
<file path=[Content_Types].xml><?xml version="1.0" encoding="utf-8"?>
<Types xmlns="http://schemas.openxmlformats.org/package/2006/content-types">
  <Default Extension="xml" ContentType="application/xml"/>
  <Default Extension="wmf" ContentType="image/x-wmf"/>
  <Default Extension="jpg" ContentType="image/jpeg"/>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embeddings/oleObject1.bin" ContentType="application/vnd.openxmlformats-officedocument.oleObject"/>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3"/>
  </p:notesMasterIdLst>
  <p:sldIdLst>
    <p:sldId id="395" r:id="rId2"/>
    <p:sldId id="396" r:id="rId3"/>
    <p:sldId id="417" r:id="rId4"/>
    <p:sldId id="418" r:id="rId5"/>
    <p:sldId id="419" r:id="rId6"/>
    <p:sldId id="420" r:id="rId7"/>
    <p:sldId id="423" r:id="rId8"/>
    <p:sldId id="424" r:id="rId9"/>
    <p:sldId id="399" r:id="rId10"/>
    <p:sldId id="400" r:id="rId11"/>
    <p:sldId id="415" r:id="rId12"/>
    <p:sldId id="401" r:id="rId13"/>
    <p:sldId id="270" r:id="rId14"/>
    <p:sldId id="402" r:id="rId15"/>
    <p:sldId id="403" r:id="rId16"/>
    <p:sldId id="438" r:id="rId17"/>
    <p:sldId id="439" r:id="rId18"/>
    <p:sldId id="440" r:id="rId19"/>
    <p:sldId id="441" r:id="rId20"/>
    <p:sldId id="442" r:id="rId21"/>
    <p:sldId id="443" r:id="rId22"/>
    <p:sldId id="444" r:id="rId23"/>
    <p:sldId id="445" r:id="rId24"/>
    <p:sldId id="446" r:id="rId25"/>
    <p:sldId id="447" r:id="rId26"/>
    <p:sldId id="448" r:id="rId27"/>
    <p:sldId id="449" r:id="rId28"/>
    <p:sldId id="425" r:id="rId29"/>
    <p:sldId id="405" r:id="rId30"/>
    <p:sldId id="406" r:id="rId31"/>
    <p:sldId id="407" r:id="rId32"/>
    <p:sldId id="276" r:id="rId33"/>
    <p:sldId id="271" r:id="rId34"/>
    <p:sldId id="408" r:id="rId35"/>
    <p:sldId id="409" r:id="rId36"/>
    <p:sldId id="410" r:id="rId37"/>
    <p:sldId id="337" r:id="rId38"/>
    <p:sldId id="411" r:id="rId39"/>
    <p:sldId id="412" r:id="rId40"/>
    <p:sldId id="413" r:id="rId41"/>
    <p:sldId id="414" r:id="rId42"/>
    <p:sldId id="416" r:id="rId43"/>
    <p:sldId id="387" r:id="rId44"/>
    <p:sldId id="388" r:id="rId45"/>
    <p:sldId id="389" r:id="rId46"/>
    <p:sldId id="451" r:id="rId47"/>
    <p:sldId id="390" r:id="rId48"/>
    <p:sldId id="392" r:id="rId49"/>
    <p:sldId id="391" r:id="rId50"/>
    <p:sldId id="394" r:id="rId51"/>
    <p:sldId id="393" r:id="rId5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45" autoAdjust="0"/>
  </p:normalViewPr>
  <p:slideViewPr>
    <p:cSldViewPr>
      <p:cViewPr varScale="1">
        <p:scale>
          <a:sx n="80" d="100"/>
          <a:sy n="80" d="100"/>
        </p:scale>
        <p:origin x="-181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notesMaster" Target="notesMasters/notesMaster1.xml"/><Relationship Id="rId54" Type="http://schemas.openxmlformats.org/officeDocument/2006/relationships/printerSettings" Target="printerSettings/printerSettings1.bin"/><Relationship Id="rId55" Type="http://schemas.openxmlformats.org/officeDocument/2006/relationships/presProps" Target="presProps.xml"/><Relationship Id="rId56" Type="http://schemas.openxmlformats.org/officeDocument/2006/relationships/viewProps" Target="viewProps.xml"/><Relationship Id="rId57" Type="http://schemas.openxmlformats.org/officeDocument/2006/relationships/theme" Target="theme/theme1.xml"/><Relationship Id="rId58"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60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58016FC-C516-4A8B-8530-000C1D91BF7C}" type="slidenum">
              <a:rPr lang="en-US"/>
              <a:pPr>
                <a:defRPr/>
              </a:pPr>
              <a:t>‹#›</a:t>
            </a:fld>
            <a:endParaRPr lang="en-US"/>
          </a:p>
        </p:txBody>
      </p:sp>
    </p:spTree>
    <p:extLst>
      <p:ext uri="{BB962C8B-B14F-4D97-AF65-F5344CB8AC3E}">
        <p14:creationId xmlns:p14="http://schemas.microsoft.com/office/powerpoint/2010/main" val="7749756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C7BDC41B-027E-4228-8324-FE62992B2092}" type="slidenum">
              <a:rPr lang="en-US" smtClean="0"/>
              <a:pPr/>
              <a:t>13</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sz="1000" smtClean="0"/>
              <a:t>Experts, teacher educators and high school teachers displayed reluctance in embracing the idea of strategy instruction. For most, the concept was new, and the reading strategies we shared with them seemed contrived and irrelevant. This reluctance was revealing, because it mirrored the disinclination of the preservice students in the high school literacy class. The chemistry team’s reluctance only changed when we introduced our version of structured summarization, a strategy that we based specifically on their insights about chemistry reading. Using this strategy, students take notes in a chart format. Each section of the chart reflected the information that these chemistry specialists said was essential to reading chemistry text. Because chemistry is about the properties of substances and their reactions, a reader who paid attention to these would be engaging in a disciplinary-focused reading. We had illustrated the chart using information from one of the chemistry textbooks the team members had shared with us. One of the chemists who had been dismissive of teaching content area reading strategies (such as summarization) in chemistry reacted by saying, “Well, if they used this, they would be learning chemistry.” He then suggested a modification (the inclusion of a place to summarize atomic expression). The difference between this strategy and summarization was its subject-matter specificity. This strategy was not just about understanding text; it was also about understanding the essence of chemistry.</a:t>
            </a:r>
          </a:p>
          <a:p>
            <a:pPr eaLnBrk="1" hangingPunct="1"/>
            <a:r>
              <a:rPr lang="en-US" sz="1000" smtClean="0"/>
              <a:t>This structured-summarization strategy meshed well with concerns the chemists had expressed earlier when they examined high school chemistry textbooks: the need to identify where the chemistry was. That is, although they understood that some of the information in the text was included purely for motivational purposes or to establish context for students, they were concerned that what students were actually supposed to learn about chemistry was obscured and hidden by these devices. One of the chemistry teachers bitterly complained about a text she had to use in which each chapter began with a real-life problem (such as lake pollution) that was then followed by an explanation of the chemistry behind the problem. She complained that the students were not learning the chemistry. Chemistry learning is somewhat hierarchical in nature. The concepts build on each other, and these concepts can then be applied to situations. That is, the principles are taught as abstractions, and the particulars are exemplars of the abstractions. This chemistry book, however, perseverated on the particular, providing students with little real opportunity to learn the abstractions that could be used to solve other problems.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EF32F92F-6349-4323-B460-E774478CBEDC}" type="slidenum">
              <a:rPr lang="en-US" smtClean="0"/>
              <a:pPr/>
              <a:t>32</a:t>
            </a:fld>
            <a:endParaRPr lang="en-US" dirty="0"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F2C96FF2-B2A3-49F8-89FF-A896BC8614F8}" type="slidenum">
              <a:rPr lang="en-US" smtClean="0"/>
              <a:pPr/>
              <a:t>33</a:t>
            </a:fld>
            <a:endParaRPr lang="en-US" dirty="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sz="1000" dirty="0" smtClean="0"/>
              <a:t>In the history meetings, the team liked a number of strategies and made suggestions for improvement. One such strategy was the history events chart. Coherence and understanding how the stories of history connect to each other is crucial to understanding narrative history. As students read about a particular event, they write down answers to the questions of who, what, where, when, how, and why</a:t>
            </a:r>
            <a:r>
              <a:rPr lang="en-US" sz="1000" i="1" dirty="0" smtClean="0"/>
              <a:t> </a:t>
            </a:r>
            <a:r>
              <a:rPr lang="en-US" sz="1000" dirty="0" smtClean="0"/>
              <a:t>in order to summarize the key narrative events. They do the same with each event they read about. However, the compelling task — the one that addresses a specific disciplinary problem in reading history — is to determine what the relationship is between the first and second event, between the second and third event, and so on. Students are asked to think about the most likely connections and to write these on the chart. The historians were approving of this task because it mirrored the kind of thinking that historians do. That is, historians infer cause-and-effect relationships when they study events and what precedes and follows them. These relationships are not necessarily visible in the events themselves, nor are they always made explicit in high school history texts, so they must be surmised. And, if they </a:t>
            </a:r>
            <a:r>
              <a:rPr lang="en-US" sz="1000" i="1" dirty="0" smtClean="0"/>
              <a:t>are</a:t>
            </a:r>
            <a:r>
              <a:rPr lang="en-US" sz="1000" dirty="0" smtClean="0"/>
              <a:t> made explicit in the text, students generally regard the connection as “truth” rather than as the construction of the writer. The task, then, not only mirrored historians’ thinking, but also offered the opportunity for students to construct the cause-and-effect relationships themselves. </a:t>
            </a:r>
          </a:p>
          <a:p>
            <a:pPr eaLnBrk="1" hangingPunct="1"/>
            <a:r>
              <a:rPr lang="en-US" sz="1000" dirty="0" smtClean="0"/>
              <a:t>The high school teachers have tried out several promising strategies in the classroom, including the ones described above. One of the history teachers engaged in a quasi-experimental study of another history strategy — one he called “The Multiple Gist” strategy. In this strategy, students read one text and summarize it, read another text and incorporate that text into the summary, then read another text and incorporate that text into the summary, and so on. The summary has to stay the same length, essentially, and this forces a student to use words such as </a:t>
            </a:r>
            <a:r>
              <a:rPr lang="en-US" sz="1000" i="1" dirty="0" smtClean="0"/>
              <a:t>similarly</a:t>
            </a:r>
            <a:r>
              <a:rPr lang="en-US" sz="1000" dirty="0" smtClean="0"/>
              <a:t> or </a:t>
            </a:r>
            <a:r>
              <a:rPr lang="en-US" sz="1000" i="1" dirty="0" smtClean="0"/>
              <a:t>in contrast</a:t>
            </a:r>
            <a:r>
              <a:rPr lang="en-US" sz="1000" dirty="0" smtClean="0"/>
              <a:t> when incorporating texts that compare or contrast with each other. His preliminary results reveal that students who learned the multiple-gist strategy wrote longer, more coherent answers to essay questions.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en-US"/>
          </a:p>
        </p:txBody>
      </p:sp>
      <p:sp>
        <p:nvSpPr>
          <p:cNvPr id="61442"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6144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a:lvl1pPr>
          </a:lstStyle>
          <a:p>
            <a:pPr>
              <a:defRPr/>
            </a:pPr>
            <a:fld id="{EB066C8D-CD39-4EC8-8826-E5953AA6E394}"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C7C6AD1-3916-4CBE-8E17-DBE9422BC47F}"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007C862-DFE1-49CC-A278-D34717422C1A}" type="slidenum">
              <a:rPr lang="en-US" altLang="en-US"/>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30725"/>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EC1491B-E0FC-4077-A94D-2338C4786C95}" type="slidenum">
              <a:rPr lang="en-US" altLang="en-US"/>
              <a:pPr>
                <a:defRPr/>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B5314E7-2869-4DF3-93E5-AE9F803887AE}" type="slidenum">
              <a:rPr lang="en-US" altLang="en-US"/>
              <a:pPr>
                <a:defRPr/>
              </a:pPr>
              <a:t>‹#›</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4E333C1-DAB2-4176-9B56-7349A3BCF161}" type="slidenum">
              <a:rPr lang="en-US" altLang="en-US"/>
              <a:pPr>
                <a:defRPr/>
              </a:pPr>
              <a:t>‹#›</a:t>
            </a:fld>
            <a:endParaRPr lang="en-US"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自定义版式">
    <p:bg>
      <p:bgPr>
        <a:solidFill>
          <a:srgbClr val="73CBCF"/>
        </a:solidFill>
        <a:effectLst/>
      </p:bgPr>
    </p:bg>
    <p:spTree>
      <p:nvGrpSpPr>
        <p:cNvPr id="1" name=""/>
        <p:cNvGrpSpPr/>
        <p:nvPr/>
      </p:nvGrpSpPr>
      <p:grpSpPr>
        <a:xfrm>
          <a:off x="0" y="0"/>
          <a:ext cx="0" cy="0"/>
          <a:chOff x="0" y="0"/>
          <a:chExt cx="0" cy="0"/>
        </a:xfrm>
      </p:grpSpPr>
      <p:sp>
        <p:nvSpPr>
          <p:cNvPr id="6" name="矩形 5"/>
          <p:cNvSpPr/>
          <p:nvPr userDrawn="1"/>
        </p:nvSpPr>
        <p:spPr>
          <a:xfrm>
            <a:off x="0" y="5929330"/>
            <a:ext cx="9144000" cy="928670"/>
          </a:xfrm>
          <a:prstGeom prst="rect">
            <a:avLst/>
          </a:prstGeom>
          <a:solidFill>
            <a:srgbClr val="3B4A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bs_05.png"/>
          <p:cNvPicPr>
            <a:picLocks noChangeAspect="1"/>
          </p:cNvPicPr>
          <p:nvPr userDrawn="1"/>
        </p:nvPicPr>
        <p:blipFill>
          <a:blip r:embed="rId2"/>
          <a:stretch>
            <a:fillRect/>
          </a:stretch>
        </p:blipFill>
        <p:spPr>
          <a:xfrm>
            <a:off x="5979697" y="1928802"/>
            <a:ext cx="3164335" cy="4735629"/>
          </a:xfrm>
          <a:prstGeom prst="rect">
            <a:avLst/>
          </a:prstGeom>
        </p:spPr>
      </p:pic>
      <p:pic>
        <p:nvPicPr>
          <p:cNvPr id="13" name="图片 12" descr="sb_06.png"/>
          <p:cNvPicPr>
            <a:picLocks noChangeAspect="1"/>
          </p:cNvPicPr>
          <p:nvPr userDrawn="1"/>
        </p:nvPicPr>
        <p:blipFill>
          <a:blip r:embed="rId3"/>
          <a:stretch>
            <a:fillRect/>
          </a:stretch>
        </p:blipFill>
        <p:spPr>
          <a:xfrm>
            <a:off x="5357818" y="5143512"/>
            <a:ext cx="1013080" cy="1329992"/>
          </a:xfrm>
          <a:prstGeom prst="rect">
            <a:avLst/>
          </a:prstGeom>
        </p:spPr>
      </p:pic>
      <p:sp>
        <p:nvSpPr>
          <p:cNvPr id="15" name="文本占位符 14"/>
          <p:cNvSpPr>
            <a:spLocks noGrp="1"/>
          </p:cNvSpPr>
          <p:nvPr>
            <p:ph type="body" sz="quarter" idx="10"/>
          </p:nvPr>
        </p:nvSpPr>
        <p:spPr>
          <a:xfrm>
            <a:off x="1071538" y="428604"/>
            <a:ext cx="4643437" cy="1785937"/>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7CE1351-E32F-427B-88A8-2162027770D6}"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DB6BF2A-2474-4D30-B83F-A075872EA25C}"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7111013-200F-41D0-8814-5467C396FCAA}"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CC08C5B-0769-4239-8BC0-D744397C915E}"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2206D3D1-B2B2-4DC6-8FF2-60BE8891B0B8}"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B10606F-DF33-48C1-A3B6-E716ED850A8F}"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F4CCDCD-F02D-404C-8924-18670D10B4D0}"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286F2B0-647D-422D-B7C1-62E780EB98FC}"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3075"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0420"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pPr>
              <a:defRPr/>
            </a:pPr>
            <a:endParaRPr lang="en-US" altLang="en-US"/>
          </a:p>
        </p:txBody>
      </p:sp>
      <p:sp>
        <p:nvSpPr>
          <p:cNvPr id="6042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pPr>
              <a:defRPr/>
            </a:pPr>
            <a:endParaRPr lang="en-US" altLang="en-US"/>
          </a:p>
        </p:txBody>
      </p:sp>
      <p:sp>
        <p:nvSpPr>
          <p:cNvPr id="60422"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pPr>
              <a:defRPr/>
            </a:pPr>
            <a:fld id="{436A81AE-2B84-43A8-BBE0-1C6E0B7140DD}" type="slidenum">
              <a:rPr lang="en-US" altLang="en-US"/>
              <a:pPr>
                <a:defRPr/>
              </a:pPr>
              <a:t>‹#›</a:t>
            </a:fld>
            <a:endParaRPr lang="en-US" altLang="en-US"/>
          </a:p>
        </p:txBody>
      </p:sp>
      <p:sp>
        <p:nvSpPr>
          <p:cNvPr id="60423"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en-US"/>
          </a:p>
        </p:txBody>
      </p:sp>
      <p:sp>
        <p:nvSpPr>
          <p:cNvPr id="60424"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46"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7" r:id="rId15"/>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oleObject" Target="../embeddings/oleObject1.bin"/><Relationship Id="rId5" Type="http://schemas.openxmlformats.org/officeDocument/2006/relationships/image" Target="../media/image3.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3" Type="http://schemas.openxmlformats.org/officeDocument/2006/relationships/hyperlink" Target="https://www.teachingchannel.org/videos/reading-like-a-historian-repetition" TargetMode="External"/><Relationship Id="rId4" Type="http://schemas.openxmlformats.org/officeDocument/2006/relationships/hyperlink" Target="https://web.wm.edu/hsi/index.html" TargetMode="External"/><Relationship Id="rId1" Type="http://schemas.openxmlformats.org/officeDocument/2006/relationships/slideLayout" Target="../slideLayouts/slideLayout2.xml"/><Relationship Id="rId2" Type="http://schemas.openxmlformats.org/officeDocument/2006/relationships/hyperlink" Target="http://sheg.stanford.edu/rlh"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reb.org/cgi-bin/MySQLdb?VIEW=/public/special/signin/view_checkuser.tx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467544" y="500042"/>
            <a:ext cx="8676456" cy="1100158"/>
          </a:xfrm>
        </p:spPr>
        <p:txBody>
          <a:bodyPr>
            <a:noAutofit/>
          </a:bodyPr>
          <a:lstStyle/>
          <a:p>
            <a:pPr>
              <a:buNone/>
            </a:pPr>
            <a:endParaRPr lang="en-US" altLang="zh-CN" sz="3600" dirty="0" smtClean="0">
              <a:solidFill>
                <a:schemeClr val="bg1"/>
              </a:solidFill>
            </a:endParaRPr>
          </a:p>
          <a:p>
            <a:pPr>
              <a:buNone/>
            </a:pPr>
            <a:r>
              <a:rPr lang="en-US" altLang="zh-CN" sz="3600" b="1" dirty="0" smtClean="0">
                <a:solidFill>
                  <a:srgbClr val="0000FF"/>
                </a:solidFill>
              </a:rPr>
              <a:t>TEACHING DISCIPLINARY LITERACY</a:t>
            </a:r>
            <a:endParaRPr lang="zh-CN" altLang="en-US" sz="3600" b="1" dirty="0">
              <a:solidFill>
                <a:srgbClr val="0000FF"/>
              </a:solidFill>
            </a:endParaRPr>
          </a:p>
        </p:txBody>
      </p:sp>
      <p:sp>
        <p:nvSpPr>
          <p:cNvPr id="3" name="TextBox 2"/>
          <p:cNvSpPr txBox="1"/>
          <p:nvPr/>
        </p:nvSpPr>
        <p:spPr>
          <a:xfrm>
            <a:off x="1981200" y="2590800"/>
            <a:ext cx="5257800" cy="1200328"/>
          </a:xfrm>
          <a:prstGeom prst="rect">
            <a:avLst/>
          </a:prstGeom>
          <a:noFill/>
        </p:spPr>
        <p:txBody>
          <a:bodyPr wrap="square" rtlCol="0">
            <a:spAutoFit/>
          </a:bodyPr>
          <a:lstStyle/>
          <a:p>
            <a:r>
              <a:rPr lang="en-US" sz="2400" dirty="0" smtClean="0"/>
              <a:t>Timothy Shanahan</a:t>
            </a:r>
          </a:p>
          <a:p>
            <a:r>
              <a:rPr lang="en-US" sz="2400" dirty="0" smtClean="0"/>
              <a:t>University of Illinois at Chicago</a:t>
            </a:r>
          </a:p>
          <a:p>
            <a:r>
              <a:rPr lang="en-US" sz="2400" dirty="0" err="1" smtClean="0"/>
              <a:t>www.shanahanonliteracy.com</a:t>
            </a:r>
            <a:endParaRPr lang="en-US" sz="2400" dirty="0"/>
          </a:p>
        </p:txBody>
      </p:sp>
    </p:spTree>
    <p:extLst>
      <p:ext uri="{BB962C8B-B14F-4D97-AF65-F5344CB8AC3E}">
        <p14:creationId xmlns:p14="http://schemas.microsoft.com/office/powerpoint/2010/main" val="2404823630"/>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391400" cy="1019195"/>
          </a:xfrm>
        </p:spPr>
        <p:txBody>
          <a:bodyPr/>
          <a:lstStyle/>
          <a:p>
            <a:pPr marL="0" indent="0">
              <a:buNone/>
            </a:pPr>
            <a:r>
              <a:rPr lang="en-US" sz="3600" b="1" dirty="0" smtClean="0">
                <a:solidFill>
                  <a:srgbClr val="0000FF"/>
                </a:solidFill>
              </a:rPr>
              <a:t>Example of Expert Reader Study</a:t>
            </a:r>
          </a:p>
          <a:p>
            <a:pPr>
              <a:buClr>
                <a:schemeClr val="tx1"/>
              </a:buClr>
              <a:buFont typeface="Wingdings" charset="2"/>
              <a:buChar char="§"/>
            </a:pPr>
            <a:endParaRPr lang="en-US" sz="2400" b="1" dirty="0" smtClean="0"/>
          </a:p>
          <a:p>
            <a:pPr marL="0" indent="0">
              <a:buClr>
                <a:schemeClr val="tx1"/>
              </a:buClr>
              <a:buNone/>
            </a:pPr>
            <a:r>
              <a:rPr lang="en-US" sz="2400" dirty="0" err="1" smtClean="0"/>
              <a:t>Wineburg’s</a:t>
            </a:r>
            <a:r>
              <a:rPr lang="en-US" sz="2400" dirty="0" smtClean="0"/>
              <a:t> study of history reading:</a:t>
            </a:r>
            <a:endParaRPr lang="en-US" sz="2400" dirty="0"/>
          </a:p>
          <a:p>
            <a:pPr>
              <a:buClr>
                <a:schemeClr val="tx1"/>
              </a:buClr>
              <a:buFont typeface="Wingdings" charset="2"/>
              <a:buChar char="§"/>
            </a:pPr>
            <a:r>
              <a:rPr lang="en-US" sz="2400" b="1" dirty="0" smtClean="0"/>
              <a:t>Sourcing</a:t>
            </a:r>
            <a:r>
              <a:rPr lang="en-US" sz="2400" b="1" dirty="0"/>
              <a:t>: </a:t>
            </a:r>
            <a:r>
              <a:rPr lang="en-US" sz="2400" dirty="0"/>
              <a:t>considering the author and </a:t>
            </a:r>
            <a:r>
              <a:rPr lang="en-US" sz="2400" dirty="0" smtClean="0"/>
              <a:t>           author </a:t>
            </a:r>
            <a:r>
              <a:rPr lang="en-US" sz="2400" dirty="0"/>
              <a:t>perspective</a:t>
            </a:r>
          </a:p>
          <a:p>
            <a:pPr>
              <a:buClr>
                <a:schemeClr val="tx1"/>
              </a:buClr>
              <a:buFont typeface="Wingdings" charset="2"/>
              <a:buChar char="§"/>
            </a:pPr>
            <a:r>
              <a:rPr lang="en-US" sz="2400" b="1" dirty="0"/>
              <a:t>Contextualizing</a:t>
            </a:r>
            <a:r>
              <a:rPr lang="en-US" sz="2400" dirty="0"/>
              <a:t>: placing </a:t>
            </a:r>
            <a:r>
              <a:rPr lang="en-US" sz="2400" dirty="0" smtClean="0"/>
              <a:t>documents                </a:t>
            </a:r>
            <a:r>
              <a:rPr lang="en-US" sz="2400" dirty="0"/>
              <a:t>within </a:t>
            </a:r>
            <a:r>
              <a:rPr lang="en-US" sz="2400" dirty="0" smtClean="0"/>
              <a:t>their </a:t>
            </a:r>
            <a:r>
              <a:rPr lang="en-US" sz="2400" dirty="0"/>
              <a:t>historical period and place</a:t>
            </a:r>
          </a:p>
          <a:p>
            <a:pPr>
              <a:buClr>
                <a:schemeClr val="tx1"/>
              </a:buClr>
              <a:buFont typeface="Wingdings" charset="2"/>
              <a:buChar char="§"/>
            </a:pPr>
            <a:r>
              <a:rPr lang="en-US" sz="2400" b="1" dirty="0"/>
              <a:t>Corroboration:</a:t>
            </a:r>
            <a:r>
              <a:rPr lang="en-US" sz="2400" dirty="0"/>
              <a:t> evaluating information </a:t>
            </a:r>
            <a:r>
              <a:rPr lang="en-US" sz="2400" dirty="0" smtClean="0"/>
              <a:t>            across </a:t>
            </a:r>
            <a:r>
              <a:rPr lang="en-US" sz="2400" dirty="0"/>
              <a:t>sources </a:t>
            </a:r>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3865500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Science text (</a:t>
            </a:r>
            <a:r>
              <a:rPr lang="en-US" sz="3600" b="1" dirty="0" err="1" smtClean="0">
                <a:solidFill>
                  <a:srgbClr val="0000FF"/>
                </a:solidFill>
              </a:rPr>
              <a:t>Halliday</a:t>
            </a:r>
            <a:r>
              <a:rPr lang="en-US" sz="3600" b="1" dirty="0" smtClean="0">
                <a:solidFill>
                  <a:srgbClr val="0000FF"/>
                </a:solidFill>
              </a:rPr>
              <a:t>, 2004)</a:t>
            </a:r>
          </a:p>
          <a:p>
            <a:pPr>
              <a:buClrTx/>
              <a:buFont typeface="Arial"/>
              <a:buChar char="•"/>
            </a:pPr>
            <a:endParaRPr lang="en-US" sz="2400" dirty="0" smtClean="0"/>
          </a:p>
          <a:p>
            <a:pPr>
              <a:spcBef>
                <a:spcPts val="780"/>
              </a:spcBef>
              <a:buClrTx/>
            </a:pPr>
            <a:r>
              <a:rPr lang="en-US" sz="2000" dirty="0" smtClean="0"/>
              <a:t>Glass </a:t>
            </a:r>
            <a:r>
              <a:rPr lang="en-US" sz="2000" dirty="0"/>
              <a:t>cracks more quickly the harder you press on it. </a:t>
            </a:r>
          </a:p>
          <a:p>
            <a:pPr>
              <a:spcBef>
                <a:spcPts val="780"/>
              </a:spcBef>
              <a:buClrTx/>
            </a:pPr>
            <a:r>
              <a:rPr lang="en-US" sz="2000" dirty="0" smtClean="0"/>
              <a:t>Cracks </a:t>
            </a:r>
            <a:r>
              <a:rPr lang="en-US" sz="2000" dirty="0"/>
              <a:t>in glass grow faster the more </a:t>
            </a:r>
            <a:r>
              <a:rPr lang="en-US" sz="2000" dirty="0" smtClean="0"/>
              <a:t>pressure                               is </a:t>
            </a:r>
            <a:r>
              <a:rPr lang="en-US" sz="2000" dirty="0"/>
              <a:t>put on. </a:t>
            </a:r>
            <a:endParaRPr lang="en-US" sz="2000" dirty="0" smtClean="0"/>
          </a:p>
          <a:p>
            <a:pPr>
              <a:spcBef>
                <a:spcPts val="780"/>
              </a:spcBef>
              <a:buClrTx/>
            </a:pPr>
            <a:r>
              <a:rPr lang="en-US" sz="2000" dirty="0" smtClean="0"/>
              <a:t>Glass </a:t>
            </a:r>
            <a:r>
              <a:rPr lang="en-US" sz="2000" dirty="0"/>
              <a:t>crack growth is faster if greater stress </a:t>
            </a:r>
            <a:r>
              <a:rPr lang="en-US" sz="2000" dirty="0" smtClean="0"/>
              <a:t>                                    is </a:t>
            </a:r>
            <a:r>
              <a:rPr lang="en-US" sz="2000" dirty="0"/>
              <a:t>applied. </a:t>
            </a:r>
          </a:p>
          <a:p>
            <a:pPr>
              <a:spcBef>
                <a:spcPts val="780"/>
              </a:spcBef>
              <a:buClrTx/>
            </a:pPr>
            <a:r>
              <a:rPr lang="en-US" sz="2000" dirty="0" smtClean="0"/>
              <a:t>The </a:t>
            </a:r>
            <a:r>
              <a:rPr lang="en-US" sz="2000" dirty="0"/>
              <a:t>rate of glass crack growth depends on </a:t>
            </a:r>
            <a:r>
              <a:rPr lang="en-US" sz="2000" dirty="0" smtClean="0"/>
              <a:t>                                   the </a:t>
            </a:r>
            <a:r>
              <a:rPr lang="en-US" sz="2000" dirty="0"/>
              <a:t>magnitude of the applied stress. </a:t>
            </a:r>
          </a:p>
          <a:p>
            <a:pPr>
              <a:spcBef>
                <a:spcPts val="780"/>
              </a:spcBef>
              <a:buClrTx/>
            </a:pPr>
            <a:r>
              <a:rPr lang="en-US" sz="2000" dirty="0" smtClean="0"/>
              <a:t>Glass </a:t>
            </a:r>
            <a:r>
              <a:rPr lang="en-US" sz="2000" dirty="0"/>
              <a:t>crack growth rate is associated with </a:t>
            </a:r>
            <a:r>
              <a:rPr lang="en-US" sz="2000" dirty="0" smtClean="0"/>
              <a:t>                               applied </a:t>
            </a:r>
            <a:r>
              <a:rPr lang="en-US" sz="2000" dirty="0"/>
              <a:t>stress magnitude. </a:t>
            </a:r>
          </a:p>
          <a:p>
            <a:pPr marL="0" indent="0">
              <a:buClr>
                <a:schemeClr val="tx1"/>
              </a:buClr>
              <a:buNone/>
            </a:pPr>
            <a:r>
              <a:rPr lang="en-US" sz="2400" dirty="0" smtClean="0"/>
              <a:t>                        </a:t>
            </a:r>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729549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Generalizable vs. Specialized Skills</a:t>
            </a:r>
          </a:p>
          <a:p>
            <a:pPr>
              <a:buClr>
                <a:schemeClr val="tx1"/>
              </a:buClr>
              <a:buFont typeface="Wingdings" charset="2"/>
              <a:buChar char="§"/>
            </a:pPr>
            <a:endParaRPr lang="en-US" sz="2400" b="1" dirty="0" smtClean="0"/>
          </a:p>
          <a:p>
            <a:pPr>
              <a:buClr>
                <a:schemeClr val="tx1"/>
              </a:buClr>
              <a:buFont typeface="Wingdings" charset="2"/>
              <a:buChar char="§"/>
            </a:pPr>
            <a:r>
              <a:rPr lang="en-US" sz="2400" dirty="0" smtClean="0"/>
              <a:t>Content area reading is based on the idea that reading and writing are highly generalizable skills</a:t>
            </a:r>
          </a:p>
          <a:p>
            <a:pPr>
              <a:buClr>
                <a:schemeClr val="tx1"/>
              </a:buClr>
              <a:buFont typeface="Wingdings" charset="2"/>
              <a:buChar char="§"/>
            </a:pPr>
            <a:r>
              <a:rPr lang="en-US" sz="2400" dirty="0" smtClean="0"/>
              <a:t>Thus, literacy can be taught with the </a:t>
            </a:r>
            <a:r>
              <a:rPr lang="en-US" sz="2400" dirty="0"/>
              <a:t> </a:t>
            </a:r>
            <a:r>
              <a:rPr lang="en-US" sz="2400" dirty="0" smtClean="0"/>
              <a:t>                      texts and content of any field and the                     same approaches can be applied                            across the disciplines (e.g., SQ3R,                        KWL, summarization)</a:t>
            </a:r>
          </a:p>
          <a:p>
            <a:pPr>
              <a:buClr>
                <a:schemeClr val="tx1"/>
              </a:buClr>
              <a:buFont typeface="Wingdings" charset="2"/>
              <a:buChar char="§"/>
            </a:pPr>
            <a:r>
              <a:rPr lang="en-US" sz="2400" dirty="0" smtClean="0"/>
              <a:t>But disciplinary literacy focuses not on                   what is the same across the disciplines, </a:t>
            </a:r>
            <a:r>
              <a:rPr lang="en-US" sz="2400" dirty="0"/>
              <a:t> </a:t>
            </a:r>
            <a:r>
              <a:rPr lang="en-US" sz="2400" dirty="0" smtClean="0"/>
              <a:t>                   but what is unique or specialized</a:t>
            </a:r>
            <a:endParaRPr lang="en-US" sz="2400" dirty="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4224549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52400"/>
            <a:ext cx="7315200" cy="957263"/>
          </a:xfrm>
        </p:spPr>
        <p:txBody>
          <a:bodyPr/>
          <a:lstStyle/>
          <a:p>
            <a:pPr eaLnBrk="1" hangingPunct="1"/>
            <a:r>
              <a:rPr lang="en-US" b="1" smtClean="0"/>
              <a:t/>
            </a:r>
            <a:br>
              <a:rPr lang="en-US" b="1" smtClean="0"/>
            </a:br>
            <a:r>
              <a:rPr lang="en-US" b="1" smtClean="0"/>
              <a:t>Chemistry Note-taking</a:t>
            </a:r>
            <a:br>
              <a:rPr lang="en-US" b="1" smtClean="0"/>
            </a:br>
            <a:endParaRPr lang="en-US" b="1" smtClean="0"/>
          </a:p>
        </p:txBody>
      </p:sp>
      <p:graphicFrame>
        <p:nvGraphicFramePr>
          <p:cNvPr id="33823" name="Group 31"/>
          <p:cNvGraphicFramePr>
            <a:graphicFrameLocks noGrp="1"/>
          </p:cNvGraphicFramePr>
          <p:nvPr>
            <p:ph sz="half" idx="2"/>
          </p:nvPr>
        </p:nvGraphicFramePr>
        <p:xfrm>
          <a:off x="228600" y="1828800"/>
          <a:ext cx="8153400" cy="3657600"/>
        </p:xfrm>
        <a:graphic>
          <a:graphicData uri="http://schemas.openxmlformats.org/drawingml/2006/table">
            <a:tbl>
              <a:tblPr/>
              <a:tblGrid>
                <a:gridCol w="1630363"/>
                <a:gridCol w="1630362"/>
                <a:gridCol w="1631950"/>
                <a:gridCol w="1630363"/>
                <a:gridCol w="1630362"/>
              </a:tblGrid>
              <a:tr h="12192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smtClean="0">
                          <a:ln>
                            <a:noFill/>
                          </a:ln>
                          <a:solidFill>
                            <a:schemeClr val="tx1"/>
                          </a:solidFill>
                          <a:effectLst/>
                          <a:latin typeface="Arial" charset="0"/>
                        </a:rPr>
                        <a:t>Substances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smtClean="0">
                          <a:ln>
                            <a:noFill/>
                          </a:ln>
                          <a:solidFill>
                            <a:schemeClr val="tx1"/>
                          </a:solidFill>
                          <a:effectLst/>
                          <a:latin typeface="Arial" charset="0"/>
                        </a:rPr>
                        <a:t>Properties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smtClean="0">
                          <a:ln>
                            <a:noFill/>
                          </a:ln>
                          <a:solidFill>
                            <a:schemeClr val="tx1"/>
                          </a:solidFill>
                          <a:effectLst/>
                          <a:latin typeface="Arial" charset="0"/>
                        </a:rPr>
                        <a:t>Processes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smtClean="0">
                          <a:ln>
                            <a:noFill/>
                          </a:ln>
                          <a:solidFill>
                            <a:schemeClr val="tx1"/>
                          </a:solidFill>
                          <a:effectLst/>
                          <a:latin typeface="Arial" charset="0"/>
                        </a:rPr>
                        <a:t>Interactions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smtClean="0">
                          <a:ln>
                            <a:noFill/>
                          </a:ln>
                          <a:solidFill>
                            <a:schemeClr val="tx1"/>
                          </a:solidFill>
                          <a:effectLst/>
                          <a:latin typeface="Arial" charset="0"/>
                        </a:rPr>
                        <a:t>Atomic Expression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92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92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Content Area Vocabulary</a:t>
            </a:r>
          </a:p>
          <a:p>
            <a:pPr>
              <a:buClr>
                <a:schemeClr val="tx1"/>
              </a:buClr>
              <a:buFont typeface="Wingdings" charset="2"/>
              <a:buChar char="§"/>
            </a:pPr>
            <a:endParaRPr lang="en-US" sz="2400" b="1" dirty="0" smtClean="0"/>
          </a:p>
          <a:p>
            <a:pPr>
              <a:buClr>
                <a:schemeClr val="tx1"/>
              </a:buClr>
              <a:buFont typeface="Wingdings" charset="2"/>
              <a:buChar char="§"/>
            </a:pPr>
            <a:r>
              <a:rPr lang="en-US" sz="2400" dirty="0" smtClean="0"/>
              <a:t>Students need to learn terminology in all fields</a:t>
            </a:r>
          </a:p>
          <a:p>
            <a:pPr>
              <a:buClr>
                <a:schemeClr val="tx1"/>
              </a:buClr>
              <a:buFont typeface="Wingdings" charset="2"/>
              <a:buChar char="§"/>
            </a:pPr>
            <a:r>
              <a:rPr lang="en-US" sz="2400" dirty="0" smtClean="0"/>
              <a:t>The same study techniques would accomplish            this no matter what the words</a:t>
            </a:r>
          </a:p>
          <a:p>
            <a:pPr>
              <a:buClr>
                <a:schemeClr val="tx1"/>
              </a:buClr>
              <a:buFont typeface="Wingdings" charset="2"/>
              <a:buChar char="§"/>
            </a:pPr>
            <a:r>
              <a:rPr lang="en-US" sz="2400" dirty="0"/>
              <a:t>G</a:t>
            </a:r>
            <a:r>
              <a:rPr lang="en-US" sz="2400" dirty="0" smtClean="0"/>
              <a:t>raphic </a:t>
            </a:r>
            <a:r>
              <a:rPr lang="en-US" sz="2400" dirty="0"/>
              <a:t>organizers, </a:t>
            </a:r>
            <a:r>
              <a:rPr lang="en-US" sz="2400" dirty="0" smtClean="0"/>
              <a:t>semantic </a:t>
            </a:r>
            <a:r>
              <a:rPr lang="en-US" sz="2400" dirty="0"/>
              <a:t>maps, </a:t>
            </a:r>
            <a:r>
              <a:rPr lang="en-US" sz="2400" dirty="0" smtClean="0"/>
              <a:t>                          word </a:t>
            </a:r>
            <a:r>
              <a:rPr lang="en-US" sz="2400" dirty="0"/>
              <a:t>sorts, rate knowledge of words, </a:t>
            </a:r>
            <a:r>
              <a:rPr lang="en-US" sz="2400" dirty="0" smtClean="0"/>
              <a:t>                     analyze </a:t>
            </a:r>
            <a:r>
              <a:rPr lang="en-US" sz="2400" dirty="0"/>
              <a:t>semantic features of words, </a:t>
            </a:r>
            <a:r>
              <a:rPr lang="en-US" sz="2400" dirty="0" smtClean="0"/>
              <a:t>                     categorizing/mapping </a:t>
            </a:r>
            <a:r>
              <a:rPr lang="en-US" sz="2400" dirty="0"/>
              <a:t>words, </a:t>
            </a:r>
            <a:r>
              <a:rPr lang="en-US" sz="2400" dirty="0" smtClean="0"/>
              <a:t>synonym                  webs, etc.</a:t>
            </a:r>
            <a:endParaRPr lang="en-US" sz="2400" dirty="0"/>
          </a:p>
          <a:p>
            <a:pPr>
              <a:buClr>
                <a:schemeClr val="tx1"/>
              </a:buClr>
              <a:buFont typeface="Wingdings" charset="2"/>
              <a:buChar char="§"/>
            </a:pPr>
            <a:endParaRPr lang="en-US" sz="2400" dirty="0" smtClean="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4238754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Disciplinary Literacy Vocabulary</a:t>
            </a:r>
          </a:p>
          <a:p>
            <a:pPr>
              <a:buClr>
                <a:schemeClr val="tx1"/>
              </a:buClr>
              <a:buFont typeface="Wingdings" charset="2"/>
              <a:buChar char="§"/>
            </a:pPr>
            <a:endParaRPr lang="en-US" sz="2400" b="1" dirty="0" smtClean="0"/>
          </a:p>
          <a:p>
            <a:r>
              <a:rPr lang="en-US" sz="2400" dirty="0"/>
              <a:t>Focus is </a:t>
            </a:r>
            <a:r>
              <a:rPr lang="en-US" sz="2400" dirty="0" smtClean="0"/>
              <a:t>on </a:t>
            </a:r>
            <a:r>
              <a:rPr lang="en-US" sz="2400" dirty="0"/>
              <a:t>specialized nature of vocabulary of the subjects</a:t>
            </a:r>
          </a:p>
          <a:p>
            <a:r>
              <a:rPr lang="en-US" sz="2400" dirty="0"/>
              <a:t>Science: Greek and Latin roots (precise, </a:t>
            </a:r>
            <a:r>
              <a:rPr lang="en-US" sz="2400" dirty="0" smtClean="0"/>
              <a:t>                dense</a:t>
            </a:r>
            <a:r>
              <a:rPr lang="en-US" sz="2400" dirty="0"/>
              <a:t>, stable meanings that are </a:t>
            </a:r>
            <a:r>
              <a:rPr lang="en-US" sz="2400" dirty="0" smtClean="0"/>
              <a:t>                 recoverable</a:t>
            </a:r>
            <a:r>
              <a:rPr lang="en-US" sz="2400" dirty="0"/>
              <a:t>)</a:t>
            </a:r>
          </a:p>
          <a:p>
            <a:r>
              <a:rPr lang="en-US" sz="2400" dirty="0"/>
              <a:t>History: metaphorical terms, </a:t>
            </a:r>
            <a:r>
              <a:rPr lang="en-US" sz="2400" dirty="0" smtClean="0"/>
              <a:t>terms                              with </a:t>
            </a:r>
            <a:r>
              <a:rPr lang="en-US" sz="2400" dirty="0"/>
              <a:t>a political point of view</a:t>
            </a:r>
          </a:p>
          <a:p>
            <a:pPr>
              <a:buClr>
                <a:schemeClr val="tx1"/>
              </a:buClr>
              <a:buFont typeface="Wingdings" charset="2"/>
              <a:buChar char="§"/>
            </a:pPr>
            <a:endParaRPr lang="en-US" sz="2400" dirty="0" smtClean="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2805130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Morphology Differs by Discipline</a:t>
            </a:r>
          </a:p>
          <a:p>
            <a:pPr>
              <a:buClr>
                <a:schemeClr val="tx1"/>
              </a:buClr>
              <a:buFont typeface="Wingdings" charset="2"/>
              <a:buChar char="§"/>
            </a:pPr>
            <a:endParaRPr lang="en-US" sz="2400" b="1" dirty="0" smtClean="0"/>
          </a:p>
          <a:p>
            <a:r>
              <a:rPr lang="en-US" sz="2400" dirty="0" smtClean="0"/>
              <a:t>Of course, different disciplines use different words</a:t>
            </a:r>
          </a:p>
          <a:p>
            <a:r>
              <a:rPr lang="en-US" sz="2400" dirty="0" smtClean="0"/>
              <a:t>But the frequency or value of prefixes,</a:t>
            </a:r>
          </a:p>
          <a:p>
            <a:pPr marL="0" indent="0">
              <a:buNone/>
            </a:pPr>
            <a:r>
              <a:rPr lang="en-US" sz="2400" dirty="0"/>
              <a:t> </a:t>
            </a:r>
            <a:r>
              <a:rPr lang="en-US" sz="2400" dirty="0" smtClean="0"/>
              <a:t>   suffixes, and (especially) combining </a:t>
            </a:r>
          </a:p>
          <a:p>
            <a:pPr marL="0" indent="0">
              <a:buNone/>
            </a:pPr>
            <a:r>
              <a:rPr lang="en-US" sz="2400" dirty="0"/>
              <a:t> </a:t>
            </a:r>
            <a:r>
              <a:rPr lang="en-US" sz="2400" dirty="0" smtClean="0"/>
              <a:t>   forms differs by discipline</a:t>
            </a:r>
          </a:p>
          <a:p>
            <a:r>
              <a:rPr lang="en-US" sz="2400" dirty="0" smtClean="0"/>
              <a:t>See: </a:t>
            </a:r>
            <a:r>
              <a:rPr lang="en-US" sz="2400" u="sng" dirty="0" smtClean="0"/>
              <a:t>Word ID: Assessment Across </a:t>
            </a:r>
          </a:p>
          <a:p>
            <a:pPr marL="0" indent="0">
              <a:buNone/>
            </a:pPr>
            <a:r>
              <a:rPr lang="en-US" sz="2400" dirty="0" smtClean="0"/>
              <a:t>    </a:t>
            </a:r>
            <a:r>
              <a:rPr lang="en-US" sz="2400" u="sng" dirty="0" smtClean="0"/>
              <a:t>the</a:t>
            </a:r>
            <a:r>
              <a:rPr lang="en-US" sz="2400" u="sng" dirty="0"/>
              <a:t> </a:t>
            </a:r>
            <a:r>
              <a:rPr lang="en-US" sz="2400" u="sng" dirty="0" smtClean="0"/>
              <a:t>Content Areas </a:t>
            </a:r>
            <a:r>
              <a:rPr lang="en-US" sz="2400" dirty="0" smtClean="0"/>
              <a:t>by Linda Gutlohn </a:t>
            </a:r>
          </a:p>
          <a:p>
            <a:pPr marL="0" indent="0">
              <a:buNone/>
            </a:pPr>
            <a:r>
              <a:rPr lang="en-US" sz="2400" dirty="0"/>
              <a:t> </a:t>
            </a:r>
            <a:r>
              <a:rPr lang="en-US" sz="2400" dirty="0" smtClean="0"/>
              <a:t>   &amp; Frances Besselieu</a:t>
            </a:r>
            <a:endParaRPr lang="en-US" sz="2400" dirty="0"/>
          </a:p>
          <a:p>
            <a:pPr marL="0" indent="0">
              <a:buClr>
                <a:schemeClr val="tx1"/>
              </a:buClr>
              <a:buNone/>
            </a:pPr>
            <a:endParaRPr lang="en-US" sz="2400" dirty="0" smtClean="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221554576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Disciplinary Literacy Emphasizes Specialized Nature of Vocabulary</a:t>
            </a:r>
          </a:p>
          <a:p>
            <a:endParaRPr lang="en-US" sz="2400" dirty="0" smtClean="0"/>
          </a:p>
          <a:p>
            <a:r>
              <a:rPr lang="en-US" sz="2400" dirty="0" smtClean="0"/>
              <a:t>Focus </a:t>
            </a:r>
            <a:r>
              <a:rPr lang="en-US" sz="2400" dirty="0"/>
              <a:t>is </a:t>
            </a:r>
            <a:r>
              <a:rPr lang="en-US" sz="2400" dirty="0" smtClean="0"/>
              <a:t>on </a:t>
            </a:r>
            <a:r>
              <a:rPr lang="en-US" sz="2400" dirty="0"/>
              <a:t>specialized nature </a:t>
            </a:r>
            <a:r>
              <a:rPr lang="en-US" sz="2400" dirty="0" smtClean="0"/>
              <a:t>of </a:t>
            </a:r>
          </a:p>
          <a:p>
            <a:pPr marL="0" indent="0">
              <a:buNone/>
            </a:pPr>
            <a:r>
              <a:rPr lang="en-US" sz="2400" dirty="0"/>
              <a:t> </a:t>
            </a:r>
            <a:r>
              <a:rPr lang="en-US" sz="2400" dirty="0" smtClean="0"/>
              <a:t>   </a:t>
            </a:r>
            <a:r>
              <a:rPr lang="en-US" sz="2400" dirty="0"/>
              <a:t>vocabulary </a:t>
            </a:r>
            <a:r>
              <a:rPr lang="en-US" sz="2400" dirty="0" smtClean="0"/>
              <a:t>in each subject area</a:t>
            </a:r>
            <a:endParaRPr lang="en-US" sz="2400" dirty="0"/>
          </a:p>
          <a:p>
            <a:r>
              <a:rPr lang="en-US" sz="2400" dirty="0"/>
              <a:t>Science: Greek and Latin roots </a:t>
            </a:r>
            <a:endParaRPr lang="en-US" sz="2400" dirty="0" smtClean="0"/>
          </a:p>
          <a:p>
            <a:pPr marL="0" indent="0">
              <a:buNone/>
            </a:pPr>
            <a:r>
              <a:rPr lang="en-US" sz="2400" dirty="0"/>
              <a:t> </a:t>
            </a:r>
            <a:r>
              <a:rPr lang="en-US" sz="2400" dirty="0" smtClean="0"/>
              <a:t>   (</a:t>
            </a:r>
            <a:r>
              <a:rPr lang="en-US" sz="2400" dirty="0"/>
              <a:t>precise</a:t>
            </a:r>
            <a:r>
              <a:rPr lang="en-US" sz="2400" dirty="0" smtClean="0"/>
              <a:t>, dense</a:t>
            </a:r>
            <a:r>
              <a:rPr lang="en-US" sz="2400" dirty="0"/>
              <a:t>, </a:t>
            </a:r>
            <a:r>
              <a:rPr lang="en-US" sz="2400" dirty="0" smtClean="0"/>
              <a:t>stable </a:t>
            </a:r>
            <a:r>
              <a:rPr lang="en-US" sz="2400" dirty="0"/>
              <a:t>meanings that </a:t>
            </a:r>
            <a:endParaRPr lang="en-US" sz="2400" dirty="0" smtClean="0"/>
          </a:p>
          <a:p>
            <a:pPr marL="0" indent="0">
              <a:buNone/>
            </a:pPr>
            <a:r>
              <a:rPr lang="en-US" sz="2400" dirty="0"/>
              <a:t> </a:t>
            </a:r>
            <a:r>
              <a:rPr lang="en-US" sz="2400" dirty="0" smtClean="0"/>
              <a:t>   are recoverable</a:t>
            </a:r>
            <a:r>
              <a:rPr lang="en-US" sz="2400" dirty="0"/>
              <a:t>)</a:t>
            </a:r>
          </a:p>
          <a:p>
            <a:pPr>
              <a:buSzPct val="150000"/>
              <a:buFont typeface="Wingdings" charset="2"/>
              <a:buChar char="§"/>
            </a:pPr>
            <a:r>
              <a:rPr lang="en-US" sz="2400" dirty="0" smtClean="0"/>
              <a:t>Example</a:t>
            </a:r>
            <a:r>
              <a:rPr lang="en-US" sz="2400" b="1" dirty="0" smtClean="0"/>
              <a:t>:  DNA (deoxyribonucleic </a:t>
            </a:r>
          </a:p>
          <a:p>
            <a:pPr marL="0" indent="0">
              <a:buClr>
                <a:schemeClr val="tx1"/>
              </a:buClr>
              <a:buNone/>
            </a:pPr>
            <a:r>
              <a:rPr lang="en-US" sz="2400" b="1" dirty="0"/>
              <a:t> </a:t>
            </a:r>
            <a:r>
              <a:rPr lang="en-US" sz="2400" b="1" dirty="0" smtClean="0"/>
              <a:t>   acid) </a:t>
            </a:r>
            <a:r>
              <a:rPr lang="en-US" sz="2400" dirty="0" smtClean="0"/>
              <a:t>is a </a:t>
            </a:r>
            <a:r>
              <a:rPr lang="en-US" sz="2400" b="1" dirty="0" smtClean="0"/>
              <a:t>nucleic </a:t>
            </a:r>
            <a:r>
              <a:rPr lang="en-US" sz="2400" b="1" dirty="0"/>
              <a:t>acid</a:t>
            </a:r>
            <a:r>
              <a:rPr lang="en-US" sz="2400" dirty="0"/>
              <a:t>, a macromolecule </a:t>
            </a:r>
            <a:endParaRPr lang="en-US" sz="2400" dirty="0" smtClean="0"/>
          </a:p>
          <a:p>
            <a:pPr marL="0" indent="0">
              <a:buClr>
                <a:schemeClr val="tx1"/>
              </a:buClr>
              <a:buNone/>
            </a:pPr>
            <a:r>
              <a:rPr lang="en-US" sz="2400" dirty="0" smtClean="0"/>
              <a:t>    that </a:t>
            </a:r>
            <a:r>
              <a:rPr lang="en-US" sz="2400" dirty="0"/>
              <a:t>stores information. </a:t>
            </a: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280513015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071538" y="428604"/>
            <a:ext cx="7462862" cy="1785937"/>
          </a:xfrm>
        </p:spPr>
        <p:txBody>
          <a:bodyPr/>
          <a:lstStyle/>
          <a:p>
            <a:pPr marL="0" indent="0">
              <a:buNone/>
            </a:pPr>
            <a:r>
              <a:rPr lang="en-US" sz="3600" b="1" dirty="0">
                <a:solidFill>
                  <a:srgbClr val="0000FF"/>
                </a:solidFill>
              </a:rPr>
              <a:t>Specialized Nature of Vocabulary</a:t>
            </a:r>
            <a:endParaRPr lang="en-US" sz="3600" dirty="0"/>
          </a:p>
        </p:txBody>
      </p:sp>
      <p:sp>
        <p:nvSpPr>
          <p:cNvPr id="3" name="TextBox 2"/>
          <p:cNvSpPr txBox="1"/>
          <p:nvPr/>
        </p:nvSpPr>
        <p:spPr>
          <a:xfrm>
            <a:off x="457200" y="1371600"/>
            <a:ext cx="5917730" cy="5124479"/>
          </a:xfrm>
          <a:prstGeom prst="rect">
            <a:avLst/>
          </a:prstGeom>
          <a:noFill/>
        </p:spPr>
        <p:txBody>
          <a:bodyPr wrap="none" rtlCol="0">
            <a:spAutoFit/>
          </a:bodyPr>
          <a:lstStyle/>
          <a:p>
            <a:pPr marL="342900" indent="-342900">
              <a:spcBef>
                <a:spcPts val="0"/>
              </a:spcBef>
              <a:buClr>
                <a:schemeClr val="accent1"/>
              </a:buClr>
              <a:buSzPct val="125000"/>
              <a:buFont typeface="Wingdings" charset="2"/>
              <a:buChar char="§"/>
            </a:pPr>
            <a:r>
              <a:rPr lang="en-US" sz="2400" dirty="0"/>
              <a:t>History: metaphorical terms, terms </a:t>
            </a:r>
            <a:r>
              <a:rPr lang="en-US" sz="2400" dirty="0" smtClean="0"/>
              <a:t> </a:t>
            </a:r>
          </a:p>
          <a:p>
            <a:pPr>
              <a:spcBef>
                <a:spcPts val="0"/>
              </a:spcBef>
            </a:pPr>
            <a:r>
              <a:rPr lang="en-US" sz="2400" dirty="0" smtClean="0"/>
              <a:t>    with </a:t>
            </a:r>
            <a:r>
              <a:rPr lang="en-US" sz="2400" dirty="0"/>
              <a:t>a political point of </a:t>
            </a:r>
            <a:r>
              <a:rPr lang="en-US" sz="2400" dirty="0" smtClean="0"/>
              <a:t>view</a:t>
            </a:r>
            <a:endParaRPr lang="en-US" sz="2400" dirty="0"/>
          </a:p>
          <a:p>
            <a:pPr marL="342900" indent="-342900">
              <a:spcBef>
                <a:spcPts val="600"/>
              </a:spcBef>
              <a:buClr>
                <a:schemeClr val="accent1"/>
              </a:buClr>
              <a:buFont typeface="Wingdings" charset="2"/>
              <a:buChar char="§"/>
            </a:pPr>
            <a:r>
              <a:rPr lang="en-US" sz="2400" dirty="0" smtClean="0"/>
              <a:t>Example:  </a:t>
            </a:r>
            <a:r>
              <a:rPr lang="en-US" sz="2400" i="1" dirty="0" smtClean="0"/>
              <a:t>Revolutionary movements</a:t>
            </a:r>
          </a:p>
          <a:p>
            <a:pPr>
              <a:spcBef>
                <a:spcPts val="0"/>
              </a:spcBef>
              <a:buClr>
                <a:schemeClr val="accent1"/>
              </a:buClr>
            </a:pPr>
            <a:r>
              <a:rPr lang="en-US" sz="2400" i="1" dirty="0" smtClean="0"/>
              <a:t>    in Europe and Asia were described</a:t>
            </a:r>
          </a:p>
          <a:p>
            <a:pPr>
              <a:buClr>
                <a:schemeClr val="accent1"/>
              </a:buClr>
            </a:pPr>
            <a:r>
              <a:rPr lang="en-US" sz="2400" i="1" dirty="0"/>
              <a:t> </a:t>
            </a:r>
            <a:r>
              <a:rPr lang="en-US" sz="2400" i="1" dirty="0" smtClean="0"/>
              <a:t>   to the American public a examples</a:t>
            </a:r>
          </a:p>
          <a:p>
            <a:pPr>
              <a:buClr>
                <a:schemeClr val="accent1"/>
              </a:buClr>
            </a:pPr>
            <a:r>
              <a:rPr lang="en-US" sz="2400" i="1" dirty="0"/>
              <a:t> </a:t>
            </a:r>
            <a:r>
              <a:rPr lang="en-US" sz="2400" i="1" dirty="0" smtClean="0"/>
              <a:t>   of Soviet Expansionism…. </a:t>
            </a:r>
            <a:endParaRPr lang="en-US" sz="2400" dirty="0" smtClean="0"/>
          </a:p>
          <a:p>
            <a:r>
              <a:rPr lang="en-US" sz="2400" dirty="0" smtClean="0"/>
              <a:t>    (Zinn, </a:t>
            </a:r>
            <a:r>
              <a:rPr lang="en-US" sz="2400" i="1" dirty="0" smtClean="0"/>
              <a:t>A People’s History); </a:t>
            </a:r>
          </a:p>
          <a:p>
            <a:pPr marL="342900" indent="-342900">
              <a:spcBef>
                <a:spcPts val="600"/>
              </a:spcBef>
              <a:buClr>
                <a:schemeClr val="accent1"/>
              </a:buClr>
              <a:buSzPct val="125000"/>
              <a:buFont typeface="Wingdings" charset="2"/>
              <a:buChar char="§"/>
            </a:pPr>
            <a:r>
              <a:rPr lang="en-US" sz="2400" dirty="0" smtClean="0"/>
              <a:t>Example</a:t>
            </a:r>
            <a:r>
              <a:rPr lang="en-US" sz="2400" i="1" dirty="0" smtClean="0"/>
              <a:t>:  Civil War, War between</a:t>
            </a:r>
          </a:p>
          <a:p>
            <a:pPr>
              <a:spcBef>
                <a:spcPts val="0"/>
              </a:spcBef>
            </a:pPr>
            <a:r>
              <a:rPr lang="en-US" sz="2400" i="1" dirty="0"/>
              <a:t> </a:t>
            </a:r>
            <a:r>
              <a:rPr lang="en-US" sz="2400" i="1" dirty="0" smtClean="0"/>
              <a:t>   the states, War of </a:t>
            </a:r>
            <a:r>
              <a:rPr lang="en-US" sz="2400" i="1" dirty="0"/>
              <a:t>N</a:t>
            </a:r>
            <a:r>
              <a:rPr lang="en-US" sz="2400" i="1" dirty="0" smtClean="0"/>
              <a:t>orthern aggression.</a:t>
            </a:r>
          </a:p>
          <a:p>
            <a:pPr marL="342900" indent="-342900">
              <a:spcBef>
                <a:spcPts val="600"/>
              </a:spcBef>
              <a:buClr>
                <a:schemeClr val="accent1"/>
              </a:buClr>
              <a:buSzPct val="125000"/>
              <a:buFont typeface="Wingdings" charset="2"/>
              <a:buChar char="§"/>
            </a:pPr>
            <a:r>
              <a:rPr lang="en-US" sz="2400" dirty="0" smtClean="0"/>
              <a:t>Example:  </a:t>
            </a:r>
            <a:r>
              <a:rPr lang="en-US" sz="2400" i="1" dirty="0" smtClean="0"/>
              <a:t>The Gilded Age</a:t>
            </a:r>
          </a:p>
          <a:p>
            <a:endParaRPr lang="en-US" sz="2400" dirty="0"/>
          </a:p>
          <a:p>
            <a:pPr marL="342900" indent="-342900">
              <a:buClr>
                <a:schemeClr val="accent1"/>
              </a:buClr>
              <a:buSzPct val="125000"/>
              <a:buFont typeface="Wingdings" charset="2"/>
              <a:buChar char="§"/>
            </a:pPr>
            <a:endParaRPr lang="en-US" sz="2400" dirty="0"/>
          </a:p>
          <a:p>
            <a:endParaRPr lang="en-US" sz="2400" dirty="0"/>
          </a:p>
        </p:txBody>
      </p:sp>
    </p:spTree>
    <p:extLst>
      <p:ext uri="{BB962C8B-B14F-4D97-AF65-F5344CB8AC3E}">
        <p14:creationId xmlns:p14="http://schemas.microsoft.com/office/powerpoint/2010/main" val="203246683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066800" y="428605"/>
            <a:ext cx="6858000" cy="1095396"/>
          </a:xfrm>
        </p:spPr>
        <p:txBody>
          <a:bodyPr/>
          <a:lstStyle/>
          <a:p>
            <a:pPr marL="0" indent="0">
              <a:buNone/>
            </a:pPr>
            <a:r>
              <a:rPr lang="en-US" sz="3200" b="1" dirty="0">
                <a:solidFill>
                  <a:srgbClr val="0000FF"/>
                </a:solidFill>
              </a:rPr>
              <a:t>Specialized Nature of Vocabulary</a:t>
            </a:r>
            <a:endParaRPr lang="en-US" sz="3200" dirty="0"/>
          </a:p>
          <a:p>
            <a:pPr marL="0" indent="0">
              <a:buNone/>
            </a:pPr>
            <a:endParaRPr lang="en-US" sz="3200" dirty="0" smtClean="0"/>
          </a:p>
          <a:p>
            <a:pPr marL="0" indent="0">
              <a:buNone/>
            </a:pPr>
            <a:endParaRPr lang="en-US" sz="3200" dirty="0"/>
          </a:p>
        </p:txBody>
      </p:sp>
      <p:sp>
        <p:nvSpPr>
          <p:cNvPr id="4" name="TextBox 3"/>
          <p:cNvSpPr txBox="1"/>
          <p:nvPr/>
        </p:nvSpPr>
        <p:spPr>
          <a:xfrm>
            <a:off x="304800" y="1447800"/>
            <a:ext cx="7561977" cy="3416320"/>
          </a:xfrm>
          <a:prstGeom prst="rect">
            <a:avLst/>
          </a:prstGeom>
          <a:noFill/>
        </p:spPr>
        <p:txBody>
          <a:bodyPr wrap="none" rtlCol="0">
            <a:spAutoFit/>
          </a:bodyPr>
          <a:lstStyle/>
          <a:p>
            <a:pPr marL="342900" indent="-342900">
              <a:buClr>
                <a:schemeClr val="accent1"/>
              </a:buClr>
              <a:buSzPct val="125000"/>
              <a:buFont typeface="Wingdings" charset="2"/>
              <a:buChar char="§"/>
            </a:pPr>
            <a:r>
              <a:rPr lang="en-US" sz="2400" dirty="0" smtClean="0"/>
              <a:t>Literature:  Words that evoke emotion, the senses.</a:t>
            </a:r>
          </a:p>
          <a:p>
            <a:endParaRPr lang="en-US" sz="2400" dirty="0"/>
          </a:p>
          <a:p>
            <a:pPr marL="342900" indent="-342900">
              <a:buClr>
                <a:schemeClr val="accent1"/>
              </a:buClr>
              <a:buSzPct val="125000"/>
              <a:buFont typeface="Wingdings" charset="2"/>
              <a:buChar char="§"/>
            </a:pPr>
            <a:r>
              <a:rPr lang="en-US" sz="2400" dirty="0" smtClean="0"/>
              <a:t>Example:  …</a:t>
            </a:r>
            <a:r>
              <a:rPr lang="en-US" sz="2400" i="1" dirty="0" smtClean="0"/>
              <a:t>where </a:t>
            </a:r>
            <a:r>
              <a:rPr lang="en-US" sz="2400" i="1" dirty="0"/>
              <a:t>I would have lived </a:t>
            </a:r>
            <a:endParaRPr lang="en-US" sz="2400" i="1" dirty="0" smtClean="0"/>
          </a:p>
          <a:p>
            <a:r>
              <a:rPr lang="en-US" sz="2400" i="1" dirty="0" smtClean="0"/>
              <a:t>    through </a:t>
            </a:r>
            <a:r>
              <a:rPr lang="en-US" sz="2400" i="1" dirty="0"/>
              <a:t>all that impassioned, </a:t>
            </a:r>
            <a:endParaRPr lang="en-US" sz="2400" i="1" dirty="0" smtClean="0"/>
          </a:p>
          <a:p>
            <a:r>
              <a:rPr lang="en-US" sz="2400" i="1" dirty="0" smtClean="0"/>
              <a:t>    insane </a:t>
            </a:r>
            <a:r>
              <a:rPr lang="en-US" sz="2400" i="1" dirty="0"/>
              <a:t>joy of the hunt, when as I </a:t>
            </a:r>
            <a:endParaRPr lang="en-US" sz="2400" i="1" dirty="0" smtClean="0"/>
          </a:p>
          <a:p>
            <a:r>
              <a:rPr lang="en-US" sz="2400" i="1" dirty="0" smtClean="0"/>
              <a:t>    climb </a:t>
            </a:r>
            <a:r>
              <a:rPr lang="en-US" sz="2400" i="1" dirty="0"/>
              <a:t>the rock, </a:t>
            </a:r>
            <a:r>
              <a:rPr lang="en-US" sz="2400" i="1" dirty="0" smtClean="0"/>
              <a:t>my </a:t>
            </a:r>
            <a:r>
              <a:rPr lang="en-US" sz="2400" i="1" dirty="0"/>
              <a:t>face contorted, </a:t>
            </a:r>
            <a:endParaRPr lang="en-US" sz="2400" i="1" dirty="0" smtClean="0"/>
          </a:p>
          <a:p>
            <a:r>
              <a:rPr lang="en-US" sz="2400" i="1" dirty="0" smtClean="0"/>
              <a:t>    gasping</a:t>
            </a:r>
            <a:r>
              <a:rPr lang="en-US" sz="2400" i="1" dirty="0"/>
              <a:t>, shouting voluptuously </a:t>
            </a:r>
            <a:endParaRPr lang="en-US" sz="2400" i="1" dirty="0" smtClean="0"/>
          </a:p>
          <a:p>
            <a:r>
              <a:rPr lang="en-US" sz="2400" i="1" dirty="0" smtClean="0"/>
              <a:t>    senseless words…</a:t>
            </a:r>
            <a:r>
              <a:rPr lang="en-US" sz="2400" dirty="0" smtClean="0"/>
              <a:t>(Nabokov, </a:t>
            </a:r>
            <a:r>
              <a:rPr lang="en-US" sz="2400" i="1" dirty="0" smtClean="0"/>
              <a:t>Father’s</a:t>
            </a:r>
          </a:p>
          <a:p>
            <a:r>
              <a:rPr lang="en-US" sz="2400" i="1" dirty="0" smtClean="0"/>
              <a:t>    Butterflies).</a:t>
            </a:r>
            <a:r>
              <a:rPr lang="en-US" sz="2400" dirty="0" smtClean="0"/>
              <a:t> </a:t>
            </a:r>
            <a:endParaRPr lang="en-US" sz="2400" dirty="0"/>
          </a:p>
        </p:txBody>
      </p:sp>
    </p:spTree>
    <p:extLst>
      <p:ext uri="{BB962C8B-B14F-4D97-AF65-F5344CB8AC3E}">
        <p14:creationId xmlns:p14="http://schemas.microsoft.com/office/powerpoint/2010/main" val="139589159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467544" y="500042"/>
            <a:ext cx="8280920" cy="1071570"/>
          </a:xfrm>
        </p:spPr>
        <p:txBody>
          <a:bodyPr>
            <a:noAutofit/>
          </a:bodyPr>
          <a:lstStyle/>
          <a:p>
            <a:pPr>
              <a:buNone/>
            </a:pPr>
            <a:r>
              <a:rPr lang="en-US" altLang="zh-CN" sz="3600" b="1" dirty="0" smtClean="0">
                <a:solidFill>
                  <a:srgbClr val="0000FF"/>
                </a:solidFill>
              </a:rPr>
              <a:t>Many changes due to Common Core</a:t>
            </a:r>
            <a:endParaRPr lang="zh-CN" altLang="en-US" sz="3600" b="1" dirty="0">
              <a:solidFill>
                <a:srgbClr val="0000FF"/>
              </a:solidFill>
            </a:endParaRPr>
          </a:p>
        </p:txBody>
      </p:sp>
      <p:sp>
        <p:nvSpPr>
          <p:cNvPr id="3" name="TextBox 2"/>
          <p:cNvSpPr txBox="1"/>
          <p:nvPr/>
        </p:nvSpPr>
        <p:spPr>
          <a:xfrm>
            <a:off x="1143000" y="1676400"/>
            <a:ext cx="5517232" cy="3323987"/>
          </a:xfrm>
          <a:prstGeom prst="rect">
            <a:avLst/>
          </a:prstGeom>
          <a:noFill/>
        </p:spPr>
        <p:txBody>
          <a:bodyPr wrap="square" rtlCol="0">
            <a:spAutoFit/>
          </a:bodyPr>
          <a:lstStyle/>
          <a:p>
            <a:pPr marL="342900" indent="-342900">
              <a:buFont typeface="Arial"/>
              <a:buChar char="•"/>
            </a:pPr>
            <a:r>
              <a:rPr lang="en-US" sz="2400" dirty="0"/>
              <a:t>Challenging texts</a:t>
            </a:r>
          </a:p>
          <a:p>
            <a:pPr marL="342900" indent="-342900">
              <a:buFont typeface="Arial"/>
              <a:buChar char="•"/>
            </a:pPr>
            <a:r>
              <a:rPr lang="en-US" sz="2400" dirty="0"/>
              <a:t>Close reading</a:t>
            </a:r>
          </a:p>
          <a:p>
            <a:pPr marL="342900" indent="-342900">
              <a:buFont typeface="Arial"/>
              <a:buChar char="•"/>
            </a:pPr>
            <a:r>
              <a:rPr lang="en-US" sz="2400" dirty="0"/>
              <a:t>Writing from sources</a:t>
            </a:r>
          </a:p>
          <a:p>
            <a:pPr marL="342900" indent="-342900">
              <a:buFont typeface="Arial"/>
              <a:buChar char="•"/>
            </a:pPr>
            <a:r>
              <a:rPr lang="en-US" sz="2400" dirty="0"/>
              <a:t>Informational text</a:t>
            </a:r>
          </a:p>
          <a:p>
            <a:pPr marL="342900" indent="-342900">
              <a:buFont typeface="Arial"/>
              <a:buChar char="•"/>
            </a:pPr>
            <a:r>
              <a:rPr lang="en-US" sz="2400" dirty="0"/>
              <a:t>Multiple texts</a:t>
            </a:r>
          </a:p>
          <a:p>
            <a:pPr marL="342900" indent="-342900">
              <a:buFont typeface="Arial"/>
              <a:buChar char="•"/>
            </a:pPr>
            <a:r>
              <a:rPr lang="en-US" sz="2400" dirty="0"/>
              <a:t>Argument</a:t>
            </a:r>
          </a:p>
          <a:p>
            <a:pPr marL="342900" indent="-342900">
              <a:buFont typeface="Arial"/>
              <a:buChar char="•"/>
            </a:pPr>
            <a:r>
              <a:rPr lang="en-US" sz="2400" dirty="0"/>
              <a:t>Embedded technology</a:t>
            </a:r>
          </a:p>
          <a:p>
            <a:pPr marL="342900" indent="-342900">
              <a:buFont typeface="Arial"/>
              <a:buChar char="•"/>
            </a:pPr>
            <a:r>
              <a:rPr lang="en-US" sz="2400" dirty="0"/>
              <a:t>Disciplinary literacy</a:t>
            </a:r>
          </a:p>
          <a:p>
            <a:endParaRPr lang="en-US" dirty="0"/>
          </a:p>
        </p:txBody>
      </p:sp>
    </p:spTree>
    <p:extLst>
      <p:ext uri="{BB962C8B-B14F-4D97-AF65-F5344CB8AC3E}">
        <p14:creationId xmlns:p14="http://schemas.microsoft.com/office/powerpoint/2010/main" val="983815950"/>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Teach students to figure out meaning from context</a:t>
            </a:r>
          </a:p>
          <a:p>
            <a:pPr>
              <a:buClr>
                <a:schemeClr val="tx1"/>
              </a:buClr>
              <a:buFont typeface="Wingdings" charset="2"/>
              <a:buChar char="§"/>
            </a:pPr>
            <a:endParaRPr lang="en-US" sz="2400" b="1" dirty="0" smtClean="0"/>
          </a:p>
          <a:p>
            <a:r>
              <a:rPr lang="en-US" sz="2400" dirty="0" smtClean="0"/>
              <a:t>Less preteaching of vocabulary</a:t>
            </a:r>
          </a:p>
          <a:p>
            <a:r>
              <a:rPr lang="en-US" sz="2400" dirty="0" smtClean="0"/>
              <a:t>More guided practice figuring out word </a:t>
            </a:r>
          </a:p>
          <a:p>
            <a:pPr marL="0" indent="0">
              <a:buNone/>
            </a:pPr>
            <a:r>
              <a:rPr lang="en-US" sz="2400" dirty="0"/>
              <a:t> </a:t>
            </a:r>
            <a:r>
              <a:rPr lang="en-US" sz="2400" dirty="0" smtClean="0"/>
              <a:t>   meanings</a:t>
            </a:r>
          </a:p>
          <a:p>
            <a:r>
              <a:rPr lang="en-US" sz="2400" dirty="0" smtClean="0"/>
              <a:t>Including figuring out word meanings </a:t>
            </a:r>
          </a:p>
          <a:p>
            <a:pPr marL="0" indent="0">
              <a:buNone/>
            </a:pPr>
            <a:r>
              <a:rPr lang="en-US" sz="2400" dirty="0" smtClean="0"/>
              <a:t>    across a text</a:t>
            </a:r>
            <a:endParaRPr lang="en-US" sz="2400" dirty="0"/>
          </a:p>
          <a:p>
            <a:pPr marL="0" indent="0">
              <a:buNone/>
            </a:pPr>
            <a:endParaRPr lang="en-US" sz="2400" dirty="0" smtClean="0"/>
          </a:p>
          <a:p>
            <a:pPr marL="0" indent="0">
              <a:buNone/>
            </a:pPr>
            <a:endParaRPr lang="en-US" sz="2400" dirty="0"/>
          </a:p>
          <a:p>
            <a:pPr>
              <a:buClr>
                <a:schemeClr val="tx1"/>
              </a:buClr>
              <a:buFont typeface="Wingdings" charset="2"/>
              <a:buChar char="§"/>
            </a:pPr>
            <a:endParaRPr lang="en-US" sz="2400" dirty="0" smtClean="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80765695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Teach students to use reference works</a:t>
            </a:r>
          </a:p>
          <a:p>
            <a:pPr>
              <a:buClr>
                <a:schemeClr val="tx1"/>
              </a:buClr>
              <a:buFont typeface="Wingdings" charset="2"/>
              <a:buChar char="§"/>
            </a:pPr>
            <a:endParaRPr lang="en-US" sz="2400" b="1" dirty="0" smtClean="0"/>
          </a:p>
          <a:p>
            <a:r>
              <a:rPr lang="en-US" sz="2400" dirty="0" smtClean="0"/>
              <a:t>Dictionary instruction</a:t>
            </a:r>
          </a:p>
          <a:p>
            <a:r>
              <a:rPr lang="en-US" sz="2400" dirty="0" smtClean="0"/>
              <a:t>But using the more specialized </a:t>
            </a:r>
          </a:p>
          <a:p>
            <a:pPr marL="0" indent="0">
              <a:buNone/>
            </a:pPr>
            <a:r>
              <a:rPr lang="en-US" sz="2400" dirty="0"/>
              <a:t> </a:t>
            </a:r>
            <a:r>
              <a:rPr lang="en-US" sz="2400" dirty="0" smtClean="0"/>
              <a:t>   reference works from a field of study</a:t>
            </a:r>
          </a:p>
          <a:p>
            <a:endParaRPr lang="en-US" sz="2400" dirty="0" smtClean="0"/>
          </a:p>
          <a:p>
            <a:pPr marL="0" indent="0">
              <a:buNone/>
            </a:pPr>
            <a:endParaRPr lang="en-US" sz="2400" dirty="0"/>
          </a:p>
          <a:p>
            <a:pPr>
              <a:buClr>
                <a:schemeClr val="tx1"/>
              </a:buClr>
              <a:buFont typeface="Wingdings" charset="2"/>
              <a:buChar char="§"/>
            </a:pPr>
            <a:endParaRPr lang="en-US" sz="2400" dirty="0" smtClean="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244003376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Sugar example: General dictionary</a:t>
            </a:r>
          </a:p>
          <a:p>
            <a:pPr>
              <a:buClr>
                <a:schemeClr val="tx1"/>
              </a:buClr>
              <a:buFont typeface="Wingdings" charset="2"/>
              <a:buChar char="§"/>
            </a:pPr>
            <a:endParaRPr lang="en-US" sz="2400" b="1" dirty="0" smtClean="0"/>
          </a:p>
          <a:p>
            <a:r>
              <a:rPr lang="en-US" sz="2400" dirty="0" smtClean="0"/>
              <a:t>a </a:t>
            </a:r>
            <a:r>
              <a:rPr lang="en-US" sz="2400" dirty="0"/>
              <a:t>sweet crystalline substance obtained from </a:t>
            </a:r>
            <a:endParaRPr lang="en-US" sz="2400" dirty="0" smtClean="0"/>
          </a:p>
          <a:p>
            <a:pPr marL="0" indent="0">
              <a:buNone/>
            </a:pPr>
            <a:r>
              <a:rPr lang="en-US" sz="2400" dirty="0" smtClean="0"/>
              <a:t>various </a:t>
            </a:r>
            <a:r>
              <a:rPr lang="en-US" sz="2400" dirty="0"/>
              <a:t>plants, especially sugar cane and </a:t>
            </a:r>
            <a:endParaRPr lang="en-US" sz="2400" dirty="0" smtClean="0"/>
          </a:p>
          <a:p>
            <a:pPr marL="0" indent="0">
              <a:buNone/>
            </a:pPr>
            <a:r>
              <a:rPr lang="en-US" sz="2400" dirty="0" smtClean="0"/>
              <a:t>sugar </a:t>
            </a:r>
            <a:r>
              <a:rPr lang="en-US" sz="2400" dirty="0"/>
              <a:t>beet, consisting essentially of </a:t>
            </a:r>
            <a:r>
              <a:rPr lang="en-US" sz="2400" dirty="0" smtClean="0"/>
              <a:t>                         sucrose</a:t>
            </a:r>
            <a:r>
              <a:rPr lang="en-US" sz="2400" dirty="0"/>
              <a:t>, </a:t>
            </a:r>
            <a:r>
              <a:rPr lang="en-US" sz="2400" dirty="0" smtClean="0"/>
              <a:t>and </a:t>
            </a:r>
            <a:r>
              <a:rPr lang="en-US" sz="2400" dirty="0"/>
              <a:t>used as a sweetener </a:t>
            </a:r>
            <a:r>
              <a:rPr lang="en-US" sz="2400" dirty="0" smtClean="0"/>
              <a:t>in </a:t>
            </a:r>
          </a:p>
          <a:p>
            <a:pPr marL="0" indent="0">
              <a:buNone/>
            </a:pPr>
            <a:r>
              <a:rPr lang="en-US" sz="2400" dirty="0"/>
              <a:t>f</a:t>
            </a:r>
            <a:r>
              <a:rPr lang="en-US" sz="2400" dirty="0" smtClean="0"/>
              <a:t>ood and </a:t>
            </a:r>
            <a:r>
              <a:rPr lang="en-US" sz="2400" dirty="0"/>
              <a:t>drink</a:t>
            </a:r>
            <a:r>
              <a:rPr lang="en-US" sz="2400" dirty="0" smtClean="0"/>
              <a:t>.</a:t>
            </a:r>
          </a:p>
          <a:p>
            <a:pPr marL="0" indent="0">
              <a:buNone/>
            </a:pPr>
            <a:endParaRPr lang="en-US" sz="2400" dirty="0" smtClean="0"/>
          </a:p>
          <a:p>
            <a:pPr marL="0" indent="0">
              <a:buNone/>
            </a:pPr>
            <a:endParaRPr lang="en-US" sz="2400" dirty="0" smtClean="0"/>
          </a:p>
          <a:p>
            <a:pPr marL="0" indent="0">
              <a:buNone/>
            </a:pPr>
            <a:endParaRPr lang="en-US" sz="2400" dirty="0"/>
          </a:p>
          <a:p>
            <a:pPr>
              <a:buClr>
                <a:schemeClr val="tx1"/>
              </a:buClr>
              <a:buFont typeface="Wingdings" charset="2"/>
              <a:buChar char="§"/>
            </a:pPr>
            <a:endParaRPr lang="en-US" sz="2400" dirty="0" smtClean="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365256912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Sugar example: Science dictionary</a:t>
            </a:r>
          </a:p>
          <a:p>
            <a:pPr>
              <a:buClr>
                <a:schemeClr val="tx1"/>
              </a:buClr>
              <a:buFont typeface="Wingdings" charset="2"/>
              <a:buChar char="§"/>
            </a:pPr>
            <a:endParaRPr lang="en-US" sz="2400" b="1" dirty="0" smtClean="0"/>
          </a:p>
          <a:p>
            <a:pPr>
              <a:spcBef>
                <a:spcPts val="0"/>
              </a:spcBef>
            </a:pPr>
            <a:r>
              <a:rPr lang="en-US" sz="1800" dirty="0"/>
              <a:t>(</a:t>
            </a:r>
            <a:r>
              <a:rPr lang="en-US" sz="2000" dirty="0"/>
              <a:t>saccharide) Any of a group of water soluble carbohydrates of relatively low </a:t>
            </a:r>
            <a:r>
              <a:rPr lang="en-US" sz="2000" dirty="0" smtClean="0"/>
              <a:t>molecular weight </a:t>
            </a:r>
            <a:r>
              <a:rPr lang="en-US" sz="2000" dirty="0"/>
              <a:t>and having a sweet taste. The </a:t>
            </a:r>
            <a:r>
              <a:rPr lang="en-US" sz="2000" dirty="0" smtClean="0"/>
              <a:t> simple sugars are </a:t>
            </a:r>
            <a:r>
              <a:rPr lang="en-US" sz="2000" dirty="0"/>
              <a:t>called </a:t>
            </a:r>
            <a:r>
              <a:rPr lang="en-US" sz="2000" dirty="0" smtClean="0"/>
              <a:t>monosaccharides</a:t>
            </a:r>
            <a:r>
              <a:rPr lang="en-US" sz="2000" dirty="0"/>
              <a:t>. More </a:t>
            </a:r>
            <a:r>
              <a:rPr lang="en-US" sz="2000" dirty="0" smtClean="0"/>
              <a:t>                    complex sugars comprise between </a:t>
            </a:r>
            <a:r>
              <a:rPr lang="en-US" sz="2000" dirty="0"/>
              <a:t>two and ten </a:t>
            </a:r>
            <a:endParaRPr lang="en-US" sz="2000" dirty="0" smtClean="0"/>
          </a:p>
          <a:p>
            <a:pPr marL="0" indent="0">
              <a:spcBef>
                <a:spcPts val="0"/>
              </a:spcBef>
              <a:buNone/>
            </a:pPr>
            <a:r>
              <a:rPr lang="en-US" sz="2000" dirty="0"/>
              <a:t> </a:t>
            </a:r>
            <a:r>
              <a:rPr lang="en-US" sz="2000" dirty="0" smtClean="0"/>
              <a:t>    </a:t>
            </a:r>
            <a:r>
              <a:rPr lang="en-US" sz="2000" dirty="0" err="1" smtClean="0"/>
              <a:t>monosaccharides</a:t>
            </a:r>
            <a:r>
              <a:rPr lang="en-US" sz="2000" dirty="0" smtClean="0"/>
              <a:t> linked together</a:t>
            </a:r>
            <a:r>
              <a:rPr lang="en-US" sz="2000" dirty="0"/>
              <a:t>: </a:t>
            </a:r>
            <a:r>
              <a:rPr lang="en-US" sz="2000" dirty="0" smtClean="0"/>
              <a:t>disaccharides </a:t>
            </a:r>
          </a:p>
          <a:p>
            <a:pPr marL="0" indent="0">
              <a:spcBef>
                <a:spcPts val="0"/>
              </a:spcBef>
              <a:buNone/>
            </a:pPr>
            <a:r>
              <a:rPr lang="en-US" sz="2000" dirty="0"/>
              <a:t> </a:t>
            </a:r>
            <a:r>
              <a:rPr lang="en-US" sz="2000" dirty="0" smtClean="0"/>
              <a:t>    contain two, trisaccharides, three</a:t>
            </a:r>
            <a:r>
              <a:rPr lang="en-US" sz="2000" dirty="0"/>
              <a:t>, and so on. </a:t>
            </a:r>
            <a:r>
              <a:rPr lang="en-US" sz="2000" dirty="0" smtClean="0"/>
              <a:t>                                </a:t>
            </a:r>
          </a:p>
          <a:p>
            <a:pPr marL="0" indent="0">
              <a:spcBef>
                <a:spcPts val="0"/>
              </a:spcBef>
              <a:buNone/>
            </a:pPr>
            <a:r>
              <a:rPr lang="en-US" sz="2000" dirty="0"/>
              <a:t> </a:t>
            </a:r>
            <a:r>
              <a:rPr lang="en-US" sz="2000" dirty="0" smtClean="0"/>
              <a:t>    The name </a:t>
            </a:r>
            <a:r>
              <a:rPr lang="en-US" sz="2000" dirty="0"/>
              <a:t>is often used to refer </a:t>
            </a:r>
            <a:r>
              <a:rPr lang="en-US" sz="2000" dirty="0" smtClean="0"/>
              <a:t>specifically to </a:t>
            </a:r>
          </a:p>
          <a:p>
            <a:pPr marL="0" indent="0">
              <a:spcBef>
                <a:spcPts val="0"/>
              </a:spcBef>
              <a:buNone/>
            </a:pPr>
            <a:r>
              <a:rPr lang="en-US" sz="2000" dirty="0"/>
              <a:t> </a:t>
            </a:r>
            <a:r>
              <a:rPr lang="en-US" sz="2000" dirty="0" smtClean="0"/>
              <a:t>    sucrose (</a:t>
            </a:r>
            <a:r>
              <a:rPr lang="en-US" sz="2000" dirty="0"/>
              <a:t>cane or beet sugar)</a:t>
            </a:r>
            <a:r>
              <a:rPr lang="en-US" sz="2000" dirty="0" smtClean="0"/>
              <a:t>. The </a:t>
            </a:r>
            <a:r>
              <a:rPr lang="en-US" sz="2000" dirty="0"/>
              <a:t>suffix -</a:t>
            </a:r>
            <a:r>
              <a:rPr lang="en-US" sz="2000" dirty="0" err="1"/>
              <a:t>ose</a:t>
            </a:r>
            <a:r>
              <a:rPr lang="en-US" sz="2000" dirty="0"/>
              <a:t> </a:t>
            </a:r>
            <a:endParaRPr lang="en-US" sz="2000" dirty="0" smtClean="0"/>
          </a:p>
          <a:p>
            <a:pPr marL="0" indent="0">
              <a:spcBef>
                <a:spcPts val="0"/>
              </a:spcBef>
              <a:buNone/>
            </a:pPr>
            <a:r>
              <a:rPr lang="en-US" sz="2000" dirty="0"/>
              <a:t> </a:t>
            </a:r>
            <a:r>
              <a:rPr lang="en-US" sz="2000" dirty="0" smtClean="0"/>
              <a:t>    is </a:t>
            </a:r>
            <a:r>
              <a:rPr lang="en-US" sz="2000" dirty="0"/>
              <a:t>used </a:t>
            </a:r>
            <a:r>
              <a:rPr lang="en-US" sz="2000" dirty="0" smtClean="0"/>
              <a:t>in biochemistry </a:t>
            </a:r>
            <a:r>
              <a:rPr lang="en-US" sz="2000" dirty="0"/>
              <a:t>to </a:t>
            </a:r>
            <a:r>
              <a:rPr lang="en-US" sz="2000" dirty="0" smtClean="0"/>
              <a:t>form the </a:t>
            </a:r>
            <a:r>
              <a:rPr lang="en-US" sz="2000" dirty="0"/>
              <a:t>names </a:t>
            </a:r>
            <a:endParaRPr lang="en-US" sz="2000" dirty="0" smtClean="0"/>
          </a:p>
          <a:p>
            <a:pPr marL="0" indent="0">
              <a:spcBef>
                <a:spcPts val="0"/>
              </a:spcBef>
              <a:buNone/>
            </a:pPr>
            <a:r>
              <a:rPr lang="en-US" sz="2000" dirty="0"/>
              <a:t> </a:t>
            </a:r>
            <a:r>
              <a:rPr lang="en-US" sz="2000" dirty="0" smtClean="0"/>
              <a:t>    of </a:t>
            </a:r>
            <a:r>
              <a:rPr lang="en-US" sz="2000" dirty="0"/>
              <a:t>sugars. </a:t>
            </a:r>
          </a:p>
          <a:p>
            <a:pPr marL="0" indent="0">
              <a:buNone/>
            </a:pPr>
            <a:endParaRPr lang="en-US" sz="2400" dirty="0" smtClean="0"/>
          </a:p>
          <a:p>
            <a:pPr marL="0" indent="0">
              <a:buNone/>
            </a:pPr>
            <a:endParaRPr lang="en-US" sz="2400" dirty="0" smtClean="0"/>
          </a:p>
          <a:p>
            <a:pPr marL="0" indent="0">
              <a:buNone/>
            </a:pPr>
            <a:endParaRPr lang="en-US" sz="2400" dirty="0"/>
          </a:p>
          <a:p>
            <a:pPr>
              <a:buClr>
                <a:schemeClr val="tx1"/>
              </a:buClr>
              <a:buFont typeface="Wingdings" charset="2"/>
              <a:buChar char="§"/>
            </a:pPr>
            <a:endParaRPr lang="en-US" sz="2400" dirty="0" smtClean="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154213736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Sugar example: Science dictionary</a:t>
            </a:r>
          </a:p>
          <a:p>
            <a:pPr>
              <a:buClr>
                <a:schemeClr val="tx1"/>
              </a:buClr>
              <a:buFont typeface="Wingdings" charset="2"/>
              <a:buChar char="§"/>
            </a:pPr>
            <a:endParaRPr lang="en-US" sz="2400" b="1" dirty="0" smtClean="0"/>
          </a:p>
          <a:p>
            <a:pPr>
              <a:spcBef>
                <a:spcPts val="0"/>
              </a:spcBef>
            </a:pPr>
            <a:r>
              <a:rPr lang="en-US" sz="2000" dirty="0"/>
              <a:t>(</a:t>
            </a:r>
            <a:r>
              <a:rPr lang="en-US" sz="2000" dirty="0">
                <a:solidFill>
                  <a:srgbClr val="FF0000"/>
                </a:solidFill>
              </a:rPr>
              <a:t>saccharide</a:t>
            </a:r>
            <a:r>
              <a:rPr lang="en-US" sz="2000" dirty="0"/>
              <a:t>) Any of a group of </a:t>
            </a:r>
            <a:r>
              <a:rPr lang="en-US" sz="2000" dirty="0">
                <a:solidFill>
                  <a:srgbClr val="FF0000"/>
                </a:solidFill>
              </a:rPr>
              <a:t>water soluble carbohydrates</a:t>
            </a:r>
            <a:r>
              <a:rPr lang="en-US" sz="2000" dirty="0"/>
              <a:t> of relatively </a:t>
            </a:r>
            <a:r>
              <a:rPr lang="en-US" sz="2000" dirty="0">
                <a:solidFill>
                  <a:srgbClr val="FF0000"/>
                </a:solidFill>
              </a:rPr>
              <a:t>low </a:t>
            </a:r>
            <a:r>
              <a:rPr lang="en-US" sz="2000" dirty="0" smtClean="0">
                <a:solidFill>
                  <a:srgbClr val="FF0000"/>
                </a:solidFill>
              </a:rPr>
              <a:t>molecular weight</a:t>
            </a:r>
            <a:r>
              <a:rPr lang="en-US" sz="2000" dirty="0" smtClean="0"/>
              <a:t> </a:t>
            </a:r>
            <a:r>
              <a:rPr lang="en-US" sz="2000" dirty="0"/>
              <a:t>and having a sweet taste. The </a:t>
            </a:r>
            <a:r>
              <a:rPr lang="en-US" sz="2000" dirty="0" smtClean="0"/>
              <a:t> </a:t>
            </a:r>
            <a:r>
              <a:rPr lang="en-US" sz="2000" dirty="0" smtClean="0">
                <a:solidFill>
                  <a:srgbClr val="FF0000"/>
                </a:solidFill>
              </a:rPr>
              <a:t>simple sugars </a:t>
            </a:r>
            <a:r>
              <a:rPr lang="en-US" sz="2000" dirty="0" smtClean="0"/>
              <a:t>are </a:t>
            </a:r>
            <a:r>
              <a:rPr lang="en-US" sz="2000" dirty="0"/>
              <a:t>called </a:t>
            </a:r>
            <a:r>
              <a:rPr lang="en-US" sz="2000" dirty="0" smtClean="0"/>
              <a:t>monosaccharides</a:t>
            </a:r>
            <a:r>
              <a:rPr lang="en-US" sz="2000" dirty="0"/>
              <a:t>. More </a:t>
            </a:r>
            <a:r>
              <a:rPr lang="en-US" sz="2000" dirty="0" smtClean="0"/>
              <a:t>                 </a:t>
            </a:r>
            <a:r>
              <a:rPr lang="en-US" sz="2000" dirty="0" smtClean="0">
                <a:solidFill>
                  <a:srgbClr val="FF0000"/>
                </a:solidFill>
              </a:rPr>
              <a:t>complex sugars </a:t>
            </a:r>
            <a:r>
              <a:rPr lang="en-US" sz="2000" dirty="0" smtClean="0"/>
              <a:t>comprise between </a:t>
            </a:r>
            <a:r>
              <a:rPr lang="en-US" sz="2000" dirty="0"/>
              <a:t>two and ten </a:t>
            </a:r>
            <a:endParaRPr lang="en-US" sz="2000" dirty="0" smtClean="0"/>
          </a:p>
          <a:p>
            <a:pPr marL="0" indent="0">
              <a:spcBef>
                <a:spcPts val="0"/>
              </a:spcBef>
              <a:buNone/>
            </a:pPr>
            <a:r>
              <a:rPr lang="en-US" sz="2000" dirty="0"/>
              <a:t> </a:t>
            </a:r>
            <a:r>
              <a:rPr lang="en-US" sz="2000" dirty="0" smtClean="0"/>
              <a:t>    monosaccharides </a:t>
            </a:r>
            <a:r>
              <a:rPr lang="en-US" sz="2000" dirty="0"/>
              <a:t>linked </a:t>
            </a:r>
            <a:r>
              <a:rPr lang="en-US" sz="2000" dirty="0" smtClean="0"/>
              <a:t>together</a:t>
            </a:r>
            <a:r>
              <a:rPr lang="en-US" sz="2000" dirty="0"/>
              <a:t>: </a:t>
            </a:r>
            <a:r>
              <a:rPr lang="en-US" sz="2000" dirty="0" smtClean="0"/>
              <a:t>disaccharides </a:t>
            </a:r>
          </a:p>
          <a:p>
            <a:pPr marL="0" indent="0">
              <a:spcBef>
                <a:spcPts val="0"/>
              </a:spcBef>
              <a:buNone/>
            </a:pPr>
            <a:r>
              <a:rPr lang="en-US" sz="2000" dirty="0"/>
              <a:t> </a:t>
            </a:r>
            <a:r>
              <a:rPr lang="en-US" sz="2000" dirty="0" smtClean="0"/>
              <a:t>    contain </a:t>
            </a:r>
            <a:r>
              <a:rPr lang="en-US" sz="2000" dirty="0"/>
              <a:t>two, </a:t>
            </a:r>
            <a:r>
              <a:rPr lang="en-US" sz="2000" dirty="0" smtClean="0"/>
              <a:t>trisaccharides three</a:t>
            </a:r>
            <a:r>
              <a:rPr lang="en-US" sz="2000" dirty="0"/>
              <a:t>, and so on. The </a:t>
            </a:r>
            <a:endParaRPr lang="en-US" sz="2000" dirty="0" smtClean="0"/>
          </a:p>
          <a:p>
            <a:pPr marL="0" indent="0">
              <a:spcBef>
                <a:spcPts val="0"/>
              </a:spcBef>
              <a:buNone/>
            </a:pPr>
            <a:r>
              <a:rPr lang="en-US" sz="2000" dirty="0"/>
              <a:t> </a:t>
            </a:r>
            <a:r>
              <a:rPr lang="en-US" sz="2000" dirty="0" smtClean="0"/>
              <a:t>    name </a:t>
            </a:r>
            <a:r>
              <a:rPr lang="en-US" sz="2000" dirty="0"/>
              <a:t>is often used to </a:t>
            </a:r>
            <a:r>
              <a:rPr lang="en-US" sz="2000" dirty="0" smtClean="0"/>
              <a:t>refer specifically to </a:t>
            </a:r>
            <a:r>
              <a:rPr lang="en-US" sz="2000" dirty="0"/>
              <a:t>sucrose </a:t>
            </a:r>
            <a:endParaRPr lang="en-US" sz="2000" dirty="0" smtClean="0"/>
          </a:p>
          <a:p>
            <a:pPr marL="0" indent="0">
              <a:spcBef>
                <a:spcPts val="0"/>
              </a:spcBef>
              <a:buNone/>
            </a:pPr>
            <a:r>
              <a:rPr lang="en-US" sz="2000" dirty="0"/>
              <a:t> </a:t>
            </a:r>
            <a:r>
              <a:rPr lang="en-US" sz="2000" dirty="0" smtClean="0"/>
              <a:t>    (</a:t>
            </a:r>
            <a:r>
              <a:rPr lang="en-US" sz="2000" dirty="0"/>
              <a:t>cane or beet sugar). </a:t>
            </a:r>
            <a:r>
              <a:rPr lang="en-US" sz="2000" dirty="0" smtClean="0"/>
              <a:t>The </a:t>
            </a:r>
            <a:r>
              <a:rPr lang="en-US" sz="2000" dirty="0"/>
              <a:t>suffix </a:t>
            </a:r>
            <a:r>
              <a:rPr lang="en-US" sz="2000" dirty="0">
                <a:solidFill>
                  <a:srgbClr val="FF0000"/>
                </a:solidFill>
              </a:rPr>
              <a:t>-ose </a:t>
            </a:r>
            <a:r>
              <a:rPr lang="en-US" sz="2000" dirty="0"/>
              <a:t>is used </a:t>
            </a:r>
            <a:r>
              <a:rPr lang="en-US" sz="2000" dirty="0" smtClean="0"/>
              <a:t>in</a:t>
            </a:r>
          </a:p>
          <a:p>
            <a:pPr marL="0" indent="0">
              <a:spcBef>
                <a:spcPts val="0"/>
              </a:spcBef>
              <a:buNone/>
            </a:pPr>
            <a:r>
              <a:rPr lang="en-US" sz="2000" dirty="0"/>
              <a:t> </a:t>
            </a:r>
            <a:r>
              <a:rPr lang="en-US" sz="2000" dirty="0" smtClean="0"/>
              <a:t>    </a:t>
            </a:r>
            <a:r>
              <a:rPr lang="en-US" sz="2000" dirty="0"/>
              <a:t>biochemistry to </a:t>
            </a:r>
            <a:r>
              <a:rPr lang="en-US" sz="2000" dirty="0" smtClean="0"/>
              <a:t>form the </a:t>
            </a:r>
            <a:r>
              <a:rPr lang="en-US" sz="2000" dirty="0"/>
              <a:t>names of sugars. </a:t>
            </a:r>
          </a:p>
          <a:p>
            <a:pPr marL="0" indent="0">
              <a:buNone/>
            </a:pPr>
            <a:endParaRPr lang="en-US" sz="2400" dirty="0" smtClean="0"/>
          </a:p>
          <a:p>
            <a:pPr marL="0" indent="0">
              <a:buNone/>
            </a:pPr>
            <a:endParaRPr lang="en-US" sz="2400" dirty="0" smtClean="0"/>
          </a:p>
          <a:p>
            <a:pPr marL="0" indent="0">
              <a:buNone/>
            </a:pPr>
            <a:endParaRPr lang="en-US" sz="2400" dirty="0"/>
          </a:p>
          <a:p>
            <a:pPr>
              <a:buClr>
                <a:schemeClr val="tx1"/>
              </a:buClr>
              <a:buFont typeface="Wingdings" charset="2"/>
              <a:buChar char="§"/>
            </a:pPr>
            <a:endParaRPr lang="en-US" sz="2400" dirty="0" smtClean="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706819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Battleship example (History): General  dictionary</a:t>
            </a:r>
          </a:p>
          <a:p>
            <a:pPr>
              <a:buClr>
                <a:schemeClr val="tx1"/>
              </a:buClr>
              <a:buFont typeface="Wingdings" charset="2"/>
              <a:buChar char="§"/>
            </a:pPr>
            <a:endParaRPr lang="en-US" sz="2400" b="1" dirty="0" smtClean="0"/>
          </a:p>
          <a:p>
            <a:pPr marL="0" indent="0">
              <a:buNone/>
            </a:pPr>
            <a:r>
              <a:rPr lang="en-US" sz="2400" dirty="0" smtClean="0"/>
              <a:t>Any </a:t>
            </a:r>
            <a:r>
              <a:rPr lang="en-US" sz="2400" dirty="0"/>
              <a:t>of a class of warships that are the </a:t>
            </a:r>
            <a:endParaRPr lang="en-US" sz="2400" dirty="0" smtClean="0"/>
          </a:p>
          <a:p>
            <a:pPr marL="0" indent="0">
              <a:buNone/>
            </a:pPr>
            <a:r>
              <a:rPr lang="en-US" sz="2400" dirty="0" smtClean="0"/>
              <a:t>Most heavily </a:t>
            </a:r>
            <a:r>
              <a:rPr lang="en-US" sz="2400" dirty="0"/>
              <a:t>armored and are equipped </a:t>
            </a:r>
            <a:endParaRPr lang="en-US" sz="2400" dirty="0" smtClean="0"/>
          </a:p>
          <a:p>
            <a:pPr marL="0" indent="0">
              <a:buNone/>
            </a:pPr>
            <a:r>
              <a:rPr lang="en-US" sz="2400" dirty="0" smtClean="0"/>
              <a:t>With the </a:t>
            </a:r>
            <a:r>
              <a:rPr lang="en-US" sz="2400" dirty="0"/>
              <a:t>most powerful armament.</a:t>
            </a:r>
            <a:endParaRPr lang="en-US" sz="2400" dirty="0" smtClean="0"/>
          </a:p>
          <a:p>
            <a:pPr marL="0" indent="0">
              <a:buNone/>
            </a:pPr>
            <a:endParaRPr lang="en-US" sz="2400" dirty="0" smtClean="0"/>
          </a:p>
          <a:p>
            <a:pPr marL="0" indent="0">
              <a:buNone/>
            </a:pPr>
            <a:endParaRPr lang="en-US" sz="2400" dirty="0"/>
          </a:p>
          <a:p>
            <a:pPr>
              <a:buClr>
                <a:schemeClr val="tx1"/>
              </a:buClr>
              <a:buFont typeface="Wingdings" charset="2"/>
              <a:buChar char="§"/>
            </a:pPr>
            <a:endParaRPr lang="en-US" sz="2400" dirty="0" smtClean="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14889905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Battleship example: History  dictionary</a:t>
            </a:r>
          </a:p>
          <a:p>
            <a:pPr>
              <a:buClr>
                <a:schemeClr val="tx1"/>
              </a:buClr>
              <a:buFont typeface="Wingdings" charset="2"/>
              <a:buChar char="§"/>
            </a:pPr>
            <a:endParaRPr lang="en-US" sz="2400" b="1" dirty="0" smtClean="0"/>
          </a:p>
          <a:p>
            <a:pPr marL="0" indent="0">
              <a:buNone/>
            </a:pPr>
            <a:r>
              <a:rPr lang="en-US" sz="1800" dirty="0" smtClean="0"/>
              <a:t>U.S. battleship is usually </a:t>
            </a:r>
            <a:r>
              <a:rPr lang="en-US" sz="1800" dirty="0">
                <a:solidFill>
                  <a:srgbClr val="FF0000"/>
                </a:solidFill>
              </a:rPr>
              <a:t>distinguished from its foreign </a:t>
            </a:r>
            <a:endParaRPr lang="en-US" sz="1800" dirty="0" smtClean="0">
              <a:solidFill>
                <a:srgbClr val="FF0000"/>
              </a:solidFill>
            </a:endParaRPr>
          </a:p>
          <a:p>
            <a:pPr marL="0" indent="0">
              <a:buNone/>
            </a:pPr>
            <a:r>
              <a:rPr lang="en-US" sz="1800" dirty="0" smtClean="0">
                <a:solidFill>
                  <a:srgbClr val="FF0000"/>
                </a:solidFill>
              </a:rPr>
              <a:t>Counterparts </a:t>
            </a:r>
            <a:r>
              <a:rPr lang="en-US" sz="1800" dirty="0" smtClean="0"/>
              <a:t>by its </a:t>
            </a:r>
            <a:r>
              <a:rPr lang="en-US" sz="1800" dirty="0"/>
              <a:t>heavy gun armament, </a:t>
            </a:r>
            <a:r>
              <a:rPr lang="en-US" sz="1800" dirty="0">
                <a:solidFill>
                  <a:srgbClr val="FF0000"/>
                </a:solidFill>
              </a:rPr>
              <a:t>sturdy </a:t>
            </a:r>
            <a:endParaRPr lang="en-US" sz="1800" dirty="0" smtClean="0">
              <a:solidFill>
                <a:srgbClr val="FF0000"/>
              </a:solidFill>
            </a:endParaRPr>
          </a:p>
          <a:p>
            <a:pPr marL="0" indent="0">
              <a:buNone/>
            </a:pPr>
            <a:r>
              <a:rPr lang="en-US" sz="1800" dirty="0" smtClean="0">
                <a:solidFill>
                  <a:srgbClr val="FF0000"/>
                </a:solidFill>
              </a:rPr>
              <a:t>protection</a:t>
            </a:r>
            <a:r>
              <a:rPr lang="en-US" sz="1800" dirty="0">
                <a:solidFill>
                  <a:srgbClr val="FF0000"/>
                </a:solidFill>
              </a:rPr>
              <a:t>, </a:t>
            </a:r>
            <a:r>
              <a:rPr lang="en-US" sz="1800" dirty="0"/>
              <a:t>and relatively </a:t>
            </a:r>
            <a:r>
              <a:rPr lang="en-US" sz="1800" dirty="0" smtClean="0">
                <a:solidFill>
                  <a:srgbClr val="FF0000"/>
                </a:solidFill>
              </a:rPr>
              <a:t>slow speed. Three distinct </a:t>
            </a:r>
          </a:p>
          <a:p>
            <a:pPr marL="0" indent="0">
              <a:buNone/>
            </a:pPr>
            <a:r>
              <a:rPr lang="en-US" sz="1800" dirty="0" smtClean="0">
                <a:solidFill>
                  <a:srgbClr val="FF0000"/>
                </a:solidFill>
              </a:rPr>
              <a:t>subtypes: </a:t>
            </a:r>
            <a:r>
              <a:rPr lang="en-US" sz="1800" dirty="0" smtClean="0"/>
              <a:t>27 mixed-battery ships built </a:t>
            </a:r>
            <a:r>
              <a:rPr lang="en-US" sz="1800" dirty="0" smtClean="0">
                <a:solidFill>
                  <a:srgbClr val="FF0000"/>
                </a:solidFill>
              </a:rPr>
              <a:t>1888-1908</a:t>
            </a:r>
            <a:r>
              <a:rPr lang="en-US" sz="1800" dirty="0" smtClean="0"/>
              <a:t>; </a:t>
            </a:r>
          </a:p>
          <a:p>
            <a:pPr marL="0" indent="0">
              <a:buNone/>
            </a:pPr>
            <a:r>
              <a:rPr lang="en-US" sz="1800" dirty="0" smtClean="0"/>
              <a:t>22 all-big-gun “dreadnoughts”  (</a:t>
            </a:r>
            <a:r>
              <a:rPr lang="en-US" sz="1800" dirty="0" smtClean="0">
                <a:solidFill>
                  <a:srgbClr val="FF0000"/>
                </a:solidFill>
              </a:rPr>
              <a:t>1910-1923); </a:t>
            </a:r>
            <a:r>
              <a:rPr lang="en-US" sz="1800" dirty="0" smtClean="0"/>
              <a:t>and </a:t>
            </a:r>
          </a:p>
          <a:p>
            <a:pPr marL="0" indent="0">
              <a:buNone/>
            </a:pPr>
            <a:r>
              <a:rPr lang="en-US" sz="1800" dirty="0" smtClean="0"/>
              <a:t>10 fast battleships (</a:t>
            </a:r>
            <a:r>
              <a:rPr lang="en-US" sz="1800" dirty="0" smtClean="0">
                <a:solidFill>
                  <a:srgbClr val="FF0000"/>
                </a:solidFill>
              </a:rPr>
              <a:t>1937-1944). Stricken from the </a:t>
            </a:r>
          </a:p>
          <a:p>
            <a:pPr marL="0" indent="0">
              <a:buNone/>
            </a:pPr>
            <a:r>
              <a:rPr lang="en-US" sz="1800" dirty="0" smtClean="0">
                <a:solidFill>
                  <a:srgbClr val="FF0000"/>
                </a:solidFill>
              </a:rPr>
              <a:t>Navy’s lists in January 1995. As </a:t>
            </a:r>
            <a:r>
              <a:rPr lang="en-US" sz="1800" dirty="0">
                <a:solidFill>
                  <a:srgbClr val="FF0000"/>
                </a:solidFill>
              </a:rPr>
              <a:t>ship killers, the </a:t>
            </a:r>
            <a:endParaRPr lang="en-US" sz="1800" dirty="0" smtClean="0">
              <a:solidFill>
                <a:srgbClr val="FF0000"/>
              </a:solidFill>
            </a:endParaRPr>
          </a:p>
          <a:p>
            <a:pPr marL="0" indent="0">
              <a:buNone/>
            </a:pPr>
            <a:r>
              <a:rPr lang="en-US" sz="1800" dirty="0" smtClean="0">
                <a:solidFill>
                  <a:srgbClr val="FF0000"/>
                </a:solidFill>
              </a:rPr>
              <a:t>battleships </a:t>
            </a:r>
            <a:r>
              <a:rPr lang="en-US" sz="1800" dirty="0">
                <a:solidFill>
                  <a:srgbClr val="FF0000"/>
                </a:solidFill>
              </a:rPr>
              <a:t>saw little action</a:t>
            </a:r>
            <a:r>
              <a:rPr lang="en-US" sz="1800" dirty="0" smtClean="0">
                <a:solidFill>
                  <a:srgbClr val="FF0000"/>
                </a:solidFill>
              </a:rPr>
              <a:t>; </a:t>
            </a:r>
            <a:r>
              <a:rPr lang="en-US" sz="1800" dirty="0" smtClean="0"/>
              <a:t>yet </a:t>
            </a:r>
            <a:r>
              <a:rPr lang="en-US" sz="1800" dirty="0"/>
              <a:t>they ultimately justified </a:t>
            </a:r>
            <a:endParaRPr lang="en-US" sz="1800" dirty="0" smtClean="0"/>
          </a:p>
          <a:p>
            <a:pPr marL="0" indent="0">
              <a:buNone/>
            </a:pPr>
            <a:r>
              <a:rPr lang="en-US" sz="1800" dirty="0" smtClean="0"/>
              <a:t>their </a:t>
            </a:r>
            <a:r>
              <a:rPr lang="en-US" sz="1800" dirty="0"/>
              <a:t>existence in </a:t>
            </a:r>
            <a:r>
              <a:rPr lang="en-US" sz="1800" dirty="0" smtClean="0"/>
              <a:t>important </a:t>
            </a:r>
            <a:r>
              <a:rPr lang="en-US" sz="1800" dirty="0"/>
              <a:t>subsidiary missions, the </a:t>
            </a:r>
            <a:endParaRPr lang="en-US" sz="1800" dirty="0" smtClean="0"/>
          </a:p>
          <a:p>
            <a:pPr marL="0" indent="0">
              <a:buNone/>
            </a:pPr>
            <a:r>
              <a:rPr lang="en-US" sz="1800" dirty="0" smtClean="0"/>
              <a:t>most significant being </a:t>
            </a:r>
            <a:r>
              <a:rPr lang="en-US" sz="1800" dirty="0">
                <a:solidFill>
                  <a:srgbClr val="FF0000"/>
                </a:solidFill>
              </a:rPr>
              <a:t>gunfire support for </a:t>
            </a:r>
            <a:r>
              <a:rPr lang="en-US" sz="1800" dirty="0" smtClean="0">
                <a:solidFill>
                  <a:srgbClr val="FF0000"/>
                </a:solidFill>
              </a:rPr>
              <a:t>troops</a:t>
            </a:r>
          </a:p>
          <a:p>
            <a:pPr marL="0" indent="0">
              <a:buNone/>
            </a:pPr>
            <a:r>
              <a:rPr lang="en-US" sz="1800" dirty="0" smtClean="0">
                <a:solidFill>
                  <a:srgbClr val="FF0000"/>
                </a:solidFill>
              </a:rPr>
              <a:t>ashore</a:t>
            </a:r>
            <a:r>
              <a:rPr lang="en-US" sz="1800" dirty="0">
                <a:solidFill>
                  <a:srgbClr val="FF0000"/>
                </a:solidFill>
              </a:rPr>
              <a:t>.</a:t>
            </a:r>
            <a:endParaRPr lang="en-US" sz="1800" dirty="0" smtClean="0">
              <a:solidFill>
                <a:srgbClr val="FF0000"/>
              </a:solidFill>
            </a:endParaRPr>
          </a:p>
          <a:p>
            <a:pPr marL="0" indent="0">
              <a:buNone/>
            </a:pPr>
            <a:endParaRPr lang="en-US" sz="2400" dirty="0"/>
          </a:p>
          <a:p>
            <a:pPr>
              <a:buClr>
                <a:schemeClr val="tx1"/>
              </a:buClr>
              <a:buFont typeface="Wingdings" charset="2"/>
              <a:buChar char="§"/>
            </a:pPr>
            <a:endParaRPr lang="en-US" sz="2400" dirty="0" smtClean="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34229652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071538" y="428604"/>
            <a:ext cx="7081862" cy="1785937"/>
          </a:xfrm>
        </p:spPr>
        <p:txBody>
          <a:bodyPr/>
          <a:lstStyle/>
          <a:p>
            <a:pPr marL="0" indent="0">
              <a:buNone/>
            </a:pPr>
            <a:r>
              <a:rPr lang="en-US" sz="3800" b="1" dirty="0" smtClean="0">
                <a:solidFill>
                  <a:srgbClr val="0000FF"/>
                </a:solidFill>
              </a:rPr>
              <a:t>Paroxysm definition:  Literature or Medicine?</a:t>
            </a:r>
            <a:endParaRPr lang="en-US" sz="3800" b="1" dirty="0">
              <a:solidFill>
                <a:srgbClr val="0000FF"/>
              </a:solidFill>
            </a:endParaRPr>
          </a:p>
        </p:txBody>
      </p:sp>
      <p:sp>
        <p:nvSpPr>
          <p:cNvPr id="3" name="TextBox 2"/>
          <p:cNvSpPr txBox="1"/>
          <p:nvPr/>
        </p:nvSpPr>
        <p:spPr>
          <a:xfrm>
            <a:off x="762000" y="2057400"/>
            <a:ext cx="5060099" cy="3416320"/>
          </a:xfrm>
          <a:prstGeom prst="rect">
            <a:avLst/>
          </a:prstGeom>
          <a:noFill/>
        </p:spPr>
        <p:txBody>
          <a:bodyPr wrap="none" rtlCol="0">
            <a:spAutoFit/>
          </a:bodyPr>
          <a:lstStyle/>
          <a:p>
            <a:pPr marL="342900" indent="-342900">
              <a:buClr>
                <a:schemeClr val="accent1"/>
              </a:buClr>
              <a:buSzPct val="125000"/>
              <a:buFont typeface="Wingdings" charset="2"/>
              <a:buChar char="§"/>
            </a:pPr>
            <a:r>
              <a:rPr lang="en-US" sz="2400" u="sng" dirty="0" smtClean="0"/>
              <a:t>Literature</a:t>
            </a:r>
            <a:r>
              <a:rPr lang="en-US" sz="2400" dirty="0" smtClean="0"/>
              <a:t>:  a sudden outburst of </a:t>
            </a:r>
          </a:p>
          <a:p>
            <a:r>
              <a:rPr lang="en-US" sz="2400" dirty="0" smtClean="0"/>
              <a:t>    emotion or action:  a </a:t>
            </a:r>
            <a:r>
              <a:rPr lang="en-US" sz="2400" i="1" dirty="0" smtClean="0"/>
              <a:t>paroxysm </a:t>
            </a:r>
          </a:p>
          <a:p>
            <a:r>
              <a:rPr lang="en-US" sz="2400" dirty="0" smtClean="0"/>
              <a:t>    of laughter</a:t>
            </a:r>
          </a:p>
          <a:p>
            <a:endParaRPr lang="en-US" sz="2400" dirty="0"/>
          </a:p>
          <a:p>
            <a:pPr marL="342900" indent="-342900" algn="just">
              <a:buClr>
                <a:schemeClr val="accent1"/>
              </a:buClr>
              <a:buSzPct val="125000"/>
              <a:buFont typeface="Wingdings" charset="2"/>
              <a:buChar char="§"/>
            </a:pPr>
            <a:r>
              <a:rPr lang="en-US" sz="2400" u="sng" dirty="0" smtClean="0"/>
              <a:t>Medicine:</a:t>
            </a:r>
            <a:r>
              <a:rPr lang="en-US" sz="2400" dirty="0" smtClean="0"/>
              <a:t> a sudden onset of a </a:t>
            </a:r>
          </a:p>
          <a:p>
            <a:pPr algn="just"/>
            <a:r>
              <a:rPr lang="en-US" sz="2400" dirty="0" smtClean="0"/>
              <a:t>    symptom or disease, especially</a:t>
            </a:r>
          </a:p>
          <a:p>
            <a:pPr algn="just"/>
            <a:r>
              <a:rPr lang="en-US" sz="2400" dirty="0" smtClean="0"/>
              <a:t>    one with recurrent manifestations</a:t>
            </a:r>
          </a:p>
          <a:p>
            <a:pPr algn="just"/>
            <a:r>
              <a:rPr lang="en-US" sz="2400" dirty="0" smtClean="0"/>
              <a:t>    such as the chills and rigor of </a:t>
            </a:r>
          </a:p>
          <a:p>
            <a:pPr algn="just"/>
            <a:r>
              <a:rPr lang="en-US" sz="2400" dirty="0" smtClean="0"/>
              <a:t>    malaria </a:t>
            </a:r>
            <a:endParaRPr lang="en-US" sz="2400" u="sng" dirty="0"/>
          </a:p>
        </p:txBody>
      </p:sp>
    </p:spTree>
    <p:extLst>
      <p:ext uri="{BB962C8B-B14F-4D97-AF65-F5344CB8AC3E}">
        <p14:creationId xmlns:p14="http://schemas.microsoft.com/office/powerpoint/2010/main" val="38662476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85800" y="304801"/>
            <a:ext cx="7696200" cy="380999"/>
          </a:xfrm>
        </p:spPr>
        <p:txBody>
          <a:bodyPr/>
          <a:lstStyle/>
          <a:p>
            <a:pPr marL="0" indent="0">
              <a:buNone/>
            </a:pPr>
            <a:r>
              <a:rPr lang="en-US" sz="3600" b="1" dirty="0" smtClean="0">
                <a:solidFill>
                  <a:srgbClr val="0000FF"/>
                </a:solidFill>
              </a:rPr>
              <a:t>Cultural differences across the disciplines</a:t>
            </a:r>
          </a:p>
          <a:p>
            <a:pPr marL="0" indent="0">
              <a:buSzPct val="125000"/>
              <a:buNone/>
            </a:pPr>
            <a:endParaRPr lang="en-US" sz="2400" dirty="0" smtClean="0"/>
          </a:p>
          <a:p>
            <a:pPr>
              <a:buSzPct val="125000"/>
              <a:buFont typeface="Wingdings" charset="2"/>
              <a:buChar char="§"/>
            </a:pPr>
            <a:r>
              <a:rPr lang="en-US" sz="2400" dirty="0" smtClean="0"/>
              <a:t>The differences among the disciplines                         are more than content/information                  differences</a:t>
            </a:r>
            <a:endParaRPr lang="en-US" sz="2400" dirty="0"/>
          </a:p>
          <a:p>
            <a:pPr>
              <a:buSzPct val="125000"/>
              <a:buFont typeface="Wingdings" charset="2"/>
              <a:buChar char="§"/>
            </a:pPr>
            <a:r>
              <a:rPr lang="en-US" sz="2400" dirty="0" smtClean="0"/>
              <a:t>They are separated by differences in                            </a:t>
            </a:r>
            <a:r>
              <a:rPr lang="en-US" sz="2400" i="1" dirty="0" smtClean="0"/>
              <a:t>how</a:t>
            </a:r>
            <a:r>
              <a:rPr lang="en-US" sz="2400" dirty="0" smtClean="0"/>
              <a:t> information is created, used</a:t>
            </a:r>
            <a:r>
              <a:rPr lang="en-US" sz="2400" dirty="0"/>
              <a:t>, </a:t>
            </a:r>
            <a:r>
              <a:rPr lang="en-US" sz="2400" dirty="0" smtClean="0"/>
              <a:t>                       evaluated, in the </a:t>
            </a:r>
            <a:r>
              <a:rPr lang="en-US" sz="2400" dirty="0"/>
              <a:t>nature of </a:t>
            </a:r>
            <a:r>
              <a:rPr lang="en-US" sz="2400" dirty="0" smtClean="0"/>
              <a:t>the                             language</a:t>
            </a:r>
            <a:r>
              <a:rPr lang="en-US" sz="2400" dirty="0"/>
              <a:t>, demands for precision, etc</a:t>
            </a:r>
            <a:r>
              <a:rPr lang="en-US" sz="2400" dirty="0" smtClean="0"/>
              <a:t>.</a:t>
            </a:r>
          </a:p>
          <a:p>
            <a:pPr>
              <a:spcBef>
                <a:spcPts val="0"/>
              </a:spcBef>
              <a:buSzPct val="125000"/>
              <a:buFont typeface="Wingdings" charset="2"/>
              <a:buChar char="§"/>
            </a:pPr>
            <a:r>
              <a:rPr lang="en-US" sz="2400" dirty="0" smtClean="0"/>
              <a:t>Disciplinary Literacy requires </a:t>
            </a:r>
          </a:p>
          <a:p>
            <a:pPr marL="0" indent="0">
              <a:spcBef>
                <a:spcPts val="0"/>
              </a:spcBef>
              <a:buClrTx/>
              <a:buNone/>
            </a:pPr>
            <a:r>
              <a:rPr lang="en-US" sz="2400" dirty="0"/>
              <a:t> </a:t>
            </a:r>
            <a:r>
              <a:rPr lang="en-US" sz="2400" dirty="0" smtClean="0"/>
              <a:t>   </a:t>
            </a:r>
            <a:r>
              <a:rPr lang="en-US" sz="2400" i="1" dirty="0"/>
              <a:t>e</a:t>
            </a:r>
            <a:r>
              <a:rPr lang="en-US" sz="2400" i="1" dirty="0" smtClean="0"/>
              <a:t>nculturation</a:t>
            </a:r>
            <a:r>
              <a:rPr lang="en-US" sz="2400" dirty="0" smtClean="0"/>
              <a:t> and </a:t>
            </a:r>
            <a:r>
              <a:rPr lang="en-US" sz="2400" i="1" dirty="0" smtClean="0"/>
              <a:t>acculturation</a:t>
            </a:r>
            <a:endParaRPr lang="en-US" sz="2400" i="1" dirty="0"/>
          </a:p>
          <a:p>
            <a:pPr>
              <a:spcBef>
                <a:spcPts val="0"/>
              </a:spcBef>
              <a:buClr>
                <a:schemeClr val="tx1"/>
              </a:buClr>
              <a:buFont typeface="Wingdings" charset="2"/>
              <a:buChar char="§"/>
            </a:pPr>
            <a:endParaRPr lang="en-US" sz="2400" dirty="0" smtClean="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114731557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The Culture of Mathematics</a:t>
            </a:r>
          </a:p>
          <a:p>
            <a:pPr>
              <a:buClr>
                <a:schemeClr val="tx1"/>
              </a:buClr>
              <a:buFont typeface="Wingdings" charset="2"/>
              <a:buChar char="§"/>
            </a:pPr>
            <a:endParaRPr lang="en-US" sz="2400" b="1" dirty="0" smtClean="0"/>
          </a:p>
          <a:p>
            <a:pPr eaLnBrk="1" hangingPunct="1">
              <a:buClrTx/>
              <a:buFont typeface="Arial"/>
              <a:buChar char="•"/>
            </a:pPr>
            <a:r>
              <a:rPr lang="en-US" sz="2400" dirty="0"/>
              <a:t>Goal: arrive at “truth</a:t>
            </a:r>
            <a:r>
              <a:rPr lang="en-US" sz="2400" dirty="0" smtClean="0"/>
              <a:t>” </a:t>
            </a:r>
            <a:endParaRPr lang="en-US" sz="2400" dirty="0"/>
          </a:p>
          <a:p>
            <a:pPr eaLnBrk="1" hangingPunct="1">
              <a:buClrTx/>
              <a:buFont typeface="Arial"/>
              <a:buChar char="•"/>
            </a:pPr>
            <a:r>
              <a:rPr lang="en-US" sz="2400" dirty="0"/>
              <a:t>Importance of “close reading” an intensive consideration of every word in the text </a:t>
            </a:r>
          </a:p>
          <a:p>
            <a:pPr eaLnBrk="1" hangingPunct="1">
              <a:buClrTx/>
              <a:buFont typeface="Arial"/>
              <a:buChar char="•"/>
            </a:pPr>
            <a:r>
              <a:rPr lang="en-US" sz="2400" dirty="0"/>
              <a:t>Rereading a major strategy</a:t>
            </a:r>
          </a:p>
          <a:p>
            <a:pPr eaLnBrk="1" hangingPunct="1">
              <a:buClrTx/>
              <a:buFont typeface="Arial"/>
              <a:buChar char="•"/>
            </a:pPr>
            <a:r>
              <a:rPr lang="en-US" sz="2400" dirty="0"/>
              <a:t>Heavy emphasis on error detection</a:t>
            </a:r>
          </a:p>
          <a:p>
            <a:pPr eaLnBrk="1" hangingPunct="1">
              <a:buClrTx/>
              <a:buFont typeface="Arial"/>
              <a:buChar char="•"/>
            </a:pPr>
            <a:r>
              <a:rPr lang="en-US" sz="2400" dirty="0"/>
              <a:t>Precision of understanding essential </a:t>
            </a:r>
          </a:p>
          <a:p>
            <a:pPr>
              <a:buClr>
                <a:schemeClr val="tx1"/>
              </a:buClr>
              <a:buFont typeface="Wingdings" charset="2"/>
              <a:buChar char="§"/>
            </a:pPr>
            <a:endParaRPr lang="en-US" sz="2400" dirty="0" smtClean="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685547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467544" y="500042"/>
            <a:ext cx="8280920" cy="1071570"/>
          </a:xfrm>
        </p:spPr>
        <p:txBody>
          <a:bodyPr>
            <a:noAutofit/>
          </a:bodyPr>
          <a:lstStyle/>
          <a:p>
            <a:pPr>
              <a:buNone/>
            </a:pPr>
            <a:r>
              <a:rPr lang="en-US" altLang="zh-CN" sz="3600" b="1" dirty="0" smtClean="0">
                <a:solidFill>
                  <a:srgbClr val="0000FF"/>
                </a:solidFill>
              </a:rPr>
              <a:t>Many changes due to Common Core</a:t>
            </a:r>
            <a:endParaRPr lang="zh-CN" altLang="en-US" sz="3600" b="1" dirty="0">
              <a:solidFill>
                <a:srgbClr val="0000FF"/>
              </a:solidFill>
            </a:endParaRPr>
          </a:p>
        </p:txBody>
      </p:sp>
      <p:sp>
        <p:nvSpPr>
          <p:cNvPr id="3" name="TextBox 2"/>
          <p:cNvSpPr txBox="1"/>
          <p:nvPr/>
        </p:nvSpPr>
        <p:spPr>
          <a:xfrm>
            <a:off x="1143000" y="1676400"/>
            <a:ext cx="5517232" cy="3323987"/>
          </a:xfrm>
          <a:prstGeom prst="rect">
            <a:avLst/>
          </a:prstGeom>
          <a:noFill/>
        </p:spPr>
        <p:txBody>
          <a:bodyPr wrap="square" rtlCol="0">
            <a:spAutoFit/>
          </a:bodyPr>
          <a:lstStyle/>
          <a:p>
            <a:pPr marL="342900" indent="-342900">
              <a:buFont typeface="Arial"/>
              <a:buChar char="•"/>
            </a:pPr>
            <a:r>
              <a:rPr lang="en-US" sz="2400" dirty="0"/>
              <a:t>Challenging texts</a:t>
            </a:r>
          </a:p>
          <a:p>
            <a:pPr marL="342900" indent="-342900">
              <a:buFont typeface="Arial"/>
              <a:buChar char="•"/>
            </a:pPr>
            <a:r>
              <a:rPr lang="en-US" sz="2400" dirty="0"/>
              <a:t>Close reading</a:t>
            </a:r>
          </a:p>
          <a:p>
            <a:pPr marL="342900" indent="-342900">
              <a:buFont typeface="Arial"/>
              <a:buChar char="•"/>
            </a:pPr>
            <a:r>
              <a:rPr lang="en-US" sz="2400" dirty="0"/>
              <a:t>Writing from sources</a:t>
            </a:r>
          </a:p>
          <a:p>
            <a:pPr marL="342900" indent="-342900">
              <a:buFont typeface="Arial"/>
              <a:buChar char="•"/>
            </a:pPr>
            <a:r>
              <a:rPr lang="en-US" sz="2400" dirty="0"/>
              <a:t>Informational text</a:t>
            </a:r>
          </a:p>
          <a:p>
            <a:pPr marL="342900" indent="-342900">
              <a:buFont typeface="Arial"/>
              <a:buChar char="•"/>
            </a:pPr>
            <a:r>
              <a:rPr lang="en-US" sz="2400" dirty="0"/>
              <a:t>Multiple texts</a:t>
            </a:r>
          </a:p>
          <a:p>
            <a:pPr marL="342900" indent="-342900">
              <a:buFont typeface="Arial"/>
              <a:buChar char="•"/>
            </a:pPr>
            <a:r>
              <a:rPr lang="en-US" sz="2400" dirty="0"/>
              <a:t>Argument</a:t>
            </a:r>
          </a:p>
          <a:p>
            <a:pPr marL="342900" indent="-342900">
              <a:buFont typeface="Arial"/>
              <a:buChar char="•"/>
            </a:pPr>
            <a:r>
              <a:rPr lang="en-US" sz="2400" dirty="0"/>
              <a:t>Embedded technology</a:t>
            </a:r>
          </a:p>
          <a:p>
            <a:pPr marL="342900" indent="-342900">
              <a:buFont typeface="Arial"/>
              <a:buChar char="•"/>
            </a:pPr>
            <a:r>
              <a:rPr lang="en-US" sz="2400" dirty="0">
                <a:solidFill>
                  <a:srgbClr val="FF0000"/>
                </a:solidFill>
              </a:rPr>
              <a:t>Disciplinary literacy</a:t>
            </a:r>
          </a:p>
          <a:p>
            <a:endParaRPr lang="en-US" dirty="0"/>
          </a:p>
        </p:txBody>
      </p:sp>
    </p:spTree>
    <p:extLst>
      <p:ext uri="{BB962C8B-B14F-4D97-AF65-F5344CB8AC3E}">
        <p14:creationId xmlns:p14="http://schemas.microsoft.com/office/powerpoint/2010/main" val="1051356176"/>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The Culture of Science</a:t>
            </a:r>
          </a:p>
          <a:p>
            <a:pPr>
              <a:buClr>
                <a:schemeClr val="tx1"/>
              </a:buClr>
              <a:buFont typeface="Wingdings" charset="2"/>
              <a:buChar char="§"/>
            </a:pPr>
            <a:endParaRPr lang="en-US" sz="2400" b="1" dirty="0" smtClean="0"/>
          </a:p>
          <a:p>
            <a:pPr eaLnBrk="1" hangingPunct="1">
              <a:lnSpc>
                <a:spcPct val="90000"/>
              </a:lnSpc>
              <a:buClrTx/>
              <a:buFont typeface="Arial"/>
              <a:buChar char="•"/>
            </a:pPr>
            <a:r>
              <a:rPr lang="en-US" sz="2400" dirty="0"/>
              <a:t>Text provides knowledge that allows prediction </a:t>
            </a:r>
            <a:r>
              <a:rPr lang="en-US" sz="2400" dirty="0" smtClean="0"/>
              <a:t>             of </a:t>
            </a:r>
            <a:r>
              <a:rPr lang="en-US" sz="2400" dirty="0"/>
              <a:t>how the world works</a:t>
            </a:r>
          </a:p>
          <a:p>
            <a:pPr eaLnBrk="1" hangingPunct="1">
              <a:lnSpc>
                <a:spcPct val="90000"/>
              </a:lnSpc>
              <a:buClrTx/>
              <a:buFont typeface="Arial"/>
              <a:buChar char="•"/>
            </a:pPr>
            <a:r>
              <a:rPr lang="en-US" sz="2400" dirty="0"/>
              <a:t>Full understanding needed of experiments </a:t>
            </a:r>
            <a:r>
              <a:rPr lang="en-US" sz="2400" dirty="0" smtClean="0"/>
              <a:t>                  and </a:t>
            </a:r>
            <a:r>
              <a:rPr lang="en-US" sz="2400" dirty="0"/>
              <a:t>processes</a:t>
            </a:r>
          </a:p>
          <a:p>
            <a:pPr eaLnBrk="1" hangingPunct="1">
              <a:lnSpc>
                <a:spcPct val="90000"/>
              </a:lnSpc>
              <a:buClrTx/>
              <a:buFont typeface="Arial"/>
              <a:buChar char="•"/>
            </a:pPr>
            <a:r>
              <a:rPr lang="en-US" sz="2400" dirty="0"/>
              <a:t>Close connections among prose, </a:t>
            </a:r>
            <a:r>
              <a:rPr lang="en-US" sz="2400" dirty="0" smtClean="0"/>
              <a:t>                             graphs</a:t>
            </a:r>
            <a:r>
              <a:rPr lang="en-US" sz="2400" dirty="0"/>
              <a:t>, charts, formulas (alternative </a:t>
            </a:r>
            <a:r>
              <a:rPr lang="en-US" sz="2400" dirty="0" smtClean="0"/>
              <a:t>                    representations </a:t>
            </a:r>
            <a:r>
              <a:rPr lang="en-US" sz="2400" dirty="0"/>
              <a:t>of constructs an </a:t>
            </a:r>
            <a:r>
              <a:rPr lang="en-US" sz="2400" dirty="0" smtClean="0"/>
              <a:t>                                essential </a:t>
            </a:r>
            <a:r>
              <a:rPr lang="en-US" sz="2400" dirty="0"/>
              <a:t>aspect of chemistry text) </a:t>
            </a:r>
          </a:p>
          <a:p>
            <a:pPr eaLnBrk="1" hangingPunct="1">
              <a:lnSpc>
                <a:spcPct val="90000"/>
              </a:lnSpc>
              <a:buClrTx/>
              <a:buFont typeface="Arial"/>
              <a:buChar char="•"/>
            </a:pPr>
            <a:r>
              <a:rPr lang="en-US" sz="2400" dirty="0"/>
              <a:t>Major reading strategies include </a:t>
            </a:r>
            <a:r>
              <a:rPr lang="en-US" sz="2400" dirty="0" smtClean="0"/>
              <a:t>                     corroboration </a:t>
            </a:r>
            <a:r>
              <a:rPr lang="en-US" sz="2400" dirty="0"/>
              <a:t>and transformation</a:t>
            </a:r>
          </a:p>
          <a:p>
            <a:pPr>
              <a:buClr>
                <a:schemeClr val="tx1"/>
              </a:buClr>
              <a:buFont typeface="Wingdings" charset="2"/>
              <a:buChar char="§"/>
            </a:pPr>
            <a:endParaRPr lang="en-US" sz="2400" dirty="0" smtClean="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19745665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The Culture of History</a:t>
            </a:r>
          </a:p>
          <a:p>
            <a:pPr>
              <a:buClr>
                <a:schemeClr val="tx1"/>
              </a:buClr>
              <a:buFont typeface="Wingdings" charset="2"/>
              <a:buChar char="§"/>
            </a:pPr>
            <a:endParaRPr lang="en-US" sz="2400" b="1" dirty="0" smtClean="0"/>
          </a:p>
          <a:p>
            <a:pPr eaLnBrk="1" hangingPunct="1">
              <a:buClrTx/>
              <a:buFont typeface="Arial"/>
              <a:buChar char="•"/>
            </a:pPr>
            <a:r>
              <a:rPr lang="en-US" sz="2400" dirty="0"/>
              <a:t>History is interpretative, and authors and </a:t>
            </a:r>
            <a:r>
              <a:rPr lang="en-US" sz="2400" dirty="0" smtClean="0"/>
              <a:t>                         sourcing </a:t>
            </a:r>
            <a:r>
              <a:rPr lang="en-US" sz="2400" dirty="0"/>
              <a:t>are central in interpretation </a:t>
            </a:r>
            <a:r>
              <a:rPr lang="en-US" sz="2400" dirty="0" smtClean="0"/>
              <a:t>            (</a:t>
            </a:r>
            <a:r>
              <a:rPr lang="en-US" sz="2400" dirty="0"/>
              <a:t>consideration of bias and perspective)</a:t>
            </a:r>
          </a:p>
          <a:p>
            <a:pPr eaLnBrk="1" hangingPunct="1">
              <a:buClrTx/>
              <a:buFont typeface="Arial"/>
              <a:buChar char="•"/>
            </a:pPr>
            <a:r>
              <a:rPr lang="en-US" sz="2400" dirty="0"/>
              <a:t>Often seems narrative without purpose </a:t>
            </a:r>
            <a:r>
              <a:rPr lang="en-US" sz="2400" dirty="0" smtClean="0"/>
              <a:t>                       and </a:t>
            </a:r>
            <a:r>
              <a:rPr lang="en-US" sz="2400" dirty="0"/>
              <a:t>argument without explicit claims </a:t>
            </a:r>
            <a:r>
              <a:rPr lang="en-US" sz="2400" dirty="0" smtClean="0"/>
              <a:t>                          (</a:t>
            </a:r>
            <a:r>
              <a:rPr lang="en-US" sz="2400" dirty="0"/>
              <a:t>need to see history as argument </a:t>
            </a:r>
            <a:r>
              <a:rPr lang="en-US" sz="2400" dirty="0" smtClean="0"/>
              <a:t>                               based </a:t>
            </a:r>
            <a:r>
              <a:rPr lang="en-US" sz="2400" dirty="0"/>
              <a:t>on partial evidence; narratives </a:t>
            </a:r>
            <a:r>
              <a:rPr lang="en-US" sz="2400" dirty="0" smtClean="0"/>
              <a:t>                             are </a:t>
            </a:r>
            <a:r>
              <a:rPr lang="en-US" sz="2400" dirty="0"/>
              <a:t>more than facts)</a:t>
            </a:r>
          </a:p>
          <a:p>
            <a:pPr eaLnBrk="1" hangingPunct="1">
              <a:buClrTx/>
              <a:buFont typeface="Arial"/>
              <a:buChar char="•"/>
            </a:pPr>
            <a:r>
              <a:rPr lang="en-US" sz="2400" dirty="0"/>
              <a:t>Single texts are problematic (no </a:t>
            </a:r>
            <a:r>
              <a:rPr lang="en-US" sz="2400" dirty="0" smtClean="0"/>
              <a:t>                  corroboration</a:t>
            </a:r>
            <a:r>
              <a:rPr lang="en-US" sz="2400" dirty="0"/>
              <a:t>)</a:t>
            </a:r>
          </a:p>
          <a:p>
            <a:pPr>
              <a:buClr>
                <a:schemeClr val="tx1"/>
              </a:buClr>
              <a:buFont typeface="Wingdings" charset="2"/>
              <a:buChar char="§"/>
            </a:pPr>
            <a:endParaRPr lang="en-US" sz="2400" dirty="0" smtClean="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36872923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609600" y="381000"/>
            <a:ext cx="6870700" cy="990600"/>
          </a:xfrm>
        </p:spPr>
        <p:txBody>
          <a:bodyPr/>
          <a:lstStyle/>
          <a:p>
            <a:pPr eaLnBrk="1" hangingPunct="1"/>
            <a:r>
              <a:rPr lang="en-US" b="1" dirty="0" smtClean="0"/>
              <a:t>Character Change Chart</a:t>
            </a:r>
          </a:p>
        </p:txBody>
      </p:sp>
      <p:graphicFrame>
        <p:nvGraphicFramePr>
          <p:cNvPr id="114708" name="Group 20"/>
          <p:cNvGraphicFramePr>
            <a:graphicFrameLocks noGrp="1"/>
          </p:cNvGraphicFramePr>
          <p:nvPr/>
        </p:nvGraphicFramePr>
        <p:xfrm>
          <a:off x="1600200" y="1752600"/>
          <a:ext cx="5622925" cy="942975"/>
        </p:xfrm>
        <a:graphic>
          <a:graphicData uri="http://schemas.openxmlformats.org/drawingml/2006/table">
            <a:tbl>
              <a:tblPr/>
              <a:tblGrid>
                <a:gridCol w="2819400"/>
                <a:gridCol w="2803525"/>
              </a:tblGrid>
              <a:tr h="942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Times New Roman" pitchFamily="18" charset="0"/>
                          <a:cs typeface="Arial" charset="0"/>
                        </a:rPr>
                        <a:t>What is main character like at the beginning of the story?</a:t>
                      </a:r>
                      <a:endPar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Times New Roman" pitchFamily="18" charset="0"/>
                          <a:cs typeface="Arial" charset="0"/>
                        </a:rPr>
                        <a:t>What is the main character like at the end of the story? How has he or she changed?</a:t>
                      </a:r>
                      <a:endParaRPr kumimoji="0" lang="en-US"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60" name="Rectangle 21"/>
          <p:cNvSpPr>
            <a:spLocks noChangeArrowheads="1"/>
          </p:cNvSpPr>
          <p:nvPr/>
        </p:nvSpPr>
        <p:spPr bwMode="auto">
          <a:xfrm>
            <a:off x="-2971800" y="2133600"/>
            <a:ext cx="9144000" cy="0"/>
          </a:xfrm>
          <a:prstGeom prst="rect">
            <a:avLst/>
          </a:prstGeom>
          <a:noFill/>
          <a:ln w="9525">
            <a:noFill/>
            <a:miter lim="800000"/>
            <a:headEnd/>
            <a:tailEnd/>
          </a:ln>
        </p:spPr>
        <p:txBody>
          <a:bodyPr wrap="none" anchor="ctr">
            <a:spAutoFit/>
          </a:bodyPr>
          <a:lstStyle/>
          <a:p>
            <a:endParaRPr lang="en-US" dirty="0"/>
          </a:p>
        </p:txBody>
      </p:sp>
      <p:graphicFrame>
        <p:nvGraphicFramePr>
          <p:cNvPr id="2050" name="Object 4"/>
          <p:cNvGraphicFramePr>
            <a:graphicFrameLocks noChangeAspect="1"/>
          </p:cNvGraphicFramePr>
          <p:nvPr/>
        </p:nvGraphicFramePr>
        <p:xfrm>
          <a:off x="2438400" y="2681288"/>
          <a:ext cx="4038600" cy="2414587"/>
        </p:xfrm>
        <a:graphic>
          <a:graphicData uri="http://schemas.openxmlformats.org/presentationml/2006/ole">
            <mc:AlternateContent xmlns:mc="http://schemas.openxmlformats.org/markup-compatibility/2006">
              <mc:Choice xmlns:v="urn:schemas-microsoft-com:vml" Requires="v">
                <p:oleObj spid="_x0000_s2108" name="Microsoft Draw Drawing" r:id="rId4" imgW="4572000" imgH="2733675" progId="MSDraw.Drawing.8.2">
                  <p:embed/>
                </p:oleObj>
              </mc:Choice>
              <mc:Fallback>
                <p:oleObj name="Microsoft Draw Drawing" r:id="rId4" imgW="4572000" imgH="2733675" progId="MSDraw.Drawing.8.2">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2681288"/>
                        <a:ext cx="4038600" cy="2414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61" name="Rectangle 22"/>
          <p:cNvSpPr>
            <a:spLocks noChangeArrowheads="1"/>
          </p:cNvSpPr>
          <p:nvPr/>
        </p:nvSpPr>
        <p:spPr bwMode="auto">
          <a:xfrm>
            <a:off x="1524000" y="4652963"/>
            <a:ext cx="6742113" cy="1600200"/>
          </a:xfrm>
          <a:prstGeom prst="rect">
            <a:avLst/>
          </a:prstGeom>
          <a:noFill/>
          <a:ln w="9525">
            <a:noFill/>
            <a:miter lim="800000"/>
            <a:headEnd/>
            <a:tailEnd/>
          </a:ln>
        </p:spPr>
        <p:txBody>
          <a:bodyPr anchor="ctr">
            <a:spAutoFit/>
          </a:bodyPr>
          <a:lstStyle/>
          <a:p>
            <a:pPr>
              <a:tabLst>
                <a:tab pos="457200" algn="r"/>
                <a:tab pos="2743200" algn="ctr"/>
                <a:tab pos="5486400" algn="r"/>
              </a:tabLst>
            </a:pPr>
            <a:r>
              <a:rPr lang="en-US" sz="1200" b="1" dirty="0">
                <a:ea typeface="Times New Roman" pitchFamily="18" charset="0"/>
                <a:cs typeface="Arial" charset="0"/>
              </a:rPr>
              <a:t>                                                </a:t>
            </a:r>
          </a:p>
          <a:p>
            <a:pPr>
              <a:tabLst>
                <a:tab pos="457200" algn="r"/>
                <a:tab pos="2743200" algn="ctr"/>
                <a:tab pos="5486400" algn="r"/>
              </a:tabLst>
            </a:pPr>
            <a:endParaRPr lang="en-US" sz="1200" b="1" dirty="0">
              <a:ea typeface="Times New Roman" pitchFamily="18" charset="0"/>
              <a:cs typeface="Arial" charset="0"/>
            </a:endParaRPr>
          </a:p>
          <a:p>
            <a:pPr>
              <a:tabLst>
                <a:tab pos="457200" algn="r"/>
                <a:tab pos="2743200" algn="ctr"/>
                <a:tab pos="5486400" algn="r"/>
              </a:tabLst>
            </a:pPr>
            <a:r>
              <a:rPr lang="en-US" sz="1200" b="1" dirty="0">
                <a:ea typeface="Times New Roman" pitchFamily="18" charset="0"/>
                <a:cs typeface="Arial" charset="0"/>
              </a:rPr>
              <a:t>                                                 </a:t>
            </a:r>
            <a:r>
              <a:rPr lang="en-US" sz="1400" b="1" dirty="0">
                <a:ea typeface="Times New Roman" pitchFamily="18" charset="0"/>
                <a:cs typeface="Arial" charset="0"/>
              </a:rPr>
              <a:t>Crisis</a:t>
            </a:r>
            <a:endParaRPr lang="en-US" sz="1400" dirty="0">
              <a:ea typeface="Times New Roman" pitchFamily="18" charset="0"/>
              <a:cs typeface="Arial" charset="0"/>
            </a:endParaRPr>
          </a:p>
          <a:p>
            <a:pPr>
              <a:tabLst>
                <a:tab pos="457200" algn="r"/>
                <a:tab pos="2743200" algn="ctr"/>
                <a:tab pos="5486400" algn="r"/>
              </a:tabLst>
            </a:pPr>
            <a:r>
              <a:rPr lang="en-US" sz="1200" dirty="0">
                <a:ea typeface="Times New Roman" pitchFamily="18" charset="0"/>
                <a:cs typeface="Arial" charset="0"/>
              </a:rPr>
              <a:t>  </a:t>
            </a:r>
          </a:p>
          <a:p>
            <a:pPr>
              <a:tabLst>
                <a:tab pos="457200" algn="r"/>
                <a:tab pos="2743200" algn="ctr"/>
                <a:tab pos="5486400" algn="r"/>
              </a:tabLst>
            </a:pPr>
            <a:endParaRPr lang="en-US" sz="1200" dirty="0">
              <a:ea typeface="Times New Roman" pitchFamily="18" charset="0"/>
              <a:cs typeface="Arial" charset="0"/>
            </a:endParaRPr>
          </a:p>
          <a:p>
            <a:pPr>
              <a:tabLst>
                <a:tab pos="457200" algn="r"/>
                <a:tab pos="2743200" algn="ctr"/>
                <a:tab pos="5486400" algn="r"/>
              </a:tabLst>
            </a:pPr>
            <a:r>
              <a:rPr lang="en-US" sz="1200" dirty="0">
                <a:ea typeface="Times New Roman" pitchFamily="18" charset="0"/>
                <a:cs typeface="Arial" charset="0"/>
              </a:rPr>
              <a:t>Given this character change, what do you think the author wanted you to learn? ________</a:t>
            </a:r>
            <a:endParaRPr lang="en-US" sz="1100" dirty="0">
              <a:ea typeface="Times New Roman" pitchFamily="18" charset="0"/>
              <a:cs typeface="Arial" charset="0"/>
            </a:endParaRPr>
          </a:p>
          <a:p>
            <a:pPr>
              <a:tabLst>
                <a:tab pos="457200" algn="r"/>
                <a:tab pos="2743200" algn="ctr"/>
                <a:tab pos="5486400" algn="r"/>
              </a:tabLst>
            </a:pPr>
            <a:r>
              <a:rPr lang="en-US" sz="1200" dirty="0">
                <a:ea typeface="Times New Roman" pitchFamily="18" charset="0"/>
                <a:cs typeface="Arial" charset="0"/>
              </a:rPr>
              <a:t>________________________________________________________________________</a:t>
            </a:r>
            <a:endParaRPr lang="en-US" sz="1100" dirty="0">
              <a:ea typeface="Times New Roman" pitchFamily="18" charset="0"/>
              <a:cs typeface="Arial" charset="0"/>
            </a:endParaRPr>
          </a:p>
          <a:p>
            <a:pPr>
              <a:tabLst>
                <a:tab pos="457200" algn="r"/>
                <a:tab pos="2743200" algn="ctr"/>
                <a:tab pos="5486400" algn="r"/>
              </a:tabLst>
            </a:pPr>
            <a:r>
              <a:rPr lang="en-US" sz="1200" dirty="0">
                <a:ea typeface="Times New Roman" pitchFamily="18" charset="0"/>
                <a:cs typeface="Arial" charset="0"/>
              </a:rPr>
              <a:t>________________________________________________________________________ </a:t>
            </a:r>
            <a:endParaRPr lang="en-US" dirty="0">
              <a:ea typeface="Times New Roman" pitchFamily="18" charset="0"/>
              <a:cs typeface="Arial"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912813" y="277813"/>
            <a:ext cx="7773987" cy="922337"/>
          </a:xfrm>
        </p:spPr>
        <p:txBody>
          <a:bodyPr/>
          <a:lstStyle/>
          <a:p>
            <a:pPr eaLnBrk="1" hangingPunct="1"/>
            <a:r>
              <a:rPr lang="en-US" b="1" dirty="0" smtClean="0"/>
              <a:t>History Events Chart</a:t>
            </a:r>
          </a:p>
        </p:txBody>
      </p:sp>
      <p:graphicFrame>
        <p:nvGraphicFramePr>
          <p:cNvPr id="35910" name="Group 70"/>
          <p:cNvGraphicFramePr>
            <a:graphicFrameLocks noGrp="1"/>
          </p:cNvGraphicFramePr>
          <p:nvPr>
            <p:ph idx="1"/>
          </p:nvPr>
        </p:nvGraphicFramePr>
        <p:xfrm>
          <a:off x="457200" y="1295400"/>
          <a:ext cx="8229600" cy="4533903"/>
        </p:xfrm>
        <a:graphic>
          <a:graphicData uri="http://schemas.openxmlformats.org/drawingml/2006/table">
            <a:tbl>
              <a:tblPr/>
              <a:tblGrid>
                <a:gridCol w="1401763"/>
                <a:gridCol w="1331912"/>
                <a:gridCol w="1373188"/>
                <a:gridCol w="1419225"/>
                <a:gridCol w="1374775"/>
                <a:gridCol w="1328737"/>
              </a:tblGrid>
              <a:tr h="414338">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TEXT</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WHO?</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WHAT?</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WHERE?</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WHEN?</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WHY?</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22300">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1</a:t>
                      </a:r>
                      <a:endParaRPr kumimoji="0" lang="en-US"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smtClean="0">
                          <a:ln>
                            <a:noFill/>
                          </a:ln>
                          <a:solidFill>
                            <a:schemeClr val="tx1"/>
                          </a:solidFill>
                          <a:effectLst/>
                          <a:latin typeface="Times New Roman" pitchFamily="18" charset="0"/>
                          <a:cs typeface="Times New Roman" pitchFamily="18" charset="0"/>
                        </a:rPr>
                        <a:t>Relation: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23888">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2</a:t>
                      </a:r>
                      <a:endParaRPr kumimoji="0" lang="en-US"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smtClean="0">
                          <a:ln>
                            <a:noFill/>
                          </a:ln>
                          <a:solidFill>
                            <a:schemeClr val="tx1"/>
                          </a:solidFill>
                          <a:effectLst/>
                          <a:latin typeface="Times New Roman" pitchFamily="18" charset="0"/>
                          <a:cs typeface="Times New Roman" pitchFamily="18" charset="0"/>
                        </a:rPr>
                        <a:t>Relation: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22300">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3</a:t>
                      </a:r>
                      <a:endParaRPr kumimoji="0" lang="en-US"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smtClean="0">
                          <a:ln>
                            <a:noFill/>
                          </a:ln>
                          <a:solidFill>
                            <a:schemeClr val="tx1"/>
                          </a:solidFill>
                          <a:effectLst/>
                          <a:latin typeface="Times New Roman" pitchFamily="18" charset="0"/>
                          <a:cs typeface="Times New Roman" pitchFamily="18" charset="0"/>
                        </a:rPr>
                        <a:t>Relation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23888">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4</a:t>
                      </a:r>
                      <a:endParaRPr kumimoji="0" lang="en-US"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4175">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smtClean="0">
                          <a:ln>
                            <a:noFill/>
                          </a:ln>
                          <a:solidFill>
                            <a:schemeClr val="tx1"/>
                          </a:solidFill>
                          <a:effectLst/>
                          <a:latin typeface="Times New Roman" pitchFamily="18" charset="0"/>
                          <a:cs typeface="Times New Roman" pitchFamily="18" charset="0"/>
                        </a:rPr>
                        <a:t>                 Main point: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Text is central to disciplines</a:t>
            </a:r>
          </a:p>
          <a:p>
            <a:pPr>
              <a:buClr>
                <a:schemeClr val="tx1"/>
              </a:buClr>
              <a:buFont typeface="Wingdings" charset="2"/>
              <a:buChar char="§"/>
            </a:pPr>
            <a:endParaRPr lang="en-US" sz="2400" b="1" dirty="0" smtClean="0"/>
          </a:p>
          <a:p>
            <a:pPr eaLnBrk="1" hangingPunct="1">
              <a:buClrTx/>
              <a:buFont typeface="Arial"/>
              <a:buChar char="•"/>
            </a:pPr>
            <a:r>
              <a:rPr lang="en-US" sz="2400" dirty="0" smtClean="0"/>
              <a:t>Functional linguists are showing how texts differ across disciplines</a:t>
            </a:r>
          </a:p>
          <a:p>
            <a:pPr eaLnBrk="1" hangingPunct="1">
              <a:buClrTx/>
              <a:buFont typeface="Arial"/>
              <a:buChar char="•"/>
            </a:pPr>
            <a:r>
              <a:rPr lang="en-US" sz="2400" dirty="0" smtClean="0"/>
              <a:t>But secondary teachers are increasingly                     trying to teach content without text</a:t>
            </a:r>
            <a:endParaRPr lang="en-US" sz="2400" dirty="0"/>
          </a:p>
          <a:p>
            <a:pPr eaLnBrk="1" hangingPunct="1">
              <a:buClrTx/>
              <a:buFont typeface="Arial"/>
              <a:buChar char="•"/>
            </a:pPr>
            <a:r>
              <a:rPr lang="en-US" sz="2400" dirty="0" smtClean="0"/>
              <a:t>And now, CCSS is requiring the teaching                     of complex texts </a:t>
            </a:r>
            <a:endParaRPr lang="en-US" sz="2400" dirty="0"/>
          </a:p>
          <a:p>
            <a:pPr>
              <a:buClr>
                <a:schemeClr val="tx1"/>
              </a:buClr>
              <a:buFont typeface="Wingdings" charset="2"/>
              <a:buChar char="§"/>
            </a:pPr>
            <a:endParaRPr lang="en-US" sz="2400" dirty="0" smtClean="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16198860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History text (Fang &amp; </a:t>
            </a:r>
            <a:r>
              <a:rPr lang="en-US" sz="3600" b="1" dirty="0" err="1" smtClean="0">
                <a:solidFill>
                  <a:srgbClr val="0000FF"/>
                </a:solidFill>
              </a:rPr>
              <a:t>Scheppegrell</a:t>
            </a:r>
            <a:r>
              <a:rPr lang="en-US" sz="3600" b="1" dirty="0" smtClean="0">
                <a:solidFill>
                  <a:srgbClr val="0000FF"/>
                </a:solidFill>
              </a:rPr>
              <a:t>)</a:t>
            </a:r>
          </a:p>
          <a:p>
            <a:pPr>
              <a:buClr>
                <a:schemeClr val="tx1"/>
              </a:buClr>
              <a:buFont typeface="Wingdings" charset="2"/>
              <a:buChar char="§"/>
            </a:pPr>
            <a:endParaRPr lang="en-US" sz="2400" b="1" dirty="0" smtClean="0"/>
          </a:p>
          <a:p>
            <a:pPr>
              <a:buClrTx/>
              <a:buFont typeface="Arial"/>
              <a:buChar char="•"/>
            </a:pPr>
            <a:r>
              <a:rPr lang="en-US" sz="2400" dirty="0"/>
              <a:t>History text constructs time and causation</a:t>
            </a:r>
          </a:p>
          <a:p>
            <a:pPr>
              <a:buClrTx/>
              <a:buFont typeface="Arial"/>
              <a:buChar char="•"/>
            </a:pPr>
            <a:r>
              <a:rPr lang="en-US" sz="2400" dirty="0"/>
              <a:t>Attributes agency (readers need to focus </a:t>
            </a:r>
            <a:r>
              <a:rPr lang="en-US" sz="2400" dirty="0" smtClean="0"/>
              <a:t>                     on </a:t>
            </a:r>
            <a:r>
              <a:rPr lang="en-US" sz="2400" dirty="0"/>
              <a:t>the reasons for actions and the </a:t>
            </a:r>
            <a:r>
              <a:rPr lang="en-US" sz="2400" dirty="0" smtClean="0"/>
              <a:t>                     outcomes </a:t>
            </a:r>
            <a:r>
              <a:rPr lang="en-US" sz="2400" dirty="0"/>
              <a:t>of those actions—cause/effect)</a:t>
            </a:r>
          </a:p>
          <a:p>
            <a:pPr>
              <a:buClrTx/>
              <a:buFont typeface="Arial"/>
              <a:buChar char="•"/>
            </a:pPr>
            <a:r>
              <a:rPr lang="en-US" sz="2400" dirty="0"/>
              <a:t>Presents judgment and interpretation </a:t>
            </a:r>
            <a:r>
              <a:rPr lang="en-US" sz="2400" dirty="0" smtClean="0"/>
              <a:t>              (</a:t>
            </a:r>
            <a:r>
              <a:rPr lang="en-US" sz="2400" dirty="0"/>
              <a:t>argument)</a:t>
            </a:r>
          </a:p>
          <a:p>
            <a:pPr>
              <a:buClrTx/>
              <a:buFont typeface="Arial"/>
              <a:buChar char="•"/>
            </a:pPr>
            <a:r>
              <a:rPr lang="en-US" sz="2400" dirty="0"/>
              <a:t>Often narratives with lack of clear </a:t>
            </a:r>
            <a:r>
              <a:rPr lang="en-US" sz="2400" dirty="0" smtClean="0"/>
              <a:t>                      connections </a:t>
            </a:r>
            <a:r>
              <a:rPr lang="en-US" sz="2400" dirty="0"/>
              <a:t>to thesis </a:t>
            </a:r>
          </a:p>
          <a:p>
            <a:pPr>
              <a:buClr>
                <a:schemeClr val="tx1"/>
              </a:buClr>
              <a:buFont typeface="Wingdings" charset="2"/>
              <a:buChar char="§"/>
            </a:pPr>
            <a:endParaRPr lang="en-US" sz="2400" dirty="0" smtClean="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21837795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History text (Fang &amp; </a:t>
            </a:r>
            <a:r>
              <a:rPr lang="en-US" sz="3600" b="1" dirty="0" err="1" smtClean="0">
                <a:solidFill>
                  <a:srgbClr val="0000FF"/>
                </a:solidFill>
              </a:rPr>
              <a:t>Scheppegrell</a:t>
            </a:r>
            <a:r>
              <a:rPr lang="en-US" sz="3600" b="1" dirty="0" smtClean="0">
                <a:solidFill>
                  <a:srgbClr val="0000FF"/>
                </a:solidFill>
              </a:rPr>
              <a:t>)</a:t>
            </a:r>
          </a:p>
          <a:p>
            <a:pPr>
              <a:buClr>
                <a:schemeClr val="tx1"/>
              </a:buClr>
              <a:buFont typeface="Wingdings" charset="2"/>
              <a:buChar char="§"/>
            </a:pPr>
            <a:endParaRPr lang="en-US" sz="2400" b="1" dirty="0" smtClean="0"/>
          </a:p>
          <a:p>
            <a:pPr>
              <a:buClrTx/>
              <a:buFont typeface="Arial"/>
              <a:buChar char="•"/>
            </a:pPr>
            <a:r>
              <a:rPr lang="en-US" sz="2400" dirty="0"/>
              <a:t>History also constructs </a:t>
            </a:r>
            <a:r>
              <a:rPr lang="en-US" sz="2400" u="sng" dirty="0"/>
              <a:t>participants/actors</a:t>
            </a:r>
            <a:r>
              <a:rPr lang="en-US" sz="2400" dirty="0"/>
              <a:t> and the </a:t>
            </a:r>
            <a:r>
              <a:rPr lang="en-US" sz="2400" u="sng" dirty="0"/>
              <a:t>processes</a:t>
            </a:r>
            <a:r>
              <a:rPr lang="en-US" sz="2400" dirty="0"/>
              <a:t> that they engaged in to </a:t>
            </a:r>
            <a:r>
              <a:rPr lang="en-US" sz="2400" dirty="0" smtClean="0"/>
              <a:t>move                   </a:t>
            </a:r>
            <a:r>
              <a:rPr lang="en-US" sz="2400" u="sng" dirty="0"/>
              <a:t>towards their goals</a:t>
            </a:r>
            <a:r>
              <a:rPr lang="en-US" sz="2400" dirty="0"/>
              <a:t>.</a:t>
            </a:r>
          </a:p>
          <a:p>
            <a:pPr>
              <a:buClr>
                <a:schemeClr val="tx1"/>
              </a:buClr>
              <a:buFont typeface="Wingdings" charset="2"/>
              <a:buChar char="§"/>
            </a:pPr>
            <a:endParaRPr lang="en-US" sz="2400" dirty="0" smtClean="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154073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z="3600" b="1" dirty="0" smtClean="0"/>
              <a:t>History Reading (Fang &amp; </a:t>
            </a:r>
            <a:r>
              <a:rPr lang="en-US" sz="3600" b="1" dirty="0" err="1" smtClean="0"/>
              <a:t>Schleppergrel</a:t>
            </a:r>
            <a:r>
              <a:rPr lang="en-US" sz="3600" b="1" dirty="0" smtClean="0"/>
              <a: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9660278"/>
              </p:ext>
            </p:extLst>
          </p:nvPr>
        </p:nvGraphicFramePr>
        <p:xfrm>
          <a:off x="381000" y="1524000"/>
          <a:ext cx="8229600" cy="4851399"/>
        </p:xfrm>
        <a:graphic>
          <a:graphicData uri="http://schemas.openxmlformats.org/drawingml/2006/table">
            <a:tbl>
              <a:tblPr firstRow="1" bandRow="1">
                <a:tableStyleId>{5C22544A-7EE6-4342-B048-85BDC9FD1C3A}</a:tableStyleId>
              </a:tblPr>
              <a:tblGrid>
                <a:gridCol w="990600"/>
                <a:gridCol w="1752600"/>
                <a:gridCol w="1371600"/>
                <a:gridCol w="1371600"/>
                <a:gridCol w="1371600"/>
                <a:gridCol w="1371600"/>
              </a:tblGrid>
              <a:tr h="370840">
                <a:tc>
                  <a:txBody>
                    <a:bodyPr/>
                    <a:lstStyle/>
                    <a:p>
                      <a:r>
                        <a:rPr lang="en-US" dirty="0" smtClean="0"/>
                        <a:t>Clause</a:t>
                      </a:r>
                      <a:endParaRPr lang="en-US" dirty="0"/>
                    </a:p>
                  </a:txBody>
                  <a:tcPr/>
                </a:tc>
                <a:tc>
                  <a:txBody>
                    <a:bodyPr/>
                    <a:lstStyle/>
                    <a:p>
                      <a:r>
                        <a:rPr lang="en-US" dirty="0" smtClean="0"/>
                        <a:t>Circumstance</a:t>
                      </a:r>
                      <a:endParaRPr lang="en-US" dirty="0"/>
                    </a:p>
                  </a:txBody>
                  <a:tcPr/>
                </a:tc>
                <a:tc>
                  <a:txBody>
                    <a:bodyPr/>
                    <a:lstStyle/>
                    <a:p>
                      <a:r>
                        <a:rPr lang="en-US" dirty="0" smtClean="0"/>
                        <a:t>Actor</a:t>
                      </a:r>
                      <a:endParaRPr lang="en-US" dirty="0"/>
                    </a:p>
                  </a:txBody>
                  <a:tcPr/>
                </a:tc>
                <a:tc>
                  <a:txBody>
                    <a:bodyPr/>
                    <a:lstStyle/>
                    <a:p>
                      <a:r>
                        <a:rPr lang="en-US" dirty="0" smtClean="0"/>
                        <a:t>Process</a:t>
                      </a:r>
                      <a:endParaRPr lang="en-US" dirty="0"/>
                    </a:p>
                  </a:txBody>
                  <a:tcPr/>
                </a:tc>
                <a:tc>
                  <a:txBody>
                    <a:bodyPr/>
                    <a:lstStyle/>
                    <a:p>
                      <a:r>
                        <a:rPr lang="en-US" dirty="0" smtClean="0"/>
                        <a:t>Goal</a:t>
                      </a:r>
                      <a:endParaRPr lang="en-US" dirty="0"/>
                    </a:p>
                  </a:txBody>
                  <a:tcPr/>
                </a:tc>
                <a:tc>
                  <a:txBody>
                    <a:bodyPr/>
                    <a:lstStyle/>
                    <a:p>
                      <a:r>
                        <a:rPr lang="en-US" dirty="0" smtClean="0"/>
                        <a:t>Circum.</a:t>
                      </a:r>
                      <a:endParaRPr lang="en-US" dirty="0"/>
                    </a:p>
                  </a:txBody>
                  <a:tcPr/>
                </a:tc>
              </a:tr>
              <a:tr h="370840">
                <a:tc>
                  <a:txBody>
                    <a:bodyPr/>
                    <a:lstStyle/>
                    <a:p>
                      <a:pPr algn="ctr"/>
                      <a:r>
                        <a:rPr lang="en-US" dirty="0" smtClean="0"/>
                        <a:t>1</a:t>
                      </a:r>
                      <a:endParaRPr lang="en-US" dirty="0"/>
                    </a:p>
                  </a:txBody>
                  <a:tcPr/>
                </a:tc>
                <a:tc>
                  <a:txBody>
                    <a:bodyPr/>
                    <a:lstStyle/>
                    <a:p>
                      <a:r>
                        <a:rPr lang="en-US" dirty="0" smtClean="0"/>
                        <a:t>Over the next decade,</a:t>
                      </a:r>
                      <a:endParaRPr lang="en-US" dirty="0"/>
                    </a:p>
                  </a:txBody>
                  <a:tcPr/>
                </a:tc>
                <a:tc>
                  <a:txBody>
                    <a:bodyPr/>
                    <a:lstStyle/>
                    <a:p>
                      <a:r>
                        <a:rPr lang="en-US" dirty="0" smtClean="0"/>
                        <a:t>further events</a:t>
                      </a:r>
                      <a:endParaRPr lang="en-US" dirty="0"/>
                    </a:p>
                  </a:txBody>
                  <a:tcPr/>
                </a:tc>
                <a:tc>
                  <a:txBody>
                    <a:bodyPr/>
                    <a:lstStyle/>
                    <a:p>
                      <a:r>
                        <a:rPr lang="en-US" dirty="0" smtClean="0"/>
                        <a:t>steadily led</a:t>
                      </a:r>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a:t>
                      </a:r>
                      <a:r>
                        <a:rPr lang="en-US" baseline="0" dirty="0" smtClean="0"/>
                        <a:t> war</a:t>
                      </a:r>
                      <a:endParaRPr lang="en-US" dirty="0" smtClean="0"/>
                    </a:p>
                    <a:p>
                      <a:endParaRPr lang="en-US" dirty="0"/>
                    </a:p>
                  </a:txBody>
                  <a:tcPr/>
                </a:tc>
              </a:tr>
              <a:tr h="370840">
                <a:tc>
                  <a:txBody>
                    <a:bodyPr/>
                    <a:lstStyle/>
                    <a:p>
                      <a:pPr algn="ctr"/>
                      <a:r>
                        <a:rPr lang="en-US" dirty="0" smtClean="0"/>
                        <a:t>2</a:t>
                      </a:r>
                      <a:endParaRPr lang="en-US" dirty="0"/>
                    </a:p>
                  </a:txBody>
                  <a:tcPr/>
                </a:tc>
                <a:tc>
                  <a:txBody>
                    <a:bodyPr/>
                    <a:lstStyle/>
                    <a:p>
                      <a:endParaRPr lang="en-US" dirty="0"/>
                    </a:p>
                  </a:txBody>
                  <a:tcPr/>
                </a:tc>
                <a:tc>
                  <a:txBody>
                    <a:bodyPr/>
                    <a:lstStyle/>
                    <a:p>
                      <a:r>
                        <a:rPr lang="en-US" dirty="0" smtClean="0"/>
                        <a:t>Some colonial leaders, such as</a:t>
                      </a:r>
                      <a:r>
                        <a:rPr lang="en-US" baseline="0" dirty="0" smtClean="0"/>
                        <a:t> Samuel Adams</a:t>
                      </a:r>
                      <a:endParaRPr lang="en-US" dirty="0"/>
                    </a:p>
                  </a:txBody>
                  <a:tcPr/>
                </a:tc>
                <a:tc>
                  <a:txBody>
                    <a:bodyPr/>
                    <a:lstStyle/>
                    <a:p>
                      <a:r>
                        <a:rPr lang="en-US" dirty="0" smtClean="0"/>
                        <a:t>favored</a:t>
                      </a:r>
                      <a:endParaRPr lang="en-US" dirty="0"/>
                    </a:p>
                  </a:txBody>
                  <a:tcPr/>
                </a:tc>
                <a:tc>
                  <a:txBody>
                    <a:bodyPr/>
                    <a:lstStyle/>
                    <a:p>
                      <a:r>
                        <a:rPr lang="en-US" dirty="0" err="1" smtClean="0"/>
                        <a:t>independ-ence</a:t>
                      </a:r>
                      <a:r>
                        <a:rPr lang="en-US" dirty="0" smtClean="0"/>
                        <a:t> from Britain.</a:t>
                      </a:r>
                      <a:endParaRPr lang="en-US" dirty="0"/>
                    </a:p>
                  </a:txBody>
                  <a:tcPr/>
                </a:tc>
                <a:tc>
                  <a:txBody>
                    <a:bodyPr/>
                    <a:lstStyle/>
                    <a:p>
                      <a:endParaRPr lang="en-US" dirty="0"/>
                    </a:p>
                  </a:txBody>
                  <a:tcPr/>
                </a:tc>
              </a:tr>
              <a:tr h="370840">
                <a:tc>
                  <a:txBody>
                    <a:bodyPr/>
                    <a:lstStyle/>
                    <a:p>
                      <a:pPr algn="ctr"/>
                      <a:r>
                        <a:rPr lang="en-US" dirty="0" smtClean="0"/>
                        <a:t>3</a:t>
                      </a:r>
                      <a:endParaRPr lang="en-US" dirty="0"/>
                    </a:p>
                  </a:txBody>
                  <a:tcPr/>
                </a:tc>
                <a:tc>
                  <a:txBody>
                    <a:bodyPr/>
                    <a:lstStyle/>
                    <a:p>
                      <a:endParaRPr lang="en-US" dirty="0"/>
                    </a:p>
                  </a:txBody>
                  <a:tcPr/>
                </a:tc>
                <a:tc>
                  <a:txBody>
                    <a:bodyPr/>
                    <a:lstStyle/>
                    <a:p>
                      <a:r>
                        <a:rPr lang="en-US" dirty="0" smtClean="0"/>
                        <a:t>They</a:t>
                      </a:r>
                      <a:endParaRPr lang="en-US" dirty="0"/>
                    </a:p>
                  </a:txBody>
                  <a:tcPr/>
                </a:tc>
                <a:tc>
                  <a:txBody>
                    <a:bodyPr/>
                    <a:lstStyle/>
                    <a:p>
                      <a:r>
                        <a:rPr lang="en-US" dirty="0" err="1" smtClean="0"/>
                        <a:t>encour</a:t>
                      </a:r>
                      <a:r>
                        <a:rPr lang="en-US" dirty="0" smtClean="0"/>
                        <a:t>-aged</a:t>
                      </a:r>
                      <a:endParaRPr lang="en-US" dirty="0"/>
                    </a:p>
                  </a:txBody>
                  <a:tcPr/>
                </a:tc>
                <a:tc>
                  <a:txBody>
                    <a:bodyPr/>
                    <a:lstStyle/>
                    <a:p>
                      <a:r>
                        <a:rPr lang="en-US" dirty="0" smtClean="0"/>
                        <a:t>conflict with</a:t>
                      </a:r>
                    </a:p>
                    <a:p>
                      <a:r>
                        <a:rPr lang="en-US" dirty="0" smtClean="0"/>
                        <a:t>British authorities. </a:t>
                      </a:r>
                      <a:endParaRPr lang="en-US" dirty="0"/>
                    </a:p>
                  </a:txBody>
                  <a:tcPr/>
                </a:tc>
                <a:tc>
                  <a:txBody>
                    <a:bodyPr/>
                    <a:lstStyle/>
                    <a:p>
                      <a:endParaRPr lang="en-US" dirty="0"/>
                    </a:p>
                  </a:txBody>
                  <a:tcPr/>
                </a:tc>
              </a:tr>
              <a:tr h="370840">
                <a:tc>
                  <a:txBody>
                    <a:bodyPr/>
                    <a:lstStyle/>
                    <a:p>
                      <a:pPr algn="ctr"/>
                      <a:r>
                        <a:rPr lang="en-US" dirty="0" smtClean="0"/>
                        <a:t>4</a:t>
                      </a:r>
                      <a:endParaRPr lang="en-US" dirty="0"/>
                    </a:p>
                  </a:txBody>
                  <a:tcPr/>
                </a:tc>
                <a:tc>
                  <a:txBody>
                    <a:bodyPr/>
                    <a:lstStyle/>
                    <a:p>
                      <a:r>
                        <a:rPr lang="en-US" dirty="0" smtClean="0"/>
                        <a:t>At the same time,</a:t>
                      </a:r>
                      <a:endParaRPr lang="en-US" dirty="0"/>
                    </a:p>
                  </a:txBody>
                  <a:tcPr/>
                </a:tc>
                <a:tc>
                  <a:txBody>
                    <a:bodyPr/>
                    <a:lstStyle/>
                    <a:p>
                      <a:r>
                        <a:rPr lang="en-US" dirty="0" smtClean="0"/>
                        <a:t>George II and his ministers</a:t>
                      </a:r>
                      <a:endParaRPr lang="en-US" dirty="0"/>
                    </a:p>
                  </a:txBody>
                  <a:tcPr/>
                </a:tc>
                <a:tc>
                  <a:txBody>
                    <a:bodyPr/>
                    <a:lstStyle/>
                    <a:p>
                      <a:r>
                        <a:rPr lang="en-US" dirty="0" smtClean="0"/>
                        <a:t>made</a:t>
                      </a:r>
                      <a:endParaRPr lang="en-US" dirty="0"/>
                    </a:p>
                  </a:txBody>
                  <a:tcPr/>
                </a:tc>
                <a:tc>
                  <a:txBody>
                    <a:bodyPr/>
                    <a:lstStyle/>
                    <a:p>
                      <a:r>
                        <a:rPr lang="en-US" dirty="0" smtClean="0"/>
                        <a:t>enemies of many moderate  Colonists </a:t>
                      </a:r>
                      <a:endParaRPr lang="en-US" dirty="0"/>
                    </a:p>
                  </a:txBody>
                  <a:tcPr/>
                </a:tc>
                <a:tc>
                  <a:txBody>
                    <a:bodyPr/>
                    <a:lstStyle/>
                    <a:p>
                      <a:r>
                        <a:rPr lang="en-US" dirty="0" smtClean="0"/>
                        <a:t>by their harsh stands </a:t>
                      </a:r>
                      <a:endParaRPr lang="en-US"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History text (Fang &amp; </a:t>
            </a:r>
            <a:r>
              <a:rPr lang="en-US" sz="3600" b="1" dirty="0" err="1" smtClean="0">
                <a:solidFill>
                  <a:srgbClr val="0000FF"/>
                </a:solidFill>
              </a:rPr>
              <a:t>Scheppegrell</a:t>
            </a:r>
            <a:r>
              <a:rPr lang="en-US" sz="3600" b="1" dirty="0" smtClean="0">
                <a:solidFill>
                  <a:srgbClr val="0000FF"/>
                </a:solidFill>
              </a:rPr>
              <a:t>)</a:t>
            </a:r>
          </a:p>
          <a:p>
            <a:pPr>
              <a:buClr>
                <a:schemeClr val="tx1"/>
              </a:buClr>
              <a:buFont typeface="Wingdings" charset="2"/>
              <a:buChar char="§"/>
            </a:pPr>
            <a:endParaRPr lang="en-US" sz="2400" b="1" dirty="0" smtClean="0"/>
          </a:p>
          <a:p>
            <a:pPr>
              <a:buClrTx/>
              <a:buFont typeface="Arial"/>
              <a:buChar char="•"/>
            </a:pPr>
            <a:r>
              <a:rPr lang="en-US" sz="2400" dirty="0"/>
              <a:t>History also constructs </a:t>
            </a:r>
            <a:r>
              <a:rPr lang="en-US" sz="2400" u="sng" dirty="0"/>
              <a:t>participants/actors</a:t>
            </a:r>
            <a:r>
              <a:rPr lang="en-US" sz="2400" dirty="0"/>
              <a:t> and the </a:t>
            </a:r>
            <a:r>
              <a:rPr lang="en-US" sz="2400" u="sng" dirty="0"/>
              <a:t>processes</a:t>
            </a:r>
            <a:r>
              <a:rPr lang="en-US" sz="2400" dirty="0"/>
              <a:t> that they engaged in to </a:t>
            </a:r>
            <a:r>
              <a:rPr lang="en-US" sz="2400" dirty="0" smtClean="0"/>
              <a:t>move                   </a:t>
            </a:r>
            <a:r>
              <a:rPr lang="en-US" sz="2400" u="sng" dirty="0"/>
              <a:t>towards their goals</a:t>
            </a:r>
            <a:r>
              <a:rPr lang="en-US" sz="2400" dirty="0"/>
              <a:t>.</a:t>
            </a:r>
          </a:p>
          <a:p>
            <a:pPr>
              <a:buClr>
                <a:schemeClr val="tx1"/>
              </a:buClr>
              <a:buFont typeface="Wingdings" charset="2"/>
              <a:buChar char="§"/>
            </a:pPr>
            <a:endParaRPr lang="en-US" sz="2400" dirty="0" smtClean="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37353649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Science text (Fang &amp; </a:t>
            </a:r>
            <a:r>
              <a:rPr lang="en-US" sz="3600" b="1" dirty="0" err="1" smtClean="0">
                <a:solidFill>
                  <a:srgbClr val="0000FF"/>
                </a:solidFill>
              </a:rPr>
              <a:t>Scheppegrell</a:t>
            </a:r>
            <a:r>
              <a:rPr lang="en-US" sz="3600" b="1" dirty="0" smtClean="0">
                <a:solidFill>
                  <a:srgbClr val="0000FF"/>
                </a:solidFill>
              </a:rPr>
              <a:t>)</a:t>
            </a:r>
          </a:p>
          <a:p>
            <a:pPr>
              <a:buClr>
                <a:schemeClr val="tx1"/>
              </a:buClr>
              <a:buFont typeface="Wingdings" charset="2"/>
              <a:buChar char="§"/>
            </a:pPr>
            <a:endParaRPr lang="en-US" sz="2400" b="1" dirty="0" smtClean="0"/>
          </a:p>
          <a:p>
            <a:pPr>
              <a:buClrTx/>
              <a:buFont typeface="Arial"/>
              <a:buChar char="•"/>
            </a:pPr>
            <a:r>
              <a:rPr lang="en-US" sz="2400" dirty="0"/>
              <a:t>Technical, abstract, dense, tightly knit language (that contrasts with interactive, interpersonal style </a:t>
            </a:r>
            <a:r>
              <a:rPr lang="en-US" sz="2400" dirty="0" smtClean="0"/>
              <a:t>                of </a:t>
            </a:r>
            <a:r>
              <a:rPr lang="en-US" sz="2400" dirty="0"/>
              <a:t>other texts or ordinary language)</a:t>
            </a:r>
          </a:p>
          <a:p>
            <a:pPr>
              <a:buClrTx/>
              <a:buFont typeface="Arial"/>
              <a:buChar char="•"/>
            </a:pPr>
            <a:r>
              <a:rPr lang="en-US" sz="2400" dirty="0"/>
              <a:t>Nominalization (turning processes into </a:t>
            </a:r>
            <a:r>
              <a:rPr lang="en-US" sz="2400" dirty="0" smtClean="0"/>
              <a:t>                  nouns</a:t>
            </a:r>
            <a:r>
              <a:rPr lang="en-US" sz="2400" dirty="0"/>
              <a:t>) </a:t>
            </a:r>
          </a:p>
          <a:p>
            <a:pPr>
              <a:buClrTx/>
              <a:buFont typeface="Arial"/>
              <a:buChar char="•"/>
            </a:pPr>
            <a:r>
              <a:rPr lang="en-US" sz="2400" dirty="0"/>
              <a:t>Passive voice (“the atoms were excited </a:t>
            </a:r>
            <a:r>
              <a:rPr lang="en-US" sz="2400" dirty="0" smtClean="0"/>
              <a:t>                         by </a:t>
            </a:r>
            <a:r>
              <a:rPr lang="en-US" sz="2400" dirty="0"/>
              <a:t>the heat”)</a:t>
            </a:r>
          </a:p>
          <a:p>
            <a:pPr>
              <a:buClrTx/>
              <a:buFont typeface="Arial"/>
              <a:buChar char="•"/>
            </a:pPr>
            <a:r>
              <a:rPr lang="en-US" sz="2400" dirty="0"/>
              <a:t>Suppression of agency (readers need to </a:t>
            </a:r>
            <a:r>
              <a:rPr lang="en-US" sz="2400" dirty="0" smtClean="0"/>
              <a:t>                     focus </a:t>
            </a:r>
            <a:r>
              <a:rPr lang="en-US" sz="2400" dirty="0"/>
              <a:t>on causation not intention)</a:t>
            </a:r>
          </a:p>
          <a:p>
            <a:pPr>
              <a:buClr>
                <a:schemeClr val="tx1"/>
              </a:buClr>
              <a:buFont typeface="Wingdings" charset="2"/>
              <a:buChar char="§"/>
            </a:pPr>
            <a:endParaRPr lang="en-US" sz="2400" dirty="0" smtClean="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3699264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467544" y="500042"/>
            <a:ext cx="8280920" cy="1071570"/>
          </a:xfrm>
        </p:spPr>
        <p:txBody>
          <a:bodyPr>
            <a:noAutofit/>
          </a:bodyPr>
          <a:lstStyle/>
          <a:p>
            <a:pPr>
              <a:buNone/>
            </a:pPr>
            <a:r>
              <a:rPr lang="en-US" altLang="zh-CN" sz="3600" b="1" dirty="0" smtClean="0">
                <a:solidFill>
                  <a:srgbClr val="0000FF"/>
                </a:solidFill>
              </a:rPr>
              <a:t>Many changes due to Common Core</a:t>
            </a:r>
            <a:endParaRPr lang="zh-CN" altLang="en-US" sz="3600" b="1" dirty="0">
              <a:solidFill>
                <a:srgbClr val="0000FF"/>
              </a:solidFill>
            </a:endParaRPr>
          </a:p>
        </p:txBody>
      </p:sp>
      <p:sp>
        <p:nvSpPr>
          <p:cNvPr id="3" name="TextBox 2"/>
          <p:cNvSpPr txBox="1"/>
          <p:nvPr/>
        </p:nvSpPr>
        <p:spPr>
          <a:xfrm>
            <a:off x="1143000" y="1676400"/>
            <a:ext cx="5517232" cy="3323987"/>
          </a:xfrm>
          <a:prstGeom prst="rect">
            <a:avLst/>
          </a:prstGeom>
          <a:noFill/>
        </p:spPr>
        <p:txBody>
          <a:bodyPr wrap="square" rtlCol="0">
            <a:spAutoFit/>
          </a:bodyPr>
          <a:lstStyle/>
          <a:p>
            <a:pPr marL="342900" indent="-342900">
              <a:buFont typeface="Arial"/>
              <a:buChar char="•"/>
            </a:pPr>
            <a:r>
              <a:rPr lang="en-US" sz="2400" dirty="0"/>
              <a:t>Challenging texts</a:t>
            </a:r>
          </a:p>
          <a:p>
            <a:pPr marL="342900" indent="-342900">
              <a:buFont typeface="Arial"/>
              <a:buChar char="•"/>
            </a:pPr>
            <a:r>
              <a:rPr lang="en-US" sz="2400" dirty="0"/>
              <a:t>Close reading</a:t>
            </a:r>
          </a:p>
          <a:p>
            <a:pPr marL="342900" indent="-342900">
              <a:buFont typeface="Arial"/>
              <a:buChar char="•"/>
            </a:pPr>
            <a:r>
              <a:rPr lang="en-US" sz="2400" dirty="0"/>
              <a:t>Writing from sources</a:t>
            </a:r>
          </a:p>
          <a:p>
            <a:pPr marL="342900" indent="-342900">
              <a:buFont typeface="Arial"/>
              <a:buChar char="•"/>
            </a:pPr>
            <a:r>
              <a:rPr lang="en-US" sz="2400" dirty="0">
                <a:solidFill>
                  <a:srgbClr val="FF0000"/>
                </a:solidFill>
              </a:rPr>
              <a:t>Informational text</a:t>
            </a:r>
          </a:p>
          <a:p>
            <a:pPr marL="342900" indent="-342900">
              <a:buFont typeface="Arial"/>
              <a:buChar char="•"/>
            </a:pPr>
            <a:r>
              <a:rPr lang="en-US" sz="2400" dirty="0"/>
              <a:t>Multiple texts</a:t>
            </a:r>
          </a:p>
          <a:p>
            <a:pPr marL="342900" indent="-342900">
              <a:buFont typeface="Arial"/>
              <a:buChar char="•"/>
            </a:pPr>
            <a:r>
              <a:rPr lang="en-US" sz="2400" dirty="0"/>
              <a:t>Argument</a:t>
            </a:r>
          </a:p>
          <a:p>
            <a:pPr marL="342900" indent="-342900">
              <a:buFont typeface="Arial"/>
              <a:buChar char="•"/>
            </a:pPr>
            <a:r>
              <a:rPr lang="en-US" sz="2400" dirty="0"/>
              <a:t>Embedded technology</a:t>
            </a:r>
          </a:p>
          <a:p>
            <a:pPr marL="342900" indent="-342900">
              <a:buFont typeface="Arial"/>
              <a:buChar char="•"/>
            </a:pPr>
            <a:r>
              <a:rPr lang="en-US" sz="2400" dirty="0">
                <a:solidFill>
                  <a:srgbClr val="FF0000"/>
                </a:solidFill>
              </a:rPr>
              <a:t>Disciplinary literacy</a:t>
            </a:r>
          </a:p>
          <a:p>
            <a:endParaRPr lang="en-US" dirty="0"/>
          </a:p>
        </p:txBody>
      </p:sp>
    </p:spTree>
    <p:extLst>
      <p:ext uri="{BB962C8B-B14F-4D97-AF65-F5344CB8AC3E}">
        <p14:creationId xmlns:p14="http://schemas.microsoft.com/office/powerpoint/2010/main" val="3598245521"/>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Science text (Fang &amp; </a:t>
            </a:r>
            <a:r>
              <a:rPr lang="en-US" sz="3600" b="1" dirty="0" err="1" smtClean="0">
                <a:solidFill>
                  <a:srgbClr val="0000FF"/>
                </a:solidFill>
              </a:rPr>
              <a:t>Scheppegrell</a:t>
            </a:r>
            <a:r>
              <a:rPr lang="en-US" sz="3600" b="1" dirty="0" smtClean="0">
                <a:solidFill>
                  <a:srgbClr val="0000FF"/>
                </a:solidFill>
              </a:rPr>
              <a:t>)</a:t>
            </a:r>
          </a:p>
          <a:p>
            <a:pPr>
              <a:buClr>
                <a:schemeClr val="tx1"/>
              </a:buClr>
              <a:buFont typeface="Wingdings" charset="2"/>
              <a:buChar char="§"/>
            </a:pPr>
            <a:endParaRPr lang="en-US" sz="2400" b="1" dirty="0" smtClean="0"/>
          </a:p>
          <a:p>
            <a:pPr>
              <a:buClrTx/>
              <a:buFont typeface="Arial"/>
              <a:buChar char="•"/>
            </a:pPr>
            <a:r>
              <a:rPr lang="en-US" sz="2400" dirty="0"/>
              <a:t>Technical, abstract, dense, tightly knit language (that contrasts with interactive, interpersonal style </a:t>
            </a:r>
            <a:r>
              <a:rPr lang="en-US" sz="2400" dirty="0" smtClean="0"/>
              <a:t>                of </a:t>
            </a:r>
            <a:r>
              <a:rPr lang="en-US" sz="2400" dirty="0"/>
              <a:t>other texts or ordinary language)</a:t>
            </a:r>
          </a:p>
          <a:p>
            <a:pPr>
              <a:buClrTx/>
              <a:buFont typeface="Arial"/>
              <a:buChar char="•"/>
            </a:pPr>
            <a:r>
              <a:rPr lang="en-US" sz="2400" dirty="0"/>
              <a:t>Nominalization (turning processes into </a:t>
            </a:r>
            <a:r>
              <a:rPr lang="en-US" sz="2400" dirty="0" smtClean="0"/>
              <a:t>                  nouns</a:t>
            </a:r>
            <a:r>
              <a:rPr lang="en-US" sz="2400" dirty="0"/>
              <a:t>) </a:t>
            </a:r>
          </a:p>
          <a:p>
            <a:pPr>
              <a:buClrTx/>
              <a:buFont typeface="Arial"/>
              <a:buChar char="•"/>
            </a:pPr>
            <a:r>
              <a:rPr lang="en-US" sz="2400" dirty="0"/>
              <a:t>Passive voice (“the atoms were excited </a:t>
            </a:r>
            <a:r>
              <a:rPr lang="en-US" sz="2400" dirty="0" smtClean="0"/>
              <a:t>                         by </a:t>
            </a:r>
            <a:r>
              <a:rPr lang="en-US" sz="2400" dirty="0"/>
              <a:t>the heat”)</a:t>
            </a:r>
          </a:p>
          <a:p>
            <a:pPr>
              <a:buClrTx/>
              <a:buFont typeface="Arial"/>
              <a:buChar char="•"/>
            </a:pPr>
            <a:r>
              <a:rPr lang="en-US" sz="2400" dirty="0"/>
              <a:t>Suppression of agency (readers need to </a:t>
            </a:r>
            <a:r>
              <a:rPr lang="en-US" sz="2400" dirty="0" smtClean="0"/>
              <a:t>                     focus </a:t>
            </a:r>
            <a:r>
              <a:rPr lang="en-US" sz="2400" dirty="0"/>
              <a:t>on causation not intention)</a:t>
            </a:r>
          </a:p>
          <a:p>
            <a:pPr>
              <a:buClr>
                <a:schemeClr val="tx1"/>
              </a:buClr>
              <a:buFont typeface="Wingdings" charset="2"/>
              <a:buChar char="§"/>
            </a:pPr>
            <a:endParaRPr lang="en-US" sz="2400" dirty="0" smtClean="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11854253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Science text (Fang &amp; </a:t>
            </a:r>
            <a:r>
              <a:rPr lang="en-US" sz="3600" b="1" dirty="0" err="1" smtClean="0">
                <a:solidFill>
                  <a:srgbClr val="0000FF"/>
                </a:solidFill>
              </a:rPr>
              <a:t>Scheppegrell</a:t>
            </a:r>
            <a:r>
              <a:rPr lang="en-US" sz="3600" b="1" dirty="0" smtClean="0">
                <a:solidFill>
                  <a:srgbClr val="0000FF"/>
                </a:solidFill>
              </a:rPr>
              <a:t>)</a:t>
            </a:r>
          </a:p>
          <a:p>
            <a:pPr>
              <a:buClrTx/>
              <a:buFont typeface="Arial"/>
              <a:buChar char="•"/>
            </a:pPr>
            <a:endParaRPr lang="en-US" sz="2400" dirty="0" smtClean="0"/>
          </a:p>
          <a:p>
            <a:pPr>
              <a:buClrTx/>
              <a:buFont typeface="Arial"/>
              <a:buChar char="•"/>
            </a:pPr>
            <a:r>
              <a:rPr lang="en-US" sz="2400" dirty="0" smtClean="0"/>
              <a:t>Sentence </a:t>
            </a:r>
            <a:r>
              <a:rPr lang="en-US" sz="2400" dirty="0"/>
              <a:t>density: unpacking complex nouns</a:t>
            </a:r>
          </a:p>
          <a:p>
            <a:pPr>
              <a:buClrTx/>
              <a:buFont typeface="Arial"/>
              <a:buChar char="•"/>
            </a:pPr>
            <a:r>
              <a:rPr lang="en-US" sz="2400" i="1" u="sng" dirty="0"/>
              <a:t>Experimental verification of </a:t>
            </a:r>
            <a:r>
              <a:rPr lang="en-US" sz="2400" i="1" u="sng" dirty="0" smtClean="0"/>
              <a:t>Einstein’s              </a:t>
            </a:r>
            <a:r>
              <a:rPr lang="en-US" sz="2400" i="1" u="sng" dirty="0"/>
              <a:t>explanation of the photoelectric </a:t>
            </a:r>
            <a:r>
              <a:rPr lang="en-US" sz="2400" i="1" u="sng" dirty="0" smtClean="0"/>
              <a:t>effect</a:t>
            </a:r>
            <a:r>
              <a:rPr lang="en-US" sz="2400" i="1" dirty="0" smtClean="0"/>
              <a:t>                       was </a:t>
            </a:r>
            <a:r>
              <a:rPr lang="en-US" sz="2400" i="1" dirty="0"/>
              <a:t>made 11 years later by the </a:t>
            </a:r>
            <a:r>
              <a:rPr lang="en-US" sz="2400" i="1" dirty="0" smtClean="0"/>
              <a:t>                              American </a:t>
            </a:r>
            <a:r>
              <a:rPr lang="en-US" sz="2400" i="1" dirty="0"/>
              <a:t>physicist Robert Millikan. </a:t>
            </a:r>
            <a:r>
              <a:rPr lang="en-US" sz="2400" i="1" dirty="0" smtClean="0"/>
              <a:t>                             </a:t>
            </a:r>
            <a:r>
              <a:rPr lang="en-US" sz="2400" i="1" u="sng" dirty="0" smtClean="0"/>
              <a:t>Every </a:t>
            </a:r>
            <a:r>
              <a:rPr lang="en-US" sz="2400" i="1" u="sng" dirty="0"/>
              <a:t>aspect of Einstein’s </a:t>
            </a:r>
            <a:r>
              <a:rPr lang="en-US" sz="2400" i="1" u="sng" dirty="0" smtClean="0"/>
              <a:t>interpretation</a:t>
            </a:r>
            <a:r>
              <a:rPr lang="en-US" sz="2400" i="1" dirty="0" smtClean="0"/>
              <a:t>                          was </a:t>
            </a:r>
            <a:r>
              <a:rPr lang="en-US" sz="2400" i="1" dirty="0"/>
              <a:t>confirmed, including the direct </a:t>
            </a:r>
            <a:r>
              <a:rPr lang="en-US" sz="2400" i="1" dirty="0" smtClean="0"/>
              <a:t>                 proportionality </a:t>
            </a:r>
            <a:r>
              <a:rPr lang="en-US" sz="2400" i="1" dirty="0"/>
              <a:t>of photon energy to frequency.</a:t>
            </a:r>
          </a:p>
          <a:p>
            <a:pPr>
              <a:buClr>
                <a:schemeClr val="tx1"/>
              </a:buClr>
              <a:buFont typeface="Wingdings" charset="2"/>
              <a:buChar char="§"/>
            </a:pPr>
            <a:endParaRPr lang="en-US" sz="2400" dirty="0" smtClean="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9251977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New standards are an outcome of this work</a:t>
            </a:r>
          </a:p>
          <a:p>
            <a:pPr>
              <a:buClrTx/>
              <a:buFont typeface="Arial"/>
              <a:buChar char="•"/>
            </a:pPr>
            <a:endParaRPr lang="en-US" sz="2400" dirty="0" smtClean="0"/>
          </a:p>
          <a:p>
            <a:pPr>
              <a:buNone/>
            </a:pPr>
            <a:r>
              <a:rPr lang="en-US" sz="2000" dirty="0" smtClean="0"/>
              <a:t>Common Core State Standards for English                            Language Arts</a:t>
            </a:r>
          </a:p>
          <a:p>
            <a:pPr>
              <a:buNone/>
            </a:pPr>
            <a:r>
              <a:rPr lang="en-US" sz="2000" dirty="0" smtClean="0"/>
              <a:t> </a:t>
            </a:r>
            <a:endParaRPr lang="en-US" sz="2000" dirty="0"/>
          </a:p>
          <a:p>
            <a:pPr marL="0" indent="0">
              <a:buNone/>
            </a:pPr>
            <a:r>
              <a:rPr lang="en-US" sz="2000" i="1" dirty="0" smtClean="0"/>
              <a:t>          and </a:t>
            </a:r>
            <a:r>
              <a:rPr lang="en-US" sz="2000" i="1" dirty="0"/>
              <a:t>Literacy in History/Social Studies &amp; </a:t>
            </a:r>
            <a:r>
              <a:rPr lang="en-US" sz="2000" i="1" dirty="0" smtClean="0"/>
              <a:t>                                   </a:t>
            </a:r>
          </a:p>
          <a:p>
            <a:pPr marL="0" indent="0">
              <a:buNone/>
            </a:pPr>
            <a:r>
              <a:rPr lang="en-US" sz="2000" i="1" dirty="0"/>
              <a:t> </a:t>
            </a:r>
            <a:r>
              <a:rPr lang="en-US" sz="2000" i="1" dirty="0" smtClean="0"/>
              <a:t>         Science</a:t>
            </a:r>
            <a:r>
              <a:rPr lang="en-US" sz="2000" i="1" dirty="0"/>
              <a:t>/Technical subjects</a:t>
            </a:r>
          </a:p>
          <a:p>
            <a:pPr marL="0" indent="0">
              <a:buClr>
                <a:schemeClr val="tx1"/>
              </a:buClr>
              <a:buNone/>
            </a:pPr>
            <a:r>
              <a:rPr lang="en-US" sz="2400" dirty="0" smtClean="0"/>
              <a:t>                        </a:t>
            </a:r>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38856903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ormAutofit/>
          </a:bodyPr>
          <a:lstStyle/>
          <a:p>
            <a:r>
              <a:rPr lang="en-US" dirty="0" smtClean="0"/>
              <a:t>Literacy in History/Social Studies</a:t>
            </a:r>
          </a:p>
        </p:txBody>
      </p:sp>
      <p:sp>
        <p:nvSpPr>
          <p:cNvPr id="40963" name="Content Placeholder 2"/>
          <p:cNvSpPr>
            <a:spLocks noGrp="1"/>
          </p:cNvSpPr>
          <p:nvPr>
            <p:ph idx="1"/>
          </p:nvPr>
        </p:nvSpPr>
        <p:spPr>
          <a:xfrm>
            <a:off x="533400" y="1295400"/>
            <a:ext cx="8229600" cy="5410200"/>
          </a:xfrm>
        </p:spPr>
        <p:txBody>
          <a:bodyPr>
            <a:normAutofit fontScale="85000" lnSpcReduction="20000"/>
          </a:bodyPr>
          <a:lstStyle/>
          <a:p>
            <a:r>
              <a:rPr lang="en-US" sz="1900" dirty="0" smtClean="0"/>
              <a:t>Cite specific textual evidence to support analysis of primary and secondary sources, attending to such features as the date and origin of the information.</a:t>
            </a:r>
          </a:p>
          <a:p>
            <a:r>
              <a:rPr lang="en-US" sz="1900" dirty="0" smtClean="0"/>
              <a:t>Analyze in detail a series of events described in a text and the causes that link the events; distinguish whether earlier events caused later ones or simply preceded them.</a:t>
            </a:r>
          </a:p>
          <a:p>
            <a:r>
              <a:rPr lang="en-US" sz="1900" dirty="0" smtClean="0"/>
              <a:t>Identify </a:t>
            </a:r>
            <a:r>
              <a:rPr lang="en-US" sz="1900" dirty="0"/>
              <a:t>aspects of a text that reveal an author’s point of view or purpose (e.g., loaded language, inclusion or avoidance of particular facts).</a:t>
            </a:r>
          </a:p>
          <a:p>
            <a:r>
              <a:rPr lang="en-US" sz="1900" dirty="0" smtClean="0"/>
              <a:t>Compare </a:t>
            </a:r>
            <a:r>
              <a:rPr lang="en-US" sz="1900" dirty="0"/>
              <a:t>the point of view of two or more authors by comparing how they treat the same or similar historical topics, including which details they include and emphasize in their respective accounts.</a:t>
            </a:r>
          </a:p>
          <a:p>
            <a:r>
              <a:rPr lang="en-US" sz="1900" dirty="0" smtClean="0"/>
              <a:t>Interpret </a:t>
            </a:r>
            <a:r>
              <a:rPr lang="en-US" sz="1900" dirty="0"/>
              <a:t>the meaning of words and phrases in a text, including how an author uses and refines the meaning of a key term over the course of a text (e.g., how Madison defines </a:t>
            </a:r>
            <a:r>
              <a:rPr lang="en-US" sz="1900" i="1" dirty="0"/>
              <a:t>faction in Federalist No. 10 and No. 51).</a:t>
            </a:r>
          </a:p>
          <a:p>
            <a:r>
              <a:rPr lang="en-US" sz="1900" dirty="0" smtClean="0"/>
              <a:t>Evaluate </a:t>
            </a:r>
            <a:r>
              <a:rPr lang="en-US" sz="1900" dirty="0"/>
              <a:t>authors’ differing points of view on the same historical event or issue by assessing the authors’ claims, evidence, and reasoning</a:t>
            </a:r>
            <a:r>
              <a:rPr lang="en-US" sz="1900" dirty="0" smtClean="0"/>
              <a:t>.</a:t>
            </a:r>
          </a:p>
          <a:p>
            <a:r>
              <a:rPr lang="en-US" sz="1900" dirty="0" smtClean="0"/>
              <a:t>Distinguish </a:t>
            </a:r>
            <a:r>
              <a:rPr lang="en-US" sz="1900" dirty="0"/>
              <a:t>among fact, opinion, and reasoned judgment in a historical account.</a:t>
            </a:r>
          </a:p>
          <a:p>
            <a:r>
              <a:rPr lang="en-US" sz="1900" dirty="0" smtClean="0"/>
              <a:t>Compare </a:t>
            </a:r>
            <a:r>
              <a:rPr lang="en-US" sz="1900" dirty="0"/>
              <a:t>and contrast treatments of the same topic in several primary and secondary sources.</a:t>
            </a:r>
          </a:p>
          <a:p>
            <a:r>
              <a:rPr lang="en-US" sz="1900" dirty="0" smtClean="0"/>
              <a:t>Evaluate </a:t>
            </a:r>
            <a:r>
              <a:rPr lang="en-US" sz="1900" dirty="0"/>
              <a:t>an author’s premises, claims, and evidence by corroborating or challenging them with other sources of information.</a:t>
            </a:r>
          </a:p>
          <a:p>
            <a:r>
              <a:rPr lang="en-US" sz="1900" dirty="0"/>
              <a:t>Integrate information from diverse sources, both primary and secondary, into a coherent understanding of an idea or event, noting discrepancies among sources.</a:t>
            </a:r>
          </a:p>
          <a:p>
            <a:pPr>
              <a:buFont typeface="Wingdings" pitchFamily="2" charset="2"/>
              <a:buNone/>
            </a:pPr>
            <a:endParaRPr lang="en-US" sz="1400" dirty="0"/>
          </a:p>
          <a:p>
            <a:pPr>
              <a:buFont typeface="Wingdings" pitchFamily="2" charset="2"/>
              <a:buNone/>
            </a:pPr>
            <a:endParaRPr lang="en-US" sz="1400" dirty="0" smtClean="0"/>
          </a:p>
          <a:p>
            <a:pPr>
              <a:buFont typeface="Wingdings" pitchFamily="2" charset="2"/>
              <a:buNone/>
            </a:pPr>
            <a:r>
              <a:rPr lang="en-US" sz="1400" dirty="0" smtClean="0"/>
              <a:t>.</a:t>
            </a:r>
          </a:p>
          <a:p>
            <a:pPr>
              <a:buFont typeface="Wingdings" pitchFamily="2" charset="2"/>
              <a:buNone/>
            </a:pPr>
            <a:endParaRPr lang="en-US" sz="1400" dirty="0" smtClean="0"/>
          </a:p>
          <a:p>
            <a:pPr>
              <a:buFont typeface="Wingdings" pitchFamily="2" charset="2"/>
              <a:buNone/>
            </a:pPr>
            <a:endParaRPr lang="en-US" sz="1400" dirty="0" smtClean="0"/>
          </a:p>
          <a:p>
            <a:pPr>
              <a:buFont typeface="Wingdings" pitchFamily="2" charset="2"/>
              <a:buNone/>
            </a:pPr>
            <a:endParaRPr lang="en-US" sz="1400" dirty="0" smtClean="0"/>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Literacy in Science/Technical Subjects</a:t>
            </a:r>
            <a:endParaRPr lang="en-US" dirty="0"/>
          </a:p>
        </p:txBody>
      </p:sp>
      <p:sp>
        <p:nvSpPr>
          <p:cNvPr id="3" name="Content Placeholder 2"/>
          <p:cNvSpPr>
            <a:spLocks noGrp="1"/>
          </p:cNvSpPr>
          <p:nvPr>
            <p:ph idx="1"/>
          </p:nvPr>
        </p:nvSpPr>
        <p:spPr>
          <a:xfrm>
            <a:off x="457200" y="1066800"/>
            <a:ext cx="8229600" cy="5638800"/>
          </a:xfrm>
        </p:spPr>
        <p:txBody>
          <a:bodyPr>
            <a:normAutofit fontScale="32500" lnSpcReduction="20000"/>
          </a:bodyPr>
          <a:lstStyle/>
          <a:p>
            <a:pPr lvl="0"/>
            <a:r>
              <a:rPr lang="en-US" sz="4300" dirty="0" smtClean="0"/>
              <a:t>Determine </a:t>
            </a:r>
            <a:r>
              <a:rPr lang="en-US" sz="4300" dirty="0"/>
              <a:t>the meaning of symbols, key terms, and other domain-specific words and phrases as they are used in a specific scientific or technical texts and topics.</a:t>
            </a:r>
          </a:p>
          <a:p>
            <a:pPr lvl="0"/>
            <a:r>
              <a:rPr lang="en-US" sz="4300" dirty="0"/>
              <a:t>Integrate quantitative or technical information expressed in words in a text with a version of that information expressed visually (e.g., in a flowchart, diagram, model, graph, or table).</a:t>
            </a:r>
          </a:p>
          <a:p>
            <a:pPr lvl="0"/>
            <a:r>
              <a:rPr lang="en-US" sz="4300" dirty="0"/>
              <a:t>Distinguish among facts, reasoned judgment based on research findings, and speculation in a text.</a:t>
            </a:r>
          </a:p>
          <a:p>
            <a:pPr lvl="0"/>
            <a:r>
              <a:rPr lang="en-US" sz="4300" dirty="0" smtClean="0"/>
              <a:t>Follow </a:t>
            </a:r>
            <a:r>
              <a:rPr lang="en-US" sz="4300" dirty="0"/>
              <a:t>precisely a complex multistep procedure when carrying out experiments, taking measurements, or performing technical tasks, attending to special cases or exceptions defined in the text.</a:t>
            </a:r>
          </a:p>
          <a:p>
            <a:pPr lvl="0"/>
            <a:r>
              <a:rPr lang="en-US" sz="4300" dirty="0"/>
              <a:t>Analyze the structure of the relationships among concepts in a text, including relationships among key terms (e.g., </a:t>
            </a:r>
            <a:r>
              <a:rPr lang="en-US" sz="4300" i="1" dirty="0"/>
              <a:t>force, friction, reaction force, energy</a:t>
            </a:r>
            <a:r>
              <a:rPr lang="en-US" sz="4300" dirty="0"/>
              <a:t>).</a:t>
            </a:r>
          </a:p>
          <a:p>
            <a:pPr lvl="0"/>
            <a:r>
              <a:rPr lang="en-US" sz="4300" dirty="0"/>
              <a:t>Translate quantitative or technical information expressed in words in a text into visual form (e.g., a table or chart) and translate information expressed visually or mathematically (e.g., in an equation) into words.</a:t>
            </a:r>
          </a:p>
          <a:p>
            <a:pPr lvl="0"/>
            <a:r>
              <a:rPr lang="en-US" sz="4300" dirty="0" smtClean="0"/>
              <a:t>Compare </a:t>
            </a:r>
            <a:r>
              <a:rPr lang="en-US" sz="4300" dirty="0"/>
              <a:t>and contrast findings presented in a text to those from other sources (including their own experiments), noting when the findings support or contradict previous explanations or accounts.</a:t>
            </a:r>
          </a:p>
          <a:p>
            <a:pPr lvl="0"/>
            <a:r>
              <a:rPr lang="en-US" sz="4300" dirty="0"/>
              <a:t>Cite specific textual evidence to support analysis of science and technical texts, attending to important distinctions the author makes and to any gaps or inconsistencies in the account.</a:t>
            </a:r>
          </a:p>
          <a:p>
            <a:pPr lvl="0"/>
            <a:r>
              <a:rPr lang="en-US" sz="4300" dirty="0"/>
              <a:t>Follow precisely a complex multistep procedure when carrying out experiments, taking measurements, or performing technical tasks; analyze the specific results based on explanations in the text.</a:t>
            </a:r>
          </a:p>
          <a:p>
            <a:pPr lvl="0"/>
            <a:r>
              <a:rPr lang="en-US" sz="4300" dirty="0" smtClean="0"/>
              <a:t>Synthesize </a:t>
            </a:r>
            <a:r>
              <a:rPr lang="en-US" sz="4300" dirty="0"/>
              <a:t>information from a range of sources (e.g., texts, experiments, simulations) into a coherent understanding of a process, phenomenon, or concept, resolving conflicting information when possible.</a:t>
            </a:r>
          </a:p>
          <a:p>
            <a:endParaRPr lang="en-US" dirty="0"/>
          </a:p>
        </p:txBody>
      </p:sp>
    </p:spTree>
    <p:extLst>
      <p:ext uri="{BB962C8B-B14F-4D97-AF65-F5344CB8AC3E}">
        <p14:creationId xmlns:p14="http://schemas.microsoft.com/office/powerpoint/2010/main" val="1481683069"/>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Literacy in Literature</a:t>
            </a:r>
            <a:endParaRPr lang="en-US" dirty="0"/>
          </a:p>
        </p:txBody>
      </p:sp>
      <p:sp>
        <p:nvSpPr>
          <p:cNvPr id="3" name="Content Placeholder 2"/>
          <p:cNvSpPr>
            <a:spLocks noGrp="1"/>
          </p:cNvSpPr>
          <p:nvPr>
            <p:ph idx="1"/>
          </p:nvPr>
        </p:nvSpPr>
        <p:spPr>
          <a:xfrm>
            <a:off x="457200" y="990600"/>
            <a:ext cx="8229600" cy="5715000"/>
          </a:xfrm>
        </p:spPr>
        <p:txBody>
          <a:bodyPr>
            <a:normAutofit fontScale="92500"/>
          </a:bodyPr>
          <a:lstStyle/>
          <a:p>
            <a:pPr lvl="0"/>
            <a:r>
              <a:rPr lang="en-US" sz="1600" dirty="0"/>
              <a:t>Determine two or more themes or central ideas of a text and analyze their development over the course of the text, including how they interact and build on one another to produce a complex account; provide an objective summary of the text.</a:t>
            </a:r>
          </a:p>
          <a:p>
            <a:pPr lvl="0"/>
            <a:r>
              <a:rPr lang="en-US" sz="1600" dirty="0"/>
              <a:t>Analyze the impact of the author’s choices regarding how to develop and relate elements of a story or drama (e.g., where a story is set, how the action is ordered, how the characters are introduced and developed).</a:t>
            </a:r>
          </a:p>
          <a:p>
            <a:pPr lvl="0"/>
            <a:r>
              <a:rPr lang="en-US" sz="1600" dirty="0"/>
              <a:t>Determine the meaning of words and phrases as they are used in the text, including figurative and connotative meanings; analyze the impact of specific word choices on meaning and tone, including words with multiple meanings or language that is particularly fresh, engaging, or beautiful. (Include Shakespeare as well as other authors.)</a:t>
            </a:r>
          </a:p>
          <a:p>
            <a:pPr lvl="0"/>
            <a:r>
              <a:rPr lang="en-US" sz="1600" dirty="0"/>
              <a:t>Analyze how an author’s choices concerning how to structure specific parts of a text (e.g., the choice of where to begin or end a story, the choice to provide a comedic or tragic resolution) contribute to its overall structure and meaning as well as its aesthetic impact.</a:t>
            </a:r>
          </a:p>
          <a:p>
            <a:pPr lvl="0"/>
            <a:r>
              <a:rPr lang="en-US" sz="1600" dirty="0"/>
              <a:t>Analyze a case in which grasping a point of view requires distinguishing what is directly stated in a text from what is really meant (e.g., satire, sarcasm, irony, or understatement).</a:t>
            </a:r>
          </a:p>
          <a:p>
            <a:pPr lvl="0"/>
            <a:r>
              <a:rPr lang="en-US" sz="1600" dirty="0"/>
              <a:t>Analyze multiple interpretations of a story, drama, or poem (e.g., recorded or live production of a play or recorded novel or poetry), evaluating how each version interprets the source text. (Include at least one play by Shakespeare and one play by an American dramatist.)</a:t>
            </a:r>
          </a:p>
          <a:p>
            <a:pPr lvl="0"/>
            <a:r>
              <a:rPr lang="en-US" sz="1600" dirty="0"/>
              <a:t>Demonstrate knowledge of eighteenth-, nineteenth- and early-twentieth-century foundational works of American literature, including how two or more texts from the same period treat similar themes or topics.</a:t>
            </a:r>
          </a:p>
          <a:p>
            <a:endParaRPr lang="en-US" dirty="0"/>
          </a:p>
        </p:txBody>
      </p:sp>
    </p:spTree>
    <p:extLst>
      <p:ext uri="{BB962C8B-B14F-4D97-AF65-F5344CB8AC3E}">
        <p14:creationId xmlns:p14="http://schemas.microsoft.com/office/powerpoint/2010/main" val="3556557141"/>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924800" cy="1019195"/>
          </a:xfrm>
        </p:spPr>
        <p:txBody>
          <a:bodyPr/>
          <a:lstStyle/>
          <a:p>
            <a:pPr marL="0" indent="0">
              <a:buNone/>
            </a:pPr>
            <a:r>
              <a:rPr lang="en-US" sz="3600" b="1" dirty="0" smtClean="0">
                <a:solidFill>
                  <a:srgbClr val="0000FF"/>
                </a:solidFill>
              </a:rPr>
              <a:t>What about elementary grades?</a:t>
            </a:r>
          </a:p>
          <a:p>
            <a:pPr>
              <a:buClr>
                <a:schemeClr val="tx1"/>
              </a:buClr>
              <a:buFont typeface="Wingdings" charset="2"/>
              <a:buChar char="§"/>
            </a:pPr>
            <a:endParaRPr lang="en-US" sz="2400" b="1" dirty="0" smtClean="0"/>
          </a:p>
          <a:p>
            <a:pPr>
              <a:buClrTx/>
              <a:buFont typeface="Arial"/>
              <a:buChar char="•"/>
            </a:pPr>
            <a:r>
              <a:rPr lang="en-US" sz="2400" dirty="0" smtClean="0"/>
              <a:t>Have kids reading science, history, geography, civics, current events, literature, etc.</a:t>
            </a:r>
          </a:p>
          <a:p>
            <a:pPr>
              <a:buClrTx/>
              <a:buFont typeface="Arial"/>
              <a:buChar char="•"/>
            </a:pPr>
            <a:r>
              <a:rPr lang="en-US" sz="2400" dirty="0" smtClean="0"/>
              <a:t>Focus attention on technical graphics                            and their relationship to the prose</a:t>
            </a:r>
            <a:endParaRPr lang="en-US" sz="2400" dirty="0"/>
          </a:p>
          <a:p>
            <a:pPr>
              <a:buClrTx/>
              <a:buFont typeface="Arial"/>
              <a:buChar char="•"/>
            </a:pPr>
            <a:r>
              <a:rPr lang="en-US" sz="2400" dirty="0" smtClean="0"/>
              <a:t>Be explicit about teaching informational                     text structures and text features</a:t>
            </a:r>
            <a:endParaRPr lang="en-US" sz="2400" dirty="0"/>
          </a:p>
          <a:p>
            <a:pPr>
              <a:buClrTx/>
              <a:buFont typeface="Arial"/>
              <a:buChar char="•"/>
            </a:pPr>
            <a:r>
              <a:rPr lang="en-US" sz="2400" dirty="0" smtClean="0"/>
              <a:t>Encourage the reading of multiple texts                       on a topic along with appropriate                        comparison and synthesis work</a:t>
            </a:r>
          </a:p>
          <a:p>
            <a:pPr>
              <a:buClrTx/>
              <a:buFont typeface="Arial"/>
              <a:buChar char="•"/>
            </a:pPr>
            <a:r>
              <a:rPr lang="en-US" sz="2400" dirty="0" smtClean="0"/>
              <a:t>Teach disciplinary approaches when                            text availability makes it justifiable</a:t>
            </a:r>
            <a:endParaRPr lang="en-US" sz="2400" dirty="0"/>
          </a:p>
          <a:p>
            <a:pPr>
              <a:buClr>
                <a:schemeClr val="tx1"/>
              </a:buClr>
              <a:buFont typeface="Wingdings" charset="2"/>
              <a:buChar char="§"/>
            </a:pPr>
            <a:endParaRPr lang="en-US" sz="2400" dirty="0" smtClean="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10937335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History Literacy Resources</a:t>
            </a:r>
            <a:endParaRPr lang="en-US" dirty="0"/>
          </a:p>
        </p:txBody>
      </p:sp>
      <p:sp>
        <p:nvSpPr>
          <p:cNvPr id="3" name="Content Placeholder 2"/>
          <p:cNvSpPr>
            <a:spLocks noGrp="1"/>
          </p:cNvSpPr>
          <p:nvPr>
            <p:ph idx="1"/>
          </p:nvPr>
        </p:nvSpPr>
        <p:spPr/>
        <p:txBody>
          <a:bodyPr/>
          <a:lstStyle/>
          <a:p>
            <a:pPr marL="0" indent="0">
              <a:buNone/>
            </a:pPr>
            <a:r>
              <a:rPr lang="en-US" sz="2400" b="1" dirty="0"/>
              <a:t>Stanford History Education </a:t>
            </a:r>
            <a:r>
              <a:rPr lang="en-US" sz="2400" b="1" dirty="0" smtClean="0"/>
              <a:t>Group</a:t>
            </a:r>
            <a:endParaRPr lang="en-US" sz="2400" b="1" dirty="0" smtClean="0">
              <a:hlinkClick r:id="rId2"/>
            </a:endParaRPr>
          </a:p>
          <a:p>
            <a:pPr>
              <a:buClrTx/>
              <a:buFont typeface="Arial"/>
              <a:buChar char="•"/>
            </a:pPr>
            <a:r>
              <a:rPr lang="en-US" sz="2400" dirty="0" smtClean="0">
                <a:hlinkClick r:id="rId2"/>
              </a:rPr>
              <a:t>http</a:t>
            </a:r>
            <a:r>
              <a:rPr lang="en-US" sz="2400" dirty="0">
                <a:hlinkClick r:id="rId2"/>
              </a:rPr>
              <a:t>://sheg.stanford.edu/</a:t>
            </a:r>
            <a:r>
              <a:rPr lang="en-US" sz="2400" dirty="0" smtClean="0">
                <a:hlinkClick r:id="rId2"/>
              </a:rPr>
              <a:t>rlh</a:t>
            </a:r>
            <a:endParaRPr lang="en-US" sz="2400" dirty="0" smtClean="0"/>
          </a:p>
          <a:p>
            <a:pPr marL="0" indent="0">
              <a:buClrTx/>
              <a:buNone/>
            </a:pPr>
            <a:endParaRPr lang="en-US" sz="2400" dirty="0" smtClean="0"/>
          </a:p>
          <a:p>
            <a:pPr marL="0" indent="0">
              <a:buClrTx/>
              <a:buNone/>
            </a:pPr>
            <a:r>
              <a:rPr lang="en-US" sz="2400" b="1" dirty="0" smtClean="0"/>
              <a:t>Teaching Channel</a:t>
            </a:r>
          </a:p>
          <a:p>
            <a:pPr>
              <a:spcBef>
                <a:spcPts val="320"/>
              </a:spcBef>
              <a:buClrTx/>
              <a:buFont typeface="Arial"/>
              <a:buChar char="•"/>
            </a:pPr>
            <a:r>
              <a:rPr lang="en-US" sz="2400" dirty="0" smtClean="0">
                <a:hlinkClick r:id="rId3"/>
              </a:rPr>
              <a:t>https</a:t>
            </a:r>
            <a:r>
              <a:rPr lang="en-US" sz="2400" dirty="0">
                <a:hlinkClick r:id="rId3"/>
              </a:rPr>
              <a:t>://www.teachingchannel.org/videos/reading-like-a-historian-</a:t>
            </a:r>
            <a:r>
              <a:rPr lang="en-US" sz="2400" dirty="0" smtClean="0">
                <a:hlinkClick r:id="rId3"/>
              </a:rPr>
              <a:t>repetition</a:t>
            </a:r>
            <a:endParaRPr lang="en-US" sz="2400" dirty="0" smtClean="0"/>
          </a:p>
          <a:p>
            <a:pPr marL="0" indent="0">
              <a:spcBef>
                <a:spcPts val="320"/>
              </a:spcBef>
              <a:buClrTx/>
              <a:buNone/>
            </a:pPr>
            <a:endParaRPr lang="en-US" sz="2400" dirty="0" smtClean="0"/>
          </a:p>
          <a:p>
            <a:pPr marL="0" indent="0">
              <a:buClrTx/>
              <a:buNone/>
            </a:pPr>
            <a:r>
              <a:rPr lang="en-US" sz="2400" b="1" dirty="0" smtClean="0"/>
              <a:t>Historical Scene Investigation</a:t>
            </a:r>
            <a:endParaRPr lang="en-US" sz="2400" b="1" dirty="0"/>
          </a:p>
          <a:p>
            <a:pPr>
              <a:buClrTx/>
              <a:buFont typeface="Arial"/>
              <a:buChar char="•"/>
            </a:pPr>
            <a:r>
              <a:rPr lang="en-US" sz="2400" dirty="0">
                <a:hlinkClick r:id="rId4"/>
              </a:rPr>
              <a:t>https://web.wm.edu/hsi/index.html</a:t>
            </a:r>
            <a:endParaRPr lang="en-US" sz="2400" dirty="0"/>
          </a:p>
          <a:p>
            <a:pPr marL="0" indent="0">
              <a:buNone/>
            </a:pPr>
            <a:endParaRPr lang="en-US" dirty="0"/>
          </a:p>
        </p:txBody>
      </p:sp>
    </p:spTree>
    <p:extLst>
      <p:ext uri="{BB962C8B-B14F-4D97-AF65-F5344CB8AC3E}">
        <p14:creationId xmlns:p14="http://schemas.microsoft.com/office/powerpoint/2010/main" val="16277103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 </a:t>
            </a:r>
            <a:r>
              <a:rPr lang="en-US" dirty="0" err="1" smtClean="0"/>
              <a:t>Wineburg</a:t>
            </a:r>
            <a:r>
              <a:rPr lang="en-US" dirty="0" smtClean="0"/>
              <a:t>, Daisy Martin, &amp; Chauncey Monte-Sano</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06637" y="1600200"/>
            <a:ext cx="4530725" cy="4530725"/>
          </a:xfrm>
        </p:spPr>
      </p:pic>
    </p:spTree>
    <p:extLst>
      <p:ext uri="{BB962C8B-B14F-4D97-AF65-F5344CB8AC3E}">
        <p14:creationId xmlns:p14="http://schemas.microsoft.com/office/powerpoint/2010/main" val="1688553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Thomas Foster</a:t>
            </a:r>
            <a:endParaRPr lang="en-US" dirty="0"/>
          </a:p>
        </p:txBody>
      </p:sp>
      <p:pic>
        <p:nvPicPr>
          <p:cNvPr id="4" name="Content Placeholder 3" descr="51-cALZt8BL._BO2,204,203,200_PIsitb-sticker-arrow-click,TopRight,35,-76_AA300_SH20_OU01_.jpg"/>
          <p:cNvPicPr>
            <a:picLocks noGrp="1" noChangeAspect="1"/>
          </p:cNvPicPr>
          <p:nvPr>
            <p:ph idx="1"/>
          </p:nvPr>
        </p:nvPicPr>
        <p:blipFill>
          <a:blip r:embed="rId2">
            <a:extLst>
              <a:ext uri="{28A0092B-C50C-407E-A947-70E740481C1C}">
                <a14:useLocalDpi xmlns:a14="http://schemas.microsoft.com/office/drawing/2010/main" val="0"/>
              </a:ext>
            </a:extLst>
          </a:blip>
          <a:srcRect t="22473" b="22473"/>
          <a:stretch>
            <a:fillRect/>
          </a:stretch>
        </p:blipFill>
        <p:spPr>
          <a:xfrm>
            <a:off x="318790" y="1524000"/>
            <a:ext cx="8368010" cy="4606925"/>
          </a:xfrm>
        </p:spPr>
      </p:pic>
    </p:spTree>
    <p:extLst>
      <p:ext uri="{BB962C8B-B14F-4D97-AF65-F5344CB8AC3E}">
        <p14:creationId xmlns:p14="http://schemas.microsoft.com/office/powerpoint/2010/main" val="2659166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467544" y="500042"/>
            <a:ext cx="8280920" cy="1071570"/>
          </a:xfrm>
        </p:spPr>
        <p:txBody>
          <a:bodyPr>
            <a:noAutofit/>
          </a:bodyPr>
          <a:lstStyle/>
          <a:p>
            <a:pPr>
              <a:buNone/>
            </a:pPr>
            <a:r>
              <a:rPr lang="en-US" altLang="zh-CN" sz="3600" b="1" dirty="0" smtClean="0">
                <a:solidFill>
                  <a:srgbClr val="0000FF"/>
                </a:solidFill>
              </a:rPr>
              <a:t>Many changes due to Common Core</a:t>
            </a:r>
            <a:endParaRPr lang="zh-CN" altLang="en-US" sz="3600" b="1" dirty="0">
              <a:solidFill>
                <a:srgbClr val="0000FF"/>
              </a:solidFill>
            </a:endParaRPr>
          </a:p>
        </p:txBody>
      </p:sp>
      <p:sp>
        <p:nvSpPr>
          <p:cNvPr id="3" name="TextBox 2"/>
          <p:cNvSpPr txBox="1"/>
          <p:nvPr/>
        </p:nvSpPr>
        <p:spPr>
          <a:xfrm>
            <a:off x="1143000" y="1676400"/>
            <a:ext cx="5517232" cy="3323987"/>
          </a:xfrm>
          <a:prstGeom prst="rect">
            <a:avLst/>
          </a:prstGeom>
          <a:noFill/>
        </p:spPr>
        <p:txBody>
          <a:bodyPr wrap="square" rtlCol="0">
            <a:spAutoFit/>
          </a:bodyPr>
          <a:lstStyle/>
          <a:p>
            <a:pPr marL="342900" indent="-342900">
              <a:buFont typeface="Arial"/>
              <a:buChar char="•"/>
            </a:pPr>
            <a:r>
              <a:rPr lang="en-US" sz="2400" dirty="0"/>
              <a:t>Challenging texts</a:t>
            </a:r>
          </a:p>
          <a:p>
            <a:pPr marL="342900" indent="-342900">
              <a:buFont typeface="Arial"/>
              <a:buChar char="•"/>
            </a:pPr>
            <a:r>
              <a:rPr lang="en-US" sz="2400" dirty="0"/>
              <a:t>Close reading</a:t>
            </a:r>
          </a:p>
          <a:p>
            <a:pPr marL="342900" indent="-342900">
              <a:buFont typeface="Arial"/>
              <a:buChar char="•"/>
            </a:pPr>
            <a:r>
              <a:rPr lang="en-US" sz="2400" dirty="0"/>
              <a:t>Writing from sources</a:t>
            </a:r>
          </a:p>
          <a:p>
            <a:pPr marL="342900" indent="-342900">
              <a:buFont typeface="Arial"/>
              <a:buChar char="•"/>
            </a:pPr>
            <a:r>
              <a:rPr lang="en-US" sz="2400" dirty="0">
                <a:solidFill>
                  <a:srgbClr val="FF0000"/>
                </a:solidFill>
              </a:rPr>
              <a:t>Informational text</a:t>
            </a:r>
          </a:p>
          <a:p>
            <a:pPr marL="342900" indent="-342900">
              <a:buFont typeface="Arial"/>
              <a:buChar char="•"/>
            </a:pPr>
            <a:r>
              <a:rPr lang="en-US" sz="2400" dirty="0"/>
              <a:t>Multiple texts</a:t>
            </a:r>
          </a:p>
          <a:p>
            <a:pPr marL="342900" indent="-342900">
              <a:buFont typeface="Arial"/>
              <a:buChar char="•"/>
            </a:pPr>
            <a:r>
              <a:rPr lang="en-US" sz="2400" dirty="0">
                <a:solidFill>
                  <a:srgbClr val="FF0000"/>
                </a:solidFill>
              </a:rPr>
              <a:t>Argument</a:t>
            </a:r>
          </a:p>
          <a:p>
            <a:pPr marL="342900" indent="-342900">
              <a:buFont typeface="Arial"/>
              <a:buChar char="•"/>
            </a:pPr>
            <a:r>
              <a:rPr lang="en-US" sz="2400" dirty="0"/>
              <a:t>Embedded technology</a:t>
            </a:r>
          </a:p>
          <a:p>
            <a:pPr marL="342900" indent="-342900">
              <a:buFont typeface="Arial"/>
              <a:buChar char="•"/>
            </a:pPr>
            <a:r>
              <a:rPr lang="en-US" sz="2400" dirty="0">
                <a:solidFill>
                  <a:srgbClr val="FF0000"/>
                </a:solidFill>
              </a:rPr>
              <a:t>Disciplinary literacy</a:t>
            </a:r>
          </a:p>
          <a:p>
            <a:endParaRPr lang="en-US" dirty="0"/>
          </a:p>
        </p:txBody>
      </p:sp>
    </p:spTree>
    <p:extLst>
      <p:ext uri="{BB962C8B-B14F-4D97-AF65-F5344CB8AC3E}">
        <p14:creationId xmlns:p14="http://schemas.microsoft.com/office/powerpoint/2010/main" val="4144318891"/>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65534" y="457200"/>
            <a:ext cx="3672990" cy="5673725"/>
          </a:xfrm>
        </p:spPr>
      </p:pic>
    </p:spTree>
    <p:extLst>
      <p:ext uri="{BB962C8B-B14F-4D97-AF65-F5344CB8AC3E}">
        <p14:creationId xmlns:p14="http://schemas.microsoft.com/office/powerpoint/2010/main" val="33451694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Literacy Ready</a:t>
            </a:r>
            <a:endParaRPr lang="en-US" dirty="0"/>
          </a:p>
        </p:txBody>
      </p:sp>
      <p:sp>
        <p:nvSpPr>
          <p:cNvPr id="3" name="Content Placeholder 2"/>
          <p:cNvSpPr>
            <a:spLocks noGrp="1"/>
          </p:cNvSpPr>
          <p:nvPr>
            <p:ph idx="1"/>
          </p:nvPr>
        </p:nvSpPr>
        <p:spPr/>
        <p:txBody>
          <a:bodyPr/>
          <a:lstStyle/>
          <a:p>
            <a:r>
              <a:rPr lang="en-US" dirty="0">
                <a:hlinkClick r:id="rId2"/>
              </a:rPr>
              <a:t>http://www.sreb.org/cgi-bin/MySQLdb?VIEW=/public/special/signin/view_checkuser.txt</a:t>
            </a:r>
            <a:endParaRPr lang="en-US" dirty="0"/>
          </a:p>
          <a:p>
            <a:endParaRPr lang="en-US" dirty="0"/>
          </a:p>
        </p:txBody>
      </p:sp>
    </p:spTree>
    <p:extLst>
      <p:ext uri="{BB962C8B-B14F-4D97-AF65-F5344CB8AC3E}">
        <p14:creationId xmlns:p14="http://schemas.microsoft.com/office/powerpoint/2010/main" val="1053185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467544" y="500042"/>
            <a:ext cx="8280920" cy="1071570"/>
          </a:xfrm>
        </p:spPr>
        <p:txBody>
          <a:bodyPr>
            <a:noAutofit/>
          </a:bodyPr>
          <a:lstStyle/>
          <a:p>
            <a:pPr>
              <a:buNone/>
            </a:pPr>
            <a:r>
              <a:rPr lang="en-US" altLang="zh-CN" sz="3600" b="1" dirty="0" smtClean="0">
                <a:solidFill>
                  <a:srgbClr val="0000FF"/>
                </a:solidFill>
              </a:rPr>
              <a:t>Many changes due to Common Core</a:t>
            </a:r>
            <a:endParaRPr lang="zh-CN" altLang="en-US" sz="3600" b="1" dirty="0">
              <a:solidFill>
                <a:srgbClr val="0000FF"/>
              </a:solidFill>
            </a:endParaRPr>
          </a:p>
        </p:txBody>
      </p:sp>
      <p:sp>
        <p:nvSpPr>
          <p:cNvPr id="3" name="TextBox 2"/>
          <p:cNvSpPr txBox="1"/>
          <p:nvPr/>
        </p:nvSpPr>
        <p:spPr>
          <a:xfrm>
            <a:off x="1143000" y="1676400"/>
            <a:ext cx="5517232" cy="3323987"/>
          </a:xfrm>
          <a:prstGeom prst="rect">
            <a:avLst/>
          </a:prstGeom>
          <a:noFill/>
        </p:spPr>
        <p:txBody>
          <a:bodyPr wrap="square" rtlCol="0">
            <a:spAutoFit/>
          </a:bodyPr>
          <a:lstStyle/>
          <a:p>
            <a:pPr marL="342900" indent="-342900">
              <a:buFont typeface="Arial"/>
              <a:buChar char="•"/>
            </a:pPr>
            <a:r>
              <a:rPr lang="en-US" sz="2400" dirty="0"/>
              <a:t>Challenging texts</a:t>
            </a:r>
          </a:p>
          <a:p>
            <a:pPr marL="342900" indent="-342900">
              <a:buFont typeface="Arial"/>
              <a:buChar char="•"/>
            </a:pPr>
            <a:r>
              <a:rPr lang="en-US" sz="2400" dirty="0"/>
              <a:t>Close reading</a:t>
            </a:r>
          </a:p>
          <a:p>
            <a:pPr marL="342900" indent="-342900">
              <a:buFont typeface="Arial"/>
              <a:buChar char="•"/>
            </a:pPr>
            <a:r>
              <a:rPr lang="en-US" sz="2400" dirty="0"/>
              <a:t>Writing from sources</a:t>
            </a:r>
          </a:p>
          <a:p>
            <a:pPr marL="342900" indent="-342900">
              <a:buFont typeface="Arial"/>
              <a:buChar char="•"/>
            </a:pPr>
            <a:r>
              <a:rPr lang="en-US" sz="2400" dirty="0">
                <a:solidFill>
                  <a:srgbClr val="FF0000"/>
                </a:solidFill>
              </a:rPr>
              <a:t>Informational text</a:t>
            </a:r>
          </a:p>
          <a:p>
            <a:pPr marL="342900" indent="-342900">
              <a:buFont typeface="Arial"/>
              <a:buChar char="•"/>
            </a:pPr>
            <a:r>
              <a:rPr lang="en-US" sz="2400" dirty="0">
                <a:solidFill>
                  <a:srgbClr val="FF0000"/>
                </a:solidFill>
              </a:rPr>
              <a:t>Multiple texts</a:t>
            </a:r>
          </a:p>
          <a:p>
            <a:pPr marL="342900" indent="-342900">
              <a:buFont typeface="Arial"/>
              <a:buChar char="•"/>
            </a:pPr>
            <a:r>
              <a:rPr lang="en-US" sz="2400" dirty="0">
                <a:solidFill>
                  <a:srgbClr val="FF0000"/>
                </a:solidFill>
              </a:rPr>
              <a:t>Argument</a:t>
            </a:r>
          </a:p>
          <a:p>
            <a:pPr marL="342900" indent="-342900">
              <a:buFont typeface="Arial"/>
              <a:buChar char="•"/>
            </a:pPr>
            <a:r>
              <a:rPr lang="en-US" sz="2400" dirty="0"/>
              <a:t>Embedded technology</a:t>
            </a:r>
          </a:p>
          <a:p>
            <a:pPr marL="342900" indent="-342900">
              <a:buFont typeface="Arial"/>
              <a:buChar char="•"/>
            </a:pPr>
            <a:r>
              <a:rPr lang="en-US" sz="2400" dirty="0">
                <a:solidFill>
                  <a:srgbClr val="FF0000"/>
                </a:solidFill>
              </a:rPr>
              <a:t>Disciplinary literacy</a:t>
            </a:r>
          </a:p>
          <a:p>
            <a:endParaRPr lang="en-US" dirty="0"/>
          </a:p>
        </p:txBody>
      </p:sp>
    </p:spTree>
    <p:extLst>
      <p:ext uri="{BB962C8B-B14F-4D97-AF65-F5344CB8AC3E}">
        <p14:creationId xmlns:p14="http://schemas.microsoft.com/office/powerpoint/2010/main" val="2086542718"/>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3400" y="428604"/>
            <a:ext cx="7010400" cy="1785937"/>
          </a:xfrm>
        </p:spPr>
        <p:txBody>
          <a:bodyPr/>
          <a:lstStyle/>
          <a:p>
            <a:pPr marL="0" indent="0">
              <a:buNone/>
            </a:pPr>
            <a:r>
              <a:rPr lang="en-US" sz="3600" b="1" dirty="0" smtClean="0">
                <a:solidFill>
                  <a:srgbClr val="0000FF"/>
                </a:solidFill>
              </a:rPr>
              <a:t>Content Area Literacy</a:t>
            </a:r>
          </a:p>
          <a:p>
            <a:endParaRPr lang="en-US" sz="2400" dirty="0"/>
          </a:p>
          <a:p>
            <a:pPr>
              <a:buSzPct val="125000"/>
              <a:buFont typeface="Wingdings" charset="2"/>
              <a:buChar char="§"/>
            </a:pPr>
            <a:r>
              <a:rPr lang="en-US" sz="2000" dirty="0" smtClean="0"/>
              <a:t>Content area literacy has long championed the idea of “every teacher a teacher of reading”</a:t>
            </a:r>
          </a:p>
          <a:p>
            <a:r>
              <a:rPr lang="en-US" sz="2000" dirty="0" smtClean="0"/>
              <a:t>The approach emphasizes teaching English </a:t>
            </a:r>
          </a:p>
          <a:p>
            <a:pPr marL="0" indent="0">
              <a:buNone/>
            </a:pPr>
            <a:r>
              <a:rPr lang="en-US" sz="2000" dirty="0"/>
              <a:t> </a:t>
            </a:r>
            <a:r>
              <a:rPr lang="en-US" sz="2000" dirty="0" smtClean="0"/>
              <a:t>    Language Arts with content texts </a:t>
            </a:r>
          </a:p>
          <a:p>
            <a:r>
              <a:rPr lang="en-US" sz="2000" dirty="0" smtClean="0"/>
              <a:t>Focus is on making students better students</a:t>
            </a:r>
          </a:p>
          <a:p>
            <a:pPr marL="0" indent="0">
              <a:buClrTx/>
              <a:buNone/>
            </a:pPr>
            <a:r>
              <a:rPr lang="en-US" sz="2000" dirty="0"/>
              <a:t> </a:t>
            </a:r>
            <a:r>
              <a:rPr lang="en-US" sz="2000" dirty="0" smtClean="0"/>
              <a:t>    by building up their reading comprehension </a:t>
            </a:r>
          </a:p>
          <a:p>
            <a:pPr marL="0" indent="0">
              <a:buClrTx/>
              <a:buNone/>
            </a:pPr>
            <a:r>
              <a:rPr lang="en-US" sz="2000" dirty="0"/>
              <a:t> </a:t>
            </a:r>
            <a:r>
              <a:rPr lang="en-US" sz="2000" dirty="0" smtClean="0"/>
              <a:t>    and study skills with content textbooks</a:t>
            </a:r>
            <a:endParaRPr lang="en-US" sz="2000" dirty="0" smtClean="0">
              <a:solidFill>
                <a:srgbClr val="C99C60"/>
              </a:solidFill>
            </a:endParaRPr>
          </a:p>
          <a:p>
            <a:pPr>
              <a:buClrTx/>
            </a:pPr>
            <a:r>
              <a:rPr lang="en-US" sz="2000" dirty="0" smtClean="0">
                <a:solidFill>
                  <a:srgbClr val="C99C60"/>
                </a:solidFill>
              </a:rPr>
              <a:t> </a:t>
            </a:r>
            <a:r>
              <a:rPr lang="en-US" sz="2000" dirty="0" smtClean="0"/>
              <a:t>Goal: To make students better students</a:t>
            </a:r>
          </a:p>
          <a:p>
            <a:r>
              <a:rPr lang="en-US" sz="2000" i="1" dirty="0"/>
              <a:t>W</a:t>
            </a:r>
            <a:r>
              <a:rPr lang="en-US" sz="2000" i="1" dirty="0" smtClean="0"/>
              <a:t>hat is the same </a:t>
            </a:r>
            <a:r>
              <a:rPr lang="en-US" sz="2000" dirty="0" smtClean="0"/>
              <a:t>across the disciplines? </a:t>
            </a:r>
          </a:p>
          <a:p>
            <a:pPr marL="0" indent="0">
              <a:buNone/>
            </a:pPr>
            <a:endParaRPr lang="en-US" sz="3600" b="1" dirty="0" smtClean="0">
              <a:solidFill>
                <a:schemeClr val="bg1"/>
              </a:solidFill>
            </a:endParaRPr>
          </a:p>
          <a:p>
            <a:pPr marL="0" indent="0">
              <a:buNone/>
            </a:pPr>
            <a:endParaRPr lang="en-US" sz="3600" b="1" dirty="0">
              <a:solidFill>
                <a:schemeClr val="bg1"/>
              </a:solidFill>
            </a:endParaRPr>
          </a:p>
          <a:p>
            <a:pPr marL="0" indent="0">
              <a:buNone/>
            </a:pPr>
            <a:endParaRPr lang="en-US" sz="3600" b="1" dirty="0" smtClean="0">
              <a:solidFill>
                <a:schemeClr val="bg1"/>
              </a:solidFill>
            </a:endParaRPr>
          </a:p>
          <a:p>
            <a:pPr marL="0" indent="0">
              <a:buNone/>
            </a:pPr>
            <a:endParaRPr lang="en-US" sz="3600" b="1" dirty="0">
              <a:solidFill>
                <a:schemeClr val="bg1"/>
              </a:solidFill>
            </a:endParaRPr>
          </a:p>
        </p:txBody>
      </p:sp>
    </p:spTree>
    <p:extLst>
      <p:ext uri="{BB962C8B-B14F-4D97-AF65-F5344CB8AC3E}">
        <p14:creationId xmlns:p14="http://schemas.microsoft.com/office/powerpoint/2010/main" val="284175441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391400" cy="790595"/>
          </a:xfrm>
        </p:spPr>
        <p:txBody>
          <a:bodyPr/>
          <a:lstStyle/>
          <a:p>
            <a:pPr marL="0" indent="0">
              <a:buNone/>
            </a:pPr>
            <a:r>
              <a:rPr lang="en-US" sz="3600" b="1" dirty="0" smtClean="0">
                <a:solidFill>
                  <a:srgbClr val="0000FF"/>
                </a:solidFill>
              </a:rPr>
              <a:t>Disciplinary Literacy</a:t>
            </a:r>
          </a:p>
          <a:p>
            <a:pPr marL="0" indent="0">
              <a:buNone/>
            </a:pPr>
            <a:endParaRPr lang="en-US" b="1" dirty="0" smtClean="0">
              <a:solidFill>
                <a:srgbClr val="0D0D0D"/>
              </a:solidFill>
            </a:endParaRPr>
          </a:p>
          <a:p>
            <a:pPr>
              <a:buSzPct val="125000"/>
              <a:buFont typeface="Wingdings" charset="2"/>
              <a:buChar char="§"/>
            </a:pPr>
            <a:r>
              <a:rPr lang="en-US" sz="2000" dirty="0" smtClean="0"/>
              <a:t>Disciplinary Literacy is a completely different concept</a:t>
            </a:r>
          </a:p>
          <a:p>
            <a:pPr>
              <a:buSzPct val="125000"/>
              <a:buFont typeface="Wingdings" charset="2"/>
              <a:buChar char="§"/>
            </a:pPr>
            <a:r>
              <a:rPr lang="en-US" sz="2000" dirty="0" smtClean="0"/>
              <a:t>It is not about bringing ELA standards, methods, or approaches to the subject area classroom</a:t>
            </a:r>
            <a:endParaRPr lang="en-US" sz="2000" dirty="0"/>
          </a:p>
          <a:p>
            <a:pPr>
              <a:buSzPct val="125000"/>
              <a:buFont typeface="Wingdings" charset="2"/>
              <a:buChar char="§"/>
            </a:pPr>
            <a:r>
              <a:rPr lang="en-US" sz="2000" dirty="0"/>
              <a:t>Each discipline </a:t>
            </a:r>
            <a:r>
              <a:rPr lang="en-US" sz="2000" dirty="0" smtClean="0"/>
              <a:t>has </a:t>
            </a:r>
            <a:r>
              <a:rPr lang="en-US" sz="2000" dirty="0"/>
              <a:t>its own </a:t>
            </a:r>
            <a:r>
              <a:rPr lang="en-US" sz="2000" dirty="0" smtClean="0"/>
              <a:t>ways of using </a:t>
            </a:r>
          </a:p>
          <a:p>
            <a:pPr marL="0" indent="0">
              <a:buClr>
                <a:schemeClr val="tx1"/>
              </a:buClr>
              <a:buNone/>
            </a:pPr>
            <a:r>
              <a:rPr lang="en-US" sz="2000" dirty="0"/>
              <a:t> </a:t>
            </a:r>
            <a:r>
              <a:rPr lang="en-US" sz="2000" dirty="0" smtClean="0"/>
              <a:t>    text to create, disseminate, and evaluate </a:t>
            </a:r>
          </a:p>
          <a:p>
            <a:pPr marL="0" indent="0">
              <a:buClr>
                <a:schemeClr val="tx1"/>
              </a:buClr>
              <a:buNone/>
            </a:pPr>
            <a:r>
              <a:rPr lang="en-US" sz="2000" dirty="0"/>
              <a:t> </a:t>
            </a:r>
            <a:r>
              <a:rPr lang="en-US" sz="2000" dirty="0" smtClean="0"/>
              <a:t>    knowledge, and it is this that the new</a:t>
            </a:r>
          </a:p>
          <a:p>
            <a:pPr marL="0" indent="0">
              <a:buClr>
                <a:schemeClr val="tx1"/>
              </a:buClr>
              <a:buNone/>
            </a:pPr>
            <a:r>
              <a:rPr lang="en-US" sz="2000" dirty="0"/>
              <a:t> </a:t>
            </a:r>
            <a:r>
              <a:rPr lang="en-US" sz="2000" dirty="0" smtClean="0"/>
              <a:t>    standards are asking us to teach</a:t>
            </a:r>
          </a:p>
          <a:p>
            <a:pPr>
              <a:buSzPct val="125000"/>
              <a:buFont typeface="Wingdings" charset="2"/>
              <a:buChar char="§"/>
            </a:pPr>
            <a:r>
              <a:rPr lang="en-US" sz="2000" dirty="0" smtClean="0"/>
              <a:t>Goal is to apprentice students into the </a:t>
            </a:r>
          </a:p>
          <a:p>
            <a:pPr marL="0" indent="0">
              <a:buClr>
                <a:schemeClr val="tx1"/>
              </a:buClr>
              <a:buNone/>
            </a:pPr>
            <a:r>
              <a:rPr lang="en-US" sz="2000" dirty="0"/>
              <a:t> </a:t>
            </a:r>
            <a:r>
              <a:rPr lang="en-US" sz="2000" dirty="0" smtClean="0"/>
              <a:t>    disciplines</a:t>
            </a:r>
          </a:p>
          <a:p>
            <a:pPr>
              <a:buSzPct val="125000"/>
              <a:buFont typeface="Wingdings" charset="2"/>
              <a:buChar char="§"/>
            </a:pPr>
            <a:r>
              <a:rPr lang="en-US" sz="2000" dirty="0" smtClean="0"/>
              <a:t>What </a:t>
            </a:r>
            <a:r>
              <a:rPr lang="en-US" sz="2000" i="1" dirty="0" smtClean="0"/>
              <a:t>is different </a:t>
            </a:r>
            <a:r>
              <a:rPr lang="en-US" sz="2000" dirty="0" smtClean="0"/>
              <a:t>across the disciplines? </a:t>
            </a:r>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15587269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428605"/>
            <a:ext cx="7391400" cy="1019195"/>
          </a:xfrm>
        </p:spPr>
        <p:txBody>
          <a:bodyPr/>
          <a:lstStyle/>
          <a:p>
            <a:pPr marL="0" indent="0">
              <a:buNone/>
            </a:pPr>
            <a:r>
              <a:rPr lang="en-US" sz="3600" b="1" dirty="0" smtClean="0">
                <a:solidFill>
                  <a:srgbClr val="0000FF"/>
                </a:solidFill>
              </a:rPr>
              <a:t>Sources of Disciplinary Literacy</a:t>
            </a:r>
          </a:p>
          <a:p>
            <a:pPr marL="0" indent="0">
              <a:buNone/>
            </a:pPr>
            <a:endParaRPr lang="en-US" b="1" dirty="0" smtClean="0">
              <a:solidFill>
                <a:srgbClr val="0D0D0D"/>
              </a:solidFill>
            </a:endParaRPr>
          </a:p>
          <a:p>
            <a:r>
              <a:rPr lang="en-US" sz="2400" dirty="0"/>
              <a:t>Studies that compare expert readers with novices (</a:t>
            </a:r>
            <a:r>
              <a:rPr lang="en-US" sz="2400" dirty="0" err="1"/>
              <a:t>Bazerman</a:t>
            </a:r>
            <a:r>
              <a:rPr lang="en-US" sz="2400" dirty="0"/>
              <a:t>, 1985; </a:t>
            </a:r>
            <a:r>
              <a:rPr lang="en-US" sz="2400" dirty="0" err="1"/>
              <a:t>Geisler</a:t>
            </a:r>
            <a:r>
              <a:rPr lang="en-US" sz="2400" dirty="0"/>
              <a:t>, 1994; Wineburg, </a:t>
            </a:r>
            <a:r>
              <a:rPr lang="en-US" sz="2400" dirty="0" smtClean="0"/>
              <a:t>   1991</a:t>
            </a:r>
            <a:r>
              <a:rPr lang="en-US" sz="2400" dirty="0"/>
              <a:t>, etc.)</a:t>
            </a:r>
          </a:p>
          <a:p>
            <a:r>
              <a:rPr lang="en-US" sz="2400" dirty="0"/>
              <a:t>Functional linguistics analyses of </a:t>
            </a:r>
            <a:r>
              <a:rPr lang="en-US" sz="2400" dirty="0" smtClean="0"/>
              <a:t>the                        specialized literacy/language practices                used in the disciplines (</a:t>
            </a:r>
            <a:r>
              <a:rPr lang="en-US" sz="2400" dirty="0"/>
              <a:t>Fang, 2004; </a:t>
            </a:r>
            <a:r>
              <a:rPr lang="en-US" sz="2400" dirty="0" smtClean="0"/>
              <a:t>                </a:t>
            </a:r>
            <a:r>
              <a:rPr lang="en-US" sz="2400" dirty="0" err="1" smtClean="0"/>
              <a:t>Halliday</a:t>
            </a:r>
            <a:r>
              <a:rPr lang="en-US" sz="2400" dirty="0"/>
              <a:t>, 1998; </a:t>
            </a:r>
            <a:r>
              <a:rPr lang="en-US" sz="2400" dirty="0" err="1"/>
              <a:t>Schleppegrell</a:t>
            </a:r>
            <a:r>
              <a:rPr lang="en-US" sz="2400" dirty="0"/>
              <a:t>, </a:t>
            </a:r>
            <a:r>
              <a:rPr lang="en-US" sz="2400" dirty="0" smtClean="0"/>
              <a:t>2004, etc.)</a:t>
            </a:r>
            <a:endParaRPr lang="en-US" sz="2400" dirty="0"/>
          </a:p>
          <a:p>
            <a:pPr>
              <a:buClr>
                <a:schemeClr val="tx1"/>
              </a:buClr>
              <a:buFont typeface="Wingdings" charset="2"/>
              <a:buChar char="§"/>
            </a:pPr>
            <a:endParaRPr lang="en-US" sz="2400" dirty="0">
              <a:solidFill>
                <a:schemeClr val="tx1">
                  <a:lumMod val="95000"/>
                  <a:lumOff val="5000"/>
                </a:schemeClr>
              </a:solidFill>
            </a:endParaRPr>
          </a:p>
          <a:p>
            <a:pPr marL="0" indent="0">
              <a:buNone/>
            </a:pPr>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754694945"/>
      </p:ext>
    </p:extLst>
  </p:cSld>
  <p:clrMapOvr>
    <a:masterClrMapping/>
  </p:clrMapOvr>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1507</TotalTime>
  <Words>3860</Words>
  <Application>Microsoft Macintosh PowerPoint</Application>
  <PresentationFormat>On-screen Show (4:3)</PresentationFormat>
  <Paragraphs>504</Paragraphs>
  <Slides>51</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3" baseType="lpstr">
      <vt:lpstr>Edge</vt:lpstr>
      <vt:lpstr>Microsoft Draw Drawing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Chemistry Note-taking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Character Change Chart</vt:lpstr>
      <vt:lpstr>History Events Chart</vt:lpstr>
      <vt:lpstr>PowerPoint Presentation</vt:lpstr>
      <vt:lpstr>PowerPoint Presentation</vt:lpstr>
      <vt:lpstr>PowerPoint Presentation</vt:lpstr>
      <vt:lpstr>History Reading (Fang &amp; Schleppergrel)</vt:lpstr>
      <vt:lpstr>PowerPoint Presentation</vt:lpstr>
      <vt:lpstr>PowerPoint Presentation</vt:lpstr>
      <vt:lpstr>PowerPoint Presentation</vt:lpstr>
      <vt:lpstr>PowerPoint Presentation</vt:lpstr>
      <vt:lpstr>PowerPoint Presentation</vt:lpstr>
      <vt:lpstr>Literacy in History/Social Studies</vt:lpstr>
      <vt:lpstr>Literacy in Science/Technical Subjects</vt:lpstr>
      <vt:lpstr>Literacy in Literature</vt:lpstr>
      <vt:lpstr>PowerPoint Presentation</vt:lpstr>
      <vt:lpstr>Some History Literacy Resources</vt:lpstr>
      <vt:lpstr>Sam Wineburg, Daisy Martin, &amp; Chauncey Monte-Sano</vt:lpstr>
      <vt:lpstr>Thomas Foster</vt:lpstr>
      <vt:lpstr>PowerPoint Presentation</vt:lpstr>
      <vt:lpstr>Literacy Ready</vt:lpstr>
    </vt:vector>
  </TitlesOfParts>
  <Company>University of Illinois at Chicago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Disciplinary Literacy for Adolescents:   Rethinking Content-Area Literacy</dc:title>
  <dc:creator>Timothy Shanahan</dc:creator>
  <cp:lastModifiedBy>Timothy Shanahan</cp:lastModifiedBy>
  <cp:revision>109</cp:revision>
  <dcterms:created xsi:type="dcterms:W3CDTF">2008-03-20T12:58:45Z</dcterms:created>
  <dcterms:modified xsi:type="dcterms:W3CDTF">2017-01-03T22:59:58Z</dcterms:modified>
</cp:coreProperties>
</file>