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1"/>
  </p:notesMasterIdLst>
  <p:sldIdLst>
    <p:sldId id="793" r:id="rId2"/>
    <p:sldId id="951" r:id="rId3"/>
    <p:sldId id="964" r:id="rId4"/>
    <p:sldId id="924" r:id="rId5"/>
    <p:sldId id="876" r:id="rId6"/>
    <p:sldId id="966" r:id="rId7"/>
    <p:sldId id="967" r:id="rId8"/>
    <p:sldId id="968" r:id="rId9"/>
    <p:sldId id="806" r:id="rId10"/>
    <p:sldId id="971" r:id="rId11"/>
    <p:sldId id="969" r:id="rId12"/>
    <p:sldId id="970" r:id="rId13"/>
    <p:sldId id="972" r:id="rId14"/>
    <p:sldId id="973" r:id="rId15"/>
    <p:sldId id="974" r:id="rId16"/>
    <p:sldId id="977" r:id="rId17"/>
    <p:sldId id="978" r:id="rId18"/>
    <p:sldId id="976" r:id="rId19"/>
    <p:sldId id="979" r:id="rId20"/>
    <p:sldId id="980" r:id="rId21"/>
    <p:sldId id="981" r:id="rId22"/>
    <p:sldId id="815" r:id="rId23"/>
    <p:sldId id="864" r:id="rId24"/>
    <p:sldId id="865" r:id="rId25"/>
    <p:sldId id="866" r:id="rId26"/>
    <p:sldId id="495" r:id="rId27"/>
    <p:sldId id="820" r:id="rId28"/>
    <p:sldId id="821" r:id="rId29"/>
    <p:sldId id="822" r:id="rId30"/>
    <p:sldId id="823" r:id="rId31"/>
    <p:sldId id="824" r:id="rId32"/>
    <p:sldId id="825" r:id="rId33"/>
    <p:sldId id="601" r:id="rId34"/>
    <p:sldId id="982" r:id="rId35"/>
    <p:sldId id="983" r:id="rId36"/>
    <p:sldId id="984" r:id="rId37"/>
    <p:sldId id="919" r:id="rId38"/>
    <p:sldId id="912" r:id="rId39"/>
    <p:sldId id="913" r:id="rId40"/>
    <p:sldId id="911" r:id="rId41"/>
    <p:sldId id="602" r:id="rId42"/>
    <p:sldId id="603" r:id="rId43"/>
    <p:sldId id="604" r:id="rId44"/>
    <p:sldId id="606" r:id="rId45"/>
    <p:sldId id="608" r:id="rId46"/>
    <p:sldId id="609" r:id="rId47"/>
    <p:sldId id="914" r:id="rId48"/>
    <p:sldId id="482" r:id="rId49"/>
    <p:sldId id="503" r:id="rId50"/>
    <p:sldId id="504" r:id="rId51"/>
    <p:sldId id="508" r:id="rId52"/>
    <p:sldId id="509" r:id="rId53"/>
    <p:sldId id="510" r:id="rId54"/>
    <p:sldId id="505" r:id="rId55"/>
    <p:sldId id="506" r:id="rId56"/>
    <p:sldId id="732" r:id="rId57"/>
    <p:sldId id="733" r:id="rId58"/>
    <p:sldId id="734" r:id="rId59"/>
    <p:sldId id="735" r:id="rId60"/>
    <p:sldId id="736" r:id="rId61"/>
    <p:sldId id="737" r:id="rId62"/>
    <p:sldId id="738" r:id="rId63"/>
    <p:sldId id="739" r:id="rId64"/>
    <p:sldId id="740" r:id="rId65"/>
    <p:sldId id="741" r:id="rId66"/>
    <p:sldId id="887" r:id="rId67"/>
    <p:sldId id="888" r:id="rId68"/>
    <p:sldId id="853" r:id="rId69"/>
    <p:sldId id="854" r:id="rId70"/>
    <p:sldId id="856" r:id="rId71"/>
    <p:sldId id="858" r:id="rId72"/>
    <p:sldId id="859" r:id="rId73"/>
    <p:sldId id="862" r:id="rId74"/>
    <p:sldId id="962" r:id="rId75"/>
    <p:sldId id="963" r:id="rId76"/>
    <p:sldId id="869" r:id="rId77"/>
    <p:sldId id="868" r:id="rId78"/>
    <p:sldId id="870" r:id="rId79"/>
    <p:sldId id="792" r:id="rId8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23" autoAdjust="0"/>
    <p:restoredTop sz="88579" autoAdjust="0"/>
  </p:normalViewPr>
  <p:slideViewPr>
    <p:cSldViewPr>
      <p:cViewPr varScale="1">
        <p:scale>
          <a:sx n="110" d="100"/>
          <a:sy n="110" d="100"/>
        </p:scale>
        <p:origin x="2296" y="176"/>
      </p:cViewPr>
      <p:guideLst>
        <p:guide orient="horz" pos="2160"/>
        <p:guide pos="2880"/>
      </p:guideLst>
    </p:cSldViewPr>
  </p:slideViewPr>
  <p:notesTextViewPr>
    <p:cViewPr>
      <p:scale>
        <a:sx n="1" d="1"/>
        <a:sy n="1" d="1"/>
      </p:scale>
      <p:origin x="0" y="0"/>
    </p:cViewPr>
  </p:notesTextViewPr>
  <p:sorterViewPr>
    <p:cViewPr>
      <p:scale>
        <a:sx n="66" d="100"/>
        <a:sy n="66" d="100"/>
      </p:scale>
      <p:origin x="0" y="122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540A63-1239-4598-9F8A-9B1E0231EF94}" type="doc">
      <dgm:prSet loTypeId="urn:microsoft.com/office/officeart/2016/7/layout/RepeatingBendingProcessNew" loCatId="process" qsTypeId="urn:microsoft.com/office/officeart/2005/8/quickstyle/simple5" qsCatId="simple" csTypeId="urn:microsoft.com/office/officeart/2005/8/colors/accent1_2" csCatId="accent1" phldr="1"/>
      <dgm:spPr/>
      <dgm:t>
        <a:bodyPr/>
        <a:lstStyle/>
        <a:p>
          <a:endParaRPr lang="en-US"/>
        </a:p>
      </dgm:t>
    </dgm:pt>
    <dgm:pt modelId="{BB76AB89-3A79-4CD9-9371-AF2267A9764D}">
      <dgm:prSet/>
      <dgm:spPr/>
      <dgm:t>
        <a:bodyPr/>
        <a:lstStyle/>
        <a:p>
          <a:r>
            <a:rPr lang="en-US"/>
            <a:t>Move students to easier text</a:t>
          </a:r>
        </a:p>
      </dgm:t>
    </dgm:pt>
    <dgm:pt modelId="{B312E963-74A7-4554-AF91-483244E41121}" type="parTrans" cxnId="{A884CBAD-5A7B-4E14-92DC-5CEE0D8F6373}">
      <dgm:prSet/>
      <dgm:spPr/>
      <dgm:t>
        <a:bodyPr/>
        <a:lstStyle/>
        <a:p>
          <a:endParaRPr lang="en-US"/>
        </a:p>
      </dgm:t>
    </dgm:pt>
    <dgm:pt modelId="{D68EE0AA-B3E8-489B-A362-17D1266EE22C}" type="sibTrans" cxnId="{A884CBAD-5A7B-4E14-92DC-5CEE0D8F6373}">
      <dgm:prSet/>
      <dgm:spPr/>
      <dgm:t>
        <a:bodyPr/>
        <a:lstStyle/>
        <a:p>
          <a:endParaRPr lang="en-US"/>
        </a:p>
      </dgm:t>
    </dgm:pt>
    <dgm:pt modelId="{493491CD-2243-4893-9A53-DB2A48A3EA69}">
      <dgm:prSet/>
      <dgm:spPr/>
      <dgm:t>
        <a:bodyPr/>
        <a:lstStyle/>
        <a:p>
          <a:r>
            <a:rPr lang="en-US" dirty="0"/>
            <a:t>Read text to students (communicates the information, but doesn’t increase student reading ability)</a:t>
          </a:r>
        </a:p>
      </dgm:t>
    </dgm:pt>
    <dgm:pt modelId="{A076687A-4345-4103-9630-B794564135FB}" type="parTrans" cxnId="{CE2497F0-6653-4C21-8E3B-AB730D8D34E5}">
      <dgm:prSet/>
      <dgm:spPr/>
      <dgm:t>
        <a:bodyPr/>
        <a:lstStyle/>
        <a:p>
          <a:endParaRPr lang="en-US"/>
        </a:p>
      </dgm:t>
    </dgm:pt>
    <dgm:pt modelId="{FF7F761D-CFF8-4FE3-B34E-C39D1A8CDBFD}" type="sibTrans" cxnId="{CE2497F0-6653-4C21-8E3B-AB730D8D34E5}">
      <dgm:prSet/>
      <dgm:spPr/>
      <dgm:t>
        <a:bodyPr/>
        <a:lstStyle/>
        <a:p>
          <a:endParaRPr lang="en-US"/>
        </a:p>
      </dgm:t>
    </dgm:pt>
    <dgm:pt modelId="{C52AE61D-D611-49AF-9DA4-FDAB2FE07156}">
      <dgm:prSet/>
      <dgm:spPr/>
      <dgm:t>
        <a:bodyPr/>
        <a:lstStyle/>
        <a:p>
          <a:r>
            <a:rPr lang="en-US" dirty="0"/>
            <a:t>Tell students what texts say (same as reading to kids in its impact)</a:t>
          </a:r>
        </a:p>
      </dgm:t>
    </dgm:pt>
    <dgm:pt modelId="{3DE83DD0-5F8D-4975-A3F3-8BEDBC59AF95}" type="parTrans" cxnId="{B5EC7C26-2F73-4B4E-8D46-4992A33134D2}">
      <dgm:prSet/>
      <dgm:spPr/>
      <dgm:t>
        <a:bodyPr/>
        <a:lstStyle/>
        <a:p>
          <a:endParaRPr lang="en-US"/>
        </a:p>
      </dgm:t>
    </dgm:pt>
    <dgm:pt modelId="{F0E097FF-C86F-473B-91A7-E501EC742EF4}" type="sibTrans" cxnId="{B5EC7C26-2F73-4B4E-8D46-4992A33134D2}">
      <dgm:prSet/>
      <dgm:spPr/>
      <dgm:t>
        <a:bodyPr/>
        <a:lstStyle/>
        <a:p>
          <a:endParaRPr lang="en-US"/>
        </a:p>
      </dgm:t>
    </dgm:pt>
    <dgm:pt modelId="{72B73A0C-C210-488F-A1BC-3C6B74C6BF0E}">
      <dgm:prSet/>
      <dgm:spPr/>
      <dgm:t>
        <a:bodyPr/>
        <a:lstStyle/>
        <a:p>
          <a:r>
            <a:rPr lang="en-US" dirty="0"/>
            <a:t>Ignore the problem (assigning text and students sink or swim)</a:t>
          </a:r>
        </a:p>
      </dgm:t>
    </dgm:pt>
    <dgm:pt modelId="{8A24D945-4F31-4F07-895B-119D2227AE87}" type="parTrans" cxnId="{CF4035BC-134E-439B-828F-3DD795D50772}">
      <dgm:prSet/>
      <dgm:spPr/>
      <dgm:t>
        <a:bodyPr/>
        <a:lstStyle/>
        <a:p>
          <a:endParaRPr lang="en-US"/>
        </a:p>
      </dgm:t>
    </dgm:pt>
    <dgm:pt modelId="{DB46D2E0-FC5B-4C11-9977-0AB236B043CA}" type="sibTrans" cxnId="{CF4035BC-134E-439B-828F-3DD795D50772}">
      <dgm:prSet/>
      <dgm:spPr/>
      <dgm:t>
        <a:bodyPr/>
        <a:lstStyle/>
        <a:p>
          <a:endParaRPr lang="en-US"/>
        </a:p>
      </dgm:t>
    </dgm:pt>
    <dgm:pt modelId="{E972F46B-B251-B448-A8BD-EA5E9941D33E}" type="pres">
      <dgm:prSet presAssocID="{B6540A63-1239-4598-9F8A-9B1E0231EF94}" presName="Name0" presStyleCnt="0">
        <dgm:presLayoutVars>
          <dgm:dir/>
          <dgm:resizeHandles val="exact"/>
        </dgm:presLayoutVars>
      </dgm:prSet>
      <dgm:spPr/>
    </dgm:pt>
    <dgm:pt modelId="{EEDDFC59-9B3B-FE49-8C45-6385C1566343}" type="pres">
      <dgm:prSet presAssocID="{BB76AB89-3A79-4CD9-9371-AF2267A9764D}" presName="node" presStyleLbl="node1" presStyleIdx="0" presStyleCnt="4">
        <dgm:presLayoutVars>
          <dgm:bulletEnabled val="1"/>
        </dgm:presLayoutVars>
      </dgm:prSet>
      <dgm:spPr/>
    </dgm:pt>
    <dgm:pt modelId="{ED28DF41-01BE-6C4E-B61A-2C248971F458}" type="pres">
      <dgm:prSet presAssocID="{D68EE0AA-B3E8-489B-A362-17D1266EE22C}" presName="sibTrans" presStyleLbl="sibTrans1D1" presStyleIdx="0" presStyleCnt="3"/>
      <dgm:spPr/>
    </dgm:pt>
    <dgm:pt modelId="{37A2A580-02FB-2645-8469-27706EC9CEBF}" type="pres">
      <dgm:prSet presAssocID="{D68EE0AA-B3E8-489B-A362-17D1266EE22C}" presName="connectorText" presStyleLbl="sibTrans1D1" presStyleIdx="0" presStyleCnt="3"/>
      <dgm:spPr/>
    </dgm:pt>
    <dgm:pt modelId="{6F608253-B61C-4649-8199-35C24140C6D0}" type="pres">
      <dgm:prSet presAssocID="{493491CD-2243-4893-9A53-DB2A48A3EA69}" presName="node" presStyleLbl="node1" presStyleIdx="1" presStyleCnt="4">
        <dgm:presLayoutVars>
          <dgm:bulletEnabled val="1"/>
        </dgm:presLayoutVars>
      </dgm:prSet>
      <dgm:spPr/>
    </dgm:pt>
    <dgm:pt modelId="{1ABE3110-4D10-EA40-BB7B-282A194EFCDC}" type="pres">
      <dgm:prSet presAssocID="{FF7F761D-CFF8-4FE3-B34E-C39D1A8CDBFD}" presName="sibTrans" presStyleLbl="sibTrans1D1" presStyleIdx="1" presStyleCnt="3"/>
      <dgm:spPr/>
    </dgm:pt>
    <dgm:pt modelId="{FD14E48C-4A18-2040-8F3E-733ECFF04C81}" type="pres">
      <dgm:prSet presAssocID="{FF7F761D-CFF8-4FE3-B34E-C39D1A8CDBFD}" presName="connectorText" presStyleLbl="sibTrans1D1" presStyleIdx="1" presStyleCnt="3"/>
      <dgm:spPr/>
    </dgm:pt>
    <dgm:pt modelId="{E8A96546-7A0F-6844-B154-AF76506942BE}" type="pres">
      <dgm:prSet presAssocID="{C52AE61D-D611-49AF-9DA4-FDAB2FE07156}" presName="node" presStyleLbl="node1" presStyleIdx="2" presStyleCnt="4">
        <dgm:presLayoutVars>
          <dgm:bulletEnabled val="1"/>
        </dgm:presLayoutVars>
      </dgm:prSet>
      <dgm:spPr/>
    </dgm:pt>
    <dgm:pt modelId="{A9274348-65BA-844A-A6CA-C350D185FCD9}" type="pres">
      <dgm:prSet presAssocID="{F0E097FF-C86F-473B-91A7-E501EC742EF4}" presName="sibTrans" presStyleLbl="sibTrans1D1" presStyleIdx="2" presStyleCnt="3"/>
      <dgm:spPr/>
    </dgm:pt>
    <dgm:pt modelId="{06DEA729-B34D-714E-BD95-D316DDFB138C}" type="pres">
      <dgm:prSet presAssocID="{F0E097FF-C86F-473B-91A7-E501EC742EF4}" presName="connectorText" presStyleLbl="sibTrans1D1" presStyleIdx="2" presStyleCnt="3"/>
      <dgm:spPr/>
    </dgm:pt>
    <dgm:pt modelId="{A952F717-7AD6-3F43-8104-4205260B875B}" type="pres">
      <dgm:prSet presAssocID="{72B73A0C-C210-488F-A1BC-3C6B74C6BF0E}" presName="node" presStyleLbl="node1" presStyleIdx="3" presStyleCnt="4">
        <dgm:presLayoutVars>
          <dgm:bulletEnabled val="1"/>
        </dgm:presLayoutVars>
      </dgm:prSet>
      <dgm:spPr/>
    </dgm:pt>
  </dgm:ptLst>
  <dgm:cxnLst>
    <dgm:cxn modelId="{0C726D0A-55DA-CE4A-83FA-3BD0CD62E4EF}" type="presOf" srcId="{72B73A0C-C210-488F-A1BC-3C6B74C6BF0E}" destId="{A952F717-7AD6-3F43-8104-4205260B875B}" srcOrd="0" destOrd="0" presId="urn:microsoft.com/office/officeart/2016/7/layout/RepeatingBendingProcessNew"/>
    <dgm:cxn modelId="{4DC0DA1E-056D-AB49-9593-65365CCD5072}" type="presOf" srcId="{F0E097FF-C86F-473B-91A7-E501EC742EF4}" destId="{A9274348-65BA-844A-A6CA-C350D185FCD9}" srcOrd="0" destOrd="0" presId="urn:microsoft.com/office/officeart/2016/7/layout/RepeatingBendingProcessNew"/>
    <dgm:cxn modelId="{B5EC7C26-2F73-4B4E-8D46-4992A33134D2}" srcId="{B6540A63-1239-4598-9F8A-9B1E0231EF94}" destId="{C52AE61D-D611-49AF-9DA4-FDAB2FE07156}" srcOrd="2" destOrd="0" parTransId="{3DE83DD0-5F8D-4975-A3F3-8BEDBC59AF95}" sibTransId="{F0E097FF-C86F-473B-91A7-E501EC742EF4}"/>
    <dgm:cxn modelId="{73E12B2E-EC4A-DF47-8424-0C64D25A8E8D}" type="presOf" srcId="{C52AE61D-D611-49AF-9DA4-FDAB2FE07156}" destId="{E8A96546-7A0F-6844-B154-AF76506942BE}" srcOrd="0" destOrd="0" presId="urn:microsoft.com/office/officeart/2016/7/layout/RepeatingBendingProcessNew"/>
    <dgm:cxn modelId="{2858E53F-8454-EC4F-8433-369334B1B8AF}" type="presOf" srcId="{F0E097FF-C86F-473B-91A7-E501EC742EF4}" destId="{06DEA729-B34D-714E-BD95-D316DDFB138C}" srcOrd="1" destOrd="0" presId="urn:microsoft.com/office/officeart/2016/7/layout/RepeatingBendingProcessNew"/>
    <dgm:cxn modelId="{3034C167-673A-1A4C-A806-E912291F4311}" type="presOf" srcId="{493491CD-2243-4893-9A53-DB2A48A3EA69}" destId="{6F608253-B61C-4649-8199-35C24140C6D0}" srcOrd="0" destOrd="0" presId="urn:microsoft.com/office/officeart/2016/7/layout/RepeatingBendingProcessNew"/>
    <dgm:cxn modelId="{51F9D367-D7E0-F74B-A2DB-72F22995AEBD}" type="presOf" srcId="{FF7F761D-CFF8-4FE3-B34E-C39D1A8CDBFD}" destId="{FD14E48C-4A18-2040-8F3E-733ECFF04C81}" srcOrd="1" destOrd="0" presId="urn:microsoft.com/office/officeart/2016/7/layout/RepeatingBendingProcessNew"/>
    <dgm:cxn modelId="{3BE9C89F-0DF7-0A49-87B9-EF4B23303F84}" type="presOf" srcId="{D68EE0AA-B3E8-489B-A362-17D1266EE22C}" destId="{ED28DF41-01BE-6C4E-B61A-2C248971F458}" srcOrd="0" destOrd="0" presId="urn:microsoft.com/office/officeart/2016/7/layout/RepeatingBendingProcessNew"/>
    <dgm:cxn modelId="{A884CBAD-5A7B-4E14-92DC-5CEE0D8F6373}" srcId="{B6540A63-1239-4598-9F8A-9B1E0231EF94}" destId="{BB76AB89-3A79-4CD9-9371-AF2267A9764D}" srcOrd="0" destOrd="0" parTransId="{B312E963-74A7-4554-AF91-483244E41121}" sibTransId="{D68EE0AA-B3E8-489B-A362-17D1266EE22C}"/>
    <dgm:cxn modelId="{F21E30AF-13CD-3749-8133-847090DBCFD5}" type="presOf" srcId="{FF7F761D-CFF8-4FE3-B34E-C39D1A8CDBFD}" destId="{1ABE3110-4D10-EA40-BB7B-282A194EFCDC}" srcOrd="0" destOrd="0" presId="urn:microsoft.com/office/officeart/2016/7/layout/RepeatingBendingProcessNew"/>
    <dgm:cxn modelId="{CF4035BC-134E-439B-828F-3DD795D50772}" srcId="{B6540A63-1239-4598-9F8A-9B1E0231EF94}" destId="{72B73A0C-C210-488F-A1BC-3C6B74C6BF0E}" srcOrd="3" destOrd="0" parTransId="{8A24D945-4F31-4F07-895B-119D2227AE87}" sibTransId="{DB46D2E0-FC5B-4C11-9977-0AB236B043CA}"/>
    <dgm:cxn modelId="{2E6774E9-91C8-9447-9E40-0161A31E9371}" type="presOf" srcId="{D68EE0AA-B3E8-489B-A362-17D1266EE22C}" destId="{37A2A580-02FB-2645-8469-27706EC9CEBF}" srcOrd="1" destOrd="0" presId="urn:microsoft.com/office/officeart/2016/7/layout/RepeatingBendingProcessNew"/>
    <dgm:cxn modelId="{CE2497F0-6653-4C21-8E3B-AB730D8D34E5}" srcId="{B6540A63-1239-4598-9F8A-9B1E0231EF94}" destId="{493491CD-2243-4893-9A53-DB2A48A3EA69}" srcOrd="1" destOrd="0" parTransId="{A076687A-4345-4103-9630-B794564135FB}" sibTransId="{FF7F761D-CFF8-4FE3-B34E-C39D1A8CDBFD}"/>
    <dgm:cxn modelId="{2F87FEF1-225E-C24E-AD74-CA8DF53C99C6}" type="presOf" srcId="{B6540A63-1239-4598-9F8A-9B1E0231EF94}" destId="{E972F46B-B251-B448-A8BD-EA5E9941D33E}" srcOrd="0" destOrd="0" presId="urn:microsoft.com/office/officeart/2016/7/layout/RepeatingBendingProcessNew"/>
    <dgm:cxn modelId="{6BF2FEFC-AF23-8D4C-91A6-145B97AAA586}" type="presOf" srcId="{BB76AB89-3A79-4CD9-9371-AF2267A9764D}" destId="{EEDDFC59-9B3B-FE49-8C45-6385C1566343}" srcOrd="0" destOrd="0" presId="urn:microsoft.com/office/officeart/2016/7/layout/RepeatingBendingProcessNew"/>
    <dgm:cxn modelId="{6467DDF8-4662-8547-B8B7-05B37A08C2BD}" type="presParOf" srcId="{E972F46B-B251-B448-A8BD-EA5E9941D33E}" destId="{EEDDFC59-9B3B-FE49-8C45-6385C1566343}" srcOrd="0" destOrd="0" presId="urn:microsoft.com/office/officeart/2016/7/layout/RepeatingBendingProcessNew"/>
    <dgm:cxn modelId="{51BEDB13-0F14-9449-A2CD-812DD4E061D8}" type="presParOf" srcId="{E972F46B-B251-B448-A8BD-EA5E9941D33E}" destId="{ED28DF41-01BE-6C4E-B61A-2C248971F458}" srcOrd="1" destOrd="0" presId="urn:microsoft.com/office/officeart/2016/7/layout/RepeatingBendingProcessNew"/>
    <dgm:cxn modelId="{6AC9DF39-9542-344B-A350-E9DFB4FDD984}" type="presParOf" srcId="{ED28DF41-01BE-6C4E-B61A-2C248971F458}" destId="{37A2A580-02FB-2645-8469-27706EC9CEBF}" srcOrd="0" destOrd="0" presId="urn:microsoft.com/office/officeart/2016/7/layout/RepeatingBendingProcessNew"/>
    <dgm:cxn modelId="{30FDB861-9324-7342-937E-F98CF7CE51E1}" type="presParOf" srcId="{E972F46B-B251-B448-A8BD-EA5E9941D33E}" destId="{6F608253-B61C-4649-8199-35C24140C6D0}" srcOrd="2" destOrd="0" presId="urn:microsoft.com/office/officeart/2016/7/layout/RepeatingBendingProcessNew"/>
    <dgm:cxn modelId="{44AF7CDC-2E92-E74A-B1C8-4256DBB00259}" type="presParOf" srcId="{E972F46B-B251-B448-A8BD-EA5E9941D33E}" destId="{1ABE3110-4D10-EA40-BB7B-282A194EFCDC}" srcOrd="3" destOrd="0" presId="urn:microsoft.com/office/officeart/2016/7/layout/RepeatingBendingProcessNew"/>
    <dgm:cxn modelId="{85D5E81E-ED72-E24C-9073-97AA3ED48167}" type="presParOf" srcId="{1ABE3110-4D10-EA40-BB7B-282A194EFCDC}" destId="{FD14E48C-4A18-2040-8F3E-733ECFF04C81}" srcOrd="0" destOrd="0" presId="urn:microsoft.com/office/officeart/2016/7/layout/RepeatingBendingProcessNew"/>
    <dgm:cxn modelId="{228A04E5-E9F7-B84E-8FB9-0ED2FD7EC249}" type="presParOf" srcId="{E972F46B-B251-B448-A8BD-EA5E9941D33E}" destId="{E8A96546-7A0F-6844-B154-AF76506942BE}" srcOrd="4" destOrd="0" presId="urn:microsoft.com/office/officeart/2016/7/layout/RepeatingBendingProcessNew"/>
    <dgm:cxn modelId="{082B323F-C79C-C34D-B8D8-D6D1FAF533D0}" type="presParOf" srcId="{E972F46B-B251-B448-A8BD-EA5E9941D33E}" destId="{A9274348-65BA-844A-A6CA-C350D185FCD9}" srcOrd="5" destOrd="0" presId="urn:microsoft.com/office/officeart/2016/7/layout/RepeatingBendingProcessNew"/>
    <dgm:cxn modelId="{39074AA7-B718-2547-AABE-4EF901ADB815}" type="presParOf" srcId="{A9274348-65BA-844A-A6CA-C350D185FCD9}" destId="{06DEA729-B34D-714E-BD95-D316DDFB138C}" srcOrd="0" destOrd="0" presId="urn:microsoft.com/office/officeart/2016/7/layout/RepeatingBendingProcessNew"/>
    <dgm:cxn modelId="{D7446848-EBC2-6847-8304-D89318047AFD}" type="presParOf" srcId="{E972F46B-B251-B448-A8BD-EA5E9941D33E}" destId="{A952F717-7AD6-3F43-8104-4205260B875B}"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28DF41-01BE-6C4E-B61A-2C248971F458}">
      <dsp:nvSpPr>
        <dsp:cNvPr id="0" name=""/>
        <dsp:cNvSpPr/>
      </dsp:nvSpPr>
      <dsp:spPr>
        <a:xfrm>
          <a:off x="3739614" y="930943"/>
          <a:ext cx="716171" cy="91440"/>
        </a:xfrm>
        <a:custGeom>
          <a:avLst/>
          <a:gdLst/>
          <a:ahLst/>
          <a:cxnLst/>
          <a:rect l="0" t="0" r="0" b="0"/>
          <a:pathLst>
            <a:path>
              <a:moveTo>
                <a:pt x="0" y="45720"/>
              </a:moveTo>
              <a:lnTo>
                <a:pt x="71617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9030" y="972929"/>
        <a:ext cx="37338" cy="7467"/>
      </dsp:txXfrm>
    </dsp:sp>
    <dsp:sp modelId="{EEDDFC59-9B3B-FE49-8C45-6385C1566343}">
      <dsp:nvSpPr>
        <dsp:cNvPr id="0" name=""/>
        <dsp:cNvSpPr/>
      </dsp:nvSpPr>
      <dsp:spPr>
        <a:xfrm>
          <a:off x="494579" y="2613"/>
          <a:ext cx="3246834" cy="1948100"/>
        </a:xfrm>
        <a:prstGeom prst="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9098" tIns="167001" rIns="159098" bIns="167001" numCol="1" spcCol="1270" anchor="ctr" anchorCtr="0">
          <a:noAutofit/>
        </a:bodyPr>
        <a:lstStyle/>
        <a:p>
          <a:pPr marL="0" lvl="0" indent="0" algn="ctr" defTabSz="977900">
            <a:lnSpc>
              <a:spcPct val="90000"/>
            </a:lnSpc>
            <a:spcBef>
              <a:spcPct val="0"/>
            </a:spcBef>
            <a:spcAft>
              <a:spcPct val="35000"/>
            </a:spcAft>
            <a:buNone/>
          </a:pPr>
          <a:r>
            <a:rPr lang="en-US" sz="2200" kern="1200"/>
            <a:t>Move students to easier text</a:t>
          </a:r>
        </a:p>
      </dsp:txBody>
      <dsp:txXfrm>
        <a:off x="494579" y="2613"/>
        <a:ext cx="3246834" cy="1948100"/>
      </dsp:txXfrm>
    </dsp:sp>
    <dsp:sp modelId="{1ABE3110-4D10-EA40-BB7B-282A194EFCDC}">
      <dsp:nvSpPr>
        <dsp:cNvPr id="0" name=""/>
        <dsp:cNvSpPr/>
      </dsp:nvSpPr>
      <dsp:spPr>
        <a:xfrm>
          <a:off x="2117996" y="1948914"/>
          <a:ext cx="3993606" cy="716171"/>
        </a:xfrm>
        <a:custGeom>
          <a:avLst/>
          <a:gdLst/>
          <a:ahLst/>
          <a:cxnLst/>
          <a:rect l="0" t="0" r="0" b="0"/>
          <a:pathLst>
            <a:path>
              <a:moveTo>
                <a:pt x="3993606" y="0"/>
              </a:moveTo>
              <a:lnTo>
                <a:pt x="3993606" y="375185"/>
              </a:lnTo>
              <a:lnTo>
                <a:pt x="0" y="375185"/>
              </a:lnTo>
              <a:lnTo>
                <a:pt x="0" y="716171"/>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13229" y="2303266"/>
        <a:ext cx="203141" cy="7467"/>
      </dsp:txXfrm>
    </dsp:sp>
    <dsp:sp modelId="{6F608253-B61C-4649-8199-35C24140C6D0}">
      <dsp:nvSpPr>
        <dsp:cNvPr id="0" name=""/>
        <dsp:cNvSpPr/>
      </dsp:nvSpPr>
      <dsp:spPr>
        <a:xfrm>
          <a:off x="4488185" y="2613"/>
          <a:ext cx="3246834" cy="1948100"/>
        </a:xfrm>
        <a:prstGeom prst="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9098" tIns="167001" rIns="159098" bIns="167001" numCol="1" spcCol="1270" anchor="ctr" anchorCtr="0">
          <a:noAutofit/>
        </a:bodyPr>
        <a:lstStyle/>
        <a:p>
          <a:pPr marL="0" lvl="0" indent="0" algn="ctr" defTabSz="977900">
            <a:lnSpc>
              <a:spcPct val="90000"/>
            </a:lnSpc>
            <a:spcBef>
              <a:spcPct val="0"/>
            </a:spcBef>
            <a:spcAft>
              <a:spcPct val="35000"/>
            </a:spcAft>
            <a:buNone/>
          </a:pPr>
          <a:r>
            <a:rPr lang="en-US" sz="2200" kern="1200" dirty="0"/>
            <a:t>Read text to students (communicates the information, but doesn’t increase student reading ability)</a:t>
          </a:r>
        </a:p>
      </dsp:txBody>
      <dsp:txXfrm>
        <a:off x="4488185" y="2613"/>
        <a:ext cx="3246834" cy="1948100"/>
      </dsp:txXfrm>
    </dsp:sp>
    <dsp:sp modelId="{A9274348-65BA-844A-A6CA-C350D185FCD9}">
      <dsp:nvSpPr>
        <dsp:cNvPr id="0" name=""/>
        <dsp:cNvSpPr/>
      </dsp:nvSpPr>
      <dsp:spPr>
        <a:xfrm>
          <a:off x="3739614" y="3625816"/>
          <a:ext cx="716171" cy="91440"/>
        </a:xfrm>
        <a:custGeom>
          <a:avLst/>
          <a:gdLst/>
          <a:ahLst/>
          <a:cxnLst/>
          <a:rect l="0" t="0" r="0" b="0"/>
          <a:pathLst>
            <a:path>
              <a:moveTo>
                <a:pt x="0" y="45720"/>
              </a:moveTo>
              <a:lnTo>
                <a:pt x="716171"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79030" y="3667802"/>
        <a:ext cx="37338" cy="7467"/>
      </dsp:txXfrm>
    </dsp:sp>
    <dsp:sp modelId="{E8A96546-7A0F-6844-B154-AF76506942BE}">
      <dsp:nvSpPr>
        <dsp:cNvPr id="0" name=""/>
        <dsp:cNvSpPr/>
      </dsp:nvSpPr>
      <dsp:spPr>
        <a:xfrm>
          <a:off x="494579" y="2697485"/>
          <a:ext cx="3246834" cy="1948100"/>
        </a:xfrm>
        <a:prstGeom prst="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9098" tIns="167001" rIns="159098" bIns="167001" numCol="1" spcCol="1270" anchor="ctr" anchorCtr="0">
          <a:noAutofit/>
        </a:bodyPr>
        <a:lstStyle/>
        <a:p>
          <a:pPr marL="0" lvl="0" indent="0" algn="ctr" defTabSz="977900">
            <a:lnSpc>
              <a:spcPct val="90000"/>
            </a:lnSpc>
            <a:spcBef>
              <a:spcPct val="0"/>
            </a:spcBef>
            <a:spcAft>
              <a:spcPct val="35000"/>
            </a:spcAft>
            <a:buNone/>
          </a:pPr>
          <a:r>
            <a:rPr lang="en-US" sz="2200" kern="1200" dirty="0"/>
            <a:t>Tell students what texts say (same as reading to kids in its impact)</a:t>
          </a:r>
        </a:p>
      </dsp:txBody>
      <dsp:txXfrm>
        <a:off x="494579" y="2697485"/>
        <a:ext cx="3246834" cy="1948100"/>
      </dsp:txXfrm>
    </dsp:sp>
    <dsp:sp modelId="{A952F717-7AD6-3F43-8104-4205260B875B}">
      <dsp:nvSpPr>
        <dsp:cNvPr id="0" name=""/>
        <dsp:cNvSpPr/>
      </dsp:nvSpPr>
      <dsp:spPr>
        <a:xfrm>
          <a:off x="4488185" y="2697485"/>
          <a:ext cx="3246834" cy="1948100"/>
        </a:xfrm>
        <a:prstGeom prst="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hade val="30000"/>
              <a:satMod val="1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9098" tIns="167001" rIns="159098" bIns="167001" numCol="1" spcCol="1270" anchor="ctr" anchorCtr="0">
          <a:noAutofit/>
        </a:bodyPr>
        <a:lstStyle/>
        <a:p>
          <a:pPr marL="0" lvl="0" indent="0" algn="ctr" defTabSz="977900">
            <a:lnSpc>
              <a:spcPct val="90000"/>
            </a:lnSpc>
            <a:spcBef>
              <a:spcPct val="0"/>
            </a:spcBef>
            <a:spcAft>
              <a:spcPct val="35000"/>
            </a:spcAft>
            <a:buNone/>
          </a:pPr>
          <a:r>
            <a:rPr lang="en-US" sz="2200" kern="1200" dirty="0"/>
            <a:t>Ignore the problem (assigning text and students sink or swim)</a:t>
          </a:r>
        </a:p>
      </dsp:txBody>
      <dsp:txXfrm>
        <a:off x="4488185" y="2697485"/>
        <a:ext cx="3246834" cy="1948100"/>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AB85C-D165-47D7-AAC7-F85BD25FBC7A}" type="datetimeFigureOut">
              <a:rPr lang="en-US" smtClean="0"/>
              <a:t>9/13/24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A800C1-72A4-4F8A-8C40-450B19EE46D6}" type="slidenum">
              <a:rPr lang="en-US" smtClean="0"/>
              <a:t>‹#›</a:t>
            </a:fld>
            <a:endParaRPr lang="en-US"/>
          </a:p>
        </p:txBody>
      </p:sp>
    </p:spTree>
    <p:extLst>
      <p:ext uri="{BB962C8B-B14F-4D97-AF65-F5344CB8AC3E}">
        <p14:creationId xmlns:p14="http://schemas.microsoft.com/office/powerpoint/2010/main" val="147563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2</a:t>
            </a:fld>
            <a:endParaRPr lang="zh-CN" altLang="en-US"/>
          </a:p>
        </p:txBody>
      </p:sp>
    </p:spTree>
    <p:extLst>
      <p:ext uri="{BB962C8B-B14F-4D97-AF65-F5344CB8AC3E}">
        <p14:creationId xmlns:p14="http://schemas.microsoft.com/office/powerpoint/2010/main" val="1473902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AE45C-E4ED-3170-5F45-6AB682EE2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7F9B35-90D4-0270-2A26-0806215FAC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8C7C53-FC31-0C44-8714-FF1C76A70FC4}"/>
              </a:ext>
            </a:extLst>
          </p:cNvPr>
          <p:cNvSpPr>
            <a:spLocks noGrp="1"/>
          </p:cNvSpPr>
          <p:nvPr>
            <p:ph type="body" idx="1"/>
          </p:nvPr>
        </p:nvSpPr>
        <p:spPr/>
        <p:txBody>
          <a:bodyPr>
            <a:normAutofit/>
          </a:bodyPr>
          <a:lstStyle/>
          <a:p>
            <a:endParaRPr lang="zh-CN" altLang="en-US"/>
          </a:p>
        </p:txBody>
      </p:sp>
      <p:sp>
        <p:nvSpPr>
          <p:cNvPr id="4" name="Slide Number Placeholder 3">
            <a:extLst>
              <a:ext uri="{FF2B5EF4-FFF2-40B4-BE49-F238E27FC236}">
                <a16:creationId xmlns:a16="http://schemas.microsoft.com/office/drawing/2014/main" id="{98D6F147-A3EF-6DE1-D08D-EB416CEBC63E}"/>
              </a:ext>
            </a:extLst>
          </p:cNvPr>
          <p:cNvSpPr>
            <a:spLocks noGrp="1"/>
          </p:cNvSpPr>
          <p:nvPr>
            <p:ph type="sldNum" sz="quarter" idx="10"/>
          </p:nvPr>
        </p:nvSpPr>
        <p:spPr/>
        <p:txBody>
          <a:bodyPr/>
          <a:lstStyle/>
          <a:p>
            <a:fld id="{3F190726-1D7A-48F6-9E34-D0B7E20AAAE9}" type="slidenum">
              <a:rPr lang="zh-CN" altLang="en-US" smtClean="0"/>
              <a:pPr/>
              <a:t>3</a:t>
            </a:fld>
            <a:endParaRPr lang="zh-CN" altLang="en-US"/>
          </a:p>
        </p:txBody>
      </p:sp>
    </p:spTree>
    <p:extLst>
      <p:ext uri="{BB962C8B-B14F-4D97-AF65-F5344CB8AC3E}">
        <p14:creationId xmlns:p14="http://schemas.microsoft.com/office/powerpoint/2010/main" val="300804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4</a:t>
            </a:fld>
            <a:endParaRPr lang="zh-CN" altLang="en-US"/>
          </a:p>
        </p:txBody>
      </p:sp>
    </p:spTree>
    <p:extLst>
      <p:ext uri="{BB962C8B-B14F-4D97-AF65-F5344CB8AC3E}">
        <p14:creationId xmlns:p14="http://schemas.microsoft.com/office/powerpoint/2010/main" val="371912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3F190726-1D7A-48F6-9E34-D0B7E20AAAE9}" type="slidenum">
              <a:rPr lang="zh-CN" altLang="en-US" smtClean="0"/>
              <a:pPr/>
              <a:t>5</a:t>
            </a:fld>
            <a:endParaRPr lang="zh-CN" altLang="en-US"/>
          </a:p>
        </p:txBody>
      </p:sp>
    </p:spTree>
    <p:extLst>
      <p:ext uri="{BB962C8B-B14F-4D97-AF65-F5344CB8AC3E}">
        <p14:creationId xmlns:p14="http://schemas.microsoft.com/office/powerpoint/2010/main" val="2620454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3AEA2-0355-AC09-0B6F-4CDABA3F45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836F28-1366-9674-B4A5-30E10F4034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94AB10-0B2C-B646-47AF-46484F0EC777}"/>
              </a:ext>
            </a:extLst>
          </p:cNvPr>
          <p:cNvSpPr>
            <a:spLocks noGrp="1"/>
          </p:cNvSpPr>
          <p:nvPr>
            <p:ph type="body" idx="1"/>
          </p:nvPr>
        </p:nvSpPr>
        <p:spPr/>
        <p:txBody>
          <a:bodyPr>
            <a:normAutofit/>
          </a:bodyPr>
          <a:lstStyle/>
          <a:p>
            <a:endParaRPr lang="zh-CN" altLang="en-US"/>
          </a:p>
        </p:txBody>
      </p:sp>
      <p:sp>
        <p:nvSpPr>
          <p:cNvPr id="4" name="Slide Number Placeholder 3">
            <a:extLst>
              <a:ext uri="{FF2B5EF4-FFF2-40B4-BE49-F238E27FC236}">
                <a16:creationId xmlns:a16="http://schemas.microsoft.com/office/drawing/2014/main" id="{BAC64DF7-0653-2781-F10F-CC45980249B8}"/>
              </a:ext>
            </a:extLst>
          </p:cNvPr>
          <p:cNvSpPr>
            <a:spLocks noGrp="1"/>
          </p:cNvSpPr>
          <p:nvPr>
            <p:ph type="sldNum" sz="quarter" idx="10"/>
          </p:nvPr>
        </p:nvSpPr>
        <p:spPr/>
        <p:txBody>
          <a:bodyPr/>
          <a:lstStyle/>
          <a:p>
            <a:fld id="{3F190726-1D7A-48F6-9E34-D0B7E20AAAE9}" type="slidenum">
              <a:rPr lang="zh-CN" altLang="en-US" smtClean="0"/>
              <a:pPr/>
              <a:t>6</a:t>
            </a:fld>
            <a:endParaRPr lang="zh-CN" altLang="en-US"/>
          </a:p>
        </p:txBody>
      </p:sp>
    </p:spTree>
    <p:extLst>
      <p:ext uri="{BB962C8B-B14F-4D97-AF65-F5344CB8AC3E}">
        <p14:creationId xmlns:p14="http://schemas.microsoft.com/office/powerpoint/2010/main" val="2548538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48BB91-82D5-3927-07DB-DD00229B77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250B20-FC40-78B0-1283-4815915AB6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4DF3BF-842D-675E-FD19-4FD3947CDEB6}"/>
              </a:ext>
            </a:extLst>
          </p:cNvPr>
          <p:cNvSpPr>
            <a:spLocks noGrp="1"/>
          </p:cNvSpPr>
          <p:nvPr>
            <p:ph type="body" idx="1"/>
          </p:nvPr>
        </p:nvSpPr>
        <p:spPr/>
        <p:txBody>
          <a:bodyPr>
            <a:normAutofit/>
          </a:bodyPr>
          <a:lstStyle/>
          <a:p>
            <a:endParaRPr lang="zh-CN" altLang="en-US"/>
          </a:p>
        </p:txBody>
      </p:sp>
      <p:sp>
        <p:nvSpPr>
          <p:cNvPr id="4" name="Slide Number Placeholder 3">
            <a:extLst>
              <a:ext uri="{FF2B5EF4-FFF2-40B4-BE49-F238E27FC236}">
                <a16:creationId xmlns:a16="http://schemas.microsoft.com/office/drawing/2014/main" id="{5EE5F336-9DAD-6035-A6B6-2D72872D0F1D}"/>
              </a:ext>
            </a:extLst>
          </p:cNvPr>
          <p:cNvSpPr>
            <a:spLocks noGrp="1"/>
          </p:cNvSpPr>
          <p:nvPr>
            <p:ph type="sldNum" sz="quarter" idx="10"/>
          </p:nvPr>
        </p:nvSpPr>
        <p:spPr/>
        <p:txBody>
          <a:bodyPr/>
          <a:lstStyle/>
          <a:p>
            <a:fld id="{3F190726-1D7A-48F6-9E34-D0B7E20AAAE9}" type="slidenum">
              <a:rPr lang="zh-CN" altLang="en-US" smtClean="0"/>
              <a:pPr/>
              <a:t>7</a:t>
            </a:fld>
            <a:endParaRPr lang="zh-CN" altLang="en-US"/>
          </a:p>
        </p:txBody>
      </p:sp>
    </p:spTree>
    <p:extLst>
      <p:ext uri="{BB962C8B-B14F-4D97-AF65-F5344CB8AC3E}">
        <p14:creationId xmlns:p14="http://schemas.microsoft.com/office/powerpoint/2010/main" val="510414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A800C1-72A4-4F8A-8C40-450B19EE46D6}" type="slidenum">
              <a:rPr lang="en-US" smtClean="0"/>
              <a:t>17</a:t>
            </a:fld>
            <a:endParaRPr lang="en-US"/>
          </a:p>
        </p:txBody>
      </p:sp>
    </p:spTree>
    <p:extLst>
      <p:ext uri="{BB962C8B-B14F-4D97-AF65-F5344CB8AC3E}">
        <p14:creationId xmlns:p14="http://schemas.microsoft.com/office/powerpoint/2010/main" val="1543311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A800C1-72A4-4F8A-8C40-450B19EE46D6}" type="slidenum">
              <a:rPr lang="en-US" smtClean="0"/>
              <a:t>48</a:t>
            </a:fld>
            <a:endParaRPr lang="en-US"/>
          </a:p>
        </p:txBody>
      </p:sp>
    </p:spTree>
    <p:extLst>
      <p:ext uri="{BB962C8B-B14F-4D97-AF65-F5344CB8AC3E}">
        <p14:creationId xmlns:p14="http://schemas.microsoft.com/office/powerpoint/2010/main" val="31124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98A8A3-7174-4BCC-8A51-7D6396C83E7E}" type="datetimeFigureOut">
              <a:rPr lang="en-US" smtClean="0"/>
              <a:t>9/13/24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EC8F7-B98D-4348-9664-B11A0C9F499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8A8A3-7174-4BCC-8A51-7D6396C83E7E}" type="datetimeFigureOut">
              <a:rPr lang="en-US" smtClean="0"/>
              <a:t>9/13/24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98A8A3-7174-4BCC-8A51-7D6396C83E7E}" type="datetimeFigureOut">
              <a:rPr lang="en-US" smtClean="0"/>
              <a:t>9/13/24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自定义版式">
    <p:bg>
      <p:bgPr>
        <a:solidFill>
          <a:srgbClr val="73CBCF"/>
        </a:solidFill>
        <a:effectLst/>
      </p:bgPr>
    </p:bg>
    <p:spTree>
      <p:nvGrpSpPr>
        <p:cNvPr id="1" name=""/>
        <p:cNvGrpSpPr/>
        <p:nvPr/>
      </p:nvGrpSpPr>
      <p:grpSpPr>
        <a:xfrm>
          <a:off x="0" y="0"/>
          <a:ext cx="0" cy="0"/>
          <a:chOff x="0" y="0"/>
          <a:chExt cx="0" cy="0"/>
        </a:xfrm>
      </p:grpSpPr>
      <p:sp>
        <p:nvSpPr>
          <p:cNvPr id="6" name="矩形 5"/>
          <p:cNvSpPr/>
          <p:nvPr userDrawn="1"/>
        </p:nvSpPr>
        <p:spPr>
          <a:xfrm>
            <a:off x="0" y="5929330"/>
            <a:ext cx="9144000" cy="928670"/>
          </a:xfrm>
          <a:prstGeom prst="rect">
            <a:avLst/>
          </a:prstGeom>
          <a:solidFill>
            <a:srgbClr val="3B4A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descr="bs_05.png"/>
          <p:cNvPicPr>
            <a:picLocks noChangeAspect="1"/>
          </p:cNvPicPr>
          <p:nvPr userDrawn="1"/>
        </p:nvPicPr>
        <p:blipFill>
          <a:blip r:embed="rId2"/>
          <a:stretch>
            <a:fillRect/>
          </a:stretch>
        </p:blipFill>
        <p:spPr>
          <a:xfrm>
            <a:off x="5979697" y="1928802"/>
            <a:ext cx="3164335" cy="4735629"/>
          </a:xfrm>
          <a:prstGeom prst="rect">
            <a:avLst/>
          </a:prstGeom>
        </p:spPr>
      </p:pic>
      <p:pic>
        <p:nvPicPr>
          <p:cNvPr id="13" name="图片 12" descr="sb_06.png"/>
          <p:cNvPicPr>
            <a:picLocks noChangeAspect="1"/>
          </p:cNvPicPr>
          <p:nvPr userDrawn="1"/>
        </p:nvPicPr>
        <p:blipFill>
          <a:blip r:embed="rId3"/>
          <a:stretch>
            <a:fillRect/>
          </a:stretch>
        </p:blipFill>
        <p:spPr>
          <a:xfrm>
            <a:off x="5357818" y="5143512"/>
            <a:ext cx="1013080" cy="1329992"/>
          </a:xfrm>
          <a:prstGeom prst="rect">
            <a:avLst/>
          </a:prstGeom>
        </p:spPr>
      </p:pic>
      <p:sp>
        <p:nvSpPr>
          <p:cNvPr id="15" name="文本占位符 14"/>
          <p:cNvSpPr>
            <a:spLocks noGrp="1"/>
          </p:cNvSpPr>
          <p:nvPr>
            <p:ph type="body" sz="quarter" idx="10"/>
          </p:nvPr>
        </p:nvSpPr>
        <p:spPr>
          <a:xfrm>
            <a:off x="1071538" y="428604"/>
            <a:ext cx="4643437" cy="1785937"/>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8A8A3-7174-4BCC-8A51-7D6396C83E7E}" type="datetimeFigureOut">
              <a:rPr lang="en-US" smtClean="0"/>
              <a:t>9/13/24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98A8A3-7174-4BCC-8A51-7D6396C83E7E}" type="datetimeFigureOut">
              <a:rPr lang="en-US" smtClean="0"/>
              <a:t>9/13/24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6EC8F7-B98D-4348-9664-B11A0C9F499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98A8A3-7174-4BCC-8A51-7D6396C83E7E}" type="datetimeFigureOut">
              <a:rPr lang="en-US" smtClean="0"/>
              <a:t>9/13/24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98A8A3-7174-4BCC-8A51-7D6396C83E7E}" type="datetimeFigureOut">
              <a:rPr lang="en-US" smtClean="0"/>
              <a:t>9/13/24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6EC8F7-B98D-4348-9664-B11A0C9F499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98A8A3-7174-4BCC-8A51-7D6396C83E7E}" type="datetimeFigureOut">
              <a:rPr lang="en-US" smtClean="0"/>
              <a:t>9/13/24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8A8A3-7174-4BCC-8A51-7D6396C83E7E}" type="datetimeFigureOut">
              <a:rPr lang="en-US" smtClean="0"/>
              <a:t>9/13/24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98A8A3-7174-4BCC-8A51-7D6396C83E7E}" type="datetimeFigureOut">
              <a:rPr lang="en-US" smtClean="0"/>
              <a:t>9/13/24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EC8F7-B98D-4348-9664-B11A0C9F499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98A8A3-7174-4BCC-8A51-7D6396C83E7E}" type="datetimeFigureOut">
              <a:rPr lang="en-US" smtClean="0"/>
              <a:t>9/13/24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6EC8F7-B98D-4348-9664-B11A0C9F49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A98A8A3-7174-4BCC-8A51-7D6396C83E7E}" type="datetimeFigureOut">
              <a:rPr lang="en-US" smtClean="0"/>
              <a:t>9/13/24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26EC8F7-B98D-4348-9664-B11A0C9F49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hanahanonliteracy.com"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81000" y="1066800"/>
            <a:ext cx="7391400" cy="2514600"/>
          </a:xfrm>
        </p:spPr>
        <p:txBody>
          <a:bodyPr>
            <a:normAutofit/>
          </a:bodyPr>
          <a:lstStyle/>
          <a:p>
            <a:pPr marL="0" indent="0">
              <a:buNone/>
            </a:pPr>
            <a:r>
              <a:rPr lang="en-US" sz="5400" dirty="0">
                <a:solidFill>
                  <a:srgbClr val="000000"/>
                </a:solidFill>
              </a:rPr>
              <a:t>Doing Away with the Instructional Level</a:t>
            </a:r>
          </a:p>
          <a:p>
            <a:endParaRPr lang="en-US" sz="4400" dirty="0">
              <a:solidFill>
                <a:schemeClr val="bg1"/>
              </a:solidFill>
            </a:endParaRPr>
          </a:p>
        </p:txBody>
      </p:sp>
      <p:sp>
        <p:nvSpPr>
          <p:cNvPr id="3" name="TextBox 2"/>
          <p:cNvSpPr txBox="1"/>
          <p:nvPr/>
        </p:nvSpPr>
        <p:spPr>
          <a:xfrm>
            <a:off x="1524000" y="3657600"/>
            <a:ext cx="4724400" cy="1477327"/>
          </a:xfrm>
          <a:prstGeom prst="rect">
            <a:avLst/>
          </a:prstGeom>
          <a:noFill/>
        </p:spPr>
        <p:txBody>
          <a:bodyPr wrap="square" rtlCol="0">
            <a:spAutoFit/>
          </a:bodyPr>
          <a:lstStyle/>
          <a:p>
            <a:r>
              <a:rPr lang="en-US" sz="2400" dirty="0">
                <a:solidFill>
                  <a:srgbClr val="000000"/>
                </a:solidFill>
              </a:rPr>
              <a:t>Timothy Shanahan</a:t>
            </a:r>
          </a:p>
          <a:p>
            <a:r>
              <a:rPr lang="en-US" sz="2400" dirty="0">
                <a:solidFill>
                  <a:srgbClr val="000000"/>
                </a:solidFill>
              </a:rPr>
              <a:t>University of Illinois at Chicago</a:t>
            </a:r>
          </a:p>
          <a:p>
            <a:r>
              <a:rPr lang="en-US" sz="2400" dirty="0">
                <a:hlinkClick r:id="rId2"/>
              </a:rPr>
              <a:t>www.shanahanonliteracy.com</a:t>
            </a:r>
            <a:endParaRPr lang="en-US" sz="2400" dirty="0"/>
          </a:p>
          <a:p>
            <a:endParaRPr lang="en-US" dirty="0"/>
          </a:p>
        </p:txBody>
      </p:sp>
    </p:spTree>
    <p:extLst>
      <p:ext uri="{BB962C8B-B14F-4D97-AF65-F5344CB8AC3E}">
        <p14:creationId xmlns:p14="http://schemas.microsoft.com/office/powerpoint/2010/main" val="3796102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306D30-B468-F448-2BBA-16678C9F2B8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11E9088B-8620-362F-3912-28EE8D8B5893}"/>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kern="1200" spc="-100" baseline="0" dirty="0">
                <a:latin typeface="+mj-lt"/>
                <a:ea typeface="+mj-ea"/>
                <a:cs typeface="+mj-cs"/>
              </a:rPr>
              <a:t>Research on Text Levels and Learning 1</a:t>
            </a:r>
          </a:p>
        </p:txBody>
      </p:sp>
      <p:sp>
        <p:nvSpPr>
          <p:cNvPr id="3" name="TextBox 2">
            <a:extLst>
              <a:ext uri="{FF2B5EF4-FFF2-40B4-BE49-F238E27FC236}">
                <a16:creationId xmlns:a16="http://schemas.microsoft.com/office/drawing/2014/main" id="{0F652F89-8049-9838-5D0D-B88FC6A99C63}"/>
              </a:ext>
            </a:extLst>
          </p:cNvPr>
          <p:cNvSpPr txBox="1"/>
          <p:nvPr/>
        </p:nvSpPr>
        <p:spPr>
          <a:xfrm>
            <a:off x="457200" y="16764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err="1"/>
              <a:t>Killgallon</a:t>
            </a:r>
            <a:r>
              <a:rPr lang="en-US" sz="2400" dirty="0"/>
              <a:t> (1942): only looked at the relationship of oral reading fluency and reading comprehension—not learning</a:t>
            </a:r>
          </a:p>
          <a:p>
            <a:endParaRPr lang="en-US" sz="2400" dirty="0"/>
          </a:p>
          <a:p>
            <a:pPr marL="285750" indent="-285750">
              <a:buFont typeface="Arial"/>
              <a:buChar char="•"/>
            </a:pPr>
            <a:r>
              <a:rPr lang="en-US" sz="2400" dirty="0"/>
              <a:t>Powell (1968): same methodology as </a:t>
            </a:r>
            <a:r>
              <a:rPr lang="en-US" sz="2400" dirty="0" err="1"/>
              <a:t>Killgallon</a:t>
            </a:r>
            <a:r>
              <a:rPr lang="en-US" sz="2400" dirty="0"/>
              <a:t>, but more grade levels and different results – more than one instructional level, and accuracy could be in the low-to-mid 80%s</a:t>
            </a:r>
          </a:p>
          <a:p>
            <a:endParaRPr lang="en-US" sz="2400" dirty="0"/>
          </a:p>
          <a:p>
            <a:pPr marL="285750" indent="-285750">
              <a:buFont typeface="Arial"/>
              <a:buChar char="•"/>
            </a:pPr>
            <a:r>
              <a:rPr lang="en-US" sz="2400" dirty="0"/>
              <a:t>Dunkeld (1981): students taught at frustration level made greatest learning gains</a:t>
            </a:r>
          </a:p>
        </p:txBody>
      </p:sp>
    </p:spTree>
    <p:extLst>
      <p:ext uri="{BB962C8B-B14F-4D97-AF65-F5344CB8AC3E}">
        <p14:creationId xmlns:p14="http://schemas.microsoft.com/office/powerpoint/2010/main" val="276987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A975DF-67F7-7D36-97E2-2D2B9C61704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07C195B-CFA8-A281-81BD-782FF7DFBBDF}"/>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kern="1200" spc="-100" baseline="0" dirty="0">
                <a:latin typeface="+mj-lt"/>
                <a:ea typeface="+mj-ea"/>
                <a:cs typeface="+mj-cs"/>
              </a:rPr>
              <a:t>Research on Text Levels and Learning 2</a:t>
            </a:r>
          </a:p>
        </p:txBody>
      </p:sp>
      <p:sp>
        <p:nvSpPr>
          <p:cNvPr id="3" name="TextBox 2">
            <a:extLst>
              <a:ext uri="{FF2B5EF4-FFF2-40B4-BE49-F238E27FC236}">
                <a16:creationId xmlns:a16="http://schemas.microsoft.com/office/drawing/2014/main" id="{6FA49C95-924D-9DF4-2F6D-A214CF29044E}"/>
              </a:ext>
            </a:extLst>
          </p:cNvPr>
          <p:cNvSpPr txBox="1"/>
          <p:nvPr/>
        </p:nvSpPr>
        <p:spPr>
          <a:xfrm>
            <a:off x="457200" y="16764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Jorgensen, et al.  (1977): no relation between placement and achievement gains</a:t>
            </a:r>
          </a:p>
          <a:p>
            <a:endParaRPr lang="en-US" sz="2400" dirty="0"/>
          </a:p>
          <a:p>
            <a:pPr marL="285750" indent="-285750">
              <a:buFont typeface="Arial"/>
              <a:buChar char="•"/>
            </a:pPr>
            <a:r>
              <a:rPr lang="en-US" sz="2400" dirty="0"/>
              <a:t>McNamara, et al. (1996): middle school students learned more content from texts that were hard for them</a:t>
            </a:r>
          </a:p>
          <a:p>
            <a:endParaRPr lang="en-US" sz="2400" dirty="0"/>
          </a:p>
          <a:p>
            <a:pPr marL="285750" indent="-285750">
              <a:buFont typeface="Arial"/>
              <a:buChar char="•"/>
            </a:pPr>
            <a:r>
              <a:rPr lang="en-US" sz="2400" dirty="0"/>
              <a:t>Morgan, et al. (2000): frustration level placements                  led to greater learning gains in reading</a:t>
            </a:r>
          </a:p>
          <a:p>
            <a:pPr marL="285750" indent="-285750">
              <a:buFont typeface="Arial"/>
              <a:buChar char="•"/>
            </a:pPr>
            <a:endParaRPr lang="en-US" sz="2400" dirty="0"/>
          </a:p>
          <a:p>
            <a:pPr marL="285750" indent="-285750">
              <a:buFont typeface="Arial"/>
              <a:buChar char="•"/>
            </a:pPr>
            <a:r>
              <a:rPr lang="en-US" sz="2400" dirty="0"/>
              <a:t>Brown et al. (2017): replicates this result with third grade</a:t>
            </a:r>
          </a:p>
          <a:p>
            <a:endParaRPr lang="en-US" sz="2400" dirty="0"/>
          </a:p>
        </p:txBody>
      </p:sp>
    </p:spTree>
    <p:extLst>
      <p:ext uri="{BB962C8B-B14F-4D97-AF65-F5344CB8AC3E}">
        <p14:creationId xmlns:p14="http://schemas.microsoft.com/office/powerpoint/2010/main" val="250467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D3B6F-2E57-E9A5-EF35-3B5BA422087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707D535-8BAC-E5DC-0776-1DE9EA5D6F62}"/>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kern="1200" spc="-100" baseline="0" dirty="0">
                <a:latin typeface="+mj-lt"/>
                <a:ea typeface="+mj-ea"/>
                <a:cs typeface="+mj-cs"/>
              </a:rPr>
              <a:t>Research on Text Levels and Learning 3</a:t>
            </a:r>
          </a:p>
        </p:txBody>
      </p:sp>
      <p:sp>
        <p:nvSpPr>
          <p:cNvPr id="3" name="TextBox 2">
            <a:extLst>
              <a:ext uri="{FF2B5EF4-FFF2-40B4-BE49-F238E27FC236}">
                <a16:creationId xmlns:a16="http://schemas.microsoft.com/office/drawing/2014/main" id="{239ABBC8-8897-ADAB-BD73-FA03DC03712A}"/>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O’Connor et al (2002): Only benefit was for LD students reading at grade 1 level or lower </a:t>
            </a:r>
          </a:p>
          <a:p>
            <a:endParaRPr lang="en-US" sz="2400" dirty="0"/>
          </a:p>
          <a:p>
            <a:pPr marL="285750" indent="-285750">
              <a:buFont typeface="Arial"/>
              <a:buChar char="•"/>
            </a:pPr>
            <a:r>
              <a:rPr lang="en-US" sz="2400" dirty="0"/>
              <a:t>O’Connor et al (2010): But this benefit went away even for those students, if scaffolding was equated</a:t>
            </a:r>
          </a:p>
          <a:p>
            <a:endParaRPr lang="en-US" sz="2400" dirty="0"/>
          </a:p>
          <a:p>
            <a:pPr marL="285750" indent="-285750">
              <a:buFont typeface="Arial"/>
              <a:buChar char="•"/>
            </a:pPr>
            <a:r>
              <a:rPr lang="en-US" sz="2400" dirty="0"/>
              <a:t>Kuhn et al (2006): frustration level placement led to greater learning gains – FORI instruction more effective than Guided Reading</a:t>
            </a:r>
          </a:p>
        </p:txBody>
      </p:sp>
    </p:spTree>
    <p:extLst>
      <p:ext uri="{BB962C8B-B14F-4D97-AF65-F5344CB8AC3E}">
        <p14:creationId xmlns:p14="http://schemas.microsoft.com/office/powerpoint/2010/main" val="2291533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B1613-3718-1086-8874-79A63EAC2A3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9B773A2F-722B-9923-6750-CE1FA1CCE4A8}"/>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kern="1200" spc="-100" baseline="0" dirty="0">
                <a:latin typeface="+mj-lt"/>
                <a:ea typeface="+mj-ea"/>
                <a:cs typeface="+mj-cs"/>
              </a:rPr>
              <a:t>Research on Text Levels and Learning 4</a:t>
            </a:r>
          </a:p>
        </p:txBody>
      </p:sp>
      <p:sp>
        <p:nvSpPr>
          <p:cNvPr id="3" name="TextBox 2">
            <a:extLst>
              <a:ext uri="{FF2B5EF4-FFF2-40B4-BE49-F238E27FC236}">
                <a16:creationId xmlns:a16="http://schemas.microsoft.com/office/drawing/2014/main" id="{D427880F-A484-8AAE-04A4-C6D4A5673124}"/>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Homan, et al., (2010): teaching 6</a:t>
            </a:r>
            <a:r>
              <a:rPr lang="en-US" sz="2400" baseline="30000" dirty="0"/>
              <a:t>th</a:t>
            </a:r>
            <a:r>
              <a:rPr lang="en-US" sz="2400" dirty="0"/>
              <a:t> graders with instructional level text gave no advantage over teaching with text one year above instructional level </a:t>
            </a:r>
          </a:p>
          <a:p>
            <a:endParaRPr lang="en-US" sz="2400" dirty="0"/>
          </a:p>
          <a:p>
            <a:pPr marL="285750" indent="-285750">
              <a:buFont typeface="Arial"/>
              <a:buChar char="•"/>
            </a:pPr>
            <a:r>
              <a:rPr lang="en-US" sz="2400" dirty="0" err="1"/>
              <a:t>Lupo</a:t>
            </a:r>
            <a:r>
              <a:rPr lang="en-US" sz="2400" dirty="0"/>
              <a:t>, et al. (2019): grade level text led to as much        learning as easier texts with 9</a:t>
            </a:r>
            <a:r>
              <a:rPr lang="en-US" sz="2400" baseline="30000" dirty="0"/>
              <a:t>th</a:t>
            </a:r>
            <a:r>
              <a:rPr lang="en-US" sz="2400" dirty="0"/>
              <a:t> graders (content                   and reading) with instructional support</a:t>
            </a:r>
          </a:p>
        </p:txBody>
      </p:sp>
    </p:spTree>
    <p:extLst>
      <p:ext uri="{BB962C8B-B14F-4D97-AF65-F5344CB8AC3E}">
        <p14:creationId xmlns:p14="http://schemas.microsoft.com/office/powerpoint/2010/main" val="18871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25025-AB3B-427F-46B5-B2123E2FB6E5}"/>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E6D47B6-682C-A6ED-C260-49D701EAB7A2}"/>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Summary of Research</a:t>
            </a:r>
          </a:p>
        </p:txBody>
      </p:sp>
      <p:sp>
        <p:nvSpPr>
          <p:cNvPr id="3" name="TextBox 2">
            <a:extLst>
              <a:ext uri="{FF2B5EF4-FFF2-40B4-BE49-F238E27FC236}">
                <a16:creationId xmlns:a16="http://schemas.microsoft.com/office/drawing/2014/main" id="{C45B30D5-3595-95FA-1CB1-C3CA88D97544}"/>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None of the studies show any learning advantage to placing students at their instructional levels </a:t>
            </a:r>
          </a:p>
          <a:p>
            <a:endParaRPr lang="en-US" sz="2400" dirty="0"/>
          </a:p>
          <a:p>
            <a:pPr marL="285750" indent="-285750">
              <a:buFont typeface="Arial"/>
              <a:buChar char="•"/>
            </a:pPr>
            <a:r>
              <a:rPr lang="en-US" sz="2400" dirty="0"/>
              <a:t>Students either did better with more challenging text or there were no advantages to placing students in easier text</a:t>
            </a:r>
          </a:p>
          <a:p>
            <a:endParaRPr lang="en-US" sz="2400" dirty="0"/>
          </a:p>
          <a:p>
            <a:pPr marL="285750" indent="-285750">
              <a:buFont typeface="Arial"/>
              <a:buChar char="•"/>
            </a:pPr>
            <a:r>
              <a:rPr lang="en-US" sz="2400" dirty="0"/>
              <a:t>When there was instruction tailored to the more difficult texts more substantial learning advantages appeared – even for students with learning disabilities</a:t>
            </a:r>
          </a:p>
          <a:p>
            <a:pPr marL="285750" indent="-285750">
              <a:buFont typeface="Arial"/>
              <a:buChar char="•"/>
            </a:pPr>
            <a:endParaRPr lang="en-US" sz="2400" dirty="0"/>
          </a:p>
        </p:txBody>
      </p:sp>
    </p:spTree>
    <p:extLst>
      <p:ext uri="{BB962C8B-B14F-4D97-AF65-F5344CB8AC3E}">
        <p14:creationId xmlns:p14="http://schemas.microsoft.com/office/powerpoint/2010/main" val="1512090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4A3EB-6487-2A2C-955C-E2DA3FD32FF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436E7A9D-3142-AD8F-399F-81808D249EC7}"/>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Summary of Research</a:t>
            </a:r>
          </a:p>
        </p:txBody>
      </p:sp>
      <p:sp>
        <p:nvSpPr>
          <p:cNvPr id="3" name="TextBox 2">
            <a:extLst>
              <a:ext uri="{FF2B5EF4-FFF2-40B4-BE49-F238E27FC236}">
                <a16:creationId xmlns:a16="http://schemas.microsoft.com/office/drawing/2014/main" id="{C497B267-9D62-A992-4B39-100BF9AC89C6}"/>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All these studies were conducted in Grade 2 through high school </a:t>
            </a:r>
          </a:p>
          <a:p>
            <a:pPr marL="285750" indent="-285750">
              <a:buFont typeface="Arial"/>
              <a:buChar char="•"/>
            </a:pPr>
            <a:r>
              <a:rPr lang="en-US" sz="2400" dirty="0"/>
              <a:t>There are no beginning reader studies</a:t>
            </a:r>
          </a:p>
          <a:p>
            <a:pPr marL="285750" indent="-285750">
              <a:buFont typeface="Arial"/>
              <a:buChar char="•"/>
            </a:pPr>
            <a:r>
              <a:rPr lang="en-US" sz="2400" dirty="0"/>
              <a:t>I suspect that the need to develop basic decoding abilities is better served with relatively easy text – text in which students will be more able to notice spelling patterns and with greater word repetition </a:t>
            </a:r>
          </a:p>
          <a:p>
            <a:pPr marL="285750" indent="-285750">
              <a:buFont typeface="Arial"/>
              <a:buChar char="•"/>
            </a:pPr>
            <a:r>
              <a:rPr lang="en-US" sz="2400" dirty="0"/>
              <a:t>Once students have the decoding abilities that allow them to read like an average end of year first grader, they should be able to learn successfully from more challenging text</a:t>
            </a:r>
          </a:p>
          <a:p>
            <a:pPr marL="285750" indent="-285750">
              <a:buFont typeface="Arial"/>
              <a:buChar char="•"/>
            </a:pPr>
            <a:r>
              <a:rPr lang="en-US" sz="2400" dirty="0"/>
              <a:t>Instead of avoiding difficulty, we need to teach readers how to surmount it</a:t>
            </a:r>
          </a:p>
          <a:p>
            <a:endParaRPr lang="en-US" sz="2400" dirty="0"/>
          </a:p>
        </p:txBody>
      </p:sp>
    </p:spTree>
    <p:extLst>
      <p:ext uri="{BB962C8B-B14F-4D97-AF65-F5344CB8AC3E}">
        <p14:creationId xmlns:p14="http://schemas.microsoft.com/office/powerpoint/2010/main" val="4291228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0C99E2-1F77-FEB7-802B-64DB0D39D271}"/>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DBF96DE-1654-D1FA-D2B8-D25293BD7C74}"/>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Why Doesn’t It Work?</a:t>
            </a:r>
          </a:p>
        </p:txBody>
      </p:sp>
      <p:sp>
        <p:nvSpPr>
          <p:cNvPr id="3" name="TextBox 2">
            <a:extLst>
              <a:ext uri="{FF2B5EF4-FFF2-40B4-BE49-F238E27FC236}">
                <a16:creationId xmlns:a16="http://schemas.microsoft.com/office/drawing/2014/main" id="{C38CE798-D98C-F1BC-F6E5-DB7E1A0235A7}"/>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For instructional level/leveled books approaches to work three mechanisms must work</a:t>
            </a:r>
          </a:p>
          <a:p>
            <a:pPr marL="285750" indent="-285750">
              <a:buFont typeface="Arial"/>
              <a:buChar char="•"/>
            </a:pPr>
            <a:r>
              <a:rPr lang="en-US" sz="2400" dirty="0"/>
              <a:t>First, the assessments (e.g., IRIs, Running Records, Curriculum-Based Assessments) must provide an accurate estimate of students’ reading levels </a:t>
            </a:r>
          </a:p>
          <a:p>
            <a:pPr marL="285750" indent="-285750">
              <a:buFont typeface="Arial"/>
              <a:buChar char="•"/>
            </a:pPr>
            <a:r>
              <a:rPr lang="en-US" sz="2400" dirty="0"/>
              <a:t>Second, the readability or leveling system must estimate text levels accurately</a:t>
            </a:r>
          </a:p>
          <a:p>
            <a:pPr marL="285750" indent="-285750">
              <a:buFont typeface="Arial"/>
              <a:buChar char="•"/>
            </a:pPr>
            <a:r>
              <a:rPr lang="en-US" sz="2400" dirty="0"/>
              <a:t>Third, the differentiation scheme (small group instruction with different levels texts) must accelerate learning </a:t>
            </a:r>
          </a:p>
          <a:p>
            <a:endParaRPr lang="en-US" sz="2400" dirty="0"/>
          </a:p>
        </p:txBody>
      </p:sp>
    </p:spTree>
    <p:extLst>
      <p:ext uri="{BB962C8B-B14F-4D97-AF65-F5344CB8AC3E}">
        <p14:creationId xmlns:p14="http://schemas.microsoft.com/office/powerpoint/2010/main" val="2809864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669005-725C-4A92-85B8-51E52876B61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0DE0B79-FC33-157D-645E-98AB86FBFE09}"/>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Why Doesn’t It Work? (cont.)</a:t>
            </a:r>
          </a:p>
        </p:txBody>
      </p:sp>
      <p:sp>
        <p:nvSpPr>
          <p:cNvPr id="3" name="TextBox 2">
            <a:extLst>
              <a:ext uri="{FF2B5EF4-FFF2-40B4-BE49-F238E27FC236}">
                <a16:creationId xmlns:a16="http://schemas.microsoft.com/office/drawing/2014/main" id="{FA6369C5-9A72-51C3-54C9-A8AB8E3B0267}"/>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None of those three requirements works very well</a:t>
            </a:r>
          </a:p>
          <a:p>
            <a:pPr marL="285750" indent="-285750">
              <a:buFont typeface="Arial"/>
              <a:buChar char="•"/>
            </a:pPr>
            <a:r>
              <a:rPr lang="en-US" sz="2400" dirty="0"/>
              <a:t>First, the assessments have standard errors of measurement that are larger than the criteria they aim to identify – this means students will often be placed 1-2 grade levels differently upon retesting</a:t>
            </a:r>
          </a:p>
          <a:p>
            <a:pPr marL="285750" indent="-285750">
              <a:buFont typeface="Arial"/>
              <a:buChar char="•"/>
            </a:pPr>
            <a:r>
              <a:rPr lang="en-US" sz="2400" dirty="0"/>
              <a:t>Second, text leveling systems suffer similar problems – which means you have two </a:t>
            </a:r>
          </a:p>
          <a:p>
            <a:pPr marL="285750" indent="-285750">
              <a:buFont typeface="Arial"/>
              <a:buChar char="•"/>
            </a:pPr>
            <a:r>
              <a:rPr lang="en-US" sz="2400" dirty="0"/>
              <a:t>Third, small group instruction is more powerful than whole class instruction, but small group teaching usually accompanies reductions in the amount of teaching (and grouping schemes tend to resegregate classrooms and have especially bad results for minority children)</a:t>
            </a:r>
          </a:p>
          <a:p>
            <a:endParaRPr lang="en-US" sz="2400" dirty="0"/>
          </a:p>
        </p:txBody>
      </p:sp>
    </p:spTree>
    <p:extLst>
      <p:ext uri="{BB962C8B-B14F-4D97-AF65-F5344CB8AC3E}">
        <p14:creationId xmlns:p14="http://schemas.microsoft.com/office/powerpoint/2010/main" val="2342646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AEDB1-B833-1B60-2A93-D4B02F1A17C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8CE605E-920A-BC1A-DA62-0D5E8C99EE8A}"/>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Teaching with Grade Level Text</a:t>
            </a:r>
          </a:p>
        </p:txBody>
      </p:sp>
      <p:sp>
        <p:nvSpPr>
          <p:cNvPr id="3" name="TextBox 2">
            <a:extLst>
              <a:ext uri="{FF2B5EF4-FFF2-40B4-BE49-F238E27FC236}">
                <a16:creationId xmlns:a16="http://schemas.microsoft.com/office/drawing/2014/main" id="{A03EED81-0776-5D9D-F461-7B949B5C521C}"/>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Teaching with grade level text expands students’ opportunity to learn </a:t>
            </a:r>
          </a:p>
          <a:p>
            <a:endParaRPr lang="en-US" sz="2400" dirty="0"/>
          </a:p>
          <a:p>
            <a:pPr marL="285750" indent="-285750">
              <a:buFont typeface="Arial"/>
              <a:buChar char="•"/>
            </a:pPr>
            <a:r>
              <a:rPr lang="en-US" sz="2400" dirty="0"/>
              <a:t>It allows students to take on content and language better aligned to their age and interests</a:t>
            </a:r>
          </a:p>
          <a:p>
            <a:endParaRPr lang="en-US" sz="2400" dirty="0"/>
          </a:p>
          <a:p>
            <a:pPr marL="285750" indent="-285750">
              <a:buFont typeface="Arial"/>
              <a:buChar char="•"/>
            </a:pPr>
            <a:r>
              <a:rPr lang="en-US" sz="2400" dirty="0"/>
              <a:t>However, it alters the nature of differentiation</a:t>
            </a:r>
          </a:p>
          <a:p>
            <a:endParaRPr lang="en-US" sz="2400" dirty="0"/>
          </a:p>
          <a:p>
            <a:pPr marL="285750" indent="-285750">
              <a:buFont typeface="Arial"/>
              <a:buChar char="•"/>
            </a:pPr>
            <a:r>
              <a:rPr lang="en-US" sz="2400" dirty="0"/>
              <a:t>Instead of teaching students a different curriculum, differentiation must come from different degrees of instructional support</a:t>
            </a:r>
          </a:p>
        </p:txBody>
      </p:sp>
    </p:spTree>
    <p:extLst>
      <p:ext uri="{BB962C8B-B14F-4D97-AF65-F5344CB8AC3E}">
        <p14:creationId xmlns:p14="http://schemas.microsoft.com/office/powerpoint/2010/main" val="1080562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92079-15D3-0EBA-5AE4-A9E64C70AC4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2D274BE-E803-7C9B-4AB6-3205A7195B2A}"/>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kern="1200" spc="-100" baseline="0" dirty="0">
                <a:latin typeface="+mj-lt"/>
                <a:ea typeface="+mj-ea"/>
                <a:cs typeface="+mj-cs"/>
              </a:rPr>
              <a:t>Teaching with Grade Level Text (cont.)</a:t>
            </a:r>
          </a:p>
        </p:txBody>
      </p:sp>
      <p:sp>
        <p:nvSpPr>
          <p:cNvPr id="3" name="TextBox 2">
            <a:extLst>
              <a:ext uri="{FF2B5EF4-FFF2-40B4-BE49-F238E27FC236}">
                <a16:creationId xmlns:a16="http://schemas.microsoft.com/office/drawing/2014/main" id="{4574D7C1-36FD-C034-7CFC-A176D6518EAD}"/>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When teachers teach reading with texts at students’ instructional levels, the amount that students can learn is limited and the amount of teaching that is needed will be limited as well</a:t>
            </a:r>
          </a:p>
          <a:p>
            <a:endParaRPr lang="en-US" sz="2400" dirty="0"/>
          </a:p>
          <a:p>
            <a:pPr marL="285750" indent="-285750">
              <a:buFont typeface="Arial"/>
              <a:buChar char="•"/>
            </a:pPr>
            <a:r>
              <a:rPr lang="en-US" sz="2400" dirty="0"/>
              <a:t>With more challenging text, there is greater opportunity to learn (since there are more linguistic and conceptual misunderstandings that such a text poses)</a:t>
            </a:r>
          </a:p>
          <a:p>
            <a:pPr marL="285750" indent="-285750">
              <a:buFont typeface="Arial"/>
              <a:buChar char="•"/>
            </a:pPr>
            <a:endParaRPr lang="en-US" sz="2400" dirty="0"/>
          </a:p>
          <a:p>
            <a:pPr marL="285750" indent="-285750">
              <a:buFont typeface="Arial"/>
              <a:buChar char="•"/>
            </a:pPr>
            <a:r>
              <a:rPr lang="en-US" sz="2400" dirty="0"/>
              <a:t>That means there is a greater need for teachers to try to identify incomprehension and miscomprehension and to address those through instruction</a:t>
            </a:r>
          </a:p>
        </p:txBody>
      </p:sp>
    </p:spTree>
    <p:extLst>
      <p:ext uri="{BB962C8B-B14F-4D97-AF65-F5344CB8AC3E}">
        <p14:creationId xmlns:p14="http://schemas.microsoft.com/office/powerpoint/2010/main" val="219632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title"/>
          </p:nvPr>
        </p:nvSpPr>
        <p:spPr>
          <a:xfrm>
            <a:off x="457200" y="533400"/>
            <a:ext cx="8229600" cy="990600"/>
          </a:xfrm>
        </p:spPr>
        <p:txBody>
          <a:bodyPr vert="horz" lIns="91440" tIns="45720" rIns="91440" bIns="45720" rtlCol="0" anchor="ctr">
            <a:normAutofit/>
          </a:bodyPr>
          <a:lstStyle/>
          <a:p>
            <a:pPr>
              <a:lnSpc>
                <a:spcPct val="90000"/>
              </a:lnSpc>
            </a:pPr>
            <a:r>
              <a:rPr lang="en-US" sz="3100" kern="1200" spc="-100" baseline="0" dirty="0">
                <a:latin typeface="+mj-lt"/>
                <a:ea typeface="+mj-ea"/>
                <a:cs typeface="+mj-cs"/>
              </a:rPr>
              <a:t>Reasons for the shift to text complexity</a:t>
            </a:r>
            <a:endParaRPr lang="en-US" altLang="zh-CN" sz="3100" kern="1200" spc="-100" baseline="0" dirty="0">
              <a:latin typeface="+mj-lt"/>
              <a:ea typeface="+mj-ea"/>
              <a:cs typeface="+mj-cs"/>
            </a:endParaRPr>
          </a:p>
        </p:txBody>
      </p:sp>
      <p:sp>
        <p:nvSpPr>
          <p:cNvPr id="3" name="TextBox 2"/>
          <p:cNvSpPr txBox="1"/>
          <p:nvPr/>
        </p:nvSpPr>
        <p:spPr>
          <a:xfrm>
            <a:off x="457200" y="1600200"/>
            <a:ext cx="8229600" cy="4876800"/>
          </a:xfrm>
          <a:prstGeom prst="rect">
            <a:avLst/>
          </a:prstGeom>
        </p:spPr>
        <p:txBody>
          <a:bodyPr vert="horz" lIns="91440" tIns="45720" rIns="91440" bIns="45720" rtlCol="0">
            <a:normAutofit/>
          </a:bodyPr>
          <a:lstStyle/>
          <a:p>
            <a:pPr marL="342900" indent="-342900">
              <a:spcBef>
                <a:spcPct val="20000"/>
              </a:spcBef>
              <a:buClr>
                <a:schemeClr val="accent1"/>
              </a:buClr>
              <a:buSzPct val="85000"/>
              <a:buFont typeface="Arial" panose="020B0604020202020204" pitchFamily="34" charset="0"/>
              <a:buChar char="•"/>
            </a:pPr>
            <a:endParaRPr lang="en-US" sz="2400" dirty="0"/>
          </a:p>
          <a:p>
            <a:pPr marL="342900" indent="-342900">
              <a:spcBef>
                <a:spcPct val="20000"/>
              </a:spcBef>
              <a:buClr>
                <a:schemeClr val="accent1"/>
              </a:buClr>
              <a:buSzPct val="85000"/>
              <a:buFont typeface="Arial" panose="020B0604020202020204" pitchFamily="34" charset="0"/>
              <a:buChar char="•"/>
            </a:pPr>
            <a:r>
              <a:rPr lang="en-US" sz="2400" dirty="0"/>
              <a:t>By the time students leave high school they should be able to read well enough to succeed in higher education, the workplace, and/or the military</a:t>
            </a:r>
          </a:p>
          <a:p>
            <a:pPr>
              <a:spcBef>
                <a:spcPct val="20000"/>
              </a:spcBef>
              <a:buClr>
                <a:schemeClr val="accent1"/>
              </a:buClr>
              <a:buSzPct val="85000"/>
            </a:pPr>
            <a:endParaRPr lang="en-US" sz="2400" dirty="0"/>
          </a:p>
          <a:p>
            <a:pPr marL="342900" indent="-342900">
              <a:spcBef>
                <a:spcPct val="20000"/>
              </a:spcBef>
              <a:buClr>
                <a:schemeClr val="accent1"/>
              </a:buClr>
              <a:buSzPct val="85000"/>
              <a:buFont typeface="Arial" panose="020B0604020202020204" pitchFamily="34" charset="0"/>
              <a:buChar char="•"/>
            </a:pPr>
            <a:r>
              <a:rPr lang="en-US" sz="2400" dirty="0"/>
              <a:t>Large percentages of students cannot read the texts that would allow them to do these things (Achieve, 2015; Military Officers Association of America, 2018; Williamson, 2006; Workforce Readiness Project, 2006) </a:t>
            </a:r>
          </a:p>
          <a:p>
            <a:pPr>
              <a:spcBef>
                <a:spcPct val="20000"/>
              </a:spcBef>
              <a:buClr>
                <a:schemeClr val="accent1"/>
              </a:buClr>
              <a:buSzPct val="85000"/>
            </a:pPr>
            <a:endParaRPr lang="en-US" sz="2400" dirty="0"/>
          </a:p>
        </p:txBody>
      </p:sp>
    </p:spTree>
    <p:extLst>
      <p:ext uri="{BB962C8B-B14F-4D97-AF65-F5344CB8AC3E}">
        <p14:creationId xmlns:p14="http://schemas.microsoft.com/office/powerpoint/2010/main" val="3746836283"/>
      </p:ext>
    </p:extLst>
  </p:cSld>
  <p:clrMapOvr>
    <a:masterClrMapping/>
  </p:clrMapOvr>
  <p:transition>
    <p:comb/>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2E93D2-2895-8C10-A5DE-1AB4E6AB8E0D}"/>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D648EF55-FE00-E85C-4728-61A1BC1EF3D5}"/>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sz="3200" dirty="0"/>
              <a:t>Research on Teaching with Challenging Text</a:t>
            </a:r>
            <a:endParaRPr lang="en-US" sz="3200" kern="1200" spc="-100" baseline="0" dirty="0">
              <a:latin typeface="+mj-lt"/>
              <a:ea typeface="+mj-ea"/>
              <a:cs typeface="+mj-cs"/>
            </a:endParaRPr>
          </a:p>
        </p:txBody>
      </p:sp>
      <p:sp>
        <p:nvSpPr>
          <p:cNvPr id="3" name="TextBox 2">
            <a:extLst>
              <a:ext uri="{FF2B5EF4-FFF2-40B4-BE49-F238E27FC236}">
                <a16:creationId xmlns:a16="http://schemas.microsoft.com/office/drawing/2014/main" id="{16021E96-0FC4-4B96-18F2-956F76FF423E}"/>
              </a:ext>
            </a:extLst>
          </p:cNvPr>
          <p:cNvSpPr txBox="1"/>
          <p:nvPr/>
        </p:nvSpPr>
        <p:spPr>
          <a:xfrm>
            <a:off x="457200" y="1828800"/>
            <a:ext cx="8229600" cy="4876800"/>
          </a:xfrm>
          <a:prstGeom prst="rect">
            <a:avLst/>
          </a:prstGeom>
        </p:spPr>
        <p:txBody>
          <a:bodyPr vert="horz" lIns="91440" tIns="45720" rIns="91440" bIns="45720" rtlCol="0">
            <a:normAutofit/>
          </a:bodyPr>
          <a:lstStyle/>
          <a:p>
            <a:pPr marL="285750" indent="-285750">
              <a:buFont typeface="Arial"/>
              <a:buChar char="•"/>
            </a:pPr>
            <a:r>
              <a:rPr lang="en-US" sz="2400" dirty="0"/>
              <a:t>The following studies intentionally taught students with frustration level texts and scaffolded that reading in one or more ways that allowed students to perform in the harder texts </a:t>
            </a:r>
            <a:r>
              <a:rPr lang="en-US" sz="2400" i="1" dirty="0"/>
              <a:t>as if </a:t>
            </a:r>
            <a:r>
              <a:rPr lang="en-US" sz="2400" dirty="0"/>
              <a:t>they were at the instructional level</a:t>
            </a:r>
            <a:endParaRPr lang="en-US" sz="2400" i="1" dirty="0"/>
          </a:p>
          <a:p>
            <a:endParaRPr lang="en-US" sz="2400" dirty="0"/>
          </a:p>
          <a:p>
            <a:pPr marL="285750" indent="-285750">
              <a:buFont typeface="Arial"/>
              <a:buChar char="•"/>
            </a:pPr>
            <a:r>
              <a:rPr lang="en-US" sz="2400" dirty="0"/>
              <a:t>In other words, instructional support transformed frustration level texts into instructional level ones</a:t>
            </a:r>
          </a:p>
          <a:p>
            <a:endParaRPr lang="en-US" sz="2400" dirty="0"/>
          </a:p>
        </p:txBody>
      </p:sp>
    </p:spTree>
    <p:extLst>
      <p:ext uri="{BB962C8B-B14F-4D97-AF65-F5344CB8AC3E}">
        <p14:creationId xmlns:p14="http://schemas.microsoft.com/office/powerpoint/2010/main" val="2233359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7C18A-4777-0E89-7654-F90B296DF7F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EE6095A-D05F-BE2B-6889-9C9B826E70E6}"/>
              </a:ext>
            </a:extLst>
          </p:cNvPr>
          <p:cNvSpPr>
            <a:spLocks noGrp="1"/>
          </p:cNvSpPr>
          <p:nvPr>
            <p:ph type="title"/>
          </p:nvPr>
        </p:nvSpPr>
        <p:spPr>
          <a:xfrm>
            <a:off x="457200" y="533400"/>
            <a:ext cx="8229600" cy="990600"/>
          </a:xfrm>
        </p:spPr>
        <p:txBody>
          <a:bodyPr vert="horz" lIns="91440" tIns="45720" rIns="91440" bIns="45720" rtlCol="0" anchor="ctr">
            <a:normAutofit fontScale="90000"/>
          </a:bodyPr>
          <a:lstStyle/>
          <a:p>
            <a:pPr marL="0" indent="0"/>
            <a:r>
              <a:rPr lang="en-US" sz="3200" dirty="0"/>
              <a:t>Research on Teaching with Challenging Text (cont.)</a:t>
            </a:r>
            <a:endParaRPr lang="en-US" sz="3200" kern="1200" spc="-100" baseline="0" dirty="0">
              <a:latin typeface="+mj-lt"/>
              <a:ea typeface="+mj-ea"/>
              <a:cs typeface="+mj-cs"/>
            </a:endParaRPr>
          </a:p>
        </p:txBody>
      </p:sp>
      <p:sp>
        <p:nvSpPr>
          <p:cNvPr id="3" name="TextBox 2">
            <a:extLst>
              <a:ext uri="{FF2B5EF4-FFF2-40B4-BE49-F238E27FC236}">
                <a16:creationId xmlns:a16="http://schemas.microsoft.com/office/drawing/2014/main" id="{A10D4C9B-89C2-8E38-161A-6E4B18E90F01}"/>
              </a:ext>
            </a:extLst>
          </p:cNvPr>
          <p:cNvSpPr txBox="1"/>
          <p:nvPr/>
        </p:nvSpPr>
        <p:spPr>
          <a:xfrm>
            <a:off x="457200" y="1828800"/>
            <a:ext cx="8229600" cy="4876800"/>
          </a:xfrm>
          <a:prstGeom prst="rect">
            <a:avLst/>
          </a:prstGeom>
        </p:spPr>
        <p:txBody>
          <a:bodyPr vert="horz" lIns="91440" tIns="45720" rIns="91440" bIns="45720" rtlCol="0">
            <a:normAutofit/>
          </a:bodyPr>
          <a:lstStyle/>
          <a:p>
            <a:endParaRPr lang="en-US" sz="2400" dirty="0"/>
          </a:p>
        </p:txBody>
      </p:sp>
      <p:sp>
        <p:nvSpPr>
          <p:cNvPr id="4" name="TextBox 3">
            <a:extLst>
              <a:ext uri="{FF2B5EF4-FFF2-40B4-BE49-F238E27FC236}">
                <a16:creationId xmlns:a16="http://schemas.microsoft.com/office/drawing/2014/main" id="{9A000723-4C8E-AA05-ABEC-BEBA935C959E}"/>
              </a:ext>
            </a:extLst>
          </p:cNvPr>
          <p:cNvSpPr txBox="1"/>
          <p:nvPr/>
        </p:nvSpPr>
        <p:spPr>
          <a:xfrm>
            <a:off x="685800" y="1828800"/>
            <a:ext cx="4267200" cy="5078313"/>
          </a:xfrm>
          <a:prstGeom prst="rect">
            <a:avLst/>
          </a:prstGeom>
          <a:noFill/>
        </p:spPr>
        <p:txBody>
          <a:bodyPr wrap="square" rtlCol="0">
            <a:spAutoFit/>
          </a:bodyPr>
          <a:lstStyle/>
          <a:p>
            <a:pPr marL="285750" indent="-285750">
              <a:buFont typeface="Arial" panose="020B0604020202020204" pitchFamily="34" charset="0"/>
              <a:buChar char="•"/>
            </a:pPr>
            <a:r>
              <a:rPr lang="en-US" dirty="0" err="1"/>
              <a:t>Bonfiglio</a:t>
            </a:r>
            <a:r>
              <a:rPr lang="en-US" dirty="0"/>
              <a:t>, Daly, </a:t>
            </a:r>
            <a:r>
              <a:rPr lang="en-US" dirty="0" err="1"/>
              <a:t>Persampieri</a:t>
            </a:r>
            <a:r>
              <a:rPr lang="en-US" dirty="0"/>
              <a:t>, &amp; Andersen, 2006 </a:t>
            </a:r>
          </a:p>
          <a:p>
            <a:pPr marL="285750" indent="-285750">
              <a:buFont typeface="Arial" panose="020B0604020202020204" pitchFamily="34" charset="0"/>
              <a:buChar char="•"/>
            </a:pPr>
            <a:r>
              <a:rPr lang="en-US" dirty="0"/>
              <a:t>Burns, 2007</a:t>
            </a:r>
          </a:p>
          <a:p>
            <a:pPr marL="285750" indent="-285750">
              <a:buFont typeface="Arial" panose="020B0604020202020204" pitchFamily="34" charset="0"/>
              <a:buChar char="•"/>
            </a:pPr>
            <a:r>
              <a:rPr lang="en-US" dirty="0"/>
              <a:t>Burns, Dean, &amp; Foley, 2004</a:t>
            </a:r>
          </a:p>
          <a:p>
            <a:pPr marL="285750" indent="-285750">
              <a:buFont typeface="Arial" panose="020B0604020202020204" pitchFamily="34" charset="0"/>
              <a:buChar char="•"/>
            </a:pPr>
            <a:r>
              <a:rPr lang="en-US" dirty="0"/>
              <a:t>Carney, Anderson, Blackburn, &amp;  </a:t>
            </a:r>
          </a:p>
          <a:p>
            <a:pPr marL="285750" indent="-285750">
              <a:buFont typeface="Arial" panose="020B0604020202020204" pitchFamily="34" charset="0"/>
              <a:buChar char="•"/>
            </a:pPr>
            <a:r>
              <a:rPr lang="en-US" dirty="0"/>
              <a:t>    Blessings, 1984</a:t>
            </a:r>
          </a:p>
          <a:p>
            <a:pPr marL="285750" indent="-285750">
              <a:buFont typeface="Arial" panose="020B0604020202020204" pitchFamily="34" charset="0"/>
              <a:buChar char="•"/>
            </a:pPr>
            <a:r>
              <a:rPr lang="en-US" dirty="0"/>
              <a:t>Daly &amp; Martens, 1994</a:t>
            </a:r>
          </a:p>
          <a:p>
            <a:pPr marL="285750" indent="-285750">
              <a:buFont typeface="Arial" panose="020B0604020202020204" pitchFamily="34" charset="0"/>
              <a:buChar char="•"/>
            </a:pPr>
            <a:r>
              <a:rPr lang="en-US" dirty="0"/>
              <a:t>Eckert, </a:t>
            </a:r>
            <a:r>
              <a:rPr lang="en-US" dirty="0" err="1"/>
              <a:t>Ardoin</a:t>
            </a:r>
            <a:r>
              <a:rPr lang="en-US" dirty="0"/>
              <a:t>, Daisey, &amp; </a:t>
            </a:r>
            <a:r>
              <a:rPr lang="en-US" dirty="0" err="1"/>
              <a:t>Scarola</a:t>
            </a:r>
            <a:r>
              <a:rPr lang="en-US" dirty="0"/>
              <a:t>,   </a:t>
            </a:r>
          </a:p>
          <a:p>
            <a:r>
              <a:rPr lang="en-US" dirty="0"/>
              <a:t>         2000</a:t>
            </a:r>
          </a:p>
          <a:p>
            <a:pPr marL="285750" indent="-285750">
              <a:buFont typeface="Arial" panose="020B0604020202020204" pitchFamily="34" charset="0"/>
              <a:buChar char="•"/>
            </a:pPr>
            <a:r>
              <a:rPr lang="cs-CZ" dirty="0" err="1"/>
              <a:t>Faulkner</a:t>
            </a:r>
            <a:r>
              <a:rPr lang="cs-CZ" dirty="0"/>
              <a:t> &amp; </a:t>
            </a:r>
            <a:r>
              <a:rPr lang="cs-CZ" dirty="0" err="1"/>
              <a:t>Levy</a:t>
            </a:r>
            <a:r>
              <a:rPr lang="cs-CZ" dirty="0"/>
              <a:t>, 1999</a:t>
            </a:r>
            <a:endParaRPr lang="en-US" dirty="0"/>
          </a:p>
          <a:p>
            <a:pPr marL="285750" indent="-285750">
              <a:buFont typeface="Arial" panose="020B0604020202020204" pitchFamily="34" charset="0"/>
              <a:buChar char="•"/>
            </a:pPr>
            <a:r>
              <a:rPr lang="en-US" dirty="0" err="1"/>
              <a:t>Gickling</a:t>
            </a:r>
            <a:r>
              <a:rPr lang="en-US" dirty="0"/>
              <a:t> &amp; Armstrong, 1978 </a:t>
            </a:r>
          </a:p>
          <a:p>
            <a:pPr marL="285750" indent="-285750">
              <a:buFont typeface="Arial" panose="020B0604020202020204" pitchFamily="34" charset="0"/>
              <a:buChar char="•"/>
            </a:pPr>
            <a:r>
              <a:rPr lang="en-US" dirty="0"/>
              <a:t>Hall, </a:t>
            </a:r>
            <a:r>
              <a:rPr lang="en-US" dirty="0" err="1"/>
              <a:t>Sabey</a:t>
            </a:r>
            <a:r>
              <a:rPr lang="en-US" dirty="0"/>
              <a:t>, &amp; McClellan, 2005</a:t>
            </a:r>
          </a:p>
          <a:p>
            <a:pPr marL="285750" indent="-285750">
              <a:buFont typeface="Arial" panose="020B0604020202020204" pitchFamily="34" charset="0"/>
              <a:buChar char="•"/>
            </a:pPr>
            <a:r>
              <a:rPr lang="cs-CZ" dirty="0" err="1"/>
              <a:t>Levy</a:t>
            </a:r>
            <a:r>
              <a:rPr lang="cs-CZ" dirty="0"/>
              <a:t>, </a:t>
            </a:r>
            <a:r>
              <a:rPr lang="cs-CZ" dirty="0" err="1"/>
              <a:t>Nicholls</a:t>
            </a:r>
            <a:r>
              <a:rPr lang="cs-CZ" dirty="0"/>
              <a:t>, &amp; </a:t>
            </a:r>
            <a:r>
              <a:rPr lang="cs-CZ" dirty="0" err="1"/>
              <a:t>Kohen</a:t>
            </a:r>
            <a:r>
              <a:rPr lang="cs-CZ" dirty="0"/>
              <a:t>, 1993</a:t>
            </a:r>
            <a:endParaRPr lang="en-US" dirty="0"/>
          </a:p>
          <a:p>
            <a:pPr marL="285750" indent="-285750">
              <a:buFont typeface="Arial" panose="020B0604020202020204" pitchFamily="34" charset="0"/>
              <a:buChar char="•"/>
            </a:pPr>
            <a:r>
              <a:rPr lang="en-US" dirty="0"/>
              <a:t>McComas, Wacker, &amp; Cooper, 1996</a:t>
            </a:r>
          </a:p>
          <a:p>
            <a:pPr marL="285750" indent="-285750">
              <a:buFont typeface="Arial" panose="020B0604020202020204" pitchFamily="34" charset="0"/>
              <a:buChar char="•"/>
            </a:pPr>
            <a:r>
              <a:rPr lang="fi-FI" dirty="0" err="1"/>
              <a:t>Neill</a:t>
            </a:r>
            <a:r>
              <a:rPr lang="fi-FI" dirty="0"/>
              <a:t>, 1979</a:t>
            </a:r>
          </a:p>
          <a:p>
            <a:pPr marL="285750" indent="-285750">
              <a:buFont typeface="Arial" panose="020B0604020202020204" pitchFamily="34" charset="0"/>
              <a:buChar char="•"/>
            </a:pPr>
            <a:r>
              <a:rPr lang="sv-SE" dirty="0" err="1"/>
              <a:t>O’Shea</a:t>
            </a:r>
            <a:r>
              <a:rPr lang="sv-SE" dirty="0"/>
              <a:t>, </a:t>
            </a:r>
            <a:r>
              <a:rPr lang="sv-SE" dirty="0" err="1"/>
              <a:t>Sindelar</a:t>
            </a:r>
            <a:r>
              <a:rPr lang="sv-SE" dirty="0"/>
              <a:t>, &amp; </a:t>
            </a:r>
            <a:r>
              <a:rPr lang="sv-SE" dirty="0" err="1"/>
              <a:t>O’Shea</a:t>
            </a:r>
            <a:r>
              <a:rPr lang="sv-SE" dirty="0"/>
              <a:t>, 1985</a:t>
            </a:r>
          </a:p>
          <a:p>
            <a:endParaRPr lang="fi-FI" dirty="0"/>
          </a:p>
          <a:p>
            <a:endParaRPr lang="en-US" dirty="0"/>
          </a:p>
        </p:txBody>
      </p:sp>
      <p:sp>
        <p:nvSpPr>
          <p:cNvPr id="5" name="TextBox 4">
            <a:extLst>
              <a:ext uri="{FF2B5EF4-FFF2-40B4-BE49-F238E27FC236}">
                <a16:creationId xmlns:a16="http://schemas.microsoft.com/office/drawing/2014/main" id="{61A9DF58-1331-ED75-50F8-45EA452C3393}"/>
              </a:ext>
            </a:extLst>
          </p:cNvPr>
          <p:cNvSpPr txBox="1"/>
          <p:nvPr/>
        </p:nvSpPr>
        <p:spPr>
          <a:xfrm>
            <a:off x="5181600" y="1750128"/>
            <a:ext cx="3706792" cy="4524315"/>
          </a:xfrm>
          <a:prstGeom prst="rect">
            <a:avLst/>
          </a:prstGeom>
          <a:noFill/>
        </p:spPr>
        <p:txBody>
          <a:bodyPr wrap="square" rtlCol="0">
            <a:spAutoFit/>
          </a:bodyPr>
          <a:lstStyle/>
          <a:p>
            <a:pPr marL="285750" indent="-285750">
              <a:buFont typeface="Arial" panose="020B0604020202020204" pitchFamily="34" charset="0"/>
              <a:buChar char="•"/>
            </a:pPr>
            <a:r>
              <a:rPr lang="sv-SE" dirty="0" err="1"/>
              <a:t>Pany</a:t>
            </a:r>
            <a:r>
              <a:rPr lang="sv-SE" dirty="0"/>
              <a:t> &amp; McCoy, 1988</a:t>
            </a:r>
            <a:endParaRPr lang="en-US" dirty="0"/>
          </a:p>
          <a:p>
            <a:pPr marL="285750" indent="-285750">
              <a:buFont typeface="Arial" panose="020B0604020202020204" pitchFamily="34" charset="0"/>
              <a:buChar char="•"/>
            </a:pPr>
            <a:r>
              <a:rPr lang="hr-HR" dirty="0" err="1"/>
              <a:t>Rasinski</a:t>
            </a:r>
            <a:r>
              <a:rPr lang="hr-HR" dirty="0"/>
              <a:t>, 1990</a:t>
            </a:r>
          </a:p>
          <a:p>
            <a:pPr marL="285750" indent="-285750">
              <a:buFont typeface="Arial" panose="020B0604020202020204" pitchFamily="34" charset="0"/>
              <a:buChar char="•"/>
            </a:pPr>
            <a:r>
              <a:rPr lang="de-DE" dirty="0" err="1"/>
              <a:t>Reitsma</a:t>
            </a:r>
            <a:r>
              <a:rPr lang="de-DE" dirty="0"/>
              <a:t>, 1988</a:t>
            </a:r>
          </a:p>
          <a:p>
            <a:pPr marL="285750" indent="-285750">
              <a:buFont typeface="Arial" panose="020B0604020202020204" pitchFamily="34" charset="0"/>
              <a:buChar char="•"/>
            </a:pPr>
            <a:r>
              <a:rPr lang="fi-FI" dirty="0"/>
              <a:t>Rose &amp; Beattie, 1986</a:t>
            </a:r>
            <a:endParaRPr lang="en-US" dirty="0"/>
          </a:p>
          <a:p>
            <a:pPr marL="285750" indent="-285750">
              <a:buFont typeface="Arial" panose="020B0604020202020204" pitchFamily="34" charset="0"/>
              <a:buChar char="•"/>
            </a:pPr>
            <a:r>
              <a:rPr lang="en-US" dirty="0"/>
              <a:t>Sanford  &amp; Horner, 2013</a:t>
            </a:r>
          </a:p>
          <a:p>
            <a:pPr marL="285750" indent="-285750">
              <a:buFont typeface="Arial" panose="020B0604020202020204" pitchFamily="34" charset="0"/>
              <a:buChar char="•"/>
            </a:pPr>
            <a:r>
              <a:rPr lang="sv-SE" dirty="0" err="1"/>
              <a:t>Sindelar</a:t>
            </a:r>
            <a:r>
              <a:rPr lang="sv-SE" dirty="0"/>
              <a:t>, </a:t>
            </a:r>
            <a:r>
              <a:rPr lang="sv-SE" dirty="0" err="1"/>
              <a:t>Monda</a:t>
            </a:r>
            <a:r>
              <a:rPr lang="sv-SE" dirty="0"/>
              <a:t>, &amp; </a:t>
            </a:r>
            <a:r>
              <a:rPr lang="sv-SE" dirty="0" err="1"/>
              <a:t>O’Shea</a:t>
            </a:r>
            <a:r>
              <a:rPr lang="sv-SE" dirty="0"/>
              <a:t>,  </a:t>
            </a:r>
          </a:p>
          <a:p>
            <a:r>
              <a:rPr lang="sv-SE" dirty="0"/>
              <a:t>        1990</a:t>
            </a:r>
          </a:p>
          <a:p>
            <a:pPr marL="285750" indent="-285750">
              <a:buFont typeface="Arial" panose="020B0604020202020204" pitchFamily="34" charset="0"/>
              <a:buChar char="•"/>
            </a:pPr>
            <a:r>
              <a:rPr lang="en-US" dirty="0"/>
              <a:t>Smith, 1979</a:t>
            </a:r>
          </a:p>
          <a:p>
            <a:pPr marL="285750" indent="-285750">
              <a:buFont typeface="Arial" panose="020B0604020202020204" pitchFamily="34" charset="0"/>
              <a:buChar char="•"/>
            </a:pPr>
            <a:r>
              <a:rPr lang="en-US" dirty="0"/>
              <a:t>Stoddard, </a:t>
            </a:r>
            <a:r>
              <a:rPr lang="en-US" dirty="0" err="1"/>
              <a:t>Valcante</a:t>
            </a:r>
            <a:r>
              <a:rPr lang="en-US" dirty="0"/>
              <a:t>, </a:t>
            </a:r>
            <a:r>
              <a:rPr lang="en-US" dirty="0" err="1"/>
              <a:t>Sindelar</a:t>
            </a:r>
            <a:r>
              <a:rPr lang="en-US" dirty="0"/>
              <a:t>, O’Shea, et al., 1993</a:t>
            </a:r>
          </a:p>
          <a:p>
            <a:pPr marL="285750" indent="-285750">
              <a:buFont typeface="Arial" panose="020B0604020202020204" pitchFamily="34" charset="0"/>
              <a:buChar char="•"/>
            </a:pPr>
            <a:r>
              <a:rPr lang="tr-TR" dirty="0"/>
              <a:t>Taylor, </a:t>
            </a:r>
            <a:r>
              <a:rPr lang="tr-TR" dirty="0" err="1"/>
              <a:t>Wade</a:t>
            </a:r>
            <a:r>
              <a:rPr lang="tr-TR" dirty="0"/>
              <a:t>, &amp; </a:t>
            </a:r>
            <a:r>
              <a:rPr lang="tr-TR" dirty="0" err="1"/>
              <a:t>Yekovich</a:t>
            </a:r>
            <a:r>
              <a:rPr lang="tr-TR" dirty="0"/>
              <a:t>, 1985</a:t>
            </a:r>
          </a:p>
          <a:p>
            <a:pPr marL="285750" indent="-285750">
              <a:buFont typeface="Arial" panose="020B0604020202020204" pitchFamily="34" charset="0"/>
              <a:buChar char="•"/>
            </a:pPr>
            <a:r>
              <a:rPr lang="it-IT" dirty="0" err="1"/>
              <a:t>Turpie</a:t>
            </a:r>
            <a:r>
              <a:rPr lang="it-IT" dirty="0"/>
              <a:t> &amp; Paratore, 1995</a:t>
            </a:r>
          </a:p>
          <a:p>
            <a:pPr marL="285750" indent="-285750">
              <a:buFont typeface="Arial" panose="020B0604020202020204" pitchFamily="34" charset="0"/>
              <a:buChar char="•"/>
            </a:pPr>
            <a:r>
              <a:rPr lang="it-IT" dirty="0" err="1"/>
              <a:t>VanWagenen</a:t>
            </a:r>
            <a:r>
              <a:rPr lang="it-IT" dirty="0"/>
              <a:t>, Williams, &amp; McLaughlin, 1994</a:t>
            </a:r>
          </a:p>
          <a:p>
            <a:pPr marL="285750" indent="-285750">
              <a:buFont typeface="Arial" panose="020B0604020202020204" pitchFamily="34" charset="0"/>
              <a:buChar char="•"/>
            </a:pPr>
            <a:r>
              <a:rPr lang="it-IT" dirty="0"/>
              <a:t>Weinstein &amp; Cooke, 1992</a:t>
            </a:r>
          </a:p>
          <a:p>
            <a:pPr marL="285750" indent="-285750">
              <a:buFont typeface="Arial" panose="020B0604020202020204" pitchFamily="34" charset="0"/>
              <a:buChar char="•"/>
            </a:pPr>
            <a:r>
              <a:rPr lang="it-IT" dirty="0" err="1"/>
              <a:t>Wixson</a:t>
            </a:r>
            <a:r>
              <a:rPr lang="it-IT" dirty="0"/>
              <a:t>, 1986</a:t>
            </a:r>
          </a:p>
        </p:txBody>
      </p:sp>
    </p:spTree>
    <p:extLst>
      <p:ext uri="{BB962C8B-B14F-4D97-AF65-F5344CB8AC3E}">
        <p14:creationId xmlns:p14="http://schemas.microsoft.com/office/powerpoint/2010/main" val="359229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Scaffolding Challenging Text</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pPr marL="0" indent="0">
              <a:buNone/>
            </a:pPr>
            <a:r>
              <a:rPr lang="en-US" dirty="0"/>
              <a:t>Scaffolding Text Features</a:t>
            </a:r>
          </a:p>
          <a:p>
            <a:pPr>
              <a:buFont typeface="Arial" pitchFamily="34" charset="0"/>
              <a:buChar char="•"/>
            </a:pPr>
            <a:r>
              <a:rPr lang="en-US" dirty="0"/>
              <a:t>Complexity of ideas/content</a:t>
            </a:r>
          </a:p>
          <a:p>
            <a:pPr>
              <a:buFont typeface="Arial" pitchFamily="34" charset="0"/>
              <a:buChar char="•"/>
            </a:pPr>
            <a:r>
              <a:rPr lang="en-US" dirty="0"/>
              <a:t>Match of text and reader prior knowledge </a:t>
            </a:r>
          </a:p>
          <a:p>
            <a:pPr>
              <a:buFont typeface="Arial" pitchFamily="34" charset="0"/>
              <a:buChar char="•"/>
            </a:pPr>
            <a:r>
              <a:rPr lang="en-US" dirty="0"/>
              <a:t>Complexity of vocabulary</a:t>
            </a:r>
          </a:p>
          <a:p>
            <a:pPr>
              <a:buFont typeface="Arial" pitchFamily="34" charset="0"/>
              <a:buChar char="•"/>
            </a:pPr>
            <a:r>
              <a:rPr lang="en-US" dirty="0"/>
              <a:t>Complexity of syntax</a:t>
            </a:r>
          </a:p>
          <a:p>
            <a:pPr>
              <a:buFont typeface="Arial" pitchFamily="34" charset="0"/>
              <a:buChar char="•"/>
            </a:pPr>
            <a:r>
              <a:rPr lang="en-US" dirty="0"/>
              <a:t>Complexity of coherence</a:t>
            </a:r>
          </a:p>
          <a:p>
            <a:pPr>
              <a:buFont typeface="Arial" pitchFamily="34" charset="0"/>
              <a:buChar char="•"/>
            </a:pPr>
            <a:r>
              <a:rPr lang="en-US" dirty="0"/>
              <a:t>Familiarity of genre demands</a:t>
            </a:r>
          </a:p>
          <a:p>
            <a:pPr>
              <a:buFont typeface="Arial" pitchFamily="34" charset="0"/>
              <a:buChar char="•"/>
            </a:pPr>
            <a:r>
              <a:rPr lang="en-US" dirty="0"/>
              <a:t>Complexity of text organization</a:t>
            </a:r>
          </a:p>
          <a:p>
            <a:pPr>
              <a:buFont typeface="Arial" pitchFamily="34" charset="0"/>
              <a:buChar char="•"/>
            </a:pPr>
            <a:r>
              <a:rPr lang="en-US" dirty="0"/>
              <a:t>Subtlety of author’s tone</a:t>
            </a:r>
          </a:p>
          <a:p>
            <a:pPr>
              <a:buFont typeface="Arial" pitchFamily="34" charset="0"/>
              <a:buChar char="•"/>
            </a:pPr>
            <a:r>
              <a:rPr lang="en-US" dirty="0"/>
              <a:t>Sophistication of literary devices or data-presentation devices</a:t>
            </a:r>
          </a:p>
          <a:p>
            <a:pPr marL="0" indent="0">
              <a:buNone/>
            </a:pPr>
            <a:endParaRPr lang="en-US" dirty="0"/>
          </a:p>
          <a:p>
            <a:pPr marL="0" indent="0">
              <a:buNone/>
            </a:pPr>
            <a:r>
              <a:rPr lang="en-US" dirty="0"/>
              <a:t>Other Approaches</a:t>
            </a:r>
          </a:p>
          <a:p>
            <a:r>
              <a:rPr lang="en-US" dirty="0"/>
              <a:t>Provide sufficient fluency</a:t>
            </a:r>
          </a:p>
          <a:p>
            <a:pPr>
              <a:buFont typeface="Arial" pitchFamily="34" charset="0"/>
              <a:buChar char="•"/>
            </a:pPr>
            <a:r>
              <a:rPr lang="en-US" dirty="0"/>
              <a:t>Use stair-steps or apprentice texts</a:t>
            </a:r>
          </a:p>
          <a:p>
            <a:pPr>
              <a:buFont typeface="Arial" pitchFamily="34" charset="0"/>
              <a:buChar char="•"/>
            </a:pPr>
            <a:r>
              <a:rPr lang="en-US" dirty="0"/>
              <a:t>Teach comprehension strategies</a:t>
            </a:r>
          </a:p>
          <a:p>
            <a:pPr>
              <a:buFont typeface="Arial" pitchFamily="34" charset="0"/>
              <a:buChar char="•"/>
            </a:pPr>
            <a:r>
              <a:rPr lang="en-US" dirty="0"/>
              <a:t>Motivation</a:t>
            </a:r>
          </a:p>
        </p:txBody>
      </p:sp>
    </p:spTree>
    <p:extLst>
      <p:ext uri="{BB962C8B-B14F-4D97-AF65-F5344CB8AC3E}">
        <p14:creationId xmlns:p14="http://schemas.microsoft.com/office/powerpoint/2010/main" val="3746741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868362"/>
          </a:xfrm>
        </p:spPr>
        <p:txBody>
          <a:bodyPr>
            <a:normAutofit/>
          </a:bodyPr>
          <a:lstStyle/>
          <a:p>
            <a:r>
              <a:rPr lang="en-US" dirty="0"/>
              <a:t>    Build Text Reading Fluency</a:t>
            </a:r>
          </a:p>
        </p:txBody>
      </p:sp>
      <p:sp>
        <p:nvSpPr>
          <p:cNvPr id="3" name="Content Placeholder 2"/>
          <p:cNvSpPr>
            <a:spLocks noGrp="1"/>
          </p:cNvSpPr>
          <p:nvPr>
            <p:ph idx="1"/>
          </p:nvPr>
        </p:nvSpPr>
        <p:spPr/>
        <p:txBody>
          <a:bodyPr>
            <a:normAutofit/>
          </a:bodyPr>
          <a:lstStyle/>
          <a:p>
            <a:r>
              <a:rPr lang="en-US" sz="2200" b="0" dirty="0"/>
              <a:t>Texts can be hard because they demand more advanced reading skills than the students have</a:t>
            </a:r>
          </a:p>
          <a:p>
            <a:r>
              <a:rPr lang="en-US" sz="2200" b="0" dirty="0"/>
              <a:t>Students need practice reading (orally) with accuracy, appropriate speed, and prosody</a:t>
            </a:r>
          </a:p>
          <a:p>
            <a:r>
              <a:rPr lang="en-US" sz="2200" dirty="0"/>
              <a:t>With some students it makes sense to start with fluency work rather than ending with it – let’s increase fluency for a text and then focus on comprehension</a:t>
            </a:r>
            <a:endParaRPr lang="en-US" sz="2200" b="0" dirty="0"/>
          </a:p>
          <a:p>
            <a:r>
              <a:rPr lang="en-US" sz="2200" b="0" dirty="0"/>
              <a:t>Not round-robin reading (use these instead: repeated reading, echo reading, paired reading, reading while listening, etc.) </a:t>
            </a:r>
          </a:p>
          <a:p>
            <a:r>
              <a:rPr lang="en-US" sz="2200" b="0" dirty="0"/>
              <a:t>Putting fluency first might make sense</a:t>
            </a:r>
          </a:p>
          <a:p>
            <a:r>
              <a:rPr lang="en-US" sz="2200" b="0" dirty="0"/>
              <a:t>Parsing texts can be helpful</a:t>
            </a:r>
          </a:p>
          <a:p>
            <a:pPr marL="457200" lvl="1" indent="0">
              <a:buNone/>
            </a:pPr>
            <a:endParaRPr lang="en-US" dirty="0"/>
          </a:p>
        </p:txBody>
      </p:sp>
    </p:spTree>
    <p:extLst>
      <p:ext uri="{BB962C8B-B14F-4D97-AF65-F5344CB8AC3E}">
        <p14:creationId xmlns:p14="http://schemas.microsoft.com/office/powerpoint/2010/main" val="566793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Walk in the Desert</a:t>
            </a:r>
          </a:p>
        </p:txBody>
      </p:sp>
      <p:sp>
        <p:nvSpPr>
          <p:cNvPr id="3" name="Content Placeholder 2"/>
          <p:cNvSpPr>
            <a:spLocks noGrp="1"/>
          </p:cNvSpPr>
          <p:nvPr>
            <p:ph idx="1"/>
          </p:nvPr>
        </p:nvSpPr>
        <p:spPr/>
        <p:txBody>
          <a:bodyPr>
            <a:normAutofit/>
          </a:bodyPr>
          <a:lstStyle/>
          <a:p>
            <a:pPr marL="0" indent="0">
              <a:buNone/>
            </a:pPr>
            <a:r>
              <a:rPr lang="en-US" sz="1800" b="0" dirty="0"/>
              <a:t>	</a:t>
            </a:r>
            <a:r>
              <a:rPr lang="en-US" sz="2400" b="0" dirty="0"/>
              <a:t>Sunbeams are flickering over the landscape as the sun rises. A kit fox heads for her den as another day in the desert begins. </a:t>
            </a:r>
          </a:p>
          <a:p>
            <a:pPr marL="0" indent="0">
              <a:buNone/>
            </a:pPr>
            <a:r>
              <a:rPr lang="en-US" sz="2400" b="0" dirty="0"/>
              <a:t>	Deserts are surrounded by other kinds of landscapes. Scientists call these different land zones biomes. All the plants and animals in a biome form a community. In that community, every living thing depends on other community members for its survival. A biome’s climate, soil, plants, and animals are all connected this way.</a:t>
            </a:r>
          </a:p>
        </p:txBody>
      </p:sp>
    </p:spTree>
    <p:extLst>
      <p:ext uri="{BB962C8B-B14F-4D97-AF65-F5344CB8AC3E}">
        <p14:creationId xmlns:p14="http://schemas.microsoft.com/office/powerpoint/2010/main" val="1647870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Walk in the Desert</a:t>
            </a:r>
          </a:p>
        </p:txBody>
      </p:sp>
      <p:sp>
        <p:nvSpPr>
          <p:cNvPr id="3" name="Content Placeholder 2"/>
          <p:cNvSpPr>
            <a:spLocks noGrp="1"/>
          </p:cNvSpPr>
          <p:nvPr>
            <p:ph idx="1"/>
          </p:nvPr>
        </p:nvSpPr>
        <p:spPr/>
        <p:txBody>
          <a:bodyPr>
            <a:normAutofit/>
          </a:bodyPr>
          <a:lstStyle/>
          <a:p>
            <a:pPr marL="0" indent="0">
              <a:buNone/>
            </a:pPr>
            <a:r>
              <a:rPr lang="en-US" sz="1800" b="0" dirty="0"/>
              <a:t>	</a:t>
            </a:r>
            <a:r>
              <a:rPr lang="en-US" sz="2800" b="0" dirty="0"/>
              <a:t>Sunbeams</a:t>
            </a:r>
            <a:r>
              <a:rPr lang="en-US" sz="2800" b="0" dirty="0">
                <a:solidFill>
                  <a:srgbClr val="FF0000"/>
                </a:solidFill>
              </a:rPr>
              <a:t>/</a:t>
            </a:r>
            <a:r>
              <a:rPr lang="en-US" sz="2800" b="0" dirty="0"/>
              <a:t> are flickering</a:t>
            </a:r>
            <a:r>
              <a:rPr lang="en-US" sz="2800" b="0" dirty="0">
                <a:solidFill>
                  <a:srgbClr val="FF0000"/>
                </a:solidFill>
              </a:rPr>
              <a:t>/</a:t>
            </a:r>
            <a:r>
              <a:rPr lang="en-US" sz="2800" b="0" dirty="0"/>
              <a:t> over the landscape</a:t>
            </a:r>
            <a:r>
              <a:rPr lang="en-US" sz="2800" b="0" dirty="0">
                <a:solidFill>
                  <a:srgbClr val="FF0000"/>
                </a:solidFill>
              </a:rPr>
              <a:t>/</a:t>
            </a:r>
            <a:r>
              <a:rPr lang="en-US" sz="2800" b="0" dirty="0"/>
              <a:t> as the sun rises.</a:t>
            </a:r>
            <a:r>
              <a:rPr lang="en-US" sz="2800" b="0" dirty="0">
                <a:solidFill>
                  <a:srgbClr val="FF0000"/>
                </a:solidFill>
              </a:rPr>
              <a:t>/ </a:t>
            </a:r>
            <a:r>
              <a:rPr lang="en-US" sz="2800" b="0" dirty="0"/>
              <a:t>A kit fox</a:t>
            </a:r>
            <a:r>
              <a:rPr lang="en-US" sz="2800" b="0" dirty="0">
                <a:solidFill>
                  <a:srgbClr val="FF0000"/>
                </a:solidFill>
              </a:rPr>
              <a:t>/</a:t>
            </a:r>
            <a:r>
              <a:rPr lang="en-US" sz="2800" b="0" dirty="0"/>
              <a:t> heads</a:t>
            </a:r>
            <a:r>
              <a:rPr lang="en-US" sz="2800" b="0" dirty="0">
                <a:solidFill>
                  <a:srgbClr val="FF0000"/>
                </a:solidFill>
              </a:rPr>
              <a:t>/ </a:t>
            </a:r>
            <a:r>
              <a:rPr lang="en-US" sz="2800" b="0" dirty="0"/>
              <a:t>for her den</a:t>
            </a:r>
            <a:r>
              <a:rPr lang="en-US" sz="2800" b="0" dirty="0">
                <a:solidFill>
                  <a:srgbClr val="FF0000"/>
                </a:solidFill>
              </a:rPr>
              <a:t>/</a:t>
            </a:r>
            <a:r>
              <a:rPr lang="en-US" sz="2800" b="0" dirty="0"/>
              <a:t> as another day</a:t>
            </a:r>
            <a:r>
              <a:rPr lang="en-US" sz="2800" b="0" dirty="0">
                <a:solidFill>
                  <a:srgbClr val="FF0000"/>
                </a:solidFill>
              </a:rPr>
              <a:t>/ </a:t>
            </a:r>
            <a:r>
              <a:rPr lang="en-US" sz="2800" b="0" dirty="0"/>
              <a:t>in the desert</a:t>
            </a:r>
            <a:r>
              <a:rPr lang="en-US" sz="2800" b="0" dirty="0">
                <a:solidFill>
                  <a:srgbClr val="FF0000"/>
                </a:solidFill>
              </a:rPr>
              <a:t>/</a:t>
            </a:r>
            <a:r>
              <a:rPr lang="en-US" sz="2800" b="0" dirty="0"/>
              <a:t> begins.</a:t>
            </a:r>
            <a:r>
              <a:rPr lang="en-US" sz="2800" b="0" dirty="0">
                <a:solidFill>
                  <a:srgbClr val="FF0000"/>
                </a:solidFill>
              </a:rPr>
              <a:t>/</a:t>
            </a:r>
            <a:r>
              <a:rPr lang="en-US" sz="2800" b="0" dirty="0"/>
              <a:t> </a:t>
            </a:r>
          </a:p>
          <a:p>
            <a:pPr marL="0" indent="0">
              <a:buNone/>
            </a:pPr>
            <a:r>
              <a:rPr lang="en-US" sz="2800" b="0" dirty="0"/>
              <a:t>	Deserts</a:t>
            </a:r>
            <a:r>
              <a:rPr lang="en-US" sz="2800" b="0" dirty="0">
                <a:solidFill>
                  <a:srgbClr val="FF0000"/>
                </a:solidFill>
              </a:rPr>
              <a:t>/</a:t>
            </a:r>
            <a:r>
              <a:rPr lang="en-US" sz="2800" b="0" dirty="0"/>
              <a:t> are surrounded</a:t>
            </a:r>
            <a:r>
              <a:rPr lang="en-US" sz="2800" b="0" dirty="0">
                <a:solidFill>
                  <a:srgbClr val="FF0000"/>
                </a:solidFill>
              </a:rPr>
              <a:t>/</a:t>
            </a:r>
            <a:r>
              <a:rPr lang="en-US" sz="2800" b="0" dirty="0"/>
              <a:t> by other kinds of landscapes.</a:t>
            </a:r>
            <a:r>
              <a:rPr lang="en-US" sz="2800" b="0" dirty="0">
                <a:solidFill>
                  <a:srgbClr val="FF0000"/>
                </a:solidFill>
              </a:rPr>
              <a:t>/</a:t>
            </a:r>
            <a:r>
              <a:rPr lang="en-US" sz="2800" b="0" dirty="0"/>
              <a:t> Scientists</a:t>
            </a:r>
            <a:r>
              <a:rPr lang="en-US" sz="2800" b="0" dirty="0">
                <a:solidFill>
                  <a:srgbClr val="FF0000"/>
                </a:solidFill>
              </a:rPr>
              <a:t>/</a:t>
            </a:r>
            <a:r>
              <a:rPr lang="en-US" sz="2800" b="0" dirty="0"/>
              <a:t> call</a:t>
            </a:r>
            <a:r>
              <a:rPr lang="en-US" sz="2800" b="0" dirty="0">
                <a:solidFill>
                  <a:srgbClr val="FF0000"/>
                </a:solidFill>
              </a:rPr>
              <a:t>/</a:t>
            </a:r>
            <a:r>
              <a:rPr lang="en-US" sz="2800" b="0" dirty="0"/>
              <a:t> these different land zones</a:t>
            </a:r>
            <a:r>
              <a:rPr lang="en-US" sz="2800" b="0" dirty="0">
                <a:solidFill>
                  <a:srgbClr val="FF0000"/>
                </a:solidFill>
              </a:rPr>
              <a:t>/</a:t>
            </a:r>
            <a:r>
              <a:rPr lang="en-US" sz="2800" b="0" dirty="0"/>
              <a:t> biomes. All the plants and animals</a:t>
            </a:r>
            <a:r>
              <a:rPr lang="en-US" sz="2800" b="0" dirty="0">
                <a:solidFill>
                  <a:srgbClr val="FF0000"/>
                </a:solidFill>
              </a:rPr>
              <a:t>/</a:t>
            </a:r>
            <a:r>
              <a:rPr lang="en-US" sz="2800" b="0" dirty="0"/>
              <a:t> in a biome</a:t>
            </a:r>
            <a:r>
              <a:rPr lang="en-US" sz="2800" b="0" dirty="0">
                <a:solidFill>
                  <a:srgbClr val="FF0000"/>
                </a:solidFill>
              </a:rPr>
              <a:t>/</a:t>
            </a:r>
            <a:r>
              <a:rPr lang="en-US" sz="2800" b="0" dirty="0"/>
              <a:t> form</a:t>
            </a:r>
            <a:r>
              <a:rPr lang="en-US" sz="2800" b="0" dirty="0">
                <a:solidFill>
                  <a:srgbClr val="FF0000"/>
                </a:solidFill>
              </a:rPr>
              <a:t>/ </a:t>
            </a:r>
            <a:r>
              <a:rPr lang="en-US" sz="2800" b="0" dirty="0"/>
              <a:t>a community.</a:t>
            </a:r>
            <a:r>
              <a:rPr lang="en-US" sz="2800" b="0" dirty="0">
                <a:solidFill>
                  <a:srgbClr val="FF0000"/>
                </a:solidFill>
              </a:rPr>
              <a:t>/</a:t>
            </a:r>
            <a:r>
              <a:rPr lang="en-US" sz="2800" b="0" dirty="0"/>
              <a:t> In that community,</a:t>
            </a:r>
            <a:r>
              <a:rPr lang="en-US" sz="2800" b="0" dirty="0">
                <a:solidFill>
                  <a:srgbClr val="FF0000"/>
                </a:solidFill>
              </a:rPr>
              <a:t>/</a:t>
            </a:r>
            <a:r>
              <a:rPr lang="en-US" sz="2800" b="0" dirty="0"/>
              <a:t> every living thing/ depends</a:t>
            </a:r>
            <a:r>
              <a:rPr lang="en-US" sz="2800" b="0" dirty="0">
                <a:solidFill>
                  <a:srgbClr val="FF0000"/>
                </a:solidFill>
              </a:rPr>
              <a:t>/</a:t>
            </a:r>
            <a:r>
              <a:rPr lang="en-US" sz="2800" b="0" dirty="0"/>
              <a:t> on other community members</a:t>
            </a:r>
            <a:r>
              <a:rPr lang="en-US" sz="2800" b="0" dirty="0">
                <a:solidFill>
                  <a:srgbClr val="FF0000"/>
                </a:solidFill>
              </a:rPr>
              <a:t>/</a:t>
            </a:r>
            <a:r>
              <a:rPr lang="en-US" sz="2800" b="0" dirty="0"/>
              <a:t> for its survival.</a:t>
            </a:r>
            <a:r>
              <a:rPr lang="en-US" sz="2800" b="0" dirty="0">
                <a:solidFill>
                  <a:srgbClr val="FF0000"/>
                </a:solidFill>
              </a:rPr>
              <a:t>/ </a:t>
            </a:r>
            <a:r>
              <a:rPr lang="en-US" sz="2800" b="0" dirty="0"/>
              <a:t>A biome’s climate, soil, plants, and animals</a:t>
            </a:r>
            <a:r>
              <a:rPr lang="en-US" sz="2800" b="0" dirty="0">
                <a:solidFill>
                  <a:srgbClr val="FF0000"/>
                </a:solidFill>
              </a:rPr>
              <a:t>/ </a:t>
            </a:r>
            <a:r>
              <a:rPr lang="en-US" sz="2800" b="0" dirty="0"/>
              <a:t>are all connected</a:t>
            </a:r>
            <a:r>
              <a:rPr lang="en-US" sz="2800" b="0" dirty="0">
                <a:solidFill>
                  <a:srgbClr val="FF0000"/>
                </a:solidFill>
              </a:rPr>
              <a:t>/</a:t>
            </a:r>
            <a:r>
              <a:rPr lang="en-US" sz="2800" b="0" dirty="0"/>
              <a:t> this way.</a:t>
            </a:r>
            <a:r>
              <a:rPr lang="en-US" sz="2800" b="0" dirty="0">
                <a:solidFill>
                  <a:srgbClr val="FF0000"/>
                </a:solidFill>
              </a:rPr>
              <a:t>/</a:t>
            </a:r>
          </a:p>
        </p:txBody>
      </p:sp>
    </p:spTree>
    <p:extLst>
      <p:ext uri="{BB962C8B-B14F-4D97-AF65-F5344CB8AC3E}">
        <p14:creationId xmlns:p14="http://schemas.microsoft.com/office/powerpoint/2010/main" val="3978192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Provide Stair-step Text Sets</a:t>
            </a:r>
          </a:p>
        </p:txBody>
      </p:sp>
      <p:sp>
        <p:nvSpPr>
          <p:cNvPr id="3" name="Content Placeholder 2"/>
          <p:cNvSpPr>
            <a:spLocks noGrp="1"/>
          </p:cNvSpPr>
          <p:nvPr>
            <p:ph idx="1"/>
          </p:nvPr>
        </p:nvSpPr>
        <p:spPr>
          <a:xfrm>
            <a:off x="457200" y="1524000"/>
            <a:ext cx="8229600" cy="4602163"/>
          </a:xfrm>
        </p:spPr>
        <p:txBody>
          <a:bodyPr>
            <a:normAutofit/>
          </a:bodyPr>
          <a:lstStyle/>
          <a:p>
            <a:r>
              <a:rPr lang="en-US" sz="2200" b="0" dirty="0"/>
              <a:t>Texts can be hard because students lack sufficient background knowledge</a:t>
            </a:r>
          </a:p>
          <a:p>
            <a:r>
              <a:rPr lang="en-US" sz="2200" b="0" dirty="0"/>
              <a:t>If students have multiple texts on the same topic that are at different difficulty levels, </a:t>
            </a:r>
          </a:p>
          <a:p>
            <a:pPr lvl="1"/>
            <a:r>
              <a:rPr lang="en-US" sz="2200" dirty="0"/>
              <a:t>easier “apprentice” texts can help students build background knowledge for the more difficult ones.</a:t>
            </a:r>
          </a:p>
          <a:p>
            <a:pPr lvl="1"/>
            <a:r>
              <a:rPr lang="en-US" sz="2200" dirty="0"/>
              <a:t>The overlap in important information should increase the likelihood that students will pay attention to it. </a:t>
            </a:r>
          </a:p>
          <a:p>
            <a:pPr lvl="1"/>
            <a:r>
              <a:rPr lang="en-US" sz="2200" dirty="0"/>
              <a:t>Should increase a student’s ability to independently deal with the information in the hard text</a:t>
            </a:r>
          </a:p>
          <a:p>
            <a:pPr lvl="1"/>
            <a:endParaRPr lang="en-US" dirty="0"/>
          </a:p>
        </p:txBody>
      </p:sp>
    </p:spTree>
    <p:extLst>
      <p:ext uri="{BB962C8B-B14F-4D97-AF65-F5344CB8AC3E}">
        <p14:creationId xmlns:p14="http://schemas.microsoft.com/office/powerpoint/2010/main" val="1866115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Vocabulary</a:t>
            </a:r>
          </a:p>
        </p:txBody>
      </p:sp>
      <p:sp>
        <p:nvSpPr>
          <p:cNvPr id="3" name="Content Placeholder 2"/>
          <p:cNvSpPr>
            <a:spLocks noGrp="1"/>
          </p:cNvSpPr>
          <p:nvPr>
            <p:ph idx="1"/>
          </p:nvPr>
        </p:nvSpPr>
        <p:spPr>
          <a:xfrm>
            <a:off x="457200" y="1447800"/>
            <a:ext cx="8229600" cy="4678363"/>
          </a:xfrm>
        </p:spPr>
        <p:txBody>
          <a:bodyPr>
            <a:noAutofit/>
          </a:bodyPr>
          <a:lstStyle/>
          <a:p>
            <a:r>
              <a:rPr lang="en-US" sz="2200" b="0" dirty="0"/>
              <a:t>Texts can be hard because of unfamiliar vocabulary (difference between academic vocabulary and key vocabulary in a text)</a:t>
            </a:r>
          </a:p>
          <a:p>
            <a:r>
              <a:rPr lang="en-US" sz="2200" dirty="0"/>
              <a:t>We teach vocabulary, but there are two major goals in vocabulary teaching: </a:t>
            </a:r>
          </a:p>
          <a:p>
            <a:endParaRPr lang="en-US" sz="2200" dirty="0"/>
          </a:p>
          <a:p>
            <a:pPr marL="0" indent="0">
              <a:buNone/>
            </a:pPr>
            <a:r>
              <a:rPr lang="en-US" sz="2200" dirty="0"/>
              <a:t>	(1) building a lexicon; </a:t>
            </a:r>
          </a:p>
          <a:p>
            <a:pPr marL="0" indent="0">
              <a:buNone/>
            </a:pPr>
            <a:r>
              <a:rPr lang="en-US" sz="2200" dirty="0"/>
              <a:t>	(2) enabling immediate understanding of text</a:t>
            </a:r>
          </a:p>
          <a:p>
            <a:pPr marL="0" indent="0">
              <a:buNone/>
            </a:pPr>
            <a:endParaRPr lang="en-US" sz="2200" dirty="0"/>
          </a:p>
          <a:p>
            <a:r>
              <a:rPr lang="en-US" sz="2200" dirty="0"/>
              <a:t>Our interest today is more on the second of these goals</a:t>
            </a:r>
          </a:p>
          <a:p>
            <a:r>
              <a:rPr lang="en-US" sz="2200" dirty="0"/>
              <a:t>We tend to preteach/pre-introduce new vocabulary prior to reading to facilitate success with harder texts</a:t>
            </a:r>
          </a:p>
          <a:p>
            <a:endParaRPr lang="en-US" sz="2200" b="0" dirty="0"/>
          </a:p>
          <a:p>
            <a:pPr marL="0" indent="0">
              <a:buNone/>
            </a:pPr>
            <a:endParaRPr lang="en-US" sz="2400" dirty="0"/>
          </a:p>
        </p:txBody>
      </p:sp>
    </p:spTree>
    <p:extLst>
      <p:ext uri="{BB962C8B-B14F-4D97-AF65-F5344CB8AC3E}">
        <p14:creationId xmlns:p14="http://schemas.microsoft.com/office/powerpoint/2010/main" val="1869266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words do you teach?</a:t>
            </a:r>
          </a:p>
        </p:txBody>
      </p:sp>
      <p:sp>
        <p:nvSpPr>
          <p:cNvPr id="3" name="Content Placeholder 2"/>
          <p:cNvSpPr>
            <a:spLocks noGrp="1"/>
          </p:cNvSpPr>
          <p:nvPr>
            <p:ph idx="1"/>
          </p:nvPr>
        </p:nvSpPr>
        <p:spPr/>
        <p:txBody>
          <a:bodyPr/>
          <a:lstStyle/>
          <a:p>
            <a:pPr marL="0" indent="0">
              <a:buNone/>
            </a:pPr>
            <a:r>
              <a:rPr lang="en-US" dirty="0"/>
              <a:t>Photosynthesis may sound like a big word, but it's actually pretty simple.  You can divide it into two parts:  "Photo" is the Greek word for "Light," and "synthesis," is the Greek word for "putting together," which explains what photosynthesis is.  It is using light to put things together.  You may have noticed that all animals and humans eat food, but plants don't eat anything.  Photosynthesis is how plants eat.  They use this process to make their own food.  Since they don't have to move around to find food, plants stay in one place, since they can make their food anywhere as long as they have three things.</a:t>
            </a:r>
          </a:p>
          <a:p>
            <a:endParaRPr lang="en-US" dirty="0"/>
          </a:p>
        </p:txBody>
      </p:sp>
    </p:spTree>
    <p:extLst>
      <p:ext uri="{BB962C8B-B14F-4D97-AF65-F5344CB8AC3E}">
        <p14:creationId xmlns:p14="http://schemas.microsoft.com/office/powerpoint/2010/main" val="2088572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words do you teach?</a:t>
            </a:r>
          </a:p>
        </p:txBody>
      </p:sp>
      <p:sp>
        <p:nvSpPr>
          <p:cNvPr id="3" name="Content Placeholder 2"/>
          <p:cNvSpPr>
            <a:spLocks noGrp="1"/>
          </p:cNvSpPr>
          <p:nvPr>
            <p:ph idx="1"/>
          </p:nvPr>
        </p:nvSpPr>
        <p:spPr/>
        <p:txBody>
          <a:bodyPr/>
          <a:lstStyle/>
          <a:p>
            <a:pPr marL="0" indent="0">
              <a:buNone/>
            </a:pPr>
            <a:r>
              <a:rPr lang="en-US" dirty="0">
                <a:solidFill>
                  <a:srgbClr val="3366FF"/>
                </a:solidFill>
              </a:rPr>
              <a:t>Photosynthesis</a:t>
            </a:r>
            <a:r>
              <a:rPr lang="en-US" dirty="0"/>
              <a:t> may sound like a big word, but it's </a:t>
            </a:r>
            <a:r>
              <a:rPr lang="en-US" dirty="0">
                <a:solidFill>
                  <a:srgbClr val="000000"/>
                </a:solidFill>
              </a:rPr>
              <a:t>actually </a:t>
            </a:r>
            <a:r>
              <a:rPr lang="en-US" dirty="0"/>
              <a:t>pretty simple.  You can divide it into two parts:  "Photo" is the Greek word for "Light," and "synthesis," is the Greek word for "putting together," which explains what photosynthesis is.  It is using light to put things together.  You may have noticed that all animals and humans eat food, but plants don't eat anything.  Photosynthesis is how plants eat.  They use this process to make their own food.  Since they don't have to move around to find food, plants stay in one place, since they can make their food anywhere as long as they have three things.</a:t>
            </a:r>
          </a:p>
          <a:p>
            <a:endParaRPr lang="en-US" dirty="0"/>
          </a:p>
        </p:txBody>
      </p:sp>
    </p:spTree>
    <p:extLst>
      <p:ext uri="{BB962C8B-B14F-4D97-AF65-F5344CB8AC3E}">
        <p14:creationId xmlns:p14="http://schemas.microsoft.com/office/powerpoint/2010/main" val="65740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DA468-B837-053A-EA8E-F079C81F9D01}"/>
            </a:ext>
          </a:extLst>
        </p:cNvPr>
        <p:cNvGrpSpPr/>
        <p:nvPr/>
      </p:nvGrpSpPr>
      <p:grpSpPr>
        <a:xfrm>
          <a:off x="0" y="0"/>
          <a:ext cx="0" cy="0"/>
          <a:chOff x="0" y="0"/>
          <a:chExt cx="0" cy="0"/>
        </a:xfrm>
      </p:grpSpPr>
      <p:sp>
        <p:nvSpPr>
          <p:cNvPr id="4" name="文本占位符 3">
            <a:extLst>
              <a:ext uri="{FF2B5EF4-FFF2-40B4-BE49-F238E27FC236}">
                <a16:creationId xmlns:a16="http://schemas.microsoft.com/office/drawing/2014/main" id="{2116754F-F53F-228D-360C-99F7A7E2F101}"/>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a:lnSpc>
                <a:spcPct val="90000"/>
              </a:lnSpc>
            </a:pPr>
            <a:r>
              <a:rPr lang="en-US" sz="3100" kern="1200" spc="-100" baseline="0" dirty="0">
                <a:latin typeface="+mj-lt"/>
                <a:ea typeface="+mj-ea"/>
                <a:cs typeface="+mj-cs"/>
              </a:rPr>
              <a:t>Reading Comprehension Instruction</a:t>
            </a:r>
            <a:endParaRPr lang="en-US" altLang="zh-CN" sz="3100" kern="1200" spc="-100" baseline="0" dirty="0">
              <a:latin typeface="+mj-lt"/>
              <a:ea typeface="+mj-ea"/>
              <a:cs typeface="+mj-cs"/>
            </a:endParaRPr>
          </a:p>
        </p:txBody>
      </p:sp>
      <p:sp>
        <p:nvSpPr>
          <p:cNvPr id="3" name="TextBox 2">
            <a:extLst>
              <a:ext uri="{FF2B5EF4-FFF2-40B4-BE49-F238E27FC236}">
                <a16:creationId xmlns:a16="http://schemas.microsoft.com/office/drawing/2014/main" id="{0F9C6DAA-E3EF-F5AE-88D5-B2E0BB78F622}"/>
              </a:ext>
            </a:extLst>
          </p:cNvPr>
          <p:cNvSpPr txBox="1"/>
          <p:nvPr/>
        </p:nvSpPr>
        <p:spPr>
          <a:xfrm>
            <a:off x="457200" y="1600200"/>
            <a:ext cx="8229600" cy="4876800"/>
          </a:xfrm>
          <a:prstGeom prst="rect">
            <a:avLst/>
          </a:prstGeom>
        </p:spPr>
        <p:txBody>
          <a:bodyPr vert="horz" lIns="91440" tIns="45720" rIns="91440" bIns="45720" rtlCol="0">
            <a:normAutofit/>
          </a:bodyPr>
          <a:lstStyle/>
          <a:p>
            <a:pPr marL="342900" indent="-342900">
              <a:spcBef>
                <a:spcPct val="20000"/>
              </a:spcBef>
              <a:buClr>
                <a:schemeClr val="accent1"/>
              </a:buClr>
              <a:buSzPct val="85000"/>
              <a:buFont typeface="Arial" panose="020B0604020202020204" pitchFamily="34" charset="0"/>
              <a:buChar char="•"/>
            </a:pPr>
            <a:r>
              <a:rPr lang="en-US" sz="2400" dirty="0"/>
              <a:t>Most teachers teach reading using below grade level texts (Shanahan, 2013; Griffith &amp; </a:t>
            </a:r>
            <a:r>
              <a:rPr lang="en-US" sz="2400" dirty="0" err="1"/>
              <a:t>Duffett</a:t>
            </a:r>
            <a:r>
              <a:rPr lang="en-US" sz="2400" dirty="0"/>
              <a:t>, 2018)</a:t>
            </a:r>
          </a:p>
          <a:p>
            <a:pPr marL="342900" indent="-342900">
              <a:spcBef>
                <a:spcPct val="20000"/>
              </a:spcBef>
              <a:buClr>
                <a:schemeClr val="accent1"/>
              </a:buClr>
              <a:buSzPct val="85000"/>
              <a:buFont typeface="Arial" panose="020B0604020202020204" pitchFamily="34" charset="0"/>
              <a:buChar char="•"/>
            </a:pPr>
            <a:endParaRPr lang="en-US" sz="2400" dirty="0"/>
          </a:p>
          <a:p>
            <a:pPr marL="342900" indent="-342900">
              <a:spcBef>
                <a:spcPct val="20000"/>
              </a:spcBef>
              <a:buClr>
                <a:schemeClr val="accent1"/>
              </a:buClr>
              <a:buSzPct val="85000"/>
              <a:buFont typeface="Arial" panose="020B0604020202020204" pitchFamily="34" charset="0"/>
              <a:buChar char="•"/>
            </a:pPr>
            <a:r>
              <a:rPr lang="en-US" sz="2400" dirty="0"/>
              <a:t>They do this because of an untested theory formulated in the 1940s that claimed that students would learn best if taught from texts at their reading levels (rather than their grade levels)</a:t>
            </a:r>
          </a:p>
          <a:p>
            <a:pPr>
              <a:spcBef>
                <a:spcPct val="20000"/>
              </a:spcBef>
              <a:buClr>
                <a:schemeClr val="accent1"/>
              </a:buClr>
              <a:buSzPct val="85000"/>
            </a:pPr>
            <a:endParaRPr lang="en-US" sz="2400" dirty="0"/>
          </a:p>
          <a:p>
            <a:pPr marL="342900" indent="-342900">
              <a:spcBef>
                <a:spcPct val="20000"/>
              </a:spcBef>
              <a:buClr>
                <a:schemeClr val="accent1"/>
              </a:buClr>
              <a:buSzPct val="85000"/>
              <a:buFont typeface="Arial" panose="020B0604020202020204" pitchFamily="34" charset="0"/>
              <a:buChar char="•"/>
            </a:pPr>
            <a:r>
              <a:rPr lang="en-US" sz="2400" dirty="0"/>
              <a:t>Much reading comprehension instruction is reading practice with relatively easy texts and a focus on either answering certain kinds of questions or applying strategies</a:t>
            </a:r>
          </a:p>
        </p:txBody>
      </p:sp>
    </p:spTree>
    <p:extLst>
      <p:ext uri="{BB962C8B-B14F-4D97-AF65-F5344CB8AC3E}">
        <p14:creationId xmlns:p14="http://schemas.microsoft.com/office/powerpoint/2010/main" val="3494162476"/>
      </p:ext>
    </p:extLst>
  </p:cSld>
  <p:clrMapOvr>
    <a:masterClrMapping/>
  </p:clrMapOvr>
  <p:transition>
    <p:comb/>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words would you teach?</a:t>
            </a:r>
          </a:p>
        </p:txBody>
      </p:sp>
      <p:sp>
        <p:nvSpPr>
          <p:cNvPr id="3" name="Content Placeholder 2"/>
          <p:cNvSpPr>
            <a:spLocks noGrp="1"/>
          </p:cNvSpPr>
          <p:nvPr>
            <p:ph idx="1"/>
          </p:nvPr>
        </p:nvSpPr>
        <p:spPr/>
        <p:txBody>
          <a:bodyPr/>
          <a:lstStyle/>
          <a:p>
            <a:pPr marL="0" indent="0">
              <a:buNone/>
            </a:pPr>
            <a:r>
              <a:rPr lang="en-US" dirty="0"/>
              <a:t>Some scientists argued that these gases have heated up our atmosphere. They say global warming will </a:t>
            </a:r>
            <a:r>
              <a:rPr lang="en-US" dirty="0">
                <a:solidFill>
                  <a:srgbClr val="3366FF"/>
                </a:solidFill>
              </a:rPr>
              <a:t>affect</a:t>
            </a:r>
            <a:r>
              <a:rPr lang="en-US" dirty="0"/>
              <a:t> our climate so dramatically that </a:t>
            </a:r>
            <a:r>
              <a:rPr lang="en-US" dirty="0">
                <a:solidFill>
                  <a:srgbClr val="3366FF"/>
                </a:solidFill>
              </a:rPr>
              <a:t>glaciers</a:t>
            </a:r>
            <a:r>
              <a:rPr lang="en-US" dirty="0"/>
              <a:t> will melt and sea levels will rise. In addition, it is not just our atmosphere that can be polluted. Oil from spills often </a:t>
            </a:r>
            <a:r>
              <a:rPr lang="en-US" dirty="0">
                <a:solidFill>
                  <a:srgbClr val="3366FF"/>
                </a:solidFill>
              </a:rPr>
              <a:t>seeps</a:t>
            </a:r>
            <a:r>
              <a:rPr lang="en-US" dirty="0"/>
              <a:t> into the ocean.</a:t>
            </a:r>
          </a:p>
        </p:txBody>
      </p:sp>
    </p:spTree>
    <p:extLst>
      <p:ext uri="{BB962C8B-B14F-4D97-AF65-F5344CB8AC3E}">
        <p14:creationId xmlns:p14="http://schemas.microsoft.com/office/powerpoint/2010/main" val="1974404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words would you teach?</a:t>
            </a:r>
          </a:p>
        </p:txBody>
      </p:sp>
      <p:sp>
        <p:nvSpPr>
          <p:cNvPr id="3" name="Content Placeholder 2"/>
          <p:cNvSpPr>
            <a:spLocks noGrp="1"/>
          </p:cNvSpPr>
          <p:nvPr>
            <p:ph idx="1"/>
          </p:nvPr>
        </p:nvSpPr>
        <p:spPr/>
        <p:txBody>
          <a:bodyPr>
            <a:normAutofit/>
          </a:bodyPr>
          <a:lstStyle/>
          <a:p>
            <a:pPr marL="0" indent="0">
              <a:buNone/>
            </a:pPr>
            <a:r>
              <a:rPr lang="en-US" dirty="0"/>
              <a:t>	I can never forget the scene that met us. Between us and the Barrier was a lane of some fifty yards wide, a seething cauldron. Bergs were calving off as we watched: and capsizing: and hitting other bergs, splitting into two and falling apart. The Killers filled the whole place. Looking downwards into a hole between our berg and the next, a hole not bigger than a small room, we saw at least six whales. They were so crowded that they could only lie so as to get their snouts out of the water and my memory is that their snouts were bottle-nosed. At this moment our berg split into two parts and we hastily retreated to the lower and safer floes. </a:t>
            </a:r>
          </a:p>
        </p:txBody>
      </p:sp>
    </p:spTree>
    <p:extLst>
      <p:ext uri="{BB962C8B-B14F-4D97-AF65-F5344CB8AC3E}">
        <p14:creationId xmlns:p14="http://schemas.microsoft.com/office/powerpoint/2010/main" val="979265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words would you teach?</a:t>
            </a:r>
          </a:p>
        </p:txBody>
      </p:sp>
      <p:sp>
        <p:nvSpPr>
          <p:cNvPr id="3" name="Content Placeholder 2"/>
          <p:cNvSpPr>
            <a:spLocks noGrp="1"/>
          </p:cNvSpPr>
          <p:nvPr>
            <p:ph idx="1"/>
          </p:nvPr>
        </p:nvSpPr>
        <p:spPr/>
        <p:txBody>
          <a:bodyPr>
            <a:normAutofit/>
          </a:bodyPr>
          <a:lstStyle/>
          <a:p>
            <a:pPr marL="0" indent="0">
              <a:buNone/>
            </a:pPr>
            <a:r>
              <a:rPr lang="en-US" dirty="0"/>
              <a:t>	I can never forget the scene that met us. Between us and the Barrier was a</a:t>
            </a:r>
            <a:r>
              <a:rPr lang="en-US" dirty="0">
                <a:solidFill>
                  <a:srgbClr val="00B0F0"/>
                </a:solidFill>
              </a:rPr>
              <a:t> </a:t>
            </a:r>
            <a:r>
              <a:rPr lang="en-US" dirty="0"/>
              <a:t>lane of some fifty yards wide, a seething </a:t>
            </a:r>
            <a:r>
              <a:rPr lang="en-US" dirty="0">
                <a:solidFill>
                  <a:srgbClr val="00B0F0"/>
                </a:solidFill>
              </a:rPr>
              <a:t>cauldron. </a:t>
            </a:r>
            <a:r>
              <a:rPr lang="en-US" dirty="0"/>
              <a:t>Bergs were </a:t>
            </a:r>
            <a:r>
              <a:rPr lang="en-US" dirty="0">
                <a:solidFill>
                  <a:srgbClr val="3366FF"/>
                </a:solidFill>
              </a:rPr>
              <a:t>calving</a:t>
            </a:r>
            <a:r>
              <a:rPr lang="en-US" dirty="0"/>
              <a:t> off as we watched: and capsizing: and hitting other bergs, splitting into two and falling apart. The Killers filled the whole place. Looking downwards into a hole between our berg and the next, a hole not bigger than a small room, we saw at least six whales. They were so crowded that they could only lie so as to get their snouts out of the water and my memory is that their snouts were bottle-nosed. At this moment our berg split into two parts and we hastily retreated to the lower and safer floes. </a:t>
            </a:r>
          </a:p>
        </p:txBody>
      </p:sp>
    </p:spTree>
    <p:extLst>
      <p:ext uri="{BB962C8B-B14F-4D97-AF65-F5344CB8AC3E}">
        <p14:creationId xmlns:p14="http://schemas.microsoft.com/office/powerpoint/2010/main" val="1428492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Comprehending Sentences</a:t>
            </a:r>
          </a:p>
        </p:txBody>
      </p:sp>
      <p:sp>
        <p:nvSpPr>
          <p:cNvPr id="3" name="Content Placeholder 2"/>
          <p:cNvSpPr>
            <a:spLocks noGrp="1"/>
          </p:cNvSpPr>
          <p:nvPr>
            <p:ph idx="1"/>
          </p:nvPr>
        </p:nvSpPr>
        <p:spPr/>
        <p:txBody>
          <a:bodyPr>
            <a:normAutofit/>
          </a:bodyPr>
          <a:lstStyle/>
          <a:p>
            <a:pPr>
              <a:spcBef>
                <a:spcPts val="0"/>
              </a:spcBef>
            </a:pPr>
            <a:r>
              <a:rPr lang="en-US" sz="2800" dirty="0"/>
              <a:t>Reading requires more than an ability to make sense of word meanings</a:t>
            </a:r>
          </a:p>
          <a:p>
            <a:pPr>
              <a:spcBef>
                <a:spcPts val="0"/>
              </a:spcBef>
            </a:pPr>
            <a:r>
              <a:rPr lang="en-US" sz="2800" dirty="0"/>
              <a:t>Comprehension also depends on one’s ability to make sense of syntax, too</a:t>
            </a:r>
          </a:p>
          <a:p>
            <a:pPr>
              <a:spcBef>
                <a:spcPts val="0"/>
              </a:spcBef>
            </a:pPr>
            <a:r>
              <a:rPr lang="en-US" sz="2800" dirty="0"/>
              <a:t>Formal grammar instruction has not been found to have much impact on comprehension – but it is possible to teach it successfully in applied ways</a:t>
            </a:r>
          </a:p>
          <a:p>
            <a:pPr marL="0" indent="0">
              <a:spcBef>
                <a:spcPts val="0"/>
              </a:spcBef>
              <a:buNone/>
            </a:pPr>
            <a:r>
              <a:rPr lang="en-US" i="1" dirty="0"/>
              <a:t> </a:t>
            </a:r>
          </a:p>
          <a:p>
            <a:pPr marL="0" indent="0">
              <a:spcBef>
                <a:spcPts val="0"/>
              </a:spcBef>
              <a:buNone/>
            </a:pPr>
            <a:endParaRPr lang="en-US" i="1" dirty="0"/>
          </a:p>
          <a:p>
            <a:pPr marL="0" indent="0">
              <a:spcBef>
                <a:spcPts val="0"/>
              </a:spcBef>
              <a:buNone/>
            </a:pPr>
            <a:endParaRPr lang="en-US" i="1" dirty="0"/>
          </a:p>
        </p:txBody>
      </p:sp>
    </p:spTree>
    <p:extLst>
      <p:ext uri="{BB962C8B-B14F-4D97-AF65-F5344CB8AC3E}">
        <p14:creationId xmlns:p14="http://schemas.microsoft.com/office/powerpoint/2010/main" val="37312697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3FE8E-0350-98AD-9DE8-57BB2252FB84}"/>
              </a:ext>
            </a:extLst>
          </p:cNvPr>
          <p:cNvSpPr>
            <a:spLocks noGrp="1"/>
          </p:cNvSpPr>
          <p:nvPr>
            <p:ph type="title"/>
          </p:nvPr>
        </p:nvSpPr>
        <p:spPr/>
        <p:txBody>
          <a:bodyPr/>
          <a:lstStyle/>
          <a:p>
            <a:r>
              <a:rPr lang="en-US" dirty="0"/>
              <a:t>Sentence Complexity</a:t>
            </a:r>
          </a:p>
        </p:txBody>
      </p:sp>
      <p:sp>
        <p:nvSpPr>
          <p:cNvPr id="3" name="Content Placeholder 2">
            <a:extLst>
              <a:ext uri="{FF2B5EF4-FFF2-40B4-BE49-F238E27FC236}">
                <a16:creationId xmlns:a16="http://schemas.microsoft.com/office/drawing/2014/main" id="{8D99B8D8-315E-44D9-1B06-5557E2F0D593}"/>
              </a:ext>
            </a:extLst>
          </p:cNvPr>
          <p:cNvSpPr>
            <a:spLocks noGrp="1"/>
          </p:cNvSpPr>
          <p:nvPr>
            <p:ph idx="1"/>
          </p:nvPr>
        </p:nvSpPr>
        <p:spPr/>
        <p:txBody>
          <a:bodyPr/>
          <a:lstStyle/>
          <a:p>
            <a:endParaRPr lang="en-US" dirty="0"/>
          </a:p>
          <a:p>
            <a:endParaRPr lang="en-US" dirty="0"/>
          </a:p>
          <a:p>
            <a:pPr marL="0" indent="0">
              <a:buNone/>
            </a:pPr>
            <a:r>
              <a:rPr lang="en-US" dirty="0"/>
              <a:t>“Gamers have had enough of reality. They are abandoning it in droves – a few hours here, an entire weekend there, sometimes every spare minute of every day for stretches at a time – in favor of simulated environments and online games.” </a:t>
            </a:r>
          </a:p>
        </p:txBody>
      </p:sp>
    </p:spTree>
    <p:extLst>
      <p:ext uri="{BB962C8B-B14F-4D97-AF65-F5344CB8AC3E}">
        <p14:creationId xmlns:p14="http://schemas.microsoft.com/office/powerpoint/2010/main" val="108960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32360E-2688-6CAD-09DD-5457BEB4A9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D1EF1-03F0-3E80-4AA2-9D13E23B8469}"/>
              </a:ext>
            </a:extLst>
          </p:cNvPr>
          <p:cNvSpPr>
            <a:spLocks noGrp="1"/>
          </p:cNvSpPr>
          <p:nvPr>
            <p:ph type="title"/>
          </p:nvPr>
        </p:nvSpPr>
        <p:spPr/>
        <p:txBody>
          <a:bodyPr/>
          <a:lstStyle/>
          <a:p>
            <a:r>
              <a:rPr lang="en-US"/>
              <a:t>Sentence Complexity</a:t>
            </a:r>
          </a:p>
        </p:txBody>
      </p:sp>
      <p:sp>
        <p:nvSpPr>
          <p:cNvPr id="3" name="Content Placeholder 2">
            <a:extLst>
              <a:ext uri="{FF2B5EF4-FFF2-40B4-BE49-F238E27FC236}">
                <a16:creationId xmlns:a16="http://schemas.microsoft.com/office/drawing/2014/main" id="{1614E1D0-82A6-8BCE-8B95-49CA96EF4152}"/>
              </a:ext>
            </a:extLst>
          </p:cNvPr>
          <p:cNvSpPr>
            <a:spLocks noGrp="1"/>
          </p:cNvSpPr>
          <p:nvPr>
            <p:ph idx="1"/>
          </p:nvPr>
        </p:nvSpPr>
        <p:spPr/>
        <p:txBody>
          <a:bodyPr/>
          <a:lstStyle/>
          <a:p>
            <a:endParaRPr lang="en-US" dirty="0"/>
          </a:p>
          <a:p>
            <a:endParaRPr lang="en-US" dirty="0"/>
          </a:p>
          <a:p>
            <a:pPr marL="0" indent="0">
              <a:buNone/>
            </a:pPr>
            <a:r>
              <a:rPr lang="en-US" dirty="0"/>
              <a:t>“Gamers [They] are abandoning reality [it] in droves – a few hours here, an entire weekend there, sometimes every spare minute of every day for stretches at a time – in favor of simulated environments and online games.” </a:t>
            </a:r>
          </a:p>
        </p:txBody>
      </p:sp>
    </p:spTree>
    <p:extLst>
      <p:ext uri="{BB962C8B-B14F-4D97-AF65-F5344CB8AC3E}">
        <p14:creationId xmlns:p14="http://schemas.microsoft.com/office/powerpoint/2010/main" val="697042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4C4C2-B976-0D4D-875C-222BE17018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B38048-F729-AF04-528D-FF1116CD2671}"/>
              </a:ext>
            </a:extLst>
          </p:cNvPr>
          <p:cNvSpPr>
            <a:spLocks noGrp="1"/>
          </p:cNvSpPr>
          <p:nvPr>
            <p:ph type="title"/>
          </p:nvPr>
        </p:nvSpPr>
        <p:spPr/>
        <p:txBody>
          <a:bodyPr/>
          <a:lstStyle/>
          <a:p>
            <a:r>
              <a:rPr lang="en-US"/>
              <a:t>Sentence Complexity</a:t>
            </a:r>
          </a:p>
        </p:txBody>
      </p:sp>
      <p:sp>
        <p:nvSpPr>
          <p:cNvPr id="3" name="Content Placeholder 2">
            <a:extLst>
              <a:ext uri="{FF2B5EF4-FFF2-40B4-BE49-F238E27FC236}">
                <a16:creationId xmlns:a16="http://schemas.microsoft.com/office/drawing/2014/main" id="{D7104C38-9851-CE81-A90F-0E2888707802}"/>
              </a:ext>
            </a:extLst>
          </p:cNvPr>
          <p:cNvSpPr>
            <a:spLocks noGrp="1"/>
          </p:cNvSpPr>
          <p:nvPr>
            <p:ph idx="1"/>
          </p:nvPr>
        </p:nvSpPr>
        <p:spPr/>
        <p:txBody>
          <a:bodyPr/>
          <a:lstStyle/>
          <a:p>
            <a:endParaRPr lang="en-US" dirty="0"/>
          </a:p>
          <a:p>
            <a:endParaRPr lang="en-US" dirty="0"/>
          </a:p>
          <a:p>
            <a:pPr marL="0" indent="0">
              <a:buNone/>
            </a:pPr>
            <a:r>
              <a:rPr lang="en-US" dirty="0"/>
              <a:t>“Gamers [They] are abandoning reality [it] in droves – </a:t>
            </a:r>
            <a:r>
              <a:rPr lang="en-US" strike="sngStrike" dirty="0"/>
              <a:t>a few hours here, an entire weekend there, sometimes every spare minute of every day for stretches at a time </a:t>
            </a:r>
            <a:r>
              <a:rPr lang="en-US" dirty="0"/>
              <a:t>– in favor of simulated environments and online games.” </a:t>
            </a:r>
          </a:p>
          <a:p>
            <a:pPr marL="0" indent="0">
              <a:buNone/>
            </a:pPr>
            <a:endParaRPr lang="en-US" dirty="0"/>
          </a:p>
          <a:p>
            <a:r>
              <a:rPr lang="en-US" dirty="0"/>
              <a:t>a few hours here</a:t>
            </a:r>
          </a:p>
          <a:p>
            <a:r>
              <a:rPr lang="en-US" dirty="0"/>
              <a:t>an entire weekend there</a:t>
            </a:r>
          </a:p>
          <a:p>
            <a:r>
              <a:rPr lang="en-US" dirty="0"/>
              <a:t>Sometimes every spare minute of every day for stretches at a time</a:t>
            </a:r>
          </a:p>
        </p:txBody>
      </p:sp>
    </p:spTree>
    <p:extLst>
      <p:ext uri="{BB962C8B-B14F-4D97-AF65-F5344CB8AC3E}">
        <p14:creationId xmlns:p14="http://schemas.microsoft.com/office/powerpoint/2010/main" val="35261326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Sentence example</a:t>
            </a:r>
          </a:p>
        </p:txBody>
      </p:sp>
      <p:sp>
        <p:nvSpPr>
          <p:cNvPr id="3" name="Content Placeholder 2"/>
          <p:cNvSpPr>
            <a:spLocks noGrp="1"/>
          </p:cNvSpPr>
          <p:nvPr>
            <p:ph idx="1"/>
          </p:nvPr>
        </p:nvSpPr>
        <p:spPr/>
        <p:txBody>
          <a:bodyPr>
            <a:normAutofit/>
          </a:bodyPr>
          <a:lstStyle/>
          <a:p>
            <a:pPr marL="0" indent="0">
              <a:spcBef>
                <a:spcPts val="0"/>
              </a:spcBef>
              <a:buNone/>
            </a:pPr>
            <a:r>
              <a:rPr lang="en-US" i="1" dirty="0"/>
              <a:t> </a:t>
            </a:r>
          </a:p>
          <a:p>
            <a:pPr marL="0" indent="0">
              <a:spcBef>
                <a:spcPts val="0"/>
              </a:spcBef>
              <a:buNone/>
            </a:pPr>
            <a:endParaRPr lang="en-US" sz="2800" i="1" dirty="0"/>
          </a:p>
          <a:p>
            <a:pPr marL="0" indent="0">
              <a:spcBef>
                <a:spcPts val="0"/>
              </a:spcBef>
              <a:buNone/>
            </a:pPr>
            <a:r>
              <a:rPr lang="en-US" sz="2800" i="1" dirty="0"/>
              <a:t>“However, on August 24, 2006, the International Astronomical Union (IAU), a group of individual astronomers and astronomical societies from around the world, made an announcement.    </a:t>
            </a:r>
          </a:p>
          <a:p>
            <a:pPr marL="0" indent="0">
              <a:spcBef>
                <a:spcPts val="0"/>
              </a:spcBef>
              <a:buNone/>
            </a:pPr>
            <a:r>
              <a:rPr lang="en-US" sz="2800" i="1" dirty="0"/>
              <a:t>    </a:t>
            </a:r>
          </a:p>
          <a:p>
            <a:pPr marL="0" indent="0">
              <a:spcBef>
                <a:spcPts val="0"/>
              </a:spcBef>
              <a:buNone/>
            </a:pPr>
            <a:endParaRPr lang="en-US" i="1" dirty="0"/>
          </a:p>
          <a:p>
            <a:pPr marL="0" indent="0">
              <a:spcBef>
                <a:spcPts val="0"/>
              </a:spcBef>
              <a:buNone/>
            </a:pPr>
            <a:endParaRPr lang="en-US" i="1" dirty="0"/>
          </a:p>
          <a:p>
            <a:pPr marL="0" indent="0">
              <a:spcBef>
                <a:spcPts val="0"/>
              </a:spcBef>
              <a:buNone/>
            </a:pPr>
            <a:r>
              <a:rPr lang="en-US" i="1" dirty="0"/>
              <a:t>--25 words</a:t>
            </a:r>
          </a:p>
          <a:p>
            <a:pPr marL="0" indent="0">
              <a:spcBef>
                <a:spcPts val="0"/>
              </a:spcBef>
              <a:buNone/>
            </a:pPr>
            <a:r>
              <a:rPr lang="en-US" i="1" dirty="0"/>
              <a:t>--5 commas</a:t>
            </a:r>
          </a:p>
          <a:p>
            <a:pPr marL="0" indent="0">
              <a:spcBef>
                <a:spcPts val="0"/>
              </a:spcBef>
              <a:buNone/>
            </a:pPr>
            <a:endParaRPr lang="en-US" i="1" dirty="0"/>
          </a:p>
          <a:p>
            <a:pPr marL="0" indent="0">
              <a:spcBef>
                <a:spcPts val="0"/>
              </a:spcBef>
              <a:buNone/>
            </a:pPr>
            <a:endParaRPr lang="en-US" i="1" dirty="0"/>
          </a:p>
          <a:p>
            <a:pPr marL="0" indent="0">
              <a:spcBef>
                <a:spcPts val="0"/>
              </a:spcBef>
              <a:buNone/>
            </a:pPr>
            <a:endParaRPr lang="en-US" dirty="0"/>
          </a:p>
        </p:txBody>
      </p:sp>
    </p:spTree>
    <p:extLst>
      <p:ext uri="{BB962C8B-B14F-4D97-AF65-F5344CB8AC3E}">
        <p14:creationId xmlns:p14="http://schemas.microsoft.com/office/powerpoint/2010/main" val="1371055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Sentence example</a:t>
            </a:r>
          </a:p>
        </p:txBody>
      </p:sp>
      <p:sp>
        <p:nvSpPr>
          <p:cNvPr id="3" name="Content Placeholder 2"/>
          <p:cNvSpPr>
            <a:spLocks noGrp="1"/>
          </p:cNvSpPr>
          <p:nvPr>
            <p:ph idx="1"/>
          </p:nvPr>
        </p:nvSpPr>
        <p:spPr/>
        <p:txBody>
          <a:bodyPr/>
          <a:lstStyle/>
          <a:p>
            <a:pPr marL="0" indent="0">
              <a:spcBef>
                <a:spcPts val="0"/>
              </a:spcBef>
              <a:buNone/>
            </a:pPr>
            <a:endParaRPr lang="en-US" i="1" dirty="0"/>
          </a:p>
          <a:p>
            <a:pPr>
              <a:spcBef>
                <a:spcPts val="0"/>
              </a:spcBef>
            </a:pPr>
            <a:r>
              <a:rPr lang="en-US" i="1" dirty="0"/>
              <a:t>However,</a:t>
            </a:r>
          </a:p>
          <a:p>
            <a:pPr>
              <a:spcBef>
                <a:spcPts val="0"/>
              </a:spcBef>
            </a:pPr>
            <a:r>
              <a:rPr lang="en-US" i="1" dirty="0"/>
              <a:t>on August 24 2006</a:t>
            </a:r>
          </a:p>
          <a:p>
            <a:pPr>
              <a:spcBef>
                <a:spcPts val="0"/>
              </a:spcBef>
            </a:pPr>
            <a:r>
              <a:rPr lang="en-US" i="1" dirty="0">
                <a:solidFill>
                  <a:srgbClr val="00B0F0"/>
                </a:solidFill>
              </a:rPr>
              <a:t>the International Astronomical Union (IAU), a group of individual astronomers and astronomical societies from around the world</a:t>
            </a:r>
          </a:p>
          <a:p>
            <a:pPr>
              <a:spcBef>
                <a:spcPts val="0"/>
              </a:spcBef>
            </a:pPr>
            <a:r>
              <a:rPr lang="en-US" i="1" dirty="0">
                <a:solidFill>
                  <a:schemeClr val="tx2"/>
                </a:solidFill>
              </a:rPr>
              <a:t>made</a:t>
            </a:r>
          </a:p>
          <a:p>
            <a:pPr>
              <a:spcBef>
                <a:spcPts val="0"/>
              </a:spcBef>
            </a:pPr>
            <a:r>
              <a:rPr lang="en-US" i="1" dirty="0">
                <a:solidFill>
                  <a:srgbClr val="00B050"/>
                </a:solidFill>
              </a:rPr>
              <a:t>an announcement</a:t>
            </a:r>
          </a:p>
        </p:txBody>
      </p:sp>
    </p:spTree>
    <p:extLst>
      <p:ext uri="{BB962C8B-B14F-4D97-AF65-F5344CB8AC3E}">
        <p14:creationId xmlns:p14="http://schemas.microsoft.com/office/powerpoint/2010/main" val="40322221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Sentence example</a:t>
            </a:r>
          </a:p>
        </p:txBody>
      </p:sp>
      <p:sp>
        <p:nvSpPr>
          <p:cNvPr id="3" name="Content Placeholder 2"/>
          <p:cNvSpPr>
            <a:spLocks noGrp="1"/>
          </p:cNvSpPr>
          <p:nvPr>
            <p:ph idx="1"/>
          </p:nvPr>
        </p:nvSpPr>
        <p:spPr/>
        <p:txBody>
          <a:bodyPr>
            <a:normAutofit fontScale="92500" lnSpcReduction="10000"/>
          </a:bodyPr>
          <a:lstStyle/>
          <a:p>
            <a:pPr marL="0" indent="0">
              <a:spcBef>
                <a:spcPts val="0"/>
              </a:spcBef>
              <a:buNone/>
            </a:pPr>
            <a:r>
              <a:rPr lang="en-US" i="1" dirty="0"/>
              <a:t>Who was the sentence about?	</a:t>
            </a:r>
          </a:p>
          <a:p>
            <a:pPr marL="0" indent="0">
              <a:spcBef>
                <a:spcPts val="0"/>
              </a:spcBef>
              <a:buNone/>
            </a:pPr>
            <a:r>
              <a:rPr lang="en-US" i="1" dirty="0">
                <a:solidFill>
                  <a:srgbClr val="00B0F0"/>
                </a:solidFill>
              </a:rPr>
              <a:t>the International Astronomical Union (IAU)</a:t>
            </a:r>
          </a:p>
          <a:p>
            <a:pPr marL="0" indent="0">
              <a:spcBef>
                <a:spcPts val="0"/>
              </a:spcBef>
              <a:buNone/>
            </a:pPr>
            <a:endParaRPr lang="en-US" i="1" dirty="0"/>
          </a:p>
          <a:p>
            <a:pPr marL="0" indent="0">
              <a:spcBef>
                <a:spcPts val="0"/>
              </a:spcBef>
              <a:buNone/>
            </a:pPr>
            <a:r>
              <a:rPr lang="en-US" i="1" dirty="0"/>
              <a:t>Who are they?</a:t>
            </a:r>
          </a:p>
          <a:p>
            <a:pPr marL="0" indent="0">
              <a:spcBef>
                <a:spcPts val="0"/>
              </a:spcBef>
              <a:buNone/>
            </a:pPr>
            <a:r>
              <a:rPr lang="en-US" i="1" dirty="0">
                <a:solidFill>
                  <a:srgbClr val="00B0F0"/>
                </a:solidFill>
              </a:rPr>
              <a:t>a group of individual astronomers and astronomical societies from around the world</a:t>
            </a:r>
          </a:p>
          <a:p>
            <a:pPr marL="0" indent="0">
              <a:spcBef>
                <a:spcPts val="0"/>
              </a:spcBef>
              <a:buNone/>
            </a:pPr>
            <a:endParaRPr lang="en-US" i="1" dirty="0"/>
          </a:p>
          <a:p>
            <a:pPr marL="0" indent="0">
              <a:spcBef>
                <a:spcPts val="0"/>
              </a:spcBef>
              <a:buNone/>
            </a:pPr>
            <a:r>
              <a:rPr lang="en-US" i="1" dirty="0"/>
              <a:t>What did they do?</a:t>
            </a:r>
          </a:p>
          <a:p>
            <a:pPr marL="0" indent="0">
              <a:spcBef>
                <a:spcPts val="0"/>
              </a:spcBef>
              <a:buNone/>
            </a:pPr>
            <a:r>
              <a:rPr lang="en-US" i="1" dirty="0">
                <a:solidFill>
                  <a:schemeClr val="tx2"/>
                </a:solidFill>
              </a:rPr>
              <a:t>made</a:t>
            </a:r>
          </a:p>
          <a:p>
            <a:pPr marL="0" indent="0">
              <a:spcBef>
                <a:spcPts val="0"/>
              </a:spcBef>
              <a:buNone/>
            </a:pPr>
            <a:endParaRPr lang="en-US" i="1" dirty="0"/>
          </a:p>
          <a:p>
            <a:pPr marL="0" indent="0">
              <a:spcBef>
                <a:spcPts val="0"/>
              </a:spcBef>
              <a:buNone/>
            </a:pPr>
            <a:r>
              <a:rPr lang="en-US" i="1" dirty="0"/>
              <a:t>Made what?</a:t>
            </a:r>
          </a:p>
          <a:p>
            <a:pPr marL="0" indent="0">
              <a:spcBef>
                <a:spcPts val="0"/>
              </a:spcBef>
              <a:buNone/>
            </a:pPr>
            <a:r>
              <a:rPr lang="en-US" i="1" dirty="0">
                <a:solidFill>
                  <a:srgbClr val="00B050"/>
                </a:solidFill>
              </a:rPr>
              <a:t>an announcement</a:t>
            </a:r>
          </a:p>
          <a:p>
            <a:pPr marL="0" indent="0">
              <a:spcBef>
                <a:spcPts val="0"/>
              </a:spcBef>
              <a:buNone/>
            </a:pPr>
            <a:endParaRPr lang="en-US" i="1" dirty="0"/>
          </a:p>
          <a:p>
            <a:pPr marL="0" indent="0">
              <a:spcBef>
                <a:spcPts val="0"/>
              </a:spcBef>
              <a:buNone/>
            </a:pPr>
            <a:r>
              <a:rPr lang="en-US" i="1" dirty="0"/>
              <a:t>When?</a:t>
            </a:r>
          </a:p>
          <a:p>
            <a:pPr marL="0" indent="0">
              <a:spcBef>
                <a:spcPts val="0"/>
              </a:spcBef>
              <a:buNone/>
            </a:pPr>
            <a:r>
              <a:rPr lang="en-US" i="1" dirty="0"/>
              <a:t>on August 24 2006</a:t>
            </a:r>
          </a:p>
        </p:txBody>
      </p:sp>
    </p:spTree>
    <p:extLst>
      <p:ext uri="{BB962C8B-B14F-4D97-AF65-F5344CB8AC3E}">
        <p14:creationId xmlns:p14="http://schemas.microsoft.com/office/powerpoint/2010/main" val="1008027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title"/>
          </p:nvPr>
        </p:nvSpPr>
        <p:spPr>
          <a:xfrm>
            <a:off x="457200" y="533400"/>
            <a:ext cx="8229600" cy="990600"/>
          </a:xfrm>
        </p:spPr>
        <p:txBody>
          <a:bodyPr vert="horz" lIns="91440" tIns="45720" rIns="91440" bIns="45720" rtlCol="0" anchor="ctr">
            <a:normAutofit/>
          </a:bodyPr>
          <a:lstStyle/>
          <a:p>
            <a:r>
              <a:rPr lang="en-US" kern="1200" spc="-100" baseline="0">
                <a:latin typeface="+mj-lt"/>
                <a:ea typeface="+mj-ea"/>
                <a:cs typeface="+mj-cs"/>
              </a:rPr>
              <a:t>Reconceptualization of reading  </a:t>
            </a:r>
            <a:endParaRPr lang="en-US" altLang="zh-CN" kern="1200" spc="-100" baseline="0">
              <a:latin typeface="+mj-lt"/>
              <a:ea typeface="+mj-ea"/>
              <a:cs typeface="+mj-cs"/>
            </a:endParaRPr>
          </a:p>
        </p:txBody>
      </p:sp>
      <p:sp>
        <p:nvSpPr>
          <p:cNvPr id="3" name="TextBox 2"/>
          <p:cNvSpPr txBox="1"/>
          <p:nvPr/>
        </p:nvSpPr>
        <p:spPr>
          <a:xfrm>
            <a:off x="457200" y="1600200"/>
            <a:ext cx="8229600" cy="4876800"/>
          </a:xfrm>
          <a:prstGeom prst="rect">
            <a:avLst/>
          </a:prstGeom>
        </p:spPr>
        <p:txBody>
          <a:bodyPr vert="horz" lIns="91440" tIns="45720" rIns="91440" bIns="45720" rtlCol="0">
            <a:normAutofit/>
          </a:bodyPr>
          <a:lstStyle/>
          <a:p>
            <a:pPr marL="182880" indent="-182880">
              <a:spcBef>
                <a:spcPct val="20000"/>
              </a:spcBef>
              <a:buClr>
                <a:schemeClr val="accent1"/>
              </a:buClr>
              <a:buSzPct val="85000"/>
              <a:buFont typeface="Arial" pitchFamily="34" charset="0"/>
              <a:buChar char="•"/>
            </a:pPr>
            <a:r>
              <a:rPr lang="en-US" sz="2400" dirty="0"/>
              <a:t>Reading comprehension is not the ability to answer certain kinds of text questions</a:t>
            </a:r>
          </a:p>
          <a:p>
            <a:pPr>
              <a:spcBef>
                <a:spcPct val="20000"/>
              </a:spcBef>
              <a:buClr>
                <a:schemeClr val="accent1"/>
              </a:buClr>
              <a:buSzPct val="85000"/>
            </a:pPr>
            <a:endParaRPr lang="en-US" sz="2400" dirty="0"/>
          </a:p>
          <a:p>
            <a:pPr marL="182880" indent="-182880">
              <a:spcBef>
                <a:spcPct val="20000"/>
              </a:spcBef>
              <a:buClr>
                <a:schemeClr val="accent1"/>
              </a:buClr>
              <a:buSzPct val="85000"/>
              <a:buFont typeface="Arial" pitchFamily="34" charset="0"/>
              <a:buChar char="•"/>
            </a:pPr>
            <a:r>
              <a:rPr lang="en-US" sz="2400" dirty="0"/>
              <a:t>Reading is the ability to make sense of ideas expressed in text—the ability to negotiate the linguistic and conceptual barriers or affordances of a text</a:t>
            </a:r>
          </a:p>
          <a:p>
            <a:pPr marL="182880" indent="-182880">
              <a:spcBef>
                <a:spcPct val="20000"/>
              </a:spcBef>
              <a:buClr>
                <a:schemeClr val="accent1"/>
              </a:buClr>
              <a:buSzPct val="85000"/>
              <a:buFont typeface="Arial" pitchFamily="34" charset="0"/>
              <a:buChar char="•"/>
            </a:pPr>
            <a:endParaRPr lang="en-US" sz="2400" dirty="0"/>
          </a:p>
          <a:p>
            <a:pPr marL="182880" indent="-182880">
              <a:spcBef>
                <a:spcPct val="20000"/>
              </a:spcBef>
              <a:buClr>
                <a:schemeClr val="accent1"/>
              </a:buClr>
              <a:buSzPct val="85000"/>
              <a:buFont typeface="Arial" pitchFamily="34" charset="0"/>
              <a:buChar char="•"/>
            </a:pPr>
            <a:endParaRPr lang="en-US" sz="2400" dirty="0"/>
          </a:p>
        </p:txBody>
      </p:sp>
    </p:spTree>
    <p:extLst>
      <p:ext uri="{BB962C8B-B14F-4D97-AF65-F5344CB8AC3E}">
        <p14:creationId xmlns:p14="http://schemas.microsoft.com/office/powerpoint/2010/main" val="2324707504"/>
      </p:ext>
    </p:extLst>
  </p:cSld>
  <p:clrMapOvr>
    <a:masterClrMapping/>
  </p:clrMapOvr>
  <p:transition>
    <p:comb/>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p:txBody>
          <a:bodyPr/>
          <a:lstStyle/>
          <a:p>
            <a:pPr marL="0" indent="0">
              <a:buNone/>
            </a:pPr>
            <a:r>
              <a:rPr lang="en-US" dirty="0"/>
              <a:t>“The women of Montgomery, both young and older, would come in with their fancy holiday dresses that needed adjustments or their Sunday suits and blouses that needed just a touch—a flower or some velvet trimming or something to make the ladies look festive.”</a:t>
            </a:r>
          </a:p>
          <a:p>
            <a:pPr marL="0" indent="0">
              <a:buNone/>
            </a:pPr>
            <a:r>
              <a:rPr lang="en-US" dirty="0"/>
              <a:t>			--Nikki Giovanni (</a:t>
            </a:r>
            <a:r>
              <a:rPr lang="en-US" u="sng" dirty="0"/>
              <a:t>Rosa</a:t>
            </a:r>
            <a:r>
              <a:rPr lang="en-US" dirty="0"/>
              <a:t>)</a:t>
            </a:r>
          </a:p>
          <a:p>
            <a:pPr marL="0" indent="0">
              <a:buNone/>
            </a:pPr>
            <a:endParaRPr lang="en-US" dirty="0"/>
          </a:p>
          <a:p>
            <a:r>
              <a:rPr lang="en-US" dirty="0"/>
              <a:t>44 words</a:t>
            </a:r>
          </a:p>
          <a:p>
            <a:r>
              <a:rPr lang="en-US" dirty="0"/>
              <a:t>2 commas, 1 </a:t>
            </a:r>
            <a:r>
              <a:rPr lang="en-US" dirty="0" err="1"/>
              <a:t>em</a:t>
            </a:r>
            <a:r>
              <a:rPr lang="en-US" dirty="0"/>
              <a:t>-dash</a:t>
            </a:r>
          </a:p>
        </p:txBody>
      </p:sp>
    </p:spTree>
    <p:extLst>
      <p:ext uri="{BB962C8B-B14F-4D97-AF65-F5344CB8AC3E}">
        <p14:creationId xmlns:p14="http://schemas.microsoft.com/office/powerpoint/2010/main" val="19678604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women of Montgomery </a:t>
            </a:r>
            <a:r>
              <a:rPr lang="en-US" strike="sngStrike" dirty="0"/>
              <a:t>, both young and older,   </a:t>
            </a:r>
            <a:r>
              <a:rPr lang="en-US" dirty="0"/>
              <a:t>would come in with their fancy holiday dresses that needed adjustments or their Sunday suits and blouses that needed just a touch—a flower or some velvet trimming or something to make the ladies look festive.”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33366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women of Montgomery would come in with their fancy holiday dresses that needed adjustments or their Sunday suits and blouses that needed just a touch—a flower or some velvet trimming or something to make the ladies look festive.”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33647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women of Montgomery would come in with their fancy holiday dresses that needed adjustments </a:t>
            </a:r>
            <a:r>
              <a:rPr lang="en-US" dirty="0">
                <a:solidFill>
                  <a:srgbClr val="FF0000"/>
                </a:solidFill>
              </a:rPr>
              <a:t>or </a:t>
            </a:r>
            <a:r>
              <a:rPr lang="en-US" dirty="0"/>
              <a:t>their Sunday suits and blouses that needed just a touch</a:t>
            </a:r>
            <a:r>
              <a:rPr lang="en-US" dirty="0">
                <a:solidFill>
                  <a:srgbClr val="FF0000"/>
                </a:solidFill>
              </a:rPr>
              <a:t>—</a:t>
            </a:r>
            <a:r>
              <a:rPr lang="en-US" dirty="0"/>
              <a:t>a flower </a:t>
            </a:r>
            <a:r>
              <a:rPr lang="en-US" dirty="0">
                <a:solidFill>
                  <a:srgbClr val="FF0000"/>
                </a:solidFill>
              </a:rPr>
              <a:t>or</a:t>
            </a:r>
            <a:r>
              <a:rPr lang="en-US" dirty="0"/>
              <a:t> some velvet trimming </a:t>
            </a:r>
            <a:r>
              <a:rPr lang="en-US" dirty="0">
                <a:solidFill>
                  <a:srgbClr val="FF0000"/>
                </a:solidFill>
              </a:rPr>
              <a:t>or</a:t>
            </a:r>
            <a:r>
              <a:rPr lang="en-US" dirty="0"/>
              <a:t> something to make the ladies look festive.”</a:t>
            </a:r>
          </a:p>
        </p:txBody>
      </p:sp>
    </p:spTree>
    <p:extLst>
      <p:ext uri="{BB962C8B-B14F-4D97-AF65-F5344CB8AC3E}">
        <p14:creationId xmlns:p14="http://schemas.microsoft.com/office/powerpoint/2010/main" val="2819875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p:txBody>
          <a:bodyPr/>
          <a:lstStyle/>
          <a:p>
            <a:pPr marL="0" indent="0">
              <a:buNone/>
            </a:pPr>
            <a:r>
              <a:rPr lang="en-US" dirty="0"/>
              <a:t>“The women of Montgomery would come in with their fancy holiday dresses that needed adjustments </a:t>
            </a:r>
          </a:p>
          <a:p>
            <a:pPr marL="0" indent="0">
              <a:buNone/>
            </a:pPr>
            <a:endParaRPr lang="en-US" dirty="0"/>
          </a:p>
          <a:p>
            <a:pPr marL="0" indent="0">
              <a:buNone/>
            </a:pPr>
            <a:r>
              <a:rPr lang="en-US" dirty="0">
                <a:solidFill>
                  <a:srgbClr val="FF0000"/>
                </a:solidFill>
              </a:rPr>
              <a:t>or </a:t>
            </a:r>
            <a:r>
              <a:rPr lang="en-US" dirty="0"/>
              <a:t>their Sunday suits and blouses that needed just a touch</a:t>
            </a:r>
          </a:p>
          <a:p>
            <a:pPr marL="0" indent="0">
              <a:buNone/>
            </a:pPr>
            <a:endParaRPr lang="en-US" dirty="0"/>
          </a:p>
          <a:p>
            <a:pPr marL="0" indent="0">
              <a:buNone/>
            </a:pPr>
            <a:r>
              <a:rPr lang="en-US" dirty="0">
                <a:solidFill>
                  <a:srgbClr val="FF0000"/>
                </a:solidFill>
              </a:rPr>
              <a:t>—</a:t>
            </a:r>
            <a:r>
              <a:rPr lang="en-US" dirty="0"/>
              <a:t>a flower </a:t>
            </a:r>
          </a:p>
          <a:p>
            <a:pPr marL="0" indent="0">
              <a:buNone/>
            </a:pPr>
            <a:endParaRPr lang="en-US" dirty="0">
              <a:solidFill>
                <a:srgbClr val="FF0000"/>
              </a:solidFill>
            </a:endParaRPr>
          </a:p>
          <a:p>
            <a:pPr marL="0" indent="0">
              <a:buNone/>
            </a:pPr>
            <a:r>
              <a:rPr lang="en-US" dirty="0">
                <a:solidFill>
                  <a:srgbClr val="FF0000"/>
                </a:solidFill>
              </a:rPr>
              <a:t>or</a:t>
            </a:r>
            <a:r>
              <a:rPr lang="en-US" dirty="0"/>
              <a:t> some velvet trimming </a:t>
            </a:r>
          </a:p>
          <a:p>
            <a:pPr marL="0" indent="0">
              <a:buNone/>
            </a:pPr>
            <a:endParaRPr lang="en-US" dirty="0">
              <a:solidFill>
                <a:srgbClr val="FF0000"/>
              </a:solidFill>
            </a:endParaRPr>
          </a:p>
          <a:p>
            <a:pPr marL="0" indent="0">
              <a:buNone/>
            </a:pPr>
            <a:r>
              <a:rPr lang="en-US" dirty="0">
                <a:solidFill>
                  <a:srgbClr val="FF0000"/>
                </a:solidFill>
              </a:rPr>
              <a:t>or</a:t>
            </a:r>
            <a:r>
              <a:rPr lang="en-US" dirty="0"/>
              <a:t> something to make the ladies look festive.”</a:t>
            </a:r>
          </a:p>
        </p:txBody>
      </p:sp>
    </p:spTree>
    <p:extLst>
      <p:ext uri="{BB962C8B-B14F-4D97-AF65-F5344CB8AC3E}">
        <p14:creationId xmlns:p14="http://schemas.microsoft.com/office/powerpoint/2010/main" val="1124683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a:xfrm>
            <a:off x="381000" y="1600200"/>
            <a:ext cx="8229600" cy="4876800"/>
          </a:xfrm>
        </p:spPr>
        <p:txBody>
          <a:bodyPr/>
          <a:lstStyle/>
          <a:p>
            <a:pPr marL="0" indent="0">
              <a:buNone/>
            </a:pPr>
            <a:r>
              <a:rPr lang="en-US" dirty="0"/>
              <a:t>“The women of Montgomery would come in with </a:t>
            </a:r>
            <a:r>
              <a:rPr lang="en-US" u="sng" dirty="0"/>
              <a:t>their fancy holiday dresses that needed adjustments</a:t>
            </a:r>
            <a:r>
              <a:rPr lang="en-US" dirty="0"/>
              <a:t> </a:t>
            </a:r>
          </a:p>
          <a:p>
            <a:pPr marL="0" indent="0">
              <a:buNone/>
            </a:pPr>
            <a:endParaRPr lang="en-US" dirty="0"/>
          </a:p>
          <a:p>
            <a:pPr marL="0" indent="0">
              <a:buNone/>
            </a:pPr>
            <a:r>
              <a:rPr lang="en-US" dirty="0">
                <a:solidFill>
                  <a:srgbClr val="FF0000"/>
                </a:solidFill>
              </a:rPr>
              <a:t>or </a:t>
            </a:r>
            <a:r>
              <a:rPr lang="en-US" u="sng" dirty="0"/>
              <a:t>their Sunday suits and blouses that needed just a touch</a:t>
            </a:r>
          </a:p>
          <a:p>
            <a:pPr marL="0" indent="0">
              <a:buNone/>
            </a:pPr>
            <a:endParaRPr lang="en-US" dirty="0"/>
          </a:p>
          <a:p>
            <a:pPr marL="0" indent="0">
              <a:buNone/>
            </a:pPr>
            <a:r>
              <a:rPr lang="en-US" dirty="0">
                <a:solidFill>
                  <a:srgbClr val="FF0000"/>
                </a:solidFill>
              </a:rPr>
              <a:t>—</a:t>
            </a:r>
            <a:r>
              <a:rPr lang="en-US" dirty="0"/>
              <a:t>a flower </a:t>
            </a:r>
          </a:p>
          <a:p>
            <a:pPr marL="0" indent="0">
              <a:buNone/>
            </a:pPr>
            <a:endParaRPr lang="en-US" dirty="0">
              <a:solidFill>
                <a:srgbClr val="FF0000"/>
              </a:solidFill>
            </a:endParaRPr>
          </a:p>
          <a:p>
            <a:pPr marL="0" indent="0">
              <a:buNone/>
            </a:pPr>
            <a:r>
              <a:rPr lang="en-US" dirty="0">
                <a:solidFill>
                  <a:srgbClr val="FF0000"/>
                </a:solidFill>
              </a:rPr>
              <a:t>or</a:t>
            </a:r>
            <a:r>
              <a:rPr lang="en-US" dirty="0"/>
              <a:t> some velvet trimming </a:t>
            </a:r>
          </a:p>
          <a:p>
            <a:pPr marL="0" indent="0">
              <a:buNone/>
            </a:pPr>
            <a:endParaRPr lang="en-US" dirty="0">
              <a:solidFill>
                <a:srgbClr val="FF0000"/>
              </a:solidFill>
            </a:endParaRPr>
          </a:p>
          <a:p>
            <a:pPr marL="0" indent="0">
              <a:buNone/>
            </a:pPr>
            <a:r>
              <a:rPr lang="en-US" dirty="0">
                <a:solidFill>
                  <a:srgbClr val="FF0000"/>
                </a:solidFill>
              </a:rPr>
              <a:t>or</a:t>
            </a:r>
            <a:r>
              <a:rPr lang="en-US" dirty="0"/>
              <a:t> something to make the ladies look festive.”</a:t>
            </a:r>
          </a:p>
        </p:txBody>
      </p:sp>
    </p:spTree>
    <p:extLst>
      <p:ext uri="{BB962C8B-B14F-4D97-AF65-F5344CB8AC3E}">
        <p14:creationId xmlns:p14="http://schemas.microsoft.com/office/powerpoint/2010/main" val="20874685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a:t>
            </a:r>
          </a:p>
        </p:txBody>
      </p:sp>
      <p:sp>
        <p:nvSpPr>
          <p:cNvPr id="3" name="Content Placeholder 2"/>
          <p:cNvSpPr>
            <a:spLocks noGrp="1"/>
          </p:cNvSpPr>
          <p:nvPr>
            <p:ph idx="1"/>
          </p:nvPr>
        </p:nvSpPr>
        <p:spPr>
          <a:xfrm>
            <a:off x="381000" y="1600200"/>
            <a:ext cx="8229600" cy="4876800"/>
          </a:xfrm>
        </p:spPr>
        <p:txBody>
          <a:bodyPr/>
          <a:lstStyle/>
          <a:p>
            <a:pPr marL="0" indent="0">
              <a:buNone/>
            </a:pPr>
            <a:r>
              <a:rPr lang="en-US" dirty="0"/>
              <a:t>“The women of Montgomery would come in with </a:t>
            </a:r>
            <a:r>
              <a:rPr lang="en-US" u="sng" dirty="0"/>
              <a:t>their fancy holiday dresses that needed adjustments</a:t>
            </a:r>
            <a:r>
              <a:rPr lang="en-US" dirty="0"/>
              <a:t> </a:t>
            </a:r>
          </a:p>
          <a:p>
            <a:pPr marL="0" indent="0">
              <a:buNone/>
            </a:pPr>
            <a:endParaRPr lang="en-US" dirty="0"/>
          </a:p>
          <a:p>
            <a:pPr marL="0" indent="0">
              <a:buNone/>
            </a:pPr>
            <a:r>
              <a:rPr lang="en-US" dirty="0">
                <a:solidFill>
                  <a:srgbClr val="FF0000"/>
                </a:solidFill>
              </a:rPr>
              <a:t>or </a:t>
            </a:r>
            <a:r>
              <a:rPr lang="en-US" dirty="0"/>
              <a:t>The women of Montgomery would come in with </a:t>
            </a:r>
            <a:r>
              <a:rPr lang="en-US" u="sng" dirty="0"/>
              <a:t>their Sunday suits and blouses that needed just a touch</a:t>
            </a:r>
          </a:p>
          <a:p>
            <a:pPr marL="0" indent="0">
              <a:buNone/>
            </a:pPr>
            <a:endParaRPr lang="en-US" dirty="0"/>
          </a:p>
          <a:p>
            <a:pPr marL="0" indent="0">
              <a:buNone/>
            </a:pPr>
            <a:r>
              <a:rPr lang="en-US" dirty="0">
                <a:solidFill>
                  <a:srgbClr val="FF0000"/>
                </a:solidFill>
              </a:rPr>
              <a:t>—</a:t>
            </a:r>
            <a:r>
              <a:rPr lang="en-US" dirty="0"/>
              <a:t>a flower </a:t>
            </a:r>
          </a:p>
          <a:p>
            <a:pPr marL="0" indent="0">
              <a:buNone/>
            </a:pPr>
            <a:endParaRPr lang="en-US" dirty="0">
              <a:solidFill>
                <a:srgbClr val="FF0000"/>
              </a:solidFill>
            </a:endParaRPr>
          </a:p>
          <a:p>
            <a:pPr marL="0" indent="0">
              <a:buNone/>
            </a:pPr>
            <a:r>
              <a:rPr lang="en-US" dirty="0">
                <a:solidFill>
                  <a:srgbClr val="FF0000"/>
                </a:solidFill>
              </a:rPr>
              <a:t>or</a:t>
            </a:r>
            <a:r>
              <a:rPr lang="en-US" dirty="0"/>
              <a:t> some velvet trimming </a:t>
            </a:r>
          </a:p>
          <a:p>
            <a:pPr marL="0" indent="0">
              <a:buNone/>
            </a:pPr>
            <a:endParaRPr lang="en-US" dirty="0">
              <a:solidFill>
                <a:srgbClr val="FF0000"/>
              </a:solidFill>
            </a:endParaRPr>
          </a:p>
          <a:p>
            <a:pPr marL="0" indent="0">
              <a:buNone/>
            </a:pPr>
            <a:r>
              <a:rPr lang="en-US" dirty="0">
                <a:solidFill>
                  <a:srgbClr val="FF0000"/>
                </a:solidFill>
              </a:rPr>
              <a:t>or</a:t>
            </a:r>
            <a:r>
              <a:rPr lang="en-US" dirty="0"/>
              <a:t> something to make the ladies look festive.”</a:t>
            </a:r>
          </a:p>
        </p:txBody>
      </p:sp>
    </p:spTree>
    <p:extLst>
      <p:ext uri="{BB962C8B-B14F-4D97-AF65-F5344CB8AC3E}">
        <p14:creationId xmlns:p14="http://schemas.microsoft.com/office/powerpoint/2010/main" val="1219395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 challenging sentences?</a:t>
            </a:r>
          </a:p>
        </p:txBody>
      </p:sp>
      <p:sp>
        <p:nvSpPr>
          <p:cNvPr id="3" name="Content Placeholder 2"/>
          <p:cNvSpPr>
            <a:spLocks noGrp="1"/>
          </p:cNvSpPr>
          <p:nvPr>
            <p:ph idx="1"/>
          </p:nvPr>
        </p:nvSpPr>
        <p:spPr/>
        <p:txBody>
          <a:bodyPr/>
          <a:lstStyle/>
          <a:p>
            <a:r>
              <a:rPr lang="en-US" dirty="0"/>
              <a:t>Particularly long sentences </a:t>
            </a:r>
          </a:p>
          <a:p>
            <a:r>
              <a:rPr lang="en-US" dirty="0"/>
              <a:t>Internal punctuation</a:t>
            </a:r>
          </a:p>
          <a:p>
            <a:r>
              <a:rPr lang="en-US" dirty="0"/>
              <a:t>Dependent clauses</a:t>
            </a:r>
          </a:p>
          <a:p>
            <a:r>
              <a:rPr lang="en-US" dirty="0"/>
              <a:t>Multiple phrases </a:t>
            </a:r>
          </a:p>
          <a:p>
            <a:r>
              <a:rPr lang="en-US" dirty="0"/>
              <a:t>Parentheticals</a:t>
            </a:r>
          </a:p>
          <a:p>
            <a:r>
              <a:rPr lang="en-US" dirty="0"/>
              <a:t>Passive voice</a:t>
            </a:r>
          </a:p>
          <a:p>
            <a:r>
              <a:rPr lang="en-US" dirty="0"/>
              <a:t>Etc.</a:t>
            </a:r>
          </a:p>
          <a:p>
            <a:endParaRPr lang="en-US" dirty="0"/>
          </a:p>
          <a:p>
            <a:r>
              <a:rPr lang="en-US" dirty="0"/>
              <a:t>Write a question for the sentences</a:t>
            </a:r>
          </a:p>
          <a:p>
            <a:r>
              <a:rPr lang="en-US" dirty="0"/>
              <a:t>Break the sentences down (punctuation, conjunctions, demonstrative pronouns, prepositions, etc.)</a:t>
            </a:r>
          </a:p>
          <a:p>
            <a:endParaRPr lang="en-US" dirty="0"/>
          </a:p>
        </p:txBody>
      </p:sp>
    </p:spTree>
    <p:extLst>
      <p:ext uri="{BB962C8B-B14F-4D97-AF65-F5344CB8AC3E}">
        <p14:creationId xmlns:p14="http://schemas.microsoft.com/office/powerpoint/2010/main" val="4375279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dirty="0"/>
              <a:t>    Help with Cohesion</a:t>
            </a:r>
          </a:p>
        </p:txBody>
      </p:sp>
      <p:sp>
        <p:nvSpPr>
          <p:cNvPr id="3" name="Content Placeholder 2"/>
          <p:cNvSpPr>
            <a:spLocks noGrp="1"/>
          </p:cNvSpPr>
          <p:nvPr>
            <p:ph idx="1"/>
          </p:nvPr>
        </p:nvSpPr>
        <p:spPr>
          <a:xfrm>
            <a:off x="533400" y="1447800"/>
            <a:ext cx="7810500" cy="4114800"/>
          </a:xfrm>
        </p:spPr>
        <p:txBody>
          <a:bodyPr>
            <a:noAutofit/>
          </a:bodyPr>
          <a:lstStyle/>
          <a:p>
            <a:r>
              <a:rPr lang="en-US" sz="2200" b="0" dirty="0"/>
              <a:t>Texts can be hard because the relationships and connections may be unclear to readers</a:t>
            </a:r>
          </a:p>
          <a:p>
            <a:r>
              <a:rPr lang="en-US" sz="2200" i="1" dirty="0"/>
              <a:t>The killer whale tosses the penguin into the air and generally torments its prey before it eats it</a:t>
            </a:r>
          </a:p>
          <a:p>
            <a:r>
              <a:rPr lang="en-US" sz="2200" i="1" dirty="0"/>
              <a:t>The killer whale tosses the penguin into the air and generally torments the penguin before eating it.</a:t>
            </a:r>
          </a:p>
        </p:txBody>
      </p:sp>
    </p:spTree>
    <p:extLst>
      <p:ext uri="{BB962C8B-B14F-4D97-AF65-F5344CB8AC3E}">
        <p14:creationId xmlns:p14="http://schemas.microsoft.com/office/powerpoint/2010/main" val="35962033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the nebula continued to orbit the new Sun until it formed a large flat ring around it. Scientists call this ring a “protoplanetary disk.” The disk, or ring, was hottest where it was closest to the Sun, and coolest at its outer edge. As the disk swirled around the Sun, the Sun’s gravity went to work. It pulled and tugged at the bits of rock, dust, ice, and gas until they came together in clumps of material we now call the planets.</a:t>
            </a:r>
          </a:p>
          <a:p>
            <a:endParaRPr lang="en-US" dirty="0"/>
          </a:p>
        </p:txBody>
      </p:sp>
    </p:spTree>
    <p:extLst>
      <p:ext uri="{BB962C8B-B14F-4D97-AF65-F5344CB8AC3E}">
        <p14:creationId xmlns:p14="http://schemas.microsoft.com/office/powerpoint/2010/main" val="418855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title"/>
          </p:nvPr>
        </p:nvSpPr>
        <p:spPr>
          <a:xfrm>
            <a:off x="457200" y="533400"/>
            <a:ext cx="8229600" cy="990600"/>
          </a:xfrm>
        </p:spPr>
        <p:txBody>
          <a:bodyPr vert="horz" lIns="91440" tIns="45720" rIns="91440" bIns="45720" rtlCol="0" anchor="ctr">
            <a:normAutofit/>
          </a:bodyPr>
          <a:lstStyle/>
          <a:p>
            <a:pPr>
              <a:lnSpc>
                <a:spcPct val="90000"/>
              </a:lnSpc>
            </a:pPr>
            <a:r>
              <a:rPr lang="en-US" sz="3100" kern="1200" spc="-100" baseline="0">
                <a:latin typeface="+mj-lt"/>
                <a:ea typeface="+mj-ea"/>
                <a:cs typeface="+mj-cs"/>
              </a:rPr>
              <a:t>Four Common Classroom Responses to Text Complexity</a:t>
            </a:r>
            <a:endParaRPr lang="en-US" altLang="zh-CN" sz="3100" kern="1200" spc="-100" baseline="0">
              <a:latin typeface="+mj-lt"/>
              <a:ea typeface="+mj-ea"/>
              <a:cs typeface="+mj-cs"/>
            </a:endParaRPr>
          </a:p>
        </p:txBody>
      </p:sp>
      <p:graphicFrame>
        <p:nvGraphicFramePr>
          <p:cNvPr id="6" name="TextBox 2">
            <a:extLst>
              <a:ext uri="{FF2B5EF4-FFF2-40B4-BE49-F238E27FC236}">
                <a16:creationId xmlns:a16="http://schemas.microsoft.com/office/drawing/2014/main" id="{1C52ED78-7975-88FD-16B2-D9D733A0477E}"/>
              </a:ext>
            </a:extLst>
          </p:cNvPr>
          <p:cNvGraphicFramePr/>
          <p:nvPr>
            <p:extLst>
              <p:ext uri="{D42A27DB-BD31-4B8C-83A1-F6EECF244321}">
                <p14:modId xmlns:p14="http://schemas.microsoft.com/office/powerpoint/2010/main" val="4226247112"/>
              </p:ext>
            </p:extLst>
          </p:nvPr>
        </p:nvGraphicFramePr>
        <p:xfrm>
          <a:off x="457200" y="18288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7169580"/>
      </p:ext>
    </p:extLst>
  </p:cSld>
  <p:clrMapOvr>
    <a:masterClrMapping/>
  </p:clrMapOvr>
  <p:transition>
    <p:comb/>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a:t>
            </a:r>
            <a:r>
              <a:rPr lang="en-US" dirty="0">
                <a:solidFill>
                  <a:srgbClr val="FF0000"/>
                </a:solidFill>
              </a:rPr>
              <a:t>the nebula </a:t>
            </a:r>
            <a:r>
              <a:rPr lang="en-US" dirty="0"/>
              <a:t>continued to orbit the new Sun until </a:t>
            </a:r>
            <a:r>
              <a:rPr lang="en-US" dirty="0">
                <a:solidFill>
                  <a:srgbClr val="FF0000"/>
                </a:solidFill>
              </a:rPr>
              <a:t>it </a:t>
            </a:r>
            <a:r>
              <a:rPr lang="en-US" dirty="0"/>
              <a:t>formed a large flat ring around it. Scientists call this ring a “protoplanetary disk.” The disk, or ring, was hottest where it was closest to the Sun, and coolest at its outer edge. As the disk swirled around the Sun, the Sun’s gravity went to work. It pulled and tugged at the bits of rock, dust, ice, and gas until they came together in clumps of material we now call the planets.</a:t>
            </a:r>
          </a:p>
          <a:p>
            <a:endParaRPr lang="en-US" dirty="0"/>
          </a:p>
        </p:txBody>
      </p:sp>
    </p:spTree>
    <p:extLst>
      <p:ext uri="{BB962C8B-B14F-4D97-AF65-F5344CB8AC3E}">
        <p14:creationId xmlns:p14="http://schemas.microsoft.com/office/powerpoint/2010/main" val="3668541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the nebula continued to orbit </a:t>
            </a:r>
            <a:r>
              <a:rPr lang="en-US" dirty="0">
                <a:solidFill>
                  <a:srgbClr val="FFC000"/>
                </a:solidFill>
              </a:rPr>
              <a:t>the</a:t>
            </a:r>
            <a:r>
              <a:rPr lang="en-US" dirty="0"/>
              <a:t> </a:t>
            </a:r>
            <a:r>
              <a:rPr lang="en-US" dirty="0">
                <a:solidFill>
                  <a:srgbClr val="FFC000"/>
                </a:solidFill>
              </a:rPr>
              <a:t>new Sun </a:t>
            </a:r>
            <a:r>
              <a:rPr lang="en-US" dirty="0"/>
              <a:t>until it</a:t>
            </a:r>
            <a:r>
              <a:rPr lang="en-US" dirty="0">
                <a:solidFill>
                  <a:srgbClr val="FF0000"/>
                </a:solidFill>
              </a:rPr>
              <a:t> </a:t>
            </a:r>
            <a:r>
              <a:rPr lang="en-US" dirty="0"/>
              <a:t>formed a large flat ring around </a:t>
            </a:r>
            <a:r>
              <a:rPr lang="en-US" dirty="0">
                <a:solidFill>
                  <a:srgbClr val="FFC000"/>
                </a:solidFill>
              </a:rPr>
              <a:t>it. </a:t>
            </a:r>
            <a:r>
              <a:rPr lang="en-US" dirty="0"/>
              <a:t>Scientists call this ring a “protoplanetary disk.” The disk, or ring, was hottest where it was closest to </a:t>
            </a:r>
            <a:r>
              <a:rPr lang="en-US" dirty="0">
                <a:solidFill>
                  <a:srgbClr val="FFC000"/>
                </a:solidFill>
              </a:rPr>
              <a:t>the Sun, </a:t>
            </a:r>
            <a:r>
              <a:rPr lang="en-US" dirty="0"/>
              <a:t>and coolest at its outer edge. As the disk swirled around </a:t>
            </a:r>
            <a:r>
              <a:rPr lang="en-US" dirty="0">
                <a:solidFill>
                  <a:srgbClr val="FFC000"/>
                </a:solidFill>
              </a:rPr>
              <a:t>the Sun, the Sun’s </a:t>
            </a:r>
            <a:r>
              <a:rPr lang="en-US" dirty="0"/>
              <a:t>gravity went to work. It pulled and tugged at the bits of rock, dust, ice, and gas until they came together in clumps of material we now call the planets.</a:t>
            </a:r>
          </a:p>
          <a:p>
            <a:endParaRPr lang="en-US" dirty="0"/>
          </a:p>
        </p:txBody>
      </p:sp>
    </p:spTree>
    <p:extLst>
      <p:ext uri="{BB962C8B-B14F-4D97-AF65-F5344CB8AC3E}">
        <p14:creationId xmlns:p14="http://schemas.microsoft.com/office/powerpoint/2010/main" val="35579934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the nebula continued to orbit the new Sun until it formed </a:t>
            </a:r>
            <a:r>
              <a:rPr lang="en-US" dirty="0">
                <a:solidFill>
                  <a:srgbClr val="92D050"/>
                </a:solidFill>
              </a:rPr>
              <a:t>a large flat ring </a:t>
            </a:r>
            <a:r>
              <a:rPr lang="en-US" dirty="0"/>
              <a:t>around it. Scientists call </a:t>
            </a:r>
            <a:r>
              <a:rPr lang="en-US" dirty="0">
                <a:solidFill>
                  <a:srgbClr val="92D050"/>
                </a:solidFill>
              </a:rPr>
              <a:t>this ring a “protoplanetary disk.” The disk, or ring, </a:t>
            </a:r>
            <a:r>
              <a:rPr lang="en-US" dirty="0"/>
              <a:t>was hottest where </a:t>
            </a:r>
            <a:r>
              <a:rPr lang="en-US" dirty="0">
                <a:solidFill>
                  <a:srgbClr val="92D050"/>
                </a:solidFill>
              </a:rPr>
              <a:t>it</a:t>
            </a:r>
            <a:r>
              <a:rPr lang="en-US" dirty="0"/>
              <a:t> was closest to the Sun, and coolest at </a:t>
            </a:r>
            <a:r>
              <a:rPr lang="en-US" dirty="0">
                <a:solidFill>
                  <a:srgbClr val="92D050"/>
                </a:solidFill>
              </a:rPr>
              <a:t>its </a:t>
            </a:r>
            <a:r>
              <a:rPr lang="en-US" dirty="0"/>
              <a:t>outer edge. As </a:t>
            </a:r>
            <a:r>
              <a:rPr lang="en-US" dirty="0">
                <a:solidFill>
                  <a:srgbClr val="92D050"/>
                </a:solidFill>
              </a:rPr>
              <a:t>the disk </a:t>
            </a:r>
            <a:r>
              <a:rPr lang="en-US" dirty="0"/>
              <a:t>swirled around the Sun, the Sun’s gravity went to work. It pulled and tugged at the bits of rock, dust, ice, and gas until they came together in clumps of material we now call the planets.</a:t>
            </a:r>
          </a:p>
          <a:p>
            <a:endParaRPr lang="en-US" dirty="0"/>
          </a:p>
        </p:txBody>
      </p:sp>
    </p:spTree>
    <p:extLst>
      <p:ext uri="{BB962C8B-B14F-4D97-AF65-F5344CB8AC3E}">
        <p14:creationId xmlns:p14="http://schemas.microsoft.com/office/powerpoint/2010/main" val="40104907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the nebula continued to orbit the new Sun until it formed a large flat ring around it. Scientists call this ring a “protoplanetary disk.” The disk, or ring, was hottest where it was closest to the Sun, and coolest at its outer edge. As the disk swirled around the Sun, </a:t>
            </a:r>
            <a:r>
              <a:rPr lang="en-US" dirty="0">
                <a:solidFill>
                  <a:srgbClr val="00B0F0"/>
                </a:solidFill>
              </a:rPr>
              <a:t>the Sun’s gravity </a:t>
            </a:r>
            <a:r>
              <a:rPr lang="en-US" dirty="0"/>
              <a:t>went to work. </a:t>
            </a:r>
            <a:r>
              <a:rPr lang="en-US" dirty="0">
                <a:solidFill>
                  <a:srgbClr val="00B0F0"/>
                </a:solidFill>
              </a:rPr>
              <a:t>It</a:t>
            </a:r>
            <a:r>
              <a:rPr lang="en-US" dirty="0"/>
              <a:t> pulled and tugged at the bits of rock, dust, ice, and gas until they came together in clumps of material we now call the planets.</a:t>
            </a:r>
          </a:p>
          <a:p>
            <a:endParaRPr lang="en-US" dirty="0"/>
          </a:p>
        </p:txBody>
      </p:sp>
    </p:spTree>
    <p:extLst>
      <p:ext uri="{BB962C8B-B14F-4D97-AF65-F5344CB8AC3E}">
        <p14:creationId xmlns:p14="http://schemas.microsoft.com/office/powerpoint/2010/main" val="41017627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the nebula continued to orbit the new Sun until it formed a large flat ring around it. Scientists call this ring a “protoplanetary disk.” The disk, or ring, was hottest where it was closest to the Sun, and coolest at its outer edge. As the disk swirled around the Sun, the Sun’s gravity went to work. It pulled and tugged at </a:t>
            </a:r>
            <a:r>
              <a:rPr lang="en-US" dirty="0">
                <a:solidFill>
                  <a:srgbClr val="7030A0"/>
                </a:solidFill>
              </a:rPr>
              <a:t>the bits of rock, dust, ice, and gas </a:t>
            </a:r>
            <a:r>
              <a:rPr lang="en-US" dirty="0"/>
              <a:t>until </a:t>
            </a:r>
            <a:r>
              <a:rPr lang="en-US" dirty="0">
                <a:solidFill>
                  <a:srgbClr val="660066"/>
                </a:solidFill>
              </a:rPr>
              <a:t>they </a:t>
            </a:r>
            <a:r>
              <a:rPr lang="en-US" dirty="0"/>
              <a:t>came together in </a:t>
            </a:r>
            <a:r>
              <a:rPr lang="en-US" dirty="0">
                <a:solidFill>
                  <a:srgbClr val="7030A0"/>
                </a:solidFill>
              </a:rPr>
              <a:t>clumps of material</a:t>
            </a:r>
            <a:r>
              <a:rPr lang="en-US" dirty="0"/>
              <a:t> we now call </a:t>
            </a:r>
            <a:r>
              <a:rPr lang="en-US" dirty="0">
                <a:solidFill>
                  <a:srgbClr val="7030A0"/>
                </a:solidFill>
              </a:rPr>
              <a:t>the planets</a:t>
            </a:r>
            <a:r>
              <a:rPr lang="en-US" dirty="0"/>
              <a:t>.</a:t>
            </a:r>
          </a:p>
          <a:p>
            <a:endParaRPr lang="en-US" dirty="0"/>
          </a:p>
        </p:txBody>
      </p:sp>
    </p:spTree>
    <p:extLst>
      <p:ext uri="{BB962C8B-B14F-4D97-AF65-F5344CB8AC3E}">
        <p14:creationId xmlns:p14="http://schemas.microsoft.com/office/powerpoint/2010/main" val="18076161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	Meanwhile, </a:t>
            </a:r>
            <a:r>
              <a:rPr lang="en-US" dirty="0">
                <a:solidFill>
                  <a:srgbClr val="FF0000"/>
                </a:solidFill>
              </a:rPr>
              <a:t>the nebula </a:t>
            </a:r>
            <a:r>
              <a:rPr lang="en-US" dirty="0"/>
              <a:t>continued to orbit </a:t>
            </a:r>
            <a:r>
              <a:rPr lang="en-US" dirty="0">
                <a:solidFill>
                  <a:srgbClr val="FFC000"/>
                </a:solidFill>
              </a:rPr>
              <a:t>the new Sun </a:t>
            </a:r>
            <a:r>
              <a:rPr lang="en-US" dirty="0"/>
              <a:t>until</a:t>
            </a:r>
            <a:r>
              <a:rPr lang="en-US" dirty="0">
                <a:solidFill>
                  <a:srgbClr val="FF0000"/>
                </a:solidFill>
              </a:rPr>
              <a:t> it </a:t>
            </a:r>
            <a:r>
              <a:rPr lang="en-US" dirty="0"/>
              <a:t>formed </a:t>
            </a:r>
            <a:r>
              <a:rPr lang="en-US" dirty="0">
                <a:solidFill>
                  <a:srgbClr val="92D050"/>
                </a:solidFill>
              </a:rPr>
              <a:t>a large flat ring</a:t>
            </a:r>
            <a:r>
              <a:rPr lang="en-US" dirty="0"/>
              <a:t> around </a:t>
            </a:r>
            <a:r>
              <a:rPr lang="en-US" dirty="0">
                <a:solidFill>
                  <a:srgbClr val="FFC000"/>
                </a:solidFill>
              </a:rPr>
              <a:t>it. </a:t>
            </a:r>
            <a:r>
              <a:rPr lang="en-US" dirty="0"/>
              <a:t>Scientists call </a:t>
            </a:r>
            <a:r>
              <a:rPr lang="en-US" dirty="0">
                <a:solidFill>
                  <a:srgbClr val="92D050"/>
                </a:solidFill>
              </a:rPr>
              <a:t>this ring a “protoplanetary disk.” The disk, or ring, </a:t>
            </a:r>
            <a:r>
              <a:rPr lang="en-US" dirty="0"/>
              <a:t>was hottest where </a:t>
            </a:r>
            <a:r>
              <a:rPr lang="en-US" dirty="0">
                <a:solidFill>
                  <a:srgbClr val="92D050"/>
                </a:solidFill>
              </a:rPr>
              <a:t>it</a:t>
            </a:r>
            <a:r>
              <a:rPr lang="en-US" dirty="0"/>
              <a:t> was closest to </a:t>
            </a:r>
            <a:r>
              <a:rPr lang="en-US" dirty="0">
                <a:solidFill>
                  <a:srgbClr val="FFC000"/>
                </a:solidFill>
              </a:rPr>
              <a:t>the Sun</a:t>
            </a:r>
            <a:r>
              <a:rPr lang="en-US" dirty="0"/>
              <a:t>, and coolest at </a:t>
            </a:r>
            <a:r>
              <a:rPr lang="en-US" dirty="0">
                <a:solidFill>
                  <a:srgbClr val="92D050"/>
                </a:solidFill>
              </a:rPr>
              <a:t>its </a:t>
            </a:r>
            <a:r>
              <a:rPr lang="en-US" dirty="0">
                <a:solidFill>
                  <a:schemeClr val="accent6">
                    <a:lumMod val="40000"/>
                    <a:lumOff val="60000"/>
                  </a:schemeClr>
                </a:solidFill>
              </a:rPr>
              <a:t>outer edge</a:t>
            </a:r>
            <a:r>
              <a:rPr lang="en-US" dirty="0"/>
              <a:t>. As </a:t>
            </a:r>
            <a:r>
              <a:rPr lang="en-US" dirty="0">
                <a:solidFill>
                  <a:srgbClr val="92D050"/>
                </a:solidFill>
              </a:rPr>
              <a:t>the disk </a:t>
            </a:r>
            <a:r>
              <a:rPr lang="en-US" dirty="0"/>
              <a:t>swirled around </a:t>
            </a:r>
            <a:r>
              <a:rPr lang="en-US" dirty="0">
                <a:solidFill>
                  <a:srgbClr val="FFC000"/>
                </a:solidFill>
              </a:rPr>
              <a:t>the Sun, the Sun’s </a:t>
            </a:r>
            <a:r>
              <a:rPr lang="en-US" dirty="0">
                <a:solidFill>
                  <a:srgbClr val="00B0F0"/>
                </a:solidFill>
              </a:rPr>
              <a:t>gravity </a:t>
            </a:r>
            <a:r>
              <a:rPr lang="en-US" dirty="0"/>
              <a:t>went to work. </a:t>
            </a:r>
            <a:r>
              <a:rPr lang="en-US" dirty="0">
                <a:solidFill>
                  <a:srgbClr val="00B0F0"/>
                </a:solidFill>
              </a:rPr>
              <a:t>It</a:t>
            </a:r>
            <a:r>
              <a:rPr lang="en-US" dirty="0"/>
              <a:t> pulled and tugged at </a:t>
            </a:r>
            <a:r>
              <a:rPr lang="en-US" dirty="0">
                <a:solidFill>
                  <a:srgbClr val="7030A0"/>
                </a:solidFill>
              </a:rPr>
              <a:t>the bits of rock, dust, ice, and gas </a:t>
            </a:r>
            <a:r>
              <a:rPr lang="en-US" dirty="0"/>
              <a:t>until they came together in </a:t>
            </a:r>
            <a:r>
              <a:rPr lang="en-US" dirty="0">
                <a:solidFill>
                  <a:srgbClr val="7030A0"/>
                </a:solidFill>
              </a:rPr>
              <a:t>clumps of material</a:t>
            </a:r>
            <a:r>
              <a:rPr lang="en-US" dirty="0"/>
              <a:t> we now call the </a:t>
            </a:r>
            <a:r>
              <a:rPr lang="en-US" dirty="0">
                <a:solidFill>
                  <a:srgbClr val="7030A0"/>
                </a:solidFill>
              </a:rPr>
              <a:t>planets.</a:t>
            </a:r>
          </a:p>
          <a:p>
            <a:endParaRPr lang="en-US" dirty="0"/>
          </a:p>
        </p:txBody>
      </p:sp>
    </p:spTree>
    <p:extLst>
      <p:ext uri="{BB962C8B-B14F-4D97-AF65-F5344CB8AC3E}">
        <p14:creationId xmlns:p14="http://schemas.microsoft.com/office/powerpoint/2010/main" val="33063436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a:xfrm>
            <a:off x="457200" y="1828800"/>
            <a:ext cx="8229600" cy="4648200"/>
          </a:xfrm>
        </p:spPr>
        <p:txBody>
          <a:bodyPr/>
          <a:lstStyle/>
          <a:p>
            <a:r>
              <a:rPr lang="en-US" dirty="0"/>
              <a:t>There were several roads near by, but it did not</a:t>
            </a:r>
          </a:p>
          <a:p>
            <a:pPr marL="0" indent="0">
              <a:buNone/>
            </a:pPr>
            <a:r>
              <a:rPr lang="en-US" dirty="0"/>
              <a:t>   take her long to find the one paved with yellow bricks.</a:t>
            </a:r>
          </a:p>
          <a:p>
            <a:endParaRPr lang="en-US" dirty="0"/>
          </a:p>
        </p:txBody>
      </p:sp>
    </p:spTree>
    <p:extLst>
      <p:ext uri="{BB962C8B-B14F-4D97-AF65-F5344CB8AC3E}">
        <p14:creationId xmlns:p14="http://schemas.microsoft.com/office/powerpoint/2010/main" val="34244248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a:xfrm>
            <a:off x="457200" y="1828800"/>
            <a:ext cx="8229600" cy="4648200"/>
          </a:xfrm>
        </p:spPr>
        <p:txBody>
          <a:bodyPr/>
          <a:lstStyle/>
          <a:p>
            <a:r>
              <a:rPr lang="en-US" dirty="0"/>
              <a:t>There were several roads near by, but it did not</a:t>
            </a:r>
          </a:p>
          <a:p>
            <a:pPr marL="0" indent="0">
              <a:buNone/>
            </a:pPr>
            <a:r>
              <a:rPr lang="en-US" dirty="0"/>
              <a:t>   take her long to find the </a:t>
            </a:r>
            <a:r>
              <a:rPr lang="en-US" u="sng" dirty="0"/>
              <a:t>one</a:t>
            </a:r>
            <a:r>
              <a:rPr lang="en-US" dirty="0"/>
              <a:t> paved with yellow bricks.</a:t>
            </a:r>
          </a:p>
          <a:p>
            <a:endParaRPr lang="en-US" dirty="0"/>
          </a:p>
        </p:txBody>
      </p:sp>
    </p:spTree>
    <p:extLst>
      <p:ext uri="{BB962C8B-B14F-4D97-AF65-F5344CB8AC3E}">
        <p14:creationId xmlns:p14="http://schemas.microsoft.com/office/powerpoint/2010/main" val="32629623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a:xfrm>
            <a:off x="457200" y="1828800"/>
            <a:ext cx="8229600" cy="4648200"/>
          </a:xfrm>
        </p:spPr>
        <p:txBody>
          <a:bodyPr/>
          <a:lstStyle/>
          <a:p>
            <a:r>
              <a:rPr lang="en-US" dirty="0"/>
              <a:t>There were several </a:t>
            </a:r>
            <a:r>
              <a:rPr lang="en-US" u="sng" dirty="0"/>
              <a:t>roads</a:t>
            </a:r>
            <a:r>
              <a:rPr lang="en-US" dirty="0"/>
              <a:t> near by, but it did not</a:t>
            </a:r>
          </a:p>
          <a:p>
            <a:pPr marL="0" indent="0">
              <a:buNone/>
            </a:pPr>
            <a:r>
              <a:rPr lang="en-US" dirty="0"/>
              <a:t>   take her long to find the </a:t>
            </a:r>
            <a:r>
              <a:rPr lang="en-US" u="sng" dirty="0"/>
              <a:t>one</a:t>
            </a:r>
            <a:r>
              <a:rPr lang="en-US" dirty="0"/>
              <a:t> paved with yellow bricks.</a:t>
            </a:r>
          </a:p>
          <a:p>
            <a:endParaRPr lang="en-US" dirty="0"/>
          </a:p>
        </p:txBody>
      </p:sp>
    </p:spTree>
    <p:extLst>
      <p:ext uri="{BB962C8B-B14F-4D97-AF65-F5344CB8AC3E}">
        <p14:creationId xmlns:p14="http://schemas.microsoft.com/office/powerpoint/2010/main" val="33098088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“Surely,” said John, like one who had lost faith in</a:t>
            </a:r>
          </a:p>
          <a:p>
            <a:pPr marL="0" indent="0">
              <a:buNone/>
            </a:pPr>
            <a:r>
              <a:rPr lang="en-US" dirty="0"/>
              <a:t>his memory, “he used not to sleep in the kennel?”</a:t>
            </a:r>
          </a:p>
          <a:p>
            <a:pPr marL="0" indent="0">
              <a:buNone/>
            </a:pPr>
            <a:r>
              <a:rPr lang="en-US" dirty="0"/>
              <a:t>“John,” Wendy said falteringly, “perhaps we don’t</a:t>
            </a:r>
          </a:p>
          <a:p>
            <a:pPr marL="0" indent="0">
              <a:buNone/>
            </a:pPr>
            <a:r>
              <a:rPr lang="en-US" dirty="0"/>
              <a:t>remember the old life as well as we thought we</a:t>
            </a:r>
          </a:p>
          <a:p>
            <a:pPr marL="0" indent="0">
              <a:buNone/>
            </a:pPr>
            <a:r>
              <a:rPr lang="en-US" dirty="0"/>
              <a:t>did.”</a:t>
            </a:r>
          </a:p>
          <a:p>
            <a:endParaRPr lang="en-US" dirty="0"/>
          </a:p>
        </p:txBody>
      </p:sp>
    </p:spTree>
    <p:extLst>
      <p:ext uri="{BB962C8B-B14F-4D97-AF65-F5344CB8AC3E}">
        <p14:creationId xmlns:p14="http://schemas.microsoft.com/office/powerpoint/2010/main" val="73298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722CA4-226C-6D37-71E9-F0D0F6188A2A}"/>
            </a:ext>
          </a:extLst>
        </p:cNvPr>
        <p:cNvGrpSpPr/>
        <p:nvPr/>
      </p:nvGrpSpPr>
      <p:grpSpPr>
        <a:xfrm>
          <a:off x="0" y="0"/>
          <a:ext cx="0" cy="0"/>
          <a:chOff x="0" y="0"/>
          <a:chExt cx="0" cy="0"/>
        </a:xfrm>
      </p:grpSpPr>
      <p:sp>
        <p:nvSpPr>
          <p:cNvPr id="4" name="文本占位符 3">
            <a:extLst>
              <a:ext uri="{FF2B5EF4-FFF2-40B4-BE49-F238E27FC236}">
                <a16:creationId xmlns:a16="http://schemas.microsoft.com/office/drawing/2014/main" id="{D276015D-C65E-3385-CD18-BF1DC7B11FC4}"/>
              </a:ext>
            </a:extLst>
          </p:cNvPr>
          <p:cNvSpPr>
            <a:spLocks noGrp="1"/>
          </p:cNvSpPr>
          <p:nvPr>
            <p:ph type="title"/>
          </p:nvPr>
        </p:nvSpPr>
        <p:spPr>
          <a:xfrm>
            <a:off x="457200" y="533400"/>
            <a:ext cx="8229600" cy="990600"/>
          </a:xfrm>
        </p:spPr>
        <p:txBody>
          <a:bodyPr vert="horz" lIns="91440" tIns="45720" rIns="91440" bIns="45720" rtlCol="0" anchor="ctr">
            <a:normAutofit/>
          </a:bodyPr>
          <a:lstStyle/>
          <a:p>
            <a:r>
              <a:rPr lang="en-US" altLang="zh-CN" dirty="0"/>
              <a:t>Why Easy Text?</a:t>
            </a:r>
            <a:endParaRPr lang="en-US" altLang="zh-CN" kern="1200" spc="-100" baseline="0" dirty="0">
              <a:latin typeface="+mj-lt"/>
              <a:ea typeface="+mj-ea"/>
              <a:cs typeface="+mj-cs"/>
            </a:endParaRPr>
          </a:p>
        </p:txBody>
      </p:sp>
      <p:sp>
        <p:nvSpPr>
          <p:cNvPr id="3" name="TextBox 2">
            <a:extLst>
              <a:ext uri="{FF2B5EF4-FFF2-40B4-BE49-F238E27FC236}">
                <a16:creationId xmlns:a16="http://schemas.microsoft.com/office/drawing/2014/main" id="{64872C9B-9EC8-7544-31CC-D546F0135485}"/>
              </a:ext>
            </a:extLst>
          </p:cNvPr>
          <p:cNvSpPr txBox="1"/>
          <p:nvPr/>
        </p:nvSpPr>
        <p:spPr>
          <a:xfrm>
            <a:off x="438873" y="1676400"/>
            <a:ext cx="8229600" cy="4876800"/>
          </a:xfrm>
          <a:prstGeom prst="rect">
            <a:avLst/>
          </a:prstGeom>
        </p:spPr>
        <p:txBody>
          <a:bodyPr vert="horz" lIns="91440" tIns="45720" rIns="91440" bIns="45720" rtlCol="0">
            <a:normAutofit/>
          </a:bodyPr>
          <a:lstStyle/>
          <a:p>
            <a:pPr marL="182880" indent="-182880">
              <a:spcBef>
                <a:spcPct val="20000"/>
              </a:spcBef>
              <a:buClr>
                <a:schemeClr val="accent1"/>
              </a:buClr>
              <a:buSzPct val="85000"/>
              <a:buFont typeface="Arial" pitchFamily="34" charset="0"/>
              <a:buChar char="•"/>
            </a:pPr>
            <a:r>
              <a:rPr lang="en-US" sz="2400" dirty="0"/>
              <a:t>In the 19</a:t>
            </a:r>
            <a:r>
              <a:rPr lang="en-US" sz="2400" baseline="30000" dirty="0"/>
              <a:t>th</a:t>
            </a:r>
            <a:r>
              <a:rPr lang="en-US" sz="2400" dirty="0"/>
              <a:t> Century, the emphasis in education was on trying to attract students to schools – it was believed that easy lessons would accomplish that</a:t>
            </a:r>
          </a:p>
          <a:p>
            <a:pPr marL="182880" indent="-182880">
              <a:spcBef>
                <a:spcPct val="20000"/>
              </a:spcBef>
              <a:buClr>
                <a:schemeClr val="accent1"/>
              </a:buClr>
              <a:buSzPct val="85000"/>
              <a:buFont typeface="Arial" pitchFamily="34" charset="0"/>
              <a:buChar char="•"/>
            </a:pPr>
            <a:r>
              <a:rPr lang="en-US" sz="2400" dirty="0"/>
              <a:t>This led to dividing schools into grade levels and matching the difficulty of the textbooks to the grade levels</a:t>
            </a:r>
          </a:p>
          <a:p>
            <a:pPr marL="182880" indent="-182880">
              <a:spcBef>
                <a:spcPct val="20000"/>
              </a:spcBef>
              <a:buClr>
                <a:schemeClr val="accent1"/>
              </a:buClr>
              <a:buSzPct val="85000"/>
              <a:buFont typeface="Arial" pitchFamily="34" charset="0"/>
              <a:buChar char="•"/>
            </a:pPr>
            <a:r>
              <a:rPr lang="en-US" sz="2400" dirty="0"/>
              <a:t>By the 20</a:t>
            </a:r>
            <a:r>
              <a:rPr lang="en-US" sz="2400" baseline="30000" dirty="0"/>
              <a:t>th</a:t>
            </a:r>
            <a:r>
              <a:rPr lang="en-US" sz="2400" dirty="0"/>
              <a:t> Century, it became apparent that there was a great deal of variation in student reading ability within grade, and they wanted to differentiate teaching to accommodate this variation</a:t>
            </a:r>
          </a:p>
          <a:p>
            <a:pPr marL="182880" indent="-182880">
              <a:spcBef>
                <a:spcPct val="20000"/>
              </a:spcBef>
              <a:buClr>
                <a:schemeClr val="accent1"/>
              </a:buClr>
              <a:buSzPct val="85000"/>
              <a:buFont typeface="Arial" pitchFamily="34" charset="0"/>
              <a:buChar char="•"/>
            </a:pPr>
            <a:r>
              <a:rPr lang="en-US" sz="2400" dirty="0"/>
              <a:t>This led to a 30-year search for a system that would provide this accommodation – aimed at making the texts easy enough for all students</a:t>
            </a:r>
          </a:p>
          <a:p>
            <a:pPr>
              <a:spcBef>
                <a:spcPct val="20000"/>
              </a:spcBef>
              <a:buClr>
                <a:schemeClr val="accent1"/>
              </a:buClr>
              <a:buSzPct val="85000"/>
            </a:pPr>
            <a:endParaRPr lang="en-US" sz="2400" dirty="0"/>
          </a:p>
          <a:p>
            <a:pPr marL="182880" indent="-182880">
              <a:spcBef>
                <a:spcPct val="20000"/>
              </a:spcBef>
              <a:buClr>
                <a:schemeClr val="accent1"/>
              </a:buClr>
              <a:buSzPct val="85000"/>
              <a:buFont typeface="Arial" pitchFamily="34" charset="0"/>
              <a:buChar char="•"/>
            </a:pPr>
            <a:endParaRPr lang="en-US" sz="2400" dirty="0"/>
          </a:p>
          <a:p>
            <a:pPr marL="182880" indent="-182880">
              <a:spcBef>
                <a:spcPct val="20000"/>
              </a:spcBef>
              <a:buClr>
                <a:schemeClr val="accent1"/>
              </a:buClr>
              <a:buSzPct val="85000"/>
              <a:buFont typeface="Arial" pitchFamily="34" charset="0"/>
              <a:buChar char="•"/>
            </a:pPr>
            <a:endParaRPr lang="en-US" sz="2400" dirty="0"/>
          </a:p>
        </p:txBody>
      </p:sp>
    </p:spTree>
    <p:extLst>
      <p:ext uri="{BB962C8B-B14F-4D97-AF65-F5344CB8AC3E}">
        <p14:creationId xmlns:p14="http://schemas.microsoft.com/office/powerpoint/2010/main" val="247490868"/>
      </p:ext>
    </p:extLst>
  </p:cSld>
  <p:clrMapOvr>
    <a:masterClrMapping/>
  </p:clrMapOvr>
  <p:transition>
    <p:comb/>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“Surely,” said John, like one who had lost faith in</a:t>
            </a:r>
          </a:p>
          <a:p>
            <a:pPr marL="0" indent="0">
              <a:buNone/>
            </a:pPr>
            <a:r>
              <a:rPr lang="en-US" dirty="0"/>
              <a:t>his memory, “he used not to sleep in the kennel?”</a:t>
            </a:r>
          </a:p>
          <a:p>
            <a:pPr marL="0" indent="0">
              <a:buNone/>
            </a:pPr>
            <a:r>
              <a:rPr lang="en-US" dirty="0"/>
              <a:t>“John,” Wendy said falteringly, “perhaps we don’t</a:t>
            </a:r>
          </a:p>
          <a:p>
            <a:pPr marL="0" indent="0">
              <a:buNone/>
            </a:pPr>
            <a:r>
              <a:rPr lang="en-US" dirty="0"/>
              <a:t>remember the old life as well as we thought we</a:t>
            </a:r>
          </a:p>
          <a:p>
            <a:pPr marL="0" indent="0">
              <a:buNone/>
            </a:pPr>
            <a:r>
              <a:rPr lang="en-US" u="sng" dirty="0"/>
              <a:t>did</a:t>
            </a:r>
            <a:r>
              <a:rPr lang="en-US" dirty="0"/>
              <a:t>.”</a:t>
            </a:r>
          </a:p>
          <a:p>
            <a:endParaRPr lang="en-US" dirty="0"/>
          </a:p>
        </p:txBody>
      </p:sp>
    </p:spTree>
    <p:extLst>
      <p:ext uri="{BB962C8B-B14F-4D97-AF65-F5344CB8AC3E}">
        <p14:creationId xmlns:p14="http://schemas.microsoft.com/office/powerpoint/2010/main" val="2140781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“Surely,” said John, like one who had lost faith in</a:t>
            </a:r>
          </a:p>
          <a:p>
            <a:pPr marL="0" indent="0">
              <a:buNone/>
            </a:pPr>
            <a:r>
              <a:rPr lang="en-US" dirty="0"/>
              <a:t>his memory, “he used not to sleep in the kennel?”</a:t>
            </a:r>
          </a:p>
          <a:p>
            <a:pPr marL="0" indent="0">
              <a:buNone/>
            </a:pPr>
            <a:r>
              <a:rPr lang="en-US" dirty="0"/>
              <a:t>“John,” Wendy said falteringly, “perhaps we don’t</a:t>
            </a:r>
          </a:p>
          <a:p>
            <a:pPr marL="0" indent="0">
              <a:buNone/>
            </a:pPr>
            <a:r>
              <a:rPr lang="en-US" u="sng" dirty="0"/>
              <a:t>remember the old life</a:t>
            </a:r>
            <a:r>
              <a:rPr lang="en-US" dirty="0"/>
              <a:t> as well as we thought we</a:t>
            </a:r>
          </a:p>
          <a:p>
            <a:pPr marL="0" indent="0">
              <a:buNone/>
            </a:pPr>
            <a:r>
              <a:rPr lang="en-US" u="sng" dirty="0"/>
              <a:t>did</a:t>
            </a:r>
            <a:r>
              <a:rPr lang="en-US" dirty="0"/>
              <a:t>.”</a:t>
            </a:r>
          </a:p>
          <a:p>
            <a:endParaRPr lang="en-US" dirty="0"/>
          </a:p>
        </p:txBody>
      </p:sp>
    </p:spTree>
    <p:extLst>
      <p:ext uri="{BB962C8B-B14F-4D97-AF65-F5344CB8AC3E}">
        <p14:creationId xmlns:p14="http://schemas.microsoft.com/office/powerpoint/2010/main" val="429494681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 didn’t know that Cheshire cats always grinned; in</a:t>
            </a:r>
          </a:p>
          <a:p>
            <a:pPr marL="0" indent="0">
              <a:buNone/>
            </a:pPr>
            <a:r>
              <a:rPr lang="en-US" dirty="0"/>
              <a:t>fact, I didn’t know that cats could grin.’</a:t>
            </a:r>
          </a:p>
          <a:p>
            <a:pPr marL="0" indent="0">
              <a:buNone/>
            </a:pPr>
            <a:r>
              <a:rPr lang="en-US" dirty="0"/>
              <a:t>‘They all can,’ said the Duchess; ‘and most of ‘</a:t>
            </a:r>
            <a:r>
              <a:rPr lang="en-US" dirty="0" err="1"/>
              <a:t>em</a:t>
            </a:r>
            <a:r>
              <a:rPr lang="en-US" dirty="0"/>
              <a:t> do.’</a:t>
            </a:r>
          </a:p>
          <a:p>
            <a:pPr marL="0" indent="0">
              <a:buNone/>
            </a:pPr>
            <a:r>
              <a:rPr lang="en-US" dirty="0"/>
              <a:t>‘I don’t know of any that do,’ Alice said very politely, feeling quite pleased to have got into a conversation.</a:t>
            </a:r>
          </a:p>
          <a:p>
            <a:endParaRPr lang="en-US" dirty="0"/>
          </a:p>
        </p:txBody>
      </p:sp>
    </p:spTree>
    <p:extLst>
      <p:ext uri="{BB962C8B-B14F-4D97-AF65-F5344CB8AC3E}">
        <p14:creationId xmlns:p14="http://schemas.microsoft.com/office/powerpoint/2010/main" val="33080848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 didn’t know that Cheshire cats always grinned; in</a:t>
            </a:r>
          </a:p>
          <a:p>
            <a:pPr marL="0" indent="0">
              <a:buNone/>
            </a:pPr>
            <a:r>
              <a:rPr lang="en-US" dirty="0"/>
              <a:t>fact, I didn’t know that cats could grin.’</a:t>
            </a:r>
          </a:p>
          <a:p>
            <a:pPr marL="0" indent="0">
              <a:buNone/>
            </a:pPr>
            <a:r>
              <a:rPr lang="en-US" dirty="0"/>
              <a:t>‘They all can,’ said the Duchess; ‘and most of </a:t>
            </a:r>
            <a:r>
              <a:rPr lang="en-US" u="sng" dirty="0"/>
              <a:t>‘</a:t>
            </a:r>
            <a:r>
              <a:rPr lang="en-US" u="sng" dirty="0" err="1"/>
              <a:t>em</a:t>
            </a:r>
            <a:r>
              <a:rPr lang="en-US" u="sng" dirty="0"/>
              <a:t> </a:t>
            </a:r>
            <a:r>
              <a:rPr lang="en-US" dirty="0"/>
              <a:t>do.’</a:t>
            </a:r>
          </a:p>
          <a:p>
            <a:pPr marL="0" indent="0">
              <a:buNone/>
            </a:pPr>
            <a:r>
              <a:rPr lang="en-US" dirty="0"/>
              <a:t>‘I don’t know of </a:t>
            </a:r>
            <a:r>
              <a:rPr lang="en-US" u="sng" dirty="0"/>
              <a:t>any</a:t>
            </a:r>
            <a:r>
              <a:rPr lang="en-US" dirty="0"/>
              <a:t> that do,’ Alice said very politely, feeling quite pleased to have got into a conversation.</a:t>
            </a:r>
          </a:p>
          <a:p>
            <a:endParaRPr lang="en-US" dirty="0"/>
          </a:p>
        </p:txBody>
      </p:sp>
    </p:spTree>
    <p:extLst>
      <p:ext uri="{BB962C8B-B14F-4D97-AF65-F5344CB8AC3E}">
        <p14:creationId xmlns:p14="http://schemas.microsoft.com/office/powerpoint/2010/main" val="4556829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 didn’t know that </a:t>
            </a:r>
            <a:r>
              <a:rPr lang="en-US" u="sng" dirty="0"/>
              <a:t>Cheshire cats </a:t>
            </a:r>
            <a:r>
              <a:rPr lang="en-US" dirty="0"/>
              <a:t>always grinned; in</a:t>
            </a:r>
          </a:p>
          <a:p>
            <a:pPr marL="0" indent="0">
              <a:buNone/>
            </a:pPr>
            <a:r>
              <a:rPr lang="en-US" dirty="0"/>
              <a:t>fact, I didn’t know that </a:t>
            </a:r>
            <a:r>
              <a:rPr lang="en-US" u="sng" dirty="0"/>
              <a:t>cats</a:t>
            </a:r>
            <a:r>
              <a:rPr lang="en-US" dirty="0"/>
              <a:t> could grin.’</a:t>
            </a:r>
          </a:p>
          <a:p>
            <a:pPr marL="0" indent="0">
              <a:buNone/>
            </a:pPr>
            <a:r>
              <a:rPr lang="en-US" dirty="0"/>
              <a:t>‘</a:t>
            </a:r>
            <a:r>
              <a:rPr lang="en-US" u="sng" dirty="0"/>
              <a:t>They</a:t>
            </a:r>
            <a:r>
              <a:rPr lang="en-US" dirty="0"/>
              <a:t> all can,’ said the Duchess; ‘and most of </a:t>
            </a:r>
            <a:r>
              <a:rPr lang="en-US" u="sng" dirty="0"/>
              <a:t>‘</a:t>
            </a:r>
            <a:r>
              <a:rPr lang="en-US" u="sng" dirty="0" err="1"/>
              <a:t>em</a:t>
            </a:r>
            <a:r>
              <a:rPr lang="en-US" u="sng" dirty="0"/>
              <a:t> </a:t>
            </a:r>
            <a:r>
              <a:rPr lang="en-US" dirty="0"/>
              <a:t>do.’</a:t>
            </a:r>
          </a:p>
          <a:p>
            <a:pPr marL="0" indent="0">
              <a:buNone/>
            </a:pPr>
            <a:r>
              <a:rPr lang="en-US" dirty="0"/>
              <a:t>‘I don’t know of </a:t>
            </a:r>
            <a:r>
              <a:rPr lang="en-US" u="sng" dirty="0"/>
              <a:t>any</a:t>
            </a:r>
            <a:r>
              <a:rPr lang="en-US" dirty="0"/>
              <a:t> that do,’ Alice said very politely, feeling quite pleased to have got into a conversation.</a:t>
            </a:r>
          </a:p>
          <a:p>
            <a:endParaRPr lang="en-US" dirty="0"/>
          </a:p>
        </p:txBody>
      </p:sp>
    </p:spTree>
    <p:extLst>
      <p:ext uri="{BB962C8B-B14F-4D97-AF65-F5344CB8AC3E}">
        <p14:creationId xmlns:p14="http://schemas.microsoft.com/office/powerpoint/2010/main" val="36028424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 didn’t know that </a:t>
            </a:r>
            <a:r>
              <a:rPr lang="en-US" u="sng" dirty="0"/>
              <a:t>Cheshire cats </a:t>
            </a:r>
            <a:r>
              <a:rPr lang="en-US" dirty="0"/>
              <a:t>always </a:t>
            </a:r>
            <a:r>
              <a:rPr lang="en-US" dirty="0">
                <a:solidFill>
                  <a:srgbClr val="3366FF"/>
                </a:solidFill>
              </a:rPr>
              <a:t>grinned;</a:t>
            </a:r>
            <a:r>
              <a:rPr lang="en-US" dirty="0"/>
              <a:t> in</a:t>
            </a:r>
          </a:p>
          <a:p>
            <a:pPr marL="0" indent="0">
              <a:buNone/>
            </a:pPr>
            <a:r>
              <a:rPr lang="en-US" dirty="0"/>
              <a:t>fact, I didn’t know that </a:t>
            </a:r>
            <a:r>
              <a:rPr lang="en-US" u="sng" dirty="0"/>
              <a:t>cats</a:t>
            </a:r>
            <a:r>
              <a:rPr lang="en-US" dirty="0"/>
              <a:t> could grin.’</a:t>
            </a:r>
          </a:p>
          <a:p>
            <a:pPr marL="0" indent="0">
              <a:buNone/>
            </a:pPr>
            <a:r>
              <a:rPr lang="en-US" dirty="0"/>
              <a:t>‘They all can,’ said the Duchess; ‘and most of </a:t>
            </a:r>
            <a:r>
              <a:rPr lang="en-US" u="sng" dirty="0"/>
              <a:t>‘</a:t>
            </a:r>
            <a:r>
              <a:rPr lang="en-US" u="sng" dirty="0" err="1"/>
              <a:t>em</a:t>
            </a:r>
            <a:r>
              <a:rPr lang="en-US" u="sng" dirty="0"/>
              <a:t> </a:t>
            </a:r>
            <a:r>
              <a:rPr lang="en-US" dirty="0">
                <a:solidFill>
                  <a:srgbClr val="3366FF"/>
                </a:solidFill>
              </a:rPr>
              <a:t>do.</a:t>
            </a:r>
            <a:r>
              <a:rPr lang="en-US" dirty="0"/>
              <a:t>’</a:t>
            </a:r>
          </a:p>
          <a:p>
            <a:pPr marL="0" indent="0">
              <a:buNone/>
            </a:pPr>
            <a:r>
              <a:rPr lang="en-US" dirty="0"/>
              <a:t>‘I don’t know of </a:t>
            </a:r>
            <a:r>
              <a:rPr lang="en-US" u="sng" dirty="0"/>
              <a:t>any</a:t>
            </a:r>
            <a:r>
              <a:rPr lang="en-US" dirty="0"/>
              <a:t> that </a:t>
            </a:r>
            <a:r>
              <a:rPr lang="en-US" dirty="0">
                <a:solidFill>
                  <a:srgbClr val="3366FF"/>
                </a:solidFill>
              </a:rPr>
              <a:t>do</a:t>
            </a:r>
            <a:r>
              <a:rPr lang="en-US" dirty="0"/>
              <a:t>,’ Alice said very politely, feeling quite pleased to have got into a conversation.</a:t>
            </a:r>
          </a:p>
          <a:p>
            <a:endParaRPr lang="en-US" dirty="0"/>
          </a:p>
        </p:txBody>
      </p:sp>
    </p:spTree>
    <p:extLst>
      <p:ext uri="{BB962C8B-B14F-4D97-AF65-F5344CB8AC3E}">
        <p14:creationId xmlns:p14="http://schemas.microsoft.com/office/powerpoint/2010/main" val="18039644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 didn’t know that Cheshire cats always grinned; in</a:t>
            </a:r>
          </a:p>
          <a:p>
            <a:pPr marL="0" indent="0">
              <a:buNone/>
            </a:pPr>
            <a:r>
              <a:rPr lang="en-US" dirty="0"/>
              <a:t>fact, I didn’t know that cats could grin.’</a:t>
            </a:r>
          </a:p>
          <a:p>
            <a:pPr marL="0" indent="0">
              <a:buNone/>
            </a:pPr>
            <a:r>
              <a:rPr lang="en-US" dirty="0"/>
              <a:t>‘They all can,’ said the Duchess; ‘and most of ‘</a:t>
            </a:r>
            <a:r>
              <a:rPr lang="en-US" dirty="0" err="1"/>
              <a:t>em</a:t>
            </a:r>
            <a:r>
              <a:rPr lang="en-US" dirty="0"/>
              <a:t> do.’</a:t>
            </a:r>
          </a:p>
          <a:p>
            <a:pPr marL="0" indent="0">
              <a:buNone/>
            </a:pPr>
            <a:r>
              <a:rPr lang="en-US" dirty="0"/>
              <a:t>‘I don’t know of any that do,’ Alice said very politely, feeling quite pleased to have got into a </a:t>
            </a:r>
            <a:r>
              <a:rPr lang="en-US" u="sng" dirty="0"/>
              <a:t>conversation</a:t>
            </a:r>
            <a:r>
              <a:rPr lang="en-US" dirty="0"/>
              <a:t>.</a:t>
            </a:r>
          </a:p>
          <a:p>
            <a:endParaRPr lang="en-US" dirty="0"/>
          </a:p>
        </p:txBody>
      </p:sp>
    </p:spTree>
    <p:extLst>
      <p:ext uri="{BB962C8B-B14F-4D97-AF65-F5344CB8AC3E}">
        <p14:creationId xmlns:p14="http://schemas.microsoft.com/office/powerpoint/2010/main" val="3160749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a:t>
            </a:r>
            <a:r>
              <a:rPr lang="en-US" u="sng" dirty="0"/>
              <a:t>I didn’t know that Cheshire cats always grinned; in</a:t>
            </a:r>
          </a:p>
          <a:p>
            <a:pPr marL="0" indent="0">
              <a:buNone/>
            </a:pPr>
            <a:r>
              <a:rPr lang="en-US" u="sng" dirty="0"/>
              <a:t>fact, I didn’t know that cats could grin</a:t>
            </a:r>
            <a:r>
              <a:rPr lang="en-US" dirty="0"/>
              <a:t>.’</a:t>
            </a:r>
          </a:p>
          <a:p>
            <a:pPr marL="0" indent="0">
              <a:buNone/>
            </a:pPr>
            <a:r>
              <a:rPr lang="en-US" dirty="0"/>
              <a:t>‘</a:t>
            </a:r>
            <a:r>
              <a:rPr lang="en-US" u="sng" dirty="0"/>
              <a:t>They all can</a:t>
            </a:r>
            <a:r>
              <a:rPr lang="en-US" dirty="0"/>
              <a:t>,’ said the Duchess; ‘</a:t>
            </a:r>
            <a:r>
              <a:rPr lang="en-US" u="sng" dirty="0"/>
              <a:t>and most of ‘</a:t>
            </a:r>
            <a:r>
              <a:rPr lang="en-US" u="sng" dirty="0" err="1"/>
              <a:t>em</a:t>
            </a:r>
            <a:r>
              <a:rPr lang="en-US" u="sng" dirty="0"/>
              <a:t> do</a:t>
            </a:r>
            <a:r>
              <a:rPr lang="en-US" dirty="0"/>
              <a:t>.’</a:t>
            </a:r>
          </a:p>
          <a:p>
            <a:pPr marL="0" indent="0">
              <a:buNone/>
            </a:pPr>
            <a:r>
              <a:rPr lang="en-US" dirty="0"/>
              <a:t>‘</a:t>
            </a:r>
            <a:r>
              <a:rPr lang="en-US" u="sng" dirty="0"/>
              <a:t>I don’t know of any that do</a:t>
            </a:r>
            <a:r>
              <a:rPr lang="en-US" dirty="0"/>
              <a:t>,’ Alice said very politely, feeling quite pleased to have got into a </a:t>
            </a:r>
            <a:r>
              <a:rPr lang="en-US" u="sng" dirty="0"/>
              <a:t>conversation</a:t>
            </a:r>
            <a:r>
              <a:rPr lang="en-US" dirty="0"/>
              <a:t>.</a:t>
            </a:r>
          </a:p>
          <a:p>
            <a:endParaRPr lang="en-US" dirty="0"/>
          </a:p>
        </p:txBody>
      </p:sp>
    </p:spTree>
    <p:extLst>
      <p:ext uri="{BB962C8B-B14F-4D97-AF65-F5344CB8AC3E}">
        <p14:creationId xmlns:p14="http://schemas.microsoft.com/office/powerpoint/2010/main" val="22399904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“The horseless carriage was just arriving in San Francisco, and its debut was turning into one of those colorfully unmitigated disasters that bring misery to everyone but historians. Consumers were staying away from the “devilish contraptions” in droves. In San Francisco in 1903, the horse and buggy was not going the way of the horse and buggy.” </a:t>
            </a:r>
          </a:p>
        </p:txBody>
      </p:sp>
    </p:spTree>
    <p:extLst>
      <p:ext uri="{BB962C8B-B14F-4D97-AF65-F5344CB8AC3E}">
        <p14:creationId xmlns:p14="http://schemas.microsoft.com/office/powerpoint/2010/main" val="628023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Identify first term worth tracking:</a:t>
            </a:r>
          </a:p>
          <a:p>
            <a:pPr marL="0" indent="0">
              <a:buNone/>
            </a:pPr>
            <a:endParaRPr lang="en-US" dirty="0"/>
          </a:p>
          <a:p>
            <a:pPr marL="0" indent="0">
              <a:buNone/>
            </a:pPr>
            <a:r>
              <a:rPr lang="en-US" dirty="0"/>
              <a:t>“The </a:t>
            </a:r>
            <a:r>
              <a:rPr lang="en-US" dirty="0">
                <a:solidFill>
                  <a:schemeClr val="tx2"/>
                </a:solidFill>
              </a:rPr>
              <a:t>horseless carriage </a:t>
            </a:r>
            <a:r>
              <a:rPr lang="en-US" dirty="0"/>
              <a:t>was just arriving in San Francisco, and its debut was turning into one of those colorfully unmitigated disasters that bring misery to everyone but historians. Consumers were staying away from the “devilish contraptions” in droves. In San Francisco in 1903, the horse and buggy was not going the way of the horse and buggy.” </a:t>
            </a:r>
          </a:p>
        </p:txBody>
      </p:sp>
    </p:spTree>
    <p:extLst>
      <p:ext uri="{BB962C8B-B14F-4D97-AF65-F5344CB8AC3E}">
        <p14:creationId xmlns:p14="http://schemas.microsoft.com/office/powerpoint/2010/main" val="2682143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48924-B443-07E1-6C0F-852AB3E942BE}"/>
            </a:ext>
          </a:extLst>
        </p:cNvPr>
        <p:cNvGrpSpPr/>
        <p:nvPr/>
      </p:nvGrpSpPr>
      <p:grpSpPr>
        <a:xfrm>
          <a:off x="0" y="0"/>
          <a:ext cx="0" cy="0"/>
          <a:chOff x="0" y="0"/>
          <a:chExt cx="0" cy="0"/>
        </a:xfrm>
      </p:grpSpPr>
      <p:sp>
        <p:nvSpPr>
          <p:cNvPr id="4" name="文本占位符 3">
            <a:extLst>
              <a:ext uri="{FF2B5EF4-FFF2-40B4-BE49-F238E27FC236}">
                <a16:creationId xmlns:a16="http://schemas.microsoft.com/office/drawing/2014/main" id="{3E2427CC-907F-5301-1F15-62834C080111}"/>
              </a:ext>
            </a:extLst>
          </p:cNvPr>
          <p:cNvSpPr>
            <a:spLocks noGrp="1"/>
          </p:cNvSpPr>
          <p:nvPr>
            <p:ph type="title"/>
          </p:nvPr>
        </p:nvSpPr>
        <p:spPr>
          <a:xfrm>
            <a:off x="457200" y="533400"/>
            <a:ext cx="8229600" cy="990600"/>
          </a:xfrm>
        </p:spPr>
        <p:txBody>
          <a:bodyPr vert="horz" lIns="91440" tIns="45720" rIns="91440" bIns="45720" rtlCol="0" anchor="ctr">
            <a:normAutofit/>
          </a:bodyPr>
          <a:lstStyle/>
          <a:p>
            <a:r>
              <a:rPr lang="en-US" altLang="zh-CN" kern="1200" spc="-100" baseline="0" dirty="0">
                <a:latin typeface="+mj-lt"/>
                <a:ea typeface="+mj-ea"/>
                <a:cs typeface="+mj-cs"/>
              </a:rPr>
              <a:t>Instructional Level</a:t>
            </a:r>
          </a:p>
        </p:txBody>
      </p:sp>
      <p:sp>
        <p:nvSpPr>
          <p:cNvPr id="3" name="TextBox 2">
            <a:extLst>
              <a:ext uri="{FF2B5EF4-FFF2-40B4-BE49-F238E27FC236}">
                <a16:creationId xmlns:a16="http://schemas.microsoft.com/office/drawing/2014/main" id="{8E57E9F3-5575-A2D5-1BBD-CDF17452E80F}"/>
              </a:ext>
            </a:extLst>
          </p:cNvPr>
          <p:cNvSpPr txBox="1"/>
          <p:nvPr/>
        </p:nvSpPr>
        <p:spPr>
          <a:xfrm>
            <a:off x="438873" y="1295400"/>
            <a:ext cx="8229600" cy="5257800"/>
          </a:xfrm>
          <a:prstGeom prst="rect">
            <a:avLst/>
          </a:prstGeom>
        </p:spPr>
        <p:txBody>
          <a:bodyPr vert="horz" lIns="91440" tIns="45720" rIns="91440" bIns="45720" rtlCol="0">
            <a:normAutofit/>
          </a:bodyPr>
          <a:lstStyle/>
          <a:p>
            <a:pPr>
              <a:spcBef>
                <a:spcPct val="20000"/>
              </a:spcBef>
              <a:buClr>
                <a:schemeClr val="accent1"/>
              </a:buClr>
              <a:buSzPct val="85000"/>
            </a:pPr>
            <a:endParaRPr lang="en-US" sz="2400" dirty="0"/>
          </a:p>
          <a:p>
            <a:pPr marL="182880" indent="-182880">
              <a:spcBef>
                <a:spcPct val="20000"/>
              </a:spcBef>
              <a:buClr>
                <a:schemeClr val="accent1"/>
              </a:buClr>
              <a:buSzPct val="85000"/>
              <a:buFont typeface="Arial" pitchFamily="34" charset="0"/>
              <a:buChar char="•"/>
            </a:pPr>
            <a:r>
              <a:rPr lang="en-US" sz="2400" dirty="0"/>
              <a:t>The idea that caught on and gained popularity was one put forth by Emmett Betts (1946)</a:t>
            </a:r>
          </a:p>
          <a:p>
            <a:pPr marL="182880" indent="-182880">
              <a:spcBef>
                <a:spcPct val="20000"/>
              </a:spcBef>
              <a:buClr>
                <a:schemeClr val="accent1"/>
              </a:buClr>
              <a:buSzPct val="85000"/>
              <a:buFont typeface="Arial" pitchFamily="34" charset="0"/>
              <a:buChar char="•"/>
            </a:pPr>
            <a:r>
              <a:rPr lang="en-US" sz="2400" dirty="0"/>
              <a:t>Betts believed that students have 3 reading levels</a:t>
            </a:r>
          </a:p>
          <a:p>
            <a:pPr marL="182880" indent="-182880">
              <a:spcBef>
                <a:spcPct val="20000"/>
              </a:spcBef>
              <a:buClr>
                <a:schemeClr val="accent1"/>
              </a:buClr>
              <a:buSzPct val="85000"/>
              <a:buFont typeface="Arial" pitchFamily="34" charset="0"/>
              <a:buChar char="•"/>
            </a:pPr>
            <a:r>
              <a:rPr lang="en-US" sz="2400" dirty="0"/>
              <a:t>Independent texts would be easy for students to read successfully on their own</a:t>
            </a:r>
          </a:p>
          <a:p>
            <a:pPr marL="182880" indent="-182880">
              <a:spcBef>
                <a:spcPct val="20000"/>
              </a:spcBef>
              <a:buClr>
                <a:schemeClr val="accent1"/>
              </a:buClr>
              <a:buSzPct val="85000"/>
              <a:buFont typeface="Arial" pitchFamily="34" charset="0"/>
              <a:buChar char="•"/>
            </a:pPr>
            <a:r>
              <a:rPr lang="en-US" sz="2400" dirty="0"/>
              <a:t>Instructional level texts would facilitate learning – they would pose a modest level of challenge that could easily be overcome with teacher support</a:t>
            </a:r>
          </a:p>
          <a:p>
            <a:pPr marL="182880" indent="-182880">
              <a:spcBef>
                <a:spcPct val="20000"/>
              </a:spcBef>
              <a:buClr>
                <a:schemeClr val="accent1"/>
              </a:buClr>
              <a:buSzPct val="85000"/>
              <a:buFont typeface="Arial" pitchFamily="34" charset="0"/>
              <a:buChar char="•"/>
            </a:pPr>
            <a:r>
              <a:rPr lang="en-US" sz="2400" dirty="0"/>
              <a:t>Frustration level texts were thought to be too hard to comprehend even with quality teaching</a:t>
            </a:r>
          </a:p>
          <a:p>
            <a:pPr>
              <a:spcBef>
                <a:spcPct val="20000"/>
              </a:spcBef>
              <a:buClr>
                <a:schemeClr val="accent1"/>
              </a:buClr>
              <a:buSzPct val="85000"/>
            </a:pPr>
            <a:endParaRPr lang="en-US" sz="2400" dirty="0"/>
          </a:p>
          <a:p>
            <a:pPr marL="182880" indent="-182880">
              <a:spcBef>
                <a:spcPct val="20000"/>
              </a:spcBef>
              <a:buClr>
                <a:schemeClr val="accent1"/>
              </a:buClr>
              <a:buSzPct val="85000"/>
              <a:buFont typeface="Arial" pitchFamily="34" charset="0"/>
              <a:buChar char="•"/>
            </a:pPr>
            <a:endParaRPr lang="en-US" sz="2400" dirty="0"/>
          </a:p>
          <a:p>
            <a:pPr marL="182880" indent="-182880">
              <a:spcBef>
                <a:spcPct val="20000"/>
              </a:spcBef>
              <a:buClr>
                <a:schemeClr val="accent1"/>
              </a:buClr>
              <a:buSzPct val="85000"/>
              <a:buFont typeface="Arial" pitchFamily="34" charset="0"/>
              <a:buChar char="•"/>
            </a:pPr>
            <a:endParaRPr lang="en-US" sz="2400" dirty="0"/>
          </a:p>
        </p:txBody>
      </p:sp>
    </p:spTree>
    <p:extLst>
      <p:ext uri="{BB962C8B-B14F-4D97-AF65-F5344CB8AC3E}">
        <p14:creationId xmlns:p14="http://schemas.microsoft.com/office/powerpoint/2010/main" val="3436663604"/>
      </p:ext>
    </p:extLst>
  </p:cSld>
  <p:clrMapOvr>
    <a:masterClrMapping/>
  </p:clrMapOvr>
  <p:transition>
    <p:comb/>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Then find all its references:</a:t>
            </a:r>
          </a:p>
          <a:p>
            <a:pPr marL="0" indent="0">
              <a:buNone/>
            </a:pPr>
            <a:endParaRPr lang="en-US" dirty="0"/>
          </a:p>
          <a:p>
            <a:pPr marL="0" indent="0">
              <a:buNone/>
            </a:pPr>
            <a:r>
              <a:rPr lang="en-US" dirty="0"/>
              <a:t>“The </a:t>
            </a:r>
            <a:r>
              <a:rPr lang="en-US" dirty="0">
                <a:solidFill>
                  <a:schemeClr val="tx2"/>
                </a:solidFill>
              </a:rPr>
              <a:t>horseless carriage </a:t>
            </a:r>
            <a:r>
              <a:rPr lang="en-US" dirty="0"/>
              <a:t>was just arriving in San Francisco, and </a:t>
            </a:r>
            <a:r>
              <a:rPr lang="en-US" dirty="0">
                <a:solidFill>
                  <a:schemeClr val="tx2"/>
                </a:solidFill>
              </a:rPr>
              <a:t>its</a:t>
            </a:r>
            <a:r>
              <a:rPr lang="en-US" dirty="0"/>
              <a:t> debut was turning into one of those colorfully unmitigated disasters that bring misery to everyone but historians. Consumers were staying away from the </a:t>
            </a:r>
            <a:r>
              <a:rPr lang="en-US" dirty="0">
                <a:solidFill>
                  <a:schemeClr val="tx2"/>
                </a:solidFill>
              </a:rPr>
              <a:t>“devilish contraptions” </a:t>
            </a:r>
            <a:r>
              <a:rPr lang="en-US" dirty="0"/>
              <a:t>in droves. In San Francisco in 1903, the horse and buggy was not going the way of the horse and buggy.” </a:t>
            </a:r>
          </a:p>
        </p:txBody>
      </p:sp>
    </p:spTree>
    <p:extLst>
      <p:ext uri="{BB962C8B-B14F-4D97-AF65-F5344CB8AC3E}">
        <p14:creationId xmlns:p14="http://schemas.microsoft.com/office/powerpoint/2010/main" val="20205741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And so on:</a:t>
            </a:r>
          </a:p>
          <a:p>
            <a:pPr marL="0" indent="0">
              <a:buNone/>
            </a:pPr>
            <a:endParaRPr lang="en-US" dirty="0"/>
          </a:p>
          <a:p>
            <a:pPr marL="0" indent="0">
              <a:buNone/>
            </a:pPr>
            <a:r>
              <a:rPr lang="en-US" dirty="0"/>
              <a:t>“The </a:t>
            </a:r>
            <a:r>
              <a:rPr lang="en-US" dirty="0">
                <a:solidFill>
                  <a:schemeClr val="tx2"/>
                </a:solidFill>
              </a:rPr>
              <a:t>horseless carriage </a:t>
            </a:r>
            <a:r>
              <a:rPr lang="en-US" dirty="0"/>
              <a:t>was just arriving in San Francisco, and </a:t>
            </a:r>
            <a:r>
              <a:rPr lang="en-US" dirty="0">
                <a:solidFill>
                  <a:schemeClr val="tx2"/>
                </a:solidFill>
              </a:rPr>
              <a:t>its</a:t>
            </a:r>
            <a:r>
              <a:rPr lang="en-US" dirty="0"/>
              <a:t> debut was turning into one of those colorfully unmitigated disasters that bring misery to everyone but historians. Consumers were staying away from the </a:t>
            </a:r>
            <a:r>
              <a:rPr lang="en-US" dirty="0">
                <a:solidFill>
                  <a:schemeClr val="tx2"/>
                </a:solidFill>
              </a:rPr>
              <a:t>“devilish contraptions” </a:t>
            </a:r>
            <a:r>
              <a:rPr lang="en-US" dirty="0"/>
              <a:t>in droves. In San Francisco in 1903, the horse and buggy was not going the way of the horse and buggy.” </a:t>
            </a:r>
          </a:p>
        </p:txBody>
      </p:sp>
    </p:spTree>
    <p:extLst>
      <p:ext uri="{BB962C8B-B14F-4D97-AF65-F5344CB8AC3E}">
        <p14:creationId xmlns:p14="http://schemas.microsoft.com/office/powerpoint/2010/main" val="10775033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And so on:</a:t>
            </a:r>
          </a:p>
          <a:p>
            <a:pPr marL="0" indent="0">
              <a:buNone/>
            </a:pPr>
            <a:endParaRPr lang="en-US" dirty="0"/>
          </a:p>
          <a:p>
            <a:pPr marL="0" indent="0">
              <a:buNone/>
            </a:pPr>
            <a:r>
              <a:rPr lang="en-US" dirty="0"/>
              <a:t>“The </a:t>
            </a:r>
            <a:r>
              <a:rPr lang="en-US" dirty="0">
                <a:solidFill>
                  <a:schemeClr val="tx2"/>
                </a:solidFill>
              </a:rPr>
              <a:t>horseless carriage </a:t>
            </a:r>
            <a:r>
              <a:rPr lang="en-US" dirty="0">
                <a:solidFill>
                  <a:srgbClr val="00B050"/>
                </a:solidFill>
              </a:rPr>
              <a:t>was just arriving </a:t>
            </a:r>
            <a:r>
              <a:rPr lang="en-US" dirty="0"/>
              <a:t>in San Francisco, and </a:t>
            </a:r>
            <a:r>
              <a:rPr lang="en-US" dirty="0">
                <a:solidFill>
                  <a:schemeClr val="tx2"/>
                </a:solidFill>
              </a:rPr>
              <a:t>its</a:t>
            </a:r>
            <a:r>
              <a:rPr lang="en-US" dirty="0"/>
              <a:t> </a:t>
            </a:r>
            <a:r>
              <a:rPr lang="en-US" dirty="0">
                <a:solidFill>
                  <a:srgbClr val="00B050"/>
                </a:solidFill>
              </a:rPr>
              <a:t>debut</a:t>
            </a:r>
            <a:r>
              <a:rPr lang="en-US" dirty="0"/>
              <a:t> was turning into one of those </a:t>
            </a:r>
            <a:r>
              <a:rPr lang="en-US" dirty="0">
                <a:solidFill>
                  <a:srgbClr val="00B050"/>
                </a:solidFill>
              </a:rPr>
              <a:t>colorfully unmitigated disasters </a:t>
            </a:r>
            <a:r>
              <a:rPr lang="en-US" dirty="0"/>
              <a:t>that </a:t>
            </a:r>
            <a:r>
              <a:rPr lang="en-US" dirty="0">
                <a:solidFill>
                  <a:srgbClr val="00B050"/>
                </a:solidFill>
              </a:rPr>
              <a:t>bring misery</a:t>
            </a:r>
            <a:r>
              <a:rPr lang="en-US" dirty="0"/>
              <a:t> to everyone but historians. Consumers were staying away from the </a:t>
            </a:r>
            <a:r>
              <a:rPr lang="en-US" dirty="0">
                <a:solidFill>
                  <a:schemeClr val="tx2"/>
                </a:solidFill>
              </a:rPr>
              <a:t>“devilish contraptions” </a:t>
            </a:r>
            <a:r>
              <a:rPr lang="en-US" dirty="0"/>
              <a:t>in droves. In San Francisco in 1903, the horse and buggy was not going the way of the horse and buggy.” </a:t>
            </a:r>
          </a:p>
        </p:txBody>
      </p:sp>
    </p:spTree>
    <p:extLst>
      <p:ext uri="{BB962C8B-B14F-4D97-AF65-F5344CB8AC3E}">
        <p14:creationId xmlns:p14="http://schemas.microsoft.com/office/powerpoint/2010/main" val="19958212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cohesion example</a:t>
            </a:r>
          </a:p>
        </p:txBody>
      </p:sp>
      <p:sp>
        <p:nvSpPr>
          <p:cNvPr id="3" name="Content Placeholder 2"/>
          <p:cNvSpPr>
            <a:spLocks noGrp="1"/>
          </p:cNvSpPr>
          <p:nvPr>
            <p:ph idx="1"/>
          </p:nvPr>
        </p:nvSpPr>
        <p:spPr/>
        <p:txBody>
          <a:bodyPr/>
          <a:lstStyle/>
          <a:p>
            <a:pPr marL="0" indent="0">
              <a:buNone/>
            </a:pPr>
            <a:r>
              <a:rPr lang="en-US" dirty="0"/>
              <a:t>And so on:</a:t>
            </a:r>
          </a:p>
          <a:p>
            <a:pPr marL="0" indent="0">
              <a:buNone/>
            </a:pPr>
            <a:endParaRPr lang="en-US" dirty="0"/>
          </a:p>
          <a:p>
            <a:pPr marL="0" indent="0">
              <a:buNone/>
            </a:pPr>
            <a:r>
              <a:rPr lang="en-US" dirty="0"/>
              <a:t>“The </a:t>
            </a:r>
            <a:r>
              <a:rPr lang="en-US" dirty="0">
                <a:solidFill>
                  <a:schemeClr val="tx2"/>
                </a:solidFill>
              </a:rPr>
              <a:t>horseless carriage </a:t>
            </a:r>
            <a:r>
              <a:rPr lang="en-US" dirty="0">
                <a:solidFill>
                  <a:srgbClr val="00B050"/>
                </a:solidFill>
              </a:rPr>
              <a:t>was just arriving </a:t>
            </a:r>
            <a:r>
              <a:rPr lang="en-US" dirty="0"/>
              <a:t>in San Francisco, and </a:t>
            </a:r>
            <a:r>
              <a:rPr lang="en-US" dirty="0">
                <a:solidFill>
                  <a:schemeClr val="tx2"/>
                </a:solidFill>
              </a:rPr>
              <a:t>its</a:t>
            </a:r>
            <a:r>
              <a:rPr lang="en-US" dirty="0"/>
              <a:t> </a:t>
            </a:r>
            <a:r>
              <a:rPr lang="en-US" dirty="0">
                <a:solidFill>
                  <a:srgbClr val="00B050"/>
                </a:solidFill>
              </a:rPr>
              <a:t>debut</a:t>
            </a:r>
            <a:r>
              <a:rPr lang="en-US" dirty="0"/>
              <a:t> was turning into one of those </a:t>
            </a:r>
            <a:r>
              <a:rPr lang="en-US" dirty="0">
                <a:solidFill>
                  <a:srgbClr val="00B050"/>
                </a:solidFill>
              </a:rPr>
              <a:t>colorfully unmitigated disasters </a:t>
            </a:r>
            <a:r>
              <a:rPr lang="en-US" dirty="0"/>
              <a:t>that bring </a:t>
            </a:r>
            <a:r>
              <a:rPr lang="en-US" dirty="0">
                <a:solidFill>
                  <a:srgbClr val="00B050"/>
                </a:solidFill>
              </a:rPr>
              <a:t>misery</a:t>
            </a:r>
            <a:r>
              <a:rPr lang="en-US" dirty="0"/>
              <a:t> to everyone but historians. Consumers were staying away from the </a:t>
            </a:r>
            <a:r>
              <a:rPr lang="en-US" dirty="0">
                <a:solidFill>
                  <a:schemeClr val="tx2"/>
                </a:solidFill>
              </a:rPr>
              <a:t>“devilish contraptions” </a:t>
            </a:r>
            <a:r>
              <a:rPr lang="en-US" dirty="0"/>
              <a:t>in droves. In San Francisco in 1903, the </a:t>
            </a:r>
            <a:r>
              <a:rPr lang="en-US" dirty="0">
                <a:solidFill>
                  <a:srgbClr val="0070C0"/>
                </a:solidFill>
              </a:rPr>
              <a:t>horse and buggy </a:t>
            </a:r>
            <a:r>
              <a:rPr lang="en-US" dirty="0"/>
              <a:t>was not going the way of the </a:t>
            </a:r>
            <a:r>
              <a:rPr lang="en-US" dirty="0">
                <a:solidFill>
                  <a:srgbClr val="0070C0"/>
                </a:solidFill>
              </a:rPr>
              <a:t>horse and buggy.” </a:t>
            </a:r>
          </a:p>
        </p:txBody>
      </p:sp>
    </p:spTree>
    <p:extLst>
      <p:ext uri="{BB962C8B-B14F-4D97-AF65-F5344CB8AC3E}">
        <p14:creationId xmlns:p14="http://schemas.microsoft.com/office/powerpoint/2010/main" val="16145977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377A2-7449-0542-A947-8930D6FC72C8}"/>
              </a:ext>
            </a:extLst>
          </p:cNvPr>
          <p:cNvSpPr>
            <a:spLocks noGrp="1"/>
          </p:cNvSpPr>
          <p:nvPr>
            <p:ph type="title"/>
          </p:nvPr>
        </p:nvSpPr>
        <p:spPr/>
        <p:txBody>
          <a:bodyPr/>
          <a:lstStyle/>
          <a:p>
            <a:r>
              <a:rPr lang="en-US" dirty="0"/>
              <a:t>Text Structure</a:t>
            </a:r>
          </a:p>
        </p:txBody>
      </p:sp>
      <p:sp>
        <p:nvSpPr>
          <p:cNvPr id="3" name="Content Placeholder 2">
            <a:extLst>
              <a:ext uri="{FF2B5EF4-FFF2-40B4-BE49-F238E27FC236}">
                <a16:creationId xmlns:a16="http://schemas.microsoft.com/office/drawing/2014/main" id="{8C203BB2-F877-6441-A1D9-18D25CEE4C7A}"/>
              </a:ext>
            </a:extLst>
          </p:cNvPr>
          <p:cNvSpPr>
            <a:spLocks noGrp="1"/>
          </p:cNvSpPr>
          <p:nvPr>
            <p:ph idx="1"/>
          </p:nvPr>
        </p:nvSpPr>
        <p:spPr/>
        <p:txBody>
          <a:bodyPr>
            <a:normAutofit lnSpcReduction="10000"/>
          </a:bodyPr>
          <a:lstStyle/>
          <a:p>
            <a:r>
              <a:rPr lang="en-US" dirty="0"/>
              <a:t>Authors organize their ideas</a:t>
            </a:r>
          </a:p>
          <a:p>
            <a:r>
              <a:rPr lang="en-US" dirty="0"/>
              <a:t>Some structures are used by many authors</a:t>
            </a:r>
          </a:p>
          <a:p>
            <a:r>
              <a:rPr lang="en-US" dirty="0"/>
              <a:t>Widely used structures:</a:t>
            </a:r>
          </a:p>
          <a:p>
            <a:pPr>
              <a:buFont typeface="Wingdings" pitchFamily="2" charset="2"/>
              <a:buChar char="q"/>
            </a:pPr>
            <a:r>
              <a:rPr lang="en-US" dirty="0"/>
              <a:t>	Description/enumeration</a:t>
            </a:r>
          </a:p>
          <a:p>
            <a:pPr>
              <a:buFont typeface="Wingdings" pitchFamily="2" charset="2"/>
              <a:buChar char="q"/>
            </a:pPr>
            <a:r>
              <a:rPr lang="en-US" dirty="0"/>
              <a:t>        Sequence/chronological order</a:t>
            </a:r>
          </a:p>
          <a:p>
            <a:pPr>
              <a:buFont typeface="Wingdings" pitchFamily="2" charset="2"/>
              <a:buChar char="q"/>
            </a:pPr>
            <a:r>
              <a:rPr lang="en-US" dirty="0"/>
              <a:t>  	Comparison/contrast</a:t>
            </a:r>
          </a:p>
          <a:p>
            <a:pPr>
              <a:buFont typeface="Wingdings" pitchFamily="2" charset="2"/>
              <a:buChar char="q"/>
            </a:pPr>
            <a:r>
              <a:rPr lang="en-US" dirty="0"/>
              <a:t>  	Problem/solution</a:t>
            </a:r>
          </a:p>
          <a:p>
            <a:pPr>
              <a:buFont typeface="Wingdings" pitchFamily="2" charset="2"/>
              <a:buChar char="q"/>
            </a:pPr>
            <a:r>
              <a:rPr lang="en-US" dirty="0"/>
              <a:t>        Cause/effect </a:t>
            </a:r>
          </a:p>
          <a:p>
            <a:pPr>
              <a:buFont typeface="Wingdings" pitchFamily="2" charset="2"/>
              <a:buChar char="q"/>
            </a:pPr>
            <a:r>
              <a:rPr lang="en-US" dirty="0"/>
              <a:t>        Argument</a:t>
            </a:r>
          </a:p>
          <a:p>
            <a:pPr>
              <a:buFont typeface="Wingdings" pitchFamily="2" charset="2"/>
              <a:buChar char="q"/>
            </a:pPr>
            <a:endParaRPr lang="en-US" dirty="0"/>
          </a:p>
          <a:p>
            <a:pPr>
              <a:buFont typeface="Wingdings" pitchFamily="2" charset="2"/>
              <a:buChar char="q"/>
            </a:pPr>
            <a:endParaRPr lang="en-US" dirty="0"/>
          </a:p>
          <a:p>
            <a:pPr marL="274320" lvl="1"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240722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377A2-7449-0542-A947-8930D6FC72C8}"/>
              </a:ext>
            </a:extLst>
          </p:cNvPr>
          <p:cNvSpPr>
            <a:spLocks noGrp="1"/>
          </p:cNvSpPr>
          <p:nvPr>
            <p:ph type="title"/>
          </p:nvPr>
        </p:nvSpPr>
        <p:spPr/>
        <p:txBody>
          <a:bodyPr/>
          <a:lstStyle/>
          <a:p>
            <a:r>
              <a:rPr lang="en-US" dirty="0"/>
              <a:t>Text Structure (cont.)</a:t>
            </a:r>
          </a:p>
        </p:txBody>
      </p:sp>
      <p:sp>
        <p:nvSpPr>
          <p:cNvPr id="3" name="Content Placeholder 2">
            <a:extLst>
              <a:ext uri="{FF2B5EF4-FFF2-40B4-BE49-F238E27FC236}">
                <a16:creationId xmlns:a16="http://schemas.microsoft.com/office/drawing/2014/main" id="{8C203BB2-F877-6441-A1D9-18D25CEE4C7A}"/>
              </a:ext>
            </a:extLst>
          </p:cNvPr>
          <p:cNvSpPr>
            <a:spLocks noGrp="1"/>
          </p:cNvSpPr>
          <p:nvPr>
            <p:ph idx="1"/>
          </p:nvPr>
        </p:nvSpPr>
        <p:spPr/>
        <p:txBody>
          <a:bodyPr>
            <a:normAutofit lnSpcReduction="10000"/>
          </a:bodyPr>
          <a:lstStyle/>
          <a:p>
            <a:r>
              <a:rPr lang="en-US" dirty="0"/>
              <a:t>Readers use the authors structure to guide their understanding and recall</a:t>
            </a:r>
          </a:p>
          <a:p>
            <a:r>
              <a:rPr lang="en-US" dirty="0"/>
              <a:t>If the reader is able to recognize the organizational plan, then this can be used to remember the text</a:t>
            </a:r>
          </a:p>
          <a:p>
            <a:r>
              <a:rPr lang="en-US" dirty="0"/>
              <a:t>If the reader does not recognize a common organizational plan, it helps to impose one </a:t>
            </a:r>
          </a:p>
          <a:p>
            <a:r>
              <a:rPr lang="en-US" dirty="0"/>
              <a:t>This often can be done by briefly identifying the main point of each paragraph or section</a:t>
            </a:r>
          </a:p>
          <a:p>
            <a:endParaRPr lang="en-US" dirty="0"/>
          </a:p>
          <a:p>
            <a:pPr>
              <a:buFont typeface="Wingdings" pitchFamily="2" charset="2"/>
              <a:buChar char="q"/>
            </a:pPr>
            <a:endParaRPr lang="en-US" dirty="0"/>
          </a:p>
          <a:p>
            <a:pPr>
              <a:buFont typeface="Wingdings" pitchFamily="2" charset="2"/>
              <a:buChar char="q"/>
            </a:pPr>
            <a:endParaRPr lang="en-US" dirty="0"/>
          </a:p>
          <a:p>
            <a:pPr marL="274320" lvl="1"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08088582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Comprehension strategies</a:t>
            </a:r>
          </a:p>
        </p:txBody>
      </p:sp>
      <p:sp>
        <p:nvSpPr>
          <p:cNvPr id="3" name="Content Placeholder 2"/>
          <p:cNvSpPr>
            <a:spLocks noGrp="1"/>
          </p:cNvSpPr>
          <p:nvPr>
            <p:ph idx="1"/>
          </p:nvPr>
        </p:nvSpPr>
        <p:spPr>
          <a:xfrm>
            <a:off x="457200" y="1524000"/>
            <a:ext cx="8229600" cy="4602163"/>
          </a:xfrm>
        </p:spPr>
        <p:txBody>
          <a:bodyPr>
            <a:normAutofit/>
          </a:bodyPr>
          <a:lstStyle/>
          <a:p>
            <a:r>
              <a:rPr lang="en-US" sz="2200" b="0" dirty="0"/>
              <a:t>Research shows that when students are active readers—that is, when they are actively trying to understand a text—they comprehen</a:t>
            </a:r>
            <a:r>
              <a:rPr lang="en-US" sz="2200" dirty="0"/>
              <a:t>d and remember more</a:t>
            </a:r>
            <a:endParaRPr lang="en-US" sz="2200" b="0" dirty="0"/>
          </a:p>
          <a:p>
            <a:r>
              <a:rPr lang="en-US" sz="2200" b="0" dirty="0"/>
              <a:t>Comprehension strategies are a proven way to get students to think about the ideas in a text</a:t>
            </a:r>
          </a:p>
          <a:p>
            <a:r>
              <a:rPr lang="en-US" sz="2200" dirty="0"/>
              <a:t>Summarization, questioning, monitoring, seeking particular kinds of information have all been found to stimulate learning</a:t>
            </a:r>
          </a:p>
          <a:p>
            <a:pPr marL="0" indent="0">
              <a:buNone/>
            </a:pPr>
            <a:endParaRPr lang="en-US" sz="2200" b="0" dirty="0"/>
          </a:p>
          <a:p>
            <a:pPr lvl="1"/>
            <a:endParaRPr lang="en-US" dirty="0"/>
          </a:p>
        </p:txBody>
      </p:sp>
    </p:spTree>
    <p:extLst>
      <p:ext uri="{BB962C8B-B14F-4D97-AF65-F5344CB8AC3E}">
        <p14:creationId xmlns:p14="http://schemas.microsoft.com/office/powerpoint/2010/main" val="41424567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Repetition</a:t>
            </a:r>
          </a:p>
        </p:txBody>
      </p:sp>
      <p:sp>
        <p:nvSpPr>
          <p:cNvPr id="3" name="Content Placeholder 2"/>
          <p:cNvSpPr>
            <a:spLocks noGrp="1"/>
          </p:cNvSpPr>
          <p:nvPr>
            <p:ph idx="1"/>
          </p:nvPr>
        </p:nvSpPr>
        <p:spPr/>
        <p:txBody>
          <a:bodyPr/>
          <a:lstStyle/>
          <a:p>
            <a:r>
              <a:rPr lang="en-US" dirty="0"/>
              <a:t>One of the most powerful scaffolds is also one of the most obvious—reading a text more than once makes it more accessible</a:t>
            </a:r>
          </a:p>
          <a:p>
            <a:r>
              <a:rPr lang="en-US" dirty="0"/>
              <a:t>In the past, we tended to have students read a text a single time, but as the text challenge increases it is essential that we encourage students to read texts (and parts of texts) more than once to make sense of it</a:t>
            </a:r>
          </a:p>
          <a:p>
            <a:r>
              <a:rPr lang="en-US" dirty="0"/>
              <a:t>This is an effective strategy, but it is expensive too (the idea is to become successful with these texts—which should make it possible to succeed with other texts later with less work)</a:t>
            </a:r>
          </a:p>
          <a:p>
            <a:r>
              <a:rPr lang="en-US" dirty="0"/>
              <a:t>Explain this to students</a:t>
            </a:r>
          </a:p>
        </p:txBody>
      </p:sp>
    </p:spTree>
    <p:extLst>
      <p:ext uri="{BB962C8B-B14F-4D97-AF65-F5344CB8AC3E}">
        <p14:creationId xmlns:p14="http://schemas.microsoft.com/office/powerpoint/2010/main" val="32165472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Motivation</a:t>
            </a:r>
          </a:p>
        </p:txBody>
      </p:sp>
      <p:sp>
        <p:nvSpPr>
          <p:cNvPr id="3" name="Content Placeholder 2"/>
          <p:cNvSpPr>
            <a:spLocks noGrp="1"/>
          </p:cNvSpPr>
          <p:nvPr>
            <p:ph idx="1"/>
          </p:nvPr>
        </p:nvSpPr>
        <p:spPr>
          <a:xfrm>
            <a:off x="457200" y="1524000"/>
            <a:ext cx="8229600" cy="4602163"/>
          </a:xfrm>
        </p:spPr>
        <p:txBody>
          <a:bodyPr>
            <a:normAutofit/>
          </a:bodyPr>
          <a:lstStyle/>
          <a:p>
            <a:r>
              <a:rPr lang="en-US" sz="2200" b="0" dirty="0"/>
              <a:t>The instructional level </a:t>
            </a:r>
            <a:r>
              <a:rPr lang="en-US" sz="2200" dirty="0"/>
              <a:t>is based on the idea that students seek easy work--that if the work </a:t>
            </a:r>
            <a:r>
              <a:rPr lang="en-US" sz="2200"/>
              <a:t>is challenging, </a:t>
            </a:r>
            <a:r>
              <a:rPr lang="en-US" sz="2200" dirty="0"/>
              <a:t>they will stop trying</a:t>
            </a:r>
          </a:p>
          <a:p>
            <a:r>
              <a:rPr lang="en-US" sz="2200" dirty="0"/>
              <a:t>But research shows that students seek challenge and are motivated by it</a:t>
            </a:r>
          </a:p>
          <a:p>
            <a:r>
              <a:rPr lang="en-US" sz="2200" dirty="0"/>
              <a:t>Challenge only works if it is not overwhelming and if students see the possibility of getting better/stronger, et.</a:t>
            </a:r>
          </a:p>
          <a:p>
            <a:r>
              <a:rPr lang="en-US" sz="2200" b="0" dirty="0"/>
              <a:t>Don’t make challenging text a secret—tell kids what is happening and show them how you will make them effective</a:t>
            </a:r>
          </a:p>
          <a:p>
            <a:r>
              <a:rPr lang="en-US" sz="2200" dirty="0"/>
              <a:t>Research also shows that students are interested in more challenging content (and on their own, they’ll fight through more challenging text to get to this content)—using challenging text opens up content possibilities</a:t>
            </a:r>
            <a:endParaRPr lang="en-US" sz="2200" b="0" dirty="0"/>
          </a:p>
          <a:p>
            <a:pPr lvl="1"/>
            <a:endParaRPr lang="en-US" dirty="0"/>
          </a:p>
        </p:txBody>
      </p:sp>
    </p:spTree>
    <p:extLst>
      <p:ext uri="{BB962C8B-B14F-4D97-AF65-F5344CB8AC3E}">
        <p14:creationId xmlns:p14="http://schemas.microsoft.com/office/powerpoint/2010/main" val="9368582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normAutofit fontScale="92500" lnSpcReduction="20000"/>
          </a:bodyPr>
          <a:lstStyle/>
          <a:p>
            <a:r>
              <a:rPr lang="en-US" dirty="0"/>
              <a:t>Shanahan, T. (In press). </a:t>
            </a:r>
            <a:r>
              <a:rPr lang="en-US" i="1" dirty="0"/>
              <a:t>Leveled Readers, Leveled Lives.</a:t>
            </a:r>
            <a:r>
              <a:rPr lang="en-US" dirty="0"/>
              <a:t> Cambridge, MA: Harvard Education Press.</a:t>
            </a:r>
          </a:p>
          <a:p>
            <a:endParaRPr lang="en-US" dirty="0"/>
          </a:p>
          <a:p>
            <a:r>
              <a:rPr lang="en-US" dirty="0"/>
              <a:t>Shanahan, T. (2013). Letting the text take center stage. </a:t>
            </a:r>
            <a:r>
              <a:rPr lang="en-US" i="1" dirty="0"/>
              <a:t>American Educator, 37(3</a:t>
            </a:r>
            <a:r>
              <a:rPr lang="en-US" dirty="0"/>
              <a:t>), 4-11, 43.</a:t>
            </a:r>
          </a:p>
          <a:p>
            <a:pPr marL="0" indent="0">
              <a:buNone/>
            </a:pPr>
            <a:endParaRPr lang="en-US" dirty="0"/>
          </a:p>
          <a:p>
            <a:r>
              <a:rPr lang="en-US" dirty="0">
                <a:latin typeface="+mj-lt"/>
              </a:rPr>
              <a:t>Shanahan, T. (2019). Why children should be taught to read with more challenging text. </a:t>
            </a:r>
            <a:r>
              <a:rPr lang="en-US" i="1" dirty="0">
                <a:latin typeface="+mj-lt"/>
              </a:rPr>
              <a:t>Perspectives on Language and Literacy, 44</a:t>
            </a:r>
            <a:r>
              <a:rPr lang="en-US" dirty="0">
                <a:latin typeface="+mj-lt"/>
              </a:rPr>
              <a:t>(2), 17-23</a:t>
            </a:r>
            <a:r>
              <a:rPr lang="en-US" i="1" dirty="0">
                <a:latin typeface="+mj-lt"/>
              </a:rPr>
              <a:t>.</a:t>
            </a:r>
          </a:p>
          <a:p>
            <a:pPr marL="0" indent="0">
              <a:buNone/>
            </a:pPr>
            <a:endParaRPr lang="en-US" dirty="0"/>
          </a:p>
          <a:p>
            <a:r>
              <a:rPr lang="en-US" dirty="0">
                <a:latin typeface="+mj-lt"/>
              </a:rPr>
              <a:t>Shanahan, T. (2020). Limiting children to books they can already read. </a:t>
            </a:r>
            <a:r>
              <a:rPr lang="en-US" i="1" dirty="0">
                <a:latin typeface="+mj-lt"/>
              </a:rPr>
              <a:t>American Educator, 44</a:t>
            </a:r>
            <a:r>
              <a:rPr lang="en-US" dirty="0">
                <a:latin typeface="+mj-lt"/>
              </a:rPr>
              <a:t>(2), 13-17, 39.</a:t>
            </a:r>
          </a:p>
          <a:p>
            <a:pPr marL="0" indent="0">
              <a:buNone/>
            </a:pPr>
            <a:endParaRPr lang="en-US" dirty="0">
              <a:latin typeface="+mj-lt"/>
            </a:endParaRPr>
          </a:p>
          <a:p>
            <a:r>
              <a:rPr lang="en-US" dirty="0">
                <a:latin typeface="+mj-lt"/>
              </a:rPr>
              <a:t>Shanahan, T., Fisher, D., &amp; Frey, N. (2012). The challenge of challenging text.</a:t>
            </a:r>
            <a:r>
              <a:rPr lang="en-US" i="1" dirty="0">
                <a:latin typeface="+mj-lt"/>
              </a:rPr>
              <a:t> Educational Leadership, 69</a:t>
            </a:r>
            <a:r>
              <a:rPr lang="en-US" dirty="0">
                <a:latin typeface="+mj-lt"/>
              </a:rPr>
              <a:t>(6), 58-63</a:t>
            </a:r>
            <a:r>
              <a:rPr lang="en-US" i="1" dirty="0">
                <a:latin typeface="+mj-lt"/>
              </a:rPr>
              <a:t>.</a:t>
            </a:r>
            <a:endParaRPr lang="en-US" dirty="0">
              <a:latin typeface="+mj-lt"/>
            </a:endParaRP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373036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7B1CA-5FF8-DC65-FD49-58983C4351F0}"/>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0BA8AF44-4633-1600-BC92-9D0A3B6C2DE6}"/>
              </a:ext>
            </a:extLst>
          </p:cNvPr>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Instructional Level (cont.)</a:t>
            </a:r>
          </a:p>
        </p:txBody>
      </p:sp>
      <p:sp>
        <p:nvSpPr>
          <p:cNvPr id="3" name="TextBox 2">
            <a:extLst>
              <a:ext uri="{FF2B5EF4-FFF2-40B4-BE49-F238E27FC236}">
                <a16:creationId xmlns:a16="http://schemas.microsoft.com/office/drawing/2014/main" id="{F134B79B-F1EB-E0ED-1B0A-CE0A92726EAA}"/>
              </a:ext>
            </a:extLst>
          </p:cNvPr>
          <p:cNvSpPr txBox="1"/>
          <p:nvPr/>
        </p:nvSpPr>
        <p:spPr>
          <a:xfrm>
            <a:off x="457200" y="1828800"/>
            <a:ext cx="8229600" cy="4876800"/>
          </a:xfrm>
          <a:prstGeom prst="rect">
            <a:avLst/>
          </a:prstGeom>
        </p:spPr>
        <p:txBody>
          <a:bodyPr vert="horz" lIns="91440" tIns="45720" rIns="91440" bIns="45720" rtlCol="0">
            <a:normAutofit/>
          </a:bodyPr>
          <a:lstStyle/>
          <a:p>
            <a:pPr marL="182880" indent="-182880">
              <a:spcBef>
                <a:spcPct val="20000"/>
              </a:spcBef>
              <a:buClr>
                <a:schemeClr val="accent1"/>
              </a:buClr>
              <a:buSzPct val="85000"/>
              <a:buFont typeface="Arial" pitchFamily="34" charset="0"/>
              <a:buChar char="•"/>
            </a:pPr>
            <a:r>
              <a:rPr lang="en-US" sz="2400" dirty="0"/>
              <a:t>Betts believed that for instruction to be successful reading lessons must result in comprehension </a:t>
            </a:r>
          </a:p>
          <a:p>
            <a:pPr marL="182880" indent="-182880">
              <a:spcBef>
                <a:spcPct val="20000"/>
              </a:spcBef>
              <a:buClr>
                <a:schemeClr val="accent1"/>
              </a:buClr>
              <a:buSzPct val="85000"/>
              <a:buFont typeface="Arial" pitchFamily="34" charset="0"/>
              <a:buChar char="•"/>
            </a:pPr>
            <a:endParaRPr lang="en-US" sz="2400" dirty="0"/>
          </a:p>
          <a:p>
            <a:pPr marL="182880" indent="-182880">
              <a:spcBef>
                <a:spcPct val="20000"/>
              </a:spcBef>
              <a:buClr>
                <a:schemeClr val="accent1"/>
              </a:buClr>
              <a:buSzPct val="85000"/>
              <a:buFont typeface="Arial" pitchFamily="34" charset="0"/>
              <a:buChar char="•"/>
            </a:pPr>
            <a:r>
              <a:rPr lang="en-US" sz="2400" dirty="0"/>
              <a:t>Text challenge was to be avoided, and instruction minimized (students should be able to overcome a text’s difficulties with minimal support)</a:t>
            </a:r>
          </a:p>
          <a:p>
            <a:pPr marL="182880" indent="-182880">
              <a:spcBef>
                <a:spcPct val="20000"/>
              </a:spcBef>
              <a:buClr>
                <a:schemeClr val="accent1"/>
              </a:buClr>
              <a:buSzPct val="85000"/>
              <a:buFont typeface="Arial" pitchFamily="34" charset="0"/>
              <a:buChar char="•"/>
            </a:pPr>
            <a:endParaRPr lang="en-US" sz="2400" dirty="0"/>
          </a:p>
          <a:p>
            <a:pPr marL="182880" indent="-182880">
              <a:spcBef>
                <a:spcPct val="20000"/>
              </a:spcBef>
              <a:buClr>
                <a:schemeClr val="accent1"/>
              </a:buClr>
              <a:buSzPct val="85000"/>
              <a:buFont typeface="Arial" pitchFamily="34" charset="0"/>
              <a:buChar char="•"/>
            </a:pPr>
            <a:r>
              <a:rPr lang="en-US" sz="2400" dirty="0"/>
              <a:t>Independent (fluency 99-100%; comprehension 90-100%)</a:t>
            </a:r>
          </a:p>
          <a:p>
            <a:pPr marL="182880" indent="-182880">
              <a:spcBef>
                <a:spcPct val="20000"/>
              </a:spcBef>
              <a:buClr>
                <a:schemeClr val="accent1"/>
              </a:buClr>
              <a:buSzPct val="85000"/>
              <a:buFont typeface="Arial" pitchFamily="34" charset="0"/>
              <a:buChar char="•"/>
            </a:pPr>
            <a:r>
              <a:rPr lang="en-US" sz="2400" dirty="0"/>
              <a:t>Instructional (fluency 95-98%; comprehension 75-89%)</a:t>
            </a:r>
          </a:p>
          <a:p>
            <a:pPr marL="182880" indent="-182880">
              <a:spcBef>
                <a:spcPct val="20000"/>
              </a:spcBef>
              <a:buClr>
                <a:schemeClr val="accent1"/>
              </a:buClr>
              <a:buSzPct val="85000"/>
              <a:buFont typeface="Arial" pitchFamily="34" charset="0"/>
              <a:buChar char="•"/>
            </a:pPr>
            <a:r>
              <a:rPr lang="en-US" sz="2400" dirty="0"/>
              <a:t>Frustration (fluency 0-92%; comprehension 0-50%)</a:t>
            </a:r>
          </a:p>
          <a:p>
            <a:pPr marL="182880" indent="-182880">
              <a:spcBef>
                <a:spcPct val="20000"/>
              </a:spcBef>
              <a:buClr>
                <a:schemeClr val="accent1"/>
              </a:buClr>
              <a:buSzPct val="85000"/>
              <a:buFont typeface="Arial" pitchFamily="34" charset="0"/>
              <a:buChar char="•"/>
            </a:pPr>
            <a:endParaRPr lang="en-US" sz="2400" dirty="0"/>
          </a:p>
        </p:txBody>
      </p:sp>
    </p:spTree>
    <p:extLst>
      <p:ext uri="{BB962C8B-B14F-4D97-AF65-F5344CB8AC3E}">
        <p14:creationId xmlns:p14="http://schemas.microsoft.com/office/powerpoint/2010/main" val="680789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p:nvPr>
        </p:nvSpPr>
        <p:spPr>
          <a:xfrm>
            <a:off x="457200" y="533400"/>
            <a:ext cx="8229600" cy="990600"/>
          </a:xfrm>
        </p:spPr>
        <p:txBody>
          <a:bodyPr vert="horz" lIns="91440" tIns="45720" rIns="91440" bIns="45720" rtlCol="0" anchor="ctr">
            <a:normAutofit/>
          </a:bodyPr>
          <a:lstStyle/>
          <a:p>
            <a:pPr marL="0" indent="0"/>
            <a:r>
              <a:rPr lang="en-US" kern="1200" spc="-100" baseline="0" dirty="0">
                <a:latin typeface="+mj-lt"/>
                <a:ea typeface="+mj-ea"/>
                <a:cs typeface="+mj-cs"/>
              </a:rPr>
              <a:t>Instructional Level (cont.)</a:t>
            </a:r>
          </a:p>
        </p:txBody>
      </p:sp>
      <p:sp>
        <p:nvSpPr>
          <p:cNvPr id="3" name="TextBox 2"/>
          <p:cNvSpPr txBox="1"/>
          <p:nvPr/>
        </p:nvSpPr>
        <p:spPr>
          <a:xfrm>
            <a:off x="457200" y="1828800"/>
            <a:ext cx="8229600" cy="4876800"/>
          </a:xfrm>
          <a:prstGeom prst="rect">
            <a:avLst/>
          </a:prstGeom>
        </p:spPr>
        <p:txBody>
          <a:bodyPr vert="horz" lIns="91440" tIns="45720" rIns="91440" bIns="45720" rtlCol="0">
            <a:normAutofit/>
          </a:bodyPr>
          <a:lstStyle/>
          <a:p>
            <a:pPr marL="182880" indent="-182880">
              <a:spcBef>
                <a:spcPct val="20000"/>
              </a:spcBef>
              <a:buClr>
                <a:schemeClr val="accent1"/>
              </a:buClr>
              <a:buSzPct val="85000"/>
              <a:buFont typeface="Arial" pitchFamily="34" charset="0"/>
              <a:buChar char="•"/>
            </a:pPr>
            <a:r>
              <a:rPr lang="en-US" sz="2400" dirty="0"/>
              <a:t>Since Betts other authorities have recommended modest adjustments to the idea</a:t>
            </a:r>
          </a:p>
          <a:p>
            <a:pPr marL="182880" indent="-182880">
              <a:spcBef>
                <a:spcPct val="20000"/>
              </a:spcBef>
              <a:buClr>
                <a:schemeClr val="accent1"/>
              </a:buClr>
              <a:buSzPct val="85000"/>
              <a:buFont typeface="Arial" pitchFamily="34" charset="0"/>
              <a:buChar char="•"/>
            </a:pPr>
            <a:r>
              <a:rPr lang="en-US" sz="2400" dirty="0"/>
              <a:t>For example, </a:t>
            </a:r>
            <a:r>
              <a:rPr lang="en-US" sz="2400" dirty="0" err="1"/>
              <a:t>Gickling</a:t>
            </a:r>
            <a:r>
              <a:rPr lang="en-US" sz="2400" dirty="0"/>
              <a:t> (a special educator) suggested that 93-97% is the true instruction level</a:t>
            </a:r>
          </a:p>
          <a:p>
            <a:pPr marL="182880" indent="-182880">
              <a:spcBef>
                <a:spcPct val="20000"/>
              </a:spcBef>
              <a:buClr>
                <a:schemeClr val="accent1"/>
              </a:buClr>
              <a:buSzPct val="85000"/>
              <a:buFont typeface="Arial" pitchFamily="34" charset="0"/>
              <a:buChar char="•"/>
            </a:pPr>
            <a:r>
              <a:rPr lang="en-US" sz="2400" dirty="0"/>
              <a:t>Marie Clay believed that 90% accuracy was instructional level for struggling first graders who were receiving 1-on-1 instruction, and Fountas and Pinnell extended this up the grades and to regular classroom instruction</a:t>
            </a:r>
          </a:p>
          <a:p>
            <a:pPr marL="182880" indent="-182880">
              <a:spcBef>
                <a:spcPct val="20000"/>
              </a:spcBef>
              <a:buClr>
                <a:schemeClr val="accent1"/>
              </a:buClr>
              <a:buSzPct val="85000"/>
              <a:buFont typeface="Arial" pitchFamily="34" charset="0"/>
              <a:buChar char="•"/>
            </a:pPr>
            <a:r>
              <a:rPr lang="en-US" sz="2400" dirty="0"/>
              <a:t>In all cases, the theory is the same – match kids to books appropriately and the result will be more learning </a:t>
            </a:r>
          </a:p>
          <a:p>
            <a:pPr marL="182880" indent="-182880">
              <a:spcBef>
                <a:spcPct val="20000"/>
              </a:spcBef>
              <a:buClr>
                <a:schemeClr val="accent1"/>
              </a:buClr>
              <a:buSzPct val="85000"/>
              <a:buFont typeface="Arial" pitchFamily="34" charset="0"/>
              <a:buChar char="•"/>
            </a:pPr>
            <a:r>
              <a:rPr lang="en-US" sz="2400" dirty="0"/>
              <a:t>None of these theories provided evidence showing this to be the case</a:t>
            </a:r>
          </a:p>
        </p:txBody>
      </p:sp>
    </p:spTree>
    <p:extLst>
      <p:ext uri="{BB962C8B-B14F-4D97-AF65-F5344CB8AC3E}">
        <p14:creationId xmlns:p14="http://schemas.microsoft.com/office/powerpoint/2010/main" val="800100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10659</TotalTime>
  <Words>5824</Words>
  <Application>Microsoft Macintosh PowerPoint</Application>
  <PresentationFormat>On-screen Show (4:3)</PresentationFormat>
  <Paragraphs>450</Paragraphs>
  <Slides>79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79</vt:i4>
      </vt:variant>
    </vt:vector>
  </HeadingPairs>
  <TitlesOfParts>
    <vt:vector size="83" baseType="lpstr">
      <vt:lpstr>Arial</vt:lpstr>
      <vt:lpstr>Calibri</vt:lpstr>
      <vt:lpstr>Wingdings</vt:lpstr>
      <vt:lpstr>Clarity</vt:lpstr>
      <vt:lpstr>PowerPoint Presentation</vt:lpstr>
      <vt:lpstr>Reasons for the shift to text complexity</vt:lpstr>
      <vt:lpstr>Reading Comprehension Instruction</vt:lpstr>
      <vt:lpstr>Reconceptualization of reading  </vt:lpstr>
      <vt:lpstr>Four Common Classroom Responses to Text Complexity</vt:lpstr>
      <vt:lpstr>Why Easy Text?</vt:lpstr>
      <vt:lpstr>Instructional Level</vt:lpstr>
      <vt:lpstr>Instructional Level (cont.)</vt:lpstr>
      <vt:lpstr>Instructional Level (cont.)</vt:lpstr>
      <vt:lpstr>Research on Text Levels and Learning 1</vt:lpstr>
      <vt:lpstr>Research on Text Levels and Learning 2</vt:lpstr>
      <vt:lpstr>Research on Text Levels and Learning 3</vt:lpstr>
      <vt:lpstr>Research on Text Levels and Learning 4</vt:lpstr>
      <vt:lpstr>Summary of Research</vt:lpstr>
      <vt:lpstr>Summary of Research</vt:lpstr>
      <vt:lpstr>Why Doesn’t It Work?</vt:lpstr>
      <vt:lpstr>Why Doesn’t It Work? (cont.)</vt:lpstr>
      <vt:lpstr>Teaching with Grade Level Text</vt:lpstr>
      <vt:lpstr>Teaching with Grade Level Text (cont.)</vt:lpstr>
      <vt:lpstr>Research on Teaching with Challenging Text</vt:lpstr>
      <vt:lpstr>Research on Teaching with Challenging Text (cont.)</vt:lpstr>
      <vt:lpstr>Scaffolding Challenging Text</vt:lpstr>
      <vt:lpstr>    Build Text Reading Fluency</vt:lpstr>
      <vt:lpstr>A Walk in the Desert</vt:lpstr>
      <vt:lpstr>A Walk in the Desert</vt:lpstr>
      <vt:lpstr>Provide Stair-step Text Sets</vt:lpstr>
      <vt:lpstr>Vocabulary</vt:lpstr>
      <vt:lpstr>Which words do you teach?</vt:lpstr>
      <vt:lpstr>Which words do you teach?</vt:lpstr>
      <vt:lpstr>Which words would you teach?</vt:lpstr>
      <vt:lpstr>Which words would you teach?</vt:lpstr>
      <vt:lpstr>Which words would you teach?</vt:lpstr>
      <vt:lpstr>Comprehending Sentences</vt:lpstr>
      <vt:lpstr>Sentence Complexity</vt:lpstr>
      <vt:lpstr>Sentence Complexity</vt:lpstr>
      <vt:lpstr>Sentence Complexity</vt:lpstr>
      <vt:lpstr>Sentence example</vt:lpstr>
      <vt:lpstr>Sentence example</vt:lpstr>
      <vt:lpstr>Sentence example</vt:lpstr>
      <vt:lpstr>Another example</vt:lpstr>
      <vt:lpstr>PowerPoint Presentation</vt:lpstr>
      <vt:lpstr>PowerPoint Presentation</vt:lpstr>
      <vt:lpstr>PowerPoint Presentation</vt:lpstr>
      <vt:lpstr>Another example</vt:lpstr>
      <vt:lpstr>Another example</vt:lpstr>
      <vt:lpstr>Another example</vt:lpstr>
      <vt:lpstr>Identify challenging sentences?</vt:lpstr>
      <vt:lpstr>    Help with Cohesion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Another cohesion example</vt:lpstr>
      <vt:lpstr>Text Structure</vt:lpstr>
      <vt:lpstr>Text Structure (cont.)</vt:lpstr>
      <vt:lpstr>Comprehension strategies</vt:lpstr>
      <vt:lpstr>Repetition</vt:lpstr>
      <vt:lpstr>Motivation</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from Challenging Text</dc:title>
  <dc:creator>Shanahan</dc:creator>
  <cp:lastModifiedBy>Shanahan, Timothy E</cp:lastModifiedBy>
  <cp:revision>199</cp:revision>
  <dcterms:created xsi:type="dcterms:W3CDTF">2012-06-17T22:50:28Z</dcterms:created>
  <dcterms:modified xsi:type="dcterms:W3CDTF">2024-09-13T22:34:42Z</dcterms:modified>
</cp:coreProperties>
</file>