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0"/>
  </p:notesMasterIdLst>
  <p:sldIdLst>
    <p:sldId id="674" r:id="rId2"/>
    <p:sldId id="623" r:id="rId3"/>
    <p:sldId id="768" r:id="rId4"/>
    <p:sldId id="769" r:id="rId5"/>
    <p:sldId id="767" r:id="rId6"/>
    <p:sldId id="677" r:id="rId7"/>
    <p:sldId id="678" r:id="rId8"/>
    <p:sldId id="679" r:id="rId9"/>
    <p:sldId id="680" r:id="rId10"/>
    <p:sldId id="770" r:id="rId11"/>
    <p:sldId id="530" r:id="rId12"/>
    <p:sldId id="531" r:id="rId13"/>
    <p:sldId id="544" r:id="rId14"/>
    <p:sldId id="681" r:id="rId15"/>
    <p:sldId id="697" r:id="rId16"/>
    <p:sldId id="703" r:id="rId17"/>
    <p:sldId id="529" r:id="rId18"/>
    <p:sldId id="682" r:id="rId19"/>
    <p:sldId id="726" r:id="rId20"/>
    <p:sldId id="692" r:id="rId21"/>
    <p:sldId id="621" r:id="rId22"/>
    <p:sldId id="622" r:id="rId23"/>
    <p:sldId id="675" r:id="rId24"/>
    <p:sldId id="662" r:id="rId25"/>
    <p:sldId id="666" r:id="rId26"/>
    <p:sldId id="669" r:id="rId27"/>
    <p:sldId id="670" r:id="rId28"/>
    <p:sldId id="725" r:id="rId29"/>
    <p:sldId id="673" r:id="rId30"/>
    <p:sldId id="667" r:id="rId31"/>
    <p:sldId id="668" r:id="rId32"/>
    <p:sldId id="651" r:id="rId33"/>
    <p:sldId id="663" r:id="rId34"/>
    <p:sldId id="664" r:id="rId35"/>
    <p:sldId id="654" r:id="rId36"/>
    <p:sldId id="698" r:id="rId37"/>
    <p:sldId id="687" r:id="rId38"/>
    <p:sldId id="761" r:id="rId39"/>
    <p:sldId id="762" r:id="rId40"/>
    <p:sldId id="763" r:id="rId41"/>
    <p:sldId id="688" r:id="rId42"/>
    <p:sldId id="765" r:id="rId43"/>
    <p:sldId id="705" r:id="rId44"/>
    <p:sldId id="477" r:id="rId45"/>
    <p:sldId id="711" r:id="rId46"/>
    <p:sldId id="712" r:id="rId47"/>
    <p:sldId id="713" r:id="rId48"/>
    <p:sldId id="714" r:id="rId49"/>
    <p:sldId id="715" r:id="rId50"/>
    <p:sldId id="716" r:id="rId51"/>
    <p:sldId id="704" r:id="rId52"/>
    <p:sldId id="743" r:id="rId53"/>
    <p:sldId id="744" r:id="rId54"/>
    <p:sldId id="745" r:id="rId55"/>
    <p:sldId id="746" r:id="rId56"/>
    <p:sldId id="480" r:id="rId57"/>
    <p:sldId id="500" r:id="rId58"/>
    <p:sldId id="501" r:id="rId59"/>
    <p:sldId id="502" r:id="rId60"/>
    <p:sldId id="601" r:id="rId61"/>
    <p:sldId id="602" r:id="rId62"/>
    <p:sldId id="603" r:id="rId63"/>
    <p:sldId id="604" r:id="rId64"/>
    <p:sldId id="606" r:id="rId65"/>
    <p:sldId id="607" r:id="rId66"/>
    <p:sldId id="608" r:id="rId67"/>
    <p:sldId id="609" r:id="rId68"/>
    <p:sldId id="707" r:id="rId69"/>
    <p:sldId id="722" r:id="rId70"/>
    <p:sldId id="717" r:id="rId71"/>
    <p:sldId id="718" r:id="rId72"/>
    <p:sldId id="721" r:id="rId73"/>
    <p:sldId id="724" r:id="rId74"/>
    <p:sldId id="708" r:id="rId75"/>
    <p:sldId id="482" r:id="rId76"/>
    <p:sldId id="483" r:id="rId77"/>
    <p:sldId id="503" r:id="rId78"/>
    <p:sldId id="504" r:id="rId79"/>
    <p:sldId id="508" r:id="rId80"/>
    <p:sldId id="509" r:id="rId81"/>
    <p:sldId id="510" r:id="rId82"/>
    <p:sldId id="505" r:id="rId83"/>
    <p:sldId id="506" r:id="rId84"/>
    <p:sldId id="732" r:id="rId85"/>
    <p:sldId id="733" r:id="rId86"/>
    <p:sldId id="734" r:id="rId87"/>
    <p:sldId id="735" r:id="rId88"/>
    <p:sldId id="736" r:id="rId89"/>
    <p:sldId id="737" r:id="rId90"/>
    <p:sldId id="738" r:id="rId91"/>
    <p:sldId id="739" r:id="rId92"/>
    <p:sldId id="740" r:id="rId93"/>
    <p:sldId id="741" r:id="rId94"/>
    <p:sldId id="742" r:id="rId95"/>
    <p:sldId id="689" r:id="rId96"/>
    <p:sldId id="710" r:id="rId97"/>
    <p:sldId id="690" r:id="rId98"/>
    <p:sldId id="691" r:id="rId99"/>
    <p:sldId id="486" r:id="rId100"/>
    <p:sldId id="513" r:id="rId101"/>
    <p:sldId id="517" r:id="rId102"/>
    <p:sldId id="701" r:id="rId103"/>
    <p:sldId id="702" r:id="rId104"/>
    <p:sldId id="731" r:id="rId105"/>
    <p:sldId id="514" r:id="rId106"/>
    <p:sldId id="747" r:id="rId107"/>
    <p:sldId id="748" r:id="rId108"/>
    <p:sldId id="749" r:id="rId109"/>
    <p:sldId id="750" r:id="rId110"/>
    <p:sldId id="751" r:id="rId111"/>
    <p:sldId id="752" r:id="rId112"/>
    <p:sldId id="753" r:id="rId113"/>
    <p:sldId id="754" r:id="rId114"/>
    <p:sldId id="755" r:id="rId115"/>
    <p:sldId id="756" r:id="rId116"/>
    <p:sldId id="757" r:id="rId117"/>
    <p:sldId id="758" r:id="rId118"/>
    <p:sldId id="759" r:id="rId119"/>
    <p:sldId id="491" r:id="rId120"/>
    <p:sldId id="492" r:id="rId121"/>
    <p:sldId id="493" r:id="rId122"/>
    <p:sldId id="495" r:id="rId123"/>
    <p:sldId id="685" r:id="rId124"/>
    <p:sldId id="683" r:id="rId125"/>
    <p:sldId id="684" r:id="rId126"/>
    <p:sldId id="515" r:id="rId127"/>
    <p:sldId id="516" r:id="rId128"/>
    <p:sldId id="686"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88650" autoAdjust="0"/>
  </p:normalViewPr>
  <p:slideViewPr>
    <p:cSldViewPr>
      <p:cViewPr varScale="1">
        <p:scale>
          <a:sx n="74" d="100"/>
          <a:sy n="74" d="100"/>
        </p:scale>
        <p:origin x="-1920" y="-112"/>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notesMaster" Target="notesMasters/notesMaster1.xml"/><Relationship Id="rId131" Type="http://schemas.openxmlformats.org/officeDocument/2006/relationships/printerSettings" Target="printerSettings/printerSettings1.bin"/><Relationship Id="rId132" Type="http://schemas.openxmlformats.org/officeDocument/2006/relationships/presProps" Target="presProps.xml"/><Relationship Id="rId133" Type="http://schemas.openxmlformats.org/officeDocument/2006/relationships/viewProps" Target="viewProps.xml"/><Relationship Id="rId134" Type="http://schemas.openxmlformats.org/officeDocument/2006/relationships/theme" Target="theme/theme1.xml"/><Relationship Id="rId13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33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34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35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75</a:t>
            </a:fld>
            <a:endParaRPr lang="en-US"/>
          </a:p>
        </p:txBody>
      </p:sp>
    </p:spTree>
    <p:extLst>
      <p:ext uri="{BB962C8B-B14F-4D97-AF65-F5344CB8AC3E}">
        <p14:creationId xmlns:p14="http://schemas.microsoft.com/office/powerpoint/2010/main" val="20290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8A8A3-7174-4BCC-8A51-7D6396C83E7E}"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en-US" altLang="zh-CN" smtClean="0"/>
              <a:t>Drag picture to placeholder or click icon to add</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en-US" altLang="zh-CN" smtClean="0"/>
              <a:t>Drag picture to placeholder or click icon to add</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8A8A3-7174-4BCC-8A51-7D6396C83E7E}"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8A8A3-7174-4BCC-8A51-7D6396C83E7E}" type="datetimeFigureOut">
              <a:rPr lang="en-US" smtClean="0"/>
              <a:t>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1/3/17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hanahanonliterac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066800"/>
            <a:ext cx="7391400" cy="2514600"/>
          </a:xfrm>
        </p:spPr>
        <p:txBody>
          <a:bodyPr>
            <a:normAutofit/>
          </a:bodyPr>
          <a:lstStyle/>
          <a:p>
            <a:pPr marL="0" indent="0">
              <a:buNone/>
            </a:pPr>
            <a:r>
              <a:rPr lang="en-US" sz="5400" dirty="0" smtClean="0">
                <a:solidFill>
                  <a:srgbClr val="000000"/>
                </a:solidFill>
              </a:rPr>
              <a:t>Teaching Students to Read Complex Text</a:t>
            </a:r>
          </a:p>
          <a:p>
            <a:endParaRPr lang="en-US" sz="4400" dirty="0">
              <a:solidFill>
                <a:schemeClr val="bg1"/>
              </a:solidFill>
            </a:endParaRPr>
          </a:p>
        </p:txBody>
      </p:sp>
      <p:sp>
        <p:nvSpPr>
          <p:cNvPr id="3" name="TextBox 2"/>
          <p:cNvSpPr txBox="1"/>
          <p:nvPr/>
        </p:nvSpPr>
        <p:spPr>
          <a:xfrm>
            <a:off x="1524000" y="3657600"/>
            <a:ext cx="4724400" cy="1477327"/>
          </a:xfrm>
          <a:prstGeom prst="rect">
            <a:avLst/>
          </a:prstGeom>
          <a:noFill/>
        </p:spPr>
        <p:txBody>
          <a:bodyPr wrap="square" rtlCol="0">
            <a:spAutoFit/>
          </a:bodyPr>
          <a:lstStyle/>
          <a:p>
            <a:r>
              <a:rPr lang="en-US" sz="2400" dirty="0" smtClean="0">
                <a:solidFill>
                  <a:srgbClr val="000000"/>
                </a:solidFill>
              </a:rPr>
              <a:t>Timothy Shanahan</a:t>
            </a:r>
          </a:p>
          <a:p>
            <a:r>
              <a:rPr lang="en-US" sz="2400" dirty="0" smtClean="0">
                <a:solidFill>
                  <a:srgbClr val="000000"/>
                </a:solidFill>
              </a:rPr>
              <a:t>University of Illinois at Chicago</a:t>
            </a:r>
          </a:p>
          <a:p>
            <a:r>
              <a:rPr lang="en-US" sz="2400" dirty="0" smtClean="0">
                <a:hlinkClick r:id="rId2"/>
              </a:rPr>
              <a:t>www.shanahanonliteracy.com</a:t>
            </a:r>
            <a:endParaRPr lang="en-US" sz="2400" dirty="0" smtClean="0"/>
          </a:p>
          <a:p>
            <a:endParaRPr lang="en-US" dirty="0"/>
          </a:p>
        </p:txBody>
      </p:sp>
    </p:spTree>
    <p:extLst>
      <p:ext uri="{BB962C8B-B14F-4D97-AF65-F5344CB8AC3E}">
        <p14:creationId xmlns:p14="http://schemas.microsoft.com/office/powerpoint/2010/main" val="37961027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b="1" dirty="0" smtClean="0"/>
              <a:t>Reconceptualizing Reading</a:t>
            </a:r>
            <a:endParaRPr lang="zh-CN" altLang="en-US" sz="3600" b="1" dirty="0"/>
          </a:p>
        </p:txBody>
      </p:sp>
      <p:sp>
        <p:nvSpPr>
          <p:cNvPr id="3" name="TextBox 2"/>
          <p:cNvSpPr txBox="1"/>
          <p:nvPr/>
        </p:nvSpPr>
        <p:spPr>
          <a:xfrm>
            <a:off x="304800" y="1981200"/>
            <a:ext cx="6355432" cy="2308324"/>
          </a:xfrm>
          <a:prstGeom prst="rect">
            <a:avLst/>
          </a:prstGeom>
          <a:noFill/>
        </p:spPr>
        <p:txBody>
          <a:bodyPr wrap="square" rtlCol="0">
            <a:spAutoFit/>
          </a:bodyPr>
          <a:lstStyle/>
          <a:p>
            <a:pPr marL="342900" indent="-342900">
              <a:buFont typeface="Arial"/>
              <a:buChar char="•"/>
            </a:pPr>
            <a:r>
              <a:rPr lang="en-US" sz="2400" dirty="0" smtClean="0"/>
              <a:t>Reading is not the ability to answer certain kinds of questions</a:t>
            </a:r>
          </a:p>
          <a:p>
            <a:pPr marL="342900" indent="-342900">
              <a:buFont typeface="Arial"/>
              <a:buChar char="•"/>
            </a:pPr>
            <a:r>
              <a:rPr lang="en-US" sz="2400" dirty="0" smtClean="0"/>
              <a:t>Reading is the ability to make sense of ideas expressed in text—the ability to negotiate the linguistic and conceptual barriers or affordances of a text</a:t>
            </a:r>
          </a:p>
        </p:txBody>
      </p:sp>
    </p:spTree>
    <p:extLst>
      <p:ext uri="{BB962C8B-B14F-4D97-AF65-F5344CB8AC3E}">
        <p14:creationId xmlns:p14="http://schemas.microsoft.com/office/powerpoint/2010/main" val="3816289979"/>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r>
              <a:rPr lang="en-US" dirty="0" smtClean="0">
                <a:solidFill>
                  <a:srgbClr val="292934"/>
                </a:solidFill>
              </a:rPr>
              <a:t>And </a:t>
            </a:r>
            <a:r>
              <a:rPr lang="en-US" dirty="0">
                <a:solidFill>
                  <a:srgbClr val="292934"/>
                </a:solidFill>
              </a:rPr>
              <a:t>after a couple of minutes of that, people started looking at Ms. W., nodding their heads real hard, sticking out their chests, and saying out loud, “I think that’s a great idea” and “Yes, let’s have a guest reader today,” because they were realizing that maybe they could be the Guest Reader and Star Student of the Afternoon. They wanted to remind Ms. Washington that not only were they superb readers, but wonderful human beings, too.</a:t>
            </a:r>
          </a:p>
          <a:p>
            <a:pPr marL="0" indent="0">
              <a:buNone/>
            </a:pPr>
            <a:r>
              <a:rPr lang="en-US" dirty="0" smtClean="0">
                <a:solidFill>
                  <a:srgbClr val="292934"/>
                </a:solidFill>
              </a:rPr>
              <a:t>	Especially </a:t>
            </a:r>
            <a:r>
              <a:rPr lang="en-US" dirty="0">
                <a:solidFill>
                  <a:srgbClr val="292934"/>
                </a:solidFill>
              </a:rPr>
              <a:t>Calvin “Big-Headed” Faribault, who actually raised his hand, and I just knew it was to volunteer out of the kindness of his big, fat, big-headed heart</a:t>
            </a:r>
            <a:r>
              <a:rPr lang="en-US" dirty="0" smtClean="0">
                <a:solidFill>
                  <a:srgbClr val="292934"/>
                </a:solidFill>
              </a:rPr>
              <a:t>.</a:t>
            </a:r>
          </a:p>
          <a:p>
            <a:pPr marL="0" indent="0">
              <a:buNone/>
            </a:pPr>
            <a:r>
              <a:rPr lang="en-US" dirty="0"/>
              <a:t>	</a:t>
            </a:r>
            <a:r>
              <a:rPr lang="en-US" dirty="0" smtClean="0"/>
              <a:t>			</a:t>
            </a:r>
            <a:r>
              <a:rPr lang="en-US" i="1" dirty="0" smtClean="0"/>
              <a:t>                       --Ida B. </a:t>
            </a:r>
            <a:endParaRPr lang="en-US" i="1" dirty="0"/>
          </a:p>
          <a:p>
            <a:endParaRPr lang="en-US" dirty="0"/>
          </a:p>
        </p:txBody>
      </p:sp>
    </p:spTree>
    <p:extLst>
      <p:ext uri="{BB962C8B-B14F-4D97-AF65-F5344CB8AC3E}">
        <p14:creationId xmlns:p14="http://schemas.microsoft.com/office/powerpoint/2010/main" val="256995960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And </a:t>
            </a:r>
            <a:r>
              <a:rPr lang="en-US" dirty="0"/>
              <a:t>after a couple of minutes of that, people started looking at Ms. W., </a:t>
            </a:r>
            <a:r>
              <a:rPr lang="en-US" dirty="0">
                <a:solidFill>
                  <a:schemeClr val="tx2"/>
                </a:solidFill>
              </a:rPr>
              <a:t>nodding their heads real hard, sticking out their chests, </a:t>
            </a:r>
            <a:r>
              <a:rPr lang="en-US" dirty="0"/>
              <a:t>and saying out loud, “I think that’s a great idea” and “Yes, let’s have a guest reader today,” because they were realizing that maybe they could be the Guest Reader and Star Student of the Afternoon. </a:t>
            </a:r>
            <a:r>
              <a:rPr lang="en-US" dirty="0">
                <a:solidFill>
                  <a:schemeClr val="tx2"/>
                </a:solidFill>
              </a:rPr>
              <a:t>They wanted to remind Ms. Washington that not only were they superb readers, but wonderful human beings, too.</a:t>
            </a:r>
          </a:p>
          <a:p>
            <a:pPr marL="0" indent="0">
              <a:buNone/>
            </a:pPr>
            <a:r>
              <a:rPr lang="en-US" dirty="0" smtClean="0"/>
              <a:t>	</a:t>
            </a:r>
            <a:r>
              <a:rPr lang="en-US" dirty="0" smtClean="0">
                <a:solidFill>
                  <a:schemeClr val="tx2"/>
                </a:solidFill>
              </a:rPr>
              <a:t>Especially </a:t>
            </a:r>
            <a:r>
              <a:rPr lang="en-US" dirty="0">
                <a:solidFill>
                  <a:schemeClr val="tx2"/>
                </a:solidFill>
              </a:rPr>
              <a:t>Calvin “Big-Headed” Faribault, </a:t>
            </a:r>
            <a:r>
              <a:rPr lang="en-US" dirty="0"/>
              <a:t>who actually raised his hand, and I just knew it was to volunteer </a:t>
            </a:r>
            <a:r>
              <a:rPr lang="en-US" dirty="0">
                <a:solidFill>
                  <a:schemeClr val="tx2"/>
                </a:solidFill>
              </a:rPr>
              <a:t>out of the kindness of his big, fat, big-headed heart</a:t>
            </a:r>
            <a:r>
              <a:rPr lang="en-US" dirty="0" smtClean="0">
                <a:solidFill>
                  <a:schemeClr val="tx2"/>
                </a:solidFill>
              </a:rPr>
              <a:t>.</a:t>
            </a:r>
          </a:p>
          <a:p>
            <a:pPr marL="0" indent="0">
              <a:buNone/>
            </a:pPr>
            <a:r>
              <a:rPr lang="en-US" dirty="0"/>
              <a:t>	</a:t>
            </a:r>
            <a:r>
              <a:rPr lang="en-US" dirty="0" smtClean="0"/>
              <a:t>			</a:t>
            </a:r>
            <a:r>
              <a:rPr lang="en-US" i="1" dirty="0" smtClean="0"/>
              <a:t>                       --Ida B. </a:t>
            </a:r>
            <a:endParaRPr lang="en-US" i="1" dirty="0"/>
          </a:p>
          <a:p>
            <a:endParaRPr lang="en-US" dirty="0"/>
          </a:p>
        </p:txBody>
      </p:sp>
    </p:spTree>
    <p:extLst>
      <p:ext uri="{BB962C8B-B14F-4D97-AF65-F5344CB8AC3E}">
        <p14:creationId xmlns:p14="http://schemas.microsoft.com/office/powerpoint/2010/main" val="227961888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 Awareness of Literary Devices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Literary devices allow a writer to show rather than just tell (they communicate ideas in aesthetically powerful ways)</a:t>
            </a:r>
          </a:p>
          <a:p>
            <a:r>
              <a:rPr lang="en-US" dirty="0" smtClean="0"/>
              <a:t>Alliteration </a:t>
            </a:r>
          </a:p>
          <a:p>
            <a:r>
              <a:rPr lang="en-US" dirty="0" smtClean="0"/>
              <a:t>Allusion </a:t>
            </a:r>
          </a:p>
          <a:p>
            <a:r>
              <a:rPr lang="en-US" dirty="0" smtClean="0"/>
              <a:t>Analogy </a:t>
            </a:r>
          </a:p>
          <a:p>
            <a:r>
              <a:rPr lang="en-US" dirty="0" smtClean="0"/>
              <a:t>Connotation </a:t>
            </a:r>
          </a:p>
          <a:p>
            <a:r>
              <a:rPr lang="en-US" dirty="0" smtClean="0"/>
              <a:t>Hyperbole </a:t>
            </a:r>
          </a:p>
          <a:p>
            <a:r>
              <a:rPr lang="en-US" dirty="0" smtClean="0"/>
              <a:t>Irony </a:t>
            </a:r>
          </a:p>
          <a:p>
            <a:r>
              <a:rPr lang="en-US" dirty="0" smtClean="0"/>
              <a:t>Metaphor </a:t>
            </a:r>
          </a:p>
          <a:p>
            <a:r>
              <a:rPr lang="en-US" dirty="0" smtClean="0"/>
              <a:t>Point of view </a:t>
            </a:r>
          </a:p>
          <a:p>
            <a:r>
              <a:rPr lang="en-US" dirty="0" smtClean="0"/>
              <a:t>Symbolism, </a:t>
            </a:r>
          </a:p>
          <a:p>
            <a:r>
              <a:rPr lang="en-US" dirty="0" smtClean="0"/>
              <a:t>Understatement </a:t>
            </a:r>
          </a:p>
          <a:p>
            <a:r>
              <a:rPr lang="en-US" dirty="0" smtClean="0"/>
              <a:t>etc.</a:t>
            </a:r>
          </a:p>
          <a:p>
            <a:endParaRPr lang="en-US" dirty="0"/>
          </a:p>
        </p:txBody>
      </p:sp>
    </p:spTree>
    <p:extLst>
      <p:ext uri="{BB962C8B-B14F-4D97-AF65-F5344CB8AC3E}">
        <p14:creationId xmlns:p14="http://schemas.microsoft.com/office/powerpoint/2010/main" val="272513341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 Awareness of Data Presentation Devices</a:t>
            </a:r>
            <a:endParaRPr lang="en-US" dirty="0"/>
          </a:p>
        </p:txBody>
      </p:sp>
      <p:sp>
        <p:nvSpPr>
          <p:cNvPr id="3" name="Content Placeholder 2"/>
          <p:cNvSpPr>
            <a:spLocks noGrp="1"/>
          </p:cNvSpPr>
          <p:nvPr>
            <p:ph idx="1"/>
          </p:nvPr>
        </p:nvSpPr>
        <p:spPr>
          <a:xfrm>
            <a:off x="457200" y="1905000"/>
            <a:ext cx="8229600" cy="4572000"/>
          </a:xfrm>
        </p:spPr>
        <p:txBody>
          <a:bodyPr/>
          <a:lstStyle/>
          <a:p>
            <a:pPr marL="0" indent="0">
              <a:buNone/>
            </a:pPr>
            <a:r>
              <a:rPr lang="en-US" dirty="0" smtClean="0"/>
              <a:t>Data presentation devices allow a writer to show rather than just tell (they communicate ideas in powerful ways)</a:t>
            </a:r>
          </a:p>
          <a:p>
            <a:r>
              <a:rPr lang="en-US" dirty="0" smtClean="0"/>
              <a:t>Tables </a:t>
            </a:r>
          </a:p>
          <a:p>
            <a:r>
              <a:rPr lang="en-US" dirty="0" smtClean="0"/>
              <a:t>Charts </a:t>
            </a:r>
          </a:p>
          <a:p>
            <a:r>
              <a:rPr lang="en-US" dirty="0" smtClean="0"/>
              <a:t>Three-dimensional projections </a:t>
            </a:r>
          </a:p>
          <a:p>
            <a:r>
              <a:rPr lang="en-US" dirty="0" smtClean="0"/>
              <a:t>Graphics </a:t>
            </a:r>
          </a:p>
          <a:p>
            <a:r>
              <a:rPr lang="en-US" dirty="0" smtClean="0"/>
              <a:t>Formulas </a:t>
            </a:r>
          </a:p>
          <a:p>
            <a:r>
              <a:rPr lang="en-US" dirty="0" smtClean="0"/>
              <a:t>Statistics</a:t>
            </a:r>
          </a:p>
          <a:p>
            <a:r>
              <a:rPr lang="en-US" dirty="0" smtClean="0"/>
              <a:t>Etc.</a:t>
            </a:r>
          </a:p>
          <a:p>
            <a:endParaRPr lang="en-US" dirty="0"/>
          </a:p>
        </p:txBody>
      </p:sp>
    </p:spTree>
    <p:extLst>
      <p:ext uri="{BB962C8B-B14F-4D97-AF65-F5344CB8AC3E}">
        <p14:creationId xmlns:p14="http://schemas.microsoft.com/office/powerpoint/2010/main" val="367504914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Presentation Devices </a:t>
            </a:r>
            <a:endParaRPr lang="en-US" dirty="0"/>
          </a:p>
        </p:txBody>
      </p:sp>
      <p:sp>
        <p:nvSpPr>
          <p:cNvPr id="3" name="Content Placeholder 2"/>
          <p:cNvSpPr>
            <a:spLocks noGrp="1"/>
          </p:cNvSpPr>
          <p:nvPr>
            <p:ph idx="1"/>
          </p:nvPr>
        </p:nvSpPr>
        <p:spPr>
          <a:xfrm>
            <a:off x="457200" y="1905000"/>
            <a:ext cx="8229600" cy="4572000"/>
          </a:xfrm>
        </p:spPr>
        <p:txBody>
          <a:bodyPr/>
          <a:lstStyle/>
          <a:p>
            <a:r>
              <a:rPr lang="en-US" dirty="0" smtClean="0"/>
              <a:t>Identify key ideas from prose</a:t>
            </a:r>
          </a:p>
          <a:p>
            <a:r>
              <a:rPr lang="en-US" dirty="0" smtClean="0"/>
              <a:t>Have students read the propositions and compare them with the various figures and graphics</a:t>
            </a:r>
          </a:p>
          <a:p>
            <a:r>
              <a:rPr lang="en-US" dirty="0" smtClean="0"/>
              <a:t>Students should determine whether the information is unique or redundant</a:t>
            </a:r>
          </a:p>
          <a:p>
            <a:pPr marL="0" indent="0">
              <a:buNone/>
            </a:pPr>
            <a:endParaRPr lang="en-US" dirty="0" smtClean="0"/>
          </a:p>
        </p:txBody>
      </p:sp>
    </p:spTree>
    <p:extLst>
      <p:ext uri="{BB962C8B-B14F-4D97-AF65-F5344CB8AC3E}">
        <p14:creationId xmlns:p14="http://schemas.microsoft.com/office/powerpoint/2010/main" val="255072359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sz="2800" b="0" dirty="0">
                <a:latin typeface="Calibri" pitchFamily="34" charset="0"/>
                <a:cs typeface="Calibri" pitchFamily="34" charset="0"/>
              </a:rPr>
              <a:t>Shanahan, T., Fisher, D., &amp; Frey, N. </a:t>
            </a:r>
            <a:r>
              <a:rPr lang="en-US" sz="2800" b="0" dirty="0" smtClean="0">
                <a:latin typeface="Calibri" pitchFamily="34" charset="0"/>
                <a:cs typeface="Calibri" pitchFamily="34" charset="0"/>
              </a:rPr>
              <a:t>(2012), March.  The </a:t>
            </a:r>
            <a:r>
              <a:rPr lang="en-US" sz="2800" b="0" dirty="0">
                <a:latin typeface="Calibri" pitchFamily="34" charset="0"/>
                <a:cs typeface="Calibri" pitchFamily="34" charset="0"/>
              </a:rPr>
              <a:t>challenge of challenging text.</a:t>
            </a:r>
            <a:r>
              <a:rPr lang="en-US" sz="2800" b="0" i="1" dirty="0">
                <a:latin typeface="Calibri" pitchFamily="34" charset="0"/>
                <a:cs typeface="Calibri" pitchFamily="34" charset="0"/>
              </a:rPr>
              <a:t> Educational Leadership.</a:t>
            </a:r>
            <a:endParaRPr lang="en-US" sz="2800" b="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424984892"/>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Princess and the Pizza</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Title</a:t>
            </a:r>
            <a:endParaRPr lang="en-US" dirty="0"/>
          </a:p>
          <a:p>
            <a:pPr lvl="0"/>
            <a:r>
              <a:rPr lang="en-US" dirty="0"/>
              <a:t>Fact or fiction?</a:t>
            </a:r>
          </a:p>
          <a:p>
            <a:pPr lvl="0"/>
            <a:r>
              <a:rPr lang="en-US" dirty="0"/>
              <a:t>Narrative or expository?</a:t>
            </a:r>
          </a:p>
          <a:p>
            <a:pPr lvl="0"/>
            <a:r>
              <a:rPr lang="en-US" dirty="0"/>
              <a:t>Literary or informational?</a:t>
            </a:r>
          </a:p>
          <a:p>
            <a:pPr lvl="0"/>
            <a:r>
              <a:rPr lang="en-US" dirty="0"/>
              <a:t>Tone</a:t>
            </a:r>
            <a:r>
              <a:rPr lang="en-US" dirty="0" smtClean="0"/>
              <a:t>?</a:t>
            </a:r>
          </a:p>
          <a:p>
            <a:pPr lvl="0"/>
            <a:r>
              <a:rPr lang="en-US" dirty="0" smtClean="0"/>
              <a:t>Literary devices?</a:t>
            </a:r>
            <a:endParaRPr lang="en-US" dirty="0"/>
          </a:p>
          <a:p>
            <a:endParaRPr lang="en-US" dirty="0"/>
          </a:p>
        </p:txBody>
      </p:sp>
    </p:spTree>
    <p:extLst>
      <p:ext uri="{BB962C8B-B14F-4D97-AF65-F5344CB8AC3E}">
        <p14:creationId xmlns:p14="http://schemas.microsoft.com/office/powerpoint/2010/main" val="21846717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019800"/>
          </a:xfrm>
        </p:spPr>
        <p:txBody>
          <a:bodyPr>
            <a:normAutofit lnSpcReduction="10000"/>
          </a:bodyPr>
          <a:lstStyle/>
          <a:p>
            <a:r>
              <a:rPr lang="en-US" b="1" dirty="0"/>
              <a:t>The Princess and the Pizza</a:t>
            </a:r>
            <a:endParaRPr lang="en-US" dirty="0"/>
          </a:p>
          <a:p>
            <a:r>
              <a:rPr lang="en-US" dirty="0"/>
              <a:t>	Paulina needed a job. Her father had given up his throne to become a wood-carver and moved them to a humble shack in a neighboring kingdom. Since the king was still learning, his carvings didn’t sell, and Paulina’s garden barely kept enough on the table.</a:t>
            </a:r>
          </a:p>
          <a:p>
            <a:r>
              <a:rPr lang="en-US" dirty="0"/>
              <a:t>	Paulina missed </a:t>
            </a:r>
            <a:r>
              <a:rPr lang="en-US" dirty="0" err="1"/>
              <a:t>princessing</a:t>
            </a:r>
            <a:r>
              <a:rPr lang="en-US" dirty="0"/>
              <a:t>. She missed walking the peacock in the royal garden, surveying the kingdom from the castle tower, and doing the princess wave in royal processions.</a:t>
            </a:r>
          </a:p>
          <a:p>
            <a:r>
              <a:rPr lang="en-US" dirty="0"/>
              <a:t>	Paulina tried walking a stray chicken around her shack, but it only pecked at her bare toes. Surveying the kingdom from the shack’s leaky roof made even more holes. She tried princess-waving to the townspeople from her father’s cart, but nobody bothered to wave back. They just thought she was swatting at flies.</a:t>
            </a:r>
          </a:p>
          <a:p>
            <a:endParaRPr lang="en-US" dirty="0"/>
          </a:p>
        </p:txBody>
      </p:sp>
    </p:spTree>
    <p:extLst>
      <p:ext uri="{BB962C8B-B14F-4D97-AF65-F5344CB8AC3E}">
        <p14:creationId xmlns:p14="http://schemas.microsoft.com/office/powerpoint/2010/main" val="38513654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746073"/>
              </p:ext>
            </p:extLst>
          </p:nvPr>
        </p:nvGraphicFramePr>
        <p:xfrm>
          <a:off x="381000" y="1600200"/>
          <a:ext cx="8305800" cy="4953000"/>
        </p:xfrm>
        <a:graphic>
          <a:graphicData uri="http://schemas.openxmlformats.org/drawingml/2006/table">
            <a:tbl>
              <a:tblPr firstRow="1" bandRow="1">
                <a:tableStyleId>{5C22544A-7EE6-4342-B048-85BDC9FD1C3A}</a:tableStyleId>
              </a:tblPr>
              <a:tblGrid>
                <a:gridCol w="4152900"/>
                <a:gridCol w="4152900"/>
              </a:tblGrid>
              <a:tr h="4953000">
                <a:tc>
                  <a:txBody>
                    <a:bodyPr/>
                    <a:lstStyle/>
                    <a:p>
                      <a:r>
                        <a:rPr lang="en-US" sz="2400" dirty="0" smtClean="0"/>
                        <a:t>1. Needed a job?</a:t>
                      </a:r>
                    </a:p>
                    <a:p>
                      <a:r>
                        <a:rPr lang="en-US" sz="2400" dirty="0" smtClean="0"/>
                        <a:t>2. Throne?</a:t>
                      </a:r>
                    </a:p>
                    <a:p>
                      <a:r>
                        <a:rPr lang="en-US" sz="2400" dirty="0" smtClean="0"/>
                        <a:t>3. Given up his throne?</a:t>
                      </a:r>
                    </a:p>
                    <a:p>
                      <a:r>
                        <a:rPr lang="en-US" sz="2400" dirty="0" smtClean="0"/>
                        <a:t>4. Wood-carver?</a:t>
                      </a:r>
                    </a:p>
                    <a:p>
                      <a:r>
                        <a:rPr lang="en-US" sz="2400" dirty="0" smtClean="0"/>
                        <a:t>5. Shack?</a:t>
                      </a:r>
                    </a:p>
                    <a:p>
                      <a:r>
                        <a:rPr lang="en-US" sz="2400" dirty="0" smtClean="0"/>
                        <a:t>6. Humble shack?</a:t>
                      </a:r>
                    </a:p>
                    <a:p>
                      <a:r>
                        <a:rPr lang="en-US" sz="2400" dirty="0" smtClean="0"/>
                        <a:t>7. Kingdom?</a:t>
                      </a:r>
                    </a:p>
                    <a:p>
                      <a:r>
                        <a:rPr lang="en-US" sz="2400" dirty="0" smtClean="0"/>
                        <a:t>8. Neighboring kingdom?</a:t>
                      </a:r>
                    </a:p>
                    <a:p>
                      <a:r>
                        <a:rPr lang="en-US" sz="2400" dirty="0" smtClean="0"/>
                        <a:t>9. Learning?</a:t>
                      </a:r>
                    </a:p>
                    <a:p>
                      <a:r>
                        <a:rPr lang="en-US" sz="2400" dirty="0" smtClean="0"/>
                        <a:t>10. Carvings?</a:t>
                      </a:r>
                    </a:p>
                    <a:p>
                      <a:r>
                        <a:rPr lang="en-US" sz="2400" dirty="0" smtClean="0"/>
                        <a:t>11. Didn’t sell?</a:t>
                      </a:r>
                    </a:p>
                    <a:p>
                      <a:r>
                        <a:rPr lang="en-US" sz="2400" dirty="0" smtClean="0"/>
                        <a:t>12. Garden?</a:t>
                      </a:r>
                    </a:p>
                    <a:p>
                      <a:endParaRPr lang="en-US" dirty="0"/>
                    </a:p>
                  </a:txBody>
                  <a:tcPr/>
                </a:tc>
                <a:tc>
                  <a:txBody>
                    <a:bodyPr/>
                    <a:lstStyle/>
                    <a:p>
                      <a:r>
                        <a:rPr lang="en-US" sz="2400" dirty="0" smtClean="0"/>
                        <a:t>13. Garden barely</a:t>
                      </a:r>
                      <a:r>
                        <a:rPr lang="en-US" sz="2400" baseline="0" dirty="0" smtClean="0"/>
                        <a:t> kept </a:t>
                      </a:r>
                    </a:p>
                    <a:p>
                      <a:r>
                        <a:rPr lang="en-US" sz="2400" baseline="0" dirty="0" smtClean="0"/>
                        <a:t>      enough on the table?</a:t>
                      </a:r>
                      <a:endParaRPr lang="en-US" sz="2400" dirty="0" smtClean="0"/>
                    </a:p>
                    <a:p>
                      <a:r>
                        <a:rPr lang="en-US" sz="2400" dirty="0" smtClean="0"/>
                        <a:t>14. Missed?</a:t>
                      </a:r>
                    </a:p>
                    <a:p>
                      <a:r>
                        <a:rPr lang="en-US" sz="2400" dirty="0" smtClean="0"/>
                        <a:t>15. </a:t>
                      </a:r>
                      <a:r>
                        <a:rPr lang="en-US" sz="2400" dirty="0" err="1" smtClean="0"/>
                        <a:t>Princessing</a:t>
                      </a:r>
                      <a:r>
                        <a:rPr lang="en-US" sz="2400" dirty="0" smtClean="0"/>
                        <a:t>?</a:t>
                      </a:r>
                    </a:p>
                    <a:p>
                      <a:r>
                        <a:rPr lang="en-US" sz="2400" dirty="0" smtClean="0"/>
                        <a:t>16. Peacock?</a:t>
                      </a:r>
                    </a:p>
                    <a:p>
                      <a:r>
                        <a:rPr lang="en-US" sz="2400" dirty="0" smtClean="0"/>
                        <a:t>17. Walking a peacock?</a:t>
                      </a:r>
                    </a:p>
                    <a:p>
                      <a:r>
                        <a:rPr lang="en-US" sz="2400" dirty="0" smtClean="0"/>
                        <a:t>18. Royal garden?</a:t>
                      </a:r>
                    </a:p>
                    <a:p>
                      <a:r>
                        <a:rPr lang="en-US" sz="2400" dirty="0" smtClean="0"/>
                        <a:t>19. Surveying the </a:t>
                      </a:r>
                    </a:p>
                    <a:p>
                      <a:r>
                        <a:rPr lang="en-US" sz="2400" dirty="0" smtClean="0"/>
                        <a:t>      kingdom?</a:t>
                      </a:r>
                    </a:p>
                    <a:p>
                      <a:r>
                        <a:rPr lang="en-US" sz="2400" b="1" kern="1200" dirty="0" smtClean="0">
                          <a:solidFill>
                            <a:schemeClr val="lt1"/>
                          </a:solidFill>
                          <a:effectLst/>
                          <a:latin typeface="+mn-lt"/>
                          <a:ea typeface="+mn-ea"/>
                          <a:cs typeface="+mn-cs"/>
                        </a:rPr>
                        <a:t>19. Castle tower?</a:t>
                      </a:r>
                    </a:p>
                    <a:p>
                      <a:r>
                        <a:rPr lang="en-US" sz="2400" b="1" kern="1200" dirty="0" smtClean="0">
                          <a:solidFill>
                            <a:schemeClr val="lt1"/>
                          </a:solidFill>
                          <a:effectLst/>
                          <a:latin typeface="+mn-lt"/>
                          <a:ea typeface="+mn-ea"/>
                          <a:cs typeface="+mn-cs"/>
                        </a:rPr>
                        <a:t>20. Wave?</a:t>
                      </a:r>
                    </a:p>
                    <a:p>
                      <a:r>
                        <a:rPr lang="en-US" sz="2400" b="1" kern="1200" dirty="0" smtClean="0">
                          <a:solidFill>
                            <a:schemeClr val="lt1"/>
                          </a:solidFill>
                          <a:effectLst/>
                          <a:latin typeface="+mn-lt"/>
                          <a:ea typeface="+mn-ea"/>
                          <a:cs typeface="+mn-cs"/>
                        </a:rPr>
                        <a:t>21. Princess wave?</a:t>
                      </a:r>
                    </a:p>
                  </a:txBody>
                  <a:tcPr/>
                </a:tc>
              </a:tr>
            </a:tbl>
          </a:graphicData>
        </a:graphic>
      </p:graphicFrame>
    </p:spTree>
    <p:extLst>
      <p:ext uri="{BB962C8B-B14F-4D97-AF65-F5344CB8AC3E}">
        <p14:creationId xmlns:p14="http://schemas.microsoft.com/office/powerpoint/2010/main" val="11167133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2171336"/>
              </p:ext>
            </p:extLst>
          </p:nvPr>
        </p:nvGraphicFramePr>
        <p:xfrm>
          <a:off x="381000" y="1600200"/>
          <a:ext cx="8305800" cy="4953000"/>
        </p:xfrm>
        <a:graphic>
          <a:graphicData uri="http://schemas.openxmlformats.org/drawingml/2006/table">
            <a:tbl>
              <a:tblPr firstRow="1" bandRow="1">
                <a:tableStyleId>{5C22544A-7EE6-4342-B048-85BDC9FD1C3A}</a:tableStyleId>
              </a:tblPr>
              <a:tblGrid>
                <a:gridCol w="4152900"/>
                <a:gridCol w="4152900"/>
              </a:tblGrid>
              <a:tr h="4953000">
                <a:tc>
                  <a:txBody>
                    <a:bodyPr/>
                    <a:lstStyle/>
                    <a:p>
                      <a:r>
                        <a:rPr lang="en-US" sz="2400" b="1" kern="1200" dirty="0" smtClean="0">
                          <a:solidFill>
                            <a:schemeClr val="lt1"/>
                          </a:solidFill>
                          <a:effectLst/>
                          <a:latin typeface="+mn-lt"/>
                          <a:ea typeface="+mn-ea"/>
                          <a:cs typeface="+mn-cs"/>
                        </a:rPr>
                        <a:t>22. Royal processions?</a:t>
                      </a:r>
                    </a:p>
                    <a:p>
                      <a:r>
                        <a:rPr lang="en-US" sz="2400" b="1" kern="1200" dirty="0" smtClean="0">
                          <a:solidFill>
                            <a:schemeClr val="lt1"/>
                          </a:solidFill>
                          <a:effectLst/>
                          <a:latin typeface="+mn-lt"/>
                          <a:ea typeface="+mn-ea"/>
                          <a:cs typeface="+mn-cs"/>
                        </a:rPr>
                        <a:t>23. Chicken?</a:t>
                      </a:r>
                    </a:p>
                    <a:p>
                      <a:r>
                        <a:rPr lang="en-US" sz="2400" b="1" kern="1200" dirty="0" smtClean="0">
                          <a:solidFill>
                            <a:schemeClr val="lt1"/>
                          </a:solidFill>
                          <a:effectLst/>
                          <a:latin typeface="+mn-lt"/>
                          <a:ea typeface="+mn-ea"/>
                          <a:cs typeface="+mn-cs"/>
                        </a:rPr>
                        <a:t>24. Pecked?</a:t>
                      </a:r>
                    </a:p>
                    <a:p>
                      <a:r>
                        <a:rPr lang="en-US" sz="2400" b="1" kern="1200" dirty="0" smtClean="0">
                          <a:solidFill>
                            <a:schemeClr val="lt1"/>
                          </a:solidFill>
                          <a:effectLst/>
                          <a:latin typeface="+mn-lt"/>
                          <a:ea typeface="+mn-ea"/>
                          <a:cs typeface="+mn-cs"/>
                        </a:rPr>
                        <a:t>25. Bare toes?</a:t>
                      </a:r>
                    </a:p>
                    <a:p>
                      <a:r>
                        <a:rPr lang="en-US" sz="2400" b="1" kern="1200" dirty="0" smtClean="0">
                          <a:solidFill>
                            <a:schemeClr val="lt1"/>
                          </a:solidFill>
                          <a:effectLst/>
                          <a:latin typeface="+mn-lt"/>
                          <a:ea typeface="+mn-ea"/>
                          <a:cs typeface="+mn-cs"/>
                        </a:rPr>
                        <a:t>26. Leaky roof?</a:t>
                      </a:r>
                    </a:p>
                    <a:p>
                      <a:r>
                        <a:rPr lang="en-US" sz="2400" b="1" kern="1200" dirty="0" smtClean="0">
                          <a:solidFill>
                            <a:schemeClr val="lt1"/>
                          </a:solidFill>
                          <a:effectLst/>
                          <a:latin typeface="+mn-lt"/>
                          <a:ea typeface="+mn-ea"/>
                          <a:cs typeface="+mn-cs"/>
                        </a:rPr>
                        <a:t>27. Even more holes?</a:t>
                      </a:r>
                    </a:p>
                    <a:p>
                      <a:endParaRPr lang="en-US" sz="2400" dirty="0"/>
                    </a:p>
                  </a:txBody>
                  <a:tcPr/>
                </a:tc>
                <a:tc>
                  <a:txBody>
                    <a:bodyPr/>
                    <a:lstStyle/>
                    <a:p>
                      <a:r>
                        <a:rPr lang="en-US" sz="2400" b="1" kern="1200" dirty="0" smtClean="0">
                          <a:solidFill>
                            <a:schemeClr val="lt1"/>
                          </a:solidFill>
                          <a:effectLst/>
                          <a:latin typeface="+mn-lt"/>
                          <a:ea typeface="+mn-ea"/>
                          <a:cs typeface="+mn-cs"/>
                        </a:rPr>
                        <a:t>28. Princess-waving?</a:t>
                      </a:r>
                    </a:p>
                    <a:p>
                      <a:r>
                        <a:rPr lang="en-US" sz="2400" b="1" kern="1200" dirty="0" smtClean="0">
                          <a:solidFill>
                            <a:schemeClr val="lt1"/>
                          </a:solidFill>
                          <a:effectLst/>
                          <a:latin typeface="+mn-lt"/>
                          <a:ea typeface="+mn-ea"/>
                          <a:cs typeface="+mn-cs"/>
                        </a:rPr>
                        <a:t>29. Townspeople</a:t>
                      </a:r>
                    </a:p>
                    <a:p>
                      <a:r>
                        <a:rPr lang="en-US" sz="2400" b="1" kern="1200" dirty="0" smtClean="0">
                          <a:solidFill>
                            <a:schemeClr val="lt1"/>
                          </a:solidFill>
                          <a:effectLst/>
                          <a:latin typeface="+mn-lt"/>
                          <a:ea typeface="+mn-ea"/>
                          <a:cs typeface="+mn-cs"/>
                        </a:rPr>
                        <a:t>30. Cart?</a:t>
                      </a:r>
                    </a:p>
                    <a:p>
                      <a:r>
                        <a:rPr lang="en-US" sz="2400" b="1" kern="1200" dirty="0" smtClean="0">
                          <a:solidFill>
                            <a:schemeClr val="lt1"/>
                          </a:solidFill>
                          <a:effectLst/>
                          <a:latin typeface="+mn-lt"/>
                          <a:ea typeface="+mn-ea"/>
                          <a:cs typeface="+mn-cs"/>
                        </a:rPr>
                        <a:t>31. Nobody bothered to    </a:t>
                      </a:r>
                    </a:p>
                    <a:p>
                      <a:r>
                        <a:rPr lang="en-US" sz="2400" b="1" kern="1200" dirty="0" smtClean="0">
                          <a:solidFill>
                            <a:schemeClr val="lt1"/>
                          </a:solidFill>
                          <a:effectLst/>
                          <a:latin typeface="+mn-lt"/>
                          <a:ea typeface="+mn-ea"/>
                          <a:cs typeface="+mn-cs"/>
                        </a:rPr>
                        <a:t>      wave back?</a:t>
                      </a:r>
                    </a:p>
                    <a:p>
                      <a:r>
                        <a:rPr lang="en-US" sz="2400" b="1" kern="1200" dirty="0" smtClean="0">
                          <a:solidFill>
                            <a:schemeClr val="lt1"/>
                          </a:solidFill>
                          <a:effectLst/>
                          <a:latin typeface="+mn-lt"/>
                          <a:ea typeface="+mn-ea"/>
                          <a:cs typeface="+mn-cs"/>
                        </a:rPr>
                        <a:t>32. Swatting flies?</a:t>
                      </a:r>
                    </a:p>
                    <a:p>
                      <a:endParaRPr lang="en-US" sz="2400" b="1" kern="1200" dirty="0" smtClean="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4292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D2533C"/>
                </a:solidFill>
              </a:rPr>
              <a:t>No performance differences due to question types (skills)</a:t>
            </a:r>
            <a:endParaRPr lang="en-US" dirty="0">
              <a:solidFill>
                <a:srgbClr val="D2533C"/>
              </a:solidFill>
            </a:endParaRPr>
          </a:p>
        </p:txBody>
      </p:sp>
      <p:sp>
        <p:nvSpPr>
          <p:cNvPr id="5" name="Content Placeholder 4"/>
          <p:cNvSpPr>
            <a:spLocks noGrp="1"/>
          </p:cNvSpPr>
          <p:nvPr>
            <p:ph idx="1"/>
          </p:nvPr>
        </p:nvSpPr>
        <p:spPr/>
        <p:txBody>
          <a:bodyPr/>
          <a:lstStyle/>
          <a:p>
            <a:r>
              <a:rPr lang="en-US" dirty="0" smtClean="0"/>
              <a:t>         </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2497164"/>
              </p:ext>
            </p:extLst>
          </p:nvPr>
        </p:nvGraphicFramePr>
        <p:xfrm>
          <a:off x="381000" y="1600200"/>
          <a:ext cx="8305800" cy="4953000"/>
        </p:xfrm>
        <a:graphic>
          <a:graphicData uri="http://schemas.openxmlformats.org/drawingml/2006/table">
            <a:tbl>
              <a:tblPr firstRow="1" bandRow="1">
                <a:tableStyleId>{5C22544A-7EE6-4342-B048-85BDC9FD1C3A}</a:tableStyleId>
              </a:tblPr>
              <a:tblGrid>
                <a:gridCol w="4152900"/>
                <a:gridCol w="4152900"/>
              </a:tblGrid>
              <a:tr h="4953000">
                <a:tc>
                  <a:txBody>
                    <a:bodyPr/>
                    <a:lstStyle/>
                    <a:p>
                      <a:r>
                        <a:rPr lang="en-US" sz="2400" dirty="0" smtClean="0"/>
                        <a:t>1. Needed a job?</a:t>
                      </a:r>
                    </a:p>
                    <a:p>
                      <a:r>
                        <a:rPr lang="en-US" sz="2400" dirty="0" smtClean="0"/>
                        <a:t>2. Throne?</a:t>
                      </a:r>
                    </a:p>
                    <a:p>
                      <a:r>
                        <a:rPr lang="en-US" sz="2400" dirty="0" smtClean="0"/>
                        <a:t>3. </a:t>
                      </a:r>
                      <a:r>
                        <a:rPr lang="en-US" sz="2400" dirty="0" smtClean="0">
                          <a:solidFill>
                            <a:srgbClr val="FF0000"/>
                          </a:solidFill>
                        </a:rPr>
                        <a:t>Given up his throne?</a:t>
                      </a:r>
                    </a:p>
                    <a:p>
                      <a:r>
                        <a:rPr lang="en-US" sz="2400" dirty="0" smtClean="0"/>
                        <a:t>4. Wood-carver?</a:t>
                      </a:r>
                    </a:p>
                    <a:p>
                      <a:r>
                        <a:rPr lang="en-US" sz="2400" dirty="0" smtClean="0"/>
                        <a:t>5. Shack?</a:t>
                      </a:r>
                    </a:p>
                    <a:p>
                      <a:r>
                        <a:rPr lang="en-US" sz="2400" dirty="0" smtClean="0"/>
                        <a:t>6. Humble shack?</a:t>
                      </a:r>
                    </a:p>
                    <a:p>
                      <a:r>
                        <a:rPr lang="en-US" sz="2400" dirty="0" smtClean="0"/>
                        <a:t>7. Kingdom?</a:t>
                      </a:r>
                    </a:p>
                    <a:p>
                      <a:r>
                        <a:rPr lang="en-US" sz="2400" dirty="0" smtClean="0"/>
                        <a:t>8. </a:t>
                      </a:r>
                      <a:r>
                        <a:rPr lang="en-US" sz="2400" dirty="0" smtClean="0">
                          <a:solidFill>
                            <a:srgbClr val="FF0000"/>
                          </a:solidFill>
                        </a:rPr>
                        <a:t>Neighboring kingdom?</a:t>
                      </a:r>
                    </a:p>
                    <a:p>
                      <a:r>
                        <a:rPr lang="en-US" sz="2400" dirty="0" smtClean="0"/>
                        <a:t>9. Learning?</a:t>
                      </a:r>
                    </a:p>
                    <a:p>
                      <a:r>
                        <a:rPr lang="en-US" sz="2400" dirty="0" smtClean="0"/>
                        <a:t>10. Carvings?</a:t>
                      </a:r>
                    </a:p>
                    <a:p>
                      <a:r>
                        <a:rPr lang="en-US" sz="2400" dirty="0" smtClean="0"/>
                        <a:t>11. Didn’t sell?</a:t>
                      </a:r>
                    </a:p>
                    <a:p>
                      <a:r>
                        <a:rPr lang="en-US" sz="2400" dirty="0" smtClean="0"/>
                        <a:t>12. Garden?</a:t>
                      </a:r>
                    </a:p>
                    <a:p>
                      <a:endParaRPr lang="en-US" dirty="0"/>
                    </a:p>
                  </a:txBody>
                  <a:tcPr/>
                </a:tc>
                <a:tc>
                  <a:txBody>
                    <a:bodyPr/>
                    <a:lstStyle/>
                    <a:p>
                      <a:r>
                        <a:rPr lang="en-US" sz="2400" dirty="0" smtClean="0"/>
                        <a:t>13. </a:t>
                      </a:r>
                      <a:r>
                        <a:rPr lang="en-US" sz="2400" dirty="0" smtClean="0">
                          <a:solidFill>
                            <a:srgbClr val="FF0000"/>
                          </a:solidFill>
                        </a:rPr>
                        <a:t>Garden barely</a:t>
                      </a:r>
                      <a:r>
                        <a:rPr lang="en-US" sz="2400" baseline="0" dirty="0" smtClean="0">
                          <a:solidFill>
                            <a:srgbClr val="FF0000"/>
                          </a:solidFill>
                        </a:rPr>
                        <a:t> kept </a:t>
                      </a:r>
                    </a:p>
                    <a:p>
                      <a:r>
                        <a:rPr lang="en-US" sz="2400" baseline="0" dirty="0" smtClean="0">
                          <a:solidFill>
                            <a:srgbClr val="FF0000"/>
                          </a:solidFill>
                        </a:rPr>
                        <a:t>      enough on the table?</a:t>
                      </a:r>
                      <a:endParaRPr lang="en-US" sz="2400" dirty="0" smtClean="0">
                        <a:solidFill>
                          <a:srgbClr val="FF0000"/>
                        </a:solidFill>
                      </a:endParaRPr>
                    </a:p>
                    <a:p>
                      <a:r>
                        <a:rPr lang="en-US" sz="2400" dirty="0" smtClean="0"/>
                        <a:t>14. Missed?</a:t>
                      </a:r>
                    </a:p>
                    <a:p>
                      <a:r>
                        <a:rPr lang="en-US" sz="2400" dirty="0" smtClean="0">
                          <a:solidFill>
                            <a:srgbClr val="FF0000"/>
                          </a:solidFill>
                        </a:rPr>
                        <a:t>15. </a:t>
                      </a:r>
                      <a:r>
                        <a:rPr lang="en-US" sz="2400" dirty="0" err="1" smtClean="0">
                          <a:solidFill>
                            <a:srgbClr val="FF0000"/>
                          </a:solidFill>
                        </a:rPr>
                        <a:t>Princessing</a:t>
                      </a:r>
                      <a:r>
                        <a:rPr lang="en-US" sz="2400" dirty="0" smtClean="0">
                          <a:solidFill>
                            <a:srgbClr val="FF0000"/>
                          </a:solidFill>
                        </a:rPr>
                        <a:t>?</a:t>
                      </a:r>
                    </a:p>
                    <a:p>
                      <a:r>
                        <a:rPr lang="en-US" sz="2400" dirty="0" smtClean="0"/>
                        <a:t>16. Peacock?</a:t>
                      </a:r>
                    </a:p>
                    <a:p>
                      <a:r>
                        <a:rPr lang="en-US" sz="2400" dirty="0" smtClean="0"/>
                        <a:t>17. Walking a peacock?</a:t>
                      </a:r>
                    </a:p>
                    <a:p>
                      <a:r>
                        <a:rPr lang="en-US" sz="2400" dirty="0" smtClean="0"/>
                        <a:t>18. Royal garden?</a:t>
                      </a:r>
                    </a:p>
                    <a:p>
                      <a:r>
                        <a:rPr lang="en-US" sz="2400" dirty="0" smtClean="0"/>
                        <a:t>19. </a:t>
                      </a:r>
                      <a:r>
                        <a:rPr lang="en-US" sz="2400" dirty="0" smtClean="0">
                          <a:solidFill>
                            <a:srgbClr val="FF0000"/>
                          </a:solidFill>
                        </a:rPr>
                        <a:t>Surveying the </a:t>
                      </a:r>
                    </a:p>
                    <a:p>
                      <a:r>
                        <a:rPr lang="en-US" sz="2400" dirty="0" smtClean="0">
                          <a:solidFill>
                            <a:srgbClr val="FF0000"/>
                          </a:solidFill>
                        </a:rPr>
                        <a:t>      kingdom?</a:t>
                      </a:r>
                    </a:p>
                    <a:p>
                      <a:r>
                        <a:rPr lang="en-US" sz="2400" b="1" kern="1200" dirty="0" smtClean="0">
                          <a:solidFill>
                            <a:schemeClr val="lt1"/>
                          </a:solidFill>
                          <a:effectLst/>
                          <a:latin typeface="+mn-lt"/>
                          <a:ea typeface="+mn-ea"/>
                          <a:cs typeface="+mn-cs"/>
                        </a:rPr>
                        <a:t>19. Castle tower?</a:t>
                      </a:r>
                    </a:p>
                    <a:p>
                      <a:r>
                        <a:rPr lang="en-US" sz="2400" b="1" kern="1200" dirty="0" smtClean="0">
                          <a:solidFill>
                            <a:schemeClr val="lt1"/>
                          </a:solidFill>
                          <a:effectLst/>
                          <a:latin typeface="+mn-lt"/>
                          <a:ea typeface="+mn-ea"/>
                          <a:cs typeface="+mn-cs"/>
                        </a:rPr>
                        <a:t>20. Wave?</a:t>
                      </a:r>
                    </a:p>
                    <a:p>
                      <a:r>
                        <a:rPr lang="en-US" sz="2400" b="1" kern="1200" dirty="0" smtClean="0">
                          <a:solidFill>
                            <a:schemeClr val="lt1"/>
                          </a:solidFill>
                          <a:effectLst/>
                          <a:latin typeface="+mn-lt"/>
                          <a:ea typeface="+mn-ea"/>
                          <a:cs typeface="+mn-cs"/>
                        </a:rPr>
                        <a:t>21. Princess wave?</a:t>
                      </a:r>
                    </a:p>
                  </a:txBody>
                  <a:tcPr/>
                </a:tc>
              </a:tr>
            </a:tbl>
          </a:graphicData>
        </a:graphic>
      </p:graphicFrame>
    </p:spTree>
    <p:extLst>
      <p:ext uri="{BB962C8B-B14F-4D97-AF65-F5344CB8AC3E}">
        <p14:creationId xmlns:p14="http://schemas.microsoft.com/office/powerpoint/2010/main" val="39078727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23861"/>
              </p:ext>
            </p:extLst>
          </p:nvPr>
        </p:nvGraphicFramePr>
        <p:xfrm>
          <a:off x="381000" y="1600200"/>
          <a:ext cx="8305800" cy="4953000"/>
        </p:xfrm>
        <a:graphic>
          <a:graphicData uri="http://schemas.openxmlformats.org/drawingml/2006/table">
            <a:tbl>
              <a:tblPr firstRow="1" bandRow="1">
                <a:tableStyleId>{5C22544A-7EE6-4342-B048-85BDC9FD1C3A}</a:tableStyleId>
              </a:tblPr>
              <a:tblGrid>
                <a:gridCol w="4152900"/>
                <a:gridCol w="4152900"/>
              </a:tblGrid>
              <a:tr h="4953000">
                <a:tc>
                  <a:txBody>
                    <a:bodyPr/>
                    <a:lstStyle/>
                    <a:p>
                      <a:r>
                        <a:rPr lang="en-US" sz="2400" b="1" kern="1200" dirty="0" smtClean="0">
                          <a:solidFill>
                            <a:srgbClr val="FF0000"/>
                          </a:solidFill>
                          <a:effectLst/>
                          <a:latin typeface="+mn-lt"/>
                          <a:ea typeface="+mn-ea"/>
                          <a:cs typeface="+mn-cs"/>
                        </a:rPr>
                        <a:t>22. Royal processions?</a:t>
                      </a:r>
                    </a:p>
                    <a:p>
                      <a:r>
                        <a:rPr lang="en-US" sz="2400" b="1" kern="1200" dirty="0" smtClean="0">
                          <a:solidFill>
                            <a:schemeClr val="lt1"/>
                          </a:solidFill>
                          <a:effectLst/>
                          <a:latin typeface="+mn-lt"/>
                          <a:ea typeface="+mn-ea"/>
                          <a:cs typeface="+mn-cs"/>
                        </a:rPr>
                        <a:t>23. Chicken?</a:t>
                      </a:r>
                    </a:p>
                    <a:p>
                      <a:r>
                        <a:rPr lang="en-US" sz="2400" b="1" kern="1200" dirty="0" smtClean="0">
                          <a:solidFill>
                            <a:schemeClr val="lt1"/>
                          </a:solidFill>
                          <a:effectLst/>
                          <a:latin typeface="+mn-lt"/>
                          <a:ea typeface="+mn-ea"/>
                          <a:cs typeface="+mn-cs"/>
                        </a:rPr>
                        <a:t>24. Pecked?</a:t>
                      </a:r>
                    </a:p>
                    <a:p>
                      <a:r>
                        <a:rPr lang="en-US" sz="2400" b="1" kern="1200" dirty="0" smtClean="0">
                          <a:solidFill>
                            <a:schemeClr val="lt1"/>
                          </a:solidFill>
                          <a:effectLst/>
                          <a:latin typeface="+mn-lt"/>
                          <a:ea typeface="+mn-ea"/>
                          <a:cs typeface="+mn-cs"/>
                        </a:rPr>
                        <a:t>25. Bare toes?</a:t>
                      </a:r>
                    </a:p>
                    <a:p>
                      <a:r>
                        <a:rPr lang="en-US" sz="2400" b="1" kern="1200" dirty="0" smtClean="0">
                          <a:solidFill>
                            <a:schemeClr val="lt1"/>
                          </a:solidFill>
                          <a:effectLst/>
                          <a:latin typeface="+mn-lt"/>
                          <a:ea typeface="+mn-ea"/>
                          <a:cs typeface="+mn-cs"/>
                        </a:rPr>
                        <a:t>26. Leaky roof?</a:t>
                      </a:r>
                    </a:p>
                    <a:p>
                      <a:r>
                        <a:rPr lang="en-US" sz="2400" b="1" kern="1200" dirty="0" smtClean="0">
                          <a:solidFill>
                            <a:schemeClr val="lt1"/>
                          </a:solidFill>
                          <a:effectLst/>
                          <a:latin typeface="+mn-lt"/>
                          <a:ea typeface="+mn-ea"/>
                          <a:cs typeface="+mn-cs"/>
                        </a:rPr>
                        <a:t>27. Even more holes?</a:t>
                      </a:r>
                    </a:p>
                    <a:p>
                      <a:endParaRPr lang="en-US" sz="2400" dirty="0"/>
                    </a:p>
                  </a:txBody>
                  <a:tcPr/>
                </a:tc>
                <a:tc>
                  <a:txBody>
                    <a:bodyPr/>
                    <a:lstStyle/>
                    <a:p>
                      <a:r>
                        <a:rPr lang="en-US" sz="2400" b="1" kern="1200" dirty="0" smtClean="0">
                          <a:solidFill>
                            <a:schemeClr val="lt1"/>
                          </a:solidFill>
                          <a:effectLst/>
                          <a:latin typeface="+mn-lt"/>
                          <a:ea typeface="+mn-ea"/>
                          <a:cs typeface="+mn-cs"/>
                        </a:rPr>
                        <a:t>28. Princess-waving?</a:t>
                      </a:r>
                    </a:p>
                    <a:p>
                      <a:r>
                        <a:rPr lang="en-US" sz="2400" b="1" kern="1200" dirty="0" smtClean="0">
                          <a:solidFill>
                            <a:schemeClr val="lt1"/>
                          </a:solidFill>
                          <a:effectLst/>
                          <a:latin typeface="+mn-lt"/>
                          <a:ea typeface="+mn-ea"/>
                          <a:cs typeface="+mn-cs"/>
                        </a:rPr>
                        <a:t>29. Townspeople</a:t>
                      </a:r>
                    </a:p>
                    <a:p>
                      <a:r>
                        <a:rPr lang="en-US" sz="2400" b="1" kern="1200" dirty="0" smtClean="0">
                          <a:solidFill>
                            <a:schemeClr val="lt1"/>
                          </a:solidFill>
                          <a:effectLst/>
                          <a:latin typeface="+mn-lt"/>
                          <a:ea typeface="+mn-ea"/>
                          <a:cs typeface="+mn-cs"/>
                        </a:rPr>
                        <a:t>30. Cart?</a:t>
                      </a:r>
                    </a:p>
                    <a:p>
                      <a:r>
                        <a:rPr lang="en-US" sz="2400" b="1" kern="1200" dirty="0" smtClean="0">
                          <a:solidFill>
                            <a:schemeClr val="lt1"/>
                          </a:solidFill>
                          <a:effectLst/>
                          <a:latin typeface="+mn-lt"/>
                          <a:ea typeface="+mn-ea"/>
                          <a:cs typeface="+mn-cs"/>
                        </a:rPr>
                        <a:t>31. Nobody bothered to    </a:t>
                      </a:r>
                    </a:p>
                    <a:p>
                      <a:r>
                        <a:rPr lang="en-US" sz="2400" b="1" kern="1200" dirty="0" smtClean="0">
                          <a:solidFill>
                            <a:schemeClr val="lt1"/>
                          </a:solidFill>
                          <a:effectLst/>
                          <a:latin typeface="+mn-lt"/>
                          <a:ea typeface="+mn-ea"/>
                          <a:cs typeface="+mn-cs"/>
                        </a:rPr>
                        <a:t>      wave back?</a:t>
                      </a:r>
                    </a:p>
                    <a:p>
                      <a:r>
                        <a:rPr lang="en-US" sz="2400" b="1" kern="1200" dirty="0" smtClean="0">
                          <a:solidFill>
                            <a:schemeClr val="lt1"/>
                          </a:solidFill>
                          <a:effectLst/>
                          <a:latin typeface="+mn-lt"/>
                          <a:ea typeface="+mn-ea"/>
                          <a:cs typeface="+mn-cs"/>
                        </a:rPr>
                        <a:t>32. Swatting flies?</a:t>
                      </a:r>
                    </a:p>
                    <a:p>
                      <a:endParaRPr lang="en-US" sz="2400" b="1" kern="1200" dirty="0" smtClean="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329767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1</a:t>
            </a:r>
            <a:endParaRPr lang="en-US" dirty="0"/>
          </a:p>
        </p:txBody>
      </p:sp>
      <p:sp>
        <p:nvSpPr>
          <p:cNvPr id="3" name="Content Placeholder 2"/>
          <p:cNvSpPr>
            <a:spLocks noGrp="1"/>
          </p:cNvSpPr>
          <p:nvPr>
            <p:ph idx="1"/>
          </p:nvPr>
        </p:nvSpPr>
        <p:spPr/>
        <p:txBody>
          <a:bodyPr>
            <a:normAutofit/>
          </a:bodyPr>
          <a:lstStyle/>
          <a:p>
            <a:r>
              <a:rPr lang="en-US" dirty="0"/>
              <a:t>Her father </a:t>
            </a:r>
            <a:r>
              <a:rPr lang="en-US" dirty="0" smtClean="0"/>
              <a:t>had </a:t>
            </a:r>
            <a:r>
              <a:rPr lang="en-US" dirty="0"/>
              <a:t>given up his throne </a:t>
            </a:r>
            <a:r>
              <a:rPr lang="en-US" dirty="0" smtClean="0"/>
              <a:t>to </a:t>
            </a:r>
            <a:r>
              <a:rPr lang="en-US" dirty="0"/>
              <a:t>become a wood-carver </a:t>
            </a:r>
            <a:r>
              <a:rPr lang="en-US" dirty="0" smtClean="0"/>
              <a:t>and moved </a:t>
            </a:r>
            <a:r>
              <a:rPr lang="en-US" dirty="0"/>
              <a:t>them </a:t>
            </a:r>
            <a:r>
              <a:rPr lang="en-US" dirty="0" smtClean="0"/>
              <a:t>to </a:t>
            </a:r>
            <a:r>
              <a:rPr lang="en-US" dirty="0"/>
              <a:t>a humble shack </a:t>
            </a:r>
            <a:r>
              <a:rPr lang="en-US" dirty="0" smtClean="0"/>
              <a:t>in </a:t>
            </a:r>
            <a:r>
              <a:rPr lang="en-US" dirty="0"/>
              <a:t>a neighboring kingdom. </a:t>
            </a:r>
          </a:p>
          <a:p>
            <a:endParaRPr lang="en-US" dirty="0"/>
          </a:p>
        </p:txBody>
      </p:sp>
    </p:spTree>
    <p:extLst>
      <p:ext uri="{BB962C8B-B14F-4D97-AF65-F5344CB8AC3E}">
        <p14:creationId xmlns:p14="http://schemas.microsoft.com/office/powerpoint/2010/main" val="24583892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1</a:t>
            </a:r>
            <a:endParaRPr lang="en-US" dirty="0"/>
          </a:p>
        </p:txBody>
      </p:sp>
      <p:sp>
        <p:nvSpPr>
          <p:cNvPr id="3" name="Content Placeholder 2"/>
          <p:cNvSpPr>
            <a:spLocks noGrp="1"/>
          </p:cNvSpPr>
          <p:nvPr>
            <p:ph idx="1"/>
          </p:nvPr>
        </p:nvSpPr>
        <p:spPr/>
        <p:txBody>
          <a:bodyPr>
            <a:normAutofit/>
          </a:bodyPr>
          <a:lstStyle/>
          <a:p>
            <a:r>
              <a:rPr lang="en-US" dirty="0"/>
              <a:t>Her father </a:t>
            </a:r>
          </a:p>
          <a:p>
            <a:r>
              <a:rPr lang="en-US" dirty="0"/>
              <a:t>had given up his throne </a:t>
            </a:r>
          </a:p>
          <a:p>
            <a:r>
              <a:rPr lang="en-US" dirty="0"/>
              <a:t>to become a wood-carver </a:t>
            </a:r>
          </a:p>
          <a:p>
            <a:r>
              <a:rPr lang="en-US" dirty="0"/>
              <a:t>and </a:t>
            </a:r>
          </a:p>
          <a:p>
            <a:r>
              <a:rPr lang="en-US" dirty="0"/>
              <a:t>moved them </a:t>
            </a:r>
          </a:p>
          <a:p>
            <a:r>
              <a:rPr lang="en-US" dirty="0"/>
              <a:t>to a humble shack </a:t>
            </a:r>
          </a:p>
          <a:p>
            <a:r>
              <a:rPr lang="en-US" dirty="0"/>
              <a:t>in a neighboring kingdom. </a:t>
            </a:r>
          </a:p>
          <a:p>
            <a:endParaRPr lang="en-US" dirty="0"/>
          </a:p>
        </p:txBody>
      </p:sp>
    </p:spTree>
    <p:extLst>
      <p:ext uri="{BB962C8B-B14F-4D97-AF65-F5344CB8AC3E}">
        <p14:creationId xmlns:p14="http://schemas.microsoft.com/office/powerpoint/2010/main" val="2771839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2</a:t>
            </a:r>
            <a:endParaRPr lang="en-US" dirty="0"/>
          </a:p>
        </p:txBody>
      </p:sp>
      <p:sp>
        <p:nvSpPr>
          <p:cNvPr id="3" name="Content Placeholder 2"/>
          <p:cNvSpPr>
            <a:spLocks noGrp="1"/>
          </p:cNvSpPr>
          <p:nvPr>
            <p:ph idx="1"/>
          </p:nvPr>
        </p:nvSpPr>
        <p:spPr/>
        <p:txBody>
          <a:bodyPr>
            <a:normAutofit/>
          </a:bodyPr>
          <a:lstStyle/>
          <a:p>
            <a:r>
              <a:rPr lang="en-US" dirty="0" smtClean="0"/>
              <a:t>Since </a:t>
            </a:r>
            <a:r>
              <a:rPr lang="en-US" dirty="0"/>
              <a:t>the </a:t>
            </a:r>
            <a:r>
              <a:rPr lang="en-US" dirty="0" smtClean="0"/>
              <a:t>king was </a:t>
            </a:r>
            <a:r>
              <a:rPr lang="en-US" dirty="0"/>
              <a:t>still learning, </a:t>
            </a:r>
            <a:r>
              <a:rPr lang="en-US" dirty="0" smtClean="0"/>
              <a:t>his </a:t>
            </a:r>
            <a:r>
              <a:rPr lang="en-US" dirty="0"/>
              <a:t>carvings didn’t sell, </a:t>
            </a:r>
            <a:r>
              <a:rPr lang="en-US" dirty="0" smtClean="0"/>
              <a:t>and Paulina’s </a:t>
            </a:r>
            <a:r>
              <a:rPr lang="en-US" dirty="0"/>
              <a:t>garden </a:t>
            </a:r>
            <a:r>
              <a:rPr lang="en-US" dirty="0" smtClean="0"/>
              <a:t>barely </a:t>
            </a:r>
            <a:r>
              <a:rPr lang="en-US" dirty="0"/>
              <a:t>kept enough on the table.</a:t>
            </a:r>
          </a:p>
          <a:p>
            <a:endParaRPr lang="en-US" dirty="0"/>
          </a:p>
        </p:txBody>
      </p:sp>
    </p:spTree>
    <p:extLst>
      <p:ext uri="{BB962C8B-B14F-4D97-AF65-F5344CB8AC3E}">
        <p14:creationId xmlns:p14="http://schemas.microsoft.com/office/powerpoint/2010/main" val="3413117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2</a:t>
            </a:r>
            <a:endParaRPr lang="en-US" dirty="0"/>
          </a:p>
        </p:txBody>
      </p:sp>
      <p:sp>
        <p:nvSpPr>
          <p:cNvPr id="3" name="Content Placeholder 2"/>
          <p:cNvSpPr>
            <a:spLocks noGrp="1"/>
          </p:cNvSpPr>
          <p:nvPr>
            <p:ph idx="1"/>
          </p:nvPr>
        </p:nvSpPr>
        <p:spPr/>
        <p:txBody>
          <a:bodyPr>
            <a:normAutofit/>
          </a:bodyPr>
          <a:lstStyle/>
          <a:p>
            <a:r>
              <a:rPr lang="en-US" dirty="0" smtClean="0"/>
              <a:t>Since </a:t>
            </a:r>
            <a:r>
              <a:rPr lang="en-US" dirty="0"/>
              <a:t>the king</a:t>
            </a:r>
          </a:p>
          <a:p>
            <a:r>
              <a:rPr lang="en-US" dirty="0"/>
              <a:t>was still learning, </a:t>
            </a:r>
          </a:p>
          <a:p>
            <a:r>
              <a:rPr lang="en-US" dirty="0"/>
              <a:t>his carvings didn’t sell, </a:t>
            </a:r>
          </a:p>
          <a:p>
            <a:r>
              <a:rPr lang="en-US" dirty="0"/>
              <a:t>and </a:t>
            </a:r>
          </a:p>
          <a:p>
            <a:r>
              <a:rPr lang="en-US" dirty="0"/>
              <a:t>Paulina’s garden </a:t>
            </a:r>
          </a:p>
          <a:p>
            <a:r>
              <a:rPr lang="en-US" dirty="0"/>
              <a:t>barely kept enough on the table.</a:t>
            </a:r>
          </a:p>
          <a:p>
            <a:endParaRPr lang="en-US" dirty="0"/>
          </a:p>
        </p:txBody>
      </p:sp>
    </p:spTree>
    <p:extLst>
      <p:ext uri="{BB962C8B-B14F-4D97-AF65-F5344CB8AC3E}">
        <p14:creationId xmlns:p14="http://schemas.microsoft.com/office/powerpoint/2010/main" val="14444282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n-US" dirty="0" smtClean="0"/>
              <a:t>         Paulina </a:t>
            </a:r>
            <a:r>
              <a:rPr lang="en-US" dirty="0"/>
              <a:t>needed a job. </a:t>
            </a:r>
            <a:r>
              <a:rPr lang="en-US" dirty="0">
                <a:solidFill>
                  <a:srgbClr val="FF0000"/>
                </a:solidFill>
              </a:rPr>
              <a:t>Her father </a:t>
            </a:r>
            <a:r>
              <a:rPr lang="en-US" dirty="0"/>
              <a:t>had given up </a:t>
            </a:r>
            <a:r>
              <a:rPr lang="en-US" dirty="0">
                <a:solidFill>
                  <a:srgbClr val="FF0000"/>
                </a:solidFill>
              </a:rPr>
              <a:t>his throne </a:t>
            </a:r>
            <a:r>
              <a:rPr lang="en-US" dirty="0"/>
              <a:t>to become a </a:t>
            </a:r>
            <a:r>
              <a:rPr lang="en-US" dirty="0">
                <a:solidFill>
                  <a:srgbClr val="FF0000"/>
                </a:solidFill>
              </a:rPr>
              <a:t>wood-carver </a:t>
            </a:r>
            <a:r>
              <a:rPr lang="en-US" dirty="0"/>
              <a:t>and moved</a:t>
            </a:r>
            <a:r>
              <a:rPr lang="en-US" dirty="0">
                <a:solidFill>
                  <a:srgbClr val="FF0000"/>
                </a:solidFill>
              </a:rPr>
              <a:t> them </a:t>
            </a:r>
            <a:r>
              <a:rPr lang="en-US" dirty="0"/>
              <a:t>to a humble shack in a </a:t>
            </a:r>
            <a:r>
              <a:rPr lang="en-US" dirty="0">
                <a:solidFill>
                  <a:srgbClr val="FF0000"/>
                </a:solidFill>
              </a:rPr>
              <a:t>neighboring kingdom. </a:t>
            </a:r>
            <a:r>
              <a:rPr lang="en-US" dirty="0"/>
              <a:t>Since the</a:t>
            </a:r>
            <a:r>
              <a:rPr lang="en-US" dirty="0">
                <a:solidFill>
                  <a:srgbClr val="FF0000"/>
                </a:solidFill>
              </a:rPr>
              <a:t> king </a:t>
            </a:r>
            <a:r>
              <a:rPr lang="en-US" dirty="0"/>
              <a:t>was </a:t>
            </a:r>
            <a:r>
              <a:rPr lang="en-US" dirty="0">
                <a:solidFill>
                  <a:srgbClr val="FF0000"/>
                </a:solidFill>
              </a:rPr>
              <a:t>still learning</a:t>
            </a:r>
            <a:r>
              <a:rPr lang="en-US" dirty="0"/>
              <a:t>, </a:t>
            </a:r>
            <a:r>
              <a:rPr lang="en-US" dirty="0">
                <a:solidFill>
                  <a:srgbClr val="FF0000"/>
                </a:solidFill>
              </a:rPr>
              <a:t>his carvings  </a:t>
            </a:r>
            <a:r>
              <a:rPr lang="en-US" dirty="0"/>
              <a:t>didn’t sell, and Paulina’s garden barely kept enough on the table.</a:t>
            </a:r>
          </a:p>
          <a:p>
            <a:pPr marL="0" indent="0">
              <a:buNone/>
            </a:pPr>
            <a:r>
              <a:rPr lang="en-US" dirty="0"/>
              <a:t>	</a:t>
            </a:r>
            <a:r>
              <a:rPr lang="en-US" dirty="0">
                <a:solidFill>
                  <a:srgbClr val="FF0000"/>
                </a:solidFill>
              </a:rPr>
              <a:t>Paulina</a:t>
            </a:r>
            <a:r>
              <a:rPr lang="en-US" dirty="0"/>
              <a:t> missed </a:t>
            </a:r>
            <a:r>
              <a:rPr lang="en-US" dirty="0" err="1">
                <a:solidFill>
                  <a:srgbClr val="FF0000"/>
                </a:solidFill>
              </a:rPr>
              <a:t>princessing</a:t>
            </a:r>
            <a:r>
              <a:rPr lang="en-US" dirty="0">
                <a:solidFill>
                  <a:srgbClr val="FF0000"/>
                </a:solidFill>
              </a:rPr>
              <a:t>. </a:t>
            </a:r>
            <a:r>
              <a:rPr lang="en-US" u="sng" dirty="0">
                <a:solidFill>
                  <a:srgbClr val="FF0000"/>
                </a:solidFill>
              </a:rPr>
              <a:t>She </a:t>
            </a:r>
            <a:r>
              <a:rPr lang="en-US" dirty="0">
                <a:solidFill>
                  <a:srgbClr val="FF0000"/>
                </a:solidFill>
              </a:rPr>
              <a:t>missed walking the peacock in the royal garden, surveying the </a:t>
            </a:r>
            <a:r>
              <a:rPr lang="en-US" u="sng" dirty="0">
                <a:solidFill>
                  <a:srgbClr val="FF0000"/>
                </a:solidFill>
              </a:rPr>
              <a:t>kingdom</a:t>
            </a:r>
            <a:r>
              <a:rPr lang="en-US" dirty="0">
                <a:solidFill>
                  <a:srgbClr val="FF0000"/>
                </a:solidFill>
              </a:rPr>
              <a:t> from the castle tower, and doing the princess wave in royal processions</a:t>
            </a:r>
            <a:r>
              <a:rPr lang="en-US" dirty="0"/>
              <a:t>.</a:t>
            </a:r>
          </a:p>
          <a:p>
            <a:pPr marL="0" indent="0">
              <a:buNone/>
            </a:pPr>
            <a:r>
              <a:rPr lang="en-US" dirty="0"/>
              <a:t> </a:t>
            </a:r>
            <a:r>
              <a:rPr lang="en-US" dirty="0" smtClean="0"/>
              <a:t>           </a:t>
            </a:r>
            <a:r>
              <a:rPr lang="en-US" u="sng" dirty="0" smtClean="0">
                <a:solidFill>
                  <a:srgbClr val="FF0000"/>
                </a:solidFill>
              </a:rPr>
              <a:t>Paulina</a:t>
            </a:r>
            <a:r>
              <a:rPr lang="en-US" dirty="0" smtClean="0">
                <a:solidFill>
                  <a:srgbClr val="FF0000"/>
                </a:solidFill>
              </a:rPr>
              <a:t> </a:t>
            </a:r>
            <a:r>
              <a:rPr lang="en-US" dirty="0">
                <a:solidFill>
                  <a:srgbClr val="FF0000"/>
                </a:solidFill>
              </a:rPr>
              <a:t>tried walking a stray chicken around </a:t>
            </a:r>
            <a:r>
              <a:rPr lang="en-US" u="sng" dirty="0">
                <a:solidFill>
                  <a:srgbClr val="FF0000"/>
                </a:solidFill>
              </a:rPr>
              <a:t>her shack</a:t>
            </a:r>
            <a:r>
              <a:rPr lang="en-US" dirty="0">
                <a:solidFill>
                  <a:srgbClr val="FF0000"/>
                </a:solidFill>
              </a:rPr>
              <a:t>, but </a:t>
            </a:r>
            <a:r>
              <a:rPr lang="en-US" u="sng" dirty="0">
                <a:solidFill>
                  <a:srgbClr val="FF0000"/>
                </a:solidFill>
              </a:rPr>
              <a:t>it</a:t>
            </a:r>
            <a:r>
              <a:rPr lang="en-US" dirty="0">
                <a:solidFill>
                  <a:srgbClr val="FF0000"/>
                </a:solidFill>
              </a:rPr>
              <a:t> only pecked at </a:t>
            </a:r>
            <a:r>
              <a:rPr lang="en-US" u="sng" dirty="0">
                <a:solidFill>
                  <a:srgbClr val="FF0000"/>
                </a:solidFill>
              </a:rPr>
              <a:t>her bare toes</a:t>
            </a:r>
            <a:r>
              <a:rPr lang="en-US" dirty="0"/>
              <a:t>. </a:t>
            </a:r>
            <a:r>
              <a:rPr lang="en-US" dirty="0">
                <a:solidFill>
                  <a:srgbClr val="FF0000"/>
                </a:solidFill>
              </a:rPr>
              <a:t>Surveying </a:t>
            </a:r>
            <a:r>
              <a:rPr lang="en-US" u="sng" dirty="0">
                <a:solidFill>
                  <a:srgbClr val="FF0000"/>
                </a:solidFill>
              </a:rPr>
              <a:t>the kingdom </a:t>
            </a:r>
            <a:r>
              <a:rPr lang="en-US" dirty="0">
                <a:solidFill>
                  <a:srgbClr val="FF0000"/>
                </a:solidFill>
              </a:rPr>
              <a:t>from </a:t>
            </a:r>
            <a:r>
              <a:rPr lang="en-US" u="sng" dirty="0">
                <a:solidFill>
                  <a:srgbClr val="FF0000"/>
                </a:solidFill>
              </a:rPr>
              <a:t>the shack’s </a:t>
            </a:r>
            <a:r>
              <a:rPr lang="en-US" dirty="0">
                <a:solidFill>
                  <a:srgbClr val="FF0000"/>
                </a:solidFill>
              </a:rPr>
              <a:t>leaky roof </a:t>
            </a:r>
            <a:r>
              <a:rPr lang="en-US" dirty="0" smtClean="0">
                <a:solidFill>
                  <a:srgbClr val="FF0000"/>
                </a:solidFill>
              </a:rPr>
              <a:t>made </a:t>
            </a:r>
            <a:r>
              <a:rPr lang="en-US" dirty="0">
                <a:solidFill>
                  <a:srgbClr val="FF0000"/>
                </a:solidFill>
              </a:rPr>
              <a:t>even </a:t>
            </a:r>
            <a:r>
              <a:rPr lang="en-US" u="sng" dirty="0">
                <a:solidFill>
                  <a:srgbClr val="FF0000"/>
                </a:solidFill>
              </a:rPr>
              <a:t>more holes</a:t>
            </a:r>
            <a:r>
              <a:rPr lang="en-US" dirty="0">
                <a:solidFill>
                  <a:srgbClr val="FF0000"/>
                </a:solidFill>
              </a:rPr>
              <a:t>.  </a:t>
            </a:r>
            <a:r>
              <a:rPr lang="en-US" u="sng" dirty="0">
                <a:solidFill>
                  <a:srgbClr val="FF0000"/>
                </a:solidFill>
              </a:rPr>
              <a:t>She</a:t>
            </a:r>
            <a:r>
              <a:rPr lang="en-US" dirty="0">
                <a:solidFill>
                  <a:srgbClr val="FF0000"/>
                </a:solidFill>
              </a:rPr>
              <a:t> tried princess-waving to the townspeople from her </a:t>
            </a:r>
            <a:r>
              <a:rPr lang="en-US" u="sng" dirty="0">
                <a:solidFill>
                  <a:srgbClr val="FF0000"/>
                </a:solidFill>
              </a:rPr>
              <a:t>father’s</a:t>
            </a:r>
            <a:r>
              <a:rPr lang="en-US" dirty="0">
                <a:solidFill>
                  <a:srgbClr val="FF0000"/>
                </a:solidFill>
              </a:rPr>
              <a:t> cart, but </a:t>
            </a:r>
            <a:r>
              <a:rPr lang="en-US" u="sng" dirty="0">
                <a:solidFill>
                  <a:srgbClr val="FF0000"/>
                </a:solidFill>
              </a:rPr>
              <a:t>nobody</a:t>
            </a:r>
            <a:r>
              <a:rPr lang="en-US" dirty="0">
                <a:solidFill>
                  <a:srgbClr val="FF0000"/>
                </a:solidFill>
              </a:rPr>
              <a:t> bothered to </a:t>
            </a:r>
            <a:r>
              <a:rPr lang="en-US" u="sng" dirty="0">
                <a:solidFill>
                  <a:srgbClr val="FF0000"/>
                </a:solidFill>
              </a:rPr>
              <a:t>wave back</a:t>
            </a:r>
            <a:r>
              <a:rPr lang="en-US" dirty="0">
                <a:solidFill>
                  <a:srgbClr val="FF0000"/>
                </a:solidFill>
              </a:rPr>
              <a:t>.  They  </a:t>
            </a:r>
            <a:r>
              <a:rPr lang="en-US" dirty="0"/>
              <a:t>just thought </a:t>
            </a:r>
            <a:r>
              <a:rPr lang="en-US" dirty="0">
                <a:solidFill>
                  <a:srgbClr val="FF0000"/>
                </a:solidFill>
              </a:rPr>
              <a:t>she</a:t>
            </a:r>
            <a:r>
              <a:rPr lang="en-US" dirty="0"/>
              <a:t> was </a:t>
            </a:r>
            <a:r>
              <a:rPr lang="en-US" dirty="0">
                <a:solidFill>
                  <a:srgbClr val="FF0000"/>
                </a:solidFill>
              </a:rPr>
              <a:t>swatting at flies.</a:t>
            </a:r>
          </a:p>
          <a:p>
            <a:endParaRPr lang="en-US" dirty="0"/>
          </a:p>
        </p:txBody>
      </p:sp>
    </p:spTree>
    <p:extLst>
      <p:ext uri="{BB962C8B-B14F-4D97-AF65-F5344CB8AC3E}">
        <p14:creationId xmlns:p14="http://schemas.microsoft.com/office/powerpoint/2010/main" val="251245440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 Synonyms</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solidFill>
                  <a:srgbClr val="FF0000"/>
                </a:solidFill>
              </a:rPr>
              <a:t>Paulina = her = princess = she</a:t>
            </a:r>
            <a:endParaRPr lang="en-US" dirty="0">
              <a:solidFill>
                <a:srgbClr val="FF0000"/>
              </a:solidFill>
            </a:endParaRPr>
          </a:p>
          <a:p>
            <a:r>
              <a:rPr lang="en-US" dirty="0" smtClean="0">
                <a:solidFill>
                  <a:srgbClr val="FF0000"/>
                </a:solidFill>
              </a:rPr>
              <a:t> Father = his = wood-carver</a:t>
            </a:r>
          </a:p>
          <a:p>
            <a:r>
              <a:rPr lang="en-US" dirty="0">
                <a:solidFill>
                  <a:srgbClr val="FF0000"/>
                </a:solidFill>
              </a:rPr>
              <a:t> </a:t>
            </a:r>
            <a:r>
              <a:rPr lang="en-US" dirty="0" smtClean="0">
                <a:solidFill>
                  <a:srgbClr val="FF0000"/>
                </a:solidFill>
              </a:rPr>
              <a:t>Paulina and father = them</a:t>
            </a:r>
          </a:p>
          <a:p>
            <a:r>
              <a:rPr lang="en-US" dirty="0" smtClean="0">
                <a:solidFill>
                  <a:srgbClr val="FF0000"/>
                </a:solidFill>
              </a:rPr>
              <a:t> Chicken = it</a:t>
            </a:r>
          </a:p>
          <a:p>
            <a:r>
              <a:rPr lang="en-US" dirty="0" smtClean="0">
                <a:solidFill>
                  <a:srgbClr val="FF0000"/>
                </a:solidFill>
              </a:rPr>
              <a:t> </a:t>
            </a:r>
            <a:r>
              <a:rPr lang="en-US" dirty="0" err="1" smtClean="0">
                <a:solidFill>
                  <a:srgbClr val="FF0000"/>
                </a:solidFill>
              </a:rPr>
              <a:t>Princessing</a:t>
            </a:r>
            <a:r>
              <a:rPr lang="en-US" dirty="0" smtClean="0">
                <a:solidFill>
                  <a:srgbClr val="FF0000"/>
                </a:solidFill>
              </a:rPr>
              <a:t> = walking </a:t>
            </a:r>
            <a:r>
              <a:rPr lang="en-US" dirty="0">
                <a:solidFill>
                  <a:srgbClr val="FF0000"/>
                </a:solidFill>
              </a:rPr>
              <a:t>the peacock in the royal </a:t>
            </a:r>
            <a:r>
              <a:rPr lang="en-US" dirty="0" smtClean="0">
                <a:solidFill>
                  <a:srgbClr val="FF0000"/>
                </a:solidFill>
              </a:rPr>
              <a:t>garden =    </a:t>
            </a:r>
          </a:p>
          <a:p>
            <a:pPr marL="0" indent="0">
              <a:buNone/>
            </a:pPr>
            <a:r>
              <a:rPr lang="en-US" dirty="0">
                <a:solidFill>
                  <a:srgbClr val="FF0000"/>
                </a:solidFill>
              </a:rPr>
              <a:t> </a:t>
            </a:r>
            <a:r>
              <a:rPr lang="en-US" dirty="0" smtClean="0">
                <a:solidFill>
                  <a:srgbClr val="FF0000"/>
                </a:solidFill>
              </a:rPr>
              <a:t>  surveying </a:t>
            </a:r>
            <a:r>
              <a:rPr lang="en-US" dirty="0">
                <a:solidFill>
                  <a:srgbClr val="FF0000"/>
                </a:solidFill>
              </a:rPr>
              <a:t>the </a:t>
            </a:r>
            <a:r>
              <a:rPr lang="en-US" u="sng" dirty="0">
                <a:solidFill>
                  <a:srgbClr val="FF0000"/>
                </a:solidFill>
              </a:rPr>
              <a:t>kingdom</a:t>
            </a:r>
            <a:r>
              <a:rPr lang="en-US" dirty="0">
                <a:solidFill>
                  <a:srgbClr val="FF0000"/>
                </a:solidFill>
              </a:rPr>
              <a:t> from the castle </a:t>
            </a:r>
            <a:r>
              <a:rPr lang="en-US" dirty="0" smtClean="0">
                <a:solidFill>
                  <a:srgbClr val="FF0000"/>
                </a:solidFill>
              </a:rPr>
              <a:t>tower</a:t>
            </a:r>
            <a:r>
              <a:rPr lang="en-US" dirty="0">
                <a:solidFill>
                  <a:srgbClr val="FF0000"/>
                </a:solidFill>
              </a:rPr>
              <a:t> </a:t>
            </a:r>
            <a:r>
              <a:rPr lang="en-US" dirty="0" smtClean="0">
                <a:solidFill>
                  <a:srgbClr val="FF0000"/>
                </a:solidFill>
              </a:rPr>
              <a:t>= doing </a:t>
            </a:r>
            <a:r>
              <a:rPr lang="en-US" dirty="0">
                <a:solidFill>
                  <a:srgbClr val="FF0000"/>
                </a:solidFill>
              </a:rPr>
              <a:t>the </a:t>
            </a:r>
            <a:endParaRPr lang="en-US" dirty="0" smtClean="0">
              <a:solidFill>
                <a:srgbClr val="FF0000"/>
              </a:solidFill>
            </a:endParaRPr>
          </a:p>
          <a:p>
            <a:pPr marL="0" indent="0">
              <a:buNone/>
            </a:pPr>
            <a:r>
              <a:rPr lang="en-US" dirty="0">
                <a:solidFill>
                  <a:srgbClr val="FF0000"/>
                </a:solidFill>
              </a:rPr>
              <a:t> </a:t>
            </a:r>
            <a:r>
              <a:rPr lang="en-US" dirty="0" smtClean="0">
                <a:solidFill>
                  <a:srgbClr val="FF0000"/>
                </a:solidFill>
              </a:rPr>
              <a:t>  princess </a:t>
            </a:r>
            <a:r>
              <a:rPr lang="en-US" dirty="0">
                <a:solidFill>
                  <a:srgbClr val="FF0000"/>
                </a:solidFill>
              </a:rPr>
              <a:t>wave in royal </a:t>
            </a:r>
            <a:r>
              <a:rPr lang="en-US" dirty="0" smtClean="0">
                <a:solidFill>
                  <a:srgbClr val="FF0000"/>
                </a:solidFill>
              </a:rPr>
              <a:t>processions</a:t>
            </a:r>
          </a:p>
          <a:p>
            <a:r>
              <a:rPr lang="en-US" dirty="0" smtClean="0">
                <a:solidFill>
                  <a:srgbClr val="FF0000"/>
                </a:solidFill>
              </a:rPr>
              <a:t> Townspeople = they</a:t>
            </a:r>
          </a:p>
          <a:p>
            <a:pPr marL="0" indent="0">
              <a:buNone/>
            </a:pPr>
            <a:endParaRPr lang="en-US" dirty="0">
              <a:solidFill>
                <a:srgbClr val="FF0000"/>
              </a:solidFill>
            </a:endParaRPr>
          </a:p>
          <a:p>
            <a:pPr marL="0" indent="0">
              <a:buNone/>
            </a:pPr>
            <a:endParaRPr lang="en-US" dirty="0"/>
          </a:p>
          <a:p>
            <a:endParaRPr lang="en-US" dirty="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384032572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 Comparisons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.walking </a:t>
            </a:r>
            <a:r>
              <a:rPr lang="en-US" dirty="0">
                <a:solidFill>
                  <a:srgbClr val="FF0000"/>
                </a:solidFill>
              </a:rPr>
              <a:t>the peacock in the royal </a:t>
            </a:r>
            <a:r>
              <a:rPr lang="en-US" dirty="0" smtClean="0">
                <a:solidFill>
                  <a:srgbClr val="FF0000"/>
                </a:solidFill>
              </a:rPr>
              <a:t>garden </a:t>
            </a:r>
            <a:r>
              <a:rPr lang="en-US" dirty="0" smtClean="0">
                <a:solidFill>
                  <a:srgbClr val="292934"/>
                </a:solidFill>
              </a:rPr>
              <a:t>=</a:t>
            </a:r>
            <a:r>
              <a:rPr lang="en-US" dirty="0" smtClean="0">
                <a:solidFill>
                  <a:srgbClr val="FF0000"/>
                </a:solidFill>
              </a:rPr>
              <a:t> walking </a:t>
            </a:r>
            <a:r>
              <a:rPr lang="en-US" dirty="0">
                <a:solidFill>
                  <a:srgbClr val="FF0000"/>
                </a:solidFill>
              </a:rPr>
              <a:t>a stray chicken around her </a:t>
            </a:r>
            <a:r>
              <a:rPr lang="en-US" dirty="0" smtClean="0">
                <a:solidFill>
                  <a:srgbClr val="FF0000"/>
                </a:solidFill>
              </a:rPr>
              <a:t>shack</a:t>
            </a:r>
          </a:p>
          <a:p>
            <a:pPr marL="0" indent="0">
              <a:buNone/>
            </a:pPr>
            <a:endParaRPr lang="en-US" dirty="0">
              <a:solidFill>
                <a:srgbClr val="FF0000"/>
              </a:solidFill>
            </a:endParaRPr>
          </a:p>
          <a:p>
            <a:pPr marL="0" indent="0">
              <a:buNone/>
            </a:pPr>
            <a:r>
              <a:rPr lang="en-US" dirty="0" smtClean="0">
                <a:solidFill>
                  <a:srgbClr val="FF0000"/>
                </a:solidFill>
              </a:rPr>
              <a:t>surveying </a:t>
            </a:r>
            <a:r>
              <a:rPr lang="en-US" dirty="0">
                <a:solidFill>
                  <a:srgbClr val="FF0000"/>
                </a:solidFill>
              </a:rPr>
              <a:t>the kingdom from the castle </a:t>
            </a:r>
            <a:r>
              <a:rPr lang="en-US" dirty="0" smtClean="0">
                <a:solidFill>
                  <a:srgbClr val="FF0000"/>
                </a:solidFill>
              </a:rPr>
              <a:t>tower </a:t>
            </a:r>
            <a:r>
              <a:rPr lang="en-US" dirty="0" smtClean="0"/>
              <a:t>=</a:t>
            </a:r>
            <a:r>
              <a:rPr lang="en-US" dirty="0" smtClean="0">
                <a:solidFill>
                  <a:srgbClr val="FF0000"/>
                </a:solidFill>
              </a:rPr>
              <a:t> surveying </a:t>
            </a:r>
            <a:r>
              <a:rPr lang="en-US" dirty="0">
                <a:solidFill>
                  <a:srgbClr val="FF0000"/>
                </a:solidFill>
              </a:rPr>
              <a:t>the kingdom from the shack’s leaky roof </a:t>
            </a:r>
            <a:endParaRPr lang="en-US" dirty="0" smtClean="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doing </a:t>
            </a:r>
            <a:r>
              <a:rPr lang="en-US" dirty="0">
                <a:solidFill>
                  <a:srgbClr val="FF0000"/>
                </a:solidFill>
              </a:rPr>
              <a:t>the princess wave in royal </a:t>
            </a:r>
            <a:r>
              <a:rPr lang="en-US" dirty="0" smtClean="0">
                <a:solidFill>
                  <a:srgbClr val="FF0000"/>
                </a:solidFill>
              </a:rPr>
              <a:t>processions</a:t>
            </a:r>
            <a:r>
              <a:rPr lang="en-US" dirty="0" smtClean="0"/>
              <a:t> = </a:t>
            </a:r>
            <a:r>
              <a:rPr lang="en-US" dirty="0" smtClean="0">
                <a:solidFill>
                  <a:srgbClr val="FF0000"/>
                </a:solidFill>
              </a:rPr>
              <a:t>tried </a:t>
            </a:r>
            <a:r>
              <a:rPr lang="en-US" dirty="0">
                <a:solidFill>
                  <a:srgbClr val="FF0000"/>
                </a:solidFill>
              </a:rPr>
              <a:t>princess-waving to the townspeople from her father’s cart, but nobody bothered to wave </a:t>
            </a:r>
            <a:r>
              <a:rPr lang="en-US" dirty="0" smtClean="0">
                <a:solidFill>
                  <a:srgbClr val="FF0000"/>
                </a:solidFill>
              </a:rPr>
              <a:t>back</a:t>
            </a:r>
            <a:r>
              <a:rPr lang="en-US" dirty="0">
                <a:solidFill>
                  <a:srgbClr val="FF0000"/>
                </a:solidFill>
              </a:rPr>
              <a:t>.</a:t>
            </a:r>
            <a:endParaRPr lang="en-US" dirty="0"/>
          </a:p>
        </p:txBody>
      </p:sp>
    </p:spTree>
    <p:extLst>
      <p:ext uri="{BB962C8B-B14F-4D97-AF65-F5344CB8AC3E}">
        <p14:creationId xmlns:p14="http://schemas.microsoft.com/office/powerpoint/2010/main" val="29412805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dirty="0"/>
              <a:t> </a:t>
            </a:r>
            <a:r>
              <a:rPr lang="en-US" dirty="0" smtClean="0"/>
              <a:t>   Build Text Reading Fluency</a:t>
            </a:r>
            <a:endParaRPr lang="en-US" dirty="0"/>
          </a:p>
        </p:txBody>
      </p:sp>
      <p:sp>
        <p:nvSpPr>
          <p:cNvPr id="3" name="Content Placeholder 2"/>
          <p:cNvSpPr>
            <a:spLocks noGrp="1"/>
          </p:cNvSpPr>
          <p:nvPr>
            <p:ph idx="1"/>
          </p:nvPr>
        </p:nvSpPr>
        <p:spPr/>
        <p:txBody>
          <a:bodyPr>
            <a:normAutofit/>
          </a:bodyPr>
          <a:lstStyle/>
          <a:p>
            <a:r>
              <a:rPr lang="en-US" sz="2200" b="0" dirty="0" smtClean="0"/>
              <a:t>Texts can be hard because they demand more advanced reading skills than the students have</a:t>
            </a:r>
          </a:p>
          <a:p>
            <a:r>
              <a:rPr lang="en-US" sz="2200" b="0" dirty="0" smtClean="0"/>
              <a:t>Students need practice reading (orally) with accuracy, appropriate speed, and prosody</a:t>
            </a:r>
          </a:p>
          <a:p>
            <a:r>
              <a:rPr lang="en-US" sz="2200" b="0" dirty="0" smtClean="0"/>
              <a:t>Not round-robin reading (use these instead: repeated reading, echo reading, paired reading, reading while listening, etc</a:t>
            </a:r>
            <a:r>
              <a:rPr lang="en-US" sz="2200" b="0" dirty="0"/>
              <a:t>.) </a:t>
            </a:r>
            <a:endParaRPr lang="en-US" sz="2200" b="0" dirty="0" smtClean="0"/>
          </a:p>
          <a:p>
            <a:r>
              <a:rPr lang="en-US" sz="2200" b="0" dirty="0" smtClean="0"/>
              <a:t>Putting </a:t>
            </a:r>
            <a:r>
              <a:rPr lang="en-US" sz="2200" b="0" dirty="0"/>
              <a:t>fluency first might make sense</a:t>
            </a:r>
          </a:p>
          <a:p>
            <a:r>
              <a:rPr lang="en-US" sz="2200" b="0" dirty="0" smtClean="0"/>
              <a:t>Parsing texts can be helpful</a:t>
            </a:r>
          </a:p>
          <a:p>
            <a:pPr marL="457200" lvl="1" indent="0">
              <a:buNone/>
            </a:pPr>
            <a:endParaRPr lang="en-US" dirty="0" smtClean="0"/>
          </a:p>
        </p:txBody>
      </p:sp>
    </p:spTree>
    <p:extLst>
      <p:ext uri="{BB962C8B-B14F-4D97-AF65-F5344CB8AC3E}">
        <p14:creationId xmlns:p14="http://schemas.microsoft.com/office/powerpoint/2010/main" val="56882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performance differences due to question types (cont.)</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Walk in the Desert</a:t>
            </a:r>
            <a:endParaRPr lang="en-US" dirty="0"/>
          </a:p>
        </p:txBody>
      </p:sp>
      <p:sp>
        <p:nvSpPr>
          <p:cNvPr id="3" name="Content Placeholder 2"/>
          <p:cNvSpPr>
            <a:spLocks noGrp="1"/>
          </p:cNvSpPr>
          <p:nvPr>
            <p:ph idx="1"/>
          </p:nvPr>
        </p:nvSpPr>
        <p:spPr/>
        <p:txBody>
          <a:bodyPr>
            <a:normAutofit/>
          </a:bodyPr>
          <a:lstStyle/>
          <a:p>
            <a:pPr marL="0" indent="0">
              <a:buNone/>
            </a:pPr>
            <a:r>
              <a:rPr lang="en-US" sz="1800" b="0" dirty="0" smtClean="0"/>
              <a:t>	</a:t>
            </a:r>
            <a:r>
              <a:rPr lang="en-US" sz="2400" b="0" dirty="0" smtClean="0"/>
              <a:t>Sunbeams are flickering over the landscaper as the sun rises. A kit fox heads for her den as another day in the desert begins. </a:t>
            </a:r>
          </a:p>
          <a:p>
            <a:pPr marL="0" indent="0">
              <a:buNone/>
            </a:pPr>
            <a:r>
              <a:rPr lang="en-US" sz="2400" b="0" dirty="0" smtClean="0"/>
              <a:t>	Deserts are surrounded by other kinds of landscapes. Scientists call these different land zones biomes. All the plants and animals in a biome form a community. In that community, every living thing depends on other community members for its survival. A biome’s climate, soil, plants, and animals are all connected this way.</a:t>
            </a:r>
            <a:endParaRPr lang="en-US" sz="2400" b="0" dirty="0"/>
          </a:p>
        </p:txBody>
      </p:sp>
    </p:spTree>
    <p:extLst>
      <p:ext uri="{BB962C8B-B14F-4D97-AF65-F5344CB8AC3E}">
        <p14:creationId xmlns:p14="http://schemas.microsoft.com/office/powerpoint/2010/main" val="237684089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Walk in the Desert</a:t>
            </a:r>
            <a:endParaRPr lang="en-US" dirty="0"/>
          </a:p>
        </p:txBody>
      </p:sp>
      <p:sp>
        <p:nvSpPr>
          <p:cNvPr id="3" name="Content Placeholder 2"/>
          <p:cNvSpPr>
            <a:spLocks noGrp="1"/>
          </p:cNvSpPr>
          <p:nvPr>
            <p:ph idx="1"/>
          </p:nvPr>
        </p:nvSpPr>
        <p:spPr/>
        <p:txBody>
          <a:bodyPr>
            <a:normAutofit/>
          </a:bodyPr>
          <a:lstStyle/>
          <a:p>
            <a:pPr marL="0" indent="0">
              <a:buNone/>
            </a:pPr>
            <a:r>
              <a:rPr lang="en-US" sz="1800" b="0" dirty="0" smtClean="0"/>
              <a:t>	</a:t>
            </a:r>
            <a:r>
              <a:rPr lang="en-US" sz="2800" b="0" dirty="0" smtClean="0"/>
              <a:t>Sunbeams</a:t>
            </a:r>
            <a:r>
              <a:rPr lang="en-US" sz="2800" b="0" dirty="0" smtClean="0">
                <a:solidFill>
                  <a:srgbClr val="FF0000"/>
                </a:solidFill>
              </a:rPr>
              <a:t>/</a:t>
            </a:r>
            <a:r>
              <a:rPr lang="en-US" sz="2800" b="0" dirty="0" smtClean="0"/>
              <a:t> are flickering</a:t>
            </a:r>
            <a:r>
              <a:rPr lang="en-US" sz="2800" b="0" dirty="0" smtClean="0">
                <a:solidFill>
                  <a:srgbClr val="FF0000"/>
                </a:solidFill>
              </a:rPr>
              <a:t>/</a:t>
            </a:r>
            <a:r>
              <a:rPr lang="en-US" sz="2800" b="0" dirty="0" smtClean="0"/>
              <a:t> over the landscape</a:t>
            </a:r>
            <a:r>
              <a:rPr lang="en-US" sz="2800" b="0" dirty="0" smtClean="0">
                <a:solidFill>
                  <a:srgbClr val="FF0000"/>
                </a:solidFill>
              </a:rPr>
              <a:t>/</a:t>
            </a:r>
            <a:r>
              <a:rPr lang="en-US" sz="2800" b="0" dirty="0" smtClean="0"/>
              <a:t> as the sun rises.</a:t>
            </a:r>
            <a:r>
              <a:rPr lang="en-US" sz="2800" b="0" dirty="0" smtClean="0">
                <a:solidFill>
                  <a:srgbClr val="FF0000"/>
                </a:solidFill>
              </a:rPr>
              <a:t>/ </a:t>
            </a:r>
            <a:r>
              <a:rPr lang="en-US" sz="2800" b="0" dirty="0" smtClean="0"/>
              <a:t>A kit fox</a:t>
            </a:r>
            <a:r>
              <a:rPr lang="en-US" sz="2800" b="0" dirty="0" smtClean="0">
                <a:solidFill>
                  <a:srgbClr val="FF0000"/>
                </a:solidFill>
              </a:rPr>
              <a:t>/</a:t>
            </a:r>
            <a:r>
              <a:rPr lang="en-US" sz="2800" b="0" dirty="0" smtClean="0"/>
              <a:t> heads</a:t>
            </a:r>
            <a:r>
              <a:rPr lang="en-US" sz="2800" b="0" dirty="0" smtClean="0">
                <a:solidFill>
                  <a:srgbClr val="FF0000"/>
                </a:solidFill>
              </a:rPr>
              <a:t>/ </a:t>
            </a:r>
            <a:r>
              <a:rPr lang="en-US" sz="2800" b="0" dirty="0" smtClean="0"/>
              <a:t>for her den</a:t>
            </a:r>
            <a:r>
              <a:rPr lang="en-US" sz="2800" b="0" dirty="0" smtClean="0">
                <a:solidFill>
                  <a:srgbClr val="FF0000"/>
                </a:solidFill>
              </a:rPr>
              <a:t>/</a:t>
            </a:r>
            <a:r>
              <a:rPr lang="en-US" sz="2800" b="0" dirty="0" smtClean="0"/>
              <a:t> as another day</a:t>
            </a:r>
            <a:r>
              <a:rPr lang="en-US" sz="2800" b="0" dirty="0" smtClean="0">
                <a:solidFill>
                  <a:srgbClr val="FF0000"/>
                </a:solidFill>
              </a:rPr>
              <a:t>/ </a:t>
            </a:r>
            <a:r>
              <a:rPr lang="en-US" sz="2800" b="0" dirty="0" smtClean="0"/>
              <a:t>in the desert</a:t>
            </a:r>
            <a:r>
              <a:rPr lang="en-US" sz="2800" b="0" dirty="0" smtClean="0">
                <a:solidFill>
                  <a:srgbClr val="FF0000"/>
                </a:solidFill>
              </a:rPr>
              <a:t>/</a:t>
            </a:r>
            <a:r>
              <a:rPr lang="en-US" sz="2800" b="0" dirty="0" smtClean="0"/>
              <a:t> begins.</a:t>
            </a:r>
            <a:r>
              <a:rPr lang="en-US" sz="2800" b="0" dirty="0" smtClean="0">
                <a:solidFill>
                  <a:srgbClr val="FF0000"/>
                </a:solidFill>
              </a:rPr>
              <a:t>/</a:t>
            </a:r>
            <a:r>
              <a:rPr lang="en-US" sz="2800" b="0" dirty="0" smtClean="0"/>
              <a:t> </a:t>
            </a:r>
          </a:p>
          <a:p>
            <a:pPr marL="0" indent="0">
              <a:buNone/>
            </a:pPr>
            <a:r>
              <a:rPr lang="en-US" sz="2800" b="0" dirty="0" smtClean="0"/>
              <a:t>	Deserts</a:t>
            </a:r>
            <a:r>
              <a:rPr lang="en-US" sz="2800" b="0" dirty="0" smtClean="0">
                <a:solidFill>
                  <a:srgbClr val="FF0000"/>
                </a:solidFill>
              </a:rPr>
              <a:t>/</a:t>
            </a:r>
            <a:r>
              <a:rPr lang="en-US" sz="2800" b="0" dirty="0" smtClean="0"/>
              <a:t> are surrounded</a:t>
            </a:r>
            <a:r>
              <a:rPr lang="en-US" sz="2800" b="0" dirty="0" smtClean="0">
                <a:solidFill>
                  <a:srgbClr val="FF0000"/>
                </a:solidFill>
              </a:rPr>
              <a:t>/</a:t>
            </a:r>
            <a:r>
              <a:rPr lang="en-US" sz="2800" b="0" dirty="0" smtClean="0"/>
              <a:t> by other kinds of landscapes.</a:t>
            </a:r>
            <a:r>
              <a:rPr lang="en-US" sz="2800" b="0" dirty="0" smtClean="0">
                <a:solidFill>
                  <a:srgbClr val="FF0000"/>
                </a:solidFill>
              </a:rPr>
              <a:t>/</a:t>
            </a:r>
            <a:r>
              <a:rPr lang="en-US" sz="2800" b="0" dirty="0" smtClean="0"/>
              <a:t> Scientists</a:t>
            </a:r>
            <a:r>
              <a:rPr lang="en-US" sz="2800" b="0" dirty="0" smtClean="0">
                <a:solidFill>
                  <a:srgbClr val="FF0000"/>
                </a:solidFill>
              </a:rPr>
              <a:t>/</a:t>
            </a:r>
            <a:r>
              <a:rPr lang="en-US" sz="2800" b="0" dirty="0" smtClean="0"/>
              <a:t> call</a:t>
            </a:r>
            <a:r>
              <a:rPr lang="en-US" sz="2800" b="0" dirty="0" smtClean="0">
                <a:solidFill>
                  <a:srgbClr val="FF0000"/>
                </a:solidFill>
              </a:rPr>
              <a:t>/</a:t>
            </a:r>
            <a:r>
              <a:rPr lang="en-US" sz="2800" b="0" dirty="0" smtClean="0"/>
              <a:t> these different land zones</a:t>
            </a:r>
            <a:r>
              <a:rPr lang="en-US" sz="2800" b="0" dirty="0" smtClean="0">
                <a:solidFill>
                  <a:srgbClr val="FF0000"/>
                </a:solidFill>
              </a:rPr>
              <a:t>/</a:t>
            </a:r>
            <a:r>
              <a:rPr lang="en-US" sz="2800" b="0" dirty="0" smtClean="0"/>
              <a:t> biomes. All the plants and animals</a:t>
            </a:r>
            <a:r>
              <a:rPr lang="en-US" sz="2800" b="0" dirty="0" smtClean="0">
                <a:solidFill>
                  <a:srgbClr val="FF0000"/>
                </a:solidFill>
              </a:rPr>
              <a:t>/</a:t>
            </a:r>
            <a:r>
              <a:rPr lang="en-US" sz="2800" b="0" dirty="0" smtClean="0"/>
              <a:t> in a biome</a:t>
            </a:r>
            <a:r>
              <a:rPr lang="en-US" sz="2800" b="0" dirty="0" smtClean="0">
                <a:solidFill>
                  <a:srgbClr val="FF0000"/>
                </a:solidFill>
              </a:rPr>
              <a:t>/</a:t>
            </a:r>
            <a:r>
              <a:rPr lang="en-US" sz="2800" b="0" dirty="0" smtClean="0"/>
              <a:t> form</a:t>
            </a:r>
            <a:r>
              <a:rPr lang="en-US" sz="2800" b="0" dirty="0" smtClean="0">
                <a:solidFill>
                  <a:srgbClr val="FF0000"/>
                </a:solidFill>
              </a:rPr>
              <a:t>/ </a:t>
            </a:r>
            <a:r>
              <a:rPr lang="en-US" sz="2800" b="0" dirty="0" smtClean="0"/>
              <a:t>a community.</a:t>
            </a:r>
            <a:r>
              <a:rPr lang="en-US" sz="2800" b="0" dirty="0" smtClean="0">
                <a:solidFill>
                  <a:srgbClr val="FF0000"/>
                </a:solidFill>
              </a:rPr>
              <a:t>/</a:t>
            </a:r>
            <a:r>
              <a:rPr lang="en-US" sz="2800" b="0" dirty="0" smtClean="0"/>
              <a:t> In that community,</a:t>
            </a:r>
            <a:r>
              <a:rPr lang="en-US" sz="2800" b="0" dirty="0" smtClean="0">
                <a:solidFill>
                  <a:srgbClr val="FF0000"/>
                </a:solidFill>
              </a:rPr>
              <a:t>/</a:t>
            </a:r>
            <a:r>
              <a:rPr lang="en-US" sz="2800" b="0" dirty="0" smtClean="0"/>
              <a:t> every living thing/ depends</a:t>
            </a:r>
            <a:r>
              <a:rPr lang="en-US" sz="2800" b="0" dirty="0" smtClean="0">
                <a:solidFill>
                  <a:srgbClr val="FF0000"/>
                </a:solidFill>
              </a:rPr>
              <a:t>/</a:t>
            </a:r>
            <a:r>
              <a:rPr lang="en-US" sz="2800" b="0" dirty="0" smtClean="0"/>
              <a:t> on other community members</a:t>
            </a:r>
            <a:r>
              <a:rPr lang="en-US" sz="2800" b="0" dirty="0" smtClean="0">
                <a:solidFill>
                  <a:srgbClr val="FF0000"/>
                </a:solidFill>
              </a:rPr>
              <a:t>/</a:t>
            </a:r>
            <a:r>
              <a:rPr lang="en-US" sz="2800" b="0" dirty="0" smtClean="0"/>
              <a:t> for its survival.</a:t>
            </a:r>
            <a:r>
              <a:rPr lang="en-US" sz="2800" b="0" dirty="0" smtClean="0">
                <a:solidFill>
                  <a:srgbClr val="FF0000"/>
                </a:solidFill>
              </a:rPr>
              <a:t>/ </a:t>
            </a:r>
            <a:r>
              <a:rPr lang="en-US" sz="2800" b="0" dirty="0" smtClean="0"/>
              <a:t>A biome’s climate, soil, plants, and animals</a:t>
            </a:r>
            <a:r>
              <a:rPr lang="en-US" sz="2800" b="0" dirty="0" smtClean="0">
                <a:solidFill>
                  <a:srgbClr val="FF0000"/>
                </a:solidFill>
              </a:rPr>
              <a:t>/ </a:t>
            </a:r>
            <a:r>
              <a:rPr lang="en-US" sz="2800" b="0" dirty="0" smtClean="0"/>
              <a:t>are all connected</a:t>
            </a:r>
            <a:r>
              <a:rPr lang="en-US" sz="2800" b="0" dirty="0" smtClean="0">
                <a:solidFill>
                  <a:srgbClr val="FF0000"/>
                </a:solidFill>
              </a:rPr>
              <a:t>/</a:t>
            </a:r>
            <a:r>
              <a:rPr lang="en-US" sz="2800" b="0" dirty="0" smtClean="0"/>
              <a:t> this way.</a:t>
            </a:r>
            <a:r>
              <a:rPr lang="en-US" sz="2800" b="0" dirty="0" smtClean="0">
                <a:solidFill>
                  <a:srgbClr val="FF0000"/>
                </a:solidFill>
              </a:rPr>
              <a:t>/</a:t>
            </a:r>
            <a:endParaRPr lang="en-US" sz="2800" b="0" dirty="0">
              <a:solidFill>
                <a:srgbClr val="FF0000"/>
              </a:solidFill>
            </a:endParaRPr>
          </a:p>
        </p:txBody>
      </p:sp>
    </p:spTree>
    <p:extLst>
      <p:ext uri="{BB962C8B-B14F-4D97-AF65-F5344CB8AC3E}">
        <p14:creationId xmlns:p14="http://schemas.microsoft.com/office/powerpoint/2010/main" val="43656445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Provide Stair-step Texts</a:t>
            </a:r>
            <a:endParaRPr lang="en-US" sz="3600" dirty="0"/>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smtClean="0"/>
              <a:t>Texts can be hard because students lack sufficient background knowledge</a:t>
            </a:r>
          </a:p>
          <a:p>
            <a:r>
              <a:rPr lang="en-US" sz="2200" b="0" dirty="0" smtClean="0"/>
              <a:t>If students have multiple texts on the same topic that are at different difficulty levels, </a:t>
            </a:r>
          </a:p>
          <a:p>
            <a:pPr lvl="1"/>
            <a:r>
              <a:rPr lang="en-US" sz="2200" dirty="0" smtClean="0"/>
              <a:t>easier “apprentice” texts can help students build background knowledge for the more difficult ones.</a:t>
            </a:r>
          </a:p>
          <a:p>
            <a:pPr lvl="1"/>
            <a:r>
              <a:rPr lang="en-US" sz="2200" dirty="0" smtClean="0"/>
              <a:t>The overlap in important information should increase the likelihood that students will pay attention to it. </a:t>
            </a:r>
          </a:p>
          <a:p>
            <a:pPr lvl="1"/>
            <a:r>
              <a:rPr lang="en-US" sz="2200" dirty="0" smtClean="0"/>
              <a:t>Should increase a student’s ability to independently deal with the information in the hard text</a:t>
            </a:r>
          </a:p>
          <a:p>
            <a:pPr lvl="1"/>
            <a:endParaRPr lang="en-US" dirty="0"/>
          </a:p>
        </p:txBody>
      </p:sp>
    </p:spTree>
    <p:extLst>
      <p:ext uri="{BB962C8B-B14F-4D97-AF65-F5344CB8AC3E}">
        <p14:creationId xmlns:p14="http://schemas.microsoft.com/office/powerpoint/2010/main" val="32531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One of the most powerful scaffolds is also one of the most obvious—reading a text more than once makes it more accessible</a:t>
            </a:r>
          </a:p>
          <a:p>
            <a:r>
              <a:rPr lang="en-US" dirty="0" smtClean="0"/>
              <a:t>In the past, we tended to have students read a text a single time, but as the text challenge increases it is essential that we encourage students to read texts (and parts of texts) more than once to make sense of it</a:t>
            </a:r>
          </a:p>
          <a:p>
            <a:r>
              <a:rPr lang="en-US" dirty="0" smtClean="0"/>
              <a:t>This is an effective strategy, but it is expensive too (the idea is to become successful with these texts—which should make it possible to succeed with other texts later with less work)</a:t>
            </a:r>
          </a:p>
          <a:p>
            <a:r>
              <a:rPr lang="en-US" dirty="0" smtClean="0"/>
              <a:t>Explain this to students</a:t>
            </a:r>
            <a:endParaRPr lang="en-US" dirty="0"/>
          </a:p>
        </p:txBody>
      </p:sp>
    </p:spTree>
    <p:extLst>
      <p:ext uri="{BB962C8B-B14F-4D97-AF65-F5344CB8AC3E}">
        <p14:creationId xmlns:p14="http://schemas.microsoft.com/office/powerpoint/2010/main" val="44773116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Comprehension strategies</a:t>
            </a:r>
            <a:endParaRPr lang="en-US" sz="3600" dirty="0"/>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smtClean="0"/>
              <a:t>Research shows that when students are active readers—that is, when they are actively trying to understand a text—they comprehen</a:t>
            </a:r>
            <a:r>
              <a:rPr lang="en-US" sz="2200" dirty="0" smtClean="0"/>
              <a:t>d and remember more</a:t>
            </a:r>
            <a:endParaRPr lang="en-US" sz="2200" b="0" dirty="0" smtClean="0"/>
          </a:p>
          <a:p>
            <a:r>
              <a:rPr lang="en-US" sz="2200" b="0" dirty="0" smtClean="0"/>
              <a:t>Comprehension strategies are a proven way to get students to think about the ideas in a text</a:t>
            </a:r>
          </a:p>
          <a:p>
            <a:r>
              <a:rPr lang="en-US" sz="2200" dirty="0" smtClean="0"/>
              <a:t>Summarization, questioning, monitoring, seeking particular kinds of information have all been found to stimulate learning</a:t>
            </a:r>
          </a:p>
          <a:p>
            <a:pPr marL="0" indent="0">
              <a:buNone/>
            </a:pPr>
            <a:endParaRPr lang="en-US" sz="2200" b="0" dirty="0" smtClean="0"/>
          </a:p>
          <a:p>
            <a:pPr lvl="1"/>
            <a:endParaRPr lang="en-US" dirty="0"/>
          </a:p>
        </p:txBody>
      </p:sp>
    </p:spTree>
    <p:extLst>
      <p:ext uri="{BB962C8B-B14F-4D97-AF65-F5344CB8AC3E}">
        <p14:creationId xmlns:p14="http://schemas.microsoft.com/office/powerpoint/2010/main" val="60016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a:t>
            </a:r>
            <a:endParaRPr lang="en-US" sz="3600" dirty="0"/>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smtClean="0"/>
              <a:t>The instructional level </a:t>
            </a:r>
            <a:r>
              <a:rPr lang="en-US" sz="2200" dirty="0" smtClean="0"/>
              <a:t>is based on the idea that students seek easy work--that if the work is challenging they will stop trying</a:t>
            </a:r>
          </a:p>
          <a:p>
            <a:r>
              <a:rPr lang="en-US" sz="2200" dirty="0" smtClean="0"/>
              <a:t>But research shows that students seek challenge and are motivated by it</a:t>
            </a:r>
          </a:p>
          <a:p>
            <a:r>
              <a:rPr lang="en-US" sz="2200" dirty="0" smtClean="0"/>
              <a:t>Challenge only works if it is not overwhelming and if students see the possibility of getting better/stronger, et.</a:t>
            </a:r>
          </a:p>
          <a:p>
            <a:r>
              <a:rPr lang="en-US" sz="2200" b="0" dirty="0" smtClean="0"/>
              <a:t>Don’t make challenging text a secret—tell kids what is happening and show them how you will make them effective</a:t>
            </a:r>
          </a:p>
          <a:p>
            <a:r>
              <a:rPr lang="en-US" sz="2200" dirty="0" smtClean="0"/>
              <a:t>Research also shows that students are interested in more challenging content (and on their own, they’ll fight through more challenging text to get to this content)—using challenging text opens up content possibilities</a:t>
            </a:r>
            <a:endParaRPr lang="en-US" sz="2200" b="0" dirty="0" smtClean="0"/>
          </a:p>
          <a:p>
            <a:pPr lvl="1"/>
            <a:endParaRPr lang="en-US" dirty="0"/>
          </a:p>
        </p:txBody>
      </p:sp>
    </p:spTree>
    <p:extLst>
      <p:ext uri="{BB962C8B-B14F-4D97-AF65-F5344CB8AC3E}">
        <p14:creationId xmlns:p14="http://schemas.microsoft.com/office/powerpoint/2010/main" val="135107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physical fitness metaphor</a:t>
            </a:r>
            <a:endParaRPr lang="en-US" dirty="0"/>
          </a:p>
        </p:txBody>
      </p:sp>
      <p:sp>
        <p:nvSpPr>
          <p:cNvPr id="3" name="Content Placeholder 2"/>
          <p:cNvSpPr>
            <a:spLocks noGrp="1"/>
          </p:cNvSpPr>
          <p:nvPr>
            <p:ph idx="1"/>
          </p:nvPr>
        </p:nvSpPr>
        <p:spPr/>
        <p:txBody>
          <a:bodyPr/>
          <a:lstStyle/>
          <a:p>
            <a:r>
              <a:rPr lang="en-US" dirty="0" smtClean="0"/>
              <a:t>If reading and physical exercise are similar, then text complexity is akin to weight or distance</a:t>
            </a:r>
          </a:p>
          <a:p>
            <a:r>
              <a:rPr lang="en-US" dirty="0" smtClean="0"/>
              <a:t>Students need to practice reading with multiple levels of difficulty and for varied amounts (these variations can even occur within a single exercise session) </a:t>
            </a:r>
          </a:p>
          <a:p>
            <a:r>
              <a:rPr lang="en-US" dirty="0" smtClean="0"/>
              <a:t>Guiding students to read text with support is like spotting for someone during weight lifting (you have to be careful not to do the exercise for them and you have to avoid dependence)</a:t>
            </a:r>
          </a:p>
          <a:p>
            <a:r>
              <a:rPr lang="en-US" dirty="0" smtClean="0"/>
              <a:t>Do not always head off the challenges, but always be ready to respond and support </a:t>
            </a:r>
            <a:endParaRPr lang="en-US" dirty="0"/>
          </a:p>
        </p:txBody>
      </p:sp>
    </p:spTree>
    <p:extLst>
      <p:ext uri="{BB962C8B-B14F-4D97-AF65-F5344CB8AC3E}">
        <p14:creationId xmlns:p14="http://schemas.microsoft.com/office/powerpoint/2010/main" val="1276533729"/>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644687"/>
              </p:ext>
            </p:extLst>
          </p:nvPr>
        </p:nvGraphicFramePr>
        <p:xfrm>
          <a:off x="1295400" y="1219200"/>
          <a:ext cx="5757930" cy="4948913"/>
        </p:xfrm>
        <a:graphic>
          <a:graphicData uri="http://schemas.openxmlformats.org/drawingml/2006/table">
            <a:tbl>
              <a:tblPr/>
              <a:tblGrid>
                <a:gridCol w="639770"/>
                <a:gridCol w="639770"/>
                <a:gridCol w="639770"/>
                <a:gridCol w="639770"/>
                <a:gridCol w="639770"/>
                <a:gridCol w="639770"/>
                <a:gridCol w="639770"/>
                <a:gridCol w="639770"/>
                <a:gridCol w="639770"/>
              </a:tblGrid>
              <a:tr h="248309">
                <a:tc>
                  <a:txBody>
                    <a:bodyPr/>
                    <a:lstStyle/>
                    <a:p>
                      <a:r>
                        <a:rPr lang="en-US" sz="1400" dirty="0"/>
                        <a:t>Week</a:t>
                      </a:r>
                    </a:p>
                  </a:txBody>
                  <a:tcPr marL="68687" marR="68687" marT="34344" marB="34344" anchor="ctr">
                    <a:lnL>
                      <a:noFill/>
                    </a:lnL>
                    <a:lnR>
                      <a:noFill/>
                    </a:lnR>
                    <a:lnT>
                      <a:noFill/>
                    </a:lnT>
                    <a:lnB>
                      <a:noFill/>
                    </a:lnB>
                    <a:solidFill>
                      <a:srgbClr val="D2B48C"/>
                    </a:solidFill>
                  </a:tcPr>
                </a:tc>
                <a:tc>
                  <a:txBody>
                    <a:bodyPr/>
                    <a:lstStyle/>
                    <a:p>
                      <a:r>
                        <a:rPr lang="en-US" sz="1400"/>
                        <a:t>Mon</a:t>
                      </a:r>
                    </a:p>
                  </a:txBody>
                  <a:tcPr marL="68687" marR="68687" marT="34344" marB="34344" anchor="ctr">
                    <a:lnL>
                      <a:noFill/>
                    </a:lnL>
                    <a:lnR>
                      <a:noFill/>
                    </a:lnR>
                    <a:lnT>
                      <a:noFill/>
                    </a:lnT>
                    <a:lnB>
                      <a:noFill/>
                    </a:lnB>
                    <a:solidFill>
                      <a:srgbClr val="D2B48C"/>
                    </a:solidFill>
                  </a:tcPr>
                </a:tc>
                <a:tc>
                  <a:txBody>
                    <a:bodyPr/>
                    <a:lstStyle/>
                    <a:p>
                      <a:r>
                        <a:rPr lang="en-US" sz="1400" dirty="0"/>
                        <a:t>Tue</a:t>
                      </a:r>
                    </a:p>
                  </a:txBody>
                  <a:tcPr marL="68687" marR="68687" marT="34344" marB="34344" anchor="ctr">
                    <a:lnL>
                      <a:noFill/>
                    </a:lnL>
                    <a:lnR>
                      <a:noFill/>
                    </a:lnR>
                    <a:lnT>
                      <a:noFill/>
                    </a:lnT>
                    <a:lnB>
                      <a:noFill/>
                    </a:lnB>
                    <a:solidFill>
                      <a:srgbClr val="D2B48C"/>
                    </a:solidFill>
                  </a:tcPr>
                </a:tc>
                <a:tc>
                  <a:txBody>
                    <a:bodyPr/>
                    <a:lstStyle/>
                    <a:p>
                      <a:r>
                        <a:rPr lang="en-US" sz="1400"/>
                        <a:t>Wed</a:t>
                      </a:r>
                    </a:p>
                  </a:txBody>
                  <a:tcPr marL="68687" marR="68687" marT="34344" marB="34344" anchor="ctr">
                    <a:lnL>
                      <a:noFill/>
                    </a:lnL>
                    <a:lnR>
                      <a:noFill/>
                    </a:lnR>
                    <a:lnT>
                      <a:noFill/>
                    </a:lnT>
                    <a:lnB>
                      <a:noFill/>
                    </a:lnB>
                    <a:solidFill>
                      <a:srgbClr val="D2B48C"/>
                    </a:solidFill>
                  </a:tcPr>
                </a:tc>
                <a:tc>
                  <a:txBody>
                    <a:bodyPr/>
                    <a:lstStyle/>
                    <a:p>
                      <a:r>
                        <a:rPr lang="en-US" sz="1400"/>
                        <a:t>Thu</a:t>
                      </a:r>
                    </a:p>
                  </a:txBody>
                  <a:tcPr marL="68687" marR="68687" marT="34344" marB="34344" anchor="ctr">
                    <a:lnL>
                      <a:noFill/>
                    </a:lnL>
                    <a:lnR>
                      <a:noFill/>
                    </a:lnR>
                    <a:lnT>
                      <a:noFill/>
                    </a:lnT>
                    <a:lnB>
                      <a:noFill/>
                    </a:lnB>
                    <a:solidFill>
                      <a:srgbClr val="D2B48C"/>
                    </a:solidFill>
                  </a:tcPr>
                </a:tc>
                <a:tc>
                  <a:txBody>
                    <a:bodyPr/>
                    <a:lstStyle/>
                    <a:p>
                      <a:r>
                        <a:rPr lang="en-US" sz="1400" dirty="0"/>
                        <a:t>Fri</a:t>
                      </a:r>
                    </a:p>
                  </a:txBody>
                  <a:tcPr marL="68687" marR="68687" marT="34344" marB="34344" anchor="ctr">
                    <a:lnL>
                      <a:noFill/>
                    </a:lnL>
                    <a:lnR>
                      <a:noFill/>
                    </a:lnR>
                    <a:lnT>
                      <a:noFill/>
                    </a:lnT>
                    <a:lnB>
                      <a:noFill/>
                    </a:lnB>
                    <a:solidFill>
                      <a:srgbClr val="D2B48C"/>
                    </a:solidFill>
                  </a:tcPr>
                </a:tc>
                <a:tc>
                  <a:txBody>
                    <a:bodyPr/>
                    <a:lstStyle/>
                    <a:p>
                      <a:r>
                        <a:rPr lang="en-US" sz="1400"/>
                        <a:t>Sat</a:t>
                      </a:r>
                    </a:p>
                  </a:txBody>
                  <a:tcPr marL="68687" marR="68687" marT="34344" marB="34344" anchor="ctr">
                    <a:lnL>
                      <a:noFill/>
                    </a:lnL>
                    <a:lnR>
                      <a:noFill/>
                    </a:lnR>
                    <a:lnT>
                      <a:noFill/>
                    </a:lnT>
                    <a:lnB>
                      <a:noFill/>
                    </a:lnB>
                    <a:solidFill>
                      <a:srgbClr val="D2B48C"/>
                    </a:solidFill>
                  </a:tcPr>
                </a:tc>
                <a:tc>
                  <a:txBody>
                    <a:bodyPr/>
                    <a:lstStyle/>
                    <a:p>
                      <a:r>
                        <a:rPr lang="en-US" sz="1400"/>
                        <a:t>Sun</a:t>
                      </a:r>
                    </a:p>
                  </a:txBody>
                  <a:tcPr marL="68687" marR="68687" marT="34344" marB="34344" anchor="ctr">
                    <a:lnL>
                      <a:noFill/>
                    </a:lnL>
                    <a:lnR>
                      <a:noFill/>
                    </a:lnR>
                    <a:lnT>
                      <a:noFill/>
                    </a:lnT>
                    <a:lnB>
                      <a:noFill/>
                    </a:lnB>
                    <a:solidFill>
                      <a:srgbClr val="D2B48C"/>
                    </a:solidFill>
                  </a:tcPr>
                </a:tc>
                <a:tc>
                  <a:txBody>
                    <a:bodyPr/>
                    <a:lstStyle/>
                    <a:p>
                      <a:r>
                        <a:rPr lang="en-US" sz="1400"/>
                        <a:t>Total</a:t>
                      </a:r>
                    </a:p>
                  </a:txBody>
                  <a:tcPr marL="68687" marR="68687" marT="34344" marB="34344" anchor="ctr">
                    <a:lnL>
                      <a:noFill/>
                    </a:lnL>
                    <a:lnR>
                      <a:noFill/>
                    </a:lnR>
                    <a:lnT>
                      <a:noFill/>
                    </a:lnT>
                    <a:lnB>
                      <a:noFill/>
                    </a:lnB>
                    <a:solidFill>
                      <a:srgbClr val="D2B48C"/>
                    </a:solidFill>
                  </a:tcPr>
                </a:tc>
              </a:tr>
              <a:tr h="248309">
                <a:tc>
                  <a:txBody>
                    <a:bodyPr/>
                    <a:lstStyle/>
                    <a:p>
                      <a:r>
                        <a:rPr lang="en-US" sz="1400" b="0" i="0">
                          <a:solidFill>
                            <a:srgbClr val="000000"/>
                          </a:solidFill>
                          <a:effectLst/>
                          <a:latin typeface="Verdana"/>
                        </a:rPr>
                        <a:t>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15</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21</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24</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28</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31</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34</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35</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36</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13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38</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27</a:t>
                      </a:r>
                    </a:p>
                  </a:txBody>
                  <a:tcPr marL="68687" marR="68687" marT="34344" marB="34344" anchor="ctr">
                    <a:lnL>
                      <a:noFill/>
                    </a:lnL>
                    <a:lnR>
                      <a:noFill/>
                    </a:lnR>
                    <a:lnT>
                      <a:noFill/>
                    </a:lnT>
                    <a:lnB>
                      <a:noFill/>
                    </a:lnB>
                  </a:tcPr>
                </a:tc>
              </a:tr>
              <a:tr h="248309">
                <a:tc>
                  <a:txBody>
                    <a:bodyPr/>
                    <a:lstStyle/>
                    <a:p>
                      <a:r>
                        <a:rPr lang="en-US" sz="1400" b="0" i="0">
                          <a:solidFill>
                            <a:srgbClr val="000000"/>
                          </a:solidFill>
                          <a:effectLst/>
                          <a:latin typeface="Verdana"/>
                        </a:rPr>
                        <a:t>15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tr>
              <a:tr h="436146">
                <a:tc>
                  <a:txBody>
                    <a:bodyPr/>
                    <a:lstStyle/>
                    <a:p>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100" b="0" i="0" dirty="0">
                          <a:solidFill>
                            <a:srgbClr val="000000"/>
                          </a:solidFill>
                          <a:effectLst/>
                          <a:latin typeface="Verdana"/>
                        </a:rPr>
                        <a:t>Walk 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dirty="0">
                          <a:solidFill>
                            <a:srgbClr val="000000"/>
                          </a:solidFill>
                          <a:effectLst/>
                          <a:latin typeface="Verdana"/>
                        </a:rPr>
                        <a:t>34.2</a:t>
                      </a:r>
                    </a:p>
                  </a:txBody>
                  <a:tcPr marL="68687" marR="68687" marT="34344" marB="34344" anchor="ctr">
                    <a:lnL>
                      <a:noFill/>
                    </a:lnL>
                    <a:lnR>
                      <a:noFill/>
                    </a:lnR>
                    <a:lnT>
                      <a:noFill/>
                    </a:lnT>
                    <a:lnB>
                      <a:noFill/>
                    </a:lnB>
                  </a:tcPr>
                </a:tc>
              </a:tr>
            </a:tbl>
          </a:graphicData>
        </a:graphic>
      </p:graphicFrame>
      <p:sp>
        <p:nvSpPr>
          <p:cNvPr id="5" name="Rectangle 1"/>
          <p:cNvSpPr>
            <a:spLocks noChangeArrowheads="1"/>
          </p:cNvSpPr>
          <p:nvPr/>
        </p:nvSpPr>
        <p:spPr bwMode="auto">
          <a:xfrm>
            <a:off x="4572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16-Week Marathon Training Schedule</a:t>
            </a:r>
            <a:endParaRPr kumimoji="0" 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405536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a:t>
            </a:r>
            <a:endParaRPr lang="en-US" dirty="0"/>
          </a:p>
        </p:txBody>
      </p:sp>
      <p:sp>
        <p:nvSpPr>
          <p:cNvPr id="3" name="Content Placeholder 2"/>
          <p:cNvSpPr>
            <a:spLocks noGrp="1"/>
          </p:cNvSpPr>
          <p:nvPr>
            <p:ph idx="1"/>
          </p:nvPr>
        </p:nvSpPr>
        <p:spPr/>
        <p:txBody>
          <a:bodyPr/>
          <a:lstStyle/>
          <a:p>
            <a:r>
              <a:rPr lang="en-US" dirty="0" smtClean="0"/>
              <a:t>Not different books, but different scaffolding</a:t>
            </a:r>
          </a:p>
          <a:p>
            <a:r>
              <a:rPr lang="en-US" dirty="0" smtClean="0"/>
              <a:t>Students should read multiple texts across a range of challenge levels (including “frustration” level), but the degree of scaffolding should be higher the harder the text</a:t>
            </a:r>
          </a:p>
          <a:p>
            <a:r>
              <a:rPr lang="en-US" dirty="0" smtClean="0"/>
              <a:t>Large group text vs. small group texts?</a:t>
            </a:r>
          </a:p>
          <a:p>
            <a:r>
              <a:rPr lang="en-US" smtClean="0"/>
              <a:t>Pull-out instruction?</a:t>
            </a:r>
            <a:endParaRPr lang="en-US"/>
          </a:p>
        </p:txBody>
      </p:sp>
    </p:spTree>
    <p:extLst>
      <p:ext uri="{BB962C8B-B14F-4D97-AF65-F5344CB8AC3E}">
        <p14:creationId xmlns:p14="http://schemas.microsoft.com/office/powerpoint/2010/main" val="30623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95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t>
            </a:r>
            <a:r>
              <a:rPr lang="en-US" sz="3600" dirty="0" smtClean="0">
                <a:solidFill>
                  <a:srgbClr val="D2533C"/>
                </a:solidFill>
              </a:rPr>
              <a:t>affect </a:t>
            </a:r>
            <a:r>
              <a:rPr lang="en-US" sz="3600" dirty="0">
                <a:solidFill>
                  <a:srgbClr val="D2533C"/>
                </a:solidFill>
              </a:rPr>
              <a:t>reading performance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533400" y="457200"/>
            <a:ext cx="8280920" cy="1071570"/>
          </a:xfrm>
        </p:spPr>
        <p:txBody>
          <a:bodyPr>
            <a:noAutofit/>
          </a:bodyPr>
          <a:lstStyle/>
          <a:p>
            <a:pPr>
              <a:buNone/>
            </a:pPr>
            <a:r>
              <a:rPr lang="en-US" sz="3600" dirty="0" smtClean="0">
                <a:solidFill>
                  <a:srgbClr val="000000"/>
                </a:solidFill>
              </a:rPr>
              <a:t>Readability measures provide quantitative estimates of complexity</a:t>
            </a:r>
            <a:endParaRPr lang="zh-CN" altLang="en-US" sz="3600" dirty="0">
              <a:solidFill>
                <a:srgbClr val="000000"/>
              </a:solidFill>
            </a:endParaRPr>
          </a:p>
        </p:txBody>
      </p:sp>
      <p:sp>
        <p:nvSpPr>
          <p:cNvPr id="3" name="TextBox 2"/>
          <p:cNvSpPr txBox="1"/>
          <p:nvPr/>
        </p:nvSpPr>
        <p:spPr>
          <a:xfrm>
            <a:off x="304800" y="1981200"/>
            <a:ext cx="6355432" cy="4062651"/>
          </a:xfrm>
          <a:prstGeom prst="rect">
            <a:avLst/>
          </a:prstGeom>
          <a:noFill/>
        </p:spPr>
        <p:txBody>
          <a:bodyPr wrap="square" rtlCol="0">
            <a:spAutoFit/>
          </a:bodyPr>
          <a:lstStyle/>
          <a:p>
            <a:pPr marL="342900" indent="-342900">
              <a:buFont typeface="Arial"/>
              <a:buChar char="•"/>
            </a:pPr>
            <a:r>
              <a:rPr lang="en-US" sz="2400" dirty="0"/>
              <a:t>Hundreds of text readability measures </a:t>
            </a:r>
          </a:p>
          <a:p>
            <a:pPr marL="342900" indent="-342900">
              <a:buFont typeface="Arial"/>
              <a:buChar char="•"/>
            </a:pPr>
            <a:r>
              <a:rPr lang="en-US" sz="2400" dirty="0"/>
              <a:t>M</a:t>
            </a:r>
            <a:r>
              <a:rPr lang="en-US" sz="2400" dirty="0" smtClean="0"/>
              <a:t>athematical </a:t>
            </a:r>
            <a:r>
              <a:rPr lang="en-US" sz="2400" dirty="0"/>
              <a:t>equations that array texts along a continuum of difficulty/comprehensibility on the basis of text characteristics alone</a:t>
            </a:r>
          </a:p>
          <a:p>
            <a:pPr marL="342900" indent="-342900">
              <a:buFont typeface="Arial"/>
              <a:buChar char="•"/>
            </a:pPr>
            <a:r>
              <a:rPr lang="en-US" sz="2400" dirty="0"/>
              <a:t>Readability predicts reading comprehension </a:t>
            </a:r>
            <a:r>
              <a:rPr lang="en-US" sz="2400" dirty="0" smtClean="0"/>
              <a:t>from 2 </a:t>
            </a:r>
            <a:r>
              <a:rPr lang="en-US" sz="2400" dirty="0"/>
              <a:t>linguistic properties of text:  vocabulary and grammar</a:t>
            </a:r>
          </a:p>
          <a:p>
            <a:pPr marL="342900" indent="-342900">
              <a:buFont typeface="Arial"/>
              <a:buChar char="•"/>
            </a:pPr>
            <a:r>
              <a:rPr lang="en-US" sz="2400" dirty="0"/>
              <a:t>They are imperfect (some texts are over- or under-predicted)</a:t>
            </a:r>
          </a:p>
          <a:p>
            <a:endParaRPr lang="en-US" dirty="0"/>
          </a:p>
        </p:txBody>
      </p:sp>
    </p:spTree>
    <p:extLst>
      <p:ext uri="{BB962C8B-B14F-4D97-AF65-F5344CB8AC3E}">
        <p14:creationId xmlns:p14="http://schemas.microsoft.com/office/powerpoint/2010/main" val="82728556"/>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selection (CCSS)</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334000" cy="451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043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assign higher difficulty levels in grades 2-12</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smtClean="0"/>
              <a:t>ATOS, Degrees of Reading Power, Flesch-Kincaid, Lexiles, Reading Maturity, Source Reader</a:t>
            </a:r>
          </a:p>
          <a:p>
            <a:pPr>
              <a:buFont typeface="Arial" pitchFamily="34" charset="0"/>
              <a:buChar char="•"/>
            </a:pPr>
            <a:r>
              <a:rPr lang="en-US" sz="2200" b="0" dirty="0" smtClean="0"/>
              <a:t>Set higher than in the past” (75-89</a:t>
            </a:r>
            <a:r>
              <a:rPr lang="en-US" sz="2200" b="0" smtClean="0"/>
              <a:t>% comprehension to ???)</a:t>
            </a:r>
            <a:endParaRPr lang="en-US" sz="2200" dirty="0"/>
          </a:p>
          <a:p>
            <a:pPr>
              <a:buFont typeface="Arial" pitchFamily="34" charset="0"/>
              <a:buChar char="•"/>
            </a:pPr>
            <a:endParaRPr lang="en-US" sz="2200" b="0" dirty="0" smtClean="0"/>
          </a:p>
          <a:p>
            <a:endParaRPr lang="en-US" sz="2000" dirty="0">
              <a:latin typeface="Times"/>
              <a:ea typeface="ＭＳ 明朝"/>
            </a:endParaRPr>
          </a:p>
          <a:p>
            <a:endParaRPr lang="en-US" sz="2000" dirty="0">
              <a:latin typeface="Times"/>
              <a:ea typeface="ＭＳ 明朝"/>
            </a:endParaRPr>
          </a:p>
          <a:p>
            <a:endParaRPr lang="en-US" sz="3600" dirty="0" smtClean="0">
              <a:latin typeface="Times New Roman"/>
              <a:ea typeface="ＭＳ 明朝"/>
            </a:endParaRPr>
          </a:p>
          <a:p>
            <a:pPr>
              <a:buFont typeface="Arial" pitchFamily="34" charset="0"/>
              <a:buChar char="•"/>
            </a:pPr>
            <a:endParaRPr lang="en-US" sz="2200" b="0" dirty="0" smtClean="0"/>
          </a:p>
          <a:p>
            <a:pPr marL="0" indent="0"/>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344402095"/>
              </p:ext>
            </p:extLst>
          </p:nvPr>
        </p:nvGraphicFramePr>
        <p:xfrm>
          <a:off x="1447800" y="3276600"/>
          <a:ext cx="6096000" cy="3048000"/>
        </p:xfrm>
        <a:graphic>
          <a:graphicData uri="http://schemas.openxmlformats.org/drawingml/2006/table">
            <a:tbl>
              <a:tblPr firstRow="1" bandRow="1">
                <a:tableStyleId>{5C22544A-7EE6-4342-B048-85BDC9FD1C3A}</a:tableStyleId>
              </a:tblPr>
              <a:tblGrid>
                <a:gridCol w="2032000"/>
                <a:gridCol w="2032000"/>
                <a:gridCol w="2032000"/>
              </a:tblGrid>
              <a:tr h="518160">
                <a:tc>
                  <a:txBody>
                    <a:bodyPr/>
                    <a:lstStyle/>
                    <a:p>
                      <a:pPr algn="ctr"/>
                      <a:r>
                        <a:rPr lang="en-US" dirty="0" smtClean="0"/>
                        <a:t>Grades</a:t>
                      </a:r>
                      <a:endParaRPr lang="en-US" dirty="0"/>
                    </a:p>
                  </a:txBody>
                  <a:tcPr/>
                </a:tc>
                <a:tc>
                  <a:txBody>
                    <a:bodyPr/>
                    <a:lstStyle/>
                    <a:p>
                      <a:pPr algn="ctr"/>
                      <a:r>
                        <a:rPr lang="en-US" dirty="0" err="1" smtClean="0"/>
                        <a:t>Lexile</a:t>
                      </a:r>
                      <a:r>
                        <a:rPr lang="en-US" dirty="0" smtClean="0"/>
                        <a:t> Bands</a:t>
                      </a:r>
                      <a:endParaRPr lang="en-US" dirty="0"/>
                    </a:p>
                  </a:txBody>
                  <a:tcPr/>
                </a:tc>
                <a:tc>
                  <a:txBody>
                    <a:bodyPr/>
                    <a:lstStyle/>
                    <a:p>
                      <a:pPr algn="ctr"/>
                      <a:r>
                        <a:rPr lang="en-US" dirty="0" smtClean="0"/>
                        <a:t>CCSS</a:t>
                      </a:r>
                      <a:r>
                        <a:rPr lang="en-US" baseline="0" dirty="0" smtClean="0"/>
                        <a:t> Bands</a:t>
                      </a:r>
                      <a:endParaRPr lang="en-US" dirty="0"/>
                    </a:p>
                  </a:txBody>
                  <a:tcPr/>
                </a:tc>
              </a:tr>
              <a:tr h="370840">
                <a:tc>
                  <a:txBody>
                    <a:bodyPr/>
                    <a:lstStyle/>
                    <a:p>
                      <a:pPr algn="ctr"/>
                      <a:r>
                        <a:rPr lang="en-US" dirty="0" smtClean="0"/>
                        <a:t>K-1</a:t>
                      </a:r>
                      <a:endParaRPr lang="en-US" dirty="0"/>
                    </a:p>
                  </a:txBody>
                  <a:tcPr/>
                </a:tc>
                <a:tc>
                  <a:txBody>
                    <a:bodyPr/>
                    <a:lstStyle/>
                    <a:p>
                      <a:pPr algn="ctr"/>
                      <a:r>
                        <a:rPr lang="en-US" dirty="0" smtClean="0"/>
                        <a:t>N/A</a:t>
                      </a:r>
                      <a:endParaRPr lang="en-US" dirty="0"/>
                    </a:p>
                  </a:txBody>
                  <a:tcPr/>
                </a:tc>
                <a:tc>
                  <a:txBody>
                    <a:bodyPr/>
                    <a:lstStyle/>
                    <a:p>
                      <a:pPr algn="ctr"/>
                      <a:r>
                        <a:rPr lang="en-US" dirty="0" smtClean="0"/>
                        <a:t>N/A</a:t>
                      </a:r>
                      <a:endParaRPr lang="en-US" dirty="0"/>
                    </a:p>
                  </a:txBody>
                  <a:tcPr/>
                </a:tc>
              </a:tr>
              <a:tr h="370840">
                <a:tc>
                  <a:txBody>
                    <a:bodyPr/>
                    <a:lstStyle/>
                    <a:p>
                      <a:pPr algn="ctr"/>
                      <a:r>
                        <a:rPr lang="en-US" dirty="0" smtClean="0"/>
                        <a:t>2-3</a:t>
                      </a:r>
                      <a:endParaRPr lang="en-US" dirty="0"/>
                    </a:p>
                  </a:txBody>
                  <a:tcPr/>
                </a:tc>
                <a:tc>
                  <a:txBody>
                    <a:bodyPr/>
                    <a:lstStyle/>
                    <a:p>
                      <a:pPr algn="ctr"/>
                      <a:r>
                        <a:rPr lang="en-US" dirty="0" smtClean="0"/>
                        <a:t>450L-730L</a:t>
                      </a:r>
                      <a:endParaRPr lang="en-US" dirty="0"/>
                    </a:p>
                  </a:txBody>
                  <a:tcPr/>
                </a:tc>
                <a:tc>
                  <a:txBody>
                    <a:bodyPr/>
                    <a:lstStyle/>
                    <a:p>
                      <a:pPr algn="ctr"/>
                      <a:r>
                        <a:rPr lang="en-US" dirty="0" smtClean="0"/>
                        <a:t>420L-820L</a:t>
                      </a:r>
                      <a:endParaRPr lang="en-US" dirty="0"/>
                    </a:p>
                  </a:txBody>
                  <a:tcPr/>
                </a:tc>
              </a:tr>
              <a:tr h="462280">
                <a:tc>
                  <a:txBody>
                    <a:bodyPr/>
                    <a:lstStyle/>
                    <a:p>
                      <a:pPr algn="ctr"/>
                      <a:r>
                        <a:rPr lang="en-US" dirty="0" smtClean="0"/>
                        <a:t>4-5</a:t>
                      </a:r>
                      <a:endParaRPr lang="en-US" dirty="0"/>
                    </a:p>
                  </a:txBody>
                  <a:tcPr/>
                </a:tc>
                <a:tc>
                  <a:txBody>
                    <a:bodyPr/>
                    <a:lstStyle/>
                    <a:p>
                      <a:pPr algn="ctr"/>
                      <a:r>
                        <a:rPr lang="en-US" dirty="0" smtClean="0"/>
                        <a:t>640L-850L</a:t>
                      </a:r>
                      <a:endParaRPr lang="en-US" dirty="0"/>
                    </a:p>
                  </a:txBody>
                  <a:tcPr/>
                </a:tc>
                <a:tc>
                  <a:txBody>
                    <a:bodyPr/>
                    <a:lstStyle/>
                    <a:p>
                      <a:pPr algn="ctr"/>
                      <a:r>
                        <a:rPr lang="en-US" dirty="0" smtClean="0"/>
                        <a:t>740L-1010L</a:t>
                      </a:r>
                      <a:endParaRPr lang="en-US" dirty="0"/>
                    </a:p>
                  </a:txBody>
                  <a:tcPr/>
                </a:tc>
              </a:tr>
              <a:tr h="370840">
                <a:tc>
                  <a:txBody>
                    <a:bodyPr/>
                    <a:lstStyle/>
                    <a:p>
                      <a:pPr algn="ctr"/>
                      <a:r>
                        <a:rPr lang="en-US" dirty="0" smtClean="0"/>
                        <a:t>6-8</a:t>
                      </a:r>
                      <a:endParaRPr lang="en-US" dirty="0"/>
                    </a:p>
                  </a:txBody>
                  <a:tcPr/>
                </a:tc>
                <a:tc>
                  <a:txBody>
                    <a:bodyPr/>
                    <a:lstStyle/>
                    <a:p>
                      <a:pPr algn="ctr"/>
                      <a:r>
                        <a:rPr lang="en-US" dirty="0" smtClean="0"/>
                        <a:t>860L-1010L</a:t>
                      </a:r>
                      <a:endParaRPr lang="en-US" dirty="0"/>
                    </a:p>
                  </a:txBody>
                  <a:tcPr/>
                </a:tc>
                <a:tc>
                  <a:txBody>
                    <a:bodyPr/>
                    <a:lstStyle/>
                    <a:p>
                      <a:pPr algn="ctr"/>
                      <a:r>
                        <a:rPr lang="en-US" dirty="0" smtClean="0"/>
                        <a:t>925L-1185L</a:t>
                      </a:r>
                      <a:endParaRPr lang="en-US" dirty="0"/>
                    </a:p>
                  </a:txBody>
                  <a:tcPr/>
                </a:tc>
              </a:tr>
              <a:tr h="370840">
                <a:tc>
                  <a:txBody>
                    <a:bodyPr/>
                    <a:lstStyle/>
                    <a:p>
                      <a:pPr algn="ctr"/>
                      <a:r>
                        <a:rPr lang="en-US" dirty="0" smtClean="0"/>
                        <a:t>9-10</a:t>
                      </a:r>
                      <a:endParaRPr lang="en-US" dirty="0"/>
                    </a:p>
                  </a:txBody>
                  <a:tcPr/>
                </a:tc>
                <a:tc>
                  <a:txBody>
                    <a:bodyPr/>
                    <a:lstStyle/>
                    <a:p>
                      <a:pPr algn="ctr"/>
                      <a:r>
                        <a:rPr lang="en-US" dirty="0" smtClean="0"/>
                        <a:t>960L-1120L</a:t>
                      </a:r>
                      <a:endParaRPr lang="en-US" dirty="0"/>
                    </a:p>
                  </a:txBody>
                  <a:tcPr/>
                </a:tc>
                <a:tc>
                  <a:txBody>
                    <a:bodyPr/>
                    <a:lstStyle/>
                    <a:p>
                      <a:pPr algn="ctr"/>
                      <a:r>
                        <a:rPr lang="en-US" dirty="0" smtClean="0"/>
                        <a:t>1050L-1335L</a:t>
                      </a:r>
                      <a:endParaRPr lang="en-US" dirty="0"/>
                    </a:p>
                  </a:txBody>
                  <a:tcPr/>
                </a:tc>
              </a:tr>
              <a:tr h="584200">
                <a:tc>
                  <a:txBody>
                    <a:bodyPr/>
                    <a:lstStyle/>
                    <a:p>
                      <a:pPr algn="ctr"/>
                      <a:r>
                        <a:rPr lang="en-US" dirty="0" smtClean="0"/>
                        <a:t>11-CCR</a:t>
                      </a:r>
                      <a:endParaRPr lang="en-US" dirty="0"/>
                    </a:p>
                  </a:txBody>
                  <a:tcPr/>
                </a:tc>
                <a:tc>
                  <a:txBody>
                    <a:bodyPr/>
                    <a:lstStyle/>
                    <a:p>
                      <a:pPr algn="ctr"/>
                      <a:r>
                        <a:rPr lang="en-US" dirty="0" smtClean="0"/>
                        <a:t>1070L-1220L</a:t>
                      </a:r>
                      <a:endParaRPr lang="en-US" dirty="0"/>
                    </a:p>
                  </a:txBody>
                  <a:tcPr/>
                </a:tc>
                <a:tc>
                  <a:txBody>
                    <a:bodyPr/>
                    <a:lstStyle/>
                    <a:p>
                      <a:pPr algn="ctr"/>
                      <a:r>
                        <a:rPr lang="en-US" dirty="0" smtClean="0"/>
                        <a:t>1185L-1385L</a:t>
                      </a:r>
                      <a:endParaRPr lang="en-US" dirty="0"/>
                    </a:p>
                  </a:txBody>
                  <a:tcPr/>
                </a:tc>
              </a:tr>
            </a:tbl>
          </a:graphicData>
        </a:graphic>
      </p:graphicFrame>
    </p:spTree>
    <p:extLst>
      <p:ext uri="{BB962C8B-B14F-4D97-AF65-F5344CB8AC3E}">
        <p14:creationId xmlns:p14="http://schemas.microsoft.com/office/powerpoint/2010/main" val="8122321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assign higher difficulty levels in grades 2-12</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smtClean="0"/>
              <a:t>ATOS, Degrees of Reading Power, Flesch-Kincaid, Lexiles, Reading Maturity, Source Reader</a:t>
            </a:r>
          </a:p>
          <a:p>
            <a:pPr>
              <a:buFont typeface="Arial" pitchFamily="34" charset="0"/>
              <a:buChar char="•"/>
            </a:pPr>
            <a:r>
              <a:rPr lang="en-US" sz="2200" b="0" dirty="0" smtClean="0"/>
              <a:t>Set higher than in the past” (but </a:t>
            </a:r>
            <a:r>
              <a:rPr lang="en-US" sz="2200" dirty="0" smtClean="0"/>
              <a:t>not in grades K-1)</a:t>
            </a:r>
            <a:endParaRPr lang="en-US" sz="2200" b="0" dirty="0" smtClean="0"/>
          </a:p>
          <a:p>
            <a:pPr>
              <a:buFont typeface="Arial" pitchFamily="34" charset="0"/>
              <a:buChar char="•"/>
            </a:pPr>
            <a:endParaRPr lang="en-US" sz="2200" b="0" dirty="0" smtClean="0"/>
          </a:p>
          <a:p>
            <a:pPr>
              <a:buFont typeface="Arial" pitchFamily="34" charset="0"/>
              <a:buChar char="•"/>
            </a:pPr>
            <a:endParaRPr lang="en-US" sz="2200" b="0" dirty="0" smtClean="0"/>
          </a:p>
          <a:p>
            <a:pPr marL="0" indent="0"/>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530103812"/>
              </p:ext>
            </p:extLst>
          </p:nvPr>
        </p:nvGraphicFramePr>
        <p:xfrm>
          <a:off x="609600" y="3048000"/>
          <a:ext cx="7696200" cy="3657599"/>
        </p:xfrm>
        <a:graphic>
          <a:graphicData uri="http://schemas.openxmlformats.org/drawingml/2006/table">
            <a:tbl>
              <a:tblPr/>
              <a:tblGrid>
                <a:gridCol w="2440259"/>
                <a:gridCol w="2716637"/>
                <a:gridCol w="2539304"/>
              </a:tblGrid>
              <a:tr h="1593021">
                <a:tc>
                  <a:txBody>
                    <a:bodyPr/>
                    <a:lstStyle/>
                    <a:p>
                      <a:pPr marL="142875" algn="ctr">
                        <a:spcBef>
                          <a:spcPts val="0"/>
                        </a:spcBef>
                        <a:spcAft>
                          <a:spcPts val="0"/>
                        </a:spcAft>
                      </a:pPr>
                      <a:endParaRPr lang="en-US" sz="1400" b="1" dirty="0" smtClean="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r>
                        <a:rPr lang="en-US" sz="1400" dirty="0">
                          <a:effectLst/>
                        </a:rPr>
                        <a:t/>
                      </a:r>
                      <a:br>
                        <a:rPr lang="en-US" sz="1400" dirty="0">
                          <a:effectLst/>
                        </a:rPr>
                      </a:br>
                      <a:endParaRPr lang="en-US" sz="1400" dirty="0">
                        <a:effectLst/>
                      </a:endParaRPr>
                    </a:p>
                    <a:p>
                      <a:pPr marL="0" marR="228600" algn="ctr">
                        <a:spcBef>
                          <a:spcPts val="0"/>
                        </a:spcBef>
                        <a:spcAft>
                          <a:spcPts val="0"/>
                        </a:spcAft>
                      </a:pPr>
                      <a:r>
                        <a:rPr lang="en-US" sz="1400" b="1" dirty="0" err="1" smtClean="0">
                          <a:effectLst/>
                        </a:rPr>
                        <a:t>F</a:t>
                      </a:r>
                      <a:r>
                        <a:rPr lang="en-US" sz="1400" b="1" spc="-5" dirty="0" err="1" smtClean="0">
                          <a:effectLst/>
                        </a:rPr>
                        <a:t>l</a:t>
                      </a:r>
                      <a:r>
                        <a:rPr lang="en-US" sz="1400" b="1" dirty="0" err="1" smtClean="0">
                          <a:effectLst/>
                        </a:rPr>
                        <a:t>esc</a:t>
                      </a:r>
                      <a:r>
                        <a:rPr lang="en-US" sz="1400" b="1" spc="10" dirty="0" err="1" smtClean="0">
                          <a:effectLst/>
                        </a:rPr>
                        <a:t>h</a:t>
                      </a:r>
                      <a:r>
                        <a:rPr lang="en-US" sz="1400" b="1" dirty="0" smtClean="0">
                          <a:effectLst/>
                        </a:rPr>
                        <a:t>-</a:t>
                      </a:r>
                      <a:endParaRPr lang="en-US" sz="1400" dirty="0">
                        <a:effectLst/>
                      </a:endParaRPr>
                    </a:p>
                    <a:p>
                      <a:pPr marL="0" marR="245110" algn="ctr">
                        <a:spcBef>
                          <a:spcPts val="0"/>
                        </a:spcBef>
                        <a:spcAft>
                          <a:spcPts val="0"/>
                        </a:spcAft>
                      </a:pPr>
                      <a:r>
                        <a:rPr lang="en-US" sz="1400" b="1" spc="-5" dirty="0">
                          <a:effectLst/>
                        </a:rPr>
                        <a:t>Ki</a:t>
                      </a:r>
                      <a:r>
                        <a:rPr lang="en-US" sz="1400" b="1" spc="5" dirty="0">
                          <a:effectLst/>
                        </a:rPr>
                        <a:t>nc</a:t>
                      </a:r>
                      <a:r>
                        <a:rPr lang="en-US" sz="1400" b="1" dirty="0">
                          <a:effectLst/>
                        </a:rPr>
                        <a:t>a</a:t>
                      </a:r>
                      <a:r>
                        <a:rPr lang="en-US" sz="1400" b="1" spc="-5" dirty="0">
                          <a:effectLst/>
                        </a:rPr>
                        <a:t>i</a:t>
                      </a:r>
                      <a:r>
                        <a:rPr lang="en-US" sz="1400" b="1" dirty="0">
                          <a:effectLst/>
                        </a:rPr>
                        <a:t>d</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r>
                        <a:rPr lang="en-US" sz="1400" dirty="0">
                          <a:effectLst/>
                        </a:rPr>
                        <a:t/>
                      </a:r>
                      <a:br>
                        <a:rPr lang="en-US" sz="1400" dirty="0">
                          <a:effectLst/>
                        </a:rPr>
                      </a:br>
                      <a:endParaRPr lang="en-US" sz="1400" dirty="0">
                        <a:effectLst/>
                      </a:endParaRPr>
                    </a:p>
                    <a:p>
                      <a:pPr marL="110490" marR="99695" algn="ctr">
                        <a:spcBef>
                          <a:spcPts val="0"/>
                        </a:spcBef>
                        <a:spcAft>
                          <a:spcPts val="0"/>
                        </a:spcAft>
                      </a:pPr>
                      <a:r>
                        <a:rPr lang="en-US" sz="1400" b="1" dirty="0">
                          <a:effectLst/>
                        </a:rPr>
                        <a:t>T</a:t>
                      </a:r>
                      <a:r>
                        <a:rPr lang="en-US" sz="1400" b="1" spc="5" dirty="0">
                          <a:effectLst/>
                        </a:rPr>
                        <a:t>h</a:t>
                      </a:r>
                      <a:r>
                        <a:rPr lang="en-US" sz="1400" b="1" dirty="0">
                          <a:effectLst/>
                        </a:rPr>
                        <a:t>e</a:t>
                      </a:r>
                      <a:r>
                        <a:rPr lang="en-US" sz="1400" b="1" spc="-10" dirty="0">
                          <a:effectLst/>
                        </a:rPr>
                        <a:t> </a:t>
                      </a:r>
                      <a:r>
                        <a:rPr lang="en-US" sz="1400" b="1" dirty="0" err="1">
                          <a:effectLst/>
                        </a:rPr>
                        <a:t>Lex</a:t>
                      </a:r>
                      <a:r>
                        <a:rPr lang="en-US" sz="1400" b="1" spc="-5" dirty="0" err="1">
                          <a:effectLst/>
                        </a:rPr>
                        <a:t>il</a:t>
                      </a:r>
                      <a:r>
                        <a:rPr lang="en-US" sz="1400" b="1" dirty="0" err="1">
                          <a:effectLst/>
                        </a:rPr>
                        <a:t>e</a:t>
                      </a:r>
                      <a:endParaRPr lang="en-US" sz="1400" dirty="0">
                        <a:effectLst/>
                      </a:endParaRPr>
                    </a:p>
                    <a:p>
                      <a:pPr marL="41275" marR="29845" algn="ctr">
                        <a:spcBef>
                          <a:spcPts val="15"/>
                        </a:spcBef>
                        <a:spcAft>
                          <a:spcPts val="0"/>
                        </a:spcAft>
                      </a:pPr>
                      <a:r>
                        <a:rPr lang="en-US" sz="1400" b="1" dirty="0">
                          <a:effectLst/>
                        </a:rPr>
                        <a:t>F</a:t>
                      </a:r>
                      <a:r>
                        <a:rPr lang="en-US" sz="1400" b="1" spc="5" dirty="0">
                          <a:effectLst/>
                        </a:rPr>
                        <a:t>r</a:t>
                      </a:r>
                      <a:r>
                        <a:rPr lang="en-US" sz="1400" b="1" dirty="0">
                          <a:effectLst/>
                        </a:rPr>
                        <a:t>a</a:t>
                      </a:r>
                      <a:r>
                        <a:rPr lang="en-US" sz="1400" b="1" spc="5" dirty="0">
                          <a:effectLst/>
                        </a:rPr>
                        <a:t>m</a:t>
                      </a:r>
                      <a:r>
                        <a:rPr lang="en-US" sz="1400" b="1" dirty="0">
                          <a:effectLst/>
                        </a:rPr>
                        <a:t>ew</a:t>
                      </a:r>
                      <a:r>
                        <a:rPr lang="en-US" sz="1400" b="1" spc="5" dirty="0">
                          <a:effectLst/>
                        </a:rPr>
                        <a:t>or</a:t>
                      </a:r>
                      <a:r>
                        <a:rPr lang="en-US" sz="1400" b="1" spc="10" dirty="0">
                          <a:effectLst/>
                        </a:rPr>
                        <a:t>k</a:t>
                      </a:r>
                      <a:r>
                        <a:rPr lang="en-US" sz="1400" b="1" dirty="0">
                          <a:effectLst/>
                        </a:rPr>
                        <a:t>®</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r>
              <a:tr h="412552">
                <a:tc>
                  <a:txBody>
                    <a:bodyPr/>
                    <a:lstStyle/>
                    <a:p>
                      <a:pPr marL="156210" algn="ctr">
                        <a:lnSpc>
                          <a:spcPts val="1225"/>
                        </a:lnSpc>
                        <a:spcBef>
                          <a:spcPts val="0"/>
                        </a:spcBef>
                        <a:spcAft>
                          <a:spcPts val="0"/>
                        </a:spcAft>
                      </a:pPr>
                      <a:endParaRPr lang="en-US" sz="1400" b="1" dirty="0" smtClean="0">
                        <a:effectLst/>
                      </a:endParaRPr>
                    </a:p>
                    <a:p>
                      <a:pPr marL="156210" algn="ctr">
                        <a:lnSpc>
                          <a:spcPts val="1225"/>
                        </a:lnSpc>
                        <a:spcBef>
                          <a:spcPts val="0"/>
                        </a:spcBef>
                        <a:spcAft>
                          <a:spcPts val="0"/>
                        </a:spcAft>
                      </a:pPr>
                      <a:r>
                        <a:rPr lang="en-US" sz="1400" b="1" dirty="0" smtClean="0">
                          <a:effectLst/>
                        </a:rPr>
                        <a:t>2nd</a:t>
                      </a:r>
                      <a:r>
                        <a:rPr lang="en-US" sz="1400" b="1" spc="70" dirty="0">
                          <a:effectLst/>
                        </a:rPr>
                        <a:t> </a:t>
                      </a:r>
                      <a:r>
                        <a:rPr lang="en-US" sz="1400" b="1" dirty="0">
                          <a:effectLst/>
                        </a:rPr>
                        <a:t>–</a:t>
                      </a:r>
                      <a:r>
                        <a:rPr lang="en-US" sz="1400" b="1" spc="-5" dirty="0">
                          <a:effectLst/>
                        </a:rPr>
                        <a:t> </a:t>
                      </a:r>
                      <a:r>
                        <a:rPr lang="en-US" sz="1400" b="1" dirty="0">
                          <a:effectLst/>
                        </a:rPr>
                        <a:t>3</a:t>
                      </a:r>
                      <a:r>
                        <a:rPr lang="en-US" sz="1400" b="1" spc="5" baseline="30000" dirty="0">
                          <a:effectLst/>
                        </a:rPr>
                        <a:t>r</a:t>
                      </a:r>
                      <a:r>
                        <a:rPr lang="en-US" sz="1400" b="1" baseline="30000" dirty="0">
                          <a:effectLst/>
                        </a:rPr>
                        <a:t>d</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400" b="1" dirty="0" smtClean="0">
                          <a:effectLst/>
                        </a:rPr>
                        <a:t>1.98</a:t>
                      </a:r>
                      <a:r>
                        <a:rPr lang="en-US" sz="1400" b="1" spc="-20" dirty="0">
                          <a:effectLst/>
                        </a:rPr>
                        <a:t> </a:t>
                      </a:r>
                      <a:r>
                        <a:rPr lang="en-US" sz="1400" b="1" dirty="0">
                          <a:effectLst/>
                        </a:rPr>
                        <a:t>–</a:t>
                      </a:r>
                      <a:r>
                        <a:rPr lang="en-US" sz="1400" b="1" spc="10" dirty="0">
                          <a:effectLst/>
                        </a:rPr>
                        <a:t>5</a:t>
                      </a:r>
                      <a:r>
                        <a:rPr lang="en-US" sz="1400" b="1" dirty="0">
                          <a:effectLst/>
                        </a:rPr>
                        <a:t>.34</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400" b="1">
                          <a:effectLst/>
                        </a:rPr>
                        <a:t>420</a:t>
                      </a:r>
                      <a:r>
                        <a:rPr lang="en-US" sz="1400" b="1" spc="-15">
                          <a:effectLst/>
                        </a:rPr>
                        <a:t> </a:t>
                      </a:r>
                      <a:r>
                        <a:rPr lang="en-US" sz="1400" b="1">
                          <a:effectLst/>
                        </a:rPr>
                        <a:t>–</a:t>
                      </a:r>
                      <a:r>
                        <a:rPr lang="en-US" sz="1400" b="1" spc="-5">
                          <a:effectLst/>
                        </a:rPr>
                        <a:t> </a:t>
                      </a:r>
                      <a:r>
                        <a:rPr lang="en-US" sz="1400" b="1">
                          <a:effectLst/>
                        </a:rPr>
                        <a:t>8</a:t>
                      </a:r>
                      <a:r>
                        <a:rPr lang="en-US" sz="1400" b="1" spc="10">
                          <a:effectLst/>
                        </a:rPr>
                        <a:t>2</a:t>
                      </a:r>
                      <a:r>
                        <a:rPr lang="en-US" sz="1400" b="1">
                          <a:effectLst/>
                        </a:rPr>
                        <a:t>0</a:t>
                      </a:r>
                      <a:endParaRPr lang="en-US" sz="140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412552">
                <a:tc>
                  <a:txBody>
                    <a:bodyPr/>
                    <a:lstStyle/>
                    <a:p>
                      <a:pPr marL="185420" algn="ctr">
                        <a:lnSpc>
                          <a:spcPts val="1220"/>
                        </a:lnSpc>
                        <a:spcBef>
                          <a:spcPts val="0"/>
                        </a:spcBef>
                        <a:spcAft>
                          <a:spcPts val="0"/>
                        </a:spcAft>
                      </a:pPr>
                      <a:endParaRPr lang="en-US" sz="1400" b="1" dirty="0" smtClean="0">
                        <a:effectLst/>
                      </a:endParaRPr>
                    </a:p>
                    <a:p>
                      <a:pPr marL="185420" algn="ctr">
                        <a:lnSpc>
                          <a:spcPts val="1220"/>
                        </a:lnSpc>
                        <a:spcBef>
                          <a:spcPts val="0"/>
                        </a:spcBef>
                        <a:spcAft>
                          <a:spcPts val="0"/>
                        </a:spcAft>
                      </a:pPr>
                      <a:r>
                        <a:rPr lang="en-US" sz="1400" b="1" dirty="0" smtClean="0">
                          <a:effectLst/>
                        </a:rPr>
                        <a:t>4</a:t>
                      </a:r>
                      <a:r>
                        <a:rPr lang="en-US" sz="1400" b="1" spc="5" dirty="0" smtClean="0">
                          <a:effectLst/>
                        </a:rPr>
                        <a:t>t</a:t>
                      </a:r>
                      <a:r>
                        <a:rPr lang="en-US" sz="1400" b="1" dirty="0" smtClean="0">
                          <a:effectLst/>
                        </a:rPr>
                        <a:t>h</a:t>
                      </a:r>
                      <a:r>
                        <a:rPr lang="en-US" sz="1400" b="1" spc="70" dirty="0">
                          <a:effectLst/>
                        </a:rPr>
                        <a:t> </a:t>
                      </a:r>
                      <a:r>
                        <a:rPr lang="en-US" sz="1400" b="1" dirty="0">
                          <a:effectLst/>
                        </a:rPr>
                        <a:t>–</a:t>
                      </a:r>
                      <a:r>
                        <a:rPr lang="en-US" sz="1400" b="1" spc="-5" dirty="0">
                          <a:effectLst/>
                        </a:rPr>
                        <a:t> </a:t>
                      </a:r>
                      <a:r>
                        <a:rPr lang="en-US" sz="1400" b="1" dirty="0">
                          <a:effectLst/>
                        </a:rPr>
                        <a:t>5</a:t>
                      </a:r>
                      <a:r>
                        <a:rPr lang="en-US" sz="1400" b="1" spc="5" baseline="30000" dirty="0">
                          <a:effectLst/>
                        </a:rPr>
                        <a:t>th</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400" b="1" dirty="0">
                          <a:effectLst/>
                        </a:rPr>
                        <a:t>4.51</a:t>
                      </a:r>
                      <a:r>
                        <a:rPr lang="en-US" sz="1400" b="1" spc="-20" dirty="0">
                          <a:effectLst/>
                        </a:rPr>
                        <a:t> </a:t>
                      </a:r>
                      <a:r>
                        <a:rPr lang="en-US" sz="1400" b="1" dirty="0">
                          <a:effectLst/>
                        </a:rPr>
                        <a:t>–</a:t>
                      </a:r>
                      <a:r>
                        <a:rPr lang="en-US" sz="1400" b="1" spc="10" dirty="0">
                          <a:effectLst/>
                        </a:rPr>
                        <a:t>7</a:t>
                      </a:r>
                      <a:r>
                        <a:rPr lang="en-US" sz="1400" b="1" dirty="0">
                          <a:effectLst/>
                        </a:rPr>
                        <a:t>.73</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400" b="1" dirty="0">
                          <a:effectLst/>
                        </a:rPr>
                        <a:t>740</a:t>
                      </a:r>
                      <a:r>
                        <a:rPr lang="en-US" sz="1400" b="1" spc="-15" dirty="0">
                          <a:effectLst/>
                        </a:rPr>
                        <a:t> </a:t>
                      </a:r>
                      <a:r>
                        <a:rPr lang="en-US" sz="1400" b="1" dirty="0">
                          <a:effectLst/>
                        </a:rPr>
                        <a:t>–</a:t>
                      </a:r>
                      <a:r>
                        <a:rPr lang="en-US" sz="1400" b="1" spc="-5" dirty="0">
                          <a:effectLst/>
                        </a:rPr>
                        <a:t> </a:t>
                      </a:r>
                      <a:r>
                        <a:rPr lang="en-US" sz="1400" b="1" dirty="0">
                          <a:effectLst/>
                        </a:rPr>
                        <a:t>1</a:t>
                      </a:r>
                      <a:r>
                        <a:rPr lang="en-US" sz="1400" b="1" spc="10" dirty="0">
                          <a:effectLst/>
                        </a:rPr>
                        <a:t>0</a:t>
                      </a:r>
                      <a:r>
                        <a:rPr lang="en-US" sz="1400" b="1" dirty="0">
                          <a:effectLst/>
                        </a:rPr>
                        <a:t>10</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414370">
                <a:tc>
                  <a:txBody>
                    <a:bodyPr/>
                    <a:lstStyle/>
                    <a:p>
                      <a:pPr marL="185420" algn="ctr">
                        <a:lnSpc>
                          <a:spcPts val="1230"/>
                        </a:lnSpc>
                        <a:spcBef>
                          <a:spcPts val="0"/>
                        </a:spcBef>
                        <a:spcAft>
                          <a:spcPts val="0"/>
                        </a:spcAft>
                      </a:pPr>
                      <a:endParaRPr lang="en-US" sz="1400" b="1" dirty="0" smtClean="0">
                        <a:effectLst/>
                      </a:endParaRPr>
                    </a:p>
                    <a:p>
                      <a:pPr marL="185420" algn="ctr">
                        <a:lnSpc>
                          <a:spcPts val="1230"/>
                        </a:lnSpc>
                        <a:spcBef>
                          <a:spcPts val="0"/>
                        </a:spcBef>
                        <a:spcAft>
                          <a:spcPts val="0"/>
                        </a:spcAft>
                      </a:pPr>
                      <a:r>
                        <a:rPr lang="en-US" sz="1400" b="1" dirty="0" smtClean="0">
                          <a:effectLst/>
                        </a:rPr>
                        <a:t>6</a:t>
                      </a:r>
                      <a:r>
                        <a:rPr lang="en-US" sz="1400" b="1" spc="5" dirty="0" smtClean="0">
                          <a:effectLst/>
                        </a:rPr>
                        <a:t>t</a:t>
                      </a:r>
                      <a:r>
                        <a:rPr lang="en-US" sz="1400" b="1" dirty="0" smtClean="0">
                          <a:effectLst/>
                        </a:rPr>
                        <a:t>h</a:t>
                      </a:r>
                      <a:r>
                        <a:rPr lang="en-US" sz="1400" b="1" spc="70" dirty="0">
                          <a:effectLst/>
                        </a:rPr>
                        <a:t> </a:t>
                      </a:r>
                      <a:r>
                        <a:rPr lang="en-US" sz="1400" b="1" dirty="0">
                          <a:effectLst/>
                        </a:rPr>
                        <a:t>–</a:t>
                      </a:r>
                      <a:r>
                        <a:rPr lang="en-US" sz="1400" b="1" spc="-5" dirty="0">
                          <a:effectLst/>
                        </a:rPr>
                        <a:t> </a:t>
                      </a:r>
                      <a:r>
                        <a:rPr lang="en-US" sz="1400" b="1" dirty="0">
                          <a:effectLst/>
                        </a:rPr>
                        <a:t>8</a:t>
                      </a:r>
                      <a:r>
                        <a:rPr lang="en-US" sz="1400" b="1" spc="5" baseline="30000" dirty="0">
                          <a:effectLst/>
                        </a:rPr>
                        <a:t>th</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400" b="1" dirty="0">
                          <a:effectLst/>
                        </a:rPr>
                        <a:t>6.51</a:t>
                      </a:r>
                      <a:r>
                        <a:rPr lang="en-US" sz="1400" b="1" spc="-20" dirty="0">
                          <a:effectLst/>
                        </a:rPr>
                        <a:t> </a:t>
                      </a:r>
                      <a:r>
                        <a:rPr lang="en-US" sz="1400" b="1" dirty="0">
                          <a:effectLst/>
                        </a:rPr>
                        <a:t>–</a:t>
                      </a:r>
                      <a:r>
                        <a:rPr lang="en-US" sz="1400" b="1" spc="10" dirty="0">
                          <a:effectLst/>
                        </a:rPr>
                        <a:t>1</a:t>
                      </a:r>
                      <a:r>
                        <a:rPr lang="en-US" sz="1400" b="1" dirty="0">
                          <a:effectLst/>
                        </a:rPr>
                        <a:t>0.</a:t>
                      </a:r>
                      <a:r>
                        <a:rPr lang="en-US" sz="1400" b="1" spc="-5" dirty="0">
                          <a:effectLst/>
                        </a:rPr>
                        <a:t>3</a:t>
                      </a:r>
                      <a:r>
                        <a:rPr lang="en-US" sz="1400" b="1" dirty="0">
                          <a:effectLst/>
                        </a:rPr>
                        <a:t>4</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400" b="1" dirty="0">
                          <a:effectLst/>
                        </a:rPr>
                        <a:t>925</a:t>
                      </a:r>
                      <a:r>
                        <a:rPr lang="en-US" sz="1400" b="1" spc="-15" dirty="0">
                          <a:effectLst/>
                        </a:rPr>
                        <a:t> </a:t>
                      </a:r>
                      <a:r>
                        <a:rPr lang="en-US" sz="1400" b="1" dirty="0">
                          <a:effectLst/>
                        </a:rPr>
                        <a:t>–</a:t>
                      </a:r>
                      <a:r>
                        <a:rPr lang="en-US" sz="1400" b="1" spc="-5" dirty="0">
                          <a:effectLst/>
                        </a:rPr>
                        <a:t> </a:t>
                      </a:r>
                      <a:r>
                        <a:rPr lang="en-US" sz="1400" b="1" dirty="0">
                          <a:effectLst/>
                        </a:rPr>
                        <a:t>1</a:t>
                      </a:r>
                      <a:r>
                        <a:rPr lang="en-US" sz="1400" b="1" spc="10" dirty="0">
                          <a:effectLst/>
                        </a:rPr>
                        <a:t>1</a:t>
                      </a:r>
                      <a:r>
                        <a:rPr lang="en-US" sz="1400" b="1" dirty="0">
                          <a:effectLst/>
                        </a:rPr>
                        <a:t>85</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412552">
                <a:tc>
                  <a:txBody>
                    <a:bodyPr/>
                    <a:lstStyle/>
                    <a:p>
                      <a:pPr marL="151765" algn="ctr">
                        <a:lnSpc>
                          <a:spcPts val="1220"/>
                        </a:lnSpc>
                        <a:spcBef>
                          <a:spcPts val="0"/>
                        </a:spcBef>
                        <a:spcAft>
                          <a:spcPts val="0"/>
                        </a:spcAft>
                      </a:pPr>
                      <a:endParaRPr lang="en-US" sz="1400" b="1" dirty="0" smtClean="0">
                        <a:effectLst/>
                      </a:endParaRPr>
                    </a:p>
                    <a:p>
                      <a:pPr marL="151765" algn="ctr">
                        <a:lnSpc>
                          <a:spcPts val="1220"/>
                        </a:lnSpc>
                        <a:spcBef>
                          <a:spcPts val="0"/>
                        </a:spcBef>
                        <a:spcAft>
                          <a:spcPts val="0"/>
                        </a:spcAft>
                      </a:pPr>
                      <a:r>
                        <a:rPr lang="en-US" sz="1400" b="1" dirty="0" smtClean="0">
                          <a:effectLst/>
                        </a:rPr>
                        <a:t>9</a:t>
                      </a:r>
                      <a:r>
                        <a:rPr lang="en-US" sz="1400" b="1" spc="5" dirty="0" smtClean="0">
                          <a:effectLst/>
                        </a:rPr>
                        <a:t>t</a:t>
                      </a:r>
                      <a:r>
                        <a:rPr lang="en-US" sz="1400" b="1" dirty="0" smtClean="0">
                          <a:effectLst/>
                        </a:rPr>
                        <a:t>h</a:t>
                      </a:r>
                      <a:r>
                        <a:rPr lang="en-US" sz="1400" b="1" spc="70" dirty="0">
                          <a:effectLst/>
                        </a:rPr>
                        <a:t> </a:t>
                      </a:r>
                      <a:r>
                        <a:rPr lang="en-US" sz="1400" b="1" dirty="0">
                          <a:effectLst/>
                        </a:rPr>
                        <a:t>–</a:t>
                      </a:r>
                      <a:r>
                        <a:rPr lang="en-US" sz="1400" b="1" spc="-5" dirty="0">
                          <a:effectLst/>
                        </a:rPr>
                        <a:t> </a:t>
                      </a:r>
                      <a:r>
                        <a:rPr lang="en-US" sz="1400" b="1" dirty="0">
                          <a:effectLst/>
                        </a:rPr>
                        <a:t>10</a:t>
                      </a:r>
                      <a:r>
                        <a:rPr lang="en-US" sz="1400" b="1" spc="5" baseline="30000" dirty="0">
                          <a:effectLst/>
                        </a:rPr>
                        <a:t>th</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400" b="1" dirty="0">
                          <a:effectLst/>
                        </a:rPr>
                        <a:t>8.32</a:t>
                      </a:r>
                      <a:r>
                        <a:rPr lang="en-US" sz="1400" b="1" spc="-20" dirty="0">
                          <a:effectLst/>
                        </a:rPr>
                        <a:t> </a:t>
                      </a:r>
                      <a:r>
                        <a:rPr lang="en-US" sz="1400" b="1" dirty="0">
                          <a:effectLst/>
                        </a:rPr>
                        <a:t>–</a:t>
                      </a:r>
                      <a:r>
                        <a:rPr lang="en-US" sz="1400" b="1" spc="10" dirty="0">
                          <a:effectLst/>
                        </a:rPr>
                        <a:t>1</a:t>
                      </a:r>
                      <a:r>
                        <a:rPr lang="en-US" sz="1400" b="1" dirty="0">
                          <a:effectLst/>
                        </a:rPr>
                        <a:t>2.</a:t>
                      </a:r>
                      <a:r>
                        <a:rPr lang="en-US" sz="1400" b="1" spc="-5" dirty="0">
                          <a:effectLst/>
                        </a:rPr>
                        <a:t>1</a:t>
                      </a:r>
                      <a:r>
                        <a:rPr lang="en-US" sz="1400" b="1" dirty="0">
                          <a:effectLst/>
                        </a:rPr>
                        <a:t>2</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400" b="1" dirty="0">
                          <a:effectLst/>
                        </a:rPr>
                        <a:t>1050</a:t>
                      </a:r>
                      <a:r>
                        <a:rPr lang="en-US" sz="1400" b="1" spc="-20" dirty="0">
                          <a:effectLst/>
                        </a:rPr>
                        <a:t> </a:t>
                      </a:r>
                      <a:r>
                        <a:rPr lang="en-US" sz="1400" b="1" dirty="0">
                          <a:effectLst/>
                        </a:rPr>
                        <a:t>–</a:t>
                      </a:r>
                      <a:r>
                        <a:rPr lang="en-US" sz="1400" b="1" spc="-5" dirty="0">
                          <a:effectLst/>
                        </a:rPr>
                        <a:t> </a:t>
                      </a:r>
                      <a:r>
                        <a:rPr lang="en-US" sz="1400" b="1" spc="10" dirty="0">
                          <a:effectLst/>
                        </a:rPr>
                        <a:t>1</a:t>
                      </a:r>
                      <a:r>
                        <a:rPr lang="en-US" sz="1400" b="1" dirty="0">
                          <a:effectLst/>
                        </a:rPr>
                        <a:t>335</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412552">
                <a:tc>
                  <a:txBody>
                    <a:bodyPr/>
                    <a:lstStyle/>
                    <a:p>
                      <a:pPr marL="118110" algn="ctr">
                        <a:lnSpc>
                          <a:spcPts val="1225"/>
                        </a:lnSpc>
                        <a:spcBef>
                          <a:spcPts val="0"/>
                        </a:spcBef>
                        <a:spcAft>
                          <a:spcPts val="0"/>
                        </a:spcAft>
                      </a:pPr>
                      <a:endParaRPr lang="en-US" sz="1400" b="1" dirty="0" smtClean="0">
                        <a:effectLst/>
                      </a:endParaRPr>
                    </a:p>
                    <a:p>
                      <a:pPr marL="118110" algn="ctr">
                        <a:lnSpc>
                          <a:spcPts val="1225"/>
                        </a:lnSpc>
                        <a:spcBef>
                          <a:spcPts val="0"/>
                        </a:spcBef>
                        <a:spcAft>
                          <a:spcPts val="0"/>
                        </a:spcAft>
                      </a:pPr>
                      <a:r>
                        <a:rPr lang="en-US" sz="1400" b="1" dirty="0" smtClean="0">
                          <a:effectLst/>
                        </a:rPr>
                        <a:t>11</a:t>
                      </a:r>
                      <a:r>
                        <a:rPr lang="en-US" sz="1400" b="1" spc="5" dirty="0" smtClean="0">
                          <a:effectLst/>
                        </a:rPr>
                        <a:t>t</a:t>
                      </a:r>
                      <a:r>
                        <a:rPr lang="en-US" sz="1400" b="1" dirty="0" smtClean="0">
                          <a:effectLst/>
                        </a:rPr>
                        <a:t>h</a:t>
                      </a:r>
                      <a:r>
                        <a:rPr lang="en-US" sz="1400" b="1" spc="65" dirty="0">
                          <a:effectLst/>
                        </a:rPr>
                        <a:t> </a:t>
                      </a:r>
                      <a:r>
                        <a:rPr lang="en-US" sz="1400" b="1" dirty="0">
                          <a:effectLst/>
                        </a:rPr>
                        <a:t>–CCR</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400" b="1" dirty="0">
                          <a:effectLst/>
                        </a:rPr>
                        <a:t>10.34</a:t>
                      </a:r>
                      <a:r>
                        <a:rPr lang="en-US" sz="1400" b="1" spc="-10" dirty="0">
                          <a:effectLst/>
                        </a:rPr>
                        <a:t> </a:t>
                      </a:r>
                      <a:r>
                        <a:rPr lang="en-US" sz="1400" b="1" dirty="0">
                          <a:effectLst/>
                        </a:rPr>
                        <a:t>–14.2</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400" b="1" dirty="0">
                          <a:effectLst/>
                        </a:rPr>
                        <a:t>1185</a:t>
                      </a:r>
                      <a:r>
                        <a:rPr lang="en-US" sz="1400" b="1" spc="-20" dirty="0">
                          <a:effectLst/>
                        </a:rPr>
                        <a:t> </a:t>
                      </a:r>
                      <a:r>
                        <a:rPr lang="en-US" sz="1400" b="1" dirty="0">
                          <a:effectLst/>
                        </a:rPr>
                        <a:t>–</a:t>
                      </a:r>
                      <a:r>
                        <a:rPr lang="en-US" sz="1400" b="1" spc="-5" dirty="0">
                          <a:effectLst/>
                        </a:rPr>
                        <a:t> </a:t>
                      </a:r>
                      <a:r>
                        <a:rPr lang="en-US" sz="1400" b="1" spc="10" dirty="0">
                          <a:effectLst/>
                        </a:rPr>
                        <a:t>1</a:t>
                      </a:r>
                      <a:r>
                        <a:rPr lang="en-US" sz="1400" b="1" dirty="0">
                          <a:effectLst/>
                        </a:rPr>
                        <a:t>385</a:t>
                      </a:r>
                      <a:endParaRPr lang="en-US" sz="14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bl>
          </a:graphicData>
        </a:graphic>
      </p:graphicFrame>
    </p:spTree>
    <p:extLst>
      <p:ext uri="{BB962C8B-B14F-4D97-AF65-F5344CB8AC3E}">
        <p14:creationId xmlns:p14="http://schemas.microsoft.com/office/powerpoint/2010/main" val="3602648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57200" y="533400"/>
            <a:ext cx="8280920" cy="1071570"/>
          </a:xfrm>
        </p:spPr>
        <p:txBody>
          <a:bodyPr>
            <a:noAutofit/>
          </a:bodyPr>
          <a:lstStyle/>
          <a:p>
            <a:pPr>
              <a:buNone/>
            </a:pPr>
            <a:r>
              <a:rPr lang="en-US" sz="3600" dirty="0" smtClean="0">
                <a:solidFill>
                  <a:srgbClr val="000000"/>
                </a:solidFill>
              </a:rPr>
              <a:t>Clarification: No one is trying to raise challenge level of K-1 texts</a:t>
            </a:r>
            <a:endParaRPr lang="zh-CN" altLang="en-US" sz="3600" dirty="0">
              <a:solidFill>
                <a:srgbClr val="000000"/>
              </a:solidFill>
            </a:endParaRPr>
          </a:p>
        </p:txBody>
      </p:sp>
      <p:sp>
        <p:nvSpPr>
          <p:cNvPr id="3" name="TextBox 2"/>
          <p:cNvSpPr txBox="1"/>
          <p:nvPr/>
        </p:nvSpPr>
        <p:spPr>
          <a:xfrm>
            <a:off x="838200" y="1981200"/>
            <a:ext cx="5822032" cy="2954655"/>
          </a:xfrm>
          <a:prstGeom prst="rect">
            <a:avLst/>
          </a:prstGeom>
          <a:noFill/>
        </p:spPr>
        <p:txBody>
          <a:bodyPr wrap="square" rtlCol="0">
            <a:spAutoFit/>
          </a:bodyPr>
          <a:lstStyle/>
          <a:p>
            <a:pPr marL="342900" indent="-342900">
              <a:buFont typeface="Arial"/>
              <a:buChar char="•"/>
            </a:pPr>
            <a:r>
              <a:rPr lang="en-US" sz="2400" dirty="0" smtClean="0"/>
              <a:t>Readability measures are not effective at those levels</a:t>
            </a:r>
            <a:endParaRPr lang="en-US" sz="2400" dirty="0"/>
          </a:p>
          <a:p>
            <a:pPr marL="342900" indent="-342900">
              <a:buFont typeface="Arial"/>
              <a:buChar char="•"/>
            </a:pPr>
            <a:r>
              <a:rPr lang="en-US" sz="2400" dirty="0" smtClean="0"/>
              <a:t>Standards are silent about K-1, there is no text standard there</a:t>
            </a:r>
          </a:p>
          <a:p>
            <a:pPr marL="342900" indent="-342900">
              <a:buFont typeface="Arial"/>
              <a:buChar char="•"/>
            </a:pPr>
            <a:r>
              <a:rPr lang="en-US" sz="2400" dirty="0" smtClean="0"/>
              <a:t>There is a small amount of empirical evidence and a lot of theory arguing that beginning reading is different</a:t>
            </a:r>
            <a:endParaRPr lang="en-US" sz="2400" dirty="0"/>
          </a:p>
          <a:p>
            <a:endParaRPr lang="en-US" dirty="0"/>
          </a:p>
        </p:txBody>
      </p:sp>
    </p:spTree>
    <p:extLst>
      <p:ext uri="{BB962C8B-B14F-4D97-AF65-F5344CB8AC3E}">
        <p14:creationId xmlns:p14="http://schemas.microsoft.com/office/powerpoint/2010/main" val="294241198"/>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57200" y="533400"/>
            <a:ext cx="8280920" cy="1071570"/>
          </a:xfrm>
        </p:spPr>
        <p:txBody>
          <a:bodyPr>
            <a:noAutofit/>
          </a:bodyPr>
          <a:lstStyle/>
          <a:p>
            <a:pPr>
              <a:buNone/>
            </a:pPr>
            <a:r>
              <a:rPr lang="en-US" sz="3600" dirty="0" smtClean="0">
                <a:solidFill>
                  <a:srgbClr val="000000"/>
                </a:solidFill>
              </a:rPr>
              <a:t>Clarification: “Text complexity” carries two meanings in standards</a:t>
            </a:r>
            <a:endParaRPr lang="zh-CN" altLang="en-US" sz="3600" dirty="0">
              <a:solidFill>
                <a:srgbClr val="000000"/>
              </a:solidFill>
            </a:endParaRPr>
          </a:p>
        </p:txBody>
      </p:sp>
      <p:sp>
        <p:nvSpPr>
          <p:cNvPr id="3" name="TextBox 2"/>
          <p:cNvSpPr txBox="1"/>
          <p:nvPr/>
        </p:nvSpPr>
        <p:spPr>
          <a:xfrm>
            <a:off x="838200" y="1981200"/>
            <a:ext cx="5822032" cy="1477327"/>
          </a:xfrm>
          <a:prstGeom prst="rect">
            <a:avLst/>
          </a:prstGeom>
          <a:noFill/>
        </p:spPr>
        <p:txBody>
          <a:bodyPr wrap="square" rtlCol="0">
            <a:spAutoFit/>
          </a:bodyPr>
          <a:lstStyle/>
          <a:p>
            <a:pPr marL="342900" indent="-342900">
              <a:buFont typeface="Arial"/>
              <a:buChar char="•"/>
            </a:pPr>
            <a:r>
              <a:rPr lang="en-US" sz="2400" dirty="0"/>
              <a:t>Content/thematic sophistication</a:t>
            </a:r>
          </a:p>
          <a:p>
            <a:pPr marL="342900" indent="-342900">
              <a:buFont typeface="Arial"/>
              <a:buChar char="•"/>
            </a:pPr>
            <a:r>
              <a:rPr lang="en-US" sz="2400" dirty="0"/>
              <a:t>Language </a:t>
            </a:r>
            <a:r>
              <a:rPr lang="en-US" sz="2400" dirty="0" smtClean="0"/>
              <a:t>complexity</a:t>
            </a:r>
          </a:p>
          <a:p>
            <a:pPr marL="342900" indent="-342900">
              <a:buFont typeface="Arial"/>
              <a:buChar char="•"/>
            </a:pPr>
            <a:r>
              <a:rPr lang="en-US" sz="2400" dirty="0" smtClean="0"/>
              <a:t>Both have to be honored</a:t>
            </a:r>
            <a:endParaRPr lang="en-US" sz="2400" dirty="0"/>
          </a:p>
          <a:p>
            <a:endParaRPr lang="en-US" dirty="0"/>
          </a:p>
        </p:txBody>
      </p:sp>
    </p:spTree>
    <p:extLst>
      <p:ext uri="{BB962C8B-B14F-4D97-AF65-F5344CB8AC3E}">
        <p14:creationId xmlns:p14="http://schemas.microsoft.com/office/powerpoint/2010/main" val="3808375371"/>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Introduction</a:t>
            </a:r>
            <a:endParaRPr lang="zh-CN" altLang="en-US" sz="3600" dirty="0">
              <a:solidFill>
                <a:srgbClr val="000000"/>
              </a:solidFill>
            </a:endParaRPr>
          </a:p>
        </p:txBody>
      </p:sp>
      <p:sp>
        <p:nvSpPr>
          <p:cNvPr id="3" name="TextBox 2"/>
          <p:cNvSpPr txBox="1"/>
          <p:nvPr/>
        </p:nvSpPr>
        <p:spPr>
          <a:xfrm>
            <a:off x="762000" y="1295400"/>
            <a:ext cx="6248400" cy="5539978"/>
          </a:xfrm>
          <a:prstGeom prst="rect">
            <a:avLst/>
          </a:prstGeom>
          <a:noFill/>
        </p:spPr>
        <p:txBody>
          <a:bodyPr wrap="square" rtlCol="0">
            <a:spAutoFit/>
          </a:bodyPr>
          <a:lstStyle/>
          <a:p>
            <a:pPr marL="342900" indent="-342900">
              <a:buFont typeface="Arial"/>
              <a:buChar char="•"/>
            </a:pPr>
            <a:r>
              <a:rPr lang="en-US" sz="2400" dirty="0" smtClean="0"/>
              <a:t>Tutor, playground supervisor, teacher’s aide, lunchroom lady </a:t>
            </a:r>
            <a:endParaRPr lang="en-US" sz="2400" dirty="0"/>
          </a:p>
          <a:p>
            <a:pPr marL="342900" indent="-342900">
              <a:buFont typeface="Arial"/>
              <a:buChar char="•"/>
            </a:pPr>
            <a:r>
              <a:rPr lang="en-US" sz="2400" dirty="0" smtClean="0"/>
              <a:t>Primary grade teacher</a:t>
            </a:r>
            <a:endParaRPr lang="en-US" sz="2400" dirty="0"/>
          </a:p>
          <a:p>
            <a:pPr marL="342900" indent="-342900">
              <a:buFont typeface="Arial"/>
              <a:buChar char="•"/>
            </a:pPr>
            <a:r>
              <a:rPr lang="en-US" sz="2400" dirty="0" smtClean="0"/>
              <a:t>Remedial reading teacher</a:t>
            </a:r>
            <a:endParaRPr lang="en-US" sz="2400" dirty="0"/>
          </a:p>
          <a:p>
            <a:pPr marL="342900" indent="-342900">
              <a:buFont typeface="Arial"/>
              <a:buChar char="•"/>
            </a:pPr>
            <a:r>
              <a:rPr lang="en-US" sz="2400" dirty="0" smtClean="0"/>
              <a:t>College professor</a:t>
            </a:r>
          </a:p>
          <a:p>
            <a:pPr marL="342900" indent="-342900">
              <a:buFont typeface="Arial"/>
              <a:buChar char="•"/>
            </a:pPr>
            <a:r>
              <a:rPr lang="en-US" sz="2400" dirty="0" smtClean="0"/>
              <a:t>Researcher</a:t>
            </a:r>
            <a:endParaRPr lang="en-US" sz="2400" dirty="0"/>
          </a:p>
          <a:p>
            <a:pPr marL="342900" indent="-342900">
              <a:buFont typeface="Arial"/>
              <a:buChar char="•"/>
            </a:pPr>
            <a:r>
              <a:rPr lang="en-US" sz="2400" dirty="0" smtClean="0"/>
              <a:t>Consultant, textbook author, assessment developer</a:t>
            </a:r>
            <a:endParaRPr lang="en-US" sz="2400" dirty="0"/>
          </a:p>
          <a:p>
            <a:pPr marL="342900" indent="-342900">
              <a:buFont typeface="Arial"/>
              <a:buChar char="•"/>
            </a:pPr>
            <a:r>
              <a:rPr lang="en-US" sz="2400" dirty="0" smtClean="0"/>
              <a:t>Director of Reading, Chicago Public Schools</a:t>
            </a:r>
          </a:p>
          <a:p>
            <a:pPr marL="342900" indent="-342900">
              <a:buFont typeface="Arial"/>
              <a:buChar char="•"/>
            </a:pPr>
            <a:r>
              <a:rPr lang="en-US" sz="2400" dirty="0" smtClean="0"/>
              <a:t>President of IRA/ILA</a:t>
            </a:r>
          </a:p>
          <a:p>
            <a:pPr marL="342900" indent="-342900">
              <a:buFont typeface="Arial"/>
              <a:buChar char="•"/>
            </a:pPr>
            <a:r>
              <a:rPr lang="en-US" sz="2400" dirty="0" smtClean="0"/>
              <a:t>National leadership: NRP, etc.</a:t>
            </a:r>
          </a:p>
          <a:p>
            <a:pPr marL="342900" indent="-342900">
              <a:buFont typeface="Arial"/>
              <a:buChar char="•"/>
            </a:pPr>
            <a:endParaRPr lang="en-US" sz="2400" dirty="0" smtClean="0"/>
          </a:p>
          <a:p>
            <a:pPr marL="342900" indent="-342900">
              <a:buFont typeface="Arial"/>
              <a:buChar char="•"/>
            </a:pPr>
            <a:endParaRPr lang="en-US" sz="2400" dirty="0"/>
          </a:p>
          <a:p>
            <a:endParaRPr lang="en-US" dirty="0"/>
          </a:p>
        </p:txBody>
      </p:sp>
    </p:spTree>
    <p:extLst>
      <p:ext uri="{BB962C8B-B14F-4D97-AF65-F5344CB8AC3E}">
        <p14:creationId xmlns:p14="http://schemas.microsoft.com/office/powerpoint/2010/main" val="2404823630"/>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smtClean="0">
                <a:solidFill>
                  <a:srgbClr val="000000"/>
                </a:solidFill>
              </a:rPr>
              <a:t>Four Common Classroom Responses to Text Complexity</a:t>
            </a:r>
            <a:endParaRPr lang="zh-CN" altLang="en-US" sz="3600" dirty="0">
              <a:solidFill>
                <a:srgbClr val="000000"/>
              </a:solidFill>
            </a:endParaRPr>
          </a:p>
        </p:txBody>
      </p:sp>
      <p:sp>
        <p:nvSpPr>
          <p:cNvPr id="3" name="TextBox 2"/>
          <p:cNvSpPr txBox="1"/>
          <p:nvPr/>
        </p:nvSpPr>
        <p:spPr>
          <a:xfrm>
            <a:off x="838200" y="1981200"/>
            <a:ext cx="5822032" cy="3693319"/>
          </a:xfrm>
          <a:prstGeom prst="rect">
            <a:avLst/>
          </a:prstGeom>
          <a:noFill/>
        </p:spPr>
        <p:txBody>
          <a:bodyPr wrap="square" rtlCol="0">
            <a:spAutoFit/>
          </a:bodyPr>
          <a:lstStyle/>
          <a:p>
            <a:pPr marL="342900" indent="-342900">
              <a:buFont typeface="Arial"/>
              <a:buChar char="•"/>
            </a:pPr>
            <a:r>
              <a:rPr lang="en-US" sz="2400" dirty="0" smtClean="0"/>
              <a:t>Move students to easier text</a:t>
            </a:r>
            <a:endParaRPr lang="en-US" sz="2400" dirty="0"/>
          </a:p>
          <a:p>
            <a:pPr marL="342900" indent="-342900">
              <a:buFont typeface="Arial"/>
              <a:buChar char="•"/>
            </a:pPr>
            <a:r>
              <a:rPr lang="en-US" sz="2400" dirty="0" smtClean="0"/>
              <a:t>Read text to students (communicates the information, but doesn’t increase student reading ability)</a:t>
            </a:r>
          </a:p>
          <a:p>
            <a:pPr marL="342900" indent="-342900">
              <a:buFont typeface="Arial"/>
              <a:buChar char="•"/>
            </a:pPr>
            <a:r>
              <a:rPr lang="en-US" sz="2400" dirty="0" smtClean="0"/>
              <a:t>Tell students what texts say (same as reading to kids in its impact)</a:t>
            </a:r>
          </a:p>
          <a:p>
            <a:pPr marL="342900" indent="-342900">
              <a:buFont typeface="Arial"/>
              <a:buChar char="•"/>
            </a:pPr>
            <a:r>
              <a:rPr lang="en-US" sz="2400" dirty="0" smtClean="0"/>
              <a:t>Ignore the problem (more drawbacks than the previous approaches)</a:t>
            </a:r>
          </a:p>
          <a:p>
            <a:endParaRPr lang="en-US" sz="2400" dirty="0"/>
          </a:p>
          <a:p>
            <a:endParaRPr lang="en-US" dirty="0"/>
          </a:p>
        </p:txBody>
      </p:sp>
    </p:spTree>
    <p:extLst>
      <p:ext uri="{BB962C8B-B14F-4D97-AF65-F5344CB8AC3E}">
        <p14:creationId xmlns:p14="http://schemas.microsoft.com/office/powerpoint/2010/main" val="3551707475"/>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Reading experts have long championed the idea of instructional level</a:t>
            </a:r>
            <a:endParaRPr lang="zh-CN" altLang="en-US" sz="3600" dirty="0">
              <a:solidFill>
                <a:srgbClr val="000000"/>
              </a:solidFill>
            </a:endParaRPr>
          </a:p>
        </p:txBody>
      </p:sp>
      <p:sp>
        <p:nvSpPr>
          <p:cNvPr id="2" name="TextBox 1"/>
          <p:cNvSpPr txBox="1"/>
          <p:nvPr/>
        </p:nvSpPr>
        <p:spPr>
          <a:xfrm>
            <a:off x="609600" y="2276873"/>
            <a:ext cx="251460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a:buChar char="•"/>
            </a:pPr>
            <a:r>
              <a:rPr lang="en-US" dirty="0" smtClean="0"/>
              <a:t>William S. Gray </a:t>
            </a:r>
          </a:p>
          <a:p>
            <a:pPr marL="285750" indent="-285750">
              <a:buFont typeface="Arial"/>
              <a:buChar char="•"/>
            </a:pPr>
            <a:r>
              <a:rPr lang="en-US" dirty="0" smtClean="0"/>
              <a:t>Edward Thorndike       </a:t>
            </a:r>
          </a:p>
          <a:p>
            <a:pPr marL="285750" indent="-285750">
              <a:buFont typeface="Arial"/>
              <a:buChar char="•"/>
            </a:pPr>
            <a:r>
              <a:rPr lang="en-US" dirty="0" smtClean="0"/>
              <a:t>Arthur I. Gates</a:t>
            </a:r>
          </a:p>
          <a:p>
            <a:pPr marL="285750" indent="-285750">
              <a:buFont typeface="Arial"/>
              <a:buChar char="•"/>
            </a:pPr>
            <a:r>
              <a:rPr lang="en-US" dirty="0" smtClean="0"/>
              <a:t>Edward </a:t>
            </a:r>
            <a:r>
              <a:rPr lang="en-US" dirty="0" err="1" smtClean="0"/>
              <a:t>Dolch</a:t>
            </a:r>
            <a:endParaRPr lang="en-US" dirty="0" smtClean="0"/>
          </a:p>
          <a:p>
            <a:pPr marL="285750" indent="-285750">
              <a:buFont typeface="Arial"/>
              <a:buChar char="•"/>
            </a:pPr>
            <a:r>
              <a:rPr lang="en-US" dirty="0" smtClean="0"/>
              <a:t>Albert </a:t>
            </a:r>
            <a:r>
              <a:rPr lang="en-US" dirty="0"/>
              <a:t>J. </a:t>
            </a:r>
            <a:r>
              <a:rPr lang="en-US" dirty="0" smtClean="0"/>
              <a:t>Harris </a:t>
            </a:r>
          </a:p>
          <a:p>
            <a:pPr marL="285750" indent="-285750">
              <a:buFont typeface="Arial"/>
              <a:buChar char="•"/>
            </a:pPr>
            <a:r>
              <a:rPr lang="en-US" dirty="0" smtClean="0"/>
              <a:t>Marion Monroe</a:t>
            </a:r>
            <a:endParaRPr lang="en-US" dirty="0"/>
          </a:p>
          <a:p>
            <a:pPr marL="285750" indent="-285750">
              <a:buFont typeface="Arial"/>
              <a:buChar char="•"/>
            </a:pPr>
            <a:r>
              <a:rPr lang="en-US" dirty="0" smtClean="0"/>
              <a:t>Paul Witty</a:t>
            </a:r>
          </a:p>
          <a:p>
            <a:pPr marL="285750" indent="-285750">
              <a:buFont typeface="Arial"/>
              <a:buChar char="•"/>
            </a:pPr>
            <a:r>
              <a:rPr lang="en-US" dirty="0" smtClean="0"/>
              <a:t>Ruth </a:t>
            </a:r>
            <a:r>
              <a:rPr lang="en-US" dirty="0" err="1" smtClean="0"/>
              <a:t>Strang</a:t>
            </a:r>
            <a:endParaRPr lang="en-US" dirty="0" smtClean="0"/>
          </a:p>
          <a:p>
            <a:pPr marL="285750" indent="-285750">
              <a:buFont typeface="Arial"/>
              <a:buChar char="•"/>
            </a:pPr>
            <a:r>
              <a:rPr lang="en-US" dirty="0" smtClean="0"/>
              <a:t>George </a:t>
            </a:r>
            <a:r>
              <a:rPr lang="en-US" dirty="0" err="1" smtClean="0"/>
              <a:t>Spache</a:t>
            </a:r>
            <a:endParaRPr lang="en-US" dirty="0" smtClean="0"/>
          </a:p>
          <a:p>
            <a:pPr marL="285750" indent="-285750">
              <a:buFont typeface="Arial"/>
              <a:buChar char="•"/>
            </a:pPr>
            <a:r>
              <a:rPr lang="en-US" dirty="0" smtClean="0"/>
              <a:t>Donald Durrell</a:t>
            </a:r>
          </a:p>
          <a:p>
            <a:pPr marL="285750" indent="-285750">
              <a:buFont typeface="Arial"/>
              <a:buChar char="•"/>
            </a:pPr>
            <a:r>
              <a:rPr lang="en-US" dirty="0" smtClean="0"/>
              <a:t>Guy Bond</a:t>
            </a:r>
          </a:p>
          <a:p>
            <a:pPr marL="285750" indent="-285750">
              <a:buFont typeface="Arial"/>
              <a:buChar char="•"/>
            </a:pPr>
            <a:r>
              <a:rPr lang="en-US" dirty="0" smtClean="0"/>
              <a:t>Miles Tinker</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p:txBody>
      </p:sp>
      <p:sp>
        <p:nvSpPr>
          <p:cNvPr id="7" name="TextBox 6"/>
          <p:cNvSpPr txBox="1"/>
          <p:nvPr/>
        </p:nvSpPr>
        <p:spPr>
          <a:xfrm>
            <a:off x="3347864" y="2204864"/>
            <a:ext cx="2232248" cy="3139321"/>
          </a:xfrm>
          <a:prstGeom prst="rect">
            <a:avLst/>
          </a:prstGeom>
          <a:noFill/>
        </p:spPr>
        <p:txBody>
          <a:bodyPr wrap="square" rtlCol="0">
            <a:spAutoFit/>
          </a:bodyPr>
          <a:lstStyle/>
          <a:p>
            <a:pPr marL="285750" indent="-285750">
              <a:buFont typeface="Arial"/>
              <a:buChar char="•"/>
            </a:pPr>
            <a:r>
              <a:rPr lang="en-US" dirty="0" smtClean="0"/>
              <a:t>Richard </a:t>
            </a:r>
            <a:r>
              <a:rPr lang="en-US" dirty="0" err="1" smtClean="0"/>
              <a:t>Allington</a:t>
            </a:r>
            <a:endParaRPr lang="en-US" dirty="0" smtClean="0"/>
          </a:p>
          <a:p>
            <a:pPr marL="285750" indent="-285750">
              <a:buFont typeface="Arial"/>
              <a:buChar char="•"/>
            </a:pPr>
            <a:r>
              <a:rPr lang="en-US" dirty="0" smtClean="0"/>
              <a:t>Irene Fountas</a:t>
            </a:r>
          </a:p>
          <a:p>
            <a:pPr marL="285750" indent="-285750">
              <a:buFont typeface="Arial"/>
              <a:buChar char="•"/>
            </a:pPr>
            <a:r>
              <a:rPr lang="en-US" dirty="0" smtClean="0"/>
              <a:t>Gay Su Pinnell</a:t>
            </a:r>
          </a:p>
          <a:p>
            <a:pPr marL="285750" indent="-285750">
              <a:buFont typeface="Arial"/>
              <a:buChar char="•"/>
            </a:pPr>
            <a:r>
              <a:rPr lang="en-US" dirty="0" smtClean="0"/>
              <a:t>John J. </a:t>
            </a:r>
            <a:r>
              <a:rPr lang="en-US" dirty="0" err="1" smtClean="0"/>
              <a:t>Pikulski</a:t>
            </a:r>
            <a:endParaRPr lang="en-US" dirty="0" smtClean="0"/>
          </a:p>
          <a:p>
            <a:pPr marL="285750" indent="-285750">
              <a:buFont typeface="Arial"/>
              <a:buChar char="•"/>
            </a:pPr>
            <a:r>
              <a:rPr lang="en-US" dirty="0" smtClean="0"/>
              <a:t>Richard </a:t>
            </a:r>
            <a:r>
              <a:rPr lang="en-US" dirty="0" err="1" smtClean="0"/>
              <a:t>Vacca</a:t>
            </a:r>
            <a:endParaRPr lang="en-US" dirty="0" smtClean="0"/>
          </a:p>
          <a:p>
            <a:pPr marL="285750" indent="-285750">
              <a:buFont typeface="Arial"/>
              <a:buChar char="•"/>
            </a:pPr>
            <a:r>
              <a:rPr lang="en-US" dirty="0" smtClean="0"/>
              <a:t>Morton </a:t>
            </a:r>
            <a:r>
              <a:rPr lang="en-US" dirty="0" err="1" smtClean="0"/>
              <a:t>Botel</a:t>
            </a:r>
            <a:endParaRPr lang="en-US" dirty="0" smtClean="0"/>
          </a:p>
          <a:p>
            <a:pPr marL="285750" indent="-285750">
              <a:buFont typeface="Arial"/>
              <a:buChar char="•"/>
            </a:pPr>
            <a:r>
              <a:rPr lang="en-US" dirty="0" smtClean="0"/>
              <a:t>Jerry Johns</a:t>
            </a:r>
          </a:p>
          <a:p>
            <a:pPr marL="285750" indent="-285750">
              <a:buFont typeface="Arial"/>
              <a:buChar char="•"/>
            </a:pPr>
            <a:r>
              <a:rPr lang="en-US" dirty="0" smtClean="0"/>
              <a:t>Roger Farr</a:t>
            </a:r>
          </a:p>
          <a:p>
            <a:pPr marL="285750" indent="-285750">
              <a:buFont typeface="Arial"/>
              <a:buChar char="•"/>
            </a:pPr>
            <a:r>
              <a:rPr lang="en-US" dirty="0" smtClean="0"/>
              <a:t>Jack Cassidy</a:t>
            </a:r>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179113828"/>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1538" y="428604"/>
            <a:ext cx="5372670" cy="3576460"/>
          </a:xfrm>
        </p:spPr>
        <p:txBody>
          <a:bodyPr>
            <a:normAutofit/>
          </a:bodyPr>
          <a:lstStyle/>
          <a:p>
            <a:pPr marL="0" indent="0">
              <a:buNone/>
            </a:pPr>
            <a:r>
              <a:rPr lang="en-US" sz="3600" dirty="0" smtClean="0">
                <a:solidFill>
                  <a:srgbClr val="000000"/>
                </a:solidFill>
              </a:rPr>
              <a:t>Basically the idea is that students learn most when they are taught from texts that match their instructional levels</a:t>
            </a:r>
          </a:p>
        </p:txBody>
      </p:sp>
    </p:spTree>
    <p:extLst>
      <p:ext uri="{BB962C8B-B14F-4D97-AF65-F5344CB8AC3E}">
        <p14:creationId xmlns:p14="http://schemas.microsoft.com/office/powerpoint/2010/main" val="2214991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Many programs and approaches  depend on this idea, too</a:t>
            </a:r>
            <a:endParaRPr lang="zh-CN" altLang="en-US" sz="3600" dirty="0">
              <a:solidFill>
                <a:srgbClr val="000000"/>
              </a:solidFill>
            </a:endParaRPr>
          </a:p>
        </p:txBody>
      </p:sp>
      <p:sp>
        <p:nvSpPr>
          <p:cNvPr id="3" name="TextBox 2"/>
          <p:cNvSpPr txBox="1"/>
          <p:nvPr/>
        </p:nvSpPr>
        <p:spPr>
          <a:xfrm>
            <a:off x="899592" y="1484784"/>
            <a:ext cx="5760640" cy="5078313"/>
          </a:xfrm>
          <a:prstGeom prst="rect">
            <a:avLst/>
          </a:prstGeom>
          <a:noFill/>
        </p:spPr>
        <p:txBody>
          <a:bodyPr wrap="square" rtlCol="0">
            <a:spAutoFit/>
          </a:bodyPr>
          <a:lstStyle/>
          <a:p>
            <a:endParaRPr lang="en-US" dirty="0"/>
          </a:p>
          <a:p>
            <a:pPr marL="285750" indent="-285750">
              <a:buFont typeface="Arial"/>
              <a:buChar char="•"/>
            </a:pPr>
            <a:r>
              <a:rPr lang="en-US" sz="2400" dirty="0"/>
              <a:t>Guided Reading</a:t>
            </a:r>
          </a:p>
          <a:p>
            <a:pPr marL="285750" indent="-285750">
              <a:buFont typeface="Arial"/>
              <a:buChar char="•"/>
            </a:pPr>
            <a:r>
              <a:rPr lang="en-US" sz="2400" dirty="0"/>
              <a:t>Reading </a:t>
            </a:r>
            <a:r>
              <a:rPr lang="en-US" sz="2400" dirty="0" smtClean="0"/>
              <a:t>Recovery</a:t>
            </a:r>
          </a:p>
          <a:p>
            <a:pPr marL="285750" indent="-285750">
              <a:buFont typeface="Arial"/>
              <a:buChar char="•"/>
            </a:pPr>
            <a:r>
              <a:rPr lang="en-US" sz="2400" dirty="0" smtClean="0"/>
              <a:t>Book Bands</a:t>
            </a:r>
            <a:endParaRPr lang="en-US" sz="2400" dirty="0"/>
          </a:p>
          <a:p>
            <a:pPr marL="285750" indent="-285750">
              <a:buFont typeface="Arial"/>
              <a:buChar char="•"/>
            </a:pPr>
            <a:r>
              <a:rPr lang="en-US" sz="2400" dirty="0"/>
              <a:t>Success for All</a:t>
            </a:r>
          </a:p>
          <a:p>
            <a:pPr marL="285750" indent="-285750">
              <a:buFont typeface="Arial"/>
              <a:buChar char="•"/>
            </a:pPr>
            <a:r>
              <a:rPr lang="en-US" sz="2400" dirty="0" smtClean="0"/>
              <a:t>Accelerated </a:t>
            </a:r>
            <a:r>
              <a:rPr lang="en-US" sz="2400" dirty="0"/>
              <a:t>Reader</a:t>
            </a:r>
          </a:p>
          <a:p>
            <a:pPr marL="285750" indent="-285750">
              <a:buFont typeface="Arial"/>
              <a:buChar char="•"/>
            </a:pPr>
            <a:r>
              <a:rPr lang="en-US" sz="2400" dirty="0" err="1"/>
              <a:t>Lexiles</a:t>
            </a:r>
            <a:endParaRPr lang="en-US" sz="2400" dirty="0"/>
          </a:p>
          <a:p>
            <a:pPr marL="285750" indent="-285750">
              <a:buFont typeface="Arial"/>
              <a:buChar char="•"/>
            </a:pPr>
            <a:r>
              <a:rPr lang="en-US" sz="2400" dirty="0"/>
              <a:t>Corrective </a:t>
            </a:r>
            <a:r>
              <a:rPr lang="en-US" sz="2400" dirty="0" smtClean="0"/>
              <a:t>Reading</a:t>
            </a:r>
          </a:p>
          <a:p>
            <a:pPr marL="285750" indent="-285750">
              <a:buFont typeface="Arial"/>
              <a:buChar char="•"/>
            </a:pPr>
            <a:r>
              <a:rPr lang="en-US" sz="2400" dirty="0" smtClean="0"/>
              <a:t>Mastery Learning</a:t>
            </a:r>
          </a:p>
          <a:p>
            <a:pPr marL="285750" indent="-285750">
              <a:buFont typeface="Arial"/>
              <a:buChar char="•"/>
            </a:pPr>
            <a:r>
              <a:rPr lang="en-US" sz="2400" dirty="0" smtClean="0"/>
              <a:t>Academy of Reading</a:t>
            </a:r>
          </a:p>
          <a:p>
            <a:pPr marL="285750" indent="-285750">
              <a:buFont typeface="Arial"/>
              <a:buChar char="•"/>
            </a:pPr>
            <a:r>
              <a:rPr lang="en-US" sz="2400" dirty="0" smtClean="0"/>
              <a:t>Core Reading Programs (HHM, MH, SF, etc.)</a:t>
            </a:r>
          </a:p>
          <a:p>
            <a:pPr marL="285750" indent="-285750">
              <a:buFont typeface="Arial"/>
              <a:buChar char="•"/>
            </a:pPr>
            <a:r>
              <a:rPr lang="en-US" sz="2400" dirty="0" smtClean="0"/>
              <a:t>Etc.</a:t>
            </a:r>
            <a:endParaRPr lang="en-US" sz="2400" dirty="0"/>
          </a:p>
          <a:p>
            <a:endParaRPr lang="en-US" dirty="0"/>
          </a:p>
        </p:txBody>
      </p:sp>
    </p:spTree>
    <p:extLst>
      <p:ext uri="{BB962C8B-B14F-4D97-AF65-F5344CB8AC3E}">
        <p14:creationId xmlns:p14="http://schemas.microsoft.com/office/powerpoint/2010/main" val="2638112204"/>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As do other educators</a:t>
            </a:r>
            <a:endParaRPr lang="zh-CN" altLang="en-US" sz="3600" dirty="0">
              <a:solidFill>
                <a:srgbClr val="000000"/>
              </a:solidFill>
            </a:endParaRPr>
          </a:p>
        </p:txBody>
      </p:sp>
      <p:sp>
        <p:nvSpPr>
          <p:cNvPr id="3" name="TextBox 2"/>
          <p:cNvSpPr txBox="1"/>
          <p:nvPr/>
        </p:nvSpPr>
        <p:spPr>
          <a:xfrm>
            <a:off x="899592" y="1484784"/>
            <a:ext cx="5760640" cy="2123658"/>
          </a:xfrm>
          <a:prstGeom prst="rect">
            <a:avLst/>
          </a:prstGeom>
          <a:noFill/>
        </p:spPr>
        <p:txBody>
          <a:bodyPr wrap="square" rtlCol="0">
            <a:spAutoFit/>
          </a:bodyPr>
          <a:lstStyle/>
          <a:p>
            <a:endParaRPr lang="en-US" dirty="0"/>
          </a:p>
          <a:p>
            <a:pPr marL="285750" indent="-285750">
              <a:buFont typeface="Arial"/>
              <a:buChar char="•"/>
            </a:pPr>
            <a:r>
              <a:rPr lang="en-US" sz="2400" dirty="0" smtClean="0"/>
              <a:t>Special education embraces the idea of instructional level</a:t>
            </a:r>
          </a:p>
          <a:p>
            <a:pPr marL="285750" indent="-285750">
              <a:buFont typeface="Arial"/>
              <a:buChar char="•"/>
            </a:pPr>
            <a:r>
              <a:rPr lang="en-US" sz="2400" dirty="0" smtClean="0"/>
              <a:t>As do programs for English         Language educators </a:t>
            </a:r>
            <a:endParaRPr lang="en-US" sz="2400" dirty="0"/>
          </a:p>
          <a:p>
            <a:endParaRPr lang="en-US" dirty="0"/>
          </a:p>
        </p:txBody>
      </p:sp>
    </p:spTree>
    <p:extLst>
      <p:ext uri="{BB962C8B-B14F-4D97-AF65-F5344CB8AC3E}">
        <p14:creationId xmlns:p14="http://schemas.microsoft.com/office/powerpoint/2010/main" val="329323843"/>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428604"/>
            <a:ext cx="7992888" cy="1785937"/>
          </a:xfrm>
        </p:spPr>
        <p:txBody>
          <a:bodyPr>
            <a:noAutofit/>
          </a:bodyPr>
          <a:lstStyle/>
          <a:p>
            <a:pPr marL="0" indent="0">
              <a:buNone/>
            </a:pPr>
            <a:r>
              <a:rPr lang="en-US" sz="3600" dirty="0" smtClean="0">
                <a:solidFill>
                  <a:srgbClr val="000000"/>
                </a:solidFill>
              </a:rPr>
              <a:t>No wonder </a:t>
            </a:r>
            <a:r>
              <a:rPr lang="en-US" sz="3600" dirty="0">
                <a:solidFill>
                  <a:srgbClr val="000000"/>
                </a:solidFill>
              </a:rPr>
              <a:t>s</a:t>
            </a:r>
            <a:r>
              <a:rPr lang="en-US" sz="3600" dirty="0" smtClean="0">
                <a:solidFill>
                  <a:srgbClr val="000000"/>
                </a:solidFill>
              </a:rPr>
              <a:t>o </a:t>
            </a:r>
            <a:r>
              <a:rPr lang="en-US" sz="3600" dirty="0">
                <a:solidFill>
                  <a:srgbClr val="000000"/>
                </a:solidFill>
              </a:rPr>
              <a:t>m</a:t>
            </a:r>
            <a:r>
              <a:rPr lang="en-US" sz="3600" dirty="0" smtClean="0">
                <a:solidFill>
                  <a:srgbClr val="000000"/>
                </a:solidFill>
              </a:rPr>
              <a:t>any </a:t>
            </a:r>
            <a:r>
              <a:rPr lang="en-US" sz="3600" dirty="0">
                <a:solidFill>
                  <a:srgbClr val="000000"/>
                </a:solidFill>
              </a:rPr>
              <a:t>s</a:t>
            </a:r>
            <a:r>
              <a:rPr lang="en-US" sz="3600" dirty="0" smtClean="0">
                <a:solidFill>
                  <a:srgbClr val="000000"/>
                </a:solidFill>
              </a:rPr>
              <a:t>tudents are taught at “their reading levels” </a:t>
            </a:r>
            <a:endParaRPr lang="en-US" sz="3600" dirty="0">
              <a:solidFill>
                <a:srgbClr val="000000"/>
              </a:solidFill>
            </a:endParaRPr>
          </a:p>
        </p:txBody>
      </p:sp>
      <p:sp>
        <p:nvSpPr>
          <p:cNvPr id="3" name="TextBox 2"/>
          <p:cNvSpPr txBox="1"/>
          <p:nvPr/>
        </p:nvSpPr>
        <p:spPr>
          <a:xfrm>
            <a:off x="304800" y="2133600"/>
            <a:ext cx="6067400" cy="1845915"/>
          </a:xfrm>
          <a:prstGeom prst="rect">
            <a:avLst/>
          </a:prstGeom>
          <a:noFill/>
        </p:spPr>
        <p:txBody>
          <a:bodyPr wrap="square" rtlCol="0">
            <a:spAutoFit/>
          </a:bodyPr>
          <a:lstStyle/>
          <a:p>
            <a:pPr marL="285750" indent="-285750">
              <a:buFont typeface="Arial"/>
              <a:buChar char="•"/>
            </a:pPr>
            <a:r>
              <a:rPr lang="en-US" sz="2400" dirty="0" smtClean="0"/>
              <a:t>64% of 4-5 teachers teach at reading level rather than grade level</a:t>
            </a:r>
          </a:p>
          <a:p>
            <a:pPr marL="285750" indent="-285750">
              <a:buFont typeface="Arial"/>
              <a:buChar char="•"/>
            </a:pPr>
            <a:r>
              <a:rPr lang="en-US" sz="2400" dirty="0" smtClean="0"/>
              <a:t>36% of middle school ELA teachers do</a:t>
            </a:r>
          </a:p>
          <a:p>
            <a:pPr marL="285750" indent="-285750">
              <a:buFont typeface="Arial"/>
              <a:buChar char="•"/>
            </a:pPr>
            <a:r>
              <a:rPr lang="en-US" sz="2400" dirty="0" smtClean="0"/>
              <a:t>25% of high school ELA teachers, too</a:t>
            </a:r>
          </a:p>
          <a:p>
            <a:endParaRPr lang="en-US" dirty="0"/>
          </a:p>
        </p:txBody>
      </p:sp>
      <p:sp>
        <p:nvSpPr>
          <p:cNvPr id="4" name="TextBox 3"/>
          <p:cNvSpPr txBox="1"/>
          <p:nvPr/>
        </p:nvSpPr>
        <p:spPr>
          <a:xfrm>
            <a:off x="2051720" y="4221088"/>
            <a:ext cx="4032448" cy="369332"/>
          </a:xfrm>
          <a:prstGeom prst="rect">
            <a:avLst/>
          </a:prstGeom>
          <a:noFill/>
        </p:spPr>
        <p:txBody>
          <a:bodyPr wrap="square" rtlCol="0">
            <a:spAutoFit/>
          </a:bodyPr>
          <a:lstStyle/>
          <a:p>
            <a:r>
              <a:rPr lang="en-US" dirty="0" smtClean="0"/>
              <a:t>		Shanahan, 2013</a:t>
            </a:r>
            <a:endParaRPr lang="en-US" dirty="0"/>
          </a:p>
        </p:txBody>
      </p:sp>
    </p:spTree>
    <p:extLst>
      <p:ext uri="{BB962C8B-B14F-4D97-AF65-F5344CB8AC3E}">
        <p14:creationId xmlns:p14="http://schemas.microsoft.com/office/powerpoint/2010/main" val="24807066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smtClean="0">
                <a:solidFill>
                  <a:srgbClr val="000000"/>
                </a:solidFill>
              </a:rPr>
              <a:t>Method for matching students and texts</a:t>
            </a:r>
            <a:endParaRPr lang="en-US" sz="3600" dirty="0">
              <a:solidFill>
                <a:srgbClr val="000000"/>
              </a:solidFill>
            </a:endParaRPr>
          </a:p>
        </p:txBody>
      </p:sp>
      <p:sp>
        <p:nvSpPr>
          <p:cNvPr id="3" name="TextBox 2"/>
          <p:cNvSpPr txBox="1"/>
          <p:nvPr/>
        </p:nvSpPr>
        <p:spPr>
          <a:xfrm>
            <a:off x="533400" y="1524001"/>
            <a:ext cx="5838800" cy="3323987"/>
          </a:xfrm>
          <a:prstGeom prst="rect">
            <a:avLst/>
          </a:prstGeom>
          <a:noFill/>
        </p:spPr>
        <p:txBody>
          <a:bodyPr wrap="square" rtlCol="0">
            <a:spAutoFit/>
          </a:bodyPr>
          <a:lstStyle/>
          <a:p>
            <a:r>
              <a:rPr lang="en-US" sz="2400" dirty="0"/>
              <a:t>Betts (1946):  informal reading inventories </a:t>
            </a:r>
            <a:r>
              <a:rPr lang="en-US" sz="2400" dirty="0" smtClean="0"/>
              <a:t>used to estimate </a:t>
            </a:r>
            <a:r>
              <a:rPr lang="en-US" sz="2400" dirty="0"/>
              <a:t>students’ reading levels  </a:t>
            </a:r>
          </a:p>
          <a:p>
            <a:pPr marL="342900" indent="-342900">
              <a:buFont typeface="Arial"/>
              <a:buChar char="•"/>
            </a:pPr>
            <a:r>
              <a:rPr lang="en-US" sz="2400" dirty="0"/>
              <a:t>Independent (fluency 99-100%; comprehension 90-100%)</a:t>
            </a:r>
          </a:p>
          <a:p>
            <a:pPr marL="342900" indent="-342900">
              <a:buFont typeface="Arial"/>
              <a:buChar char="•"/>
            </a:pPr>
            <a:r>
              <a:rPr lang="en-US" sz="2400" dirty="0"/>
              <a:t>Instructional (fluency 95-98%; comprehension </a:t>
            </a:r>
            <a:r>
              <a:rPr lang="en-US" sz="2400" dirty="0" smtClean="0"/>
              <a:t>75-</a:t>
            </a:r>
            <a:r>
              <a:rPr lang="en-US" sz="2400" dirty="0"/>
              <a:t>89%)</a:t>
            </a:r>
          </a:p>
          <a:p>
            <a:pPr marL="342900" indent="-342900">
              <a:buFont typeface="Arial"/>
              <a:buChar char="•"/>
            </a:pPr>
            <a:r>
              <a:rPr lang="en-US" sz="2400" dirty="0"/>
              <a:t>Frustration (fluency 0-92%; comprehension 0-50%)</a:t>
            </a:r>
          </a:p>
          <a:p>
            <a:endParaRPr lang="en-US" dirty="0"/>
          </a:p>
        </p:txBody>
      </p:sp>
    </p:spTree>
    <p:extLst>
      <p:ext uri="{BB962C8B-B14F-4D97-AF65-F5344CB8AC3E}">
        <p14:creationId xmlns:p14="http://schemas.microsoft.com/office/powerpoint/2010/main" val="8001008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smtClean="0">
                <a:solidFill>
                  <a:srgbClr val="000000"/>
                </a:solidFill>
              </a:rPr>
              <a:t>Source of Betts’ criteria</a:t>
            </a:r>
            <a:endParaRPr lang="en-US" sz="3600" dirty="0">
              <a:solidFill>
                <a:srgbClr val="000000"/>
              </a:solidFill>
            </a:endParaRPr>
          </a:p>
        </p:txBody>
      </p:sp>
      <p:sp>
        <p:nvSpPr>
          <p:cNvPr id="3" name="TextBox 2"/>
          <p:cNvSpPr txBox="1"/>
          <p:nvPr/>
        </p:nvSpPr>
        <p:spPr>
          <a:xfrm>
            <a:off x="304800" y="1143000"/>
            <a:ext cx="6477000" cy="2954655"/>
          </a:xfrm>
          <a:prstGeom prst="rect">
            <a:avLst/>
          </a:prstGeom>
          <a:noFill/>
        </p:spPr>
        <p:txBody>
          <a:bodyPr wrap="square" rtlCol="0">
            <a:spAutoFit/>
          </a:bodyPr>
          <a:lstStyle/>
          <a:p>
            <a:pPr marL="342900" indent="-342900">
              <a:buFont typeface="Arial"/>
              <a:buChar char="•"/>
            </a:pPr>
            <a:r>
              <a:rPr lang="en-US" sz="2400" dirty="0"/>
              <a:t>Betts claimed text-matching </a:t>
            </a:r>
            <a:r>
              <a:rPr lang="en-US" sz="2400" dirty="0" smtClean="0"/>
              <a:t>was validated </a:t>
            </a:r>
            <a:r>
              <a:rPr lang="en-US" sz="2400" dirty="0"/>
              <a:t>by </a:t>
            </a:r>
            <a:r>
              <a:rPr lang="en-US" sz="2400" dirty="0" err="1"/>
              <a:t>Killgallon</a:t>
            </a:r>
            <a:r>
              <a:rPr lang="en-US" sz="2400" dirty="0"/>
              <a:t> study</a:t>
            </a:r>
          </a:p>
          <a:p>
            <a:pPr marL="342900" indent="-342900">
              <a:buFont typeface="Arial"/>
              <a:buChar char="•"/>
            </a:pPr>
            <a:r>
              <a:rPr lang="en-US" sz="2400" dirty="0"/>
              <a:t>But, </a:t>
            </a:r>
            <a:r>
              <a:rPr lang="en-US" sz="2400" dirty="0" err="1"/>
              <a:t>Killgallon</a:t>
            </a:r>
            <a:r>
              <a:rPr lang="en-US" sz="2400" dirty="0"/>
              <a:t> </a:t>
            </a:r>
            <a:r>
              <a:rPr lang="en-US" sz="2400" dirty="0" smtClean="0"/>
              <a:t>examine only a </a:t>
            </a:r>
            <a:r>
              <a:rPr lang="en-US" sz="2400" dirty="0"/>
              <a:t>small group of children at one grade level </a:t>
            </a:r>
            <a:r>
              <a:rPr lang="en-US" sz="2400" dirty="0" smtClean="0"/>
              <a:t>with no measure of learning</a:t>
            </a:r>
            <a:endParaRPr lang="en-US" sz="2400" dirty="0"/>
          </a:p>
          <a:p>
            <a:pPr marL="342900" indent="-342900">
              <a:buFont typeface="Arial"/>
              <a:buChar char="•"/>
            </a:pPr>
            <a:r>
              <a:rPr lang="en-US" sz="2400" dirty="0" smtClean="0"/>
              <a:t>I </a:t>
            </a:r>
            <a:r>
              <a:rPr lang="en-US" sz="2400" dirty="0"/>
              <a:t>discovered this huge gap in the research record (Shanahan, 1983)</a:t>
            </a:r>
          </a:p>
          <a:p>
            <a:endParaRPr lang="en-US" dirty="0"/>
          </a:p>
        </p:txBody>
      </p:sp>
    </p:spTree>
    <p:extLst>
      <p:ext uri="{BB962C8B-B14F-4D97-AF65-F5344CB8AC3E}">
        <p14:creationId xmlns:p14="http://schemas.microsoft.com/office/powerpoint/2010/main" val="10446641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smtClean="0">
                <a:solidFill>
                  <a:srgbClr val="292934"/>
                </a:solidFill>
                <a:ea typeface="宋体" charset="-122"/>
              </a:rPr>
              <a:t>Studies show that matching texts to student levels doesn’t improve achievement</a:t>
            </a:r>
            <a:endParaRPr kumimoji="0" lang="en-US" altLang="zh-CN" sz="3600" b="0" i="0" u="none" strike="noStrike" kern="1200" cap="none" spc="0" normalizeH="0" baseline="0" noProof="0" dirty="0" smtClean="0">
              <a:ln>
                <a:noFill/>
              </a:ln>
              <a:solidFill>
                <a:srgbClr val="292934"/>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smtClean="0">
              <a:ln>
                <a:noFill/>
              </a:ln>
              <a:effectLst/>
              <a:uLnTx/>
              <a:uFillTx/>
              <a:latin typeface="+mn-lt"/>
              <a:ea typeface="宋体" charset="-122"/>
              <a:cs typeface="+mn-cs"/>
            </a:endParaRPr>
          </a:p>
        </p:txBody>
      </p:sp>
      <p:sp>
        <p:nvSpPr>
          <p:cNvPr id="3" name="TextBox 2"/>
          <p:cNvSpPr txBox="1"/>
          <p:nvPr/>
        </p:nvSpPr>
        <p:spPr>
          <a:xfrm>
            <a:off x="743000" y="2209799"/>
            <a:ext cx="7562800" cy="3785652"/>
          </a:xfrm>
          <a:prstGeom prst="rect">
            <a:avLst/>
          </a:prstGeom>
          <a:noFill/>
        </p:spPr>
        <p:txBody>
          <a:bodyPr wrap="square" rtlCol="0">
            <a:spAutoFit/>
          </a:bodyPr>
          <a:lstStyle/>
          <a:p>
            <a:pPr marL="285750" indent="-285750">
              <a:buFont typeface="Arial"/>
              <a:buChar char="•"/>
            </a:pPr>
            <a:r>
              <a:rPr lang="en-US" sz="2000" dirty="0" smtClean="0"/>
              <a:t>Powell (1968): same methodology as Killgallon, but more grade levels and different results</a:t>
            </a:r>
          </a:p>
          <a:p>
            <a:pPr marL="285750" indent="-285750">
              <a:buFont typeface="Arial"/>
              <a:buChar char="•"/>
            </a:pPr>
            <a:r>
              <a:rPr lang="en-US" sz="2000" dirty="0" err="1"/>
              <a:t>Dunkeld</a:t>
            </a:r>
            <a:r>
              <a:rPr lang="en-US" sz="2000" dirty="0"/>
              <a:t> (1972): found instructional level like </a:t>
            </a:r>
            <a:r>
              <a:rPr lang="en-US" sz="2000" dirty="0" smtClean="0"/>
              <a:t>Powell’s</a:t>
            </a:r>
          </a:p>
          <a:p>
            <a:pPr marL="285750" indent="-285750">
              <a:buFont typeface="Arial"/>
              <a:buChar char="•"/>
            </a:pPr>
            <a:r>
              <a:rPr lang="en-US" sz="2000" dirty="0" smtClean="0"/>
              <a:t>Jorgensen, et al.  (1977): no relation between placement and achievement gains</a:t>
            </a:r>
            <a:endParaRPr lang="en-US" sz="2000" dirty="0"/>
          </a:p>
          <a:p>
            <a:pPr marL="285750" indent="-285750">
              <a:buFont typeface="Arial"/>
              <a:buChar char="•"/>
            </a:pPr>
            <a:r>
              <a:rPr lang="en-US" sz="2000" dirty="0" smtClean="0"/>
              <a:t>Morgan, et al. (2000): frustration level placements led to greater learning gains</a:t>
            </a:r>
          </a:p>
          <a:p>
            <a:pPr marL="285750" indent="-285750">
              <a:buFont typeface="Arial"/>
              <a:buChar char="•"/>
            </a:pPr>
            <a:r>
              <a:rPr lang="en-US" sz="2000" dirty="0" smtClean="0"/>
              <a:t>O’Connor et al (2002, 2010): only benefit was for           students reading at grade 1 level, but this benefit                   disappeared when scaffolding was equated</a:t>
            </a:r>
          </a:p>
          <a:p>
            <a:pPr marL="285750" indent="-285750">
              <a:buFont typeface="Arial"/>
              <a:buChar char="•"/>
            </a:pPr>
            <a:r>
              <a:rPr lang="en-US" sz="2000" dirty="0" smtClean="0"/>
              <a:t>Kuhn et al (2006): frustration level placement                          led to greater learning gains</a:t>
            </a:r>
          </a:p>
        </p:txBody>
      </p:sp>
    </p:spTree>
    <p:extLst>
      <p:ext uri="{BB962C8B-B14F-4D97-AF65-F5344CB8AC3E}">
        <p14:creationId xmlns:p14="http://schemas.microsoft.com/office/powerpoint/2010/main" val="1298065629"/>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smtClean="0">
                <a:solidFill>
                  <a:srgbClr val="000000"/>
                </a:solidFill>
              </a:rPr>
              <a:t>But can we just throw students into difficult text?  </a:t>
            </a:r>
            <a:endParaRPr lang="en-US" sz="3600" dirty="0">
              <a:solidFill>
                <a:srgbClr val="000000"/>
              </a:solidFill>
            </a:endParaRPr>
          </a:p>
        </p:txBody>
      </p:sp>
      <p:sp>
        <p:nvSpPr>
          <p:cNvPr id="4" name="Rectangle 3"/>
          <p:cNvSpPr/>
          <p:nvPr/>
        </p:nvSpPr>
        <p:spPr>
          <a:xfrm>
            <a:off x="914400" y="1905000"/>
            <a:ext cx="5943600" cy="2677656"/>
          </a:xfrm>
          <a:prstGeom prst="rect">
            <a:avLst/>
          </a:prstGeom>
        </p:spPr>
        <p:txBody>
          <a:bodyPr wrap="square">
            <a:spAutoFit/>
          </a:bodyPr>
          <a:lstStyle/>
          <a:p>
            <a:pPr marL="342900" indent="-342900">
              <a:buFont typeface="Arial"/>
              <a:buChar char="•"/>
            </a:pPr>
            <a:r>
              <a:rPr lang="en-US" sz="2400" dirty="0"/>
              <a:t>No real evidence based on learning that shows instructional level works</a:t>
            </a:r>
          </a:p>
          <a:p>
            <a:pPr marL="342900" indent="-342900">
              <a:buFont typeface="Arial"/>
              <a:buChar char="•"/>
            </a:pPr>
            <a:r>
              <a:rPr lang="en-US" sz="2400" dirty="0"/>
              <a:t>However, the idea has burgeoned because just placing students in demanding texts that they cannot read well was not working well </a:t>
            </a:r>
          </a:p>
          <a:p>
            <a:pPr marL="342900" indent="-342900">
              <a:buFont typeface="Arial"/>
              <a:buChar char="•"/>
            </a:pPr>
            <a:r>
              <a:rPr lang="en-US" sz="2400" dirty="0"/>
              <a:t>Where does that leave us?</a:t>
            </a:r>
          </a:p>
        </p:txBody>
      </p:sp>
    </p:spTree>
    <p:extLst>
      <p:ext uri="{BB962C8B-B14F-4D97-AF65-F5344CB8AC3E}">
        <p14:creationId xmlns:p14="http://schemas.microsoft.com/office/powerpoint/2010/main" val="1775633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My charge</a:t>
            </a:r>
            <a:endParaRPr lang="zh-CN" altLang="en-US" sz="3600" dirty="0">
              <a:solidFill>
                <a:srgbClr val="000000"/>
              </a:solidFill>
            </a:endParaRPr>
          </a:p>
        </p:txBody>
      </p:sp>
      <p:sp>
        <p:nvSpPr>
          <p:cNvPr id="3" name="TextBox 2"/>
          <p:cNvSpPr txBox="1"/>
          <p:nvPr/>
        </p:nvSpPr>
        <p:spPr>
          <a:xfrm>
            <a:off x="762000" y="1295400"/>
            <a:ext cx="6248400" cy="4801314"/>
          </a:xfrm>
          <a:prstGeom prst="rect">
            <a:avLst/>
          </a:prstGeom>
          <a:noFill/>
        </p:spPr>
        <p:txBody>
          <a:bodyPr wrap="square" rtlCol="0">
            <a:spAutoFit/>
          </a:bodyPr>
          <a:lstStyle/>
          <a:p>
            <a:pPr marL="342900" indent="-342900">
              <a:buFont typeface="Arial"/>
              <a:buChar char="•"/>
            </a:pPr>
            <a:r>
              <a:rPr lang="en-US" sz="2400" dirty="0" smtClean="0"/>
              <a:t>Focus on complex and rigorous curriculum for special needs students</a:t>
            </a:r>
          </a:p>
          <a:p>
            <a:pPr marL="342900" indent="-342900">
              <a:buFont typeface="Arial"/>
              <a:buChar char="•"/>
            </a:pPr>
            <a:r>
              <a:rPr lang="en-US" sz="2400" dirty="0" smtClean="0"/>
              <a:t>Balanced strategies that increase student interest in advanced coursework in          all subject areas</a:t>
            </a:r>
          </a:p>
          <a:p>
            <a:pPr marL="342900" indent="-342900">
              <a:buFont typeface="Arial"/>
              <a:buChar char="•"/>
            </a:pPr>
            <a:r>
              <a:rPr lang="en-US" sz="2400" dirty="0" smtClean="0"/>
              <a:t>Identify best practices aligned with Common Core</a:t>
            </a:r>
          </a:p>
          <a:p>
            <a:pPr marL="342900" indent="-342900">
              <a:buFont typeface="Arial"/>
              <a:buChar char="•"/>
            </a:pPr>
            <a:r>
              <a:rPr lang="en-US" sz="2400" dirty="0" smtClean="0"/>
              <a:t>Special Education</a:t>
            </a:r>
          </a:p>
          <a:p>
            <a:pPr marL="342900" indent="-342900">
              <a:buFont typeface="Arial"/>
              <a:buChar char="•"/>
            </a:pPr>
            <a:r>
              <a:rPr lang="en-US" sz="2400" dirty="0" smtClean="0"/>
              <a:t>English Language Learners</a:t>
            </a:r>
          </a:p>
          <a:p>
            <a:endParaRPr lang="en-US" sz="2400" dirty="0" smtClean="0"/>
          </a:p>
          <a:p>
            <a:pPr marL="342900" indent="-342900">
              <a:buFont typeface="Arial"/>
              <a:buChar char="•"/>
            </a:pPr>
            <a:endParaRPr lang="en-US" sz="2400" dirty="0" smtClean="0"/>
          </a:p>
          <a:p>
            <a:pPr marL="342900" indent="-342900">
              <a:buFont typeface="Arial"/>
              <a:buChar char="•"/>
            </a:pPr>
            <a:endParaRPr lang="en-US" sz="2400" dirty="0"/>
          </a:p>
          <a:p>
            <a:endParaRPr lang="en-US" dirty="0"/>
          </a:p>
        </p:txBody>
      </p:sp>
    </p:spTree>
    <p:extLst>
      <p:ext uri="{BB962C8B-B14F-4D97-AF65-F5344CB8AC3E}">
        <p14:creationId xmlns:p14="http://schemas.microsoft.com/office/powerpoint/2010/main" val="1460845990"/>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6867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smtClean="0">
                <a:ln>
                  <a:noFill/>
                </a:ln>
                <a:solidFill>
                  <a:srgbClr val="000000"/>
                </a:solidFill>
                <a:effectLst/>
                <a:uLnTx/>
                <a:uFillTx/>
                <a:ea typeface="宋体" charset="-122"/>
              </a:rPr>
              <a:t>Traditional</a:t>
            </a:r>
            <a:r>
              <a:rPr kumimoji="0" lang="en-US" altLang="zh-CN" sz="3600" b="0" i="0" u="none" strike="noStrike" kern="1200" cap="none" spc="0" normalizeH="0" noProof="0" dirty="0" smtClean="0">
                <a:ln>
                  <a:noFill/>
                </a:ln>
                <a:solidFill>
                  <a:srgbClr val="000000"/>
                </a:solidFill>
                <a:effectLst/>
                <a:uLnTx/>
                <a:uFillTx/>
                <a:ea typeface="宋体" charset="-122"/>
              </a:rPr>
              <a:t> instructional level theory</a:t>
            </a:r>
            <a:endParaRPr kumimoji="0" lang="en-US" altLang="zh-CN" sz="3600" b="0" i="0" u="none" strike="noStrike" kern="1200" cap="none" spc="0" normalizeH="0" baseline="0" noProof="0" dirty="0" smtClean="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smtClean="0">
              <a:ln>
                <a:noFill/>
              </a:ln>
              <a:effectLst/>
              <a:uLnTx/>
              <a:uFillTx/>
              <a:latin typeface="+mn-lt"/>
              <a:ea typeface="宋体" charset="-122"/>
              <a:cs typeface="+mn-cs"/>
            </a:endParaRPr>
          </a:p>
        </p:txBody>
      </p:sp>
      <p:sp>
        <p:nvSpPr>
          <p:cNvPr id="3" name="TextBox 2"/>
          <p:cNvSpPr txBox="1"/>
          <p:nvPr/>
        </p:nvSpPr>
        <p:spPr>
          <a:xfrm>
            <a:off x="755576" y="1628800"/>
            <a:ext cx="7416824" cy="1938992"/>
          </a:xfrm>
          <a:prstGeom prst="rect">
            <a:avLst/>
          </a:prstGeom>
          <a:noFill/>
        </p:spPr>
        <p:txBody>
          <a:bodyPr wrap="square" rtlCol="0">
            <a:spAutoFit/>
          </a:bodyPr>
          <a:lstStyle/>
          <a:p>
            <a:r>
              <a:rPr lang="en-US" sz="2400" dirty="0" smtClean="0"/>
              <a:t>Instructional level theory: learning </a:t>
            </a:r>
            <a:r>
              <a:rPr lang="en-US" sz="2400" dirty="0"/>
              <a:t>is facilitated by ensuring students can read </a:t>
            </a:r>
            <a:r>
              <a:rPr lang="en-US" sz="2400" dirty="0" smtClean="0"/>
              <a:t>instructional texts </a:t>
            </a:r>
            <a:r>
              <a:rPr lang="en-US" sz="2400" dirty="0"/>
              <a:t>with relatively good </a:t>
            </a:r>
            <a:r>
              <a:rPr lang="en-US" sz="2400" dirty="0" smtClean="0"/>
              <a:t>fluency and comprehension; accomplished by placing students in relatively easy texts</a:t>
            </a:r>
            <a:endParaRPr lang="en-US" sz="2400" dirty="0"/>
          </a:p>
        </p:txBody>
      </p:sp>
      <p:sp>
        <p:nvSpPr>
          <p:cNvPr id="5" name="Rectangle 4"/>
          <p:cNvSpPr/>
          <p:nvPr/>
        </p:nvSpPr>
        <p:spPr>
          <a:xfrm>
            <a:off x="827584" y="3645024"/>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84168" y="3573016"/>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95736" y="3933056"/>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4293096"/>
            <a:ext cx="1584176" cy="369332"/>
          </a:xfrm>
          <a:prstGeom prst="rect">
            <a:avLst/>
          </a:prstGeom>
          <a:noFill/>
        </p:spPr>
        <p:txBody>
          <a:bodyPr wrap="square" rtlCol="0">
            <a:spAutoFit/>
          </a:bodyPr>
          <a:lstStyle/>
          <a:p>
            <a:r>
              <a:rPr lang="en-US" dirty="0" smtClean="0"/>
              <a:t>Reader Level</a:t>
            </a:r>
            <a:endParaRPr lang="en-US" dirty="0"/>
          </a:p>
        </p:txBody>
      </p:sp>
      <p:sp>
        <p:nvSpPr>
          <p:cNvPr id="11" name="TextBox 10"/>
          <p:cNvSpPr txBox="1"/>
          <p:nvPr/>
        </p:nvSpPr>
        <p:spPr>
          <a:xfrm>
            <a:off x="6156176" y="4221088"/>
            <a:ext cx="1800200" cy="369332"/>
          </a:xfrm>
          <a:prstGeom prst="rect">
            <a:avLst/>
          </a:prstGeom>
          <a:noFill/>
        </p:spPr>
        <p:txBody>
          <a:bodyPr wrap="square" rtlCol="0">
            <a:spAutoFit/>
          </a:bodyPr>
          <a:lstStyle/>
          <a:p>
            <a:pPr>
              <a:spcBef>
                <a:spcPts val="1200"/>
              </a:spcBef>
            </a:pPr>
            <a:r>
              <a:rPr lang="en-US" dirty="0" smtClean="0"/>
              <a:t>  Text Level</a:t>
            </a:r>
            <a:endParaRPr lang="en-US" dirty="0"/>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smtClean="0">
                <a:solidFill>
                  <a:schemeClr val="bg1"/>
                </a:solidFill>
              </a:rPr>
              <a:t>2 variables</a:t>
            </a:r>
            <a:endParaRPr lang="en-US" sz="1600" dirty="0">
              <a:solidFill>
                <a:schemeClr val="bg1"/>
              </a:solidFill>
            </a:endParaRPr>
          </a:p>
        </p:txBody>
      </p:sp>
    </p:spTree>
    <p:extLst>
      <p:ext uri="{BB962C8B-B14F-4D97-AF65-F5344CB8AC3E}">
        <p14:creationId xmlns:p14="http://schemas.microsoft.com/office/powerpoint/2010/main" val="427233959"/>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smtClean="0">
                <a:ln>
                  <a:noFill/>
                </a:ln>
                <a:solidFill>
                  <a:srgbClr val="000000"/>
                </a:solidFill>
                <a:effectLst/>
                <a:uLnTx/>
                <a:uFillTx/>
                <a:ea typeface="宋体" charset="-122"/>
              </a:rPr>
              <a:t>Powell’s mediated text </a:t>
            </a:r>
            <a:r>
              <a:rPr kumimoji="0" lang="en-US" altLang="zh-CN" sz="3600" b="0" i="0" u="none" strike="noStrike" kern="1200" cap="none" spc="0" normalizeH="0" noProof="0" dirty="0" smtClean="0">
                <a:ln>
                  <a:noFill/>
                </a:ln>
                <a:solidFill>
                  <a:srgbClr val="000000"/>
                </a:solidFill>
                <a:effectLst/>
                <a:uLnTx/>
                <a:uFillTx/>
                <a:ea typeface="宋体" charset="-122"/>
              </a:rPr>
              <a:t>theory</a:t>
            </a:r>
            <a:endParaRPr kumimoji="0" lang="en-US" altLang="zh-CN" sz="3600" b="0" i="0" u="none" strike="noStrike" kern="1200" cap="none" spc="0" normalizeH="0" baseline="0" noProof="0" dirty="0" smtClean="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smtClean="0">
              <a:ln>
                <a:noFill/>
              </a:ln>
              <a:effectLst/>
              <a:uLnTx/>
              <a:uFillTx/>
              <a:latin typeface="+mn-lt"/>
              <a:ea typeface="宋体" charset="-122"/>
              <a:cs typeface="+mn-cs"/>
            </a:endParaRPr>
          </a:p>
        </p:txBody>
      </p:sp>
      <p:sp>
        <p:nvSpPr>
          <p:cNvPr id="3" name="TextBox 2"/>
          <p:cNvSpPr txBox="1"/>
          <p:nvPr/>
        </p:nvSpPr>
        <p:spPr>
          <a:xfrm>
            <a:off x="683568" y="1436584"/>
            <a:ext cx="7848872" cy="1200328"/>
          </a:xfrm>
          <a:prstGeom prst="rect">
            <a:avLst/>
          </a:prstGeom>
          <a:noFill/>
        </p:spPr>
        <p:txBody>
          <a:bodyPr wrap="square" rtlCol="0">
            <a:spAutoFit/>
          </a:bodyPr>
          <a:lstStyle/>
          <a:p>
            <a:r>
              <a:rPr lang="en-US" sz="2400" dirty="0"/>
              <a:t>L</a:t>
            </a:r>
            <a:r>
              <a:rPr lang="en-US" sz="2400" dirty="0" smtClean="0"/>
              <a:t>earning from relatively harder </a:t>
            </a:r>
            <a:r>
              <a:rPr lang="en-US" sz="2400" dirty="0"/>
              <a:t>texts </a:t>
            </a:r>
            <a:r>
              <a:rPr lang="en-US" sz="2400" dirty="0" smtClean="0"/>
              <a:t>is superior because </a:t>
            </a:r>
            <a:r>
              <a:rPr lang="en-US" sz="2400" dirty="0"/>
              <a:t>teaching </a:t>
            </a:r>
            <a:r>
              <a:rPr lang="en-US" sz="2400" dirty="0" smtClean="0"/>
              <a:t>can facilitate/mediate students’ interactions with text in ways that allows students to bridge the gap</a:t>
            </a:r>
            <a:endParaRPr lang="en-US" sz="2400" dirty="0"/>
          </a:p>
        </p:txBody>
      </p:sp>
      <p:sp>
        <p:nvSpPr>
          <p:cNvPr id="10" name="TextBox 9"/>
          <p:cNvSpPr txBox="1"/>
          <p:nvPr/>
        </p:nvSpPr>
        <p:spPr>
          <a:xfrm>
            <a:off x="1475656" y="5013176"/>
            <a:ext cx="1584176" cy="369332"/>
          </a:xfrm>
          <a:prstGeom prst="rect">
            <a:avLst/>
          </a:prstGeom>
          <a:noFill/>
        </p:spPr>
        <p:txBody>
          <a:bodyPr wrap="square" rtlCol="0">
            <a:spAutoFit/>
          </a:bodyPr>
          <a:lstStyle/>
          <a:p>
            <a:r>
              <a:rPr lang="en-US" dirty="0" smtClean="0"/>
              <a:t>Reader Level</a:t>
            </a:r>
            <a:endParaRPr lang="en-US" dirty="0"/>
          </a:p>
        </p:txBody>
      </p:sp>
      <p:sp>
        <p:nvSpPr>
          <p:cNvPr id="11" name="TextBox 10"/>
          <p:cNvSpPr txBox="1"/>
          <p:nvPr/>
        </p:nvSpPr>
        <p:spPr>
          <a:xfrm>
            <a:off x="5364088" y="5013176"/>
            <a:ext cx="2592288" cy="369332"/>
          </a:xfrm>
          <a:prstGeom prst="rect">
            <a:avLst/>
          </a:prstGeom>
          <a:noFill/>
        </p:spPr>
        <p:txBody>
          <a:bodyPr wrap="square" rtlCol="0">
            <a:spAutoFit/>
          </a:bodyPr>
          <a:lstStyle/>
          <a:p>
            <a:pPr>
              <a:spcBef>
                <a:spcPts val="1200"/>
              </a:spcBef>
            </a:pPr>
            <a:r>
              <a:rPr lang="en-US" dirty="0" smtClean="0"/>
              <a:t>  Text Level</a:t>
            </a:r>
            <a:endParaRPr lang="en-US" dirty="0"/>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smtClean="0">
                <a:solidFill>
                  <a:schemeClr val="bg1"/>
                </a:solidFill>
              </a:rPr>
              <a:t>3 variables</a:t>
            </a:r>
            <a:endParaRPr lang="en-US" sz="1600" dirty="0">
              <a:solidFill>
                <a:schemeClr val="bg1"/>
              </a:solidFill>
            </a:endParaRPr>
          </a:p>
        </p:txBody>
      </p:sp>
      <p:sp>
        <p:nvSpPr>
          <p:cNvPr id="13" name="Isosceles Triangle 12"/>
          <p:cNvSpPr/>
          <p:nvPr/>
        </p:nvSpPr>
        <p:spPr>
          <a:xfrm>
            <a:off x="3059832" y="3284984"/>
            <a:ext cx="2736304"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9872" y="2780928"/>
            <a:ext cx="2232248" cy="369332"/>
          </a:xfrm>
          <a:prstGeom prst="rect">
            <a:avLst/>
          </a:prstGeom>
          <a:noFill/>
        </p:spPr>
        <p:txBody>
          <a:bodyPr wrap="square" rtlCol="0">
            <a:spAutoFit/>
          </a:bodyPr>
          <a:lstStyle/>
          <a:p>
            <a:r>
              <a:rPr lang="en-US" dirty="0" smtClean="0"/>
              <a:t>          Mediation </a:t>
            </a:r>
            <a:endParaRPr lang="en-US" dirty="0"/>
          </a:p>
        </p:txBody>
      </p:sp>
    </p:spTree>
    <p:extLst>
      <p:ext uri="{BB962C8B-B14F-4D97-AF65-F5344CB8AC3E}">
        <p14:creationId xmlns:p14="http://schemas.microsoft.com/office/powerpoint/2010/main" val="4076408138"/>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smtClean="0">
                <a:ln>
                  <a:noFill/>
                </a:ln>
                <a:solidFill>
                  <a:srgbClr val="000000"/>
                </a:solidFill>
                <a:effectLst/>
                <a:uLnTx/>
                <a:uFillTx/>
                <a:ea typeface="宋体" charset="-122"/>
              </a:rPr>
              <a:t>Any evidence</a:t>
            </a:r>
            <a:r>
              <a:rPr lang="en-US" altLang="zh-CN" sz="3600" dirty="0" smtClean="0">
                <a:solidFill>
                  <a:srgbClr val="000000"/>
                </a:solidFill>
                <a:ea typeface="宋体" charset="-122"/>
              </a:rPr>
              <a:t> that this is possible?</a:t>
            </a:r>
            <a:endParaRPr kumimoji="0" lang="en-US" altLang="zh-CN" sz="3600" b="0" i="0" u="none" strike="noStrike" kern="1200" cap="none" spc="0" normalizeH="0" baseline="0" noProof="0" dirty="0" smtClean="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smtClean="0">
              <a:ln>
                <a:noFill/>
              </a:ln>
              <a:effectLst/>
              <a:uLnTx/>
              <a:uFillTx/>
              <a:latin typeface="+mn-lt"/>
              <a:ea typeface="宋体" charset="-122"/>
              <a:cs typeface="+mn-cs"/>
            </a:endParaRPr>
          </a:p>
        </p:txBody>
      </p:sp>
      <p:sp>
        <p:nvSpPr>
          <p:cNvPr id="3" name="TextBox 2"/>
          <p:cNvSpPr txBox="1"/>
          <p:nvPr/>
        </p:nvSpPr>
        <p:spPr>
          <a:xfrm>
            <a:off x="683568" y="1412776"/>
            <a:ext cx="7488832" cy="3785652"/>
          </a:xfrm>
          <a:prstGeom prst="rect">
            <a:avLst/>
          </a:prstGeom>
          <a:noFill/>
        </p:spPr>
        <p:txBody>
          <a:bodyPr wrap="square" rtlCol="0">
            <a:spAutoFit/>
          </a:bodyPr>
          <a:lstStyle/>
          <a:p>
            <a:pPr marL="342900" indent="-342900">
              <a:buFont typeface="Arial"/>
              <a:buChar char="•"/>
            </a:pPr>
            <a:r>
              <a:rPr lang="en-US" sz="2400" dirty="0" smtClean="0"/>
              <a:t>Yes, quite a bit</a:t>
            </a:r>
          </a:p>
          <a:p>
            <a:endParaRPr lang="en-US" sz="2400" dirty="0"/>
          </a:p>
          <a:p>
            <a:pPr marL="342900" indent="-342900">
              <a:buFont typeface="Arial"/>
              <a:buChar char="•"/>
            </a:pPr>
            <a:r>
              <a:rPr lang="en-US" sz="2400" dirty="0"/>
              <a:t>Many studies show that – with scaffolding – students can read “frustration level” texts as if they </a:t>
            </a:r>
            <a:r>
              <a:rPr lang="en-US" sz="2400" dirty="0" smtClean="0"/>
              <a:t>had been placed in books at their </a:t>
            </a:r>
            <a:r>
              <a:rPr lang="en-US" sz="2400" dirty="0"/>
              <a:t>“instructional </a:t>
            </a:r>
            <a:r>
              <a:rPr lang="en-US" sz="2400" dirty="0" smtClean="0"/>
              <a:t>levels”</a:t>
            </a:r>
          </a:p>
          <a:p>
            <a:pPr marL="342900" indent="-342900">
              <a:buFont typeface="Arial"/>
              <a:buChar char="•"/>
            </a:pPr>
            <a:endParaRPr lang="en-US" sz="2400" dirty="0"/>
          </a:p>
          <a:p>
            <a:pPr marL="342900" indent="-342900">
              <a:buFont typeface="Arial"/>
              <a:buChar char="•"/>
            </a:pPr>
            <a:r>
              <a:rPr lang="en-US" sz="2400" dirty="0" smtClean="0"/>
              <a:t>Remember the O’Connor studies: instructional level made a learning differences until she standardized the teacher scaffolding… that’s one</a:t>
            </a:r>
            <a:endParaRPr lang="en-US" sz="2400" dirty="0"/>
          </a:p>
          <a:p>
            <a:endParaRPr lang="en-US" sz="2400" dirty="0"/>
          </a:p>
        </p:txBody>
      </p:sp>
    </p:spTree>
    <p:extLst>
      <p:ext uri="{BB962C8B-B14F-4D97-AF65-F5344CB8AC3E}">
        <p14:creationId xmlns:p14="http://schemas.microsoft.com/office/powerpoint/2010/main" val="3620270221"/>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smtClean="0">
                <a:solidFill>
                  <a:srgbClr val="000000"/>
                </a:solidFill>
              </a:rPr>
              <a:t>Scaffolding an Instructional Level</a:t>
            </a:r>
            <a:endParaRPr lang="en-US" sz="3600" dirty="0">
              <a:solidFill>
                <a:srgbClr val="000000"/>
              </a:solidFill>
            </a:endParaRPr>
          </a:p>
        </p:txBody>
      </p:sp>
      <p:sp>
        <p:nvSpPr>
          <p:cNvPr id="4" name="TextBox 3"/>
          <p:cNvSpPr txBox="1"/>
          <p:nvPr/>
        </p:nvSpPr>
        <p:spPr>
          <a:xfrm>
            <a:off x="755576" y="1412777"/>
            <a:ext cx="5184576" cy="3693319"/>
          </a:xfrm>
          <a:prstGeom prst="rect">
            <a:avLst/>
          </a:prstGeom>
          <a:noFill/>
        </p:spPr>
        <p:txBody>
          <a:bodyPr wrap="square" rtlCol="0">
            <a:spAutoFit/>
          </a:bodyPr>
          <a:lstStyle/>
          <a:p>
            <a:r>
              <a:rPr lang="en-US" dirty="0" err="1" smtClean="0"/>
              <a:t>Bonfiglio</a:t>
            </a:r>
            <a:r>
              <a:rPr lang="en-US" dirty="0"/>
              <a:t>, Daly, </a:t>
            </a:r>
            <a:r>
              <a:rPr lang="en-US" dirty="0" err="1"/>
              <a:t>Persampieri</a:t>
            </a:r>
            <a:r>
              <a:rPr lang="en-US" dirty="0"/>
              <a:t>, &amp; Andersen, </a:t>
            </a:r>
            <a:r>
              <a:rPr lang="en-US" dirty="0" smtClean="0"/>
              <a:t>2006 </a:t>
            </a:r>
            <a:endParaRPr lang="en-US" dirty="0"/>
          </a:p>
          <a:p>
            <a:r>
              <a:rPr lang="en-US" dirty="0"/>
              <a:t>Burns, </a:t>
            </a:r>
            <a:r>
              <a:rPr lang="en-US" dirty="0" smtClean="0"/>
              <a:t>2007</a:t>
            </a:r>
            <a:endParaRPr lang="en-US" dirty="0"/>
          </a:p>
          <a:p>
            <a:r>
              <a:rPr lang="en-US" dirty="0"/>
              <a:t>Burns, Dean, &amp; Foley, </a:t>
            </a:r>
            <a:r>
              <a:rPr lang="en-US" dirty="0" smtClean="0"/>
              <a:t>2004</a:t>
            </a:r>
          </a:p>
          <a:p>
            <a:r>
              <a:rPr lang="en-US" dirty="0"/>
              <a:t>Carney, Anderson, Blackburn, &amp;</a:t>
            </a:r>
            <a:r>
              <a:rPr lang="en-US" dirty="0" smtClean="0"/>
              <a:t> Blessings, 1984</a:t>
            </a:r>
            <a:endParaRPr lang="en-US" dirty="0"/>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a:t>
            </a:r>
            <a:r>
              <a:rPr lang="en-US" dirty="0" smtClean="0"/>
              <a:t>2000</a:t>
            </a:r>
          </a:p>
          <a:p>
            <a:r>
              <a:rPr lang="cs-CZ" dirty="0" err="1" smtClean="0"/>
              <a:t>Faulkner</a:t>
            </a:r>
            <a:r>
              <a:rPr lang="cs-CZ" dirty="0" smtClean="0"/>
              <a:t> </a:t>
            </a:r>
            <a:r>
              <a:rPr lang="cs-CZ" dirty="0"/>
              <a:t>&amp; </a:t>
            </a:r>
            <a:r>
              <a:rPr lang="cs-CZ" dirty="0" err="1"/>
              <a:t>Levy</a:t>
            </a:r>
            <a:r>
              <a:rPr lang="cs-CZ" dirty="0"/>
              <a:t>, </a:t>
            </a:r>
            <a:r>
              <a:rPr lang="cs-CZ" dirty="0" smtClean="0"/>
              <a:t>1999</a:t>
            </a:r>
            <a:endParaRPr lang="en-US" dirty="0"/>
          </a:p>
          <a:p>
            <a:r>
              <a:rPr lang="en-US" dirty="0" err="1" smtClean="0"/>
              <a:t>Gickling</a:t>
            </a:r>
            <a:r>
              <a:rPr lang="en-US" dirty="0" smtClean="0"/>
              <a:t> </a:t>
            </a:r>
            <a:r>
              <a:rPr lang="en-US" dirty="0"/>
              <a:t>&amp; Armstrong, 1978 </a:t>
            </a:r>
            <a:endParaRPr lang="en-US" dirty="0" smtClean="0"/>
          </a:p>
          <a:p>
            <a:r>
              <a:rPr lang="en-US" dirty="0" smtClean="0"/>
              <a:t>Hall, </a:t>
            </a:r>
            <a:r>
              <a:rPr lang="en-US" dirty="0" err="1" smtClean="0"/>
              <a:t>Sabey</a:t>
            </a:r>
            <a:r>
              <a:rPr lang="en-US" dirty="0" smtClean="0"/>
              <a:t>, &amp; McClellan, 2005</a:t>
            </a:r>
          </a:p>
          <a:p>
            <a:r>
              <a:rPr lang="cs-CZ" dirty="0" err="1"/>
              <a:t>Levy</a:t>
            </a:r>
            <a:r>
              <a:rPr lang="cs-CZ" dirty="0" smtClean="0"/>
              <a:t>, </a:t>
            </a:r>
            <a:r>
              <a:rPr lang="cs-CZ" dirty="0" err="1"/>
              <a:t>Nicholls</a:t>
            </a:r>
            <a:r>
              <a:rPr lang="cs-CZ" dirty="0"/>
              <a:t>, </a:t>
            </a:r>
            <a:r>
              <a:rPr lang="cs-CZ" dirty="0" smtClean="0"/>
              <a:t>&amp; </a:t>
            </a:r>
            <a:r>
              <a:rPr lang="cs-CZ" dirty="0" err="1"/>
              <a:t>Kohen</a:t>
            </a:r>
            <a:r>
              <a:rPr lang="cs-CZ" dirty="0"/>
              <a:t>, </a:t>
            </a:r>
            <a:r>
              <a:rPr lang="cs-CZ" dirty="0" smtClean="0"/>
              <a:t>1993</a:t>
            </a:r>
            <a:endParaRPr lang="en-US" dirty="0"/>
          </a:p>
          <a:p>
            <a:r>
              <a:rPr lang="en-US" dirty="0" err="1"/>
              <a:t>McComas</a:t>
            </a:r>
            <a:r>
              <a:rPr lang="en-US" dirty="0"/>
              <a:t>, </a:t>
            </a:r>
            <a:r>
              <a:rPr lang="en-US" dirty="0" err="1"/>
              <a:t>Wacker</a:t>
            </a:r>
            <a:r>
              <a:rPr lang="en-US" dirty="0"/>
              <a:t>, &amp; Cooper, </a:t>
            </a:r>
            <a:r>
              <a:rPr lang="en-US" dirty="0" smtClean="0"/>
              <a:t>1996</a:t>
            </a:r>
          </a:p>
          <a:p>
            <a:r>
              <a:rPr lang="fi-FI" dirty="0" err="1"/>
              <a:t>Neill</a:t>
            </a:r>
            <a:r>
              <a:rPr lang="fi-FI" dirty="0"/>
              <a:t>, </a:t>
            </a:r>
            <a:r>
              <a:rPr lang="fi-FI" dirty="0" smtClean="0"/>
              <a:t>1979</a:t>
            </a:r>
          </a:p>
          <a:p>
            <a:endParaRPr lang="en-US" dirty="0"/>
          </a:p>
        </p:txBody>
      </p:sp>
    </p:spTree>
    <p:extLst>
      <p:ext uri="{BB962C8B-B14F-4D97-AF65-F5344CB8AC3E}">
        <p14:creationId xmlns:p14="http://schemas.microsoft.com/office/powerpoint/2010/main" val="14820005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smtClean="0">
                <a:solidFill>
                  <a:srgbClr val="000000"/>
                </a:solidFill>
              </a:rPr>
              <a:t>Scaffolding an Instructional Level </a:t>
            </a:r>
            <a:endParaRPr lang="en-US" sz="3600" dirty="0">
              <a:solidFill>
                <a:srgbClr val="000000"/>
              </a:solidFill>
            </a:endParaRPr>
          </a:p>
        </p:txBody>
      </p:sp>
      <p:sp>
        <p:nvSpPr>
          <p:cNvPr id="4" name="TextBox 3"/>
          <p:cNvSpPr txBox="1"/>
          <p:nvPr/>
        </p:nvSpPr>
        <p:spPr>
          <a:xfrm>
            <a:off x="827584" y="1268760"/>
            <a:ext cx="5725616" cy="4370040"/>
          </a:xfrm>
          <a:prstGeom prst="rect">
            <a:avLst/>
          </a:prstGeom>
          <a:noFill/>
        </p:spPr>
        <p:txBody>
          <a:bodyPr wrap="square" rtlCol="0">
            <a:spAutoFit/>
          </a:bodyPr>
          <a:lstStyle/>
          <a:p>
            <a:r>
              <a:rPr lang="sv-SE" dirty="0" err="1" smtClean="0"/>
              <a:t>O’Shea</a:t>
            </a:r>
            <a:r>
              <a:rPr lang="sv-SE" dirty="0" smtClean="0"/>
              <a:t>, </a:t>
            </a:r>
            <a:r>
              <a:rPr lang="sv-SE" dirty="0" err="1" smtClean="0"/>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smtClean="0"/>
              <a:t>Rasinski</a:t>
            </a:r>
            <a:r>
              <a:rPr lang="hr-HR" dirty="0"/>
              <a:t>, </a:t>
            </a:r>
            <a:r>
              <a:rPr lang="hr-HR" dirty="0" smtClean="0"/>
              <a:t>1990</a:t>
            </a:r>
          </a:p>
          <a:p>
            <a:r>
              <a:rPr lang="de-DE" dirty="0" err="1"/>
              <a:t>Reitsma</a:t>
            </a:r>
            <a:r>
              <a:rPr lang="de-DE" dirty="0"/>
              <a:t>, </a:t>
            </a:r>
            <a:r>
              <a:rPr lang="de-DE" dirty="0" smtClean="0"/>
              <a:t>1988</a:t>
            </a:r>
          </a:p>
          <a:p>
            <a:r>
              <a:rPr lang="fi-FI" dirty="0" err="1" smtClean="0"/>
              <a:t>Rose</a:t>
            </a:r>
            <a:r>
              <a:rPr lang="fi-FI" dirty="0"/>
              <a:t> </a:t>
            </a:r>
            <a:r>
              <a:rPr lang="fi-FI" dirty="0" smtClean="0"/>
              <a:t>&amp; </a:t>
            </a:r>
            <a:r>
              <a:rPr lang="fi-FI" dirty="0"/>
              <a:t>Beattie, </a:t>
            </a:r>
            <a:r>
              <a:rPr lang="fi-FI" dirty="0" smtClean="0"/>
              <a:t>1986</a:t>
            </a:r>
            <a:endParaRPr lang="en-US" dirty="0" smtClean="0"/>
          </a:p>
          <a:p>
            <a:r>
              <a:rPr lang="en-US" dirty="0" smtClean="0"/>
              <a:t>Sanford  </a:t>
            </a:r>
            <a:r>
              <a:rPr lang="en-US" dirty="0"/>
              <a:t>&amp; Horner, </a:t>
            </a:r>
            <a:r>
              <a:rPr lang="en-US" dirty="0" smtClean="0"/>
              <a:t>2013</a:t>
            </a:r>
          </a:p>
          <a:p>
            <a:r>
              <a:rPr lang="sv-SE" dirty="0" err="1"/>
              <a:t>Sindelar</a:t>
            </a:r>
            <a:r>
              <a:rPr lang="sv-SE" dirty="0"/>
              <a:t>, </a:t>
            </a:r>
            <a:r>
              <a:rPr lang="sv-SE" dirty="0" err="1" smtClean="0"/>
              <a:t>Monda</a:t>
            </a:r>
            <a:r>
              <a:rPr lang="sv-SE" dirty="0"/>
              <a:t>, </a:t>
            </a:r>
            <a:r>
              <a:rPr lang="sv-SE" dirty="0" smtClean="0"/>
              <a:t>&amp; </a:t>
            </a:r>
            <a:r>
              <a:rPr lang="sv-SE" dirty="0" err="1"/>
              <a:t>O’Shea</a:t>
            </a:r>
            <a:r>
              <a:rPr lang="sv-SE" dirty="0"/>
              <a:t>, </a:t>
            </a:r>
            <a:r>
              <a:rPr lang="sv-SE" dirty="0" smtClean="0"/>
              <a:t> 1990</a:t>
            </a:r>
          </a:p>
          <a:p>
            <a:r>
              <a:rPr lang="en-US" dirty="0"/>
              <a:t>Smith, </a:t>
            </a:r>
            <a:r>
              <a:rPr lang="en-US" dirty="0" smtClean="0"/>
              <a:t>1979</a:t>
            </a:r>
          </a:p>
          <a:p>
            <a:r>
              <a:rPr lang="en-US" dirty="0"/>
              <a:t>Stoddard, </a:t>
            </a:r>
            <a:r>
              <a:rPr lang="en-US" dirty="0" err="1" smtClean="0"/>
              <a:t>Valcante</a:t>
            </a:r>
            <a:r>
              <a:rPr lang="en-US" dirty="0"/>
              <a:t>, </a:t>
            </a:r>
            <a:r>
              <a:rPr lang="en-US" dirty="0" err="1" smtClean="0"/>
              <a:t>Sindelar</a:t>
            </a:r>
            <a:r>
              <a:rPr lang="en-US" dirty="0"/>
              <a:t>, </a:t>
            </a:r>
            <a:r>
              <a:rPr lang="en-US" dirty="0" smtClean="0"/>
              <a:t>O’Shea</a:t>
            </a:r>
            <a:r>
              <a:rPr lang="en-US" dirty="0"/>
              <a:t>, </a:t>
            </a:r>
            <a:r>
              <a:rPr lang="en-US" dirty="0" smtClean="0"/>
              <a:t>et al., 1993</a:t>
            </a:r>
          </a:p>
          <a:p>
            <a:r>
              <a:rPr lang="tr-TR" dirty="0"/>
              <a:t>Taylor, </a:t>
            </a:r>
            <a:r>
              <a:rPr lang="tr-TR" dirty="0" err="1" smtClean="0"/>
              <a:t>Wade</a:t>
            </a:r>
            <a:r>
              <a:rPr lang="tr-TR" dirty="0" smtClean="0"/>
              <a:t>, &amp; </a:t>
            </a:r>
            <a:r>
              <a:rPr lang="tr-TR" dirty="0" err="1"/>
              <a:t>Yekovich</a:t>
            </a:r>
            <a:r>
              <a:rPr lang="tr-TR" dirty="0"/>
              <a:t>, </a:t>
            </a:r>
            <a:r>
              <a:rPr lang="tr-TR" dirty="0" smtClean="0"/>
              <a:t>1985</a:t>
            </a:r>
          </a:p>
          <a:p>
            <a:r>
              <a:rPr lang="it-IT" dirty="0" err="1" smtClean="0"/>
              <a:t>Turpie</a:t>
            </a:r>
            <a:r>
              <a:rPr lang="it-IT" dirty="0"/>
              <a:t> </a:t>
            </a:r>
            <a:r>
              <a:rPr lang="it-IT" dirty="0" smtClean="0"/>
              <a:t>&amp; </a:t>
            </a:r>
            <a:r>
              <a:rPr lang="it-IT" dirty="0"/>
              <a:t>Paratore, </a:t>
            </a:r>
            <a:r>
              <a:rPr lang="it-IT" dirty="0" smtClean="0"/>
              <a:t>1995</a:t>
            </a:r>
          </a:p>
          <a:p>
            <a:r>
              <a:rPr lang="it-IT" dirty="0" err="1"/>
              <a:t>VanWagenen</a:t>
            </a:r>
            <a:r>
              <a:rPr lang="it-IT" dirty="0"/>
              <a:t>, </a:t>
            </a:r>
            <a:r>
              <a:rPr lang="it-IT" dirty="0" smtClean="0"/>
              <a:t>Williams</a:t>
            </a:r>
            <a:r>
              <a:rPr lang="it-IT" dirty="0"/>
              <a:t>, </a:t>
            </a:r>
            <a:r>
              <a:rPr lang="it-IT" dirty="0" smtClean="0"/>
              <a:t>&amp; </a:t>
            </a:r>
            <a:r>
              <a:rPr lang="it-IT" dirty="0" err="1" smtClean="0"/>
              <a:t>McLaughlin</a:t>
            </a:r>
            <a:r>
              <a:rPr lang="it-IT" dirty="0"/>
              <a:t>, </a:t>
            </a:r>
            <a:r>
              <a:rPr lang="it-IT" dirty="0" smtClean="0"/>
              <a:t>1994</a:t>
            </a:r>
          </a:p>
          <a:p>
            <a:r>
              <a:rPr lang="it-IT" dirty="0" err="1" smtClean="0"/>
              <a:t>Weinstein</a:t>
            </a:r>
            <a:r>
              <a:rPr lang="it-IT" dirty="0" smtClean="0"/>
              <a:t> &amp; </a:t>
            </a:r>
            <a:r>
              <a:rPr lang="it-IT" dirty="0" err="1" smtClean="0"/>
              <a:t>Cooke</a:t>
            </a:r>
            <a:r>
              <a:rPr lang="it-IT" dirty="0" smtClean="0"/>
              <a:t>, 1992</a:t>
            </a:r>
          </a:p>
          <a:p>
            <a:r>
              <a:rPr lang="it-IT" dirty="0" err="1" smtClean="0"/>
              <a:t>Wixson</a:t>
            </a:r>
            <a:r>
              <a:rPr lang="it-IT" dirty="0" smtClean="0"/>
              <a:t>, 1986</a:t>
            </a:r>
          </a:p>
          <a:p>
            <a:endParaRPr lang="en-US" dirty="0"/>
          </a:p>
        </p:txBody>
      </p:sp>
    </p:spTree>
    <p:extLst>
      <p:ext uri="{BB962C8B-B14F-4D97-AF65-F5344CB8AC3E}">
        <p14:creationId xmlns:p14="http://schemas.microsoft.com/office/powerpoint/2010/main" val="13751480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smtClean="0">
                <a:solidFill>
                  <a:srgbClr val="000000"/>
                </a:solidFill>
              </a:rPr>
              <a:t>Summary of scaffolding studies</a:t>
            </a:r>
            <a:endParaRPr lang="en-US" sz="3600" dirty="0">
              <a:solidFill>
                <a:srgbClr val="000000"/>
              </a:solidFill>
            </a:endParaRPr>
          </a:p>
        </p:txBody>
      </p:sp>
      <p:sp>
        <p:nvSpPr>
          <p:cNvPr id="4" name="TextBox 3"/>
          <p:cNvSpPr txBox="1"/>
          <p:nvPr/>
        </p:nvSpPr>
        <p:spPr>
          <a:xfrm>
            <a:off x="755576" y="1196752"/>
            <a:ext cx="6912768" cy="4708981"/>
          </a:xfrm>
          <a:prstGeom prst="rect">
            <a:avLst/>
          </a:prstGeom>
          <a:noFill/>
        </p:spPr>
        <p:txBody>
          <a:bodyPr wrap="square" rtlCol="0">
            <a:spAutoFit/>
          </a:bodyPr>
          <a:lstStyle/>
          <a:p>
            <a:pPr marL="285750" indent="-285750">
              <a:buFont typeface="Arial"/>
              <a:buChar char="•"/>
            </a:pPr>
            <a:r>
              <a:rPr lang="sv-SE" sz="2400" dirty="0" smtClean="0"/>
              <a:t>8 </a:t>
            </a:r>
            <a:r>
              <a:rPr lang="sv-SE" sz="2400" dirty="0"/>
              <a:t>s</a:t>
            </a:r>
            <a:r>
              <a:rPr lang="sv-SE" sz="2400" dirty="0" smtClean="0"/>
              <a:t>tudies </a:t>
            </a:r>
            <a:r>
              <a:rPr lang="sv-SE" sz="2400" dirty="0" err="1" smtClean="0"/>
              <a:t>tested</a:t>
            </a:r>
            <a:r>
              <a:rPr lang="sv-SE" sz="2400" dirty="0" smtClean="0"/>
              <a:t> </a:t>
            </a:r>
            <a:r>
              <a:rPr lang="sv-SE" sz="2400" dirty="0" err="1" smtClean="0"/>
              <a:t>concept</a:t>
            </a:r>
            <a:r>
              <a:rPr lang="sv-SE" sz="2400" dirty="0" smtClean="0"/>
              <a:t> </a:t>
            </a:r>
            <a:r>
              <a:rPr lang="sv-SE" sz="2400" dirty="0" err="1" smtClean="0"/>
              <a:t>directly</a:t>
            </a:r>
            <a:r>
              <a:rPr lang="sv-SE" sz="2400" dirty="0" smtClean="0"/>
              <a:t> (7 multi-</a:t>
            </a:r>
            <a:r>
              <a:rPr lang="sv-SE" sz="2400" dirty="0" err="1" smtClean="0"/>
              <a:t>baseline</a:t>
            </a:r>
            <a:r>
              <a:rPr lang="sv-SE" sz="2400" dirty="0" smtClean="0"/>
              <a:t> studies) by </a:t>
            </a:r>
            <a:r>
              <a:rPr lang="sv-SE" sz="2400" dirty="0" err="1" smtClean="0"/>
              <a:t>raising</a:t>
            </a:r>
            <a:r>
              <a:rPr lang="sv-SE" sz="2400" dirty="0" smtClean="0"/>
              <a:t> frustration </a:t>
            </a:r>
            <a:r>
              <a:rPr lang="sv-SE" sz="2400" dirty="0" err="1" smtClean="0"/>
              <a:t>level</a:t>
            </a:r>
            <a:r>
              <a:rPr lang="sv-SE" sz="2400" dirty="0" smtClean="0"/>
              <a:t> </a:t>
            </a:r>
            <a:r>
              <a:rPr lang="sv-SE" sz="2400" dirty="0" err="1" smtClean="0"/>
              <a:t>performance</a:t>
            </a:r>
            <a:r>
              <a:rPr lang="sv-SE" sz="2400" dirty="0" smtClean="0"/>
              <a:t> for </a:t>
            </a:r>
            <a:r>
              <a:rPr lang="sv-SE" sz="2400" dirty="0" err="1" smtClean="0"/>
              <a:t>disabled</a:t>
            </a:r>
            <a:r>
              <a:rPr lang="sv-SE" sz="2400" dirty="0" smtClean="0"/>
              <a:t> </a:t>
            </a:r>
            <a:r>
              <a:rPr lang="sv-SE" sz="2400" dirty="0" err="1" smtClean="0"/>
              <a:t>readers</a:t>
            </a:r>
            <a:endParaRPr lang="sv-SE" sz="2400" dirty="0" smtClean="0"/>
          </a:p>
          <a:p>
            <a:pPr marL="285750" indent="-285750">
              <a:buFont typeface="Arial"/>
              <a:buChar char="•"/>
            </a:pPr>
            <a:r>
              <a:rPr lang="sv-SE" sz="2400" dirty="0" err="1" smtClean="0"/>
              <a:t>These</a:t>
            </a:r>
            <a:r>
              <a:rPr lang="sv-SE" sz="2400" dirty="0" smtClean="0"/>
              <a:t> studies </a:t>
            </a:r>
            <a:r>
              <a:rPr lang="sv-SE" sz="2400" dirty="0" err="1" smtClean="0"/>
              <a:t>examined</a:t>
            </a:r>
            <a:r>
              <a:rPr lang="sv-SE" sz="2400" dirty="0" smtClean="0"/>
              <a:t> </a:t>
            </a:r>
            <a:r>
              <a:rPr lang="sv-SE" sz="2400" dirty="0" err="1" smtClean="0"/>
              <a:t>scaffolding</a:t>
            </a:r>
            <a:r>
              <a:rPr lang="sv-SE" sz="2400" dirty="0" smtClean="0"/>
              <a:t> (</a:t>
            </a:r>
            <a:r>
              <a:rPr lang="sv-SE" sz="2400" dirty="0" err="1" smtClean="0"/>
              <a:t>e.g</a:t>
            </a:r>
            <a:r>
              <a:rPr lang="sv-SE" sz="2400" dirty="0" smtClean="0"/>
              <a:t>., </a:t>
            </a:r>
          </a:p>
          <a:p>
            <a:r>
              <a:rPr lang="sv-SE" sz="2400" dirty="0"/>
              <a:t> </a:t>
            </a:r>
            <a:r>
              <a:rPr lang="sv-SE" sz="2400" dirty="0" smtClean="0"/>
              <a:t>   </a:t>
            </a:r>
            <a:r>
              <a:rPr lang="sv-SE" sz="2400" dirty="0" err="1" smtClean="0"/>
              <a:t>fluency</a:t>
            </a:r>
            <a:r>
              <a:rPr lang="sv-SE" sz="2400" dirty="0" smtClean="0"/>
              <a:t> </a:t>
            </a:r>
            <a:r>
              <a:rPr lang="sv-SE" sz="2400" dirty="0" err="1" smtClean="0"/>
              <a:t>practice</a:t>
            </a:r>
            <a:r>
              <a:rPr lang="sv-SE" sz="2400" dirty="0" smtClean="0"/>
              <a:t>, preteaching </a:t>
            </a:r>
            <a:r>
              <a:rPr lang="sv-SE" sz="2400" dirty="0" err="1" smtClean="0"/>
              <a:t>vocabulary</a:t>
            </a:r>
            <a:r>
              <a:rPr lang="sv-SE" sz="2400" dirty="0" smtClean="0"/>
              <a:t>)  </a:t>
            </a:r>
            <a:endParaRPr lang="sv-SE" sz="2400" dirty="0"/>
          </a:p>
          <a:p>
            <a:pPr marL="285750" indent="-285750">
              <a:buFont typeface="Arial"/>
              <a:buChar char="•"/>
            </a:pPr>
            <a:r>
              <a:rPr lang="sv-SE" sz="2400" dirty="0" smtClean="0"/>
              <a:t>14 studies </a:t>
            </a:r>
            <a:r>
              <a:rPr lang="sv-SE" sz="2400" dirty="0" err="1" smtClean="0"/>
              <a:t>of</a:t>
            </a:r>
            <a:r>
              <a:rPr lang="sv-SE" sz="2400" dirty="0" smtClean="0"/>
              <a:t> the </a:t>
            </a:r>
            <a:r>
              <a:rPr lang="sv-SE" sz="2400" dirty="0" err="1" smtClean="0"/>
              <a:t>impact</a:t>
            </a:r>
            <a:r>
              <a:rPr lang="sv-SE" sz="2400" dirty="0" smtClean="0"/>
              <a:t> </a:t>
            </a:r>
            <a:r>
              <a:rPr lang="sv-SE" sz="2400" dirty="0" err="1" smtClean="0"/>
              <a:t>of</a:t>
            </a:r>
            <a:r>
              <a:rPr lang="sv-SE" sz="2400" dirty="0" smtClean="0"/>
              <a:t> </a:t>
            </a:r>
            <a:r>
              <a:rPr lang="sv-SE" sz="2400" dirty="0" err="1" smtClean="0"/>
              <a:t>fluency</a:t>
            </a:r>
            <a:r>
              <a:rPr lang="sv-SE" sz="2400" dirty="0" smtClean="0"/>
              <a:t> </a:t>
            </a:r>
            <a:r>
              <a:rPr lang="sv-SE" sz="2400" dirty="0" err="1" smtClean="0"/>
              <a:t>practice</a:t>
            </a:r>
            <a:r>
              <a:rPr lang="sv-SE" sz="2400" dirty="0" smtClean="0"/>
              <a:t>             on students’ </a:t>
            </a:r>
            <a:r>
              <a:rPr lang="sv-SE" sz="2400" dirty="0" err="1" smtClean="0"/>
              <a:t>fluency</a:t>
            </a:r>
            <a:r>
              <a:rPr lang="sv-SE" sz="2400" dirty="0" smtClean="0"/>
              <a:t> and </a:t>
            </a:r>
            <a:r>
              <a:rPr lang="sv-SE" sz="2400" dirty="0" err="1" smtClean="0"/>
              <a:t>comprehension</a:t>
            </a:r>
            <a:r>
              <a:rPr lang="sv-SE" sz="2400" dirty="0" smtClean="0"/>
              <a:t>                  </a:t>
            </a:r>
            <a:r>
              <a:rPr lang="sv-SE" sz="2400" dirty="0" err="1" smtClean="0"/>
              <a:t>of</a:t>
            </a:r>
            <a:r>
              <a:rPr lang="sv-SE" sz="2400" dirty="0" smtClean="0"/>
              <a:t> the </a:t>
            </a:r>
            <a:r>
              <a:rPr lang="sv-SE" sz="2400" dirty="0" err="1" smtClean="0"/>
              <a:t>practice</a:t>
            </a:r>
            <a:r>
              <a:rPr lang="sv-SE" sz="2400" dirty="0" smtClean="0"/>
              <a:t> text (NRP, 2000)</a:t>
            </a:r>
          </a:p>
          <a:p>
            <a:pPr marL="285750" indent="-285750">
              <a:buFont typeface="Arial"/>
              <a:buChar char="•"/>
            </a:pPr>
            <a:r>
              <a:rPr lang="sv-SE" sz="2400" dirty="0" smtClean="0"/>
              <a:t>3 studies </a:t>
            </a:r>
            <a:r>
              <a:rPr lang="sv-SE" sz="2400" dirty="0" err="1" smtClean="0"/>
              <a:t>of</a:t>
            </a:r>
            <a:r>
              <a:rPr lang="sv-SE" sz="2400" dirty="0" smtClean="0"/>
              <a:t> the </a:t>
            </a:r>
            <a:r>
              <a:rPr lang="sv-SE" sz="2400" dirty="0" err="1" smtClean="0"/>
              <a:t>impact</a:t>
            </a:r>
            <a:r>
              <a:rPr lang="sv-SE" sz="2400" dirty="0" smtClean="0"/>
              <a:t> </a:t>
            </a:r>
            <a:r>
              <a:rPr lang="sv-SE" sz="2400" dirty="0" err="1" smtClean="0"/>
              <a:t>of</a:t>
            </a:r>
            <a:r>
              <a:rPr lang="sv-SE" sz="2400" dirty="0" smtClean="0"/>
              <a:t> preteaching       </a:t>
            </a:r>
            <a:r>
              <a:rPr lang="sv-SE" sz="2400" dirty="0" err="1" smtClean="0"/>
              <a:t>vocabulary</a:t>
            </a:r>
            <a:r>
              <a:rPr lang="sv-SE" sz="2400" dirty="0" smtClean="0"/>
              <a:t> on </a:t>
            </a:r>
            <a:r>
              <a:rPr lang="sv-SE" sz="2400" dirty="0" err="1" smtClean="0"/>
              <a:t>comprehension</a:t>
            </a:r>
            <a:r>
              <a:rPr lang="sv-SE" sz="2400" dirty="0" smtClean="0"/>
              <a:t> </a:t>
            </a:r>
            <a:r>
              <a:rPr lang="sv-SE" sz="2400" dirty="0" err="1" smtClean="0"/>
              <a:t>of</a:t>
            </a:r>
            <a:r>
              <a:rPr lang="sv-SE" sz="2400" dirty="0" smtClean="0"/>
              <a:t>                             the </a:t>
            </a:r>
            <a:r>
              <a:rPr lang="sv-SE" sz="2400" dirty="0" err="1" smtClean="0"/>
              <a:t>specific</a:t>
            </a:r>
            <a:r>
              <a:rPr lang="sv-SE" sz="2400" dirty="0" smtClean="0"/>
              <a:t> text (NRP, 2000)</a:t>
            </a:r>
          </a:p>
          <a:p>
            <a:endParaRPr lang="sv-SE" dirty="0" smtClean="0"/>
          </a:p>
          <a:p>
            <a:endParaRPr lang="en-US" dirty="0"/>
          </a:p>
        </p:txBody>
      </p:sp>
    </p:spTree>
    <p:extLst>
      <p:ext uri="{BB962C8B-B14F-4D97-AF65-F5344CB8AC3E}">
        <p14:creationId xmlns:p14="http://schemas.microsoft.com/office/powerpoint/2010/main" val="19862801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Challenging Text</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buNone/>
            </a:pPr>
            <a:r>
              <a:rPr lang="en-US" dirty="0" smtClean="0"/>
              <a:t>Scaffolding Text Features</a:t>
            </a:r>
          </a:p>
          <a:p>
            <a:pPr>
              <a:buFont typeface="Arial" pitchFamily="34" charset="0"/>
              <a:buChar char="•"/>
            </a:pPr>
            <a:r>
              <a:rPr lang="en-US" dirty="0" smtClean="0"/>
              <a:t>Complexity of ideas/content</a:t>
            </a:r>
          </a:p>
          <a:p>
            <a:pPr>
              <a:buFont typeface="Arial" pitchFamily="34" charset="0"/>
              <a:buChar char="•"/>
            </a:pPr>
            <a:r>
              <a:rPr lang="en-US" dirty="0" smtClean="0"/>
              <a:t>Match of text and reader prior knowledge </a:t>
            </a:r>
          </a:p>
          <a:p>
            <a:pPr>
              <a:buFont typeface="Arial" pitchFamily="34" charset="0"/>
              <a:buChar char="•"/>
            </a:pPr>
            <a:r>
              <a:rPr lang="en-US" dirty="0" smtClean="0"/>
              <a:t>Complexity of vocabulary</a:t>
            </a:r>
          </a:p>
          <a:p>
            <a:pPr>
              <a:buFont typeface="Arial" pitchFamily="34" charset="0"/>
              <a:buChar char="•"/>
            </a:pPr>
            <a:r>
              <a:rPr lang="en-US" dirty="0" smtClean="0"/>
              <a:t>Complexity of syntax</a:t>
            </a:r>
          </a:p>
          <a:p>
            <a:pPr>
              <a:buFont typeface="Arial" pitchFamily="34" charset="0"/>
              <a:buChar char="•"/>
            </a:pPr>
            <a:r>
              <a:rPr lang="en-US" dirty="0" smtClean="0"/>
              <a:t>Complexity of coherence</a:t>
            </a:r>
          </a:p>
          <a:p>
            <a:pPr>
              <a:buFont typeface="Arial" pitchFamily="34" charset="0"/>
              <a:buChar char="•"/>
            </a:pPr>
            <a:r>
              <a:rPr lang="en-US" dirty="0" smtClean="0"/>
              <a:t>Familiarity of genre demands</a:t>
            </a:r>
          </a:p>
          <a:p>
            <a:pPr>
              <a:buFont typeface="Arial" pitchFamily="34" charset="0"/>
              <a:buChar char="•"/>
            </a:pPr>
            <a:r>
              <a:rPr lang="en-US" dirty="0" smtClean="0"/>
              <a:t>Complexity of text organization</a:t>
            </a:r>
          </a:p>
          <a:p>
            <a:pPr>
              <a:buFont typeface="Arial" pitchFamily="34" charset="0"/>
              <a:buChar char="•"/>
            </a:pPr>
            <a:r>
              <a:rPr lang="en-US" dirty="0" smtClean="0"/>
              <a:t>Subtlety of author’s tone</a:t>
            </a:r>
          </a:p>
          <a:p>
            <a:pPr>
              <a:buFont typeface="Arial" pitchFamily="34" charset="0"/>
              <a:buChar char="•"/>
            </a:pPr>
            <a:r>
              <a:rPr lang="en-US" dirty="0" smtClean="0"/>
              <a:t>Sophistication of literary devices or data-presentation devices</a:t>
            </a:r>
          </a:p>
          <a:p>
            <a:pPr marL="0" indent="0">
              <a:buNone/>
            </a:pPr>
            <a:endParaRPr lang="en-US" dirty="0" smtClean="0"/>
          </a:p>
          <a:p>
            <a:pPr marL="0" indent="0">
              <a:buNone/>
            </a:pPr>
            <a:r>
              <a:rPr lang="en-US" dirty="0" smtClean="0"/>
              <a:t>Other Approaches</a:t>
            </a:r>
            <a:endParaRPr lang="en-US" dirty="0"/>
          </a:p>
          <a:p>
            <a:r>
              <a:rPr lang="en-US" dirty="0" smtClean="0"/>
              <a:t>Provide sufficient fluency</a:t>
            </a:r>
            <a:endParaRPr lang="en-US" dirty="0"/>
          </a:p>
          <a:p>
            <a:pPr>
              <a:buFont typeface="Arial" pitchFamily="34" charset="0"/>
              <a:buChar char="•"/>
            </a:pPr>
            <a:r>
              <a:rPr lang="en-US" dirty="0" smtClean="0"/>
              <a:t>Use stair-steps or apprentice texts</a:t>
            </a:r>
          </a:p>
          <a:p>
            <a:pPr>
              <a:buFont typeface="Arial" pitchFamily="34" charset="0"/>
              <a:buChar char="•"/>
            </a:pPr>
            <a:r>
              <a:rPr lang="en-US" dirty="0" smtClean="0"/>
              <a:t>Teach comprehension strategies</a:t>
            </a:r>
          </a:p>
          <a:p>
            <a:pPr>
              <a:buFont typeface="Arial" pitchFamily="34" charset="0"/>
              <a:buChar char="•"/>
            </a:pPr>
            <a:r>
              <a:rPr lang="en-US" dirty="0" smtClean="0"/>
              <a:t>Motivation</a:t>
            </a:r>
          </a:p>
        </p:txBody>
      </p:sp>
    </p:spTree>
    <p:extLst>
      <p:ext uri="{BB962C8B-B14F-4D97-AF65-F5344CB8AC3E}">
        <p14:creationId xmlns:p14="http://schemas.microsoft.com/office/powerpoint/2010/main" val="37467412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Build/Access Prior Knowledge</a:t>
            </a:r>
            <a:endParaRPr lang="en-US" dirty="0"/>
          </a:p>
        </p:txBody>
      </p:sp>
      <p:sp>
        <p:nvSpPr>
          <p:cNvPr id="3" name="Content Placeholder 2"/>
          <p:cNvSpPr>
            <a:spLocks noGrp="1"/>
          </p:cNvSpPr>
          <p:nvPr>
            <p:ph idx="1"/>
          </p:nvPr>
        </p:nvSpPr>
        <p:spPr>
          <a:xfrm>
            <a:off x="457200" y="1523999"/>
            <a:ext cx="8229600" cy="4572001"/>
          </a:xfrm>
        </p:spPr>
        <p:txBody>
          <a:bodyPr>
            <a:normAutofit/>
          </a:bodyPr>
          <a:lstStyle/>
          <a:p>
            <a:r>
              <a:rPr lang="en-US" sz="2200" dirty="0" smtClean="0"/>
              <a:t>Readers do not just take in information – all learning is interpretive</a:t>
            </a:r>
          </a:p>
          <a:p>
            <a:r>
              <a:rPr lang="en-US" sz="2200" b="0" dirty="0" smtClean="0"/>
              <a:t>This, in part, means that we take in information through the lens of what we know (we interpret it, we combine it with already known information)</a:t>
            </a:r>
          </a:p>
          <a:p>
            <a:r>
              <a:rPr lang="en-US" sz="2200" b="0" dirty="0" smtClean="0"/>
              <a:t>Texts can be challenging if they presuppose or require </a:t>
            </a:r>
            <a:r>
              <a:rPr lang="en-US" sz="2200" dirty="0" smtClean="0"/>
              <a:t>overt </a:t>
            </a:r>
            <a:r>
              <a:rPr lang="en-US" sz="2200" b="0" dirty="0" smtClean="0"/>
              <a:t>use of particular prior knowledge</a:t>
            </a:r>
          </a:p>
          <a:p>
            <a:r>
              <a:rPr lang="en-US" sz="2200" b="0" dirty="0" smtClean="0"/>
              <a:t>Students can be guided to use their related experiences in ways that scaffolds the new knowledge</a:t>
            </a:r>
          </a:p>
          <a:p>
            <a:r>
              <a:rPr lang="en-US" sz="2200" dirty="0" smtClean="0"/>
              <a:t>Too often we do this poorly</a:t>
            </a:r>
            <a:endParaRPr lang="en-US" sz="2200" b="0" dirty="0" smtClean="0"/>
          </a:p>
          <a:p>
            <a:endParaRPr lang="en-US" dirty="0"/>
          </a:p>
        </p:txBody>
      </p:sp>
    </p:spTree>
    <p:extLst>
      <p:ext uri="{BB962C8B-B14F-4D97-AF65-F5344CB8AC3E}">
        <p14:creationId xmlns:p14="http://schemas.microsoft.com/office/powerpoint/2010/main" val="174790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smtClean="0"/>
              <a:t>Build/Access Prior Knowledge (cont.)</a:t>
            </a:r>
            <a:endParaRPr lang="en-US" dirty="0"/>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smtClean="0"/>
              <a:t>But prior knowledge is tricky—it helps in multiple ways: inferencing, disambiguation, memory/recall, organization, etc.</a:t>
            </a:r>
          </a:p>
          <a:p>
            <a:r>
              <a:rPr lang="en-US" sz="2200" dirty="0" smtClean="0"/>
              <a:t>Problem 1: It reduces work since you don’t have to learn as much from the text (“I already know this, so don</a:t>
            </a:r>
            <a:r>
              <a:rPr lang="fr-FR" sz="2200" dirty="0" smtClean="0"/>
              <a:t>’</a:t>
            </a:r>
            <a:r>
              <a:rPr lang="en-US" sz="2200" dirty="0" smtClean="0"/>
              <a:t>t need to pay attention”)</a:t>
            </a:r>
          </a:p>
          <a:p>
            <a:r>
              <a:rPr lang="en-US" sz="2200" dirty="0" smtClean="0"/>
              <a:t>Research shows that it is helpful to “prime” prior knowledge, but no more than a topical mention is needed for this</a:t>
            </a:r>
          </a:p>
          <a:p>
            <a:r>
              <a:rPr lang="en-US" sz="2200" dirty="0" smtClean="0"/>
              <a:t>Reading preparation should not include information that the author will provide—leave that to reading comprehension</a:t>
            </a:r>
          </a:p>
          <a:p>
            <a:endParaRPr lang="en-US" sz="2200" b="0" dirty="0" smtClean="0"/>
          </a:p>
        </p:txBody>
      </p:sp>
    </p:spTree>
    <p:extLst>
      <p:ext uri="{BB962C8B-B14F-4D97-AF65-F5344CB8AC3E}">
        <p14:creationId xmlns:p14="http://schemas.microsoft.com/office/powerpoint/2010/main" val="214590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smtClean="0"/>
              <a:t>Build/Access Prior Knowledge (cont.)</a:t>
            </a:r>
            <a:endParaRPr lang="en-US" dirty="0"/>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smtClean="0"/>
              <a:t>Problem 2: Prior knowledge often overwhelms text (students stay with preconceptions)</a:t>
            </a:r>
          </a:p>
          <a:p>
            <a:r>
              <a:rPr lang="en-US" sz="2200" dirty="0" smtClean="0"/>
              <a:t>Studies show that when prior knowledge contradicts text information, students tend to reject the text information</a:t>
            </a:r>
          </a:p>
          <a:p>
            <a:r>
              <a:rPr lang="en-US" sz="2200" dirty="0" smtClean="0"/>
              <a:t>Placing a great emphasis on prior knowledge discourages learning</a:t>
            </a:r>
          </a:p>
          <a:p>
            <a:r>
              <a:rPr lang="en-US" sz="2200" dirty="0" smtClean="0"/>
              <a:t>Prior knowledge preparation should be kept brief</a:t>
            </a:r>
          </a:p>
          <a:p>
            <a:endParaRPr lang="en-US" sz="2200" b="0" dirty="0" smtClean="0"/>
          </a:p>
        </p:txBody>
      </p:sp>
    </p:spTree>
    <p:extLst>
      <p:ext uri="{BB962C8B-B14F-4D97-AF65-F5344CB8AC3E}">
        <p14:creationId xmlns:p14="http://schemas.microsoft.com/office/powerpoint/2010/main" val="278690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Why it matters?</a:t>
            </a:r>
            <a:endParaRPr lang="zh-CN" altLang="en-US" sz="3600" dirty="0">
              <a:solidFill>
                <a:srgbClr val="000000"/>
              </a:solidFill>
            </a:endParaRPr>
          </a:p>
        </p:txBody>
      </p:sp>
      <p:sp>
        <p:nvSpPr>
          <p:cNvPr id="3" name="TextBox 2"/>
          <p:cNvSpPr txBox="1"/>
          <p:nvPr/>
        </p:nvSpPr>
        <p:spPr>
          <a:xfrm>
            <a:off x="762000" y="1295400"/>
            <a:ext cx="6248400" cy="4801314"/>
          </a:xfrm>
          <a:prstGeom prst="rect">
            <a:avLst/>
          </a:prstGeom>
          <a:noFill/>
        </p:spPr>
        <p:txBody>
          <a:bodyPr wrap="square" rtlCol="0">
            <a:spAutoFit/>
          </a:bodyPr>
          <a:lstStyle/>
          <a:p>
            <a:r>
              <a:rPr lang="en-US" sz="2400" dirty="0" smtClean="0"/>
              <a:t>Two major shifts</a:t>
            </a:r>
          </a:p>
          <a:p>
            <a:pPr marL="800100" lvl="1" indent="-342900">
              <a:buFont typeface="Arial"/>
              <a:buChar char="•"/>
            </a:pPr>
            <a:r>
              <a:rPr lang="en-US" sz="2400" dirty="0" smtClean="0"/>
              <a:t>Globalization</a:t>
            </a:r>
          </a:p>
          <a:p>
            <a:pPr marL="800100" lvl="1" indent="-342900">
              <a:buFont typeface="Arial"/>
              <a:buChar char="•"/>
            </a:pPr>
            <a:r>
              <a:rPr lang="en-US" sz="2400" dirty="0" smtClean="0"/>
              <a:t>Digital world</a:t>
            </a:r>
          </a:p>
          <a:p>
            <a:pPr lvl="1"/>
            <a:endParaRPr lang="en-US" sz="2400" dirty="0"/>
          </a:p>
          <a:p>
            <a:r>
              <a:rPr lang="en-US" sz="2400" dirty="0" smtClean="0"/>
              <a:t>Four major outcomes</a:t>
            </a:r>
          </a:p>
          <a:p>
            <a:pPr marL="800100" lvl="2" indent="-342900">
              <a:buFont typeface="Arial"/>
              <a:buChar char="•"/>
            </a:pPr>
            <a:r>
              <a:rPr lang="en-US" sz="2400" dirty="0" smtClean="0"/>
              <a:t>Economics</a:t>
            </a:r>
          </a:p>
          <a:p>
            <a:pPr marL="800100" lvl="2" indent="-342900">
              <a:buFont typeface="Arial"/>
              <a:buChar char="•"/>
            </a:pPr>
            <a:r>
              <a:rPr lang="en-US" sz="2400" dirty="0" smtClean="0"/>
              <a:t>Civics</a:t>
            </a:r>
          </a:p>
          <a:p>
            <a:pPr marL="800100" lvl="2" indent="-342900">
              <a:buFont typeface="Arial"/>
              <a:buChar char="•"/>
            </a:pPr>
            <a:r>
              <a:rPr lang="en-US" sz="2400" dirty="0" smtClean="0"/>
              <a:t>Social life</a:t>
            </a:r>
          </a:p>
          <a:p>
            <a:pPr marL="800100" lvl="2" indent="-342900">
              <a:buFont typeface="Arial"/>
              <a:buChar char="•"/>
            </a:pPr>
            <a:r>
              <a:rPr lang="en-US" sz="2400" dirty="0" smtClean="0"/>
              <a:t>Education</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a:p>
          <a:p>
            <a:endParaRPr lang="en-US" dirty="0"/>
          </a:p>
        </p:txBody>
      </p:sp>
    </p:spTree>
    <p:extLst>
      <p:ext uri="{BB962C8B-B14F-4D97-AF65-F5344CB8AC3E}">
        <p14:creationId xmlns:p14="http://schemas.microsoft.com/office/powerpoint/2010/main" val="2104524725"/>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smtClean="0"/>
              <a:t>Build/Access Prior Knowledge (cont.)</a:t>
            </a:r>
            <a:endParaRPr lang="en-US" dirty="0"/>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smtClean="0"/>
              <a:t>Problem 3: Prior knowledge preparation is often irrelevant</a:t>
            </a:r>
          </a:p>
          <a:p>
            <a:r>
              <a:rPr lang="en-US" sz="2200" dirty="0" smtClean="0"/>
              <a:t>Prior knowledge preparation should focus on elements that will help with comprehension</a:t>
            </a:r>
          </a:p>
          <a:p>
            <a:r>
              <a:rPr lang="en-US" sz="2200" dirty="0" smtClean="0"/>
              <a:t>Though this is tricky—too much of such focus and you tip the author’s hand, interfering with reading comprehension</a:t>
            </a:r>
          </a:p>
          <a:p>
            <a:endParaRPr lang="en-US" sz="2200" dirty="0"/>
          </a:p>
          <a:p>
            <a:endParaRPr lang="en-US" sz="2200" dirty="0" smtClean="0"/>
          </a:p>
        </p:txBody>
      </p:sp>
    </p:spTree>
    <p:extLst>
      <p:ext uri="{BB962C8B-B14F-4D97-AF65-F5344CB8AC3E}">
        <p14:creationId xmlns:p14="http://schemas.microsoft.com/office/powerpoint/2010/main" val="214625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Knowledge Example</a:t>
            </a:r>
            <a:endParaRPr lang="en-US" dirty="0"/>
          </a:p>
        </p:txBody>
      </p:sp>
      <p:sp>
        <p:nvSpPr>
          <p:cNvPr id="3" name="Content Placeholder 2"/>
          <p:cNvSpPr>
            <a:spLocks noGrp="1"/>
          </p:cNvSpPr>
          <p:nvPr>
            <p:ph idx="1"/>
          </p:nvPr>
        </p:nvSpPr>
        <p:spPr/>
        <p:txBody>
          <a:bodyPr>
            <a:normAutofit/>
          </a:bodyPr>
          <a:lstStyle/>
          <a:p>
            <a:pPr marL="0" indent="0">
              <a:buNone/>
            </a:pPr>
            <a:r>
              <a:rPr lang="en-US" sz="2200" b="0" dirty="0" smtClean="0"/>
              <a:t>Three men came to get their haircut, but Stanley barked at them.</a:t>
            </a:r>
          </a:p>
          <a:p>
            <a:pPr marL="0" indent="0">
              <a:buNone/>
            </a:pPr>
            <a:r>
              <a:rPr lang="en-US" sz="2200" b="0" dirty="0" smtClean="0"/>
              <a:t>The barber looked at William. “Boy,” he said, “isn’t that your dog?”</a:t>
            </a:r>
          </a:p>
          <a:p>
            <a:pPr marL="0" indent="0">
              <a:buNone/>
            </a:pPr>
            <a:r>
              <a:rPr lang="en-US" sz="2200" b="0" dirty="0" smtClean="0"/>
              <a:t>“No,” he said. “He just followed me. He lives next door.”</a:t>
            </a:r>
          </a:p>
          <a:p>
            <a:pPr marL="0" indent="0">
              <a:buNone/>
            </a:pPr>
            <a:r>
              <a:rPr lang="en-US" sz="2200" b="0" dirty="0" smtClean="0"/>
              <a:t>“Well,” the barber said, “that dog is keeping people out of my shop. There are people here ahead of you, but I’ll cut your hair now.”</a:t>
            </a:r>
            <a:endParaRPr lang="en-US" sz="2200" b="0" dirty="0"/>
          </a:p>
        </p:txBody>
      </p:sp>
    </p:spTree>
    <p:extLst>
      <p:ext uri="{BB962C8B-B14F-4D97-AF65-F5344CB8AC3E}">
        <p14:creationId xmlns:p14="http://schemas.microsoft.com/office/powerpoint/2010/main" val="41468373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smtClean="0"/>
              <a:t>Build/Access Prior Knowledge (cont.)</a:t>
            </a:r>
            <a:endParaRPr lang="en-US" dirty="0"/>
          </a:p>
        </p:txBody>
      </p:sp>
      <p:sp>
        <p:nvSpPr>
          <p:cNvPr id="3" name="Content Placeholder 2"/>
          <p:cNvSpPr>
            <a:spLocks noGrp="1"/>
          </p:cNvSpPr>
          <p:nvPr>
            <p:ph idx="1"/>
          </p:nvPr>
        </p:nvSpPr>
        <p:spPr>
          <a:xfrm>
            <a:off x="533400" y="1523999"/>
            <a:ext cx="8229600" cy="4572001"/>
          </a:xfrm>
        </p:spPr>
        <p:txBody>
          <a:bodyPr>
            <a:normAutofit/>
          </a:bodyPr>
          <a:lstStyle/>
          <a:p>
            <a:r>
              <a:rPr lang="en-US" sz="2200" dirty="0" smtClean="0"/>
              <a:t>If students have relevant prior knowledge about a topic or hard to comprehend text element, prime relevant knowledge briefly (often a topic mention is all that is needed)--strategic</a:t>
            </a:r>
          </a:p>
          <a:p>
            <a:r>
              <a:rPr lang="en-US" sz="2200" dirty="0" smtClean="0"/>
              <a:t>If the prior knowledge is from prior readings, reviewing what is known up to this point is appropriate—strategic</a:t>
            </a:r>
          </a:p>
          <a:p>
            <a:r>
              <a:rPr lang="en-US" sz="2200" dirty="0" smtClean="0"/>
              <a:t>If students lack information that the author assumed they would have, then provide this information (e.g., historical pieces, excerpts)</a:t>
            </a:r>
          </a:p>
          <a:p>
            <a:r>
              <a:rPr lang="en-US" sz="2200" dirty="0"/>
              <a:t>Sometimes the gaps are cultural—the author assumes one set of experiences and the readers others</a:t>
            </a:r>
          </a:p>
          <a:p>
            <a:pPr marL="0" indent="0">
              <a:buNone/>
            </a:pPr>
            <a:endParaRPr lang="en-US" sz="2200" dirty="0"/>
          </a:p>
          <a:p>
            <a:endParaRPr lang="en-US" sz="2200" dirty="0" smtClean="0"/>
          </a:p>
        </p:txBody>
      </p:sp>
    </p:spTree>
    <p:extLst>
      <p:ext uri="{BB962C8B-B14F-4D97-AF65-F5344CB8AC3E}">
        <p14:creationId xmlns:p14="http://schemas.microsoft.com/office/powerpoint/2010/main" val="284903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Knowledge</a:t>
            </a:r>
            <a:endParaRPr lang="en-US" dirty="0"/>
          </a:p>
        </p:txBody>
      </p:sp>
      <p:sp>
        <p:nvSpPr>
          <p:cNvPr id="3" name="Content Placeholder 2"/>
          <p:cNvSpPr>
            <a:spLocks noGrp="1"/>
          </p:cNvSpPr>
          <p:nvPr>
            <p:ph idx="1"/>
          </p:nvPr>
        </p:nvSpPr>
        <p:spPr/>
        <p:txBody>
          <a:bodyPr>
            <a:normAutofit fontScale="92500"/>
          </a:bodyPr>
          <a:lstStyle/>
          <a:p>
            <a:r>
              <a:rPr lang="en-US" sz="2200" dirty="0" smtClean="0"/>
              <a:t>Do reveal to your students the topic they will be asked to read about and/or the genre they’ll be reading about*</a:t>
            </a:r>
          </a:p>
          <a:p>
            <a:r>
              <a:rPr lang="en-US" sz="2200" dirty="0" smtClean="0"/>
              <a:t>Do not spend extensive time reviewing what they may already know about a topic</a:t>
            </a:r>
          </a:p>
          <a:p>
            <a:r>
              <a:rPr lang="en-US" sz="2200" dirty="0" smtClean="0"/>
              <a:t>Do tell students relevant information the author would have assumed them to know unless you think it can easily be inferred </a:t>
            </a:r>
          </a:p>
          <a:p>
            <a:r>
              <a:rPr lang="en-US" sz="2200" b="0" dirty="0" smtClean="0"/>
              <a:t>Do not reveal information the author is going to provide</a:t>
            </a:r>
          </a:p>
          <a:p>
            <a:r>
              <a:rPr lang="en-US" sz="2200" dirty="0" smtClean="0"/>
              <a:t>Do consider whether there are cultural gaps between what the student knows and that the text assumes</a:t>
            </a:r>
          </a:p>
          <a:p>
            <a:r>
              <a:rPr lang="en-US" sz="2200" b="0" dirty="0" smtClean="0"/>
              <a:t>Do not select texts that require extensive amounts of prerequisite information to understand</a:t>
            </a:r>
          </a:p>
          <a:p>
            <a:r>
              <a:rPr lang="en-US" sz="2200" dirty="0" smtClean="0"/>
              <a:t>Do teach students to use what they know when evaluating the truth or accuracy of what they are reading (does it make sense?)</a:t>
            </a:r>
            <a:endParaRPr lang="en-US" sz="2200" b="0" dirty="0" smtClean="0"/>
          </a:p>
          <a:p>
            <a:endParaRPr lang="en-US" sz="2200" dirty="0" smtClean="0"/>
          </a:p>
          <a:p>
            <a:endParaRPr lang="en-US" sz="2200" b="0" dirty="0"/>
          </a:p>
        </p:txBody>
      </p:sp>
    </p:spTree>
    <p:extLst>
      <p:ext uri="{BB962C8B-B14F-4D97-AF65-F5344CB8AC3E}">
        <p14:creationId xmlns:p14="http://schemas.microsoft.com/office/powerpoint/2010/main" val="6326271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Tell Vocabulary</a:t>
            </a:r>
            <a:endParaRPr lang="en-US" dirty="0"/>
          </a:p>
        </p:txBody>
      </p:sp>
      <p:sp>
        <p:nvSpPr>
          <p:cNvPr id="3" name="Content Placeholder 2"/>
          <p:cNvSpPr>
            <a:spLocks noGrp="1"/>
          </p:cNvSpPr>
          <p:nvPr>
            <p:ph idx="1"/>
          </p:nvPr>
        </p:nvSpPr>
        <p:spPr>
          <a:xfrm>
            <a:off x="457200" y="1447800"/>
            <a:ext cx="8229600" cy="4678363"/>
          </a:xfrm>
        </p:spPr>
        <p:txBody>
          <a:bodyPr>
            <a:noAutofit/>
          </a:bodyPr>
          <a:lstStyle/>
          <a:p>
            <a:r>
              <a:rPr lang="en-US" sz="2200" b="0" dirty="0" smtClean="0"/>
              <a:t>Texts can be hard because of unfamiliar vocabulary (difference between academic vocabulary and key vocabulary in a text)</a:t>
            </a:r>
          </a:p>
          <a:p>
            <a:r>
              <a:rPr lang="en-US" sz="2200" dirty="0" smtClean="0"/>
              <a:t>Less widely known words tend to be harder than known words</a:t>
            </a:r>
          </a:p>
          <a:p>
            <a:r>
              <a:rPr lang="en-US" sz="2200" dirty="0" smtClean="0"/>
              <a:t>Metaphorical language counts as vocabulary too (“common currency”, “charming and charmed innocence”)</a:t>
            </a:r>
          </a:p>
          <a:p>
            <a:r>
              <a:rPr lang="en-US" sz="2200" dirty="0" smtClean="0"/>
              <a:t>But not all of the words have the same impact on the information or comprehension of the information</a:t>
            </a:r>
            <a:endParaRPr lang="en-US" sz="2200" b="0" dirty="0" smtClean="0"/>
          </a:p>
          <a:p>
            <a:r>
              <a:rPr lang="en-US" sz="2200" b="0" dirty="0" smtClean="0"/>
              <a:t>Carefully analyze text for the challenging and important vocabulary –emphasize the words that influence th</a:t>
            </a:r>
            <a:r>
              <a:rPr lang="en-US" sz="2200" dirty="0" smtClean="0"/>
              <a:t>e meaning</a:t>
            </a:r>
          </a:p>
          <a:p>
            <a:endParaRPr lang="en-US" sz="2200" b="0" dirty="0" smtClean="0"/>
          </a:p>
          <a:p>
            <a:pPr marL="0" indent="0">
              <a:buNone/>
            </a:pPr>
            <a:endParaRPr lang="en-US" sz="2400" dirty="0" smtClean="0"/>
          </a:p>
        </p:txBody>
      </p:sp>
    </p:spTree>
    <p:extLst>
      <p:ext uri="{BB962C8B-B14F-4D97-AF65-F5344CB8AC3E}">
        <p14:creationId xmlns:p14="http://schemas.microsoft.com/office/powerpoint/2010/main" val="186926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words do you teach?</a:t>
            </a:r>
            <a:endParaRPr lang="en-US" dirty="0"/>
          </a:p>
        </p:txBody>
      </p:sp>
      <p:sp>
        <p:nvSpPr>
          <p:cNvPr id="3" name="Content Placeholder 2"/>
          <p:cNvSpPr>
            <a:spLocks noGrp="1"/>
          </p:cNvSpPr>
          <p:nvPr>
            <p:ph idx="1"/>
          </p:nvPr>
        </p:nvSpPr>
        <p:spPr/>
        <p:txBody>
          <a:bodyPr/>
          <a:lstStyle/>
          <a:p>
            <a:pPr marL="0" indent="0">
              <a:buNone/>
            </a:pPr>
            <a:r>
              <a:rPr lang="en-US"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0885723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words do you teach?</a:t>
            </a:r>
            <a:endParaRPr lang="en-US" dirty="0"/>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657409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words would you teach?</a:t>
            </a:r>
            <a:endParaRPr lang="en-US" dirty="0"/>
          </a:p>
        </p:txBody>
      </p:sp>
      <p:sp>
        <p:nvSpPr>
          <p:cNvPr id="3" name="Content Placeholder 2"/>
          <p:cNvSpPr>
            <a:spLocks noGrp="1"/>
          </p:cNvSpPr>
          <p:nvPr>
            <p:ph idx="1"/>
          </p:nvPr>
        </p:nvSpPr>
        <p:spPr/>
        <p:txBody>
          <a:bodyPr/>
          <a:lstStyle/>
          <a:p>
            <a:pPr marL="0" indent="0">
              <a:buNone/>
            </a:pPr>
            <a:r>
              <a:rPr lang="en-US" dirty="0" smtClean="0"/>
              <a:t>Some scientists argued that these gases have heated up our atmosphere. They say global warming will </a:t>
            </a:r>
            <a:r>
              <a:rPr lang="en-US" dirty="0" smtClean="0">
                <a:solidFill>
                  <a:srgbClr val="3366FF"/>
                </a:solidFill>
              </a:rPr>
              <a:t>affect</a:t>
            </a:r>
            <a:r>
              <a:rPr lang="en-US" dirty="0" smtClean="0"/>
              <a:t> our climate so dramatically that </a:t>
            </a:r>
            <a:r>
              <a:rPr lang="en-US" dirty="0" smtClean="0">
                <a:solidFill>
                  <a:srgbClr val="3366FF"/>
                </a:solidFill>
              </a:rPr>
              <a:t>glaciers</a:t>
            </a:r>
            <a:r>
              <a:rPr lang="en-US" dirty="0" smtClean="0"/>
              <a:t> will melt and sea levels will rise. In addition, it is not just our atmosphere that can be polluted. Oil from spills often </a:t>
            </a:r>
            <a:r>
              <a:rPr lang="en-US" dirty="0" smtClean="0">
                <a:solidFill>
                  <a:srgbClr val="3366FF"/>
                </a:solidFill>
              </a:rPr>
              <a:t>seeps</a:t>
            </a:r>
            <a:r>
              <a:rPr lang="en-US" dirty="0" smtClean="0"/>
              <a:t> into the ocean.</a:t>
            </a:r>
            <a:endParaRPr lang="en-US" dirty="0"/>
          </a:p>
        </p:txBody>
      </p:sp>
    </p:spTree>
    <p:extLst>
      <p:ext uri="{BB962C8B-B14F-4D97-AF65-F5344CB8AC3E}">
        <p14:creationId xmlns:p14="http://schemas.microsoft.com/office/powerpoint/2010/main" val="19744046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words would you teach?</a:t>
            </a:r>
            <a:endParaRPr lang="en-US" dirty="0"/>
          </a:p>
        </p:txBody>
      </p:sp>
      <p:sp>
        <p:nvSpPr>
          <p:cNvPr id="3" name="Content Placeholder 2"/>
          <p:cNvSpPr>
            <a:spLocks noGrp="1"/>
          </p:cNvSpPr>
          <p:nvPr>
            <p:ph idx="1"/>
          </p:nvPr>
        </p:nvSpPr>
        <p:spPr/>
        <p:txBody>
          <a:bodyPr>
            <a:normAutofit/>
          </a:bodyPr>
          <a:lstStyle/>
          <a:p>
            <a:pPr marL="0" indent="0">
              <a:buNone/>
            </a:pPr>
            <a:r>
              <a:rPr lang="en-US" sz="2400" b="0" dirty="0" smtClean="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endParaRPr lang="en-US" sz="2400" b="0" dirty="0"/>
          </a:p>
        </p:txBody>
      </p:sp>
    </p:spTree>
    <p:extLst>
      <p:ext uri="{BB962C8B-B14F-4D97-AF65-F5344CB8AC3E}">
        <p14:creationId xmlns:p14="http://schemas.microsoft.com/office/powerpoint/2010/main" val="20142915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words would you teach?</a:t>
            </a:r>
            <a:endParaRPr lang="en-US" dirty="0"/>
          </a:p>
        </p:txBody>
      </p:sp>
      <p:sp>
        <p:nvSpPr>
          <p:cNvPr id="3" name="Content Placeholder 2"/>
          <p:cNvSpPr>
            <a:spLocks noGrp="1"/>
          </p:cNvSpPr>
          <p:nvPr>
            <p:ph idx="1"/>
          </p:nvPr>
        </p:nvSpPr>
        <p:spPr/>
        <p:txBody>
          <a:bodyPr>
            <a:normAutofit/>
          </a:bodyPr>
          <a:lstStyle/>
          <a:p>
            <a:pPr marL="0" indent="0">
              <a:buNone/>
            </a:pPr>
            <a:r>
              <a:rPr lang="en-US" sz="2400" b="0" dirty="0" smtClean="0"/>
              <a:t>	I can never forget the scene that met us. Between us and the Barrier was a</a:t>
            </a:r>
            <a:r>
              <a:rPr lang="en-US" sz="2400" b="0" dirty="0" smtClean="0">
                <a:solidFill>
                  <a:srgbClr val="00B0F0"/>
                </a:solidFill>
              </a:rPr>
              <a:t> </a:t>
            </a:r>
            <a:r>
              <a:rPr lang="en-US" sz="2400" b="0" dirty="0" smtClean="0">
                <a:solidFill>
                  <a:srgbClr val="3366FF"/>
                </a:solidFill>
              </a:rPr>
              <a:t>lane </a:t>
            </a:r>
            <a:r>
              <a:rPr lang="en-US" sz="2400" b="0" dirty="0" smtClean="0"/>
              <a:t>of some fifty yards wide, a </a:t>
            </a:r>
            <a:r>
              <a:rPr lang="en-US" sz="2400" b="0" dirty="0" smtClean="0">
                <a:solidFill>
                  <a:srgbClr val="3366FF"/>
                </a:solidFill>
              </a:rPr>
              <a:t>seething cauldron</a:t>
            </a:r>
            <a:r>
              <a:rPr lang="en-US" sz="2400" b="0" dirty="0" smtClean="0"/>
              <a:t>. </a:t>
            </a:r>
            <a:r>
              <a:rPr lang="en-US" sz="2400" b="0" dirty="0" smtClean="0">
                <a:solidFill>
                  <a:srgbClr val="3366FF"/>
                </a:solidFill>
              </a:rPr>
              <a:t>Bergs</a:t>
            </a:r>
            <a:r>
              <a:rPr lang="en-US" sz="2400" b="0" dirty="0" smtClean="0"/>
              <a:t> were </a:t>
            </a:r>
            <a:r>
              <a:rPr lang="en-US" sz="2400" b="0" dirty="0" smtClean="0">
                <a:solidFill>
                  <a:srgbClr val="3366FF"/>
                </a:solidFill>
              </a:rPr>
              <a:t>calving</a:t>
            </a:r>
            <a:r>
              <a:rPr lang="en-US" sz="2400" b="0" dirty="0" smtClean="0"/>
              <a:t> off as we watched: and </a:t>
            </a:r>
            <a:r>
              <a:rPr lang="en-US" sz="2400" b="0" dirty="0" smtClean="0">
                <a:solidFill>
                  <a:srgbClr val="3366FF"/>
                </a:solidFill>
              </a:rPr>
              <a:t>capsizing: </a:t>
            </a:r>
            <a:r>
              <a:rPr lang="en-US" sz="2400" b="0" dirty="0" smtClean="0"/>
              <a:t>and hitting other bergs, splitting into two and falling apart. The </a:t>
            </a:r>
            <a:r>
              <a:rPr lang="en-US" sz="2400" b="0" dirty="0" smtClean="0">
                <a:solidFill>
                  <a:srgbClr val="3366FF"/>
                </a:solidFill>
              </a:rPr>
              <a:t>Killers</a:t>
            </a:r>
            <a:r>
              <a:rPr lang="en-US" sz="2400" b="0" dirty="0" smtClean="0"/>
              <a:t>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sz="2400" b="0" dirty="0" smtClean="0">
                <a:solidFill>
                  <a:srgbClr val="3366FF"/>
                </a:solidFill>
              </a:rPr>
              <a:t>floes. </a:t>
            </a:r>
            <a:endParaRPr lang="en-US" sz="2400" b="0" dirty="0">
              <a:solidFill>
                <a:srgbClr val="3366FF"/>
              </a:solidFill>
            </a:endParaRPr>
          </a:p>
        </p:txBody>
      </p:sp>
    </p:spTree>
    <p:extLst>
      <p:ext uri="{BB962C8B-B14F-4D97-AF65-F5344CB8AC3E}">
        <p14:creationId xmlns:p14="http://schemas.microsoft.com/office/powerpoint/2010/main" val="4263846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Many changes are being made because of Common Core</a:t>
            </a:r>
            <a:endParaRPr lang="zh-CN" altLang="en-US" sz="3600" dirty="0">
              <a:solidFill>
                <a:srgbClr val="000000"/>
              </a:solidFill>
            </a:endParaRPr>
          </a:p>
        </p:txBody>
      </p:sp>
      <p:sp>
        <p:nvSpPr>
          <p:cNvPr id="3" name="TextBox 2"/>
          <p:cNvSpPr txBox="1"/>
          <p:nvPr/>
        </p:nvSpPr>
        <p:spPr>
          <a:xfrm>
            <a:off x="990600" y="1981200"/>
            <a:ext cx="5669632" cy="3323987"/>
          </a:xfrm>
          <a:prstGeom prst="rect">
            <a:avLst/>
          </a:prstGeom>
          <a:noFill/>
        </p:spPr>
        <p:txBody>
          <a:bodyPr wrap="square" rtlCol="0">
            <a:spAutoFit/>
          </a:bodyPr>
          <a:lstStyle/>
          <a:p>
            <a:pPr marL="342900" indent="-342900">
              <a:buFont typeface="Arial"/>
              <a:buChar char="•"/>
            </a:pPr>
            <a:r>
              <a:rPr lang="en-US" sz="2400" b="1"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t>Disciplinary literacy</a:t>
            </a:r>
          </a:p>
          <a:p>
            <a:endParaRPr lang="en-US" dirty="0"/>
          </a:p>
        </p:txBody>
      </p:sp>
    </p:spTree>
    <p:extLst>
      <p:ext uri="{BB962C8B-B14F-4D97-AF65-F5344CB8AC3E}">
        <p14:creationId xmlns:p14="http://schemas.microsoft.com/office/powerpoint/2010/main" val="3080043107"/>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vocabulary scaffold</a:t>
            </a:r>
            <a:endParaRPr lang="en-US" dirty="0"/>
          </a:p>
        </p:txBody>
      </p:sp>
      <p:sp>
        <p:nvSpPr>
          <p:cNvPr id="3" name="Content Placeholder 2"/>
          <p:cNvSpPr>
            <a:spLocks noGrp="1"/>
          </p:cNvSpPr>
          <p:nvPr>
            <p:ph idx="1"/>
          </p:nvPr>
        </p:nvSpPr>
        <p:spPr/>
        <p:txBody>
          <a:bodyPr/>
          <a:lstStyle/>
          <a:p>
            <a:r>
              <a:rPr lang="en-US" dirty="0" smtClean="0"/>
              <a:t>Focus on words that make a difference in comprehending the text.</a:t>
            </a:r>
          </a:p>
          <a:p>
            <a:r>
              <a:rPr lang="en-US" dirty="0" smtClean="0"/>
              <a:t>Do not preteach words that are explicitly defined in the text.</a:t>
            </a:r>
          </a:p>
          <a:p>
            <a:r>
              <a:rPr lang="en-US" dirty="0" smtClean="0"/>
              <a:t>Do not preteach words that can be figured out from context.</a:t>
            </a:r>
          </a:p>
          <a:p>
            <a:r>
              <a:rPr lang="en-US" dirty="0" smtClean="0"/>
              <a:t>Do not provide extensive prior instruction—telling or providing a glossary is enough.</a:t>
            </a:r>
          </a:p>
          <a:p>
            <a:r>
              <a:rPr lang="en-US" dirty="0" smtClean="0"/>
              <a:t>Follow up: reading should stimulate growth in vocabulary.</a:t>
            </a:r>
            <a:endParaRPr lang="en-US" dirty="0"/>
          </a:p>
        </p:txBody>
      </p:sp>
    </p:spTree>
    <p:extLst>
      <p:ext uri="{BB962C8B-B14F-4D97-AF65-F5344CB8AC3E}">
        <p14:creationId xmlns:p14="http://schemas.microsoft.com/office/powerpoint/2010/main" val="26550418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695678"/>
              </p:ext>
            </p:extLst>
          </p:nvPr>
        </p:nvGraphicFramePr>
        <p:xfrm>
          <a:off x="457200" y="1600200"/>
          <a:ext cx="8229600" cy="4348480"/>
        </p:xfrm>
        <a:graphic>
          <a:graphicData uri="http://schemas.openxmlformats.org/drawingml/2006/table">
            <a:tbl>
              <a:tblPr firstRow="1" bandRow="1">
                <a:tableStyleId>{5C22544A-7EE6-4342-B048-85BDC9FD1C3A}</a:tableStyleId>
              </a:tblPr>
              <a:tblGrid>
                <a:gridCol w="2057400"/>
                <a:gridCol w="2057400"/>
                <a:gridCol w="2057400"/>
                <a:gridCol w="2057400"/>
              </a:tblGrid>
              <a:tr h="533400">
                <a:tc>
                  <a:txBody>
                    <a:bodyPr/>
                    <a:lstStyle/>
                    <a:p>
                      <a:endParaRPr lang="en-US" dirty="0"/>
                    </a:p>
                  </a:txBody>
                  <a:tcPr/>
                </a:tc>
                <a:tc>
                  <a:txBody>
                    <a:bodyPr/>
                    <a:lstStyle/>
                    <a:p>
                      <a:pPr algn="ctr"/>
                      <a:r>
                        <a:rPr lang="en-US" dirty="0" smtClean="0"/>
                        <a:t>Key</a:t>
                      </a:r>
                      <a:r>
                        <a:rPr lang="en-US" baseline="0" dirty="0" smtClean="0"/>
                        <a:t> Vocabulary</a:t>
                      </a:r>
                    </a:p>
                    <a:p>
                      <a:pPr algn="ctr"/>
                      <a:r>
                        <a:rPr lang="en-US" baseline="0" dirty="0" smtClean="0"/>
                        <a:t>Text Defined</a:t>
                      </a:r>
                      <a:endParaRPr lang="en-US" dirty="0"/>
                    </a:p>
                  </a:txBody>
                  <a:tcPr/>
                </a:tc>
                <a:tc>
                  <a:txBody>
                    <a:bodyPr/>
                    <a:lstStyle/>
                    <a:p>
                      <a:pPr algn="ctr"/>
                      <a:r>
                        <a:rPr lang="en-US" dirty="0" smtClean="0"/>
                        <a:t>Key Vocabulary</a:t>
                      </a:r>
                    </a:p>
                    <a:p>
                      <a:pPr algn="ctr"/>
                      <a:r>
                        <a:rPr lang="en-US" dirty="0" smtClean="0"/>
                        <a:t>Context</a:t>
                      </a:r>
                      <a:r>
                        <a:rPr lang="en-US" baseline="0" dirty="0" smtClean="0"/>
                        <a:t> Defined</a:t>
                      </a:r>
                      <a:endParaRPr lang="en-US" dirty="0"/>
                    </a:p>
                  </a:txBody>
                  <a:tcPr/>
                </a:tc>
                <a:tc>
                  <a:txBody>
                    <a:bodyPr/>
                    <a:lstStyle/>
                    <a:p>
                      <a:pPr algn="ctr"/>
                      <a:r>
                        <a:rPr lang="en-US" dirty="0" smtClean="0"/>
                        <a:t>Key Vocabulary Preteach</a:t>
                      </a:r>
                      <a:endParaRPr lang="en-US" dirty="0"/>
                    </a:p>
                  </a:txBody>
                  <a:tcPr/>
                </a:tc>
              </a:tr>
              <a:tr h="370840">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7.</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8.</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9.</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10.</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901712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0451013"/>
              </p:ext>
            </p:extLst>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gridCol w="2802467"/>
                <a:gridCol w="2802467"/>
              </a:tblGrid>
              <a:tr h="370840">
                <a:tc>
                  <a:txBody>
                    <a:bodyPr/>
                    <a:lstStyle/>
                    <a:p>
                      <a:pPr algn="ctr"/>
                      <a:r>
                        <a:rPr lang="en-US" dirty="0" smtClean="0">
                          <a:solidFill>
                            <a:schemeClr val="tx1"/>
                          </a:solidFill>
                        </a:rPr>
                        <a:t>Prefix</a:t>
                      </a:r>
                      <a:endParaRPr lang="en-US" dirty="0">
                        <a:solidFill>
                          <a:schemeClr val="tx1"/>
                        </a:solidFill>
                      </a:endParaRPr>
                    </a:p>
                  </a:txBody>
                  <a:tcPr/>
                </a:tc>
                <a:tc>
                  <a:txBody>
                    <a:bodyPr/>
                    <a:lstStyle/>
                    <a:p>
                      <a:pPr algn="ctr"/>
                      <a:r>
                        <a:rPr lang="en-US" dirty="0" smtClean="0">
                          <a:solidFill>
                            <a:schemeClr val="tx1"/>
                          </a:solidFill>
                        </a:rPr>
                        <a:t>Meaning</a:t>
                      </a:r>
                      <a:endParaRPr lang="en-US" dirty="0">
                        <a:solidFill>
                          <a:schemeClr val="tx1"/>
                        </a:solidFill>
                      </a:endParaRPr>
                    </a:p>
                  </a:txBody>
                  <a:tcPr/>
                </a:tc>
                <a:tc>
                  <a:txBody>
                    <a:bodyPr/>
                    <a:lstStyle/>
                    <a:p>
                      <a:pPr algn="ctr"/>
                      <a:r>
                        <a:rPr lang="en-US" dirty="0" smtClean="0">
                          <a:solidFill>
                            <a:schemeClr val="tx1"/>
                          </a:solidFill>
                        </a:rPr>
                        <a:t>Example</a:t>
                      </a:r>
                      <a:endParaRPr lang="en-US" dirty="0">
                        <a:solidFill>
                          <a:schemeClr val="tx1"/>
                        </a:solidFill>
                      </a:endParaRPr>
                    </a:p>
                  </a:txBody>
                  <a:tcPr/>
                </a:tc>
              </a:tr>
              <a:tr h="370840">
                <a:tc>
                  <a:txBody>
                    <a:bodyPr/>
                    <a:lstStyle/>
                    <a:p>
                      <a:pPr algn="ctr"/>
                      <a:r>
                        <a:rPr lang="en-US" dirty="0" smtClean="0"/>
                        <a:t>anti-</a:t>
                      </a:r>
                    </a:p>
                  </a:txBody>
                  <a:tcPr/>
                </a:tc>
                <a:tc>
                  <a:txBody>
                    <a:bodyPr/>
                    <a:lstStyle/>
                    <a:p>
                      <a:pPr algn="ctr"/>
                      <a:r>
                        <a:rPr lang="en-US" dirty="0" smtClean="0"/>
                        <a:t>against</a:t>
                      </a:r>
                      <a:endParaRPr lang="en-US" dirty="0"/>
                    </a:p>
                  </a:txBody>
                  <a:tcPr/>
                </a:tc>
                <a:tc>
                  <a:txBody>
                    <a:bodyPr/>
                    <a:lstStyle/>
                    <a:p>
                      <a:pPr algn="ctr"/>
                      <a:r>
                        <a:rPr lang="en-US" dirty="0" smtClean="0"/>
                        <a:t>antisocial</a:t>
                      </a:r>
                      <a:endParaRPr lang="en-US" dirty="0"/>
                    </a:p>
                  </a:txBody>
                  <a:tcPr/>
                </a:tc>
              </a:tr>
              <a:tr h="370840">
                <a:tc>
                  <a:txBody>
                    <a:bodyPr/>
                    <a:lstStyle/>
                    <a:p>
                      <a:pPr algn="ctr"/>
                      <a:r>
                        <a:rPr lang="en-US" dirty="0" smtClean="0"/>
                        <a:t>de-</a:t>
                      </a:r>
                    </a:p>
                  </a:txBody>
                  <a:tcPr/>
                </a:tc>
                <a:tc>
                  <a:txBody>
                    <a:bodyPr/>
                    <a:lstStyle/>
                    <a:p>
                      <a:pPr algn="ctr"/>
                      <a:r>
                        <a:rPr lang="en-US" dirty="0" smtClean="0"/>
                        <a:t>opposite</a:t>
                      </a:r>
                      <a:endParaRPr lang="en-US" dirty="0"/>
                    </a:p>
                  </a:txBody>
                  <a:tcPr/>
                </a:tc>
                <a:tc>
                  <a:txBody>
                    <a:bodyPr/>
                    <a:lstStyle/>
                    <a:p>
                      <a:pPr algn="ctr"/>
                      <a:r>
                        <a:rPr lang="en-US" dirty="0" smtClean="0"/>
                        <a:t>decode</a:t>
                      </a:r>
                      <a:endParaRPr lang="en-US" dirty="0"/>
                    </a:p>
                  </a:txBody>
                  <a:tcPr/>
                </a:tc>
              </a:tr>
              <a:tr h="370840">
                <a:tc>
                  <a:txBody>
                    <a:bodyPr/>
                    <a:lstStyle/>
                    <a:p>
                      <a:pPr algn="ctr"/>
                      <a:r>
                        <a:rPr lang="en-US" dirty="0" smtClean="0"/>
                        <a:t>dis-</a:t>
                      </a:r>
                    </a:p>
                  </a:txBody>
                  <a:tcPr/>
                </a:tc>
                <a:tc>
                  <a:txBody>
                    <a:bodyPr/>
                    <a:lstStyle/>
                    <a:p>
                      <a:pPr algn="ctr"/>
                      <a:r>
                        <a:rPr lang="en-US" dirty="0" smtClean="0"/>
                        <a:t>not,</a:t>
                      </a:r>
                      <a:r>
                        <a:rPr lang="en-US" baseline="0" dirty="0" smtClean="0"/>
                        <a:t> opposite of</a:t>
                      </a:r>
                      <a:endParaRPr lang="en-US" dirty="0"/>
                    </a:p>
                  </a:txBody>
                  <a:tcPr/>
                </a:tc>
                <a:tc>
                  <a:txBody>
                    <a:bodyPr/>
                    <a:lstStyle/>
                    <a:p>
                      <a:pPr algn="ctr"/>
                      <a:r>
                        <a:rPr lang="en-US" dirty="0" smtClean="0"/>
                        <a:t>disagree</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a:t>
                      </a:r>
                      <a:r>
                        <a:rPr lang="en-US" baseline="0" dirty="0" smtClean="0"/>
                        <a:t> </a:t>
                      </a:r>
                      <a:r>
                        <a:rPr lang="en-US" baseline="0" dirty="0" err="1" smtClean="0"/>
                        <a:t>em</a:t>
                      </a:r>
                      <a:r>
                        <a:rPr lang="en-US" baseline="0" dirty="0" smtClean="0"/>
                        <a:t>-</a:t>
                      </a:r>
                    </a:p>
                  </a:txBody>
                  <a:tcPr/>
                </a:tc>
                <a:tc>
                  <a:txBody>
                    <a:bodyPr/>
                    <a:lstStyle/>
                    <a:p>
                      <a:pPr algn="ctr"/>
                      <a:r>
                        <a:rPr lang="en-US" dirty="0" smtClean="0"/>
                        <a:t>put</a:t>
                      </a:r>
                      <a:r>
                        <a:rPr lang="en-US" baseline="0" dirty="0" smtClean="0"/>
                        <a:t> into, provide with</a:t>
                      </a:r>
                      <a:endParaRPr lang="en-US" dirty="0"/>
                    </a:p>
                  </a:txBody>
                  <a:tcPr/>
                </a:tc>
                <a:tc>
                  <a:txBody>
                    <a:bodyPr/>
                    <a:lstStyle/>
                    <a:p>
                      <a:pPr algn="ctr"/>
                      <a:r>
                        <a:rPr lang="en-US" dirty="0" smtClean="0"/>
                        <a:t>enslave,</a:t>
                      </a:r>
                      <a:r>
                        <a:rPr lang="en-US" baseline="0" dirty="0" smtClean="0"/>
                        <a:t> empower</a:t>
                      </a:r>
                      <a:endParaRPr lang="en-US" dirty="0"/>
                    </a:p>
                  </a:txBody>
                  <a:tcPr/>
                </a:tc>
              </a:tr>
              <a:tr h="370840">
                <a:tc>
                  <a:txBody>
                    <a:bodyPr/>
                    <a:lstStyle/>
                    <a:p>
                      <a:pPr algn="ctr"/>
                      <a:r>
                        <a:rPr lang="en-US" dirty="0" smtClean="0"/>
                        <a:t>fore-</a:t>
                      </a:r>
                      <a:endParaRPr lang="en-US" dirty="0"/>
                    </a:p>
                  </a:txBody>
                  <a:tcPr/>
                </a:tc>
                <a:tc>
                  <a:txBody>
                    <a:bodyPr/>
                    <a:lstStyle/>
                    <a:p>
                      <a:pPr algn="ctr"/>
                      <a:r>
                        <a:rPr lang="en-US" dirty="0" smtClean="0"/>
                        <a:t>before</a:t>
                      </a:r>
                      <a:endParaRPr lang="en-US" dirty="0"/>
                    </a:p>
                  </a:txBody>
                  <a:tcPr/>
                </a:tc>
                <a:tc>
                  <a:txBody>
                    <a:bodyPr/>
                    <a:lstStyle/>
                    <a:p>
                      <a:pPr algn="ctr"/>
                      <a:r>
                        <a:rPr lang="en-US" dirty="0" smtClean="0"/>
                        <a:t>foresee</a:t>
                      </a:r>
                      <a:endParaRPr lang="en-US" dirty="0"/>
                    </a:p>
                  </a:txBody>
                  <a:tcPr/>
                </a:tc>
              </a:tr>
              <a:tr h="370840">
                <a:tc>
                  <a:txBody>
                    <a:bodyPr/>
                    <a:lstStyle/>
                    <a:p>
                      <a:pPr algn="ctr"/>
                      <a:r>
                        <a:rPr lang="en-US" dirty="0" smtClean="0"/>
                        <a:t>in-, </a:t>
                      </a:r>
                      <a:r>
                        <a:rPr lang="en-US" dirty="0" err="1" smtClean="0"/>
                        <a:t>im</a:t>
                      </a:r>
                      <a:r>
                        <a:rPr lang="en-US" dirty="0" smtClean="0"/>
                        <a:t>-</a:t>
                      </a:r>
                      <a:endParaRPr lang="en-US" dirty="0"/>
                    </a:p>
                  </a:txBody>
                  <a:tcPr/>
                </a:tc>
                <a:tc>
                  <a:txBody>
                    <a:bodyPr/>
                    <a:lstStyle/>
                    <a:p>
                      <a:pPr algn="ctr"/>
                      <a:r>
                        <a:rPr lang="en-US" dirty="0" smtClean="0"/>
                        <a:t>in</a:t>
                      </a:r>
                      <a:endParaRPr lang="en-US" dirty="0"/>
                    </a:p>
                  </a:txBody>
                  <a:tcPr/>
                </a:tc>
                <a:tc>
                  <a:txBody>
                    <a:bodyPr/>
                    <a:lstStyle/>
                    <a:p>
                      <a:pPr algn="ctr"/>
                      <a:r>
                        <a:rPr lang="en-US" dirty="0" smtClean="0"/>
                        <a:t>infield</a:t>
                      </a:r>
                      <a:endParaRPr lang="en-US" dirty="0"/>
                    </a:p>
                  </a:txBody>
                  <a:tcPr/>
                </a:tc>
              </a:tr>
              <a:tr h="370840">
                <a:tc>
                  <a:txBody>
                    <a:bodyPr/>
                    <a:lstStyle/>
                    <a:p>
                      <a:pPr algn="ctr"/>
                      <a:r>
                        <a:rPr lang="en-US" dirty="0" smtClean="0"/>
                        <a:t>in-,</a:t>
                      </a:r>
                      <a:r>
                        <a:rPr lang="en-US" baseline="0" dirty="0" smtClean="0"/>
                        <a:t> </a:t>
                      </a:r>
                      <a:r>
                        <a:rPr lang="en-US" baseline="0" dirty="0" err="1" smtClean="0"/>
                        <a:t>im</a:t>
                      </a:r>
                      <a:r>
                        <a:rPr lang="en-US" baseline="0" dirty="0" smtClean="0"/>
                        <a:t>-, </a:t>
                      </a:r>
                      <a:r>
                        <a:rPr lang="en-US" baseline="0" dirty="0" err="1" smtClean="0"/>
                        <a:t>il</a:t>
                      </a:r>
                      <a:r>
                        <a:rPr lang="en-US" baseline="0" dirty="0" smtClean="0"/>
                        <a:t>-, </a:t>
                      </a:r>
                      <a:r>
                        <a:rPr lang="en-US" baseline="0" dirty="0" err="1" smtClean="0"/>
                        <a:t>ir</a:t>
                      </a:r>
                      <a:r>
                        <a:rPr lang="en-US" baseline="0" dirty="0" smtClean="0"/>
                        <a:t>-</a:t>
                      </a:r>
                      <a:endParaRPr lang="en-US" dirty="0"/>
                    </a:p>
                  </a:txBody>
                  <a:tcPr/>
                </a:tc>
                <a:tc>
                  <a:txBody>
                    <a:bodyPr/>
                    <a:lstStyle/>
                    <a:p>
                      <a:pPr algn="ctr"/>
                      <a:r>
                        <a:rPr lang="en-US" dirty="0" smtClean="0"/>
                        <a:t>not</a:t>
                      </a:r>
                      <a:endParaRPr lang="en-US" dirty="0"/>
                    </a:p>
                  </a:txBody>
                  <a:tcPr/>
                </a:tc>
                <a:tc>
                  <a:txBody>
                    <a:bodyPr/>
                    <a:lstStyle/>
                    <a:p>
                      <a:pPr algn="ctr"/>
                      <a:r>
                        <a:rPr lang="en-US" dirty="0" smtClean="0"/>
                        <a:t>impossible, inaction</a:t>
                      </a:r>
                      <a:endParaRPr lang="en-US" dirty="0"/>
                    </a:p>
                  </a:txBody>
                  <a:tcPr/>
                </a:tc>
              </a:tr>
              <a:tr h="370840">
                <a:tc>
                  <a:txBody>
                    <a:bodyPr/>
                    <a:lstStyle/>
                    <a:p>
                      <a:pPr algn="ctr"/>
                      <a:r>
                        <a:rPr lang="en-US" dirty="0" smtClean="0"/>
                        <a:t>inter-</a:t>
                      </a:r>
                      <a:endParaRPr lang="en-US" dirty="0"/>
                    </a:p>
                  </a:txBody>
                  <a:tcPr/>
                </a:tc>
                <a:tc>
                  <a:txBody>
                    <a:bodyPr/>
                    <a:lstStyle/>
                    <a:p>
                      <a:pPr algn="ctr"/>
                      <a:r>
                        <a:rPr lang="en-US" dirty="0" smtClean="0"/>
                        <a:t>between</a:t>
                      </a:r>
                      <a:endParaRPr lang="en-US" dirty="0"/>
                    </a:p>
                  </a:txBody>
                  <a:tcPr/>
                </a:tc>
                <a:tc>
                  <a:txBody>
                    <a:bodyPr/>
                    <a:lstStyle/>
                    <a:p>
                      <a:pPr algn="ctr"/>
                      <a:r>
                        <a:rPr lang="en-US" dirty="0" smtClean="0"/>
                        <a:t>intersection</a:t>
                      </a:r>
                      <a:endParaRPr lang="en-US" dirty="0"/>
                    </a:p>
                  </a:txBody>
                  <a:tcPr/>
                </a:tc>
              </a:tr>
              <a:tr h="370840">
                <a:tc>
                  <a:txBody>
                    <a:bodyPr/>
                    <a:lstStyle/>
                    <a:p>
                      <a:pPr algn="ctr"/>
                      <a:r>
                        <a:rPr lang="en-US" dirty="0" smtClean="0"/>
                        <a:t>mid-</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midway</a:t>
                      </a:r>
                      <a:endParaRPr lang="en-US" dirty="0"/>
                    </a:p>
                  </a:txBody>
                  <a:tcPr/>
                </a:tc>
              </a:tr>
              <a:tr h="370840">
                <a:tc>
                  <a:txBody>
                    <a:bodyPr/>
                    <a:lstStyle/>
                    <a:p>
                      <a:pPr algn="ctr"/>
                      <a:r>
                        <a:rPr lang="en-US" dirty="0" err="1" smtClean="0"/>
                        <a:t>mis</a:t>
                      </a:r>
                      <a:r>
                        <a:rPr lang="en-US" dirty="0" smtClean="0"/>
                        <a:t>-</a:t>
                      </a:r>
                      <a:endParaRPr lang="en-US" dirty="0"/>
                    </a:p>
                  </a:txBody>
                  <a:tcPr/>
                </a:tc>
                <a:tc>
                  <a:txBody>
                    <a:bodyPr/>
                    <a:lstStyle/>
                    <a:p>
                      <a:pPr algn="ctr"/>
                      <a:r>
                        <a:rPr lang="en-US" dirty="0" smtClean="0"/>
                        <a:t>wrongly</a:t>
                      </a:r>
                      <a:endParaRPr lang="en-US" dirty="0"/>
                    </a:p>
                  </a:txBody>
                  <a:tcPr/>
                </a:tc>
                <a:tc>
                  <a:txBody>
                    <a:bodyPr/>
                    <a:lstStyle/>
                    <a:p>
                      <a:pPr algn="ctr"/>
                      <a:r>
                        <a:rPr lang="en-US" dirty="0" smtClean="0"/>
                        <a:t>mispronounce</a:t>
                      </a:r>
                      <a:endParaRPr lang="en-US" dirty="0"/>
                    </a:p>
                  </a:txBody>
                  <a:tcPr/>
                </a:tc>
              </a:tr>
              <a:tr h="370840">
                <a:tc>
                  <a:txBody>
                    <a:bodyPr/>
                    <a:lstStyle/>
                    <a:p>
                      <a:pPr algn="ctr"/>
                      <a:r>
                        <a:rPr lang="en-US" dirty="0" smtClean="0"/>
                        <a:t>non-</a:t>
                      </a:r>
                      <a:endParaRPr lang="en-US" dirty="0"/>
                    </a:p>
                  </a:txBody>
                  <a:tcPr/>
                </a:tc>
                <a:tc>
                  <a:txBody>
                    <a:bodyPr/>
                    <a:lstStyle/>
                    <a:p>
                      <a:pPr algn="ctr"/>
                      <a:r>
                        <a:rPr lang="en-US" dirty="0" smtClean="0"/>
                        <a:t>not</a:t>
                      </a:r>
                      <a:endParaRPr lang="en-US" dirty="0"/>
                    </a:p>
                  </a:txBody>
                  <a:tcPr/>
                </a:tc>
                <a:tc>
                  <a:txBody>
                    <a:bodyPr/>
                    <a:lstStyle/>
                    <a:p>
                      <a:pPr algn="ctr"/>
                      <a:r>
                        <a:rPr lang="en-US" dirty="0" smtClean="0"/>
                        <a:t>nonsense</a:t>
                      </a:r>
                      <a:endParaRPr lang="en-US" dirty="0"/>
                    </a:p>
                  </a:txBody>
                  <a:tcPr/>
                </a:tc>
              </a:tr>
            </a:tbl>
          </a:graphicData>
        </a:graphic>
      </p:graphicFrame>
      <p:sp>
        <p:nvSpPr>
          <p:cNvPr id="3" name="Title 2"/>
          <p:cNvSpPr>
            <a:spLocks noGrp="1"/>
          </p:cNvSpPr>
          <p:nvPr>
            <p:ph type="title"/>
          </p:nvPr>
        </p:nvSpPr>
        <p:spPr/>
        <p:txBody>
          <a:bodyPr/>
          <a:lstStyle/>
          <a:p>
            <a:r>
              <a:rPr lang="en-US" dirty="0" smtClean="0"/>
              <a:t>Common Prefixes</a:t>
            </a:r>
            <a:endParaRPr lang="en-US" dirty="0"/>
          </a:p>
        </p:txBody>
      </p:sp>
    </p:spTree>
    <p:extLst>
      <p:ext uri="{BB962C8B-B14F-4D97-AF65-F5344CB8AC3E}">
        <p14:creationId xmlns:p14="http://schemas.microsoft.com/office/powerpoint/2010/main" val="40178670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3032058"/>
              </p:ext>
            </p:extLst>
          </p:nvPr>
        </p:nvGraphicFramePr>
        <p:xfrm>
          <a:off x="381000" y="1719263"/>
          <a:ext cx="8407401" cy="3708400"/>
        </p:xfrm>
        <a:graphic>
          <a:graphicData uri="http://schemas.openxmlformats.org/drawingml/2006/table">
            <a:tbl>
              <a:tblPr firstRow="1" bandRow="1">
                <a:tableStyleId>{5C22544A-7EE6-4342-B048-85BDC9FD1C3A}</a:tableStyleId>
              </a:tblPr>
              <a:tblGrid>
                <a:gridCol w="2802467"/>
                <a:gridCol w="2802467"/>
                <a:gridCol w="2802467"/>
              </a:tblGrid>
              <a:tr h="370840">
                <a:tc>
                  <a:txBody>
                    <a:bodyPr/>
                    <a:lstStyle/>
                    <a:p>
                      <a:pPr algn="ctr"/>
                      <a:r>
                        <a:rPr lang="en-US" dirty="0" smtClean="0">
                          <a:solidFill>
                            <a:srgbClr val="000000"/>
                          </a:solidFill>
                        </a:rPr>
                        <a:t>Prefix</a:t>
                      </a:r>
                      <a:endParaRPr lang="en-US" dirty="0">
                        <a:solidFill>
                          <a:srgbClr val="000000"/>
                        </a:solidFill>
                      </a:endParaRPr>
                    </a:p>
                  </a:txBody>
                  <a:tcPr/>
                </a:tc>
                <a:tc>
                  <a:txBody>
                    <a:bodyPr/>
                    <a:lstStyle/>
                    <a:p>
                      <a:pPr algn="ctr"/>
                      <a:r>
                        <a:rPr lang="en-US" dirty="0" smtClean="0">
                          <a:solidFill>
                            <a:srgbClr val="000000"/>
                          </a:solidFill>
                        </a:rPr>
                        <a:t>Meaning</a:t>
                      </a:r>
                      <a:endParaRPr lang="en-US" dirty="0">
                        <a:solidFill>
                          <a:srgbClr val="000000"/>
                        </a:solidFill>
                      </a:endParaRPr>
                    </a:p>
                  </a:txBody>
                  <a:tcPr/>
                </a:tc>
                <a:tc>
                  <a:txBody>
                    <a:bodyPr/>
                    <a:lstStyle/>
                    <a:p>
                      <a:pPr algn="ctr"/>
                      <a:r>
                        <a:rPr lang="en-US" dirty="0" smtClean="0">
                          <a:solidFill>
                            <a:srgbClr val="000000"/>
                          </a:solidFill>
                        </a:rPr>
                        <a:t>Example</a:t>
                      </a:r>
                      <a:endParaRPr lang="en-US" dirty="0">
                        <a:solidFill>
                          <a:srgbClr val="000000"/>
                        </a:solidFill>
                      </a:endParaRPr>
                    </a:p>
                  </a:txBody>
                  <a:tcPr/>
                </a:tc>
              </a:tr>
              <a:tr h="370840">
                <a:tc>
                  <a:txBody>
                    <a:bodyPr/>
                    <a:lstStyle/>
                    <a:p>
                      <a:pPr algn="ctr"/>
                      <a:r>
                        <a:rPr lang="en-US" dirty="0" smtClean="0"/>
                        <a:t>over-</a:t>
                      </a:r>
                    </a:p>
                  </a:txBody>
                  <a:tcPr/>
                </a:tc>
                <a:tc>
                  <a:txBody>
                    <a:bodyPr/>
                    <a:lstStyle/>
                    <a:p>
                      <a:pPr algn="ctr"/>
                      <a:r>
                        <a:rPr lang="en-US" dirty="0" smtClean="0"/>
                        <a:t>over</a:t>
                      </a:r>
                      <a:endParaRPr lang="en-US" dirty="0"/>
                    </a:p>
                  </a:txBody>
                  <a:tcPr/>
                </a:tc>
                <a:tc>
                  <a:txBody>
                    <a:bodyPr/>
                    <a:lstStyle/>
                    <a:p>
                      <a:pPr algn="ctr"/>
                      <a:r>
                        <a:rPr lang="en-US" dirty="0" smtClean="0"/>
                        <a:t>overwork</a:t>
                      </a:r>
                      <a:endParaRPr lang="en-US" dirty="0"/>
                    </a:p>
                  </a:txBody>
                  <a:tcPr/>
                </a:tc>
              </a:tr>
              <a:tr h="370840">
                <a:tc>
                  <a:txBody>
                    <a:bodyPr/>
                    <a:lstStyle/>
                    <a:p>
                      <a:pPr algn="ctr"/>
                      <a:r>
                        <a:rPr lang="en-US" dirty="0" smtClean="0"/>
                        <a:t>pre-</a:t>
                      </a:r>
                    </a:p>
                  </a:txBody>
                  <a:tcPr/>
                </a:tc>
                <a:tc>
                  <a:txBody>
                    <a:bodyPr/>
                    <a:lstStyle/>
                    <a:p>
                      <a:pPr algn="ctr"/>
                      <a:r>
                        <a:rPr lang="en-US" dirty="0" smtClean="0"/>
                        <a:t>before</a:t>
                      </a:r>
                      <a:endParaRPr lang="en-US" dirty="0"/>
                    </a:p>
                  </a:txBody>
                  <a:tcPr/>
                </a:tc>
                <a:tc>
                  <a:txBody>
                    <a:bodyPr/>
                    <a:lstStyle/>
                    <a:p>
                      <a:pPr algn="ctr"/>
                      <a:r>
                        <a:rPr lang="en-US" dirty="0" smtClean="0"/>
                        <a:t>prepay</a:t>
                      </a:r>
                      <a:endParaRPr lang="en-US" dirty="0"/>
                    </a:p>
                  </a:txBody>
                  <a:tcPr/>
                </a:tc>
              </a:tr>
              <a:tr h="370840">
                <a:tc>
                  <a:txBody>
                    <a:bodyPr/>
                    <a:lstStyle/>
                    <a:p>
                      <a:pPr algn="ctr"/>
                      <a:r>
                        <a:rPr lang="en-US" dirty="0" smtClean="0"/>
                        <a:t>re-</a:t>
                      </a:r>
                    </a:p>
                  </a:txBody>
                  <a:tcPr/>
                </a:tc>
                <a:tc>
                  <a:txBody>
                    <a:bodyPr/>
                    <a:lstStyle/>
                    <a:p>
                      <a:pPr algn="ctr"/>
                      <a:r>
                        <a:rPr lang="en-US" dirty="0" smtClean="0"/>
                        <a:t>again</a:t>
                      </a:r>
                      <a:endParaRPr lang="en-US" dirty="0"/>
                    </a:p>
                  </a:txBody>
                  <a:tcPr/>
                </a:tc>
                <a:tc>
                  <a:txBody>
                    <a:bodyPr/>
                    <a:lstStyle/>
                    <a:p>
                      <a:pPr algn="ctr"/>
                      <a:r>
                        <a:rPr lang="en-US" dirty="0" smtClean="0"/>
                        <a:t>remember</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semi-</a:t>
                      </a:r>
                    </a:p>
                  </a:txBody>
                  <a:tcPr/>
                </a:tc>
                <a:tc>
                  <a:txBody>
                    <a:bodyPr/>
                    <a:lstStyle/>
                    <a:p>
                      <a:pPr algn="ctr"/>
                      <a:r>
                        <a:rPr lang="en-US" dirty="0" smtClean="0"/>
                        <a:t>half</a:t>
                      </a:r>
                      <a:endParaRPr lang="en-US" dirty="0"/>
                    </a:p>
                  </a:txBody>
                  <a:tcPr/>
                </a:tc>
                <a:tc>
                  <a:txBody>
                    <a:bodyPr/>
                    <a:lstStyle/>
                    <a:p>
                      <a:pPr algn="ctr"/>
                      <a:r>
                        <a:rPr lang="en-US" dirty="0" smtClean="0"/>
                        <a:t>semicircle</a:t>
                      </a:r>
                      <a:endParaRPr lang="en-US" dirty="0"/>
                    </a:p>
                  </a:txBody>
                  <a:tcPr/>
                </a:tc>
              </a:tr>
              <a:tr h="370840">
                <a:tc>
                  <a:txBody>
                    <a:bodyPr/>
                    <a:lstStyle/>
                    <a:p>
                      <a:pPr algn="ctr"/>
                      <a:r>
                        <a:rPr lang="en-US" dirty="0" smtClean="0"/>
                        <a:t>sub-</a:t>
                      </a:r>
                      <a:endParaRPr lang="en-US" dirty="0"/>
                    </a:p>
                  </a:txBody>
                  <a:tcPr/>
                </a:tc>
                <a:tc>
                  <a:txBody>
                    <a:bodyPr/>
                    <a:lstStyle/>
                    <a:p>
                      <a:pPr algn="ctr"/>
                      <a:r>
                        <a:rPr lang="en-US" dirty="0" smtClean="0"/>
                        <a:t>under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submarine</a:t>
                      </a:r>
                    </a:p>
                  </a:txBody>
                  <a:tcPr/>
                </a:tc>
              </a:tr>
              <a:tr h="370840">
                <a:tc>
                  <a:txBody>
                    <a:bodyPr/>
                    <a:lstStyle/>
                    <a:p>
                      <a:pPr algn="ctr"/>
                      <a:r>
                        <a:rPr lang="en-US" dirty="0" smtClean="0"/>
                        <a:t>super-</a:t>
                      </a:r>
                      <a:endParaRPr lang="en-US" dirty="0"/>
                    </a:p>
                  </a:txBody>
                  <a:tcPr/>
                </a:tc>
                <a:tc>
                  <a:txBody>
                    <a:bodyPr/>
                    <a:lstStyle/>
                    <a:p>
                      <a:pPr algn="ctr"/>
                      <a:r>
                        <a:rPr lang="en-US" dirty="0" smtClean="0"/>
                        <a:t>above</a:t>
                      </a:r>
                      <a:endParaRPr lang="en-US" dirty="0"/>
                    </a:p>
                  </a:txBody>
                  <a:tcPr/>
                </a:tc>
                <a:tc>
                  <a:txBody>
                    <a:bodyPr/>
                    <a:lstStyle/>
                    <a:p>
                      <a:pPr algn="ctr"/>
                      <a:r>
                        <a:rPr lang="en-US" dirty="0" smtClean="0"/>
                        <a:t>Superman</a:t>
                      </a:r>
                      <a:endParaRPr lang="en-US" dirty="0"/>
                    </a:p>
                  </a:txBody>
                  <a:tcPr/>
                </a:tc>
              </a:tr>
              <a:tr h="370840">
                <a:tc>
                  <a:txBody>
                    <a:bodyPr/>
                    <a:lstStyle/>
                    <a:p>
                      <a:pPr algn="ctr"/>
                      <a:r>
                        <a:rPr lang="en-US" dirty="0" smtClean="0"/>
                        <a:t>trans-</a:t>
                      </a:r>
                      <a:endParaRPr lang="en-US" dirty="0"/>
                    </a:p>
                  </a:txBody>
                  <a:tcPr/>
                </a:tc>
                <a:tc>
                  <a:txBody>
                    <a:bodyPr/>
                    <a:lstStyle/>
                    <a:p>
                      <a:pPr algn="ctr"/>
                      <a:r>
                        <a:rPr lang="en-US" dirty="0" smtClean="0"/>
                        <a:t>across</a:t>
                      </a:r>
                      <a:endParaRPr lang="en-US" dirty="0"/>
                    </a:p>
                  </a:txBody>
                  <a:tcPr/>
                </a:tc>
                <a:tc>
                  <a:txBody>
                    <a:bodyPr/>
                    <a:lstStyle/>
                    <a:p>
                      <a:pPr algn="ctr"/>
                      <a:r>
                        <a:rPr lang="en-US" dirty="0" smtClean="0"/>
                        <a:t>transplant</a:t>
                      </a:r>
                      <a:endParaRPr lang="en-US" dirty="0"/>
                    </a:p>
                  </a:txBody>
                  <a:tcPr/>
                </a:tc>
              </a:tr>
              <a:tr h="370840">
                <a:tc>
                  <a:txBody>
                    <a:bodyPr/>
                    <a:lstStyle/>
                    <a:p>
                      <a:pPr algn="ctr"/>
                      <a:r>
                        <a:rPr lang="en-US" dirty="0" smtClean="0"/>
                        <a:t>un-</a:t>
                      </a:r>
                      <a:endParaRPr lang="en-US" dirty="0"/>
                    </a:p>
                  </a:txBody>
                  <a:tcPr/>
                </a:tc>
                <a:tc>
                  <a:txBody>
                    <a:bodyPr/>
                    <a:lstStyle/>
                    <a:p>
                      <a:pPr algn="ctr"/>
                      <a:r>
                        <a:rPr lang="en-US" dirty="0" smtClean="0"/>
                        <a:t>not</a:t>
                      </a:r>
                      <a:endParaRPr lang="en-US" dirty="0"/>
                    </a:p>
                  </a:txBody>
                  <a:tcPr/>
                </a:tc>
                <a:tc>
                  <a:txBody>
                    <a:bodyPr/>
                    <a:lstStyle/>
                    <a:p>
                      <a:pPr algn="ctr"/>
                      <a:r>
                        <a:rPr lang="en-US" dirty="0" smtClean="0"/>
                        <a:t>unfriendly</a:t>
                      </a:r>
                      <a:endParaRPr lang="en-US" dirty="0"/>
                    </a:p>
                  </a:txBody>
                  <a:tcPr/>
                </a:tc>
              </a:tr>
              <a:tr h="370840">
                <a:tc>
                  <a:txBody>
                    <a:bodyPr/>
                    <a:lstStyle/>
                    <a:p>
                      <a:pPr algn="ctr"/>
                      <a:r>
                        <a:rPr lang="en-US" dirty="0" smtClean="0"/>
                        <a:t>under-</a:t>
                      </a:r>
                      <a:endParaRPr lang="en-US" dirty="0"/>
                    </a:p>
                  </a:txBody>
                  <a:tcPr/>
                </a:tc>
                <a:tc>
                  <a:txBody>
                    <a:bodyPr/>
                    <a:lstStyle/>
                    <a:p>
                      <a:pPr algn="ctr"/>
                      <a:r>
                        <a:rPr lang="en-US" dirty="0" smtClean="0"/>
                        <a:t>under</a:t>
                      </a:r>
                      <a:endParaRPr lang="en-US" dirty="0"/>
                    </a:p>
                  </a:txBody>
                  <a:tcPr/>
                </a:tc>
                <a:tc>
                  <a:txBody>
                    <a:bodyPr/>
                    <a:lstStyle/>
                    <a:p>
                      <a:pPr algn="ctr"/>
                      <a:r>
                        <a:rPr lang="en-US" dirty="0" smtClean="0"/>
                        <a:t>underwear</a:t>
                      </a:r>
                      <a:endParaRPr lang="en-US" dirty="0"/>
                    </a:p>
                  </a:txBody>
                  <a:tcPr/>
                </a:tc>
              </a:tr>
            </a:tbl>
          </a:graphicData>
        </a:graphic>
      </p:graphicFrame>
      <p:sp>
        <p:nvSpPr>
          <p:cNvPr id="3" name="Title 2"/>
          <p:cNvSpPr>
            <a:spLocks noGrp="1"/>
          </p:cNvSpPr>
          <p:nvPr>
            <p:ph type="title"/>
          </p:nvPr>
        </p:nvSpPr>
        <p:spPr/>
        <p:txBody>
          <a:bodyPr/>
          <a:lstStyle/>
          <a:p>
            <a:r>
              <a:rPr lang="en-US" dirty="0" smtClean="0"/>
              <a:t>Common Prefixes</a:t>
            </a:r>
            <a:endParaRPr lang="en-US" dirty="0"/>
          </a:p>
        </p:txBody>
      </p:sp>
      <p:sp>
        <p:nvSpPr>
          <p:cNvPr id="2" name="TextBox 1"/>
          <p:cNvSpPr txBox="1"/>
          <p:nvPr/>
        </p:nvSpPr>
        <p:spPr>
          <a:xfrm>
            <a:off x="1239077" y="5700155"/>
            <a:ext cx="6381246" cy="523220"/>
          </a:xfrm>
          <a:prstGeom prst="rect">
            <a:avLst/>
          </a:prstGeom>
          <a:noFill/>
        </p:spPr>
        <p:txBody>
          <a:bodyPr wrap="square" rtlCol="0">
            <a:spAutoFit/>
          </a:bodyPr>
          <a:lstStyle/>
          <a:p>
            <a:r>
              <a:rPr lang="en-US" sz="1400" dirty="0" smtClean="0"/>
              <a:t>White, T.G., Sowell, J., &amp; </a:t>
            </a:r>
            <a:r>
              <a:rPr lang="en-US" sz="1400" dirty="0" err="1" smtClean="0"/>
              <a:t>Yanagihara</a:t>
            </a:r>
            <a:r>
              <a:rPr lang="en-US" sz="1400" dirty="0" smtClean="0"/>
              <a:t>, A. (1989). Teaching elementary students to use word-part clues. </a:t>
            </a:r>
            <a:r>
              <a:rPr lang="en-US" sz="1400" i="1" dirty="0" smtClean="0"/>
              <a:t>The Reading Teacher, 42, </a:t>
            </a:r>
            <a:r>
              <a:rPr lang="en-US" sz="1400" dirty="0" smtClean="0"/>
              <a:t>302-308.   </a:t>
            </a:r>
            <a:endParaRPr lang="en-US" sz="1400" dirty="0"/>
          </a:p>
        </p:txBody>
      </p:sp>
    </p:spTree>
    <p:extLst>
      <p:ext uri="{BB962C8B-B14F-4D97-AF65-F5344CB8AC3E}">
        <p14:creationId xmlns:p14="http://schemas.microsoft.com/office/powerpoint/2010/main" val="9940522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4174902"/>
              </p:ext>
            </p:extLst>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gridCol w="2802467"/>
                <a:gridCol w="2802467"/>
              </a:tblGrid>
              <a:tr h="370840">
                <a:tc>
                  <a:txBody>
                    <a:bodyPr/>
                    <a:lstStyle/>
                    <a:p>
                      <a:pPr algn="ctr"/>
                      <a:r>
                        <a:rPr lang="en-US" dirty="0" smtClean="0">
                          <a:solidFill>
                            <a:srgbClr val="000000"/>
                          </a:solidFill>
                        </a:rPr>
                        <a:t>Suffix</a:t>
                      </a:r>
                      <a:endParaRPr lang="en-US" dirty="0">
                        <a:solidFill>
                          <a:srgbClr val="000000"/>
                        </a:solidFill>
                      </a:endParaRPr>
                    </a:p>
                  </a:txBody>
                  <a:tcPr/>
                </a:tc>
                <a:tc>
                  <a:txBody>
                    <a:bodyPr/>
                    <a:lstStyle/>
                    <a:p>
                      <a:pPr algn="ctr"/>
                      <a:r>
                        <a:rPr lang="en-US" dirty="0" smtClean="0">
                          <a:solidFill>
                            <a:srgbClr val="000000"/>
                          </a:solidFill>
                        </a:rPr>
                        <a:t>Meaning</a:t>
                      </a:r>
                      <a:endParaRPr lang="en-US" dirty="0">
                        <a:solidFill>
                          <a:srgbClr val="000000"/>
                        </a:solidFill>
                      </a:endParaRPr>
                    </a:p>
                  </a:txBody>
                  <a:tcPr/>
                </a:tc>
                <a:tc>
                  <a:txBody>
                    <a:bodyPr/>
                    <a:lstStyle/>
                    <a:p>
                      <a:pPr algn="ctr"/>
                      <a:r>
                        <a:rPr lang="en-US" dirty="0" smtClean="0">
                          <a:solidFill>
                            <a:srgbClr val="000000"/>
                          </a:solidFill>
                        </a:rPr>
                        <a:t>Example</a:t>
                      </a:r>
                      <a:endParaRPr lang="en-US" dirty="0">
                        <a:solidFill>
                          <a:srgbClr val="000000"/>
                        </a:solidFill>
                      </a:endParaRPr>
                    </a:p>
                  </a:txBody>
                  <a:tcPr/>
                </a:tc>
              </a:tr>
              <a:tr h="370840">
                <a:tc>
                  <a:txBody>
                    <a:bodyPr/>
                    <a:lstStyle/>
                    <a:p>
                      <a:pPr algn="ctr"/>
                      <a:r>
                        <a:rPr lang="en-US" dirty="0" smtClean="0"/>
                        <a:t>-able,</a:t>
                      </a:r>
                      <a:r>
                        <a:rPr lang="en-US" baseline="0" dirty="0" smtClean="0"/>
                        <a:t> </a:t>
                      </a:r>
                      <a:r>
                        <a:rPr lang="en-US" baseline="0" dirty="0" err="1" smtClean="0"/>
                        <a:t>ible</a:t>
                      </a:r>
                      <a:endParaRPr lang="en-US" dirty="0" smtClean="0"/>
                    </a:p>
                  </a:txBody>
                  <a:tcPr/>
                </a:tc>
                <a:tc>
                  <a:txBody>
                    <a:bodyPr/>
                    <a:lstStyle/>
                    <a:p>
                      <a:pPr algn="ctr"/>
                      <a:r>
                        <a:rPr lang="en-US" dirty="0" smtClean="0"/>
                        <a:t>can be done</a:t>
                      </a:r>
                      <a:endParaRPr lang="en-US" dirty="0"/>
                    </a:p>
                  </a:txBody>
                  <a:tcPr/>
                </a:tc>
                <a:tc>
                  <a:txBody>
                    <a:bodyPr/>
                    <a:lstStyle/>
                    <a:p>
                      <a:pPr algn="ctr"/>
                      <a:r>
                        <a:rPr lang="en-US" dirty="0" smtClean="0"/>
                        <a:t>comfortable</a:t>
                      </a:r>
                      <a:endParaRPr lang="en-US" dirty="0"/>
                    </a:p>
                  </a:txBody>
                  <a:tcPr/>
                </a:tc>
              </a:tr>
              <a:tr h="370840">
                <a:tc>
                  <a:txBody>
                    <a:bodyPr/>
                    <a:lstStyle/>
                    <a:p>
                      <a:pPr algn="ctr"/>
                      <a:r>
                        <a:rPr lang="en-US" dirty="0" smtClean="0"/>
                        <a:t>-al,</a:t>
                      </a:r>
                      <a:r>
                        <a:rPr lang="en-US" baseline="0" dirty="0" smtClean="0"/>
                        <a:t> </a:t>
                      </a:r>
                      <a:r>
                        <a:rPr lang="en-US" baseline="0" dirty="0" err="1" smtClean="0"/>
                        <a:t>ial</a:t>
                      </a:r>
                      <a:endParaRPr lang="en-US" dirty="0" smtClean="0"/>
                    </a:p>
                  </a:txBody>
                  <a:tcPr/>
                </a:tc>
                <a:tc>
                  <a:txBody>
                    <a:bodyPr/>
                    <a:lstStyle/>
                    <a:p>
                      <a:pPr algn="ctr"/>
                      <a:r>
                        <a:rPr lang="en-US" dirty="0" smtClean="0"/>
                        <a:t>having characteristics of</a:t>
                      </a:r>
                      <a:endParaRPr lang="en-US" dirty="0"/>
                    </a:p>
                  </a:txBody>
                  <a:tcPr/>
                </a:tc>
                <a:tc>
                  <a:txBody>
                    <a:bodyPr/>
                    <a:lstStyle/>
                    <a:p>
                      <a:pPr algn="ctr"/>
                      <a:r>
                        <a:rPr lang="en-US" dirty="0" smtClean="0"/>
                        <a:t>partial</a:t>
                      </a:r>
                      <a:endParaRPr lang="en-US" dirty="0"/>
                    </a:p>
                  </a:txBody>
                  <a:tcPr/>
                </a:tc>
              </a:tr>
              <a:tr h="370840">
                <a:tc>
                  <a:txBody>
                    <a:bodyPr/>
                    <a:lstStyle/>
                    <a:p>
                      <a:pPr algn="ctr"/>
                      <a:r>
                        <a:rPr lang="en-US" dirty="0" smtClean="0"/>
                        <a:t>-</a:t>
                      </a:r>
                      <a:r>
                        <a:rPr lang="en-US" dirty="0" err="1" smtClean="0"/>
                        <a:t>ed</a:t>
                      </a:r>
                      <a:endParaRPr lang="en-US" dirty="0" smtClean="0"/>
                    </a:p>
                  </a:txBody>
                  <a:tcPr/>
                </a:tc>
                <a:tc>
                  <a:txBody>
                    <a:bodyPr/>
                    <a:lstStyle/>
                    <a:p>
                      <a:pPr algn="ctr"/>
                      <a:r>
                        <a:rPr lang="en-US" dirty="0" smtClean="0"/>
                        <a:t>past-test verbs</a:t>
                      </a:r>
                      <a:endParaRPr lang="en-US" dirty="0"/>
                    </a:p>
                  </a:txBody>
                  <a:tcPr/>
                </a:tc>
                <a:tc>
                  <a:txBody>
                    <a:bodyPr/>
                    <a:lstStyle/>
                    <a:p>
                      <a:pPr algn="ctr"/>
                      <a:r>
                        <a:rPr lang="en-US" dirty="0" smtClean="0"/>
                        <a:t>helped</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-en</a:t>
                      </a:r>
                    </a:p>
                  </a:txBody>
                  <a:tcPr/>
                </a:tc>
                <a:tc>
                  <a:txBody>
                    <a:bodyPr/>
                    <a:lstStyle/>
                    <a:p>
                      <a:pPr algn="ctr"/>
                      <a:r>
                        <a:rPr lang="en-US" dirty="0" smtClean="0"/>
                        <a:t>made</a:t>
                      </a:r>
                      <a:r>
                        <a:rPr lang="en-US" baseline="0" dirty="0" smtClean="0"/>
                        <a:t> of</a:t>
                      </a:r>
                      <a:endParaRPr lang="en-US" dirty="0"/>
                    </a:p>
                  </a:txBody>
                  <a:tcPr/>
                </a:tc>
                <a:tc>
                  <a:txBody>
                    <a:bodyPr/>
                    <a:lstStyle/>
                    <a:p>
                      <a:pPr algn="ctr"/>
                      <a:r>
                        <a:rPr lang="en-US" dirty="0" smtClean="0"/>
                        <a:t>golden</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er</a:t>
                      </a:r>
                      <a:endParaRPr lang="en-US" baseline="0" dirty="0" smtClean="0"/>
                    </a:p>
                  </a:txBody>
                  <a:tcPr/>
                </a:tc>
                <a:tc>
                  <a:txBody>
                    <a:bodyPr/>
                    <a:lstStyle/>
                    <a:p>
                      <a:pPr algn="ctr"/>
                      <a:r>
                        <a:rPr lang="en-US" dirty="0" smtClean="0"/>
                        <a:t>one who</a:t>
                      </a:r>
                      <a:endParaRPr lang="en-US" dirty="0"/>
                    </a:p>
                  </a:txBody>
                  <a:tcPr/>
                </a:tc>
                <a:tc>
                  <a:txBody>
                    <a:bodyPr/>
                    <a:lstStyle/>
                    <a:p>
                      <a:pPr algn="ctr"/>
                      <a:r>
                        <a:rPr lang="en-US" dirty="0" smtClean="0"/>
                        <a:t>player</a:t>
                      </a:r>
                      <a:endParaRPr lang="en-US" dirty="0"/>
                    </a:p>
                  </a:txBody>
                  <a:tcPr/>
                </a:tc>
              </a:tr>
              <a:tr h="370840">
                <a:tc>
                  <a:txBody>
                    <a:bodyPr/>
                    <a:lstStyle/>
                    <a:p>
                      <a:pPr algn="ctr"/>
                      <a:r>
                        <a:rPr lang="en-US" dirty="0" smtClean="0"/>
                        <a:t>-</a:t>
                      </a:r>
                      <a:r>
                        <a:rPr lang="en-US" dirty="0" err="1" smtClean="0"/>
                        <a:t>er</a:t>
                      </a:r>
                      <a:endParaRPr lang="en-US" dirty="0"/>
                    </a:p>
                  </a:txBody>
                  <a:tcPr/>
                </a:tc>
                <a:tc>
                  <a:txBody>
                    <a:bodyPr/>
                    <a:lstStyle/>
                    <a:p>
                      <a:pPr algn="ctr"/>
                      <a:r>
                        <a:rPr lang="en-US" dirty="0" smtClean="0"/>
                        <a:t>comparative</a:t>
                      </a:r>
                      <a:endParaRPr lang="en-US" dirty="0"/>
                    </a:p>
                  </a:txBody>
                  <a:tcPr/>
                </a:tc>
                <a:tc>
                  <a:txBody>
                    <a:bodyPr/>
                    <a:lstStyle/>
                    <a:p>
                      <a:pPr algn="ctr"/>
                      <a:r>
                        <a:rPr lang="en-US" dirty="0" smtClean="0"/>
                        <a:t>faster</a:t>
                      </a:r>
                      <a:endParaRPr lang="en-US" dirty="0"/>
                    </a:p>
                  </a:txBody>
                  <a:tcPr/>
                </a:tc>
              </a:tr>
              <a:tr h="370840">
                <a:tc>
                  <a:txBody>
                    <a:bodyPr/>
                    <a:lstStyle/>
                    <a:p>
                      <a:pPr algn="ctr"/>
                      <a:r>
                        <a:rPr lang="en-US" dirty="0" smtClean="0"/>
                        <a:t>-</a:t>
                      </a:r>
                      <a:r>
                        <a:rPr lang="en-US" dirty="0" err="1" smtClean="0"/>
                        <a:t>est</a:t>
                      </a:r>
                      <a:endParaRPr lang="en-US" dirty="0"/>
                    </a:p>
                  </a:txBody>
                  <a:tcPr/>
                </a:tc>
                <a:tc>
                  <a:txBody>
                    <a:bodyPr/>
                    <a:lstStyle/>
                    <a:p>
                      <a:pPr algn="ctr"/>
                      <a:r>
                        <a:rPr lang="en-US" dirty="0" smtClean="0"/>
                        <a:t>comparative</a:t>
                      </a:r>
                      <a:endParaRPr lang="en-US" dirty="0"/>
                    </a:p>
                  </a:txBody>
                  <a:tcPr/>
                </a:tc>
                <a:tc>
                  <a:txBody>
                    <a:bodyPr/>
                    <a:lstStyle/>
                    <a:p>
                      <a:pPr algn="ctr"/>
                      <a:r>
                        <a:rPr lang="en-US" dirty="0" smtClean="0"/>
                        <a:t>fastest</a:t>
                      </a:r>
                      <a:endParaRPr lang="en-US" dirty="0"/>
                    </a:p>
                  </a:txBody>
                  <a:tcPr/>
                </a:tc>
              </a:tr>
              <a:tr h="370840">
                <a:tc>
                  <a:txBody>
                    <a:bodyPr/>
                    <a:lstStyle/>
                    <a:p>
                      <a:pPr algn="ctr"/>
                      <a:r>
                        <a:rPr lang="en-US" dirty="0" smtClean="0"/>
                        <a:t>-</a:t>
                      </a:r>
                      <a:r>
                        <a:rPr lang="en-US" dirty="0" err="1" smtClean="0"/>
                        <a:t>ful</a:t>
                      </a:r>
                      <a:endParaRPr lang="en-US" dirty="0"/>
                    </a:p>
                  </a:txBody>
                  <a:tcPr/>
                </a:tc>
                <a:tc>
                  <a:txBody>
                    <a:bodyPr/>
                    <a:lstStyle/>
                    <a:p>
                      <a:pPr algn="ctr"/>
                      <a:r>
                        <a:rPr lang="en-US" dirty="0" smtClean="0"/>
                        <a:t>full</a:t>
                      </a:r>
                      <a:r>
                        <a:rPr lang="en-US" baseline="0" dirty="0" smtClean="0"/>
                        <a:t> of</a:t>
                      </a:r>
                      <a:endParaRPr lang="en-US" dirty="0"/>
                    </a:p>
                  </a:txBody>
                  <a:tcPr/>
                </a:tc>
                <a:tc>
                  <a:txBody>
                    <a:bodyPr/>
                    <a:lstStyle/>
                    <a:p>
                      <a:pPr algn="ctr"/>
                      <a:r>
                        <a:rPr lang="en-US" dirty="0" smtClean="0"/>
                        <a:t>careful</a:t>
                      </a:r>
                      <a:endParaRPr lang="en-US" dirty="0"/>
                    </a:p>
                  </a:txBody>
                  <a:tcPr/>
                </a:tc>
              </a:tr>
              <a:tr h="370840">
                <a:tc>
                  <a:txBody>
                    <a:bodyPr/>
                    <a:lstStyle/>
                    <a:p>
                      <a:pPr algn="ctr"/>
                      <a:r>
                        <a:rPr lang="en-US" dirty="0" smtClean="0"/>
                        <a:t>-</a:t>
                      </a:r>
                      <a:r>
                        <a:rPr lang="en-US" dirty="0" err="1" smtClean="0"/>
                        <a:t>ic</a:t>
                      </a:r>
                      <a:endParaRPr lang="en-US" dirty="0"/>
                    </a:p>
                  </a:txBody>
                  <a:tcPr/>
                </a:tc>
                <a:tc>
                  <a:txBody>
                    <a:bodyPr/>
                    <a:lstStyle/>
                    <a:p>
                      <a:pPr algn="ctr"/>
                      <a:r>
                        <a:rPr lang="en-US" dirty="0" smtClean="0"/>
                        <a:t>having characteristics of</a:t>
                      </a:r>
                      <a:endParaRPr lang="en-US" dirty="0"/>
                    </a:p>
                  </a:txBody>
                  <a:tcPr/>
                </a:tc>
                <a:tc>
                  <a:txBody>
                    <a:bodyPr/>
                    <a:lstStyle/>
                    <a:p>
                      <a:pPr algn="ctr"/>
                      <a:r>
                        <a:rPr lang="en-US" dirty="0" smtClean="0"/>
                        <a:t>romantic</a:t>
                      </a:r>
                      <a:endParaRPr lang="en-US" dirty="0"/>
                    </a:p>
                  </a:txBody>
                  <a:tcPr/>
                </a:tc>
              </a:tr>
              <a:tr h="370840">
                <a:tc>
                  <a:txBody>
                    <a:bodyPr/>
                    <a:lstStyle/>
                    <a:p>
                      <a:pPr algn="ctr"/>
                      <a:r>
                        <a:rPr lang="en-US" dirty="0" smtClean="0"/>
                        <a:t>-</a:t>
                      </a:r>
                      <a:r>
                        <a:rPr lang="en-US" dirty="0" err="1" smtClean="0"/>
                        <a:t>ing</a:t>
                      </a:r>
                      <a:endParaRPr lang="en-US" dirty="0"/>
                    </a:p>
                  </a:txBody>
                  <a:tcPr/>
                </a:tc>
                <a:tc>
                  <a:txBody>
                    <a:bodyPr/>
                    <a:lstStyle/>
                    <a:p>
                      <a:pPr algn="ctr"/>
                      <a:r>
                        <a:rPr lang="en-US" dirty="0" smtClean="0"/>
                        <a:t>present-tense</a:t>
                      </a:r>
                      <a:r>
                        <a:rPr lang="en-US" baseline="0" dirty="0" smtClean="0"/>
                        <a:t> verbs</a:t>
                      </a:r>
                      <a:endParaRPr lang="en-US" dirty="0"/>
                    </a:p>
                  </a:txBody>
                  <a:tcPr/>
                </a:tc>
                <a:tc>
                  <a:txBody>
                    <a:bodyPr/>
                    <a:lstStyle/>
                    <a:p>
                      <a:pPr algn="ctr"/>
                      <a:r>
                        <a:rPr lang="en-US" dirty="0" smtClean="0"/>
                        <a:t>running</a:t>
                      </a:r>
                      <a:endParaRPr lang="en-US" dirty="0"/>
                    </a:p>
                  </a:txBody>
                  <a:tcPr/>
                </a:tc>
              </a:tr>
              <a:tr h="370840">
                <a:tc>
                  <a:txBody>
                    <a:bodyPr/>
                    <a:lstStyle/>
                    <a:p>
                      <a:pPr algn="ctr"/>
                      <a:r>
                        <a:rPr lang="en-US" dirty="0" smtClean="0"/>
                        <a:t>-ion,-</a:t>
                      </a:r>
                      <a:r>
                        <a:rPr lang="en-US" dirty="0" err="1" smtClean="0"/>
                        <a:t>tion</a:t>
                      </a:r>
                      <a:r>
                        <a:rPr lang="en-US" dirty="0" smtClean="0"/>
                        <a:t>,-</a:t>
                      </a:r>
                      <a:r>
                        <a:rPr lang="en-US" dirty="0" err="1" smtClean="0"/>
                        <a:t>ation</a:t>
                      </a:r>
                      <a:r>
                        <a:rPr lang="en-US" dirty="0" smtClean="0"/>
                        <a:t>,</a:t>
                      </a:r>
                      <a:r>
                        <a:rPr lang="en-US" baseline="0" dirty="0" smtClean="0"/>
                        <a:t> -</a:t>
                      </a:r>
                      <a:r>
                        <a:rPr lang="en-US" baseline="0" dirty="0" err="1" smtClean="0"/>
                        <a:t>ition</a:t>
                      </a:r>
                      <a:endParaRPr lang="en-US" dirty="0"/>
                    </a:p>
                  </a:txBody>
                  <a:tcPr/>
                </a:tc>
                <a:tc>
                  <a:txBody>
                    <a:bodyPr/>
                    <a:lstStyle/>
                    <a:p>
                      <a:pPr algn="ctr"/>
                      <a:r>
                        <a:rPr lang="en-US" dirty="0" smtClean="0"/>
                        <a:t>act,</a:t>
                      </a:r>
                      <a:r>
                        <a:rPr lang="en-US" baseline="0" dirty="0" smtClean="0"/>
                        <a:t> process</a:t>
                      </a:r>
                      <a:endParaRPr lang="en-US" dirty="0"/>
                    </a:p>
                  </a:txBody>
                  <a:tcPr/>
                </a:tc>
                <a:tc>
                  <a:txBody>
                    <a:bodyPr/>
                    <a:lstStyle/>
                    <a:p>
                      <a:pPr algn="ctr"/>
                      <a:r>
                        <a:rPr lang="en-US" dirty="0" smtClean="0"/>
                        <a:t>action</a:t>
                      </a:r>
                      <a:endParaRPr lang="en-US" dirty="0"/>
                    </a:p>
                  </a:txBody>
                  <a:tcPr/>
                </a:tc>
              </a:tr>
            </a:tbl>
          </a:graphicData>
        </a:graphic>
      </p:graphicFrame>
      <p:sp>
        <p:nvSpPr>
          <p:cNvPr id="3" name="Title 2"/>
          <p:cNvSpPr>
            <a:spLocks noGrp="1"/>
          </p:cNvSpPr>
          <p:nvPr>
            <p:ph type="title"/>
          </p:nvPr>
        </p:nvSpPr>
        <p:spPr/>
        <p:txBody>
          <a:bodyPr/>
          <a:lstStyle/>
          <a:p>
            <a:r>
              <a:rPr lang="en-US" dirty="0" smtClean="0"/>
              <a:t>Common suffixes</a:t>
            </a:r>
            <a:endParaRPr lang="en-US" dirty="0"/>
          </a:p>
        </p:txBody>
      </p:sp>
    </p:spTree>
    <p:extLst>
      <p:ext uri="{BB962C8B-B14F-4D97-AF65-F5344CB8AC3E}">
        <p14:creationId xmlns:p14="http://schemas.microsoft.com/office/powerpoint/2010/main" val="383294916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6633475"/>
              </p:ext>
            </p:extLst>
          </p:nvPr>
        </p:nvGraphicFramePr>
        <p:xfrm>
          <a:off x="381000" y="1719263"/>
          <a:ext cx="8407401" cy="3977640"/>
        </p:xfrm>
        <a:graphic>
          <a:graphicData uri="http://schemas.openxmlformats.org/drawingml/2006/table">
            <a:tbl>
              <a:tblPr firstRow="1" bandRow="1">
                <a:tableStyleId>{5C22544A-7EE6-4342-B048-85BDC9FD1C3A}</a:tableStyleId>
              </a:tblPr>
              <a:tblGrid>
                <a:gridCol w="2802467"/>
                <a:gridCol w="2802467"/>
                <a:gridCol w="2802467"/>
              </a:tblGrid>
              <a:tr h="370840">
                <a:tc>
                  <a:txBody>
                    <a:bodyPr/>
                    <a:lstStyle/>
                    <a:p>
                      <a:pPr algn="ctr"/>
                      <a:r>
                        <a:rPr lang="en-US" b="0" dirty="0" smtClean="0"/>
                        <a:t>Suffix</a:t>
                      </a:r>
                      <a:endParaRPr lang="en-US" b="0" dirty="0"/>
                    </a:p>
                  </a:txBody>
                  <a:tcPr/>
                </a:tc>
                <a:tc>
                  <a:txBody>
                    <a:bodyPr/>
                    <a:lstStyle/>
                    <a:p>
                      <a:pPr algn="ctr"/>
                      <a:r>
                        <a:rPr lang="en-US" b="0" dirty="0" smtClean="0"/>
                        <a:t>Meaning</a:t>
                      </a:r>
                      <a:endParaRPr lang="en-US" b="0" dirty="0"/>
                    </a:p>
                  </a:txBody>
                  <a:tcPr/>
                </a:tc>
                <a:tc>
                  <a:txBody>
                    <a:bodyPr/>
                    <a:lstStyle/>
                    <a:p>
                      <a:pPr algn="ctr"/>
                      <a:r>
                        <a:rPr lang="en-US" b="0" dirty="0" smtClean="0"/>
                        <a:t>Example</a:t>
                      </a:r>
                      <a:endParaRPr lang="en-US" b="0" dirty="0"/>
                    </a:p>
                  </a:txBody>
                  <a:tcPr/>
                </a:tc>
              </a:tr>
              <a:tr h="370840">
                <a:tc>
                  <a:txBody>
                    <a:bodyPr/>
                    <a:lstStyle/>
                    <a:p>
                      <a:pPr algn="ctr"/>
                      <a:r>
                        <a:rPr lang="en-US" dirty="0" smtClean="0"/>
                        <a:t>-</a:t>
                      </a:r>
                      <a:r>
                        <a:rPr lang="en-US" dirty="0" err="1" smtClean="0"/>
                        <a:t>ity</a:t>
                      </a:r>
                      <a:r>
                        <a:rPr lang="en-US" dirty="0" smtClean="0"/>
                        <a:t>,</a:t>
                      </a:r>
                      <a:r>
                        <a:rPr lang="en-US" baseline="0" dirty="0" smtClean="0"/>
                        <a:t> -</a:t>
                      </a:r>
                      <a:r>
                        <a:rPr lang="en-US" baseline="0" dirty="0" err="1" smtClean="0"/>
                        <a:t>ty</a:t>
                      </a:r>
                      <a:endParaRPr lang="en-US" dirty="0" smtClean="0"/>
                    </a:p>
                  </a:txBody>
                  <a:tcPr/>
                </a:tc>
                <a:tc>
                  <a:txBody>
                    <a:bodyPr/>
                    <a:lstStyle/>
                    <a:p>
                      <a:pPr algn="ctr"/>
                      <a:r>
                        <a:rPr lang="en-US" dirty="0" smtClean="0"/>
                        <a:t>state of</a:t>
                      </a:r>
                      <a:endParaRPr lang="en-US" dirty="0"/>
                    </a:p>
                  </a:txBody>
                  <a:tcPr/>
                </a:tc>
                <a:tc>
                  <a:txBody>
                    <a:bodyPr/>
                    <a:lstStyle/>
                    <a:p>
                      <a:pPr algn="ctr"/>
                      <a:r>
                        <a:rPr lang="en-US" dirty="0" smtClean="0"/>
                        <a:t>infinity </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ive</a:t>
                      </a:r>
                      <a:r>
                        <a:rPr lang="en-US" baseline="0" dirty="0" smtClean="0"/>
                        <a:t>, -</a:t>
                      </a:r>
                      <a:r>
                        <a:rPr lang="en-US" baseline="0" dirty="0" err="1" smtClean="0"/>
                        <a:t>ative</a:t>
                      </a:r>
                      <a:r>
                        <a:rPr lang="en-US" baseline="0" dirty="0" smtClean="0"/>
                        <a:t>, -</a:t>
                      </a:r>
                      <a:r>
                        <a:rPr lang="en-US" baseline="0" dirty="0" err="1" smtClean="0"/>
                        <a:t>itive</a:t>
                      </a:r>
                      <a:endParaRPr lang="en-US" baseline="0" dirty="0" smtClean="0"/>
                    </a:p>
                  </a:txBody>
                  <a:tcPr/>
                </a:tc>
                <a:tc>
                  <a:txBody>
                    <a:bodyPr/>
                    <a:lstStyle/>
                    <a:p>
                      <a:pPr algn="ctr"/>
                      <a:r>
                        <a:rPr lang="en-US" dirty="0" smtClean="0"/>
                        <a:t>adjective form of noun </a:t>
                      </a:r>
                      <a:endParaRPr lang="en-US" dirty="0"/>
                    </a:p>
                  </a:txBody>
                  <a:tcPr/>
                </a:tc>
                <a:tc>
                  <a:txBody>
                    <a:bodyPr/>
                    <a:lstStyle/>
                    <a:p>
                      <a:pPr algn="ctr"/>
                      <a:r>
                        <a:rPr lang="en-US" dirty="0" smtClean="0"/>
                        <a:t>attentive</a:t>
                      </a:r>
                      <a:endParaRPr lang="en-US" dirty="0"/>
                    </a:p>
                  </a:txBody>
                  <a:tcPr/>
                </a:tc>
              </a:tr>
              <a:tr h="370840">
                <a:tc>
                  <a:txBody>
                    <a:bodyPr/>
                    <a:lstStyle/>
                    <a:p>
                      <a:pPr algn="ctr"/>
                      <a:r>
                        <a:rPr lang="en-US" dirty="0" smtClean="0"/>
                        <a:t>-less</a:t>
                      </a:r>
                      <a:endParaRPr lang="en-US" dirty="0"/>
                    </a:p>
                  </a:txBody>
                  <a:tcPr/>
                </a:tc>
                <a:tc>
                  <a:txBody>
                    <a:bodyPr/>
                    <a:lstStyle/>
                    <a:p>
                      <a:pPr algn="ctr"/>
                      <a:r>
                        <a:rPr lang="en-US" dirty="0" smtClean="0"/>
                        <a:t>without</a:t>
                      </a:r>
                      <a:endParaRPr lang="en-US" dirty="0"/>
                    </a:p>
                  </a:txBody>
                  <a:tcPr/>
                </a:tc>
                <a:tc>
                  <a:txBody>
                    <a:bodyPr/>
                    <a:lstStyle/>
                    <a:p>
                      <a:pPr algn="ctr"/>
                      <a:r>
                        <a:rPr lang="en-US" dirty="0" smtClean="0"/>
                        <a:t>hopeless</a:t>
                      </a:r>
                      <a:endParaRPr lang="en-US" dirty="0"/>
                    </a:p>
                  </a:txBody>
                  <a:tcPr/>
                </a:tc>
              </a:tr>
              <a:tr h="370840">
                <a:tc>
                  <a:txBody>
                    <a:bodyPr/>
                    <a:lstStyle/>
                    <a:p>
                      <a:pPr algn="ctr"/>
                      <a:r>
                        <a:rPr lang="en-US" dirty="0" smtClean="0"/>
                        <a:t>-</a:t>
                      </a:r>
                      <a:r>
                        <a:rPr lang="en-US" dirty="0" err="1" smtClean="0"/>
                        <a:t>ly</a:t>
                      </a:r>
                      <a:endParaRPr lang="en-US" dirty="0"/>
                    </a:p>
                  </a:txBody>
                  <a:tcPr/>
                </a:tc>
                <a:tc>
                  <a:txBody>
                    <a:bodyPr/>
                    <a:lstStyle/>
                    <a:p>
                      <a:pPr algn="ctr"/>
                      <a:r>
                        <a:rPr lang="en-US" dirty="0" smtClean="0"/>
                        <a:t>characteristic</a:t>
                      </a:r>
                      <a:r>
                        <a:rPr lang="en-US" baseline="0" dirty="0" smtClean="0"/>
                        <a:t> of</a:t>
                      </a:r>
                      <a:endParaRPr lang="en-US" dirty="0"/>
                    </a:p>
                  </a:txBody>
                  <a:tcPr/>
                </a:tc>
                <a:tc>
                  <a:txBody>
                    <a:bodyPr/>
                    <a:lstStyle/>
                    <a:p>
                      <a:pPr algn="ctr"/>
                      <a:r>
                        <a:rPr lang="en-US" dirty="0" smtClean="0"/>
                        <a:t>kindly</a:t>
                      </a:r>
                      <a:endParaRPr lang="en-US" dirty="0"/>
                    </a:p>
                  </a:txBody>
                  <a:tcPr/>
                </a:tc>
              </a:tr>
              <a:tr h="370840">
                <a:tc>
                  <a:txBody>
                    <a:bodyPr/>
                    <a:lstStyle/>
                    <a:p>
                      <a:pPr algn="ctr"/>
                      <a:r>
                        <a:rPr lang="en-US" dirty="0" smtClean="0"/>
                        <a:t>-</a:t>
                      </a:r>
                      <a:r>
                        <a:rPr lang="en-US" dirty="0" err="1" smtClean="0"/>
                        <a:t>ment</a:t>
                      </a:r>
                      <a:endParaRPr lang="en-US" dirty="0"/>
                    </a:p>
                  </a:txBody>
                  <a:tcPr/>
                </a:tc>
                <a:tc>
                  <a:txBody>
                    <a:bodyPr/>
                    <a:lstStyle/>
                    <a:p>
                      <a:pPr algn="ctr"/>
                      <a:r>
                        <a:rPr lang="en-US" dirty="0" smtClean="0"/>
                        <a:t>action or process</a:t>
                      </a:r>
                      <a:endParaRPr lang="en-US" dirty="0"/>
                    </a:p>
                  </a:txBody>
                  <a:tcPr/>
                </a:tc>
                <a:tc>
                  <a:txBody>
                    <a:bodyPr/>
                    <a:lstStyle/>
                    <a:p>
                      <a:pPr algn="ctr"/>
                      <a:r>
                        <a:rPr lang="en-US" dirty="0" smtClean="0"/>
                        <a:t>enjoyment</a:t>
                      </a:r>
                      <a:endParaRPr lang="en-US" dirty="0"/>
                    </a:p>
                  </a:txBody>
                  <a:tcPr/>
                </a:tc>
              </a:tr>
              <a:tr h="370840">
                <a:tc>
                  <a:txBody>
                    <a:bodyPr/>
                    <a:lstStyle/>
                    <a:p>
                      <a:pPr algn="ctr"/>
                      <a:r>
                        <a:rPr lang="en-US" dirty="0" smtClean="0"/>
                        <a:t>-ness</a:t>
                      </a:r>
                      <a:endParaRPr lang="en-US" dirty="0"/>
                    </a:p>
                  </a:txBody>
                  <a:tcPr/>
                </a:tc>
                <a:tc>
                  <a:txBody>
                    <a:bodyPr/>
                    <a:lstStyle/>
                    <a:p>
                      <a:pPr algn="ctr"/>
                      <a:r>
                        <a:rPr lang="en-US" dirty="0" smtClean="0"/>
                        <a:t>state of, condition of</a:t>
                      </a:r>
                      <a:endParaRPr lang="en-US" dirty="0"/>
                    </a:p>
                  </a:txBody>
                  <a:tcPr/>
                </a:tc>
                <a:tc>
                  <a:txBody>
                    <a:bodyPr/>
                    <a:lstStyle/>
                    <a:p>
                      <a:pPr algn="ctr"/>
                      <a:r>
                        <a:rPr lang="en-US" dirty="0" smtClean="0"/>
                        <a:t>happiness</a:t>
                      </a:r>
                      <a:endParaRPr lang="en-US" dirty="0"/>
                    </a:p>
                  </a:txBody>
                  <a:tcPr/>
                </a:tc>
              </a:tr>
              <a:tr h="370840">
                <a:tc>
                  <a:txBody>
                    <a:bodyPr/>
                    <a:lstStyle/>
                    <a:p>
                      <a:pPr algn="ctr"/>
                      <a:r>
                        <a:rPr lang="en-US" dirty="0" smtClean="0"/>
                        <a:t>-</a:t>
                      </a:r>
                      <a:r>
                        <a:rPr lang="en-US" dirty="0" err="1" smtClean="0"/>
                        <a:t>ous</a:t>
                      </a:r>
                      <a:r>
                        <a:rPr lang="en-US" dirty="0" smtClean="0"/>
                        <a:t>, -</a:t>
                      </a:r>
                      <a:r>
                        <a:rPr lang="en-US" dirty="0" err="1" smtClean="0"/>
                        <a:t>eous</a:t>
                      </a:r>
                      <a:r>
                        <a:rPr lang="en-US" dirty="0" smtClean="0"/>
                        <a:t>, -</a:t>
                      </a:r>
                      <a:r>
                        <a:rPr lang="en-US" dirty="0" err="1" smtClean="0"/>
                        <a:t>ious</a:t>
                      </a:r>
                      <a:endParaRPr lang="en-US" dirty="0"/>
                    </a:p>
                  </a:txBody>
                  <a:tcPr/>
                </a:tc>
                <a:tc>
                  <a:txBody>
                    <a:bodyPr/>
                    <a:lstStyle/>
                    <a:p>
                      <a:pPr algn="ctr"/>
                      <a:r>
                        <a:rPr lang="en-US" dirty="0" smtClean="0"/>
                        <a:t>possessing</a:t>
                      </a:r>
                      <a:r>
                        <a:rPr lang="en-US" baseline="0" dirty="0" smtClean="0"/>
                        <a:t> the qualities of</a:t>
                      </a:r>
                      <a:endParaRPr lang="en-US" dirty="0"/>
                    </a:p>
                  </a:txBody>
                  <a:tcPr/>
                </a:tc>
                <a:tc>
                  <a:txBody>
                    <a:bodyPr/>
                    <a:lstStyle/>
                    <a:p>
                      <a:pPr algn="ctr"/>
                      <a:r>
                        <a:rPr lang="en-US" dirty="0" smtClean="0"/>
                        <a:t>joyous</a:t>
                      </a:r>
                      <a:endParaRPr lang="en-US" dirty="0"/>
                    </a:p>
                  </a:txBody>
                  <a:tcPr/>
                </a:tc>
              </a:tr>
              <a:tr h="370840">
                <a:tc>
                  <a:txBody>
                    <a:bodyPr/>
                    <a:lstStyle/>
                    <a:p>
                      <a:pPr algn="ctr"/>
                      <a:r>
                        <a:rPr lang="en-US" dirty="0" smtClean="0"/>
                        <a:t>-s, -</a:t>
                      </a:r>
                      <a:r>
                        <a:rPr lang="en-US" dirty="0" err="1" smtClean="0"/>
                        <a:t>es</a:t>
                      </a:r>
                      <a:endParaRPr lang="en-US" dirty="0"/>
                    </a:p>
                  </a:txBody>
                  <a:tcPr/>
                </a:tc>
                <a:tc>
                  <a:txBody>
                    <a:bodyPr/>
                    <a:lstStyle/>
                    <a:p>
                      <a:pPr algn="ctr"/>
                      <a:r>
                        <a:rPr lang="en-US" dirty="0" smtClean="0"/>
                        <a:t>more than one</a:t>
                      </a:r>
                      <a:endParaRPr lang="en-US" dirty="0"/>
                    </a:p>
                  </a:txBody>
                  <a:tcPr/>
                </a:tc>
                <a:tc>
                  <a:txBody>
                    <a:bodyPr/>
                    <a:lstStyle/>
                    <a:p>
                      <a:pPr algn="ctr"/>
                      <a:r>
                        <a:rPr lang="en-US" dirty="0" smtClean="0"/>
                        <a:t>cars</a:t>
                      </a:r>
                      <a:endParaRPr lang="en-US" dirty="0"/>
                    </a:p>
                  </a:txBody>
                  <a:tcPr/>
                </a:tc>
              </a:tr>
              <a:tr h="370840">
                <a:tc>
                  <a:txBody>
                    <a:bodyPr/>
                    <a:lstStyle/>
                    <a:p>
                      <a:pPr algn="ctr"/>
                      <a:r>
                        <a:rPr lang="en-US" dirty="0" smtClean="0"/>
                        <a:t>-y</a:t>
                      </a:r>
                      <a:endParaRPr lang="en-US" dirty="0"/>
                    </a:p>
                  </a:txBody>
                  <a:tcPr/>
                </a:tc>
                <a:tc>
                  <a:txBody>
                    <a:bodyPr/>
                    <a:lstStyle/>
                    <a:p>
                      <a:pPr algn="ctr"/>
                      <a:r>
                        <a:rPr lang="en-US" dirty="0" smtClean="0"/>
                        <a:t>characterized by</a:t>
                      </a:r>
                      <a:endParaRPr lang="en-US" dirty="0"/>
                    </a:p>
                  </a:txBody>
                  <a:tcPr/>
                </a:tc>
                <a:tc>
                  <a:txBody>
                    <a:bodyPr/>
                    <a:lstStyle/>
                    <a:p>
                      <a:pPr algn="ctr"/>
                      <a:r>
                        <a:rPr lang="en-US" dirty="0" smtClean="0"/>
                        <a:t>funny</a:t>
                      </a:r>
                      <a:endParaRPr lang="en-US" dirty="0"/>
                    </a:p>
                  </a:txBody>
                  <a:tcPr/>
                </a:tc>
              </a:tr>
            </a:tbl>
          </a:graphicData>
        </a:graphic>
      </p:graphicFrame>
      <p:sp>
        <p:nvSpPr>
          <p:cNvPr id="3" name="Title 2"/>
          <p:cNvSpPr>
            <a:spLocks noGrp="1"/>
          </p:cNvSpPr>
          <p:nvPr>
            <p:ph type="title"/>
          </p:nvPr>
        </p:nvSpPr>
        <p:spPr/>
        <p:txBody>
          <a:bodyPr/>
          <a:lstStyle/>
          <a:p>
            <a:r>
              <a:rPr lang="en-US" dirty="0" smtClean="0"/>
              <a:t>Common suffixes</a:t>
            </a:r>
            <a:endParaRPr lang="en-US" dirty="0"/>
          </a:p>
        </p:txBody>
      </p:sp>
      <p:sp>
        <p:nvSpPr>
          <p:cNvPr id="2" name="TextBox 1"/>
          <p:cNvSpPr txBox="1"/>
          <p:nvPr/>
        </p:nvSpPr>
        <p:spPr>
          <a:xfrm>
            <a:off x="1239077" y="5700155"/>
            <a:ext cx="6381246" cy="523220"/>
          </a:xfrm>
          <a:prstGeom prst="rect">
            <a:avLst/>
          </a:prstGeom>
          <a:noFill/>
        </p:spPr>
        <p:txBody>
          <a:bodyPr wrap="square" rtlCol="0">
            <a:spAutoFit/>
          </a:bodyPr>
          <a:lstStyle/>
          <a:p>
            <a:r>
              <a:rPr lang="en-US" sz="1400" dirty="0" smtClean="0"/>
              <a:t>White, T.G., Sowell, J., &amp; </a:t>
            </a:r>
            <a:r>
              <a:rPr lang="en-US" sz="1400" dirty="0" err="1" smtClean="0"/>
              <a:t>Yanagihara</a:t>
            </a:r>
            <a:r>
              <a:rPr lang="en-US" sz="1400" dirty="0" smtClean="0"/>
              <a:t>, A. (1989). Teaching elementary students to use word-part clues. </a:t>
            </a:r>
            <a:r>
              <a:rPr lang="en-US" sz="1400" i="1" dirty="0" smtClean="0"/>
              <a:t>The Reading Teacher, 42, </a:t>
            </a:r>
            <a:r>
              <a:rPr lang="en-US" sz="1400" dirty="0" smtClean="0"/>
              <a:t>302-308.   </a:t>
            </a:r>
            <a:endParaRPr lang="en-US" sz="1400" dirty="0"/>
          </a:p>
        </p:txBody>
      </p:sp>
    </p:spTree>
    <p:extLst>
      <p:ext uri="{BB962C8B-B14F-4D97-AF65-F5344CB8AC3E}">
        <p14:creationId xmlns:p14="http://schemas.microsoft.com/office/powerpoint/2010/main" val="12847841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a:t>
            </a:r>
            <a:r>
              <a:rPr lang="en-US" dirty="0" smtClean="0"/>
              <a:t>  Help with Sentence Structure</a:t>
            </a:r>
            <a:endParaRPr lang="en-US" dirty="0"/>
          </a:p>
        </p:txBody>
      </p:sp>
      <p:sp>
        <p:nvSpPr>
          <p:cNvPr id="3" name="Content Placeholder 2"/>
          <p:cNvSpPr>
            <a:spLocks noGrp="1"/>
          </p:cNvSpPr>
          <p:nvPr>
            <p:ph idx="1"/>
          </p:nvPr>
        </p:nvSpPr>
        <p:spPr>
          <a:xfrm>
            <a:off x="822960" y="1447800"/>
            <a:ext cx="7520940" cy="3232677"/>
          </a:xfrm>
        </p:spPr>
        <p:txBody>
          <a:bodyPr>
            <a:noAutofit/>
          </a:bodyPr>
          <a:lstStyle/>
          <a:p>
            <a:r>
              <a:rPr lang="en-US" sz="2200" b="0" dirty="0" smtClean="0"/>
              <a:t>Texts may be hard because of grammar or syntax </a:t>
            </a:r>
          </a:p>
          <a:p>
            <a:pPr marL="0" indent="0">
              <a:buNone/>
            </a:pPr>
            <a:endParaRPr lang="en-US" sz="2200" i="1" dirty="0"/>
          </a:p>
          <a:p>
            <a:pPr marL="0" indent="0">
              <a:buNone/>
            </a:pPr>
            <a:r>
              <a:rPr lang="en-US" sz="1800" i="1" dirty="0" smtClean="0"/>
              <a:t>Explain </a:t>
            </a:r>
            <a:r>
              <a:rPr lang="en-US" sz="1800" i="1" dirty="0"/>
              <a:t>clearly using at least three different reasons </a:t>
            </a:r>
            <a:r>
              <a:rPr lang="en-US" sz="1800" i="1" dirty="0" smtClean="0"/>
              <a:t> or </a:t>
            </a:r>
            <a:r>
              <a:rPr lang="en-US" sz="1800" i="1" dirty="0"/>
              <a:t>drawing three diagrams why McClellan lost the </a:t>
            </a:r>
            <a:r>
              <a:rPr lang="en-US" sz="1800" i="1" dirty="0" smtClean="0"/>
              <a:t>battle.</a:t>
            </a:r>
            <a:endParaRPr lang="en-US" sz="1800" dirty="0"/>
          </a:p>
          <a:p>
            <a:pPr marL="0" indent="0">
              <a:buNone/>
            </a:pPr>
            <a:endParaRPr lang="en-US" sz="1800" i="1" dirty="0"/>
          </a:p>
          <a:p>
            <a:pPr marL="0" indent="0">
              <a:buNone/>
            </a:pPr>
            <a:r>
              <a:rPr lang="en-US" sz="1800" i="1" dirty="0" smtClean="0"/>
              <a:t>Explain </a:t>
            </a:r>
            <a:r>
              <a:rPr lang="en-US" sz="1800" i="1" dirty="0"/>
              <a:t>clearly why McClellan lost the battle. Give at least three reasons or draw three diagrams</a:t>
            </a:r>
            <a:r>
              <a:rPr lang="en-US" sz="1800" dirty="0" smtClean="0"/>
              <a:t>.</a:t>
            </a:r>
            <a:endParaRPr lang="en-US" sz="1800" dirty="0"/>
          </a:p>
        </p:txBody>
      </p:sp>
    </p:spTree>
    <p:extLst>
      <p:ext uri="{BB962C8B-B14F-4D97-AF65-F5344CB8AC3E}">
        <p14:creationId xmlns:p14="http://schemas.microsoft.com/office/powerpoint/2010/main" val="413991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a:t>
            </a:r>
            <a:r>
              <a:rPr lang="en-US" dirty="0" smtClean="0"/>
              <a:t>  Help with Sentence Structure</a:t>
            </a:r>
            <a:endParaRPr lang="en-US" dirty="0"/>
          </a:p>
        </p:txBody>
      </p:sp>
      <p:sp>
        <p:nvSpPr>
          <p:cNvPr id="3" name="Content Placeholder 2"/>
          <p:cNvSpPr>
            <a:spLocks noGrp="1"/>
          </p:cNvSpPr>
          <p:nvPr>
            <p:ph idx="1"/>
          </p:nvPr>
        </p:nvSpPr>
        <p:spPr>
          <a:xfrm>
            <a:off x="822960" y="1828800"/>
            <a:ext cx="7520940" cy="3200400"/>
          </a:xfrm>
        </p:spPr>
        <p:txBody>
          <a:bodyPr>
            <a:noAutofit/>
          </a:bodyPr>
          <a:lstStyle/>
          <a:p>
            <a:r>
              <a:rPr lang="en-US" sz="2400" b="0" dirty="0" smtClean="0"/>
              <a:t>Guide students to interpret complex sentences (clause and phrase analysis)</a:t>
            </a:r>
          </a:p>
          <a:p>
            <a:pPr marL="0" indent="0">
              <a:buNone/>
            </a:pPr>
            <a:endParaRPr lang="en-US" sz="2400" b="0" dirty="0" smtClean="0"/>
          </a:p>
          <a:p>
            <a:r>
              <a:rPr lang="en-US" sz="2400" b="0" dirty="0" smtClean="0"/>
              <a:t>In dense prose, help find the subject and verb:</a:t>
            </a:r>
          </a:p>
          <a:p>
            <a:pPr marL="0" indent="0">
              <a:spcBef>
                <a:spcPts val="0"/>
              </a:spcBef>
              <a:buNone/>
            </a:pPr>
            <a:r>
              <a:rPr lang="en-US" i="1" dirty="0"/>
              <a:t> </a:t>
            </a:r>
            <a:r>
              <a:rPr lang="en-US" i="1" dirty="0" smtClean="0"/>
              <a:t>  </a:t>
            </a:r>
            <a:r>
              <a:rPr lang="en-US" sz="2000" i="1" dirty="0" smtClean="0"/>
              <a:t>“However, on August 24, 2006, the International    </a:t>
            </a:r>
          </a:p>
          <a:p>
            <a:pPr marL="0" indent="0">
              <a:spcBef>
                <a:spcPts val="0"/>
              </a:spcBef>
              <a:buNone/>
            </a:pPr>
            <a:r>
              <a:rPr lang="en-US" sz="2000" i="1" dirty="0"/>
              <a:t> </a:t>
            </a:r>
            <a:r>
              <a:rPr lang="en-US" sz="2000" i="1" dirty="0" smtClean="0"/>
              <a:t>   Astronomical Union (IAU), a group of individual </a:t>
            </a:r>
          </a:p>
          <a:p>
            <a:pPr marL="0" indent="0">
              <a:spcBef>
                <a:spcPts val="0"/>
              </a:spcBef>
              <a:buNone/>
            </a:pPr>
            <a:r>
              <a:rPr lang="en-US" sz="2000" i="1" dirty="0"/>
              <a:t> </a:t>
            </a:r>
            <a:r>
              <a:rPr lang="en-US" sz="2000" i="1" dirty="0" smtClean="0"/>
              <a:t>   astronomers and astronomical societies from    </a:t>
            </a:r>
          </a:p>
          <a:p>
            <a:pPr marL="0" indent="0">
              <a:spcBef>
                <a:spcPts val="0"/>
              </a:spcBef>
              <a:buNone/>
            </a:pPr>
            <a:r>
              <a:rPr lang="en-US" sz="2000" i="1" dirty="0"/>
              <a:t> </a:t>
            </a:r>
            <a:r>
              <a:rPr lang="en-US" sz="2000" i="1" dirty="0" smtClean="0"/>
              <a:t>   around the world, made an announcement.”</a:t>
            </a:r>
          </a:p>
          <a:p>
            <a:pPr marL="0" indent="0">
              <a:spcBef>
                <a:spcPts val="0"/>
              </a:spcBef>
              <a:buNone/>
            </a:pPr>
            <a:endParaRPr lang="en-US" sz="2000" b="0" i="1" dirty="0" smtClean="0"/>
          </a:p>
          <a:p>
            <a:r>
              <a:rPr lang="en-US" i="1" dirty="0" smtClean="0"/>
              <a:t>Complex punctuation, such as split quotes:         </a:t>
            </a:r>
            <a:r>
              <a:rPr lang="en-US" sz="2000" i="1" dirty="0" smtClean="0"/>
              <a:t>“Where </a:t>
            </a:r>
            <a:r>
              <a:rPr lang="en-US" sz="2000" i="1" dirty="0"/>
              <a:t>are you </a:t>
            </a:r>
            <a:r>
              <a:rPr lang="en-US" sz="2000" i="1" dirty="0" smtClean="0"/>
              <a:t>going,” Maurice asked, “I </a:t>
            </a:r>
            <a:r>
              <a:rPr lang="en-US" sz="2000" i="1" dirty="0"/>
              <a:t>thought you </a:t>
            </a:r>
            <a:r>
              <a:rPr lang="en-US" sz="2000" i="1" dirty="0" smtClean="0"/>
              <a:t>were going to help Tony wash the windows.”</a:t>
            </a:r>
            <a:endParaRPr lang="en-US" sz="2000" i="1" dirty="0"/>
          </a:p>
        </p:txBody>
      </p:sp>
    </p:spTree>
    <p:extLst>
      <p:ext uri="{BB962C8B-B14F-4D97-AF65-F5344CB8AC3E}">
        <p14:creationId xmlns:p14="http://schemas.microsoft.com/office/powerpoint/2010/main" val="352903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smtClean="0"/>
              <a:t>However,</a:t>
            </a:r>
          </a:p>
          <a:p>
            <a:pPr>
              <a:spcBef>
                <a:spcPts val="0"/>
              </a:spcBef>
            </a:pPr>
            <a:r>
              <a:rPr lang="en-US" i="1" dirty="0" smtClean="0"/>
              <a:t>on August 24 2006</a:t>
            </a:r>
          </a:p>
          <a:p>
            <a:pPr>
              <a:spcBef>
                <a:spcPts val="0"/>
              </a:spcBef>
            </a:pPr>
            <a:r>
              <a:rPr lang="en-US" i="1" dirty="0" smtClean="0">
                <a:solidFill>
                  <a:srgbClr val="00B0F0"/>
                </a:solidFill>
              </a:rPr>
              <a:t>the International Astronomical Union (IAU), a group of individual astronomers and astronomical societies from around the world</a:t>
            </a:r>
          </a:p>
          <a:p>
            <a:pPr>
              <a:spcBef>
                <a:spcPts val="0"/>
              </a:spcBef>
            </a:pPr>
            <a:r>
              <a:rPr lang="en-US" i="1" dirty="0" smtClean="0">
                <a:solidFill>
                  <a:schemeClr val="tx2"/>
                </a:solidFill>
              </a:rPr>
              <a:t>made</a:t>
            </a:r>
          </a:p>
          <a:p>
            <a:pPr>
              <a:spcBef>
                <a:spcPts val="0"/>
              </a:spcBef>
            </a:pPr>
            <a:r>
              <a:rPr lang="en-US" i="1" dirty="0" smtClean="0">
                <a:solidFill>
                  <a:srgbClr val="00B050"/>
                </a:solidFill>
              </a:rPr>
              <a:t>an announcement</a:t>
            </a:r>
            <a:endParaRPr lang="en-US" i="1" dirty="0">
              <a:solidFill>
                <a:srgbClr val="00B050"/>
              </a:solidFill>
            </a:endParaRPr>
          </a:p>
          <a:p>
            <a:endParaRPr lang="en-US" dirty="0"/>
          </a:p>
        </p:txBody>
      </p:sp>
    </p:spTree>
    <p:extLst>
      <p:ext uri="{BB962C8B-B14F-4D97-AF65-F5344CB8AC3E}">
        <p14:creationId xmlns:p14="http://schemas.microsoft.com/office/powerpoint/2010/main" val="262668385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i="1" dirty="0" smtClean="0"/>
              <a:t>Who was the sentence about?	</a:t>
            </a:r>
          </a:p>
          <a:p>
            <a:pPr marL="0" indent="0">
              <a:spcBef>
                <a:spcPts val="0"/>
              </a:spcBef>
              <a:buNone/>
            </a:pPr>
            <a:r>
              <a:rPr lang="en-US" i="1" dirty="0">
                <a:solidFill>
                  <a:srgbClr val="00B0F0"/>
                </a:solidFill>
              </a:rPr>
              <a:t>the International Astronomical Union </a:t>
            </a:r>
            <a:r>
              <a:rPr lang="en-US" i="1" dirty="0" smtClean="0">
                <a:solidFill>
                  <a:srgbClr val="00B0F0"/>
                </a:solidFill>
              </a:rPr>
              <a:t>(IAU)</a:t>
            </a:r>
          </a:p>
          <a:p>
            <a:pPr marL="0" indent="0">
              <a:spcBef>
                <a:spcPts val="0"/>
              </a:spcBef>
              <a:buNone/>
            </a:pPr>
            <a:endParaRPr lang="en-US" i="1" dirty="0" smtClean="0"/>
          </a:p>
          <a:p>
            <a:pPr marL="0" indent="0">
              <a:spcBef>
                <a:spcPts val="0"/>
              </a:spcBef>
              <a:buNone/>
            </a:pPr>
            <a:r>
              <a:rPr lang="en-US" i="1" dirty="0" smtClean="0"/>
              <a:t>Who are they?</a:t>
            </a:r>
          </a:p>
          <a:p>
            <a:pPr marL="0" indent="0">
              <a:spcBef>
                <a:spcPts val="0"/>
              </a:spcBef>
              <a:buNone/>
            </a:pPr>
            <a:r>
              <a:rPr lang="en-US" i="1" dirty="0" smtClean="0">
                <a:solidFill>
                  <a:srgbClr val="00B0F0"/>
                </a:solidFill>
              </a:rPr>
              <a:t>a </a:t>
            </a:r>
            <a:r>
              <a:rPr lang="en-US" i="1" dirty="0">
                <a:solidFill>
                  <a:srgbClr val="00B0F0"/>
                </a:solidFill>
              </a:rPr>
              <a:t>group of individual astronomers and astronomical societies from around the world</a:t>
            </a:r>
          </a:p>
          <a:p>
            <a:pPr marL="0" indent="0">
              <a:spcBef>
                <a:spcPts val="0"/>
              </a:spcBef>
              <a:buNone/>
            </a:pPr>
            <a:endParaRPr lang="en-US" i="1" dirty="0" smtClean="0"/>
          </a:p>
          <a:p>
            <a:pPr marL="0" indent="0">
              <a:spcBef>
                <a:spcPts val="0"/>
              </a:spcBef>
              <a:buNone/>
            </a:pPr>
            <a:r>
              <a:rPr lang="en-US" i="1" dirty="0" smtClean="0"/>
              <a:t>What did they do?</a:t>
            </a:r>
          </a:p>
          <a:p>
            <a:pPr marL="0" indent="0">
              <a:spcBef>
                <a:spcPts val="0"/>
              </a:spcBef>
              <a:buNone/>
            </a:pPr>
            <a:r>
              <a:rPr lang="en-US" i="1" dirty="0">
                <a:solidFill>
                  <a:schemeClr val="tx2"/>
                </a:solidFill>
              </a:rPr>
              <a:t>made</a:t>
            </a:r>
          </a:p>
          <a:p>
            <a:pPr marL="0" indent="0">
              <a:spcBef>
                <a:spcPts val="0"/>
              </a:spcBef>
              <a:buNone/>
            </a:pPr>
            <a:endParaRPr lang="en-US" i="1" dirty="0" smtClean="0"/>
          </a:p>
          <a:p>
            <a:pPr marL="0" indent="0">
              <a:spcBef>
                <a:spcPts val="0"/>
              </a:spcBef>
              <a:buNone/>
            </a:pPr>
            <a:r>
              <a:rPr lang="en-US" i="1" dirty="0" smtClean="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smtClean="0"/>
          </a:p>
          <a:p>
            <a:pPr marL="0" indent="0">
              <a:spcBef>
                <a:spcPts val="0"/>
              </a:spcBef>
              <a:buNone/>
            </a:pPr>
            <a:r>
              <a:rPr lang="en-US" i="1" dirty="0" smtClean="0"/>
              <a:t>When?</a:t>
            </a:r>
            <a:endParaRPr lang="en-US" i="1" dirty="0"/>
          </a:p>
          <a:p>
            <a:pPr marL="0" indent="0">
              <a:spcBef>
                <a:spcPts val="0"/>
              </a:spcBef>
              <a:buNone/>
            </a:pPr>
            <a:r>
              <a:rPr lang="en-US" i="1" dirty="0" smtClean="0"/>
              <a:t>on August 24 2006</a:t>
            </a:r>
          </a:p>
          <a:p>
            <a:endParaRPr lang="en-US" dirty="0"/>
          </a:p>
        </p:txBody>
      </p:sp>
    </p:spTree>
    <p:extLst>
      <p:ext uri="{BB962C8B-B14F-4D97-AF65-F5344CB8AC3E}">
        <p14:creationId xmlns:p14="http://schemas.microsoft.com/office/powerpoint/2010/main" val="32806492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smtClean="0">
                <a:solidFill>
                  <a:srgbClr val="000000"/>
                </a:solidFill>
              </a:rPr>
              <a:t>Current instruction emphasizes the teaching of reading skills</a:t>
            </a:r>
            <a:endParaRPr lang="zh-CN" altLang="en-US" sz="3600" dirty="0">
              <a:solidFill>
                <a:srgbClr val="000000"/>
              </a:solidFill>
            </a:endParaRPr>
          </a:p>
        </p:txBody>
      </p:sp>
      <p:pic>
        <p:nvPicPr>
          <p:cNvPr id="2" name="Picture 1"/>
          <p:cNvPicPr>
            <a:picLocks noChangeAspect="1"/>
          </p:cNvPicPr>
          <p:nvPr/>
        </p:nvPicPr>
        <p:blipFill>
          <a:blip r:embed="rId3"/>
          <a:stretch>
            <a:fillRect/>
          </a:stretch>
        </p:blipFill>
        <p:spPr>
          <a:xfrm>
            <a:off x="0" y="2133600"/>
            <a:ext cx="5715000" cy="2743200"/>
          </a:xfrm>
          <a:prstGeom prst="rect">
            <a:avLst/>
          </a:prstGeom>
        </p:spPr>
      </p:pic>
    </p:spTree>
    <p:extLst>
      <p:ext uri="{BB962C8B-B14F-4D97-AF65-F5344CB8AC3E}">
        <p14:creationId xmlns:p14="http://schemas.microsoft.com/office/powerpoint/2010/main" val="1393540682"/>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r>
              <a:rPr lang="en-US" dirty="0" smtClean="0"/>
              <a:t>”</a:t>
            </a:r>
          </a:p>
          <a:p>
            <a:pPr marL="0" indent="0">
              <a:buNone/>
            </a:pPr>
            <a:r>
              <a:rPr lang="en-US" dirty="0"/>
              <a:t>	</a:t>
            </a:r>
            <a:r>
              <a:rPr lang="en-US" dirty="0" smtClean="0"/>
              <a:t>		--Nikki Giovanni (</a:t>
            </a:r>
            <a:r>
              <a:rPr lang="en-US" u="sng" dirty="0" smtClean="0"/>
              <a:t>Rosa</a:t>
            </a:r>
            <a:r>
              <a:rPr lang="en-US" dirty="0" smtClean="0"/>
              <a:t>)</a:t>
            </a:r>
          </a:p>
          <a:p>
            <a:pPr marL="0" indent="0">
              <a:buNone/>
            </a:pPr>
            <a:endParaRPr lang="en-US" dirty="0"/>
          </a:p>
          <a:p>
            <a:r>
              <a:rPr lang="en-US" dirty="0" smtClean="0"/>
              <a:t>44 words</a:t>
            </a:r>
          </a:p>
          <a:p>
            <a:r>
              <a:rPr lang="en-US" dirty="0" smtClean="0"/>
              <a:t>2 commas, 1 </a:t>
            </a:r>
            <a:r>
              <a:rPr lang="en-US" dirty="0" err="1" smtClean="0"/>
              <a:t>em</a:t>
            </a:r>
            <a:r>
              <a:rPr lang="en-US" dirty="0" smtClean="0"/>
              <a:t>-dash</a:t>
            </a:r>
            <a:endParaRPr lang="en-US" dirty="0"/>
          </a:p>
        </p:txBody>
      </p:sp>
    </p:spTree>
    <p:extLst>
      <p:ext uri="{BB962C8B-B14F-4D97-AF65-F5344CB8AC3E}">
        <p14:creationId xmlns:p14="http://schemas.microsoft.com/office/powerpoint/2010/main" val="3303833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pPr marL="0" indent="0">
              <a:buNone/>
            </a:pPr>
            <a:r>
              <a:rPr lang="en-US" dirty="0"/>
              <a:t>“The women of </a:t>
            </a:r>
            <a:r>
              <a:rPr lang="en-US" dirty="0" smtClean="0"/>
              <a:t>Montgomery </a:t>
            </a:r>
            <a:r>
              <a:rPr lang="en-US" strike="sngStrike" dirty="0" smtClean="0"/>
              <a:t>, </a:t>
            </a:r>
            <a:r>
              <a:rPr lang="en-US" strike="sngStrike" dirty="0"/>
              <a:t>both young and older, </a:t>
            </a:r>
            <a:r>
              <a:rPr lang="en-US" strike="sngStrike" dirty="0" smtClean="0"/>
              <a:t>  </a:t>
            </a:r>
            <a:r>
              <a:rPr lang="en-US" dirty="0" smtClean="0"/>
              <a:t>would </a:t>
            </a:r>
            <a:r>
              <a:rPr lang="en-US" dirty="0"/>
              <a:t>come in with their fancy holiday dresses that needed adjustments or their Sunday suits and blouses that needed just a touch—a flower or some velvet trimming or something to make the ladies look festive.</a:t>
            </a:r>
            <a:r>
              <a:rPr lang="en-US" dirty="0" smtClean="0"/>
              <a: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50589232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pPr marL="0" indent="0">
              <a:buNone/>
            </a:pPr>
            <a:r>
              <a:rPr lang="en-US" dirty="0"/>
              <a:t>“The women of </a:t>
            </a:r>
            <a:r>
              <a:rPr lang="en-US" dirty="0" smtClean="0"/>
              <a:t>Montgomery would </a:t>
            </a:r>
            <a:r>
              <a:rPr lang="en-US" dirty="0"/>
              <a:t>come in with their fancy holiday dresses that needed adjustments or their Sunday suits and blouses that needed just a touch—a flower or some velvet trimming or something to make the ladies look festive.</a:t>
            </a:r>
            <a:r>
              <a:rPr lang="en-US" dirty="0" smtClean="0"/>
              <a: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79027212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pPr marL="0" indent="0">
              <a:buNone/>
            </a:pPr>
            <a:r>
              <a:rPr lang="en-US" dirty="0"/>
              <a:t>“The women of </a:t>
            </a:r>
            <a:r>
              <a:rPr lang="en-US" dirty="0" smtClean="0"/>
              <a:t>Montgomery would </a:t>
            </a:r>
            <a:r>
              <a:rPr lang="en-US" dirty="0"/>
              <a:t>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or some velvet trimming </a:t>
            </a:r>
            <a:r>
              <a:rPr lang="en-US" dirty="0">
                <a:solidFill>
                  <a:srgbClr val="FF0000"/>
                </a:solidFill>
              </a:rPr>
              <a:t>or</a:t>
            </a:r>
            <a:r>
              <a:rPr lang="en-US" dirty="0"/>
              <a:t> something to make the ladies look festive.</a:t>
            </a:r>
            <a:r>
              <a:rPr lang="en-US" dirty="0" smtClean="0"/>
              <a:t>”</a:t>
            </a:r>
          </a:p>
        </p:txBody>
      </p:sp>
    </p:spTree>
    <p:extLst>
      <p:ext uri="{BB962C8B-B14F-4D97-AF65-F5344CB8AC3E}">
        <p14:creationId xmlns:p14="http://schemas.microsoft.com/office/powerpoint/2010/main" val="25837052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pPr marL="0" indent="0">
              <a:buNone/>
            </a:pPr>
            <a:r>
              <a:rPr lang="en-US" dirty="0"/>
              <a:t>“The women of </a:t>
            </a:r>
            <a:r>
              <a:rPr lang="en-US" dirty="0" smtClean="0"/>
              <a:t>Montgomery would </a:t>
            </a:r>
            <a:r>
              <a:rPr lang="en-US" dirty="0"/>
              <a:t>come in with their fancy holiday dresses </a:t>
            </a:r>
            <a:r>
              <a:rPr lang="en-US" dirty="0" smtClean="0"/>
              <a:t>that </a:t>
            </a:r>
            <a:r>
              <a:rPr lang="en-US" dirty="0"/>
              <a:t>needed adjustments </a:t>
            </a:r>
            <a:endParaRPr lang="en-US" dirty="0" smtClean="0"/>
          </a:p>
          <a:p>
            <a:pPr marL="0" indent="0">
              <a:buNone/>
            </a:pPr>
            <a:endParaRPr lang="en-US" dirty="0" smtClean="0"/>
          </a:p>
          <a:p>
            <a:pPr marL="0" indent="0">
              <a:buNone/>
            </a:pPr>
            <a:r>
              <a:rPr lang="en-US" dirty="0" smtClean="0">
                <a:solidFill>
                  <a:srgbClr val="FF0000"/>
                </a:solidFill>
              </a:rPr>
              <a:t>or </a:t>
            </a:r>
            <a:r>
              <a:rPr lang="en-US" dirty="0"/>
              <a:t>their Sunday suits and blouses </a:t>
            </a:r>
            <a:r>
              <a:rPr lang="en-US" dirty="0" smtClean="0"/>
              <a:t>that </a:t>
            </a:r>
            <a:r>
              <a:rPr lang="en-US" dirty="0"/>
              <a:t>needed just a </a:t>
            </a:r>
            <a:r>
              <a:rPr lang="en-US" dirty="0" smtClean="0"/>
              <a:t>touch</a:t>
            </a:r>
          </a:p>
          <a:p>
            <a:pPr marL="0" indent="0">
              <a:buNone/>
            </a:pPr>
            <a:endParaRPr lang="en-US" dirty="0" smtClean="0"/>
          </a:p>
          <a:p>
            <a:pPr marL="0" indent="0">
              <a:buNone/>
            </a:pPr>
            <a:r>
              <a:rPr lang="en-US" dirty="0" smtClean="0">
                <a:solidFill>
                  <a:srgbClr val="FF0000"/>
                </a:solidFill>
              </a:rPr>
              <a:t>—</a:t>
            </a:r>
            <a:r>
              <a:rPr lang="en-US" dirty="0"/>
              <a:t>a flower or some velvet trimming </a:t>
            </a:r>
            <a:endParaRPr lang="en-US" dirty="0" smtClean="0"/>
          </a:p>
          <a:p>
            <a:pPr marL="0" indent="0">
              <a:buNone/>
            </a:pPr>
            <a:endParaRPr lang="en-US" dirty="0">
              <a:solidFill>
                <a:srgbClr val="FF0000"/>
              </a:solidFill>
            </a:endParaRPr>
          </a:p>
          <a:p>
            <a:pPr marL="0" indent="0">
              <a:buNone/>
            </a:pPr>
            <a:r>
              <a:rPr lang="en-US" dirty="0" smtClean="0">
                <a:solidFill>
                  <a:srgbClr val="FF0000"/>
                </a:solidFill>
              </a:rPr>
              <a:t>or</a:t>
            </a:r>
            <a:r>
              <a:rPr lang="en-US" dirty="0" smtClean="0"/>
              <a:t> </a:t>
            </a:r>
            <a:r>
              <a:rPr lang="en-US" dirty="0"/>
              <a:t>something to make the ladies look festive.</a:t>
            </a:r>
            <a:r>
              <a:rPr lang="en-US" dirty="0" smtClean="0"/>
              <a:t>”</a:t>
            </a:r>
          </a:p>
        </p:txBody>
      </p:sp>
    </p:spTree>
    <p:extLst>
      <p:ext uri="{BB962C8B-B14F-4D97-AF65-F5344CB8AC3E}">
        <p14:creationId xmlns:p14="http://schemas.microsoft.com/office/powerpoint/2010/main" val="332070487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a:t>
            </a:r>
            <a:r>
              <a:rPr lang="en-US" dirty="0" smtClean="0"/>
              <a:t>Montgomery would </a:t>
            </a:r>
            <a:r>
              <a:rPr lang="en-US" dirty="0"/>
              <a:t>come in with their fancy holiday dresses </a:t>
            </a:r>
            <a:r>
              <a:rPr lang="en-US" dirty="0" smtClean="0"/>
              <a:t>that </a:t>
            </a:r>
            <a:r>
              <a:rPr lang="en-US" dirty="0"/>
              <a:t>needed adjustments </a:t>
            </a:r>
            <a:endParaRPr lang="en-US" dirty="0" smtClean="0"/>
          </a:p>
          <a:p>
            <a:pPr marL="0" indent="0">
              <a:buNone/>
            </a:pPr>
            <a:endParaRPr lang="en-US" dirty="0" smtClean="0"/>
          </a:p>
          <a:p>
            <a:pPr marL="0" indent="0">
              <a:buNone/>
            </a:pPr>
            <a:r>
              <a:rPr lang="en-US" dirty="0" smtClean="0">
                <a:solidFill>
                  <a:srgbClr val="FF0000"/>
                </a:solidFill>
              </a:rPr>
              <a:t>or </a:t>
            </a:r>
            <a:r>
              <a:rPr lang="en-US" dirty="0"/>
              <a:t>their Sunday suits and blouses </a:t>
            </a:r>
            <a:r>
              <a:rPr lang="en-US" dirty="0" smtClean="0"/>
              <a:t>that </a:t>
            </a:r>
            <a:r>
              <a:rPr lang="en-US" dirty="0"/>
              <a:t>needed just a </a:t>
            </a:r>
            <a:r>
              <a:rPr lang="en-US" dirty="0" smtClean="0"/>
              <a:t>touch</a:t>
            </a:r>
          </a:p>
          <a:p>
            <a:pPr marL="0" indent="0">
              <a:buNone/>
            </a:pPr>
            <a:endParaRPr lang="en-US" dirty="0" smtClean="0"/>
          </a:p>
          <a:p>
            <a:pPr marL="0" indent="0">
              <a:buNone/>
            </a:pPr>
            <a:r>
              <a:rPr lang="en-US" dirty="0" smtClean="0">
                <a:solidFill>
                  <a:srgbClr val="FF0000"/>
                </a:solidFill>
              </a:rPr>
              <a:t>—</a:t>
            </a:r>
            <a:r>
              <a:rPr lang="en-US" dirty="0"/>
              <a:t>a flower or some velvet trimming </a:t>
            </a:r>
            <a:r>
              <a:rPr lang="en-US" dirty="0" smtClean="0">
                <a:solidFill>
                  <a:srgbClr val="FF0000"/>
                </a:solidFill>
              </a:rPr>
              <a:t>or</a:t>
            </a:r>
            <a:r>
              <a:rPr lang="en-US" dirty="0" smtClean="0"/>
              <a:t> </a:t>
            </a:r>
            <a:r>
              <a:rPr lang="en-US" dirty="0"/>
              <a:t>something to make the ladies look festive.</a:t>
            </a:r>
            <a:r>
              <a:rPr lang="en-US" dirty="0" smtClean="0"/>
              <a:t>”</a:t>
            </a:r>
          </a:p>
        </p:txBody>
      </p:sp>
    </p:spTree>
    <p:extLst>
      <p:ext uri="{BB962C8B-B14F-4D97-AF65-F5344CB8AC3E}">
        <p14:creationId xmlns:p14="http://schemas.microsoft.com/office/powerpoint/2010/main" val="95152904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a:t>
            </a:r>
            <a:r>
              <a:rPr lang="en-US" dirty="0" smtClean="0"/>
              <a:t>Montgomery would </a:t>
            </a:r>
            <a:r>
              <a:rPr lang="en-US" dirty="0"/>
              <a:t>come in with </a:t>
            </a:r>
            <a:r>
              <a:rPr lang="en-US" u="sng" dirty="0"/>
              <a:t>their fancy holiday dresses </a:t>
            </a:r>
            <a:r>
              <a:rPr lang="en-US" u="sng" dirty="0" smtClean="0"/>
              <a:t>that </a:t>
            </a:r>
            <a:r>
              <a:rPr lang="en-US" u="sng" dirty="0"/>
              <a:t>needed adjustments</a:t>
            </a:r>
            <a:r>
              <a:rPr lang="en-US" dirty="0"/>
              <a:t> </a:t>
            </a:r>
            <a:endParaRPr lang="en-US" dirty="0" smtClean="0"/>
          </a:p>
          <a:p>
            <a:pPr marL="0" indent="0">
              <a:buNone/>
            </a:pPr>
            <a:endParaRPr lang="en-US" dirty="0" smtClean="0"/>
          </a:p>
          <a:p>
            <a:pPr marL="0" indent="0">
              <a:buNone/>
            </a:pPr>
            <a:r>
              <a:rPr lang="en-US" dirty="0" smtClean="0">
                <a:solidFill>
                  <a:srgbClr val="FF0000"/>
                </a:solidFill>
              </a:rPr>
              <a:t>or </a:t>
            </a:r>
            <a:r>
              <a:rPr lang="en-US" u="sng" dirty="0"/>
              <a:t>their Sunday suits and blouses </a:t>
            </a:r>
            <a:r>
              <a:rPr lang="en-US" u="sng" dirty="0" smtClean="0"/>
              <a:t>that </a:t>
            </a:r>
            <a:r>
              <a:rPr lang="en-US" u="sng" dirty="0"/>
              <a:t>needed just a </a:t>
            </a:r>
            <a:r>
              <a:rPr lang="en-US" u="sng" dirty="0" smtClean="0"/>
              <a:t>touch</a:t>
            </a:r>
          </a:p>
          <a:p>
            <a:pPr marL="0" indent="0">
              <a:buNone/>
            </a:pPr>
            <a:endParaRPr lang="en-US" dirty="0" smtClean="0"/>
          </a:p>
          <a:p>
            <a:pPr marL="0" indent="0">
              <a:buNone/>
            </a:pPr>
            <a:r>
              <a:rPr lang="en-US" dirty="0" smtClean="0">
                <a:solidFill>
                  <a:srgbClr val="FF0000"/>
                </a:solidFill>
              </a:rPr>
              <a:t>—</a:t>
            </a:r>
            <a:r>
              <a:rPr lang="en-US" dirty="0"/>
              <a:t>a flower or some velvet trimming </a:t>
            </a:r>
            <a:r>
              <a:rPr lang="en-US" dirty="0" smtClean="0">
                <a:solidFill>
                  <a:srgbClr val="FF0000"/>
                </a:solidFill>
              </a:rPr>
              <a:t>or</a:t>
            </a:r>
            <a:r>
              <a:rPr lang="en-US" dirty="0" smtClean="0"/>
              <a:t> </a:t>
            </a:r>
            <a:r>
              <a:rPr lang="en-US" dirty="0"/>
              <a:t>something to make the ladies look festive.</a:t>
            </a:r>
            <a:r>
              <a:rPr lang="en-US" dirty="0" smtClean="0"/>
              <a:t>”</a:t>
            </a:r>
          </a:p>
        </p:txBody>
      </p:sp>
    </p:spTree>
    <p:extLst>
      <p:ext uri="{BB962C8B-B14F-4D97-AF65-F5344CB8AC3E}">
        <p14:creationId xmlns:p14="http://schemas.microsoft.com/office/powerpoint/2010/main" val="25009125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a:t>
            </a:r>
            <a:r>
              <a:rPr lang="en-US" dirty="0" smtClean="0"/>
              <a:t>Montgomery would </a:t>
            </a:r>
            <a:r>
              <a:rPr lang="en-US" dirty="0"/>
              <a:t>come in with </a:t>
            </a:r>
            <a:r>
              <a:rPr lang="en-US" u="sng" dirty="0"/>
              <a:t>their fancy holiday dresses </a:t>
            </a:r>
            <a:r>
              <a:rPr lang="en-US" u="sng" dirty="0" smtClean="0"/>
              <a:t>that </a:t>
            </a:r>
            <a:r>
              <a:rPr lang="en-US" u="sng" dirty="0"/>
              <a:t>needed adjustments</a:t>
            </a:r>
            <a:r>
              <a:rPr lang="en-US" dirty="0"/>
              <a:t> </a:t>
            </a:r>
            <a:endParaRPr lang="en-US" dirty="0" smtClean="0"/>
          </a:p>
          <a:p>
            <a:pPr marL="0" indent="0">
              <a:buNone/>
            </a:pPr>
            <a:endParaRPr lang="en-US" dirty="0" smtClean="0"/>
          </a:p>
          <a:p>
            <a:pPr marL="0" indent="0">
              <a:buNone/>
            </a:pPr>
            <a:r>
              <a:rPr lang="en-US" dirty="0" smtClean="0">
                <a:solidFill>
                  <a:srgbClr val="FF0000"/>
                </a:solidFill>
              </a:rPr>
              <a:t>or </a:t>
            </a:r>
            <a:r>
              <a:rPr lang="en-US" dirty="0"/>
              <a:t>The women of Montgomery would come in with </a:t>
            </a:r>
            <a:r>
              <a:rPr lang="en-US" u="sng" dirty="0" smtClean="0"/>
              <a:t>their </a:t>
            </a:r>
            <a:r>
              <a:rPr lang="en-US" u="sng" dirty="0"/>
              <a:t>Sunday suits and blouses </a:t>
            </a:r>
            <a:r>
              <a:rPr lang="en-US" u="sng" dirty="0" smtClean="0"/>
              <a:t>that </a:t>
            </a:r>
            <a:r>
              <a:rPr lang="en-US" u="sng" dirty="0"/>
              <a:t>needed just a </a:t>
            </a:r>
            <a:r>
              <a:rPr lang="en-US" u="sng" dirty="0" smtClean="0"/>
              <a:t>touch</a:t>
            </a:r>
          </a:p>
          <a:p>
            <a:pPr marL="0" indent="0">
              <a:buNone/>
            </a:pPr>
            <a:endParaRPr lang="en-US" dirty="0" smtClean="0"/>
          </a:p>
          <a:p>
            <a:pPr marL="0" indent="0">
              <a:buNone/>
            </a:pPr>
            <a:r>
              <a:rPr lang="en-US" dirty="0" smtClean="0">
                <a:solidFill>
                  <a:srgbClr val="FF0000"/>
                </a:solidFill>
              </a:rPr>
              <a:t>—</a:t>
            </a:r>
            <a:r>
              <a:rPr lang="en-US" dirty="0"/>
              <a:t>a flower or some velvet trimming </a:t>
            </a:r>
            <a:r>
              <a:rPr lang="en-US" dirty="0" smtClean="0">
                <a:solidFill>
                  <a:srgbClr val="FF0000"/>
                </a:solidFill>
              </a:rPr>
              <a:t>or</a:t>
            </a:r>
            <a:r>
              <a:rPr lang="en-US" dirty="0" smtClean="0"/>
              <a:t> </a:t>
            </a:r>
            <a:r>
              <a:rPr lang="en-US" dirty="0"/>
              <a:t>something to make the ladies look festive.</a:t>
            </a:r>
            <a:r>
              <a:rPr lang="en-US" dirty="0" smtClean="0"/>
              <a:t>”</a:t>
            </a:r>
          </a:p>
        </p:txBody>
      </p:sp>
    </p:spTree>
    <p:extLst>
      <p:ext uri="{BB962C8B-B14F-4D97-AF65-F5344CB8AC3E}">
        <p14:creationId xmlns:p14="http://schemas.microsoft.com/office/powerpoint/2010/main" val="400151849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break this one?</a:t>
            </a:r>
            <a:endParaRPr lang="en-US" dirty="0"/>
          </a:p>
        </p:txBody>
      </p:sp>
      <p:sp>
        <p:nvSpPr>
          <p:cNvPr id="3" name="Content Placeholder 2"/>
          <p:cNvSpPr>
            <a:spLocks noGrp="1"/>
          </p:cNvSpPr>
          <p:nvPr>
            <p:ph idx="1"/>
          </p:nvPr>
        </p:nvSpPr>
        <p:spPr/>
        <p:txBody>
          <a:bodyPr/>
          <a:lstStyle/>
          <a:p>
            <a:pPr marL="0" indent="0">
              <a:buNone/>
            </a:pPr>
            <a:r>
              <a:rPr lang="en-US" dirty="0" smtClean="0"/>
              <a:t>At </a:t>
            </a:r>
            <a:r>
              <a:rPr lang="en-US" dirty="0"/>
              <a:t>the back of one of </a:t>
            </a:r>
            <a:r>
              <a:rPr lang="en-US" dirty="0" smtClean="0"/>
              <a:t>the </a:t>
            </a:r>
            <a:r>
              <a:rPr lang="en-US" dirty="0"/>
              <a:t>houses a young woman was kneeling on the stones, </a:t>
            </a:r>
            <a:r>
              <a:rPr lang="en-US" dirty="0" smtClean="0"/>
              <a:t>poking </a:t>
            </a:r>
            <a:r>
              <a:rPr lang="en-US" dirty="0"/>
              <a:t>a stick up the leaden waste-pipe </a:t>
            </a:r>
            <a:r>
              <a:rPr lang="en-US" dirty="0" smtClean="0"/>
              <a:t>which </a:t>
            </a:r>
            <a:r>
              <a:rPr lang="en-US" dirty="0"/>
              <a:t>ran from the sink inside, </a:t>
            </a:r>
            <a:r>
              <a:rPr lang="en-US" dirty="0" smtClean="0"/>
              <a:t>and which </a:t>
            </a:r>
            <a:r>
              <a:rPr lang="en-US" dirty="0"/>
              <a:t>I suppose was blocked. </a:t>
            </a:r>
            <a:endParaRPr lang="en-US" dirty="0" smtClean="0"/>
          </a:p>
          <a:p>
            <a:pPr marL="0" indent="0">
              <a:buNone/>
            </a:pPr>
            <a:endParaRPr lang="en-US" dirty="0" smtClean="0"/>
          </a:p>
          <a:p>
            <a:pPr marL="0" indent="0">
              <a:buNone/>
            </a:pPr>
            <a:r>
              <a:rPr lang="en-US" dirty="0"/>
              <a:t>	</a:t>
            </a:r>
            <a:r>
              <a:rPr lang="en-US" dirty="0" smtClean="0"/>
              <a:t>	</a:t>
            </a:r>
            <a:r>
              <a:rPr lang="en-US" i="1" dirty="0" smtClean="0"/>
              <a:t>The Road to </a:t>
            </a:r>
            <a:r>
              <a:rPr lang="en-US" i="1" dirty="0" err="1" smtClean="0"/>
              <a:t>Wigan</a:t>
            </a:r>
            <a:r>
              <a:rPr lang="en-US" i="1" dirty="0" smtClean="0"/>
              <a:t> Pier by </a:t>
            </a:r>
            <a:r>
              <a:rPr lang="en-US" dirty="0" smtClean="0"/>
              <a:t>George Orwell</a:t>
            </a:r>
            <a:endParaRPr lang="en-US" dirty="0"/>
          </a:p>
        </p:txBody>
      </p:sp>
    </p:spTree>
    <p:extLst>
      <p:ext uri="{BB962C8B-B14F-4D97-AF65-F5344CB8AC3E}">
        <p14:creationId xmlns:p14="http://schemas.microsoft.com/office/powerpoint/2010/main" val="182192214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229600" cy="4876800"/>
          </a:xfrm>
        </p:spPr>
        <p:txBody>
          <a:bodyPr>
            <a:normAutofit lnSpcReduction="10000"/>
          </a:bodyPr>
          <a:lstStyle/>
          <a:p>
            <a:pPr marL="0" indent="0">
              <a:buNone/>
            </a:pPr>
            <a:r>
              <a:rPr lang="en-US" dirty="0" smtClean="0"/>
              <a:t>At </a:t>
            </a:r>
            <a:r>
              <a:rPr lang="en-US" dirty="0"/>
              <a:t>the back </a:t>
            </a:r>
            <a:endParaRPr lang="en-US" dirty="0" smtClean="0"/>
          </a:p>
          <a:p>
            <a:pPr marL="0" indent="0">
              <a:buNone/>
            </a:pPr>
            <a:r>
              <a:rPr lang="en-US" dirty="0" smtClean="0"/>
              <a:t>of </a:t>
            </a:r>
            <a:r>
              <a:rPr lang="en-US" dirty="0"/>
              <a:t>one of </a:t>
            </a:r>
            <a:r>
              <a:rPr lang="en-US" dirty="0" smtClean="0"/>
              <a:t>the </a:t>
            </a:r>
            <a:r>
              <a:rPr lang="en-US" dirty="0"/>
              <a:t>houses </a:t>
            </a:r>
            <a:endParaRPr lang="en-US" dirty="0" smtClean="0"/>
          </a:p>
          <a:p>
            <a:pPr marL="0" indent="0">
              <a:buNone/>
            </a:pPr>
            <a:r>
              <a:rPr lang="en-US" dirty="0" smtClean="0"/>
              <a:t>a </a:t>
            </a:r>
            <a:r>
              <a:rPr lang="en-US" dirty="0"/>
              <a:t>young woman </a:t>
            </a:r>
            <a:endParaRPr lang="en-US" dirty="0" smtClean="0"/>
          </a:p>
          <a:p>
            <a:pPr marL="0" indent="0">
              <a:buNone/>
            </a:pPr>
            <a:r>
              <a:rPr lang="en-US" dirty="0" smtClean="0"/>
              <a:t>was </a:t>
            </a:r>
            <a:r>
              <a:rPr lang="en-US" dirty="0"/>
              <a:t>kneeling </a:t>
            </a:r>
            <a:endParaRPr lang="en-US" dirty="0" smtClean="0"/>
          </a:p>
          <a:p>
            <a:pPr marL="0" indent="0">
              <a:buNone/>
            </a:pPr>
            <a:r>
              <a:rPr lang="en-US" dirty="0" smtClean="0"/>
              <a:t>on </a:t>
            </a:r>
            <a:r>
              <a:rPr lang="en-US" dirty="0"/>
              <a:t>the stones, </a:t>
            </a:r>
            <a:endParaRPr lang="en-US" dirty="0" smtClean="0"/>
          </a:p>
          <a:p>
            <a:pPr marL="0" indent="0">
              <a:buNone/>
            </a:pPr>
            <a:r>
              <a:rPr lang="en-US" dirty="0" smtClean="0"/>
              <a:t>poking </a:t>
            </a:r>
            <a:r>
              <a:rPr lang="en-US" dirty="0"/>
              <a:t>a stick </a:t>
            </a:r>
            <a:endParaRPr lang="en-US" dirty="0" smtClean="0"/>
          </a:p>
          <a:p>
            <a:pPr marL="0" indent="0">
              <a:buNone/>
            </a:pPr>
            <a:r>
              <a:rPr lang="en-US" dirty="0" smtClean="0"/>
              <a:t>up </a:t>
            </a:r>
            <a:r>
              <a:rPr lang="en-US" dirty="0"/>
              <a:t>the leaden waste-pipe </a:t>
            </a:r>
            <a:endParaRPr lang="en-US" dirty="0" smtClean="0"/>
          </a:p>
          <a:p>
            <a:pPr marL="0" indent="0">
              <a:buNone/>
            </a:pPr>
            <a:r>
              <a:rPr lang="en-US" dirty="0" smtClean="0"/>
              <a:t>which </a:t>
            </a:r>
            <a:r>
              <a:rPr lang="en-US" dirty="0"/>
              <a:t>ran from the sink inside, </a:t>
            </a:r>
            <a:endParaRPr lang="en-US" dirty="0" smtClean="0"/>
          </a:p>
          <a:p>
            <a:pPr marL="0" indent="0">
              <a:buNone/>
            </a:pPr>
            <a:r>
              <a:rPr lang="en-US" dirty="0" smtClean="0"/>
              <a:t>and which </a:t>
            </a:r>
            <a:r>
              <a:rPr lang="en-US" dirty="0"/>
              <a:t>I suppose </a:t>
            </a:r>
            <a:endParaRPr lang="en-US" dirty="0" smtClean="0"/>
          </a:p>
          <a:p>
            <a:pPr marL="0" indent="0">
              <a:buNone/>
            </a:pPr>
            <a:r>
              <a:rPr lang="en-US" dirty="0" smtClean="0"/>
              <a:t>was </a:t>
            </a:r>
            <a:r>
              <a:rPr lang="en-US" dirty="0"/>
              <a:t>blocked. </a:t>
            </a:r>
            <a:endParaRPr lang="en-US" dirty="0" smtClean="0"/>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5425955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But what if this leads us to neglect  other essential parts of reading</a:t>
            </a:r>
            <a:endParaRPr lang="zh-CN" altLang="en-US" sz="3600" dirty="0">
              <a:solidFill>
                <a:srgbClr val="000000"/>
              </a:solidFill>
            </a:endParaRPr>
          </a:p>
        </p:txBody>
      </p:sp>
      <p:pic>
        <p:nvPicPr>
          <p:cNvPr id="3" name="Picture 2"/>
          <p:cNvPicPr>
            <a:picLocks noChangeAspect="1"/>
          </p:cNvPicPr>
          <p:nvPr/>
        </p:nvPicPr>
        <p:blipFill>
          <a:blip r:embed="rId3"/>
          <a:stretch>
            <a:fillRect/>
          </a:stretch>
        </p:blipFill>
        <p:spPr>
          <a:xfrm>
            <a:off x="152401" y="2057400"/>
            <a:ext cx="5257800" cy="3810000"/>
          </a:xfrm>
          <a:prstGeom prst="rect">
            <a:avLst/>
          </a:prstGeom>
        </p:spPr>
      </p:pic>
    </p:spTree>
    <p:extLst>
      <p:ext uri="{BB962C8B-B14F-4D97-AF65-F5344CB8AC3E}">
        <p14:creationId xmlns:p14="http://schemas.microsoft.com/office/powerpoint/2010/main" val="3278236163"/>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break this one?</a:t>
            </a:r>
            <a:endParaRPr lang="en-US" dirty="0"/>
          </a:p>
        </p:txBody>
      </p:sp>
      <p:sp>
        <p:nvSpPr>
          <p:cNvPr id="3" name="Content Placeholder 2"/>
          <p:cNvSpPr>
            <a:spLocks noGrp="1"/>
          </p:cNvSpPr>
          <p:nvPr>
            <p:ph idx="1"/>
          </p:nvPr>
        </p:nvSpPr>
        <p:spPr/>
        <p:txBody>
          <a:bodyPr/>
          <a:lstStyle/>
          <a:p>
            <a:r>
              <a:rPr lang="en-US" dirty="0"/>
              <a:t>Because of these base pairing rules, </a:t>
            </a:r>
            <a:r>
              <a:rPr lang="en-US" dirty="0" smtClean="0"/>
              <a:t>it </a:t>
            </a:r>
            <a:r>
              <a:rPr lang="en-US" dirty="0"/>
              <a:t>also is true that </a:t>
            </a:r>
            <a:r>
              <a:rPr lang="en-US" dirty="0" smtClean="0"/>
              <a:t>if </a:t>
            </a:r>
            <a:r>
              <a:rPr lang="en-US" dirty="0"/>
              <a:t>we know the base sequence for one of the strands in a DNA molecule, </a:t>
            </a:r>
            <a:r>
              <a:rPr lang="en-US" dirty="0" smtClean="0"/>
              <a:t>we </a:t>
            </a:r>
            <a:r>
              <a:rPr lang="en-US" dirty="0"/>
              <a:t>know the sequence in the other. </a:t>
            </a:r>
            <a:endParaRPr lang="en-US" dirty="0" smtClean="0"/>
          </a:p>
          <a:p>
            <a:endParaRPr lang="en-US" dirty="0"/>
          </a:p>
          <a:p>
            <a:endParaRPr lang="en-US" dirty="0"/>
          </a:p>
        </p:txBody>
      </p:sp>
    </p:spTree>
    <p:extLst>
      <p:ext uri="{BB962C8B-B14F-4D97-AF65-F5344CB8AC3E}">
        <p14:creationId xmlns:p14="http://schemas.microsoft.com/office/powerpoint/2010/main" val="74000481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Because of </a:t>
            </a:r>
            <a:r>
              <a:rPr lang="en-US" dirty="0"/>
              <a:t>these base pairing rules, </a:t>
            </a:r>
            <a:endParaRPr lang="en-US" dirty="0" smtClean="0"/>
          </a:p>
          <a:p>
            <a:pPr marL="0" indent="0">
              <a:buNone/>
            </a:pPr>
            <a:r>
              <a:rPr lang="en-US" dirty="0"/>
              <a:t>i</a:t>
            </a:r>
            <a:r>
              <a:rPr lang="en-US" dirty="0" smtClean="0"/>
              <a:t>t </a:t>
            </a:r>
            <a:r>
              <a:rPr lang="en-US" strike="sngStrike" dirty="0" smtClean="0">
                <a:solidFill>
                  <a:srgbClr val="FF0000"/>
                </a:solidFill>
              </a:rPr>
              <a:t>also </a:t>
            </a:r>
            <a:r>
              <a:rPr lang="en-US" dirty="0" smtClean="0"/>
              <a:t>is true </a:t>
            </a:r>
          </a:p>
          <a:p>
            <a:pPr marL="0" indent="0">
              <a:buNone/>
            </a:pPr>
            <a:r>
              <a:rPr lang="en-US" dirty="0" smtClean="0"/>
              <a:t>that if </a:t>
            </a:r>
            <a:r>
              <a:rPr lang="en-US" dirty="0"/>
              <a:t>we know the base sequence </a:t>
            </a:r>
            <a:endParaRPr lang="en-US" dirty="0" smtClean="0"/>
          </a:p>
          <a:p>
            <a:pPr marL="0" indent="0">
              <a:buNone/>
            </a:pPr>
            <a:r>
              <a:rPr lang="en-US" dirty="0" smtClean="0"/>
              <a:t>for </a:t>
            </a:r>
            <a:r>
              <a:rPr lang="en-US" dirty="0"/>
              <a:t>one of the strands </a:t>
            </a:r>
            <a:endParaRPr lang="en-US" dirty="0" smtClean="0"/>
          </a:p>
          <a:p>
            <a:pPr marL="0" indent="0">
              <a:buNone/>
            </a:pPr>
            <a:r>
              <a:rPr lang="en-US" dirty="0" smtClean="0"/>
              <a:t>in </a:t>
            </a:r>
            <a:r>
              <a:rPr lang="en-US" dirty="0"/>
              <a:t>a DNA molecule, </a:t>
            </a:r>
            <a:endParaRPr lang="en-US" dirty="0" smtClean="0"/>
          </a:p>
          <a:p>
            <a:pPr marL="0" indent="0">
              <a:buNone/>
            </a:pPr>
            <a:r>
              <a:rPr lang="en-US" dirty="0" smtClean="0"/>
              <a:t>we </a:t>
            </a:r>
            <a:r>
              <a:rPr lang="en-US" dirty="0"/>
              <a:t>know the sequence </a:t>
            </a:r>
            <a:endParaRPr lang="en-US" dirty="0" smtClean="0"/>
          </a:p>
          <a:p>
            <a:pPr marL="0" indent="0">
              <a:buNone/>
            </a:pPr>
            <a:r>
              <a:rPr lang="en-US" dirty="0" smtClean="0"/>
              <a:t>in </a:t>
            </a:r>
            <a:r>
              <a:rPr lang="en-US" dirty="0"/>
              <a:t>the </a:t>
            </a:r>
            <a:r>
              <a:rPr lang="en-US" dirty="0" smtClean="0"/>
              <a:t>other [</a:t>
            </a:r>
            <a:r>
              <a:rPr lang="en-US" dirty="0" smtClean="0">
                <a:solidFill>
                  <a:srgbClr val="FF0000"/>
                </a:solidFill>
              </a:rPr>
              <a:t>strand in a DNA molecule</a:t>
            </a:r>
            <a:r>
              <a:rPr lang="en-US" dirty="0" smtClean="0"/>
              <a:t>]. </a:t>
            </a:r>
          </a:p>
          <a:p>
            <a:endParaRPr lang="en-US" dirty="0"/>
          </a:p>
          <a:p>
            <a:endParaRPr lang="en-US" dirty="0"/>
          </a:p>
        </p:txBody>
      </p:sp>
    </p:spTree>
    <p:extLst>
      <p:ext uri="{BB962C8B-B14F-4D97-AF65-F5344CB8AC3E}">
        <p14:creationId xmlns:p14="http://schemas.microsoft.com/office/powerpoint/2010/main" val="223072696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break this one?</a:t>
            </a:r>
            <a:endParaRPr lang="en-US" dirty="0"/>
          </a:p>
        </p:txBody>
      </p:sp>
      <p:sp>
        <p:nvSpPr>
          <p:cNvPr id="3" name="Content Placeholder 2"/>
          <p:cNvSpPr>
            <a:spLocks noGrp="1"/>
          </p:cNvSpPr>
          <p:nvPr>
            <p:ph idx="1"/>
          </p:nvPr>
        </p:nvSpPr>
        <p:spPr>
          <a:xfrm>
            <a:off x="533400" y="1447800"/>
            <a:ext cx="8229600" cy="4876800"/>
          </a:xfrm>
        </p:spPr>
        <p:txBody>
          <a:bodyPr>
            <a:normAutofit/>
          </a:bodyPr>
          <a:lstStyle/>
          <a:p>
            <a:pPr marL="0" indent="0">
              <a:buNone/>
            </a:pPr>
            <a:r>
              <a:rPr lang="en-US" sz="2000" dirty="0"/>
              <a:t>Only one thing could wholly replace these three demands: if I had caught it myself, if the expression of the given specimen's wings corresponded to the individual particulars of a familiar habitat (with its smells, hues, and sounds) where I would have lived through all that impassioned, </a:t>
            </a:r>
            <a:r>
              <a:rPr lang="en-US" sz="2000" dirty="0" smtClean="0"/>
              <a:t>insane </a:t>
            </a:r>
            <a:r>
              <a:rPr lang="en-US" sz="2000" dirty="0"/>
              <a:t>joy of the hunt, when as I climb the rock, my face contorted, gasping, shouting voluptuously senseless words, I do not notice thorn or precipice, and see neither the viper under my feet nor the shepherd, yonder, observing with the irritation of ignorance the spasms of the madman with his green net as he approaches his heretofore </a:t>
            </a:r>
            <a:r>
              <a:rPr lang="en-US" sz="2000" dirty="0" err="1"/>
              <a:t>undescribed</a:t>
            </a:r>
            <a:r>
              <a:rPr lang="en-US" sz="2000" dirty="0"/>
              <a:t> prey. </a:t>
            </a:r>
            <a:endParaRPr lang="en-US" sz="2000" dirty="0" smtClean="0"/>
          </a:p>
          <a:p>
            <a:pPr marL="0" indent="0">
              <a:buNone/>
            </a:pPr>
            <a:r>
              <a:rPr lang="en-US" sz="2000" dirty="0"/>
              <a:t>	</a:t>
            </a:r>
            <a:r>
              <a:rPr lang="en-US" sz="2000" dirty="0" smtClean="0"/>
              <a:t>			Father’s Butterflies by V. Nabokov</a:t>
            </a:r>
            <a:endParaRPr lang="en-US" sz="2000" dirty="0"/>
          </a:p>
        </p:txBody>
      </p:sp>
    </p:spTree>
    <p:extLst>
      <p:ext uri="{BB962C8B-B14F-4D97-AF65-F5344CB8AC3E}">
        <p14:creationId xmlns:p14="http://schemas.microsoft.com/office/powerpoint/2010/main" val="40045213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7347"/>
            <a:ext cx="5791200" cy="7017307"/>
          </a:xfrm>
          <a:prstGeom prst="rect">
            <a:avLst/>
          </a:prstGeom>
        </p:spPr>
        <p:txBody>
          <a:bodyPr wrap="square">
            <a:spAutoFit/>
          </a:bodyPr>
          <a:lstStyle/>
          <a:p>
            <a:r>
              <a:rPr lang="en-US" dirty="0"/>
              <a:t>Only one thing </a:t>
            </a:r>
          </a:p>
          <a:p>
            <a:r>
              <a:rPr lang="en-US" dirty="0"/>
              <a:t>could wholly replace </a:t>
            </a:r>
          </a:p>
          <a:p>
            <a:r>
              <a:rPr lang="en-US" dirty="0"/>
              <a:t>these three demands</a:t>
            </a:r>
            <a:r>
              <a:rPr lang="en-US" dirty="0" smtClean="0"/>
              <a:t>:</a:t>
            </a:r>
          </a:p>
          <a:p>
            <a:r>
              <a:rPr lang="en-US" dirty="0" smtClean="0"/>
              <a:t> </a:t>
            </a:r>
            <a:endParaRPr lang="en-US" dirty="0"/>
          </a:p>
          <a:p>
            <a:r>
              <a:rPr lang="en-US" dirty="0"/>
              <a:t>if I had caught it myself, </a:t>
            </a:r>
          </a:p>
          <a:p>
            <a:endParaRPr lang="en-US" dirty="0" smtClean="0"/>
          </a:p>
          <a:p>
            <a:r>
              <a:rPr lang="en-US" dirty="0" smtClean="0"/>
              <a:t>if </a:t>
            </a:r>
            <a:r>
              <a:rPr lang="en-US" dirty="0"/>
              <a:t>the expression </a:t>
            </a:r>
          </a:p>
          <a:p>
            <a:r>
              <a:rPr lang="en-US" dirty="0"/>
              <a:t>of the given specimen's wings </a:t>
            </a:r>
          </a:p>
          <a:p>
            <a:r>
              <a:rPr lang="en-US" dirty="0"/>
              <a:t>corresponded to the individual particulars </a:t>
            </a:r>
          </a:p>
          <a:p>
            <a:r>
              <a:rPr lang="en-US" dirty="0"/>
              <a:t>of a familiar habitat </a:t>
            </a:r>
          </a:p>
          <a:p>
            <a:r>
              <a:rPr lang="en-US" dirty="0"/>
              <a:t>(with its smells, hues, and sounds) </a:t>
            </a:r>
          </a:p>
          <a:p>
            <a:endParaRPr lang="en-US" dirty="0" smtClean="0"/>
          </a:p>
          <a:p>
            <a:r>
              <a:rPr lang="en-US" dirty="0" smtClean="0"/>
              <a:t>where </a:t>
            </a:r>
            <a:r>
              <a:rPr lang="en-US" dirty="0"/>
              <a:t>I would have lived through all that impassioned, insane joy of the hunt, </a:t>
            </a:r>
          </a:p>
          <a:p>
            <a:r>
              <a:rPr lang="en-US" dirty="0"/>
              <a:t>when as I climb the rock, </a:t>
            </a:r>
          </a:p>
          <a:p>
            <a:r>
              <a:rPr lang="en-US" dirty="0"/>
              <a:t>my face contorted, gasping, shouting voluptuously senseless words, </a:t>
            </a:r>
          </a:p>
          <a:p>
            <a:r>
              <a:rPr lang="en-US" dirty="0"/>
              <a:t>I do not notice thorn or precipice, </a:t>
            </a:r>
          </a:p>
          <a:p>
            <a:r>
              <a:rPr lang="en-US" dirty="0"/>
              <a:t>and see neither the viper under my feet </a:t>
            </a:r>
          </a:p>
          <a:p>
            <a:r>
              <a:rPr lang="en-US" dirty="0"/>
              <a:t>nor the shepherd, yonder, </a:t>
            </a:r>
          </a:p>
          <a:p>
            <a:r>
              <a:rPr lang="en-US" dirty="0"/>
              <a:t>observing with the irritation of ignorance </a:t>
            </a:r>
          </a:p>
          <a:p>
            <a:r>
              <a:rPr lang="en-US" dirty="0"/>
              <a:t>the spasms of the madman </a:t>
            </a:r>
          </a:p>
          <a:p>
            <a:r>
              <a:rPr lang="en-US" dirty="0"/>
              <a:t>with his green net </a:t>
            </a:r>
          </a:p>
          <a:p>
            <a:r>
              <a:rPr lang="en-US" dirty="0"/>
              <a:t>as he approaches his heretofore </a:t>
            </a:r>
            <a:r>
              <a:rPr lang="en-US" dirty="0" err="1"/>
              <a:t>undescribed</a:t>
            </a:r>
            <a:r>
              <a:rPr lang="en-US" dirty="0"/>
              <a:t> prey. </a:t>
            </a:r>
          </a:p>
          <a:p>
            <a:r>
              <a:rPr lang="en-US" dirty="0"/>
              <a:t>				</a:t>
            </a:r>
          </a:p>
        </p:txBody>
      </p:sp>
    </p:spTree>
    <p:extLst>
      <p:ext uri="{BB962C8B-B14F-4D97-AF65-F5344CB8AC3E}">
        <p14:creationId xmlns:p14="http://schemas.microsoft.com/office/powerpoint/2010/main" val="1177363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challenging sentences?</a:t>
            </a:r>
            <a:endParaRPr lang="en-US" dirty="0"/>
          </a:p>
        </p:txBody>
      </p:sp>
      <p:sp>
        <p:nvSpPr>
          <p:cNvPr id="3" name="Content Placeholder 2"/>
          <p:cNvSpPr>
            <a:spLocks noGrp="1"/>
          </p:cNvSpPr>
          <p:nvPr>
            <p:ph idx="1"/>
          </p:nvPr>
        </p:nvSpPr>
        <p:spPr/>
        <p:txBody>
          <a:bodyPr/>
          <a:lstStyle/>
          <a:p>
            <a:r>
              <a:rPr lang="en-US" dirty="0" smtClean="0"/>
              <a:t>Particularly long sentences </a:t>
            </a:r>
          </a:p>
          <a:p>
            <a:r>
              <a:rPr lang="en-US" dirty="0" smtClean="0"/>
              <a:t>Internal punctuation</a:t>
            </a:r>
          </a:p>
          <a:p>
            <a:r>
              <a:rPr lang="en-US" dirty="0" smtClean="0"/>
              <a:t>Dependent clauses</a:t>
            </a:r>
          </a:p>
          <a:p>
            <a:r>
              <a:rPr lang="en-US" dirty="0" smtClean="0"/>
              <a:t>Parentheticals</a:t>
            </a:r>
          </a:p>
          <a:p>
            <a:r>
              <a:rPr lang="en-US" dirty="0" smtClean="0"/>
              <a:t>Passive construction</a:t>
            </a:r>
          </a:p>
          <a:p>
            <a:r>
              <a:rPr lang="en-US" dirty="0" smtClean="0"/>
              <a:t>Etc.</a:t>
            </a:r>
          </a:p>
          <a:p>
            <a:endParaRPr lang="en-US" dirty="0"/>
          </a:p>
          <a:p>
            <a:r>
              <a:rPr lang="en-US" dirty="0" smtClean="0"/>
              <a:t>Write a question for the sentences</a:t>
            </a:r>
          </a:p>
          <a:p>
            <a:r>
              <a:rPr lang="en-US" dirty="0" smtClean="0"/>
              <a:t>Break the sentences down</a:t>
            </a:r>
          </a:p>
          <a:p>
            <a:endParaRPr lang="en-US" dirty="0" smtClean="0"/>
          </a:p>
          <a:p>
            <a:endParaRPr lang="en-US" dirty="0"/>
          </a:p>
        </p:txBody>
      </p:sp>
    </p:spTree>
    <p:extLst>
      <p:ext uri="{BB962C8B-B14F-4D97-AF65-F5344CB8AC3E}">
        <p14:creationId xmlns:p14="http://schemas.microsoft.com/office/powerpoint/2010/main" val="59066185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a:t>
            </a:r>
            <a:r>
              <a:rPr lang="en-US" dirty="0" smtClean="0"/>
              <a:t>   Help with Cohesion</a:t>
            </a:r>
            <a:endParaRPr lang="en-US" dirty="0"/>
          </a:p>
        </p:txBody>
      </p:sp>
      <p:sp>
        <p:nvSpPr>
          <p:cNvPr id="3" name="Content Placeholder 2"/>
          <p:cNvSpPr>
            <a:spLocks noGrp="1"/>
          </p:cNvSpPr>
          <p:nvPr>
            <p:ph idx="1"/>
          </p:nvPr>
        </p:nvSpPr>
        <p:spPr>
          <a:xfrm>
            <a:off x="533400" y="1447800"/>
            <a:ext cx="7810500" cy="4114800"/>
          </a:xfrm>
        </p:spPr>
        <p:txBody>
          <a:bodyPr>
            <a:noAutofit/>
          </a:bodyPr>
          <a:lstStyle/>
          <a:p>
            <a:r>
              <a:rPr lang="en-US" sz="2200" b="0" dirty="0" smtClean="0"/>
              <a:t>Texts can be hard because the relationships and connections may be unclear to readers</a:t>
            </a:r>
          </a:p>
          <a:p>
            <a:r>
              <a:rPr lang="en-US" sz="2200" i="1" dirty="0"/>
              <a:t>The killer whale tosses the penguin into the air and generally torments its prey before it eats </a:t>
            </a:r>
            <a:r>
              <a:rPr lang="en-US" sz="2200" i="1" dirty="0" smtClean="0"/>
              <a:t>it</a:t>
            </a:r>
          </a:p>
          <a:p>
            <a:r>
              <a:rPr lang="en-US" sz="2200" i="1" dirty="0" smtClean="0"/>
              <a:t>The </a:t>
            </a:r>
            <a:r>
              <a:rPr lang="en-US" sz="2200" i="1" dirty="0"/>
              <a:t>killer whale tosses the penguin into the air and generally torments the penguin before eating it</a:t>
            </a:r>
            <a:r>
              <a:rPr lang="en-US" sz="2200" i="1" dirty="0" smtClean="0"/>
              <a:t>.</a:t>
            </a:r>
            <a:endParaRPr lang="en-US" sz="2200" i="1" dirty="0"/>
          </a:p>
        </p:txBody>
      </p:sp>
    </p:spTree>
    <p:extLst>
      <p:ext uri="{BB962C8B-B14F-4D97-AF65-F5344CB8AC3E}">
        <p14:creationId xmlns:p14="http://schemas.microsoft.com/office/powerpoint/2010/main" val="154860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a:t>
            </a:r>
            <a:r>
              <a:rPr lang="en-US" dirty="0" smtClean="0"/>
              <a:t>   Help with Cohesion (cont.)</a:t>
            </a:r>
            <a:endParaRPr lang="en-US" dirty="0"/>
          </a:p>
        </p:txBody>
      </p:sp>
      <p:sp>
        <p:nvSpPr>
          <p:cNvPr id="3" name="Content Placeholder 2"/>
          <p:cNvSpPr>
            <a:spLocks noGrp="1"/>
          </p:cNvSpPr>
          <p:nvPr>
            <p:ph idx="1"/>
          </p:nvPr>
        </p:nvSpPr>
        <p:spPr>
          <a:xfrm>
            <a:off x="533400" y="1447800"/>
            <a:ext cx="7810500" cy="4419600"/>
          </a:xfrm>
        </p:spPr>
        <p:txBody>
          <a:bodyPr>
            <a:noAutofit/>
          </a:bodyPr>
          <a:lstStyle/>
          <a:p>
            <a:r>
              <a:rPr lang="en-US" sz="2200" dirty="0"/>
              <a:t>Guide students to interpret anaphora </a:t>
            </a:r>
            <a:endParaRPr lang="en-US" sz="2200" dirty="0" smtClean="0"/>
          </a:p>
          <a:p>
            <a:pPr marL="0" indent="0">
              <a:buNone/>
            </a:pPr>
            <a:r>
              <a:rPr lang="en-US" sz="2200" dirty="0"/>
              <a:t>	</a:t>
            </a:r>
            <a:r>
              <a:rPr lang="en-US" sz="2200" i="1" dirty="0" smtClean="0"/>
              <a:t>Iguanas </a:t>
            </a:r>
            <a:r>
              <a:rPr lang="en-US" sz="2200" i="1" dirty="0"/>
              <a:t>are lizards. </a:t>
            </a:r>
            <a:r>
              <a:rPr lang="en-US" sz="2200" i="1" u="sng" dirty="0"/>
              <a:t>They</a:t>
            </a:r>
            <a:r>
              <a:rPr lang="en-US" sz="2200" i="1" dirty="0"/>
              <a:t> often live in deserts</a:t>
            </a:r>
            <a:r>
              <a:rPr lang="en-US" sz="2200" i="1" dirty="0" smtClean="0"/>
              <a:t>.</a:t>
            </a:r>
            <a:endParaRPr lang="en-US" sz="2200" i="1" dirty="0"/>
          </a:p>
          <a:p>
            <a:r>
              <a:rPr lang="en-US" sz="2200" dirty="0"/>
              <a:t>Guide students to deal with ellipsis </a:t>
            </a:r>
            <a:endParaRPr lang="en-US" sz="2200" dirty="0" smtClean="0"/>
          </a:p>
          <a:p>
            <a:pPr marL="0" indent="0">
              <a:buNone/>
            </a:pPr>
            <a:r>
              <a:rPr lang="en-US" sz="2200" dirty="0"/>
              <a:t>	</a:t>
            </a:r>
            <a:r>
              <a:rPr lang="en-US" sz="2200" i="1" dirty="0" smtClean="0"/>
              <a:t>Where </a:t>
            </a:r>
            <a:r>
              <a:rPr lang="en-US" sz="2200" i="1" u="sng" dirty="0"/>
              <a:t>are you </a:t>
            </a:r>
            <a:r>
              <a:rPr lang="en-US" sz="2200" i="1" dirty="0"/>
              <a:t>going? To school</a:t>
            </a:r>
            <a:r>
              <a:rPr lang="en-US" sz="2200" i="1" dirty="0" smtClean="0"/>
              <a:t>.</a:t>
            </a:r>
            <a:endParaRPr lang="en-US" sz="2200" i="1" dirty="0"/>
          </a:p>
          <a:p>
            <a:r>
              <a:rPr lang="en-US" sz="2200" dirty="0"/>
              <a:t>Guide students to deal with substitution </a:t>
            </a:r>
            <a:endParaRPr lang="en-US" sz="2200" dirty="0" smtClean="0"/>
          </a:p>
          <a:p>
            <a:pPr marL="0" indent="0">
              <a:buNone/>
            </a:pPr>
            <a:r>
              <a:rPr lang="en-US" sz="2200" dirty="0"/>
              <a:t>	</a:t>
            </a:r>
            <a:r>
              <a:rPr lang="en-US" sz="2200" i="1" dirty="0" smtClean="0"/>
              <a:t>Which </a:t>
            </a:r>
            <a:r>
              <a:rPr lang="en-US" sz="2200" i="1" dirty="0"/>
              <a:t>toy do you want? The big </a:t>
            </a:r>
            <a:r>
              <a:rPr lang="en-US" sz="2200" i="1" u="sng" dirty="0"/>
              <a:t>one</a:t>
            </a:r>
            <a:r>
              <a:rPr lang="en-US" sz="2200" i="1" dirty="0" smtClean="0"/>
              <a:t>.</a:t>
            </a:r>
            <a:endParaRPr lang="en-US" sz="2200" i="1" dirty="0"/>
          </a:p>
          <a:p>
            <a:r>
              <a:rPr lang="en-US" sz="2200" dirty="0"/>
              <a:t>Guide students to deal with conjunction </a:t>
            </a:r>
            <a:endParaRPr lang="en-US" sz="2200" dirty="0" smtClean="0"/>
          </a:p>
          <a:p>
            <a:pPr marL="457200" lvl="1" indent="0">
              <a:buNone/>
            </a:pPr>
            <a:r>
              <a:rPr lang="en-US" sz="2200" dirty="0"/>
              <a:t>	</a:t>
            </a:r>
            <a:r>
              <a:rPr lang="en-US" sz="2200" dirty="0" smtClean="0"/>
              <a:t>(however</a:t>
            </a:r>
            <a:r>
              <a:rPr lang="en-US" sz="2200" dirty="0"/>
              <a:t>, consequently, but also unmarked </a:t>
            </a:r>
            <a:r>
              <a:rPr lang="en-US" sz="2200" dirty="0" smtClean="0"/>
              <a:t>	conjunctions)</a:t>
            </a:r>
            <a:endParaRPr lang="en-US" sz="2200" dirty="0"/>
          </a:p>
        </p:txBody>
      </p:sp>
    </p:spTree>
    <p:extLst>
      <p:ext uri="{BB962C8B-B14F-4D97-AF65-F5344CB8AC3E}">
        <p14:creationId xmlns:p14="http://schemas.microsoft.com/office/powerpoint/2010/main" val="349706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32996585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78872878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9806112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609600" y="533400"/>
            <a:ext cx="8280920" cy="1071570"/>
          </a:xfrm>
        </p:spPr>
        <p:txBody>
          <a:bodyPr>
            <a:noAutofit/>
          </a:bodyPr>
          <a:lstStyle/>
          <a:p>
            <a:pPr marL="0" indent="0">
              <a:buNone/>
            </a:pPr>
            <a:r>
              <a:rPr lang="en-US" sz="3600" dirty="0" smtClean="0">
                <a:solidFill>
                  <a:srgbClr val="000000"/>
                </a:solidFill>
              </a:rPr>
              <a:t>Reading is </a:t>
            </a:r>
            <a:r>
              <a:rPr lang="en-US" sz="3600" dirty="0">
                <a:solidFill>
                  <a:srgbClr val="000000"/>
                </a:solidFill>
              </a:rPr>
              <a:t>more verbal than visual—students must </a:t>
            </a:r>
            <a:r>
              <a:rPr lang="en-US" sz="3600" dirty="0" smtClean="0">
                <a:solidFill>
                  <a:srgbClr val="000000"/>
                </a:solidFill>
              </a:rPr>
              <a:t>negotiate </a:t>
            </a:r>
            <a:r>
              <a:rPr lang="en-US" sz="3600" dirty="0">
                <a:solidFill>
                  <a:srgbClr val="000000"/>
                </a:solidFill>
              </a:rPr>
              <a:t>language</a:t>
            </a:r>
          </a:p>
        </p:txBody>
      </p:sp>
      <p:pic>
        <p:nvPicPr>
          <p:cNvPr id="5" name="Picture 4"/>
          <p:cNvPicPr>
            <a:picLocks noChangeAspect="1"/>
          </p:cNvPicPr>
          <p:nvPr/>
        </p:nvPicPr>
        <p:blipFill>
          <a:blip r:embed="rId3"/>
          <a:stretch>
            <a:fillRect/>
          </a:stretch>
        </p:blipFill>
        <p:spPr>
          <a:xfrm>
            <a:off x="0" y="1905000"/>
            <a:ext cx="5410200" cy="3657600"/>
          </a:xfrm>
          <a:prstGeom prst="rect">
            <a:avLst/>
          </a:prstGeom>
        </p:spPr>
      </p:pic>
    </p:spTree>
    <p:extLst>
      <p:ext uri="{BB962C8B-B14F-4D97-AF65-F5344CB8AC3E}">
        <p14:creationId xmlns:p14="http://schemas.microsoft.com/office/powerpoint/2010/main" val="1586312531"/>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37256437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18960936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400207332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Meanwhile</a:t>
            </a:r>
            <a:r>
              <a:rPr lang="en-US" dirty="0"/>
              <a:t>,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54914059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smtClean="0"/>
              <a:t>   take </a:t>
            </a:r>
            <a:r>
              <a:rPr lang="en-US" dirty="0"/>
              <a:t>her long to find the </a:t>
            </a:r>
            <a:r>
              <a:rPr lang="en-US" dirty="0" smtClean="0"/>
              <a:t>one </a:t>
            </a:r>
            <a:r>
              <a:rPr lang="en-US" dirty="0"/>
              <a:t>paved with </a:t>
            </a:r>
            <a:r>
              <a:rPr lang="en-US" dirty="0" smtClean="0"/>
              <a:t>yellow bricks</a:t>
            </a:r>
            <a:r>
              <a:rPr lang="en-US" dirty="0"/>
              <a:t>.</a:t>
            </a:r>
          </a:p>
          <a:p>
            <a:endParaRPr lang="en-US" dirty="0"/>
          </a:p>
        </p:txBody>
      </p:sp>
    </p:spTree>
    <p:extLst>
      <p:ext uri="{BB962C8B-B14F-4D97-AF65-F5344CB8AC3E}">
        <p14:creationId xmlns:p14="http://schemas.microsoft.com/office/powerpoint/2010/main" val="238470337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smtClean="0"/>
              <a:t>   take </a:t>
            </a:r>
            <a:r>
              <a:rPr lang="en-US" dirty="0"/>
              <a:t>her long to find the </a:t>
            </a:r>
            <a:r>
              <a:rPr lang="en-US" u="sng" dirty="0" smtClean="0"/>
              <a:t>one</a:t>
            </a:r>
            <a:r>
              <a:rPr lang="en-US" dirty="0" smtClean="0"/>
              <a:t> </a:t>
            </a:r>
            <a:r>
              <a:rPr lang="en-US" dirty="0"/>
              <a:t>paved with </a:t>
            </a:r>
            <a:r>
              <a:rPr lang="en-US" dirty="0" smtClean="0"/>
              <a:t>yellow bricks</a:t>
            </a:r>
            <a:r>
              <a:rPr lang="en-US" dirty="0"/>
              <a:t>.</a:t>
            </a:r>
          </a:p>
          <a:p>
            <a:endParaRPr lang="en-US" dirty="0"/>
          </a:p>
        </p:txBody>
      </p:sp>
    </p:spTree>
    <p:extLst>
      <p:ext uri="{BB962C8B-B14F-4D97-AF65-F5344CB8AC3E}">
        <p14:creationId xmlns:p14="http://schemas.microsoft.com/office/powerpoint/2010/main" val="116857304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a:xfrm>
            <a:off x="457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smtClean="0"/>
              <a:t>   take </a:t>
            </a:r>
            <a:r>
              <a:rPr lang="en-US" dirty="0"/>
              <a:t>her long to find the </a:t>
            </a:r>
            <a:r>
              <a:rPr lang="en-US" u="sng" dirty="0" smtClean="0"/>
              <a:t>one</a:t>
            </a:r>
            <a:r>
              <a:rPr lang="en-US" dirty="0" smtClean="0"/>
              <a:t> </a:t>
            </a:r>
            <a:r>
              <a:rPr lang="en-US" dirty="0"/>
              <a:t>paved with </a:t>
            </a:r>
            <a:r>
              <a:rPr lang="en-US" dirty="0" smtClean="0"/>
              <a:t>yellow bricks</a:t>
            </a:r>
            <a:r>
              <a:rPr lang="en-US" dirty="0"/>
              <a:t>.</a:t>
            </a:r>
          </a:p>
          <a:p>
            <a:endParaRPr lang="en-US" dirty="0"/>
          </a:p>
        </p:txBody>
      </p:sp>
    </p:spTree>
    <p:extLst>
      <p:ext uri="{BB962C8B-B14F-4D97-AF65-F5344CB8AC3E}">
        <p14:creationId xmlns:p14="http://schemas.microsoft.com/office/powerpoint/2010/main" val="38515932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smtClean="0"/>
              <a:t>“</a:t>
            </a:r>
            <a:r>
              <a:rPr lang="en-US" dirty="0"/>
              <a:t>John,” Wendy said falteringly, “perhaps we don’t</a:t>
            </a:r>
          </a:p>
          <a:p>
            <a:pPr marL="0" indent="0">
              <a:buNone/>
            </a:pPr>
            <a:r>
              <a:rPr lang="en-US" dirty="0"/>
              <a:t>remember the old life as well as we thought we</a:t>
            </a:r>
          </a:p>
          <a:p>
            <a:pPr marL="0" indent="0">
              <a:buNone/>
            </a:pPr>
            <a:r>
              <a:rPr lang="en-US" dirty="0"/>
              <a:t>did.”</a:t>
            </a:r>
          </a:p>
          <a:p>
            <a:endParaRPr lang="en-US" dirty="0"/>
          </a:p>
        </p:txBody>
      </p:sp>
    </p:spTree>
    <p:extLst>
      <p:ext uri="{BB962C8B-B14F-4D97-AF65-F5344CB8AC3E}">
        <p14:creationId xmlns:p14="http://schemas.microsoft.com/office/powerpoint/2010/main" val="349694914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smtClean="0"/>
              <a:t>“</a:t>
            </a:r>
            <a:r>
              <a:rPr lang="en-US" dirty="0"/>
              <a:t>John,” Wendy said falteringly, “perhaps we don’t</a:t>
            </a:r>
          </a:p>
          <a:p>
            <a:pPr marL="0" indent="0">
              <a:buNone/>
            </a:pPr>
            <a:r>
              <a:rPr lang="en-US" dirty="0"/>
              <a:t>remember the old life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31149347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smtClean="0"/>
              <a:t>“</a:t>
            </a:r>
            <a:r>
              <a:rPr lang="en-US" dirty="0"/>
              <a:t>John,” Wendy said falteringly, “perhaps we don’t</a:t>
            </a:r>
          </a:p>
          <a:p>
            <a:pPr marL="0" indent="0">
              <a:buNone/>
            </a:pPr>
            <a:r>
              <a:rPr lang="en-US" u="sng" dirty="0"/>
              <a:t>remember the old life</a:t>
            </a:r>
            <a:r>
              <a:rPr lang="en-US" dirty="0"/>
              <a:t>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24389634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b="1" dirty="0" smtClean="0"/>
              <a:t>CCSS shifts </a:t>
            </a:r>
            <a:r>
              <a:rPr lang="en-US" sz="3600" b="1" dirty="0"/>
              <a:t>attention </a:t>
            </a:r>
            <a:r>
              <a:rPr lang="en-US" sz="3600" b="1" dirty="0" smtClean="0"/>
              <a:t>to </a:t>
            </a:r>
            <a:r>
              <a:rPr lang="en-US" sz="3600" b="1" dirty="0"/>
              <a:t>skills in the context of reading complex text</a:t>
            </a:r>
            <a:endParaRPr lang="zh-CN" altLang="en-US" sz="3600" b="1" dirty="0"/>
          </a:p>
        </p:txBody>
      </p:sp>
      <p:sp>
        <p:nvSpPr>
          <p:cNvPr id="3" name="TextBox 2"/>
          <p:cNvSpPr txBox="1"/>
          <p:nvPr/>
        </p:nvSpPr>
        <p:spPr>
          <a:xfrm>
            <a:off x="304800" y="1981200"/>
            <a:ext cx="6355432" cy="2954655"/>
          </a:xfrm>
          <a:prstGeom prst="rect">
            <a:avLst/>
          </a:prstGeom>
          <a:noFill/>
        </p:spPr>
        <p:txBody>
          <a:bodyPr wrap="square" rtlCol="0">
            <a:spAutoFit/>
          </a:bodyPr>
          <a:lstStyle/>
          <a:p>
            <a:pPr>
              <a:buFont typeface="Arial" pitchFamily="34" charset="0"/>
              <a:buChar char="•"/>
            </a:pPr>
            <a:r>
              <a:rPr lang="en-US" sz="2400" dirty="0" smtClean="0"/>
              <a:t> Past </a:t>
            </a:r>
            <a:r>
              <a:rPr lang="en-US" sz="2400" dirty="0"/>
              <a:t>standards specified cognitive skills to </a:t>
            </a:r>
            <a:r>
              <a:rPr lang="en-US" sz="2400" dirty="0" smtClean="0"/>
              <a:t>  </a:t>
            </a:r>
          </a:p>
          <a:p>
            <a:r>
              <a:rPr lang="en-US" sz="2400" dirty="0"/>
              <a:t> </a:t>
            </a:r>
            <a:r>
              <a:rPr lang="en-US" sz="2400" dirty="0" smtClean="0"/>
              <a:t>  be </a:t>
            </a:r>
            <a:r>
              <a:rPr lang="en-US" sz="2400" dirty="0"/>
              <a:t>mastered, but ignored text difficulty</a:t>
            </a:r>
          </a:p>
          <a:p>
            <a:pPr>
              <a:buFont typeface="Arial" pitchFamily="34" charset="0"/>
              <a:buChar char="•"/>
            </a:pPr>
            <a:r>
              <a:rPr lang="en-US" sz="2400" dirty="0" smtClean="0"/>
              <a:t>  New </a:t>
            </a:r>
            <a:r>
              <a:rPr lang="en-US" sz="2400" dirty="0"/>
              <a:t>standards: Text difficulty is central </a:t>
            </a:r>
            <a:r>
              <a:rPr lang="en-US" sz="2400" dirty="0" smtClean="0"/>
              <a:t>     </a:t>
            </a:r>
          </a:p>
          <a:p>
            <a:r>
              <a:rPr lang="en-US" sz="2400" dirty="0"/>
              <a:t> </a:t>
            </a:r>
            <a:r>
              <a:rPr lang="en-US" sz="2400" dirty="0" smtClean="0"/>
              <a:t>  to </a:t>
            </a:r>
            <a:r>
              <a:rPr lang="en-US" sz="2400" dirty="0"/>
              <a:t>learning </a:t>
            </a:r>
          </a:p>
          <a:p>
            <a:pPr>
              <a:buFont typeface="Arial" pitchFamily="34" charset="0"/>
              <a:buChar char="•"/>
            </a:pPr>
            <a:r>
              <a:rPr lang="en-US" sz="2400" dirty="0" smtClean="0"/>
              <a:t>  Specific </a:t>
            </a:r>
            <a:r>
              <a:rPr lang="en-US" sz="2400" dirty="0"/>
              <a:t>cognitive skills still have to be </a:t>
            </a:r>
            <a:endParaRPr lang="en-US" sz="2400" dirty="0" smtClean="0"/>
          </a:p>
          <a:p>
            <a:r>
              <a:rPr lang="en-US" sz="2400" dirty="0"/>
              <a:t> </a:t>
            </a:r>
            <a:r>
              <a:rPr lang="en-US" sz="2400" dirty="0" smtClean="0"/>
              <a:t>  executed</a:t>
            </a:r>
            <a:r>
              <a:rPr lang="en-US" sz="2400" dirty="0"/>
              <a:t>, but  with texts that are </a:t>
            </a:r>
            <a:r>
              <a:rPr lang="en-US" sz="2400" dirty="0" smtClean="0"/>
              <a:t>      </a:t>
            </a:r>
          </a:p>
          <a:p>
            <a:r>
              <a:rPr lang="en-US" sz="2400" dirty="0" smtClean="0"/>
              <a:t>   sufficiently </a:t>
            </a:r>
            <a:r>
              <a:rPr lang="en-US" sz="2400" dirty="0"/>
              <a:t>challenging (Item 10</a:t>
            </a:r>
            <a:r>
              <a:rPr lang="en-US" sz="2400" dirty="0" smtClean="0"/>
              <a:t>) </a:t>
            </a:r>
            <a:endParaRPr lang="en-US" sz="2400" dirty="0"/>
          </a:p>
          <a:p>
            <a:endParaRPr lang="en-US" dirty="0"/>
          </a:p>
        </p:txBody>
      </p:sp>
    </p:spTree>
    <p:extLst>
      <p:ext uri="{BB962C8B-B14F-4D97-AF65-F5344CB8AC3E}">
        <p14:creationId xmlns:p14="http://schemas.microsoft.com/office/powerpoint/2010/main" val="317005543"/>
      </p:ext>
    </p:extLst>
  </p:cSld>
  <p:clrMapOvr>
    <a:masterClrMapping/>
  </p:clrMapOvr>
  <p:transition xmlns:p14="http://schemas.microsoft.com/office/powerpoint/2010/main">
    <p:comb/>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smtClean="0"/>
              <a:t>em</a:t>
            </a:r>
            <a:r>
              <a:rPr lang="en-US" dirty="0"/>
              <a:t> </a:t>
            </a:r>
            <a:r>
              <a:rPr lang="en-US" dirty="0" smtClean="0"/>
              <a:t>do</a:t>
            </a:r>
            <a:r>
              <a:rPr lang="en-US" dirty="0"/>
              <a:t>.’</a:t>
            </a:r>
          </a:p>
          <a:p>
            <a:pPr marL="0" indent="0">
              <a:buNone/>
            </a:pPr>
            <a:r>
              <a:rPr lang="en-US" dirty="0"/>
              <a:t>‘I don’t know of any that do,’ Alice said </a:t>
            </a:r>
            <a:r>
              <a:rPr lang="en-US" dirty="0" smtClean="0"/>
              <a:t>very politely</a:t>
            </a:r>
            <a:r>
              <a:rPr lang="en-US" dirty="0"/>
              <a:t>, feeling quite pleased to have got into </a:t>
            </a:r>
            <a:r>
              <a:rPr lang="en-US" dirty="0" smtClean="0"/>
              <a:t>a conversation</a:t>
            </a:r>
            <a:r>
              <a:rPr lang="en-US" dirty="0"/>
              <a:t>.</a:t>
            </a:r>
          </a:p>
          <a:p>
            <a:endParaRPr lang="en-US" dirty="0"/>
          </a:p>
        </p:txBody>
      </p:sp>
    </p:spTree>
    <p:extLst>
      <p:ext uri="{BB962C8B-B14F-4D97-AF65-F5344CB8AC3E}">
        <p14:creationId xmlns:p14="http://schemas.microsoft.com/office/powerpoint/2010/main" val="60399905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smtClean="0"/>
              <a:t>em</a:t>
            </a:r>
            <a:r>
              <a:rPr lang="en-US" u="sng" dirty="0"/>
              <a:t> </a:t>
            </a:r>
            <a:r>
              <a:rPr lang="en-US" dirty="0" smtClean="0"/>
              <a:t>do</a:t>
            </a:r>
            <a:r>
              <a:rPr lang="en-US" dirty="0"/>
              <a:t>.’</a:t>
            </a:r>
          </a:p>
          <a:p>
            <a:pPr marL="0" indent="0">
              <a:buNone/>
            </a:pPr>
            <a:r>
              <a:rPr lang="en-US" dirty="0"/>
              <a:t>‘I don’t know of </a:t>
            </a:r>
            <a:r>
              <a:rPr lang="en-US" u="sng" dirty="0"/>
              <a:t>any</a:t>
            </a:r>
            <a:r>
              <a:rPr lang="en-US" dirty="0"/>
              <a:t> that do,’ Alice said </a:t>
            </a:r>
            <a:r>
              <a:rPr lang="en-US" dirty="0" smtClean="0"/>
              <a:t>very politely</a:t>
            </a:r>
            <a:r>
              <a:rPr lang="en-US" dirty="0"/>
              <a:t>, feeling quite pleased to have got into </a:t>
            </a:r>
            <a:r>
              <a:rPr lang="en-US" dirty="0" smtClean="0"/>
              <a:t>a conversation</a:t>
            </a:r>
            <a:r>
              <a:rPr lang="en-US" dirty="0"/>
              <a:t>.</a:t>
            </a:r>
          </a:p>
          <a:p>
            <a:endParaRPr lang="en-US" dirty="0"/>
          </a:p>
        </p:txBody>
      </p:sp>
    </p:spTree>
    <p:extLst>
      <p:ext uri="{BB962C8B-B14F-4D97-AF65-F5344CB8AC3E}">
        <p14:creationId xmlns:p14="http://schemas.microsoft.com/office/powerpoint/2010/main" val="363193812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smtClean="0"/>
              <a:t>em</a:t>
            </a:r>
            <a:r>
              <a:rPr lang="en-US" u="sng" dirty="0"/>
              <a:t> </a:t>
            </a:r>
            <a:r>
              <a:rPr lang="en-US" dirty="0" smtClean="0"/>
              <a:t>do</a:t>
            </a:r>
            <a:r>
              <a:rPr lang="en-US" dirty="0"/>
              <a:t>.’</a:t>
            </a:r>
          </a:p>
          <a:p>
            <a:pPr marL="0" indent="0">
              <a:buNone/>
            </a:pPr>
            <a:r>
              <a:rPr lang="en-US" dirty="0"/>
              <a:t>‘I don’t know of </a:t>
            </a:r>
            <a:r>
              <a:rPr lang="en-US" u="sng" dirty="0"/>
              <a:t>any</a:t>
            </a:r>
            <a:r>
              <a:rPr lang="en-US" dirty="0"/>
              <a:t> that do,’ Alice said </a:t>
            </a:r>
            <a:r>
              <a:rPr lang="en-US" dirty="0" smtClean="0"/>
              <a:t>very politely</a:t>
            </a:r>
            <a:r>
              <a:rPr lang="en-US" dirty="0"/>
              <a:t>, feeling quite pleased to have got into </a:t>
            </a:r>
            <a:r>
              <a:rPr lang="en-US" dirty="0" smtClean="0"/>
              <a:t>a conversation</a:t>
            </a:r>
            <a:r>
              <a:rPr lang="en-US" dirty="0"/>
              <a:t>.</a:t>
            </a:r>
          </a:p>
          <a:p>
            <a:endParaRPr lang="en-US" dirty="0"/>
          </a:p>
        </p:txBody>
      </p:sp>
    </p:spTree>
    <p:extLst>
      <p:ext uri="{BB962C8B-B14F-4D97-AF65-F5344CB8AC3E}">
        <p14:creationId xmlns:p14="http://schemas.microsoft.com/office/powerpoint/2010/main" val="94652096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cohesion example</a:t>
            </a:r>
            <a:endParaRPr lang="en-US" dirty="0"/>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smtClean="0"/>
              <a:t>em</a:t>
            </a:r>
            <a:r>
              <a:rPr lang="en-US" u="sng" dirty="0"/>
              <a:t> </a:t>
            </a:r>
            <a:r>
              <a:rPr lang="en-US" dirty="0" smtClean="0">
                <a:solidFill>
                  <a:srgbClr val="3366FF"/>
                </a:solidFill>
              </a:rPr>
              <a:t>do</a:t>
            </a:r>
            <a:r>
              <a:rPr lang="en-US" dirty="0">
                <a:solidFill>
                  <a:srgbClr val="3366FF"/>
                </a:solidFill>
              </a:rPr>
              <a:t>.</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a:t>
            </a:r>
            <a:r>
              <a:rPr lang="en-US" dirty="0" smtClean="0"/>
              <a:t>very politely</a:t>
            </a:r>
            <a:r>
              <a:rPr lang="en-US" dirty="0"/>
              <a:t>, feeling quite pleased to have got into </a:t>
            </a:r>
            <a:r>
              <a:rPr lang="en-US" dirty="0" smtClean="0"/>
              <a:t>a conversation</a:t>
            </a:r>
            <a:r>
              <a:rPr lang="en-US" dirty="0"/>
              <a:t>.</a:t>
            </a:r>
          </a:p>
          <a:p>
            <a:endParaRPr lang="en-US" dirty="0"/>
          </a:p>
        </p:txBody>
      </p:sp>
    </p:spTree>
    <p:extLst>
      <p:ext uri="{BB962C8B-B14F-4D97-AF65-F5344CB8AC3E}">
        <p14:creationId xmlns:p14="http://schemas.microsoft.com/office/powerpoint/2010/main" val="402302235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cohesion scaffolding </a:t>
            </a:r>
            <a:endParaRPr lang="en-US" dirty="0"/>
          </a:p>
        </p:txBody>
      </p:sp>
      <p:sp>
        <p:nvSpPr>
          <p:cNvPr id="3" name="Content Placeholder 2"/>
          <p:cNvSpPr>
            <a:spLocks noGrp="1"/>
          </p:cNvSpPr>
          <p:nvPr>
            <p:ph idx="1"/>
          </p:nvPr>
        </p:nvSpPr>
        <p:spPr/>
        <p:txBody>
          <a:bodyPr/>
          <a:lstStyle/>
          <a:p>
            <a:r>
              <a:rPr lang="en-US" dirty="0" smtClean="0"/>
              <a:t>Identify the repetitions, synonyms, pronouns (mark the text to show the connections)</a:t>
            </a:r>
          </a:p>
          <a:p>
            <a:r>
              <a:rPr lang="en-US" dirty="0" smtClean="0"/>
              <a:t>Identify the conjunctions (and, moreover, however, but, consequently, etc.)</a:t>
            </a:r>
          </a:p>
          <a:p>
            <a:r>
              <a:rPr lang="en-US" dirty="0" smtClean="0"/>
              <a:t>Spanish speakers have particular difficulty with abstract pronouns (e.g., one, any) and with gender markers (e.g., his, her, him, it)</a:t>
            </a:r>
          </a:p>
          <a:p>
            <a:endParaRPr lang="en-US" dirty="0" smtClean="0"/>
          </a:p>
          <a:p>
            <a:endParaRPr lang="en-US" dirty="0"/>
          </a:p>
        </p:txBody>
      </p:sp>
    </p:spTree>
    <p:extLst>
      <p:ext uri="{BB962C8B-B14F-4D97-AF65-F5344CB8AC3E}">
        <p14:creationId xmlns:p14="http://schemas.microsoft.com/office/powerpoint/2010/main" val="211147038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 Guidance</a:t>
            </a:r>
            <a:endParaRPr lang="en-US" dirty="0"/>
          </a:p>
        </p:txBody>
      </p:sp>
      <p:sp>
        <p:nvSpPr>
          <p:cNvPr id="3" name="Content Placeholder 2"/>
          <p:cNvSpPr>
            <a:spLocks noGrp="1"/>
          </p:cNvSpPr>
          <p:nvPr>
            <p:ph idx="1"/>
          </p:nvPr>
        </p:nvSpPr>
        <p:spPr>
          <a:xfrm>
            <a:off x="457200" y="1600200"/>
            <a:ext cx="8229600" cy="4754563"/>
          </a:xfrm>
        </p:spPr>
        <p:txBody>
          <a:bodyPr>
            <a:normAutofit/>
          </a:bodyPr>
          <a:lstStyle/>
          <a:p>
            <a:r>
              <a:rPr lang="en-US" sz="2200" dirty="0" smtClean="0"/>
              <a:t>Genres express the intent of the writer (texts within a genre have similar communicative purposes), but they also have structural or lexical commonalities</a:t>
            </a:r>
          </a:p>
          <a:p>
            <a:r>
              <a:rPr lang="en-US" sz="2200" dirty="0" smtClean="0"/>
              <a:t>Narrative, procedural, expository, persuasive, descriptive (but many subgenres)</a:t>
            </a:r>
          </a:p>
          <a:p>
            <a:r>
              <a:rPr lang="en-US" sz="2200" dirty="0" smtClean="0"/>
              <a:t>Fiction: action-adventure, fantasy, mystery, historical fiction, science fiction, literary fiction</a:t>
            </a:r>
          </a:p>
          <a:p>
            <a:r>
              <a:rPr lang="en-US" sz="2200" dirty="0" smtClean="0"/>
              <a:t>Information (content, newspaper sections, structures)</a:t>
            </a:r>
          </a:p>
          <a:p>
            <a:r>
              <a:rPr lang="en-US" sz="2200" dirty="0" smtClean="0"/>
              <a:t>Make sure students know the communicative purpose </a:t>
            </a:r>
            <a:endParaRPr lang="en-US" sz="2200" dirty="0"/>
          </a:p>
        </p:txBody>
      </p:sp>
    </p:spTree>
    <p:extLst>
      <p:ext uri="{BB962C8B-B14F-4D97-AF65-F5344CB8AC3E}">
        <p14:creationId xmlns:p14="http://schemas.microsoft.com/office/powerpoint/2010/main" val="2718648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 practice</a:t>
            </a:r>
            <a:endParaRPr lang="en-US" dirty="0"/>
          </a:p>
        </p:txBody>
      </p:sp>
      <p:sp>
        <p:nvSpPr>
          <p:cNvPr id="3" name="Content Placeholder 2"/>
          <p:cNvSpPr>
            <a:spLocks noGrp="1"/>
          </p:cNvSpPr>
          <p:nvPr>
            <p:ph idx="1"/>
          </p:nvPr>
        </p:nvSpPr>
        <p:spPr/>
        <p:txBody>
          <a:bodyPr/>
          <a:lstStyle/>
          <a:p>
            <a:r>
              <a:rPr lang="en-US" dirty="0" smtClean="0"/>
              <a:t>What is the genre?</a:t>
            </a:r>
          </a:p>
          <a:p>
            <a:r>
              <a:rPr lang="en-US" dirty="0" smtClean="0"/>
              <a:t>What was the author’s purpose?</a:t>
            </a:r>
          </a:p>
          <a:p>
            <a:r>
              <a:rPr lang="en-US" dirty="0" smtClean="0"/>
              <a:t>How will you make sure your students know that?</a:t>
            </a:r>
            <a:endParaRPr lang="en-US" dirty="0"/>
          </a:p>
        </p:txBody>
      </p:sp>
    </p:spTree>
    <p:extLst>
      <p:ext uri="{BB962C8B-B14F-4D97-AF65-F5344CB8AC3E}">
        <p14:creationId xmlns:p14="http://schemas.microsoft.com/office/powerpoint/2010/main" val="7371901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 Use of Text Structure</a:t>
            </a:r>
            <a:endParaRPr lang="en-US" dirty="0"/>
          </a:p>
        </p:txBody>
      </p:sp>
      <p:sp>
        <p:nvSpPr>
          <p:cNvPr id="3" name="Content Placeholder 2"/>
          <p:cNvSpPr>
            <a:spLocks noGrp="1"/>
          </p:cNvSpPr>
          <p:nvPr>
            <p:ph idx="1"/>
          </p:nvPr>
        </p:nvSpPr>
        <p:spPr/>
        <p:txBody>
          <a:bodyPr>
            <a:normAutofit fontScale="92500"/>
          </a:bodyPr>
          <a:lstStyle/>
          <a:p>
            <a:r>
              <a:rPr lang="en-US" sz="2400" dirty="0" smtClean="0"/>
              <a:t>Texts can be hard because they are organized in complex ways</a:t>
            </a:r>
          </a:p>
          <a:p>
            <a:r>
              <a:rPr lang="en-US" sz="2400" dirty="0" smtClean="0"/>
              <a:t>The structure of what is read can help students determine importance.  </a:t>
            </a:r>
          </a:p>
          <a:p>
            <a:pPr lvl="1"/>
            <a:r>
              <a:rPr lang="en-US" sz="2400" dirty="0" smtClean="0"/>
              <a:t>Need to make sure that students know common text organization schemes (description; compare/contrast; problem-solution; sequence; enumeration) </a:t>
            </a:r>
          </a:p>
          <a:p>
            <a:pPr lvl="1"/>
            <a:r>
              <a:rPr lang="en-US" sz="2400" dirty="0" smtClean="0"/>
              <a:t>Need </a:t>
            </a:r>
            <a:r>
              <a:rPr lang="en-US" sz="2400" dirty="0"/>
              <a:t>to guide students to use headings and subheadings can help students learn the scope and sequence of information</a:t>
            </a:r>
          </a:p>
          <a:p>
            <a:pPr lvl="1"/>
            <a:r>
              <a:rPr lang="en-US" sz="2400" dirty="0" smtClean="0"/>
              <a:t>Need to examine particular texts to see if organization holds a special key to the meaning (like in a comparison text or problem-solution text) and to guide students to attend to this structure</a:t>
            </a:r>
          </a:p>
          <a:p>
            <a:pPr marL="914400" lvl="2" indent="0">
              <a:buNone/>
            </a:pPr>
            <a:endParaRPr lang="en-US" dirty="0" smtClean="0"/>
          </a:p>
        </p:txBody>
      </p:sp>
    </p:spTree>
    <p:extLst>
      <p:ext uri="{BB962C8B-B14F-4D97-AF65-F5344CB8AC3E}">
        <p14:creationId xmlns:p14="http://schemas.microsoft.com/office/powerpoint/2010/main" val="73654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114800"/>
        </p:xfrm>
        <a:graphic>
          <a:graphicData uri="http://schemas.openxmlformats.org/drawingml/2006/table">
            <a:tbl>
              <a:tblPr firstRow="1" bandRow="1">
                <a:tableStyleId>{5C22544A-7EE6-4342-B048-85BDC9FD1C3A}</a:tableStyleId>
              </a:tblPr>
              <a:tblGrid>
                <a:gridCol w="8229600"/>
              </a:tblGrid>
              <a:tr h="514350">
                <a:tc>
                  <a:txBody>
                    <a:bodyPr/>
                    <a:lstStyle/>
                    <a:p>
                      <a:r>
                        <a:rPr lang="en-US" dirty="0" smtClean="0"/>
                        <a:t>Setting :</a:t>
                      </a:r>
                      <a:endParaRPr lang="en-US" dirty="0"/>
                    </a:p>
                  </a:txBody>
                  <a:tcPr/>
                </a:tc>
              </a:tr>
              <a:tr h="514350">
                <a:tc>
                  <a:txBody>
                    <a:bodyPr/>
                    <a:lstStyle/>
                    <a:p>
                      <a:r>
                        <a:rPr lang="en-US" dirty="0" smtClean="0"/>
                        <a:t>Main Character:</a:t>
                      </a:r>
                      <a:endParaRPr lang="en-US" dirty="0"/>
                    </a:p>
                  </a:txBody>
                  <a:tcPr/>
                </a:tc>
              </a:tr>
              <a:tr h="514350">
                <a:tc>
                  <a:txBody>
                    <a:bodyPr/>
                    <a:lstStyle/>
                    <a:p>
                      <a:r>
                        <a:rPr lang="en-US" dirty="0" smtClean="0"/>
                        <a:t>Problem:</a:t>
                      </a:r>
                      <a:endParaRPr lang="en-US" dirty="0"/>
                    </a:p>
                  </a:txBody>
                  <a:tcPr/>
                </a:tc>
              </a:tr>
              <a:tr h="514350">
                <a:tc>
                  <a:txBody>
                    <a:bodyPr/>
                    <a:lstStyle/>
                    <a:p>
                      <a:r>
                        <a:rPr lang="en-US" dirty="0" smtClean="0"/>
                        <a:t>Internal</a:t>
                      </a:r>
                      <a:r>
                        <a:rPr lang="en-US" baseline="0" dirty="0" smtClean="0"/>
                        <a:t> Response:</a:t>
                      </a:r>
                      <a:endParaRPr lang="en-US" dirty="0"/>
                    </a:p>
                  </a:txBody>
                  <a:tcPr/>
                </a:tc>
              </a:tr>
              <a:tr h="514350">
                <a:tc>
                  <a:txBody>
                    <a:bodyPr/>
                    <a:lstStyle/>
                    <a:p>
                      <a:r>
                        <a:rPr lang="en-US" dirty="0" smtClean="0"/>
                        <a:t>Attempt:</a:t>
                      </a:r>
                      <a:endParaRPr lang="en-US" dirty="0"/>
                    </a:p>
                  </a:txBody>
                  <a:tcPr/>
                </a:tc>
              </a:tr>
              <a:tr h="514350">
                <a:tc>
                  <a:txBody>
                    <a:bodyPr/>
                    <a:lstStyle/>
                    <a:p>
                      <a:r>
                        <a:rPr lang="en-US" dirty="0" smtClean="0"/>
                        <a:t>Outcome:</a:t>
                      </a:r>
                      <a:endParaRPr lang="en-US" dirty="0"/>
                    </a:p>
                  </a:txBody>
                  <a:tcPr/>
                </a:tc>
              </a:tr>
              <a:tr h="514350">
                <a:tc>
                  <a:txBody>
                    <a:bodyPr/>
                    <a:lstStyle/>
                    <a:p>
                      <a:r>
                        <a:rPr lang="en-US" dirty="0" smtClean="0"/>
                        <a:t>Reaction:</a:t>
                      </a:r>
                      <a:endParaRPr lang="en-US" dirty="0"/>
                    </a:p>
                  </a:txBody>
                  <a:tcPr/>
                </a:tc>
              </a:tr>
              <a:tr h="514350">
                <a:tc>
                  <a:txBody>
                    <a:bodyPr/>
                    <a:lstStyle/>
                    <a:p>
                      <a:r>
                        <a:rPr lang="en-US" dirty="0" smtClean="0"/>
                        <a:t>Theme:</a:t>
                      </a:r>
                      <a:endParaRPr lang="en-US" dirty="0"/>
                    </a:p>
                  </a:txBody>
                  <a:tcPr/>
                </a:tc>
              </a:tr>
            </a:tbl>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smtClean="0"/>
              <a:t>Story Map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777240"/>
          </a:xfrm>
        </p:spPr>
        <p:txBody>
          <a:bodyPr>
            <a:normAutofit/>
          </a:bodyPr>
          <a:lstStyle/>
          <a:p>
            <a:r>
              <a:rPr lang="en-US" dirty="0" smtClean="0"/>
              <a:t>Guide Tone Awareness</a:t>
            </a:r>
            <a:endParaRPr lang="en-US" dirty="0"/>
          </a:p>
        </p:txBody>
      </p:sp>
      <p:sp>
        <p:nvSpPr>
          <p:cNvPr id="3" name="Content Placeholder 2"/>
          <p:cNvSpPr>
            <a:spLocks noGrp="1"/>
          </p:cNvSpPr>
          <p:nvPr>
            <p:ph idx="1"/>
          </p:nvPr>
        </p:nvSpPr>
        <p:spPr/>
        <p:txBody>
          <a:bodyPr>
            <a:normAutofit/>
          </a:bodyPr>
          <a:lstStyle/>
          <a:p>
            <a:r>
              <a:rPr lang="en-US" sz="2200" b="0" dirty="0" smtClean="0"/>
              <a:t>Author’s tone </a:t>
            </a:r>
            <a:r>
              <a:rPr lang="en-US" sz="2200" dirty="0" smtClean="0"/>
              <a:t>expresses their attitude towards subject or audience</a:t>
            </a:r>
            <a:endParaRPr lang="en-US" sz="2200" b="0" dirty="0" smtClean="0"/>
          </a:p>
          <a:p>
            <a:r>
              <a:rPr lang="en-US" sz="2200" b="0" dirty="0" smtClean="0"/>
              <a:t>Text can be hard because the author’s tone might be subtle (it matters if a student expects the text to be literally correct, when the author intends to be satirical) </a:t>
            </a:r>
          </a:p>
          <a:p>
            <a:r>
              <a:rPr lang="en-US" sz="2200" dirty="0" smtClean="0"/>
              <a:t>Young children always expect a positive tone</a:t>
            </a:r>
            <a:endParaRPr lang="en-US" sz="2200" b="0" dirty="0" smtClean="0"/>
          </a:p>
          <a:p>
            <a:r>
              <a:rPr lang="en-US" sz="2200" b="0" dirty="0" smtClean="0"/>
              <a:t>Help students to recognize the tone of the text (e.g., formal, informal, intimate, solemn, playful, serious, ironic)</a:t>
            </a:r>
          </a:p>
          <a:p>
            <a:endParaRPr lang="en-US" dirty="0" smtClean="0"/>
          </a:p>
        </p:txBody>
      </p:sp>
    </p:spTree>
    <p:extLst>
      <p:ext uri="{BB962C8B-B14F-4D97-AF65-F5344CB8AC3E}">
        <p14:creationId xmlns:p14="http://schemas.microsoft.com/office/powerpoint/2010/main" val="37790195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3766</TotalTime>
  <Words>6287</Words>
  <Application>Microsoft Macintosh PowerPoint</Application>
  <PresentationFormat>On-screen Show (4:3)</PresentationFormat>
  <Paragraphs>1107</Paragraphs>
  <Slides>128</Slides>
  <Notes>24</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Text selection (CCSS)</vt:lpstr>
      <vt:lpstr>Standards assign higher difficulty levels in grades 2-12</vt:lpstr>
      <vt:lpstr>Standards assign higher difficulty levels in grades 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Scaffolding Challenging Text</vt:lpstr>
      <vt:lpstr>Build/Access Prior Knowledge</vt:lpstr>
      <vt:lpstr>Build/Access Prior Knowledge (cont.)</vt:lpstr>
      <vt:lpstr>Build/Access Prior Knowledge (cont.)</vt:lpstr>
      <vt:lpstr>Build/Access Prior Knowledge (cont.)</vt:lpstr>
      <vt:lpstr>Prior Knowledge Example</vt:lpstr>
      <vt:lpstr>Build/Access Prior Knowledge (cont.)</vt:lpstr>
      <vt:lpstr>Prior Knowledge</vt:lpstr>
      <vt:lpstr>Tell Vocabulary</vt:lpstr>
      <vt:lpstr>Which words do you teach?</vt:lpstr>
      <vt:lpstr>Which words do you teach?</vt:lpstr>
      <vt:lpstr>Which words would you teach?</vt:lpstr>
      <vt:lpstr>Which words would you teach?</vt:lpstr>
      <vt:lpstr>Which words would you teach?</vt:lpstr>
      <vt:lpstr>Guidelines for vocabulary scaffold</vt:lpstr>
      <vt:lpstr>Vocabulary</vt:lpstr>
      <vt:lpstr>Common Prefixes</vt:lpstr>
      <vt:lpstr>Common Prefixes</vt:lpstr>
      <vt:lpstr>Common suffixes</vt:lpstr>
      <vt:lpstr>Common suffixes</vt:lpstr>
      <vt:lpstr>   Help with Sentence Structure</vt:lpstr>
      <vt:lpstr>   Help with Sentence Structure</vt:lpstr>
      <vt:lpstr>PowerPoint Presentation</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Where would you break this one?</vt:lpstr>
      <vt:lpstr>PowerPoint Presentation</vt:lpstr>
      <vt:lpstr>Where would you break this one?</vt:lpstr>
      <vt:lpstr>PowerPoint Presentation</vt:lpstr>
      <vt:lpstr>Where would you break this one?</vt:lpstr>
      <vt:lpstr>PowerPoint Presentation</vt:lpstr>
      <vt:lpstr>Identify challenging sentences?</vt:lpstr>
      <vt:lpstr>    Help with Cohesion</vt:lpstr>
      <vt:lpstr>    Help with Cohesion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Genre Guidance</vt:lpstr>
      <vt:lpstr>Genre practice</vt:lpstr>
      <vt:lpstr>Guide Use of Text Structure</vt:lpstr>
      <vt:lpstr>Story Map</vt:lpstr>
      <vt:lpstr>Guide Tone Awareness</vt:lpstr>
      <vt:lpstr>PowerPoint Presentation</vt:lpstr>
      <vt:lpstr>PowerPoint Presentation</vt:lpstr>
      <vt:lpstr>Guide Awareness of Literary Devices</vt:lpstr>
      <vt:lpstr>Guide Awareness of Data Presentation Devices</vt:lpstr>
      <vt:lpstr>Data Presentation Devices </vt:lpstr>
      <vt:lpstr>Resources</vt:lpstr>
      <vt:lpstr>The Princess and the Pizza </vt:lpstr>
      <vt:lpstr>PowerPoint Presentation</vt:lpstr>
      <vt:lpstr>Vocabulary</vt:lpstr>
      <vt:lpstr>Vocabulary</vt:lpstr>
      <vt:lpstr>Vocabulary</vt:lpstr>
      <vt:lpstr>Vocabulary</vt:lpstr>
      <vt:lpstr>Syntax 1</vt:lpstr>
      <vt:lpstr>Syntax 1</vt:lpstr>
      <vt:lpstr>Syntax 2</vt:lpstr>
      <vt:lpstr>Syntax 2</vt:lpstr>
      <vt:lpstr>Cohesion</vt:lpstr>
      <vt:lpstr>Cohesion: Synonyms</vt:lpstr>
      <vt:lpstr>Cohesion: Comparisons</vt:lpstr>
      <vt:lpstr>    Build Text Reading Fluency</vt:lpstr>
      <vt:lpstr>A Walk in the Desert</vt:lpstr>
      <vt:lpstr>A Walk in the Desert</vt:lpstr>
      <vt:lpstr>Provide Stair-step Texts</vt:lpstr>
      <vt:lpstr>Repetition</vt:lpstr>
      <vt:lpstr>Comprehension strategies</vt:lpstr>
      <vt:lpstr>Motivation</vt:lpstr>
      <vt:lpstr>The physical fitness metaphor</vt:lpstr>
      <vt:lpstr>PowerPoint Presentation</vt:lpstr>
      <vt:lpstr>Differentiation?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Timothy Shanahan</cp:lastModifiedBy>
  <cp:revision>140</cp:revision>
  <dcterms:created xsi:type="dcterms:W3CDTF">2012-06-17T22:50:28Z</dcterms:created>
  <dcterms:modified xsi:type="dcterms:W3CDTF">2017-01-03T22:54:33Z</dcterms:modified>
</cp:coreProperties>
</file>