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8"/>
  </p:notesMasterIdLst>
  <p:sldIdLst>
    <p:sldId id="295" r:id="rId2"/>
    <p:sldId id="257" r:id="rId3"/>
    <p:sldId id="259" r:id="rId4"/>
    <p:sldId id="261" r:id="rId5"/>
    <p:sldId id="260" r:id="rId6"/>
    <p:sldId id="262" r:id="rId7"/>
    <p:sldId id="263" r:id="rId8"/>
    <p:sldId id="264" r:id="rId9"/>
    <p:sldId id="265" r:id="rId10"/>
    <p:sldId id="266" r:id="rId11"/>
    <p:sldId id="267" r:id="rId12"/>
    <p:sldId id="269" r:id="rId13"/>
    <p:sldId id="274" r:id="rId14"/>
    <p:sldId id="275" r:id="rId15"/>
    <p:sldId id="276" r:id="rId16"/>
    <p:sldId id="277" r:id="rId17"/>
    <p:sldId id="278" r:id="rId18"/>
    <p:sldId id="279" r:id="rId19"/>
    <p:sldId id="280" r:id="rId20"/>
    <p:sldId id="281" r:id="rId21"/>
    <p:sldId id="282" r:id="rId22"/>
    <p:sldId id="283" r:id="rId23"/>
    <p:sldId id="287" r:id="rId24"/>
    <p:sldId id="284" r:id="rId25"/>
    <p:sldId id="285" r:id="rId26"/>
    <p:sldId id="286" r:id="rId27"/>
    <p:sldId id="296" r:id="rId28"/>
    <p:sldId id="270" r:id="rId29"/>
    <p:sldId id="288" r:id="rId30"/>
    <p:sldId id="289" r:id="rId31"/>
    <p:sldId id="290" r:id="rId32"/>
    <p:sldId id="291" r:id="rId33"/>
    <p:sldId id="292" r:id="rId34"/>
    <p:sldId id="293" r:id="rId35"/>
    <p:sldId id="294" r:id="rId36"/>
    <p:sldId id="256"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2"/>
    <p:restoredTop sz="94650"/>
  </p:normalViewPr>
  <p:slideViewPr>
    <p:cSldViewPr snapToGrid="0">
      <p:cViewPr varScale="1">
        <p:scale>
          <a:sx n="119" d="100"/>
          <a:sy n="119" d="100"/>
        </p:scale>
        <p:origin x="216"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_rels/data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54608E-E802-418D-82C1-093CFC775D8B}"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295A04F2-C845-47D1-8C55-7CA70991E423}">
      <dgm:prSet/>
      <dgm:spPr/>
      <dgm:t>
        <a:bodyPr/>
        <a:lstStyle/>
        <a:p>
          <a:r>
            <a:rPr lang="en-US"/>
            <a:t>An examination of results from the National Assessment of Educational Progress indicate that students in the U.S. lag in reading not just in Grade 4 but in Grades 8 and 11, too</a:t>
          </a:r>
        </a:p>
      </dgm:t>
    </dgm:pt>
    <dgm:pt modelId="{D56597CC-01A0-420C-A454-23F7EF1F8990}" type="parTrans" cxnId="{6AA080B6-5D76-42BD-8666-88BDC4498FA9}">
      <dgm:prSet/>
      <dgm:spPr/>
      <dgm:t>
        <a:bodyPr/>
        <a:lstStyle/>
        <a:p>
          <a:endParaRPr lang="en-US"/>
        </a:p>
      </dgm:t>
    </dgm:pt>
    <dgm:pt modelId="{25FB5147-9ED5-451D-B614-1F406605FD49}" type="sibTrans" cxnId="{6AA080B6-5D76-42BD-8666-88BDC4498FA9}">
      <dgm:prSet/>
      <dgm:spPr/>
      <dgm:t>
        <a:bodyPr/>
        <a:lstStyle/>
        <a:p>
          <a:endParaRPr lang="en-US"/>
        </a:p>
      </dgm:t>
    </dgm:pt>
    <dgm:pt modelId="{D284088B-EDF5-48C9-A28A-F9E38A9294ED}">
      <dgm:prSet/>
      <dgm:spPr/>
      <dgm:t>
        <a:bodyPr/>
        <a:lstStyle/>
        <a:p>
          <a:r>
            <a:rPr lang="en-US"/>
            <a:t>Past results suggest that improving reading in the primary grades has little impact on how older readers do</a:t>
          </a:r>
        </a:p>
      </dgm:t>
    </dgm:pt>
    <dgm:pt modelId="{2BA2DAB3-6872-47E9-8B0F-75F08B6F73A1}" type="parTrans" cxnId="{2E6D67E5-95BC-4FF1-9A6E-86E56053F92F}">
      <dgm:prSet/>
      <dgm:spPr/>
      <dgm:t>
        <a:bodyPr/>
        <a:lstStyle/>
        <a:p>
          <a:endParaRPr lang="en-US"/>
        </a:p>
      </dgm:t>
    </dgm:pt>
    <dgm:pt modelId="{390D9996-0645-4453-BD24-33081D82CF92}" type="sibTrans" cxnId="{2E6D67E5-95BC-4FF1-9A6E-86E56053F92F}">
      <dgm:prSet/>
      <dgm:spPr/>
      <dgm:t>
        <a:bodyPr/>
        <a:lstStyle/>
        <a:p>
          <a:endParaRPr lang="en-US"/>
        </a:p>
      </dgm:t>
    </dgm:pt>
    <dgm:pt modelId="{D3A6B81A-BB0D-47FA-A87F-00C2E5265B5F}">
      <dgm:prSet/>
      <dgm:spPr/>
      <dgm:t>
        <a:bodyPr/>
        <a:lstStyle/>
        <a:p>
          <a:r>
            <a:rPr lang="en-US"/>
            <a:t>If we want to improve literacy achievement in Grades 6-12, we must address that directly</a:t>
          </a:r>
        </a:p>
      </dgm:t>
    </dgm:pt>
    <dgm:pt modelId="{28C3E56B-2171-44DF-8FDB-D81653360D95}" type="parTrans" cxnId="{5337A15E-6DFD-4EBE-8889-9786C6411151}">
      <dgm:prSet/>
      <dgm:spPr/>
      <dgm:t>
        <a:bodyPr/>
        <a:lstStyle/>
        <a:p>
          <a:endParaRPr lang="en-US"/>
        </a:p>
      </dgm:t>
    </dgm:pt>
    <dgm:pt modelId="{0E89A24E-EBD2-4CFC-AD33-E25610EB5545}" type="sibTrans" cxnId="{5337A15E-6DFD-4EBE-8889-9786C6411151}">
      <dgm:prSet/>
      <dgm:spPr/>
      <dgm:t>
        <a:bodyPr/>
        <a:lstStyle/>
        <a:p>
          <a:endParaRPr lang="en-US"/>
        </a:p>
      </dgm:t>
    </dgm:pt>
    <dgm:pt modelId="{1CC247D4-A2CE-D047-8B6E-5B4DB163FA50}" type="pres">
      <dgm:prSet presAssocID="{A454608E-E802-418D-82C1-093CFC775D8B}" presName="vert0" presStyleCnt="0">
        <dgm:presLayoutVars>
          <dgm:dir/>
          <dgm:animOne val="branch"/>
          <dgm:animLvl val="lvl"/>
        </dgm:presLayoutVars>
      </dgm:prSet>
      <dgm:spPr/>
    </dgm:pt>
    <dgm:pt modelId="{AB1E7CFA-6674-8249-AC57-F94290A82A03}" type="pres">
      <dgm:prSet presAssocID="{295A04F2-C845-47D1-8C55-7CA70991E423}" presName="thickLine" presStyleLbl="alignNode1" presStyleIdx="0" presStyleCnt="3"/>
      <dgm:spPr/>
    </dgm:pt>
    <dgm:pt modelId="{22A9035D-6748-8D4B-B484-8561462812DF}" type="pres">
      <dgm:prSet presAssocID="{295A04F2-C845-47D1-8C55-7CA70991E423}" presName="horz1" presStyleCnt="0"/>
      <dgm:spPr/>
    </dgm:pt>
    <dgm:pt modelId="{0438BDBE-DA2D-F64F-A17C-BAC23E600379}" type="pres">
      <dgm:prSet presAssocID="{295A04F2-C845-47D1-8C55-7CA70991E423}" presName="tx1" presStyleLbl="revTx" presStyleIdx="0" presStyleCnt="3"/>
      <dgm:spPr/>
    </dgm:pt>
    <dgm:pt modelId="{B42A1874-7DBF-DB44-8AF1-B13E20201E78}" type="pres">
      <dgm:prSet presAssocID="{295A04F2-C845-47D1-8C55-7CA70991E423}" presName="vert1" presStyleCnt="0"/>
      <dgm:spPr/>
    </dgm:pt>
    <dgm:pt modelId="{A55BA5EA-77F7-A84E-BAB9-B06349BCDB9E}" type="pres">
      <dgm:prSet presAssocID="{D284088B-EDF5-48C9-A28A-F9E38A9294ED}" presName="thickLine" presStyleLbl="alignNode1" presStyleIdx="1" presStyleCnt="3"/>
      <dgm:spPr/>
    </dgm:pt>
    <dgm:pt modelId="{1995A04F-CA7E-7A49-85B1-68BB50A83E45}" type="pres">
      <dgm:prSet presAssocID="{D284088B-EDF5-48C9-A28A-F9E38A9294ED}" presName="horz1" presStyleCnt="0"/>
      <dgm:spPr/>
    </dgm:pt>
    <dgm:pt modelId="{DCCED213-3A8B-3947-A8DC-016E0C775003}" type="pres">
      <dgm:prSet presAssocID="{D284088B-EDF5-48C9-A28A-F9E38A9294ED}" presName="tx1" presStyleLbl="revTx" presStyleIdx="1" presStyleCnt="3"/>
      <dgm:spPr/>
    </dgm:pt>
    <dgm:pt modelId="{04091EFC-1ABE-6348-8B57-D396F9DD14DB}" type="pres">
      <dgm:prSet presAssocID="{D284088B-EDF5-48C9-A28A-F9E38A9294ED}" presName="vert1" presStyleCnt="0"/>
      <dgm:spPr/>
    </dgm:pt>
    <dgm:pt modelId="{1EDDA1DD-6B4D-964D-A572-E323AB9AEEC4}" type="pres">
      <dgm:prSet presAssocID="{D3A6B81A-BB0D-47FA-A87F-00C2E5265B5F}" presName="thickLine" presStyleLbl="alignNode1" presStyleIdx="2" presStyleCnt="3"/>
      <dgm:spPr/>
    </dgm:pt>
    <dgm:pt modelId="{0BAE5F53-1FA6-6141-9359-46077ECE7170}" type="pres">
      <dgm:prSet presAssocID="{D3A6B81A-BB0D-47FA-A87F-00C2E5265B5F}" presName="horz1" presStyleCnt="0"/>
      <dgm:spPr/>
    </dgm:pt>
    <dgm:pt modelId="{8606BF7C-394B-1F46-9D82-380A49E20F47}" type="pres">
      <dgm:prSet presAssocID="{D3A6B81A-BB0D-47FA-A87F-00C2E5265B5F}" presName="tx1" presStyleLbl="revTx" presStyleIdx="2" presStyleCnt="3"/>
      <dgm:spPr/>
    </dgm:pt>
    <dgm:pt modelId="{39962363-3187-B343-A8DB-4C937CC41253}" type="pres">
      <dgm:prSet presAssocID="{D3A6B81A-BB0D-47FA-A87F-00C2E5265B5F}" presName="vert1" presStyleCnt="0"/>
      <dgm:spPr/>
    </dgm:pt>
  </dgm:ptLst>
  <dgm:cxnLst>
    <dgm:cxn modelId="{59A72E00-9F6C-A943-8151-091BE6167453}" type="presOf" srcId="{295A04F2-C845-47D1-8C55-7CA70991E423}" destId="{0438BDBE-DA2D-F64F-A17C-BAC23E600379}" srcOrd="0" destOrd="0" presId="urn:microsoft.com/office/officeart/2008/layout/LinedList"/>
    <dgm:cxn modelId="{235C4335-C580-E645-A83A-8D50CCF6F691}" type="presOf" srcId="{D284088B-EDF5-48C9-A28A-F9E38A9294ED}" destId="{DCCED213-3A8B-3947-A8DC-016E0C775003}" srcOrd="0" destOrd="0" presId="urn:microsoft.com/office/officeart/2008/layout/LinedList"/>
    <dgm:cxn modelId="{5337A15E-6DFD-4EBE-8889-9786C6411151}" srcId="{A454608E-E802-418D-82C1-093CFC775D8B}" destId="{D3A6B81A-BB0D-47FA-A87F-00C2E5265B5F}" srcOrd="2" destOrd="0" parTransId="{28C3E56B-2171-44DF-8FDB-D81653360D95}" sibTransId="{0E89A24E-EBD2-4CFC-AD33-E25610EB5545}"/>
    <dgm:cxn modelId="{4248D06C-9B93-F442-8789-36C5CF11978E}" type="presOf" srcId="{A454608E-E802-418D-82C1-093CFC775D8B}" destId="{1CC247D4-A2CE-D047-8B6E-5B4DB163FA50}" srcOrd="0" destOrd="0" presId="urn:microsoft.com/office/officeart/2008/layout/LinedList"/>
    <dgm:cxn modelId="{64AF3876-B495-9A4A-89CF-9BF374B5C2C3}" type="presOf" srcId="{D3A6B81A-BB0D-47FA-A87F-00C2E5265B5F}" destId="{8606BF7C-394B-1F46-9D82-380A49E20F47}" srcOrd="0" destOrd="0" presId="urn:microsoft.com/office/officeart/2008/layout/LinedList"/>
    <dgm:cxn modelId="{6AA080B6-5D76-42BD-8666-88BDC4498FA9}" srcId="{A454608E-E802-418D-82C1-093CFC775D8B}" destId="{295A04F2-C845-47D1-8C55-7CA70991E423}" srcOrd="0" destOrd="0" parTransId="{D56597CC-01A0-420C-A454-23F7EF1F8990}" sibTransId="{25FB5147-9ED5-451D-B614-1F406605FD49}"/>
    <dgm:cxn modelId="{2E6D67E5-95BC-4FF1-9A6E-86E56053F92F}" srcId="{A454608E-E802-418D-82C1-093CFC775D8B}" destId="{D284088B-EDF5-48C9-A28A-F9E38A9294ED}" srcOrd="1" destOrd="0" parTransId="{2BA2DAB3-6872-47E9-8B0F-75F08B6F73A1}" sibTransId="{390D9996-0645-4453-BD24-33081D82CF92}"/>
    <dgm:cxn modelId="{B87FB51B-A55F-6445-AC53-F578296B296C}" type="presParOf" srcId="{1CC247D4-A2CE-D047-8B6E-5B4DB163FA50}" destId="{AB1E7CFA-6674-8249-AC57-F94290A82A03}" srcOrd="0" destOrd="0" presId="urn:microsoft.com/office/officeart/2008/layout/LinedList"/>
    <dgm:cxn modelId="{F2758BE7-E484-B945-AECF-B7DB4A5D9A59}" type="presParOf" srcId="{1CC247D4-A2CE-D047-8B6E-5B4DB163FA50}" destId="{22A9035D-6748-8D4B-B484-8561462812DF}" srcOrd="1" destOrd="0" presId="urn:microsoft.com/office/officeart/2008/layout/LinedList"/>
    <dgm:cxn modelId="{FB550311-B1E4-284B-9C9C-4EB62A28E9BE}" type="presParOf" srcId="{22A9035D-6748-8D4B-B484-8561462812DF}" destId="{0438BDBE-DA2D-F64F-A17C-BAC23E600379}" srcOrd="0" destOrd="0" presId="urn:microsoft.com/office/officeart/2008/layout/LinedList"/>
    <dgm:cxn modelId="{6C3CD981-EB2B-EB49-BCBF-A78EF983CA45}" type="presParOf" srcId="{22A9035D-6748-8D4B-B484-8561462812DF}" destId="{B42A1874-7DBF-DB44-8AF1-B13E20201E78}" srcOrd="1" destOrd="0" presId="urn:microsoft.com/office/officeart/2008/layout/LinedList"/>
    <dgm:cxn modelId="{928D1BC6-FE22-1D47-9341-1ED5F22FE609}" type="presParOf" srcId="{1CC247D4-A2CE-D047-8B6E-5B4DB163FA50}" destId="{A55BA5EA-77F7-A84E-BAB9-B06349BCDB9E}" srcOrd="2" destOrd="0" presId="urn:microsoft.com/office/officeart/2008/layout/LinedList"/>
    <dgm:cxn modelId="{DE666D69-ABB3-6F4F-9E7C-146AAA8AD235}" type="presParOf" srcId="{1CC247D4-A2CE-D047-8B6E-5B4DB163FA50}" destId="{1995A04F-CA7E-7A49-85B1-68BB50A83E45}" srcOrd="3" destOrd="0" presId="urn:microsoft.com/office/officeart/2008/layout/LinedList"/>
    <dgm:cxn modelId="{BDE31191-A021-CA44-A7EE-69D672D53E97}" type="presParOf" srcId="{1995A04F-CA7E-7A49-85B1-68BB50A83E45}" destId="{DCCED213-3A8B-3947-A8DC-016E0C775003}" srcOrd="0" destOrd="0" presId="urn:microsoft.com/office/officeart/2008/layout/LinedList"/>
    <dgm:cxn modelId="{4121776A-A501-E94B-B654-9E80C433BA18}" type="presParOf" srcId="{1995A04F-CA7E-7A49-85B1-68BB50A83E45}" destId="{04091EFC-1ABE-6348-8B57-D396F9DD14DB}" srcOrd="1" destOrd="0" presId="urn:microsoft.com/office/officeart/2008/layout/LinedList"/>
    <dgm:cxn modelId="{628BC4D0-FC81-CE47-8A88-08428A2DAB4A}" type="presParOf" srcId="{1CC247D4-A2CE-D047-8B6E-5B4DB163FA50}" destId="{1EDDA1DD-6B4D-964D-A572-E323AB9AEEC4}" srcOrd="4" destOrd="0" presId="urn:microsoft.com/office/officeart/2008/layout/LinedList"/>
    <dgm:cxn modelId="{46C74EFC-7BEB-1643-8C44-7A4150BC7688}" type="presParOf" srcId="{1CC247D4-A2CE-D047-8B6E-5B4DB163FA50}" destId="{0BAE5F53-1FA6-6141-9359-46077ECE7170}" srcOrd="5" destOrd="0" presId="urn:microsoft.com/office/officeart/2008/layout/LinedList"/>
    <dgm:cxn modelId="{F2A2E078-69AA-2748-AB0C-32DD47402893}" type="presParOf" srcId="{0BAE5F53-1FA6-6141-9359-46077ECE7170}" destId="{8606BF7C-394B-1F46-9D82-380A49E20F47}" srcOrd="0" destOrd="0" presId="urn:microsoft.com/office/officeart/2008/layout/LinedList"/>
    <dgm:cxn modelId="{62327236-3D85-224E-9A6F-4B06EA2A6D3A}" type="presParOf" srcId="{0BAE5F53-1FA6-6141-9359-46077ECE7170}" destId="{39962363-3187-B343-A8DB-4C937CC4125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0A25A17-FF09-4878-8CE9-67C3316A013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AE7B735-3481-4FAF-BCF8-0ED3D78273DE}">
      <dgm:prSet custT="1"/>
      <dgm:spPr/>
      <dgm:t>
        <a:bodyPr/>
        <a:lstStyle/>
        <a:p>
          <a:r>
            <a:rPr lang="en-US" sz="2100" dirty="0"/>
            <a:t>The majority of studies of morphology instruction have focused on teaching prefixes and suffixes (their meanings, their syntactic qualities, how they combine with roots, etc.)</a:t>
          </a:r>
        </a:p>
      </dgm:t>
    </dgm:pt>
    <dgm:pt modelId="{7F56B1F7-7CB5-4336-8993-5F95FBBB4E27}" type="parTrans" cxnId="{3F425D65-C87D-40D3-819A-FAB5CD5E09D0}">
      <dgm:prSet/>
      <dgm:spPr/>
      <dgm:t>
        <a:bodyPr/>
        <a:lstStyle/>
        <a:p>
          <a:endParaRPr lang="en-US"/>
        </a:p>
      </dgm:t>
    </dgm:pt>
    <dgm:pt modelId="{B02FF3E6-8C8A-4919-9E07-F49E7486509F}" type="sibTrans" cxnId="{3F425D65-C87D-40D3-819A-FAB5CD5E09D0}">
      <dgm:prSet/>
      <dgm:spPr/>
      <dgm:t>
        <a:bodyPr/>
        <a:lstStyle/>
        <a:p>
          <a:endParaRPr lang="en-US"/>
        </a:p>
      </dgm:t>
    </dgm:pt>
    <dgm:pt modelId="{76B178EE-A1A4-4E84-BF17-298F8FA491F3}">
      <dgm:prSet custT="1"/>
      <dgm:spPr/>
      <dgm:t>
        <a:bodyPr/>
        <a:lstStyle/>
        <a:p>
          <a:r>
            <a:rPr lang="en-US" sz="2000" dirty="0"/>
            <a:t>As students learn more of these affixes their knowledge of vocabulary increases and their ability to recognize syntactic relationships within sentences improves</a:t>
          </a:r>
        </a:p>
      </dgm:t>
    </dgm:pt>
    <dgm:pt modelId="{562BA5A8-D288-4260-A87A-CD6C9B4D0887}" type="parTrans" cxnId="{8E03B4E3-D1B1-4B4C-89DF-1846404EFD13}">
      <dgm:prSet/>
      <dgm:spPr/>
      <dgm:t>
        <a:bodyPr/>
        <a:lstStyle/>
        <a:p>
          <a:endParaRPr lang="en-US"/>
        </a:p>
      </dgm:t>
    </dgm:pt>
    <dgm:pt modelId="{1F1AD28A-0EB6-42CC-93AA-F3E3D1CA0323}" type="sibTrans" cxnId="{8E03B4E3-D1B1-4B4C-89DF-1846404EFD13}">
      <dgm:prSet/>
      <dgm:spPr/>
      <dgm:t>
        <a:bodyPr/>
        <a:lstStyle/>
        <a:p>
          <a:endParaRPr lang="en-US"/>
        </a:p>
      </dgm:t>
    </dgm:pt>
    <dgm:pt modelId="{C42A13B2-1C91-4CCE-915A-8C1F225C0780}">
      <dgm:prSet custT="1"/>
      <dgm:spPr/>
      <dgm:t>
        <a:bodyPr/>
        <a:lstStyle/>
        <a:p>
          <a:r>
            <a:rPr lang="en-US" sz="2000" dirty="0">
              <a:solidFill>
                <a:schemeClr val="tx1"/>
              </a:solidFill>
            </a:rPr>
            <a:t>Emphasis of instruction is on memorizing the affixes, examining their meaning across several words, and guiding students to use their “word solving” skills with words in text that they are reading (comprehension), spelling and syllabication (decoding), and identifying their role in sentences (syntax)</a:t>
          </a:r>
        </a:p>
      </dgm:t>
    </dgm:pt>
    <dgm:pt modelId="{3C9DC1A4-A519-4BD5-977B-89FC81EA737B}" type="parTrans" cxnId="{3234D3DF-FE8E-4187-9A8E-E225BC5FB328}">
      <dgm:prSet/>
      <dgm:spPr/>
      <dgm:t>
        <a:bodyPr/>
        <a:lstStyle/>
        <a:p>
          <a:endParaRPr lang="en-US"/>
        </a:p>
      </dgm:t>
    </dgm:pt>
    <dgm:pt modelId="{1F9E5F56-3B45-4193-8D55-942A187547EF}" type="sibTrans" cxnId="{3234D3DF-FE8E-4187-9A8E-E225BC5FB328}">
      <dgm:prSet/>
      <dgm:spPr/>
      <dgm:t>
        <a:bodyPr/>
        <a:lstStyle/>
        <a:p>
          <a:endParaRPr lang="en-US"/>
        </a:p>
      </dgm:t>
    </dgm:pt>
    <dgm:pt modelId="{FDB7B5EC-C571-49A2-A949-F5AB2940CC7D}" type="pres">
      <dgm:prSet presAssocID="{B0A25A17-FF09-4878-8CE9-67C3316A0131}" presName="root" presStyleCnt="0">
        <dgm:presLayoutVars>
          <dgm:dir/>
          <dgm:resizeHandles val="exact"/>
        </dgm:presLayoutVars>
      </dgm:prSet>
      <dgm:spPr/>
    </dgm:pt>
    <dgm:pt modelId="{229D3202-7804-4349-A356-FA3A10690973}" type="pres">
      <dgm:prSet presAssocID="{5AE7B735-3481-4FAF-BCF8-0ED3D78273DE}" presName="compNode" presStyleCnt="0"/>
      <dgm:spPr/>
    </dgm:pt>
    <dgm:pt modelId="{D0354D6C-279C-4746-A0F9-BCEF844694BE}" type="pres">
      <dgm:prSet presAssocID="{5AE7B735-3481-4FAF-BCF8-0ED3D78273DE}" presName="bgRect" presStyleLbl="bgShp" presStyleIdx="0" presStyleCnt="3"/>
      <dgm:spPr/>
    </dgm:pt>
    <dgm:pt modelId="{D2848C37-9BFC-41FE-A03E-3CDD39B30B22}" type="pres">
      <dgm:prSet presAssocID="{5AE7B735-3481-4FAF-BCF8-0ED3D78273D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6F540CFD-0587-4CD0-9023-58B0CA949AE9}" type="pres">
      <dgm:prSet presAssocID="{5AE7B735-3481-4FAF-BCF8-0ED3D78273DE}" presName="spaceRect" presStyleCnt="0"/>
      <dgm:spPr/>
    </dgm:pt>
    <dgm:pt modelId="{AF77CFD9-2041-41BA-913C-3F2C3D140FFF}" type="pres">
      <dgm:prSet presAssocID="{5AE7B735-3481-4FAF-BCF8-0ED3D78273DE}" presName="parTx" presStyleLbl="revTx" presStyleIdx="0" presStyleCnt="3">
        <dgm:presLayoutVars>
          <dgm:chMax val="0"/>
          <dgm:chPref val="0"/>
        </dgm:presLayoutVars>
      </dgm:prSet>
      <dgm:spPr/>
    </dgm:pt>
    <dgm:pt modelId="{E6ECE075-8BC2-4B03-8315-3AEC8053A52C}" type="pres">
      <dgm:prSet presAssocID="{B02FF3E6-8C8A-4919-9E07-F49E7486509F}" presName="sibTrans" presStyleCnt="0"/>
      <dgm:spPr/>
    </dgm:pt>
    <dgm:pt modelId="{4164CA1E-AC74-450A-BD08-CE07556DF9C2}" type="pres">
      <dgm:prSet presAssocID="{76B178EE-A1A4-4E84-BF17-298F8FA491F3}" presName="compNode" presStyleCnt="0"/>
      <dgm:spPr/>
    </dgm:pt>
    <dgm:pt modelId="{794D652C-19F3-4B27-B749-79915C6CA07C}" type="pres">
      <dgm:prSet presAssocID="{76B178EE-A1A4-4E84-BF17-298F8FA491F3}" presName="bgRect" presStyleLbl="bgShp" presStyleIdx="1" presStyleCnt="3"/>
      <dgm:spPr/>
    </dgm:pt>
    <dgm:pt modelId="{0F02D2A9-5B04-4C44-BC61-ED8F98CADFFF}" type="pres">
      <dgm:prSet presAssocID="{76B178EE-A1A4-4E84-BF17-298F8FA491F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6F056474-51FF-4C78-9C88-F60E8EBE3E52}" type="pres">
      <dgm:prSet presAssocID="{76B178EE-A1A4-4E84-BF17-298F8FA491F3}" presName="spaceRect" presStyleCnt="0"/>
      <dgm:spPr/>
    </dgm:pt>
    <dgm:pt modelId="{695F2BAE-7C2D-4AE9-8901-7E2917582D90}" type="pres">
      <dgm:prSet presAssocID="{76B178EE-A1A4-4E84-BF17-298F8FA491F3}" presName="parTx" presStyleLbl="revTx" presStyleIdx="1" presStyleCnt="3">
        <dgm:presLayoutVars>
          <dgm:chMax val="0"/>
          <dgm:chPref val="0"/>
        </dgm:presLayoutVars>
      </dgm:prSet>
      <dgm:spPr/>
    </dgm:pt>
    <dgm:pt modelId="{19A05CF6-A49B-46A2-BB7F-29F8775CBF23}" type="pres">
      <dgm:prSet presAssocID="{1F1AD28A-0EB6-42CC-93AA-F3E3D1CA0323}" presName="sibTrans" presStyleCnt="0"/>
      <dgm:spPr/>
    </dgm:pt>
    <dgm:pt modelId="{7E7D5B4B-BAA8-4382-96FE-19DE60366607}" type="pres">
      <dgm:prSet presAssocID="{C42A13B2-1C91-4CCE-915A-8C1F225C0780}" presName="compNode" presStyleCnt="0"/>
      <dgm:spPr/>
    </dgm:pt>
    <dgm:pt modelId="{BDE03C11-0552-4336-9816-4731EF712590}" type="pres">
      <dgm:prSet presAssocID="{C42A13B2-1C91-4CCE-915A-8C1F225C0780}" presName="bgRect" presStyleLbl="bgShp" presStyleIdx="2" presStyleCnt="3"/>
      <dgm:spPr/>
    </dgm:pt>
    <dgm:pt modelId="{DFAA3699-5B8F-4CFF-9EDF-6B363FD78615}" type="pres">
      <dgm:prSet presAssocID="{C42A13B2-1C91-4CCE-915A-8C1F225C078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Open Book"/>
        </a:ext>
      </dgm:extLst>
    </dgm:pt>
    <dgm:pt modelId="{786F1594-4C46-4AFA-AF98-F34ED5979909}" type="pres">
      <dgm:prSet presAssocID="{C42A13B2-1C91-4CCE-915A-8C1F225C0780}" presName="spaceRect" presStyleCnt="0"/>
      <dgm:spPr/>
    </dgm:pt>
    <dgm:pt modelId="{6D34DF1A-C948-4AF2-8F3B-6F18E6BC541B}" type="pres">
      <dgm:prSet presAssocID="{C42A13B2-1C91-4CCE-915A-8C1F225C0780}" presName="parTx" presStyleLbl="revTx" presStyleIdx="2" presStyleCnt="3">
        <dgm:presLayoutVars>
          <dgm:chMax val="0"/>
          <dgm:chPref val="0"/>
        </dgm:presLayoutVars>
      </dgm:prSet>
      <dgm:spPr/>
    </dgm:pt>
  </dgm:ptLst>
  <dgm:cxnLst>
    <dgm:cxn modelId="{CA9EA433-58B1-4C9A-A800-2063659D69EE}" type="presOf" srcId="{C42A13B2-1C91-4CCE-915A-8C1F225C0780}" destId="{6D34DF1A-C948-4AF2-8F3B-6F18E6BC541B}" srcOrd="0" destOrd="0" presId="urn:microsoft.com/office/officeart/2018/2/layout/IconVerticalSolidList"/>
    <dgm:cxn modelId="{4FCDB546-523E-48BD-A2D1-8E36E1692698}" type="presOf" srcId="{5AE7B735-3481-4FAF-BCF8-0ED3D78273DE}" destId="{AF77CFD9-2041-41BA-913C-3F2C3D140FFF}" srcOrd="0" destOrd="0" presId="urn:microsoft.com/office/officeart/2018/2/layout/IconVerticalSolidList"/>
    <dgm:cxn modelId="{3F425D65-C87D-40D3-819A-FAB5CD5E09D0}" srcId="{B0A25A17-FF09-4878-8CE9-67C3316A0131}" destId="{5AE7B735-3481-4FAF-BCF8-0ED3D78273DE}" srcOrd="0" destOrd="0" parTransId="{7F56B1F7-7CB5-4336-8993-5F95FBBB4E27}" sibTransId="{B02FF3E6-8C8A-4919-9E07-F49E7486509F}"/>
    <dgm:cxn modelId="{52213FA3-DB01-45B1-B66C-1C32334B3AF8}" type="presOf" srcId="{B0A25A17-FF09-4878-8CE9-67C3316A0131}" destId="{FDB7B5EC-C571-49A2-A949-F5AB2940CC7D}" srcOrd="0" destOrd="0" presId="urn:microsoft.com/office/officeart/2018/2/layout/IconVerticalSolidList"/>
    <dgm:cxn modelId="{2460A6D9-4A40-49B3-84B7-2E13CC00034C}" type="presOf" srcId="{76B178EE-A1A4-4E84-BF17-298F8FA491F3}" destId="{695F2BAE-7C2D-4AE9-8901-7E2917582D90}" srcOrd="0" destOrd="0" presId="urn:microsoft.com/office/officeart/2018/2/layout/IconVerticalSolidList"/>
    <dgm:cxn modelId="{3234D3DF-FE8E-4187-9A8E-E225BC5FB328}" srcId="{B0A25A17-FF09-4878-8CE9-67C3316A0131}" destId="{C42A13B2-1C91-4CCE-915A-8C1F225C0780}" srcOrd="2" destOrd="0" parTransId="{3C9DC1A4-A519-4BD5-977B-89FC81EA737B}" sibTransId="{1F9E5F56-3B45-4193-8D55-942A187547EF}"/>
    <dgm:cxn modelId="{8E03B4E3-D1B1-4B4C-89DF-1846404EFD13}" srcId="{B0A25A17-FF09-4878-8CE9-67C3316A0131}" destId="{76B178EE-A1A4-4E84-BF17-298F8FA491F3}" srcOrd="1" destOrd="0" parTransId="{562BA5A8-D288-4260-A87A-CD6C9B4D0887}" sibTransId="{1F1AD28A-0EB6-42CC-93AA-F3E3D1CA0323}"/>
    <dgm:cxn modelId="{0914A861-4EE6-44BF-94AE-FD68177B0D47}" type="presParOf" srcId="{FDB7B5EC-C571-49A2-A949-F5AB2940CC7D}" destId="{229D3202-7804-4349-A356-FA3A10690973}" srcOrd="0" destOrd="0" presId="urn:microsoft.com/office/officeart/2018/2/layout/IconVerticalSolidList"/>
    <dgm:cxn modelId="{0C618414-0C73-4B82-AA05-B035DB9F151F}" type="presParOf" srcId="{229D3202-7804-4349-A356-FA3A10690973}" destId="{D0354D6C-279C-4746-A0F9-BCEF844694BE}" srcOrd="0" destOrd="0" presId="urn:microsoft.com/office/officeart/2018/2/layout/IconVerticalSolidList"/>
    <dgm:cxn modelId="{1A6E184E-FA14-4923-BBD7-85F59D1EA045}" type="presParOf" srcId="{229D3202-7804-4349-A356-FA3A10690973}" destId="{D2848C37-9BFC-41FE-A03E-3CDD39B30B22}" srcOrd="1" destOrd="0" presId="urn:microsoft.com/office/officeart/2018/2/layout/IconVerticalSolidList"/>
    <dgm:cxn modelId="{86FB949A-9E72-4101-8200-F66F46D22972}" type="presParOf" srcId="{229D3202-7804-4349-A356-FA3A10690973}" destId="{6F540CFD-0587-4CD0-9023-58B0CA949AE9}" srcOrd="2" destOrd="0" presId="urn:microsoft.com/office/officeart/2018/2/layout/IconVerticalSolidList"/>
    <dgm:cxn modelId="{820893CF-0F17-4D50-810E-7A005504E28E}" type="presParOf" srcId="{229D3202-7804-4349-A356-FA3A10690973}" destId="{AF77CFD9-2041-41BA-913C-3F2C3D140FFF}" srcOrd="3" destOrd="0" presId="urn:microsoft.com/office/officeart/2018/2/layout/IconVerticalSolidList"/>
    <dgm:cxn modelId="{506B32B7-3B4D-46C4-93A4-EA8441CF5B8F}" type="presParOf" srcId="{FDB7B5EC-C571-49A2-A949-F5AB2940CC7D}" destId="{E6ECE075-8BC2-4B03-8315-3AEC8053A52C}" srcOrd="1" destOrd="0" presId="urn:microsoft.com/office/officeart/2018/2/layout/IconVerticalSolidList"/>
    <dgm:cxn modelId="{6B1F22F4-2101-4BB0-9268-EB968FD819FE}" type="presParOf" srcId="{FDB7B5EC-C571-49A2-A949-F5AB2940CC7D}" destId="{4164CA1E-AC74-450A-BD08-CE07556DF9C2}" srcOrd="2" destOrd="0" presId="urn:microsoft.com/office/officeart/2018/2/layout/IconVerticalSolidList"/>
    <dgm:cxn modelId="{59989B91-0F95-45A5-A20B-0FE928532B47}" type="presParOf" srcId="{4164CA1E-AC74-450A-BD08-CE07556DF9C2}" destId="{794D652C-19F3-4B27-B749-79915C6CA07C}" srcOrd="0" destOrd="0" presId="urn:microsoft.com/office/officeart/2018/2/layout/IconVerticalSolidList"/>
    <dgm:cxn modelId="{79AEAE55-B482-4895-8CB1-E2FA194D72D1}" type="presParOf" srcId="{4164CA1E-AC74-450A-BD08-CE07556DF9C2}" destId="{0F02D2A9-5B04-4C44-BC61-ED8F98CADFFF}" srcOrd="1" destOrd="0" presId="urn:microsoft.com/office/officeart/2018/2/layout/IconVerticalSolidList"/>
    <dgm:cxn modelId="{67BE5175-A933-4D28-87DD-E69F4D753B3C}" type="presParOf" srcId="{4164CA1E-AC74-450A-BD08-CE07556DF9C2}" destId="{6F056474-51FF-4C78-9C88-F60E8EBE3E52}" srcOrd="2" destOrd="0" presId="urn:microsoft.com/office/officeart/2018/2/layout/IconVerticalSolidList"/>
    <dgm:cxn modelId="{22AAC911-3E81-418A-83A6-733CA2E956E9}" type="presParOf" srcId="{4164CA1E-AC74-450A-BD08-CE07556DF9C2}" destId="{695F2BAE-7C2D-4AE9-8901-7E2917582D90}" srcOrd="3" destOrd="0" presId="urn:microsoft.com/office/officeart/2018/2/layout/IconVerticalSolidList"/>
    <dgm:cxn modelId="{D97FE8AC-41E3-4F61-BA46-D6E70996189D}" type="presParOf" srcId="{FDB7B5EC-C571-49A2-A949-F5AB2940CC7D}" destId="{19A05CF6-A49B-46A2-BB7F-29F8775CBF23}" srcOrd="3" destOrd="0" presId="urn:microsoft.com/office/officeart/2018/2/layout/IconVerticalSolidList"/>
    <dgm:cxn modelId="{4BF6ABB5-ACF8-4562-99F0-8B0FEDC45657}" type="presParOf" srcId="{FDB7B5EC-C571-49A2-A949-F5AB2940CC7D}" destId="{7E7D5B4B-BAA8-4382-96FE-19DE60366607}" srcOrd="4" destOrd="0" presId="urn:microsoft.com/office/officeart/2018/2/layout/IconVerticalSolidList"/>
    <dgm:cxn modelId="{A6A3E716-B225-43D1-97B4-50CE5AF3F63E}" type="presParOf" srcId="{7E7D5B4B-BAA8-4382-96FE-19DE60366607}" destId="{BDE03C11-0552-4336-9816-4731EF712590}" srcOrd="0" destOrd="0" presId="urn:microsoft.com/office/officeart/2018/2/layout/IconVerticalSolidList"/>
    <dgm:cxn modelId="{7552E29B-108E-4677-9C03-52BD3D1B720E}" type="presParOf" srcId="{7E7D5B4B-BAA8-4382-96FE-19DE60366607}" destId="{DFAA3699-5B8F-4CFF-9EDF-6B363FD78615}" srcOrd="1" destOrd="0" presId="urn:microsoft.com/office/officeart/2018/2/layout/IconVerticalSolidList"/>
    <dgm:cxn modelId="{EF9B2B06-935E-470C-94F8-0C526AF1636E}" type="presParOf" srcId="{7E7D5B4B-BAA8-4382-96FE-19DE60366607}" destId="{786F1594-4C46-4AFA-AF98-F34ED5979909}" srcOrd="2" destOrd="0" presId="urn:microsoft.com/office/officeart/2018/2/layout/IconVerticalSolidList"/>
    <dgm:cxn modelId="{A49479DA-01EB-4737-9916-0DF9835AB45C}" type="presParOf" srcId="{7E7D5B4B-BAA8-4382-96FE-19DE60366607}" destId="{6D34DF1A-C948-4AF2-8F3B-6F18E6BC541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BF43DDB-98E3-4FB5-96B3-B4185317C22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7668EB0C-B424-47A0-9411-F70230AEAFFD}">
      <dgm:prSet custT="1"/>
      <dgm:spPr/>
      <dgm:t>
        <a:bodyPr/>
        <a:lstStyle/>
        <a:p>
          <a:r>
            <a:rPr lang="en-US" sz="2000" dirty="0"/>
            <a:t>National Reading Panel found teaching text reading fluency improved reading achievement Grades 1-12</a:t>
          </a:r>
        </a:p>
      </dgm:t>
    </dgm:pt>
    <dgm:pt modelId="{B5715766-98D7-4EAA-B64C-8563EC80E0CE}" type="parTrans" cxnId="{C1B10E79-2101-4BDD-B24D-5B4CA9E9298A}">
      <dgm:prSet/>
      <dgm:spPr/>
      <dgm:t>
        <a:bodyPr/>
        <a:lstStyle/>
        <a:p>
          <a:endParaRPr lang="en-US"/>
        </a:p>
      </dgm:t>
    </dgm:pt>
    <dgm:pt modelId="{DC626EDF-DEF9-4E4A-9475-C6753E12EDC7}" type="sibTrans" cxnId="{C1B10E79-2101-4BDD-B24D-5B4CA9E9298A}">
      <dgm:prSet/>
      <dgm:spPr/>
      <dgm:t>
        <a:bodyPr/>
        <a:lstStyle/>
        <a:p>
          <a:endParaRPr lang="en-US"/>
        </a:p>
      </dgm:t>
    </dgm:pt>
    <dgm:pt modelId="{BDFBF169-33D4-4DBF-82A8-6367BD3F1141}">
      <dgm:prSet custT="1"/>
      <dgm:spPr/>
      <dgm:t>
        <a:bodyPr/>
        <a:lstStyle/>
        <a:p>
          <a:r>
            <a:rPr lang="en-US" sz="2000" dirty="0"/>
            <a:t>Reading challenging texts aloud, with feedback, and repetition had a positive impact on reading comprehension</a:t>
          </a:r>
        </a:p>
      </dgm:t>
    </dgm:pt>
    <dgm:pt modelId="{B6E1FB1C-2913-47D8-A8F8-F7D159A281BB}" type="parTrans" cxnId="{25252616-F5FE-4D44-B31A-ADC17A5979A4}">
      <dgm:prSet/>
      <dgm:spPr/>
      <dgm:t>
        <a:bodyPr/>
        <a:lstStyle/>
        <a:p>
          <a:endParaRPr lang="en-US"/>
        </a:p>
      </dgm:t>
    </dgm:pt>
    <dgm:pt modelId="{C3199C9C-46FD-4B98-9EEC-FB41055FFDBC}" type="sibTrans" cxnId="{25252616-F5FE-4D44-B31A-ADC17A5979A4}">
      <dgm:prSet/>
      <dgm:spPr/>
      <dgm:t>
        <a:bodyPr/>
        <a:lstStyle/>
        <a:p>
          <a:endParaRPr lang="en-US"/>
        </a:p>
      </dgm:t>
    </dgm:pt>
    <dgm:pt modelId="{C4F2B049-8C81-4EE7-B343-1C0548F27DA4}">
      <dgm:prSet custT="1"/>
      <dgm:spPr/>
      <dgm:t>
        <a:bodyPr/>
        <a:lstStyle/>
        <a:p>
          <a:r>
            <a:rPr lang="en-US" sz="2000" dirty="0"/>
            <a:t>Experience tells me the most effective approach with middle and high school students is paired reading with teacher supervision</a:t>
          </a:r>
        </a:p>
      </dgm:t>
    </dgm:pt>
    <dgm:pt modelId="{C9EA7BB7-7F9A-4F96-A9E7-8BABFBD91F43}" type="parTrans" cxnId="{6141849A-E512-4432-819C-E381E96621E9}">
      <dgm:prSet/>
      <dgm:spPr/>
      <dgm:t>
        <a:bodyPr/>
        <a:lstStyle/>
        <a:p>
          <a:endParaRPr lang="en-US"/>
        </a:p>
      </dgm:t>
    </dgm:pt>
    <dgm:pt modelId="{F1C67FFF-4E00-4ECC-90CF-F7BDBB765641}" type="sibTrans" cxnId="{6141849A-E512-4432-819C-E381E96621E9}">
      <dgm:prSet/>
      <dgm:spPr/>
      <dgm:t>
        <a:bodyPr/>
        <a:lstStyle/>
        <a:p>
          <a:endParaRPr lang="en-US"/>
        </a:p>
      </dgm:t>
    </dgm:pt>
    <dgm:pt modelId="{ADB8F9A6-FBF9-4845-8762-2274B9DE4450}" type="pres">
      <dgm:prSet presAssocID="{1BF43DDB-98E3-4FB5-96B3-B4185317C227}" presName="hierChild1" presStyleCnt="0">
        <dgm:presLayoutVars>
          <dgm:chPref val="1"/>
          <dgm:dir/>
          <dgm:animOne val="branch"/>
          <dgm:animLvl val="lvl"/>
          <dgm:resizeHandles/>
        </dgm:presLayoutVars>
      </dgm:prSet>
      <dgm:spPr/>
    </dgm:pt>
    <dgm:pt modelId="{41632FC6-5C43-274B-BEF4-CAC8EEC85FA7}" type="pres">
      <dgm:prSet presAssocID="{7668EB0C-B424-47A0-9411-F70230AEAFFD}" presName="hierRoot1" presStyleCnt="0"/>
      <dgm:spPr/>
    </dgm:pt>
    <dgm:pt modelId="{82E98008-E9BF-3347-8C25-466ABDEB1DF1}" type="pres">
      <dgm:prSet presAssocID="{7668EB0C-B424-47A0-9411-F70230AEAFFD}" presName="composite" presStyleCnt="0"/>
      <dgm:spPr/>
    </dgm:pt>
    <dgm:pt modelId="{F19F9DFB-739A-2142-8C26-851D1052E1DE}" type="pres">
      <dgm:prSet presAssocID="{7668EB0C-B424-47A0-9411-F70230AEAFFD}" presName="background" presStyleLbl="node0" presStyleIdx="0" presStyleCnt="3"/>
      <dgm:spPr/>
    </dgm:pt>
    <dgm:pt modelId="{503FFFAA-E134-3D4A-B4DA-01EB88E0A629}" type="pres">
      <dgm:prSet presAssocID="{7668EB0C-B424-47A0-9411-F70230AEAFFD}" presName="text" presStyleLbl="fgAcc0" presStyleIdx="0" presStyleCnt="3">
        <dgm:presLayoutVars>
          <dgm:chPref val="3"/>
        </dgm:presLayoutVars>
      </dgm:prSet>
      <dgm:spPr/>
    </dgm:pt>
    <dgm:pt modelId="{88456E86-109E-A042-9808-186D81402688}" type="pres">
      <dgm:prSet presAssocID="{7668EB0C-B424-47A0-9411-F70230AEAFFD}" presName="hierChild2" presStyleCnt="0"/>
      <dgm:spPr/>
    </dgm:pt>
    <dgm:pt modelId="{94D46016-0E28-214F-B43A-E85114D85147}" type="pres">
      <dgm:prSet presAssocID="{BDFBF169-33D4-4DBF-82A8-6367BD3F1141}" presName="hierRoot1" presStyleCnt="0"/>
      <dgm:spPr/>
    </dgm:pt>
    <dgm:pt modelId="{ECF023EA-B6BF-974B-8994-7476D515C20A}" type="pres">
      <dgm:prSet presAssocID="{BDFBF169-33D4-4DBF-82A8-6367BD3F1141}" presName="composite" presStyleCnt="0"/>
      <dgm:spPr/>
    </dgm:pt>
    <dgm:pt modelId="{20DBB27F-B8F7-5148-B548-56F3303DF16D}" type="pres">
      <dgm:prSet presAssocID="{BDFBF169-33D4-4DBF-82A8-6367BD3F1141}" presName="background" presStyleLbl="node0" presStyleIdx="1" presStyleCnt="3"/>
      <dgm:spPr/>
    </dgm:pt>
    <dgm:pt modelId="{398EECB2-7531-5347-8BA5-31C62A6364CB}" type="pres">
      <dgm:prSet presAssocID="{BDFBF169-33D4-4DBF-82A8-6367BD3F1141}" presName="text" presStyleLbl="fgAcc0" presStyleIdx="1" presStyleCnt="3">
        <dgm:presLayoutVars>
          <dgm:chPref val="3"/>
        </dgm:presLayoutVars>
      </dgm:prSet>
      <dgm:spPr/>
    </dgm:pt>
    <dgm:pt modelId="{560F0FA5-BCF5-DD49-8162-2492EF187A7E}" type="pres">
      <dgm:prSet presAssocID="{BDFBF169-33D4-4DBF-82A8-6367BD3F1141}" presName="hierChild2" presStyleCnt="0"/>
      <dgm:spPr/>
    </dgm:pt>
    <dgm:pt modelId="{803C8E09-F9BB-CF40-A68F-15CAEB12F817}" type="pres">
      <dgm:prSet presAssocID="{C4F2B049-8C81-4EE7-B343-1C0548F27DA4}" presName="hierRoot1" presStyleCnt="0"/>
      <dgm:spPr/>
    </dgm:pt>
    <dgm:pt modelId="{321AB5DC-E53D-284B-953B-1A9423E4B0EF}" type="pres">
      <dgm:prSet presAssocID="{C4F2B049-8C81-4EE7-B343-1C0548F27DA4}" presName="composite" presStyleCnt="0"/>
      <dgm:spPr/>
    </dgm:pt>
    <dgm:pt modelId="{A80BAA6F-FF0D-C741-BCF5-CCDE9A8A8AC5}" type="pres">
      <dgm:prSet presAssocID="{C4F2B049-8C81-4EE7-B343-1C0548F27DA4}" presName="background" presStyleLbl="node0" presStyleIdx="2" presStyleCnt="3"/>
      <dgm:spPr/>
    </dgm:pt>
    <dgm:pt modelId="{63DAD179-992C-E047-8415-EF27410DAA16}" type="pres">
      <dgm:prSet presAssocID="{C4F2B049-8C81-4EE7-B343-1C0548F27DA4}" presName="text" presStyleLbl="fgAcc0" presStyleIdx="2" presStyleCnt="3">
        <dgm:presLayoutVars>
          <dgm:chPref val="3"/>
        </dgm:presLayoutVars>
      </dgm:prSet>
      <dgm:spPr/>
    </dgm:pt>
    <dgm:pt modelId="{284AC0DA-76A3-C140-B976-B60DD89DF30C}" type="pres">
      <dgm:prSet presAssocID="{C4F2B049-8C81-4EE7-B343-1C0548F27DA4}" presName="hierChild2" presStyleCnt="0"/>
      <dgm:spPr/>
    </dgm:pt>
  </dgm:ptLst>
  <dgm:cxnLst>
    <dgm:cxn modelId="{56F18608-BFE6-7D43-B70F-59BED28CA16D}" type="presOf" srcId="{BDFBF169-33D4-4DBF-82A8-6367BD3F1141}" destId="{398EECB2-7531-5347-8BA5-31C62A6364CB}" srcOrd="0" destOrd="0" presId="urn:microsoft.com/office/officeart/2005/8/layout/hierarchy1"/>
    <dgm:cxn modelId="{25252616-F5FE-4D44-B31A-ADC17A5979A4}" srcId="{1BF43DDB-98E3-4FB5-96B3-B4185317C227}" destId="{BDFBF169-33D4-4DBF-82A8-6367BD3F1141}" srcOrd="1" destOrd="0" parTransId="{B6E1FB1C-2913-47D8-A8F8-F7D159A281BB}" sibTransId="{C3199C9C-46FD-4B98-9EEC-FB41055FFDBC}"/>
    <dgm:cxn modelId="{0A782124-E273-E142-968D-C22B53749969}" type="presOf" srcId="{C4F2B049-8C81-4EE7-B343-1C0548F27DA4}" destId="{63DAD179-992C-E047-8415-EF27410DAA16}" srcOrd="0" destOrd="0" presId="urn:microsoft.com/office/officeart/2005/8/layout/hierarchy1"/>
    <dgm:cxn modelId="{6A2AC576-C61B-E340-AB04-0481E16452FC}" type="presOf" srcId="{7668EB0C-B424-47A0-9411-F70230AEAFFD}" destId="{503FFFAA-E134-3D4A-B4DA-01EB88E0A629}" srcOrd="0" destOrd="0" presId="urn:microsoft.com/office/officeart/2005/8/layout/hierarchy1"/>
    <dgm:cxn modelId="{C1B10E79-2101-4BDD-B24D-5B4CA9E9298A}" srcId="{1BF43DDB-98E3-4FB5-96B3-B4185317C227}" destId="{7668EB0C-B424-47A0-9411-F70230AEAFFD}" srcOrd="0" destOrd="0" parTransId="{B5715766-98D7-4EAA-B64C-8563EC80E0CE}" sibTransId="{DC626EDF-DEF9-4E4A-9475-C6753E12EDC7}"/>
    <dgm:cxn modelId="{6141849A-E512-4432-819C-E381E96621E9}" srcId="{1BF43DDB-98E3-4FB5-96B3-B4185317C227}" destId="{C4F2B049-8C81-4EE7-B343-1C0548F27DA4}" srcOrd="2" destOrd="0" parTransId="{C9EA7BB7-7F9A-4F96-A9E7-8BABFBD91F43}" sibTransId="{F1C67FFF-4E00-4ECC-90CF-F7BDBB765641}"/>
    <dgm:cxn modelId="{6E7E36F3-286D-A24A-A9AC-53CE20B015E1}" type="presOf" srcId="{1BF43DDB-98E3-4FB5-96B3-B4185317C227}" destId="{ADB8F9A6-FBF9-4845-8762-2274B9DE4450}" srcOrd="0" destOrd="0" presId="urn:microsoft.com/office/officeart/2005/8/layout/hierarchy1"/>
    <dgm:cxn modelId="{BB87CDE6-B2A3-2645-A488-66751E7BBAA1}" type="presParOf" srcId="{ADB8F9A6-FBF9-4845-8762-2274B9DE4450}" destId="{41632FC6-5C43-274B-BEF4-CAC8EEC85FA7}" srcOrd="0" destOrd="0" presId="urn:microsoft.com/office/officeart/2005/8/layout/hierarchy1"/>
    <dgm:cxn modelId="{EF7B905C-B6FF-424D-86DB-ADAAC4CC6823}" type="presParOf" srcId="{41632FC6-5C43-274B-BEF4-CAC8EEC85FA7}" destId="{82E98008-E9BF-3347-8C25-466ABDEB1DF1}" srcOrd="0" destOrd="0" presId="urn:microsoft.com/office/officeart/2005/8/layout/hierarchy1"/>
    <dgm:cxn modelId="{CA3B1A04-610B-8045-8910-79BB9C398ED3}" type="presParOf" srcId="{82E98008-E9BF-3347-8C25-466ABDEB1DF1}" destId="{F19F9DFB-739A-2142-8C26-851D1052E1DE}" srcOrd="0" destOrd="0" presId="urn:microsoft.com/office/officeart/2005/8/layout/hierarchy1"/>
    <dgm:cxn modelId="{5018CC56-2ADD-F74F-A211-315F9D4C72E5}" type="presParOf" srcId="{82E98008-E9BF-3347-8C25-466ABDEB1DF1}" destId="{503FFFAA-E134-3D4A-B4DA-01EB88E0A629}" srcOrd="1" destOrd="0" presId="urn:microsoft.com/office/officeart/2005/8/layout/hierarchy1"/>
    <dgm:cxn modelId="{EF306A3F-1BA0-0542-A570-EA853341D694}" type="presParOf" srcId="{41632FC6-5C43-274B-BEF4-CAC8EEC85FA7}" destId="{88456E86-109E-A042-9808-186D81402688}" srcOrd="1" destOrd="0" presId="urn:microsoft.com/office/officeart/2005/8/layout/hierarchy1"/>
    <dgm:cxn modelId="{7F39BCAE-0344-5B48-85AA-5DC5F4FD82F6}" type="presParOf" srcId="{ADB8F9A6-FBF9-4845-8762-2274B9DE4450}" destId="{94D46016-0E28-214F-B43A-E85114D85147}" srcOrd="1" destOrd="0" presId="urn:microsoft.com/office/officeart/2005/8/layout/hierarchy1"/>
    <dgm:cxn modelId="{FE7DF5C1-CB6A-2F47-ABED-0FB8487E03B2}" type="presParOf" srcId="{94D46016-0E28-214F-B43A-E85114D85147}" destId="{ECF023EA-B6BF-974B-8994-7476D515C20A}" srcOrd="0" destOrd="0" presId="urn:microsoft.com/office/officeart/2005/8/layout/hierarchy1"/>
    <dgm:cxn modelId="{009C5C01-CD05-DD48-B307-61CDB916EBF0}" type="presParOf" srcId="{ECF023EA-B6BF-974B-8994-7476D515C20A}" destId="{20DBB27F-B8F7-5148-B548-56F3303DF16D}" srcOrd="0" destOrd="0" presId="urn:microsoft.com/office/officeart/2005/8/layout/hierarchy1"/>
    <dgm:cxn modelId="{3704328D-BD52-B540-A8BD-0FE9F03A2AA5}" type="presParOf" srcId="{ECF023EA-B6BF-974B-8994-7476D515C20A}" destId="{398EECB2-7531-5347-8BA5-31C62A6364CB}" srcOrd="1" destOrd="0" presId="urn:microsoft.com/office/officeart/2005/8/layout/hierarchy1"/>
    <dgm:cxn modelId="{4199DDF2-1F75-9B4D-A8CC-1DBF617B724C}" type="presParOf" srcId="{94D46016-0E28-214F-B43A-E85114D85147}" destId="{560F0FA5-BCF5-DD49-8162-2492EF187A7E}" srcOrd="1" destOrd="0" presId="urn:microsoft.com/office/officeart/2005/8/layout/hierarchy1"/>
    <dgm:cxn modelId="{3D580372-D971-7942-8BAC-33B5A100DF69}" type="presParOf" srcId="{ADB8F9A6-FBF9-4845-8762-2274B9DE4450}" destId="{803C8E09-F9BB-CF40-A68F-15CAEB12F817}" srcOrd="2" destOrd="0" presId="urn:microsoft.com/office/officeart/2005/8/layout/hierarchy1"/>
    <dgm:cxn modelId="{0970FE56-5340-8A45-A8DA-0FD4E0FCDE4C}" type="presParOf" srcId="{803C8E09-F9BB-CF40-A68F-15CAEB12F817}" destId="{321AB5DC-E53D-284B-953B-1A9423E4B0EF}" srcOrd="0" destOrd="0" presId="urn:microsoft.com/office/officeart/2005/8/layout/hierarchy1"/>
    <dgm:cxn modelId="{92668971-AAE3-9B42-BB91-FFE599FA2712}" type="presParOf" srcId="{321AB5DC-E53D-284B-953B-1A9423E4B0EF}" destId="{A80BAA6F-FF0D-C741-BCF5-CCDE9A8A8AC5}" srcOrd="0" destOrd="0" presId="urn:microsoft.com/office/officeart/2005/8/layout/hierarchy1"/>
    <dgm:cxn modelId="{8EF4B176-A8F3-E148-9243-8601983D0F33}" type="presParOf" srcId="{321AB5DC-E53D-284B-953B-1A9423E4B0EF}" destId="{63DAD179-992C-E047-8415-EF27410DAA16}" srcOrd="1" destOrd="0" presId="urn:microsoft.com/office/officeart/2005/8/layout/hierarchy1"/>
    <dgm:cxn modelId="{01C90839-A13E-A048-8C30-F3B07581B617}" type="presParOf" srcId="{803C8E09-F9BB-CF40-A68F-15CAEB12F817}" destId="{284AC0DA-76A3-C140-B976-B60DD89DF30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6DD58F-7CDF-4D57-B884-42BA8C978083}"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4739C8E0-00A3-4841-92E7-D5B0579E93BE}">
      <dgm:prSet/>
      <dgm:spPr/>
      <dgm:t>
        <a:bodyPr/>
        <a:lstStyle/>
        <a:p>
          <a:r>
            <a:rPr lang="en-US"/>
            <a:t>Teachers usually can see the value of having students read text with teacher guidance and support (e.g., guided or directed reading, close reading)</a:t>
          </a:r>
        </a:p>
      </dgm:t>
    </dgm:pt>
    <dgm:pt modelId="{7148DF9E-F2C4-49FA-B5A2-0470318595FD}" type="parTrans" cxnId="{07D74D75-D5E4-4FF8-B6EB-D78D628B135D}">
      <dgm:prSet/>
      <dgm:spPr/>
      <dgm:t>
        <a:bodyPr/>
        <a:lstStyle/>
        <a:p>
          <a:endParaRPr lang="en-US"/>
        </a:p>
      </dgm:t>
    </dgm:pt>
    <dgm:pt modelId="{C802C483-E1A0-4570-A13E-074BC0767640}" type="sibTrans" cxnId="{07D74D75-D5E4-4FF8-B6EB-D78D628B135D}">
      <dgm:prSet/>
      <dgm:spPr/>
      <dgm:t>
        <a:bodyPr/>
        <a:lstStyle/>
        <a:p>
          <a:endParaRPr lang="en-US"/>
        </a:p>
      </dgm:t>
    </dgm:pt>
    <dgm:pt modelId="{0E80C2FA-4D54-44BA-A1D7-388489F429DF}">
      <dgm:prSet/>
      <dgm:spPr/>
      <dgm:t>
        <a:bodyPr/>
        <a:lstStyle/>
        <a:p>
          <a:r>
            <a:rPr lang="en-US"/>
            <a:t>Such work obviously is connected to reading comprehension – since the students are practicing comprehending high-quality text with teacher assistance</a:t>
          </a:r>
        </a:p>
      </dgm:t>
    </dgm:pt>
    <dgm:pt modelId="{889ED2BF-1948-4C0E-A17F-A41D965BDCFB}" type="parTrans" cxnId="{F632266E-126A-4578-9285-1B4095C5C47B}">
      <dgm:prSet/>
      <dgm:spPr/>
      <dgm:t>
        <a:bodyPr/>
        <a:lstStyle/>
        <a:p>
          <a:endParaRPr lang="en-US"/>
        </a:p>
      </dgm:t>
    </dgm:pt>
    <dgm:pt modelId="{B6F99CA5-6AD7-429E-9A10-00D6A992CDF5}" type="sibTrans" cxnId="{F632266E-126A-4578-9285-1B4095C5C47B}">
      <dgm:prSet/>
      <dgm:spPr/>
      <dgm:t>
        <a:bodyPr/>
        <a:lstStyle/>
        <a:p>
          <a:endParaRPr lang="en-US"/>
        </a:p>
      </dgm:t>
    </dgm:pt>
    <dgm:pt modelId="{99D61890-F83A-43E9-99FA-2ECEAD857275}">
      <dgm:prSet/>
      <dgm:spPr/>
      <dgm:t>
        <a:bodyPr/>
        <a:lstStyle/>
        <a:p>
          <a:r>
            <a:rPr lang="en-US"/>
            <a:t>But what of those foundational skills? Is much instructional time and effort devoted to those and should it be?</a:t>
          </a:r>
        </a:p>
      </dgm:t>
    </dgm:pt>
    <dgm:pt modelId="{5AF42CD1-249C-4904-A812-D69041A28A99}" type="parTrans" cxnId="{2C401981-DF38-4F30-80C1-7D25438896DD}">
      <dgm:prSet/>
      <dgm:spPr/>
      <dgm:t>
        <a:bodyPr/>
        <a:lstStyle/>
        <a:p>
          <a:endParaRPr lang="en-US"/>
        </a:p>
      </dgm:t>
    </dgm:pt>
    <dgm:pt modelId="{10EC1727-8113-4B4F-B9C1-344D8AA62B39}" type="sibTrans" cxnId="{2C401981-DF38-4F30-80C1-7D25438896DD}">
      <dgm:prSet/>
      <dgm:spPr/>
      <dgm:t>
        <a:bodyPr/>
        <a:lstStyle/>
        <a:p>
          <a:endParaRPr lang="en-US"/>
        </a:p>
      </dgm:t>
    </dgm:pt>
    <dgm:pt modelId="{F65C2B84-4776-7243-B3FF-58485CB26A70}" type="pres">
      <dgm:prSet presAssocID="{7E6DD58F-7CDF-4D57-B884-42BA8C978083}" presName="vert0" presStyleCnt="0">
        <dgm:presLayoutVars>
          <dgm:dir/>
          <dgm:animOne val="branch"/>
          <dgm:animLvl val="lvl"/>
        </dgm:presLayoutVars>
      </dgm:prSet>
      <dgm:spPr/>
    </dgm:pt>
    <dgm:pt modelId="{9F6592F2-1F06-F84C-A956-EC5F557D550C}" type="pres">
      <dgm:prSet presAssocID="{4739C8E0-00A3-4841-92E7-D5B0579E93BE}" presName="thickLine" presStyleLbl="alignNode1" presStyleIdx="0" presStyleCnt="3"/>
      <dgm:spPr/>
    </dgm:pt>
    <dgm:pt modelId="{BFAC3355-F1C6-1444-823A-591B8F2E34A8}" type="pres">
      <dgm:prSet presAssocID="{4739C8E0-00A3-4841-92E7-D5B0579E93BE}" presName="horz1" presStyleCnt="0"/>
      <dgm:spPr/>
    </dgm:pt>
    <dgm:pt modelId="{212DE591-F458-C849-A44A-7B5892E12650}" type="pres">
      <dgm:prSet presAssocID="{4739C8E0-00A3-4841-92E7-D5B0579E93BE}" presName="tx1" presStyleLbl="revTx" presStyleIdx="0" presStyleCnt="3"/>
      <dgm:spPr/>
    </dgm:pt>
    <dgm:pt modelId="{34667D51-7F95-AF46-9E7A-212AA1935A0C}" type="pres">
      <dgm:prSet presAssocID="{4739C8E0-00A3-4841-92E7-D5B0579E93BE}" presName="vert1" presStyleCnt="0"/>
      <dgm:spPr/>
    </dgm:pt>
    <dgm:pt modelId="{BA67807A-8176-7947-8F20-54D5CF667A3D}" type="pres">
      <dgm:prSet presAssocID="{0E80C2FA-4D54-44BA-A1D7-388489F429DF}" presName="thickLine" presStyleLbl="alignNode1" presStyleIdx="1" presStyleCnt="3"/>
      <dgm:spPr/>
    </dgm:pt>
    <dgm:pt modelId="{9E346608-3EB6-AA49-9CA6-8F7511D36AC5}" type="pres">
      <dgm:prSet presAssocID="{0E80C2FA-4D54-44BA-A1D7-388489F429DF}" presName="horz1" presStyleCnt="0"/>
      <dgm:spPr/>
    </dgm:pt>
    <dgm:pt modelId="{C001555A-34D6-F240-A8F2-D4CBDA5A57C8}" type="pres">
      <dgm:prSet presAssocID="{0E80C2FA-4D54-44BA-A1D7-388489F429DF}" presName="tx1" presStyleLbl="revTx" presStyleIdx="1" presStyleCnt="3"/>
      <dgm:spPr/>
    </dgm:pt>
    <dgm:pt modelId="{0B602686-FDC2-2148-BD5A-1BE884A59B60}" type="pres">
      <dgm:prSet presAssocID="{0E80C2FA-4D54-44BA-A1D7-388489F429DF}" presName="vert1" presStyleCnt="0"/>
      <dgm:spPr/>
    </dgm:pt>
    <dgm:pt modelId="{6108B137-4C97-884B-8A3E-6D5230B6B709}" type="pres">
      <dgm:prSet presAssocID="{99D61890-F83A-43E9-99FA-2ECEAD857275}" presName="thickLine" presStyleLbl="alignNode1" presStyleIdx="2" presStyleCnt="3"/>
      <dgm:spPr/>
    </dgm:pt>
    <dgm:pt modelId="{C5D86126-76FF-404F-ABA0-CA8DFB6140E6}" type="pres">
      <dgm:prSet presAssocID="{99D61890-F83A-43E9-99FA-2ECEAD857275}" presName="horz1" presStyleCnt="0"/>
      <dgm:spPr/>
    </dgm:pt>
    <dgm:pt modelId="{1A9656CD-69E5-A145-99D4-10154874E0C1}" type="pres">
      <dgm:prSet presAssocID="{99D61890-F83A-43E9-99FA-2ECEAD857275}" presName="tx1" presStyleLbl="revTx" presStyleIdx="2" presStyleCnt="3"/>
      <dgm:spPr/>
    </dgm:pt>
    <dgm:pt modelId="{90C992F1-CFAC-5347-8129-81D0A8694FF3}" type="pres">
      <dgm:prSet presAssocID="{99D61890-F83A-43E9-99FA-2ECEAD857275}" presName="vert1" presStyleCnt="0"/>
      <dgm:spPr/>
    </dgm:pt>
  </dgm:ptLst>
  <dgm:cxnLst>
    <dgm:cxn modelId="{3ED71B37-74CA-A24D-A977-70456724FBAA}" type="presOf" srcId="{7E6DD58F-7CDF-4D57-B884-42BA8C978083}" destId="{F65C2B84-4776-7243-B3FF-58485CB26A70}" srcOrd="0" destOrd="0" presId="urn:microsoft.com/office/officeart/2008/layout/LinedList"/>
    <dgm:cxn modelId="{AA895B42-64A2-C740-A328-1097A9D4CB45}" type="presOf" srcId="{4739C8E0-00A3-4841-92E7-D5B0579E93BE}" destId="{212DE591-F458-C849-A44A-7B5892E12650}" srcOrd="0" destOrd="0" presId="urn:microsoft.com/office/officeart/2008/layout/LinedList"/>
    <dgm:cxn modelId="{F632266E-126A-4578-9285-1B4095C5C47B}" srcId="{7E6DD58F-7CDF-4D57-B884-42BA8C978083}" destId="{0E80C2FA-4D54-44BA-A1D7-388489F429DF}" srcOrd="1" destOrd="0" parTransId="{889ED2BF-1948-4C0E-A17F-A41D965BDCFB}" sibTransId="{B6F99CA5-6AD7-429E-9A10-00D6A992CDF5}"/>
    <dgm:cxn modelId="{26775E72-5529-C04C-8D69-271F136CEB5C}" type="presOf" srcId="{99D61890-F83A-43E9-99FA-2ECEAD857275}" destId="{1A9656CD-69E5-A145-99D4-10154874E0C1}" srcOrd="0" destOrd="0" presId="urn:microsoft.com/office/officeart/2008/layout/LinedList"/>
    <dgm:cxn modelId="{07D74D75-D5E4-4FF8-B6EB-D78D628B135D}" srcId="{7E6DD58F-7CDF-4D57-B884-42BA8C978083}" destId="{4739C8E0-00A3-4841-92E7-D5B0579E93BE}" srcOrd="0" destOrd="0" parTransId="{7148DF9E-F2C4-49FA-B5A2-0470318595FD}" sibTransId="{C802C483-E1A0-4570-A13E-074BC0767640}"/>
    <dgm:cxn modelId="{2C401981-DF38-4F30-80C1-7D25438896DD}" srcId="{7E6DD58F-7CDF-4D57-B884-42BA8C978083}" destId="{99D61890-F83A-43E9-99FA-2ECEAD857275}" srcOrd="2" destOrd="0" parTransId="{5AF42CD1-249C-4904-A812-D69041A28A99}" sibTransId="{10EC1727-8113-4B4F-B9C1-344D8AA62B39}"/>
    <dgm:cxn modelId="{12A78A95-5A26-424B-8329-187C9797CDCF}" type="presOf" srcId="{0E80C2FA-4D54-44BA-A1D7-388489F429DF}" destId="{C001555A-34D6-F240-A8F2-D4CBDA5A57C8}" srcOrd="0" destOrd="0" presId="urn:microsoft.com/office/officeart/2008/layout/LinedList"/>
    <dgm:cxn modelId="{7F1E5F24-60B1-714F-9F5C-CBADC755DEEC}" type="presParOf" srcId="{F65C2B84-4776-7243-B3FF-58485CB26A70}" destId="{9F6592F2-1F06-F84C-A956-EC5F557D550C}" srcOrd="0" destOrd="0" presId="urn:microsoft.com/office/officeart/2008/layout/LinedList"/>
    <dgm:cxn modelId="{A4EB773F-C025-1744-B3EB-B72A4DD5CDCD}" type="presParOf" srcId="{F65C2B84-4776-7243-B3FF-58485CB26A70}" destId="{BFAC3355-F1C6-1444-823A-591B8F2E34A8}" srcOrd="1" destOrd="0" presId="urn:microsoft.com/office/officeart/2008/layout/LinedList"/>
    <dgm:cxn modelId="{B4D12D04-36C3-024A-93A2-4ABA27BFE089}" type="presParOf" srcId="{BFAC3355-F1C6-1444-823A-591B8F2E34A8}" destId="{212DE591-F458-C849-A44A-7B5892E12650}" srcOrd="0" destOrd="0" presId="urn:microsoft.com/office/officeart/2008/layout/LinedList"/>
    <dgm:cxn modelId="{3025D1AA-1570-F441-AB62-416257D829B5}" type="presParOf" srcId="{BFAC3355-F1C6-1444-823A-591B8F2E34A8}" destId="{34667D51-7F95-AF46-9E7A-212AA1935A0C}" srcOrd="1" destOrd="0" presId="urn:microsoft.com/office/officeart/2008/layout/LinedList"/>
    <dgm:cxn modelId="{2E34E593-350D-DE4D-A6C9-EBA169C01607}" type="presParOf" srcId="{F65C2B84-4776-7243-B3FF-58485CB26A70}" destId="{BA67807A-8176-7947-8F20-54D5CF667A3D}" srcOrd="2" destOrd="0" presId="urn:microsoft.com/office/officeart/2008/layout/LinedList"/>
    <dgm:cxn modelId="{6E2755F0-2E8A-BD4A-AF01-D66B4EB5FA85}" type="presParOf" srcId="{F65C2B84-4776-7243-B3FF-58485CB26A70}" destId="{9E346608-3EB6-AA49-9CA6-8F7511D36AC5}" srcOrd="3" destOrd="0" presId="urn:microsoft.com/office/officeart/2008/layout/LinedList"/>
    <dgm:cxn modelId="{028B01C2-8E25-194B-ADDD-E5D637C5F104}" type="presParOf" srcId="{9E346608-3EB6-AA49-9CA6-8F7511D36AC5}" destId="{C001555A-34D6-F240-A8F2-D4CBDA5A57C8}" srcOrd="0" destOrd="0" presId="urn:microsoft.com/office/officeart/2008/layout/LinedList"/>
    <dgm:cxn modelId="{CA6258D9-9D4A-8842-8DA1-E210C50C520C}" type="presParOf" srcId="{9E346608-3EB6-AA49-9CA6-8F7511D36AC5}" destId="{0B602686-FDC2-2148-BD5A-1BE884A59B60}" srcOrd="1" destOrd="0" presId="urn:microsoft.com/office/officeart/2008/layout/LinedList"/>
    <dgm:cxn modelId="{E110DC08-4C85-C34A-9C1B-A39146C988EA}" type="presParOf" srcId="{F65C2B84-4776-7243-B3FF-58485CB26A70}" destId="{6108B137-4C97-884B-8A3E-6D5230B6B709}" srcOrd="4" destOrd="0" presId="urn:microsoft.com/office/officeart/2008/layout/LinedList"/>
    <dgm:cxn modelId="{8C10DF7F-BB00-7946-BF98-C981F7F867F9}" type="presParOf" srcId="{F65C2B84-4776-7243-B3FF-58485CB26A70}" destId="{C5D86126-76FF-404F-ABA0-CA8DFB6140E6}" srcOrd="5" destOrd="0" presId="urn:microsoft.com/office/officeart/2008/layout/LinedList"/>
    <dgm:cxn modelId="{7EE76134-AA38-8543-979C-907649E24AF7}" type="presParOf" srcId="{C5D86126-76FF-404F-ABA0-CA8DFB6140E6}" destId="{1A9656CD-69E5-A145-99D4-10154874E0C1}" srcOrd="0" destOrd="0" presId="urn:microsoft.com/office/officeart/2008/layout/LinedList"/>
    <dgm:cxn modelId="{C66C15D1-5D9E-6744-BE29-3E0F08BAB115}" type="presParOf" srcId="{C5D86126-76FF-404F-ABA0-CA8DFB6140E6}" destId="{90C992F1-CFAC-5347-8129-81D0A8694FF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38D16F-5527-4E88-A31F-718092593AA0}"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C5DF6B21-5C5B-46F3-943E-9531AFE6F336}">
      <dgm:prSet/>
      <dgm:spPr/>
      <dgm:t>
        <a:bodyPr/>
        <a:lstStyle/>
        <a:p>
          <a:r>
            <a:rPr lang="en-US" dirty="0"/>
            <a:t>The idea of phonics is to teach students to read words by decoding the sound-symbol relationships and spelling patterns</a:t>
          </a:r>
        </a:p>
      </dgm:t>
    </dgm:pt>
    <dgm:pt modelId="{056E68F6-8D01-4782-AE74-2C9F73E48109}" type="parTrans" cxnId="{21D29175-E32B-4462-88D5-E82E3679F616}">
      <dgm:prSet/>
      <dgm:spPr/>
      <dgm:t>
        <a:bodyPr/>
        <a:lstStyle/>
        <a:p>
          <a:endParaRPr lang="en-US"/>
        </a:p>
      </dgm:t>
    </dgm:pt>
    <dgm:pt modelId="{2FE230B7-95CB-4718-81E3-0F164237C174}" type="sibTrans" cxnId="{21D29175-E32B-4462-88D5-E82E3679F616}">
      <dgm:prSet/>
      <dgm:spPr/>
      <dgm:t>
        <a:bodyPr/>
        <a:lstStyle/>
        <a:p>
          <a:endParaRPr lang="en-US"/>
        </a:p>
      </dgm:t>
    </dgm:pt>
    <dgm:pt modelId="{D4E361D0-07CF-449A-9DC6-A5D64CA48816}">
      <dgm:prSet/>
      <dgm:spPr/>
      <dgm:t>
        <a:bodyPr/>
        <a:lstStyle/>
        <a:p>
          <a:r>
            <a:rPr lang="en-US"/>
            <a:t>Research has found that teaching decoding explicitly to students in grades K-2 improves reading achievement</a:t>
          </a:r>
        </a:p>
      </dgm:t>
    </dgm:pt>
    <dgm:pt modelId="{77A85548-EE23-47E7-AFD4-72453C2AD289}" type="parTrans" cxnId="{C3FC778D-7E3F-40FA-ABBB-234EE9569D80}">
      <dgm:prSet/>
      <dgm:spPr/>
      <dgm:t>
        <a:bodyPr/>
        <a:lstStyle/>
        <a:p>
          <a:endParaRPr lang="en-US"/>
        </a:p>
      </dgm:t>
    </dgm:pt>
    <dgm:pt modelId="{9DA47522-7B34-4D6F-8C4B-09E84563BCC3}" type="sibTrans" cxnId="{C3FC778D-7E3F-40FA-ABBB-234EE9569D80}">
      <dgm:prSet/>
      <dgm:spPr/>
      <dgm:t>
        <a:bodyPr/>
        <a:lstStyle/>
        <a:p>
          <a:endParaRPr lang="en-US"/>
        </a:p>
      </dgm:t>
    </dgm:pt>
    <dgm:pt modelId="{88802CBA-9CB8-47B0-ACEA-A3CB06F1AFE9}">
      <dgm:prSet/>
      <dgm:spPr/>
      <dgm:t>
        <a:bodyPr/>
        <a:lstStyle/>
        <a:p>
          <a:r>
            <a:rPr lang="en-US"/>
            <a:t>There are decoding and spelling skills that go beyond these levels, but it is presumed that these don’t require a great deal of instructional attention in the upper elementary grades</a:t>
          </a:r>
        </a:p>
      </dgm:t>
    </dgm:pt>
    <dgm:pt modelId="{04728763-EAF1-40B9-9008-56078CED2E7B}" type="parTrans" cxnId="{56F89682-17FC-4C15-9F68-FF693D3257C4}">
      <dgm:prSet/>
      <dgm:spPr/>
      <dgm:t>
        <a:bodyPr/>
        <a:lstStyle/>
        <a:p>
          <a:endParaRPr lang="en-US"/>
        </a:p>
      </dgm:t>
    </dgm:pt>
    <dgm:pt modelId="{F3775711-C059-41E3-8558-EF1865D190DB}" type="sibTrans" cxnId="{56F89682-17FC-4C15-9F68-FF693D3257C4}">
      <dgm:prSet/>
      <dgm:spPr/>
      <dgm:t>
        <a:bodyPr/>
        <a:lstStyle/>
        <a:p>
          <a:endParaRPr lang="en-US"/>
        </a:p>
      </dgm:t>
    </dgm:pt>
    <dgm:pt modelId="{A3FEE397-E0C7-436D-BD2E-7ED23D474499}">
      <dgm:prSet/>
      <dgm:spPr/>
      <dgm:t>
        <a:bodyPr/>
        <a:lstStyle/>
        <a:p>
          <a:r>
            <a:rPr lang="en-US" dirty="0"/>
            <a:t>Reading authorities usually have discouraged decoding instruction in the secondary grades in special education (students with severe disability) – as such phonics would not be something for us to explore here</a:t>
          </a:r>
        </a:p>
      </dgm:t>
    </dgm:pt>
    <dgm:pt modelId="{A659F5B6-2550-4D17-A987-E7B4452DE975}" type="parTrans" cxnId="{C133C5FC-191E-403B-98B5-FDD7E88BE8CE}">
      <dgm:prSet/>
      <dgm:spPr/>
      <dgm:t>
        <a:bodyPr/>
        <a:lstStyle/>
        <a:p>
          <a:endParaRPr lang="en-US"/>
        </a:p>
      </dgm:t>
    </dgm:pt>
    <dgm:pt modelId="{5FA36B7D-37B6-4F17-AF7E-5D3EE5C79AD3}" type="sibTrans" cxnId="{C133C5FC-191E-403B-98B5-FDD7E88BE8CE}">
      <dgm:prSet/>
      <dgm:spPr/>
      <dgm:t>
        <a:bodyPr/>
        <a:lstStyle/>
        <a:p>
          <a:endParaRPr lang="en-US"/>
        </a:p>
      </dgm:t>
    </dgm:pt>
    <dgm:pt modelId="{CD40BCCB-A1CB-BC43-A9B5-B062A5255AE1}" type="pres">
      <dgm:prSet presAssocID="{0838D16F-5527-4E88-A31F-718092593AA0}" presName="vert0" presStyleCnt="0">
        <dgm:presLayoutVars>
          <dgm:dir/>
          <dgm:animOne val="branch"/>
          <dgm:animLvl val="lvl"/>
        </dgm:presLayoutVars>
      </dgm:prSet>
      <dgm:spPr/>
    </dgm:pt>
    <dgm:pt modelId="{F3F33232-E614-3248-8560-F182AE9AE0EB}" type="pres">
      <dgm:prSet presAssocID="{C5DF6B21-5C5B-46F3-943E-9531AFE6F336}" presName="thickLine" presStyleLbl="alignNode1" presStyleIdx="0" presStyleCnt="4"/>
      <dgm:spPr/>
    </dgm:pt>
    <dgm:pt modelId="{59A27E8F-B23D-284F-B195-78FFEE4E899F}" type="pres">
      <dgm:prSet presAssocID="{C5DF6B21-5C5B-46F3-943E-9531AFE6F336}" presName="horz1" presStyleCnt="0"/>
      <dgm:spPr/>
    </dgm:pt>
    <dgm:pt modelId="{A060C426-4ECF-9D44-A42D-A98954DA598C}" type="pres">
      <dgm:prSet presAssocID="{C5DF6B21-5C5B-46F3-943E-9531AFE6F336}" presName="tx1" presStyleLbl="revTx" presStyleIdx="0" presStyleCnt="4"/>
      <dgm:spPr/>
    </dgm:pt>
    <dgm:pt modelId="{32357CA9-4C5D-7441-A08F-2B5A7E8DD128}" type="pres">
      <dgm:prSet presAssocID="{C5DF6B21-5C5B-46F3-943E-9531AFE6F336}" presName="vert1" presStyleCnt="0"/>
      <dgm:spPr/>
    </dgm:pt>
    <dgm:pt modelId="{688C4D19-0358-9846-AD79-BE197B8478CB}" type="pres">
      <dgm:prSet presAssocID="{D4E361D0-07CF-449A-9DC6-A5D64CA48816}" presName="thickLine" presStyleLbl="alignNode1" presStyleIdx="1" presStyleCnt="4"/>
      <dgm:spPr/>
    </dgm:pt>
    <dgm:pt modelId="{E4B0E615-13F3-4840-94E0-8DABAF1751C2}" type="pres">
      <dgm:prSet presAssocID="{D4E361D0-07CF-449A-9DC6-A5D64CA48816}" presName="horz1" presStyleCnt="0"/>
      <dgm:spPr/>
    </dgm:pt>
    <dgm:pt modelId="{6A63851F-8CDD-9243-95AD-CE0B0BB9C854}" type="pres">
      <dgm:prSet presAssocID="{D4E361D0-07CF-449A-9DC6-A5D64CA48816}" presName="tx1" presStyleLbl="revTx" presStyleIdx="1" presStyleCnt="4"/>
      <dgm:spPr/>
    </dgm:pt>
    <dgm:pt modelId="{F4C4ED77-AABE-F34D-B2E1-A9D8355C733D}" type="pres">
      <dgm:prSet presAssocID="{D4E361D0-07CF-449A-9DC6-A5D64CA48816}" presName="vert1" presStyleCnt="0"/>
      <dgm:spPr/>
    </dgm:pt>
    <dgm:pt modelId="{A304C871-EF52-AF40-8997-1EF9F65A360A}" type="pres">
      <dgm:prSet presAssocID="{88802CBA-9CB8-47B0-ACEA-A3CB06F1AFE9}" presName="thickLine" presStyleLbl="alignNode1" presStyleIdx="2" presStyleCnt="4"/>
      <dgm:spPr/>
    </dgm:pt>
    <dgm:pt modelId="{AED7E5F4-26C4-7044-8ACB-CD68D5B29981}" type="pres">
      <dgm:prSet presAssocID="{88802CBA-9CB8-47B0-ACEA-A3CB06F1AFE9}" presName="horz1" presStyleCnt="0"/>
      <dgm:spPr/>
    </dgm:pt>
    <dgm:pt modelId="{C2D0F017-202B-2C4C-B7F6-70BDF5B381C0}" type="pres">
      <dgm:prSet presAssocID="{88802CBA-9CB8-47B0-ACEA-A3CB06F1AFE9}" presName="tx1" presStyleLbl="revTx" presStyleIdx="2" presStyleCnt="4"/>
      <dgm:spPr/>
    </dgm:pt>
    <dgm:pt modelId="{3EDFF2FA-6A82-BB46-AD74-F8DC0EAF6E14}" type="pres">
      <dgm:prSet presAssocID="{88802CBA-9CB8-47B0-ACEA-A3CB06F1AFE9}" presName="vert1" presStyleCnt="0"/>
      <dgm:spPr/>
    </dgm:pt>
    <dgm:pt modelId="{8AEE707C-C935-F842-A016-0A0B00BDEF59}" type="pres">
      <dgm:prSet presAssocID="{A3FEE397-E0C7-436D-BD2E-7ED23D474499}" presName="thickLine" presStyleLbl="alignNode1" presStyleIdx="3" presStyleCnt="4"/>
      <dgm:spPr/>
    </dgm:pt>
    <dgm:pt modelId="{1416212C-4459-364F-BD13-4DC4540C3808}" type="pres">
      <dgm:prSet presAssocID="{A3FEE397-E0C7-436D-BD2E-7ED23D474499}" presName="horz1" presStyleCnt="0"/>
      <dgm:spPr/>
    </dgm:pt>
    <dgm:pt modelId="{E8265C97-1895-C24C-B619-0DC07C1E4D49}" type="pres">
      <dgm:prSet presAssocID="{A3FEE397-E0C7-436D-BD2E-7ED23D474499}" presName="tx1" presStyleLbl="revTx" presStyleIdx="3" presStyleCnt="4"/>
      <dgm:spPr/>
    </dgm:pt>
    <dgm:pt modelId="{DC570B60-FDB4-C249-BE44-54CBFF9D104F}" type="pres">
      <dgm:prSet presAssocID="{A3FEE397-E0C7-436D-BD2E-7ED23D474499}" presName="vert1" presStyleCnt="0"/>
      <dgm:spPr/>
    </dgm:pt>
  </dgm:ptLst>
  <dgm:cxnLst>
    <dgm:cxn modelId="{94A6972F-7CAF-AB46-AD15-0691AFF70A69}" type="presOf" srcId="{0838D16F-5527-4E88-A31F-718092593AA0}" destId="{CD40BCCB-A1CB-BC43-A9B5-B062A5255AE1}" srcOrd="0" destOrd="0" presId="urn:microsoft.com/office/officeart/2008/layout/LinedList"/>
    <dgm:cxn modelId="{EB4EDB5D-4C64-6A4B-AEB5-A0BCB9DA997C}" type="presOf" srcId="{D4E361D0-07CF-449A-9DC6-A5D64CA48816}" destId="{6A63851F-8CDD-9243-95AD-CE0B0BB9C854}" srcOrd="0" destOrd="0" presId="urn:microsoft.com/office/officeart/2008/layout/LinedList"/>
    <dgm:cxn modelId="{21D29175-E32B-4462-88D5-E82E3679F616}" srcId="{0838D16F-5527-4E88-A31F-718092593AA0}" destId="{C5DF6B21-5C5B-46F3-943E-9531AFE6F336}" srcOrd="0" destOrd="0" parTransId="{056E68F6-8D01-4782-AE74-2C9F73E48109}" sibTransId="{2FE230B7-95CB-4718-81E3-0F164237C174}"/>
    <dgm:cxn modelId="{56F89682-17FC-4C15-9F68-FF693D3257C4}" srcId="{0838D16F-5527-4E88-A31F-718092593AA0}" destId="{88802CBA-9CB8-47B0-ACEA-A3CB06F1AFE9}" srcOrd="2" destOrd="0" parTransId="{04728763-EAF1-40B9-9008-56078CED2E7B}" sibTransId="{F3775711-C059-41E3-8558-EF1865D190DB}"/>
    <dgm:cxn modelId="{C3FC778D-7E3F-40FA-ABBB-234EE9569D80}" srcId="{0838D16F-5527-4E88-A31F-718092593AA0}" destId="{D4E361D0-07CF-449A-9DC6-A5D64CA48816}" srcOrd="1" destOrd="0" parTransId="{77A85548-EE23-47E7-AFD4-72453C2AD289}" sibTransId="{9DA47522-7B34-4D6F-8C4B-09E84563BCC3}"/>
    <dgm:cxn modelId="{6E34EBCA-2CCE-694D-B69D-16BA27E97DBD}" type="presOf" srcId="{88802CBA-9CB8-47B0-ACEA-A3CB06F1AFE9}" destId="{C2D0F017-202B-2C4C-B7F6-70BDF5B381C0}" srcOrd="0" destOrd="0" presId="urn:microsoft.com/office/officeart/2008/layout/LinedList"/>
    <dgm:cxn modelId="{CB9157D7-6331-604D-BEDA-DCFD2CCDF119}" type="presOf" srcId="{A3FEE397-E0C7-436D-BD2E-7ED23D474499}" destId="{E8265C97-1895-C24C-B619-0DC07C1E4D49}" srcOrd="0" destOrd="0" presId="urn:microsoft.com/office/officeart/2008/layout/LinedList"/>
    <dgm:cxn modelId="{F7CE9FD9-B20B-2748-AB86-2D8013B0DB40}" type="presOf" srcId="{C5DF6B21-5C5B-46F3-943E-9531AFE6F336}" destId="{A060C426-4ECF-9D44-A42D-A98954DA598C}" srcOrd="0" destOrd="0" presId="urn:microsoft.com/office/officeart/2008/layout/LinedList"/>
    <dgm:cxn modelId="{C133C5FC-191E-403B-98B5-FDD7E88BE8CE}" srcId="{0838D16F-5527-4E88-A31F-718092593AA0}" destId="{A3FEE397-E0C7-436D-BD2E-7ED23D474499}" srcOrd="3" destOrd="0" parTransId="{A659F5B6-2550-4D17-A987-E7B4452DE975}" sibTransId="{5FA36B7D-37B6-4F17-AF7E-5D3EE5C79AD3}"/>
    <dgm:cxn modelId="{9D8A54C6-CA27-F948-9AE7-3E81636EDF0D}" type="presParOf" srcId="{CD40BCCB-A1CB-BC43-A9B5-B062A5255AE1}" destId="{F3F33232-E614-3248-8560-F182AE9AE0EB}" srcOrd="0" destOrd="0" presId="urn:microsoft.com/office/officeart/2008/layout/LinedList"/>
    <dgm:cxn modelId="{B166F5DC-870A-234A-AC7C-7E38ED8223C3}" type="presParOf" srcId="{CD40BCCB-A1CB-BC43-A9B5-B062A5255AE1}" destId="{59A27E8F-B23D-284F-B195-78FFEE4E899F}" srcOrd="1" destOrd="0" presId="urn:microsoft.com/office/officeart/2008/layout/LinedList"/>
    <dgm:cxn modelId="{9CDDC53E-4DB1-9542-87CC-82FFC17EC296}" type="presParOf" srcId="{59A27E8F-B23D-284F-B195-78FFEE4E899F}" destId="{A060C426-4ECF-9D44-A42D-A98954DA598C}" srcOrd="0" destOrd="0" presId="urn:microsoft.com/office/officeart/2008/layout/LinedList"/>
    <dgm:cxn modelId="{8E0CB1AF-84B8-7040-BD26-EF42D9199FF6}" type="presParOf" srcId="{59A27E8F-B23D-284F-B195-78FFEE4E899F}" destId="{32357CA9-4C5D-7441-A08F-2B5A7E8DD128}" srcOrd="1" destOrd="0" presId="urn:microsoft.com/office/officeart/2008/layout/LinedList"/>
    <dgm:cxn modelId="{2CE1A1D7-6047-0241-900E-38DDFA756563}" type="presParOf" srcId="{CD40BCCB-A1CB-BC43-A9B5-B062A5255AE1}" destId="{688C4D19-0358-9846-AD79-BE197B8478CB}" srcOrd="2" destOrd="0" presId="urn:microsoft.com/office/officeart/2008/layout/LinedList"/>
    <dgm:cxn modelId="{A3E97888-FFEF-AA40-87AB-AD3FF9DF4DBE}" type="presParOf" srcId="{CD40BCCB-A1CB-BC43-A9B5-B062A5255AE1}" destId="{E4B0E615-13F3-4840-94E0-8DABAF1751C2}" srcOrd="3" destOrd="0" presId="urn:microsoft.com/office/officeart/2008/layout/LinedList"/>
    <dgm:cxn modelId="{74390B43-A45F-7C43-9E21-7CCDFC94BF72}" type="presParOf" srcId="{E4B0E615-13F3-4840-94E0-8DABAF1751C2}" destId="{6A63851F-8CDD-9243-95AD-CE0B0BB9C854}" srcOrd="0" destOrd="0" presId="urn:microsoft.com/office/officeart/2008/layout/LinedList"/>
    <dgm:cxn modelId="{1DDB143C-DAEE-E841-80A1-7983D359A0D0}" type="presParOf" srcId="{E4B0E615-13F3-4840-94E0-8DABAF1751C2}" destId="{F4C4ED77-AABE-F34D-B2E1-A9D8355C733D}" srcOrd="1" destOrd="0" presId="urn:microsoft.com/office/officeart/2008/layout/LinedList"/>
    <dgm:cxn modelId="{2A386343-9040-9F49-8E5E-24DAF95A6E9F}" type="presParOf" srcId="{CD40BCCB-A1CB-BC43-A9B5-B062A5255AE1}" destId="{A304C871-EF52-AF40-8997-1EF9F65A360A}" srcOrd="4" destOrd="0" presId="urn:microsoft.com/office/officeart/2008/layout/LinedList"/>
    <dgm:cxn modelId="{5E4CC9AF-6433-704D-8306-FA4001CFC9E6}" type="presParOf" srcId="{CD40BCCB-A1CB-BC43-A9B5-B062A5255AE1}" destId="{AED7E5F4-26C4-7044-8ACB-CD68D5B29981}" srcOrd="5" destOrd="0" presId="urn:microsoft.com/office/officeart/2008/layout/LinedList"/>
    <dgm:cxn modelId="{D3883CD3-554A-5D45-90E8-B3272986BED7}" type="presParOf" srcId="{AED7E5F4-26C4-7044-8ACB-CD68D5B29981}" destId="{C2D0F017-202B-2C4C-B7F6-70BDF5B381C0}" srcOrd="0" destOrd="0" presId="urn:microsoft.com/office/officeart/2008/layout/LinedList"/>
    <dgm:cxn modelId="{F1B5E882-162D-5146-A398-8608057C1A4C}" type="presParOf" srcId="{AED7E5F4-26C4-7044-8ACB-CD68D5B29981}" destId="{3EDFF2FA-6A82-BB46-AD74-F8DC0EAF6E14}" srcOrd="1" destOrd="0" presId="urn:microsoft.com/office/officeart/2008/layout/LinedList"/>
    <dgm:cxn modelId="{EBDD6D5B-C88B-3E44-9507-754DB8A8E6B1}" type="presParOf" srcId="{CD40BCCB-A1CB-BC43-A9B5-B062A5255AE1}" destId="{8AEE707C-C935-F842-A016-0A0B00BDEF59}" srcOrd="6" destOrd="0" presId="urn:microsoft.com/office/officeart/2008/layout/LinedList"/>
    <dgm:cxn modelId="{C3A139BF-74C0-0B4B-97FB-535373969500}" type="presParOf" srcId="{CD40BCCB-A1CB-BC43-A9B5-B062A5255AE1}" destId="{1416212C-4459-364F-BD13-4DC4540C3808}" srcOrd="7" destOrd="0" presId="urn:microsoft.com/office/officeart/2008/layout/LinedList"/>
    <dgm:cxn modelId="{34790473-94BA-974B-9DB7-F95A3B08DF29}" type="presParOf" srcId="{1416212C-4459-364F-BD13-4DC4540C3808}" destId="{E8265C97-1895-C24C-B619-0DC07C1E4D49}" srcOrd="0" destOrd="0" presId="urn:microsoft.com/office/officeart/2008/layout/LinedList"/>
    <dgm:cxn modelId="{984C7BB0-EA5D-2446-BE0D-9C137095019B}" type="presParOf" srcId="{1416212C-4459-364F-BD13-4DC4540C3808}" destId="{DC570B60-FDB4-C249-BE44-54CBFF9D104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A706BDE-DE24-4A5F-8902-E63FB256DB1B}"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C34C5D3C-40E9-4054-B9B3-6E6D7978D3EB}">
      <dgm:prSet custT="1"/>
      <dgm:spPr/>
      <dgm:t>
        <a:bodyPr/>
        <a:lstStyle/>
        <a:p>
          <a:r>
            <a:rPr lang="en-US" sz="2000" dirty="0"/>
            <a:t>However, research is revealing some important things about the decoding abilities of secondary students</a:t>
          </a:r>
        </a:p>
      </dgm:t>
    </dgm:pt>
    <dgm:pt modelId="{DF515417-4716-429E-BD56-8EC22855D08D}" type="parTrans" cxnId="{C4E0AE20-65E2-4D01-9123-3180B9AE9554}">
      <dgm:prSet/>
      <dgm:spPr/>
      <dgm:t>
        <a:bodyPr/>
        <a:lstStyle/>
        <a:p>
          <a:endParaRPr lang="en-US"/>
        </a:p>
      </dgm:t>
    </dgm:pt>
    <dgm:pt modelId="{8F3CBBE8-ECA6-4CA2-849C-CCD3731A8300}" type="sibTrans" cxnId="{C4E0AE20-65E2-4D01-9123-3180B9AE9554}">
      <dgm:prSet/>
      <dgm:spPr/>
      <dgm:t>
        <a:bodyPr/>
        <a:lstStyle/>
        <a:p>
          <a:endParaRPr lang="en-US"/>
        </a:p>
      </dgm:t>
    </dgm:pt>
    <dgm:pt modelId="{A7C48A36-5DC3-4CDC-981B-956040AC593E}">
      <dgm:prSet custT="1"/>
      <dgm:spPr/>
      <dgm:t>
        <a:bodyPr/>
        <a:lstStyle/>
        <a:p>
          <a:r>
            <a:rPr lang="en-US" sz="2000" dirty="0"/>
            <a:t>Educational Testing Service (ETS) tried to determine if there were threshold levels of foundational skills that students needed to meet if they were to make progress in reading in grades 6-12 (Wang, Sabatini, O’Reilly, &amp; Weeks, 2019) </a:t>
          </a:r>
        </a:p>
      </dgm:t>
    </dgm:pt>
    <dgm:pt modelId="{F13D8009-4703-4D6B-9F9A-1D74A23EC678}" type="parTrans" cxnId="{B68A3EBC-2B2B-4B54-ACDA-F3CA2BF376B9}">
      <dgm:prSet/>
      <dgm:spPr/>
      <dgm:t>
        <a:bodyPr/>
        <a:lstStyle/>
        <a:p>
          <a:endParaRPr lang="en-US"/>
        </a:p>
      </dgm:t>
    </dgm:pt>
    <dgm:pt modelId="{95B70F64-2EB9-4704-81B1-C8ADBCC9A3F3}" type="sibTrans" cxnId="{B68A3EBC-2B2B-4B54-ACDA-F3CA2BF376B9}">
      <dgm:prSet/>
      <dgm:spPr/>
      <dgm:t>
        <a:bodyPr/>
        <a:lstStyle/>
        <a:p>
          <a:endParaRPr lang="en-US"/>
        </a:p>
      </dgm:t>
    </dgm:pt>
    <dgm:pt modelId="{D022EE18-F853-472D-9919-FADEB4D0B322}">
      <dgm:prSet custT="1"/>
      <dgm:spPr/>
      <dgm:t>
        <a:bodyPr/>
        <a:lstStyle/>
        <a:p>
          <a:r>
            <a:rPr lang="en-US" sz="2000" dirty="0"/>
            <a:t>Tested more than 10,000 students grades 5-10 and identified a threshold level of literacy -- if students’ decoding abilities were below this threshold, these skills  had no relation to reading comprehension (ETS READBASIX)</a:t>
          </a:r>
        </a:p>
      </dgm:t>
    </dgm:pt>
    <dgm:pt modelId="{87425015-62F8-40C1-8DD2-052414F7F35C}" type="parTrans" cxnId="{468CB09D-A632-40E1-BDEF-CF943C5280D1}">
      <dgm:prSet/>
      <dgm:spPr/>
      <dgm:t>
        <a:bodyPr/>
        <a:lstStyle/>
        <a:p>
          <a:endParaRPr lang="en-US"/>
        </a:p>
      </dgm:t>
    </dgm:pt>
    <dgm:pt modelId="{3470C21E-3398-4633-9D48-CCC812E557D5}" type="sibTrans" cxnId="{468CB09D-A632-40E1-BDEF-CF943C5280D1}">
      <dgm:prSet/>
      <dgm:spPr/>
      <dgm:t>
        <a:bodyPr/>
        <a:lstStyle/>
        <a:p>
          <a:endParaRPr lang="en-US"/>
        </a:p>
      </dgm:t>
    </dgm:pt>
    <dgm:pt modelId="{439B5A18-7B72-44BE-8E62-6C20F022F49E}">
      <dgm:prSet custT="1"/>
      <dgm:spPr/>
      <dgm:t>
        <a:bodyPr/>
        <a:lstStyle/>
        <a:p>
          <a:r>
            <a:rPr lang="en-US" sz="2000" dirty="0"/>
            <a:t>Longitudinal study of the comprehension growth of 30,000 students – found that students below the decoding threshold made no growth in reading comprehension over the next 3 years (Grades 6-12)– no matter the instruction</a:t>
          </a:r>
        </a:p>
      </dgm:t>
    </dgm:pt>
    <dgm:pt modelId="{2E965176-2C06-4C81-A797-FF161312835D}" type="parTrans" cxnId="{BAD6FE31-3FD9-400E-8D5C-A6C9EC44D339}">
      <dgm:prSet/>
      <dgm:spPr/>
      <dgm:t>
        <a:bodyPr/>
        <a:lstStyle/>
        <a:p>
          <a:endParaRPr lang="en-US"/>
        </a:p>
      </dgm:t>
    </dgm:pt>
    <dgm:pt modelId="{A80B6D94-F1AC-4D0D-AD66-D2F29CD91457}" type="sibTrans" cxnId="{BAD6FE31-3FD9-400E-8D5C-A6C9EC44D339}">
      <dgm:prSet/>
      <dgm:spPr/>
      <dgm:t>
        <a:bodyPr/>
        <a:lstStyle/>
        <a:p>
          <a:endParaRPr lang="en-US"/>
        </a:p>
      </dgm:t>
    </dgm:pt>
    <dgm:pt modelId="{1A3C8560-673E-944B-94E0-917E31784DC6}" type="pres">
      <dgm:prSet presAssocID="{FA706BDE-DE24-4A5F-8902-E63FB256DB1B}" presName="vert0" presStyleCnt="0">
        <dgm:presLayoutVars>
          <dgm:dir/>
          <dgm:animOne val="branch"/>
          <dgm:animLvl val="lvl"/>
        </dgm:presLayoutVars>
      </dgm:prSet>
      <dgm:spPr/>
    </dgm:pt>
    <dgm:pt modelId="{B7AC99EC-871E-8248-BD64-4FAD732586AA}" type="pres">
      <dgm:prSet presAssocID="{C34C5D3C-40E9-4054-B9B3-6E6D7978D3EB}" presName="thickLine" presStyleLbl="alignNode1" presStyleIdx="0" presStyleCnt="4"/>
      <dgm:spPr/>
    </dgm:pt>
    <dgm:pt modelId="{578EA366-E331-8244-A598-A77E3B0235E2}" type="pres">
      <dgm:prSet presAssocID="{C34C5D3C-40E9-4054-B9B3-6E6D7978D3EB}" presName="horz1" presStyleCnt="0"/>
      <dgm:spPr/>
    </dgm:pt>
    <dgm:pt modelId="{980A5D8D-0FD0-B447-9D42-DF3296F2D117}" type="pres">
      <dgm:prSet presAssocID="{C34C5D3C-40E9-4054-B9B3-6E6D7978D3EB}" presName="tx1" presStyleLbl="revTx" presStyleIdx="0" presStyleCnt="4"/>
      <dgm:spPr/>
    </dgm:pt>
    <dgm:pt modelId="{6B749CB2-BA1C-2B4E-8E69-EED0F9D93DCE}" type="pres">
      <dgm:prSet presAssocID="{C34C5D3C-40E9-4054-B9B3-6E6D7978D3EB}" presName="vert1" presStyleCnt="0"/>
      <dgm:spPr/>
    </dgm:pt>
    <dgm:pt modelId="{29ACC88E-D62B-8344-8807-A515626ACE90}" type="pres">
      <dgm:prSet presAssocID="{A7C48A36-5DC3-4CDC-981B-956040AC593E}" presName="thickLine" presStyleLbl="alignNode1" presStyleIdx="1" presStyleCnt="4"/>
      <dgm:spPr/>
    </dgm:pt>
    <dgm:pt modelId="{8004B0C7-1D27-F04F-BC6C-05F1E27AE621}" type="pres">
      <dgm:prSet presAssocID="{A7C48A36-5DC3-4CDC-981B-956040AC593E}" presName="horz1" presStyleCnt="0"/>
      <dgm:spPr/>
    </dgm:pt>
    <dgm:pt modelId="{9CE148A5-FAC1-E643-BECB-9F785BA81598}" type="pres">
      <dgm:prSet presAssocID="{A7C48A36-5DC3-4CDC-981B-956040AC593E}" presName="tx1" presStyleLbl="revTx" presStyleIdx="1" presStyleCnt="4"/>
      <dgm:spPr/>
    </dgm:pt>
    <dgm:pt modelId="{8DAE414F-4051-7C46-8B71-D486EE653076}" type="pres">
      <dgm:prSet presAssocID="{A7C48A36-5DC3-4CDC-981B-956040AC593E}" presName="vert1" presStyleCnt="0"/>
      <dgm:spPr/>
    </dgm:pt>
    <dgm:pt modelId="{FCC8DFB7-5772-944F-98DE-54B99BC85CCB}" type="pres">
      <dgm:prSet presAssocID="{D022EE18-F853-472D-9919-FADEB4D0B322}" presName="thickLine" presStyleLbl="alignNode1" presStyleIdx="2" presStyleCnt="4"/>
      <dgm:spPr/>
    </dgm:pt>
    <dgm:pt modelId="{1E12E946-2F72-6F4F-A0C8-278742A22415}" type="pres">
      <dgm:prSet presAssocID="{D022EE18-F853-472D-9919-FADEB4D0B322}" presName="horz1" presStyleCnt="0"/>
      <dgm:spPr/>
    </dgm:pt>
    <dgm:pt modelId="{C9612E00-F344-8648-9B58-167A99A9548F}" type="pres">
      <dgm:prSet presAssocID="{D022EE18-F853-472D-9919-FADEB4D0B322}" presName="tx1" presStyleLbl="revTx" presStyleIdx="2" presStyleCnt="4"/>
      <dgm:spPr/>
    </dgm:pt>
    <dgm:pt modelId="{42BCA0A9-D849-7544-B894-D16234E2E056}" type="pres">
      <dgm:prSet presAssocID="{D022EE18-F853-472D-9919-FADEB4D0B322}" presName="vert1" presStyleCnt="0"/>
      <dgm:spPr/>
    </dgm:pt>
    <dgm:pt modelId="{658F2758-FA78-EA4F-BC66-1FE5F01DC62B}" type="pres">
      <dgm:prSet presAssocID="{439B5A18-7B72-44BE-8E62-6C20F022F49E}" presName="thickLine" presStyleLbl="alignNode1" presStyleIdx="3" presStyleCnt="4"/>
      <dgm:spPr/>
    </dgm:pt>
    <dgm:pt modelId="{BB96D9F3-2F83-374F-A437-2DF73B9976DF}" type="pres">
      <dgm:prSet presAssocID="{439B5A18-7B72-44BE-8E62-6C20F022F49E}" presName="horz1" presStyleCnt="0"/>
      <dgm:spPr/>
    </dgm:pt>
    <dgm:pt modelId="{8C6BC51E-955B-554B-976B-2ED870867CF7}" type="pres">
      <dgm:prSet presAssocID="{439B5A18-7B72-44BE-8E62-6C20F022F49E}" presName="tx1" presStyleLbl="revTx" presStyleIdx="3" presStyleCnt="4"/>
      <dgm:spPr/>
    </dgm:pt>
    <dgm:pt modelId="{8CF7F52E-CE2D-0F47-82B3-66F99834C085}" type="pres">
      <dgm:prSet presAssocID="{439B5A18-7B72-44BE-8E62-6C20F022F49E}" presName="vert1" presStyleCnt="0"/>
      <dgm:spPr/>
    </dgm:pt>
  </dgm:ptLst>
  <dgm:cxnLst>
    <dgm:cxn modelId="{C4E0AE20-65E2-4D01-9123-3180B9AE9554}" srcId="{FA706BDE-DE24-4A5F-8902-E63FB256DB1B}" destId="{C34C5D3C-40E9-4054-B9B3-6E6D7978D3EB}" srcOrd="0" destOrd="0" parTransId="{DF515417-4716-429E-BD56-8EC22855D08D}" sibTransId="{8F3CBBE8-ECA6-4CA2-849C-CCD3731A8300}"/>
    <dgm:cxn modelId="{BAD6FE31-3FD9-400E-8D5C-A6C9EC44D339}" srcId="{FA706BDE-DE24-4A5F-8902-E63FB256DB1B}" destId="{439B5A18-7B72-44BE-8E62-6C20F022F49E}" srcOrd="3" destOrd="0" parTransId="{2E965176-2C06-4C81-A797-FF161312835D}" sibTransId="{A80B6D94-F1AC-4D0D-AD66-D2F29CD91457}"/>
    <dgm:cxn modelId="{20C5043D-A08C-B64B-882F-9CE1A7F8B904}" type="presOf" srcId="{D022EE18-F853-472D-9919-FADEB4D0B322}" destId="{C9612E00-F344-8648-9B58-167A99A9548F}" srcOrd="0" destOrd="0" presId="urn:microsoft.com/office/officeart/2008/layout/LinedList"/>
    <dgm:cxn modelId="{06D3C748-865D-AB47-AC5F-0DA8CD8DB566}" type="presOf" srcId="{A7C48A36-5DC3-4CDC-981B-956040AC593E}" destId="{9CE148A5-FAC1-E643-BECB-9F785BA81598}" srcOrd="0" destOrd="0" presId="urn:microsoft.com/office/officeart/2008/layout/LinedList"/>
    <dgm:cxn modelId="{468CB09D-A632-40E1-BDEF-CF943C5280D1}" srcId="{FA706BDE-DE24-4A5F-8902-E63FB256DB1B}" destId="{D022EE18-F853-472D-9919-FADEB4D0B322}" srcOrd="2" destOrd="0" parTransId="{87425015-62F8-40C1-8DD2-052414F7F35C}" sibTransId="{3470C21E-3398-4633-9D48-CCC812E557D5}"/>
    <dgm:cxn modelId="{F4E099AB-722A-554E-90A9-ACC76DD8D346}" type="presOf" srcId="{439B5A18-7B72-44BE-8E62-6C20F022F49E}" destId="{8C6BC51E-955B-554B-976B-2ED870867CF7}" srcOrd="0" destOrd="0" presId="urn:microsoft.com/office/officeart/2008/layout/LinedList"/>
    <dgm:cxn modelId="{B68A3EBC-2B2B-4B54-ACDA-F3CA2BF376B9}" srcId="{FA706BDE-DE24-4A5F-8902-E63FB256DB1B}" destId="{A7C48A36-5DC3-4CDC-981B-956040AC593E}" srcOrd="1" destOrd="0" parTransId="{F13D8009-4703-4D6B-9F9A-1D74A23EC678}" sibTransId="{95B70F64-2EB9-4704-81B1-C8ADBCC9A3F3}"/>
    <dgm:cxn modelId="{6E14BFD8-3741-CA41-8521-F97D388306AE}" type="presOf" srcId="{FA706BDE-DE24-4A5F-8902-E63FB256DB1B}" destId="{1A3C8560-673E-944B-94E0-917E31784DC6}" srcOrd="0" destOrd="0" presId="urn:microsoft.com/office/officeart/2008/layout/LinedList"/>
    <dgm:cxn modelId="{123E33E7-5D37-1C43-B4C3-8A8E53C108B2}" type="presOf" srcId="{C34C5D3C-40E9-4054-B9B3-6E6D7978D3EB}" destId="{980A5D8D-0FD0-B447-9D42-DF3296F2D117}" srcOrd="0" destOrd="0" presId="urn:microsoft.com/office/officeart/2008/layout/LinedList"/>
    <dgm:cxn modelId="{B7051E16-924B-4F4E-9A7D-0BCC313F5C9F}" type="presParOf" srcId="{1A3C8560-673E-944B-94E0-917E31784DC6}" destId="{B7AC99EC-871E-8248-BD64-4FAD732586AA}" srcOrd="0" destOrd="0" presId="urn:microsoft.com/office/officeart/2008/layout/LinedList"/>
    <dgm:cxn modelId="{C143C4EC-4E30-4246-921F-A63A1945EBBA}" type="presParOf" srcId="{1A3C8560-673E-944B-94E0-917E31784DC6}" destId="{578EA366-E331-8244-A598-A77E3B0235E2}" srcOrd="1" destOrd="0" presId="urn:microsoft.com/office/officeart/2008/layout/LinedList"/>
    <dgm:cxn modelId="{619AB114-3381-D741-A882-FA2AB136321A}" type="presParOf" srcId="{578EA366-E331-8244-A598-A77E3B0235E2}" destId="{980A5D8D-0FD0-B447-9D42-DF3296F2D117}" srcOrd="0" destOrd="0" presId="urn:microsoft.com/office/officeart/2008/layout/LinedList"/>
    <dgm:cxn modelId="{D07BB702-945C-3543-A8DF-1C3BF443D023}" type="presParOf" srcId="{578EA366-E331-8244-A598-A77E3B0235E2}" destId="{6B749CB2-BA1C-2B4E-8E69-EED0F9D93DCE}" srcOrd="1" destOrd="0" presId="urn:microsoft.com/office/officeart/2008/layout/LinedList"/>
    <dgm:cxn modelId="{062534D6-1C76-4443-8A2C-560F83879590}" type="presParOf" srcId="{1A3C8560-673E-944B-94E0-917E31784DC6}" destId="{29ACC88E-D62B-8344-8807-A515626ACE90}" srcOrd="2" destOrd="0" presId="urn:microsoft.com/office/officeart/2008/layout/LinedList"/>
    <dgm:cxn modelId="{B3FF8054-F572-D64B-ACED-589665A5DCE7}" type="presParOf" srcId="{1A3C8560-673E-944B-94E0-917E31784DC6}" destId="{8004B0C7-1D27-F04F-BC6C-05F1E27AE621}" srcOrd="3" destOrd="0" presId="urn:microsoft.com/office/officeart/2008/layout/LinedList"/>
    <dgm:cxn modelId="{14B555AC-E325-2044-9D30-B29FE0DAF3DF}" type="presParOf" srcId="{8004B0C7-1D27-F04F-BC6C-05F1E27AE621}" destId="{9CE148A5-FAC1-E643-BECB-9F785BA81598}" srcOrd="0" destOrd="0" presId="urn:microsoft.com/office/officeart/2008/layout/LinedList"/>
    <dgm:cxn modelId="{31326B30-7830-7A4D-92EE-FBF47D2222C6}" type="presParOf" srcId="{8004B0C7-1D27-F04F-BC6C-05F1E27AE621}" destId="{8DAE414F-4051-7C46-8B71-D486EE653076}" srcOrd="1" destOrd="0" presId="urn:microsoft.com/office/officeart/2008/layout/LinedList"/>
    <dgm:cxn modelId="{AEC98BD8-B582-CA44-B1D3-DCE6BC94194F}" type="presParOf" srcId="{1A3C8560-673E-944B-94E0-917E31784DC6}" destId="{FCC8DFB7-5772-944F-98DE-54B99BC85CCB}" srcOrd="4" destOrd="0" presId="urn:microsoft.com/office/officeart/2008/layout/LinedList"/>
    <dgm:cxn modelId="{B599BBAD-0A4A-A24F-A538-311E97DE88DE}" type="presParOf" srcId="{1A3C8560-673E-944B-94E0-917E31784DC6}" destId="{1E12E946-2F72-6F4F-A0C8-278742A22415}" srcOrd="5" destOrd="0" presId="urn:microsoft.com/office/officeart/2008/layout/LinedList"/>
    <dgm:cxn modelId="{A51107AC-AAEC-E549-B305-D5650477FADA}" type="presParOf" srcId="{1E12E946-2F72-6F4F-A0C8-278742A22415}" destId="{C9612E00-F344-8648-9B58-167A99A9548F}" srcOrd="0" destOrd="0" presId="urn:microsoft.com/office/officeart/2008/layout/LinedList"/>
    <dgm:cxn modelId="{0A193F69-927A-5147-B88F-336205AC36BF}" type="presParOf" srcId="{1E12E946-2F72-6F4F-A0C8-278742A22415}" destId="{42BCA0A9-D849-7544-B894-D16234E2E056}" srcOrd="1" destOrd="0" presId="urn:microsoft.com/office/officeart/2008/layout/LinedList"/>
    <dgm:cxn modelId="{AAD0BA80-D1E8-F64A-9E1D-BEC20EB0C000}" type="presParOf" srcId="{1A3C8560-673E-944B-94E0-917E31784DC6}" destId="{658F2758-FA78-EA4F-BC66-1FE5F01DC62B}" srcOrd="6" destOrd="0" presId="urn:microsoft.com/office/officeart/2008/layout/LinedList"/>
    <dgm:cxn modelId="{7FAD80CD-D990-EB43-A7F8-417EF634C972}" type="presParOf" srcId="{1A3C8560-673E-944B-94E0-917E31784DC6}" destId="{BB96D9F3-2F83-374F-A437-2DF73B9976DF}" srcOrd="7" destOrd="0" presId="urn:microsoft.com/office/officeart/2008/layout/LinedList"/>
    <dgm:cxn modelId="{BBA86B7F-7663-064A-AC44-7BD034C52DB4}" type="presParOf" srcId="{BB96D9F3-2F83-374F-A437-2DF73B9976DF}" destId="{8C6BC51E-955B-554B-976B-2ED870867CF7}" srcOrd="0" destOrd="0" presId="urn:microsoft.com/office/officeart/2008/layout/LinedList"/>
    <dgm:cxn modelId="{80FB49FF-950C-794F-AF31-E33AF5244042}" type="presParOf" srcId="{BB96D9F3-2F83-374F-A437-2DF73B9976DF}" destId="{8CF7F52E-CE2D-0F47-82B3-66F99834C08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BD5BA19-22D2-4F52-8863-5E4BFDC8399D}"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7ADBFA4F-88E8-4D5D-AAB5-DBB176560FCC}">
      <dgm:prSet/>
      <dgm:spPr/>
      <dgm:t>
        <a:bodyPr/>
        <a:lstStyle/>
        <a:p>
          <a:r>
            <a:rPr lang="en-US" dirty="0"/>
            <a:t>A surprising finding was the large numbers of students who fell below the threshold</a:t>
          </a:r>
        </a:p>
      </dgm:t>
    </dgm:pt>
    <dgm:pt modelId="{4E1AD275-E739-49D8-9374-4BD1A44A77FE}" type="parTrans" cxnId="{01BBDE90-F5A6-4539-ABB0-978547C59BC7}">
      <dgm:prSet/>
      <dgm:spPr/>
      <dgm:t>
        <a:bodyPr/>
        <a:lstStyle/>
        <a:p>
          <a:endParaRPr lang="en-US"/>
        </a:p>
      </dgm:t>
    </dgm:pt>
    <dgm:pt modelId="{F4044754-8B84-4113-9133-E3302C74331D}" type="sibTrans" cxnId="{01BBDE90-F5A6-4539-ABB0-978547C59BC7}">
      <dgm:prSet/>
      <dgm:spPr/>
      <dgm:t>
        <a:bodyPr/>
        <a:lstStyle/>
        <a:p>
          <a:endParaRPr lang="en-US"/>
        </a:p>
      </dgm:t>
    </dgm:pt>
    <dgm:pt modelId="{6ACBFCE3-6AA4-40E5-8B02-6BCCC18C9E2D}">
      <dgm:prSet/>
      <dgm:spPr/>
      <dgm:t>
        <a:bodyPr/>
        <a:lstStyle/>
        <a:p>
          <a:r>
            <a:rPr lang="en-US" dirty="0"/>
            <a:t>In the ETS sample (which was not nationally representative), 38% of the fifth graders and 19% of the 10</a:t>
          </a:r>
          <a:r>
            <a:rPr lang="en-US" baseline="30000" dirty="0"/>
            <a:t>th</a:t>
          </a:r>
          <a:r>
            <a:rPr lang="en-US" dirty="0"/>
            <a:t> graders failed to reach the threshold – much higher than expected</a:t>
          </a:r>
        </a:p>
      </dgm:t>
    </dgm:pt>
    <dgm:pt modelId="{F3D66CA7-96FA-4571-9BE9-4966B3EB4F6C}" type="parTrans" cxnId="{51B6FBFF-E4E2-4C2E-9A0F-4BB73A181CF5}">
      <dgm:prSet/>
      <dgm:spPr/>
      <dgm:t>
        <a:bodyPr/>
        <a:lstStyle/>
        <a:p>
          <a:endParaRPr lang="en-US"/>
        </a:p>
      </dgm:t>
    </dgm:pt>
    <dgm:pt modelId="{2BA28B57-A51C-4578-846A-2AEEDAC8C441}" type="sibTrans" cxnId="{51B6FBFF-E4E2-4C2E-9A0F-4BB73A181CF5}">
      <dgm:prSet/>
      <dgm:spPr/>
      <dgm:t>
        <a:bodyPr/>
        <a:lstStyle/>
        <a:p>
          <a:endParaRPr lang="en-US"/>
        </a:p>
      </dgm:t>
    </dgm:pt>
    <dgm:pt modelId="{3A9B05EC-DD94-4634-90ED-B626383B3492}">
      <dgm:prSet/>
      <dgm:spPr/>
      <dgm:t>
        <a:bodyPr/>
        <a:lstStyle/>
        <a:p>
          <a:r>
            <a:rPr lang="en-US" dirty="0"/>
            <a:t>It is important that your feeder schools are providing sufficient amounts of high-quality decoding instruction in grades K-4/5 (students above the threshold made strong gains in comprehension from a wide range of instruction)</a:t>
          </a:r>
        </a:p>
      </dgm:t>
    </dgm:pt>
    <dgm:pt modelId="{3B752109-8739-48CC-AE9A-E600B2C905B7}" type="parTrans" cxnId="{3BBE5264-AA80-4293-97CA-A01DF5B53598}">
      <dgm:prSet/>
      <dgm:spPr/>
      <dgm:t>
        <a:bodyPr/>
        <a:lstStyle/>
        <a:p>
          <a:endParaRPr lang="en-US"/>
        </a:p>
      </dgm:t>
    </dgm:pt>
    <dgm:pt modelId="{084DD3E4-C1B5-4685-9E94-EA4F5AEF4262}" type="sibTrans" cxnId="{3BBE5264-AA80-4293-97CA-A01DF5B53598}">
      <dgm:prSet/>
      <dgm:spPr/>
      <dgm:t>
        <a:bodyPr/>
        <a:lstStyle/>
        <a:p>
          <a:endParaRPr lang="en-US"/>
        </a:p>
      </dgm:t>
    </dgm:pt>
    <dgm:pt modelId="{5630B27A-DC8C-4507-9EC9-B37C1902EB06}">
      <dgm:prSet/>
      <dgm:spPr/>
      <dgm:t>
        <a:bodyPr/>
        <a:lstStyle/>
        <a:p>
          <a:r>
            <a:rPr lang="en-US" dirty="0"/>
            <a:t>It is important that secondary schools identify these students and try to meet their decoding needs </a:t>
          </a:r>
        </a:p>
      </dgm:t>
    </dgm:pt>
    <dgm:pt modelId="{E7A2137F-0739-4038-A3F4-E93A451E19A1}" type="parTrans" cxnId="{67B8104F-0B44-4356-AB09-8D6A0FE2CE82}">
      <dgm:prSet/>
      <dgm:spPr/>
      <dgm:t>
        <a:bodyPr/>
        <a:lstStyle/>
        <a:p>
          <a:endParaRPr lang="en-US"/>
        </a:p>
      </dgm:t>
    </dgm:pt>
    <dgm:pt modelId="{E208F2DA-D215-4D51-95A1-481ED205F279}" type="sibTrans" cxnId="{67B8104F-0B44-4356-AB09-8D6A0FE2CE82}">
      <dgm:prSet/>
      <dgm:spPr/>
      <dgm:t>
        <a:bodyPr/>
        <a:lstStyle/>
        <a:p>
          <a:endParaRPr lang="en-US"/>
        </a:p>
      </dgm:t>
    </dgm:pt>
    <dgm:pt modelId="{D414DCA0-DEB0-E844-A05E-AF280AA09A59}" type="pres">
      <dgm:prSet presAssocID="{2BD5BA19-22D2-4F52-8863-5E4BFDC8399D}" presName="vert0" presStyleCnt="0">
        <dgm:presLayoutVars>
          <dgm:dir/>
          <dgm:animOne val="branch"/>
          <dgm:animLvl val="lvl"/>
        </dgm:presLayoutVars>
      </dgm:prSet>
      <dgm:spPr/>
    </dgm:pt>
    <dgm:pt modelId="{FEC6FC38-D2CF-AE44-A50F-D06C1F98F064}" type="pres">
      <dgm:prSet presAssocID="{7ADBFA4F-88E8-4D5D-AAB5-DBB176560FCC}" presName="thickLine" presStyleLbl="alignNode1" presStyleIdx="0" presStyleCnt="4"/>
      <dgm:spPr/>
    </dgm:pt>
    <dgm:pt modelId="{7D9A6E38-5AFB-794B-8FF3-7A4A6E7DB91F}" type="pres">
      <dgm:prSet presAssocID="{7ADBFA4F-88E8-4D5D-AAB5-DBB176560FCC}" presName="horz1" presStyleCnt="0"/>
      <dgm:spPr/>
    </dgm:pt>
    <dgm:pt modelId="{5861C957-EB54-414D-98E3-45B558613940}" type="pres">
      <dgm:prSet presAssocID="{7ADBFA4F-88E8-4D5D-AAB5-DBB176560FCC}" presName="tx1" presStyleLbl="revTx" presStyleIdx="0" presStyleCnt="4"/>
      <dgm:spPr/>
    </dgm:pt>
    <dgm:pt modelId="{D6B4DE17-05D7-6147-B224-9CF40AF5A0DB}" type="pres">
      <dgm:prSet presAssocID="{7ADBFA4F-88E8-4D5D-AAB5-DBB176560FCC}" presName="vert1" presStyleCnt="0"/>
      <dgm:spPr/>
    </dgm:pt>
    <dgm:pt modelId="{B56BC714-D757-0541-9337-32B11E8AF479}" type="pres">
      <dgm:prSet presAssocID="{6ACBFCE3-6AA4-40E5-8B02-6BCCC18C9E2D}" presName="thickLine" presStyleLbl="alignNode1" presStyleIdx="1" presStyleCnt="4"/>
      <dgm:spPr/>
    </dgm:pt>
    <dgm:pt modelId="{191C4D3D-D3FE-014D-8FA0-695031830960}" type="pres">
      <dgm:prSet presAssocID="{6ACBFCE3-6AA4-40E5-8B02-6BCCC18C9E2D}" presName="horz1" presStyleCnt="0"/>
      <dgm:spPr/>
    </dgm:pt>
    <dgm:pt modelId="{61C201E1-59D1-384E-9B2A-D088F6F37589}" type="pres">
      <dgm:prSet presAssocID="{6ACBFCE3-6AA4-40E5-8B02-6BCCC18C9E2D}" presName="tx1" presStyleLbl="revTx" presStyleIdx="1" presStyleCnt="4"/>
      <dgm:spPr/>
    </dgm:pt>
    <dgm:pt modelId="{D007B51E-0097-3A4A-9D25-B4646A65FF9C}" type="pres">
      <dgm:prSet presAssocID="{6ACBFCE3-6AA4-40E5-8B02-6BCCC18C9E2D}" presName="vert1" presStyleCnt="0"/>
      <dgm:spPr/>
    </dgm:pt>
    <dgm:pt modelId="{D92B9C51-C858-1F45-8C8D-E681EB064322}" type="pres">
      <dgm:prSet presAssocID="{3A9B05EC-DD94-4634-90ED-B626383B3492}" presName="thickLine" presStyleLbl="alignNode1" presStyleIdx="2" presStyleCnt="4"/>
      <dgm:spPr/>
    </dgm:pt>
    <dgm:pt modelId="{49FCC3AD-9310-4845-9C59-916F49DE3BAB}" type="pres">
      <dgm:prSet presAssocID="{3A9B05EC-DD94-4634-90ED-B626383B3492}" presName="horz1" presStyleCnt="0"/>
      <dgm:spPr/>
    </dgm:pt>
    <dgm:pt modelId="{25E95853-001B-7149-AC6E-E0AF2FAC69AB}" type="pres">
      <dgm:prSet presAssocID="{3A9B05EC-DD94-4634-90ED-B626383B3492}" presName="tx1" presStyleLbl="revTx" presStyleIdx="2" presStyleCnt="4"/>
      <dgm:spPr/>
    </dgm:pt>
    <dgm:pt modelId="{82424603-06DC-324D-BDDA-A452C2E3BEDE}" type="pres">
      <dgm:prSet presAssocID="{3A9B05EC-DD94-4634-90ED-B626383B3492}" presName="vert1" presStyleCnt="0"/>
      <dgm:spPr/>
    </dgm:pt>
    <dgm:pt modelId="{C141F203-346B-7C43-8360-E984924B7132}" type="pres">
      <dgm:prSet presAssocID="{5630B27A-DC8C-4507-9EC9-B37C1902EB06}" presName="thickLine" presStyleLbl="alignNode1" presStyleIdx="3" presStyleCnt="4"/>
      <dgm:spPr/>
    </dgm:pt>
    <dgm:pt modelId="{793DB2FC-1610-B34F-A438-BDBCC5AAF8C3}" type="pres">
      <dgm:prSet presAssocID="{5630B27A-DC8C-4507-9EC9-B37C1902EB06}" presName="horz1" presStyleCnt="0"/>
      <dgm:spPr/>
    </dgm:pt>
    <dgm:pt modelId="{2C96C5DB-F273-764C-B719-3BD0332D0C37}" type="pres">
      <dgm:prSet presAssocID="{5630B27A-DC8C-4507-9EC9-B37C1902EB06}" presName="tx1" presStyleLbl="revTx" presStyleIdx="3" presStyleCnt="4"/>
      <dgm:spPr/>
    </dgm:pt>
    <dgm:pt modelId="{FB5141D9-BC38-C84A-94D2-C398CDCC2DA3}" type="pres">
      <dgm:prSet presAssocID="{5630B27A-DC8C-4507-9EC9-B37C1902EB06}" presName="vert1" presStyleCnt="0"/>
      <dgm:spPr/>
    </dgm:pt>
  </dgm:ptLst>
  <dgm:cxnLst>
    <dgm:cxn modelId="{3722CD4E-802C-7847-A443-20648C177B79}" type="presOf" srcId="{2BD5BA19-22D2-4F52-8863-5E4BFDC8399D}" destId="{D414DCA0-DEB0-E844-A05E-AF280AA09A59}" srcOrd="0" destOrd="0" presId="urn:microsoft.com/office/officeart/2008/layout/LinedList"/>
    <dgm:cxn modelId="{67B8104F-0B44-4356-AB09-8D6A0FE2CE82}" srcId="{2BD5BA19-22D2-4F52-8863-5E4BFDC8399D}" destId="{5630B27A-DC8C-4507-9EC9-B37C1902EB06}" srcOrd="3" destOrd="0" parTransId="{E7A2137F-0739-4038-A3F4-E93A451E19A1}" sibTransId="{E208F2DA-D215-4D51-95A1-481ED205F279}"/>
    <dgm:cxn modelId="{3BBE5264-AA80-4293-97CA-A01DF5B53598}" srcId="{2BD5BA19-22D2-4F52-8863-5E4BFDC8399D}" destId="{3A9B05EC-DD94-4634-90ED-B626383B3492}" srcOrd="2" destOrd="0" parTransId="{3B752109-8739-48CC-AE9A-E600B2C905B7}" sibTransId="{084DD3E4-C1B5-4685-9E94-EA4F5AEF4262}"/>
    <dgm:cxn modelId="{F653426A-2B3A-654A-9972-68ACFCA48809}" type="presOf" srcId="{7ADBFA4F-88E8-4D5D-AAB5-DBB176560FCC}" destId="{5861C957-EB54-414D-98E3-45B558613940}" srcOrd="0" destOrd="0" presId="urn:microsoft.com/office/officeart/2008/layout/LinedList"/>
    <dgm:cxn modelId="{01BBDE90-F5A6-4539-ABB0-978547C59BC7}" srcId="{2BD5BA19-22D2-4F52-8863-5E4BFDC8399D}" destId="{7ADBFA4F-88E8-4D5D-AAB5-DBB176560FCC}" srcOrd="0" destOrd="0" parTransId="{4E1AD275-E739-49D8-9374-4BD1A44A77FE}" sibTransId="{F4044754-8B84-4113-9133-E3302C74331D}"/>
    <dgm:cxn modelId="{E0B746A8-650C-3540-B228-BE4DC909E5BD}" type="presOf" srcId="{3A9B05EC-DD94-4634-90ED-B626383B3492}" destId="{25E95853-001B-7149-AC6E-E0AF2FAC69AB}" srcOrd="0" destOrd="0" presId="urn:microsoft.com/office/officeart/2008/layout/LinedList"/>
    <dgm:cxn modelId="{0E8308B9-E4D1-EB4F-8438-F41ED312F91E}" type="presOf" srcId="{6ACBFCE3-6AA4-40E5-8B02-6BCCC18C9E2D}" destId="{61C201E1-59D1-384E-9B2A-D088F6F37589}" srcOrd="0" destOrd="0" presId="urn:microsoft.com/office/officeart/2008/layout/LinedList"/>
    <dgm:cxn modelId="{1C3584F1-4615-DE4B-8606-CA541D693DAF}" type="presOf" srcId="{5630B27A-DC8C-4507-9EC9-B37C1902EB06}" destId="{2C96C5DB-F273-764C-B719-3BD0332D0C37}" srcOrd="0" destOrd="0" presId="urn:microsoft.com/office/officeart/2008/layout/LinedList"/>
    <dgm:cxn modelId="{51B6FBFF-E4E2-4C2E-9A0F-4BB73A181CF5}" srcId="{2BD5BA19-22D2-4F52-8863-5E4BFDC8399D}" destId="{6ACBFCE3-6AA4-40E5-8B02-6BCCC18C9E2D}" srcOrd="1" destOrd="0" parTransId="{F3D66CA7-96FA-4571-9BE9-4966B3EB4F6C}" sibTransId="{2BA28B57-A51C-4578-846A-2AEEDAC8C441}"/>
    <dgm:cxn modelId="{3E16ABEC-43F9-8340-A1E6-23CCC212AC6E}" type="presParOf" srcId="{D414DCA0-DEB0-E844-A05E-AF280AA09A59}" destId="{FEC6FC38-D2CF-AE44-A50F-D06C1F98F064}" srcOrd="0" destOrd="0" presId="urn:microsoft.com/office/officeart/2008/layout/LinedList"/>
    <dgm:cxn modelId="{7FAF9667-B17E-4E42-97EE-F0B5A0C0EAA1}" type="presParOf" srcId="{D414DCA0-DEB0-E844-A05E-AF280AA09A59}" destId="{7D9A6E38-5AFB-794B-8FF3-7A4A6E7DB91F}" srcOrd="1" destOrd="0" presId="urn:microsoft.com/office/officeart/2008/layout/LinedList"/>
    <dgm:cxn modelId="{6B721042-CD90-ED4D-8B5C-6F93BB2A18DC}" type="presParOf" srcId="{7D9A6E38-5AFB-794B-8FF3-7A4A6E7DB91F}" destId="{5861C957-EB54-414D-98E3-45B558613940}" srcOrd="0" destOrd="0" presId="urn:microsoft.com/office/officeart/2008/layout/LinedList"/>
    <dgm:cxn modelId="{CE7FEA30-415A-8F45-B2D0-2478C9FF67DE}" type="presParOf" srcId="{7D9A6E38-5AFB-794B-8FF3-7A4A6E7DB91F}" destId="{D6B4DE17-05D7-6147-B224-9CF40AF5A0DB}" srcOrd="1" destOrd="0" presId="urn:microsoft.com/office/officeart/2008/layout/LinedList"/>
    <dgm:cxn modelId="{CA03A8B2-DEAA-B643-A36D-E99FD973ED66}" type="presParOf" srcId="{D414DCA0-DEB0-E844-A05E-AF280AA09A59}" destId="{B56BC714-D757-0541-9337-32B11E8AF479}" srcOrd="2" destOrd="0" presId="urn:microsoft.com/office/officeart/2008/layout/LinedList"/>
    <dgm:cxn modelId="{8F8899BF-E6E1-5B41-B6CC-984454EC9A0D}" type="presParOf" srcId="{D414DCA0-DEB0-E844-A05E-AF280AA09A59}" destId="{191C4D3D-D3FE-014D-8FA0-695031830960}" srcOrd="3" destOrd="0" presId="urn:microsoft.com/office/officeart/2008/layout/LinedList"/>
    <dgm:cxn modelId="{52A54617-E5B2-F94D-8E63-3AC230B9A0F4}" type="presParOf" srcId="{191C4D3D-D3FE-014D-8FA0-695031830960}" destId="{61C201E1-59D1-384E-9B2A-D088F6F37589}" srcOrd="0" destOrd="0" presId="urn:microsoft.com/office/officeart/2008/layout/LinedList"/>
    <dgm:cxn modelId="{CFE776E6-2450-E447-97AF-78B89218CA8C}" type="presParOf" srcId="{191C4D3D-D3FE-014D-8FA0-695031830960}" destId="{D007B51E-0097-3A4A-9D25-B4646A65FF9C}" srcOrd="1" destOrd="0" presId="urn:microsoft.com/office/officeart/2008/layout/LinedList"/>
    <dgm:cxn modelId="{809DE89D-87F2-8140-B074-68F42BF56690}" type="presParOf" srcId="{D414DCA0-DEB0-E844-A05E-AF280AA09A59}" destId="{D92B9C51-C858-1F45-8C8D-E681EB064322}" srcOrd="4" destOrd="0" presId="urn:microsoft.com/office/officeart/2008/layout/LinedList"/>
    <dgm:cxn modelId="{A799C4A3-F595-0B4F-9426-25BF764EB46F}" type="presParOf" srcId="{D414DCA0-DEB0-E844-A05E-AF280AA09A59}" destId="{49FCC3AD-9310-4845-9C59-916F49DE3BAB}" srcOrd="5" destOrd="0" presId="urn:microsoft.com/office/officeart/2008/layout/LinedList"/>
    <dgm:cxn modelId="{907987B8-D4C1-544C-8F5F-180C4D767677}" type="presParOf" srcId="{49FCC3AD-9310-4845-9C59-916F49DE3BAB}" destId="{25E95853-001B-7149-AC6E-E0AF2FAC69AB}" srcOrd="0" destOrd="0" presId="urn:microsoft.com/office/officeart/2008/layout/LinedList"/>
    <dgm:cxn modelId="{0A5C2875-6174-B94F-A820-70ADBADD24AE}" type="presParOf" srcId="{49FCC3AD-9310-4845-9C59-916F49DE3BAB}" destId="{82424603-06DC-324D-BDDA-A452C2E3BEDE}" srcOrd="1" destOrd="0" presId="urn:microsoft.com/office/officeart/2008/layout/LinedList"/>
    <dgm:cxn modelId="{59326787-3CD0-8248-959F-FAE21153DA9A}" type="presParOf" srcId="{D414DCA0-DEB0-E844-A05E-AF280AA09A59}" destId="{C141F203-346B-7C43-8360-E984924B7132}" srcOrd="6" destOrd="0" presId="urn:microsoft.com/office/officeart/2008/layout/LinedList"/>
    <dgm:cxn modelId="{9A7FC1CB-69E2-994B-A2BF-7A70995F2149}" type="presParOf" srcId="{D414DCA0-DEB0-E844-A05E-AF280AA09A59}" destId="{793DB2FC-1610-B34F-A438-BDBCC5AAF8C3}" srcOrd="7" destOrd="0" presId="urn:microsoft.com/office/officeart/2008/layout/LinedList"/>
    <dgm:cxn modelId="{E2AD75C7-0884-EB48-8BEE-52C069AAACD3}" type="presParOf" srcId="{793DB2FC-1610-B34F-A438-BDBCC5AAF8C3}" destId="{2C96C5DB-F273-764C-B719-3BD0332D0C37}" srcOrd="0" destOrd="0" presId="urn:microsoft.com/office/officeart/2008/layout/LinedList"/>
    <dgm:cxn modelId="{8AEFD7B7-29AE-374F-96C2-89106C54C859}" type="presParOf" srcId="{793DB2FC-1610-B34F-A438-BDBCC5AAF8C3}" destId="{FB5141D9-BC38-C84A-94D2-C398CDCC2DA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CB2FA0D-D7CB-4248-A462-454965A1B416}"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5625FD26-2E62-41C4-BEA4-A0189D5891AD}">
      <dgm:prSet/>
      <dgm:spPr/>
      <dgm:t>
        <a:bodyPr/>
        <a:lstStyle/>
        <a:p>
          <a:r>
            <a:rPr lang="en-US"/>
            <a:t>Even with these provocative results, it would not make sense for classroom English Language Arts teachers to try to meet these students’ decoding needs </a:t>
          </a:r>
        </a:p>
      </dgm:t>
    </dgm:pt>
    <dgm:pt modelId="{BB54455B-08AA-48FB-BC42-B42E4BF94A3E}" type="parTrans" cxnId="{D19E15E7-C6B6-483A-AD3E-10F85A05D6FA}">
      <dgm:prSet/>
      <dgm:spPr/>
      <dgm:t>
        <a:bodyPr/>
        <a:lstStyle/>
        <a:p>
          <a:endParaRPr lang="en-US"/>
        </a:p>
      </dgm:t>
    </dgm:pt>
    <dgm:pt modelId="{94103100-8F77-40EA-B1B4-77A0DF82C16C}" type="sibTrans" cxnId="{D19E15E7-C6B6-483A-AD3E-10F85A05D6FA}">
      <dgm:prSet/>
      <dgm:spPr/>
      <dgm:t>
        <a:bodyPr/>
        <a:lstStyle/>
        <a:p>
          <a:endParaRPr lang="en-US"/>
        </a:p>
      </dgm:t>
    </dgm:pt>
    <dgm:pt modelId="{12A102DC-7CB1-408F-92A9-C1BEFF856EFD}">
      <dgm:prSet/>
      <dgm:spPr/>
      <dgm:t>
        <a:bodyPr/>
        <a:lstStyle/>
        <a:p>
          <a:r>
            <a:rPr lang="en-US"/>
            <a:t>No, it would make more sense for that to be done in special education or in special reading classes</a:t>
          </a:r>
        </a:p>
      </dgm:t>
    </dgm:pt>
    <dgm:pt modelId="{0BDF0DE1-F098-4B93-BDF3-0D54C8A14350}" type="parTrans" cxnId="{FC6BAE27-E9A7-4573-B2ED-AA71A90FEE45}">
      <dgm:prSet/>
      <dgm:spPr/>
      <dgm:t>
        <a:bodyPr/>
        <a:lstStyle/>
        <a:p>
          <a:endParaRPr lang="en-US"/>
        </a:p>
      </dgm:t>
    </dgm:pt>
    <dgm:pt modelId="{0875D0D7-BEED-4D05-842E-BA5B474DF8CF}" type="sibTrans" cxnId="{FC6BAE27-E9A7-4573-B2ED-AA71A90FEE45}">
      <dgm:prSet/>
      <dgm:spPr/>
      <dgm:t>
        <a:bodyPr/>
        <a:lstStyle/>
        <a:p>
          <a:endParaRPr lang="en-US"/>
        </a:p>
      </dgm:t>
    </dgm:pt>
    <dgm:pt modelId="{F1CED42E-50D4-4D21-8577-E6B9A89057DE}">
      <dgm:prSet/>
      <dgm:spPr/>
      <dgm:t>
        <a:bodyPr/>
        <a:lstStyle/>
        <a:p>
          <a:r>
            <a:rPr lang="en-US" dirty="0"/>
            <a:t>However, given the surprising numbers of students identified in this study and the results of some morphology research, it would make sense to provide classroom instruction aimed at helping students to analyze words and think about their structure through morphology (Grades 6-12)</a:t>
          </a:r>
        </a:p>
      </dgm:t>
    </dgm:pt>
    <dgm:pt modelId="{725F7FD5-FA26-441D-AEE0-A321986080D7}" type="parTrans" cxnId="{AFFF4E48-EADD-4577-AC25-7ACE85F0EBBB}">
      <dgm:prSet/>
      <dgm:spPr/>
      <dgm:t>
        <a:bodyPr/>
        <a:lstStyle/>
        <a:p>
          <a:endParaRPr lang="en-US"/>
        </a:p>
      </dgm:t>
    </dgm:pt>
    <dgm:pt modelId="{4CAA7D22-6C1B-4EDB-BA87-FF7682D6670E}" type="sibTrans" cxnId="{AFFF4E48-EADD-4577-AC25-7ACE85F0EBBB}">
      <dgm:prSet/>
      <dgm:spPr/>
      <dgm:t>
        <a:bodyPr/>
        <a:lstStyle/>
        <a:p>
          <a:endParaRPr lang="en-US"/>
        </a:p>
      </dgm:t>
    </dgm:pt>
    <dgm:pt modelId="{BC3CAA8A-CC0D-FF48-BFD7-00BCB0DA44B4}" type="pres">
      <dgm:prSet presAssocID="{5CB2FA0D-D7CB-4248-A462-454965A1B416}" presName="vert0" presStyleCnt="0">
        <dgm:presLayoutVars>
          <dgm:dir/>
          <dgm:animOne val="branch"/>
          <dgm:animLvl val="lvl"/>
        </dgm:presLayoutVars>
      </dgm:prSet>
      <dgm:spPr/>
    </dgm:pt>
    <dgm:pt modelId="{8796FBED-28ED-5B4C-B597-AB0414F131A4}" type="pres">
      <dgm:prSet presAssocID="{5625FD26-2E62-41C4-BEA4-A0189D5891AD}" presName="thickLine" presStyleLbl="alignNode1" presStyleIdx="0" presStyleCnt="3"/>
      <dgm:spPr/>
    </dgm:pt>
    <dgm:pt modelId="{5EF3F36B-2212-4D42-BED9-AA9A534FCA51}" type="pres">
      <dgm:prSet presAssocID="{5625FD26-2E62-41C4-BEA4-A0189D5891AD}" presName="horz1" presStyleCnt="0"/>
      <dgm:spPr/>
    </dgm:pt>
    <dgm:pt modelId="{CBB56B1C-9F34-9140-8181-81C57A040E96}" type="pres">
      <dgm:prSet presAssocID="{5625FD26-2E62-41C4-BEA4-A0189D5891AD}" presName="tx1" presStyleLbl="revTx" presStyleIdx="0" presStyleCnt="3"/>
      <dgm:spPr/>
    </dgm:pt>
    <dgm:pt modelId="{CC064469-05C0-B645-BA24-2358149195CB}" type="pres">
      <dgm:prSet presAssocID="{5625FD26-2E62-41C4-BEA4-A0189D5891AD}" presName="vert1" presStyleCnt="0"/>
      <dgm:spPr/>
    </dgm:pt>
    <dgm:pt modelId="{9B02875C-B0B7-2D4D-8875-73E82A9A8173}" type="pres">
      <dgm:prSet presAssocID="{12A102DC-7CB1-408F-92A9-C1BEFF856EFD}" presName="thickLine" presStyleLbl="alignNode1" presStyleIdx="1" presStyleCnt="3"/>
      <dgm:spPr/>
    </dgm:pt>
    <dgm:pt modelId="{C3489286-4111-7A4C-A548-D6F4EEC14090}" type="pres">
      <dgm:prSet presAssocID="{12A102DC-7CB1-408F-92A9-C1BEFF856EFD}" presName="horz1" presStyleCnt="0"/>
      <dgm:spPr/>
    </dgm:pt>
    <dgm:pt modelId="{FC45FA66-D23D-3F4B-9539-940A3F0B3EB6}" type="pres">
      <dgm:prSet presAssocID="{12A102DC-7CB1-408F-92A9-C1BEFF856EFD}" presName="tx1" presStyleLbl="revTx" presStyleIdx="1" presStyleCnt="3"/>
      <dgm:spPr/>
    </dgm:pt>
    <dgm:pt modelId="{E18BF613-AE8A-6441-888C-5374B7D6FBCC}" type="pres">
      <dgm:prSet presAssocID="{12A102DC-7CB1-408F-92A9-C1BEFF856EFD}" presName="vert1" presStyleCnt="0"/>
      <dgm:spPr/>
    </dgm:pt>
    <dgm:pt modelId="{A48FB32D-3E3B-9B40-B269-0F8896130320}" type="pres">
      <dgm:prSet presAssocID="{F1CED42E-50D4-4D21-8577-E6B9A89057DE}" presName="thickLine" presStyleLbl="alignNode1" presStyleIdx="2" presStyleCnt="3"/>
      <dgm:spPr/>
    </dgm:pt>
    <dgm:pt modelId="{FC527B22-8057-BF44-9E72-539D3233CD05}" type="pres">
      <dgm:prSet presAssocID="{F1CED42E-50D4-4D21-8577-E6B9A89057DE}" presName="horz1" presStyleCnt="0"/>
      <dgm:spPr/>
    </dgm:pt>
    <dgm:pt modelId="{8C546B4F-A7B8-5A46-9156-3CE8AB6E31CF}" type="pres">
      <dgm:prSet presAssocID="{F1CED42E-50D4-4D21-8577-E6B9A89057DE}" presName="tx1" presStyleLbl="revTx" presStyleIdx="2" presStyleCnt="3"/>
      <dgm:spPr/>
    </dgm:pt>
    <dgm:pt modelId="{73B4766A-22C0-8B40-8FED-7B3BBEBE17E2}" type="pres">
      <dgm:prSet presAssocID="{F1CED42E-50D4-4D21-8577-E6B9A89057DE}" presName="vert1" presStyleCnt="0"/>
      <dgm:spPr/>
    </dgm:pt>
  </dgm:ptLst>
  <dgm:cxnLst>
    <dgm:cxn modelId="{FC6BAE27-E9A7-4573-B2ED-AA71A90FEE45}" srcId="{5CB2FA0D-D7CB-4248-A462-454965A1B416}" destId="{12A102DC-7CB1-408F-92A9-C1BEFF856EFD}" srcOrd="1" destOrd="0" parTransId="{0BDF0DE1-F098-4B93-BDF3-0D54C8A14350}" sibTransId="{0875D0D7-BEED-4D05-842E-BA5B474DF8CF}"/>
    <dgm:cxn modelId="{E43D333D-AC10-3F4B-8E23-8E97BD70E070}" type="presOf" srcId="{5625FD26-2E62-41C4-BEA4-A0189D5891AD}" destId="{CBB56B1C-9F34-9140-8181-81C57A040E96}" srcOrd="0" destOrd="0" presId="urn:microsoft.com/office/officeart/2008/layout/LinedList"/>
    <dgm:cxn modelId="{AFFF4E48-EADD-4577-AC25-7ACE85F0EBBB}" srcId="{5CB2FA0D-D7CB-4248-A462-454965A1B416}" destId="{F1CED42E-50D4-4D21-8577-E6B9A89057DE}" srcOrd="2" destOrd="0" parTransId="{725F7FD5-FA26-441D-AEE0-A321986080D7}" sibTransId="{4CAA7D22-6C1B-4EDB-BA87-FF7682D6670E}"/>
    <dgm:cxn modelId="{F8E423A7-781C-A946-8D99-F21F527FA4DE}" type="presOf" srcId="{12A102DC-7CB1-408F-92A9-C1BEFF856EFD}" destId="{FC45FA66-D23D-3F4B-9539-940A3F0B3EB6}" srcOrd="0" destOrd="0" presId="urn:microsoft.com/office/officeart/2008/layout/LinedList"/>
    <dgm:cxn modelId="{140AD3DA-4532-BB48-A8A8-4FB505D53302}" type="presOf" srcId="{5CB2FA0D-D7CB-4248-A462-454965A1B416}" destId="{BC3CAA8A-CC0D-FF48-BFD7-00BCB0DA44B4}" srcOrd="0" destOrd="0" presId="urn:microsoft.com/office/officeart/2008/layout/LinedList"/>
    <dgm:cxn modelId="{D19E15E7-C6B6-483A-AD3E-10F85A05D6FA}" srcId="{5CB2FA0D-D7CB-4248-A462-454965A1B416}" destId="{5625FD26-2E62-41C4-BEA4-A0189D5891AD}" srcOrd="0" destOrd="0" parTransId="{BB54455B-08AA-48FB-BC42-B42E4BF94A3E}" sibTransId="{94103100-8F77-40EA-B1B4-77A0DF82C16C}"/>
    <dgm:cxn modelId="{5B9A1CEA-9CD2-ED4E-A694-8FEB5ABB4B94}" type="presOf" srcId="{F1CED42E-50D4-4D21-8577-E6B9A89057DE}" destId="{8C546B4F-A7B8-5A46-9156-3CE8AB6E31CF}" srcOrd="0" destOrd="0" presId="urn:microsoft.com/office/officeart/2008/layout/LinedList"/>
    <dgm:cxn modelId="{1769C830-4416-A94F-A870-1151097ABFE5}" type="presParOf" srcId="{BC3CAA8A-CC0D-FF48-BFD7-00BCB0DA44B4}" destId="{8796FBED-28ED-5B4C-B597-AB0414F131A4}" srcOrd="0" destOrd="0" presId="urn:microsoft.com/office/officeart/2008/layout/LinedList"/>
    <dgm:cxn modelId="{FB3ED93A-9509-6B4C-A748-4910C1056D7F}" type="presParOf" srcId="{BC3CAA8A-CC0D-FF48-BFD7-00BCB0DA44B4}" destId="{5EF3F36B-2212-4D42-BED9-AA9A534FCA51}" srcOrd="1" destOrd="0" presId="urn:microsoft.com/office/officeart/2008/layout/LinedList"/>
    <dgm:cxn modelId="{620153F2-AEA0-9F49-8BEF-645CC52EC22C}" type="presParOf" srcId="{5EF3F36B-2212-4D42-BED9-AA9A534FCA51}" destId="{CBB56B1C-9F34-9140-8181-81C57A040E96}" srcOrd="0" destOrd="0" presId="urn:microsoft.com/office/officeart/2008/layout/LinedList"/>
    <dgm:cxn modelId="{49825E4B-AE9E-6A46-9959-2B9C74C0661D}" type="presParOf" srcId="{5EF3F36B-2212-4D42-BED9-AA9A534FCA51}" destId="{CC064469-05C0-B645-BA24-2358149195CB}" srcOrd="1" destOrd="0" presId="urn:microsoft.com/office/officeart/2008/layout/LinedList"/>
    <dgm:cxn modelId="{54B15358-127E-8044-9E92-0176382F551C}" type="presParOf" srcId="{BC3CAA8A-CC0D-FF48-BFD7-00BCB0DA44B4}" destId="{9B02875C-B0B7-2D4D-8875-73E82A9A8173}" srcOrd="2" destOrd="0" presId="urn:microsoft.com/office/officeart/2008/layout/LinedList"/>
    <dgm:cxn modelId="{82D58AC2-F904-A04B-AA91-70A6BA78A2E7}" type="presParOf" srcId="{BC3CAA8A-CC0D-FF48-BFD7-00BCB0DA44B4}" destId="{C3489286-4111-7A4C-A548-D6F4EEC14090}" srcOrd="3" destOrd="0" presId="urn:microsoft.com/office/officeart/2008/layout/LinedList"/>
    <dgm:cxn modelId="{55E51F18-93C3-934C-BE50-7F7E08915897}" type="presParOf" srcId="{C3489286-4111-7A4C-A548-D6F4EEC14090}" destId="{FC45FA66-D23D-3F4B-9539-940A3F0B3EB6}" srcOrd="0" destOrd="0" presId="urn:microsoft.com/office/officeart/2008/layout/LinedList"/>
    <dgm:cxn modelId="{A250B315-F139-564B-BFBE-F5B45F1124AE}" type="presParOf" srcId="{C3489286-4111-7A4C-A548-D6F4EEC14090}" destId="{E18BF613-AE8A-6441-888C-5374B7D6FBCC}" srcOrd="1" destOrd="0" presId="urn:microsoft.com/office/officeart/2008/layout/LinedList"/>
    <dgm:cxn modelId="{2CB444C1-F1C6-1647-BB28-C94A13D56788}" type="presParOf" srcId="{BC3CAA8A-CC0D-FF48-BFD7-00BCB0DA44B4}" destId="{A48FB32D-3E3B-9B40-B269-0F8896130320}" srcOrd="4" destOrd="0" presId="urn:microsoft.com/office/officeart/2008/layout/LinedList"/>
    <dgm:cxn modelId="{328E35D6-B45B-C240-AA77-6AC2590B71E4}" type="presParOf" srcId="{BC3CAA8A-CC0D-FF48-BFD7-00BCB0DA44B4}" destId="{FC527B22-8057-BF44-9E72-539D3233CD05}" srcOrd="5" destOrd="0" presId="urn:microsoft.com/office/officeart/2008/layout/LinedList"/>
    <dgm:cxn modelId="{8FB463C9-49BD-444E-AB1F-648D1184772B}" type="presParOf" srcId="{FC527B22-8057-BF44-9E72-539D3233CD05}" destId="{8C546B4F-A7B8-5A46-9156-3CE8AB6E31CF}" srcOrd="0" destOrd="0" presId="urn:microsoft.com/office/officeart/2008/layout/LinedList"/>
    <dgm:cxn modelId="{1F7C00D8-0536-184C-BF43-EA2943DA6704}" type="presParOf" srcId="{FC527B22-8057-BF44-9E72-539D3233CD05}" destId="{73B4766A-22C0-8B40-8FED-7B3BBEBE17E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7FBDE1D-11D4-4404-AF1E-159533232C24}"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F0DEDEF-38B7-4600-8EAB-3110B2BB7345}">
      <dgm:prSet custT="1"/>
      <dgm:spPr/>
      <dgm:t>
        <a:bodyPr/>
        <a:lstStyle/>
        <a:p>
          <a:r>
            <a:rPr lang="en-US" sz="2000" dirty="0"/>
            <a:t>Meta-analysis of 79 studies found that morphology instruction had positive impacts on literacy achievement, phonological awareness, vocabulary, reading comprehension and spelling (Goodwin &amp; </a:t>
          </a:r>
          <a:r>
            <a:rPr lang="en-US" sz="2000" dirty="0" err="1"/>
            <a:t>Ahn</a:t>
          </a:r>
          <a:r>
            <a:rPr lang="en-US" sz="2000" dirty="0"/>
            <a:t>, 2010)</a:t>
          </a:r>
        </a:p>
      </dgm:t>
    </dgm:pt>
    <dgm:pt modelId="{DE7A691C-A2B2-488E-A18E-C80709C31A4A}" type="parTrans" cxnId="{F8A3D481-8EE0-4516-9DB9-5313A0829F72}">
      <dgm:prSet/>
      <dgm:spPr/>
      <dgm:t>
        <a:bodyPr/>
        <a:lstStyle/>
        <a:p>
          <a:endParaRPr lang="en-US"/>
        </a:p>
      </dgm:t>
    </dgm:pt>
    <dgm:pt modelId="{1D855481-2D8E-4F0C-B049-C82327A835A8}" type="sibTrans" cxnId="{F8A3D481-8EE0-4516-9DB9-5313A0829F72}">
      <dgm:prSet/>
      <dgm:spPr/>
      <dgm:t>
        <a:bodyPr/>
        <a:lstStyle/>
        <a:p>
          <a:endParaRPr lang="en-US"/>
        </a:p>
      </dgm:t>
    </dgm:pt>
    <dgm:pt modelId="{BAA3B359-593E-4B3F-8313-318A75720EA5}">
      <dgm:prSet custT="1"/>
      <dgm:spPr/>
      <dgm:t>
        <a:bodyPr/>
        <a:lstStyle/>
        <a:p>
          <a:r>
            <a:rPr lang="en-US" sz="2000" dirty="0"/>
            <a:t>Morphological knowledge contributes to reading comprehension beyond the effects of vocabulary alone</a:t>
          </a:r>
        </a:p>
      </dgm:t>
    </dgm:pt>
    <dgm:pt modelId="{7838AC8F-33F8-4A75-ADB5-B91EC15B46A8}" type="parTrans" cxnId="{B5459C36-162D-44A3-98CD-6FF714377523}">
      <dgm:prSet/>
      <dgm:spPr/>
      <dgm:t>
        <a:bodyPr/>
        <a:lstStyle/>
        <a:p>
          <a:endParaRPr lang="en-US"/>
        </a:p>
      </dgm:t>
    </dgm:pt>
    <dgm:pt modelId="{BD1512F4-2927-424C-AA6E-D65D6FEFA6B8}" type="sibTrans" cxnId="{B5459C36-162D-44A3-98CD-6FF714377523}">
      <dgm:prSet/>
      <dgm:spPr/>
      <dgm:t>
        <a:bodyPr/>
        <a:lstStyle/>
        <a:p>
          <a:endParaRPr lang="en-US"/>
        </a:p>
      </dgm:t>
    </dgm:pt>
    <dgm:pt modelId="{83BBED70-C017-42EC-A3CA-6D70399399AB}">
      <dgm:prSet custT="1"/>
      <dgm:spPr/>
      <dgm:t>
        <a:bodyPr/>
        <a:lstStyle/>
        <a:p>
          <a:r>
            <a:rPr lang="en-US" sz="2000" dirty="0"/>
            <a:t>“Morphological instruction was particularly effective for students with reading, learning, or speech and language disabilities, English language learners, and struggling readers, suggesting the possibility that morphological instruction can remediate phonological processing challenges.”</a:t>
          </a:r>
        </a:p>
      </dgm:t>
    </dgm:pt>
    <dgm:pt modelId="{01AD3989-1427-4A3A-99FA-663EAC1F0E1F}" type="parTrans" cxnId="{645C0517-5DCD-4CA8-819B-8CE2D1237300}">
      <dgm:prSet/>
      <dgm:spPr/>
      <dgm:t>
        <a:bodyPr/>
        <a:lstStyle/>
        <a:p>
          <a:endParaRPr lang="en-US"/>
        </a:p>
      </dgm:t>
    </dgm:pt>
    <dgm:pt modelId="{7495491B-896B-43DF-B4A8-8CFBBA347A5E}" type="sibTrans" cxnId="{645C0517-5DCD-4CA8-819B-8CE2D1237300}">
      <dgm:prSet/>
      <dgm:spPr/>
      <dgm:t>
        <a:bodyPr/>
        <a:lstStyle/>
        <a:p>
          <a:endParaRPr lang="en-US"/>
        </a:p>
      </dgm:t>
    </dgm:pt>
    <dgm:pt modelId="{04F26373-472B-834B-BA67-7412A6EAFEDA}" type="pres">
      <dgm:prSet presAssocID="{A7FBDE1D-11D4-4404-AF1E-159533232C24}" presName="linear" presStyleCnt="0">
        <dgm:presLayoutVars>
          <dgm:animLvl val="lvl"/>
          <dgm:resizeHandles val="exact"/>
        </dgm:presLayoutVars>
      </dgm:prSet>
      <dgm:spPr/>
    </dgm:pt>
    <dgm:pt modelId="{BA69E694-AD99-D04C-837B-528CF83EA0B8}" type="pres">
      <dgm:prSet presAssocID="{CF0DEDEF-38B7-4600-8EAB-3110B2BB7345}" presName="parentText" presStyleLbl="node1" presStyleIdx="0" presStyleCnt="3">
        <dgm:presLayoutVars>
          <dgm:chMax val="0"/>
          <dgm:bulletEnabled val="1"/>
        </dgm:presLayoutVars>
      </dgm:prSet>
      <dgm:spPr/>
    </dgm:pt>
    <dgm:pt modelId="{A2EEF5C6-DF98-2B47-A90C-18F2F4A25B78}" type="pres">
      <dgm:prSet presAssocID="{1D855481-2D8E-4F0C-B049-C82327A835A8}" presName="spacer" presStyleCnt="0"/>
      <dgm:spPr/>
    </dgm:pt>
    <dgm:pt modelId="{803D37A0-DDFA-D747-88BC-78BA9988A49C}" type="pres">
      <dgm:prSet presAssocID="{BAA3B359-593E-4B3F-8313-318A75720EA5}" presName="parentText" presStyleLbl="node1" presStyleIdx="1" presStyleCnt="3" custLinFactY="395" custLinFactNeighborX="-44" custLinFactNeighborY="100000">
        <dgm:presLayoutVars>
          <dgm:chMax val="0"/>
          <dgm:bulletEnabled val="1"/>
        </dgm:presLayoutVars>
      </dgm:prSet>
      <dgm:spPr/>
    </dgm:pt>
    <dgm:pt modelId="{84E1C667-C85A-C749-8722-520C48AD3906}" type="pres">
      <dgm:prSet presAssocID="{BD1512F4-2927-424C-AA6E-D65D6FEFA6B8}" presName="spacer" presStyleCnt="0"/>
      <dgm:spPr/>
    </dgm:pt>
    <dgm:pt modelId="{A69A208D-3DC2-2948-8DC3-602051C20E7E}" type="pres">
      <dgm:prSet presAssocID="{83BBED70-C017-42EC-A3CA-6D70399399AB}" presName="parentText" presStyleLbl="node1" presStyleIdx="2" presStyleCnt="3">
        <dgm:presLayoutVars>
          <dgm:chMax val="0"/>
          <dgm:bulletEnabled val="1"/>
        </dgm:presLayoutVars>
      </dgm:prSet>
      <dgm:spPr/>
    </dgm:pt>
  </dgm:ptLst>
  <dgm:cxnLst>
    <dgm:cxn modelId="{645C0517-5DCD-4CA8-819B-8CE2D1237300}" srcId="{A7FBDE1D-11D4-4404-AF1E-159533232C24}" destId="{83BBED70-C017-42EC-A3CA-6D70399399AB}" srcOrd="2" destOrd="0" parTransId="{01AD3989-1427-4A3A-99FA-663EAC1F0E1F}" sibTransId="{7495491B-896B-43DF-B4A8-8CFBBA347A5E}"/>
    <dgm:cxn modelId="{B5459C36-162D-44A3-98CD-6FF714377523}" srcId="{A7FBDE1D-11D4-4404-AF1E-159533232C24}" destId="{BAA3B359-593E-4B3F-8313-318A75720EA5}" srcOrd="1" destOrd="0" parTransId="{7838AC8F-33F8-4A75-ADB5-B91EC15B46A8}" sibTransId="{BD1512F4-2927-424C-AA6E-D65D6FEFA6B8}"/>
    <dgm:cxn modelId="{F8A3D481-8EE0-4516-9DB9-5313A0829F72}" srcId="{A7FBDE1D-11D4-4404-AF1E-159533232C24}" destId="{CF0DEDEF-38B7-4600-8EAB-3110B2BB7345}" srcOrd="0" destOrd="0" parTransId="{DE7A691C-A2B2-488E-A18E-C80709C31A4A}" sibTransId="{1D855481-2D8E-4F0C-B049-C82327A835A8}"/>
    <dgm:cxn modelId="{0BB0B284-FC17-BA42-9A51-0D20BCB08364}" type="presOf" srcId="{A7FBDE1D-11D4-4404-AF1E-159533232C24}" destId="{04F26373-472B-834B-BA67-7412A6EAFEDA}" srcOrd="0" destOrd="0" presId="urn:microsoft.com/office/officeart/2005/8/layout/vList2"/>
    <dgm:cxn modelId="{EBDF3F8D-D4A5-7940-B2FF-1FAEE22F6BF7}" type="presOf" srcId="{CF0DEDEF-38B7-4600-8EAB-3110B2BB7345}" destId="{BA69E694-AD99-D04C-837B-528CF83EA0B8}" srcOrd="0" destOrd="0" presId="urn:microsoft.com/office/officeart/2005/8/layout/vList2"/>
    <dgm:cxn modelId="{80475ABD-5BBF-5147-AC20-A00BA3B5EAB5}" type="presOf" srcId="{BAA3B359-593E-4B3F-8313-318A75720EA5}" destId="{803D37A0-DDFA-D747-88BC-78BA9988A49C}" srcOrd="0" destOrd="0" presId="urn:microsoft.com/office/officeart/2005/8/layout/vList2"/>
    <dgm:cxn modelId="{A89548C2-2149-DB43-9660-6D89A9A827C8}" type="presOf" srcId="{83BBED70-C017-42EC-A3CA-6D70399399AB}" destId="{A69A208D-3DC2-2948-8DC3-602051C20E7E}" srcOrd="0" destOrd="0" presId="urn:microsoft.com/office/officeart/2005/8/layout/vList2"/>
    <dgm:cxn modelId="{49977270-B0FD-4545-9634-A38D47485309}" type="presParOf" srcId="{04F26373-472B-834B-BA67-7412A6EAFEDA}" destId="{BA69E694-AD99-D04C-837B-528CF83EA0B8}" srcOrd="0" destOrd="0" presId="urn:microsoft.com/office/officeart/2005/8/layout/vList2"/>
    <dgm:cxn modelId="{18025BA0-4D95-CA45-B5CB-864EBFB88E7F}" type="presParOf" srcId="{04F26373-472B-834B-BA67-7412A6EAFEDA}" destId="{A2EEF5C6-DF98-2B47-A90C-18F2F4A25B78}" srcOrd="1" destOrd="0" presId="urn:microsoft.com/office/officeart/2005/8/layout/vList2"/>
    <dgm:cxn modelId="{BB7F6654-0343-A049-87B8-B895565978D9}" type="presParOf" srcId="{04F26373-472B-834B-BA67-7412A6EAFEDA}" destId="{803D37A0-DDFA-D747-88BC-78BA9988A49C}" srcOrd="2" destOrd="0" presId="urn:microsoft.com/office/officeart/2005/8/layout/vList2"/>
    <dgm:cxn modelId="{60211DB4-8472-D140-9B31-FC0105DE4DC4}" type="presParOf" srcId="{04F26373-472B-834B-BA67-7412A6EAFEDA}" destId="{84E1C667-C85A-C749-8722-520C48AD3906}" srcOrd="3" destOrd="0" presId="urn:microsoft.com/office/officeart/2005/8/layout/vList2"/>
    <dgm:cxn modelId="{8ABBD80D-B833-BF49-8870-BB756E1CEB63}" type="presParOf" srcId="{04F26373-472B-834B-BA67-7412A6EAFEDA}" destId="{A69A208D-3DC2-2948-8DC3-602051C20E7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D9E4032-B234-4B59-BD6C-82BB0E5B6D3B}"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99602D8D-D215-4294-8144-6E43917F4392}">
      <dgm:prSet/>
      <dgm:spPr/>
      <dgm:t>
        <a:bodyPr/>
        <a:lstStyle/>
        <a:p>
          <a:r>
            <a:rPr lang="en-US" dirty="0"/>
            <a:t>Morphology is the study of words, how they are formed, and their relationship to other words in the same language. It analyzes the structure of words and parts of words such as roots, combining forms, prefixes, and suffixes. </a:t>
          </a:r>
        </a:p>
      </dgm:t>
    </dgm:pt>
    <dgm:pt modelId="{6EC6F585-666B-41C7-94E7-D7F503C692EF}" type="parTrans" cxnId="{BEF8D945-3772-4E44-8F84-087C24B2DAEE}">
      <dgm:prSet/>
      <dgm:spPr/>
      <dgm:t>
        <a:bodyPr/>
        <a:lstStyle/>
        <a:p>
          <a:endParaRPr lang="en-US"/>
        </a:p>
      </dgm:t>
    </dgm:pt>
    <dgm:pt modelId="{6D410BE1-161B-4B7D-84B0-ABF829F592DB}" type="sibTrans" cxnId="{BEF8D945-3772-4E44-8F84-087C24B2DAEE}">
      <dgm:prSet/>
      <dgm:spPr/>
      <dgm:t>
        <a:bodyPr/>
        <a:lstStyle/>
        <a:p>
          <a:endParaRPr lang="en-US"/>
        </a:p>
      </dgm:t>
    </dgm:pt>
    <dgm:pt modelId="{96BC5C17-9C06-47AE-94E9-C13AE18CCAA2}">
      <dgm:prSet/>
      <dgm:spPr/>
      <dgm:t>
        <a:bodyPr/>
        <a:lstStyle/>
        <a:p>
          <a:r>
            <a:rPr lang="en-US"/>
            <a:t>Although the focus of morphology instruction tends to be heavily focused on word meanings, it also addresses issues of syntax and how words are structured to play meaningful roles in sentences, and spelling/word construction which may support decoding progress.</a:t>
          </a:r>
        </a:p>
      </dgm:t>
    </dgm:pt>
    <dgm:pt modelId="{7C8D8DA9-8F96-4C09-B4DB-0AA42248056C}" type="parTrans" cxnId="{0A0CA46F-5318-49DE-B4C7-DBD2CE40BF74}">
      <dgm:prSet/>
      <dgm:spPr/>
      <dgm:t>
        <a:bodyPr/>
        <a:lstStyle/>
        <a:p>
          <a:endParaRPr lang="en-US"/>
        </a:p>
      </dgm:t>
    </dgm:pt>
    <dgm:pt modelId="{35F1CD49-961D-4F33-9ADF-B542E9E7708A}" type="sibTrans" cxnId="{0A0CA46F-5318-49DE-B4C7-DBD2CE40BF74}">
      <dgm:prSet/>
      <dgm:spPr/>
      <dgm:t>
        <a:bodyPr/>
        <a:lstStyle/>
        <a:p>
          <a:endParaRPr lang="en-US"/>
        </a:p>
      </dgm:t>
    </dgm:pt>
    <dgm:pt modelId="{DE80DE75-8B1D-6149-954E-502DC205EF88}" type="pres">
      <dgm:prSet presAssocID="{3D9E4032-B234-4B59-BD6C-82BB0E5B6D3B}" presName="linear" presStyleCnt="0">
        <dgm:presLayoutVars>
          <dgm:animLvl val="lvl"/>
          <dgm:resizeHandles val="exact"/>
        </dgm:presLayoutVars>
      </dgm:prSet>
      <dgm:spPr/>
    </dgm:pt>
    <dgm:pt modelId="{D9013E49-8FF8-CA45-A934-4F1BA476102F}" type="pres">
      <dgm:prSet presAssocID="{99602D8D-D215-4294-8144-6E43917F4392}" presName="parentText" presStyleLbl="node1" presStyleIdx="0" presStyleCnt="2">
        <dgm:presLayoutVars>
          <dgm:chMax val="0"/>
          <dgm:bulletEnabled val="1"/>
        </dgm:presLayoutVars>
      </dgm:prSet>
      <dgm:spPr/>
    </dgm:pt>
    <dgm:pt modelId="{DA6F56E7-AA3C-B947-89B0-6C4741CB3B09}" type="pres">
      <dgm:prSet presAssocID="{6D410BE1-161B-4B7D-84B0-ABF829F592DB}" presName="spacer" presStyleCnt="0"/>
      <dgm:spPr/>
    </dgm:pt>
    <dgm:pt modelId="{D078BFBD-818C-744E-B614-F6A32B1F17EC}" type="pres">
      <dgm:prSet presAssocID="{96BC5C17-9C06-47AE-94E9-C13AE18CCAA2}" presName="parentText" presStyleLbl="node1" presStyleIdx="1" presStyleCnt="2">
        <dgm:presLayoutVars>
          <dgm:chMax val="0"/>
          <dgm:bulletEnabled val="1"/>
        </dgm:presLayoutVars>
      </dgm:prSet>
      <dgm:spPr/>
    </dgm:pt>
  </dgm:ptLst>
  <dgm:cxnLst>
    <dgm:cxn modelId="{BEF8D945-3772-4E44-8F84-087C24B2DAEE}" srcId="{3D9E4032-B234-4B59-BD6C-82BB0E5B6D3B}" destId="{99602D8D-D215-4294-8144-6E43917F4392}" srcOrd="0" destOrd="0" parTransId="{6EC6F585-666B-41C7-94E7-D7F503C692EF}" sibTransId="{6D410BE1-161B-4B7D-84B0-ABF829F592DB}"/>
    <dgm:cxn modelId="{3A15496E-1D27-E342-AFFF-780F56C057AD}" type="presOf" srcId="{99602D8D-D215-4294-8144-6E43917F4392}" destId="{D9013E49-8FF8-CA45-A934-4F1BA476102F}" srcOrd="0" destOrd="0" presId="urn:microsoft.com/office/officeart/2005/8/layout/vList2"/>
    <dgm:cxn modelId="{0A0CA46F-5318-49DE-B4C7-DBD2CE40BF74}" srcId="{3D9E4032-B234-4B59-BD6C-82BB0E5B6D3B}" destId="{96BC5C17-9C06-47AE-94E9-C13AE18CCAA2}" srcOrd="1" destOrd="0" parTransId="{7C8D8DA9-8F96-4C09-B4DB-0AA42248056C}" sibTransId="{35F1CD49-961D-4F33-9ADF-B542E9E7708A}"/>
    <dgm:cxn modelId="{042C6F80-7677-874A-972C-37D306F05E44}" type="presOf" srcId="{96BC5C17-9C06-47AE-94E9-C13AE18CCAA2}" destId="{D078BFBD-818C-744E-B614-F6A32B1F17EC}" srcOrd="0" destOrd="0" presId="urn:microsoft.com/office/officeart/2005/8/layout/vList2"/>
    <dgm:cxn modelId="{ABCAB2CE-D155-A049-9F16-E40A2031DE81}" type="presOf" srcId="{3D9E4032-B234-4B59-BD6C-82BB0E5B6D3B}" destId="{DE80DE75-8B1D-6149-954E-502DC205EF88}" srcOrd="0" destOrd="0" presId="urn:microsoft.com/office/officeart/2005/8/layout/vList2"/>
    <dgm:cxn modelId="{0C150480-A224-0242-8237-B49543819968}" type="presParOf" srcId="{DE80DE75-8B1D-6149-954E-502DC205EF88}" destId="{D9013E49-8FF8-CA45-A934-4F1BA476102F}" srcOrd="0" destOrd="0" presId="urn:microsoft.com/office/officeart/2005/8/layout/vList2"/>
    <dgm:cxn modelId="{08D470D8-E263-A14B-B20B-7EA4EBDA6E13}" type="presParOf" srcId="{DE80DE75-8B1D-6149-954E-502DC205EF88}" destId="{DA6F56E7-AA3C-B947-89B0-6C4741CB3B09}" srcOrd="1" destOrd="0" presId="urn:microsoft.com/office/officeart/2005/8/layout/vList2"/>
    <dgm:cxn modelId="{8EC3E7ED-AED0-0649-A526-DB2E44867328}" type="presParOf" srcId="{DE80DE75-8B1D-6149-954E-502DC205EF88}" destId="{D078BFBD-818C-744E-B614-F6A32B1F17E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8351C15-BC63-48D8-90A2-289F5C5CCAF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54BBEFD7-3C17-4190-98A3-FA1C4DDEC54A}">
      <dgm:prSet/>
      <dgm:spPr/>
      <dgm:t>
        <a:bodyPr/>
        <a:lstStyle/>
        <a:p>
          <a:r>
            <a:rPr lang="en-US" dirty="0"/>
            <a:t>Morphemes are the smallest units of a word that carry meaning</a:t>
          </a:r>
        </a:p>
      </dgm:t>
    </dgm:pt>
    <dgm:pt modelId="{506C4D7F-1D7F-4342-A255-FCBDE72E6AAC}" type="parTrans" cxnId="{1163756E-93CC-4729-8326-91778BCA85D2}">
      <dgm:prSet/>
      <dgm:spPr/>
      <dgm:t>
        <a:bodyPr/>
        <a:lstStyle/>
        <a:p>
          <a:endParaRPr lang="en-US"/>
        </a:p>
      </dgm:t>
    </dgm:pt>
    <dgm:pt modelId="{879646D9-8FAB-40C2-9360-48838B70B156}" type="sibTrans" cxnId="{1163756E-93CC-4729-8326-91778BCA85D2}">
      <dgm:prSet/>
      <dgm:spPr/>
      <dgm:t>
        <a:bodyPr/>
        <a:lstStyle/>
        <a:p>
          <a:endParaRPr lang="en-US"/>
        </a:p>
      </dgm:t>
    </dgm:pt>
    <dgm:pt modelId="{5BB786DA-2767-453B-8B71-397501B5B1AC}">
      <dgm:prSet/>
      <dgm:spPr/>
      <dgm:t>
        <a:bodyPr/>
        <a:lstStyle/>
        <a:p>
          <a:r>
            <a:rPr lang="en-US" dirty="0"/>
            <a:t>Inflectional morphemes (e.g., suffixes that change tense or number, such as plural markers)</a:t>
          </a:r>
        </a:p>
      </dgm:t>
    </dgm:pt>
    <dgm:pt modelId="{C2751724-B9FA-4DE5-81BA-7D80FB20FAF0}" type="parTrans" cxnId="{CB710680-0C9F-4F61-8508-1089C6E65750}">
      <dgm:prSet/>
      <dgm:spPr/>
      <dgm:t>
        <a:bodyPr/>
        <a:lstStyle/>
        <a:p>
          <a:endParaRPr lang="en-US"/>
        </a:p>
      </dgm:t>
    </dgm:pt>
    <dgm:pt modelId="{83B41286-2127-4831-99CB-E0BF48DB9921}" type="sibTrans" cxnId="{CB710680-0C9F-4F61-8508-1089C6E65750}">
      <dgm:prSet/>
      <dgm:spPr/>
      <dgm:t>
        <a:bodyPr/>
        <a:lstStyle/>
        <a:p>
          <a:endParaRPr lang="en-US"/>
        </a:p>
      </dgm:t>
    </dgm:pt>
    <dgm:pt modelId="{2C6D653F-0B5D-4EA6-AC5B-BB3E595ECDA1}">
      <dgm:prSet/>
      <dgm:spPr/>
      <dgm:t>
        <a:bodyPr/>
        <a:lstStyle/>
        <a:p>
          <a:r>
            <a:rPr lang="en-US" dirty="0"/>
            <a:t>Derivational morphemes (e.g., prefixes, suffixes that alter form and/or meaning, such as “un” or “ed”)</a:t>
          </a:r>
        </a:p>
      </dgm:t>
    </dgm:pt>
    <dgm:pt modelId="{0CD5486F-4214-427A-954B-B76B0E11E74A}" type="parTrans" cxnId="{3D55EFF0-C8AE-47B4-B53B-FCD12CB0583E}">
      <dgm:prSet/>
      <dgm:spPr/>
      <dgm:t>
        <a:bodyPr/>
        <a:lstStyle/>
        <a:p>
          <a:endParaRPr lang="en-US"/>
        </a:p>
      </dgm:t>
    </dgm:pt>
    <dgm:pt modelId="{C8633B49-05B9-4065-9DAE-5C2F273CCF69}" type="sibTrans" cxnId="{3D55EFF0-C8AE-47B4-B53B-FCD12CB0583E}">
      <dgm:prSet/>
      <dgm:spPr/>
      <dgm:t>
        <a:bodyPr/>
        <a:lstStyle/>
        <a:p>
          <a:endParaRPr lang="en-US"/>
        </a:p>
      </dgm:t>
    </dgm:pt>
    <dgm:pt modelId="{F9F965DF-2252-40F1-BB77-8A937544BA5C}">
      <dgm:prSet/>
      <dgm:spPr/>
      <dgm:t>
        <a:bodyPr/>
        <a:lstStyle/>
        <a:p>
          <a:r>
            <a:rPr lang="en-US"/>
            <a:t>Roots (free standing roots like “table” or bound roots like “liter”)</a:t>
          </a:r>
        </a:p>
      </dgm:t>
    </dgm:pt>
    <dgm:pt modelId="{65F936FD-6592-45AE-BD4E-3EAE95A87B0E}" type="parTrans" cxnId="{B52A65AB-8CF6-4313-8983-37B7EF9ED1DE}">
      <dgm:prSet/>
      <dgm:spPr/>
      <dgm:t>
        <a:bodyPr/>
        <a:lstStyle/>
        <a:p>
          <a:endParaRPr lang="en-US"/>
        </a:p>
      </dgm:t>
    </dgm:pt>
    <dgm:pt modelId="{8A7C5132-B518-4BF6-8117-F3AF22E2E0D6}" type="sibTrans" cxnId="{B52A65AB-8CF6-4313-8983-37B7EF9ED1DE}">
      <dgm:prSet/>
      <dgm:spPr/>
      <dgm:t>
        <a:bodyPr/>
        <a:lstStyle/>
        <a:p>
          <a:endParaRPr lang="en-US"/>
        </a:p>
      </dgm:t>
    </dgm:pt>
    <dgm:pt modelId="{4B195498-B30B-2D48-A66C-95668B556794}" type="pres">
      <dgm:prSet presAssocID="{38351C15-BC63-48D8-90A2-289F5C5CCAFC}" presName="linear" presStyleCnt="0">
        <dgm:presLayoutVars>
          <dgm:animLvl val="lvl"/>
          <dgm:resizeHandles val="exact"/>
        </dgm:presLayoutVars>
      </dgm:prSet>
      <dgm:spPr/>
    </dgm:pt>
    <dgm:pt modelId="{1D72B3C0-CB98-B84C-9EF8-F2A4F3F5CDAB}" type="pres">
      <dgm:prSet presAssocID="{54BBEFD7-3C17-4190-98A3-FA1C4DDEC54A}" presName="parentText" presStyleLbl="node1" presStyleIdx="0" presStyleCnt="4">
        <dgm:presLayoutVars>
          <dgm:chMax val="0"/>
          <dgm:bulletEnabled val="1"/>
        </dgm:presLayoutVars>
      </dgm:prSet>
      <dgm:spPr/>
    </dgm:pt>
    <dgm:pt modelId="{5662847F-7FB9-2148-BC19-C5B677D346B6}" type="pres">
      <dgm:prSet presAssocID="{879646D9-8FAB-40C2-9360-48838B70B156}" presName="spacer" presStyleCnt="0"/>
      <dgm:spPr/>
    </dgm:pt>
    <dgm:pt modelId="{36DC05F6-ED95-FD40-9663-7AE9A0E4B612}" type="pres">
      <dgm:prSet presAssocID="{5BB786DA-2767-453B-8B71-397501B5B1AC}" presName="parentText" presStyleLbl="node1" presStyleIdx="1" presStyleCnt="4">
        <dgm:presLayoutVars>
          <dgm:chMax val="0"/>
          <dgm:bulletEnabled val="1"/>
        </dgm:presLayoutVars>
      </dgm:prSet>
      <dgm:spPr/>
    </dgm:pt>
    <dgm:pt modelId="{4511E0F9-AD0A-114B-B49A-719FFA60D49A}" type="pres">
      <dgm:prSet presAssocID="{83B41286-2127-4831-99CB-E0BF48DB9921}" presName="spacer" presStyleCnt="0"/>
      <dgm:spPr/>
    </dgm:pt>
    <dgm:pt modelId="{13AB6907-1759-BD43-BAFF-C944A79BC981}" type="pres">
      <dgm:prSet presAssocID="{2C6D653F-0B5D-4EA6-AC5B-BB3E595ECDA1}" presName="parentText" presStyleLbl="node1" presStyleIdx="2" presStyleCnt="4">
        <dgm:presLayoutVars>
          <dgm:chMax val="0"/>
          <dgm:bulletEnabled val="1"/>
        </dgm:presLayoutVars>
      </dgm:prSet>
      <dgm:spPr/>
    </dgm:pt>
    <dgm:pt modelId="{EFCE629D-73ED-1D42-A59B-907DDBF7B5B9}" type="pres">
      <dgm:prSet presAssocID="{C8633B49-05B9-4065-9DAE-5C2F273CCF69}" presName="spacer" presStyleCnt="0"/>
      <dgm:spPr/>
    </dgm:pt>
    <dgm:pt modelId="{E0497919-6CE1-FC42-B410-2AF94461524B}" type="pres">
      <dgm:prSet presAssocID="{F9F965DF-2252-40F1-BB77-8A937544BA5C}" presName="parentText" presStyleLbl="node1" presStyleIdx="3" presStyleCnt="4">
        <dgm:presLayoutVars>
          <dgm:chMax val="0"/>
          <dgm:bulletEnabled val="1"/>
        </dgm:presLayoutVars>
      </dgm:prSet>
      <dgm:spPr/>
    </dgm:pt>
  </dgm:ptLst>
  <dgm:cxnLst>
    <dgm:cxn modelId="{D1025E0F-CE39-0344-8540-A6216DF1D78F}" type="presOf" srcId="{2C6D653F-0B5D-4EA6-AC5B-BB3E595ECDA1}" destId="{13AB6907-1759-BD43-BAFF-C944A79BC981}" srcOrd="0" destOrd="0" presId="urn:microsoft.com/office/officeart/2005/8/layout/vList2"/>
    <dgm:cxn modelId="{00195B55-787B-DC4E-9D73-4C638CFBAA01}" type="presOf" srcId="{38351C15-BC63-48D8-90A2-289F5C5CCAFC}" destId="{4B195498-B30B-2D48-A66C-95668B556794}" srcOrd="0" destOrd="0" presId="urn:microsoft.com/office/officeart/2005/8/layout/vList2"/>
    <dgm:cxn modelId="{C90E9E57-894E-8841-9489-6B255D0750EF}" type="presOf" srcId="{54BBEFD7-3C17-4190-98A3-FA1C4DDEC54A}" destId="{1D72B3C0-CB98-B84C-9EF8-F2A4F3F5CDAB}" srcOrd="0" destOrd="0" presId="urn:microsoft.com/office/officeart/2005/8/layout/vList2"/>
    <dgm:cxn modelId="{1163756E-93CC-4729-8326-91778BCA85D2}" srcId="{38351C15-BC63-48D8-90A2-289F5C5CCAFC}" destId="{54BBEFD7-3C17-4190-98A3-FA1C4DDEC54A}" srcOrd="0" destOrd="0" parTransId="{506C4D7F-1D7F-4342-A255-FCBDE72E6AAC}" sibTransId="{879646D9-8FAB-40C2-9360-48838B70B156}"/>
    <dgm:cxn modelId="{CB710680-0C9F-4F61-8508-1089C6E65750}" srcId="{38351C15-BC63-48D8-90A2-289F5C5CCAFC}" destId="{5BB786DA-2767-453B-8B71-397501B5B1AC}" srcOrd="1" destOrd="0" parTransId="{C2751724-B9FA-4DE5-81BA-7D80FB20FAF0}" sibTransId="{83B41286-2127-4831-99CB-E0BF48DB9921}"/>
    <dgm:cxn modelId="{CFBB6783-575B-D245-BFEF-0D5421F31C7C}" type="presOf" srcId="{5BB786DA-2767-453B-8B71-397501B5B1AC}" destId="{36DC05F6-ED95-FD40-9663-7AE9A0E4B612}" srcOrd="0" destOrd="0" presId="urn:microsoft.com/office/officeart/2005/8/layout/vList2"/>
    <dgm:cxn modelId="{6E282AA5-9EB1-5741-899C-7B7C29937950}" type="presOf" srcId="{F9F965DF-2252-40F1-BB77-8A937544BA5C}" destId="{E0497919-6CE1-FC42-B410-2AF94461524B}" srcOrd="0" destOrd="0" presId="urn:microsoft.com/office/officeart/2005/8/layout/vList2"/>
    <dgm:cxn modelId="{B52A65AB-8CF6-4313-8983-37B7EF9ED1DE}" srcId="{38351C15-BC63-48D8-90A2-289F5C5CCAFC}" destId="{F9F965DF-2252-40F1-BB77-8A937544BA5C}" srcOrd="3" destOrd="0" parTransId="{65F936FD-6592-45AE-BD4E-3EAE95A87B0E}" sibTransId="{8A7C5132-B518-4BF6-8117-F3AF22E2E0D6}"/>
    <dgm:cxn modelId="{3D55EFF0-C8AE-47B4-B53B-FCD12CB0583E}" srcId="{38351C15-BC63-48D8-90A2-289F5C5CCAFC}" destId="{2C6D653F-0B5D-4EA6-AC5B-BB3E595ECDA1}" srcOrd="2" destOrd="0" parTransId="{0CD5486F-4214-427A-954B-B76B0E11E74A}" sibTransId="{C8633B49-05B9-4065-9DAE-5C2F273CCF69}"/>
    <dgm:cxn modelId="{4EA9D502-6FDD-5C4B-8AD6-AE2393728313}" type="presParOf" srcId="{4B195498-B30B-2D48-A66C-95668B556794}" destId="{1D72B3C0-CB98-B84C-9EF8-F2A4F3F5CDAB}" srcOrd="0" destOrd="0" presId="urn:microsoft.com/office/officeart/2005/8/layout/vList2"/>
    <dgm:cxn modelId="{455969D8-D566-6A44-82B2-40005603DFB3}" type="presParOf" srcId="{4B195498-B30B-2D48-A66C-95668B556794}" destId="{5662847F-7FB9-2148-BC19-C5B677D346B6}" srcOrd="1" destOrd="0" presId="urn:microsoft.com/office/officeart/2005/8/layout/vList2"/>
    <dgm:cxn modelId="{E58BF4A5-9A85-944A-A66B-9FD0A24C7E5B}" type="presParOf" srcId="{4B195498-B30B-2D48-A66C-95668B556794}" destId="{36DC05F6-ED95-FD40-9663-7AE9A0E4B612}" srcOrd="2" destOrd="0" presId="urn:microsoft.com/office/officeart/2005/8/layout/vList2"/>
    <dgm:cxn modelId="{ECEE8BD5-1F61-7A44-AE8F-2ABD15A9E1C7}" type="presParOf" srcId="{4B195498-B30B-2D48-A66C-95668B556794}" destId="{4511E0F9-AD0A-114B-B49A-719FFA60D49A}" srcOrd="3" destOrd="0" presId="urn:microsoft.com/office/officeart/2005/8/layout/vList2"/>
    <dgm:cxn modelId="{A49970E3-6C94-D944-AF70-7CF03FBF374F}" type="presParOf" srcId="{4B195498-B30B-2D48-A66C-95668B556794}" destId="{13AB6907-1759-BD43-BAFF-C944A79BC981}" srcOrd="4" destOrd="0" presId="urn:microsoft.com/office/officeart/2005/8/layout/vList2"/>
    <dgm:cxn modelId="{EAC2E77F-73AF-834C-BC35-B1C586EF1916}" type="presParOf" srcId="{4B195498-B30B-2D48-A66C-95668B556794}" destId="{EFCE629D-73ED-1D42-A59B-907DDBF7B5B9}" srcOrd="5" destOrd="0" presId="urn:microsoft.com/office/officeart/2005/8/layout/vList2"/>
    <dgm:cxn modelId="{730E3544-72CE-F64B-B492-7692A6FB0356}" type="presParOf" srcId="{4B195498-B30B-2D48-A66C-95668B556794}" destId="{E0497919-6CE1-FC42-B410-2AF94461524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1E7CFA-6674-8249-AC57-F94290A82A03}">
      <dsp:nvSpPr>
        <dsp:cNvPr id="0" name=""/>
        <dsp:cNvSpPr/>
      </dsp:nvSpPr>
      <dsp:spPr>
        <a:xfrm>
          <a:off x="0" y="2700"/>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38BDBE-DA2D-F64F-A17C-BAC23E600379}">
      <dsp:nvSpPr>
        <dsp:cNvPr id="0" name=""/>
        <dsp:cNvSpPr/>
      </dsp:nvSpPr>
      <dsp:spPr>
        <a:xfrm>
          <a:off x="0" y="2700"/>
          <a:ext cx="6291714" cy="1841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An examination of results from the National Assessment of Educational Progress indicate that students in the U.S. lag in reading not just in Grade 4 but in Grades 8 and 11, too</a:t>
          </a:r>
        </a:p>
      </dsp:txBody>
      <dsp:txXfrm>
        <a:off x="0" y="2700"/>
        <a:ext cx="6291714" cy="1841777"/>
      </dsp:txXfrm>
    </dsp:sp>
    <dsp:sp modelId="{A55BA5EA-77F7-A84E-BAB9-B06349BCDB9E}">
      <dsp:nvSpPr>
        <dsp:cNvPr id="0" name=""/>
        <dsp:cNvSpPr/>
      </dsp:nvSpPr>
      <dsp:spPr>
        <a:xfrm>
          <a:off x="0" y="1844478"/>
          <a:ext cx="6291714"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CED213-3A8B-3947-A8DC-016E0C775003}">
      <dsp:nvSpPr>
        <dsp:cNvPr id="0" name=""/>
        <dsp:cNvSpPr/>
      </dsp:nvSpPr>
      <dsp:spPr>
        <a:xfrm>
          <a:off x="0" y="1844478"/>
          <a:ext cx="6291714" cy="1841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Past results suggest that improving reading in the primary grades has little impact on how older readers do</a:t>
          </a:r>
        </a:p>
      </dsp:txBody>
      <dsp:txXfrm>
        <a:off x="0" y="1844478"/>
        <a:ext cx="6291714" cy="1841777"/>
      </dsp:txXfrm>
    </dsp:sp>
    <dsp:sp modelId="{1EDDA1DD-6B4D-964D-A572-E323AB9AEEC4}">
      <dsp:nvSpPr>
        <dsp:cNvPr id="0" name=""/>
        <dsp:cNvSpPr/>
      </dsp:nvSpPr>
      <dsp:spPr>
        <a:xfrm>
          <a:off x="0" y="3686256"/>
          <a:ext cx="629171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06BF7C-394B-1F46-9D82-380A49E20F47}">
      <dsp:nvSpPr>
        <dsp:cNvPr id="0" name=""/>
        <dsp:cNvSpPr/>
      </dsp:nvSpPr>
      <dsp:spPr>
        <a:xfrm>
          <a:off x="0" y="3686256"/>
          <a:ext cx="6291714" cy="1841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If we want to improve literacy achievement in Grades 6-12, we must address that directly</a:t>
          </a:r>
        </a:p>
      </dsp:txBody>
      <dsp:txXfrm>
        <a:off x="0" y="3686256"/>
        <a:ext cx="6291714" cy="184177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354D6C-279C-4746-A0F9-BCEF844694BE}">
      <dsp:nvSpPr>
        <dsp:cNvPr id="0" name=""/>
        <dsp:cNvSpPr/>
      </dsp:nvSpPr>
      <dsp:spPr>
        <a:xfrm>
          <a:off x="0" y="3814"/>
          <a:ext cx="10515600" cy="125700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848C37-9BFC-41FE-A03E-3CDD39B30B22}">
      <dsp:nvSpPr>
        <dsp:cNvPr id="0" name=""/>
        <dsp:cNvSpPr/>
      </dsp:nvSpPr>
      <dsp:spPr>
        <a:xfrm>
          <a:off x="380244" y="286641"/>
          <a:ext cx="692028" cy="6913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F77CFD9-2041-41BA-913C-3F2C3D140FFF}">
      <dsp:nvSpPr>
        <dsp:cNvPr id="0" name=""/>
        <dsp:cNvSpPr/>
      </dsp:nvSpPr>
      <dsp:spPr>
        <a:xfrm>
          <a:off x="1452516" y="3814"/>
          <a:ext cx="8967227" cy="1258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63" tIns="133163" rIns="133163" bIns="133163" numCol="1" spcCol="1270" anchor="ctr" anchorCtr="0">
          <a:noAutofit/>
        </a:bodyPr>
        <a:lstStyle/>
        <a:p>
          <a:pPr marL="0" lvl="0" indent="0" algn="l" defTabSz="933450">
            <a:lnSpc>
              <a:spcPct val="90000"/>
            </a:lnSpc>
            <a:spcBef>
              <a:spcPct val="0"/>
            </a:spcBef>
            <a:spcAft>
              <a:spcPct val="35000"/>
            </a:spcAft>
            <a:buNone/>
          </a:pPr>
          <a:r>
            <a:rPr lang="en-US" sz="2100" kern="1200" dirty="0"/>
            <a:t>The majority of studies of morphology instruction have focused on teaching prefixes and suffixes (their meanings, their syntactic qualities, how they combine with roots, etc.)</a:t>
          </a:r>
        </a:p>
      </dsp:txBody>
      <dsp:txXfrm>
        <a:off x="1452516" y="3814"/>
        <a:ext cx="8967227" cy="1258233"/>
      </dsp:txXfrm>
    </dsp:sp>
    <dsp:sp modelId="{794D652C-19F3-4B27-B749-79915C6CA07C}">
      <dsp:nvSpPr>
        <dsp:cNvPr id="0" name=""/>
        <dsp:cNvSpPr/>
      </dsp:nvSpPr>
      <dsp:spPr>
        <a:xfrm>
          <a:off x="0" y="1549645"/>
          <a:ext cx="10515600" cy="125700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02D2A9-5B04-4C44-BC61-ED8F98CADFFF}">
      <dsp:nvSpPr>
        <dsp:cNvPr id="0" name=""/>
        <dsp:cNvSpPr/>
      </dsp:nvSpPr>
      <dsp:spPr>
        <a:xfrm>
          <a:off x="380244" y="1832471"/>
          <a:ext cx="692028" cy="6913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95F2BAE-7C2D-4AE9-8901-7E2917582D90}">
      <dsp:nvSpPr>
        <dsp:cNvPr id="0" name=""/>
        <dsp:cNvSpPr/>
      </dsp:nvSpPr>
      <dsp:spPr>
        <a:xfrm>
          <a:off x="1452516" y="1549645"/>
          <a:ext cx="8967227" cy="1258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63" tIns="133163" rIns="133163" bIns="133163" numCol="1" spcCol="1270" anchor="ctr" anchorCtr="0">
          <a:noAutofit/>
        </a:bodyPr>
        <a:lstStyle/>
        <a:p>
          <a:pPr marL="0" lvl="0" indent="0" algn="l" defTabSz="889000">
            <a:lnSpc>
              <a:spcPct val="90000"/>
            </a:lnSpc>
            <a:spcBef>
              <a:spcPct val="0"/>
            </a:spcBef>
            <a:spcAft>
              <a:spcPct val="35000"/>
            </a:spcAft>
            <a:buNone/>
          </a:pPr>
          <a:r>
            <a:rPr lang="en-US" sz="2000" kern="1200" dirty="0"/>
            <a:t>As students learn more of these affixes their knowledge of vocabulary increases and their ability to recognize syntactic relationships within sentences improves</a:t>
          </a:r>
        </a:p>
      </dsp:txBody>
      <dsp:txXfrm>
        <a:off x="1452516" y="1549645"/>
        <a:ext cx="8967227" cy="1258233"/>
      </dsp:txXfrm>
    </dsp:sp>
    <dsp:sp modelId="{BDE03C11-0552-4336-9816-4731EF712590}">
      <dsp:nvSpPr>
        <dsp:cNvPr id="0" name=""/>
        <dsp:cNvSpPr/>
      </dsp:nvSpPr>
      <dsp:spPr>
        <a:xfrm>
          <a:off x="0" y="3095475"/>
          <a:ext cx="10515600" cy="125700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AA3699-5B8F-4CFF-9EDF-6B363FD78615}">
      <dsp:nvSpPr>
        <dsp:cNvPr id="0" name=""/>
        <dsp:cNvSpPr/>
      </dsp:nvSpPr>
      <dsp:spPr>
        <a:xfrm>
          <a:off x="380615" y="3378301"/>
          <a:ext cx="692028" cy="6913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D34DF1A-C948-4AF2-8F3B-6F18E6BC541B}">
      <dsp:nvSpPr>
        <dsp:cNvPr id="0" name=""/>
        <dsp:cNvSpPr/>
      </dsp:nvSpPr>
      <dsp:spPr>
        <a:xfrm>
          <a:off x="1453260" y="3095475"/>
          <a:ext cx="8967227" cy="1258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63" tIns="133163" rIns="133163" bIns="133163"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Emphasis of instruction is on memorizing the affixes, examining their meaning across several words, and guiding students to use their “word solving” skills with words in text that they are reading (comprehension), spelling and syllabication (decoding), and identifying their role in sentences (syntax)</a:t>
          </a:r>
        </a:p>
      </dsp:txBody>
      <dsp:txXfrm>
        <a:off x="1453260" y="3095475"/>
        <a:ext cx="8967227" cy="125823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9F9DFB-739A-2142-8C26-851D1052E1DE}">
      <dsp:nvSpPr>
        <dsp:cNvPr id="0" name=""/>
        <dsp:cNvSpPr/>
      </dsp:nvSpPr>
      <dsp:spPr>
        <a:xfrm>
          <a:off x="0" y="1080567"/>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3FFFAA-E134-3D4A-B4DA-01EB88E0A629}">
      <dsp:nvSpPr>
        <dsp:cNvPr id="0" name=""/>
        <dsp:cNvSpPr/>
      </dsp:nvSpPr>
      <dsp:spPr>
        <a:xfrm>
          <a:off x="328612" y="139274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National Reading Panel found teaching text reading fluency improved reading achievement Grades 1-12</a:t>
          </a:r>
        </a:p>
      </dsp:txBody>
      <dsp:txXfrm>
        <a:off x="383617" y="1447754"/>
        <a:ext cx="2847502" cy="1768010"/>
      </dsp:txXfrm>
    </dsp:sp>
    <dsp:sp modelId="{20DBB27F-B8F7-5148-B548-56F3303DF16D}">
      <dsp:nvSpPr>
        <dsp:cNvPr id="0" name=""/>
        <dsp:cNvSpPr/>
      </dsp:nvSpPr>
      <dsp:spPr>
        <a:xfrm>
          <a:off x="3614737" y="1080567"/>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8EECB2-7531-5347-8BA5-31C62A6364CB}">
      <dsp:nvSpPr>
        <dsp:cNvPr id="0" name=""/>
        <dsp:cNvSpPr/>
      </dsp:nvSpPr>
      <dsp:spPr>
        <a:xfrm>
          <a:off x="3943350" y="139274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Reading challenging texts aloud, with feedback, and repetition had a positive impact on reading comprehension</a:t>
          </a:r>
        </a:p>
      </dsp:txBody>
      <dsp:txXfrm>
        <a:off x="3998355" y="1447754"/>
        <a:ext cx="2847502" cy="1768010"/>
      </dsp:txXfrm>
    </dsp:sp>
    <dsp:sp modelId="{A80BAA6F-FF0D-C741-BCF5-CCDE9A8A8AC5}">
      <dsp:nvSpPr>
        <dsp:cNvPr id="0" name=""/>
        <dsp:cNvSpPr/>
      </dsp:nvSpPr>
      <dsp:spPr>
        <a:xfrm>
          <a:off x="7229475" y="1080567"/>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DAD179-992C-E047-8415-EF27410DAA16}">
      <dsp:nvSpPr>
        <dsp:cNvPr id="0" name=""/>
        <dsp:cNvSpPr/>
      </dsp:nvSpPr>
      <dsp:spPr>
        <a:xfrm>
          <a:off x="7558087" y="139274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Experience tells me the most effective approach with middle and high school students is paired reading with teacher supervision</a:t>
          </a:r>
        </a:p>
      </dsp:txBody>
      <dsp:txXfrm>
        <a:off x="7613092" y="1447754"/>
        <a:ext cx="2847502" cy="17680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6592F2-1F06-F84C-A956-EC5F557D550C}">
      <dsp:nvSpPr>
        <dsp:cNvPr id="0" name=""/>
        <dsp:cNvSpPr/>
      </dsp:nvSpPr>
      <dsp:spPr>
        <a:xfrm>
          <a:off x="0" y="2700"/>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2DE591-F458-C849-A44A-7B5892E12650}">
      <dsp:nvSpPr>
        <dsp:cNvPr id="0" name=""/>
        <dsp:cNvSpPr/>
      </dsp:nvSpPr>
      <dsp:spPr>
        <a:xfrm>
          <a:off x="0" y="2700"/>
          <a:ext cx="6291714" cy="1841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Teachers usually can see the value of having students read text with teacher guidance and support (e.g., guided or directed reading, close reading)</a:t>
          </a:r>
        </a:p>
      </dsp:txBody>
      <dsp:txXfrm>
        <a:off x="0" y="2700"/>
        <a:ext cx="6291714" cy="1841777"/>
      </dsp:txXfrm>
    </dsp:sp>
    <dsp:sp modelId="{BA67807A-8176-7947-8F20-54D5CF667A3D}">
      <dsp:nvSpPr>
        <dsp:cNvPr id="0" name=""/>
        <dsp:cNvSpPr/>
      </dsp:nvSpPr>
      <dsp:spPr>
        <a:xfrm>
          <a:off x="0" y="1844478"/>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01555A-34D6-F240-A8F2-D4CBDA5A57C8}">
      <dsp:nvSpPr>
        <dsp:cNvPr id="0" name=""/>
        <dsp:cNvSpPr/>
      </dsp:nvSpPr>
      <dsp:spPr>
        <a:xfrm>
          <a:off x="0" y="1844478"/>
          <a:ext cx="6291714" cy="1841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Such work obviously is connected to reading comprehension – since the students are practicing comprehending high-quality text with teacher assistance</a:t>
          </a:r>
        </a:p>
      </dsp:txBody>
      <dsp:txXfrm>
        <a:off x="0" y="1844478"/>
        <a:ext cx="6291714" cy="1841777"/>
      </dsp:txXfrm>
    </dsp:sp>
    <dsp:sp modelId="{6108B137-4C97-884B-8A3E-6D5230B6B709}">
      <dsp:nvSpPr>
        <dsp:cNvPr id="0" name=""/>
        <dsp:cNvSpPr/>
      </dsp:nvSpPr>
      <dsp:spPr>
        <a:xfrm>
          <a:off x="0" y="3686256"/>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9656CD-69E5-A145-99D4-10154874E0C1}">
      <dsp:nvSpPr>
        <dsp:cNvPr id="0" name=""/>
        <dsp:cNvSpPr/>
      </dsp:nvSpPr>
      <dsp:spPr>
        <a:xfrm>
          <a:off x="0" y="3686256"/>
          <a:ext cx="6291714" cy="1841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But what of those foundational skills? Is much instructional time and effort devoted to those and should it be?</a:t>
          </a:r>
        </a:p>
      </dsp:txBody>
      <dsp:txXfrm>
        <a:off x="0" y="3686256"/>
        <a:ext cx="6291714" cy="18417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F33232-E614-3248-8560-F182AE9AE0EB}">
      <dsp:nvSpPr>
        <dsp:cNvPr id="0" name=""/>
        <dsp:cNvSpPr/>
      </dsp:nvSpPr>
      <dsp:spPr>
        <a:xfrm>
          <a:off x="0" y="0"/>
          <a:ext cx="629171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60C426-4ECF-9D44-A42D-A98954DA598C}">
      <dsp:nvSpPr>
        <dsp:cNvPr id="0" name=""/>
        <dsp:cNvSpPr/>
      </dsp:nvSpPr>
      <dsp:spPr>
        <a:xfrm>
          <a:off x="0" y="0"/>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The idea of phonics is to teach students to read words by decoding the sound-symbol relationships and spelling patterns</a:t>
          </a:r>
        </a:p>
      </dsp:txBody>
      <dsp:txXfrm>
        <a:off x="0" y="0"/>
        <a:ext cx="6291714" cy="1382683"/>
      </dsp:txXfrm>
    </dsp:sp>
    <dsp:sp modelId="{688C4D19-0358-9846-AD79-BE197B8478CB}">
      <dsp:nvSpPr>
        <dsp:cNvPr id="0" name=""/>
        <dsp:cNvSpPr/>
      </dsp:nvSpPr>
      <dsp:spPr>
        <a:xfrm>
          <a:off x="0" y="1382683"/>
          <a:ext cx="629171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63851F-8CDD-9243-95AD-CE0B0BB9C854}">
      <dsp:nvSpPr>
        <dsp:cNvPr id="0" name=""/>
        <dsp:cNvSpPr/>
      </dsp:nvSpPr>
      <dsp:spPr>
        <a:xfrm>
          <a:off x="0" y="1382683"/>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Research has found that teaching decoding explicitly to students in grades K-2 improves reading achievement</a:t>
          </a:r>
        </a:p>
      </dsp:txBody>
      <dsp:txXfrm>
        <a:off x="0" y="1382683"/>
        <a:ext cx="6291714" cy="1382683"/>
      </dsp:txXfrm>
    </dsp:sp>
    <dsp:sp modelId="{A304C871-EF52-AF40-8997-1EF9F65A360A}">
      <dsp:nvSpPr>
        <dsp:cNvPr id="0" name=""/>
        <dsp:cNvSpPr/>
      </dsp:nvSpPr>
      <dsp:spPr>
        <a:xfrm>
          <a:off x="0" y="2765367"/>
          <a:ext cx="629171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D0F017-202B-2C4C-B7F6-70BDF5B381C0}">
      <dsp:nvSpPr>
        <dsp:cNvPr id="0" name=""/>
        <dsp:cNvSpPr/>
      </dsp:nvSpPr>
      <dsp:spPr>
        <a:xfrm>
          <a:off x="0" y="2765367"/>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There are decoding and spelling skills that go beyond these levels, but it is presumed that these don’t require a great deal of instructional attention in the upper elementary grades</a:t>
          </a:r>
        </a:p>
      </dsp:txBody>
      <dsp:txXfrm>
        <a:off x="0" y="2765367"/>
        <a:ext cx="6291714" cy="1382683"/>
      </dsp:txXfrm>
    </dsp:sp>
    <dsp:sp modelId="{8AEE707C-C935-F842-A016-0A0B00BDEF59}">
      <dsp:nvSpPr>
        <dsp:cNvPr id="0" name=""/>
        <dsp:cNvSpPr/>
      </dsp:nvSpPr>
      <dsp:spPr>
        <a:xfrm>
          <a:off x="0" y="4148051"/>
          <a:ext cx="629171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265C97-1895-C24C-B619-0DC07C1E4D49}">
      <dsp:nvSpPr>
        <dsp:cNvPr id="0" name=""/>
        <dsp:cNvSpPr/>
      </dsp:nvSpPr>
      <dsp:spPr>
        <a:xfrm>
          <a:off x="0" y="4148051"/>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Reading authorities usually have discouraged decoding instruction in the secondary grades in special education (students with severe disability) – as such phonics would not be something for us to explore here</a:t>
          </a:r>
        </a:p>
      </dsp:txBody>
      <dsp:txXfrm>
        <a:off x="0" y="4148051"/>
        <a:ext cx="6291714" cy="13826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AC99EC-871E-8248-BD64-4FAD732586AA}">
      <dsp:nvSpPr>
        <dsp:cNvPr id="0" name=""/>
        <dsp:cNvSpPr/>
      </dsp:nvSpPr>
      <dsp:spPr>
        <a:xfrm>
          <a:off x="0" y="0"/>
          <a:ext cx="629171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0A5D8D-0FD0-B447-9D42-DF3296F2D117}">
      <dsp:nvSpPr>
        <dsp:cNvPr id="0" name=""/>
        <dsp:cNvSpPr/>
      </dsp:nvSpPr>
      <dsp:spPr>
        <a:xfrm>
          <a:off x="0" y="0"/>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However, research is revealing some important things about the decoding abilities of secondary students</a:t>
          </a:r>
        </a:p>
      </dsp:txBody>
      <dsp:txXfrm>
        <a:off x="0" y="0"/>
        <a:ext cx="6291714" cy="1382683"/>
      </dsp:txXfrm>
    </dsp:sp>
    <dsp:sp modelId="{29ACC88E-D62B-8344-8807-A515626ACE90}">
      <dsp:nvSpPr>
        <dsp:cNvPr id="0" name=""/>
        <dsp:cNvSpPr/>
      </dsp:nvSpPr>
      <dsp:spPr>
        <a:xfrm>
          <a:off x="0" y="1382683"/>
          <a:ext cx="629171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E148A5-FAC1-E643-BECB-9F785BA81598}">
      <dsp:nvSpPr>
        <dsp:cNvPr id="0" name=""/>
        <dsp:cNvSpPr/>
      </dsp:nvSpPr>
      <dsp:spPr>
        <a:xfrm>
          <a:off x="0" y="1382683"/>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Educational Testing Service (ETS) tried to determine if there were threshold levels of foundational skills that students needed to meet if they were to make progress in reading in grades 6-12 (Wang, Sabatini, O’Reilly, &amp; Weeks, 2019) </a:t>
          </a:r>
        </a:p>
      </dsp:txBody>
      <dsp:txXfrm>
        <a:off x="0" y="1382683"/>
        <a:ext cx="6291714" cy="1382683"/>
      </dsp:txXfrm>
    </dsp:sp>
    <dsp:sp modelId="{FCC8DFB7-5772-944F-98DE-54B99BC85CCB}">
      <dsp:nvSpPr>
        <dsp:cNvPr id="0" name=""/>
        <dsp:cNvSpPr/>
      </dsp:nvSpPr>
      <dsp:spPr>
        <a:xfrm>
          <a:off x="0" y="2765367"/>
          <a:ext cx="629171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612E00-F344-8648-9B58-167A99A9548F}">
      <dsp:nvSpPr>
        <dsp:cNvPr id="0" name=""/>
        <dsp:cNvSpPr/>
      </dsp:nvSpPr>
      <dsp:spPr>
        <a:xfrm>
          <a:off x="0" y="2765367"/>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Tested more than 10,000 students grades 5-10 and identified a threshold level of literacy -- if students’ decoding abilities were below this threshold, these skills  had no relation to reading comprehension (ETS READBASIX)</a:t>
          </a:r>
        </a:p>
      </dsp:txBody>
      <dsp:txXfrm>
        <a:off x="0" y="2765367"/>
        <a:ext cx="6291714" cy="1382683"/>
      </dsp:txXfrm>
    </dsp:sp>
    <dsp:sp modelId="{658F2758-FA78-EA4F-BC66-1FE5F01DC62B}">
      <dsp:nvSpPr>
        <dsp:cNvPr id="0" name=""/>
        <dsp:cNvSpPr/>
      </dsp:nvSpPr>
      <dsp:spPr>
        <a:xfrm>
          <a:off x="0" y="4148051"/>
          <a:ext cx="629171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6BC51E-955B-554B-976B-2ED870867CF7}">
      <dsp:nvSpPr>
        <dsp:cNvPr id="0" name=""/>
        <dsp:cNvSpPr/>
      </dsp:nvSpPr>
      <dsp:spPr>
        <a:xfrm>
          <a:off x="0" y="4148051"/>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Longitudinal study of the comprehension growth of 30,000 students – found that students below the decoding threshold made no growth in reading comprehension over the next 3 years (Grades 6-12)– no matter the instruction</a:t>
          </a:r>
        </a:p>
      </dsp:txBody>
      <dsp:txXfrm>
        <a:off x="0" y="4148051"/>
        <a:ext cx="6291714" cy="13826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C6FC38-D2CF-AE44-A50F-D06C1F98F064}">
      <dsp:nvSpPr>
        <dsp:cNvPr id="0" name=""/>
        <dsp:cNvSpPr/>
      </dsp:nvSpPr>
      <dsp:spPr>
        <a:xfrm>
          <a:off x="0" y="0"/>
          <a:ext cx="629171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61C957-EB54-414D-98E3-45B558613940}">
      <dsp:nvSpPr>
        <dsp:cNvPr id="0" name=""/>
        <dsp:cNvSpPr/>
      </dsp:nvSpPr>
      <dsp:spPr>
        <a:xfrm>
          <a:off x="0" y="0"/>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A surprising finding was the large numbers of students who fell below the threshold</a:t>
          </a:r>
        </a:p>
      </dsp:txBody>
      <dsp:txXfrm>
        <a:off x="0" y="0"/>
        <a:ext cx="6291714" cy="1382683"/>
      </dsp:txXfrm>
    </dsp:sp>
    <dsp:sp modelId="{B56BC714-D757-0541-9337-32B11E8AF479}">
      <dsp:nvSpPr>
        <dsp:cNvPr id="0" name=""/>
        <dsp:cNvSpPr/>
      </dsp:nvSpPr>
      <dsp:spPr>
        <a:xfrm>
          <a:off x="0" y="1382683"/>
          <a:ext cx="629171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C201E1-59D1-384E-9B2A-D088F6F37589}">
      <dsp:nvSpPr>
        <dsp:cNvPr id="0" name=""/>
        <dsp:cNvSpPr/>
      </dsp:nvSpPr>
      <dsp:spPr>
        <a:xfrm>
          <a:off x="0" y="1382683"/>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In the ETS sample (which was not nationally representative), 38% of the fifth graders and 19% of the 10</a:t>
          </a:r>
          <a:r>
            <a:rPr lang="en-US" sz="2000" kern="1200" baseline="30000" dirty="0"/>
            <a:t>th</a:t>
          </a:r>
          <a:r>
            <a:rPr lang="en-US" sz="2000" kern="1200" dirty="0"/>
            <a:t> graders failed to reach the threshold – much higher than expected</a:t>
          </a:r>
        </a:p>
      </dsp:txBody>
      <dsp:txXfrm>
        <a:off x="0" y="1382683"/>
        <a:ext cx="6291714" cy="1382683"/>
      </dsp:txXfrm>
    </dsp:sp>
    <dsp:sp modelId="{D92B9C51-C858-1F45-8C8D-E681EB064322}">
      <dsp:nvSpPr>
        <dsp:cNvPr id="0" name=""/>
        <dsp:cNvSpPr/>
      </dsp:nvSpPr>
      <dsp:spPr>
        <a:xfrm>
          <a:off x="0" y="2765367"/>
          <a:ext cx="629171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E95853-001B-7149-AC6E-E0AF2FAC69AB}">
      <dsp:nvSpPr>
        <dsp:cNvPr id="0" name=""/>
        <dsp:cNvSpPr/>
      </dsp:nvSpPr>
      <dsp:spPr>
        <a:xfrm>
          <a:off x="0" y="2765367"/>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It is important that your feeder schools are providing sufficient amounts of high-quality decoding instruction in grades K-4/5 (students above the threshold made strong gains in comprehension from a wide range of instruction)</a:t>
          </a:r>
        </a:p>
      </dsp:txBody>
      <dsp:txXfrm>
        <a:off x="0" y="2765367"/>
        <a:ext cx="6291714" cy="1382683"/>
      </dsp:txXfrm>
    </dsp:sp>
    <dsp:sp modelId="{C141F203-346B-7C43-8360-E984924B7132}">
      <dsp:nvSpPr>
        <dsp:cNvPr id="0" name=""/>
        <dsp:cNvSpPr/>
      </dsp:nvSpPr>
      <dsp:spPr>
        <a:xfrm>
          <a:off x="0" y="4148051"/>
          <a:ext cx="629171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96C5DB-F273-764C-B719-3BD0332D0C37}">
      <dsp:nvSpPr>
        <dsp:cNvPr id="0" name=""/>
        <dsp:cNvSpPr/>
      </dsp:nvSpPr>
      <dsp:spPr>
        <a:xfrm>
          <a:off x="0" y="4148051"/>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It is important that secondary schools identify these students and try to meet their decoding needs </a:t>
          </a:r>
        </a:p>
      </dsp:txBody>
      <dsp:txXfrm>
        <a:off x="0" y="4148051"/>
        <a:ext cx="6291714" cy="138268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96FBED-28ED-5B4C-B597-AB0414F131A4}">
      <dsp:nvSpPr>
        <dsp:cNvPr id="0" name=""/>
        <dsp:cNvSpPr/>
      </dsp:nvSpPr>
      <dsp:spPr>
        <a:xfrm>
          <a:off x="0" y="2700"/>
          <a:ext cx="629171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B56B1C-9F34-9140-8181-81C57A040E96}">
      <dsp:nvSpPr>
        <dsp:cNvPr id="0" name=""/>
        <dsp:cNvSpPr/>
      </dsp:nvSpPr>
      <dsp:spPr>
        <a:xfrm>
          <a:off x="0" y="2700"/>
          <a:ext cx="6291714" cy="1841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Even with these provocative results, it would not make sense for classroom English Language Arts teachers to try to meet these students’ decoding needs </a:t>
          </a:r>
        </a:p>
      </dsp:txBody>
      <dsp:txXfrm>
        <a:off x="0" y="2700"/>
        <a:ext cx="6291714" cy="1841777"/>
      </dsp:txXfrm>
    </dsp:sp>
    <dsp:sp modelId="{9B02875C-B0B7-2D4D-8875-73E82A9A8173}">
      <dsp:nvSpPr>
        <dsp:cNvPr id="0" name=""/>
        <dsp:cNvSpPr/>
      </dsp:nvSpPr>
      <dsp:spPr>
        <a:xfrm>
          <a:off x="0" y="1844478"/>
          <a:ext cx="629171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45FA66-D23D-3F4B-9539-940A3F0B3EB6}">
      <dsp:nvSpPr>
        <dsp:cNvPr id="0" name=""/>
        <dsp:cNvSpPr/>
      </dsp:nvSpPr>
      <dsp:spPr>
        <a:xfrm>
          <a:off x="0" y="1844478"/>
          <a:ext cx="6291714" cy="1841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No, it would make more sense for that to be done in special education or in special reading classes</a:t>
          </a:r>
        </a:p>
      </dsp:txBody>
      <dsp:txXfrm>
        <a:off x="0" y="1844478"/>
        <a:ext cx="6291714" cy="1841777"/>
      </dsp:txXfrm>
    </dsp:sp>
    <dsp:sp modelId="{A48FB32D-3E3B-9B40-B269-0F8896130320}">
      <dsp:nvSpPr>
        <dsp:cNvPr id="0" name=""/>
        <dsp:cNvSpPr/>
      </dsp:nvSpPr>
      <dsp:spPr>
        <a:xfrm>
          <a:off x="0" y="3686256"/>
          <a:ext cx="629171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546B4F-A7B8-5A46-9156-3CE8AB6E31CF}">
      <dsp:nvSpPr>
        <dsp:cNvPr id="0" name=""/>
        <dsp:cNvSpPr/>
      </dsp:nvSpPr>
      <dsp:spPr>
        <a:xfrm>
          <a:off x="0" y="3686256"/>
          <a:ext cx="6291714" cy="1841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However, given the surprising numbers of students identified in this study and the results of some morphology research, it would make sense to provide classroom instruction aimed at helping students to analyze words and think about their structure through morphology (Grades 6-12)</a:t>
          </a:r>
        </a:p>
      </dsp:txBody>
      <dsp:txXfrm>
        <a:off x="0" y="3686256"/>
        <a:ext cx="6291714" cy="184177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69E694-AD99-D04C-837B-528CF83EA0B8}">
      <dsp:nvSpPr>
        <dsp:cNvPr id="0" name=""/>
        <dsp:cNvSpPr/>
      </dsp:nvSpPr>
      <dsp:spPr>
        <a:xfrm>
          <a:off x="0" y="1458"/>
          <a:ext cx="6291714" cy="183321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Meta-analysis of 79 studies found that morphology instruction had positive impacts on literacy achievement, phonological awareness, vocabulary, reading comprehension and spelling (Goodwin &amp; </a:t>
          </a:r>
          <a:r>
            <a:rPr lang="en-US" sz="2000" kern="1200" dirty="0" err="1"/>
            <a:t>Ahn</a:t>
          </a:r>
          <a:r>
            <a:rPr lang="en-US" sz="2000" kern="1200" dirty="0"/>
            <a:t>, 2010)</a:t>
          </a:r>
        </a:p>
      </dsp:txBody>
      <dsp:txXfrm>
        <a:off x="89490" y="90948"/>
        <a:ext cx="6112734" cy="1654232"/>
      </dsp:txXfrm>
    </dsp:sp>
    <dsp:sp modelId="{803D37A0-DDFA-D747-88BC-78BA9988A49C}">
      <dsp:nvSpPr>
        <dsp:cNvPr id="0" name=""/>
        <dsp:cNvSpPr/>
      </dsp:nvSpPr>
      <dsp:spPr>
        <a:xfrm>
          <a:off x="0" y="1870093"/>
          <a:ext cx="6291714" cy="1833212"/>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Morphological knowledge contributes to reading comprehension beyond the effects of vocabulary alone</a:t>
          </a:r>
        </a:p>
      </dsp:txBody>
      <dsp:txXfrm>
        <a:off x="89490" y="1959583"/>
        <a:ext cx="6112734" cy="1654232"/>
      </dsp:txXfrm>
    </dsp:sp>
    <dsp:sp modelId="{A69A208D-3DC2-2948-8DC3-602051C20E7E}">
      <dsp:nvSpPr>
        <dsp:cNvPr id="0" name=""/>
        <dsp:cNvSpPr/>
      </dsp:nvSpPr>
      <dsp:spPr>
        <a:xfrm>
          <a:off x="0" y="3696064"/>
          <a:ext cx="6291714" cy="183321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“Morphological instruction was particularly effective for students with reading, learning, or speech and language disabilities, English language learners, and struggling readers, suggesting the possibility that morphological instruction can remediate phonological processing challenges.”</a:t>
          </a:r>
        </a:p>
      </dsp:txBody>
      <dsp:txXfrm>
        <a:off x="89490" y="3785554"/>
        <a:ext cx="6112734" cy="165423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013E49-8FF8-CA45-A934-4F1BA476102F}">
      <dsp:nvSpPr>
        <dsp:cNvPr id="0" name=""/>
        <dsp:cNvSpPr/>
      </dsp:nvSpPr>
      <dsp:spPr>
        <a:xfrm>
          <a:off x="0" y="263277"/>
          <a:ext cx="6291714" cy="246752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Morphology is the study of words, how they are formed, and their relationship to other words in the same language. It analyzes the structure of words and parts of words such as roots, combining forms, prefixes, and suffixes. </a:t>
          </a:r>
        </a:p>
      </dsp:txBody>
      <dsp:txXfrm>
        <a:off x="120455" y="383732"/>
        <a:ext cx="6050804" cy="2226619"/>
      </dsp:txXfrm>
    </dsp:sp>
    <dsp:sp modelId="{D078BFBD-818C-744E-B614-F6A32B1F17EC}">
      <dsp:nvSpPr>
        <dsp:cNvPr id="0" name=""/>
        <dsp:cNvSpPr/>
      </dsp:nvSpPr>
      <dsp:spPr>
        <a:xfrm>
          <a:off x="0" y="2799927"/>
          <a:ext cx="6291714" cy="246752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Although the focus of morphology instruction tends to be heavily focused on word meanings, it also addresses issues of syntax and how words are structured to play meaningful roles in sentences, and spelling/word construction which may support decoding progress.</a:t>
          </a:r>
        </a:p>
      </dsp:txBody>
      <dsp:txXfrm>
        <a:off x="120455" y="2920382"/>
        <a:ext cx="6050804" cy="222661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72B3C0-CB98-B84C-9EF8-F2A4F3F5CDAB}">
      <dsp:nvSpPr>
        <dsp:cNvPr id="0" name=""/>
        <dsp:cNvSpPr/>
      </dsp:nvSpPr>
      <dsp:spPr>
        <a:xfrm>
          <a:off x="0" y="769181"/>
          <a:ext cx="6735443" cy="95471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Morphemes are the smallest units of a word that carry meaning</a:t>
          </a:r>
        </a:p>
      </dsp:txBody>
      <dsp:txXfrm>
        <a:off x="46606" y="815787"/>
        <a:ext cx="6642231" cy="861507"/>
      </dsp:txXfrm>
    </dsp:sp>
    <dsp:sp modelId="{36DC05F6-ED95-FD40-9663-7AE9A0E4B612}">
      <dsp:nvSpPr>
        <dsp:cNvPr id="0" name=""/>
        <dsp:cNvSpPr/>
      </dsp:nvSpPr>
      <dsp:spPr>
        <a:xfrm>
          <a:off x="0" y="1793021"/>
          <a:ext cx="6735443" cy="954719"/>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Inflectional morphemes (e.g., suffixes that change tense or number, such as plural markers)</a:t>
          </a:r>
        </a:p>
      </dsp:txBody>
      <dsp:txXfrm>
        <a:off x="46606" y="1839627"/>
        <a:ext cx="6642231" cy="861507"/>
      </dsp:txXfrm>
    </dsp:sp>
    <dsp:sp modelId="{13AB6907-1759-BD43-BAFF-C944A79BC981}">
      <dsp:nvSpPr>
        <dsp:cNvPr id="0" name=""/>
        <dsp:cNvSpPr/>
      </dsp:nvSpPr>
      <dsp:spPr>
        <a:xfrm>
          <a:off x="0" y="2816860"/>
          <a:ext cx="6735443" cy="954719"/>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Derivational morphemes (e.g., prefixes, suffixes that alter form and/or meaning, such as “un” or “ed”)</a:t>
          </a:r>
        </a:p>
      </dsp:txBody>
      <dsp:txXfrm>
        <a:off x="46606" y="2863466"/>
        <a:ext cx="6642231" cy="861507"/>
      </dsp:txXfrm>
    </dsp:sp>
    <dsp:sp modelId="{E0497919-6CE1-FC42-B410-2AF94461524B}">
      <dsp:nvSpPr>
        <dsp:cNvPr id="0" name=""/>
        <dsp:cNvSpPr/>
      </dsp:nvSpPr>
      <dsp:spPr>
        <a:xfrm>
          <a:off x="0" y="3840700"/>
          <a:ext cx="6735443" cy="95471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Roots (free standing roots like “table” or bound roots like “liter”)</a:t>
          </a:r>
        </a:p>
      </dsp:txBody>
      <dsp:txXfrm>
        <a:off x="46606" y="3887306"/>
        <a:ext cx="6642231" cy="86150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842CC2-E627-5241-B47E-E4A43DBAC626}" type="datetimeFigureOut">
              <a:rPr lang="en-US" smtClean="0"/>
              <a:t>11/15/23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4BD266-6215-3D47-8657-F0D40693AA60}" type="slidenum">
              <a:rPr lang="en-US" smtClean="0"/>
              <a:t>‹#›</a:t>
            </a:fld>
            <a:endParaRPr lang="en-US"/>
          </a:p>
        </p:txBody>
      </p:sp>
    </p:spTree>
    <p:extLst>
      <p:ext uri="{BB962C8B-B14F-4D97-AF65-F5344CB8AC3E}">
        <p14:creationId xmlns:p14="http://schemas.microsoft.com/office/powerpoint/2010/main" val="2805950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4BD266-6215-3D47-8657-F0D40693AA60}" type="slidenum">
              <a:rPr lang="en-US" smtClean="0"/>
              <a:t>23</a:t>
            </a:fld>
            <a:endParaRPr lang="en-US"/>
          </a:p>
        </p:txBody>
      </p:sp>
    </p:spTree>
    <p:extLst>
      <p:ext uri="{BB962C8B-B14F-4D97-AF65-F5344CB8AC3E}">
        <p14:creationId xmlns:p14="http://schemas.microsoft.com/office/powerpoint/2010/main" val="3454006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A1D53-27D8-2456-7719-CF6A211287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B90E26-04FD-DF80-2246-4A9E0296A1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B41328-0918-7F36-5DDF-FFA286575AC9}"/>
              </a:ext>
            </a:extLst>
          </p:cNvPr>
          <p:cNvSpPr>
            <a:spLocks noGrp="1"/>
          </p:cNvSpPr>
          <p:nvPr>
            <p:ph type="dt" sz="half" idx="10"/>
          </p:nvPr>
        </p:nvSpPr>
        <p:spPr/>
        <p:txBody>
          <a:bodyPr/>
          <a:lstStyle/>
          <a:p>
            <a:fld id="{FD453008-0B20-3D45-9A92-B44A80C4B893}" type="datetimeFigureOut">
              <a:rPr lang="en-US" smtClean="0"/>
              <a:t>11/15/23</a:t>
            </a:fld>
            <a:endParaRPr lang="en-US"/>
          </a:p>
        </p:txBody>
      </p:sp>
      <p:sp>
        <p:nvSpPr>
          <p:cNvPr id="5" name="Footer Placeholder 4">
            <a:extLst>
              <a:ext uri="{FF2B5EF4-FFF2-40B4-BE49-F238E27FC236}">
                <a16:creationId xmlns:a16="http://schemas.microsoft.com/office/drawing/2014/main" id="{498B39E6-72C2-43E3-2653-25BFE0255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8B3DBB-457F-0F2B-677A-729C0C76561F}"/>
              </a:ext>
            </a:extLst>
          </p:cNvPr>
          <p:cNvSpPr>
            <a:spLocks noGrp="1"/>
          </p:cNvSpPr>
          <p:nvPr>
            <p:ph type="sldNum" sz="quarter" idx="12"/>
          </p:nvPr>
        </p:nvSpPr>
        <p:spPr/>
        <p:txBody>
          <a:bodyPr/>
          <a:lstStyle/>
          <a:p>
            <a:fld id="{7CAD8516-3232-ED4F-9B26-4C60350F8239}" type="slidenum">
              <a:rPr lang="en-US" smtClean="0"/>
              <a:t>‹#›</a:t>
            </a:fld>
            <a:endParaRPr lang="en-US"/>
          </a:p>
        </p:txBody>
      </p:sp>
    </p:spTree>
    <p:extLst>
      <p:ext uri="{BB962C8B-B14F-4D97-AF65-F5344CB8AC3E}">
        <p14:creationId xmlns:p14="http://schemas.microsoft.com/office/powerpoint/2010/main" val="1830608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BA90E-A767-2128-221E-54027DBC8F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B8DC80-2C2B-C42D-F28A-FF10590DF5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1CAFB6-67D9-1764-B0C9-FC94E3F0FC00}"/>
              </a:ext>
            </a:extLst>
          </p:cNvPr>
          <p:cNvSpPr>
            <a:spLocks noGrp="1"/>
          </p:cNvSpPr>
          <p:nvPr>
            <p:ph type="dt" sz="half" idx="10"/>
          </p:nvPr>
        </p:nvSpPr>
        <p:spPr/>
        <p:txBody>
          <a:bodyPr/>
          <a:lstStyle/>
          <a:p>
            <a:fld id="{FD453008-0B20-3D45-9A92-B44A80C4B893}" type="datetimeFigureOut">
              <a:rPr lang="en-US" smtClean="0"/>
              <a:t>11/15/23</a:t>
            </a:fld>
            <a:endParaRPr lang="en-US"/>
          </a:p>
        </p:txBody>
      </p:sp>
      <p:sp>
        <p:nvSpPr>
          <p:cNvPr id="5" name="Footer Placeholder 4">
            <a:extLst>
              <a:ext uri="{FF2B5EF4-FFF2-40B4-BE49-F238E27FC236}">
                <a16:creationId xmlns:a16="http://schemas.microsoft.com/office/drawing/2014/main" id="{E606F009-7028-1417-1598-6749D4F8A8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071F83-CFA4-8F00-F7F7-DDF04C6DC5BD}"/>
              </a:ext>
            </a:extLst>
          </p:cNvPr>
          <p:cNvSpPr>
            <a:spLocks noGrp="1"/>
          </p:cNvSpPr>
          <p:nvPr>
            <p:ph type="sldNum" sz="quarter" idx="12"/>
          </p:nvPr>
        </p:nvSpPr>
        <p:spPr/>
        <p:txBody>
          <a:bodyPr/>
          <a:lstStyle/>
          <a:p>
            <a:fld id="{7CAD8516-3232-ED4F-9B26-4C60350F8239}" type="slidenum">
              <a:rPr lang="en-US" smtClean="0"/>
              <a:t>‹#›</a:t>
            </a:fld>
            <a:endParaRPr lang="en-US"/>
          </a:p>
        </p:txBody>
      </p:sp>
    </p:spTree>
    <p:extLst>
      <p:ext uri="{BB962C8B-B14F-4D97-AF65-F5344CB8AC3E}">
        <p14:creationId xmlns:p14="http://schemas.microsoft.com/office/powerpoint/2010/main" val="3434683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D4CAAB-04DC-1809-3AA6-F982128D7A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9A9626-DD67-71CB-9898-A11356642B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5C3841-E473-4150-A0DF-EEDDB90F6B9D}"/>
              </a:ext>
            </a:extLst>
          </p:cNvPr>
          <p:cNvSpPr>
            <a:spLocks noGrp="1"/>
          </p:cNvSpPr>
          <p:nvPr>
            <p:ph type="dt" sz="half" idx="10"/>
          </p:nvPr>
        </p:nvSpPr>
        <p:spPr/>
        <p:txBody>
          <a:bodyPr/>
          <a:lstStyle/>
          <a:p>
            <a:fld id="{FD453008-0B20-3D45-9A92-B44A80C4B893}" type="datetimeFigureOut">
              <a:rPr lang="en-US" smtClean="0"/>
              <a:t>11/15/23</a:t>
            </a:fld>
            <a:endParaRPr lang="en-US"/>
          </a:p>
        </p:txBody>
      </p:sp>
      <p:sp>
        <p:nvSpPr>
          <p:cNvPr id="5" name="Footer Placeholder 4">
            <a:extLst>
              <a:ext uri="{FF2B5EF4-FFF2-40B4-BE49-F238E27FC236}">
                <a16:creationId xmlns:a16="http://schemas.microsoft.com/office/drawing/2014/main" id="{7835290A-FBFC-839D-FC4D-52E494801B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74AA81-5045-C15E-ADC9-AE8D61933F69}"/>
              </a:ext>
            </a:extLst>
          </p:cNvPr>
          <p:cNvSpPr>
            <a:spLocks noGrp="1"/>
          </p:cNvSpPr>
          <p:nvPr>
            <p:ph type="sldNum" sz="quarter" idx="12"/>
          </p:nvPr>
        </p:nvSpPr>
        <p:spPr/>
        <p:txBody>
          <a:bodyPr/>
          <a:lstStyle/>
          <a:p>
            <a:fld id="{7CAD8516-3232-ED4F-9B26-4C60350F8239}" type="slidenum">
              <a:rPr lang="en-US" smtClean="0"/>
              <a:t>‹#›</a:t>
            </a:fld>
            <a:endParaRPr lang="en-US"/>
          </a:p>
        </p:txBody>
      </p:sp>
    </p:spTree>
    <p:extLst>
      <p:ext uri="{BB962C8B-B14F-4D97-AF65-F5344CB8AC3E}">
        <p14:creationId xmlns:p14="http://schemas.microsoft.com/office/powerpoint/2010/main" val="3520976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8C93E-5F69-74CB-ADCA-326DD1AB43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45F4FD-D904-51C9-B3FB-3F828008B8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4CAB7D-64C4-B5E8-EB77-5AD44A46BA69}"/>
              </a:ext>
            </a:extLst>
          </p:cNvPr>
          <p:cNvSpPr>
            <a:spLocks noGrp="1"/>
          </p:cNvSpPr>
          <p:nvPr>
            <p:ph type="dt" sz="half" idx="10"/>
          </p:nvPr>
        </p:nvSpPr>
        <p:spPr/>
        <p:txBody>
          <a:bodyPr/>
          <a:lstStyle/>
          <a:p>
            <a:fld id="{FD453008-0B20-3D45-9A92-B44A80C4B893}" type="datetimeFigureOut">
              <a:rPr lang="en-US" smtClean="0"/>
              <a:t>11/15/23</a:t>
            </a:fld>
            <a:endParaRPr lang="en-US"/>
          </a:p>
        </p:txBody>
      </p:sp>
      <p:sp>
        <p:nvSpPr>
          <p:cNvPr id="5" name="Footer Placeholder 4">
            <a:extLst>
              <a:ext uri="{FF2B5EF4-FFF2-40B4-BE49-F238E27FC236}">
                <a16:creationId xmlns:a16="http://schemas.microsoft.com/office/drawing/2014/main" id="{16417312-CBE2-D5C0-49E5-738881F58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66750E-251B-F14A-36A5-9BBCADA6E6A6}"/>
              </a:ext>
            </a:extLst>
          </p:cNvPr>
          <p:cNvSpPr>
            <a:spLocks noGrp="1"/>
          </p:cNvSpPr>
          <p:nvPr>
            <p:ph type="sldNum" sz="quarter" idx="12"/>
          </p:nvPr>
        </p:nvSpPr>
        <p:spPr/>
        <p:txBody>
          <a:bodyPr/>
          <a:lstStyle/>
          <a:p>
            <a:fld id="{7CAD8516-3232-ED4F-9B26-4C60350F8239}" type="slidenum">
              <a:rPr lang="en-US" smtClean="0"/>
              <a:t>‹#›</a:t>
            </a:fld>
            <a:endParaRPr lang="en-US"/>
          </a:p>
        </p:txBody>
      </p:sp>
    </p:spTree>
    <p:extLst>
      <p:ext uri="{BB962C8B-B14F-4D97-AF65-F5344CB8AC3E}">
        <p14:creationId xmlns:p14="http://schemas.microsoft.com/office/powerpoint/2010/main" val="1933839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A7D3C-ABE2-6ED4-6A81-9E392CFA7A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AA6A63-D9DE-10A8-FE85-97731009B8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B67E37-C24D-6F90-A16D-697CC238C2B1}"/>
              </a:ext>
            </a:extLst>
          </p:cNvPr>
          <p:cNvSpPr>
            <a:spLocks noGrp="1"/>
          </p:cNvSpPr>
          <p:nvPr>
            <p:ph type="dt" sz="half" idx="10"/>
          </p:nvPr>
        </p:nvSpPr>
        <p:spPr/>
        <p:txBody>
          <a:bodyPr/>
          <a:lstStyle/>
          <a:p>
            <a:fld id="{FD453008-0B20-3D45-9A92-B44A80C4B893}" type="datetimeFigureOut">
              <a:rPr lang="en-US" smtClean="0"/>
              <a:t>11/15/23</a:t>
            </a:fld>
            <a:endParaRPr lang="en-US"/>
          </a:p>
        </p:txBody>
      </p:sp>
      <p:sp>
        <p:nvSpPr>
          <p:cNvPr id="5" name="Footer Placeholder 4">
            <a:extLst>
              <a:ext uri="{FF2B5EF4-FFF2-40B4-BE49-F238E27FC236}">
                <a16:creationId xmlns:a16="http://schemas.microsoft.com/office/drawing/2014/main" id="{0C0C2722-01E2-BAEE-289F-256D11DE8A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A36BA0-6FC1-8675-493F-060E662961FA}"/>
              </a:ext>
            </a:extLst>
          </p:cNvPr>
          <p:cNvSpPr>
            <a:spLocks noGrp="1"/>
          </p:cNvSpPr>
          <p:nvPr>
            <p:ph type="sldNum" sz="quarter" idx="12"/>
          </p:nvPr>
        </p:nvSpPr>
        <p:spPr/>
        <p:txBody>
          <a:bodyPr/>
          <a:lstStyle/>
          <a:p>
            <a:fld id="{7CAD8516-3232-ED4F-9B26-4C60350F8239}" type="slidenum">
              <a:rPr lang="en-US" smtClean="0"/>
              <a:t>‹#›</a:t>
            </a:fld>
            <a:endParaRPr lang="en-US"/>
          </a:p>
        </p:txBody>
      </p:sp>
    </p:spTree>
    <p:extLst>
      <p:ext uri="{BB962C8B-B14F-4D97-AF65-F5344CB8AC3E}">
        <p14:creationId xmlns:p14="http://schemas.microsoft.com/office/powerpoint/2010/main" val="3104369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54635-84DD-30F3-BD41-42A141ABBE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4B5A4D-9A21-5869-21E6-DC165C9999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A6D4F0-EACE-8EAF-A124-C1C162AAD6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4A9439-C5F5-CE61-04E8-AEB210F0B090}"/>
              </a:ext>
            </a:extLst>
          </p:cNvPr>
          <p:cNvSpPr>
            <a:spLocks noGrp="1"/>
          </p:cNvSpPr>
          <p:nvPr>
            <p:ph type="dt" sz="half" idx="10"/>
          </p:nvPr>
        </p:nvSpPr>
        <p:spPr/>
        <p:txBody>
          <a:bodyPr/>
          <a:lstStyle/>
          <a:p>
            <a:fld id="{FD453008-0B20-3D45-9A92-B44A80C4B893}" type="datetimeFigureOut">
              <a:rPr lang="en-US" smtClean="0"/>
              <a:t>11/15/23</a:t>
            </a:fld>
            <a:endParaRPr lang="en-US"/>
          </a:p>
        </p:txBody>
      </p:sp>
      <p:sp>
        <p:nvSpPr>
          <p:cNvPr id="6" name="Footer Placeholder 5">
            <a:extLst>
              <a:ext uri="{FF2B5EF4-FFF2-40B4-BE49-F238E27FC236}">
                <a16:creationId xmlns:a16="http://schemas.microsoft.com/office/drawing/2014/main" id="{0B1E6827-C8DE-C7A7-E843-674C0A848D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CAECA2-AD03-727E-0984-2E6BAC0269F0}"/>
              </a:ext>
            </a:extLst>
          </p:cNvPr>
          <p:cNvSpPr>
            <a:spLocks noGrp="1"/>
          </p:cNvSpPr>
          <p:nvPr>
            <p:ph type="sldNum" sz="quarter" idx="12"/>
          </p:nvPr>
        </p:nvSpPr>
        <p:spPr/>
        <p:txBody>
          <a:bodyPr/>
          <a:lstStyle/>
          <a:p>
            <a:fld id="{7CAD8516-3232-ED4F-9B26-4C60350F8239}" type="slidenum">
              <a:rPr lang="en-US" smtClean="0"/>
              <a:t>‹#›</a:t>
            </a:fld>
            <a:endParaRPr lang="en-US"/>
          </a:p>
        </p:txBody>
      </p:sp>
    </p:spTree>
    <p:extLst>
      <p:ext uri="{BB962C8B-B14F-4D97-AF65-F5344CB8AC3E}">
        <p14:creationId xmlns:p14="http://schemas.microsoft.com/office/powerpoint/2010/main" val="404686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6164A-AE4C-B121-E583-03709ED07EB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C4E9E1-B5A0-F8B4-9B1D-90C493D218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7FB8BC-B24E-7D8B-4B0E-524CB0A7BD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EA97B6-2A0A-A632-EA42-E4664C5B9F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A1EBD6-FD60-E06C-A219-E0DB0B5FB6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6A5315-E1FC-2D1B-3860-2F97F6CF3FA1}"/>
              </a:ext>
            </a:extLst>
          </p:cNvPr>
          <p:cNvSpPr>
            <a:spLocks noGrp="1"/>
          </p:cNvSpPr>
          <p:nvPr>
            <p:ph type="dt" sz="half" idx="10"/>
          </p:nvPr>
        </p:nvSpPr>
        <p:spPr/>
        <p:txBody>
          <a:bodyPr/>
          <a:lstStyle/>
          <a:p>
            <a:fld id="{FD453008-0B20-3D45-9A92-B44A80C4B893}" type="datetimeFigureOut">
              <a:rPr lang="en-US" smtClean="0"/>
              <a:t>11/15/23</a:t>
            </a:fld>
            <a:endParaRPr lang="en-US"/>
          </a:p>
        </p:txBody>
      </p:sp>
      <p:sp>
        <p:nvSpPr>
          <p:cNvPr id="8" name="Footer Placeholder 7">
            <a:extLst>
              <a:ext uri="{FF2B5EF4-FFF2-40B4-BE49-F238E27FC236}">
                <a16:creationId xmlns:a16="http://schemas.microsoft.com/office/drawing/2014/main" id="{E3DDBBCC-7839-6A69-35EF-30DEAF7E3F5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1275D2-36A2-6323-DA25-2E6E50EF9ED1}"/>
              </a:ext>
            </a:extLst>
          </p:cNvPr>
          <p:cNvSpPr>
            <a:spLocks noGrp="1"/>
          </p:cNvSpPr>
          <p:nvPr>
            <p:ph type="sldNum" sz="quarter" idx="12"/>
          </p:nvPr>
        </p:nvSpPr>
        <p:spPr/>
        <p:txBody>
          <a:bodyPr/>
          <a:lstStyle/>
          <a:p>
            <a:fld id="{7CAD8516-3232-ED4F-9B26-4C60350F8239}" type="slidenum">
              <a:rPr lang="en-US" smtClean="0"/>
              <a:t>‹#›</a:t>
            </a:fld>
            <a:endParaRPr lang="en-US"/>
          </a:p>
        </p:txBody>
      </p:sp>
    </p:spTree>
    <p:extLst>
      <p:ext uri="{BB962C8B-B14F-4D97-AF65-F5344CB8AC3E}">
        <p14:creationId xmlns:p14="http://schemas.microsoft.com/office/powerpoint/2010/main" val="4250205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4BD2A-E691-BBD8-44FC-3C087776D6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F9A5F4-E550-84A7-6EC5-31F8365B299B}"/>
              </a:ext>
            </a:extLst>
          </p:cNvPr>
          <p:cNvSpPr>
            <a:spLocks noGrp="1"/>
          </p:cNvSpPr>
          <p:nvPr>
            <p:ph type="dt" sz="half" idx="10"/>
          </p:nvPr>
        </p:nvSpPr>
        <p:spPr/>
        <p:txBody>
          <a:bodyPr/>
          <a:lstStyle/>
          <a:p>
            <a:fld id="{FD453008-0B20-3D45-9A92-B44A80C4B893}" type="datetimeFigureOut">
              <a:rPr lang="en-US" smtClean="0"/>
              <a:t>11/15/23</a:t>
            </a:fld>
            <a:endParaRPr lang="en-US"/>
          </a:p>
        </p:txBody>
      </p:sp>
      <p:sp>
        <p:nvSpPr>
          <p:cNvPr id="4" name="Footer Placeholder 3">
            <a:extLst>
              <a:ext uri="{FF2B5EF4-FFF2-40B4-BE49-F238E27FC236}">
                <a16:creationId xmlns:a16="http://schemas.microsoft.com/office/drawing/2014/main" id="{95A57C33-4DCA-B4EF-B4A1-A2934602975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BB1CE0-E4D1-09DC-D030-DE5D4300EA0C}"/>
              </a:ext>
            </a:extLst>
          </p:cNvPr>
          <p:cNvSpPr>
            <a:spLocks noGrp="1"/>
          </p:cNvSpPr>
          <p:nvPr>
            <p:ph type="sldNum" sz="quarter" idx="12"/>
          </p:nvPr>
        </p:nvSpPr>
        <p:spPr/>
        <p:txBody>
          <a:bodyPr/>
          <a:lstStyle/>
          <a:p>
            <a:fld id="{7CAD8516-3232-ED4F-9B26-4C60350F8239}" type="slidenum">
              <a:rPr lang="en-US" smtClean="0"/>
              <a:t>‹#›</a:t>
            </a:fld>
            <a:endParaRPr lang="en-US"/>
          </a:p>
        </p:txBody>
      </p:sp>
    </p:spTree>
    <p:extLst>
      <p:ext uri="{BB962C8B-B14F-4D97-AF65-F5344CB8AC3E}">
        <p14:creationId xmlns:p14="http://schemas.microsoft.com/office/powerpoint/2010/main" val="3089642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9F43B1-B7FC-15F4-8C12-F6CC5B638927}"/>
              </a:ext>
            </a:extLst>
          </p:cNvPr>
          <p:cNvSpPr>
            <a:spLocks noGrp="1"/>
          </p:cNvSpPr>
          <p:nvPr>
            <p:ph type="dt" sz="half" idx="10"/>
          </p:nvPr>
        </p:nvSpPr>
        <p:spPr/>
        <p:txBody>
          <a:bodyPr/>
          <a:lstStyle/>
          <a:p>
            <a:fld id="{FD453008-0B20-3D45-9A92-B44A80C4B893}" type="datetimeFigureOut">
              <a:rPr lang="en-US" smtClean="0"/>
              <a:t>11/15/23</a:t>
            </a:fld>
            <a:endParaRPr lang="en-US"/>
          </a:p>
        </p:txBody>
      </p:sp>
      <p:sp>
        <p:nvSpPr>
          <p:cNvPr id="3" name="Footer Placeholder 2">
            <a:extLst>
              <a:ext uri="{FF2B5EF4-FFF2-40B4-BE49-F238E27FC236}">
                <a16:creationId xmlns:a16="http://schemas.microsoft.com/office/drawing/2014/main" id="{29FA9049-3F40-BE38-A85C-542419BAA48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C8CD7D-EF0B-F4DF-73D1-319283B64670}"/>
              </a:ext>
            </a:extLst>
          </p:cNvPr>
          <p:cNvSpPr>
            <a:spLocks noGrp="1"/>
          </p:cNvSpPr>
          <p:nvPr>
            <p:ph type="sldNum" sz="quarter" idx="12"/>
          </p:nvPr>
        </p:nvSpPr>
        <p:spPr/>
        <p:txBody>
          <a:bodyPr/>
          <a:lstStyle/>
          <a:p>
            <a:fld id="{7CAD8516-3232-ED4F-9B26-4C60350F8239}" type="slidenum">
              <a:rPr lang="en-US" smtClean="0"/>
              <a:t>‹#›</a:t>
            </a:fld>
            <a:endParaRPr lang="en-US"/>
          </a:p>
        </p:txBody>
      </p:sp>
    </p:spTree>
    <p:extLst>
      <p:ext uri="{BB962C8B-B14F-4D97-AF65-F5344CB8AC3E}">
        <p14:creationId xmlns:p14="http://schemas.microsoft.com/office/powerpoint/2010/main" val="350854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3F3AF-D543-2C04-08C8-F78E7B857A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1FB20B-8843-4B8D-0C37-F9B799BD96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58C2770-F4BF-0E12-EBE7-B7463858A6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B861F5-2D9F-8982-4B72-9110CC3A3134}"/>
              </a:ext>
            </a:extLst>
          </p:cNvPr>
          <p:cNvSpPr>
            <a:spLocks noGrp="1"/>
          </p:cNvSpPr>
          <p:nvPr>
            <p:ph type="dt" sz="half" idx="10"/>
          </p:nvPr>
        </p:nvSpPr>
        <p:spPr/>
        <p:txBody>
          <a:bodyPr/>
          <a:lstStyle/>
          <a:p>
            <a:fld id="{FD453008-0B20-3D45-9A92-B44A80C4B893}" type="datetimeFigureOut">
              <a:rPr lang="en-US" smtClean="0"/>
              <a:t>11/15/23</a:t>
            </a:fld>
            <a:endParaRPr lang="en-US"/>
          </a:p>
        </p:txBody>
      </p:sp>
      <p:sp>
        <p:nvSpPr>
          <p:cNvPr id="6" name="Footer Placeholder 5">
            <a:extLst>
              <a:ext uri="{FF2B5EF4-FFF2-40B4-BE49-F238E27FC236}">
                <a16:creationId xmlns:a16="http://schemas.microsoft.com/office/drawing/2014/main" id="{3A99F05A-E3D7-A6A7-3CC4-956B04B010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8051B1-4544-E4CC-B28E-BB212684E011}"/>
              </a:ext>
            </a:extLst>
          </p:cNvPr>
          <p:cNvSpPr>
            <a:spLocks noGrp="1"/>
          </p:cNvSpPr>
          <p:nvPr>
            <p:ph type="sldNum" sz="quarter" idx="12"/>
          </p:nvPr>
        </p:nvSpPr>
        <p:spPr/>
        <p:txBody>
          <a:bodyPr/>
          <a:lstStyle/>
          <a:p>
            <a:fld id="{7CAD8516-3232-ED4F-9B26-4C60350F8239}" type="slidenum">
              <a:rPr lang="en-US" smtClean="0"/>
              <a:t>‹#›</a:t>
            </a:fld>
            <a:endParaRPr lang="en-US"/>
          </a:p>
        </p:txBody>
      </p:sp>
    </p:spTree>
    <p:extLst>
      <p:ext uri="{BB962C8B-B14F-4D97-AF65-F5344CB8AC3E}">
        <p14:creationId xmlns:p14="http://schemas.microsoft.com/office/powerpoint/2010/main" val="358289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4FEF0-9F6B-1FFB-31F1-1F1812AD1B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418144-CCD0-13E7-27A0-6D317A547D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853F02-FC0D-7CC4-0B86-16CC1B90D5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543F25-B9FF-D922-9DC3-068006E76538}"/>
              </a:ext>
            </a:extLst>
          </p:cNvPr>
          <p:cNvSpPr>
            <a:spLocks noGrp="1"/>
          </p:cNvSpPr>
          <p:nvPr>
            <p:ph type="dt" sz="half" idx="10"/>
          </p:nvPr>
        </p:nvSpPr>
        <p:spPr/>
        <p:txBody>
          <a:bodyPr/>
          <a:lstStyle/>
          <a:p>
            <a:fld id="{FD453008-0B20-3D45-9A92-B44A80C4B893}" type="datetimeFigureOut">
              <a:rPr lang="en-US" smtClean="0"/>
              <a:t>11/15/23</a:t>
            </a:fld>
            <a:endParaRPr lang="en-US"/>
          </a:p>
        </p:txBody>
      </p:sp>
      <p:sp>
        <p:nvSpPr>
          <p:cNvPr id="6" name="Footer Placeholder 5">
            <a:extLst>
              <a:ext uri="{FF2B5EF4-FFF2-40B4-BE49-F238E27FC236}">
                <a16:creationId xmlns:a16="http://schemas.microsoft.com/office/drawing/2014/main" id="{DD8D4BB0-94D8-EF71-616C-A94D18E65B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658E84-DE59-CC2E-7EF9-1EFA55F86F03}"/>
              </a:ext>
            </a:extLst>
          </p:cNvPr>
          <p:cNvSpPr>
            <a:spLocks noGrp="1"/>
          </p:cNvSpPr>
          <p:nvPr>
            <p:ph type="sldNum" sz="quarter" idx="12"/>
          </p:nvPr>
        </p:nvSpPr>
        <p:spPr/>
        <p:txBody>
          <a:bodyPr/>
          <a:lstStyle/>
          <a:p>
            <a:fld id="{7CAD8516-3232-ED4F-9B26-4C60350F8239}" type="slidenum">
              <a:rPr lang="en-US" smtClean="0"/>
              <a:t>‹#›</a:t>
            </a:fld>
            <a:endParaRPr lang="en-US"/>
          </a:p>
        </p:txBody>
      </p:sp>
    </p:spTree>
    <p:extLst>
      <p:ext uri="{BB962C8B-B14F-4D97-AF65-F5344CB8AC3E}">
        <p14:creationId xmlns:p14="http://schemas.microsoft.com/office/powerpoint/2010/main" val="824819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6FE0BA-21F9-5AF9-5460-248752FA33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90F6FF-C5B3-2AC0-0637-221DF7BF97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F3FB7C-3243-1A4F-4D9A-49CA8C9F3D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453008-0B20-3D45-9A92-B44A80C4B893}" type="datetimeFigureOut">
              <a:rPr lang="en-US" smtClean="0"/>
              <a:t>11/15/23</a:t>
            </a:fld>
            <a:endParaRPr lang="en-US"/>
          </a:p>
        </p:txBody>
      </p:sp>
      <p:sp>
        <p:nvSpPr>
          <p:cNvPr id="5" name="Footer Placeholder 4">
            <a:extLst>
              <a:ext uri="{FF2B5EF4-FFF2-40B4-BE49-F238E27FC236}">
                <a16:creationId xmlns:a16="http://schemas.microsoft.com/office/drawing/2014/main" id="{326483BF-C51C-2F60-AADC-2DCC704AC8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1D7645-5522-99D3-C504-C79F0159D7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AD8516-3232-ED4F-9B26-4C60350F8239}" type="slidenum">
              <a:rPr lang="en-US" smtClean="0"/>
              <a:t>‹#›</a:t>
            </a:fld>
            <a:endParaRPr lang="en-US"/>
          </a:p>
        </p:txBody>
      </p:sp>
    </p:spTree>
    <p:extLst>
      <p:ext uri="{BB962C8B-B14F-4D97-AF65-F5344CB8AC3E}">
        <p14:creationId xmlns:p14="http://schemas.microsoft.com/office/powerpoint/2010/main" val="1836998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2.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1EE59B4-C0B0-8E1B-52D4-DE5524414CE2}"/>
              </a:ext>
            </a:extLst>
          </p:cNvPr>
          <p:cNvPicPr>
            <a:picLocks noChangeAspect="1"/>
          </p:cNvPicPr>
          <p:nvPr/>
        </p:nvPicPr>
        <p:blipFill rotWithShape="1">
          <a:blip r:embed="rId2">
            <a:alphaModFix amt="50000"/>
          </a:blip>
          <a:srcRect t="20213"/>
          <a:stretch/>
        </p:blipFill>
        <p:spPr>
          <a:xfrm>
            <a:off x="20" y="1"/>
            <a:ext cx="12191980" cy="6857999"/>
          </a:xfrm>
          <a:prstGeom prst="rect">
            <a:avLst/>
          </a:prstGeom>
        </p:spPr>
      </p:pic>
      <p:sp>
        <p:nvSpPr>
          <p:cNvPr id="2" name="Title 1">
            <a:extLst>
              <a:ext uri="{FF2B5EF4-FFF2-40B4-BE49-F238E27FC236}">
                <a16:creationId xmlns:a16="http://schemas.microsoft.com/office/drawing/2014/main" id="{D623AF0F-2DF7-3B69-5DB7-E4EE0BF8FE55}"/>
              </a:ext>
            </a:extLst>
          </p:cNvPr>
          <p:cNvSpPr>
            <a:spLocks noGrp="1"/>
          </p:cNvSpPr>
          <p:nvPr>
            <p:ph type="ctrTitle"/>
          </p:nvPr>
        </p:nvSpPr>
        <p:spPr>
          <a:xfrm>
            <a:off x="1524000" y="1122362"/>
            <a:ext cx="9144000" cy="2900518"/>
          </a:xfrm>
        </p:spPr>
        <p:txBody>
          <a:bodyPr>
            <a:normAutofit/>
          </a:bodyPr>
          <a:lstStyle/>
          <a:p>
            <a:r>
              <a:rPr lang="en-US">
                <a:solidFill>
                  <a:srgbClr val="FFFFFF"/>
                </a:solidFill>
              </a:rPr>
              <a:t>Science of Reading and Secondary Education</a:t>
            </a:r>
          </a:p>
        </p:txBody>
      </p:sp>
      <p:sp>
        <p:nvSpPr>
          <p:cNvPr id="3" name="Subtitle 2">
            <a:extLst>
              <a:ext uri="{FF2B5EF4-FFF2-40B4-BE49-F238E27FC236}">
                <a16:creationId xmlns:a16="http://schemas.microsoft.com/office/drawing/2014/main" id="{4DC596CC-2D43-FBD8-A47B-1384BF6F431B}"/>
              </a:ext>
            </a:extLst>
          </p:cNvPr>
          <p:cNvSpPr>
            <a:spLocks noGrp="1"/>
          </p:cNvSpPr>
          <p:nvPr>
            <p:ph type="subTitle" idx="1"/>
          </p:nvPr>
        </p:nvSpPr>
        <p:spPr>
          <a:xfrm>
            <a:off x="1524000" y="4159404"/>
            <a:ext cx="9144000" cy="1098395"/>
          </a:xfrm>
        </p:spPr>
        <p:txBody>
          <a:bodyPr>
            <a:normAutofit/>
          </a:bodyPr>
          <a:lstStyle/>
          <a:p>
            <a:r>
              <a:rPr lang="en-US" sz="1700">
                <a:solidFill>
                  <a:srgbClr val="FFFFFF"/>
                </a:solidFill>
              </a:rPr>
              <a:t>Timothy Shanahan</a:t>
            </a:r>
          </a:p>
          <a:p>
            <a:r>
              <a:rPr lang="en-US" sz="1700">
                <a:solidFill>
                  <a:srgbClr val="FFFFFF"/>
                </a:solidFill>
              </a:rPr>
              <a:t>University of Illinois at Chicago</a:t>
            </a:r>
          </a:p>
          <a:p>
            <a:r>
              <a:rPr lang="en-US" sz="1700">
                <a:solidFill>
                  <a:srgbClr val="FFFFFF"/>
                </a:solidFill>
              </a:rPr>
              <a:t>www.shanahanonliteracy.com</a:t>
            </a:r>
          </a:p>
        </p:txBody>
      </p:sp>
    </p:spTree>
    <p:extLst>
      <p:ext uri="{BB962C8B-B14F-4D97-AF65-F5344CB8AC3E}">
        <p14:creationId xmlns:p14="http://schemas.microsoft.com/office/powerpoint/2010/main" val="379310546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5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B42405C8-B2D8-08A5-8A84-CB14AAE79AFB}"/>
              </a:ext>
            </a:extLst>
          </p:cNvPr>
          <p:cNvSpPr>
            <a:spLocks noGrp="1"/>
          </p:cNvSpPr>
          <p:nvPr>
            <p:ph type="title"/>
          </p:nvPr>
        </p:nvSpPr>
        <p:spPr>
          <a:xfrm>
            <a:off x="838200" y="643467"/>
            <a:ext cx="2951205" cy="5571066"/>
          </a:xfrm>
        </p:spPr>
        <p:txBody>
          <a:bodyPr>
            <a:normAutofit/>
          </a:bodyPr>
          <a:lstStyle/>
          <a:p>
            <a:r>
              <a:rPr lang="en-US" dirty="0">
                <a:solidFill>
                  <a:srgbClr val="FFFFFF"/>
                </a:solidFill>
              </a:rPr>
              <a:t>Morphology</a:t>
            </a:r>
          </a:p>
        </p:txBody>
      </p:sp>
      <p:graphicFrame>
        <p:nvGraphicFramePr>
          <p:cNvPr id="5" name="Content Placeholder 2">
            <a:extLst>
              <a:ext uri="{FF2B5EF4-FFF2-40B4-BE49-F238E27FC236}">
                <a16:creationId xmlns:a16="http://schemas.microsoft.com/office/drawing/2014/main" id="{EA9C8B69-F18B-5950-F713-F8D009478C12}"/>
              </a:ext>
            </a:extLst>
          </p:cNvPr>
          <p:cNvGraphicFramePr>
            <a:graphicFrameLocks noGrp="1"/>
          </p:cNvGraphicFramePr>
          <p:nvPr>
            <p:ph idx="1"/>
            <p:extLst>
              <p:ext uri="{D42A27DB-BD31-4B8C-83A1-F6EECF244321}">
                <p14:modId xmlns:p14="http://schemas.microsoft.com/office/powerpoint/2010/main" val="1215914573"/>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2024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B42405C8-B2D8-08A5-8A84-CB14AAE79AFB}"/>
              </a:ext>
            </a:extLst>
          </p:cNvPr>
          <p:cNvSpPr>
            <a:spLocks noGrp="1"/>
          </p:cNvSpPr>
          <p:nvPr>
            <p:ph type="title"/>
          </p:nvPr>
        </p:nvSpPr>
        <p:spPr>
          <a:xfrm>
            <a:off x="838200" y="643467"/>
            <a:ext cx="2951205" cy="5571066"/>
          </a:xfrm>
        </p:spPr>
        <p:txBody>
          <a:bodyPr>
            <a:normAutofit/>
          </a:bodyPr>
          <a:lstStyle/>
          <a:p>
            <a:r>
              <a:rPr lang="en-US">
                <a:solidFill>
                  <a:srgbClr val="FFFFFF"/>
                </a:solidFill>
              </a:rPr>
              <a:t>Morphology (cont.)</a:t>
            </a:r>
          </a:p>
        </p:txBody>
      </p:sp>
      <p:graphicFrame>
        <p:nvGraphicFramePr>
          <p:cNvPr id="5" name="Content Placeholder 2">
            <a:extLst>
              <a:ext uri="{FF2B5EF4-FFF2-40B4-BE49-F238E27FC236}">
                <a16:creationId xmlns:a16="http://schemas.microsoft.com/office/drawing/2014/main" id="{299C0061-C97C-1487-A92F-D97C4353FD0D}"/>
              </a:ext>
            </a:extLst>
          </p:cNvPr>
          <p:cNvGraphicFramePr>
            <a:graphicFrameLocks noGrp="1"/>
          </p:cNvGraphicFramePr>
          <p:nvPr>
            <p:ph idx="1"/>
            <p:extLst>
              <p:ext uri="{D42A27DB-BD31-4B8C-83A1-F6EECF244321}">
                <p14:modId xmlns:p14="http://schemas.microsoft.com/office/powerpoint/2010/main" val="1970797480"/>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1410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E5A632B-B15A-489E-8337-BC0F40DB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c 15">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B3D9C1F-8DEB-CC0B-F7C7-EC863C50A8BB}"/>
              </a:ext>
            </a:extLst>
          </p:cNvPr>
          <p:cNvSpPr>
            <a:spLocks noGrp="1"/>
          </p:cNvSpPr>
          <p:nvPr>
            <p:ph type="title"/>
          </p:nvPr>
        </p:nvSpPr>
        <p:spPr>
          <a:xfrm>
            <a:off x="838200" y="643467"/>
            <a:ext cx="2951205" cy="5571066"/>
          </a:xfrm>
        </p:spPr>
        <p:txBody>
          <a:bodyPr>
            <a:normAutofit/>
          </a:bodyPr>
          <a:lstStyle/>
          <a:p>
            <a:r>
              <a:rPr lang="en-US">
                <a:solidFill>
                  <a:srgbClr val="FFFFFF"/>
                </a:solidFill>
              </a:rPr>
              <a:t>Morphology (cont.)</a:t>
            </a:r>
          </a:p>
        </p:txBody>
      </p:sp>
      <p:sp>
        <p:nvSpPr>
          <p:cNvPr id="17" name="Rectangle: Rounded Corners 12">
            <a:extLst>
              <a:ext uri="{FF2B5EF4-FFF2-40B4-BE49-F238E27FC236}">
                <a16:creationId xmlns:a16="http://schemas.microsoft.com/office/drawing/2014/main" id="{651547D7-AD18-407B-A5F4-F8225B5DC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 name="Content Placeholder 2">
            <a:extLst>
              <a:ext uri="{FF2B5EF4-FFF2-40B4-BE49-F238E27FC236}">
                <a16:creationId xmlns:a16="http://schemas.microsoft.com/office/drawing/2014/main" id="{3E8F8F3E-6C8A-D3CB-57D7-C4E3CF31D5F5}"/>
              </a:ext>
            </a:extLst>
          </p:cNvPr>
          <p:cNvGraphicFramePr>
            <a:graphicFrameLocks noGrp="1"/>
          </p:cNvGraphicFramePr>
          <p:nvPr>
            <p:ph idx="1"/>
            <p:extLst>
              <p:ext uri="{D42A27DB-BD31-4B8C-83A1-F6EECF244321}">
                <p14:modId xmlns:p14="http://schemas.microsoft.com/office/powerpoint/2010/main" val="796532778"/>
              </p:ext>
            </p:extLst>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1714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CED2F8-D48D-298A-A61F-3E18BF7E401C}"/>
              </a:ext>
            </a:extLst>
          </p:cNvPr>
          <p:cNvSpPr>
            <a:spLocks noGrp="1"/>
          </p:cNvSpPr>
          <p:nvPr>
            <p:ph type="title"/>
          </p:nvPr>
        </p:nvSpPr>
        <p:spPr>
          <a:xfrm>
            <a:off x="842772" y="310461"/>
            <a:ext cx="10506456" cy="1014984"/>
          </a:xfrm>
        </p:spPr>
        <p:txBody>
          <a:bodyPr anchor="b">
            <a:normAutofit/>
          </a:bodyPr>
          <a:lstStyle/>
          <a:p>
            <a:r>
              <a:rPr lang="en-US" dirty="0"/>
              <a:t>Morphology (cont.)</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CAE4F979-9B25-BA91-4E98-5A0A5F3B58FF}"/>
              </a:ext>
            </a:extLst>
          </p:cNvPr>
          <p:cNvGraphicFramePr>
            <a:graphicFrameLocks noGrp="1"/>
          </p:cNvGraphicFramePr>
          <p:nvPr>
            <p:ph idx="1"/>
            <p:extLst>
              <p:ext uri="{D42A27DB-BD31-4B8C-83A1-F6EECF244321}">
                <p14:modId xmlns:p14="http://schemas.microsoft.com/office/powerpoint/2010/main" val="3572859607"/>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1313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C9767-A2D8-0A40-5CA1-0FC1CF373EDA}"/>
              </a:ext>
            </a:extLst>
          </p:cNvPr>
          <p:cNvSpPr>
            <a:spLocks noGrp="1"/>
          </p:cNvSpPr>
          <p:nvPr>
            <p:ph type="title"/>
          </p:nvPr>
        </p:nvSpPr>
        <p:spPr/>
        <p:txBody>
          <a:bodyPr/>
          <a:lstStyle/>
          <a:p>
            <a:r>
              <a:rPr lang="en-US" b="1" dirty="0"/>
              <a:t>40 Most Common Suffixes</a:t>
            </a:r>
          </a:p>
        </p:txBody>
      </p:sp>
      <p:graphicFrame>
        <p:nvGraphicFramePr>
          <p:cNvPr id="5" name="Content Placeholder 4">
            <a:extLst>
              <a:ext uri="{FF2B5EF4-FFF2-40B4-BE49-F238E27FC236}">
                <a16:creationId xmlns:a16="http://schemas.microsoft.com/office/drawing/2014/main" id="{9ED72D37-84B9-4B8A-3265-F2F3144628EB}"/>
              </a:ext>
            </a:extLst>
          </p:cNvPr>
          <p:cNvGraphicFramePr>
            <a:graphicFrameLocks noGrp="1"/>
          </p:cNvGraphicFramePr>
          <p:nvPr>
            <p:ph idx="1"/>
            <p:extLst>
              <p:ext uri="{D42A27DB-BD31-4B8C-83A1-F6EECF244321}">
                <p14:modId xmlns:p14="http://schemas.microsoft.com/office/powerpoint/2010/main" val="3838521902"/>
              </p:ext>
            </p:extLst>
          </p:nvPr>
        </p:nvGraphicFramePr>
        <p:xfrm>
          <a:off x="491359" y="1415721"/>
          <a:ext cx="10515597" cy="4820920"/>
        </p:xfrm>
        <a:graphic>
          <a:graphicData uri="http://schemas.openxmlformats.org/drawingml/2006/table">
            <a:tbl>
              <a:tblPr firstRow="1" bandRow="1">
                <a:tableStyleId>{5C22544A-7EE6-4342-B048-85BDC9FD1C3A}</a:tableStyleId>
              </a:tblPr>
              <a:tblGrid>
                <a:gridCol w="2367455">
                  <a:extLst>
                    <a:ext uri="{9D8B030D-6E8A-4147-A177-3AD203B41FA5}">
                      <a16:colId xmlns:a16="http://schemas.microsoft.com/office/drawing/2014/main" val="76385824"/>
                    </a:ext>
                  </a:extLst>
                </a:gridCol>
                <a:gridCol w="3279227">
                  <a:extLst>
                    <a:ext uri="{9D8B030D-6E8A-4147-A177-3AD203B41FA5}">
                      <a16:colId xmlns:a16="http://schemas.microsoft.com/office/drawing/2014/main" val="1167449092"/>
                    </a:ext>
                  </a:extLst>
                </a:gridCol>
                <a:gridCol w="4868915">
                  <a:extLst>
                    <a:ext uri="{9D8B030D-6E8A-4147-A177-3AD203B41FA5}">
                      <a16:colId xmlns:a16="http://schemas.microsoft.com/office/drawing/2014/main" val="506869056"/>
                    </a:ext>
                  </a:extLst>
                </a:gridCol>
              </a:tblGrid>
              <a:tr h="370840">
                <a:tc>
                  <a:txBody>
                    <a:bodyPr/>
                    <a:lstStyle/>
                    <a:p>
                      <a:pPr algn="ctr"/>
                      <a:r>
                        <a:rPr lang="en-US" dirty="0"/>
                        <a:t>Suffixes for Adjectives</a:t>
                      </a:r>
                    </a:p>
                  </a:txBody>
                  <a:tcPr/>
                </a:tc>
                <a:tc>
                  <a:txBody>
                    <a:bodyPr/>
                    <a:lstStyle/>
                    <a:p>
                      <a:pPr algn="ctr"/>
                      <a:r>
                        <a:rPr lang="en-US" dirty="0"/>
                        <a:t>Meaning</a:t>
                      </a:r>
                    </a:p>
                  </a:txBody>
                  <a:tcPr/>
                </a:tc>
                <a:tc>
                  <a:txBody>
                    <a:bodyPr/>
                    <a:lstStyle/>
                    <a:p>
                      <a:pPr algn="ctr"/>
                      <a:r>
                        <a:rPr lang="en-US" dirty="0"/>
                        <a:t>Example</a:t>
                      </a:r>
                    </a:p>
                  </a:txBody>
                  <a:tcPr/>
                </a:tc>
                <a:extLst>
                  <a:ext uri="{0D108BD9-81ED-4DB2-BD59-A6C34878D82A}">
                    <a16:rowId xmlns:a16="http://schemas.microsoft.com/office/drawing/2014/main" val="1725840125"/>
                  </a:ext>
                </a:extLst>
              </a:tr>
              <a:tr h="370840">
                <a:tc>
                  <a:txBody>
                    <a:bodyPr/>
                    <a:lstStyle/>
                    <a:p>
                      <a:pPr algn="ctr"/>
                      <a:r>
                        <a:rPr lang="en-US" dirty="0"/>
                        <a:t>-able</a:t>
                      </a:r>
                    </a:p>
                  </a:txBody>
                  <a:tcPr/>
                </a:tc>
                <a:tc>
                  <a:txBody>
                    <a:bodyPr/>
                    <a:lstStyle/>
                    <a:p>
                      <a:pPr algn="ctr"/>
                      <a:r>
                        <a:rPr lang="en-US" dirty="0"/>
                        <a:t>capable</a:t>
                      </a:r>
                    </a:p>
                  </a:txBody>
                  <a:tcPr/>
                </a:tc>
                <a:tc>
                  <a:txBody>
                    <a:bodyPr/>
                    <a:lstStyle/>
                    <a:p>
                      <a:r>
                        <a:rPr lang="en-US" dirty="0">
                          <a:solidFill>
                            <a:srgbClr val="FF0000"/>
                          </a:solidFill>
                        </a:rPr>
                        <a:t>adaptable </a:t>
                      </a:r>
                      <a:r>
                        <a:rPr lang="en-US" dirty="0"/>
                        <a:t>– capable of adapting</a:t>
                      </a:r>
                    </a:p>
                  </a:txBody>
                  <a:tcPr/>
                </a:tc>
                <a:extLst>
                  <a:ext uri="{0D108BD9-81ED-4DB2-BD59-A6C34878D82A}">
                    <a16:rowId xmlns:a16="http://schemas.microsoft.com/office/drawing/2014/main" val="3062172305"/>
                  </a:ext>
                </a:extLst>
              </a:tr>
              <a:tr h="370840">
                <a:tc>
                  <a:txBody>
                    <a:bodyPr/>
                    <a:lstStyle/>
                    <a:p>
                      <a:pPr algn="ctr"/>
                      <a:r>
                        <a:rPr lang="en-US" dirty="0"/>
                        <a:t>-</a:t>
                      </a:r>
                      <a:r>
                        <a:rPr lang="en-US" dirty="0" err="1"/>
                        <a:t>ary</a:t>
                      </a:r>
                      <a:endParaRPr lang="en-US" dirty="0"/>
                    </a:p>
                  </a:txBody>
                  <a:tcPr/>
                </a:tc>
                <a:tc>
                  <a:txBody>
                    <a:bodyPr/>
                    <a:lstStyle/>
                    <a:p>
                      <a:pPr algn="ctr"/>
                      <a:r>
                        <a:rPr lang="en-US" dirty="0"/>
                        <a:t>relating to</a:t>
                      </a:r>
                    </a:p>
                  </a:txBody>
                  <a:tcPr/>
                </a:tc>
                <a:tc>
                  <a:txBody>
                    <a:bodyPr/>
                    <a:lstStyle/>
                    <a:p>
                      <a:r>
                        <a:rPr lang="en-US" dirty="0">
                          <a:solidFill>
                            <a:srgbClr val="FF0000"/>
                          </a:solidFill>
                        </a:rPr>
                        <a:t>solitary</a:t>
                      </a:r>
                      <a:r>
                        <a:rPr lang="en-US" dirty="0"/>
                        <a:t> – relating to solitude</a:t>
                      </a:r>
                    </a:p>
                  </a:txBody>
                  <a:tcPr/>
                </a:tc>
                <a:extLst>
                  <a:ext uri="{0D108BD9-81ED-4DB2-BD59-A6C34878D82A}">
                    <a16:rowId xmlns:a16="http://schemas.microsoft.com/office/drawing/2014/main" val="1521181420"/>
                  </a:ext>
                </a:extLst>
              </a:tr>
              <a:tr h="370840">
                <a:tc>
                  <a:txBody>
                    <a:bodyPr/>
                    <a:lstStyle/>
                    <a:p>
                      <a:pPr algn="ctr"/>
                      <a:r>
                        <a:rPr lang="en-US" dirty="0"/>
                        <a:t>-er</a:t>
                      </a:r>
                    </a:p>
                  </a:txBody>
                  <a:tcPr/>
                </a:tc>
                <a:tc>
                  <a:txBody>
                    <a:bodyPr/>
                    <a:lstStyle/>
                    <a:p>
                      <a:pPr algn="ctr"/>
                      <a:r>
                        <a:rPr lang="en-US" dirty="0"/>
                        <a:t>more</a:t>
                      </a:r>
                    </a:p>
                  </a:txBody>
                  <a:tcPr/>
                </a:tc>
                <a:tc>
                  <a:txBody>
                    <a:bodyPr/>
                    <a:lstStyle/>
                    <a:p>
                      <a:r>
                        <a:rPr lang="en-US" dirty="0">
                          <a:solidFill>
                            <a:srgbClr val="FF0000"/>
                          </a:solidFill>
                        </a:rPr>
                        <a:t>bigger </a:t>
                      </a:r>
                      <a:r>
                        <a:rPr lang="en-US" dirty="0"/>
                        <a:t>– more big</a:t>
                      </a:r>
                    </a:p>
                  </a:txBody>
                  <a:tcPr/>
                </a:tc>
                <a:extLst>
                  <a:ext uri="{0D108BD9-81ED-4DB2-BD59-A6C34878D82A}">
                    <a16:rowId xmlns:a16="http://schemas.microsoft.com/office/drawing/2014/main" val="213909127"/>
                  </a:ext>
                </a:extLst>
              </a:tr>
              <a:tr h="370840">
                <a:tc>
                  <a:txBody>
                    <a:bodyPr/>
                    <a:lstStyle/>
                    <a:p>
                      <a:pPr algn="ctr"/>
                      <a:r>
                        <a:rPr lang="en-US" dirty="0"/>
                        <a:t>-</a:t>
                      </a:r>
                      <a:r>
                        <a:rPr lang="en-US" dirty="0" err="1"/>
                        <a:t>est</a:t>
                      </a:r>
                      <a:endParaRPr lang="en-US" dirty="0"/>
                    </a:p>
                  </a:txBody>
                  <a:tcPr/>
                </a:tc>
                <a:tc>
                  <a:txBody>
                    <a:bodyPr/>
                    <a:lstStyle/>
                    <a:p>
                      <a:pPr algn="ctr"/>
                      <a:r>
                        <a:rPr lang="en-US" dirty="0"/>
                        <a:t>most</a:t>
                      </a:r>
                    </a:p>
                  </a:txBody>
                  <a:tcPr/>
                </a:tc>
                <a:tc>
                  <a:txBody>
                    <a:bodyPr/>
                    <a:lstStyle/>
                    <a:p>
                      <a:r>
                        <a:rPr lang="en-US" dirty="0">
                          <a:solidFill>
                            <a:srgbClr val="FF0000"/>
                          </a:solidFill>
                        </a:rPr>
                        <a:t>smallest </a:t>
                      </a:r>
                      <a:r>
                        <a:rPr lang="en-US" dirty="0"/>
                        <a:t>– the most small</a:t>
                      </a:r>
                    </a:p>
                  </a:txBody>
                  <a:tcPr/>
                </a:tc>
                <a:extLst>
                  <a:ext uri="{0D108BD9-81ED-4DB2-BD59-A6C34878D82A}">
                    <a16:rowId xmlns:a16="http://schemas.microsoft.com/office/drawing/2014/main" val="2027614972"/>
                  </a:ext>
                </a:extLst>
              </a:tr>
              <a:tr h="370840">
                <a:tc>
                  <a:txBody>
                    <a:bodyPr/>
                    <a:lstStyle/>
                    <a:p>
                      <a:pPr algn="ctr"/>
                      <a:r>
                        <a:rPr lang="en-US" dirty="0"/>
                        <a:t>-</a:t>
                      </a:r>
                      <a:r>
                        <a:rPr lang="en-US" dirty="0" err="1"/>
                        <a:t>ful</a:t>
                      </a:r>
                      <a:endParaRPr lang="en-US" dirty="0"/>
                    </a:p>
                  </a:txBody>
                  <a:tcPr/>
                </a:tc>
                <a:tc>
                  <a:txBody>
                    <a:bodyPr/>
                    <a:lstStyle/>
                    <a:p>
                      <a:pPr algn="ctr"/>
                      <a:r>
                        <a:rPr lang="en-US" dirty="0"/>
                        <a:t>full of; having</a:t>
                      </a:r>
                    </a:p>
                  </a:txBody>
                  <a:tcPr/>
                </a:tc>
                <a:tc>
                  <a:txBody>
                    <a:bodyPr/>
                    <a:lstStyle/>
                    <a:p>
                      <a:r>
                        <a:rPr lang="en-US" dirty="0">
                          <a:solidFill>
                            <a:srgbClr val="FF0000"/>
                          </a:solidFill>
                        </a:rPr>
                        <a:t>wonderful </a:t>
                      </a:r>
                      <a:r>
                        <a:rPr lang="en-US" dirty="0"/>
                        <a:t>– having the ability to inspire wonder</a:t>
                      </a:r>
                    </a:p>
                  </a:txBody>
                  <a:tcPr/>
                </a:tc>
                <a:extLst>
                  <a:ext uri="{0D108BD9-81ED-4DB2-BD59-A6C34878D82A}">
                    <a16:rowId xmlns:a16="http://schemas.microsoft.com/office/drawing/2014/main" val="2769050482"/>
                  </a:ext>
                </a:extLst>
              </a:tr>
              <a:tr h="370840">
                <a:tc>
                  <a:txBody>
                    <a:bodyPr/>
                    <a:lstStyle/>
                    <a:p>
                      <a:pPr algn="ctr"/>
                      <a:r>
                        <a:rPr lang="en-US" dirty="0"/>
                        <a:t>-</a:t>
                      </a:r>
                      <a:r>
                        <a:rPr lang="en-US" dirty="0" err="1"/>
                        <a:t>ible</a:t>
                      </a:r>
                      <a:endParaRPr lang="en-US" dirty="0"/>
                    </a:p>
                  </a:txBody>
                  <a:tcPr/>
                </a:tc>
                <a:tc>
                  <a:txBody>
                    <a:bodyPr/>
                    <a:lstStyle/>
                    <a:p>
                      <a:pPr algn="ctr"/>
                      <a:r>
                        <a:rPr lang="en-US" dirty="0"/>
                        <a:t>capable</a:t>
                      </a:r>
                    </a:p>
                  </a:txBody>
                  <a:tcPr/>
                </a:tc>
                <a:tc>
                  <a:txBody>
                    <a:bodyPr/>
                    <a:lstStyle/>
                    <a:p>
                      <a:r>
                        <a:rPr lang="en-US" dirty="0">
                          <a:solidFill>
                            <a:srgbClr val="FF0000"/>
                          </a:solidFill>
                        </a:rPr>
                        <a:t>terrible</a:t>
                      </a:r>
                      <a:r>
                        <a:rPr lang="en-US" dirty="0"/>
                        <a:t> – capable of causing terror</a:t>
                      </a:r>
                    </a:p>
                  </a:txBody>
                  <a:tcPr/>
                </a:tc>
                <a:extLst>
                  <a:ext uri="{0D108BD9-81ED-4DB2-BD59-A6C34878D82A}">
                    <a16:rowId xmlns:a16="http://schemas.microsoft.com/office/drawing/2014/main" val="3418196405"/>
                  </a:ext>
                </a:extLst>
              </a:tr>
              <a:tr h="370840">
                <a:tc>
                  <a:txBody>
                    <a:bodyPr/>
                    <a:lstStyle/>
                    <a:p>
                      <a:pPr algn="ctr"/>
                      <a:r>
                        <a:rPr lang="en-US" dirty="0"/>
                        <a:t>-</a:t>
                      </a:r>
                      <a:r>
                        <a:rPr lang="en-US" dirty="0" err="1"/>
                        <a:t>ic</a:t>
                      </a:r>
                      <a:endParaRPr lang="en-US" dirty="0"/>
                    </a:p>
                  </a:txBody>
                  <a:tcPr/>
                </a:tc>
                <a:tc>
                  <a:txBody>
                    <a:bodyPr/>
                    <a:lstStyle/>
                    <a:p>
                      <a:pPr algn="ctr"/>
                      <a:r>
                        <a:rPr lang="en-US" dirty="0"/>
                        <a:t>relating to</a:t>
                      </a:r>
                    </a:p>
                  </a:txBody>
                  <a:tcPr/>
                </a:tc>
                <a:tc>
                  <a:txBody>
                    <a:bodyPr/>
                    <a:lstStyle/>
                    <a:p>
                      <a:r>
                        <a:rPr lang="en-US" dirty="0">
                          <a:solidFill>
                            <a:srgbClr val="FF0000"/>
                          </a:solidFill>
                        </a:rPr>
                        <a:t>poetic</a:t>
                      </a:r>
                      <a:r>
                        <a:rPr lang="en-US" dirty="0"/>
                        <a:t> – relating to poetry</a:t>
                      </a:r>
                    </a:p>
                  </a:txBody>
                  <a:tcPr/>
                </a:tc>
                <a:extLst>
                  <a:ext uri="{0D108BD9-81ED-4DB2-BD59-A6C34878D82A}">
                    <a16:rowId xmlns:a16="http://schemas.microsoft.com/office/drawing/2014/main" val="3659130149"/>
                  </a:ext>
                </a:extLst>
              </a:tr>
              <a:tr h="370840">
                <a:tc>
                  <a:txBody>
                    <a:bodyPr/>
                    <a:lstStyle/>
                    <a:p>
                      <a:pPr algn="ctr"/>
                      <a:r>
                        <a:rPr lang="en-US" dirty="0"/>
                        <a:t>-</a:t>
                      </a:r>
                      <a:r>
                        <a:rPr lang="en-US" dirty="0" err="1"/>
                        <a:t>ish</a:t>
                      </a:r>
                      <a:endParaRPr lang="en-US" dirty="0"/>
                    </a:p>
                  </a:txBody>
                  <a:tcPr/>
                </a:tc>
                <a:tc>
                  <a:txBody>
                    <a:bodyPr/>
                    <a:lstStyle/>
                    <a:p>
                      <a:pPr algn="ctr"/>
                      <a:r>
                        <a:rPr lang="en-US" dirty="0"/>
                        <a:t>characteristic; quality</a:t>
                      </a:r>
                    </a:p>
                  </a:txBody>
                  <a:tcPr/>
                </a:tc>
                <a:tc>
                  <a:txBody>
                    <a:bodyPr/>
                    <a:lstStyle/>
                    <a:p>
                      <a:r>
                        <a:rPr lang="en-US" dirty="0">
                          <a:solidFill>
                            <a:srgbClr val="FF0000"/>
                          </a:solidFill>
                        </a:rPr>
                        <a:t>childish</a:t>
                      </a:r>
                      <a:r>
                        <a:rPr lang="en-US" dirty="0"/>
                        <a:t> – having the characteristics of a child</a:t>
                      </a:r>
                    </a:p>
                  </a:txBody>
                  <a:tcPr/>
                </a:tc>
                <a:extLst>
                  <a:ext uri="{0D108BD9-81ED-4DB2-BD59-A6C34878D82A}">
                    <a16:rowId xmlns:a16="http://schemas.microsoft.com/office/drawing/2014/main" val="3668593073"/>
                  </a:ext>
                </a:extLst>
              </a:tr>
              <a:tr h="370840">
                <a:tc>
                  <a:txBody>
                    <a:bodyPr/>
                    <a:lstStyle/>
                    <a:p>
                      <a:pPr algn="ctr"/>
                      <a:r>
                        <a:rPr lang="en-US" dirty="0"/>
                        <a:t>-less</a:t>
                      </a:r>
                    </a:p>
                  </a:txBody>
                  <a:tcPr/>
                </a:tc>
                <a:tc>
                  <a:txBody>
                    <a:bodyPr/>
                    <a:lstStyle/>
                    <a:p>
                      <a:pPr algn="ctr"/>
                      <a:r>
                        <a:rPr lang="en-US" dirty="0"/>
                        <a:t>without</a:t>
                      </a:r>
                    </a:p>
                  </a:txBody>
                  <a:tcPr/>
                </a:tc>
                <a:tc>
                  <a:txBody>
                    <a:bodyPr/>
                    <a:lstStyle/>
                    <a:p>
                      <a:r>
                        <a:rPr lang="en-US" dirty="0">
                          <a:solidFill>
                            <a:srgbClr val="FF0000"/>
                          </a:solidFill>
                        </a:rPr>
                        <a:t>meaningless </a:t>
                      </a:r>
                      <a:r>
                        <a:rPr lang="en-US" dirty="0"/>
                        <a:t>– without meaning</a:t>
                      </a:r>
                    </a:p>
                  </a:txBody>
                  <a:tcPr/>
                </a:tc>
                <a:extLst>
                  <a:ext uri="{0D108BD9-81ED-4DB2-BD59-A6C34878D82A}">
                    <a16:rowId xmlns:a16="http://schemas.microsoft.com/office/drawing/2014/main" val="1294730195"/>
                  </a:ext>
                </a:extLst>
              </a:tr>
              <a:tr h="370840">
                <a:tc>
                  <a:txBody>
                    <a:bodyPr/>
                    <a:lstStyle/>
                    <a:p>
                      <a:pPr algn="ctr"/>
                      <a:r>
                        <a:rPr lang="en-US" dirty="0"/>
                        <a:t>-like</a:t>
                      </a:r>
                    </a:p>
                  </a:txBody>
                  <a:tcPr/>
                </a:tc>
                <a:tc>
                  <a:txBody>
                    <a:bodyPr/>
                    <a:lstStyle/>
                    <a:p>
                      <a:pPr algn="ctr"/>
                      <a:r>
                        <a:rPr lang="en-US" dirty="0"/>
                        <a:t>characteristics or similarities to</a:t>
                      </a:r>
                    </a:p>
                  </a:txBody>
                  <a:tcPr/>
                </a:tc>
                <a:tc>
                  <a:txBody>
                    <a:bodyPr/>
                    <a:lstStyle/>
                    <a:p>
                      <a:r>
                        <a:rPr lang="en-US" dirty="0">
                          <a:solidFill>
                            <a:srgbClr val="FF0000"/>
                          </a:solidFill>
                        </a:rPr>
                        <a:t>lifelike</a:t>
                      </a:r>
                      <a:r>
                        <a:rPr lang="en-US" dirty="0"/>
                        <a:t> – sharing similarities with something alive</a:t>
                      </a:r>
                    </a:p>
                  </a:txBody>
                  <a:tcPr/>
                </a:tc>
                <a:extLst>
                  <a:ext uri="{0D108BD9-81ED-4DB2-BD59-A6C34878D82A}">
                    <a16:rowId xmlns:a16="http://schemas.microsoft.com/office/drawing/2014/main" val="1185815707"/>
                  </a:ext>
                </a:extLst>
              </a:tr>
              <a:tr h="370840">
                <a:tc>
                  <a:txBody>
                    <a:bodyPr/>
                    <a:lstStyle/>
                    <a:p>
                      <a:pPr algn="ctr"/>
                      <a:r>
                        <a:rPr lang="en-US" dirty="0"/>
                        <a:t>-</a:t>
                      </a:r>
                      <a:r>
                        <a:rPr lang="en-US" dirty="0" err="1"/>
                        <a:t>ous</a:t>
                      </a:r>
                      <a:endParaRPr lang="en-US" dirty="0"/>
                    </a:p>
                  </a:txBody>
                  <a:tcPr/>
                </a:tc>
                <a:tc>
                  <a:txBody>
                    <a:bodyPr/>
                    <a:lstStyle/>
                    <a:p>
                      <a:pPr algn="ctr"/>
                      <a:r>
                        <a:rPr lang="en-US" dirty="0"/>
                        <a:t>having the qualities of</a:t>
                      </a:r>
                    </a:p>
                  </a:txBody>
                  <a:tcPr/>
                </a:tc>
                <a:tc>
                  <a:txBody>
                    <a:bodyPr/>
                    <a:lstStyle/>
                    <a:p>
                      <a:r>
                        <a:rPr lang="en-US" dirty="0">
                          <a:solidFill>
                            <a:srgbClr val="FF0000"/>
                          </a:solidFill>
                        </a:rPr>
                        <a:t>cautious</a:t>
                      </a:r>
                      <a:r>
                        <a:rPr lang="en-US" dirty="0"/>
                        <a:t> – having qualities of caution</a:t>
                      </a:r>
                    </a:p>
                  </a:txBody>
                  <a:tcPr/>
                </a:tc>
                <a:extLst>
                  <a:ext uri="{0D108BD9-81ED-4DB2-BD59-A6C34878D82A}">
                    <a16:rowId xmlns:a16="http://schemas.microsoft.com/office/drawing/2014/main" val="1499291057"/>
                  </a:ext>
                </a:extLst>
              </a:tr>
              <a:tr h="370840">
                <a:tc>
                  <a:txBody>
                    <a:bodyPr/>
                    <a:lstStyle/>
                    <a:p>
                      <a:pPr algn="ctr"/>
                      <a:r>
                        <a:rPr lang="en-US" dirty="0"/>
                        <a:t>-y</a:t>
                      </a:r>
                    </a:p>
                  </a:txBody>
                  <a:tcPr/>
                </a:tc>
                <a:tc>
                  <a:txBody>
                    <a:bodyPr/>
                    <a:lstStyle/>
                    <a:p>
                      <a:pPr algn="ctr"/>
                      <a:r>
                        <a:rPr lang="en-US" dirty="0"/>
                        <a:t>made up or characterized by</a:t>
                      </a:r>
                    </a:p>
                  </a:txBody>
                  <a:tcPr/>
                </a:tc>
                <a:tc>
                  <a:txBody>
                    <a:bodyPr/>
                    <a:lstStyle/>
                    <a:p>
                      <a:r>
                        <a:rPr lang="en-US" dirty="0">
                          <a:solidFill>
                            <a:srgbClr val="FF0000"/>
                          </a:solidFill>
                        </a:rPr>
                        <a:t>fruity</a:t>
                      </a:r>
                      <a:r>
                        <a:rPr lang="en-US" dirty="0"/>
                        <a:t> – made up of fruit or a fruit flavor</a:t>
                      </a:r>
                    </a:p>
                  </a:txBody>
                  <a:tcPr/>
                </a:tc>
                <a:extLst>
                  <a:ext uri="{0D108BD9-81ED-4DB2-BD59-A6C34878D82A}">
                    <a16:rowId xmlns:a16="http://schemas.microsoft.com/office/drawing/2014/main" val="4264614936"/>
                  </a:ext>
                </a:extLst>
              </a:tr>
            </a:tbl>
          </a:graphicData>
        </a:graphic>
      </p:graphicFrame>
    </p:spTree>
    <p:extLst>
      <p:ext uri="{BB962C8B-B14F-4D97-AF65-F5344CB8AC3E}">
        <p14:creationId xmlns:p14="http://schemas.microsoft.com/office/powerpoint/2010/main" val="2456931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C9767-A2D8-0A40-5CA1-0FC1CF373EDA}"/>
              </a:ext>
            </a:extLst>
          </p:cNvPr>
          <p:cNvSpPr>
            <a:spLocks noGrp="1"/>
          </p:cNvSpPr>
          <p:nvPr>
            <p:ph type="title"/>
          </p:nvPr>
        </p:nvSpPr>
        <p:spPr/>
        <p:txBody>
          <a:bodyPr/>
          <a:lstStyle/>
          <a:p>
            <a:r>
              <a:rPr lang="en-US" b="1" dirty="0"/>
              <a:t>40 Most Common Suffixes (cont.)</a:t>
            </a:r>
          </a:p>
        </p:txBody>
      </p:sp>
      <p:graphicFrame>
        <p:nvGraphicFramePr>
          <p:cNvPr id="5" name="Content Placeholder 4">
            <a:extLst>
              <a:ext uri="{FF2B5EF4-FFF2-40B4-BE49-F238E27FC236}">
                <a16:creationId xmlns:a16="http://schemas.microsoft.com/office/drawing/2014/main" id="{9ED72D37-84B9-4B8A-3265-F2F3144628EB}"/>
              </a:ext>
            </a:extLst>
          </p:cNvPr>
          <p:cNvGraphicFramePr>
            <a:graphicFrameLocks noGrp="1"/>
          </p:cNvGraphicFramePr>
          <p:nvPr>
            <p:ph idx="1"/>
            <p:extLst>
              <p:ext uri="{D42A27DB-BD31-4B8C-83A1-F6EECF244321}">
                <p14:modId xmlns:p14="http://schemas.microsoft.com/office/powerpoint/2010/main" val="2713349984"/>
              </p:ext>
            </p:extLst>
          </p:nvPr>
        </p:nvGraphicFramePr>
        <p:xfrm>
          <a:off x="491359" y="1415721"/>
          <a:ext cx="10515597" cy="4820920"/>
        </p:xfrm>
        <a:graphic>
          <a:graphicData uri="http://schemas.openxmlformats.org/drawingml/2006/table">
            <a:tbl>
              <a:tblPr firstRow="1" bandRow="1">
                <a:tableStyleId>{5C22544A-7EE6-4342-B048-85BDC9FD1C3A}</a:tableStyleId>
              </a:tblPr>
              <a:tblGrid>
                <a:gridCol w="2367455">
                  <a:extLst>
                    <a:ext uri="{9D8B030D-6E8A-4147-A177-3AD203B41FA5}">
                      <a16:colId xmlns:a16="http://schemas.microsoft.com/office/drawing/2014/main" val="76385824"/>
                    </a:ext>
                  </a:extLst>
                </a:gridCol>
                <a:gridCol w="3279227">
                  <a:extLst>
                    <a:ext uri="{9D8B030D-6E8A-4147-A177-3AD203B41FA5}">
                      <a16:colId xmlns:a16="http://schemas.microsoft.com/office/drawing/2014/main" val="1167449092"/>
                    </a:ext>
                  </a:extLst>
                </a:gridCol>
                <a:gridCol w="4868915">
                  <a:extLst>
                    <a:ext uri="{9D8B030D-6E8A-4147-A177-3AD203B41FA5}">
                      <a16:colId xmlns:a16="http://schemas.microsoft.com/office/drawing/2014/main" val="506869056"/>
                    </a:ext>
                  </a:extLst>
                </a:gridCol>
              </a:tblGrid>
              <a:tr h="370840">
                <a:tc>
                  <a:txBody>
                    <a:bodyPr/>
                    <a:lstStyle/>
                    <a:p>
                      <a:pPr algn="ctr"/>
                      <a:r>
                        <a:rPr lang="en-US" dirty="0"/>
                        <a:t>Suffixes for Nouns</a:t>
                      </a:r>
                    </a:p>
                  </a:txBody>
                  <a:tcPr/>
                </a:tc>
                <a:tc>
                  <a:txBody>
                    <a:bodyPr/>
                    <a:lstStyle/>
                    <a:p>
                      <a:pPr algn="ctr"/>
                      <a:r>
                        <a:rPr lang="en-US" dirty="0"/>
                        <a:t>Meaning</a:t>
                      </a:r>
                    </a:p>
                  </a:txBody>
                  <a:tcPr/>
                </a:tc>
                <a:tc>
                  <a:txBody>
                    <a:bodyPr/>
                    <a:lstStyle/>
                    <a:p>
                      <a:pPr algn="ctr"/>
                      <a:r>
                        <a:rPr lang="en-US" dirty="0"/>
                        <a:t>Example</a:t>
                      </a:r>
                    </a:p>
                  </a:txBody>
                  <a:tcPr/>
                </a:tc>
                <a:extLst>
                  <a:ext uri="{0D108BD9-81ED-4DB2-BD59-A6C34878D82A}">
                    <a16:rowId xmlns:a16="http://schemas.microsoft.com/office/drawing/2014/main" val="1725840125"/>
                  </a:ext>
                </a:extLst>
              </a:tr>
              <a:tr h="370840">
                <a:tc>
                  <a:txBody>
                    <a:bodyPr/>
                    <a:lstStyle/>
                    <a:p>
                      <a:pPr algn="ctr"/>
                      <a:r>
                        <a:rPr lang="en-US" dirty="0"/>
                        <a:t>-age</a:t>
                      </a:r>
                    </a:p>
                  </a:txBody>
                  <a:tcPr/>
                </a:tc>
                <a:tc>
                  <a:txBody>
                    <a:bodyPr/>
                    <a:lstStyle/>
                    <a:p>
                      <a:pPr algn="ctr"/>
                      <a:r>
                        <a:rPr lang="en-US" dirty="0"/>
                        <a:t>the action or process of</a:t>
                      </a:r>
                    </a:p>
                  </a:txBody>
                  <a:tcPr/>
                </a:tc>
                <a:tc>
                  <a:txBody>
                    <a:bodyPr/>
                    <a:lstStyle/>
                    <a:p>
                      <a:r>
                        <a:rPr lang="en-US" dirty="0">
                          <a:solidFill>
                            <a:srgbClr val="FF0000"/>
                          </a:solidFill>
                        </a:rPr>
                        <a:t>passage </a:t>
                      </a:r>
                      <a:r>
                        <a:rPr lang="en-US" dirty="0"/>
                        <a:t>– the action of passing through</a:t>
                      </a:r>
                    </a:p>
                  </a:txBody>
                  <a:tcPr/>
                </a:tc>
                <a:extLst>
                  <a:ext uri="{0D108BD9-81ED-4DB2-BD59-A6C34878D82A}">
                    <a16:rowId xmlns:a16="http://schemas.microsoft.com/office/drawing/2014/main" val="3062172305"/>
                  </a:ext>
                </a:extLst>
              </a:tr>
              <a:tr h="370840">
                <a:tc>
                  <a:txBody>
                    <a:bodyPr/>
                    <a:lstStyle/>
                    <a:p>
                      <a:pPr algn="ctr"/>
                      <a:r>
                        <a:rPr lang="en-US" dirty="0"/>
                        <a:t>-al</a:t>
                      </a:r>
                    </a:p>
                  </a:txBody>
                  <a:tcPr/>
                </a:tc>
                <a:tc>
                  <a:txBody>
                    <a:bodyPr/>
                    <a:lstStyle/>
                    <a:p>
                      <a:pPr algn="ctr"/>
                      <a:r>
                        <a:rPr lang="en-US" dirty="0"/>
                        <a:t>act; process of</a:t>
                      </a:r>
                    </a:p>
                  </a:txBody>
                  <a:tcPr/>
                </a:tc>
                <a:tc>
                  <a:txBody>
                    <a:bodyPr/>
                    <a:lstStyle/>
                    <a:p>
                      <a:r>
                        <a:rPr lang="en-US" dirty="0">
                          <a:solidFill>
                            <a:srgbClr val="FF0000"/>
                          </a:solidFill>
                        </a:rPr>
                        <a:t>refusal</a:t>
                      </a:r>
                      <a:r>
                        <a:rPr lang="en-US" dirty="0"/>
                        <a:t> – the act of refusing</a:t>
                      </a:r>
                    </a:p>
                  </a:txBody>
                  <a:tcPr/>
                </a:tc>
                <a:extLst>
                  <a:ext uri="{0D108BD9-81ED-4DB2-BD59-A6C34878D82A}">
                    <a16:rowId xmlns:a16="http://schemas.microsoft.com/office/drawing/2014/main" val="1521181420"/>
                  </a:ext>
                </a:extLst>
              </a:tr>
              <a:tr h="370840">
                <a:tc>
                  <a:txBody>
                    <a:bodyPr/>
                    <a:lstStyle/>
                    <a:p>
                      <a:pPr algn="ctr"/>
                      <a:r>
                        <a:rPr lang="en-US" dirty="0"/>
                        <a:t>-ant</a:t>
                      </a:r>
                    </a:p>
                  </a:txBody>
                  <a:tcPr/>
                </a:tc>
                <a:tc>
                  <a:txBody>
                    <a:bodyPr/>
                    <a:lstStyle/>
                    <a:p>
                      <a:pPr algn="ctr"/>
                      <a:r>
                        <a:rPr lang="en-US" dirty="0"/>
                        <a:t>a person who</a:t>
                      </a:r>
                    </a:p>
                  </a:txBody>
                  <a:tcPr/>
                </a:tc>
                <a:tc>
                  <a:txBody>
                    <a:bodyPr/>
                    <a:lstStyle/>
                    <a:p>
                      <a:r>
                        <a:rPr lang="en-US" dirty="0">
                          <a:solidFill>
                            <a:srgbClr val="FF0000"/>
                          </a:solidFill>
                        </a:rPr>
                        <a:t>servant </a:t>
                      </a:r>
                      <a:r>
                        <a:rPr lang="en-US" dirty="0"/>
                        <a:t>– a person who serves</a:t>
                      </a:r>
                    </a:p>
                  </a:txBody>
                  <a:tcPr/>
                </a:tc>
                <a:extLst>
                  <a:ext uri="{0D108BD9-81ED-4DB2-BD59-A6C34878D82A}">
                    <a16:rowId xmlns:a16="http://schemas.microsoft.com/office/drawing/2014/main" val="213909127"/>
                  </a:ext>
                </a:extLst>
              </a:tr>
              <a:tr h="370840">
                <a:tc>
                  <a:txBody>
                    <a:bodyPr/>
                    <a:lstStyle/>
                    <a:p>
                      <a:pPr algn="ctr"/>
                      <a:r>
                        <a:rPr lang="en-US" dirty="0"/>
                        <a:t>-</a:t>
                      </a:r>
                      <a:r>
                        <a:rPr lang="en-US" dirty="0" err="1"/>
                        <a:t>cracy</a:t>
                      </a:r>
                      <a:endParaRPr lang="en-US" dirty="0"/>
                    </a:p>
                  </a:txBody>
                  <a:tcPr/>
                </a:tc>
                <a:tc>
                  <a:txBody>
                    <a:bodyPr/>
                    <a:lstStyle/>
                    <a:p>
                      <a:pPr algn="ctr"/>
                      <a:r>
                        <a:rPr lang="en-US" dirty="0"/>
                        <a:t>power or rule</a:t>
                      </a:r>
                    </a:p>
                  </a:txBody>
                  <a:tcPr/>
                </a:tc>
                <a:tc>
                  <a:txBody>
                    <a:bodyPr/>
                    <a:lstStyle/>
                    <a:p>
                      <a:r>
                        <a:rPr lang="en-US" dirty="0">
                          <a:solidFill>
                            <a:srgbClr val="FF0000"/>
                          </a:solidFill>
                        </a:rPr>
                        <a:t>democracy </a:t>
                      </a:r>
                      <a:r>
                        <a:rPr lang="en-US" dirty="0"/>
                        <a:t>– rule by the people</a:t>
                      </a:r>
                    </a:p>
                  </a:txBody>
                  <a:tcPr/>
                </a:tc>
                <a:extLst>
                  <a:ext uri="{0D108BD9-81ED-4DB2-BD59-A6C34878D82A}">
                    <a16:rowId xmlns:a16="http://schemas.microsoft.com/office/drawing/2014/main" val="2027614972"/>
                  </a:ext>
                </a:extLst>
              </a:tr>
              <a:tr h="370840">
                <a:tc>
                  <a:txBody>
                    <a:bodyPr/>
                    <a:lstStyle/>
                    <a:p>
                      <a:pPr algn="ctr"/>
                      <a:r>
                        <a:rPr lang="en-US" dirty="0"/>
                        <a:t>-</a:t>
                      </a:r>
                      <a:r>
                        <a:rPr lang="en-US" dirty="0" err="1"/>
                        <a:t>dom</a:t>
                      </a:r>
                      <a:endParaRPr lang="en-US" dirty="0"/>
                    </a:p>
                  </a:txBody>
                  <a:tcPr/>
                </a:tc>
                <a:tc>
                  <a:txBody>
                    <a:bodyPr/>
                    <a:lstStyle/>
                    <a:p>
                      <a:pPr algn="ctr"/>
                      <a:r>
                        <a:rPr lang="en-US" dirty="0"/>
                        <a:t>place; state of being</a:t>
                      </a:r>
                    </a:p>
                  </a:txBody>
                  <a:tcPr/>
                </a:tc>
                <a:tc>
                  <a:txBody>
                    <a:bodyPr/>
                    <a:lstStyle/>
                    <a:p>
                      <a:r>
                        <a:rPr lang="en-US" dirty="0">
                          <a:solidFill>
                            <a:srgbClr val="FF0000"/>
                          </a:solidFill>
                        </a:rPr>
                        <a:t>kingdom </a:t>
                      </a:r>
                      <a:r>
                        <a:rPr lang="en-US" dirty="0"/>
                        <a:t>– place where the king rules</a:t>
                      </a:r>
                    </a:p>
                  </a:txBody>
                  <a:tcPr/>
                </a:tc>
                <a:extLst>
                  <a:ext uri="{0D108BD9-81ED-4DB2-BD59-A6C34878D82A}">
                    <a16:rowId xmlns:a16="http://schemas.microsoft.com/office/drawing/2014/main" val="2769050482"/>
                  </a:ext>
                </a:extLst>
              </a:tr>
              <a:tr h="370840">
                <a:tc>
                  <a:txBody>
                    <a:bodyPr/>
                    <a:lstStyle/>
                    <a:p>
                      <a:pPr algn="ctr"/>
                      <a:r>
                        <a:rPr lang="en-US" dirty="0"/>
                        <a:t>-er</a:t>
                      </a:r>
                    </a:p>
                  </a:txBody>
                  <a:tcPr/>
                </a:tc>
                <a:tc>
                  <a:txBody>
                    <a:bodyPr/>
                    <a:lstStyle/>
                    <a:p>
                      <a:pPr algn="ctr"/>
                      <a:r>
                        <a:rPr lang="en-US" dirty="0"/>
                        <a:t>person who</a:t>
                      </a:r>
                    </a:p>
                  </a:txBody>
                  <a:tcPr/>
                </a:tc>
                <a:tc>
                  <a:txBody>
                    <a:bodyPr/>
                    <a:lstStyle/>
                    <a:p>
                      <a:r>
                        <a:rPr lang="en-US" dirty="0">
                          <a:solidFill>
                            <a:srgbClr val="FF0000"/>
                          </a:solidFill>
                        </a:rPr>
                        <a:t>carpenter</a:t>
                      </a:r>
                      <a:r>
                        <a:rPr lang="en-US" dirty="0"/>
                        <a:t> – person who does carpentry</a:t>
                      </a:r>
                    </a:p>
                  </a:txBody>
                  <a:tcPr/>
                </a:tc>
                <a:extLst>
                  <a:ext uri="{0D108BD9-81ED-4DB2-BD59-A6C34878D82A}">
                    <a16:rowId xmlns:a16="http://schemas.microsoft.com/office/drawing/2014/main" val="3418196405"/>
                  </a:ext>
                </a:extLst>
              </a:tr>
              <a:tr h="370840">
                <a:tc>
                  <a:txBody>
                    <a:bodyPr/>
                    <a:lstStyle/>
                    <a:p>
                      <a:pPr algn="ctr"/>
                      <a:r>
                        <a:rPr lang="en-US" dirty="0"/>
                        <a:t>-</a:t>
                      </a:r>
                      <a:r>
                        <a:rPr lang="en-US" dirty="0" err="1"/>
                        <a:t>ess</a:t>
                      </a:r>
                      <a:endParaRPr lang="en-US" dirty="0"/>
                    </a:p>
                  </a:txBody>
                  <a:tcPr/>
                </a:tc>
                <a:tc>
                  <a:txBody>
                    <a:bodyPr/>
                    <a:lstStyle/>
                    <a:p>
                      <a:pPr algn="ctr"/>
                      <a:r>
                        <a:rPr lang="en-US" dirty="0"/>
                        <a:t>female</a:t>
                      </a:r>
                    </a:p>
                  </a:txBody>
                  <a:tcPr/>
                </a:tc>
                <a:tc>
                  <a:txBody>
                    <a:bodyPr/>
                    <a:lstStyle/>
                    <a:p>
                      <a:r>
                        <a:rPr lang="en-US" dirty="0">
                          <a:solidFill>
                            <a:srgbClr val="FF0000"/>
                          </a:solidFill>
                        </a:rPr>
                        <a:t>lioness</a:t>
                      </a:r>
                      <a:r>
                        <a:rPr lang="en-US" dirty="0"/>
                        <a:t> – female lion</a:t>
                      </a:r>
                    </a:p>
                  </a:txBody>
                  <a:tcPr/>
                </a:tc>
                <a:extLst>
                  <a:ext uri="{0D108BD9-81ED-4DB2-BD59-A6C34878D82A}">
                    <a16:rowId xmlns:a16="http://schemas.microsoft.com/office/drawing/2014/main" val="3659130149"/>
                  </a:ext>
                </a:extLst>
              </a:tr>
              <a:tr h="370840">
                <a:tc>
                  <a:txBody>
                    <a:bodyPr/>
                    <a:lstStyle/>
                    <a:p>
                      <a:pPr algn="ctr"/>
                      <a:r>
                        <a:rPr lang="en-US" dirty="0"/>
                        <a:t>-</a:t>
                      </a:r>
                      <a:r>
                        <a:rPr lang="en-US" dirty="0" err="1"/>
                        <a:t>ette</a:t>
                      </a:r>
                      <a:endParaRPr lang="en-US" dirty="0"/>
                    </a:p>
                  </a:txBody>
                  <a:tcPr/>
                </a:tc>
                <a:tc>
                  <a:txBody>
                    <a:bodyPr/>
                    <a:lstStyle/>
                    <a:p>
                      <a:pPr algn="ctr"/>
                      <a:r>
                        <a:rPr lang="en-US" dirty="0"/>
                        <a:t>smaller</a:t>
                      </a:r>
                    </a:p>
                  </a:txBody>
                  <a:tcPr/>
                </a:tc>
                <a:tc>
                  <a:txBody>
                    <a:bodyPr/>
                    <a:lstStyle/>
                    <a:p>
                      <a:r>
                        <a:rPr lang="en-US" dirty="0">
                          <a:solidFill>
                            <a:srgbClr val="FF0000"/>
                          </a:solidFill>
                        </a:rPr>
                        <a:t>kitchenette</a:t>
                      </a:r>
                      <a:r>
                        <a:rPr lang="en-US" dirty="0"/>
                        <a:t> – small or partial kitchen</a:t>
                      </a:r>
                    </a:p>
                  </a:txBody>
                  <a:tcPr/>
                </a:tc>
                <a:extLst>
                  <a:ext uri="{0D108BD9-81ED-4DB2-BD59-A6C34878D82A}">
                    <a16:rowId xmlns:a16="http://schemas.microsoft.com/office/drawing/2014/main" val="3668593073"/>
                  </a:ext>
                </a:extLst>
              </a:tr>
              <a:tr h="370840">
                <a:tc>
                  <a:txBody>
                    <a:bodyPr/>
                    <a:lstStyle/>
                    <a:p>
                      <a:pPr algn="ctr"/>
                      <a:r>
                        <a:rPr lang="en-US" dirty="0"/>
                        <a:t>-hood</a:t>
                      </a:r>
                    </a:p>
                  </a:txBody>
                  <a:tcPr/>
                </a:tc>
                <a:tc>
                  <a:txBody>
                    <a:bodyPr/>
                    <a:lstStyle/>
                    <a:p>
                      <a:pPr algn="ctr"/>
                      <a:r>
                        <a:rPr lang="en-US" dirty="0"/>
                        <a:t>state of</a:t>
                      </a:r>
                    </a:p>
                  </a:txBody>
                  <a:tcPr/>
                </a:tc>
                <a:tc>
                  <a:txBody>
                    <a:bodyPr/>
                    <a:lstStyle/>
                    <a:p>
                      <a:r>
                        <a:rPr lang="en-US" dirty="0">
                          <a:solidFill>
                            <a:srgbClr val="FF0000"/>
                          </a:solidFill>
                        </a:rPr>
                        <a:t>motherhood </a:t>
                      </a:r>
                      <a:r>
                        <a:rPr lang="en-US" dirty="0"/>
                        <a:t>– state of being a mother</a:t>
                      </a:r>
                    </a:p>
                  </a:txBody>
                  <a:tcPr/>
                </a:tc>
                <a:extLst>
                  <a:ext uri="{0D108BD9-81ED-4DB2-BD59-A6C34878D82A}">
                    <a16:rowId xmlns:a16="http://schemas.microsoft.com/office/drawing/2014/main" val="1294730195"/>
                  </a:ext>
                </a:extLst>
              </a:tr>
              <a:tr h="370840">
                <a:tc>
                  <a:txBody>
                    <a:bodyPr/>
                    <a:lstStyle/>
                    <a:p>
                      <a:pPr algn="ctr"/>
                      <a:r>
                        <a:rPr lang="en-US" dirty="0"/>
                        <a:t>-ion</a:t>
                      </a:r>
                    </a:p>
                  </a:txBody>
                  <a:tcPr/>
                </a:tc>
                <a:tc>
                  <a:txBody>
                    <a:bodyPr/>
                    <a:lstStyle/>
                    <a:p>
                      <a:pPr algn="ctr"/>
                      <a:r>
                        <a:rPr lang="en-US" dirty="0"/>
                        <a:t>the action of</a:t>
                      </a:r>
                    </a:p>
                  </a:txBody>
                  <a:tcPr/>
                </a:tc>
                <a:tc>
                  <a:txBody>
                    <a:bodyPr/>
                    <a:lstStyle/>
                    <a:p>
                      <a:r>
                        <a:rPr lang="en-US" dirty="0">
                          <a:solidFill>
                            <a:srgbClr val="FF0000"/>
                          </a:solidFill>
                        </a:rPr>
                        <a:t>celebration</a:t>
                      </a:r>
                      <a:r>
                        <a:rPr lang="en-US" dirty="0"/>
                        <a:t> – action of celebrating</a:t>
                      </a:r>
                    </a:p>
                  </a:txBody>
                  <a:tcPr/>
                </a:tc>
                <a:extLst>
                  <a:ext uri="{0D108BD9-81ED-4DB2-BD59-A6C34878D82A}">
                    <a16:rowId xmlns:a16="http://schemas.microsoft.com/office/drawing/2014/main" val="1185815707"/>
                  </a:ext>
                </a:extLst>
              </a:tr>
              <a:tr h="370840">
                <a:tc>
                  <a:txBody>
                    <a:bodyPr/>
                    <a:lstStyle/>
                    <a:p>
                      <a:pPr algn="ctr"/>
                      <a:r>
                        <a:rPr lang="en-US" dirty="0"/>
                        <a:t>-ism</a:t>
                      </a:r>
                    </a:p>
                  </a:txBody>
                  <a:tcPr/>
                </a:tc>
                <a:tc>
                  <a:txBody>
                    <a:bodyPr/>
                    <a:lstStyle/>
                    <a:p>
                      <a:pPr algn="ctr"/>
                      <a:r>
                        <a:rPr lang="en-US" dirty="0"/>
                        <a:t>belief</a:t>
                      </a:r>
                    </a:p>
                  </a:txBody>
                  <a:tcPr/>
                </a:tc>
                <a:tc>
                  <a:txBody>
                    <a:bodyPr/>
                    <a:lstStyle/>
                    <a:p>
                      <a:r>
                        <a:rPr lang="en-US" dirty="0">
                          <a:solidFill>
                            <a:srgbClr val="FF0000"/>
                          </a:solidFill>
                        </a:rPr>
                        <a:t>communism</a:t>
                      </a:r>
                      <a:r>
                        <a:rPr lang="en-US" dirty="0"/>
                        <a:t> – belief in communal society</a:t>
                      </a:r>
                    </a:p>
                  </a:txBody>
                  <a:tcPr/>
                </a:tc>
                <a:extLst>
                  <a:ext uri="{0D108BD9-81ED-4DB2-BD59-A6C34878D82A}">
                    <a16:rowId xmlns:a16="http://schemas.microsoft.com/office/drawing/2014/main" val="1499291057"/>
                  </a:ext>
                </a:extLst>
              </a:tr>
              <a:tr h="370840">
                <a:tc>
                  <a:txBody>
                    <a:bodyPr/>
                    <a:lstStyle/>
                    <a:p>
                      <a:pPr algn="ctr"/>
                      <a:r>
                        <a:rPr lang="en-US" dirty="0"/>
                        <a:t>-</a:t>
                      </a:r>
                      <a:r>
                        <a:rPr lang="en-US" dirty="0" err="1"/>
                        <a:t>ity</a:t>
                      </a:r>
                      <a:endParaRPr lang="en-US" dirty="0"/>
                    </a:p>
                  </a:txBody>
                  <a:tcPr/>
                </a:tc>
                <a:tc>
                  <a:txBody>
                    <a:bodyPr/>
                    <a:lstStyle/>
                    <a:p>
                      <a:pPr algn="ctr"/>
                      <a:r>
                        <a:rPr lang="en-US" dirty="0"/>
                        <a:t>having the quality of</a:t>
                      </a:r>
                    </a:p>
                  </a:txBody>
                  <a:tcPr/>
                </a:tc>
                <a:tc>
                  <a:txBody>
                    <a:bodyPr/>
                    <a:lstStyle/>
                    <a:p>
                      <a:r>
                        <a:rPr lang="en-US" dirty="0">
                          <a:solidFill>
                            <a:srgbClr val="FF0000"/>
                          </a:solidFill>
                        </a:rPr>
                        <a:t>activity</a:t>
                      </a:r>
                      <a:r>
                        <a:rPr lang="en-US" dirty="0"/>
                        <a:t> – quality of being active</a:t>
                      </a:r>
                    </a:p>
                  </a:txBody>
                  <a:tcPr/>
                </a:tc>
                <a:extLst>
                  <a:ext uri="{0D108BD9-81ED-4DB2-BD59-A6C34878D82A}">
                    <a16:rowId xmlns:a16="http://schemas.microsoft.com/office/drawing/2014/main" val="4264614936"/>
                  </a:ext>
                </a:extLst>
              </a:tr>
            </a:tbl>
          </a:graphicData>
        </a:graphic>
      </p:graphicFrame>
    </p:spTree>
    <p:extLst>
      <p:ext uri="{BB962C8B-B14F-4D97-AF65-F5344CB8AC3E}">
        <p14:creationId xmlns:p14="http://schemas.microsoft.com/office/powerpoint/2010/main" val="1816969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C9767-A2D8-0A40-5CA1-0FC1CF373EDA}"/>
              </a:ext>
            </a:extLst>
          </p:cNvPr>
          <p:cNvSpPr>
            <a:spLocks noGrp="1"/>
          </p:cNvSpPr>
          <p:nvPr>
            <p:ph type="title"/>
          </p:nvPr>
        </p:nvSpPr>
        <p:spPr/>
        <p:txBody>
          <a:bodyPr/>
          <a:lstStyle/>
          <a:p>
            <a:r>
              <a:rPr lang="en-US" b="1" dirty="0"/>
              <a:t>40 Most Common Suffixes (cont.)</a:t>
            </a:r>
          </a:p>
        </p:txBody>
      </p:sp>
      <p:graphicFrame>
        <p:nvGraphicFramePr>
          <p:cNvPr id="5" name="Content Placeholder 4">
            <a:extLst>
              <a:ext uri="{FF2B5EF4-FFF2-40B4-BE49-F238E27FC236}">
                <a16:creationId xmlns:a16="http://schemas.microsoft.com/office/drawing/2014/main" id="{9ED72D37-84B9-4B8A-3265-F2F3144628EB}"/>
              </a:ext>
            </a:extLst>
          </p:cNvPr>
          <p:cNvGraphicFramePr>
            <a:graphicFrameLocks noGrp="1"/>
          </p:cNvGraphicFramePr>
          <p:nvPr>
            <p:ph idx="1"/>
            <p:extLst>
              <p:ext uri="{D42A27DB-BD31-4B8C-83A1-F6EECF244321}">
                <p14:modId xmlns:p14="http://schemas.microsoft.com/office/powerpoint/2010/main" val="4238455301"/>
              </p:ext>
            </p:extLst>
          </p:nvPr>
        </p:nvGraphicFramePr>
        <p:xfrm>
          <a:off x="491359" y="1415721"/>
          <a:ext cx="10515597" cy="2966720"/>
        </p:xfrm>
        <a:graphic>
          <a:graphicData uri="http://schemas.openxmlformats.org/drawingml/2006/table">
            <a:tbl>
              <a:tblPr firstRow="1" bandRow="1">
                <a:tableStyleId>{5C22544A-7EE6-4342-B048-85BDC9FD1C3A}</a:tableStyleId>
              </a:tblPr>
              <a:tblGrid>
                <a:gridCol w="2367455">
                  <a:extLst>
                    <a:ext uri="{9D8B030D-6E8A-4147-A177-3AD203B41FA5}">
                      <a16:colId xmlns:a16="http://schemas.microsoft.com/office/drawing/2014/main" val="76385824"/>
                    </a:ext>
                  </a:extLst>
                </a:gridCol>
                <a:gridCol w="3279227">
                  <a:extLst>
                    <a:ext uri="{9D8B030D-6E8A-4147-A177-3AD203B41FA5}">
                      <a16:colId xmlns:a16="http://schemas.microsoft.com/office/drawing/2014/main" val="1167449092"/>
                    </a:ext>
                  </a:extLst>
                </a:gridCol>
                <a:gridCol w="4868915">
                  <a:extLst>
                    <a:ext uri="{9D8B030D-6E8A-4147-A177-3AD203B41FA5}">
                      <a16:colId xmlns:a16="http://schemas.microsoft.com/office/drawing/2014/main" val="506869056"/>
                    </a:ext>
                  </a:extLst>
                </a:gridCol>
              </a:tblGrid>
              <a:tr h="370840">
                <a:tc>
                  <a:txBody>
                    <a:bodyPr/>
                    <a:lstStyle/>
                    <a:p>
                      <a:pPr algn="ctr"/>
                      <a:r>
                        <a:rPr lang="en-US" dirty="0"/>
                        <a:t>Suffixes for Nouns</a:t>
                      </a:r>
                    </a:p>
                  </a:txBody>
                  <a:tcPr/>
                </a:tc>
                <a:tc>
                  <a:txBody>
                    <a:bodyPr/>
                    <a:lstStyle/>
                    <a:p>
                      <a:pPr algn="ctr"/>
                      <a:r>
                        <a:rPr lang="en-US" dirty="0"/>
                        <a:t>Meaning</a:t>
                      </a:r>
                    </a:p>
                  </a:txBody>
                  <a:tcPr/>
                </a:tc>
                <a:tc>
                  <a:txBody>
                    <a:bodyPr/>
                    <a:lstStyle/>
                    <a:p>
                      <a:pPr algn="ctr"/>
                      <a:r>
                        <a:rPr lang="en-US" dirty="0"/>
                        <a:t>Example</a:t>
                      </a:r>
                    </a:p>
                  </a:txBody>
                  <a:tcPr/>
                </a:tc>
                <a:extLst>
                  <a:ext uri="{0D108BD9-81ED-4DB2-BD59-A6C34878D82A}">
                    <a16:rowId xmlns:a16="http://schemas.microsoft.com/office/drawing/2014/main" val="1725840125"/>
                  </a:ext>
                </a:extLst>
              </a:tr>
              <a:tr h="370840">
                <a:tc>
                  <a:txBody>
                    <a:bodyPr/>
                    <a:lstStyle/>
                    <a:p>
                      <a:pPr algn="ctr"/>
                      <a:r>
                        <a:rPr lang="en-US" dirty="0"/>
                        <a:t>-log</a:t>
                      </a:r>
                    </a:p>
                  </a:txBody>
                  <a:tcPr/>
                </a:tc>
                <a:tc>
                  <a:txBody>
                    <a:bodyPr/>
                    <a:lstStyle/>
                    <a:p>
                      <a:pPr algn="ctr"/>
                      <a:r>
                        <a:rPr lang="en-US" dirty="0"/>
                        <a:t>speech</a:t>
                      </a:r>
                    </a:p>
                  </a:txBody>
                  <a:tcPr/>
                </a:tc>
                <a:tc>
                  <a:txBody>
                    <a:bodyPr/>
                    <a:lstStyle/>
                    <a:p>
                      <a:r>
                        <a:rPr lang="en-US" dirty="0">
                          <a:solidFill>
                            <a:srgbClr val="FF0000"/>
                          </a:solidFill>
                        </a:rPr>
                        <a:t>dialog </a:t>
                      </a:r>
                      <a:r>
                        <a:rPr lang="en-US" dirty="0"/>
                        <a:t>– speech between two people</a:t>
                      </a:r>
                    </a:p>
                  </a:txBody>
                  <a:tcPr/>
                </a:tc>
                <a:extLst>
                  <a:ext uri="{0D108BD9-81ED-4DB2-BD59-A6C34878D82A}">
                    <a16:rowId xmlns:a16="http://schemas.microsoft.com/office/drawing/2014/main" val="3062172305"/>
                  </a:ext>
                </a:extLst>
              </a:tr>
              <a:tr h="370840">
                <a:tc>
                  <a:txBody>
                    <a:bodyPr/>
                    <a:lstStyle/>
                    <a:p>
                      <a:pPr algn="ctr"/>
                      <a:r>
                        <a:rPr lang="en-US" dirty="0"/>
                        <a:t>-</a:t>
                      </a:r>
                      <a:r>
                        <a:rPr lang="en-US" dirty="0" err="1"/>
                        <a:t>ment</a:t>
                      </a:r>
                      <a:endParaRPr lang="en-US" dirty="0"/>
                    </a:p>
                  </a:txBody>
                  <a:tcPr/>
                </a:tc>
                <a:tc>
                  <a:txBody>
                    <a:bodyPr/>
                    <a:lstStyle/>
                    <a:p>
                      <a:pPr algn="ctr"/>
                      <a:r>
                        <a:rPr lang="en-US" dirty="0"/>
                        <a:t>the action or result of</a:t>
                      </a:r>
                    </a:p>
                  </a:txBody>
                  <a:tcPr/>
                </a:tc>
                <a:tc>
                  <a:txBody>
                    <a:bodyPr/>
                    <a:lstStyle/>
                    <a:p>
                      <a:r>
                        <a:rPr lang="en-US" dirty="0">
                          <a:solidFill>
                            <a:srgbClr val="FF0000"/>
                          </a:solidFill>
                        </a:rPr>
                        <a:t>enchantment</a:t>
                      </a:r>
                      <a:r>
                        <a:rPr lang="en-US" dirty="0"/>
                        <a:t> – the result of enchanting</a:t>
                      </a:r>
                    </a:p>
                  </a:txBody>
                  <a:tcPr/>
                </a:tc>
                <a:extLst>
                  <a:ext uri="{0D108BD9-81ED-4DB2-BD59-A6C34878D82A}">
                    <a16:rowId xmlns:a16="http://schemas.microsoft.com/office/drawing/2014/main" val="1521181420"/>
                  </a:ext>
                </a:extLst>
              </a:tr>
              <a:tr h="370840">
                <a:tc>
                  <a:txBody>
                    <a:bodyPr/>
                    <a:lstStyle/>
                    <a:p>
                      <a:pPr algn="ctr"/>
                      <a:r>
                        <a:rPr lang="en-US" dirty="0"/>
                        <a:t>-ness</a:t>
                      </a:r>
                    </a:p>
                  </a:txBody>
                  <a:tcPr/>
                </a:tc>
                <a:tc>
                  <a:txBody>
                    <a:bodyPr/>
                    <a:lstStyle/>
                    <a:p>
                      <a:pPr algn="ctr"/>
                      <a:r>
                        <a:rPr lang="en-US" dirty="0"/>
                        <a:t>state of being</a:t>
                      </a:r>
                    </a:p>
                  </a:txBody>
                  <a:tcPr/>
                </a:tc>
                <a:tc>
                  <a:txBody>
                    <a:bodyPr/>
                    <a:lstStyle/>
                    <a:p>
                      <a:r>
                        <a:rPr lang="en-US" dirty="0">
                          <a:solidFill>
                            <a:srgbClr val="FF0000"/>
                          </a:solidFill>
                        </a:rPr>
                        <a:t>sickness </a:t>
                      </a:r>
                      <a:r>
                        <a:rPr lang="en-US" dirty="0"/>
                        <a:t>– state of being sick</a:t>
                      </a:r>
                    </a:p>
                  </a:txBody>
                  <a:tcPr/>
                </a:tc>
                <a:extLst>
                  <a:ext uri="{0D108BD9-81ED-4DB2-BD59-A6C34878D82A}">
                    <a16:rowId xmlns:a16="http://schemas.microsoft.com/office/drawing/2014/main" val="213909127"/>
                  </a:ext>
                </a:extLst>
              </a:tr>
              <a:tr h="370840">
                <a:tc>
                  <a:txBody>
                    <a:bodyPr/>
                    <a:lstStyle/>
                    <a:p>
                      <a:pPr algn="ctr"/>
                      <a:r>
                        <a:rPr lang="en-US" dirty="0"/>
                        <a:t>-or</a:t>
                      </a:r>
                    </a:p>
                  </a:txBody>
                  <a:tcPr/>
                </a:tc>
                <a:tc>
                  <a:txBody>
                    <a:bodyPr/>
                    <a:lstStyle/>
                    <a:p>
                      <a:pPr algn="ctr"/>
                      <a:r>
                        <a:rPr lang="en-US" dirty="0"/>
                        <a:t>person who</a:t>
                      </a:r>
                    </a:p>
                  </a:txBody>
                  <a:tcPr/>
                </a:tc>
                <a:tc>
                  <a:txBody>
                    <a:bodyPr/>
                    <a:lstStyle/>
                    <a:p>
                      <a:r>
                        <a:rPr lang="en-US" dirty="0">
                          <a:solidFill>
                            <a:srgbClr val="FF0000"/>
                          </a:solidFill>
                        </a:rPr>
                        <a:t>actor </a:t>
                      </a:r>
                      <a:r>
                        <a:rPr lang="en-US" dirty="0"/>
                        <a:t>– a person who acts</a:t>
                      </a:r>
                    </a:p>
                  </a:txBody>
                  <a:tcPr/>
                </a:tc>
                <a:extLst>
                  <a:ext uri="{0D108BD9-81ED-4DB2-BD59-A6C34878D82A}">
                    <a16:rowId xmlns:a16="http://schemas.microsoft.com/office/drawing/2014/main" val="2027614972"/>
                  </a:ext>
                </a:extLst>
              </a:tr>
              <a:tr h="370840">
                <a:tc>
                  <a:txBody>
                    <a:bodyPr/>
                    <a:lstStyle/>
                    <a:p>
                      <a:pPr algn="ctr"/>
                      <a:r>
                        <a:rPr lang="en-US" dirty="0"/>
                        <a:t>-ship</a:t>
                      </a:r>
                    </a:p>
                  </a:txBody>
                  <a:tcPr/>
                </a:tc>
                <a:tc>
                  <a:txBody>
                    <a:bodyPr/>
                    <a:lstStyle/>
                    <a:p>
                      <a:pPr algn="ctr"/>
                      <a:r>
                        <a:rPr lang="en-US" dirty="0"/>
                        <a:t>position</a:t>
                      </a:r>
                    </a:p>
                  </a:txBody>
                  <a:tcPr/>
                </a:tc>
                <a:tc>
                  <a:txBody>
                    <a:bodyPr/>
                    <a:lstStyle/>
                    <a:p>
                      <a:r>
                        <a:rPr lang="en-US" dirty="0">
                          <a:solidFill>
                            <a:srgbClr val="FF0000"/>
                          </a:solidFill>
                        </a:rPr>
                        <a:t>citizenship </a:t>
                      </a:r>
                      <a:r>
                        <a:rPr lang="en-US" dirty="0"/>
                        <a:t>– position of citizen of country</a:t>
                      </a:r>
                    </a:p>
                  </a:txBody>
                  <a:tcPr/>
                </a:tc>
                <a:extLst>
                  <a:ext uri="{0D108BD9-81ED-4DB2-BD59-A6C34878D82A}">
                    <a16:rowId xmlns:a16="http://schemas.microsoft.com/office/drawing/2014/main" val="2769050482"/>
                  </a:ext>
                </a:extLst>
              </a:tr>
              <a:tr h="370840">
                <a:tc>
                  <a:txBody>
                    <a:bodyPr/>
                    <a:lstStyle/>
                    <a:p>
                      <a:pPr algn="ctr"/>
                      <a:r>
                        <a:rPr lang="en-US" dirty="0"/>
                        <a:t>-</a:t>
                      </a:r>
                      <a:r>
                        <a:rPr lang="en-US" dirty="0" err="1"/>
                        <a:t>th</a:t>
                      </a:r>
                      <a:endParaRPr lang="en-US" dirty="0"/>
                    </a:p>
                  </a:txBody>
                  <a:tcPr/>
                </a:tc>
                <a:tc>
                  <a:txBody>
                    <a:bodyPr/>
                    <a:lstStyle/>
                    <a:p>
                      <a:pPr algn="ctr"/>
                      <a:r>
                        <a:rPr lang="en-US" dirty="0"/>
                        <a:t>quality</a:t>
                      </a:r>
                    </a:p>
                  </a:txBody>
                  <a:tcPr/>
                </a:tc>
                <a:tc>
                  <a:txBody>
                    <a:bodyPr/>
                    <a:lstStyle/>
                    <a:p>
                      <a:r>
                        <a:rPr lang="en-US" dirty="0">
                          <a:solidFill>
                            <a:srgbClr val="FF0000"/>
                          </a:solidFill>
                        </a:rPr>
                        <a:t>depth</a:t>
                      </a:r>
                      <a:r>
                        <a:rPr lang="en-US" dirty="0"/>
                        <a:t> – having the quality of being deep</a:t>
                      </a:r>
                    </a:p>
                  </a:txBody>
                  <a:tcPr/>
                </a:tc>
                <a:extLst>
                  <a:ext uri="{0D108BD9-81ED-4DB2-BD59-A6C34878D82A}">
                    <a16:rowId xmlns:a16="http://schemas.microsoft.com/office/drawing/2014/main" val="3418196405"/>
                  </a:ext>
                </a:extLst>
              </a:tr>
              <a:tr h="370840">
                <a:tc>
                  <a:txBody>
                    <a:bodyPr/>
                    <a:lstStyle/>
                    <a:p>
                      <a:pPr algn="ctr"/>
                      <a:r>
                        <a:rPr lang="en-US" dirty="0"/>
                        <a:t>-</a:t>
                      </a:r>
                      <a:r>
                        <a:rPr lang="en-US" dirty="0" err="1"/>
                        <a:t>ure</a:t>
                      </a:r>
                      <a:endParaRPr lang="en-US" dirty="0"/>
                    </a:p>
                  </a:txBody>
                  <a:tcPr/>
                </a:tc>
                <a:tc>
                  <a:txBody>
                    <a:bodyPr/>
                    <a:lstStyle/>
                    <a:p>
                      <a:pPr algn="ctr"/>
                      <a:r>
                        <a:rPr lang="en-US" dirty="0"/>
                        <a:t>condition</a:t>
                      </a:r>
                    </a:p>
                  </a:txBody>
                  <a:tcPr/>
                </a:tc>
                <a:tc>
                  <a:txBody>
                    <a:bodyPr/>
                    <a:lstStyle/>
                    <a:p>
                      <a:r>
                        <a:rPr lang="en-US" dirty="0">
                          <a:solidFill>
                            <a:srgbClr val="FF0000"/>
                          </a:solidFill>
                        </a:rPr>
                        <a:t>failure</a:t>
                      </a:r>
                      <a:r>
                        <a:rPr lang="en-US" dirty="0"/>
                        <a:t> – condition of having failed</a:t>
                      </a:r>
                    </a:p>
                  </a:txBody>
                  <a:tcPr/>
                </a:tc>
                <a:extLst>
                  <a:ext uri="{0D108BD9-81ED-4DB2-BD59-A6C34878D82A}">
                    <a16:rowId xmlns:a16="http://schemas.microsoft.com/office/drawing/2014/main" val="3659130149"/>
                  </a:ext>
                </a:extLst>
              </a:tr>
            </a:tbl>
          </a:graphicData>
        </a:graphic>
      </p:graphicFrame>
    </p:spTree>
    <p:extLst>
      <p:ext uri="{BB962C8B-B14F-4D97-AF65-F5344CB8AC3E}">
        <p14:creationId xmlns:p14="http://schemas.microsoft.com/office/powerpoint/2010/main" val="1373789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C9767-A2D8-0A40-5CA1-0FC1CF373EDA}"/>
              </a:ext>
            </a:extLst>
          </p:cNvPr>
          <p:cNvSpPr>
            <a:spLocks noGrp="1"/>
          </p:cNvSpPr>
          <p:nvPr>
            <p:ph type="title"/>
          </p:nvPr>
        </p:nvSpPr>
        <p:spPr/>
        <p:txBody>
          <a:bodyPr/>
          <a:lstStyle/>
          <a:p>
            <a:r>
              <a:rPr lang="en-US" b="1" dirty="0"/>
              <a:t>40 Most Common Suffixes (cont.)</a:t>
            </a:r>
          </a:p>
        </p:txBody>
      </p:sp>
      <p:graphicFrame>
        <p:nvGraphicFramePr>
          <p:cNvPr id="5" name="Content Placeholder 4">
            <a:extLst>
              <a:ext uri="{FF2B5EF4-FFF2-40B4-BE49-F238E27FC236}">
                <a16:creationId xmlns:a16="http://schemas.microsoft.com/office/drawing/2014/main" id="{9ED72D37-84B9-4B8A-3265-F2F3144628EB}"/>
              </a:ext>
            </a:extLst>
          </p:cNvPr>
          <p:cNvGraphicFramePr>
            <a:graphicFrameLocks noGrp="1"/>
          </p:cNvGraphicFramePr>
          <p:nvPr>
            <p:ph idx="1"/>
            <p:extLst>
              <p:ext uri="{D42A27DB-BD31-4B8C-83A1-F6EECF244321}">
                <p14:modId xmlns:p14="http://schemas.microsoft.com/office/powerpoint/2010/main" val="859178511"/>
              </p:ext>
            </p:extLst>
          </p:nvPr>
        </p:nvGraphicFramePr>
        <p:xfrm>
          <a:off x="491359" y="1415721"/>
          <a:ext cx="10515597" cy="1483360"/>
        </p:xfrm>
        <a:graphic>
          <a:graphicData uri="http://schemas.openxmlformats.org/drawingml/2006/table">
            <a:tbl>
              <a:tblPr firstRow="1" bandRow="1">
                <a:tableStyleId>{5C22544A-7EE6-4342-B048-85BDC9FD1C3A}</a:tableStyleId>
              </a:tblPr>
              <a:tblGrid>
                <a:gridCol w="2367455">
                  <a:extLst>
                    <a:ext uri="{9D8B030D-6E8A-4147-A177-3AD203B41FA5}">
                      <a16:colId xmlns:a16="http://schemas.microsoft.com/office/drawing/2014/main" val="76385824"/>
                    </a:ext>
                  </a:extLst>
                </a:gridCol>
                <a:gridCol w="3279227">
                  <a:extLst>
                    <a:ext uri="{9D8B030D-6E8A-4147-A177-3AD203B41FA5}">
                      <a16:colId xmlns:a16="http://schemas.microsoft.com/office/drawing/2014/main" val="1167449092"/>
                    </a:ext>
                  </a:extLst>
                </a:gridCol>
                <a:gridCol w="4868915">
                  <a:extLst>
                    <a:ext uri="{9D8B030D-6E8A-4147-A177-3AD203B41FA5}">
                      <a16:colId xmlns:a16="http://schemas.microsoft.com/office/drawing/2014/main" val="506869056"/>
                    </a:ext>
                  </a:extLst>
                </a:gridCol>
              </a:tblGrid>
              <a:tr h="370840">
                <a:tc>
                  <a:txBody>
                    <a:bodyPr/>
                    <a:lstStyle/>
                    <a:p>
                      <a:pPr algn="ctr"/>
                      <a:r>
                        <a:rPr lang="en-US" dirty="0"/>
                        <a:t>Suffixes for Verbs</a:t>
                      </a:r>
                    </a:p>
                  </a:txBody>
                  <a:tcPr/>
                </a:tc>
                <a:tc>
                  <a:txBody>
                    <a:bodyPr/>
                    <a:lstStyle/>
                    <a:p>
                      <a:pPr algn="ctr"/>
                      <a:r>
                        <a:rPr lang="en-US" dirty="0"/>
                        <a:t>Meaning</a:t>
                      </a:r>
                    </a:p>
                  </a:txBody>
                  <a:tcPr/>
                </a:tc>
                <a:tc>
                  <a:txBody>
                    <a:bodyPr/>
                    <a:lstStyle/>
                    <a:p>
                      <a:pPr algn="ctr"/>
                      <a:r>
                        <a:rPr lang="en-US" dirty="0"/>
                        <a:t>Example</a:t>
                      </a:r>
                    </a:p>
                  </a:txBody>
                  <a:tcPr/>
                </a:tc>
                <a:extLst>
                  <a:ext uri="{0D108BD9-81ED-4DB2-BD59-A6C34878D82A}">
                    <a16:rowId xmlns:a16="http://schemas.microsoft.com/office/drawing/2014/main" val="1725840125"/>
                  </a:ext>
                </a:extLst>
              </a:tr>
              <a:tr h="370840">
                <a:tc>
                  <a:txBody>
                    <a:bodyPr/>
                    <a:lstStyle/>
                    <a:p>
                      <a:pPr algn="ctr"/>
                      <a:r>
                        <a:rPr lang="en-US" dirty="0"/>
                        <a:t>-</a:t>
                      </a:r>
                      <a:r>
                        <a:rPr lang="en-US" dirty="0" err="1"/>
                        <a:t>ize</a:t>
                      </a:r>
                      <a:endParaRPr lang="en-US" dirty="0"/>
                    </a:p>
                  </a:txBody>
                  <a:tcPr/>
                </a:tc>
                <a:tc>
                  <a:txBody>
                    <a:bodyPr/>
                    <a:lstStyle/>
                    <a:p>
                      <a:pPr algn="ctr"/>
                      <a:r>
                        <a:rPr lang="en-US" dirty="0"/>
                        <a:t>become</a:t>
                      </a:r>
                    </a:p>
                  </a:txBody>
                  <a:tcPr/>
                </a:tc>
                <a:tc>
                  <a:txBody>
                    <a:bodyPr/>
                    <a:lstStyle/>
                    <a:p>
                      <a:r>
                        <a:rPr lang="en-US" dirty="0">
                          <a:solidFill>
                            <a:srgbClr val="FF0000"/>
                          </a:solidFill>
                        </a:rPr>
                        <a:t>civilize </a:t>
                      </a:r>
                      <a:r>
                        <a:rPr lang="en-US" dirty="0"/>
                        <a:t>– to become civil</a:t>
                      </a:r>
                    </a:p>
                  </a:txBody>
                  <a:tcPr/>
                </a:tc>
                <a:extLst>
                  <a:ext uri="{0D108BD9-81ED-4DB2-BD59-A6C34878D82A}">
                    <a16:rowId xmlns:a16="http://schemas.microsoft.com/office/drawing/2014/main" val="3062172305"/>
                  </a:ext>
                </a:extLst>
              </a:tr>
              <a:tr h="370840">
                <a:tc>
                  <a:txBody>
                    <a:bodyPr/>
                    <a:lstStyle/>
                    <a:p>
                      <a:pPr algn="ctr"/>
                      <a:r>
                        <a:rPr lang="en-US" dirty="0"/>
                        <a:t>-</a:t>
                      </a:r>
                      <a:r>
                        <a:rPr lang="en-US" dirty="0" err="1"/>
                        <a:t>en</a:t>
                      </a:r>
                      <a:endParaRPr lang="en-US" dirty="0"/>
                    </a:p>
                  </a:txBody>
                  <a:tcPr/>
                </a:tc>
                <a:tc>
                  <a:txBody>
                    <a:bodyPr/>
                    <a:lstStyle/>
                    <a:p>
                      <a:pPr algn="ctr"/>
                      <a:r>
                        <a:rPr lang="en-US" dirty="0"/>
                        <a:t>to become</a:t>
                      </a:r>
                    </a:p>
                  </a:txBody>
                  <a:tcPr/>
                </a:tc>
                <a:tc>
                  <a:txBody>
                    <a:bodyPr/>
                    <a:lstStyle/>
                    <a:p>
                      <a:r>
                        <a:rPr lang="en-US" dirty="0">
                          <a:solidFill>
                            <a:srgbClr val="FF0000"/>
                          </a:solidFill>
                        </a:rPr>
                        <a:t>soften</a:t>
                      </a:r>
                      <a:r>
                        <a:rPr lang="en-US" dirty="0"/>
                        <a:t> – to become soft</a:t>
                      </a:r>
                    </a:p>
                  </a:txBody>
                  <a:tcPr/>
                </a:tc>
                <a:extLst>
                  <a:ext uri="{0D108BD9-81ED-4DB2-BD59-A6C34878D82A}">
                    <a16:rowId xmlns:a16="http://schemas.microsoft.com/office/drawing/2014/main" val="1521181420"/>
                  </a:ext>
                </a:extLst>
              </a:tr>
              <a:tr h="370840">
                <a:tc>
                  <a:txBody>
                    <a:bodyPr/>
                    <a:lstStyle/>
                    <a:p>
                      <a:pPr algn="ctr"/>
                      <a:r>
                        <a:rPr lang="en-US" dirty="0"/>
                        <a:t>-</a:t>
                      </a:r>
                      <a:r>
                        <a:rPr lang="en-US" dirty="0" err="1"/>
                        <a:t>ify</a:t>
                      </a:r>
                      <a:endParaRPr lang="en-US" dirty="0"/>
                    </a:p>
                  </a:txBody>
                  <a:tcPr/>
                </a:tc>
                <a:tc>
                  <a:txBody>
                    <a:bodyPr/>
                    <a:lstStyle/>
                    <a:p>
                      <a:pPr algn="ctr"/>
                      <a:r>
                        <a:rPr lang="en-US" dirty="0"/>
                        <a:t>to make or become</a:t>
                      </a:r>
                    </a:p>
                  </a:txBody>
                  <a:tcPr/>
                </a:tc>
                <a:tc>
                  <a:txBody>
                    <a:bodyPr/>
                    <a:lstStyle/>
                    <a:p>
                      <a:r>
                        <a:rPr lang="en-US" dirty="0">
                          <a:solidFill>
                            <a:srgbClr val="FF0000"/>
                          </a:solidFill>
                        </a:rPr>
                        <a:t>simplify </a:t>
                      </a:r>
                      <a:r>
                        <a:rPr lang="en-US" dirty="0"/>
                        <a:t>– to make simple</a:t>
                      </a:r>
                    </a:p>
                  </a:txBody>
                  <a:tcPr/>
                </a:tc>
                <a:extLst>
                  <a:ext uri="{0D108BD9-81ED-4DB2-BD59-A6C34878D82A}">
                    <a16:rowId xmlns:a16="http://schemas.microsoft.com/office/drawing/2014/main" val="213909127"/>
                  </a:ext>
                </a:extLst>
              </a:tr>
            </a:tbl>
          </a:graphicData>
        </a:graphic>
      </p:graphicFrame>
    </p:spTree>
    <p:extLst>
      <p:ext uri="{BB962C8B-B14F-4D97-AF65-F5344CB8AC3E}">
        <p14:creationId xmlns:p14="http://schemas.microsoft.com/office/powerpoint/2010/main" val="903655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C9767-A2D8-0A40-5CA1-0FC1CF373EDA}"/>
              </a:ext>
            </a:extLst>
          </p:cNvPr>
          <p:cNvSpPr>
            <a:spLocks noGrp="1"/>
          </p:cNvSpPr>
          <p:nvPr>
            <p:ph type="title"/>
          </p:nvPr>
        </p:nvSpPr>
        <p:spPr/>
        <p:txBody>
          <a:bodyPr/>
          <a:lstStyle/>
          <a:p>
            <a:r>
              <a:rPr lang="en-US" b="1" dirty="0"/>
              <a:t>40 Most Common Suffixes (cont.)</a:t>
            </a:r>
          </a:p>
        </p:txBody>
      </p:sp>
      <p:graphicFrame>
        <p:nvGraphicFramePr>
          <p:cNvPr id="5" name="Content Placeholder 4">
            <a:extLst>
              <a:ext uri="{FF2B5EF4-FFF2-40B4-BE49-F238E27FC236}">
                <a16:creationId xmlns:a16="http://schemas.microsoft.com/office/drawing/2014/main" id="{9ED72D37-84B9-4B8A-3265-F2F3144628EB}"/>
              </a:ext>
            </a:extLst>
          </p:cNvPr>
          <p:cNvGraphicFramePr>
            <a:graphicFrameLocks noGrp="1"/>
          </p:cNvGraphicFramePr>
          <p:nvPr>
            <p:ph idx="1"/>
            <p:extLst>
              <p:ext uri="{D42A27DB-BD31-4B8C-83A1-F6EECF244321}">
                <p14:modId xmlns:p14="http://schemas.microsoft.com/office/powerpoint/2010/main" val="4081194181"/>
              </p:ext>
            </p:extLst>
          </p:nvPr>
        </p:nvGraphicFramePr>
        <p:xfrm>
          <a:off x="491359" y="1415721"/>
          <a:ext cx="10515597" cy="741680"/>
        </p:xfrm>
        <a:graphic>
          <a:graphicData uri="http://schemas.openxmlformats.org/drawingml/2006/table">
            <a:tbl>
              <a:tblPr firstRow="1" bandRow="1">
                <a:tableStyleId>{5C22544A-7EE6-4342-B048-85BDC9FD1C3A}</a:tableStyleId>
              </a:tblPr>
              <a:tblGrid>
                <a:gridCol w="2367455">
                  <a:extLst>
                    <a:ext uri="{9D8B030D-6E8A-4147-A177-3AD203B41FA5}">
                      <a16:colId xmlns:a16="http://schemas.microsoft.com/office/drawing/2014/main" val="76385824"/>
                    </a:ext>
                  </a:extLst>
                </a:gridCol>
                <a:gridCol w="3279227">
                  <a:extLst>
                    <a:ext uri="{9D8B030D-6E8A-4147-A177-3AD203B41FA5}">
                      <a16:colId xmlns:a16="http://schemas.microsoft.com/office/drawing/2014/main" val="1167449092"/>
                    </a:ext>
                  </a:extLst>
                </a:gridCol>
                <a:gridCol w="4868915">
                  <a:extLst>
                    <a:ext uri="{9D8B030D-6E8A-4147-A177-3AD203B41FA5}">
                      <a16:colId xmlns:a16="http://schemas.microsoft.com/office/drawing/2014/main" val="506869056"/>
                    </a:ext>
                  </a:extLst>
                </a:gridCol>
              </a:tblGrid>
              <a:tr h="370840">
                <a:tc>
                  <a:txBody>
                    <a:bodyPr/>
                    <a:lstStyle/>
                    <a:p>
                      <a:pPr algn="ctr"/>
                      <a:r>
                        <a:rPr lang="en-US" dirty="0"/>
                        <a:t>Suffixes for Adverbs</a:t>
                      </a:r>
                    </a:p>
                  </a:txBody>
                  <a:tcPr/>
                </a:tc>
                <a:tc>
                  <a:txBody>
                    <a:bodyPr/>
                    <a:lstStyle/>
                    <a:p>
                      <a:pPr algn="ctr"/>
                      <a:r>
                        <a:rPr lang="en-US" dirty="0"/>
                        <a:t>Meaning</a:t>
                      </a:r>
                    </a:p>
                  </a:txBody>
                  <a:tcPr/>
                </a:tc>
                <a:tc>
                  <a:txBody>
                    <a:bodyPr/>
                    <a:lstStyle/>
                    <a:p>
                      <a:pPr algn="ctr"/>
                      <a:r>
                        <a:rPr lang="en-US" dirty="0"/>
                        <a:t>Example</a:t>
                      </a:r>
                    </a:p>
                  </a:txBody>
                  <a:tcPr/>
                </a:tc>
                <a:extLst>
                  <a:ext uri="{0D108BD9-81ED-4DB2-BD59-A6C34878D82A}">
                    <a16:rowId xmlns:a16="http://schemas.microsoft.com/office/drawing/2014/main" val="1725840125"/>
                  </a:ext>
                </a:extLst>
              </a:tr>
              <a:tr h="370840">
                <a:tc>
                  <a:txBody>
                    <a:bodyPr/>
                    <a:lstStyle/>
                    <a:p>
                      <a:pPr algn="ctr"/>
                      <a:r>
                        <a:rPr lang="en-US" dirty="0"/>
                        <a:t>-ward</a:t>
                      </a:r>
                    </a:p>
                  </a:txBody>
                  <a:tcPr/>
                </a:tc>
                <a:tc>
                  <a:txBody>
                    <a:bodyPr/>
                    <a:lstStyle/>
                    <a:p>
                      <a:pPr algn="ctr"/>
                      <a:r>
                        <a:rPr lang="en-US" dirty="0"/>
                        <a:t>direction</a:t>
                      </a:r>
                    </a:p>
                  </a:txBody>
                  <a:tcPr/>
                </a:tc>
                <a:tc>
                  <a:txBody>
                    <a:bodyPr/>
                    <a:lstStyle/>
                    <a:p>
                      <a:r>
                        <a:rPr lang="en-US" dirty="0">
                          <a:solidFill>
                            <a:srgbClr val="FF0000"/>
                          </a:solidFill>
                        </a:rPr>
                        <a:t>toward </a:t>
                      </a:r>
                      <a:r>
                        <a:rPr lang="en-US" dirty="0"/>
                        <a:t>– in the direction of</a:t>
                      </a:r>
                    </a:p>
                  </a:txBody>
                  <a:tcPr/>
                </a:tc>
                <a:extLst>
                  <a:ext uri="{0D108BD9-81ED-4DB2-BD59-A6C34878D82A}">
                    <a16:rowId xmlns:a16="http://schemas.microsoft.com/office/drawing/2014/main" val="3062172305"/>
                  </a:ext>
                </a:extLst>
              </a:tr>
            </a:tbl>
          </a:graphicData>
        </a:graphic>
      </p:graphicFrame>
    </p:spTree>
    <p:extLst>
      <p:ext uri="{BB962C8B-B14F-4D97-AF65-F5344CB8AC3E}">
        <p14:creationId xmlns:p14="http://schemas.microsoft.com/office/powerpoint/2010/main" val="85513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C9767-A2D8-0A40-5CA1-0FC1CF373EDA}"/>
              </a:ext>
            </a:extLst>
          </p:cNvPr>
          <p:cNvSpPr>
            <a:spLocks noGrp="1"/>
          </p:cNvSpPr>
          <p:nvPr>
            <p:ph type="title"/>
          </p:nvPr>
        </p:nvSpPr>
        <p:spPr/>
        <p:txBody>
          <a:bodyPr/>
          <a:lstStyle/>
          <a:p>
            <a:r>
              <a:rPr lang="en-US" b="1" dirty="0"/>
              <a:t>40 Most Common Suffixes (cont.)</a:t>
            </a:r>
          </a:p>
        </p:txBody>
      </p:sp>
      <p:graphicFrame>
        <p:nvGraphicFramePr>
          <p:cNvPr id="5" name="Content Placeholder 4">
            <a:extLst>
              <a:ext uri="{FF2B5EF4-FFF2-40B4-BE49-F238E27FC236}">
                <a16:creationId xmlns:a16="http://schemas.microsoft.com/office/drawing/2014/main" id="{9ED72D37-84B9-4B8A-3265-F2F3144628EB}"/>
              </a:ext>
            </a:extLst>
          </p:cNvPr>
          <p:cNvGraphicFramePr>
            <a:graphicFrameLocks noGrp="1"/>
          </p:cNvGraphicFramePr>
          <p:nvPr>
            <p:ph idx="1"/>
            <p:extLst>
              <p:ext uri="{D42A27DB-BD31-4B8C-83A1-F6EECF244321}">
                <p14:modId xmlns:p14="http://schemas.microsoft.com/office/powerpoint/2010/main" val="2813099569"/>
              </p:ext>
            </p:extLst>
          </p:nvPr>
        </p:nvGraphicFramePr>
        <p:xfrm>
          <a:off x="491359" y="1415721"/>
          <a:ext cx="10515597" cy="3017520"/>
        </p:xfrm>
        <a:graphic>
          <a:graphicData uri="http://schemas.openxmlformats.org/drawingml/2006/table">
            <a:tbl>
              <a:tblPr firstRow="1" bandRow="1">
                <a:tableStyleId>{5C22544A-7EE6-4342-B048-85BDC9FD1C3A}</a:tableStyleId>
              </a:tblPr>
              <a:tblGrid>
                <a:gridCol w="2367455">
                  <a:extLst>
                    <a:ext uri="{9D8B030D-6E8A-4147-A177-3AD203B41FA5}">
                      <a16:colId xmlns:a16="http://schemas.microsoft.com/office/drawing/2014/main" val="76385824"/>
                    </a:ext>
                  </a:extLst>
                </a:gridCol>
                <a:gridCol w="3279227">
                  <a:extLst>
                    <a:ext uri="{9D8B030D-6E8A-4147-A177-3AD203B41FA5}">
                      <a16:colId xmlns:a16="http://schemas.microsoft.com/office/drawing/2014/main" val="1167449092"/>
                    </a:ext>
                  </a:extLst>
                </a:gridCol>
                <a:gridCol w="4868915">
                  <a:extLst>
                    <a:ext uri="{9D8B030D-6E8A-4147-A177-3AD203B41FA5}">
                      <a16:colId xmlns:a16="http://schemas.microsoft.com/office/drawing/2014/main" val="506869056"/>
                    </a:ext>
                  </a:extLst>
                </a:gridCol>
              </a:tblGrid>
              <a:tr h="370840">
                <a:tc>
                  <a:txBody>
                    <a:bodyPr/>
                    <a:lstStyle/>
                    <a:p>
                      <a:pPr algn="ctr"/>
                      <a:r>
                        <a:rPr lang="en-US" dirty="0"/>
                        <a:t>Suffixes for Adjectives/Nouns</a:t>
                      </a:r>
                    </a:p>
                  </a:txBody>
                  <a:tcPr/>
                </a:tc>
                <a:tc>
                  <a:txBody>
                    <a:bodyPr/>
                    <a:lstStyle/>
                    <a:p>
                      <a:pPr algn="ctr"/>
                      <a:endParaRPr lang="en-US" dirty="0"/>
                    </a:p>
                    <a:p>
                      <a:pPr algn="ctr"/>
                      <a:r>
                        <a:rPr lang="en-US" dirty="0"/>
                        <a:t>Meaning</a:t>
                      </a:r>
                    </a:p>
                  </a:txBody>
                  <a:tcPr/>
                </a:tc>
                <a:tc>
                  <a:txBody>
                    <a:bodyPr/>
                    <a:lstStyle/>
                    <a:p>
                      <a:pPr algn="ctr"/>
                      <a:endParaRPr lang="en-US" dirty="0"/>
                    </a:p>
                    <a:p>
                      <a:pPr algn="ctr"/>
                      <a:r>
                        <a:rPr lang="en-US" dirty="0"/>
                        <a:t>Examples</a:t>
                      </a:r>
                    </a:p>
                  </a:txBody>
                  <a:tcPr/>
                </a:tc>
                <a:extLst>
                  <a:ext uri="{0D108BD9-81ED-4DB2-BD59-A6C34878D82A}">
                    <a16:rowId xmlns:a16="http://schemas.microsoft.com/office/drawing/2014/main" val="1725840125"/>
                  </a:ext>
                </a:extLst>
              </a:tr>
              <a:tr h="370840">
                <a:tc>
                  <a:txBody>
                    <a:bodyPr/>
                    <a:lstStyle/>
                    <a:p>
                      <a:pPr algn="ctr"/>
                      <a:r>
                        <a:rPr lang="en-US" dirty="0"/>
                        <a:t>-ac</a:t>
                      </a:r>
                    </a:p>
                  </a:txBody>
                  <a:tcPr/>
                </a:tc>
                <a:tc>
                  <a:txBody>
                    <a:bodyPr/>
                    <a:lstStyle/>
                    <a:p>
                      <a:pPr algn="ctr"/>
                      <a:r>
                        <a:rPr lang="en-US" dirty="0"/>
                        <a:t>related to</a:t>
                      </a:r>
                    </a:p>
                  </a:txBody>
                  <a:tcPr/>
                </a:tc>
                <a:tc>
                  <a:txBody>
                    <a:bodyPr/>
                    <a:lstStyle/>
                    <a:p>
                      <a:r>
                        <a:rPr lang="en-US" dirty="0">
                          <a:solidFill>
                            <a:srgbClr val="FF0000"/>
                          </a:solidFill>
                        </a:rPr>
                        <a:t>cardiac </a:t>
                      </a:r>
                      <a:r>
                        <a:rPr lang="en-US" dirty="0"/>
                        <a:t>– related to the heart (adj)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maniac </a:t>
                      </a:r>
                      <a:r>
                        <a:rPr lang="en-US" dirty="0"/>
                        <a:t>– related to mania (noun)</a:t>
                      </a:r>
                    </a:p>
                    <a:p>
                      <a:endParaRPr lang="en-US" dirty="0"/>
                    </a:p>
                  </a:txBody>
                  <a:tcPr/>
                </a:tc>
                <a:extLst>
                  <a:ext uri="{0D108BD9-81ED-4DB2-BD59-A6C34878D82A}">
                    <a16:rowId xmlns:a16="http://schemas.microsoft.com/office/drawing/2014/main" val="3062172305"/>
                  </a:ext>
                </a:extLst>
              </a:tr>
              <a:tr h="370840">
                <a:tc>
                  <a:txBody>
                    <a:bodyPr/>
                    <a:lstStyle/>
                    <a:p>
                      <a:pPr algn="ctr"/>
                      <a:r>
                        <a:rPr lang="en-US" dirty="0"/>
                        <a:t>-an</a:t>
                      </a:r>
                    </a:p>
                  </a:txBody>
                  <a:tcPr/>
                </a:tc>
                <a:tc>
                  <a:txBody>
                    <a:bodyPr/>
                    <a:lstStyle/>
                    <a:p>
                      <a:pPr algn="ctr"/>
                      <a:r>
                        <a:rPr lang="en-US" dirty="0"/>
                        <a:t>relating or belong to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American </a:t>
                      </a:r>
                      <a:r>
                        <a:rPr lang="en-US" dirty="0"/>
                        <a:t>– from or belonging to the continent of America or the United States (adj)</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mathematician </a:t>
                      </a:r>
                      <a:r>
                        <a:rPr lang="en-US" dirty="0"/>
                        <a:t>– related to or belonging to the field of mathematics (noun)</a:t>
                      </a:r>
                    </a:p>
                    <a:p>
                      <a:endParaRPr lang="en-US" dirty="0"/>
                    </a:p>
                  </a:txBody>
                  <a:tcPr/>
                </a:tc>
                <a:extLst>
                  <a:ext uri="{0D108BD9-81ED-4DB2-BD59-A6C34878D82A}">
                    <a16:rowId xmlns:a16="http://schemas.microsoft.com/office/drawing/2014/main" val="798385999"/>
                  </a:ext>
                </a:extLst>
              </a:tr>
            </a:tbl>
          </a:graphicData>
        </a:graphic>
      </p:graphicFrame>
    </p:spTree>
    <p:extLst>
      <p:ext uri="{BB962C8B-B14F-4D97-AF65-F5344CB8AC3E}">
        <p14:creationId xmlns:p14="http://schemas.microsoft.com/office/powerpoint/2010/main" val="220616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Abstract blurred public library with bookshelves">
            <a:extLst>
              <a:ext uri="{FF2B5EF4-FFF2-40B4-BE49-F238E27FC236}">
                <a16:creationId xmlns:a16="http://schemas.microsoft.com/office/drawing/2014/main" id="{BE8E4FD6-34AA-2C20-7850-07A986156B07}"/>
              </a:ext>
            </a:extLst>
          </p:cNvPr>
          <p:cNvPicPr>
            <a:picLocks noChangeAspect="1"/>
          </p:cNvPicPr>
          <p:nvPr/>
        </p:nvPicPr>
        <p:blipFill rotWithShape="1">
          <a:blip r:embed="rId2"/>
          <a:srcRect r="5882" b="-1"/>
          <a:stretch/>
        </p:blipFill>
        <p:spPr>
          <a:xfrm>
            <a:off x="0" y="365125"/>
            <a:ext cx="9669642" cy="6857990"/>
          </a:xfrm>
          <a:prstGeom prst="rect">
            <a:avLst/>
          </a:prstGeom>
        </p:spPr>
      </p:pic>
      <p:sp>
        <p:nvSpPr>
          <p:cNvPr id="17" name="Rectangle 16">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4782A9E-E3D6-075E-7FF7-B189B013AF61}"/>
              </a:ext>
            </a:extLst>
          </p:cNvPr>
          <p:cNvSpPr>
            <a:spLocks noGrp="1"/>
          </p:cNvSpPr>
          <p:nvPr>
            <p:ph type="title"/>
          </p:nvPr>
        </p:nvSpPr>
        <p:spPr>
          <a:xfrm>
            <a:off x="7531610" y="365125"/>
            <a:ext cx="3822189" cy="1899912"/>
          </a:xfrm>
        </p:spPr>
        <p:txBody>
          <a:bodyPr>
            <a:normAutofit/>
          </a:bodyPr>
          <a:lstStyle/>
          <a:p>
            <a:r>
              <a:rPr lang="en-US" sz="4000"/>
              <a:t>Current Controversies</a:t>
            </a:r>
          </a:p>
        </p:txBody>
      </p:sp>
      <p:sp>
        <p:nvSpPr>
          <p:cNvPr id="3" name="Content Placeholder 2">
            <a:extLst>
              <a:ext uri="{FF2B5EF4-FFF2-40B4-BE49-F238E27FC236}">
                <a16:creationId xmlns:a16="http://schemas.microsoft.com/office/drawing/2014/main" id="{AFEAC7BA-9D5E-80B3-D2BA-E484BF5B40B6}"/>
              </a:ext>
            </a:extLst>
          </p:cNvPr>
          <p:cNvSpPr>
            <a:spLocks noGrp="1"/>
          </p:cNvSpPr>
          <p:nvPr>
            <p:ph idx="1"/>
          </p:nvPr>
        </p:nvSpPr>
        <p:spPr>
          <a:xfrm>
            <a:off x="7531610" y="2434201"/>
            <a:ext cx="3822189" cy="3742762"/>
          </a:xfrm>
        </p:spPr>
        <p:txBody>
          <a:bodyPr>
            <a:noAutofit/>
          </a:bodyPr>
          <a:lstStyle/>
          <a:p>
            <a:r>
              <a:rPr lang="en-US" sz="1600" dirty="0"/>
              <a:t>Press and media have reported that schools are ignoring the “science of reading”</a:t>
            </a:r>
          </a:p>
          <a:p>
            <a:r>
              <a:rPr lang="en-US" sz="1600" dirty="0"/>
              <a:t>What they seem to mean by this is that research reveals the importance of foundational skills (particularly phonics) and that many elementary schools have adopted programs that either don’t include the teaching of such skills or they minimize such teaching and make it unnecessarily confusing</a:t>
            </a:r>
          </a:p>
          <a:p>
            <a:r>
              <a:rPr lang="en-US" sz="1600" dirty="0"/>
              <a:t>There is more to teaching reading than foundational skills, of course, but foundational skills are important.  Addressing this need in the early grades makes sense</a:t>
            </a:r>
          </a:p>
        </p:txBody>
      </p:sp>
    </p:spTree>
    <p:extLst>
      <p:ext uri="{BB962C8B-B14F-4D97-AF65-F5344CB8AC3E}">
        <p14:creationId xmlns:p14="http://schemas.microsoft.com/office/powerpoint/2010/main" val="3730543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C9767-A2D8-0A40-5CA1-0FC1CF373EDA}"/>
              </a:ext>
            </a:extLst>
          </p:cNvPr>
          <p:cNvSpPr>
            <a:spLocks noGrp="1"/>
          </p:cNvSpPr>
          <p:nvPr>
            <p:ph type="title"/>
          </p:nvPr>
        </p:nvSpPr>
        <p:spPr/>
        <p:txBody>
          <a:bodyPr/>
          <a:lstStyle/>
          <a:p>
            <a:r>
              <a:rPr lang="en-US" b="1" dirty="0"/>
              <a:t>40 Most Common Suffixes (cont.)</a:t>
            </a:r>
          </a:p>
        </p:txBody>
      </p:sp>
      <p:graphicFrame>
        <p:nvGraphicFramePr>
          <p:cNvPr id="5" name="Content Placeholder 4">
            <a:extLst>
              <a:ext uri="{FF2B5EF4-FFF2-40B4-BE49-F238E27FC236}">
                <a16:creationId xmlns:a16="http://schemas.microsoft.com/office/drawing/2014/main" id="{9ED72D37-84B9-4B8A-3265-F2F3144628EB}"/>
              </a:ext>
            </a:extLst>
          </p:cNvPr>
          <p:cNvGraphicFramePr>
            <a:graphicFrameLocks noGrp="1"/>
          </p:cNvGraphicFramePr>
          <p:nvPr>
            <p:ph idx="1"/>
            <p:extLst>
              <p:ext uri="{D42A27DB-BD31-4B8C-83A1-F6EECF244321}">
                <p14:modId xmlns:p14="http://schemas.microsoft.com/office/powerpoint/2010/main" val="414652790"/>
              </p:ext>
            </p:extLst>
          </p:nvPr>
        </p:nvGraphicFramePr>
        <p:xfrm>
          <a:off x="491359" y="1415721"/>
          <a:ext cx="10515597" cy="2468880"/>
        </p:xfrm>
        <a:graphic>
          <a:graphicData uri="http://schemas.openxmlformats.org/drawingml/2006/table">
            <a:tbl>
              <a:tblPr firstRow="1" bandRow="1">
                <a:tableStyleId>{5C22544A-7EE6-4342-B048-85BDC9FD1C3A}</a:tableStyleId>
              </a:tblPr>
              <a:tblGrid>
                <a:gridCol w="2367455">
                  <a:extLst>
                    <a:ext uri="{9D8B030D-6E8A-4147-A177-3AD203B41FA5}">
                      <a16:colId xmlns:a16="http://schemas.microsoft.com/office/drawing/2014/main" val="76385824"/>
                    </a:ext>
                  </a:extLst>
                </a:gridCol>
                <a:gridCol w="3279227">
                  <a:extLst>
                    <a:ext uri="{9D8B030D-6E8A-4147-A177-3AD203B41FA5}">
                      <a16:colId xmlns:a16="http://schemas.microsoft.com/office/drawing/2014/main" val="1167449092"/>
                    </a:ext>
                  </a:extLst>
                </a:gridCol>
                <a:gridCol w="4868915">
                  <a:extLst>
                    <a:ext uri="{9D8B030D-6E8A-4147-A177-3AD203B41FA5}">
                      <a16:colId xmlns:a16="http://schemas.microsoft.com/office/drawing/2014/main" val="506869056"/>
                    </a:ext>
                  </a:extLst>
                </a:gridCol>
              </a:tblGrid>
              <a:tr h="370840">
                <a:tc>
                  <a:txBody>
                    <a:bodyPr/>
                    <a:lstStyle/>
                    <a:p>
                      <a:pPr algn="ctr"/>
                      <a:r>
                        <a:rPr lang="en-US" dirty="0"/>
                        <a:t>Suffixes for Nouns/Verbs</a:t>
                      </a:r>
                    </a:p>
                  </a:txBody>
                  <a:tcPr/>
                </a:tc>
                <a:tc>
                  <a:txBody>
                    <a:bodyPr/>
                    <a:lstStyle/>
                    <a:p>
                      <a:pPr algn="ctr"/>
                      <a:endParaRPr lang="en-US" dirty="0"/>
                    </a:p>
                    <a:p>
                      <a:pPr algn="ctr"/>
                      <a:r>
                        <a:rPr lang="en-US" dirty="0"/>
                        <a:t>Meaning</a:t>
                      </a:r>
                    </a:p>
                  </a:txBody>
                  <a:tcPr/>
                </a:tc>
                <a:tc>
                  <a:txBody>
                    <a:bodyPr/>
                    <a:lstStyle/>
                    <a:p>
                      <a:pPr algn="ctr"/>
                      <a:endParaRPr lang="en-US" dirty="0"/>
                    </a:p>
                    <a:p>
                      <a:pPr algn="ctr"/>
                      <a:r>
                        <a:rPr lang="en-US" dirty="0"/>
                        <a:t>Examples</a:t>
                      </a:r>
                    </a:p>
                  </a:txBody>
                  <a:tcPr/>
                </a:tc>
                <a:extLst>
                  <a:ext uri="{0D108BD9-81ED-4DB2-BD59-A6C34878D82A}">
                    <a16:rowId xmlns:a16="http://schemas.microsoft.com/office/drawing/2014/main" val="1725840125"/>
                  </a:ext>
                </a:extLst>
              </a:tr>
              <a:tr h="370840">
                <a:tc>
                  <a:txBody>
                    <a:bodyPr/>
                    <a:lstStyle/>
                    <a:p>
                      <a:pPr algn="ctr"/>
                      <a:r>
                        <a:rPr lang="en-US" dirty="0"/>
                        <a:t>-cycle</a:t>
                      </a:r>
                    </a:p>
                  </a:txBody>
                  <a:tcPr/>
                </a:tc>
                <a:tc>
                  <a:txBody>
                    <a:bodyPr/>
                    <a:lstStyle/>
                    <a:p>
                      <a:pPr algn="ctr"/>
                      <a:r>
                        <a:rPr lang="en-US" dirty="0"/>
                        <a:t>circle</a:t>
                      </a:r>
                    </a:p>
                  </a:txBody>
                  <a:tcPr/>
                </a:tc>
                <a:tc>
                  <a:txBody>
                    <a:bodyPr/>
                    <a:lstStyle/>
                    <a:p>
                      <a:r>
                        <a:rPr lang="en-US" dirty="0">
                          <a:solidFill>
                            <a:srgbClr val="FF0000"/>
                          </a:solidFill>
                        </a:rPr>
                        <a:t>bicycle </a:t>
                      </a:r>
                      <a:r>
                        <a:rPr lang="en-US" dirty="0"/>
                        <a:t>– a vehicle with two circular wheels (noun)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recycle </a:t>
                      </a:r>
                      <a:r>
                        <a:rPr lang="en-US" dirty="0"/>
                        <a:t>– a circle of reusing resources  (verb)</a:t>
                      </a:r>
                    </a:p>
                    <a:p>
                      <a:endParaRPr lang="en-US" dirty="0"/>
                    </a:p>
                  </a:txBody>
                  <a:tcPr/>
                </a:tc>
                <a:extLst>
                  <a:ext uri="{0D108BD9-81ED-4DB2-BD59-A6C34878D82A}">
                    <a16:rowId xmlns:a16="http://schemas.microsoft.com/office/drawing/2014/main" val="3062172305"/>
                  </a:ext>
                </a:extLst>
              </a:tr>
              <a:tr h="370840">
                <a:tc>
                  <a:txBody>
                    <a:bodyPr/>
                    <a:lstStyle/>
                    <a:p>
                      <a:pPr algn="ctr"/>
                      <a:r>
                        <a:rPr lang="en-US" dirty="0"/>
                        <a:t>-</a:t>
                      </a:r>
                      <a:r>
                        <a:rPr lang="en-US" dirty="0" err="1"/>
                        <a:t>eer</a:t>
                      </a:r>
                      <a:endParaRPr lang="en-US" dirty="0"/>
                    </a:p>
                  </a:txBody>
                  <a:tcPr/>
                </a:tc>
                <a:tc>
                  <a:txBody>
                    <a:bodyPr/>
                    <a:lstStyle/>
                    <a:p>
                      <a:pPr algn="ctr"/>
                      <a:r>
                        <a:rPr lang="en-US" dirty="0"/>
                        <a:t>engaged or involved in; a person who is engaged or involved 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volunteer </a:t>
                      </a:r>
                      <a:r>
                        <a:rPr lang="en-US" dirty="0"/>
                        <a:t>– person engaged in voluntary activities (noun); the act of engaging in voluntary activities</a:t>
                      </a:r>
                    </a:p>
                    <a:p>
                      <a:endParaRPr lang="en-US" dirty="0"/>
                    </a:p>
                  </a:txBody>
                  <a:tcPr/>
                </a:tc>
                <a:extLst>
                  <a:ext uri="{0D108BD9-81ED-4DB2-BD59-A6C34878D82A}">
                    <a16:rowId xmlns:a16="http://schemas.microsoft.com/office/drawing/2014/main" val="798385999"/>
                  </a:ext>
                </a:extLst>
              </a:tr>
            </a:tbl>
          </a:graphicData>
        </a:graphic>
      </p:graphicFrame>
    </p:spTree>
    <p:extLst>
      <p:ext uri="{BB962C8B-B14F-4D97-AF65-F5344CB8AC3E}">
        <p14:creationId xmlns:p14="http://schemas.microsoft.com/office/powerpoint/2010/main" val="766168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C9767-A2D8-0A40-5CA1-0FC1CF373EDA}"/>
              </a:ext>
            </a:extLst>
          </p:cNvPr>
          <p:cNvSpPr>
            <a:spLocks noGrp="1"/>
          </p:cNvSpPr>
          <p:nvPr>
            <p:ph type="title"/>
          </p:nvPr>
        </p:nvSpPr>
        <p:spPr/>
        <p:txBody>
          <a:bodyPr/>
          <a:lstStyle/>
          <a:p>
            <a:r>
              <a:rPr lang="en-US" b="1" dirty="0"/>
              <a:t>40 Most Common Suffixes (cont.)</a:t>
            </a:r>
          </a:p>
        </p:txBody>
      </p:sp>
      <p:graphicFrame>
        <p:nvGraphicFramePr>
          <p:cNvPr id="5" name="Content Placeholder 4">
            <a:extLst>
              <a:ext uri="{FF2B5EF4-FFF2-40B4-BE49-F238E27FC236}">
                <a16:creationId xmlns:a16="http://schemas.microsoft.com/office/drawing/2014/main" id="{9ED72D37-84B9-4B8A-3265-F2F3144628EB}"/>
              </a:ext>
            </a:extLst>
          </p:cNvPr>
          <p:cNvGraphicFramePr>
            <a:graphicFrameLocks noGrp="1"/>
          </p:cNvGraphicFramePr>
          <p:nvPr>
            <p:ph idx="1"/>
            <p:extLst>
              <p:ext uri="{D42A27DB-BD31-4B8C-83A1-F6EECF244321}">
                <p14:modId xmlns:p14="http://schemas.microsoft.com/office/powerpoint/2010/main" val="2160139884"/>
              </p:ext>
            </p:extLst>
          </p:nvPr>
        </p:nvGraphicFramePr>
        <p:xfrm>
          <a:off x="491359" y="1415721"/>
          <a:ext cx="10515597" cy="1828800"/>
        </p:xfrm>
        <a:graphic>
          <a:graphicData uri="http://schemas.openxmlformats.org/drawingml/2006/table">
            <a:tbl>
              <a:tblPr firstRow="1" bandRow="1">
                <a:tableStyleId>{5C22544A-7EE6-4342-B048-85BDC9FD1C3A}</a:tableStyleId>
              </a:tblPr>
              <a:tblGrid>
                <a:gridCol w="2367455">
                  <a:extLst>
                    <a:ext uri="{9D8B030D-6E8A-4147-A177-3AD203B41FA5}">
                      <a16:colId xmlns:a16="http://schemas.microsoft.com/office/drawing/2014/main" val="76385824"/>
                    </a:ext>
                  </a:extLst>
                </a:gridCol>
                <a:gridCol w="3279227">
                  <a:extLst>
                    <a:ext uri="{9D8B030D-6E8A-4147-A177-3AD203B41FA5}">
                      <a16:colId xmlns:a16="http://schemas.microsoft.com/office/drawing/2014/main" val="1167449092"/>
                    </a:ext>
                  </a:extLst>
                </a:gridCol>
                <a:gridCol w="4868915">
                  <a:extLst>
                    <a:ext uri="{9D8B030D-6E8A-4147-A177-3AD203B41FA5}">
                      <a16:colId xmlns:a16="http://schemas.microsoft.com/office/drawing/2014/main" val="506869056"/>
                    </a:ext>
                  </a:extLst>
                </a:gridCol>
              </a:tblGrid>
              <a:tr h="370840">
                <a:tc>
                  <a:txBody>
                    <a:bodyPr/>
                    <a:lstStyle/>
                    <a:p>
                      <a:pPr algn="ctr"/>
                      <a:r>
                        <a:rPr lang="en-US" dirty="0"/>
                        <a:t>Suffixes for Adjectives/Adverbs</a:t>
                      </a:r>
                    </a:p>
                  </a:txBody>
                  <a:tcPr/>
                </a:tc>
                <a:tc>
                  <a:txBody>
                    <a:bodyPr/>
                    <a:lstStyle/>
                    <a:p>
                      <a:pPr algn="ctr"/>
                      <a:endParaRPr lang="en-US" dirty="0"/>
                    </a:p>
                    <a:p>
                      <a:pPr algn="ctr"/>
                      <a:r>
                        <a:rPr lang="en-US" dirty="0"/>
                        <a:t>Meaning</a:t>
                      </a:r>
                    </a:p>
                  </a:txBody>
                  <a:tcPr/>
                </a:tc>
                <a:tc>
                  <a:txBody>
                    <a:bodyPr/>
                    <a:lstStyle/>
                    <a:p>
                      <a:pPr algn="ctr"/>
                      <a:endParaRPr lang="en-US" dirty="0"/>
                    </a:p>
                    <a:p>
                      <a:pPr algn="ctr"/>
                      <a:r>
                        <a:rPr lang="en-US" dirty="0"/>
                        <a:t>Examples</a:t>
                      </a:r>
                    </a:p>
                  </a:txBody>
                  <a:tcPr/>
                </a:tc>
                <a:extLst>
                  <a:ext uri="{0D108BD9-81ED-4DB2-BD59-A6C34878D82A}">
                    <a16:rowId xmlns:a16="http://schemas.microsoft.com/office/drawing/2014/main" val="1725840125"/>
                  </a:ext>
                </a:extLst>
              </a:tr>
              <a:tr h="370840">
                <a:tc>
                  <a:txBody>
                    <a:bodyPr/>
                    <a:lstStyle/>
                    <a:p>
                      <a:pPr algn="ctr"/>
                      <a:r>
                        <a:rPr lang="en-US" dirty="0"/>
                        <a:t>-wise</a:t>
                      </a:r>
                    </a:p>
                  </a:txBody>
                  <a:tcPr/>
                </a:tc>
                <a:tc>
                  <a:txBody>
                    <a:bodyPr/>
                    <a:lstStyle/>
                    <a:p>
                      <a:pPr algn="ctr"/>
                      <a:r>
                        <a:rPr lang="en-US" dirty="0"/>
                        <a:t>direction</a:t>
                      </a:r>
                    </a:p>
                  </a:txBody>
                  <a:tcPr/>
                </a:tc>
                <a:tc>
                  <a:txBody>
                    <a:bodyPr/>
                    <a:lstStyle/>
                    <a:p>
                      <a:r>
                        <a:rPr lang="en-US" dirty="0">
                          <a:solidFill>
                            <a:srgbClr val="FF0000"/>
                          </a:solidFill>
                        </a:rPr>
                        <a:t>clockwise </a:t>
                      </a:r>
                      <a:r>
                        <a:rPr lang="en-US" dirty="0"/>
                        <a:t>– in the direction the clock moves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lengthwise  </a:t>
                      </a:r>
                      <a:r>
                        <a:rPr lang="en-US" dirty="0"/>
                        <a:t>– in the direction of the length, not the width</a:t>
                      </a:r>
                    </a:p>
                    <a:p>
                      <a:endParaRPr lang="en-US" dirty="0"/>
                    </a:p>
                  </a:txBody>
                  <a:tcPr/>
                </a:tc>
                <a:extLst>
                  <a:ext uri="{0D108BD9-81ED-4DB2-BD59-A6C34878D82A}">
                    <a16:rowId xmlns:a16="http://schemas.microsoft.com/office/drawing/2014/main" val="3062172305"/>
                  </a:ext>
                </a:extLst>
              </a:tr>
            </a:tbl>
          </a:graphicData>
        </a:graphic>
      </p:graphicFrame>
    </p:spTree>
    <p:extLst>
      <p:ext uri="{BB962C8B-B14F-4D97-AF65-F5344CB8AC3E}">
        <p14:creationId xmlns:p14="http://schemas.microsoft.com/office/powerpoint/2010/main" val="1723487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58DF0-F94B-F210-3D09-ED49EDD8004F}"/>
              </a:ext>
            </a:extLst>
          </p:cNvPr>
          <p:cNvSpPr>
            <a:spLocks noGrp="1"/>
          </p:cNvSpPr>
          <p:nvPr>
            <p:ph type="title"/>
          </p:nvPr>
        </p:nvSpPr>
        <p:spPr/>
        <p:txBody>
          <a:bodyPr/>
          <a:lstStyle/>
          <a:p>
            <a:r>
              <a:rPr lang="en-US" b="1" dirty="0"/>
              <a:t>50 Most Common Prefixes</a:t>
            </a:r>
          </a:p>
        </p:txBody>
      </p:sp>
      <p:graphicFrame>
        <p:nvGraphicFramePr>
          <p:cNvPr id="4" name="Content Placeholder 3">
            <a:extLst>
              <a:ext uri="{FF2B5EF4-FFF2-40B4-BE49-F238E27FC236}">
                <a16:creationId xmlns:a16="http://schemas.microsoft.com/office/drawing/2014/main" id="{A589CC7F-E10B-8157-65D4-3DA8A6E6C773}"/>
              </a:ext>
            </a:extLst>
          </p:cNvPr>
          <p:cNvGraphicFramePr>
            <a:graphicFrameLocks noGrp="1"/>
          </p:cNvGraphicFramePr>
          <p:nvPr>
            <p:ph idx="1"/>
            <p:extLst>
              <p:ext uri="{D42A27DB-BD31-4B8C-83A1-F6EECF244321}">
                <p14:modId xmlns:p14="http://schemas.microsoft.com/office/powerpoint/2010/main" val="1184005415"/>
              </p:ext>
            </p:extLst>
          </p:nvPr>
        </p:nvGraphicFramePr>
        <p:xfrm>
          <a:off x="838200" y="1825625"/>
          <a:ext cx="10515597" cy="407924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2063280667"/>
                    </a:ext>
                  </a:extLst>
                </a:gridCol>
                <a:gridCol w="3505199">
                  <a:extLst>
                    <a:ext uri="{9D8B030D-6E8A-4147-A177-3AD203B41FA5}">
                      <a16:colId xmlns:a16="http://schemas.microsoft.com/office/drawing/2014/main" val="899224136"/>
                    </a:ext>
                  </a:extLst>
                </a:gridCol>
                <a:gridCol w="3505199">
                  <a:extLst>
                    <a:ext uri="{9D8B030D-6E8A-4147-A177-3AD203B41FA5}">
                      <a16:colId xmlns:a16="http://schemas.microsoft.com/office/drawing/2014/main" val="3998797759"/>
                    </a:ext>
                  </a:extLst>
                </a:gridCol>
              </a:tblGrid>
              <a:tr h="370840">
                <a:tc>
                  <a:txBody>
                    <a:bodyPr/>
                    <a:lstStyle/>
                    <a:p>
                      <a:r>
                        <a:rPr lang="en-US" dirty="0"/>
                        <a:t>Prefixes</a:t>
                      </a:r>
                    </a:p>
                  </a:txBody>
                  <a:tcPr/>
                </a:tc>
                <a:tc>
                  <a:txBody>
                    <a:bodyPr/>
                    <a:lstStyle/>
                    <a:p>
                      <a:r>
                        <a:rPr lang="en-US" dirty="0"/>
                        <a:t>Meaning</a:t>
                      </a:r>
                    </a:p>
                  </a:txBody>
                  <a:tcPr/>
                </a:tc>
                <a:tc>
                  <a:txBody>
                    <a:bodyPr/>
                    <a:lstStyle/>
                    <a:p>
                      <a:r>
                        <a:rPr lang="en-US" dirty="0"/>
                        <a:t>Example</a:t>
                      </a:r>
                    </a:p>
                  </a:txBody>
                  <a:tcPr/>
                </a:tc>
                <a:extLst>
                  <a:ext uri="{0D108BD9-81ED-4DB2-BD59-A6C34878D82A}">
                    <a16:rowId xmlns:a16="http://schemas.microsoft.com/office/drawing/2014/main" val="2684006061"/>
                  </a:ext>
                </a:extLst>
              </a:tr>
              <a:tr h="370840">
                <a:tc>
                  <a:txBody>
                    <a:bodyPr/>
                    <a:lstStyle/>
                    <a:p>
                      <a:pPr lvl="0"/>
                      <a:r>
                        <a:rPr lang="en-US" sz="1800" b="0" kern="1200" dirty="0">
                          <a:solidFill>
                            <a:schemeClr val="dk1"/>
                          </a:solidFill>
                          <a:effectLst/>
                          <a:latin typeface="+mn-lt"/>
                          <a:ea typeface="+mn-ea"/>
                          <a:cs typeface="+mn-cs"/>
                        </a:rPr>
                        <a:t>a-, ab-</a:t>
                      </a:r>
                      <a:endParaRPr lang="en-US" b="0" dirty="0"/>
                    </a:p>
                  </a:txBody>
                  <a:tcPr/>
                </a:tc>
                <a:tc>
                  <a:txBody>
                    <a:bodyPr/>
                    <a:lstStyle/>
                    <a:p>
                      <a:r>
                        <a:rPr lang="en-US" dirty="0"/>
                        <a:t>without, now</a:t>
                      </a:r>
                    </a:p>
                  </a:txBody>
                  <a:tcPr/>
                </a:tc>
                <a:tc>
                  <a:txBody>
                    <a:bodyPr/>
                    <a:lstStyle/>
                    <a:p>
                      <a:r>
                        <a:rPr lang="en-US" dirty="0"/>
                        <a:t>Ahistorical, abnormal, atypical</a:t>
                      </a:r>
                    </a:p>
                  </a:txBody>
                  <a:tcPr/>
                </a:tc>
                <a:extLst>
                  <a:ext uri="{0D108BD9-81ED-4DB2-BD59-A6C34878D82A}">
                    <a16:rowId xmlns:a16="http://schemas.microsoft.com/office/drawing/2014/main" val="1303237506"/>
                  </a:ext>
                </a:extLst>
              </a:tr>
              <a:tr h="370840">
                <a:tc>
                  <a:txBody>
                    <a:bodyPr/>
                    <a:lstStyle/>
                    <a:p>
                      <a:r>
                        <a:rPr lang="en-US" dirty="0"/>
                        <a:t>ab-</a:t>
                      </a:r>
                    </a:p>
                  </a:txBody>
                  <a:tcPr/>
                </a:tc>
                <a:tc>
                  <a:txBody>
                    <a:bodyPr/>
                    <a:lstStyle/>
                    <a:p>
                      <a:r>
                        <a:rPr lang="en-US" dirty="0"/>
                        <a:t>away</a:t>
                      </a:r>
                    </a:p>
                  </a:txBody>
                  <a:tcPr/>
                </a:tc>
                <a:tc>
                  <a:txBody>
                    <a:bodyPr/>
                    <a:lstStyle/>
                    <a:p>
                      <a:r>
                        <a:rPr lang="en-US" dirty="0"/>
                        <a:t>absent, abdicate</a:t>
                      </a:r>
                    </a:p>
                  </a:txBody>
                  <a:tcPr/>
                </a:tc>
                <a:extLst>
                  <a:ext uri="{0D108BD9-81ED-4DB2-BD59-A6C34878D82A}">
                    <a16:rowId xmlns:a16="http://schemas.microsoft.com/office/drawing/2014/main" val="2074894668"/>
                  </a:ext>
                </a:extLst>
              </a:tr>
              <a:tr h="370840">
                <a:tc>
                  <a:txBody>
                    <a:bodyPr/>
                    <a:lstStyle/>
                    <a:p>
                      <a:r>
                        <a:rPr lang="en-US" dirty="0"/>
                        <a:t>ad-</a:t>
                      </a:r>
                    </a:p>
                  </a:txBody>
                  <a:tcPr/>
                </a:tc>
                <a:tc>
                  <a:txBody>
                    <a:bodyPr/>
                    <a:lstStyle/>
                    <a:p>
                      <a:r>
                        <a:rPr lang="en-US" dirty="0"/>
                        <a:t>to, forward</a:t>
                      </a:r>
                    </a:p>
                  </a:txBody>
                  <a:tcPr/>
                </a:tc>
                <a:tc>
                  <a:txBody>
                    <a:bodyPr/>
                    <a:lstStyle/>
                    <a:p>
                      <a:r>
                        <a:rPr lang="en-US" dirty="0"/>
                        <a:t>advance, admit</a:t>
                      </a:r>
                    </a:p>
                  </a:txBody>
                  <a:tcPr/>
                </a:tc>
                <a:extLst>
                  <a:ext uri="{0D108BD9-81ED-4DB2-BD59-A6C34878D82A}">
                    <a16:rowId xmlns:a16="http://schemas.microsoft.com/office/drawing/2014/main" val="2418453735"/>
                  </a:ext>
                </a:extLst>
              </a:tr>
              <a:tr h="370840">
                <a:tc>
                  <a:txBody>
                    <a:bodyPr/>
                    <a:lstStyle/>
                    <a:p>
                      <a:r>
                        <a:rPr lang="en-US" dirty="0"/>
                        <a:t>ante-</a:t>
                      </a:r>
                    </a:p>
                  </a:txBody>
                  <a:tcPr/>
                </a:tc>
                <a:tc>
                  <a:txBody>
                    <a:bodyPr/>
                    <a:lstStyle/>
                    <a:p>
                      <a:r>
                        <a:rPr lang="en-US" dirty="0"/>
                        <a:t>before</a:t>
                      </a:r>
                    </a:p>
                  </a:txBody>
                  <a:tcPr/>
                </a:tc>
                <a:tc>
                  <a:txBody>
                    <a:bodyPr/>
                    <a:lstStyle/>
                    <a:p>
                      <a:r>
                        <a:rPr lang="en-US" dirty="0"/>
                        <a:t>antecedent, antebellum</a:t>
                      </a:r>
                    </a:p>
                  </a:txBody>
                  <a:tcPr/>
                </a:tc>
                <a:extLst>
                  <a:ext uri="{0D108BD9-81ED-4DB2-BD59-A6C34878D82A}">
                    <a16:rowId xmlns:a16="http://schemas.microsoft.com/office/drawing/2014/main" val="4047808909"/>
                  </a:ext>
                </a:extLst>
              </a:tr>
              <a:tr h="370840">
                <a:tc>
                  <a:txBody>
                    <a:bodyPr/>
                    <a:lstStyle/>
                    <a:p>
                      <a:r>
                        <a:rPr lang="en-US" dirty="0"/>
                        <a:t>anti-</a:t>
                      </a:r>
                    </a:p>
                  </a:txBody>
                  <a:tcPr/>
                </a:tc>
                <a:tc>
                  <a:txBody>
                    <a:bodyPr/>
                    <a:lstStyle/>
                    <a:p>
                      <a:r>
                        <a:rPr lang="en-US" dirty="0"/>
                        <a:t>against</a:t>
                      </a:r>
                    </a:p>
                  </a:txBody>
                  <a:tcPr/>
                </a:tc>
                <a:tc>
                  <a:txBody>
                    <a:bodyPr/>
                    <a:lstStyle/>
                    <a:p>
                      <a:r>
                        <a:rPr lang="en-US" dirty="0"/>
                        <a:t>antisocial, antipathy</a:t>
                      </a:r>
                    </a:p>
                  </a:txBody>
                  <a:tcPr/>
                </a:tc>
                <a:extLst>
                  <a:ext uri="{0D108BD9-81ED-4DB2-BD59-A6C34878D82A}">
                    <a16:rowId xmlns:a16="http://schemas.microsoft.com/office/drawing/2014/main" val="1550422679"/>
                  </a:ext>
                </a:extLst>
              </a:tr>
              <a:tr h="370840">
                <a:tc>
                  <a:txBody>
                    <a:bodyPr/>
                    <a:lstStyle/>
                    <a:p>
                      <a:r>
                        <a:rPr lang="en-US" dirty="0"/>
                        <a:t>auto-</a:t>
                      </a:r>
                    </a:p>
                  </a:txBody>
                  <a:tcPr/>
                </a:tc>
                <a:tc>
                  <a:txBody>
                    <a:bodyPr/>
                    <a:lstStyle/>
                    <a:p>
                      <a:r>
                        <a:rPr lang="en-US" dirty="0"/>
                        <a:t>self</a:t>
                      </a:r>
                    </a:p>
                  </a:txBody>
                  <a:tcPr/>
                </a:tc>
                <a:tc>
                  <a:txBody>
                    <a:bodyPr/>
                    <a:lstStyle/>
                    <a:p>
                      <a:r>
                        <a:rPr lang="en-US" dirty="0"/>
                        <a:t>autonomy, autocracy</a:t>
                      </a:r>
                    </a:p>
                  </a:txBody>
                  <a:tcPr/>
                </a:tc>
                <a:extLst>
                  <a:ext uri="{0D108BD9-81ED-4DB2-BD59-A6C34878D82A}">
                    <a16:rowId xmlns:a16="http://schemas.microsoft.com/office/drawing/2014/main" val="1131145041"/>
                  </a:ext>
                </a:extLst>
              </a:tr>
              <a:tr h="370840">
                <a:tc>
                  <a:txBody>
                    <a:bodyPr/>
                    <a:lstStyle/>
                    <a:p>
                      <a:r>
                        <a:rPr lang="en-US" dirty="0"/>
                        <a:t>circum-</a:t>
                      </a:r>
                    </a:p>
                  </a:txBody>
                  <a:tcPr/>
                </a:tc>
                <a:tc>
                  <a:txBody>
                    <a:bodyPr/>
                    <a:lstStyle/>
                    <a:p>
                      <a:r>
                        <a:rPr lang="en-US" dirty="0"/>
                        <a:t>round, around</a:t>
                      </a:r>
                    </a:p>
                  </a:txBody>
                  <a:tcPr/>
                </a:tc>
                <a:tc>
                  <a:txBody>
                    <a:bodyPr/>
                    <a:lstStyle/>
                    <a:p>
                      <a:r>
                        <a:rPr lang="en-US" dirty="0"/>
                        <a:t>circumvent, circumference</a:t>
                      </a:r>
                    </a:p>
                  </a:txBody>
                  <a:tcPr/>
                </a:tc>
                <a:extLst>
                  <a:ext uri="{0D108BD9-81ED-4DB2-BD59-A6C34878D82A}">
                    <a16:rowId xmlns:a16="http://schemas.microsoft.com/office/drawing/2014/main" val="547904605"/>
                  </a:ext>
                </a:extLst>
              </a:tr>
              <a:tr h="370840">
                <a:tc>
                  <a:txBody>
                    <a:bodyPr/>
                    <a:lstStyle/>
                    <a:p>
                      <a:r>
                        <a:rPr lang="en-US" dirty="0"/>
                        <a:t>com-, co-, con</a:t>
                      </a:r>
                    </a:p>
                  </a:txBody>
                  <a:tcPr/>
                </a:tc>
                <a:tc>
                  <a:txBody>
                    <a:bodyPr/>
                    <a:lstStyle/>
                    <a:p>
                      <a:r>
                        <a:rPr lang="en-US" dirty="0"/>
                        <a:t>with, together</a:t>
                      </a:r>
                    </a:p>
                  </a:txBody>
                  <a:tcPr/>
                </a:tc>
                <a:tc>
                  <a:txBody>
                    <a:bodyPr/>
                    <a:lstStyle/>
                    <a:p>
                      <a:r>
                        <a:rPr lang="en-US" dirty="0"/>
                        <a:t>compact, confluence</a:t>
                      </a:r>
                    </a:p>
                  </a:txBody>
                  <a:tcPr/>
                </a:tc>
                <a:extLst>
                  <a:ext uri="{0D108BD9-81ED-4DB2-BD59-A6C34878D82A}">
                    <a16:rowId xmlns:a16="http://schemas.microsoft.com/office/drawing/2014/main" val="2334363102"/>
                  </a:ext>
                </a:extLst>
              </a:tr>
              <a:tr h="370840">
                <a:tc>
                  <a:txBody>
                    <a:bodyPr/>
                    <a:lstStyle/>
                    <a:p>
                      <a:r>
                        <a:rPr lang="en-US" dirty="0"/>
                        <a:t>contra-, counter-</a:t>
                      </a:r>
                    </a:p>
                  </a:txBody>
                  <a:tcPr/>
                </a:tc>
                <a:tc>
                  <a:txBody>
                    <a:bodyPr/>
                    <a:lstStyle/>
                    <a:p>
                      <a:r>
                        <a:rPr lang="en-US" dirty="0"/>
                        <a:t>against</a:t>
                      </a:r>
                    </a:p>
                  </a:txBody>
                  <a:tcPr/>
                </a:tc>
                <a:tc>
                  <a:txBody>
                    <a:bodyPr/>
                    <a:lstStyle/>
                    <a:p>
                      <a:r>
                        <a:rPr lang="en-US" dirty="0"/>
                        <a:t>counteract, contrary</a:t>
                      </a:r>
                    </a:p>
                  </a:txBody>
                  <a:tcPr/>
                </a:tc>
                <a:extLst>
                  <a:ext uri="{0D108BD9-81ED-4DB2-BD59-A6C34878D82A}">
                    <a16:rowId xmlns:a16="http://schemas.microsoft.com/office/drawing/2014/main" val="337491092"/>
                  </a:ext>
                </a:extLst>
              </a:tr>
              <a:tr h="370840">
                <a:tc>
                  <a:txBody>
                    <a:bodyPr/>
                    <a:lstStyle/>
                    <a:p>
                      <a:r>
                        <a:rPr lang="en-US" dirty="0"/>
                        <a:t>de-</a:t>
                      </a:r>
                    </a:p>
                  </a:txBody>
                  <a:tcPr/>
                </a:tc>
                <a:tc>
                  <a:txBody>
                    <a:bodyPr/>
                    <a:lstStyle/>
                    <a:p>
                      <a:r>
                        <a:rPr lang="en-US" dirty="0"/>
                        <a:t>down, off, reversed</a:t>
                      </a:r>
                    </a:p>
                  </a:txBody>
                  <a:tcPr/>
                </a:tc>
                <a:tc>
                  <a:txBody>
                    <a:bodyPr/>
                    <a:lstStyle/>
                    <a:p>
                      <a:r>
                        <a:rPr lang="en-US" dirty="0"/>
                        <a:t>deconstruct, descend, derail</a:t>
                      </a:r>
                    </a:p>
                  </a:txBody>
                  <a:tcPr/>
                </a:tc>
                <a:extLst>
                  <a:ext uri="{0D108BD9-81ED-4DB2-BD59-A6C34878D82A}">
                    <a16:rowId xmlns:a16="http://schemas.microsoft.com/office/drawing/2014/main" val="1527838265"/>
                  </a:ext>
                </a:extLst>
              </a:tr>
            </a:tbl>
          </a:graphicData>
        </a:graphic>
      </p:graphicFrame>
    </p:spTree>
    <p:extLst>
      <p:ext uri="{BB962C8B-B14F-4D97-AF65-F5344CB8AC3E}">
        <p14:creationId xmlns:p14="http://schemas.microsoft.com/office/powerpoint/2010/main" val="30855086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58DF0-F94B-F210-3D09-ED49EDD8004F}"/>
              </a:ext>
            </a:extLst>
          </p:cNvPr>
          <p:cNvSpPr>
            <a:spLocks noGrp="1"/>
          </p:cNvSpPr>
          <p:nvPr>
            <p:ph type="title"/>
          </p:nvPr>
        </p:nvSpPr>
        <p:spPr/>
        <p:txBody>
          <a:bodyPr/>
          <a:lstStyle/>
          <a:p>
            <a:r>
              <a:rPr lang="en-US" b="1" dirty="0"/>
              <a:t>50 Most Common Prefixes (</a:t>
            </a:r>
            <a:r>
              <a:rPr lang="en-US" b="1" dirty="0" err="1"/>
              <a:t>cont</a:t>
            </a:r>
            <a:r>
              <a:rPr lang="en-US" b="1" dirty="0"/>
              <a:t>)</a:t>
            </a:r>
          </a:p>
        </p:txBody>
      </p:sp>
      <p:graphicFrame>
        <p:nvGraphicFramePr>
          <p:cNvPr id="4" name="Content Placeholder 3">
            <a:extLst>
              <a:ext uri="{FF2B5EF4-FFF2-40B4-BE49-F238E27FC236}">
                <a16:creationId xmlns:a16="http://schemas.microsoft.com/office/drawing/2014/main" id="{A589CC7F-E10B-8157-65D4-3DA8A6E6C773}"/>
              </a:ext>
            </a:extLst>
          </p:cNvPr>
          <p:cNvGraphicFramePr>
            <a:graphicFrameLocks noGrp="1"/>
          </p:cNvGraphicFramePr>
          <p:nvPr>
            <p:ph idx="1"/>
            <p:extLst>
              <p:ext uri="{D42A27DB-BD31-4B8C-83A1-F6EECF244321}">
                <p14:modId xmlns:p14="http://schemas.microsoft.com/office/powerpoint/2010/main" val="1946346813"/>
              </p:ext>
            </p:extLst>
          </p:nvPr>
        </p:nvGraphicFramePr>
        <p:xfrm>
          <a:off x="838200" y="1825625"/>
          <a:ext cx="10515597" cy="407924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2063280667"/>
                    </a:ext>
                  </a:extLst>
                </a:gridCol>
                <a:gridCol w="3505199">
                  <a:extLst>
                    <a:ext uri="{9D8B030D-6E8A-4147-A177-3AD203B41FA5}">
                      <a16:colId xmlns:a16="http://schemas.microsoft.com/office/drawing/2014/main" val="899224136"/>
                    </a:ext>
                  </a:extLst>
                </a:gridCol>
                <a:gridCol w="3505199">
                  <a:extLst>
                    <a:ext uri="{9D8B030D-6E8A-4147-A177-3AD203B41FA5}">
                      <a16:colId xmlns:a16="http://schemas.microsoft.com/office/drawing/2014/main" val="3998797759"/>
                    </a:ext>
                  </a:extLst>
                </a:gridCol>
              </a:tblGrid>
              <a:tr h="370840">
                <a:tc>
                  <a:txBody>
                    <a:bodyPr/>
                    <a:lstStyle/>
                    <a:p>
                      <a:r>
                        <a:rPr lang="en-US" dirty="0"/>
                        <a:t>Prefixes</a:t>
                      </a:r>
                    </a:p>
                  </a:txBody>
                  <a:tcPr/>
                </a:tc>
                <a:tc>
                  <a:txBody>
                    <a:bodyPr/>
                    <a:lstStyle/>
                    <a:p>
                      <a:r>
                        <a:rPr lang="en-US" dirty="0"/>
                        <a:t>Meaning</a:t>
                      </a:r>
                    </a:p>
                  </a:txBody>
                  <a:tcPr/>
                </a:tc>
                <a:tc>
                  <a:txBody>
                    <a:bodyPr/>
                    <a:lstStyle/>
                    <a:p>
                      <a:r>
                        <a:rPr lang="en-US" dirty="0"/>
                        <a:t>Example</a:t>
                      </a:r>
                    </a:p>
                  </a:txBody>
                  <a:tcPr/>
                </a:tc>
                <a:extLst>
                  <a:ext uri="{0D108BD9-81ED-4DB2-BD59-A6C34878D82A}">
                    <a16:rowId xmlns:a16="http://schemas.microsoft.com/office/drawing/2014/main" val="2684006061"/>
                  </a:ext>
                </a:extLst>
              </a:tr>
              <a:tr h="370840">
                <a:tc>
                  <a:txBody>
                    <a:bodyPr/>
                    <a:lstStyle/>
                    <a:p>
                      <a:pPr lvl="0"/>
                      <a:r>
                        <a:rPr lang="en-US" sz="1800" b="0" kern="1200" dirty="0" err="1">
                          <a:solidFill>
                            <a:schemeClr val="dk1"/>
                          </a:solidFill>
                          <a:effectLst/>
                          <a:latin typeface="+mn-lt"/>
                          <a:ea typeface="+mn-ea"/>
                          <a:cs typeface="+mn-cs"/>
                        </a:rPr>
                        <a:t>dia</a:t>
                      </a:r>
                      <a:r>
                        <a:rPr lang="en-US" sz="1800" b="0" kern="1200" dirty="0">
                          <a:solidFill>
                            <a:schemeClr val="dk1"/>
                          </a:solidFill>
                          <a:effectLst/>
                          <a:latin typeface="+mn-lt"/>
                          <a:ea typeface="+mn-ea"/>
                          <a:cs typeface="+mn-cs"/>
                        </a:rPr>
                        <a:t>-</a:t>
                      </a:r>
                    </a:p>
                  </a:txBody>
                  <a:tcPr/>
                </a:tc>
                <a:tc>
                  <a:txBody>
                    <a:bodyPr/>
                    <a:lstStyle/>
                    <a:p>
                      <a:r>
                        <a:rPr lang="en-US" dirty="0"/>
                        <a:t>through</a:t>
                      </a:r>
                    </a:p>
                  </a:txBody>
                  <a:tcPr/>
                </a:tc>
                <a:tc>
                  <a:txBody>
                    <a:bodyPr/>
                    <a:lstStyle/>
                    <a:p>
                      <a:r>
                        <a:rPr lang="en-US" dirty="0"/>
                        <a:t>dialogue, diagnose</a:t>
                      </a:r>
                    </a:p>
                  </a:txBody>
                  <a:tcPr/>
                </a:tc>
                <a:extLst>
                  <a:ext uri="{0D108BD9-81ED-4DB2-BD59-A6C34878D82A}">
                    <a16:rowId xmlns:a16="http://schemas.microsoft.com/office/drawing/2014/main" val="1303237506"/>
                  </a:ext>
                </a:extLst>
              </a:tr>
              <a:tr h="370840">
                <a:tc>
                  <a:txBody>
                    <a:bodyPr/>
                    <a:lstStyle/>
                    <a:p>
                      <a:r>
                        <a:rPr lang="en-US" dirty="0"/>
                        <a:t>dis-</a:t>
                      </a:r>
                    </a:p>
                  </a:txBody>
                  <a:tcPr/>
                </a:tc>
                <a:tc>
                  <a:txBody>
                    <a:bodyPr/>
                    <a:lstStyle/>
                    <a:p>
                      <a:r>
                        <a:rPr lang="en-US" dirty="0"/>
                        <a:t>not</a:t>
                      </a:r>
                    </a:p>
                  </a:txBody>
                  <a:tcPr/>
                </a:tc>
                <a:tc>
                  <a:txBody>
                    <a:bodyPr/>
                    <a:lstStyle/>
                    <a:p>
                      <a:r>
                        <a:rPr lang="en-US" dirty="0"/>
                        <a:t>disjointed, dissent</a:t>
                      </a:r>
                    </a:p>
                  </a:txBody>
                  <a:tcPr/>
                </a:tc>
                <a:extLst>
                  <a:ext uri="{0D108BD9-81ED-4DB2-BD59-A6C34878D82A}">
                    <a16:rowId xmlns:a16="http://schemas.microsoft.com/office/drawing/2014/main" val="2074894668"/>
                  </a:ext>
                </a:extLst>
              </a:tr>
              <a:tr h="370840">
                <a:tc>
                  <a:txBody>
                    <a:bodyPr/>
                    <a:lstStyle/>
                    <a:p>
                      <a:r>
                        <a:rPr lang="en-US" dirty="0"/>
                        <a:t>e-</a:t>
                      </a:r>
                    </a:p>
                  </a:txBody>
                  <a:tcPr/>
                </a:tc>
                <a:tc>
                  <a:txBody>
                    <a:bodyPr/>
                    <a:lstStyle/>
                    <a:p>
                      <a:r>
                        <a:rPr lang="en-US" dirty="0"/>
                        <a:t>out of</a:t>
                      </a:r>
                    </a:p>
                  </a:txBody>
                  <a:tcPr/>
                </a:tc>
                <a:tc>
                  <a:txBody>
                    <a:bodyPr/>
                    <a:lstStyle/>
                    <a:p>
                      <a:r>
                        <a:rPr lang="en-US" dirty="0"/>
                        <a:t>eject, edict</a:t>
                      </a:r>
                    </a:p>
                  </a:txBody>
                  <a:tcPr/>
                </a:tc>
                <a:extLst>
                  <a:ext uri="{0D108BD9-81ED-4DB2-BD59-A6C34878D82A}">
                    <a16:rowId xmlns:a16="http://schemas.microsoft.com/office/drawing/2014/main" val="2418453735"/>
                  </a:ext>
                </a:extLst>
              </a:tr>
              <a:tr h="370840">
                <a:tc>
                  <a:txBody>
                    <a:bodyPr/>
                    <a:lstStyle/>
                    <a:p>
                      <a:r>
                        <a:rPr lang="en-US" dirty="0" err="1"/>
                        <a:t>en</a:t>
                      </a:r>
                      <a:r>
                        <a:rPr lang="en-US" dirty="0"/>
                        <a:t>-</a:t>
                      </a:r>
                    </a:p>
                  </a:txBody>
                  <a:tcPr/>
                </a:tc>
                <a:tc>
                  <a:txBody>
                    <a:bodyPr/>
                    <a:lstStyle/>
                    <a:p>
                      <a:r>
                        <a:rPr lang="en-US" dirty="0"/>
                        <a:t>put into, cover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envelope, enclose</a:t>
                      </a:r>
                    </a:p>
                  </a:txBody>
                  <a:tcPr/>
                </a:tc>
                <a:extLst>
                  <a:ext uri="{0D108BD9-81ED-4DB2-BD59-A6C34878D82A}">
                    <a16:rowId xmlns:a16="http://schemas.microsoft.com/office/drawing/2014/main" val="4047808909"/>
                  </a:ext>
                </a:extLst>
              </a:tr>
              <a:tr h="370840">
                <a:tc>
                  <a:txBody>
                    <a:bodyPr/>
                    <a:lstStyle/>
                    <a:p>
                      <a:r>
                        <a:rPr lang="en-US" dirty="0"/>
                        <a:t>ex-</a:t>
                      </a:r>
                    </a:p>
                  </a:txBody>
                  <a:tcPr/>
                </a:tc>
                <a:tc>
                  <a:txBody>
                    <a:bodyPr/>
                    <a:lstStyle/>
                    <a:p>
                      <a:r>
                        <a:rPr lang="en-US" dirty="0"/>
                        <a:t>out of, from</a:t>
                      </a:r>
                    </a:p>
                  </a:txBody>
                  <a:tcPr/>
                </a:tc>
                <a:tc>
                  <a:txBody>
                    <a:bodyPr/>
                    <a:lstStyle/>
                    <a:p>
                      <a:r>
                        <a:rPr lang="en-US" dirty="0"/>
                        <a:t>excavate, extract</a:t>
                      </a:r>
                    </a:p>
                  </a:txBody>
                  <a:tcPr/>
                </a:tc>
                <a:extLst>
                  <a:ext uri="{0D108BD9-81ED-4DB2-BD59-A6C34878D82A}">
                    <a16:rowId xmlns:a16="http://schemas.microsoft.com/office/drawing/2014/main" val="1550422679"/>
                  </a:ext>
                </a:extLst>
              </a:tr>
              <a:tr h="370840">
                <a:tc>
                  <a:txBody>
                    <a:bodyPr/>
                    <a:lstStyle/>
                    <a:p>
                      <a:r>
                        <a:rPr lang="en-US" dirty="0" err="1"/>
                        <a:t>equi</a:t>
                      </a:r>
                      <a:r>
                        <a:rPr lang="en-US" dirty="0"/>
                        <a:t>-</a:t>
                      </a:r>
                    </a:p>
                  </a:txBody>
                  <a:tcPr/>
                </a:tc>
                <a:tc>
                  <a:txBody>
                    <a:bodyPr/>
                    <a:lstStyle/>
                    <a:p>
                      <a:r>
                        <a:rPr lang="en-US" dirty="0"/>
                        <a:t>equal</a:t>
                      </a:r>
                    </a:p>
                  </a:txBody>
                  <a:tcPr/>
                </a:tc>
                <a:tc>
                  <a:txBody>
                    <a:bodyPr/>
                    <a:lstStyle/>
                    <a:p>
                      <a:r>
                        <a:rPr lang="en-US" dirty="0"/>
                        <a:t>equity, equidistant</a:t>
                      </a:r>
                    </a:p>
                  </a:txBody>
                  <a:tcPr/>
                </a:tc>
                <a:extLst>
                  <a:ext uri="{0D108BD9-81ED-4DB2-BD59-A6C34878D82A}">
                    <a16:rowId xmlns:a16="http://schemas.microsoft.com/office/drawing/2014/main" val="1131145041"/>
                  </a:ext>
                </a:extLst>
              </a:tr>
              <a:tr h="370840">
                <a:tc>
                  <a:txBody>
                    <a:bodyPr/>
                    <a:lstStyle/>
                    <a:p>
                      <a:r>
                        <a:rPr lang="en-US" dirty="0"/>
                        <a:t>extra-</a:t>
                      </a:r>
                    </a:p>
                  </a:txBody>
                  <a:tcPr/>
                </a:tc>
                <a:tc>
                  <a:txBody>
                    <a:bodyPr/>
                    <a:lstStyle/>
                    <a:p>
                      <a:r>
                        <a:rPr lang="en-US" dirty="0"/>
                        <a:t>above, outside</a:t>
                      </a:r>
                    </a:p>
                  </a:txBody>
                  <a:tcPr/>
                </a:tc>
                <a:tc>
                  <a:txBody>
                    <a:bodyPr/>
                    <a:lstStyle/>
                    <a:p>
                      <a:r>
                        <a:rPr lang="en-US" dirty="0"/>
                        <a:t>extraneous, extravagant</a:t>
                      </a:r>
                    </a:p>
                  </a:txBody>
                  <a:tcPr/>
                </a:tc>
                <a:extLst>
                  <a:ext uri="{0D108BD9-81ED-4DB2-BD59-A6C34878D82A}">
                    <a16:rowId xmlns:a16="http://schemas.microsoft.com/office/drawing/2014/main" val="547904605"/>
                  </a:ext>
                </a:extLst>
              </a:tr>
              <a:tr h="370840">
                <a:tc>
                  <a:txBody>
                    <a:bodyPr/>
                    <a:lstStyle/>
                    <a:p>
                      <a:r>
                        <a:rPr lang="en-US" dirty="0"/>
                        <a:t>hetero-</a:t>
                      </a:r>
                    </a:p>
                  </a:txBody>
                  <a:tcPr/>
                </a:tc>
                <a:tc>
                  <a:txBody>
                    <a:bodyPr/>
                    <a:lstStyle/>
                    <a:p>
                      <a:r>
                        <a:rPr lang="en-US" dirty="0"/>
                        <a:t>different</a:t>
                      </a:r>
                    </a:p>
                  </a:txBody>
                  <a:tcPr/>
                </a:tc>
                <a:tc>
                  <a:txBody>
                    <a:bodyPr/>
                    <a:lstStyle/>
                    <a:p>
                      <a:r>
                        <a:rPr lang="en-US" dirty="0"/>
                        <a:t>heterogeneous, heterodox</a:t>
                      </a:r>
                    </a:p>
                  </a:txBody>
                  <a:tcPr/>
                </a:tc>
                <a:extLst>
                  <a:ext uri="{0D108BD9-81ED-4DB2-BD59-A6C34878D82A}">
                    <a16:rowId xmlns:a16="http://schemas.microsoft.com/office/drawing/2014/main" val="2334363102"/>
                  </a:ext>
                </a:extLst>
              </a:tr>
              <a:tr h="370840">
                <a:tc>
                  <a:txBody>
                    <a:bodyPr/>
                    <a:lstStyle/>
                    <a:p>
                      <a:r>
                        <a:rPr lang="en-US" dirty="0"/>
                        <a:t>homo-</a:t>
                      </a:r>
                    </a:p>
                  </a:txBody>
                  <a:tcPr/>
                </a:tc>
                <a:tc>
                  <a:txBody>
                    <a:bodyPr/>
                    <a:lstStyle/>
                    <a:p>
                      <a:r>
                        <a:rPr lang="en-US" dirty="0"/>
                        <a:t>same</a:t>
                      </a:r>
                    </a:p>
                  </a:txBody>
                  <a:tcPr/>
                </a:tc>
                <a:tc>
                  <a:txBody>
                    <a:bodyPr/>
                    <a:lstStyle/>
                    <a:p>
                      <a:r>
                        <a:rPr lang="en-US" dirty="0"/>
                        <a:t>homonym, homogenous</a:t>
                      </a:r>
                    </a:p>
                  </a:txBody>
                  <a:tcPr/>
                </a:tc>
                <a:extLst>
                  <a:ext uri="{0D108BD9-81ED-4DB2-BD59-A6C34878D82A}">
                    <a16:rowId xmlns:a16="http://schemas.microsoft.com/office/drawing/2014/main" val="337491092"/>
                  </a:ext>
                </a:extLst>
              </a:tr>
              <a:tr h="370840">
                <a:tc>
                  <a:txBody>
                    <a:bodyPr/>
                    <a:lstStyle/>
                    <a:p>
                      <a:r>
                        <a:rPr lang="en-US" dirty="0"/>
                        <a:t>Hyper-</a:t>
                      </a:r>
                    </a:p>
                  </a:txBody>
                  <a:tcPr/>
                </a:tc>
                <a:tc>
                  <a:txBody>
                    <a:bodyPr/>
                    <a:lstStyle/>
                    <a:p>
                      <a:r>
                        <a:rPr lang="en-US" dirty="0"/>
                        <a:t>over</a:t>
                      </a:r>
                    </a:p>
                  </a:txBody>
                  <a:tcPr/>
                </a:tc>
                <a:tc>
                  <a:txBody>
                    <a:bodyPr/>
                    <a:lstStyle/>
                    <a:p>
                      <a:r>
                        <a:rPr lang="en-US" dirty="0"/>
                        <a:t>hyperactive, hypersensitive</a:t>
                      </a:r>
                    </a:p>
                  </a:txBody>
                  <a:tcPr/>
                </a:tc>
                <a:extLst>
                  <a:ext uri="{0D108BD9-81ED-4DB2-BD59-A6C34878D82A}">
                    <a16:rowId xmlns:a16="http://schemas.microsoft.com/office/drawing/2014/main" val="1527838265"/>
                  </a:ext>
                </a:extLst>
              </a:tr>
            </a:tbl>
          </a:graphicData>
        </a:graphic>
      </p:graphicFrame>
    </p:spTree>
    <p:extLst>
      <p:ext uri="{BB962C8B-B14F-4D97-AF65-F5344CB8AC3E}">
        <p14:creationId xmlns:p14="http://schemas.microsoft.com/office/powerpoint/2010/main" val="1065798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58DF0-F94B-F210-3D09-ED49EDD8004F}"/>
              </a:ext>
            </a:extLst>
          </p:cNvPr>
          <p:cNvSpPr>
            <a:spLocks noGrp="1"/>
          </p:cNvSpPr>
          <p:nvPr>
            <p:ph type="title"/>
          </p:nvPr>
        </p:nvSpPr>
        <p:spPr/>
        <p:txBody>
          <a:bodyPr/>
          <a:lstStyle/>
          <a:p>
            <a:r>
              <a:rPr lang="en-US" b="1" dirty="0"/>
              <a:t>50 Most Common Prefixes (</a:t>
            </a:r>
            <a:r>
              <a:rPr lang="en-US" b="1" dirty="0" err="1"/>
              <a:t>cont</a:t>
            </a:r>
            <a:r>
              <a:rPr lang="en-US" b="1" dirty="0"/>
              <a:t>)</a:t>
            </a:r>
          </a:p>
        </p:txBody>
      </p:sp>
      <p:graphicFrame>
        <p:nvGraphicFramePr>
          <p:cNvPr id="4" name="Content Placeholder 3">
            <a:extLst>
              <a:ext uri="{FF2B5EF4-FFF2-40B4-BE49-F238E27FC236}">
                <a16:creationId xmlns:a16="http://schemas.microsoft.com/office/drawing/2014/main" id="{A589CC7F-E10B-8157-65D4-3DA8A6E6C773}"/>
              </a:ext>
            </a:extLst>
          </p:cNvPr>
          <p:cNvGraphicFramePr>
            <a:graphicFrameLocks noGrp="1"/>
          </p:cNvGraphicFramePr>
          <p:nvPr>
            <p:ph idx="1"/>
            <p:extLst>
              <p:ext uri="{D42A27DB-BD31-4B8C-83A1-F6EECF244321}">
                <p14:modId xmlns:p14="http://schemas.microsoft.com/office/powerpoint/2010/main" val="3791790262"/>
              </p:ext>
            </p:extLst>
          </p:nvPr>
        </p:nvGraphicFramePr>
        <p:xfrm>
          <a:off x="838200" y="1825625"/>
          <a:ext cx="10515597" cy="407924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2063280667"/>
                    </a:ext>
                  </a:extLst>
                </a:gridCol>
                <a:gridCol w="3505199">
                  <a:extLst>
                    <a:ext uri="{9D8B030D-6E8A-4147-A177-3AD203B41FA5}">
                      <a16:colId xmlns:a16="http://schemas.microsoft.com/office/drawing/2014/main" val="899224136"/>
                    </a:ext>
                  </a:extLst>
                </a:gridCol>
                <a:gridCol w="3505199">
                  <a:extLst>
                    <a:ext uri="{9D8B030D-6E8A-4147-A177-3AD203B41FA5}">
                      <a16:colId xmlns:a16="http://schemas.microsoft.com/office/drawing/2014/main" val="3998797759"/>
                    </a:ext>
                  </a:extLst>
                </a:gridCol>
              </a:tblGrid>
              <a:tr h="370840">
                <a:tc>
                  <a:txBody>
                    <a:bodyPr/>
                    <a:lstStyle/>
                    <a:p>
                      <a:r>
                        <a:rPr lang="en-US" dirty="0"/>
                        <a:t>Prefixes</a:t>
                      </a:r>
                    </a:p>
                  </a:txBody>
                  <a:tcPr/>
                </a:tc>
                <a:tc>
                  <a:txBody>
                    <a:bodyPr/>
                    <a:lstStyle/>
                    <a:p>
                      <a:r>
                        <a:rPr lang="en-US" dirty="0"/>
                        <a:t>Meaning</a:t>
                      </a:r>
                    </a:p>
                  </a:txBody>
                  <a:tcPr/>
                </a:tc>
                <a:tc>
                  <a:txBody>
                    <a:bodyPr/>
                    <a:lstStyle/>
                    <a:p>
                      <a:r>
                        <a:rPr lang="en-US" dirty="0"/>
                        <a:t>Example</a:t>
                      </a:r>
                    </a:p>
                  </a:txBody>
                  <a:tcPr/>
                </a:tc>
                <a:extLst>
                  <a:ext uri="{0D108BD9-81ED-4DB2-BD59-A6C34878D82A}">
                    <a16:rowId xmlns:a16="http://schemas.microsoft.com/office/drawing/2014/main" val="2684006061"/>
                  </a:ext>
                </a:extLst>
              </a:tr>
              <a:tr h="370840">
                <a:tc>
                  <a:txBody>
                    <a:bodyPr/>
                    <a:lstStyle/>
                    <a:p>
                      <a:pPr lvl="0"/>
                      <a:r>
                        <a:rPr lang="en-US" b="0" dirty="0"/>
                        <a:t>il-</a:t>
                      </a:r>
                    </a:p>
                  </a:txBody>
                  <a:tcPr/>
                </a:tc>
                <a:tc>
                  <a:txBody>
                    <a:bodyPr/>
                    <a:lstStyle/>
                    <a:p>
                      <a:r>
                        <a:rPr lang="en-US" dirty="0"/>
                        <a:t>not</a:t>
                      </a:r>
                    </a:p>
                  </a:txBody>
                  <a:tcPr/>
                </a:tc>
                <a:tc>
                  <a:txBody>
                    <a:bodyPr/>
                    <a:lstStyle/>
                    <a:p>
                      <a:r>
                        <a:rPr lang="en-US" dirty="0"/>
                        <a:t>illegitimate, illegal</a:t>
                      </a:r>
                    </a:p>
                  </a:txBody>
                  <a:tcPr/>
                </a:tc>
                <a:extLst>
                  <a:ext uri="{0D108BD9-81ED-4DB2-BD59-A6C34878D82A}">
                    <a16:rowId xmlns:a16="http://schemas.microsoft.com/office/drawing/2014/main" val="1303237506"/>
                  </a:ext>
                </a:extLst>
              </a:tr>
              <a:tr h="370840">
                <a:tc>
                  <a:txBody>
                    <a:bodyPr/>
                    <a:lstStyle/>
                    <a:p>
                      <a:r>
                        <a:rPr lang="en-US" dirty="0"/>
                        <a:t>im-</a:t>
                      </a:r>
                    </a:p>
                  </a:txBody>
                  <a:tcPr/>
                </a:tc>
                <a:tc>
                  <a:txBody>
                    <a:bodyPr/>
                    <a:lstStyle/>
                    <a:p>
                      <a:r>
                        <a:rPr lang="en-US" dirty="0"/>
                        <a:t>not</a:t>
                      </a:r>
                    </a:p>
                  </a:txBody>
                  <a:tcPr/>
                </a:tc>
                <a:tc>
                  <a:txBody>
                    <a:bodyPr/>
                    <a:lstStyle/>
                    <a:p>
                      <a:r>
                        <a:rPr lang="en-US" dirty="0"/>
                        <a:t>impossible, immoral</a:t>
                      </a:r>
                    </a:p>
                  </a:txBody>
                  <a:tcPr/>
                </a:tc>
                <a:extLst>
                  <a:ext uri="{0D108BD9-81ED-4DB2-BD59-A6C34878D82A}">
                    <a16:rowId xmlns:a16="http://schemas.microsoft.com/office/drawing/2014/main" val="2074894668"/>
                  </a:ext>
                </a:extLst>
              </a:tr>
              <a:tr h="370840">
                <a:tc>
                  <a:txBody>
                    <a:bodyPr/>
                    <a:lstStyle/>
                    <a:p>
                      <a:r>
                        <a:rPr lang="en-US" dirty="0"/>
                        <a:t>in-</a:t>
                      </a:r>
                    </a:p>
                  </a:txBody>
                  <a:tcPr/>
                </a:tc>
                <a:tc>
                  <a:txBody>
                    <a:bodyPr/>
                    <a:lstStyle/>
                    <a:p>
                      <a:r>
                        <a:rPr lang="en-US" dirty="0"/>
                        <a:t>In, not</a:t>
                      </a:r>
                    </a:p>
                  </a:txBody>
                  <a:tcPr/>
                </a:tc>
                <a:tc>
                  <a:txBody>
                    <a:bodyPr/>
                    <a:lstStyle/>
                    <a:p>
                      <a:r>
                        <a:rPr lang="en-US" dirty="0"/>
                        <a:t>inspect, invisible</a:t>
                      </a:r>
                    </a:p>
                  </a:txBody>
                  <a:tcPr/>
                </a:tc>
                <a:extLst>
                  <a:ext uri="{0D108BD9-81ED-4DB2-BD59-A6C34878D82A}">
                    <a16:rowId xmlns:a16="http://schemas.microsoft.com/office/drawing/2014/main" val="2418453735"/>
                  </a:ext>
                </a:extLst>
              </a:tr>
              <a:tr h="370840">
                <a:tc>
                  <a:txBody>
                    <a:bodyPr/>
                    <a:lstStyle/>
                    <a:p>
                      <a:r>
                        <a:rPr lang="en-US" dirty="0"/>
                        <a:t>intra-</a:t>
                      </a:r>
                    </a:p>
                  </a:txBody>
                  <a:tcPr/>
                </a:tc>
                <a:tc>
                  <a:txBody>
                    <a:bodyPr/>
                    <a:lstStyle/>
                    <a:p>
                      <a:r>
                        <a:rPr lang="en-US" dirty="0"/>
                        <a:t>within</a:t>
                      </a:r>
                    </a:p>
                  </a:txBody>
                  <a:tcPr/>
                </a:tc>
                <a:tc>
                  <a:txBody>
                    <a:bodyPr/>
                    <a:lstStyle/>
                    <a:p>
                      <a:r>
                        <a:rPr lang="en-US" dirty="0"/>
                        <a:t>intravenous, intrastate</a:t>
                      </a:r>
                    </a:p>
                  </a:txBody>
                  <a:tcPr/>
                </a:tc>
                <a:extLst>
                  <a:ext uri="{0D108BD9-81ED-4DB2-BD59-A6C34878D82A}">
                    <a16:rowId xmlns:a16="http://schemas.microsoft.com/office/drawing/2014/main" val="4047808909"/>
                  </a:ext>
                </a:extLst>
              </a:tr>
              <a:tr h="370840">
                <a:tc>
                  <a:txBody>
                    <a:bodyPr/>
                    <a:lstStyle/>
                    <a:p>
                      <a:r>
                        <a:rPr lang="en-US" dirty="0"/>
                        <a:t>inter-</a:t>
                      </a:r>
                    </a:p>
                  </a:txBody>
                  <a:tcPr/>
                </a:tc>
                <a:tc>
                  <a:txBody>
                    <a:bodyPr/>
                    <a:lstStyle/>
                    <a:p>
                      <a:r>
                        <a:rPr lang="en-US" dirty="0"/>
                        <a:t>between, among</a:t>
                      </a:r>
                    </a:p>
                  </a:txBody>
                  <a:tcPr/>
                </a:tc>
                <a:tc>
                  <a:txBody>
                    <a:bodyPr/>
                    <a:lstStyle/>
                    <a:p>
                      <a:r>
                        <a:rPr lang="en-US" dirty="0"/>
                        <a:t>international, intervene</a:t>
                      </a:r>
                    </a:p>
                  </a:txBody>
                  <a:tcPr/>
                </a:tc>
                <a:extLst>
                  <a:ext uri="{0D108BD9-81ED-4DB2-BD59-A6C34878D82A}">
                    <a16:rowId xmlns:a16="http://schemas.microsoft.com/office/drawing/2014/main" val="1550422679"/>
                  </a:ext>
                </a:extLst>
              </a:tr>
              <a:tr h="370840">
                <a:tc>
                  <a:txBody>
                    <a:bodyPr/>
                    <a:lstStyle/>
                    <a:p>
                      <a:r>
                        <a:rPr lang="en-US" dirty="0" err="1"/>
                        <a:t>ir</a:t>
                      </a:r>
                      <a:r>
                        <a:rPr lang="en-US" dirty="0"/>
                        <a:t>-</a:t>
                      </a:r>
                    </a:p>
                  </a:txBody>
                  <a:tcPr/>
                </a:tc>
                <a:tc>
                  <a:txBody>
                    <a:bodyPr/>
                    <a:lstStyle/>
                    <a:p>
                      <a:r>
                        <a:rPr lang="en-US" dirty="0"/>
                        <a:t>not</a:t>
                      </a:r>
                    </a:p>
                  </a:txBody>
                  <a:tcPr/>
                </a:tc>
                <a:tc>
                  <a:txBody>
                    <a:bodyPr/>
                    <a:lstStyle/>
                    <a:p>
                      <a:r>
                        <a:rPr lang="en-US" dirty="0"/>
                        <a:t>irresponsible, irreverent</a:t>
                      </a:r>
                    </a:p>
                  </a:txBody>
                  <a:tcPr/>
                </a:tc>
                <a:extLst>
                  <a:ext uri="{0D108BD9-81ED-4DB2-BD59-A6C34878D82A}">
                    <a16:rowId xmlns:a16="http://schemas.microsoft.com/office/drawing/2014/main" val="1131145041"/>
                  </a:ext>
                </a:extLst>
              </a:tr>
              <a:tr h="370840">
                <a:tc>
                  <a:txBody>
                    <a:bodyPr/>
                    <a:lstStyle/>
                    <a:p>
                      <a:r>
                        <a:rPr lang="en-US" dirty="0"/>
                        <a:t>magni-</a:t>
                      </a:r>
                    </a:p>
                  </a:txBody>
                  <a:tcPr/>
                </a:tc>
                <a:tc>
                  <a:txBody>
                    <a:bodyPr/>
                    <a:lstStyle/>
                    <a:p>
                      <a:r>
                        <a:rPr lang="en-US" dirty="0"/>
                        <a:t>large</a:t>
                      </a:r>
                    </a:p>
                  </a:txBody>
                  <a:tcPr/>
                </a:tc>
                <a:tc>
                  <a:txBody>
                    <a:bodyPr/>
                    <a:lstStyle/>
                    <a:p>
                      <a:r>
                        <a:rPr lang="en-US" dirty="0"/>
                        <a:t>magnitude, magnificent</a:t>
                      </a:r>
                    </a:p>
                  </a:txBody>
                  <a:tcPr/>
                </a:tc>
                <a:extLst>
                  <a:ext uri="{0D108BD9-81ED-4DB2-BD59-A6C34878D82A}">
                    <a16:rowId xmlns:a16="http://schemas.microsoft.com/office/drawing/2014/main" val="547904605"/>
                  </a:ext>
                </a:extLst>
              </a:tr>
              <a:tr h="370840">
                <a:tc>
                  <a:txBody>
                    <a:bodyPr/>
                    <a:lstStyle/>
                    <a:p>
                      <a:r>
                        <a:rPr lang="en-US" dirty="0"/>
                        <a:t>micro-</a:t>
                      </a:r>
                    </a:p>
                  </a:txBody>
                  <a:tcPr/>
                </a:tc>
                <a:tc>
                  <a:txBody>
                    <a:bodyPr/>
                    <a:lstStyle/>
                    <a:p>
                      <a:r>
                        <a:rPr lang="en-US" dirty="0"/>
                        <a:t>small</a:t>
                      </a:r>
                    </a:p>
                  </a:txBody>
                  <a:tcPr/>
                </a:tc>
                <a:tc>
                  <a:txBody>
                    <a:bodyPr/>
                    <a:lstStyle/>
                    <a:p>
                      <a:r>
                        <a:rPr lang="en-US" dirty="0"/>
                        <a:t>microscope, microwave</a:t>
                      </a:r>
                    </a:p>
                  </a:txBody>
                  <a:tcPr/>
                </a:tc>
                <a:extLst>
                  <a:ext uri="{0D108BD9-81ED-4DB2-BD59-A6C34878D82A}">
                    <a16:rowId xmlns:a16="http://schemas.microsoft.com/office/drawing/2014/main" val="2334363102"/>
                  </a:ext>
                </a:extLst>
              </a:tr>
              <a:tr h="370840">
                <a:tc>
                  <a:txBody>
                    <a:bodyPr/>
                    <a:lstStyle/>
                    <a:p>
                      <a:r>
                        <a:rPr lang="en-US" dirty="0"/>
                        <a:t>mis-</a:t>
                      </a:r>
                    </a:p>
                  </a:txBody>
                  <a:tcPr/>
                </a:tc>
                <a:tc>
                  <a:txBody>
                    <a:bodyPr/>
                    <a:lstStyle/>
                    <a:p>
                      <a:r>
                        <a:rPr lang="en-US" dirty="0"/>
                        <a:t>wrong</a:t>
                      </a:r>
                    </a:p>
                  </a:txBody>
                  <a:tcPr/>
                </a:tc>
                <a:tc>
                  <a:txBody>
                    <a:bodyPr/>
                    <a:lstStyle/>
                    <a:p>
                      <a:r>
                        <a:rPr lang="en-US" dirty="0"/>
                        <a:t>misunderstood, misfit</a:t>
                      </a:r>
                    </a:p>
                  </a:txBody>
                  <a:tcPr/>
                </a:tc>
                <a:extLst>
                  <a:ext uri="{0D108BD9-81ED-4DB2-BD59-A6C34878D82A}">
                    <a16:rowId xmlns:a16="http://schemas.microsoft.com/office/drawing/2014/main" val="337491092"/>
                  </a:ext>
                </a:extLst>
              </a:tr>
              <a:tr h="370840">
                <a:tc>
                  <a:txBody>
                    <a:bodyPr/>
                    <a:lstStyle/>
                    <a:p>
                      <a:r>
                        <a:rPr lang="en-US" dirty="0"/>
                        <a:t>mono-</a:t>
                      </a:r>
                    </a:p>
                  </a:txBody>
                  <a:tcPr/>
                </a:tc>
                <a:tc>
                  <a:txBody>
                    <a:bodyPr/>
                    <a:lstStyle/>
                    <a:p>
                      <a:r>
                        <a:rPr lang="en-US" dirty="0"/>
                        <a:t>one</a:t>
                      </a:r>
                    </a:p>
                  </a:txBody>
                  <a:tcPr/>
                </a:tc>
                <a:tc>
                  <a:txBody>
                    <a:bodyPr/>
                    <a:lstStyle/>
                    <a:p>
                      <a:r>
                        <a:rPr lang="en-US" dirty="0"/>
                        <a:t>monologue, monopoly</a:t>
                      </a:r>
                    </a:p>
                  </a:txBody>
                  <a:tcPr/>
                </a:tc>
                <a:extLst>
                  <a:ext uri="{0D108BD9-81ED-4DB2-BD59-A6C34878D82A}">
                    <a16:rowId xmlns:a16="http://schemas.microsoft.com/office/drawing/2014/main" val="1527838265"/>
                  </a:ext>
                </a:extLst>
              </a:tr>
            </a:tbl>
          </a:graphicData>
        </a:graphic>
      </p:graphicFrame>
    </p:spTree>
    <p:extLst>
      <p:ext uri="{BB962C8B-B14F-4D97-AF65-F5344CB8AC3E}">
        <p14:creationId xmlns:p14="http://schemas.microsoft.com/office/powerpoint/2010/main" val="2643493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58DF0-F94B-F210-3D09-ED49EDD8004F}"/>
              </a:ext>
            </a:extLst>
          </p:cNvPr>
          <p:cNvSpPr>
            <a:spLocks noGrp="1"/>
          </p:cNvSpPr>
          <p:nvPr>
            <p:ph type="title"/>
          </p:nvPr>
        </p:nvSpPr>
        <p:spPr/>
        <p:txBody>
          <a:bodyPr/>
          <a:lstStyle/>
          <a:p>
            <a:r>
              <a:rPr lang="en-US" b="1" dirty="0"/>
              <a:t>50 Most Common Prefixes (</a:t>
            </a:r>
            <a:r>
              <a:rPr lang="en-US" b="1" dirty="0" err="1"/>
              <a:t>cont</a:t>
            </a:r>
            <a:r>
              <a:rPr lang="en-US" b="1" dirty="0"/>
              <a:t>)</a:t>
            </a:r>
          </a:p>
        </p:txBody>
      </p:sp>
      <p:graphicFrame>
        <p:nvGraphicFramePr>
          <p:cNvPr id="4" name="Content Placeholder 3">
            <a:extLst>
              <a:ext uri="{FF2B5EF4-FFF2-40B4-BE49-F238E27FC236}">
                <a16:creationId xmlns:a16="http://schemas.microsoft.com/office/drawing/2014/main" id="{A589CC7F-E10B-8157-65D4-3DA8A6E6C773}"/>
              </a:ext>
            </a:extLst>
          </p:cNvPr>
          <p:cNvGraphicFramePr>
            <a:graphicFrameLocks noGrp="1"/>
          </p:cNvGraphicFramePr>
          <p:nvPr>
            <p:ph idx="1"/>
            <p:extLst>
              <p:ext uri="{D42A27DB-BD31-4B8C-83A1-F6EECF244321}">
                <p14:modId xmlns:p14="http://schemas.microsoft.com/office/powerpoint/2010/main" val="2500701671"/>
              </p:ext>
            </p:extLst>
          </p:nvPr>
        </p:nvGraphicFramePr>
        <p:xfrm>
          <a:off x="838200" y="1825625"/>
          <a:ext cx="10515597" cy="407924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2063280667"/>
                    </a:ext>
                  </a:extLst>
                </a:gridCol>
                <a:gridCol w="3505199">
                  <a:extLst>
                    <a:ext uri="{9D8B030D-6E8A-4147-A177-3AD203B41FA5}">
                      <a16:colId xmlns:a16="http://schemas.microsoft.com/office/drawing/2014/main" val="899224136"/>
                    </a:ext>
                  </a:extLst>
                </a:gridCol>
                <a:gridCol w="3505199">
                  <a:extLst>
                    <a:ext uri="{9D8B030D-6E8A-4147-A177-3AD203B41FA5}">
                      <a16:colId xmlns:a16="http://schemas.microsoft.com/office/drawing/2014/main" val="3998797759"/>
                    </a:ext>
                  </a:extLst>
                </a:gridCol>
              </a:tblGrid>
              <a:tr h="370840">
                <a:tc>
                  <a:txBody>
                    <a:bodyPr/>
                    <a:lstStyle/>
                    <a:p>
                      <a:r>
                        <a:rPr lang="en-US" dirty="0"/>
                        <a:t>Prefixes</a:t>
                      </a:r>
                    </a:p>
                  </a:txBody>
                  <a:tcPr/>
                </a:tc>
                <a:tc>
                  <a:txBody>
                    <a:bodyPr/>
                    <a:lstStyle/>
                    <a:p>
                      <a:r>
                        <a:rPr lang="en-US" dirty="0"/>
                        <a:t>Meaning</a:t>
                      </a:r>
                    </a:p>
                  </a:txBody>
                  <a:tcPr/>
                </a:tc>
                <a:tc>
                  <a:txBody>
                    <a:bodyPr/>
                    <a:lstStyle/>
                    <a:p>
                      <a:r>
                        <a:rPr lang="en-US" dirty="0"/>
                        <a:t>Example</a:t>
                      </a:r>
                    </a:p>
                  </a:txBody>
                  <a:tcPr/>
                </a:tc>
                <a:extLst>
                  <a:ext uri="{0D108BD9-81ED-4DB2-BD59-A6C34878D82A}">
                    <a16:rowId xmlns:a16="http://schemas.microsoft.com/office/drawing/2014/main" val="2684006061"/>
                  </a:ext>
                </a:extLst>
              </a:tr>
              <a:tr h="370840">
                <a:tc>
                  <a:txBody>
                    <a:bodyPr/>
                    <a:lstStyle/>
                    <a:p>
                      <a:pPr lvl="0"/>
                      <a:r>
                        <a:rPr lang="en-US" b="0" dirty="0"/>
                        <a:t>multi-</a:t>
                      </a:r>
                    </a:p>
                  </a:txBody>
                  <a:tcPr/>
                </a:tc>
                <a:tc>
                  <a:txBody>
                    <a:bodyPr/>
                    <a:lstStyle/>
                    <a:p>
                      <a:r>
                        <a:rPr lang="en-US" dirty="0"/>
                        <a:t>many </a:t>
                      </a:r>
                    </a:p>
                  </a:txBody>
                  <a:tcPr/>
                </a:tc>
                <a:tc>
                  <a:txBody>
                    <a:bodyPr/>
                    <a:lstStyle/>
                    <a:p>
                      <a:r>
                        <a:rPr lang="en-US" dirty="0"/>
                        <a:t>multicolored, multiply</a:t>
                      </a:r>
                    </a:p>
                  </a:txBody>
                  <a:tcPr/>
                </a:tc>
                <a:extLst>
                  <a:ext uri="{0D108BD9-81ED-4DB2-BD59-A6C34878D82A}">
                    <a16:rowId xmlns:a16="http://schemas.microsoft.com/office/drawing/2014/main" val="1303237506"/>
                  </a:ext>
                </a:extLst>
              </a:tr>
              <a:tr h="370840">
                <a:tc>
                  <a:txBody>
                    <a:bodyPr/>
                    <a:lstStyle/>
                    <a:p>
                      <a:r>
                        <a:rPr lang="en-US" dirty="0"/>
                        <a:t>neo-</a:t>
                      </a:r>
                    </a:p>
                  </a:txBody>
                  <a:tcPr/>
                </a:tc>
                <a:tc>
                  <a:txBody>
                    <a:bodyPr/>
                    <a:lstStyle/>
                    <a:p>
                      <a:r>
                        <a:rPr lang="en-US" dirty="0"/>
                        <a:t>new</a:t>
                      </a:r>
                    </a:p>
                  </a:txBody>
                  <a:tcPr/>
                </a:tc>
                <a:tc>
                  <a:txBody>
                    <a:bodyPr/>
                    <a:lstStyle/>
                    <a:p>
                      <a:r>
                        <a:rPr lang="en-US" dirty="0"/>
                        <a:t>Neophyte, neologism</a:t>
                      </a:r>
                    </a:p>
                  </a:txBody>
                  <a:tcPr/>
                </a:tc>
                <a:extLst>
                  <a:ext uri="{0D108BD9-81ED-4DB2-BD59-A6C34878D82A}">
                    <a16:rowId xmlns:a16="http://schemas.microsoft.com/office/drawing/2014/main" val="2074894668"/>
                  </a:ext>
                </a:extLst>
              </a:tr>
              <a:tr h="370840">
                <a:tc>
                  <a:txBody>
                    <a:bodyPr/>
                    <a:lstStyle/>
                    <a:p>
                      <a:r>
                        <a:rPr lang="en-US" dirty="0"/>
                        <a:t>non-</a:t>
                      </a:r>
                    </a:p>
                  </a:txBody>
                  <a:tcPr/>
                </a:tc>
                <a:tc>
                  <a:txBody>
                    <a:bodyPr/>
                    <a:lstStyle/>
                    <a:p>
                      <a:r>
                        <a:rPr lang="en-US" dirty="0"/>
                        <a:t>not</a:t>
                      </a:r>
                    </a:p>
                  </a:txBody>
                  <a:tcPr/>
                </a:tc>
                <a:tc>
                  <a:txBody>
                    <a:bodyPr/>
                    <a:lstStyle/>
                    <a:p>
                      <a:r>
                        <a:rPr lang="en-US" dirty="0"/>
                        <a:t>nonfiction, nonconformist</a:t>
                      </a:r>
                    </a:p>
                  </a:txBody>
                  <a:tcPr/>
                </a:tc>
                <a:extLst>
                  <a:ext uri="{0D108BD9-81ED-4DB2-BD59-A6C34878D82A}">
                    <a16:rowId xmlns:a16="http://schemas.microsoft.com/office/drawing/2014/main" val="2418453735"/>
                  </a:ext>
                </a:extLst>
              </a:tr>
              <a:tr h="370840">
                <a:tc>
                  <a:txBody>
                    <a:bodyPr/>
                    <a:lstStyle/>
                    <a:p>
                      <a:r>
                        <a:rPr lang="en-US" dirty="0" err="1"/>
                        <a:t>ob</a:t>
                      </a:r>
                      <a:r>
                        <a:rPr lang="en-US" dirty="0"/>
                        <a:t>-</a:t>
                      </a:r>
                    </a:p>
                  </a:txBody>
                  <a:tcPr/>
                </a:tc>
                <a:tc>
                  <a:txBody>
                    <a:bodyPr/>
                    <a:lstStyle/>
                    <a:p>
                      <a:r>
                        <a:rPr lang="en-US" dirty="0"/>
                        <a:t>against</a:t>
                      </a:r>
                    </a:p>
                  </a:txBody>
                  <a:tcPr/>
                </a:tc>
                <a:tc>
                  <a:txBody>
                    <a:bodyPr/>
                    <a:lstStyle/>
                    <a:p>
                      <a:r>
                        <a:rPr lang="en-US" dirty="0"/>
                        <a:t>obstruct, obstinate</a:t>
                      </a:r>
                    </a:p>
                  </a:txBody>
                  <a:tcPr/>
                </a:tc>
                <a:extLst>
                  <a:ext uri="{0D108BD9-81ED-4DB2-BD59-A6C34878D82A}">
                    <a16:rowId xmlns:a16="http://schemas.microsoft.com/office/drawing/2014/main" val="4047808909"/>
                  </a:ext>
                </a:extLst>
              </a:tr>
              <a:tr h="370840">
                <a:tc>
                  <a:txBody>
                    <a:bodyPr/>
                    <a:lstStyle/>
                    <a:p>
                      <a:r>
                        <a:rPr lang="en-US" dirty="0"/>
                        <a:t>over-</a:t>
                      </a:r>
                    </a:p>
                  </a:txBody>
                  <a:tcPr/>
                </a:tc>
                <a:tc>
                  <a:txBody>
                    <a:bodyPr/>
                    <a:lstStyle/>
                    <a:p>
                      <a:r>
                        <a:rPr lang="en-US" dirty="0"/>
                        <a:t>too much</a:t>
                      </a:r>
                    </a:p>
                  </a:txBody>
                  <a:tcPr/>
                </a:tc>
                <a:tc>
                  <a:txBody>
                    <a:bodyPr/>
                    <a:lstStyle/>
                    <a:p>
                      <a:r>
                        <a:rPr lang="en-US" dirty="0"/>
                        <a:t>overestimate, overkill</a:t>
                      </a:r>
                    </a:p>
                  </a:txBody>
                  <a:tcPr/>
                </a:tc>
                <a:extLst>
                  <a:ext uri="{0D108BD9-81ED-4DB2-BD59-A6C34878D82A}">
                    <a16:rowId xmlns:a16="http://schemas.microsoft.com/office/drawing/2014/main" val="1550422679"/>
                  </a:ext>
                </a:extLst>
              </a:tr>
              <a:tr h="370840">
                <a:tc>
                  <a:txBody>
                    <a:bodyPr/>
                    <a:lstStyle/>
                    <a:p>
                      <a:r>
                        <a:rPr lang="en-US" dirty="0"/>
                        <a:t>pan-</a:t>
                      </a:r>
                    </a:p>
                  </a:txBody>
                  <a:tcPr/>
                </a:tc>
                <a:tc>
                  <a:txBody>
                    <a:bodyPr/>
                    <a:lstStyle/>
                    <a:p>
                      <a:r>
                        <a:rPr lang="en-US" dirty="0"/>
                        <a:t>all</a:t>
                      </a:r>
                    </a:p>
                  </a:txBody>
                  <a:tcPr/>
                </a:tc>
                <a:tc>
                  <a:txBody>
                    <a:bodyPr/>
                    <a:lstStyle/>
                    <a:p>
                      <a:r>
                        <a:rPr lang="en-US" dirty="0"/>
                        <a:t>panacea, pandemonium</a:t>
                      </a:r>
                    </a:p>
                  </a:txBody>
                  <a:tcPr/>
                </a:tc>
                <a:extLst>
                  <a:ext uri="{0D108BD9-81ED-4DB2-BD59-A6C34878D82A}">
                    <a16:rowId xmlns:a16="http://schemas.microsoft.com/office/drawing/2014/main" val="1131145041"/>
                  </a:ext>
                </a:extLst>
              </a:tr>
              <a:tr h="370840">
                <a:tc>
                  <a:txBody>
                    <a:bodyPr/>
                    <a:lstStyle/>
                    <a:p>
                      <a:r>
                        <a:rPr lang="en-US" dirty="0"/>
                        <a:t>per-</a:t>
                      </a:r>
                    </a:p>
                  </a:txBody>
                  <a:tcPr/>
                </a:tc>
                <a:tc>
                  <a:txBody>
                    <a:bodyPr/>
                    <a:lstStyle/>
                    <a:p>
                      <a:r>
                        <a:rPr lang="en-US" dirty="0"/>
                        <a:t>through</a:t>
                      </a:r>
                    </a:p>
                  </a:txBody>
                  <a:tcPr/>
                </a:tc>
                <a:tc>
                  <a:txBody>
                    <a:bodyPr/>
                    <a:lstStyle/>
                    <a:p>
                      <a:r>
                        <a:rPr lang="en-US" dirty="0"/>
                        <a:t>pervade, permit</a:t>
                      </a:r>
                    </a:p>
                  </a:txBody>
                  <a:tcPr/>
                </a:tc>
                <a:extLst>
                  <a:ext uri="{0D108BD9-81ED-4DB2-BD59-A6C34878D82A}">
                    <a16:rowId xmlns:a16="http://schemas.microsoft.com/office/drawing/2014/main" val="547904605"/>
                  </a:ext>
                </a:extLst>
              </a:tr>
              <a:tr h="370840">
                <a:tc>
                  <a:txBody>
                    <a:bodyPr/>
                    <a:lstStyle/>
                    <a:p>
                      <a:r>
                        <a:rPr lang="en-US" dirty="0"/>
                        <a:t>peri-</a:t>
                      </a:r>
                    </a:p>
                  </a:txBody>
                  <a:tcPr/>
                </a:tc>
                <a:tc>
                  <a:txBody>
                    <a:bodyPr/>
                    <a:lstStyle/>
                    <a:p>
                      <a:r>
                        <a:rPr lang="en-US" dirty="0"/>
                        <a:t>around</a:t>
                      </a:r>
                    </a:p>
                  </a:txBody>
                  <a:tcPr/>
                </a:tc>
                <a:tc>
                  <a:txBody>
                    <a:bodyPr/>
                    <a:lstStyle/>
                    <a:p>
                      <a:r>
                        <a:rPr lang="en-US" dirty="0"/>
                        <a:t>perimeter, periscope</a:t>
                      </a:r>
                    </a:p>
                  </a:txBody>
                  <a:tcPr/>
                </a:tc>
                <a:extLst>
                  <a:ext uri="{0D108BD9-81ED-4DB2-BD59-A6C34878D82A}">
                    <a16:rowId xmlns:a16="http://schemas.microsoft.com/office/drawing/2014/main" val="2334363102"/>
                  </a:ext>
                </a:extLst>
              </a:tr>
              <a:tr h="370840">
                <a:tc>
                  <a:txBody>
                    <a:bodyPr/>
                    <a:lstStyle/>
                    <a:p>
                      <a:r>
                        <a:rPr lang="en-US" dirty="0"/>
                        <a:t>poly-</a:t>
                      </a:r>
                    </a:p>
                  </a:txBody>
                  <a:tcPr/>
                </a:tc>
                <a:tc>
                  <a:txBody>
                    <a:bodyPr/>
                    <a:lstStyle/>
                    <a:p>
                      <a:r>
                        <a:rPr lang="en-US" dirty="0"/>
                        <a:t>many</a:t>
                      </a:r>
                    </a:p>
                  </a:txBody>
                  <a:tcPr/>
                </a:tc>
                <a:tc>
                  <a:txBody>
                    <a:bodyPr/>
                    <a:lstStyle/>
                    <a:p>
                      <a:r>
                        <a:rPr lang="en-US" dirty="0"/>
                        <a:t>polyglot, polygon</a:t>
                      </a:r>
                    </a:p>
                  </a:txBody>
                  <a:tcPr/>
                </a:tc>
                <a:extLst>
                  <a:ext uri="{0D108BD9-81ED-4DB2-BD59-A6C34878D82A}">
                    <a16:rowId xmlns:a16="http://schemas.microsoft.com/office/drawing/2014/main" val="337491092"/>
                  </a:ext>
                </a:extLst>
              </a:tr>
              <a:tr h="370840">
                <a:tc>
                  <a:txBody>
                    <a:bodyPr/>
                    <a:lstStyle/>
                    <a:p>
                      <a:r>
                        <a:rPr lang="en-US" dirty="0"/>
                        <a:t>post-</a:t>
                      </a:r>
                    </a:p>
                  </a:txBody>
                  <a:tcPr/>
                </a:tc>
                <a:tc>
                  <a:txBody>
                    <a:bodyPr/>
                    <a:lstStyle/>
                    <a:p>
                      <a:r>
                        <a:rPr lang="en-US" dirty="0"/>
                        <a:t>after</a:t>
                      </a:r>
                    </a:p>
                  </a:txBody>
                  <a:tcPr/>
                </a:tc>
                <a:tc>
                  <a:txBody>
                    <a:bodyPr/>
                    <a:lstStyle/>
                    <a:p>
                      <a:r>
                        <a:rPr lang="en-US" dirty="0"/>
                        <a:t>postpone, postmodern</a:t>
                      </a:r>
                    </a:p>
                  </a:txBody>
                  <a:tcPr/>
                </a:tc>
                <a:extLst>
                  <a:ext uri="{0D108BD9-81ED-4DB2-BD59-A6C34878D82A}">
                    <a16:rowId xmlns:a16="http://schemas.microsoft.com/office/drawing/2014/main" val="1527838265"/>
                  </a:ext>
                </a:extLst>
              </a:tr>
            </a:tbl>
          </a:graphicData>
        </a:graphic>
      </p:graphicFrame>
    </p:spTree>
    <p:extLst>
      <p:ext uri="{BB962C8B-B14F-4D97-AF65-F5344CB8AC3E}">
        <p14:creationId xmlns:p14="http://schemas.microsoft.com/office/powerpoint/2010/main" val="26119575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58DF0-F94B-F210-3D09-ED49EDD8004F}"/>
              </a:ext>
            </a:extLst>
          </p:cNvPr>
          <p:cNvSpPr>
            <a:spLocks noGrp="1"/>
          </p:cNvSpPr>
          <p:nvPr>
            <p:ph type="title"/>
          </p:nvPr>
        </p:nvSpPr>
        <p:spPr/>
        <p:txBody>
          <a:bodyPr/>
          <a:lstStyle/>
          <a:p>
            <a:r>
              <a:rPr lang="en-US" b="1" dirty="0"/>
              <a:t>50 Most Common Prefixes (</a:t>
            </a:r>
            <a:r>
              <a:rPr lang="en-US" b="1" dirty="0" err="1"/>
              <a:t>cont</a:t>
            </a:r>
            <a:r>
              <a:rPr lang="en-US" b="1" dirty="0"/>
              <a:t>)</a:t>
            </a:r>
          </a:p>
        </p:txBody>
      </p:sp>
      <p:graphicFrame>
        <p:nvGraphicFramePr>
          <p:cNvPr id="4" name="Content Placeholder 3">
            <a:extLst>
              <a:ext uri="{FF2B5EF4-FFF2-40B4-BE49-F238E27FC236}">
                <a16:creationId xmlns:a16="http://schemas.microsoft.com/office/drawing/2014/main" id="{A589CC7F-E10B-8157-65D4-3DA8A6E6C773}"/>
              </a:ext>
            </a:extLst>
          </p:cNvPr>
          <p:cNvGraphicFramePr>
            <a:graphicFrameLocks noGrp="1"/>
          </p:cNvGraphicFramePr>
          <p:nvPr>
            <p:ph idx="1"/>
            <p:extLst>
              <p:ext uri="{D42A27DB-BD31-4B8C-83A1-F6EECF244321}">
                <p14:modId xmlns:p14="http://schemas.microsoft.com/office/powerpoint/2010/main" val="3798807359"/>
              </p:ext>
            </p:extLst>
          </p:nvPr>
        </p:nvGraphicFramePr>
        <p:xfrm>
          <a:off x="838200" y="1825625"/>
          <a:ext cx="10515597" cy="407924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2063280667"/>
                    </a:ext>
                  </a:extLst>
                </a:gridCol>
                <a:gridCol w="3505199">
                  <a:extLst>
                    <a:ext uri="{9D8B030D-6E8A-4147-A177-3AD203B41FA5}">
                      <a16:colId xmlns:a16="http://schemas.microsoft.com/office/drawing/2014/main" val="899224136"/>
                    </a:ext>
                  </a:extLst>
                </a:gridCol>
                <a:gridCol w="3505199">
                  <a:extLst>
                    <a:ext uri="{9D8B030D-6E8A-4147-A177-3AD203B41FA5}">
                      <a16:colId xmlns:a16="http://schemas.microsoft.com/office/drawing/2014/main" val="3998797759"/>
                    </a:ext>
                  </a:extLst>
                </a:gridCol>
              </a:tblGrid>
              <a:tr h="370840">
                <a:tc>
                  <a:txBody>
                    <a:bodyPr/>
                    <a:lstStyle/>
                    <a:p>
                      <a:r>
                        <a:rPr lang="en-US" dirty="0"/>
                        <a:t>Prefixes</a:t>
                      </a:r>
                    </a:p>
                  </a:txBody>
                  <a:tcPr/>
                </a:tc>
                <a:tc>
                  <a:txBody>
                    <a:bodyPr/>
                    <a:lstStyle/>
                    <a:p>
                      <a:r>
                        <a:rPr lang="en-US" dirty="0"/>
                        <a:t>Meaning</a:t>
                      </a:r>
                    </a:p>
                  </a:txBody>
                  <a:tcPr/>
                </a:tc>
                <a:tc>
                  <a:txBody>
                    <a:bodyPr/>
                    <a:lstStyle/>
                    <a:p>
                      <a:r>
                        <a:rPr lang="en-US" dirty="0"/>
                        <a:t>Example</a:t>
                      </a:r>
                    </a:p>
                  </a:txBody>
                  <a:tcPr/>
                </a:tc>
                <a:extLst>
                  <a:ext uri="{0D108BD9-81ED-4DB2-BD59-A6C34878D82A}">
                    <a16:rowId xmlns:a16="http://schemas.microsoft.com/office/drawing/2014/main" val="2684006061"/>
                  </a:ext>
                </a:extLst>
              </a:tr>
              <a:tr h="370840">
                <a:tc>
                  <a:txBody>
                    <a:bodyPr/>
                    <a:lstStyle/>
                    <a:p>
                      <a:pPr lvl="0"/>
                      <a:r>
                        <a:rPr lang="en-US" sz="1800" kern="1200" dirty="0">
                          <a:solidFill>
                            <a:schemeClr val="dk1"/>
                          </a:solidFill>
                          <a:effectLst/>
                          <a:latin typeface="+mn-lt"/>
                          <a:ea typeface="+mn-ea"/>
                          <a:cs typeface="+mn-cs"/>
                        </a:rPr>
                        <a:t>pre</a:t>
                      </a:r>
                    </a:p>
                  </a:txBody>
                  <a:tcPr/>
                </a:tc>
                <a:tc>
                  <a:txBody>
                    <a:bodyPr/>
                    <a:lstStyle/>
                    <a:p>
                      <a:r>
                        <a:rPr lang="en-US" dirty="0"/>
                        <a:t>before</a:t>
                      </a:r>
                    </a:p>
                  </a:txBody>
                  <a:tcPr/>
                </a:tc>
                <a:tc>
                  <a:txBody>
                    <a:bodyPr/>
                    <a:lstStyle/>
                    <a:p>
                      <a:r>
                        <a:rPr lang="en-US" dirty="0"/>
                        <a:t>preplan, previous</a:t>
                      </a:r>
                    </a:p>
                  </a:txBody>
                  <a:tcPr/>
                </a:tc>
                <a:extLst>
                  <a:ext uri="{0D108BD9-81ED-4DB2-BD59-A6C34878D82A}">
                    <a16:rowId xmlns:a16="http://schemas.microsoft.com/office/drawing/2014/main" val="1303237506"/>
                  </a:ext>
                </a:extLst>
              </a:tr>
              <a:tr h="370840">
                <a:tc>
                  <a:txBody>
                    <a:bodyPr/>
                    <a:lstStyle/>
                    <a:p>
                      <a:r>
                        <a:rPr lang="en-US" dirty="0"/>
                        <a:t>pro-</a:t>
                      </a:r>
                    </a:p>
                  </a:txBody>
                  <a:tcPr/>
                </a:tc>
                <a:tc>
                  <a:txBody>
                    <a:bodyPr/>
                    <a:lstStyle/>
                    <a:p>
                      <a:r>
                        <a:rPr lang="en-US" dirty="0"/>
                        <a:t>forward</a:t>
                      </a:r>
                    </a:p>
                  </a:txBody>
                  <a:tcPr/>
                </a:tc>
                <a:tc>
                  <a:txBody>
                    <a:bodyPr/>
                    <a:lstStyle/>
                    <a:p>
                      <a:r>
                        <a:rPr lang="en-US" dirty="0"/>
                        <a:t>progress, promote</a:t>
                      </a:r>
                    </a:p>
                  </a:txBody>
                  <a:tcPr/>
                </a:tc>
                <a:extLst>
                  <a:ext uri="{0D108BD9-81ED-4DB2-BD59-A6C34878D82A}">
                    <a16:rowId xmlns:a16="http://schemas.microsoft.com/office/drawing/2014/main" val="2074894668"/>
                  </a:ext>
                </a:extLst>
              </a:tr>
              <a:tr h="370840">
                <a:tc>
                  <a:txBody>
                    <a:bodyPr/>
                    <a:lstStyle/>
                    <a:p>
                      <a:r>
                        <a:rPr lang="en-US" dirty="0"/>
                        <a:t>pseudo-</a:t>
                      </a:r>
                    </a:p>
                  </a:txBody>
                  <a:tcPr/>
                </a:tc>
                <a:tc>
                  <a:txBody>
                    <a:bodyPr/>
                    <a:lstStyle/>
                    <a:p>
                      <a:r>
                        <a:rPr lang="en-US" dirty="0"/>
                        <a:t>false</a:t>
                      </a:r>
                    </a:p>
                  </a:txBody>
                  <a:tcPr/>
                </a:tc>
                <a:tc>
                  <a:txBody>
                    <a:bodyPr/>
                    <a:lstStyle/>
                    <a:p>
                      <a:r>
                        <a:rPr lang="en-US" dirty="0"/>
                        <a:t>pseudonym, pseudointellectual</a:t>
                      </a:r>
                    </a:p>
                  </a:txBody>
                  <a:tcPr/>
                </a:tc>
                <a:extLst>
                  <a:ext uri="{0D108BD9-81ED-4DB2-BD59-A6C34878D82A}">
                    <a16:rowId xmlns:a16="http://schemas.microsoft.com/office/drawing/2014/main" val="2418453735"/>
                  </a:ext>
                </a:extLst>
              </a:tr>
              <a:tr h="370840">
                <a:tc>
                  <a:txBody>
                    <a:bodyPr/>
                    <a:lstStyle/>
                    <a:p>
                      <a:r>
                        <a:rPr lang="en-US" dirty="0"/>
                        <a:t>re-</a:t>
                      </a:r>
                    </a:p>
                  </a:txBody>
                  <a:tcPr/>
                </a:tc>
                <a:tc>
                  <a:txBody>
                    <a:bodyPr/>
                    <a:lstStyle/>
                    <a:p>
                      <a:r>
                        <a:rPr lang="en-US" dirty="0"/>
                        <a:t>again, back</a:t>
                      </a:r>
                    </a:p>
                  </a:txBody>
                  <a:tcPr/>
                </a:tc>
                <a:tc>
                  <a:txBody>
                    <a:bodyPr/>
                    <a:lstStyle/>
                    <a:p>
                      <a:r>
                        <a:rPr lang="en-US" dirty="0"/>
                        <a:t>revisit, reject, return</a:t>
                      </a:r>
                    </a:p>
                  </a:txBody>
                  <a:tcPr/>
                </a:tc>
                <a:extLst>
                  <a:ext uri="{0D108BD9-81ED-4DB2-BD59-A6C34878D82A}">
                    <a16:rowId xmlns:a16="http://schemas.microsoft.com/office/drawing/2014/main" val="4047808909"/>
                  </a:ext>
                </a:extLst>
              </a:tr>
              <a:tr h="370840">
                <a:tc>
                  <a:txBody>
                    <a:bodyPr/>
                    <a:lstStyle/>
                    <a:p>
                      <a:r>
                        <a:rPr lang="en-US" dirty="0"/>
                        <a:t>retro-</a:t>
                      </a:r>
                    </a:p>
                  </a:txBody>
                  <a:tcPr/>
                </a:tc>
                <a:tc>
                  <a:txBody>
                    <a:bodyPr/>
                    <a:lstStyle/>
                    <a:p>
                      <a:r>
                        <a:rPr lang="en-US" dirty="0"/>
                        <a:t>backward</a:t>
                      </a:r>
                    </a:p>
                  </a:txBody>
                  <a:tcPr/>
                </a:tc>
                <a:tc>
                  <a:txBody>
                    <a:bodyPr/>
                    <a:lstStyle/>
                    <a:p>
                      <a:r>
                        <a:rPr lang="en-US" dirty="0"/>
                        <a:t>retrospective, retrograde</a:t>
                      </a:r>
                    </a:p>
                  </a:txBody>
                  <a:tcPr/>
                </a:tc>
                <a:extLst>
                  <a:ext uri="{0D108BD9-81ED-4DB2-BD59-A6C34878D82A}">
                    <a16:rowId xmlns:a16="http://schemas.microsoft.com/office/drawing/2014/main" val="1550422679"/>
                  </a:ext>
                </a:extLst>
              </a:tr>
              <a:tr h="370840">
                <a:tc>
                  <a:txBody>
                    <a:bodyPr/>
                    <a:lstStyle/>
                    <a:p>
                      <a:r>
                        <a:rPr lang="en-US" dirty="0"/>
                        <a:t>sub-</a:t>
                      </a:r>
                    </a:p>
                  </a:txBody>
                  <a:tcPr/>
                </a:tc>
                <a:tc>
                  <a:txBody>
                    <a:bodyPr/>
                    <a:lstStyle/>
                    <a:p>
                      <a:r>
                        <a:rPr lang="en-US" dirty="0"/>
                        <a:t>under</a:t>
                      </a:r>
                    </a:p>
                  </a:txBody>
                  <a:tcPr/>
                </a:tc>
                <a:tc>
                  <a:txBody>
                    <a:bodyPr/>
                    <a:lstStyle/>
                    <a:p>
                      <a:r>
                        <a:rPr lang="en-US" dirty="0"/>
                        <a:t>submerge, subject</a:t>
                      </a:r>
                    </a:p>
                  </a:txBody>
                  <a:tcPr/>
                </a:tc>
                <a:extLst>
                  <a:ext uri="{0D108BD9-81ED-4DB2-BD59-A6C34878D82A}">
                    <a16:rowId xmlns:a16="http://schemas.microsoft.com/office/drawing/2014/main" val="1131145041"/>
                  </a:ext>
                </a:extLst>
              </a:tr>
              <a:tr h="370840">
                <a:tc>
                  <a:txBody>
                    <a:bodyPr/>
                    <a:lstStyle/>
                    <a:p>
                      <a:r>
                        <a:rPr lang="en-US" dirty="0"/>
                        <a:t>super-</a:t>
                      </a:r>
                    </a:p>
                  </a:txBody>
                  <a:tcPr/>
                </a:tc>
                <a:tc>
                  <a:txBody>
                    <a:bodyPr/>
                    <a:lstStyle/>
                    <a:p>
                      <a:r>
                        <a:rPr lang="en-US" dirty="0"/>
                        <a:t>over</a:t>
                      </a:r>
                    </a:p>
                  </a:txBody>
                  <a:tcPr/>
                </a:tc>
                <a:tc>
                  <a:txBody>
                    <a:bodyPr/>
                    <a:lstStyle/>
                    <a:p>
                      <a:r>
                        <a:rPr lang="en-US" dirty="0"/>
                        <a:t>supernatural, superb</a:t>
                      </a:r>
                    </a:p>
                  </a:txBody>
                  <a:tcPr/>
                </a:tc>
                <a:extLst>
                  <a:ext uri="{0D108BD9-81ED-4DB2-BD59-A6C34878D82A}">
                    <a16:rowId xmlns:a16="http://schemas.microsoft.com/office/drawing/2014/main" val="547904605"/>
                  </a:ext>
                </a:extLst>
              </a:tr>
              <a:tr h="370840">
                <a:tc>
                  <a:txBody>
                    <a:bodyPr/>
                    <a:lstStyle/>
                    <a:p>
                      <a:r>
                        <a:rPr lang="en-US" dirty="0" err="1"/>
                        <a:t>sym</a:t>
                      </a:r>
                      <a:r>
                        <a:rPr lang="en-US" dirty="0"/>
                        <a:t>-, syn-</a:t>
                      </a:r>
                    </a:p>
                  </a:txBody>
                  <a:tcPr/>
                </a:tc>
                <a:tc>
                  <a:txBody>
                    <a:bodyPr/>
                    <a:lstStyle/>
                    <a:p>
                      <a:r>
                        <a:rPr lang="en-US" dirty="0"/>
                        <a:t>with, together</a:t>
                      </a:r>
                    </a:p>
                  </a:txBody>
                  <a:tcPr/>
                </a:tc>
                <a:tc>
                  <a:txBody>
                    <a:bodyPr/>
                    <a:lstStyle/>
                    <a:p>
                      <a:r>
                        <a:rPr lang="en-US" dirty="0"/>
                        <a:t>symphony, synthetic</a:t>
                      </a:r>
                    </a:p>
                  </a:txBody>
                  <a:tcPr/>
                </a:tc>
                <a:extLst>
                  <a:ext uri="{0D108BD9-81ED-4DB2-BD59-A6C34878D82A}">
                    <a16:rowId xmlns:a16="http://schemas.microsoft.com/office/drawing/2014/main" val="2334363102"/>
                  </a:ext>
                </a:extLst>
              </a:tr>
              <a:tr h="370840">
                <a:tc>
                  <a:txBody>
                    <a:bodyPr/>
                    <a:lstStyle/>
                    <a:p>
                      <a:r>
                        <a:rPr lang="en-US" dirty="0"/>
                        <a:t>trans-</a:t>
                      </a:r>
                    </a:p>
                  </a:txBody>
                  <a:tcPr/>
                </a:tc>
                <a:tc>
                  <a:txBody>
                    <a:bodyPr/>
                    <a:lstStyle/>
                    <a:p>
                      <a:r>
                        <a:rPr lang="en-US" dirty="0"/>
                        <a:t>across</a:t>
                      </a:r>
                    </a:p>
                  </a:txBody>
                  <a:tcPr/>
                </a:tc>
                <a:tc>
                  <a:txBody>
                    <a:bodyPr/>
                    <a:lstStyle/>
                    <a:p>
                      <a:r>
                        <a:rPr lang="en-US" dirty="0"/>
                        <a:t>transatlantic, transport</a:t>
                      </a:r>
                    </a:p>
                  </a:txBody>
                  <a:tcPr/>
                </a:tc>
                <a:extLst>
                  <a:ext uri="{0D108BD9-81ED-4DB2-BD59-A6C34878D82A}">
                    <a16:rowId xmlns:a16="http://schemas.microsoft.com/office/drawing/2014/main" val="337491092"/>
                  </a:ext>
                </a:extLst>
              </a:tr>
              <a:tr h="370840">
                <a:tc>
                  <a:txBody>
                    <a:bodyPr/>
                    <a:lstStyle/>
                    <a:p>
                      <a:r>
                        <a:rPr lang="en-US" dirty="0"/>
                        <a:t>un-</a:t>
                      </a:r>
                    </a:p>
                  </a:txBody>
                  <a:tcPr/>
                </a:tc>
                <a:tc>
                  <a:txBody>
                    <a:bodyPr/>
                    <a:lstStyle/>
                    <a:p>
                      <a:r>
                        <a:rPr lang="en-US" dirty="0"/>
                        <a:t>not</a:t>
                      </a:r>
                    </a:p>
                  </a:txBody>
                  <a:tcPr/>
                </a:tc>
                <a:tc>
                  <a:txBody>
                    <a:bodyPr/>
                    <a:lstStyle/>
                    <a:p>
                      <a:r>
                        <a:rPr lang="en-US" dirty="0"/>
                        <a:t>unsuccessful, unnatural</a:t>
                      </a:r>
                    </a:p>
                  </a:txBody>
                  <a:tcPr/>
                </a:tc>
                <a:extLst>
                  <a:ext uri="{0D108BD9-81ED-4DB2-BD59-A6C34878D82A}">
                    <a16:rowId xmlns:a16="http://schemas.microsoft.com/office/drawing/2014/main" val="1527838265"/>
                  </a:ext>
                </a:extLst>
              </a:tr>
            </a:tbl>
          </a:graphicData>
        </a:graphic>
      </p:graphicFrame>
    </p:spTree>
    <p:extLst>
      <p:ext uri="{BB962C8B-B14F-4D97-AF65-F5344CB8AC3E}">
        <p14:creationId xmlns:p14="http://schemas.microsoft.com/office/powerpoint/2010/main" val="7081831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4A2EC-C971-62DE-4F11-010B1348D4FF}"/>
              </a:ext>
            </a:extLst>
          </p:cNvPr>
          <p:cNvSpPr>
            <a:spLocks noGrp="1"/>
          </p:cNvSpPr>
          <p:nvPr>
            <p:ph type="title"/>
          </p:nvPr>
        </p:nvSpPr>
        <p:spPr/>
        <p:txBody>
          <a:bodyPr/>
          <a:lstStyle/>
          <a:p>
            <a:r>
              <a:rPr lang="en-US" b="1" dirty="0"/>
              <a:t>Word Matrix</a:t>
            </a:r>
          </a:p>
        </p:txBody>
      </p:sp>
      <p:graphicFrame>
        <p:nvGraphicFramePr>
          <p:cNvPr id="6" name="Content Placeholder 5">
            <a:extLst>
              <a:ext uri="{FF2B5EF4-FFF2-40B4-BE49-F238E27FC236}">
                <a16:creationId xmlns:a16="http://schemas.microsoft.com/office/drawing/2014/main" id="{48AE878E-421F-0A8D-53DE-15A763B932A5}"/>
              </a:ext>
            </a:extLst>
          </p:cNvPr>
          <p:cNvGraphicFramePr>
            <a:graphicFrameLocks noGrp="1"/>
          </p:cNvGraphicFramePr>
          <p:nvPr>
            <p:ph idx="1"/>
            <p:extLst>
              <p:ext uri="{D42A27DB-BD31-4B8C-83A1-F6EECF244321}">
                <p14:modId xmlns:p14="http://schemas.microsoft.com/office/powerpoint/2010/main" val="1687770497"/>
              </p:ext>
            </p:extLst>
          </p:nvPr>
        </p:nvGraphicFramePr>
        <p:xfrm>
          <a:off x="838200" y="1825625"/>
          <a:ext cx="2351314" cy="2931160"/>
        </p:xfrm>
        <a:graphic>
          <a:graphicData uri="http://schemas.openxmlformats.org/drawingml/2006/table">
            <a:tbl>
              <a:tblPr firstRow="1" bandRow="1">
                <a:tableStyleId>{5C22544A-7EE6-4342-B048-85BDC9FD1C3A}</a:tableStyleId>
              </a:tblPr>
              <a:tblGrid>
                <a:gridCol w="2351314">
                  <a:extLst>
                    <a:ext uri="{9D8B030D-6E8A-4147-A177-3AD203B41FA5}">
                      <a16:colId xmlns:a16="http://schemas.microsoft.com/office/drawing/2014/main" val="2604423252"/>
                    </a:ext>
                  </a:extLst>
                </a:gridCol>
              </a:tblGrid>
              <a:tr h="370840">
                <a:tc>
                  <a:txBody>
                    <a:bodyPr/>
                    <a:lstStyle/>
                    <a:p>
                      <a:endParaRPr lang="en-US"/>
                    </a:p>
                  </a:txBody>
                  <a:tcPr/>
                </a:tc>
                <a:extLst>
                  <a:ext uri="{0D108BD9-81ED-4DB2-BD59-A6C34878D82A}">
                    <a16:rowId xmlns:a16="http://schemas.microsoft.com/office/drawing/2014/main" val="2761361623"/>
                  </a:ext>
                </a:extLst>
              </a:tr>
              <a:tr h="370840">
                <a:tc>
                  <a:txBody>
                    <a:bodyPr/>
                    <a:lstStyle/>
                    <a:p>
                      <a:pPr algn="ctr"/>
                      <a:r>
                        <a:rPr lang="en-US" dirty="0"/>
                        <a:t>re</a:t>
                      </a:r>
                    </a:p>
                    <a:p>
                      <a:pPr algn="ctr"/>
                      <a:endParaRPr lang="en-US" dirty="0"/>
                    </a:p>
                  </a:txBody>
                  <a:tcPr/>
                </a:tc>
                <a:extLst>
                  <a:ext uri="{0D108BD9-81ED-4DB2-BD59-A6C34878D82A}">
                    <a16:rowId xmlns:a16="http://schemas.microsoft.com/office/drawing/2014/main" val="2825195503"/>
                  </a:ext>
                </a:extLst>
              </a:tr>
              <a:tr h="370840">
                <a:tc>
                  <a:txBody>
                    <a:bodyPr/>
                    <a:lstStyle/>
                    <a:p>
                      <a:pPr algn="ctr"/>
                      <a:r>
                        <a:rPr lang="en-US" dirty="0"/>
                        <a:t>un</a:t>
                      </a:r>
                    </a:p>
                    <a:p>
                      <a:pPr algn="ctr"/>
                      <a:endParaRPr lang="en-US" dirty="0"/>
                    </a:p>
                  </a:txBody>
                  <a:tcPr/>
                </a:tc>
                <a:extLst>
                  <a:ext uri="{0D108BD9-81ED-4DB2-BD59-A6C34878D82A}">
                    <a16:rowId xmlns:a16="http://schemas.microsoft.com/office/drawing/2014/main" val="1705920285"/>
                  </a:ext>
                </a:extLst>
              </a:tr>
              <a:tr h="370840">
                <a:tc>
                  <a:txBody>
                    <a:bodyPr/>
                    <a:lstStyle/>
                    <a:p>
                      <a:pPr algn="ctr"/>
                      <a:r>
                        <a:rPr lang="en-US" dirty="0"/>
                        <a:t>mis</a:t>
                      </a:r>
                    </a:p>
                    <a:p>
                      <a:pPr algn="ctr"/>
                      <a:endParaRPr lang="en-US" dirty="0"/>
                    </a:p>
                  </a:txBody>
                  <a:tcPr/>
                </a:tc>
                <a:extLst>
                  <a:ext uri="{0D108BD9-81ED-4DB2-BD59-A6C34878D82A}">
                    <a16:rowId xmlns:a16="http://schemas.microsoft.com/office/drawing/2014/main" val="2258163474"/>
                  </a:ext>
                </a:extLst>
              </a:tr>
              <a:tr h="370840">
                <a:tc>
                  <a:txBody>
                    <a:bodyPr/>
                    <a:lstStyle/>
                    <a:p>
                      <a:pPr algn="ctr"/>
                      <a:r>
                        <a:rPr lang="en-US" dirty="0"/>
                        <a:t>auto</a:t>
                      </a:r>
                    </a:p>
                    <a:p>
                      <a:pPr algn="ctr"/>
                      <a:endParaRPr lang="en-US" dirty="0"/>
                    </a:p>
                  </a:txBody>
                  <a:tcPr/>
                </a:tc>
                <a:extLst>
                  <a:ext uri="{0D108BD9-81ED-4DB2-BD59-A6C34878D82A}">
                    <a16:rowId xmlns:a16="http://schemas.microsoft.com/office/drawing/2014/main" val="3723334791"/>
                  </a:ext>
                </a:extLst>
              </a:tr>
            </a:tbl>
          </a:graphicData>
        </a:graphic>
      </p:graphicFrame>
      <p:graphicFrame>
        <p:nvGraphicFramePr>
          <p:cNvPr id="7" name="Table 6">
            <a:extLst>
              <a:ext uri="{FF2B5EF4-FFF2-40B4-BE49-F238E27FC236}">
                <a16:creationId xmlns:a16="http://schemas.microsoft.com/office/drawing/2014/main" id="{5B940A8F-19BC-32D0-F9F7-CAACD780A2B0}"/>
              </a:ext>
            </a:extLst>
          </p:cNvPr>
          <p:cNvGraphicFramePr>
            <a:graphicFrameLocks noGrp="1"/>
          </p:cNvGraphicFramePr>
          <p:nvPr>
            <p:extLst>
              <p:ext uri="{D42A27DB-BD31-4B8C-83A1-F6EECF244321}">
                <p14:modId xmlns:p14="http://schemas.microsoft.com/office/powerpoint/2010/main" val="1265597660"/>
              </p:ext>
            </p:extLst>
          </p:nvPr>
        </p:nvGraphicFramePr>
        <p:xfrm>
          <a:off x="3189515" y="1825626"/>
          <a:ext cx="1984914" cy="2940012"/>
        </p:xfrm>
        <a:graphic>
          <a:graphicData uri="http://schemas.openxmlformats.org/drawingml/2006/table">
            <a:tbl>
              <a:tblPr firstRow="1" bandRow="1">
                <a:tableStyleId>{5C22544A-7EE6-4342-B048-85BDC9FD1C3A}</a:tableStyleId>
              </a:tblPr>
              <a:tblGrid>
                <a:gridCol w="1984914">
                  <a:extLst>
                    <a:ext uri="{9D8B030D-6E8A-4147-A177-3AD203B41FA5}">
                      <a16:colId xmlns:a16="http://schemas.microsoft.com/office/drawing/2014/main" val="882348164"/>
                    </a:ext>
                  </a:extLst>
                </a:gridCol>
              </a:tblGrid>
              <a:tr h="2940012">
                <a:tc>
                  <a:txBody>
                    <a:bodyPr/>
                    <a:lstStyle/>
                    <a:p>
                      <a:endParaRPr lang="en-US" dirty="0"/>
                    </a:p>
                    <a:p>
                      <a:endParaRPr lang="en-US" dirty="0"/>
                    </a:p>
                    <a:p>
                      <a:endParaRPr lang="en-US" dirty="0"/>
                    </a:p>
                    <a:p>
                      <a:r>
                        <a:rPr lang="en-US" dirty="0"/>
                        <a:t>             pack</a:t>
                      </a:r>
                    </a:p>
                  </a:txBody>
                  <a:tcPr/>
                </a:tc>
                <a:extLst>
                  <a:ext uri="{0D108BD9-81ED-4DB2-BD59-A6C34878D82A}">
                    <a16:rowId xmlns:a16="http://schemas.microsoft.com/office/drawing/2014/main" val="2724146653"/>
                  </a:ext>
                </a:extLst>
              </a:tr>
            </a:tbl>
          </a:graphicData>
        </a:graphic>
      </p:graphicFrame>
      <p:graphicFrame>
        <p:nvGraphicFramePr>
          <p:cNvPr id="8" name="Table 7">
            <a:extLst>
              <a:ext uri="{FF2B5EF4-FFF2-40B4-BE49-F238E27FC236}">
                <a16:creationId xmlns:a16="http://schemas.microsoft.com/office/drawing/2014/main" id="{38E657B1-4522-588F-697E-F4A7B6F82E95}"/>
              </a:ext>
            </a:extLst>
          </p:cNvPr>
          <p:cNvGraphicFramePr>
            <a:graphicFrameLocks noGrp="1"/>
          </p:cNvGraphicFramePr>
          <p:nvPr>
            <p:extLst>
              <p:ext uri="{D42A27DB-BD31-4B8C-83A1-F6EECF244321}">
                <p14:modId xmlns:p14="http://schemas.microsoft.com/office/powerpoint/2010/main" val="3286172643"/>
              </p:ext>
            </p:extLst>
          </p:nvPr>
        </p:nvGraphicFramePr>
        <p:xfrm>
          <a:off x="5174429" y="757444"/>
          <a:ext cx="3142641" cy="3965163"/>
        </p:xfrm>
        <a:graphic>
          <a:graphicData uri="http://schemas.openxmlformats.org/drawingml/2006/table">
            <a:tbl>
              <a:tblPr firstRow="1" bandRow="1">
                <a:tableStyleId>{5C22544A-7EE6-4342-B048-85BDC9FD1C3A}</a:tableStyleId>
              </a:tblPr>
              <a:tblGrid>
                <a:gridCol w="1269290">
                  <a:extLst>
                    <a:ext uri="{9D8B030D-6E8A-4147-A177-3AD203B41FA5}">
                      <a16:colId xmlns:a16="http://schemas.microsoft.com/office/drawing/2014/main" val="4007469137"/>
                    </a:ext>
                  </a:extLst>
                </a:gridCol>
                <a:gridCol w="1873351">
                  <a:extLst>
                    <a:ext uri="{9D8B030D-6E8A-4147-A177-3AD203B41FA5}">
                      <a16:colId xmlns:a16="http://schemas.microsoft.com/office/drawing/2014/main" val="422949339"/>
                    </a:ext>
                  </a:extLst>
                </a:gridCol>
              </a:tblGrid>
              <a:tr h="764825">
                <a:tc>
                  <a:txBody>
                    <a:bodyPr/>
                    <a:lstStyle/>
                    <a:p>
                      <a:pPr algn="ctr"/>
                      <a:r>
                        <a:rPr lang="en-US" dirty="0"/>
                        <a:t>s</a:t>
                      </a:r>
                    </a:p>
                    <a:p>
                      <a:pPr algn="ctr"/>
                      <a:r>
                        <a:rPr lang="en-US" dirty="0"/>
                        <a:t>er</a:t>
                      </a:r>
                    </a:p>
                    <a:p>
                      <a:pPr algn="ctr"/>
                      <a:r>
                        <a:rPr lang="en-US" dirty="0"/>
                        <a:t>ed</a:t>
                      </a:r>
                    </a:p>
                    <a:p>
                      <a:pPr algn="ctr"/>
                      <a:r>
                        <a:rPr lang="en-US" dirty="0" err="1"/>
                        <a:t>ing</a:t>
                      </a:r>
                      <a:endParaRPr lang="en-US" dirty="0"/>
                    </a:p>
                  </a:txBody>
                  <a:tcPr/>
                </a:tc>
                <a:tc>
                  <a:txBody>
                    <a:bodyPr/>
                    <a:lstStyle/>
                    <a:p>
                      <a:endParaRPr lang="en-US"/>
                    </a:p>
                  </a:txBody>
                  <a:tcPr/>
                </a:tc>
                <a:extLst>
                  <a:ext uri="{0D108BD9-81ED-4DB2-BD59-A6C34878D82A}">
                    <a16:rowId xmlns:a16="http://schemas.microsoft.com/office/drawing/2014/main" val="423432788"/>
                  </a:ext>
                </a:extLst>
              </a:tr>
              <a:tr h="411829">
                <a:tc>
                  <a:txBody>
                    <a:bodyPr/>
                    <a:lstStyle/>
                    <a:p>
                      <a:pPr algn="ctr"/>
                      <a:r>
                        <a:rPr lang="en-US" dirty="0"/>
                        <a:t>age</a:t>
                      </a:r>
                    </a:p>
                  </a:txBody>
                  <a:tcPr/>
                </a:tc>
                <a:tc>
                  <a:txBody>
                    <a:bodyPr/>
                    <a:lstStyle/>
                    <a:p>
                      <a:pPr algn="ctr"/>
                      <a:r>
                        <a:rPr lang="en-US" dirty="0" err="1"/>
                        <a:t>ing</a:t>
                      </a:r>
                      <a:endParaRPr lang="en-US" dirty="0"/>
                    </a:p>
                    <a:p>
                      <a:pPr algn="ctr"/>
                      <a:r>
                        <a:rPr lang="en-US" dirty="0"/>
                        <a:t>ed</a:t>
                      </a:r>
                    </a:p>
                  </a:txBody>
                  <a:tcPr/>
                </a:tc>
                <a:extLst>
                  <a:ext uri="{0D108BD9-81ED-4DB2-BD59-A6C34878D82A}">
                    <a16:rowId xmlns:a16="http://schemas.microsoft.com/office/drawing/2014/main" val="3583781722"/>
                  </a:ext>
                </a:extLst>
              </a:tr>
              <a:tr h="237939">
                <a:tc>
                  <a:txBody>
                    <a:bodyPr/>
                    <a:lstStyle/>
                    <a:p>
                      <a:pPr algn="ctr"/>
                      <a:r>
                        <a:rPr lang="en-US" dirty="0"/>
                        <a:t>et</a:t>
                      </a:r>
                    </a:p>
                  </a:txBody>
                  <a:tcPr/>
                </a:tc>
                <a:tc>
                  <a:txBody>
                    <a:bodyPr/>
                    <a:lstStyle/>
                    <a:p>
                      <a:pPr algn="ctr"/>
                      <a:r>
                        <a:rPr lang="en-US" dirty="0"/>
                        <a:t>s</a:t>
                      </a:r>
                    </a:p>
                  </a:txBody>
                  <a:tcPr/>
                </a:tc>
                <a:extLst>
                  <a:ext uri="{0D108BD9-81ED-4DB2-BD59-A6C34878D82A}">
                    <a16:rowId xmlns:a16="http://schemas.microsoft.com/office/drawing/2014/main" val="1398865714"/>
                  </a:ext>
                </a:extLst>
              </a:tr>
              <a:tr h="762709">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542122997"/>
                  </a:ext>
                </a:extLst>
              </a:tr>
              <a:tr h="1007894">
                <a:tc>
                  <a:txBody>
                    <a:bodyPr/>
                    <a:lstStyle/>
                    <a:p>
                      <a:endParaRPr lang="en-US"/>
                    </a:p>
                  </a:txBody>
                  <a:tcPr/>
                </a:tc>
                <a:tc>
                  <a:txBody>
                    <a:bodyPr/>
                    <a:lstStyle/>
                    <a:p>
                      <a:endParaRPr lang="en-US" dirty="0"/>
                    </a:p>
                  </a:txBody>
                  <a:tcPr/>
                </a:tc>
                <a:extLst>
                  <a:ext uri="{0D108BD9-81ED-4DB2-BD59-A6C34878D82A}">
                    <a16:rowId xmlns:a16="http://schemas.microsoft.com/office/drawing/2014/main" val="1594345012"/>
                  </a:ext>
                </a:extLst>
              </a:tr>
            </a:tbl>
          </a:graphicData>
        </a:graphic>
      </p:graphicFrame>
    </p:spTree>
    <p:extLst>
      <p:ext uri="{BB962C8B-B14F-4D97-AF65-F5344CB8AC3E}">
        <p14:creationId xmlns:p14="http://schemas.microsoft.com/office/powerpoint/2010/main" val="5128802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E0883-4C31-0652-AB89-DA93A06ACF6E}"/>
              </a:ext>
            </a:extLst>
          </p:cNvPr>
          <p:cNvSpPr>
            <a:spLocks noGrp="1"/>
          </p:cNvSpPr>
          <p:nvPr>
            <p:ph type="title"/>
          </p:nvPr>
        </p:nvSpPr>
        <p:spPr/>
        <p:txBody>
          <a:bodyPr/>
          <a:lstStyle/>
          <a:p>
            <a:r>
              <a:rPr lang="en-US" b="1" dirty="0"/>
              <a:t>Morphology (cont.)</a:t>
            </a:r>
          </a:p>
        </p:txBody>
      </p:sp>
      <p:graphicFrame>
        <p:nvGraphicFramePr>
          <p:cNvPr id="4" name="Content Placeholder 3">
            <a:extLst>
              <a:ext uri="{FF2B5EF4-FFF2-40B4-BE49-F238E27FC236}">
                <a16:creationId xmlns:a16="http://schemas.microsoft.com/office/drawing/2014/main" id="{F307EFE3-A8B1-175C-F298-023D396D481F}"/>
              </a:ext>
            </a:extLst>
          </p:cNvPr>
          <p:cNvGraphicFramePr>
            <a:graphicFrameLocks noGrp="1"/>
          </p:cNvGraphicFramePr>
          <p:nvPr>
            <p:ph idx="1"/>
            <p:extLst>
              <p:ext uri="{D42A27DB-BD31-4B8C-83A1-F6EECF244321}">
                <p14:modId xmlns:p14="http://schemas.microsoft.com/office/powerpoint/2010/main" val="3855154203"/>
              </p:ext>
            </p:extLst>
          </p:nvPr>
        </p:nvGraphicFramePr>
        <p:xfrm>
          <a:off x="943304" y="2963823"/>
          <a:ext cx="10515597" cy="256032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1852090631"/>
                    </a:ext>
                  </a:extLst>
                </a:gridCol>
                <a:gridCol w="3505199">
                  <a:extLst>
                    <a:ext uri="{9D8B030D-6E8A-4147-A177-3AD203B41FA5}">
                      <a16:colId xmlns:a16="http://schemas.microsoft.com/office/drawing/2014/main" val="418514159"/>
                    </a:ext>
                  </a:extLst>
                </a:gridCol>
                <a:gridCol w="3505199">
                  <a:extLst>
                    <a:ext uri="{9D8B030D-6E8A-4147-A177-3AD203B41FA5}">
                      <a16:colId xmlns:a16="http://schemas.microsoft.com/office/drawing/2014/main" val="941266304"/>
                    </a:ext>
                  </a:extLst>
                </a:gridCol>
              </a:tblGrid>
              <a:tr h="0">
                <a:tc>
                  <a:txBody>
                    <a:bodyPr/>
                    <a:lstStyle/>
                    <a:p>
                      <a:endParaRPr lang="en-US" dirty="0"/>
                    </a:p>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65838856"/>
                  </a:ext>
                </a:extLst>
              </a:tr>
              <a:tr h="370840">
                <a:tc>
                  <a:txBody>
                    <a:bodyPr/>
                    <a:lstStyle/>
                    <a:p>
                      <a:r>
                        <a:rPr lang="en-US" dirty="0"/>
                        <a:t>ben</a:t>
                      </a:r>
                    </a:p>
                  </a:txBody>
                  <a:tcPr/>
                </a:tc>
                <a:tc>
                  <a:txBody>
                    <a:bodyPr/>
                    <a:lstStyle/>
                    <a:p>
                      <a:r>
                        <a:rPr lang="en-US" dirty="0"/>
                        <a:t>good</a:t>
                      </a:r>
                    </a:p>
                  </a:txBody>
                  <a:tcPr/>
                </a:tc>
                <a:tc>
                  <a:txBody>
                    <a:bodyPr/>
                    <a:lstStyle/>
                    <a:p>
                      <a:r>
                        <a:rPr lang="en-US" dirty="0"/>
                        <a:t>benefit, beneficial, benevolent, benefactor, benediction</a:t>
                      </a:r>
                    </a:p>
                  </a:txBody>
                  <a:tcPr/>
                </a:tc>
                <a:extLst>
                  <a:ext uri="{0D108BD9-81ED-4DB2-BD59-A6C34878D82A}">
                    <a16:rowId xmlns:a16="http://schemas.microsoft.com/office/drawing/2014/main" val="1511100185"/>
                  </a:ext>
                </a:extLst>
              </a:tr>
              <a:tr h="370840">
                <a:tc>
                  <a:txBody>
                    <a:bodyPr/>
                    <a:lstStyle/>
                    <a:p>
                      <a:r>
                        <a:rPr lang="en-US" dirty="0"/>
                        <a:t>min</a:t>
                      </a:r>
                    </a:p>
                  </a:txBody>
                  <a:tcPr/>
                </a:tc>
                <a:tc>
                  <a:txBody>
                    <a:bodyPr/>
                    <a:lstStyle/>
                    <a:p>
                      <a:r>
                        <a:rPr lang="en-US" dirty="0"/>
                        <a:t>small</a:t>
                      </a:r>
                    </a:p>
                  </a:txBody>
                  <a:tcPr/>
                </a:tc>
                <a:tc>
                  <a:txBody>
                    <a:bodyPr/>
                    <a:lstStyle/>
                    <a:p>
                      <a:r>
                        <a:rPr lang="en-US" dirty="0"/>
                        <a:t>minority, minute, minimum, minor, diminish</a:t>
                      </a:r>
                    </a:p>
                  </a:txBody>
                  <a:tcPr/>
                </a:tc>
                <a:extLst>
                  <a:ext uri="{0D108BD9-81ED-4DB2-BD59-A6C34878D82A}">
                    <a16:rowId xmlns:a16="http://schemas.microsoft.com/office/drawing/2014/main" val="689746746"/>
                  </a:ext>
                </a:extLst>
              </a:tr>
              <a:tr h="370840">
                <a:tc>
                  <a:txBody>
                    <a:bodyPr/>
                    <a:lstStyle/>
                    <a:p>
                      <a:r>
                        <a:rPr lang="en-US" dirty="0" err="1"/>
                        <a:t>nov</a:t>
                      </a:r>
                      <a:endParaRPr lang="en-US" dirty="0"/>
                    </a:p>
                  </a:txBody>
                  <a:tcPr/>
                </a:tc>
                <a:tc>
                  <a:txBody>
                    <a:bodyPr/>
                    <a:lstStyle/>
                    <a:p>
                      <a:pPr marL="0" indent="0">
                        <a:buFontTx/>
                        <a:buNone/>
                      </a:pPr>
                      <a:r>
                        <a:rPr lang="en-US" dirty="0"/>
                        <a:t>new</a:t>
                      </a:r>
                    </a:p>
                  </a:txBody>
                  <a:tcPr/>
                </a:tc>
                <a:tc>
                  <a:txBody>
                    <a:bodyPr/>
                    <a:lstStyle/>
                    <a:p>
                      <a:r>
                        <a:rPr lang="en-US" dirty="0"/>
                        <a:t>innovative, renovate, novice, novelty</a:t>
                      </a:r>
                    </a:p>
                  </a:txBody>
                  <a:tcPr/>
                </a:tc>
                <a:extLst>
                  <a:ext uri="{0D108BD9-81ED-4DB2-BD59-A6C34878D82A}">
                    <a16:rowId xmlns:a16="http://schemas.microsoft.com/office/drawing/2014/main" val="4120978107"/>
                  </a:ext>
                </a:extLst>
              </a:tr>
            </a:tbl>
          </a:graphicData>
        </a:graphic>
      </p:graphicFrame>
      <p:sp>
        <p:nvSpPr>
          <p:cNvPr id="6" name="TextBox 5">
            <a:extLst>
              <a:ext uri="{FF2B5EF4-FFF2-40B4-BE49-F238E27FC236}">
                <a16:creationId xmlns:a16="http://schemas.microsoft.com/office/drawing/2014/main" id="{2913E7E0-039A-EDE0-C8B1-97B0365228BD}"/>
              </a:ext>
            </a:extLst>
          </p:cNvPr>
          <p:cNvSpPr txBox="1"/>
          <p:nvPr/>
        </p:nvSpPr>
        <p:spPr>
          <a:xfrm>
            <a:off x="838200" y="1869363"/>
            <a:ext cx="10515596" cy="830997"/>
          </a:xfrm>
          <a:prstGeom prst="rect">
            <a:avLst/>
          </a:prstGeom>
          <a:noFill/>
        </p:spPr>
        <p:txBody>
          <a:bodyPr wrap="square">
            <a:spAutoFit/>
          </a:bodyPr>
          <a:lstStyle/>
          <a:p>
            <a:pPr marL="285750" indent="-285750">
              <a:buFont typeface="Arial" panose="020B0604020202020204" pitchFamily="34" charset="0"/>
              <a:buChar char="•"/>
            </a:pPr>
            <a:r>
              <a:rPr lang="en-US" sz="2400" dirty="0"/>
              <a:t>Some research with middle school and high school students has successfully focused on teaching Latin bound roots</a:t>
            </a:r>
          </a:p>
        </p:txBody>
      </p:sp>
      <p:sp>
        <p:nvSpPr>
          <p:cNvPr id="7" name="TextBox 6">
            <a:extLst>
              <a:ext uri="{FF2B5EF4-FFF2-40B4-BE49-F238E27FC236}">
                <a16:creationId xmlns:a16="http://schemas.microsoft.com/office/drawing/2014/main" id="{9A2ADD5F-C09B-6587-2241-C0DA0F1379BD}"/>
              </a:ext>
            </a:extLst>
          </p:cNvPr>
          <p:cNvSpPr txBox="1"/>
          <p:nvPr/>
        </p:nvSpPr>
        <p:spPr>
          <a:xfrm>
            <a:off x="943304" y="5938345"/>
            <a:ext cx="15360806" cy="738664"/>
          </a:xfrm>
          <a:prstGeom prst="rect">
            <a:avLst/>
          </a:prstGeom>
          <a:noFill/>
        </p:spPr>
        <p:txBody>
          <a:bodyPr wrap="square" rtlCol="0">
            <a:spAutoFit/>
          </a:bodyPr>
          <a:lstStyle/>
          <a:p>
            <a:pPr marL="285750" indent="-285750">
              <a:buFont typeface="Arial" panose="020B0604020202020204" pitchFamily="34" charset="0"/>
              <a:buChar char="•"/>
            </a:pPr>
            <a:r>
              <a:rPr lang="en-US" sz="2400" dirty="0"/>
              <a:t>Significant gains for students at all grade levels (especially high school)</a:t>
            </a:r>
          </a:p>
          <a:p>
            <a:endParaRPr lang="en-US" dirty="0"/>
          </a:p>
        </p:txBody>
      </p:sp>
    </p:spTree>
    <p:extLst>
      <p:ext uri="{BB962C8B-B14F-4D97-AF65-F5344CB8AC3E}">
        <p14:creationId xmlns:p14="http://schemas.microsoft.com/office/powerpoint/2010/main" val="5408089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241B71-ACCE-4B8B-F406-6ABB1AD87BA2}"/>
              </a:ext>
            </a:extLst>
          </p:cNvPr>
          <p:cNvSpPr>
            <a:spLocks noGrp="1"/>
          </p:cNvSpPr>
          <p:nvPr>
            <p:ph type="title"/>
          </p:nvPr>
        </p:nvSpPr>
        <p:spPr>
          <a:xfrm>
            <a:off x="6513788" y="365125"/>
            <a:ext cx="4840010" cy="1807305"/>
          </a:xfrm>
        </p:spPr>
        <p:txBody>
          <a:bodyPr>
            <a:normAutofit/>
          </a:bodyPr>
          <a:lstStyle/>
          <a:p>
            <a:r>
              <a:rPr lang="en-US" b="1" dirty="0"/>
              <a:t>Word Knowledge</a:t>
            </a:r>
          </a:p>
        </p:txBody>
      </p:sp>
      <p:pic>
        <p:nvPicPr>
          <p:cNvPr id="5" name="Picture 4" descr="A purple and white triangle pattern&#10;&#10;Description automatically generated">
            <a:extLst>
              <a:ext uri="{FF2B5EF4-FFF2-40B4-BE49-F238E27FC236}">
                <a16:creationId xmlns:a16="http://schemas.microsoft.com/office/drawing/2014/main" id="{761AE1CA-74EE-872F-03C8-5CDC4B0B0DD7}"/>
              </a:ext>
            </a:extLst>
          </p:cNvPr>
          <p:cNvPicPr>
            <a:picLocks noChangeAspect="1"/>
          </p:cNvPicPr>
          <p:nvPr/>
        </p:nvPicPr>
        <p:blipFill rotWithShape="1">
          <a:blip r:embed="rId2"/>
          <a:srcRect l="9835" r="30630" b="-1"/>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639B82FE-E11E-7E3C-C3E7-4985BA481219}"/>
              </a:ext>
            </a:extLst>
          </p:cNvPr>
          <p:cNvSpPr>
            <a:spLocks noGrp="1"/>
          </p:cNvSpPr>
          <p:nvPr>
            <p:ph idx="1"/>
          </p:nvPr>
        </p:nvSpPr>
        <p:spPr>
          <a:xfrm>
            <a:off x="6513788" y="2333297"/>
            <a:ext cx="4840010" cy="3843666"/>
          </a:xfrm>
        </p:spPr>
        <p:txBody>
          <a:bodyPr>
            <a:noAutofit/>
          </a:bodyPr>
          <a:lstStyle/>
          <a:p>
            <a:r>
              <a:rPr lang="en-US" sz="2000" dirty="0"/>
              <a:t>We usually think of instruction aimed at decoding, syllabication, and spelling of words as something for the elementary grades</a:t>
            </a:r>
          </a:p>
          <a:p>
            <a:r>
              <a:rPr lang="en-US" sz="2000" dirty="0"/>
              <a:t>However, this kind of word structure instruction addresses those same issues, but with much more complicated/ sophisticated words, and with a closer or more direct tie to text interpretation</a:t>
            </a:r>
          </a:p>
          <a:p>
            <a:r>
              <a:rPr lang="en-US" sz="2000" dirty="0"/>
              <a:t>Teaching these foundational aspects of literacy are an important aspect of English and literature studies</a:t>
            </a:r>
          </a:p>
        </p:txBody>
      </p:sp>
    </p:spTree>
    <p:extLst>
      <p:ext uri="{BB962C8B-B14F-4D97-AF65-F5344CB8AC3E}">
        <p14:creationId xmlns:p14="http://schemas.microsoft.com/office/powerpoint/2010/main" val="3184217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E2C8C7FA-852E-5E80-4D6C-9045883058D5}"/>
              </a:ext>
            </a:extLst>
          </p:cNvPr>
          <p:cNvSpPr>
            <a:spLocks noGrp="1"/>
          </p:cNvSpPr>
          <p:nvPr>
            <p:ph type="title"/>
          </p:nvPr>
        </p:nvSpPr>
        <p:spPr>
          <a:xfrm>
            <a:off x="838200" y="643467"/>
            <a:ext cx="2951205" cy="5571066"/>
          </a:xfrm>
        </p:spPr>
        <p:txBody>
          <a:bodyPr>
            <a:normAutofit/>
          </a:bodyPr>
          <a:lstStyle/>
          <a:p>
            <a:r>
              <a:rPr lang="en-US">
                <a:solidFill>
                  <a:srgbClr val="FFFFFF"/>
                </a:solidFill>
              </a:rPr>
              <a:t>But what about the secondary grades?</a:t>
            </a:r>
          </a:p>
        </p:txBody>
      </p:sp>
      <p:graphicFrame>
        <p:nvGraphicFramePr>
          <p:cNvPr id="5" name="Content Placeholder 2">
            <a:extLst>
              <a:ext uri="{FF2B5EF4-FFF2-40B4-BE49-F238E27FC236}">
                <a16:creationId xmlns:a16="http://schemas.microsoft.com/office/drawing/2014/main" id="{F0EE80C1-F7D0-80F0-FA22-70D344B6A4D2}"/>
              </a:ext>
            </a:extLst>
          </p:cNvPr>
          <p:cNvGraphicFramePr>
            <a:graphicFrameLocks noGrp="1"/>
          </p:cNvGraphicFramePr>
          <p:nvPr>
            <p:ph idx="1"/>
            <p:extLst>
              <p:ext uri="{D42A27DB-BD31-4B8C-83A1-F6EECF244321}">
                <p14:modId xmlns:p14="http://schemas.microsoft.com/office/powerpoint/2010/main" val="2366210532"/>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33866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Freeform: Shape 11">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Chat">
            <a:extLst>
              <a:ext uri="{FF2B5EF4-FFF2-40B4-BE49-F238E27FC236}">
                <a16:creationId xmlns:a16="http://schemas.microsoft.com/office/drawing/2014/main" id="{93FA28CF-45C8-C2C6-5790-B551E011C4A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41053" y="953955"/>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14" name="Arc 13">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53D3FCA-105B-2E5B-DEB3-44370F18857A}"/>
              </a:ext>
            </a:extLst>
          </p:cNvPr>
          <p:cNvSpPr>
            <a:spLocks noGrp="1"/>
          </p:cNvSpPr>
          <p:nvPr>
            <p:ph type="title"/>
          </p:nvPr>
        </p:nvSpPr>
        <p:spPr>
          <a:xfrm>
            <a:off x="838201" y="479493"/>
            <a:ext cx="5257800" cy="1325563"/>
          </a:xfrm>
        </p:spPr>
        <p:txBody>
          <a:bodyPr>
            <a:normAutofit/>
          </a:bodyPr>
          <a:lstStyle/>
          <a:p>
            <a:r>
              <a:rPr lang="en-US" b="1" dirty="0"/>
              <a:t>Text Reading Fluency</a:t>
            </a:r>
          </a:p>
        </p:txBody>
      </p:sp>
      <p:sp>
        <p:nvSpPr>
          <p:cNvPr id="3" name="Content Placeholder 2">
            <a:extLst>
              <a:ext uri="{FF2B5EF4-FFF2-40B4-BE49-F238E27FC236}">
                <a16:creationId xmlns:a16="http://schemas.microsoft.com/office/drawing/2014/main" id="{AD906116-8E01-D0D8-0DDE-6E2C0EC1DDE2}"/>
              </a:ext>
            </a:extLst>
          </p:cNvPr>
          <p:cNvSpPr>
            <a:spLocks noGrp="1"/>
          </p:cNvSpPr>
          <p:nvPr>
            <p:ph idx="1"/>
          </p:nvPr>
        </p:nvSpPr>
        <p:spPr>
          <a:xfrm>
            <a:off x="838201" y="1984443"/>
            <a:ext cx="5257800" cy="4192520"/>
          </a:xfrm>
        </p:spPr>
        <p:txBody>
          <a:bodyPr>
            <a:normAutofit/>
          </a:bodyPr>
          <a:lstStyle/>
          <a:p>
            <a:r>
              <a:rPr lang="en-US" sz="2200" dirty="0"/>
              <a:t>Text reading fluency refers to the ability to read text accurately, with automaticity, and prosody</a:t>
            </a:r>
          </a:p>
          <a:p>
            <a:r>
              <a:rPr lang="en-US" sz="2200" dirty="0"/>
              <a:t>By 8</a:t>
            </a:r>
            <a:r>
              <a:rPr lang="en-US" sz="2200" baseline="30000" dirty="0"/>
              <a:t>th</a:t>
            </a:r>
            <a:r>
              <a:rPr lang="en-US" sz="2200" dirty="0"/>
              <a:t> grade, average students can read text aloud at about 150 </a:t>
            </a:r>
            <a:r>
              <a:rPr lang="en-US" sz="2200" dirty="0" err="1"/>
              <a:t>wcpm</a:t>
            </a:r>
            <a:r>
              <a:rPr lang="en-US" sz="2200" dirty="0"/>
              <a:t> and with the sound of language (e.g., pausing in the right places)</a:t>
            </a:r>
          </a:p>
          <a:p>
            <a:r>
              <a:rPr lang="en-US" sz="2200" dirty="0"/>
              <a:t>Fluency explains about 25% of the variation in comprehension – getting all students up to this level of text reading fluency will have a strong impact on reading comprehension</a:t>
            </a:r>
          </a:p>
        </p:txBody>
      </p:sp>
    </p:spTree>
    <p:extLst>
      <p:ext uri="{BB962C8B-B14F-4D97-AF65-F5344CB8AC3E}">
        <p14:creationId xmlns:p14="http://schemas.microsoft.com/office/powerpoint/2010/main" val="15576084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D3FCA-105B-2E5B-DEB3-44370F18857A}"/>
              </a:ext>
            </a:extLst>
          </p:cNvPr>
          <p:cNvSpPr>
            <a:spLocks noGrp="1"/>
          </p:cNvSpPr>
          <p:nvPr>
            <p:ph type="title"/>
          </p:nvPr>
        </p:nvSpPr>
        <p:spPr/>
        <p:txBody>
          <a:bodyPr/>
          <a:lstStyle/>
          <a:p>
            <a:r>
              <a:rPr lang="en-US" dirty="0"/>
              <a:t>Text Reading Fluency (cont.)</a:t>
            </a:r>
          </a:p>
        </p:txBody>
      </p:sp>
      <p:graphicFrame>
        <p:nvGraphicFramePr>
          <p:cNvPr id="5" name="Content Placeholder 2">
            <a:extLst>
              <a:ext uri="{FF2B5EF4-FFF2-40B4-BE49-F238E27FC236}">
                <a16:creationId xmlns:a16="http://schemas.microsoft.com/office/drawing/2014/main" id="{D4BDA0CE-CA9D-EF86-063A-AC3C2077E272}"/>
              </a:ext>
            </a:extLst>
          </p:cNvPr>
          <p:cNvGraphicFramePr>
            <a:graphicFrameLocks noGrp="1"/>
          </p:cNvGraphicFramePr>
          <p:nvPr>
            <p:ph idx="1"/>
            <p:extLst>
              <p:ext uri="{D42A27DB-BD31-4B8C-83A1-F6EECF244321}">
                <p14:modId xmlns:p14="http://schemas.microsoft.com/office/powerpoint/2010/main" val="313863671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27949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897DEB4-4A88-4293-A935-9B25506C1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FBE42BC3-6707-4CBF-9386-048B994A4F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3886" y="0"/>
            <a:ext cx="7538114" cy="6858000"/>
          </a:xfrm>
          <a:custGeom>
            <a:avLst/>
            <a:gdLst>
              <a:gd name="connsiteX0" fmla="*/ 366246 w 7538114"/>
              <a:gd name="connsiteY0" fmla="*/ 0 h 6858000"/>
              <a:gd name="connsiteX1" fmla="*/ 2830292 w 7538114"/>
              <a:gd name="connsiteY1" fmla="*/ 0 h 6858000"/>
              <a:gd name="connsiteX2" fmla="*/ 3903260 w 7538114"/>
              <a:gd name="connsiteY2" fmla="*/ 0 h 6858000"/>
              <a:gd name="connsiteX3" fmla="*/ 4597266 w 7538114"/>
              <a:gd name="connsiteY3" fmla="*/ 0 h 6858000"/>
              <a:gd name="connsiteX4" fmla="*/ 7192370 w 7538114"/>
              <a:gd name="connsiteY4" fmla="*/ 0 h 6858000"/>
              <a:gd name="connsiteX5" fmla="*/ 7538114 w 7538114"/>
              <a:gd name="connsiteY5" fmla="*/ 0 h 6858000"/>
              <a:gd name="connsiteX6" fmla="*/ 7538114 w 7538114"/>
              <a:gd name="connsiteY6" fmla="*/ 6858000 h 6858000"/>
              <a:gd name="connsiteX7" fmla="*/ 7192370 w 7538114"/>
              <a:gd name="connsiteY7" fmla="*/ 6858000 h 6858000"/>
              <a:gd name="connsiteX8" fmla="*/ 4597266 w 7538114"/>
              <a:gd name="connsiteY8" fmla="*/ 6858000 h 6858000"/>
              <a:gd name="connsiteX9" fmla="*/ 3903260 w 7538114"/>
              <a:gd name="connsiteY9" fmla="*/ 6858000 h 6858000"/>
              <a:gd name="connsiteX10" fmla="*/ 2830292 w 7538114"/>
              <a:gd name="connsiteY10" fmla="*/ 6858000 h 6858000"/>
              <a:gd name="connsiteX11" fmla="*/ 170314 w 7538114"/>
              <a:gd name="connsiteY11" fmla="*/ 6858000 h 6858000"/>
              <a:gd name="connsiteX12" fmla="*/ 170341 w 7538114"/>
              <a:gd name="connsiteY12" fmla="*/ 6857759 h 6858000"/>
              <a:gd name="connsiteX13" fmla="*/ 173485 w 7538114"/>
              <a:gd name="connsiteY13" fmla="*/ 6852129 h 6858000"/>
              <a:gd name="connsiteX14" fmla="*/ 167544 w 7538114"/>
              <a:gd name="connsiteY14" fmla="*/ 6830335 h 6858000"/>
              <a:gd name="connsiteX15" fmla="*/ 163472 w 7538114"/>
              <a:gd name="connsiteY15" fmla="*/ 6796707 h 6858000"/>
              <a:gd name="connsiteX16" fmla="*/ 160535 w 7538114"/>
              <a:gd name="connsiteY16" fmla="*/ 6780725 h 6858000"/>
              <a:gd name="connsiteX17" fmla="*/ 162318 w 7538114"/>
              <a:gd name="connsiteY17" fmla="*/ 6767829 h 6858000"/>
              <a:gd name="connsiteX18" fmla="*/ 162771 w 7538114"/>
              <a:gd name="connsiteY18" fmla="*/ 6694444 h 6858000"/>
              <a:gd name="connsiteX19" fmla="*/ 165604 w 7538114"/>
              <a:gd name="connsiteY19" fmla="*/ 6677569 h 6858000"/>
              <a:gd name="connsiteX20" fmla="*/ 171255 w 7538114"/>
              <a:gd name="connsiteY20" fmla="*/ 6669571 h 6858000"/>
              <a:gd name="connsiteX21" fmla="*/ 169240 w 7538114"/>
              <a:gd name="connsiteY21" fmla="*/ 6663304 h 6858000"/>
              <a:gd name="connsiteX22" fmla="*/ 169039 w 7538114"/>
              <a:gd name="connsiteY22" fmla="*/ 6618916 h 6858000"/>
              <a:gd name="connsiteX23" fmla="*/ 168392 w 7538114"/>
              <a:gd name="connsiteY23" fmla="*/ 6589960 h 6858000"/>
              <a:gd name="connsiteX24" fmla="*/ 160636 w 7538114"/>
              <a:gd name="connsiteY24" fmla="*/ 6588200 h 6858000"/>
              <a:gd name="connsiteX25" fmla="*/ 157872 w 7538114"/>
              <a:gd name="connsiteY25" fmla="*/ 6562416 h 6858000"/>
              <a:gd name="connsiteX26" fmla="*/ 162851 w 7538114"/>
              <a:gd name="connsiteY26" fmla="*/ 6534939 h 6858000"/>
              <a:gd name="connsiteX27" fmla="*/ 162153 w 7538114"/>
              <a:gd name="connsiteY27" fmla="*/ 6502552 h 6858000"/>
              <a:gd name="connsiteX28" fmla="*/ 161821 w 7538114"/>
              <a:gd name="connsiteY28" fmla="*/ 6483172 h 6858000"/>
              <a:gd name="connsiteX29" fmla="*/ 154586 w 7538114"/>
              <a:gd name="connsiteY29" fmla="*/ 6432309 h 6858000"/>
              <a:gd name="connsiteX30" fmla="*/ 127078 w 7538114"/>
              <a:gd name="connsiteY30" fmla="*/ 6349783 h 6858000"/>
              <a:gd name="connsiteX31" fmla="*/ 123181 w 7538114"/>
              <a:gd name="connsiteY31" fmla="*/ 6323872 h 6858000"/>
              <a:gd name="connsiteX32" fmla="*/ 124767 w 7538114"/>
              <a:gd name="connsiteY32" fmla="*/ 6319343 h 6858000"/>
              <a:gd name="connsiteX33" fmla="*/ 108246 w 7538114"/>
              <a:gd name="connsiteY33" fmla="*/ 6190348 h 6858000"/>
              <a:gd name="connsiteX34" fmla="*/ 107279 w 7538114"/>
              <a:gd name="connsiteY34" fmla="*/ 6167269 h 6858000"/>
              <a:gd name="connsiteX35" fmla="*/ 107883 w 7538114"/>
              <a:gd name="connsiteY35" fmla="*/ 6149986 h 6858000"/>
              <a:gd name="connsiteX36" fmla="*/ 102380 w 7538114"/>
              <a:gd name="connsiteY36" fmla="*/ 6108622 h 6858000"/>
              <a:gd name="connsiteX37" fmla="*/ 90314 w 7538114"/>
              <a:gd name="connsiteY37" fmla="*/ 6041155 h 6858000"/>
              <a:gd name="connsiteX38" fmla="*/ 88409 w 7538114"/>
              <a:gd name="connsiteY38" fmla="*/ 6026587 h 6858000"/>
              <a:gd name="connsiteX39" fmla="*/ 89403 w 7538114"/>
              <a:gd name="connsiteY39" fmla="*/ 6013265 h 6858000"/>
              <a:gd name="connsiteX40" fmla="*/ 91927 w 7538114"/>
              <a:gd name="connsiteY40" fmla="*/ 6009478 h 6858000"/>
              <a:gd name="connsiteX41" fmla="*/ 91302 w 7538114"/>
              <a:gd name="connsiteY41" fmla="*/ 6001336 h 6858000"/>
              <a:gd name="connsiteX42" fmla="*/ 91687 w 7538114"/>
              <a:gd name="connsiteY42" fmla="*/ 5999003 h 6858000"/>
              <a:gd name="connsiteX43" fmla="*/ 93336 w 7538114"/>
              <a:gd name="connsiteY43" fmla="*/ 5985795 h 6858000"/>
              <a:gd name="connsiteX44" fmla="*/ 83190 w 7538114"/>
              <a:gd name="connsiteY44" fmla="*/ 5961758 h 6858000"/>
              <a:gd name="connsiteX45" fmla="*/ 81952 w 7538114"/>
              <a:gd name="connsiteY45" fmla="*/ 5928761 h 6858000"/>
              <a:gd name="connsiteX46" fmla="*/ 67420 w 7538114"/>
              <a:gd name="connsiteY46" fmla="*/ 5787247 h 6858000"/>
              <a:gd name="connsiteX47" fmla="*/ 50760 w 7538114"/>
              <a:gd name="connsiteY47" fmla="*/ 5710700 h 6858000"/>
              <a:gd name="connsiteX48" fmla="*/ 42956 w 7538114"/>
              <a:gd name="connsiteY48" fmla="*/ 5641754 h 6858000"/>
              <a:gd name="connsiteX49" fmla="*/ 29695 w 7538114"/>
              <a:gd name="connsiteY49" fmla="*/ 5602326 h 6858000"/>
              <a:gd name="connsiteX50" fmla="*/ 18841 w 7538114"/>
              <a:gd name="connsiteY50" fmla="*/ 5570885 h 6858000"/>
              <a:gd name="connsiteX51" fmla="*/ 9977 w 7538114"/>
              <a:gd name="connsiteY51" fmla="*/ 5543492 h 6858000"/>
              <a:gd name="connsiteX52" fmla="*/ 5255 w 7538114"/>
              <a:gd name="connsiteY52" fmla="*/ 5531024 h 6858000"/>
              <a:gd name="connsiteX53" fmla="*/ 5447 w 7538114"/>
              <a:gd name="connsiteY53" fmla="*/ 5527845 h 6858000"/>
              <a:gd name="connsiteX54" fmla="*/ 0 w 7538114"/>
              <a:gd name="connsiteY54" fmla="*/ 5507724 h 6858000"/>
              <a:gd name="connsiteX55" fmla="*/ 435 w 7538114"/>
              <a:gd name="connsiteY55" fmla="*/ 5507045 h 6858000"/>
              <a:gd name="connsiteX56" fmla="*/ 1128 w 7538114"/>
              <a:gd name="connsiteY56" fmla="*/ 5499619 h 6858000"/>
              <a:gd name="connsiteX57" fmla="*/ 1291 w 7538114"/>
              <a:gd name="connsiteY57" fmla="*/ 5486342 h 6858000"/>
              <a:gd name="connsiteX58" fmla="*/ 7976 w 7538114"/>
              <a:gd name="connsiteY58" fmla="*/ 5450755 h 6858000"/>
              <a:gd name="connsiteX59" fmla="*/ 2355 w 7538114"/>
              <a:gd name="connsiteY59" fmla="*/ 5429732 h 6858000"/>
              <a:gd name="connsiteX60" fmla="*/ 1499 w 7538114"/>
              <a:gd name="connsiteY60" fmla="*/ 5370432 h 6858000"/>
              <a:gd name="connsiteX61" fmla="*/ 11483 w 7538114"/>
              <a:gd name="connsiteY61" fmla="*/ 5308330 h 6858000"/>
              <a:gd name="connsiteX62" fmla="*/ 12793 w 7538114"/>
              <a:gd name="connsiteY62" fmla="*/ 5246026 h 6858000"/>
              <a:gd name="connsiteX63" fmla="*/ 12525 w 7538114"/>
              <a:gd name="connsiteY63" fmla="*/ 5223468 h 6858000"/>
              <a:gd name="connsiteX64" fmla="*/ 15322 w 7538114"/>
              <a:gd name="connsiteY64" fmla="*/ 5183258 h 6858000"/>
              <a:gd name="connsiteX65" fmla="*/ 18633 w 7538114"/>
              <a:gd name="connsiteY65" fmla="*/ 5164842 h 6858000"/>
              <a:gd name="connsiteX66" fmla="*/ 18428 w 7538114"/>
              <a:gd name="connsiteY66" fmla="*/ 5164034 h 6858000"/>
              <a:gd name="connsiteX67" fmla="*/ 19854 w 7538114"/>
              <a:gd name="connsiteY67" fmla="*/ 5162388 h 6858000"/>
              <a:gd name="connsiteX68" fmla="*/ 20514 w 7538114"/>
              <a:gd name="connsiteY68" fmla="*/ 5158981 h 6858000"/>
              <a:gd name="connsiteX69" fmla="*/ 20089 w 7538114"/>
              <a:gd name="connsiteY69" fmla="*/ 5149681 h 6858000"/>
              <a:gd name="connsiteX70" fmla="*/ 19561 w 7538114"/>
              <a:gd name="connsiteY70" fmla="*/ 5146183 h 6858000"/>
              <a:gd name="connsiteX71" fmla="*/ 19571 w 7538114"/>
              <a:gd name="connsiteY71" fmla="*/ 5141065 h 6858000"/>
              <a:gd name="connsiteX72" fmla="*/ 19690 w 7538114"/>
              <a:gd name="connsiteY72" fmla="*/ 5140937 h 6858000"/>
              <a:gd name="connsiteX73" fmla="*/ 19471 w 7538114"/>
              <a:gd name="connsiteY73" fmla="*/ 5136144 h 6858000"/>
              <a:gd name="connsiteX74" fmla="*/ 16918 w 7538114"/>
              <a:gd name="connsiteY74" fmla="*/ 5112689 h 6858000"/>
              <a:gd name="connsiteX75" fmla="*/ 28071 w 7538114"/>
              <a:gd name="connsiteY75" fmla="*/ 5081696 h 6858000"/>
              <a:gd name="connsiteX76" fmla="*/ 30005 w 7538114"/>
              <a:gd name="connsiteY76" fmla="*/ 5068879 h 6858000"/>
              <a:gd name="connsiteX77" fmla="*/ 31661 w 7538114"/>
              <a:gd name="connsiteY77" fmla="*/ 5062033 h 6858000"/>
              <a:gd name="connsiteX78" fmla="*/ 32169 w 7538114"/>
              <a:gd name="connsiteY78" fmla="*/ 5061608 h 6858000"/>
              <a:gd name="connsiteX79" fmla="*/ 27436 w 7538114"/>
              <a:gd name="connsiteY79" fmla="*/ 5021480 h 6858000"/>
              <a:gd name="connsiteX80" fmla="*/ 26614 w 7538114"/>
              <a:gd name="connsiteY80" fmla="*/ 5013906 h 6858000"/>
              <a:gd name="connsiteX81" fmla="*/ 25056 w 7538114"/>
              <a:gd name="connsiteY81" fmla="*/ 5011767 h 6858000"/>
              <a:gd name="connsiteX82" fmla="*/ 24513 w 7538114"/>
              <a:gd name="connsiteY82" fmla="*/ 5000592 h 6858000"/>
              <a:gd name="connsiteX83" fmla="*/ 24951 w 7538114"/>
              <a:gd name="connsiteY83" fmla="*/ 4999307 h 6858000"/>
              <a:gd name="connsiteX84" fmla="*/ 22644 w 7538114"/>
              <a:gd name="connsiteY84" fmla="*/ 4990090 h 6858000"/>
              <a:gd name="connsiteX85" fmla="*/ 18465 w 7538114"/>
              <a:gd name="connsiteY85" fmla="*/ 4982366 h 6858000"/>
              <a:gd name="connsiteX86" fmla="*/ 20888 w 7538114"/>
              <a:gd name="connsiteY86" fmla="*/ 4887310 h 6858000"/>
              <a:gd name="connsiteX87" fmla="*/ 15781 w 7538114"/>
              <a:gd name="connsiteY87" fmla="*/ 4807298 h 6858000"/>
              <a:gd name="connsiteX88" fmla="*/ 19649 w 7538114"/>
              <a:gd name="connsiteY88" fmla="*/ 4779990 h 6858000"/>
              <a:gd name="connsiteX89" fmla="*/ 21858 w 7538114"/>
              <a:gd name="connsiteY89" fmla="*/ 4664237 h 6858000"/>
              <a:gd name="connsiteX90" fmla="*/ 13583 w 7538114"/>
              <a:gd name="connsiteY90" fmla="*/ 4598607 h 6858000"/>
              <a:gd name="connsiteX91" fmla="*/ 7118 w 7538114"/>
              <a:gd name="connsiteY91" fmla="*/ 4546768 h 6858000"/>
              <a:gd name="connsiteX92" fmla="*/ 14555 w 7538114"/>
              <a:gd name="connsiteY92" fmla="*/ 4522182 h 6858000"/>
              <a:gd name="connsiteX93" fmla="*/ 17290 w 7538114"/>
              <a:gd name="connsiteY93" fmla="*/ 4509768 h 6858000"/>
              <a:gd name="connsiteX94" fmla="*/ 17421 w 7538114"/>
              <a:gd name="connsiteY94" fmla="*/ 4494586 h 6858000"/>
              <a:gd name="connsiteX95" fmla="*/ 18193 w 7538114"/>
              <a:gd name="connsiteY95" fmla="*/ 4440649 h 6858000"/>
              <a:gd name="connsiteX96" fmla="*/ 16616 w 7538114"/>
              <a:gd name="connsiteY96" fmla="*/ 4431853 h 6858000"/>
              <a:gd name="connsiteX97" fmla="*/ 19246 w 7538114"/>
              <a:gd name="connsiteY97" fmla="*/ 4403141 h 6858000"/>
              <a:gd name="connsiteX98" fmla="*/ 19623 w 7538114"/>
              <a:gd name="connsiteY98" fmla="*/ 4356631 h 6858000"/>
              <a:gd name="connsiteX99" fmla="*/ 20293 w 7538114"/>
              <a:gd name="connsiteY99" fmla="*/ 4339937 h 6858000"/>
              <a:gd name="connsiteX100" fmla="*/ 18752 w 7538114"/>
              <a:gd name="connsiteY100" fmla="*/ 4331435 h 6858000"/>
              <a:gd name="connsiteX101" fmla="*/ 24901 w 7538114"/>
              <a:gd name="connsiteY101" fmla="*/ 4320990 h 6858000"/>
              <a:gd name="connsiteX102" fmla="*/ 23734 w 7538114"/>
              <a:gd name="connsiteY102" fmla="*/ 4309111 h 6858000"/>
              <a:gd name="connsiteX103" fmla="*/ 29040 w 7538114"/>
              <a:gd name="connsiteY103" fmla="*/ 4263489 h 6858000"/>
              <a:gd name="connsiteX104" fmla="*/ 29429 w 7538114"/>
              <a:gd name="connsiteY104" fmla="*/ 4258775 h 6858000"/>
              <a:gd name="connsiteX105" fmla="*/ 33702 w 7538114"/>
              <a:gd name="connsiteY105" fmla="*/ 4248512 h 6858000"/>
              <a:gd name="connsiteX106" fmla="*/ 37356 w 7538114"/>
              <a:gd name="connsiteY106" fmla="*/ 4228644 h 6858000"/>
              <a:gd name="connsiteX107" fmla="*/ 50107 w 7538114"/>
              <a:gd name="connsiteY107" fmla="*/ 4193665 h 6858000"/>
              <a:gd name="connsiteX108" fmla="*/ 56192 w 7538114"/>
              <a:gd name="connsiteY108" fmla="*/ 4173105 h 6858000"/>
              <a:gd name="connsiteX109" fmla="*/ 61800 w 7538114"/>
              <a:gd name="connsiteY109" fmla="*/ 4159194 h 6858000"/>
              <a:gd name="connsiteX110" fmla="*/ 69720 w 7538114"/>
              <a:gd name="connsiteY110" fmla="*/ 4118135 h 6858000"/>
              <a:gd name="connsiteX111" fmla="*/ 80190 w 7538114"/>
              <a:gd name="connsiteY111" fmla="*/ 4047713 h 6858000"/>
              <a:gd name="connsiteX112" fmla="*/ 96666 w 7538114"/>
              <a:gd name="connsiteY112" fmla="*/ 3980780 h 6858000"/>
              <a:gd name="connsiteX113" fmla="*/ 107651 w 7538114"/>
              <a:gd name="connsiteY113" fmla="*/ 3941872 h 6858000"/>
              <a:gd name="connsiteX114" fmla="*/ 118444 w 7538114"/>
              <a:gd name="connsiteY114" fmla="*/ 3897465 h 6858000"/>
              <a:gd name="connsiteX115" fmla="*/ 134545 w 7538114"/>
              <a:gd name="connsiteY115" fmla="*/ 3811132 h 6858000"/>
              <a:gd name="connsiteX116" fmla="*/ 145381 w 7538114"/>
              <a:gd name="connsiteY116" fmla="*/ 3746540 h 6858000"/>
              <a:gd name="connsiteX117" fmla="*/ 146587 w 7538114"/>
              <a:gd name="connsiteY117" fmla="*/ 3670275 h 6858000"/>
              <a:gd name="connsiteX118" fmla="*/ 165690 w 7538114"/>
              <a:gd name="connsiteY118" fmla="*/ 3580981 h 6858000"/>
              <a:gd name="connsiteX119" fmla="*/ 163175 w 7538114"/>
              <a:gd name="connsiteY119" fmla="*/ 3570960 h 6858000"/>
              <a:gd name="connsiteX120" fmla="*/ 162665 w 7538114"/>
              <a:gd name="connsiteY120" fmla="*/ 3560693 h 6858000"/>
              <a:gd name="connsiteX121" fmla="*/ 163299 w 7538114"/>
              <a:gd name="connsiteY121" fmla="*/ 3559743 h 6858000"/>
              <a:gd name="connsiteX122" fmla="*/ 164777 w 7538114"/>
              <a:gd name="connsiteY122" fmla="*/ 3548721 h 6858000"/>
              <a:gd name="connsiteX123" fmla="*/ 163708 w 7538114"/>
              <a:gd name="connsiteY123" fmla="*/ 3545693 h 6858000"/>
              <a:gd name="connsiteX124" fmla="*/ 164286 w 7538114"/>
              <a:gd name="connsiteY124" fmla="*/ 3537938 h 6858000"/>
              <a:gd name="connsiteX125" fmla="*/ 164247 w 7538114"/>
              <a:gd name="connsiteY125" fmla="*/ 3522141 h 6858000"/>
              <a:gd name="connsiteX126" fmla="*/ 165343 w 7538114"/>
              <a:gd name="connsiteY126" fmla="*/ 3519672 h 6858000"/>
              <a:gd name="connsiteX127" fmla="*/ 167001 w 7538114"/>
              <a:gd name="connsiteY127" fmla="*/ 3496604 h 6858000"/>
              <a:gd name="connsiteX128" fmla="*/ 167547 w 7538114"/>
              <a:gd name="connsiteY128" fmla="*/ 3496517 h 6858000"/>
              <a:gd name="connsiteX129" fmla="*/ 170301 w 7538114"/>
              <a:gd name="connsiteY129" fmla="*/ 3491023 h 6858000"/>
              <a:gd name="connsiteX130" fmla="*/ 174371 w 7538114"/>
              <a:gd name="connsiteY130" fmla="*/ 3479998 h 6858000"/>
              <a:gd name="connsiteX131" fmla="*/ 190228 w 7538114"/>
              <a:gd name="connsiteY131" fmla="*/ 3457434 h 6858000"/>
              <a:gd name="connsiteX132" fmla="*/ 192016 w 7538114"/>
              <a:gd name="connsiteY132" fmla="*/ 3433411 h 6858000"/>
              <a:gd name="connsiteX133" fmla="*/ 192663 w 7538114"/>
              <a:gd name="connsiteY133" fmla="*/ 3428691 h 6858000"/>
              <a:gd name="connsiteX134" fmla="*/ 192793 w 7538114"/>
              <a:gd name="connsiteY134" fmla="*/ 3428643 h 6858000"/>
              <a:gd name="connsiteX135" fmla="*/ 193710 w 7538114"/>
              <a:gd name="connsiteY135" fmla="*/ 3423760 h 6858000"/>
              <a:gd name="connsiteX136" fmla="*/ 193839 w 7538114"/>
              <a:gd name="connsiteY136" fmla="*/ 3420085 h 6858000"/>
              <a:gd name="connsiteX137" fmla="*/ 195094 w 7538114"/>
              <a:gd name="connsiteY137" fmla="*/ 3410930 h 6858000"/>
              <a:gd name="connsiteX138" fmla="*/ 196311 w 7538114"/>
              <a:gd name="connsiteY138" fmla="*/ 3408092 h 6858000"/>
              <a:gd name="connsiteX139" fmla="*/ 197928 w 7538114"/>
              <a:gd name="connsiteY139" fmla="*/ 3407419 h 6858000"/>
              <a:gd name="connsiteX140" fmla="*/ 197881 w 7538114"/>
              <a:gd name="connsiteY140" fmla="*/ 3406520 h 6858000"/>
              <a:gd name="connsiteX141" fmla="*/ 204222 w 7538114"/>
              <a:gd name="connsiteY141" fmla="*/ 3391015 h 6858000"/>
              <a:gd name="connsiteX142" fmla="*/ 213950 w 7538114"/>
              <a:gd name="connsiteY142" fmla="*/ 3354361 h 6858000"/>
              <a:gd name="connsiteX143" fmla="*/ 217699 w 7538114"/>
              <a:gd name="connsiteY143" fmla="*/ 3332639 h 6858000"/>
              <a:gd name="connsiteX144" fmla="*/ 229963 w 7538114"/>
              <a:gd name="connsiteY144" fmla="*/ 3273935 h 6858000"/>
              <a:gd name="connsiteX145" fmla="*/ 243785 w 7538114"/>
              <a:gd name="connsiteY145" fmla="*/ 3215621 h 6858000"/>
              <a:gd name="connsiteX146" fmla="*/ 259175 w 7538114"/>
              <a:gd name="connsiteY146" fmla="*/ 3189909 h 6858000"/>
              <a:gd name="connsiteX147" fmla="*/ 259988 w 7538114"/>
              <a:gd name="connsiteY147" fmla="*/ 3186579 h 6858000"/>
              <a:gd name="connsiteX148" fmla="*/ 259980 w 7538114"/>
              <a:gd name="connsiteY148" fmla="*/ 3177264 h 6858000"/>
              <a:gd name="connsiteX149" fmla="*/ 259609 w 7538114"/>
              <a:gd name="connsiteY149" fmla="*/ 3173723 h 6858000"/>
              <a:gd name="connsiteX150" fmla="*/ 259848 w 7538114"/>
              <a:gd name="connsiteY150" fmla="*/ 3168622 h 6858000"/>
              <a:gd name="connsiteX151" fmla="*/ 259971 w 7538114"/>
              <a:gd name="connsiteY151" fmla="*/ 3168508 h 6858000"/>
              <a:gd name="connsiteX152" fmla="*/ 259966 w 7538114"/>
              <a:gd name="connsiteY152" fmla="*/ 3163706 h 6858000"/>
              <a:gd name="connsiteX153" fmla="*/ 258467 w 7538114"/>
              <a:gd name="connsiteY153" fmla="*/ 3140064 h 6858000"/>
              <a:gd name="connsiteX154" fmla="*/ 270990 w 7538114"/>
              <a:gd name="connsiteY154" fmla="*/ 3110288 h 6858000"/>
              <a:gd name="connsiteX155" fmla="*/ 273494 w 7538114"/>
              <a:gd name="connsiteY155" fmla="*/ 3097704 h 6858000"/>
              <a:gd name="connsiteX156" fmla="*/ 275456 w 7538114"/>
              <a:gd name="connsiteY156" fmla="*/ 3091047 h 6858000"/>
              <a:gd name="connsiteX157" fmla="*/ 275980 w 7538114"/>
              <a:gd name="connsiteY157" fmla="*/ 3090672 h 6858000"/>
              <a:gd name="connsiteX158" fmla="*/ 274486 w 7538114"/>
              <a:gd name="connsiteY158" fmla="*/ 3068004 h 6858000"/>
              <a:gd name="connsiteX159" fmla="*/ 275226 w 7538114"/>
              <a:gd name="connsiteY159" fmla="*/ 3065087 h 6858000"/>
              <a:gd name="connsiteX160" fmla="*/ 273050 w 7538114"/>
              <a:gd name="connsiteY160" fmla="*/ 3050191 h 6858000"/>
              <a:gd name="connsiteX161" fmla="*/ 272566 w 7538114"/>
              <a:gd name="connsiteY161" fmla="*/ 3042559 h 6858000"/>
              <a:gd name="connsiteX162" fmla="*/ 271107 w 7538114"/>
              <a:gd name="connsiteY162" fmla="*/ 3040271 h 6858000"/>
              <a:gd name="connsiteX163" fmla="*/ 271065 w 7538114"/>
              <a:gd name="connsiteY163" fmla="*/ 3029072 h 6858000"/>
              <a:gd name="connsiteX164" fmla="*/ 271558 w 7538114"/>
              <a:gd name="connsiteY164" fmla="*/ 3027835 h 6858000"/>
              <a:gd name="connsiteX165" fmla="*/ 268717 w 7538114"/>
              <a:gd name="connsiteY165" fmla="*/ 2964245 h 6858000"/>
              <a:gd name="connsiteX166" fmla="*/ 272511 w 7538114"/>
              <a:gd name="connsiteY166" fmla="*/ 2915772 h 6858000"/>
              <a:gd name="connsiteX167" fmla="*/ 270356 w 7538114"/>
              <a:gd name="connsiteY167" fmla="*/ 2825842 h 6858000"/>
              <a:gd name="connsiteX168" fmla="*/ 273897 w 7538114"/>
              <a:gd name="connsiteY168" fmla="*/ 2734957 h 6858000"/>
              <a:gd name="connsiteX169" fmla="*/ 274458 w 7538114"/>
              <a:gd name="connsiteY169" fmla="*/ 2636572 h 6858000"/>
              <a:gd name="connsiteX170" fmla="*/ 279157 w 7538114"/>
              <a:gd name="connsiteY170" fmla="*/ 2604260 h 6858000"/>
              <a:gd name="connsiteX171" fmla="*/ 288131 w 7538114"/>
              <a:gd name="connsiteY171" fmla="*/ 2582747 h 6858000"/>
              <a:gd name="connsiteX172" fmla="*/ 282516 w 7538114"/>
              <a:gd name="connsiteY172" fmla="*/ 2478755 h 6858000"/>
              <a:gd name="connsiteX173" fmla="*/ 287359 w 7538114"/>
              <a:gd name="connsiteY173" fmla="*/ 2451804 h 6858000"/>
              <a:gd name="connsiteX174" fmla="*/ 289577 w 7538114"/>
              <a:gd name="connsiteY174" fmla="*/ 2408801 h 6858000"/>
              <a:gd name="connsiteX175" fmla="*/ 293203 w 7538114"/>
              <a:gd name="connsiteY175" fmla="*/ 2392670 h 6858000"/>
              <a:gd name="connsiteX176" fmla="*/ 304183 w 7538114"/>
              <a:gd name="connsiteY176" fmla="*/ 2330165 h 6858000"/>
              <a:gd name="connsiteX177" fmla="*/ 310900 w 7538114"/>
              <a:gd name="connsiteY177" fmla="*/ 2276363 h 6858000"/>
              <a:gd name="connsiteX178" fmla="*/ 303909 w 7538114"/>
              <a:gd name="connsiteY178" fmla="*/ 2236310 h 6858000"/>
              <a:gd name="connsiteX179" fmla="*/ 306187 w 7538114"/>
              <a:gd name="connsiteY179" fmla="*/ 2232984 h 6858000"/>
              <a:gd name="connsiteX180" fmla="*/ 307158 w 7538114"/>
              <a:gd name="connsiteY180" fmla="*/ 2205763 h 6858000"/>
              <a:gd name="connsiteX181" fmla="*/ 304860 w 7538114"/>
              <a:gd name="connsiteY181" fmla="*/ 2145703 h 6858000"/>
              <a:gd name="connsiteX182" fmla="*/ 304273 w 7538114"/>
              <a:gd name="connsiteY182" fmla="*/ 2092533 h 6858000"/>
              <a:gd name="connsiteX183" fmla="*/ 301642 w 7538114"/>
              <a:gd name="connsiteY183" fmla="*/ 2057359 h 6858000"/>
              <a:gd name="connsiteX184" fmla="*/ 306736 w 7538114"/>
              <a:gd name="connsiteY184" fmla="*/ 2016105 h 6858000"/>
              <a:gd name="connsiteX185" fmla="*/ 316234 w 7538114"/>
              <a:gd name="connsiteY185" fmla="*/ 1983129 h 6858000"/>
              <a:gd name="connsiteX186" fmla="*/ 318238 w 7538114"/>
              <a:gd name="connsiteY186" fmla="*/ 1956745 h 6858000"/>
              <a:gd name="connsiteX187" fmla="*/ 311341 w 7538114"/>
              <a:gd name="connsiteY187" fmla="*/ 1950160 h 6858000"/>
              <a:gd name="connsiteX188" fmla="*/ 323556 w 7538114"/>
              <a:gd name="connsiteY188" fmla="*/ 1879546 h 6858000"/>
              <a:gd name="connsiteX189" fmla="*/ 326085 w 7538114"/>
              <a:gd name="connsiteY189" fmla="*/ 1854893 h 6858000"/>
              <a:gd name="connsiteX190" fmla="*/ 335058 w 7538114"/>
              <a:gd name="connsiteY190" fmla="*/ 1787684 h 6858000"/>
              <a:gd name="connsiteX191" fmla="*/ 345620 w 7538114"/>
              <a:gd name="connsiteY191" fmla="*/ 1720464 h 6858000"/>
              <a:gd name="connsiteX192" fmla="*/ 360760 w 7538114"/>
              <a:gd name="connsiteY192" fmla="*/ 1681196 h 6858000"/>
              <a:gd name="connsiteX193" fmla="*/ 368483 w 7538114"/>
              <a:gd name="connsiteY193" fmla="*/ 1625881 h 6858000"/>
              <a:gd name="connsiteX194" fmla="*/ 371077 w 7538114"/>
              <a:gd name="connsiteY194" fmla="*/ 1616704 h 6858000"/>
              <a:gd name="connsiteX195" fmla="*/ 383008 w 7538114"/>
              <a:gd name="connsiteY195" fmla="*/ 1551493 h 6858000"/>
              <a:gd name="connsiteX196" fmla="*/ 384834 w 7538114"/>
              <a:gd name="connsiteY196" fmla="*/ 1475233 h 6858000"/>
              <a:gd name="connsiteX197" fmla="*/ 418371 w 7538114"/>
              <a:gd name="connsiteY197" fmla="*/ 1380155 h 6858000"/>
              <a:gd name="connsiteX198" fmla="*/ 469641 w 7538114"/>
              <a:gd name="connsiteY198" fmla="*/ 1210871 h 6858000"/>
              <a:gd name="connsiteX199" fmla="*/ 489701 w 7538114"/>
              <a:gd name="connsiteY199" fmla="*/ 1028427 h 6858000"/>
              <a:gd name="connsiteX200" fmla="*/ 486354 w 7538114"/>
              <a:gd name="connsiteY200" fmla="*/ 980383 h 6858000"/>
              <a:gd name="connsiteX201" fmla="*/ 479762 w 7538114"/>
              <a:gd name="connsiteY201" fmla="*/ 839699 h 6858000"/>
              <a:gd name="connsiteX202" fmla="*/ 445664 w 7538114"/>
              <a:gd name="connsiteY202" fmla="*/ 696545 h 6858000"/>
              <a:gd name="connsiteX203" fmla="*/ 440047 w 7538114"/>
              <a:gd name="connsiteY203" fmla="*/ 606615 h 6858000"/>
              <a:gd name="connsiteX204" fmla="*/ 431225 w 7538114"/>
              <a:gd name="connsiteY204" fmla="*/ 563889 h 6858000"/>
              <a:gd name="connsiteX205" fmla="*/ 430803 w 7538114"/>
              <a:gd name="connsiteY205" fmla="*/ 534294 h 6858000"/>
              <a:gd name="connsiteX206" fmla="*/ 429777 w 7538114"/>
              <a:gd name="connsiteY206" fmla="*/ 516548 h 6858000"/>
              <a:gd name="connsiteX207" fmla="*/ 415090 w 7538114"/>
              <a:gd name="connsiteY207" fmla="*/ 485808 h 6858000"/>
              <a:gd name="connsiteX208" fmla="*/ 410499 w 7538114"/>
              <a:gd name="connsiteY208" fmla="*/ 369873 h 6858000"/>
              <a:gd name="connsiteX209" fmla="*/ 425314 w 7538114"/>
              <a:gd name="connsiteY209" fmla="*/ 259180 h 6858000"/>
              <a:gd name="connsiteX210" fmla="*/ 383240 w 7538114"/>
              <a:gd name="connsiteY210" fmla="*/ 94173 h 6858000"/>
              <a:gd name="connsiteX211" fmla="*/ 379938 w 7538114"/>
              <a:gd name="connsiteY211" fmla="*/ 77267 h 6858000"/>
              <a:gd name="connsiteX212" fmla="*/ 373430 w 7538114"/>
              <a:gd name="connsiteY212" fmla="*/ 3885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Lst>
            <a:rect l="l" t="t" r="r" b="b"/>
            <a:pathLst>
              <a:path w="7538114" h="6858000">
                <a:moveTo>
                  <a:pt x="366246" y="0"/>
                </a:moveTo>
                <a:lnTo>
                  <a:pt x="2830292" y="0"/>
                </a:lnTo>
                <a:lnTo>
                  <a:pt x="3903260" y="0"/>
                </a:lnTo>
                <a:lnTo>
                  <a:pt x="4597266" y="0"/>
                </a:lnTo>
                <a:lnTo>
                  <a:pt x="7192370" y="0"/>
                </a:lnTo>
                <a:lnTo>
                  <a:pt x="7538114" y="0"/>
                </a:lnTo>
                <a:lnTo>
                  <a:pt x="7538114" y="6858000"/>
                </a:lnTo>
                <a:lnTo>
                  <a:pt x="7192370" y="6858000"/>
                </a:lnTo>
                <a:lnTo>
                  <a:pt x="4597266" y="6858000"/>
                </a:lnTo>
                <a:lnTo>
                  <a:pt x="3903260" y="6858000"/>
                </a:lnTo>
                <a:lnTo>
                  <a:pt x="2830292" y="6858000"/>
                </a:lnTo>
                <a:lnTo>
                  <a:pt x="170314" y="6858000"/>
                </a:lnTo>
                <a:cubicBezTo>
                  <a:pt x="170323" y="6857920"/>
                  <a:pt x="170332" y="6857839"/>
                  <a:pt x="170341" y="6857759"/>
                </a:cubicBezTo>
                <a:lnTo>
                  <a:pt x="173485" y="6852129"/>
                </a:lnTo>
                <a:lnTo>
                  <a:pt x="167544" y="6830335"/>
                </a:lnTo>
                <a:cubicBezTo>
                  <a:pt x="165474" y="6819600"/>
                  <a:pt x="164100" y="6808301"/>
                  <a:pt x="163472" y="6796707"/>
                </a:cubicBezTo>
                <a:cubicBezTo>
                  <a:pt x="167658" y="6794106"/>
                  <a:pt x="161711" y="6785006"/>
                  <a:pt x="160535" y="6780725"/>
                </a:cubicBezTo>
                <a:cubicBezTo>
                  <a:pt x="163268" y="6780680"/>
                  <a:pt x="164578" y="6771195"/>
                  <a:pt x="162318" y="6767829"/>
                </a:cubicBezTo>
                <a:cubicBezTo>
                  <a:pt x="152545" y="6697090"/>
                  <a:pt x="178083" y="6736894"/>
                  <a:pt x="162771" y="6694444"/>
                </a:cubicBezTo>
                <a:cubicBezTo>
                  <a:pt x="161971" y="6687342"/>
                  <a:pt x="163342" y="6682014"/>
                  <a:pt x="165604" y="6677569"/>
                </a:cubicBezTo>
                <a:lnTo>
                  <a:pt x="171255" y="6669571"/>
                </a:lnTo>
                <a:lnTo>
                  <a:pt x="169240" y="6663304"/>
                </a:lnTo>
                <a:cubicBezTo>
                  <a:pt x="169082" y="6639651"/>
                  <a:pt x="174873" y="6632678"/>
                  <a:pt x="169039" y="6618916"/>
                </a:cubicBezTo>
                <a:cubicBezTo>
                  <a:pt x="181164" y="6598580"/>
                  <a:pt x="170248" y="6605428"/>
                  <a:pt x="168392" y="6589960"/>
                </a:cubicBezTo>
                <a:cubicBezTo>
                  <a:pt x="165975" y="6577758"/>
                  <a:pt x="161323" y="6600160"/>
                  <a:pt x="160636" y="6588200"/>
                </a:cubicBezTo>
                <a:cubicBezTo>
                  <a:pt x="163766" y="6575263"/>
                  <a:pt x="154044" y="6575871"/>
                  <a:pt x="157872" y="6562416"/>
                </a:cubicBezTo>
                <a:cubicBezTo>
                  <a:pt x="165196" y="6565685"/>
                  <a:pt x="156453" y="6535866"/>
                  <a:pt x="162851" y="6534939"/>
                </a:cubicBezTo>
                <a:cubicBezTo>
                  <a:pt x="153702" y="6523511"/>
                  <a:pt x="164973" y="6517769"/>
                  <a:pt x="162153" y="6502552"/>
                </a:cubicBezTo>
                <a:cubicBezTo>
                  <a:pt x="158692" y="6495386"/>
                  <a:pt x="158098" y="6490216"/>
                  <a:pt x="161821" y="6483172"/>
                </a:cubicBezTo>
                <a:cubicBezTo>
                  <a:pt x="144969" y="6450162"/>
                  <a:pt x="161066" y="6463202"/>
                  <a:pt x="154586" y="6432309"/>
                </a:cubicBezTo>
                <a:cubicBezTo>
                  <a:pt x="147771" y="6405695"/>
                  <a:pt x="143349" y="6375524"/>
                  <a:pt x="127078" y="6349783"/>
                </a:cubicBezTo>
                <a:cubicBezTo>
                  <a:pt x="122468" y="6345058"/>
                  <a:pt x="120723" y="6333456"/>
                  <a:pt x="123181" y="6323872"/>
                </a:cubicBezTo>
                <a:cubicBezTo>
                  <a:pt x="123604" y="6322225"/>
                  <a:pt x="124138" y="6320698"/>
                  <a:pt x="124767" y="6319343"/>
                </a:cubicBezTo>
                <a:cubicBezTo>
                  <a:pt x="122278" y="6297089"/>
                  <a:pt x="111161" y="6215694"/>
                  <a:pt x="108246" y="6190348"/>
                </a:cubicBezTo>
                <a:cubicBezTo>
                  <a:pt x="114169" y="6188296"/>
                  <a:pt x="103482" y="6175479"/>
                  <a:pt x="107279" y="6167269"/>
                </a:cubicBezTo>
                <a:cubicBezTo>
                  <a:pt x="110610" y="6161389"/>
                  <a:pt x="108145" y="6156128"/>
                  <a:pt x="107883" y="6149986"/>
                </a:cubicBezTo>
                <a:cubicBezTo>
                  <a:pt x="110502" y="6141894"/>
                  <a:pt x="105773" y="6115502"/>
                  <a:pt x="102380" y="6108622"/>
                </a:cubicBezTo>
                <a:cubicBezTo>
                  <a:pt x="90593" y="6092179"/>
                  <a:pt x="99346" y="6054816"/>
                  <a:pt x="90314" y="6041155"/>
                </a:cubicBezTo>
                <a:cubicBezTo>
                  <a:pt x="88990" y="6036198"/>
                  <a:pt x="88454" y="6031348"/>
                  <a:pt x="88409" y="6026587"/>
                </a:cubicBezTo>
                <a:lnTo>
                  <a:pt x="89403" y="6013265"/>
                </a:lnTo>
                <a:lnTo>
                  <a:pt x="91927" y="6009478"/>
                </a:lnTo>
                <a:lnTo>
                  <a:pt x="91302" y="6001336"/>
                </a:lnTo>
                <a:cubicBezTo>
                  <a:pt x="91431" y="6000558"/>
                  <a:pt x="91559" y="5999781"/>
                  <a:pt x="91687" y="5999003"/>
                </a:cubicBezTo>
                <a:cubicBezTo>
                  <a:pt x="92431" y="5994547"/>
                  <a:pt x="93080" y="5990148"/>
                  <a:pt x="93336" y="5985795"/>
                </a:cubicBezTo>
                <a:cubicBezTo>
                  <a:pt x="80676" y="5991520"/>
                  <a:pt x="93430" y="5949705"/>
                  <a:pt x="83190" y="5961758"/>
                </a:cubicBezTo>
                <a:cubicBezTo>
                  <a:pt x="82399" y="5938832"/>
                  <a:pt x="72862" y="5956319"/>
                  <a:pt x="81952" y="5928761"/>
                </a:cubicBezTo>
                <a:cubicBezTo>
                  <a:pt x="79324" y="5899676"/>
                  <a:pt x="72619" y="5823590"/>
                  <a:pt x="67420" y="5787247"/>
                </a:cubicBezTo>
                <a:cubicBezTo>
                  <a:pt x="53530" y="5750058"/>
                  <a:pt x="57730" y="5736292"/>
                  <a:pt x="50760" y="5710700"/>
                </a:cubicBezTo>
                <a:cubicBezTo>
                  <a:pt x="47368" y="5660911"/>
                  <a:pt x="30723" y="5663675"/>
                  <a:pt x="42956" y="5641754"/>
                </a:cubicBezTo>
                <a:cubicBezTo>
                  <a:pt x="39970" y="5608358"/>
                  <a:pt x="24769" y="5637338"/>
                  <a:pt x="29695" y="5602326"/>
                </a:cubicBezTo>
                <a:cubicBezTo>
                  <a:pt x="27700" y="5601239"/>
                  <a:pt x="20274" y="5573144"/>
                  <a:pt x="18841" y="5570885"/>
                </a:cubicBezTo>
                <a:lnTo>
                  <a:pt x="9977" y="5543492"/>
                </a:lnTo>
                <a:lnTo>
                  <a:pt x="5255" y="5531024"/>
                </a:lnTo>
                <a:lnTo>
                  <a:pt x="5447" y="5527845"/>
                </a:lnTo>
                <a:lnTo>
                  <a:pt x="0" y="5507724"/>
                </a:lnTo>
                <a:lnTo>
                  <a:pt x="435" y="5507045"/>
                </a:lnTo>
                <a:cubicBezTo>
                  <a:pt x="1286" y="5505065"/>
                  <a:pt x="1681" y="5502734"/>
                  <a:pt x="1128" y="5499619"/>
                </a:cubicBezTo>
                <a:cubicBezTo>
                  <a:pt x="9450" y="5498516"/>
                  <a:pt x="3652" y="5495435"/>
                  <a:pt x="1291" y="5486342"/>
                </a:cubicBezTo>
                <a:cubicBezTo>
                  <a:pt x="13688" y="5482600"/>
                  <a:pt x="2464" y="5460320"/>
                  <a:pt x="7976" y="5450755"/>
                </a:cubicBezTo>
                <a:cubicBezTo>
                  <a:pt x="5962" y="5444157"/>
                  <a:pt x="4058" y="5437113"/>
                  <a:pt x="2355" y="5429732"/>
                </a:cubicBezTo>
                <a:lnTo>
                  <a:pt x="1499" y="5370432"/>
                </a:lnTo>
                <a:lnTo>
                  <a:pt x="11483" y="5308330"/>
                </a:lnTo>
                <a:cubicBezTo>
                  <a:pt x="11701" y="5285359"/>
                  <a:pt x="15408" y="5265468"/>
                  <a:pt x="12793" y="5246026"/>
                </a:cubicBezTo>
                <a:cubicBezTo>
                  <a:pt x="15678" y="5238129"/>
                  <a:pt x="16842" y="5230685"/>
                  <a:pt x="12525" y="5223468"/>
                </a:cubicBezTo>
                <a:cubicBezTo>
                  <a:pt x="13966" y="5202031"/>
                  <a:pt x="20131" y="5196842"/>
                  <a:pt x="15322" y="5183258"/>
                </a:cubicBezTo>
                <a:cubicBezTo>
                  <a:pt x="25294" y="5171214"/>
                  <a:pt x="21488" y="5170502"/>
                  <a:pt x="18633" y="5164842"/>
                </a:cubicBezTo>
                <a:cubicBezTo>
                  <a:pt x="18565" y="5164573"/>
                  <a:pt x="18496" y="5164303"/>
                  <a:pt x="18428" y="5164034"/>
                </a:cubicBezTo>
                <a:lnTo>
                  <a:pt x="19854" y="5162388"/>
                </a:lnTo>
                <a:lnTo>
                  <a:pt x="20514" y="5158981"/>
                </a:lnTo>
                <a:lnTo>
                  <a:pt x="20089" y="5149681"/>
                </a:lnTo>
                <a:lnTo>
                  <a:pt x="19561" y="5146183"/>
                </a:lnTo>
                <a:cubicBezTo>
                  <a:pt x="19336" y="5143774"/>
                  <a:pt x="19361" y="5142173"/>
                  <a:pt x="19571" y="5141065"/>
                </a:cubicBezTo>
                <a:lnTo>
                  <a:pt x="19690" y="5140937"/>
                </a:lnTo>
                <a:cubicBezTo>
                  <a:pt x="19617" y="5139339"/>
                  <a:pt x="19544" y="5137742"/>
                  <a:pt x="19471" y="5136144"/>
                </a:cubicBezTo>
                <a:cubicBezTo>
                  <a:pt x="18832" y="5128055"/>
                  <a:pt x="17958" y="5120182"/>
                  <a:pt x="16918" y="5112689"/>
                </a:cubicBezTo>
                <a:cubicBezTo>
                  <a:pt x="23464" y="5106353"/>
                  <a:pt x="15733" y="5078666"/>
                  <a:pt x="28071" y="5081696"/>
                </a:cubicBezTo>
                <a:cubicBezTo>
                  <a:pt x="27036" y="5071588"/>
                  <a:pt x="21912" y="5065475"/>
                  <a:pt x="30005" y="5068879"/>
                </a:cubicBezTo>
                <a:cubicBezTo>
                  <a:pt x="29897" y="5065551"/>
                  <a:pt x="30585" y="5063501"/>
                  <a:pt x="31661" y="5062033"/>
                </a:cubicBezTo>
                <a:lnTo>
                  <a:pt x="32169" y="5061608"/>
                </a:lnTo>
                <a:lnTo>
                  <a:pt x="27436" y="5021480"/>
                </a:lnTo>
                <a:lnTo>
                  <a:pt x="26614" y="5013906"/>
                </a:lnTo>
                <a:lnTo>
                  <a:pt x="25056" y="5011767"/>
                </a:lnTo>
                <a:cubicBezTo>
                  <a:pt x="24110" y="5009457"/>
                  <a:pt x="23701" y="5006147"/>
                  <a:pt x="24513" y="5000592"/>
                </a:cubicBezTo>
                <a:lnTo>
                  <a:pt x="24951" y="4999307"/>
                </a:lnTo>
                <a:lnTo>
                  <a:pt x="22644" y="4990090"/>
                </a:lnTo>
                <a:cubicBezTo>
                  <a:pt x="21579" y="4987122"/>
                  <a:pt x="20222" y="4984494"/>
                  <a:pt x="18465" y="4982366"/>
                </a:cubicBezTo>
                <a:cubicBezTo>
                  <a:pt x="27858" y="4950984"/>
                  <a:pt x="19264" y="4921373"/>
                  <a:pt x="20888" y="4887310"/>
                </a:cubicBezTo>
                <a:cubicBezTo>
                  <a:pt x="17563" y="4848813"/>
                  <a:pt x="18386" y="4829570"/>
                  <a:pt x="15781" y="4807298"/>
                </a:cubicBezTo>
                <a:cubicBezTo>
                  <a:pt x="15634" y="4803627"/>
                  <a:pt x="14440" y="4773874"/>
                  <a:pt x="19649" y="4779990"/>
                </a:cubicBezTo>
                <a:cubicBezTo>
                  <a:pt x="18744" y="4746827"/>
                  <a:pt x="22869" y="4698305"/>
                  <a:pt x="21858" y="4664237"/>
                </a:cubicBezTo>
                <a:cubicBezTo>
                  <a:pt x="34232" y="4642340"/>
                  <a:pt x="11268" y="4621318"/>
                  <a:pt x="13583" y="4598607"/>
                </a:cubicBezTo>
                <a:cubicBezTo>
                  <a:pt x="2193" y="4604819"/>
                  <a:pt x="19974" y="4548010"/>
                  <a:pt x="7118" y="4546768"/>
                </a:cubicBezTo>
                <a:lnTo>
                  <a:pt x="14555" y="4522182"/>
                </a:lnTo>
                <a:lnTo>
                  <a:pt x="17290" y="4509768"/>
                </a:lnTo>
                <a:cubicBezTo>
                  <a:pt x="17884" y="4505118"/>
                  <a:pt x="18021" y="4500115"/>
                  <a:pt x="17421" y="4494586"/>
                </a:cubicBezTo>
                <a:cubicBezTo>
                  <a:pt x="12327" y="4480984"/>
                  <a:pt x="18571" y="4459805"/>
                  <a:pt x="18193" y="4440649"/>
                </a:cubicBezTo>
                <a:lnTo>
                  <a:pt x="16616" y="4431853"/>
                </a:lnTo>
                <a:lnTo>
                  <a:pt x="19246" y="4403141"/>
                </a:lnTo>
                <a:cubicBezTo>
                  <a:pt x="19372" y="4387638"/>
                  <a:pt x="19497" y="4372134"/>
                  <a:pt x="19623" y="4356631"/>
                </a:cubicBezTo>
                <a:cubicBezTo>
                  <a:pt x="19508" y="4349062"/>
                  <a:pt x="15847" y="4339045"/>
                  <a:pt x="20293" y="4339937"/>
                </a:cubicBezTo>
                <a:lnTo>
                  <a:pt x="18752" y="4331435"/>
                </a:lnTo>
                <a:cubicBezTo>
                  <a:pt x="19520" y="4328277"/>
                  <a:pt x="24070" y="4324711"/>
                  <a:pt x="24901" y="4320990"/>
                </a:cubicBezTo>
                <a:lnTo>
                  <a:pt x="23734" y="4309111"/>
                </a:lnTo>
                <a:cubicBezTo>
                  <a:pt x="24423" y="4299527"/>
                  <a:pt x="28090" y="4271878"/>
                  <a:pt x="29040" y="4263489"/>
                </a:cubicBezTo>
                <a:cubicBezTo>
                  <a:pt x="29169" y="4261918"/>
                  <a:pt x="29300" y="4260346"/>
                  <a:pt x="29429" y="4258775"/>
                </a:cubicBezTo>
                <a:lnTo>
                  <a:pt x="33702" y="4248512"/>
                </a:lnTo>
                <a:cubicBezTo>
                  <a:pt x="36933" y="4241044"/>
                  <a:pt x="39109" y="4235167"/>
                  <a:pt x="37356" y="4228644"/>
                </a:cubicBezTo>
                <a:cubicBezTo>
                  <a:pt x="41530" y="4217526"/>
                  <a:pt x="53227" y="4209759"/>
                  <a:pt x="50107" y="4193665"/>
                </a:cubicBezTo>
                <a:cubicBezTo>
                  <a:pt x="55406" y="4198550"/>
                  <a:pt x="50749" y="4175793"/>
                  <a:pt x="56192" y="4173105"/>
                </a:cubicBezTo>
                <a:cubicBezTo>
                  <a:pt x="60575" y="4171863"/>
                  <a:pt x="60184" y="4164671"/>
                  <a:pt x="61800" y="4159194"/>
                </a:cubicBezTo>
                <a:cubicBezTo>
                  <a:pt x="66276" y="4155290"/>
                  <a:pt x="70363" y="4127730"/>
                  <a:pt x="69720" y="4118135"/>
                </a:cubicBezTo>
                <a:cubicBezTo>
                  <a:pt x="65265" y="4091091"/>
                  <a:pt x="83289" y="4069336"/>
                  <a:pt x="80190" y="4047713"/>
                </a:cubicBezTo>
                <a:cubicBezTo>
                  <a:pt x="84682" y="4020435"/>
                  <a:pt x="92089" y="3998420"/>
                  <a:pt x="96666" y="3980780"/>
                </a:cubicBezTo>
                <a:cubicBezTo>
                  <a:pt x="98580" y="3977851"/>
                  <a:pt x="106155" y="3945259"/>
                  <a:pt x="107651" y="3941872"/>
                </a:cubicBezTo>
                <a:cubicBezTo>
                  <a:pt x="111761" y="3922504"/>
                  <a:pt x="112043" y="3930219"/>
                  <a:pt x="118444" y="3897465"/>
                </a:cubicBezTo>
                <a:cubicBezTo>
                  <a:pt x="124996" y="3869981"/>
                  <a:pt x="127657" y="3841768"/>
                  <a:pt x="134545" y="3811132"/>
                </a:cubicBezTo>
                <a:cubicBezTo>
                  <a:pt x="143817" y="3778601"/>
                  <a:pt x="141464" y="3759343"/>
                  <a:pt x="145381" y="3746540"/>
                </a:cubicBezTo>
                <a:cubicBezTo>
                  <a:pt x="156739" y="3719637"/>
                  <a:pt x="147664" y="3711291"/>
                  <a:pt x="146587" y="3670275"/>
                </a:cubicBezTo>
                <a:cubicBezTo>
                  <a:pt x="154134" y="3638754"/>
                  <a:pt x="151397" y="3605028"/>
                  <a:pt x="165690" y="3580981"/>
                </a:cubicBezTo>
                <a:cubicBezTo>
                  <a:pt x="164433" y="3577837"/>
                  <a:pt x="163639" y="3574469"/>
                  <a:pt x="163175" y="3570960"/>
                </a:cubicBezTo>
                <a:lnTo>
                  <a:pt x="162665" y="3560693"/>
                </a:lnTo>
                <a:lnTo>
                  <a:pt x="163299" y="3559743"/>
                </a:lnTo>
                <a:cubicBezTo>
                  <a:pt x="165039" y="3554949"/>
                  <a:pt x="165246" y="3551528"/>
                  <a:pt x="164777" y="3548721"/>
                </a:cubicBezTo>
                <a:lnTo>
                  <a:pt x="163708" y="3545693"/>
                </a:lnTo>
                <a:lnTo>
                  <a:pt x="164286" y="3537938"/>
                </a:lnTo>
                <a:cubicBezTo>
                  <a:pt x="164273" y="3532672"/>
                  <a:pt x="164261" y="3527407"/>
                  <a:pt x="164247" y="3522141"/>
                </a:cubicBezTo>
                <a:lnTo>
                  <a:pt x="165343" y="3519672"/>
                </a:lnTo>
                <a:lnTo>
                  <a:pt x="167001" y="3496604"/>
                </a:lnTo>
                <a:lnTo>
                  <a:pt x="167547" y="3496517"/>
                </a:lnTo>
                <a:cubicBezTo>
                  <a:pt x="168811" y="3495796"/>
                  <a:pt x="169814" y="3494272"/>
                  <a:pt x="170301" y="3491023"/>
                </a:cubicBezTo>
                <a:cubicBezTo>
                  <a:pt x="177219" y="3499391"/>
                  <a:pt x="173541" y="3490314"/>
                  <a:pt x="174371" y="3479998"/>
                </a:cubicBezTo>
                <a:cubicBezTo>
                  <a:pt x="185299" y="3490692"/>
                  <a:pt x="183023" y="3459350"/>
                  <a:pt x="190228" y="3457434"/>
                </a:cubicBezTo>
                <a:cubicBezTo>
                  <a:pt x="190591" y="3449617"/>
                  <a:pt x="191174" y="3441542"/>
                  <a:pt x="192016" y="3433411"/>
                </a:cubicBezTo>
                <a:lnTo>
                  <a:pt x="192663" y="3428691"/>
                </a:lnTo>
                <a:cubicBezTo>
                  <a:pt x="192706" y="3428676"/>
                  <a:pt x="192750" y="3428659"/>
                  <a:pt x="192793" y="3428643"/>
                </a:cubicBezTo>
                <a:cubicBezTo>
                  <a:pt x="193186" y="3427720"/>
                  <a:pt x="193494" y="3426206"/>
                  <a:pt x="193710" y="3423760"/>
                </a:cubicBezTo>
                <a:cubicBezTo>
                  <a:pt x="193753" y="3422535"/>
                  <a:pt x="193797" y="3421310"/>
                  <a:pt x="193839" y="3420085"/>
                </a:cubicBezTo>
                <a:lnTo>
                  <a:pt x="195094" y="3410930"/>
                </a:lnTo>
                <a:lnTo>
                  <a:pt x="196311" y="3408092"/>
                </a:lnTo>
                <a:lnTo>
                  <a:pt x="197928" y="3407419"/>
                </a:lnTo>
                <a:cubicBezTo>
                  <a:pt x="197912" y="3407119"/>
                  <a:pt x="197897" y="3406820"/>
                  <a:pt x="197881" y="3406520"/>
                </a:cubicBezTo>
                <a:cubicBezTo>
                  <a:pt x="196231" y="3399306"/>
                  <a:pt x="192821" y="3396220"/>
                  <a:pt x="204222" y="3391015"/>
                </a:cubicBezTo>
                <a:cubicBezTo>
                  <a:pt x="202162" y="3374996"/>
                  <a:pt x="208811" y="3373934"/>
                  <a:pt x="213950" y="3354361"/>
                </a:cubicBezTo>
                <a:cubicBezTo>
                  <a:pt x="211218" y="3344737"/>
                  <a:pt x="213619" y="3338360"/>
                  <a:pt x="217699" y="3332639"/>
                </a:cubicBezTo>
                <a:cubicBezTo>
                  <a:pt x="218717" y="3312409"/>
                  <a:pt x="225688" y="3295747"/>
                  <a:pt x="229963" y="3273935"/>
                </a:cubicBezTo>
                <a:cubicBezTo>
                  <a:pt x="228293" y="3248488"/>
                  <a:pt x="239257" y="3238943"/>
                  <a:pt x="243785" y="3215621"/>
                </a:cubicBezTo>
                <a:cubicBezTo>
                  <a:pt x="237893" y="3192522"/>
                  <a:pt x="253940" y="3201000"/>
                  <a:pt x="259175" y="3189909"/>
                </a:cubicBezTo>
                <a:lnTo>
                  <a:pt x="259988" y="3186579"/>
                </a:lnTo>
                <a:lnTo>
                  <a:pt x="259980" y="3177264"/>
                </a:lnTo>
                <a:lnTo>
                  <a:pt x="259609" y="3173723"/>
                </a:lnTo>
                <a:cubicBezTo>
                  <a:pt x="259490" y="3171299"/>
                  <a:pt x="259588" y="3169704"/>
                  <a:pt x="259848" y="3168622"/>
                </a:cubicBezTo>
                <a:lnTo>
                  <a:pt x="259971" y="3168508"/>
                </a:lnTo>
                <a:cubicBezTo>
                  <a:pt x="259969" y="3166907"/>
                  <a:pt x="259968" y="3165307"/>
                  <a:pt x="259966" y="3163706"/>
                </a:cubicBezTo>
                <a:cubicBezTo>
                  <a:pt x="259691" y="3155577"/>
                  <a:pt x="259171" y="3147642"/>
                  <a:pt x="258467" y="3140064"/>
                </a:cubicBezTo>
                <a:cubicBezTo>
                  <a:pt x="265286" y="3134408"/>
                  <a:pt x="258805" y="3106027"/>
                  <a:pt x="270990" y="3110288"/>
                </a:cubicBezTo>
                <a:cubicBezTo>
                  <a:pt x="270407" y="3100106"/>
                  <a:pt x="265565" y="3093497"/>
                  <a:pt x="273494" y="3097704"/>
                </a:cubicBezTo>
                <a:cubicBezTo>
                  <a:pt x="273534" y="3094376"/>
                  <a:pt x="274313" y="3092401"/>
                  <a:pt x="275456" y="3091047"/>
                </a:cubicBezTo>
                <a:lnTo>
                  <a:pt x="275980" y="3090672"/>
                </a:lnTo>
                <a:lnTo>
                  <a:pt x="274486" y="3068004"/>
                </a:lnTo>
                <a:lnTo>
                  <a:pt x="275226" y="3065087"/>
                </a:lnTo>
                <a:lnTo>
                  <a:pt x="273050" y="3050191"/>
                </a:lnTo>
                <a:cubicBezTo>
                  <a:pt x="272889" y="3047647"/>
                  <a:pt x="272728" y="3045103"/>
                  <a:pt x="272566" y="3042559"/>
                </a:cubicBezTo>
                <a:lnTo>
                  <a:pt x="271107" y="3040271"/>
                </a:lnTo>
                <a:cubicBezTo>
                  <a:pt x="270265" y="3037872"/>
                  <a:pt x="270006" y="3034528"/>
                  <a:pt x="271065" y="3029072"/>
                </a:cubicBezTo>
                <a:lnTo>
                  <a:pt x="271558" y="3027835"/>
                </a:lnTo>
                <a:cubicBezTo>
                  <a:pt x="270688" y="3024705"/>
                  <a:pt x="268559" y="2982922"/>
                  <a:pt x="268717" y="2964245"/>
                </a:cubicBezTo>
                <a:cubicBezTo>
                  <a:pt x="279502" y="2933904"/>
                  <a:pt x="269365" y="2949568"/>
                  <a:pt x="272511" y="2915772"/>
                </a:cubicBezTo>
                <a:cubicBezTo>
                  <a:pt x="272017" y="2877552"/>
                  <a:pt x="270125" y="2850992"/>
                  <a:pt x="270356" y="2825842"/>
                </a:cubicBezTo>
                <a:cubicBezTo>
                  <a:pt x="269433" y="2814032"/>
                  <a:pt x="268938" y="2727859"/>
                  <a:pt x="273897" y="2734957"/>
                </a:cubicBezTo>
                <a:cubicBezTo>
                  <a:pt x="264242" y="2698391"/>
                  <a:pt x="277769" y="2677127"/>
                  <a:pt x="274458" y="2636572"/>
                </a:cubicBezTo>
                <a:cubicBezTo>
                  <a:pt x="287792" y="2615986"/>
                  <a:pt x="275829" y="2626668"/>
                  <a:pt x="279157" y="2604260"/>
                </a:cubicBezTo>
                <a:cubicBezTo>
                  <a:pt x="279270" y="2587221"/>
                  <a:pt x="288019" y="2599786"/>
                  <a:pt x="288131" y="2582747"/>
                </a:cubicBezTo>
                <a:cubicBezTo>
                  <a:pt x="260352" y="2545890"/>
                  <a:pt x="290145" y="2525479"/>
                  <a:pt x="282516" y="2478755"/>
                </a:cubicBezTo>
                <a:lnTo>
                  <a:pt x="287359" y="2451804"/>
                </a:lnTo>
                <a:cubicBezTo>
                  <a:pt x="285426" y="2443087"/>
                  <a:pt x="285710" y="2414879"/>
                  <a:pt x="289577" y="2408801"/>
                </a:cubicBezTo>
                <a:cubicBezTo>
                  <a:pt x="290424" y="2402768"/>
                  <a:pt x="289064" y="2396183"/>
                  <a:pt x="293203" y="2392670"/>
                </a:cubicBezTo>
                <a:cubicBezTo>
                  <a:pt x="295637" y="2379564"/>
                  <a:pt x="301233" y="2349549"/>
                  <a:pt x="304183" y="2330165"/>
                </a:cubicBezTo>
                <a:cubicBezTo>
                  <a:pt x="298973" y="2319718"/>
                  <a:pt x="309550" y="2303314"/>
                  <a:pt x="310900" y="2276363"/>
                </a:cubicBezTo>
                <a:cubicBezTo>
                  <a:pt x="304874" y="2264930"/>
                  <a:pt x="311891" y="2258198"/>
                  <a:pt x="303909" y="2236310"/>
                </a:cubicBezTo>
                <a:cubicBezTo>
                  <a:pt x="304734" y="2235412"/>
                  <a:pt x="305502" y="2234293"/>
                  <a:pt x="306187" y="2232984"/>
                </a:cubicBezTo>
                <a:cubicBezTo>
                  <a:pt x="310170" y="2225381"/>
                  <a:pt x="310605" y="2213194"/>
                  <a:pt x="307158" y="2205763"/>
                </a:cubicBezTo>
                <a:cubicBezTo>
                  <a:pt x="296601" y="2170883"/>
                  <a:pt x="306474" y="2175442"/>
                  <a:pt x="304860" y="2145703"/>
                </a:cubicBezTo>
                <a:cubicBezTo>
                  <a:pt x="304314" y="2112090"/>
                  <a:pt x="314083" y="2134724"/>
                  <a:pt x="304273" y="2092533"/>
                </a:cubicBezTo>
                <a:cubicBezTo>
                  <a:pt x="308983" y="2088154"/>
                  <a:pt x="303590" y="2066396"/>
                  <a:pt x="301642" y="2057359"/>
                </a:cubicBezTo>
                <a:cubicBezTo>
                  <a:pt x="301720" y="2041038"/>
                  <a:pt x="313213" y="2032807"/>
                  <a:pt x="306736" y="2016105"/>
                </a:cubicBezTo>
                <a:cubicBezTo>
                  <a:pt x="312847" y="2019262"/>
                  <a:pt x="310007" y="1975377"/>
                  <a:pt x="316234" y="1983129"/>
                </a:cubicBezTo>
                <a:cubicBezTo>
                  <a:pt x="322177" y="1972692"/>
                  <a:pt x="313034" y="1967129"/>
                  <a:pt x="318238" y="1956745"/>
                </a:cubicBezTo>
                <a:cubicBezTo>
                  <a:pt x="319718" y="1944884"/>
                  <a:pt x="311423" y="1963350"/>
                  <a:pt x="311341" y="1950160"/>
                </a:cubicBezTo>
                <a:lnTo>
                  <a:pt x="323556" y="1879546"/>
                </a:lnTo>
                <a:cubicBezTo>
                  <a:pt x="320263" y="1869846"/>
                  <a:pt x="322312" y="1862247"/>
                  <a:pt x="326085" y="1854893"/>
                </a:cubicBezTo>
                <a:cubicBezTo>
                  <a:pt x="325955" y="1832625"/>
                  <a:pt x="332007" y="1812578"/>
                  <a:pt x="335058" y="1787684"/>
                </a:cubicBezTo>
                <a:cubicBezTo>
                  <a:pt x="331933" y="1760490"/>
                  <a:pt x="342400" y="1747069"/>
                  <a:pt x="345620" y="1720464"/>
                </a:cubicBezTo>
                <a:cubicBezTo>
                  <a:pt x="337355" y="1693643"/>
                  <a:pt x="360215" y="1703686"/>
                  <a:pt x="360760" y="1681196"/>
                </a:cubicBezTo>
                <a:cubicBezTo>
                  <a:pt x="353923" y="1644243"/>
                  <a:pt x="368449" y="1682451"/>
                  <a:pt x="368483" y="1625881"/>
                </a:cubicBezTo>
                <a:cubicBezTo>
                  <a:pt x="367181" y="1622619"/>
                  <a:pt x="369088" y="1615868"/>
                  <a:pt x="371077" y="1616704"/>
                </a:cubicBezTo>
                <a:cubicBezTo>
                  <a:pt x="371005" y="1604306"/>
                  <a:pt x="384453" y="1569256"/>
                  <a:pt x="383008" y="1551493"/>
                </a:cubicBezTo>
                <a:cubicBezTo>
                  <a:pt x="390598" y="1517303"/>
                  <a:pt x="381821" y="1500132"/>
                  <a:pt x="384834" y="1475233"/>
                </a:cubicBezTo>
                <a:cubicBezTo>
                  <a:pt x="393221" y="1446677"/>
                  <a:pt x="400498" y="1430031"/>
                  <a:pt x="418371" y="1380155"/>
                </a:cubicBezTo>
                <a:lnTo>
                  <a:pt x="469641" y="1210871"/>
                </a:lnTo>
                <a:cubicBezTo>
                  <a:pt x="507460" y="1148093"/>
                  <a:pt x="486915" y="1066841"/>
                  <a:pt x="489701" y="1028427"/>
                </a:cubicBezTo>
                <a:cubicBezTo>
                  <a:pt x="478454" y="1012506"/>
                  <a:pt x="490925" y="999600"/>
                  <a:pt x="486354" y="980383"/>
                </a:cubicBezTo>
                <a:cubicBezTo>
                  <a:pt x="483880" y="937629"/>
                  <a:pt x="471099" y="895192"/>
                  <a:pt x="479762" y="839699"/>
                </a:cubicBezTo>
                <a:cubicBezTo>
                  <a:pt x="444550" y="814685"/>
                  <a:pt x="465776" y="749644"/>
                  <a:pt x="445664" y="696545"/>
                </a:cubicBezTo>
                <a:cubicBezTo>
                  <a:pt x="441558" y="665722"/>
                  <a:pt x="459046" y="617297"/>
                  <a:pt x="440047" y="606615"/>
                </a:cubicBezTo>
                <a:cubicBezTo>
                  <a:pt x="451675" y="592509"/>
                  <a:pt x="432892" y="579307"/>
                  <a:pt x="431225" y="563889"/>
                </a:cubicBezTo>
                <a:cubicBezTo>
                  <a:pt x="438618" y="551582"/>
                  <a:pt x="432225" y="545475"/>
                  <a:pt x="430803" y="534294"/>
                </a:cubicBezTo>
                <a:cubicBezTo>
                  <a:pt x="435364" y="529230"/>
                  <a:pt x="435126" y="519767"/>
                  <a:pt x="429777" y="516548"/>
                </a:cubicBezTo>
                <a:cubicBezTo>
                  <a:pt x="417444" y="521116"/>
                  <a:pt x="423596" y="488251"/>
                  <a:pt x="415090" y="485808"/>
                </a:cubicBezTo>
                <a:cubicBezTo>
                  <a:pt x="413316" y="466733"/>
                  <a:pt x="424116" y="383903"/>
                  <a:pt x="410499" y="369873"/>
                </a:cubicBezTo>
                <a:cubicBezTo>
                  <a:pt x="404034" y="331308"/>
                  <a:pt x="425696" y="275570"/>
                  <a:pt x="425314" y="259180"/>
                </a:cubicBezTo>
                <a:cubicBezTo>
                  <a:pt x="450188" y="242918"/>
                  <a:pt x="384634" y="163766"/>
                  <a:pt x="383240" y="94173"/>
                </a:cubicBezTo>
                <a:cubicBezTo>
                  <a:pt x="385641" y="84795"/>
                  <a:pt x="385609" y="79782"/>
                  <a:pt x="379938" y="77267"/>
                </a:cubicBezTo>
                <a:cubicBezTo>
                  <a:pt x="378301" y="68220"/>
                  <a:pt x="376144" y="54774"/>
                  <a:pt x="373430" y="38856"/>
                </a:cubicBez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53D3FCA-105B-2E5B-DEB3-44370F18857A}"/>
              </a:ext>
            </a:extLst>
          </p:cNvPr>
          <p:cNvSpPr>
            <a:spLocks noGrp="1"/>
          </p:cNvSpPr>
          <p:nvPr>
            <p:ph type="title"/>
          </p:nvPr>
        </p:nvSpPr>
        <p:spPr>
          <a:xfrm>
            <a:off x="5867400" y="609600"/>
            <a:ext cx="5310116" cy="1322887"/>
          </a:xfrm>
        </p:spPr>
        <p:txBody>
          <a:bodyPr>
            <a:normAutofit/>
          </a:bodyPr>
          <a:lstStyle/>
          <a:p>
            <a:r>
              <a:rPr lang="en-US" dirty="0"/>
              <a:t>Text Reading Fluency (cont.)</a:t>
            </a:r>
          </a:p>
        </p:txBody>
      </p:sp>
      <p:pic>
        <p:nvPicPr>
          <p:cNvPr id="7" name="Graphic 6" descr="Books">
            <a:extLst>
              <a:ext uri="{FF2B5EF4-FFF2-40B4-BE49-F238E27FC236}">
                <a16:creationId xmlns:a16="http://schemas.microsoft.com/office/drawing/2014/main" id="{53F62A40-EEF3-3573-F8D1-4643F562C04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4427" y="1573971"/>
            <a:ext cx="3720152" cy="3720152"/>
          </a:xfrm>
          <a:prstGeom prst="rect">
            <a:avLst/>
          </a:prstGeom>
        </p:spPr>
      </p:pic>
      <p:sp>
        <p:nvSpPr>
          <p:cNvPr id="3" name="Content Placeholder 2">
            <a:extLst>
              <a:ext uri="{FF2B5EF4-FFF2-40B4-BE49-F238E27FC236}">
                <a16:creationId xmlns:a16="http://schemas.microsoft.com/office/drawing/2014/main" id="{AD906116-8E01-D0D8-0DDE-6E2C0EC1DDE2}"/>
              </a:ext>
            </a:extLst>
          </p:cNvPr>
          <p:cNvSpPr>
            <a:spLocks noGrp="1"/>
          </p:cNvSpPr>
          <p:nvPr>
            <p:ph idx="1"/>
          </p:nvPr>
        </p:nvSpPr>
        <p:spPr>
          <a:xfrm>
            <a:off x="5867400" y="2194102"/>
            <a:ext cx="5310116" cy="3908585"/>
          </a:xfrm>
        </p:spPr>
        <p:txBody>
          <a:bodyPr>
            <a:normAutofit/>
          </a:bodyPr>
          <a:lstStyle/>
          <a:p>
            <a:r>
              <a:rPr lang="en-US" sz="2200" dirty="0"/>
              <a:t>Study of high school reading – random assignment to 2 groups; one group takes a standardized reading test and the other does too, but with the text parsed, showing where the pauses are</a:t>
            </a:r>
          </a:p>
          <a:p>
            <a:r>
              <a:rPr lang="en-US" sz="2200" dirty="0"/>
              <a:t>The second group, according to the test, reads at a full grade level higher than the first group</a:t>
            </a:r>
          </a:p>
          <a:p>
            <a:r>
              <a:rPr lang="en-US" sz="2200" dirty="0"/>
              <a:t>Parsing is powerful</a:t>
            </a:r>
          </a:p>
        </p:txBody>
      </p:sp>
    </p:spTree>
    <p:extLst>
      <p:ext uri="{BB962C8B-B14F-4D97-AF65-F5344CB8AC3E}">
        <p14:creationId xmlns:p14="http://schemas.microsoft.com/office/powerpoint/2010/main" val="6690600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897DEB4-4A88-4293-A935-9B25506C1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FBE42BC3-6707-4CBF-9386-048B994A4F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3886" y="0"/>
            <a:ext cx="7538114" cy="6858000"/>
          </a:xfrm>
          <a:custGeom>
            <a:avLst/>
            <a:gdLst>
              <a:gd name="connsiteX0" fmla="*/ 366246 w 7538114"/>
              <a:gd name="connsiteY0" fmla="*/ 0 h 6858000"/>
              <a:gd name="connsiteX1" fmla="*/ 2830292 w 7538114"/>
              <a:gd name="connsiteY1" fmla="*/ 0 h 6858000"/>
              <a:gd name="connsiteX2" fmla="*/ 3903260 w 7538114"/>
              <a:gd name="connsiteY2" fmla="*/ 0 h 6858000"/>
              <a:gd name="connsiteX3" fmla="*/ 4597266 w 7538114"/>
              <a:gd name="connsiteY3" fmla="*/ 0 h 6858000"/>
              <a:gd name="connsiteX4" fmla="*/ 7192370 w 7538114"/>
              <a:gd name="connsiteY4" fmla="*/ 0 h 6858000"/>
              <a:gd name="connsiteX5" fmla="*/ 7538114 w 7538114"/>
              <a:gd name="connsiteY5" fmla="*/ 0 h 6858000"/>
              <a:gd name="connsiteX6" fmla="*/ 7538114 w 7538114"/>
              <a:gd name="connsiteY6" fmla="*/ 6858000 h 6858000"/>
              <a:gd name="connsiteX7" fmla="*/ 7192370 w 7538114"/>
              <a:gd name="connsiteY7" fmla="*/ 6858000 h 6858000"/>
              <a:gd name="connsiteX8" fmla="*/ 4597266 w 7538114"/>
              <a:gd name="connsiteY8" fmla="*/ 6858000 h 6858000"/>
              <a:gd name="connsiteX9" fmla="*/ 3903260 w 7538114"/>
              <a:gd name="connsiteY9" fmla="*/ 6858000 h 6858000"/>
              <a:gd name="connsiteX10" fmla="*/ 2830292 w 7538114"/>
              <a:gd name="connsiteY10" fmla="*/ 6858000 h 6858000"/>
              <a:gd name="connsiteX11" fmla="*/ 170314 w 7538114"/>
              <a:gd name="connsiteY11" fmla="*/ 6858000 h 6858000"/>
              <a:gd name="connsiteX12" fmla="*/ 170341 w 7538114"/>
              <a:gd name="connsiteY12" fmla="*/ 6857759 h 6858000"/>
              <a:gd name="connsiteX13" fmla="*/ 173485 w 7538114"/>
              <a:gd name="connsiteY13" fmla="*/ 6852129 h 6858000"/>
              <a:gd name="connsiteX14" fmla="*/ 167544 w 7538114"/>
              <a:gd name="connsiteY14" fmla="*/ 6830335 h 6858000"/>
              <a:gd name="connsiteX15" fmla="*/ 163472 w 7538114"/>
              <a:gd name="connsiteY15" fmla="*/ 6796707 h 6858000"/>
              <a:gd name="connsiteX16" fmla="*/ 160535 w 7538114"/>
              <a:gd name="connsiteY16" fmla="*/ 6780725 h 6858000"/>
              <a:gd name="connsiteX17" fmla="*/ 162318 w 7538114"/>
              <a:gd name="connsiteY17" fmla="*/ 6767829 h 6858000"/>
              <a:gd name="connsiteX18" fmla="*/ 162771 w 7538114"/>
              <a:gd name="connsiteY18" fmla="*/ 6694444 h 6858000"/>
              <a:gd name="connsiteX19" fmla="*/ 165604 w 7538114"/>
              <a:gd name="connsiteY19" fmla="*/ 6677569 h 6858000"/>
              <a:gd name="connsiteX20" fmla="*/ 171255 w 7538114"/>
              <a:gd name="connsiteY20" fmla="*/ 6669571 h 6858000"/>
              <a:gd name="connsiteX21" fmla="*/ 169240 w 7538114"/>
              <a:gd name="connsiteY21" fmla="*/ 6663304 h 6858000"/>
              <a:gd name="connsiteX22" fmla="*/ 169039 w 7538114"/>
              <a:gd name="connsiteY22" fmla="*/ 6618916 h 6858000"/>
              <a:gd name="connsiteX23" fmla="*/ 168392 w 7538114"/>
              <a:gd name="connsiteY23" fmla="*/ 6589960 h 6858000"/>
              <a:gd name="connsiteX24" fmla="*/ 160636 w 7538114"/>
              <a:gd name="connsiteY24" fmla="*/ 6588200 h 6858000"/>
              <a:gd name="connsiteX25" fmla="*/ 157872 w 7538114"/>
              <a:gd name="connsiteY25" fmla="*/ 6562416 h 6858000"/>
              <a:gd name="connsiteX26" fmla="*/ 162851 w 7538114"/>
              <a:gd name="connsiteY26" fmla="*/ 6534939 h 6858000"/>
              <a:gd name="connsiteX27" fmla="*/ 162153 w 7538114"/>
              <a:gd name="connsiteY27" fmla="*/ 6502552 h 6858000"/>
              <a:gd name="connsiteX28" fmla="*/ 161821 w 7538114"/>
              <a:gd name="connsiteY28" fmla="*/ 6483172 h 6858000"/>
              <a:gd name="connsiteX29" fmla="*/ 154586 w 7538114"/>
              <a:gd name="connsiteY29" fmla="*/ 6432309 h 6858000"/>
              <a:gd name="connsiteX30" fmla="*/ 127078 w 7538114"/>
              <a:gd name="connsiteY30" fmla="*/ 6349783 h 6858000"/>
              <a:gd name="connsiteX31" fmla="*/ 123181 w 7538114"/>
              <a:gd name="connsiteY31" fmla="*/ 6323872 h 6858000"/>
              <a:gd name="connsiteX32" fmla="*/ 124767 w 7538114"/>
              <a:gd name="connsiteY32" fmla="*/ 6319343 h 6858000"/>
              <a:gd name="connsiteX33" fmla="*/ 108246 w 7538114"/>
              <a:gd name="connsiteY33" fmla="*/ 6190348 h 6858000"/>
              <a:gd name="connsiteX34" fmla="*/ 107279 w 7538114"/>
              <a:gd name="connsiteY34" fmla="*/ 6167269 h 6858000"/>
              <a:gd name="connsiteX35" fmla="*/ 107883 w 7538114"/>
              <a:gd name="connsiteY35" fmla="*/ 6149986 h 6858000"/>
              <a:gd name="connsiteX36" fmla="*/ 102380 w 7538114"/>
              <a:gd name="connsiteY36" fmla="*/ 6108622 h 6858000"/>
              <a:gd name="connsiteX37" fmla="*/ 90314 w 7538114"/>
              <a:gd name="connsiteY37" fmla="*/ 6041155 h 6858000"/>
              <a:gd name="connsiteX38" fmla="*/ 88409 w 7538114"/>
              <a:gd name="connsiteY38" fmla="*/ 6026587 h 6858000"/>
              <a:gd name="connsiteX39" fmla="*/ 89403 w 7538114"/>
              <a:gd name="connsiteY39" fmla="*/ 6013265 h 6858000"/>
              <a:gd name="connsiteX40" fmla="*/ 91927 w 7538114"/>
              <a:gd name="connsiteY40" fmla="*/ 6009478 h 6858000"/>
              <a:gd name="connsiteX41" fmla="*/ 91302 w 7538114"/>
              <a:gd name="connsiteY41" fmla="*/ 6001336 h 6858000"/>
              <a:gd name="connsiteX42" fmla="*/ 91687 w 7538114"/>
              <a:gd name="connsiteY42" fmla="*/ 5999003 h 6858000"/>
              <a:gd name="connsiteX43" fmla="*/ 93336 w 7538114"/>
              <a:gd name="connsiteY43" fmla="*/ 5985795 h 6858000"/>
              <a:gd name="connsiteX44" fmla="*/ 83190 w 7538114"/>
              <a:gd name="connsiteY44" fmla="*/ 5961758 h 6858000"/>
              <a:gd name="connsiteX45" fmla="*/ 81952 w 7538114"/>
              <a:gd name="connsiteY45" fmla="*/ 5928761 h 6858000"/>
              <a:gd name="connsiteX46" fmla="*/ 67420 w 7538114"/>
              <a:gd name="connsiteY46" fmla="*/ 5787247 h 6858000"/>
              <a:gd name="connsiteX47" fmla="*/ 50760 w 7538114"/>
              <a:gd name="connsiteY47" fmla="*/ 5710700 h 6858000"/>
              <a:gd name="connsiteX48" fmla="*/ 42956 w 7538114"/>
              <a:gd name="connsiteY48" fmla="*/ 5641754 h 6858000"/>
              <a:gd name="connsiteX49" fmla="*/ 29695 w 7538114"/>
              <a:gd name="connsiteY49" fmla="*/ 5602326 h 6858000"/>
              <a:gd name="connsiteX50" fmla="*/ 18841 w 7538114"/>
              <a:gd name="connsiteY50" fmla="*/ 5570885 h 6858000"/>
              <a:gd name="connsiteX51" fmla="*/ 9977 w 7538114"/>
              <a:gd name="connsiteY51" fmla="*/ 5543492 h 6858000"/>
              <a:gd name="connsiteX52" fmla="*/ 5255 w 7538114"/>
              <a:gd name="connsiteY52" fmla="*/ 5531024 h 6858000"/>
              <a:gd name="connsiteX53" fmla="*/ 5447 w 7538114"/>
              <a:gd name="connsiteY53" fmla="*/ 5527845 h 6858000"/>
              <a:gd name="connsiteX54" fmla="*/ 0 w 7538114"/>
              <a:gd name="connsiteY54" fmla="*/ 5507724 h 6858000"/>
              <a:gd name="connsiteX55" fmla="*/ 435 w 7538114"/>
              <a:gd name="connsiteY55" fmla="*/ 5507045 h 6858000"/>
              <a:gd name="connsiteX56" fmla="*/ 1128 w 7538114"/>
              <a:gd name="connsiteY56" fmla="*/ 5499619 h 6858000"/>
              <a:gd name="connsiteX57" fmla="*/ 1291 w 7538114"/>
              <a:gd name="connsiteY57" fmla="*/ 5486342 h 6858000"/>
              <a:gd name="connsiteX58" fmla="*/ 7976 w 7538114"/>
              <a:gd name="connsiteY58" fmla="*/ 5450755 h 6858000"/>
              <a:gd name="connsiteX59" fmla="*/ 2355 w 7538114"/>
              <a:gd name="connsiteY59" fmla="*/ 5429732 h 6858000"/>
              <a:gd name="connsiteX60" fmla="*/ 1499 w 7538114"/>
              <a:gd name="connsiteY60" fmla="*/ 5370432 h 6858000"/>
              <a:gd name="connsiteX61" fmla="*/ 11483 w 7538114"/>
              <a:gd name="connsiteY61" fmla="*/ 5308330 h 6858000"/>
              <a:gd name="connsiteX62" fmla="*/ 12793 w 7538114"/>
              <a:gd name="connsiteY62" fmla="*/ 5246026 h 6858000"/>
              <a:gd name="connsiteX63" fmla="*/ 12525 w 7538114"/>
              <a:gd name="connsiteY63" fmla="*/ 5223468 h 6858000"/>
              <a:gd name="connsiteX64" fmla="*/ 15322 w 7538114"/>
              <a:gd name="connsiteY64" fmla="*/ 5183258 h 6858000"/>
              <a:gd name="connsiteX65" fmla="*/ 18633 w 7538114"/>
              <a:gd name="connsiteY65" fmla="*/ 5164842 h 6858000"/>
              <a:gd name="connsiteX66" fmla="*/ 18428 w 7538114"/>
              <a:gd name="connsiteY66" fmla="*/ 5164034 h 6858000"/>
              <a:gd name="connsiteX67" fmla="*/ 19854 w 7538114"/>
              <a:gd name="connsiteY67" fmla="*/ 5162388 h 6858000"/>
              <a:gd name="connsiteX68" fmla="*/ 20514 w 7538114"/>
              <a:gd name="connsiteY68" fmla="*/ 5158981 h 6858000"/>
              <a:gd name="connsiteX69" fmla="*/ 20089 w 7538114"/>
              <a:gd name="connsiteY69" fmla="*/ 5149681 h 6858000"/>
              <a:gd name="connsiteX70" fmla="*/ 19561 w 7538114"/>
              <a:gd name="connsiteY70" fmla="*/ 5146183 h 6858000"/>
              <a:gd name="connsiteX71" fmla="*/ 19571 w 7538114"/>
              <a:gd name="connsiteY71" fmla="*/ 5141065 h 6858000"/>
              <a:gd name="connsiteX72" fmla="*/ 19690 w 7538114"/>
              <a:gd name="connsiteY72" fmla="*/ 5140937 h 6858000"/>
              <a:gd name="connsiteX73" fmla="*/ 19471 w 7538114"/>
              <a:gd name="connsiteY73" fmla="*/ 5136144 h 6858000"/>
              <a:gd name="connsiteX74" fmla="*/ 16918 w 7538114"/>
              <a:gd name="connsiteY74" fmla="*/ 5112689 h 6858000"/>
              <a:gd name="connsiteX75" fmla="*/ 28071 w 7538114"/>
              <a:gd name="connsiteY75" fmla="*/ 5081696 h 6858000"/>
              <a:gd name="connsiteX76" fmla="*/ 30005 w 7538114"/>
              <a:gd name="connsiteY76" fmla="*/ 5068879 h 6858000"/>
              <a:gd name="connsiteX77" fmla="*/ 31661 w 7538114"/>
              <a:gd name="connsiteY77" fmla="*/ 5062033 h 6858000"/>
              <a:gd name="connsiteX78" fmla="*/ 32169 w 7538114"/>
              <a:gd name="connsiteY78" fmla="*/ 5061608 h 6858000"/>
              <a:gd name="connsiteX79" fmla="*/ 27436 w 7538114"/>
              <a:gd name="connsiteY79" fmla="*/ 5021480 h 6858000"/>
              <a:gd name="connsiteX80" fmla="*/ 26614 w 7538114"/>
              <a:gd name="connsiteY80" fmla="*/ 5013906 h 6858000"/>
              <a:gd name="connsiteX81" fmla="*/ 25056 w 7538114"/>
              <a:gd name="connsiteY81" fmla="*/ 5011767 h 6858000"/>
              <a:gd name="connsiteX82" fmla="*/ 24513 w 7538114"/>
              <a:gd name="connsiteY82" fmla="*/ 5000592 h 6858000"/>
              <a:gd name="connsiteX83" fmla="*/ 24951 w 7538114"/>
              <a:gd name="connsiteY83" fmla="*/ 4999307 h 6858000"/>
              <a:gd name="connsiteX84" fmla="*/ 22644 w 7538114"/>
              <a:gd name="connsiteY84" fmla="*/ 4990090 h 6858000"/>
              <a:gd name="connsiteX85" fmla="*/ 18465 w 7538114"/>
              <a:gd name="connsiteY85" fmla="*/ 4982366 h 6858000"/>
              <a:gd name="connsiteX86" fmla="*/ 20888 w 7538114"/>
              <a:gd name="connsiteY86" fmla="*/ 4887310 h 6858000"/>
              <a:gd name="connsiteX87" fmla="*/ 15781 w 7538114"/>
              <a:gd name="connsiteY87" fmla="*/ 4807298 h 6858000"/>
              <a:gd name="connsiteX88" fmla="*/ 19649 w 7538114"/>
              <a:gd name="connsiteY88" fmla="*/ 4779990 h 6858000"/>
              <a:gd name="connsiteX89" fmla="*/ 21858 w 7538114"/>
              <a:gd name="connsiteY89" fmla="*/ 4664237 h 6858000"/>
              <a:gd name="connsiteX90" fmla="*/ 13583 w 7538114"/>
              <a:gd name="connsiteY90" fmla="*/ 4598607 h 6858000"/>
              <a:gd name="connsiteX91" fmla="*/ 7118 w 7538114"/>
              <a:gd name="connsiteY91" fmla="*/ 4546768 h 6858000"/>
              <a:gd name="connsiteX92" fmla="*/ 14555 w 7538114"/>
              <a:gd name="connsiteY92" fmla="*/ 4522182 h 6858000"/>
              <a:gd name="connsiteX93" fmla="*/ 17290 w 7538114"/>
              <a:gd name="connsiteY93" fmla="*/ 4509768 h 6858000"/>
              <a:gd name="connsiteX94" fmla="*/ 17421 w 7538114"/>
              <a:gd name="connsiteY94" fmla="*/ 4494586 h 6858000"/>
              <a:gd name="connsiteX95" fmla="*/ 18193 w 7538114"/>
              <a:gd name="connsiteY95" fmla="*/ 4440649 h 6858000"/>
              <a:gd name="connsiteX96" fmla="*/ 16616 w 7538114"/>
              <a:gd name="connsiteY96" fmla="*/ 4431853 h 6858000"/>
              <a:gd name="connsiteX97" fmla="*/ 19246 w 7538114"/>
              <a:gd name="connsiteY97" fmla="*/ 4403141 h 6858000"/>
              <a:gd name="connsiteX98" fmla="*/ 19623 w 7538114"/>
              <a:gd name="connsiteY98" fmla="*/ 4356631 h 6858000"/>
              <a:gd name="connsiteX99" fmla="*/ 20293 w 7538114"/>
              <a:gd name="connsiteY99" fmla="*/ 4339937 h 6858000"/>
              <a:gd name="connsiteX100" fmla="*/ 18752 w 7538114"/>
              <a:gd name="connsiteY100" fmla="*/ 4331435 h 6858000"/>
              <a:gd name="connsiteX101" fmla="*/ 24901 w 7538114"/>
              <a:gd name="connsiteY101" fmla="*/ 4320990 h 6858000"/>
              <a:gd name="connsiteX102" fmla="*/ 23734 w 7538114"/>
              <a:gd name="connsiteY102" fmla="*/ 4309111 h 6858000"/>
              <a:gd name="connsiteX103" fmla="*/ 29040 w 7538114"/>
              <a:gd name="connsiteY103" fmla="*/ 4263489 h 6858000"/>
              <a:gd name="connsiteX104" fmla="*/ 29429 w 7538114"/>
              <a:gd name="connsiteY104" fmla="*/ 4258775 h 6858000"/>
              <a:gd name="connsiteX105" fmla="*/ 33702 w 7538114"/>
              <a:gd name="connsiteY105" fmla="*/ 4248512 h 6858000"/>
              <a:gd name="connsiteX106" fmla="*/ 37356 w 7538114"/>
              <a:gd name="connsiteY106" fmla="*/ 4228644 h 6858000"/>
              <a:gd name="connsiteX107" fmla="*/ 50107 w 7538114"/>
              <a:gd name="connsiteY107" fmla="*/ 4193665 h 6858000"/>
              <a:gd name="connsiteX108" fmla="*/ 56192 w 7538114"/>
              <a:gd name="connsiteY108" fmla="*/ 4173105 h 6858000"/>
              <a:gd name="connsiteX109" fmla="*/ 61800 w 7538114"/>
              <a:gd name="connsiteY109" fmla="*/ 4159194 h 6858000"/>
              <a:gd name="connsiteX110" fmla="*/ 69720 w 7538114"/>
              <a:gd name="connsiteY110" fmla="*/ 4118135 h 6858000"/>
              <a:gd name="connsiteX111" fmla="*/ 80190 w 7538114"/>
              <a:gd name="connsiteY111" fmla="*/ 4047713 h 6858000"/>
              <a:gd name="connsiteX112" fmla="*/ 96666 w 7538114"/>
              <a:gd name="connsiteY112" fmla="*/ 3980780 h 6858000"/>
              <a:gd name="connsiteX113" fmla="*/ 107651 w 7538114"/>
              <a:gd name="connsiteY113" fmla="*/ 3941872 h 6858000"/>
              <a:gd name="connsiteX114" fmla="*/ 118444 w 7538114"/>
              <a:gd name="connsiteY114" fmla="*/ 3897465 h 6858000"/>
              <a:gd name="connsiteX115" fmla="*/ 134545 w 7538114"/>
              <a:gd name="connsiteY115" fmla="*/ 3811132 h 6858000"/>
              <a:gd name="connsiteX116" fmla="*/ 145381 w 7538114"/>
              <a:gd name="connsiteY116" fmla="*/ 3746540 h 6858000"/>
              <a:gd name="connsiteX117" fmla="*/ 146587 w 7538114"/>
              <a:gd name="connsiteY117" fmla="*/ 3670275 h 6858000"/>
              <a:gd name="connsiteX118" fmla="*/ 165690 w 7538114"/>
              <a:gd name="connsiteY118" fmla="*/ 3580981 h 6858000"/>
              <a:gd name="connsiteX119" fmla="*/ 163175 w 7538114"/>
              <a:gd name="connsiteY119" fmla="*/ 3570960 h 6858000"/>
              <a:gd name="connsiteX120" fmla="*/ 162665 w 7538114"/>
              <a:gd name="connsiteY120" fmla="*/ 3560693 h 6858000"/>
              <a:gd name="connsiteX121" fmla="*/ 163299 w 7538114"/>
              <a:gd name="connsiteY121" fmla="*/ 3559743 h 6858000"/>
              <a:gd name="connsiteX122" fmla="*/ 164777 w 7538114"/>
              <a:gd name="connsiteY122" fmla="*/ 3548721 h 6858000"/>
              <a:gd name="connsiteX123" fmla="*/ 163708 w 7538114"/>
              <a:gd name="connsiteY123" fmla="*/ 3545693 h 6858000"/>
              <a:gd name="connsiteX124" fmla="*/ 164286 w 7538114"/>
              <a:gd name="connsiteY124" fmla="*/ 3537938 h 6858000"/>
              <a:gd name="connsiteX125" fmla="*/ 164247 w 7538114"/>
              <a:gd name="connsiteY125" fmla="*/ 3522141 h 6858000"/>
              <a:gd name="connsiteX126" fmla="*/ 165343 w 7538114"/>
              <a:gd name="connsiteY126" fmla="*/ 3519672 h 6858000"/>
              <a:gd name="connsiteX127" fmla="*/ 167001 w 7538114"/>
              <a:gd name="connsiteY127" fmla="*/ 3496604 h 6858000"/>
              <a:gd name="connsiteX128" fmla="*/ 167547 w 7538114"/>
              <a:gd name="connsiteY128" fmla="*/ 3496517 h 6858000"/>
              <a:gd name="connsiteX129" fmla="*/ 170301 w 7538114"/>
              <a:gd name="connsiteY129" fmla="*/ 3491023 h 6858000"/>
              <a:gd name="connsiteX130" fmla="*/ 174371 w 7538114"/>
              <a:gd name="connsiteY130" fmla="*/ 3479998 h 6858000"/>
              <a:gd name="connsiteX131" fmla="*/ 190228 w 7538114"/>
              <a:gd name="connsiteY131" fmla="*/ 3457434 h 6858000"/>
              <a:gd name="connsiteX132" fmla="*/ 192016 w 7538114"/>
              <a:gd name="connsiteY132" fmla="*/ 3433411 h 6858000"/>
              <a:gd name="connsiteX133" fmla="*/ 192663 w 7538114"/>
              <a:gd name="connsiteY133" fmla="*/ 3428691 h 6858000"/>
              <a:gd name="connsiteX134" fmla="*/ 192793 w 7538114"/>
              <a:gd name="connsiteY134" fmla="*/ 3428643 h 6858000"/>
              <a:gd name="connsiteX135" fmla="*/ 193710 w 7538114"/>
              <a:gd name="connsiteY135" fmla="*/ 3423760 h 6858000"/>
              <a:gd name="connsiteX136" fmla="*/ 193839 w 7538114"/>
              <a:gd name="connsiteY136" fmla="*/ 3420085 h 6858000"/>
              <a:gd name="connsiteX137" fmla="*/ 195094 w 7538114"/>
              <a:gd name="connsiteY137" fmla="*/ 3410930 h 6858000"/>
              <a:gd name="connsiteX138" fmla="*/ 196311 w 7538114"/>
              <a:gd name="connsiteY138" fmla="*/ 3408092 h 6858000"/>
              <a:gd name="connsiteX139" fmla="*/ 197928 w 7538114"/>
              <a:gd name="connsiteY139" fmla="*/ 3407419 h 6858000"/>
              <a:gd name="connsiteX140" fmla="*/ 197881 w 7538114"/>
              <a:gd name="connsiteY140" fmla="*/ 3406520 h 6858000"/>
              <a:gd name="connsiteX141" fmla="*/ 204222 w 7538114"/>
              <a:gd name="connsiteY141" fmla="*/ 3391015 h 6858000"/>
              <a:gd name="connsiteX142" fmla="*/ 213950 w 7538114"/>
              <a:gd name="connsiteY142" fmla="*/ 3354361 h 6858000"/>
              <a:gd name="connsiteX143" fmla="*/ 217699 w 7538114"/>
              <a:gd name="connsiteY143" fmla="*/ 3332639 h 6858000"/>
              <a:gd name="connsiteX144" fmla="*/ 229963 w 7538114"/>
              <a:gd name="connsiteY144" fmla="*/ 3273935 h 6858000"/>
              <a:gd name="connsiteX145" fmla="*/ 243785 w 7538114"/>
              <a:gd name="connsiteY145" fmla="*/ 3215621 h 6858000"/>
              <a:gd name="connsiteX146" fmla="*/ 259175 w 7538114"/>
              <a:gd name="connsiteY146" fmla="*/ 3189909 h 6858000"/>
              <a:gd name="connsiteX147" fmla="*/ 259988 w 7538114"/>
              <a:gd name="connsiteY147" fmla="*/ 3186579 h 6858000"/>
              <a:gd name="connsiteX148" fmla="*/ 259980 w 7538114"/>
              <a:gd name="connsiteY148" fmla="*/ 3177264 h 6858000"/>
              <a:gd name="connsiteX149" fmla="*/ 259609 w 7538114"/>
              <a:gd name="connsiteY149" fmla="*/ 3173723 h 6858000"/>
              <a:gd name="connsiteX150" fmla="*/ 259848 w 7538114"/>
              <a:gd name="connsiteY150" fmla="*/ 3168622 h 6858000"/>
              <a:gd name="connsiteX151" fmla="*/ 259971 w 7538114"/>
              <a:gd name="connsiteY151" fmla="*/ 3168508 h 6858000"/>
              <a:gd name="connsiteX152" fmla="*/ 259966 w 7538114"/>
              <a:gd name="connsiteY152" fmla="*/ 3163706 h 6858000"/>
              <a:gd name="connsiteX153" fmla="*/ 258467 w 7538114"/>
              <a:gd name="connsiteY153" fmla="*/ 3140064 h 6858000"/>
              <a:gd name="connsiteX154" fmla="*/ 270990 w 7538114"/>
              <a:gd name="connsiteY154" fmla="*/ 3110288 h 6858000"/>
              <a:gd name="connsiteX155" fmla="*/ 273494 w 7538114"/>
              <a:gd name="connsiteY155" fmla="*/ 3097704 h 6858000"/>
              <a:gd name="connsiteX156" fmla="*/ 275456 w 7538114"/>
              <a:gd name="connsiteY156" fmla="*/ 3091047 h 6858000"/>
              <a:gd name="connsiteX157" fmla="*/ 275980 w 7538114"/>
              <a:gd name="connsiteY157" fmla="*/ 3090672 h 6858000"/>
              <a:gd name="connsiteX158" fmla="*/ 274486 w 7538114"/>
              <a:gd name="connsiteY158" fmla="*/ 3068004 h 6858000"/>
              <a:gd name="connsiteX159" fmla="*/ 275226 w 7538114"/>
              <a:gd name="connsiteY159" fmla="*/ 3065087 h 6858000"/>
              <a:gd name="connsiteX160" fmla="*/ 273050 w 7538114"/>
              <a:gd name="connsiteY160" fmla="*/ 3050191 h 6858000"/>
              <a:gd name="connsiteX161" fmla="*/ 272566 w 7538114"/>
              <a:gd name="connsiteY161" fmla="*/ 3042559 h 6858000"/>
              <a:gd name="connsiteX162" fmla="*/ 271107 w 7538114"/>
              <a:gd name="connsiteY162" fmla="*/ 3040271 h 6858000"/>
              <a:gd name="connsiteX163" fmla="*/ 271065 w 7538114"/>
              <a:gd name="connsiteY163" fmla="*/ 3029072 h 6858000"/>
              <a:gd name="connsiteX164" fmla="*/ 271558 w 7538114"/>
              <a:gd name="connsiteY164" fmla="*/ 3027835 h 6858000"/>
              <a:gd name="connsiteX165" fmla="*/ 268717 w 7538114"/>
              <a:gd name="connsiteY165" fmla="*/ 2964245 h 6858000"/>
              <a:gd name="connsiteX166" fmla="*/ 272511 w 7538114"/>
              <a:gd name="connsiteY166" fmla="*/ 2915772 h 6858000"/>
              <a:gd name="connsiteX167" fmla="*/ 270356 w 7538114"/>
              <a:gd name="connsiteY167" fmla="*/ 2825842 h 6858000"/>
              <a:gd name="connsiteX168" fmla="*/ 273897 w 7538114"/>
              <a:gd name="connsiteY168" fmla="*/ 2734957 h 6858000"/>
              <a:gd name="connsiteX169" fmla="*/ 274458 w 7538114"/>
              <a:gd name="connsiteY169" fmla="*/ 2636572 h 6858000"/>
              <a:gd name="connsiteX170" fmla="*/ 279157 w 7538114"/>
              <a:gd name="connsiteY170" fmla="*/ 2604260 h 6858000"/>
              <a:gd name="connsiteX171" fmla="*/ 288131 w 7538114"/>
              <a:gd name="connsiteY171" fmla="*/ 2582747 h 6858000"/>
              <a:gd name="connsiteX172" fmla="*/ 282516 w 7538114"/>
              <a:gd name="connsiteY172" fmla="*/ 2478755 h 6858000"/>
              <a:gd name="connsiteX173" fmla="*/ 287359 w 7538114"/>
              <a:gd name="connsiteY173" fmla="*/ 2451804 h 6858000"/>
              <a:gd name="connsiteX174" fmla="*/ 289577 w 7538114"/>
              <a:gd name="connsiteY174" fmla="*/ 2408801 h 6858000"/>
              <a:gd name="connsiteX175" fmla="*/ 293203 w 7538114"/>
              <a:gd name="connsiteY175" fmla="*/ 2392670 h 6858000"/>
              <a:gd name="connsiteX176" fmla="*/ 304183 w 7538114"/>
              <a:gd name="connsiteY176" fmla="*/ 2330165 h 6858000"/>
              <a:gd name="connsiteX177" fmla="*/ 310900 w 7538114"/>
              <a:gd name="connsiteY177" fmla="*/ 2276363 h 6858000"/>
              <a:gd name="connsiteX178" fmla="*/ 303909 w 7538114"/>
              <a:gd name="connsiteY178" fmla="*/ 2236310 h 6858000"/>
              <a:gd name="connsiteX179" fmla="*/ 306187 w 7538114"/>
              <a:gd name="connsiteY179" fmla="*/ 2232984 h 6858000"/>
              <a:gd name="connsiteX180" fmla="*/ 307158 w 7538114"/>
              <a:gd name="connsiteY180" fmla="*/ 2205763 h 6858000"/>
              <a:gd name="connsiteX181" fmla="*/ 304860 w 7538114"/>
              <a:gd name="connsiteY181" fmla="*/ 2145703 h 6858000"/>
              <a:gd name="connsiteX182" fmla="*/ 304273 w 7538114"/>
              <a:gd name="connsiteY182" fmla="*/ 2092533 h 6858000"/>
              <a:gd name="connsiteX183" fmla="*/ 301642 w 7538114"/>
              <a:gd name="connsiteY183" fmla="*/ 2057359 h 6858000"/>
              <a:gd name="connsiteX184" fmla="*/ 306736 w 7538114"/>
              <a:gd name="connsiteY184" fmla="*/ 2016105 h 6858000"/>
              <a:gd name="connsiteX185" fmla="*/ 316234 w 7538114"/>
              <a:gd name="connsiteY185" fmla="*/ 1983129 h 6858000"/>
              <a:gd name="connsiteX186" fmla="*/ 318238 w 7538114"/>
              <a:gd name="connsiteY186" fmla="*/ 1956745 h 6858000"/>
              <a:gd name="connsiteX187" fmla="*/ 311341 w 7538114"/>
              <a:gd name="connsiteY187" fmla="*/ 1950160 h 6858000"/>
              <a:gd name="connsiteX188" fmla="*/ 323556 w 7538114"/>
              <a:gd name="connsiteY188" fmla="*/ 1879546 h 6858000"/>
              <a:gd name="connsiteX189" fmla="*/ 326085 w 7538114"/>
              <a:gd name="connsiteY189" fmla="*/ 1854893 h 6858000"/>
              <a:gd name="connsiteX190" fmla="*/ 335058 w 7538114"/>
              <a:gd name="connsiteY190" fmla="*/ 1787684 h 6858000"/>
              <a:gd name="connsiteX191" fmla="*/ 345620 w 7538114"/>
              <a:gd name="connsiteY191" fmla="*/ 1720464 h 6858000"/>
              <a:gd name="connsiteX192" fmla="*/ 360760 w 7538114"/>
              <a:gd name="connsiteY192" fmla="*/ 1681196 h 6858000"/>
              <a:gd name="connsiteX193" fmla="*/ 368483 w 7538114"/>
              <a:gd name="connsiteY193" fmla="*/ 1625881 h 6858000"/>
              <a:gd name="connsiteX194" fmla="*/ 371077 w 7538114"/>
              <a:gd name="connsiteY194" fmla="*/ 1616704 h 6858000"/>
              <a:gd name="connsiteX195" fmla="*/ 383008 w 7538114"/>
              <a:gd name="connsiteY195" fmla="*/ 1551493 h 6858000"/>
              <a:gd name="connsiteX196" fmla="*/ 384834 w 7538114"/>
              <a:gd name="connsiteY196" fmla="*/ 1475233 h 6858000"/>
              <a:gd name="connsiteX197" fmla="*/ 418371 w 7538114"/>
              <a:gd name="connsiteY197" fmla="*/ 1380155 h 6858000"/>
              <a:gd name="connsiteX198" fmla="*/ 469641 w 7538114"/>
              <a:gd name="connsiteY198" fmla="*/ 1210871 h 6858000"/>
              <a:gd name="connsiteX199" fmla="*/ 489701 w 7538114"/>
              <a:gd name="connsiteY199" fmla="*/ 1028427 h 6858000"/>
              <a:gd name="connsiteX200" fmla="*/ 486354 w 7538114"/>
              <a:gd name="connsiteY200" fmla="*/ 980383 h 6858000"/>
              <a:gd name="connsiteX201" fmla="*/ 479762 w 7538114"/>
              <a:gd name="connsiteY201" fmla="*/ 839699 h 6858000"/>
              <a:gd name="connsiteX202" fmla="*/ 445664 w 7538114"/>
              <a:gd name="connsiteY202" fmla="*/ 696545 h 6858000"/>
              <a:gd name="connsiteX203" fmla="*/ 440047 w 7538114"/>
              <a:gd name="connsiteY203" fmla="*/ 606615 h 6858000"/>
              <a:gd name="connsiteX204" fmla="*/ 431225 w 7538114"/>
              <a:gd name="connsiteY204" fmla="*/ 563889 h 6858000"/>
              <a:gd name="connsiteX205" fmla="*/ 430803 w 7538114"/>
              <a:gd name="connsiteY205" fmla="*/ 534294 h 6858000"/>
              <a:gd name="connsiteX206" fmla="*/ 429777 w 7538114"/>
              <a:gd name="connsiteY206" fmla="*/ 516548 h 6858000"/>
              <a:gd name="connsiteX207" fmla="*/ 415090 w 7538114"/>
              <a:gd name="connsiteY207" fmla="*/ 485808 h 6858000"/>
              <a:gd name="connsiteX208" fmla="*/ 410499 w 7538114"/>
              <a:gd name="connsiteY208" fmla="*/ 369873 h 6858000"/>
              <a:gd name="connsiteX209" fmla="*/ 425314 w 7538114"/>
              <a:gd name="connsiteY209" fmla="*/ 259180 h 6858000"/>
              <a:gd name="connsiteX210" fmla="*/ 383240 w 7538114"/>
              <a:gd name="connsiteY210" fmla="*/ 94173 h 6858000"/>
              <a:gd name="connsiteX211" fmla="*/ 379938 w 7538114"/>
              <a:gd name="connsiteY211" fmla="*/ 77267 h 6858000"/>
              <a:gd name="connsiteX212" fmla="*/ 373430 w 7538114"/>
              <a:gd name="connsiteY212" fmla="*/ 3885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Lst>
            <a:rect l="l" t="t" r="r" b="b"/>
            <a:pathLst>
              <a:path w="7538114" h="6858000">
                <a:moveTo>
                  <a:pt x="366246" y="0"/>
                </a:moveTo>
                <a:lnTo>
                  <a:pt x="2830292" y="0"/>
                </a:lnTo>
                <a:lnTo>
                  <a:pt x="3903260" y="0"/>
                </a:lnTo>
                <a:lnTo>
                  <a:pt x="4597266" y="0"/>
                </a:lnTo>
                <a:lnTo>
                  <a:pt x="7192370" y="0"/>
                </a:lnTo>
                <a:lnTo>
                  <a:pt x="7538114" y="0"/>
                </a:lnTo>
                <a:lnTo>
                  <a:pt x="7538114" y="6858000"/>
                </a:lnTo>
                <a:lnTo>
                  <a:pt x="7192370" y="6858000"/>
                </a:lnTo>
                <a:lnTo>
                  <a:pt x="4597266" y="6858000"/>
                </a:lnTo>
                <a:lnTo>
                  <a:pt x="3903260" y="6858000"/>
                </a:lnTo>
                <a:lnTo>
                  <a:pt x="2830292" y="6858000"/>
                </a:lnTo>
                <a:lnTo>
                  <a:pt x="170314" y="6858000"/>
                </a:lnTo>
                <a:cubicBezTo>
                  <a:pt x="170323" y="6857920"/>
                  <a:pt x="170332" y="6857839"/>
                  <a:pt x="170341" y="6857759"/>
                </a:cubicBezTo>
                <a:lnTo>
                  <a:pt x="173485" y="6852129"/>
                </a:lnTo>
                <a:lnTo>
                  <a:pt x="167544" y="6830335"/>
                </a:lnTo>
                <a:cubicBezTo>
                  <a:pt x="165474" y="6819600"/>
                  <a:pt x="164100" y="6808301"/>
                  <a:pt x="163472" y="6796707"/>
                </a:cubicBezTo>
                <a:cubicBezTo>
                  <a:pt x="167658" y="6794106"/>
                  <a:pt x="161711" y="6785006"/>
                  <a:pt x="160535" y="6780725"/>
                </a:cubicBezTo>
                <a:cubicBezTo>
                  <a:pt x="163268" y="6780680"/>
                  <a:pt x="164578" y="6771195"/>
                  <a:pt x="162318" y="6767829"/>
                </a:cubicBezTo>
                <a:cubicBezTo>
                  <a:pt x="152545" y="6697090"/>
                  <a:pt x="178083" y="6736894"/>
                  <a:pt x="162771" y="6694444"/>
                </a:cubicBezTo>
                <a:cubicBezTo>
                  <a:pt x="161971" y="6687342"/>
                  <a:pt x="163342" y="6682014"/>
                  <a:pt x="165604" y="6677569"/>
                </a:cubicBezTo>
                <a:lnTo>
                  <a:pt x="171255" y="6669571"/>
                </a:lnTo>
                <a:lnTo>
                  <a:pt x="169240" y="6663304"/>
                </a:lnTo>
                <a:cubicBezTo>
                  <a:pt x="169082" y="6639651"/>
                  <a:pt x="174873" y="6632678"/>
                  <a:pt x="169039" y="6618916"/>
                </a:cubicBezTo>
                <a:cubicBezTo>
                  <a:pt x="181164" y="6598580"/>
                  <a:pt x="170248" y="6605428"/>
                  <a:pt x="168392" y="6589960"/>
                </a:cubicBezTo>
                <a:cubicBezTo>
                  <a:pt x="165975" y="6577758"/>
                  <a:pt x="161323" y="6600160"/>
                  <a:pt x="160636" y="6588200"/>
                </a:cubicBezTo>
                <a:cubicBezTo>
                  <a:pt x="163766" y="6575263"/>
                  <a:pt x="154044" y="6575871"/>
                  <a:pt x="157872" y="6562416"/>
                </a:cubicBezTo>
                <a:cubicBezTo>
                  <a:pt x="165196" y="6565685"/>
                  <a:pt x="156453" y="6535866"/>
                  <a:pt x="162851" y="6534939"/>
                </a:cubicBezTo>
                <a:cubicBezTo>
                  <a:pt x="153702" y="6523511"/>
                  <a:pt x="164973" y="6517769"/>
                  <a:pt x="162153" y="6502552"/>
                </a:cubicBezTo>
                <a:cubicBezTo>
                  <a:pt x="158692" y="6495386"/>
                  <a:pt x="158098" y="6490216"/>
                  <a:pt x="161821" y="6483172"/>
                </a:cubicBezTo>
                <a:cubicBezTo>
                  <a:pt x="144969" y="6450162"/>
                  <a:pt x="161066" y="6463202"/>
                  <a:pt x="154586" y="6432309"/>
                </a:cubicBezTo>
                <a:cubicBezTo>
                  <a:pt x="147771" y="6405695"/>
                  <a:pt x="143349" y="6375524"/>
                  <a:pt x="127078" y="6349783"/>
                </a:cubicBezTo>
                <a:cubicBezTo>
                  <a:pt x="122468" y="6345058"/>
                  <a:pt x="120723" y="6333456"/>
                  <a:pt x="123181" y="6323872"/>
                </a:cubicBezTo>
                <a:cubicBezTo>
                  <a:pt x="123604" y="6322225"/>
                  <a:pt x="124138" y="6320698"/>
                  <a:pt x="124767" y="6319343"/>
                </a:cubicBezTo>
                <a:cubicBezTo>
                  <a:pt x="122278" y="6297089"/>
                  <a:pt x="111161" y="6215694"/>
                  <a:pt x="108246" y="6190348"/>
                </a:cubicBezTo>
                <a:cubicBezTo>
                  <a:pt x="114169" y="6188296"/>
                  <a:pt x="103482" y="6175479"/>
                  <a:pt x="107279" y="6167269"/>
                </a:cubicBezTo>
                <a:cubicBezTo>
                  <a:pt x="110610" y="6161389"/>
                  <a:pt x="108145" y="6156128"/>
                  <a:pt x="107883" y="6149986"/>
                </a:cubicBezTo>
                <a:cubicBezTo>
                  <a:pt x="110502" y="6141894"/>
                  <a:pt x="105773" y="6115502"/>
                  <a:pt x="102380" y="6108622"/>
                </a:cubicBezTo>
                <a:cubicBezTo>
                  <a:pt x="90593" y="6092179"/>
                  <a:pt x="99346" y="6054816"/>
                  <a:pt x="90314" y="6041155"/>
                </a:cubicBezTo>
                <a:cubicBezTo>
                  <a:pt x="88990" y="6036198"/>
                  <a:pt x="88454" y="6031348"/>
                  <a:pt x="88409" y="6026587"/>
                </a:cubicBezTo>
                <a:lnTo>
                  <a:pt x="89403" y="6013265"/>
                </a:lnTo>
                <a:lnTo>
                  <a:pt x="91927" y="6009478"/>
                </a:lnTo>
                <a:lnTo>
                  <a:pt x="91302" y="6001336"/>
                </a:lnTo>
                <a:cubicBezTo>
                  <a:pt x="91431" y="6000558"/>
                  <a:pt x="91559" y="5999781"/>
                  <a:pt x="91687" y="5999003"/>
                </a:cubicBezTo>
                <a:cubicBezTo>
                  <a:pt x="92431" y="5994547"/>
                  <a:pt x="93080" y="5990148"/>
                  <a:pt x="93336" y="5985795"/>
                </a:cubicBezTo>
                <a:cubicBezTo>
                  <a:pt x="80676" y="5991520"/>
                  <a:pt x="93430" y="5949705"/>
                  <a:pt x="83190" y="5961758"/>
                </a:cubicBezTo>
                <a:cubicBezTo>
                  <a:pt x="82399" y="5938832"/>
                  <a:pt x="72862" y="5956319"/>
                  <a:pt x="81952" y="5928761"/>
                </a:cubicBezTo>
                <a:cubicBezTo>
                  <a:pt x="79324" y="5899676"/>
                  <a:pt x="72619" y="5823590"/>
                  <a:pt x="67420" y="5787247"/>
                </a:cubicBezTo>
                <a:cubicBezTo>
                  <a:pt x="53530" y="5750058"/>
                  <a:pt x="57730" y="5736292"/>
                  <a:pt x="50760" y="5710700"/>
                </a:cubicBezTo>
                <a:cubicBezTo>
                  <a:pt x="47368" y="5660911"/>
                  <a:pt x="30723" y="5663675"/>
                  <a:pt x="42956" y="5641754"/>
                </a:cubicBezTo>
                <a:cubicBezTo>
                  <a:pt x="39970" y="5608358"/>
                  <a:pt x="24769" y="5637338"/>
                  <a:pt x="29695" y="5602326"/>
                </a:cubicBezTo>
                <a:cubicBezTo>
                  <a:pt x="27700" y="5601239"/>
                  <a:pt x="20274" y="5573144"/>
                  <a:pt x="18841" y="5570885"/>
                </a:cubicBezTo>
                <a:lnTo>
                  <a:pt x="9977" y="5543492"/>
                </a:lnTo>
                <a:lnTo>
                  <a:pt x="5255" y="5531024"/>
                </a:lnTo>
                <a:lnTo>
                  <a:pt x="5447" y="5527845"/>
                </a:lnTo>
                <a:lnTo>
                  <a:pt x="0" y="5507724"/>
                </a:lnTo>
                <a:lnTo>
                  <a:pt x="435" y="5507045"/>
                </a:lnTo>
                <a:cubicBezTo>
                  <a:pt x="1286" y="5505065"/>
                  <a:pt x="1681" y="5502734"/>
                  <a:pt x="1128" y="5499619"/>
                </a:cubicBezTo>
                <a:cubicBezTo>
                  <a:pt x="9450" y="5498516"/>
                  <a:pt x="3652" y="5495435"/>
                  <a:pt x="1291" y="5486342"/>
                </a:cubicBezTo>
                <a:cubicBezTo>
                  <a:pt x="13688" y="5482600"/>
                  <a:pt x="2464" y="5460320"/>
                  <a:pt x="7976" y="5450755"/>
                </a:cubicBezTo>
                <a:cubicBezTo>
                  <a:pt x="5962" y="5444157"/>
                  <a:pt x="4058" y="5437113"/>
                  <a:pt x="2355" y="5429732"/>
                </a:cubicBezTo>
                <a:lnTo>
                  <a:pt x="1499" y="5370432"/>
                </a:lnTo>
                <a:lnTo>
                  <a:pt x="11483" y="5308330"/>
                </a:lnTo>
                <a:cubicBezTo>
                  <a:pt x="11701" y="5285359"/>
                  <a:pt x="15408" y="5265468"/>
                  <a:pt x="12793" y="5246026"/>
                </a:cubicBezTo>
                <a:cubicBezTo>
                  <a:pt x="15678" y="5238129"/>
                  <a:pt x="16842" y="5230685"/>
                  <a:pt x="12525" y="5223468"/>
                </a:cubicBezTo>
                <a:cubicBezTo>
                  <a:pt x="13966" y="5202031"/>
                  <a:pt x="20131" y="5196842"/>
                  <a:pt x="15322" y="5183258"/>
                </a:cubicBezTo>
                <a:cubicBezTo>
                  <a:pt x="25294" y="5171214"/>
                  <a:pt x="21488" y="5170502"/>
                  <a:pt x="18633" y="5164842"/>
                </a:cubicBezTo>
                <a:cubicBezTo>
                  <a:pt x="18565" y="5164573"/>
                  <a:pt x="18496" y="5164303"/>
                  <a:pt x="18428" y="5164034"/>
                </a:cubicBezTo>
                <a:lnTo>
                  <a:pt x="19854" y="5162388"/>
                </a:lnTo>
                <a:lnTo>
                  <a:pt x="20514" y="5158981"/>
                </a:lnTo>
                <a:lnTo>
                  <a:pt x="20089" y="5149681"/>
                </a:lnTo>
                <a:lnTo>
                  <a:pt x="19561" y="5146183"/>
                </a:lnTo>
                <a:cubicBezTo>
                  <a:pt x="19336" y="5143774"/>
                  <a:pt x="19361" y="5142173"/>
                  <a:pt x="19571" y="5141065"/>
                </a:cubicBezTo>
                <a:lnTo>
                  <a:pt x="19690" y="5140937"/>
                </a:lnTo>
                <a:cubicBezTo>
                  <a:pt x="19617" y="5139339"/>
                  <a:pt x="19544" y="5137742"/>
                  <a:pt x="19471" y="5136144"/>
                </a:cubicBezTo>
                <a:cubicBezTo>
                  <a:pt x="18832" y="5128055"/>
                  <a:pt x="17958" y="5120182"/>
                  <a:pt x="16918" y="5112689"/>
                </a:cubicBezTo>
                <a:cubicBezTo>
                  <a:pt x="23464" y="5106353"/>
                  <a:pt x="15733" y="5078666"/>
                  <a:pt x="28071" y="5081696"/>
                </a:cubicBezTo>
                <a:cubicBezTo>
                  <a:pt x="27036" y="5071588"/>
                  <a:pt x="21912" y="5065475"/>
                  <a:pt x="30005" y="5068879"/>
                </a:cubicBezTo>
                <a:cubicBezTo>
                  <a:pt x="29897" y="5065551"/>
                  <a:pt x="30585" y="5063501"/>
                  <a:pt x="31661" y="5062033"/>
                </a:cubicBezTo>
                <a:lnTo>
                  <a:pt x="32169" y="5061608"/>
                </a:lnTo>
                <a:lnTo>
                  <a:pt x="27436" y="5021480"/>
                </a:lnTo>
                <a:lnTo>
                  <a:pt x="26614" y="5013906"/>
                </a:lnTo>
                <a:lnTo>
                  <a:pt x="25056" y="5011767"/>
                </a:lnTo>
                <a:cubicBezTo>
                  <a:pt x="24110" y="5009457"/>
                  <a:pt x="23701" y="5006147"/>
                  <a:pt x="24513" y="5000592"/>
                </a:cubicBezTo>
                <a:lnTo>
                  <a:pt x="24951" y="4999307"/>
                </a:lnTo>
                <a:lnTo>
                  <a:pt x="22644" y="4990090"/>
                </a:lnTo>
                <a:cubicBezTo>
                  <a:pt x="21579" y="4987122"/>
                  <a:pt x="20222" y="4984494"/>
                  <a:pt x="18465" y="4982366"/>
                </a:cubicBezTo>
                <a:cubicBezTo>
                  <a:pt x="27858" y="4950984"/>
                  <a:pt x="19264" y="4921373"/>
                  <a:pt x="20888" y="4887310"/>
                </a:cubicBezTo>
                <a:cubicBezTo>
                  <a:pt x="17563" y="4848813"/>
                  <a:pt x="18386" y="4829570"/>
                  <a:pt x="15781" y="4807298"/>
                </a:cubicBezTo>
                <a:cubicBezTo>
                  <a:pt x="15634" y="4803627"/>
                  <a:pt x="14440" y="4773874"/>
                  <a:pt x="19649" y="4779990"/>
                </a:cubicBezTo>
                <a:cubicBezTo>
                  <a:pt x="18744" y="4746827"/>
                  <a:pt x="22869" y="4698305"/>
                  <a:pt x="21858" y="4664237"/>
                </a:cubicBezTo>
                <a:cubicBezTo>
                  <a:pt x="34232" y="4642340"/>
                  <a:pt x="11268" y="4621318"/>
                  <a:pt x="13583" y="4598607"/>
                </a:cubicBezTo>
                <a:cubicBezTo>
                  <a:pt x="2193" y="4604819"/>
                  <a:pt x="19974" y="4548010"/>
                  <a:pt x="7118" y="4546768"/>
                </a:cubicBezTo>
                <a:lnTo>
                  <a:pt x="14555" y="4522182"/>
                </a:lnTo>
                <a:lnTo>
                  <a:pt x="17290" y="4509768"/>
                </a:lnTo>
                <a:cubicBezTo>
                  <a:pt x="17884" y="4505118"/>
                  <a:pt x="18021" y="4500115"/>
                  <a:pt x="17421" y="4494586"/>
                </a:cubicBezTo>
                <a:cubicBezTo>
                  <a:pt x="12327" y="4480984"/>
                  <a:pt x="18571" y="4459805"/>
                  <a:pt x="18193" y="4440649"/>
                </a:cubicBezTo>
                <a:lnTo>
                  <a:pt x="16616" y="4431853"/>
                </a:lnTo>
                <a:lnTo>
                  <a:pt x="19246" y="4403141"/>
                </a:lnTo>
                <a:cubicBezTo>
                  <a:pt x="19372" y="4387638"/>
                  <a:pt x="19497" y="4372134"/>
                  <a:pt x="19623" y="4356631"/>
                </a:cubicBezTo>
                <a:cubicBezTo>
                  <a:pt x="19508" y="4349062"/>
                  <a:pt x="15847" y="4339045"/>
                  <a:pt x="20293" y="4339937"/>
                </a:cubicBezTo>
                <a:lnTo>
                  <a:pt x="18752" y="4331435"/>
                </a:lnTo>
                <a:cubicBezTo>
                  <a:pt x="19520" y="4328277"/>
                  <a:pt x="24070" y="4324711"/>
                  <a:pt x="24901" y="4320990"/>
                </a:cubicBezTo>
                <a:lnTo>
                  <a:pt x="23734" y="4309111"/>
                </a:lnTo>
                <a:cubicBezTo>
                  <a:pt x="24423" y="4299527"/>
                  <a:pt x="28090" y="4271878"/>
                  <a:pt x="29040" y="4263489"/>
                </a:cubicBezTo>
                <a:cubicBezTo>
                  <a:pt x="29169" y="4261918"/>
                  <a:pt x="29300" y="4260346"/>
                  <a:pt x="29429" y="4258775"/>
                </a:cubicBezTo>
                <a:lnTo>
                  <a:pt x="33702" y="4248512"/>
                </a:lnTo>
                <a:cubicBezTo>
                  <a:pt x="36933" y="4241044"/>
                  <a:pt x="39109" y="4235167"/>
                  <a:pt x="37356" y="4228644"/>
                </a:cubicBezTo>
                <a:cubicBezTo>
                  <a:pt x="41530" y="4217526"/>
                  <a:pt x="53227" y="4209759"/>
                  <a:pt x="50107" y="4193665"/>
                </a:cubicBezTo>
                <a:cubicBezTo>
                  <a:pt x="55406" y="4198550"/>
                  <a:pt x="50749" y="4175793"/>
                  <a:pt x="56192" y="4173105"/>
                </a:cubicBezTo>
                <a:cubicBezTo>
                  <a:pt x="60575" y="4171863"/>
                  <a:pt x="60184" y="4164671"/>
                  <a:pt x="61800" y="4159194"/>
                </a:cubicBezTo>
                <a:cubicBezTo>
                  <a:pt x="66276" y="4155290"/>
                  <a:pt x="70363" y="4127730"/>
                  <a:pt x="69720" y="4118135"/>
                </a:cubicBezTo>
                <a:cubicBezTo>
                  <a:pt x="65265" y="4091091"/>
                  <a:pt x="83289" y="4069336"/>
                  <a:pt x="80190" y="4047713"/>
                </a:cubicBezTo>
                <a:cubicBezTo>
                  <a:pt x="84682" y="4020435"/>
                  <a:pt x="92089" y="3998420"/>
                  <a:pt x="96666" y="3980780"/>
                </a:cubicBezTo>
                <a:cubicBezTo>
                  <a:pt x="98580" y="3977851"/>
                  <a:pt x="106155" y="3945259"/>
                  <a:pt x="107651" y="3941872"/>
                </a:cubicBezTo>
                <a:cubicBezTo>
                  <a:pt x="111761" y="3922504"/>
                  <a:pt x="112043" y="3930219"/>
                  <a:pt x="118444" y="3897465"/>
                </a:cubicBezTo>
                <a:cubicBezTo>
                  <a:pt x="124996" y="3869981"/>
                  <a:pt x="127657" y="3841768"/>
                  <a:pt x="134545" y="3811132"/>
                </a:cubicBezTo>
                <a:cubicBezTo>
                  <a:pt x="143817" y="3778601"/>
                  <a:pt x="141464" y="3759343"/>
                  <a:pt x="145381" y="3746540"/>
                </a:cubicBezTo>
                <a:cubicBezTo>
                  <a:pt x="156739" y="3719637"/>
                  <a:pt x="147664" y="3711291"/>
                  <a:pt x="146587" y="3670275"/>
                </a:cubicBezTo>
                <a:cubicBezTo>
                  <a:pt x="154134" y="3638754"/>
                  <a:pt x="151397" y="3605028"/>
                  <a:pt x="165690" y="3580981"/>
                </a:cubicBezTo>
                <a:cubicBezTo>
                  <a:pt x="164433" y="3577837"/>
                  <a:pt x="163639" y="3574469"/>
                  <a:pt x="163175" y="3570960"/>
                </a:cubicBezTo>
                <a:lnTo>
                  <a:pt x="162665" y="3560693"/>
                </a:lnTo>
                <a:lnTo>
                  <a:pt x="163299" y="3559743"/>
                </a:lnTo>
                <a:cubicBezTo>
                  <a:pt x="165039" y="3554949"/>
                  <a:pt x="165246" y="3551528"/>
                  <a:pt x="164777" y="3548721"/>
                </a:cubicBezTo>
                <a:lnTo>
                  <a:pt x="163708" y="3545693"/>
                </a:lnTo>
                <a:lnTo>
                  <a:pt x="164286" y="3537938"/>
                </a:lnTo>
                <a:cubicBezTo>
                  <a:pt x="164273" y="3532672"/>
                  <a:pt x="164261" y="3527407"/>
                  <a:pt x="164247" y="3522141"/>
                </a:cubicBezTo>
                <a:lnTo>
                  <a:pt x="165343" y="3519672"/>
                </a:lnTo>
                <a:lnTo>
                  <a:pt x="167001" y="3496604"/>
                </a:lnTo>
                <a:lnTo>
                  <a:pt x="167547" y="3496517"/>
                </a:lnTo>
                <a:cubicBezTo>
                  <a:pt x="168811" y="3495796"/>
                  <a:pt x="169814" y="3494272"/>
                  <a:pt x="170301" y="3491023"/>
                </a:cubicBezTo>
                <a:cubicBezTo>
                  <a:pt x="177219" y="3499391"/>
                  <a:pt x="173541" y="3490314"/>
                  <a:pt x="174371" y="3479998"/>
                </a:cubicBezTo>
                <a:cubicBezTo>
                  <a:pt x="185299" y="3490692"/>
                  <a:pt x="183023" y="3459350"/>
                  <a:pt x="190228" y="3457434"/>
                </a:cubicBezTo>
                <a:cubicBezTo>
                  <a:pt x="190591" y="3449617"/>
                  <a:pt x="191174" y="3441542"/>
                  <a:pt x="192016" y="3433411"/>
                </a:cubicBezTo>
                <a:lnTo>
                  <a:pt x="192663" y="3428691"/>
                </a:lnTo>
                <a:cubicBezTo>
                  <a:pt x="192706" y="3428676"/>
                  <a:pt x="192750" y="3428659"/>
                  <a:pt x="192793" y="3428643"/>
                </a:cubicBezTo>
                <a:cubicBezTo>
                  <a:pt x="193186" y="3427720"/>
                  <a:pt x="193494" y="3426206"/>
                  <a:pt x="193710" y="3423760"/>
                </a:cubicBezTo>
                <a:cubicBezTo>
                  <a:pt x="193753" y="3422535"/>
                  <a:pt x="193797" y="3421310"/>
                  <a:pt x="193839" y="3420085"/>
                </a:cubicBezTo>
                <a:lnTo>
                  <a:pt x="195094" y="3410930"/>
                </a:lnTo>
                <a:lnTo>
                  <a:pt x="196311" y="3408092"/>
                </a:lnTo>
                <a:lnTo>
                  <a:pt x="197928" y="3407419"/>
                </a:lnTo>
                <a:cubicBezTo>
                  <a:pt x="197912" y="3407119"/>
                  <a:pt x="197897" y="3406820"/>
                  <a:pt x="197881" y="3406520"/>
                </a:cubicBezTo>
                <a:cubicBezTo>
                  <a:pt x="196231" y="3399306"/>
                  <a:pt x="192821" y="3396220"/>
                  <a:pt x="204222" y="3391015"/>
                </a:cubicBezTo>
                <a:cubicBezTo>
                  <a:pt x="202162" y="3374996"/>
                  <a:pt x="208811" y="3373934"/>
                  <a:pt x="213950" y="3354361"/>
                </a:cubicBezTo>
                <a:cubicBezTo>
                  <a:pt x="211218" y="3344737"/>
                  <a:pt x="213619" y="3338360"/>
                  <a:pt x="217699" y="3332639"/>
                </a:cubicBezTo>
                <a:cubicBezTo>
                  <a:pt x="218717" y="3312409"/>
                  <a:pt x="225688" y="3295747"/>
                  <a:pt x="229963" y="3273935"/>
                </a:cubicBezTo>
                <a:cubicBezTo>
                  <a:pt x="228293" y="3248488"/>
                  <a:pt x="239257" y="3238943"/>
                  <a:pt x="243785" y="3215621"/>
                </a:cubicBezTo>
                <a:cubicBezTo>
                  <a:pt x="237893" y="3192522"/>
                  <a:pt x="253940" y="3201000"/>
                  <a:pt x="259175" y="3189909"/>
                </a:cubicBezTo>
                <a:lnTo>
                  <a:pt x="259988" y="3186579"/>
                </a:lnTo>
                <a:lnTo>
                  <a:pt x="259980" y="3177264"/>
                </a:lnTo>
                <a:lnTo>
                  <a:pt x="259609" y="3173723"/>
                </a:lnTo>
                <a:cubicBezTo>
                  <a:pt x="259490" y="3171299"/>
                  <a:pt x="259588" y="3169704"/>
                  <a:pt x="259848" y="3168622"/>
                </a:cubicBezTo>
                <a:lnTo>
                  <a:pt x="259971" y="3168508"/>
                </a:lnTo>
                <a:cubicBezTo>
                  <a:pt x="259969" y="3166907"/>
                  <a:pt x="259968" y="3165307"/>
                  <a:pt x="259966" y="3163706"/>
                </a:cubicBezTo>
                <a:cubicBezTo>
                  <a:pt x="259691" y="3155577"/>
                  <a:pt x="259171" y="3147642"/>
                  <a:pt x="258467" y="3140064"/>
                </a:cubicBezTo>
                <a:cubicBezTo>
                  <a:pt x="265286" y="3134408"/>
                  <a:pt x="258805" y="3106027"/>
                  <a:pt x="270990" y="3110288"/>
                </a:cubicBezTo>
                <a:cubicBezTo>
                  <a:pt x="270407" y="3100106"/>
                  <a:pt x="265565" y="3093497"/>
                  <a:pt x="273494" y="3097704"/>
                </a:cubicBezTo>
                <a:cubicBezTo>
                  <a:pt x="273534" y="3094376"/>
                  <a:pt x="274313" y="3092401"/>
                  <a:pt x="275456" y="3091047"/>
                </a:cubicBezTo>
                <a:lnTo>
                  <a:pt x="275980" y="3090672"/>
                </a:lnTo>
                <a:lnTo>
                  <a:pt x="274486" y="3068004"/>
                </a:lnTo>
                <a:lnTo>
                  <a:pt x="275226" y="3065087"/>
                </a:lnTo>
                <a:lnTo>
                  <a:pt x="273050" y="3050191"/>
                </a:lnTo>
                <a:cubicBezTo>
                  <a:pt x="272889" y="3047647"/>
                  <a:pt x="272728" y="3045103"/>
                  <a:pt x="272566" y="3042559"/>
                </a:cubicBezTo>
                <a:lnTo>
                  <a:pt x="271107" y="3040271"/>
                </a:lnTo>
                <a:cubicBezTo>
                  <a:pt x="270265" y="3037872"/>
                  <a:pt x="270006" y="3034528"/>
                  <a:pt x="271065" y="3029072"/>
                </a:cubicBezTo>
                <a:lnTo>
                  <a:pt x="271558" y="3027835"/>
                </a:lnTo>
                <a:cubicBezTo>
                  <a:pt x="270688" y="3024705"/>
                  <a:pt x="268559" y="2982922"/>
                  <a:pt x="268717" y="2964245"/>
                </a:cubicBezTo>
                <a:cubicBezTo>
                  <a:pt x="279502" y="2933904"/>
                  <a:pt x="269365" y="2949568"/>
                  <a:pt x="272511" y="2915772"/>
                </a:cubicBezTo>
                <a:cubicBezTo>
                  <a:pt x="272017" y="2877552"/>
                  <a:pt x="270125" y="2850992"/>
                  <a:pt x="270356" y="2825842"/>
                </a:cubicBezTo>
                <a:cubicBezTo>
                  <a:pt x="269433" y="2814032"/>
                  <a:pt x="268938" y="2727859"/>
                  <a:pt x="273897" y="2734957"/>
                </a:cubicBezTo>
                <a:cubicBezTo>
                  <a:pt x="264242" y="2698391"/>
                  <a:pt x="277769" y="2677127"/>
                  <a:pt x="274458" y="2636572"/>
                </a:cubicBezTo>
                <a:cubicBezTo>
                  <a:pt x="287792" y="2615986"/>
                  <a:pt x="275829" y="2626668"/>
                  <a:pt x="279157" y="2604260"/>
                </a:cubicBezTo>
                <a:cubicBezTo>
                  <a:pt x="279270" y="2587221"/>
                  <a:pt x="288019" y="2599786"/>
                  <a:pt x="288131" y="2582747"/>
                </a:cubicBezTo>
                <a:cubicBezTo>
                  <a:pt x="260352" y="2545890"/>
                  <a:pt x="290145" y="2525479"/>
                  <a:pt x="282516" y="2478755"/>
                </a:cubicBezTo>
                <a:lnTo>
                  <a:pt x="287359" y="2451804"/>
                </a:lnTo>
                <a:cubicBezTo>
                  <a:pt x="285426" y="2443087"/>
                  <a:pt x="285710" y="2414879"/>
                  <a:pt x="289577" y="2408801"/>
                </a:cubicBezTo>
                <a:cubicBezTo>
                  <a:pt x="290424" y="2402768"/>
                  <a:pt x="289064" y="2396183"/>
                  <a:pt x="293203" y="2392670"/>
                </a:cubicBezTo>
                <a:cubicBezTo>
                  <a:pt x="295637" y="2379564"/>
                  <a:pt x="301233" y="2349549"/>
                  <a:pt x="304183" y="2330165"/>
                </a:cubicBezTo>
                <a:cubicBezTo>
                  <a:pt x="298973" y="2319718"/>
                  <a:pt x="309550" y="2303314"/>
                  <a:pt x="310900" y="2276363"/>
                </a:cubicBezTo>
                <a:cubicBezTo>
                  <a:pt x="304874" y="2264930"/>
                  <a:pt x="311891" y="2258198"/>
                  <a:pt x="303909" y="2236310"/>
                </a:cubicBezTo>
                <a:cubicBezTo>
                  <a:pt x="304734" y="2235412"/>
                  <a:pt x="305502" y="2234293"/>
                  <a:pt x="306187" y="2232984"/>
                </a:cubicBezTo>
                <a:cubicBezTo>
                  <a:pt x="310170" y="2225381"/>
                  <a:pt x="310605" y="2213194"/>
                  <a:pt x="307158" y="2205763"/>
                </a:cubicBezTo>
                <a:cubicBezTo>
                  <a:pt x="296601" y="2170883"/>
                  <a:pt x="306474" y="2175442"/>
                  <a:pt x="304860" y="2145703"/>
                </a:cubicBezTo>
                <a:cubicBezTo>
                  <a:pt x="304314" y="2112090"/>
                  <a:pt x="314083" y="2134724"/>
                  <a:pt x="304273" y="2092533"/>
                </a:cubicBezTo>
                <a:cubicBezTo>
                  <a:pt x="308983" y="2088154"/>
                  <a:pt x="303590" y="2066396"/>
                  <a:pt x="301642" y="2057359"/>
                </a:cubicBezTo>
                <a:cubicBezTo>
                  <a:pt x="301720" y="2041038"/>
                  <a:pt x="313213" y="2032807"/>
                  <a:pt x="306736" y="2016105"/>
                </a:cubicBezTo>
                <a:cubicBezTo>
                  <a:pt x="312847" y="2019262"/>
                  <a:pt x="310007" y="1975377"/>
                  <a:pt x="316234" y="1983129"/>
                </a:cubicBezTo>
                <a:cubicBezTo>
                  <a:pt x="322177" y="1972692"/>
                  <a:pt x="313034" y="1967129"/>
                  <a:pt x="318238" y="1956745"/>
                </a:cubicBezTo>
                <a:cubicBezTo>
                  <a:pt x="319718" y="1944884"/>
                  <a:pt x="311423" y="1963350"/>
                  <a:pt x="311341" y="1950160"/>
                </a:cubicBezTo>
                <a:lnTo>
                  <a:pt x="323556" y="1879546"/>
                </a:lnTo>
                <a:cubicBezTo>
                  <a:pt x="320263" y="1869846"/>
                  <a:pt x="322312" y="1862247"/>
                  <a:pt x="326085" y="1854893"/>
                </a:cubicBezTo>
                <a:cubicBezTo>
                  <a:pt x="325955" y="1832625"/>
                  <a:pt x="332007" y="1812578"/>
                  <a:pt x="335058" y="1787684"/>
                </a:cubicBezTo>
                <a:cubicBezTo>
                  <a:pt x="331933" y="1760490"/>
                  <a:pt x="342400" y="1747069"/>
                  <a:pt x="345620" y="1720464"/>
                </a:cubicBezTo>
                <a:cubicBezTo>
                  <a:pt x="337355" y="1693643"/>
                  <a:pt x="360215" y="1703686"/>
                  <a:pt x="360760" y="1681196"/>
                </a:cubicBezTo>
                <a:cubicBezTo>
                  <a:pt x="353923" y="1644243"/>
                  <a:pt x="368449" y="1682451"/>
                  <a:pt x="368483" y="1625881"/>
                </a:cubicBezTo>
                <a:cubicBezTo>
                  <a:pt x="367181" y="1622619"/>
                  <a:pt x="369088" y="1615868"/>
                  <a:pt x="371077" y="1616704"/>
                </a:cubicBezTo>
                <a:cubicBezTo>
                  <a:pt x="371005" y="1604306"/>
                  <a:pt x="384453" y="1569256"/>
                  <a:pt x="383008" y="1551493"/>
                </a:cubicBezTo>
                <a:cubicBezTo>
                  <a:pt x="390598" y="1517303"/>
                  <a:pt x="381821" y="1500132"/>
                  <a:pt x="384834" y="1475233"/>
                </a:cubicBezTo>
                <a:cubicBezTo>
                  <a:pt x="393221" y="1446677"/>
                  <a:pt x="400498" y="1430031"/>
                  <a:pt x="418371" y="1380155"/>
                </a:cubicBezTo>
                <a:lnTo>
                  <a:pt x="469641" y="1210871"/>
                </a:lnTo>
                <a:cubicBezTo>
                  <a:pt x="507460" y="1148093"/>
                  <a:pt x="486915" y="1066841"/>
                  <a:pt x="489701" y="1028427"/>
                </a:cubicBezTo>
                <a:cubicBezTo>
                  <a:pt x="478454" y="1012506"/>
                  <a:pt x="490925" y="999600"/>
                  <a:pt x="486354" y="980383"/>
                </a:cubicBezTo>
                <a:cubicBezTo>
                  <a:pt x="483880" y="937629"/>
                  <a:pt x="471099" y="895192"/>
                  <a:pt x="479762" y="839699"/>
                </a:cubicBezTo>
                <a:cubicBezTo>
                  <a:pt x="444550" y="814685"/>
                  <a:pt x="465776" y="749644"/>
                  <a:pt x="445664" y="696545"/>
                </a:cubicBezTo>
                <a:cubicBezTo>
                  <a:pt x="441558" y="665722"/>
                  <a:pt x="459046" y="617297"/>
                  <a:pt x="440047" y="606615"/>
                </a:cubicBezTo>
                <a:cubicBezTo>
                  <a:pt x="451675" y="592509"/>
                  <a:pt x="432892" y="579307"/>
                  <a:pt x="431225" y="563889"/>
                </a:cubicBezTo>
                <a:cubicBezTo>
                  <a:pt x="438618" y="551582"/>
                  <a:pt x="432225" y="545475"/>
                  <a:pt x="430803" y="534294"/>
                </a:cubicBezTo>
                <a:cubicBezTo>
                  <a:pt x="435364" y="529230"/>
                  <a:pt x="435126" y="519767"/>
                  <a:pt x="429777" y="516548"/>
                </a:cubicBezTo>
                <a:cubicBezTo>
                  <a:pt x="417444" y="521116"/>
                  <a:pt x="423596" y="488251"/>
                  <a:pt x="415090" y="485808"/>
                </a:cubicBezTo>
                <a:cubicBezTo>
                  <a:pt x="413316" y="466733"/>
                  <a:pt x="424116" y="383903"/>
                  <a:pt x="410499" y="369873"/>
                </a:cubicBezTo>
                <a:cubicBezTo>
                  <a:pt x="404034" y="331308"/>
                  <a:pt x="425696" y="275570"/>
                  <a:pt x="425314" y="259180"/>
                </a:cubicBezTo>
                <a:cubicBezTo>
                  <a:pt x="450188" y="242918"/>
                  <a:pt x="384634" y="163766"/>
                  <a:pt x="383240" y="94173"/>
                </a:cubicBezTo>
                <a:cubicBezTo>
                  <a:pt x="385641" y="84795"/>
                  <a:pt x="385609" y="79782"/>
                  <a:pt x="379938" y="77267"/>
                </a:cubicBezTo>
                <a:cubicBezTo>
                  <a:pt x="378301" y="68220"/>
                  <a:pt x="376144" y="54774"/>
                  <a:pt x="373430" y="38856"/>
                </a:cubicBez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53D3FCA-105B-2E5B-DEB3-44370F18857A}"/>
              </a:ext>
            </a:extLst>
          </p:cNvPr>
          <p:cNvSpPr>
            <a:spLocks noGrp="1"/>
          </p:cNvSpPr>
          <p:nvPr>
            <p:ph type="title"/>
          </p:nvPr>
        </p:nvSpPr>
        <p:spPr>
          <a:xfrm>
            <a:off x="5867400" y="609600"/>
            <a:ext cx="5310116" cy="1322887"/>
          </a:xfrm>
        </p:spPr>
        <p:txBody>
          <a:bodyPr>
            <a:normAutofit/>
          </a:bodyPr>
          <a:lstStyle/>
          <a:p>
            <a:r>
              <a:rPr lang="en-US" dirty="0"/>
              <a:t>Text Reading Fluency (cont.)</a:t>
            </a:r>
          </a:p>
        </p:txBody>
      </p:sp>
      <p:pic>
        <p:nvPicPr>
          <p:cNvPr id="7" name="Graphic 6" descr="Books on Shelf">
            <a:extLst>
              <a:ext uri="{FF2B5EF4-FFF2-40B4-BE49-F238E27FC236}">
                <a16:creationId xmlns:a16="http://schemas.microsoft.com/office/drawing/2014/main" id="{96868261-38EB-B008-697A-09793A7C3F1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4427" y="1573971"/>
            <a:ext cx="3720152" cy="3720152"/>
          </a:xfrm>
          <a:prstGeom prst="rect">
            <a:avLst/>
          </a:prstGeom>
        </p:spPr>
      </p:pic>
      <p:sp>
        <p:nvSpPr>
          <p:cNvPr id="3" name="Content Placeholder 2">
            <a:extLst>
              <a:ext uri="{FF2B5EF4-FFF2-40B4-BE49-F238E27FC236}">
                <a16:creationId xmlns:a16="http://schemas.microsoft.com/office/drawing/2014/main" id="{AD906116-8E01-D0D8-0DDE-6E2C0EC1DDE2}"/>
              </a:ext>
            </a:extLst>
          </p:cNvPr>
          <p:cNvSpPr>
            <a:spLocks noGrp="1"/>
          </p:cNvSpPr>
          <p:nvPr>
            <p:ph idx="1"/>
          </p:nvPr>
        </p:nvSpPr>
        <p:spPr>
          <a:xfrm>
            <a:off x="5867400" y="2194102"/>
            <a:ext cx="5310116" cy="3908585"/>
          </a:xfrm>
        </p:spPr>
        <p:txBody>
          <a:bodyPr>
            <a:normAutofit/>
          </a:bodyPr>
          <a:lstStyle/>
          <a:p>
            <a:r>
              <a:rPr lang="en-US" sz="2400" dirty="0"/>
              <a:t>Another high school study has an experimental group engaged in three activities: (1) reading parsed text aloud; (2) parsing text and reading it aloud; and (3) reading text as if it was parsed. </a:t>
            </a:r>
          </a:p>
          <a:p>
            <a:r>
              <a:rPr lang="en-US" sz="2400" dirty="0"/>
              <a:t>Those students made substantial gains in reading comprehension</a:t>
            </a:r>
          </a:p>
        </p:txBody>
      </p:sp>
    </p:spTree>
    <p:extLst>
      <p:ext uri="{BB962C8B-B14F-4D97-AF65-F5344CB8AC3E}">
        <p14:creationId xmlns:p14="http://schemas.microsoft.com/office/powerpoint/2010/main" val="30502706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3D3FCA-105B-2E5B-DEB3-44370F18857A}"/>
              </a:ext>
            </a:extLst>
          </p:cNvPr>
          <p:cNvSpPr>
            <a:spLocks noGrp="1"/>
          </p:cNvSpPr>
          <p:nvPr>
            <p:ph type="title"/>
          </p:nvPr>
        </p:nvSpPr>
        <p:spPr>
          <a:xfrm>
            <a:off x="761800" y="762001"/>
            <a:ext cx="5334197" cy="1708242"/>
          </a:xfrm>
        </p:spPr>
        <p:txBody>
          <a:bodyPr anchor="ctr">
            <a:normAutofit/>
          </a:bodyPr>
          <a:lstStyle/>
          <a:p>
            <a:r>
              <a:rPr lang="en-US" sz="4000"/>
              <a:t>Text Reading Fluency (cont.)</a:t>
            </a:r>
          </a:p>
        </p:txBody>
      </p:sp>
      <p:sp>
        <p:nvSpPr>
          <p:cNvPr id="3" name="Content Placeholder 2">
            <a:extLst>
              <a:ext uri="{FF2B5EF4-FFF2-40B4-BE49-F238E27FC236}">
                <a16:creationId xmlns:a16="http://schemas.microsoft.com/office/drawing/2014/main" id="{AD906116-8E01-D0D8-0DDE-6E2C0EC1DDE2}"/>
              </a:ext>
            </a:extLst>
          </p:cNvPr>
          <p:cNvSpPr>
            <a:spLocks noGrp="1"/>
          </p:cNvSpPr>
          <p:nvPr>
            <p:ph idx="1"/>
          </p:nvPr>
        </p:nvSpPr>
        <p:spPr>
          <a:xfrm>
            <a:off x="761800" y="2470244"/>
            <a:ext cx="5334197" cy="3769835"/>
          </a:xfrm>
        </p:spPr>
        <p:txBody>
          <a:bodyPr anchor="ctr">
            <a:normAutofit/>
          </a:bodyPr>
          <a:lstStyle/>
          <a:p>
            <a:r>
              <a:rPr lang="en-US" sz="2400" dirty="0"/>
              <a:t>In Chicago, I mandated word knowledge, text reading fluency, reading comprehension, and writing instruction K-12 for 437,000 (more than 100,000 secondary students)</a:t>
            </a:r>
          </a:p>
          <a:p>
            <a:r>
              <a:rPr lang="en-US" sz="2400" dirty="0"/>
              <a:t>We raised reading achievement significantly</a:t>
            </a:r>
          </a:p>
          <a:p>
            <a:r>
              <a:rPr lang="en-US" sz="2400" dirty="0"/>
              <a:t>Unlike most interventions/educational reforms, we saw bigger gains in grades 4-12 than grades K-3</a:t>
            </a:r>
          </a:p>
          <a:p>
            <a:endParaRPr lang="en-US" sz="2000" dirty="0"/>
          </a:p>
        </p:txBody>
      </p:sp>
      <p:pic>
        <p:nvPicPr>
          <p:cNvPr id="5" name="Picture 4" descr="Abstract blurred public library with bookshelves">
            <a:extLst>
              <a:ext uri="{FF2B5EF4-FFF2-40B4-BE49-F238E27FC236}">
                <a16:creationId xmlns:a16="http://schemas.microsoft.com/office/drawing/2014/main" id="{BC2DB4C9-1355-F85C-46E7-92830999A9EC}"/>
              </a:ext>
            </a:extLst>
          </p:cNvPr>
          <p:cNvPicPr>
            <a:picLocks noChangeAspect="1"/>
          </p:cNvPicPr>
          <p:nvPr/>
        </p:nvPicPr>
        <p:blipFill rotWithShape="1">
          <a:blip r:embed="rId2"/>
          <a:srcRect l="12912" r="35252" b="-1"/>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19712073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loseup of hands holding an open book">
            <a:extLst>
              <a:ext uri="{FF2B5EF4-FFF2-40B4-BE49-F238E27FC236}">
                <a16:creationId xmlns:a16="http://schemas.microsoft.com/office/drawing/2014/main" id="{9601603E-7A31-C5E3-C6D2-AD23E9F6F99A}"/>
              </a:ext>
            </a:extLst>
          </p:cNvPr>
          <p:cNvPicPr>
            <a:picLocks noChangeAspect="1"/>
          </p:cNvPicPr>
          <p:nvPr/>
        </p:nvPicPr>
        <p:blipFill rotWithShape="1">
          <a:blip r:embed="rId2"/>
          <a:srcRect l="1251" r="4631" b="-1"/>
          <a:stretch/>
        </p:blipFill>
        <p:spPr>
          <a:xfrm>
            <a:off x="2522356" y="10"/>
            <a:ext cx="9669642" cy="6857990"/>
          </a:xfrm>
          <a:prstGeom prst="rect">
            <a:avLst/>
          </a:prstGeom>
        </p:spPr>
      </p:pic>
      <p:sp>
        <p:nvSpPr>
          <p:cNvPr id="11" name="Rectangle 10">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53D3FCA-105B-2E5B-DEB3-44370F18857A}"/>
              </a:ext>
            </a:extLst>
          </p:cNvPr>
          <p:cNvSpPr>
            <a:spLocks noGrp="1"/>
          </p:cNvSpPr>
          <p:nvPr>
            <p:ph type="title"/>
          </p:nvPr>
        </p:nvSpPr>
        <p:spPr>
          <a:xfrm>
            <a:off x="838200" y="365125"/>
            <a:ext cx="3822189" cy="1899912"/>
          </a:xfrm>
        </p:spPr>
        <p:txBody>
          <a:bodyPr>
            <a:normAutofit/>
          </a:bodyPr>
          <a:lstStyle/>
          <a:p>
            <a:r>
              <a:rPr lang="en-US" sz="3700"/>
              <a:t>Why should we teach foundational skills?</a:t>
            </a:r>
          </a:p>
        </p:txBody>
      </p:sp>
      <p:sp>
        <p:nvSpPr>
          <p:cNvPr id="3" name="Content Placeholder 2">
            <a:extLst>
              <a:ext uri="{FF2B5EF4-FFF2-40B4-BE49-F238E27FC236}">
                <a16:creationId xmlns:a16="http://schemas.microsoft.com/office/drawing/2014/main" id="{AD906116-8E01-D0D8-0DDE-6E2C0EC1DDE2}"/>
              </a:ext>
            </a:extLst>
          </p:cNvPr>
          <p:cNvSpPr>
            <a:spLocks noGrp="1"/>
          </p:cNvSpPr>
          <p:nvPr>
            <p:ph idx="1"/>
          </p:nvPr>
        </p:nvSpPr>
        <p:spPr>
          <a:xfrm>
            <a:off x="751114" y="2265037"/>
            <a:ext cx="5159829" cy="3911926"/>
          </a:xfrm>
        </p:spPr>
        <p:txBody>
          <a:bodyPr>
            <a:noAutofit/>
          </a:bodyPr>
          <a:lstStyle/>
          <a:p>
            <a:r>
              <a:rPr lang="en-US" sz="2000" dirty="0"/>
              <a:t>Teaching students how to think with disciplinary texts is important and Study Sync does that well</a:t>
            </a:r>
          </a:p>
          <a:p>
            <a:r>
              <a:rPr lang="en-US" sz="2000" dirty="0"/>
              <a:t>Knowing how to think like an English professor when reading literature is valuable</a:t>
            </a:r>
          </a:p>
          <a:p>
            <a:r>
              <a:rPr lang="en-US" sz="2000" dirty="0"/>
              <a:t>If you’re serious about accomplishing this then it is necessary to teach how language works – how words and sentences exert meaning</a:t>
            </a:r>
          </a:p>
          <a:p>
            <a:r>
              <a:rPr lang="en-US" sz="2000" dirty="0"/>
              <a:t>Foundational skills teaching is part of the science of reading, even in secondary grades)</a:t>
            </a:r>
          </a:p>
        </p:txBody>
      </p:sp>
    </p:spTree>
    <p:extLst>
      <p:ext uri="{BB962C8B-B14F-4D97-AF65-F5344CB8AC3E}">
        <p14:creationId xmlns:p14="http://schemas.microsoft.com/office/powerpoint/2010/main" val="20664077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1EE59B4-C0B0-8E1B-52D4-DE5524414CE2}"/>
              </a:ext>
            </a:extLst>
          </p:cNvPr>
          <p:cNvPicPr>
            <a:picLocks noChangeAspect="1"/>
          </p:cNvPicPr>
          <p:nvPr/>
        </p:nvPicPr>
        <p:blipFill rotWithShape="1">
          <a:blip r:embed="rId2">
            <a:alphaModFix amt="50000"/>
          </a:blip>
          <a:srcRect t="20213"/>
          <a:stretch/>
        </p:blipFill>
        <p:spPr>
          <a:xfrm>
            <a:off x="20" y="1"/>
            <a:ext cx="12191980" cy="6857999"/>
          </a:xfrm>
          <a:prstGeom prst="rect">
            <a:avLst/>
          </a:prstGeom>
        </p:spPr>
      </p:pic>
      <p:sp>
        <p:nvSpPr>
          <p:cNvPr id="2" name="Title 1">
            <a:extLst>
              <a:ext uri="{FF2B5EF4-FFF2-40B4-BE49-F238E27FC236}">
                <a16:creationId xmlns:a16="http://schemas.microsoft.com/office/drawing/2014/main" id="{D623AF0F-2DF7-3B69-5DB7-E4EE0BF8FE55}"/>
              </a:ext>
            </a:extLst>
          </p:cNvPr>
          <p:cNvSpPr>
            <a:spLocks noGrp="1"/>
          </p:cNvSpPr>
          <p:nvPr>
            <p:ph type="ctrTitle"/>
          </p:nvPr>
        </p:nvSpPr>
        <p:spPr>
          <a:xfrm>
            <a:off x="1524000" y="1122362"/>
            <a:ext cx="9144000" cy="2900518"/>
          </a:xfrm>
        </p:spPr>
        <p:txBody>
          <a:bodyPr>
            <a:normAutofit/>
          </a:bodyPr>
          <a:lstStyle/>
          <a:p>
            <a:r>
              <a:rPr lang="en-US">
                <a:solidFill>
                  <a:srgbClr val="FFFFFF"/>
                </a:solidFill>
              </a:rPr>
              <a:t>Science of Reading and Secondary Education</a:t>
            </a:r>
          </a:p>
        </p:txBody>
      </p:sp>
      <p:sp>
        <p:nvSpPr>
          <p:cNvPr id="3" name="Subtitle 2">
            <a:extLst>
              <a:ext uri="{FF2B5EF4-FFF2-40B4-BE49-F238E27FC236}">
                <a16:creationId xmlns:a16="http://schemas.microsoft.com/office/drawing/2014/main" id="{4DC596CC-2D43-FBD8-A47B-1384BF6F431B}"/>
              </a:ext>
            </a:extLst>
          </p:cNvPr>
          <p:cNvSpPr>
            <a:spLocks noGrp="1"/>
          </p:cNvSpPr>
          <p:nvPr>
            <p:ph type="subTitle" idx="1"/>
          </p:nvPr>
        </p:nvSpPr>
        <p:spPr>
          <a:xfrm>
            <a:off x="1524000" y="4159404"/>
            <a:ext cx="9144000" cy="1098395"/>
          </a:xfrm>
        </p:spPr>
        <p:txBody>
          <a:bodyPr>
            <a:normAutofit/>
          </a:bodyPr>
          <a:lstStyle/>
          <a:p>
            <a:r>
              <a:rPr lang="en-US" sz="1700">
                <a:solidFill>
                  <a:srgbClr val="FFFFFF"/>
                </a:solidFill>
              </a:rPr>
              <a:t>Timothy Shanahan</a:t>
            </a:r>
          </a:p>
          <a:p>
            <a:r>
              <a:rPr lang="en-US" sz="1700">
                <a:solidFill>
                  <a:srgbClr val="FFFFFF"/>
                </a:solidFill>
              </a:rPr>
              <a:t>University of Illinois at Chicago</a:t>
            </a:r>
          </a:p>
          <a:p>
            <a:r>
              <a:rPr lang="en-US" sz="1700">
                <a:solidFill>
                  <a:srgbClr val="FFFFFF"/>
                </a:solidFill>
              </a:rPr>
              <a:t>www.shanahanonliteracy.com</a:t>
            </a:r>
          </a:p>
        </p:txBody>
      </p:sp>
    </p:spTree>
    <p:extLst>
      <p:ext uri="{BB962C8B-B14F-4D97-AF65-F5344CB8AC3E}">
        <p14:creationId xmlns:p14="http://schemas.microsoft.com/office/powerpoint/2010/main" val="208484713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5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F04F4D43-4E03-D843-CD24-410F9281FCE8}"/>
              </a:ext>
            </a:extLst>
          </p:cNvPr>
          <p:cNvSpPr>
            <a:spLocks noGrp="1"/>
          </p:cNvSpPr>
          <p:nvPr>
            <p:ph type="title"/>
          </p:nvPr>
        </p:nvSpPr>
        <p:spPr>
          <a:xfrm>
            <a:off x="838200" y="643467"/>
            <a:ext cx="2951205" cy="5571066"/>
          </a:xfrm>
        </p:spPr>
        <p:txBody>
          <a:bodyPr>
            <a:normAutofit/>
          </a:bodyPr>
          <a:lstStyle/>
          <a:p>
            <a:r>
              <a:rPr lang="en-US">
                <a:solidFill>
                  <a:srgbClr val="FFFFFF"/>
                </a:solidFill>
              </a:rPr>
              <a:t>But what about the secondary grades? (cont.)</a:t>
            </a:r>
          </a:p>
        </p:txBody>
      </p:sp>
      <p:graphicFrame>
        <p:nvGraphicFramePr>
          <p:cNvPr id="5" name="Content Placeholder 2">
            <a:extLst>
              <a:ext uri="{FF2B5EF4-FFF2-40B4-BE49-F238E27FC236}">
                <a16:creationId xmlns:a16="http://schemas.microsoft.com/office/drawing/2014/main" id="{A37ED47E-FE1F-B22D-D7A2-7066195D804A}"/>
              </a:ext>
            </a:extLst>
          </p:cNvPr>
          <p:cNvGraphicFramePr>
            <a:graphicFrameLocks noGrp="1"/>
          </p:cNvGraphicFramePr>
          <p:nvPr>
            <p:ph idx="1"/>
            <p:extLst>
              <p:ext uri="{D42A27DB-BD31-4B8C-83A1-F6EECF244321}">
                <p14:modId xmlns:p14="http://schemas.microsoft.com/office/powerpoint/2010/main" val="236427892"/>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3223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E705E-8DFA-D52F-5BFF-1BA346E7E289}"/>
              </a:ext>
            </a:extLst>
          </p:cNvPr>
          <p:cNvSpPr>
            <a:spLocks noGrp="1"/>
          </p:cNvSpPr>
          <p:nvPr>
            <p:ph type="title"/>
          </p:nvPr>
        </p:nvSpPr>
        <p:spPr/>
        <p:txBody>
          <a:bodyPr/>
          <a:lstStyle/>
          <a:p>
            <a:r>
              <a:rPr lang="en-US" b="1" dirty="0"/>
              <a:t>Overview of Literacy Skills</a:t>
            </a:r>
          </a:p>
        </p:txBody>
      </p:sp>
      <p:graphicFrame>
        <p:nvGraphicFramePr>
          <p:cNvPr id="4" name="Content Placeholder 3">
            <a:extLst>
              <a:ext uri="{FF2B5EF4-FFF2-40B4-BE49-F238E27FC236}">
                <a16:creationId xmlns:a16="http://schemas.microsoft.com/office/drawing/2014/main" id="{EDF14491-EC52-2DD4-0005-6A5176D6B5AD}"/>
              </a:ext>
            </a:extLst>
          </p:cNvPr>
          <p:cNvGraphicFramePr>
            <a:graphicFrameLocks noGrp="1"/>
          </p:cNvGraphicFramePr>
          <p:nvPr>
            <p:ph idx="1"/>
            <p:extLst>
              <p:ext uri="{D42A27DB-BD31-4B8C-83A1-F6EECF244321}">
                <p14:modId xmlns:p14="http://schemas.microsoft.com/office/powerpoint/2010/main" val="1066654790"/>
              </p:ext>
            </p:extLst>
          </p:nvPr>
        </p:nvGraphicFramePr>
        <p:xfrm>
          <a:off x="838200" y="1825625"/>
          <a:ext cx="10515597" cy="4856480"/>
        </p:xfrm>
        <a:graphic>
          <a:graphicData uri="http://schemas.openxmlformats.org/drawingml/2006/table">
            <a:tbl>
              <a:tblPr firstRow="1" bandRow="1">
                <a:tableStyleId>{5C22544A-7EE6-4342-B048-85BDC9FD1C3A}</a:tableStyleId>
              </a:tblPr>
              <a:tblGrid>
                <a:gridCol w="2724807">
                  <a:extLst>
                    <a:ext uri="{9D8B030D-6E8A-4147-A177-3AD203B41FA5}">
                      <a16:colId xmlns:a16="http://schemas.microsoft.com/office/drawing/2014/main" val="3648894139"/>
                    </a:ext>
                  </a:extLst>
                </a:gridCol>
                <a:gridCol w="3752193">
                  <a:extLst>
                    <a:ext uri="{9D8B030D-6E8A-4147-A177-3AD203B41FA5}">
                      <a16:colId xmlns:a16="http://schemas.microsoft.com/office/drawing/2014/main" val="2099992254"/>
                    </a:ext>
                  </a:extLst>
                </a:gridCol>
                <a:gridCol w="4038597">
                  <a:extLst>
                    <a:ext uri="{9D8B030D-6E8A-4147-A177-3AD203B41FA5}">
                      <a16:colId xmlns:a16="http://schemas.microsoft.com/office/drawing/2014/main" val="2208269701"/>
                    </a:ext>
                  </a:extLst>
                </a:gridCol>
              </a:tblGrid>
              <a:tr h="370840">
                <a:tc>
                  <a:txBody>
                    <a:bodyPr/>
                    <a:lstStyle/>
                    <a:p>
                      <a:endParaRPr lang="en-US"/>
                    </a:p>
                  </a:txBody>
                  <a:tcPr/>
                </a:tc>
                <a:tc>
                  <a:txBody>
                    <a:bodyPr/>
                    <a:lstStyle/>
                    <a:p>
                      <a:r>
                        <a:rPr lang="en-US" dirty="0"/>
                        <a:t>Elementary</a:t>
                      </a:r>
                    </a:p>
                  </a:txBody>
                  <a:tcPr/>
                </a:tc>
                <a:tc>
                  <a:txBody>
                    <a:bodyPr/>
                    <a:lstStyle/>
                    <a:p>
                      <a:r>
                        <a:rPr lang="en-US" dirty="0"/>
                        <a:t>Secondary</a:t>
                      </a:r>
                    </a:p>
                  </a:txBody>
                  <a:tcPr/>
                </a:tc>
                <a:extLst>
                  <a:ext uri="{0D108BD9-81ED-4DB2-BD59-A6C34878D82A}">
                    <a16:rowId xmlns:a16="http://schemas.microsoft.com/office/drawing/2014/main" val="3432205941"/>
                  </a:ext>
                </a:extLst>
              </a:tr>
              <a:tr h="370840">
                <a:tc>
                  <a:txBody>
                    <a:bodyPr/>
                    <a:lstStyle/>
                    <a:p>
                      <a:r>
                        <a:rPr lang="en-US" dirty="0"/>
                        <a:t>Word Knowledge</a:t>
                      </a:r>
                    </a:p>
                  </a:txBody>
                  <a:tcPr/>
                </a:tc>
                <a:tc>
                  <a:txBody>
                    <a:bodyPr/>
                    <a:lstStyle/>
                    <a:p>
                      <a:pPr marL="285750" indent="-285750">
                        <a:buFont typeface="Arial" panose="020B0604020202020204" pitchFamily="34" charset="0"/>
                        <a:buChar char="•"/>
                      </a:pPr>
                      <a:r>
                        <a:rPr lang="en-US" dirty="0"/>
                        <a:t>Phonemic Awareness</a:t>
                      </a:r>
                    </a:p>
                    <a:p>
                      <a:pPr marL="285750" indent="-285750">
                        <a:buFont typeface="Arial" panose="020B0604020202020204" pitchFamily="34" charset="0"/>
                        <a:buChar char="•"/>
                      </a:pPr>
                      <a:r>
                        <a:rPr lang="en-US" dirty="0"/>
                        <a:t>Phonics/Decoding</a:t>
                      </a:r>
                    </a:p>
                    <a:p>
                      <a:pPr marL="285750" indent="-285750">
                        <a:buFont typeface="Arial" panose="020B0604020202020204" pitchFamily="34" charset="0"/>
                        <a:buChar char="•"/>
                      </a:pPr>
                      <a:r>
                        <a:rPr lang="en-US" dirty="0"/>
                        <a:t>Structure &amp; Syllabication</a:t>
                      </a:r>
                    </a:p>
                    <a:p>
                      <a:pPr marL="285750" indent="-285750">
                        <a:buFont typeface="Arial" panose="020B0604020202020204" pitchFamily="34" charset="0"/>
                        <a:buChar char="•"/>
                      </a:pPr>
                      <a:r>
                        <a:rPr lang="en-US" dirty="0"/>
                        <a:t>Sight Vocabulary/High Freq Words</a:t>
                      </a:r>
                    </a:p>
                  </a:txBody>
                  <a:tcPr/>
                </a:tc>
                <a:tc>
                  <a:txBody>
                    <a:bodyPr/>
                    <a:lstStyle/>
                    <a:p>
                      <a:endParaRPr lang="en-US" dirty="0"/>
                    </a:p>
                    <a:p>
                      <a:pPr marL="285750" indent="-285750">
                        <a:buFont typeface="Arial" panose="020B0604020202020204" pitchFamily="34" charset="0"/>
                        <a:buChar char="•"/>
                      </a:pPr>
                      <a:r>
                        <a:rPr lang="en-US" dirty="0"/>
                        <a:t>Morphology</a:t>
                      </a:r>
                    </a:p>
                    <a:p>
                      <a:pPr marL="285750" indent="-285750">
                        <a:buFont typeface="Arial" panose="020B0604020202020204" pitchFamily="34" charset="0"/>
                        <a:buChar char="•"/>
                      </a:pPr>
                      <a:r>
                        <a:rPr lang="en-US" dirty="0"/>
                        <a:t>Structure &amp; Syllabication</a:t>
                      </a:r>
                    </a:p>
                  </a:txBody>
                  <a:tcPr/>
                </a:tc>
                <a:extLst>
                  <a:ext uri="{0D108BD9-81ED-4DB2-BD59-A6C34878D82A}">
                    <a16:rowId xmlns:a16="http://schemas.microsoft.com/office/drawing/2014/main" val="3816016713"/>
                  </a:ext>
                </a:extLst>
              </a:tr>
              <a:tr h="370840">
                <a:tc>
                  <a:txBody>
                    <a:bodyPr/>
                    <a:lstStyle/>
                    <a:p>
                      <a:r>
                        <a:rPr lang="en-US" dirty="0"/>
                        <a:t>Text Reading Fluency</a:t>
                      </a:r>
                    </a:p>
                  </a:txBody>
                  <a:tcPr/>
                </a:tc>
                <a:tc>
                  <a:txBody>
                    <a:bodyPr/>
                    <a:lstStyle/>
                    <a:p>
                      <a:pPr marL="285750" indent="-285750">
                        <a:buFont typeface="Arial" panose="020B0604020202020204" pitchFamily="34" charset="0"/>
                        <a:buChar char="•"/>
                      </a:pPr>
                      <a:r>
                        <a:rPr lang="en-US" dirty="0"/>
                        <a:t>140 </a:t>
                      </a:r>
                      <a:r>
                        <a:rPr lang="en-US" dirty="0" err="1"/>
                        <a:t>wcpm</a:t>
                      </a:r>
                      <a:endParaRPr lang="en-US" dirty="0"/>
                    </a:p>
                  </a:txBody>
                  <a:tcPr/>
                </a:tc>
                <a:tc>
                  <a:txBody>
                    <a:bodyPr/>
                    <a:lstStyle/>
                    <a:p>
                      <a:pPr marL="285750" indent="-285750">
                        <a:buFont typeface="Arial" panose="020B0604020202020204" pitchFamily="34" charset="0"/>
                        <a:buChar char="•"/>
                      </a:pPr>
                      <a:r>
                        <a:rPr lang="en-US" dirty="0"/>
                        <a:t>150 </a:t>
                      </a:r>
                      <a:r>
                        <a:rPr lang="en-US" dirty="0" err="1"/>
                        <a:t>wcpm</a:t>
                      </a:r>
                      <a:endParaRPr lang="en-US" dirty="0"/>
                    </a:p>
                  </a:txBody>
                  <a:tcPr/>
                </a:tc>
                <a:extLst>
                  <a:ext uri="{0D108BD9-81ED-4DB2-BD59-A6C34878D82A}">
                    <a16:rowId xmlns:a16="http://schemas.microsoft.com/office/drawing/2014/main" val="2739472528"/>
                  </a:ext>
                </a:extLst>
              </a:tr>
              <a:tr h="370840">
                <a:tc>
                  <a:txBody>
                    <a:bodyPr/>
                    <a:lstStyle/>
                    <a:p>
                      <a:r>
                        <a:rPr lang="en-US" dirty="0"/>
                        <a:t>Reading Comprehension</a:t>
                      </a:r>
                    </a:p>
                  </a:txBody>
                  <a:tcPr/>
                </a:tc>
                <a:tc>
                  <a:txBody>
                    <a:bodyPr/>
                    <a:lstStyle/>
                    <a:p>
                      <a:pPr marL="285750" indent="-285750">
                        <a:buFont typeface="Arial" panose="020B0604020202020204" pitchFamily="34" charset="0"/>
                        <a:buChar char="•"/>
                      </a:pPr>
                      <a:r>
                        <a:rPr lang="en-US" dirty="0"/>
                        <a:t>Language (vocabulary, syntax, cohesion)</a:t>
                      </a:r>
                    </a:p>
                    <a:p>
                      <a:pPr marL="285750" indent="-285750">
                        <a:buFont typeface="Arial" panose="020B0604020202020204" pitchFamily="34" charset="0"/>
                        <a:buChar char="•"/>
                      </a:pPr>
                      <a:r>
                        <a:rPr lang="en-US" dirty="0"/>
                        <a:t>Text structure</a:t>
                      </a:r>
                    </a:p>
                    <a:p>
                      <a:pPr marL="285750" indent="-285750">
                        <a:buFont typeface="Arial" panose="020B0604020202020204" pitchFamily="34" charset="0"/>
                        <a:buChar char="•"/>
                      </a:pPr>
                      <a:r>
                        <a:rPr lang="en-US" dirty="0"/>
                        <a:t>Cognitive strategies</a:t>
                      </a:r>
                    </a:p>
                  </a:txBody>
                  <a:tcPr/>
                </a:tc>
                <a:tc>
                  <a:txBody>
                    <a:bodyPr/>
                    <a:lstStyle/>
                    <a:p>
                      <a:pPr marL="285750" indent="-285750">
                        <a:buFont typeface="Arial" panose="020B0604020202020204" pitchFamily="34" charset="0"/>
                        <a:buChar char="•"/>
                      </a:pPr>
                      <a:r>
                        <a:rPr lang="en-US" dirty="0"/>
                        <a:t>Language (vocabulary, syntax, cohesion)</a:t>
                      </a:r>
                    </a:p>
                    <a:p>
                      <a:pPr marL="285750" indent="-285750">
                        <a:buFont typeface="Arial" panose="020B0604020202020204" pitchFamily="34" charset="0"/>
                        <a:buChar char="•"/>
                      </a:pPr>
                      <a:r>
                        <a:rPr lang="en-US" dirty="0"/>
                        <a:t>Text structure</a:t>
                      </a:r>
                    </a:p>
                    <a:p>
                      <a:pPr marL="285750" indent="-285750">
                        <a:buFont typeface="Arial" panose="020B0604020202020204" pitchFamily="34" charset="0"/>
                        <a:buChar char="•"/>
                      </a:pPr>
                      <a:r>
                        <a:rPr lang="en-US" dirty="0"/>
                        <a:t>Disciplinary strategies</a:t>
                      </a:r>
                    </a:p>
                  </a:txBody>
                  <a:tcPr/>
                </a:tc>
                <a:extLst>
                  <a:ext uri="{0D108BD9-81ED-4DB2-BD59-A6C34878D82A}">
                    <a16:rowId xmlns:a16="http://schemas.microsoft.com/office/drawing/2014/main" val="1563042343"/>
                  </a:ext>
                </a:extLst>
              </a:tr>
              <a:tr h="370840">
                <a:tc>
                  <a:txBody>
                    <a:bodyPr/>
                    <a:lstStyle/>
                    <a:p>
                      <a:r>
                        <a:rPr lang="en-US" dirty="0"/>
                        <a:t>Writing</a:t>
                      </a:r>
                    </a:p>
                  </a:txBody>
                  <a:tcPr/>
                </a:tc>
                <a:tc>
                  <a:txBody>
                    <a:bodyPr/>
                    <a:lstStyle/>
                    <a:p>
                      <a:pPr marL="285750" indent="-285750">
                        <a:buFont typeface="Arial" panose="020B0604020202020204" pitchFamily="34" charset="0"/>
                        <a:buChar char="•"/>
                      </a:pPr>
                      <a:r>
                        <a:rPr lang="en-US" dirty="0"/>
                        <a:t>Purposes (Narration, Exposition, Argument)</a:t>
                      </a:r>
                    </a:p>
                    <a:p>
                      <a:pPr marL="285750" indent="-285750">
                        <a:buFont typeface="Arial" panose="020B0604020202020204" pitchFamily="34" charset="0"/>
                        <a:buChar char="•"/>
                      </a:pPr>
                      <a:r>
                        <a:rPr lang="en-US" dirty="0"/>
                        <a:t>Products</a:t>
                      </a:r>
                    </a:p>
                    <a:p>
                      <a:pPr marL="285750" indent="-285750">
                        <a:buFont typeface="Arial" panose="020B0604020202020204" pitchFamily="34" charset="0"/>
                        <a:buChar char="•"/>
                      </a:pPr>
                      <a:r>
                        <a:rPr lang="en-US" dirty="0"/>
                        <a:t>Processes (Prewriting, Drafting, Revision, Editing)</a:t>
                      </a:r>
                    </a:p>
                    <a:p>
                      <a:pPr marL="285750" indent="-285750">
                        <a:buFont typeface="Arial" panose="020B0604020202020204" pitchFamily="34" charset="0"/>
                        <a:buChar char="•"/>
                      </a:pPr>
                      <a:r>
                        <a:rPr lang="en-US" dirty="0"/>
                        <a:t>Audience</a:t>
                      </a:r>
                    </a:p>
                  </a:txBody>
                  <a:tcPr/>
                </a:tc>
                <a:tc>
                  <a:txBody>
                    <a:bodyPr/>
                    <a:lstStyle/>
                    <a:p>
                      <a:pPr marL="285750" indent="-285750">
                        <a:buFont typeface="Arial" panose="020B0604020202020204" pitchFamily="34" charset="0"/>
                        <a:buChar char="•"/>
                      </a:pPr>
                      <a:r>
                        <a:rPr lang="en-US" dirty="0"/>
                        <a:t>Purposes </a:t>
                      </a:r>
                    </a:p>
                    <a:p>
                      <a:pPr marL="285750" indent="-285750">
                        <a:buFont typeface="Arial" panose="020B0604020202020204" pitchFamily="34" charset="0"/>
                        <a:buChar char="•"/>
                      </a:pPr>
                      <a:r>
                        <a:rPr lang="en-US" dirty="0"/>
                        <a:t>Products</a:t>
                      </a:r>
                    </a:p>
                    <a:p>
                      <a:pPr marL="285750" indent="-285750">
                        <a:buFont typeface="Arial" panose="020B0604020202020204" pitchFamily="34" charset="0"/>
                        <a:buChar char="•"/>
                      </a:pPr>
                      <a:r>
                        <a:rPr lang="en-US" dirty="0"/>
                        <a:t>Processes</a:t>
                      </a:r>
                    </a:p>
                    <a:p>
                      <a:pPr marL="285750" indent="-285750">
                        <a:buFont typeface="Arial" panose="020B0604020202020204" pitchFamily="34" charset="0"/>
                        <a:buChar char="•"/>
                      </a:pPr>
                      <a:r>
                        <a:rPr lang="en-US" dirty="0"/>
                        <a:t>Audience</a:t>
                      </a:r>
                    </a:p>
                    <a:p>
                      <a:pPr marL="285750" indent="-285750">
                        <a:buFont typeface="Arial" panose="020B0604020202020204" pitchFamily="34" charset="0"/>
                        <a:buChar char="•"/>
                      </a:pPr>
                      <a:endParaRPr lang="en-US" dirty="0"/>
                    </a:p>
                  </a:txBody>
                  <a:tcPr/>
                </a:tc>
                <a:extLst>
                  <a:ext uri="{0D108BD9-81ED-4DB2-BD59-A6C34878D82A}">
                    <a16:rowId xmlns:a16="http://schemas.microsoft.com/office/drawing/2014/main" val="3008496513"/>
                  </a:ext>
                </a:extLst>
              </a:tr>
            </a:tbl>
          </a:graphicData>
        </a:graphic>
      </p:graphicFrame>
    </p:spTree>
    <p:extLst>
      <p:ext uri="{BB962C8B-B14F-4D97-AF65-F5344CB8AC3E}">
        <p14:creationId xmlns:p14="http://schemas.microsoft.com/office/powerpoint/2010/main" val="257577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D4B1D98A-245B-E848-E895-5743D7687F3F}"/>
              </a:ext>
            </a:extLst>
          </p:cNvPr>
          <p:cNvSpPr>
            <a:spLocks noGrp="1"/>
          </p:cNvSpPr>
          <p:nvPr>
            <p:ph type="title"/>
          </p:nvPr>
        </p:nvSpPr>
        <p:spPr>
          <a:xfrm>
            <a:off x="838200" y="643467"/>
            <a:ext cx="2951205" cy="5571066"/>
          </a:xfrm>
        </p:spPr>
        <p:txBody>
          <a:bodyPr>
            <a:normAutofit/>
          </a:bodyPr>
          <a:lstStyle/>
          <a:p>
            <a:r>
              <a:rPr lang="en-US">
                <a:solidFill>
                  <a:srgbClr val="FFFFFF"/>
                </a:solidFill>
              </a:rPr>
              <a:t>Secondary Phonics?</a:t>
            </a:r>
          </a:p>
        </p:txBody>
      </p:sp>
      <p:graphicFrame>
        <p:nvGraphicFramePr>
          <p:cNvPr id="17" name="Content Placeholder 2">
            <a:extLst>
              <a:ext uri="{FF2B5EF4-FFF2-40B4-BE49-F238E27FC236}">
                <a16:creationId xmlns:a16="http://schemas.microsoft.com/office/drawing/2014/main" id="{01F5EB6D-C5FA-7721-D1B4-E0CF0CA4B4C8}"/>
              </a:ext>
            </a:extLst>
          </p:cNvPr>
          <p:cNvGraphicFramePr>
            <a:graphicFrameLocks noGrp="1"/>
          </p:cNvGraphicFramePr>
          <p:nvPr>
            <p:ph idx="1"/>
            <p:extLst>
              <p:ext uri="{D42A27DB-BD31-4B8C-83A1-F6EECF244321}">
                <p14:modId xmlns:p14="http://schemas.microsoft.com/office/powerpoint/2010/main" val="903241944"/>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654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D4B1D98A-245B-E848-E895-5743D7687F3F}"/>
              </a:ext>
            </a:extLst>
          </p:cNvPr>
          <p:cNvSpPr>
            <a:spLocks noGrp="1"/>
          </p:cNvSpPr>
          <p:nvPr>
            <p:ph type="title"/>
          </p:nvPr>
        </p:nvSpPr>
        <p:spPr>
          <a:xfrm>
            <a:off x="838200" y="643467"/>
            <a:ext cx="2951205" cy="5571066"/>
          </a:xfrm>
        </p:spPr>
        <p:txBody>
          <a:bodyPr>
            <a:normAutofit/>
          </a:bodyPr>
          <a:lstStyle/>
          <a:p>
            <a:r>
              <a:rPr lang="en-US">
                <a:solidFill>
                  <a:srgbClr val="FFFFFF"/>
                </a:solidFill>
              </a:rPr>
              <a:t>Secondary Phonics? (cont.)</a:t>
            </a:r>
          </a:p>
        </p:txBody>
      </p:sp>
      <p:graphicFrame>
        <p:nvGraphicFramePr>
          <p:cNvPr id="5" name="Content Placeholder 2">
            <a:extLst>
              <a:ext uri="{FF2B5EF4-FFF2-40B4-BE49-F238E27FC236}">
                <a16:creationId xmlns:a16="http://schemas.microsoft.com/office/drawing/2014/main" id="{50BCEDDF-C140-84EF-7A13-B3F1CFE02C9B}"/>
              </a:ext>
            </a:extLst>
          </p:cNvPr>
          <p:cNvGraphicFramePr>
            <a:graphicFrameLocks noGrp="1"/>
          </p:cNvGraphicFramePr>
          <p:nvPr>
            <p:ph idx="1"/>
            <p:extLst>
              <p:ext uri="{D42A27DB-BD31-4B8C-83A1-F6EECF244321}">
                <p14:modId xmlns:p14="http://schemas.microsoft.com/office/powerpoint/2010/main" val="3529871111"/>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15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D4B1D98A-245B-E848-E895-5743D7687F3F}"/>
              </a:ext>
            </a:extLst>
          </p:cNvPr>
          <p:cNvSpPr>
            <a:spLocks noGrp="1"/>
          </p:cNvSpPr>
          <p:nvPr>
            <p:ph type="title"/>
          </p:nvPr>
        </p:nvSpPr>
        <p:spPr>
          <a:xfrm>
            <a:off x="838200" y="643467"/>
            <a:ext cx="2951205" cy="5571066"/>
          </a:xfrm>
        </p:spPr>
        <p:txBody>
          <a:bodyPr>
            <a:normAutofit/>
          </a:bodyPr>
          <a:lstStyle/>
          <a:p>
            <a:r>
              <a:rPr lang="en-US">
                <a:solidFill>
                  <a:srgbClr val="FFFFFF"/>
                </a:solidFill>
              </a:rPr>
              <a:t>Secondary Phonics? (cont.)</a:t>
            </a:r>
          </a:p>
        </p:txBody>
      </p:sp>
      <p:graphicFrame>
        <p:nvGraphicFramePr>
          <p:cNvPr id="5" name="Content Placeholder 2">
            <a:extLst>
              <a:ext uri="{FF2B5EF4-FFF2-40B4-BE49-F238E27FC236}">
                <a16:creationId xmlns:a16="http://schemas.microsoft.com/office/drawing/2014/main" id="{5B09C761-2D03-D217-6260-A3F96ABECD30}"/>
              </a:ext>
            </a:extLst>
          </p:cNvPr>
          <p:cNvGraphicFramePr>
            <a:graphicFrameLocks noGrp="1"/>
          </p:cNvGraphicFramePr>
          <p:nvPr>
            <p:ph idx="1"/>
            <p:extLst>
              <p:ext uri="{D42A27DB-BD31-4B8C-83A1-F6EECF244321}">
                <p14:modId xmlns:p14="http://schemas.microsoft.com/office/powerpoint/2010/main" val="652254368"/>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1837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D4B1D98A-245B-E848-E895-5743D7687F3F}"/>
              </a:ext>
            </a:extLst>
          </p:cNvPr>
          <p:cNvSpPr>
            <a:spLocks noGrp="1"/>
          </p:cNvSpPr>
          <p:nvPr>
            <p:ph type="title"/>
          </p:nvPr>
        </p:nvSpPr>
        <p:spPr>
          <a:xfrm>
            <a:off x="838200" y="643467"/>
            <a:ext cx="2951205" cy="5571066"/>
          </a:xfrm>
        </p:spPr>
        <p:txBody>
          <a:bodyPr>
            <a:normAutofit/>
          </a:bodyPr>
          <a:lstStyle/>
          <a:p>
            <a:r>
              <a:rPr lang="en-US">
                <a:solidFill>
                  <a:srgbClr val="FFFFFF"/>
                </a:solidFill>
              </a:rPr>
              <a:t>Secondary Phonics? (cont.)</a:t>
            </a:r>
          </a:p>
        </p:txBody>
      </p:sp>
      <p:graphicFrame>
        <p:nvGraphicFramePr>
          <p:cNvPr id="5" name="Content Placeholder 2">
            <a:extLst>
              <a:ext uri="{FF2B5EF4-FFF2-40B4-BE49-F238E27FC236}">
                <a16:creationId xmlns:a16="http://schemas.microsoft.com/office/drawing/2014/main" id="{B6466F38-515A-4B06-133F-98CF846ADCD6}"/>
              </a:ext>
            </a:extLst>
          </p:cNvPr>
          <p:cNvGraphicFramePr>
            <a:graphicFrameLocks noGrp="1"/>
          </p:cNvGraphicFramePr>
          <p:nvPr>
            <p:ph idx="1"/>
            <p:extLst>
              <p:ext uri="{D42A27DB-BD31-4B8C-83A1-F6EECF244321}">
                <p14:modId xmlns:p14="http://schemas.microsoft.com/office/powerpoint/2010/main" val="4208107947"/>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09533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1652</TotalTime>
  <Words>2661</Words>
  <Application>Microsoft Macintosh PowerPoint</Application>
  <PresentationFormat>Widescreen</PresentationFormat>
  <Paragraphs>476</Paragraphs>
  <Slides>36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Science of Reading and Secondary Education</vt:lpstr>
      <vt:lpstr>Current Controversies</vt:lpstr>
      <vt:lpstr>But what about the secondary grades?</vt:lpstr>
      <vt:lpstr>But what about the secondary grades? (cont.)</vt:lpstr>
      <vt:lpstr>Overview of Literacy Skills</vt:lpstr>
      <vt:lpstr>Secondary Phonics?</vt:lpstr>
      <vt:lpstr>Secondary Phonics? (cont.)</vt:lpstr>
      <vt:lpstr>Secondary Phonics? (cont.)</vt:lpstr>
      <vt:lpstr>Secondary Phonics? (cont.)</vt:lpstr>
      <vt:lpstr>Morphology</vt:lpstr>
      <vt:lpstr>Morphology (cont.)</vt:lpstr>
      <vt:lpstr>Morphology (cont.)</vt:lpstr>
      <vt:lpstr>Morphology (cont.)</vt:lpstr>
      <vt:lpstr>40 Most Common Suffixes</vt:lpstr>
      <vt:lpstr>40 Most Common Suffixes (cont.)</vt:lpstr>
      <vt:lpstr>40 Most Common Suffixes (cont.)</vt:lpstr>
      <vt:lpstr>40 Most Common Suffixes (cont.)</vt:lpstr>
      <vt:lpstr>40 Most Common Suffixes (cont.)</vt:lpstr>
      <vt:lpstr>40 Most Common Suffixes (cont.)</vt:lpstr>
      <vt:lpstr>40 Most Common Suffixes (cont.)</vt:lpstr>
      <vt:lpstr>40 Most Common Suffixes (cont.)</vt:lpstr>
      <vt:lpstr>50 Most Common Prefixes</vt:lpstr>
      <vt:lpstr>50 Most Common Prefixes (cont)</vt:lpstr>
      <vt:lpstr>50 Most Common Prefixes (cont)</vt:lpstr>
      <vt:lpstr>50 Most Common Prefixes (cont)</vt:lpstr>
      <vt:lpstr>50 Most Common Prefixes (cont)</vt:lpstr>
      <vt:lpstr>Word Matrix</vt:lpstr>
      <vt:lpstr>Morphology (cont.)</vt:lpstr>
      <vt:lpstr>Word Knowledge</vt:lpstr>
      <vt:lpstr>Text Reading Fluency</vt:lpstr>
      <vt:lpstr>Text Reading Fluency (cont.)</vt:lpstr>
      <vt:lpstr>Text Reading Fluency (cont.)</vt:lpstr>
      <vt:lpstr>Text Reading Fluency (cont.)</vt:lpstr>
      <vt:lpstr>Text Reading Fluency (cont.)</vt:lpstr>
      <vt:lpstr>Why should we teach foundational skills?</vt:lpstr>
      <vt:lpstr>Science of Reading and Secondary Education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of Reading and Secondary Education</dc:title>
  <dc:creator>Timothy Shanahan</dc:creator>
  <cp:lastModifiedBy>Timothy Shanahan</cp:lastModifiedBy>
  <cp:revision>8</cp:revision>
  <dcterms:created xsi:type="dcterms:W3CDTF">2023-11-08T20:04:53Z</dcterms:created>
  <dcterms:modified xsi:type="dcterms:W3CDTF">2023-11-15T15:13:14Z</dcterms:modified>
</cp:coreProperties>
</file>