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sldIdLst>
    <p:sldId id="256" r:id="rId2"/>
    <p:sldId id="257" r:id="rId3"/>
    <p:sldId id="315" r:id="rId4"/>
    <p:sldId id="258" r:id="rId5"/>
    <p:sldId id="259" r:id="rId6"/>
    <p:sldId id="265" r:id="rId7"/>
    <p:sldId id="267" r:id="rId8"/>
    <p:sldId id="268" r:id="rId9"/>
    <p:sldId id="270" r:id="rId10"/>
    <p:sldId id="271" r:id="rId11"/>
    <p:sldId id="273" r:id="rId12"/>
    <p:sldId id="280" r:id="rId13"/>
    <p:sldId id="274" r:id="rId14"/>
    <p:sldId id="276" r:id="rId15"/>
    <p:sldId id="279" r:id="rId16"/>
    <p:sldId id="281" r:id="rId17"/>
    <p:sldId id="282" r:id="rId18"/>
    <p:sldId id="283" r:id="rId19"/>
    <p:sldId id="285" r:id="rId20"/>
    <p:sldId id="287" r:id="rId21"/>
    <p:sldId id="288" r:id="rId22"/>
    <p:sldId id="289" r:id="rId23"/>
    <p:sldId id="328" r:id="rId24"/>
    <p:sldId id="290" r:id="rId25"/>
    <p:sldId id="292" r:id="rId26"/>
    <p:sldId id="293" r:id="rId27"/>
    <p:sldId id="301" r:id="rId28"/>
    <p:sldId id="294" r:id="rId29"/>
    <p:sldId id="291" r:id="rId30"/>
    <p:sldId id="295" r:id="rId31"/>
    <p:sldId id="300" r:id="rId32"/>
    <p:sldId id="316" r:id="rId33"/>
    <p:sldId id="317" r:id="rId34"/>
    <p:sldId id="318" r:id="rId35"/>
    <p:sldId id="320" r:id="rId36"/>
    <p:sldId id="307" r:id="rId37"/>
    <p:sldId id="310" r:id="rId38"/>
    <p:sldId id="321" r:id="rId39"/>
    <p:sldId id="326" r:id="rId40"/>
    <p:sldId id="324" r:id="rId41"/>
    <p:sldId id="311" r:id="rId42"/>
    <p:sldId id="325" r:id="rId43"/>
    <p:sldId id="308" r:id="rId44"/>
    <p:sldId id="327" r:id="rId45"/>
    <p:sldId id="329"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392"/>
    <p:restoredTop sz="94590"/>
  </p:normalViewPr>
  <p:slideViewPr>
    <p:cSldViewPr snapToGrid="0">
      <p:cViewPr varScale="1">
        <p:scale>
          <a:sx n="99" d="100"/>
          <a:sy n="99" d="100"/>
        </p:scale>
        <p:origin x="96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75B11E-D3DD-6C48-8E94-B2C3D8FDE597}" type="datetimeFigureOut">
              <a:rPr lang="en-US" smtClean="0"/>
              <a:t>4/14/23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993070-E74A-8945-8345-691C9EE12FCE}" type="slidenum">
              <a:rPr lang="en-US" smtClean="0"/>
              <a:t>‹#›</a:t>
            </a:fld>
            <a:endParaRPr lang="en-US"/>
          </a:p>
        </p:txBody>
      </p:sp>
    </p:spTree>
    <p:extLst>
      <p:ext uri="{BB962C8B-B14F-4D97-AF65-F5344CB8AC3E}">
        <p14:creationId xmlns:p14="http://schemas.microsoft.com/office/powerpoint/2010/main" val="410144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3839D-4ADF-C604-440E-528F96E900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6EA322-B836-D579-6209-D48CA949A4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C97C51-5619-5136-8388-B061AE1640D3}"/>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5" name="Footer Placeholder 4">
            <a:extLst>
              <a:ext uri="{FF2B5EF4-FFF2-40B4-BE49-F238E27FC236}">
                <a16:creationId xmlns:a16="http://schemas.microsoft.com/office/drawing/2014/main" id="{8E543B15-FB73-AD76-7628-F969C1B25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A535A-C8A6-08AB-43F8-259CB82985C0}"/>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2084271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9E242-D79E-EA2D-3363-832CFBD36A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E83717D-7073-EC23-9BD0-B0A192DD20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496C71-D1B4-03F6-5DAE-E4C69B7CE0B9}"/>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5" name="Footer Placeholder 4">
            <a:extLst>
              <a:ext uri="{FF2B5EF4-FFF2-40B4-BE49-F238E27FC236}">
                <a16:creationId xmlns:a16="http://schemas.microsoft.com/office/drawing/2014/main" id="{DAE582E9-16A8-98B1-0D36-1AFE202785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83C4C-8543-8252-7583-17FF703F7940}"/>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183688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48545A-586C-17AC-A1F1-FB34197CA0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906A69-12C9-FC3B-D76C-1F46C4B529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A34F34-D98E-0EE1-CBBA-518F1B3A45AB}"/>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5" name="Footer Placeholder 4">
            <a:extLst>
              <a:ext uri="{FF2B5EF4-FFF2-40B4-BE49-F238E27FC236}">
                <a16:creationId xmlns:a16="http://schemas.microsoft.com/office/drawing/2014/main" id="{30F95C05-59EA-8C6A-5D03-7A3244354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A6A8AF-F1CB-083C-8A08-9F1F50FEB461}"/>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279759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49A95-7FD1-CE04-9F80-C2F837D01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0FF0E0-D7F0-A824-C948-6D64352316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4A000A-31F5-317E-6718-6C7FAB6F0FF9}"/>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5" name="Footer Placeholder 4">
            <a:extLst>
              <a:ext uri="{FF2B5EF4-FFF2-40B4-BE49-F238E27FC236}">
                <a16:creationId xmlns:a16="http://schemas.microsoft.com/office/drawing/2014/main" id="{EB3A84FA-FD34-9342-51E9-5A032C1216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CCADE2-AAAC-4387-400A-58CA43AD37F1}"/>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1731706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BB620-66D1-30A8-CB58-205BF6A3F2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7514A3-D088-A87B-59AC-207D691CC4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23B5CC-D303-7497-D576-1FEF10F94236}"/>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5" name="Footer Placeholder 4">
            <a:extLst>
              <a:ext uri="{FF2B5EF4-FFF2-40B4-BE49-F238E27FC236}">
                <a16:creationId xmlns:a16="http://schemas.microsoft.com/office/drawing/2014/main" id="{3293F151-0672-1CAB-2F88-8122D59E43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088E77-0124-CDC3-ADAA-8C6E62FA9739}"/>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3577983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E8991-5D17-5D49-D781-685908ACDB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668046-FCEE-95AB-B578-F7FD45AEB7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DE3F96-91AD-A472-FB51-D71F88F4355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76073E-331E-97A0-1FA1-1B8DDE567E41}"/>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6" name="Footer Placeholder 5">
            <a:extLst>
              <a:ext uri="{FF2B5EF4-FFF2-40B4-BE49-F238E27FC236}">
                <a16:creationId xmlns:a16="http://schemas.microsoft.com/office/drawing/2014/main" id="{87DAE4C3-D867-FA25-69BC-3B0A3F2C4B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5AD8D9-3CD2-DB16-675C-C16463E51CDE}"/>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3569228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F9873-3C47-C9F3-DEB1-B9C63CB474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8DCA4AE-211D-02ED-C719-586ABC861B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523F4D0-BCA6-C6F4-51BD-DB36671FB9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02E93C-4C65-BEF8-6E94-F7D121AE02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6E9F2F-A2B2-B807-08E7-D7E6A2FF13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C318E4-200E-9EB2-54B5-1EB44238B6BA}"/>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8" name="Footer Placeholder 7">
            <a:extLst>
              <a:ext uri="{FF2B5EF4-FFF2-40B4-BE49-F238E27FC236}">
                <a16:creationId xmlns:a16="http://schemas.microsoft.com/office/drawing/2014/main" id="{479CAAD7-500A-9DF8-5246-AA2C0E5CF6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0B89F9-B36B-991B-DCE8-6F1A1746FB13}"/>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729434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E00D8-8250-21E1-7678-1DD6F155E8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2D32B2-4741-727F-FC92-5CDB09EF5178}"/>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4" name="Footer Placeholder 3">
            <a:extLst>
              <a:ext uri="{FF2B5EF4-FFF2-40B4-BE49-F238E27FC236}">
                <a16:creationId xmlns:a16="http://schemas.microsoft.com/office/drawing/2014/main" id="{07F134F7-C970-E6BC-2732-29034624DB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0F3568-5B4C-E131-3D55-F34FED974879}"/>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2302744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5EBB99-C682-5892-39CE-7EC5582F4F96}"/>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3" name="Footer Placeholder 2">
            <a:extLst>
              <a:ext uri="{FF2B5EF4-FFF2-40B4-BE49-F238E27FC236}">
                <a16:creationId xmlns:a16="http://schemas.microsoft.com/office/drawing/2014/main" id="{4DD424EC-249B-7884-82BD-20EC07ADFC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F89CA7-8D5F-D349-61D2-03567D5749BC}"/>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376618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BF069-0C87-6495-42F5-E32EA1D7B4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0FC608-DE7E-E94B-71FC-2588722969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861628-2DCF-5147-E9AB-F341B29F26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389C63-59A4-C4D4-C0A6-996C89E2F265}"/>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6" name="Footer Placeholder 5">
            <a:extLst>
              <a:ext uri="{FF2B5EF4-FFF2-40B4-BE49-F238E27FC236}">
                <a16:creationId xmlns:a16="http://schemas.microsoft.com/office/drawing/2014/main" id="{22E9AAB9-3F44-151E-309A-6A91CE09B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F19CF-D5D3-4669-5F05-7C13EC8A1F01}"/>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3550402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FDE05-5C86-02E1-9793-A069A2DB02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F31961-258F-50F2-AB36-74C5B74979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96303B-8E9F-CB6A-8AB2-9943823991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9B5DDC-BB93-6867-BF7F-889CE904E183}"/>
              </a:ext>
            </a:extLst>
          </p:cNvPr>
          <p:cNvSpPr>
            <a:spLocks noGrp="1"/>
          </p:cNvSpPr>
          <p:nvPr>
            <p:ph type="dt" sz="half" idx="10"/>
          </p:nvPr>
        </p:nvSpPr>
        <p:spPr/>
        <p:txBody>
          <a:bodyPr/>
          <a:lstStyle/>
          <a:p>
            <a:fld id="{D38288A4-FAA2-2A4A-925D-C80CFF1CC46A}" type="datetimeFigureOut">
              <a:rPr lang="en-US" smtClean="0"/>
              <a:t>4/14/23</a:t>
            </a:fld>
            <a:endParaRPr lang="en-US"/>
          </a:p>
        </p:txBody>
      </p:sp>
      <p:sp>
        <p:nvSpPr>
          <p:cNvPr id="6" name="Footer Placeholder 5">
            <a:extLst>
              <a:ext uri="{FF2B5EF4-FFF2-40B4-BE49-F238E27FC236}">
                <a16:creationId xmlns:a16="http://schemas.microsoft.com/office/drawing/2014/main" id="{280425DB-8377-BC3D-EA29-FEA52914CB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C4AFD2-486D-ADBE-64B7-7C160479D38D}"/>
              </a:ext>
            </a:extLst>
          </p:cNvPr>
          <p:cNvSpPr>
            <a:spLocks noGrp="1"/>
          </p:cNvSpPr>
          <p:nvPr>
            <p:ph type="sldNum" sz="quarter" idx="12"/>
          </p:nvPr>
        </p:nvSpPr>
        <p:spPr/>
        <p:txBody>
          <a:bodyPr/>
          <a:lstStyle/>
          <a:p>
            <a:fld id="{8F7C9646-267A-0747-9FB2-54EAEAC34375}" type="slidenum">
              <a:rPr lang="en-US" smtClean="0"/>
              <a:t>‹#›</a:t>
            </a:fld>
            <a:endParaRPr lang="en-US"/>
          </a:p>
        </p:txBody>
      </p:sp>
    </p:spTree>
    <p:extLst>
      <p:ext uri="{BB962C8B-B14F-4D97-AF65-F5344CB8AC3E}">
        <p14:creationId xmlns:p14="http://schemas.microsoft.com/office/powerpoint/2010/main" val="2647737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B50F34-A1A2-906B-F1D6-B84692C6CB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A26DDD-EA79-C1B3-AF28-A0140989ED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A71BB9-D67D-ADD7-F5CC-DF645CB115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288A4-FAA2-2A4A-925D-C80CFF1CC46A}" type="datetimeFigureOut">
              <a:rPr lang="en-US" smtClean="0"/>
              <a:t>4/14/23</a:t>
            </a:fld>
            <a:endParaRPr lang="en-US"/>
          </a:p>
        </p:txBody>
      </p:sp>
      <p:sp>
        <p:nvSpPr>
          <p:cNvPr id="5" name="Footer Placeholder 4">
            <a:extLst>
              <a:ext uri="{FF2B5EF4-FFF2-40B4-BE49-F238E27FC236}">
                <a16:creationId xmlns:a16="http://schemas.microsoft.com/office/drawing/2014/main" id="{A96D24C9-A6C9-EE16-BDFE-8A8EF17083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E60E14-F70C-518B-9467-FD27B01799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7C9646-267A-0747-9FB2-54EAEAC34375}" type="slidenum">
              <a:rPr lang="en-US" smtClean="0"/>
              <a:t>‹#›</a:t>
            </a:fld>
            <a:endParaRPr lang="en-US"/>
          </a:p>
        </p:txBody>
      </p:sp>
    </p:spTree>
    <p:extLst>
      <p:ext uri="{BB962C8B-B14F-4D97-AF65-F5344CB8AC3E}">
        <p14:creationId xmlns:p14="http://schemas.microsoft.com/office/powerpoint/2010/main" val="144534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hanahanonliterac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116A39-08F6-C3CA-25E0-CD889FCF71EA}"/>
              </a:ext>
            </a:extLst>
          </p:cNvPr>
          <p:cNvSpPr>
            <a:spLocks noGrp="1"/>
          </p:cNvSpPr>
          <p:nvPr>
            <p:ph type="ctrTitle"/>
          </p:nvPr>
        </p:nvSpPr>
        <p:spPr>
          <a:xfrm>
            <a:off x="838199" y="1093788"/>
            <a:ext cx="10506455" cy="2967208"/>
          </a:xfrm>
        </p:spPr>
        <p:txBody>
          <a:bodyPr>
            <a:normAutofit/>
          </a:bodyPr>
          <a:lstStyle/>
          <a:p>
            <a:pPr algn="l"/>
            <a:r>
              <a:rPr lang="en-US" sz="7400"/>
              <a:t>Should We Match Texts to Students’ Reading Levels?</a:t>
            </a:r>
          </a:p>
        </p:txBody>
      </p:sp>
      <p:sp>
        <p:nvSpPr>
          <p:cNvPr id="3" name="Subtitle 2">
            <a:extLst>
              <a:ext uri="{FF2B5EF4-FFF2-40B4-BE49-F238E27FC236}">
                <a16:creationId xmlns:a16="http://schemas.microsoft.com/office/drawing/2014/main" id="{D865A767-80C4-1C1A-3CB8-FDDBCCE92F1A}"/>
              </a:ext>
            </a:extLst>
          </p:cNvPr>
          <p:cNvSpPr>
            <a:spLocks noGrp="1"/>
          </p:cNvSpPr>
          <p:nvPr>
            <p:ph type="subTitle" idx="1"/>
          </p:nvPr>
        </p:nvSpPr>
        <p:spPr>
          <a:xfrm>
            <a:off x="5820032" y="4619624"/>
            <a:ext cx="5647038" cy="1583962"/>
          </a:xfrm>
        </p:spPr>
        <p:txBody>
          <a:bodyPr>
            <a:normAutofit/>
          </a:bodyPr>
          <a:lstStyle/>
          <a:p>
            <a:pPr algn="r"/>
            <a:r>
              <a:rPr lang="en-US" sz="2000" dirty="0"/>
              <a:t>Timothy Shanahan</a:t>
            </a:r>
          </a:p>
          <a:p>
            <a:pPr algn="r"/>
            <a:r>
              <a:rPr lang="en-US" sz="2000" dirty="0"/>
              <a:t>University of Illinois at Chicago</a:t>
            </a:r>
          </a:p>
          <a:p>
            <a:pPr algn="r"/>
            <a:r>
              <a:rPr lang="en-US" sz="2000" dirty="0">
                <a:hlinkClick r:id="rId2"/>
              </a:rPr>
              <a:t>www.shanahanonliteracy.com</a:t>
            </a:r>
            <a:r>
              <a:rPr lang="en-US" sz="2000" dirty="0"/>
              <a:t> </a:t>
            </a:r>
          </a:p>
        </p:txBody>
      </p:sp>
      <p:sp>
        <p:nvSpPr>
          <p:cNvPr id="10" name="Rectangle 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2" name="Rectangle 1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0609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CA5C41-EAC3-5323-77FD-B551CC536C71}"/>
              </a:ext>
            </a:extLst>
          </p:cNvPr>
          <p:cNvSpPr>
            <a:spLocks noGrp="1"/>
          </p:cNvSpPr>
          <p:nvPr>
            <p:ph type="title"/>
          </p:nvPr>
        </p:nvSpPr>
        <p:spPr>
          <a:xfrm>
            <a:off x="838200" y="365125"/>
            <a:ext cx="10515600" cy="1325563"/>
          </a:xfrm>
        </p:spPr>
        <p:txBody>
          <a:bodyPr>
            <a:normAutofit/>
          </a:bodyPr>
          <a:lstStyle/>
          <a:p>
            <a:r>
              <a:rPr lang="en-US" sz="4600"/>
              <a:t>History of Instructional Level (1900s)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B4D2C0-41AB-28EE-3B69-1EB2E636F669}"/>
              </a:ext>
            </a:extLst>
          </p:cNvPr>
          <p:cNvSpPr>
            <a:spLocks noGrp="1"/>
          </p:cNvSpPr>
          <p:nvPr>
            <p:ph idx="1"/>
          </p:nvPr>
        </p:nvSpPr>
        <p:spPr>
          <a:xfrm>
            <a:off x="838200" y="1929384"/>
            <a:ext cx="10515600" cy="4251960"/>
          </a:xfrm>
        </p:spPr>
        <p:txBody>
          <a:bodyPr>
            <a:normAutofit/>
          </a:bodyPr>
          <a:lstStyle/>
          <a:p>
            <a:r>
              <a:rPr lang="en-US" sz="2400" dirty="0"/>
              <a:t>The education literature from 1920-1945 is replete with schemes for imposing homogeneous groupings on diverse classrooms using IQ, mental ages, reading rates, standardized test scores, oral reading performance – Mankato Plan, Albany Plan, Elmwood City Plan, Joplin Plan, etc. </a:t>
            </a:r>
          </a:p>
          <a:p>
            <a:r>
              <a:rPr lang="en-US" sz="2400" dirty="0"/>
              <a:t>Major researchers in the field advocated the idea (e.g., Thorndike, Durrell, Dolch, Gates, Gray, Hildreth, Albert J. Harris, Monroe, Witty)</a:t>
            </a:r>
          </a:p>
          <a:p>
            <a:r>
              <a:rPr lang="en-US" sz="2400" dirty="0"/>
              <a:t>Surveys showed that teachers preferred homogeneous grouping because of its effectiveness, motivational value, and positive impact on discipline (Barthelme &amp; Bayer, 1932)</a:t>
            </a:r>
          </a:p>
          <a:p>
            <a:r>
              <a:rPr lang="en-US" sz="2400" dirty="0"/>
              <a:t>Behaviorism was emphasizing “high accuracy” learning in which students’ potential frustration was severely limited</a:t>
            </a:r>
          </a:p>
          <a:p>
            <a:pPr marL="0" indent="0">
              <a:buNone/>
            </a:pPr>
            <a:endParaRPr lang="en-US" sz="2200" dirty="0"/>
          </a:p>
          <a:p>
            <a:pPr marL="0" indent="0">
              <a:buNone/>
            </a:pPr>
            <a:endParaRPr lang="en-US" sz="2200" dirty="0"/>
          </a:p>
          <a:p>
            <a:pPr marL="0" indent="0">
              <a:buNone/>
            </a:pPr>
            <a:endParaRPr lang="en-US" sz="2200" dirty="0"/>
          </a:p>
          <a:p>
            <a:endParaRPr lang="en-US" sz="2200" dirty="0"/>
          </a:p>
        </p:txBody>
      </p:sp>
    </p:spTree>
    <p:extLst>
      <p:ext uri="{BB962C8B-B14F-4D97-AF65-F5344CB8AC3E}">
        <p14:creationId xmlns:p14="http://schemas.microsoft.com/office/powerpoint/2010/main" val="2783029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4F9A54-927F-2E74-C6E8-6A3DE496C5E0}"/>
              </a:ext>
            </a:extLst>
          </p:cNvPr>
          <p:cNvSpPr>
            <a:spLocks noGrp="1"/>
          </p:cNvSpPr>
          <p:nvPr>
            <p:ph type="title"/>
          </p:nvPr>
        </p:nvSpPr>
        <p:spPr>
          <a:xfrm>
            <a:off x="838200" y="365125"/>
            <a:ext cx="10515600" cy="1325563"/>
          </a:xfrm>
        </p:spPr>
        <p:txBody>
          <a:bodyPr>
            <a:normAutofit/>
          </a:bodyPr>
          <a:lstStyle/>
          <a:p>
            <a:r>
              <a:rPr lang="en-US" sz="5400"/>
              <a:t>Betts’ Instructional Level Plan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0CB722-B2C6-0EC6-88A2-9B2CD57EFA61}"/>
              </a:ext>
            </a:extLst>
          </p:cNvPr>
          <p:cNvSpPr>
            <a:spLocks noGrp="1"/>
          </p:cNvSpPr>
          <p:nvPr>
            <p:ph idx="1"/>
          </p:nvPr>
        </p:nvSpPr>
        <p:spPr>
          <a:xfrm>
            <a:off x="838200" y="1929384"/>
            <a:ext cx="10515600" cy="4251960"/>
          </a:xfrm>
        </p:spPr>
        <p:txBody>
          <a:bodyPr>
            <a:normAutofit/>
          </a:bodyPr>
          <a:lstStyle/>
          <a:p>
            <a:r>
              <a:rPr lang="en-US" sz="2400" dirty="0"/>
              <a:t>Emmett Betts published </a:t>
            </a:r>
            <a:r>
              <a:rPr lang="en-US" sz="2400" i="1" dirty="0"/>
              <a:t>Foundations of Reading Instruction </a:t>
            </a:r>
            <a:r>
              <a:rPr lang="en-US" sz="2400" dirty="0"/>
              <a:t>in 1946  which operationalized the idea of independent, instructional and frustration levels</a:t>
            </a:r>
          </a:p>
          <a:p>
            <a:r>
              <a:rPr lang="en-US" sz="2400" dirty="0"/>
              <a:t>His basic theoretical claim was: “Maximum development may be expected when the learner is challenged but not frustrated.” (p. 448) </a:t>
            </a:r>
          </a:p>
          <a:p>
            <a:r>
              <a:rPr lang="en-US" sz="2400" dirty="0"/>
              <a:t>His plan allows use of the informal reading inventory to determine a student’s independent, instructional, and frustration levels</a:t>
            </a:r>
          </a:p>
          <a:p>
            <a:r>
              <a:rPr lang="en-US" sz="2400" dirty="0"/>
              <a:t>He attributed the validation of this scheme to an unpublished doctoral dissertation (Killgallon, 1941): “Among Dr. </a:t>
            </a:r>
            <a:r>
              <a:rPr lang="en-US" sz="2400" dirty="0" err="1"/>
              <a:t>Killgallon’s</a:t>
            </a:r>
            <a:r>
              <a:rPr lang="en-US" sz="2400" dirty="0"/>
              <a:t> conclusions, this is pertinent: On the average, the ratio of word perception errors to the number of running words at the instructional level is one to twenty.” (p. 445)</a:t>
            </a:r>
          </a:p>
        </p:txBody>
      </p:sp>
    </p:spTree>
    <p:extLst>
      <p:ext uri="{BB962C8B-B14F-4D97-AF65-F5344CB8AC3E}">
        <p14:creationId xmlns:p14="http://schemas.microsoft.com/office/powerpoint/2010/main" val="3727156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4F9A54-927F-2E74-C6E8-6A3DE496C5E0}"/>
              </a:ext>
            </a:extLst>
          </p:cNvPr>
          <p:cNvSpPr>
            <a:spLocks noGrp="1"/>
          </p:cNvSpPr>
          <p:nvPr>
            <p:ph type="title"/>
          </p:nvPr>
        </p:nvSpPr>
        <p:spPr>
          <a:xfrm>
            <a:off x="838200" y="365125"/>
            <a:ext cx="10515600" cy="1325563"/>
          </a:xfrm>
        </p:spPr>
        <p:txBody>
          <a:bodyPr>
            <a:normAutofit/>
          </a:bodyPr>
          <a:lstStyle/>
          <a:p>
            <a:r>
              <a:rPr lang="en-US" sz="5400"/>
              <a:t>Betts’ Instructional Level Plan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0CB722-B2C6-0EC6-88A2-9B2CD57EFA61}"/>
              </a:ext>
            </a:extLst>
          </p:cNvPr>
          <p:cNvSpPr>
            <a:spLocks noGrp="1"/>
          </p:cNvSpPr>
          <p:nvPr>
            <p:ph idx="1"/>
          </p:nvPr>
        </p:nvSpPr>
        <p:spPr>
          <a:xfrm>
            <a:off x="838200" y="1929384"/>
            <a:ext cx="10515600" cy="4251960"/>
          </a:xfrm>
        </p:spPr>
        <p:txBody>
          <a:bodyPr>
            <a:normAutofit/>
          </a:bodyPr>
          <a:lstStyle/>
          <a:p>
            <a:r>
              <a:rPr lang="en-US" sz="2400" dirty="0"/>
              <a:t>Killgallon (1941) tested 41 fourth-graders with an informal reading inventory</a:t>
            </a:r>
          </a:p>
          <a:p>
            <a:r>
              <a:rPr lang="en-US" sz="2400" dirty="0"/>
              <a:t>He calculated accuracy and comprehension scores and determined that when accuracy scores fell below 95%, comprehension fell out of what he believed to be the instructional level range (75-89%)</a:t>
            </a:r>
          </a:p>
          <a:p>
            <a:r>
              <a:rPr lang="en-US" sz="2400" dirty="0"/>
              <a:t>He indicated that once students were below the “instructional level,” they evidenced more tension signs, proving this to be the appropriate placement</a:t>
            </a:r>
          </a:p>
          <a:p>
            <a:r>
              <a:rPr lang="en-US" sz="2400" dirty="0"/>
              <a:t>Despite the weakness/inappropriateness of the evidence, this scheme became widely promoted in professional development texts and school reading programs both in reading and special education</a:t>
            </a:r>
          </a:p>
          <a:p>
            <a:endParaRPr lang="en-US" sz="2400" dirty="0"/>
          </a:p>
        </p:txBody>
      </p:sp>
    </p:spTree>
    <p:extLst>
      <p:ext uri="{BB962C8B-B14F-4D97-AF65-F5344CB8AC3E}">
        <p14:creationId xmlns:p14="http://schemas.microsoft.com/office/powerpoint/2010/main" val="4235666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4F9A54-927F-2E74-C6E8-6A3DE496C5E0}"/>
              </a:ext>
            </a:extLst>
          </p:cNvPr>
          <p:cNvSpPr>
            <a:spLocks noGrp="1"/>
          </p:cNvSpPr>
          <p:nvPr>
            <p:ph type="title"/>
          </p:nvPr>
        </p:nvSpPr>
        <p:spPr>
          <a:xfrm>
            <a:off x="838200" y="365125"/>
            <a:ext cx="10515600" cy="1325563"/>
          </a:xfrm>
        </p:spPr>
        <p:txBody>
          <a:bodyPr>
            <a:normAutofit/>
          </a:bodyPr>
          <a:lstStyle/>
          <a:p>
            <a:r>
              <a:rPr lang="en-US" sz="5400"/>
              <a:t>Betts’ Instructional Level Plan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0CB722-B2C6-0EC6-88A2-9B2CD57EFA61}"/>
              </a:ext>
            </a:extLst>
          </p:cNvPr>
          <p:cNvSpPr>
            <a:spLocks noGrp="1"/>
          </p:cNvSpPr>
          <p:nvPr>
            <p:ph idx="1"/>
          </p:nvPr>
        </p:nvSpPr>
        <p:spPr>
          <a:xfrm>
            <a:off x="838200" y="1929384"/>
            <a:ext cx="10515600" cy="4251960"/>
          </a:xfrm>
        </p:spPr>
        <p:txBody>
          <a:bodyPr>
            <a:normAutofit/>
          </a:bodyPr>
          <a:lstStyle/>
          <a:p>
            <a:r>
              <a:rPr lang="en-US" sz="2400" dirty="0"/>
              <a:t>On this basis Betts proposed the following criteria for matching children to the books to be used for instruction:</a:t>
            </a:r>
          </a:p>
          <a:p>
            <a:pPr marL="0" indent="0">
              <a:buNone/>
            </a:pPr>
            <a:endParaRPr lang="en-US" sz="2200" dirty="0"/>
          </a:p>
          <a:p>
            <a:pPr marL="0" indent="0">
              <a:buNone/>
            </a:pPr>
            <a:r>
              <a:rPr lang="en-US" sz="2200" dirty="0"/>
              <a:t>			</a:t>
            </a:r>
            <a:r>
              <a:rPr lang="en-US" sz="2200" b="1" dirty="0"/>
              <a:t>Word Accuracy		Comprehension</a:t>
            </a:r>
            <a:r>
              <a:rPr lang="en-US" sz="2200" dirty="0"/>
              <a:t>		</a:t>
            </a:r>
          </a:p>
          <a:p>
            <a:pPr marL="0" indent="0">
              <a:buNone/>
            </a:pPr>
            <a:r>
              <a:rPr lang="en-US" sz="2200" b="1" dirty="0"/>
              <a:t>Independent</a:t>
            </a:r>
            <a:r>
              <a:rPr lang="en-US" sz="2200" dirty="0"/>
              <a:t>	                  99-100%	 	      90-100%	</a:t>
            </a:r>
          </a:p>
          <a:p>
            <a:pPr marL="0" indent="0">
              <a:buNone/>
            </a:pPr>
            <a:r>
              <a:rPr lang="en-US" sz="2200" b="1" dirty="0"/>
              <a:t>Instructional	                   </a:t>
            </a:r>
            <a:r>
              <a:rPr lang="en-US" sz="2200" dirty="0"/>
              <a:t>95-98%		       75-89%	</a:t>
            </a:r>
          </a:p>
          <a:p>
            <a:pPr marL="0" indent="0">
              <a:buNone/>
            </a:pPr>
            <a:r>
              <a:rPr lang="en-US" sz="2200" b="1" dirty="0"/>
              <a:t>Frustration</a:t>
            </a:r>
            <a:r>
              <a:rPr lang="en-US" sz="2200" dirty="0"/>
              <a:t>		     0-92%		        0-50%</a:t>
            </a:r>
          </a:p>
          <a:p>
            <a:pPr marL="0" indent="0">
              <a:buNone/>
            </a:pPr>
            <a:endParaRPr lang="en-US" sz="2200" dirty="0"/>
          </a:p>
        </p:txBody>
      </p:sp>
    </p:spTree>
    <p:extLst>
      <p:ext uri="{BB962C8B-B14F-4D97-AF65-F5344CB8AC3E}">
        <p14:creationId xmlns:p14="http://schemas.microsoft.com/office/powerpoint/2010/main" val="26393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4F9A54-927F-2E74-C6E8-6A3DE496C5E0}"/>
              </a:ext>
            </a:extLst>
          </p:cNvPr>
          <p:cNvSpPr>
            <a:spLocks noGrp="1"/>
          </p:cNvSpPr>
          <p:nvPr>
            <p:ph type="title"/>
          </p:nvPr>
        </p:nvSpPr>
        <p:spPr>
          <a:xfrm>
            <a:off x="838200" y="365125"/>
            <a:ext cx="10515600" cy="1325563"/>
          </a:xfrm>
        </p:spPr>
        <p:txBody>
          <a:bodyPr>
            <a:normAutofit/>
          </a:bodyPr>
          <a:lstStyle/>
          <a:p>
            <a:r>
              <a:rPr lang="en-US" sz="5400"/>
              <a:t>Betts’ Instructional Level Plan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80CB722-B2C6-0EC6-88A2-9B2CD57EFA61}"/>
              </a:ext>
            </a:extLst>
          </p:cNvPr>
          <p:cNvSpPr>
            <a:spLocks noGrp="1"/>
          </p:cNvSpPr>
          <p:nvPr>
            <p:ph idx="1"/>
          </p:nvPr>
        </p:nvSpPr>
        <p:spPr>
          <a:xfrm>
            <a:off x="838200" y="1929384"/>
            <a:ext cx="10515600" cy="4251960"/>
          </a:xfrm>
        </p:spPr>
        <p:txBody>
          <a:bodyPr>
            <a:normAutofit/>
          </a:bodyPr>
          <a:lstStyle/>
          <a:p>
            <a:pPr marL="0" indent="0">
              <a:buNone/>
            </a:pPr>
            <a:r>
              <a:rPr lang="en-US" sz="2400" dirty="0"/>
              <a:t>Problems with the plan:</a:t>
            </a:r>
          </a:p>
          <a:p>
            <a:r>
              <a:rPr lang="en-US" sz="2400" dirty="0"/>
              <a:t>Criteria used for determining word reading accuracy was established based on relationship between oral reading fluency and reading comprehension, not learning (Shanahan, 1983)</a:t>
            </a:r>
          </a:p>
          <a:p>
            <a:r>
              <a:rPr lang="en-US" sz="2400" dirty="0"/>
              <a:t>Criteria used for determining comprehension level were made up and never evaluated (</a:t>
            </a:r>
            <a:r>
              <a:rPr lang="en-US" sz="2400" dirty="0" err="1"/>
              <a:t>Beldin</a:t>
            </a:r>
            <a:r>
              <a:rPr lang="en-US" sz="2400" dirty="0"/>
              <a:t>, 1970)</a:t>
            </a:r>
          </a:p>
          <a:p>
            <a:r>
              <a:rPr lang="en-US" sz="2400" dirty="0"/>
              <a:t>The scheme itself was never validated by any empirical study showing it to provide learning advantages</a:t>
            </a:r>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3322466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82C53D-725E-1631-51A5-41A77FB172AE}"/>
              </a:ext>
            </a:extLst>
          </p:cNvPr>
          <p:cNvSpPr>
            <a:spLocks noGrp="1"/>
          </p:cNvSpPr>
          <p:nvPr>
            <p:ph type="title"/>
          </p:nvPr>
        </p:nvSpPr>
        <p:spPr>
          <a:xfrm>
            <a:off x="838200" y="365125"/>
            <a:ext cx="10515600" cy="1325563"/>
          </a:xfrm>
        </p:spPr>
        <p:txBody>
          <a:bodyPr>
            <a:normAutofit/>
          </a:bodyPr>
          <a:lstStyle/>
          <a:p>
            <a:r>
              <a:rPr lang="en-US" sz="5400"/>
              <a:t>Research on the Instructional Level</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10291FA-2911-9077-F0D6-D077D9366733}"/>
              </a:ext>
            </a:extLst>
          </p:cNvPr>
          <p:cNvSpPr>
            <a:spLocks noGrp="1"/>
          </p:cNvSpPr>
          <p:nvPr>
            <p:ph idx="1"/>
          </p:nvPr>
        </p:nvSpPr>
        <p:spPr>
          <a:xfrm>
            <a:off x="838200" y="1929384"/>
            <a:ext cx="10515600" cy="4251960"/>
          </a:xfrm>
        </p:spPr>
        <p:txBody>
          <a:bodyPr>
            <a:normAutofit/>
          </a:bodyPr>
          <a:lstStyle/>
          <a:p>
            <a:r>
              <a:rPr lang="en-US" sz="2400" dirty="0"/>
              <a:t>Powell (1968, 1970, 1978) accepted the approach that Betts and Killgallon used to determine the instructional level, but he believed their sample was too small and homogeneous to result in the right criteria</a:t>
            </a:r>
          </a:p>
          <a:p>
            <a:r>
              <a:rPr lang="en-US" sz="2400" dirty="0"/>
              <a:t>He analyzed larger groups of students, grades 1-6, and found they could tolerate much greater degrees of inaccuracy and still accomplish reasonably high comprehension scores without tension signs</a:t>
            </a:r>
          </a:p>
          <a:p>
            <a:r>
              <a:rPr lang="en-US" sz="2400" dirty="0"/>
              <a:t>His conclusion was that Betts’ approach reduced learning by placing students in much easier books than was appropriate (students could read texts with less than 90% accuracy and still learn, according to Powell)</a:t>
            </a:r>
          </a:p>
        </p:txBody>
      </p:sp>
    </p:spTree>
    <p:extLst>
      <p:ext uri="{BB962C8B-B14F-4D97-AF65-F5344CB8AC3E}">
        <p14:creationId xmlns:p14="http://schemas.microsoft.com/office/powerpoint/2010/main" val="4004942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First attempt to link text placement to learning (Cooper, 1952)</a:t>
            </a:r>
          </a:p>
          <a:p>
            <a:r>
              <a:rPr lang="en-US" sz="2400" dirty="0"/>
              <a:t>This natural experiment examined the reading gains of 1029 students (grades 2-6) in 37 classrooms who represented 5 different matches with texts (0-1, 2-3, 4-6, 7-9, 10+ accuracy errors)</a:t>
            </a:r>
          </a:p>
          <a:p>
            <a:r>
              <a:rPr lang="en-US" sz="2400" dirty="0"/>
              <a:t>Found that the groups with the fewest word errors (those placed in the easiest materials) made the greatest reading gains; the highest IQ students worked with the easiest materials (when IQ difference was controlled, there were no placement effects)</a:t>
            </a:r>
          </a:p>
          <a:p>
            <a:r>
              <a:rPr lang="en-US" sz="2400" dirty="0"/>
              <a:t>Despite the fatal confound, Cooper concluded that kids should be placed in texts with 94% text reading accuracy for primary grades, and 90% for upper grades (which were not the levels that saw the greatest reading gains)</a:t>
            </a:r>
          </a:p>
          <a:p>
            <a:endParaRPr lang="en-US" sz="2200" dirty="0"/>
          </a:p>
        </p:txBody>
      </p:sp>
    </p:spTree>
    <p:extLst>
      <p:ext uri="{BB962C8B-B14F-4D97-AF65-F5344CB8AC3E}">
        <p14:creationId xmlns:p14="http://schemas.microsoft.com/office/powerpoint/2010/main" val="1939147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Dunkeld (1970) conducted a correlational study in which he related the growth in reading achievement of second-graders to the book placement levels</a:t>
            </a:r>
          </a:p>
          <a:p>
            <a:r>
              <a:rPr lang="en-US" sz="2400" dirty="0"/>
              <a:t>He found that the children who made the greatest learning gains had been placed in texts that they initially read with about 85% accuracy and lower than 50% comprehension </a:t>
            </a:r>
          </a:p>
        </p:txBody>
      </p:sp>
    </p:spTree>
    <p:extLst>
      <p:ext uri="{BB962C8B-B14F-4D97-AF65-F5344CB8AC3E}">
        <p14:creationId xmlns:p14="http://schemas.microsoft.com/office/powerpoint/2010/main" val="127978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Jorgensen, Klein, &amp; Kumar (1977): another correlational study, this one tracked 41 boys in grades 3-6 to connect their initial text placements with their reading growth across a school year</a:t>
            </a:r>
          </a:p>
          <a:p>
            <a:r>
              <a:rPr lang="en-US" sz="2400" dirty="0"/>
              <a:t>Reported that there was no relationship between how well students were matched to text and the amount of learning that resulted</a:t>
            </a:r>
          </a:p>
          <a:p>
            <a:r>
              <a:rPr lang="en-US" sz="2400" dirty="0"/>
              <a:t>In other words, students made similar gains whether they were placed at their frustration level or their instructional level  </a:t>
            </a:r>
          </a:p>
        </p:txBody>
      </p:sp>
    </p:spTree>
    <p:extLst>
      <p:ext uri="{BB962C8B-B14F-4D97-AF65-F5344CB8AC3E}">
        <p14:creationId xmlns:p14="http://schemas.microsoft.com/office/powerpoint/2010/main" val="2095695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Morgan, Wilcox, &amp; Eldredge (2000) conducted the first experimental study of the procedure</a:t>
            </a:r>
          </a:p>
          <a:p>
            <a:r>
              <a:rPr lang="en-US" sz="2400" dirty="0"/>
              <a:t>Experimentally varied text difficulty for three groups of second-graders</a:t>
            </a:r>
          </a:p>
          <a:p>
            <a:r>
              <a:rPr lang="en-US" sz="2400" dirty="0"/>
              <a:t>Students were randomly placed in books at their instructional levels or 2 or 4 years above their instructional levels</a:t>
            </a:r>
          </a:p>
          <a:p>
            <a:r>
              <a:rPr lang="en-US" sz="2400" dirty="0"/>
              <a:t>All groups used paired reading and repeated reading with those books for the school year</a:t>
            </a:r>
          </a:p>
          <a:p>
            <a:r>
              <a:rPr lang="en-US" sz="2400" dirty="0"/>
              <a:t>The students placed at both of those frustration levels made significantly greater reading gains than the students placed at their instructional levels</a:t>
            </a:r>
          </a:p>
        </p:txBody>
      </p:sp>
    </p:spTree>
    <p:extLst>
      <p:ext uri="{BB962C8B-B14F-4D97-AF65-F5344CB8AC3E}">
        <p14:creationId xmlns:p14="http://schemas.microsoft.com/office/powerpoint/2010/main" val="1791871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EAB62A-D0A3-11F4-9A74-CA26D26B9EBB}"/>
              </a:ext>
            </a:extLst>
          </p:cNvPr>
          <p:cNvSpPr>
            <a:spLocks noGrp="1"/>
          </p:cNvSpPr>
          <p:nvPr>
            <p:ph type="title"/>
          </p:nvPr>
        </p:nvSpPr>
        <p:spPr>
          <a:xfrm>
            <a:off x="838200" y="365125"/>
            <a:ext cx="10515600" cy="1325563"/>
          </a:xfrm>
        </p:spPr>
        <p:txBody>
          <a:bodyPr>
            <a:normAutofit/>
          </a:bodyPr>
          <a:lstStyle/>
          <a:p>
            <a:r>
              <a:rPr lang="en-US" sz="5400"/>
              <a:t>Basic Premise</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7F021F8-6040-92E1-5A1F-035A9856295F}"/>
              </a:ext>
            </a:extLst>
          </p:cNvPr>
          <p:cNvSpPr>
            <a:spLocks noGrp="1"/>
          </p:cNvSpPr>
          <p:nvPr>
            <p:ph idx="1"/>
          </p:nvPr>
        </p:nvSpPr>
        <p:spPr>
          <a:xfrm>
            <a:off x="838200" y="1929384"/>
            <a:ext cx="10515600" cy="4251960"/>
          </a:xfrm>
        </p:spPr>
        <p:txBody>
          <a:bodyPr>
            <a:normAutofit/>
          </a:bodyPr>
          <a:lstStyle/>
          <a:p>
            <a:r>
              <a:rPr lang="en-US" sz="2400" dirty="0"/>
              <a:t>Few instructional claims about reading have been as widely accepted for a long as the idea that students’ have  “instructional levels” and that instructional materials should be matched to these levels to optimize learning</a:t>
            </a:r>
          </a:p>
          <a:p>
            <a:r>
              <a:rPr lang="en-US" sz="2400" b="1" dirty="0"/>
              <a:t>ILA Literacy Glossary </a:t>
            </a:r>
            <a:r>
              <a:rPr lang="en-US" sz="2400" dirty="0"/>
              <a:t>defines instructional level as</a:t>
            </a:r>
            <a:r>
              <a:rPr lang="en-US" sz="2400" b="1" dirty="0"/>
              <a:t> </a:t>
            </a:r>
            <a:r>
              <a:rPr lang="en-US" sz="2400" dirty="0"/>
              <a:t>“</a:t>
            </a:r>
            <a:r>
              <a:rPr lang="en-US" sz="2400" b="0" i="0" dirty="0">
                <a:effectLst/>
                <a:latin typeface="adelle-sans"/>
              </a:rPr>
              <a:t>the level of text difficulty at which a reader benefits from instructional scaffolds that support the development of reading competencies such as comprehension, decoding, or fluency.”</a:t>
            </a:r>
          </a:p>
          <a:p>
            <a:r>
              <a:rPr lang="en-US" sz="2400" dirty="0">
                <a:latin typeface="adelle-sans"/>
              </a:rPr>
              <a:t>Basically, the idea is that students will make optimum progress if taught at the instructional level and if taught with easier texts (independent level) or more challenging ones (frustration level) less learning will accrue</a:t>
            </a:r>
            <a:endParaRPr lang="en-US" sz="2400" dirty="0"/>
          </a:p>
        </p:txBody>
      </p:sp>
    </p:spTree>
    <p:extLst>
      <p:ext uri="{BB962C8B-B14F-4D97-AF65-F5344CB8AC3E}">
        <p14:creationId xmlns:p14="http://schemas.microsoft.com/office/powerpoint/2010/main" val="3849301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Brown, Mohr, Wilcox, &amp; Barrett (2017) conducted another experiment</a:t>
            </a:r>
          </a:p>
          <a:p>
            <a:r>
              <a:rPr lang="en-US" sz="2400" dirty="0"/>
              <a:t>This one was a replication of the Morgan et al. study with third-graders</a:t>
            </a:r>
          </a:p>
          <a:p>
            <a:r>
              <a:rPr lang="en-US" sz="2400" dirty="0"/>
              <a:t>Same results: students with instructional level placements failed to learn as much as the students who were placed in frustration level texts</a:t>
            </a:r>
          </a:p>
        </p:txBody>
      </p:sp>
    </p:spTree>
    <p:extLst>
      <p:ext uri="{BB962C8B-B14F-4D97-AF65-F5344CB8AC3E}">
        <p14:creationId xmlns:p14="http://schemas.microsoft.com/office/powerpoint/2010/main" val="2586377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O’Connor, Bell, Harty, Larkin, </a:t>
            </a:r>
            <a:r>
              <a:rPr lang="en-US" sz="2400" dirty="0" err="1"/>
              <a:t>Sackor</a:t>
            </a:r>
            <a:r>
              <a:rPr lang="en-US" sz="2400" dirty="0"/>
              <a:t>, &amp; </a:t>
            </a:r>
            <a:r>
              <a:rPr lang="en-US" sz="2400" dirty="0" err="1"/>
              <a:t>Zigmond</a:t>
            </a:r>
            <a:r>
              <a:rPr lang="en-US" sz="2400" dirty="0"/>
              <a:t> (2002) conducted an experiment by randomly assigning grade 3-5 disabled readers to texts either at their reading levels or grade levels</a:t>
            </a:r>
          </a:p>
          <a:p>
            <a:r>
              <a:rPr lang="en-US" sz="2400" dirty="0"/>
              <a:t>Students’ initial reading levels were no higher than beginning second grade reading level</a:t>
            </a:r>
          </a:p>
          <a:p>
            <a:r>
              <a:rPr lang="en-US" sz="2400" dirty="0"/>
              <a:t>Tutoring worked for both treatment groups, but there was greater progress in word attack, word identification, and oral reading fluency for the reading-level matched students</a:t>
            </a:r>
          </a:p>
          <a:p>
            <a:r>
              <a:rPr lang="en-US" sz="2400" dirty="0"/>
              <a:t>Only true for students who were below the mid-point of performance initially (in other words, the beginning readers, and the study has some fundamental implementation problems)</a:t>
            </a:r>
          </a:p>
        </p:txBody>
      </p:sp>
    </p:spTree>
    <p:extLst>
      <p:ext uri="{BB962C8B-B14F-4D97-AF65-F5344CB8AC3E}">
        <p14:creationId xmlns:p14="http://schemas.microsoft.com/office/powerpoint/2010/main" val="614249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O’Connor, Swanson, &amp; Geraghty, (2010) replicated the previous  experiment with two important changes</a:t>
            </a:r>
          </a:p>
          <a:p>
            <a:r>
              <a:rPr lang="en-US" sz="2400" dirty="0"/>
              <a:t>Tutors were trained to respond to reading errors in the same way across groups (removing an experimenter-identified confound)</a:t>
            </a:r>
          </a:p>
          <a:p>
            <a:r>
              <a:rPr lang="en-US" sz="2400" dirty="0"/>
              <a:t>Major implementation changes were not made during the study</a:t>
            </a:r>
          </a:p>
          <a:p>
            <a:r>
              <a:rPr lang="en-US" sz="2400" dirty="0"/>
              <a:t>Found no differences in learning whether students were placed in instructional levels or frustration levels</a:t>
            </a:r>
          </a:p>
        </p:txBody>
      </p:sp>
    </p:spTree>
    <p:extLst>
      <p:ext uri="{BB962C8B-B14F-4D97-AF65-F5344CB8AC3E}">
        <p14:creationId xmlns:p14="http://schemas.microsoft.com/office/powerpoint/2010/main" val="3131829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Kamil &amp; </a:t>
            </a:r>
            <a:r>
              <a:rPr lang="en-US" sz="2400" dirty="0" err="1"/>
              <a:t>Rausher</a:t>
            </a:r>
            <a:r>
              <a:rPr lang="en-US" sz="2400" dirty="0"/>
              <a:t> (1990) assigned 869 students (3</a:t>
            </a:r>
            <a:r>
              <a:rPr lang="en-US" sz="2400" baseline="30000" dirty="0"/>
              <a:t>rd</a:t>
            </a:r>
            <a:r>
              <a:rPr lang="en-US" sz="2400" dirty="0"/>
              <a:t>-5</a:t>
            </a:r>
            <a:r>
              <a:rPr lang="en-US" sz="2400" baseline="30000" dirty="0"/>
              <a:t>th</a:t>
            </a:r>
            <a:r>
              <a:rPr lang="en-US" sz="2400" dirty="0"/>
              <a:t> grade) to small group  instruction with instructional level texts, whole class instruction with instructional level texts, or whole-class instruction with frustration level materials</a:t>
            </a:r>
          </a:p>
          <a:p>
            <a:r>
              <a:rPr lang="en-US" sz="2400" dirty="0"/>
              <a:t>There were no differences in learning for the whole class/small group comparisons</a:t>
            </a:r>
          </a:p>
          <a:p>
            <a:r>
              <a:rPr lang="en-US" sz="2400" dirty="0"/>
              <a:t>Working with difficult texts produced higher reading achievement (with poor readers gaining more than the good readers)</a:t>
            </a:r>
          </a:p>
        </p:txBody>
      </p:sp>
    </p:spTree>
    <p:extLst>
      <p:ext uri="{BB962C8B-B14F-4D97-AF65-F5344CB8AC3E}">
        <p14:creationId xmlns:p14="http://schemas.microsoft.com/office/powerpoint/2010/main" val="23107620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Kuhn, </a:t>
            </a:r>
            <a:r>
              <a:rPr lang="en-US" sz="2400" dirty="0" err="1"/>
              <a:t>Schwanenflugel</a:t>
            </a:r>
            <a:r>
              <a:rPr lang="en-US" sz="2400" dirty="0"/>
              <a:t>, Morris, Morrow, et al. (2006) conducted an experimental study with second graders either taught by Fluency Oriented Reading Instruction or Fountas &amp; Pinnell’s version of guided reading</a:t>
            </a:r>
          </a:p>
          <a:p>
            <a:r>
              <a:rPr lang="en-US" sz="2400" dirty="0"/>
              <a:t>Students taught with grade level materials outperformed those taught with instructional level materials (the FORI approaches led to greater gains than did the guided reading approach)</a:t>
            </a:r>
          </a:p>
          <a:p>
            <a:endParaRPr lang="en-US" sz="2200" dirty="0"/>
          </a:p>
        </p:txBody>
      </p:sp>
    </p:spTree>
    <p:extLst>
      <p:ext uri="{BB962C8B-B14F-4D97-AF65-F5344CB8AC3E}">
        <p14:creationId xmlns:p14="http://schemas.microsoft.com/office/powerpoint/2010/main" val="2806180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Homan, Hines, &amp; </a:t>
            </a:r>
            <a:r>
              <a:rPr lang="en-US" sz="2400" dirty="0" err="1"/>
              <a:t>Kromrey</a:t>
            </a:r>
            <a:r>
              <a:rPr lang="en-US" sz="2400" dirty="0"/>
              <a:t> (2010) assigned 304 at-risk 6</a:t>
            </a:r>
            <a:r>
              <a:rPr lang="en-US" sz="2400" baseline="30000" dirty="0"/>
              <a:t>th</a:t>
            </a:r>
            <a:r>
              <a:rPr lang="en-US" sz="2400" dirty="0"/>
              <a:t> graders either to instructional level texts or texts one grade level above their instructional level placements</a:t>
            </a:r>
          </a:p>
          <a:p>
            <a:r>
              <a:rPr lang="en-US" sz="2400" dirty="0"/>
              <a:t>There were no differences in learning across the two groups; being placed at instructional level provided no learning advantage</a:t>
            </a:r>
          </a:p>
          <a:p>
            <a:endParaRPr lang="en-US" sz="2200" dirty="0"/>
          </a:p>
          <a:p>
            <a:endParaRPr lang="en-US" sz="2200" dirty="0"/>
          </a:p>
          <a:p>
            <a:endParaRPr lang="en-US" sz="2200" dirty="0"/>
          </a:p>
        </p:txBody>
      </p:sp>
    </p:spTree>
    <p:extLst>
      <p:ext uri="{BB962C8B-B14F-4D97-AF65-F5344CB8AC3E}">
        <p14:creationId xmlns:p14="http://schemas.microsoft.com/office/powerpoint/2010/main" val="2990076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err="1"/>
              <a:t>Lupo</a:t>
            </a:r>
            <a:r>
              <a:rPr lang="en-US" sz="2400" dirty="0"/>
              <a:t>, </a:t>
            </a:r>
            <a:r>
              <a:rPr lang="en-US" sz="2400" dirty="0" err="1"/>
              <a:t>Tortorelli</a:t>
            </a:r>
            <a:r>
              <a:rPr lang="en-US" sz="2400" dirty="0"/>
              <a:t>, </a:t>
            </a:r>
            <a:r>
              <a:rPr lang="en-US" sz="2400" dirty="0" err="1"/>
              <a:t>Invernizzi</a:t>
            </a:r>
            <a:r>
              <a:rPr lang="en-US" sz="2400" dirty="0"/>
              <a:t>, </a:t>
            </a:r>
            <a:r>
              <a:rPr lang="en-US" sz="2400" dirty="0" err="1"/>
              <a:t>Ryoo</a:t>
            </a:r>
            <a:r>
              <a:rPr lang="en-US" sz="2400" dirty="0"/>
              <a:t>, &amp; Strong, 2010 randomly assigned 293 ninth-grade students to read either easy or challenging versions of texts (determined by </a:t>
            </a:r>
            <a:r>
              <a:rPr lang="en-US" sz="2400" dirty="0" err="1"/>
              <a:t>Lexiles</a:t>
            </a:r>
            <a:r>
              <a:rPr lang="en-US" sz="2400" dirty="0"/>
              <a:t>, </a:t>
            </a:r>
            <a:r>
              <a:rPr lang="en-US" sz="2400" dirty="0" err="1"/>
              <a:t>Coh</a:t>
            </a:r>
            <a:r>
              <a:rPr lang="en-US" sz="2400" dirty="0"/>
              <a:t>-Metrix, and </a:t>
            </a:r>
            <a:r>
              <a:rPr lang="en-US" sz="2400" dirty="0" err="1"/>
              <a:t>TextEvaluator</a:t>
            </a:r>
            <a:r>
              <a:rPr lang="en-US" sz="2400" dirty="0"/>
              <a:t>)</a:t>
            </a:r>
          </a:p>
          <a:p>
            <a:r>
              <a:rPr lang="en-US" sz="2400" dirty="0"/>
              <a:t>Comprehension of the easy and challenging versions were similar for most students due to the instructional support provided by the teachers (KWL or Listen-Read-Discuss)</a:t>
            </a:r>
          </a:p>
          <a:p>
            <a:r>
              <a:rPr lang="en-US" sz="2400" dirty="0"/>
              <a:t>Only a small subset of students benefited from the easier text versions (newcomer English Learners)</a:t>
            </a:r>
          </a:p>
          <a:p>
            <a:r>
              <a:rPr lang="en-US" sz="2400" dirty="0"/>
              <a:t>“Most students, even if struggling with comprehension, can read challenging versions of texts when accompanied by instructional support” (p. 457)</a:t>
            </a:r>
          </a:p>
          <a:p>
            <a:endParaRPr lang="en-US" sz="2200" dirty="0"/>
          </a:p>
        </p:txBody>
      </p:sp>
    </p:spTree>
    <p:extLst>
      <p:ext uri="{BB962C8B-B14F-4D97-AF65-F5344CB8AC3E}">
        <p14:creationId xmlns:p14="http://schemas.microsoft.com/office/powerpoint/2010/main" val="1737474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Learning Effects Literature (cont.)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These evaluations of instructional level placements are relatively high quality, rigorous research studies </a:t>
            </a:r>
          </a:p>
          <a:p>
            <a:r>
              <a:rPr lang="en-US" sz="2400" dirty="0"/>
              <a:t>These studies were consistent in delivering either of two findings: </a:t>
            </a:r>
          </a:p>
          <a:p>
            <a:pPr marL="0" indent="0">
              <a:buNone/>
            </a:pPr>
            <a:r>
              <a:rPr lang="en-US" sz="2400" dirty="0"/>
              <a:t>	(1) instructional level book placement provided no learning benefits for 			students in grades 2-9; or </a:t>
            </a:r>
          </a:p>
          <a:p>
            <a:pPr marL="0" indent="0">
              <a:buNone/>
            </a:pPr>
            <a:r>
              <a:rPr lang="en-US" sz="2400" dirty="0"/>
              <a:t>	(2) instructional level book placements led to less learning than frustration 		level placements, at least when the latter was supported by 			appropriate instruction</a:t>
            </a:r>
          </a:p>
          <a:p>
            <a:r>
              <a:rPr lang="en-US" sz="2400" dirty="0"/>
              <a:t>The only students who (possibly) benefited from the easier placements were especially low-performing disabled readers and English Learners with particularly low proficiency in the English language</a:t>
            </a:r>
          </a:p>
          <a:p>
            <a:endParaRPr lang="en-US" sz="2200" dirty="0"/>
          </a:p>
        </p:txBody>
      </p:sp>
    </p:spTree>
    <p:extLst>
      <p:ext uri="{BB962C8B-B14F-4D97-AF65-F5344CB8AC3E}">
        <p14:creationId xmlns:p14="http://schemas.microsoft.com/office/powerpoint/2010/main" val="1073638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Other Studies on Learning</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There are other studies that are sometimes cited in this literature or that provide additional (though particularly weak) evidence</a:t>
            </a:r>
          </a:p>
          <a:p>
            <a:r>
              <a:rPr lang="en-US" sz="2400" dirty="0" err="1"/>
              <a:t>Ehri</a:t>
            </a:r>
            <a:r>
              <a:rPr lang="en-US" sz="2400" dirty="0"/>
              <a:t>, Dreyer, </a:t>
            </a:r>
            <a:r>
              <a:rPr lang="en-US" sz="2400" dirty="0" err="1"/>
              <a:t>Flugman</a:t>
            </a:r>
            <a:r>
              <a:rPr lang="en-US" sz="2400" dirty="0"/>
              <a:t>, &amp; Gross (2007) is a study of first grade tutoring that reported those who read passages with 98-100% accuracy made greater overall learning gains than those who only reached 90-97% accuracy</a:t>
            </a:r>
          </a:p>
          <a:p>
            <a:r>
              <a:rPr lang="en-US" sz="2400" dirty="0"/>
              <a:t>This study is sometimes cited by those promoting the instructional level theory</a:t>
            </a:r>
          </a:p>
          <a:p>
            <a:r>
              <a:rPr lang="en-US" sz="2400" dirty="0"/>
              <a:t>This study was experimental, but text difficulty was a correlational variable not an experimental one</a:t>
            </a:r>
          </a:p>
          <a:p>
            <a:r>
              <a:rPr lang="en-US" sz="2400" dirty="0"/>
              <a:t>The finding is circular – because these text levels were what resulted from the </a:t>
            </a:r>
            <a:r>
              <a:rPr lang="en-US" sz="2400" dirty="0" err="1"/>
              <a:t>tutoing</a:t>
            </a:r>
            <a:r>
              <a:rPr lang="en-US" sz="2400" dirty="0"/>
              <a:t> (they were not placement levels) -- the kids who made the greatest gains with each book, ended up with the highest overall scores in the end</a:t>
            </a:r>
          </a:p>
        </p:txBody>
      </p:sp>
    </p:spTree>
    <p:extLst>
      <p:ext uri="{BB962C8B-B14F-4D97-AF65-F5344CB8AC3E}">
        <p14:creationId xmlns:p14="http://schemas.microsoft.com/office/powerpoint/2010/main" val="4113552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8D2AE7-000A-4C9B-CB0A-B51056D023B7}"/>
              </a:ext>
            </a:extLst>
          </p:cNvPr>
          <p:cNvSpPr>
            <a:spLocks noGrp="1"/>
          </p:cNvSpPr>
          <p:nvPr>
            <p:ph type="title"/>
          </p:nvPr>
        </p:nvSpPr>
        <p:spPr>
          <a:xfrm>
            <a:off x="838200" y="365125"/>
            <a:ext cx="10515600" cy="1325563"/>
          </a:xfrm>
        </p:spPr>
        <p:txBody>
          <a:bodyPr>
            <a:normAutofit/>
          </a:bodyPr>
          <a:lstStyle/>
          <a:p>
            <a:r>
              <a:rPr lang="en-US" sz="5400"/>
              <a:t>Other Studies on Learning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45D2F61-A435-54DD-5EA8-FDA79F1C4805}"/>
              </a:ext>
            </a:extLst>
          </p:cNvPr>
          <p:cNvSpPr>
            <a:spLocks noGrp="1"/>
          </p:cNvSpPr>
          <p:nvPr>
            <p:ph idx="1"/>
          </p:nvPr>
        </p:nvSpPr>
        <p:spPr>
          <a:xfrm>
            <a:off x="838200" y="1929384"/>
            <a:ext cx="10515600" cy="4251960"/>
          </a:xfrm>
        </p:spPr>
        <p:txBody>
          <a:bodyPr>
            <a:normAutofit/>
          </a:bodyPr>
          <a:lstStyle/>
          <a:p>
            <a:r>
              <a:rPr lang="en-US" sz="2400" dirty="0"/>
              <a:t>Stahl &amp; </a:t>
            </a:r>
            <a:r>
              <a:rPr lang="en-US" sz="2400" dirty="0" err="1"/>
              <a:t>Heubach</a:t>
            </a:r>
            <a:r>
              <a:rPr lang="en-US" sz="2400" dirty="0"/>
              <a:t>, 2005 conducted a no-control-group experiment with two cohorts of second graders over a two-year period</a:t>
            </a:r>
          </a:p>
          <a:p>
            <a:r>
              <a:rPr lang="en-US" sz="2400" dirty="0"/>
              <a:t>These students were engaged in Fluency Oriented Reading Instruction (FORI) with all students taught with second-grade texts, no matter their supposed reading levels</a:t>
            </a:r>
          </a:p>
          <a:p>
            <a:r>
              <a:rPr lang="en-US" sz="2400" dirty="0"/>
              <a:t>Students made greater gains than expected in terms of growth when compared with the reading norms of a standardized reading test despite working with texts with an average accuracy rate of 85% </a:t>
            </a:r>
          </a:p>
          <a:p>
            <a:r>
              <a:rPr lang="en-US" sz="2400" dirty="0"/>
              <a:t>Given the complexity of the intervention, it is impossible to conclude that the text placement was the reason for the gains, though it is evident that this placement did not prevent students from accelerated learning</a:t>
            </a:r>
          </a:p>
        </p:txBody>
      </p:sp>
    </p:spTree>
    <p:extLst>
      <p:ext uri="{BB962C8B-B14F-4D97-AF65-F5344CB8AC3E}">
        <p14:creationId xmlns:p14="http://schemas.microsoft.com/office/powerpoint/2010/main" val="175615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D38348-1731-97C3-B5F5-5EA33D9026A5}"/>
              </a:ext>
            </a:extLst>
          </p:cNvPr>
          <p:cNvSpPr>
            <a:spLocks noGrp="1"/>
          </p:cNvSpPr>
          <p:nvPr>
            <p:ph type="title"/>
          </p:nvPr>
        </p:nvSpPr>
        <p:spPr>
          <a:xfrm>
            <a:off x="838200" y="365125"/>
            <a:ext cx="10515600" cy="1325563"/>
          </a:xfrm>
        </p:spPr>
        <p:txBody>
          <a:bodyPr>
            <a:normAutofit/>
          </a:bodyPr>
          <a:lstStyle/>
          <a:p>
            <a:r>
              <a:rPr lang="en-US" sz="5400"/>
              <a:t>Basic Premise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DDDC3B4-3BEE-857C-1845-0ACF4958490E}"/>
              </a:ext>
            </a:extLst>
          </p:cNvPr>
          <p:cNvSpPr>
            <a:spLocks noGrp="1"/>
          </p:cNvSpPr>
          <p:nvPr>
            <p:ph idx="1"/>
          </p:nvPr>
        </p:nvSpPr>
        <p:spPr>
          <a:xfrm>
            <a:off x="838200" y="1929384"/>
            <a:ext cx="10515600" cy="4251960"/>
          </a:xfrm>
        </p:spPr>
        <p:txBody>
          <a:bodyPr>
            <a:normAutofit/>
          </a:bodyPr>
          <a:lstStyle/>
          <a:p>
            <a:pPr marL="0" indent="0">
              <a:buNone/>
            </a:pPr>
            <a:r>
              <a:rPr lang="en-US" sz="2400" dirty="0"/>
              <a:t>The logic model of the instructional level is:</a:t>
            </a:r>
          </a:p>
          <a:p>
            <a:pPr marL="0" indent="0">
              <a:buNone/>
            </a:pPr>
            <a:r>
              <a:rPr lang="en-US" sz="2400" dirty="0"/>
              <a:t>1. High levels of fluency and comprehension will allow students to stay engaged with texts;</a:t>
            </a:r>
          </a:p>
          <a:p>
            <a:pPr marL="0" indent="0">
              <a:buNone/>
            </a:pPr>
            <a:r>
              <a:rPr lang="en-US" sz="2400" dirty="0"/>
              <a:t>2. Students will not be frustrated by these placements so they will not be off task and present behavioral problems;</a:t>
            </a:r>
          </a:p>
          <a:p>
            <a:pPr marL="0" indent="0">
              <a:buNone/>
            </a:pPr>
            <a:r>
              <a:rPr lang="en-US" sz="2400" dirty="0"/>
              <a:t>3. Students will make gradual progress in small increments with a minimum of teacher guidance and support.</a:t>
            </a:r>
          </a:p>
          <a:p>
            <a:endParaRPr lang="en-US" sz="2200" dirty="0"/>
          </a:p>
        </p:txBody>
      </p:sp>
    </p:spTree>
    <p:extLst>
      <p:ext uri="{BB962C8B-B14F-4D97-AF65-F5344CB8AC3E}">
        <p14:creationId xmlns:p14="http://schemas.microsoft.com/office/powerpoint/2010/main" val="13730101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6B63A0-323D-3BE0-4FC8-791829B29D49}"/>
              </a:ext>
            </a:extLst>
          </p:cNvPr>
          <p:cNvSpPr>
            <a:spLocks noGrp="1"/>
          </p:cNvSpPr>
          <p:nvPr>
            <p:ph type="title"/>
          </p:nvPr>
        </p:nvSpPr>
        <p:spPr>
          <a:xfrm>
            <a:off x="838200" y="365125"/>
            <a:ext cx="10515600" cy="1325563"/>
          </a:xfrm>
        </p:spPr>
        <p:txBody>
          <a:bodyPr>
            <a:normAutofit/>
          </a:bodyPr>
          <a:lstStyle/>
          <a:p>
            <a:r>
              <a:rPr lang="en-US" sz="5400"/>
              <a:t>Other Studies on Learning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FC8B7D-A4B9-CBB7-C3E3-78F914885DD5}"/>
              </a:ext>
            </a:extLst>
          </p:cNvPr>
          <p:cNvSpPr>
            <a:spLocks noGrp="1"/>
          </p:cNvSpPr>
          <p:nvPr>
            <p:ph idx="1"/>
          </p:nvPr>
        </p:nvSpPr>
        <p:spPr>
          <a:xfrm>
            <a:off x="838200" y="1929384"/>
            <a:ext cx="10515600" cy="4251960"/>
          </a:xfrm>
        </p:spPr>
        <p:txBody>
          <a:bodyPr>
            <a:normAutofit fontScale="92500" lnSpcReduction="10000"/>
          </a:bodyPr>
          <a:lstStyle/>
          <a:p>
            <a:r>
              <a:rPr lang="en-US" sz="2400" dirty="0" err="1"/>
              <a:t>Lovitt</a:t>
            </a:r>
            <a:r>
              <a:rPr lang="en-US" sz="2400" dirty="0"/>
              <a:t> &amp; Hansen (1976): placed 7 boys (8-11 years) who were reading 1-3 levels below grade levels in texts they read with 80% accuracy and comprehension levels from 55-95% and all the students made clear learning progress</a:t>
            </a:r>
          </a:p>
          <a:p>
            <a:r>
              <a:rPr lang="en-US" sz="2400" dirty="0"/>
              <a:t>Neufeld &amp; Lindsley (1980) taught 49 fifth-graders for 10 days each from instructional or frustration level texts (2-6 levels about IL) with no learning differences</a:t>
            </a:r>
          </a:p>
          <a:p>
            <a:r>
              <a:rPr lang="en-US" sz="2400" dirty="0"/>
              <a:t>Scott (1988) provided 10 weeks of instruction to 16 students with learning problems in grades 1-4 and found no learning differences in fluency between instructional level and frustration level placements</a:t>
            </a:r>
          </a:p>
          <a:p>
            <a:r>
              <a:rPr lang="en-US" sz="2400" dirty="0" err="1"/>
              <a:t>Mathes</a:t>
            </a:r>
            <a:r>
              <a:rPr lang="en-US" sz="2400" dirty="0"/>
              <a:t> &amp; Fuchs (1993) randomly assigned special education students to texts they could either read with 90-95% accuracy or 98-100% accuracy and found no learning differences over a 10-week period</a:t>
            </a:r>
          </a:p>
          <a:p>
            <a:r>
              <a:rPr lang="en-US" sz="2400" dirty="0"/>
              <a:t>Stanley (1986) placed second graders at frustration reading levels (2-3 grade levels above their instructional levels) and found that all made clear learning progress anyway</a:t>
            </a:r>
          </a:p>
          <a:p>
            <a:pPr marL="0" indent="0">
              <a:buNone/>
            </a:pPr>
            <a:endParaRPr lang="en-US" sz="2400" dirty="0"/>
          </a:p>
          <a:p>
            <a:endParaRPr lang="en-US" sz="2400" dirty="0"/>
          </a:p>
          <a:p>
            <a:endParaRPr lang="en-US" sz="2400" dirty="0"/>
          </a:p>
        </p:txBody>
      </p:sp>
    </p:spTree>
    <p:extLst>
      <p:ext uri="{BB962C8B-B14F-4D97-AF65-F5344CB8AC3E}">
        <p14:creationId xmlns:p14="http://schemas.microsoft.com/office/powerpoint/2010/main" val="404565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6B63A0-323D-3BE0-4FC8-791829B29D49}"/>
              </a:ext>
            </a:extLst>
          </p:cNvPr>
          <p:cNvSpPr>
            <a:spLocks noGrp="1"/>
          </p:cNvSpPr>
          <p:nvPr>
            <p:ph type="title"/>
          </p:nvPr>
        </p:nvSpPr>
        <p:spPr>
          <a:xfrm>
            <a:off x="838200" y="365125"/>
            <a:ext cx="10515600" cy="1325563"/>
          </a:xfrm>
        </p:spPr>
        <p:txBody>
          <a:bodyPr>
            <a:normAutofit/>
          </a:bodyPr>
          <a:lstStyle/>
          <a:p>
            <a:r>
              <a:rPr lang="en-US" sz="5400"/>
              <a:t>Other Studies on Learning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BFC8B7D-A4B9-CBB7-C3E3-78F914885DD5}"/>
              </a:ext>
            </a:extLst>
          </p:cNvPr>
          <p:cNvSpPr>
            <a:spLocks noGrp="1"/>
          </p:cNvSpPr>
          <p:nvPr>
            <p:ph idx="1"/>
          </p:nvPr>
        </p:nvSpPr>
        <p:spPr>
          <a:xfrm>
            <a:off x="838200" y="1929384"/>
            <a:ext cx="10515600" cy="4251960"/>
          </a:xfrm>
        </p:spPr>
        <p:txBody>
          <a:bodyPr>
            <a:normAutofit/>
          </a:bodyPr>
          <a:lstStyle/>
          <a:p>
            <a:r>
              <a:rPr lang="en-US" sz="2400" dirty="0"/>
              <a:t>All these other studies suffer from various weaknesses or design flaws (e.g., few subjects, lack of randomization, short term)</a:t>
            </a:r>
          </a:p>
          <a:p>
            <a:r>
              <a:rPr lang="en-US" sz="2400" dirty="0"/>
              <a:t>One thing they have in common is that text placements made no difference – students learned as much with independent or frustration level texts as with instructional level texts</a:t>
            </a:r>
          </a:p>
          <a:p>
            <a:r>
              <a:rPr lang="en-US" sz="2400" dirty="0"/>
              <a:t>These limited/flawed studies had the same results as the high-quality ones (again no evidence of effectiveness of instructional level placement)</a:t>
            </a:r>
          </a:p>
          <a:p>
            <a:pPr marL="0" indent="0">
              <a:buNone/>
            </a:pPr>
            <a:endParaRPr lang="en-US" sz="2200" dirty="0"/>
          </a:p>
        </p:txBody>
      </p:sp>
    </p:spTree>
    <p:extLst>
      <p:ext uri="{BB962C8B-B14F-4D97-AF65-F5344CB8AC3E}">
        <p14:creationId xmlns:p14="http://schemas.microsoft.com/office/powerpoint/2010/main" val="2528669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EFE708-C654-240C-7B91-E872354737CF}"/>
              </a:ext>
            </a:extLst>
          </p:cNvPr>
          <p:cNvSpPr>
            <a:spLocks noGrp="1"/>
          </p:cNvSpPr>
          <p:nvPr>
            <p:ph type="title"/>
          </p:nvPr>
        </p:nvSpPr>
        <p:spPr>
          <a:xfrm>
            <a:off x="838200" y="365125"/>
            <a:ext cx="10515600" cy="1325563"/>
          </a:xfrm>
        </p:spPr>
        <p:txBody>
          <a:bodyPr>
            <a:normAutofit/>
          </a:bodyPr>
          <a:lstStyle/>
          <a:p>
            <a:r>
              <a:rPr lang="en-US" sz="5400"/>
              <a:t>Other Problems – Measurement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0E8F9EB-8520-DD91-BB7B-A2A360102761}"/>
              </a:ext>
            </a:extLst>
          </p:cNvPr>
          <p:cNvSpPr>
            <a:spLocks noGrp="1"/>
          </p:cNvSpPr>
          <p:nvPr>
            <p:ph idx="1"/>
          </p:nvPr>
        </p:nvSpPr>
        <p:spPr>
          <a:xfrm>
            <a:off x="838200" y="1929384"/>
            <a:ext cx="10515600" cy="4251960"/>
          </a:xfrm>
        </p:spPr>
        <p:txBody>
          <a:bodyPr>
            <a:normAutofit/>
          </a:bodyPr>
          <a:lstStyle/>
          <a:p>
            <a:r>
              <a:rPr lang="en-US" sz="2400" dirty="0"/>
              <a:t>Informal Reading Inventories are not validated for the purpose of placing students at learning-facilitating levels</a:t>
            </a:r>
          </a:p>
          <a:p>
            <a:r>
              <a:rPr lang="en-US" sz="2400" dirty="0"/>
              <a:t>These tests are not sufficiently reliable or precise to facilitate the accurate or consistent placement of students in specific text levels (Ames, 1976; Bradley &amp; Ames, 1977; Burns, </a:t>
            </a:r>
            <a:r>
              <a:rPr lang="en-US" sz="2400" dirty="0" err="1"/>
              <a:t>Pulles</a:t>
            </a:r>
            <a:r>
              <a:rPr lang="en-US" sz="2400" dirty="0"/>
              <a:t>, Maki, </a:t>
            </a:r>
            <a:r>
              <a:rPr lang="en-US" sz="2400" dirty="0" err="1"/>
              <a:t>Kanive</a:t>
            </a:r>
            <a:r>
              <a:rPr lang="en-US" sz="2400" dirty="0"/>
              <a:t>, et al., 2015; Fuchs, Fuchs, &amp; </a:t>
            </a:r>
            <a:r>
              <a:rPr lang="en-US" sz="2400" dirty="0" err="1"/>
              <a:t>Deno</a:t>
            </a:r>
            <a:r>
              <a:rPr lang="en-US" sz="2400" dirty="0"/>
              <a:t>, 1982; Fuchs, Fuchs, &amp; </a:t>
            </a:r>
            <a:r>
              <a:rPr lang="en-US" sz="2400" dirty="0" err="1"/>
              <a:t>Deno</a:t>
            </a:r>
            <a:r>
              <a:rPr lang="en-US" sz="2400" dirty="0"/>
              <a:t>, 1985; </a:t>
            </a:r>
            <a:r>
              <a:rPr lang="en-US" sz="2400" dirty="0" err="1"/>
              <a:t>Helgran-Lempesis</a:t>
            </a:r>
            <a:r>
              <a:rPr lang="en-US" sz="2400" dirty="0"/>
              <a:t> &amp; Mangrum, 1986; Nilsson, 2008; Parker, Zaslofsky, &amp; Burns, </a:t>
            </a:r>
            <a:r>
              <a:rPr lang="en-US" sz="2400" dirty="0" err="1"/>
              <a:t>Kanive</a:t>
            </a:r>
            <a:r>
              <a:rPr lang="en-US" sz="2400" dirty="0"/>
              <a:t>, et al., 2014; </a:t>
            </a:r>
            <a:r>
              <a:rPr lang="en-US" sz="2400" dirty="0" err="1"/>
              <a:t>Pikulski</a:t>
            </a:r>
            <a:r>
              <a:rPr lang="en-US" sz="2400" dirty="0"/>
              <a:t> &amp; Shanahan, 1982; Spector, 2005)</a:t>
            </a:r>
          </a:p>
          <a:p>
            <a:endParaRPr lang="en-US" sz="2200" dirty="0"/>
          </a:p>
        </p:txBody>
      </p:sp>
    </p:spTree>
    <p:extLst>
      <p:ext uri="{BB962C8B-B14F-4D97-AF65-F5344CB8AC3E}">
        <p14:creationId xmlns:p14="http://schemas.microsoft.com/office/powerpoint/2010/main" val="3062004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EFE708-C654-240C-7B91-E872354737CF}"/>
              </a:ext>
            </a:extLst>
          </p:cNvPr>
          <p:cNvSpPr>
            <a:spLocks noGrp="1"/>
          </p:cNvSpPr>
          <p:nvPr>
            <p:ph type="title"/>
          </p:nvPr>
        </p:nvSpPr>
        <p:spPr>
          <a:xfrm>
            <a:off x="838200" y="365125"/>
            <a:ext cx="10515600" cy="1325563"/>
          </a:xfrm>
        </p:spPr>
        <p:txBody>
          <a:bodyPr>
            <a:normAutofit/>
          </a:bodyPr>
          <a:lstStyle/>
          <a:p>
            <a:r>
              <a:rPr lang="en-US" sz="5000"/>
              <a:t>Other Problems – Measurement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0E8F9EB-8520-DD91-BB7B-A2A360102761}"/>
              </a:ext>
            </a:extLst>
          </p:cNvPr>
          <p:cNvSpPr>
            <a:spLocks noGrp="1"/>
          </p:cNvSpPr>
          <p:nvPr>
            <p:ph idx="1"/>
          </p:nvPr>
        </p:nvSpPr>
        <p:spPr>
          <a:xfrm>
            <a:off x="838200" y="1929384"/>
            <a:ext cx="10515600" cy="4251960"/>
          </a:xfrm>
        </p:spPr>
        <p:txBody>
          <a:bodyPr>
            <a:normAutofit/>
          </a:bodyPr>
          <a:lstStyle/>
          <a:p>
            <a:r>
              <a:rPr lang="en-US" sz="2400" dirty="0"/>
              <a:t>Readability measures are validated for their consistent correlations with reading comprehension – they are not validated for instructional placements that facilitate learning and different readability measures vary in their classification of texts</a:t>
            </a:r>
          </a:p>
          <a:p>
            <a:r>
              <a:rPr lang="en-US" sz="2400" dirty="0"/>
              <a:t>Readability estimates have SEMs of ~ ±2.0 grade levels – making them too general are to allow for such specific learning-facilitating placements (Duffy, 2005; Duffy, </a:t>
            </a:r>
            <a:r>
              <a:rPr lang="en-US" sz="2400" dirty="0" err="1"/>
              <a:t>Graesser</a:t>
            </a:r>
            <a:r>
              <a:rPr lang="en-US" sz="2400" dirty="0"/>
              <a:t>, </a:t>
            </a:r>
            <a:r>
              <a:rPr lang="en-US" sz="2400" dirty="0" err="1"/>
              <a:t>Louwerse</a:t>
            </a:r>
            <a:r>
              <a:rPr lang="en-US" sz="2400" dirty="0"/>
              <a:t>, &amp; McNamara, 2006; </a:t>
            </a:r>
            <a:r>
              <a:rPr lang="en-US" sz="2400" dirty="0" err="1"/>
              <a:t>Klare</a:t>
            </a:r>
            <a:r>
              <a:rPr lang="en-US" sz="2400" dirty="0"/>
              <a:t>, 1963; Sheehan, </a:t>
            </a:r>
            <a:r>
              <a:rPr lang="en-US" sz="2400" dirty="0" err="1"/>
              <a:t>Flor</a:t>
            </a:r>
            <a:r>
              <a:rPr lang="en-US" sz="2400" dirty="0"/>
              <a:t>, Napolitano, &amp; </a:t>
            </a:r>
            <a:r>
              <a:rPr lang="en-US" sz="2400" dirty="0" err="1"/>
              <a:t>Ramineni</a:t>
            </a:r>
            <a:r>
              <a:rPr lang="en-US" sz="2400" dirty="0"/>
              <a:t>, 2015; Stenner, Burdick, Sanford, &amp; Burdick, 2006; Williamson, 2004) </a:t>
            </a:r>
          </a:p>
          <a:p>
            <a:endParaRPr lang="en-US" sz="2200" dirty="0"/>
          </a:p>
        </p:txBody>
      </p:sp>
    </p:spTree>
    <p:extLst>
      <p:ext uri="{BB962C8B-B14F-4D97-AF65-F5344CB8AC3E}">
        <p14:creationId xmlns:p14="http://schemas.microsoft.com/office/powerpoint/2010/main" val="474303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EFE708-C654-240C-7B91-E872354737CF}"/>
              </a:ext>
            </a:extLst>
          </p:cNvPr>
          <p:cNvSpPr>
            <a:spLocks noGrp="1"/>
          </p:cNvSpPr>
          <p:nvPr>
            <p:ph type="title"/>
          </p:nvPr>
        </p:nvSpPr>
        <p:spPr>
          <a:xfrm>
            <a:off x="838200" y="365125"/>
            <a:ext cx="10515600" cy="1325563"/>
          </a:xfrm>
        </p:spPr>
        <p:txBody>
          <a:bodyPr>
            <a:normAutofit/>
          </a:bodyPr>
          <a:lstStyle/>
          <a:p>
            <a:r>
              <a:rPr lang="en-US" sz="5400"/>
              <a:t>Other Problems – Grouping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0E8F9EB-8520-DD91-BB7B-A2A360102761}"/>
              </a:ext>
            </a:extLst>
          </p:cNvPr>
          <p:cNvSpPr>
            <a:spLocks noGrp="1"/>
          </p:cNvSpPr>
          <p:nvPr>
            <p:ph idx="1"/>
          </p:nvPr>
        </p:nvSpPr>
        <p:spPr>
          <a:xfrm>
            <a:off x="838200" y="1929384"/>
            <a:ext cx="10515600" cy="4251960"/>
          </a:xfrm>
        </p:spPr>
        <p:txBody>
          <a:bodyPr>
            <a:normAutofit/>
          </a:bodyPr>
          <a:lstStyle/>
          <a:p>
            <a:pPr marL="342900" indent="-342900">
              <a:buFont typeface="Arial"/>
              <a:buChar char="•"/>
            </a:pPr>
            <a:r>
              <a:rPr lang="en-US" sz="2400" dirty="0"/>
              <a:t>The lack of effectiveness of within-class ability grouping for reading instruction repeatedly has been found to provide no clear learning benefit (</a:t>
            </a:r>
            <a:r>
              <a:rPr lang="en-US" sz="2400" dirty="0" err="1"/>
              <a:t>Slavin</a:t>
            </a:r>
            <a:r>
              <a:rPr lang="en-US" sz="2400" dirty="0"/>
              <a:t>, 1987; 1990; 1993)</a:t>
            </a:r>
          </a:p>
          <a:p>
            <a:pPr marL="342900" indent="-342900">
              <a:buFont typeface="Arial"/>
              <a:buChar char="•"/>
            </a:pPr>
            <a:r>
              <a:rPr lang="en-US" sz="2400" dirty="0"/>
              <a:t>Grouping studies don’t evaluate how the students are matched to texts, so they can’t provide strong evidence on the issue of instructional level placement</a:t>
            </a:r>
          </a:p>
          <a:p>
            <a:pPr marL="342900" indent="-342900">
              <a:buFont typeface="Arial"/>
              <a:buChar char="•"/>
            </a:pPr>
            <a:r>
              <a:rPr lang="en-US" sz="2400" dirty="0"/>
              <a:t>However, reading grouping should increase the numbers or percentage of students taught at their instructional levels, which apparently is not providing a learning advantage</a:t>
            </a:r>
          </a:p>
          <a:p>
            <a:endParaRPr lang="en-US" sz="2200" dirty="0"/>
          </a:p>
        </p:txBody>
      </p:sp>
    </p:spTree>
    <p:extLst>
      <p:ext uri="{BB962C8B-B14F-4D97-AF65-F5344CB8AC3E}">
        <p14:creationId xmlns:p14="http://schemas.microsoft.com/office/powerpoint/2010/main" val="2279489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EFE708-C654-240C-7B91-E872354737CF}"/>
              </a:ext>
            </a:extLst>
          </p:cNvPr>
          <p:cNvSpPr>
            <a:spLocks noGrp="1"/>
          </p:cNvSpPr>
          <p:nvPr>
            <p:ph type="title"/>
          </p:nvPr>
        </p:nvSpPr>
        <p:spPr>
          <a:xfrm>
            <a:off x="838200" y="365125"/>
            <a:ext cx="10515600" cy="1325563"/>
          </a:xfrm>
        </p:spPr>
        <p:txBody>
          <a:bodyPr>
            <a:normAutofit/>
          </a:bodyPr>
          <a:lstStyle/>
          <a:p>
            <a:r>
              <a:rPr lang="en-US" sz="5400" dirty="0"/>
              <a:t>Other Problems – Grouping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0E8F9EB-8520-DD91-BB7B-A2A360102761}"/>
              </a:ext>
            </a:extLst>
          </p:cNvPr>
          <p:cNvSpPr>
            <a:spLocks noGrp="1"/>
          </p:cNvSpPr>
          <p:nvPr>
            <p:ph idx="1"/>
          </p:nvPr>
        </p:nvSpPr>
        <p:spPr>
          <a:xfrm>
            <a:off x="838200" y="1929384"/>
            <a:ext cx="10515600" cy="4251960"/>
          </a:xfrm>
        </p:spPr>
        <p:txBody>
          <a:bodyPr>
            <a:normAutofit lnSpcReduction="10000"/>
          </a:bodyPr>
          <a:lstStyle/>
          <a:p>
            <a:r>
              <a:rPr lang="en-US" sz="2400" dirty="0" err="1"/>
              <a:t>Sørenson</a:t>
            </a:r>
            <a:r>
              <a:rPr lang="en-US" sz="2400" dirty="0"/>
              <a:t> &amp; Hallinan (1986) evaluated impact of within-class of ability grouping in reading upon achievement through longitudinal study of regular instructional practices in 48 elementary classrooms (some of these grouped for instruction, some didn’t)</a:t>
            </a:r>
          </a:p>
          <a:p>
            <a:r>
              <a:rPr lang="en-US" sz="2400" dirty="0"/>
              <a:t>Reported that more learning took place during small group instruction than in whole class work (this advantage could be due to the text matching, but other explanations are possible, too)</a:t>
            </a:r>
          </a:p>
          <a:p>
            <a:r>
              <a:rPr lang="en-US" sz="2400" dirty="0"/>
              <a:t>But they also found that ability grouping led to less teaching and that, on balance, there was no overall learning advantage to small group instruction </a:t>
            </a:r>
          </a:p>
          <a:p>
            <a:r>
              <a:rPr lang="en-US" sz="2400" dirty="0"/>
              <a:t>Grouping led to increased educational inequality between Black and White students (Black students tended to be placed in the low groups, which would mean they were most likely to be taught with below grade level texts)</a:t>
            </a:r>
          </a:p>
          <a:p>
            <a:endParaRPr lang="en-US" sz="2000" dirty="0"/>
          </a:p>
        </p:txBody>
      </p:sp>
    </p:spTree>
    <p:extLst>
      <p:ext uri="{BB962C8B-B14F-4D97-AF65-F5344CB8AC3E}">
        <p14:creationId xmlns:p14="http://schemas.microsoft.com/office/powerpoint/2010/main" val="3764685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2CE961-189D-4E77-4C46-07A7AE7C39FD}"/>
              </a:ext>
            </a:extLst>
          </p:cNvPr>
          <p:cNvSpPr>
            <a:spLocks noGrp="1"/>
          </p:cNvSpPr>
          <p:nvPr>
            <p:ph type="title"/>
          </p:nvPr>
        </p:nvSpPr>
        <p:spPr>
          <a:xfrm>
            <a:off x="838200" y="365125"/>
            <a:ext cx="10515600" cy="1325563"/>
          </a:xfrm>
        </p:spPr>
        <p:txBody>
          <a:bodyPr>
            <a:normAutofit/>
          </a:bodyPr>
          <a:lstStyle/>
          <a:p>
            <a:r>
              <a:rPr lang="en-US" sz="5000"/>
              <a:t>Other Problems – Behavioral Link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5B9300F-1FDA-927A-0F30-E17E21CDAAE6}"/>
              </a:ext>
            </a:extLst>
          </p:cNvPr>
          <p:cNvSpPr>
            <a:spLocks noGrp="1"/>
          </p:cNvSpPr>
          <p:nvPr>
            <p:ph idx="1"/>
          </p:nvPr>
        </p:nvSpPr>
        <p:spPr>
          <a:xfrm>
            <a:off x="838200" y="1929384"/>
            <a:ext cx="10515600" cy="4251960"/>
          </a:xfrm>
        </p:spPr>
        <p:txBody>
          <a:bodyPr>
            <a:noAutofit/>
          </a:bodyPr>
          <a:lstStyle/>
          <a:p>
            <a:pPr marL="285750" indent="-285750">
              <a:buFont typeface="Arial"/>
              <a:buChar char="•"/>
            </a:pPr>
            <a:r>
              <a:rPr lang="en-US" sz="2400" dirty="0"/>
              <a:t>Studies have tried to link instructional level text placement with reading preferences, reduction of psychological frustration, and increased student motivation (</a:t>
            </a:r>
            <a:r>
              <a:rPr lang="en-US" sz="2400" dirty="0" err="1"/>
              <a:t>Ekwall</a:t>
            </a:r>
            <a:r>
              <a:rPr lang="en-US" sz="2400" dirty="0"/>
              <a:t>, et al., 1973; </a:t>
            </a:r>
            <a:r>
              <a:rPr lang="en-US" sz="2400" dirty="0" err="1"/>
              <a:t>Fresch</a:t>
            </a:r>
            <a:r>
              <a:rPr lang="en-US" sz="2400" dirty="0"/>
              <a:t>, 1995; Halladay, 2012; Hunt, 1970/1997)</a:t>
            </a:r>
          </a:p>
          <a:p>
            <a:pPr marL="285750" indent="-285750">
              <a:buFont typeface="Arial"/>
              <a:buChar char="•"/>
            </a:pPr>
            <a:r>
              <a:rPr lang="en-US" sz="2400" dirty="0"/>
              <a:t>Such links have only been significant when the texts were especially difficult       (&lt;50% word reading accuracy)</a:t>
            </a:r>
          </a:p>
          <a:p>
            <a:r>
              <a:rPr lang="en-US" sz="2400" dirty="0"/>
              <a:t>Researchers sought to link frustration placements with off-task behavior – and there are significant correlations (Berliner, 1981; Good &amp; Beckerman, 1978; Gambrell, Wilson, &amp; Gannt, 1981) </a:t>
            </a:r>
          </a:p>
          <a:p>
            <a:pPr marL="285750" indent="-285750">
              <a:buFont typeface="Arial"/>
              <a:buChar char="•"/>
            </a:pPr>
            <a:r>
              <a:rPr lang="en-US" sz="2400" dirty="0"/>
              <a:t>But experimental manipulation of this relationship was not found to improve student attention or behavior (Gambrell, et. Al., 1981)</a:t>
            </a:r>
          </a:p>
        </p:txBody>
      </p:sp>
    </p:spTree>
    <p:extLst>
      <p:ext uri="{BB962C8B-B14F-4D97-AF65-F5344CB8AC3E}">
        <p14:creationId xmlns:p14="http://schemas.microsoft.com/office/powerpoint/2010/main" val="42236762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A86CE5-BF7C-6F74-E147-DC24FDB5A781}"/>
              </a:ext>
            </a:extLst>
          </p:cNvPr>
          <p:cNvSpPr>
            <a:spLocks noGrp="1"/>
          </p:cNvSpPr>
          <p:nvPr>
            <p:ph type="title"/>
          </p:nvPr>
        </p:nvSpPr>
        <p:spPr>
          <a:xfrm>
            <a:off x="838200" y="365125"/>
            <a:ext cx="10515600" cy="1325563"/>
          </a:xfrm>
        </p:spPr>
        <p:txBody>
          <a:bodyPr>
            <a:normAutofit/>
          </a:bodyPr>
          <a:lstStyle/>
          <a:p>
            <a:r>
              <a:rPr lang="en-US" sz="5400"/>
              <a:t>Other Problems – Motivation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9A3B317-967B-5B01-CE50-9F195A40CD5F}"/>
              </a:ext>
            </a:extLst>
          </p:cNvPr>
          <p:cNvSpPr>
            <a:spLocks noGrp="1"/>
          </p:cNvSpPr>
          <p:nvPr>
            <p:ph idx="1"/>
          </p:nvPr>
        </p:nvSpPr>
        <p:spPr>
          <a:xfrm>
            <a:off x="838200" y="1929384"/>
            <a:ext cx="10515600" cy="4251960"/>
          </a:xfrm>
        </p:spPr>
        <p:txBody>
          <a:bodyPr>
            <a:noAutofit/>
          </a:bodyPr>
          <a:lstStyle/>
          <a:p>
            <a:r>
              <a:rPr lang="en-US" sz="2400" dirty="0"/>
              <a:t>IL theory assumes a motivational impact of working with relatively easy text – students may not be as persistent </a:t>
            </a:r>
            <a:r>
              <a:rPr lang="en-US" sz="2400" dirty="0" err="1"/>
              <a:t>whne</a:t>
            </a:r>
            <a:r>
              <a:rPr lang="en-US" sz="2400" dirty="0"/>
              <a:t>  reading harder text</a:t>
            </a:r>
          </a:p>
          <a:p>
            <a:r>
              <a:rPr lang="en-US" sz="2400" dirty="0"/>
              <a:t>Studies support that contention: students are more likely to report boredom/disinterest with difficult texts (</a:t>
            </a:r>
            <a:r>
              <a:rPr lang="en-US" sz="2400" dirty="0" err="1"/>
              <a:t>Acee</a:t>
            </a:r>
            <a:r>
              <a:rPr lang="en-US" sz="2400" dirty="0"/>
              <a:t>, et al., 2010; </a:t>
            </a:r>
            <a:r>
              <a:rPr lang="en-US" sz="2400" dirty="0" err="1"/>
              <a:t>Durik</a:t>
            </a:r>
            <a:r>
              <a:rPr lang="en-US" sz="2400" dirty="0"/>
              <a:t> &amp; Matarazzo, 2009; Guthrie, et al., 2013; Li, Lee, &amp; </a:t>
            </a:r>
            <a:r>
              <a:rPr lang="en-US" sz="2400" dirty="0" err="1"/>
              <a:t>Solmon</a:t>
            </a:r>
            <a:r>
              <a:rPr lang="en-US" sz="2400" dirty="0"/>
              <a:t>, 2007; Mills, et al., 2015; </a:t>
            </a:r>
            <a:r>
              <a:rPr lang="en-US" sz="2400" dirty="0" err="1"/>
              <a:t>Pekrun</a:t>
            </a:r>
            <a:r>
              <a:rPr lang="en-US" sz="2400" dirty="0"/>
              <a:t>, et al., 2002), and their minds are more likely to wander as well (Feng, et al., 2013)</a:t>
            </a:r>
          </a:p>
          <a:p>
            <a:r>
              <a:rPr lang="en-US" sz="2400" dirty="0"/>
              <a:t>But these studies also report that this negative motivation can be offset by topic interest (Fulmer, et al., 2015; Fulmer &amp; </a:t>
            </a:r>
            <a:r>
              <a:rPr lang="en-US" sz="2400" dirty="0" err="1"/>
              <a:t>Fritjers</a:t>
            </a:r>
            <a:r>
              <a:rPr lang="en-US" sz="2400" dirty="0"/>
              <a:t>, 2011; Fulmer &amp; </a:t>
            </a:r>
            <a:r>
              <a:rPr lang="en-US" sz="2400" dirty="0" err="1"/>
              <a:t>Tulis</a:t>
            </a:r>
            <a:r>
              <a:rPr lang="en-US" sz="2400" dirty="0"/>
              <a:t>, 2013; </a:t>
            </a:r>
            <a:r>
              <a:rPr lang="en-US" sz="2400" dirty="0" err="1"/>
              <a:t>Soemer</a:t>
            </a:r>
            <a:r>
              <a:rPr lang="en-US" sz="2400" dirty="0"/>
              <a:t> &amp; </a:t>
            </a:r>
            <a:r>
              <a:rPr lang="en-US" sz="2400" dirty="0" err="1"/>
              <a:t>Schiefele</a:t>
            </a:r>
            <a:r>
              <a:rPr lang="en-US" sz="2400" dirty="0"/>
              <a:t>, 2019), and that text complexity also encourages deeper cognitive processing, allocation of more reading time, and deeper learning (Alter, 2013; Feng, et al., 2013; Vega, et al., 2013)</a:t>
            </a:r>
          </a:p>
          <a:p>
            <a:pPr marL="0" indent="0">
              <a:buNone/>
            </a:pPr>
            <a:endParaRPr lang="en-US" sz="2400" dirty="0"/>
          </a:p>
        </p:txBody>
      </p:sp>
    </p:spTree>
    <p:extLst>
      <p:ext uri="{BB962C8B-B14F-4D97-AF65-F5344CB8AC3E}">
        <p14:creationId xmlns:p14="http://schemas.microsoft.com/office/powerpoint/2010/main" val="12047047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A86CE5-BF7C-6F74-E147-DC24FDB5A781}"/>
              </a:ext>
            </a:extLst>
          </p:cNvPr>
          <p:cNvSpPr>
            <a:spLocks noGrp="1"/>
          </p:cNvSpPr>
          <p:nvPr>
            <p:ph type="title"/>
          </p:nvPr>
        </p:nvSpPr>
        <p:spPr>
          <a:xfrm>
            <a:off x="838200" y="365125"/>
            <a:ext cx="10515600" cy="1325563"/>
          </a:xfrm>
        </p:spPr>
        <p:txBody>
          <a:bodyPr>
            <a:normAutofit/>
          </a:bodyPr>
          <a:lstStyle/>
          <a:p>
            <a:r>
              <a:rPr lang="en-US" sz="5400"/>
              <a:t>Other Problems – Motivation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9A3B317-967B-5B01-CE50-9F195A40CD5F}"/>
              </a:ext>
            </a:extLst>
          </p:cNvPr>
          <p:cNvSpPr>
            <a:spLocks noGrp="1"/>
          </p:cNvSpPr>
          <p:nvPr>
            <p:ph idx="1"/>
          </p:nvPr>
        </p:nvSpPr>
        <p:spPr>
          <a:xfrm>
            <a:off x="838200" y="1929384"/>
            <a:ext cx="10515600" cy="4251960"/>
          </a:xfrm>
        </p:spPr>
        <p:txBody>
          <a:bodyPr>
            <a:normAutofit/>
          </a:bodyPr>
          <a:lstStyle/>
          <a:p>
            <a:r>
              <a:rPr lang="en-US" sz="2400" dirty="0"/>
              <a:t>There is no consistent relationship between motivation and text complexity, but the use of challenging text does carry some motivational risk – which can be offset by book choice and instructional supports</a:t>
            </a:r>
          </a:p>
          <a:p>
            <a:r>
              <a:rPr lang="en-US" sz="2400" dirty="0"/>
              <a:t>Text complexity does not have a consistent relationship with class behavior</a:t>
            </a:r>
          </a:p>
        </p:txBody>
      </p:sp>
    </p:spTree>
    <p:extLst>
      <p:ext uri="{BB962C8B-B14F-4D97-AF65-F5344CB8AC3E}">
        <p14:creationId xmlns:p14="http://schemas.microsoft.com/office/powerpoint/2010/main" val="27824351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115338D-4630-9E29-A3D1-334978693B23}"/>
              </a:ext>
            </a:extLst>
          </p:cNvPr>
          <p:cNvSpPr>
            <a:spLocks noGrp="1"/>
          </p:cNvSpPr>
          <p:nvPr>
            <p:ph type="title"/>
          </p:nvPr>
        </p:nvSpPr>
        <p:spPr>
          <a:xfrm>
            <a:off x="838200" y="365125"/>
            <a:ext cx="10515600" cy="1325563"/>
          </a:xfrm>
        </p:spPr>
        <p:txBody>
          <a:bodyPr>
            <a:normAutofit/>
          </a:bodyPr>
          <a:lstStyle/>
          <a:p>
            <a:r>
              <a:rPr lang="en-US" sz="5400" dirty="0"/>
              <a:t>The Alternative </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083B8C5-3705-FC70-A2E0-439C9DBDC9E9}"/>
              </a:ext>
            </a:extLst>
          </p:cNvPr>
          <p:cNvSpPr>
            <a:spLocks noGrp="1"/>
          </p:cNvSpPr>
          <p:nvPr>
            <p:ph idx="1"/>
          </p:nvPr>
        </p:nvSpPr>
        <p:spPr>
          <a:xfrm>
            <a:off x="838200" y="1929384"/>
            <a:ext cx="10515600" cy="4251960"/>
          </a:xfrm>
        </p:spPr>
        <p:txBody>
          <a:bodyPr>
            <a:normAutofit/>
          </a:bodyPr>
          <a:lstStyle/>
          <a:p>
            <a:r>
              <a:rPr lang="en-US" sz="2400" dirty="0"/>
              <a:t>Instructional level text placements limit student opportunity to learn because of the severely constrained exposure to sophisticated language, text features, or conceptual information that the students haven’t yet mastered</a:t>
            </a:r>
          </a:p>
          <a:p>
            <a:r>
              <a:rPr lang="en-US" sz="2400" dirty="0"/>
              <a:t>With more complex text placements, it is still possible to ensure that students benefit from working with texts that they can comprehend through scaffolding, guidance, and support – not by reducing their opportunity to learn by limiting their exposure to text complexity</a:t>
            </a:r>
          </a:p>
        </p:txBody>
      </p:sp>
    </p:spTree>
    <p:extLst>
      <p:ext uri="{BB962C8B-B14F-4D97-AF65-F5344CB8AC3E}">
        <p14:creationId xmlns:p14="http://schemas.microsoft.com/office/powerpoint/2010/main" val="323974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EAB62A-D0A3-11F4-9A74-CA26D26B9EBB}"/>
              </a:ext>
            </a:extLst>
          </p:cNvPr>
          <p:cNvSpPr>
            <a:spLocks noGrp="1"/>
          </p:cNvSpPr>
          <p:nvPr>
            <p:ph type="title"/>
          </p:nvPr>
        </p:nvSpPr>
        <p:spPr>
          <a:xfrm>
            <a:off x="838200" y="365125"/>
            <a:ext cx="10515600" cy="1325563"/>
          </a:xfrm>
        </p:spPr>
        <p:txBody>
          <a:bodyPr>
            <a:normAutofit/>
          </a:bodyPr>
          <a:lstStyle/>
          <a:p>
            <a:r>
              <a:rPr lang="en-US" sz="5400"/>
              <a:t>Basic Premise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7F021F8-6040-92E1-5A1F-035A9856295F}"/>
              </a:ext>
            </a:extLst>
          </p:cNvPr>
          <p:cNvSpPr>
            <a:spLocks noGrp="1"/>
          </p:cNvSpPr>
          <p:nvPr>
            <p:ph idx="1"/>
          </p:nvPr>
        </p:nvSpPr>
        <p:spPr>
          <a:xfrm>
            <a:off x="838200" y="1929384"/>
            <a:ext cx="10515600" cy="4251960"/>
          </a:xfrm>
        </p:spPr>
        <p:txBody>
          <a:bodyPr>
            <a:normAutofit/>
          </a:bodyPr>
          <a:lstStyle/>
          <a:p>
            <a:r>
              <a:rPr lang="en-US" sz="2400" dirty="0"/>
              <a:t>My contention is that this long-standing theory is incorrect – at least across a wide swath of student performance levels, text levels, and instructional conditions</a:t>
            </a:r>
          </a:p>
          <a:p>
            <a:r>
              <a:rPr lang="en-US" sz="2400" dirty="0"/>
              <a:t>Evidence does not support the claim that the instructional level facilitates student reading achievement </a:t>
            </a:r>
          </a:p>
          <a:p>
            <a:r>
              <a:rPr lang="en-US" sz="2400" dirty="0"/>
              <a:t>In fact, instructional level text placements are more likely to impede students’ advancement in learning to read than to expedite it</a:t>
            </a:r>
          </a:p>
        </p:txBody>
      </p:sp>
    </p:spTree>
    <p:extLst>
      <p:ext uri="{BB962C8B-B14F-4D97-AF65-F5344CB8AC3E}">
        <p14:creationId xmlns:p14="http://schemas.microsoft.com/office/powerpoint/2010/main" val="42610764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E466B6-BF46-AF68-997C-5C193E24CEA2}"/>
              </a:ext>
            </a:extLst>
          </p:cNvPr>
          <p:cNvSpPr>
            <a:spLocks noGrp="1"/>
          </p:cNvSpPr>
          <p:nvPr>
            <p:ph type="title"/>
          </p:nvPr>
        </p:nvSpPr>
        <p:spPr>
          <a:xfrm>
            <a:off x="838200" y="365125"/>
            <a:ext cx="10515600" cy="1325563"/>
          </a:xfrm>
        </p:spPr>
        <p:txBody>
          <a:bodyPr>
            <a:normAutofit/>
          </a:bodyPr>
          <a:lstStyle/>
          <a:p>
            <a:r>
              <a:rPr lang="en-US" sz="5400"/>
              <a:t>Studies of text revision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B494495-5B20-2E1B-4D4C-0F85F5AC792D}"/>
              </a:ext>
            </a:extLst>
          </p:cNvPr>
          <p:cNvSpPr>
            <a:spLocks noGrp="1"/>
          </p:cNvSpPr>
          <p:nvPr>
            <p:ph idx="1"/>
          </p:nvPr>
        </p:nvSpPr>
        <p:spPr>
          <a:xfrm>
            <a:off x="838200" y="1929384"/>
            <a:ext cx="10515600" cy="4251960"/>
          </a:xfrm>
        </p:spPr>
        <p:txBody>
          <a:bodyPr>
            <a:normAutofit/>
          </a:bodyPr>
          <a:lstStyle/>
          <a:p>
            <a:pPr marL="285750" indent="-285750">
              <a:buFont typeface="Arial"/>
              <a:buChar char="•"/>
            </a:pPr>
            <a:r>
              <a:rPr lang="en-US" sz="2400" dirty="0"/>
              <a:t>There is a body of research in which texts are revised based upon predicted disruption of comprehension </a:t>
            </a:r>
          </a:p>
          <a:p>
            <a:pPr marL="285750" indent="-285750">
              <a:buFont typeface="Arial"/>
              <a:buChar char="•"/>
            </a:pPr>
            <a:r>
              <a:rPr lang="en-US" sz="2400" dirty="0"/>
              <a:t>Such revision has consistently improved reading comprehension—even when the revisions have raised the reading levels of the texts (as measured by readability) </a:t>
            </a:r>
          </a:p>
          <a:p>
            <a:pPr marL="285750" indent="-285750">
              <a:buFont typeface="Arial"/>
              <a:buChar char="•"/>
            </a:pPr>
            <a:r>
              <a:rPr lang="en-US" sz="2400" dirty="0"/>
              <a:t>Such alterations could easily be used as reader scaffolds rather than as text revisions </a:t>
            </a:r>
          </a:p>
          <a:p>
            <a:pPr marL="285750" indent="-285750">
              <a:buFont typeface="Arial"/>
              <a:buChar char="•"/>
            </a:pPr>
            <a:r>
              <a:rPr lang="en-US" sz="2400" dirty="0"/>
              <a:t>Guiding students to track cohesive links across a text or to generate causal inferences can provide students with sufficient support to increase comprehension,  avoid frustration, and increase ability to make sense of other texts that pose similar challenges</a:t>
            </a:r>
          </a:p>
        </p:txBody>
      </p:sp>
    </p:spTree>
    <p:extLst>
      <p:ext uri="{BB962C8B-B14F-4D97-AF65-F5344CB8AC3E}">
        <p14:creationId xmlns:p14="http://schemas.microsoft.com/office/powerpoint/2010/main" val="27800434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9BC0D9-0E47-4439-11B7-86F74D2B2F40}"/>
              </a:ext>
            </a:extLst>
          </p:cNvPr>
          <p:cNvSpPr>
            <a:spLocks noGrp="1"/>
          </p:cNvSpPr>
          <p:nvPr>
            <p:ph type="title"/>
          </p:nvPr>
        </p:nvSpPr>
        <p:spPr>
          <a:xfrm>
            <a:off x="838200" y="365125"/>
            <a:ext cx="10515600" cy="1325563"/>
          </a:xfrm>
        </p:spPr>
        <p:txBody>
          <a:bodyPr>
            <a:normAutofit/>
          </a:bodyPr>
          <a:lstStyle/>
          <a:p>
            <a:r>
              <a:rPr lang="en-US" sz="5400"/>
              <a:t>Text Revision Studies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CD69B2-DA1A-62C9-380D-CB0A7E161549}"/>
              </a:ext>
            </a:extLst>
          </p:cNvPr>
          <p:cNvSpPr>
            <a:spLocks noGrp="1"/>
          </p:cNvSpPr>
          <p:nvPr>
            <p:ph idx="1"/>
          </p:nvPr>
        </p:nvSpPr>
        <p:spPr>
          <a:xfrm>
            <a:off x="838200" y="1929384"/>
            <a:ext cx="10515600" cy="4251960"/>
          </a:xfrm>
        </p:spPr>
        <p:txBody>
          <a:bodyPr numCol="2">
            <a:normAutofit/>
          </a:bodyPr>
          <a:lstStyle/>
          <a:p>
            <a:pPr marL="285750" indent="-285750">
              <a:buFont typeface="Arial"/>
              <a:buChar char="•"/>
            </a:pPr>
            <a:r>
              <a:rPr lang="sv-SE" sz="2000" dirty="0"/>
              <a:t>Beck, </a:t>
            </a:r>
            <a:r>
              <a:rPr lang="sv-SE" sz="2000" dirty="0" err="1"/>
              <a:t>McKeown</a:t>
            </a:r>
            <a:r>
              <a:rPr lang="sv-SE" sz="2000" dirty="0"/>
              <a:t>, </a:t>
            </a:r>
            <a:r>
              <a:rPr lang="sv-SE" sz="2000" dirty="0" err="1"/>
              <a:t>Omanson</a:t>
            </a:r>
            <a:r>
              <a:rPr lang="sv-SE" sz="2000" dirty="0"/>
              <a:t>, &amp; </a:t>
            </a:r>
            <a:r>
              <a:rPr lang="sv-SE" sz="2000" dirty="0" err="1"/>
              <a:t>Pople</a:t>
            </a:r>
            <a:r>
              <a:rPr lang="sv-SE" sz="2000" dirty="0"/>
              <a:t>, 1984 </a:t>
            </a:r>
          </a:p>
          <a:p>
            <a:pPr marL="285750" indent="-285750">
              <a:buFont typeface="Arial"/>
              <a:buChar char="•"/>
            </a:pPr>
            <a:r>
              <a:rPr lang="sv-SE" sz="2000" dirty="0"/>
              <a:t>Beck, </a:t>
            </a:r>
            <a:r>
              <a:rPr lang="sv-SE" sz="2000" dirty="0" err="1"/>
              <a:t>McKeown</a:t>
            </a:r>
            <a:r>
              <a:rPr lang="sv-SE" sz="2000" dirty="0"/>
              <a:t>, Sinatra, &amp; </a:t>
            </a:r>
            <a:r>
              <a:rPr lang="sv-SE" sz="2000" dirty="0" err="1"/>
              <a:t>Loxterman</a:t>
            </a:r>
            <a:r>
              <a:rPr lang="sv-SE" sz="2000" dirty="0"/>
              <a:t>, 1991</a:t>
            </a:r>
          </a:p>
          <a:p>
            <a:pPr marL="285750" indent="-285750">
              <a:buFont typeface="Arial"/>
              <a:buChar char="•"/>
            </a:pPr>
            <a:r>
              <a:rPr lang="sv-SE" sz="2000" dirty="0"/>
              <a:t>Britton &amp; </a:t>
            </a:r>
            <a:r>
              <a:rPr lang="sv-SE" sz="2000" dirty="0" err="1"/>
              <a:t>Gulgoz</a:t>
            </a:r>
            <a:r>
              <a:rPr lang="sv-SE" sz="2000" dirty="0"/>
              <a:t>, 1991</a:t>
            </a:r>
          </a:p>
          <a:p>
            <a:pPr marL="285750" indent="-285750">
              <a:buFont typeface="Arial"/>
              <a:buChar char="•"/>
            </a:pPr>
            <a:r>
              <a:rPr lang="sv-SE" sz="2000" dirty="0"/>
              <a:t>Britton, Van Dusen, </a:t>
            </a:r>
            <a:r>
              <a:rPr lang="sv-SE" sz="2000" dirty="0" err="1"/>
              <a:t>Gulgoz</a:t>
            </a:r>
            <a:r>
              <a:rPr lang="sv-SE" sz="2000" dirty="0"/>
              <a:t>, &amp; </a:t>
            </a:r>
            <a:r>
              <a:rPr lang="sv-SE" sz="2000" dirty="0" err="1"/>
              <a:t>Glynn</a:t>
            </a:r>
            <a:r>
              <a:rPr lang="sv-SE" sz="2000" dirty="0"/>
              <a:t>, 1989</a:t>
            </a:r>
          </a:p>
          <a:p>
            <a:pPr marL="285750" indent="-285750">
              <a:buFont typeface="Arial"/>
              <a:buChar char="•"/>
            </a:pPr>
            <a:r>
              <a:rPr lang="sv-SE" sz="2000" dirty="0"/>
              <a:t>Duffy, Higgins, </a:t>
            </a:r>
            <a:r>
              <a:rPr lang="sv-SE" sz="2000" dirty="0" err="1"/>
              <a:t>Mehlenbacher</a:t>
            </a:r>
            <a:r>
              <a:rPr lang="sv-SE" sz="2000" dirty="0"/>
              <a:t>, Cochran, et al., 1989</a:t>
            </a:r>
          </a:p>
          <a:p>
            <a:pPr marL="285750" indent="-285750">
              <a:buFont typeface="Arial"/>
              <a:buChar char="•"/>
            </a:pPr>
            <a:r>
              <a:rPr lang="sv-SE" sz="2000" dirty="0" err="1"/>
              <a:t>Gilabert</a:t>
            </a:r>
            <a:r>
              <a:rPr lang="sv-SE" sz="2000" dirty="0"/>
              <a:t>, Martinez, &amp; Vidal-</a:t>
            </a:r>
            <a:r>
              <a:rPr lang="sv-SE" sz="2000" dirty="0" err="1"/>
              <a:t>Abarca</a:t>
            </a:r>
            <a:r>
              <a:rPr lang="sv-SE" sz="2000" dirty="0"/>
              <a:t>, 2005</a:t>
            </a:r>
          </a:p>
          <a:p>
            <a:pPr marL="285750" indent="-285750">
              <a:buFont typeface="Arial"/>
              <a:buChar char="•"/>
            </a:pPr>
            <a:r>
              <a:rPr lang="sv-SE" sz="2000" dirty="0"/>
              <a:t>Graves, </a:t>
            </a:r>
            <a:r>
              <a:rPr lang="sv-SE" sz="2000" dirty="0" err="1"/>
              <a:t>Prenn</a:t>
            </a:r>
            <a:r>
              <a:rPr lang="sv-SE" sz="2000" dirty="0"/>
              <a:t>, Earle, Thompson, et al., 1991</a:t>
            </a:r>
          </a:p>
          <a:p>
            <a:pPr marL="285750" indent="-285750">
              <a:buFont typeface="Arial"/>
              <a:buChar char="•"/>
            </a:pPr>
            <a:r>
              <a:rPr lang="sv-SE" sz="2000" dirty="0" err="1"/>
              <a:t>Kame’enui</a:t>
            </a:r>
            <a:r>
              <a:rPr lang="sv-SE" sz="2000" dirty="0"/>
              <a:t>, </a:t>
            </a:r>
            <a:r>
              <a:rPr lang="sv-SE" sz="2000" dirty="0" err="1"/>
              <a:t>Carnine</a:t>
            </a:r>
            <a:r>
              <a:rPr lang="sv-SE" sz="2000" dirty="0"/>
              <a:t>, &amp; </a:t>
            </a:r>
            <a:r>
              <a:rPr lang="sv-SE" sz="2000" dirty="0" err="1"/>
              <a:t>Freschi</a:t>
            </a:r>
            <a:r>
              <a:rPr lang="sv-SE" sz="2000" dirty="0"/>
              <a:t>, 1982</a:t>
            </a:r>
          </a:p>
          <a:p>
            <a:pPr marL="285750" indent="-285750">
              <a:buFont typeface="Arial"/>
              <a:buChar char="•"/>
            </a:pPr>
            <a:r>
              <a:rPr lang="sv-SE" sz="2000" dirty="0" err="1"/>
              <a:t>Kintsch</a:t>
            </a:r>
            <a:r>
              <a:rPr lang="sv-SE" sz="2000" dirty="0"/>
              <a:t> &amp; Keenan, 1973</a:t>
            </a:r>
          </a:p>
          <a:p>
            <a:pPr marL="285750" indent="-285750">
              <a:buFont typeface="Arial"/>
              <a:buChar char="•"/>
            </a:pPr>
            <a:r>
              <a:rPr lang="en-US" sz="2000" dirty="0" err="1"/>
              <a:t>Kintsch</a:t>
            </a:r>
            <a:r>
              <a:rPr lang="en-US" sz="2000" dirty="0"/>
              <a:t>, </a:t>
            </a:r>
            <a:r>
              <a:rPr lang="en-US" sz="2000" dirty="0" err="1"/>
              <a:t>Kozminsky</a:t>
            </a:r>
            <a:r>
              <a:rPr lang="en-US" sz="2000" dirty="0"/>
              <a:t>, </a:t>
            </a:r>
            <a:r>
              <a:rPr lang="en-US" sz="2000" dirty="0" err="1"/>
              <a:t>Streby</a:t>
            </a:r>
            <a:r>
              <a:rPr lang="en-US" sz="2000" dirty="0"/>
              <a:t>, et al., 1975 </a:t>
            </a:r>
          </a:p>
          <a:p>
            <a:pPr marL="285750" indent="-285750">
              <a:buFont typeface="Arial"/>
              <a:buChar char="•"/>
            </a:pPr>
            <a:r>
              <a:rPr lang="en-US" sz="2000" dirty="0"/>
              <a:t>Lien, 2013</a:t>
            </a:r>
          </a:p>
          <a:p>
            <a:pPr marL="285750" indent="-285750">
              <a:buFont typeface="Arial"/>
              <a:buChar char="•"/>
            </a:pPr>
            <a:r>
              <a:rPr lang="sv-SE" sz="2000" dirty="0" err="1"/>
              <a:t>Liederholm</a:t>
            </a:r>
            <a:r>
              <a:rPr lang="sv-SE" sz="2000" dirty="0"/>
              <a:t>, </a:t>
            </a:r>
            <a:r>
              <a:rPr lang="sv-SE" sz="2000" dirty="0" err="1"/>
              <a:t>Everson</a:t>
            </a:r>
            <a:r>
              <a:rPr lang="sv-SE" sz="2000" dirty="0"/>
              <a:t>, van den Broek, </a:t>
            </a:r>
            <a:r>
              <a:rPr lang="sv-SE" sz="2000" dirty="0" err="1"/>
              <a:t>Mischinski</a:t>
            </a:r>
            <a:r>
              <a:rPr lang="sv-SE" sz="2000" dirty="0"/>
              <a:t>, et al., 2001</a:t>
            </a:r>
          </a:p>
          <a:p>
            <a:pPr marL="285750" indent="-285750">
              <a:buFont typeface="Arial"/>
              <a:buChar char="•"/>
            </a:pPr>
            <a:r>
              <a:rPr lang="en-US" sz="2000" dirty="0"/>
              <a:t>McNamara &amp; </a:t>
            </a:r>
            <a:r>
              <a:rPr lang="en-US" sz="2000" dirty="0" err="1"/>
              <a:t>Kintsch</a:t>
            </a:r>
            <a:r>
              <a:rPr lang="en-US" sz="2000" dirty="0"/>
              <a:t>, 1996 </a:t>
            </a:r>
            <a:endParaRPr lang="sv-SE" sz="2000" dirty="0"/>
          </a:p>
          <a:p>
            <a:pPr marL="285750" indent="-285750">
              <a:buFont typeface="Arial"/>
              <a:buChar char="•"/>
            </a:pPr>
            <a:r>
              <a:rPr lang="en-US" sz="2000" dirty="0"/>
              <a:t>McNamara, </a:t>
            </a:r>
            <a:r>
              <a:rPr lang="en-US" sz="2000" dirty="0" err="1"/>
              <a:t>Kintsch</a:t>
            </a:r>
            <a:r>
              <a:rPr lang="en-US" sz="2000" dirty="0"/>
              <a:t>, </a:t>
            </a:r>
            <a:r>
              <a:rPr lang="en-US" sz="2000" dirty="0" err="1"/>
              <a:t>Songer</a:t>
            </a:r>
            <a:r>
              <a:rPr lang="en-US" sz="2000" dirty="0"/>
              <a:t>, &amp; </a:t>
            </a:r>
            <a:r>
              <a:rPr lang="en-US" sz="2000" dirty="0" err="1"/>
              <a:t>Kintsch</a:t>
            </a:r>
            <a:r>
              <a:rPr lang="en-US" sz="2000" dirty="0"/>
              <a:t>, 1996;</a:t>
            </a:r>
          </a:p>
          <a:p>
            <a:pPr marL="285750" indent="-285750">
              <a:buFont typeface="Arial"/>
              <a:buChar char="•"/>
            </a:pPr>
            <a:r>
              <a:rPr lang="en-US" sz="2000" dirty="0"/>
              <a:t>Vidal-</a:t>
            </a:r>
            <a:r>
              <a:rPr lang="en-US" sz="2000" dirty="0" err="1"/>
              <a:t>Abarca</a:t>
            </a:r>
            <a:r>
              <a:rPr lang="en-US" sz="2000" dirty="0"/>
              <a:t>, Martinez, &amp; </a:t>
            </a:r>
            <a:r>
              <a:rPr lang="en-US" sz="2000" dirty="0" err="1"/>
              <a:t>Gilabert</a:t>
            </a:r>
            <a:r>
              <a:rPr lang="en-US" sz="2000" dirty="0"/>
              <a:t>, 2000</a:t>
            </a:r>
          </a:p>
          <a:p>
            <a:endParaRPr lang="en-US" sz="2000" dirty="0"/>
          </a:p>
        </p:txBody>
      </p:sp>
    </p:spTree>
    <p:extLst>
      <p:ext uri="{BB962C8B-B14F-4D97-AF65-F5344CB8AC3E}">
        <p14:creationId xmlns:p14="http://schemas.microsoft.com/office/powerpoint/2010/main" val="5218181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3236ED-628B-1AAE-FFC5-86345D610826}"/>
              </a:ext>
            </a:extLst>
          </p:cNvPr>
          <p:cNvSpPr>
            <a:spLocks noGrp="1"/>
          </p:cNvSpPr>
          <p:nvPr>
            <p:ph type="title"/>
          </p:nvPr>
        </p:nvSpPr>
        <p:spPr>
          <a:xfrm>
            <a:off x="838200" y="365125"/>
            <a:ext cx="10515600" cy="1325563"/>
          </a:xfrm>
        </p:spPr>
        <p:txBody>
          <a:bodyPr>
            <a:normAutofit/>
          </a:bodyPr>
          <a:lstStyle/>
          <a:p>
            <a:r>
              <a:rPr lang="en-US" sz="5400"/>
              <a:t>Studies of instructional support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45F453E-F9E2-8CDD-8ED9-49C1BB9FBA22}"/>
              </a:ext>
            </a:extLst>
          </p:cNvPr>
          <p:cNvSpPr>
            <a:spLocks noGrp="1"/>
          </p:cNvSpPr>
          <p:nvPr>
            <p:ph idx="1"/>
          </p:nvPr>
        </p:nvSpPr>
        <p:spPr>
          <a:xfrm>
            <a:off x="838200" y="1929384"/>
            <a:ext cx="10515600" cy="4251960"/>
          </a:xfrm>
        </p:spPr>
        <p:txBody>
          <a:bodyPr>
            <a:normAutofit/>
          </a:bodyPr>
          <a:lstStyle/>
          <a:p>
            <a:r>
              <a:rPr lang="en-US" sz="2400" dirty="0"/>
              <a:t>There are several studies of classroom reading guidance with complex text that have been successful as well</a:t>
            </a:r>
          </a:p>
          <a:p>
            <a:r>
              <a:rPr lang="en-US" sz="2400" dirty="0"/>
              <a:t>Some of those studies have already been noted to demonstrate the possibility students could achieve higher reading achievement by working with complex text -- here our attention shifts to the scaffolding itself</a:t>
            </a:r>
          </a:p>
          <a:p>
            <a:r>
              <a:rPr lang="en-US" sz="2400" dirty="0"/>
              <a:t>Additionally, there are several short-term studies not aimed at accomplishing higher reading achievement, but on enabling students to read specific frustration level texts with better fluency and comprehension than would be expected (sometimes scaffolding so well that the frustration level texts were read </a:t>
            </a:r>
            <a:r>
              <a:rPr lang="en-US" sz="2400" i="1" dirty="0"/>
              <a:t>as if </a:t>
            </a:r>
            <a:r>
              <a:rPr lang="en-US" sz="2400" dirty="0"/>
              <a:t>they were at the instructional level) </a:t>
            </a:r>
          </a:p>
        </p:txBody>
      </p:sp>
    </p:spTree>
    <p:extLst>
      <p:ext uri="{BB962C8B-B14F-4D97-AF65-F5344CB8AC3E}">
        <p14:creationId xmlns:p14="http://schemas.microsoft.com/office/powerpoint/2010/main" val="39406211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E3EB9A-5FB8-D587-7C4D-82FA70EC4268}"/>
              </a:ext>
            </a:extLst>
          </p:cNvPr>
          <p:cNvSpPr>
            <a:spLocks noGrp="1"/>
          </p:cNvSpPr>
          <p:nvPr>
            <p:ph type="title"/>
          </p:nvPr>
        </p:nvSpPr>
        <p:spPr>
          <a:xfrm>
            <a:off x="838200" y="365125"/>
            <a:ext cx="10515600" cy="1325563"/>
          </a:xfrm>
        </p:spPr>
        <p:txBody>
          <a:bodyPr>
            <a:normAutofit/>
          </a:bodyPr>
          <a:lstStyle/>
          <a:p>
            <a:r>
              <a:rPr lang="en-US" sz="5000"/>
              <a:t>Studies of instructional support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0CE4EF0-AA12-FC9D-5F6A-DAEF49A80AC5}"/>
              </a:ext>
            </a:extLst>
          </p:cNvPr>
          <p:cNvSpPr>
            <a:spLocks noGrp="1"/>
          </p:cNvSpPr>
          <p:nvPr>
            <p:ph idx="1"/>
          </p:nvPr>
        </p:nvSpPr>
        <p:spPr>
          <a:xfrm>
            <a:off x="838200" y="1929384"/>
            <a:ext cx="10515600" cy="4251960"/>
          </a:xfrm>
        </p:spPr>
        <p:txBody>
          <a:bodyPr>
            <a:normAutofit/>
          </a:bodyPr>
          <a:lstStyle/>
          <a:p>
            <a:pPr marL="0" indent="0">
              <a:buNone/>
            </a:pPr>
            <a:r>
              <a:rPr lang="en-US" sz="2400" dirty="0"/>
              <a:t>Instructional supports that have been found to enable students to read complex text successfully include:</a:t>
            </a:r>
          </a:p>
          <a:p>
            <a:r>
              <a:rPr lang="en-US" sz="2400" dirty="0"/>
              <a:t>Preteaching or glossing of vocabulary </a:t>
            </a:r>
          </a:p>
          <a:p>
            <a:r>
              <a:rPr lang="en-US" sz="2400" dirty="0"/>
              <a:t>Oral reading fluency instruction such as repeated reading or teacher modeling prior to reading the texts for comprehension </a:t>
            </a:r>
          </a:p>
          <a:p>
            <a:r>
              <a:rPr lang="en-US" sz="2400" dirty="0"/>
              <a:t>Building or activating relevant background knowledge, </a:t>
            </a:r>
          </a:p>
          <a:p>
            <a:r>
              <a:rPr lang="en-US" sz="2400" dirty="0"/>
              <a:t>Guiding students to unpack complex syntax or to track cohesive ties</a:t>
            </a:r>
          </a:p>
          <a:p>
            <a:endParaRPr lang="en-US" sz="2200" dirty="0"/>
          </a:p>
        </p:txBody>
      </p:sp>
    </p:spTree>
    <p:extLst>
      <p:ext uri="{BB962C8B-B14F-4D97-AF65-F5344CB8AC3E}">
        <p14:creationId xmlns:p14="http://schemas.microsoft.com/office/powerpoint/2010/main" val="34795166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0E3EB9A-5FB8-D587-7C4D-82FA70EC4268}"/>
              </a:ext>
            </a:extLst>
          </p:cNvPr>
          <p:cNvSpPr>
            <a:spLocks noGrp="1"/>
          </p:cNvSpPr>
          <p:nvPr>
            <p:ph type="title"/>
          </p:nvPr>
        </p:nvSpPr>
        <p:spPr>
          <a:xfrm>
            <a:off x="838200" y="365125"/>
            <a:ext cx="10515600" cy="1325563"/>
          </a:xfrm>
        </p:spPr>
        <p:txBody>
          <a:bodyPr>
            <a:normAutofit/>
          </a:bodyPr>
          <a:lstStyle/>
          <a:p>
            <a:r>
              <a:rPr lang="en-US" sz="5000"/>
              <a:t>Studies of instructional support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0CE4EF0-AA12-FC9D-5F6A-DAEF49A80AC5}"/>
              </a:ext>
            </a:extLst>
          </p:cNvPr>
          <p:cNvSpPr>
            <a:spLocks noGrp="1"/>
          </p:cNvSpPr>
          <p:nvPr>
            <p:ph idx="1"/>
          </p:nvPr>
        </p:nvSpPr>
        <p:spPr>
          <a:xfrm>
            <a:off x="838200" y="1929384"/>
            <a:ext cx="10853928" cy="4790730"/>
          </a:xfrm>
        </p:spPr>
        <p:txBody>
          <a:bodyPr numCol="2">
            <a:normAutofit fontScale="85000" lnSpcReduction="20000"/>
          </a:bodyPr>
          <a:lstStyle/>
          <a:p>
            <a:r>
              <a:rPr lang="en-US" sz="2100" dirty="0" err="1"/>
              <a:t>Bonfiglio</a:t>
            </a:r>
            <a:r>
              <a:rPr lang="en-US" sz="2100" dirty="0"/>
              <a:t>, Daly, </a:t>
            </a:r>
            <a:r>
              <a:rPr lang="en-US" sz="2100" dirty="0" err="1"/>
              <a:t>Persampieri</a:t>
            </a:r>
            <a:r>
              <a:rPr lang="en-US" sz="2100" dirty="0"/>
              <a:t>, &amp; Andersen, 2006</a:t>
            </a:r>
          </a:p>
          <a:p>
            <a:r>
              <a:rPr lang="en-US" sz="2100" dirty="0"/>
              <a:t>Brown, Mohr, Wilcox, &amp; Barrett, 2017 </a:t>
            </a:r>
          </a:p>
          <a:p>
            <a:r>
              <a:rPr lang="en-US" sz="2100" dirty="0"/>
              <a:t>Burns, 2007</a:t>
            </a:r>
          </a:p>
          <a:p>
            <a:r>
              <a:rPr lang="en-US" sz="2100" dirty="0"/>
              <a:t>Burns, Dean, &amp; Foley, 2004</a:t>
            </a:r>
          </a:p>
          <a:p>
            <a:r>
              <a:rPr lang="en-US" sz="2100" dirty="0"/>
              <a:t>Carney, Anderson, Blackburn, &amp; Blessings, 1984</a:t>
            </a:r>
          </a:p>
          <a:p>
            <a:r>
              <a:rPr lang="en-US" sz="2100" dirty="0"/>
              <a:t>Daly &amp; Martens, 1994</a:t>
            </a:r>
          </a:p>
          <a:p>
            <a:r>
              <a:rPr lang="en-US" sz="2100" dirty="0"/>
              <a:t>Eckert, </a:t>
            </a:r>
            <a:r>
              <a:rPr lang="en-US" sz="2100" dirty="0" err="1"/>
              <a:t>Ardoin</a:t>
            </a:r>
            <a:r>
              <a:rPr lang="en-US" sz="2100" dirty="0"/>
              <a:t>, Daisey, &amp; </a:t>
            </a:r>
            <a:r>
              <a:rPr lang="en-US" sz="2100" dirty="0" err="1"/>
              <a:t>Scarola</a:t>
            </a:r>
            <a:r>
              <a:rPr lang="en-US" sz="2100" dirty="0"/>
              <a:t>, 2000</a:t>
            </a:r>
          </a:p>
          <a:p>
            <a:r>
              <a:rPr lang="cs-CZ" sz="2100" dirty="0" err="1"/>
              <a:t>Faulkner</a:t>
            </a:r>
            <a:r>
              <a:rPr lang="cs-CZ" sz="2100" dirty="0"/>
              <a:t> &amp; </a:t>
            </a:r>
            <a:r>
              <a:rPr lang="cs-CZ" sz="2100" dirty="0" err="1"/>
              <a:t>Levy</a:t>
            </a:r>
            <a:r>
              <a:rPr lang="cs-CZ" sz="2100" dirty="0"/>
              <a:t>, 1999</a:t>
            </a:r>
            <a:endParaRPr lang="en-US" sz="2100" dirty="0"/>
          </a:p>
          <a:p>
            <a:r>
              <a:rPr lang="en-US" sz="2100" dirty="0"/>
              <a:t>Hall, </a:t>
            </a:r>
            <a:r>
              <a:rPr lang="en-US" sz="2100" dirty="0" err="1"/>
              <a:t>Sabey</a:t>
            </a:r>
            <a:r>
              <a:rPr lang="en-US" sz="2100" dirty="0"/>
              <a:t>, &amp; McClellan, 2005</a:t>
            </a:r>
          </a:p>
          <a:p>
            <a:r>
              <a:rPr lang="en-US" sz="2100" dirty="0" err="1"/>
              <a:t>Kuh</a:t>
            </a:r>
            <a:r>
              <a:rPr lang="en-US" sz="2100" dirty="0"/>
              <a:t>, </a:t>
            </a:r>
            <a:r>
              <a:rPr lang="en-US" sz="2100" dirty="0" err="1"/>
              <a:t>Schwanenflugel</a:t>
            </a:r>
            <a:r>
              <a:rPr lang="en-US" sz="2100" dirty="0"/>
              <a:t>, Morris, Morrow, et al., 2006</a:t>
            </a:r>
          </a:p>
          <a:p>
            <a:r>
              <a:rPr lang="cs-CZ" sz="2100" dirty="0" err="1"/>
              <a:t>Levy</a:t>
            </a:r>
            <a:r>
              <a:rPr lang="cs-CZ" sz="2100" dirty="0"/>
              <a:t>, </a:t>
            </a:r>
            <a:r>
              <a:rPr lang="cs-CZ" sz="2100" dirty="0" err="1"/>
              <a:t>Nicholls</a:t>
            </a:r>
            <a:r>
              <a:rPr lang="cs-CZ" sz="2100" dirty="0"/>
              <a:t>, &amp; </a:t>
            </a:r>
            <a:r>
              <a:rPr lang="cs-CZ" sz="2100" dirty="0" err="1"/>
              <a:t>Kohen</a:t>
            </a:r>
            <a:r>
              <a:rPr lang="cs-CZ" sz="2100" dirty="0"/>
              <a:t>, 1993</a:t>
            </a:r>
          </a:p>
          <a:p>
            <a:r>
              <a:rPr lang="en-US" sz="2100" dirty="0" err="1"/>
              <a:t>Lupo</a:t>
            </a:r>
            <a:r>
              <a:rPr lang="en-US" sz="2100" dirty="0"/>
              <a:t>, </a:t>
            </a:r>
            <a:r>
              <a:rPr lang="en-US" sz="2100" dirty="0" err="1"/>
              <a:t>Tortorelli</a:t>
            </a:r>
            <a:r>
              <a:rPr lang="en-US" sz="2100" dirty="0"/>
              <a:t>, </a:t>
            </a:r>
            <a:r>
              <a:rPr lang="en-US" sz="2100" dirty="0" err="1"/>
              <a:t>Invernizzi</a:t>
            </a:r>
            <a:r>
              <a:rPr lang="en-US" sz="2100" dirty="0"/>
              <a:t>, </a:t>
            </a:r>
            <a:r>
              <a:rPr lang="en-US" sz="2100" dirty="0" err="1"/>
              <a:t>Ryoo</a:t>
            </a:r>
            <a:r>
              <a:rPr lang="en-US" sz="2100" dirty="0"/>
              <a:t>, &amp; Strong, 2010</a:t>
            </a:r>
          </a:p>
          <a:p>
            <a:r>
              <a:rPr lang="en-US" sz="2100" dirty="0"/>
              <a:t>McComas, Wacker, &amp; Cooper, 1996</a:t>
            </a:r>
          </a:p>
          <a:p>
            <a:r>
              <a:rPr lang="en-US" sz="2100" dirty="0"/>
              <a:t>Morgan, Wilcox, &amp; Eldredge, 2000</a:t>
            </a:r>
          </a:p>
          <a:p>
            <a:r>
              <a:rPr lang="sv-SE" sz="2100" dirty="0" err="1"/>
              <a:t>O’Shea</a:t>
            </a:r>
            <a:r>
              <a:rPr lang="sv-SE" sz="2100" dirty="0"/>
              <a:t>, </a:t>
            </a:r>
            <a:r>
              <a:rPr lang="sv-SE" sz="2100" dirty="0" err="1"/>
              <a:t>Sindelar</a:t>
            </a:r>
            <a:r>
              <a:rPr lang="sv-SE" sz="2100" dirty="0"/>
              <a:t>, &amp; </a:t>
            </a:r>
            <a:r>
              <a:rPr lang="sv-SE" sz="2100" dirty="0" err="1"/>
              <a:t>O’Shea</a:t>
            </a:r>
            <a:r>
              <a:rPr lang="sv-SE" sz="2100" dirty="0"/>
              <a:t>, 1985</a:t>
            </a:r>
          </a:p>
          <a:p>
            <a:r>
              <a:rPr lang="sv-SE" sz="2100" dirty="0" err="1"/>
              <a:t>Pany</a:t>
            </a:r>
            <a:r>
              <a:rPr lang="sv-SE" sz="2100" dirty="0"/>
              <a:t> &amp; McCoy, 1988</a:t>
            </a:r>
            <a:endParaRPr lang="de-DE" sz="2100" dirty="0"/>
          </a:p>
          <a:p>
            <a:r>
              <a:rPr lang="de-DE" sz="2100" dirty="0" err="1"/>
              <a:t>Rasinski</a:t>
            </a:r>
            <a:r>
              <a:rPr lang="de-DE" sz="2100" dirty="0"/>
              <a:t>, 1990</a:t>
            </a:r>
          </a:p>
          <a:p>
            <a:r>
              <a:rPr lang="de-DE" sz="2100" dirty="0" err="1"/>
              <a:t>Reitsma</a:t>
            </a:r>
            <a:r>
              <a:rPr lang="de-DE" sz="2100" dirty="0"/>
              <a:t>, 1988</a:t>
            </a:r>
          </a:p>
          <a:p>
            <a:r>
              <a:rPr lang="fi-FI" sz="2100" dirty="0"/>
              <a:t>Rose &amp; Beattie, 1986</a:t>
            </a:r>
            <a:endParaRPr lang="en-US" sz="2100" dirty="0"/>
          </a:p>
          <a:p>
            <a:r>
              <a:rPr lang="sv-SE" sz="2100" dirty="0" err="1"/>
              <a:t>Sindelar</a:t>
            </a:r>
            <a:r>
              <a:rPr lang="sv-SE" sz="2100" dirty="0"/>
              <a:t>, </a:t>
            </a:r>
            <a:r>
              <a:rPr lang="sv-SE" sz="2100" dirty="0" err="1"/>
              <a:t>Monda</a:t>
            </a:r>
            <a:r>
              <a:rPr lang="sv-SE" sz="2100" dirty="0"/>
              <a:t>, &amp; </a:t>
            </a:r>
            <a:r>
              <a:rPr lang="sv-SE" sz="2100" dirty="0" err="1"/>
              <a:t>O’Shea</a:t>
            </a:r>
            <a:r>
              <a:rPr lang="sv-SE" sz="2100" dirty="0"/>
              <a:t>,  1990</a:t>
            </a:r>
          </a:p>
          <a:p>
            <a:r>
              <a:rPr lang="en-US" sz="2100" dirty="0"/>
              <a:t>Smith, 1979</a:t>
            </a:r>
          </a:p>
          <a:p>
            <a:r>
              <a:rPr lang="en-US" sz="2100" dirty="0"/>
              <a:t>Stoddard, </a:t>
            </a:r>
            <a:r>
              <a:rPr lang="en-US" sz="2100" dirty="0" err="1"/>
              <a:t>Valcante</a:t>
            </a:r>
            <a:r>
              <a:rPr lang="en-US" sz="2100" dirty="0"/>
              <a:t>, </a:t>
            </a:r>
            <a:r>
              <a:rPr lang="en-US" sz="2100" dirty="0" err="1"/>
              <a:t>Sindelar</a:t>
            </a:r>
            <a:r>
              <a:rPr lang="en-US" sz="2100" dirty="0"/>
              <a:t>, O’Shea, et al., 1993</a:t>
            </a:r>
          </a:p>
          <a:p>
            <a:r>
              <a:rPr lang="tr-TR" sz="2100" dirty="0"/>
              <a:t>Taylor, </a:t>
            </a:r>
            <a:r>
              <a:rPr lang="tr-TR" sz="2100" dirty="0" err="1"/>
              <a:t>Wade</a:t>
            </a:r>
            <a:r>
              <a:rPr lang="tr-TR" sz="2100" dirty="0"/>
              <a:t>, &amp; </a:t>
            </a:r>
            <a:r>
              <a:rPr lang="tr-TR" sz="2100" dirty="0" err="1"/>
              <a:t>Yekovich</a:t>
            </a:r>
            <a:r>
              <a:rPr lang="tr-TR" sz="2100" dirty="0"/>
              <a:t>, 1985</a:t>
            </a:r>
          </a:p>
          <a:p>
            <a:r>
              <a:rPr lang="it-IT" sz="2100" dirty="0" err="1"/>
              <a:t>Turpie</a:t>
            </a:r>
            <a:r>
              <a:rPr lang="it-IT" sz="2100" dirty="0"/>
              <a:t> &amp; Paratore, 1995</a:t>
            </a:r>
          </a:p>
          <a:p>
            <a:r>
              <a:rPr lang="it-IT" sz="2100" dirty="0" err="1"/>
              <a:t>VanWagenen</a:t>
            </a:r>
            <a:r>
              <a:rPr lang="it-IT" sz="2100" dirty="0"/>
              <a:t>, Williams, &amp; McLaughlin, 1994</a:t>
            </a:r>
          </a:p>
          <a:p>
            <a:r>
              <a:rPr lang="it-IT" sz="2100" dirty="0"/>
              <a:t>Weinstein &amp; Cooke, 1992</a:t>
            </a:r>
          </a:p>
          <a:p>
            <a:r>
              <a:rPr lang="it-IT" sz="2100" dirty="0" err="1"/>
              <a:t>Wixson</a:t>
            </a:r>
            <a:r>
              <a:rPr lang="it-IT" sz="2100" dirty="0"/>
              <a:t>, 1986</a:t>
            </a:r>
          </a:p>
          <a:p>
            <a:endParaRPr lang="fi-FI" sz="1600" dirty="0"/>
          </a:p>
          <a:p>
            <a:endParaRPr lang="en-US" sz="2200" dirty="0"/>
          </a:p>
        </p:txBody>
      </p:sp>
    </p:spTree>
    <p:extLst>
      <p:ext uri="{BB962C8B-B14F-4D97-AF65-F5344CB8AC3E}">
        <p14:creationId xmlns:p14="http://schemas.microsoft.com/office/powerpoint/2010/main" val="28389692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5B5FEFA-C17F-1B65-FA5B-D0B390B169F4}"/>
              </a:ext>
            </a:extLst>
          </p:cNvPr>
          <p:cNvSpPr>
            <a:spLocks noGrp="1"/>
          </p:cNvSpPr>
          <p:nvPr>
            <p:ph type="title"/>
          </p:nvPr>
        </p:nvSpPr>
        <p:spPr>
          <a:xfrm>
            <a:off x="838200" y="365125"/>
            <a:ext cx="10515600" cy="1325563"/>
          </a:xfrm>
        </p:spPr>
        <p:txBody>
          <a:bodyPr>
            <a:normAutofit/>
          </a:bodyPr>
          <a:lstStyle/>
          <a:p>
            <a:r>
              <a:rPr lang="en-US" sz="5400"/>
              <a:t>Teacher Education</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5879D38-B8FC-12B6-E975-634F24BFADF1}"/>
              </a:ext>
            </a:extLst>
          </p:cNvPr>
          <p:cNvSpPr>
            <a:spLocks noGrp="1"/>
          </p:cNvSpPr>
          <p:nvPr>
            <p:ph idx="1"/>
          </p:nvPr>
        </p:nvSpPr>
        <p:spPr>
          <a:xfrm>
            <a:off x="838200" y="1929384"/>
            <a:ext cx="10515600" cy="4251960"/>
          </a:xfrm>
        </p:spPr>
        <p:txBody>
          <a:bodyPr>
            <a:normAutofit/>
          </a:bodyPr>
          <a:lstStyle/>
          <a:p>
            <a:r>
              <a:rPr lang="en-US" sz="2400" dirty="0"/>
              <a:t>In 2010, states adopted standards that required students be taught with grade level texts and operationalized higher reading levels for textbooks </a:t>
            </a:r>
          </a:p>
          <a:p>
            <a:r>
              <a:rPr lang="en-US" sz="2400" dirty="0"/>
              <a:t>Surveys show teachers increased their efforts to teach at instructional levels (Griffith &amp; </a:t>
            </a:r>
            <a:r>
              <a:rPr lang="en-US" sz="2400" dirty="0" err="1"/>
              <a:t>Duffett</a:t>
            </a:r>
            <a:r>
              <a:rPr lang="en-US" sz="2400" dirty="0"/>
              <a:t>, 2016; Kaufman, </a:t>
            </a:r>
            <a:r>
              <a:rPr lang="en-US" sz="2400" dirty="0" err="1"/>
              <a:t>Opfer</a:t>
            </a:r>
            <a:r>
              <a:rPr lang="en-US" sz="2400" dirty="0"/>
              <a:t>, </a:t>
            </a:r>
            <a:r>
              <a:rPr lang="en-US" sz="2400" dirty="0" err="1"/>
              <a:t>Bongard</a:t>
            </a:r>
            <a:r>
              <a:rPr lang="en-US" sz="2400" dirty="0"/>
              <a:t> &amp; Pane, 2018; Shanahan &amp; </a:t>
            </a:r>
            <a:r>
              <a:rPr lang="en-US" sz="2400" dirty="0" err="1"/>
              <a:t>Duffett</a:t>
            </a:r>
            <a:r>
              <a:rPr lang="en-US" sz="2400" dirty="0"/>
              <a:t>, 2010</a:t>
            </a:r>
          </a:p>
          <a:p>
            <a:r>
              <a:rPr lang="en-US" sz="2400" dirty="0"/>
              <a:t>Teachers commonly miss opportunities to scaffold complex text (Reynolds &amp; Fisher, 2022) – their default response is to move students to easier text or read it to them</a:t>
            </a:r>
          </a:p>
          <a:p>
            <a:r>
              <a:rPr lang="en-US" sz="2400" dirty="0"/>
              <a:t>Teacher education is needed to prepare teachers to anticipate miscomprehension and to provide them with strategies for scaffolding successful interactions with complex text</a:t>
            </a:r>
          </a:p>
        </p:txBody>
      </p:sp>
    </p:spTree>
    <p:extLst>
      <p:ext uri="{BB962C8B-B14F-4D97-AF65-F5344CB8AC3E}">
        <p14:creationId xmlns:p14="http://schemas.microsoft.com/office/powerpoint/2010/main" val="903704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CA5C41-EAC3-5323-77FD-B551CC536C71}"/>
              </a:ext>
            </a:extLst>
          </p:cNvPr>
          <p:cNvSpPr>
            <a:spLocks noGrp="1"/>
          </p:cNvSpPr>
          <p:nvPr>
            <p:ph type="title"/>
          </p:nvPr>
        </p:nvSpPr>
        <p:spPr>
          <a:xfrm>
            <a:off x="838200" y="365125"/>
            <a:ext cx="10515600" cy="1325563"/>
          </a:xfrm>
        </p:spPr>
        <p:txBody>
          <a:bodyPr>
            <a:normAutofit/>
          </a:bodyPr>
          <a:lstStyle/>
          <a:p>
            <a:r>
              <a:rPr lang="en-US" sz="5400"/>
              <a:t>History of Instructional Level (1800s)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B4D2C0-41AB-28EE-3B69-1EB2E636F669}"/>
              </a:ext>
            </a:extLst>
          </p:cNvPr>
          <p:cNvSpPr>
            <a:spLocks noGrp="1"/>
          </p:cNvSpPr>
          <p:nvPr>
            <p:ph idx="1"/>
          </p:nvPr>
        </p:nvSpPr>
        <p:spPr>
          <a:xfrm>
            <a:off x="838200" y="1929384"/>
            <a:ext cx="10515600" cy="4251960"/>
          </a:xfrm>
        </p:spPr>
        <p:txBody>
          <a:bodyPr>
            <a:normAutofit/>
          </a:bodyPr>
          <a:lstStyle/>
          <a:p>
            <a:r>
              <a:rPr lang="en-US" sz="2400" dirty="0"/>
              <a:t>The idea of the “instructional level” didn’t emerge until the beginning of the 20</a:t>
            </a:r>
            <a:r>
              <a:rPr lang="en-US" sz="2400" baseline="30000" dirty="0"/>
              <a:t>th</a:t>
            </a:r>
            <a:r>
              <a:rPr lang="en-US" sz="2400" dirty="0"/>
              <a:t> century)</a:t>
            </a:r>
          </a:p>
          <a:p>
            <a:r>
              <a:rPr lang="en-US" sz="2400" dirty="0"/>
              <a:t>References to student book placement were rare but consistent in 19</a:t>
            </a:r>
            <a:r>
              <a:rPr lang="en-US" sz="2400" baseline="30000" dirty="0"/>
              <a:t>th</a:t>
            </a:r>
            <a:r>
              <a:rPr lang="en-US" sz="2400" dirty="0"/>
              <a:t> century normal school textbooks, professional journals, and in histories of the period </a:t>
            </a:r>
          </a:p>
          <a:p>
            <a:r>
              <a:rPr lang="en-US" sz="2400" dirty="0"/>
              <a:t>Educators of that time favored the idea that students need be placed in texts they could easily understand (without too many unknown words)</a:t>
            </a:r>
          </a:p>
          <a:p>
            <a:r>
              <a:rPr lang="en-US" sz="2400" dirty="0"/>
              <a:t>The basic purpose for this was to maintain student interest in the hope that this would reduce disciplinary problems for the teacher (a major concern)</a:t>
            </a:r>
          </a:p>
          <a:p>
            <a:endParaRPr lang="en-US" sz="2400" dirty="0"/>
          </a:p>
          <a:p>
            <a:endParaRPr lang="en-US" sz="2400" dirty="0"/>
          </a:p>
        </p:txBody>
      </p:sp>
    </p:spTree>
    <p:extLst>
      <p:ext uri="{BB962C8B-B14F-4D97-AF65-F5344CB8AC3E}">
        <p14:creationId xmlns:p14="http://schemas.microsoft.com/office/powerpoint/2010/main" val="2900906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CA5C41-EAC3-5323-77FD-B551CC536C71}"/>
              </a:ext>
            </a:extLst>
          </p:cNvPr>
          <p:cNvSpPr>
            <a:spLocks noGrp="1"/>
          </p:cNvSpPr>
          <p:nvPr>
            <p:ph type="title"/>
          </p:nvPr>
        </p:nvSpPr>
        <p:spPr>
          <a:xfrm>
            <a:off x="838200" y="365125"/>
            <a:ext cx="10515600" cy="1325563"/>
          </a:xfrm>
        </p:spPr>
        <p:txBody>
          <a:bodyPr>
            <a:normAutofit/>
          </a:bodyPr>
          <a:lstStyle/>
          <a:p>
            <a:r>
              <a:rPr lang="en-US" sz="4600" dirty="0"/>
              <a:t>History of Instructional Level (1900s)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B4D2C0-41AB-28EE-3B69-1EB2E636F669}"/>
              </a:ext>
            </a:extLst>
          </p:cNvPr>
          <p:cNvSpPr>
            <a:spLocks noGrp="1"/>
          </p:cNvSpPr>
          <p:nvPr>
            <p:ph idx="1"/>
          </p:nvPr>
        </p:nvSpPr>
        <p:spPr>
          <a:xfrm>
            <a:off x="838200" y="1929384"/>
            <a:ext cx="10515600" cy="4251960"/>
          </a:xfrm>
        </p:spPr>
        <p:txBody>
          <a:bodyPr>
            <a:normAutofit/>
          </a:bodyPr>
          <a:lstStyle/>
          <a:p>
            <a:r>
              <a:rPr lang="en-US" sz="2400" dirty="0"/>
              <a:t>This changes during the early 20</a:t>
            </a:r>
            <a:r>
              <a:rPr lang="en-US" sz="2400" baseline="30000" dirty="0"/>
              <a:t>th</a:t>
            </a:r>
            <a:r>
              <a:rPr lang="en-US" sz="2400" dirty="0"/>
              <a:t> century probably due to a series of changes in the public and pedagogic contexts </a:t>
            </a:r>
          </a:p>
          <a:p>
            <a:r>
              <a:rPr lang="en-US" sz="2400" dirty="0"/>
              <a:t>Massive immigration, child labor laws, urban migration, and compulsory education conspire to create classes with larger and more diverse enrollments than teachers had previously encountered</a:t>
            </a:r>
          </a:p>
          <a:p>
            <a:r>
              <a:rPr lang="en-US" sz="2400" dirty="0"/>
              <a:t>Two major ideas in the psychology of the time:</a:t>
            </a:r>
          </a:p>
          <a:p>
            <a:pPr marL="0" indent="0">
              <a:buNone/>
            </a:pPr>
            <a:r>
              <a:rPr lang="en-US" sz="2400" dirty="0"/>
              <a:t> 	(1)  readiness theories of learning</a:t>
            </a:r>
          </a:p>
          <a:p>
            <a:pPr marL="0" indent="0">
              <a:buNone/>
            </a:pPr>
            <a:r>
              <a:rPr lang="en-US" sz="2400" dirty="0"/>
              <a:t>	(2) tests can identify readiness and that the scientific data drawn from 			testing will allows us to deal with diversity (G. Stanley Hall, 1890s - ) </a:t>
            </a:r>
          </a:p>
        </p:txBody>
      </p:sp>
    </p:spTree>
    <p:extLst>
      <p:ext uri="{BB962C8B-B14F-4D97-AF65-F5344CB8AC3E}">
        <p14:creationId xmlns:p14="http://schemas.microsoft.com/office/powerpoint/2010/main" val="2366406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CA5C41-EAC3-5323-77FD-B551CC536C71}"/>
              </a:ext>
            </a:extLst>
          </p:cNvPr>
          <p:cNvSpPr>
            <a:spLocks noGrp="1"/>
          </p:cNvSpPr>
          <p:nvPr>
            <p:ph type="title"/>
          </p:nvPr>
        </p:nvSpPr>
        <p:spPr>
          <a:xfrm>
            <a:off x="838200" y="365125"/>
            <a:ext cx="10515600" cy="1325563"/>
          </a:xfrm>
        </p:spPr>
        <p:txBody>
          <a:bodyPr>
            <a:normAutofit/>
          </a:bodyPr>
          <a:lstStyle/>
          <a:p>
            <a:r>
              <a:rPr lang="en-US" sz="4600"/>
              <a:t>History of Instructional Level (1900s)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B4D2C0-41AB-28EE-3B69-1EB2E636F669}"/>
              </a:ext>
            </a:extLst>
          </p:cNvPr>
          <p:cNvSpPr>
            <a:spLocks noGrp="1"/>
          </p:cNvSpPr>
          <p:nvPr>
            <p:ph idx="1"/>
          </p:nvPr>
        </p:nvSpPr>
        <p:spPr>
          <a:xfrm>
            <a:off x="838200" y="1929384"/>
            <a:ext cx="10515600" cy="4251960"/>
          </a:xfrm>
        </p:spPr>
        <p:txBody>
          <a:bodyPr>
            <a:normAutofit/>
          </a:bodyPr>
          <a:lstStyle/>
          <a:p>
            <a:r>
              <a:rPr lang="en-US" sz="2400" dirty="0"/>
              <a:t>In 1918, Laura Zirbes wrote that previously educators had attempted to reduce variability by trying to force exceptional students to keep pace with the class. </a:t>
            </a:r>
          </a:p>
          <a:p>
            <a:pPr marL="0" indent="0">
              <a:buNone/>
            </a:pPr>
            <a:r>
              <a:rPr lang="en-US" sz="2400" dirty="0"/>
              <a:t>	“Each lesson was gauged to average ability, and extra attention was given to 	the least capable members of the class.… The progress as a unit was the aim 	of instruction.” (p. 505)</a:t>
            </a:r>
          </a:p>
          <a:p>
            <a:r>
              <a:rPr lang="en-US" sz="2400" dirty="0"/>
              <a:t>She went on to argue for classes divided into groups based on standardized oral and silent reading tests, with different groups working with different sets of texts, different supplementary reading opportunities, and different skills lessons</a:t>
            </a:r>
          </a:p>
          <a:p>
            <a:pPr marL="0" indent="0">
              <a:buNone/>
            </a:pPr>
            <a:endParaRPr lang="en-US" sz="2200" dirty="0"/>
          </a:p>
          <a:p>
            <a:pPr marL="0" indent="0">
              <a:buNone/>
            </a:pPr>
            <a:endParaRPr lang="en-US" sz="2200" dirty="0"/>
          </a:p>
        </p:txBody>
      </p:sp>
    </p:spTree>
    <p:extLst>
      <p:ext uri="{BB962C8B-B14F-4D97-AF65-F5344CB8AC3E}">
        <p14:creationId xmlns:p14="http://schemas.microsoft.com/office/powerpoint/2010/main" val="2289897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CA5C41-EAC3-5323-77FD-B551CC536C71}"/>
              </a:ext>
            </a:extLst>
          </p:cNvPr>
          <p:cNvSpPr>
            <a:spLocks noGrp="1"/>
          </p:cNvSpPr>
          <p:nvPr>
            <p:ph type="title"/>
          </p:nvPr>
        </p:nvSpPr>
        <p:spPr>
          <a:xfrm>
            <a:off x="838200" y="365125"/>
            <a:ext cx="10515600" cy="1325563"/>
          </a:xfrm>
        </p:spPr>
        <p:txBody>
          <a:bodyPr>
            <a:normAutofit/>
          </a:bodyPr>
          <a:lstStyle/>
          <a:p>
            <a:r>
              <a:rPr lang="en-US" sz="4600"/>
              <a:t>History of Instructional Level (1900s)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B4D2C0-41AB-28EE-3B69-1EB2E636F669}"/>
              </a:ext>
            </a:extLst>
          </p:cNvPr>
          <p:cNvSpPr>
            <a:spLocks noGrp="1"/>
          </p:cNvSpPr>
          <p:nvPr>
            <p:ph idx="1"/>
          </p:nvPr>
        </p:nvSpPr>
        <p:spPr>
          <a:xfrm>
            <a:off x="838200" y="1929384"/>
            <a:ext cx="10515600" cy="4251960"/>
          </a:xfrm>
        </p:spPr>
        <p:txBody>
          <a:bodyPr>
            <a:normAutofit/>
          </a:bodyPr>
          <a:lstStyle/>
          <a:p>
            <a:r>
              <a:rPr lang="en-US" sz="2400" dirty="0"/>
              <a:t>How widespread such practices were is unknown, but we have a survey of Wisconsin teachers from that time (Theisen, 1920)</a:t>
            </a:r>
          </a:p>
          <a:p>
            <a:r>
              <a:rPr lang="en-US" sz="2400" dirty="0"/>
              <a:t>58% of primary grade teachers and 39% of intermediate teachers arranged students in small groups by ability</a:t>
            </a:r>
          </a:p>
          <a:p>
            <a:r>
              <a:rPr lang="en-US" sz="2400" dirty="0"/>
              <a:t>42% of primary grade teachers assigned readings on the basis of ability, as did 32% of intermediate teachers</a:t>
            </a:r>
          </a:p>
          <a:p>
            <a:r>
              <a:rPr lang="en-US" sz="2400" dirty="0"/>
              <a:t>“The particular merit of grouping on the basis of ability is that it permits gradation of materials…. Gradation of materials furnishes an important means of providing for differences in ability. The aim here is to allow each pupil to read material suited to his development.” (p. 564)</a:t>
            </a:r>
          </a:p>
          <a:p>
            <a:endParaRPr lang="en-US" sz="2200" dirty="0"/>
          </a:p>
          <a:p>
            <a:pPr marL="0" indent="0">
              <a:buNone/>
            </a:pPr>
            <a:endParaRPr lang="en-US" sz="2200" dirty="0"/>
          </a:p>
          <a:p>
            <a:endParaRPr lang="en-US" sz="2200" dirty="0"/>
          </a:p>
        </p:txBody>
      </p:sp>
    </p:spTree>
    <p:extLst>
      <p:ext uri="{BB962C8B-B14F-4D97-AF65-F5344CB8AC3E}">
        <p14:creationId xmlns:p14="http://schemas.microsoft.com/office/powerpoint/2010/main" val="719891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CA5C41-EAC3-5323-77FD-B551CC536C71}"/>
              </a:ext>
            </a:extLst>
          </p:cNvPr>
          <p:cNvSpPr>
            <a:spLocks noGrp="1"/>
          </p:cNvSpPr>
          <p:nvPr>
            <p:ph type="title"/>
          </p:nvPr>
        </p:nvSpPr>
        <p:spPr>
          <a:xfrm>
            <a:off x="838200" y="365125"/>
            <a:ext cx="10515600" cy="1325563"/>
          </a:xfrm>
        </p:spPr>
        <p:txBody>
          <a:bodyPr>
            <a:normAutofit/>
          </a:bodyPr>
          <a:lstStyle/>
          <a:p>
            <a:r>
              <a:rPr lang="en-US" sz="4600"/>
              <a:t>History of Instructional Level (1900s) (cont.)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BB4D2C0-41AB-28EE-3B69-1EB2E636F669}"/>
              </a:ext>
            </a:extLst>
          </p:cNvPr>
          <p:cNvSpPr>
            <a:spLocks noGrp="1"/>
          </p:cNvSpPr>
          <p:nvPr>
            <p:ph idx="1"/>
          </p:nvPr>
        </p:nvSpPr>
        <p:spPr>
          <a:xfrm>
            <a:off x="838200" y="1929384"/>
            <a:ext cx="10515600" cy="4251960"/>
          </a:xfrm>
        </p:spPr>
        <p:txBody>
          <a:bodyPr>
            <a:normAutofit/>
          </a:bodyPr>
          <a:lstStyle/>
          <a:p>
            <a:r>
              <a:rPr lang="en-US" sz="2400" dirty="0"/>
              <a:t>The idea of students possessing measurable “instructional levels” that would determine the appropriate level of books that they could learn from grew gradually over the next few decades</a:t>
            </a:r>
          </a:p>
          <a:p>
            <a:r>
              <a:rPr lang="en-US" sz="2400" dirty="0"/>
              <a:t>For example, in an Ohio State Department of Education Guide for educators, </a:t>
            </a:r>
            <a:r>
              <a:rPr lang="en-US" sz="2400" i="1" dirty="0"/>
              <a:t>Getting the Primary Reading Program Under Way (1933), </a:t>
            </a:r>
            <a:r>
              <a:rPr lang="en-US" sz="2400" dirty="0"/>
              <a:t>instructional level was defined as “ the highest reading level at which systematic instruction can be initiated effectually”</a:t>
            </a:r>
          </a:p>
          <a:p>
            <a:r>
              <a:rPr lang="en-US" sz="2400" dirty="0"/>
              <a:t>For frustration levels it indicated that if students mispronounced 10% of the words in a text, then they should be moved to easier materials for instruction</a:t>
            </a:r>
          </a:p>
          <a:p>
            <a:endParaRPr lang="en-US" sz="2200" dirty="0"/>
          </a:p>
          <a:p>
            <a:pPr marL="0" indent="0">
              <a:buNone/>
            </a:pPr>
            <a:endParaRPr lang="en-US" sz="2200" dirty="0"/>
          </a:p>
          <a:p>
            <a:endParaRPr lang="en-US" sz="2200" dirty="0"/>
          </a:p>
        </p:txBody>
      </p:sp>
    </p:spTree>
    <p:extLst>
      <p:ext uri="{BB962C8B-B14F-4D97-AF65-F5344CB8AC3E}">
        <p14:creationId xmlns:p14="http://schemas.microsoft.com/office/powerpoint/2010/main" val="3409744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6287</TotalTime>
  <Words>4659</Words>
  <Application>Microsoft Macintosh PowerPoint</Application>
  <PresentationFormat>Widescreen</PresentationFormat>
  <Paragraphs>246</Paragraphs>
  <Slides>45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adelle-sans</vt:lpstr>
      <vt:lpstr>Arial</vt:lpstr>
      <vt:lpstr>Calibri</vt:lpstr>
      <vt:lpstr>Calibri Light</vt:lpstr>
      <vt:lpstr>Office Theme</vt:lpstr>
      <vt:lpstr>Should We Match Texts to Students’ Reading Levels?</vt:lpstr>
      <vt:lpstr>Basic Premise</vt:lpstr>
      <vt:lpstr>Basic Premise (cont.)</vt:lpstr>
      <vt:lpstr>Basic Premise (cont.)</vt:lpstr>
      <vt:lpstr>History of Instructional Level (1800s)</vt:lpstr>
      <vt:lpstr>History of Instructional Level (1900s) (cont.)</vt:lpstr>
      <vt:lpstr>History of Instructional Level (1900s) (cont.)</vt:lpstr>
      <vt:lpstr>History of Instructional Level (1900s) (cont.)</vt:lpstr>
      <vt:lpstr>History of Instructional Level (1900s) (cont.)</vt:lpstr>
      <vt:lpstr>History of Instructional Level (1900s) (cont.)</vt:lpstr>
      <vt:lpstr>Betts’ Instructional Level Plan</vt:lpstr>
      <vt:lpstr>Betts’ Instructional Level Plan (cont.)</vt:lpstr>
      <vt:lpstr>Betts’ Instructional Level Plan (cont.)</vt:lpstr>
      <vt:lpstr>Betts’ Instructional Level Plan (cont.)</vt:lpstr>
      <vt:lpstr>Research on the Instructional Level</vt:lpstr>
      <vt:lpstr>Learning Effects Literature </vt:lpstr>
      <vt:lpstr>Learning Effects Literature (cont.) </vt:lpstr>
      <vt:lpstr>Learning Effects Literature (cont.) </vt:lpstr>
      <vt:lpstr>Learning Effects Literature (cont.) </vt:lpstr>
      <vt:lpstr>Learning Effects Literature (cont.) </vt:lpstr>
      <vt:lpstr>Learning Effects Literature (cont.) </vt:lpstr>
      <vt:lpstr>Learning Effects Literature (cont.) </vt:lpstr>
      <vt:lpstr>Learning Effects Literature (cont.) </vt:lpstr>
      <vt:lpstr>Learning Effects Literature (cont.) </vt:lpstr>
      <vt:lpstr>Learning Effects Literature (cont.) </vt:lpstr>
      <vt:lpstr>Learning Effects Literature (cont.) </vt:lpstr>
      <vt:lpstr>Learning Effects Literature (cont.) </vt:lpstr>
      <vt:lpstr>Other Studies on Learning</vt:lpstr>
      <vt:lpstr>Other Studies on Learning (cont.)</vt:lpstr>
      <vt:lpstr>Other Studies on Learning (cont.)</vt:lpstr>
      <vt:lpstr>Other Studies on Learning (cont.)</vt:lpstr>
      <vt:lpstr>Other Problems – Measurement</vt:lpstr>
      <vt:lpstr>Other Problems – Measurement (cont.)</vt:lpstr>
      <vt:lpstr>Other Problems – Grouping (cont.)</vt:lpstr>
      <vt:lpstr>Other Problems – Grouping (cont.)</vt:lpstr>
      <vt:lpstr>Other Problems – Behavioral Link (cont.)</vt:lpstr>
      <vt:lpstr>Other Problems – Motivation (cont.)</vt:lpstr>
      <vt:lpstr>Other Problems – Motivation (cont.)</vt:lpstr>
      <vt:lpstr>The Alternative </vt:lpstr>
      <vt:lpstr>Studies of text revision (cont.)</vt:lpstr>
      <vt:lpstr>Text Revision Studies (cont.)</vt:lpstr>
      <vt:lpstr>Studies of instructional support</vt:lpstr>
      <vt:lpstr>Studies of instructional support (cont.)</vt:lpstr>
      <vt:lpstr>Studies of instructional support (cont.)</vt:lpstr>
      <vt:lpstr>Teacher Education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Should We Match Texts to Students’ Reading Levels?</dc:title>
  <dc:creator>Timothy Shanahan</dc:creator>
  <cp:lastModifiedBy>Timothy Shanahan</cp:lastModifiedBy>
  <cp:revision>17</cp:revision>
  <dcterms:created xsi:type="dcterms:W3CDTF">2023-03-26T17:57:17Z</dcterms:created>
  <dcterms:modified xsi:type="dcterms:W3CDTF">2023-04-14T17:34:14Z</dcterms:modified>
</cp:coreProperties>
</file>