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9"/>
  </p:notesMasterIdLst>
  <p:sldIdLst>
    <p:sldId id="969" r:id="rId2"/>
    <p:sldId id="734" r:id="rId3"/>
    <p:sldId id="883" r:id="rId4"/>
    <p:sldId id="884" r:id="rId5"/>
    <p:sldId id="882" r:id="rId6"/>
    <p:sldId id="888" r:id="rId7"/>
    <p:sldId id="777" r:id="rId8"/>
    <p:sldId id="887" r:id="rId9"/>
    <p:sldId id="886" r:id="rId10"/>
    <p:sldId id="889" r:id="rId11"/>
    <p:sldId id="740" r:id="rId12"/>
    <p:sldId id="970" r:id="rId13"/>
    <p:sldId id="971" r:id="rId14"/>
    <p:sldId id="973" r:id="rId15"/>
    <p:sldId id="974" r:id="rId16"/>
    <p:sldId id="975" r:id="rId17"/>
    <p:sldId id="976" r:id="rId18"/>
    <p:sldId id="977" r:id="rId19"/>
    <p:sldId id="978" r:id="rId20"/>
    <p:sldId id="899" r:id="rId21"/>
    <p:sldId id="903" r:id="rId22"/>
    <p:sldId id="904" r:id="rId23"/>
    <p:sldId id="906" r:id="rId24"/>
    <p:sldId id="907" r:id="rId25"/>
    <p:sldId id="908" r:id="rId26"/>
    <p:sldId id="909" r:id="rId27"/>
    <p:sldId id="910" r:id="rId28"/>
    <p:sldId id="913" r:id="rId29"/>
    <p:sldId id="911" r:id="rId30"/>
    <p:sldId id="778" r:id="rId31"/>
    <p:sldId id="914" r:id="rId32"/>
    <p:sldId id="758" r:id="rId33"/>
    <p:sldId id="919" r:id="rId34"/>
    <p:sldId id="759" r:id="rId35"/>
    <p:sldId id="916" r:id="rId36"/>
    <p:sldId id="760" r:id="rId37"/>
    <p:sldId id="917" r:id="rId38"/>
    <p:sldId id="923" r:id="rId39"/>
    <p:sldId id="779" r:id="rId40"/>
    <p:sldId id="773" r:id="rId41"/>
    <p:sldId id="696" r:id="rId42"/>
    <p:sldId id="780" r:id="rId43"/>
    <p:sldId id="658" r:id="rId44"/>
    <p:sldId id="782" r:id="rId45"/>
    <p:sldId id="784" r:id="rId46"/>
    <p:sldId id="793" r:id="rId47"/>
    <p:sldId id="924" r:id="rId48"/>
    <p:sldId id="925" r:id="rId49"/>
    <p:sldId id="788" r:id="rId50"/>
    <p:sldId id="926" r:id="rId51"/>
    <p:sldId id="927" r:id="rId52"/>
    <p:sldId id="797" r:id="rId53"/>
    <p:sldId id="663" r:id="rId54"/>
    <p:sldId id="662" r:id="rId55"/>
    <p:sldId id="928" r:id="rId56"/>
    <p:sldId id="929" r:id="rId57"/>
    <p:sldId id="805" r:id="rId58"/>
    <p:sldId id="810" r:id="rId59"/>
    <p:sldId id="931" r:id="rId60"/>
    <p:sldId id="930" r:id="rId61"/>
    <p:sldId id="795" r:id="rId62"/>
    <p:sldId id="932" r:id="rId63"/>
    <p:sldId id="933" r:id="rId64"/>
    <p:sldId id="934" r:id="rId65"/>
    <p:sldId id="816" r:id="rId66"/>
    <p:sldId id="820" r:id="rId67"/>
    <p:sldId id="817" r:id="rId68"/>
    <p:sldId id="818" r:id="rId69"/>
    <p:sldId id="819" r:id="rId70"/>
    <p:sldId id="826" r:id="rId71"/>
    <p:sldId id="667" r:id="rId72"/>
    <p:sldId id="827" r:id="rId73"/>
    <p:sldId id="666" r:id="rId74"/>
    <p:sldId id="831" r:id="rId75"/>
    <p:sldId id="837" r:id="rId76"/>
    <p:sldId id="830" r:id="rId77"/>
    <p:sldId id="863" r:id="rId78"/>
    <p:sldId id="935" r:id="rId79"/>
    <p:sldId id="936" r:id="rId80"/>
    <p:sldId id="670" r:id="rId81"/>
    <p:sldId id="671" r:id="rId82"/>
    <p:sldId id="672" r:id="rId83"/>
    <p:sldId id="673" r:id="rId84"/>
    <p:sldId id="838" r:id="rId85"/>
    <p:sldId id="839" r:id="rId86"/>
    <p:sldId id="840" r:id="rId87"/>
    <p:sldId id="844" r:id="rId88"/>
    <p:sldId id="841" r:id="rId89"/>
    <p:sldId id="842" r:id="rId90"/>
    <p:sldId id="843" r:id="rId91"/>
    <p:sldId id="858" r:id="rId92"/>
    <p:sldId id="743" r:id="rId93"/>
    <p:sldId id="833" r:id="rId94"/>
    <p:sldId id="937" r:id="rId95"/>
    <p:sldId id="938" r:id="rId96"/>
    <p:sldId id="939" r:id="rId97"/>
    <p:sldId id="940" r:id="rId98"/>
    <p:sldId id="941" r:id="rId99"/>
    <p:sldId id="942" r:id="rId100"/>
    <p:sldId id="943" r:id="rId101"/>
    <p:sldId id="944" r:id="rId102"/>
    <p:sldId id="945" r:id="rId103"/>
    <p:sldId id="946" r:id="rId104"/>
    <p:sldId id="947" r:id="rId105"/>
    <p:sldId id="948" r:id="rId106"/>
    <p:sldId id="949" r:id="rId107"/>
    <p:sldId id="950" r:id="rId108"/>
    <p:sldId id="681" r:id="rId109"/>
    <p:sldId id="871" r:id="rId110"/>
    <p:sldId id="870" r:id="rId111"/>
    <p:sldId id="723" r:id="rId112"/>
    <p:sldId id="724" r:id="rId113"/>
    <p:sldId id="952" r:id="rId114"/>
    <p:sldId id="951" r:id="rId115"/>
    <p:sldId id="953" r:id="rId116"/>
    <p:sldId id="954" r:id="rId117"/>
    <p:sldId id="955" r:id="rId118"/>
    <p:sldId id="956" r:id="rId119"/>
    <p:sldId id="958" r:id="rId120"/>
    <p:sldId id="961" r:id="rId121"/>
    <p:sldId id="962" r:id="rId122"/>
    <p:sldId id="963" r:id="rId123"/>
    <p:sldId id="964" r:id="rId124"/>
    <p:sldId id="965" r:id="rId125"/>
    <p:sldId id="966" r:id="rId126"/>
    <p:sldId id="967" r:id="rId127"/>
    <p:sldId id="968" r:id="rId1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854"/>
    <p:restoredTop sz="53873"/>
  </p:normalViewPr>
  <p:slideViewPr>
    <p:cSldViewPr snapToGrid="0" snapToObjects="1">
      <p:cViewPr varScale="1">
        <p:scale>
          <a:sx n="63" d="100"/>
          <a:sy n="63" d="100"/>
        </p:scale>
        <p:origin x="3000" y="17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notesMaster" Target="notesMasters/notesMaster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presProps" Target="pres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theme" Target="theme/theme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1B2814-F0FE-41BC-9A47-29DCBD70A76F}"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6C365C7D-F738-4A19-97C4-F0E97EEB09BC}">
      <dgm:prSet custT="1"/>
      <dgm:spPr/>
      <dgm:t>
        <a:bodyPr/>
        <a:lstStyle/>
        <a:p>
          <a:r>
            <a:rPr lang="en-US" sz="2500" dirty="0"/>
            <a:t>The value of this model is in its simplicity</a:t>
          </a:r>
        </a:p>
      </dgm:t>
    </dgm:pt>
    <dgm:pt modelId="{F4462B71-7F60-4A16-BB9A-C17E54CFB6CA}" type="parTrans" cxnId="{FBC2D288-9F5B-4867-844A-96739A67CD8B}">
      <dgm:prSet/>
      <dgm:spPr/>
      <dgm:t>
        <a:bodyPr/>
        <a:lstStyle/>
        <a:p>
          <a:endParaRPr lang="en-US"/>
        </a:p>
      </dgm:t>
    </dgm:pt>
    <dgm:pt modelId="{92961B44-9EDA-4178-86FA-1312FA2F0A87}" type="sibTrans" cxnId="{FBC2D288-9F5B-4867-844A-96739A67CD8B}">
      <dgm:prSet/>
      <dgm:spPr/>
      <dgm:t>
        <a:bodyPr/>
        <a:lstStyle/>
        <a:p>
          <a:endParaRPr lang="en-US"/>
        </a:p>
      </dgm:t>
    </dgm:pt>
    <dgm:pt modelId="{622B8767-5AFB-4E1E-B87F-660179CB5D36}">
      <dgm:prSet custT="1"/>
      <dgm:spPr/>
      <dgm:t>
        <a:bodyPr/>
        <a:lstStyle/>
        <a:p>
          <a:r>
            <a:rPr lang="en-US" sz="2500" dirty="0"/>
            <a:t>Reading is conceptualized as encompassing two skills (or sets of skills) that interact with each other</a:t>
          </a:r>
        </a:p>
      </dgm:t>
    </dgm:pt>
    <dgm:pt modelId="{726A7D30-0FBA-4D21-99E8-727F335249F0}" type="parTrans" cxnId="{A21C807B-8D9F-45B6-BF81-1EC2ADD1102F}">
      <dgm:prSet/>
      <dgm:spPr/>
      <dgm:t>
        <a:bodyPr/>
        <a:lstStyle/>
        <a:p>
          <a:endParaRPr lang="en-US"/>
        </a:p>
      </dgm:t>
    </dgm:pt>
    <dgm:pt modelId="{3998AD4E-482C-4376-A425-6022F6D4A168}" type="sibTrans" cxnId="{A21C807B-8D9F-45B6-BF81-1EC2ADD1102F}">
      <dgm:prSet/>
      <dgm:spPr/>
      <dgm:t>
        <a:bodyPr/>
        <a:lstStyle/>
        <a:p>
          <a:endParaRPr lang="en-US"/>
        </a:p>
      </dgm:t>
    </dgm:pt>
    <dgm:pt modelId="{14FBEA05-CEA8-427C-A013-6F1DF3689630}">
      <dgm:prSet custT="1"/>
      <dgm:spPr/>
      <dgm:t>
        <a:bodyPr/>
        <a:lstStyle/>
        <a:p>
          <a:r>
            <a:rPr lang="en-US" sz="2500" dirty="0"/>
            <a:t>Captures the idea of essentialness and insufficiency</a:t>
          </a:r>
        </a:p>
      </dgm:t>
    </dgm:pt>
    <dgm:pt modelId="{330ECC12-0E3E-4A08-9DAD-88D583186179}" type="parTrans" cxnId="{D7788ED2-9631-43A1-9599-FAC6425DCF20}">
      <dgm:prSet/>
      <dgm:spPr/>
      <dgm:t>
        <a:bodyPr/>
        <a:lstStyle/>
        <a:p>
          <a:endParaRPr lang="en-US"/>
        </a:p>
      </dgm:t>
    </dgm:pt>
    <dgm:pt modelId="{F6719C98-0D2A-4811-9D10-EF2B2540C2F3}" type="sibTrans" cxnId="{D7788ED2-9631-43A1-9599-FAC6425DCF20}">
      <dgm:prSet/>
      <dgm:spPr/>
      <dgm:t>
        <a:bodyPr/>
        <a:lstStyle/>
        <a:p>
          <a:endParaRPr lang="en-US"/>
        </a:p>
      </dgm:t>
    </dgm:pt>
    <dgm:pt modelId="{8EA70143-ACFA-4476-A83F-6B4CEB917EB5}">
      <dgm:prSet custT="1"/>
      <dgm:spPr/>
      <dgm:t>
        <a:bodyPr/>
        <a:lstStyle/>
        <a:p>
          <a:r>
            <a:rPr lang="en-US" sz="2500" dirty="0"/>
            <a:t>May oversimplify things a bit (a lot of skills go into those two components) </a:t>
          </a:r>
        </a:p>
      </dgm:t>
    </dgm:pt>
    <dgm:pt modelId="{2727B2BC-C2DD-48C7-983F-4372293AE36C}" type="parTrans" cxnId="{3D0DF1EF-873E-4119-B38B-A301E8914506}">
      <dgm:prSet/>
      <dgm:spPr/>
      <dgm:t>
        <a:bodyPr/>
        <a:lstStyle/>
        <a:p>
          <a:endParaRPr lang="en-US"/>
        </a:p>
      </dgm:t>
    </dgm:pt>
    <dgm:pt modelId="{59AF9728-DCDA-446B-902A-752EA4E0612C}" type="sibTrans" cxnId="{3D0DF1EF-873E-4119-B38B-A301E8914506}">
      <dgm:prSet/>
      <dgm:spPr/>
      <dgm:t>
        <a:bodyPr/>
        <a:lstStyle/>
        <a:p>
          <a:endParaRPr lang="en-US"/>
        </a:p>
      </dgm:t>
    </dgm:pt>
    <dgm:pt modelId="{3081A467-C0A1-4AC1-9419-E6714CCBFA87}">
      <dgm:prSet custT="1"/>
      <dgm:spPr/>
      <dgm:t>
        <a:bodyPr/>
        <a:lstStyle/>
        <a:p>
          <a:r>
            <a:rPr lang="en-US" sz="2500" dirty="0"/>
            <a:t>Treats oral language and written language as equivalent, which is not the case</a:t>
          </a:r>
        </a:p>
      </dgm:t>
    </dgm:pt>
    <dgm:pt modelId="{D79B944D-145F-4053-8A7F-6101072F99C6}" type="parTrans" cxnId="{2F0B86F4-E4EE-47F1-B9A8-50697C9ABFAB}">
      <dgm:prSet/>
      <dgm:spPr/>
      <dgm:t>
        <a:bodyPr/>
        <a:lstStyle/>
        <a:p>
          <a:endParaRPr lang="en-US"/>
        </a:p>
      </dgm:t>
    </dgm:pt>
    <dgm:pt modelId="{0FB67597-589B-433F-8ECE-D7FC40C53079}" type="sibTrans" cxnId="{2F0B86F4-E4EE-47F1-B9A8-50697C9ABFAB}">
      <dgm:prSet/>
      <dgm:spPr/>
      <dgm:t>
        <a:bodyPr/>
        <a:lstStyle/>
        <a:p>
          <a:endParaRPr lang="en-US"/>
        </a:p>
      </dgm:t>
    </dgm:pt>
    <dgm:pt modelId="{F94782D4-13BA-3740-8538-B42E1733A332}">
      <dgm:prSet custT="1"/>
      <dgm:spPr/>
      <dgm:t>
        <a:bodyPr/>
        <a:lstStyle/>
        <a:p>
          <a:r>
            <a:rPr lang="en-US" sz="2500"/>
            <a:t>Is a processing model and not a model of learning or instruction</a:t>
          </a:r>
          <a:endParaRPr lang="en-US" sz="2500" dirty="0"/>
        </a:p>
      </dgm:t>
    </dgm:pt>
    <dgm:pt modelId="{EB2C0C97-9630-8444-BD29-E2D0782B2253}" type="parTrans" cxnId="{6C0F435F-7CC3-0840-B68C-B36BD9787FDD}">
      <dgm:prSet/>
      <dgm:spPr/>
      <dgm:t>
        <a:bodyPr/>
        <a:lstStyle/>
        <a:p>
          <a:endParaRPr lang="en-US"/>
        </a:p>
      </dgm:t>
    </dgm:pt>
    <dgm:pt modelId="{DCCDFA20-A9AE-184E-8465-EA7844A1D139}" type="sibTrans" cxnId="{6C0F435F-7CC3-0840-B68C-B36BD9787FDD}">
      <dgm:prSet/>
      <dgm:spPr/>
      <dgm:t>
        <a:bodyPr/>
        <a:lstStyle/>
        <a:p>
          <a:endParaRPr lang="en-US"/>
        </a:p>
      </dgm:t>
    </dgm:pt>
    <dgm:pt modelId="{56FABBD1-38C8-464D-9B19-E61FA5B0B760}" type="pres">
      <dgm:prSet presAssocID="{0F1B2814-F0FE-41BC-9A47-29DCBD70A76F}" presName="vert0" presStyleCnt="0">
        <dgm:presLayoutVars>
          <dgm:dir/>
          <dgm:animOne val="branch"/>
          <dgm:animLvl val="lvl"/>
        </dgm:presLayoutVars>
      </dgm:prSet>
      <dgm:spPr/>
    </dgm:pt>
    <dgm:pt modelId="{58C3265C-19E6-9F47-9CC8-CB72E846E1E0}" type="pres">
      <dgm:prSet presAssocID="{6C365C7D-F738-4A19-97C4-F0E97EEB09BC}" presName="thickLine" presStyleLbl="alignNode1" presStyleIdx="0" presStyleCnt="6"/>
      <dgm:spPr/>
    </dgm:pt>
    <dgm:pt modelId="{F940E20E-1E0D-EE45-A93B-22BFE396760A}" type="pres">
      <dgm:prSet presAssocID="{6C365C7D-F738-4A19-97C4-F0E97EEB09BC}" presName="horz1" presStyleCnt="0"/>
      <dgm:spPr/>
    </dgm:pt>
    <dgm:pt modelId="{EB0EED5D-6F7C-DC45-A4EB-3E5528E0336A}" type="pres">
      <dgm:prSet presAssocID="{6C365C7D-F738-4A19-97C4-F0E97EEB09BC}" presName="tx1" presStyleLbl="revTx" presStyleIdx="0" presStyleCnt="6"/>
      <dgm:spPr/>
    </dgm:pt>
    <dgm:pt modelId="{F073F46C-A955-3443-97FC-E3B7BE9DA1B0}" type="pres">
      <dgm:prSet presAssocID="{6C365C7D-F738-4A19-97C4-F0E97EEB09BC}" presName="vert1" presStyleCnt="0"/>
      <dgm:spPr/>
    </dgm:pt>
    <dgm:pt modelId="{F9D4B92B-BC8E-3F4A-8478-2B32056361D5}" type="pres">
      <dgm:prSet presAssocID="{622B8767-5AFB-4E1E-B87F-660179CB5D36}" presName="thickLine" presStyleLbl="alignNode1" presStyleIdx="1" presStyleCnt="6"/>
      <dgm:spPr/>
    </dgm:pt>
    <dgm:pt modelId="{37602DCA-5037-1141-B0F8-AA5049604BE5}" type="pres">
      <dgm:prSet presAssocID="{622B8767-5AFB-4E1E-B87F-660179CB5D36}" presName="horz1" presStyleCnt="0"/>
      <dgm:spPr/>
    </dgm:pt>
    <dgm:pt modelId="{3FA77116-2DB1-6A49-A036-D95BF1E98BCB}" type="pres">
      <dgm:prSet presAssocID="{622B8767-5AFB-4E1E-B87F-660179CB5D36}" presName="tx1" presStyleLbl="revTx" presStyleIdx="1" presStyleCnt="6"/>
      <dgm:spPr/>
    </dgm:pt>
    <dgm:pt modelId="{EE9262DC-3B14-1B43-9F1F-3CF6FADE612B}" type="pres">
      <dgm:prSet presAssocID="{622B8767-5AFB-4E1E-B87F-660179CB5D36}" presName="vert1" presStyleCnt="0"/>
      <dgm:spPr/>
    </dgm:pt>
    <dgm:pt modelId="{5790BAE1-93C7-2B4E-AA2B-0EA23CF97311}" type="pres">
      <dgm:prSet presAssocID="{14FBEA05-CEA8-427C-A013-6F1DF3689630}" presName="thickLine" presStyleLbl="alignNode1" presStyleIdx="2" presStyleCnt="6"/>
      <dgm:spPr/>
    </dgm:pt>
    <dgm:pt modelId="{1C6607BB-0460-FC46-A8C8-B4464F98217A}" type="pres">
      <dgm:prSet presAssocID="{14FBEA05-CEA8-427C-A013-6F1DF3689630}" presName="horz1" presStyleCnt="0"/>
      <dgm:spPr/>
    </dgm:pt>
    <dgm:pt modelId="{92BDCBD1-0E02-B549-8E54-52AD9758AB09}" type="pres">
      <dgm:prSet presAssocID="{14FBEA05-CEA8-427C-A013-6F1DF3689630}" presName="tx1" presStyleLbl="revTx" presStyleIdx="2" presStyleCnt="6"/>
      <dgm:spPr/>
    </dgm:pt>
    <dgm:pt modelId="{4726AD53-D9C5-2141-95BA-0E947EF05DE5}" type="pres">
      <dgm:prSet presAssocID="{14FBEA05-CEA8-427C-A013-6F1DF3689630}" presName="vert1" presStyleCnt="0"/>
      <dgm:spPr/>
    </dgm:pt>
    <dgm:pt modelId="{0ECB2EA5-0814-364A-9961-3F3E9D63CC08}" type="pres">
      <dgm:prSet presAssocID="{8EA70143-ACFA-4476-A83F-6B4CEB917EB5}" presName="thickLine" presStyleLbl="alignNode1" presStyleIdx="3" presStyleCnt="6"/>
      <dgm:spPr/>
    </dgm:pt>
    <dgm:pt modelId="{FA9ED7A1-F3B0-9449-9179-9967BD8FE56D}" type="pres">
      <dgm:prSet presAssocID="{8EA70143-ACFA-4476-A83F-6B4CEB917EB5}" presName="horz1" presStyleCnt="0"/>
      <dgm:spPr/>
    </dgm:pt>
    <dgm:pt modelId="{B056B29F-7D6A-F749-895B-646B7D4DA76F}" type="pres">
      <dgm:prSet presAssocID="{8EA70143-ACFA-4476-A83F-6B4CEB917EB5}" presName="tx1" presStyleLbl="revTx" presStyleIdx="3" presStyleCnt="6"/>
      <dgm:spPr/>
    </dgm:pt>
    <dgm:pt modelId="{4E7756A6-3007-D843-9C32-6BDE20E28DDD}" type="pres">
      <dgm:prSet presAssocID="{8EA70143-ACFA-4476-A83F-6B4CEB917EB5}" presName="vert1" presStyleCnt="0"/>
      <dgm:spPr/>
    </dgm:pt>
    <dgm:pt modelId="{C93E2BCC-B819-9D4C-A600-CC009B43DC53}" type="pres">
      <dgm:prSet presAssocID="{3081A467-C0A1-4AC1-9419-E6714CCBFA87}" presName="thickLine" presStyleLbl="alignNode1" presStyleIdx="4" presStyleCnt="6"/>
      <dgm:spPr/>
    </dgm:pt>
    <dgm:pt modelId="{BD41F7D0-5E26-8C42-A367-DBB34ACE152F}" type="pres">
      <dgm:prSet presAssocID="{3081A467-C0A1-4AC1-9419-E6714CCBFA87}" presName="horz1" presStyleCnt="0"/>
      <dgm:spPr/>
    </dgm:pt>
    <dgm:pt modelId="{671E03CD-DE85-834C-BD85-DD98DFE9AF74}" type="pres">
      <dgm:prSet presAssocID="{3081A467-C0A1-4AC1-9419-E6714CCBFA87}" presName="tx1" presStyleLbl="revTx" presStyleIdx="4" presStyleCnt="6"/>
      <dgm:spPr/>
    </dgm:pt>
    <dgm:pt modelId="{8DFBEA45-7116-CF4F-9F28-113DC4C4DD24}" type="pres">
      <dgm:prSet presAssocID="{3081A467-C0A1-4AC1-9419-E6714CCBFA87}" presName="vert1" presStyleCnt="0"/>
      <dgm:spPr/>
    </dgm:pt>
    <dgm:pt modelId="{55ECEF1F-437E-9643-9873-B66F75DAB7D8}" type="pres">
      <dgm:prSet presAssocID="{F94782D4-13BA-3740-8538-B42E1733A332}" presName="thickLine" presStyleLbl="alignNode1" presStyleIdx="5" presStyleCnt="6"/>
      <dgm:spPr/>
    </dgm:pt>
    <dgm:pt modelId="{39E0D1C5-3DB4-6046-927C-F21DA5C41C27}" type="pres">
      <dgm:prSet presAssocID="{F94782D4-13BA-3740-8538-B42E1733A332}" presName="horz1" presStyleCnt="0"/>
      <dgm:spPr/>
    </dgm:pt>
    <dgm:pt modelId="{D6578B82-FD32-1744-B1D3-EDC6E44F5DCC}" type="pres">
      <dgm:prSet presAssocID="{F94782D4-13BA-3740-8538-B42E1733A332}" presName="tx1" presStyleLbl="revTx" presStyleIdx="5" presStyleCnt="6"/>
      <dgm:spPr/>
    </dgm:pt>
    <dgm:pt modelId="{1DDFBD19-CB6C-F541-81CD-84495E69145B}" type="pres">
      <dgm:prSet presAssocID="{F94782D4-13BA-3740-8538-B42E1733A332}" presName="vert1" presStyleCnt="0"/>
      <dgm:spPr/>
    </dgm:pt>
  </dgm:ptLst>
  <dgm:cxnLst>
    <dgm:cxn modelId="{042BA916-2FC7-5742-A684-3E08F168DB11}" type="presOf" srcId="{14FBEA05-CEA8-427C-A013-6F1DF3689630}" destId="{92BDCBD1-0E02-B549-8E54-52AD9758AB09}" srcOrd="0" destOrd="0" presId="urn:microsoft.com/office/officeart/2008/layout/LinedList"/>
    <dgm:cxn modelId="{C636854A-E801-CB4C-BA8C-4249D9379EDC}" type="presOf" srcId="{F94782D4-13BA-3740-8538-B42E1733A332}" destId="{D6578B82-FD32-1744-B1D3-EDC6E44F5DCC}" srcOrd="0" destOrd="0" presId="urn:microsoft.com/office/officeart/2008/layout/LinedList"/>
    <dgm:cxn modelId="{C0B2A659-CD2C-5F41-92BC-56FF3A78CA93}" type="presOf" srcId="{3081A467-C0A1-4AC1-9419-E6714CCBFA87}" destId="{671E03CD-DE85-834C-BD85-DD98DFE9AF74}" srcOrd="0" destOrd="0" presId="urn:microsoft.com/office/officeart/2008/layout/LinedList"/>
    <dgm:cxn modelId="{6C0F435F-7CC3-0840-B68C-B36BD9787FDD}" srcId="{0F1B2814-F0FE-41BC-9A47-29DCBD70A76F}" destId="{F94782D4-13BA-3740-8538-B42E1733A332}" srcOrd="5" destOrd="0" parTransId="{EB2C0C97-9630-8444-BD29-E2D0782B2253}" sibTransId="{DCCDFA20-A9AE-184E-8465-EA7844A1D139}"/>
    <dgm:cxn modelId="{FE6C5060-E1B3-3741-87BB-2C67E5B8A268}" type="presOf" srcId="{6C365C7D-F738-4A19-97C4-F0E97EEB09BC}" destId="{EB0EED5D-6F7C-DC45-A4EB-3E5528E0336A}" srcOrd="0" destOrd="0" presId="urn:microsoft.com/office/officeart/2008/layout/LinedList"/>
    <dgm:cxn modelId="{DAFCDE70-94C1-2B41-AF33-40F93B879BB3}" type="presOf" srcId="{622B8767-5AFB-4E1E-B87F-660179CB5D36}" destId="{3FA77116-2DB1-6A49-A036-D95BF1E98BCB}" srcOrd="0" destOrd="0" presId="urn:microsoft.com/office/officeart/2008/layout/LinedList"/>
    <dgm:cxn modelId="{4EB4027A-511F-994E-BA4B-48AEEFA03149}" type="presOf" srcId="{8EA70143-ACFA-4476-A83F-6B4CEB917EB5}" destId="{B056B29F-7D6A-F749-895B-646B7D4DA76F}" srcOrd="0" destOrd="0" presId="urn:microsoft.com/office/officeart/2008/layout/LinedList"/>
    <dgm:cxn modelId="{A21C807B-8D9F-45B6-BF81-1EC2ADD1102F}" srcId="{0F1B2814-F0FE-41BC-9A47-29DCBD70A76F}" destId="{622B8767-5AFB-4E1E-B87F-660179CB5D36}" srcOrd="1" destOrd="0" parTransId="{726A7D30-0FBA-4D21-99E8-727F335249F0}" sibTransId="{3998AD4E-482C-4376-A425-6022F6D4A168}"/>
    <dgm:cxn modelId="{FBC2D288-9F5B-4867-844A-96739A67CD8B}" srcId="{0F1B2814-F0FE-41BC-9A47-29DCBD70A76F}" destId="{6C365C7D-F738-4A19-97C4-F0E97EEB09BC}" srcOrd="0" destOrd="0" parTransId="{F4462B71-7F60-4A16-BB9A-C17E54CFB6CA}" sibTransId="{92961B44-9EDA-4178-86FA-1312FA2F0A87}"/>
    <dgm:cxn modelId="{1DC1C999-394D-B041-BA12-855F0C2078CF}" type="presOf" srcId="{0F1B2814-F0FE-41BC-9A47-29DCBD70A76F}" destId="{56FABBD1-38C8-464D-9B19-E61FA5B0B760}" srcOrd="0" destOrd="0" presId="urn:microsoft.com/office/officeart/2008/layout/LinedList"/>
    <dgm:cxn modelId="{D7788ED2-9631-43A1-9599-FAC6425DCF20}" srcId="{0F1B2814-F0FE-41BC-9A47-29DCBD70A76F}" destId="{14FBEA05-CEA8-427C-A013-6F1DF3689630}" srcOrd="2" destOrd="0" parTransId="{330ECC12-0E3E-4A08-9DAD-88D583186179}" sibTransId="{F6719C98-0D2A-4811-9D10-EF2B2540C2F3}"/>
    <dgm:cxn modelId="{3D0DF1EF-873E-4119-B38B-A301E8914506}" srcId="{0F1B2814-F0FE-41BC-9A47-29DCBD70A76F}" destId="{8EA70143-ACFA-4476-A83F-6B4CEB917EB5}" srcOrd="3" destOrd="0" parTransId="{2727B2BC-C2DD-48C7-983F-4372293AE36C}" sibTransId="{59AF9728-DCDA-446B-902A-752EA4E0612C}"/>
    <dgm:cxn modelId="{2F0B86F4-E4EE-47F1-B9A8-50697C9ABFAB}" srcId="{0F1B2814-F0FE-41BC-9A47-29DCBD70A76F}" destId="{3081A467-C0A1-4AC1-9419-E6714CCBFA87}" srcOrd="4" destOrd="0" parTransId="{D79B944D-145F-4053-8A7F-6101072F99C6}" sibTransId="{0FB67597-589B-433F-8ECE-D7FC40C53079}"/>
    <dgm:cxn modelId="{47615430-9879-DF48-8209-8CD08C2B5E35}" type="presParOf" srcId="{56FABBD1-38C8-464D-9B19-E61FA5B0B760}" destId="{58C3265C-19E6-9F47-9CC8-CB72E846E1E0}" srcOrd="0" destOrd="0" presId="urn:microsoft.com/office/officeart/2008/layout/LinedList"/>
    <dgm:cxn modelId="{29996254-9807-DB49-A055-4846ED4B0575}" type="presParOf" srcId="{56FABBD1-38C8-464D-9B19-E61FA5B0B760}" destId="{F940E20E-1E0D-EE45-A93B-22BFE396760A}" srcOrd="1" destOrd="0" presId="urn:microsoft.com/office/officeart/2008/layout/LinedList"/>
    <dgm:cxn modelId="{5D2FCCED-8BB9-AF46-B460-EDD2A5218182}" type="presParOf" srcId="{F940E20E-1E0D-EE45-A93B-22BFE396760A}" destId="{EB0EED5D-6F7C-DC45-A4EB-3E5528E0336A}" srcOrd="0" destOrd="0" presId="urn:microsoft.com/office/officeart/2008/layout/LinedList"/>
    <dgm:cxn modelId="{907D5BB1-C6D4-2E4A-AF49-C4A764E37CDB}" type="presParOf" srcId="{F940E20E-1E0D-EE45-A93B-22BFE396760A}" destId="{F073F46C-A955-3443-97FC-E3B7BE9DA1B0}" srcOrd="1" destOrd="0" presId="urn:microsoft.com/office/officeart/2008/layout/LinedList"/>
    <dgm:cxn modelId="{9068835F-0117-E946-87B4-622DF7C93A8E}" type="presParOf" srcId="{56FABBD1-38C8-464D-9B19-E61FA5B0B760}" destId="{F9D4B92B-BC8E-3F4A-8478-2B32056361D5}" srcOrd="2" destOrd="0" presId="urn:microsoft.com/office/officeart/2008/layout/LinedList"/>
    <dgm:cxn modelId="{61AC4074-20AE-3D40-BCB6-73A48DB29586}" type="presParOf" srcId="{56FABBD1-38C8-464D-9B19-E61FA5B0B760}" destId="{37602DCA-5037-1141-B0F8-AA5049604BE5}" srcOrd="3" destOrd="0" presId="urn:microsoft.com/office/officeart/2008/layout/LinedList"/>
    <dgm:cxn modelId="{CB8F03A9-01F4-B143-AF83-BF2590580719}" type="presParOf" srcId="{37602DCA-5037-1141-B0F8-AA5049604BE5}" destId="{3FA77116-2DB1-6A49-A036-D95BF1E98BCB}" srcOrd="0" destOrd="0" presId="urn:microsoft.com/office/officeart/2008/layout/LinedList"/>
    <dgm:cxn modelId="{2888D585-6C21-684F-980D-32A2401980BC}" type="presParOf" srcId="{37602DCA-5037-1141-B0F8-AA5049604BE5}" destId="{EE9262DC-3B14-1B43-9F1F-3CF6FADE612B}" srcOrd="1" destOrd="0" presId="urn:microsoft.com/office/officeart/2008/layout/LinedList"/>
    <dgm:cxn modelId="{27EF289C-CD94-9A4A-94E5-3A72ECFBDBC6}" type="presParOf" srcId="{56FABBD1-38C8-464D-9B19-E61FA5B0B760}" destId="{5790BAE1-93C7-2B4E-AA2B-0EA23CF97311}" srcOrd="4" destOrd="0" presId="urn:microsoft.com/office/officeart/2008/layout/LinedList"/>
    <dgm:cxn modelId="{B996B70E-6F08-3543-AB0D-DE94C497CFDB}" type="presParOf" srcId="{56FABBD1-38C8-464D-9B19-E61FA5B0B760}" destId="{1C6607BB-0460-FC46-A8C8-B4464F98217A}" srcOrd="5" destOrd="0" presId="urn:microsoft.com/office/officeart/2008/layout/LinedList"/>
    <dgm:cxn modelId="{9DF50BE1-4192-9048-9DEF-093586995792}" type="presParOf" srcId="{1C6607BB-0460-FC46-A8C8-B4464F98217A}" destId="{92BDCBD1-0E02-B549-8E54-52AD9758AB09}" srcOrd="0" destOrd="0" presId="urn:microsoft.com/office/officeart/2008/layout/LinedList"/>
    <dgm:cxn modelId="{0377A620-8823-0540-B870-A44DFF096F61}" type="presParOf" srcId="{1C6607BB-0460-FC46-A8C8-B4464F98217A}" destId="{4726AD53-D9C5-2141-95BA-0E947EF05DE5}" srcOrd="1" destOrd="0" presId="urn:microsoft.com/office/officeart/2008/layout/LinedList"/>
    <dgm:cxn modelId="{7922223C-FDFC-4D4A-AAC7-746A6EEE890A}" type="presParOf" srcId="{56FABBD1-38C8-464D-9B19-E61FA5B0B760}" destId="{0ECB2EA5-0814-364A-9961-3F3E9D63CC08}" srcOrd="6" destOrd="0" presId="urn:microsoft.com/office/officeart/2008/layout/LinedList"/>
    <dgm:cxn modelId="{3C06CC25-A201-4648-BA1E-71CD140ADF22}" type="presParOf" srcId="{56FABBD1-38C8-464D-9B19-E61FA5B0B760}" destId="{FA9ED7A1-F3B0-9449-9179-9967BD8FE56D}" srcOrd="7" destOrd="0" presId="urn:microsoft.com/office/officeart/2008/layout/LinedList"/>
    <dgm:cxn modelId="{4CA17ED9-E724-CF42-8C8C-4576F1CBC039}" type="presParOf" srcId="{FA9ED7A1-F3B0-9449-9179-9967BD8FE56D}" destId="{B056B29F-7D6A-F749-895B-646B7D4DA76F}" srcOrd="0" destOrd="0" presId="urn:microsoft.com/office/officeart/2008/layout/LinedList"/>
    <dgm:cxn modelId="{7BE69BAF-59C4-2C49-A604-505EAD81CF36}" type="presParOf" srcId="{FA9ED7A1-F3B0-9449-9179-9967BD8FE56D}" destId="{4E7756A6-3007-D843-9C32-6BDE20E28DDD}" srcOrd="1" destOrd="0" presId="urn:microsoft.com/office/officeart/2008/layout/LinedList"/>
    <dgm:cxn modelId="{5CC3FB87-1539-5F46-9472-49D894F012FF}" type="presParOf" srcId="{56FABBD1-38C8-464D-9B19-E61FA5B0B760}" destId="{C93E2BCC-B819-9D4C-A600-CC009B43DC53}" srcOrd="8" destOrd="0" presId="urn:microsoft.com/office/officeart/2008/layout/LinedList"/>
    <dgm:cxn modelId="{1CAA7A5D-D8A8-3D4E-B0F2-7586D1EA35E8}" type="presParOf" srcId="{56FABBD1-38C8-464D-9B19-E61FA5B0B760}" destId="{BD41F7D0-5E26-8C42-A367-DBB34ACE152F}" srcOrd="9" destOrd="0" presId="urn:microsoft.com/office/officeart/2008/layout/LinedList"/>
    <dgm:cxn modelId="{87245598-CFF2-4C4C-ABCE-F9A9D34708AC}" type="presParOf" srcId="{BD41F7D0-5E26-8C42-A367-DBB34ACE152F}" destId="{671E03CD-DE85-834C-BD85-DD98DFE9AF74}" srcOrd="0" destOrd="0" presId="urn:microsoft.com/office/officeart/2008/layout/LinedList"/>
    <dgm:cxn modelId="{66342AFC-D1B7-054D-B237-20B80CE46BDC}" type="presParOf" srcId="{BD41F7D0-5E26-8C42-A367-DBB34ACE152F}" destId="{8DFBEA45-7116-CF4F-9F28-113DC4C4DD24}" srcOrd="1" destOrd="0" presId="urn:microsoft.com/office/officeart/2008/layout/LinedList"/>
    <dgm:cxn modelId="{124FB4DF-8E5F-F342-A8D9-D532015B2895}" type="presParOf" srcId="{56FABBD1-38C8-464D-9B19-E61FA5B0B760}" destId="{55ECEF1F-437E-9643-9873-B66F75DAB7D8}" srcOrd="10" destOrd="0" presId="urn:microsoft.com/office/officeart/2008/layout/LinedList"/>
    <dgm:cxn modelId="{676F1E83-8E4D-4243-AC34-1CE81E336327}" type="presParOf" srcId="{56FABBD1-38C8-464D-9B19-E61FA5B0B760}" destId="{39E0D1C5-3DB4-6046-927C-F21DA5C41C27}" srcOrd="11" destOrd="0" presId="urn:microsoft.com/office/officeart/2008/layout/LinedList"/>
    <dgm:cxn modelId="{74DCC7EB-2D08-4542-B0CF-A9F808C23B78}" type="presParOf" srcId="{39E0D1C5-3DB4-6046-927C-F21DA5C41C27}" destId="{D6578B82-FD32-1744-B1D3-EDC6E44F5DCC}" srcOrd="0" destOrd="0" presId="urn:microsoft.com/office/officeart/2008/layout/LinedList"/>
    <dgm:cxn modelId="{2B9636B9-0BF3-5449-9C78-9A6493D30BB0}" type="presParOf" srcId="{39E0D1C5-3DB4-6046-927C-F21DA5C41C27}" destId="{1DDFBD19-CB6C-F541-81CD-84495E69145B}"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EA7C21A-EC59-42A5-999C-C86E62BFEBC3}"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009C11D2-2CD1-4968-A68F-9025841B54A8}">
      <dgm:prSet custT="1"/>
      <dgm:spPr/>
      <dgm:t>
        <a:bodyPr/>
        <a:lstStyle/>
        <a:p>
          <a:r>
            <a:rPr lang="en-US" sz="2500" dirty="0"/>
            <a:t>Captures the same major components of the reading process</a:t>
          </a:r>
        </a:p>
      </dgm:t>
    </dgm:pt>
    <dgm:pt modelId="{2E674CCA-1931-422E-8AD5-8E9C48B8320F}" type="parTrans" cxnId="{AE97B82D-0F90-4359-BC88-992E718C2AB6}">
      <dgm:prSet/>
      <dgm:spPr/>
      <dgm:t>
        <a:bodyPr/>
        <a:lstStyle/>
        <a:p>
          <a:endParaRPr lang="en-US"/>
        </a:p>
      </dgm:t>
    </dgm:pt>
    <dgm:pt modelId="{6AAAB9AD-F2D8-434D-8DEF-69FD7A4CDC2D}" type="sibTrans" cxnId="{AE97B82D-0F90-4359-BC88-992E718C2AB6}">
      <dgm:prSet/>
      <dgm:spPr/>
      <dgm:t>
        <a:bodyPr/>
        <a:lstStyle/>
        <a:p>
          <a:endParaRPr lang="en-US"/>
        </a:p>
      </dgm:t>
    </dgm:pt>
    <dgm:pt modelId="{36DDC120-8B98-46EC-ADB0-15A854C5884D}">
      <dgm:prSet custT="1"/>
      <dgm:spPr/>
      <dgm:t>
        <a:bodyPr/>
        <a:lstStyle/>
        <a:p>
          <a:r>
            <a:rPr lang="en-US" sz="2500" dirty="0"/>
            <a:t>It includes some of the subskills of those components (not necessarily comprehensive)</a:t>
          </a:r>
        </a:p>
      </dgm:t>
    </dgm:pt>
    <dgm:pt modelId="{F74B1E69-2B02-4299-BCBB-64B3F4A2A3D7}" type="parTrans" cxnId="{8EC95B99-AD5F-47F8-9D68-0B8593AE4A1D}">
      <dgm:prSet/>
      <dgm:spPr/>
      <dgm:t>
        <a:bodyPr/>
        <a:lstStyle/>
        <a:p>
          <a:endParaRPr lang="en-US"/>
        </a:p>
      </dgm:t>
    </dgm:pt>
    <dgm:pt modelId="{BEB43D25-AC4C-496C-827E-910D76DD6F48}" type="sibTrans" cxnId="{8EC95B99-AD5F-47F8-9D68-0B8593AE4A1D}">
      <dgm:prSet/>
      <dgm:spPr/>
      <dgm:t>
        <a:bodyPr/>
        <a:lstStyle/>
        <a:p>
          <a:endParaRPr lang="en-US"/>
        </a:p>
      </dgm:t>
    </dgm:pt>
    <dgm:pt modelId="{9807CD7D-16EF-45A0-8F79-7CAF26AFD0C0}">
      <dgm:prSet custT="1"/>
      <dgm:spPr/>
      <dgm:t>
        <a:bodyPr/>
        <a:lstStyle/>
        <a:p>
          <a:r>
            <a:rPr lang="en-US" sz="2500" dirty="0"/>
            <a:t>It includes the idea of automaticity for foundational skills and strategic thinking for language skills (a bit of oversimplifying)</a:t>
          </a:r>
        </a:p>
      </dgm:t>
    </dgm:pt>
    <dgm:pt modelId="{6E813731-5E9E-4C50-986E-35F9BC644B82}" type="parTrans" cxnId="{D4320785-F47B-48E3-8839-5BB786787943}">
      <dgm:prSet/>
      <dgm:spPr/>
      <dgm:t>
        <a:bodyPr/>
        <a:lstStyle/>
        <a:p>
          <a:endParaRPr lang="en-US"/>
        </a:p>
      </dgm:t>
    </dgm:pt>
    <dgm:pt modelId="{6083E09F-C54A-4788-A717-00FD37867C75}" type="sibTrans" cxnId="{D4320785-F47B-48E3-8839-5BB786787943}">
      <dgm:prSet/>
      <dgm:spPr/>
      <dgm:t>
        <a:bodyPr/>
        <a:lstStyle/>
        <a:p>
          <a:endParaRPr lang="en-US"/>
        </a:p>
      </dgm:t>
    </dgm:pt>
    <dgm:pt modelId="{4B02042E-D799-40E0-A664-097DE7AA3706}">
      <dgm:prSet custT="1"/>
      <dgm:spPr/>
      <dgm:t>
        <a:bodyPr/>
        <a:lstStyle/>
        <a:p>
          <a:r>
            <a:rPr lang="en-US" sz="2500" dirty="0"/>
            <a:t>The binding of the strands appropriately suggests that these components may interact and support each other</a:t>
          </a:r>
        </a:p>
      </dgm:t>
    </dgm:pt>
    <dgm:pt modelId="{CED13A68-4CDD-4D76-B899-97FA9B0A2E20}" type="parTrans" cxnId="{E4C30878-FE0F-4089-9534-8FE6C8369335}">
      <dgm:prSet/>
      <dgm:spPr/>
      <dgm:t>
        <a:bodyPr/>
        <a:lstStyle/>
        <a:p>
          <a:endParaRPr lang="en-US"/>
        </a:p>
      </dgm:t>
    </dgm:pt>
    <dgm:pt modelId="{C9604027-D761-4996-AFE8-5D6847F18EB1}" type="sibTrans" cxnId="{E4C30878-FE0F-4089-9534-8FE6C8369335}">
      <dgm:prSet/>
      <dgm:spPr/>
      <dgm:t>
        <a:bodyPr/>
        <a:lstStyle/>
        <a:p>
          <a:endParaRPr lang="en-US"/>
        </a:p>
      </dgm:t>
    </dgm:pt>
    <dgm:pt modelId="{63C237B2-305A-6B43-9C72-509BC64D700B}" type="pres">
      <dgm:prSet presAssocID="{6EA7C21A-EC59-42A5-999C-C86E62BFEBC3}" presName="vert0" presStyleCnt="0">
        <dgm:presLayoutVars>
          <dgm:dir/>
          <dgm:animOne val="branch"/>
          <dgm:animLvl val="lvl"/>
        </dgm:presLayoutVars>
      </dgm:prSet>
      <dgm:spPr/>
    </dgm:pt>
    <dgm:pt modelId="{1737276E-E7CB-C84B-B3F6-ADCFCAA4F6F0}" type="pres">
      <dgm:prSet presAssocID="{009C11D2-2CD1-4968-A68F-9025841B54A8}" presName="thickLine" presStyleLbl="alignNode1" presStyleIdx="0" presStyleCnt="4"/>
      <dgm:spPr/>
    </dgm:pt>
    <dgm:pt modelId="{C7D9C784-504C-B64B-99AB-14B4C6B4B5D0}" type="pres">
      <dgm:prSet presAssocID="{009C11D2-2CD1-4968-A68F-9025841B54A8}" presName="horz1" presStyleCnt="0"/>
      <dgm:spPr/>
    </dgm:pt>
    <dgm:pt modelId="{E42FFEE7-8099-6641-B762-420ABD8DD234}" type="pres">
      <dgm:prSet presAssocID="{009C11D2-2CD1-4968-A68F-9025841B54A8}" presName="tx1" presStyleLbl="revTx" presStyleIdx="0" presStyleCnt="4"/>
      <dgm:spPr/>
    </dgm:pt>
    <dgm:pt modelId="{FE4EEF88-30D2-6943-A46B-2CFB243F1670}" type="pres">
      <dgm:prSet presAssocID="{009C11D2-2CD1-4968-A68F-9025841B54A8}" presName="vert1" presStyleCnt="0"/>
      <dgm:spPr/>
    </dgm:pt>
    <dgm:pt modelId="{924FB9BE-073A-7646-A33F-C284C634BF57}" type="pres">
      <dgm:prSet presAssocID="{36DDC120-8B98-46EC-ADB0-15A854C5884D}" presName="thickLine" presStyleLbl="alignNode1" presStyleIdx="1" presStyleCnt="4"/>
      <dgm:spPr/>
    </dgm:pt>
    <dgm:pt modelId="{25A80645-76B1-FB45-9A9C-961F72EF9B80}" type="pres">
      <dgm:prSet presAssocID="{36DDC120-8B98-46EC-ADB0-15A854C5884D}" presName="horz1" presStyleCnt="0"/>
      <dgm:spPr/>
    </dgm:pt>
    <dgm:pt modelId="{1EC68308-4222-BB4D-9CC5-3CE1C307C470}" type="pres">
      <dgm:prSet presAssocID="{36DDC120-8B98-46EC-ADB0-15A854C5884D}" presName="tx1" presStyleLbl="revTx" presStyleIdx="1" presStyleCnt="4"/>
      <dgm:spPr/>
    </dgm:pt>
    <dgm:pt modelId="{F75BE28C-28AC-3142-AD09-3B6B3EE4D97E}" type="pres">
      <dgm:prSet presAssocID="{36DDC120-8B98-46EC-ADB0-15A854C5884D}" presName="vert1" presStyleCnt="0"/>
      <dgm:spPr/>
    </dgm:pt>
    <dgm:pt modelId="{ED13F809-2DDC-6249-8BDE-613B7AC846BF}" type="pres">
      <dgm:prSet presAssocID="{9807CD7D-16EF-45A0-8F79-7CAF26AFD0C0}" presName="thickLine" presStyleLbl="alignNode1" presStyleIdx="2" presStyleCnt="4"/>
      <dgm:spPr/>
    </dgm:pt>
    <dgm:pt modelId="{354A1A8F-0208-CA46-9117-A8FBEDD3321C}" type="pres">
      <dgm:prSet presAssocID="{9807CD7D-16EF-45A0-8F79-7CAF26AFD0C0}" presName="horz1" presStyleCnt="0"/>
      <dgm:spPr/>
    </dgm:pt>
    <dgm:pt modelId="{38C71F8F-ABD7-B544-806D-D97D47C4462A}" type="pres">
      <dgm:prSet presAssocID="{9807CD7D-16EF-45A0-8F79-7CAF26AFD0C0}" presName="tx1" presStyleLbl="revTx" presStyleIdx="2" presStyleCnt="4"/>
      <dgm:spPr/>
    </dgm:pt>
    <dgm:pt modelId="{ACB08E6E-1BF6-C740-875C-1A50190D4083}" type="pres">
      <dgm:prSet presAssocID="{9807CD7D-16EF-45A0-8F79-7CAF26AFD0C0}" presName="vert1" presStyleCnt="0"/>
      <dgm:spPr/>
    </dgm:pt>
    <dgm:pt modelId="{7176FA4D-FEC6-3E43-9268-CFE543AB1EE3}" type="pres">
      <dgm:prSet presAssocID="{4B02042E-D799-40E0-A664-097DE7AA3706}" presName="thickLine" presStyleLbl="alignNode1" presStyleIdx="3" presStyleCnt="4"/>
      <dgm:spPr/>
    </dgm:pt>
    <dgm:pt modelId="{4CE0BA37-A1E8-6149-BEA9-F921613D065E}" type="pres">
      <dgm:prSet presAssocID="{4B02042E-D799-40E0-A664-097DE7AA3706}" presName="horz1" presStyleCnt="0"/>
      <dgm:spPr/>
    </dgm:pt>
    <dgm:pt modelId="{7AF57379-0734-614E-8619-5B52D07D88DD}" type="pres">
      <dgm:prSet presAssocID="{4B02042E-D799-40E0-A664-097DE7AA3706}" presName="tx1" presStyleLbl="revTx" presStyleIdx="3" presStyleCnt="4"/>
      <dgm:spPr/>
    </dgm:pt>
    <dgm:pt modelId="{9F81AB5B-E2E4-5440-8868-EBC790CBBAAF}" type="pres">
      <dgm:prSet presAssocID="{4B02042E-D799-40E0-A664-097DE7AA3706}" presName="vert1" presStyleCnt="0"/>
      <dgm:spPr/>
    </dgm:pt>
  </dgm:ptLst>
  <dgm:cxnLst>
    <dgm:cxn modelId="{AE97B82D-0F90-4359-BC88-992E718C2AB6}" srcId="{6EA7C21A-EC59-42A5-999C-C86E62BFEBC3}" destId="{009C11D2-2CD1-4968-A68F-9025841B54A8}" srcOrd="0" destOrd="0" parTransId="{2E674CCA-1931-422E-8AD5-8E9C48B8320F}" sibTransId="{6AAAB9AD-F2D8-434D-8DEF-69FD7A4CDC2D}"/>
    <dgm:cxn modelId="{798FB843-988F-2648-B796-E7335BDEF133}" type="presOf" srcId="{6EA7C21A-EC59-42A5-999C-C86E62BFEBC3}" destId="{63C237B2-305A-6B43-9C72-509BC64D700B}" srcOrd="0" destOrd="0" presId="urn:microsoft.com/office/officeart/2008/layout/LinedList"/>
    <dgm:cxn modelId="{76A4D06F-7994-4444-8612-EE1A9423A3BE}" type="presOf" srcId="{36DDC120-8B98-46EC-ADB0-15A854C5884D}" destId="{1EC68308-4222-BB4D-9CC5-3CE1C307C470}" srcOrd="0" destOrd="0" presId="urn:microsoft.com/office/officeart/2008/layout/LinedList"/>
    <dgm:cxn modelId="{E4C30878-FE0F-4089-9534-8FE6C8369335}" srcId="{6EA7C21A-EC59-42A5-999C-C86E62BFEBC3}" destId="{4B02042E-D799-40E0-A664-097DE7AA3706}" srcOrd="3" destOrd="0" parTransId="{CED13A68-4CDD-4D76-B899-97FA9B0A2E20}" sibTransId="{C9604027-D761-4996-AFE8-5D6847F18EB1}"/>
    <dgm:cxn modelId="{3866AB82-4F7A-2A49-B407-37DB9758CE1D}" type="presOf" srcId="{9807CD7D-16EF-45A0-8F79-7CAF26AFD0C0}" destId="{38C71F8F-ABD7-B544-806D-D97D47C4462A}" srcOrd="0" destOrd="0" presId="urn:microsoft.com/office/officeart/2008/layout/LinedList"/>
    <dgm:cxn modelId="{D4320785-F47B-48E3-8839-5BB786787943}" srcId="{6EA7C21A-EC59-42A5-999C-C86E62BFEBC3}" destId="{9807CD7D-16EF-45A0-8F79-7CAF26AFD0C0}" srcOrd="2" destOrd="0" parTransId="{6E813731-5E9E-4C50-986E-35F9BC644B82}" sibTransId="{6083E09F-C54A-4788-A717-00FD37867C75}"/>
    <dgm:cxn modelId="{A2839090-43BE-7C47-8D50-BB3ADD53342F}" type="presOf" srcId="{4B02042E-D799-40E0-A664-097DE7AA3706}" destId="{7AF57379-0734-614E-8619-5B52D07D88DD}" srcOrd="0" destOrd="0" presId="urn:microsoft.com/office/officeart/2008/layout/LinedList"/>
    <dgm:cxn modelId="{8EC95B99-AD5F-47F8-9D68-0B8593AE4A1D}" srcId="{6EA7C21A-EC59-42A5-999C-C86E62BFEBC3}" destId="{36DDC120-8B98-46EC-ADB0-15A854C5884D}" srcOrd="1" destOrd="0" parTransId="{F74B1E69-2B02-4299-BCBB-64B3F4A2A3D7}" sibTransId="{BEB43D25-AC4C-496C-827E-910D76DD6F48}"/>
    <dgm:cxn modelId="{76A93ED5-7DE3-B844-8DF5-732F4FFF750A}" type="presOf" srcId="{009C11D2-2CD1-4968-A68F-9025841B54A8}" destId="{E42FFEE7-8099-6641-B762-420ABD8DD234}" srcOrd="0" destOrd="0" presId="urn:microsoft.com/office/officeart/2008/layout/LinedList"/>
    <dgm:cxn modelId="{87793EC1-4995-2B4D-9B37-DB9F528B8E0C}" type="presParOf" srcId="{63C237B2-305A-6B43-9C72-509BC64D700B}" destId="{1737276E-E7CB-C84B-B3F6-ADCFCAA4F6F0}" srcOrd="0" destOrd="0" presId="urn:microsoft.com/office/officeart/2008/layout/LinedList"/>
    <dgm:cxn modelId="{92AF2947-C78B-A64B-AE1A-FC1DB498B617}" type="presParOf" srcId="{63C237B2-305A-6B43-9C72-509BC64D700B}" destId="{C7D9C784-504C-B64B-99AB-14B4C6B4B5D0}" srcOrd="1" destOrd="0" presId="urn:microsoft.com/office/officeart/2008/layout/LinedList"/>
    <dgm:cxn modelId="{142C35BF-BC92-2C48-A498-96F7993885D1}" type="presParOf" srcId="{C7D9C784-504C-B64B-99AB-14B4C6B4B5D0}" destId="{E42FFEE7-8099-6641-B762-420ABD8DD234}" srcOrd="0" destOrd="0" presId="urn:microsoft.com/office/officeart/2008/layout/LinedList"/>
    <dgm:cxn modelId="{5F8FE7D9-7D23-CC4B-AB87-74625E4D0E28}" type="presParOf" srcId="{C7D9C784-504C-B64B-99AB-14B4C6B4B5D0}" destId="{FE4EEF88-30D2-6943-A46B-2CFB243F1670}" srcOrd="1" destOrd="0" presId="urn:microsoft.com/office/officeart/2008/layout/LinedList"/>
    <dgm:cxn modelId="{DC8BAF1D-F4D3-A445-97FF-68961C749906}" type="presParOf" srcId="{63C237B2-305A-6B43-9C72-509BC64D700B}" destId="{924FB9BE-073A-7646-A33F-C284C634BF57}" srcOrd="2" destOrd="0" presId="urn:microsoft.com/office/officeart/2008/layout/LinedList"/>
    <dgm:cxn modelId="{DEA100E5-C9B6-184A-A65C-EA4C6BA0AC9A}" type="presParOf" srcId="{63C237B2-305A-6B43-9C72-509BC64D700B}" destId="{25A80645-76B1-FB45-9A9C-961F72EF9B80}" srcOrd="3" destOrd="0" presId="urn:microsoft.com/office/officeart/2008/layout/LinedList"/>
    <dgm:cxn modelId="{95165760-BF05-CF4A-94BD-F97A2F70C58D}" type="presParOf" srcId="{25A80645-76B1-FB45-9A9C-961F72EF9B80}" destId="{1EC68308-4222-BB4D-9CC5-3CE1C307C470}" srcOrd="0" destOrd="0" presId="urn:microsoft.com/office/officeart/2008/layout/LinedList"/>
    <dgm:cxn modelId="{ED814071-9976-DE46-B1F0-821C22029DD1}" type="presParOf" srcId="{25A80645-76B1-FB45-9A9C-961F72EF9B80}" destId="{F75BE28C-28AC-3142-AD09-3B6B3EE4D97E}" srcOrd="1" destOrd="0" presId="urn:microsoft.com/office/officeart/2008/layout/LinedList"/>
    <dgm:cxn modelId="{13B3B9B8-D6E6-1E44-88E2-84B518BFEF6D}" type="presParOf" srcId="{63C237B2-305A-6B43-9C72-509BC64D700B}" destId="{ED13F809-2DDC-6249-8BDE-613B7AC846BF}" srcOrd="4" destOrd="0" presId="urn:microsoft.com/office/officeart/2008/layout/LinedList"/>
    <dgm:cxn modelId="{926AC847-2E91-5E42-8D8C-9697E095CF55}" type="presParOf" srcId="{63C237B2-305A-6B43-9C72-509BC64D700B}" destId="{354A1A8F-0208-CA46-9117-A8FBEDD3321C}" srcOrd="5" destOrd="0" presId="urn:microsoft.com/office/officeart/2008/layout/LinedList"/>
    <dgm:cxn modelId="{96FAFFF1-0A71-F94D-A15A-280A4B7FF091}" type="presParOf" srcId="{354A1A8F-0208-CA46-9117-A8FBEDD3321C}" destId="{38C71F8F-ABD7-B544-806D-D97D47C4462A}" srcOrd="0" destOrd="0" presId="urn:microsoft.com/office/officeart/2008/layout/LinedList"/>
    <dgm:cxn modelId="{B2B48A42-67E2-4F40-BA08-5E6810EDC06F}" type="presParOf" srcId="{354A1A8F-0208-CA46-9117-A8FBEDD3321C}" destId="{ACB08E6E-1BF6-C740-875C-1A50190D4083}" srcOrd="1" destOrd="0" presId="urn:microsoft.com/office/officeart/2008/layout/LinedList"/>
    <dgm:cxn modelId="{C5D16027-2085-4F42-8153-395DB8C0B626}" type="presParOf" srcId="{63C237B2-305A-6B43-9C72-509BC64D700B}" destId="{7176FA4D-FEC6-3E43-9268-CFE543AB1EE3}" srcOrd="6" destOrd="0" presId="urn:microsoft.com/office/officeart/2008/layout/LinedList"/>
    <dgm:cxn modelId="{0FC3A89A-DF46-D542-8808-45A9243DB134}" type="presParOf" srcId="{63C237B2-305A-6B43-9C72-509BC64D700B}" destId="{4CE0BA37-A1E8-6149-BEA9-F921613D065E}" srcOrd="7" destOrd="0" presId="urn:microsoft.com/office/officeart/2008/layout/LinedList"/>
    <dgm:cxn modelId="{57DBC4F9-AC1B-354F-846D-B50E003F5CAB}" type="presParOf" srcId="{4CE0BA37-A1E8-6149-BEA9-F921613D065E}" destId="{7AF57379-0734-614E-8619-5B52D07D88DD}" srcOrd="0" destOrd="0" presId="urn:microsoft.com/office/officeart/2008/layout/LinedList"/>
    <dgm:cxn modelId="{9BF0F351-57C0-BB4A-99BE-A7DF3169F81B}" type="presParOf" srcId="{4CE0BA37-A1E8-6149-BEA9-F921613D065E}" destId="{9F81AB5B-E2E4-5440-8868-EBC790CBBAA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F1B2814-F0FE-41BC-9A47-29DCBD70A76F}"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6C365C7D-F738-4A19-97C4-F0E97EEB09BC}">
      <dgm:prSet custT="1"/>
      <dgm:spPr/>
      <dgm:t>
        <a:bodyPr/>
        <a:lstStyle/>
        <a:p>
          <a:r>
            <a:rPr lang="en-US" sz="2500" dirty="0"/>
            <a:t>Includes word recognition and language comprehension and manages to expand the subcomponents that those include </a:t>
          </a:r>
        </a:p>
      </dgm:t>
    </dgm:pt>
    <dgm:pt modelId="{F4462B71-7F60-4A16-BB9A-C17E54CFB6CA}" type="parTrans" cxnId="{FBC2D288-9F5B-4867-844A-96739A67CD8B}">
      <dgm:prSet/>
      <dgm:spPr/>
      <dgm:t>
        <a:bodyPr/>
        <a:lstStyle/>
        <a:p>
          <a:endParaRPr lang="en-US"/>
        </a:p>
      </dgm:t>
    </dgm:pt>
    <dgm:pt modelId="{92961B44-9EDA-4178-86FA-1312FA2F0A87}" type="sibTrans" cxnId="{FBC2D288-9F5B-4867-844A-96739A67CD8B}">
      <dgm:prSet/>
      <dgm:spPr/>
      <dgm:t>
        <a:bodyPr/>
        <a:lstStyle/>
        <a:p>
          <a:endParaRPr lang="en-US"/>
        </a:p>
      </dgm:t>
    </dgm:pt>
    <dgm:pt modelId="{622B8767-5AFB-4E1E-B87F-660179CB5D36}">
      <dgm:prSet custT="1"/>
      <dgm:spPr/>
      <dgm:t>
        <a:bodyPr/>
        <a:lstStyle/>
        <a:p>
          <a:r>
            <a:rPr lang="en-US" sz="2500" dirty="0"/>
            <a:t>Some of these subcomponents are not yet well established through research (they are more hypothetical)</a:t>
          </a:r>
        </a:p>
      </dgm:t>
    </dgm:pt>
    <dgm:pt modelId="{726A7D30-0FBA-4D21-99E8-727F335249F0}" type="parTrans" cxnId="{A21C807B-8D9F-45B6-BF81-1EC2ADD1102F}">
      <dgm:prSet/>
      <dgm:spPr/>
      <dgm:t>
        <a:bodyPr/>
        <a:lstStyle/>
        <a:p>
          <a:endParaRPr lang="en-US"/>
        </a:p>
      </dgm:t>
    </dgm:pt>
    <dgm:pt modelId="{3998AD4E-482C-4376-A425-6022F6D4A168}" type="sibTrans" cxnId="{A21C807B-8D9F-45B6-BF81-1EC2ADD1102F}">
      <dgm:prSet/>
      <dgm:spPr/>
      <dgm:t>
        <a:bodyPr/>
        <a:lstStyle/>
        <a:p>
          <a:endParaRPr lang="en-US"/>
        </a:p>
      </dgm:t>
    </dgm:pt>
    <dgm:pt modelId="{14FBEA05-CEA8-427C-A013-6F1DF3689630}">
      <dgm:prSet custT="1"/>
      <dgm:spPr/>
      <dgm:t>
        <a:bodyPr/>
        <a:lstStyle/>
        <a:p>
          <a:r>
            <a:rPr lang="en-US" sz="2500" dirty="0"/>
            <a:t>Emphasizes bridging – skills/abilities with a foot in both camps</a:t>
          </a:r>
        </a:p>
      </dgm:t>
    </dgm:pt>
    <dgm:pt modelId="{330ECC12-0E3E-4A08-9DAD-88D583186179}" type="parTrans" cxnId="{D7788ED2-9631-43A1-9599-FAC6425DCF20}">
      <dgm:prSet/>
      <dgm:spPr/>
      <dgm:t>
        <a:bodyPr/>
        <a:lstStyle/>
        <a:p>
          <a:endParaRPr lang="en-US"/>
        </a:p>
      </dgm:t>
    </dgm:pt>
    <dgm:pt modelId="{F6719C98-0D2A-4811-9D10-EF2B2540C2F3}" type="sibTrans" cxnId="{D7788ED2-9631-43A1-9599-FAC6425DCF20}">
      <dgm:prSet/>
      <dgm:spPr/>
      <dgm:t>
        <a:bodyPr/>
        <a:lstStyle/>
        <a:p>
          <a:endParaRPr lang="en-US"/>
        </a:p>
      </dgm:t>
    </dgm:pt>
    <dgm:pt modelId="{8EA70143-ACFA-4476-A83F-6B4CEB917EB5}">
      <dgm:prSet custT="1"/>
      <dgm:spPr/>
      <dgm:t>
        <a:bodyPr/>
        <a:lstStyle/>
        <a:p>
          <a:r>
            <a:rPr lang="en-US" sz="2500" dirty="0"/>
            <a:t>Ignores automaticity but emphasizes the strategic nature of both major components</a:t>
          </a:r>
        </a:p>
      </dgm:t>
    </dgm:pt>
    <dgm:pt modelId="{2727B2BC-C2DD-48C7-983F-4372293AE36C}" type="parTrans" cxnId="{3D0DF1EF-873E-4119-B38B-A301E8914506}">
      <dgm:prSet/>
      <dgm:spPr/>
      <dgm:t>
        <a:bodyPr/>
        <a:lstStyle/>
        <a:p>
          <a:endParaRPr lang="en-US"/>
        </a:p>
      </dgm:t>
    </dgm:pt>
    <dgm:pt modelId="{59AF9728-DCDA-446B-902A-752EA4E0612C}" type="sibTrans" cxnId="{3D0DF1EF-873E-4119-B38B-A301E8914506}">
      <dgm:prSet/>
      <dgm:spPr/>
      <dgm:t>
        <a:bodyPr/>
        <a:lstStyle/>
        <a:p>
          <a:endParaRPr lang="en-US"/>
        </a:p>
      </dgm:t>
    </dgm:pt>
    <dgm:pt modelId="{3081A467-C0A1-4AC1-9419-E6714CCBFA87}">
      <dgm:prSet custT="1"/>
      <dgm:spPr/>
      <dgm:t>
        <a:bodyPr/>
        <a:lstStyle/>
        <a:p>
          <a:r>
            <a:rPr lang="en-US" sz="2500" dirty="0"/>
            <a:t>Includes domain knowledge and verbal reasoning, but not cognitive processing speed</a:t>
          </a:r>
        </a:p>
      </dgm:t>
    </dgm:pt>
    <dgm:pt modelId="{D79B944D-145F-4053-8A7F-6101072F99C6}" type="parTrans" cxnId="{2F0B86F4-E4EE-47F1-B9A8-50697C9ABFAB}">
      <dgm:prSet/>
      <dgm:spPr/>
      <dgm:t>
        <a:bodyPr/>
        <a:lstStyle/>
        <a:p>
          <a:endParaRPr lang="en-US"/>
        </a:p>
      </dgm:t>
    </dgm:pt>
    <dgm:pt modelId="{0FB67597-589B-433F-8ECE-D7FC40C53079}" type="sibTrans" cxnId="{2F0B86F4-E4EE-47F1-B9A8-50697C9ABFAB}">
      <dgm:prSet/>
      <dgm:spPr/>
      <dgm:t>
        <a:bodyPr/>
        <a:lstStyle/>
        <a:p>
          <a:endParaRPr lang="en-US"/>
        </a:p>
      </dgm:t>
    </dgm:pt>
    <dgm:pt modelId="{56FABBD1-38C8-464D-9B19-E61FA5B0B760}" type="pres">
      <dgm:prSet presAssocID="{0F1B2814-F0FE-41BC-9A47-29DCBD70A76F}" presName="vert0" presStyleCnt="0">
        <dgm:presLayoutVars>
          <dgm:dir/>
          <dgm:animOne val="branch"/>
          <dgm:animLvl val="lvl"/>
        </dgm:presLayoutVars>
      </dgm:prSet>
      <dgm:spPr/>
    </dgm:pt>
    <dgm:pt modelId="{58C3265C-19E6-9F47-9CC8-CB72E846E1E0}" type="pres">
      <dgm:prSet presAssocID="{6C365C7D-F738-4A19-97C4-F0E97EEB09BC}" presName="thickLine" presStyleLbl="alignNode1" presStyleIdx="0" presStyleCnt="5"/>
      <dgm:spPr/>
    </dgm:pt>
    <dgm:pt modelId="{F940E20E-1E0D-EE45-A93B-22BFE396760A}" type="pres">
      <dgm:prSet presAssocID="{6C365C7D-F738-4A19-97C4-F0E97EEB09BC}" presName="horz1" presStyleCnt="0"/>
      <dgm:spPr/>
    </dgm:pt>
    <dgm:pt modelId="{EB0EED5D-6F7C-DC45-A4EB-3E5528E0336A}" type="pres">
      <dgm:prSet presAssocID="{6C365C7D-F738-4A19-97C4-F0E97EEB09BC}" presName="tx1" presStyleLbl="revTx" presStyleIdx="0" presStyleCnt="5"/>
      <dgm:spPr/>
    </dgm:pt>
    <dgm:pt modelId="{F073F46C-A955-3443-97FC-E3B7BE9DA1B0}" type="pres">
      <dgm:prSet presAssocID="{6C365C7D-F738-4A19-97C4-F0E97EEB09BC}" presName="vert1" presStyleCnt="0"/>
      <dgm:spPr/>
    </dgm:pt>
    <dgm:pt modelId="{F9D4B92B-BC8E-3F4A-8478-2B32056361D5}" type="pres">
      <dgm:prSet presAssocID="{622B8767-5AFB-4E1E-B87F-660179CB5D36}" presName="thickLine" presStyleLbl="alignNode1" presStyleIdx="1" presStyleCnt="5"/>
      <dgm:spPr/>
    </dgm:pt>
    <dgm:pt modelId="{37602DCA-5037-1141-B0F8-AA5049604BE5}" type="pres">
      <dgm:prSet presAssocID="{622B8767-5AFB-4E1E-B87F-660179CB5D36}" presName="horz1" presStyleCnt="0"/>
      <dgm:spPr/>
    </dgm:pt>
    <dgm:pt modelId="{3FA77116-2DB1-6A49-A036-D95BF1E98BCB}" type="pres">
      <dgm:prSet presAssocID="{622B8767-5AFB-4E1E-B87F-660179CB5D36}" presName="tx1" presStyleLbl="revTx" presStyleIdx="1" presStyleCnt="5"/>
      <dgm:spPr/>
    </dgm:pt>
    <dgm:pt modelId="{EE9262DC-3B14-1B43-9F1F-3CF6FADE612B}" type="pres">
      <dgm:prSet presAssocID="{622B8767-5AFB-4E1E-B87F-660179CB5D36}" presName="vert1" presStyleCnt="0"/>
      <dgm:spPr/>
    </dgm:pt>
    <dgm:pt modelId="{5790BAE1-93C7-2B4E-AA2B-0EA23CF97311}" type="pres">
      <dgm:prSet presAssocID="{14FBEA05-CEA8-427C-A013-6F1DF3689630}" presName="thickLine" presStyleLbl="alignNode1" presStyleIdx="2" presStyleCnt="5"/>
      <dgm:spPr/>
    </dgm:pt>
    <dgm:pt modelId="{1C6607BB-0460-FC46-A8C8-B4464F98217A}" type="pres">
      <dgm:prSet presAssocID="{14FBEA05-CEA8-427C-A013-6F1DF3689630}" presName="horz1" presStyleCnt="0"/>
      <dgm:spPr/>
    </dgm:pt>
    <dgm:pt modelId="{92BDCBD1-0E02-B549-8E54-52AD9758AB09}" type="pres">
      <dgm:prSet presAssocID="{14FBEA05-CEA8-427C-A013-6F1DF3689630}" presName="tx1" presStyleLbl="revTx" presStyleIdx="2" presStyleCnt="5"/>
      <dgm:spPr/>
    </dgm:pt>
    <dgm:pt modelId="{4726AD53-D9C5-2141-95BA-0E947EF05DE5}" type="pres">
      <dgm:prSet presAssocID="{14FBEA05-CEA8-427C-A013-6F1DF3689630}" presName="vert1" presStyleCnt="0"/>
      <dgm:spPr/>
    </dgm:pt>
    <dgm:pt modelId="{0ECB2EA5-0814-364A-9961-3F3E9D63CC08}" type="pres">
      <dgm:prSet presAssocID="{8EA70143-ACFA-4476-A83F-6B4CEB917EB5}" presName="thickLine" presStyleLbl="alignNode1" presStyleIdx="3" presStyleCnt="5"/>
      <dgm:spPr/>
    </dgm:pt>
    <dgm:pt modelId="{FA9ED7A1-F3B0-9449-9179-9967BD8FE56D}" type="pres">
      <dgm:prSet presAssocID="{8EA70143-ACFA-4476-A83F-6B4CEB917EB5}" presName="horz1" presStyleCnt="0"/>
      <dgm:spPr/>
    </dgm:pt>
    <dgm:pt modelId="{B056B29F-7D6A-F749-895B-646B7D4DA76F}" type="pres">
      <dgm:prSet presAssocID="{8EA70143-ACFA-4476-A83F-6B4CEB917EB5}" presName="tx1" presStyleLbl="revTx" presStyleIdx="3" presStyleCnt="5"/>
      <dgm:spPr/>
    </dgm:pt>
    <dgm:pt modelId="{4E7756A6-3007-D843-9C32-6BDE20E28DDD}" type="pres">
      <dgm:prSet presAssocID="{8EA70143-ACFA-4476-A83F-6B4CEB917EB5}" presName="vert1" presStyleCnt="0"/>
      <dgm:spPr/>
    </dgm:pt>
    <dgm:pt modelId="{C93E2BCC-B819-9D4C-A600-CC009B43DC53}" type="pres">
      <dgm:prSet presAssocID="{3081A467-C0A1-4AC1-9419-E6714CCBFA87}" presName="thickLine" presStyleLbl="alignNode1" presStyleIdx="4" presStyleCnt="5"/>
      <dgm:spPr/>
    </dgm:pt>
    <dgm:pt modelId="{BD41F7D0-5E26-8C42-A367-DBB34ACE152F}" type="pres">
      <dgm:prSet presAssocID="{3081A467-C0A1-4AC1-9419-E6714CCBFA87}" presName="horz1" presStyleCnt="0"/>
      <dgm:spPr/>
    </dgm:pt>
    <dgm:pt modelId="{671E03CD-DE85-834C-BD85-DD98DFE9AF74}" type="pres">
      <dgm:prSet presAssocID="{3081A467-C0A1-4AC1-9419-E6714CCBFA87}" presName="tx1" presStyleLbl="revTx" presStyleIdx="4" presStyleCnt="5"/>
      <dgm:spPr/>
    </dgm:pt>
    <dgm:pt modelId="{8DFBEA45-7116-CF4F-9F28-113DC4C4DD24}" type="pres">
      <dgm:prSet presAssocID="{3081A467-C0A1-4AC1-9419-E6714CCBFA87}" presName="vert1" presStyleCnt="0"/>
      <dgm:spPr/>
    </dgm:pt>
  </dgm:ptLst>
  <dgm:cxnLst>
    <dgm:cxn modelId="{042BA916-2FC7-5742-A684-3E08F168DB11}" type="presOf" srcId="{14FBEA05-CEA8-427C-A013-6F1DF3689630}" destId="{92BDCBD1-0E02-B549-8E54-52AD9758AB09}" srcOrd="0" destOrd="0" presId="urn:microsoft.com/office/officeart/2008/layout/LinedList"/>
    <dgm:cxn modelId="{C0B2A659-CD2C-5F41-92BC-56FF3A78CA93}" type="presOf" srcId="{3081A467-C0A1-4AC1-9419-E6714CCBFA87}" destId="{671E03CD-DE85-834C-BD85-DD98DFE9AF74}" srcOrd="0" destOrd="0" presId="urn:microsoft.com/office/officeart/2008/layout/LinedList"/>
    <dgm:cxn modelId="{FE6C5060-E1B3-3741-87BB-2C67E5B8A268}" type="presOf" srcId="{6C365C7D-F738-4A19-97C4-F0E97EEB09BC}" destId="{EB0EED5D-6F7C-DC45-A4EB-3E5528E0336A}" srcOrd="0" destOrd="0" presId="urn:microsoft.com/office/officeart/2008/layout/LinedList"/>
    <dgm:cxn modelId="{DAFCDE70-94C1-2B41-AF33-40F93B879BB3}" type="presOf" srcId="{622B8767-5AFB-4E1E-B87F-660179CB5D36}" destId="{3FA77116-2DB1-6A49-A036-D95BF1E98BCB}" srcOrd="0" destOrd="0" presId="urn:microsoft.com/office/officeart/2008/layout/LinedList"/>
    <dgm:cxn modelId="{4EB4027A-511F-994E-BA4B-48AEEFA03149}" type="presOf" srcId="{8EA70143-ACFA-4476-A83F-6B4CEB917EB5}" destId="{B056B29F-7D6A-F749-895B-646B7D4DA76F}" srcOrd="0" destOrd="0" presId="urn:microsoft.com/office/officeart/2008/layout/LinedList"/>
    <dgm:cxn modelId="{A21C807B-8D9F-45B6-BF81-1EC2ADD1102F}" srcId="{0F1B2814-F0FE-41BC-9A47-29DCBD70A76F}" destId="{622B8767-5AFB-4E1E-B87F-660179CB5D36}" srcOrd="1" destOrd="0" parTransId="{726A7D30-0FBA-4D21-99E8-727F335249F0}" sibTransId="{3998AD4E-482C-4376-A425-6022F6D4A168}"/>
    <dgm:cxn modelId="{FBC2D288-9F5B-4867-844A-96739A67CD8B}" srcId="{0F1B2814-F0FE-41BC-9A47-29DCBD70A76F}" destId="{6C365C7D-F738-4A19-97C4-F0E97EEB09BC}" srcOrd="0" destOrd="0" parTransId="{F4462B71-7F60-4A16-BB9A-C17E54CFB6CA}" sibTransId="{92961B44-9EDA-4178-86FA-1312FA2F0A87}"/>
    <dgm:cxn modelId="{1DC1C999-394D-B041-BA12-855F0C2078CF}" type="presOf" srcId="{0F1B2814-F0FE-41BC-9A47-29DCBD70A76F}" destId="{56FABBD1-38C8-464D-9B19-E61FA5B0B760}" srcOrd="0" destOrd="0" presId="urn:microsoft.com/office/officeart/2008/layout/LinedList"/>
    <dgm:cxn modelId="{D7788ED2-9631-43A1-9599-FAC6425DCF20}" srcId="{0F1B2814-F0FE-41BC-9A47-29DCBD70A76F}" destId="{14FBEA05-CEA8-427C-A013-6F1DF3689630}" srcOrd="2" destOrd="0" parTransId="{330ECC12-0E3E-4A08-9DAD-88D583186179}" sibTransId="{F6719C98-0D2A-4811-9D10-EF2B2540C2F3}"/>
    <dgm:cxn modelId="{3D0DF1EF-873E-4119-B38B-A301E8914506}" srcId="{0F1B2814-F0FE-41BC-9A47-29DCBD70A76F}" destId="{8EA70143-ACFA-4476-A83F-6B4CEB917EB5}" srcOrd="3" destOrd="0" parTransId="{2727B2BC-C2DD-48C7-983F-4372293AE36C}" sibTransId="{59AF9728-DCDA-446B-902A-752EA4E0612C}"/>
    <dgm:cxn modelId="{2F0B86F4-E4EE-47F1-B9A8-50697C9ABFAB}" srcId="{0F1B2814-F0FE-41BC-9A47-29DCBD70A76F}" destId="{3081A467-C0A1-4AC1-9419-E6714CCBFA87}" srcOrd="4" destOrd="0" parTransId="{D79B944D-145F-4053-8A7F-6101072F99C6}" sibTransId="{0FB67597-589B-433F-8ECE-D7FC40C53079}"/>
    <dgm:cxn modelId="{47615430-9879-DF48-8209-8CD08C2B5E35}" type="presParOf" srcId="{56FABBD1-38C8-464D-9B19-E61FA5B0B760}" destId="{58C3265C-19E6-9F47-9CC8-CB72E846E1E0}" srcOrd="0" destOrd="0" presId="urn:microsoft.com/office/officeart/2008/layout/LinedList"/>
    <dgm:cxn modelId="{29996254-9807-DB49-A055-4846ED4B0575}" type="presParOf" srcId="{56FABBD1-38C8-464D-9B19-E61FA5B0B760}" destId="{F940E20E-1E0D-EE45-A93B-22BFE396760A}" srcOrd="1" destOrd="0" presId="urn:microsoft.com/office/officeart/2008/layout/LinedList"/>
    <dgm:cxn modelId="{5D2FCCED-8BB9-AF46-B460-EDD2A5218182}" type="presParOf" srcId="{F940E20E-1E0D-EE45-A93B-22BFE396760A}" destId="{EB0EED5D-6F7C-DC45-A4EB-3E5528E0336A}" srcOrd="0" destOrd="0" presId="urn:microsoft.com/office/officeart/2008/layout/LinedList"/>
    <dgm:cxn modelId="{907D5BB1-C6D4-2E4A-AF49-C4A764E37CDB}" type="presParOf" srcId="{F940E20E-1E0D-EE45-A93B-22BFE396760A}" destId="{F073F46C-A955-3443-97FC-E3B7BE9DA1B0}" srcOrd="1" destOrd="0" presId="urn:microsoft.com/office/officeart/2008/layout/LinedList"/>
    <dgm:cxn modelId="{9068835F-0117-E946-87B4-622DF7C93A8E}" type="presParOf" srcId="{56FABBD1-38C8-464D-9B19-E61FA5B0B760}" destId="{F9D4B92B-BC8E-3F4A-8478-2B32056361D5}" srcOrd="2" destOrd="0" presId="urn:microsoft.com/office/officeart/2008/layout/LinedList"/>
    <dgm:cxn modelId="{61AC4074-20AE-3D40-BCB6-73A48DB29586}" type="presParOf" srcId="{56FABBD1-38C8-464D-9B19-E61FA5B0B760}" destId="{37602DCA-5037-1141-B0F8-AA5049604BE5}" srcOrd="3" destOrd="0" presId="urn:microsoft.com/office/officeart/2008/layout/LinedList"/>
    <dgm:cxn modelId="{CB8F03A9-01F4-B143-AF83-BF2590580719}" type="presParOf" srcId="{37602DCA-5037-1141-B0F8-AA5049604BE5}" destId="{3FA77116-2DB1-6A49-A036-D95BF1E98BCB}" srcOrd="0" destOrd="0" presId="urn:microsoft.com/office/officeart/2008/layout/LinedList"/>
    <dgm:cxn modelId="{2888D585-6C21-684F-980D-32A2401980BC}" type="presParOf" srcId="{37602DCA-5037-1141-B0F8-AA5049604BE5}" destId="{EE9262DC-3B14-1B43-9F1F-3CF6FADE612B}" srcOrd="1" destOrd="0" presId="urn:microsoft.com/office/officeart/2008/layout/LinedList"/>
    <dgm:cxn modelId="{27EF289C-CD94-9A4A-94E5-3A72ECFBDBC6}" type="presParOf" srcId="{56FABBD1-38C8-464D-9B19-E61FA5B0B760}" destId="{5790BAE1-93C7-2B4E-AA2B-0EA23CF97311}" srcOrd="4" destOrd="0" presId="urn:microsoft.com/office/officeart/2008/layout/LinedList"/>
    <dgm:cxn modelId="{B996B70E-6F08-3543-AB0D-DE94C497CFDB}" type="presParOf" srcId="{56FABBD1-38C8-464D-9B19-E61FA5B0B760}" destId="{1C6607BB-0460-FC46-A8C8-B4464F98217A}" srcOrd="5" destOrd="0" presId="urn:microsoft.com/office/officeart/2008/layout/LinedList"/>
    <dgm:cxn modelId="{9DF50BE1-4192-9048-9DEF-093586995792}" type="presParOf" srcId="{1C6607BB-0460-FC46-A8C8-B4464F98217A}" destId="{92BDCBD1-0E02-B549-8E54-52AD9758AB09}" srcOrd="0" destOrd="0" presId="urn:microsoft.com/office/officeart/2008/layout/LinedList"/>
    <dgm:cxn modelId="{0377A620-8823-0540-B870-A44DFF096F61}" type="presParOf" srcId="{1C6607BB-0460-FC46-A8C8-B4464F98217A}" destId="{4726AD53-D9C5-2141-95BA-0E947EF05DE5}" srcOrd="1" destOrd="0" presId="urn:microsoft.com/office/officeart/2008/layout/LinedList"/>
    <dgm:cxn modelId="{7922223C-FDFC-4D4A-AAC7-746A6EEE890A}" type="presParOf" srcId="{56FABBD1-38C8-464D-9B19-E61FA5B0B760}" destId="{0ECB2EA5-0814-364A-9961-3F3E9D63CC08}" srcOrd="6" destOrd="0" presId="urn:microsoft.com/office/officeart/2008/layout/LinedList"/>
    <dgm:cxn modelId="{3C06CC25-A201-4648-BA1E-71CD140ADF22}" type="presParOf" srcId="{56FABBD1-38C8-464D-9B19-E61FA5B0B760}" destId="{FA9ED7A1-F3B0-9449-9179-9967BD8FE56D}" srcOrd="7" destOrd="0" presId="urn:microsoft.com/office/officeart/2008/layout/LinedList"/>
    <dgm:cxn modelId="{4CA17ED9-E724-CF42-8C8C-4576F1CBC039}" type="presParOf" srcId="{FA9ED7A1-F3B0-9449-9179-9967BD8FE56D}" destId="{B056B29F-7D6A-F749-895B-646B7D4DA76F}" srcOrd="0" destOrd="0" presId="urn:microsoft.com/office/officeart/2008/layout/LinedList"/>
    <dgm:cxn modelId="{7BE69BAF-59C4-2C49-A604-505EAD81CF36}" type="presParOf" srcId="{FA9ED7A1-F3B0-9449-9179-9967BD8FE56D}" destId="{4E7756A6-3007-D843-9C32-6BDE20E28DDD}" srcOrd="1" destOrd="0" presId="urn:microsoft.com/office/officeart/2008/layout/LinedList"/>
    <dgm:cxn modelId="{5CC3FB87-1539-5F46-9472-49D894F012FF}" type="presParOf" srcId="{56FABBD1-38C8-464D-9B19-E61FA5B0B760}" destId="{C93E2BCC-B819-9D4C-A600-CC009B43DC53}" srcOrd="8" destOrd="0" presId="urn:microsoft.com/office/officeart/2008/layout/LinedList"/>
    <dgm:cxn modelId="{1CAA7A5D-D8A8-3D4E-B0F2-7586D1EA35E8}" type="presParOf" srcId="{56FABBD1-38C8-464D-9B19-E61FA5B0B760}" destId="{BD41F7D0-5E26-8C42-A367-DBB34ACE152F}" srcOrd="9" destOrd="0" presId="urn:microsoft.com/office/officeart/2008/layout/LinedList"/>
    <dgm:cxn modelId="{87245598-CFF2-4C4C-ABCE-F9A9D34708AC}" type="presParOf" srcId="{BD41F7D0-5E26-8C42-A367-DBB34ACE152F}" destId="{671E03CD-DE85-834C-BD85-DD98DFE9AF74}" srcOrd="0" destOrd="0" presId="urn:microsoft.com/office/officeart/2008/layout/LinedList"/>
    <dgm:cxn modelId="{66342AFC-D1B7-054D-B237-20B80CE46BDC}" type="presParOf" srcId="{BD41F7D0-5E26-8C42-A367-DBB34ACE152F}" destId="{8DFBEA45-7116-CF4F-9F28-113DC4C4DD24}"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C3265C-19E6-9F47-9CC8-CB72E846E1E0}">
      <dsp:nvSpPr>
        <dsp:cNvPr id="0" name=""/>
        <dsp:cNvSpPr/>
      </dsp:nvSpPr>
      <dsp:spPr>
        <a:xfrm>
          <a:off x="0" y="212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0EED5D-6F7C-DC45-A4EB-3E5528E0336A}">
      <dsp:nvSpPr>
        <dsp:cNvPr id="0" name=""/>
        <dsp:cNvSpPr/>
      </dsp:nvSpPr>
      <dsp:spPr>
        <a:xfrm>
          <a:off x="0" y="2124"/>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The value of this model is in its simplicity</a:t>
          </a:r>
        </a:p>
      </dsp:txBody>
      <dsp:txXfrm>
        <a:off x="0" y="2124"/>
        <a:ext cx="10515600" cy="724514"/>
      </dsp:txXfrm>
    </dsp:sp>
    <dsp:sp modelId="{F9D4B92B-BC8E-3F4A-8478-2B32056361D5}">
      <dsp:nvSpPr>
        <dsp:cNvPr id="0" name=""/>
        <dsp:cNvSpPr/>
      </dsp:nvSpPr>
      <dsp:spPr>
        <a:xfrm>
          <a:off x="0" y="726639"/>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FA77116-2DB1-6A49-A036-D95BF1E98BCB}">
      <dsp:nvSpPr>
        <dsp:cNvPr id="0" name=""/>
        <dsp:cNvSpPr/>
      </dsp:nvSpPr>
      <dsp:spPr>
        <a:xfrm>
          <a:off x="0" y="726639"/>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Reading is conceptualized as encompassing two skills (or sets of skills) that interact with each other</a:t>
          </a:r>
        </a:p>
      </dsp:txBody>
      <dsp:txXfrm>
        <a:off x="0" y="726639"/>
        <a:ext cx="10515600" cy="724514"/>
      </dsp:txXfrm>
    </dsp:sp>
    <dsp:sp modelId="{5790BAE1-93C7-2B4E-AA2B-0EA23CF97311}">
      <dsp:nvSpPr>
        <dsp:cNvPr id="0" name=""/>
        <dsp:cNvSpPr/>
      </dsp:nvSpPr>
      <dsp:spPr>
        <a:xfrm>
          <a:off x="0" y="145115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BDCBD1-0E02-B549-8E54-52AD9758AB09}">
      <dsp:nvSpPr>
        <dsp:cNvPr id="0" name=""/>
        <dsp:cNvSpPr/>
      </dsp:nvSpPr>
      <dsp:spPr>
        <a:xfrm>
          <a:off x="0" y="1451154"/>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Captures the idea of essentialness and insufficiency</a:t>
          </a:r>
        </a:p>
      </dsp:txBody>
      <dsp:txXfrm>
        <a:off x="0" y="1451154"/>
        <a:ext cx="10515600" cy="724514"/>
      </dsp:txXfrm>
    </dsp:sp>
    <dsp:sp modelId="{0ECB2EA5-0814-364A-9961-3F3E9D63CC08}">
      <dsp:nvSpPr>
        <dsp:cNvPr id="0" name=""/>
        <dsp:cNvSpPr/>
      </dsp:nvSpPr>
      <dsp:spPr>
        <a:xfrm>
          <a:off x="0" y="2175669"/>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056B29F-7D6A-F749-895B-646B7D4DA76F}">
      <dsp:nvSpPr>
        <dsp:cNvPr id="0" name=""/>
        <dsp:cNvSpPr/>
      </dsp:nvSpPr>
      <dsp:spPr>
        <a:xfrm>
          <a:off x="0" y="2175669"/>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May oversimplify things a bit (a lot of skills go into those two components) </a:t>
          </a:r>
        </a:p>
      </dsp:txBody>
      <dsp:txXfrm>
        <a:off x="0" y="2175669"/>
        <a:ext cx="10515600" cy="724514"/>
      </dsp:txXfrm>
    </dsp:sp>
    <dsp:sp modelId="{C93E2BCC-B819-9D4C-A600-CC009B43DC53}">
      <dsp:nvSpPr>
        <dsp:cNvPr id="0" name=""/>
        <dsp:cNvSpPr/>
      </dsp:nvSpPr>
      <dsp:spPr>
        <a:xfrm>
          <a:off x="0" y="2900183"/>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71E03CD-DE85-834C-BD85-DD98DFE9AF74}">
      <dsp:nvSpPr>
        <dsp:cNvPr id="0" name=""/>
        <dsp:cNvSpPr/>
      </dsp:nvSpPr>
      <dsp:spPr>
        <a:xfrm>
          <a:off x="0" y="2900183"/>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Treats oral language and written language as equivalent, which is not the case</a:t>
          </a:r>
        </a:p>
      </dsp:txBody>
      <dsp:txXfrm>
        <a:off x="0" y="2900183"/>
        <a:ext cx="10515600" cy="724514"/>
      </dsp:txXfrm>
    </dsp:sp>
    <dsp:sp modelId="{55ECEF1F-437E-9643-9873-B66F75DAB7D8}">
      <dsp:nvSpPr>
        <dsp:cNvPr id="0" name=""/>
        <dsp:cNvSpPr/>
      </dsp:nvSpPr>
      <dsp:spPr>
        <a:xfrm>
          <a:off x="0" y="3624698"/>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578B82-FD32-1744-B1D3-EDC6E44F5DCC}">
      <dsp:nvSpPr>
        <dsp:cNvPr id="0" name=""/>
        <dsp:cNvSpPr/>
      </dsp:nvSpPr>
      <dsp:spPr>
        <a:xfrm>
          <a:off x="0" y="3624698"/>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Is a processing model and not a model of learning or instruction</a:t>
          </a:r>
          <a:endParaRPr lang="en-US" sz="2500" kern="1200" dirty="0"/>
        </a:p>
      </dsp:txBody>
      <dsp:txXfrm>
        <a:off x="0" y="3624698"/>
        <a:ext cx="10515600" cy="7245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37276E-E7CB-C84B-B3F6-ADCFCAA4F6F0}">
      <dsp:nvSpPr>
        <dsp:cNvPr id="0" name=""/>
        <dsp:cNvSpPr/>
      </dsp:nvSpPr>
      <dsp:spPr>
        <a:xfrm>
          <a:off x="0" y="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42FFEE7-8099-6641-B762-420ABD8DD234}">
      <dsp:nvSpPr>
        <dsp:cNvPr id="0" name=""/>
        <dsp:cNvSpPr/>
      </dsp:nvSpPr>
      <dsp:spPr>
        <a:xfrm>
          <a:off x="0" y="0"/>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Captures the same major components of the reading process</a:t>
          </a:r>
        </a:p>
      </dsp:txBody>
      <dsp:txXfrm>
        <a:off x="0" y="0"/>
        <a:ext cx="10515600" cy="1087834"/>
      </dsp:txXfrm>
    </dsp:sp>
    <dsp:sp modelId="{924FB9BE-073A-7646-A33F-C284C634BF57}">
      <dsp:nvSpPr>
        <dsp:cNvPr id="0" name=""/>
        <dsp:cNvSpPr/>
      </dsp:nvSpPr>
      <dsp:spPr>
        <a:xfrm>
          <a:off x="0" y="108783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C68308-4222-BB4D-9CC5-3CE1C307C470}">
      <dsp:nvSpPr>
        <dsp:cNvPr id="0" name=""/>
        <dsp:cNvSpPr/>
      </dsp:nvSpPr>
      <dsp:spPr>
        <a:xfrm>
          <a:off x="0" y="1087834"/>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It includes some of the subskills of those components (not necessarily comprehensive)</a:t>
          </a:r>
        </a:p>
      </dsp:txBody>
      <dsp:txXfrm>
        <a:off x="0" y="1087834"/>
        <a:ext cx="10515600" cy="1087834"/>
      </dsp:txXfrm>
    </dsp:sp>
    <dsp:sp modelId="{ED13F809-2DDC-6249-8BDE-613B7AC846BF}">
      <dsp:nvSpPr>
        <dsp:cNvPr id="0" name=""/>
        <dsp:cNvSpPr/>
      </dsp:nvSpPr>
      <dsp:spPr>
        <a:xfrm>
          <a:off x="0" y="2175669"/>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C71F8F-ABD7-B544-806D-D97D47C4462A}">
      <dsp:nvSpPr>
        <dsp:cNvPr id="0" name=""/>
        <dsp:cNvSpPr/>
      </dsp:nvSpPr>
      <dsp:spPr>
        <a:xfrm>
          <a:off x="0" y="2175669"/>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It includes the idea of automaticity for foundational skills and strategic thinking for language skills (a bit of oversimplifying)</a:t>
          </a:r>
        </a:p>
      </dsp:txBody>
      <dsp:txXfrm>
        <a:off x="0" y="2175669"/>
        <a:ext cx="10515600" cy="1087834"/>
      </dsp:txXfrm>
    </dsp:sp>
    <dsp:sp modelId="{7176FA4D-FEC6-3E43-9268-CFE543AB1EE3}">
      <dsp:nvSpPr>
        <dsp:cNvPr id="0" name=""/>
        <dsp:cNvSpPr/>
      </dsp:nvSpPr>
      <dsp:spPr>
        <a:xfrm>
          <a:off x="0" y="3263503"/>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F57379-0734-614E-8619-5B52D07D88DD}">
      <dsp:nvSpPr>
        <dsp:cNvPr id="0" name=""/>
        <dsp:cNvSpPr/>
      </dsp:nvSpPr>
      <dsp:spPr>
        <a:xfrm>
          <a:off x="0" y="3263503"/>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The binding of the strands appropriately suggests that these components may interact and support each other</a:t>
          </a:r>
        </a:p>
      </dsp:txBody>
      <dsp:txXfrm>
        <a:off x="0" y="3263503"/>
        <a:ext cx="10515600" cy="10878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C3265C-19E6-9F47-9CC8-CB72E846E1E0}">
      <dsp:nvSpPr>
        <dsp:cNvPr id="0" name=""/>
        <dsp:cNvSpPr/>
      </dsp:nvSpPr>
      <dsp:spPr>
        <a:xfrm>
          <a:off x="0" y="53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0EED5D-6F7C-DC45-A4EB-3E5528E0336A}">
      <dsp:nvSpPr>
        <dsp:cNvPr id="0" name=""/>
        <dsp:cNvSpPr/>
      </dsp:nvSpPr>
      <dsp:spPr>
        <a:xfrm>
          <a:off x="0" y="53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Includes word recognition and language comprehension and manages to expand the subcomponents that those include </a:t>
          </a:r>
        </a:p>
      </dsp:txBody>
      <dsp:txXfrm>
        <a:off x="0" y="531"/>
        <a:ext cx="10515600" cy="870055"/>
      </dsp:txXfrm>
    </dsp:sp>
    <dsp:sp modelId="{F9D4B92B-BC8E-3F4A-8478-2B32056361D5}">
      <dsp:nvSpPr>
        <dsp:cNvPr id="0" name=""/>
        <dsp:cNvSpPr/>
      </dsp:nvSpPr>
      <dsp:spPr>
        <a:xfrm>
          <a:off x="0" y="870586"/>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FA77116-2DB1-6A49-A036-D95BF1E98BCB}">
      <dsp:nvSpPr>
        <dsp:cNvPr id="0" name=""/>
        <dsp:cNvSpPr/>
      </dsp:nvSpPr>
      <dsp:spPr>
        <a:xfrm>
          <a:off x="0" y="870586"/>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Some of these subcomponents are not yet well established through research (they are more hypothetical)</a:t>
          </a:r>
        </a:p>
      </dsp:txBody>
      <dsp:txXfrm>
        <a:off x="0" y="870586"/>
        <a:ext cx="10515600" cy="870055"/>
      </dsp:txXfrm>
    </dsp:sp>
    <dsp:sp modelId="{5790BAE1-93C7-2B4E-AA2B-0EA23CF97311}">
      <dsp:nvSpPr>
        <dsp:cNvPr id="0" name=""/>
        <dsp:cNvSpPr/>
      </dsp:nvSpPr>
      <dsp:spPr>
        <a:xfrm>
          <a:off x="0" y="174064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BDCBD1-0E02-B549-8E54-52AD9758AB09}">
      <dsp:nvSpPr>
        <dsp:cNvPr id="0" name=""/>
        <dsp:cNvSpPr/>
      </dsp:nvSpPr>
      <dsp:spPr>
        <a:xfrm>
          <a:off x="0" y="174064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Emphasizes bridging – skills/abilities with a foot in both camps</a:t>
          </a:r>
        </a:p>
      </dsp:txBody>
      <dsp:txXfrm>
        <a:off x="0" y="1740641"/>
        <a:ext cx="10515600" cy="870055"/>
      </dsp:txXfrm>
    </dsp:sp>
    <dsp:sp modelId="{0ECB2EA5-0814-364A-9961-3F3E9D63CC08}">
      <dsp:nvSpPr>
        <dsp:cNvPr id="0" name=""/>
        <dsp:cNvSpPr/>
      </dsp:nvSpPr>
      <dsp:spPr>
        <a:xfrm>
          <a:off x="0" y="2610696"/>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056B29F-7D6A-F749-895B-646B7D4DA76F}">
      <dsp:nvSpPr>
        <dsp:cNvPr id="0" name=""/>
        <dsp:cNvSpPr/>
      </dsp:nvSpPr>
      <dsp:spPr>
        <a:xfrm>
          <a:off x="0" y="2610696"/>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Ignores automaticity but emphasizes the strategic nature of both major components</a:t>
          </a:r>
        </a:p>
      </dsp:txBody>
      <dsp:txXfrm>
        <a:off x="0" y="2610696"/>
        <a:ext cx="10515600" cy="870055"/>
      </dsp:txXfrm>
    </dsp:sp>
    <dsp:sp modelId="{C93E2BCC-B819-9D4C-A600-CC009B43DC53}">
      <dsp:nvSpPr>
        <dsp:cNvPr id="0" name=""/>
        <dsp:cNvSpPr/>
      </dsp:nvSpPr>
      <dsp:spPr>
        <a:xfrm>
          <a:off x="0" y="348075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71E03CD-DE85-834C-BD85-DD98DFE9AF74}">
      <dsp:nvSpPr>
        <dsp:cNvPr id="0" name=""/>
        <dsp:cNvSpPr/>
      </dsp:nvSpPr>
      <dsp:spPr>
        <a:xfrm>
          <a:off x="0" y="348075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Includes domain knowledge and verbal reasoning, but not cognitive processing speed</a:t>
          </a:r>
        </a:p>
      </dsp:txBody>
      <dsp:txXfrm>
        <a:off x="0" y="3480751"/>
        <a:ext cx="10515600" cy="87005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8T00:40:54.013"/>
    </inkml:context>
    <inkml:brush xml:id="br0">
      <inkml:brushProperty name="width" value="0.1" units="cm"/>
      <inkml:brushProperty name="height" value="0.1" units="cm"/>
      <inkml:brushProperty name="color" value="#FFFFFF"/>
    </inkml:brush>
  </inkml:definitions>
  <inkml:trace contextRef="#ctx0" brushRef="#br0">1 1 24575,'0'0'0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8T00:40:54.822"/>
    </inkml:context>
    <inkml:brush xml:id="br0">
      <inkml:brushProperty name="width" value="0.1" units="cm"/>
      <inkml:brushProperty name="height" value="0.1" units="cm"/>
      <inkml:brushProperty name="color" value="#FFFFFF"/>
    </inkml:brush>
  </inkml:definitions>
  <inkml:trace contextRef="#ctx0" brushRef="#br0">0 1 24575,'0'0'0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8T00:40:55.520"/>
    </inkml:context>
    <inkml:brush xml:id="br0">
      <inkml:brushProperty name="width" value="0.1" units="cm"/>
      <inkml:brushProperty name="height" value="0.1" units="cm"/>
      <inkml:brushProperty name="color" value="#FFFFFF"/>
    </inkml:brush>
  </inkml:definitions>
  <inkml:trace contextRef="#ctx0" brushRef="#br0">1 1 24575,'0'0'0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8T00:40:55.721"/>
    </inkml:context>
    <inkml:brush xml:id="br0">
      <inkml:brushProperty name="width" value="0.1" units="cm"/>
      <inkml:brushProperty name="height" value="0.1" units="cm"/>
      <inkml:brushProperty name="color" value="#FFFFFF"/>
    </inkml:brush>
  </inkml:definitions>
  <inkml:trace contextRef="#ctx0" brushRef="#br0">1 1 24575,'0'0'0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8T00:40:56.738"/>
    </inkml:context>
    <inkml:brush xml:id="br0">
      <inkml:brushProperty name="width" value="0.1" units="cm"/>
      <inkml:brushProperty name="height" value="0.1" units="cm"/>
      <inkml:brushProperty name="color" value="#FFFFFF"/>
    </inkml:brush>
  </inkml:definitions>
  <inkml:trace contextRef="#ctx0" brushRef="#br0">0 1 24575,'0'0'0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8T00:40:56.989"/>
    </inkml:context>
    <inkml:brush xml:id="br0">
      <inkml:brushProperty name="width" value="0.1" units="cm"/>
      <inkml:brushProperty name="height" value="0.1" units="cm"/>
      <inkml:brushProperty name="color" value="#FFFFFF"/>
    </inkml:brush>
  </inkml:definitions>
  <inkml:trace contextRef="#ctx0" brushRef="#br0">0 1 24575,'0'0'0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E9FA1B-C253-2E48-BA67-6F85612E328C}" type="datetimeFigureOut">
              <a:rPr lang="en-US" smtClean="0"/>
              <a:t>3/8/23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05FCEC-8D1B-A441-8C56-D369C2C7AAEE}" type="slidenum">
              <a:rPr lang="en-US" smtClean="0"/>
              <a:t>‹#›</a:t>
            </a:fld>
            <a:endParaRPr lang="en-US"/>
          </a:p>
        </p:txBody>
      </p:sp>
    </p:spTree>
    <p:extLst>
      <p:ext uri="{BB962C8B-B14F-4D97-AF65-F5344CB8AC3E}">
        <p14:creationId xmlns:p14="http://schemas.microsoft.com/office/powerpoint/2010/main" val="19274458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05FCEC-8D1B-A441-8C56-D369C2C7AAEE}" type="slidenum">
              <a:rPr lang="en-US" smtClean="0"/>
              <a:t>24</a:t>
            </a:fld>
            <a:endParaRPr lang="en-US"/>
          </a:p>
        </p:txBody>
      </p:sp>
    </p:spTree>
    <p:extLst>
      <p:ext uri="{BB962C8B-B14F-4D97-AF65-F5344CB8AC3E}">
        <p14:creationId xmlns:p14="http://schemas.microsoft.com/office/powerpoint/2010/main" val="22832451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05FCEC-8D1B-A441-8C56-D369C2C7AAEE}" type="slidenum">
              <a:rPr lang="en-US" smtClean="0"/>
              <a:t>37</a:t>
            </a:fld>
            <a:endParaRPr lang="en-US"/>
          </a:p>
        </p:txBody>
      </p:sp>
    </p:spTree>
    <p:extLst>
      <p:ext uri="{BB962C8B-B14F-4D97-AF65-F5344CB8AC3E}">
        <p14:creationId xmlns:p14="http://schemas.microsoft.com/office/powerpoint/2010/main" val="15109953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05FCEC-8D1B-A441-8C56-D369C2C7AAEE}" type="slidenum">
              <a:rPr lang="en-US" smtClean="0"/>
              <a:t>56</a:t>
            </a:fld>
            <a:endParaRPr lang="en-US"/>
          </a:p>
        </p:txBody>
      </p:sp>
    </p:spTree>
    <p:extLst>
      <p:ext uri="{BB962C8B-B14F-4D97-AF65-F5344CB8AC3E}">
        <p14:creationId xmlns:p14="http://schemas.microsoft.com/office/powerpoint/2010/main" val="10340558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05FCEC-8D1B-A441-8C56-D369C2C7AAEE}" type="slidenum">
              <a:rPr lang="en-US" smtClean="0"/>
              <a:t>59</a:t>
            </a:fld>
            <a:endParaRPr lang="en-US"/>
          </a:p>
        </p:txBody>
      </p:sp>
    </p:spTree>
    <p:extLst>
      <p:ext uri="{BB962C8B-B14F-4D97-AF65-F5344CB8AC3E}">
        <p14:creationId xmlns:p14="http://schemas.microsoft.com/office/powerpoint/2010/main" val="15602895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05FCEC-8D1B-A441-8C56-D369C2C7AAEE}" type="slidenum">
              <a:rPr lang="en-US" smtClean="0"/>
              <a:t>60</a:t>
            </a:fld>
            <a:endParaRPr lang="en-US"/>
          </a:p>
        </p:txBody>
      </p:sp>
    </p:spTree>
    <p:extLst>
      <p:ext uri="{BB962C8B-B14F-4D97-AF65-F5344CB8AC3E}">
        <p14:creationId xmlns:p14="http://schemas.microsoft.com/office/powerpoint/2010/main" val="10339519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05FCEC-8D1B-A441-8C56-D369C2C7AAEE}" type="slidenum">
              <a:rPr lang="en-US" smtClean="0"/>
              <a:t>62</a:t>
            </a:fld>
            <a:endParaRPr lang="en-US"/>
          </a:p>
        </p:txBody>
      </p:sp>
    </p:spTree>
    <p:extLst>
      <p:ext uri="{BB962C8B-B14F-4D97-AF65-F5344CB8AC3E}">
        <p14:creationId xmlns:p14="http://schemas.microsoft.com/office/powerpoint/2010/main" val="25389315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05FCEC-8D1B-A441-8C56-D369C2C7AAEE}" type="slidenum">
              <a:rPr lang="en-US" smtClean="0"/>
              <a:t>63</a:t>
            </a:fld>
            <a:endParaRPr lang="en-US"/>
          </a:p>
        </p:txBody>
      </p:sp>
    </p:spTree>
    <p:extLst>
      <p:ext uri="{BB962C8B-B14F-4D97-AF65-F5344CB8AC3E}">
        <p14:creationId xmlns:p14="http://schemas.microsoft.com/office/powerpoint/2010/main" val="23891066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05FCEC-8D1B-A441-8C56-D369C2C7AAEE}" type="slidenum">
              <a:rPr lang="en-US" smtClean="0"/>
              <a:t>64</a:t>
            </a:fld>
            <a:endParaRPr lang="en-US"/>
          </a:p>
        </p:txBody>
      </p:sp>
    </p:spTree>
    <p:extLst>
      <p:ext uri="{BB962C8B-B14F-4D97-AF65-F5344CB8AC3E}">
        <p14:creationId xmlns:p14="http://schemas.microsoft.com/office/powerpoint/2010/main" val="33959518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05FCEC-8D1B-A441-8C56-D369C2C7AAEE}" type="slidenum">
              <a:rPr lang="en-US" smtClean="0"/>
              <a:t>65</a:t>
            </a:fld>
            <a:endParaRPr lang="en-US"/>
          </a:p>
        </p:txBody>
      </p:sp>
    </p:spTree>
    <p:extLst>
      <p:ext uri="{BB962C8B-B14F-4D97-AF65-F5344CB8AC3E}">
        <p14:creationId xmlns:p14="http://schemas.microsoft.com/office/powerpoint/2010/main" val="4707392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05FCEC-8D1B-A441-8C56-D369C2C7AAEE}" type="slidenum">
              <a:rPr lang="en-US" smtClean="0"/>
              <a:t>66</a:t>
            </a:fld>
            <a:endParaRPr lang="en-US"/>
          </a:p>
        </p:txBody>
      </p:sp>
    </p:spTree>
    <p:extLst>
      <p:ext uri="{BB962C8B-B14F-4D97-AF65-F5344CB8AC3E}">
        <p14:creationId xmlns:p14="http://schemas.microsoft.com/office/powerpoint/2010/main" val="16898163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05FCEC-8D1B-A441-8C56-D369C2C7AAEE}" type="slidenum">
              <a:rPr lang="en-US" smtClean="0"/>
              <a:t>67</a:t>
            </a:fld>
            <a:endParaRPr lang="en-US"/>
          </a:p>
        </p:txBody>
      </p:sp>
    </p:spTree>
    <p:extLst>
      <p:ext uri="{BB962C8B-B14F-4D97-AF65-F5344CB8AC3E}">
        <p14:creationId xmlns:p14="http://schemas.microsoft.com/office/powerpoint/2010/main" val="35980427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05FCEC-8D1B-A441-8C56-D369C2C7AAEE}" type="slidenum">
              <a:rPr lang="en-US" smtClean="0"/>
              <a:t>25</a:t>
            </a:fld>
            <a:endParaRPr lang="en-US"/>
          </a:p>
        </p:txBody>
      </p:sp>
    </p:spTree>
    <p:extLst>
      <p:ext uri="{BB962C8B-B14F-4D97-AF65-F5344CB8AC3E}">
        <p14:creationId xmlns:p14="http://schemas.microsoft.com/office/powerpoint/2010/main" val="20536446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05FCEC-8D1B-A441-8C56-D369C2C7AAEE}" type="slidenum">
              <a:rPr lang="en-US" smtClean="0"/>
              <a:t>68</a:t>
            </a:fld>
            <a:endParaRPr lang="en-US"/>
          </a:p>
        </p:txBody>
      </p:sp>
    </p:spTree>
    <p:extLst>
      <p:ext uri="{BB962C8B-B14F-4D97-AF65-F5344CB8AC3E}">
        <p14:creationId xmlns:p14="http://schemas.microsoft.com/office/powerpoint/2010/main" val="35299151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05FCEC-8D1B-A441-8C56-D369C2C7AAEE}" type="slidenum">
              <a:rPr lang="en-US" smtClean="0"/>
              <a:t>69</a:t>
            </a:fld>
            <a:endParaRPr lang="en-US"/>
          </a:p>
        </p:txBody>
      </p:sp>
    </p:spTree>
    <p:extLst>
      <p:ext uri="{BB962C8B-B14F-4D97-AF65-F5344CB8AC3E}">
        <p14:creationId xmlns:p14="http://schemas.microsoft.com/office/powerpoint/2010/main" val="8575468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05FCEC-8D1B-A441-8C56-D369C2C7AAEE}" type="slidenum">
              <a:rPr lang="en-US" smtClean="0"/>
              <a:t>74</a:t>
            </a:fld>
            <a:endParaRPr lang="en-US"/>
          </a:p>
        </p:txBody>
      </p:sp>
    </p:spTree>
    <p:extLst>
      <p:ext uri="{BB962C8B-B14F-4D97-AF65-F5344CB8AC3E}">
        <p14:creationId xmlns:p14="http://schemas.microsoft.com/office/powerpoint/2010/main" val="37446904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05FCEC-8D1B-A441-8C56-D369C2C7AAEE}" type="slidenum">
              <a:rPr lang="en-US" smtClean="0"/>
              <a:t>75</a:t>
            </a:fld>
            <a:endParaRPr lang="en-US"/>
          </a:p>
        </p:txBody>
      </p:sp>
    </p:spTree>
    <p:extLst>
      <p:ext uri="{BB962C8B-B14F-4D97-AF65-F5344CB8AC3E}">
        <p14:creationId xmlns:p14="http://schemas.microsoft.com/office/powerpoint/2010/main" val="36814881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05FCEC-8D1B-A441-8C56-D369C2C7AAEE}" type="slidenum">
              <a:rPr lang="en-US" smtClean="0"/>
              <a:t>78</a:t>
            </a:fld>
            <a:endParaRPr lang="en-US"/>
          </a:p>
        </p:txBody>
      </p:sp>
    </p:spTree>
    <p:extLst>
      <p:ext uri="{BB962C8B-B14F-4D97-AF65-F5344CB8AC3E}">
        <p14:creationId xmlns:p14="http://schemas.microsoft.com/office/powerpoint/2010/main" val="31044846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05FCEC-8D1B-A441-8C56-D369C2C7AAEE}" type="slidenum">
              <a:rPr lang="en-US" smtClean="0"/>
              <a:t>79</a:t>
            </a:fld>
            <a:endParaRPr lang="en-US"/>
          </a:p>
        </p:txBody>
      </p:sp>
    </p:spTree>
    <p:extLst>
      <p:ext uri="{BB962C8B-B14F-4D97-AF65-F5344CB8AC3E}">
        <p14:creationId xmlns:p14="http://schemas.microsoft.com/office/powerpoint/2010/main" val="42247628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05FCEC-8D1B-A441-8C56-D369C2C7AAEE}" type="slidenum">
              <a:rPr lang="en-US" smtClean="0"/>
              <a:t>84</a:t>
            </a:fld>
            <a:endParaRPr lang="en-US"/>
          </a:p>
        </p:txBody>
      </p:sp>
    </p:spTree>
    <p:extLst>
      <p:ext uri="{BB962C8B-B14F-4D97-AF65-F5344CB8AC3E}">
        <p14:creationId xmlns:p14="http://schemas.microsoft.com/office/powerpoint/2010/main" val="8972095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05FCEC-8D1B-A441-8C56-D369C2C7AAEE}" type="slidenum">
              <a:rPr lang="en-US" smtClean="0"/>
              <a:t>87</a:t>
            </a:fld>
            <a:endParaRPr lang="en-US"/>
          </a:p>
        </p:txBody>
      </p:sp>
    </p:spTree>
    <p:extLst>
      <p:ext uri="{BB962C8B-B14F-4D97-AF65-F5344CB8AC3E}">
        <p14:creationId xmlns:p14="http://schemas.microsoft.com/office/powerpoint/2010/main" val="16853331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05FCEC-8D1B-A441-8C56-D369C2C7AAEE}" type="slidenum">
              <a:rPr lang="en-US" smtClean="0"/>
              <a:t>88</a:t>
            </a:fld>
            <a:endParaRPr lang="en-US"/>
          </a:p>
        </p:txBody>
      </p:sp>
    </p:spTree>
    <p:extLst>
      <p:ext uri="{BB962C8B-B14F-4D97-AF65-F5344CB8AC3E}">
        <p14:creationId xmlns:p14="http://schemas.microsoft.com/office/powerpoint/2010/main" val="4042656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05FCEC-8D1B-A441-8C56-D369C2C7AAEE}" type="slidenum">
              <a:rPr lang="en-US" smtClean="0"/>
              <a:t>89</a:t>
            </a:fld>
            <a:endParaRPr lang="en-US"/>
          </a:p>
        </p:txBody>
      </p:sp>
    </p:spTree>
    <p:extLst>
      <p:ext uri="{BB962C8B-B14F-4D97-AF65-F5344CB8AC3E}">
        <p14:creationId xmlns:p14="http://schemas.microsoft.com/office/powerpoint/2010/main" val="26663357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05FCEC-8D1B-A441-8C56-D369C2C7AAEE}" type="slidenum">
              <a:rPr lang="en-US" smtClean="0"/>
              <a:t>26</a:t>
            </a:fld>
            <a:endParaRPr lang="en-US"/>
          </a:p>
        </p:txBody>
      </p:sp>
    </p:spTree>
    <p:extLst>
      <p:ext uri="{BB962C8B-B14F-4D97-AF65-F5344CB8AC3E}">
        <p14:creationId xmlns:p14="http://schemas.microsoft.com/office/powerpoint/2010/main" val="7861832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05FCEC-8D1B-A441-8C56-D369C2C7AAEE}" type="slidenum">
              <a:rPr lang="en-US" smtClean="0"/>
              <a:t>90</a:t>
            </a:fld>
            <a:endParaRPr lang="en-US"/>
          </a:p>
        </p:txBody>
      </p:sp>
    </p:spTree>
    <p:extLst>
      <p:ext uri="{BB962C8B-B14F-4D97-AF65-F5344CB8AC3E}">
        <p14:creationId xmlns:p14="http://schemas.microsoft.com/office/powerpoint/2010/main" val="17125734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05FCEC-8D1B-A441-8C56-D369C2C7AAEE}" type="slidenum">
              <a:rPr lang="en-US" smtClean="0"/>
              <a:t>91</a:t>
            </a:fld>
            <a:endParaRPr lang="en-US"/>
          </a:p>
        </p:txBody>
      </p:sp>
    </p:spTree>
    <p:extLst>
      <p:ext uri="{BB962C8B-B14F-4D97-AF65-F5344CB8AC3E}">
        <p14:creationId xmlns:p14="http://schemas.microsoft.com/office/powerpoint/2010/main" val="13095974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05FCEC-8D1B-A441-8C56-D369C2C7AAEE}" type="slidenum">
              <a:rPr lang="en-US" smtClean="0"/>
              <a:t>93</a:t>
            </a:fld>
            <a:endParaRPr lang="en-US"/>
          </a:p>
        </p:txBody>
      </p:sp>
    </p:spTree>
    <p:extLst>
      <p:ext uri="{BB962C8B-B14F-4D97-AF65-F5344CB8AC3E}">
        <p14:creationId xmlns:p14="http://schemas.microsoft.com/office/powerpoint/2010/main" val="11819185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05FCEC-8D1B-A441-8C56-D369C2C7AAEE}" type="slidenum">
              <a:rPr lang="en-US" smtClean="0"/>
              <a:t>94</a:t>
            </a:fld>
            <a:endParaRPr lang="en-US"/>
          </a:p>
        </p:txBody>
      </p:sp>
    </p:spTree>
    <p:extLst>
      <p:ext uri="{BB962C8B-B14F-4D97-AF65-F5344CB8AC3E}">
        <p14:creationId xmlns:p14="http://schemas.microsoft.com/office/powerpoint/2010/main" val="20249587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05FCEC-8D1B-A441-8C56-D369C2C7AAEE}" type="slidenum">
              <a:rPr lang="en-US" smtClean="0"/>
              <a:t>95</a:t>
            </a:fld>
            <a:endParaRPr lang="en-US"/>
          </a:p>
        </p:txBody>
      </p:sp>
    </p:spTree>
    <p:extLst>
      <p:ext uri="{BB962C8B-B14F-4D97-AF65-F5344CB8AC3E}">
        <p14:creationId xmlns:p14="http://schemas.microsoft.com/office/powerpoint/2010/main" val="32492576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05FCEC-8D1B-A441-8C56-D369C2C7AAEE}" type="slidenum">
              <a:rPr lang="en-US" smtClean="0"/>
              <a:t>96</a:t>
            </a:fld>
            <a:endParaRPr lang="en-US"/>
          </a:p>
        </p:txBody>
      </p:sp>
    </p:spTree>
    <p:extLst>
      <p:ext uri="{BB962C8B-B14F-4D97-AF65-F5344CB8AC3E}">
        <p14:creationId xmlns:p14="http://schemas.microsoft.com/office/powerpoint/2010/main" val="1620308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05FCEC-8D1B-A441-8C56-D369C2C7AAEE}" type="slidenum">
              <a:rPr lang="en-US" smtClean="0"/>
              <a:t>97</a:t>
            </a:fld>
            <a:endParaRPr lang="en-US"/>
          </a:p>
        </p:txBody>
      </p:sp>
    </p:spTree>
    <p:extLst>
      <p:ext uri="{BB962C8B-B14F-4D97-AF65-F5344CB8AC3E}">
        <p14:creationId xmlns:p14="http://schemas.microsoft.com/office/powerpoint/2010/main" val="26558640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05FCEC-8D1B-A441-8C56-D369C2C7AAEE}" type="slidenum">
              <a:rPr lang="en-US" smtClean="0"/>
              <a:t>98</a:t>
            </a:fld>
            <a:endParaRPr lang="en-US"/>
          </a:p>
        </p:txBody>
      </p:sp>
    </p:spTree>
    <p:extLst>
      <p:ext uri="{BB962C8B-B14F-4D97-AF65-F5344CB8AC3E}">
        <p14:creationId xmlns:p14="http://schemas.microsoft.com/office/powerpoint/2010/main" val="14741033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05FCEC-8D1B-A441-8C56-D369C2C7AAEE}" type="slidenum">
              <a:rPr lang="en-US" smtClean="0"/>
              <a:t>99</a:t>
            </a:fld>
            <a:endParaRPr lang="en-US"/>
          </a:p>
        </p:txBody>
      </p:sp>
    </p:spTree>
    <p:extLst>
      <p:ext uri="{BB962C8B-B14F-4D97-AF65-F5344CB8AC3E}">
        <p14:creationId xmlns:p14="http://schemas.microsoft.com/office/powerpoint/2010/main" val="76319051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05FCEC-8D1B-A441-8C56-D369C2C7AAEE}" type="slidenum">
              <a:rPr lang="en-US" smtClean="0"/>
              <a:t>100</a:t>
            </a:fld>
            <a:endParaRPr lang="en-US"/>
          </a:p>
        </p:txBody>
      </p:sp>
    </p:spTree>
    <p:extLst>
      <p:ext uri="{BB962C8B-B14F-4D97-AF65-F5344CB8AC3E}">
        <p14:creationId xmlns:p14="http://schemas.microsoft.com/office/powerpoint/2010/main" val="3309642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05FCEC-8D1B-A441-8C56-D369C2C7AAEE}" type="slidenum">
              <a:rPr lang="en-US" smtClean="0"/>
              <a:t>30</a:t>
            </a:fld>
            <a:endParaRPr lang="en-US"/>
          </a:p>
        </p:txBody>
      </p:sp>
    </p:spTree>
    <p:extLst>
      <p:ext uri="{BB962C8B-B14F-4D97-AF65-F5344CB8AC3E}">
        <p14:creationId xmlns:p14="http://schemas.microsoft.com/office/powerpoint/2010/main" val="99097118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05FCEC-8D1B-A441-8C56-D369C2C7AAEE}" type="slidenum">
              <a:rPr lang="en-US" smtClean="0"/>
              <a:t>101</a:t>
            </a:fld>
            <a:endParaRPr lang="en-US"/>
          </a:p>
        </p:txBody>
      </p:sp>
    </p:spTree>
    <p:extLst>
      <p:ext uri="{BB962C8B-B14F-4D97-AF65-F5344CB8AC3E}">
        <p14:creationId xmlns:p14="http://schemas.microsoft.com/office/powerpoint/2010/main" val="53547063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05FCEC-8D1B-A441-8C56-D369C2C7AAEE}" type="slidenum">
              <a:rPr lang="en-US" smtClean="0"/>
              <a:t>102</a:t>
            </a:fld>
            <a:endParaRPr lang="en-US"/>
          </a:p>
        </p:txBody>
      </p:sp>
    </p:spTree>
    <p:extLst>
      <p:ext uri="{BB962C8B-B14F-4D97-AF65-F5344CB8AC3E}">
        <p14:creationId xmlns:p14="http://schemas.microsoft.com/office/powerpoint/2010/main" val="99482725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05FCEC-8D1B-A441-8C56-D369C2C7AAEE}" type="slidenum">
              <a:rPr lang="en-US" smtClean="0"/>
              <a:t>103</a:t>
            </a:fld>
            <a:endParaRPr lang="en-US"/>
          </a:p>
        </p:txBody>
      </p:sp>
    </p:spTree>
    <p:extLst>
      <p:ext uri="{BB962C8B-B14F-4D97-AF65-F5344CB8AC3E}">
        <p14:creationId xmlns:p14="http://schemas.microsoft.com/office/powerpoint/2010/main" val="370412811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05FCEC-8D1B-A441-8C56-D369C2C7AAEE}" type="slidenum">
              <a:rPr lang="en-US" smtClean="0"/>
              <a:t>104</a:t>
            </a:fld>
            <a:endParaRPr lang="en-US"/>
          </a:p>
        </p:txBody>
      </p:sp>
    </p:spTree>
    <p:extLst>
      <p:ext uri="{BB962C8B-B14F-4D97-AF65-F5344CB8AC3E}">
        <p14:creationId xmlns:p14="http://schemas.microsoft.com/office/powerpoint/2010/main" val="24227446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05FCEC-8D1B-A441-8C56-D369C2C7AAEE}" type="slidenum">
              <a:rPr lang="en-US" smtClean="0"/>
              <a:t>105</a:t>
            </a:fld>
            <a:endParaRPr lang="en-US"/>
          </a:p>
        </p:txBody>
      </p:sp>
    </p:spTree>
    <p:extLst>
      <p:ext uri="{BB962C8B-B14F-4D97-AF65-F5344CB8AC3E}">
        <p14:creationId xmlns:p14="http://schemas.microsoft.com/office/powerpoint/2010/main" val="305275666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05FCEC-8D1B-A441-8C56-D369C2C7AAEE}" type="slidenum">
              <a:rPr lang="en-US" smtClean="0"/>
              <a:t>106</a:t>
            </a:fld>
            <a:endParaRPr lang="en-US"/>
          </a:p>
        </p:txBody>
      </p:sp>
    </p:spTree>
    <p:extLst>
      <p:ext uri="{BB962C8B-B14F-4D97-AF65-F5344CB8AC3E}">
        <p14:creationId xmlns:p14="http://schemas.microsoft.com/office/powerpoint/2010/main" val="384835794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05FCEC-8D1B-A441-8C56-D369C2C7AAEE}" type="slidenum">
              <a:rPr lang="en-US" smtClean="0"/>
              <a:t>107</a:t>
            </a:fld>
            <a:endParaRPr lang="en-US"/>
          </a:p>
        </p:txBody>
      </p:sp>
    </p:spTree>
    <p:extLst>
      <p:ext uri="{BB962C8B-B14F-4D97-AF65-F5344CB8AC3E}">
        <p14:creationId xmlns:p14="http://schemas.microsoft.com/office/powerpoint/2010/main" val="2941354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05FCEC-8D1B-A441-8C56-D369C2C7AAEE}" type="slidenum">
              <a:rPr lang="en-US" smtClean="0"/>
              <a:t>109</a:t>
            </a:fld>
            <a:endParaRPr lang="en-US"/>
          </a:p>
        </p:txBody>
      </p:sp>
    </p:spTree>
    <p:extLst>
      <p:ext uri="{BB962C8B-B14F-4D97-AF65-F5344CB8AC3E}">
        <p14:creationId xmlns:p14="http://schemas.microsoft.com/office/powerpoint/2010/main" val="83036504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05FCEC-8D1B-A441-8C56-D369C2C7AAEE}" type="slidenum">
              <a:rPr lang="en-US" smtClean="0"/>
              <a:t>113</a:t>
            </a:fld>
            <a:endParaRPr lang="en-US"/>
          </a:p>
        </p:txBody>
      </p:sp>
    </p:spTree>
    <p:extLst>
      <p:ext uri="{BB962C8B-B14F-4D97-AF65-F5344CB8AC3E}">
        <p14:creationId xmlns:p14="http://schemas.microsoft.com/office/powerpoint/2010/main" val="364931069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05FCEC-8D1B-A441-8C56-D369C2C7AAEE}" type="slidenum">
              <a:rPr lang="en-US" smtClean="0"/>
              <a:t>114</a:t>
            </a:fld>
            <a:endParaRPr lang="en-US"/>
          </a:p>
        </p:txBody>
      </p:sp>
    </p:spTree>
    <p:extLst>
      <p:ext uri="{BB962C8B-B14F-4D97-AF65-F5344CB8AC3E}">
        <p14:creationId xmlns:p14="http://schemas.microsoft.com/office/powerpoint/2010/main" val="35606130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05FCEC-8D1B-A441-8C56-D369C2C7AAEE}" type="slidenum">
              <a:rPr lang="en-US" smtClean="0"/>
              <a:t>31</a:t>
            </a:fld>
            <a:endParaRPr lang="en-US"/>
          </a:p>
        </p:txBody>
      </p:sp>
    </p:spTree>
    <p:extLst>
      <p:ext uri="{BB962C8B-B14F-4D97-AF65-F5344CB8AC3E}">
        <p14:creationId xmlns:p14="http://schemas.microsoft.com/office/powerpoint/2010/main" val="269932733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05FCEC-8D1B-A441-8C56-D369C2C7AAEE}" type="slidenum">
              <a:rPr lang="en-US" smtClean="0"/>
              <a:t>115</a:t>
            </a:fld>
            <a:endParaRPr lang="en-US"/>
          </a:p>
        </p:txBody>
      </p:sp>
    </p:spTree>
    <p:extLst>
      <p:ext uri="{BB962C8B-B14F-4D97-AF65-F5344CB8AC3E}">
        <p14:creationId xmlns:p14="http://schemas.microsoft.com/office/powerpoint/2010/main" val="264152010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05FCEC-8D1B-A441-8C56-D369C2C7AAEE}" type="slidenum">
              <a:rPr lang="en-US" smtClean="0"/>
              <a:t>116</a:t>
            </a:fld>
            <a:endParaRPr lang="en-US"/>
          </a:p>
        </p:txBody>
      </p:sp>
    </p:spTree>
    <p:extLst>
      <p:ext uri="{BB962C8B-B14F-4D97-AF65-F5344CB8AC3E}">
        <p14:creationId xmlns:p14="http://schemas.microsoft.com/office/powerpoint/2010/main" val="4077298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05FCEC-8D1B-A441-8C56-D369C2C7AAEE}" type="slidenum">
              <a:rPr lang="en-US" smtClean="0"/>
              <a:t>117</a:t>
            </a:fld>
            <a:endParaRPr lang="en-US"/>
          </a:p>
        </p:txBody>
      </p:sp>
    </p:spTree>
    <p:extLst>
      <p:ext uri="{BB962C8B-B14F-4D97-AF65-F5344CB8AC3E}">
        <p14:creationId xmlns:p14="http://schemas.microsoft.com/office/powerpoint/2010/main" val="169652378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05FCEC-8D1B-A441-8C56-D369C2C7AAEE}" type="slidenum">
              <a:rPr lang="en-US" smtClean="0"/>
              <a:t>118</a:t>
            </a:fld>
            <a:endParaRPr lang="en-US"/>
          </a:p>
        </p:txBody>
      </p:sp>
    </p:spTree>
    <p:extLst>
      <p:ext uri="{BB962C8B-B14F-4D97-AF65-F5344CB8AC3E}">
        <p14:creationId xmlns:p14="http://schemas.microsoft.com/office/powerpoint/2010/main" val="682402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05FCEC-8D1B-A441-8C56-D369C2C7AAEE}" type="slidenum">
              <a:rPr lang="en-US" smtClean="0"/>
              <a:t>123</a:t>
            </a:fld>
            <a:endParaRPr lang="en-US"/>
          </a:p>
        </p:txBody>
      </p:sp>
    </p:spTree>
    <p:extLst>
      <p:ext uri="{BB962C8B-B14F-4D97-AF65-F5344CB8AC3E}">
        <p14:creationId xmlns:p14="http://schemas.microsoft.com/office/powerpoint/2010/main" val="392080042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05FCEC-8D1B-A441-8C56-D369C2C7AAEE}" type="slidenum">
              <a:rPr lang="en-US" smtClean="0"/>
              <a:t>124</a:t>
            </a:fld>
            <a:endParaRPr lang="en-US"/>
          </a:p>
        </p:txBody>
      </p:sp>
    </p:spTree>
    <p:extLst>
      <p:ext uri="{BB962C8B-B14F-4D97-AF65-F5344CB8AC3E}">
        <p14:creationId xmlns:p14="http://schemas.microsoft.com/office/powerpoint/2010/main" val="153335467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05FCEC-8D1B-A441-8C56-D369C2C7AAEE}" type="slidenum">
              <a:rPr lang="en-US" smtClean="0"/>
              <a:t>125</a:t>
            </a:fld>
            <a:endParaRPr lang="en-US"/>
          </a:p>
        </p:txBody>
      </p:sp>
    </p:spTree>
    <p:extLst>
      <p:ext uri="{BB962C8B-B14F-4D97-AF65-F5344CB8AC3E}">
        <p14:creationId xmlns:p14="http://schemas.microsoft.com/office/powerpoint/2010/main" val="191590630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05FCEC-8D1B-A441-8C56-D369C2C7AAEE}" type="slidenum">
              <a:rPr lang="en-US" smtClean="0"/>
              <a:t>126</a:t>
            </a:fld>
            <a:endParaRPr lang="en-US"/>
          </a:p>
        </p:txBody>
      </p:sp>
    </p:spTree>
    <p:extLst>
      <p:ext uri="{BB962C8B-B14F-4D97-AF65-F5344CB8AC3E}">
        <p14:creationId xmlns:p14="http://schemas.microsoft.com/office/powerpoint/2010/main" val="14886477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05FCEC-8D1B-A441-8C56-D369C2C7AAEE}" type="slidenum">
              <a:rPr lang="en-US" smtClean="0"/>
              <a:t>127</a:t>
            </a:fld>
            <a:endParaRPr lang="en-US"/>
          </a:p>
        </p:txBody>
      </p:sp>
    </p:spTree>
    <p:extLst>
      <p:ext uri="{BB962C8B-B14F-4D97-AF65-F5344CB8AC3E}">
        <p14:creationId xmlns:p14="http://schemas.microsoft.com/office/powerpoint/2010/main" val="16607383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model argues that the only special or specific reading skills are involved in decoding. The idea is that if someone is able to understand oral language then teaching them to decode from print to oral language should enable listening comprehension. It also shows that if either decoding or oral language skills aren’t there then reading comprehension will be damaged. There is substantial evidence showing the importance of decoding and language comprehension to reading and that instruction of those improve reading. They show the possibility of being good at either of these skills without the other. (The math doesn’t quite work out and it ignores the importance of the language of text).</a:t>
            </a:r>
          </a:p>
        </p:txBody>
      </p:sp>
      <p:sp>
        <p:nvSpPr>
          <p:cNvPr id="4" name="Slide Number Placeholder 3"/>
          <p:cNvSpPr>
            <a:spLocks noGrp="1"/>
          </p:cNvSpPr>
          <p:nvPr>
            <p:ph type="sldNum" sz="quarter" idx="5"/>
          </p:nvPr>
        </p:nvSpPr>
        <p:spPr/>
        <p:txBody>
          <a:bodyPr/>
          <a:lstStyle/>
          <a:p>
            <a:fld id="{5105FCEC-8D1B-A441-8C56-D369C2C7AAEE}" type="slidenum">
              <a:rPr lang="en-US" smtClean="0"/>
              <a:t>32</a:t>
            </a:fld>
            <a:endParaRPr lang="en-US"/>
          </a:p>
        </p:txBody>
      </p:sp>
    </p:spTree>
    <p:extLst>
      <p:ext uri="{BB962C8B-B14F-4D97-AF65-F5344CB8AC3E}">
        <p14:creationId xmlns:p14="http://schemas.microsoft.com/office/powerpoint/2010/main" val="15802335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05FCEC-8D1B-A441-8C56-D369C2C7AAEE}" type="slidenum">
              <a:rPr lang="en-US" smtClean="0"/>
              <a:t>33</a:t>
            </a:fld>
            <a:endParaRPr lang="en-US"/>
          </a:p>
        </p:txBody>
      </p:sp>
    </p:spTree>
    <p:extLst>
      <p:ext uri="{BB962C8B-B14F-4D97-AF65-F5344CB8AC3E}">
        <p14:creationId xmlns:p14="http://schemas.microsoft.com/office/powerpoint/2010/main" val="30683146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similar to the simple view in some important ways: word recognition and language comprehension are both important. However, it also captures some of the subskills in those components – not necessarily comprehensively. It emphasizes the idea that word recognition and language comprehension develop simultaneously and that the foundational skills need to be developed with automaticity while the language part of the model needs to strategic. The binding of the strands also suggests (though not very persuasively that some language skills may facilitate the word recognition development). </a:t>
            </a:r>
          </a:p>
        </p:txBody>
      </p:sp>
      <p:sp>
        <p:nvSpPr>
          <p:cNvPr id="4" name="Slide Number Placeholder 3"/>
          <p:cNvSpPr>
            <a:spLocks noGrp="1"/>
          </p:cNvSpPr>
          <p:nvPr>
            <p:ph type="sldNum" sz="quarter" idx="5"/>
          </p:nvPr>
        </p:nvSpPr>
        <p:spPr/>
        <p:txBody>
          <a:bodyPr/>
          <a:lstStyle/>
          <a:p>
            <a:fld id="{5105FCEC-8D1B-A441-8C56-D369C2C7AAEE}" type="slidenum">
              <a:rPr lang="en-US" smtClean="0"/>
              <a:t>34</a:t>
            </a:fld>
            <a:endParaRPr lang="en-US"/>
          </a:p>
        </p:txBody>
      </p:sp>
    </p:spTree>
    <p:extLst>
      <p:ext uri="{BB962C8B-B14F-4D97-AF65-F5344CB8AC3E}">
        <p14:creationId xmlns:p14="http://schemas.microsoft.com/office/powerpoint/2010/main" val="14113010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most recently published of these models. It also has both word recognition and comprehension… and expands a bit on what is included in those spheres… some of these parts are controversial (not as well proven as the others)… it emphasizes bridging processes – skills and abilities that have a foot in both camps, and while not emphasizing automaticity in the word recognition piece, it emphasizes the importance of Executive functioning and strategies across the whole process.</a:t>
            </a:r>
          </a:p>
        </p:txBody>
      </p:sp>
      <p:sp>
        <p:nvSpPr>
          <p:cNvPr id="4" name="Slide Number Placeholder 3"/>
          <p:cNvSpPr>
            <a:spLocks noGrp="1"/>
          </p:cNvSpPr>
          <p:nvPr>
            <p:ph type="sldNum" sz="quarter" idx="5"/>
          </p:nvPr>
        </p:nvSpPr>
        <p:spPr/>
        <p:txBody>
          <a:bodyPr/>
          <a:lstStyle/>
          <a:p>
            <a:fld id="{5105FCEC-8D1B-A441-8C56-D369C2C7AAEE}" type="slidenum">
              <a:rPr lang="en-US" smtClean="0"/>
              <a:t>36</a:t>
            </a:fld>
            <a:endParaRPr lang="en-US"/>
          </a:p>
        </p:txBody>
      </p:sp>
    </p:spTree>
    <p:extLst>
      <p:ext uri="{BB962C8B-B14F-4D97-AF65-F5344CB8AC3E}">
        <p14:creationId xmlns:p14="http://schemas.microsoft.com/office/powerpoint/2010/main" val="21106385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B3DA6-B24A-4440-80B5-1E46B143D8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3BB03B1-DE73-FB4A-B44B-CF6EA1C7F7E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8490E53-B12A-8942-9C04-B5896563DCBA}"/>
              </a:ext>
            </a:extLst>
          </p:cNvPr>
          <p:cNvSpPr>
            <a:spLocks noGrp="1"/>
          </p:cNvSpPr>
          <p:nvPr>
            <p:ph type="dt" sz="half" idx="10"/>
          </p:nvPr>
        </p:nvSpPr>
        <p:spPr/>
        <p:txBody>
          <a:bodyPr/>
          <a:lstStyle/>
          <a:p>
            <a:fld id="{029C1D16-9C99-8A41-BF22-101F52A95702}" type="datetimeFigureOut">
              <a:rPr lang="en-US" smtClean="0"/>
              <a:t>3/8/23</a:t>
            </a:fld>
            <a:endParaRPr lang="en-US"/>
          </a:p>
        </p:txBody>
      </p:sp>
      <p:sp>
        <p:nvSpPr>
          <p:cNvPr id="5" name="Footer Placeholder 4">
            <a:extLst>
              <a:ext uri="{FF2B5EF4-FFF2-40B4-BE49-F238E27FC236}">
                <a16:creationId xmlns:a16="http://schemas.microsoft.com/office/drawing/2014/main" id="{8094804D-6E7C-5049-BB90-D56CAC2778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1D8D9E-6704-464B-BECF-31115C129406}"/>
              </a:ext>
            </a:extLst>
          </p:cNvPr>
          <p:cNvSpPr>
            <a:spLocks noGrp="1"/>
          </p:cNvSpPr>
          <p:nvPr>
            <p:ph type="sldNum" sz="quarter" idx="12"/>
          </p:nvPr>
        </p:nvSpPr>
        <p:spPr/>
        <p:txBody>
          <a:bodyPr/>
          <a:lstStyle/>
          <a:p>
            <a:fld id="{46FDF4F0-B6D0-AE47-9A09-F34F8DE5A11E}" type="slidenum">
              <a:rPr lang="en-US" smtClean="0"/>
              <a:t>‹#›</a:t>
            </a:fld>
            <a:endParaRPr lang="en-US"/>
          </a:p>
        </p:txBody>
      </p:sp>
    </p:spTree>
    <p:extLst>
      <p:ext uri="{BB962C8B-B14F-4D97-AF65-F5344CB8AC3E}">
        <p14:creationId xmlns:p14="http://schemas.microsoft.com/office/powerpoint/2010/main" val="26966046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DC69B-14B1-6648-A4E7-9A8714B88A2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DCE6426-482D-E444-AC79-56D0140415B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EEB5AB-C612-9045-9E90-BBF76DCE321A}"/>
              </a:ext>
            </a:extLst>
          </p:cNvPr>
          <p:cNvSpPr>
            <a:spLocks noGrp="1"/>
          </p:cNvSpPr>
          <p:nvPr>
            <p:ph type="dt" sz="half" idx="10"/>
          </p:nvPr>
        </p:nvSpPr>
        <p:spPr/>
        <p:txBody>
          <a:bodyPr/>
          <a:lstStyle/>
          <a:p>
            <a:fld id="{029C1D16-9C99-8A41-BF22-101F52A95702}" type="datetimeFigureOut">
              <a:rPr lang="en-US" smtClean="0"/>
              <a:t>3/8/23</a:t>
            </a:fld>
            <a:endParaRPr lang="en-US"/>
          </a:p>
        </p:txBody>
      </p:sp>
      <p:sp>
        <p:nvSpPr>
          <p:cNvPr id="5" name="Footer Placeholder 4">
            <a:extLst>
              <a:ext uri="{FF2B5EF4-FFF2-40B4-BE49-F238E27FC236}">
                <a16:creationId xmlns:a16="http://schemas.microsoft.com/office/drawing/2014/main" id="{6E13BA7A-2523-E74F-81B2-B926E6AB02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9F0B9E-F634-F446-8517-B6078158AE79}"/>
              </a:ext>
            </a:extLst>
          </p:cNvPr>
          <p:cNvSpPr>
            <a:spLocks noGrp="1"/>
          </p:cNvSpPr>
          <p:nvPr>
            <p:ph type="sldNum" sz="quarter" idx="12"/>
          </p:nvPr>
        </p:nvSpPr>
        <p:spPr/>
        <p:txBody>
          <a:bodyPr/>
          <a:lstStyle/>
          <a:p>
            <a:fld id="{46FDF4F0-B6D0-AE47-9A09-F34F8DE5A11E}" type="slidenum">
              <a:rPr lang="en-US" smtClean="0"/>
              <a:t>‹#›</a:t>
            </a:fld>
            <a:endParaRPr lang="en-US"/>
          </a:p>
        </p:txBody>
      </p:sp>
    </p:spTree>
    <p:extLst>
      <p:ext uri="{BB962C8B-B14F-4D97-AF65-F5344CB8AC3E}">
        <p14:creationId xmlns:p14="http://schemas.microsoft.com/office/powerpoint/2010/main" val="2688969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30812BB-2B73-074A-9496-CD281E6D56C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AAEE7E9-751B-5B49-A622-FE8F1FB0FBB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DAEEC9-2158-5A4B-8B0A-864377D9D2A2}"/>
              </a:ext>
            </a:extLst>
          </p:cNvPr>
          <p:cNvSpPr>
            <a:spLocks noGrp="1"/>
          </p:cNvSpPr>
          <p:nvPr>
            <p:ph type="dt" sz="half" idx="10"/>
          </p:nvPr>
        </p:nvSpPr>
        <p:spPr/>
        <p:txBody>
          <a:bodyPr/>
          <a:lstStyle/>
          <a:p>
            <a:fld id="{029C1D16-9C99-8A41-BF22-101F52A95702}" type="datetimeFigureOut">
              <a:rPr lang="en-US" smtClean="0"/>
              <a:t>3/8/23</a:t>
            </a:fld>
            <a:endParaRPr lang="en-US"/>
          </a:p>
        </p:txBody>
      </p:sp>
      <p:sp>
        <p:nvSpPr>
          <p:cNvPr id="5" name="Footer Placeholder 4">
            <a:extLst>
              <a:ext uri="{FF2B5EF4-FFF2-40B4-BE49-F238E27FC236}">
                <a16:creationId xmlns:a16="http://schemas.microsoft.com/office/drawing/2014/main" id="{A3038481-F01A-1A46-A577-12D7AE94E0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C49A92-A830-F346-9AFD-AE11023D70B7}"/>
              </a:ext>
            </a:extLst>
          </p:cNvPr>
          <p:cNvSpPr>
            <a:spLocks noGrp="1"/>
          </p:cNvSpPr>
          <p:nvPr>
            <p:ph type="sldNum" sz="quarter" idx="12"/>
          </p:nvPr>
        </p:nvSpPr>
        <p:spPr/>
        <p:txBody>
          <a:bodyPr/>
          <a:lstStyle/>
          <a:p>
            <a:fld id="{46FDF4F0-B6D0-AE47-9A09-F34F8DE5A11E}" type="slidenum">
              <a:rPr lang="en-US" smtClean="0"/>
              <a:t>‹#›</a:t>
            </a:fld>
            <a:endParaRPr lang="en-US"/>
          </a:p>
        </p:txBody>
      </p:sp>
    </p:spTree>
    <p:extLst>
      <p:ext uri="{BB962C8B-B14F-4D97-AF65-F5344CB8AC3E}">
        <p14:creationId xmlns:p14="http://schemas.microsoft.com/office/powerpoint/2010/main" val="3770212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33507-F6BA-CD4A-B848-3103072BA6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01F91B-7B62-A546-9CD5-5D895700A5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219279-436E-B945-AA1F-F9A37E4A1CA4}"/>
              </a:ext>
            </a:extLst>
          </p:cNvPr>
          <p:cNvSpPr>
            <a:spLocks noGrp="1"/>
          </p:cNvSpPr>
          <p:nvPr>
            <p:ph type="dt" sz="half" idx="10"/>
          </p:nvPr>
        </p:nvSpPr>
        <p:spPr/>
        <p:txBody>
          <a:bodyPr/>
          <a:lstStyle/>
          <a:p>
            <a:fld id="{029C1D16-9C99-8A41-BF22-101F52A95702}" type="datetimeFigureOut">
              <a:rPr lang="en-US" smtClean="0"/>
              <a:t>3/8/23</a:t>
            </a:fld>
            <a:endParaRPr lang="en-US"/>
          </a:p>
        </p:txBody>
      </p:sp>
      <p:sp>
        <p:nvSpPr>
          <p:cNvPr id="5" name="Footer Placeholder 4">
            <a:extLst>
              <a:ext uri="{FF2B5EF4-FFF2-40B4-BE49-F238E27FC236}">
                <a16:creationId xmlns:a16="http://schemas.microsoft.com/office/drawing/2014/main" id="{DC69C115-7E1F-6D40-B62E-B480EFEA59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066F3C-EDF4-1646-8227-55145FFC0BAD}"/>
              </a:ext>
            </a:extLst>
          </p:cNvPr>
          <p:cNvSpPr>
            <a:spLocks noGrp="1"/>
          </p:cNvSpPr>
          <p:nvPr>
            <p:ph type="sldNum" sz="quarter" idx="12"/>
          </p:nvPr>
        </p:nvSpPr>
        <p:spPr/>
        <p:txBody>
          <a:bodyPr/>
          <a:lstStyle/>
          <a:p>
            <a:fld id="{46FDF4F0-B6D0-AE47-9A09-F34F8DE5A11E}" type="slidenum">
              <a:rPr lang="en-US" smtClean="0"/>
              <a:t>‹#›</a:t>
            </a:fld>
            <a:endParaRPr lang="en-US"/>
          </a:p>
        </p:txBody>
      </p:sp>
    </p:spTree>
    <p:extLst>
      <p:ext uri="{BB962C8B-B14F-4D97-AF65-F5344CB8AC3E}">
        <p14:creationId xmlns:p14="http://schemas.microsoft.com/office/powerpoint/2010/main" val="3928027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B0729-F8CC-4B49-B168-B6A8860A094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893F06F-FF6C-D34D-8683-1DF5A3DF02A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EA4EBB-E044-2D48-ABDD-884436BF14BE}"/>
              </a:ext>
            </a:extLst>
          </p:cNvPr>
          <p:cNvSpPr>
            <a:spLocks noGrp="1"/>
          </p:cNvSpPr>
          <p:nvPr>
            <p:ph type="dt" sz="half" idx="10"/>
          </p:nvPr>
        </p:nvSpPr>
        <p:spPr/>
        <p:txBody>
          <a:bodyPr/>
          <a:lstStyle/>
          <a:p>
            <a:fld id="{029C1D16-9C99-8A41-BF22-101F52A95702}" type="datetimeFigureOut">
              <a:rPr lang="en-US" smtClean="0"/>
              <a:t>3/8/23</a:t>
            </a:fld>
            <a:endParaRPr lang="en-US"/>
          </a:p>
        </p:txBody>
      </p:sp>
      <p:sp>
        <p:nvSpPr>
          <p:cNvPr id="5" name="Footer Placeholder 4">
            <a:extLst>
              <a:ext uri="{FF2B5EF4-FFF2-40B4-BE49-F238E27FC236}">
                <a16:creationId xmlns:a16="http://schemas.microsoft.com/office/drawing/2014/main" id="{ED7E0A94-ADB2-C149-BD39-EAB59C7D1F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BE9410-A246-5E44-953A-9F115A967ED4}"/>
              </a:ext>
            </a:extLst>
          </p:cNvPr>
          <p:cNvSpPr>
            <a:spLocks noGrp="1"/>
          </p:cNvSpPr>
          <p:nvPr>
            <p:ph type="sldNum" sz="quarter" idx="12"/>
          </p:nvPr>
        </p:nvSpPr>
        <p:spPr/>
        <p:txBody>
          <a:bodyPr/>
          <a:lstStyle/>
          <a:p>
            <a:fld id="{46FDF4F0-B6D0-AE47-9A09-F34F8DE5A11E}" type="slidenum">
              <a:rPr lang="en-US" smtClean="0"/>
              <a:t>‹#›</a:t>
            </a:fld>
            <a:endParaRPr lang="en-US"/>
          </a:p>
        </p:txBody>
      </p:sp>
    </p:spTree>
    <p:extLst>
      <p:ext uri="{BB962C8B-B14F-4D97-AF65-F5344CB8AC3E}">
        <p14:creationId xmlns:p14="http://schemas.microsoft.com/office/powerpoint/2010/main" val="1400637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E1D6B-A4E4-4641-B1DF-6A633080C2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0CE313D-B12A-C940-9CD6-32DE821788B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5E34BCF-19B3-634B-932A-9E7E8D4347A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35E14E0-E27B-D544-B228-0E05F307FBC7}"/>
              </a:ext>
            </a:extLst>
          </p:cNvPr>
          <p:cNvSpPr>
            <a:spLocks noGrp="1"/>
          </p:cNvSpPr>
          <p:nvPr>
            <p:ph type="dt" sz="half" idx="10"/>
          </p:nvPr>
        </p:nvSpPr>
        <p:spPr/>
        <p:txBody>
          <a:bodyPr/>
          <a:lstStyle/>
          <a:p>
            <a:fld id="{029C1D16-9C99-8A41-BF22-101F52A95702}" type="datetimeFigureOut">
              <a:rPr lang="en-US" smtClean="0"/>
              <a:t>3/8/23</a:t>
            </a:fld>
            <a:endParaRPr lang="en-US"/>
          </a:p>
        </p:txBody>
      </p:sp>
      <p:sp>
        <p:nvSpPr>
          <p:cNvPr id="6" name="Footer Placeholder 5">
            <a:extLst>
              <a:ext uri="{FF2B5EF4-FFF2-40B4-BE49-F238E27FC236}">
                <a16:creationId xmlns:a16="http://schemas.microsoft.com/office/drawing/2014/main" id="{B269ADBD-F26D-914F-B6A7-298D3774F1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1AE08B-93C2-9942-8BEE-EC50621A0E37}"/>
              </a:ext>
            </a:extLst>
          </p:cNvPr>
          <p:cNvSpPr>
            <a:spLocks noGrp="1"/>
          </p:cNvSpPr>
          <p:nvPr>
            <p:ph type="sldNum" sz="quarter" idx="12"/>
          </p:nvPr>
        </p:nvSpPr>
        <p:spPr/>
        <p:txBody>
          <a:bodyPr/>
          <a:lstStyle/>
          <a:p>
            <a:fld id="{46FDF4F0-B6D0-AE47-9A09-F34F8DE5A11E}" type="slidenum">
              <a:rPr lang="en-US" smtClean="0"/>
              <a:t>‹#›</a:t>
            </a:fld>
            <a:endParaRPr lang="en-US"/>
          </a:p>
        </p:txBody>
      </p:sp>
    </p:spTree>
    <p:extLst>
      <p:ext uri="{BB962C8B-B14F-4D97-AF65-F5344CB8AC3E}">
        <p14:creationId xmlns:p14="http://schemas.microsoft.com/office/powerpoint/2010/main" val="1650634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1E90E-5555-2745-AA61-6B0C44610A3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19086A5-5655-554B-AE71-6E0D3F9423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2C8ADC0-E40D-B042-9978-DC3CC3106B1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AC1CA2C-A89A-194B-8B41-0838927C39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8ACF29F-1B96-2C4E-9257-695D7C14B57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FD1E1E7-74D2-7045-A58D-233E9DF7AB46}"/>
              </a:ext>
            </a:extLst>
          </p:cNvPr>
          <p:cNvSpPr>
            <a:spLocks noGrp="1"/>
          </p:cNvSpPr>
          <p:nvPr>
            <p:ph type="dt" sz="half" idx="10"/>
          </p:nvPr>
        </p:nvSpPr>
        <p:spPr/>
        <p:txBody>
          <a:bodyPr/>
          <a:lstStyle/>
          <a:p>
            <a:fld id="{029C1D16-9C99-8A41-BF22-101F52A95702}" type="datetimeFigureOut">
              <a:rPr lang="en-US" smtClean="0"/>
              <a:t>3/8/23</a:t>
            </a:fld>
            <a:endParaRPr lang="en-US"/>
          </a:p>
        </p:txBody>
      </p:sp>
      <p:sp>
        <p:nvSpPr>
          <p:cNvPr id="8" name="Footer Placeholder 7">
            <a:extLst>
              <a:ext uri="{FF2B5EF4-FFF2-40B4-BE49-F238E27FC236}">
                <a16:creationId xmlns:a16="http://schemas.microsoft.com/office/drawing/2014/main" id="{736E3E26-1679-2D41-92C8-78AD21B8336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FA6696C-F2B4-7740-BB71-C9F0B78F148E}"/>
              </a:ext>
            </a:extLst>
          </p:cNvPr>
          <p:cNvSpPr>
            <a:spLocks noGrp="1"/>
          </p:cNvSpPr>
          <p:nvPr>
            <p:ph type="sldNum" sz="quarter" idx="12"/>
          </p:nvPr>
        </p:nvSpPr>
        <p:spPr/>
        <p:txBody>
          <a:bodyPr/>
          <a:lstStyle/>
          <a:p>
            <a:fld id="{46FDF4F0-B6D0-AE47-9A09-F34F8DE5A11E}" type="slidenum">
              <a:rPr lang="en-US" smtClean="0"/>
              <a:t>‹#›</a:t>
            </a:fld>
            <a:endParaRPr lang="en-US"/>
          </a:p>
        </p:txBody>
      </p:sp>
    </p:spTree>
    <p:extLst>
      <p:ext uri="{BB962C8B-B14F-4D97-AF65-F5344CB8AC3E}">
        <p14:creationId xmlns:p14="http://schemas.microsoft.com/office/powerpoint/2010/main" val="1934950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29101-8368-AE40-B3BB-B11B8051673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BAB6137-EECA-7A4D-85C4-2280925583BD}"/>
              </a:ext>
            </a:extLst>
          </p:cNvPr>
          <p:cNvSpPr>
            <a:spLocks noGrp="1"/>
          </p:cNvSpPr>
          <p:nvPr>
            <p:ph type="dt" sz="half" idx="10"/>
          </p:nvPr>
        </p:nvSpPr>
        <p:spPr/>
        <p:txBody>
          <a:bodyPr/>
          <a:lstStyle/>
          <a:p>
            <a:fld id="{029C1D16-9C99-8A41-BF22-101F52A95702}" type="datetimeFigureOut">
              <a:rPr lang="en-US" smtClean="0"/>
              <a:t>3/8/23</a:t>
            </a:fld>
            <a:endParaRPr lang="en-US"/>
          </a:p>
        </p:txBody>
      </p:sp>
      <p:sp>
        <p:nvSpPr>
          <p:cNvPr id="4" name="Footer Placeholder 3">
            <a:extLst>
              <a:ext uri="{FF2B5EF4-FFF2-40B4-BE49-F238E27FC236}">
                <a16:creationId xmlns:a16="http://schemas.microsoft.com/office/drawing/2014/main" id="{3E09CD81-642A-C84C-843C-51008FFCE4A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77DAE7A-238B-674E-98D7-0339D21A37CE}"/>
              </a:ext>
            </a:extLst>
          </p:cNvPr>
          <p:cNvSpPr>
            <a:spLocks noGrp="1"/>
          </p:cNvSpPr>
          <p:nvPr>
            <p:ph type="sldNum" sz="quarter" idx="12"/>
          </p:nvPr>
        </p:nvSpPr>
        <p:spPr/>
        <p:txBody>
          <a:bodyPr/>
          <a:lstStyle/>
          <a:p>
            <a:fld id="{46FDF4F0-B6D0-AE47-9A09-F34F8DE5A11E}" type="slidenum">
              <a:rPr lang="en-US" smtClean="0"/>
              <a:t>‹#›</a:t>
            </a:fld>
            <a:endParaRPr lang="en-US"/>
          </a:p>
        </p:txBody>
      </p:sp>
    </p:spTree>
    <p:extLst>
      <p:ext uri="{BB962C8B-B14F-4D97-AF65-F5344CB8AC3E}">
        <p14:creationId xmlns:p14="http://schemas.microsoft.com/office/powerpoint/2010/main" val="4223731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E772A9-D6AF-3349-ABAB-ABF83AA35E37}"/>
              </a:ext>
            </a:extLst>
          </p:cNvPr>
          <p:cNvSpPr>
            <a:spLocks noGrp="1"/>
          </p:cNvSpPr>
          <p:nvPr>
            <p:ph type="dt" sz="half" idx="10"/>
          </p:nvPr>
        </p:nvSpPr>
        <p:spPr/>
        <p:txBody>
          <a:bodyPr/>
          <a:lstStyle/>
          <a:p>
            <a:fld id="{029C1D16-9C99-8A41-BF22-101F52A95702}" type="datetimeFigureOut">
              <a:rPr lang="en-US" smtClean="0"/>
              <a:t>3/8/23</a:t>
            </a:fld>
            <a:endParaRPr lang="en-US"/>
          </a:p>
        </p:txBody>
      </p:sp>
      <p:sp>
        <p:nvSpPr>
          <p:cNvPr id="3" name="Footer Placeholder 2">
            <a:extLst>
              <a:ext uri="{FF2B5EF4-FFF2-40B4-BE49-F238E27FC236}">
                <a16:creationId xmlns:a16="http://schemas.microsoft.com/office/drawing/2014/main" id="{250D25DC-2A08-DC4B-8D4B-ACB56352515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E548718-6D4B-F547-825D-90C990B91E4B}"/>
              </a:ext>
            </a:extLst>
          </p:cNvPr>
          <p:cNvSpPr>
            <a:spLocks noGrp="1"/>
          </p:cNvSpPr>
          <p:nvPr>
            <p:ph type="sldNum" sz="quarter" idx="12"/>
          </p:nvPr>
        </p:nvSpPr>
        <p:spPr/>
        <p:txBody>
          <a:bodyPr/>
          <a:lstStyle/>
          <a:p>
            <a:fld id="{46FDF4F0-B6D0-AE47-9A09-F34F8DE5A11E}" type="slidenum">
              <a:rPr lang="en-US" smtClean="0"/>
              <a:t>‹#›</a:t>
            </a:fld>
            <a:endParaRPr lang="en-US"/>
          </a:p>
        </p:txBody>
      </p:sp>
    </p:spTree>
    <p:extLst>
      <p:ext uri="{BB962C8B-B14F-4D97-AF65-F5344CB8AC3E}">
        <p14:creationId xmlns:p14="http://schemas.microsoft.com/office/powerpoint/2010/main" val="38764071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83C56-85C5-7942-94FC-C4CEEF046C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970A194-5668-8F4E-A602-3433E19F967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06CB7E9-C77C-B243-99F5-8DAB87F291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D55A28-BB12-B440-89F8-2CC353F438F3}"/>
              </a:ext>
            </a:extLst>
          </p:cNvPr>
          <p:cNvSpPr>
            <a:spLocks noGrp="1"/>
          </p:cNvSpPr>
          <p:nvPr>
            <p:ph type="dt" sz="half" idx="10"/>
          </p:nvPr>
        </p:nvSpPr>
        <p:spPr/>
        <p:txBody>
          <a:bodyPr/>
          <a:lstStyle/>
          <a:p>
            <a:fld id="{029C1D16-9C99-8A41-BF22-101F52A95702}" type="datetimeFigureOut">
              <a:rPr lang="en-US" smtClean="0"/>
              <a:t>3/8/23</a:t>
            </a:fld>
            <a:endParaRPr lang="en-US"/>
          </a:p>
        </p:txBody>
      </p:sp>
      <p:sp>
        <p:nvSpPr>
          <p:cNvPr id="6" name="Footer Placeholder 5">
            <a:extLst>
              <a:ext uri="{FF2B5EF4-FFF2-40B4-BE49-F238E27FC236}">
                <a16:creationId xmlns:a16="http://schemas.microsoft.com/office/drawing/2014/main" id="{FC4733AE-2B82-4742-8A89-D1B73CBE50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69F22D-98E1-944A-9A40-33FC53478826}"/>
              </a:ext>
            </a:extLst>
          </p:cNvPr>
          <p:cNvSpPr>
            <a:spLocks noGrp="1"/>
          </p:cNvSpPr>
          <p:nvPr>
            <p:ph type="sldNum" sz="quarter" idx="12"/>
          </p:nvPr>
        </p:nvSpPr>
        <p:spPr/>
        <p:txBody>
          <a:bodyPr/>
          <a:lstStyle/>
          <a:p>
            <a:fld id="{46FDF4F0-B6D0-AE47-9A09-F34F8DE5A11E}" type="slidenum">
              <a:rPr lang="en-US" smtClean="0"/>
              <a:t>‹#›</a:t>
            </a:fld>
            <a:endParaRPr lang="en-US"/>
          </a:p>
        </p:txBody>
      </p:sp>
    </p:spTree>
    <p:extLst>
      <p:ext uri="{BB962C8B-B14F-4D97-AF65-F5344CB8AC3E}">
        <p14:creationId xmlns:p14="http://schemas.microsoft.com/office/powerpoint/2010/main" val="4285209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84BE9-C173-F943-81FD-3116C2197D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266E675-BD80-8D4F-A0A5-FE2D284791B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F7BE0B5-5C21-6246-ADCD-4EDE81C0DD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DBB8BB-D03A-624A-914C-98EE239DC65D}"/>
              </a:ext>
            </a:extLst>
          </p:cNvPr>
          <p:cNvSpPr>
            <a:spLocks noGrp="1"/>
          </p:cNvSpPr>
          <p:nvPr>
            <p:ph type="dt" sz="half" idx="10"/>
          </p:nvPr>
        </p:nvSpPr>
        <p:spPr/>
        <p:txBody>
          <a:bodyPr/>
          <a:lstStyle/>
          <a:p>
            <a:fld id="{029C1D16-9C99-8A41-BF22-101F52A95702}" type="datetimeFigureOut">
              <a:rPr lang="en-US" smtClean="0"/>
              <a:t>3/8/23</a:t>
            </a:fld>
            <a:endParaRPr lang="en-US"/>
          </a:p>
        </p:txBody>
      </p:sp>
      <p:sp>
        <p:nvSpPr>
          <p:cNvPr id="6" name="Footer Placeholder 5">
            <a:extLst>
              <a:ext uri="{FF2B5EF4-FFF2-40B4-BE49-F238E27FC236}">
                <a16:creationId xmlns:a16="http://schemas.microsoft.com/office/drawing/2014/main" id="{8800B185-190E-0149-B089-3E3792D352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B55EAC-920D-F94C-ABAC-352B19B014AE}"/>
              </a:ext>
            </a:extLst>
          </p:cNvPr>
          <p:cNvSpPr>
            <a:spLocks noGrp="1"/>
          </p:cNvSpPr>
          <p:nvPr>
            <p:ph type="sldNum" sz="quarter" idx="12"/>
          </p:nvPr>
        </p:nvSpPr>
        <p:spPr/>
        <p:txBody>
          <a:bodyPr/>
          <a:lstStyle/>
          <a:p>
            <a:fld id="{46FDF4F0-B6D0-AE47-9A09-F34F8DE5A11E}" type="slidenum">
              <a:rPr lang="en-US" smtClean="0"/>
              <a:t>‹#›</a:t>
            </a:fld>
            <a:endParaRPr lang="en-US"/>
          </a:p>
        </p:txBody>
      </p:sp>
    </p:spTree>
    <p:extLst>
      <p:ext uri="{BB962C8B-B14F-4D97-AF65-F5344CB8AC3E}">
        <p14:creationId xmlns:p14="http://schemas.microsoft.com/office/powerpoint/2010/main" val="3068301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1731615-E630-6E42-9002-64A9E1463C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4F950BE-A6B6-7A4B-B076-EE47A21D84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E9D823-8F0A-764D-914A-9443AC074C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9C1D16-9C99-8A41-BF22-101F52A95702}" type="datetimeFigureOut">
              <a:rPr lang="en-US" smtClean="0"/>
              <a:t>3/8/23</a:t>
            </a:fld>
            <a:endParaRPr lang="en-US"/>
          </a:p>
        </p:txBody>
      </p:sp>
      <p:sp>
        <p:nvSpPr>
          <p:cNvPr id="5" name="Footer Placeholder 4">
            <a:extLst>
              <a:ext uri="{FF2B5EF4-FFF2-40B4-BE49-F238E27FC236}">
                <a16:creationId xmlns:a16="http://schemas.microsoft.com/office/drawing/2014/main" id="{D0746AA8-2900-DA4A-A590-0D85ECCD23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14D735A-75CA-6E4E-98C2-9A8D93A8D22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FDF4F0-B6D0-AE47-9A09-F34F8DE5A11E}" type="slidenum">
              <a:rPr lang="en-US" smtClean="0"/>
              <a:t>‹#›</a:t>
            </a:fld>
            <a:endParaRPr lang="en-US"/>
          </a:p>
        </p:txBody>
      </p:sp>
    </p:spTree>
    <p:extLst>
      <p:ext uri="{BB962C8B-B14F-4D97-AF65-F5344CB8AC3E}">
        <p14:creationId xmlns:p14="http://schemas.microsoft.com/office/powerpoint/2010/main" val="28033423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customXml" Target="../ink/ink4.xml"/><Relationship Id="rId3" Type="http://schemas.openxmlformats.org/officeDocument/2006/relationships/image" Target="../media/image2.png"/><Relationship Id="rId7" Type="http://schemas.openxmlformats.org/officeDocument/2006/relationships/customXml" Target="../ink/ink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customXml" Target="../ink/ink2.xml"/><Relationship Id="rId5" Type="http://schemas.openxmlformats.org/officeDocument/2006/relationships/image" Target="../media/image16.png"/><Relationship Id="rId10" Type="http://schemas.openxmlformats.org/officeDocument/2006/relationships/customXml" Target="../ink/ink6.xml"/><Relationship Id="rId4" Type="http://schemas.openxmlformats.org/officeDocument/2006/relationships/customXml" Target="../ink/ink1.xml"/><Relationship Id="rId9" Type="http://schemas.openxmlformats.org/officeDocument/2006/relationships/customXml" Target="../ink/ink5.xml"/></Relationships>
</file>

<file path=ppt/slides/_rels/slide3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jpeg"/><Relationship Id="rId7" Type="http://schemas.openxmlformats.org/officeDocument/2006/relationships/diagramColors" Target="../diagrams/colors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jpeg"/><Relationship Id="rId7" Type="http://schemas.openxmlformats.org/officeDocument/2006/relationships/diagramColors" Target="../diagrams/colors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664687-0B57-F148-AD46-37FCF7B9FF4A}"/>
              </a:ext>
            </a:extLst>
          </p:cNvPr>
          <p:cNvSpPr>
            <a:spLocks noGrp="1"/>
          </p:cNvSpPr>
          <p:nvPr>
            <p:ph idx="1"/>
          </p:nvPr>
        </p:nvSpPr>
        <p:spPr/>
        <p:txBody>
          <a:bodyPr/>
          <a:lstStyle/>
          <a:p>
            <a:pPr marL="0" indent="0" algn="ctr">
              <a:buNone/>
            </a:pPr>
            <a:r>
              <a:rPr lang="en-US" sz="4000" dirty="0"/>
              <a:t>The Science and </a:t>
            </a:r>
            <a:r>
              <a:rPr lang="en-US" sz="4000" dirty="0" err="1"/>
              <a:t>Unscience</a:t>
            </a:r>
            <a:r>
              <a:rPr lang="en-US" sz="4000" dirty="0"/>
              <a:t> of Reading</a:t>
            </a:r>
          </a:p>
          <a:p>
            <a:endParaRPr lang="en-US" dirty="0"/>
          </a:p>
          <a:p>
            <a:pPr algn="ctr"/>
            <a:endParaRPr lang="en-US" dirty="0"/>
          </a:p>
          <a:p>
            <a:pPr marL="0" indent="0" algn="ctr">
              <a:buNone/>
            </a:pPr>
            <a:r>
              <a:rPr lang="en-US" dirty="0"/>
              <a:t>Timothy Shanahan</a:t>
            </a:r>
          </a:p>
          <a:p>
            <a:pPr marL="0" indent="0" algn="ctr">
              <a:buNone/>
            </a:pPr>
            <a:r>
              <a:rPr lang="en-US" dirty="0"/>
              <a:t>University of Illinois at Chicago</a:t>
            </a:r>
          </a:p>
          <a:p>
            <a:pPr marL="0" indent="0" algn="ctr">
              <a:buNone/>
            </a:pPr>
            <a:r>
              <a:rPr lang="en-US" dirty="0" err="1"/>
              <a:t>www.shanahanonliteracy.com</a:t>
            </a:r>
            <a:endParaRPr lang="en-US" dirty="0"/>
          </a:p>
        </p:txBody>
      </p:sp>
    </p:spTree>
    <p:extLst>
      <p:ext uri="{BB962C8B-B14F-4D97-AF65-F5344CB8AC3E}">
        <p14:creationId xmlns:p14="http://schemas.microsoft.com/office/powerpoint/2010/main" val="27235941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8DF98-514B-E541-B2AD-956400BA1FE3}"/>
              </a:ext>
            </a:extLst>
          </p:cNvPr>
          <p:cNvSpPr>
            <a:spLocks noGrp="1"/>
          </p:cNvSpPr>
          <p:nvPr>
            <p:ph type="title"/>
          </p:nvPr>
        </p:nvSpPr>
        <p:spPr>
          <a:xfrm>
            <a:off x="4965430" y="629268"/>
            <a:ext cx="6586491" cy="1286160"/>
          </a:xfrm>
        </p:spPr>
        <p:txBody>
          <a:bodyPr anchor="b">
            <a:normAutofit/>
          </a:bodyPr>
          <a:lstStyle/>
          <a:p>
            <a:r>
              <a:rPr lang="en-US" sz="4100" dirty="0"/>
              <a:t>Original Source of SOR (source) </a:t>
            </a:r>
          </a:p>
        </p:txBody>
      </p:sp>
      <p:sp>
        <p:nvSpPr>
          <p:cNvPr id="3" name="Content Placeholder 2">
            <a:extLst>
              <a:ext uri="{FF2B5EF4-FFF2-40B4-BE49-F238E27FC236}">
                <a16:creationId xmlns:a16="http://schemas.microsoft.com/office/drawing/2014/main" id="{84EDE2C2-80E1-CE4B-9D15-98510F2B5B22}"/>
              </a:ext>
            </a:extLst>
          </p:cNvPr>
          <p:cNvSpPr>
            <a:spLocks noGrp="1"/>
          </p:cNvSpPr>
          <p:nvPr>
            <p:ph idx="1"/>
          </p:nvPr>
        </p:nvSpPr>
        <p:spPr>
          <a:xfrm>
            <a:off x="4965430" y="2314807"/>
            <a:ext cx="7080795" cy="4419597"/>
          </a:xfrm>
        </p:spPr>
        <p:txBody>
          <a:bodyPr>
            <a:normAutofit/>
          </a:bodyPr>
          <a:lstStyle/>
          <a:p>
            <a:r>
              <a:rPr lang="en-US" sz="2400" dirty="0"/>
              <a:t>Likewise, although Hanford does reference the instructional research (such as that reviewed by the National Reading Panel), but she depends heavily on the neurological studies showing how the brain processes information when it reads a word</a:t>
            </a:r>
          </a:p>
          <a:p>
            <a:r>
              <a:rPr lang="en-US" sz="2400" dirty="0"/>
              <a:t>Although the ultimate purpose of these scholarly and journalistic pieces is to suggest how the teaching of reading should proceed, they rely on a body of studies that can’t possibly tell you how best to teach reading</a:t>
            </a:r>
          </a:p>
          <a:p>
            <a:endParaRPr lang="en-US" sz="2400" dirty="0"/>
          </a:p>
          <a:p>
            <a:endParaRPr lang="en-US" sz="2400" dirty="0"/>
          </a:p>
          <a:p>
            <a:endParaRPr lang="en-US" sz="2000" dirty="0"/>
          </a:p>
          <a:p>
            <a:endParaRPr lang="en-US" sz="2000" dirty="0"/>
          </a:p>
        </p:txBody>
      </p:sp>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D3A96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052187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5B5D59-F1CA-DEB4-8813-6B21B484C9E4}"/>
              </a:ext>
            </a:extLst>
          </p:cNvPr>
          <p:cNvSpPr>
            <a:spLocks noGrp="1"/>
          </p:cNvSpPr>
          <p:nvPr>
            <p:ph type="title"/>
          </p:nvPr>
        </p:nvSpPr>
        <p:spPr>
          <a:xfrm>
            <a:off x="686834" y="1153572"/>
            <a:ext cx="3200400" cy="4461163"/>
          </a:xfrm>
        </p:spPr>
        <p:txBody>
          <a:bodyPr>
            <a:normAutofit/>
          </a:bodyPr>
          <a:lstStyle/>
          <a:p>
            <a:r>
              <a:rPr lang="en-US" dirty="0">
                <a:solidFill>
                  <a:srgbClr val="FFFFFF"/>
                </a:solidFill>
              </a:rPr>
              <a:t>Phonics Controversy 4 (cont.)</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0A0F669F-F46F-2733-1EB2-4BBE5840E852}"/>
              </a:ext>
            </a:extLst>
          </p:cNvPr>
          <p:cNvSpPr>
            <a:spLocks noGrp="1"/>
          </p:cNvSpPr>
          <p:nvPr>
            <p:ph idx="1"/>
          </p:nvPr>
        </p:nvSpPr>
        <p:spPr>
          <a:xfrm>
            <a:off x="4447308" y="591344"/>
            <a:ext cx="6906491" cy="5585619"/>
          </a:xfrm>
        </p:spPr>
        <p:txBody>
          <a:bodyPr anchor="ctr">
            <a:normAutofit/>
          </a:bodyPr>
          <a:lstStyle/>
          <a:p>
            <a:r>
              <a:rPr lang="en-US" dirty="0"/>
              <a:t>Good readers look at pretty much every letter in every word – they don’t rely on context much for recognizing words</a:t>
            </a:r>
          </a:p>
          <a:p>
            <a:r>
              <a:rPr lang="en-US" dirty="0"/>
              <a:t>They do need to use meaning (Is that a word? Does that word make sense?) to evaluate their success at decoding</a:t>
            </a:r>
          </a:p>
          <a:p>
            <a:r>
              <a:rPr lang="en-US" dirty="0"/>
              <a:t>However, they need to learn to try an alternative pronunciation when they hit this barrier – not alternative information</a:t>
            </a:r>
          </a:p>
          <a:p>
            <a:r>
              <a:rPr lang="en-US" dirty="0"/>
              <a:t>Without evidence of benefit – and the logical inconsistency of teaching readers to read like students do when they err – I wouldn’t teach it</a:t>
            </a:r>
          </a:p>
        </p:txBody>
      </p:sp>
    </p:spTree>
    <p:extLst>
      <p:ext uri="{BB962C8B-B14F-4D97-AF65-F5344CB8AC3E}">
        <p14:creationId xmlns:p14="http://schemas.microsoft.com/office/powerpoint/2010/main" val="62596012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5B5D59-F1CA-DEB4-8813-6B21B484C9E4}"/>
              </a:ext>
            </a:extLst>
          </p:cNvPr>
          <p:cNvSpPr>
            <a:spLocks noGrp="1"/>
          </p:cNvSpPr>
          <p:nvPr>
            <p:ph type="title"/>
          </p:nvPr>
        </p:nvSpPr>
        <p:spPr>
          <a:xfrm>
            <a:off x="686834" y="1153572"/>
            <a:ext cx="3200400" cy="4461163"/>
          </a:xfrm>
        </p:spPr>
        <p:txBody>
          <a:bodyPr>
            <a:normAutofit/>
          </a:bodyPr>
          <a:lstStyle/>
          <a:p>
            <a:r>
              <a:rPr lang="en-US" dirty="0">
                <a:solidFill>
                  <a:srgbClr val="FFFFFF"/>
                </a:solidFill>
              </a:rPr>
              <a:t>Phonics Controversy 5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0A0F669F-F46F-2733-1EB2-4BBE5840E852}"/>
              </a:ext>
            </a:extLst>
          </p:cNvPr>
          <p:cNvSpPr>
            <a:spLocks noGrp="1"/>
          </p:cNvSpPr>
          <p:nvPr>
            <p:ph idx="1"/>
          </p:nvPr>
        </p:nvSpPr>
        <p:spPr>
          <a:xfrm>
            <a:off x="4447308" y="591344"/>
            <a:ext cx="6906491" cy="5585619"/>
          </a:xfrm>
        </p:spPr>
        <p:txBody>
          <a:bodyPr anchor="ctr">
            <a:normAutofit lnSpcReduction="10000"/>
          </a:bodyPr>
          <a:lstStyle/>
          <a:p>
            <a:r>
              <a:rPr lang="en-US" dirty="0"/>
              <a:t>Should we use decodable text?</a:t>
            </a:r>
          </a:p>
          <a:p>
            <a:r>
              <a:rPr lang="en-US" dirty="0"/>
              <a:t>Decodable text is another one of those poorly defined terms that challenge reading educators</a:t>
            </a:r>
          </a:p>
          <a:p>
            <a:r>
              <a:rPr lang="en-US" dirty="0"/>
              <a:t>To some it refers to texts that have a particular percentage of word regularity </a:t>
            </a:r>
          </a:p>
          <a:p>
            <a:r>
              <a:rPr lang="en-US" dirty="0"/>
              <a:t>To others it refers to texts that include a large number of words that represent a particular spelling pattern</a:t>
            </a:r>
          </a:p>
          <a:p>
            <a:r>
              <a:rPr lang="en-US" dirty="0"/>
              <a:t>And, to still others, it is text that is linked to a particular phonics instruction regimen – the texts include a high percentage of words that the students should be able to decode given what they have been taught</a:t>
            </a:r>
          </a:p>
        </p:txBody>
      </p:sp>
    </p:spTree>
    <p:extLst>
      <p:ext uri="{BB962C8B-B14F-4D97-AF65-F5344CB8AC3E}">
        <p14:creationId xmlns:p14="http://schemas.microsoft.com/office/powerpoint/2010/main" val="341504571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5B5D59-F1CA-DEB4-8813-6B21B484C9E4}"/>
              </a:ext>
            </a:extLst>
          </p:cNvPr>
          <p:cNvSpPr>
            <a:spLocks noGrp="1"/>
          </p:cNvSpPr>
          <p:nvPr>
            <p:ph type="title"/>
          </p:nvPr>
        </p:nvSpPr>
        <p:spPr>
          <a:xfrm>
            <a:off x="686834" y="1153572"/>
            <a:ext cx="3200400" cy="4461163"/>
          </a:xfrm>
        </p:spPr>
        <p:txBody>
          <a:bodyPr>
            <a:normAutofit/>
          </a:bodyPr>
          <a:lstStyle/>
          <a:p>
            <a:r>
              <a:rPr lang="en-US" dirty="0">
                <a:solidFill>
                  <a:srgbClr val="FFFFFF"/>
                </a:solidFill>
              </a:rPr>
              <a:t>Phonics Controversy 5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0A0F669F-F46F-2733-1EB2-4BBE5840E852}"/>
              </a:ext>
            </a:extLst>
          </p:cNvPr>
          <p:cNvSpPr>
            <a:spLocks noGrp="1"/>
          </p:cNvSpPr>
          <p:nvPr>
            <p:ph idx="1"/>
          </p:nvPr>
        </p:nvSpPr>
        <p:spPr>
          <a:xfrm>
            <a:off x="4447308" y="591344"/>
            <a:ext cx="6906491" cy="5585619"/>
          </a:xfrm>
        </p:spPr>
        <p:txBody>
          <a:bodyPr anchor="ctr">
            <a:normAutofit lnSpcReduction="10000"/>
          </a:bodyPr>
          <a:lstStyle/>
          <a:p>
            <a:r>
              <a:rPr lang="en-US" dirty="0"/>
              <a:t>There is only one direct experimental study of decodable text by these definitions and it found there to be no learning difference between text that was 11% decodable and that which was 85% decodable in decoding, word reading, passage reading, or reading comprehension (Jenkins, et al, 2004)</a:t>
            </a:r>
          </a:p>
          <a:p>
            <a:r>
              <a:rPr lang="en-US" dirty="0"/>
              <a:t>Other studies confounded simplicity with decodability (beginning readers definitely learn more with texts that are relatively easy – either in terms of decodability or repetitiveness or a combination of these– and do less well with texts that have a lot of single hard words or texts that are simple due to repetitive sentence patterns</a:t>
            </a:r>
          </a:p>
          <a:p>
            <a:endParaRPr lang="en-US" dirty="0"/>
          </a:p>
        </p:txBody>
      </p:sp>
    </p:spTree>
    <p:extLst>
      <p:ext uri="{BB962C8B-B14F-4D97-AF65-F5344CB8AC3E}">
        <p14:creationId xmlns:p14="http://schemas.microsoft.com/office/powerpoint/2010/main" val="401703621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5B5D59-F1CA-DEB4-8813-6B21B484C9E4}"/>
              </a:ext>
            </a:extLst>
          </p:cNvPr>
          <p:cNvSpPr>
            <a:spLocks noGrp="1"/>
          </p:cNvSpPr>
          <p:nvPr>
            <p:ph type="title"/>
          </p:nvPr>
        </p:nvSpPr>
        <p:spPr>
          <a:xfrm>
            <a:off x="686834" y="1153572"/>
            <a:ext cx="3200400" cy="4461163"/>
          </a:xfrm>
        </p:spPr>
        <p:txBody>
          <a:bodyPr>
            <a:normAutofit/>
          </a:bodyPr>
          <a:lstStyle/>
          <a:p>
            <a:r>
              <a:rPr lang="en-US" dirty="0">
                <a:solidFill>
                  <a:srgbClr val="FFFFFF"/>
                </a:solidFill>
              </a:rPr>
              <a:t>Phonics Controversy 5 (cont.)</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0A0F669F-F46F-2733-1EB2-4BBE5840E852}"/>
              </a:ext>
            </a:extLst>
          </p:cNvPr>
          <p:cNvSpPr>
            <a:spLocks noGrp="1"/>
          </p:cNvSpPr>
          <p:nvPr>
            <p:ph idx="1"/>
          </p:nvPr>
        </p:nvSpPr>
        <p:spPr>
          <a:xfrm>
            <a:off x="4447308" y="591344"/>
            <a:ext cx="6906491" cy="5585619"/>
          </a:xfrm>
        </p:spPr>
        <p:txBody>
          <a:bodyPr anchor="ctr">
            <a:normAutofit/>
          </a:bodyPr>
          <a:lstStyle/>
          <a:p>
            <a:r>
              <a:rPr lang="en-US" dirty="0"/>
              <a:t>A few studies reported that the children were more likely to try to decode with decodable text than with leveled readers (however, this may have been due to the instructional routines rather than the texts themselves) (Cheatham &amp; Allor, 2012; Compton, 2005; Mesmer, 2010)</a:t>
            </a:r>
          </a:p>
          <a:p>
            <a:r>
              <a:rPr lang="en-US" dirty="0"/>
              <a:t>Other studies have found greater fluency resulting from leveled readers (Mesmer, 2010; Price-Mohr &amp; Price, 2017)  </a:t>
            </a:r>
          </a:p>
          <a:p>
            <a:endParaRPr lang="en-US" dirty="0"/>
          </a:p>
        </p:txBody>
      </p:sp>
    </p:spTree>
    <p:extLst>
      <p:ext uri="{BB962C8B-B14F-4D97-AF65-F5344CB8AC3E}">
        <p14:creationId xmlns:p14="http://schemas.microsoft.com/office/powerpoint/2010/main" val="31130117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5B5D59-F1CA-DEB4-8813-6B21B484C9E4}"/>
              </a:ext>
            </a:extLst>
          </p:cNvPr>
          <p:cNvSpPr>
            <a:spLocks noGrp="1"/>
          </p:cNvSpPr>
          <p:nvPr>
            <p:ph type="title"/>
          </p:nvPr>
        </p:nvSpPr>
        <p:spPr>
          <a:xfrm>
            <a:off x="686834" y="1153572"/>
            <a:ext cx="3200400" cy="4461163"/>
          </a:xfrm>
        </p:spPr>
        <p:txBody>
          <a:bodyPr>
            <a:normAutofit/>
          </a:bodyPr>
          <a:lstStyle/>
          <a:p>
            <a:r>
              <a:rPr lang="en-US" dirty="0">
                <a:solidFill>
                  <a:srgbClr val="FFFFFF"/>
                </a:solidFill>
              </a:rPr>
              <a:t>Phonics Controversy 5 (cont.)</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0A0F669F-F46F-2733-1EB2-4BBE5840E852}"/>
              </a:ext>
            </a:extLst>
          </p:cNvPr>
          <p:cNvSpPr>
            <a:spLocks noGrp="1"/>
          </p:cNvSpPr>
          <p:nvPr>
            <p:ph idx="1"/>
          </p:nvPr>
        </p:nvSpPr>
        <p:spPr>
          <a:xfrm>
            <a:off x="4447308" y="591344"/>
            <a:ext cx="6906491" cy="5585619"/>
          </a:xfrm>
        </p:spPr>
        <p:txBody>
          <a:bodyPr anchor="ctr">
            <a:normAutofit/>
          </a:bodyPr>
          <a:lstStyle/>
          <a:p>
            <a:r>
              <a:rPr lang="en-US" dirty="0"/>
              <a:t>A few studies reported that the children were more likely to try to decode with decodable text than with leveled readers (however, this may have been due to the instructional routines rather than the texts themselves) (Cheatham &amp; Allor, 2012; Compton, 2005; Mesmer, 2010)</a:t>
            </a:r>
          </a:p>
          <a:p>
            <a:r>
              <a:rPr lang="en-US" dirty="0"/>
              <a:t>Other studies have found greater fluency resulting from leveled readers (Mesmer, 2010; Price-Mohr &amp; Price, 2017)  </a:t>
            </a:r>
          </a:p>
          <a:p>
            <a:endParaRPr lang="en-US" dirty="0"/>
          </a:p>
        </p:txBody>
      </p:sp>
    </p:spTree>
    <p:extLst>
      <p:ext uri="{BB962C8B-B14F-4D97-AF65-F5344CB8AC3E}">
        <p14:creationId xmlns:p14="http://schemas.microsoft.com/office/powerpoint/2010/main" val="112292010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5B5D59-F1CA-DEB4-8813-6B21B484C9E4}"/>
              </a:ext>
            </a:extLst>
          </p:cNvPr>
          <p:cNvSpPr>
            <a:spLocks noGrp="1"/>
          </p:cNvSpPr>
          <p:nvPr>
            <p:ph type="title"/>
          </p:nvPr>
        </p:nvSpPr>
        <p:spPr>
          <a:xfrm>
            <a:off x="686834" y="1153572"/>
            <a:ext cx="3200400" cy="4461163"/>
          </a:xfrm>
        </p:spPr>
        <p:txBody>
          <a:bodyPr>
            <a:normAutofit/>
          </a:bodyPr>
          <a:lstStyle/>
          <a:p>
            <a:r>
              <a:rPr lang="en-US" dirty="0">
                <a:solidFill>
                  <a:srgbClr val="FFFFFF"/>
                </a:solidFill>
              </a:rPr>
              <a:t>Phonics Controversy 5 (cont.)</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0A0F669F-F46F-2733-1EB2-4BBE5840E852}"/>
              </a:ext>
            </a:extLst>
          </p:cNvPr>
          <p:cNvSpPr>
            <a:spLocks noGrp="1"/>
          </p:cNvSpPr>
          <p:nvPr>
            <p:ph idx="1"/>
          </p:nvPr>
        </p:nvSpPr>
        <p:spPr>
          <a:xfrm>
            <a:off x="4447308" y="591344"/>
            <a:ext cx="6906491" cy="5585619"/>
          </a:xfrm>
        </p:spPr>
        <p:txBody>
          <a:bodyPr anchor="ctr">
            <a:normAutofit/>
          </a:bodyPr>
          <a:lstStyle/>
          <a:p>
            <a:r>
              <a:rPr lang="en-US" dirty="0"/>
              <a:t>It appears that decodable texts are not necessary for early reading, but they may make sense for providing opportunities for concentrated practice with the skills that are taught</a:t>
            </a:r>
          </a:p>
          <a:p>
            <a:r>
              <a:rPr lang="en-US" dirty="0"/>
              <a:t>However, research has found that students who are trained to think text is highly regular and consistent end up reading less well than those who see the task as more complex and conditional (mental set for consistency vs. mental set for variability)</a:t>
            </a:r>
          </a:p>
        </p:txBody>
      </p:sp>
    </p:spTree>
    <p:extLst>
      <p:ext uri="{BB962C8B-B14F-4D97-AF65-F5344CB8AC3E}">
        <p14:creationId xmlns:p14="http://schemas.microsoft.com/office/powerpoint/2010/main" val="268193080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5B5D59-F1CA-DEB4-8813-6B21B484C9E4}"/>
              </a:ext>
            </a:extLst>
          </p:cNvPr>
          <p:cNvSpPr>
            <a:spLocks noGrp="1"/>
          </p:cNvSpPr>
          <p:nvPr>
            <p:ph type="title"/>
          </p:nvPr>
        </p:nvSpPr>
        <p:spPr>
          <a:xfrm>
            <a:off x="686834" y="1153572"/>
            <a:ext cx="3200400" cy="4461163"/>
          </a:xfrm>
        </p:spPr>
        <p:txBody>
          <a:bodyPr>
            <a:normAutofit/>
          </a:bodyPr>
          <a:lstStyle/>
          <a:p>
            <a:r>
              <a:rPr lang="en-US" dirty="0">
                <a:solidFill>
                  <a:srgbClr val="FFFFFF"/>
                </a:solidFill>
              </a:rPr>
              <a:t>Phonics Controversy 5 (cont.)</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0A0F669F-F46F-2733-1EB2-4BBE5840E852}"/>
              </a:ext>
            </a:extLst>
          </p:cNvPr>
          <p:cNvSpPr>
            <a:spLocks noGrp="1"/>
          </p:cNvSpPr>
          <p:nvPr>
            <p:ph idx="1"/>
          </p:nvPr>
        </p:nvSpPr>
        <p:spPr>
          <a:xfrm>
            <a:off x="4447308" y="591344"/>
            <a:ext cx="6906491" cy="5585619"/>
          </a:xfrm>
        </p:spPr>
        <p:txBody>
          <a:bodyPr anchor="ctr">
            <a:normAutofit/>
          </a:bodyPr>
          <a:lstStyle/>
          <a:p>
            <a:r>
              <a:rPr lang="en-US" dirty="0"/>
              <a:t>To avoid this problem, it is important not to overdo it with decodable text (those who claim exposure to other texts to be damaging, make this claim without evidence)</a:t>
            </a:r>
          </a:p>
          <a:p>
            <a:r>
              <a:rPr lang="en-US" dirty="0"/>
              <a:t>I would use both decodable text (for practice with the phonics skills) and less decodable text to ensure that students are not building a mental set for consistency)</a:t>
            </a:r>
          </a:p>
        </p:txBody>
      </p:sp>
    </p:spTree>
    <p:extLst>
      <p:ext uri="{BB962C8B-B14F-4D97-AF65-F5344CB8AC3E}">
        <p14:creationId xmlns:p14="http://schemas.microsoft.com/office/powerpoint/2010/main" val="295068058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5B5D59-F1CA-DEB4-8813-6B21B484C9E4}"/>
              </a:ext>
            </a:extLst>
          </p:cNvPr>
          <p:cNvSpPr>
            <a:spLocks noGrp="1"/>
          </p:cNvSpPr>
          <p:nvPr>
            <p:ph type="title"/>
          </p:nvPr>
        </p:nvSpPr>
        <p:spPr>
          <a:xfrm>
            <a:off x="686834" y="1153572"/>
            <a:ext cx="3200400" cy="4461163"/>
          </a:xfrm>
        </p:spPr>
        <p:txBody>
          <a:bodyPr>
            <a:normAutofit/>
          </a:bodyPr>
          <a:lstStyle/>
          <a:p>
            <a:r>
              <a:rPr lang="en-US" dirty="0">
                <a:solidFill>
                  <a:srgbClr val="FFFFFF"/>
                </a:solidFill>
              </a:rPr>
              <a:t>Phonics Controversy 5 (cont.)</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0A0F669F-F46F-2733-1EB2-4BBE5840E852}"/>
              </a:ext>
            </a:extLst>
          </p:cNvPr>
          <p:cNvSpPr>
            <a:spLocks noGrp="1"/>
          </p:cNvSpPr>
          <p:nvPr>
            <p:ph idx="1"/>
          </p:nvPr>
        </p:nvSpPr>
        <p:spPr>
          <a:xfrm>
            <a:off x="4447308" y="591344"/>
            <a:ext cx="6906491" cy="5585619"/>
          </a:xfrm>
        </p:spPr>
        <p:txBody>
          <a:bodyPr anchor="ctr">
            <a:normAutofit/>
          </a:bodyPr>
          <a:lstStyle/>
          <a:p>
            <a:r>
              <a:rPr lang="en-US" dirty="0"/>
              <a:t>Also, teach students to look at, think about, and memorize high frequency words with irregular spelling patterns</a:t>
            </a:r>
          </a:p>
          <a:p>
            <a:r>
              <a:rPr lang="en-US" dirty="0"/>
              <a:t>Teach mispronunciation correction</a:t>
            </a:r>
          </a:p>
          <a:p>
            <a:r>
              <a:rPr lang="en-US" dirty="0"/>
              <a:t>Use word sorts that allow students to compare “words that do with words that don’t” (e.g., do versus go, he, she, me, we)</a:t>
            </a:r>
          </a:p>
          <a:p>
            <a:r>
              <a:rPr lang="en-US" dirty="0"/>
              <a:t>Morphology instruction (cats versus dogs)</a:t>
            </a:r>
          </a:p>
          <a:p>
            <a:endParaRPr lang="en-US" dirty="0"/>
          </a:p>
        </p:txBody>
      </p:sp>
    </p:spTree>
    <p:extLst>
      <p:ext uri="{BB962C8B-B14F-4D97-AF65-F5344CB8AC3E}">
        <p14:creationId xmlns:p14="http://schemas.microsoft.com/office/powerpoint/2010/main" val="77099607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7A57295-2710-4920-B99A-4D1FA03A62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8067929-4D33-4306-9E2F-67C49CDDB5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3400" y="465745"/>
            <a:ext cx="11125200" cy="5639435"/>
          </a:xfrm>
          <a:prstGeom prst="rect">
            <a:avLst/>
          </a:prstGeom>
          <a:solidFill>
            <a:schemeClr val="tx1">
              <a:alpha val="9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894027"/>
            <a:ext cx="3494362" cy="4782873"/>
          </a:xfrm>
        </p:spPr>
        <p:txBody>
          <a:bodyPr>
            <a:normAutofit/>
          </a:bodyPr>
          <a:lstStyle/>
          <a:p>
            <a:pPr algn="r"/>
            <a:r>
              <a:rPr lang="en-US">
                <a:solidFill>
                  <a:schemeClr val="bg1"/>
                </a:solidFill>
              </a:rPr>
              <a:t>Oral Reading Fluency</a:t>
            </a:r>
          </a:p>
        </p:txBody>
      </p:sp>
      <p:cxnSp>
        <p:nvCxnSpPr>
          <p:cNvPr id="12" name="Straight Connector 11">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976032" y="894027"/>
            <a:ext cx="6377768" cy="4782873"/>
          </a:xfrm>
        </p:spPr>
        <p:txBody>
          <a:bodyPr anchor="ctr">
            <a:normAutofit/>
          </a:bodyPr>
          <a:lstStyle/>
          <a:p>
            <a:r>
              <a:rPr lang="en-US" sz="2400" dirty="0">
                <a:solidFill>
                  <a:schemeClr val="bg1"/>
                </a:solidFill>
              </a:rPr>
              <a:t>Oral reading fluency (text reading fluency) refers to the ability to read text accurately, with automaticity, and with prosody</a:t>
            </a:r>
          </a:p>
          <a:p>
            <a:r>
              <a:rPr lang="en-US" sz="2400" dirty="0">
                <a:solidFill>
                  <a:schemeClr val="bg1"/>
                </a:solidFill>
              </a:rPr>
              <a:t>Accurately means reading the author’s words and correcting miscues or mispronunciations</a:t>
            </a:r>
          </a:p>
          <a:p>
            <a:r>
              <a:rPr lang="en-US" sz="2400" dirty="0">
                <a:solidFill>
                  <a:schemeClr val="bg1"/>
                </a:solidFill>
              </a:rPr>
              <a:t>Automaticity means reading the text without a great investment of conscious attention (freeing space for comprehension)</a:t>
            </a:r>
          </a:p>
          <a:p>
            <a:r>
              <a:rPr lang="en-US" sz="2400" dirty="0">
                <a:solidFill>
                  <a:schemeClr val="bg1"/>
                </a:solidFill>
              </a:rPr>
              <a:t>Prosody means with proper expression, making the text sound like language</a:t>
            </a:r>
          </a:p>
          <a:p>
            <a:endParaRPr lang="en-US" sz="2400" dirty="0">
              <a:solidFill>
                <a:schemeClr val="bg1"/>
              </a:solidFill>
            </a:endParaRPr>
          </a:p>
        </p:txBody>
      </p:sp>
    </p:spTree>
    <p:extLst>
      <p:ext uri="{BB962C8B-B14F-4D97-AF65-F5344CB8AC3E}">
        <p14:creationId xmlns:p14="http://schemas.microsoft.com/office/powerpoint/2010/main" val="4190715599"/>
      </p:ext>
    </p:extLst>
  </p:cSld>
  <p:clrMapOvr>
    <a:overrideClrMapping bg1="dk1" tx1="lt1" bg2="dk2" tx2="lt2" accent1="accent1" accent2="accent2" accent3="accent3" accent4="accent4" accent5="accent5" accent6="accent6" hlink="hlink" folHlink="folHlink"/>
  </p:clrMapOvr>
</p:sld>
</file>

<file path=ppt/slides/slide10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7A57295-2710-4920-B99A-4D1FA03A62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8067929-4D33-4306-9E2F-67C49CDDB5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3400" y="465745"/>
            <a:ext cx="11125200" cy="5639435"/>
          </a:xfrm>
          <a:prstGeom prst="rect">
            <a:avLst/>
          </a:prstGeom>
          <a:solidFill>
            <a:schemeClr val="tx1">
              <a:alpha val="9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894027"/>
            <a:ext cx="3494362" cy="4782873"/>
          </a:xfrm>
        </p:spPr>
        <p:txBody>
          <a:bodyPr>
            <a:normAutofit/>
          </a:bodyPr>
          <a:lstStyle/>
          <a:p>
            <a:pPr algn="r"/>
            <a:r>
              <a:rPr lang="en-US" dirty="0">
                <a:solidFill>
                  <a:schemeClr val="bg1"/>
                </a:solidFill>
              </a:rPr>
              <a:t>Oral Reading Fluency (cont.)</a:t>
            </a:r>
          </a:p>
        </p:txBody>
      </p:sp>
      <p:cxnSp>
        <p:nvCxnSpPr>
          <p:cNvPr id="12" name="Straight Connector 11">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976032" y="894027"/>
            <a:ext cx="6377768" cy="4782873"/>
          </a:xfrm>
        </p:spPr>
        <p:txBody>
          <a:bodyPr anchor="ctr">
            <a:normAutofit/>
          </a:bodyPr>
          <a:lstStyle/>
          <a:p>
            <a:r>
              <a:rPr lang="en-US" sz="2400" dirty="0">
                <a:solidFill>
                  <a:schemeClr val="bg1"/>
                </a:solidFill>
              </a:rPr>
              <a:t>Automaticity is usually measured by speed of processing but that doesn’t mean the goal is hurried reading</a:t>
            </a:r>
          </a:p>
          <a:p>
            <a:r>
              <a:rPr lang="en-US" sz="2400" dirty="0">
                <a:solidFill>
                  <a:schemeClr val="bg1"/>
                </a:solidFill>
              </a:rPr>
              <a:t>Studies show it is more an ability to be able to do other things while reading words (studies of voice-print span)</a:t>
            </a:r>
          </a:p>
          <a:p>
            <a:r>
              <a:rPr lang="en-US" sz="2400" dirty="0">
                <a:solidFill>
                  <a:schemeClr val="bg1"/>
                </a:solidFill>
              </a:rPr>
              <a:t>Studies show that oral text reading is more closely related to reading comprehension than oral word list reading (even if it is the same words)</a:t>
            </a:r>
          </a:p>
          <a:p>
            <a:r>
              <a:rPr lang="en-US" sz="2400" dirty="0">
                <a:solidFill>
                  <a:schemeClr val="bg1"/>
                </a:solidFill>
              </a:rPr>
              <a:t>Learning to apply phonics to authentic reading experiences is essential</a:t>
            </a:r>
          </a:p>
          <a:p>
            <a:endParaRPr lang="en-US" sz="2400" dirty="0">
              <a:solidFill>
                <a:schemeClr val="bg1"/>
              </a:solidFill>
            </a:endParaRPr>
          </a:p>
          <a:p>
            <a:pPr marL="0" indent="0">
              <a:buNone/>
            </a:pPr>
            <a:endParaRPr lang="en-US" sz="2400" dirty="0">
              <a:solidFill>
                <a:schemeClr val="bg1"/>
              </a:solidFill>
            </a:endParaRPr>
          </a:p>
        </p:txBody>
      </p:sp>
    </p:spTree>
    <p:extLst>
      <p:ext uri="{BB962C8B-B14F-4D97-AF65-F5344CB8AC3E}">
        <p14:creationId xmlns:p14="http://schemas.microsoft.com/office/powerpoint/2010/main" val="3870421097"/>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8DF98-514B-E541-B2AD-956400BA1FE3}"/>
              </a:ext>
            </a:extLst>
          </p:cNvPr>
          <p:cNvSpPr>
            <a:spLocks noGrp="1"/>
          </p:cNvSpPr>
          <p:nvPr>
            <p:ph type="title"/>
          </p:nvPr>
        </p:nvSpPr>
        <p:spPr>
          <a:xfrm>
            <a:off x="4965430" y="629268"/>
            <a:ext cx="6586491" cy="1286160"/>
          </a:xfrm>
        </p:spPr>
        <p:txBody>
          <a:bodyPr anchor="b">
            <a:normAutofit/>
          </a:bodyPr>
          <a:lstStyle/>
          <a:p>
            <a:r>
              <a:rPr lang="en-US" sz="4100" dirty="0"/>
              <a:t>Original Source of SOR (cont.)</a:t>
            </a:r>
          </a:p>
        </p:txBody>
      </p:sp>
      <p:sp>
        <p:nvSpPr>
          <p:cNvPr id="3" name="Content Placeholder 2">
            <a:extLst>
              <a:ext uri="{FF2B5EF4-FFF2-40B4-BE49-F238E27FC236}">
                <a16:creationId xmlns:a16="http://schemas.microsoft.com/office/drawing/2014/main" id="{84EDE2C2-80E1-CE4B-9D15-98510F2B5B22}"/>
              </a:ext>
            </a:extLst>
          </p:cNvPr>
          <p:cNvSpPr>
            <a:spLocks noGrp="1"/>
          </p:cNvSpPr>
          <p:nvPr>
            <p:ph idx="1"/>
          </p:nvPr>
        </p:nvSpPr>
        <p:spPr>
          <a:xfrm>
            <a:off x="4965431" y="2438400"/>
            <a:ext cx="7016362" cy="4099030"/>
          </a:xfrm>
        </p:spPr>
        <p:txBody>
          <a:bodyPr>
            <a:normAutofit/>
          </a:bodyPr>
          <a:lstStyle/>
          <a:p>
            <a:r>
              <a:rPr lang="en-US" sz="2400" dirty="0"/>
              <a:t>I want to explain and distinguish a science of reading from a science of reading instruction </a:t>
            </a:r>
          </a:p>
          <a:p>
            <a:r>
              <a:rPr lang="en-US" sz="2400" dirty="0"/>
              <a:t>I also want to provide a clear definition of the kinds of evidence that we should rely on for determining what instructional approaches make sense – and to describe some of what we have learned from such research</a:t>
            </a:r>
          </a:p>
          <a:p>
            <a:r>
              <a:rPr lang="en-US" sz="2400" dirty="0"/>
              <a:t>However, my point isn’t to distract you from the fact that decoding instruction has often been neglected and misdirected over the past decade and this problem must be redressed (Hanford is right!)</a:t>
            </a:r>
          </a:p>
          <a:p>
            <a:endParaRPr lang="en-US" sz="2000" dirty="0"/>
          </a:p>
          <a:p>
            <a:endParaRPr lang="en-US" sz="2000" dirty="0"/>
          </a:p>
        </p:txBody>
      </p:sp>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D3A96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240229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7A57295-2710-4920-B99A-4D1FA03A62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8067929-4D33-4306-9E2F-67C49CDDB5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3400" y="465745"/>
            <a:ext cx="11125200" cy="5639435"/>
          </a:xfrm>
          <a:prstGeom prst="rect">
            <a:avLst/>
          </a:prstGeom>
          <a:solidFill>
            <a:schemeClr val="tx1">
              <a:alpha val="9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894027"/>
            <a:ext cx="3494362" cy="4782873"/>
          </a:xfrm>
        </p:spPr>
        <p:txBody>
          <a:bodyPr>
            <a:normAutofit/>
          </a:bodyPr>
          <a:lstStyle/>
          <a:p>
            <a:pPr algn="r"/>
            <a:r>
              <a:rPr lang="en-US">
                <a:solidFill>
                  <a:schemeClr val="bg1"/>
                </a:solidFill>
              </a:rPr>
              <a:t>Oral Reading Fluency</a:t>
            </a:r>
          </a:p>
        </p:txBody>
      </p:sp>
      <p:cxnSp>
        <p:nvCxnSpPr>
          <p:cNvPr id="12" name="Straight Connector 11">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976032" y="894027"/>
            <a:ext cx="6377768" cy="4782873"/>
          </a:xfrm>
        </p:spPr>
        <p:txBody>
          <a:bodyPr anchor="ctr">
            <a:normAutofit/>
          </a:bodyPr>
          <a:lstStyle/>
          <a:p>
            <a:r>
              <a:rPr lang="en-US" sz="2400" dirty="0">
                <a:solidFill>
                  <a:schemeClr val="bg1"/>
                </a:solidFill>
              </a:rPr>
              <a:t>National Reading Panel reviewed 52 studies and found that oral reading fluency instruction improved decoding, word reading, fluency, and reading comprehension in Grades 1-4 and with remedial students Grades 1-12</a:t>
            </a:r>
          </a:p>
          <a:p>
            <a:r>
              <a:rPr lang="en-US" sz="2400" dirty="0">
                <a:solidFill>
                  <a:schemeClr val="bg1"/>
                </a:solidFill>
              </a:rPr>
              <a:t>Fluency is best predictor of reading comprehension in lower grades (2</a:t>
            </a:r>
            <a:r>
              <a:rPr lang="en-US" sz="2400" baseline="30000" dirty="0">
                <a:solidFill>
                  <a:schemeClr val="bg1"/>
                </a:solidFill>
              </a:rPr>
              <a:t>nd</a:t>
            </a:r>
            <a:r>
              <a:rPr lang="en-US" sz="2400" dirty="0">
                <a:solidFill>
                  <a:schemeClr val="bg1"/>
                </a:solidFill>
              </a:rPr>
              <a:t>: 73% of comprehension variance explained by fluency; this declines to 25% by grade 8)</a:t>
            </a:r>
          </a:p>
          <a:p>
            <a:endParaRPr lang="en-US" sz="2400" dirty="0">
              <a:solidFill>
                <a:schemeClr val="bg1"/>
              </a:solidFill>
            </a:endParaRPr>
          </a:p>
        </p:txBody>
      </p:sp>
    </p:spTree>
    <p:extLst>
      <p:ext uri="{BB962C8B-B14F-4D97-AF65-F5344CB8AC3E}">
        <p14:creationId xmlns:p14="http://schemas.microsoft.com/office/powerpoint/2010/main" val="3839802183"/>
      </p:ext>
    </p:extLst>
  </p:cSld>
  <p:clrMapOvr>
    <a:overrideClrMapping bg1="dk1" tx1="lt1" bg2="dk2" tx2="lt2" accent1="accent1" accent2="accent2" accent3="accent3" accent4="accent4" accent5="accent5" accent6="accent6" hlink="hlink" folHlink="folHlink"/>
  </p:clrMapOvr>
</p:sld>
</file>

<file path=ppt/slides/slide1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7A57295-2710-4920-B99A-4D1FA03A62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8067929-4D33-4306-9E2F-67C49CDDB5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3400" y="465745"/>
            <a:ext cx="11125200" cy="5639435"/>
          </a:xfrm>
          <a:prstGeom prst="rect">
            <a:avLst/>
          </a:prstGeom>
          <a:solidFill>
            <a:schemeClr val="tx1">
              <a:alpha val="9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894027"/>
            <a:ext cx="3494362" cy="4782873"/>
          </a:xfrm>
        </p:spPr>
        <p:txBody>
          <a:bodyPr>
            <a:normAutofit/>
          </a:bodyPr>
          <a:lstStyle/>
          <a:p>
            <a:pPr algn="r"/>
            <a:r>
              <a:rPr lang="en-US">
                <a:solidFill>
                  <a:schemeClr val="bg1"/>
                </a:solidFill>
              </a:rPr>
              <a:t>Oral Reading Fluency</a:t>
            </a:r>
          </a:p>
        </p:txBody>
      </p:sp>
      <p:cxnSp>
        <p:nvCxnSpPr>
          <p:cNvPr id="12" name="Straight Connector 11">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976032" y="894027"/>
            <a:ext cx="6377768" cy="4782873"/>
          </a:xfrm>
        </p:spPr>
        <p:txBody>
          <a:bodyPr anchor="ctr">
            <a:normAutofit/>
          </a:bodyPr>
          <a:lstStyle/>
          <a:p>
            <a:r>
              <a:rPr lang="en-US" sz="2400" dirty="0">
                <a:solidFill>
                  <a:schemeClr val="bg1"/>
                </a:solidFill>
              </a:rPr>
              <a:t>The idea of teaching oral reading fluency came from attempts to meet the learning needs of students who knew their phonics, but still did not read well (Chomsky, 1974)</a:t>
            </a:r>
          </a:p>
        </p:txBody>
      </p:sp>
    </p:spTree>
    <p:extLst>
      <p:ext uri="{BB962C8B-B14F-4D97-AF65-F5344CB8AC3E}">
        <p14:creationId xmlns:p14="http://schemas.microsoft.com/office/powerpoint/2010/main" val="436370790"/>
      </p:ext>
    </p:extLst>
  </p:cSld>
  <p:clrMapOvr>
    <a:overrideClrMapping bg1="dk1" tx1="lt1" bg2="dk2" tx2="lt2" accent1="accent1" accent2="accent2" accent3="accent3" accent4="accent4" accent5="accent5" accent6="accent6" hlink="hlink" folHlink="folHlink"/>
  </p:clrMapOvr>
</p:sld>
</file>

<file path=ppt/slides/slide1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7A57295-2710-4920-B99A-4D1FA03A62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8067929-4D33-4306-9E2F-67C49CDDB5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3400" y="465745"/>
            <a:ext cx="11125200" cy="5639435"/>
          </a:xfrm>
          <a:prstGeom prst="rect">
            <a:avLst/>
          </a:prstGeom>
          <a:solidFill>
            <a:schemeClr val="tx1">
              <a:alpha val="9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894027"/>
            <a:ext cx="3494362" cy="4782873"/>
          </a:xfrm>
        </p:spPr>
        <p:txBody>
          <a:bodyPr>
            <a:normAutofit/>
          </a:bodyPr>
          <a:lstStyle/>
          <a:p>
            <a:pPr algn="r"/>
            <a:r>
              <a:rPr lang="en-US" dirty="0">
                <a:solidFill>
                  <a:schemeClr val="bg1"/>
                </a:solidFill>
              </a:rPr>
              <a:t>Oral Reading Fluency Instruction</a:t>
            </a:r>
          </a:p>
        </p:txBody>
      </p:sp>
      <p:cxnSp>
        <p:nvCxnSpPr>
          <p:cNvPr id="12" name="Straight Connector 11">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976032" y="894027"/>
            <a:ext cx="6377768" cy="4782873"/>
          </a:xfrm>
        </p:spPr>
        <p:txBody>
          <a:bodyPr anchor="ctr">
            <a:normAutofit/>
          </a:bodyPr>
          <a:lstStyle/>
          <a:p>
            <a:r>
              <a:rPr lang="en-US" sz="2400" dirty="0">
                <a:solidFill>
                  <a:schemeClr val="bg1"/>
                </a:solidFill>
              </a:rPr>
              <a:t>Many ways to teach oral reading fluency (repeated reading, reading while listening, paired reading, neurological impress, etc.)</a:t>
            </a:r>
          </a:p>
          <a:p>
            <a:r>
              <a:rPr lang="en-US" sz="2400" dirty="0">
                <a:solidFill>
                  <a:schemeClr val="bg1"/>
                </a:solidFill>
              </a:rPr>
              <a:t>What these all have in common: students are reading text that is somewhat difficult for them, reading aloud, with guidance, and repetition</a:t>
            </a:r>
          </a:p>
          <a:p>
            <a:r>
              <a:rPr lang="en-US" sz="2400" dirty="0">
                <a:solidFill>
                  <a:schemeClr val="bg1"/>
                </a:solidFill>
              </a:rPr>
              <a:t>Repetitions can be limited to 3 total readings</a:t>
            </a:r>
          </a:p>
          <a:p>
            <a:endParaRPr lang="en-US" sz="2400" dirty="0">
              <a:solidFill>
                <a:schemeClr val="bg1"/>
              </a:solidFill>
            </a:endParaRPr>
          </a:p>
        </p:txBody>
      </p:sp>
    </p:spTree>
    <p:extLst>
      <p:ext uri="{BB962C8B-B14F-4D97-AF65-F5344CB8AC3E}">
        <p14:creationId xmlns:p14="http://schemas.microsoft.com/office/powerpoint/2010/main" val="2457709516"/>
      </p:ext>
    </p:extLst>
  </p:cSld>
  <p:clrMapOvr>
    <a:overrideClrMapping bg1="dk1" tx1="lt1" bg2="dk2" tx2="lt2" accent1="accent1" accent2="accent2" accent3="accent3" accent4="accent4" accent5="accent5" accent6="accent6" hlink="hlink" folHlink="folHlink"/>
  </p:clrMapOvr>
</p:sld>
</file>

<file path=ppt/slides/slide1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5B5D59-F1CA-DEB4-8813-6B21B484C9E4}"/>
              </a:ext>
            </a:extLst>
          </p:cNvPr>
          <p:cNvSpPr>
            <a:spLocks noGrp="1"/>
          </p:cNvSpPr>
          <p:nvPr>
            <p:ph type="title"/>
          </p:nvPr>
        </p:nvSpPr>
        <p:spPr>
          <a:xfrm>
            <a:off x="686834" y="1153572"/>
            <a:ext cx="3200400" cy="4461163"/>
          </a:xfrm>
        </p:spPr>
        <p:txBody>
          <a:bodyPr>
            <a:normAutofit/>
          </a:bodyPr>
          <a:lstStyle/>
          <a:p>
            <a:r>
              <a:rPr lang="en-US" dirty="0">
                <a:solidFill>
                  <a:srgbClr val="FFFFFF"/>
                </a:solidFill>
              </a:rPr>
              <a:t>Text Reading Fluency Controversy</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0A0F669F-F46F-2733-1EB2-4BBE5840E852}"/>
              </a:ext>
            </a:extLst>
          </p:cNvPr>
          <p:cNvSpPr>
            <a:spLocks noGrp="1"/>
          </p:cNvSpPr>
          <p:nvPr>
            <p:ph idx="1"/>
          </p:nvPr>
        </p:nvSpPr>
        <p:spPr>
          <a:xfrm>
            <a:off x="4447308" y="591344"/>
            <a:ext cx="6906491" cy="5585619"/>
          </a:xfrm>
        </p:spPr>
        <p:txBody>
          <a:bodyPr anchor="ctr">
            <a:normAutofit/>
          </a:bodyPr>
          <a:lstStyle/>
          <a:p>
            <a:r>
              <a:rPr lang="en-US" dirty="0"/>
              <a:t>Some authorities claim that text reading fluency results from decoding fluency alone (fast reading of individual words) – consequently they discourage the teaching of fluency, since phonics alone should accomplish this outcome</a:t>
            </a:r>
          </a:p>
          <a:p>
            <a:pPr marL="0" indent="0">
              <a:buNone/>
            </a:pPr>
            <a:endParaRPr lang="en-US" dirty="0"/>
          </a:p>
        </p:txBody>
      </p:sp>
    </p:spTree>
    <p:extLst>
      <p:ext uri="{BB962C8B-B14F-4D97-AF65-F5344CB8AC3E}">
        <p14:creationId xmlns:p14="http://schemas.microsoft.com/office/powerpoint/2010/main" val="394168885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5B5D59-F1CA-DEB4-8813-6B21B484C9E4}"/>
              </a:ext>
            </a:extLst>
          </p:cNvPr>
          <p:cNvSpPr>
            <a:spLocks noGrp="1"/>
          </p:cNvSpPr>
          <p:nvPr>
            <p:ph type="title"/>
          </p:nvPr>
        </p:nvSpPr>
        <p:spPr>
          <a:xfrm>
            <a:off x="686834" y="1153572"/>
            <a:ext cx="3200400" cy="4461163"/>
          </a:xfrm>
        </p:spPr>
        <p:txBody>
          <a:bodyPr>
            <a:normAutofit/>
          </a:bodyPr>
          <a:lstStyle/>
          <a:p>
            <a:r>
              <a:rPr lang="en-US" dirty="0">
                <a:solidFill>
                  <a:srgbClr val="FFFFFF"/>
                </a:solidFill>
              </a:rPr>
              <a:t>Text Reading Fluency Controversy (cont.)</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0A0F669F-F46F-2733-1EB2-4BBE5840E852}"/>
              </a:ext>
            </a:extLst>
          </p:cNvPr>
          <p:cNvSpPr>
            <a:spLocks noGrp="1"/>
          </p:cNvSpPr>
          <p:nvPr>
            <p:ph idx="1"/>
          </p:nvPr>
        </p:nvSpPr>
        <p:spPr>
          <a:xfrm>
            <a:off x="4447308" y="591344"/>
            <a:ext cx="6906491" cy="5585619"/>
          </a:xfrm>
        </p:spPr>
        <p:txBody>
          <a:bodyPr anchor="ctr">
            <a:normAutofit/>
          </a:bodyPr>
          <a:lstStyle/>
          <a:p>
            <a:r>
              <a:rPr lang="en-US" dirty="0"/>
              <a:t>However, research shows that while word reading fluency does contribute to text reading fluency, it is an insufficient measure of it (Viersen, </a:t>
            </a:r>
            <a:r>
              <a:rPr lang="en-US" dirty="0" err="1"/>
              <a:t>Protopapas</a:t>
            </a:r>
            <a:r>
              <a:rPr lang="en-US" dirty="0"/>
              <a:t>, &amp; de Jong, 2022)</a:t>
            </a:r>
          </a:p>
          <a:p>
            <a:r>
              <a:rPr lang="en-US" dirty="0"/>
              <a:t>Text reading fluency is significantly more closely related to reading comprehension than is word reading fluency (Jenkins, et al., 2003)</a:t>
            </a:r>
          </a:p>
          <a:p>
            <a:pPr marL="0" indent="0">
              <a:buNone/>
            </a:pPr>
            <a:endParaRPr lang="en-US" dirty="0"/>
          </a:p>
        </p:txBody>
      </p:sp>
    </p:spTree>
    <p:extLst>
      <p:ext uri="{BB962C8B-B14F-4D97-AF65-F5344CB8AC3E}">
        <p14:creationId xmlns:p14="http://schemas.microsoft.com/office/powerpoint/2010/main" val="426504462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5B5D59-F1CA-DEB4-8813-6B21B484C9E4}"/>
              </a:ext>
            </a:extLst>
          </p:cNvPr>
          <p:cNvSpPr>
            <a:spLocks noGrp="1"/>
          </p:cNvSpPr>
          <p:nvPr>
            <p:ph type="title"/>
          </p:nvPr>
        </p:nvSpPr>
        <p:spPr>
          <a:xfrm>
            <a:off x="686834" y="1153572"/>
            <a:ext cx="3200400" cy="4461163"/>
          </a:xfrm>
        </p:spPr>
        <p:txBody>
          <a:bodyPr>
            <a:normAutofit/>
          </a:bodyPr>
          <a:lstStyle/>
          <a:p>
            <a:r>
              <a:rPr lang="en-US" dirty="0">
                <a:solidFill>
                  <a:srgbClr val="FFFFFF"/>
                </a:solidFill>
              </a:rPr>
              <a:t>Text Reading Fluency Controversy 2</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0A0F669F-F46F-2733-1EB2-4BBE5840E852}"/>
              </a:ext>
            </a:extLst>
          </p:cNvPr>
          <p:cNvSpPr>
            <a:spLocks noGrp="1"/>
          </p:cNvSpPr>
          <p:nvPr>
            <p:ph idx="1"/>
          </p:nvPr>
        </p:nvSpPr>
        <p:spPr>
          <a:xfrm>
            <a:off x="4447308" y="591344"/>
            <a:ext cx="6906491" cy="5585619"/>
          </a:xfrm>
        </p:spPr>
        <p:txBody>
          <a:bodyPr anchor="ctr">
            <a:normAutofit/>
          </a:bodyPr>
          <a:lstStyle/>
          <a:p>
            <a:r>
              <a:rPr lang="en-US" dirty="0"/>
              <a:t>Some authorities claim that fluency is best supported by independent silent reading and that rather than teaching fluency, we’d be better off providing free reading time to students</a:t>
            </a:r>
          </a:p>
          <a:p>
            <a:pPr marL="0" indent="0">
              <a:buNone/>
            </a:pPr>
            <a:endParaRPr lang="en-US" dirty="0"/>
          </a:p>
        </p:txBody>
      </p:sp>
    </p:spTree>
    <p:extLst>
      <p:ext uri="{BB962C8B-B14F-4D97-AF65-F5344CB8AC3E}">
        <p14:creationId xmlns:p14="http://schemas.microsoft.com/office/powerpoint/2010/main" val="215674380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5B5D59-F1CA-DEB4-8813-6B21B484C9E4}"/>
              </a:ext>
            </a:extLst>
          </p:cNvPr>
          <p:cNvSpPr>
            <a:spLocks noGrp="1"/>
          </p:cNvSpPr>
          <p:nvPr>
            <p:ph type="title"/>
          </p:nvPr>
        </p:nvSpPr>
        <p:spPr>
          <a:xfrm>
            <a:off x="686834" y="1153572"/>
            <a:ext cx="3200400" cy="4461163"/>
          </a:xfrm>
        </p:spPr>
        <p:txBody>
          <a:bodyPr>
            <a:normAutofit/>
          </a:bodyPr>
          <a:lstStyle/>
          <a:p>
            <a:r>
              <a:rPr lang="en-US" dirty="0">
                <a:solidFill>
                  <a:srgbClr val="FFFFFF"/>
                </a:solidFill>
              </a:rPr>
              <a:t>Text Reading Fluency Controversy 2 (cont.)</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0A0F669F-F46F-2733-1EB2-4BBE5840E852}"/>
              </a:ext>
            </a:extLst>
          </p:cNvPr>
          <p:cNvSpPr>
            <a:spLocks noGrp="1"/>
          </p:cNvSpPr>
          <p:nvPr>
            <p:ph idx="1"/>
          </p:nvPr>
        </p:nvSpPr>
        <p:spPr>
          <a:xfrm>
            <a:off x="4447308" y="591344"/>
            <a:ext cx="6906491" cy="5585619"/>
          </a:xfrm>
        </p:spPr>
        <p:txBody>
          <a:bodyPr anchor="ctr">
            <a:normAutofit/>
          </a:bodyPr>
          <a:lstStyle/>
          <a:p>
            <a:r>
              <a:rPr lang="en-US" dirty="0"/>
              <a:t>There are small learning benefits from providing independent reading time in schools</a:t>
            </a:r>
          </a:p>
          <a:p>
            <a:r>
              <a:rPr lang="en-US" dirty="0"/>
              <a:t>However, the learning payoff from explicit reading instruction – including fluency instruction – is a whopping 4-8 times greater than that derived from independent reading time</a:t>
            </a:r>
          </a:p>
          <a:p>
            <a:pPr marL="0" indent="0">
              <a:buNone/>
            </a:pPr>
            <a:endParaRPr lang="en-US" dirty="0"/>
          </a:p>
        </p:txBody>
      </p:sp>
    </p:spTree>
    <p:extLst>
      <p:ext uri="{BB962C8B-B14F-4D97-AF65-F5344CB8AC3E}">
        <p14:creationId xmlns:p14="http://schemas.microsoft.com/office/powerpoint/2010/main" val="191343679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5B5D59-F1CA-DEB4-8813-6B21B484C9E4}"/>
              </a:ext>
            </a:extLst>
          </p:cNvPr>
          <p:cNvSpPr>
            <a:spLocks noGrp="1"/>
          </p:cNvSpPr>
          <p:nvPr>
            <p:ph type="title"/>
          </p:nvPr>
        </p:nvSpPr>
        <p:spPr>
          <a:xfrm>
            <a:off x="686834" y="1153572"/>
            <a:ext cx="3200400" cy="4461163"/>
          </a:xfrm>
        </p:spPr>
        <p:txBody>
          <a:bodyPr>
            <a:normAutofit/>
          </a:bodyPr>
          <a:lstStyle/>
          <a:p>
            <a:r>
              <a:rPr lang="en-US" dirty="0">
                <a:solidFill>
                  <a:srgbClr val="FFFFFF"/>
                </a:solidFill>
              </a:rPr>
              <a:t>Text Reading Fluency Controversy 3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0A0F669F-F46F-2733-1EB2-4BBE5840E852}"/>
              </a:ext>
            </a:extLst>
          </p:cNvPr>
          <p:cNvSpPr>
            <a:spLocks noGrp="1"/>
          </p:cNvSpPr>
          <p:nvPr>
            <p:ph idx="1"/>
          </p:nvPr>
        </p:nvSpPr>
        <p:spPr>
          <a:xfrm>
            <a:off x="4447308" y="591344"/>
            <a:ext cx="6906491" cy="5585619"/>
          </a:xfrm>
        </p:spPr>
        <p:txBody>
          <a:bodyPr anchor="ctr">
            <a:normAutofit/>
          </a:bodyPr>
          <a:lstStyle/>
          <a:p>
            <a:r>
              <a:rPr lang="en-US" dirty="0"/>
              <a:t>Many authorities claim that fluency is best developed through reading practice with independent or instructional level texts </a:t>
            </a:r>
          </a:p>
          <a:p>
            <a:pPr marL="0" indent="0">
              <a:buNone/>
            </a:pPr>
            <a:endParaRPr lang="en-US" dirty="0"/>
          </a:p>
        </p:txBody>
      </p:sp>
    </p:spTree>
    <p:extLst>
      <p:ext uri="{BB962C8B-B14F-4D97-AF65-F5344CB8AC3E}">
        <p14:creationId xmlns:p14="http://schemas.microsoft.com/office/powerpoint/2010/main" val="413964949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5B5D59-F1CA-DEB4-8813-6B21B484C9E4}"/>
              </a:ext>
            </a:extLst>
          </p:cNvPr>
          <p:cNvSpPr>
            <a:spLocks noGrp="1"/>
          </p:cNvSpPr>
          <p:nvPr>
            <p:ph type="title"/>
          </p:nvPr>
        </p:nvSpPr>
        <p:spPr>
          <a:xfrm>
            <a:off x="686834" y="1153572"/>
            <a:ext cx="3200400" cy="4461163"/>
          </a:xfrm>
        </p:spPr>
        <p:txBody>
          <a:bodyPr>
            <a:normAutofit/>
          </a:bodyPr>
          <a:lstStyle/>
          <a:p>
            <a:r>
              <a:rPr lang="en-US" dirty="0">
                <a:solidFill>
                  <a:srgbClr val="FFFFFF"/>
                </a:solidFill>
              </a:rPr>
              <a:t>Text Reading Fluency Controversy 3 (cont.)</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0A0F669F-F46F-2733-1EB2-4BBE5840E852}"/>
              </a:ext>
            </a:extLst>
          </p:cNvPr>
          <p:cNvSpPr>
            <a:spLocks noGrp="1"/>
          </p:cNvSpPr>
          <p:nvPr>
            <p:ph idx="1"/>
          </p:nvPr>
        </p:nvSpPr>
        <p:spPr>
          <a:xfrm>
            <a:off x="4447308" y="591344"/>
            <a:ext cx="6906491" cy="5585619"/>
          </a:xfrm>
        </p:spPr>
        <p:txBody>
          <a:bodyPr anchor="ctr">
            <a:normAutofit/>
          </a:bodyPr>
          <a:lstStyle/>
          <a:p>
            <a:r>
              <a:rPr lang="en-US" dirty="0"/>
              <a:t>Research shows that students make greater learning gains from fluency practice with more challenging texts (Kuhn &amp; Stahl, 2003)</a:t>
            </a:r>
          </a:p>
          <a:p>
            <a:pPr marL="0" indent="0">
              <a:buNone/>
            </a:pPr>
            <a:endParaRPr lang="en-US" dirty="0"/>
          </a:p>
        </p:txBody>
      </p:sp>
    </p:spTree>
    <p:extLst>
      <p:ext uri="{BB962C8B-B14F-4D97-AF65-F5344CB8AC3E}">
        <p14:creationId xmlns:p14="http://schemas.microsoft.com/office/powerpoint/2010/main" val="352261116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589A9-FB60-A80D-1B4A-F4D8ED51A4BC}"/>
              </a:ext>
            </a:extLst>
          </p:cNvPr>
          <p:cNvSpPr>
            <a:spLocks noGrp="1"/>
          </p:cNvSpPr>
          <p:nvPr>
            <p:ph type="title"/>
          </p:nvPr>
        </p:nvSpPr>
        <p:spPr>
          <a:xfrm>
            <a:off x="1136428" y="627564"/>
            <a:ext cx="7474172" cy="1325563"/>
          </a:xfrm>
        </p:spPr>
        <p:txBody>
          <a:bodyPr>
            <a:normAutofit/>
          </a:bodyPr>
          <a:lstStyle/>
          <a:p>
            <a:r>
              <a:rPr lang="en-US" dirty="0"/>
              <a:t>Reading Comprehension </a:t>
            </a:r>
          </a:p>
        </p:txBody>
      </p:sp>
      <p:sp>
        <p:nvSpPr>
          <p:cNvPr id="3" name="Content Placeholder 2">
            <a:extLst>
              <a:ext uri="{FF2B5EF4-FFF2-40B4-BE49-F238E27FC236}">
                <a16:creationId xmlns:a16="http://schemas.microsoft.com/office/drawing/2014/main" id="{814440E5-FE00-C461-B148-B9D931D154DD}"/>
              </a:ext>
            </a:extLst>
          </p:cNvPr>
          <p:cNvSpPr>
            <a:spLocks noGrp="1"/>
          </p:cNvSpPr>
          <p:nvPr>
            <p:ph idx="1"/>
          </p:nvPr>
        </p:nvSpPr>
        <p:spPr>
          <a:xfrm>
            <a:off x="1331843" y="1953128"/>
            <a:ext cx="6739089" cy="4271264"/>
          </a:xfrm>
        </p:spPr>
        <p:txBody>
          <a:bodyPr anchor="ctr">
            <a:noAutofit/>
          </a:bodyPr>
          <a:lstStyle/>
          <a:p>
            <a:r>
              <a:rPr lang="en-US" sz="2600" i="0" u="none" strike="noStrike" dirty="0">
                <a:solidFill>
                  <a:srgbClr val="202124"/>
                </a:solidFill>
                <a:effectLst/>
                <a:latin typeface="arial" panose="020B0604020202020204" pitchFamily="34" charset="0"/>
              </a:rPr>
              <a:t>Reading comprehension is the process of simultaneously constructing and extracting meaning through interaction and engagement with print</a:t>
            </a:r>
          </a:p>
          <a:p>
            <a:r>
              <a:rPr lang="en-US" sz="2600" dirty="0">
                <a:solidFill>
                  <a:srgbClr val="202124"/>
                </a:solidFill>
                <a:latin typeface="arial" panose="020B0604020202020204" pitchFamily="34" charset="0"/>
              </a:rPr>
              <a:t>All those foundational skills help to enable comprehension by facilitating the interaction and engagement with print</a:t>
            </a:r>
          </a:p>
          <a:p>
            <a:r>
              <a:rPr lang="en-US" sz="2600" dirty="0">
                <a:solidFill>
                  <a:srgbClr val="202124"/>
                </a:solidFill>
                <a:latin typeface="arial" panose="020B0604020202020204" pitchFamily="34" charset="0"/>
              </a:rPr>
              <a:t>However, there are also things that can be taught that facilitate the construction and extraction of meaning as well </a:t>
            </a:r>
            <a:endParaRPr lang="en-US" sz="2600" dirty="0"/>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59814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F7A53-A196-A549-D5AA-29F55837CFB4}"/>
              </a:ext>
            </a:extLst>
          </p:cNvPr>
          <p:cNvSpPr>
            <a:spLocks noGrp="1"/>
          </p:cNvSpPr>
          <p:nvPr>
            <p:ph type="title"/>
          </p:nvPr>
        </p:nvSpPr>
        <p:spPr/>
        <p:txBody>
          <a:bodyPr/>
          <a:lstStyle/>
          <a:p>
            <a:r>
              <a:rPr lang="en-US" sz="4400" dirty="0"/>
              <a:t>SOR versus SORI (cont.)</a:t>
            </a:r>
            <a:endParaRPr lang="en-US" dirty="0"/>
          </a:p>
        </p:txBody>
      </p:sp>
      <p:sp>
        <p:nvSpPr>
          <p:cNvPr id="3" name="Content Placeholder 2">
            <a:extLst>
              <a:ext uri="{FF2B5EF4-FFF2-40B4-BE49-F238E27FC236}">
                <a16:creationId xmlns:a16="http://schemas.microsoft.com/office/drawing/2014/main" id="{36787DBB-29A3-04ED-A076-96931283684B}"/>
              </a:ext>
            </a:extLst>
          </p:cNvPr>
          <p:cNvSpPr>
            <a:spLocks noGrp="1"/>
          </p:cNvSpPr>
          <p:nvPr>
            <p:ph idx="1"/>
          </p:nvPr>
        </p:nvSpPr>
        <p:spPr/>
        <p:txBody>
          <a:bodyPr/>
          <a:lstStyle/>
          <a:p>
            <a:r>
              <a:rPr lang="en-US" sz="2800" dirty="0"/>
              <a:t>There are various kinds of research and lots of ways of distinguishing them</a:t>
            </a:r>
          </a:p>
          <a:p>
            <a:r>
              <a:rPr lang="en-US" sz="2800" dirty="0"/>
              <a:t>A first distinction has to do with the topic of the research or its purpose</a:t>
            </a:r>
          </a:p>
          <a:p>
            <a:r>
              <a:rPr lang="en-US" sz="2800" dirty="0"/>
              <a:t>Here I would divide scholarship into basic research and applied research</a:t>
            </a:r>
          </a:p>
          <a:p>
            <a:r>
              <a:rPr lang="en-US" sz="2800" dirty="0"/>
              <a:t>Basic research in our field would include psychological studies into how the mind works, the nature of memory or learning or neurological studies into how the brain processes certain kinds of information</a:t>
            </a:r>
          </a:p>
          <a:p>
            <a:endParaRPr lang="en-US" dirty="0"/>
          </a:p>
        </p:txBody>
      </p:sp>
    </p:spTree>
    <p:extLst>
      <p:ext uri="{BB962C8B-B14F-4D97-AF65-F5344CB8AC3E}">
        <p14:creationId xmlns:p14="http://schemas.microsoft.com/office/powerpoint/2010/main" val="2346892737"/>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589A9-FB60-A80D-1B4A-F4D8ED51A4BC}"/>
              </a:ext>
            </a:extLst>
          </p:cNvPr>
          <p:cNvSpPr>
            <a:spLocks noGrp="1"/>
          </p:cNvSpPr>
          <p:nvPr>
            <p:ph type="title"/>
          </p:nvPr>
        </p:nvSpPr>
        <p:spPr>
          <a:xfrm>
            <a:off x="1136428" y="627564"/>
            <a:ext cx="7474172" cy="1325563"/>
          </a:xfrm>
        </p:spPr>
        <p:txBody>
          <a:bodyPr>
            <a:normAutofit/>
          </a:bodyPr>
          <a:lstStyle/>
          <a:p>
            <a:r>
              <a:rPr lang="en-US" dirty="0"/>
              <a:t>Reading Comprehension (cont.)</a:t>
            </a:r>
          </a:p>
        </p:txBody>
      </p:sp>
      <p:sp>
        <p:nvSpPr>
          <p:cNvPr id="3" name="Content Placeholder 2">
            <a:extLst>
              <a:ext uri="{FF2B5EF4-FFF2-40B4-BE49-F238E27FC236}">
                <a16:creationId xmlns:a16="http://schemas.microsoft.com/office/drawing/2014/main" id="{814440E5-FE00-C461-B148-B9D931D154DD}"/>
              </a:ext>
            </a:extLst>
          </p:cNvPr>
          <p:cNvSpPr>
            <a:spLocks noGrp="1"/>
          </p:cNvSpPr>
          <p:nvPr>
            <p:ph idx="1"/>
          </p:nvPr>
        </p:nvSpPr>
        <p:spPr>
          <a:xfrm>
            <a:off x="1136429" y="2278173"/>
            <a:ext cx="6467867" cy="3450613"/>
          </a:xfrm>
        </p:spPr>
        <p:txBody>
          <a:bodyPr anchor="ctr">
            <a:noAutofit/>
          </a:bodyPr>
          <a:lstStyle/>
          <a:p>
            <a:r>
              <a:rPr lang="en-US" sz="2600" dirty="0"/>
              <a:t>There are two major successful approaches to enhancing the ability to comprehend text</a:t>
            </a:r>
          </a:p>
          <a:p>
            <a:r>
              <a:rPr lang="en-US" sz="2600" dirty="0"/>
              <a:t>First, studies show that it is possible to provide students with cognitive strategies that focus their attention and improve their memory for what they read</a:t>
            </a:r>
          </a:p>
          <a:p>
            <a:r>
              <a:rPr lang="en-US" sz="2600" dirty="0"/>
              <a:t>Second, studies show that it is possible to increase student language abilities in ways that improve reading comprehension</a:t>
            </a:r>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372569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589A9-FB60-A80D-1B4A-F4D8ED51A4BC}"/>
              </a:ext>
            </a:extLst>
          </p:cNvPr>
          <p:cNvSpPr>
            <a:spLocks noGrp="1"/>
          </p:cNvSpPr>
          <p:nvPr>
            <p:ph type="title"/>
          </p:nvPr>
        </p:nvSpPr>
        <p:spPr>
          <a:xfrm>
            <a:off x="1136428" y="627564"/>
            <a:ext cx="7474172" cy="1325563"/>
          </a:xfrm>
        </p:spPr>
        <p:txBody>
          <a:bodyPr>
            <a:normAutofit/>
          </a:bodyPr>
          <a:lstStyle/>
          <a:p>
            <a:r>
              <a:rPr lang="en-US" dirty="0"/>
              <a:t>Comprehension Strategies</a:t>
            </a:r>
          </a:p>
        </p:txBody>
      </p:sp>
      <p:sp>
        <p:nvSpPr>
          <p:cNvPr id="3" name="Content Placeholder 2">
            <a:extLst>
              <a:ext uri="{FF2B5EF4-FFF2-40B4-BE49-F238E27FC236}">
                <a16:creationId xmlns:a16="http://schemas.microsoft.com/office/drawing/2014/main" id="{814440E5-FE00-C461-B148-B9D931D154DD}"/>
              </a:ext>
            </a:extLst>
          </p:cNvPr>
          <p:cNvSpPr>
            <a:spLocks noGrp="1"/>
          </p:cNvSpPr>
          <p:nvPr>
            <p:ph idx="1"/>
          </p:nvPr>
        </p:nvSpPr>
        <p:spPr>
          <a:xfrm>
            <a:off x="1136429" y="2278173"/>
            <a:ext cx="7778971" cy="3585914"/>
          </a:xfrm>
        </p:spPr>
        <p:txBody>
          <a:bodyPr anchor="ctr">
            <a:noAutofit/>
          </a:bodyPr>
          <a:lstStyle/>
          <a:p>
            <a:r>
              <a:rPr lang="en-US" sz="2600" dirty="0"/>
              <a:t>The National Reading Panel reviewed more than 200 studies showing the benefits of teaching students to use reading strategies</a:t>
            </a:r>
          </a:p>
          <a:p>
            <a:r>
              <a:rPr lang="en-US" sz="2600" dirty="0"/>
              <a:t>Strategies like summarizing, self questioning, visualizing, monitoring, activating prior knowledge/predicting were effective</a:t>
            </a:r>
          </a:p>
          <a:p>
            <a:r>
              <a:rPr lang="en-US" sz="2600" dirty="0"/>
              <a:t>Students benefit from knowing multiple strategies</a:t>
            </a:r>
          </a:p>
          <a:p>
            <a:r>
              <a:rPr lang="en-US" sz="2600" dirty="0"/>
              <a:t> Strategies are best taught through gradual release of responsibility</a:t>
            </a:r>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788267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589A9-FB60-A80D-1B4A-F4D8ED51A4BC}"/>
              </a:ext>
            </a:extLst>
          </p:cNvPr>
          <p:cNvSpPr>
            <a:spLocks noGrp="1"/>
          </p:cNvSpPr>
          <p:nvPr>
            <p:ph type="title"/>
          </p:nvPr>
        </p:nvSpPr>
        <p:spPr>
          <a:xfrm>
            <a:off x="1136428" y="627564"/>
            <a:ext cx="7474172" cy="1325563"/>
          </a:xfrm>
        </p:spPr>
        <p:txBody>
          <a:bodyPr>
            <a:normAutofit/>
          </a:bodyPr>
          <a:lstStyle/>
          <a:p>
            <a:r>
              <a:rPr lang="en-US" dirty="0"/>
              <a:t>Language Teaching </a:t>
            </a:r>
          </a:p>
        </p:txBody>
      </p:sp>
      <p:sp>
        <p:nvSpPr>
          <p:cNvPr id="3" name="Content Placeholder 2">
            <a:extLst>
              <a:ext uri="{FF2B5EF4-FFF2-40B4-BE49-F238E27FC236}">
                <a16:creationId xmlns:a16="http://schemas.microsoft.com/office/drawing/2014/main" id="{814440E5-FE00-C461-B148-B9D931D154DD}"/>
              </a:ext>
            </a:extLst>
          </p:cNvPr>
          <p:cNvSpPr>
            <a:spLocks noGrp="1"/>
          </p:cNvSpPr>
          <p:nvPr>
            <p:ph idx="1"/>
          </p:nvPr>
        </p:nvSpPr>
        <p:spPr>
          <a:xfrm>
            <a:off x="1136428" y="2519083"/>
            <a:ext cx="7778971" cy="3585914"/>
          </a:xfrm>
        </p:spPr>
        <p:txBody>
          <a:bodyPr anchor="ctr">
            <a:noAutofit/>
          </a:bodyPr>
          <a:lstStyle/>
          <a:p>
            <a:r>
              <a:rPr lang="en-US" sz="2600" dirty="0"/>
              <a:t>Research shows that vocabulary instruction and morphology instruction improve reading comprehension (NRP, 2000)</a:t>
            </a:r>
          </a:p>
          <a:p>
            <a:r>
              <a:rPr lang="en-US" sz="2600" dirty="0"/>
              <a:t>Research shows that instruction in syntax – how to interpret sentences –  improves reading comprehension (Shanahan, 2022) </a:t>
            </a:r>
          </a:p>
          <a:p>
            <a:r>
              <a:rPr lang="en-US" sz="2600" dirty="0"/>
              <a:t>Research shows that instruction in cohesion -- how to connect ideas across text -- improves reading comprehension (Shanahan, 2022)</a:t>
            </a:r>
          </a:p>
          <a:p>
            <a:r>
              <a:rPr lang="en-US" sz="2600" dirty="0"/>
              <a:t>Research shows that instruction in the identification and use of text structure improves reading comprehension (Shanahan, 2019)</a:t>
            </a:r>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253799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5B5D59-F1CA-DEB4-8813-6B21B484C9E4}"/>
              </a:ext>
            </a:extLst>
          </p:cNvPr>
          <p:cNvSpPr>
            <a:spLocks noGrp="1"/>
          </p:cNvSpPr>
          <p:nvPr>
            <p:ph type="title"/>
          </p:nvPr>
        </p:nvSpPr>
        <p:spPr>
          <a:xfrm>
            <a:off x="159026" y="1153572"/>
            <a:ext cx="4167270" cy="4461163"/>
          </a:xfrm>
        </p:spPr>
        <p:txBody>
          <a:bodyPr>
            <a:normAutofit/>
          </a:bodyPr>
          <a:lstStyle/>
          <a:p>
            <a:r>
              <a:rPr lang="en-US" dirty="0">
                <a:solidFill>
                  <a:srgbClr val="FFFFFF"/>
                </a:solidFill>
              </a:rPr>
              <a:t>Reading Comprehension Controversy</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0A0F669F-F46F-2733-1EB2-4BBE5840E852}"/>
              </a:ext>
            </a:extLst>
          </p:cNvPr>
          <p:cNvSpPr>
            <a:spLocks noGrp="1"/>
          </p:cNvSpPr>
          <p:nvPr>
            <p:ph idx="1"/>
          </p:nvPr>
        </p:nvSpPr>
        <p:spPr>
          <a:xfrm>
            <a:off x="4447308" y="591344"/>
            <a:ext cx="6906491" cy="5585619"/>
          </a:xfrm>
        </p:spPr>
        <p:txBody>
          <a:bodyPr anchor="ctr">
            <a:normAutofit/>
          </a:bodyPr>
          <a:lstStyle/>
          <a:p>
            <a:r>
              <a:rPr lang="en-US" dirty="0"/>
              <a:t>Some authorities claim that the best way to improve reading comprehension is to increase students’ knowledge of science and social studies</a:t>
            </a:r>
          </a:p>
          <a:p>
            <a:r>
              <a:rPr lang="en-US" dirty="0"/>
              <a:t>Some even call for less reading instruction to accommodate this effort to increase knowledge </a:t>
            </a:r>
          </a:p>
        </p:txBody>
      </p:sp>
    </p:spTree>
    <p:extLst>
      <p:ext uri="{BB962C8B-B14F-4D97-AF65-F5344CB8AC3E}">
        <p14:creationId xmlns:p14="http://schemas.microsoft.com/office/powerpoint/2010/main" val="282990524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5B5D59-F1CA-DEB4-8813-6B21B484C9E4}"/>
              </a:ext>
            </a:extLst>
          </p:cNvPr>
          <p:cNvSpPr>
            <a:spLocks noGrp="1"/>
          </p:cNvSpPr>
          <p:nvPr>
            <p:ph type="title"/>
          </p:nvPr>
        </p:nvSpPr>
        <p:spPr>
          <a:xfrm>
            <a:off x="159026" y="1153572"/>
            <a:ext cx="4167270" cy="4461163"/>
          </a:xfrm>
        </p:spPr>
        <p:txBody>
          <a:bodyPr>
            <a:normAutofit/>
          </a:bodyPr>
          <a:lstStyle/>
          <a:p>
            <a:r>
              <a:rPr lang="en-US" dirty="0">
                <a:solidFill>
                  <a:srgbClr val="FFFFFF"/>
                </a:solidFill>
              </a:rPr>
              <a:t>Reading Comprehension Controversy (cont.)</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0A0F669F-F46F-2733-1EB2-4BBE5840E852}"/>
              </a:ext>
            </a:extLst>
          </p:cNvPr>
          <p:cNvSpPr>
            <a:spLocks noGrp="1"/>
          </p:cNvSpPr>
          <p:nvPr>
            <p:ph idx="1"/>
          </p:nvPr>
        </p:nvSpPr>
        <p:spPr>
          <a:xfrm>
            <a:off x="4447308" y="591344"/>
            <a:ext cx="6906491" cy="5585619"/>
          </a:xfrm>
        </p:spPr>
        <p:txBody>
          <a:bodyPr anchor="ctr">
            <a:normAutofit/>
          </a:bodyPr>
          <a:lstStyle/>
          <a:p>
            <a:r>
              <a:rPr lang="en-US" dirty="0"/>
              <a:t>Reading comprehension does involve the use of knowledge</a:t>
            </a:r>
          </a:p>
          <a:p>
            <a:r>
              <a:rPr lang="en-US" dirty="0"/>
              <a:t>Studies do show that it is possible to improve students’ comprehension of a text by increasing their knowledge relevant to that text</a:t>
            </a:r>
          </a:p>
          <a:p>
            <a:r>
              <a:rPr lang="en-US" dirty="0"/>
              <a:t>However, there are no studies showing that increasing knowledge has a general impact on reading comprehension</a:t>
            </a:r>
          </a:p>
        </p:txBody>
      </p:sp>
    </p:spTree>
    <p:extLst>
      <p:ext uri="{BB962C8B-B14F-4D97-AF65-F5344CB8AC3E}">
        <p14:creationId xmlns:p14="http://schemas.microsoft.com/office/powerpoint/2010/main" val="1790335658"/>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5B5D59-F1CA-DEB4-8813-6B21B484C9E4}"/>
              </a:ext>
            </a:extLst>
          </p:cNvPr>
          <p:cNvSpPr>
            <a:spLocks noGrp="1"/>
          </p:cNvSpPr>
          <p:nvPr>
            <p:ph type="title"/>
          </p:nvPr>
        </p:nvSpPr>
        <p:spPr>
          <a:xfrm>
            <a:off x="159026" y="1153572"/>
            <a:ext cx="4167270" cy="4461163"/>
          </a:xfrm>
        </p:spPr>
        <p:txBody>
          <a:bodyPr>
            <a:normAutofit/>
          </a:bodyPr>
          <a:lstStyle/>
          <a:p>
            <a:r>
              <a:rPr lang="en-US" dirty="0">
                <a:solidFill>
                  <a:srgbClr val="FFFFFF"/>
                </a:solidFill>
              </a:rPr>
              <a:t>Reading Comprehension Controversy (cont.)</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0A0F669F-F46F-2733-1EB2-4BBE5840E852}"/>
              </a:ext>
            </a:extLst>
          </p:cNvPr>
          <p:cNvSpPr>
            <a:spLocks noGrp="1"/>
          </p:cNvSpPr>
          <p:nvPr>
            <p:ph idx="1"/>
          </p:nvPr>
        </p:nvSpPr>
        <p:spPr>
          <a:xfrm>
            <a:off x="4447308" y="591344"/>
            <a:ext cx="6906491" cy="5585619"/>
          </a:xfrm>
        </p:spPr>
        <p:txBody>
          <a:bodyPr anchor="ctr">
            <a:normAutofit/>
          </a:bodyPr>
          <a:lstStyle/>
          <a:p>
            <a:r>
              <a:rPr lang="en-US" dirty="0"/>
              <a:t>There is no reason not to make sure that students gain knowledge from what they read – this is both an issue of what texts are used to teach reading as well as the actions in which we engage students</a:t>
            </a:r>
          </a:p>
          <a:p>
            <a:r>
              <a:rPr lang="en-US" dirty="0"/>
              <a:t>Studies also show that it is possible to integrate social studies or science instruction with reading in ways that improve reading and subject matter knowledge</a:t>
            </a:r>
          </a:p>
          <a:p>
            <a:r>
              <a:rPr lang="en-US" dirty="0"/>
              <a:t>But it is still useful to teach reading comprehension</a:t>
            </a:r>
          </a:p>
        </p:txBody>
      </p:sp>
    </p:spTree>
    <p:extLst>
      <p:ext uri="{BB962C8B-B14F-4D97-AF65-F5344CB8AC3E}">
        <p14:creationId xmlns:p14="http://schemas.microsoft.com/office/powerpoint/2010/main" val="110321733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5B5D59-F1CA-DEB4-8813-6B21B484C9E4}"/>
              </a:ext>
            </a:extLst>
          </p:cNvPr>
          <p:cNvSpPr>
            <a:spLocks noGrp="1"/>
          </p:cNvSpPr>
          <p:nvPr>
            <p:ph type="title"/>
          </p:nvPr>
        </p:nvSpPr>
        <p:spPr>
          <a:xfrm>
            <a:off x="159026" y="1153572"/>
            <a:ext cx="4167270" cy="4461163"/>
          </a:xfrm>
        </p:spPr>
        <p:txBody>
          <a:bodyPr>
            <a:normAutofit/>
          </a:bodyPr>
          <a:lstStyle/>
          <a:p>
            <a:r>
              <a:rPr lang="en-US" dirty="0">
                <a:solidFill>
                  <a:srgbClr val="FFFFFF"/>
                </a:solidFill>
              </a:rPr>
              <a:t>Reading Comprehension Controversy 2</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0A0F669F-F46F-2733-1EB2-4BBE5840E852}"/>
              </a:ext>
            </a:extLst>
          </p:cNvPr>
          <p:cNvSpPr>
            <a:spLocks noGrp="1"/>
          </p:cNvSpPr>
          <p:nvPr>
            <p:ph idx="1"/>
          </p:nvPr>
        </p:nvSpPr>
        <p:spPr>
          <a:xfrm>
            <a:off x="4447308" y="591344"/>
            <a:ext cx="6906491" cy="5585619"/>
          </a:xfrm>
        </p:spPr>
        <p:txBody>
          <a:bodyPr anchor="ctr">
            <a:normAutofit/>
          </a:bodyPr>
          <a:lstStyle/>
          <a:p>
            <a:r>
              <a:rPr lang="en-US" dirty="0"/>
              <a:t>For more than 70 years, teachers have been told that it is important to teach students at their instructional reading level</a:t>
            </a:r>
          </a:p>
          <a:p>
            <a:r>
              <a:rPr lang="en-US" dirty="0"/>
              <a:t>The claim has been if you teach students with easier (independent level) or harder (frustration level) texts, then students will not progress</a:t>
            </a:r>
          </a:p>
        </p:txBody>
      </p:sp>
    </p:spTree>
    <p:extLst>
      <p:ext uri="{BB962C8B-B14F-4D97-AF65-F5344CB8AC3E}">
        <p14:creationId xmlns:p14="http://schemas.microsoft.com/office/powerpoint/2010/main" val="75332536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5B5D59-F1CA-DEB4-8813-6B21B484C9E4}"/>
              </a:ext>
            </a:extLst>
          </p:cNvPr>
          <p:cNvSpPr>
            <a:spLocks noGrp="1"/>
          </p:cNvSpPr>
          <p:nvPr>
            <p:ph type="title"/>
          </p:nvPr>
        </p:nvSpPr>
        <p:spPr>
          <a:xfrm>
            <a:off x="159026" y="1153572"/>
            <a:ext cx="4167270" cy="4461163"/>
          </a:xfrm>
        </p:spPr>
        <p:txBody>
          <a:bodyPr>
            <a:normAutofit/>
          </a:bodyPr>
          <a:lstStyle/>
          <a:p>
            <a:r>
              <a:rPr lang="en-US" dirty="0">
                <a:solidFill>
                  <a:srgbClr val="FFFFFF"/>
                </a:solidFill>
              </a:rPr>
              <a:t>Reading Comprehension Controversy 2 (cont.)</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0A0F669F-F46F-2733-1EB2-4BBE5840E852}"/>
              </a:ext>
            </a:extLst>
          </p:cNvPr>
          <p:cNvSpPr>
            <a:spLocks noGrp="1"/>
          </p:cNvSpPr>
          <p:nvPr>
            <p:ph idx="1"/>
          </p:nvPr>
        </p:nvSpPr>
        <p:spPr>
          <a:xfrm>
            <a:off x="4447308" y="591344"/>
            <a:ext cx="6906491" cy="5585619"/>
          </a:xfrm>
        </p:spPr>
        <p:txBody>
          <a:bodyPr anchor="ctr">
            <a:normAutofit/>
          </a:bodyPr>
          <a:lstStyle/>
          <a:p>
            <a:r>
              <a:rPr lang="en-US" dirty="0"/>
              <a:t>Research is increasingly showing that students (Grade 2 and up) make greater progress when working with texts at their frustration levels</a:t>
            </a:r>
          </a:p>
          <a:p>
            <a:r>
              <a:rPr lang="en-US" dirty="0"/>
              <a:t>However, this requires instruction – a text may start out at frustration level, but as students work with it, they should gain proficiency</a:t>
            </a:r>
          </a:p>
        </p:txBody>
      </p:sp>
    </p:spTree>
    <p:extLst>
      <p:ext uri="{BB962C8B-B14F-4D97-AF65-F5344CB8AC3E}">
        <p14:creationId xmlns:p14="http://schemas.microsoft.com/office/powerpoint/2010/main" val="42319250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F7A53-A196-A549-D5AA-29F55837CFB4}"/>
              </a:ext>
            </a:extLst>
          </p:cNvPr>
          <p:cNvSpPr>
            <a:spLocks noGrp="1"/>
          </p:cNvSpPr>
          <p:nvPr>
            <p:ph type="title"/>
          </p:nvPr>
        </p:nvSpPr>
        <p:spPr/>
        <p:txBody>
          <a:bodyPr/>
          <a:lstStyle/>
          <a:p>
            <a:r>
              <a:rPr lang="en-US" sz="4400" dirty="0"/>
              <a:t>SOR versus SORI (cont.)</a:t>
            </a:r>
            <a:endParaRPr lang="en-US" dirty="0"/>
          </a:p>
        </p:txBody>
      </p:sp>
      <p:sp>
        <p:nvSpPr>
          <p:cNvPr id="3" name="Content Placeholder 2">
            <a:extLst>
              <a:ext uri="{FF2B5EF4-FFF2-40B4-BE49-F238E27FC236}">
                <a16:creationId xmlns:a16="http://schemas.microsoft.com/office/drawing/2014/main" id="{36787DBB-29A3-04ED-A076-96931283684B}"/>
              </a:ext>
            </a:extLst>
          </p:cNvPr>
          <p:cNvSpPr>
            <a:spLocks noGrp="1"/>
          </p:cNvSpPr>
          <p:nvPr>
            <p:ph idx="1"/>
          </p:nvPr>
        </p:nvSpPr>
        <p:spPr/>
        <p:txBody>
          <a:bodyPr/>
          <a:lstStyle/>
          <a:p>
            <a:r>
              <a:rPr lang="en-US" sz="2800" dirty="0"/>
              <a:t>Examples include the kinds of neurological study Hanford cites –showing  linkages from the visual to the phonological regions of the brain when proficient readers read a word</a:t>
            </a:r>
          </a:p>
          <a:p>
            <a:r>
              <a:rPr lang="en-US" sz="2800" dirty="0"/>
              <a:t>Another example: cognitive studies of the numbers of items individuals can hold in short term memory 7</a:t>
            </a:r>
            <a:r>
              <a:rPr lang="en-US" sz="2800" kern="100" dirty="0">
                <a:effectLst/>
                <a:ea typeface="Calibri" panose="020F0502020204030204" pitchFamily="34" charset="0"/>
                <a:cs typeface="Calibri" panose="020F0502020204030204" pitchFamily="34" charset="0"/>
              </a:rPr>
              <a:t>±</a:t>
            </a:r>
            <a:endParaRPr lang="en-US" sz="2800" dirty="0"/>
          </a:p>
          <a:p>
            <a:r>
              <a:rPr lang="en-US" sz="2800" dirty="0"/>
              <a:t>Applied research explores practical issues: How are students doing post COVID? What’s the best way to teach reading? Do children learn more during small group or whole class instruction?</a:t>
            </a:r>
          </a:p>
          <a:p>
            <a:endParaRPr lang="en-US" dirty="0"/>
          </a:p>
        </p:txBody>
      </p:sp>
    </p:spTree>
    <p:extLst>
      <p:ext uri="{BB962C8B-B14F-4D97-AF65-F5344CB8AC3E}">
        <p14:creationId xmlns:p14="http://schemas.microsoft.com/office/powerpoint/2010/main" val="11151132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F7A53-A196-A549-D5AA-29F55837CFB4}"/>
              </a:ext>
            </a:extLst>
          </p:cNvPr>
          <p:cNvSpPr>
            <a:spLocks noGrp="1"/>
          </p:cNvSpPr>
          <p:nvPr>
            <p:ph type="title"/>
          </p:nvPr>
        </p:nvSpPr>
        <p:spPr/>
        <p:txBody>
          <a:bodyPr/>
          <a:lstStyle/>
          <a:p>
            <a:r>
              <a:rPr lang="en-US" sz="4400" dirty="0"/>
              <a:t>SOR versus SORI (cont.)</a:t>
            </a:r>
            <a:endParaRPr lang="en-US" dirty="0"/>
          </a:p>
        </p:txBody>
      </p:sp>
      <p:sp>
        <p:nvSpPr>
          <p:cNvPr id="3" name="Content Placeholder 2">
            <a:extLst>
              <a:ext uri="{FF2B5EF4-FFF2-40B4-BE49-F238E27FC236}">
                <a16:creationId xmlns:a16="http://schemas.microsoft.com/office/drawing/2014/main" id="{36787DBB-29A3-04ED-A076-96931283684B}"/>
              </a:ext>
            </a:extLst>
          </p:cNvPr>
          <p:cNvSpPr>
            <a:spLocks noGrp="1"/>
          </p:cNvSpPr>
          <p:nvPr>
            <p:ph idx="1"/>
          </p:nvPr>
        </p:nvSpPr>
        <p:spPr/>
        <p:txBody>
          <a:bodyPr/>
          <a:lstStyle/>
          <a:p>
            <a:r>
              <a:rPr lang="en-US" sz="2800" dirty="0"/>
              <a:t>As valuable as basic research can be, it can never be immediately or directly applied to real life problems</a:t>
            </a:r>
          </a:p>
          <a:p>
            <a:r>
              <a:rPr lang="en-US" sz="2800" dirty="0"/>
              <a:t>Although neurological research seems to indicate that readers need to link the visual and the phonological, it doesn’t reveal how we can better facilitate that (Are those links best taught through explicit instruction or through some kind of guided discovery? How much instruction is needed?)</a:t>
            </a:r>
          </a:p>
          <a:p>
            <a:r>
              <a:rPr lang="en-US" sz="2800" dirty="0"/>
              <a:t>Another example: the importance of practice in learning</a:t>
            </a:r>
          </a:p>
          <a:p>
            <a:pPr marL="0" indent="0">
              <a:buNone/>
            </a:pPr>
            <a:endParaRPr lang="en-US" dirty="0"/>
          </a:p>
        </p:txBody>
      </p:sp>
    </p:spTree>
    <p:extLst>
      <p:ext uri="{BB962C8B-B14F-4D97-AF65-F5344CB8AC3E}">
        <p14:creationId xmlns:p14="http://schemas.microsoft.com/office/powerpoint/2010/main" val="19701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F7A53-A196-A549-D5AA-29F55837CFB4}"/>
              </a:ext>
            </a:extLst>
          </p:cNvPr>
          <p:cNvSpPr>
            <a:spLocks noGrp="1"/>
          </p:cNvSpPr>
          <p:nvPr>
            <p:ph type="title"/>
          </p:nvPr>
        </p:nvSpPr>
        <p:spPr/>
        <p:txBody>
          <a:bodyPr/>
          <a:lstStyle/>
          <a:p>
            <a:r>
              <a:rPr lang="en-US" sz="4400" dirty="0"/>
              <a:t>SOR versus SORI (cont.)</a:t>
            </a:r>
            <a:endParaRPr lang="en-US" dirty="0"/>
          </a:p>
        </p:txBody>
      </p:sp>
      <p:sp>
        <p:nvSpPr>
          <p:cNvPr id="3" name="Content Placeholder 2">
            <a:extLst>
              <a:ext uri="{FF2B5EF4-FFF2-40B4-BE49-F238E27FC236}">
                <a16:creationId xmlns:a16="http://schemas.microsoft.com/office/drawing/2014/main" id="{36787DBB-29A3-04ED-A076-96931283684B}"/>
              </a:ext>
            </a:extLst>
          </p:cNvPr>
          <p:cNvSpPr>
            <a:spLocks noGrp="1"/>
          </p:cNvSpPr>
          <p:nvPr>
            <p:ph idx="1"/>
          </p:nvPr>
        </p:nvSpPr>
        <p:spPr/>
        <p:txBody>
          <a:bodyPr/>
          <a:lstStyle/>
          <a:p>
            <a:r>
              <a:rPr lang="en-US" sz="2800" dirty="0"/>
              <a:t>As valuable as basic research can be, it can never be immediately or directly applied to real life problems</a:t>
            </a:r>
          </a:p>
          <a:p>
            <a:r>
              <a:rPr lang="en-US" sz="2800" dirty="0"/>
              <a:t>Although neurological research seems to indicate that readers need to link the visual and the phonological, it doesn’t reveal how we can better facilitate that (Are those links best taught through explicit instruction or through some kind of guided discovery? How much instruction is needed?)</a:t>
            </a:r>
          </a:p>
          <a:p>
            <a:r>
              <a:rPr lang="en-US" sz="2800" dirty="0"/>
              <a:t>Another example: the importance of practice in learning</a:t>
            </a:r>
          </a:p>
          <a:p>
            <a:pPr marL="0" indent="0">
              <a:buNone/>
            </a:pPr>
            <a:endParaRPr lang="en-US" dirty="0"/>
          </a:p>
        </p:txBody>
      </p:sp>
    </p:spTree>
    <p:extLst>
      <p:ext uri="{BB962C8B-B14F-4D97-AF65-F5344CB8AC3E}">
        <p14:creationId xmlns:p14="http://schemas.microsoft.com/office/powerpoint/2010/main" val="25380751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F7A53-A196-A549-D5AA-29F55837CFB4}"/>
              </a:ext>
            </a:extLst>
          </p:cNvPr>
          <p:cNvSpPr>
            <a:spLocks noGrp="1"/>
          </p:cNvSpPr>
          <p:nvPr>
            <p:ph type="title"/>
          </p:nvPr>
        </p:nvSpPr>
        <p:spPr/>
        <p:txBody>
          <a:bodyPr/>
          <a:lstStyle/>
          <a:p>
            <a:r>
              <a:rPr lang="en-US" sz="4400" dirty="0"/>
              <a:t>SOR versus SORI (cont.)</a:t>
            </a:r>
            <a:endParaRPr lang="en-US" dirty="0"/>
          </a:p>
        </p:txBody>
      </p:sp>
      <p:sp>
        <p:nvSpPr>
          <p:cNvPr id="3" name="Content Placeholder 2">
            <a:extLst>
              <a:ext uri="{FF2B5EF4-FFF2-40B4-BE49-F238E27FC236}">
                <a16:creationId xmlns:a16="http://schemas.microsoft.com/office/drawing/2014/main" id="{36787DBB-29A3-04ED-A076-96931283684B}"/>
              </a:ext>
            </a:extLst>
          </p:cNvPr>
          <p:cNvSpPr>
            <a:spLocks noGrp="1"/>
          </p:cNvSpPr>
          <p:nvPr>
            <p:ph idx="1"/>
          </p:nvPr>
        </p:nvSpPr>
        <p:spPr/>
        <p:txBody>
          <a:bodyPr/>
          <a:lstStyle/>
          <a:p>
            <a:r>
              <a:rPr lang="en-US" sz="2800" dirty="0"/>
              <a:t>A fundamental fallacy in psychological, neurological, and genetic research: if you understand something, you understand everything</a:t>
            </a:r>
          </a:p>
          <a:p>
            <a:r>
              <a:rPr lang="en-US" sz="2800" dirty="0"/>
              <a:t>Directly applying basic research to education is fraught with error – even if the basic research is correct, you don’t necessarily know how to apply it effectively</a:t>
            </a:r>
          </a:p>
          <a:p>
            <a:r>
              <a:rPr lang="en-US" sz="2800" dirty="0"/>
              <a:t>In medicine, it would be malpractice to translate basic research directly to patient care without conducting applied research studies aimed at determining the effectiveness of your application of the ideas from basic studies</a:t>
            </a:r>
          </a:p>
          <a:p>
            <a:pPr marL="0" indent="0">
              <a:buNone/>
            </a:pPr>
            <a:endParaRPr lang="en-US" dirty="0"/>
          </a:p>
        </p:txBody>
      </p:sp>
    </p:spTree>
    <p:extLst>
      <p:ext uri="{BB962C8B-B14F-4D97-AF65-F5344CB8AC3E}">
        <p14:creationId xmlns:p14="http://schemas.microsoft.com/office/powerpoint/2010/main" val="24670934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F7A53-A196-A549-D5AA-29F55837CFB4}"/>
              </a:ext>
            </a:extLst>
          </p:cNvPr>
          <p:cNvSpPr>
            <a:spLocks noGrp="1"/>
          </p:cNvSpPr>
          <p:nvPr>
            <p:ph type="title"/>
          </p:nvPr>
        </p:nvSpPr>
        <p:spPr/>
        <p:txBody>
          <a:bodyPr/>
          <a:lstStyle/>
          <a:p>
            <a:r>
              <a:rPr lang="en-US" sz="4400" dirty="0"/>
              <a:t>SOR versus SORI (cont.)</a:t>
            </a:r>
            <a:endParaRPr lang="en-US" dirty="0"/>
          </a:p>
        </p:txBody>
      </p:sp>
      <p:sp>
        <p:nvSpPr>
          <p:cNvPr id="3" name="Content Placeholder 2">
            <a:extLst>
              <a:ext uri="{FF2B5EF4-FFF2-40B4-BE49-F238E27FC236}">
                <a16:creationId xmlns:a16="http://schemas.microsoft.com/office/drawing/2014/main" id="{36787DBB-29A3-04ED-A076-96931283684B}"/>
              </a:ext>
            </a:extLst>
          </p:cNvPr>
          <p:cNvSpPr>
            <a:spLocks noGrp="1"/>
          </p:cNvSpPr>
          <p:nvPr>
            <p:ph idx="1"/>
          </p:nvPr>
        </p:nvSpPr>
        <p:spPr/>
        <p:txBody>
          <a:bodyPr>
            <a:normAutofit lnSpcReduction="10000"/>
          </a:bodyPr>
          <a:lstStyle/>
          <a:p>
            <a:r>
              <a:rPr lang="en-US" sz="2800" dirty="0"/>
              <a:t>Any true “science of reading” will include all kinds of research and a wide range of questions about reading that go far beyond issues of education</a:t>
            </a:r>
          </a:p>
          <a:p>
            <a:r>
              <a:rPr lang="en-US" sz="2800" dirty="0"/>
              <a:t>Examples:</a:t>
            </a:r>
          </a:p>
          <a:p>
            <a:pPr marL="0" indent="0">
              <a:buNone/>
            </a:pPr>
            <a:r>
              <a:rPr lang="en-US" sz="2800" dirty="0"/>
              <a:t>	-- how does the brain process single words 			differently than phrases or sentences?</a:t>
            </a:r>
          </a:p>
          <a:p>
            <a:pPr marL="0" indent="0">
              <a:buNone/>
            </a:pPr>
            <a:r>
              <a:rPr lang="en-US" sz="2800" dirty="0"/>
              <a:t>	--what is the relationship between text 			readability and subscribership for newspapers?</a:t>
            </a:r>
          </a:p>
          <a:p>
            <a:pPr marL="0" indent="0">
              <a:buNone/>
            </a:pPr>
            <a:r>
              <a:rPr lang="en-US" sz="2800" dirty="0"/>
              <a:t>	--how should we interpret the Bible?</a:t>
            </a:r>
          </a:p>
          <a:p>
            <a:pPr marL="0" indent="0">
              <a:buNone/>
            </a:pPr>
            <a:r>
              <a:rPr lang="en-US" sz="2800" dirty="0"/>
              <a:t>	--who can read product liability statements?</a:t>
            </a:r>
          </a:p>
          <a:p>
            <a:pPr marL="0" indent="0">
              <a:buNone/>
            </a:pPr>
            <a:endParaRPr lang="en-US" dirty="0"/>
          </a:p>
        </p:txBody>
      </p:sp>
    </p:spTree>
    <p:extLst>
      <p:ext uri="{BB962C8B-B14F-4D97-AF65-F5344CB8AC3E}">
        <p14:creationId xmlns:p14="http://schemas.microsoft.com/office/powerpoint/2010/main" val="6110331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F7A53-A196-A549-D5AA-29F55837CFB4}"/>
              </a:ext>
            </a:extLst>
          </p:cNvPr>
          <p:cNvSpPr>
            <a:spLocks noGrp="1"/>
          </p:cNvSpPr>
          <p:nvPr>
            <p:ph type="title"/>
          </p:nvPr>
        </p:nvSpPr>
        <p:spPr/>
        <p:txBody>
          <a:bodyPr/>
          <a:lstStyle/>
          <a:p>
            <a:r>
              <a:rPr lang="en-US" sz="4400" dirty="0"/>
              <a:t>SOR versus SORI (cont.)</a:t>
            </a:r>
            <a:endParaRPr lang="en-US" dirty="0"/>
          </a:p>
        </p:txBody>
      </p:sp>
      <p:sp>
        <p:nvSpPr>
          <p:cNvPr id="3" name="Content Placeholder 2">
            <a:extLst>
              <a:ext uri="{FF2B5EF4-FFF2-40B4-BE49-F238E27FC236}">
                <a16:creationId xmlns:a16="http://schemas.microsoft.com/office/drawing/2014/main" id="{36787DBB-29A3-04ED-A076-96931283684B}"/>
              </a:ext>
            </a:extLst>
          </p:cNvPr>
          <p:cNvSpPr>
            <a:spLocks noGrp="1"/>
          </p:cNvSpPr>
          <p:nvPr>
            <p:ph idx="1"/>
          </p:nvPr>
        </p:nvSpPr>
        <p:spPr/>
        <p:txBody>
          <a:bodyPr>
            <a:normAutofit/>
          </a:bodyPr>
          <a:lstStyle/>
          <a:p>
            <a:r>
              <a:rPr lang="en-US" sz="2800" dirty="0"/>
              <a:t>Much of the rhetoric around SOR is an attempt to apply basic research directly to practical questions of teaching reading without the relevant application studies</a:t>
            </a:r>
          </a:p>
          <a:p>
            <a:r>
              <a:rPr lang="en-US" sz="2800" dirty="0"/>
              <a:t>Much of this discourse refers to basic research (brain studies, computer simulations, tests of cognitive phenomena with college students), but then quickly moves onto what this means for how we should teach reading</a:t>
            </a:r>
          </a:p>
          <a:p>
            <a:r>
              <a:rPr lang="en-US" sz="2800" dirty="0"/>
              <a:t>Often basic research is cited prominently, and this is followed by logical claims about what it must mean to teaching reading (claims never tested)</a:t>
            </a:r>
          </a:p>
          <a:p>
            <a:pPr marL="0" indent="0">
              <a:buNone/>
            </a:pPr>
            <a:endParaRPr lang="en-US" dirty="0"/>
          </a:p>
        </p:txBody>
      </p:sp>
    </p:spTree>
    <p:extLst>
      <p:ext uri="{BB962C8B-B14F-4D97-AF65-F5344CB8AC3E}">
        <p14:creationId xmlns:p14="http://schemas.microsoft.com/office/powerpoint/2010/main" val="42567767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F7A53-A196-A549-D5AA-29F55837CFB4}"/>
              </a:ext>
            </a:extLst>
          </p:cNvPr>
          <p:cNvSpPr>
            <a:spLocks noGrp="1"/>
          </p:cNvSpPr>
          <p:nvPr>
            <p:ph type="title"/>
          </p:nvPr>
        </p:nvSpPr>
        <p:spPr/>
        <p:txBody>
          <a:bodyPr/>
          <a:lstStyle/>
          <a:p>
            <a:r>
              <a:rPr lang="en-US" sz="4400" dirty="0"/>
              <a:t>SOR versus SORI (cont.)</a:t>
            </a:r>
            <a:endParaRPr lang="en-US" dirty="0"/>
          </a:p>
        </p:txBody>
      </p:sp>
      <p:sp>
        <p:nvSpPr>
          <p:cNvPr id="3" name="Content Placeholder 2">
            <a:extLst>
              <a:ext uri="{FF2B5EF4-FFF2-40B4-BE49-F238E27FC236}">
                <a16:creationId xmlns:a16="http://schemas.microsoft.com/office/drawing/2014/main" id="{36787DBB-29A3-04ED-A076-96931283684B}"/>
              </a:ext>
            </a:extLst>
          </p:cNvPr>
          <p:cNvSpPr>
            <a:spLocks noGrp="1"/>
          </p:cNvSpPr>
          <p:nvPr>
            <p:ph idx="1"/>
          </p:nvPr>
        </p:nvSpPr>
        <p:spPr/>
        <p:txBody>
          <a:bodyPr>
            <a:normAutofit/>
          </a:bodyPr>
          <a:lstStyle/>
          <a:p>
            <a:r>
              <a:rPr lang="en-US" sz="2800" dirty="0"/>
              <a:t>We need to make pedagogical decisions based on a science of reading instruction (SORI)</a:t>
            </a:r>
          </a:p>
          <a:p>
            <a:r>
              <a:rPr lang="en-US" sz="2800" dirty="0"/>
              <a:t>Such a science depends mainly upon systematic, controlled attempts to evaluate the benefits and problems associated with the application of approaches, methods, and materials in classrooms</a:t>
            </a:r>
          </a:p>
          <a:p>
            <a:r>
              <a:rPr lang="en-US" sz="2800" dirty="0"/>
              <a:t>These kinds of studies may be based upon insights drawn from basic research or they may be bolstered by basic research studies that provide explanation for reasons they may have worked or not </a:t>
            </a:r>
          </a:p>
          <a:p>
            <a:pPr marL="0" indent="0">
              <a:buNone/>
            </a:pPr>
            <a:endParaRPr lang="en-US" dirty="0"/>
          </a:p>
        </p:txBody>
      </p:sp>
    </p:spTree>
    <p:extLst>
      <p:ext uri="{BB962C8B-B14F-4D97-AF65-F5344CB8AC3E}">
        <p14:creationId xmlns:p14="http://schemas.microsoft.com/office/powerpoint/2010/main" val="6450367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1890A-6E89-BF4F-BB98-24836A729104}"/>
              </a:ext>
            </a:extLst>
          </p:cNvPr>
          <p:cNvSpPr>
            <a:spLocks noGrp="1"/>
          </p:cNvSpPr>
          <p:nvPr>
            <p:ph type="title"/>
          </p:nvPr>
        </p:nvSpPr>
        <p:spPr>
          <a:xfrm>
            <a:off x="4965430" y="629268"/>
            <a:ext cx="6586491" cy="1286160"/>
          </a:xfrm>
        </p:spPr>
        <p:txBody>
          <a:bodyPr anchor="b">
            <a:normAutofit/>
          </a:bodyPr>
          <a:lstStyle/>
          <a:p>
            <a:r>
              <a:rPr lang="en-US" dirty="0"/>
              <a:t>Science of Reading</a:t>
            </a:r>
          </a:p>
        </p:txBody>
      </p:sp>
      <p:sp>
        <p:nvSpPr>
          <p:cNvPr id="3" name="Content Placeholder 2">
            <a:extLst>
              <a:ext uri="{FF2B5EF4-FFF2-40B4-BE49-F238E27FC236}">
                <a16:creationId xmlns:a16="http://schemas.microsoft.com/office/drawing/2014/main" id="{1DDD48C5-298A-0F42-8EFD-3D58CDDDC0D6}"/>
              </a:ext>
            </a:extLst>
          </p:cNvPr>
          <p:cNvSpPr>
            <a:spLocks noGrp="1"/>
          </p:cNvSpPr>
          <p:nvPr>
            <p:ph idx="1"/>
          </p:nvPr>
        </p:nvSpPr>
        <p:spPr>
          <a:xfrm>
            <a:off x="4965431" y="2438416"/>
            <a:ext cx="7001282" cy="4081645"/>
          </a:xfrm>
        </p:spPr>
        <p:txBody>
          <a:bodyPr>
            <a:noAutofit/>
          </a:bodyPr>
          <a:lstStyle/>
          <a:p>
            <a:r>
              <a:rPr lang="en-US" sz="2400" dirty="0"/>
              <a:t>These days I probably get more questions about the “science of reading” (whatever that is) than any other subject </a:t>
            </a:r>
          </a:p>
          <a:p>
            <a:r>
              <a:rPr lang="en-US" sz="2400" dirty="0"/>
              <a:t>What it is, why it matters, what it includes, who decides any of this, whether some particular program or approach is part of the science of reading or not are all questions that I’ve been getting</a:t>
            </a:r>
          </a:p>
          <a:p>
            <a:r>
              <a:rPr lang="en-US" sz="2400" dirty="0"/>
              <a:t>Let’s clear up some of those issues today </a:t>
            </a:r>
          </a:p>
        </p:txBody>
      </p:sp>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D3A96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6231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7AEE07-3301-A693-04B1-815FA873211D}"/>
              </a:ext>
            </a:extLst>
          </p:cNvPr>
          <p:cNvSpPr>
            <a:spLocks noGrp="1"/>
          </p:cNvSpPr>
          <p:nvPr>
            <p:ph type="title"/>
          </p:nvPr>
        </p:nvSpPr>
        <p:spPr>
          <a:xfrm>
            <a:off x="838200" y="365125"/>
            <a:ext cx="10515600" cy="1325563"/>
          </a:xfrm>
        </p:spPr>
        <p:txBody>
          <a:bodyPr>
            <a:normAutofit/>
          </a:bodyPr>
          <a:lstStyle/>
          <a:p>
            <a:r>
              <a:rPr lang="en-US" sz="5400"/>
              <a:t>Nature of Evidence</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53894E1-18C8-FE73-2FD9-CB788E6C6D83}"/>
              </a:ext>
            </a:extLst>
          </p:cNvPr>
          <p:cNvSpPr>
            <a:spLocks noGrp="1"/>
          </p:cNvSpPr>
          <p:nvPr>
            <p:ph idx="1"/>
          </p:nvPr>
        </p:nvSpPr>
        <p:spPr>
          <a:xfrm>
            <a:off x="838200" y="1929384"/>
            <a:ext cx="10515600" cy="4251960"/>
          </a:xfrm>
        </p:spPr>
        <p:txBody>
          <a:bodyPr>
            <a:normAutofit/>
          </a:bodyPr>
          <a:lstStyle/>
          <a:p>
            <a:r>
              <a:rPr lang="en-US" dirty="0"/>
              <a:t>Many of the reading war arguments we are hearing these days arise from disagreements over the nature of evidence</a:t>
            </a:r>
          </a:p>
          <a:p>
            <a:r>
              <a:rPr lang="en-US" dirty="0"/>
              <a:t>This aspect of the arguments is reminiscent of our reading war arguments of the 1990s – in which “experts” contradicted each other’s pedagogical claims, with both sides claiming that research supported their point of view</a:t>
            </a:r>
          </a:p>
          <a:p>
            <a:r>
              <a:rPr lang="en-US" dirty="0"/>
              <a:t>At that time, the federal government stepped in and, by law, defined the nature of research evidence that could be used to support the idea that some approach or method was effective in the classroom</a:t>
            </a:r>
          </a:p>
          <a:p>
            <a:endParaRPr lang="en-US" sz="2200" dirty="0"/>
          </a:p>
        </p:txBody>
      </p:sp>
    </p:spTree>
    <p:extLst>
      <p:ext uri="{BB962C8B-B14F-4D97-AF65-F5344CB8AC3E}">
        <p14:creationId xmlns:p14="http://schemas.microsoft.com/office/powerpoint/2010/main" val="22385175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7AEE07-3301-A693-04B1-815FA873211D}"/>
              </a:ext>
            </a:extLst>
          </p:cNvPr>
          <p:cNvSpPr>
            <a:spLocks noGrp="1"/>
          </p:cNvSpPr>
          <p:nvPr>
            <p:ph type="title"/>
          </p:nvPr>
        </p:nvSpPr>
        <p:spPr>
          <a:xfrm>
            <a:off x="838200" y="365125"/>
            <a:ext cx="10515600" cy="1325563"/>
          </a:xfrm>
        </p:spPr>
        <p:txBody>
          <a:bodyPr>
            <a:normAutofit/>
          </a:bodyPr>
          <a:lstStyle/>
          <a:p>
            <a:r>
              <a:rPr lang="en-US" sz="5400" dirty="0"/>
              <a:t>Nature of Evidence (cont.)</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53894E1-18C8-FE73-2FD9-CB788E6C6D83}"/>
              </a:ext>
            </a:extLst>
          </p:cNvPr>
          <p:cNvSpPr>
            <a:spLocks noGrp="1"/>
          </p:cNvSpPr>
          <p:nvPr>
            <p:ph idx="1"/>
          </p:nvPr>
        </p:nvSpPr>
        <p:spPr>
          <a:xfrm>
            <a:off x="838200" y="1929384"/>
            <a:ext cx="10515600" cy="4251960"/>
          </a:xfrm>
        </p:spPr>
        <p:txBody>
          <a:bodyPr>
            <a:normAutofit/>
          </a:bodyPr>
          <a:lstStyle/>
          <a:p>
            <a:r>
              <a:rPr lang="en-US" dirty="0"/>
              <a:t>Those definitions disappeared from law when the U.S. government ended its efforts to improve national reading achievement</a:t>
            </a:r>
          </a:p>
          <a:p>
            <a:r>
              <a:rPr lang="en-US" dirty="0"/>
              <a:t>Nevertheless, the criteria that they established for making claims were protective of children and schools and I think that it would be wise to employ those standards</a:t>
            </a:r>
          </a:p>
          <a:p>
            <a:r>
              <a:rPr lang="en-US" dirty="0"/>
              <a:t>They require that the evidence that we go on be drawn from classroom studies, but they also establish other standards that ensure the guidance drawn from these studies be accurate and trustworthy</a:t>
            </a:r>
          </a:p>
          <a:p>
            <a:pPr marL="0" indent="0">
              <a:buNone/>
            </a:pPr>
            <a:endParaRPr lang="en-US" sz="2200" dirty="0"/>
          </a:p>
        </p:txBody>
      </p:sp>
    </p:spTree>
    <p:extLst>
      <p:ext uri="{BB962C8B-B14F-4D97-AF65-F5344CB8AC3E}">
        <p14:creationId xmlns:p14="http://schemas.microsoft.com/office/powerpoint/2010/main" val="16680035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B095030-A55F-3024-DEE0-CD11BD227275}"/>
              </a:ext>
            </a:extLst>
          </p:cNvPr>
          <p:cNvSpPr>
            <a:spLocks noGrp="1"/>
          </p:cNvSpPr>
          <p:nvPr>
            <p:ph type="title"/>
          </p:nvPr>
        </p:nvSpPr>
        <p:spPr>
          <a:xfrm>
            <a:off x="838200" y="365125"/>
            <a:ext cx="10515600" cy="1325563"/>
          </a:xfrm>
        </p:spPr>
        <p:txBody>
          <a:bodyPr>
            <a:normAutofit/>
          </a:bodyPr>
          <a:lstStyle/>
          <a:p>
            <a:r>
              <a:rPr lang="en-US" sz="5400"/>
              <a:t>Nature of Evidence (cont.)</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2D0D5CD-B7C5-9E51-BF6F-635BF0C57FB3}"/>
              </a:ext>
            </a:extLst>
          </p:cNvPr>
          <p:cNvSpPr>
            <a:spLocks noGrp="1"/>
          </p:cNvSpPr>
          <p:nvPr>
            <p:ph idx="1"/>
          </p:nvPr>
        </p:nvSpPr>
        <p:spPr>
          <a:xfrm>
            <a:off x="838200" y="1929384"/>
            <a:ext cx="10515600" cy="4251960"/>
          </a:xfrm>
        </p:spPr>
        <p:txBody>
          <a:bodyPr>
            <a:normAutofit lnSpcReduction="10000"/>
          </a:bodyPr>
          <a:lstStyle/>
          <a:p>
            <a:pPr marL="0" indent="0">
              <a:buNone/>
            </a:pPr>
            <a:r>
              <a:rPr lang="en-US" b="1" dirty="0"/>
              <a:t>Evidence should be derived from a scientific method that is appropriate to the claim being made</a:t>
            </a:r>
          </a:p>
          <a:p>
            <a:r>
              <a:rPr lang="en-US" dirty="0"/>
              <a:t>When it comes to reading instruction, those claims tend to be along the lines of, “Using the such-and-such approach or teaching the such-and-such skill leads to greater learning”</a:t>
            </a:r>
          </a:p>
          <a:p>
            <a:r>
              <a:rPr lang="en-US" dirty="0"/>
              <a:t>That is a causal claim – you are claiming that taking a certain action should have a certain result (the action is causing the improvement)</a:t>
            </a:r>
          </a:p>
          <a:p>
            <a:r>
              <a:rPr lang="en-US" dirty="0"/>
              <a:t>The only way to test causal claims is to conduct some kind of experiment in which there is a comparison between those who receive the action and those who don’t</a:t>
            </a:r>
          </a:p>
          <a:p>
            <a:endParaRPr lang="en-US" sz="2200" dirty="0"/>
          </a:p>
          <a:p>
            <a:pPr marL="0" indent="0">
              <a:buNone/>
            </a:pPr>
            <a:endParaRPr lang="en-US" sz="2200" dirty="0"/>
          </a:p>
        </p:txBody>
      </p:sp>
    </p:spTree>
    <p:extLst>
      <p:ext uri="{BB962C8B-B14F-4D97-AF65-F5344CB8AC3E}">
        <p14:creationId xmlns:p14="http://schemas.microsoft.com/office/powerpoint/2010/main" val="21423796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B095030-A55F-3024-DEE0-CD11BD227275}"/>
              </a:ext>
            </a:extLst>
          </p:cNvPr>
          <p:cNvSpPr>
            <a:spLocks noGrp="1"/>
          </p:cNvSpPr>
          <p:nvPr>
            <p:ph type="title"/>
          </p:nvPr>
        </p:nvSpPr>
        <p:spPr>
          <a:xfrm>
            <a:off x="838200" y="365125"/>
            <a:ext cx="10515600" cy="1325563"/>
          </a:xfrm>
        </p:spPr>
        <p:txBody>
          <a:bodyPr>
            <a:normAutofit/>
          </a:bodyPr>
          <a:lstStyle/>
          <a:p>
            <a:r>
              <a:rPr lang="en-US" sz="5400"/>
              <a:t>Nature of Evidence (cont.)</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2D0D5CD-B7C5-9E51-BF6F-635BF0C57FB3}"/>
              </a:ext>
            </a:extLst>
          </p:cNvPr>
          <p:cNvSpPr>
            <a:spLocks noGrp="1"/>
          </p:cNvSpPr>
          <p:nvPr>
            <p:ph idx="1"/>
          </p:nvPr>
        </p:nvSpPr>
        <p:spPr>
          <a:xfrm>
            <a:off x="838200" y="1929384"/>
            <a:ext cx="10515600" cy="4251960"/>
          </a:xfrm>
        </p:spPr>
        <p:txBody>
          <a:bodyPr>
            <a:normAutofit/>
          </a:bodyPr>
          <a:lstStyle/>
          <a:p>
            <a:pPr marL="0" indent="0">
              <a:buNone/>
            </a:pPr>
            <a:r>
              <a:rPr lang="en-US" b="1" dirty="0"/>
              <a:t>Evidence should be derived from a rigorous analysis of data</a:t>
            </a:r>
          </a:p>
          <a:p>
            <a:r>
              <a:rPr lang="en-US" dirty="0"/>
              <a:t>The groups need to be equal</a:t>
            </a:r>
          </a:p>
          <a:p>
            <a:r>
              <a:rPr lang="en-US" dirty="0"/>
              <a:t>The data need to be reliable and replicable</a:t>
            </a:r>
          </a:p>
          <a:p>
            <a:r>
              <a:rPr lang="en-US" dirty="0"/>
              <a:t>The statistical analyses need to accurate and appropriate</a:t>
            </a:r>
          </a:p>
          <a:p>
            <a:r>
              <a:rPr lang="en-US" dirty="0"/>
              <a:t>The study must be reported thoroughly enough that it could be replicated</a:t>
            </a:r>
          </a:p>
          <a:p>
            <a:endParaRPr lang="en-US" sz="2200" dirty="0"/>
          </a:p>
          <a:p>
            <a:pPr marL="0" indent="0">
              <a:buNone/>
            </a:pPr>
            <a:endParaRPr lang="en-US" sz="2200" dirty="0"/>
          </a:p>
        </p:txBody>
      </p:sp>
    </p:spTree>
    <p:extLst>
      <p:ext uri="{BB962C8B-B14F-4D97-AF65-F5344CB8AC3E}">
        <p14:creationId xmlns:p14="http://schemas.microsoft.com/office/powerpoint/2010/main" val="4163109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B095030-A55F-3024-DEE0-CD11BD227275}"/>
              </a:ext>
            </a:extLst>
          </p:cNvPr>
          <p:cNvSpPr>
            <a:spLocks noGrp="1"/>
          </p:cNvSpPr>
          <p:nvPr>
            <p:ph type="title"/>
          </p:nvPr>
        </p:nvSpPr>
        <p:spPr>
          <a:xfrm>
            <a:off x="838200" y="365125"/>
            <a:ext cx="10515600" cy="1325563"/>
          </a:xfrm>
        </p:spPr>
        <p:txBody>
          <a:bodyPr>
            <a:normAutofit/>
          </a:bodyPr>
          <a:lstStyle/>
          <a:p>
            <a:r>
              <a:rPr lang="en-US" sz="5400"/>
              <a:t>Nature of Evidence (cont.)</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2D0D5CD-B7C5-9E51-BF6F-635BF0C57FB3}"/>
              </a:ext>
            </a:extLst>
          </p:cNvPr>
          <p:cNvSpPr>
            <a:spLocks noGrp="1"/>
          </p:cNvSpPr>
          <p:nvPr>
            <p:ph idx="1"/>
          </p:nvPr>
        </p:nvSpPr>
        <p:spPr>
          <a:xfrm>
            <a:off x="838200" y="1929384"/>
            <a:ext cx="10515600" cy="4251960"/>
          </a:xfrm>
        </p:spPr>
        <p:txBody>
          <a:bodyPr>
            <a:normAutofit/>
          </a:bodyPr>
          <a:lstStyle/>
          <a:p>
            <a:pPr marL="0" indent="0">
              <a:buNone/>
            </a:pPr>
            <a:r>
              <a:rPr lang="en-US" b="1" dirty="0"/>
              <a:t>Evidence should be reviewed through independent, objective, scientific evaluation</a:t>
            </a:r>
          </a:p>
          <a:p>
            <a:r>
              <a:rPr lang="en-US" dirty="0"/>
              <a:t>Independent panels should determine if there are flaws in the reasoning </a:t>
            </a:r>
          </a:p>
        </p:txBody>
      </p:sp>
    </p:spTree>
    <p:extLst>
      <p:ext uri="{BB962C8B-B14F-4D97-AF65-F5344CB8AC3E}">
        <p14:creationId xmlns:p14="http://schemas.microsoft.com/office/powerpoint/2010/main" val="4887952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B095030-A55F-3024-DEE0-CD11BD227275}"/>
              </a:ext>
            </a:extLst>
          </p:cNvPr>
          <p:cNvSpPr>
            <a:spLocks noGrp="1"/>
          </p:cNvSpPr>
          <p:nvPr>
            <p:ph type="title"/>
          </p:nvPr>
        </p:nvSpPr>
        <p:spPr>
          <a:xfrm>
            <a:off x="838200" y="365125"/>
            <a:ext cx="10515600" cy="1325563"/>
          </a:xfrm>
        </p:spPr>
        <p:txBody>
          <a:bodyPr>
            <a:normAutofit/>
          </a:bodyPr>
          <a:lstStyle/>
          <a:p>
            <a:r>
              <a:rPr lang="en-US" sz="5400" dirty="0"/>
              <a:t>Nature of Evidence (cont.)</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2D0D5CD-B7C5-9E51-BF6F-635BF0C57FB3}"/>
              </a:ext>
            </a:extLst>
          </p:cNvPr>
          <p:cNvSpPr>
            <a:spLocks noGrp="1"/>
          </p:cNvSpPr>
          <p:nvPr>
            <p:ph idx="1"/>
          </p:nvPr>
        </p:nvSpPr>
        <p:spPr>
          <a:xfrm>
            <a:off x="838200" y="1929384"/>
            <a:ext cx="10515600" cy="4251960"/>
          </a:xfrm>
        </p:spPr>
        <p:txBody>
          <a:bodyPr>
            <a:normAutofit/>
          </a:bodyPr>
          <a:lstStyle/>
          <a:p>
            <a:pPr marL="0" indent="0">
              <a:buNone/>
            </a:pPr>
            <a:r>
              <a:rPr lang="en-US" b="1" dirty="0"/>
              <a:t>Evidence should be replicated</a:t>
            </a:r>
          </a:p>
          <a:p>
            <a:r>
              <a:rPr lang="en-US" dirty="0"/>
              <a:t>Multiple studies are needed to conclude that something works</a:t>
            </a:r>
          </a:p>
          <a:p>
            <a:r>
              <a:rPr lang="en-US" dirty="0"/>
              <a:t>Knowing how often something has delivered benefits and the range of benefits delivered is important</a:t>
            </a:r>
          </a:p>
        </p:txBody>
      </p:sp>
    </p:spTree>
    <p:extLst>
      <p:ext uri="{BB962C8B-B14F-4D97-AF65-F5344CB8AC3E}">
        <p14:creationId xmlns:p14="http://schemas.microsoft.com/office/powerpoint/2010/main" val="12644463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B095030-A55F-3024-DEE0-CD11BD227275}"/>
              </a:ext>
            </a:extLst>
          </p:cNvPr>
          <p:cNvSpPr>
            <a:spLocks noGrp="1"/>
          </p:cNvSpPr>
          <p:nvPr>
            <p:ph type="title"/>
          </p:nvPr>
        </p:nvSpPr>
        <p:spPr>
          <a:xfrm>
            <a:off x="838200" y="365125"/>
            <a:ext cx="10515600" cy="1325563"/>
          </a:xfrm>
        </p:spPr>
        <p:txBody>
          <a:bodyPr>
            <a:normAutofit/>
          </a:bodyPr>
          <a:lstStyle/>
          <a:p>
            <a:r>
              <a:rPr lang="en-US" sz="5400"/>
              <a:t>Nature of Evidence (cont.)</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2D0D5CD-B7C5-9E51-BF6F-635BF0C57FB3}"/>
              </a:ext>
            </a:extLst>
          </p:cNvPr>
          <p:cNvSpPr>
            <a:spLocks noGrp="1"/>
          </p:cNvSpPr>
          <p:nvPr>
            <p:ph idx="1"/>
          </p:nvPr>
        </p:nvSpPr>
        <p:spPr>
          <a:xfrm>
            <a:off x="838200" y="1929384"/>
            <a:ext cx="10515600" cy="4251960"/>
          </a:xfrm>
        </p:spPr>
        <p:txBody>
          <a:bodyPr>
            <a:normAutofit/>
          </a:bodyPr>
          <a:lstStyle/>
          <a:p>
            <a:pPr marL="0" indent="0">
              <a:buNone/>
            </a:pPr>
            <a:r>
              <a:rPr lang="en-US" b="1" dirty="0"/>
              <a:t>Evidence is strengthened when it is supported by convergent evidence</a:t>
            </a:r>
          </a:p>
          <a:p>
            <a:r>
              <a:rPr lang="en-US" dirty="0"/>
              <a:t>Basic research may not be enough to go on to apply the results to instruction, but that basic research evidence is consistent with the pedagogical evidence is worthwhile</a:t>
            </a:r>
          </a:p>
          <a:p>
            <a:r>
              <a:rPr lang="en-US" dirty="0"/>
              <a:t>This convergent evidence may be from descriptive or correlational studies, neurological investigations, and studies of other kinds of learning</a:t>
            </a:r>
          </a:p>
        </p:txBody>
      </p:sp>
    </p:spTree>
    <p:extLst>
      <p:ext uri="{BB962C8B-B14F-4D97-AF65-F5344CB8AC3E}">
        <p14:creationId xmlns:p14="http://schemas.microsoft.com/office/powerpoint/2010/main" val="19732801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F4BDC2-FA00-3E86-A8B1-5A0E2760ED64}"/>
              </a:ext>
            </a:extLst>
          </p:cNvPr>
          <p:cNvSpPr>
            <a:spLocks noGrp="1"/>
          </p:cNvSpPr>
          <p:nvPr>
            <p:ph type="title"/>
          </p:nvPr>
        </p:nvSpPr>
        <p:spPr>
          <a:xfrm>
            <a:off x="4654296" y="329184"/>
            <a:ext cx="6894576" cy="1783080"/>
          </a:xfrm>
        </p:spPr>
        <p:txBody>
          <a:bodyPr anchor="b">
            <a:normAutofit/>
          </a:bodyPr>
          <a:lstStyle/>
          <a:p>
            <a:r>
              <a:rPr lang="en-US" sz="5400" dirty="0"/>
              <a:t>Limitations of a SOR</a:t>
            </a:r>
          </a:p>
        </p:txBody>
      </p:sp>
      <p:sp>
        <p:nvSpPr>
          <p:cNvPr id="11"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B880F66-1803-BD13-4C6E-D885B44702DD}"/>
              </a:ext>
            </a:extLst>
          </p:cNvPr>
          <p:cNvSpPr>
            <a:spLocks noGrp="1"/>
          </p:cNvSpPr>
          <p:nvPr>
            <p:ph idx="1"/>
          </p:nvPr>
        </p:nvSpPr>
        <p:spPr>
          <a:xfrm>
            <a:off x="4194313" y="2697480"/>
            <a:ext cx="7354559" cy="3493008"/>
          </a:xfrm>
        </p:spPr>
        <p:txBody>
          <a:bodyPr>
            <a:noAutofit/>
          </a:bodyPr>
          <a:lstStyle/>
          <a:p>
            <a:r>
              <a:rPr lang="en-US" sz="2400" dirty="0"/>
              <a:t>We must be careful not to overdo it when it comes to a science of reading</a:t>
            </a:r>
          </a:p>
          <a:p>
            <a:r>
              <a:rPr lang="en-US" sz="2400" dirty="0"/>
              <a:t>Science has important limitations (that’s why those criteria for evidence are important)</a:t>
            </a:r>
          </a:p>
          <a:p>
            <a:r>
              <a:rPr lang="en-US" sz="2400" dirty="0"/>
              <a:t>However, there are other limitations beyond the problems with individual research studies addressed there</a:t>
            </a:r>
          </a:p>
        </p:txBody>
      </p:sp>
    </p:spTree>
    <p:extLst>
      <p:ext uri="{BB962C8B-B14F-4D97-AF65-F5344CB8AC3E}">
        <p14:creationId xmlns:p14="http://schemas.microsoft.com/office/powerpoint/2010/main" val="224927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F4BDC2-FA00-3E86-A8B1-5A0E2760ED64}"/>
              </a:ext>
            </a:extLst>
          </p:cNvPr>
          <p:cNvSpPr>
            <a:spLocks noGrp="1"/>
          </p:cNvSpPr>
          <p:nvPr>
            <p:ph type="title"/>
          </p:nvPr>
        </p:nvSpPr>
        <p:spPr>
          <a:xfrm>
            <a:off x="4654296" y="329184"/>
            <a:ext cx="6894576" cy="1783080"/>
          </a:xfrm>
        </p:spPr>
        <p:txBody>
          <a:bodyPr anchor="b">
            <a:normAutofit/>
          </a:bodyPr>
          <a:lstStyle/>
          <a:p>
            <a:r>
              <a:rPr lang="en-US" sz="5400" dirty="0"/>
              <a:t>What does “it works” mean? (cont.)</a:t>
            </a:r>
          </a:p>
        </p:txBody>
      </p:sp>
      <p:sp>
        <p:nvSpPr>
          <p:cNvPr id="11"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B880F66-1803-BD13-4C6E-D885B44702DD}"/>
              </a:ext>
            </a:extLst>
          </p:cNvPr>
          <p:cNvSpPr>
            <a:spLocks noGrp="1"/>
          </p:cNvSpPr>
          <p:nvPr>
            <p:ph idx="1"/>
          </p:nvPr>
        </p:nvSpPr>
        <p:spPr>
          <a:xfrm>
            <a:off x="4194313" y="2697480"/>
            <a:ext cx="7354559" cy="3493008"/>
          </a:xfrm>
        </p:spPr>
        <p:txBody>
          <a:bodyPr>
            <a:noAutofit/>
          </a:bodyPr>
          <a:lstStyle/>
          <a:p>
            <a:r>
              <a:rPr lang="en-US" sz="2400" dirty="0"/>
              <a:t>What do you do to make your instruction work – in terms of student engagement, in terms of motivation, in terms of monitoring and follow up, in terms of adding explanation, etc.????</a:t>
            </a:r>
          </a:p>
          <a:p>
            <a:r>
              <a:rPr lang="en-US" sz="2400" dirty="0"/>
              <a:t>Approaches, methods, and programs that are supported by research require those elements, too</a:t>
            </a:r>
          </a:p>
          <a:p>
            <a:r>
              <a:rPr lang="en-US" sz="2400" dirty="0"/>
              <a:t>Don’t be fooled into thinking that SOR approaches lead to automatic learning</a:t>
            </a:r>
          </a:p>
        </p:txBody>
      </p:sp>
    </p:spTree>
    <p:extLst>
      <p:ext uri="{BB962C8B-B14F-4D97-AF65-F5344CB8AC3E}">
        <p14:creationId xmlns:p14="http://schemas.microsoft.com/office/powerpoint/2010/main" val="25521947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F4BDC2-FA00-3E86-A8B1-5A0E2760ED64}"/>
              </a:ext>
            </a:extLst>
          </p:cNvPr>
          <p:cNvSpPr>
            <a:spLocks noGrp="1"/>
          </p:cNvSpPr>
          <p:nvPr>
            <p:ph type="title"/>
          </p:nvPr>
        </p:nvSpPr>
        <p:spPr>
          <a:xfrm>
            <a:off x="4654296" y="329184"/>
            <a:ext cx="6894576" cy="1783080"/>
          </a:xfrm>
        </p:spPr>
        <p:txBody>
          <a:bodyPr anchor="b">
            <a:normAutofit/>
          </a:bodyPr>
          <a:lstStyle/>
          <a:p>
            <a:r>
              <a:rPr lang="en-US" sz="5400" dirty="0"/>
              <a:t>But what if there is no evidence?</a:t>
            </a:r>
          </a:p>
        </p:txBody>
      </p:sp>
      <p:sp>
        <p:nvSpPr>
          <p:cNvPr id="11"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B880F66-1803-BD13-4C6E-D885B44702DD}"/>
              </a:ext>
            </a:extLst>
          </p:cNvPr>
          <p:cNvSpPr>
            <a:spLocks noGrp="1"/>
          </p:cNvSpPr>
          <p:nvPr>
            <p:ph idx="1"/>
          </p:nvPr>
        </p:nvSpPr>
        <p:spPr>
          <a:xfrm>
            <a:off x="4194313" y="2697480"/>
            <a:ext cx="7354559" cy="3493008"/>
          </a:xfrm>
        </p:spPr>
        <p:txBody>
          <a:bodyPr>
            <a:noAutofit/>
          </a:bodyPr>
          <a:lstStyle/>
          <a:p>
            <a:r>
              <a:rPr lang="en-US" sz="2400" dirty="0"/>
              <a:t>Often, we must make decisions without such evidence </a:t>
            </a:r>
          </a:p>
          <a:p>
            <a:r>
              <a:rPr lang="en-US" sz="2400" dirty="0"/>
              <a:t>In some cases, there is basic science or correlational or descriptive evidence that may suggest a specific course of action – in others, we have no more to go on than logic and subjective experience</a:t>
            </a:r>
          </a:p>
          <a:p>
            <a:r>
              <a:rPr lang="en-US" sz="2400" dirty="0"/>
              <a:t>However, when making recommendations based on that kind of information it is important that everyone to understand the situation (those decisions are not made based on SOR)</a:t>
            </a:r>
          </a:p>
        </p:txBody>
      </p:sp>
    </p:spTree>
    <p:extLst>
      <p:ext uri="{BB962C8B-B14F-4D97-AF65-F5344CB8AC3E}">
        <p14:creationId xmlns:p14="http://schemas.microsoft.com/office/powerpoint/2010/main" val="12876582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1890A-6E89-BF4F-BB98-24836A729104}"/>
              </a:ext>
            </a:extLst>
          </p:cNvPr>
          <p:cNvSpPr>
            <a:spLocks noGrp="1"/>
          </p:cNvSpPr>
          <p:nvPr>
            <p:ph type="title"/>
          </p:nvPr>
        </p:nvSpPr>
        <p:spPr>
          <a:xfrm>
            <a:off x="4965430" y="629268"/>
            <a:ext cx="6586491" cy="1286160"/>
          </a:xfrm>
        </p:spPr>
        <p:txBody>
          <a:bodyPr anchor="b">
            <a:normAutofit fontScale="90000"/>
          </a:bodyPr>
          <a:lstStyle/>
          <a:p>
            <a:r>
              <a:rPr lang="en-US" dirty="0"/>
              <a:t>Why is everyone talking about this?</a:t>
            </a:r>
          </a:p>
        </p:txBody>
      </p:sp>
      <p:sp>
        <p:nvSpPr>
          <p:cNvPr id="3" name="Content Placeholder 2">
            <a:extLst>
              <a:ext uri="{FF2B5EF4-FFF2-40B4-BE49-F238E27FC236}">
                <a16:creationId xmlns:a16="http://schemas.microsoft.com/office/drawing/2014/main" id="{1DDD48C5-298A-0F42-8EFD-3D58CDDDC0D6}"/>
              </a:ext>
            </a:extLst>
          </p:cNvPr>
          <p:cNvSpPr>
            <a:spLocks noGrp="1"/>
          </p:cNvSpPr>
          <p:nvPr>
            <p:ph idx="1"/>
          </p:nvPr>
        </p:nvSpPr>
        <p:spPr>
          <a:xfrm>
            <a:off x="4965431" y="2438416"/>
            <a:ext cx="7001282" cy="4081645"/>
          </a:xfrm>
        </p:spPr>
        <p:txBody>
          <a:bodyPr>
            <a:noAutofit/>
          </a:bodyPr>
          <a:lstStyle/>
          <a:p>
            <a:r>
              <a:rPr lang="en-US" sz="2400" dirty="0"/>
              <a:t>Its recent popularity is due to a series of radio documentaries by Emily Hanford, a journalist for American Public Media (APM)</a:t>
            </a:r>
          </a:p>
          <a:p>
            <a:r>
              <a:rPr lang="en-US" sz="2400" dirty="0"/>
              <a:t>Hanford’s reporting focused widespread neglect of phonics instruction in schools and teacher preparation programs despite a substantial body of evidence showing the importance of decoding and the value of phonics instruction</a:t>
            </a:r>
          </a:p>
          <a:p>
            <a:r>
              <a:rPr lang="en-US" sz="2400" dirty="0"/>
              <a:t>These stories have been widely picked up and amplified by New York Times, Public Television, and other journalistic organs</a:t>
            </a:r>
          </a:p>
        </p:txBody>
      </p:sp>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D3A96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76462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6100" y="349250"/>
            <a:ext cx="11099800" cy="18034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EF62760-5F65-D2E9-432E-BEC47E9E34B6}"/>
              </a:ext>
            </a:extLst>
          </p:cNvPr>
          <p:cNvSpPr>
            <a:spLocks noGrp="1"/>
          </p:cNvSpPr>
          <p:nvPr>
            <p:ph idx="1"/>
          </p:nvPr>
        </p:nvSpPr>
        <p:spPr>
          <a:xfrm>
            <a:off x="838200" y="2391568"/>
            <a:ext cx="10515600" cy="3785394"/>
          </a:xfrm>
        </p:spPr>
        <p:txBody>
          <a:bodyPr anchor="ctr">
            <a:normAutofit/>
          </a:bodyPr>
          <a:lstStyle/>
          <a:p>
            <a:pPr marL="0" indent="0" algn="ctr">
              <a:buNone/>
            </a:pPr>
            <a:r>
              <a:rPr lang="en-US" sz="6000" dirty="0"/>
              <a:t>The Role of Model Building in a  Science of Reading</a:t>
            </a:r>
          </a:p>
        </p:txBody>
      </p:sp>
    </p:spTree>
    <p:extLst>
      <p:ext uri="{BB962C8B-B14F-4D97-AF65-F5344CB8AC3E}">
        <p14:creationId xmlns:p14="http://schemas.microsoft.com/office/powerpoint/2010/main" val="19919935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EB0BD7C-69D9-3A7B-5C97-9D3205DE5905}"/>
              </a:ext>
            </a:extLst>
          </p:cNvPr>
          <p:cNvSpPr>
            <a:spLocks noGrp="1"/>
          </p:cNvSpPr>
          <p:nvPr>
            <p:ph type="title"/>
          </p:nvPr>
        </p:nvSpPr>
        <p:spPr>
          <a:xfrm>
            <a:off x="7531610" y="365125"/>
            <a:ext cx="3822189" cy="1899912"/>
          </a:xfrm>
        </p:spPr>
        <p:txBody>
          <a:bodyPr>
            <a:normAutofit/>
          </a:bodyPr>
          <a:lstStyle/>
          <a:p>
            <a:r>
              <a:rPr lang="en-US" sz="4000"/>
              <a:t>Model Building</a:t>
            </a:r>
          </a:p>
        </p:txBody>
      </p:sp>
      <p:sp>
        <p:nvSpPr>
          <p:cNvPr id="3" name="Content Placeholder 2">
            <a:extLst>
              <a:ext uri="{FF2B5EF4-FFF2-40B4-BE49-F238E27FC236}">
                <a16:creationId xmlns:a16="http://schemas.microsoft.com/office/drawing/2014/main" id="{E6D5BE44-1083-57A7-346E-521D0CC21852}"/>
              </a:ext>
            </a:extLst>
          </p:cNvPr>
          <p:cNvSpPr>
            <a:spLocks noGrp="1"/>
          </p:cNvSpPr>
          <p:nvPr>
            <p:ph idx="1"/>
          </p:nvPr>
        </p:nvSpPr>
        <p:spPr>
          <a:xfrm>
            <a:off x="6897756" y="1841362"/>
            <a:ext cx="4873487" cy="4664075"/>
          </a:xfrm>
        </p:spPr>
        <p:txBody>
          <a:bodyPr>
            <a:noAutofit/>
          </a:bodyPr>
          <a:lstStyle/>
          <a:p>
            <a:r>
              <a:rPr lang="en-US" sz="2400" dirty="0"/>
              <a:t>Science helps us understand complex systems </a:t>
            </a:r>
          </a:p>
          <a:p>
            <a:r>
              <a:rPr lang="en-US" sz="2400" dirty="0"/>
              <a:t>As such, it often develops models that represent the parts and relationships within a system </a:t>
            </a:r>
          </a:p>
          <a:p>
            <a:r>
              <a:rPr lang="en-US" sz="2400" dirty="0"/>
              <a:t>These models provide frameworks for thinking about the system and facilitate communications </a:t>
            </a:r>
          </a:p>
          <a:p>
            <a:r>
              <a:rPr lang="en-US" sz="2400" dirty="0"/>
              <a:t>There are several models of reading that are highly useful and yet are often misunderstood</a:t>
            </a:r>
          </a:p>
        </p:txBody>
      </p:sp>
    </p:spTree>
    <p:extLst>
      <p:ext uri="{BB962C8B-B14F-4D97-AF65-F5344CB8AC3E}">
        <p14:creationId xmlns:p14="http://schemas.microsoft.com/office/powerpoint/2010/main" val="8673303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A73C2-9109-C297-1AE6-C40AA6C8E4CA}"/>
              </a:ext>
            </a:extLst>
          </p:cNvPr>
          <p:cNvSpPr>
            <a:spLocks noGrp="1"/>
          </p:cNvSpPr>
          <p:nvPr>
            <p:ph type="title"/>
          </p:nvPr>
        </p:nvSpPr>
        <p:spPr/>
        <p:txBody>
          <a:bodyPr/>
          <a:lstStyle/>
          <a:p>
            <a:r>
              <a:rPr lang="en-US" b="1" dirty="0"/>
              <a:t>The Simple View</a:t>
            </a:r>
          </a:p>
        </p:txBody>
      </p:sp>
      <p:pic>
        <p:nvPicPr>
          <p:cNvPr id="5" name="Content Placeholder 4" descr="Chart, bubble chart&#10;&#10;Description automatically generated">
            <a:extLst>
              <a:ext uri="{FF2B5EF4-FFF2-40B4-BE49-F238E27FC236}">
                <a16:creationId xmlns:a16="http://schemas.microsoft.com/office/drawing/2014/main" id="{FA71C3BA-7355-0D3E-259E-1914B492C546}"/>
              </a:ext>
            </a:extLst>
          </p:cNvPr>
          <p:cNvPicPr>
            <a:picLocks noGrp="1" noChangeAspect="1"/>
          </p:cNvPicPr>
          <p:nvPr>
            <p:ph idx="1"/>
          </p:nvPr>
        </p:nvPicPr>
        <p:blipFill>
          <a:blip r:embed="rId3"/>
          <a:stretch>
            <a:fillRect/>
          </a:stretch>
        </p:blipFill>
        <p:spPr>
          <a:xfrm>
            <a:off x="1403350" y="2489994"/>
            <a:ext cx="9385300" cy="3022600"/>
          </a:xfrm>
        </p:spPr>
      </p:pic>
      <mc:AlternateContent xmlns:mc="http://schemas.openxmlformats.org/markup-compatibility/2006" xmlns:p14="http://schemas.microsoft.com/office/powerpoint/2010/main">
        <mc:Choice Requires="p14">
          <p:contentPart p14:bwMode="auto" r:id="rId4">
            <p14:nvContentPartPr>
              <p14:cNvPr id="6" name="Ink 5">
                <a:extLst>
                  <a:ext uri="{FF2B5EF4-FFF2-40B4-BE49-F238E27FC236}">
                    <a16:creationId xmlns:a16="http://schemas.microsoft.com/office/drawing/2014/main" id="{30CB42C8-F4FE-55E4-7277-36231AB13D03}"/>
                  </a:ext>
                </a:extLst>
              </p14:cNvPr>
              <p14:cNvContentPartPr/>
              <p14:nvPr/>
            </p14:nvContentPartPr>
            <p14:xfrm>
              <a:off x="4405186" y="956913"/>
              <a:ext cx="360" cy="360"/>
            </p14:xfrm>
          </p:contentPart>
        </mc:Choice>
        <mc:Fallback xmlns="">
          <p:pic>
            <p:nvPicPr>
              <p:cNvPr id="6" name="Ink 5">
                <a:extLst>
                  <a:ext uri="{FF2B5EF4-FFF2-40B4-BE49-F238E27FC236}">
                    <a16:creationId xmlns:a16="http://schemas.microsoft.com/office/drawing/2014/main" id="{30CB42C8-F4FE-55E4-7277-36231AB13D03}"/>
                  </a:ext>
                </a:extLst>
              </p:cNvPr>
              <p:cNvPicPr/>
              <p:nvPr/>
            </p:nvPicPr>
            <p:blipFill>
              <a:blip r:embed="rId5"/>
              <a:stretch>
                <a:fillRect/>
              </a:stretch>
            </p:blipFill>
            <p:spPr>
              <a:xfrm>
                <a:off x="4387546" y="939273"/>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020A3D63-AF23-E2E1-F592-08DF05570BB5}"/>
                  </a:ext>
                </a:extLst>
              </p14:cNvPr>
              <p14:cNvContentPartPr/>
              <p14:nvPr/>
            </p14:nvContentPartPr>
            <p14:xfrm>
              <a:off x="3716866" y="1203513"/>
              <a:ext cx="360" cy="360"/>
            </p14:xfrm>
          </p:contentPart>
        </mc:Choice>
        <mc:Fallback xmlns="">
          <p:pic>
            <p:nvPicPr>
              <p:cNvPr id="7" name="Ink 6">
                <a:extLst>
                  <a:ext uri="{FF2B5EF4-FFF2-40B4-BE49-F238E27FC236}">
                    <a16:creationId xmlns:a16="http://schemas.microsoft.com/office/drawing/2014/main" id="{020A3D63-AF23-E2E1-F592-08DF05570BB5}"/>
                  </a:ext>
                </a:extLst>
              </p:cNvPr>
              <p:cNvPicPr/>
              <p:nvPr/>
            </p:nvPicPr>
            <p:blipFill>
              <a:blip r:embed="rId5"/>
              <a:stretch>
                <a:fillRect/>
              </a:stretch>
            </p:blipFill>
            <p:spPr>
              <a:xfrm>
                <a:off x="3698866" y="1185873"/>
                <a:ext cx="36000" cy="36000"/>
              </a:xfrm>
              <a:prstGeom prst="rect">
                <a:avLst/>
              </a:prstGeom>
            </p:spPr>
          </p:pic>
        </mc:Fallback>
      </mc:AlternateContent>
      <p:grpSp>
        <p:nvGrpSpPr>
          <p:cNvPr id="10" name="Group 9">
            <a:extLst>
              <a:ext uri="{FF2B5EF4-FFF2-40B4-BE49-F238E27FC236}">
                <a16:creationId xmlns:a16="http://schemas.microsoft.com/office/drawing/2014/main" id="{13392DCA-D4B5-33CE-421C-975569731246}"/>
              </a:ext>
            </a:extLst>
          </p:cNvPr>
          <p:cNvGrpSpPr/>
          <p:nvPr/>
        </p:nvGrpSpPr>
        <p:grpSpPr>
          <a:xfrm>
            <a:off x="4267306" y="1148433"/>
            <a:ext cx="360" cy="360"/>
            <a:chOff x="4267306" y="1148433"/>
            <a:chExt cx="360" cy="360"/>
          </a:xfrm>
        </p:grpSpPr>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1B2D8967-E4D7-A124-4A9B-6CAC46BEAE55}"/>
                    </a:ext>
                  </a:extLst>
                </p14:cNvPr>
                <p14:cNvContentPartPr/>
                <p14:nvPr/>
              </p14:nvContentPartPr>
              <p14:xfrm>
                <a:off x="4267306" y="1148433"/>
                <a:ext cx="360" cy="360"/>
              </p14:xfrm>
            </p:contentPart>
          </mc:Choice>
          <mc:Fallback xmlns="">
            <p:pic>
              <p:nvPicPr>
                <p:cNvPr id="8" name="Ink 7">
                  <a:extLst>
                    <a:ext uri="{FF2B5EF4-FFF2-40B4-BE49-F238E27FC236}">
                      <a16:creationId xmlns:a16="http://schemas.microsoft.com/office/drawing/2014/main" id="{1B2D8967-E4D7-A124-4A9B-6CAC46BEAE55}"/>
                    </a:ext>
                  </a:extLst>
                </p:cNvPr>
                <p:cNvPicPr/>
                <p:nvPr/>
              </p:nvPicPr>
              <p:blipFill>
                <a:blip r:embed="rId5"/>
                <a:stretch>
                  <a:fillRect/>
                </a:stretch>
              </p:blipFill>
              <p:spPr>
                <a:xfrm>
                  <a:off x="4249666" y="1130793"/>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Ink 8">
                  <a:extLst>
                    <a:ext uri="{FF2B5EF4-FFF2-40B4-BE49-F238E27FC236}">
                      <a16:creationId xmlns:a16="http://schemas.microsoft.com/office/drawing/2014/main" id="{6C57DEB4-EC2C-24DF-9DF1-C692F592103B}"/>
                    </a:ext>
                  </a:extLst>
                </p14:cNvPr>
                <p14:cNvContentPartPr/>
                <p14:nvPr/>
              </p14:nvContentPartPr>
              <p14:xfrm>
                <a:off x="4267306" y="1148433"/>
                <a:ext cx="360" cy="360"/>
              </p14:xfrm>
            </p:contentPart>
          </mc:Choice>
          <mc:Fallback xmlns="">
            <p:pic>
              <p:nvPicPr>
                <p:cNvPr id="9" name="Ink 8">
                  <a:extLst>
                    <a:ext uri="{FF2B5EF4-FFF2-40B4-BE49-F238E27FC236}">
                      <a16:creationId xmlns:a16="http://schemas.microsoft.com/office/drawing/2014/main" id="{6C57DEB4-EC2C-24DF-9DF1-C692F592103B}"/>
                    </a:ext>
                  </a:extLst>
                </p:cNvPr>
                <p:cNvPicPr/>
                <p:nvPr/>
              </p:nvPicPr>
              <p:blipFill>
                <a:blip r:embed="rId5"/>
                <a:stretch>
                  <a:fillRect/>
                </a:stretch>
              </p:blipFill>
              <p:spPr>
                <a:xfrm>
                  <a:off x="4249666" y="1130793"/>
                  <a:ext cx="36000" cy="36000"/>
                </a:xfrm>
                <a:prstGeom prst="rect">
                  <a:avLst/>
                </a:prstGeom>
              </p:spPr>
            </p:pic>
          </mc:Fallback>
        </mc:AlternateContent>
      </p:grpSp>
      <p:grpSp>
        <p:nvGrpSpPr>
          <p:cNvPr id="13" name="Group 12">
            <a:extLst>
              <a:ext uri="{FF2B5EF4-FFF2-40B4-BE49-F238E27FC236}">
                <a16:creationId xmlns:a16="http://schemas.microsoft.com/office/drawing/2014/main" id="{905644A5-4C71-B712-3341-7368008BC46F}"/>
              </a:ext>
            </a:extLst>
          </p:cNvPr>
          <p:cNvGrpSpPr/>
          <p:nvPr/>
        </p:nvGrpSpPr>
        <p:grpSpPr>
          <a:xfrm>
            <a:off x="2508706" y="1024233"/>
            <a:ext cx="6840" cy="360"/>
            <a:chOff x="2508706" y="1024233"/>
            <a:chExt cx="6840" cy="360"/>
          </a:xfrm>
        </p:grpSpPr>
        <mc:AlternateContent xmlns:mc="http://schemas.openxmlformats.org/markup-compatibility/2006" xmlns:p14="http://schemas.microsoft.com/office/powerpoint/2010/main">
          <mc:Choice Requires="p14">
            <p:contentPart p14:bwMode="auto" r:id="rId9">
              <p14:nvContentPartPr>
                <p14:cNvPr id="11" name="Ink 10">
                  <a:extLst>
                    <a:ext uri="{FF2B5EF4-FFF2-40B4-BE49-F238E27FC236}">
                      <a16:creationId xmlns:a16="http://schemas.microsoft.com/office/drawing/2014/main" id="{1802BA9A-B62A-FB96-BC7E-0916E89A9665}"/>
                    </a:ext>
                  </a:extLst>
                </p14:cNvPr>
                <p14:cNvContentPartPr/>
                <p14:nvPr/>
              </p14:nvContentPartPr>
              <p14:xfrm>
                <a:off x="2515186" y="1024233"/>
                <a:ext cx="360" cy="360"/>
              </p14:xfrm>
            </p:contentPart>
          </mc:Choice>
          <mc:Fallback xmlns="">
            <p:pic>
              <p:nvPicPr>
                <p:cNvPr id="11" name="Ink 10">
                  <a:extLst>
                    <a:ext uri="{FF2B5EF4-FFF2-40B4-BE49-F238E27FC236}">
                      <a16:creationId xmlns:a16="http://schemas.microsoft.com/office/drawing/2014/main" id="{1802BA9A-B62A-FB96-BC7E-0916E89A9665}"/>
                    </a:ext>
                  </a:extLst>
                </p:cNvPr>
                <p:cNvPicPr/>
                <p:nvPr/>
              </p:nvPicPr>
              <p:blipFill>
                <a:blip r:embed="rId5"/>
                <a:stretch>
                  <a:fillRect/>
                </a:stretch>
              </p:blipFill>
              <p:spPr>
                <a:xfrm>
                  <a:off x="2497186" y="1006593"/>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2" name="Ink 11">
                  <a:extLst>
                    <a:ext uri="{FF2B5EF4-FFF2-40B4-BE49-F238E27FC236}">
                      <a16:creationId xmlns:a16="http://schemas.microsoft.com/office/drawing/2014/main" id="{09A2FEA6-8C1E-7C9E-49F0-12A65713A92E}"/>
                    </a:ext>
                  </a:extLst>
                </p14:cNvPr>
                <p14:cNvContentPartPr/>
                <p14:nvPr/>
              </p14:nvContentPartPr>
              <p14:xfrm>
                <a:off x="2508706" y="1024233"/>
                <a:ext cx="360" cy="360"/>
              </p14:xfrm>
            </p:contentPart>
          </mc:Choice>
          <mc:Fallback xmlns="">
            <p:pic>
              <p:nvPicPr>
                <p:cNvPr id="12" name="Ink 11">
                  <a:extLst>
                    <a:ext uri="{FF2B5EF4-FFF2-40B4-BE49-F238E27FC236}">
                      <a16:creationId xmlns:a16="http://schemas.microsoft.com/office/drawing/2014/main" id="{09A2FEA6-8C1E-7C9E-49F0-12A65713A92E}"/>
                    </a:ext>
                  </a:extLst>
                </p:cNvPr>
                <p:cNvPicPr/>
                <p:nvPr/>
              </p:nvPicPr>
              <p:blipFill>
                <a:blip r:embed="rId5"/>
                <a:stretch>
                  <a:fillRect/>
                </a:stretch>
              </p:blipFill>
              <p:spPr>
                <a:xfrm>
                  <a:off x="2490706" y="1006593"/>
                  <a:ext cx="36000" cy="36000"/>
                </a:xfrm>
                <a:prstGeom prst="rect">
                  <a:avLst/>
                </a:prstGeom>
              </p:spPr>
            </p:pic>
          </mc:Fallback>
        </mc:AlternateContent>
      </p:grpSp>
      <p:sp>
        <p:nvSpPr>
          <p:cNvPr id="14" name="TextBox 13">
            <a:extLst>
              <a:ext uri="{FF2B5EF4-FFF2-40B4-BE49-F238E27FC236}">
                <a16:creationId xmlns:a16="http://schemas.microsoft.com/office/drawing/2014/main" id="{1DDCE93F-5171-9DB7-481D-65D97467E752}"/>
              </a:ext>
            </a:extLst>
          </p:cNvPr>
          <p:cNvSpPr txBox="1"/>
          <p:nvPr/>
        </p:nvSpPr>
        <p:spPr>
          <a:xfrm>
            <a:off x="7357730" y="5858539"/>
            <a:ext cx="4295554" cy="523220"/>
          </a:xfrm>
          <a:prstGeom prst="rect">
            <a:avLst/>
          </a:prstGeom>
          <a:noFill/>
        </p:spPr>
        <p:txBody>
          <a:bodyPr wrap="square" rtlCol="0">
            <a:spAutoFit/>
          </a:bodyPr>
          <a:lstStyle/>
          <a:p>
            <a:r>
              <a:rPr lang="en-US" sz="2800" b="1" dirty="0"/>
              <a:t>Gough &amp; Tunmer, 1986</a:t>
            </a:r>
          </a:p>
        </p:txBody>
      </p:sp>
    </p:spTree>
    <p:extLst>
      <p:ext uri="{BB962C8B-B14F-4D97-AF65-F5344CB8AC3E}">
        <p14:creationId xmlns:p14="http://schemas.microsoft.com/office/powerpoint/2010/main" val="31865118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87D29BC-5828-8FD4-D388-CC3084D7F769}"/>
              </a:ext>
            </a:extLst>
          </p:cNvPr>
          <p:cNvPicPr>
            <a:picLocks noChangeAspect="1"/>
          </p:cNvPicPr>
          <p:nvPr/>
        </p:nvPicPr>
        <p:blipFill rotWithShape="1">
          <a:blip r:embed="rId3">
            <a:duotone>
              <a:schemeClr val="bg2">
                <a:shade val="45000"/>
                <a:satMod val="135000"/>
              </a:schemeClr>
              <a:prstClr val="white"/>
            </a:duotone>
          </a:blip>
          <a:srcRect t="15188" b="543"/>
          <a:stretch/>
        </p:blipFill>
        <p:spPr>
          <a:xfrm>
            <a:off x="20" y="392320"/>
            <a:ext cx="12191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0DFFA3A-4EA5-C8FD-D07D-D0C0BD7F2909}"/>
              </a:ext>
            </a:extLst>
          </p:cNvPr>
          <p:cNvSpPr>
            <a:spLocks noGrp="1"/>
          </p:cNvSpPr>
          <p:nvPr>
            <p:ph type="title"/>
          </p:nvPr>
        </p:nvSpPr>
        <p:spPr>
          <a:xfrm>
            <a:off x="838200" y="365125"/>
            <a:ext cx="10515600" cy="1325563"/>
          </a:xfrm>
        </p:spPr>
        <p:txBody>
          <a:bodyPr>
            <a:normAutofit/>
          </a:bodyPr>
          <a:lstStyle/>
          <a:p>
            <a:r>
              <a:rPr lang="en-US" dirty="0"/>
              <a:t>Simple View</a:t>
            </a:r>
          </a:p>
        </p:txBody>
      </p:sp>
      <p:graphicFrame>
        <p:nvGraphicFramePr>
          <p:cNvPr id="5" name="Content Placeholder 2">
            <a:extLst>
              <a:ext uri="{FF2B5EF4-FFF2-40B4-BE49-F238E27FC236}">
                <a16:creationId xmlns:a16="http://schemas.microsoft.com/office/drawing/2014/main" id="{C3B824AC-392C-6E59-8461-3169D1C804F3}"/>
              </a:ext>
            </a:extLst>
          </p:cNvPr>
          <p:cNvGraphicFramePr>
            <a:graphicFrameLocks noGrp="1"/>
          </p:cNvGraphicFramePr>
          <p:nvPr>
            <p:ph idx="1"/>
            <p:extLst>
              <p:ext uri="{D42A27DB-BD31-4B8C-83A1-F6EECF244321}">
                <p14:modId xmlns:p14="http://schemas.microsoft.com/office/powerpoint/2010/main" val="164110483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2213354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1C5C1-F433-DFD8-E9A7-1A835E28BE80}"/>
              </a:ext>
            </a:extLst>
          </p:cNvPr>
          <p:cNvSpPr>
            <a:spLocks noGrp="1"/>
          </p:cNvSpPr>
          <p:nvPr>
            <p:ph type="title"/>
          </p:nvPr>
        </p:nvSpPr>
        <p:spPr/>
        <p:txBody>
          <a:bodyPr/>
          <a:lstStyle/>
          <a:p>
            <a:r>
              <a:rPr lang="en-US" dirty="0"/>
              <a:t>Scarborough’s Reading Rope</a:t>
            </a:r>
          </a:p>
        </p:txBody>
      </p:sp>
      <p:pic>
        <p:nvPicPr>
          <p:cNvPr id="4" name="Content Placeholder 3" descr="Diagram&#10;&#10;Description automatically generated">
            <a:extLst>
              <a:ext uri="{FF2B5EF4-FFF2-40B4-BE49-F238E27FC236}">
                <a16:creationId xmlns:a16="http://schemas.microsoft.com/office/drawing/2014/main" id="{F27DFACB-C420-6F80-E472-78F23090D7BE}"/>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967563" y="1358905"/>
            <a:ext cx="9548037" cy="4866097"/>
          </a:xfrm>
          <a:prstGeom prst="rect">
            <a:avLst/>
          </a:prstGeom>
        </p:spPr>
      </p:pic>
    </p:spTree>
    <p:extLst>
      <p:ext uri="{BB962C8B-B14F-4D97-AF65-F5344CB8AC3E}">
        <p14:creationId xmlns:p14="http://schemas.microsoft.com/office/powerpoint/2010/main" val="35742557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B6AA4-CD67-334E-BC88-B3BF1A71742F}"/>
              </a:ext>
            </a:extLst>
          </p:cNvPr>
          <p:cNvSpPr>
            <a:spLocks noGrp="1"/>
          </p:cNvSpPr>
          <p:nvPr>
            <p:ph type="title"/>
          </p:nvPr>
        </p:nvSpPr>
        <p:spPr/>
        <p:txBody>
          <a:bodyPr/>
          <a:lstStyle/>
          <a:p>
            <a:r>
              <a:rPr lang="en-US" dirty="0"/>
              <a:t>Reading Rope</a:t>
            </a:r>
          </a:p>
        </p:txBody>
      </p:sp>
      <p:graphicFrame>
        <p:nvGraphicFramePr>
          <p:cNvPr id="5" name="Content Placeholder 2">
            <a:extLst>
              <a:ext uri="{FF2B5EF4-FFF2-40B4-BE49-F238E27FC236}">
                <a16:creationId xmlns:a16="http://schemas.microsoft.com/office/drawing/2014/main" id="{1DDC2855-C7A6-77F2-E965-30E33BD7A245}"/>
              </a:ext>
            </a:extLst>
          </p:cNvPr>
          <p:cNvGraphicFramePr>
            <a:graphicFrameLocks noGrp="1"/>
          </p:cNvGraphicFramePr>
          <p:nvPr>
            <p:ph idx="1"/>
            <p:extLst>
              <p:ext uri="{D42A27DB-BD31-4B8C-83A1-F6EECF244321}">
                <p14:modId xmlns:p14="http://schemas.microsoft.com/office/powerpoint/2010/main" val="128684346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993537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98C79-B905-9556-AA7C-CC32BE30204F}"/>
              </a:ext>
            </a:extLst>
          </p:cNvPr>
          <p:cNvSpPr>
            <a:spLocks noGrp="1"/>
          </p:cNvSpPr>
          <p:nvPr>
            <p:ph type="title"/>
          </p:nvPr>
        </p:nvSpPr>
        <p:spPr>
          <a:xfrm>
            <a:off x="838200" y="365126"/>
            <a:ext cx="10515600" cy="765864"/>
          </a:xfrm>
        </p:spPr>
        <p:txBody>
          <a:bodyPr/>
          <a:lstStyle/>
          <a:p>
            <a:r>
              <a:rPr lang="en-US" dirty="0"/>
              <a:t>Active Reading Model</a:t>
            </a:r>
          </a:p>
        </p:txBody>
      </p:sp>
      <p:pic>
        <p:nvPicPr>
          <p:cNvPr id="3074" name="Picture 2" descr="Details are in the caption following the image">
            <a:extLst>
              <a:ext uri="{FF2B5EF4-FFF2-40B4-BE49-F238E27FC236}">
                <a16:creationId xmlns:a16="http://schemas.microsoft.com/office/drawing/2014/main" id="{53C40BBA-42D0-5E93-65CC-91C65C19212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391478" y="1130990"/>
            <a:ext cx="9720469" cy="536188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BA5CBD4-E591-A3C5-5A08-2FD5CE7033CD}"/>
              </a:ext>
            </a:extLst>
          </p:cNvPr>
          <p:cNvSpPr txBox="1"/>
          <p:nvPr/>
        </p:nvSpPr>
        <p:spPr>
          <a:xfrm>
            <a:off x="8507880" y="6431666"/>
            <a:ext cx="3815316" cy="369332"/>
          </a:xfrm>
          <a:prstGeom prst="rect">
            <a:avLst/>
          </a:prstGeom>
          <a:noFill/>
        </p:spPr>
        <p:txBody>
          <a:bodyPr wrap="square" rtlCol="0">
            <a:spAutoFit/>
          </a:bodyPr>
          <a:lstStyle/>
          <a:p>
            <a:r>
              <a:rPr lang="en-US" dirty="0"/>
              <a:t>Duke &amp; Cartwright, 2021</a:t>
            </a:r>
          </a:p>
        </p:txBody>
      </p:sp>
    </p:spTree>
    <p:extLst>
      <p:ext uri="{BB962C8B-B14F-4D97-AF65-F5344CB8AC3E}">
        <p14:creationId xmlns:p14="http://schemas.microsoft.com/office/powerpoint/2010/main" val="7542913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87D29BC-5828-8FD4-D388-CC3084D7F769}"/>
              </a:ext>
            </a:extLst>
          </p:cNvPr>
          <p:cNvPicPr>
            <a:picLocks noChangeAspect="1"/>
          </p:cNvPicPr>
          <p:nvPr/>
        </p:nvPicPr>
        <p:blipFill rotWithShape="1">
          <a:blip r:embed="rId3">
            <a:duotone>
              <a:schemeClr val="bg2">
                <a:shade val="45000"/>
                <a:satMod val="135000"/>
              </a:schemeClr>
              <a:prstClr val="white"/>
            </a:duotone>
          </a:blip>
          <a:srcRect t="15188" b="543"/>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0DFFA3A-4EA5-C8FD-D07D-D0C0BD7F2909}"/>
              </a:ext>
            </a:extLst>
          </p:cNvPr>
          <p:cNvSpPr>
            <a:spLocks noGrp="1"/>
          </p:cNvSpPr>
          <p:nvPr>
            <p:ph type="title"/>
          </p:nvPr>
        </p:nvSpPr>
        <p:spPr>
          <a:xfrm>
            <a:off x="838200" y="365125"/>
            <a:ext cx="10515600" cy="1325563"/>
          </a:xfrm>
        </p:spPr>
        <p:txBody>
          <a:bodyPr>
            <a:normAutofit/>
          </a:bodyPr>
          <a:lstStyle/>
          <a:p>
            <a:r>
              <a:rPr lang="en-US" dirty="0"/>
              <a:t>Active Model </a:t>
            </a:r>
          </a:p>
        </p:txBody>
      </p:sp>
      <p:graphicFrame>
        <p:nvGraphicFramePr>
          <p:cNvPr id="5" name="Content Placeholder 2">
            <a:extLst>
              <a:ext uri="{FF2B5EF4-FFF2-40B4-BE49-F238E27FC236}">
                <a16:creationId xmlns:a16="http://schemas.microsoft.com/office/drawing/2014/main" id="{C3B824AC-392C-6E59-8461-3169D1C804F3}"/>
              </a:ext>
            </a:extLst>
          </p:cNvPr>
          <p:cNvGraphicFramePr>
            <a:graphicFrameLocks noGrp="1"/>
          </p:cNvGraphicFramePr>
          <p:nvPr>
            <p:ph idx="1"/>
            <p:extLst>
              <p:ext uri="{D42A27DB-BD31-4B8C-83A1-F6EECF244321}">
                <p14:modId xmlns:p14="http://schemas.microsoft.com/office/powerpoint/2010/main" val="267840712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263417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C025454-A4D4-95FF-F987-3F1487DB4ECE}"/>
              </a:ext>
            </a:extLst>
          </p:cNvPr>
          <p:cNvSpPr>
            <a:spLocks noGrp="1"/>
          </p:cNvSpPr>
          <p:nvPr>
            <p:ph type="title"/>
          </p:nvPr>
        </p:nvSpPr>
        <p:spPr>
          <a:xfrm>
            <a:off x="838200" y="365125"/>
            <a:ext cx="10515600" cy="1325563"/>
          </a:xfrm>
        </p:spPr>
        <p:txBody>
          <a:bodyPr>
            <a:normAutofit/>
          </a:bodyPr>
          <a:lstStyle/>
          <a:p>
            <a:r>
              <a:rPr lang="en-US" dirty="0"/>
              <a:t>Models of Reading</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A0C1D34D-C65B-EFFC-49A9-931E67116E7B}"/>
              </a:ext>
            </a:extLst>
          </p:cNvPr>
          <p:cNvSpPr>
            <a:spLocks noGrp="1"/>
          </p:cNvSpPr>
          <p:nvPr>
            <p:ph idx="1"/>
          </p:nvPr>
        </p:nvSpPr>
        <p:spPr>
          <a:xfrm>
            <a:off x="838200" y="1825625"/>
            <a:ext cx="10515600" cy="4351338"/>
          </a:xfrm>
        </p:spPr>
        <p:txBody>
          <a:bodyPr>
            <a:normAutofit/>
          </a:bodyPr>
          <a:lstStyle/>
          <a:p>
            <a:r>
              <a:rPr lang="en-US" dirty="0"/>
              <a:t>As you can see, these kinds of models are meant to illustrate the components of reading and their relations</a:t>
            </a:r>
          </a:p>
          <a:p>
            <a:r>
              <a:rPr lang="en-US" dirty="0"/>
              <a:t>All these models are “accurate” in the sense that they include variables and processes that research has identified as being important or having potential importance</a:t>
            </a:r>
          </a:p>
          <a:p>
            <a:r>
              <a:rPr lang="en-US" dirty="0"/>
              <a:t>They are all incomplete, they all miss certain nuances, but they do provide frameworks for thinking about reading</a:t>
            </a:r>
          </a:p>
          <a:p>
            <a:r>
              <a:rPr lang="en-US" dirty="0"/>
              <a:t>None of them are adequate instructional models</a:t>
            </a:r>
          </a:p>
          <a:p>
            <a:pPr marL="0" indent="0">
              <a:buNone/>
            </a:pPr>
            <a:endParaRPr lang="en-US" dirty="0"/>
          </a:p>
        </p:txBody>
      </p:sp>
    </p:spTree>
    <p:extLst>
      <p:ext uri="{BB962C8B-B14F-4D97-AF65-F5344CB8AC3E}">
        <p14:creationId xmlns:p14="http://schemas.microsoft.com/office/powerpoint/2010/main" val="35585676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6100" y="349250"/>
            <a:ext cx="11099800" cy="18034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EF62760-5F65-D2E9-432E-BEC47E9E34B6}"/>
              </a:ext>
            </a:extLst>
          </p:cNvPr>
          <p:cNvSpPr>
            <a:spLocks noGrp="1"/>
          </p:cNvSpPr>
          <p:nvPr>
            <p:ph idx="1"/>
          </p:nvPr>
        </p:nvSpPr>
        <p:spPr>
          <a:xfrm>
            <a:off x="357809" y="2391568"/>
            <a:ext cx="11580189" cy="3785394"/>
          </a:xfrm>
        </p:spPr>
        <p:txBody>
          <a:bodyPr anchor="ctr">
            <a:normAutofit/>
          </a:bodyPr>
          <a:lstStyle/>
          <a:p>
            <a:pPr marL="0" indent="0" algn="ctr">
              <a:buNone/>
            </a:pPr>
            <a:r>
              <a:rPr lang="en-US" sz="5200" dirty="0"/>
              <a:t>Foundational skills</a:t>
            </a:r>
          </a:p>
        </p:txBody>
      </p:sp>
    </p:spTree>
    <p:extLst>
      <p:ext uri="{BB962C8B-B14F-4D97-AF65-F5344CB8AC3E}">
        <p14:creationId xmlns:p14="http://schemas.microsoft.com/office/powerpoint/2010/main" val="17031188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1890A-6E89-BF4F-BB98-24836A729104}"/>
              </a:ext>
            </a:extLst>
          </p:cNvPr>
          <p:cNvSpPr>
            <a:spLocks noGrp="1"/>
          </p:cNvSpPr>
          <p:nvPr>
            <p:ph type="title"/>
          </p:nvPr>
        </p:nvSpPr>
        <p:spPr>
          <a:xfrm>
            <a:off x="4965430" y="629268"/>
            <a:ext cx="6586491" cy="1286160"/>
          </a:xfrm>
        </p:spPr>
        <p:txBody>
          <a:bodyPr anchor="b">
            <a:normAutofit fontScale="90000"/>
          </a:bodyPr>
          <a:lstStyle/>
          <a:p>
            <a:r>
              <a:rPr lang="en-US" dirty="0"/>
              <a:t>Why is everyone talking about this? (cont.)</a:t>
            </a:r>
          </a:p>
        </p:txBody>
      </p:sp>
      <p:sp>
        <p:nvSpPr>
          <p:cNvPr id="3" name="Content Placeholder 2">
            <a:extLst>
              <a:ext uri="{FF2B5EF4-FFF2-40B4-BE49-F238E27FC236}">
                <a16:creationId xmlns:a16="http://schemas.microsoft.com/office/drawing/2014/main" id="{1DDD48C5-298A-0F42-8EFD-3D58CDDDC0D6}"/>
              </a:ext>
            </a:extLst>
          </p:cNvPr>
          <p:cNvSpPr>
            <a:spLocks noGrp="1"/>
          </p:cNvSpPr>
          <p:nvPr>
            <p:ph idx="1"/>
          </p:nvPr>
        </p:nvSpPr>
        <p:spPr>
          <a:xfrm>
            <a:off x="4965431" y="2438416"/>
            <a:ext cx="7001282" cy="4081645"/>
          </a:xfrm>
        </p:spPr>
        <p:txBody>
          <a:bodyPr>
            <a:noAutofit/>
          </a:bodyPr>
          <a:lstStyle/>
          <a:p>
            <a:r>
              <a:rPr lang="en-US" sz="2400" dirty="0"/>
              <a:t>Various groups have embraced this reporting (particularly those representing the parents of children suffering from dyslexia)</a:t>
            </a:r>
          </a:p>
          <a:p>
            <a:r>
              <a:rPr lang="en-US" sz="2400" dirty="0"/>
              <a:t>Public pressure has moved legislatures, governors, school boards and publishers to grasp for alignment with whatever they think a “science of reading” may mean</a:t>
            </a:r>
          </a:p>
          <a:p>
            <a:r>
              <a:rPr lang="en-US" sz="2400" dirty="0"/>
              <a:t>Some of these efforts have been thoughtful if overdue, while others have been inconsistent with any real “science of reading”</a:t>
            </a:r>
          </a:p>
        </p:txBody>
      </p:sp>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D3A96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86877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FFA85-81AA-4021-58DE-519EC4E48DD2}"/>
              </a:ext>
            </a:extLst>
          </p:cNvPr>
          <p:cNvSpPr>
            <a:spLocks noGrp="1"/>
          </p:cNvSpPr>
          <p:nvPr>
            <p:ph type="title"/>
          </p:nvPr>
        </p:nvSpPr>
        <p:spPr>
          <a:xfrm>
            <a:off x="4965430" y="629268"/>
            <a:ext cx="6586491" cy="1286160"/>
          </a:xfrm>
        </p:spPr>
        <p:txBody>
          <a:bodyPr anchor="b">
            <a:normAutofit/>
          </a:bodyPr>
          <a:lstStyle/>
          <a:p>
            <a:r>
              <a:rPr lang="en-US" b="1" dirty="0"/>
              <a:t>Three Essential Epiphanies</a:t>
            </a:r>
          </a:p>
        </p:txBody>
      </p:sp>
      <p:sp>
        <p:nvSpPr>
          <p:cNvPr id="11" name="Content Placeholder 2">
            <a:extLst>
              <a:ext uri="{FF2B5EF4-FFF2-40B4-BE49-F238E27FC236}">
                <a16:creationId xmlns:a16="http://schemas.microsoft.com/office/drawing/2014/main" id="{65EE8104-3F54-BC4E-CA7C-3D47268CA8D2}"/>
              </a:ext>
            </a:extLst>
          </p:cNvPr>
          <p:cNvSpPr>
            <a:spLocks noGrp="1"/>
          </p:cNvSpPr>
          <p:nvPr>
            <p:ph idx="1"/>
          </p:nvPr>
        </p:nvSpPr>
        <p:spPr>
          <a:xfrm>
            <a:off x="4965431" y="2438400"/>
            <a:ext cx="6586489" cy="3785419"/>
          </a:xfrm>
        </p:spPr>
        <p:txBody>
          <a:bodyPr>
            <a:normAutofit/>
          </a:bodyPr>
          <a:lstStyle/>
          <a:p>
            <a:r>
              <a:rPr lang="en-US" sz="2400" dirty="0"/>
              <a:t>Words represent things and thoughts</a:t>
            </a:r>
          </a:p>
          <a:p>
            <a:r>
              <a:rPr lang="en-US" sz="2400" dirty="0"/>
              <a:t>Words are made of letters</a:t>
            </a:r>
          </a:p>
          <a:p>
            <a:r>
              <a:rPr lang="en-US" sz="2400" dirty="0"/>
              <a:t>Letters stand for the sounds in their language</a:t>
            </a:r>
          </a:p>
          <a:p>
            <a:endParaRPr lang="en-US" sz="2400" dirty="0"/>
          </a:p>
          <a:p>
            <a:endParaRPr lang="en-US" sz="2400" dirty="0"/>
          </a:p>
          <a:p>
            <a:endParaRPr lang="en-US" sz="2400" dirty="0"/>
          </a:p>
          <a:p>
            <a:pPr marL="0" indent="0">
              <a:buNone/>
            </a:pPr>
            <a:r>
              <a:rPr lang="en-US" sz="2400" dirty="0"/>
              <a:t>				Wolf, 2022</a:t>
            </a:r>
          </a:p>
        </p:txBody>
      </p:sp>
      <p:cxnSp>
        <p:nvCxnSpPr>
          <p:cNvPr id="13"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CAE9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42738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FD37F-FEFF-AE4A-8131-A2A65B3A7BD2}"/>
              </a:ext>
            </a:extLst>
          </p:cNvPr>
          <p:cNvSpPr>
            <a:spLocks noGrp="1"/>
          </p:cNvSpPr>
          <p:nvPr>
            <p:ph type="title"/>
          </p:nvPr>
        </p:nvSpPr>
        <p:spPr>
          <a:xfrm>
            <a:off x="4965430" y="629268"/>
            <a:ext cx="6586491" cy="1286160"/>
          </a:xfrm>
        </p:spPr>
        <p:txBody>
          <a:bodyPr anchor="b">
            <a:normAutofit/>
          </a:bodyPr>
          <a:lstStyle/>
          <a:p>
            <a:r>
              <a:rPr lang="en-US" dirty="0"/>
              <a:t>“Foundational Skills”</a:t>
            </a:r>
          </a:p>
        </p:txBody>
      </p:sp>
      <p:sp>
        <p:nvSpPr>
          <p:cNvPr id="3" name="Content Placeholder 2">
            <a:extLst>
              <a:ext uri="{FF2B5EF4-FFF2-40B4-BE49-F238E27FC236}">
                <a16:creationId xmlns:a16="http://schemas.microsoft.com/office/drawing/2014/main" id="{138787E4-BB6C-674D-A000-2FAFD33FF290}"/>
              </a:ext>
            </a:extLst>
          </p:cNvPr>
          <p:cNvSpPr>
            <a:spLocks noGrp="1"/>
          </p:cNvSpPr>
          <p:nvPr>
            <p:ph idx="1"/>
          </p:nvPr>
        </p:nvSpPr>
        <p:spPr>
          <a:xfrm>
            <a:off x="4965431" y="2438400"/>
            <a:ext cx="6586489" cy="3785419"/>
          </a:xfrm>
        </p:spPr>
        <p:txBody>
          <a:bodyPr>
            <a:normAutofit/>
          </a:bodyPr>
          <a:lstStyle/>
          <a:p>
            <a:pPr marL="0" indent="0">
              <a:buNone/>
            </a:pPr>
            <a:endParaRPr lang="en-US" sz="2000" b="1" dirty="0"/>
          </a:p>
          <a:p>
            <a:r>
              <a:rPr lang="en-US" sz="2400" dirty="0"/>
              <a:t>“Foundational skills” encompass more than just word recognition skills – there are foundational language skills as well </a:t>
            </a:r>
          </a:p>
          <a:p>
            <a:r>
              <a:rPr lang="en-US" sz="2400" dirty="0"/>
              <a:t>However, the usual practice has been to emphasize decoding and word reading as foundational skills and to place other aspects of word knowledge in the language sphere</a:t>
            </a:r>
          </a:p>
          <a:p>
            <a:r>
              <a:rPr lang="en-US" sz="2400" dirty="0"/>
              <a:t>We’ll proceed that way, but we need to remember the connections</a:t>
            </a:r>
          </a:p>
        </p:txBody>
      </p:sp>
      <p:cxnSp>
        <p:nvCxnSpPr>
          <p:cNvPr id="12"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CE9E5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15720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FD37F-FEFF-AE4A-8131-A2A65B3A7BD2}"/>
              </a:ext>
            </a:extLst>
          </p:cNvPr>
          <p:cNvSpPr>
            <a:spLocks noGrp="1"/>
          </p:cNvSpPr>
          <p:nvPr>
            <p:ph type="title"/>
          </p:nvPr>
        </p:nvSpPr>
        <p:spPr>
          <a:xfrm>
            <a:off x="4965430" y="629268"/>
            <a:ext cx="6586491" cy="1286160"/>
          </a:xfrm>
        </p:spPr>
        <p:txBody>
          <a:bodyPr anchor="b">
            <a:normAutofit/>
          </a:bodyPr>
          <a:lstStyle/>
          <a:p>
            <a:r>
              <a:rPr lang="en-US" dirty="0"/>
              <a:t>“Foundational Skills” (cont.)</a:t>
            </a:r>
          </a:p>
        </p:txBody>
      </p:sp>
      <p:sp>
        <p:nvSpPr>
          <p:cNvPr id="3" name="Content Placeholder 2">
            <a:extLst>
              <a:ext uri="{FF2B5EF4-FFF2-40B4-BE49-F238E27FC236}">
                <a16:creationId xmlns:a16="http://schemas.microsoft.com/office/drawing/2014/main" id="{138787E4-BB6C-674D-A000-2FAFD33FF290}"/>
              </a:ext>
            </a:extLst>
          </p:cNvPr>
          <p:cNvSpPr>
            <a:spLocks noGrp="1"/>
          </p:cNvSpPr>
          <p:nvPr>
            <p:ph idx="1"/>
          </p:nvPr>
        </p:nvSpPr>
        <p:spPr>
          <a:xfrm>
            <a:off x="4965431" y="2438400"/>
            <a:ext cx="6586489" cy="3785419"/>
          </a:xfrm>
        </p:spPr>
        <p:txBody>
          <a:bodyPr>
            <a:normAutofit/>
          </a:bodyPr>
          <a:lstStyle/>
          <a:p>
            <a:pPr marL="0" indent="0">
              <a:buNone/>
            </a:pPr>
            <a:r>
              <a:rPr lang="en-US" sz="2000" b="1" dirty="0"/>
              <a:t>Reading Words and Parts of Words </a:t>
            </a:r>
          </a:p>
          <a:p>
            <a:pPr marL="0" indent="0">
              <a:buNone/>
            </a:pPr>
            <a:r>
              <a:rPr lang="en-US" sz="2000" b="1" dirty="0"/>
              <a:t>	</a:t>
            </a:r>
            <a:r>
              <a:rPr lang="en-US" sz="2000" dirty="0"/>
              <a:t>--Phonological awareness</a:t>
            </a:r>
          </a:p>
          <a:p>
            <a:pPr marL="0" indent="0">
              <a:buNone/>
            </a:pPr>
            <a:r>
              <a:rPr lang="en-US" sz="2000" dirty="0"/>
              <a:t>	--Phonemic awareness</a:t>
            </a:r>
          </a:p>
          <a:p>
            <a:pPr marL="0" indent="0">
              <a:buNone/>
            </a:pPr>
            <a:r>
              <a:rPr lang="en-US" sz="2000" dirty="0"/>
              <a:t>	--Alphabet </a:t>
            </a:r>
          </a:p>
          <a:p>
            <a:pPr marL="0" indent="0">
              <a:buNone/>
            </a:pPr>
            <a:r>
              <a:rPr lang="en-US" sz="2000" dirty="0"/>
              <a:t>	--Phonics </a:t>
            </a:r>
          </a:p>
          <a:p>
            <a:pPr marL="0" indent="0">
              <a:buNone/>
            </a:pPr>
            <a:r>
              <a:rPr lang="en-US" sz="2000" dirty="0"/>
              <a:t>	--Spelling</a:t>
            </a:r>
          </a:p>
          <a:p>
            <a:pPr marL="0" indent="0">
              <a:buNone/>
            </a:pPr>
            <a:r>
              <a:rPr lang="en-US" sz="2000" dirty="0"/>
              <a:t>	--Sight vocabulary </a:t>
            </a:r>
          </a:p>
          <a:p>
            <a:pPr marL="0" indent="0">
              <a:buNone/>
            </a:pPr>
            <a:endParaRPr lang="en-US" sz="2000" dirty="0"/>
          </a:p>
          <a:p>
            <a:pPr marL="0" indent="0">
              <a:buNone/>
            </a:pPr>
            <a:r>
              <a:rPr lang="en-US" sz="2000" b="1" dirty="0"/>
              <a:t>Oral Reading Fluency </a:t>
            </a:r>
            <a:r>
              <a:rPr lang="en-US" sz="2000" dirty="0"/>
              <a:t>(accuracy, automaticity, prosody) </a:t>
            </a:r>
          </a:p>
        </p:txBody>
      </p:sp>
      <p:cxnSp>
        <p:nvCxnSpPr>
          <p:cNvPr id="12"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CE9E5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79745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963877"/>
            <a:ext cx="3494362" cy="4930246"/>
          </a:xfrm>
        </p:spPr>
        <p:txBody>
          <a:bodyPr>
            <a:normAutofit/>
          </a:bodyPr>
          <a:lstStyle/>
          <a:p>
            <a:pPr algn="r"/>
            <a:r>
              <a:rPr lang="en-US" dirty="0">
                <a:solidFill>
                  <a:schemeClr val="accent1"/>
                </a:solidFill>
              </a:rPr>
              <a:t>Phonological Awareness</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976031" y="557048"/>
            <a:ext cx="6377769" cy="5822731"/>
          </a:xfrm>
        </p:spPr>
        <p:txBody>
          <a:bodyPr anchor="ctr">
            <a:normAutofit/>
          </a:bodyPr>
          <a:lstStyle/>
          <a:p>
            <a:endParaRPr lang="en-US" sz="2200" dirty="0"/>
          </a:p>
          <a:p>
            <a:r>
              <a:rPr lang="en-US" sz="2400" dirty="0"/>
              <a:t>English is an alphabetic language – letters/spellings refer directly to the sounds of the language </a:t>
            </a:r>
          </a:p>
          <a:p>
            <a:r>
              <a:rPr lang="en-US" sz="2400" dirty="0"/>
              <a:t>Young children can usually hear well, but that doesn’t mean that they can perceive language sounds separately  from meaning</a:t>
            </a:r>
          </a:p>
          <a:p>
            <a:r>
              <a:rPr lang="en-US" sz="2400" dirty="0"/>
              <a:t>Phonological Awareness is the ability to hear and manipulate language sounds including word and syllable separations and the phonemes within spoken words</a:t>
            </a:r>
          </a:p>
          <a:p>
            <a:r>
              <a:rPr lang="en-US" sz="2400" dirty="0"/>
              <a:t>Phonological aspects of language only deal with sounds  (they have nothing directly to do with letters or spelling patterns)</a:t>
            </a:r>
          </a:p>
          <a:p>
            <a:pPr marL="0" indent="0">
              <a:buNone/>
            </a:pPr>
            <a:endParaRPr lang="en-US" sz="2200" dirty="0"/>
          </a:p>
          <a:p>
            <a:pPr marL="0" indent="0">
              <a:buNone/>
            </a:pPr>
            <a:endParaRPr lang="en-US" sz="2200" dirty="0"/>
          </a:p>
        </p:txBody>
      </p:sp>
    </p:spTree>
    <p:extLst>
      <p:ext uri="{BB962C8B-B14F-4D97-AF65-F5344CB8AC3E}">
        <p14:creationId xmlns:p14="http://schemas.microsoft.com/office/powerpoint/2010/main" val="10865478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963877"/>
            <a:ext cx="3494362" cy="4930246"/>
          </a:xfrm>
        </p:spPr>
        <p:txBody>
          <a:bodyPr>
            <a:normAutofit/>
          </a:bodyPr>
          <a:lstStyle/>
          <a:p>
            <a:pPr algn="r"/>
            <a:r>
              <a:rPr lang="en-US" dirty="0">
                <a:solidFill>
                  <a:schemeClr val="accent1"/>
                </a:solidFill>
              </a:rPr>
              <a:t>Phonemic Awareness</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976031" y="557048"/>
            <a:ext cx="6377769" cy="5822731"/>
          </a:xfrm>
        </p:spPr>
        <p:txBody>
          <a:bodyPr anchor="ctr">
            <a:normAutofit/>
          </a:bodyPr>
          <a:lstStyle/>
          <a:p>
            <a:r>
              <a:rPr lang="en-US" sz="2400" dirty="0"/>
              <a:t>A phoneme is a perceptually distinct unit of sound in a language that distinguishes one word from another (/p/, /b/,/d/, /t/ in the words pad, pat, bad, bat)</a:t>
            </a:r>
          </a:p>
          <a:p>
            <a:r>
              <a:rPr lang="en-US" sz="2400" dirty="0"/>
              <a:t>There are 42-44 phonemes in the English language (out of approximately 500 that exist across all languages)</a:t>
            </a:r>
          </a:p>
          <a:p>
            <a:r>
              <a:rPr lang="en-US" sz="2400" dirty="0"/>
              <a:t>Phonemic Awareness refers to the ability to perceive and manipulate these small units of sound within words – in English that means perceiving those 42-44 phonemes</a:t>
            </a:r>
          </a:p>
          <a:p>
            <a:endParaRPr lang="en-US" sz="2200" dirty="0"/>
          </a:p>
          <a:p>
            <a:endParaRPr lang="en-US" sz="2200" dirty="0"/>
          </a:p>
          <a:p>
            <a:endParaRPr lang="en-US" sz="2200" dirty="0"/>
          </a:p>
          <a:p>
            <a:pPr marL="0" indent="0">
              <a:buNone/>
            </a:pPr>
            <a:endParaRPr lang="en-US" sz="2200" dirty="0"/>
          </a:p>
        </p:txBody>
      </p:sp>
    </p:spTree>
    <p:extLst>
      <p:ext uri="{BB962C8B-B14F-4D97-AF65-F5344CB8AC3E}">
        <p14:creationId xmlns:p14="http://schemas.microsoft.com/office/powerpoint/2010/main" val="40080627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963877"/>
            <a:ext cx="3494362" cy="4930246"/>
          </a:xfrm>
        </p:spPr>
        <p:txBody>
          <a:bodyPr>
            <a:normAutofit/>
          </a:bodyPr>
          <a:lstStyle/>
          <a:p>
            <a:pPr algn="r"/>
            <a:r>
              <a:rPr lang="en-US" dirty="0">
                <a:solidFill>
                  <a:schemeClr val="accent1"/>
                </a:solidFill>
              </a:rPr>
              <a:t>PA versus PA</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976031" y="557048"/>
            <a:ext cx="6377769" cy="5822731"/>
          </a:xfrm>
        </p:spPr>
        <p:txBody>
          <a:bodyPr anchor="ctr">
            <a:normAutofit/>
          </a:bodyPr>
          <a:lstStyle/>
          <a:p>
            <a:endParaRPr lang="en-US" sz="2200" dirty="0"/>
          </a:p>
          <a:p>
            <a:r>
              <a:rPr lang="en-US" sz="2400" dirty="0"/>
              <a:t>Phonemic Awareness is a part of Phonological Awareness – the part of it that develops last – phonological development goes from gross sounds (like words and syllables) to smaller sounds (phonemes)</a:t>
            </a:r>
          </a:p>
          <a:p>
            <a:r>
              <a:rPr lang="en-US" sz="2400" dirty="0"/>
              <a:t>As such, phonemic awareness is the last part of phonological awareness to develop, and it is the part that is most related to early reading development. -- students low in PA have difficulty learning to decode</a:t>
            </a:r>
          </a:p>
          <a:p>
            <a:endParaRPr lang="en-US" sz="2200" dirty="0"/>
          </a:p>
          <a:p>
            <a:endParaRPr lang="en-US" sz="2200" dirty="0"/>
          </a:p>
          <a:p>
            <a:pPr marL="0" indent="0">
              <a:buNone/>
            </a:pPr>
            <a:endParaRPr lang="en-US" sz="2200" dirty="0"/>
          </a:p>
        </p:txBody>
      </p:sp>
    </p:spTree>
    <p:extLst>
      <p:ext uri="{BB962C8B-B14F-4D97-AF65-F5344CB8AC3E}">
        <p14:creationId xmlns:p14="http://schemas.microsoft.com/office/powerpoint/2010/main" val="21737706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963877"/>
            <a:ext cx="3494362" cy="4930246"/>
          </a:xfrm>
        </p:spPr>
        <p:txBody>
          <a:bodyPr>
            <a:normAutofit/>
          </a:bodyPr>
          <a:lstStyle/>
          <a:p>
            <a:pPr algn="r"/>
            <a:r>
              <a:rPr lang="en-US" dirty="0">
                <a:solidFill>
                  <a:schemeClr val="accent1"/>
                </a:solidFill>
              </a:rPr>
              <a:t>Phonological Development</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654296" y="477078"/>
            <a:ext cx="7073871" cy="5902701"/>
          </a:xfrm>
        </p:spPr>
        <p:txBody>
          <a:bodyPr anchor="ctr">
            <a:normAutofit lnSpcReduction="10000"/>
          </a:bodyPr>
          <a:lstStyle/>
          <a:p>
            <a:endParaRPr lang="en-US" sz="2200" dirty="0"/>
          </a:p>
          <a:p>
            <a:endParaRPr lang="en-US" sz="2400" dirty="0"/>
          </a:p>
          <a:p>
            <a:r>
              <a:rPr lang="en-US" sz="2600" dirty="0"/>
              <a:t>Infants are born with the potential to perceive and use in oral language all ~500 phonemes</a:t>
            </a:r>
          </a:p>
          <a:p>
            <a:r>
              <a:rPr lang="en-US" sz="2600" dirty="0"/>
              <a:t>They spend most of the first year of life paring this potential down – being shaped by their language environment to pay attention to particular sounds relevant to the language being learned</a:t>
            </a:r>
          </a:p>
          <a:p>
            <a:r>
              <a:rPr lang="en-US" sz="2600" dirty="0"/>
              <a:t>Attention shifts from phonemes to words (18 months to 5 years)</a:t>
            </a:r>
          </a:p>
          <a:p>
            <a:r>
              <a:rPr lang="en-US" sz="2600" dirty="0"/>
              <a:t>Phonemic awareness tends to develop for most people between the ages of 4-8 in any language including those without alphabetic languages</a:t>
            </a:r>
          </a:p>
          <a:p>
            <a:r>
              <a:rPr lang="en-US" sz="2600" dirty="0"/>
              <a:t>Continues to develop throughout childhood</a:t>
            </a:r>
          </a:p>
          <a:p>
            <a:endParaRPr lang="en-US" sz="2200" dirty="0"/>
          </a:p>
          <a:p>
            <a:endParaRPr lang="en-US" sz="2200" dirty="0"/>
          </a:p>
          <a:p>
            <a:endParaRPr lang="en-US" sz="2200" dirty="0"/>
          </a:p>
          <a:p>
            <a:endParaRPr lang="en-US" sz="2200" dirty="0"/>
          </a:p>
          <a:p>
            <a:pPr marL="0" indent="0">
              <a:buNone/>
            </a:pPr>
            <a:endParaRPr lang="en-US" sz="2200" dirty="0"/>
          </a:p>
        </p:txBody>
      </p:sp>
    </p:spTree>
    <p:extLst>
      <p:ext uri="{BB962C8B-B14F-4D97-AF65-F5344CB8AC3E}">
        <p14:creationId xmlns:p14="http://schemas.microsoft.com/office/powerpoint/2010/main" val="23804691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5B5D59-F1CA-DEB4-8813-6B21B484C9E4}"/>
              </a:ext>
            </a:extLst>
          </p:cNvPr>
          <p:cNvSpPr>
            <a:spLocks noGrp="1"/>
          </p:cNvSpPr>
          <p:nvPr>
            <p:ph type="title"/>
          </p:nvPr>
        </p:nvSpPr>
        <p:spPr>
          <a:xfrm>
            <a:off x="686834" y="1153572"/>
            <a:ext cx="3200400" cy="4461163"/>
          </a:xfrm>
        </p:spPr>
        <p:txBody>
          <a:bodyPr>
            <a:normAutofit/>
          </a:bodyPr>
          <a:lstStyle/>
          <a:p>
            <a:r>
              <a:rPr lang="en-US" dirty="0">
                <a:solidFill>
                  <a:srgbClr val="FFFFFF"/>
                </a:solidFill>
              </a:rPr>
              <a:t>PA </a:t>
            </a:r>
            <a:r>
              <a:rPr lang="en-US" dirty="0" err="1">
                <a:solidFill>
                  <a:srgbClr val="FFFFFF"/>
                </a:solidFill>
              </a:rPr>
              <a:t>Controvers</a:t>
            </a:r>
            <a:endParaRPr lang="en-US" dirty="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0A0F669F-F46F-2733-1EB2-4BBE5840E852}"/>
              </a:ext>
            </a:extLst>
          </p:cNvPr>
          <p:cNvSpPr>
            <a:spLocks noGrp="1"/>
          </p:cNvSpPr>
          <p:nvPr>
            <p:ph idx="1"/>
          </p:nvPr>
        </p:nvSpPr>
        <p:spPr>
          <a:xfrm>
            <a:off x="4447308" y="591344"/>
            <a:ext cx="6906491" cy="5585619"/>
          </a:xfrm>
        </p:spPr>
        <p:txBody>
          <a:bodyPr anchor="ctr">
            <a:normAutofit/>
          </a:bodyPr>
          <a:lstStyle/>
          <a:p>
            <a:r>
              <a:rPr lang="en-US" sz="2600" dirty="0"/>
              <a:t>Some authorities say that there is no value in teaching the grosser aspects of phonological awareness – in their opinion instruction should focus only on phonemic awareness</a:t>
            </a:r>
          </a:p>
          <a:p>
            <a:r>
              <a:rPr lang="en-US" sz="2600" dirty="0"/>
              <a:t>They are correct that there are no kindergarten or first grade studies showing the effectiveness of phonological training in improving reading</a:t>
            </a:r>
          </a:p>
          <a:p>
            <a:r>
              <a:rPr lang="en-US" sz="2600" dirty="0"/>
              <a:t>However, developmental studies do show this progression of learning from grosser to finer skills</a:t>
            </a:r>
          </a:p>
          <a:p>
            <a:r>
              <a:rPr lang="en-US" sz="2600" dirty="0"/>
              <a:t>And there are instructional studies with preschoolers showing that phonological instruction gives kids learning benefits with reading</a:t>
            </a:r>
          </a:p>
        </p:txBody>
      </p:sp>
    </p:spTree>
    <p:extLst>
      <p:ext uri="{BB962C8B-B14F-4D97-AF65-F5344CB8AC3E}">
        <p14:creationId xmlns:p14="http://schemas.microsoft.com/office/powerpoint/2010/main" val="5233278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5B5D59-F1CA-DEB4-8813-6B21B484C9E4}"/>
              </a:ext>
            </a:extLst>
          </p:cNvPr>
          <p:cNvSpPr>
            <a:spLocks noGrp="1"/>
          </p:cNvSpPr>
          <p:nvPr>
            <p:ph type="title"/>
          </p:nvPr>
        </p:nvSpPr>
        <p:spPr>
          <a:xfrm>
            <a:off x="686834" y="1153572"/>
            <a:ext cx="3200400" cy="4461163"/>
          </a:xfrm>
        </p:spPr>
        <p:txBody>
          <a:bodyPr>
            <a:normAutofit/>
          </a:bodyPr>
          <a:lstStyle/>
          <a:p>
            <a:r>
              <a:rPr lang="en-US">
                <a:solidFill>
                  <a:srgbClr val="FFFFFF"/>
                </a:solidFill>
              </a:rPr>
              <a:t>PA Controversy (cont.)</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0A0F669F-F46F-2733-1EB2-4BBE5840E852}"/>
              </a:ext>
            </a:extLst>
          </p:cNvPr>
          <p:cNvSpPr>
            <a:spLocks noGrp="1"/>
          </p:cNvSpPr>
          <p:nvPr>
            <p:ph idx="1"/>
          </p:nvPr>
        </p:nvSpPr>
        <p:spPr>
          <a:xfrm>
            <a:off x="4447308" y="591344"/>
            <a:ext cx="6906491" cy="5585619"/>
          </a:xfrm>
        </p:spPr>
        <p:txBody>
          <a:bodyPr anchor="ctr">
            <a:normAutofit/>
          </a:bodyPr>
          <a:lstStyle/>
          <a:p>
            <a:r>
              <a:rPr lang="en-US" dirty="0"/>
              <a:t>Also, the K-1 studies have not typically evaluated kids’ PA status initially so it is impossible to tell if those low in the grosser skills have more trouble learning phonemic awareness </a:t>
            </a:r>
          </a:p>
          <a:p>
            <a:r>
              <a:rPr lang="en-US" dirty="0"/>
              <a:t>Given that, I would not hesitate to begin kindergarten or first grade with instruction aimed specifically at phonemic skills (and not grosser sounds), but if I had students who were struggling with the phonemic awareness instruction (and not making progress), I would drop back to focus on words, syllables, onset-rimes</a:t>
            </a:r>
          </a:p>
        </p:txBody>
      </p:sp>
    </p:spTree>
    <p:extLst>
      <p:ext uri="{BB962C8B-B14F-4D97-AF65-F5344CB8AC3E}">
        <p14:creationId xmlns:p14="http://schemas.microsoft.com/office/powerpoint/2010/main" val="31949668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963877"/>
            <a:ext cx="3494362" cy="4930246"/>
          </a:xfrm>
        </p:spPr>
        <p:txBody>
          <a:bodyPr>
            <a:normAutofit/>
          </a:bodyPr>
          <a:lstStyle/>
          <a:p>
            <a:pPr algn="r"/>
            <a:r>
              <a:rPr lang="en-US" dirty="0">
                <a:solidFill>
                  <a:schemeClr val="accent1"/>
                </a:solidFill>
              </a:rPr>
              <a:t>Value of</a:t>
            </a:r>
            <a:br>
              <a:rPr lang="en-US" dirty="0">
                <a:solidFill>
                  <a:schemeClr val="accent1"/>
                </a:solidFill>
              </a:rPr>
            </a:br>
            <a:r>
              <a:rPr lang="en-US" dirty="0">
                <a:solidFill>
                  <a:schemeClr val="accent1"/>
                </a:solidFill>
              </a:rPr>
              <a:t>Phonemic Awareness Instruction</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654296" y="320040"/>
            <a:ext cx="7216139" cy="7313212"/>
          </a:xfrm>
        </p:spPr>
        <p:txBody>
          <a:bodyPr anchor="ctr">
            <a:normAutofit/>
          </a:bodyPr>
          <a:lstStyle/>
          <a:p>
            <a:endParaRPr lang="en-US" sz="2200" dirty="0"/>
          </a:p>
          <a:p>
            <a:endParaRPr lang="en-US" sz="2200" dirty="0"/>
          </a:p>
          <a:p>
            <a:endParaRPr lang="en-US" sz="2200" dirty="0"/>
          </a:p>
          <a:p>
            <a:endParaRPr lang="en-US" sz="2200" dirty="0"/>
          </a:p>
          <a:p>
            <a:r>
              <a:rPr lang="en-US" dirty="0"/>
              <a:t>National Early Literacy Panel (2008) meta-analyzed approximately 50 studies finding that instruction in PA in pre-K and/or K (alone, combined with AK, combined with phonics) led to significant learning impacts on PA, AK, Reading, Spelling</a:t>
            </a:r>
          </a:p>
          <a:p>
            <a:r>
              <a:rPr lang="en-US" dirty="0"/>
              <a:t>NRP meta-analyzed 51 studies finding that phonemic awareness instruction in K, 1, and for remedial students led to significant improvements in phonemic awareness, decoding, reading comprehension, and spelling (NICHD, 2000)</a:t>
            </a:r>
          </a:p>
          <a:p>
            <a:pPr marL="0" indent="0">
              <a:buNone/>
            </a:pPr>
            <a:endParaRPr lang="en-US" sz="2000" dirty="0"/>
          </a:p>
          <a:p>
            <a:endParaRPr lang="en-US" sz="2200" dirty="0"/>
          </a:p>
          <a:p>
            <a:endParaRPr lang="en-US" sz="2200" dirty="0"/>
          </a:p>
          <a:p>
            <a:endParaRPr lang="en-US" sz="2200" dirty="0"/>
          </a:p>
          <a:p>
            <a:endParaRPr lang="en-US" sz="2200" dirty="0"/>
          </a:p>
          <a:p>
            <a:endParaRPr lang="en-US" sz="2200" dirty="0"/>
          </a:p>
          <a:p>
            <a:pPr marL="0" indent="0">
              <a:buNone/>
            </a:pPr>
            <a:endParaRPr lang="en-US" sz="2200" dirty="0"/>
          </a:p>
        </p:txBody>
      </p:sp>
    </p:spTree>
    <p:extLst>
      <p:ext uri="{BB962C8B-B14F-4D97-AF65-F5344CB8AC3E}">
        <p14:creationId xmlns:p14="http://schemas.microsoft.com/office/powerpoint/2010/main" val="6588143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1890A-6E89-BF4F-BB98-24836A729104}"/>
              </a:ext>
            </a:extLst>
          </p:cNvPr>
          <p:cNvSpPr>
            <a:spLocks noGrp="1"/>
          </p:cNvSpPr>
          <p:nvPr>
            <p:ph type="title"/>
          </p:nvPr>
        </p:nvSpPr>
        <p:spPr>
          <a:xfrm>
            <a:off x="4965430" y="629268"/>
            <a:ext cx="6586491" cy="1286160"/>
          </a:xfrm>
        </p:spPr>
        <p:txBody>
          <a:bodyPr anchor="b">
            <a:normAutofit fontScale="90000"/>
          </a:bodyPr>
          <a:lstStyle/>
          <a:p>
            <a:r>
              <a:rPr lang="en-US" dirty="0"/>
              <a:t>Confusion over science of reading (SOR)?</a:t>
            </a:r>
          </a:p>
        </p:txBody>
      </p:sp>
      <p:sp>
        <p:nvSpPr>
          <p:cNvPr id="3" name="Content Placeholder 2">
            <a:extLst>
              <a:ext uri="{FF2B5EF4-FFF2-40B4-BE49-F238E27FC236}">
                <a16:creationId xmlns:a16="http://schemas.microsoft.com/office/drawing/2014/main" id="{1DDD48C5-298A-0F42-8EFD-3D58CDDDC0D6}"/>
              </a:ext>
            </a:extLst>
          </p:cNvPr>
          <p:cNvSpPr>
            <a:spLocks noGrp="1"/>
          </p:cNvSpPr>
          <p:nvPr>
            <p:ph idx="1"/>
          </p:nvPr>
        </p:nvSpPr>
        <p:spPr>
          <a:xfrm>
            <a:off x="4965431" y="2314808"/>
            <a:ext cx="7001282" cy="4205254"/>
          </a:xfrm>
        </p:spPr>
        <p:txBody>
          <a:bodyPr>
            <a:noAutofit/>
          </a:bodyPr>
          <a:lstStyle/>
          <a:p>
            <a:r>
              <a:rPr lang="en-US" sz="2400" dirty="0"/>
              <a:t>The term “science of reading” is in vogue, but it has no well-agreed upon meaning</a:t>
            </a:r>
          </a:p>
          <a:p>
            <a:r>
              <a:rPr lang="en-US" sz="2400" dirty="0"/>
              <a:t>Many have inferred (on the basis of Hanford’s reporting) that any products or claims advocating phonics are the totality of SOR</a:t>
            </a:r>
          </a:p>
          <a:p>
            <a:r>
              <a:rPr lang="en-US" sz="2400" dirty="0"/>
              <a:t>Historically, over the past 200 years the term has come in and out of vogue and its use has not necessarily been consistent</a:t>
            </a:r>
          </a:p>
          <a:p>
            <a:r>
              <a:rPr lang="en-US" sz="2400" dirty="0"/>
              <a:t>In 2020, </a:t>
            </a:r>
            <a:r>
              <a:rPr lang="en-US" sz="2400" i="1" dirty="0"/>
              <a:t>Reading Research Quarterly </a:t>
            </a:r>
            <a:r>
              <a:rPr lang="en-US" sz="2400" dirty="0"/>
              <a:t>published an issue focused specifically on the science of reading and there were literally dozens of different conceptions as to what it is or what it includes</a:t>
            </a:r>
          </a:p>
          <a:p>
            <a:pPr marL="0" indent="0">
              <a:buNone/>
            </a:pPr>
            <a:endParaRPr lang="en-US" sz="2400" dirty="0"/>
          </a:p>
        </p:txBody>
      </p:sp>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D3A96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87155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963877"/>
            <a:ext cx="3494362" cy="4930246"/>
          </a:xfrm>
        </p:spPr>
        <p:txBody>
          <a:bodyPr>
            <a:normAutofit/>
          </a:bodyPr>
          <a:lstStyle/>
          <a:p>
            <a:pPr algn="r"/>
            <a:r>
              <a:rPr lang="en-US" dirty="0">
                <a:solidFill>
                  <a:schemeClr val="accent1"/>
                </a:solidFill>
              </a:rPr>
              <a:t>Value of</a:t>
            </a:r>
            <a:br>
              <a:rPr lang="en-US" dirty="0">
                <a:solidFill>
                  <a:schemeClr val="accent1"/>
                </a:solidFill>
              </a:rPr>
            </a:br>
            <a:r>
              <a:rPr lang="en-US" dirty="0">
                <a:solidFill>
                  <a:schemeClr val="accent1"/>
                </a:solidFill>
              </a:rPr>
              <a:t>Phonemic Awareness Instruction (cont.)</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654296" y="320040"/>
            <a:ext cx="7216139" cy="7313212"/>
          </a:xfrm>
        </p:spPr>
        <p:txBody>
          <a:bodyPr anchor="ctr">
            <a:normAutofit/>
          </a:bodyPr>
          <a:lstStyle/>
          <a:p>
            <a:endParaRPr lang="en-US" sz="2200" dirty="0"/>
          </a:p>
          <a:p>
            <a:endParaRPr lang="en-US" sz="2200" dirty="0"/>
          </a:p>
          <a:p>
            <a:endParaRPr lang="en-US" sz="2200" dirty="0"/>
          </a:p>
          <a:p>
            <a:endParaRPr lang="en-US" sz="2200" dirty="0"/>
          </a:p>
          <a:p>
            <a:r>
              <a:rPr lang="en-US" dirty="0"/>
              <a:t>NLP (2008) found that phonemic awareness instruction was beneficial for second-language students, too</a:t>
            </a:r>
          </a:p>
          <a:p>
            <a:r>
              <a:rPr lang="en-US" dirty="0"/>
              <a:t>More recent studies concur (e.g., Ashby et al., 2013; Edwards et al., 2016; Loeb, et al., 2009; Pollard-</a:t>
            </a:r>
            <a:r>
              <a:rPr lang="en-US" dirty="0" err="1"/>
              <a:t>Durodola</a:t>
            </a:r>
            <a:r>
              <a:rPr lang="en-US" dirty="0"/>
              <a:t>, et al., 2009; Rice et al.,2022; </a:t>
            </a:r>
            <a:r>
              <a:rPr lang="en-US" dirty="0" err="1"/>
              <a:t>Suggatge</a:t>
            </a:r>
            <a:r>
              <a:rPr lang="en-US" dirty="0"/>
              <a:t>, 2016)</a:t>
            </a:r>
          </a:p>
          <a:p>
            <a:r>
              <a:rPr lang="en-US" dirty="0"/>
              <a:t>Basically, these studies have shown that (1) PA is integral to early reading development; (2) PA can be taught; (3) Improving students PA leads to higher reading achievement</a:t>
            </a:r>
          </a:p>
          <a:p>
            <a:pPr marL="0" indent="0">
              <a:buNone/>
            </a:pPr>
            <a:endParaRPr lang="en-US" sz="2000" dirty="0"/>
          </a:p>
          <a:p>
            <a:endParaRPr lang="en-US" sz="2200" dirty="0"/>
          </a:p>
          <a:p>
            <a:endParaRPr lang="en-US" sz="2200" dirty="0"/>
          </a:p>
          <a:p>
            <a:endParaRPr lang="en-US" sz="2200" dirty="0"/>
          </a:p>
          <a:p>
            <a:endParaRPr lang="en-US" sz="2200" dirty="0"/>
          </a:p>
          <a:p>
            <a:endParaRPr lang="en-US" sz="2200" dirty="0"/>
          </a:p>
          <a:p>
            <a:pPr marL="0" indent="0">
              <a:buNone/>
            </a:pPr>
            <a:endParaRPr lang="en-US" sz="2200" dirty="0"/>
          </a:p>
        </p:txBody>
      </p:sp>
    </p:spTree>
    <p:extLst>
      <p:ext uri="{BB962C8B-B14F-4D97-AF65-F5344CB8AC3E}">
        <p14:creationId xmlns:p14="http://schemas.microsoft.com/office/powerpoint/2010/main" val="38072214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963877"/>
            <a:ext cx="3494362" cy="4930246"/>
          </a:xfrm>
        </p:spPr>
        <p:txBody>
          <a:bodyPr>
            <a:normAutofit/>
          </a:bodyPr>
          <a:lstStyle/>
          <a:p>
            <a:pPr algn="r"/>
            <a:r>
              <a:rPr lang="en-US" dirty="0">
                <a:solidFill>
                  <a:schemeClr val="accent1"/>
                </a:solidFill>
              </a:rPr>
              <a:t>Value of</a:t>
            </a:r>
            <a:br>
              <a:rPr lang="en-US" dirty="0">
                <a:solidFill>
                  <a:schemeClr val="accent1"/>
                </a:solidFill>
              </a:rPr>
            </a:br>
            <a:r>
              <a:rPr lang="en-US" dirty="0">
                <a:solidFill>
                  <a:schemeClr val="accent1"/>
                </a:solidFill>
              </a:rPr>
              <a:t>Phonemic Awareness Instruction (cont.)</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654296" y="320040"/>
            <a:ext cx="7216139" cy="7313212"/>
          </a:xfrm>
        </p:spPr>
        <p:txBody>
          <a:bodyPr anchor="ctr">
            <a:normAutofit/>
          </a:bodyPr>
          <a:lstStyle/>
          <a:p>
            <a:endParaRPr lang="en-US" sz="2200" dirty="0"/>
          </a:p>
          <a:p>
            <a:endParaRPr lang="en-US" sz="2200" dirty="0"/>
          </a:p>
          <a:p>
            <a:endParaRPr lang="en-US" sz="2200" dirty="0"/>
          </a:p>
          <a:p>
            <a:endParaRPr lang="en-US" sz="2200" dirty="0"/>
          </a:p>
          <a:p>
            <a:r>
              <a:rPr lang="en-US" dirty="0"/>
              <a:t>These studies show that getting students to the point of development at which they can easily fully segment words and blend separate sounds to make works</a:t>
            </a:r>
          </a:p>
          <a:p>
            <a:r>
              <a:rPr lang="en-US" dirty="0"/>
              <a:t>Research showed that on average 14-18 hours. of PA instruction was adequate to get students to this criterion</a:t>
            </a:r>
          </a:p>
          <a:p>
            <a:r>
              <a:rPr lang="en-US" sz="2800" dirty="0"/>
              <a:t>Some children have disabilities affecting their phonemic awareness development and even some normally developing children will not accomplish this easily, so the amount of instruction needed is going to vary</a:t>
            </a:r>
          </a:p>
          <a:p>
            <a:endParaRPr lang="en-US" dirty="0"/>
          </a:p>
          <a:p>
            <a:pPr marL="0" indent="0">
              <a:buNone/>
            </a:pPr>
            <a:endParaRPr lang="en-US" sz="2000" dirty="0"/>
          </a:p>
          <a:p>
            <a:endParaRPr lang="en-US" sz="2200" dirty="0"/>
          </a:p>
          <a:p>
            <a:endParaRPr lang="en-US" sz="2200" dirty="0"/>
          </a:p>
          <a:p>
            <a:endParaRPr lang="en-US" sz="2200" dirty="0"/>
          </a:p>
          <a:p>
            <a:endParaRPr lang="en-US" sz="2200" dirty="0"/>
          </a:p>
          <a:p>
            <a:endParaRPr lang="en-US" sz="2200" dirty="0"/>
          </a:p>
          <a:p>
            <a:pPr marL="0" indent="0">
              <a:buNone/>
            </a:pPr>
            <a:endParaRPr lang="en-US" sz="2200" dirty="0"/>
          </a:p>
        </p:txBody>
      </p:sp>
    </p:spTree>
    <p:extLst>
      <p:ext uri="{BB962C8B-B14F-4D97-AF65-F5344CB8AC3E}">
        <p14:creationId xmlns:p14="http://schemas.microsoft.com/office/powerpoint/2010/main" val="61207444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963877"/>
            <a:ext cx="3494362" cy="4930246"/>
          </a:xfrm>
        </p:spPr>
        <p:txBody>
          <a:bodyPr>
            <a:normAutofit/>
          </a:bodyPr>
          <a:lstStyle/>
          <a:p>
            <a:pPr algn="r"/>
            <a:r>
              <a:rPr lang="en-US" dirty="0">
                <a:solidFill>
                  <a:schemeClr val="accent1"/>
                </a:solidFill>
              </a:rPr>
              <a:t>PA skills</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976031" y="557048"/>
            <a:ext cx="6377769" cy="5822731"/>
          </a:xfrm>
        </p:spPr>
        <p:txBody>
          <a:bodyPr anchor="ctr">
            <a:normAutofit/>
          </a:bodyPr>
          <a:lstStyle/>
          <a:p>
            <a:endParaRPr lang="en-US" sz="2200" dirty="0"/>
          </a:p>
          <a:p>
            <a:r>
              <a:rPr lang="en-US" sz="2400" dirty="0"/>
              <a:t>Research has identified several phonological and phonemic skills that can be assessed and taught</a:t>
            </a:r>
          </a:p>
          <a:p>
            <a:r>
              <a:rPr lang="en-US" sz="2400" dirty="0"/>
              <a:t>Although the ultimate goal is to enable segmenting and blending, we want to develop automaticity and flexibility with these so teaching a wider array of skills may best accomplish that</a:t>
            </a:r>
          </a:p>
          <a:p>
            <a:r>
              <a:rPr lang="en-US" sz="2400" dirty="0"/>
              <a:t>When students can easily segment and blend, then phonemic awareness instruction can discontinue</a:t>
            </a:r>
          </a:p>
          <a:p>
            <a:r>
              <a:rPr lang="en-US" sz="2400" dirty="0"/>
              <a:t>The state of Illinois recommends the following PA skills in its educational standards</a:t>
            </a:r>
          </a:p>
          <a:p>
            <a:endParaRPr lang="en-US" sz="2200" dirty="0"/>
          </a:p>
          <a:p>
            <a:pPr marL="0" indent="0">
              <a:buNone/>
            </a:pPr>
            <a:endParaRPr lang="en-US" sz="2200" dirty="0"/>
          </a:p>
          <a:p>
            <a:pPr marL="0" indent="0">
              <a:buNone/>
            </a:pPr>
            <a:endParaRPr lang="en-US" sz="2200" dirty="0"/>
          </a:p>
        </p:txBody>
      </p:sp>
    </p:spTree>
    <p:extLst>
      <p:ext uri="{BB962C8B-B14F-4D97-AF65-F5344CB8AC3E}">
        <p14:creationId xmlns:p14="http://schemas.microsoft.com/office/powerpoint/2010/main" val="40428541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of PA Skills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40170350"/>
              </p:ext>
            </p:extLst>
          </p:nvPr>
        </p:nvGraphicFramePr>
        <p:xfrm>
          <a:off x="1391479" y="1609969"/>
          <a:ext cx="9183756" cy="4671557"/>
        </p:xfrm>
        <a:graphic>
          <a:graphicData uri="http://schemas.openxmlformats.org/drawingml/2006/table">
            <a:tbl>
              <a:tblPr firstRow="1" bandRow="1">
                <a:tableStyleId>{5C22544A-7EE6-4342-B048-85BDC9FD1C3A}</a:tableStyleId>
              </a:tblPr>
              <a:tblGrid>
                <a:gridCol w="3541482">
                  <a:extLst>
                    <a:ext uri="{9D8B030D-6E8A-4147-A177-3AD203B41FA5}">
                      <a16:colId xmlns:a16="http://schemas.microsoft.com/office/drawing/2014/main" val="20000"/>
                    </a:ext>
                  </a:extLst>
                </a:gridCol>
                <a:gridCol w="5642274">
                  <a:extLst>
                    <a:ext uri="{9D8B030D-6E8A-4147-A177-3AD203B41FA5}">
                      <a16:colId xmlns:a16="http://schemas.microsoft.com/office/drawing/2014/main" val="20001"/>
                    </a:ext>
                  </a:extLst>
                </a:gridCol>
              </a:tblGrid>
              <a:tr h="424687">
                <a:tc>
                  <a:txBody>
                    <a:bodyPr/>
                    <a:lstStyle/>
                    <a:p>
                      <a:r>
                        <a:rPr lang="en-US" dirty="0"/>
                        <a:t> PA Skill</a:t>
                      </a:r>
                    </a:p>
                  </a:txBody>
                  <a:tcPr/>
                </a:tc>
                <a:tc>
                  <a:txBody>
                    <a:bodyPr/>
                    <a:lstStyle/>
                    <a:p>
                      <a:r>
                        <a:rPr lang="en-US" dirty="0"/>
                        <a:t>Example</a:t>
                      </a:r>
                    </a:p>
                  </a:txBody>
                  <a:tcPr/>
                </a:tc>
                <a:extLst>
                  <a:ext uri="{0D108BD9-81ED-4DB2-BD59-A6C34878D82A}">
                    <a16:rowId xmlns:a16="http://schemas.microsoft.com/office/drawing/2014/main" val="10000"/>
                  </a:ext>
                </a:extLst>
              </a:tr>
              <a:tr h="424687">
                <a:tc>
                  <a:txBody>
                    <a:bodyPr/>
                    <a:lstStyle/>
                    <a:p>
                      <a:r>
                        <a:rPr lang="en-US" dirty="0"/>
                        <a:t>Word separation</a:t>
                      </a:r>
                    </a:p>
                  </a:txBody>
                  <a:tcPr/>
                </a:tc>
                <a:tc>
                  <a:txBody>
                    <a:bodyPr/>
                    <a:lstStyle/>
                    <a:p>
                      <a:r>
                        <a:rPr lang="en-US" dirty="0"/>
                        <a:t>The---man---</a:t>
                      </a:r>
                      <a:r>
                        <a:rPr lang="en-US" baseline="0" dirty="0"/>
                        <a:t>ran---up---the---hill.</a:t>
                      </a:r>
                      <a:endParaRPr lang="en-US" dirty="0"/>
                    </a:p>
                  </a:txBody>
                  <a:tcPr/>
                </a:tc>
                <a:extLst>
                  <a:ext uri="{0D108BD9-81ED-4DB2-BD59-A6C34878D82A}">
                    <a16:rowId xmlns:a16="http://schemas.microsoft.com/office/drawing/2014/main" val="10001"/>
                  </a:ext>
                </a:extLst>
              </a:tr>
              <a:tr h="424687">
                <a:tc>
                  <a:txBody>
                    <a:bodyPr/>
                    <a:lstStyle/>
                    <a:p>
                      <a:r>
                        <a:rPr lang="en-US" dirty="0"/>
                        <a:t>Syllabic segmentation</a:t>
                      </a:r>
                    </a:p>
                  </a:txBody>
                  <a:tcPr/>
                </a:tc>
                <a:tc>
                  <a:txBody>
                    <a:bodyPr/>
                    <a:lstStyle/>
                    <a:p>
                      <a:r>
                        <a:rPr lang="en-US" dirty="0"/>
                        <a:t>Ti--</a:t>
                      </a:r>
                      <a:r>
                        <a:rPr lang="en-US" dirty="0" err="1"/>
                        <a:t>mo</a:t>
                      </a:r>
                      <a:r>
                        <a:rPr lang="en-US" dirty="0"/>
                        <a:t>--thy--Shan--a--</a:t>
                      </a:r>
                      <a:r>
                        <a:rPr lang="en-US" dirty="0" err="1"/>
                        <a:t>han</a:t>
                      </a:r>
                      <a:endParaRPr lang="en-US" dirty="0"/>
                    </a:p>
                  </a:txBody>
                  <a:tcPr/>
                </a:tc>
                <a:extLst>
                  <a:ext uri="{0D108BD9-81ED-4DB2-BD59-A6C34878D82A}">
                    <a16:rowId xmlns:a16="http://schemas.microsoft.com/office/drawing/2014/main" val="10002"/>
                  </a:ext>
                </a:extLst>
              </a:tr>
              <a:tr h="424687">
                <a:tc>
                  <a:txBody>
                    <a:bodyPr/>
                    <a:lstStyle/>
                    <a:p>
                      <a:r>
                        <a:rPr lang="en-US" dirty="0"/>
                        <a:t>Onset/rime</a:t>
                      </a:r>
                    </a:p>
                  </a:txBody>
                  <a:tcPr/>
                </a:tc>
                <a:tc>
                  <a:txBody>
                    <a:bodyPr/>
                    <a:lstStyle/>
                    <a:p>
                      <a:r>
                        <a:rPr lang="en-US" dirty="0"/>
                        <a:t>b—</a:t>
                      </a:r>
                      <a:r>
                        <a:rPr lang="en-US" dirty="0" err="1"/>
                        <a:t>ig</a:t>
                      </a:r>
                      <a:r>
                        <a:rPr lang="en-US" dirty="0"/>
                        <a:t>; m—an; r—</a:t>
                      </a:r>
                      <a:r>
                        <a:rPr lang="en-US" dirty="0" err="1"/>
                        <a:t>ug</a:t>
                      </a:r>
                      <a:r>
                        <a:rPr lang="en-US" dirty="0"/>
                        <a:t>;</a:t>
                      </a:r>
                      <a:r>
                        <a:rPr lang="en-US" baseline="0" dirty="0"/>
                        <a:t> l--</a:t>
                      </a:r>
                      <a:r>
                        <a:rPr lang="en-US" baseline="0" dirty="0" err="1"/>
                        <a:t>amb</a:t>
                      </a:r>
                      <a:r>
                        <a:rPr lang="en-US" baseline="0" dirty="0"/>
                        <a:t> </a:t>
                      </a:r>
                      <a:endParaRPr lang="en-US" dirty="0"/>
                    </a:p>
                  </a:txBody>
                  <a:tcPr/>
                </a:tc>
                <a:extLst>
                  <a:ext uri="{0D108BD9-81ED-4DB2-BD59-A6C34878D82A}">
                    <a16:rowId xmlns:a16="http://schemas.microsoft.com/office/drawing/2014/main" val="10003"/>
                  </a:ext>
                </a:extLst>
              </a:tr>
              <a:tr h="424687">
                <a:tc>
                  <a:txBody>
                    <a:bodyPr/>
                    <a:lstStyle/>
                    <a:p>
                      <a:r>
                        <a:rPr lang="en-US" dirty="0"/>
                        <a:t>Phoneme identity</a:t>
                      </a:r>
                    </a:p>
                  </a:txBody>
                  <a:tcPr/>
                </a:tc>
                <a:tc>
                  <a:txBody>
                    <a:bodyPr/>
                    <a:lstStyle/>
                    <a:p>
                      <a:r>
                        <a:rPr lang="en-US" dirty="0"/>
                        <a:t>ball, game, baby, bat</a:t>
                      </a:r>
                    </a:p>
                  </a:txBody>
                  <a:tcPr/>
                </a:tc>
                <a:extLst>
                  <a:ext uri="{0D108BD9-81ED-4DB2-BD59-A6C34878D82A}">
                    <a16:rowId xmlns:a16="http://schemas.microsoft.com/office/drawing/2014/main" val="10004"/>
                  </a:ext>
                </a:extLst>
              </a:tr>
              <a:tr h="424687">
                <a:tc>
                  <a:txBody>
                    <a:bodyPr/>
                    <a:lstStyle/>
                    <a:p>
                      <a:r>
                        <a:rPr lang="en-US" dirty="0"/>
                        <a:t>Phoneme</a:t>
                      </a:r>
                      <a:r>
                        <a:rPr lang="en-US" baseline="0" dirty="0"/>
                        <a:t> isolation</a:t>
                      </a:r>
                    </a:p>
                  </a:txBody>
                  <a:tcPr/>
                </a:tc>
                <a:tc>
                  <a:txBody>
                    <a:bodyPr/>
                    <a:lstStyle/>
                    <a:p>
                      <a:r>
                        <a:rPr lang="en-US" dirty="0"/>
                        <a:t>p—an, pa—n</a:t>
                      </a:r>
                    </a:p>
                  </a:txBody>
                  <a:tcPr/>
                </a:tc>
                <a:extLst>
                  <a:ext uri="{0D108BD9-81ED-4DB2-BD59-A6C34878D82A}">
                    <a16:rowId xmlns:a16="http://schemas.microsoft.com/office/drawing/2014/main" val="10005"/>
                  </a:ext>
                </a:extLst>
              </a:tr>
              <a:tr h="424687">
                <a:tc>
                  <a:txBody>
                    <a:bodyPr/>
                    <a:lstStyle/>
                    <a:p>
                      <a:r>
                        <a:rPr lang="en-US" dirty="0"/>
                        <a:t>Phoneme blending</a:t>
                      </a:r>
                    </a:p>
                  </a:txBody>
                  <a:tcPr/>
                </a:tc>
                <a:tc>
                  <a:txBody>
                    <a:bodyPr/>
                    <a:lstStyle/>
                    <a:p>
                      <a:r>
                        <a:rPr lang="en-US" dirty="0"/>
                        <a:t>/p/-/a/-/n/</a:t>
                      </a:r>
                    </a:p>
                  </a:txBody>
                  <a:tcPr/>
                </a:tc>
                <a:extLst>
                  <a:ext uri="{0D108BD9-81ED-4DB2-BD59-A6C34878D82A}">
                    <a16:rowId xmlns:a16="http://schemas.microsoft.com/office/drawing/2014/main" val="10006"/>
                  </a:ext>
                </a:extLst>
              </a:tr>
              <a:tr h="424687">
                <a:tc>
                  <a:txBody>
                    <a:bodyPr/>
                    <a:lstStyle/>
                    <a:p>
                      <a:r>
                        <a:rPr lang="en-US" dirty="0"/>
                        <a:t>Phoneme segmentation</a:t>
                      </a:r>
                    </a:p>
                  </a:txBody>
                  <a:tcPr/>
                </a:tc>
                <a:tc>
                  <a:txBody>
                    <a:bodyPr/>
                    <a:lstStyle/>
                    <a:p>
                      <a:r>
                        <a:rPr lang="en-US" dirty="0"/>
                        <a:t>m/a/p</a:t>
                      </a:r>
                      <a:r>
                        <a:rPr lang="en-US" baseline="0" dirty="0"/>
                        <a:t>, t/a/</a:t>
                      </a:r>
                      <a:r>
                        <a:rPr lang="en-US" baseline="0" dirty="0" err="1"/>
                        <a:t>b/l</a:t>
                      </a:r>
                      <a:endParaRPr lang="en-US" dirty="0"/>
                    </a:p>
                  </a:txBody>
                  <a:tcPr/>
                </a:tc>
                <a:extLst>
                  <a:ext uri="{0D108BD9-81ED-4DB2-BD59-A6C34878D82A}">
                    <a16:rowId xmlns:a16="http://schemas.microsoft.com/office/drawing/2014/main" val="10007"/>
                  </a:ext>
                </a:extLst>
              </a:tr>
              <a:tr h="424687">
                <a:tc>
                  <a:txBody>
                    <a:bodyPr/>
                    <a:lstStyle/>
                    <a:p>
                      <a:r>
                        <a:rPr lang="en-US" dirty="0"/>
                        <a:t>Phoneme addition</a:t>
                      </a:r>
                    </a:p>
                  </a:txBody>
                  <a:tcPr/>
                </a:tc>
                <a:tc>
                  <a:txBody>
                    <a:bodyPr/>
                    <a:lstStyle/>
                    <a:p>
                      <a:r>
                        <a:rPr lang="en-US" dirty="0"/>
                        <a:t>re</a:t>
                      </a:r>
                      <a:r>
                        <a:rPr lang="en-US" baseline="0" dirty="0"/>
                        <a:t>, red, </a:t>
                      </a:r>
                      <a:r>
                        <a:rPr lang="en-US" baseline="0" dirty="0" err="1"/>
                        <a:t>redea</a:t>
                      </a:r>
                      <a:r>
                        <a:rPr lang="en-US" baseline="0" dirty="0"/>
                        <a:t>, </a:t>
                      </a:r>
                      <a:r>
                        <a:rPr lang="en-US" baseline="0" dirty="0" err="1"/>
                        <a:t>redeam</a:t>
                      </a:r>
                      <a:r>
                        <a:rPr lang="en-US" baseline="0" dirty="0"/>
                        <a:t>, </a:t>
                      </a:r>
                      <a:r>
                        <a:rPr lang="en-US" baseline="0" dirty="0" err="1"/>
                        <a:t>redeams</a:t>
                      </a:r>
                      <a:endParaRPr lang="en-US" baseline="0" dirty="0"/>
                    </a:p>
                  </a:txBody>
                  <a:tcPr/>
                </a:tc>
                <a:extLst>
                  <a:ext uri="{0D108BD9-81ED-4DB2-BD59-A6C34878D82A}">
                    <a16:rowId xmlns:a16="http://schemas.microsoft.com/office/drawing/2014/main" val="10008"/>
                  </a:ext>
                </a:extLst>
              </a:tr>
              <a:tr h="424687">
                <a:tc>
                  <a:txBody>
                    <a:bodyPr/>
                    <a:lstStyle/>
                    <a:p>
                      <a:r>
                        <a:rPr lang="en-US" dirty="0"/>
                        <a:t>Phoneme</a:t>
                      </a:r>
                      <a:r>
                        <a:rPr lang="en-US" baseline="0" dirty="0"/>
                        <a:t> substitution</a:t>
                      </a:r>
                      <a:endParaRPr lang="en-US" dirty="0"/>
                    </a:p>
                  </a:txBody>
                  <a:tcPr/>
                </a:tc>
                <a:tc>
                  <a:txBody>
                    <a:bodyPr/>
                    <a:lstStyle/>
                    <a:p>
                      <a:r>
                        <a:rPr lang="en-US" dirty="0"/>
                        <a:t>map,</a:t>
                      </a:r>
                      <a:r>
                        <a:rPr lang="en-US" baseline="0" dirty="0"/>
                        <a:t> cap, pap, rap, sap—</a:t>
                      </a:r>
                      <a:r>
                        <a:rPr lang="en-US" baseline="0" dirty="0" err="1"/>
                        <a:t>sam</a:t>
                      </a:r>
                      <a:r>
                        <a:rPr lang="en-US" baseline="0" dirty="0"/>
                        <a:t>, sad, </a:t>
                      </a:r>
                      <a:r>
                        <a:rPr lang="en-US" baseline="0" dirty="0" err="1"/>
                        <a:t>saf</a:t>
                      </a:r>
                      <a:r>
                        <a:rPr lang="en-US" baseline="0" dirty="0"/>
                        <a:t>, sag</a:t>
                      </a:r>
                      <a:endParaRPr lang="en-US" dirty="0"/>
                    </a:p>
                  </a:txBody>
                  <a:tcPr/>
                </a:tc>
                <a:extLst>
                  <a:ext uri="{0D108BD9-81ED-4DB2-BD59-A6C34878D82A}">
                    <a16:rowId xmlns:a16="http://schemas.microsoft.com/office/drawing/2014/main" val="10009"/>
                  </a:ext>
                </a:extLst>
              </a:tr>
              <a:tr h="424687">
                <a:tc>
                  <a:txBody>
                    <a:bodyPr/>
                    <a:lstStyle/>
                    <a:p>
                      <a:r>
                        <a:rPr lang="en-US" dirty="0"/>
                        <a:t>Phoneme deletion</a:t>
                      </a:r>
                    </a:p>
                  </a:txBody>
                  <a:tcPr/>
                </a:tc>
                <a:tc>
                  <a:txBody>
                    <a:bodyPr/>
                    <a:lstStyle/>
                    <a:p>
                      <a:r>
                        <a:rPr lang="en-US" dirty="0"/>
                        <a:t>Ready, read, re, r</a:t>
                      </a:r>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82097978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3506" y="1257574"/>
            <a:ext cx="8308975" cy="1143000"/>
          </a:xfrm>
        </p:spPr>
        <p:txBody>
          <a:bodyPr/>
          <a:lstStyle/>
          <a:p>
            <a:r>
              <a:rPr lang="en-US" b="1" dirty="0">
                <a:solidFill>
                  <a:srgbClr val="FF0000"/>
                </a:solidFill>
              </a:rPr>
              <a:t>Phonological Awareness Skills</a:t>
            </a:r>
          </a:p>
        </p:txBody>
      </p:sp>
      <p:sp>
        <p:nvSpPr>
          <p:cNvPr id="3" name="Text Placeholder 2"/>
          <p:cNvSpPr>
            <a:spLocks noGrp="1"/>
          </p:cNvSpPr>
          <p:nvPr>
            <p:ph type="body" idx="1"/>
          </p:nvPr>
        </p:nvSpPr>
        <p:spPr/>
        <p:txBody>
          <a:bodyPr/>
          <a:lstStyle/>
          <a:p>
            <a:r>
              <a:rPr lang="en-US" dirty="0">
                <a:solidFill>
                  <a:schemeClr val="bg1"/>
                </a:solidFill>
              </a:rPr>
              <a:t> </a:t>
            </a:r>
          </a:p>
        </p:txBody>
      </p:sp>
      <p:sp>
        <p:nvSpPr>
          <p:cNvPr id="4" name="Content Placeholder 3"/>
          <p:cNvSpPr>
            <a:spLocks noGrp="1"/>
          </p:cNvSpPr>
          <p:nvPr>
            <p:ph sz="half" idx="2"/>
          </p:nvPr>
        </p:nvSpPr>
        <p:spPr>
          <a:xfrm>
            <a:off x="1963506" y="2678477"/>
            <a:ext cx="4057883" cy="3447686"/>
          </a:xfrm>
        </p:spPr>
        <p:txBody>
          <a:bodyPr/>
          <a:lstStyle/>
          <a:p>
            <a:endParaRPr lang="en-US" dirty="0">
              <a:solidFill>
                <a:schemeClr val="accent1"/>
              </a:solidFill>
            </a:endParaRPr>
          </a:p>
          <a:p>
            <a:r>
              <a:rPr lang="en-US" dirty="0">
                <a:solidFill>
                  <a:schemeClr val="accent1"/>
                </a:solidFill>
              </a:rPr>
              <a:t>Word separation</a:t>
            </a:r>
          </a:p>
          <a:p>
            <a:r>
              <a:rPr lang="en-US" dirty="0">
                <a:solidFill>
                  <a:schemeClr val="accent1"/>
                </a:solidFill>
              </a:rPr>
              <a:t>Syllable segmentation</a:t>
            </a:r>
          </a:p>
          <a:p>
            <a:r>
              <a:rPr lang="en-US" dirty="0">
                <a:solidFill>
                  <a:schemeClr val="accent1"/>
                </a:solidFill>
              </a:rPr>
              <a:t>Onset/rime</a:t>
            </a:r>
          </a:p>
          <a:p>
            <a:r>
              <a:rPr lang="en-US" dirty="0">
                <a:solidFill>
                  <a:schemeClr val="accent1"/>
                </a:solidFill>
              </a:rPr>
              <a:t>Phoneme identity</a:t>
            </a:r>
          </a:p>
          <a:p>
            <a:r>
              <a:rPr lang="en-US" dirty="0">
                <a:solidFill>
                  <a:schemeClr val="accent1"/>
                </a:solidFill>
              </a:rPr>
              <a:t>Phoneme isolation</a:t>
            </a:r>
          </a:p>
          <a:p>
            <a:endParaRPr lang="en-US" dirty="0"/>
          </a:p>
        </p:txBody>
      </p:sp>
      <p:sp>
        <p:nvSpPr>
          <p:cNvPr id="6" name="Content Placeholder 5"/>
          <p:cNvSpPr>
            <a:spLocks noGrp="1"/>
          </p:cNvSpPr>
          <p:nvPr>
            <p:ph sz="quarter" idx="4"/>
          </p:nvPr>
        </p:nvSpPr>
        <p:spPr>
          <a:xfrm>
            <a:off x="6397752" y="3142529"/>
            <a:ext cx="3840480" cy="3104656"/>
          </a:xfrm>
        </p:spPr>
        <p:txBody>
          <a:bodyPr>
            <a:normAutofit/>
          </a:bodyPr>
          <a:lstStyle/>
          <a:p>
            <a:r>
              <a:rPr lang="en-US" dirty="0">
                <a:solidFill>
                  <a:schemeClr val="accent1"/>
                </a:solidFill>
              </a:rPr>
              <a:t>Phoneme blending</a:t>
            </a:r>
          </a:p>
          <a:p>
            <a:r>
              <a:rPr lang="en-US" dirty="0">
                <a:solidFill>
                  <a:schemeClr val="accent1"/>
                </a:solidFill>
              </a:rPr>
              <a:t>Phoneme segmentation</a:t>
            </a:r>
          </a:p>
          <a:p>
            <a:r>
              <a:rPr lang="en-US" dirty="0">
                <a:solidFill>
                  <a:schemeClr val="accent1"/>
                </a:solidFill>
              </a:rPr>
              <a:t>Phoneme addition</a:t>
            </a:r>
          </a:p>
          <a:p>
            <a:r>
              <a:rPr lang="en-US" dirty="0">
                <a:solidFill>
                  <a:schemeClr val="accent1"/>
                </a:solidFill>
              </a:rPr>
              <a:t>Phoneme substitution</a:t>
            </a:r>
          </a:p>
          <a:p>
            <a:r>
              <a:rPr lang="en-US" dirty="0">
                <a:solidFill>
                  <a:schemeClr val="accent1"/>
                </a:solidFill>
              </a:rPr>
              <a:t>Phoneme deletion</a:t>
            </a:r>
          </a:p>
          <a:p>
            <a:endParaRPr lang="en-US" sz="2000" dirty="0"/>
          </a:p>
        </p:txBody>
      </p:sp>
    </p:spTree>
    <p:extLst>
      <p:ext uri="{BB962C8B-B14F-4D97-AF65-F5344CB8AC3E}">
        <p14:creationId xmlns:p14="http://schemas.microsoft.com/office/powerpoint/2010/main" val="23750216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5B5D59-F1CA-DEB4-8813-6B21B484C9E4}"/>
              </a:ext>
            </a:extLst>
          </p:cNvPr>
          <p:cNvSpPr>
            <a:spLocks noGrp="1"/>
          </p:cNvSpPr>
          <p:nvPr>
            <p:ph type="title"/>
          </p:nvPr>
        </p:nvSpPr>
        <p:spPr>
          <a:xfrm>
            <a:off x="686834" y="1153572"/>
            <a:ext cx="3200400" cy="4461163"/>
          </a:xfrm>
        </p:spPr>
        <p:txBody>
          <a:bodyPr>
            <a:normAutofit/>
          </a:bodyPr>
          <a:lstStyle/>
          <a:p>
            <a:r>
              <a:rPr lang="en-US" dirty="0">
                <a:solidFill>
                  <a:srgbClr val="FFFFFF"/>
                </a:solidFill>
              </a:rPr>
              <a:t>PA Controversy 2</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0A0F669F-F46F-2733-1EB2-4BBE5840E852}"/>
              </a:ext>
            </a:extLst>
          </p:cNvPr>
          <p:cNvSpPr>
            <a:spLocks noGrp="1"/>
          </p:cNvSpPr>
          <p:nvPr>
            <p:ph idx="1"/>
          </p:nvPr>
        </p:nvSpPr>
        <p:spPr>
          <a:xfrm>
            <a:off x="4447308" y="591344"/>
            <a:ext cx="6906491" cy="5585619"/>
          </a:xfrm>
        </p:spPr>
        <p:txBody>
          <a:bodyPr anchor="ctr">
            <a:normAutofit/>
          </a:bodyPr>
          <a:lstStyle/>
          <a:p>
            <a:r>
              <a:rPr lang="en-US" dirty="0"/>
              <a:t>David Kilpatrick has hypothesized that some students will need help in developing              “advanced PA”  </a:t>
            </a:r>
          </a:p>
          <a:p>
            <a:r>
              <a:rPr lang="en-US" dirty="0"/>
              <a:t>Evidence shows that PA continues to develop after children have accomplished the target criteria presumably from their reading, phonics, spelling experiences</a:t>
            </a:r>
          </a:p>
          <a:p>
            <a:r>
              <a:rPr lang="en-US" dirty="0"/>
              <a:t>He believes that, for this group of dyslexic students, lessons involving more complex PA tasks would allow them to continue to progress in decoding and spelling</a:t>
            </a:r>
          </a:p>
        </p:txBody>
      </p:sp>
    </p:spTree>
    <p:extLst>
      <p:ext uri="{BB962C8B-B14F-4D97-AF65-F5344CB8AC3E}">
        <p14:creationId xmlns:p14="http://schemas.microsoft.com/office/powerpoint/2010/main" val="98386620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5B5D59-F1CA-DEB4-8813-6B21B484C9E4}"/>
              </a:ext>
            </a:extLst>
          </p:cNvPr>
          <p:cNvSpPr>
            <a:spLocks noGrp="1"/>
          </p:cNvSpPr>
          <p:nvPr>
            <p:ph type="title"/>
          </p:nvPr>
        </p:nvSpPr>
        <p:spPr>
          <a:xfrm>
            <a:off x="686834" y="1153572"/>
            <a:ext cx="3200400" cy="4461163"/>
          </a:xfrm>
        </p:spPr>
        <p:txBody>
          <a:bodyPr>
            <a:normAutofit/>
          </a:bodyPr>
          <a:lstStyle/>
          <a:p>
            <a:r>
              <a:rPr lang="en-US">
                <a:solidFill>
                  <a:srgbClr val="FFFFFF"/>
                </a:solidFill>
              </a:rPr>
              <a:t>PA Controversy (cont.)</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0A0F669F-F46F-2733-1EB2-4BBE5840E852}"/>
              </a:ext>
            </a:extLst>
          </p:cNvPr>
          <p:cNvSpPr>
            <a:spLocks noGrp="1"/>
          </p:cNvSpPr>
          <p:nvPr>
            <p:ph idx="1"/>
          </p:nvPr>
        </p:nvSpPr>
        <p:spPr>
          <a:xfrm>
            <a:off x="4447308" y="591344"/>
            <a:ext cx="6906491" cy="5585619"/>
          </a:xfrm>
        </p:spPr>
        <p:txBody>
          <a:bodyPr anchor="ctr">
            <a:normAutofit lnSpcReduction="10000"/>
          </a:bodyPr>
          <a:lstStyle/>
          <a:p>
            <a:r>
              <a:rPr lang="en-US" dirty="0"/>
              <a:t>He claims that interventions that include such training end up with better results than those that do not (e.g., deletion, substitution, reversal)</a:t>
            </a:r>
          </a:p>
          <a:p>
            <a:r>
              <a:rPr lang="en-US" dirty="0"/>
              <a:t>However, no one has studied this directly (and there are even disagreements over the correlation he claims)</a:t>
            </a:r>
          </a:p>
          <a:p>
            <a:r>
              <a:rPr lang="en-US" dirty="0"/>
              <a:t>Under the guise of SOR, some states and districts are mandating advanced PA instruction for all elementary grade students and some professional groups are promoting it</a:t>
            </a:r>
          </a:p>
          <a:p>
            <a:r>
              <a:rPr lang="en-US" dirty="0"/>
              <a:t>He may be right but as of yet there is no research evidence </a:t>
            </a:r>
          </a:p>
        </p:txBody>
      </p:sp>
    </p:spTree>
    <p:extLst>
      <p:ext uri="{BB962C8B-B14F-4D97-AF65-F5344CB8AC3E}">
        <p14:creationId xmlns:p14="http://schemas.microsoft.com/office/powerpoint/2010/main" val="315462905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963877"/>
            <a:ext cx="3494362" cy="4930246"/>
          </a:xfrm>
        </p:spPr>
        <p:txBody>
          <a:bodyPr>
            <a:normAutofit/>
          </a:bodyPr>
          <a:lstStyle/>
          <a:p>
            <a:pPr algn="r"/>
            <a:r>
              <a:rPr lang="en-US" dirty="0">
                <a:solidFill>
                  <a:schemeClr val="accent1"/>
                </a:solidFill>
              </a:rPr>
              <a:t>PA Instruction (cont.)</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976031" y="963877"/>
            <a:ext cx="6377769" cy="4930246"/>
          </a:xfrm>
        </p:spPr>
        <p:txBody>
          <a:bodyPr anchor="ctr">
            <a:normAutofit/>
          </a:bodyPr>
          <a:lstStyle/>
          <a:p>
            <a:r>
              <a:rPr lang="en-US" sz="2400" dirty="0"/>
              <a:t>No research on the following practices, though they all seem reasonable given what we know about PA development and instruction</a:t>
            </a:r>
          </a:p>
          <a:p>
            <a:r>
              <a:rPr lang="en-US" sz="2400" dirty="0"/>
              <a:t>Useful for children to see the teacher’s mouth when pronouncing words </a:t>
            </a:r>
          </a:p>
          <a:p>
            <a:r>
              <a:rPr lang="en-US" sz="2400" dirty="0"/>
              <a:t>Can be helpful to provide mirrors to children to observe their own mouths when they are pronouncing the words </a:t>
            </a:r>
          </a:p>
          <a:p>
            <a:r>
              <a:rPr lang="en-US" sz="2400" dirty="0"/>
              <a:t>Using physical objects as counters to keep track of the sounds</a:t>
            </a:r>
          </a:p>
          <a:p>
            <a:r>
              <a:rPr lang="en-US" sz="2400" dirty="0"/>
              <a:t> Stretching sounds initially can facilitate children’s ability to recognize sounds (e.g., f-f-f-f-ox)</a:t>
            </a:r>
          </a:p>
        </p:txBody>
      </p:sp>
    </p:spTree>
    <p:extLst>
      <p:ext uri="{BB962C8B-B14F-4D97-AF65-F5344CB8AC3E}">
        <p14:creationId xmlns:p14="http://schemas.microsoft.com/office/powerpoint/2010/main" val="314219129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963877"/>
            <a:ext cx="3494362" cy="4930246"/>
          </a:xfrm>
        </p:spPr>
        <p:txBody>
          <a:bodyPr>
            <a:normAutofit/>
          </a:bodyPr>
          <a:lstStyle/>
          <a:p>
            <a:pPr algn="r"/>
            <a:r>
              <a:rPr lang="en-US" dirty="0">
                <a:solidFill>
                  <a:schemeClr val="accent1"/>
                </a:solidFill>
              </a:rPr>
              <a:t>PA Instruction</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976031" y="963877"/>
            <a:ext cx="6377769" cy="4930246"/>
          </a:xfrm>
        </p:spPr>
        <p:txBody>
          <a:bodyPr anchor="ctr">
            <a:normAutofit/>
          </a:bodyPr>
          <a:lstStyle/>
          <a:p>
            <a:r>
              <a:rPr lang="en-US" sz="2400" dirty="0"/>
              <a:t>According to the research, PA sessions should be brief (~10-20 minutes) and intensive</a:t>
            </a:r>
          </a:p>
          <a:p>
            <a:r>
              <a:rPr lang="en-US" sz="2400" dirty="0"/>
              <a:t>Instruction should emphasize 1-2 skills at a time (don’t make it too complicated)</a:t>
            </a:r>
          </a:p>
          <a:p>
            <a:r>
              <a:rPr lang="en-US" sz="2400" dirty="0"/>
              <a:t>Individual or small group superior in analyses of research but there is also evidence that whole class instruction can be effective too – with ongoing monitoring and small group (3 students) follow up for those who lag </a:t>
            </a:r>
          </a:p>
          <a:p>
            <a:pPr marL="0" indent="0">
              <a:buNone/>
            </a:pPr>
            <a:endParaRPr lang="en-US" sz="2400" dirty="0"/>
          </a:p>
        </p:txBody>
      </p:sp>
    </p:spTree>
    <p:extLst>
      <p:ext uri="{BB962C8B-B14F-4D97-AF65-F5344CB8AC3E}">
        <p14:creationId xmlns:p14="http://schemas.microsoft.com/office/powerpoint/2010/main" val="80999778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5B5D59-F1CA-DEB4-8813-6B21B484C9E4}"/>
              </a:ext>
            </a:extLst>
          </p:cNvPr>
          <p:cNvSpPr>
            <a:spLocks noGrp="1"/>
          </p:cNvSpPr>
          <p:nvPr>
            <p:ph type="title"/>
          </p:nvPr>
        </p:nvSpPr>
        <p:spPr>
          <a:xfrm>
            <a:off x="686834" y="1153572"/>
            <a:ext cx="3200400" cy="4461163"/>
          </a:xfrm>
        </p:spPr>
        <p:txBody>
          <a:bodyPr>
            <a:normAutofit/>
          </a:bodyPr>
          <a:lstStyle/>
          <a:p>
            <a:r>
              <a:rPr lang="en-US" dirty="0">
                <a:solidFill>
                  <a:srgbClr val="FFFFFF"/>
                </a:solidFill>
              </a:rPr>
              <a:t>PA Controversy 3</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0A0F669F-F46F-2733-1EB2-4BBE5840E852}"/>
              </a:ext>
            </a:extLst>
          </p:cNvPr>
          <p:cNvSpPr>
            <a:spLocks noGrp="1"/>
          </p:cNvSpPr>
          <p:nvPr>
            <p:ph idx="1"/>
          </p:nvPr>
        </p:nvSpPr>
        <p:spPr>
          <a:xfrm>
            <a:off x="4447308" y="591344"/>
            <a:ext cx="6906491" cy="5585619"/>
          </a:xfrm>
        </p:spPr>
        <p:txBody>
          <a:bodyPr anchor="ctr">
            <a:normAutofit/>
          </a:bodyPr>
          <a:lstStyle/>
          <a:p>
            <a:r>
              <a:rPr lang="en-US" dirty="0"/>
              <a:t>Some authorities claim that phonemic awareness instruction should eschew letters (PA with the lights off)</a:t>
            </a:r>
          </a:p>
          <a:p>
            <a:r>
              <a:rPr lang="en-US" dirty="0"/>
              <a:t>Others argue that PA instruction should include letters (letter instruction, use of letters as counters, connecting letters with sounds)</a:t>
            </a:r>
          </a:p>
        </p:txBody>
      </p:sp>
    </p:spTree>
    <p:extLst>
      <p:ext uri="{BB962C8B-B14F-4D97-AF65-F5344CB8AC3E}">
        <p14:creationId xmlns:p14="http://schemas.microsoft.com/office/powerpoint/2010/main" val="3876811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8DF98-514B-E541-B2AD-956400BA1FE3}"/>
              </a:ext>
            </a:extLst>
          </p:cNvPr>
          <p:cNvSpPr>
            <a:spLocks noGrp="1"/>
          </p:cNvSpPr>
          <p:nvPr>
            <p:ph type="title"/>
          </p:nvPr>
        </p:nvSpPr>
        <p:spPr>
          <a:xfrm>
            <a:off x="4965430" y="629268"/>
            <a:ext cx="6586491" cy="1286160"/>
          </a:xfrm>
        </p:spPr>
        <p:txBody>
          <a:bodyPr anchor="b">
            <a:normAutofit/>
          </a:bodyPr>
          <a:lstStyle/>
          <a:p>
            <a:r>
              <a:rPr lang="en-US" sz="4100" dirty="0"/>
              <a:t>Original Source of SOR </a:t>
            </a:r>
          </a:p>
        </p:txBody>
      </p:sp>
      <p:sp>
        <p:nvSpPr>
          <p:cNvPr id="3" name="Content Placeholder 2">
            <a:extLst>
              <a:ext uri="{FF2B5EF4-FFF2-40B4-BE49-F238E27FC236}">
                <a16:creationId xmlns:a16="http://schemas.microsoft.com/office/drawing/2014/main" id="{84EDE2C2-80E1-CE4B-9D15-98510F2B5B22}"/>
              </a:ext>
            </a:extLst>
          </p:cNvPr>
          <p:cNvSpPr>
            <a:spLocks noGrp="1"/>
          </p:cNvSpPr>
          <p:nvPr>
            <p:ph idx="1"/>
          </p:nvPr>
        </p:nvSpPr>
        <p:spPr>
          <a:xfrm>
            <a:off x="4965430" y="2314807"/>
            <a:ext cx="7080795" cy="4419597"/>
          </a:xfrm>
        </p:spPr>
        <p:txBody>
          <a:bodyPr>
            <a:normAutofit fontScale="92500" lnSpcReduction="10000"/>
          </a:bodyPr>
          <a:lstStyle/>
          <a:p>
            <a:r>
              <a:rPr lang="en-US" sz="2400" dirty="0"/>
              <a:t>SOR first appeared in the 1700s</a:t>
            </a:r>
          </a:p>
          <a:p>
            <a:r>
              <a:rPr lang="en-US" sz="2400" dirty="0"/>
              <a:t>At the birth of the field of linguistics, philologists determined how to “read” ancient texts from ”dead languages” –SOR told you how to read the words</a:t>
            </a:r>
          </a:p>
          <a:p>
            <a:r>
              <a:rPr lang="en-US" sz="2400" dirty="0"/>
              <a:t>They produced Bibles in Hebrew with diacritical marks to show the proper pronunciations of the words</a:t>
            </a:r>
          </a:p>
          <a:p>
            <a:r>
              <a:rPr lang="en-US" sz="2400" dirty="0"/>
              <a:t>American educators followed this lead – providing instructional texts with diacritical marks (both to support decoding for reading and to create American language) – that’s what they meant by SOR  </a:t>
            </a:r>
          </a:p>
          <a:p>
            <a:r>
              <a:rPr lang="en-US" sz="2400" dirty="0"/>
              <a:t>It is not inappropriate to use SOR to refer to decoding given the origin of the term -- but no one should think this to be the only aspect of reading that may be scientific</a:t>
            </a:r>
          </a:p>
          <a:p>
            <a:endParaRPr lang="en-US" sz="2000" dirty="0"/>
          </a:p>
          <a:p>
            <a:endParaRPr lang="en-US" sz="2000" dirty="0"/>
          </a:p>
        </p:txBody>
      </p:sp>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D3A96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403274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5B5D59-F1CA-DEB4-8813-6B21B484C9E4}"/>
              </a:ext>
            </a:extLst>
          </p:cNvPr>
          <p:cNvSpPr>
            <a:spLocks noGrp="1"/>
          </p:cNvSpPr>
          <p:nvPr>
            <p:ph type="title"/>
          </p:nvPr>
        </p:nvSpPr>
        <p:spPr>
          <a:xfrm>
            <a:off x="686834" y="1153572"/>
            <a:ext cx="3200400" cy="4461163"/>
          </a:xfrm>
        </p:spPr>
        <p:txBody>
          <a:bodyPr>
            <a:normAutofit/>
          </a:bodyPr>
          <a:lstStyle/>
          <a:p>
            <a:r>
              <a:rPr lang="en-US">
                <a:solidFill>
                  <a:srgbClr val="FFFFFF"/>
                </a:solidFill>
              </a:rPr>
              <a:t>PA Controversy (cont.)</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0A0F669F-F46F-2733-1EB2-4BBE5840E852}"/>
              </a:ext>
            </a:extLst>
          </p:cNvPr>
          <p:cNvSpPr>
            <a:spLocks noGrp="1"/>
          </p:cNvSpPr>
          <p:nvPr>
            <p:ph idx="1"/>
          </p:nvPr>
        </p:nvSpPr>
        <p:spPr>
          <a:xfrm>
            <a:off x="4447308" y="591344"/>
            <a:ext cx="6906491" cy="5585619"/>
          </a:xfrm>
        </p:spPr>
        <p:txBody>
          <a:bodyPr anchor="ctr">
            <a:normAutofit/>
          </a:bodyPr>
          <a:lstStyle/>
          <a:p>
            <a:r>
              <a:rPr lang="en-US" dirty="0"/>
              <a:t>There is substantial evidence showing that including letters in PA instruction is valuable</a:t>
            </a:r>
          </a:p>
          <a:p>
            <a:r>
              <a:rPr lang="en-US" dirty="0"/>
              <a:t>In fact, the inclusion of letters roughly triples the learning effects of PA instruction</a:t>
            </a:r>
          </a:p>
          <a:p>
            <a:r>
              <a:rPr lang="en-US" dirty="0"/>
              <a:t>Initially, omitting letters ensures that students are hearing the sounds without visual aids, but as lessons proceed with a phonemic element it is best to connect to letters</a:t>
            </a:r>
          </a:p>
          <a:p>
            <a:r>
              <a:rPr lang="en-US" dirty="0"/>
              <a:t>Don’t think of PA as the precursor to phonics (instruction moves back and forth between these)</a:t>
            </a:r>
          </a:p>
        </p:txBody>
      </p:sp>
    </p:spTree>
    <p:extLst>
      <p:ext uri="{BB962C8B-B14F-4D97-AF65-F5344CB8AC3E}">
        <p14:creationId xmlns:p14="http://schemas.microsoft.com/office/powerpoint/2010/main" val="202398156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963877"/>
            <a:ext cx="3494362" cy="4930246"/>
          </a:xfrm>
        </p:spPr>
        <p:txBody>
          <a:bodyPr>
            <a:normAutofit/>
          </a:bodyPr>
          <a:lstStyle/>
          <a:p>
            <a:pPr algn="r"/>
            <a:r>
              <a:rPr lang="en-US" dirty="0">
                <a:solidFill>
                  <a:schemeClr val="accent1"/>
                </a:solidFill>
              </a:rPr>
              <a:t>Alphabet Knowledge</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976031" y="557048"/>
            <a:ext cx="6377769" cy="5822731"/>
          </a:xfrm>
        </p:spPr>
        <p:txBody>
          <a:bodyPr anchor="ctr">
            <a:normAutofit/>
          </a:bodyPr>
          <a:lstStyle/>
          <a:p>
            <a:endParaRPr lang="en-US" sz="2200" dirty="0"/>
          </a:p>
          <a:p>
            <a:r>
              <a:rPr lang="en-US" sz="2400" dirty="0"/>
              <a:t>Research continues to identify knowledge of the alphabet as the best predictor of early reading success (high correlation)</a:t>
            </a:r>
          </a:p>
          <a:p>
            <a:r>
              <a:rPr lang="en-US" sz="2400" dirty="0"/>
              <a:t>Studies also show that teaching the ABCs improves reading and relevant skills (PA)</a:t>
            </a:r>
          </a:p>
          <a:p>
            <a:pPr marL="0" indent="0">
              <a:buNone/>
            </a:pPr>
            <a:endParaRPr lang="en-US" sz="2200" dirty="0"/>
          </a:p>
          <a:p>
            <a:endParaRPr lang="en-US" sz="2200" dirty="0"/>
          </a:p>
          <a:p>
            <a:pPr marL="0" indent="0">
              <a:buNone/>
            </a:pPr>
            <a:endParaRPr lang="en-US" sz="2200" dirty="0"/>
          </a:p>
        </p:txBody>
      </p:sp>
    </p:spTree>
    <p:extLst>
      <p:ext uri="{BB962C8B-B14F-4D97-AF65-F5344CB8AC3E}">
        <p14:creationId xmlns:p14="http://schemas.microsoft.com/office/powerpoint/2010/main" val="28051687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5B5D59-F1CA-DEB4-8813-6B21B484C9E4}"/>
              </a:ext>
            </a:extLst>
          </p:cNvPr>
          <p:cNvSpPr>
            <a:spLocks noGrp="1"/>
          </p:cNvSpPr>
          <p:nvPr>
            <p:ph type="title"/>
          </p:nvPr>
        </p:nvSpPr>
        <p:spPr>
          <a:xfrm>
            <a:off x="686834" y="1153572"/>
            <a:ext cx="3200400" cy="4461163"/>
          </a:xfrm>
        </p:spPr>
        <p:txBody>
          <a:bodyPr>
            <a:normAutofit/>
          </a:bodyPr>
          <a:lstStyle/>
          <a:p>
            <a:r>
              <a:rPr lang="en-US" dirty="0">
                <a:solidFill>
                  <a:srgbClr val="FFFFFF"/>
                </a:solidFill>
              </a:rPr>
              <a:t>ABCs Controversy</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0A0F669F-F46F-2733-1EB2-4BBE5840E852}"/>
              </a:ext>
            </a:extLst>
          </p:cNvPr>
          <p:cNvSpPr>
            <a:spLocks noGrp="1"/>
          </p:cNvSpPr>
          <p:nvPr>
            <p:ph idx="1"/>
          </p:nvPr>
        </p:nvSpPr>
        <p:spPr>
          <a:xfrm>
            <a:off x="4447308" y="591344"/>
            <a:ext cx="6906491" cy="5585619"/>
          </a:xfrm>
        </p:spPr>
        <p:txBody>
          <a:bodyPr anchor="ctr">
            <a:normAutofit/>
          </a:bodyPr>
          <a:lstStyle/>
          <a:p>
            <a:r>
              <a:rPr lang="en-US" dirty="0"/>
              <a:t>Some authorities claim that we should not teach letter names, only letter sounds because letter names confuse children and distract them from learning what is needed for decoding</a:t>
            </a:r>
          </a:p>
          <a:p>
            <a:r>
              <a:rPr lang="en-US" dirty="0"/>
              <a:t>Others argue that the alphabet has been part of reading instruction for hundreds of years and that we should continue to offer such instruction</a:t>
            </a:r>
          </a:p>
        </p:txBody>
      </p:sp>
    </p:spTree>
    <p:extLst>
      <p:ext uri="{BB962C8B-B14F-4D97-AF65-F5344CB8AC3E}">
        <p14:creationId xmlns:p14="http://schemas.microsoft.com/office/powerpoint/2010/main" val="391892903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5B5D59-F1CA-DEB4-8813-6B21B484C9E4}"/>
              </a:ext>
            </a:extLst>
          </p:cNvPr>
          <p:cNvSpPr>
            <a:spLocks noGrp="1"/>
          </p:cNvSpPr>
          <p:nvPr>
            <p:ph type="title"/>
          </p:nvPr>
        </p:nvSpPr>
        <p:spPr>
          <a:xfrm>
            <a:off x="686834" y="1153572"/>
            <a:ext cx="3200400" cy="4461163"/>
          </a:xfrm>
        </p:spPr>
        <p:txBody>
          <a:bodyPr>
            <a:normAutofit/>
          </a:bodyPr>
          <a:lstStyle/>
          <a:p>
            <a:r>
              <a:rPr lang="en-US" dirty="0">
                <a:solidFill>
                  <a:srgbClr val="FFFFFF"/>
                </a:solidFill>
              </a:rPr>
              <a:t>ABCs Controversy (cont.)</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0A0F669F-F46F-2733-1EB2-4BBE5840E852}"/>
              </a:ext>
            </a:extLst>
          </p:cNvPr>
          <p:cNvSpPr>
            <a:spLocks noGrp="1"/>
          </p:cNvSpPr>
          <p:nvPr>
            <p:ph idx="1"/>
          </p:nvPr>
        </p:nvSpPr>
        <p:spPr>
          <a:xfrm>
            <a:off x="4447308" y="591344"/>
            <a:ext cx="6906491" cy="5585619"/>
          </a:xfrm>
        </p:spPr>
        <p:txBody>
          <a:bodyPr anchor="ctr">
            <a:normAutofit/>
          </a:bodyPr>
          <a:lstStyle/>
          <a:p>
            <a:r>
              <a:rPr lang="en-US" sz="2800" dirty="0"/>
              <a:t>Studies show the teaching if letter names is helpful in supporting reading, spelling, and decoding – the most thorough analyses (</a:t>
            </a:r>
            <a:r>
              <a:rPr lang="en-US" sz="2800" dirty="0" err="1"/>
              <a:t>Foulin</a:t>
            </a:r>
            <a:r>
              <a:rPr lang="en-US" sz="2800" dirty="0"/>
              <a:t>, 2005) show this</a:t>
            </a:r>
          </a:p>
          <a:p>
            <a:r>
              <a:rPr lang="en-US" dirty="0"/>
              <a:t>The ABCs also have a multiplier effect with PA (NELP, 2008)</a:t>
            </a:r>
          </a:p>
          <a:p>
            <a:r>
              <a:rPr lang="en-US" sz="2800" dirty="0"/>
              <a:t>Non-instructional studies show that letter names serves as a memory anchor and facilitate the linking of diverse elements</a:t>
            </a:r>
          </a:p>
          <a:p>
            <a:r>
              <a:rPr lang="en-US" sz="2800" dirty="0"/>
              <a:t>Teaching the alphabet should include the letter names (capital and lower case), the most common letter sound for each letter, and how to print the letters </a:t>
            </a:r>
          </a:p>
          <a:p>
            <a:endParaRPr lang="en-US" dirty="0"/>
          </a:p>
        </p:txBody>
      </p:sp>
    </p:spTree>
    <p:extLst>
      <p:ext uri="{BB962C8B-B14F-4D97-AF65-F5344CB8AC3E}">
        <p14:creationId xmlns:p14="http://schemas.microsoft.com/office/powerpoint/2010/main" val="320619624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5B5D59-F1CA-DEB4-8813-6B21B484C9E4}"/>
              </a:ext>
            </a:extLst>
          </p:cNvPr>
          <p:cNvSpPr>
            <a:spLocks noGrp="1"/>
          </p:cNvSpPr>
          <p:nvPr>
            <p:ph type="title"/>
          </p:nvPr>
        </p:nvSpPr>
        <p:spPr>
          <a:xfrm>
            <a:off x="686834" y="1153572"/>
            <a:ext cx="3200400" cy="4461163"/>
          </a:xfrm>
        </p:spPr>
        <p:txBody>
          <a:bodyPr>
            <a:normAutofit/>
          </a:bodyPr>
          <a:lstStyle/>
          <a:p>
            <a:r>
              <a:rPr lang="en-US" dirty="0">
                <a:solidFill>
                  <a:srgbClr val="FFFFFF"/>
                </a:solidFill>
              </a:rPr>
              <a:t>ABCs Controversy 2</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0A0F669F-F46F-2733-1EB2-4BBE5840E852}"/>
              </a:ext>
            </a:extLst>
          </p:cNvPr>
          <p:cNvSpPr>
            <a:spLocks noGrp="1"/>
          </p:cNvSpPr>
          <p:nvPr>
            <p:ph idx="1"/>
          </p:nvPr>
        </p:nvSpPr>
        <p:spPr>
          <a:xfrm>
            <a:off x="4447308" y="591344"/>
            <a:ext cx="6906491" cy="5585619"/>
          </a:xfrm>
        </p:spPr>
        <p:txBody>
          <a:bodyPr anchor="ctr">
            <a:normAutofit/>
          </a:bodyPr>
          <a:lstStyle/>
          <a:p>
            <a:r>
              <a:rPr lang="en-US" dirty="0"/>
              <a:t>Many kindergarten and first grade teachers are dedicated to the idea of teaching ”Letter of the Week”</a:t>
            </a:r>
          </a:p>
          <a:p>
            <a:r>
              <a:rPr lang="en-US" sz="2800" dirty="0"/>
              <a:t>Research shows that students can make faster learning progress with a more ambitious letter learning agenda – children are not stressed or overwhelmed with faster instructional routines</a:t>
            </a:r>
          </a:p>
        </p:txBody>
      </p:sp>
    </p:spTree>
    <p:extLst>
      <p:ext uri="{BB962C8B-B14F-4D97-AF65-F5344CB8AC3E}">
        <p14:creationId xmlns:p14="http://schemas.microsoft.com/office/powerpoint/2010/main" val="218547949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963877"/>
            <a:ext cx="3494362" cy="4930246"/>
          </a:xfrm>
        </p:spPr>
        <p:txBody>
          <a:bodyPr>
            <a:normAutofit/>
          </a:bodyPr>
          <a:lstStyle/>
          <a:p>
            <a:pPr algn="r"/>
            <a:r>
              <a:rPr lang="en-US" dirty="0">
                <a:solidFill>
                  <a:schemeClr val="accent1"/>
                </a:solidFill>
              </a:rPr>
              <a:t>Teaching the ABCs</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976031" y="557048"/>
            <a:ext cx="6377769" cy="5822731"/>
          </a:xfrm>
        </p:spPr>
        <p:txBody>
          <a:bodyPr anchor="ctr">
            <a:normAutofit/>
          </a:bodyPr>
          <a:lstStyle/>
          <a:p>
            <a:endParaRPr lang="en-US" sz="2200" dirty="0"/>
          </a:p>
          <a:p>
            <a:r>
              <a:rPr lang="en-US" sz="2400" dirty="0"/>
              <a:t>How should we teach the alphabet?</a:t>
            </a:r>
          </a:p>
          <a:p>
            <a:r>
              <a:rPr lang="en-US" sz="2400" dirty="0"/>
              <a:t>One research supported approach includes the following steps (Jones, Clark, &amp; </a:t>
            </a:r>
            <a:r>
              <a:rPr lang="en-US" sz="2400" dirty="0" err="1"/>
              <a:t>Reutzel</a:t>
            </a:r>
            <a:r>
              <a:rPr lang="en-US" sz="2400" dirty="0"/>
              <a:t>, 2012)</a:t>
            </a:r>
          </a:p>
          <a:p>
            <a:endParaRPr lang="en-US" sz="2400" dirty="0"/>
          </a:p>
          <a:p>
            <a:pPr marL="457200" indent="-457200">
              <a:buAutoNum type="arabicPeriod"/>
            </a:pPr>
            <a:r>
              <a:rPr lang="en-US" sz="2400" dirty="0"/>
              <a:t>Letter name identification (1-2 mins)</a:t>
            </a:r>
          </a:p>
          <a:p>
            <a:pPr marL="457200" indent="-457200">
              <a:buAutoNum type="arabicPeriod"/>
            </a:pPr>
            <a:r>
              <a:rPr lang="en-US" sz="2400" dirty="0"/>
              <a:t>Letter sound identification (2-3 mins)</a:t>
            </a:r>
          </a:p>
          <a:p>
            <a:pPr marL="457200" indent="-457200">
              <a:buAutoNum type="arabicPeriod"/>
            </a:pPr>
            <a:r>
              <a:rPr lang="en-US" sz="2400" dirty="0"/>
              <a:t>Practicing with letter in text/Matching letter and sound (3-4 mins)</a:t>
            </a:r>
          </a:p>
          <a:p>
            <a:pPr marL="457200" indent="-457200">
              <a:buAutoNum type="arabicPeriod"/>
            </a:pPr>
            <a:r>
              <a:rPr lang="en-US" sz="2400" dirty="0"/>
              <a:t>Producing the letter form (4-5 mins)</a:t>
            </a:r>
          </a:p>
          <a:p>
            <a:endParaRPr lang="en-US" sz="2200" dirty="0"/>
          </a:p>
        </p:txBody>
      </p:sp>
    </p:spTree>
    <p:extLst>
      <p:ext uri="{BB962C8B-B14F-4D97-AF65-F5344CB8AC3E}">
        <p14:creationId xmlns:p14="http://schemas.microsoft.com/office/powerpoint/2010/main" val="226680993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963877"/>
            <a:ext cx="3494362" cy="4930246"/>
          </a:xfrm>
        </p:spPr>
        <p:txBody>
          <a:bodyPr>
            <a:normAutofit/>
          </a:bodyPr>
          <a:lstStyle/>
          <a:p>
            <a:pPr algn="r"/>
            <a:r>
              <a:rPr lang="en-US" dirty="0">
                <a:solidFill>
                  <a:schemeClr val="accent1"/>
                </a:solidFill>
              </a:rPr>
              <a:t>Teaching the ABCs (</a:t>
            </a:r>
            <a:r>
              <a:rPr lang="en-US" dirty="0" err="1">
                <a:solidFill>
                  <a:schemeClr val="accent1"/>
                </a:solidFill>
              </a:rPr>
              <a:t>cont</a:t>
            </a:r>
            <a:r>
              <a:rPr lang="en-US" dirty="0">
                <a:solidFill>
                  <a:schemeClr val="accent1"/>
                </a:solidFill>
              </a:rPr>
              <a:t>)</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976031" y="557048"/>
            <a:ext cx="6377769" cy="5822731"/>
          </a:xfrm>
        </p:spPr>
        <p:txBody>
          <a:bodyPr anchor="ctr">
            <a:normAutofit/>
          </a:bodyPr>
          <a:lstStyle/>
          <a:p>
            <a:pPr marL="0" indent="0">
              <a:buNone/>
            </a:pPr>
            <a:endParaRPr lang="en-US" sz="2200" dirty="0"/>
          </a:p>
          <a:p>
            <a:pPr marL="457200" indent="-457200">
              <a:buAutoNum type="arabicPeriod"/>
            </a:pPr>
            <a:r>
              <a:rPr lang="en-US" sz="2400" b="1" dirty="0"/>
              <a:t>Letter name identification  (memorization task)</a:t>
            </a:r>
          </a:p>
          <a:p>
            <a:pPr marL="457200" indent="-457200">
              <a:buAutoNum type="alphaLcPeriod"/>
            </a:pPr>
            <a:r>
              <a:rPr lang="en-US" sz="2400" dirty="0"/>
              <a:t>Show the capital and lower-case letter </a:t>
            </a:r>
          </a:p>
          <a:p>
            <a:pPr marL="457200" indent="-457200">
              <a:buAutoNum type="alphaLcPeriod"/>
            </a:pPr>
            <a:r>
              <a:rPr lang="en-US" sz="2400" dirty="0"/>
              <a:t>Tell the letter name</a:t>
            </a:r>
          </a:p>
          <a:p>
            <a:pPr marL="457200" indent="-457200">
              <a:buAutoNum type="alphaLcPeriod"/>
            </a:pPr>
            <a:r>
              <a:rPr lang="en-US" sz="2400" dirty="0"/>
              <a:t>Have children repeat the name </a:t>
            </a:r>
          </a:p>
          <a:p>
            <a:pPr marL="457200" indent="-457200">
              <a:buAutoNum type="alphaLcPeriod"/>
            </a:pPr>
            <a:r>
              <a:rPr lang="en-US" sz="2400" dirty="0"/>
              <a:t>Show that letter with 2-3 others and have children point to the correct one and name it</a:t>
            </a:r>
          </a:p>
          <a:p>
            <a:pPr marL="457200" indent="-457200">
              <a:buAutoNum type="alphaLcPeriod"/>
            </a:pPr>
            <a:r>
              <a:rPr lang="en-US" sz="2400" dirty="0"/>
              <a:t>Provide several opportunities to respond with various combinations of letters. </a:t>
            </a:r>
          </a:p>
          <a:p>
            <a:pPr marL="0" indent="0">
              <a:buNone/>
            </a:pPr>
            <a:endParaRPr lang="en-US" sz="2200" dirty="0"/>
          </a:p>
          <a:p>
            <a:endParaRPr lang="en-US" sz="2200" dirty="0"/>
          </a:p>
        </p:txBody>
      </p:sp>
    </p:spTree>
    <p:extLst>
      <p:ext uri="{BB962C8B-B14F-4D97-AF65-F5344CB8AC3E}">
        <p14:creationId xmlns:p14="http://schemas.microsoft.com/office/powerpoint/2010/main" val="207120513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963877"/>
            <a:ext cx="3494362" cy="4930246"/>
          </a:xfrm>
        </p:spPr>
        <p:txBody>
          <a:bodyPr>
            <a:normAutofit/>
          </a:bodyPr>
          <a:lstStyle/>
          <a:p>
            <a:pPr algn="r"/>
            <a:r>
              <a:rPr lang="en-US" dirty="0">
                <a:solidFill>
                  <a:schemeClr val="accent1"/>
                </a:solidFill>
              </a:rPr>
              <a:t>Teaching the ABCs (</a:t>
            </a:r>
            <a:r>
              <a:rPr lang="en-US" dirty="0" err="1">
                <a:solidFill>
                  <a:schemeClr val="accent1"/>
                </a:solidFill>
              </a:rPr>
              <a:t>cont</a:t>
            </a:r>
            <a:r>
              <a:rPr lang="en-US" dirty="0">
                <a:solidFill>
                  <a:schemeClr val="accent1"/>
                </a:solidFill>
              </a:rPr>
              <a:t>)</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976031" y="557048"/>
            <a:ext cx="6377769" cy="5822731"/>
          </a:xfrm>
        </p:spPr>
        <p:txBody>
          <a:bodyPr anchor="ctr">
            <a:normAutofit/>
          </a:bodyPr>
          <a:lstStyle/>
          <a:p>
            <a:pPr marL="0" indent="0">
              <a:buNone/>
            </a:pPr>
            <a:endParaRPr lang="en-US" sz="2200" dirty="0"/>
          </a:p>
          <a:p>
            <a:pPr marL="457200" indent="-457200">
              <a:buFont typeface="+mj-lt"/>
              <a:buAutoNum type="arabicPeriod" startAt="2"/>
            </a:pPr>
            <a:r>
              <a:rPr lang="en-US" sz="2400" b="1" dirty="0"/>
              <a:t>Letter sound identification (matching task)</a:t>
            </a:r>
          </a:p>
          <a:p>
            <a:pPr marL="457200" indent="-457200">
              <a:buNone/>
            </a:pPr>
            <a:r>
              <a:rPr lang="en-US" sz="2400" dirty="0"/>
              <a:t>a.    Tell students that the letter represents the sound</a:t>
            </a:r>
          </a:p>
          <a:p>
            <a:pPr marL="457200" indent="-457200">
              <a:buAutoNum type="alphaLcPeriod" startAt="2"/>
            </a:pPr>
            <a:r>
              <a:rPr lang="en-US" sz="2400" dirty="0"/>
              <a:t>Show the upper- and lower-case letter and make  the sound</a:t>
            </a:r>
          </a:p>
          <a:p>
            <a:pPr marL="457200" indent="-457200">
              <a:buNone/>
            </a:pPr>
            <a:r>
              <a:rPr lang="en-US" sz="2400" dirty="0"/>
              <a:t>c.    Draw children’s attention to how you made the sound</a:t>
            </a:r>
          </a:p>
          <a:p>
            <a:pPr marL="457200" indent="-457200">
              <a:buNone/>
            </a:pPr>
            <a:r>
              <a:rPr lang="en-US" sz="2400" dirty="0"/>
              <a:t>d.    Have the children practice making the sound</a:t>
            </a:r>
          </a:p>
          <a:p>
            <a:pPr marL="457200" indent="-457200">
              <a:buNone/>
            </a:pPr>
            <a:r>
              <a:rPr lang="en-US" sz="2400" dirty="0"/>
              <a:t>e.    Show them a picture of something the name of which begins with that sound</a:t>
            </a:r>
          </a:p>
        </p:txBody>
      </p:sp>
    </p:spTree>
    <p:extLst>
      <p:ext uri="{BB962C8B-B14F-4D97-AF65-F5344CB8AC3E}">
        <p14:creationId xmlns:p14="http://schemas.microsoft.com/office/powerpoint/2010/main" val="307625753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963877"/>
            <a:ext cx="3494362" cy="4930246"/>
          </a:xfrm>
        </p:spPr>
        <p:txBody>
          <a:bodyPr>
            <a:normAutofit/>
          </a:bodyPr>
          <a:lstStyle/>
          <a:p>
            <a:pPr algn="r"/>
            <a:r>
              <a:rPr lang="en-US" dirty="0">
                <a:solidFill>
                  <a:schemeClr val="accent1"/>
                </a:solidFill>
              </a:rPr>
              <a:t>Teaching the ABCs (</a:t>
            </a:r>
            <a:r>
              <a:rPr lang="en-US" dirty="0" err="1">
                <a:solidFill>
                  <a:schemeClr val="accent1"/>
                </a:solidFill>
              </a:rPr>
              <a:t>cont</a:t>
            </a:r>
            <a:r>
              <a:rPr lang="en-US" dirty="0">
                <a:solidFill>
                  <a:schemeClr val="accent1"/>
                </a:solidFill>
              </a:rPr>
              <a:t>)</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976031" y="557048"/>
            <a:ext cx="6377769" cy="5822731"/>
          </a:xfrm>
        </p:spPr>
        <p:txBody>
          <a:bodyPr anchor="ctr">
            <a:normAutofit/>
          </a:bodyPr>
          <a:lstStyle/>
          <a:p>
            <a:pPr marL="0" indent="0">
              <a:buNone/>
            </a:pPr>
            <a:endParaRPr lang="en-US" sz="2400" dirty="0"/>
          </a:p>
          <a:p>
            <a:pPr marL="457200" indent="-457200">
              <a:buFont typeface="Arial" panose="020B0604020202020204" pitchFamily="34" charset="0"/>
              <a:buAutoNum type="arabicPeriod" startAt="3"/>
            </a:pPr>
            <a:r>
              <a:rPr lang="en-US" sz="2400" b="1" dirty="0"/>
              <a:t>Practicing with letter in text/Matching letter and sound </a:t>
            </a:r>
          </a:p>
          <a:p>
            <a:pPr marL="342900" indent="-342900">
              <a:buAutoNum type="alphaLcPeriod"/>
            </a:pPr>
            <a:r>
              <a:rPr lang="en-US" sz="2400" dirty="0">
                <a:ea typeface="Times New Roman" panose="02020603050405020304" pitchFamily="18" charset="0"/>
              </a:rPr>
              <a:t>  P</a:t>
            </a:r>
            <a:r>
              <a:rPr lang="en-US" sz="2400" dirty="0">
                <a:effectLst/>
                <a:ea typeface="Times New Roman" panose="02020603050405020304" pitchFamily="18" charset="0"/>
              </a:rPr>
              <a:t>rovide 3-4 letter cards at a time</a:t>
            </a:r>
          </a:p>
          <a:p>
            <a:pPr marL="342900" indent="-342900">
              <a:buAutoNum type="alphaLcPeriod"/>
            </a:pPr>
            <a:r>
              <a:rPr lang="en-US" sz="2400" dirty="0">
                <a:ea typeface="Times New Roman" panose="02020603050405020304" pitchFamily="18" charset="0"/>
              </a:rPr>
              <a:t>  H</a:t>
            </a:r>
            <a:r>
              <a:rPr lang="en-US" sz="2400" dirty="0">
                <a:effectLst/>
                <a:ea typeface="Times New Roman" panose="02020603050405020304" pitchFamily="18" charset="0"/>
              </a:rPr>
              <a:t>ave students locate the appropriate one</a:t>
            </a:r>
          </a:p>
          <a:p>
            <a:pPr marL="457200" indent="-457200">
              <a:buAutoNum type="alphaLcPeriod"/>
            </a:pPr>
            <a:r>
              <a:rPr lang="en-US" sz="2400" dirty="0">
                <a:effectLst/>
                <a:ea typeface="Times New Roman" panose="02020603050405020304" pitchFamily="18" charset="0"/>
              </a:rPr>
              <a:t>Or show simple sentences and have students point to or underline the letter that is the focus of the lesson</a:t>
            </a:r>
          </a:p>
          <a:p>
            <a:pPr marL="457200" indent="-457200">
              <a:buAutoNum type="alphaLcPeriod"/>
            </a:pPr>
            <a:r>
              <a:rPr lang="en-US" sz="2400" dirty="0">
                <a:ea typeface="Times New Roman" panose="02020603050405020304" pitchFamily="18" charset="0"/>
              </a:rPr>
              <a:t>Or </a:t>
            </a:r>
            <a:r>
              <a:rPr lang="en-US" sz="2400" dirty="0">
                <a:effectLst/>
                <a:ea typeface="Times New Roman" panose="02020603050405020304" pitchFamily="18" charset="0"/>
              </a:rPr>
              <a:t>provide pictures the </a:t>
            </a:r>
            <a:r>
              <a:rPr lang="en-US" sz="2400" dirty="0">
                <a:ea typeface="Times New Roman" panose="02020603050405020304" pitchFamily="18" charset="0"/>
              </a:rPr>
              <a:t>students can </a:t>
            </a:r>
            <a:r>
              <a:rPr lang="en-US" sz="2400" dirty="0">
                <a:effectLst/>
                <a:ea typeface="Times New Roman" panose="02020603050405020304" pitchFamily="18" charset="0"/>
              </a:rPr>
              <a:t>name., and have them match the pictures with the appropriate letters that represent the initial sounds</a:t>
            </a:r>
          </a:p>
          <a:p>
            <a:endParaRPr lang="en-US" sz="2200" dirty="0"/>
          </a:p>
        </p:txBody>
      </p:sp>
    </p:spTree>
    <p:extLst>
      <p:ext uri="{BB962C8B-B14F-4D97-AF65-F5344CB8AC3E}">
        <p14:creationId xmlns:p14="http://schemas.microsoft.com/office/powerpoint/2010/main" val="231357834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963877"/>
            <a:ext cx="3494362" cy="4930246"/>
          </a:xfrm>
        </p:spPr>
        <p:txBody>
          <a:bodyPr>
            <a:normAutofit/>
          </a:bodyPr>
          <a:lstStyle/>
          <a:p>
            <a:pPr algn="r"/>
            <a:r>
              <a:rPr lang="en-US" dirty="0">
                <a:solidFill>
                  <a:schemeClr val="accent1"/>
                </a:solidFill>
              </a:rPr>
              <a:t>Teaching the ABCs (</a:t>
            </a:r>
            <a:r>
              <a:rPr lang="en-US" dirty="0" err="1">
                <a:solidFill>
                  <a:schemeClr val="accent1"/>
                </a:solidFill>
              </a:rPr>
              <a:t>cont</a:t>
            </a:r>
            <a:r>
              <a:rPr lang="en-US" dirty="0">
                <a:solidFill>
                  <a:schemeClr val="accent1"/>
                </a:solidFill>
              </a:rPr>
              <a:t>)</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976031" y="557048"/>
            <a:ext cx="6377769" cy="5822731"/>
          </a:xfrm>
        </p:spPr>
        <p:txBody>
          <a:bodyPr anchor="ctr">
            <a:normAutofit/>
          </a:bodyPr>
          <a:lstStyle/>
          <a:p>
            <a:pPr marL="0" indent="0">
              <a:buNone/>
            </a:pPr>
            <a:endParaRPr lang="en-US" sz="2200" dirty="0"/>
          </a:p>
          <a:p>
            <a:pPr marL="457200" indent="-457200">
              <a:buAutoNum type="arabicPeriod" startAt="4"/>
            </a:pPr>
            <a:r>
              <a:rPr lang="en-US" sz="2400" b="1" dirty="0"/>
              <a:t>Producing the letter forms</a:t>
            </a:r>
          </a:p>
          <a:p>
            <a:pPr marL="457200" indent="-457200">
              <a:buAutoNum type="alphaLcPeriod"/>
            </a:pPr>
            <a:r>
              <a:rPr lang="en-US" sz="2400" dirty="0"/>
              <a:t>Demonstrate how to write letter</a:t>
            </a:r>
          </a:p>
          <a:p>
            <a:pPr marL="457200" indent="-457200">
              <a:buAutoNum type="alphaLcPeriod"/>
            </a:pPr>
            <a:r>
              <a:rPr lang="en-US" sz="2400" dirty="0"/>
              <a:t>Students then practice writing it with teacher feedback</a:t>
            </a:r>
          </a:p>
          <a:p>
            <a:pPr marL="457200" indent="-457200">
              <a:buAutoNum type="alphaLcPeriod"/>
            </a:pPr>
            <a:r>
              <a:rPr lang="en-US" sz="2400" dirty="0"/>
              <a:t>Use of pages that have dotted examples and arrow indicators are helpful</a:t>
            </a:r>
          </a:p>
        </p:txBody>
      </p:sp>
    </p:spTree>
    <p:extLst>
      <p:ext uri="{BB962C8B-B14F-4D97-AF65-F5344CB8AC3E}">
        <p14:creationId xmlns:p14="http://schemas.microsoft.com/office/powerpoint/2010/main" val="38450854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8DF98-514B-E541-B2AD-956400BA1FE3}"/>
              </a:ext>
            </a:extLst>
          </p:cNvPr>
          <p:cNvSpPr>
            <a:spLocks noGrp="1"/>
          </p:cNvSpPr>
          <p:nvPr>
            <p:ph type="title"/>
          </p:nvPr>
        </p:nvSpPr>
        <p:spPr>
          <a:xfrm>
            <a:off x="4965430" y="629268"/>
            <a:ext cx="6586491" cy="1286160"/>
          </a:xfrm>
        </p:spPr>
        <p:txBody>
          <a:bodyPr anchor="b">
            <a:normAutofit/>
          </a:bodyPr>
          <a:lstStyle/>
          <a:p>
            <a:r>
              <a:rPr lang="en-US" sz="4100" dirty="0"/>
              <a:t>Original Source of SOR  (cont.)</a:t>
            </a:r>
          </a:p>
        </p:txBody>
      </p:sp>
      <p:sp>
        <p:nvSpPr>
          <p:cNvPr id="3" name="Content Placeholder 2">
            <a:extLst>
              <a:ext uri="{FF2B5EF4-FFF2-40B4-BE49-F238E27FC236}">
                <a16:creationId xmlns:a16="http://schemas.microsoft.com/office/drawing/2014/main" id="{84EDE2C2-80E1-CE4B-9D15-98510F2B5B22}"/>
              </a:ext>
            </a:extLst>
          </p:cNvPr>
          <p:cNvSpPr>
            <a:spLocks noGrp="1"/>
          </p:cNvSpPr>
          <p:nvPr>
            <p:ph idx="1"/>
          </p:nvPr>
        </p:nvSpPr>
        <p:spPr>
          <a:xfrm>
            <a:off x="4965430" y="2314807"/>
            <a:ext cx="7080795" cy="4419597"/>
          </a:xfrm>
        </p:spPr>
        <p:txBody>
          <a:bodyPr>
            <a:normAutofit lnSpcReduction="10000"/>
          </a:bodyPr>
          <a:lstStyle/>
          <a:p>
            <a:r>
              <a:rPr lang="en-US" sz="2400" dirty="0"/>
              <a:t>SOR is used off and on throughout the 19</a:t>
            </a:r>
            <a:r>
              <a:rPr lang="en-US" sz="2400" baseline="30000" dirty="0"/>
              <a:t>th</a:t>
            </a:r>
            <a:r>
              <a:rPr lang="en-US" sz="2400" dirty="0"/>
              <a:t> century, usually with the intent of emphasizing linguistic pronunciation approaches to reading instruction</a:t>
            </a:r>
          </a:p>
          <a:p>
            <a:r>
              <a:rPr lang="en-US" sz="2400" dirty="0"/>
              <a:t>In the 20</a:t>
            </a:r>
            <a:r>
              <a:rPr lang="en-US" sz="2400" baseline="30000" dirty="0"/>
              <a:t>th</a:t>
            </a:r>
            <a:r>
              <a:rPr lang="en-US" sz="2400" dirty="0"/>
              <a:t> Century, the term is rarely used</a:t>
            </a:r>
          </a:p>
          <a:p>
            <a:r>
              <a:rPr lang="en-US" sz="2400" dirty="0"/>
              <a:t>However, in the 1990s, we start hearing about “scientific based reading research” (SBRR) – not quite the same term, but covering some of the same ground (we’ll come back to that)</a:t>
            </a:r>
          </a:p>
          <a:p>
            <a:r>
              <a:rPr lang="en-US" sz="2400" dirty="0"/>
              <a:t>In 2007, publication of book of literature reviews of theories, reading processes, stage models, cross-linguistic studies, etc. is published with the name, Science of Reading: A Handbook </a:t>
            </a:r>
          </a:p>
          <a:p>
            <a:endParaRPr lang="en-US" sz="2400" dirty="0"/>
          </a:p>
          <a:p>
            <a:endParaRPr lang="en-US" sz="2400" dirty="0"/>
          </a:p>
          <a:p>
            <a:endParaRPr lang="en-US" sz="2000" dirty="0"/>
          </a:p>
          <a:p>
            <a:endParaRPr lang="en-US" sz="2000" dirty="0"/>
          </a:p>
        </p:txBody>
      </p:sp>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D3A96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989208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11"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1098468" y="885651"/>
            <a:ext cx="3229803" cy="4624603"/>
          </a:xfrm>
        </p:spPr>
        <p:txBody>
          <a:bodyPr>
            <a:normAutofit/>
          </a:bodyPr>
          <a:lstStyle/>
          <a:p>
            <a:r>
              <a:rPr lang="en-US">
                <a:solidFill>
                  <a:srgbClr val="FFFFFF"/>
                </a:solidFill>
              </a:rPr>
              <a:t>Phonics</a:t>
            </a:r>
          </a:p>
        </p:txBody>
      </p:sp>
      <p:sp>
        <p:nvSpPr>
          <p:cNvPr id="3" name="Content Placeholder 2"/>
          <p:cNvSpPr>
            <a:spLocks noGrp="1"/>
          </p:cNvSpPr>
          <p:nvPr>
            <p:ph idx="1"/>
          </p:nvPr>
        </p:nvSpPr>
        <p:spPr>
          <a:xfrm>
            <a:off x="4978708" y="885651"/>
            <a:ext cx="6525220" cy="4616849"/>
          </a:xfrm>
        </p:spPr>
        <p:txBody>
          <a:bodyPr anchor="ctr">
            <a:normAutofit/>
          </a:bodyPr>
          <a:lstStyle/>
          <a:p>
            <a:r>
              <a:rPr lang="en-US" sz="2400" dirty="0"/>
              <a:t>Phonics refers to instruction aimed at teaching the alphabetic system of English; it includes the teaching of sound-symbol correspondences and the relationships between spelling patterns and pronunciations of words; decoding from print to pronunciation</a:t>
            </a:r>
          </a:p>
          <a:p>
            <a:r>
              <a:rPr lang="en-US" sz="2400" dirty="0"/>
              <a:t>Phonics is an approach to teaching (it is not a science -- phonology is a science)</a:t>
            </a:r>
          </a:p>
          <a:p>
            <a:endParaRPr lang="en-US" sz="2400" dirty="0"/>
          </a:p>
          <a:p>
            <a:endParaRPr lang="en-US" sz="2400" dirty="0"/>
          </a:p>
        </p:txBody>
      </p:sp>
    </p:spTree>
    <p:extLst>
      <p:ext uri="{BB962C8B-B14F-4D97-AF65-F5344CB8AC3E}">
        <p14:creationId xmlns:p14="http://schemas.microsoft.com/office/powerpoint/2010/main" val="360679551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11"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1098468" y="885651"/>
            <a:ext cx="3229803" cy="4624603"/>
          </a:xfrm>
        </p:spPr>
        <p:txBody>
          <a:bodyPr>
            <a:normAutofit/>
          </a:bodyPr>
          <a:lstStyle/>
          <a:p>
            <a:r>
              <a:rPr lang="en-US" dirty="0">
                <a:solidFill>
                  <a:srgbClr val="FFFFFF"/>
                </a:solidFill>
              </a:rPr>
              <a:t>Why teach phonics?</a:t>
            </a:r>
          </a:p>
        </p:txBody>
      </p:sp>
      <p:sp>
        <p:nvSpPr>
          <p:cNvPr id="3" name="Content Placeholder 2"/>
          <p:cNvSpPr>
            <a:spLocks noGrp="1"/>
          </p:cNvSpPr>
          <p:nvPr>
            <p:ph idx="1"/>
          </p:nvPr>
        </p:nvSpPr>
        <p:spPr>
          <a:xfrm>
            <a:off x="4978708" y="885651"/>
            <a:ext cx="6525220" cy="4616849"/>
          </a:xfrm>
        </p:spPr>
        <p:txBody>
          <a:bodyPr anchor="ctr">
            <a:normAutofit/>
          </a:bodyPr>
          <a:lstStyle/>
          <a:p>
            <a:r>
              <a:rPr lang="en-US" sz="2400" dirty="0"/>
              <a:t>NELP examined 70 studies on decoding instruction (includes those PA studies noted earlier); found that such instruction in preschool and kindergarten had moderate to large impacts on  students’ reading and spelling development and on various emergent literacy skills</a:t>
            </a:r>
          </a:p>
          <a:p>
            <a:r>
              <a:rPr lang="en-US" sz="2400" dirty="0"/>
              <a:t>NRP examined 38 studies on phonics instruction and found that such teaching in grades K-2 improved decoding, fluency, comprehension, and spelling and with older remedial readers it improved decoding and fluency and on reading comprehension and spelling</a:t>
            </a:r>
          </a:p>
        </p:txBody>
      </p:sp>
    </p:spTree>
    <p:extLst>
      <p:ext uri="{BB962C8B-B14F-4D97-AF65-F5344CB8AC3E}">
        <p14:creationId xmlns:p14="http://schemas.microsoft.com/office/powerpoint/2010/main" val="93546325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11"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1098468" y="885651"/>
            <a:ext cx="3229803" cy="4624603"/>
          </a:xfrm>
        </p:spPr>
        <p:txBody>
          <a:bodyPr>
            <a:normAutofit/>
          </a:bodyPr>
          <a:lstStyle/>
          <a:p>
            <a:r>
              <a:rPr lang="en-US" dirty="0">
                <a:solidFill>
                  <a:srgbClr val="FFFFFF"/>
                </a:solidFill>
              </a:rPr>
              <a:t>Why teach phonics?  (cont.)</a:t>
            </a:r>
          </a:p>
        </p:txBody>
      </p:sp>
      <p:sp>
        <p:nvSpPr>
          <p:cNvPr id="3" name="Content Placeholder 2"/>
          <p:cNvSpPr>
            <a:spLocks noGrp="1"/>
          </p:cNvSpPr>
          <p:nvPr>
            <p:ph idx="1"/>
          </p:nvPr>
        </p:nvSpPr>
        <p:spPr>
          <a:xfrm>
            <a:off x="4978708" y="885651"/>
            <a:ext cx="6525220" cy="4616849"/>
          </a:xfrm>
        </p:spPr>
        <p:txBody>
          <a:bodyPr anchor="ctr">
            <a:normAutofit/>
          </a:bodyPr>
          <a:lstStyle/>
          <a:p>
            <a:r>
              <a:rPr lang="en-US" sz="2400" dirty="0"/>
              <a:t>NLP found that explicit phonics instruction was beneficial to second language learners</a:t>
            </a:r>
          </a:p>
          <a:p>
            <a:r>
              <a:rPr lang="en-US" sz="2400" dirty="0"/>
              <a:t>The payoff – in terms of benefits to later reading achievement – were lower for second language students (because of lower knowledge of English) – phonics enables the reading of words, but the fewer words the reader knows the meanings of, the lesser the benefits</a:t>
            </a:r>
          </a:p>
        </p:txBody>
      </p:sp>
    </p:spTree>
    <p:extLst>
      <p:ext uri="{BB962C8B-B14F-4D97-AF65-F5344CB8AC3E}">
        <p14:creationId xmlns:p14="http://schemas.microsoft.com/office/powerpoint/2010/main" val="189649392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11"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1098468" y="885651"/>
            <a:ext cx="3229803" cy="4624603"/>
          </a:xfrm>
        </p:spPr>
        <p:txBody>
          <a:bodyPr>
            <a:normAutofit/>
          </a:bodyPr>
          <a:lstStyle/>
          <a:p>
            <a:r>
              <a:rPr lang="en-US" dirty="0">
                <a:solidFill>
                  <a:srgbClr val="FFFFFF"/>
                </a:solidFill>
              </a:rPr>
              <a:t>Goal of </a:t>
            </a:r>
            <a:br>
              <a:rPr lang="en-US" dirty="0">
                <a:solidFill>
                  <a:srgbClr val="FFFFFF"/>
                </a:solidFill>
              </a:rPr>
            </a:br>
            <a:r>
              <a:rPr lang="en-US" dirty="0">
                <a:solidFill>
                  <a:srgbClr val="FFFFFF"/>
                </a:solidFill>
              </a:rPr>
              <a:t>Phonics</a:t>
            </a:r>
            <a:br>
              <a:rPr lang="en-US" dirty="0">
                <a:solidFill>
                  <a:srgbClr val="FFFFFF"/>
                </a:solidFill>
              </a:rPr>
            </a:br>
            <a:r>
              <a:rPr lang="en-US" dirty="0">
                <a:solidFill>
                  <a:srgbClr val="FFFFFF"/>
                </a:solidFill>
              </a:rPr>
              <a:t>Instruction</a:t>
            </a:r>
          </a:p>
        </p:txBody>
      </p:sp>
      <p:sp>
        <p:nvSpPr>
          <p:cNvPr id="3" name="Content Placeholder 2"/>
          <p:cNvSpPr>
            <a:spLocks noGrp="1"/>
          </p:cNvSpPr>
          <p:nvPr>
            <p:ph idx="1"/>
          </p:nvPr>
        </p:nvSpPr>
        <p:spPr>
          <a:xfrm>
            <a:off x="4978708" y="885651"/>
            <a:ext cx="6525220" cy="4616849"/>
          </a:xfrm>
        </p:spPr>
        <p:txBody>
          <a:bodyPr anchor="ctr">
            <a:normAutofit fontScale="92500" lnSpcReduction="20000"/>
          </a:bodyPr>
          <a:lstStyle/>
          <a:p>
            <a:endParaRPr lang="en-US" sz="2400" dirty="0"/>
          </a:p>
          <a:p>
            <a:endParaRPr lang="en-US" sz="2400" dirty="0"/>
          </a:p>
          <a:p>
            <a:r>
              <a:rPr lang="en-US" sz="2600" dirty="0"/>
              <a:t>Often it is assumed that the purpose of phonics instruction is to teach students to sound out words</a:t>
            </a:r>
          </a:p>
          <a:p>
            <a:r>
              <a:rPr lang="en-US" sz="2600" dirty="0"/>
              <a:t>However, there is very little sounding out in proficient reading (students do sound out initially) and the sounding out that we may engage tends to aim at approximations rather than exact pronunciations </a:t>
            </a:r>
          </a:p>
          <a:p>
            <a:r>
              <a:rPr lang="en-US" sz="2600" dirty="0"/>
              <a:t>The real purpose of phonics is to help students to develop “orthographic mapping” </a:t>
            </a:r>
          </a:p>
          <a:p>
            <a:r>
              <a:rPr lang="en-US" sz="2600" dirty="0"/>
              <a:t>Orthographic mapping refers to how we come to recognize words as sight words and to spell words from memory</a:t>
            </a:r>
          </a:p>
          <a:p>
            <a:endParaRPr lang="en-US" sz="2400" dirty="0"/>
          </a:p>
          <a:p>
            <a:pPr marL="0" indent="0">
              <a:buNone/>
            </a:pPr>
            <a:endParaRPr lang="en-US" sz="2400" dirty="0"/>
          </a:p>
          <a:p>
            <a:endParaRPr lang="en-US" sz="2400" dirty="0"/>
          </a:p>
          <a:p>
            <a:endParaRPr lang="en-US" sz="2400" dirty="0"/>
          </a:p>
        </p:txBody>
      </p:sp>
    </p:spTree>
    <p:extLst>
      <p:ext uri="{BB962C8B-B14F-4D97-AF65-F5344CB8AC3E}">
        <p14:creationId xmlns:p14="http://schemas.microsoft.com/office/powerpoint/2010/main" val="26801341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11"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1098468" y="885651"/>
            <a:ext cx="3229803" cy="4624603"/>
          </a:xfrm>
        </p:spPr>
        <p:txBody>
          <a:bodyPr>
            <a:normAutofit/>
          </a:bodyPr>
          <a:lstStyle/>
          <a:p>
            <a:r>
              <a:rPr lang="en-US" dirty="0">
                <a:solidFill>
                  <a:srgbClr val="FFFFFF"/>
                </a:solidFill>
              </a:rPr>
              <a:t>Goal of </a:t>
            </a:r>
            <a:br>
              <a:rPr lang="en-US" dirty="0">
                <a:solidFill>
                  <a:srgbClr val="FFFFFF"/>
                </a:solidFill>
              </a:rPr>
            </a:br>
            <a:r>
              <a:rPr lang="en-US" dirty="0">
                <a:solidFill>
                  <a:srgbClr val="FFFFFF"/>
                </a:solidFill>
              </a:rPr>
              <a:t>Phonics</a:t>
            </a:r>
            <a:br>
              <a:rPr lang="en-US" dirty="0">
                <a:solidFill>
                  <a:srgbClr val="FFFFFF"/>
                </a:solidFill>
              </a:rPr>
            </a:br>
            <a:r>
              <a:rPr lang="en-US" dirty="0">
                <a:solidFill>
                  <a:srgbClr val="FFFFFF"/>
                </a:solidFill>
              </a:rPr>
              <a:t>Instruction (cont.)</a:t>
            </a:r>
          </a:p>
        </p:txBody>
      </p:sp>
      <p:sp>
        <p:nvSpPr>
          <p:cNvPr id="3" name="Content Placeholder 2"/>
          <p:cNvSpPr>
            <a:spLocks noGrp="1"/>
          </p:cNvSpPr>
          <p:nvPr>
            <p:ph idx="1"/>
          </p:nvPr>
        </p:nvSpPr>
        <p:spPr>
          <a:xfrm>
            <a:off x="4978708" y="885651"/>
            <a:ext cx="6525220" cy="4616849"/>
          </a:xfrm>
        </p:spPr>
        <p:txBody>
          <a:bodyPr anchor="ctr">
            <a:normAutofit lnSpcReduction="10000"/>
          </a:bodyPr>
          <a:lstStyle/>
          <a:p>
            <a:endParaRPr lang="en-US" sz="2400" dirty="0"/>
          </a:p>
          <a:p>
            <a:endParaRPr lang="en-US" sz="2400" dirty="0"/>
          </a:p>
          <a:p>
            <a:r>
              <a:rPr lang="en-US" sz="2400" dirty="0"/>
              <a:t>What we mean by a sight word is a word that can be recognized immediately as if there was no sounding or mediation</a:t>
            </a:r>
          </a:p>
          <a:p>
            <a:r>
              <a:rPr lang="en-US" sz="2400" dirty="0"/>
              <a:t>Sight words are developed not from rote memorization but from forming connections among spellings, pronunciations and meanings in memory</a:t>
            </a:r>
          </a:p>
          <a:p>
            <a:r>
              <a:rPr lang="en-US" sz="2400" dirty="0"/>
              <a:t>In other words, phonics teaches students how to approach words phonologically and to develop a systematic way of remembering words – without rote memory</a:t>
            </a:r>
          </a:p>
          <a:p>
            <a:pPr marL="0" indent="0">
              <a:buNone/>
            </a:pPr>
            <a:endParaRPr lang="en-US" sz="2400" dirty="0"/>
          </a:p>
          <a:p>
            <a:endParaRPr lang="en-US" sz="2400" dirty="0"/>
          </a:p>
          <a:p>
            <a:endParaRPr lang="en-US" sz="2400" dirty="0"/>
          </a:p>
        </p:txBody>
      </p:sp>
    </p:spTree>
    <p:extLst>
      <p:ext uri="{BB962C8B-B14F-4D97-AF65-F5344CB8AC3E}">
        <p14:creationId xmlns:p14="http://schemas.microsoft.com/office/powerpoint/2010/main" val="304375595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11"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1098468" y="885651"/>
            <a:ext cx="3229803" cy="4624603"/>
          </a:xfrm>
        </p:spPr>
        <p:txBody>
          <a:bodyPr>
            <a:normAutofit/>
          </a:bodyPr>
          <a:lstStyle/>
          <a:p>
            <a:r>
              <a:rPr lang="en-US" dirty="0">
                <a:solidFill>
                  <a:srgbClr val="FFFFFF"/>
                </a:solidFill>
              </a:rPr>
              <a:t>Goal of </a:t>
            </a:r>
            <a:br>
              <a:rPr lang="en-US" dirty="0">
                <a:solidFill>
                  <a:srgbClr val="FFFFFF"/>
                </a:solidFill>
              </a:rPr>
            </a:br>
            <a:r>
              <a:rPr lang="en-US" dirty="0">
                <a:solidFill>
                  <a:srgbClr val="FFFFFF"/>
                </a:solidFill>
              </a:rPr>
              <a:t>Phonics</a:t>
            </a:r>
            <a:br>
              <a:rPr lang="en-US" dirty="0">
                <a:solidFill>
                  <a:srgbClr val="FFFFFF"/>
                </a:solidFill>
              </a:rPr>
            </a:br>
            <a:r>
              <a:rPr lang="en-US" dirty="0">
                <a:solidFill>
                  <a:srgbClr val="FFFFFF"/>
                </a:solidFill>
              </a:rPr>
              <a:t>Instruction (cont.)</a:t>
            </a:r>
          </a:p>
        </p:txBody>
      </p:sp>
      <p:sp>
        <p:nvSpPr>
          <p:cNvPr id="3" name="Content Placeholder 2"/>
          <p:cNvSpPr>
            <a:spLocks noGrp="1"/>
          </p:cNvSpPr>
          <p:nvPr>
            <p:ph idx="1"/>
          </p:nvPr>
        </p:nvSpPr>
        <p:spPr>
          <a:xfrm>
            <a:off x="4978708" y="885651"/>
            <a:ext cx="6525220" cy="4616849"/>
          </a:xfrm>
        </p:spPr>
        <p:txBody>
          <a:bodyPr anchor="ctr">
            <a:normAutofit/>
          </a:bodyPr>
          <a:lstStyle/>
          <a:p>
            <a:endParaRPr lang="en-US" sz="2400" dirty="0"/>
          </a:p>
          <a:p>
            <a:endParaRPr lang="en-US" sz="2400" dirty="0"/>
          </a:p>
          <a:p>
            <a:r>
              <a:rPr lang="en-US" sz="2400" dirty="0"/>
              <a:t>Basically, phonics instruction teaches students how to look at words (attending to all the letters in a sequence), how to connect visual and phonemic information, and how to store this information in memory in a bonded or connected form</a:t>
            </a:r>
          </a:p>
          <a:p>
            <a:r>
              <a:rPr lang="en-US" sz="2400" dirty="0"/>
              <a:t>Because of this it is not necessary to teach all possible spelling patterns (instruction tips kids off to some of the most useful patterns and encourages students to notice other patterns) </a:t>
            </a:r>
          </a:p>
          <a:p>
            <a:pPr marL="0" indent="0">
              <a:buNone/>
            </a:pPr>
            <a:endParaRPr lang="en-US" sz="2400" dirty="0"/>
          </a:p>
          <a:p>
            <a:endParaRPr lang="en-US" sz="2400" dirty="0"/>
          </a:p>
          <a:p>
            <a:endParaRPr lang="en-US" sz="2400" dirty="0"/>
          </a:p>
        </p:txBody>
      </p:sp>
    </p:spTree>
    <p:extLst>
      <p:ext uri="{BB962C8B-B14F-4D97-AF65-F5344CB8AC3E}">
        <p14:creationId xmlns:p14="http://schemas.microsoft.com/office/powerpoint/2010/main" val="329027551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11"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1098468" y="885651"/>
            <a:ext cx="3229803" cy="4624603"/>
          </a:xfrm>
        </p:spPr>
        <p:txBody>
          <a:bodyPr>
            <a:normAutofit/>
          </a:bodyPr>
          <a:lstStyle/>
          <a:p>
            <a:r>
              <a:rPr lang="en-US" dirty="0">
                <a:solidFill>
                  <a:srgbClr val="FFFFFF"/>
                </a:solidFill>
              </a:rPr>
              <a:t>Is phonics necessary?</a:t>
            </a:r>
          </a:p>
        </p:txBody>
      </p:sp>
      <p:sp>
        <p:nvSpPr>
          <p:cNvPr id="3" name="Content Placeholder 2"/>
          <p:cNvSpPr>
            <a:spLocks noGrp="1"/>
          </p:cNvSpPr>
          <p:nvPr>
            <p:ph idx="1"/>
          </p:nvPr>
        </p:nvSpPr>
        <p:spPr>
          <a:xfrm>
            <a:off x="4978708" y="885651"/>
            <a:ext cx="6398195" cy="5521414"/>
          </a:xfrm>
        </p:spPr>
        <p:txBody>
          <a:bodyPr anchor="ctr">
            <a:normAutofit lnSpcReduction="10000"/>
          </a:bodyPr>
          <a:lstStyle/>
          <a:p>
            <a:endParaRPr lang="en-US" sz="2400" dirty="0"/>
          </a:p>
          <a:p>
            <a:r>
              <a:rPr lang="en-US" sz="2600" dirty="0"/>
              <a:t>It is possible to learn to read without explicit phonics instruction</a:t>
            </a:r>
          </a:p>
          <a:p>
            <a:r>
              <a:rPr lang="en-US" sz="2600" dirty="0"/>
              <a:t>The orthographic-phonological aspects of English is a system so someone can figure it out without much overt teaching</a:t>
            </a:r>
          </a:p>
          <a:p>
            <a:r>
              <a:rPr lang="en-US" sz="2600" dirty="0"/>
              <a:t>However, explicit phonics instruction increases the number of children who are successful in learning to read and improves average achievement levels </a:t>
            </a:r>
          </a:p>
          <a:p>
            <a:r>
              <a:rPr lang="en-US" sz="2600" dirty="0"/>
              <a:t>Methods that don’t include phonics – or that provide minimal attention to it do teach reading – just not as successfully as comparable approaches that include explicit phonics instruction</a:t>
            </a:r>
          </a:p>
          <a:p>
            <a:endParaRPr lang="en-US" sz="2400" dirty="0"/>
          </a:p>
          <a:p>
            <a:endParaRPr lang="en-US" sz="2400" dirty="0"/>
          </a:p>
        </p:txBody>
      </p:sp>
    </p:spTree>
    <p:extLst>
      <p:ext uri="{BB962C8B-B14F-4D97-AF65-F5344CB8AC3E}">
        <p14:creationId xmlns:p14="http://schemas.microsoft.com/office/powerpoint/2010/main" val="362933934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11"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1098468" y="885651"/>
            <a:ext cx="3229803" cy="4624603"/>
          </a:xfrm>
        </p:spPr>
        <p:txBody>
          <a:bodyPr>
            <a:normAutofit/>
          </a:bodyPr>
          <a:lstStyle/>
          <a:p>
            <a:r>
              <a:rPr lang="en-US" dirty="0">
                <a:solidFill>
                  <a:srgbClr val="FFFFFF"/>
                </a:solidFill>
              </a:rPr>
              <a:t>The Irregularity of English</a:t>
            </a:r>
          </a:p>
        </p:txBody>
      </p:sp>
      <p:sp>
        <p:nvSpPr>
          <p:cNvPr id="3" name="Content Placeholder 2"/>
          <p:cNvSpPr>
            <a:spLocks noGrp="1"/>
          </p:cNvSpPr>
          <p:nvPr>
            <p:ph idx="1"/>
          </p:nvPr>
        </p:nvSpPr>
        <p:spPr>
          <a:xfrm>
            <a:off x="4978708" y="885651"/>
            <a:ext cx="6398195" cy="5521414"/>
          </a:xfrm>
        </p:spPr>
        <p:txBody>
          <a:bodyPr anchor="ctr">
            <a:normAutofit lnSpcReduction="10000"/>
          </a:bodyPr>
          <a:lstStyle/>
          <a:p>
            <a:endParaRPr lang="en-US" sz="2400" dirty="0"/>
          </a:p>
          <a:p>
            <a:r>
              <a:rPr lang="en-US" sz="2600" dirty="0"/>
              <a:t>Linguistic research reveals that English is complex but also highly consistent</a:t>
            </a:r>
          </a:p>
          <a:p>
            <a:r>
              <a:rPr lang="en-US" sz="2600" dirty="0"/>
              <a:t>English spelling is complicated for various reasons, but a major one is that the spelling represents both phonology and meaning</a:t>
            </a:r>
          </a:p>
          <a:p>
            <a:r>
              <a:rPr lang="en-US" sz="2600" dirty="0"/>
              <a:t>As such, phonics instruction provides valuable clues to how the system works</a:t>
            </a:r>
          </a:p>
          <a:p>
            <a:r>
              <a:rPr lang="en-US" sz="2600" dirty="0"/>
              <a:t>For this to be successful, students must be flexible, sensitive to patterns, comfortable with approximations, and self correcting</a:t>
            </a:r>
          </a:p>
          <a:p>
            <a:r>
              <a:rPr lang="en-US" sz="2600" dirty="0"/>
              <a:t>We need to teach phonics in ways that build a mental set for variability so they can respond accordingly when their initial attempts fail </a:t>
            </a:r>
          </a:p>
          <a:p>
            <a:endParaRPr lang="en-US" sz="2400" dirty="0"/>
          </a:p>
          <a:p>
            <a:endParaRPr lang="en-US" sz="2400" dirty="0"/>
          </a:p>
        </p:txBody>
      </p:sp>
    </p:spTree>
    <p:extLst>
      <p:ext uri="{BB962C8B-B14F-4D97-AF65-F5344CB8AC3E}">
        <p14:creationId xmlns:p14="http://schemas.microsoft.com/office/powerpoint/2010/main" val="60122438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5B5D59-F1CA-DEB4-8813-6B21B484C9E4}"/>
              </a:ext>
            </a:extLst>
          </p:cNvPr>
          <p:cNvSpPr>
            <a:spLocks noGrp="1"/>
          </p:cNvSpPr>
          <p:nvPr>
            <p:ph type="title"/>
          </p:nvPr>
        </p:nvSpPr>
        <p:spPr>
          <a:xfrm>
            <a:off x="686834" y="1153572"/>
            <a:ext cx="3200400" cy="4461163"/>
          </a:xfrm>
        </p:spPr>
        <p:txBody>
          <a:bodyPr>
            <a:normAutofit/>
          </a:bodyPr>
          <a:lstStyle/>
          <a:p>
            <a:r>
              <a:rPr lang="en-US" dirty="0">
                <a:solidFill>
                  <a:srgbClr val="FFFFFF"/>
                </a:solidFill>
              </a:rPr>
              <a:t>Phonics Controversy</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0A0F669F-F46F-2733-1EB2-4BBE5840E852}"/>
              </a:ext>
            </a:extLst>
          </p:cNvPr>
          <p:cNvSpPr>
            <a:spLocks noGrp="1"/>
          </p:cNvSpPr>
          <p:nvPr>
            <p:ph idx="1"/>
          </p:nvPr>
        </p:nvSpPr>
        <p:spPr>
          <a:xfrm>
            <a:off x="4447308" y="591344"/>
            <a:ext cx="6906491" cy="5585619"/>
          </a:xfrm>
        </p:spPr>
        <p:txBody>
          <a:bodyPr anchor="ctr">
            <a:normAutofit/>
          </a:bodyPr>
          <a:lstStyle/>
          <a:p>
            <a:r>
              <a:rPr lang="en-US" dirty="0"/>
              <a:t>Do we need a phonics program?</a:t>
            </a:r>
          </a:p>
          <a:p>
            <a:r>
              <a:rPr lang="en-US" dirty="0"/>
              <a:t>Some authorities agree that phonics should be taught, but they believe that students will do best with targeted phonics mini-lessons aimed at what they are struggling with currently</a:t>
            </a:r>
          </a:p>
        </p:txBody>
      </p:sp>
    </p:spTree>
    <p:extLst>
      <p:ext uri="{BB962C8B-B14F-4D97-AF65-F5344CB8AC3E}">
        <p14:creationId xmlns:p14="http://schemas.microsoft.com/office/powerpoint/2010/main" val="283237617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5B5D59-F1CA-DEB4-8813-6B21B484C9E4}"/>
              </a:ext>
            </a:extLst>
          </p:cNvPr>
          <p:cNvSpPr>
            <a:spLocks noGrp="1"/>
          </p:cNvSpPr>
          <p:nvPr>
            <p:ph type="title"/>
          </p:nvPr>
        </p:nvSpPr>
        <p:spPr>
          <a:xfrm>
            <a:off x="686834" y="1153572"/>
            <a:ext cx="3200400" cy="4461163"/>
          </a:xfrm>
        </p:spPr>
        <p:txBody>
          <a:bodyPr>
            <a:normAutofit/>
          </a:bodyPr>
          <a:lstStyle/>
          <a:p>
            <a:r>
              <a:rPr lang="en-US" dirty="0">
                <a:solidFill>
                  <a:srgbClr val="FFFFFF"/>
                </a:solidFill>
              </a:rPr>
              <a:t>Phonics Controversy (cont.)</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0A0F669F-F46F-2733-1EB2-4BBE5840E852}"/>
              </a:ext>
            </a:extLst>
          </p:cNvPr>
          <p:cNvSpPr>
            <a:spLocks noGrp="1"/>
          </p:cNvSpPr>
          <p:nvPr>
            <p:ph idx="1"/>
          </p:nvPr>
        </p:nvSpPr>
        <p:spPr>
          <a:xfrm>
            <a:off x="4447308" y="591344"/>
            <a:ext cx="6906491" cy="5585619"/>
          </a:xfrm>
        </p:spPr>
        <p:txBody>
          <a:bodyPr anchor="ctr">
            <a:normAutofit/>
          </a:bodyPr>
          <a:lstStyle/>
          <a:p>
            <a:r>
              <a:rPr lang="en-US" dirty="0"/>
              <a:t>Research studies that made this comparison found that following a systematic program of instruction that specified a series of lessons to be taught in sequence worked best</a:t>
            </a:r>
          </a:p>
          <a:p>
            <a:r>
              <a:rPr lang="en-US" dirty="0"/>
              <a:t>Students who received that kind of teaching did better than those with more opportunistic teaching supports </a:t>
            </a:r>
          </a:p>
        </p:txBody>
      </p:sp>
    </p:spTree>
    <p:extLst>
      <p:ext uri="{BB962C8B-B14F-4D97-AF65-F5344CB8AC3E}">
        <p14:creationId xmlns:p14="http://schemas.microsoft.com/office/powerpoint/2010/main" val="5623685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8DF98-514B-E541-B2AD-956400BA1FE3}"/>
              </a:ext>
            </a:extLst>
          </p:cNvPr>
          <p:cNvSpPr>
            <a:spLocks noGrp="1"/>
          </p:cNvSpPr>
          <p:nvPr>
            <p:ph type="title"/>
          </p:nvPr>
        </p:nvSpPr>
        <p:spPr>
          <a:xfrm>
            <a:off x="4965430" y="629268"/>
            <a:ext cx="6586491" cy="1286160"/>
          </a:xfrm>
        </p:spPr>
        <p:txBody>
          <a:bodyPr anchor="b">
            <a:normAutofit/>
          </a:bodyPr>
          <a:lstStyle/>
          <a:p>
            <a:r>
              <a:rPr lang="en-US" sz="4100" dirty="0"/>
              <a:t>Original Source of SOR (cont.) </a:t>
            </a:r>
          </a:p>
        </p:txBody>
      </p:sp>
      <p:sp>
        <p:nvSpPr>
          <p:cNvPr id="3" name="Content Placeholder 2">
            <a:extLst>
              <a:ext uri="{FF2B5EF4-FFF2-40B4-BE49-F238E27FC236}">
                <a16:creationId xmlns:a16="http://schemas.microsoft.com/office/drawing/2014/main" id="{84EDE2C2-80E1-CE4B-9D15-98510F2B5B22}"/>
              </a:ext>
            </a:extLst>
          </p:cNvPr>
          <p:cNvSpPr>
            <a:spLocks noGrp="1"/>
          </p:cNvSpPr>
          <p:nvPr>
            <p:ph idx="1"/>
          </p:nvPr>
        </p:nvSpPr>
        <p:spPr>
          <a:xfrm>
            <a:off x="4965430" y="2314807"/>
            <a:ext cx="7080795" cy="4419597"/>
          </a:xfrm>
        </p:spPr>
        <p:txBody>
          <a:bodyPr>
            <a:normAutofit lnSpcReduction="10000"/>
          </a:bodyPr>
          <a:lstStyle/>
          <a:p>
            <a:r>
              <a:rPr lang="en-US" sz="2400" dirty="0"/>
              <a:t>One of the chapter authors, Mark Seidenberg published an article with that in the title and refers to that term in his popular book</a:t>
            </a:r>
            <a:r>
              <a:rPr lang="en-US" sz="2400" i="1" dirty="0"/>
              <a:t>, Language at the Speed of Sight </a:t>
            </a:r>
            <a:r>
              <a:rPr lang="en-US" sz="2400" dirty="0"/>
              <a:t>(2017) -- a book that focuses on studies of the reading process</a:t>
            </a:r>
          </a:p>
          <a:p>
            <a:r>
              <a:rPr lang="en-US" sz="2400" dirty="0"/>
              <a:t>There is virtually no mention in the public press of the term </a:t>
            </a:r>
          </a:p>
          <a:p>
            <a:r>
              <a:rPr lang="en-US" sz="2400" dirty="0"/>
              <a:t>2018: Emily Hanford’s first radio documentary on reading appears and the term skyrockets</a:t>
            </a:r>
          </a:p>
          <a:p>
            <a:r>
              <a:rPr lang="en-US" sz="2400" dirty="0"/>
              <a:t>Unfortunately, none of these sources bothers to provide a specific definition – one must work that out from looking at what is included and what the purposes are</a:t>
            </a:r>
          </a:p>
          <a:p>
            <a:endParaRPr lang="en-US" sz="2400" dirty="0"/>
          </a:p>
          <a:p>
            <a:endParaRPr lang="en-US" sz="2400" dirty="0"/>
          </a:p>
          <a:p>
            <a:endParaRPr lang="en-US" sz="2400" dirty="0"/>
          </a:p>
          <a:p>
            <a:endParaRPr lang="en-US" sz="2000" dirty="0"/>
          </a:p>
          <a:p>
            <a:endParaRPr lang="en-US" sz="2000" dirty="0"/>
          </a:p>
        </p:txBody>
      </p:sp>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D3A96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496631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9926" y="667355"/>
            <a:ext cx="8308975" cy="1143000"/>
          </a:xfrm>
        </p:spPr>
        <p:txBody>
          <a:bodyPr>
            <a:normAutofit fontScale="90000"/>
          </a:bodyPr>
          <a:lstStyle/>
          <a:p>
            <a:r>
              <a:rPr lang="en-US" dirty="0"/>
              <a:t>Phoneme-Grapheme Correspondences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24790646"/>
              </p:ext>
            </p:extLst>
          </p:nvPr>
        </p:nvGraphicFramePr>
        <p:xfrm>
          <a:off x="2073276" y="1600200"/>
          <a:ext cx="8042275" cy="4815840"/>
        </p:xfrm>
        <a:graphic>
          <a:graphicData uri="http://schemas.openxmlformats.org/drawingml/2006/table">
            <a:tbl>
              <a:tblPr firstRow="1" bandRow="1">
                <a:tableStyleId>{5C22544A-7EE6-4342-B048-85BDC9FD1C3A}</a:tableStyleId>
              </a:tblPr>
              <a:tblGrid>
                <a:gridCol w="1445196">
                  <a:extLst>
                    <a:ext uri="{9D8B030D-6E8A-4147-A177-3AD203B41FA5}">
                      <a16:colId xmlns:a16="http://schemas.microsoft.com/office/drawing/2014/main" val="20000"/>
                    </a:ext>
                  </a:extLst>
                </a:gridCol>
                <a:gridCol w="3916321">
                  <a:extLst>
                    <a:ext uri="{9D8B030D-6E8A-4147-A177-3AD203B41FA5}">
                      <a16:colId xmlns:a16="http://schemas.microsoft.com/office/drawing/2014/main" val="20001"/>
                    </a:ext>
                  </a:extLst>
                </a:gridCol>
                <a:gridCol w="2680758">
                  <a:extLst>
                    <a:ext uri="{9D8B030D-6E8A-4147-A177-3AD203B41FA5}">
                      <a16:colId xmlns:a16="http://schemas.microsoft.com/office/drawing/2014/main" val="20002"/>
                    </a:ext>
                  </a:extLst>
                </a:gridCol>
              </a:tblGrid>
              <a:tr h="339003">
                <a:tc>
                  <a:txBody>
                    <a:bodyPr/>
                    <a:lstStyle/>
                    <a:p>
                      <a:r>
                        <a:rPr lang="en-US" dirty="0">
                          <a:solidFill>
                            <a:schemeClr val="tx1"/>
                          </a:solidFill>
                        </a:rPr>
                        <a:t>Phoneme</a:t>
                      </a:r>
                    </a:p>
                  </a:txBody>
                  <a:tcPr marL="89359" marR="89359"/>
                </a:tc>
                <a:tc>
                  <a:txBody>
                    <a:bodyPr/>
                    <a:lstStyle/>
                    <a:p>
                      <a:r>
                        <a:rPr lang="en-US" dirty="0">
                          <a:solidFill>
                            <a:schemeClr val="tx1"/>
                          </a:solidFill>
                        </a:rPr>
                        <a:t>Word Examples</a:t>
                      </a:r>
                    </a:p>
                  </a:txBody>
                  <a:tcPr marL="89359" marR="89359"/>
                </a:tc>
                <a:tc>
                  <a:txBody>
                    <a:bodyPr/>
                    <a:lstStyle/>
                    <a:p>
                      <a:r>
                        <a:rPr lang="en-US" dirty="0">
                          <a:solidFill>
                            <a:schemeClr val="tx1"/>
                          </a:solidFill>
                        </a:rPr>
                        <a:t>Common spellings</a:t>
                      </a:r>
                    </a:p>
                  </a:txBody>
                  <a:tcPr marL="89359" marR="89359"/>
                </a:tc>
                <a:extLst>
                  <a:ext uri="{0D108BD9-81ED-4DB2-BD59-A6C34878D82A}">
                    <a16:rowId xmlns:a16="http://schemas.microsoft.com/office/drawing/2014/main" val="10000"/>
                  </a:ext>
                </a:extLst>
              </a:tr>
              <a:tr h="370840">
                <a:tc>
                  <a:txBody>
                    <a:bodyPr/>
                    <a:lstStyle/>
                    <a:p>
                      <a:r>
                        <a:rPr lang="en-US" dirty="0"/>
                        <a:t>/p/</a:t>
                      </a:r>
                    </a:p>
                  </a:txBody>
                  <a:tcPr marL="89359" marR="89359"/>
                </a:tc>
                <a:tc>
                  <a:txBody>
                    <a:bodyPr/>
                    <a:lstStyle/>
                    <a:p>
                      <a:r>
                        <a:rPr lang="en-US" dirty="0"/>
                        <a:t>pit, spider, stop</a:t>
                      </a:r>
                    </a:p>
                  </a:txBody>
                  <a:tcPr marL="89359" marR="89359"/>
                </a:tc>
                <a:tc>
                  <a:txBody>
                    <a:bodyPr/>
                    <a:lstStyle/>
                    <a:p>
                      <a:r>
                        <a:rPr lang="en-US" dirty="0"/>
                        <a:t>p</a:t>
                      </a:r>
                    </a:p>
                  </a:txBody>
                  <a:tcPr marL="89359" marR="89359"/>
                </a:tc>
                <a:extLst>
                  <a:ext uri="{0D108BD9-81ED-4DB2-BD59-A6C34878D82A}">
                    <a16:rowId xmlns:a16="http://schemas.microsoft.com/office/drawing/2014/main" val="10001"/>
                  </a:ext>
                </a:extLst>
              </a:tr>
              <a:tr h="370840">
                <a:tc>
                  <a:txBody>
                    <a:bodyPr/>
                    <a:lstStyle/>
                    <a:p>
                      <a:r>
                        <a:rPr lang="en-US" dirty="0"/>
                        <a:t>/b/</a:t>
                      </a:r>
                    </a:p>
                  </a:txBody>
                  <a:tcPr marL="89359" marR="89359"/>
                </a:tc>
                <a:tc>
                  <a:txBody>
                    <a:bodyPr/>
                    <a:lstStyle/>
                    <a:p>
                      <a:r>
                        <a:rPr lang="en-US" dirty="0"/>
                        <a:t>bit, brat, bubble</a:t>
                      </a:r>
                    </a:p>
                  </a:txBody>
                  <a:tcPr marL="89359" marR="89359"/>
                </a:tc>
                <a:tc>
                  <a:txBody>
                    <a:bodyPr/>
                    <a:lstStyle/>
                    <a:p>
                      <a:r>
                        <a:rPr lang="en-US" dirty="0"/>
                        <a:t>b</a:t>
                      </a:r>
                    </a:p>
                  </a:txBody>
                  <a:tcPr marL="89359" marR="89359"/>
                </a:tc>
                <a:extLst>
                  <a:ext uri="{0D108BD9-81ED-4DB2-BD59-A6C34878D82A}">
                    <a16:rowId xmlns:a16="http://schemas.microsoft.com/office/drawing/2014/main" val="10002"/>
                  </a:ext>
                </a:extLst>
              </a:tr>
              <a:tr h="370840">
                <a:tc>
                  <a:txBody>
                    <a:bodyPr/>
                    <a:lstStyle/>
                    <a:p>
                      <a:r>
                        <a:rPr lang="en-US" dirty="0"/>
                        <a:t>/m/</a:t>
                      </a:r>
                    </a:p>
                  </a:txBody>
                  <a:tcPr marL="89359" marR="89359"/>
                </a:tc>
                <a:tc>
                  <a:txBody>
                    <a:bodyPr/>
                    <a:lstStyle/>
                    <a:p>
                      <a:r>
                        <a:rPr lang="en-US" dirty="0"/>
                        <a:t>mitt,</a:t>
                      </a:r>
                      <a:r>
                        <a:rPr lang="en-US" baseline="0" dirty="0"/>
                        <a:t> comb, hymn</a:t>
                      </a:r>
                      <a:endParaRPr lang="en-US" dirty="0"/>
                    </a:p>
                  </a:txBody>
                  <a:tcPr marL="89359" marR="89359"/>
                </a:tc>
                <a:tc>
                  <a:txBody>
                    <a:bodyPr/>
                    <a:lstStyle/>
                    <a:p>
                      <a:r>
                        <a:rPr lang="en-US" dirty="0"/>
                        <a:t>m,</a:t>
                      </a:r>
                      <a:r>
                        <a:rPr lang="en-US" baseline="0" dirty="0"/>
                        <a:t> </a:t>
                      </a:r>
                      <a:r>
                        <a:rPr lang="en-US" baseline="0" dirty="0" err="1"/>
                        <a:t>mb</a:t>
                      </a:r>
                      <a:r>
                        <a:rPr lang="en-US" baseline="0" dirty="0"/>
                        <a:t>, </a:t>
                      </a:r>
                      <a:r>
                        <a:rPr lang="en-US" baseline="0" dirty="0" err="1"/>
                        <a:t>mn</a:t>
                      </a:r>
                      <a:endParaRPr lang="en-US" dirty="0"/>
                    </a:p>
                  </a:txBody>
                  <a:tcPr marL="89359" marR="89359"/>
                </a:tc>
                <a:extLst>
                  <a:ext uri="{0D108BD9-81ED-4DB2-BD59-A6C34878D82A}">
                    <a16:rowId xmlns:a16="http://schemas.microsoft.com/office/drawing/2014/main" val="10003"/>
                  </a:ext>
                </a:extLst>
              </a:tr>
              <a:tr h="370840">
                <a:tc>
                  <a:txBody>
                    <a:bodyPr/>
                    <a:lstStyle/>
                    <a:p>
                      <a:r>
                        <a:rPr lang="en-US" dirty="0"/>
                        <a:t>/t/</a:t>
                      </a:r>
                    </a:p>
                  </a:txBody>
                  <a:tcPr marL="89359" marR="89359"/>
                </a:tc>
                <a:tc>
                  <a:txBody>
                    <a:bodyPr/>
                    <a:lstStyle/>
                    <a:p>
                      <a:r>
                        <a:rPr lang="en-US" dirty="0"/>
                        <a:t>tickle</a:t>
                      </a:r>
                      <a:r>
                        <a:rPr lang="en-US" baseline="0" dirty="0"/>
                        <a:t> mitt, sipped</a:t>
                      </a:r>
                      <a:endParaRPr lang="en-US" dirty="0"/>
                    </a:p>
                  </a:txBody>
                  <a:tcPr marL="89359" marR="89359"/>
                </a:tc>
                <a:tc>
                  <a:txBody>
                    <a:bodyPr/>
                    <a:lstStyle/>
                    <a:p>
                      <a:r>
                        <a:rPr lang="en-US" dirty="0"/>
                        <a:t>t,</a:t>
                      </a:r>
                      <a:r>
                        <a:rPr lang="en-US" baseline="0" dirty="0"/>
                        <a:t> </a:t>
                      </a:r>
                      <a:r>
                        <a:rPr lang="en-US" baseline="0" dirty="0" err="1"/>
                        <a:t>tt</a:t>
                      </a:r>
                      <a:r>
                        <a:rPr lang="en-US" baseline="0" dirty="0"/>
                        <a:t>, </a:t>
                      </a:r>
                      <a:r>
                        <a:rPr lang="en-US" baseline="0" dirty="0" err="1"/>
                        <a:t>ed</a:t>
                      </a:r>
                      <a:endParaRPr lang="en-US" dirty="0"/>
                    </a:p>
                  </a:txBody>
                  <a:tcPr marL="89359" marR="89359"/>
                </a:tc>
                <a:extLst>
                  <a:ext uri="{0D108BD9-81ED-4DB2-BD59-A6C34878D82A}">
                    <a16:rowId xmlns:a16="http://schemas.microsoft.com/office/drawing/2014/main" val="10004"/>
                  </a:ext>
                </a:extLst>
              </a:tr>
              <a:tr h="370840">
                <a:tc>
                  <a:txBody>
                    <a:bodyPr/>
                    <a:lstStyle/>
                    <a:p>
                      <a:r>
                        <a:rPr lang="en-US" dirty="0"/>
                        <a:t>/d/</a:t>
                      </a:r>
                    </a:p>
                  </a:txBody>
                  <a:tcPr marL="89359" marR="89359"/>
                </a:tc>
                <a:tc>
                  <a:txBody>
                    <a:bodyPr/>
                    <a:lstStyle/>
                    <a:p>
                      <a:r>
                        <a:rPr lang="en-US" dirty="0"/>
                        <a:t>die,</a:t>
                      </a:r>
                      <a:r>
                        <a:rPr lang="en-US" baseline="0" dirty="0"/>
                        <a:t> loved</a:t>
                      </a:r>
                      <a:endParaRPr lang="en-US" dirty="0"/>
                    </a:p>
                  </a:txBody>
                  <a:tcPr marL="89359" marR="89359"/>
                </a:tc>
                <a:tc>
                  <a:txBody>
                    <a:bodyPr/>
                    <a:lstStyle/>
                    <a:p>
                      <a:r>
                        <a:rPr lang="en-US" dirty="0"/>
                        <a:t>d,</a:t>
                      </a:r>
                      <a:r>
                        <a:rPr lang="en-US" baseline="0" dirty="0"/>
                        <a:t> </a:t>
                      </a:r>
                      <a:r>
                        <a:rPr lang="en-US" baseline="0" dirty="0" err="1"/>
                        <a:t>ed</a:t>
                      </a:r>
                      <a:endParaRPr lang="en-US" dirty="0"/>
                    </a:p>
                  </a:txBody>
                  <a:tcPr marL="89359" marR="89359"/>
                </a:tc>
                <a:extLst>
                  <a:ext uri="{0D108BD9-81ED-4DB2-BD59-A6C34878D82A}">
                    <a16:rowId xmlns:a16="http://schemas.microsoft.com/office/drawing/2014/main" val="10005"/>
                  </a:ext>
                </a:extLst>
              </a:tr>
              <a:tr h="370840">
                <a:tc>
                  <a:txBody>
                    <a:bodyPr/>
                    <a:lstStyle/>
                    <a:p>
                      <a:r>
                        <a:rPr lang="en-US" dirty="0"/>
                        <a:t>/n/</a:t>
                      </a:r>
                    </a:p>
                  </a:txBody>
                  <a:tcPr marL="89359" marR="89359"/>
                </a:tc>
                <a:tc>
                  <a:txBody>
                    <a:bodyPr/>
                    <a:lstStyle/>
                    <a:p>
                      <a:r>
                        <a:rPr lang="en-US" dirty="0"/>
                        <a:t>nice, knight,</a:t>
                      </a:r>
                      <a:r>
                        <a:rPr lang="en-US" baseline="0" dirty="0"/>
                        <a:t> gnat</a:t>
                      </a:r>
                      <a:endParaRPr lang="en-US" dirty="0"/>
                    </a:p>
                  </a:txBody>
                  <a:tcPr marL="89359" marR="89359"/>
                </a:tc>
                <a:tc>
                  <a:txBody>
                    <a:bodyPr/>
                    <a:lstStyle/>
                    <a:p>
                      <a:r>
                        <a:rPr lang="en-US" dirty="0"/>
                        <a:t>n,</a:t>
                      </a:r>
                      <a:r>
                        <a:rPr lang="en-US" baseline="0" dirty="0"/>
                        <a:t> </a:t>
                      </a:r>
                      <a:r>
                        <a:rPr lang="en-US" baseline="0" dirty="0" err="1"/>
                        <a:t>kn</a:t>
                      </a:r>
                      <a:r>
                        <a:rPr lang="en-US" baseline="0" dirty="0"/>
                        <a:t>, </a:t>
                      </a:r>
                      <a:r>
                        <a:rPr lang="en-US" baseline="0" dirty="0" err="1"/>
                        <a:t>gn</a:t>
                      </a:r>
                      <a:endParaRPr lang="en-US" dirty="0"/>
                    </a:p>
                  </a:txBody>
                  <a:tcPr marL="89359" marR="89359"/>
                </a:tc>
                <a:extLst>
                  <a:ext uri="{0D108BD9-81ED-4DB2-BD59-A6C34878D82A}">
                    <a16:rowId xmlns:a16="http://schemas.microsoft.com/office/drawing/2014/main" val="10006"/>
                  </a:ext>
                </a:extLst>
              </a:tr>
              <a:tr h="370840">
                <a:tc>
                  <a:txBody>
                    <a:bodyPr/>
                    <a:lstStyle/>
                    <a:p>
                      <a:r>
                        <a:rPr lang="en-US" dirty="0"/>
                        <a:t>/k/</a:t>
                      </a:r>
                    </a:p>
                  </a:txBody>
                  <a:tcPr marL="89359" marR="89359"/>
                </a:tc>
                <a:tc>
                  <a:txBody>
                    <a:bodyPr/>
                    <a:lstStyle/>
                    <a:p>
                      <a:r>
                        <a:rPr lang="en-US" dirty="0"/>
                        <a:t>cup, kite, duck, chorus, folk,</a:t>
                      </a:r>
                      <a:r>
                        <a:rPr lang="en-US" baseline="0" dirty="0"/>
                        <a:t> quiet </a:t>
                      </a:r>
                      <a:endParaRPr lang="en-US" dirty="0"/>
                    </a:p>
                  </a:txBody>
                  <a:tcPr marL="89359" marR="89359"/>
                </a:tc>
                <a:tc>
                  <a:txBody>
                    <a:bodyPr/>
                    <a:lstStyle/>
                    <a:p>
                      <a:r>
                        <a:rPr lang="en-US" dirty="0"/>
                        <a:t>k,</a:t>
                      </a:r>
                      <a:r>
                        <a:rPr lang="en-US" baseline="0" dirty="0"/>
                        <a:t> c, </a:t>
                      </a:r>
                      <a:r>
                        <a:rPr lang="en-US" baseline="0" dirty="0" err="1"/>
                        <a:t>ck</a:t>
                      </a:r>
                      <a:r>
                        <a:rPr lang="en-US" baseline="0" dirty="0"/>
                        <a:t>, </a:t>
                      </a:r>
                      <a:r>
                        <a:rPr lang="en-US" baseline="0" dirty="0" err="1"/>
                        <a:t>ch</a:t>
                      </a:r>
                      <a:r>
                        <a:rPr lang="en-US" baseline="0" dirty="0"/>
                        <a:t>, </a:t>
                      </a:r>
                      <a:r>
                        <a:rPr lang="en-US" baseline="0" dirty="0" err="1"/>
                        <a:t>lk</a:t>
                      </a:r>
                      <a:r>
                        <a:rPr lang="en-US" baseline="0" dirty="0"/>
                        <a:t>, q</a:t>
                      </a:r>
                      <a:endParaRPr lang="en-US" dirty="0"/>
                    </a:p>
                  </a:txBody>
                  <a:tcPr marL="89359" marR="89359"/>
                </a:tc>
                <a:extLst>
                  <a:ext uri="{0D108BD9-81ED-4DB2-BD59-A6C34878D82A}">
                    <a16:rowId xmlns:a16="http://schemas.microsoft.com/office/drawing/2014/main" val="10007"/>
                  </a:ext>
                </a:extLst>
              </a:tr>
              <a:tr h="370840">
                <a:tc>
                  <a:txBody>
                    <a:bodyPr/>
                    <a:lstStyle/>
                    <a:p>
                      <a:r>
                        <a:rPr lang="en-US" dirty="0"/>
                        <a:t>/g/</a:t>
                      </a:r>
                    </a:p>
                  </a:txBody>
                  <a:tcPr marL="89359" marR="89359"/>
                </a:tc>
                <a:tc>
                  <a:txBody>
                    <a:bodyPr/>
                    <a:lstStyle/>
                    <a:p>
                      <a:r>
                        <a:rPr lang="en-US" dirty="0"/>
                        <a:t>girl, Pittsburgh</a:t>
                      </a:r>
                    </a:p>
                  </a:txBody>
                  <a:tcPr marL="89359" marR="89359"/>
                </a:tc>
                <a:tc>
                  <a:txBody>
                    <a:bodyPr/>
                    <a:lstStyle/>
                    <a:p>
                      <a:r>
                        <a:rPr lang="en-US" dirty="0"/>
                        <a:t>g, </a:t>
                      </a:r>
                      <a:r>
                        <a:rPr lang="en-US" dirty="0" err="1"/>
                        <a:t>gh</a:t>
                      </a:r>
                      <a:r>
                        <a:rPr lang="en-US" baseline="0" dirty="0"/>
                        <a:t> </a:t>
                      </a:r>
                      <a:endParaRPr lang="en-US" dirty="0"/>
                    </a:p>
                  </a:txBody>
                  <a:tcPr marL="89359" marR="89359"/>
                </a:tc>
                <a:extLst>
                  <a:ext uri="{0D108BD9-81ED-4DB2-BD59-A6C34878D82A}">
                    <a16:rowId xmlns:a16="http://schemas.microsoft.com/office/drawing/2014/main" val="10008"/>
                  </a:ext>
                </a:extLst>
              </a:tr>
              <a:tr h="370840">
                <a:tc>
                  <a:txBody>
                    <a:bodyPr/>
                    <a:lstStyle/>
                    <a:p>
                      <a:r>
                        <a:rPr lang="en-US" dirty="0"/>
                        <a:t>/</a:t>
                      </a:r>
                      <a:r>
                        <a:rPr lang="en-US" dirty="0" err="1"/>
                        <a:t>ng</a:t>
                      </a:r>
                      <a:r>
                        <a:rPr lang="en-US" dirty="0"/>
                        <a:t>/</a:t>
                      </a:r>
                    </a:p>
                  </a:txBody>
                  <a:tcPr marL="89359" marR="89359"/>
                </a:tc>
                <a:tc>
                  <a:txBody>
                    <a:bodyPr/>
                    <a:lstStyle/>
                    <a:p>
                      <a:r>
                        <a:rPr lang="en-US" dirty="0"/>
                        <a:t>sing,</a:t>
                      </a:r>
                      <a:r>
                        <a:rPr lang="en-US" baseline="0" dirty="0"/>
                        <a:t> bank</a:t>
                      </a:r>
                      <a:endParaRPr lang="en-US" dirty="0"/>
                    </a:p>
                  </a:txBody>
                  <a:tcPr marL="89359" marR="89359"/>
                </a:tc>
                <a:tc>
                  <a:txBody>
                    <a:bodyPr/>
                    <a:lstStyle/>
                    <a:p>
                      <a:r>
                        <a:rPr lang="en-US" dirty="0" err="1"/>
                        <a:t>ng</a:t>
                      </a:r>
                      <a:r>
                        <a:rPr lang="en-US" dirty="0"/>
                        <a:t>,</a:t>
                      </a:r>
                      <a:r>
                        <a:rPr lang="en-US" baseline="0" dirty="0"/>
                        <a:t> n</a:t>
                      </a:r>
                      <a:endParaRPr lang="en-US" dirty="0"/>
                    </a:p>
                  </a:txBody>
                  <a:tcPr marL="89359" marR="89359"/>
                </a:tc>
                <a:extLst>
                  <a:ext uri="{0D108BD9-81ED-4DB2-BD59-A6C34878D82A}">
                    <a16:rowId xmlns:a16="http://schemas.microsoft.com/office/drawing/2014/main" val="10009"/>
                  </a:ext>
                </a:extLst>
              </a:tr>
              <a:tr h="370840">
                <a:tc>
                  <a:txBody>
                    <a:bodyPr/>
                    <a:lstStyle/>
                    <a:p>
                      <a:r>
                        <a:rPr lang="en-US" dirty="0"/>
                        <a:t>/f/</a:t>
                      </a:r>
                    </a:p>
                  </a:txBody>
                  <a:tcPr marL="89359" marR="89359"/>
                </a:tc>
                <a:tc>
                  <a:txBody>
                    <a:bodyPr/>
                    <a:lstStyle/>
                    <a:p>
                      <a:r>
                        <a:rPr lang="en-US" dirty="0"/>
                        <a:t>fluff,</a:t>
                      </a:r>
                      <a:r>
                        <a:rPr lang="en-US" baseline="0" dirty="0"/>
                        <a:t> sphere, tough, calf</a:t>
                      </a:r>
                      <a:endParaRPr lang="en-US" dirty="0"/>
                    </a:p>
                  </a:txBody>
                  <a:tcPr marL="89359" marR="89359"/>
                </a:tc>
                <a:tc>
                  <a:txBody>
                    <a:bodyPr/>
                    <a:lstStyle/>
                    <a:p>
                      <a:r>
                        <a:rPr lang="en-US" dirty="0"/>
                        <a:t>f,</a:t>
                      </a:r>
                      <a:r>
                        <a:rPr lang="en-US" baseline="0" dirty="0"/>
                        <a:t> </a:t>
                      </a:r>
                      <a:r>
                        <a:rPr lang="en-US" baseline="0" dirty="0" err="1"/>
                        <a:t>ff</a:t>
                      </a:r>
                      <a:r>
                        <a:rPr lang="en-US" baseline="0" dirty="0"/>
                        <a:t>, </a:t>
                      </a:r>
                      <a:r>
                        <a:rPr lang="en-US" baseline="0" dirty="0" err="1"/>
                        <a:t>ph</a:t>
                      </a:r>
                      <a:r>
                        <a:rPr lang="en-US" baseline="0" dirty="0"/>
                        <a:t>, lf</a:t>
                      </a:r>
                      <a:endParaRPr lang="en-US" dirty="0"/>
                    </a:p>
                  </a:txBody>
                  <a:tcPr marL="89359" marR="89359"/>
                </a:tc>
                <a:extLst>
                  <a:ext uri="{0D108BD9-81ED-4DB2-BD59-A6C34878D82A}">
                    <a16:rowId xmlns:a16="http://schemas.microsoft.com/office/drawing/2014/main" val="10010"/>
                  </a:ext>
                </a:extLst>
              </a:tr>
              <a:tr h="370840">
                <a:tc>
                  <a:txBody>
                    <a:bodyPr/>
                    <a:lstStyle/>
                    <a:p>
                      <a:r>
                        <a:rPr lang="en-US" dirty="0"/>
                        <a:t>/v/</a:t>
                      </a:r>
                    </a:p>
                  </a:txBody>
                  <a:tcPr marL="89359" marR="89359"/>
                </a:tc>
                <a:tc>
                  <a:txBody>
                    <a:bodyPr/>
                    <a:lstStyle/>
                    <a:p>
                      <a:r>
                        <a:rPr lang="en-US" dirty="0"/>
                        <a:t>van,</a:t>
                      </a:r>
                      <a:r>
                        <a:rPr lang="en-US" baseline="0" dirty="0"/>
                        <a:t> dove</a:t>
                      </a:r>
                      <a:endParaRPr lang="en-US" dirty="0"/>
                    </a:p>
                  </a:txBody>
                  <a:tcPr marL="89359" marR="89359"/>
                </a:tc>
                <a:tc>
                  <a:txBody>
                    <a:bodyPr/>
                    <a:lstStyle/>
                    <a:p>
                      <a:r>
                        <a:rPr lang="en-US" dirty="0"/>
                        <a:t>v, </a:t>
                      </a:r>
                      <a:r>
                        <a:rPr lang="en-US" dirty="0" err="1"/>
                        <a:t>ve</a:t>
                      </a:r>
                      <a:r>
                        <a:rPr lang="en-US" baseline="0" dirty="0"/>
                        <a:t> </a:t>
                      </a:r>
                      <a:endParaRPr lang="en-US" dirty="0"/>
                    </a:p>
                  </a:txBody>
                  <a:tcPr marL="89359" marR="89359"/>
                </a:tc>
                <a:extLst>
                  <a:ext uri="{0D108BD9-81ED-4DB2-BD59-A6C34878D82A}">
                    <a16:rowId xmlns:a16="http://schemas.microsoft.com/office/drawing/2014/main" val="10011"/>
                  </a:ext>
                </a:extLst>
              </a:tr>
              <a:tr h="370840">
                <a:tc>
                  <a:txBody>
                    <a:bodyPr/>
                    <a:lstStyle/>
                    <a:p>
                      <a:r>
                        <a:rPr lang="en-US" dirty="0"/>
                        <a:t>/s/</a:t>
                      </a:r>
                    </a:p>
                  </a:txBody>
                  <a:tcPr marL="89359" marR="89359"/>
                </a:tc>
                <a:tc>
                  <a:txBody>
                    <a:bodyPr/>
                    <a:lstStyle/>
                    <a:p>
                      <a:r>
                        <a:rPr lang="en-US" dirty="0"/>
                        <a:t>sit,</a:t>
                      </a:r>
                      <a:r>
                        <a:rPr lang="en-US" baseline="0" dirty="0"/>
                        <a:t> pass, science, psychic</a:t>
                      </a:r>
                      <a:endParaRPr lang="en-US" dirty="0"/>
                    </a:p>
                  </a:txBody>
                  <a:tcPr marL="89359" marR="89359"/>
                </a:tc>
                <a:tc>
                  <a:txBody>
                    <a:bodyPr/>
                    <a:lstStyle/>
                    <a:p>
                      <a:r>
                        <a:rPr lang="en-US" dirty="0"/>
                        <a:t>s, </a:t>
                      </a:r>
                      <a:r>
                        <a:rPr lang="en-US" dirty="0" err="1"/>
                        <a:t>ss</a:t>
                      </a:r>
                      <a:r>
                        <a:rPr lang="en-US" dirty="0"/>
                        <a:t>, </a:t>
                      </a:r>
                      <a:r>
                        <a:rPr lang="en-US" dirty="0" err="1"/>
                        <a:t>sc</a:t>
                      </a:r>
                      <a:r>
                        <a:rPr lang="en-US" dirty="0"/>
                        <a:t>, </a:t>
                      </a:r>
                      <a:r>
                        <a:rPr lang="en-US" dirty="0" err="1"/>
                        <a:t>ps</a:t>
                      </a:r>
                      <a:endParaRPr lang="en-US" dirty="0"/>
                    </a:p>
                  </a:txBody>
                  <a:tcPr marL="89359" marR="89359"/>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347012958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Phoneme-Grapheme Correspondence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79937864"/>
              </p:ext>
            </p:extLst>
          </p:nvPr>
        </p:nvGraphicFramePr>
        <p:xfrm>
          <a:off x="2073274" y="1497940"/>
          <a:ext cx="8137524" cy="5487624"/>
        </p:xfrm>
        <a:graphic>
          <a:graphicData uri="http://schemas.openxmlformats.org/drawingml/2006/table">
            <a:tbl>
              <a:tblPr firstRow="1" bandRow="1">
                <a:tableStyleId>{5C22544A-7EE6-4342-B048-85BDC9FD1C3A}</a:tableStyleId>
              </a:tblPr>
              <a:tblGrid>
                <a:gridCol w="1355105">
                  <a:extLst>
                    <a:ext uri="{9D8B030D-6E8A-4147-A177-3AD203B41FA5}">
                      <a16:colId xmlns:a16="http://schemas.microsoft.com/office/drawing/2014/main" val="20000"/>
                    </a:ext>
                  </a:extLst>
                </a:gridCol>
                <a:gridCol w="4069911">
                  <a:extLst>
                    <a:ext uri="{9D8B030D-6E8A-4147-A177-3AD203B41FA5}">
                      <a16:colId xmlns:a16="http://schemas.microsoft.com/office/drawing/2014/main" val="20001"/>
                    </a:ext>
                  </a:extLst>
                </a:gridCol>
                <a:gridCol w="2712508">
                  <a:extLst>
                    <a:ext uri="{9D8B030D-6E8A-4147-A177-3AD203B41FA5}">
                      <a16:colId xmlns:a16="http://schemas.microsoft.com/office/drawing/2014/main" val="20002"/>
                    </a:ext>
                  </a:extLst>
                </a:gridCol>
              </a:tblGrid>
              <a:tr h="458424">
                <a:tc>
                  <a:txBody>
                    <a:bodyPr/>
                    <a:lstStyle/>
                    <a:p>
                      <a:r>
                        <a:rPr lang="en-US" dirty="0">
                          <a:solidFill>
                            <a:srgbClr val="000000"/>
                          </a:solidFill>
                        </a:rPr>
                        <a:t>Phoneme</a:t>
                      </a:r>
                    </a:p>
                  </a:txBody>
                  <a:tcPr/>
                </a:tc>
                <a:tc>
                  <a:txBody>
                    <a:bodyPr/>
                    <a:lstStyle/>
                    <a:p>
                      <a:r>
                        <a:rPr lang="en-US" dirty="0">
                          <a:solidFill>
                            <a:srgbClr val="000000"/>
                          </a:solidFill>
                        </a:rPr>
                        <a:t>Word Examples</a:t>
                      </a:r>
                    </a:p>
                  </a:txBody>
                  <a:tcPr/>
                </a:tc>
                <a:tc>
                  <a:txBody>
                    <a:bodyPr/>
                    <a:lstStyle/>
                    <a:p>
                      <a:r>
                        <a:rPr lang="en-US" dirty="0">
                          <a:solidFill>
                            <a:srgbClr val="000000"/>
                          </a:solidFill>
                        </a:rPr>
                        <a:t>Common spellings</a:t>
                      </a:r>
                    </a:p>
                  </a:txBody>
                  <a:tcPr/>
                </a:tc>
                <a:extLst>
                  <a:ext uri="{0D108BD9-81ED-4DB2-BD59-A6C34878D82A}">
                    <a16:rowId xmlns:a16="http://schemas.microsoft.com/office/drawing/2014/main" val="10000"/>
                  </a:ext>
                </a:extLst>
              </a:tr>
              <a:tr h="337696">
                <a:tc>
                  <a:txBody>
                    <a:bodyPr/>
                    <a:lstStyle/>
                    <a:p>
                      <a:r>
                        <a:rPr lang="en-US" dirty="0">
                          <a:solidFill>
                            <a:srgbClr val="000000"/>
                          </a:solidFill>
                        </a:rPr>
                        <a:t>/z/</a:t>
                      </a:r>
                    </a:p>
                  </a:txBody>
                  <a:tcPr/>
                </a:tc>
                <a:tc>
                  <a:txBody>
                    <a:bodyPr/>
                    <a:lstStyle/>
                    <a:p>
                      <a:r>
                        <a:rPr lang="en-US" dirty="0">
                          <a:solidFill>
                            <a:srgbClr val="000000"/>
                          </a:solidFill>
                        </a:rPr>
                        <a:t>zoo, jazz,</a:t>
                      </a:r>
                      <a:r>
                        <a:rPr lang="en-US" baseline="0" dirty="0">
                          <a:solidFill>
                            <a:srgbClr val="000000"/>
                          </a:solidFill>
                        </a:rPr>
                        <a:t> nose, as, xylophone</a:t>
                      </a:r>
                      <a:endParaRPr lang="en-US" dirty="0">
                        <a:solidFill>
                          <a:srgbClr val="000000"/>
                        </a:solidFill>
                      </a:endParaRPr>
                    </a:p>
                  </a:txBody>
                  <a:tcPr/>
                </a:tc>
                <a:tc>
                  <a:txBody>
                    <a:bodyPr/>
                    <a:lstStyle/>
                    <a:p>
                      <a:r>
                        <a:rPr lang="en-US" dirty="0">
                          <a:solidFill>
                            <a:srgbClr val="000000"/>
                          </a:solidFill>
                        </a:rPr>
                        <a:t>z,</a:t>
                      </a:r>
                      <a:r>
                        <a:rPr lang="en-US" baseline="0" dirty="0">
                          <a:solidFill>
                            <a:srgbClr val="000000"/>
                          </a:solidFill>
                        </a:rPr>
                        <a:t> </a:t>
                      </a:r>
                      <a:r>
                        <a:rPr lang="en-US" baseline="0" dirty="0" err="1">
                          <a:solidFill>
                            <a:srgbClr val="000000"/>
                          </a:solidFill>
                        </a:rPr>
                        <a:t>zz</a:t>
                      </a:r>
                      <a:r>
                        <a:rPr lang="en-US" baseline="0" dirty="0">
                          <a:solidFill>
                            <a:srgbClr val="000000"/>
                          </a:solidFill>
                        </a:rPr>
                        <a:t>, se, s, x</a:t>
                      </a:r>
                      <a:endParaRPr lang="en-US" dirty="0">
                        <a:solidFill>
                          <a:srgbClr val="000000"/>
                        </a:solidFill>
                      </a:endParaRPr>
                    </a:p>
                  </a:txBody>
                  <a:tcPr/>
                </a:tc>
                <a:extLst>
                  <a:ext uri="{0D108BD9-81ED-4DB2-BD59-A6C34878D82A}">
                    <a16:rowId xmlns:a16="http://schemas.microsoft.com/office/drawing/2014/main" val="10001"/>
                  </a:ext>
                </a:extLst>
              </a:tr>
              <a:tr h="337696">
                <a:tc>
                  <a:txBody>
                    <a:bodyPr/>
                    <a:lstStyle/>
                    <a:p>
                      <a:r>
                        <a:rPr lang="en-US" dirty="0"/>
                        <a:t>/</a:t>
                      </a:r>
                      <a:r>
                        <a:rPr lang="en-US" dirty="0" err="1"/>
                        <a:t>th</a:t>
                      </a:r>
                      <a:r>
                        <a:rPr lang="en-US" dirty="0"/>
                        <a:t>/</a:t>
                      </a:r>
                    </a:p>
                  </a:txBody>
                  <a:tcPr/>
                </a:tc>
                <a:tc>
                  <a:txBody>
                    <a:bodyPr/>
                    <a:lstStyle/>
                    <a:p>
                      <a:r>
                        <a:rPr lang="en-US" dirty="0"/>
                        <a:t>thin, breath,</a:t>
                      </a:r>
                      <a:r>
                        <a:rPr lang="en-US" baseline="0" dirty="0"/>
                        <a:t> ether</a:t>
                      </a:r>
                      <a:endParaRPr lang="en-US" dirty="0"/>
                    </a:p>
                  </a:txBody>
                  <a:tcPr/>
                </a:tc>
                <a:tc>
                  <a:txBody>
                    <a:bodyPr/>
                    <a:lstStyle/>
                    <a:p>
                      <a:r>
                        <a:rPr lang="en-US" dirty="0" err="1"/>
                        <a:t>th</a:t>
                      </a:r>
                      <a:r>
                        <a:rPr lang="en-US" baseline="0" dirty="0"/>
                        <a:t> </a:t>
                      </a:r>
                      <a:endParaRPr lang="en-US" dirty="0"/>
                    </a:p>
                  </a:txBody>
                  <a:tcPr/>
                </a:tc>
                <a:extLst>
                  <a:ext uri="{0D108BD9-81ED-4DB2-BD59-A6C34878D82A}">
                    <a16:rowId xmlns:a16="http://schemas.microsoft.com/office/drawing/2014/main" val="10002"/>
                  </a:ext>
                </a:extLst>
              </a:tr>
              <a:tr h="337696">
                <a:tc>
                  <a:txBody>
                    <a:bodyPr/>
                    <a:lstStyle/>
                    <a:p>
                      <a:r>
                        <a:rPr lang="en-US" dirty="0"/>
                        <a:t>/</a:t>
                      </a:r>
                      <a:r>
                        <a:rPr lang="en-US" u="sng" dirty="0" err="1"/>
                        <a:t>th</a:t>
                      </a:r>
                      <a:r>
                        <a:rPr lang="en-US" dirty="0"/>
                        <a:t>/</a:t>
                      </a:r>
                    </a:p>
                  </a:txBody>
                  <a:tcPr/>
                </a:tc>
                <a:tc>
                  <a:txBody>
                    <a:bodyPr/>
                    <a:lstStyle/>
                    <a:p>
                      <a:r>
                        <a:rPr lang="en-US" dirty="0"/>
                        <a:t>this,</a:t>
                      </a:r>
                      <a:r>
                        <a:rPr lang="en-US" baseline="0" dirty="0"/>
                        <a:t> breathe, either</a:t>
                      </a:r>
                      <a:endParaRPr lang="en-US" dirty="0"/>
                    </a:p>
                  </a:txBody>
                  <a:tcPr/>
                </a:tc>
                <a:tc>
                  <a:txBody>
                    <a:bodyPr/>
                    <a:lstStyle/>
                    <a:p>
                      <a:r>
                        <a:rPr lang="en-US" dirty="0" err="1"/>
                        <a:t>th</a:t>
                      </a:r>
                      <a:endParaRPr lang="en-US" dirty="0"/>
                    </a:p>
                  </a:txBody>
                  <a:tcPr/>
                </a:tc>
                <a:extLst>
                  <a:ext uri="{0D108BD9-81ED-4DB2-BD59-A6C34878D82A}">
                    <a16:rowId xmlns:a16="http://schemas.microsoft.com/office/drawing/2014/main" val="10003"/>
                  </a:ext>
                </a:extLst>
              </a:tr>
              <a:tr h="582872">
                <a:tc>
                  <a:txBody>
                    <a:bodyPr/>
                    <a:lstStyle/>
                    <a:p>
                      <a:r>
                        <a:rPr lang="en-US" dirty="0"/>
                        <a:t>/</a:t>
                      </a:r>
                      <a:r>
                        <a:rPr lang="en-US" dirty="0" err="1"/>
                        <a:t>sh</a:t>
                      </a:r>
                      <a:r>
                        <a:rPr lang="en-US" dirty="0"/>
                        <a:t>/</a:t>
                      </a:r>
                    </a:p>
                  </a:txBody>
                  <a:tcPr/>
                </a:tc>
                <a:tc>
                  <a:txBody>
                    <a:bodyPr/>
                    <a:lstStyle/>
                    <a:p>
                      <a:r>
                        <a:rPr lang="en-US" baseline="0" dirty="0"/>
                        <a:t>shoe, mission, sure, charade, precious, notion, mission, special</a:t>
                      </a:r>
                      <a:endParaRPr lang="en-US" dirty="0"/>
                    </a:p>
                  </a:txBody>
                  <a:tcPr/>
                </a:tc>
                <a:tc>
                  <a:txBody>
                    <a:bodyPr/>
                    <a:lstStyle/>
                    <a:p>
                      <a:r>
                        <a:rPr lang="en-US" dirty="0" err="1"/>
                        <a:t>sh</a:t>
                      </a:r>
                      <a:r>
                        <a:rPr lang="en-US" dirty="0"/>
                        <a:t>,</a:t>
                      </a:r>
                      <a:r>
                        <a:rPr lang="en-US" baseline="0" dirty="0"/>
                        <a:t> </a:t>
                      </a:r>
                      <a:r>
                        <a:rPr lang="en-US" baseline="0" dirty="0" err="1"/>
                        <a:t>ss</a:t>
                      </a:r>
                      <a:r>
                        <a:rPr lang="en-US" baseline="0" dirty="0"/>
                        <a:t>, s, </a:t>
                      </a:r>
                      <a:r>
                        <a:rPr lang="en-US" baseline="0" dirty="0" err="1"/>
                        <a:t>ch</a:t>
                      </a:r>
                      <a:r>
                        <a:rPr lang="en-US" baseline="0" dirty="0"/>
                        <a:t>, </a:t>
                      </a:r>
                      <a:r>
                        <a:rPr lang="en-US" baseline="0" dirty="0" err="1"/>
                        <a:t>sc</a:t>
                      </a:r>
                      <a:r>
                        <a:rPr lang="en-US" baseline="0" dirty="0"/>
                        <a:t>, </a:t>
                      </a:r>
                      <a:r>
                        <a:rPr lang="en-US" baseline="0" dirty="0" err="1"/>
                        <a:t>ti</a:t>
                      </a:r>
                      <a:r>
                        <a:rPr lang="en-US" baseline="0" dirty="0"/>
                        <a:t>, </a:t>
                      </a:r>
                      <a:r>
                        <a:rPr lang="en-US" baseline="0" dirty="0" err="1"/>
                        <a:t>si</a:t>
                      </a:r>
                      <a:r>
                        <a:rPr lang="en-US" baseline="0" dirty="0"/>
                        <a:t>, ci</a:t>
                      </a:r>
                      <a:endParaRPr lang="en-US" dirty="0"/>
                    </a:p>
                  </a:txBody>
                  <a:tcPr/>
                </a:tc>
                <a:extLst>
                  <a:ext uri="{0D108BD9-81ED-4DB2-BD59-A6C34878D82A}">
                    <a16:rowId xmlns:a16="http://schemas.microsoft.com/office/drawing/2014/main" val="10004"/>
                  </a:ext>
                </a:extLst>
              </a:tr>
              <a:tr h="337696">
                <a:tc>
                  <a:txBody>
                    <a:bodyPr/>
                    <a:lstStyle/>
                    <a:p>
                      <a:r>
                        <a:rPr lang="en-US" dirty="0"/>
                        <a:t>/</a:t>
                      </a:r>
                      <a:r>
                        <a:rPr lang="en-US" dirty="0" err="1"/>
                        <a:t>zh</a:t>
                      </a:r>
                      <a:r>
                        <a:rPr lang="en-US" dirty="0"/>
                        <a:t>/</a:t>
                      </a:r>
                    </a:p>
                  </a:txBody>
                  <a:tcPr/>
                </a:tc>
                <a:tc>
                  <a:txBody>
                    <a:bodyPr/>
                    <a:lstStyle/>
                    <a:p>
                      <a:r>
                        <a:rPr lang="en-US" dirty="0"/>
                        <a:t>measure,</a:t>
                      </a:r>
                      <a:r>
                        <a:rPr lang="en-US" baseline="0" dirty="0"/>
                        <a:t> azure</a:t>
                      </a:r>
                      <a:endParaRPr lang="en-US" dirty="0"/>
                    </a:p>
                  </a:txBody>
                  <a:tcPr/>
                </a:tc>
                <a:tc>
                  <a:txBody>
                    <a:bodyPr/>
                    <a:lstStyle/>
                    <a:p>
                      <a:r>
                        <a:rPr lang="en-US" dirty="0"/>
                        <a:t>s,</a:t>
                      </a:r>
                      <a:r>
                        <a:rPr lang="en-US" baseline="0" dirty="0"/>
                        <a:t> z</a:t>
                      </a:r>
                      <a:endParaRPr lang="en-US" dirty="0"/>
                    </a:p>
                  </a:txBody>
                  <a:tcPr/>
                </a:tc>
                <a:extLst>
                  <a:ext uri="{0D108BD9-81ED-4DB2-BD59-A6C34878D82A}">
                    <a16:rowId xmlns:a16="http://schemas.microsoft.com/office/drawing/2014/main" val="10005"/>
                  </a:ext>
                </a:extLst>
              </a:tr>
              <a:tr h="337696">
                <a:tc>
                  <a:txBody>
                    <a:bodyPr/>
                    <a:lstStyle/>
                    <a:p>
                      <a:r>
                        <a:rPr lang="en-US" dirty="0"/>
                        <a:t>/</a:t>
                      </a:r>
                      <a:r>
                        <a:rPr lang="en-US" dirty="0" err="1"/>
                        <a:t>ch</a:t>
                      </a:r>
                      <a:r>
                        <a:rPr lang="en-US" dirty="0"/>
                        <a:t>/</a:t>
                      </a:r>
                    </a:p>
                  </a:txBody>
                  <a:tcPr/>
                </a:tc>
                <a:tc>
                  <a:txBody>
                    <a:bodyPr/>
                    <a:lstStyle/>
                    <a:p>
                      <a:r>
                        <a:rPr lang="en-US" dirty="0"/>
                        <a:t>cheap, future,</a:t>
                      </a:r>
                      <a:r>
                        <a:rPr lang="en-US" baseline="0" dirty="0"/>
                        <a:t> etch</a:t>
                      </a:r>
                      <a:endParaRPr lang="en-US" dirty="0"/>
                    </a:p>
                  </a:txBody>
                  <a:tcPr/>
                </a:tc>
                <a:tc>
                  <a:txBody>
                    <a:bodyPr/>
                    <a:lstStyle/>
                    <a:p>
                      <a:r>
                        <a:rPr lang="en-US" dirty="0" err="1"/>
                        <a:t>ch</a:t>
                      </a:r>
                      <a:r>
                        <a:rPr lang="en-US" dirty="0"/>
                        <a:t>,</a:t>
                      </a:r>
                      <a:r>
                        <a:rPr lang="en-US" baseline="0" dirty="0"/>
                        <a:t> </a:t>
                      </a:r>
                      <a:r>
                        <a:rPr lang="en-US" baseline="0" dirty="0" err="1"/>
                        <a:t>tch</a:t>
                      </a:r>
                      <a:endParaRPr lang="en-US" dirty="0"/>
                    </a:p>
                  </a:txBody>
                  <a:tcPr/>
                </a:tc>
                <a:extLst>
                  <a:ext uri="{0D108BD9-81ED-4DB2-BD59-A6C34878D82A}">
                    <a16:rowId xmlns:a16="http://schemas.microsoft.com/office/drawing/2014/main" val="10006"/>
                  </a:ext>
                </a:extLst>
              </a:tr>
              <a:tr h="337696">
                <a:tc>
                  <a:txBody>
                    <a:bodyPr/>
                    <a:lstStyle/>
                    <a:p>
                      <a:r>
                        <a:rPr lang="en-US" dirty="0"/>
                        <a:t>/j/</a:t>
                      </a:r>
                    </a:p>
                  </a:txBody>
                  <a:tcPr/>
                </a:tc>
                <a:tc>
                  <a:txBody>
                    <a:bodyPr/>
                    <a:lstStyle/>
                    <a:p>
                      <a:r>
                        <a:rPr lang="en-US" dirty="0"/>
                        <a:t>judge, wage </a:t>
                      </a:r>
                    </a:p>
                  </a:txBody>
                  <a:tcPr/>
                </a:tc>
                <a:tc>
                  <a:txBody>
                    <a:bodyPr/>
                    <a:lstStyle/>
                    <a:p>
                      <a:r>
                        <a:rPr lang="en-US" dirty="0"/>
                        <a:t>j,</a:t>
                      </a:r>
                      <a:r>
                        <a:rPr lang="en-US" baseline="0" dirty="0"/>
                        <a:t> </a:t>
                      </a:r>
                      <a:r>
                        <a:rPr lang="en-US" baseline="0" dirty="0" err="1"/>
                        <a:t>dge</a:t>
                      </a:r>
                      <a:r>
                        <a:rPr lang="en-US" baseline="0" dirty="0"/>
                        <a:t>, </a:t>
                      </a:r>
                      <a:r>
                        <a:rPr lang="en-US" baseline="0" dirty="0" err="1"/>
                        <a:t>ge</a:t>
                      </a:r>
                      <a:endParaRPr lang="en-US" dirty="0"/>
                    </a:p>
                  </a:txBody>
                  <a:tcPr/>
                </a:tc>
                <a:extLst>
                  <a:ext uri="{0D108BD9-81ED-4DB2-BD59-A6C34878D82A}">
                    <a16:rowId xmlns:a16="http://schemas.microsoft.com/office/drawing/2014/main" val="10007"/>
                  </a:ext>
                </a:extLst>
              </a:tr>
              <a:tr h="337696">
                <a:tc>
                  <a:txBody>
                    <a:bodyPr/>
                    <a:lstStyle/>
                    <a:p>
                      <a:r>
                        <a:rPr lang="en-US" dirty="0"/>
                        <a:t>/l/</a:t>
                      </a:r>
                    </a:p>
                  </a:txBody>
                  <a:tcPr/>
                </a:tc>
                <a:tc>
                  <a:txBody>
                    <a:bodyPr/>
                    <a:lstStyle/>
                    <a:p>
                      <a:r>
                        <a:rPr lang="en-US" dirty="0"/>
                        <a:t>lamb, call,</a:t>
                      </a:r>
                      <a:r>
                        <a:rPr lang="en-US" baseline="0" dirty="0"/>
                        <a:t> single</a:t>
                      </a:r>
                      <a:endParaRPr lang="en-US" dirty="0"/>
                    </a:p>
                  </a:txBody>
                  <a:tcPr/>
                </a:tc>
                <a:tc>
                  <a:txBody>
                    <a:bodyPr/>
                    <a:lstStyle/>
                    <a:p>
                      <a:r>
                        <a:rPr lang="en-US" baseline="0" dirty="0"/>
                        <a:t>l, </a:t>
                      </a:r>
                      <a:r>
                        <a:rPr lang="en-US" baseline="0" dirty="0" err="1"/>
                        <a:t>ll</a:t>
                      </a:r>
                      <a:r>
                        <a:rPr lang="en-US" baseline="0" dirty="0"/>
                        <a:t>, le </a:t>
                      </a:r>
                      <a:endParaRPr lang="en-US" dirty="0"/>
                    </a:p>
                  </a:txBody>
                  <a:tcPr/>
                </a:tc>
                <a:extLst>
                  <a:ext uri="{0D108BD9-81ED-4DB2-BD59-A6C34878D82A}">
                    <a16:rowId xmlns:a16="http://schemas.microsoft.com/office/drawing/2014/main" val="10008"/>
                  </a:ext>
                </a:extLst>
              </a:tr>
              <a:tr h="337696">
                <a:tc>
                  <a:txBody>
                    <a:bodyPr/>
                    <a:lstStyle/>
                    <a:p>
                      <a:r>
                        <a:rPr lang="en-US" dirty="0"/>
                        <a:t>/r/</a:t>
                      </a:r>
                    </a:p>
                  </a:txBody>
                  <a:tcPr/>
                </a:tc>
                <a:tc>
                  <a:txBody>
                    <a:bodyPr/>
                    <a:lstStyle/>
                    <a:p>
                      <a:r>
                        <a:rPr lang="en-US" dirty="0"/>
                        <a:t>reach, wrap, her, fur,</a:t>
                      </a:r>
                      <a:r>
                        <a:rPr lang="en-US" baseline="0" dirty="0"/>
                        <a:t> stir</a:t>
                      </a:r>
                      <a:endParaRPr lang="en-US" dirty="0"/>
                    </a:p>
                  </a:txBody>
                  <a:tcPr/>
                </a:tc>
                <a:tc>
                  <a:txBody>
                    <a:bodyPr/>
                    <a:lstStyle/>
                    <a:p>
                      <a:r>
                        <a:rPr lang="en-US" dirty="0"/>
                        <a:t>r,</a:t>
                      </a:r>
                      <a:r>
                        <a:rPr lang="en-US" baseline="0" dirty="0"/>
                        <a:t> </a:t>
                      </a:r>
                      <a:r>
                        <a:rPr lang="en-US" baseline="0" dirty="0" err="1"/>
                        <a:t>wr</a:t>
                      </a:r>
                      <a:r>
                        <a:rPr lang="en-US" baseline="0" dirty="0"/>
                        <a:t>, </a:t>
                      </a:r>
                      <a:r>
                        <a:rPr lang="en-US" baseline="0" dirty="0" err="1"/>
                        <a:t>er</a:t>
                      </a:r>
                      <a:r>
                        <a:rPr lang="en-US" baseline="0" dirty="0"/>
                        <a:t>/</a:t>
                      </a:r>
                      <a:r>
                        <a:rPr lang="en-US" baseline="0" dirty="0" err="1"/>
                        <a:t>ur</a:t>
                      </a:r>
                      <a:r>
                        <a:rPr lang="en-US" baseline="0" dirty="0"/>
                        <a:t>/</a:t>
                      </a:r>
                      <a:r>
                        <a:rPr lang="en-US" baseline="0" dirty="0" err="1"/>
                        <a:t>ir</a:t>
                      </a:r>
                      <a:endParaRPr lang="en-US" dirty="0"/>
                    </a:p>
                  </a:txBody>
                  <a:tcPr/>
                </a:tc>
                <a:extLst>
                  <a:ext uri="{0D108BD9-81ED-4DB2-BD59-A6C34878D82A}">
                    <a16:rowId xmlns:a16="http://schemas.microsoft.com/office/drawing/2014/main" val="10009"/>
                  </a:ext>
                </a:extLst>
              </a:tr>
              <a:tr h="337696">
                <a:tc>
                  <a:txBody>
                    <a:bodyPr/>
                    <a:lstStyle/>
                    <a:p>
                      <a:r>
                        <a:rPr lang="en-US" dirty="0"/>
                        <a:t>/y/</a:t>
                      </a:r>
                    </a:p>
                  </a:txBody>
                  <a:tcPr/>
                </a:tc>
                <a:tc>
                  <a:txBody>
                    <a:bodyPr/>
                    <a:lstStyle/>
                    <a:p>
                      <a:r>
                        <a:rPr lang="en-US" dirty="0"/>
                        <a:t>you,</a:t>
                      </a:r>
                      <a:r>
                        <a:rPr lang="en-US" baseline="0" dirty="0"/>
                        <a:t> use, feud, onion</a:t>
                      </a:r>
                      <a:endParaRPr lang="en-US" dirty="0"/>
                    </a:p>
                  </a:txBody>
                  <a:tcPr/>
                </a:tc>
                <a:tc>
                  <a:txBody>
                    <a:bodyPr/>
                    <a:lstStyle/>
                    <a:p>
                      <a:r>
                        <a:rPr lang="en-US" dirty="0"/>
                        <a:t>y</a:t>
                      </a:r>
                      <a:r>
                        <a:rPr lang="en-US" baseline="0" dirty="0"/>
                        <a:t> (u, </a:t>
                      </a:r>
                      <a:r>
                        <a:rPr lang="en-US" baseline="0" dirty="0" err="1"/>
                        <a:t>eu</a:t>
                      </a:r>
                      <a:r>
                        <a:rPr lang="en-US" baseline="0" dirty="0"/>
                        <a:t>), </a:t>
                      </a:r>
                      <a:r>
                        <a:rPr lang="en-US" baseline="0" dirty="0" err="1"/>
                        <a:t>i</a:t>
                      </a:r>
                      <a:endParaRPr lang="en-US" dirty="0"/>
                    </a:p>
                  </a:txBody>
                  <a:tcPr/>
                </a:tc>
                <a:extLst>
                  <a:ext uri="{0D108BD9-81ED-4DB2-BD59-A6C34878D82A}">
                    <a16:rowId xmlns:a16="http://schemas.microsoft.com/office/drawing/2014/main" val="10010"/>
                  </a:ext>
                </a:extLst>
              </a:tr>
              <a:tr h="337696">
                <a:tc>
                  <a:txBody>
                    <a:bodyPr/>
                    <a:lstStyle/>
                    <a:p>
                      <a:r>
                        <a:rPr lang="en-US" dirty="0"/>
                        <a:t>/w/</a:t>
                      </a:r>
                    </a:p>
                  </a:txBody>
                  <a:tcPr/>
                </a:tc>
                <a:tc>
                  <a:txBody>
                    <a:bodyPr/>
                    <a:lstStyle/>
                    <a:p>
                      <a:r>
                        <a:rPr lang="en-US" dirty="0"/>
                        <a:t>witch,</a:t>
                      </a:r>
                      <a:r>
                        <a:rPr lang="en-US" baseline="0" dirty="0"/>
                        <a:t> queen</a:t>
                      </a:r>
                      <a:endParaRPr lang="en-US" dirty="0"/>
                    </a:p>
                  </a:txBody>
                  <a:tcPr/>
                </a:tc>
                <a:tc>
                  <a:txBody>
                    <a:bodyPr/>
                    <a:lstStyle/>
                    <a:p>
                      <a:r>
                        <a:rPr lang="en-US" dirty="0"/>
                        <a:t>w, (q)u</a:t>
                      </a:r>
                    </a:p>
                  </a:txBody>
                  <a:tcPr/>
                </a:tc>
                <a:extLst>
                  <a:ext uri="{0D108BD9-81ED-4DB2-BD59-A6C34878D82A}">
                    <a16:rowId xmlns:a16="http://schemas.microsoft.com/office/drawing/2014/main" val="10011"/>
                  </a:ext>
                </a:extLst>
              </a:tr>
              <a:tr h="337696">
                <a:tc>
                  <a:txBody>
                    <a:bodyPr/>
                    <a:lstStyle/>
                    <a:p>
                      <a:r>
                        <a:rPr lang="en-US" dirty="0"/>
                        <a:t>/</a:t>
                      </a:r>
                      <a:r>
                        <a:rPr lang="en-US" dirty="0" err="1"/>
                        <a:t>wh</a:t>
                      </a:r>
                      <a:r>
                        <a:rPr lang="en-US" dirty="0"/>
                        <a:t>/</a:t>
                      </a:r>
                    </a:p>
                  </a:txBody>
                  <a:tcPr/>
                </a:tc>
                <a:tc>
                  <a:txBody>
                    <a:bodyPr/>
                    <a:lstStyle/>
                    <a:p>
                      <a:r>
                        <a:rPr lang="en-US" dirty="0"/>
                        <a:t>where</a:t>
                      </a:r>
                    </a:p>
                  </a:txBody>
                  <a:tcPr/>
                </a:tc>
                <a:tc>
                  <a:txBody>
                    <a:bodyPr/>
                    <a:lstStyle/>
                    <a:p>
                      <a:r>
                        <a:rPr lang="en-US" dirty="0" err="1"/>
                        <a:t>wh</a:t>
                      </a:r>
                      <a:endParaRPr lang="en-US" dirty="0"/>
                    </a:p>
                  </a:txBody>
                  <a:tcPr/>
                </a:tc>
                <a:extLst>
                  <a:ext uri="{0D108BD9-81ED-4DB2-BD59-A6C34878D82A}">
                    <a16:rowId xmlns:a16="http://schemas.microsoft.com/office/drawing/2014/main" val="10012"/>
                  </a:ext>
                </a:extLst>
              </a:tr>
              <a:tr h="337696">
                <a:tc>
                  <a:txBody>
                    <a:bodyPr/>
                    <a:lstStyle/>
                    <a:p>
                      <a:r>
                        <a:rPr lang="en-US" dirty="0"/>
                        <a:t>/h/</a:t>
                      </a:r>
                    </a:p>
                  </a:txBody>
                  <a:tcPr/>
                </a:tc>
                <a:tc>
                  <a:txBody>
                    <a:bodyPr/>
                    <a:lstStyle/>
                    <a:p>
                      <a:r>
                        <a:rPr lang="en-US" dirty="0"/>
                        <a:t>house,</a:t>
                      </a:r>
                      <a:r>
                        <a:rPr lang="en-US" baseline="0" dirty="0"/>
                        <a:t> whole</a:t>
                      </a:r>
                      <a:endParaRPr lang="en-US" dirty="0"/>
                    </a:p>
                  </a:txBody>
                  <a:tcPr/>
                </a:tc>
                <a:tc>
                  <a:txBody>
                    <a:bodyPr/>
                    <a:lstStyle/>
                    <a:p>
                      <a:r>
                        <a:rPr lang="en-US" dirty="0"/>
                        <a:t>h, </a:t>
                      </a:r>
                      <a:r>
                        <a:rPr lang="en-US" dirty="0" err="1"/>
                        <a:t>wh</a:t>
                      </a:r>
                      <a:endParaRPr lang="en-US" dirty="0"/>
                    </a:p>
                  </a:txBody>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412238553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Phoneme-Grapheme Correspondence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67900459"/>
              </p:ext>
            </p:extLst>
          </p:nvPr>
        </p:nvGraphicFramePr>
        <p:xfrm>
          <a:off x="1981200" y="1243940"/>
          <a:ext cx="8229600" cy="5357762"/>
        </p:xfrm>
        <a:graphic>
          <a:graphicData uri="http://schemas.openxmlformats.org/drawingml/2006/table">
            <a:tbl>
              <a:tblPr firstRow="1" bandRow="1">
                <a:tableStyleId>{5C22544A-7EE6-4342-B048-85BDC9FD1C3A}</a:tableStyleId>
              </a:tblPr>
              <a:tblGrid>
                <a:gridCol w="1370438">
                  <a:extLst>
                    <a:ext uri="{9D8B030D-6E8A-4147-A177-3AD203B41FA5}">
                      <a16:colId xmlns:a16="http://schemas.microsoft.com/office/drawing/2014/main" val="20000"/>
                    </a:ext>
                  </a:extLst>
                </a:gridCol>
                <a:gridCol w="4115962">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69202">
                <a:tc>
                  <a:txBody>
                    <a:bodyPr/>
                    <a:lstStyle/>
                    <a:p>
                      <a:r>
                        <a:rPr lang="en-US" dirty="0">
                          <a:solidFill>
                            <a:srgbClr val="000000"/>
                          </a:solidFill>
                        </a:rPr>
                        <a:t>Phoneme</a:t>
                      </a:r>
                    </a:p>
                  </a:txBody>
                  <a:tcPr/>
                </a:tc>
                <a:tc>
                  <a:txBody>
                    <a:bodyPr/>
                    <a:lstStyle/>
                    <a:p>
                      <a:r>
                        <a:rPr lang="en-US" dirty="0">
                          <a:solidFill>
                            <a:srgbClr val="000000"/>
                          </a:solidFill>
                        </a:rPr>
                        <a:t>Word Examples</a:t>
                      </a:r>
                    </a:p>
                  </a:txBody>
                  <a:tcPr/>
                </a:tc>
                <a:tc>
                  <a:txBody>
                    <a:bodyPr/>
                    <a:lstStyle/>
                    <a:p>
                      <a:r>
                        <a:rPr lang="en-US" dirty="0">
                          <a:solidFill>
                            <a:srgbClr val="000000"/>
                          </a:solidFill>
                        </a:rPr>
                        <a:t>Common spellings</a:t>
                      </a:r>
                    </a:p>
                  </a:txBody>
                  <a:tcPr/>
                </a:tc>
                <a:extLst>
                  <a:ext uri="{0D108BD9-81ED-4DB2-BD59-A6C34878D82A}">
                    <a16:rowId xmlns:a16="http://schemas.microsoft.com/office/drawing/2014/main" val="10000"/>
                  </a:ext>
                </a:extLst>
              </a:tr>
              <a:tr h="370840">
                <a:tc>
                  <a:txBody>
                    <a:bodyPr/>
                    <a:lstStyle/>
                    <a:p>
                      <a:r>
                        <a:rPr lang="en-US" dirty="0"/>
                        <a:t>/</a:t>
                      </a:r>
                      <a:r>
                        <a:rPr lang="en-US" dirty="0" err="1"/>
                        <a:t>ē</a:t>
                      </a:r>
                      <a:r>
                        <a:rPr lang="en-US" dirty="0"/>
                        <a:t>/</a:t>
                      </a:r>
                    </a:p>
                  </a:txBody>
                  <a:tcPr/>
                </a:tc>
                <a:tc>
                  <a:txBody>
                    <a:bodyPr/>
                    <a:lstStyle/>
                    <a:p>
                      <a:r>
                        <a:rPr lang="en-US" dirty="0"/>
                        <a:t>see,</a:t>
                      </a:r>
                      <a:r>
                        <a:rPr lang="en-US" baseline="0" dirty="0"/>
                        <a:t> these me, eat, key, happy, chief, either</a:t>
                      </a:r>
                      <a:endParaRPr lang="en-US" dirty="0"/>
                    </a:p>
                  </a:txBody>
                  <a:tcPr/>
                </a:tc>
                <a:tc>
                  <a:txBody>
                    <a:bodyPr/>
                    <a:lstStyle/>
                    <a:p>
                      <a:r>
                        <a:rPr lang="en-US" dirty="0" err="1"/>
                        <a:t>ee</a:t>
                      </a:r>
                      <a:r>
                        <a:rPr lang="en-US" dirty="0"/>
                        <a:t>,</a:t>
                      </a:r>
                      <a:r>
                        <a:rPr lang="en-US" baseline="0" dirty="0"/>
                        <a:t> </a:t>
                      </a:r>
                      <a:r>
                        <a:rPr lang="en-US" baseline="0" dirty="0" err="1"/>
                        <a:t>e__e</a:t>
                      </a:r>
                      <a:r>
                        <a:rPr lang="en-US" baseline="0" dirty="0"/>
                        <a:t>, -e, </a:t>
                      </a:r>
                      <a:r>
                        <a:rPr lang="en-US" baseline="0" dirty="0" err="1"/>
                        <a:t>ea</a:t>
                      </a:r>
                      <a:r>
                        <a:rPr lang="en-US" baseline="0" dirty="0"/>
                        <a:t>, </a:t>
                      </a:r>
                      <a:r>
                        <a:rPr lang="en-US" baseline="0" dirty="0" err="1"/>
                        <a:t>ey</a:t>
                      </a:r>
                      <a:r>
                        <a:rPr lang="en-US" baseline="0" dirty="0"/>
                        <a:t>, -y, </a:t>
                      </a:r>
                      <a:r>
                        <a:rPr lang="en-US" baseline="0" dirty="0" err="1"/>
                        <a:t>ie</a:t>
                      </a:r>
                      <a:r>
                        <a:rPr lang="en-US" baseline="0" dirty="0"/>
                        <a:t>, </a:t>
                      </a:r>
                      <a:r>
                        <a:rPr lang="en-US" baseline="0" dirty="0" err="1"/>
                        <a:t>ei</a:t>
                      </a:r>
                      <a:endParaRPr lang="en-US" dirty="0"/>
                    </a:p>
                  </a:txBody>
                  <a:tcPr/>
                </a:tc>
                <a:extLst>
                  <a:ext uri="{0D108BD9-81ED-4DB2-BD59-A6C34878D82A}">
                    <a16:rowId xmlns:a16="http://schemas.microsoft.com/office/drawing/2014/main" val="10001"/>
                  </a:ext>
                </a:extLst>
              </a:tr>
              <a:tr h="370840">
                <a:tc>
                  <a:txBody>
                    <a:bodyPr/>
                    <a:lstStyle/>
                    <a:p>
                      <a:r>
                        <a:rPr lang="en-US" dirty="0"/>
                        <a:t>/</a:t>
                      </a:r>
                      <a:r>
                        <a:rPr lang="en-US" dirty="0" err="1"/>
                        <a:t>ĭ</a:t>
                      </a:r>
                      <a:r>
                        <a:rPr lang="en-US" dirty="0"/>
                        <a:t>/</a:t>
                      </a:r>
                    </a:p>
                  </a:txBody>
                  <a:tcPr/>
                </a:tc>
                <a:tc>
                  <a:txBody>
                    <a:bodyPr/>
                    <a:lstStyle/>
                    <a:p>
                      <a:r>
                        <a:rPr lang="en-US" dirty="0"/>
                        <a:t>sit,</a:t>
                      </a:r>
                      <a:r>
                        <a:rPr lang="en-US" baseline="0" dirty="0"/>
                        <a:t> gym</a:t>
                      </a:r>
                      <a:endParaRPr lang="en-US" dirty="0"/>
                    </a:p>
                  </a:txBody>
                  <a:tcPr/>
                </a:tc>
                <a:tc>
                  <a:txBody>
                    <a:bodyPr/>
                    <a:lstStyle/>
                    <a:p>
                      <a:r>
                        <a:rPr lang="en-US" dirty="0" err="1"/>
                        <a:t>i</a:t>
                      </a:r>
                      <a:r>
                        <a:rPr lang="en-US" dirty="0"/>
                        <a:t>,</a:t>
                      </a:r>
                      <a:r>
                        <a:rPr lang="en-US" baseline="0" dirty="0"/>
                        <a:t> y</a:t>
                      </a:r>
                      <a:endParaRPr lang="en-US" dirty="0"/>
                    </a:p>
                  </a:txBody>
                  <a:tcPr/>
                </a:tc>
                <a:extLst>
                  <a:ext uri="{0D108BD9-81ED-4DB2-BD59-A6C34878D82A}">
                    <a16:rowId xmlns:a16="http://schemas.microsoft.com/office/drawing/2014/main" val="10002"/>
                  </a:ext>
                </a:extLst>
              </a:tr>
              <a:tr h="370840">
                <a:tc>
                  <a:txBody>
                    <a:bodyPr/>
                    <a:lstStyle/>
                    <a:p>
                      <a:r>
                        <a:rPr lang="en-US" dirty="0"/>
                        <a:t>/</a:t>
                      </a:r>
                      <a:r>
                        <a:rPr lang="en-US" dirty="0" err="1"/>
                        <a:t>ā</a:t>
                      </a:r>
                      <a:r>
                        <a:rPr lang="en-US" dirty="0"/>
                        <a:t>/</a:t>
                      </a:r>
                    </a:p>
                  </a:txBody>
                  <a:tcPr/>
                </a:tc>
                <a:tc>
                  <a:txBody>
                    <a:bodyPr/>
                    <a:lstStyle/>
                    <a:p>
                      <a:r>
                        <a:rPr lang="en-US" dirty="0"/>
                        <a:t>make,</a:t>
                      </a:r>
                      <a:r>
                        <a:rPr lang="en-US" baseline="0" dirty="0"/>
                        <a:t> rain, play, great, baby, eight, vein, they</a:t>
                      </a:r>
                      <a:endParaRPr lang="en-US" dirty="0"/>
                    </a:p>
                  </a:txBody>
                  <a:tcPr/>
                </a:tc>
                <a:tc>
                  <a:txBody>
                    <a:bodyPr/>
                    <a:lstStyle/>
                    <a:p>
                      <a:r>
                        <a:rPr lang="en-US" dirty="0" err="1"/>
                        <a:t>a__e</a:t>
                      </a:r>
                      <a:r>
                        <a:rPr lang="en-US" dirty="0"/>
                        <a:t>,</a:t>
                      </a:r>
                      <a:r>
                        <a:rPr lang="en-US" baseline="0" dirty="0"/>
                        <a:t> </a:t>
                      </a:r>
                      <a:r>
                        <a:rPr lang="en-US" baseline="0" dirty="0" err="1"/>
                        <a:t>ai</a:t>
                      </a:r>
                      <a:r>
                        <a:rPr lang="en-US" baseline="0" dirty="0"/>
                        <a:t>, ay, </a:t>
                      </a:r>
                      <a:r>
                        <a:rPr lang="en-US" baseline="0" dirty="0" err="1"/>
                        <a:t>ea</a:t>
                      </a:r>
                      <a:r>
                        <a:rPr lang="en-US" baseline="0" dirty="0"/>
                        <a:t>, -y, </a:t>
                      </a:r>
                      <a:r>
                        <a:rPr lang="en-US" baseline="0" dirty="0" err="1"/>
                        <a:t>eigh</a:t>
                      </a:r>
                      <a:r>
                        <a:rPr lang="en-US" baseline="0" dirty="0"/>
                        <a:t>, </a:t>
                      </a:r>
                      <a:r>
                        <a:rPr lang="en-US" baseline="0" dirty="0" err="1"/>
                        <a:t>ei</a:t>
                      </a:r>
                      <a:r>
                        <a:rPr lang="en-US" baseline="0" dirty="0"/>
                        <a:t>, </a:t>
                      </a:r>
                      <a:r>
                        <a:rPr lang="en-US" baseline="0" dirty="0" err="1"/>
                        <a:t>ey</a:t>
                      </a:r>
                      <a:endParaRPr lang="en-US" dirty="0"/>
                    </a:p>
                  </a:txBody>
                  <a:tcPr/>
                </a:tc>
                <a:extLst>
                  <a:ext uri="{0D108BD9-81ED-4DB2-BD59-A6C34878D82A}">
                    <a16:rowId xmlns:a16="http://schemas.microsoft.com/office/drawing/2014/main" val="10003"/>
                  </a:ext>
                </a:extLst>
              </a:tr>
              <a:tr h="370840">
                <a:tc>
                  <a:txBody>
                    <a:bodyPr/>
                    <a:lstStyle/>
                    <a:p>
                      <a:r>
                        <a:rPr lang="en-US" dirty="0"/>
                        <a:t>/</a:t>
                      </a:r>
                      <a:r>
                        <a:rPr lang="en-US" dirty="0" err="1"/>
                        <a:t>ě</a:t>
                      </a:r>
                      <a:r>
                        <a:rPr lang="en-US" dirty="0"/>
                        <a:t>/</a:t>
                      </a:r>
                    </a:p>
                  </a:txBody>
                  <a:tcPr/>
                </a:tc>
                <a:tc>
                  <a:txBody>
                    <a:bodyPr/>
                    <a:lstStyle/>
                    <a:p>
                      <a:r>
                        <a:rPr lang="en-US" baseline="0" dirty="0"/>
                        <a:t>bed, breath</a:t>
                      </a:r>
                      <a:endParaRPr lang="en-US" dirty="0"/>
                    </a:p>
                  </a:txBody>
                  <a:tcPr/>
                </a:tc>
                <a:tc>
                  <a:txBody>
                    <a:bodyPr/>
                    <a:lstStyle/>
                    <a:p>
                      <a:r>
                        <a:rPr lang="en-US" dirty="0"/>
                        <a:t>e,</a:t>
                      </a:r>
                      <a:r>
                        <a:rPr lang="en-US" baseline="0" dirty="0"/>
                        <a:t> </a:t>
                      </a:r>
                      <a:r>
                        <a:rPr lang="en-US" baseline="0" dirty="0" err="1"/>
                        <a:t>ea</a:t>
                      </a:r>
                      <a:endParaRPr lang="en-US" dirty="0"/>
                    </a:p>
                  </a:txBody>
                  <a:tcPr/>
                </a:tc>
                <a:extLst>
                  <a:ext uri="{0D108BD9-81ED-4DB2-BD59-A6C34878D82A}">
                    <a16:rowId xmlns:a16="http://schemas.microsoft.com/office/drawing/2014/main" val="10004"/>
                  </a:ext>
                </a:extLst>
              </a:tr>
              <a:tr h="370840">
                <a:tc>
                  <a:txBody>
                    <a:bodyPr/>
                    <a:lstStyle/>
                    <a:p>
                      <a:r>
                        <a:rPr lang="en-US" dirty="0"/>
                        <a:t>/</a:t>
                      </a:r>
                      <a:r>
                        <a:rPr lang="en-US" dirty="0" err="1"/>
                        <a:t>ă</a:t>
                      </a:r>
                      <a:r>
                        <a:rPr lang="en-US" dirty="0"/>
                        <a:t>/</a:t>
                      </a:r>
                    </a:p>
                  </a:txBody>
                  <a:tcPr/>
                </a:tc>
                <a:tc>
                  <a:txBody>
                    <a:bodyPr/>
                    <a:lstStyle/>
                    <a:p>
                      <a:r>
                        <a:rPr lang="en-US" dirty="0"/>
                        <a:t>cat</a:t>
                      </a:r>
                    </a:p>
                  </a:txBody>
                  <a:tcPr/>
                </a:tc>
                <a:tc>
                  <a:txBody>
                    <a:bodyPr/>
                    <a:lstStyle/>
                    <a:p>
                      <a:r>
                        <a:rPr lang="en-US" dirty="0"/>
                        <a:t>a</a:t>
                      </a:r>
                    </a:p>
                  </a:txBody>
                  <a:tcPr/>
                </a:tc>
                <a:extLst>
                  <a:ext uri="{0D108BD9-81ED-4DB2-BD59-A6C34878D82A}">
                    <a16:rowId xmlns:a16="http://schemas.microsoft.com/office/drawing/2014/main" val="10005"/>
                  </a:ext>
                </a:extLst>
              </a:tr>
              <a:tr h="370840">
                <a:tc>
                  <a:txBody>
                    <a:bodyPr/>
                    <a:lstStyle/>
                    <a:p>
                      <a:r>
                        <a:rPr lang="en-US" dirty="0"/>
                        <a:t>/</a:t>
                      </a:r>
                      <a:r>
                        <a:rPr lang="en-US" dirty="0" err="1"/>
                        <a:t>ī</a:t>
                      </a:r>
                      <a:r>
                        <a:rPr lang="en-US" dirty="0"/>
                        <a:t>/</a:t>
                      </a:r>
                    </a:p>
                  </a:txBody>
                  <a:tcPr/>
                </a:tc>
                <a:tc>
                  <a:txBody>
                    <a:bodyPr/>
                    <a:lstStyle/>
                    <a:p>
                      <a:r>
                        <a:rPr lang="en-US" dirty="0"/>
                        <a:t>time,</a:t>
                      </a:r>
                      <a:r>
                        <a:rPr lang="en-US" baseline="0" dirty="0"/>
                        <a:t> pie, cry, right, rifle</a:t>
                      </a:r>
                      <a:endParaRPr lang="en-US" dirty="0"/>
                    </a:p>
                  </a:txBody>
                  <a:tcPr/>
                </a:tc>
                <a:tc>
                  <a:txBody>
                    <a:bodyPr/>
                    <a:lstStyle/>
                    <a:p>
                      <a:r>
                        <a:rPr lang="en-US" dirty="0" err="1"/>
                        <a:t>i</a:t>
                      </a:r>
                      <a:r>
                        <a:rPr lang="en-US" dirty="0"/>
                        <a:t>__e,</a:t>
                      </a:r>
                      <a:r>
                        <a:rPr lang="en-US" baseline="0" dirty="0"/>
                        <a:t> </a:t>
                      </a:r>
                      <a:r>
                        <a:rPr lang="en-US" baseline="0" dirty="0" err="1"/>
                        <a:t>ie</a:t>
                      </a:r>
                      <a:r>
                        <a:rPr lang="en-US" baseline="0" dirty="0"/>
                        <a:t>, -y, </a:t>
                      </a:r>
                      <a:r>
                        <a:rPr lang="en-US" baseline="0" dirty="0" err="1"/>
                        <a:t>igh</a:t>
                      </a:r>
                      <a:r>
                        <a:rPr lang="en-US" baseline="0" dirty="0"/>
                        <a:t>, -</a:t>
                      </a:r>
                      <a:r>
                        <a:rPr lang="en-US" baseline="0" dirty="0" err="1"/>
                        <a:t>i</a:t>
                      </a:r>
                      <a:endParaRPr lang="en-US" dirty="0"/>
                    </a:p>
                  </a:txBody>
                  <a:tcPr/>
                </a:tc>
                <a:extLst>
                  <a:ext uri="{0D108BD9-81ED-4DB2-BD59-A6C34878D82A}">
                    <a16:rowId xmlns:a16="http://schemas.microsoft.com/office/drawing/2014/main" val="10006"/>
                  </a:ext>
                </a:extLst>
              </a:tr>
              <a:tr h="370840">
                <a:tc>
                  <a:txBody>
                    <a:bodyPr/>
                    <a:lstStyle/>
                    <a:p>
                      <a:r>
                        <a:rPr lang="en-US" dirty="0"/>
                        <a:t>/</a:t>
                      </a:r>
                      <a:r>
                        <a:rPr lang="en-US" dirty="0" err="1"/>
                        <a:t>ŏ</a:t>
                      </a:r>
                      <a:r>
                        <a:rPr lang="en-US" dirty="0"/>
                        <a:t>/</a:t>
                      </a:r>
                    </a:p>
                  </a:txBody>
                  <a:tcPr/>
                </a:tc>
                <a:tc>
                  <a:txBody>
                    <a:bodyPr/>
                    <a:lstStyle/>
                    <a:p>
                      <a:r>
                        <a:rPr lang="en-US" dirty="0"/>
                        <a:t>fox,</a:t>
                      </a:r>
                      <a:r>
                        <a:rPr lang="en-US" baseline="0" dirty="0"/>
                        <a:t> swap, palm</a:t>
                      </a:r>
                      <a:endParaRPr lang="en-US" dirty="0"/>
                    </a:p>
                  </a:txBody>
                  <a:tcPr/>
                </a:tc>
                <a:tc>
                  <a:txBody>
                    <a:bodyPr/>
                    <a:lstStyle/>
                    <a:p>
                      <a:r>
                        <a:rPr lang="en-US" dirty="0"/>
                        <a:t>o,</a:t>
                      </a:r>
                      <a:r>
                        <a:rPr lang="en-US" baseline="0" dirty="0"/>
                        <a:t> </a:t>
                      </a:r>
                      <a:r>
                        <a:rPr lang="en-US" baseline="0" dirty="0" err="1"/>
                        <a:t>wa</a:t>
                      </a:r>
                      <a:r>
                        <a:rPr lang="en-US" baseline="0" dirty="0"/>
                        <a:t>, al</a:t>
                      </a:r>
                      <a:endParaRPr lang="en-US" dirty="0"/>
                    </a:p>
                  </a:txBody>
                  <a:tcPr/>
                </a:tc>
                <a:extLst>
                  <a:ext uri="{0D108BD9-81ED-4DB2-BD59-A6C34878D82A}">
                    <a16:rowId xmlns:a16="http://schemas.microsoft.com/office/drawing/2014/main" val="10007"/>
                  </a:ext>
                </a:extLst>
              </a:tr>
              <a:tr h="370840">
                <a:tc>
                  <a:txBody>
                    <a:bodyPr/>
                    <a:lstStyle/>
                    <a:p>
                      <a:r>
                        <a:rPr lang="en-US" dirty="0"/>
                        <a:t>/</a:t>
                      </a:r>
                      <a:r>
                        <a:rPr lang="en-US" dirty="0" err="1"/>
                        <a:t>ŭ</a:t>
                      </a:r>
                      <a:r>
                        <a:rPr lang="en-US" dirty="0"/>
                        <a:t>/</a:t>
                      </a:r>
                    </a:p>
                  </a:txBody>
                  <a:tcPr/>
                </a:tc>
                <a:tc>
                  <a:txBody>
                    <a:bodyPr/>
                    <a:lstStyle/>
                    <a:p>
                      <a:r>
                        <a:rPr lang="en-US" dirty="0"/>
                        <a:t>cup,</a:t>
                      </a:r>
                      <a:r>
                        <a:rPr lang="en-US" baseline="0" dirty="0"/>
                        <a:t> cover, flood, tough</a:t>
                      </a:r>
                      <a:endParaRPr lang="en-US" dirty="0"/>
                    </a:p>
                  </a:txBody>
                  <a:tcPr/>
                </a:tc>
                <a:tc>
                  <a:txBody>
                    <a:bodyPr/>
                    <a:lstStyle/>
                    <a:p>
                      <a:r>
                        <a:rPr lang="en-US" baseline="0" dirty="0"/>
                        <a:t>u, o, </a:t>
                      </a:r>
                      <a:r>
                        <a:rPr lang="en-US" baseline="0" dirty="0" err="1"/>
                        <a:t>oo</a:t>
                      </a:r>
                      <a:r>
                        <a:rPr lang="en-US" baseline="0" dirty="0"/>
                        <a:t>, </a:t>
                      </a:r>
                      <a:r>
                        <a:rPr lang="en-US" baseline="0" dirty="0" err="1"/>
                        <a:t>ou</a:t>
                      </a:r>
                      <a:endParaRPr lang="en-US" dirty="0"/>
                    </a:p>
                  </a:txBody>
                  <a:tcPr/>
                </a:tc>
                <a:extLst>
                  <a:ext uri="{0D108BD9-81ED-4DB2-BD59-A6C34878D82A}">
                    <a16:rowId xmlns:a16="http://schemas.microsoft.com/office/drawing/2014/main" val="10008"/>
                  </a:ext>
                </a:extLst>
              </a:tr>
              <a:tr h="370840">
                <a:tc>
                  <a:txBody>
                    <a:bodyPr/>
                    <a:lstStyle/>
                    <a:p>
                      <a:r>
                        <a:rPr lang="en-US" dirty="0"/>
                        <a:t>/aw/</a:t>
                      </a:r>
                    </a:p>
                  </a:txBody>
                  <a:tcPr/>
                </a:tc>
                <a:tc>
                  <a:txBody>
                    <a:bodyPr/>
                    <a:lstStyle/>
                    <a:p>
                      <a:r>
                        <a:rPr lang="en-US" dirty="0"/>
                        <a:t>saw</a:t>
                      </a:r>
                      <a:r>
                        <a:rPr lang="en-US" baseline="0" dirty="0"/>
                        <a:t>, pause, call, water, brought</a:t>
                      </a:r>
                      <a:endParaRPr lang="en-US" dirty="0"/>
                    </a:p>
                  </a:txBody>
                  <a:tcPr/>
                </a:tc>
                <a:tc>
                  <a:txBody>
                    <a:bodyPr/>
                    <a:lstStyle/>
                    <a:p>
                      <a:r>
                        <a:rPr lang="en-US" dirty="0"/>
                        <a:t>aw,</a:t>
                      </a:r>
                      <a:r>
                        <a:rPr lang="en-US" baseline="0" dirty="0"/>
                        <a:t> au, all, w, </a:t>
                      </a:r>
                      <a:r>
                        <a:rPr lang="en-US" baseline="0" dirty="0" err="1"/>
                        <a:t>ough</a:t>
                      </a:r>
                      <a:endParaRPr lang="en-US" dirty="0"/>
                    </a:p>
                  </a:txBody>
                  <a:tcPr/>
                </a:tc>
                <a:extLst>
                  <a:ext uri="{0D108BD9-81ED-4DB2-BD59-A6C34878D82A}">
                    <a16:rowId xmlns:a16="http://schemas.microsoft.com/office/drawing/2014/main" val="10009"/>
                  </a:ext>
                </a:extLst>
              </a:tr>
              <a:tr h="370840">
                <a:tc>
                  <a:txBody>
                    <a:bodyPr/>
                    <a:lstStyle/>
                    <a:p>
                      <a:r>
                        <a:rPr lang="en-US" dirty="0"/>
                        <a:t>/</a:t>
                      </a:r>
                      <a:r>
                        <a:rPr lang="en-US" dirty="0" err="1"/>
                        <a:t>ō</a:t>
                      </a:r>
                      <a:r>
                        <a:rPr lang="en-US" dirty="0"/>
                        <a:t>/</a:t>
                      </a:r>
                    </a:p>
                  </a:txBody>
                  <a:tcPr/>
                </a:tc>
                <a:tc>
                  <a:txBody>
                    <a:bodyPr/>
                    <a:lstStyle/>
                    <a:p>
                      <a:r>
                        <a:rPr lang="en-US" dirty="0"/>
                        <a:t>vote,</a:t>
                      </a:r>
                      <a:r>
                        <a:rPr lang="en-US" baseline="0" dirty="0"/>
                        <a:t> boat, toe, snow, open</a:t>
                      </a:r>
                      <a:endParaRPr lang="en-US" dirty="0"/>
                    </a:p>
                  </a:txBody>
                  <a:tcPr/>
                </a:tc>
                <a:tc>
                  <a:txBody>
                    <a:bodyPr/>
                    <a:lstStyle/>
                    <a:p>
                      <a:r>
                        <a:rPr lang="en-US" dirty="0" err="1"/>
                        <a:t>o_e</a:t>
                      </a:r>
                      <a:r>
                        <a:rPr lang="en-US" baseline="0" dirty="0"/>
                        <a:t>. </a:t>
                      </a:r>
                      <a:r>
                        <a:rPr lang="en-US" baseline="0" dirty="0" err="1"/>
                        <a:t>oa</a:t>
                      </a:r>
                      <a:r>
                        <a:rPr lang="en-US" baseline="0" dirty="0"/>
                        <a:t>, </a:t>
                      </a:r>
                      <a:r>
                        <a:rPr lang="en-US" baseline="0" dirty="0" err="1"/>
                        <a:t>oe</a:t>
                      </a:r>
                      <a:r>
                        <a:rPr lang="en-US" baseline="0" dirty="0"/>
                        <a:t>, </a:t>
                      </a:r>
                      <a:r>
                        <a:rPr lang="en-US" baseline="0" dirty="0" err="1"/>
                        <a:t>ow</a:t>
                      </a:r>
                      <a:r>
                        <a:rPr lang="en-US" baseline="0" dirty="0"/>
                        <a:t>, o-</a:t>
                      </a:r>
                      <a:endParaRPr lang="en-US" dirty="0"/>
                    </a:p>
                  </a:txBody>
                  <a:tcPr/>
                </a:tc>
                <a:extLst>
                  <a:ext uri="{0D108BD9-81ED-4DB2-BD59-A6C34878D82A}">
                    <a16:rowId xmlns:a16="http://schemas.microsoft.com/office/drawing/2014/main" val="10010"/>
                  </a:ext>
                </a:extLst>
              </a:tr>
              <a:tr h="370840">
                <a:tc>
                  <a:txBody>
                    <a:bodyPr/>
                    <a:lstStyle/>
                    <a:p>
                      <a:r>
                        <a:rPr lang="en-US" dirty="0"/>
                        <a:t>/</a:t>
                      </a:r>
                      <a:r>
                        <a:rPr lang="en-US" dirty="0" err="1"/>
                        <a:t>ŏŏ</a:t>
                      </a:r>
                      <a:r>
                        <a:rPr lang="en-US" dirty="0"/>
                        <a:t>/</a:t>
                      </a:r>
                    </a:p>
                  </a:txBody>
                  <a:tcPr/>
                </a:tc>
                <a:tc>
                  <a:txBody>
                    <a:bodyPr/>
                    <a:lstStyle/>
                    <a:p>
                      <a:r>
                        <a:rPr lang="en-US" dirty="0"/>
                        <a:t>took,</a:t>
                      </a:r>
                      <a:r>
                        <a:rPr lang="en-US" baseline="0" dirty="0"/>
                        <a:t> put, could</a:t>
                      </a:r>
                      <a:endParaRPr lang="en-US" dirty="0"/>
                    </a:p>
                  </a:txBody>
                  <a:tcPr/>
                </a:tc>
                <a:tc>
                  <a:txBody>
                    <a:bodyPr/>
                    <a:lstStyle/>
                    <a:p>
                      <a:r>
                        <a:rPr lang="en-US" dirty="0" err="1"/>
                        <a:t>oo</a:t>
                      </a:r>
                      <a:r>
                        <a:rPr lang="en-US" dirty="0"/>
                        <a:t>,</a:t>
                      </a:r>
                      <a:r>
                        <a:rPr lang="en-US" baseline="0" dirty="0"/>
                        <a:t> u, </a:t>
                      </a:r>
                      <a:r>
                        <a:rPr lang="en-US" baseline="0" dirty="0" err="1"/>
                        <a:t>ou</a:t>
                      </a:r>
                      <a:endParaRPr lang="en-US" dirty="0"/>
                    </a:p>
                  </a:txBody>
                  <a:tcPr/>
                </a:tc>
                <a:extLst>
                  <a:ext uri="{0D108BD9-81ED-4DB2-BD59-A6C34878D82A}">
                    <a16:rowId xmlns:a16="http://schemas.microsoft.com/office/drawing/2014/main" val="10011"/>
                  </a:ext>
                </a:extLst>
              </a:tr>
              <a:tr h="370840">
                <a:tc>
                  <a:txBody>
                    <a:bodyPr/>
                    <a:lstStyle/>
                    <a:p>
                      <a:r>
                        <a:rPr lang="en-US" dirty="0"/>
                        <a:t>/</a:t>
                      </a:r>
                      <a:r>
                        <a:rPr lang="en-US" dirty="0" err="1"/>
                        <a:t>ū</a:t>
                      </a:r>
                      <a:r>
                        <a:rPr lang="en-US" dirty="0"/>
                        <a:t>/ [</a:t>
                      </a:r>
                      <a:r>
                        <a:rPr lang="en-US" dirty="0" err="1"/>
                        <a:t>ōō</a:t>
                      </a:r>
                      <a:r>
                        <a:rPr lang="en-US" dirty="0"/>
                        <a:t>]</a:t>
                      </a:r>
                    </a:p>
                  </a:txBody>
                  <a:tcPr/>
                </a:tc>
                <a:tc>
                  <a:txBody>
                    <a:bodyPr/>
                    <a:lstStyle/>
                    <a:p>
                      <a:r>
                        <a:rPr lang="en-US" dirty="0"/>
                        <a:t>moo,</a:t>
                      </a:r>
                      <a:r>
                        <a:rPr lang="en-US" baseline="0" dirty="0"/>
                        <a:t> tube, blue, chew, suit, soup</a:t>
                      </a:r>
                      <a:endParaRPr lang="en-US" dirty="0"/>
                    </a:p>
                  </a:txBody>
                  <a:tcPr/>
                </a:tc>
                <a:tc>
                  <a:txBody>
                    <a:bodyPr/>
                    <a:lstStyle/>
                    <a:p>
                      <a:r>
                        <a:rPr lang="en-US" dirty="0" err="1"/>
                        <a:t>oo</a:t>
                      </a:r>
                      <a:r>
                        <a:rPr lang="en-US" dirty="0"/>
                        <a:t>,</a:t>
                      </a:r>
                      <a:r>
                        <a:rPr lang="en-US" baseline="0" dirty="0"/>
                        <a:t> </a:t>
                      </a:r>
                      <a:r>
                        <a:rPr lang="en-US" baseline="0" dirty="0" err="1"/>
                        <a:t>u_e</a:t>
                      </a:r>
                      <a:r>
                        <a:rPr lang="en-US" baseline="0" dirty="0"/>
                        <a:t>, </a:t>
                      </a:r>
                      <a:r>
                        <a:rPr lang="en-US" baseline="0" dirty="0" err="1"/>
                        <a:t>ue</a:t>
                      </a:r>
                      <a:r>
                        <a:rPr lang="en-US" baseline="0" dirty="0"/>
                        <a:t>, </a:t>
                      </a:r>
                      <a:r>
                        <a:rPr lang="en-US" baseline="0" dirty="0" err="1"/>
                        <a:t>ew</a:t>
                      </a:r>
                      <a:r>
                        <a:rPr lang="en-US" baseline="0" dirty="0"/>
                        <a:t>, </a:t>
                      </a:r>
                      <a:r>
                        <a:rPr lang="en-US" baseline="0" dirty="0" err="1"/>
                        <a:t>ui</a:t>
                      </a:r>
                      <a:r>
                        <a:rPr lang="en-US" baseline="0" dirty="0"/>
                        <a:t>, </a:t>
                      </a:r>
                      <a:r>
                        <a:rPr lang="en-US" baseline="0" dirty="0" err="1"/>
                        <a:t>ou</a:t>
                      </a:r>
                      <a:endParaRPr lang="en-US" dirty="0"/>
                    </a:p>
                  </a:txBody>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7499741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Phoneme-Grapheme Correspondence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6187280"/>
              </p:ext>
            </p:extLst>
          </p:nvPr>
        </p:nvGraphicFramePr>
        <p:xfrm>
          <a:off x="1981200" y="1499862"/>
          <a:ext cx="8229600" cy="2612899"/>
        </p:xfrm>
        <a:graphic>
          <a:graphicData uri="http://schemas.openxmlformats.org/drawingml/2006/table">
            <a:tbl>
              <a:tblPr firstRow="1" bandRow="1">
                <a:tableStyleId>{5C22544A-7EE6-4342-B048-85BDC9FD1C3A}</a:tableStyleId>
              </a:tblPr>
              <a:tblGrid>
                <a:gridCol w="1370438">
                  <a:extLst>
                    <a:ext uri="{9D8B030D-6E8A-4147-A177-3AD203B41FA5}">
                      <a16:colId xmlns:a16="http://schemas.microsoft.com/office/drawing/2014/main" val="20000"/>
                    </a:ext>
                  </a:extLst>
                </a:gridCol>
                <a:gridCol w="4115962">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87859">
                <a:tc>
                  <a:txBody>
                    <a:bodyPr/>
                    <a:lstStyle/>
                    <a:p>
                      <a:r>
                        <a:rPr lang="en-US" dirty="0">
                          <a:solidFill>
                            <a:srgbClr val="000000"/>
                          </a:solidFill>
                        </a:rPr>
                        <a:t>Phoneme</a:t>
                      </a:r>
                    </a:p>
                  </a:txBody>
                  <a:tcPr/>
                </a:tc>
                <a:tc>
                  <a:txBody>
                    <a:bodyPr/>
                    <a:lstStyle/>
                    <a:p>
                      <a:r>
                        <a:rPr lang="en-US" dirty="0">
                          <a:solidFill>
                            <a:srgbClr val="000000"/>
                          </a:solidFill>
                        </a:rPr>
                        <a:t>Word Examples</a:t>
                      </a:r>
                    </a:p>
                  </a:txBody>
                  <a:tcPr/>
                </a:tc>
                <a:tc>
                  <a:txBody>
                    <a:bodyPr/>
                    <a:lstStyle/>
                    <a:p>
                      <a:r>
                        <a:rPr lang="en-US" dirty="0">
                          <a:solidFill>
                            <a:srgbClr val="000000"/>
                          </a:solidFill>
                        </a:rPr>
                        <a:t>Common spellings</a:t>
                      </a:r>
                    </a:p>
                  </a:txBody>
                  <a:tcPr/>
                </a:tc>
                <a:extLst>
                  <a:ext uri="{0D108BD9-81ED-4DB2-BD59-A6C34878D82A}">
                    <a16:rowId xmlns:a16="http://schemas.microsoft.com/office/drawing/2014/main" val="10000"/>
                  </a:ext>
                </a:extLst>
              </a:tr>
              <a:tr h="370840">
                <a:tc>
                  <a:txBody>
                    <a:bodyPr/>
                    <a:lstStyle/>
                    <a:p>
                      <a:r>
                        <a:rPr lang="en-US" dirty="0"/>
                        <a:t>/y/ /</a:t>
                      </a:r>
                      <a:r>
                        <a:rPr lang="en-US" dirty="0" err="1"/>
                        <a:t>ū</a:t>
                      </a:r>
                      <a:r>
                        <a:rPr lang="en-US" dirty="0"/>
                        <a:t>/</a:t>
                      </a:r>
                    </a:p>
                  </a:txBody>
                  <a:tcPr/>
                </a:tc>
                <a:tc>
                  <a:txBody>
                    <a:bodyPr/>
                    <a:lstStyle/>
                    <a:p>
                      <a:r>
                        <a:rPr lang="en-US" dirty="0"/>
                        <a:t>use,</a:t>
                      </a:r>
                      <a:r>
                        <a:rPr lang="en-US" baseline="0" dirty="0"/>
                        <a:t> few, cute</a:t>
                      </a:r>
                      <a:endParaRPr lang="en-US" dirty="0"/>
                    </a:p>
                  </a:txBody>
                  <a:tcPr/>
                </a:tc>
                <a:tc>
                  <a:txBody>
                    <a:bodyPr/>
                    <a:lstStyle/>
                    <a:p>
                      <a:r>
                        <a:rPr lang="en-US" dirty="0"/>
                        <a:t>u,</a:t>
                      </a:r>
                      <a:r>
                        <a:rPr lang="en-US" baseline="0" dirty="0"/>
                        <a:t> </a:t>
                      </a:r>
                      <a:r>
                        <a:rPr lang="en-US" baseline="0" dirty="0" err="1"/>
                        <a:t>ew</a:t>
                      </a:r>
                      <a:r>
                        <a:rPr lang="en-US" baseline="0" dirty="0"/>
                        <a:t>, </a:t>
                      </a:r>
                      <a:r>
                        <a:rPr lang="en-US" baseline="0" dirty="0" err="1"/>
                        <a:t>u_e</a:t>
                      </a:r>
                      <a:endParaRPr lang="en-US" dirty="0"/>
                    </a:p>
                  </a:txBody>
                  <a:tcPr/>
                </a:tc>
                <a:extLst>
                  <a:ext uri="{0D108BD9-81ED-4DB2-BD59-A6C34878D82A}">
                    <a16:rowId xmlns:a16="http://schemas.microsoft.com/office/drawing/2014/main" val="10001"/>
                  </a:ext>
                </a:extLst>
              </a:tr>
              <a:tr h="370840">
                <a:tc>
                  <a:txBody>
                    <a:bodyPr/>
                    <a:lstStyle/>
                    <a:p>
                      <a:r>
                        <a:rPr lang="en-US" dirty="0"/>
                        <a:t>/</a:t>
                      </a:r>
                      <a:r>
                        <a:rPr lang="en-US" dirty="0" err="1"/>
                        <a:t>oi</a:t>
                      </a:r>
                      <a:r>
                        <a:rPr lang="en-US" dirty="0"/>
                        <a:t>/</a:t>
                      </a:r>
                    </a:p>
                  </a:txBody>
                  <a:tcPr/>
                </a:tc>
                <a:tc>
                  <a:txBody>
                    <a:bodyPr/>
                    <a:lstStyle/>
                    <a:p>
                      <a:r>
                        <a:rPr lang="en-US" dirty="0"/>
                        <a:t>boil,</a:t>
                      </a:r>
                      <a:r>
                        <a:rPr lang="en-US" baseline="0" dirty="0"/>
                        <a:t> boy</a:t>
                      </a:r>
                      <a:endParaRPr lang="en-US" dirty="0"/>
                    </a:p>
                  </a:txBody>
                  <a:tcPr/>
                </a:tc>
                <a:tc>
                  <a:txBody>
                    <a:bodyPr/>
                    <a:lstStyle/>
                    <a:p>
                      <a:r>
                        <a:rPr lang="en-US" dirty="0" err="1"/>
                        <a:t>oi</a:t>
                      </a:r>
                      <a:r>
                        <a:rPr lang="en-US" dirty="0"/>
                        <a:t>,</a:t>
                      </a:r>
                      <a:r>
                        <a:rPr lang="en-US" baseline="0" dirty="0"/>
                        <a:t> </a:t>
                      </a:r>
                      <a:r>
                        <a:rPr lang="en-US" baseline="0" dirty="0" err="1"/>
                        <a:t>oy</a:t>
                      </a:r>
                      <a:endParaRPr lang="en-US" dirty="0"/>
                    </a:p>
                  </a:txBody>
                  <a:tcPr/>
                </a:tc>
                <a:extLst>
                  <a:ext uri="{0D108BD9-81ED-4DB2-BD59-A6C34878D82A}">
                    <a16:rowId xmlns:a16="http://schemas.microsoft.com/office/drawing/2014/main" val="10002"/>
                  </a:ext>
                </a:extLst>
              </a:tr>
              <a:tr h="370840">
                <a:tc>
                  <a:txBody>
                    <a:bodyPr/>
                    <a:lstStyle/>
                    <a:p>
                      <a:r>
                        <a:rPr lang="en-US" dirty="0"/>
                        <a:t>/</a:t>
                      </a:r>
                      <a:r>
                        <a:rPr lang="en-US" dirty="0" err="1"/>
                        <a:t>ow</a:t>
                      </a:r>
                      <a:r>
                        <a:rPr lang="en-US" dirty="0"/>
                        <a:t>/</a:t>
                      </a:r>
                    </a:p>
                  </a:txBody>
                  <a:tcPr/>
                </a:tc>
                <a:tc>
                  <a:txBody>
                    <a:bodyPr/>
                    <a:lstStyle/>
                    <a:p>
                      <a:r>
                        <a:rPr lang="en-US" dirty="0"/>
                        <a:t>out,</a:t>
                      </a:r>
                      <a:r>
                        <a:rPr lang="en-US" baseline="0" dirty="0"/>
                        <a:t> cow</a:t>
                      </a:r>
                      <a:endParaRPr lang="en-US" dirty="0"/>
                    </a:p>
                  </a:txBody>
                  <a:tcPr/>
                </a:tc>
                <a:tc>
                  <a:txBody>
                    <a:bodyPr/>
                    <a:lstStyle/>
                    <a:p>
                      <a:r>
                        <a:rPr lang="en-US" dirty="0" err="1"/>
                        <a:t>ou</a:t>
                      </a:r>
                      <a:r>
                        <a:rPr lang="en-US" dirty="0"/>
                        <a:t>,</a:t>
                      </a:r>
                      <a:r>
                        <a:rPr lang="en-US" baseline="0" dirty="0"/>
                        <a:t> </a:t>
                      </a:r>
                      <a:r>
                        <a:rPr lang="en-US" baseline="0" dirty="0" err="1"/>
                        <a:t>ow</a:t>
                      </a:r>
                      <a:endParaRPr lang="en-US" dirty="0"/>
                    </a:p>
                  </a:txBody>
                  <a:tcPr/>
                </a:tc>
                <a:extLst>
                  <a:ext uri="{0D108BD9-81ED-4DB2-BD59-A6C34878D82A}">
                    <a16:rowId xmlns:a16="http://schemas.microsoft.com/office/drawing/2014/main" val="10003"/>
                  </a:ext>
                </a:extLst>
              </a:tr>
              <a:tr h="370840">
                <a:tc>
                  <a:txBody>
                    <a:bodyPr/>
                    <a:lstStyle/>
                    <a:p>
                      <a:r>
                        <a:rPr lang="en-US" dirty="0"/>
                        <a:t>/</a:t>
                      </a:r>
                      <a:r>
                        <a:rPr lang="en-US" dirty="0" err="1"/>
                        <a:t>er</a:t>
                      </a:r>
                      <a:r>
                        <a:rPr lang="en-US" dirty="0"/>
                        <a:t>/</a:t>
                      </a:r>
                    </a:p>
                  </a:txBody>
                  <a:tcPr/>
                </a:tc>
                <a:tc>
                  <a:txBody>
                    <a:bodyPr/>
                    <a:lstStyle/>
                    <a:p>
                      <a:r>
                        <a:rPr lang="en-US" baseline="0" dirty="0"/>
                        <a:t>her, fur, sir</a:t>
                      </a:r>
                      <a:endParaRPr lang="en-US" dirty="0"/>
                    </a:p>
                  </a:txBody>
                  <a:tcPr/>
                </a:tc>
                <a:tc>
                  <a:txBody>
                    <a:bodyPr/>
                    <a:lstStyle/>
                    <a:p>
                      <a:r>
                        <a:rPr lang="en-US" dirty="0" err="1"/>
                        <a:t>er</a:t>
                      </a:r>
                      <a:r>
                        <a:rPr lang="en-US" dirty="0"/>
                        <a:t>,</a:t>
                      </a:r>
                      <a:r>
                        <a:rPr lang="en-US" baseline="0" dirty="0"/>
                        <a:t> </a:t>
                      </a:r>
                      <a:r>
                        <a:rPr lang="en-US" baseline="0" dirty="0" err="1"/>
                        <a:t>ur</a:t>
                      </a:r>
                      <a:r>
                        <a:rPr lang="en-US" baseline="0" dirty="0"/>
                        <a:t>, </a:t>
                      </a:r>
                      <a:r>
                        <a:rPr lang="en-US" baseline="0" dirty="0" err="1"/>
                        <a:t>ir</a:t>
                      </a:r>
                      <a:endParaRPr lang="en-US" dirty="0"/>
                    </a:p>
                  </a:txBody>
                  <a:tcPr/>
                </a:tc>
                <a:extLst>
                  <a:ext uri="{0D108BD9-81ED-4DB2-BD59-A6C34878D82A}">
                    <a16:rowId xmlns:a16="http://schemas.microsoft.com/office/drawing/2014/main" val="10004"/>
                  </a:ext>
                </a:extLst>
              </a:tr>
              <a:tr h="370840">
                <a:tc>
                  <a:txBody>
                    <a:bodyPr/>
                    <a:lstStyle/>
                    <a:p>
                      <a:r>
                        <a:rPr lang="en-US" dirty="0"/>
                        <a:t>/</a:t>
                      </a:r>
                      <a:r>
                        <a:rPr lang="en-US" dirty="0" err="1"/>
                        <a:t>ar</a:t>
                      </a:r>
                      <a:r>
                        <a:rPr lang="en-US" dirty="0"/>
                        <a:t>/</a:t>
                      </a:r>
                    </a:p>
                  </a:txBody>
                  <a:tcPr/>
                </a:tc>
                <a:tc>
                  <a:txBody>
                    <a:bodyPr/>
                    <a:lstStyle/>
                    <a:p>
                      <a:r>
                        <a:rPr lang="en-US" dirty="0"/>
                        <a:t>cart</a:t>
                      </a:r>
                    </a:p>
                  </a:txBody>
                  <a:tcPr/>
                </a:tc>
                <a:tc>
                  <a:txBody>
                    <a:bodyPr/>
                    <a:lstStyle/>
                    <a:p>
                      <a:r>
                        <a:rPr lang="en-US" dirty="0" err="1"/>
                        <a:t>ar</a:t>
                      </a:r>
                      <a:endParaRPr lang="en-US" dirty="0"/>
                    </a:p>
                  </a:txBody>
                  <a:tcPr/>
                </a:tc>
                <a:extLst>
                  <a:ext uri="{0D108BD9-81ED-4DB2-BD59-A6C34878D82A}">
                    <a16:rowId xmlns:a16="http://schemas.microsoft.com/office/drawing/2014/main" val="10005"/>
                  </a:ext>
                </a:extLst>
              </a:tr>
              <a:tr h="370840">
                <a:tc>
                  <a:txBody>
                    <a:bodyPr/>
                    <a:lstStyle/>
                    <a:p>
                      <a:r>
                        <a:rPr lang="en-US" dirty="0"/>
                        <a:t>/or/</a:t>
                      </a:r>
                    </a:p>
                  </a:txBody>
                  <a:tcPr/>
                </a:tc>
                <a:tc>
                  <a:txBody>
                    <a:bodyPr/>
                    <a:lstStyle/>
                    <a:p>
                      <a:r>
                        <a:rPr lang="en-US" dirty="0"/>
                        <a:t>sport</a:t>
                      </a:r>
                    </a:p>
                  </a:txBody>
                  <a:tcPr/>
                </a:tc>
                <a:tc>
                  <a:txBody>
                    <a:bodyPr/>
                    <a:lstStyle/>
                    <a:p>
                      <a:r>
                        <a:rPr lang="en-US" dirty="0"/>
                        <a:t>or</a:t>
                      </a: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08598420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11"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1098468" y="885651"/>
            <a:ext cx="3229803" cy="4624603"/>
          </a:xfrm>
        </p:spPr>
        <p:txBody>
          <a:bodyPr>
            <a:normAutofit/>
          </a:bodyPr>
          <a:lstStyle/>
          <a:p>
            <a:r>
              <a:rPr lang="en-US" dirty="0">
                <a:solidFill>
                  <a:srgbClr val="FFFFFF"/>
                </a:solidFill>
              </a:rPr>
              <a:t>Phonics curriculum?</a:t>
            </a:r>
            <a:br>
              <a:rPr lang="en-US" dirty="0">
                <a:solidFill>
                  <a:srgbClr val="FFFFFF"/>
                </a:solidFill>
              </a:rPr>
            </a:br>
            <a:r>
              <a:rPr lang="en-US" dirty="0">
                <a:solidFill>
                  <a:srgbClr val="FFFFFF"/>
                </a:solidFill>
              </a:rPr>
              <a:t>(cont.)</a:t>
            </a:r>
          </a:p>
        </p:txBody>
      </p:sp>
      <p:sp>
        <p:nvSpPr>
          <p:cNvPr id="3" name="Content Placeholder 2"/>
          <p:cNvSpPr>
            <a:spLocks noGrp="1"/>
          </p:cNvSpPr>
          <p:nvPr>
            <p:ph idx="1"/>
          </p:nvPr>
        </p:nvSpPr>
        <p:spPr>
          <a:xfrm>
            <a:off x="4978708" y="885651"/>
            <a:ext cx="6398195" cy="5521414"/>
          </a:xfrm>
        </p:spPr>
        <p:txBody>
          <a:bodyPr anchor="ctr">
            <a:normAutofit/>
          </a:bodyPr>
          <a:lstStyle/>
          <a:p>
            <a:endParaRPr lang="en-US" sz="2400" dirty="0"/>
          </a:p>
          <a:p>
            <a:r>
              <a:rPr lang="en-US" sz="2600" dirty="0"/>
              <a:t>The following pages represent a sample scope and sequence for teaching 3 years of phonics instruction provided by Louisa Moats</a:t>
            </a:r>
          </a:p>
          <a:p>
            <a:endParaRPr lang="en-US" sz="2400" dirty="0"/>
          </a:p>
          <a:p>
            <a:endParaRPr lang="en-US" sz="2400" dirty="0"/>
          </a:p>
        </p:txBody>
      </p:sp>
    </p:spTree>
    <p:extLst>
      <p:ext uri="{BB962C8B-B14F-4D97-AF65-F5344CB8AC3E}">
        <p14:creationId xmlns:p14="http://schemas.microsoft.com/office/powerpoint/2010/main" val="238942570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9B46DF2-78CD-C08D-1F3B-EDD491CD206B}"/>
              </a:ext>
            </a:extLst>
          </p:cNvPr>
          <p:cNvPicPr>
            <a:picLocks noGrp="1" noChangeAspect="1"/>
          </p:cNvPicPr>
          <p:nvPr>
            <p:ph idx="1"/>
          </p:nvPr>
        </p:nvPicPr>
        <p:blipFill>
          <a:blip r:embed="rId2"/>
          <a:stretch>
            <a:fillRect/>
          </a:stretch>
        </p:blipFill>
        <p:spPr>
          <a:xfrm>
            <a:off x="0" y="278296"/>
            <a:ext cx="12235581" cy="6858000"/>
          </a:xfrm>
        </p:spPr>
      </p:pic>
    </p:spTree>
    <p:extLst>
      <p:ext uri="{BB962C8B-B14F-4D97-AF65-F5344CB8AC3E}">
        <p14:creationId xmlns:p14="http://schemas.microsoft.com/office/powerpoint/2010/main" val="115655418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ext&#10;&#10;Description automatically generated">
            <a:extLst>
              <a:ext uri="{FF2B5EF4-FFF2-40B4-BE49-F238E27FC236}">
                <a16:creationId xmlns:a16="http://schemas.microsoft.com/office/drawing/2014/main" id="{630AC028-1D44-B18E-C681-1B71F7622755}"/>
              </a:ext>
            </a:extLst>
          </p:cNvPr>
          <p:cNvPicPr>
            <a:picLocks noGrp="1" noChangeAspect="1"/>
          </p:cNvPicPr>
          <p:nvPr>
            <p:ph idx="1"/>
          </p:nvPr>
        </p:nvPicPr>
        <p:blipFill>
          <a:blip r:embed="rId2"/>
          <a:stretch>
            <a:fillRect/>
          </a:stretch>
        </p:blipFill>
        <p:spPr>
          <a:xfrm>
            <a:off x="6191" y="139149"/>
            <a:ext cx="12002585" cy="6718852"/>
          </a:xfrm>
        </p:spPr>
      </p:pic>
    </p:spTree>
    <p:extLst>
      <p:ext uri="{BB962C8B-B14F-4D97-AF65-F5344CB8AC3E}">
        <p14:creationId xmlns:p14="http://schemas.microsoft.com/office/powerpoint/2010/main" val="94481004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ext&#10;&#10;Description automatically generated">
            <a:extLst>
              <a:ext uri="{FF2B5EF4-FFF2-40B4-BE49-F238E27FC236}">
                <a16:creationId xmlns:a16="http://schemas.microsoft.com/office/drawing/2014/main" id="{F59D1DEA-AE3C-83B6-8286-74331706FE9A}"/>
              </a:ext>
            </a:extLst>
          </p:cNvPr>
          <p:cNvPicPr>
            <a:picLocks noGrp="1" noChangeAspect="1"/>
          </p:cNvPicPr>
          <p:nvPr>
            <p:ph idx="1"/>
          </p:nvPr>
        </p:nvPicPr>
        <p:blipFill>
          <a:blip r:embed="rId3"/>
          <a:stretch>
            <a:fillRect/>
          </a:stretch>
        </p:blipFill>
        <p:spPr>
          <a:xfrm>
            <a:off x="139148" y="217674"/>
            <a:ext cx="11816725" cy="6481300"/>
          </a:xfrm>
        </p:spPr>
      </p:pic>
    </p:spTree>
    <p:extLst>
      <p:ext uri="{BB962C8B-B14F-4D97-AF65-F5344CB8AC3E}">
        <p14:creationId xmlns:p14="http://schemas.microsoft.com/office/powerpoint/2010/main" val="132961179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ext&#10;&#10;Description automatically generated">
            <a:extLst>
              <a:ext uri="{FF2B5EF4-FFF2-40B4-BE49-F238E27FC236}">
                <a16:creationId xmlns:a16="http://schemas.microsoft.com/office/drawing/2014/main" id="{DD68EE1B-8CFD-2911-09C5-7ECF38C51624}"/>
              </a:ext>
            </a:extLst>
          </p:cNvPr>
          <p:cNvPicPr>
            <a:picLocks noGrp="1" noChangeAspect="1"/>
          </p:cNvPicPr>
          <p:nvPr>
            <p:ph idx="1"/>
          </p:nvPr>
        </p:nvPicPr>
        <p:blipFill>
          <a:blip r:embed="rId3"/>
          <a:stretch>
            <a:fillRect/>
          </a:stretch>
        </p:blipFill>
        <p:spPr>
          <a:xfrm>
            <a:off x="1" y="139148"/>
            <a:ext cx="12046226" cy="6718852"/>
          </a:xfrm>
        </p:spPr>
      </p:pic>
    </p:spTree>
    <p:extLst>
      <p:ext uri="{BB962C8B-B14F-4D97-AF65-F5344CB8AC3E}">
        <p14:creationId xmlns:p14="http://schemas.microsoft.com/office/powerpoint/2010/main" val="169590981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Graphical user interface, text&#10;&#10;Description automatically generated">
            <a:extLst>
              <a:ext uri="{FF2B5EF4-FFF2-40B4-BE49-F238E27FC236}">
                <a16:creationId xmlns:a16="http://schemas.microsoft.com/office/drawing/2014/main" id="{1B0B2EF2-8B71-8263-6E27-49D0AB9C1D33}"/>
              </a:ext>
            </a:extLst>
          </p:cNvPr>
          <p:cNvPicPr>
            <a:picLocks noGrp="1" noChangeAspect="1"/>
          </p:cNvPicPr>
          <p:nvPr>
            <p:ph idx="1"/>
          </p:nvPr>
        </p:nvPicPr>
        <p:blipFill>
          <a:blip r:embed="rId3"/>
          <a:stretch>
            <a:fillRect/>
          </a:stretch>
        </p:blipFill>
        <p:spPr>
          <a:xfrm>
            <a:off x="318051" y="284012"/>
            <a:ext cx="11370365" cy="6356040"/>
          </a:xfrm>
        </p:spPr>
      </p:pic>
    </p:spTree>
    <p:extLst>
      <p:ext uri="{BB962C8B-B14F-4D97-AF65-F5344CB8AC3E}">
        <p14:creationId xmlns:p14="http://schemas.microsoft.com/office/powerpoint/2010/main" val="27570043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8DF98-514B-E541-B2AD-956400BA1FE3}"/>
              </a:ext>
            </a:extLst>
          </p:cNvPr>
          <p:cNvSpPr>
            <a:spLocks noGrp="1"/>
          </p:cNvSpPr>
          <p:nvPr>
            <p:ph type="title"/>
          </p:nvPr>
        </p:nvSpPr>
        <p:spPr>
          <a:xfrm>
            <a:off x="4965430" y="629268"/>
            <a:ext cx="6586491" cy="1286160"/>
          </a:xfrm>
        </p:spPr>
        <p:txBody>
          <a:bodyPr anchor="b">
            <a:normAutofit/>
          </a:bodyPr>
          <a:lstStyle/>
          <a:p>
            <a:r>
              <a:rPr lang="en-US" sz="4100" dirty="0"/>
              <a:t>Original Source of SOR (source) </a:t>
            </a:r>
          </a:p>
        </p:txBody>
      </p:sp>
      <p:sp>
        <p:nvSpPr>
          <p:cNvPr id="3" name="Content Placeholder 2">
            <a:extLst>
              <a:ext uri="{FF2B5EF4-FFF2-40B4-BE49-F238E27FC236}">
                <a16:creationId xmlns:a16="http://schemas.microsoft.com/office/drawing/2014/main" id="{84EDE2C2-80E1-CE4B-9D15-98510F2B5B22}"/>
              </a:ext>
            </a:extLst>
          </p:cNvPr>
          <p:cNvSpPr>
            <a:spLocks noGrp="1"/>
          </p:cNvSpPr>
          <p:nvPr>
            <p:ph idx="1"/>
          </p:nvPr>
        </p:nvSpPr>
        <p:spPr>
          <a:xfrm>
            <a:off x="4965430" y="2314807"/>
            <a:ext cx="7080795" cy="4419597"/>
          </a:xfrm>
        </p:spPr>
        <p:txBody>
          <a:bodyPr>
            <a:normAutofit/>
          </a:bodyPr>
          <a:lstStyle/>
          <a:p>
            <a:r>
              <a:rPr lang="en-US" sz="2400" dirty="0"/>
              <a:t>The scholarly pieces that used the term have focused heavily on basic research about how information is processed during reading </a:t>
            </a:r>
          </a:p>
          <a:p>
            <a:r>
              <a:rPr lang="en-US" sz="2400" dirty="0"/>
              <a:t>They describe research on how skilled readers read, and they generate some hypotheses about the relationship of this knowledge with reading instruction</a:t>
            </a:r>
          </a:p>
          <a:p>
            <a:r>
              <a:rPr lang="en-US" sz="2400" dirty="0"/>
              <a:t>An example:</a:t>
            </a:r>
          </a:p>
          <a:p>
            <a:endParaRPr lang="en-US" sz="2400" dirty="0"/>
          </a:p>
          <a:p>
            <a:endParaRPr lang="en-US" sz="2400" dirty="0"/>
          </a:p>
          <a:p>
            <a:endParaRPr lang="en-US" sz="2400" dirty="0"/>
          </a:p>
          <a:p>
            <a:endParaRPr lang="en-US" sz="2000" dirty="0"/>
          </a:p>
          <a:p>
            <a:endParaRPr lang="en-US" sz="2000" dirty="0"/>
          </a:p>
        </p:txBody>
      </p:sp>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D3A96C"/>
            </a:solidFill>
          </a:ln>
        </p:spPr>
        <p:style>
          <a:lnRef idx="1">
            <a:schemeClr val="accent1"/>
          </a:lnRef>
          <a:fillRef idx="0">
            <a:schemeClr val="accent1"/>
          </a:fillRef>
          <a:effectRef idx="0">
            <a:schemeClr val="accent1"/>
          </a:effectRef>
          <a:fontRef idx="minor">
            <a:schemeClr val="tx1"/>
          </a:fontRef>
        </p:style>
      </p:cxnSp>
      <p:pic>
        <p:nvPicPr>
          <p:cNvPr id="6" name="Picture 5" descr="Text&#10;&#10;Description automatically generated">
            <a:extLst>
              <a:ext uri="{FF2B5EF4-FFF2-40B4-BE49-F238E27FC236}">
                <a16:creationId xmlns:a16="http://schemas.microsoft.com/office/drawing/2014/main" id="{905D8A57-B5BC-68B8-0165-9DCC3544B800}"/>
              </a:ext>
            </a:extLst>
          </p:cNvPr>
          <p:cNvPicPr>
            <a:picLocks noChangeAspect="1"/>
          </p:cNvPicPr>
          <p:nvPr/>
        </p:nvPicPr>
        <p:blipFill>
          <a:blip r:embed="rId2"/>
          <a:stretch>
            <a:fillRect/>
          </a:stretch>
        </p:blipFill>
        <p:spPr>
          <a:xfrm>
            <a:off x="4811040" y="5002754"/>
            <a:ext cx="7112000" cy="889000"/>
          </a:xfrm>
          <a:prstGeom prst="rect">
            <a:avLst/>
          </a:prstGeom>
        </p:spPr>
      </p:pic>
    </p:spTree>
    <p:extLst>
      <p:ext uri="{BB962C8B-B14F-4D97-AF65-F5344CB8AC3E}">
        <p14:creationId xmlns:p14="http://schemas.microsoft.com/office/powerpoint/2010/main" val="42174229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raphical user interface, text&#10;&#10;Description automatically generated">
            <a:extLst>
              <a:ext uri="{FF2B5EF4-FFF2-40B4-BE49-F238E27FC236}">
                <a16:creationId xmlns:a16="http://schemas.microsoft.com/office/drawing/2014/main" id="{44D06901-9528-11F9-3132-EDFB7D18C265}"/>
              </a:ext>
            </a:extLst>
          </p:cNvPr>
          <p:cNvPicPr>
            <a:picLocks noGrp="1" noChangeAspect="1"/>
          </p:cNvPicPr>
          <p:nvPr>
            <p:ph idx="1"/>
          </p:nvPr>
        </p:nvPicPr>
        <p:blipFill>
          <a:blip r:embed="rId3"/>
          <a:stretch>
            <a:fillRect/>
          </a:stretch>
        </p:blipFill>
        <p:spPr>
          <a:xfrm>
            <a:off x="338394" y="264080"/>
            <a:ext cx="11515211" cy="6329839"/>
          </a:xfrm>
        </p:spPr>
      </p:pic>
    </p:spTree>
    <p:extLst>
      <p:ext uri="{BB962C8B-B14F-4D97-AF65-F5344CB8AC3E}">
        <p14:creationId xmlns:p14="http://schemas.microsoft.com/office/powerpoint/2010/main" val="99418387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11"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1098468" y="885651"/>
            <a:ext cx="3555832" cy="4624603"/>
          </a:xfrm>
        </p:spPr>
        <p:txBody>
          <a:bodyPr>
            <a:normAutofit/>
          </a:bodyPr>
          <a:lstStyle/>
          <a:p>
            <a:r>
              <a:rPr lang="en-US" dirty="0">
                <a:solidFill>
                  <a:srgbClr val="FFFFFF"/>
                </a:solidFill>
              </a:rPr>
              <a:t>Phonics instruction</a:t>
            </a:r>
          </a:p>
        </p:txBody>
      </p:sp>
      <p:sp>
        <p:nvSpPr>
          <p:cNvPr id="3" name="Content Placeholder 2"/>
          <p:cNvSpPr>
            <a:spLocks noGrp="1"/>
          </p:cNvSpPr>
          <p:nvPr>
            <p:ph idx="1"/>
          </p:nvPr>
        </p:nvSpPr>
        <p:spPr>
          <a:xfrm>
            <a:off x="4946862" y="554931"/>
            <a:ext cx="6949528" cy="6264236"/>
          </a:xfrm>
        </p:spPr>
        <p:txBody>
          <a:bodyPr anchor="ctr">
            <a:normAutofit/>
          </a:bodyPr>
          <a:lstStyle/>
          <a:p>
            <a:r>
              <a:rPr lang="en-US" sz="2400" b="0" i="0" dirty="0">
                <a:solidFill>
                  <a:srgbClr val="202124"/>
                </a:solidFill>
                <a:effectLst/>
              </a:rPr>
              <a:t>Effective phonics instruction is explicit and systematic </a:t>
            </a:r>
          </a:p>
          <a:p>
            <a:r>
              <a:rPr lang="en-US" sz="2400" dirty="0">
                <a:solidFill>
                  <a:srgbClr val="202124"/>
                </a:solidFill>
              </a:rPr>
              <a:t>It will typically include instruction that focuses on recognizing the element or pattern, on matching it to a pronunciation</a:t>
            </a:r>
          </a:p>
          <a:p>
            <a:r>
              <a:rPr lang="en-US" sz="2400" b="0" i="0" dirty="0">
                <a:solidFill>
                  <a:srgbClr val="202124"/>
                </a:solidFill>
                <a:effectLst/>
              </a:rPr>
              <a:t>It should also include a substantial amount of application – reading words, writing words, reading in context</a:t>
            </a:r>
          </a:p>
          <a:p>
            <a:r>
              <a:rPr lang="en-US" sz="2400" dirty="0">
                <a:solidFill>
                  <a:srgbClr val="202124"/>
                </a:solidFill>
              </a:rPr>
              <a:t>Focus should be on real words – not nonsense words (both because that isn’t how decoding really works and it disrupts useful assessment practices)</a:t>
            </a:r>
            <a:endParaRPr lang="en-US" sz="2400" b="0" i="0" dirty="0">
              <a:solidFill>
                <a:srgbClr val="202124"/>
              </a:solidFill>
              <a:effectLst/>
            </a:endParaRPr>
          </a:p>
          <a:p>
            <a:r>
              <a:rPr lang="en-US" sz="2400" b="0" i="0" dirty="0">
                <a:solidFill>
                  <a:srgbClr val="202124"/>
                </a:solidFill>
                <a:effectLst/>
              </a:rPr>
              <a:t>As with any teaching, review is important – revisit what you teach</a:t>
            </a:r>
          </a:p>
          <a:p>
            <a:endParaRPr lang="en-US" sz="2400" b="0" i="0" dirty="0">
              <a:solidFill>
                <a:srgbClr val="202124"/>
              </a:solidFill>
              <a:effectLst/>
            </a:endParaRPr>
          </a:p>
          <a:p>
            <a:endParaRPr lang="en-US" sz="2400" dirty="0">
              <a:solidFill>
                <a:srgbClr val="202124"/>
              </a:solidFill>
            </a:endParaRPr>
          </a:p>
          <a:p>
            <a:pPr marL="0" indent="0">
              <a:buNone/>
            </a:pPr>
            <a:endParaRPr lang="en-US" sz="2400" dirty="0">
              <a:solidFill>
                <a:srgbClr val="202124"/>
              </a:solidFill>
            </a:endParaRPr>
          </a:p>
          <a:p>
            <a:endParaRPr lang="en-US" sz="2400" dirty="0">
              <a:solidFill>
                <a:srgbClr val="202124"/>
              </a:solidFill>
            </a:endParaRPr>
          </a:p>
        </p:txBody>
      </p:sp>
    </p:spTree>
    <p:extLst>
      <p:ext uri="{BB962C8B-B14F-4D97-AF65-F5344CB8AC3E}">
        <p14:creationId xmlns:p14="http://schemas.microsoft.com/office/powerpoint/2010/main" val="301197009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Teaching a Phonic Element</a:t>
            </a:r>
          </a:p>
        </p:txBody>
      </p:sp>
      <p:sp>
        <p:nvSpPr>
          <p:cNvPr id="5" name="Content Placeholder 4">
            <a:extLst>
              <a:ext uri="{FF2B5EF4-FFF2-40B4-BE49-F238E27FC236}">
                <a16:creationId xmlns:a16="http://schemas.microsoft.com/office/drawing/2014/main" id="{AE5553F3-9341-6484-63F4-8078BC26A10B}"/>
              </a:ext>
            </a:extLst>
          </p:cNvPr>
          <p:cNvSpPr>
            <a:spLocks noGrp="1"/>
          </p:cNvSpPr>
          <p:nvPr>
            <p:ph idx="1"/>
          </p:nvPr>
        </p:nvSpPr>
        <p:spPr/>
        <p:txBody>
          <a:bodyPr/>
          <a:lstStyle/>
          <a:p>
            <a:r>
              <a:rPr lang="en-US" b="1" dirty="0"/>
              <a:t>Auditory discrimination: </a:t>
            </a:r>
            <a:r>
              <a:rPr lang="en-US" dirty="0"/>
              <a:t>teach students to distinguish the phoneme </a:t>
            </a:r>
            <a:r>
              <a:rPr lang="en-US" dirty="0" err="1"/>
              <a:t>auditorilly</a:t>
            </a:r>
            <a:r>
              <a:rPr lang="en-US" dirty="0"/>
              <a:t> </a:t>
            </a:r>
          </a:p>
          <a:p>
            <a:r>
              <a:rPr lang="en-US" b="1" dirty="0"/>
              <a:t>Visual discrimination: </a:t>
            </a:r>
            <a:r>
              <a:rPr lang="en-US" dirty="0"/>
              <a:t>teach students to recognize the letter or letter combination in words </a:t>
            </a:r>
          </a:p>
          <a:p>
            <a:r>
              <a:rPr lang="en-US" b="1" dirty="0"/>
              <a:t>Auditory-Visual Matching: </a:t>
            </a:r>
            <a:r>
              <a:rPr lang="en-US" dirty="0"/>
              <a:t>connecting the sound/pronunciation and the letter(s)</a:t>
            </a:r>
            <a:endParaRPr lang="en-US" b="1" dirty="0"/>
          </a:p>
          <a:p>
            <a:r>
              <a:rPr lang="en-US" b="1" dirty="0"/>
              <a:t>Word decoding/encoding: </a:t>
            </a:r>
            <a:r>
              <a:rPr lang="en-US" dirty="0"/>
              <a:t>applying the skill to real words – blending the sounds, reading the words, and spelling them</a:t>
            </a:r>
            <a:endParaRPr lang="en-US" b="1" dirty="0"/>
          </a:p>
          <a:p>
            <a:r>
              <a:rPr lang="en-US" b="1" dirty="0"/>
              <a:t>Reading: </a:t>
            </a:r>
            <a:r>
              <a:rPr lang="en-US" dirty="0"/>
              <a:t>reading decodable text, practicing applying the skill</a:t>
            </a:r>
            <a:endParaRPr lang="en-US" b="1" dirty="0"/>
          </a:p>
        </p:txBody>
      </p:sp>
    </p:spTree>
    <p:extLst>
      <p:ext uri="{BB962C8B-B14F-4D97-AF65-F5344CB8AC3E}">
        <p14:creationId xmlns:p14="http://schemas.microsoft.com/office/powerpoint/2010/main" val="145445541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able&#10;&#10;Description automatically generated">
            <a:extLst>
              <a:ext uri="{FF2B5EF4-FFF2-40B4-BE49-F238E27FC236}">
                <a16:creationId xmlns:a16="http://schemas.microsoft.com/office/drawing/2014/main" id="{FADCE635-8F97-6F90-6254-73458747155C}"/>
              </a:ext>
            </a:extLst>
          </p:cNvPr>
          <p:cNvPicPr>
            <a:picLocks noGrp="1" noChangeAspect="1"/>
          </p:cNvPicPr>
          <p:nvPr>
            <p:ph idx="1"/>
          </p:nvPr>
        </p:nvPicPr>
        <p:blipFill>
          <a:blip r:embed="rId3"/>
          <a:stretch>
            <a:fillRect/>
          </a:stretch>
        </p:blipFill>
        <p:spPr>
          <a:xfrm>
            <a:off x="86061" y="171216"/>
            <a:ext cx="11920310" cy="6686784"/>
          </a:xfrm>
        </p:spPr>
      </p:pic>
    </p:spTree>
    <p:extLst>
      <p:ext uri="{BB962C8B-B14F-4D97-AF65-F5344CB8AC3E}">
        <p14:creationId xmlns:p14="http://schemas.microsoft.com/office/powerpoint/2010/main" val="191893750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5B5D59-F1CA-DEB4-8813-6B21B484C9E4}"/>
              </a:ext>
            </a:extLst>
          </p:cNvPr>
          <p:cNvSpPr>
            <a:spLocks noGrp="1"/>
          </p:cNvSpPr>
          <p:nvPr>
            <p:ph type="title"/>
          </p:nvPr>
        </p:nvSpPr>
        <p:spPr>
          <a:xfrm>
            <a:off x="686834" y="1153572"/>
            <a:ext cx="3200400" cy="4461163"/>
          </a:xfrm>
        </p:spPr>
        <p:txBody>
          <a:bodyPr>
            <a:normAutofit/>
          </a:bodyPr>
          <a:lstStyle/>
          <a:p>
            <a:r>
              <a:rPr lang="en-US" dirty="0">
                <a:solidFill>
                  <a:srgbClr val="FFFFFF"/>
                </a:solidFill>
              </a:rPr>
              <a:t>Phonics Controversy 2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0A0F669F-F46F-2733-1EB2-4BBE5840E852}"/>
              </a:ext>
            </a:extLst>
          </p:cNvPr>
          <p:cNvSpPr>
            <a:spLocks noGrp="1"/>
          </p:cNvSpPr>
          <p:nvPr>
            <p:ph idx="1"/>
          </p:nvPr>
        </p:nvSpPr>
        <p:spPr>
          <a:xfrm>
            <a:off x="4447308" y="591344"/>
            <a:ext cx="6906491" cy="5585619"/>
          </a:xfrm>
        </p:spPr>
        <p:txBody>
          <a:bodyPr anchor="ctr">
            <a:normAutofit/>
          </a:bodyPr>
          <a:lstStyle/>
          <a:p>
            <a:r>
              <a:rPr lang="en-US" dirty="0"/>
              <a:t>How much phonics instruction do students need?</a:t>
            </a:r>
          </a:p>
          <a:p>
            <a:r>
              <a:rPr lang="en-US" dirty="0"/>
              <a:t>Some programs that provide as little as 10 minutes per day of phonics instruction claim to be in alignment with the science of reading since they include phonics</a:t>
            </a:r>
          </a:p>
          <a:p>
            <a:r>
              <a:rPr lang="en-US" dirty="0"/>
              <a:t>Others provide as much as 1 hour a day and more of such teaching</a:t>
            </a:r>
          </a:p>
        </p:txBody>
      </p:sp>
    </p:spTree>
    <p:extLst>
      <p:ext uri="{BB962C8B-B14F-4D97-AF65-F5344CB8AC3E}">
        <p14:creationId xmlns:p14="http://schemas.microsoft.com/office/powerpoint/2010/main" val="327033782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5B5D59-F1CA-DEB4-8813-6B21B484C9E4}"/>
              </a:ext>
            </a:extLst>
          </p:cNvPr>
          <p:cNvSpPr>
            <a:spLocks noGrp="1"/>
          </p:cNvSpPr>
          <p:nvPr>
            <p:ph type="title"/>
          </p:nvPr>
        </p:nvSpPr>
        <p:spPr>
          <a:xfrm>
            <a:off x="686834" y="1153572"/>
            <a:ext cx="3200400" cy="4461163"/>
          </a:xfrm>
        </p:spPr>
        <p:txBody>
          <a:bodyPr>
            <a:normAutofit/>
          </a:bodyPr>
          <a:lstStyle/>
          <a:p>
            <a:r>
              <a:rPr lang="en-US" dirty="0">
                <a:solidFill>
                  <a:srgbClr val="FFFFFF"/>
                </a:solidFill>
              </a:rPr>
              <a:t>Phonics Controversy 2  (cont.)</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0A0F669F-F46F-2733-1EB2-4BBE5840E852}"/>
              </a:ext>
            </a:extLst>
          </p:cNvPr>
          <p:cNvSpPr>
            <a:spLocks noGrp="1"/>
          </p:cNvSpPr>
          <p:nvPr>
            <p:ph idx="1"/>
          </p:nvPr>
        </p:nvSpPr>
        <p:spPr>
          <a:xfrm>
            <a:off x="4447308" y="591344"/>
            <a:ext cx="6906491" cy="5585619"/>
          </a:xfrm>
        </p:spPr>
        <p:txBody>
          <a:bodyPr anchor="ctr">
            <a:normAutofit/>
          </a:bodyPr>
          <a:lstStyle/>
          <a:p>
            <a:r>
              <a:rPr lang="en-US" dirty="0"/>
              <a:t>There is no study of the appropriate duration of phonics lessons</a:t>
            </a:r>
          </a:p>
          <a:p>
            <a:r>
              <a:rPr lang="en-US" dirty="0"/>
              <a:t>However, all the positive studies of phonics instruction provided between 20-45 minutes a day of phonics, with almost all the studies providing 30 minutes daily</a:t>
            </a:r>
          </a:p>
          <a:p>
            <a:pPr marL="0" indent="0">
              <a:buNone/>
            </a:pPr>
            <a:endParaRPr lang="en-US" dirty="0"/>
          </a:p>
        </p:txBody>
      </p:sp>
    </p:spTree>
    <p:extLst>
      <p:ext uri="{BB962C8B-B14F-4D97-AF65-F5344CB8AC3E}">
        <p14:creationId xmlns:p14="http://schemas.microsoft.com/office/powerpoint/2010/main" val="365341991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5B5D59-F1CA-DEB4-8813-6B21B484C9E4}"/>
              </a:ext>
            </a:extLst>
          </p:cNvPr>
          <p:cNvSpPr>
            <a:spLocks noGrp="1"/>
          </p:cNvSpPr>
          <p:nvPr>
            <p:ph type="title"/>
          </p:nvPr>
        </p:nvSpPr>
        <p:spPr>
          <a:xfrm>
            <a:off x="686834" y="1153572"/>
            <a:ext cx="3200400" cy="4461163"/>
          </a:xfrm>
        </p:spPr>
        <p:txBody>
          <a:bodyPr>
            <a:normAutofit/>
          </a:bodyPr>
          <a:lstStyle/>
          <a:p>
            <a:r>
              <a:rPr lang="en-US" dirty="0">
                <a:solidFill>
                  <a:srgbClr val="FFFFFF"/>
                </a:solidFill>
              </a:rPr>
              <a:t>Phonics Controversy 3</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0A0F669F-F46F-2733-1EB2-4BBE5840E852}"/>
              </a:ext>
            </a:extLst>
          </p:cNvPr>
          <p:cNvSpPr>
            <a:spLocks noGrp="1"/>
          </p:cNvSpPr>
          <p:nvPr>
            <p:ph idx="1"/>
          </p:nvPr>
        </p:nvSpPr>
        <p:spPr>
          <a:xfrm>
            <a:off x="4447308" y="591344"/>
            <a:ext cx="6906491" cy="5585619"/>
          </a:xfrm>
        </p:spPr>
        <p:txBody>
          <a:bodyPr anchor="ctr">
            <a:normAutofit/>
          </a:bodyPr>
          <a:lstStyle/>
          <a:p>
            <a:r>
              <a:rPr lang="en-US" dirty="0"/>
              <a:t>What about instructional differentiation? I think some of my kids may need more or less phonics than others</a:t>
            </a:r>
          </a:p>
          <a:p>
            <a:r>
              <a:rPr lang="en-US" dirty="0"/>
              <a:t>Some authorities acknowledge that children might already have well-formed decoding skills, but say that more phonics instruction won’t harm them</a:t>
            </a:r>
          </a:p>
          <a:p>
            <a:pPr marL="0" indent="0">
              <a:buNone/>
            </a:pPr>
            <a:endParaRPr lang="en-US" dirty="0"/>
          </a:p>
        </p:txBody>
      </p:sp>
    </p:spTree>
    <p:extLst>
      <p:ext uri="{BB962C8B-B14F-4D97-AF65-F5344CB8AC3E}">
        <p14:creationId xmlns:p14="http://schemas.microsoft.com/office/powerpoint/2010/main" val="144317253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5B5D59-F1CA-DEB4-8813-6B21B484C9E4}"/>
              </a:ext>
            </a:extLst>
          </p:cNvPr>
          <p:cNvSpPr>
            <a:spLocks noGrp="1"/>
          </p:cNvSpPr>
          <p:nvPr>
            <p:ph type="title"/>
          </p:nvPr>
        </p:nvSpPr>
        <p:spPr>
          <a:xfrm>
            <a:off x="686834" y="1153572"/>
            <a:ext cx="3200400" cy="4461163"/>
          </a:xfrm>
        </p:spPr>
        <p:txBody>
          <a:bodyPr>
            <a:normAutofit/>
          </a:bodyPr>
          <a:lstStyle/>
          <a:p>
            <a:r>
              <a:rPr lang="en-US" dirty="0">
                <a:solidFill>
                  <a:srgbClr val="FFFFFF"/>
                </a:solidFill>
              </a:rPr>
              <a:t>Phonics Controversy 3 (</a:t>
            </a:r>
            <a:r>
              <a:rPr lang="en-US" dirty="0" err="1">
                <a:solidFill>
                  <a:srgbClr val="FFFFFF"/>
                </a:solidFill>
              </a:rPr>
              <a:t>cont</a:t>
            </a:r>
            <a:r>
              <a:rPr lang="en-US" dirty="0">
                <a:solidFill>
                  <a:srgbClr val="FFFFFF"/>
                </a:solidFill>
              </a:rPr>
              <a:t>).</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0A0F669F-F46F-2733-1EB2-4BBE5840E852}"/>
              </a:ext>
            </a:extLst>
          </p:cNvPr>
          <p:cNvSpPr>
            <a:spLocks noGrp="1"/>
          </p:cNvSpPr>
          <p:nvPr>
            <p:ph idx="1"/>
          </p:nvPr>
        </p:nvSpPr>
        <p:spPr>
          <a:xfrm>
            <a:off x="4447308" y="591344"/>
            <a:ext cx="6906491" cy="5585619"/>
          </a:xfrm>
        </p:spPr>
        <p:txBody>
          <a:bodyPr anchor="ctr">
            <a:normAutofit fontScale="92500"/>
          </a:bodyPr>
          <a:lstStyle/>
          <a:p>
            <a:r>
              <a:rPr lang="en-US" sz="2800" dirty="0"/>
              <a:t>Research by Carol Connor and her colleagues found that it was more productive to have students who had mastered the phonics goals work independently on other activities (e.g., independent reading, group projects, writing)</a:t>
            </a:r>
          </a:p>
          <a:p>
            <a:r>
              <a:rPr lang="en-US" sz="2800" dirty="0"/>
              <a:t>She found that the ability to work independently and to benefit from that was closely connected to their level of phonics attainment</a:t>
            </a:r>
          </a:p>
          <a:p>
            <a:r>
              <a:rPr lang="en-US" sz="2800" dirty="0"/>
              <a:t>Some students may need additional Tier 2 support (in class or pull out)</a:t>
            </a:r>
          </a:p>
          <a:p>
            <a:r>
              <a:rPr lang="en-US" sz="2800" dirty="0"/>
              <a:t>Some students will need phonics instruction beyond Grade 2 (need to accomplish threshold levels) </a:t>
            </a:r>
          </a:p>
          <a:p>
            <a:pPr marL="0" indent="0">
              <a:buNone/>
            </a:pPr>
            <a:endParaRPr lang="en-US" dirty="0"/>
          </a:p>
        </p:txBody>
      </p:sp>
    </p:spTree>
    <p:extLst>
      <p:ext uri="{BB962C8B-B14F-4D97-AF65-F5344CB8AC3E}">
        <p14:creationId xmlns:p14="http://schemas.microsoft.com/office/powerpoint/2010/main" val="41745987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5B5D59-F1CA-DEB4-8813-6B21B484C9E4}"/>
              </a:ext>
            </a:extLst>
          </p:cNvPr>
          <p:cNvSpPr>
            <a:spLocks noGrp="1"/>
          </p:cNvSpPr>
          <p:nvPr>
            <p:ph type="title"/>
          </p:nvPr>
        </p:nvSpPr>
        <p:spPr>
          <a:xfrm>
            <a:off x="686834" y="1153572"/>
            <a:ext cx="3200400" cy="4461163"/>
          </a:xfrm>
        </p:spPr>
        <p:txBody>
          <a:bodyPr>
            <a:normAutofit/>
          </a:bodyPr>
          <a:lstStyle/>
          <a:p>
            <a:r>
              <a:rPr lang="en-US" dirty="0">
                <a:solidFill>
                  <a:srgbClr val="FFFFFF"/>
                </a:solidFill>
              </a:rPr>
              <a:t>Phonics Controversy 4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0A0F669F-F46F-2733-1EB2-4BBE5840E852}"/>
              </a:ext>
            </a:extLst>
          </p:cNvPr>
          <p:cNvSpPr>
            <a:spLocks noGrp="1"/>
          </p:cNvSpPr>
          <p:nvPr>
            <p:ph idx="1"/>
          </p:nvPr>
        </p:nvSpPr>
        <p:spPr>
          <a:xfrm>
            <a:off x="4447308" y="591344"/>
            <a:ext cx="6906491" cy="5585619"/>
          </a:xfrm>
        </p:spPr>
        <p:txBody>
          <a:bodyPr anchor="ctr">
            <a:normAutofit/>
          </a:bodyPr>
          <a:lstStyle/>
          <a:p>
            <a:r>
              <a:rPr lang="en-US" dirty="0"/>
              <a:t>Should we teach 3-cueing systems or how to use pictures and context to figure out words?</a:t>
            </a:r>
          </a:p>
          <a:p>
            <a:r>
              <a:rPr lang="en-US" sz="2800" dirty="0"/>
              <a:t>Many programs teach these “skills” and many teachers argue that the practice works (that is, students read more words correctly)</a:t>
            </a:r>
          </a:p>
          <a:p>
            <a:r>
              <a:rPr lang="en-US" dirty="0"/>
              <a:t>The Hanford documentaries claim that such practice is antithetical to the science and that it hurts children’s reading progress by undermining the phonics instruction they do receive</a:t>
            </a:r>
            <a:endParaRPr lang="en-US" sz="2800" dirty="0"/>
          </a:p>
          <a:p>
            <a:pPr marL="0" indent="0">
              <a:buNone/>
            </a:pPr>
            <a:endParaRPr lang="en-US" dirty="0"/>
          </a:p>
        </p:txBody>
      </p:sp>
    </p:spTree>
    <p:extLst>
      <p:ext uri="{BB962C8B-B14F-4D97-AF65-F5344CB8AC3E}">
        <p14:creationId xmlns:p14="http://schemas.microsoft.com/office/powerpoint/2010/main" val="221340928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5B5D59-F1CA-DEB4-8813-6B21B484C9E4}"/>
              </a:ext>
            </a:extLst>
          </p:cNvPr>
          <p:cNvSpPr>
            <a:spLocks noGrp="1"/>
          </p:cNvSpPr>
          <p:nvPr>
            <p:ph type="title"/>
          </p:nvPr>
        </p:nvSpPr>
        <p:spPr>
          <a:xfrm>
            <a:off x="686834" y="1153572"/>
            <a:ext cx="3200400" cy="4461163"/>
          </a:xfrm>
        </p:spPr>
        <p:txBody>
          <a:bodyPr>
            <a:normAutofit/>
          </a:bodyPr>
          <a:lstStyle/>
          <a:p>
            <a:r>
              <a:rPr lang="en-US" dirty="0">
                <a:solidFill>
                  <a:srgbClr val="FFFFFF"/>
                </a:solidFill>
              </a:rPr>
              <a:t>Phonics Controversy 4 (cont.)</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0A0F669F-F46F-2733-1EB2-4BBE5840E852}"/>
              </a:ext>
            </a:extLst>
          </p:cNvPr>
          <p:cNvSpPr>
            <a:spLocks noGrp="1"/>
          </p:cNvSpPr>
          <p:nvPr>
            <p:ph idx="1"/>
          </p:nvPr>
        </p:nvSpPr>
        <p:spPr>
          <a:xfrm>
            <a:off x="4447308" y="591344"/>
            <a:ext cx="6906491" cy="5585619"/>
          </a:xfrm>
        </p:spPr>
        <p:txBody>
          <a:bodyPr anchor="ctr">
            <a:normAutofit/>
          </a:bodyPr>
          <a:lstStyle/>
          <a:p>
            <a:r>
              <a:rPr lang="en-US" dirty="0"/>
              <a:t>There is no instructional research supporting the benefits of 3-cueing instruction though it has been recommended to teachers for more than 50 years</a:t>
            </a:r>
          </a:p>
          <a:p>
            <a:r>
              <a:rPr lang="en-US" sz="2800" dirty="0"/>
              <a:t>There is also no research showing </a:t>
            </a:r>
            <a:r>
              <a:rPr lang="en-US" dirty="0"/>
              <a:t>it to be harmful</a:t>
            </a:r>
          </a:p>
          <a:p>
            <a:r>
              <a:rPr lang="en-US" sz="2800" dirty="0"/>
              <a:t>However, there are descriptive/comparative studies showing that it is the poorest readers who use these non-decoding strategies to read words</a:t>
            </a:r>
          </a:p>
          <a:p>
            <a:r>
              <a:rPr lang="en-US" dirty="0"/>
              <a:t>All children start with this approach, but as they learn what reading is and how to do it, they rely on those skills less and less</a:t>
            </a:r>
          </a:p>
        </p:txBody>
      </p:sp>
    </p:spTree>
    <p:extLst>
      <p:ext uri="{BB962C8B-B14F-4D97-AF65-F5344CB8AC3E}">
        <p14:creationId xmlns:p14="http://schemas.microsoft.com/office/powerpoint/2010/main" val="39090891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10795</TotalTime>
  <Words>8931</Words>
  <Application>Microsoft Macintosh PowerPoint</Application>
  <PresentationFormat>Widescreen</PresentationFormat>
  <Paragraphs>791</Paragraphs>
  <Slides>127</Slides>
  <Notes>58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127</vt:i4>
      </vt:variant>
    </vt:vector>
  </HeadingPairs>
  <TitlesOfParts>
    <vt:vector size="132" baseType="lpstr">
      <vt:lpstr>Arial</vt:lpstr>
      <vt:lpstr>Arial</vt:lpstr>
      <vt:lpstr>Calibri</vt:lpstr>
      <vt:lpstr>Calibri Light</vt:lpstr>
      <vt:lpstr>Office Theme</vt:lpstr>
      <vt:lpstr>PowerPoint Presentation</vt:lpstr>
      <vt:lpstr>Science of Reading</vt:lpstr>
      <vt:lpstr>Why is everyone talking about this?</vt:lpstr>
      <vt:lpstr>Why is everyone talking about this? (cont.)</vt:lpstr>
      <vt:lpstr>Confusion over science of reading (SOR)?</vt:lpstr>
      <vt:lpstr>Original Source of SOR </vt:lpstr>
      <vt:lpstr>Original Source of SOR  (cont.)</vt:lpstr>
      <vt:lpstr>Original Source of SOR (cont.) </vt:lpstr>
      <vt:lpstr>Original Source of SOR (source) </vt:lpstr>
      <vt:lpstr>Original Source of SOR (source) </vt:lpstr>
      <vt:lpstr>Original Source of SOR (cont.)</vt:lpstr>
      <vt:lpstr>SOR versus SORI (cont.)</vt:lpstr>
      <vt:lpstr>SOR versus SORI (cont.)</vt:lpstr>
      <vt:lpstr>SOR versus SORI (cont.)</vt:lpstr>
      <vt:lpstr>SOR versus SORI (cont.)</vt:lpstr>
      <vt:lpstr>SOR versus SORI (cont.)</vt:lpstr>
      <vt:lpstr>SOR versus SORI (cont.)</vt:lpstr>
      <vt:lpstr>SOR versus SORI (cont.)</vt:lpstr>
      <vt:lpstr>SOR versus SORI (cont.)</vt:lpstr>
      <vt:lpstr>Nature of Evidence</vt:lpstr>
      <vt:lpstr>Nature of Evidence (cont.)</vt:lpstr>
      <vt:lpstr>Nature of Evidence (cont.)</vt:lpstr>
      <vt:lpstr>Nature of Evidence (cont.)</vt:lpstr>
      <vt:lpstr>Nature of Evidence (cont.)</vt:lpstr>
      <vt:lpstr>Nature of Evidence (cont.)</vt:lpstr>
      <vt:lpstr>Nature of Evidence (cont.)</vt:lpstr>
      <vt:lpstr>Limitations of a SOR</vt:lpstr>
      <vt:lpstr>What does “it works” mean? (cont.)</vt:lpstr>
      <vt:lpstr>But what if there is no evidence?</vt:lpstr>
      <vt:lpstr>PowerPoint Presentation</vt:lpstr>
      <vt:lpstr>Model Building</vt:lpstr>
      <vt:lpstr>The Simple View</vt:lpstr>
      <vt:lpstr>Simple View</vt:lpstr>
      <vt:lpstr>Scarborough’s Reading Rope</vt:lpstr>
      <vt:lpstr>Reading Rope</vt:lpstr>
      <vt:lpstr>Active Reading Model</vt:lpstr>
      <vt:lpstr>Active Model </vt:lpstr>
      <vt:lpstr>Models of Reading</vt:lpstr>
      <vt:lpstr>PowerPoint Presentation</vt:lpstr>
      <vt:lpstr>Three Essential Epiphanies</vt:lpstr>
      <vt:lpstr>“Foundational Skills”</vt:lpstr>
      <vt:lpstr>“Foundational Skills” (cont.)</vt:lpstr>
      <vt:lpstr>Phonological Awareness</vt:lpstr>
      <vt:lpstr>Phonemic Awareness</vt:lpstr>
      <vt:lpstr>PA versus PA</vt:lpstr>
      <vt:lpstr>Phonological Development</vt:lpstr>
      <vt:lpstr>PA Controvers</vt:lpstr>
      <vt:lpstr>PA Controversy (cont.)</vt:lpstr>
      <vt:lpstr>Value of Phonemic Awareness Instruction</vt:lpstr>
      <vt:lpstr>Value of Phonemic Awareness Instruction (cont.)</vt:lpstr>
      <vt:lpstr>Value of Phonemic Awareness Instruction (cont.)</vt:lpstr>
      <vt:lpstr>PA skills</vt:lpstr>
      <vt:lpstr>Examples of PA Skills</vt:lpstr>
      <vt:lpstr>Phonological Awareness Skills</vt:lpstr>
      <vt:lpstr>PA Controversy 2</vt:lpstr>
      <vt:lpstr>PA Controversy (cont.)</vt:lpstr>
      <vt:lpstr>PA Instruction (cont.)</vt:lpstr>
      <vt:lpstr>PA Instruction</vt:lpstr>
      <vt:lpstr>PA Controversy 3</vt:lpstr>
      <vt:lpstr>PA Controversy (cont.)</vt:lpstr>
      <vt:lpstr>Alphabet Knowledge</vt:lpstr>
      <vt:lpstr>ABCs Controversy</vt:lpstr>
      <vt:lpstr>ABCs Controversy (cont.)</vt:lpstr>
      <vt:lpstr>ABCs Controversy 2</vt:lpstr>
      <vt:lpstr>Teaching the ABCs</vt:lpstr>
      <vt:lpstr>Teaching the ABCs (cont)</vt:lpstr>
      <vt:lpstr>Teaching the ABCs (cont)</vt:lpstr>
      <vt:lpstr>Teaching the ABCs (cont)</vt:lpstr>
      <vt:lpstr>Teaching the ABCs (cont)</vt:lpstr>
      <vt:lpstr>Phonics</vt:lpstr>
      <vt:lpstr>Why teach phonics?</vt:lpstr>
      <vt:lpstr>Why teach phonics?  (cont.)</vt:lpstr>
      <vt:lpstr>Goal of  Phonics Instruction</vt:lpstr>
      <vt:lpstr>Goal of  Phonics Instruction (cont.)</vt:lpstr>
      <vt:lpstr>Goal of  Phonics Instruction (cont.)</vt:lpstr>
      <vt:lpstr>Is phonics necessary?</vt:lpstr>
      <vt:lpstr>The Irregularity of English</vt:lpstr>
      <vt:lpstr>Phonics Controversy</vt:lpstr>
      <vt:lpstr>Phonics Controversy (cont.)</vt:lpstr>
      <vt:lpstr>Phoneme-Grapheme Correspondences</vt:lpstr>
      <vt:lpstr>Phoneme-Grapheme Correspondence</vt:lpstr>
      <vt:lpstr>Phoneme-Grapheme Correspondence</vt:lpstr>
      <vt:lpstr>Phoneme-Grapheme Correspondence</vt:lpstr>
      <vt:lpstr>Phonics curriculum? (cont.)</vt:lpstr>
      <vt:lpstr>PowerPoint Presentation</vt:lpstr>
      <vt:lpstr>PowerPoint Presentation</vt:lpstr>
      <vt:lpstr>PowerPoint Presentation</vt:lpstr>
      <vt:lpstr>PowerPoint Presentation</vt:lpstr>
      <vt:lpstr>PowerPoint Presentation</vt:lpstr>
      <vt:lpstr>PowerPoint Presentation</vt:lpstr>
      <vt:lpstr>Phonics instruction</vt:lpstr>
      <vt:lpstr>Teaching a Phonic Element</vt:lpstr>
      <vt:lpstr>PowerPoint Presentation</vt:lpstr>
      <vt:lpstr>Phonics Controversy 2 </vt:lpstr>
      <vt:lpstr>Phonics Controversy 2  (cont.)</vt:lpstr>
      <vt:lpstr>Phonics Controversy 3</vt:lpstr>
      <vt:lpstr>Phonics Controversy 3 (cont).</vt:lpstr>
      <vt:lpstr>Phonics Controversy 4 </vt:lpstr>
      <vt:lpstr>Phonics Controversy 4 (cont.)</vt:lpstr>
      <vt:lpstr>Phonics Controversy 4 (cont.)</vt:lpstr>
      <vt:lpstr>Phonics Controversy 5 </vt:lpstr>
      <vt:lpstr>Phonics Controversy 5 </vt:lpstr>
      <vt:lpstr>Phonics Controversy 5 (cont.)</vt:lpstr>
      <vt:lpstr>Phonics Controversy 5 (cont.)</vt:lpstr>
      <vt:lpstr>Phonics Controversy 5 (cont.)</vt:lpstr>
      <vt:lpstr>Phonics Controversy 5 (cont.)</vt:lpstr>
      <vt:lpstr>Phonics Controversy 5 (cont.)</vt:lpstr>
      <vt:lpstr>Oral Reading Fluency</vt:lpstr>
      <vt:lpstr>Oral Reading Fluency (cont.)</vt:lpstr>
      <vt:lpstr>Oral Reading Fluency</vt:lpstr>
      <vt:lpstr>Oral Reading Fluency</vt:lpstr>
      <vt:lpstr>Oral Reading Fluency Instruction</vt:lpstr>
      <vt:lpstr>Text Reading Fluency Controversy</vt:lpstr>
      <vt:lpstr>Text Reading Fluency Controversy (cont.)</vt:lpstr>
      <vt:lpstr>Text Reading Fluency Controversy 2</vt:lpstr>
      <vt:lpstr>Text Reading Fluency Controversy 2 (cont.)</vt:lpstr>
      <vt:lpstr>Text Reading Fluency Controversy 3 </vt:lpstr>
      <vt:lpstr>Text Reading Fluency Controversy 3 (cont.)</vt:lpstr>
      <vt:lpstr>Reading Comprehension </vt:lpstr>
      <vt:lpstr>Reading Comprehension (cont.)</vt:lpstr>
      <vt:lpstr>Comprehension Strategies</vt:lpstr>
      <vt:lpstr>Language Teaching </vt:lpstr>
      <vt:lpstr>Reading Comprehension Controversy</vt:lpstr>
      <vt:lpstr>Reading Comprehension Controversy (cont.)</vt:lpstr>
      <vt:lpstr>Reading Comprehension Controversy (cont.)</vt:lpstr>
      <vt:lpstr>Reading Comprehension Controversy 2</vt:lpstr>
      <vt:lpstr>Reading Comprehension Controversy 2 (cont.)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Improving Reading Achievement</dc:title>
  <dc:creator>Shanahan, Timothy E</dc:creator>
  <cp:lastModifiedBy>Timothy Shanahan</cp:lastModifiedBy>
  <cp:revision>23</cp:revision>
  <dcterms:created xsi:type="dcterms:W3CDTF">2020-10-07T14:11:05Z</dcterms:created>
  <dcterms:modified xsi:type="dcterms:W3CDTF">2023-03-08T20:26:18Z</dcterms:modified>
</cp:coreProperties>
</file>