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2" r:id="rId37"/>
    <p:sldId id="306" r:id="rId38"/>
    <p:sldId id="293" r:id="rId39"/>
    <p:sldId id="307" r:id="rId40"/>
    <p:sldId id="294" r:id="rId41"/>
    <p:sldId id="295" r:id="rId42"/>
    <p:sldId id="308" r:id="rId43"/>
    <p:sldId id="296" r:id="rId44"/>
    <p:sldId id="297" r:id="rId45"/>
    <p:sldId id="298" r:id="rId46"/>
    <p:sldId id="299" r:id="rId47"/>
    <p:sldId id="300" r:id="rId48"/>
    <p:sldId id="301" r:id="rId49"/>
    <p:sldId id="302" r:id="rId50"/>
    <p:sldId id="303" r:id="rId51"/>
    <p:sldId id="309" r:id="rId52"/>
    <p:sldId id="304" r:id="rId53"/>
    <p:sldId id="305" r:id="rId54"/>
    <p:sldId id="310" r:id="rId55"/>
    <p:sldId id="311" r:id="rId56"/>
    <p:sldId id="312" r:id="rId57"/>
    <p:sldId id="313" r:id="rId58"/>
    <p:sldId id="314" r:id="rId59"/>
    <p:sldId id="315" r:id="rId60"/>
    <p:sldId id="316" r:id="rId61"/>
    <p:sldId id="318" r:id="rId62"/>
    <p:sldId id="317"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691" r:id="rId93"/>
    <p:sldId id="348" r:id="rId94"/>
    <p:sldId id="692" r:id="rId95"/>
    <p:sldId id="693" r:id="rId96"/>
    <p:sldId id="694" r:id="rId97"/>
    <p:sldId id="695" r:id="rId98"/>
    <p:sldId id="696" r:id="rId99"/>
    <p:sldId id="697" r:id="rId100"/>
    <p:sldId id="698" r:id="rId10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64"/>
    <p:restoredTop sz="96327"/>
  </p:normalViewPr>
  <p:slideViewPr>
    <p:cSldViewPr snapToGrid="0">
      <p:cViewPr varScale="1">
        <p:scale>
          <a:sx n="119" d="100"/>
          <a:sy n="119" d="100"/>
        </p:scale>
        <p:origin x="216"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15BA8-6AB8-698D-8F52-B056E47E33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30D445-ED56-406B-CB14-AE7EA2E8FD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CB9D03-180D-5714-1146-E8A467B9E3A8}"/>
              </a:ext>
            </a:extLst>
          </p:cNvPr>
          <p:cNvSpPr>
            <a:spLocks noGrp="1"/>
          </p:cNvSpPr>
          <p:nvPr>
            <p:ph type="dt" sz="half" idx="10"/>
          </p:nvPr>
        </p:nvSpPr>
        <p:spPr/>
        <p:txBody>
          <a:bodyPr/>
          <a:lstStyle/>
          <a:p>
            <a:fld id="{45B7D616-6530-504A-AF02-D6FB172A62F9}" type="datetimeFigureOut">
              <a:rPr lang="en-US" smtClean="0"/>
              <a:t>11/6/22</a:t>
            </a:fld>
            <a:endParaRPr lang="en-US"/>
          </a:p>
        </p:txBody>
      </p:sp>
      <p:sp>
        <p:nvSpPr>
          <p:cNvPr id="5" name="Footer Placeholder 4">
            <a:extLst>
              <a:ext uri="{FF2B5EF4-FFF2-40B4-BE49-F238E27FC236}">
                <a16:creationId xmlns:a16="http://schemas.microsoft.com/office/drawing/2014/main" id="{A5CBFBAE-740D-DC31-1385-472FD77570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E6982A-C33A-B189-B1DA-658BF6750872}"/>
              </a:ext>
            </a:extLst>
          </p:cNvPr>
          <p:cNvSpPr>
            <a:spLocks noGrp="1"/>
          </p:cNvSpPr>
          <p:nvPr>
            <p:ph type="sldNum" sz="quarter" idx="12"/>
          </p:nvPr>
        </p:nvSpPr>
        <p:spPr/>
        <p:txBody>
          <a:bodyPr/>
          <a:lstStyle/>
          <a:p>
            <a:fld id="{4ACD69C3-D6B2-E940-8707-9497360F540D}" type="slidenum">
              <a:rPr lang="en-US" smtClean="0"/>
              <a:t>‹#›</a:t>
            </a:fld>
            <a:endParaRPr lang="en-US"/>
          </a:p>
        </p:txBody>
      </p:sp>
    </p:spTree>
    <p:extLst>
      <p:ext uri="{BB962C8B-B14F-4D97-AF65-F5344CB8AC3E}">
        <p14:creationId xmlns:p14="http://schemas.microsoft.com/office/powerpoint/2010/main" val="4048103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EBD54-5F6A-AEE9-642D-E82CFC084C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C46499-BAE6-D1C3-ECC1-D243F93FD1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65B346-95D2-08ED-1258-D3EF8C0B0D95}"/>
              </a:ext>
            </a:extLst>
          </p:cNvPr>
          <p:cNvSpPr>
            <a:spLocks noGrp="1"/>
          </p:cNvSpPr>
          <p:nvPr>
            <p:ph type="dt" sz="half" idx="10"/>
          </p:nvPr>
        </p:nvSpPr>
        <p:spPr/>
        <p:txBody>
          <a:bodyPr/>
          <a:lstStyle/>
          <a:p>
            <a:fld id="{45B7D616-6530-504A-AF02-D6FB172A62F9}" type="datetimeFigureOut">
              <a:rPr lang="en-US" smtClean="0"/>
              <a:t>11/6/22</a:t>
            </a:fld>
            <a:endParaRPr lang="en-US"/>
          </a:p>
        </p:txBody>
      </p:sp>
      <p:sp>
        <p:nvSpPr>
          <p:cNvPr id="5" name="Footer Placeholder 4">
            <a:extLst>
              <a:ext uri="{FF2B5EF4-FFF2-40B4-BE49-F238E27FC236}">
                <a16:creationId xmlns:a16="http://schemas.microsoft.com/office/drawing/2014/main" id="{D9A25D9C-19DE-0A03-1552-8011248BFD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EA3867-BCDE-5388-49FA-99F27EA9DD12}"/>
              </a:ext>
            </a:extLst>
          </p:cNvPr>
          <p:cNvSpPr>
            <a:spLocks noGrp="1"/>
          </p:cNvSpPr>
          <p:nvPr>
            <p:ph type="sldNum" sz="quarter" idx="12"/>
          </p:nvPr>
        </p:nvSpPr>
        <p:spPr/>
        <p:txBody>
          <a:bodyPr/>
          <a:lstStyle/>
          <a:p>
            <a:fld id="{4ACD69C3-D6B2-E940-8707-9497360F540D}" type="slidenum">
              <a:rPr lang="en-US" smtClean="0"/>
              <a:t>‹#›</a:t>
            </a:fld>
            <a:endParaRPr lang="en-US"/>
          </a:p>
        </p:txBody>
      </p:sp>
    </p:spTree>
    <p:extLst>
      <p:ext uri="{BB962C8B-B14F-4D97-AF65-F5344CB8AC3E}">
        <p14:creationId xmlns:p14="http://schemas.microsoft.com/office/powerpoint/2010/main" val="825784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996AE5-96D3-99E6-CFC6-17D725AB98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2AC284-9BC7-2C75-63E5-77F36C8333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5ECC9-4528-777C-05D4-C4BAEC2CDCF3}"/>
              </a:ext>
            </a:extLst>
          </p:cNvPr>
          <p:cNvSpPr>
            <a:spLocks noGrp="1"/>
          </p:cNvSpPr>
          <p:nvPr>
            <p:ph type="dt" sz="half" idx="10"/>
          </p:nvPr>
        </p:nvSpPr>
        <p:spPr/>
        <p:txBody>
          <a:bodyPr/>
          <a:lstStyle/>
          <a:p>
            <a:fld id="{45B7D616-6530-504A-AF02-D6FB172A62F9}" type="datetimeFigureOut">
              <a:rPr lang="en-US" smtClean="0"/>
              <a:t>11/6/22</a:t>
            </a:fld>
            <a:endParaRPr lang="en-US"/>
          </a:p>
        </p:txBody>
      </p:sp>
      <p:sp>
        <p:nvSpPr>
          <p:cNvPr id="5" name="Footer Placeholder 4">
            <a:extLst>
              <a:ext uri="{FF2B5EF4-FFF2-40B4-BE49-F238E27FC236}">
                <a16:creationId xmlns:a16="http://schemas.microsoft.com/office/drawing/2014/main" id="{D92BBB0E-8B29-40C7-226A-498CE0B5CA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E6793E-25F6-3560-E0FB-D95CFD323E9E}"/>
              </a:ext>
            </a:extLst>
          </p:cNvPr>
          <p:cNvSpPr>
            <a:spLocks noGrp="1"/>
          </p:cNvSpPr>
          <p:nvPr>
            <p:ph type="sldNum" sz="quarter" idx="12"/>
          </p:nvPr>
        </p:nvSpPr>
        <p:spPr/>
        <p:txBody>
          <a:bodyPr/>
          <a:lstStyle/>
          <a:p>
            <a:fld id="{4ACD69C3-D6B2-E940-8707-9497360F540D}" type="slidenum">
              <a:rPr lang="en-US" smtClean="0"/>
              <a:t>‹#›</a:t>
            </a:fld>
            <a:endParaRPr lang="en-US"/>
          </a:p>
        </p:txBody>
      </p:sp>
    </p:spTree>
    <p:extLst>
      <p:ext uri="{BB962C8B-B14F-4D97-AF65-F5344CB8AC3E}">
        <p14:creationId xmlns:p14="http://schemas.microsoft.com/office/powerpoint/2010/main" val="2077954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DF129-BEEA-BC4E-DA5E-D90E9D1AE6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FFC2FB-FD9F-D978-F06E-2D1F54961C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0AC5FD-9CF7-E427-0246-E7D369C9A089}"/>
              </a:ext>
            </a:extLst>
          </p:cNvPr>
          <p:cNvSpPr>
            <a:spLocks noGrp="1"/>
          </p:cNvSpPr>
          <p:nvPr>
            <p:ph type="dt" sz="half" idx="10"/>
          </p:nvPr>
        </p:nvSpPr>
        <p:spPr/>
        <p:txBody>
          <a:bodyPr/>
          <a:lstStyle/>
          <a:p>
            <a:fld id="{45B7D616-6530-504A-AF02-D6FB172A62F9}" type="datetimeFigureOut">
              <a:rPr lang="en-US" smtClean="0"/>
              <a:t>11/6/22</a:t>
            </a:fld>
            <a:endParaRPr lang="en-US"/>
          </a:p>
        </p:txBody>
      </p:sp>
      <p:sp>
        <p:nvSpPr>
          <p:cNvPr id="5" name="Footer Placeholder 4">
            <a:extLst>
              <a:ext uri="{FF2B5EF4-FFF2-40B4-BE49-F238E27FC236}">
                <a16:creationId xmlns:a16="http://schemas.microsoft.com/office/drawing/2014/main" id="{26C3CACA-1088-0B3F-F450-9868AB85BB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F04FEB-6DD5-681F-AE71-8D811B157263}"/>
              </a:ext>
            </a:extLst>
          </p:cNvPr>
          <p:cNvSpPr>
            <a:spLocks noGrp="1"/>
          </p:cNvSpPr>
          <p:nvPr>
            <p:ph type="sldNum" sz="quarter" idx="12"/>
          </p:nvPr>
        </p:nvSpPr>
        <p:spPr/>
        <p:txBody>
          <a:bodyPr/>
          <a:lstStyle/>
          <a:p>
            <a:fld id="{4ACD69C3-D6B2-E940-8707-9497360F540D}" type="slidenum">
              <a:rPr lang="en-US" smtClean="0"/>
              <a:t>‹#›</a:t>
            </a:fld>
            <a:endParaRPr lang="en-US"/>
          </a:p>
        </p:txBody>
      </p:sp>
    </p:spTree>
    <p:extLst>
      <p:ext uri="{BB962C8B-B14F-4D97-AF65-F5344CB8AC3E}">
        <p14:creationId xmlns:p14="http://schemas.microsoft.com/office/powerpoint/2010/main" val="1513842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EB264-D6B0-0093-249D-F11DF5AE8F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6AF48E-7AA9-DB65-4D71-1CDEF71153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63235F-2D61-9136-BFFF-18513C7B5BD8}"/>
              </a:ext>
            </a:extLst>
          </p:cNvPr>
          <p:cNvSpPr>
            <a:spLocks noGrp="1"/>
          </p:cNvSpPr>
          <p:nvPr>
            <p:ph type="dt" sz="half" idx="10"/>
          </p:nvPr>
        </p:nvSpPr>
        <p:spPr/>
        <p:txBody>
          <a:bodyPr/>
          <a:lstStyle/>
          <a:p>
            <a:fld id="{45B7D616-6530-504A-AF02-D6FB172A62F9}" type="datetimeFigureOut">
              <a:rPr lang="en-US" smtClean="0"/>
              <a:t>11/6/22</a:t>
            </a:fld>
            <a:endParaRPr lang="en-US"/>
          </a:p>
        </p:txBody>
      </p:sp>
      <p:sp>
        <p:nvSpPr>
          <p:cNvPr id="5" name="Footer Placeholder 4">
            <a:extLst>
              <a:ext uri="{FF2B5EF4-FFF2-40B4-BE49-F238E27FC236}">
                <a16:creationId xmlns:a16="http://schemas.microsoft.com/office/drawing/2014/main" id="{68362E84-AA4B-862C-D525-1FDB1C767A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256BF2-3621-F5D8-7BB7-DD30CE55F13F}"/>
              </a:ext>
            </a:extLst>
          </p:cNvPr>
          <p:cNvSpPr>
            <a:spLocks noGrp="1"/>
          </p:cNvSpPr>
          <p:nvPr>
            <p:ph type="sldNum" sz="quarter" idx="12"/>
          </p:nvPr>
        </p:nvSpPr>
        <p:spPr/>
        <p:txBody>
          <a:bodyPr/>
          <a:lstStyle/>
          <a:p>
            <a:fld id="{4ACD69C3-D6B2-E940-8707-9497360F540D}" type="slidenum">
              <a:rPr lang="en-US" smtClean="0"/>
              <a:t>‹#›</a:t>
            </a:fld>
            <a:endParaRPr lang="en-US"/>
          </a:p>
        </p:txBody>
      </p:sp>
    </p:spTree>
    <p:extLst>
      <p:ext uri="{BB962C8B-B14F-4D97-AF65-F5344CB8AC3E}">
        <p14:creationId xmlns:p14="http://schemas.microsoft.com/office/powerpoint/2010/main" val="88008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AC9E5-E8F0-49B9-E5C4-10A80AA06C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295AC3-6EB0-5C25-AC75-3587AC697F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8B7A1E-33E7-9EC8-33BD-A9349057C1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E397CA-A5EF-2BEC-71AF-C83EB6AD1DFD}"/>
              </a:ext>
            </a:extLst>
          </p:cNvPr>
          <p:cNvSpPr>
            <a:spLocks noGrp="1"/>
          </p:cNvSpPr>
          <p:nvPr>
            <p:ph type="dt" sz="half" idx="10"/>
          </p:nvPr>
        </p:nvSpPr>
        <p:spPr/>
        <p:txBody>
          <a:bodyPr/>
          <a:lstStyle/>
          <a:p>
            <a:fld id="{45B7D616-6530-504A-AF02-D6FB172A62F9}" type="datetimeFigureOut">
              <a:rPr lang="en-US" smtClean="0"/>
              <a:t>11/6/22</a:t>
            </a:fld>
            <a:endParaRPr lang="en-US"/>
          </a:p>
        </p:txBody>
      </p:sp>
      <p:sp>
        <p:nvSpPr>
          <p:cNvPr id="6" name="Footer Placeholder 5">
            <a:extLst>
              <a:ext uri="{FF2B5EF4-FFF2-40B4-BE49-F238E27FC236}">
                <a16:creationId xmlns:a16="http://schemas.microsoft.com/office/drawing/2014/main" id="{1145BE2D-0192-64ED-426A-C2D0BB795D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F929B6-94EE-2A81-497A-64E6219D6177}"/>
              </a:ext>
            </a:extLst>
          </p:cNvPr>
          <p:cNvSpPr>
            <a:spLocks noGrp="1"/>
          </p:cNvSpPr>
          <p:nvPr>
            <p:ph type="sldNum" sz="quarter" idx="12"/>
          </p:nvPr>
        </p:nvSpPr>
        <p:spPr/>
        <p:txBody>
          <a:bodyPr/>
          <a:lstStyle/>
          <a:p>
            <a:fld id="{4ACD69C3-D6B2-E940-8707-9497360F540D}" type="slidenum">
              <a:rPr lang="en-US" smtClean="0"/>
              <a:t>‹#›</a:t>
            </a:fld>
            <a:endParaRPr lang="en-US"/>
          </a:p>
        </p:txBody>
      </p:sp>
    </p:spTree>
    <p:extLst>
      <p:ext uri="{BB962C8B-B14F-4D97-AF65-F5344CB8AC3E}">
        <p14:creationId xmlns:p14="http://schemas.microsoft.com/office/powerpoint/2010/main" val="3906344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59271-57E3-1B28-3423-4ED5991D50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8EE3368-2D36-4A8F-39F3-01A7336921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7403FC-1593-DF7B-D3B4-114D929997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BB86D9-BD63-4E23-51C6-D1F17579C5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2E18C1-EE39-1859-41C2-F458895BEF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3A259B-DC55-A117-B825-229A852387F7}"/>
              </a:ext>
            </a:extLst>
          </p:cNvPr>
          <p:cNvSpPr>
            <a:spLocks noGrp="1"/>
          </p:cNvSpPr>
          <p:nvPr>
            <p:ph type="dt" sz="half" idx="10"/>
          </p:nvPr>
        </p:nvSpPr>
        <p:spPr/>
        <p:txBody>
          <a:bodyPr/>
          <a:lstStyle/>
          <a:p>
            <a:fld id="{45B7D616-6530-504A-AF02-D6FB172A62F9}" type="datetimeFigureOut">
              <a:rPr lang="en-US" smtClean="0"/>
              <a:t>11/6/22</a:t>
            </a:fld>
            <a:endParaRPr lang="en-US"/>
          </a:p>
        </p:txBody>
      </p:sp>
      <p:sp>
        <p:nvSpPr>
          <p:cNvPr id="8" name="Footer Placeholder 7">
            <a:extLst>
              <a:ext uri="{FF2B5EF4-FFF2-40B4-BE49-F238E27FC236}">
                <a16:creationId xmlns:a16="http://schemas.microsoft.com/office/drawing/2014/main" id="{F6CEA06F-2605-A34C-6663-138F5719B7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AF46E04-B5FC-F023-D7C1-9B78BE658A27}"/>
              </a:ext>
            </a:extLst>
          </p:cNvPr>
          <p:cNvSpPr>
            <a:spLocks noGrp="1"/>
          </p:cNvSpPr>
          <p:nvPr>
            <p:ph type="sldNum" sz="quarter" idx="12"/>
          </p:nvPr>
        </p:nvSpPr>
        <p:spPr/>
        <p:txBody>
          <a:bodyPr/>
          <a:lstStyle/>
          <a:p>
            <a:fld id="{4ACD69C3-D6B2-E940-8707-9497360F540D}" type="slidenum">
              <a:rPr lang="en-US" smtClean="0"/>
              <a:t>‹#›</a:t>
            </a:fld>
            <a:endParaRPr lang="en-US"/>
          </a:p>
        </p:txBody>
      </p:sp>
    </p:spTree>
    <p:extLst>
      <p:ext uri="{BB962C8B-B14F-4D97-AF65-F5344CB8AC3E}">
        <p14:creationId xmlns:p14="http://schemas.microsoft.com/office/powerpoint/2010/main" val="3157627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4DDE0-F068-48FC-205E-7B3B76B390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D72471-3036-29F7-34AD-401091D8E10F}"/>
              </a:ext>
            </a:extLst>
          </p:cNvPr>
          <p:cNvSpPr>
            <a:spLocks noGrp="1"/>
          </p:cNvSpPr>
          <p:nvPr>
            <p:ph type="dt" sz="half" idx="10"/>
          </p:nvPr>
        </p:nvSpPr>
        <p:spPr/>
        <p:txBody>
          <a:bodyPr/>
          <a:lstStyle/>
          <a:p>
            <a:fld id="{45B7D616-6530-504A-AF02-D6FB172A62F9}" type="datetimeFigureOut">
              <a:rPr lang="en-US" smtClean="0"/>
              <a:t>11/6/22</a:t>
            </a:fld>
            <a:endParaRPr lang="en-US"/>
          </a:p>
        </p:txBody>
      </p:sp>
      <p:sp>
        <p:nvSpPr>
          <p:cNvPr id="4" name="Footer Placeholder 3">
            <a:extLst>
              <a:ext uri="{FF2B5EF4-FFF2-40B4-BE49-F238E27FC236}">
                <a16:creationId xmlns:a16="http://schemas.microsoft.com/office/drawing/2014/main" id="{013E5096-4260-8913-518C-8F4844A33C6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8A57DC-E44E-0ABB-D237-CFC7D5175431}"/>
              </a:ext>
            </a:extLst>
          </p:cNvPr>
          <p:cNvSpPr>
            <a:spLocks noGrp="1"/>
          </p:cNvSpPr>
          <p:nvPr>
            <p:ph type="sldNum" sz="quarter" idx="12"/>
          </p:nvPr>
        </p:nvSpPr>
        <p:spPr/>
        <p:txBody>
          <a:bodyPr/>
          <a:lstStyle/>
          <a:p>
            <a:fld id="{4ACD69C3-D6B2-E940-8707-9497360F540D}" type="slidenum">
              <a:rPr lang="en-US" smtClean="0"/>
              <a:t>‹#›</a:t>
            </a:fld>
            <a:endParaRPr lang="en-US"/>
          </a:p>
        </p:txBody>
      </p:sp>
    </p:spTree>
    <p:extLst>
      <p:ext uri="{BB962C8B-B14F-4D97-AF65-F5344CB8AC3E}">
        <p14:creationId xmlns:p14="http://schemas.microsoft.com/office/powerpoint/2010/main" val="2637191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9C06E3-4C4B-44D3-615F-D65A25EC900B}"/>
              </a:ext>
            </a:extLst>
          </p:cNvPr>
          <p:cNvSpPr>
            <a:spLocks noGrp="1"/>
          </p:cNvSpPr>
          <p:nvPr>
            <p:ph type="dt" sz="half" idx="10"/>
          </p:nvPr>
        </p:nvSpPr>
        <p:spPr/>
        <p:txBody>
          <a:bodyPr/>
          <a:lstStyle/>
          <a:p>
            <a:fld id="{45B7D616-6530-504A-AF02-D6FB172A62F9}" type="datetimeFigureOut">
              <a:rPr lang="en-US" smtClean="0"/>
              <a:t>11/6/22</a:t>
            </a:fld>
            <a:endParaRPr lang="en-US"/>
          </a:p>
        </p:txBody>
      </p:sp>
      <p:sp>
        <p:nvSpPr>
          <p:cNvPr id="3" name="Footer Placeholder 2">
            <a:extLst>
              <a:ext uri="{FF2B5EF4-FFF2-40B4-BE49-F238E27FC236}">
                <a16:creationId xmlns:a16="http://schemas.microsoft.com/office/drawing/2014/main" id="{604BD58C-2F93-88A0-1987-BBB252E441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39F86A-B6B4-B067-DA8F-338A9761E898}"/>
              </a:ext>
            </a:extLst>
          </p:cNvPr>
          <p:cNvSpPr>
            <a:spLocks noGrp="1"/>
          </p:cNvSpPr>
          <p:nvPr>
            <p:ph type="sldNum" sz="quarter" idx="12"/>
          </p:nvPr>
        </p:nvSpPr>
        <p:spPr/>
        <p:txBody>
          <a:bodyPr/>
          <a:lstStyle/>
          <a:p>
            <a:fld id="{4ACD69C3-D6B2-E940-8707-9497360F540D}" type="slidenum">
              <a:rPr lang="en-US" smtClean="0"/>
              <a:t>‹#›</a:t>
            </a:fld>
            <a:endParaRPr lang="en-US"/>
          </a:p>
        </p:txBody>
      </p:sp>
    </p:spTree>
    <p:extLst>
      <p:ext uri="{BB962C8B-B14F-4D97-AF65-F5344CB8AC3E}">
        <p14:creationId xmlns:p14="http://schemas.microsoft.com/office/powerpoint/2010/main" val="3818903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B401A-5139-1416-DA72-635211F4C4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63394D-7E9F-4813-5E9E-B217528C7F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F36EB4-AA52-93F3-5183-F32671A0E5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56B644-E583-27F1-DCA8-640C5DA4FD8C}"/>
              </a:ext>
            </a:extLst>
          </p:cNvPr>
          <p:cNvSpPr>
            <a:spLocks noGrp="1"/>
          </p:cNvSpPr>
          <p:nvPr>
            <p:ph type="dt" sz="half" idx="10"/>
          </p:nvPr>
        </p:nvSpPr>
        <p:spPr/>
        <p:txBody>
          <a:bodyPr/>
          <a:lstStyle/>
          <a:p>
            <a:fld id="{45B7D616-6530-504A-AF02-D6FB172A62F9}" type="datetimeFigureOut">
              <a:rPr lang="en-US" smtClean="0"/>
              <a:t>11/6/22</a:t>
            </a:fld>
            <a:endParaRPr lang="en-US"/>
          </a:p>
        </p:txBody>
      </p:sp>
      <p:sp>
        <p:nvSpPr>
          <p:cNvPr id="6" name="Footer Placeholder 5">
            <a:extLst>
              <a:ext uri="{FF2B5EF4-FFF2-40B4-BE49-F238E27FC236}">
                <a16:creationId xmlns:a16="http://schemas.microsoft.com/office/drawing/2014/main" id="{0B2D44DF-E262-BF2B-1768-C8D80BB541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7C9C05-EF2F-0608-A59C-FFF0A5CD7CF8}"/>
              </a:ext>
            </a:extLst>
          </p:cNvPr>
          <p:cNvSpPr>
            <a:spLocks noGrp="1"/>
          </p:cNvSpPr>
          <p:nvPr>
            <p:ph type="sldNum" sz="quarter" idx="12"/>
          </p:nvPr>
        </p:nvSpPr>
        <p:spPr/>
        <p:txBody>
          <a:bodyPr/>
          <a:lstStyle/>
          <a:p>
            <a:fld id="{4ACD69C3-D6B2-E940-8707-9497360F540D}" type="slidenum">
              <a:rPr lang="en-US" smtClean="0"/>
              <a:t>‹#›</a:t>
            </a:fld>
            <a:endParaRPr lang="en-US"/>
          </a:p>
        </p:txBody>
      </p:sp>
    </p:spTree>
    <p:extLst>
      <p:ext uri="{BB962C8B-B14F-4D97-AF65-F5344CB8AC3E}">
        <p14:creationId xmlns:p14="http://schemas.microsoft.com/office/powerpoint/2010/main" val="3804326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3472A-D239-F321-7929-6CDA90AC53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F10840-D166-3DC9-281F-F4A1AD4257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A50BF19-DA03-7EFD-F9B7-5A15F75A61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662234-B292-E1A0-581E-D381DB206886}"/>
              </a:ext>
            </a:extLst>
          </p:cNvPr>
          <p:cNvSpPr>
            <a:spLocks noGrp="1"/>
          </p:cNvSpPr>
          <p:nvPr>
            <p:ph type="dt" sz="half" idx="10"/>
          </p:nvPr>
        </p:nvSpPr>
        <p:spPr/>
        <p:txBody>
          <a:bodyPr/>
          <a:lstStyle/>
          <a:p>
            <a:fld id="{45B7D616-6530-504A-AF02-D6FB172A62F9}" type="datetimeFigureOut">
              <a:rPr lang="en-US" smtClean="0"/>
              <a:t>11/6/22</a:t>
            </a:fld>
            <a:endParaRPr lang="en-US"/>
          </a:p>
        </p:txBody>
      </p:sp>
      <p:sp>
        <p:nvSpPr>
          <p:cNvPr id="6" name="Footer Placeholder 5">
            <a:extLst>
              <a:ext uri="{FF2B5EF4-FFF2-40B4-BE49-F238E27FC236}">
                <a16:creationId xmlns:a16="http://schemas.microsoft.com/office/drawing/2014/main" id="{2B66F580-96BF-E07B-04DB-F0B38D2CB8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F3BAAD-6BC3-ADCA-1B47-CB9983E9FE18}"/>
              </a:ext>
            </a:extLst>
          </p:cNvPr>
          <p:cNvSpPr>
            <a:spLocks noGrp="1"/>
          </p:cNvSpPr>
          <p:nvPr>
            <p:ph type="sldNum" sz="quarter" idx="12"/>
          </p:nvPr>
        </p:nvSpPr>
        <p:spPr/>
        <p:txBody>
          <a:bodyPr/>
          <a:lstStyle/>
          <a:p>
            <a:fld id="{4ACD69C3-D6B2-E940-8707-9497360F540D}" type="slidenum">
              <a:rPr lang="en-US" smtClean="0"/>
              <a:t>‹#›</a:t>
            </a:fld>
            <a:endParaRPr lang="en-US"/>
          </a:p>
        </p:txBody>
      </p:sp>
    </p:spTree>
    <p:extLst>
      <p:ext uri="{BB962C8B-B14F-4D97-AF65-F5344CB8AC3E}">
        <p14:creationId xmlns:p14="http://schemas.microsoft.com/office/powerpoint/2010/main" val="2342853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B0649F-2AEA-3764-98F3-D25EFA726C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05CF9E-A41A-4C9F-6492-193D897E87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D2E634-261C-85D9-834C-68C04A3A1A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7D616-6530-504A-AF02-D6FB172A62F9}" type="datetimeFigureOut">
              <a:rPr lang="en-US" smtClean="0"/>
              <a:t>11/6/22</a:t>
            </a:fld>
            <a:endParaRPr lang="en-US"/>
          </a:p>
        </p:txBody>
      </p:sp>
      <p:sp>
        <p:nvSpPr>
          <p:cNvPr id="5" name="Footer Placeholder 4">
            <a:extLst>
              <a:ext uri="{FF2B5EF4-FFF2-40B4-BE49-F238E27FC236}">
                <a16:creationId xmlns:a16="http://schemas.microsoft.com/office/drawing/2014/main" id="{DDE98E48-F454-E0D7-8C89-4B8A617133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B64C340-89A2-B370-E23A-33CCE62728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CD69C3-D6B2-E940-8707-9497360F540D}" type="slidenum">
              <a:rPr lang="en-US" smtClean="0"/>
              <a:t>‹#›</a:t>
            </a:fld>
            <a:endParaRPr lang="en-US"/>
          </a:p>
        </p:txBody>
      </p:sp>
    </p:spTree>
    <p:extLst>
      <p:ext uri="{BB962C8B-B14F-4D97-AF65-F5344CB8AC3E}">
        <p14:creationId xmlns:p14="http://schemas.microsoft.com/office/powerpoint/2010/main" val="2800100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www.shanahanonliteracy.com/blog/trying-again-what-teachers-need-to-know-about-sentence-comprehension#sthash.sgOJnmS0.dpb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literacy.io/"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FDCFF-84CC-D0F2-6CE3-1C48296F8377}"/>
              </a:ext>
            </a:extLst>
          </p:cNvPr>
          <p:cNvSpPr>
            <a:spLocks noGrp="1"/>
          </p:cNvSpPr>
          <p:nvPr>
            <p:ph type="ctrTitle"/>
          </p:nvPr>
        </p:nvSpPr>
        <p:spPr/>
        <p:txBody>
          <a:bodyPr/>
          <a:lstStyle/>
          <a:p>
            <a:r>
              <a:rPr lang="en-US" dirty="0"/>
              <a:t>Science of Reading Levels</a:t>
            </a:r>
          </a:p>
        </p:txBody>
      </p:sp>
      <p:sp>
        <p:nvSpPr>
          <p:cNvPr id="3" name="Subtitle 2">
            <a:extLst>
              <a:ext uri="{FF2B5EF4-FFF2-40B4-BE49-F238E27FC236}">
                <a16:creationId xmlns:a16="http://schemas.microsoft.com/office/drawing/2014/main" id="{714C0C0E-0A52-FACD-51E8-1F5DC83470E5}"/>
              </a:ext>
            </a:extLst>
          </p:cNvPr>
          <p:cNvSpPr>
            <a:spLocks noGrp="1"/>
          </p:cNvSpPr>
          <p:nvPr>
            <p:ph type="subTitle" idx="1"/>
          </p:nvPr>
        </p:nvSpPr>
        <p:spPr/>
        <p:txBody>
          <a:bodyPr/>
          <a:lstStyle/>
          <a:p>
            <a:r>
              <a:rPr lang="en-US" dirty="0"/>
              <a:t>Timothy Shanahan</a:t>
            </a:r>
          </a:p>
          <a:p>
            <a:r>
              <a:rPr lang="en-US" dirty="0"/>
              <a:t>University of Illinois at Chicago</a:t>
            </a:r>
          </a:p>
          <a:p>
            <a:r>
              <a:rPr lang="en-US" dirty="0" err="1"/>
              <a:t>www.shanahanonliteracy.com</a:t>
            </a:r>
            <a:endParaRPr lang="en-US" dirty="0"/>
          </a:p>
        </p:txBody>
      </p:sp>
    </p:spTree>
    <p:extLst>
      <p:ext uri="{BB962C8B-B14F-4D97-AF65-F5344CB8AC3E}">
        <p14:creationId xmlns:p14="http://schemas.microsoft.com/office/powerpoint/2010/main" val="192206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912E7-39D6-8BFF-C96A-018AFD9E6586}"/>
              </a:ext>
            </a:extLst>
          </p:cNvPr>
          <p:cNvSpPr>
            <a:spLocks noGrp="1"/>
          </p:cNvSpPr>
          <p:nvPr>
            <p:ph type="title"/>
          </p:nvPr>
        </p:nvSpPr>
        <p:spPr/>
        <p:txBody>
          <a:bodyPr/>
          <a:lstStyle/>
          <a:p>
            <a:r>
              <a:rPr lang="en-US" dirty="0"/>
              <a:t>Book Leveling History (cont.)</a:t>
            </a:r>
          </a:p>
        </p:txBody>
      </p:sp>
      <p:sp>
        <p:nvSpPr>
          <p:cNvPr id="3" name="Content Placeholder 2">
            <a:extLst>
              <a:ext uri="{FF2B5EF4-FFF2-40B4-BE49-F238E27FC236}">
                <a16:creationId xmlns:a16="http://schemas.microsoft.com/office/drawing/2014/main" id="{63F4AD59-02AF-8938-8BA6-19F670DB8B21}"/>
              </a:ext>
            </a:extLst>
          </p:cNvPr>
          <p:cNvSpPr>
            <a:spLocks noGrp="1"/>
          </p:cNvSpPr>
          <p:nvPr>
            <p:ph idx="1"/>
          </p:nvPr>
        </p:nvSpPr>
        <p:spPr/>
        <p:txBody>
          <a:bodyPr>
            <a:normAutofit/>
          </a:bodyPr>
          <a:lstStyle/>
          <a:p>
            <a:pPr marL="342900" indent="-342900">
              <a:buFont typeface="Arial" panose="020B0604020202020204" pitchFamily="34" charset="0"/>
              <a:buChar char="•"/>
            </a:pPr>
            <a:r>
              <a:rPr lang="en-US" sz="2400" dirty="0"/>
              <a:t>That scheme has some general merit – there is a significant correlation of text difficulties with reading ability</a:t>
            </a:r>
          </a:p>
          <a:p>
            <a:pPr marL="342900" indent="-342900">
              <a:buFont typeface="Arial" panose="020B0604020202020204" pitchFamily="34" charset="0"/>
              <a:buChar char="•"/>
            </a:pPr>
            <a:r>
              <a:rPr lang="en-US" sz="2400" dirty="0"/>
              <a:t>There are problems with it too: it encourages the use of predictable texts, and it is so subjective that it is possible there are differences among different publishers, etc.</a:t>
            </a:r>
          </a:p>
          <a:p>
            <a:pPr marL="342900" indent="-342900">
              <a:buFont typeface="Arial" panose="020B0604020202020204" pitchFamily="34" charset="0"/>
              <a:buChar char="•"/>
            </a:pPr>
            <a:r>
              <a:rPr lang="en-US" sz="2400" dirty="0"/>
              <a:t>Also, U.S. Department of Education grants lead to the development of </a:t>
            </a:r>
            <a:r>
              <a:rPr lang="en-US" sz="2400" dirty="0" err="1"/>
              <a:t>Lexiles</a:t>
            </a:r>
            <a:r>
              <a:rPr lang="en-US" sz="2400" dirty="0"/>
              <a:t> – a practical readability scheme that took advantage of the technical developments of the time (increased reliability, validity, efficiency)</a:t>
            </a:r>
          </a:p>
          <a:p>
            <a:pPr marL="0" indent="0">
              <a:buNone/>
            </a:pPr>
            <a:endParaRPr lang="en-US" dirty="0"/>
          </a:p>
        </p:txBody>
      </p:sp>
    </p:spTree>
    <p:extLst>
      <p:ext uri="{BB962C8B-B14F-4D97-AF65-F5344CB8AC3E}">
        <p14:creationId xmlns:p14="http://schemas.microsoft.com/office/powerpoint/2010/main" val="113629958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E3651-688A-19DC-8DDD-A0F390C768AE}"/>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CD51D389-CF56-A61F-DB52-74B2395C694C}"/>
              </a:ext>
            </a:extLst>
          </p:cNvPr>
          <p:cNvSpPr>
            <a:spLocks noGrp="1"/>
          </p:cNvSpPr>
          <p:nvPr>
            <p:ph idx="1"/>
          </p:nvPr>
        </p:nvSpPr>
        <p:spPr/>
        <p:txBody>
          <a:bodyPr>
            <a:normAutofit/>
          </a:bodyPr>
          <a:lstStyle/>
          <a:p>
            <a:r>
              <a:rPr lang="en-US" sz="2600" dirty="0"/>
              <a:t>I can’t learn from a text that I can’t figure out. </a:t>
            </a:r>
          </a:p>
          <a:p>
            <a:r>
              <a:rPr lang="en-US" sz="2600" dirty="0"/>
              <a:t>But I can learn from one that I don’t understand initially if I operate on it properly </a:t>
            </a:r>
          </a:p>
          <a:p>
            <a:r>
              <a:rPr lang="en-US" sz="2600" dirty="0"/>
              <a:t>Persistence depends upon my awareness that I can successfully take control in such situations</a:t>
            </a:r>
          </a:p>
          <a:p>
            <a:r>
              <a:rPr lang="en-US" sz="2600" dirty="0"/>
              <a:t>A steady diet of instructional level text restricts/limits the text barriers that I can gain experience with</a:t>
            </a:r>
          </a:p>
          <a:p>
            <a:r>
              <a:rPr lang="en-US" sz="2600" dirty="0"/>
              <a:t>But providing students complex text alone – without scaffolding, guidance, and teaching – provides opportunity without ensuring learning</a:t>
            </a:r>
          </a:p>
          <a:p>
            <a:r>
              <a:rPr lang="en-US" sz="2600" dirty="0"/>
              <a:t>Make students powerful, teach them to read complex texts</a:t>
            </a:r>
          </a:p>
          <a:p>
            <a:endParaRPr lang="en-US" dirty="0"/>
          </a:p>
        </p:txBody>
      </p:sp>
    </p:spTree>
    <p:extLst>
      <p:ext uri="{BB962C8B-B14F-4D97-AF65-F5344CB8AC3E}">
        <p14:creationId xmlns:p14="http://schemas.microsoft.com/office/powerpoint/2010/main" val="383292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912E7-39D6-8BFF-C96A-018AFD9E6586}"/>
              </a:ext>
            </a:extLst>
          </p:cNvPr>
          <p:cNvSpPr>
            <a:spLocks noGrp="1"/>
          </p:cNvSpPr>
          <p:nvPr>
            <p:ph type="title"/>
          </p:nvPr>
        </p:nvSpPr>
        <p:spPr/>
        <p:txBody>
          <a:bodyPr/>
          <a:lstStyle/>
          <a:p>
            <a:r>
              <a:rPr lang="en-US" dirty="0"/>
              <a:t>Book Leveling History (cont.)</a:t>
            </a:r>
          </a:p>
        </p:txBody>
      </p:sp>
      <p:sp>
        <p:nvSpPr>
          <p:cNvPr id="3" name="Content Placeholder 2">
            <a:extLst>
              <a:ext uri="{FF2B5EF4-FFF2-40B4-BE49-F238E27FC236}">
                <a16:creationId xmlns:a16="http://schemas.microsoft.com/office/drawing/2014/main" id="{63F4AD59-02AF-8938-8BA6-19F670DB8B21}"/>
              </a:ext>
            </a:extLst>
          </p:cNvPr>
          <p:cNvSpPr>
            <a:spLocks noGrp="1"/>
          </p:cNvSpPr>
          <p:nvPr>
            <p:ph idx="1"/>
          </p:nvPr>
        </p:nvSpPr>
        <p:spPr/>
        <p:txBody>
          <a:bodyPr>
            <a:normAutofit/>
          </a:bodyPr>
          <a:lstStyle/>
          <a:p>
            <a:pPr marL="342900" indent="-342900">
              <a:buFont typeface="Arial" panose="020B0604020202020204" pitchFamily="34" charset="0"/>
              <a:buChar char="•"/>
            </a:pPr>
            <a:r>
              <a:rPr lang="en-US" sz="2400" dirty="0"/>
              <a:t>In 2010-2011, the Common Core State Standards were adopted by more than 40 states</a:t>
            </a:r>
          </a:p>
          <a:p>
            <a:pPr marL="342900" indent="-342900">
              <a:buFont typeface="Arial" panose="020B0604020202020204" pitchFamily="34" charset="0"/>
              <a:buChar char="•"/>
            </a:pPr>
            <a:r>
              <a:rPr lang="en-US" sz="2400" dirty="0"/>
              <a:t>These standards required that students learn to read texts at their grade levels (and used </a:t>
            </a:r>
            <a:r>
              <a:rPr lang="en-US" sz="2400" dirty="0" err="1"/>
              <a:t>Lexiles</a:t>
            </a:r>
            <a:r>
              <a:rPr lang="en-US" sz="2400" dirty="0"/>
              <a:t>, etc. to operationalize what grade-level reading meant)</a:t>
            </a:r>
          </a:p>
          <a:p>
            <a:pPr marL="342900" indent="-342900">
              <a:buFont typeface="Arial" panose="020B0604020202020204" pitchFamily="34" charset="0"/>
              <a:buChar char="•"/>
            </a:pPr>
            <a:r>
              <a:rPr lang="en-US" sz="2400" dirty="0"/>
              <a:t>Textbook companies raised the reading levels of their books</a:t>
            </a:r>
          </a:p>
          <a:p>
            <a:pPr marL="0" indent="0">
              <a:buNone/>
            </a:pPr>
            <a:endParaRPr lang="en-US" dirty="0"/>
          </a:p>
        </p:txBody>
      </p:sp>
    </p:spTree>
    <p:extLst>
      <p:ext uri="{BB962C8B-B14F-4D97-AF65-F5344CB8AC3E}">
        <p14:creationId xmlns:p14="http://schemas.microsoft.com/office/powerpoint/2010/main" val="547728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912E7-39D6-8BFF-C96A-018AFD9E6586}"/>
              </a:ext>
            </a:extLst>
          </p:cNvPr>
          <p:cNvSpPr>
            <a:spLocks noGrp="1"/>
          </p:cNvSpPr>
          <p:nvPr>
            <p:ph type="title"/>
          </p:nvPr>
        </p:nvSpPr>
        <p:spPr/>
        <p:txBody>
          <a:bodyPr/>
          <a:lstStyle/>
          <a:p>
            <a:r>
              <a:rPr lang="en-US" dirty="0"/>
              <a:t>Book Leveling History (cont.)</a:t>
            </a:r>
          </a:p>
        </p:txBody>
      </p:sp>
      <p:sp>
        <p:nvSpPr>
          <p:cNvPr id="3" name="Content Placeholder 2">
            <a:extLst>
              <a:ext uri="{FF2B5EF4-FFF2-40B4-BE49-F238E27FC236}">
                <a16:creationId xmlns:a16="http://schemas.microsoft.com/office/drawing/2014/main" id="{63F4AD59-02AF-8938-8BA6-19F670DB8B21}"/>
              </a:ext>
            </a:extLst>
          </p:cNvPr>
          <p:cNvSpPr>
            <a:spLocks noGrp="1"/>
          </p:cNvSpPr>
          <p:nvPr>
            <p:ph idx="1"/>
          </p:nvPr>
        </p:nvSpPr>
        <p:spPr/>
        <p:txBody>
          <a:bodyPr>
            <a:normAutofit/>
          </a:bodyPr>
          <a:lstStyle/>
          <a:p>
            <a:pPr marL="342900" indent="-342900">
              <a:buFont typeface="Arial" panose="020B0604020202020204" pitchFamily="34" charset="0"/>
              <a:buChar char="•"/>
            </a:pPr>
            <a:r>
              <a:rPr lang="en-US" sz="2400" dirty="0"/>
              <a:t>National surveys reveal that since standards began requiring that students be able to read grade level text, teachers have increased the likelihood that they teach with easier books (Fordham, 2010, 2018)</a:t>
            </a:r>
          </a:p>
          <a:p>
            <a:pPr marL="342900" indent="-342900">
              <a:buFont typeface="Arial" panose="020B0604020202020204" pitchFamily="34" charset="0"/>
              <a:buChar char="•"/>
            </a:pPr>
            <a:r>
              <a:rPr lang="en-US" sz="2400" dirty="0"/>
              <a:t>77% of teachers claim that teaching students with texts at their “reading levels” was aligned with their state standards (Rand, 2016) </a:t>
            </a:r>
          </a:p>
          <a:p>
            <a:pPr marL="342900" indent="-342900">
              <a:buFont typeface="Arial" panose="020B0604020202020204" pitchFamily="34" charset="0"/>
              <a:buChar char="•"/>
            </a:pPr>
            <a:r>
              <a:rPr lang="en-US" sz="2400" dirty="0"/>
              <a:t>Reading programs that emphasize teaching students at their levels predominate (Education Week, 2019)</a:t>
            </a:r>
          </a:p>
          <a:p>
            <a:pPr marL="0" indent="0">
              <a:buNone/>
            </a:pPr>
            <a:endParaRPr lang="en-US" dirty="0"/>
          </a:p>
        </p:txBody>
      </p:sp>
    </p:spTree>
    <p:extLst>
      <p:ext uri="{BB962C8B-B14F-4D97-AF65-F5344CB8AC3E}">
        <p14:creationId xmlns:p14="http://schemas.microsoft.com/office/powerpoint/2010/main" val="680958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BC0CD-B9AC-88B3-C171-1D9F0268DA1C}"/>
              </a:ext>
            </a:extLst>
          </p:cNvPr>
          <p:cNvSpPr>
            <a:spLocks noGrp="1"/>
          </p:cNvSpPr>
          <p:nvPr>
            <p:ph type="title"/>
          </p:nvPr>
        </p:nvSpPr>
        <p:spPr/>
        <p:txBody>
          <a:bodyPr/>
          <a:lstStyle/>
          <a:p>
            <a:r>
              <a:rPr lang="en-US" dirty="0"/>
              <a:t>The Problem</a:t>
            </a:r>
          </a:p>
        </p:txBody>
      </p:sp>
      <p:sp>
        <p:nvSpPr>
          <p:cNvPr id="3" name="Content Placeholder 2">
            <a:extLst>
              <a:ext uri="{FF2B5EF4-FFF2-40B4-BE49-F238E27FC236}">
                <a16:creationId xmlns:a16="http://schemas.microsoft.com/office/drawing/2014/main" id="{D6E55B30-12ED-7AFF-2FC5-B934763F2FC8}"/>
              </a:ext>
            </a:extLst>
          </p:cNvPr>
          <p:cNvSpPr>
            <a:spLocks noGrp="1"/>
          </p:cNvSpPr>
          <p:nvPr>
            <p:ph idx="1"/>
          </p:nvPr>
        </p:nvSpPr>
        <p:spPr/>
        <p:txBody>
          <a:bodyPr/>
          <a:lstStyle/>
          <a:p>
            <a:r>
              <a:rPr lang="en-US" sz="2400" dirty="0"/>
              <a:t>That texts are on a difficulty continuum and that children’s reading levels are also on such a continuum is without question (scientifically sound and obvious)</a:t>
            </a:r>
          </a:p>
          <a:p>
            <a:r>
              <a:rPr lang="en-US" sz="2400" dirty="0"/>
              <a:t>How these two continua have been connected to facilitate learning has worked to some extent – readers usually make progress when placed in leveled readers</a:t>
            </a:r>
          </a:p>
          <a:p>
            <a:r>
              <a:rPr lang="en-US" sz="2400" dirty="0"/>
              <a:t>However, research has also found this approach not to be optimum – students make lower gains than they would with more challenging text</a:t>
            </a:r>
          </a:p>
          <a:p>
            <a:endParaRPr lang="en-US" dirty="0"/>
          </a:p>
        </p:txBody>
      </p:sp>
    </p:spTree>
    <p:extLst>
      <p:ext uri="{BB962C8B-B14F-4D97-AF65-F5344CB8AC3E}">
        <p14:creationId xmlns:p14="http://schemas.microsoft.com/office/powerpoint/2010/main" val="312936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BC0CD-B9AC-88B3-C171-1D9F0268DA1C}"/>
              </a:ext>
            </a:extLst>
          </p:cNvPr>
          <p:cNvSpPr>
            <a:spLocks noGrp="1"/>
          </p:cNvSpPr>
          <p:nvPr>
            <p:ph type="title"/>
          </p:nvPr>
        </p:nvSpPr>
        <p:spPr/>
        <p:txBody>
          <a:bodyPr/>
          <a:lstStyle/>
          <a:p>
            <a:r>
              <a:rPr lang="en-US" dirty="0"/>
              <a:t>The Problem (cont.)</a:t>
            </a:r>
          </a:p>
        </p:txBody>
      </p:sp>
      <p:sp>
        <p:nvSpPr>
          <p:cNvPr id="3" name="Content Placeholder 2">
            <a:extLst>
              <a:ext uri="{FF2B5EF4-FFF2-40B4-BE49-F238E27FC236}">
                <a16:creationId xmlns:a16="http://schemas.microsoft.com/office/drawing/2014/main" id="{D6E55B30-12ED-7AFF-2FC5-B934763F2FC8}"/>
              </a:ext>
            </a:extLst>
          </p:cNvPr>
          <p:cNvSpPr>
            <a:spLocks noGrp="1"/>
          </p:cNvSpPr>
          <p:nvPr>
            <p:ph idx="1"/>
          </p:nvPr>
        </p:nvSpPr>
        <p:spPr/>
        <p:txBody>
          <a:bodyPr/>
          <a:lstStyle/>
          <a:p>
            <a:pPr lvl="0"/>
            <a:r>
              <a:rPr lang="en-US" sz="2400" dirty="0"/>
              <a:t>Teaching students at their “instructional levels” to facilitate learning can be challenged on several grounds</a:t>
            </a:r>
          </a:p>
          <a:p>
            <a:pPr lvl="0"/>
            <a:r>
              <a:rPr lang="en-US" sz="2400" dirty="0"/>
              <a:t>Problems in determining text difficulty (e.g., Fountas &amp; Pinnell, lack of precision of traditional readability formulae)</a:t>
            </a:r>
          </a:p>
          <a:p>
            <a:pPr lvl="0"/>
            <a:r>
              <a:rPr lang="en-US" sz="2400" dirty="0"/>
              <a:t>Problems in determining student reading levels (e.g., reliability issues)</a:t>
            </a:r>
          </a:p>
          <a:p>
            <a:pPr lvl="0"/>
            <a:r>
              <a:rPr lang="en-US" sz="2400" dirty="0"/>
              <a:t>Today we’ll ignore those difficulties (let’s assume they can be overcome) – our focus will be on the basic premise – is there a student level-text level match that improves learning? </a:t>
            </a:r>
          </a:p>
          <a:p>
            <a:endParaRPr lang="en-US" dirty="0"/>
          </a:p>
        </p:txBody>
      </p:sp>
    </p:spTree>
    <p:extLst>
      <p:ext uri="{BB962C8B-B14F-4D97-AF65-F5344CB8AC3E}">
        <p14:creationId xmlns:p14="http://schemas.microsoft.com/office/powerpoint/2010/main" val="2289486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BC0CD-B9AC-88B3-C171-1D9F0268DA1C}"/>
              </a:ext>
            </a:extLst>
          </p:cNvPr>
          <p:cNvSpPr>
            <a:spLocks noGrp="1"/>
          </p:cNvSpPr>
          <p:nvPr>
            <p:ph type="title"/>
          </p:nvPr>
        </p:nvSpPr>
        <p:spPr/>
        <p:txBody>
          <a:bodyPr/>
          <a:lstStyle/>
          <a:p>
            <a:r>
              <a:rPr lang="en-US" dirty="0"/>
              <a:t>The Problem (cont.)</a:t>
            </a:r>
          </a:p>
        </p:txBody>
      </p:sp>
      <p:sp>
        <p:nvSpPr>
          <p:cNvPr id="3" name="Content Placeholder 2">
            <a:extLst>
              <a:ext uri="{FF2B5EF4-FFF2-40B4-BE49-F238E27FC236}">
                <a16:creationId xmlns:a16="http://schemas.microsoft.com/office/drawing/2014/main" id="{D6E55B30-12ED-7AFF-2FC5-B934763F2FC8}"/>
              </a:ext>
            </a:extLst>
          </p:cNvPr>
          <p:cNvSpPr>
            <a:spLocks noGrp="1"/>
          </p:cNvSpPr>
          <p:nvPr>
            <p:ph idx="1"/>
          </p:nvPr>
        </p:nvSpPr>
        <p:spPr/>
        <p:txBody>
          <a:bodyPr/>
          <a:lstStyle/>
          <a:p>
            <a:pPr lvl="0"/>
            <a:r>
              <a:rPr lang="en-US" dirty="0"/>
              <a:t>My contention is that there is not</a:t>
            </a:r>
          </a:p>
          <a:p>
            <a:pPr lvl="0"/>
            <a:r>
              <a:rPr lang="en-US" dirty="0"/>
              <a:t>Instructional levels are too low – students should be trying to read more difficult books</a:t>
            </a:r>
          </a:p>
          <a:p>
            <a:pPr lvl="0"/>
            <a:r>
              <a:rPr lang="en-US" dirty="0"/>
              <a:t>Teaching should support, guide, and scaffold students’ attempts to read these more challenging texts</a:t>
            </a:r>
          </a:p>
          <a:p>
            <a:pPr marL="0" indent="0">
              <a:buNone/>
            </a:pPr>
            <a:endParaRPr lang="en-US" dirty="0"/>
          </a:p>
        </p:txBody>
      </p:sp>
    </p:spTree>
    <p:extLst>
      <p:ext uri="{BB962C8B-B14F-4D97-AF65-F5344CB8AC3E}">
        <p14:creationId xmlns:p14="http://schemas.microsoft.com/office/powerpoint/2010/main" val="2127643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C82D9-ADA6-900E-1008-A17C985364BC}"/>
              </a:ext>
            </a:extLst>
          </p:cNvPr>
          <p:cNvSpPr>
            <a:spLocks noGrp="1"/>
          </p:cNvSpPr>
          <p:nvPr>
            <p:ph type="title"/>
          </p:nvPr>
        </p:nvSpPr>
        <p:spPr/>
        <p:txBody>
          <a:bodyPr/>
          <a:lstStyle/>
          <a:p>
            <a:r>
              <a:rPr lang="en-US" dirty="0"/>
              <a:t>A Caution</a:t>
            </a:r>
          </a:p>
        </p:txBody>
      </p:sp>
      <p:sp>
        <p:nvSpPr>
          <p:cNvPr id="3" name="Content Placeholder 2">
            <a:extLst>
              <a:ext uri="{FF2B5EF4-FFF2-40B4-BE49-F238E27FC236}">
                <a16:creationId xmlns:a16="http://schemas.microsoft.com/office/drawing/2014/main" id="{C104FB78-E07C-0F7F-0522-6F6344846620}"/>
              </a:ext>
            </a:extLst>
          </p:cNvPr>
          <p:cNvSpPr>
            <a:spLocks noGrp="1"/>
          </p:cNvSpPr>
          <p:nvPr>
            <p:ph idx="1"/>
          </p:nvPr>
        </p:nvSpPr>
        <p:spPr/>
        <p:txBody>
          <a:bodyPr>
            <a:normAutofit fontScale="92500" lnSpcReduction="10000"/>
          </a:bodyPr>
          <a:lstStyle/>
          <a:p>
            <a:r>
              <a:rPr lang="en-US" sz="2600" dirty="0"/>
              <a:t>The focus here is not on beginning reading</a:t>
            </a:r>
          </a:p>
          <a:p>
            <a:r>
              <a:rPr lang="en-US" sz="2600" dirty="0"/>
              <a:t>It does not include preschool, kindergarten, or first grade</a:t>
            </a:r>
          </a:p>
          <a:p>
            <a:r>
              <a:rPr lang="en-US" sz="2600" dirty="0"/>
              <a:t>Or the teaching of any student who has not mastered the foundational levels of decoding </a:t>
            </a:r>
          </a:p>
          <a:p>
            <a:r>
              <a:rPr lang="en-US" sz="2600" dirty="0"/>
              <a:t>If students cannot yet read at a high first grade level or a low second grade level, then he/she should be working in texts that have high decodability and a great deal of word repetition</a:t>
            </a:r>
          </a:p>
          <a:p>
            <a:r>
              <a:rPr lang="en-US" sz="2600" dirty="0"/>
              <a:t>Making beginning reading texts more difficult usually means making it difficult for students to recognize spelling patterns – which will slow student progress </a:t>
            </a:r>
          </a:p>
          <a:p>
            <a:r>
              <a:rPr lang="en-US" sz="2800" dirty="0">
                <a:solidFill>
                  <a:srgbClr val="FEFFFF"/>
                </a:solidFill>
              </a:rPr>
              <a:t>reading texts more difficult usually means making it difficult for students to recognize spelling patterns – which will slow student progress </a:t>
            </a:r>
          </a:p>
          <a:p>
            <a:endParaRPr lang="en-US" dirty="0"/>
          </a:p>
        </p:txBody>
      </p:sp>
    </p:spTree>
    <p:extLst>
      <p:ext uri="{BB962C8B-B14F-4D97-AF65-F5344CB8AC3E}">
        <p14:creationId xmlns:p14="http://schemas.microsoft.com/office/powerpoint/2010/main" val="3011156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C2306-16DA-239E-E4AA-7ABD48FF1DE7}"/>
              </a:ext>
            </a:extLst>
          </p:cNvPr>
          <p:cNvSpPr>
            <a:spLocks noGrp="1"/>
          </p:cNvSpPr>
          <p:nvPr>
            <p:ph type="title"/>
          </p:nvPr>
        </p:nvSpPr>
        <p:spPr/>
        <p:txBody>
          <a:bodyPr/>
          <a:lstStyle/>
          <a:p>
            <a:r>
              <a:rPr lang="en-US" dirty="0"/>
              <a:t>Why Teach with Challenging Text?</a:t>
            </a:r>
          </a:p>
        </p:txBody>
      </p:sp>
      <p:sp>
        <p:nvSpPr>
          <p:cNvPr id="3" name="Content Placeholder 2">
            <a:extLst>
              <a:ext uri="{FF2B5EF4-FFF2-40B4-BE49-F238E27FC236}">
                <a16:creationId xmlns:a16="http://schemas.microsoft.com/office/drawing/2014/main" id="{66FF170E-30D7-1740-E00B-38E2691CA245}"/>
              </a:ext>
            </a:extLst>
          </p:cNvPr>
          <p:cNvSpPr>
            <a:spLocks noGrp="1"/>
          </p:cNvSpPr>
          <p:nvPr>
            <p:ph idx="1"/>
          </p:nvPr>
        </p:nvSpPr>
        <p:spPr/>
        <p:txBody>
          <a:bodyPr>
            <a:normAutofit fontScale="92500"/>
          </a:bodyPr>
          <a:lstStyle/>
          <a:p>
            <a:pPr marL="0" indent="0">
              <a:buNone/>
            </a:pPr>
            <a:r>
              <a:rPr lang="en-US" sz="2800" dirty="0"/>
              <a:t>Why did the states adopt standards that require attention to text levels?</a:t>
            </a:r>
          </a:p>
          <a:p>
            <a:r>
              <a:rPr lang="en-US" sz="2800" dirty="0"/>
              <a:t>Historically, state educational standards emphasized the teaching of comprehension skills and strategies with the idea that whatever levels students were reading at they could learn to identify certain types of information, infer, compare, draw conclusion, identify main ideas, etc.</a:t>
            </a:r>
          </a:p>
          <a:p>
            <a:r>
              <a:rPr lang="en-US" sz="2800" dirty="0"/>
              <a:t>They found out that such comprehension skills do not reveal how well students can read, but text levels do</a:t>
            </a:r>
          </a:p>
          <a:p>
            <a:pPr>
              <a:buFont typeface="Arial" pitchFamily="34" charset="0"/>
              <a:buChar char="•"/>
            </a:pPr>
            <a:r>
              <a:rPr lang="en-US" sz="2800" dirty="0"/>
              <a:t>Reading tests measure how well students can comprehend text passages— not how well they can answer types of questions (ACT, 2006; Davis, 1944; </a:t>
            </a:r>
            <a:r>
              <a:rPr lang="en-US" sz="2800" dirty="0" err="1"/>
              <a:t>Muijselaar</a:t>
            </a:r>
            <a:r>
              <a:rPr lang="en-US" sz="2800" dirty="0"/>
              <a:t>, et al., 2017; </a:t>
            </a:r>
            <a:r>
              <a:rPr lang="en-US" sz="2800" dirty="0" err="1"/>
              <a:t>Spearritt</a:t>
            </a:r>
            <a:r>
              <a:rPr lang="en-US" sz="2800" dirty="0"/>
              <a:t>, 1972; Thorndike, 1972)</a:t>
            </a:r>
          </a:p>
          <a:p>
            <a:endParaRPr lang="en-US" dirty="0"/>
          </a:p>
        </p:txBody>
      </p:sp>
    </p:spTree>
    <p:extLst>
      <p:ext uri="{BB962C8B-B14F-4D97-AF65-F5344CB8AC3E}">
        <p14:creationId xmlns:p14="http://schemas.microsoft.com/office/powerpoint/2010/main" val="1062891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DDBDB-299C-EDD6-0E6F-4EBD01F3B712}"/>
              </a:ext>
            </a:extLst>
          </p:cNvPr>
          <p:cNvSpPr>
            <a:spLocks noGrp="1"/>
          </p:cNvSpPr>
          <p:nvPr>
            <p:ph type="title"/>
          </p:nvPr>
        </p:nvSpPr>
        <p:spPr/>
        <p:txBody>
          <a:bodyPr>
            <a:normAutofit/>
          </a:bodyPr>
          <a:lstStyle/>
          <a:p>
            <a:r>
              <a:rPr lang="en-US" sz="3200" dirty="0">
                <a:solidFill>
                  <a:srgbClr val="D2533C"/>
                </a:solidFill>
              </a:rPr>
              <a:t>No performance differences due to question types (skills)</a:t>
            </a:r>
            <a:endParaRPr lang="en-US" sz="3200" dirty="0"/>
          </a:p>
        </p:txBody>
      </p:sp>
      <p:pic>
        <p:nvPicPr>
          <p:cNvPr id="4" name="Picture 2">
            <a:extLst>
              <a:ext uri="{FF2B5EF4-FFF2-40B4-BE49-F238E27FC236}">
                <a16:creationId xmlns:a16="http://schemas.microsoft.com/office/drawing/2014/main" id="{5CBCC089-464E-E81D-550A-259D79980BB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799613" y="1825625"/>
            <a:ext cx="8592773" cy="4351338"/>
          </a:xfrm>
          <a:prstGeom prst="rect">
            <a:avLst/>
          </a:prstGeom>
          <a:noFill/>
        </p:spPr>
      </p:pic>
    </p:spTree>
    <p:extLst>
      <p:ext uri="{BB962C8B-B14F-4D97-AF65-F5344CB8AC3E}">
        <p14:creationId xmlns:p14="http://schemas.microsoft.com/office/powerpoint/2010/main" val="1772146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48F79-001F-24FC-6824-DD5EC35934A6}"/>
              </a:ext>
            </a:extLst>
          </p:cNvPr>
          <p:cNvSpPr>
            <a:spLocks noGrp="1"/>
          </p:cNvSpPr>
          <p:nvPr>
            <p:ph type="title"/>
          </p:nvPr>
        </p:nvSpPr>
        <p:spPr/>
        <p:txBody>
          <a:bodyPr>
            <a:normAutofit/>
          </a:bodyPr>
          <a:lstStyle/>
          <a:p>
            <a:r>
              <a:rPr lang="en-US" sz="3200" dirty="0">
                <a:solidFill>
                  <a:srgbClr val="D2533C"/>
                </a:solidFill>
              </a:rPr>
              <a:t>No performance differences due to question types (skills)</a:t>
            </a:r>
            <a:endParaRPr lang="en-US" sz="3200" dirty="0"/>
          </a:p>
        </p:txBody>
      </p:sp>
      <p:pic>
        <p:nvPicPr>
          <p:cNvPr id="4" name="Content Placeholder 3">
            <a:extLst>
              <a:ext uri="{FF2B5EF4-FFF2-40B4-BE49-F238E27FC236}">
                <a16:creationId xmlns:a16="http://schemas.microsoft.com/office/drawing/2014/main" id="{0343EF44-53A9-C1B1-D5F6-DED495FCB38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6328" b="6328"/>
          <a:stretch>
            <a:fillRect/>
          </a:stretch>
        </p:blipFill>
        <p:spPr>
          <a:xfrm>
            <a:off x="2424593" y="1825625"/>
            <a:ext cx="7342814" cy="4351338"/>
          </a:xfrm>
          <a:noFill/>
        </p:spPr>
      </p:pic>
    </p:spTree>
    <p:extLst>
      <p:ext uri="{BB962C8B-B14F-4D97-AF65-F5344CB8AC3E}">
        <p14:creationId xmlns:p14="http://schemas.microsoft.com/office/powerpoint/2010/main" val="1151703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912E7-39D6-8BFF-C96A-018AFD9E6586}"/>
              </a:ext>
            </a:extLst>
          </p:cNvPr>
          <p:cNvSpPr>
            <a:spLocks noGrp="1"/>
          </p:cNvSpPr>
          <p:nvPr>
            <p:ph type="title"/>
          </p:nvPr>
        </p:nvSpPr>
        <p:spPr/>
        <p:txBody>
          <a:bodyPr/>
          <a:lstStyle/>
          <a:p>
            <a:r>
              <a:rPr lang="en-US" dirty="0"/>
              <a:t>Book Leveling History</a:t>
            </a:r>
          </a:p>
        </p:txBody>
      </p:sp>
      <p:sp>
        <p:nvSpPr>
          <p:cNvPr id="3" name="Content Placeholder 2">
            <a:extLst>
              <a:ext uri="{FF2B5EF4-FFF2-40B4-BE49-F238E27FC236}">
                <a16:creationId xmlns:a16="http://schemas.microsoft.com/office/drawing/2014/main" id="{63F4AD59-02AF-8938-8BA6-19F670DB8B21}"/>
              </a:ext>
            </a:extLst>
          </p:cNvPr>
          <p:cNvSpPr>
            <a:spLocks noGrp="1"/>
          </p:cNvSpPr>
          <p:nvPr>
            <p:ph idx="1"/>
          </p:nvPr>
        </p:nvSpPr>
        <p:spPr/>
        <p:txBody>
          <a:bodyPr>
            <a:normAutofit/>
          </a:bodyPr>
          <a:lstStyle/>
          <a:p>
            <a:pPr marL="342900" indent="-342900">
              <a:buFont typeface="Arial" panose="020B0604020202020204" pitchFamily="34" charset="0"/>
              <a:buChar char="•"/>
            </a:pPr>
            <a:r>
              <a:rPr lang="en-US" sz="2400" dirty="0"/>
              <a:t>The idea that texts vary in difficulty along a continuum can be traced back to Aristotle</a:t>
            </a:r>
          </a:p>
          <a:p>
            <a:pPr marL="342900" indent="-342900">
              <a:buFont typeface="Arial" panose="020B0604020202020204" pitchFamily="34" charset="0"/>
              <a:buChar char="•"/>
            </a:pPr>
            <a:r>
              <a:rPr lang="en-US" sz="2400" dirty="0"/>
              <a:t>The role of such a continuum in teaching came to America on the Mayflower (Protestant Tutor)</a:t>
            </a:r>
          </a:p>
          <a:p>
            <a:pPr marL="342900" indent="-342900">
              <a:buFont typeface="Arial" panose="020B0604020202020204" pitchFamily="34" charset="0"/>
              <a:buChar char="•"/>
            </a:pPr>
            <a:r>
              <a:rPr lang="en-US" sz="2400" dirty="0"/>
              <a:t>The idea that students should be taught with texts that start simple and grow more challenging over time has consistently been a part of American reading education  </a:t>
            </a:r>
          </a:p>
          <a:p>
            <a:pPr marL="342900" indent="-342900">
              <a:buFont typeface="Arial" panose="020B0604020202020204" pitchFamily="34" charset="0"/>
              <a:buChar char="•"/>
            </a:pPr>
            <a:r>
              <a:rPr lang="en-US" sz="2400" dirty="0"/>
              <a:t>New England Primer</a:t>
            </a:r>
          </a:p>
          <a:p>
            <a:pPr marL="342900" indent="-342900">
              <a:buFont typeface="Arial" panose="020B0604020202020204" pitchFamily="34" charset="0"/>
              <a:buChar char="•"/>
            </a:pPr>
            <a:r>
              <a:rPr lang="en-US" sz="2400" dirty="0"/>
              <a:t>Webster’s Blue Back Speller</a:t>
            </a:r>
          </a:p>
          <a:p>
            <a:pPr marL="342900" indent="-342900">
              <a:buFont typeface="Arial" panose="020B0604020202020204" pitchFamily="34" charset="0"/>
              <a:buChar char="•"/>
            </a:pPr>
            <a:r>
              <a:rPr lang="en-US" sz="2400" dirty="0"/>
              <a:t>McGuffey’s Eclectic Readers  </a:t>
            </a:r>
          </a:p>
          <a:p>
            <a:pPr marL="0" indent="0">
              <a:buNone/>
            </a:pPr>
            <a:endParaRPr lang="en-US" dirty="0"/>
          </a:p>
        </p:txBody>
      </p:sp>
    </p:spTree>
    <p:extLst>
      <p:ext uri="{BB962C8B-B14F-4D97-AF65-F5344CB8AC3E}">
        <p14:creationId xmlns:p14="http://schemas.microsoft.com/office/powerpoint/2010/main" val="4167407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EA0CD-36DC-E814-FBBD-04AA98E19755}"/>
              </a:ext>
            </a:extLst>
          </p:cNvPr>
          <p:cNvSpPr>
            <a:spLocks noGrp="1"/>
          </p:cNvSpPr>
          <p:nvPr>
            <p:ph type="title"/>
          </p:nvPr>
        </p:nvSpPr>
        <p:spPr/>
        <p:txBody>
          <a:bodyPr/>
          <a:lstStyle/>
          <a:p>
            <a:r>
              <a:rPr lang="en-US" sz="3200" dirty="0">
                <a:solidFill>
                  <a:srgbClr val="D2533C"/>
                </a:solidFill>
              </a:rPr>
              <a:t>Text differences affect reading performance</a:t>
            </a:r>
            <a:br>
              <a:rPr lang="en-US" sz="4400" dirty="0">
                <a:solidFill>
                  <a:srgbClr val="D2533C"/>
                </a:solidFill>
              </a:rPr>
            </a:br>
            <a:endParaRPr lang="en-US" dirty="0"/>
          </a:p>
        </p:txBody>
      </p:sp>
      <p:pic>
        <p:nvPicPr>
          <p:cNvPr id="4" name="Picture 2">
            <a:extLst>
              <a:ext uri="{FF2B5EF4-FFF2-40B4-BE49-F238E27FC236}">
                <a16:creationId xmlns:a16="http://schemas.microsoft.com/office/drawing/2014/main" id="{C9D41A6F-CFE0-5AF8-F504-1D899A69AE2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80652" y="1825625"/>
            <a:ext cx="6030696" cy="4351338"/>
          </a:xfrm>
        </p:spPr>
      </p:pic>
    </p:spTree>
    <p:extLst>
      <p:ext uri="{BB962C8B-B14F-4D97-AF65-F5344CB8AC3E}">
        <p14:creationId xmlns:p14="http://schemas.microsoft.com/office/powerpoint/2010/main" val="3407091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B2BA4-2C33-88F7-7D8B-2E6752AFAD48}"/>
              </a:ext>
            </a:extLst>
          </p:cNvPr>
          <p:cNvSpPr>
            <a:spLocks noGrp="1"/>
          </p:cNvSpPr>
          <p:nvPr>
            <p:ph type="title"/>
          </p:nvPr>
        </p:nvSpPr>
        <p:spPr/>
        <p:txBody>
          <a:bodyPr/>
          <a:lstStyle/>
          <a:p>
            <a:r>
              <a:rPr lang="en-US" dirty="0"/>
              <a:t>Why Teach with Challenging Text (cont.(?</a:t>
            </a:r>
          </a:p>
        </p:txBody>
      </p:sp>
      <p:sp>
        <p:nvSpPr>
          <p:cNvPr id="3" name="Content Placeholder 2">
            <a:extLst>
              <a:ext uri="{FF2B5EF4-FFF2-40B4-BE49-F238E27FC236}">
                <a16:creationId xmlns:a16="http://schemas.microsoft.com/office/drawing/2014/main" id="{0C3DDE09-C02C-B697-C921-9F5075B973B0}"/>
              </a:ext>
            </a:extLst>
          </p:cNvPr>
          <p:cNvSpPr>
            <a:spLocks noGrp="1"/>
          </p:cNvSpPr>
          <p:nvPr>
            <p:ph idx="1"/>
          </p:nvPr>
        </p:nvSpPr>
        <p:spPr/>
        <p:txBody>
          <a:bodyPr/>
          <a:lstStyle/>
          <a:p>
            <a:r>
              <a:rPr lang="en-US" sz="2800" dirty="0"/>
              <a:t>ACT concluded if the text was easy enough, students could answer any kind of question; and if the text was hard enough, students couldn’t answer any of kind of question</a:t>
            </a:r>
          </a:p>
          <a:p>
            <a:r>
              <a:rPr lang="en-US" sz="2800" dirty="0"/>
              <a:t>Teaching students to answer certain types of questions of texts written at their supposed “instructional levels” does not maximize student learning</a:t>
            </a:r>
          </a:p>
          <a:p>
            <a:endParaRPr lang="en-US" dirty="0"/>
          </a:p>
        </p:txBody>
      </p:sp>
    </p:spTree>
    <p:extLst>
      <p:ext uri="{BB962C8B-B14F-4D97-AF65-F5344CB8AC3E}">
        <p14:creationId xmlns:p14="http://schemas.microsoft.com/office/powerpoint/2010/main" val="40946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4B7CA-B3B1-5717-D357-CDFBE0E7F23F}"/>
              </a:ext>
            </a:extLst>
          </p:cNvPr>
          <p:cNvSpPr>
            <a:spLocks noGrp="1"/>
          </p:cNvSpPr>
          <p:nvPr>
            <p:ph type="title"/>
          </p:nvPr>
        </p:nvSpPr>
        <p:spPr/>
        <p:txBody>
          <a:bodyPr/>
          <a:lstStyle/>
          <a:p>
            <a:r>
              <a:rPr lang="en-US" dirty="0"/>
              <a:t>What teachers do when texts get complex</a:t>
            </a:r>
          </a:p>
        </p:txBody>
      </p:sp>
      <p:sp>
        <p:nvSpPr>
          <p:cNvPr id="3" name="Content Placeholder 2">
            <a:extLst>
              <a:ext uri="{FF2B5EF4-FFF2-40B4-BE49-F238E27FC236}">
                <a16:creationId xmlns:a16="http://schemas.microsoft.com/office/drawing/2014/main" id="{642F6A53-9952-0DC2-2DAC-54A520779A61}"/>
              </a:ext>
            </a:extLst>
          </p:cNvPr>
          <p:cNvSpPr>
            <a:spLocks noGrp="1"/>
          </p:cNvSpPr>
          <p:nvPr>
            <p:ph idx="1"/>
          </p:nvPr>
        </p:nvSpPr>
        <p:spPr/>
        <p:txBody>
          <a:bodyPr/>
          <a:lstStyle/>
          <a:p>
            <a:pPr lvl="0"/>
            <a:r>
              <a:rPr lang="en-US" dirty="0"/>
              <a:t>Move kids to easier texts</a:t>
            </a:r>
          </a:p>
          <a:p>
            <a:pPr lvl="0"/>
            <a:r>
              <a:rPr lang="en-US" dirty="0"/>
              <a:t>Read the texts to the students</a:t>
            </a:r>
          </a:p>
          <a:p>
            <a:pPr lvl="0"/>
            <a:r>
              <a:rPr lang="en-US" dirty="0"/>
              <a:t>Tell students what the texts say</a:t>
            </a:r>
          </a:p>
          <a:p>
            <a:pPr lvl="0"/>
            <a:r>
              <a:rPr lang="en-US" dirty="0"/>
              <a:t>Ignore the fact that many students can’t make sense of the text</a:t>
            </a:r>
          </a:p>
          <a:p>
            <a:r>
              <a:rPr lang="en-US" dirty="0"/>
              <a:t>T</a:t>
            </a:r>
            <a:r>
              <a:rPr lang="en-US" sz="2800" dirty="0"/>
              <a:t>eachers have no methods for teaching with challenging texts – so they avoid it</a:t>
            </a:r>
            <a:endParaRPr lang="en-US" dirty="0"/>
          </a:p>
        </p:txBody>
      </p:sp>
    </p:spTree>
    <p:extLst>
      <p:ext uri="{BB962C8B-B14F-4D97-AF65-F5344CB8AC3E}">
        <p14:creationId xmlns:p14="http://schemas.microsoft.com/office/powerpoint/2010/main" val="3538539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5CE09-4A77-E1BE-1B1F-21A8BD4D98F5}"/>
              </a:ext>
            </a:extLst>
          </p:cNvPr>
          <p:cNvSpPr>
            <a:spLocks noGrp="1"/>
          </p:cNvSpPr>
          <p:nvPr>
            <p:ph type="title"/>
          </p:nvPr>
        </p:nvSpPr>
        <p:spPr/>
        <p:txBody>
          <a:bodyPr/>
          <a:lstStyle/>
          <a:p>
            <a:r>
              <a:rPr lang="en-US" dirty="0"/>
              <a:t>Instructional Level Theory</a:t>
            </a:r>
          </a:p>
        </p:txBody>
      </p:sp>
      <p:sp>
        <p:nvSpPr>
          <p:cNvPr id="3" name="Content Placeholder 2">
            <a:extLst>
              <a:ext uri="{FF2B5EF4-FFF2-40B4-BE49-F238E27FC236}">
                <a16:creationId xmlns:a16="http://schemas.microsoft.com/office/drawing/2014/main" id="{4DB510F9-4CB1-64E1-0FE8-5E1E37760FF8}"/>
              </a:ext>
            </a:extLst>
          </p:cNvPr>
          <p:cNvSpPr>
            <a:spLocks noGrp="1"/>
          </p:cNvSpPr>
          <p:nvPr>
            <p:ph idx="1"/>
          </p:nvPr>
        </p:nvSpPr>
        <p:spPr/>
        <p:txBody>
          <a:bodyPr/>
          <a:lstStyle/>
          <a:p>
            <a:pPr marL="342900" indent="-342900">
              <a:buFont typeface="Arial" panose="020B0604020202020204" pitchFamily="34" charset="0"/>
              <a:buChar char="•"/>
            </a:pPr>
            <a:r>
              <a:rPr lang="en-US" sz="2800" dirty="0"/>
              <a:t>According to Betts (1946), research shows that all students have three reading levels, and they make optimum gains when taught at the instructional level </a:t>
            </a:r>
          </a:p>
          <a:p>
            <a:pPr marL="342900" indent="-342900">
              <a:buFont typeface="Arial" panose="020B0604020202020204" pitchFamily="34" charset="0"/>
              <a:buChar char="•"/>
            </a:pPr>
            <a:r>
              <a:rPr lang="en-US" sz="2800" dirty="0"/>
              <a:t>Also, very important to avoid frustration level texts since their use disrupts learning and suppresses motivation</a:t>
            </a:r>
          </a:p>
          <a:p>
            <a:pPr marL="342900" indent="-342900">
              <a:buFont typeface="Arial"/>
              <a:buChar char="•"/>
            </a:pPr>
            <a:r>
              <a:rPr lang="en-US" sz="2800" dirty="0"/>
              <a:t>Independent (fluency 99-100%; comprehension 90-100%)</a:t>
            </a:r>
          </a:p>
          <a:p>
            <a:pPr marL="342900" indent="-342900">
              <a:buFont typeface="Arial"/>
              <a:buChar char="•"/>
            </a:pPr>
            <a:r>
              <a:rPr lang="en-US" sz="2800" dirty="0"/>
              <a:t>Instructional (fluency 95-98%; comprehension 75-89%)</a:t>
            </a:r>
          </a:p>
          <a:p>
            <a:pPr marL="342900" indent="-342900">
              <a:buFont typeface="Arial"/>
              <a:buChar char="•"/>
            </a:pPr>
            <a:r>
              <a:rPr lang="en-US" sz="2800" dirty="0"/>
              <a:t>Frustration (fluency 0-92%; comprehension 0-50%)</a:t>
            </a:r>
          </a:p>
          <a:p>
            <a:pPr marL="0" indent="0">
              <a:buNone/>
            </a:pPr>
            <a:endParaRPr lang="en-US" dirty="0"/>
          </a:p>
        </p:txBody>
      </p:sp>
    </p:spTree>
    <p:extLst>
      <p:ext uri="{BB962C8B-B14F-4D97-AF65-F5344CB8AC3E}">
        <p14:creationId xmlns:p14="http://schemas.microsoft.com/office/powerpoint/2010/main" val="15589901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1F7E8-8CEC-0241-CF19-0A9738FE116A}"/>
              </a:ext>
            </a:extLst>
          </p:cNvPr>
          <p:cNvSpPr>
            <a:spLocks noGrp="1"/>
          </p:cNvSpPr>
          <p:nvPr>
            <p:ph type="title"/>
          </p:nvPr>
        </p:nvSpPr>
        <p:spPr/>
        <p:txBody>
          <a:bodyPr/>
          <a:lstStyle/>
          <a:p>
            <a:r>
              <a:rPr lang="en-US" dirty="0"/>
              <a:t>What does science say?</a:t>
            </a:r>
          </a:p>
        </p:txBody>
      </p:sp>
      <p:sp>
        <p:nvSpPr>
          <p:cNvPr id="3" name="Content Placeholder 2">
            <a:extLst>
              <a:ext uri="{FF2B5EF4-FFF2-40B4-BE49-F238E27FC236}">
                <a16:creationId xmlns:a16="http://schemas.microsoft.com/office/drawing/2014/main" id="{04459133-B8BC-71CD-88D4-C061B64F0967}"/>
              </a:ext>
            </a:extLst>
          </p:cNvPr>
          <p:cNvSpPr>
            <a:spLocks noGrp="1"/>
          </p:cNvSpPr>
          <p:nvPr>
            <p:ph idx="1"/>
          </p:nvPr>
        </p:nvSpPr>
        <p:spPr/>
        <p:txBody>
          <a:bodyPr/>
          <a:lstStyle/>
          <a:p>
            <a:r>
              <a:rPr lang="en-US" sz="2800" dirty="0"/>
              <a:t>Given the long history of the use of the instructional level, it should be clear that it is possible to teach students to read with such texts</a:t>
            </a:r>
          </a:p>
          <a:p>
            <a:r>
              <a:rPr lang="en-US" sz="2800" dirty="0"/>
              <a:t>The issue here isn’t ”does it work,” but “does it work best?” </a:t>
            </a:r>
          </a:p>
          <a:p>
            <a:r>
              <a:rPr lang="en-US" sz="2800" dirty="0"/>
              <a:t>The following studies make up the universe of data that we have on this issue</a:t>
            </a:r>
          </a:p>
          <a:p>
            <a:pPr marL="0" indent="0">
              <a:buNone/>
            </a:pPr>
            <a:endParaRPr lang="en-US" dirty="0"/>
          </a:p>
        </p:txBody>
      </p:sp>
    </p:spTree>
    <p:extLst>
      <p:ext uri="{BB962C8B-B14F-4D97-AF65-F5344CB8AC3E}">
        <p14:creationId xmlns:p14="http://schemas.microsoft.com/office/powerpoint/2010/main" val="6814789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B78BE-981C-8CE2-0868-56DF4104E20E}"/>
              </a:ext>
            </a:extLst>
          </p:cNvPr>
          <p:cNvSpPr>
            <a:spLocks noGrp="1"/>
          </p:cNvSpPr>
          <p:nvPr>
            <p:ph type="title"/>
          </p:nvPr>
        </p:nvSpPr>
        <p:spPr/>
        <p:txBody>
          <a:bodyPr/>
          <a:lstStyle/>
          <a:p>
            <a:r>
              <a:rPr lang="en-US" dirty="0"/>
              <a:t>Killgallon, 1942</a:t>
            </a:r>
          </a:p>
        </p:txBody>
      </p:sp>
      <p:sp>
        <p:nvSpPr>
          <p:cNvPr id="3" name="Content Placeholder 2">
            <a:extLst>
              <a:ext uri="{FF2B5EF4-FFF2-40B4-BE49-F238E27FC236}">
                <a16:creationId xmlns:a16="http://schemas.microsoft.com/office/drawing/2014/main" id="{CC000B46-C546-B0E3-221C-F0DC3C27E724}"/>
              </a:ext>
            </a:extLst>
          </p:cNvPr>
          <p:cNvSpPr>
            <a:spLocks noGrp="1"/>
          </p:cNvSpPr>
          <p:nvPr>
            <p:ph idx="1"/>
          </p:nvPr>
        </p:nvSpPr>
        <p:spPr/>
        <p:txBody>
          <a:bodyPr/>
          <a:lstStyle/>
          <a:p>
            <a:r>
              <a:rPr lang="en-US" sz="2400" dirty="0"/>
              <a:t>This was the study that Betts referred to in his textbook</a:t>
            </a:r>
          </a:p>
          <a:p>
            <a:r>
              <a:rPr lang="en-US" sz="2400" dirty="0"/>
              <a:t>Killgallon was his doctoral student, and this doctoral dissertation was never published (until an excerpt was published in 1983 by me)</a:t>
            </a:r>
          </a:p>
          <a:p>
            <a:r>
              <a:rPr lang="en-US" sz="2400" dirty="0"/>
              <a:t>The study was used to set the fluency criteria for informal reading inventories</a:t>
            </a:r>
          </a:p>
          <a:p>
            <a:r>
              <a:rPr lang="en-US" sz="2400" dirty="0"/>
              <a:t>It examined a small group of 4</a:t>
            </a:r>
            <a:r>
              <a:rPr lang="en-US" sz="2400" baseline="30000" dirty="0"/>
              <a:t>th</a:t>
            </a:r>
            <a:r>
              <a:rPr lang="en-US" sz="2400" dirty="0"/>
              <a:t> graders to find out how many oral reading mistakes they could make and still accomplish 75% reading comprehension</a:t>
            </a:r>
          </a:p>
          <a:p>
            <a:r>
              <a:rPr lang="en-US" sz="2400" dirty="0"/>
              <a:t>Problem with the comprehension criteria as well </a:t>
            </a:r>
          </a:p>
          <a:p>
            <a:pPr marL="0" indent="0">
              <a:buNone/>
            </a:pPr>
            <a:endParaRPr lang="en-US" dirty="0"/>
          </a:p>
        </p:txBody>
      </p:sp>
    </p:spTree>
    <p:extLst>
      <p:ext uri="{BB962C8B-B14F-4D97-AF65-F5344CB8AC3E}">
        <p14:creationId xmlns:p14="http://schemas.microsoft.com/office/powerpoint/2010/main" val="31635325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46B8F-07C8-486D-E4AE-70B71FD935CE}"/>
              </a:ext>
            </a:extLst>
          </p:cNvPr>
          <p:cNvSpPr>
            <a:spLocks noGrp="1"/>
          </p:cNvSpPr>
          <p:nvPr>
            <p:ph type="title"/>
          </p:nvPr>
        </p:nvSpPr>
        <p:spPr/>
        <p:txBody>
          <a:bodyPr/>
          <a:lstStyle/>
          <a:p>
            <a:r>
              <a:rPr lang="en-US" dirty="0"/>
              <a:t>Powell, 1968</a:t>
            </a:r>
          </a:p>
        </p:txBody>
      </p:sp>
      <p:sp>
        <p:nvSpPr>
          <p:cNvPr id="3" name="Content Placeholder 2">
            <a:extLst>
              <a:ext uri="{FF2B5EF4-FFF2-40B4-BE49-F238E27FC236}">
                <a16:creationId xmlns:a16="http://schemas.microsoft.com/office/drawing/2014/main" id="{B69668AB-0C03-9102-F638-6871E25421FE}"/>
              </a:ext>
            </a:extLst>
          </p:cNvPr>
          <p:cNvSpPr>
            <a:spLocks noGrp="1"/>
          </p:cNvSpPr>
          <p:nvPr>
            <p:ph idx="1"/>
          </p:nvPr>
        </p:nvSpPr>
        <p:spPr/>
        <p:txBody>
          <a:bodyPr>
            <a:normAutofit/>
          </a:bodyPr>
          <a:lstStyle/>
          <a:p>
            <a:r>
              <a:rPr lang="en-US" sz="2400" dirty="0"/>
              <a:t>Powell agreed with the Killgallon/Betts methodology, but he believed they ended up with the wrong criteria</a:t>
            </a:r>
          </a:p>
          <a:p>
            <a:r>
              <a:rPr lang="en-US" sz="2400" dirty="0"/>
              <a:t>Collected multiple sets of data with large numbers of children in grades 1-8</a:t>
            </a:r>
          </a:p>
          <a:p>
            <a:r>
              <a:rPr lang="en-US" sz="2400" dirty="0"/>
              <a:t>These analyses found different relationships between fluency and comprehension at different grade levels </a:t>
            </a:r>
          </a:p>
          <a:p>
            <a:r>
              <a:rPr lang="en-US" sz="2400" dirty="0"/>
              <a:t>They also reported that students could handle much more disfluency than Betts/Killgallon claimed</a:t>
            </a:r>
          </a:p>
          <a:p>
            <a:r>
              <a:rPr lang="en-US" sz="2400" dirty="0"/>
              <a:t>Despite his extensive, contemporary data, Powell was treated as a kook in the field</a:t>
            </a:r>
          </a:p>
          <a:p>
            <a:pPr marL="0" indent="0">
              <a:buNone/>
            </a:pPr>
            <a:endParaRPr lang="en-US" dirty="0"/>
          </a:p>
        </p:txBody>
      </p:sp>
    </p:spTree>
    <p:extLst>
      <p:ext uri="{BB962C8B-B14F-4D97-AF65-F5344CB8AC3E}">
        <p14:creationId xmlns:p14="http://schemas.microsoft.com/office/powerpoint/2010/main" val="1195902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3A96D-768B-02FB-AB12-338985703531}"/>
              </a:ext>
            </a:extLst>
          </p:cNvPr>
          <p:cNvSpPr>
            <a:spLocks noGrp="1"/>
          </p:cNvSpPr>
          <p:nvPr>
            <p:ph type="title"/>
          </p:nvPr>
        </p:nvSpPr>
        <p:spPr/>
        <p:txBody>
          <a:bodyPr/>
          <a:lstStyle/>
          <a:p>
            <a:r>
              <a:rPr lang="en-US" dirty="0"/>
              <a:t>Dunkeld, 1971</a:t>
            </a:r>
          </a:p>
        </p:txBody>
      </p:sp>
      <p:sp>
        <p:nvSpPr>
          <p:cNvPr id="3" name="Content Placeholder 2">
            <a:extLst>
              <a:ext uri="{FF2B5EF4-FFF2-40B4-BE49-F238E27FC236}">
                <a16:creationId xmlns:a16="http://schemas.microsoft.com/office/drawing/2014/main" id="{66D7C839-A8F3-CFD9-4FC6-D5F486962D5F}"/>
              </a:ext>
            </a:extLst>
          </p:cNvPr>
          <p:cNvSpPr>
            <a:spLocks noGrp="1"/>
          </p:cNvSpPr>
          <p:nvPr>
            <p:ph idx="1"/>
          </p:nvPr>
        </p:nvSpPr>
        <p:spPr/>
        <p:txBody>
          <a:bodyPr>
            <a:normAutofit fontScale="92500"/>
          </a:bodyPr>
          <a:lstStyle/>
          <a:p>
            <a:r>
              <a:rPr lang="en-US" sz="2800" dirty="0"/>
              <a:t>Dunkeld was a student of Powell, and this was his doctoral dissertation </a:t>
            </a:r>
          </a:p>
          <a:p>
            <a:r>
              <a:rPr lang="en-US" sz="2800" dirty="0"/>
              <a:t>This was not an experiment</a:t>
            </a:r>
          </a:p>
          <a:p>
            <a:r>
              <a:rPr lang="en-US" sz="2800" dirty="0"/>
              <a:t>Dunkeld tested a bunch of 2</a:t>
            </a:r>
            <a:r>
              <a:rPr lang="en-US" sz="2800" baseline="30000" dirty="0"/>
              <a:t>nd</a:t>
            </a:r>
            <a:r>
              <a:rPr lang="en-US" sz="2800" dirty="0"/>
              <a:t> graders to determine how accurately they could read the words and comprehend the texts used to teach them to read</a:t>
            </a:r>
          </a:p>
          <a:p>
            <a:r>
              <a:rPr lang="en-US" sz="2800" dirty="0"/>
              <a:t>At the end of the year, students were retested to see how much growth</a:t>
            </a:r>
          </a:p>
          <a:p>
            <a:r>
              <a:rPr lang="en-US" sz="2800" dirty="0"/>
              <a:t>The greatest learning gains were for students with approximately 85% word reading accuracy and below 50% reading comprehension (frustration level– not instructional level) </a:t>
            </a:r>
          </a:p>
          <a:p>
            <a:endParaRPr lang="en-US" dirty="0"/>
          </a:p>
        </p:txBody>
      </p:sp>
    </p:spTree>
    <p:extLst>
      <p:ext uri="{BB962C8B-B14F-4D97-AF65-F5344CB8AC3E}">
        <p14:creationId xmlns:p14="http://schemas.microsoft.com/office/powerpoint/2010/main" val="2659742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3A96D-768B-02FB-AB12-338985703531}"/>
              </a:ext>
            </a:extLst>
          </p:cNvPr>
          <p:cNvSpPr>
            <a:spLocks noGrp="1"/>
          </p:cNvSpPr>
          <p:nvPr>
            <p:ph type="title"/>
          </p:nvPr>
        </p:nvSpPr>
        <p:spPr/>
        <p:txBody>
          <a:bodyPr/>
          <a:lstStyle/>
          <a:p>
            <a:r>
              <a:rPr lang="en-US" dirty="0"/>
              <a:t>Jorgensen, et al., 1977</a:t>
            </a:r>
          </a:p>
        </p:txBody>
      </p:sp>
      <p:sp>
        <p:nvSpPr>
          <p:cNvPr id="3" name="Content Placeholder 2">
            <a:extLst>
              <a:ext uri="{FF2B5EF4-FFF2-40B4-BE49-F238E27FC236}">
                <a16:creationId xmlns:a16="http://schemas.microsoft.com/office/drawing/2014/main" id="{66D7C839-A8F3-CFD9-4FC6-D5F486962D5F}"/>
              </a:ext>
            </a:extLst>
          </p:cNvPr>
          <p:cNvSpPr>
            <a:spLocks noGrp="1"/>
          </p:cNvSpPr>
          <p:nvPr>
            <p:ph idx="1"/>
          </p:nvPr>
        </p:nvSpPr>
        <p:spPr/>
        <p:txBody>
          <a:bodyPr>
            <a:normAutofit/>
          </a:bodyPr>
          <a:lstStyle/>
          <a:p>
            <a:r>
              <a:rPr lang="en-US" sz="2800" dirty="0"/>
              <a:t>Similar study to Dunkeld’s</a:t>
            </a:r>
          </a:p>
          <a:p>
            <a:r>
              <a:rPr lang="en-US" sz="2800" dirty="0"/>
              <a:t>This version monitored the reading progress of boys in the 3</a:t>
            </a:r>
            <a:r>
              <a:rPr lang="en-US" sz="2800" baseline="30000" dirty="0"/>
              <a:t>rd</a:t>
            </a:r>
            <a:r>
              <a:rPr lang="en-US" sz="2800" dirty="0"/>
              <a:t>, 4</a:t>
            </a:r>
            <a:r>
              <a:rPr lang="en-US" sz="2800" baseline="30000" dirty="0"/>
              <a:t>th</a:t>
            </a:r>
            <a:r>
              <a:rPr lang="en-US" sz="2800" dirty="0"/>
              <a:t>, and 5</a:t>
            </a:r>
            <a:r>
              <a:rPr lang="en-US" sz="2800" baseline="30000" dirty="0"/>
              <a:t>th</a:t>
            </a:r>
            <a:r>
              <a:rPr lang="en-US" sz="2800" dirty="0"/>
              <a:t> grade</a:t>
            </a:r>
          </a:p>
          <a:p>
            <a:r>
              <a:rPr lang="en-US" sz="2800" dirty="0"/>
              <a:t>Found no consistent relationship between their instructional text placement and their learning progress (it didn’t make any difference whether students were placed at instructional or frustration level</a:t>
            </a:r>
          </a:p>
          <a:p>
            <a:endParaRPr lang="en-US" dirty="0"/>
          </a:p>
        </p:txBody>
      </p:sp>
    </p:spTree>
    <p:extLst>
      <p:ext uri="{BB962C8B-B14F-4D97-AF65-F5344CB8AC3E}">
        <p14:creationId xmlns:p14="http://schemas.microsoft.com/office/powerpoint/2010/main" val="4690792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7CFA5-D626-896B-EE4A-4C5B98416BC3}"/>
              </a:ext>
            </a:extLst>
          </p:cNvPr>
          <p:cNvSpPr>
            <a:spLocks noGrp="1"/>
          </p:cNvSpPr>
          <p:nvPr>
            <p:ph type="title"/>
          </p:nvPr>
        </p:nvSpPr>
        <p:spPr/>
        <p:txBody>
          <a:bodyPr/>
          <a:lstStyle/>
          <a:p>
            <a:r>
              <a:rPr lang="en-US" sz="4400" dirty="0"/>
              <a:t>Morgan, et al., (2000)</a:t>
            </a:r>
            <a:endParaRPr lang="en-US" dirty="0"/>
          </a:p>
        </p:txBody>
      </p:sp>
      <p:sp>
        <p:nvSpPr>
          <p:cNvPr id="3" name="Content Placeholder 2">
            <a:extLst>
              <a:ext uri="{FF2B5EF4-FFF2-40B4-BE49-F238E27FC236}">
                <a16:creationId xmlns:a16="http://schemas.microsoft.com/office/drawing/2014/main" id="{F297B2CD-2885-DC0D-DF6D-B8BA08DEDDAA}"/>
              </a:ext>
            </a:extLst>
          </p:cNvPr>
          <p:cNvSpPr>
            <a:spLocks noGrp="1"/>
          </p:cNvSpPr>
          <p:nvPr>
            <p:ph idx="1"/>
          </p:nvPr>
        </p:nvSpPr>
        <p:spPr/>
        <p:txBody>
          <a:bodyPr/>
          <a:lstStyle/>
          <a:p>
            <a:r>
              <a:rPr lang="en-US" sz="2400" dirty="0"/>
              <a:t>Morgan conducts the first true experiment evaluating the effectiveness of placing students at their instructional level</a:t>
            </a:r>
          </a:p>
          <a:p>
            <a:r>
              <a:rPr lang="en-US" sz="2400" dirty="0"/>
              <a:t>She tests second graders using the DRA and Betts’ criteria, then randomly assigns students to one of three treatment groups</a:t>
            </a:r>
          </a:p>
          <a:p>
            <a:r>
              <a:rPr lang="en-US" sz="2400" dirty="0"/>
              <a:t>One works at their instructional level, one works with texts two grade levels above their instructional level, and one at four grade levels above instructional level</a:t>
            </a:r>
          </a:p>
          <a:p>
            <a:r>
              <a:rPr lang="en-US" sz="2400" dirty="0"/>
              <a:t>The students taught at the instructional level made the lowest gains (those texts reduced opportunity to learn)</a:t>
            </a:r>
          </a:p>
          <a:p>
            <a:pPr marL="0" indent="0">
              <a:buNone/>
            </a:pPr>
            <a:endParaRPr lang="en-US" dirty="0"/>
          </a:p>
        </p:txBody>
      </p:sp>
    </p:spTree>
    <p:extLst>
      <p:ext uri="{BB962C8B-B14F-4D97-AF65-F5344CB8AC3E}">
        <p14:creationId xmlns:p14="http://schemas.microsoft.com/office/powerpoint/2010/main" val="1649275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912E7-39D6-8BFF-C96A-018AFD9E6586}"/>
              </a:ext>
            </a:extLst>
          </p:cNvPr>
          <p:cNvSpPr>
            <a:spLocks noGrp="1"/>
          </p:cNvSpPr>
          <p:nvPr>
            <p:ph type="title"/>
          </p:nvPr>
        </p:nvSpPr>
        <p:spPr/>
        <p:txBody>
          <a:bodyPr/>
          <a:lstStyle/>
          <a:p>
            <a:r>
              <a:rPr lang="en-US" dirty="0"/>
              <a:t>Book Leveling History (cont.)</a:t>
            </a:r>
          </a:p>
        </p:txBody>
      </p:sp>
      <p:sp>
        <p:nvSpPr>
          <p:cNvPr id="3" name="Content Placeholder 2">
            <a:extLst>
              <a:ext uri="{FF2B5EF4-FFF2-40B4-BE49-F238E27FC236}">
                <a16:creationId xmlns:a16="http://schemas.microsoft.com/office/drawing/2014/main" id="{63F4AD59-02AF-8938-8BA6-19F670DB8B21}"/>
              </a:ext>
            </a:extLst>
          </p:cNvPr>
          <p:cNvSpPr>
            <a:spLocks noGrp="1"/>
          </p:cNvSpPr>
          <p:nvPr>
            <p:ph idx="1"/>
          </p:nvPr>
        </p:nvSpPr>
        <p:spPr/>
        <p:txBody>
          <a:bodyPr>
            <a:normAutofit/>
          </a:bodyPr>
          <a:lstStyle/>
          <a:p>
            <a:pPr marL="342900" indent="-342900">
              <a:buFont typeface="Arial" panose="020B0604020202020204" pitchFamily="34" charset="0"/>
              <a:buChar char="•"/>
            </a:pPr>
            <a:r>
              <a:rPr lang="en-US" sz="2400" dirty="0"/>
              <a:t>Leveling was an idea widely shared among printers, publishers, and educators evidently based on the premise that learning proceeded from simple to complex</a:t>
            </a:r>
          </a:p>
          <a:p>
            <a:pPr marL="342900" indent="-342900">
              <a:buFont typeface="Arial" panose="020B0604020202020204" pitchFamily="34" charset="0"/>
              <a:buChar char="•"/>
            </a:pPr>
            <a:r>
              <a:rPr lang="en-US" sz="2400" dirty="0"/>
              <a:t>Their control of this complexity continuum was either subjective or they had methods for this that were unstated</a:t>
            </a:r>
          </a:p>
          <a:p>
            <a:pPr marL="342900" indent="-342900">
              <a:buFont typeface="Arial" panose="020B0604020202020204" pitchFamily="34" charset="0"/>
              <a:buChar char="•"/>
            </a:pPr>
            <a:r>
              <a:rPr lang="en-US" sz="2400" dirty="0"/>
              <a:t>These efforts increased with the introduction of age graded schools in 1837</a:t>
            </a:r>
          </a:p>
          <a:p>
            <a:pPr marL="342900" indent="-342900"/>
            <a:r>
              <a:rPr lang="en-US" sz="2400" dirty="0"/>
              <a:t>This kind of informal leveling continued into the 20</a:t>
            </a:r>
            <a:r>
              <a:rPr lang="en-US" sz="2400" baseline="30000" dirty="0"/>
              <a:t>th</a:t>
            </a:r>
            <a:r>
              <a:rPr lang="en-US" sz="2400" dirty="0"/>
              <a:t> century</a:t>
            </a:r>
          </a:p>
          <a:p>
            <a:pPr marL="0" indent="0">
              <a:buNone/>
            </a:pPr>
            <a:endParaRPr lang="en-US" dirty="0"/>
          </a:p>
        </p:txBody>
      </p:sp>
    </p:spTree>
    <p:extLst>
      <p:ext uri="{BB962C8B-B14F-4D97-AF65-F5344CB8AC3E}">
        <p14:creationId xmlns:p14="http://schemas.microsoft.com/office/powerpoint/2010/main" val="12830869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E021C-167D-AFEB-74A9-4546DE35569A}"/>
              </a:ext>
            </a:extLst>
          </p:cNvPr>
          <p:cNvSpPr>
            <a:spLocks noGrp="1"/>
          </p:cNvSpPr>
          <p:nvPr>
            <p:ph type="title"/>
          </p:nvPr>
        </p:nvSpPr>
        <p:spPr/>
        <p:txBody>
          <a:bodyPr/>
          <a:lstStyle/>
          <a:p>
            <a:r>
              <a:rPr lang="en-US" sz="4400" dirty="0"/>
              <a:t>Brown, et al., (2017)</a:t>
            </a:r>
            <a:endParaRPr lang="en-US" dirty="0"/>
          </a:p>
        </p:txBody>
      </p:sp>
      <p:sp>
        <p:nvSpPr>
          <p:cNvPr id="3" name="Content Placeholder 2">
            <a:extLst>
              <a:ext uri="{FF2B5EF4-FFF2-40B4-BE49-F238E27FC236}">
                <a16:creationId xmlns:a16="http://schemas.microsoft.com/office/drawing/2014/main" id="{96AFF4DC-29F9-44D0-80E7-07A047CBD217}"/>
              </a:ext>
            </a:extLst>
          </p:cNvPr>
          <p:cNvSpPr>
            <a:spLocks noGrp="1"/>
          </p:cNvSpPr>
          <p:nvPr>
            <p:ph idx="1"/>
          </p:nvPr>
        </p:nvSpPr>
        <p:spPr/>
        <p:txBody>
          <a:bodyPr/>
          <a:lstStyle/>
          <a:p>
            <a:r>
              <a:rPr lang="en-US" sz="2400" dirty="0"/>
              <a:t>This study replicates </a:t>
            </a:r>
            <a:r>
              <a:rPr lang="en-US" sz="2400" dirty="0" err="1"/>
              <a:t>theMorgan</a:t>
            </a:r>
            <a:r>
              <a:rPr lang="en-US" sz="2400" dirty="0"/>
              <a:t> study</a:t>
            </a:r>
          </a:p>
          <a:p>
            <a:r>
              <a:rPr lang="en-US" sz="2400" dirty="0"/>
              <a:t>Same methodology but with third graders</a:t>
            </a:r>
          </a:p>
          <a:p>
            <a:r>
              <a:rPr lang="en-US" sz="2400" dirty="0"/>
              <a:t>Same result – frustration level placements allowed for greater learning progress</a:t>
            </a:r>
          </a:p>
          <a:p>
            <a:endParaRPr lang="en-US" dirty="0"/>
          </a:p>
        </p:txBody>
      </p:sp>
    </p:spTree>
    <p:extLst>
      <p:ext uri="{BB962C8B-B14F-4D97-AF65-F5344CB8AC3E}">
        <p14:creationId xmlns:p14="http://schemas.microsoft.com/office/powerpoint/2010/main" val="26614229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878E3-A8C8-1AD8-CA27-938D0BFA81C6}"/>
              </a:ext>
            </a:extLst>
          </p:cNvPr>
          <p:cNvSpPr>
            <a:spLocks noGrp="1"/>
          </p:cNvSpPr>
          <p:nvPr>
            <p:ph type="title"/>
          </p:nvPr>
        </p:nvSpPr>
        <p:spPr/>
        <p:txBody>
          <a:bodyPr/>
          <a:lstStyle/>
          <a:p>
            <a:r>
              <a:rPr lang="en-US" sz="4400" dirty="0"/>
              <a:t>O’Connor et al. (2002)</a:t>
            </a:r>
            <a:endParaRPr lang="en-US" dirty="0"/>
          </a:p>
        </p:txBody>
      </p:sp>
      <p:sp>
        <p:nvSpPr>
          <p:cNvPr id="3" name="Content Placeholder 2">
            <a:extLst>
              <a:ext uri="{FF2B5EF4-FFF2-40B4-BE49-F238E27FC236}">
                <a16:creationId xmlns:a16="http://schemas.microsoft.com/office/drawing/2014/main" id="{F35D23C9-D822-9543-ECEB-2DE25D381AFA}"/>
              </a:ext>
            </a:extLst>
          </p:cNvPr>
          <p:cNvSpPr>
            <a:spLocks noGrp="1"/>
          </p:cNvSpPr>
          <p:nvPr>
            <p:ph idx="1"/>
          </p:nvPr>
        </p:nvSpPr>
        <p:spPr/>
        <p:txBody>
          <a:bodyPr/>
          <a:lstStyle/>
          <a:p>
            <a:r>
              <a:rPr lang="en-US" sz="2400" dirty="0"/>
              <a:t>Conducted an experiment with students who had IEPs (3rd, 4</a:t>
            </a:r>
            <a:r>
              <a:rPr lang="en-US" sz="2400" baseline="30000" dirty="0"/>
              <a:t>th</a:t>
            </a:r>
            <a:r>
              <a:rPr lang="en-US" sz="2400" dirty="0"/>
              <a:t>, 5</a:t>
            </a:r>
            <a:r>
              <a:rPr lang="en-US" sz="2400" baseline="30000" dirty="0"/>
              <a:t>th</a:t>
            </a:r>
            <a:r>
              <a:rPr lang="en-US" sz="2400" dirty="0"/>
              <a:t> graders)</a:t>
            </a:r>
          </a:p>
          <a:p>
            <a:r>
              <a:rPr lang="en-US" sz="2400" dirty="0"/>
              <a:t>The best readers were at the 2</a:t>
            </a:r>
            <a:r>
              <a:rPr lang="en-US" sz="2400" baseline="30000" dirty="0"/>
              <a:t>nd</a:t>
            </a:r>
            <a:r>
              <a:rPr lang="en-US" sz="2400" dirty="0"/>
              <a:t> grade level (the rest were below this)</a:t>
            </a:r>
          </a:p>
          <a:p>
            <a:r>
              <a:rPr lang="en-US" sz="2400" dirty="0"/>
              <a:t>Students were tutored in PA, phonics, vocabulary, oral reading fluency, and reading comprehension</a:t>
            </a:r>
          </a:p>
          <a:p>
            <a:r>
              <a:rPr lang="en-US" sz="2400" dirty="0"/>
              <a:t>Random assignment to 3 groups: control group, and 2 groups tutored either with text at instructional or grade level</a:t>
            </a:r>
          </a:p>
          <a:p>
            <a:r>
              <a:rPr lang="en-US" sz="2400" dirty="0"/>
              <a:t>Problems with the study that I will ignore</a:t>
            </a:r>
          </a:p>
          <a:p>
            <a:r>
              <a:rPr lang="en-US" sz="2400" dirty="0"/>
              <a:t>She found that instructional level placement led to greater learning</a:t>
            </a:r>
          </a:p>
          <a:p>
            <a:endParaRPr lang="en-US" dirty="0"/>
          </a:p>
        </p:txBody>
      </p:sp>
    </p:spTree>
    <p:extLst>
      <p:ext uri="{BB962C8B-B14F-4D97-AF65-F5344CB8AC3E}">
        <p14:creationId xmlns:p14="http://schemas.microsoft.com/office/powerpoint/2010/main" val="4411316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3F20D-F4A0-C76E-66B1-341C1F033FDF}"/>
              </a:ext>
            </a:extLst>
          </p:cNvPr>
          <p:cNvSpPr>
            <a:spLocks noGrp="1"/>
          </p:cNvSpPr>
          <p:nvPr>
            <p:ph type="title"/>
          </p:nvPr>
        </p:nvSpPr>
        <p:spPr/>
        <p:txBody>
          <a:bodyPr/>
          <a:lstStyle/>
          <a:p>
            <a:r>
              <a:rPr lang="en-US" sz="4400" dirty="0"/>
              <a:t>O’Connor et al. (2010)</a:t>
            </a:r>
            <a:endParaRPr lang="en-US" dirty="0"/>
          </a:p>
        </p:txBody>
      </p:sp>
      <p:sp>
        <p:nvSpPr>
          <p:cNvPr id="3" name="Content Placeholder 2">
            <a:extLst>
              <a:ext uri="{FF2B5EF4-FFF2-40B4-BE49-F238E27FC236}">
                <a16:creationId xmlns:a16="http://schemas.microsoft.com/office/drawing/2014/main" id="{A4CF13B8-D7F4-5C53-0C2A-8E034011A33F}"/>
              </a:ext>
            </a:extLst>
          </p:cNvPr>
          <p:cNvSpPr>
            <a:spLocks noGrp="1"/>
          </p:cNvSpPr>
          <p:nvPr>
            <p:ph idx="1"/>
          </p:nvPr>
        </p:nvSpPr>
        <p:spPr/>
        <p:txBody>
          <a:bodyPr>
            <a:normAutofit/>
          </a:bodyPr>
          <a:lstStyle/>
          <a:p>
            <a:r>
              <a:rPr lang="en-US" sz="2400" dirty="0"/>
              <a:t>O’Connor reports problem with the first study – different tutor responses to </a:t>
            </a:r>
            <a:r>
              <a:rPr lang="en-US" sz="2400" dirty="0" err="1"/>
              <a:t>misreadings</a:t>
            </a:r>
            <a:r>
              <a:rPr lang="en-US" sz="2400" dirty="0"/>
              <a:t> (confound)</a:t>
            </a:r>
          </a:p>
          <a:p>
            <a:r>
              <a:rPr lang="en-US" sz="2400" dirty="0"/>
              <a:t>Decides to redo study – this time, training all tutors to respond to errors in the same way</a:t>
            </a:r>
          </a:p>
          <a:p>
            <a:r>
              <a:rPr lang="en-US" sz="2400" dirty="0"/>
              <a:t>Re-did the experiment (without the confound or the implementation problem)</a:t>
            </a:r>
          </a:p>
          <a:p>
            <a:r>
              <a:rPr lang="en-US" sz="2400" dirty="0"/>
              <a:t>Instructional level placement provided no benefit for students with learning disabilities – they made no more progress than the grade level placed students</a:t>
            </a:r>
          </a:p>
          <a:p>
            <a:r>
              <a:rPr lang="en-US" sz="2400" dirty="0"/>
              <a:t>Response of students with dyslexia?</a:t>
            </a:r>
          </a:p>
          <a:p>
            <a:pPr marL="0" indent="0">
              <a:buNone/>
            </a:pPr>
            <a:endParaRPr lang="en-US" dirty="0"/>
          </a:p>
        </p:txBody>
      </p:sp>
    </p:spTree>
    <p:extLst>
      <p:ext uri="{BB962C8B-B14F-4D97-AF65-F5344CB8AC3E}">
        <p14:creationId xmlns:p14="http://schemas.microsoft.com/office/powerpoint/2010/main" val="34629913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35D86-134C-C26E-8C1D-E2EF9D595E21}"/>
              </a:ext>
            </a:extLst>
          </p:cNvPr>
          <p:cNvSpPr>
            <a:spLocks noGrp="1"/>
          </p:cNvSpPr>
          <p:nvPr>
            <p:ph type="title"/>
          </p:nvPr>
        </p:nvSpPr>
        <p:spPr/>
        <p:txBody>
          <a:bodyPr/>
          <a:lstStyle/>
          <a:p>
            <a:r>
              <a:rPr lang="en-US" sz="4400" dirty="0"/>
              <a:t>Kuhn, et al., 2006 </a:t>
            </a:r>
            <a:endParaRPr lang="en-US" dirty="0"/>
          </a:p>
        </p:txBody>
      </p:sp>
      <p:sp>
        <p:nvSpPr>
          <p:cNvPr id="3" name="Content Placeholder 2">
            <a:extLst>
              <a:ext uri="{FF2B5EF4-FFF2-40B4-BE49-F238E27FC236}">
                <a16:creationId xmlns:a16="http://schemas.microsoft.com/office/drawing/2014/main" id="{4883F00D-AFB1-0C8D-D722-3C46C09DEDD6}"/>
              </a:ext>
            </a:extLst>
          </p:cNvPr>
          <p:cNvSpPr>
            <a:spLocks noGrp="1"/>
          </p:cNvSpPr>
          <p:nvPr>
            <p:ph idx="1"/>
          </p:nvPr>
        </p:nvSpPr>
        <p:spPr/>
        <p:txBody>
          <a:bodyPr/>
          <a:lstStyle/>
          <a:p>
            <a:r>
              <a:rPr lang="en-US" sz="2400" dirty="0"/>
              <a:t>Quasi-experiment with 2</a:t>
            </a:r>
            <a:r>
              <a:rPr lang="en-US" sz="2400" baseline="30000" dirty="0"/>
              <a:t>nd</a:t>
            </a:r>
            <a:r>
              <a:rPr lang="en-US" sz="2400" dirty="0"/>
              <a:t> graders</a:t>
            </a:r>
          </a:p>
          <a:p>
            <a:r>
              <a:rPr lang="en-US" sz="2400" dirty="0"/>
              <a:t>Students either taught with FORI using grade level texts or Guided Reading with students taught at reading levels</a:t>
            </a:r>
          </a:p>
          <a:p>
            <a:r>
              <a:rPr lang="en-US" sz="2400" dirty="0"/>
              <a:t>FORI kids made greater learning gains than Guided Reading</a:t>
            </a:r>
          </a:p>
          <a:p>
            <a:r>
              <a:rPr lang="en-US" sz="2400" dirty="0"/>
              <a:t>Continued study into 3rd grade – increased their advantages</a:t>
            </a:r>
          </a:p>
          <a:p>
            <a:endParaRPr lang="en-US" dirty="0"/>
          </a:p>
        </p:txBody>
      </p:sp>
    </p:spTree>
    <p:extLst>
      <p:ext uri="{BB962C8B-B14F-4D97-AF65-F5344CB8AC3E}">
        <p14:creationId xmlns:p14="http://schemas.microsoft.com/office/powerpoint/2010/main" val="422313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B311-0B48-F007-661E-642637D73021}"/>
              </a:ext>
            </a:extLst>
          </p:cNvPr>
          <p:cNvSpPr>
            <a:spLocks noGrp="1"/>
          </p:cNvSpPr>
          <p:nvPr>
            <p:ph type="title"/>
          </p:nvPr>
        </p:nvSpPr>
        <p:spPr/>
        <p:txBody>
          <a:bodyPr/>
          <a:lstStyle/>
          <a:p>
            <a:r>
              <a:rPr lang="en-US" sz="4400" dirty="0"/>
              <a:t>Homan, et al., (2010)</a:t>
            </a:r>
            <a:endParaRPr lang="en-US" dirty="0"/>
          </a:p>
        </p:txBody>
      </p:sp>
      <p:sp>
        <p:nvSpPr>
          <p:cNvPr id="3" name="Content Placeholder 2">
            <a:extLst>
              <a:ext uri="{FF2B5EF4-FFF2-40B4-BE49-F238E27FC236}">
                <a16:creationId xmlns:a16="http://schemas.microsoft.com/office/drawing/2014/main" id="{E01C5B90-8F6A-DD2A-6D42-B10A0E819ADD}"/>
              </a:ext>
            </a:extLst>
          </p:cNvPr>
          <p:cNvSpPr>
            <a:spLocks noGrp="1"/>
          </p:cNvSpPr>
          <p:nvPr>
            <p:ph idx="1"/>
          </p:nvPr>
        </p:nvSpPr>
        <p:spPr/>
        <p:txBody>
          <a:bodyPr/>
          <a:lstStyle/>
          <a:p>
            <a:r>
              <a:rPr lang="en-US" sz="2400" dirty="0"/>
              <a:t>They either taught sixth graders with instructional level text or with texts one year above their instructional levels</a:t>
            </a:r>
          </a:p>
          <a:p>
            <a:r>
              <a:rPr lang="en-US" sz="2400" dirty="0"/>
              <a:t>No benefit to the instructional level placements</a:t>
            </a:r>
          </a:p>
          <a:p>
            <a:endParaRPr lang="en-US" dirty="0"/>
          </a:p>
        </p:txBody>
      </p:sp>
    </p:spTree>
    <p:extLst>
      <p:ext uri="{BB962C8B-B14F-4D97-AF65-F5344CB8AC3E}">
        <p14:creationId xmlns:p14="http://schemas.microsoft.com/office/powerpoint/2010/main" val="31566748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E5619-C6DF-DC5C-F359-3C59A655B85B}"/>
              </a:ext>
            </a:extLst>
          </p:cNvPr>
          <p:cNvSpPr>
            <a:spLocks noGrp="1"/>
          </p:cNvSpPr>
          <p:nvPr>
            <p:ph type="title"/>
          </p:nvPr>
        </p:nvSpPr>
        <p:spPr/>
        <p:txBody>
          <a:bodyPr/>
          <a:lstStyle/>
          <a:p>
            <a:r>
              <a:rPr lang="en-US" sz="4400" dirty="0" err="1"/>
              <a:t>Lupo</a:t>
            </a:r>
            <a:r>
              <a:rPr lang="en-US" sz="4400" dirty="0"/>
              <a:t>, et al., (2019)</a:t>
            </a:r>
            <a:endParaRPr lang="en-US" dirty="0"/>
          </a:p>
        </p:txBody>
      </p:sp>
      <p:sp>
        <p:nvSpPr>
          <p:cNvPr id="3" name="Content Placeholder 2">
            <a:extLst>
              <a:ext uri="{FF2B5EF4-FFF2-40B4-BE49-F238E27FC236}">
                <a16:creationId xmlns:a16="http://schemas.microsoft.com/office/drawing/2014/main" id="{C3A2A02B-2135-4E7D-C826-CAD6D16C4A1D}"/>
              </a:ext>
            </a:extLst>
          </p:cNvPr>
          <p:cNvSpPr>
            <a:spLocks noGrp="1"/>
          </p:cNvSpPr>
          <p:nvPr>
            <p:ph idx="1"/>
          </p:nvPr>
        </p:nvSpPr>
        <p:spPr/>
        <p:txBody>
          <a:bodyPr/>
          <a:lstStyle/>
          <a:p>
            <a:r>
              <a:rPr lang="en-US" sz="2400" dirty="0"/>
              <a:t>Taught 9</a:t>
            </a:r>
            <a:r>
              <a:rPr lang="en-US" sz="2400" baseline="30000" dirty="0"/>
              <a:t>th</a:t>
            </a:r>
            <a:r>
              <a:rPr lang="en-US" sz="2400" dirty="0"/>
              <a:t> graders either at their instructional levels or at their grade level</a:t>
            </a:r>
          </a:p>
          <a:p>
            <a:r>
              <a:rPr lang="en-US" sz="2400" dirty="0"/>
              <a:t>Provided instructional guidance and support</a:t>
            </a:r>
          </a:p>
          <a:p>
            <a:r>
              <a:rPr lang="en-US" sz="2400" dirty="0"/>
              <a:t>There was no learning benefit to being placed in the easier texts, and the students preferred the grade level placements</a:t>
            </a:r>
          </a:p>
          <a:p>
            <a:r>
              <a:rPr lang="en-US" sz="2400" dirty="0"/>
              <a:t>The students who did better with the easier texts were “newcomer” English Learners</a:t>
            </a:r>
          </a:p>
          <a:p>
            <a:endParaRPr lang="en-US" dirty="0"/>
          </a:p>
        </p:txBody>
      </p:sp>
    </p:spTree>
    <p:extLst>
      <p:ext uri="{BB962C8B-B14F-4D97-AF65-F5344CB8AC3E}">
        <p14:creationId xmlns:p14="http://schemas.microsoft.com/office/powerpoint/2010/main" val="16961611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B4562-EAAA-B32F-0AE3-BE88738E389C}"/>
              </a:ext>
            </a:extLst>
          </p:cNvPr>
          <p:cNvSpPr>
            <a:spLocks noGrp="1"/>
          </p:cNvSpPr>
          <p:nvPr>
            <p:ph type="title"/>
          </p:nvPr>
        </p:nvSpPr>
        <p:spPr/>
        <p:txBody>
          <a:bodyPr/>
          <a:lstStyle/>
          <a:p>
            <a:r>
              <a:rPr lang="en-US" dirty="0"/>
              <a:t>What that means</a:t>
            </a:r>
          </a:p>
        </p:txBody>
      </p:sp>
      <p:sp>
        <p:nvSpPr>
          <p:cNvPr id="3" name="Content Placeholder 2">
            <a:extLst>
              <a:ext uri="{FF2B5EF4-FFF2-40B4-BE49-F238E27FC236}">
                <a16:creationId xmlns:a16="http://schemas.microsoft.com/office/drawing/2014/main" id="{042365CB-A162-D793-75E0-40C620643555}"/>
              </a:ext>
            </a:extLst>
          </p:cNvPr>
          <p:cNvSpPr>
            <a:spLocks noGrp="1"/>
          </p:cNvSpPr>
          <p:nvPr>
            <p:ph idx="1"/>
          </p:nvPr>
        </p:nvSpPr>
        <p:spPr/>
        <p:txBody>
          <a:bodyPr/>
          <a:lstStyle/>
          <a:p>
            <a:r>
              <a:rPr lang="en-US" dirty="0"/>
              <a:t>No studies have found instructional level placements to be beneficial (grades 2-9)</a:t>
            </a:r>
          </a:p>
          <a:p>
            <a:r>
              <a:rPr lang="en-US" dirty="0"/>
              <a:t>Older students preferred more challenging texts, though they needed more help with these</a:t>
            </a:r>
          </a:p>
          <a:p>
            <a:r>
              <a:rPr lang="en-US" dirty="0"/>
              <a:t>Studies either found no benefits to instructional level placement or that they hindered learning</a:t>
            </a:r>
          </a:p>
          <a:p>
            <a:endParaRPr lang="en-US" dirty="0"/>
          </a:p>
          <a:p>
            <a:endParaRPr lang="en-US" dirty="0"/>
          </a:p>
          <a:p>
            <a:endParaRPr lang="en-US" dirty="0"/>
          </a:p>
        </p:txBody>
      </p:sp>
    </p:spTree>
    <p:extLst>
      <p:ext uri="{BB962C8B-B14F-4D97-AF65-F5344CB8AC3E}">
        <p14:creationId xmlns:p14="http://schemas.microsoft.com/office/powerpoint/2010/main" val="21495278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B9FE2-FFE9-9E21-F144-CE915CEC8DF9}"/>
              </a:ext>
            </a:extLst>
          </p:cNvPr>
          <p:cNvSpPr>
            <a:spLocks noGrp="1"/>
          </p:cNvSpPr>
          <p:nvPr>
            <p:ph type="title"/>
          </p:nvPr>
        </p:nvSpPr>
        <p:spPr/>
        <p:txBody>
          <a:bodyPr>
            <a:normAutofit/>
          </a:bodyPr>
          <a:lstStyle/>
          <a:p>
            <a:r>
              <a:rPr lang="en-US" sz="3600" dirty="0"/>
              <a:t>Can we just throw students into challenging texts?</a:t>
            </a:r>
          </a:p>
        </p:txBody>
      </p:sp>
      <p:sp>
        <p:nvSpPr>
          <p:cNvPr id="3" name="Content Placeholder 2">
            <a:extLst>
              <a:ext uri="{FF2B5EF4-FFF2-40B4-BE49-F238E27FC236}">
                <a16:creationId xmlns:a16="http://schemas.microsoft.com/office/drawing/2014/main" id="{0BE257A0-6830-9C24-D7D7-8A55100D6858}"/>
              </a:ext>
            </a:extLst>
          </p:cNvPr>
          <p:cNvSpPr>
            <a:spLocks noGrp="1"/>
          </p:cNvSpPr>
          <p:nvPr>
            <p:ph idx="1"/>
          </p:nvPr>
        </p:nvSpPr>
        <p:spPr/>
        <p:txBody>
          <a:bodyPr/>
          <a:lstStyle/>
          <a:p>
            <a:pPr lvl="0"/>
            <a:r>
              <a:rPr lang="en-US" sz="2400" dirty="0"/>
              <a:t>The basic idea of the instructional level is that if you match students to text appropriately you can increase learning and minimize the need for teaching</a:t>
            </a:r>
          </a:p>
          <a:p>
            <a:pPr lvl="0"/>
            <a:r>
              <a:rPr lang="en-US" sz="2400" dirty="0"/>
              <a:t>The basic idea of placing students in grade level text is that you can maximize learning – but there is no evidence that students can accomplish this without greater instructional efforts</a:t>
            </a:r>
          </a:p>
          <a:p>
            <a:pPr lvl="0"/>
            <a:r>
              <a:rPr lang="en-US" sz="2400" dirty="0"/>
              <a:t>Supplementing the reading of complex text with instructional guidance and scaffolding will allow students to deal with frustration level texts </a:t>
            </a:r>
            <a:r>
              <a:rPr lang="en-US" sz="2400" i="1" dirty="0"/>
              <a:t>AS IF </a:t>
            </a:r>
            <a:r>
              <a:rPr lang="en-US" sz="2400" dirty="0"/>
              <a:t>those texts were at their instructional level</a:t>
            </a:r>
          </a:p>
          <a:p>
            <a:endParaRPr lang="en-US" dirty="0"/>
          </a:p>
        </p:txBody>
      </p:sp>
    </p:spTree>
    <p:extLst>
      <p:ext uri="{BB962C8B-B14F-4D97-AF65-F5344CB8AC3E}">
        <p14:creationId xmlns:p14="http://schemas.microsoft.com/office/powerpoint/2010/main" val="22439397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B9FE2-FFE9-9E21-F144-CE915CEC8DF9}"/>
              </a:ext>
            </a:extLst>
          </p:cNvPr>
          <p:cNvSpPr>
            <a:spLocks noGrp="1"/>
          </p:cNvSpPr>
          <p:nvPr>
            <p:ph type="title"/>
          </p:nvPr>
        </p:nvSpPr>
        <p:spPr/>
        <p:txBody>
          <a:bodyPr/>
          <a:lstStyle/>
          <a:p>
            <a:r>
              <a:rPr lang="en-US" dirty="0"/>
              <a:t>Evidence scaffolding can do this</a:t>
            </a:r>
          </a:p>
        </p:txBody>
      </p:sp>
      <p:sp>
        <p:nvSpPr>
          <p:cNvPr id="3" name="Content Placeholder 2">
            <a:extLst>
              <a:ext uri="{FF2B5EF4-FFF2-40B4-BE49-F238E27FC236}">
                <a16:creationId xmlns:a16="http://schemas.microsoft.com/office/drawing/2014/main" id="{0BE257A0-6830-9C24-D7D7-8A55100D6858}"/>
              </a:ext>
            </a:extLst>
          </p:cNvPr>
          <p:cNvSpPr>
            <a:spLocks noGrp="1"/>
          </p:cNvSpPr>
          <p:nvPr>
            <p:ph idx="1"/>
          </p:nvPr>
        </p:nvSpPr>
        <p:spPr/>
        <p:txBody>
          <a:bodyPr>
            <a:normAutofit fontScale="77500" lnSpcReduction="20000"/>
          </a:bodyPr>
          <a:lstStyle/>
          <a:p>
            <a:pPr lvl="0"/>
            <a:r>
              <a:rPr lang="en-US" dirty="0" err="1"/>
              <a:t>Bonfiglio</a:t>
            </a:r>
            <a:r>
              <a:rPr lang="en-US" dirty="0"/>
              <a:t>, Daly, </a:t>
            </a:r>
            <a:r>
              <a:rPr lang="en-US" dirty="0" err="1"/>
              <a:t>Persampieri</a:t>
            </a:r>
            <a:r>
              <a:rPr lang="en-US" dirty="0"/>
              <a:t>, &amp; Andersen, 2006 </a:t>
            </a:r>
          </a:p>
          <a:p>
            <a:pPr lvl="0"/>
            <a:r>
              <a:rPr lang="en-US" dirty="0"/>
              <a:t>Burns, 2007</a:t>
            </a:r>
          </a:p>
          <a:p>
            <a:pPr lvl="0"/>
            <a:r>
              <a:rPr lang="en-US" dirty="0"/>
              <a:t>Burns, Dean, &amp; Foley, 2004</a:t>
            </a:r>
          </a:p>
          <a:p>
            <a:pPr lvl="0"/>
            <a:r>
              <a:rPr lang="en-US" dirty="0"/>
              <a:t>Carney, Anderson, Blackburn, &amp; Blessings, 1984</a:t>
            </a:r>
          </a:p>
          <a:p>
            <a:pPr lvl="0"/>
            <a:r>
              <a:rPr lang="en-US" dirty="0"/>
              <a:t>Daly &amp; Martens, 1994</a:t>
            </a:r>
          </a:p>
          <a:p>
            <a:pPr lvl="0"/>
            <a:r>
              <a:rPr lang="en-US" dirty="0"/>
              <a:t>Eckert, </a:t>
            </a:r>
            <a:r>
              <a:rPr lang="en-US" dirty="0" err="1"/>
              <a:t>Ardoin</a:t>
            </a:r>
            <a:r>
              <a:rPr lang="en-US" dirty="0"/>
              <a:t>, Daisey, &amp; </a:t>
            </a:r>
            <a:r>
              <a:rPr lang="en-US" dirty="0" err="1"/>
              <a:t>Scarola</a:t>
            </a:r>
            <a:r>
              <a:rPr lang="en-US" dirty="0"/>
              <a:t>, 2000</a:t>
            </a:r>
          </a:p>
          <a:p>
            <a:pPr lvl="0"/>
            <a:r>
              <a:rPr lang="cs-CZ" dirty="0" err="1"/>
              <a:t>Faulkner</a:t>
            </a:r>
            <a:r>
              <a:rPr lang="cs-CZ" dirty="0"/>
              <a:t> &amp; </a:t>
            </a:r>
            <a:r>
              <a:rPr lang="cs-CZ" dirty="0" err="1"/>
              <a:t>Levy</a:t>
            </a:r>
            <a:r>
              <a:rPr lang="cs-CZ" dirty="0"/>
              <a:t>, 1999</a:t>
            </a:r>
            <a:endParaRPr lang="en-US" dirty="0"/>
          </a:p>
          <a:p>
            <a:pPr lvl="0"/>
            <a:r>
              <a:rPr lang="en-US" dirty="0" err="1"/>
              <a:t>Gickling</a:t>
            </a:r>
            <a:r>
              <a:rPr lang="en-US" dirty="0"/>
              <a:t> &amp; Armstrong, 1978 </a:t>
            </a:r>
          </a:p>
          <a:p>
            <a:pPr lvl="0"/>
            <a:r>
              <a:rPr lang="en-US" dirty="0"/>
              <a:t>Hall, </a:t>
            </a:r>
            <a:r>
              <a:rPr lang="en-US" dirty="0" err="1"/>
              <a:t>Sabey</a:t>
            </a:r>
            <a:r>
              <a:rPr lang="en-US" dirty="0"/>
              <a:t>, &amp; McClellan, 2005</a:t>
            </a:r>
          </a:p>
          <a:p>
            <a:pPr lvl="0"/>
            <a:r>
              <a:rPr lang="cs-CZ" dirty="0" err="1"/>
              <a:t>Levy</a:t>
            </a:r>
            <a:r>
              <a:rPr lang="cs-CZ" dirty="0"/>
              <a:t>, </a:t>
            </a:r>
            <a:r>
              <a:rPr lang="cs-CZ" dirty="0" err="1"/>
              <a:t>Nicholls</a:t>
            </a:r>
            <a:r>
              <a:rPr lang="cs-CZ" dirty="0"/>
              <a:t>, &amp; </a:t>
            </a:r>
            <a:r>
              <a:rPr lang="cs-CZ" dirty="0" err="1"/>
              <a:t>Kohen</a:t>
            </a:r>
            <a:r>
              <a:rPr lang="cs-CZ" dirty="0"/>
              <a:t>, 1993</a:t>
            </a:r>
            <a:endParaRPr lang="en-US" dirty="0"/>
          </a:p>
          <a:p>
            <a:pPr lvl="0"/>
            <a:r>
              <a:rPr lang="en-US" dirty="0"/>
              <a:t>McComas, Wacker, &amp; Cooper, 1996</a:t>
            </a:r>
          </a:p>
          <a:p>
            <a:pPr lvl="0"/>
            <a:r>
              <a:rPr lang="fi-FI" dirty="0" err="1"/>
              <a:t>Neill</a:t>
            </a:r>
            <a:r>
              <a:rPr lang="fi-FI" dirty="0"/>
              <a:t>, 1979</a:t>
            </a:r>
            <a:endParaRPr lang="en-US" dirty="0"/>
          </a:p>
          <a:p>
            <a:endParaRPr lang="en-US" dirty="0"/>
          </a:p>
        </p:txBody>
      </p:sp>
    </p:spTree>
    <p:extLst>
      <p:ext uri="{BB962C8B-B14F-4D97-AF65-F5344CB8AC3E}">
        <p14:creationId xmlns:p14="http://schemas.microsoft.com/office/powerpoint/2010/main" val="8041606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B9FE2-FFE9-9E21-F144-CE915CEC8DF9}"/>
              </a:ext>
            </a:extLst>
          </p:cNvPr>
          <p:cNvSpPr>
            <a:spLocks noGrp="1"/>
          </p:cNvSpPr>
          <p:nvPr>
            <p:ph type="title"/>
          </p:nvPr>
        </p:nvSpPr>
        <p:spPr/>
        <p:txBody>
          <a:bodyPr/>
          <a:lstStyle/>
          <a:p>
            <a:r>
              <a:rPr lang="en-US" dirty="0"/>
              <a:t>Evidence scaffolding can do this (cont.)</a:t>
            </a:r>
          </a:p>
        </p:txBody>
      </p:sp>
      <p:sp>
        <p:nvSpPr>
          <p:cNvPr id="3" name="Content Placeholder 2">
            <a:extLst>
              <a:ext uri="{FF2B5EF4-FFF2-40B4-BE49-F238E27FC236}">
                <a16:creationId xmlns:a16="http://schemas.microsoft.com/office/drawing/2014/main" id="{0BE257A0-6830-9C24-D7D7-8A55100D6858}"/>
              </a:ext>
            </a:extLst>
          </p:cNvPr>
          <p:cNvSpPr>
            <a:spLocks noGrp="1"/>
          </p:cNvSpPr>
          <p:nvPr>
            <p:ph idx="1"/>
          </p:nvPr>
        </p:nvSpPr>
        <p:spPr>
          <a:xfrm>
            <a:off x="838200" y="1495313"/>
            <a:ext cx="10515600" cy="4681650"/>
          </a:xfrm>
        </p:spPr>
        <p:txBody>
          <a:bodyPr>
            <a:normAutofit fontScale="62500" lnSpcReduction="20000"/>
          </a:bodyPr>
          <a:lstStyle/>
          <a:p>
            <a:pPr lvl="0"/>
            <a:r>
              <a:rPr lang="en-US" dirty="0"/>
              <a:t>O’Shea, </a:t>
            </a:r>
            <a:r>
              <a:rPr lang="en-US" dirty="0" err="1"/>
              <a:t>Sindelar</a:t>
            </a:r>
            <a:r>
              <a:rPr lang="en-US" dirty="0"/>
              <a:t>, &amp; O’Shea, 1985</a:t>
            </a:r>
          </a:p>
          <a:p>
            <a:pPr lvl="0"/>
            <a:r>
              <a:rPr lang="en-US" dirty="0"/>
              <a:t>Pany &amp; McCoy, 1988</a:t>
            </a:r>
          </a:p>
          <a:p>
            <a:pPr lvl="0"/>
            <a:r>
              <a:rPr lang="hr-HR" dirty="0" err="1"/>
              <a:t>Rasinski</a:t>
            </a:r>
            <a:r>
              <a:rPr lang="hr-HR" dirty="0"/>
              <a:t>, 1990</a:t>
            </a:r>
            <a:endParaRPr lang="en-US" dirty="0"/>
          </a:p>
          <a:p>
            <a:pPr lvl="0"/>
            <a:r>
              <a:rPr lang="de-DE" dirty="0" err="1"/>
              <a:t>Reitsma</a:t>
            </a:r>
            <a:r>
              <a:rPr lang="de-DE" dirty="0"/>
              <a:t>, 1988</a:t>
            </a:r>
            <a:endParaRPr lang="en-US" dirty="0"/>
          </a:p>
          <a:p>
            <a:pPr lvl="0"/>
            <a:r>
              <a:rPr lang="fi-FI" dirty="0"/>
              <a:t>Rose &amp; Beattie, 1986</a:t>
            </a:r>
            <a:endParaRPr lang="en-US" dirty="0"/>
          </a:p>
          <a:p>
            <a:pPr lvl="0"/>
            <a:r>
              <a:rPr lang="en-US" dirty="0"/>
              <a:t>Sanford  &amp; Horner, 2013</a:t>
            </a:r>
          </a:p>
          <a:p>
            <a:pPr lvl="0"/>
            <a:r>
              <a:rPr lang="en-US" dirty="0" err="1"/>
              <a:t>Sindelar</a:t>
            </a:r>
            <a:r>
              <a:rPr lang="en-US" dirty="0"/>
              <a:t>, </a:t>
            </a:r>
            <a:r>
              <a:rPr lang="en-US" dirty="0" err="1"/>
              <a:t>Monda</a:t>
            </a:r>
            <a:r>
              <a:rPr lang="en-US" dirty="0"/>
              <a:t>, &amp; O’Shea,  1990</a:t>
            </a:r>
          </a:p>
          <a:p>
            <a:pPr lvl="0"/>
            <a:r>
              <a:rPr lang="en-US" dirty="0"/>
              <a:t>Smith, 1979</a:t>
            </a:r>
          </a:p>
          <a:p>
            <a:pPr lvl="0"/>
            <a:r>
              <a:rPr lang="en-US" dirty="0"/>
              <a:t>Stoddard, </a:t>
            </a:r>
            <a:r>
              <a:rPr lang="en-US" dirty="0" err="1"/>
              <a:t>Valcante</a:t>
            </a:r>
            <a:r>
              <a:rPr lang="en-US" dirty="0"/>
              <a:t>, </a:t>
            </a:r>
            <a:r>
              <a:rPr lang="en-US" dirty="0" err="1"/>
              <a:t>Sindelar</a:t>
            </a:r>
            <a:r>
              <a:rPr lang="en-US" dirty="0"/>
              <a:t>, O’Shea, et al., 1993</a:t>
            </a:r>
          </a:p>
          <a:p>
            <a:pPr lvl="0"/>
            <a:r>
              <a:rPr lang="tr-TR" dirty="0"/>
              <a:t>Taylor, </a:t>
            </a:r>
            <a:r>
              <a:rPr lang="tr-TR" dirty="0" err="1"/>
              <a:t>Wade</a:t>
            </a:r>
            <a:r>
              <a:rPr lang="tr-TR" dirty="0"/>
              <a:t>, &amp; </a:t>
            </a:r>
            <a:r>
              <a:rPr lang="tr-TR" dirty="0" err="1"/>
              <a:t>Yekovich</a:t>
            </a:r>
            <a:r>
              <a:rPr lang="tr-TR" dirty="0"/>
              <a:t>, 1985</a:t>
            </a:r>
            <a:endParaRPr lang="en-US" dirty="0"/>
          </a:p>
          <a:p>
            <a:pPr lvl="0"/>
            <a:r>
              <a:rPr lang="it-IT" dirty="0" err="1"/>
              <a:t>Turpie</a:t>
            </a:r>
            <a:r>
              <a:rPr lang="it-IT" dirty="0"/>
              <a:t> &amp; Paratore, 1995</a:t>
            </a:r>
            <a:endParaRPr lang="en-US" dirty="0"/>
          </a:p>
          <a:p>
            <a:pPr lvl="0"/>
            <a:r>
              <a:rPr lang="it-IT" dirty="0" err="1"/>
              <a:t>VanWagenen</a:t>
            </a:r>
            <a:r>
              <a:rPr lang="it-IT" dirty="0"/>
              <a:t>, Williams, &amp; McLaughlin, 1994</a:t>
            </a:r>
            <a:endParaRPr lang="en-US" dirty="0"/>
          </a:p>
          <a:p>
            <a:pPr lvl="0"/>
            <a:r>
              <a:rPr lang="it-IT" dirty="0"/>
              <a:t>Weinstein &amp; Cooke, 1992</a:t>
            </a:r>
            <a:endParaRPr lang="en-US" dirty="0"/>
          </a:p>
          <a:p>
            <a:pPr lvl="0"/>
            <a:r>
              <a:rPr lang="it-IT" dirty="0" err="1"/>
              <a:t>Wixson</a:t>
            </a:r>
            <a:r>
              <a:rPr lang="it-IT" dirty="0"/>
              <a:t>, 1986</a:t>
            </a:r>
            <a:endParaRPr lang="en-US" dirty="0"/>
          </a:p>
          <a:p>
            <a:pPr marL="0" indent="0">
              <a:buNone/>
            </a:pPr>
            <a:endParaRPr lang="en-US" dirty="0"/>
          </a:p>
        </p:txBody>
      </p:sp>
    </p:spTree>
    <p:extLst>
      <p:ext uri="{BB962C8B-B14F-4D97-AF65-F5344CB8AC3E}">
        <p14:creationId xmlns:p14="http://schemas.microsoft.com/office/powerpoint/2010/main" val="2913618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912E7-39D6-8BFF-C96A-018AFD9E6586}"/>
              </a:ext>
            </a:extLst>
          </p:cNvPr>
          <p:cNvSpPr>
            <a:spLocks noGrp="1"/>
          </p:cNvSpPr>
          <p:nvPr>
            <p:ph type="title"/>
          </p:nvPr>
        </p:nvSpPr>
        <p:spPr/>
        <p:txBody>
          <a:bodyPr/>
          <a:lstStyle/>
          <a:p>
            <a:r>
              <a:rPr lang="en-US" dirty="0"/>
              <a:t>Book Leveling History (cont.)</a:t>
            </a:r>
          </a:p>
        </p:txBody>
      </p:sp>
      <p:sp>
        <p:nvSpPr>
          <p:cNvPr id="3" name="Content Placeholder 2">
            <a:extLst>
              <a:ext uri="{FF2B5EF4-FFF2-40B4-BE49-F238E27FC236}">
                <a16:creationId xmlns:a16="http://schemas.microsoft.com/office/drawing/2014/main" id="{63F4AD59-02AF-8938-8BA6-19F670DB8B21}"/>
              </a:ext>
            </a:extLst>
          </p:cNvPr>
          <p:cNvSpPr>
            <a:spLocks noGrp="1"/>
          </p:cNvSpPr>
          <p:nvPr>
            <p:ph idx="1"/>
          </p:nvPr>
        </p:nvSpPr>
        <p:spPr/>
        <p:txBody>
          <a:bodyPr>
            <a:normAutofit/>
          </a:bodyPr>
          <a:lstStyle/>
          <a:p>
            <a:pPr marL="342900" indent="-342900">
              <a:buFont typeface="Arial" panose="020B0604020202020204" pitchFamily="34" charset="0"/>
              <a:buChar char="•"/>
            </a:pPr>
            <a:r>
              <a:rPr lang="en-US" sz="2400" dirty="0"/>
              <a:t>1910s marks the beginning of the “measurement movement”</a:t>
            </a:r>
          </a:p>
          <a:p>
            <a:pPr marL="342900" indent="-342900">
              <a:buFont typeface="Arial" panose="020B0604020202020204" pitchFamily="34" charset="0"/>
              <a:buChar char="•"/>
            </a:pPr>
            <a:r>
              <a:rPr lang="en-US" sz="2400" dirty="0"/>
              <a:t>The basic idea was that it was possible to evaluate human skills and abilities on various continuum and that this would have pedagogical value </a:t>
            </a:r>
          </a:p>
          <a:p>
            <a:pPr marL="342900" indent="-342900">
              <a:buFont typeface="Arial" panose="020B0604020202020204" pitchFamily="34" charset="0"/>
              <a:buChar char="•"/>
            </a:pPr>
            <a:r>
              <a:rPr lang="en-US" sz="2400" dirty="0"/>
              <a:t>1915 – William S. Gray publishes first reading measurement the Standardized Oral Reading Paragraphs Grades 1-8</a:t>
            </a:r>
          </a:p>
          <a:p>
            <a:pPr marL="342900" indent="-342900">
              <a:buFont typeface="Arial" panose="020B0604020202020204" pitchFamily="34" charset="0"/>
              <a:buChar char="•"/>
            </a:pPr>
            <a:r>
              <a:rPr lang="en-US" sz="2400" dirty="0"/>
              <a:t>Other informal methods of assessment begin appearing in educational journals</a:t>
            </a:r>
          </a:p>
          <a:p>
            <a:pPr marL="0" indent="0">
              <a:buNone/>
            </a:pPr>
            <a:endParaRPr lang="en-US" dirty="0"/>
          </a:p>
        </p:txBody>
      </p:sp>
    </p:spTree>
    <p:extLst>
      <p:ext uri="{BB962C8B-B14F-4D97-AF65-F5344CB8AC3E}">
        <p14:creationId xmlns:p14="http://schemas.microsoft.com/office/powerpoint/2010/main" val="20588964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E5D41-4B89-BDF2-3C3D-8A6C14CAB0B3}"/>
              </a:ext>
            </a:extLst>
          </p:cNvPr>
          <p:cNvSpPr>
            <a:spLocks noGrp="1"/>
          </p:cNvSpPr>
          <p:nvPr>
            <p:ph type="title"/>
          </p:nvPr>
        </p:nvSpPr>
        <p:spPr/>
        <p:txBody>
          <a:bodyPr/>
          <a:lstStyle/>
          <a:p>
            <a:r>
              <a:rPr lang="en-US" dirty="0"/>
              <a:t>Reconceptualizing Reading</a:t>
            </a:r>
          </a:p>
        </p:txBody>
      </p:sp>
      <p:sp>
        <p:nvSpPr>
          <p:cNvPr id="3" name="Content Placeholder 2">
            <a:extLst>
              <a:ext uri="{FF2B5EF4-FFF2-40B4-BE49-F238E27FC236}">
                <a16:creationId xmlns:a16="http://schemas.microsoft.com/office/drawing/2014/main" id="{0A738026-7686-0F05-D337-A66299244B1C}"/>
              </a:ext>
            </a:extLst>
          </p:cNvPr>
          <p:cNvSpPr>
            <a:spLocks noGrp="1"/>
          </p:cNvSpPr>
          <p:nvPr>
            <p:ph idx="1"/>
          </p:nvPr>
        </p:nvSpPr>
        <p:spPr/>
        <p:txBody>
          <a:bodyPr/>
          <a:lstStyle/>
          <a:p>
            <a:pPr lvl="0"/>
            <a:r>
              <a:rPr lang="en-US" sz="2400" dirty="0"/>
              <a:t>Reading is not the ability to answer certain kinds of questions (skills)</a:t>
            </a:r>
          </a:p>
          <a:p>
            <a:pPr lvl="0"/>
            <a:r>
              <a:rPr lang="en-US" sz="2400" dirty="0"/>
              <a:t>It is the ability to read and understand text – to negotiate the conceptual, linguistic, and textual affordances</a:t>
            </a:r>
          </a:p>
          <a:p>
            <a:endParaRPr lang="en-US" dirty="0"/>
          </a:p>
        </p:txBody>
      </p:sp>
    </p:spTree>
    <p:extLst>
      <p:ext uri="{BB962C8B-B14F-4D97-AF65-F5344CB8AC3E}">
        <p14:creationId xmlns:p14="http://schemas.microsoft.com/office/powerpoint/2010/main" val="15054566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7FFF3-A862-1CBE-0FC1-4885BBA98967}"/>
              </a:ext>
            </a:extLst>
          </p:cNvPr>
          <p:cNvSpPr>
            <a:spLocks noGrp="1"/>
          </p:cNvSpPr>
          <p:nvPr>
            <p:ph type="title"/>
          </p:nvPr>
        </p:nvSpPr>
        <p:spPr/>
        <p:txBody>
          <a:bodyPr/>
          <a:lstStyle/>
          <a:p>
            <a:r>
              <a:rPr lang="en-US" dirty="0"/>
              <a:t>Scaffolding Complex Text</a:t>
            </a:r>
          </a:p>
        </p:txBody>
      </p:sp>
      <p:sp>
        <p:nvSpPr>
          <p:cNvPr id="3" name="Content Placeholder 2">
            <a:extLst>
              <a:ext uri="{FF2B5EF4-FFF2-40B4-BE49-F238E27FC236}">
                <a16:creationId xmlns:a16="http://schemas.microsoft.com/office/drawing/2014/main" id="{1DDAEA84-4E87-27A4-72F4-3F49A8D81535}"/>
              </a:ext>
            </a:extLst>
          </p:cNvPr>
          <p:cNvSpPr>
            <a:spLocks noGrp="1"/>
          </p:cNvSpPr>
          <p:nvPr>
            <p:ph idx="1"/>
          </p:nvPr>
        </p:nvSpPr>
        <p:spPr/>
        <p:txBody>
          <a:bodyPr>
            <a:normAutofit fontScale="85000" lnSpcReduction="20000"/>
          </a:bodyPr>
          <a:lstStyle/>
          <a:p>
            <a:pPr marL="0" indent="0">
              <a:buNone/>
            </a:pPr>
            <a:r>
              <a:rPr lang="en-US" sz="2800" b="1" dirty="0"/>
              <a:t>Text Scaffolds</a:t>
            </a:r>
          </a:p>
          <a:p>
            <a:r>
              <a:rPr lang="en-US" sz="2800" dirty="0"/>
              <a:t>Match of text and reader prior knowledge </a:t>
            </a:r>
          </a:p>
          <a:p>
            <a:pPr>
              <a:buFont typeface="Arial" pitchFamily="34" charset="0"/>
              <a:buChar char="•"/>
            </a:pPr>
            <a:r>
              <a:rPr lang="en-US" sz="2800" dirty="0"/>
              <a:t>Complexity of vocabulary</a:t>
            </a:r>
          </a:p>
          <a:p>
            <a:pPr>
              <a:buFont typeface="Arial" pitchFamily="34" charset="0"/>
              <a:buChar char="•"/>
            </a:pPr>
            <a:r>
              <a:rPr lang="en-US" sz="2800" dirty="0"/>
              <a:t>Complexity of syntax</a:t>
            </a:r>
          </a:p>
          <a:p>
            <a:pPr>
              <a:buFont typeface="Arial" pitchFamily="34" charset="0"/>
              <a:buChar char="•"/>
            </a:pPr>
            <a:r>
              <a:rPr lang="en-US" sz="2800" dirty="0"/>
              <a:t>Complexity of coherence</a:t>
            </a:r>
          </a:p>
          <a:p>
            <a:pPr>
              <a:buFont typeface="Arial" pitchFamily="34" charset="0"/>
              <a:buChar char="•"/>
            </a:pPr>
            <a:r>
              <a:rPr lang="en-US" sz="2800" dirty="0"/>
              <a:t>Familiarity of genre demands</a:t>
            </a:r>
          </a:p>
          <a:p>
            <a:pPr>
              <a:buFont typeface="Arial" pitchFamily="34" charset="0"/>
              <a:buChar char="•"/>
            </a:pPr>
            <a:r>
              <a:rPr lang="en-US" sz="2800" dirty="0"/>
              <a:t>Complexity of text organization</a:t>
            </a:r>
          </a:p>
          <a:p>
            <a:pPr>
              <a:buFont typeface="Arial" pitchFamily="34" charset="0"/>
              <a:buChar char="•"/>
            </a:pPr>
            <a:r>
              <a:rPr lang="en-US" sz="2800" dirty="0"/>
              <a:t>Subtlety of author’s tone</a:t>
            </a:r>
          </a:p>
          <a:p>
            <a:pPr>
              <a:buFont typeface="Arial" pitchFamily="34" charset="0"/>
              <a:buChar char="•"/>
            </a:pPr>
            <a:r>
              <a:rPr lang="en-US" sz="2800" dirty="0"/>
              <a:t>Sophistication of literary devices </a:t>
            </a:r>
          </a:p>
          <a:p>
            <a:pPr>
              <a:buFont typeface="Arial" pitchFamily="34" charset="0"/>
              <a:buChar char="•"/>
            </a:pPr>
            <a:r>
              <a:rPr lang="en-US" sz="2800" dirty="0"/>
              <a:t>Sophistication of data-presentation devices</a:t>
            </a:r>
          </a:p>
          <a:p>
            <a:pPr>
              <a:buFont typeface="Arial" pitchFamily="34" charset="0"/>
              <a:buChar char="•"/>
            </a:pPr>
            <a:r>
              <a:rPr lang="en-US" sz="2800" dirty="0"/>
              <a:t>Familiarity of print features (e.g., typography, page layouts, etc.)</a:t>
            </a:r>
            <a:endParaRPr lang="en-US" dirty="0"/>
          </a:p>
        </p:txBody>
      </p:sp>
    </p:spTree>
    <p:extLst>
      <p:ext uri="{BB962C8B-B14F-4D97-AF65-F5344CB8AC3E}">
        <p14:creationId xmlns:p14="http://schemas.microsoft.com/office/powerpoint/2010/main" val="28127122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7FFF3-A862-1CBE-0FC1-4885BBA98967}"/>
              </a:ext>
            </a:extLst>
          </p:cNvPr>
          <p:cNvSpPr>
            <a:spLocks noGrp="1"/>
          </p:cNvSpPr>
          <p:nvPr>
            <p:ph type="title"/>
          </p:nvPr>
        </p:nvSpPr>
        <p:spPr/>
        <p:txBody>
          <a:bodyPr/>
          <a:lstStyle/>
          <a:p>
            <a:r>
              <a:rPr lang="en-US" dirty="0"/>
              <a:t>Scaffolding Complex Text (cont.)</a:t>
            </a:r>
          </a:p>
        </p:txBody>
      </p:sp>
      <p:sp>
        <p:nvSpPr>
          <p:cNvPr id="3" name="Content Placeholder 2">
            <a:extLst>
              <a:ext uri="{FF2B5EF4-FFF2-40B4-BE49-F238E27FC236}">
                <a16:creationId xmlns:a16="http://schemas.microsoft.com/office/drawing/2014/main" id="{1DDAEA84-4E87-27A4-72F4-3F49A8D81535}"/>
              </a:ext>
            </a:extLst>
          </p:cNvPr>
          <p:cNvSpPr>
            <a:spLocks noGrp="1"/>
          </p:cNvSpPr>
          <p:nvPr>
            <p:ph idx="1"/>
          </p:nvPr>
        </p:nvSpPr>
        <p:spPr/>
        <p:txBody>
          <a:bodyPr>
            <a:normAutofit/>
          </a:bodyPr>
          <a:lstStyle/>
          <a:p>
            <a:pPr marL="0" indent="0">
              <a:buNone/>
            </a:pPr>
            <a:r>
              <a:rPr lang="en-US" sz="2400" b="1" dirty="0"/>
              <a:t>Other Instructional Supports</a:t>
            </a:r>
          </a:p>
          <a:p>
            <a:r>
              <a:rPr lang="en-US" sz="2400" dirty="0"/>
              <a:t>Oral reading fluency</a:t>
            </a:r>
          </a:p>
          <a:p>
            <a:pPr>
              <a:buFont typeface="Arial" pitchFamily="34" charset="0"/>
              <a:buChar char="•"/>
            </a:pPr>
            <a:r>
              <a:rPr lang="en-US" sz="2400" dirty="0"/>
              <a:t>Rereading</a:t>
            </a:r>
          </a:p>
          <a:p>
            <a:pPr>
              <a:buFont typeface="Arial" pitchFamily="34" charset="0"/>
              <a:buChar char="•"/>
            </a:pPr>
            <a:r>
              <a:rPr lang="en-US" sz="2400" dirty="0"/>
              <a:t>Comprehension strategies</a:t>
            </a:r>
          </a:p>
          <a:p>
            <a:pPr>
              <a:buFont typeface="Arial" pitchFamily="34" charset="0"/>
              <a:buChar char="•"/>
            </a:pPr>
            <a:r>
              <a:rPr lang="en-US" sz="2400" dirty="0"/>
              <a:t>Motivation</a:t>
            </a:r>
          </a:p>
        </p:txBody>
      </p:sp>
    </p:spTree>
    <p:extLst>
      <p:ext uri="{BB962C8B-B14F-4D97-AF65-F5344CB8AC3E}">
        <p14:creationId xmlns:p14="http://schemas.microsoft.com/office/powerpoint/2010/main" val="19541059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542A4-D5D1-E7A6-0E4D-E98AF04DAB17}"/>
              </a:ext>
            </a:extLst>
          </p:cNvPr>
          <p:cNvSpPr>
            <a:spLocks noGrp="1"/>
          </p:cNvSpPr>
          <p:nvPr>
            <p:ph type="title"/>
          </p:nvPr>
        </p:nvSpPr>
        <p:spPr/>
        <p:txBody>
          <a:bodyPr/>
          <a:lstStyle/>
          <a:p>
            <a:r>
              <a:rPr lang="en-US" dirty="0"/>
              <a:t>Build/Access Prior Knowledge</a:t>
            </a:r>
          </a:p>
        </p:txBody>
      </p:sp>
      <p:sp>
        <p:nvSpPr>
          <p:cNvPr id="3" name="Content Placeholder 2">
            <a:extLst>
              <a:ext uri="{FF2B5EF4-FFF2-40B4-BE49-F238E27FC236}">
                <a16:creationId xmlns:a16="http://schemas.microsoft.com/office/drawing/2014/main" id="{C8978419-9468-4749-4E57-7191C5A988FE}"/>
              </a:ext>
            </a:extLst>
          </p:cNvPr>
          <p:cNvSpPr>
            <a:spLocks noGrp="1"/>
          </p:cNvSpPr>
          <p:nvPr>
            <p:ph idx="1"/>
          </p:nvPr>
        </p:nvSpPr>
        <p:spPr/>
        <p:txBody>
          <a:bodyPr/>
          <a:lstStyle/>
          <a:p>
            <a:pPr lvl="0"/>
            <a:r>
              <a:rPr lang="en-US" sz="3200" dirty="0"/>
              <a:t>Read</a:t>
            </a:r>
            <a:r>
              <a:rPr lang="en-US" sz="2400" dirty="0"/>
              <a:t>ers do not just take in information – all learning is interpretive</a:t>
            </a:r>
          </a:p>
          <a:p>
            <a:pPr lvl="0"/>
            <a:r>
              <a:rPr lang="en-US" sz="2400" dirty="0"/>
              <a:t>We take in information through the lens of what we know (we interpret it, we combine it with already known information)</a:t>
            </a:r>
          </a:p>
          <a:p>
            <a:pPr lvl="0"/>
            <a:r>
              <a:rPr lang="en-US" sz="2400" dirty="0"/>
              <a:t>Texts may be challenging if they presuppose or require overt use of prior knowledge</a:t>
            </a:r>
          </a:p>
          <a:p>
            <a:pPr lvl="0"/>
            <a:r>
              <a:rPr lang="en-US" sz="2400" dirty="0"/>
              <a:t>Students can be guided to use their related experiences in ways that scaffolds the new knowledge</a:t>
            </a:r>
          </a:p>
          <a:p>
            <a:pPr lvl="0"/>
            <a:r>
              <a:rPr lang="en-US" sz="2400" dirty="0"/>
              <a:t>Too often we do this poorly in classrooms</a:t>
            </a:r>
          </a:p>
          <a:p>
            <a:endParaRPr lang="en-US" dirty="0"/>
          </a:p>
        </p:txBody>
      </p:sp>
    </p:spTree>
    <p:extLst>
      <p:ext uri="{BB962C8B-B14F-4D97-AF65-F5344CB8AC3E}">
        <p14:creationId xmlns:p14="http://schemas.microsoft.com/office/powerpoint/2010/main" val="38002995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3458D-1EBF-A12B-0EAD-D7916C59E05A}"/>
              </a:ext>
            </a:extLst>
          </p:cNvPr>
          <p:cNvSpPr>
            <a:spLocks noGrp="1"/>
          </p:cNvSpPr>
          <p:nvPr>
            <p:ph type="title"/>
          </p:nvPr>
        </p:nvSpPr>
        <p:spPr/>
        <p:txBody>
          <a:bodyPr/>
          <a:lstStyle/>
          <a:p>
            <a:r>
              <a:rPr lang="en-US" dirty="0" err="1"/>
              <a:t>Supporitng</a:t>
            </a:r>
            <a:r>
              <a:rPr lang="en-US" dirty="0"/>
              <a:t> Knowledge Use</a:t>
            </a:r>
          </a:p>
        </p:txBody>
      </p:sp>
      <p:sp>
        <p:nvSpPr>
          <p:cNvPr id="3" name="Content Placeholder 2">
            <a:extLst>
              <a:ext uri="{FF2B5EF4-FFF2-40B4-BE49-F238E27FC236}">
                <a16:creationId xmlns:a16="http://schemas.microsoft.com/office/drawing/2014/main" id="{62E394C8-E2C5-9727-8B01-E04837D8B28F}"/>
              </a:ext>
            </a:extLst>
          </p:cNvPr>
          <p:cNvSpPr>
            <a:spLocks noGrp="1"/>
          </p:cNvSpPr>
          <p:nvPr>
            <p:ph idx="1"/>
          </p:nvPr>
        </p:nvSpPr>
        <p:spPr/>
        <p:txBody>
          <a:bodyPr/>
          <a:lstStyle/>
          <a:p>
            <a:pPr lvl="0"/>
            <a:r>
              <a:rPr lang="en-US" sz="2400" b="1" dirty="0"/>
              <a:t>Knowledge activation : </a:t>
            </a:r>
            <a:r>
              <a:rPr lang="en-US" sz="2400" dirty="0"/>
              <a:t>bringing to mind what one already knows </a:t>
            </a:r>
          </a:p>
          <a:p>
            <a:pPr lvl="0"/>
            <a:r>
              <a:rPr lang="en-US" sz="2400" b="1" dirty="0"/>
              <a:t>Knowledge building (integration/revision) : </a:t>
            </a:r>
            <a:r>
              <a:rPr lang="en-US" sz="2400" dirty="0"/>
              <a:t>extending or adjusting what they have</a:t>
            </a:r>
          </a:p>
          <a:p>
            <a:pPr marL="0" indent="0">
              <a:buNone/>
            </a:pPr>
            <a:endParaRPr lang="en-US" dirty="0"/>
          </a:p>
        </p:txBody>
      </p:sp>
    </p:spTree>
    <p:extLst>
      <p:ext uri="{BB962C8B-B14F-4D97-AF65-F5344CB8AC3E}">
        <p14:creationId xmlns:p14="http://schemas.microsoft.com/office/powerpoint/2010/main" val="38199475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E0B62-D81D-9A38-5DBB-908E94B457A4}"/>
              </a:ext>
            </a:extLst>
          </p:cNvPr>
          <p:cNvSpPr>
            <a:spLocks noGrp="1"/>
          </p:cNvSpPr>
          <p:nvPr>
            <p:ph type="title"/>
          </p:nvPr>
        </p:nvSpPr>
        <p:spPr/>
        <p:txBody>
          <a:bodyPr/>
          <a:lstStyle/>
          <a:p>
            <a:r>
              <a:rPr lang="en-US" sz="4400" dirty="0"/>
              <a:t>Supporting knowledge use (cont.)</a:t>
            </a:r>
            <a:endParaRPr lang="en-US" dirty="0"/>
          </a:p>
        </p:txBody>
      </p:sp>
      <p:sp>
        <p:nvSpPr>
          <p:cNvPr id="3" name="Content Placeholder 2">
            <a:extLst>
              <a:ext uri="{FF2B5EF4-FFF2-40B4-BE49-F238E27FC236}">
                <a16:creationId xmlns:a16="http://schemas.microsoft.com/office/drawing/2014/main" id="{9B1DAAAE-384E-DBFE-0407-41C0E831786D}"/>
              </a:ext>
            </a:extLst>
          </p:cNvPr>
          <p:cNvSpPr>
            <a:spLocks noGrp="1"/>
          </p:cNvSpPr>
          <p:nvPr>
            <p:ph idx="1"/>
          </p:nvPr>
        </p:nvSpPr>
        <p:spPr/>
        <p:txBody>
          <a:bodyPr/>
          <a:lstStyle/>
          <a:p>
            <a:pPr lvl="0"/>
            <a:r>
              <a:rPr lang="en-US" dirty="0"/>
              <a:t>Previewing </a:t>
            </a:r>
          </a:p>
          <a:p>
            <a:pPr lvl="0"/>
            <a:r>
              <a:rPr lang="en-US" dirty="0"/>
              <a:t>Writing or discussing relevant knowledge</a:t>
            </a:r>
          </a:p>
          <a:p>
            <a:pPr lvl="0"/>
            <a:r>
              <a:rPr lang="en-US" dirty="0"/>
              <a:t>Apprentice texts</a:t>
            </a:r>
          </a:p>
          <a:p>
            <a:pPr lvl="0"/>
            <a:r>
              <a:rPr lang="en-US" dirty="0"/>
              <a:t>Text sets</a:t>
            </a:r>
          </a:p>
          <a:p>
            <a:pPr lvl="0"/>
            <a:r>
              <a:rPr lang="en-US" dirty="0"/>
              <a:t>Concept maps</a:t>
            </a:r>
          </a:p>
          <a:p>
            <a:pPr lvl="0"/>
            <a:r>
              <a:rPr lang="en-US" dirty="0"/>
              <a:t>Refutation texts</a:t>
            </a:r>
          </a:p>
          <a:p>
            <a:pPr lvl="0"/>
            <a:r>
              <a:rPr lang="en-US" dirty="0"/>
              <a:t>Connecting text info to knowledge</a:t>
            </a:r>
          </a:p>
          <a:p>
            <a:pPr marL="0" indent="0">
              <a:buNone/>
            </a:pPr>
            <a:endParaRPr lang="en-US" dirty="0"/>
          </a:p>
        </p:txBody>
      </p:sp>
    </p:spTree>
    <p:extLst>
      <p:ext uri="{BB962C8B-B14F-4D97-AF65-F5344CB8AC3E}">
        <p14:creationId xmlns:p14="http://schemas.microsoft.com/office/powerpoint/2010/main" val="26891690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9FCB6-89D6-C424-6540-19AAE9C4CF3D}"/>
              </a:ext>
            </a:extLst>
          </p:cNvPr>
          <p:cNvSpPr>
            <a:spLocks noGrp="1"/>
          </p:cNvSpPr>
          <p:nvPr>
            <p:ph type="title"/>
          </p:nvPr>
        </p:nvSpPr>
        <p:spPr/>
        <p:txBody>
          <a:bodyPr/>
          <a:lstStyle/>
          <a:p>
            <a:r>
              <a:rPr lang="en-US" sz="4400" dirty="0"/>
              <a:t>Previewing: Knowledge Activation</a:t>
            </a:r>
            <a:endParaRPr lang="en-US" dirty="0"/>
          </a:p>
        </p:txBody>
      </p:sp>
      <p:sp>
        <p:nvSpPr>
          <p:cNvPr id="3" name="Content Placeholder 2">
            <a:extLst>
              <a:ext uri="{FF2B5EF4-FFF2-40B4-BE49-F238E27FC236}">
                <a16:creationId xmlns:a16="http://schemas.microsoft.com/office/drawing/2014/main" id="{FD113F33-29B1-2097-D7B3-156C73360030}"/>
              </a:ext>
            </a:extLst>
          </p:cNvPr>
          <p:cNvSpPr>
            <a:spLocks noGrp="1"/>
          </p:cNvSpPr>
          <p:nvPr>
            <p:ph idx="1"/>
          </p:nvPr>
        </p:nvSpPr>
        <p:spPr/>
        <p:txBody>
          <a:bodyPr>
            <a:normAutofit fontScale="92500" lnSpcReduction="10000"/>
          </a:bodyPr>
          <a:lstStyle/>
          <a:p>
            <a:r>
              <a:rPr lang="en-US" sz="2800" dirty="0"/>
              <a:t>Quickly examining a text before reading it should provide some direction for prior knowledge considerations</a:t>
            </a:r>
          </a:p>
          <a:p>
            <a:r>
              <a:rPr lang="en-US" sz="2800" dirty="0"/>
              <a:t>Teachers (and textbooks) tend to provide a good deal of previewing which should facilitate comprehension </a:t>
            </a:r>
          </a:p>
          <a:p>
            <a:r>
              <a:rPr lang="en-US" sz="2800" dirty="0"/>
              <a:t>What is needed, however, is a more efficient and strategic approach to previewing</a:t>
            </a:r>
          </a:p>
          <a:p>
            <a:r>
              <a:rPr lang="en-US" sz="2800" dirty="0"/>
              <a:t>Previewing should be purposeful – it should reveal the genre, topic and direction of a text, and the type of information that will be provided</a:t>
            </a:r>
          </a:p>
          <a:p>
            <a:r>
              <a:rPr lang="en-US" sz="2800" dirty="0"/>
              <a:t>Different kinds of texts require different kinds of previewing </a:t>
            </a:r>
          </a:p>
          <a:p>
            <a:r>
              <a:rPr lang="en-US" sz="2800" dirty="0"/>
              <a:t>Previewing should be efficient – what text features will reveal what I’m looking for? </a:t>
            </a:r>
          </a:p>
          <a:p>
            <a:endParaRPr lang="en-US" dirty="0"/>
          </a:p>
        </p:txBody>
      </p:sp>
    </p:spTree>
    <p:extLst>
      <p:ext uri="{BB962C8B-B14F-4D97-AF65-F5344CB8AC3E}">
        <p14:creationId xmlns:p14="http://schemas.microsoft.com/office/powerpoint/2010/main" val="3273064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2AD60-2CF6-8DC5-C1C4-5FFFB995B791}"/>
              </a:ext>
            </a:extLst>
          </p:cNvPr>
          <p:cNvSpPr>
            <a:spLocks noGrp="1"/>
          </p:cNvSpPr>
          <p:nvPr>
            <p:ph type="title"/>
          </p:nvPr>
        </p:nvSpPr>
        <p:spPr/>
        <p:txBody>
          <a:bodyPr/>
          <a:lstStyle/>
          <a:p>
            <a:r>
              <a:rPr lang="en-US" dirty="0"/>
              <a:t>Writing &amp; Discussion: Knowledge Activation </a:t>
            </a:r>
          </a:p>
        </p:txBody>
      </p:sp>
      <p:sp>
        <p:nvSpPr>
          <p:cNvPr id="3" name="Content Placeholder 2">
            <a:extLst>
              <a:ext uri="{FF2B5EF4-FFF2-40B4-BE49-F238E27FC236}">
                <a16:creationId xmlns:a16="http://schemas.microsoft.com/office/drawing/2014/main" id="{44C5A1BE-1378-3BD7-E348-3743A1CDBBF5}"/>
              </a:ext>
            </a:extLst>
          </p:cNvPr>
          <p:cNvSpPr>
            <a:spLocks noGrp="1"/>
          </p:cNvSpPr>
          <p:nvPr>
            <p:ph idx="1"/>
          </p:nvPr>
        </p:nvSpPr>
        <p:spPr/>
        <p:txBody>
          <a:bodyPr/>
          <a:lstStyle/>
          <a:p>
            <a:pPr lvl="0"/>
            <a:r>
              <a:rPr lang="en-US" sz="2400" dirty="0"/>
              <a:t>Doing a ”brain dump” of what you know about a topic</a:t>
            </a:r>
          </a:p>
          <a:p>
            <a:pPr lvl="0"/>
            <a:r>
              <a:rPr lang="en-US" sz="2400" dirty="0"/>
              <a:t>Brainstorm a list</a:t>
            </a:r>
          </a:p>
          <a:p>
            <a:pPr lvl="0"/>
            <a:r>
              <a:rPr lang="en-US" sz="2400" dirty="0"/>
              <a:t>Write for 1-3 minutes</a:t>
            </a:r>
          </a:p>
          <a:p>
            <a:pPr lvl="0"/>
            <a:r>
              <a:rPr lang="en-US" sz="2400" dirty="0"/>
              <a:t>Think/Pair/Share</a:t>
            </a:r>
          </a:p>
          <a:p>
            <a:pPr marL="0" indent="0">
              <a:buNone/>
            </a:pPr>
            <a:endParaRPr lang="en-US" dirty="0"/>
          </a:p>
        </p:txBody>
      </p:sp>
    </p:spTree>
    <p:extLst>
      <p:ext uri="{BB962C8B-B14F-4D97-AF65-F5344CB8AC3E}">
        <p14:creationId xmlns:p14="http://schemas.microsoft.com/office/powerpoint/2010/main" val="27899359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A7C3E-F635-1244-1A07-749386EC808E}"/>
              </a:ext>
            </a:extLst>
          </p:cNvPr>
          <p:cNvSpPr>
            <a:spLocks noGrp="1"/>
          </p:cNvSpPr>
          <p:nvPr>
            <p:ph type="title"/>
          </p:nvPr>
        </p:nvSpPr>
        <p:spPr/>
        <p:txBody>
          <a:bodyPr/>
          <a:lstStyle/>
          <a:p>
            <a:r>
              <a:rPr lang="en-US" dirty="0"/>
              <a:t>Apprentice Texts: Building Knowledge</a:t>
            </a:r>
          </a:p>
        </p:txBody>
      </p:sp>
      <p:sp>
        <p:nvSpPr>
          <p:cNvPr id="3" name="Content Placeholder 2">
            <a:extLst>
              <a:ext uri="{FF2B5EF4-FFF2-40B4-BE49-F238E27FC236}">
                <a16:creationId xmlns:a16="http://schemas.microsoft.com/office/drawing/2014/main" id="{3C64A3A9-AEE0-0A97-B406-3994749EAC0A}"/>
              </a:ext>
            </a:extLst>
          </p:cNvPr>
          <p:cNvSpPr>
            <a:spLocks noGrp="1"/>
          </p:cNvSpPr>
          <p:nvPr>
            <p:ph idx="1"/>
          </p:nvPr>
        </p:nvSpPr>
        <p:spPr/>
        <p:txBody>
          <a:bodyPr/>
          <a:lstStyle/>
          <a:p>
            <a:pPr lvl="0"/>
            <a:r>
              <a:rPr lang="en-US" sz="2400" dirty="0"/>
              <a:t>If text focuses on content that students are unlikely to know anything about, consider starting with a shorter, easier text on the same content</a:t>
            </a:r>
          </a:p>
          <a:p>
            <a:pPr lvl="0"/>
            <a:r>
              <a:rPr lang="en-US" sz="2400" dirty="0"/>
              <a:t>In other words, use their reading to build relevant prior knowledge – such reading reduces the degree of difficulty of the text to come by familiarizing students with the content that will be explained in a more extended, complete, and/or complex fashion in the later text</a:t>
            </a:r>
          </a:p>
          <a:p>
            <a:endParaRPr lang="en-US" dirty="0"/>
          </a:p>
        </p:txBody>
      </p:sp>
    </p:spTree>
    <p:extLst>
      <p:ext uri="{BB962C8B-B14F-4D97-AF65-F5344CB8AC3E}">
        <p14:creationId xmlns:p14="http://schemas.microsoft.com/office/powerpoint/2010/main" val="11304867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D353C-1555-B295-4FD8-37AF87319AED}"/>
              </a:ext>
            </a:extLst>
          </p:cNvPr>
          <p:cNvSpPr>
            <a:spLocks noGrp="1"/>
          </p:cNvSpPr>
          <p:nvPr>
            <p:ph type="title"/>
          </p:nvPr>
        </p:nvSpPr>
        <p:spPr/>
        <p:txBody>
          <a:bodyPr/>
          <a:lstStyle/>
          <a:p>
            <a:r>
              <a:rPr lang="en-US" dirty="0"/>
              <a:t>Text Sets: Building Knowledge</a:t>
            </a:r>
          </a:p>
        </p:txBody>
      </p:sp>
      <p:sp>
        <p:nvSpPr>
          <p:cNvPr id="3" name="Content Placeholder 2">
            <a:extLst>
              <a:ext uri="{FF2B5EF4-FFF2-40B4-BE49-F238E27FC236}">
                <a16:creationId xmlns:a16="http://schemas.microsoft.com/office/drawing/2014/main" id="{3DF6AE57-5CF6-3644-F789-F55F7E574924}"/>
              </a:ext>
            </a:extLst>
          </p:cNvPr>
          <p:cNvSpPr>
            <a:spLocks noGrp="1"/>
          </p:cNvSpPr>
          <p:nvPr>
            <p:ph idx="1"/>
          </p:nvPr>
        </p:nvSpPr>
        <p:spPr/>
        <p:txBody>
          <a:bodyPr/>
          <a:lstStyle/>
          <a:p>
            <a:pPr lvl="0"/>
            <a:r>
              <a:rPr lang="en-US" sz="2400" dirty="0"/>
              <a:t>Building relevant knowledge through reading</a:t>
            </a:r>
          </a:p>
          <a:p>
            <a:pPr lvl="0"/>
            <a:r>
              <a:rPr lang="en-US" sz="2400" dirty="0"/>
              <a:t>Text sets provide mutual supports</a:t>
            </a:r>
          </a:p>
          <a:p>
            <a:pPr lvl="0"/>
            <a:r>
              <a:rPr lang="en-US" sz="2400" dirty="0"/>
              <a:t>Visual texts</a:t>
            </a:r>
          </a:p>
          <a:p>
            <a:pPr lvl="0"/>
            <a:r>
              <a:rPr lang="en-US" sz="2400" dirty="0"/>
              <a:t>Accessible texts</a:t>
            </a:r>
          </a:p>
          <a:p>
            <a:pPr lvl="0"/>
            <a:r>
              <a:rPr lang="en-US" sz="2400" dirty="0"/>
              <a:t>Motivational texts</a:t>
            </a:r>
          </a:p>
          <a:p>
            <a:pPr lvl="0"/>
            <a:r>
              <a:rPr lang="en-US" sz="2400" dirty="0"/>
              <a:t>Repeated reading of complex texts (chunks)</a:t>
            </a:r>
          </a:p>
          <a:p>
            <a:pPr marL="0" indent="0">
              <a:buNone/>
            </a:pPr>
            <a:endParaRPr lang="en-US" dirty="0"/>
          </a:p>
        </p:txBody>
      </p:sp>
    </p:spTree>
    <p:extLst>
      <p:ext uri="{BB962C8B-B14F-4D97-AF65-F5344CB8AC3E}">
        <p14:creationId xmlns:p14="http://schemas.microsoft.com/office/powerpoint/2010/main" val="1755857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912E7-39D6-8BFF-C96A-018AFD9E6586}"/>
              </a:ext>
            </a:extLst>
          </p:cNvPr>
          <p:cNvSpPr>
            <a:spLocks noGrp="1"/>
          </p:cNvSpPr>
          <p:nvPr>
            <p:ph type="title"/>
          </p:nvPr>
        </p:nvSpPr>
        <p:spPr/>
        <p:txBody>
          <a:bodyPr/>
          <a:lstStyle/>
          <a:p>
            <a:r>
              <a:rPr lang="en-US" dirty="0"/>
              <a:t>Book Leveling History (cont.)</a:t>
            </a:r>
          </a:p>
        </p:txBody>
      </p:sp>
      <p:sp>
        <p:nvSpPr>
          <p:cNvPr id="3" name="Content Placeholder 2">
            <a:extLst>
              <a:ext uri="{FF2B5EF4-FFF2-40B4-BE49-F238E27FC236}">
                <a16:creationId xmlns:a16="http://schemas.microsoft.com/office/drawing/2014/main" id="{63F4AD59-02AF-8938-8BA6-19F670DB8B21}"/>
              </a:ext>
            </a:extLst>
          </p:cNvPr>
          <p:cNvSpPr>
            <a:spLocks noGrp="1"/>
          </p:cNvSpPr>
          <p:nvPr>
            <p:ph idx="1"/>
          </p:nvPr>
        </p:nvSpPr>
        <p:spPr/>
        <p:txBody>
          <a:bodyPr>
            <a:normAutofit/>
          </a:bodyPr>
          <a:lstStyle/>
          <a:p>
            <a:pPr marL="342900" indent="-342900"/>
            <a:r>
              <a:rPr lang="en-US" sz="2400" dirty="0"/>
              <a:t>An early survey (1918) indicated that 6% of primary teachers tested their students’ reading rate and comprehension, 58% taught reading in small ability groups, and 42% used graded reading materials to differentiate instruction</a:t>
            </a:r>
          </a:p>
          <a:p>
            <a:pPr marL="342900" indent="-342900"/>
            <a:r>
              <a:rPr lang="en-US" sz="2400" dirty="0"/>
              <a:t>Student placement for the most part were based on subjective and unstated methods (e.g., Laura Zirbes)</a:t>
            </a:r>
          </a:p>
          <a:p>
            <a:pPr marL="342900" indent="-342900"/>
            <a:r>
              <a:rPr lang="en-US" sz="2400" dirty="0"/>
              <a:t>This shows early recognition of the idea that text difficulty represented a continuum, student reading ability represented a continuum, and that the coordination of these continua could facilitate teaching and learning</a:t>
            </a:r>
          </a:p>
          <a:p>
            <a:pPr marL="0" indent="0">
              <a:buNone/>
            </a:pPr>
            <a:endParaRPr lang="en-US" dirty="0"/>
          </a:p>
        </p:txBody>
      </p:sp>
    </p:spTree>
    <p:extLst>
      <p:ext uri="{BB962C8B-B14F-4D97-AF65-F5344CB8AC3E}">
        <p14:creationId xmlns:p14="http://schemas.microsoft.com/office/powerpoint/2010/main" val="9777807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1AE88-F8CD-58DD-2508-287581D84264}"/>
              </a:ext>
            </a:extLst>
          </p:cNvPr>
          <p:cNvSpPr>
            <a:spLocks noGrp="1"/>
          </p:cNvSpPr>
          <p:nvPr>
            <p:ph type="title"/>
          </p:nvPr>
        </p:nvSpPr>
        <p:spPr/>
        <p:txBody>
          <a:bodyPr/>
          <a:lstStyle/>
          <a:p>
            <a:r>
              <a:rPr lang="en-US" dirty="0"/>
              <a:t>Supporting Knowledge Use</a:t>
            </a:r>
          </a:p>
        </p:txBody>
      </p:sp>
      <p:sp>
        <p:nvSpPr>
          <p:cNvPr id="3" name="Content Placeholder 2">
            <a:extLst>
              <a:ext uri="{FF2B5EF4-FFF2-40B4-BE49-F238E27FC236}">
                <a16:creationId xmlns:a16="http://schemas.microsoft.com/office/drawing/2014/main" id="{D600D8B8-9F1D-6E12-086F-775B5DC65DB2}"/>
              </a:ext>
            </a:extLst>
          </p:cNvPr>
          <p:cNvSpPr>
            <a:spLocks noGrp="1"/>
          </p:cNvSpPr>
          <p:nvPr>
            <p:ph idx="1"/>
          </p:nvPr>
        </p:nvSpPr>
        <p:spPr/>
        <p:txBody>
          <a:bodyPr/>
          <a:lstStyle/>
          <a:p>
            <a:pPr lvl="0"/>
            <a:r>
              <a:rPr lang="en-US" sz="2400" dirty="0"/>
              <a:t>Don’t overdo it – supporting information should not be a repetition of the text (that does not enable more successful reading it replaces it)</a:t>
            </a:r>
          </a:p>
          <a:p>
            <a:pPr lvl="0"/>
            <a:r>
              <a:rPr lang="en-US" sz="2400" dirty="0"/>
              <a:t>A “prior knowledge” emphasis instead of “knowledge” emphasis has put too much focus on </a:t>
            </a:r>
            <a:r>
              <a:rPr lang="en-US" sz="2400" i="1" dirty="0"/>
              <a:t>pre-reading</a:t>
            </a:r>
            <a:endParaRPr lang="en-US" sz="2400" dirty="0"/>
          </a:p>
          <a:p>
            <a:pPr lvl="0"/>
            <a:r>
              <a:rPr lang="en-US" sz="2400" dirty="0"/>
              <a:t>Supporting students use of their knowledge can include pre-reading, reading, and post-reading actions (</a:t>
            </a:r>
            <a:r>
              <a:rPr lang="en-US" sz="2400" dirty="0" err="1"/>
              <a:t>Lupo</a:t>
            </a:r>
            <a:r>
              <a:rPr lang="en-US" sz="2400" dirty="0"/>
              <a:t>, 2019</a:t>
            </a:r>
          </a:p>
          <a:p>
            <a:pPr lvl="0"/>
            <a:r>
              <a:rPr lang="en-US" sz="2400" dirty="0"/>
              <a:t>Relational reasoning: looking for similarities and differences with what you know or believe (</a:t>
            </a:r>
            <a:r>
              <a:rPr lang="en-US" sz="2400" dirty="0" err="1"/>
              <a:t>Hattan</a:t>
            </a:r>
            <a:r>
              <a:rPr lang="en-US" sz="2400" dirty="0"/>
              <a:t> &amp; </a:t>
            </a:r>
            <a:r>
              <a:rPr lang="en-US" sz="2400" dirty="0" err="1"/>
              <a:t>Lupo</a:t>
            </a:r>
            <a:r>
              <a:rPr lang="en-US" sz="2400" dirty="0"/>
              <a:t>, 2020)</a:t>
            </a:r>
          </a:p>
          <a:p>
            <a:endParaRPr lang="en-US" dirty="0"/>
          </a:p>
        </p:txBody>
      </p:sp>
    </p:spTree>
    <p:extLst>
      <p:ext uri="{BB962C8B-B14F-4D97-AF65-F5344CB8AC3E}">
        <p14:creationId xmlns:p14="http://schemas.microsoft.com/office/powerpoint/2010/main" val="15002347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1AE88-F8CD-58DD-2508-287581D84264}"/>
              </a:ext>
            </a:extLst>
          </p:cNvPr>
          <p:cNvSpPr>
            <a:spLocks noGrp="1"/>
          </p:cNvSpPr>
          <p:nvPr>
            <p:ph type="title"/>
          </p:nvPr>
        </p:nvSpPr>
        <p:spPr/>
        <p:txBody>
          <a:bodyPr/>
          <a:lstStyle/>
          <a:p>
            <a:r>
              <a:rPr lang="en-US" dirty="0"/>
              <a:t>Supporting Knowledge Use (cont.)</a:t>
            </a:r>
          </a:p>
        </p:txBody>
      </p:sp>
      <p:sp>
        <p:nvSpPr>
          <p:cNvPr id="3" name="Content Placeholder 2">
            <a:extLst>
              <a:ext uri="{FF2B5EF4-FFF2-40B4-BE49-F238E27FC236}">
                <a16:creationId xmlns:a16="http://schemas.microsoft.com/office/drawing/2014/main" id="{D600D8B8-9F1D-6E12-086F-775B5DC65DB2}"/>
              </a:ext>
            </a:extLst>
          </p:cNvPr>
          <p:cNvSpPr>
            <a:spLocks noGrp="1"/>
          </p:cNvSpPr>
          <p:nvPr>
            <p:ph idx="1"/>
          </p:nvPr>
        </p:nvSpPr>
        <p:spPr/>
        <p:txBody>
          <a:bodyPr/>
          <a:lstStyle/>
          <a:p>
            <a:pPr lvl="0"/>
            <a:r>
              <a:rPr lang="en-US" sz="2400" dirty="0"/>
              <a:t>Prior knowledge may overwhelm a text (readers tend to stay with their preconceptions, so if text information disagrees with a reader’s knowledge, the reader often fails to learn)</a:t>
            </a:r>
          </a:p>
          <a:p>
            <a:pPr lvl="0"/>
            <a:r>
              <a:rPr lang="en-US" sz="2400" dirty="0"/>
              <a:t>Too much prereading emphasis on prior knowledge may encourage this kind of non-learning</a:t>
            </a:r>
          </a:p>
          <a:p>
            <a:pPr lvl="0"/>
            <a:r>
              <a:rPr lang="en-US" sz="2400" dirty="0"/>
              <a:t>Refutation texts and relational reasoning exercises can help with this</a:t>
            </a:r>
          </a:p>
          <a:p>
            <a:endParaRPr lang="en-US" dirty="0"/>
          </a:p>
        </p:txBody>
      </p:sp>
    </p:spTree>
    <p:extLst>
      <p:ext uri="{BB962C8B-B14F-4D97-AF65-F5344CB8AC3E}">
        <p14:creationId xmlns:p14="http://schemas.microsoft.com/office/powerpoint/2010/main" val="22168837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75BB1-F539-0F61-9C0C-6155E60DDE16}"/>
              </a:ext>
            </a:extLst>
          </p:cNvPr>
          <p:cNvSpPr>
            <a:spLocks noGrp="1"/>
          </p:cNvSpPr>
          <p:nvPr>
            <p:ph type="title"/>
          </p:nvPr>
        </p:nvSpPr>
        <p:spPr/>
        <p:txBody>
          <a:bodyPr/>
          <a:lstStyle/>
          <a:p>
            <a:r>
              <a:rPr lang="en-US" dirty="0"/>
              <a:t>Vocabulary Supports</a:t>
            </a:r>
          </a:p>
        </p:txBody>
      </p:sp>
      <p:sp>
        <p:nvSpPr>
          <p:cNvPr id="3" name="Content Placeholder 2">
            <a:extLst>
              <a:ext uri="{FF2B5EF4-FFF2-40B4-BE49-F238E27FC236}">
                <a16:creationId xmlns:a16="http://schemas.microsoft.com/office/drawing/2014/main" id="{60058F6A-905E-D878-D1B7-A89B421B28E2}"/>
              </a:ext>
            </a:extLst>
          </p:cNvPr>
          <p:cNvSpPr>
            <a:spLocks noGrp="1"/>
          </p:cNvSpPr>
          <p:nvPr>
            <p:ph idx="1"/>
          </p:nvPr>
        </p:nvSpPr>
        <p:spPr/>
        <p:txBody>
          <a:bodyPr/>
          <a:lstStyle/>
          <a:p>
            <a:pPr lvl="0"/>
            <a:r>
              <a:rPr lang="en-US" sz="2400" dirty="0"/>
              <a:t>Texts can be hard because of unfamiliar vocabulary (difference between academic vocabulary and key vocabulary in a text)</a:t>
            </a:r>
          </a:p>
          <a:p>
            <a:pPr lvl="0"/>
            <a:r>
              <a:rPr lang="en-US" sz="2400" dirty="0"/>
              <a:t>For most people, vocabulary challenge is the most obvious difficulty in reading a text</a:t>
            </a:r>
          </a:p>
          <a:p>
            <a:pPr lvl="0"/>
            <a:r>
              <a:rPr lang="en-US" sz="2400" dirty="0"/>
              <a:t>We teach vocabulary, but there are two major goals in vocabulary teaching: </a:t>
            </a:r>
          </a:p>
          <a:p>
            <a:pPr lvl="1"/>
            <a:r>
              <a:rPr lang="en-US" sz="2000" dirty="0"/>
              <a:t>(1) building a lexicon</a:t>
            </a:r>
          </a:p>
          <a:p>
            <a:pPr lvl="1"/>
            <a:r>
              <a:rPr lang="en-US" sz="2000" dirty="0"/>
              <a:t>(2) enabling immediate understanding of text</a:t>
            </a:r>
          </a:p>
          <a:p>
            <a:endParaRPr lang="en-US" dirty="0"/>
          </a:p>
        </p:txBody>
      </p:sp>
    </p:spTree>
    <p:extLst>
      <p:ext uri="{BB962C8B-B14F-4D97-AF65-F5344CB8AC3E}">
        <p14:creationId xmlns:p14="http://schemas.microsoft.com/office/powerpoint/2010/main" val="38079961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7587F-4F7F-0149-31B1-C1C8D0BCC2D5}"/>
              </a:ext>
            </a:extLst>
          </p:cNvPr>
          <p:cNvSpPr>
            <a:spLocks noGrp="1"/>
          </p:cNvSpPr>
          <p:nvPr>
            <p:ph type="title"/>
          </p:nvPr>
        </p:nvSpPr>
        <p:spPr/>
        <p:txBody>
          <a:bodyPr/>
          <a:lstStyle/>
          <a:p>
            <a:r>
              <a:rPr lang="en-US" dirty="0"/>
              <a:t>Building a Lexicon</a:t>
            </a:r>
          </a:p>
        </p:txBody>
      </p:sp>
      <p:sp>
        <p:nvSpPr>
          <p:cNvPr id="3" name="Content Placeholder 2">
            <a:extLst>
              <a:ext uri="{FF2B5EF4-FFF2-40B4-BE49-F238E27FC236}">
                <a16:creationId xmlns:a16="http://schemas.microsoft.com/office/drawing/2014/main" id="{FF99D20B-F41B-89BA-0DFB-D090E7875B19}"/>
              </a:ext>
            </a:extLst>
          </p:cNvPr>
          <p:cNvSpPr>
            <a:spLocks noGrp="1"/>
          </p:cNvSpPr>
          <p:nvPr>
            <p:ph idx="1"/>
          </p:nvPr>
        </p:nvSpPr>
        <p:spPr/>
        <p:txBody>
          <a:bodyPr>
            <a:normAutofit fontScale="92500"/>
          </a:bodyPr>
          <a:lstStyle/>
          <a:p>
            <a:r>
              <a:rPr lang="en-US" sz="2600" dirty="0"/>
              <a:t>This refers to increasing knowledge of word meanings</a:t>
            </a:r>
          </a:p>
          <a:p>
            <a:r>
              <a:rPr lang="en-US" sz="2600" dirty="0"/>
              <a:t>We want students to gain an increasingly large collection of words that they know the meanings of – this should help with future reading comprehension</a:t>
            </a:r>
          </a:p>
          <a:p>
            <a:r>
              <a:rPr lang="en-US" sz="2600" dirty="0"/>
              <a:t>These should be useful words that are useful – with frequent appearance in text</a:t>
            </a:r>
          </a:p>
          <a:p>
            <a:r>
              <a:rPr lang="en-US" sz="2600" dirty="0"/>
              <a:t>Lexicon building is what publishers usually focus on when it comes to vocabulary – they emphasize words with high utility (no matter their immediate utility in terms of the text about to be read) </a:t>
            </a:r>
          </a:p>
          <a:p>
            <a:r>
              <a:rPr lang="en-US" sz="2600" dirty="0"/>
              <a:t>Building a lexicon is labor intensive – it requires thorough instruction and review</a:t>
            </a:r>
          </a:p>
          <a:p>
            <a:r>
              <a:rPr lang="en-US" sz="2600" dirty="0"/>
              <a:t>This is important, but it is not our focus today</a:t>
            </a:r>
          </a:p>
          <a:p>
            <a:endParaRPr lang="en-US" dirty="0"/>
          </a:p>
        </p:txBody>
      </p:sp>
    </p:spTree>
    <p:extLst>
      <p:ext uri="{BB962C8B-B14F-4D97-AF65-F5344CB8AC3E}">
        <p14:creationId xmlns:p14="http://schemas.microsoft.com/office/powerpoint/2010/main" val="35506928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FFEAE-4DAE-E6BE-94B0-606DC32D8A47}"/>
              </a:ext>
            </a:extLst>
          </p:cNvPr>
          <p:cNvSpPr>
            <a:spLocks noGrp="1"/>
          </p:cNvSpPr>
          <p:nvPr>
            <p:ph type="title"/>
          </p:nvPr>
        </p:nvSpPr>
        <p:spPr/>
        <p:txBody>
          <a:bodyPr/>
          <a:lstStyle/>
          <a:p>
            <a:r>
              <a:rPr lang="en-US" dirty="0"/>
              <a:t>Enabling Comprehension</a:t>
            </a:r>
          </a:p>
        </p:txBody>
      </p:sp>
      <p:sp>
        <p:nvSpPr>
          <p:cNvPr id="3" name="Content Placeholder 2">
            <a:extLst>
              <a:ext uri="{FF2B5EF4-FFF2-40B4-BE49-F238E27FC236}">
                <a16:creationId xmlns:a16="http://schemas.microsoft.com/office/drawing/2014/main" id="{6CA3D0E5-4B83-7887-A18B-50892E5BA457}"/>
              </a:ext>
            </a:extLst>
          </p:cNvPr>
          <p:cNvSpPr>
            <a:spLocks noGrp="1"/>
          </p:cNvSpPr>
          <p:nvPr>
            <p:ph idx="1"/>
          </p:nvPr>
        </p:nvSpPr>
        <p:spPr/>
        <p:txBody>
          <a:bodyPr>
            <a:normAutofit/>
          </a:bodyPr>
          <a:lstStyle/>
          <a:p>
            <a:r>
              <a:rPr lang="en-US" sz="2400" dirty="0"/>
              <a:t>If my purpose is not to teach vocabulary, but to enable the successful comprehension of reading a particular text then instruction needs to shift</a:t>
            </a:r>
          </a:p>
          <a:p>
            <a:r>
              <a:rPr lang="en-US" sz="2400" dirty="0"/>
              <a:t>First, I wouldn’t focus on the most useful words (in terms of generalization to other texts), but to which words will be most disruptive to my immediate comprehension</a:t>
            </a:r>
          </a:p>
          <a:p>
            <a:r>
              <a:rPr lang="en-US" sz="2400" dirty="0"/>
              <a:t>We need to identify words that students are not likely to know or that can’t be figured out easily that may have high impact on reading comprehension (no matter their general value)</a:t>
            </a:r>
          </a:p>
          <a:p>
            <a:r>
              <a:rPr lang="en-US" sz="2400" dirty="0"/>
              <a:t>Second, I won’t try to teach such words thoroughly, but will aim for minimal but sufficient familiarization or support  </a:t>
            </a:r>
          </a:p>
          <a:p>
            <a:endParaRPr lang="en-US" dirty="0"/>
          </a:p>
        </p:txBody>
      </p:sp>
    </p:spTree>
    <p:extLst>
      <p:ext uri="{BB962C8B-B14F-4D97-AF65-F5344CB8AC3E}">
        <p14:creationId xmlns:p14="http://schemas.microsoft.com/office/powerpoint/2010/main" val="17562987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06FB2-9431-9111-0B91-31DDEF3F9FF9}"/>
              </a:ext>
            </a:extLst>
          </p:cNvPr>
          <p:cNvSpPr>
            <a:spLocks noGrp="1"/>
          </p:cNvSpPr>
          <p:nvPr>
            <p:ph type="title"/>
          </p:nvPr>
        </p:nvSpPr>
        <p:spPr/>
        <p:txBody>
          <a:bodyPr/>
          <a:lstStyle/>
          <a:p>
            <a:r>
              <a:rPr lang="en-US" dirty="0"/>
              <a:t>Which Words to Teach</a:t>
            </a:r>
          </a:p>
        </p:txBody>
      </p:sp>
      <p:sp>
        <p:nvSpPr>
          <p:cNvPr id="3" name="Content Placeholder 2">
            <a:extLst>
              <a:ext uri="{FF2B5EF4-FFF2-40B4-BE49-F238E27FC236}">
                <a16:creationId xmlns:a16="http://schemas.microsoft.com/office/drawing/2014/main" id="{E39C2743-0964-9AE7-CB1F-7C0E84CE237F}"/>
              </a:ext>
            </a:extLst>
          </p:cNvPr>
          <p:cNvSpPr>
            <a:spLocks noGrp="1"/>
          </p:cNvSpPr>
          <p:nvPr>
            <p:ph idx="1"/>
          </p:nvPr>
        </p:nvSpPr>
        <p:spPr/>
        <p:txBody>
          <a:bodyPr/>
          <a:lstStyle/>
          <a:p>
            <a:pPr marL="0" indent="0">
              <a:buNone/>
            </a:pPr>
            <a:r>
              <a:rPr lang="en-US" sz="2400" dirty="0">
                <a:solidFill>
                  <a:srgbClr val="FF0000"/>
                </a:solidFill>
              </a:rPr>
              <a:t>Photosynthesis</a:t>
            </a:r>
            <a:r>
              <a:rPr lang="en-US" sz="2400" dirty="0"/>
              <a:t> may sound like a big word, but it's actually pretty simple.  You can divide it into two parts:  "Photo" is the Greek word for "Light," and "synthesis," is the Greek word for "putting together," which explains what photosynthesis is.  It is using light to put things together.  You may have noticed that all animals and humans eat food, but plants don't eat anything.  Photosynthesis is how plants eat.  They use this process to make their own food.  Since they don't have to move around to find food, plants stay in one place, since they can make their food anywhere as long as they have three things.</a:t>
            </a:r>
          </a:p>
          <a:p>
            <a:pPr marL="0" indent="0">
              <a:buNone/>
            </a:pPr>
            <a:endParaRPr lang="en-US" dirty="0"/>
          </a:p>
        </p:txBody>
      </p:sp>
    </p:spTree>
    <p:extLst>
      <p:ext uri="{BB962C8B-B14F-4D97-AF65-F5344CB8AC3E}">
        <p14:creationId xmlns:p14="http://schemas.microsoft.com/office/powerpoint/2010/main" val="29504815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06FB2-9431-9111-0B91-31DDEF3F9FF9}"/>
              </a:ext>
            </a:extLst>
          </p:cNvPr>
          <p:cNvSpPr>
            <a:spLocks noGrp="1"/>
          </p:cNvSpPr>
          <p:nvPr>
            <p:ph type="title"/>
          </p:nvPr>
        </p:nvSpPr>
        <p:spPr/>
        <p:txBody>
          <a:bodyPr/>
          <a:lstStyle/>
          <a:p>
            <a:r>
              <a:rPr lang="en-US" dirty="0"/>
              <a:t>Which Words to Teach (cont.)</a:t>
            </a:r>
          </a:p>
        </p:txBody>
      </p:sp>
      <p:sp>
        <p:nvSpPr>
          <p:cNvPr id="3" name="Content Placeholder 2">
            <a:extLst>
              <a:ext uri="{FF2B5EF4-FFF2-40B4-BE49-F238E27FC236}">
                <a16:creationId xmlns:a16="http://schemas.microsoft.com/office/drawing/2014/main" id="{E39C2743-0964-9AE7-CB1F-7C0E84CE237F}"/>
              </a:ext>
            </a:extLst>
          </p:cNvPr>
          <p:cNvSpPr>
            <a:spLocks noGrp="1"/>
          </p:cNvSpPr>
          <p:nvPr>
            <p:ph idx="1"/>
          </p:nvPr>
        </p:nvSpPr>
        <p:spPr/>
        <p:txBody>
          <a:bodyPr/>
          <a:lstStyle/>
          <a:p>
            <a:pPr marL="0" indent="0">
              <a:buNone/>
            </a:pPr>
            <a:r>
              <a:rPr lang="en-US" sz="2400" dirty="0"/>
              <a:t>Some scientists argued that these gases have heated up our atmosphere. They say global warming will </a:t>
            </a:r>
            <a:r>
              <a:rPr lang="en-US" sz="2400" dirty="0">
                <a:solidFill>
                  <a:srgbClr val="FF0000"/>
                </a:solidFill>
              </a:rPr>
              <a:t>affect</a:t>
            </a:r>
            <a:r>
              <a:rPr lang="en-US" sz="2400" dirty="0"/>
              <a:t> our climate so dramatically that </a:t>
            </a:r>
            <a:r>
              <a:rPr lang="en-US" sz="2400" dirty="0">
                <a:solidFill>
                  <a:srgbClr val="FF0000"/>
                </a:solidFill>
              </a:rPr>
              <a:t>glaciers</a:t>
            </a:r>
            <a:r>
              <a:rPr lang="en-US" sz="2400" dirty="0"/>
              <a:t> will melt and sea levels will rise. In addition, it is not just our atmosphere that can be polluted. Oil from spills often </a:t>
            </a:r>
            <a:r>
              <a:rPr lang="en-US" sz="2400" dirty="0">
                <a:solidFill>
                  <a:srgbClr val="FF0000"/>
                </a:solidFill>
              </a:rPr>
              <a:t>seeps</a:t>
            </a:r>
            <a:r>
              <a:rPr lang="en-US" sz="2400" dirty="0"/>
              <a:t> into the ocean.</a:t>
            </a:r>
          </a:p>
          <a:p>
            <a:pPr marL="0" indent="0">
              <a:buNone/>
            </a:pPr>
            <a:endParaRPr lang="en-US" dirty="0"/>
          </a:p>
        </p:txBody>
      </p:sp>
    </p:spTree>
    <p:extLst>
      <p:ext uri="{BB962C8B-B14F-4D97-AF65-F5344CB8AC3E}">
        <p14:creationId xmlns:p14="http://schemas.microsoft.com/office/powerpoint/2010/main" val="23791827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06FB2-9431-9111-0B91-31DDEF3F9FF9}"/>
              </a:ext>
            </a:extLst>
          </p:cNvPr>
          <p:cNvSpPr>
            <a:spLocks noGrp="1"/>
          </p:cNvSpPr>
          <p:nvPr>
            <p:ph type="title"/>
          </p:nvPr>
        </p:nvSpPr>
        <p:spPr/>
        <p:txBody>
          <a:bodyPr/>
          <a:lstStyle/>
          <a:p>
            <a:r>
              <a:rPr lang="en-US" dirty="0"/>
              <a:t>Which Words to Teach (cont.)</a:t>
            </a:r>
          </a:p>
        </p:txBody>
      </p:sp>
      <p:sp>
        <p:nvSpPr>
          <p:cNvPr id="3" name="Content Placeholder 2">
            <a:extLst>
              <a:ext uri="{FF2B5EF4-FFF2-40B4-BE49-F238E27FC236}">
                <a16:creationId xmlns:a16="http://schemas.microsoft.com/office/drawing/2014/main" id="{E39C2743-0964-9AE7-CB1F-7C0E84CE237F}"/>
              </a:ext>
            </a:extLst>
          </p:cNvPr>
          <p:cNvSpPr>
            <a:spLocks noGrp="1"/>
          </p:cNvSpPr>
          <p:nvPr>
            <p:ph idx="1"/>
          </p:nvPr>
        </p:nvSpPr>
        <p:spPr/>
        <p:txBody>
          <a:bodyPr/>
          <a:lstStyle/>
          <a:p>
            <a:pPr marL="0" indent="0">
              <a:buNone/>
            </a:pPr>
            <a:r>
              <a:rPr lang="en-US" sz="2400" dirty="0"/>
              <a:t>	I can never forget the scene that met us. Between us and the Barrier was a lane of some fifty yards wide, a seething </a:t>
            </a:r>
            <a:r>
              <a:rPr lang="en-US" sz="2400" dirty="0">
                <a:solidFill>
                  <a:srgbClr val="FF0000"/>
                </a:solidFill>
              </a:rPr>
              <a:t>cauldron. </a:t>
            </a:r>
            <a:r>
              <a:rPr lang="en-US" sz="2400" dirty="0"/>
              <a:t>Bergs were </a:t>
            </a:r>
            <a:r>
              <a:rPr lang="en-US" sz="2400" dirty="0">
                <a:solidFill>
                  <a:srgbClr val="FF0000"/>
                </a:solidFill>
              </a:rPr>
              <a:t>calving</a:t>
            </a:r>
            <a:r>
              <a:rPr lang="en-US" sz="2400" dirty="0"/>
              <a:t> off as we watched: and capsizing: and hitting other bergs, splitting into two and falling apart. The Killers filled the whole place. Looking downwards into a hole between our berg and the next, a hole not bigger than a small room, we saw at least six whales. They were so crowded that they could only lie so as to get their snouts out of the water and my memory is that their snouts were bottle-nosed. At this moment our berg split into two parts and we hastily retreated to the lower and safer floes. </a:t>
            </a:r>
            <a:r>
              <a:rPr lang="en-US" sz="2400" dirty="0">
                <a:solidFill>
                  <a:srgbClr val="3366FF"/>
                </a:solidFill>
              </a:rPr>
              <a:t>	</a:t>
            </a:r>
          </a:p>
          <a:p>
            <a:pPr marL="0" indent="0">
              <a:buNone/>
            </a:pPr>
            <a:r>
              <a:rPr lang="en-US" sz="2400" dirty="0">
                <a:solidFill>
                  <a:srgbClr val="3366FF"/>
                </a:solidFill>
              </a:rPr>
              <a:t>     					</a:t>
            </a:r>
            <a:r>
              <a:rPr lang="en-US" sz="2400" dirty="0"/>
              <a:t>The Worst Journey in the World</a:t>
            </a:r>
          </a:p>
          <a:p>
            <a:pPr marL="0" indent="0">
              <a:buNone/>
            </a:pPr>
            <a:endParaRPr lang="en-US" dirty="0"/>
          </a:p>
        </p:txBody>
      </p:sp>
    </p:spTree>
    <p:extLst>
      <p:ext uri="{BB962C8B-B14F-4D97-AF65-F5344CB8AC3E}">
        <p14:creationId xmlns:p14="http://schemas.microsoft.com/office/powerpoint/2010/main" val="17286032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26E32-EE46-DE00-6044-CB2FEDFBFC5D}"/>
              </a:ext>
            </a:extLst>
          </p:cNvPr>
          <p:cNvSpPr>
            <a:spLocks noGrp="1"/>
          </p:cNvSpPr>
          <p:nvPr>
            <p:ph type="title"/>
          </p:nvPr>
        </p:nvSpPr>
        <p:spPr/>
        <p:txBody>
          <a:bodyPr/>
          <a:lstStyle/>
          <a:p>
            <a:r>
              <a:rPr lang="en-US" dirty="0"/>
              <a:t>Preteaching Vocabulary Words</a:t>
            </a:r>
          </a:p>
        </p:txBody>
      </p:sp>
      <p:sp>
        <p:nvSpPr>
          <p:cNvPr id="3" name="Content Placeholder 2">
            <a:extLst>
              <a:ext uri="{FF2B5EF4-FFF2-40B4-BE49-F238E27FC236}">
                <a16:creationId xmlns:a16="http://schemas.microsoft.com/office/drawing/2014/main" id="{8DB15B79-299C-38EE-1A48-9878032A962A}"/>
              </a:ext>
            </a:extLst>
          </p:cNvPr>
          <p:cNvSpPr>
            <a:spLocks noGrp="1"/>
          </p:cNvSpPr>
          <p:nvPr>
            <p:ph idx="1"/>
          </p:nvPr>
        </p:nvSpPr>
        <p:spPr/>
        <p:txBody>
          <a:bodyPr/>
          <a:lstStyle/>
          <a:p>
            <a:pPr lvl="0"/>
            <a:r>
              <a:rPr lang="en-US" sz="2400" dirty="0"/>
              <a:t>Identify words that you suspect students won’t know, won’t be able to determine the meanings of from explicit definition, morphology, or context  AND that will make a difference in comprehending the text</a:t>
            </a:r>
          </a:p>
          <a:p>
            <a:pPr lvl="0"/>
            <a:r>
              <a:rPr lang="en-US" sz="2400" dirty="0"/>
              <a:t>Those are the words that may be pre-introduced (there are times that I will not introduce them, such as when I’m teaching dictionary usage or distinguishing words that I can get from context from those I can’t)</a:t>
            </a:r>
          </a:p>
          <a:p>
            <a:pPr lvl="0"/>
            <a:r>
              <a:rPr lang="en-US" sz="2400" dirty="0"/>
              <a:t>Do not provide extensive prior instruction — telling the definitions or providing a glossary is sufficient (students only need familiarity or an immediate support)</a:t>
            </a:r>
          </a:p>
          <a:p>
            <a:endParaRPr lang="en-US" dirty="0"/>
          </a:p>
        </p:txBody>
      </p:sp>
    </p:spTree>
    <p:extLst>
      <p:ext uri="{BB962C8B-B14F-4D97-AF65-F5344CB8AC3E}">
        <p14:creationId xmlns:p14="http://schemas.microsoft.com/office/powerpoint/2010/main" val="17803530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12FBD-40BC-B00F-EF49-B7AD3C78E426}"/>
              </a:ext>
            </a:extLst>
          </p:cNvPr>
          <p:cNvSpPr>
            <a:spLocks noGrp="1"/>
          </p:cNvSpPr>
          <p:nvPr>
            <p:ph type="title"/>
          </p:nvPr>
        </p:nvSpPr>
        <p:spPr/>
        <p:txBody>
          <a:bodyPr/>
          <a:lstStyle/>
          <a:p>
            <a:r>
              <a:rPr lang="en-US" dirty="0"/>
              <a:t>Empower students to deal with </a:t>
            </a:r>
            <a:r>
              <a:rPr lang="en-US" dirty="0">
                <a:solidFill>
                  <a:srgbClr val="FFFFFF"/>
                </a:solidFill>
              </a:rPr>
              <a:t>vocabulary</a:t>
            </a:r>
            <a:endParaRPr lang="en-US" dirty="0"/>
          </a:p>
        </p:txBody>
      </p:sp>
      <p:sp>
        <p:nvSpPr>
          <p:cNvPr id="3" name="Content Placeholder 2">
            <a:extLst>
              <a:ext uri="{FF2B5EF4-FFF2-40B4-BE49-F238E27FC236}">
                <a16:creationId xmlns:a16="http://schemas.microsoft.com/office/drawing/2014/main" id="{69E5F8D7-F769-AB83-1C62-5E8BEB86B588}"/>
              </a:ext>
            </a:extLst>
          </p:cNvPr>
          <p:cNvSpPr>
            <a:spLocks noGrp="1"/>
          </p:cNvSpPr>
          <p:nvPr>
            <p:ph idx="1"/>
          </p:nvPr>
        </p:nvSpPr>
        <p:spPr/>
        <p:txBody>
          <a:bodyPr/>
          <a:lstStyle/>
          <a:p>
            <a:pPr lvl="0">
              <a:lnSpc>
                <a:spcPct val="100000"/>
              </a:lnSpc>
            </a:pPr>
            <a:r>
              <a:rPr lang="en-US" sz="2400" dirty="0"/>
              <a:t>Build vocabulary conscience -- teach students </a:t>
            </a:r>
          </a:p>
          <a:p>
            <a:pPr lvl="1">
              <a:lnSpc>
                <a:spcPct val="100000"/>
              </a:lnSpc>
            </a:pPr>
            <a:r>
              <a:rPr lang="en-US" dirty="0"/>
              <a:t>(1) to recognize when they don’t know the meaning of a word</a:t>
            </a:r>
          </a:p>
          <a:p>
            <a:pPr lvl="1">
              <a:lnSpc>
                <a:spcPct val="100000"/>
              </a:lnSpc>
            </a:pPr>
            <a:r>
              <a:rPr lang="en-US" dirty="0"/>
              <a:t>(2) to determine whether that lack of knowledge is a comprehension barrier</a:t>
            </a:r>
          </a:p>
          <a:p>
            <a:pPr lvl="0">
              <a:lnSpc>
                <a:spcPct val="100000"/>
              </a:lnSpc>
            </a:pPr>
            <a:r>
              <a:rPr lang="en-US" sz="2400" dirty="0"/>
              <a:t>What to do if lack of vocabulary knowledge is a barrier</a:t>
            </a:r>
          </a:p>
          <a:p>
            <a:endParaRPr lang="en-US" dirty="0"/>
          </a:p>
        </p:txBody>
      </p:sp>
    </p:spTree>
    <p:extLst>
      <p:ext uri="{BB962C8B-B14F-4D97-AF65-F5344CB8AC3E}">
        <p14:creationId xmlns:p14="http://schemas.microsoft.com/office/powerpoint/2010/main" val="32129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912E7-39D6-8BFF-C96A-018AFD9E6586}"/>
              </a:ext>
            </a:extLst>
          </p:cNvPr>
          <p:cNvSpPr>
            <a:spLocks noGrp="1"/>
          </p:cNvSpPr>
          <p:nvPr>
            <p:ph type="title"/>
          </p:nvPr>
        </p:nvSpPr>
        <p:spPr/>
        <p:txBody>
          <a:bodyPr/>
          <a:lstStyle/>
          <a:p>
            <a:r>
              <a:rPr lang="en-US" dirty="0"/>
              <a:t>Book Leveling History (cont.)</a:t>
            </a:r>
          </a:p>
        </p:txBody>
      </p:sp>
      <p:sp>
        <p:nvSpPr>
          <p:cNvPr id="3" name="Content Placeholder 2">
            <a:extLst>
              <a:ext uri="{FF2B5EF4-FFF2-40B4-BE49-F238E27FC236}">
                <a16:creationId xmlns:a16="http://schemas.microsoft.com/office/drawing/2014/main" id="{63F4AD59-02AF-8938-8BA6-19F670DB8B21}"/>
              </a:ext>
            </a:extLst>
          </p:cNvPr>
          <p:cNvSpPr>
            <a:spLocks noGrp="1"/>
          </p:cNvSpPr>
          <p:nvPr>
            <p:ph idx="1"/>
          </p:nvPr>
        </p:nvSpPr>
        <p:spPr/>
        <p:txBody>
          <a:bodyPr>
            <a:normAutofit fontScale="85000" lnSpcReduction="20000"/>
          </a:bodyPr>
          <a:lstStyle/>
          <a:p>
            <a:pPr marL="342900" indent="-342900">
              <a:buFont typeface="Arial" panose="020B0604020202020204" pitchFamily="34" charset="0"/>
              <a:buChar char="•"/>
            </a:pPr>
            <a:r>
              <a:rPr lang="en-US" sz="2800" dirty="0"/>
              <a:t>Psychologists began the scientific study of text readability (Lively &amp; Pressley, 1923)</a:t>
            </a:r>
          </a:p>
          <a:p>
            <a:pPr marL="342900" indent="-342900">
              <a:buFont typeface="Arial" panose="020B0604020202020204" pitchFamily="34" charset="0"/>
              <a:buChar char="•"/>
            </a:pPr>
            <a:r>
              <a:rPr lang="en-US" sz="2800" dirty="0"/>
              <a:t>This was an attempt to objectively identify text features that could be measured for the purpose of predicting reading comprehension – or to place books on a continuum of difficulty</a:t>
            </a:r>
          </a:p>
          <a:p>
            <a:pPr marL="342900" indent="-342900">
              <a:buFont typeface="Arial" panose="020B0604020202020204" pitchFamily="34" charset="0"/>
              <a:buChar char="•"/>
            </a:pPr>
            <a:r>
              <a:rPr lang="en-US" sz="2800" dirty="0"/>
              <a:t>Initially, they tried to identify all structural text features that contributed to text difficulty, but because of the difficulties of measurement and shared covariance among variables they eventually focus on efficiency (2 variables)</a:t>
            </a:r>
          </a:p>
          <a:p>
            <a:pPr marL="342900" indent="-342900">
              <a:buFont typeface="Arial" panose="020B0604020202020204" pitchFamily="34" charset="0"/>
              <a:buChar char="•"/>
            </a:pPr>
            <a:r>
              <a:rPr lang="en-US" sz="2800" dirty="0"/>
              <a:t>Despite the increasing availability of readability schemes, the control of reading challenge in basal readers was determined almost entirely on rigorous vocabulary controls (with stories written for the purpose of teaching)</a:t>
            </a:r>
          </a:p>
          <a:p>
            <a:pPr marL="342900" indent="-342900">
              <a:buFont typeface="Arial" panose="020B0604020202020204" pitchFamily="34" charset="0"/>
              <a:buChar char="•"/>
            </a:pPr>
            <a:r>
              <a:rPr lang="en-US" sz="2800" dirty="0"/>
              <a:t>These vocabulary controls led to inauthenticity of language and negative reactions </a:t>
            </a:r>
          </a:p>
          <a:p>
            <a:pPr marL="0" indent="0">
              <a:buNone/>
            </a:pPr>
            <a:endParaRPr lang="en-US" dirty="0"/>
          </a:p>
        </p:txBody>
      </p:sp>
    </p:spTree>
    <p:extLst>
      <p:ext uri="{BB962C8B-B14F-4D97-AF65-F5344CB8AC3E}">
        <p14:creationId xmlns:p14="http://schemas.microsoft.com/office/powerpoint/2010/main" val="121041610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12FBD-40BC-B00F-EF49-B7AD3C78E426}"/>
              </a:ext>
            </a:extLst>
          </p:cNvPr>
          <p:cNvSpPr>
            <a:spLocks noGrp="1"/>
          </p:cNvSpPr>
          <p:nvPr>
            <p:ph type="title"/>
          </p:nvPr>
        </p:nvSpPr>
        <p:spPr/>
        <p:txBody>
          <a:bodyPr>
            <a:normAutofit/>
          </a:bodyPr>
          <a:lstStyle/>
          <a:p>
            <a:r>
              <a:rPr lang="en-US" sz="3600" dirty="0"/>
              <a:t>Empower students to deal with (cont.)</a:t>
            </a:r>
            <a:r>
              <a:rPr lang="en-US" sz="3600" dirty="0">
                <a:solidFill>
                  <a:srgbClr val="FFFFFF"/>
                </a:solidFill>
              </a:rPr>
              <a:t>vocabulary</a:t>
            </a:r>
            <a:endParaRPr lang="en-US" sz="3600" dirty="0"/>
          </a:p>
        </p:txBody>
      </p:sp>
      <p:sp>
        <p:nvSpPr>
          <p:cNvPr id="3" name="Content Placeholder 2">
            <a:extLst>
              <a:ext uri="{FF2B5EF4-FFF2-40B4-BE49-F238E27FC236}">
                <a16:creationId xmlns:a16="http://schemas.microsoft.com/office/drawing/2014/main" id="{69E5F8D7-F769-AB83-1C62-5E8BEB86B588}"/>
              </a:ext>
            </a:extLst>
          </p:cNvPr>
          <p:cNvSpPr>
            <a:spLocks noGrp="1"/>
          </p:cNvSpPr>
          <p:nvPr>
            <p:ph idx="1"/>
          </p:nvPr>
        </p:nvSpPr>
        <p:spPr/>
        <p:txBody>
          <a:bodyPr/>
          <a:lstStyle/>
          <a:p>
            <a:pPr lvl="0"/>
            <a:r>
              <a:rPr lang="en-US" sz="2400" dirty="0"/>
              <a:t>Do not preteach any words that are explicitly defined in a text</a:t>
            </a:r>
          </a:p>
          <a:p>
            <a:pPr lvl="0"/>
            <a:r>
              <a:rPr lang="en-US" sz="2400" dirty="0"/>
              <a:t>Provide instruction/guidance in recognizing and understanding textually-explicit definitions</a:t>
            </a:r>
          </a:p>
          <a:p>
            <a:pPr lvl="0"/>
            <a:r>
              <a:rPr lang="en-US" sz="2400" dirty="0"/>
              <a:t>Provide instruction/guidance in use of text provided vocabulary supports (e.g., italics, marginal glosses, glossaries)</a:t>
            </a:r>
          </a:p>
          <a:p>
            <a:pPr marL="0" indent="0">
              <a:buNone/>
            </a:pPr>
            <a:endParaRPr lang="en-US" dirty="0"/>
          </a:p>
        </p:txBody>
      </p:sp>
    </p:spTree>
    <p:extLst>
      <p:ext uri="{BB962C8B-B14F-4D97-AF65-F5344CB8AC3E}">
        <p14:creationId xmlns:p14="http://schemas.microsoft.com/office/powerpoint/2010/main" val="3825500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12FBD-40BC-B00F-EF49-B7AD3C78E426}"/>
              </a:ext>
            </a:extLst>
          </p:cNvPr>
          <p:cNvSpPr>
            <a:spLocks noGrp="1"/>
          </p:cNvSpPr>
          <p:nvPr>
            <p:ph type="title"/>
          </p:nvPr>
        </p:nvSpPr>
        <p:spPr/>
        <p:txBody>
          <a:bodyPr>
            <a:normAutofit/>
          </a:bodyPr>
          <a:lstStyle/>
          <a:p>
            <a:r>
              <a:rPr lang="en-US" sz="3600" dirty="0"/>
              <a:t>Empower students to deal with (cont.)</a:t>
            </a:r>
            <a:r>
              <a:rPr lang="en-US" sz="3600" dirty="0">
                <a:solidFill>
                  <a:srgbClr val="FFFFFF"/>
                </a:solidFill>
              </a:rPr>
              <a:t>vocabulary</a:t>
            </a:r>
            <a:endParaRPr lang="en-US" sz="3600" dirty="0"/>
          </a:p>
        </p:txBody>
      </p:sp>
      <p:sp>
        <p:nvSpPr>
          <p:cNvPr id="3" name="Content Placeholder 2">
            <a:extLst>
              <a:ext uri="{FF2B5EF4-FFF2-40B4-BE49-F238E27FC236}">
                <a16:creationId xmlns:a16="http://schemas.microsoft.com/office/drawing/2014/main" id="{69E5F8D7-F769-AB83-1C62-5E8BEB86B588}"/>
              </a:ext>
            </a:extLst>
          </p:cNvPr>
          <p:cNvSpPr>
            <a:spLocks noGrp="1"/>
          </p:cNvSpPr>
          <p:nvPr>
            <p:ph idx="1"/>
          </p:nvPr>
        </p:nvSpPr>
        <p:spPr/>
        <p:txBody>
          <a:bodyPr/>
          <a:lstStyle/>
          <a:p>
            <a:pPr lvl="1"/>
            <a:r>
              <a:rPr lang="en-US" dirty="0"/>
              <a:t>Do not preteach words that can be figured out from context</a:t>
            </a:r>
          </a:p>
          <a:p>
            <a:pPr lvl="1"/>
            <a:r>
              <a:rPr lang="en-US" dirty="0"/>
              <a:t>Provide context interpretation exercises aimed both at identifying the utility of context in a given situation and in using context</a:t>
            </a:r>
          </a:p>
          <a:p>
            <a:pPr lvl="1"/>
            <a:r>
              <a:rPr lang="en-US" dirty="0"/>
              <a:t>Ask vocabulary questions as part of comprehension discussion and follow up with scaffolded re-reading of relevant parts of text when students aren’t successful</a:t>
            </a:r>
          </a:p>
          <a:p>
            <a:pPr marL="0" indent="0">
              <a:buNone/>
            </a:pPr>
            <a:endParaRPr lang="en-US" dirty="0"/>
          </a:p>
        </p:txBody>
      </p:sp>
    </p:spTree>
    <p:extLst>
      <p:ext uri="{BB962C8B-B14F-4D97-AF65-F5344CB8AC3E}">
        <p14:creationId xmlns:p14="http://schemas.microsoft.com/office/powerpoint/2010/main" val="9334001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F72AC-8D7D-92D6-0082-441E11CD15B0}"/>
              </a:ext>
            </a:extLst>
          </p:cNvPr>
          <p:cNvSpPr>
            <a:spLocks noGrp="1"/>
          </p:cNvSpPr>
          <p:nvPr>
            <p:ph type="title"/>
          </p:nvPr>
        </p:nvSpPr>
        <p:spPr/>
        <p:txBody>
          <a:bodyPr>
            <a:normAutofit/>
          </a:bodyPr>
          <a:lstStyle/>
          <a:p>
            <a:r>
              <a:rPr lang="en-US" sz="3600" dirty="0"/>
              <a:t>Empower students to deal with (cont.)</a:t>
            </a:r>
            <a:r>
              <a:rPr lang="en-US" sz="3600" dirty="0">
                <a:solidFill>
                  <a:srgbClr val="FFFFFF"/>
                </a:solidFill>
              </a:rPr>
              <a:t>vocabulary</a:t>
            </a:r>
            <a:endParaRPr lang="en-US" sz="3600" dirty="0"/>
          </a:p>
        </p:txBody>
      </p:sp>
      <p:pic>
        <p:nvPicPr>
          <p:cNvPr id="5" name="Content Placeholder 4" descr="Table&#10;&#10;Description automatically generated with medium confidence">
            <a:extLst>
              <a:ext uri="{FF2B5EF4-FFF2-40B4-BE49-F238E27FC236}">
                <a16:creationId xmlns:a16="http://schemas.microsoft.com/office/drawing/2014/main" id="{C1087603-54CE-34AD-64C1-CC0D43AC65E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567544"/>
            <a:ext cx="9292771" cy="4767212"/>
          </a:xfrm>
        </p:spPr>
      </p:pic>
    </p:spTree>
    <p:extLst>
      <p:ext uri="{BB962C8B-B14F-4D97-AF65-F5344CB8AC3E}">
        <p14:creationId xmlns:p14="http://schemas.microsoft.com/office/powerpoint/2010/main" val="37778056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DDABE-AEEC-B46D-E35C-F3AFE79B0DB8}"/>
              </a:ext>
            </a:extLst>
          </p:cNvPr>
          <p:cNvSpPr>
            <a:spLocks noGrp="1"/>
          </p:cNvSpPr>
          <p:nvPr>
            <p:ph type="title"/>
          </p:nvPr>
        </p:nvSpPr>
        <p:spPr/>
        <p:txBody>
          <a:bodyPr>
            <a:normAutofit/>
          </a:bodyPr>
          <a:lstStyle/>
          <a:p>
            <a:r>
              <a:rPr lang="en-US" sz="3600" dirty="0"/>
              <a:t>Empower students to deal with (cont.)</a:t>
            </a:r>
            <a:r>
              <a:rPr lang="en-US" sz="3600" dirty="0">
                <a:solidFill>
                  <a:srgbClr val="FFFFFF"/>
                </a:solidFill>
              </a:rPr>
              <a:t>vocabulary</a:t>
            </a:r>
            <a:endParaRPr lang="en-US" sz="3600" dirty="0"/>
          </a:p>
        </p:txBody>
      </p:sp>
      <p:sp>
        <p:nvSpPr>
          <p:cNvPr id="3" name="Content Placeholder 2">
            <a:extLst>
              <a:ext uri="{FF2B5EF4-FFF2-40B4-BE49-F238E27FC236}">
                <a16:creationId xmlns:a16="http://schemas.microsoft.com/office/drawing/2014/main" id="{5D7A01F5-DBA8-2A28-603F-4D44E45AE3EF}"/>
              </a:ext>
            </a:extLst>
          </p:cNvPr>
          <p:cNvSpPr>
            <a:spLocks noGrp="1"/>
          </p:cNvSpPr>
          <p:nvPr>
            <p:ph idx="1"/>
          </p:nvPr>
        </p:nvSpPr>
        <p:spPr/>
        <p:txBody>
          <a:bodyPr/>
          <a:lstStyle/>
          <a:p>
            <a:pPr marL="0" indent="0">
              <a:buNone/>
            </a:pPr>
            <a:r>
              <a:rPr lang="en-US" sz="2400" i="1" dirty="0"/>
              <a:t>Additional items for a context exercise:</a:t>
            </a:r>
          </a:p>
          <a:p>
            <a:endParaRPr lang="en-US" sz="2400" i="1" dirty="0"/>
          </a:p>
          <a:p>
            <a:r>
              <a:rPr lang="en-US" sz="2400" i="1" dirty="0"/>
              <a:t>They want bullies to know that they are </a:t>
            </a:r>
            <a:r>
              <a:rPr lang="en-US" sz="2400" i="1" u="sng" dirty="0"/>
              <a:t>accountable</a:t>
            </a:r>
            <a:r>
              <a:rPr lang="en-US" sz="2400" i="1" dirty="0"/>
              <a:t>.</a:t>
            </a:r>
          </a:p>
          <a:p>
            <a:r>
              <a:rPr lang="en-US" sz="2400" i="1" dirty="0"/>
              <a:t>As I looked around the room </a:t>
            </a:r>
            <a:r>
              <a:rPr lang="en-US" sz="2400" i="1" u="sng" dirty="0"/>
              <a:t>desperately</a:t>
            </a:r>
            <a:r>
              <a:rPr lang="en-US" sz="2400" i="1" dirty="0"/>
              <a:t>, the teacher started handing out the papers.</a:t>
            </a:r>
          </a:p>
          <a:p>
            <a:r>
              <a:rPr lang="en-US" sz="2400" i="1" u="sng" dirty="0"/>
              <a:t>Ineluctable</a:t>
            </a:r>
            <a:r>
              <a:rPr lang="en-US" sz="2400" i="1" dirty="0"/>
              <a:t> modality of the visible: at least that if no more, thought through my eyes.</a:t>
            </a:r>
          </a:p>
          <a:p>
            <a:endParaRPr lang="en-US" dirty="0"/>
          </a:p>
        </p:txBody>
      </p:sp>
    </p:spTree>
    <p:extLst>
      <p:ext uri="{BB962C8B-B14F-4D97-AF65-F5344CB8AC3E}">
        <p14:creationId xmlns:p14="http://schemas.microsoft.com/office/powerpoint/2010/main" val="32601595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DDABE-AEEC-B46D-E35C-F3AFE79B0DB8}"/>
              </a:ext>
            </a:extLst>
          </p:cNvPr>
          <p:cNvSpPr>
            <a:spLocks noGrp="1"/>
          </p:cNvSpPr>
          <p:nvPr>
            <p:ph type="title"/>
          </p:nvPr>
        </p:nvSpPr>
        <p:spPr/>
        <p:txBody>
          <a:bodyPr>
            <a:normAutofit/>
          </a:bodyPr>
          <a:lstStyle/>
          <a:p>
            <a:r>
              <a:rPr lang="en-US" sz="3600" dirty="0"/>
              <a:t>Empower students to deal with (cont.)</a:t>
            </a:r>
            <a:r>
              <a:rPr lang="en-US" sz="3600" dirty="0">
                <a:solidFill>
                  <a:srgbClr val="FFFFFF"/>
                </a:solidFill>
              </a:rPr>
              <a:t>vocabulary</a:t>
            </a:r>
            <a:endParaRPr lang="en-US" sz="3600" dirty="0"/>
          </a:p>
        </p:txBody>
      </p:sp>
      <p:sp>
        <p:nvSpPr>
          <p:cNvPr id="3" name="Content Placeholder 2">
            <a:extLst>
              <a:ext uri="{FF2B5EF4-FFF2-40B4-BE49-F238E27FC236}">
                <a16:creationId xmlns:a16="http://schemas.microsoft.com/office/drawing/2014/main" id="{5D7A01F5-DBA8-2A28-603F-4D44E45AE3EF}"/>
              </a:ext>
            </a:extLst>
          </p:cNvPr>
          <p:cNvSpPr>
            <a:spLocks noGrp="1"/>
          </p:cNvSpPr>
          <p:nvPr>
            <p:ph idx="1"/>
          </p:nvPr>
        </p:nvSpPr>
        <p:spPr/>
        <p:txBody>
          <a:bodyPr/>
          <a:lstStyle/>
          <a:p>
            <a:pPr lvl="0"/>
            <a:r>
              <a:rPr lang="en-US" sz="2400" dirty="0"/>
              <a:t>Teach use of electronic and paper dictionaries</a:t>
            </a:r>
          </a:p>
          <a:p>
            <a:pPr lvl="0"/>
            <a:r>
              <a:rPr lang="en-US" sz="2400" dirty="0"/>
              <a:t>Teach students how to use a glossary </a:t>
            </a:r>
          </a:p>
          <a:p>
            <a:pPr lvl="0"/>
            <a:r>
              <a:rPr lang="en-US" sz="2400" dirty="0"/>
              <a:t>Encourage and reward dictionary/ glossary use</a:t>
            </a:r>
          </a:p>
          <a:p>
            <a:pPr lvl="0"/>
            <a:r>
              <a:rPr lang="en-US" sz="2400" dirty="0"/>
              <a:t>Teach morphology –meaningful parts of words</a:t>
            </a:r>
          </a:p>
          <a:p>
            <a:pPr marL="0" indent="0">
              <a:buNone/>
            </a:pPr>
            <a:endParaRPr lang="en-US" sz="2400" i="1" dirty="0"/>
          </a:p>
          <a:p>
            <a:endParaRPr lang="en-US" dirty="0"/>
          </a:p>
        </p:txBody>
      </p:sp>
    </p:spTree>
    <p:extLst>
      <p:ext uri="{BB962C8B-B14F-4D97-AF65-F5344CB8AC3E}">
        <p14:creationId xmlns:p14="http://schemas.microsoft.com/office/powerpoint/2010/main" val="39296565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25D56-0CE8-4B34-99B9-FDB4BA0C4010}"/>
              </a:ext>
            </a:extLst>
          </p:cNvPr>
          <p:cNvSpPr>
            <a:spLocks noGrp="1"/>
          </p:cNvSpPr>
          <p:nvPr>
            <p:ph type="title"/>
          </p:nvPr>
        </p:nvSpPr>
        <p:spPr/>
        <p:txBody>
          <a:bodyPr/>
          <a:lstStyle/>
          <a:p>
            <a:r>
              <a:rPr lang="en-US" dirty="0"/>
              <a:t>Comprehending Sentences</a:t>
            </a:r>
          </a:p>
        </p:txBody>
      </p:sp>
      <p:sp>
        <p:nvSpPr>
          <p:cNvPr id="3" name="Content Placeholder 2">
            <a:extLst>
              <a:ext uri="{FF2B5EF4-FFF2-40B4-BE49-F238E27FC236}">
                <a16:creationId xmlns:a16="http://schemas.microsoft.com/office/drawing/2014/main" id="{32EAFA61-7740-6110-CA32-ACCF8AFA6FAE}"/>
              </a:ext>
            </a:extLst>
          </p:cNvPr>
          <p:cNvSpPr>
            <a:spLocks noGrp="1"/>
          </p:cNvSpPr>
          <p:nvPr>
            <p:ph idx="1"/>
          </p:nvPr>
        </p:nvSpPr>
        <p:spPr/>
        <p:txBody>
          <a:bodyPr/>
          <a:lstStyle/>
          <a:p>
            <a:r>
              <a:rPr lang="en-US" sz="2400" dirty="0"/>
              <a:t>Texts may be hard because of grammar or syntax </a:t>
            </a:r>
          </a:p>
          <a:p>
            <a:pPr marL="0" indent="0">
              <a:buNone/>
            </a:pPr>
            <a:endParaRPr lang="en-US" sz="2400" i="1" dirty="0"/>
          </a:p>
          <a:p>
            <a:pPr marL="0" indent="0">
              <a:buNone/>
            </a:pPr>
            <a:r>
              <a:rPr lang="en-US" sz="2400" i="1" dirty="0"/>
              <a:t>Explain clearly using at least three different reasons  or drawing three diagrams why McClellan lost the battle.</a:t>
            </a:r>
            <a:endParaRPr lang="en-US" sz="2400" dirty="0"/>
          </a:p>
          <a:p>
            <a:pPr marL="0" indent="0">
              <a:buNone/>
            </a:pPr>
            <a:endParaRPr lang="en-US" sz="2400" i="1" dirty="0"/>
          </a:p>
          <a:p>
            <a:pPr marL="0" indent="0">
              <a:buNone/>
            </a:pPr>
            <a:r>
              <a:rPr lang="en-US" sz="2400" i="1" dirty="0"/>
              <a:t>Explain clearly why McClellan lost the battle. Give at least three reasons or draw three diagrams</a:t>
            </a:r>
            <a:r>
              <a:rPr lang="en-US" sz="2400" dirty="0"/>
              <a:t>.</a:t>
            </a:r>
          </a:p>
          <a:p>
            <a:pPr marL="0" indent="0">
              <a:buNone/>
            </a:pPr>
            <a:endParaRPr lang="en-US" dirty="0"/>
          </a:p>
        </p:txBody>
      </p:sp>
    </p:spTree>
    <p:extLst>
      <p:ext uri="{BB962C8B-B14F-4D97-AF65-F5344CB8AC3E}">
        <p14:creationId xmlns:p14="http://schemas.microsoft.com/office/powerpoint/2010/main" val="40713738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Comprehending Sentences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a:spcBef>
                <a:spcPts val="0"/>
              </a:spcBef>
              <a:spcAft>
                <a:spcPts val="600"/>
              </a:spcAft>
            </a:pPr>
            <a:r>
              <a:rPr lang="en-US" sz="2800" dirty="0"/>
              <a:t>Reading requires more than an ability to make sense of word meanings</a:t>
            </a:r>
          </a:p>
          <a:p>
            <a:pPr>
              <a:spcBef>
                <a:spcPts val="0"/>
              </a:spcBef>
              <a:spcAft>
                <a:spcPts val="600"/>
              </a:spcAft>
            </a:pPr>
            <a:r>
              <a:rPr lang="en-US" sz="2800" dirty="0"/>
              <a:t>Comprehension also depends on one’s ability to make sense of syntax, too</a:t>
            </a:r>
          </a:p>
          <a:p>
            <a:pPr>
              <a:spcBef>
                <a:spcPts val="0"/>
              </a:spcBef>
              <a:spcAft>
                <a:spcPts val="600"/>
              </a:spcAft>
            </a:pPr>
            <a:r>
              <a:rPr lang="en-US" sz="2800" dirty="0"/>
              <a:t>Academic texts have much more challenging syntactic forms and relations than conversation or non-academic text</a:t>
            </a:r>
          </a:p>
          <a:p>
            <a:endParaRPr lang="en-US" dirty="0"/>
          </a:p>
        </p:txBody>
      </p:sp>
    </p:spTree>
    <p:extLst>
      <p:ext uri="{BB962C8B-B14F-4D97-AF65-F5344CB8AC3E}">
        <p14:creationId xmlns:p14="http://schemas.microsoft.com/office/powerpoint/2010/main" val="249646868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Comprehending Sentences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marL="0" indent="0">
              <a:spcBef>
                <a:spcPts val="0"/>
              </a:spcBef>
              <a:buNone/>
            </a:pPr>
            <a:r>
              <a:rPr lang="en-US" sz="2400" i="1" dirty="0"/>
              <a:t>“However, on August 24, 2006, the International </a:t>
            </a:r>
            <a:r>
              <a:rPr lang="en-US" sz="2400" dirty="0"/>
              <a:t>Astronomical</a:t>
            </a:r>
            <a:r>
              <a:rPr lang="en-US" sz="2400" i="1" dirty="0"/>
              <a:t> Union (IAU), a group of individual astronomers and astronomical societies from around the world, made an announcement.    </a:t>
            </a:r>
          </a:p>
          <a:p>
            <a:pPr marL="0" indent="0">
              <a:spcBef>
                <a:spcPts val="0"/>
              </a:spcBef>
              <a:buNone/>
            </a:pPr>
            <a:r>
              <a:rPr lang="en-US" sz="2400" i="1" dirty="0"/>
              <a:t>    </a:t>
            </a:r>
          </a:p>
          <a:p>
            <a:pPr marL="0" indent="0">
              <a:spcBef>
                <a:spcPts val="0"/>
              </a:spcBef>
              <a:buNone/>
            </a:pPr>
            <a:endParaRPr lang="en-US" sz="2400" i="1" dirty="0"/>
          </a:p>
          <a:p>
            <a:pPr marL="0" indent="0">
              <a:spcBef>
                <a:spcPts val="0"/>
              </a:spcBef>
              <a:buNone/>
            </a:pPr>
            <a:endParaRPr lang="en-US" sz="2400" dirty="0"/>
          </a:p>
          <a:p>
            <a:r>
              <a:rPr lang="en-US" sz="2400" dirty="0"/>
              <a:t>25 words</a:t>
            </a:r>
          </a:p>
          <a:p>
            <a:r>
              <a:rPr lang="en-US" sz="2400" dirty="0"/>
              <a:t>5 commas </a:t>
            </a:r>
          </a:p>
          <a:p>
            <a:r>
              <a:rPr lang="en-US" sz="2400" dirty="0"/>
              <a:t>Acronym, caps, parentheses</a:t>
            </a:r>
          </a:p>
          <a:p>
            <a:endParaRPr lang="en-US" dirty="0"/>
          </a:p>
        </p:txBody>
      </p:sp>
    </p:spTree>
    <p:extLst>
      <p:ext uri="{BB962C8B-B14F-4D97-AF65-F5344CB8AC3E}">
        <p14:creationId xmlns:p14="http://schemas.microsoft.com/office/powerpoint/2010/main" val="13841473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Comprehending Sentences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marL="0" indent="0">
              <a:spcBef>
                <a:spcPts val="0"/>
              </a:spcBef>
              <a:spcAft>
                <a:spcPts val="600"/>
              </a:spcAft>
              <a:buNone/>
            </a:pPr>
            <a:endParaRPr lang="en-US" sz="2800" i="1" dirty="0"/>
          </a:p>
          <a:p>
            <a:pPr>
              <a:spcBef>
                <a:spcPts val="0"/>
              </a:spcBef>
              <a:spcAft>
                <a:spcPts val="600"/>
              </a:spcAft>
            </a:pPr>
            <a:r>
              <a:rPr lang="en-US" sz="2400" i="1" dirty="0"/>
              <a:t>However,</a:t>
            </a:r>
          </a:p>
          <a:p>
            <a:pPr>
              <a:spcBef>
                <a:spcPts val="0"/>
              </a:spcBef>
              <a:spcAft>
                <a:spcPts val="600"/>
              </a:spcAft>
            </a:pPr>
            <a:r>
              <a:rPr lang="en-US" sz="2400" i="1" dirty="0"/>
              <a:t>on August 24 2006</a:t>
            </a:r>
          </a:p>
          <a:p>
            <a:pPr>
              <a:spcBef>
                <a:spcPts val="0"/>
              </a:spcBef>
              <a:spcAft>
                <a:spcPts val="600"/>
              </a:spcAft>
            </a:pPr>
            <a:r>
              <a:rPr lang="en-US" sz="2400" i="1" dirty="0"/>
              <a:t>the International Astronomical Union (IAU), a group of individual astronomers and astronomical societies from around the world</a:t>
            </a:r>
          </a:p>
          <a:p>
            <a:pPr>
              <a:spcBef>
                <a:spcPts val="0"/>
              </a:spcBef>
              <a:spcAft>
                <a:spcPts val="600"/>
              </a:spcAft>
            </a:pPr>
            <a:r>
              <a:rPr lang="en-US" sz="2400" i="1" dirty="0"/>
              <a:t>made</a:t>
            </a:r>
          </a:p>
          <a:p>
            <a:pPr>
              <a:spcBef>
                <a:spcPts val="0"/>
              </a:spcBef>
              <a:spcAft>
                <a:spcPts val="600"/>
              </a:spcAft>
            </a:pPr>
            <a:r>
              <a:rPr lang="en-US" sz="2400" i="1" dirty="0"/>
              <a:t>an announcement</a:t>
            </a:r>
          </a:p>
          <a:p>
            <a:pPr marL="0" indent="0">
              <a:buNone/>
            </a:pPr>
            <a:endParaRPr lang="en-US" dirty="0"/>
          </a:p>
        </p:txBody>
      </p:sp>
    </p:spTree>
    <p:extLst>
      <p:ext uri="{BB962C8B-B14F-4D97-AF65-F5344CB8AC3E}">
        <p14:creationId xmlns:p14="http://schemas.microsoft.com/office/powerpoint/2010/main" val="11589328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Comprehending Sentences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normAutofit fontScale="70000" lnSpcReduction="20000"/>
          </a:bodyPr>
          <a:lstStyle/>
          <a:p>
            <a:pPr marL="0" indent="0">
              <a:spcBef>
                <a:spcPts val="0"/>
              </a:spcBef>
              <a:spcAft>
                <a:spcPts val="600"/>
              </a:spcAft>
              <a:buNone/>
            </a:pPr>
            <a:r>
              <a:rPr lang="en-US" sz="2800" i="1" dirty="0"/>
              <a:t>Who was the sentence about?	</a:t>
            </a:r>
          </a:p>
          <a:p>
            <a:pPr marL="0" indent="0">
              <a:spcBef>
                <a:spcPts val="0"/>
              </a:spcBef>
              <a:spcAft>
                <a:spcPts val="600"/>
              </a:spcAft>
              <a:buNone/>
            </a:pPr>
            <a:r>
              <a:rPr lang="en-US" sz="2800" i="1" dirty="0"/>
              <a:t>the International Astronomical Union (IAU)</a:t>
            </a:r>
          </a:p>
          <a:p>
            <a:pPr marL="0" indent="0">
              <a:spcBef>
                <a:spcPts val="0"/>
              </a:spcBef>
              <a:spcAft>
                <a:spcPts val="600"/>
              </a:spcAft>
              <a:buNone/>
            </a:pPr>
            <a:endParaRPr lang="en-US" sz="2800" i="1" dirty="0"/>
          </a:p>
          <a:p>
            <a:pPr marL="0" indent="0">
              <a:spcBef>
                <a:spcPts val="0"/>
              </a:spcBef>
              <a:spcAft>
                <a:spcPts val="600"/>
              </a:spcAft>
              <a:buNone/>
            </a:pPr>
            <a:r>
              <a:rPr lang="en-US" sz="2800" i="1" dirty="0"/>
              <a:t>Who are they?</a:t>
            </a:r>
          </a:p>
          <a:p>
            <a:pPr marL="0" indent="0">
              <a:spcBef>
                <a:spcPts val="0"/>
              </a:spcBef>
              <a:spcAft>
                <a:spcPts val="600"/>
              </a:spcAft>
              <a:buNone/>
            </a:pPr>
            <a:r>
              <a:rPr lang="en-US" sz="2800" i="1" dirty="0"/>
              <a:t>a group of individual astronomers and astronomical societies from around the world</a:t>
            </a:r>
          </a:p>
          <a:p>
            <a:pPr marL="0" indent="0">
              <a:spcBef>
                <a:spcPts val="0"/>
              </a:spcBef>
              <a:spcAft>
                <a:spcPts val="600"/>
              </a:spcAft>
              <a:buNone/>
            </a:pPr>
            <a:endParaRPr lang="en-US" sz="2800" i="1" dirty="0"/>
          </a:p>
          <a:p>
            <a:pPr marL="0" indent="0">
              <a:spcBef>
                <a:spcPts val="0"/>
              </a:spcBef>
              <a:spcAft>
                <a:spcPts val="600"/>
              </a:spcAft>
              <a:buNone/>
            </a:pPr>
            <a:r>
              <a:rPr lang="en-US" sz="2800" i="1" dirty="0"/>
              <a:t>What did they do?</a:t>
            </a:r>
          </a:p>
          <a:p>
            <a:pPr marL="0" indent="0">
              <a:spcBef>
                <a:spcPts val="0"/>
              </a:spcBef>
              <a:spcAft>
                <a:spcPts val="600"/>
              </a:spcAft>
              <a:buNone/>
            </a:pPr>
            <a:r>
              <a:rPr lang="en-US" sz="2800" i="1" dirty="0"/>
              <a:t>made</a:t>
            </a:r>
          </a:p>
          <a:p>
            <a:pPr marL="0" indent="0">
              <a:spcBef>
                <a:spcPts val="0"/>
              </a:spcBef>
              <a:spcAft>
                <a:spcPts val="600"/>
              </a:spcAft>
              <a:buNone/>
            </a:pPr>
            <a:endParaRPr lang="en-US" sz="2800" i="1" dirty="0"/>
          </a:p>
          <a:p>
            <a:pPr marL="0" indent="0">
              <a:spcBef>
                <a:spcPts val="0"/>
              </a:spcBef>
              <a:spcAft>
                <a:spcPts val="600"/>
              </a:spcAft>
              <a:buNone/>
            </a:pPr>
            <a:r>
              <a:rPr lang="en-US" sz="2800" i="1" dirty="0"/>
              <a:t>Made what?</a:t>
            </a:r>
          </a:p>
          <a:p>
            <a:pPr marL="0" indent="0">
              <a:spcBef>
                <a:spcPts val="0"/>
              </a:spcBef>
              <a:spcAft>
                <a:spcPts val="600"/>
              </a:spcAft>
              <a:buNone/>
            </a:pPr>
            <a:r>
              <a:rPr lang="en-US" sz="2800" i="1" dirty="0"/>
              <a:t>an announcement</a:t>
            </a:r>
          </a:p>
          <a:p>
            <a:pPr marL="0" indent="0">
              <a:spcBef>
                <a:spcPts val="0"/>
              </a:spcBef>
              <a:spcAft>
                <a:spcPts val="600"/>
              </a:spcAft>
              <a:buNone/>
            </a:pPr>
            <a:endParaRPr lang="en-US" sz="2800" i="1" dirty="0"/>
          </a:p>
          <a:p>
            <a:pPr marL="0" indent="0">
              <a:spcBef>
                <a:spcPts val="0"/>
              </a:spcBef>
              <a:spcAft>
                <a:spcPts val="600"/>
              </a:spcAft>
              <a:buNone/>
            </a:pPr>
            <a:r>
              <a:rPr lang="en-US" sz="2800" i="1" dirty="0"/>
              <a:t>When?</a:t>
            </a:r>
          </a:p>
          <a:p>
            <a:pPr marL="0" indent="0">
              <a:spcBef>
                <a:spcPts val="0"/>
              </a:spcBef>
              <a:spcAft>
                <a:spcPts val="600"/>
              </a:spcAft>
              <a:buNone/>
            </a:pPr>
            <a:r>
              <a:rPr lang="en-US" sz="2800" i="1" dirty="0"/>
              <a:t>on August 24 2006</a:t>
            </a:r>
          </a:p>
          <a:p>
            <a:endParaRPr lang="en-US" dirty="0"/>
          </a:p>
        </p:txBody>
      </p:sp>
    </p:spTree>
    <p:extLst>
      <p:ext uri="{BB962C8B-B14F-4D97-AF65-F5344CB8AC3E}">
        <p14:creationId xmlns:p14="http://schemas.microsoft.com/office/powerpoint/2010/main" val="1788681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912E7-39D6-8BFF-C96A-018AFD9E6586}"/>
              </a:ext>
            </a:extLst>
          </p:cNvPr>
          <p:cNvSpPr>
            <a:spLocks noGrp="1"/>
          </p:cNvSpPr>
          <p:nvPr>
            <p:ph type="title"/>
          </p:nvPr>
        </p:nvSpPr>
        <p:spPr/>
        <p:txBody>
          <a:bodyPr/>
          <a:lstStyle/>
          <a:p>
            <a:r>
              <a:rPr lang="en-US" dirty="0"/>
              <a:t>Book Leveling History (cont.)</a:t>
            </a:r>
          </a:p>
        </p:txBody>
      </p:sp>
      <p:sp>
        <p:nvSpPr>
          <p:cNvPr id="3" name="Content Placeholder 2">
            <a:extLst>
              <a:ext uri="{FF2B5EF4-FFF2-40B4-BE49-F238E27FC236}">
                <a16:creationId xmlns:a16="http://schemas.microsoft.com/office/drawing/2014/main" id="{63F4AD59-02AF-8938-8BA6-19F670DB8B21}"/>
              </a:ext>
            </a:extLst>
          </p:cNvPr>
          <p:cNvSpPr>
            <a:spLocks noGrp="1"/>
          </p:cNvSpPr>
          <p:nvPr>
            <p:ph idx="1"/>
          </p:nvPr>
        </p:nvSpPr>
        <p:spPr/>
        <p:txBody>
          <a:bodyPr>
            <a:normAutofit/>
          </a:bodyPr>
          <a:lstStyle/>
          <a:p>
            <a:pPr marL="342900" indent="-342900">
              <a:buFont typeface="Arial" panose="020B0604020202020204" pitchFamily="34" charset="0"/>
              <a:buChar char="•"/>
            </a:pPr>
            <a:r>
              <a:rPr lang="en-US" sz="2400" dirty="0"/>
              <a:t>From 1910-1940, there are occasional mentions of the idea that students should be taught at “their levels” in the professional literature (e.g., Gray, Thorndike, Durrell), but with no specification of how that should be done </a:t>
            </a:r>
          </a:p>
          <a:p>
            <a:pPr marL="342900" indent="-342900">
              <a:buFont typeface="Arial" panose="020B0604020202020204" pitchFamily="34" charset="0"/>
              <a:buChar char="•"/>
            </a:pPr>
            <a:r>
              <a:rPr lang="en-US" sz="2400" dirty="0"/>
              <a:t>In 1946, Emmett Betts publishes the </a:t>
            </a:r>
            <a:r>
              <a:rPr lang="en-US" sz="2400" i="1" dirty="0"/>
              <a:t>Foundations of Reading, </a:t>
            </a:r>
            <a:r>
              <a:rPr lang="en-US" sz="2400" dirty="0"/>
              <a:t>the </a:t>
            </a:r>
            <a:r>
              <a:rPr lang="en-US" sz="2400" i="1" dirty="0" err="1"/>
              <a:t>ur</a:t>
            </a:r>
            <a:r>
              <a:rPr lang="en-US" sz="2400" dirty="0"/>
              <a:t> textbook of that era – it provides a specific definition of the ”instructional level” and provides a methodology that teachers can use to place their students in the level of texts that the science indicated to be most appropriate to support learning </a:t>
            </a:r>
          </a:p>
          <a:p>
            <a:pPr marL="342900" indent="-342900">
              <a:buFont typeface="Arial" panose="020B0604020202020204" pitchFamily="34" charset="0"/>
              <a:buChar char="•"/>
            </a:pPr>
            <a:r>
              <a:rPr lang="en-US" sz="2400" dirty="0"/>
              <a:t>Not clear how widely used this scheme but it is a popular approach both in general and special education by the 1970s</a:t>
            </a:r>
          </a:p>
          <a:p>
            <a:pPr marL="0" indent="0">
              <a:buNone/>
            </a:pPr>
            <a:endParaRPr lang="en-US" dirty="0"/>
          </a:p>
        </p:txBody>
      </p:sp>
    </p:spTree>
    <p:extLst>
      <p:ext uri="{BB962C8B-B14F-4D97-AF65-F5344CB8AC3E}">
        <p14:creationId xmlns:p14="http://schemas.microsoft.com/office/powerpoint/2010/main" val="108740878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Comprehending Sentences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a:buClrTx/>
              <a:buFont typeface="Arial"/>
              <a:buChar char="•"/>
            </a:pPr>
            <a:r>
              <a:rPr lang="en-US" sz="2400" dirty="0"/>
              <a:t>Sentence density: unpacking complex nouns</a:t>
            </a:r>
          </a:p>
          <a:p>
            <a:pPr>
              <a:buClrTx/>
              <a:buFont typeface="Arial"/>
              <a:buChar char="•"/>
            </a:pPr>
            <a:r>
              <a:rPr lang="en-US" sz="2400" i="1" u="sng" dirty="0"/>
              <a:t>Experimental verification of Einstein’s explanation of the photoelectric effect</a:t>
            </a:r>
            <a:r>
              <a:rPr lang="en-US" sz="2400" i="1" dirty="0"/>
              <a:t> was made 11 years later by the American physicist Robert Millikan.                              </a:t>
            </a:r>
          </a:p>
          <a:p>
            <a:pPr>
              <a:buClrTx/>
              <a:buFont typeface="Arial"/>
              <a:buChar char="•"/>
            </a:pPr>
            <a:r>
              <a:rPr lang="en-US" sz="2400" i="1" u="sng" dirty="0"/>
              <a:t>Every aspect of Einstein’s interpretation</a:t>
            </a:r>
            <a:r>
              <a:rPr lang="en-US" sz="2400" i="1" dirty="0"/>
              <a:t> was confirmed, including the direct proportionality of photon energy to frequency.</a:t>
            </a:r>
            <a:endParaRPr lang="en-US" sz="2400" dirty="0"/>
          </a:p>
          <a:p>
            <a:endParaRPr lang="en-US" dirty="0"/>
          </a:p>
        </p:txBody>
      </p:sp>
    </p:spTree>
    <p:extLst>
      <p:ext uri="{BB962C8B-B14F-4D97-AF65-F5344CB8AC3E}">
        <p14:creationId xmlns:p14="http://schemas.microsoft.com/office/powerpoint/2010/main" val="366928549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Comprehending Sentences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marL="0" indent="0">
              <a:buNone/>
            </a:pPr>
            <a:r>
              <a:rPr lang="en-US" sz="2400" dirty="0"/>
              <a:t>“The women of Montgomery, both young and older, would come in with their fancy holiday dresses that needed adjustments or their Sunday suits and blouses that needed just a touch—a flower or some velvet trimming or something to make the ladies look festive.”</a:t>
            </a:r>
          </a:p>
          <a:p>
            <a:pPr marL="0" indent="0">
              <a:buNone/>
            </a:pPr>
            <a:r>
              <a:rPr lang="en-US" sz="2400" dirty="0"/>
              <a:t>			--Nikki Giovanni (</a:t>
            </a:r>
            <a:r>
              <a:rPr lang="en-US" sz="2400" u="sng" dirty="0"/>
              <a:t>Rosa</a:t>
            </a:r>
            <a:r>
              <a:rPr lang="en-US" sz="2400" dirty="0"/>
              <a:t>)</a:t>
            </a:r>
          </a:p>
          <a:p>
            <a:pPr marL="0" indent="0">
              <a:buNone/>
            </a:pPr>
            <a:endParaRPr lang="en-US" sz="2400" dirty="0"/>
          </a:p>
          <a:p>
            <a:r>
              <a:rPr lang="en-US" sz="2400" dirty="0"/>
              <a:t>44 words</a:t>
            </a:r>
          </a:p>
          <a:p>
            <a:r>
              <a:rPr lang="en-US" sz="2400" dirty="0"/>
              <a:t>2 commas, 1 </a:t>
            </a:r>
            <a:r>
              <a:rPr lang="en-US" sz="2400" dirty="0" err="1"/>
              <a:t>em</a:t>
            </a:r>
            <a:r>
              <a:rPr lang="en-US" sz="2400" dirty="0"/>
              <a:t>-dash</a:t>
            </a:r>
          </a:p>
          <a:p>
            <a:pPr marL="0" indent="0">
              <a:buNone/>
            </a:pPr>
            <a:endParaRPr lang="en-US" dirty="0"/>
          </a:p>
        </p:txBody>
      </p:sp>
    </p:spTree>
    <p:extLst>
      <p:ext uri="{BB962C8B-B14F-4D97-AF65-F5344CB8AC3E}">
        <p14:creationId xmlns:p14="http://schemas.microsoft.com/office/powerpoint/2010/main" val="381839851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Comprehending Sentences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marL="0" indent="0">
              <a:buNone/>
            </a:pPr>
            <a:r>
              <a:rPr lang="en-US" sz="2400" dirty="0"/>
              <a:t>“The women of Montgomery </a:t>
            </a:r>
            <a:r>
              <a:rPr lang="en-US" sz="2400" strike="sngStrike" dirty="0"/>
              <a:t>, both young and older,   </a:t>
            </a:r>
            <a:r>
              <a:rPr lang="en-US" sz="2400" dirty="0"/>
              <a:t>would come in with their fancy holiday dresses that needed adjustments or their Sunday suits and blouses that needed just a touch—a flower or some velvet trimming or something to make the ladies look festive.”</a:t>
            </a:r>
          </a:p>
          <a:p>
            <a:endParaRPr lang="en-US" dirty="0"/>
          </a:p>
        </p:txBody>
      </p:sp>
    </p:spTree>
    <p:extLst>
      <p:ext uri="{BB962C8B-B14F-4D97-AF65-F5344CB8AC3E}">
        <p14:creationId xmlns:p14="http://schemas.microsoft.com/office/powerpoint/2010/main" val="21264315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Comprehending Sentences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marL="0" indent="0">
              <a:buNone/>
            </a:pPr>
            <a:r>
              <a:rPr lang="en-US" sz="2400" dirty="0"/>
              <a:t>“The women of Montgomery would come in with their fancy holiday dresses that needed adjustments or their Sunday suits and blouses that needed just a touch—a flower or some velvet trimming or something to make the ladies look festive.”</a:t>
            </a:r>
          </a:p>
          <a:p>
            <a:pPr marL="0" indent="0">
              <a:buNone/>
            </a:pPr>
            <a:endParaRPr lang="en-US" dirty="0"/>
          </a:p>
        </p:txBody>
      </p:sp>
    </p:spTree>
    <p:extLst>
      <p:ext uri="{BB962C8B-B14F-4D97-AF65-F5344CB8AC3E}">
        <p14:creationId xmlns:p14="http://schemas.microsoft.com/office/powerpoint/2010/main" val="33157912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Comprehending Sentences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marL="0" indent="0">
              <a:buNone/>
            </a:pPr>
            <a:r>
              <a:rPr lang="en-US" sz="2400" dirty="0"/>
              <a:t>“The women of Montgomery would come in with their fancy holiday dresses that needed adjustments </a:t>
            </a:r>
            <a:r>
              <a:rPr lang="en-US" sz="2400" dirty="0">
                <a:solidFill>
                  <a:srgbClr val="FF0000"/>
                </a:solidFill>
              </a:rPr>
              <a:t>or </a:t>
            </a:r>
            <a:r>
              <a:rPr lang="en-US" sz="2400" dirty="0"/>
              <a:t>their Sunday suits and blouses that needed just a touch</a:t>
            </a:r>
            <a:r>
              <a:rPr lang="en-US" sz="2400" dirty="0">
                <a:solidFill>
                  <a:srgbClr val="FF0000"/>
                </a:solidFill>
              </a:rPr>
              <a:t>—</a:t>
            </a:r>
            <a:r>
              <a:rPr lang="en-US" sz="2400" dirty="0"/>
              <a:t>a flower </a:t>
            </a:r>
            <a:r>
              <a:rPr lang="en-US" sz="2400" dirty="0">
                <a:solidFill>
                  <a:srgbClr val="FF0000"/>
                </a:solidFill>
              </a:rPr>
              <a:t>or</a:t>
            </a:r>
            <a:r>
              <a:rPr lang="en-US" sz="2400" dirty="0"/>
              <a:t> some velvet trimming </a:t>
            </a:r>
            <a:r>
              <a:rPr lang="en-US" sz="2400" dirty="0">
                <a:solidFill>
                  <a:srgbClr val="FF0000"/>
                </a:solidFill>
              </a:rPr>
              <a:t>or</a:t>
            </a:r>
            <a:r>
              <a:rPr lang="en-US" sz="2400" dirty="0"/>
              <a:t> something to make the ladies look festive.”</a:t>
            </a:r>
          </a:p>
          <a:p>
            <a:pPr marL="0" indent="0">
              <a:buNone/>
            </a:pPr>
            <a:endParaRPr lang="en-US" dirty="0"/>
          </a:p>
        </p:txBody>
      </p:sp>
    </p:spTree>
    <p:extLst>
      <p:ext uri="{BB962C8B-B14F-4D97-AF65-F5344CB8AC3E}">
        <p14:creationId xmlns:p14="http://schemas.microsoft.com/office/powerpoint/2010/main" val="314052960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Comprehending Sentences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marL="0" indent="0">
              <a:buNone/>
            </a:pPr>
            <a:r>
              <a:rPr lang="en-US" sz="2400" dirty="0"/>
              <a:t>“The women of Montgomery would come in with their fancy holiday dresses that needed adjustments </a:t>
            </a:r>
          </a:p>
          <a:p>
            <a:pPr marL="0" indent="0">
              <a:buNone/>
            </a:pPr>
            <a:r>
              <a:rPr lang="en-US" sz="2400" dirty="0">
                <a:solidFill>
                  <a:srgbClr val="FF0000"/>
                </a:solidFill>
              </a:rPr>
              <a:t>or </a:t>
            </a:r>
            <a:r>
              <a:rPr lang="en-US" sz="2400" dirty="0"/>
              <a:t>their Sunday suits and blouses that needed just a touch</a:t>
            </a:r>
          </a:p>
          <a:p>
            <a:pPr marL="0" indent="0">
              <a:buNone/>
            </a:pPr>
            <a:r>
              <a:rPr lang="en-US" sz="2400" dirty="0">
                <a:solidFill>
                  <a:srgbClr val="FF0000"/>
                </a:solidFill>
              </a:rPr>
              <a:t>—</a:t>
            </a:r>
            <a:r>
              <a:rPr lang="en-US" sz="2400" dirty="0"/>
              <a:t>a flower </a:t>
            </a:r>
          </a:p>
          <a:p>
            <a:pPr marL="0" indent="0">
              <a:buNone/>
            </a:pPr>
            <a:r>
              <a:rPr lang="en-US" sz="2400" dirty="0">
                <a:solidFill>
                  <a:srgbClr val="FF0000"/>
                </a:solidFill>
              </a:rPr>
              <a:t>or</a:t>
            </a:r>
            <a:r>
              <a:rPr lang="en-US" sz="2400" dirty="0"/>
              <a:t> some velvet trimming </a:t>
            </a:r>
          </a:p>
          <a:p>
            <a:pPr marL="0" indent="0">
              <a:buNone/>
            </a:pPr>
            <a:r>
              <a:rPr lang="en-US" sz="2400" dirty="0">
                <a:solidFill>
                  <a:srgbClr val="FF0000"/>
                </a:solidFill>
              </a:rPr>
              <a:t>or</a:t>
            </a:r>
            <a:r>
              <a:rPr lang="en-US" sz="2400" dirty="0"/>
              <a:t> something to make the ladies look festive.”</a:t>
            </a:r>
          </a:p>
          <a:p>
            <a:pPr marL="0" indent="0">
              <a:buNone/>
            </a:pPr>
            <a:endParaRPr lang="en-US" dirty="0"/>
          </a:p>
        </p:txBody>
      </p:sp>
    </p:spTree>
    <p:extLst>
      <p:ext uri="{BB962C8B-B14F-4D97-AF65-F5344CB8AC3E}">
        <p14:creationId xmlns:p14="http://schemas.microsoft.com/office/powerpoint/2010/main" val="76952865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Comprehending Sentences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normAutofit fontScale="92500" lnSpcReduction="10000"/>
          </a:bodyPr>
          <a:lstStyle/>
          <a:p>
            <a:pPr marL="0" indent="0">
              <a:buNone/>
            </a:pPr>
            <a:r>
              <a:rPr lang="en-US" sz="2600" dirty="0"/>
              <a:t>“The women of Montgomery would come in with </a:t>
            </a:r>
            <a:r>
              <a:rPr lang="en-US" sz="2600" u="sng" dirty="0"/>
              <a:t>their fancy holiday dresses that needed adjustments</a:t>
            </a:r>
            <a:r>
              <a:rPr lang="en-US" sz="2600" dirty="0"/>
              <a:t> </a:t>
            </a:r>
          </a:p>
          <a:p>
            <a:pPr marL="0" indent="0">
              <a:buNone/>
            </a:pPr>
            <a:endParaRPr lang="en-US" sz="2600" dirty="0"/>
          </a:p>
          <a:p>
            <a:pPr marL="0" indent="0">
              <a:buNone/>
            </a:pPr>
            <a:r>
              <a:rPr lang="en-US" sz="2600" dirty="0">
                <a:solidFill>
                  <a:srgbClr val="FF0000"/>
                </a:solidFill>
              </a:rPr>
              <a:t>or </a:t>
            </a:r>
            <a:r>
              <a:rPr lang="en-US" sz="2600" u="sng" dirty="0"/>
              <a:t>their Sunday suits and blouses that needed just a touch</a:t>
            </a:r>
          </a:p>
          <a:p>
            <a:pPr marL="0" indent="0">
              <a:buNone/>
            </a:pPr>
            <a:endParaRPr lang="en-US" sz="2600" dirty="0"/>
          </a:p>
          <a:p>
            <a:pPr marL="0" indent="0">
              <a:buNone/>
            </a:pPr>
            <a:r>
              <a:rPr lang="en-US" sz="2600" dirty="0">
                <a:solidFill>
                  <a:srgbClr val="FF0000"/>
                </a:solidFill>
              </a:rPr>
              <a:t>—</a:t>
            </a:r>
            <a:r>
              <a:rPr lang="en-US" sz="2600" dirty="0"/>
              <a:t>a flower </a:t>
            </a:r>
          </a:p>
          <a:p>
            <a:pPr marL="0" indent="0">
              <a:buNone/>
            </a:pPr>
            <a:endParaRPr lang="en-US" sz="2600" dirty="0">
              <a:solidFill>
                <a:srgbClr val="FF0000"/>
              </a:solidFill>
            </a:endParaRPr>
          </a:p>
          <a:p>
            <a:pPr marL="0" indent="0">
              <a:buNone/>
            </a:pPr>
            <a:r>
              <a:rPr lang="en-US" sz="2600" dirty="0">
                <a:solidFill>
                  <a:srgbClr val="FF0000"/>
                </a:solidFill>
              </a:rPr>
              <a:t>or</a:t>
            </a:r>
            <a:r>
              <a:rPr lang="en-US" sz="2600" dirty="0"/>
              <a:t> some velvet trimming </a:t>
            </a:r>
          </a:p>
          <a:p>
            <a:pPr marL="0" indent="0">
              <a:buNone/>
            </a:pPr>
            <a:endParaRPr lang="en-US" sz="2600" dirty="0">
              <a:solidFill>
                <a:srgbClr val="FF0000"/>
              </a:solidFill>
            </a:endParaRPr>
          </a:p>
          <a:p>
            <a:pPr marL="0" indent="0">
              <a:buNone/>
            </a:pPr>
            <a:r>
              <a:rPr lang="en-US" sz="2600" dirty="0">
                <a:solidFill>
                  <a:srgbClr val="FF0000"/>
                </a:solidFill>
              </a:rPr>
              <a:t>or</a:t>
            </a:r>
            <a:r>
              <a:rPr lang="en-US" sz="2600" dirty="0"/>
              <a:t> something to make the ladies look festive.”</a:t>
            </a:r>
          </a:p>
          <a:p>
            <a:pPr marL="0" indent="0">
              <a:buNone/>
            </a:pPr>
            <a:endParaRPr lang="en-US" dirty="0"/>
          </a:p>
        </p:txBody>
      </p:sp>
    </p:spTree>
    <p:extLst>
      <p:ext uri="{BB962C8B-B14F-4D97-AF65-F5344CB8AC3E}">
        <p14:creationId xmlns:p14="http://schemas.microsoft.com/office/powerpoint/2010/main" val="4664250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Comprehending Sentences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marL="0" indent="0">
              <a:buNone/>
            </a:pPr>
            <a:r>
              <a:rPr lang="en-US" sz="2400" dirty="0"/>
              <a:t>“The women of Montgomery would come in with </a:t>
            </a:r>
            <a:r>
              <a:rPr lang="en-US" sz="2400" u="sng" dirty="0"/>
              <a:t>their fancy holiday dresses that needed adjustments</a:t>
            </a:r>
            <a:r>
              <a:rPr lang="en-US" sz="2400" dirty="0"/>
              <a:t> </a:t>
            </a:r>
          </a:p>
          <a:p>
            <a:pPr marL="0" indent="0">
              <a:buNone/>
            </a:pPr>
            <a:endParaRPr lang="en-US" sz="2400" dirty="0"/>
          </a:p>
          <a:p>
            <a:pPr marL="0" indent="0">
              <a:buNone/>
            </a:pPr>
            <a:r>
              <a:rPr lang="en-US" sz="2400" dirty="0">
                <a:solidFill>
                  <a:srgbClr val="FF0000"/>
                </a:solidFill>
              </a:rPr>
              <a:t>or </a:t>
            </a:r>
            <a:r>
              <a:rPr lang="en-US" sz="2400" dirty="0"/>
              <a:t>The women of Montgomery would come in with </a:t>
            </a:r>
            <a:r>
              <a:rPr lang="en-US" sz="2400" u="sng" dirty="0"/>
              <a:t>their Sunday suits and blouses that needed just a touch</a:t>
            </a:r>
            <a:endParaRPr lang="en-US" sz="2400" dirty="0"/>
          </a:p>
          <a:p>
            <a:pPr marL="0" indent="0">
              <a:buNone/>
            </a:pPr>
            <a:r>
              <a:rPr lang="en-US" sz="2400" dirty="0">
                <a:solidFill>
                  <a:srgbClr val="FF0000"/>
                </a:solidFill>
              </a:rPr>
              <a:t>—</a:t>
            </a:r>
            <a:r>
              <a:rPr lang="en-US" sz="2400" dirty="0"/>
              <a:t>a flower </a:t>
            </a:r>
            <a:endParaRPr lang="en-US" sz="2400" dirty="0">
              <a:solidFill>
                <a:srgbClr val="FF0000"/>
              </a:solidFill>
            </a:endParaRPr>
          </a:p>
          <a:p>
            <a:pPr marL="0" indent="0">
              <a:buNone/>
            </a:pPr>
            <a:r>
              <a:rPr lang="en-US" sz="2400" dirty="0">
                <a:solidFill>
                  <a:srgbClr val="FF0000"/>
                </a:solidFill>
              </a:rPr>
              <a:t>or</a:t>
            </a:r>
            <a:r>
              <a:rPr lang="en-US" sz="2400" dirty="0"/>
              <a:t> some velvet trimming </a:t>
            </a:r>
            <a:endParaRPr lang="en-US" sz="2400" dirty="0">
              <a:solidFill>
                <a:srgbClr val="FF0000"/>
              </a:solidFill>
            </a:endParaRPr>
          </a:p>
          <a:p>
            <a:pPr marL="0" indent="0">
              <a:buNone/>
            </a:pPr>
            <a:r>
              <a:rPr lang="en-US" sz="2400" dirty="0">
                <a:solidFill>
                  <a:srgbClr val="FF0000"/>
                </a:solidFill>
              </a:rPr>
              <a:t>or</a:t>
            </a:r>
            <a:r>
              <a:rPr lang="en-US" sz="2400" dirty="0"/>
              <a:t> something to make the ladies look festive.”</a:t>
            </a:r>
          </a:p>
          <a:p>
            <a:pPr marL="0" indent="0">
              <a:buNone/>
            </a:pPr>
            <a:endParaRPr lang="en-US" dirty="0"/>
          </a:p>
        </p:txBody>
      </p:sp>
    </p:spTree>
    <p:extLst>
      <p:ext uri="{BB962C8B-B14F-4D97-AF65-F5344CB8AC3E}">
        <p14:creationId xmlns:p14="http://schemas.microsoft.com/office/powerpoint/2010/main" val="17707936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Identify Challenging Sentences</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normAutofit fontScale="92500" lnSpcReduction="20000"/>
          </a:bodyPr>
          <a:lstStyle/>
          <a:p>
            <a:r>
              <a:rPr lang="en-US" sz="2600" dirty="0"/>
              <a:t>Particularly long sentences </a:t>
            </a:r>
          </a:p>
          <a:p>
            <a:r>
              <a:rPr lang="en-US" sz="2600" dirty="0"/>
              <a:t>Internal punctuation</a:t>
            </a:r>
          </a:p>
          <a:p>
            <a:r>
              <a:rPr lang="en-US" sz="2600" dirty="0"/>
              <a:t>Dependent clauses</a:t>
            </a:r>
          </a:p>
          <a:p>
            <a:r>
              <a:rPr lang="en-US" sz="2600" dirty="0"/>
              <a:t>Multiple phrases </a:t>
            </a:r>
          </a:p>
          <a:p>
            <a:r>
              <a:rPr lang="en-US" sz="2600" dirty="0"/>
              <a:t>Parentheticals</a:t>
            </a:r>
          </a:p>
          <a:p>
            <a:r>
              <a:rPr lang="en-US" sz="2600" dirty="0"/>
              <a:t>Passive voice</a:t>
            </a:r>
          </a:p>
          <a:p>
            <a:r>
              <a:rPr lang="en-US" sz="2600" dirty="0"/>
              <a:t>Etc.</a:t>
            </a:r>
          </a:p>
          <a:p>
            <a:endParaRPr lang="en-US" sz="2600" dirty="0"/>
          </a:p>
          <a:p>
            <a:r>
              <a:rPr lang="en-US" sz="2600" dirty="0"/>
              <a:t>Write a question for the sentences</a:t>
            </a:r>
          </a:p>
          <a:p>
            <a:r>
              <a:rPr lang="en-US" sz="2600" dirty="0"/>
              <a:t>Break the sentences down (punctuation, conjunctions, demonstrative pronouns, prepositions, etc.)</a:t>
            </a:r>
          </a:p>
          <a:p>
            <a:pPr marL="0" indent="0">
              <a:buNone/>
            </a:pPr>
            <a:endParaRPr lang="en-US" dirty="0"/>
          </a:p>
        </p:txBody>
      </p:sp>
    </p:spTree>
    <p:extLst>
      <p:ext uri="{BB962C8B-B14F-4D97-AF65-F5344CB8AC3E}">
        <p14:creationId xmlns:p14="http://schemas.microsoft.com/office/powerpoint/2010/main" val="49526380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Sentence Instruction </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normAutofit fontScale="92500"/>
          </a:bodyPr>
          <a:lstStyle/>
          <a:p>
            <a:r>
              <a:rPr lang="en-US" sz="2600" dirty="0"/>
              <a:t>Teach oral reading fluency with a focus on prosody (making sentences sound meaningful)</a:t>
            </a:r>
          </a:p>
          <a:p>
            <a:r>
              <a:rPr lang="en-US" sz="2600" dirty="0"/>
              <a:t>Involve students in sentence combining and reduction (like in the examples)</a:t>
            </a:r>
          </a:p>
          <a:p>
            <a:r>
              <a:rPr lang="en-US" sz="2600" dirty="0"/>
              <a:t>Identify complex sentences in texts students are to read and ask questions that will reveal whether those particular sentences were comprehended</a:t>
            </a:r>
          </a:p>
          <a:p>
            <a:r>
              <a:rPr lang="en-US" sz="2600" dirty="0"/>
              <a:t>Guide students a sentence at a time through a complex text – getting students to paraphrase the sentences and breaking down those that they can’t successfully paraphrase </a:t>
            </a:r>
          </a:p>
          <a:p>
            <a:endParaRPr lang="en-US" sz="2600" dirty="0"/>
          </a:p>
          <a:p>
            <a:pPr marL="0" indent="0">
              <a:buNone/>
            </a:pPr>
            <a:r>
              <a:rPr lang="en-US" sz="2600" dirty="0">
                <a:hlinkClick r:id="rId2"/>
              </a:rPr>
              <a:t>https://www.shanahanonliteracy.com/blog/trying-again-what-teachers-need-to-know-about-sentence-comprehension#sthash.sgOJnmS0.dpbs</a:t>
            </a:r>
            <a:endParaRPr lang="en-US" sz="2600" dirty="0"/>
          </a:p>
          <a:p>
            <a:pPr marL="0" indent="0">
              <a:buNone/>
            </a:pPr>
            <a:endParaRPr lang="en-US" dirty="0"/>
          </a:p>
        </p:txBody>
      </p:sp>
    </p:spTree>
    <p:extLst>
      <p:ext uri="{BB962C8B-B14F-4D97-AF65-F5344CB8AC3E}">
        <p14:creationId xmlns:p14="http://schemas.microsoft.com/office/powerpoint/2010/main" val="46165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912E7-39D6-8BFF-C96A-018AFD9E6586}"/>
              </a:ext>
            </a:extLst>
          </p:cNvPr>
          <p:cNvSpPr>
            <a:spLocks noGrp="1"/>
          </p:cNvSpPr>
          <p:nvPr>
            <p:ph type="title"/>
          </p:nvPr>
        </p:nvSpPr>
        <p:spPr/>
        <p:txBody>
          <a:bodyPr/>
          <a:lstStyle/>
          <a:p>
            <a:r>
              <a:rPr lang="en-US" dirty="0"/>
              <a:t>Book Leveling History (cont.)</a:t>
            </a:r>
          </a:p>
        </p:txBody>
      </p:sp>
      <p:sp>
        <p:nvSpPr>
          <p:cNvPr id="3" name="Content Placeholder 2">
            <a:extLst>
              <a:ext uri="{FF2B5EF4-FFF2-40B4-BE49-F238E27FC236}">
                <a16:creationId xmlns:a16="http://schemas.microsoft.com/office/drawing/2014/main" id="{63F4AD59-02AF-8938-8BA6-19F670DB8B21}"/>
              </a:ext>
            </a:extLst>
          </p:cNvPr>
          <p:cNvSpPr>
            <a:spLocks noGrp="1"/>
          </p:cNvSpPr>
          <p:nvPr>
            <p:ph idx="1"/>
          </p:nvPr>
        </p:nvSpPr>
        <p:spPr/>
        <p:txBody>
          <a:bodyPr>
            <a:normAutofit/>
          </a:bodyPr>
          <a:lstStyle/>
          <a:p>
            <a:pPr marL="342900" indent="-342900">
              <a:buFont typeface="Arial" panose="020B0604020202020204" pitchFamily="34" charset="0"/>
              <a:buChar char="•"/>
            </a:pPr>
            <a:r>
              <a:rPr lang="en-US" sz="2400" dirty="0"/>
              <a:t>In the 1970s, the use of rigid formulaic basal reader text began to give way to the anthologizing of existing texts based on readability -- usually with some revision to ensure adequate simplicity of the texts</a:t>
            </a:r>
          </a:p>
          <a:p>
            <a:pPr marL="342900" indent="-342900">
              <a:buFont typeface="Arial" panose="020B0604020202020204" pitchFamily="34" charset="0"/>
              <a:buChar char="•"/>
            </a:pPr>
            <a:r>
              <a:rPr lang="en-US" sz="2400" dirty="0"/>
              <a:t>This resulted in somewhat more difficult text – in terms of word reading demands in the primary grades – but not to a remarkable extent</a:t>
            </a:r>
          </a:p>
          <a:p>
            <a:pPr marL="342900" indent="-342900">
              <a:buFont typeface="Arial" panose="020B0604020202020204" pitchFamily="34" charset="0"/>
              <a:buChar char="•"/>
            </a:pPr>
            <a:r>
              <a:rPr lang="en-US" sz="2400" dirty="0"/>
              <a:t>However, in 1986 California’s Whole Language framework banned the use of texts written for the purpose of teaching – and disallowed revisions of texts to make them more accessible to students</a:t>
            </a:r>
          </a:p>
          <a:p>
            <a:pPr marL="342900" indent="-342900">
              <a:buFont typeface="Arial" panose="020B0604020202020204" pitchFamily="34" charset="0"/>
              <a:buChar char="•"/>
            </a:pPr>
            <a:r>
              <a:rPr lang="en-US" sz="2400" dirty="0"/>
              <a:t>This dramatically elevated the difficulty of beginning reading texts (e.g., singletons), and provided no instructional support</a:t>
            </a:r>
          </a:p>
          <a:p>
            <a:pPr marL="0" indent="0">
              <a:buNone/>
            </a:pPr>
            <a:endParaRPr lang="en-US" dirty="0"/>
          </a:p>
        </p:txBody>
      </p:sp>
    </p:spTree>
    <p:extLst>
      <p:ext uri="{BB962C8B-B14F-4D97-AF65-F5344CB8AC3E}">
        <p14:creationId xmlns:p14="http://schemas.microsoft.com/office/powerpoint/2010/main" val="122723284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Teaching Cohesion</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r>
              <a:rPr lang="en-US" sz="2400" dirty="0"/>
              <a:t>Texts are not just lists of sentences</a:t>
            </a:r>
          </a:p>
          <a:p>
            <a:r>
              <a:rPr lang="en-US" sz="2400" dirty="0"/>
              <a:t>The ideas in text are connected within and across sentences</a:t>
            </a:r>
          </a:p>
          <a:p>
            <a:r>
              <a:rPr lang="en-US" sz="2400" dirty="0"/>
              <a:t>Texts can be hard because the relationships and connections may be unclear to readers</a:t>
            </a:r>
          </a:p>
          <a:p>
            <a:r>
              <a:rPr lang="en-US" sz="2400" dirty="0"/>
              <a:t>These difficulties can be traced to the distance between concepts, the subtlety of the connections, and the potential for ambiguity</a:t>
            </a:r>
          </a:p>
          <a:p>
            <a:pPr marL="0" indent="0">
              <a:buNone/>
            </a:pPr>
            <a:endParaRPr lang="en-US" dirty="0"/>
          </a:p>
        </p:txBody>
      </p:sp>
    </p:spTree>
    <p:extLst>
      <p:ext uri="{BB962C8B-B14F-4D97-AF65-F5344CB8AC3E}">
        <p14:creationId xmlns:p14="http://schemas.microsoft.com/office/powerpoint/2010/main" val="36446822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Teaching Cohesion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marL="0" indent="0">
              <a:buNone/>
            </a:pPr>
            <a:r>
              <a:rPr lang="en-US" sz="2400" i="1" dirty="0"/>
              <a:t>The killer whale tosses the penguin into the air and generally torments its prey before it eats it</a:t>
            </a:r>
          </a:p>
          <a:p>
            <a:pPr marL="0" indent="0">
              <a:buNone/>
            </a:pPr>
            <a:endParaRPr lang="en-US" sz="2400" i="1" dirty="0"/>
          </a:p>
          <a:p>
            <a:pPr marL="0" indent="0">
              <a:buNone/>
            </a:pPr>
            <a:r>
              <a:rPr lang="en-US" sz="2400" i="1" dirty="0"/>
              <a:t>The killer whale tosses the penguin into the air and generally torments the penguin before eating it.</a:t>
            </a:r>
          </a:p>
          <a:p>
            <a:pPr marL="0" indent="0">
              <a:buNone/>
            </a:pPr>
            <a:endParaRPr lang="en-US" dirty="0"/>
          </a:p>
        </p:txBody>
      </p:sp>
    </p:spTree>
    <p:extLst>
      <p:ext uri="{BB962C8B-B14F-4D97-AF65-F5344CB8AC3E}">
        <p14:creationId xmlns:p14="http://schemas.microsoft.com/office/powerpoint/2010/main" val="352262572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Teaching Cohesion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marL="0" indent="0">
              <a:buNone/>
            </a:pPr>
            <a:r>
              <a:rPr lang="en-US" sz="2400" dirty="0"/>
              <a:t>Meanwhile, the nebula continued to orbit the new Sun until it formed a large flat ring around it. Scientists call this ring a “protoplanetary disk.” The disk, or ring, was hottest where it was closest to the Sun, and coolest at its outer edge. As the disk swirled around the Sun, the Sun’s gravity went to work. It pulled and tugged at the bits of rock, dust, ice, and gas until they came together in clumps of material we now call the planets.</a:t>
            </a:r>
          </a:p>
          <a:p>
            <a:pPr marL="0" indent="0">
              <a:buNone/>
            </a:pPr>
            <a:endParaRPr lang="en-US" dirty="0"/>
          </a:p>
        </p:txBody>
      </p:sp>
    </p:spTree>
    <p:extLst>
      <p:ext uri="{BB962C8B-B14F-4D97-AF65-F5344CB8AC3E}">
        <p14:creationId xmlns:p14="http://schemas.microsoft.com/office/powerpoint/2010/main" val="32480195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Teaching Cohesion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marL="0" indent="0">
              <a:buNone/>
            </a:pPr>
            <a:r>
              <a:rPr lang="en-US" sz="2400" dirty="0"/>
              <a:t>Meanwhile, the </a:t>
            </a:r>
            <a:r>
              <a:rPr lang="en-US" sz="2400" dirty="0">
                <a:solidFill>
                  <a:srgbClr val="FF0000"/>
                </a:solidFill>
              </a:rPr>
              <a:t>nebula</a:t>
            </a:r>
            <a:r>
              <a:rPr lang="en-US" sz="2400" dirty="0"/>
              <a:t> continued to orbit the new Sun until </a:t>
            </a:r>
            <a:r>
              <a:rPr lang="en-US" sz="2400" dirty="0">
                <a:solidFill>
                  <a:srgbClr val="FF0000"/>
                </a:solidFill>
              </a:rPr>
              <a:t>it</a:t>
            </a:r>
            <a:r>
              <a:rPr lang="en-US" sz="2400" dirty="0"/>
              <a:t> formed a large flat ring around it. Scientists call this ring a “protoplanetary disk.” The disk, or ring, was hottest where it was closest to the Sun, and coolest at its outer edge. As the disk swirled around the Sun, the Sun’s gravity went to work. It pulled and tugged at the bits of rock, dust, ice, and gas until they came together in clumps of material we now call the planets.</a:t>
            </a:r>
          </a:p>
          <a:p>
            <a:pPr marL="0" indent="0">
              <a:buNone/>
            </a:pPr>
            <a:endParaRPr lang="en-US" dirty="0"/>
          </a:p>
        </p:txBody>
      </p:sp>
    </p:spTree>
    <p:extLst>
      <p:ext uri="{BB962C8B-B14F-4D97-AF65-F5344CB8AC3E}">
        <p14:creationId xmlns:p14="http://schemas.microsoft.com/office/powerpoint/2010/main" val="186720071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Teaching Cohesion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marL="0" indent="0">
              <a:buNone/>
            </a:pPr>
            <a:r>
              <a:rPr lang="en-US" sz="2800" dirty="0"/>
              <a:t>Meanwhile, the </a:t>
            </a:r>
            <a:r>
              <a:rPr lang="en-US" sz="2800" dirty="0">
                <a:solidFill>
                  <a:srgbClr val="FF0000"/>
                </a:solidFill>
              </a:rPr>
              <a:t>nebula</a:t>
            </a:r>
            <a:r>
              <a:rPr lang="en-US" sz="2800" dirty="0"/>
              <a:t> continued to orbit the new </a:t>
            </a:r>
            <a:r>
              <a:rPr lang="en-US" dirty="0">
                <a:solidFill>
                  <a:srgbClr val="FFC000"/>
                </a:solidFill>
              </a:rPr>
              <a:t>s</a:t>
            </a:r>
            <a:r>
              <a:rPr lang="en-US" sz="2800" dirty="0">
                <a:solidFill>
                  <a:srgbClr val="FFC000"/>
                </a:solidFill>
              </a:rPr>
              <a:t>un</a:t>
            </a:r>
            <a:r>
              <a:rPr lang="en-US" sz="2800" dirty="0"/>
              <a:t> until </a:t>
            </a:r>
            <a:r>
              <a:rPr lang="en-US" sz="2800" dirty="0">
                <a:solidFill>
                  <a:srgbClr val="FF0000"/>
                </a:solidFill>
              </a:rPr>
              <a:t>it</a:t>
            </a:r>
            <a:r>
              <a:rPr lang="en-US" sz="2800" dirty="0"/>
              <a:t> formed a large flat ring around </a:t>
            </a:r>
            <a:r>
              <a:rPr lang="en-US" sz="2800" dirty="0">
                <a:solidFill>
                  <a:srgbClr val="FFC000"/>
                </a:solidFill>
              </a:rPr>
              <a:t>it</a:t>
            </a:r>
            <a:r>
              <a:rPr lang="en-US" sz="2800" dirty="0"/>
              <a:t>. Scientists call this ring a “protoplanetary disk.” The disk, or ring, was hottest where it was closest to the Sun, and coolest at its outer edge. As the disk swirled around the Sun, the Sun’s gravity went to work. It pulled and tugged at the bits of rock, dust, ice, and gas until they came together in clumps of material we now call the planets.</a:t>
            </a:r>
          </a:p>
          <a:p>
            <a:pPr marL="0" indent="0">
              <a:buNone/>
            </a:pPr>
            <a:endParaRPr lang="en-US" dirty="0"/>
          </a:p>
        </p:txBody>
      </p:sp>
    </p:spTree>
    <p:extLst>
      <p:ext uri="{BB962C8B-B14F-4D97-AF65-F5344CB8AC3E}">
        <p14:creationId xmlns:p14="http://schemas.microsoft.com/office/powerpoint/2010/main" val="26798362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Teaching Cohesion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marL="0" indent="0">
              <a:buNone/>
            </a:pPr>
            <a:r>
              <a:rPr lang="en-US" sz="2400" dirty="0"/>
              <a:t>Meanwhile, the </a:t>
            </a:r>
            <a:r>
              <a:rPr lang="en-US" sz="2400" dirty="0">
                <a:solidFill>
                  <a:srgbClr val="FF0000"/>
                </a:solidFill>
              </a:rPr>
              <a:t>nebula</a:t>
            </a:r>
            <a:r>
              <a:rPr lang="en-US" sz="2400" dirty="0"/>
              <a:t> continued to orbit the new </a:t>
            </a:r>
            <a:r>
              <a:rPr lang="en-US" sz="2400" dirty="0">
                <a:solidFill>
                  <a:srgbClr val="FFC000"/>
                </a:solidFill>
              </a:rPr>
              <a:t>Sun</a:t>
            </a:r>
            <a:r>
              <a:rPr lang="en-US" sz="2400" dirty="0"/>
              <a:t> until </a:t>
            </a:r>
            <a:r>
              <a:rPr lang="en-US" sz="2400" dirty="0">
                <a:solidFill>
                  <a:srgbClr val="FF0000"/>
                </a:solidFill>
              </a:rPr>
              <a:t>it</a:t>
            </a:r>
            <a:r>
              <a:rPr lang="en-US" sz="2400" dirty="0"/>
              <a:t> formed </a:t>
            </a:r>
            <a:r>
              <a:rPr lang="en-US" sz="2400" dirty="0">
                <a:solidFill>
                  <a:srgbClr val="92D050"/>
                </a:solidFill>
              </a:rPr>
              <a:t>a large flat ring </a:t>
            </a:r>
            <a:r>
              <a:rPr lang="en-US" sz="2400" dirty="0"/>
              <a:t>around </a:t>
            </a:r>
            <a:r>
              <a:rPr lang="en-US" sz="2400" dirty="0">
                <a:solidFill>
                  <a:srgbClr val="FFC000"/>
                </a:solidFill>
              </a:rPr>
              <a:t>it</a:t>
            </a:r>
            <a:r>
              <a:rPr lang="en-US" sz="2400" dirty="0"/>
              <a:t>. Scientists call </a:t>
            </a:r>
            <a:r>
              <a:rPr lang="en-US" sz="2400" dirty="0">
                <a:solidFill>
                  <a:srgbClr val="92D050"/>
                </a:solidFill>
              </a:rPr>
              <a:t>this ring a “protoplanetary disk.” The disk, or ring, </a:t>
            </a:r>
            <a:r>
              <a:rPr lang="en-US" sz="2400" dirty="0"/>
              <a:t>was hottest where </a:t>
            </a:r>
            <a:r>
              <a:rPr lang="en-US" sz="2400" dirty="0">
                <a:solidFill>
                  <a:srgbClr val="92D050"/>
                </a:solidFill>
              </a:rPr>
              <a:t>it</a:t>
            </a:r>
            <a:r>
              <a:rPr lang="en-US" sz="2400" dirty="0"/>
              <a:t> was closest to the Sun, and coolest at </a:t>
            </a:r>
            <a:r>
              <a:rPr lang="en-US" sz="2400" dirty="0">
                <a:solidFill>
                  <a:srgbClr val="92D050"/>
                </a:solidFill>
              </a:rPr>
              <a:t>its </a:t>
            </a:r>
            <a:r>
              <a:rPr lang="en-US" sz="2400" dirty="0"/>
              <a:t>outer edge. As </a:t>
            </a:r>
            <a:r>
              <a:rPr lang="en-US" sz="2400" dirty="0">
                <a:solidFill>
                  <a:srgbClr val="92D050"/>
                </a:solidFill>
              </a:rPr>
              <a:t>the disk </a:t>
            </a:r>
            <a:r>
              <a:rPr lang="en-US" sz="2400" dirty="0"/>
              <a:t>swirled around the Sun, the Sun’s gravity went to work. It pulled and tugged at the bits of rock, dust, ice, and gas until they came together in clumps of material we now call the planets.</a:t>
            </a:r>
          </a:p>
          <a:p>
            <a:pPr marL="0" indent="0">
              <a:buNone/>
            </a:pPr>
            <a:endParaRPr lang="en-US" dirty="0"/>
          </a:p>
        </p:txBody>
      </p:sp>
    </p:spTree>
    <p:extLst>
      <p:ext uri="{BB962C8B-B14F-4D97-AF65-F5344CB8AC3E}">
        <p14:creationId xmlns:p14="http://schemas.microsoft.com/office/powerpoint/2010/main" val="17336239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Teaching Cohesion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marL="0" indent="0">
              <a:buNone/>
            </a:pPr>
            <a:r>
              <a:rPr lang="en-US" sz="2400" dirty="0"/>
              <a:t>Meanwhile, the </a:t>
            </a:r>
            <a:r>
              <a:rPr lang="en-US" sz="2400" dirty="0">
                <a:solidFill>
                  <a:srgbClr val="FF0000"/>
                </a:solidFill>
              </a:rPr>
              <a:t>nebula</a:t>
            </a:r>
            <a:r>
              <a:rPr lang="en-US" sz="2400" dirty="0"/>
              <a:t> continued to orbit the new </a:t>
            </a:r>
            <a:r>
              <a:rPr lang="en-US" sz="2400" dirty="0">
                <a:solidFill>
                  <a:srgbClr val="FFC000"/>
                </a:solidFill>
              </a:rPr>
              <a:t>Sun</a:t>
            </a:r>
            <a:r>
              <a:rPr lang="en-US" sz="2400" dirty="0"/>
              <a:t> until </a:t>
            </a:r>
            <a:r>
              <a:rPr lang="en-US" sz="2400" dirty="0">
                <a:solidFill>
                  <a:srgbClr val="FF0000"/>
                </a:solidFill>
              </a:rPr>
              <a:t>it</a:t>
            </a:r>
            <a:r>
              <a:rPr lang="en-US" sz="2400" dirty="0"/>
              <a:t> formed </a:t>
            </a:r>
            <a:r>
              <a:rPr lang="en-US" sz="2400" dirty="0">
                <a:solidFill>
                  <a:srgbClr val="92D050"/>
                </a:solidFill>
              </a:rPr>
              <a:t>a large flat ring </a:t>
            </a:r>
            <a:r>
              <a:rPr lang="en-US" sz="2400" dirty="0"/>
              <a:t>around </a:t>
            </a:r>
            <a:r>
              <a:rPr lang="en-US" sz="2400" dirty="0">
                <a:solidFill>
                  <a:srgbClr val="FFC000"/>
                </a:solidFill>
              </a:rPr>
              <a:t>it</a:t>
            </a:r>
            <a:r>
              <a:rPr lang="en-US" sz="2400" dirty="0"/>
              <a:t>. Scientists call </a:t>
            </a:r>
            <a:r>
              <a:rPr lang="en-US" sz="2400" dirty="0">
                <a:solidFill>
                  <a:srgbClr val="92D050"/>
                </a:solidFill>
              </a:rPr>
              <a:t>this ring a “protoplanetary disk.” The disk, or ring, </a:t>
            </a:r>
            <a:r>
              <a:rPr lang="en-US" sz="2400" dirty="0"/>
              <a:t>was hottest where </a:t>
            </a:r>
            <a:r>
              <a:rPr lang="en-US" sz="2400" dirty="0">
                <a:solidFill>
                  <a:srgbClr val="92D050"/>
                </a:solidFill>
              </a:rPr>
              <a:t>it</a:t>
            </a:r>
            <a:r>
              <a:rPr lang="en-US" sz="2400" dirty="0"/>
              <a:t> was closest to the Sun, and coolest at </a:t>
            </a:r>
            <a:r>
              <a:rPr lang="en-US" sz="2400" dirty="0">
                <a:solidFill>
                  <a:srgbClr val="92D050"/>
                </a:solidFill>
              </a:rPr>
              <a:t>its </a:t>
            </a:r>
            <a:r>
              <a:rPr lang="en-US" sz="2400" dirty="0"/>
              <a:t>outer edge. As </a:t>
            </a:r>
            <a:r>
              <a:rPr lang="en-US" sz="2400" dirty="0">
                <a:solidFill>
                  <a:srgbClr val="92D050"/>
                </a:solidFill>
              </a:rPr>
              <a:t>the disk </a:t>
            </a:r>
            <a:r>
              <a:rPr lang="en-US" sz="2400" dirty="0"/>
              <a:t>swirled around the Sun, the </a:t>
            </a:r>
            <a:r>
              <a:rPr lang="en-US" sz="2400" dirty="0">
                <a:solidFill>
                  <a:srgbClr val="00B0F0"/>
                </a:solidFill>
              </a:rPr>
              <a:t>Sun’s gravity </a:t>
            </a:r>
            <a:r>
              <a:rPr lang="en-US" sz="2400" dirty="0"/>
              <a:t>went to work. </a:t>
            </a:r>
            <a:r>
              <a:rPr lang="en-US" sz="2400" dirty="0">
                <a:solidFill>
                  <a:srgbClr val="00B0F0"/>
                </a:solidFill>
              </a:rPr>
              <a:t>It</a:t>
            </a:r>
            <a:r>
              <a:rPr lang="en-US" sz="2400" dirty="0"/>
              <a:t> pulled and tugged at the bits of rock, dust, ice, and gas until they came together in clumps of material we now call the planets.</a:t>
            </a:r>
          </a:p>
          <a:p>
            <a:pPr marL="0" indent="0">
              <a:buNone/>
            </a:pPr>
            <a:endParaRPr lang="en-US" dirty="0"/>
          </a:p>
        </p:txBody>
      </p:sp>
    </p:spTree>
    <p:extLst>
      <p:ext uri="{BB962C8B-B14F-4D97-AF65-F5344CB8AC3E}">
        <p14:creationId xmlns:p14="http://schemas.microsoft.com/office/powerpoint/2010/main" val="268656153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Teaching Cohesion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marL="0" indent="0">
              <a:buNone/>
            </a:pPr>
            <a:r>
              <a:rPr lang="en-US" sz="2400" dirty="0"/>
              <a:t>Meanwhile, the </a:t>
            </a:r>
            <a:r>
              <a:rPr lang="en-US" sz="2400" dirty="0">
                <a:solidFill>
                  <a:srgbClr val="FF0000"/>
                </a:solidFill>
              </a:rPr>
              <a:t>nebula</a:t>
            </a:r>
            <a:r>
              <a:rPr lang="en-US" sz="2400" dirty="0"/>
              <a:t> continued to orbit the new </a:t>
            </a:r>
            <a:r>
              <a:rPr lang="en-US" sz="2400" dirty="0">
                <a:solidFill>
                  <a:srgbClr val="FFC000"/>
                </a:solidFill>
              </a:rPr>
              <a:t>Sun</a:t>
            </a:r>
            <a:r>
              <a:rPr lang="en-US" sz="2400" dirty="0"/>
              <a:t> until </a:t>
            </a:r>
            <a:r>
              <a:rPr lang="en-US" sz="2400" dirty="0">
                <a:solidFill>
                  <a:srgbClr val="FF0000"/>
                </a:solidFill>
              </a:rPr>
              <a:t>it</a:t>
            </a:r>
            <a:r>
              <a:rPr lang="en-US" sz="2400" dirty="0"/>
              <a:t> formed </a:t>
            </a:r>
            <a:r>
              <a:rPr lang="en-US" sz="2400" dirty="0">
                <a:solidFill>
                  <a:srgbClr val="92D050"/>
                </a:solidFill>
              </a:rPr>
              <a:t>a large flat ring </a:t>
            </a:r>
            <a:r>
              <a:rPr lang="en-US" sz="2400" dirty="0"/>
              <a:t>around </a:t>
            </a:r>
            <a:r>
              <a:rPr lang="en-US" sz="2400" dirty="0">
                <a:solidFill>
                  <a:srgbClr val="FFC000"/>
                </a:solidFill>
              </a:rPr>
              <a:t>it</a:t>
            </a:r>
            <a:r>
              <a:rPr lang="en-US" sz="2400" dirty="0"/>
              <a:t>. Scientists call </a:t>
            </a:r>
            <a:r>
              <a:rPr lang="en-US" sz="2400" dirty="0">
                <a:solidFill>
                  <a:srgbClr val="92D050"/>
                </a:solidFill>
              </a:rPr>
              <a:t>this ring a “protoplanetary disk.” The disk, or ring, </a:t>
            </a:r>
            <a:r>
              <a:rPr lang="en-US" sz="2400" dirty="0"/>
              <a:t>was hottest where </a:t>
            </a:r>
            <a:r>
              <a:rPr lang="en-US" sz="2400" dirty="0">
                <a:solidFill>
                  <a:srgbClr val="92D050"/>
                </a:solidFill>
              </a:rPr>
              <a:t>it</a:t>
            </a:r>
            <a:r>
              <a:rPr lang="en-US" sz="2400" dirty="0"/>
              <a:t> was closest to the Sun, and coolest at </a:t>
            </a:r>
            <a:r>
              <a:rPr lang="en-US" sz="2400" dirty="0">
                <a:solidFill>
                  <a:srgbClr val="92D050"/>
                </a:solidFill>
              </a:rPr>
              <a:t>its </a:t>
            </a:r>
            <a:r>
              <a:rPr lang="en-US" sz="2400" dirty="0"/>
              <a:t>outer edge. As </a:t>
            </a:r>
            <a:r>
              <a:rPr lang="en-US" sz="2400" dirty="0">
                <a:solidFill>
                  <a:srgbClr val="92D050"/>
                </a:solidFill>
              </a:rPr>
              <a:t>the disk </a:t>
            </a:r>
            <a:r>
              <a:rPr lang="en-US" sz="2400" dirty="0"/>
              <a:t>swirled around the Sun, the </a:t>
            </a:r>
            <a:r>
              <a:rPr lang="en-US" sz="2400" dirty="0">
                <a:solidFill>
                  <a:srgbClr val="00B0F0"/>
                </a:solidFill>
              </a:rPr>
              <a:t>Sun’s gravity </a:t>
            </a:r>
            <a:r>
              <a:rPr lang="en-US" sz="2400" dirty="0"/>
              <a:t>went to work. </a:t>
            </a:r>
            <a:r>
              <a:rPr lang="en-US" sz="2400" dirty="0">
                <a:solidFill>
                  <a:srgbClr val="00B0F0"/>
                </a:solidFill>
              </a:rPr>
              <a:t>It</a:t>
            </a:r>
            <a:r>
              <a:rPr lang="en-US" sz="2400" dirty="0"/>
              <a:t> pulled and tugged at the </a:t>
            </a:r>
            <a:r>
              <a:rPr lang="en-US" sz="2400" dirty="0">
                <a:solidFill>
                  <a:srgbClr val="7030A0"/>
                </a:solidFill>
              </a:rPr>
              <a:t>the bits of rock, dust, ice, and gas </a:t>
            </a:r>
            <a:r>
              <a:rPr lang="en-US" sz="2400" dirty="0"/>
              <a:t>until they came together in </a:t>
            </a:r>
            <a:r>
              <a:rPr lang="en-US" sz="2400" dirty="0">
                <a:solidFill>
                  <a:srgbClr val="7030A0"/>
                </a:solidFill>
              </a:rPr>
              <a:t>clumps of material</a:t>
            </a:r>
            <a:r>
              <a:rPr lang="en-US" sz="2400" dirty="0"/>
              <a:t> we now call </a:t>
            </a:r>
            <a:r>
              <a:rPr lang="en-US" sz="2400" dirty="0">
                <a:solidFill>
                  <a:srgbClr val="002060"/>
                </a:solidFill>
              </a:rPr>
              <a:t>the</a:t>
            </a:r>
            <a:r>
              <a:rPr lang="en-US" sz="2400" dirty="0">
                <a:solidFill>
                  <a:srgbClr val="7030A0"/>
                </a:solidFill>
              </a:rPr>
              <a:t> planets</a:t>
            </a:r>
            <a:r>
              <a:rPr lang="en-US" sz="2400" dirty="0"/>
              <a:t>.</a:t>
            </a:r>
          </a:p>
          <a:p>
            <a:pPr marL="0" indent="0">
              <a:buNone/>
            </a:pPr>
            <a:endParaRPr lang="en-US" dirty="0"/>
          </a:p>
        </p:txBody>
      </p:sp>
    </p:spTree>
    <p:extLst>
      <p:ext uri="{BB962C8B-B14F-4D97-AF65-F5344CB8AC3E}">
        <p14:creationId xmlns:p14="http://schemas.microsoft.com/office/powerpoint/2010/main" val="392994280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Teaching Cohesion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pPr marL="0" indent="0">
              <a:buNone/>
            </a:pPr>
            <a:r>
              <a:rPr lang="en-US" sz="2400" dirty="0"/>
              <a:t>Meanwhile, </a:t>
            </a:r>
            <a:r>
              <a:rPr lang="en-US" sz="2400" dirty="0">
                <a:solidFill>
                  <a:srgbClr val="002060"/>
                </a:solidFill>
              </a:rPr>
              <a:t>the </a:t>
            </a:r>
            <a:r>
              <a:rPr lang="en-US" sz="2400" dirty="0">
                <a:solidFill>
                  <a:srgbClr val="FF0000"/>
                </a:solidFill>
              </a:rPr>
              <a:t>nebula </a:t>
            </a:r>
            <a:r>
              <a:rPr lang="en-US" sz="2400" dirty="0"/>
              <a:t>continued to orbit </a:t>
            </a:r>
            <a:r>
              <a:rPr lang="en-US" sz="2400" dirty="0">
                <a:solidFill>
                  <a:srgbClr val="002060"/>
                </a:solidFill>
              </a:rPr>
              <a:t>the new </a:t>
            </a:r>
            <a:r>
              <a:rPr lang="en-US" sz="2400" dirty="0">
                <a:solidFill>
                  <a:srgbClr val="FFC000"/>
                </a:solidFill>
              </a:rPr>
              <a:t>Sun </a:t>
            </a:r>
            <a:r>
              <a:rPr lang="en-US" sz="2400" dirty="0"/>
              <a:t>until</a:t>
            </a:r>
            <a:r>
              <a:rPr lang="en-US" sz="2400" dirty="0">
                <a:solidFill>
                  <a:srgbClr val="FF0000"/>
                </a:solidFill>
              </a:rPr>
              <a:t> it </a:t>
            </a:r>
            <a:r>
              <a:rPr lang="en-US" sz="2400" dirty="0">
                <a:solidFill>
                  <a:srgbClr val="002060"/>
                </a:solidFill>
              </a:rPr>
              <a:t>formed a large flat </a:t>
            </a:r>
            <a:r>
              <a:rPr lang="en-US" sz="2400" dirty="0">
                <a:solidFill>
                  <a:srgbClr val="92D050"/>
                </a:solidFill>
              </a:rPr>
              <a:t>ring</a:t>
            </a:r>
            <a:r>
              <a:rPr lang="en-US" sz="2400" dirty="0"/>
              <a:t> around </a:t>
            </a:r>
            <a:r>
              <a:rPr lang="en-US" sz="2400" dirty="0">
                <a:solidFill>
                  <a:srgbClr val="FFC000"/>
                </a:solidFill>
              </a:rPr>
              <a:t>it. </a:t>
            </a:r>
            <a:r>
              <a:rPr lang="en-US" sz="2400" dirty="0"/>
              <a:t>Scientists call </a:t>
            </a:r>
            <a:r>
              <a:rPr lang="en-US" sz="2400" dirty="0">
                <a:solidFill>
                  <a:srgbClr val="002060"/>
                </a:solidFill>
              </a:rPr>
              <a:t>this</a:t>
            </a:r>
            <a:r>
              <a:rPr lang="en-US" sz="2400" dirty="0">
                <a:solidFill>
                  <a:srgbClr val="92D050"/>
                </a:solidFill>
              </a:rPr>
              <a:t> ring </a:t>
            </a:r>
            <a:r>
              <a:rPr lang="en-US" sz="2400" dirty="0">
                <a:solidFill>
                  <a:srgbClr val="002060"/>
                </a:solidFill>
              </a:rPr>
              <a:t>a</a:t>
            </a:r>
            <a:r>
              <a:rPr lang="en-US" sz="2400" dirty="0">
                <a:solidFill>
                  <a:srgbClr val="92D050"/>
                </a:solidFill>
              </a:rPr>
              <a:t> “protoplanetary disk.” </a:t>
            </a:r>
            <a:r>
              <a:rPr lang="en-US" sz="2400" dirty="0">
                <a:solidFill>
                  <a:srgbClr val="002060"/>
                </a:solidFill>
              </a:rPr>
              <a:t>The </a:t>
            </a:r>
            <a:r>
              <a:rPr lang="en-US" sz="2400" dirty="0">
                <a:solidFill>
                  <a:srgbClr val="92D050"/>
                </a:solidFill>
              </a:rPr>
              <a:t>disk</a:t>
            </a:r>
            <a:r>
              <a:rPr lang="en-US" sz="2400" dirty="0">
                <a:solidFill>
                  <a:srgbClr val="002060"/>
                </a:solidFill>
              </a:rPr>
              <a:t>,</a:t>
            </a:r>
            <a:r>
              <a:rPr lang="en-US" sz="2400" dirty="0">
                <a:solidFill>
                  <a:srgbClr val="92D050"/>
                </a:solidFill>
              </a:rPr>
              <a:t> </a:t>
            </a:r>
            <a:r>
              <a:rPr lang="en-US" sz="2400" dirty="0">
                <a:solidFill>
                  <a:srgbClr val="002060"/>
                </a:solidFill>
              </a:rPr>
              <a:t>or </a:t>
            </a:r>
            <a:r>
              <a:rPr lang="en-US" sz="2400" dirty="0">
                <a:solidFill>
                  <a:srgbClr val="92D050"/>
                </a:solidFill>
              </a:rPr>
              <a:t>ring, </a:t>
            </a:r>
            <a:r>
              <a:rPr lang="en-US" sz="2400" dirty="0"/>
              <a:t>was hottest where </a:t>
            </a:r>
            <a:r>
              <a:rPr lang="en-US" sz="2400" dirty="0">
                <a:solidFill>
                  <a:srgbClr val="92D050"/>
                </a:solidFill>
              </a:rPr>
              <a:t>it</a:t>
            </a:r>
            <a:r>
              <a:rPr lang="en-US" sz="2400" dirty="0"/>
              <a:t> was closest to </a:t>
            </a:r>
            <a:r>
              <a:rPr lang="en-US" sz="2400" dirty="0">
                <a:solidFill>
                  <a:srgbClr val="002060"/>
                </a:solidFill>
              </a:rPr>
              <a:t>the</a:t>
            </a:r>
            <a:r>
              <a:rPr lang="en-US" sz="2400" dirty="0">
                <a:solidFill>
                  <a:srgbClr val="FFC000"/>
                </a:solidFill>
              </a:rPr>
              <a:t> Sun</a:t>
            </a:r>
            <a:r>
              <a:rPr lang="en-US" sz="2400" dirty="0"/>
              <a:t>, and coolest at </a:t>
            </a:r>
            <a:r>
              <a:rPr lang="en-US" sz="2400" dirty="0">
                <a:solidFill>
                  <a:srgbClr val="92D050"/>
                </a:solidFill>
              </a:rPr>
              <a:t>its </a:t>
            </a:r>
            <a:r>
              <a:rPr lang="en-US" sz="2400" dirty="0">
                <a:solidFill>
                  <a:srgbClr val="002060"/>
                </a:solidFill>
              </a:rPr>
              <a:t>outer edge</a:t>
            </a:r>
            <a:r>
              <a:rPr lang="en-US" sz="2400" dirty="0"/>
              <a:t>. As </a:t>
            </a:r>
            <a:r>
              <a:rPr lang="en-US" sz="2400" dirty="0">
                <a:solidFill>
                  <a:srgbClr val="92D050"/>
                </a:solidFill>
              </a:rPr>
              <a:t>the disk </a:t>
            </a:r>
            <a:r>
              <a:rPr lang="en-US" sz="2400" dirty="0"/>
              <a:t>swirled around </a:t>
            </a:r>
            <a:r>
              <a:rPr lang="en-US" sz="2400" dirty="0">
                <a:solidFill>
                  <a:srgbClr val="002060"/>
                </a:solidFill>
              </a:rPr>
              <a:t>the</a:t>
            </a:r>
            <a:r>
              <a:rPr lang="en-US" sz="2400" dirty="0">
                <a:solidFill>
                  <a:srgbClr val="FFC000"/>
                </a:solidFill>
              </a:rPr>
              <a:t> Sun, </a:t>
            </a:r>
            <a:r>
              <a:rPr lang="en-US" sz="2400" dirty="0">
                <a:solidFill>
                  <a:srgbClr val="002060"/>
                </a:solidFill>
              </a:rPr>
              <a:t>the </a:t>
            </a:r>
            <a:r>
              <a:rPr lang="en-US" sz="2400" dirty="0">
                <a:solidFill>
                  <a:srgbClr val="FFC000"/>
                </a:solidFill>
              </a:rPr>
              <a:t>Sun’s </a:t>
            </a:r>
            <a:r>
              <a:rPr lang="en-US" sz="2400" dirty="0">
                <a:solidFill>
                  <a:srgbClr val="00B0F0"/>
                </a:solidFill>
              </a:rPr>
              <a:t>gravity </a:t>
            </a:r>
            <a:r>
              <a:rPr lang="en-US" sz="2400" dirty="0"/>
              <a:t>went to work. </a:t>
            </a:r>
            <a:r>
              <a:rPr lang="en-US" sz="2400" dirty="0">
                <a:solidFill>
                  <a:srgbClr val="00B0F0"/>
                </a:solidFill>
              </a:rPr>
              <a:t>It</a:t>
            </a:r>
            <a:r>
              <a:rPr lang="en-US" sz="2400" dirty="0"/>
              <a:t> pulled and tugged at </a:t>
            </a:r>
            <a:r>
              <a:rPr lang="en-US" sz="2400" dirty="0">
                <a:solidFill>
                  <a:srgbClr val="7030A0"/>
                </a:solidFill>
              </a:rPr>
              <a:t>the bits of rock, dust, ice, and gas </a:t>
            </a:r>
            <a:r>
              <a:rPr lang="en-US" sz="2400" dirty="0"/>
              <a:t>until they came together in </a:t>
            </a:r>
            <a:r>
              <a:rPr lang="en-US" sz="2400" dirty="0">
                <a:solidFill>
                  <a:srgbClr val="7030A0"/>
                </a:solidFill>
              </a:rPr>
              <a:t>clumps of material</a:t>
            </a:r>
            <a:r>
              <a:rPr lang="en-US" sz="2400" dirty="0"/>
              <a:t> we now call the </a:t>
            </a:r>
            <a:r>
              <a:rPr lang="en-US" sz="2400" dirty="0">
                <a:solidFill>
                  <a:srgbClr val="7030A0"/>
                </a:solidFill>
              </a:rPr>
              <a:t>planets.</a:t>
            </a:r>
          </a:p>
          <a:p>
            <a:pPr marL="0" indent="0">
              <a:buNone/>
            </a:pPr>
            <a:endParaRPr lang="en-US" dirty="0"/>
          </a:p>
        </p:txBody>
      </p:sp>
    </p:spTree>
    <p:extLst>
      <p:ext uri="{BB962C8B-B14F-4D97-AF65-F5344CB8AC3E}">
        <p14:creationId xmlns:p14="http://schemas.microsoft.com/office/powerpoint/2010/main" val="294367321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Guidelines for Cohesion Scaffolding</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lstStyle/>
          <a:p>
            <a:r>
              <a:rPr lang="en-US" sz="2400" dirty="0"/>
              <a:t>Identify the repetitions, synonyms, pronouns (mark the text to show the connections)</a:t>
            </a:r>
          </a:p>
          <a:p>
            <a:r>
              <a:rPr lang="en-US" sz="2400" dirty="0"/>
              <a:t>Identify the conjunctions (and, moreover, however, but, consequently, etc.)</a:t>
            </a:r>
          </a:p>
          <a:p>
            <a:r>
              <a:rPr lang="en-US" sz="2400" dirty="0"/>
              <a:t>Spanish speakers have particular difficulty with abstract pronouns (e.g., one, any) and with gender markers (e.g., his, her, him, it)</a:t>
            </a:r>
          </a:p>
          <a:p>
            <a:r>
              <a:rPr lang="en-US" sz="2400" dirty="0"/>
              <a:t>Ask questions that reveal whether students are successfully making the links (The text says, “</a:t>
            </a:r>
            <a:r>
              <a:rPr lang="en-US" sz="2400" i="1" dirty="0"/>
              <a:t>He</a:t>
            </a:r>
            <a:r>
              <a:rPr lang="en-US" sz="2400" dirty="0"/>
              <a:t> rose early.” Who rose early? Why? --  Guide students to make links among the various repetitions, pronouns, synonyms, etc.)</a:t>
            </a:r>
          </a:p>
          <a:p>
            <a:pPr marL="0" indent="0">
              <a:buNone/>
            </a:pPr>
            <a:endParaRPr lang="en-US" dirty="0"/>
          </a:p>
        </p:txBody>
      </p:sp>
    </p:spTree>
    <p:extLst>
      <p:ext uri="{BB962C8B-B14F-4D97-AF65-F5344CB8AC3E}">
        <p14:creationId xmlns:p14="http://schemas.microsoft.com/office/powerpoint/2010/main" val="2400309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912E7-39D6-8BFF-C96A-018AFD9E6586}"/>
              </a:ext>
            </a:extLst>
          </p:cNvPr>
          <p:cNvSpPr>
            <a:spLocks noGrp="1"/>
          </p:cNvSpPr>
          <p:nvPr>
            <p:ph type="title"/>
          </p:nvPr>
        </p:nvSpPr>
        <p:spPr/>
        <p:txBody>
          <a:bodyPr/>
          <a:lstStyle/>
          <a:p>
            <a:r>
              <a:rPr lang="en-US" dirty="0"/>
              <a:t>Book Leveling History (cont.)</a:t>
            </a:r>
          </a:p>
        </p:txBody>
      </p:sp>
      <p:sp>
        <p:nvSpPr>
          <p:cNvPr id="3" name="Content Placeholder 2">
            <a:extLst>
              <a:ext uri="{FF2B5EF4-FFF2-40B4-BE49-F238E27FC236}">
                <a16:creationId xmlns:a16="http://schemas.microsoft.com/office/drawing/2014/main" id="{63F4AD59-02AF-8938-8BA6-19F670DB8B21}"/>
              </a:ext>
            </a:extLst>
          </p:cNvPr>
          <p:cNvSpPr>
            <a:spLocks noGrp="1"/>
          </p:cNvSpPr>
          <p:nvPr>
            <p:ph idx="1"/>
          </p:nvPr>
        </p:nvSpPr>
        <p:spPr/>
        <p:txBody>
          <a:bodyPr>
            <a:normAutofit/>
          </a:bodyPr>
          <a:lstStyle/>
          <a:p>
            <a:pPr marL="342900" indent="-342900">
              <a:buFont typeface="Arial" panose="020B0604020202020204" pitchFamily="34" charset="0"/>
              <a:buChar char="•"/>
            </a:pPr>
            <a:r>
              <a:rPr lang="en-US" sz="2400" dirty="0"/>
              <a:t>In the 1990s, in response to the inaccessibility of the basals of the time (particularly in the primary grades), Fountas and Pinnell published their landmark textbook, </a:t>
            </a:r>
            <a:r>
              <a:rPr lang="en-US" sz="2400" i="1" dirty="0"/>
              <a:t>Guided Reading, </a:t>
            </a:r>
            <a:r>
              <a:rPr lang="en-US" sz="2400" dirty="0"/>
              <a:t>which called for teaching students from books leveled based on a scheme they had developed</a:t>
            </a:r>
          </a:p>
          <a:p>
            <a:pPr marL="342900" indent="-342900">
              <a:buFont typeface="Arial" panose="020B0604020202020204" pitchFamily="34" charset="0"/>
              <a:buChar char="•"/>
            </a:pPr>
            <a:r>
              <a:rPr lang="en-US" sz="2400" dirty="0"/>
              <a:t>Teachers were greatly relieved and flocked to this because it meant that students did not have to be placed in books they could not read</a:t>
            </a:r>
          </a:p>
          <a:p>
            <a:pPr marL="342900" indent="-342900">
              <a:buFont typeface="Arial" panose="020B0604020202020204" pitchFamily="34" charset="0"/>
              <a:buChar char="•"/>
            </a:pPr>
            <a:r>
              <a:rPr lang="en-US" sz="2400" dirty="0"/>
              <a:t>They developed a system for placing books on am A-Z scale using subjective evaluations of genre; text structure; content; themes &amp; ideas; language &amp; literacy features; sentence complexity; vocabulary; illustrations; book and print features</a:t>
            </a:r>
          </a:p>
          <a:p>
            <a:pPr marL="0" indent="0">
              <a:buNone/>
            </a:pPr>
            <a:endParaRPr lang="en-US" dirty="0"/>
          </a:p>
        </p:txBody>
      </p:sp>
    </p:spTree>
    <p:extLst>
      <p:ext uri="{BB962C8B-B14F-4D97-AF65-F5344CB8AC3E}">
        <p14:creationId xmlns:p14="http://schemas.microsoft.com/office/powerpoint/2010/main" val="169550411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Text Structure</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normAutofit/>
          </a:bodyPr>
          <a:lstStyle/>
          <a:p>
            <a:r>
              <a:rPr lang="en-US" sz="2600" dirty="0"/>
              <a:t>Texts can be hard because they are organized in complex ways</a:t>
            </a:r>
          </a:p>
          <a:p>
            <a:r>
              <a:rPr lang="en-US" sz="2600" dirty="0"/>
              <a:t>The structure of what is read can help students determine importance. </a:t>
            </a:r>
          </a:p>
          <a:p>
            <a:r>
              <a:rPr lang="en-US" sz="2600" dirty="0"/>
              <a:t>Need to make sure that students know common text organization schemes (description; compare/contrast; problem-solution; sequence; enumeration)</a:t>
            </a:r>
          </a:p>
          <a:p>
            <a:r>
              <a:rPr lang="en-US" sz="2600" dirty="0"/>
              <a:t>Need to guide students to use headings and subheadings can help students learn the scope and sequence of information</a:t>
            </a:r>
          </a:p>
          <a:p>
            <a:r>
              <a:rPr lang="en-US" sz="2600" dirty="0"/>
              <a:t>Need to examine particular texts to see if organization holds a special key to the meaning (like in a comparison text or problem-solution text) and to guide students to attend to this structure</a:t>
            </a:r>
          </a:p>
          <a:p>
            <a:pPr marL="0" indent="0">
              <a:buNone/>
            </a:pPr>
            <a:endParaRPr lang="en-US" dirty="0"/>
          </a:p>
        </p:txBody>
      </p:sp>
    </p:spTree>
    <p:extLst>
      <p:ext uri="{BB962C8B-B14F-4D97-AF65-F5344CB8AC3E}">
        <p14:creationId xmlns:p14="http://schemas.microsoft.com/office/powerpoint/2010/main" val="79074428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6A1E-B44D-E5AC-EF62-7138A521D2CA}"/>
              </a:ext>
            </a:extLst>
          </p:cNvPr>
          <p:cNvSpPr>
            <a:spLocks noGrp="1"/>
          </p:cNvSpPr>
          <p:nvPr>
            <p:ph type="title"/>
          </p:nvPr>
        </p:nvSpPr>
        <p:spPr/>
        <p:txBody>
          <a:bodyPr/>
          <a:lstStyle/>
          <a:p>
            <a:r>
              <a:rPr lang="en-US" dirty="0"/>
              <a:t>Text Structure (cont.)</a:t>
            </a:r>
          </a:p>
        </p:txBody>
      </p:sp>
      <p:sp>
        <p:nvSpPr>
          <p:cNvPr id="3" name="Content Placeholder 2">
            <a:extLst>
              <a:ext uri="{FF2B5EF4-FFF2-40B4-BE49-F238E27FC236}">
                <a16:creationId xmlns:a16="http://schemas.microsoft.com/office/drawing/2014/main" id="{60398C19-983B-FB03-C06B-046C8A55D482}"/>
              </a:ext>
            </a:extLst>
          </p:cNvPr>
          <p:cNvSpPr>
            <a:spLocks noGrp="1"/>
          </p:cNvSpPr>
          <p:nvPr>
            <p:ph idx="1"/>
          </p:nvPr>
        </p:nvSpPr>
        <p:spPr/>
        <p:txBody>
          <a:bodyPr>
            <a:normAutofit/>
          </a:bodyPr>
          <a:lstStyle/>
          <a:p>
            <a:r>
              <a:rPr lang="en-US" sz="2400" dirty="0"/>
              <a:t>Authors organize their ideas</a:t>
            </a:r>
          </a:p>
          <a:p>
            <a:r>
              <a:rPr lang="en-US" sz="2400" dirty="0"/>
              <a:t>Some structures are used by many authors</a:t>
            </a:r>
          </a:p>
          <a:p>
            <a:r>
              <a:rPr lang="en-US" sz="2400" dirty="0"/>
              <a:t>Widely used structures:</a:t>
            </a:r>
          </a:p>
          <a:p>
            <a:pPr>
              <a:buFont typeface="Wingdings" pitchFamily="2" charset="2"/>
              <a:buChar char="q"/>
            </a:pPr>
            <a:r>
              <a:rPr lang="en-US" sz="2400" dirty="0"/>
              <a:t> 	Description/enumeration</a:t>
            </a:r>
          </a:p>
          <a:p>
            <a:pPr>
              <a:buFont typeface="Wingdings" pitchFamily="2" charset="2"/>
              <a:buChar char="q"/>
            </a:pPr>
            <a:r>
              <a:rPr lang="en-US" sz="2400" dirty="0"/>
              <a:t>        	Sequence/chronological order</a:t>
            </a:r>
          </a:p>
          <a:p>
            <a:pPr>
              <a:buFont typeface="Wingdings" pitchFamily="2" charset="2"/>
              <a:buChar char="q"/>
            </a:pPr>
            <a:r>
              <a:rPr lang="en-US" sz="2400" dirty="0"/>
              <a:t>  	Comparison/contrast</a:t>
            </a:r>
          </a:p>
          <a:p>
            <a:pPr>
              <a:buFont typeface="Wingdings" pitchFamily="2" charset="2"/>
              <a:buChar char="q"/>
            </a:pPr>
            <a:r>
              <a:rPr lang="en-US" sz="2400" dirty="0"/>
              <a:t>  	Problem/solution</a:t>
            </a:r>
          </a:p>
          <a:p>
            <a:pPr>
              <a:buFont typeface="Wingdings" pitchFamily="2" charset="2"/>
              <a:buChar char="q"/>
            </a:pPr>
            <a:r>
              <a:rPr lang="en-US" sz="2400" dirty="0"/>
              <a:t>        	Cause/effect </a:t>
            </a:r>
          </a:p>
          <a:p>
            <a:pPr>
              <a:buFont typeface="Wingdings" pitchFamily="2" charset="2"/>
              <a:buChar char="q"/>
            </a:pPr>
            <a:r>
              <a:rPr lang="en-US" sz="2400" dirty="0"/>
              <a:t>        	Argument</a:t>
            </a:r>
          </a:p>
          <a:p>
            <a:pPr marL="0" indent="0">
              <a:buNone/>
            </a:pPr>
            <a:endParaRPr lang="en-US" dirty="0"/>
          </a:p>
        </p:txBody>
      </p:sp>
    </p:spTree>
    <p:extLst>
      <p:ext uri="{BB962C8B-B14F-4D97-AF65-F5344CB8AC3E}">
        <p14:creationId xmlns:p14="http://schemas.microsoft.com/office/powerpoint/2010/main" val="233858769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38199" y="1481136"/>
          <a:ext cx="10214113" cy="4760640"/>
        </p:xfrm>
        <a:graphic>
          <a:graphicData uri="http://schemas.openxmlformats.org/drawingml/2006/table">
            <a:tbl>
              <a:tblPr firstRow="1" bandRow="1">
                <a:tableStyleId>{5C22544A-7EE6-4342-B048-85BDC9FD1C3A}</a:tableStyleId>
              </a:tblPr>
              <a:tblGrid>
                <a:gridCol w="10214113">
                  <a:extLst>
                    <a:ext uri="{9D8B030D-6E8A-4147-A177-3AD203B41FA5}">
                      <a16:colId xmlns:a16="http://schemas.microsoft.com/office/drawing/2014/main" val="20000"/>
                    </a:ext>
                  </a:extLst>
                </a:gridCol>
              </a:tblGrid>
              <a:tr h="595080">
                <a:tc>
                  <a:txBody>
                    <a:bodyPr/>
                    <a:lstStyle/>
                    <a:p>
                      <a:r>
                        <a:rPr lang="en-US" dirty="0"/>
                        <a:t>Setting :</a:t>
                      </a:r>
                    </a:p>
                  </a:txBody>
                  <a:tcPr/>
                </a:tc>
                <a:extLst>
                  <a:ext uri="{0D108BD9-81ED-4DB2-BD59-A6C34878D82A}">
                    <a16:rowId xmlns:a16="http://schemas.microsoft.com/office/drawing/2014/main" val="10000"/>
                  </a:ext>
                </a:extLst>
              </a:tr>
              <a:tr h="595080">
                <a:tc>
                  <a:txBody>
                    <a:bodyPr/>
                    <a:lstStyle/>
                    <a:p>
                      <a:r>
                        <a:rPr lang="en-US" dirty="0"/>
                        <a:t>Main Character:</a:t>
                      </a:r>
                    </a:p>
                  </a:txBody>
                  <a:tcPr/>
                </a:tc>
                <a:extLst>
                  <a:ext uri="{0D108BD9-81ED-4DB2-BD59-A6C34878D82A}">
                    <a16:rowId xmlns:a16="http://schemas.microsoft.com/office/drawing/2014/main" val="10001"/>
                  </a:ext>
                </a:extLst>
              </a:tr>
              <a:tr h="595080">
                <a:tc>
                  <a:txBody>
                    <a:bodyPr/>
                    <a:lstStyle/>
                    <a:p>
                      <a:r>
                        <a:rPr lang="en-US" dirty="0"/>
                        <a:t>Problem:</a:t>
                      </a:r>
                    </a:p>
                  </a:txBody>
                  <a:tcPr/>
                </a:tc>
                <a:extLst>
                  <a:ext uri="{0D108BD9-81ED-4DB2-BD59-A6C34878D82A}">
                    <a16:rowId xmlns:a16="http://schemas.microsoft.com/office/drawing/2014/main" val="10002"/>
                  </a:ext>
                </a:extLst>
              </a:tr>
              <a:tr h="595080">
                <a:tc>
                  <a:txBody>
                    <a:bodyPr/>
                    <a:lstStyle/>
                    <a:p>
                      <a:r>
                        <a:rPr lang="en-US" dirty="0"/>
                        <a:t>Internal</a:t>
                      </a:r>
                      <a:r>
                        <a:rPr lang="en-US" baseline="0" dirty="0"/>
                        <a:t> Response:</a:t>
                      </a:r>
                      <a:endParaRPr lang="en-US" dirty="0"/>
                    </a:p>
                  </a:txBody>
                  <a:tcPr/>
                </a:tc>
                <a:extLst>
                  <a:ext uri="{0D108BD9-81ED-4DB2-BD59-A6C34878D82A}">
                    <a16:rowId xmlns:a16="http://schemas.microsoft.com/office/drawing/2014/main" val="10003"/>
                  </a:ext>
                </a:extLst>
              </a:tr>
              <a:tr h="595080">
                <a:tc>
                  <a:txBody>
                    <a:bodyPr/>
                    <a:lstStyle/>
                    <a:p>
                      <a:r>
                        <a:rPr lang="en-US" dirty="0"/>
                        <a:t>Attempt:</a:t>
                      </a:r>
                    </a:p>
                  </a:txBody>
                  <a:tcPr/>
                </a:tc>
                <a:extLst>
                  <a:ext uri="{0D108BD9-81ED-4DB2-BD59-A6C34878D82A}">
                    <a16:rowId xmlns:a16="http://schemas.microsoft.com/office/drawing/2014/main" val="10004"/>
                  </a:ext>
                </a:extLst>
              </a:tr>
              <a:tr h="595080">
                <a:tc>
                  <a:txBody>
                    <a:bodyPr/>
                    <a:lstStyle/>
                    <a:p>
                      <a:r>
                        <a:rPr lang="en-US" dirty="0"/>
                        <a:t>Outcome:</a:t>
                      </a:r>
                    </a:p>
                  </a:txBody>
                  <a:tcPr/>
                </a:tc>
                <a:extLst>
                  <a:ext uri="{0D108BD9-81ED-4DB2-BD59-A6C34878D82A}">
                    <a16:rowId xmlns:a16="http://schemas.microsoft.com/office/drawing/2014/main" val="10005"/>
                  </a:ext>
                </a:extLst>
              </a:tr>
              <a:tr h="595080">
                <a:tc>
                  <a:txBody>
                    <a:bodyPr/>
                    <a:lstStyle/>
                    <a:p>
                      <a:r>
                        <a:rPr lang="en-US" dirty="0"/>
                        <a:t>Reaction:</a:t>
                      </a:r>
                    </a:p>
                  </a:txBody>
                  <a:tcPr/>
                </a:tc>
                <a:extLst>
                  <a:ext uri="{0D108BD9-81ED-4DB2-BD59-A6C34878D82A}">
                    <a16:rowId xmlns:a16="http://schemas.microsoft.com/office/drawing/2014/main" val="10006"/>
                  </a:ext>
                </a:extLst>
              </a:tr>
              <a:tr h="595080">
                <a:tc>
                  <a:txBody>
                    <a:bodyPr/>
                    <a:lstStyle/>
                    <a:p>
                      <a:r>
                        <a:rPr lang="en-US" dirty="0"/>
                        <a:t>Theme:</a:t>
                      </a:r>
                    </a:p>
                  </a:txBody>
                  <a:tcPr/>
                </a:tc>
                <a:extLst>
                  <a:ext uri="{0D108BD9-81ED-4DB2-BD59-A6C34878D82A}">
                    <a16:rowId xmlns:a16="http://schemas.microsoft.com/office/drawing/2014/main" val="10007"/>
                  </a:ext>
                </a:extLst>
              </a:tr>
            </a:tbl>
          </a:graphicData>
        </a:graphic>
      </p:graphicFrame>
      <p:sp>
        <p:nvSpPr>
          <p:cNvPr id="2" name="Title 1"/>
          <p:cNvSpPr>
            <a:spLocks noGrp="1"/>
          </p:cNvSpPr>
          <p:nvPr>
            <p:ph type="title"/>
          </p:nvPr>
        </p:nvSpPr>
        <p:spPr/>
        <p:txBody>
          <a:bodyPr/>
          <a:lstStyle/>
          <a:p>
            <a:pPr>
              <a:defRPr/>
            </a:pPr>
            <a:r>
              <a:rPr lang="en-US" dirty="0">
                <a:solidFill>
                  <a:srgbClr val="FF0000"/>
                </a:solidFill>
              </a:rPr>
              <a:t>Story Map</a:t>
            </a:r>
          </a:p>
        </p:txBody>
      </p:sp>
    </p:spTree>
    <p:extLst>
      <p:ext uri="{BB962C8B-B14F-4D97-AF65-F5344CB8AC3E}">
        <p14:creationId xmlns:p14="http://schemas.microsoft.com/office/powerpoint/2010/main" val="427610490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0C5C1-5A32-61E7-4D5F-0F6B2E33A457}"/>
              </a:ext>
            </a:extLst>
          </p:cNvPr>
          <p:cNvSpPr>
            <a:spLocks noGrp="1"/>
          </p:cNvSpPr>
          <p:nvPr>
            <p:ph type="title"/>
          </p:nvPr>
        </p:nvSpPr>
        <p:spPr/>
        <p:txBody>
          <a:bodyPr/>
          <a:lstStyle/>
          <a:p>
            <a:r>
              <a:rPr lang="en-US" dirty="0"/>
              <a:t>Text Structure (cont.)</a:t>
            </a:r>
          </a:p>
        </p:txBody>
      </p:sp>
      <p:sp>
        <p:nvSpPr>
          <p:cNvPr id="3" name="Content Placeholder 2">
            <a:extLst>
              <a:ext uri="{FF2B5EF4-FFF2-40B4-BE49-F238E27FC236}">
                <a16:creationId xmlns:a16="http://schemas.microsoft.com/office/drawing/2014/main" id="{8C98AD77-FB4C-6409-7963-0C2F9CB6784A}"/>
              </a:ext>
            </a:extLst>
          </p:cNvPr>
          <p:cNvSpPr>
            <a:spLocks noGrp="1"/>
          </p:cNvSpPr>
          <p:nvPr>
            <p:ph idx="1"/>
          </p:nvPr>
        </p:nvSpPr>
        <p:spPr/>
        <p:txBody>
          <a:bodyPr/>
          <a:lstStyle/>
          <a:p>
            <a:r>
              <a:rPr lang="en-US" sz="2400" dirty="0"/>
              <a:t>Readers use the authors structure to guide their understanding and recall</a:t>
            </a:r>
          </a:p>
          <a:p>
            <a:r>
              <a:rPr lang="en-US" sz="2400" dirty="0"/>
              <a:t>If the reader is able to recognize the organizational plan, then this can be used to remember the text</a:t>
            </a:r>
          </a:p>
          <a:p>
            <a:r>
              <a:rPr lang="en-US" sz="2400" dirty="0"/>
              <a:t>If the reader does not recognize a common organizational plan, it helps to impose one </a:t>
            </a:r>
          </a:p>
          <a:p>
            <a:r>
              <a:rPr lang="en-US" sz="2400" dirty="0"/>
              <a:t>This often can be done by briefly identifying the main point of each paragraph or section</a:t>
            </a:r>
          </a:p>
          <a:p>
            <a:endParaRPr lang="en-US" dirty="0"/>
          </a:p>
        </p:txBody>
      </p:sp>
    </p:spTree>
    <p:extLst>
      <p:ext uri="{BB962C8B-B14F-4D97-AF65-F5344CB8AC3E}">
        <p14:creationId xmlns:p14="http://schemas.microsoft.com/office/powerpoint/2010/main" val="366930504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E7B36-ED4D-9EE8-23F6-A4F801842CC3}"/>
              </a:ext>
            </a:extLst>
          </p:cNvPr>
          <p:cNvSpPr>
            <a:spLocks noGrp="1"/>
          </p:cNvSpPr>
          <p:nvPr>
            <p:ph type="title"/>
          </p:nvPr>
        </p:nvSpPr>
        <p:spPr/>
        <p:txBody>
          <a:bodyPr/>
          <a:lstStyle/>
          <a:p>
            <a:r>
              <a:rPr lang="en-US" dirty="0"/>
              <a:t>Research-based PD on text structure</a:t>
            </a:r>
          </a:p>
        </p:txBody>
      </p:sp>
      <p:sp>
        <p:nvSpPr>
          <p:cNvPr id="3" name="Content Placeholder 2">
            <a:extLst>
              <a:ext uri="{FF2B5EF4-FFF2-40B4-BE49-F238E27FC236}">
                <a16:creationId xmlns:a16="http://schemas.microsoft.com/office/drawing/2014/main" id="{51344882-B9D3-A408-0434-6445AAB63796}"/>
              </a:ext>
            </a:extLst>
          </p:cNvPr>
          <p:cNvSpPr>
            <a:spLocks noGrp="1"/>
          </p:cNvSpPr>
          <p:nvPr>
            <p:ph idx="1"/>
          </p:nvPr>
        </p:nvSpPr>
        <p:spPr/>
        <p:txBody>
          <a:bodyPr/>
          <a:lstStyle/>
          <a:p>
            <a:r>
              <a:rPr lang="en-US" sz="2800" dirty="0">
                <a:hlinkClick r:id="rId2"/>
              </a:rPr>
              <a:t>http://literacy.io/</a:t>
            </a:r>
            <a:endParaRPr lang="en-US" sz="2800" dirty="0"/>
          </a:p>
          <a:p>
            <a:pPr marL="0" indent="0">
              <a:buNone/>
            </a:pPr>
            <a:endParaRPr lang="en-US" dirty="0"/>
          </a:p>
        </p:txBody>
      </p:sp>
    </p:spTree>
    <p:extLst>
      <p:ext uri="{BB962C8B-B14F-4D97-AF65-F5344CB8AC3E}">
        <p14:creationId xmlns:p14="http://schemas.microsoft.com/office/powerpoint/2010/main" val="427581738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033FA-40EF-391A-AE4E-F9E50819373E}"/>
              </a:ext>
            </a:extLst>
          </p:cNvPr>
          <p:cNvSpPr>
            <a:spLocks noGrp="1"/>
          </p:cNvSpPr>
          <p:nvPr>
            <p:ph type="title"/>
          </p:nvPr>
        </p:nvSpPr>
        <p:spPr/>
        <p:txBody>
          <a:bodyPr/>
          <a:lstStyle/>
          <a:p>
            <a:r>
              <a:rPr lang="en-US" sz="4400" dirty="0"/>
              <a:t>Build Text Reading Fluency</a:t>
            </a:r>
            <a:endParaRPr lang="en-US" dirty="0"/>
          </a:p>
        </p:txBody>
      </p:sp>
      <p:sp>
        <p:nvSpPr>
          <p:cNvPr id="3" name="Content Placeholder 2">
            <a:extLst>
              <a:ext uri="{FF2B5EF4-FFF2-40B4-BE49-F238E27FC236}">
                <a16:creationId xmlns:a16="http://schemas.microsoft.com/office/drawing/2014/main" id="{5AF4BC0F-33DC-9BB9-23AE-1E52C9C027CE}"/>
              </a:ext>
            </a:extLst>
          </p:cNvPr>
          <p:cNvSpPr>
            <a:spLocks noGrp="1"/>
          </p:cNvSpPr>
          <p:nvPr>
            <p:ph idx="1"/>
          </p:nvPr>
        </p:nvSpPr>
        <p:spPr/>
        <p:txBody>
          <a:bodyPr/>
          <a:lstStyle/>
          <a:p>
            <a:r>
              <a:rPr lang="en-US" sz="2400" dirty="0"/>
              <a:t>Texts can be hard because they demand more advanced reading skills than the students have</a:t>
            </a:r>
          </a:p>
          <a:p>
            <a:r>
              <a:rPr lang="en-US" sz="2400" dirty="0"/>
              <a:t>Students need practice reading (orally) with accuracy, appropriate speed, and prosody</a:t>
            </a:r>
          </a:p>
          <a:p>
            <a:r>
              <a:rPr lang="en-US" sz="2400" dirty="0"/>
              <a:t>Not round-robin reading (use these instead: repeated reading, echo reading, paired reading, reading while listening, etc.) </a:t>
            </a:r>
          </a:p>
          <a:p>
            <a:r>
              <a:rPr lang="en-US" sz="2400" dirty="0"/>
              <a:t>Putting fluency first might make sense</a:t>
            </a:r>
          </a:p>
          <a:p>
            <a:r>
              <a:rPr lang="en-US" sz="2400" dirty="0"/>
              <a:t>Parsing texts can be helpful</a:t>
            </a:r>
          </a:p>
          <a:p>
            <a:pPr marL="0" indent="0">
              <a:buNone/>
            </a:pPr>
            <a:endParaRPr lang="en-US" dirty="0"/>
          </a:p>
        </p:txBody>
      </p:sp>
    </p:spTree>
    <p:extLst>
      <p:ext uri="{BB962C8B-B14F-4D97-AF65-F5344CB8AC3E}">
        <p14:creationId xmlns:p14="http://schemas.microsoft.com/office/powerpoint/2010/main" val="40839864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C879E-24CA-A9E9-3E8E-A9182EEEA0DC}"/>
              </a:ext>
            </a:extLst>
          </p:cNvPr>
          <p:cNvSpPr>
            <a:spLocks noGrp="1"/>
          </p:cNvSpPr>
          <p:nvPr>
            <p:ph type="title"/>
          </p:nvPr>
        </p:nvSpPr>
        <p:spPr/>
        <p:txBody>
          <a:bodyPr/>
          <a:lstStyle/>
          <a:p>
            <a:r>
              <a:rPr lang="en-US" dirty="0"/>
              <a:t>Parsing Text</a:t>
            </a:r>
          </a:p>
        </p:txBody>
      </p:sp>
      <p:sp>
        <p:nvSpPr>
          <p:cNvPr id="3" name="Content Placeholder 2">
            <a:extLst>
              <a:ext uri="{FF2B5EF4-FFF2-40B4-BE49-F238E27FC236}">
                <a16:creationId xmlns:a16="http://schemas.microsoft.com/office/drawing/2014/main" id="{36E4CC0A-E13E-22B3-20D6-28941D2F628C}"/>
              </a:ext>
            </a:extLst>
          </p:cNvPr>
          <p:cNvSpPr>
            <a:spLocks noGrp="1"/>
          </p:cNvSpPr>
          <p:nvPr>
            <p:ph idx="1"/>
          </p:nvPr>
        </p:nvSpPr>
        <p:spPr/>
        <p:txBody>
          <a:bodyPr/>
          <a:lstStyle/>
          <a:p>
            <a:pPr marL="0" indent="0">
              <a:buNone/>
            </a:pPr>
            <a:r>
              <a:rPr lang="en-US" sz="2400" dirty="0"/>
              <a:t>	Sunbeams</a:t>
            </a:r>
            <a:r>
              <a:rPr lang="en-US" sz="2400" dirty="0">
                <a:solidFill>
                  <a:srgbClr val="FF0000"/>
                </a:solidFill>
              </a:rPr>
              <a:t>/ </a:t>
            </a:r>
            <a:r>
              <a:rPr lang="en-US" sz="2400" dirty="0"/>
              <a:t>are flickering</a:t>
            </a:r>
            <a:r>
              <a:rPr lang="en-US" sz="2400" dirty="0">
                <a:solidFill>
                  <a:srgbClr val="FF0000"/>
                </a:solidFill>
              </a:rPr>
              <a:t>/</a:t>
            </a:r>
            <a:r>
              <a:rPr lang="en-US" sz="2400" dirty="0"/>
              <a:t> over the landscape</a:t>
            </a:r>
            <a:r>
              <a:rPr lang="en-US" sz="2400" dirty="0">
                <a:solidFill>
                  <a:srgbClr val="FF0000"/>
                </a:solidFill>
              </a:rPr>
              <a:t>/</a:t>
            </a:r>
            <a:r>
              <a:rPr lang="en-US" sz="2400" dirty="0"/>
              <a:t> as the sun rises.</a:t>
            </a:r>
            <a:r>
              <a:rPr lang="en-US" sz="2400" dirty="0">
                <a:solidFill>
                  <a:srgbClr val="FF0000"/>
                </a:solidFill>
              </a:rPr>
              <a:t>/</a:t>
            </a:r>
            <a:r>
              <a:rPr lang="en-US" sz="2400" dirty="0"/>
              <a:t> A kit fox/ heads/ for her den/ as another day</a:t>
            </a:r>
            <a:r>
              <a:rPr lang="en-US" sz="2400" dirty="0">
                <a:solidFill>
                  <a:srgbClr val="FF0000"/>
                </a:solidFill>
              </a:rPr>
              <a:t>/</a:t>
            </a:r>
            <a:r>
              <a:rPr lang="en-US" sz="2400" dirty="0"/>
              <a:t> in the desert/ begins.</a:t>
            </a:r>
            <a:r>
              <a:rPr lang="en-US" sz="2400" dirty="0">
                <a:solidFill>
                  <a:srgbClr val="FF0000"/>
                </a:solidFill>
              </a:rPr>
              <a:t>/</a:t>
            </a:r>
            <a:r>
              <a:rPr lang="en-US" sz="2400" dirty="0"/>
              <a:t> </a:t>
            </a:r>
          </a:p>
          <a:p>
            <a:pPr marL="0" indent="0">
              <a:buNone/>
            </a:pPr>
            <a:r>
              <a:rPr lang="en-US" sz="2400" dirty="0"/>
              <a:t>	Deserts</a:t>
            </a:r>
            <a:r>
              <a:rPr lang="en-US" sz="2400" dirty="0">
                <a:solidFill>
                  <a:srgbClr val="FF0000"/>
                </a:solidFill>
              </a:rPr>
              <a:t>/</a:t>
            </a:r>
            <a:r>
              <a:rPr lang="en-US" sz="2400" dirty="0"/>
              <a:t> are surrounded/ by other kinds of landscapes.</a:t>
            </a:r>
            <a:r>
              <a:rPr lang="en-US" sz="2400" dirty="0">
                <a:solidFill>
                  <a:srgbClr val="FF0000"/>
                </a:solidFill>
              </a:rPr>
              <a:t>/</a:t>
            </a:r>
            <a:r>
              <a:rPr lang="en-US" sz="2400" dirty="0"/>
              <a:t> Scientists</a:t>
            </a:r>
            <a:r>
              <a:rPr lang="en-US" sz="2400" dirty="0">
                <a:solidFill>
                  <a:srgbClr val="FF0000"/>
                </a:solidFill>
              </a:rPr>
              <a:t>/</a:t>
            </a:r>
            <a:r>
              <a:rPr lang="en-US" sz="2400" dirty="0"/>
              <a:t> call</a:t>
            </a:r>
            <a:r>
              <a:rPr lang="en-US" sz="2400" dirty="0">
                <a:solidFill>
                  <a:srgbClr val="FF0000"/>
                </a:solidFill>
              </a:rPr>
              <a:t>/</a:t>
            </a:r>
            <a:r>
              <a:rPr lang="en-US" sz="2400" dirty="0"/>
              <a:t> these different land zones</a:t>
            </a:r>
            <a:r>
              <a:rPr lang="en-US" sz="2400" dirty="0">
                <a:solidFill>
                  <a:srgbClr val="FF0000"/>
                </a:solidFill>
              </a:rPr>
              <a:t>/</a:t>
            </a:r>
            <a:r>
              <a:rPr lang="en-US" sz="2400" dirty="0"/>
              <a:t> biomes. All the plants and animals</a:t>
            </a:r>
            <a:r>
              <a:rPr lang="en-US" sz="2400" dirty="0">
                <a:solidFill>
                  <a:srgbClr val="FF0000"/>
                </a:solidFill>
              </a:rPr>
              <a:t>/</a:t>
            </a:r>
            <a:r>
              <a:rPr lang="en-US" sz="2400" dirty="0"/>
              <a:t> in a biome</a:t>
            </a:r>
            <a:r>
              <a:rPr lang="en-US" sz="2400" dirty="0">
                <a:solidFill>
                  <a:srgbClr val="FF0000"/>
                </a:solidFill>
              </a:rPr>
              <a:t>/</a:t>
            </a:r>
            <a:r>
              <a:rPr lang="en-US" sz="2400" dirty="0"/>
              <a:t> form/ a community.</a:t>
            </a:r>
            <a:r>
              <a:rPr lang="en-US" sz="2400" dirty="0">
                <a:solidFill>
                  <a:srgbClr val="FF0000"/>
                </a:solidFill>
              </a:rPr>
              <a:t>/</a:t>
            </a:r>
            <a:r>
              <a:rPr lang="en-US" sz="2400" dirty="0"/>
              <a:t> In that community,</a:t>
            </a:r>
            <a:r>
              <a:rPr lang="en-US" sz="2400" dirty="0">
                <a:solidFill>
                  <a:srgbClr val="FF0000"/>
                </a:solidFill>
              </a:rPr>
              <a:t>/</a:t>
            </a:r>
            <a:r>
              <a:rPr lang="en-US" sz="2400" dirty="0"/>
              <a:t> every living thing</a:t>
            </a:r>
            <a:r>
              <a:rPr lang="en-US" sz="2400" dirty="0">
                <a:solidFill>
                  <a:srgbClr val="FF0000"/>
                </a:solidFill>
              </a:rPr>
              <a:t>/</a:t>
            </a:r>
            <a:r>
              <a:rPr lang="en-US" sz="2400" dirty="0"/>
              <a:t> depends</a:t>
            </a:r>
            <a:r>
              <a:rPr lang="en-US" sz="2400" dirty="0">
                <a:solidFill>
                  <a:srgbClr val="FF0000"/>
                </a:solidFill>
              </a:rPr>
              <a:t>/</a:t>
            </a:r>
            <a:r>
              <a:rPr lang="en-US" sz="2400" dirty="0"/>
              <a:t> on other community members</a:t>
            </a:r>
            <a:r>
              <a:rPr lang="en-US" sz="2400" dirty="0">
                <a:solidFill>
                  <a:srgbClr val="FF0000"/>
                </a:solidFill>
              </a:rPr>
              <a:t>/</a:t>
            </a:r>
            <a:r>
              <a:rPr lang="en-US" sz="2400" dirty="0"/>
              <a:t> for its survival.</a:t>
            </a:r>
            <a:r>
              <a:rPr lang="en-US" sz="2400" dirty="0">
                <a:solidFill>
                  <a:srgbClr val="FF0000"/>
                </a:solidFill>
              </a:rPr>
              <a:t>/</a:t>
            </a:r>
            <a:r>
              <a:rPr lang="en-US" sz="2400" dirty="0"/>
              <a:t> A biome’s climate, soil, plants, and animals</a:t>
            </a:r>
            <a:r>
              <a:rPr lang="en-US" sz="2400" dirty="0">
                <a:solidFill>
                  <a:srgbClr val="FF0000"/>
                </a:solidFill>
              </a:rPr>
              <a:t>/</a:t>
            </a:r>
            <a:r>
              <a:rPr lang="en-US" sz="2400" dirty="0"/>
              <a:t> are all connected</a:t>
            </a:r>
            <a:r>
              <a:rPr lang="en-US" sz="2400" dirty="0">
                <a:solidFill>
                  <a:srgbClr val="FF0000"/>
                </a:solidFill>
              </a:rPr>
              <a:t>/</a:t>
            </a:r>
            <a:r>
              <a:rPr lang="en-US" sz="2400" dirty="0"/>
              <a:t> this way.</a:t>
            </a:r>
            <a:r>
              <a:rPr lang="en-US" sz="2400" dirty="0">
                <a:solidFill>
                  <a:srgbClr val="FF0000"/>
                </a:solidFill>
              </a:rPr>
              <a:t>/</a:t>
            </a:r>
          </a:p>
          <a:p>
            <a:pPr marL="0" indent="0">
              <a:buNone/>
            </a:pPr>
            <a:endParaRPr lang="en-US" dirty="0"/>
          </a:p>
        </p:txBody>
      </p:sp>
    </p:spTree>
    <p:extLst>
      <p:ext uri="{BB962C8B-B14F-4D97-AF65-F5344CB8AC3E}">
        <p14:creationId xmlns:p14="http://schemas.microsoft.com/office/powerpoint/2010/main" val="384457706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F3D79-80D9-EE81-B73A-BEF4CF331F47}"/>
              </a:ext>
            </a:extLst>
          </p:cNvPr>
          <p:cNvSpPr>
            <a:spLocks noGrp="1"/>
          </p:cNvSpPr>
          <p:nvPr>
            <p:ph type="title"/>
          </p:nvPr>
        </p:nvSpPr>
        <p:spPr/>
        <p:txBody>
          <a:bodyPr/>
          <a:lstStyle/>
          <a:p>
            <a:r>
              <a:rPr lang="en-US" dirty="0"/>
              <a:t>Repetition</a:t>
            </a:r>
          </a:p>
        </p:txBody>
      </p:sp>
      <p:sp>
        <p:nvSpPr>
          <p:cNvPr id="3" name="Content Placeholder 2">
            <a:extLst>
              <a:ext uri="{FF2B5EF4-FFF2-40B4-BE49-F238E27FC236}">
                <a16:creationId xmlns:a16="http://schemas.microsoft.com/office/drawing/2014/main" id="{9EB1D676-AE4A-43A2-6BBA-3F3559D7173F}"/>
              </a:ext>
            </a:extLst>
          </p:cNvPr>
          <p:cNvSpPr>
            <a:spLocks noGrp="1"/>
          </p:cNvSpPr>
          <p:nvPr>
            <p:ph idx="1"/>
          </p:nvPr>
        </p:nvSpPr>
        <p:spPr/>
        <p:txBody>
          <a:bodyPr/>
          <a:lstStyle/>
          <a:p>
            <a:r>
              <a:rPr lang="en-US" sz="2400" dirty="0"/>
              <a:t>One of the most powerful scaffolds is also one of the most obvious—reading a text more than once makes it more accessible</a:t>
            </a:r>
          </a:p>
          <a:p>
            <a:r>
              <a:rPr lang="en-US" sz="2400" dirty="0"/>
              <a:t>In the past, we tended to have students read a text a single time, but as the text challenge increases it is essential that we encourage students to read texts (and parts of texts) more than once to make sense of it</a:t>
            </a:r>
          </a:p>
          <a:p>
            <a:r>
              <a:rPr lang="en-US" sz="2400" dirty="0"/>
              <a:t>This is an effective strategy, but it is expensive too (the idea is to become successful with these texts—which should make it possible to succeed with other texts later with less work)</a:t>
            </a:r>
          </a:p>
          <a:p>
            <a:r>
              <a:rPr lang="en-US" sz="2400" dirty="0"/>
              <a:t>Explain this to students</a:t>
            </a:r>
          </a:p>
          <a:p>
            <a:endParaRPr lang="en-US" dirty="0"/>
          </a:p>
        </p:txBody>
      </p:sp>
    </p:spTree>
    <p:extLst>
      <p:ext uri="{BB962C8B-B14F-4D97-AF65-F5344CB8AC3E}">
        <p14:creationId xmlns:p14="http://schemas.microsoft.com/office/powerpoint/2010/main" val="353739679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23E73-64C1-3B14-3DF2-2ADA8438BB54}"/>
              </a:ext>
            </a:extLst>
          </p:cNvPr>
          <p:cNvSpPr>
            <a:spLocks noGrp="1"/>
          </p:cNvSpPr>
          <p:nvPr>
            <p:ph type="title"/>
          </p:nvPr>
        </p:nvSpPr>
        <p:spPr/>
        <p:txBody>
          <a:bodyPr/>
          <a:lstStyle/>
          <a:p>
            <a:r>
              <a:rPr lang="en-US" dirty="0"/>
              <a:t>Comprehension Strategies</a:t>
            </a:r>
          </a:p>
        </p:txBody>
      </p:sp>
      <p:sp>
        <p:nvSpPr>
          <p:cNvPr id="3" name="Content Placeholder 2">
            <a:extLst>
              <a:ext uri="{FF2B5EF4-FFF2-40B4-BE49-F238E27FC236}">
                <a16:creationId xmlns:a16="http://schemas.microsoft.com/office/drawing/2014/main" id="{09E4A3F7-5E44-D034-21A2-470156C1959E}"/>
              </a:ext>
            </a:extLst>
          </p:cNvPr>
          <p:cNvSpPr>
            <a:spLocks noGrp="1"/>
          </p:cNvSpPr>
          <p:nvPr>
            <p:ph idx="1"/>
          </p:nvPr>
        </p:nvSpPr>
        <p:spPr/>
        <p:txBody>
          <a:bodyPr/>
          <a:lstStyle/>
          <a:p>
            <a:r>
              <a:rPr lang="en-US" sz="2400" dirty="0"/>
              <a:t>Research shows that when students are active readers—that is, when they are actively trying to understand a text—they comprehend and remember more</a:t>
            </a:r>
          </a:p>
          <a:p>
            <a:r>
              <a:rPr lang="en-US" sz="2400" dirty="0"/>
              <a:t>Comprehension strategies are a proven way to get students to think about the ideas in a text</a:t>
            </a:r>
          </a:p>
          <a:p>
            <a:r>
              <a:rPr lang="en-US" sz="2400" dirty="0"/>
              <a:t>Summarization, questioning, monitoring, seeking particular kinds of information have all been found to stimulate learning</a:t>
            </a:r>
          </a:p>
          <a:p>
            <a:endParaRPr lang="en-US" dirty="0"/>
          </a:p>
        </p:txBody>
      </p:sp>
    </p:spTree>
    <p:extLst>
      <p:ext uri="{BB962C8B-B14F-4D97-AF65-F5344CB8AC3E}">
        <p14:creationId xmlns:p14="http://schemas.microsoft.com/office/powerpoint/2010/main" val="400096546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5B387-B432-2C69-8BE4-C1B06F0A9C54}"/>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7C6E2FD1-2875-5419-E869-9D2E96022DED}"/>
              </a:ext>
            </a:extLst>
          </p:cNvPr>
          <p:cNvSpPr>
            <a:spLocks noGrp="1"/>
          </p:cNvSpPr>
          <p:nvPr>
            <p:ph idx="1"/>
          </p:nvPr>
        </p:nvSpPr>
        <p:spPr/>
        <p:txBody>
          <a:bodyPr>
            <a:normAutofit/>
          </a:bodyPr>
          <a:lstStyle/>
          <a:p>
            <a:pPr lvl="0"/>
            <a:r>
              <a:rPr lang="en-US" sz="2400" dirty="0"/>
              <a:t>The instructional level is based on the idea that students seek easy work--that if the work is challenging, they will stop trying</a:t>
            </a:r>
          </a:p>
          <a:p>
            <a:pPr lvl="0"/>
            <a:r>
              <a:rPr lang="en-US" sz="2400" dirty="0"/>
              <a:t>But research shows that students seek challenge and are motivated by it</a:t>
            </a:r>
          </a:p>
          <a:p>
            <a:pPr lvl="0"/>
            <a:r>
              <a:rPr lang="en-US" sz="2400" dirty="0"/>
              <a:t>Challenge only works if it is not overwhelming and if students see the possibility of getting better/stronger, etc.</a:t>
            </a:r>
          </a:p>
          <a:p>
            <a:pPr lvl="0"/>
            <a:r>
              <a:rPr lang="en-US" sz="2400" dirty="0"/>
              <a:t>Don’t make challenging text a secret—tell kids what is happening and show them how you will make them effective</a:t>
            </a:r>
          </a:p>
          <a:p>
            <a:pPr lvl="0"/>
            <a:r>
              <a:rPr lang="en-US" sz="2400" dirty="0"/>
              <a:t>Research also shows that students are interested in more challenging content (and on their own, they’ll fight through more challenging text to get to this content)—using challenging text opens up content possibilities</a:t>
            </a:r>
          </a:p>
          <a:p>
            <a:endParaRPr lang="en-US" dirty="0"/>
          </a:p>
        </p:txBody>
      </p:sp>
    </p:spTree>
    <p:extLst>
      <p:ext uri="{BB962C8B-B14F-4D97-AF65-F5344CB8AC3E}">
        <p14:creationId xmlns:p14="http://schemas.microsoft.com/office/powerpoint/2010/main" val="28477527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7046</Words>
  <Application>Microsoft Macintosh PowerPoint</Application>
  <PresentationFormat>Widescreen</PresentationFormat>
  <Paragraphs>508</Paragraphs>
  <Slides>100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100</vt:i4>
      </vt:variant>
    </vt:vector>
  </HeadingPairs>
  <TitlesOfParts>
    <vt:vector size="105" baseType="lpstr">
      <vt:lpstr>Arial</vt:lpstr>
      <vt:lpstr>Calibri</vt:lpstr>
      <vt:lpstr>Calibri Light</vt:lpstr>
      <vt:lpstr>Wingdings</vt:lpstr>
      <vt:lpstr>Office Theme</vt:lpstr>
      <vt:lpstr>Science of Reading Levels</vt:lpstr>
      <vt:lpstr>Book Leveling History</vt:lpstr>
      <vt:lpstr>Book Leveling History (cont.)</vt:lpstr>
      <vt:lpstr>Book Leveling History (cont.)</vt:lpstr>
      <vt:lpstr>Book Leveling History (cont.)</vt:lpstr>
      <vt:lpstr>Book Leveling History (cont.)</vt:lpstr>
      <vt:lpstr>Book Leveling History (cont.)</vt:lpstr>
      <vt:lpstr>Book Leveling History (cont.)</vt:lpstr>
      <vt:lpstr>Book Leveling History (cont.)</vt:lpstr>
      <vt:lpstr>Book Leveling History (cont.)</vt:lpstr>
      <vt:lpstr>Book Leveling History (cont.)</vt:lpstr>
      <vt:lpstr>Book Leveling History (cont.)</vt:lpstr>
      <vt:lpstr>The Problem</vt:lpstr>
      <vt:lpstr>The Problem (cont.)</vt:lpstr>
      <vt:lpstr>The Problem (cont.)</vt:lpstr>
      <vt:lpstr>A Caution</vt:lpstr>
      <vt:lpstr>Why Teach with Challenging Text?</vt:lpstr>
      <vt:lpstr>No performance differences due to question types (skills)</vt:lpstr>
      <vt:lpstr>No performance differences due to question types (skills)</vt:lpstr>
      <vt:lpstr>Text differences affect reading performance </vt:lpstr>
      <vt:lpstr>Why Teach with Challenging Text (cont.(?</vt:lpstr>
      <vt:lpstr>What teachers do when texts get complex</vt:lpstr>
      <vt:lpstr>Instructional Level Theory</vt:lpstr>
      <vt:lpstr>What does science say?</vt:lpstr>
      <vt:lpstr>Killgallon, 1942</vt:lpstr>
      <vt:lpstr>Powell, 1968</vt:lpstr>
      <vt:lpstr>Dunkeld, 1971</vt:lpstr>
      <vt:lpstr>Jorgensen, et al., 1977</vt:lpstr>
      <vt:lpstr>Morgan, et al., (2000)</vt:lpstr>
      <vt:lpstr>Brown, et al., (2017)</vt:lpstr>
      <vt:lpstr>O’Connor et al. (2002)</vt:lpstr>
      <vt:lpstr>O’Connor et al. (2010)</vt:lpstr>
      <vt:lpstr>Kuhn, et al., 2006 </vt:lpstr>
      <vt:lpstr>Homan, et al., (2010)</vt:lpstr>
      <vt:lpstr>Lupo, et al., (2019)</vt:lpstr>
      <vt:lpstr>What that means</vt:lpstr>
      <vt:lpstr>Can we just throw students into challenging texts?</vt:lpstr>
      <vt:lpstr>Evidence scaffolding can do this</vt:lpstr>
      <vt:lpstr>Evidence scaffolding can do this (cont.)</vt:lpstr>
      <vt:lpstr>Reconceptualizing Reading</vt:lpstr>
      <vt:lpstr>Scaffolding Complex Text</vt:lpstr>
      <vt:lpstr>Scaffolding Complex Text (cont.)</vt:lpstr>
      <vt:lpstr>Build/Access Prior Knowledge</vt:lpstr>
      <vt:lpstr>Supporitng Knowledge Use</vt:lpstr>
      <vt:lpstr>Supporting knowledge use (cont.)</vt:lpstr>
      <vt:lpstr>Previewing: Knowledge Activation</vt:lpstr>
      <vt:lpstr>Writing &amp; Discussion: Knowledge Activation </vt:lpstr>
      <vt:lpstr>Apprentice Texts: Building Knowledge</vt:lpstr>
      <vt:lpstr>Text Sets: Building Knowledge</vt:lpstr>
      <vt:lpstr>Supporting Knowledge Use</vt:lpstr>
      <vt:lpstr>Supporting Knowledge Use (cont.)</vt:lpstr>
      <vt:lpstr>Vocabulary Supports</vt:lpstr>
      <vt:lpstr>Building a Lexicon</vt:lpstr>
      <vt:lpstr>Enabling Comprehension</vt:lpstr>
      <vt:lpstr>Which Words to Teach</vt:lpstr>
      <vt:lpstr>Which Words to Teach (cont.)</vt:lpstr>
      <vt:lpstr>Which Words to Teach (cont.)</vt:lpstr>
      <vt:lpstr>Preteaching Vocabulary Words</vt:lpstr>
      <vt:lpstr>Empower students to deal with vocabulary</vt:lpstr>
      <vt:lpstr>Empower students to deal with (cont.)vocabulary</vt:lpstr>
      <vt:lpstr>Empower students to deal with (cont.)vocabulary</vt:lpstr>
      <vt:lpstr>Empower students to deal with (cont.)vocabulary</vt:lpstr>
      <vt:lpstr>Empower students to deal with (cont.)vocabulary</vt:lpstr>
      <vt:lpstr>Empower students to deal with (cont.)vocabulary</vt:lpstr>
      <vt:lpstr>Comprehending Sentences</vt:lpstr>
      <vt:lpstr>Comprehending Sentences (cont.)</vt:lpstr>
      <vt:lpstr>Comprehending Sentences (cont.)</vt:lpstr>
      <vt:lpstr>Comprehending Sentences (cont.)</vt:lpstr>
      <vt:lpstr>Comprehending Sentences (cont.)</vt:lpstr>
      <vt:lpstr>Comprehending Sentences (cont.)</vt:lpstr>
      <vt:lpstr>Comprehending Sentences (cont.)</vt:lpstr>
      <vt:lpstr>Comprehending Sentences (cont.)</vt:lpstr>
      <vt:lpstr>Comprehending Sentences (cont.)</vt:lpstr>
      <vt:lpstr>Comprehending Sentences (cont.)</vt:lpstr>
      <vt:lpstr>Comprehending Sentences (cont.)</vt:lpstr>
      <vt:lpstr>Comprehending Sentences (cont.)</vt:lpstr>
      <vt:lpstr>Comprehending Sentences (cont.)</vt:lpstr>
      <vt:lpstr>Identify Challenging Sentences</vt:lpstr>
      <vt:lpstr>Sentence Instruction </vt:lpstr>
      <vt:lpstr>Teaching Cohesion</vt:lpstr>
      <vt:lpstr>Teaching Cohesion (cont.)</vt:lpstr>
      <vt:lpstr>Teaching Cohesion (cont.)</vt:lpstr>
      <vt:lpstr>Teaching Cohesion (cont.)</vt:lpstr>
      <vt:lpstr>Teaching Cohesion (cont.)</vt:lpstr>
      <vt:lpstr>Teaching Cohesion (cont.)</vt:lpstr>
      <vt:lpstr>Teaching Cohesion (cont.)</vt:lpstr>
      <vt:lpstr>Teaching Cohesion (cont.)</vt:lpstr>
      <vt:lpstr>Teaching Cohesion (cont.)</vt:lpstr>
      <vt:lpstr>Guidelines for Cohesion Scaffolding</vt:lpstr>
      <vt:lpstr>Text Structure</vt:lpstr>
      <vt:lpstr>Text Structure (cont.)</vt:lpstr>
      <vt:lpstr>Story Map</vt:lpstr>
      <vt:lpstr>Text Structure (cont.)</vt:lpstr>
      <vt:lpstr>Research-based PD on text structure</vt:lpstr>
      <vt:lpstr>Build Text Reading Fluency</vt:lpstr>
      <vt:lpstr>Parsing Text</vt:lpstr>
      <vt:lpstr>Repetition</vt:lpstr>
      <vt:lpstr>Comprehension Strategies</vt:lpstr>
      <vt:lpstr>Motivation</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of Reading Levels</dc:title>
  <dc:creator>Shanahan, Timothy E</dc:creator>
  <cp:lastModifiedBy>Shanahan, Timothy E</cp:lastModifiedBy>
  <cp:revision>7</cp:revision>
  <dcterms:created xsi:type="dcterms:W3CDTF">2022-11-06T18:22:02Z</dcterms:created>
  <dcterms:modified xsi:type="dcterms:W3CDTF">2022-11-06T20:00:58Z</dcterms:modified>
</cp:coreProperties>
</file>