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3"/>
  </p:notesMasterIdLst>
  <p:sldIdLst>
    <p:sldId id="674" r:id="rId2"/>
    <p:sldId id="760" r:id="rId3"/>
    <p:sldId id="873" r:id="rId4"/>
    <p:sldId id="878" r:id="rId5"/>
    <p:sldId id="798" r:id="rId6"/>
    <p:sldId id="799" r:id="rId7"/>
    <p:sldId id="880" r:id="rId8"/>
    <p:sldId id="800" r:id="rId9"/>
    <p:sldId id="877" r:id="rId10"/>
    <p:sldId id="953" r:id="rId11"/>
    <p:sldId id="875" r:id="rId12"/>
    <p:sldId id="952" r:id="rId13"/>
    <p:sldId id="762" r:id="rId14"/>
    <p:sldId id="806" r:id="rId15"/>
    <p:sldId id="670" r:id="rId16"/>
    <p:sldId id="984" r:id="rId17"/>
    <p:sldId id="923" r:id="rId18"/>
    <p:sldId id="673" r:id="rId19"/>
    <p:sldId id="667" r:id="rId20"/>
    <p:sldId id="668" r:id="rId21"/>
    <p:sldId id="651" r:id="rId22"/>
    <p:sldId id="812" r:id="rId23"/>
    <p:sldId id="813" r:id="rId24"/>
    <p:sldId id="814" r:id="rId25"/>
    <p:sldId id="965" r:id="rId26"/>
    <p:sldId id="815" r:id="rId27"/>
    <p:sldId id="687" r:id="rId28"/>
    <p:sldId id="257" r:id="rId29"/>
    <p:sldId id="958" r:id="rId30"/>
    <p:sldId id="966" r:id="rId31"/>
    <p:sldId id="967" r:id="rId32"/>
    <p:sldId id="959" r:id="rId33"/>
    <p:sldId id="957" r:id="rId34"/>
    <p:sldId id="969" r:id="rId35"/>
    <p:sldId id="971" r:id="rId36"/>
    <p:sldId id="960" r:id="rId37"/>
    <p:sldId id="970" r:id="rId38"/>
    <p:sldId id="961" r:id="rId39"/>
    <p:sldId id="820" r:id="rId40"/>
    <p:sldId id="821" r:id="rId41"/>
    <p:sldId id="822" r:id="rId42"/>
    <p:sldId id="823" r:id="rId43"/>
    <p:sldId id="824" r:id="rId44"/>
    <p:sldId id="825" r:id="rId45"/>
    <p:sldId id="716" r:id="rId46"/>
    <p:sldId id="704" r:id="rId47"/>
    <p:sldId id="743" r:id="rId48"/>
    <p:sldId id="744" r:id="rId49"/>
    <p:sldId id="746" r:id="rId50"/>
    <p:sldId id="745" r:id="rId51"/>
    <p:sldId id="974" r:id="rId52"/>
    <p:sldId id="469" r:id="rId53"/>
    <p:sldId id="470" r:id="rId54"/>
    <p:sldId id="471" r:id="rId55"/>
    <p:sldId id="472" r:id="rId56"/>
    <p:sldId id="473" r:id="rId57"/>
    <p:sldId id="474" r:id="rId58"/>
    <p:sldId id="807" r:id="rId59"/>
    <p:sldId id="480" r:id="rId60"/>
    <p:sldId id="924" r:id="rId61"/>
    <p:sldId id="493" r:id="rId62"/>
    <p:sldId id="977" r:id="rId63"/>
    <p:sldId id="482" r:id="rId64"/>
    <p:sldId id="481" r:id="rId65"/>
    <p:sldId id="483" r:id="rId66"/>
    <p:sldId id="484" r:id="rId67"/>
    <p:sldId id="485" r:id="rId68"/>
    <p:sldId id="495" r:id="rId69"/>
    <p:sldId id="496" r:id="rId70"/>
    <p:sldId id="498" r:id="rId71"/>
    <p:sldId id="499" r:id="rId72"/>
    <p:sldId id="919" r:id="rId73"/>
    <p:sldId id="912" r:id="rId74"/>
    <p:sldId id="913" r:id="rId75"/>
    <p:sldId id="978" r:id="rId76"/>
    <p:sldId id="979" r:id="rId77"/>
    <p:sldId id="980" r:id="rId78"/>
    <p:sldId id="915" r:id="rId79"/>
    <p:sldId id="916" r:id="rId80"/>
    <p:sldId id="917" r:id="rId81"/>
    <p:sldId id="918" r:id="rId82"/>
    <p:sldId id="911" r:id="rId83"/>
    <p:sldId id="925" r:id="rId84"/>
    <p:sldId id="926" r:id="rId85"/>
    <p:sldId id="927" r:id="rId86"/>
    <p:sldId id="928" r:id="rId87"/>
    <p:sldId id="929" r:id="rId88"/>
    <p:sldId id="930" r:id="rId89"/>
    <p:sldId id="516" r:id="rId90"/>
    <p:sldId id="563" r:id="rId91"/>
    <p:sldId id="518" r:id="rId92"/>
    <p:sldId id="519" r:id="rId93"/>
    <p:sldId id="520" r:id="rId94"/>
    <p:sldId id="521" r:id="rId95"/>
    <p:sldId id="560" r:id="rId96"/>
    <p:sldId id="523" r:id="rId97"/>
    <p:sldId id="561" r:id="rId98"/>
    <p:sldId id="526" r:id="rId99"/>
    <p:sldId id="528" r:id="rId100"/>
    <p:sldId id="529" r:id="rId101"/>
    <p:sldId id="538" r:id="rId102"/>
    <p:sldId id="539" r:id="rId103"/>
    <p:sldId id="554" r:id="rId104"/>
    <p:sldId id="540" r:id="rId105"/>
    <p:sldId id="541" r:id="rId106"/>
    <p:sldId id="542" r:id="rId107"/>
    <p:sldId id="555" r:id="rId108"/>
    <p:sldId id="556" r:id="rId109"/>
    <p:sldId id="557" r:id="rId110"/>
    <p:sldId id="558" r:id="rId111"/>
    <p:sldId id="559" r:id="rId112"/>
    <p:sldId id="546" r:id="rId113"/>
    <p:sldId id="547" r:id="rId114"/>
    <p:sldId id="548" r:id="rId115"/>
    <p:sldId id="549" r:id="rId116"/>
    <p:sldId id="550" r:id="rId117"/>
    <p:sldId id="551" r:id="rId118"/>
    <p:sldId id="553" r:id="rId119"/>
    <p:sldId id="840" r:id="rId120"/>
    <p:sldId id="841" r:id="rId121"/>
    <p:sldId id="842" r:id="rId122"/>
    <p:sldId id="844" r:id="rId123"/>
    <p:sldId id="843" r:id="rId124"/>
    <p:sldId id="883" r:id="rId125"/>
    <p:sldId id="847" r:id="rId126"/>
    <p:sldId id="884" r:id="rId127"/>
    <p:sldId id="885" r:id="rId128"/>
    <p:sldId id="886" r:id="rId129"/>
    <p:sldId id="914" r:id="rId130"/>
    <p:sldId id="931" r:id="rId131"/>
    <p:sldId id="932" r:id="rId132"/>
    <p:sldId id="933" r:id="rId133"/>
    <p:sldId id="934" r:id="rId134"/>
    <p:sldId id="935" r:id="rId135"/>
    <p:sldId id="936" r:id="rId136"/>
    <p:sldId id="937" r:id="rId137"/>
    <p:sldId id="938" r:id="rId138"/>
    <p:sldId id="939" r:id="rId139"/>
    <p:sldId id="940" r:id="rId140"/>
    <p:sldId id="941" r:id="rId141"/>
    <p:sldId id="942" r:id="rId142"/>
    <p:sldId id="943" r:id="rId143"/>
    <p:sldId id="944" r:id="rId144"/>
    <p:sldId id="945" r:id="rId145"/>
    <p:sldId id="946" r:id="rId146"/>
    <p:sldId id="947" r:id="rId147"/>
    <p:sldId id="948" r:id="rId148"/>
    <p:sldId id="887" r:id="rId149"/>
    <p:sldId id="888" r:id="rId150"/>
    <p:sldId id="889" r:id="rId151"/>
    <p:sldId id="855" r:id="rId152"/>
    <p:sldId id="890" r:id="rId153"/>
    <p:sldId id="857" r:id="rId154"/>
    <p:sldId id="856" r:id="rId155"/>
    <p:sldId id="858" r:id="rId156"/>
    <p:sldId id="859" r:id="rId157"/>
    <p:sldId id="862" r:id="rId158"/>
    <p:sldId id="860" r:id="rId159"/>
    <p:sldId id="863" r:id="rId160"/>
    <p:sldId id="893" r:id="rId161"/>
    <p:sldId id="742" r:id="rId162"/>
    <p:sldId id="690" r:id="rId163"/>
    <p:sldId id="898" r:id="rId164"/>
    <p:sldId id="899" r:id="rId165"/>
    <p:sldId id="900" r:id="rId166"/>
    <p:sldId id="901" r:id="rId167"/>
    <p:sldId id="902" r:id="rId168"/>
    <p:sldId id="903" r:id="rId169"/>
    <p:sldId id="904" r:id="rId170"/>
    <p:sldId id="905" r:id="rId171"/>
    <p:sldId id="906" r:id="rId172"/>
    <p:sldId id="907" r:id="rId173"/>
    <p:sldId id="908" r:id="rId174"/>
    <p:sldId id="909" r:id="rId175"/>
    <p:sldId id="910" r:id="rId176"/>
    <p:sldId id="691" r:id="rId177"/>
    <p:sldId id="982" r:id="rId178"/>
    <p:sldId id="701" r:id="rId179"/>
    <p:sldId id="702" r:id="rId180"/>
    <p:sldId id="981" r:id="rId181"/>
    <p:sldId id="602" r:id="rId182"/>
    <p:sldId id="464" r:id="rId183"/>
    <p:sldId id="619" r:id="rId184"/>
    <p:sldId id="620" r:id="rId185"/>
    <p:sldId id="621" r:id="rId186"/>
    <p:sldId id="622" r:id="rId187"/>
    <p:sldId id="623" r:id="rId188"/>
    <p:sldId id="731" r:id="rId189"/>
    <p:sldId id="864" r:id="rId190"/>
    <p:sldId id="865" r:id="rId191"/>
    <p:sldId id="866" r:id="rId192"/>
    <p:sldId id="972" r:id="rId193"/>
    <p:sldId id="973" r:id="rId194"/>
    <p:sldId id="867" r:id="rId195"/>
    <p:sldId id="868" r:id="rId196"/>
    <p:sldId id="869" r:id="rId197"/>
    <p:sldId id="870" r:id="rId198"/>
    <p:sldId id="871" r:id="rId199"/>
    <p:sldId id="872" r:id="rId200"/>
    <p:sldId id="686" r:id="rId201"/>
    <p:sldId id="951" r:id="rId2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81620" autoAdjust="0"/>
  </p:normalViewPr>
  <p:slideViewPr>
    <p:cSldViewPr>
      <p:cViewPr varScale="1">
        <p:scale>
          <a:sx n="99" d="100"/>
          <a:sy n="99" d="100"/>
        </p:scale>
        <p:origin x="1616" y="184"/>
      </p:cViewPr>
      <p:guideLst>
        <p:guide orient="horz" pos="2160"/>
        <p:guide pos="3840"/>
      </p:guideLst>
    </p:cSldViewPr>
  </p:slideViewPr>
  <p:notesTextViewPr>
    <p:cViewPr>
      <p:scale>
        <a:sx n="1" d="1"/>
        <a:sy n="1" d="1"/>
      </p:scale>
      <p:origin x="0" y="0"/>
    </p:cViewPr>
  </p:notesTextViewPr>
  <p:sorterViewPr>
    <p:cViewPr>
      <p:scale>
        <a:sx n="66" d="100"/>
        <a:sy n="66" d="100"/>
      </p:scale>
      <p:origin x="0" y="122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4/1/23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extLst>
      <p:ext uri="{BB962C8B-B14F-4D97-AF65-F5344CB8AC3E}">
        <p14:creationId xmlns:p14="http://schemas.microsoft.com/office/powerpoint/2010/main" val="407259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19</a:t>
            </a:fld>
            <a:endParaRPr lang="zh-CN" altLang="en-US"/>
          </a:p>
        </p:txBody>
      </p:sp>
    </p:spTree>
    <p:extLst>
      <p:ext uri="{BB962C8B-B14F-4D97-AF65-F5344CB8AC3E}">
        <p14:creationId xmlns:p14="http://schemas.microsoft.com/office/powerpoint/2010/main" val="380860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20</a:t>
            </a:fld>
            <a:endParaRPr lang="zh-CN" altLang="en-US"/>
          </a:p>
        </p:txBody>
      </p:sp>
    </p:spTree>
    <p:extLst>
      <p:ext uri="{BB962C8B-B14F-4D97-AF65-F5344CB8AC3E}">
        <p14:creationId xmlns:p14="http://schemas.microsoft.com/office/powerpoint/2010/main" val="118463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21</a:t>
            </a:fld>
            <a:endParaRPr lang="zh-CN" altLang="en-US"/>
          </a:p>
        </p:txBody>
      </p:sp>
    </p:spTree>
    <p:extLst>
      <p:ext uri="{BB962C8B-B14F-4D97-AF65-F5344CB8AC3E}">
        <p14:creationId xmlns:p14="http://schemas.microsoft.com/office/powerpoint/2010/main" val="18029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22</a:t>
            </a:fld>
            <a:endParaRPr lang="zh-CN" altLang="en-US"/>
          </a:p>
        </p:txBody>
      </p:sp>
    </p:spTree>
    <p:extLst>
      <p:ext uri="{BB962C8B-B14F-4D97-AF65-F5344CB8AC3E}">
        <p14:creationId xmlns:p14="http://schemas.microsoft.com/office/powerpoint/2010/main" val="44926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23</a:t>
            </a:fld>
            <a:endParaRPr lang="zh-CN" altLang="en-US"/>
          </a:p>
        </p:txBody>
      </p:sp>
    </p:spTree>
    <p:extLst>
      <p:ext uri="{BB962C8B-B14F-4D97-AF65-F5344CB8AC3E}">
        <p14:creationId xmlns:p14="http://schemas.microsoft.com/office/powerpoint/2010/main" val="222599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24</a:t>
            </a:fld>
            <a:endParaRPr lang="zh-CN" altLang="en-US"/>
          </a:p>
        </p:txBody>
      </p:sp>
    </p:spTree>
    <p:extLst>
      <p:ext uri="{BB962C8B-B14F-4D97-AF65-F5344CB8AC3E}">
        <p14:creationId xmlns:p14="http://schemas.microsoft.com/office/powerpoint/2010/main" val="98460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36</a:t>
            </a:fld>
            <a:endParaRPr lang="en-US"/>
          </a:p>
        </p:txBody>
      </p:sp>
    </p:spTree>
    <p:extLst>
      <p:ext uri="{BB962C8B-B14F-4D97-AF65-F5344CB8AC3E}">
        <p14:creationId xmlns:p14="http://schemas.microsoft.com/office/powerpoint/2010/main" val="759833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38</a:t>
            </a:fld>
            <a:endParaRPr lang="en-US"/>
          </a:p>
        </p:txBody>
      </p:sp>
    </p:spTree>
    <p:extLst>
      <p:ext uri="{BB962C8B-B14F-4D97-AF65-F5344CB8AC3E}">
        <p14:creationId xmlns:p14="http://schemas.microsoft.com/office/powerpoint/2010/main" val="280012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53</a:t>
            </a:fld>
            <a:endParaRPr lang="en-US"/>
          </a:p>
        </p:txBody>
      </p:sp>
    </p:spTree>
    <p:extLst>
      <p:ext uri="{BB962C8B-B14F-4D97-AF65-F5344CB8AC3E}">
        <p14:creationId xmlns:p14="http://schemas.microsoft.com/office/powerpoint/2010/main" val="185987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55</a:t>
            </a:fld>
            <a:endParaRPr lang="en-US"/>
          </a:p>
        </p:txBody>
      </p:sp>
    </p:spTree>
    <p:extLst>
      <p:ext uri="{BB962C8B-B14F-4D97-AF65-F5344CB8AC3E}">
        <p14:creationId xmlns:p14="http://schemas.microsoft.com/office/powerpoint/2010/main" val="64227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extLst>
      <p:ext uri="{BB962C8B-B14F-4D97-AF65-F5344CB8AC3E}">
        <p14:creationId xmlns:p14="http://schemas.microsoft.com/office/powerpoint/2010/main" val="1262422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56</a:t>
            </a:fld>
            <a:endParaRPr lang="en-US"/>
          </a:p>
        </p:txBody>
      </p:sp>
    </p:spTree>
    <p:extLst>
      <p:ext uri="{BB962C8B-B14F-4D97-AF65-F5344CB8AC3E}">
        <p14:creationId xmlns:p14="http://schemas.microsoft.com/office/powerpoint/2010/main" val="110303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57</a:t>
            </a:fld>
            <a:endParaRPr lang="en-US"/>
          </a:p>
        </p:txBody>
      </p:sp>
    </p:spTree>
    <p:extLst>
      <p:ext uri="{BB962C8B-B14F-4D97-AF65-F5344CB8AC3E}">
        <p14:creationId xmlns:p14="http://schemas.microsoft.com/office/powerpoint/2010/main" val="100669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59</a:t>
            </a:fld>
            <a:endParaRPr lang="en-US"/>
          </a:p>
        </p:txBody>
      </p:sp>
    </p:spTree>
    <p:extLst>
      <p:ext uri="{BB962C8B-B14F-4D97-AF65-F5344CB8AC3E}">
        <p14:creationId xmlns:p14="http://schemas.microsoft.com/office/powerpoint/2010/main" val="284465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67</a:t>
            </a:fld>
            <a:endParaRPr lang="en-US"/>
          </a:p>
        </p:txBody>
      </p:sp>
    </p:spTree>
    <p:extLst>
      <p:ext uri="{BB962C8B-B14F-4D97-AF65-F5344CB8AC3E}">
        <p14:creationId xmlns:p14="http://schemas.microsoft.com/office/powerpoint/2010/main" val="845288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119</a:t>
            </a:fld>
            <a:endParaRPr lang="en-US"/>
          </a:p>
        </p:txBody>
      </p:sp>
    </p:spTree>
    <p:extLst>
      <p:ext uri="{BB962C8B-B14F-4D97-AF65-F5344CB8AC3E}">
        <p14:creationId xmlns:p14="http://schemas.microsoft.com/office/powerpoint/2010/main" val="3700225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120</a:t>
            </a:fld>
            <a:endParaRPr lang="en-US"/>
          </a:p>
        </p:txBody>
      </p:sp>
    </p:spTree>
    <p:extLst>
      <p:ext uri="{BB962C8B-B14F-4D97-AF65-F5344CB8AC3E}">
        <p14:creationId xmlns:p14="http://schemas.microsoft.com/office/powerpoint/2010/main" val="93267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122</a:t>
            </a:fld>
            <a:endParaRPr lang="en-US"/>
          </a:p>
        </p:txBody>
      </p:sp>
    </p:spTree>
    <p:extLst>
      <p:ext uri="{BB962C8B-B14F-4D97-AF65-F5344CB8AC3E}">
        <p14:creationId xmlns:p14="http://schemas.microsoft.com/office/powerpoint/2010/main" val="2391658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130</a:t>
            </a:fld>
            <a:endParaRPr lang="en-US"/>
          </a:p>
        </p:txBody>
      </p:sp>
    </p:spTree>
    <p:extLst>
      <p:ext uri="{BB962C8B-B14F-4D97-AF65-F5344CB8AC3E}">
        <p14:creationId xmlns:p14="http://schemas.microsoft.com/office/powerpoint/2010/main" val="2398880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171</a:t>
            </a:fld>
            <a:endParaRPr lang="en-US"/>
          </a:p>
        </p:txBody>
      </p:sp>
    </p:spTree>
    <p:extLst>
      <p:ext uri="{BB962C8B-B14F-4D97-AF65-F5344CB8AC3E}">
        <p14:creationId xmlns:p14="http://schemas.microsoft.com/office/powerpoint/2010/main" val="2119745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Most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consist of a flat, rotating disk containing stars, gas and dust, and a central concentration of stars known as the bulge. ... Together with irregular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make up approximately 60% of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in </a:t>
            </a:r>
            <a:r>
              <a:rPr lang="en-US" sz="1200" b="0" i="0" kern="1200" dirty="0" err="1">
                <a:solidFill>
                  <a:schemeClr val="tx1"/>
                </a:solidFill>
                <a:effectLst/>
                <a:latin typeface="Arial" charset="0"/>
                <a:ea typeface="+mn-ea"/>
                <a:cs typeface="+mn-cs"/>
              </a:rPr>
              <a:t>today's</a:t>
            </a:r>
            <a:r>
              <a:rPr lang="en-US" sz="1200" b="1" i="0" kern="1200" dirty="0" err="1">
                <a:solidFill>
                  <a:schemeClr val="tx1"/>
                </a:solidFill>
                <a:effectLst/>
                <a:latin typeface="Arial" charset="0"/>
                <a:ea typeface="+mn-ea"/>
                <a:cs typeface="+mn-cs"/>
              </a:rPr>
              <a:t>universe</a:t>
            </a:r>
            <a:r>
              <a:rPr lang="en-US" sz="1200" b="0" i="0" kern="1200" dirty="0">
                <a:solidFill>
                  <a:schemeClr val="tx1"/>
                </a:solidFill>
                <a:effectLst/>
                <a:latin typeface="Arial" charset="0"/>
                <a:ea typeface="+mn-ea"/>
                <a:cs typeface="+mn-cs"/>
              </a:rPr>
              <a:t>.</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NOUN</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SPATIAL</a:t>
            </a:r>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181</a:t>
            </a:fld>
            <a:endParaRPr lang="en-US"/>
          </a:p>
        </p:txBody>
      </p:sp>
    </p:spTree>
    <p:extLst>
      <p:ext uri="{BB962C8B-B14F-4D97-AF65-F5344CB8AC3E}">
        <p14:creationId xmlns:p14="http://schemas.microsoft.com/office/powerpoint/2010/main" val="260379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4</a:t>
            </a:fld>
            <a:endParaRPr lang="zh-CN" altLang="en-US"/>
          </a:p>
        </p:txBody>
      </p:sp>
    </p:spTree>
    <p:extLst>
      <p:ext uri="{BB962C8B-B14F-4D97-AF65-F5344CB8AC3E}">
        <p14:creationId xmlns:p14="http://schemas.microsoft.com/office/powerpoint/2010/main" val="3117204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Process/verb: Water cycle </a:t>
            </a:r>
          </a:p>
          <a:p>
            <a:pPr fontAlgn="t"/>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water </a:t>
            </a:r>
            <a:r>
              <a:rPr lang="en-US" sz="1200" b="1" i="0" kern="1200" dirty="0">
                <a:solidFill>
                  <a:schemeClr val="tx1"/>
                </a:solidFill>
                <a:effectLst/>
                <a:latin typeface="Arial" charset="0"/>
                <a:ea typeface="+mn-ea"/>
                <a:cs typeface="+mn-cs"/>
              </a:rPr>
              <a:t>cycle</a:t>
            </a:r>
            <a:r>
              <a:rPr lang="en-US" sz="1200" b="0" i="0" kern="1200" dirty="0">
                <a:solidFill>
                  <a:schemeClr val="tx1"/>
                </a:solidFill>
                <a:effectLst/>
                <a:latin typeface="Arial" charset="0"/>
                <a:ea typeface="+mn-ea"/>
                <a:cs typeface="+mn-cs"/>
              </a:rPr>
              <a:t> describes how water </a:t>
            </a:r>
            <a:r>
              <a:rPr lang="en-US" sz="1200" b="1" i="0" kern="1200" dirty="0">
                <a:solidFill>
                  <a:schemeClr val="tx1"/>
                </a:solidFill>
                <a:effectLst/>
                <a:latin typeface="Arial" charset="0"/>
                <a:ea typeface="+mn-ea"/>
                <a:cs typeface="+mn-cs"/>
              </a:rPr>
              <a:t>evaporates </a:t>
            </a:r>
            <a:r>
              <a:rPr lang="en-US" sz="1200" b="0" i="0" kern="1200" dirty="0">
                <a:solidFill>
                  <a:schemeClr val="tx1"/>
                </a:solidFill>
                <a:effectLst/>
                <a:latin typeface="Arial" charset="0"/>
                <a:ea typeface="+mn-ea"/>
                <a:cs typeface="+mn-cs"/>
              </a:rPr>
              <a:t>from the surface of the earth, rises into the atmosphere, cools and condenses into </a:t>
            </a:r>
            <a:r>
              <a:rPr lang="en-US" sz="1200" b="1" i="0" kern="1200" dirty="0">
                <a:solidFill>
                  <a:schemeClr val="tx1"/>
                </a:solidFill>
                <a:effectLst/>
                <a:latin typeface="Arial" charset="0"/>
                <a:ea typeface="+mn-ea"/>
                <a:cs typeface="+mn-cs"/>
              </a:rPr>
              <a:t>rain</a:t>
            </a:r>
            <a:r>
              <a:rPr lang="en-US" sz="1200" b="0" i="0" kern="1200" dirty="0">
                <a:solidFill>
                  <a:schemeClr val="tx1"/>
                </a:solidFill>
                <a:effectLst/>
                <a:latin typeface="Arial" charset="0"/>
                <a:ea typeface="+mn-ea"/>
                <a:cs typeface="+mn-cs"/>
              </a:rPr>
              <a:t> or snow in clouds, and falls again to the surface as precipitation.</a:t>
            </a:r>
          </a:p>
          <a:p>
            <a:r>
              <a:rPr lang="en-US" dirty="0"/>
              <a:t>Transpiration: plants give off water through their pores </a:t>
            </a:r>
          </a:p>
          <a:p>
            <a:r>
              <a:rPr lang="en-US" dirty="0"/>
              <a:t>Infiltration: water seeping through the soil to the water table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182</a:t>
            </a:fld>
            <a:endParaRPr lang="en-US"/>
          </a:p>
        </p:txBody>
      </p:sp>
    </p:spTree>
    <p:extLst>
      <p:ext uri="{BB962C8B-B14F-4D97-AF65-F5344CB8AC3E}">
        <p14:creationId xmlns:p14="http://schemas.microsoft.com/office/powerpoint/2010/main" val="3377109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comparison… it allows one to compare how much atmospheric carbon dioxide there was each decade since 1960</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183</a:t>
            </a:fld>
            <a:endParaRPr lang="en-US"/>
          </a:p>
        </p:txBody>
      </p:sp>
    </p:spTree>
    <p:extLst>
      <p:ext uri="{BB962C8B-B14F-4D97-AF65-F5344CB8AC3E}">
        <p14:creationId xmlns:p14="http://schemas.microsoft.com/office/powerpoint/2010/main" val="387541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and Comparison</a:t>
            </a:r>
          </a:p>
          <a:p>
            <a:r>
              <a:rPr lang="en-US" dirty="0"/>
              <a:t>Classification of </a:t>
            </a:r>
            <a:r>
              <a:rPr lang="en-US" dirty="0" err="1"/>
              <a:t>hom</a:t>
            </a:r>
            <a:r>
              <a:rPr lang="en-US" dirty="0"/>
              <a:t>-in-</a:t>
            </a:r>
            <a:r>
              <a:rPr lang="en-US" dirty="0" err="1"/>
              <a:t>oid</a:t>
            </a:r>
            <a:r>
              <a:rPr lang="en-US" dirty="0"/>
              <a:t>-</a:t>
            </a:r>
            <a:r>
              <a:rPr lang="en-US" dirty="0" err="1"/>
              <a:t>ea</a:t>
            </a:r>
            <a:r>
              <a:rPr lang="en-US" dirty="0"/>
              <a:t>; </a:t>
            </a:r>
          </a:p>
          <a:p>
            <a:endParaRPr lang="en-US" dirty="0"/>
          </a:p>
          <a:p>
            <a:r>
              <a:rPr lang="en-US" dirty="0"/>
              <a:t>We used to think man was a distinct or unique member of the </a:t>
            </a:r>
            <a:r>
              <a:rPr lang="en-US" dirty="0" err="1"/>
              <a:t>hominoidea</a:t>
            </a:r>
            <a:r>
              <a:rPr lang="en-US" dirty="0"/>
              <a:t> family… newer classification schemes recognize more fine grained distinctions and closer connections with some other members of the family.</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184</a:t>
            </a:fld>
            <a:endParaRPr lang="en-US"/>
          </a:p>
        </p:txBody>
      </p:sp>
    </p:spTree>
    <p:extLst>
      <p:ext uri="{BB962C8B-B14F-4D97-AF65-F5344CB8AC3E}">
        <p14:creationId xmlns:p14="http://schemas.microsoft.com/office/powerpoint/2010/main" val="2538989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 </a:t>
            </a:r>
            <a:r>
              <a:rPr lang="en-US" dirty="0" err="1"/>
              <a:t>Comaprative</a:t>
            </a:r>
            <a:endParaRPr lang="en-US" dirty="0"/>
          </a:p>
          <a:p>
            <a:r>
              <a:rPr lang="en-US" dirty="0"/>
              <a:t>Shows temperature locations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185</a:t>
            </a:fld>
            <a:endParaRPr lang="en-US"/>
          </a:p>
        </p:txBody>
      </p:sp>
    </p:spTree>
    <p:extLst>
      <p:ext uri="{BB962C8B-B14F-4D97-AF65-F5344CB8AC3E}">
        <p14:creationId xmlns:p14="http://schemas.microsoft.com/office/powerpoint/2010/main" val="164044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(taxonomy) in hierarchical tree form (general to specific)</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186</a:t>
            </a:fld>
            <a:endParaRPr lang="en-US"/>
          </a:p>
        </p:txBody>
      </p:sp>
    </p:spTree>
    <p:extLst>
      <p:ext uri="{BB962C8B-B14F-4D97-AF65-F5344CB8AC3E}">
        <p14:creationId xmlns:p14="http://schemas.microsoft.com/office/powerpoint/2010/main" val="721945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Sequential—illustrates the digestion process</a:t>
            </a:r>
          </a:p>
          <a:p>
            <a:r>
              <a:rPr lang="en-US" dirty="0"/>
              <a:t>Spatial—shows the placement of the digestion system</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187</a:t>
            </a:fld>
            <a:endParaRPr lang="en-US"/>
          </a:p>
        </p:txBody>
      </p:sp>
    </p:spTree>
    <p:extLst>
      <p:ext uri="{BB962C8B-B14F-4D97-AF65-F5344CB8AC3E}">
        <p14:creationId xmlns:p14="http://schemas.microsoft.com/office/powerpoint/2010/main" val="381097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9</a:t>
            </a:fld>
            <a:endParaRPr lang="zh-CN" altLang="en-US"/>
          </a:p>
        </p:txBody>
      </p:sp>
    </p:spTree>
    <p:extLst>
      <p:ext uri="{BB962C8B-B14F-4D97-AF65-F5344CB8AC3E}">
        <p14:creationId xmlns:p14="http://schemas.microsoft.com/office/powerpoint/2010/main" val="406398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10</a:t>
            </a:fld>
            <a:endParaRPr lang="zh-CN" altLang="en-US"/>
          </a:p>
        </p:txBody>
      </p:sp>
    </p:spTree>
    <p:extLst>
      <p:ext uri="{BB962C8B-B14F-4D97-AF65-F5344CB8AC3E}">
        <p14:creationId xmlns:p14="http://schemas.microsoft.com/office/powerpoint/2010/main" val="203520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11</a:t>
            </a:fld>
            <a:endParaRPr lang="zh-CN" altLang="en-US"/>
          </a:p>
        </p:txBody>
      </p:sp>
    </p:spTree>
    <p:extLst>
      <p:ext uri="{BB962C8B-B14F-4D97-AF65-F5344CB8AC3E}">
        <p14:creationId xmlns:p14="http://schemas.microsoft.com/office/powerpoint/2010/main" val="247610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12</a:t>
            </a:fld>
            <a:endParaRPr lang="zh-CN" altLang="en-US"/>
          </a:p>
        </p:txBody>
      </p:sp>
    </p:spTree>
    <p:extLst>
      <p:ext uri="{BB962C8B-B14F-4D97-AF65-F5344CB8AC3E}">
        <p14:creationId xmlns:p14="http://schemas.microsoft.com/office/powerpoint/2010/main" val="226841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13</a:t>
            </a:fld>
            <a:endParaRPr lang="zh-CN" altLang="en-US"/>
          </a:p>
        </p:txBody>
      </p:sp>
    </p:spTree>
    <p:extLst>
      <p:ext uri="{BB962C8B-B14F-4D97-AF65-F5344CB8AC3E}">
        <p14:creationId xmlns:p14="http://schemas.microsoft.com/office/powerpoint/2010/main" val="33177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17</a:t>
            </a:fld>
            <a:endParaRPr lang="zh-CN" altLang="en-US"/>
          </a:p>
        </p:txBody>
      </p:sp>
    </p:spTree>
    <p:extLst>
      <p:ext uri="{BB962C8B-B14F-4D97-AF65-F5344CB8AC3E}">
        <p14:creationId xmlns:p14="http://schemas.microsoft.com/office/powerpoint/2010/main" val="14958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12192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descr="bs_05.png"/>
          <p:cNvPicPr>
            <a:picLocks noChangeAspect="1"/>
          </p:cNvPicPr>
          <p:nvPr userDrawn="1"/>
        </p:nvPicPr>
        <p:blipFill>
          <a:blip r:embed="rId2"/>
          <a:stretch>
            <a:fillRect/>
          </a:stretch>
        </p:blipFill>
        <p:spPr>
          <a:xfrm>
            <a:off x="7972930" y="1928803"/>
            <a:ext cx="4219113" cy="4735629"/>
          </a:xfrm>
          <a:prstGeom prst="rect">
            <a:avLst/>
          </a:prstGeom>
        </p:spPr>
      </p:pic>
      <p:pic>
        <p:nvPicPr>
          <p:cNvPr id="13" name="图片 12" descr="sb_06.png"/>
          <p:cNvPicPr>
            <a:picLocks noChangeAspect="1"/>
          </p:cNvPicPr>
          <p:nvPr userDrawn="1"/>
        </p:nvPicPr>
        <p:blipFill>
          <a:blip r:embed="rId3"/>
          <a:stretch>
            <a:fillRect/>
          </a:stretch>
        </p:blipFill>
        <p:spPr>
          <a:xfrm>
            <a:off x="7143758" y="5143512"/>
            <a:ext cx="1350773" cy="1329992"/>
          </a:xfrm>
          <a:prstGeom prst="rect">
            <a:avLst/>
          </a:prstGeom>
        </p:spPr>
      </p:pic>
      <p:sp>
        <p:nvSpPr>
          <p:cNvPr id="15" name="文本占位符 14"/>
          <p:cNvSpPr>
            <a:spLocks noGrp="1"/>
          </p:cNvSpPr>
          <p:nvPr>
            <p:ph type="body" sz="quarter" idx="10"/>
          </p:nvPr>
        </p:nvSpPr>
        <p:spPr>
          <a:xfrm>
            <a:off x="1428718" y="428605"/>
            <a:ext cx="6191249"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12192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p:cNvSpPr/>
          <p:nvPr userDrawn="1"/>
        </p:nvSpPr>
        <p:spPr>
          <a:xfrm>
            <a:off x="0" y="5929330"/>
            <a:ext cx="12192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5" name="图片 14" descr="{DF512866-3CB9-4A0D-A54D-82A1C76D83BE}.png"/>
          <p:cNvPicPr>
            <a:picLocks noChangeAspect="1"/>
          </p:cNvPicPr>
          <p:nvPr userDrawn="1"/>
        </p:nvPicPr>
        <p:blipFill>
          <a:blip r:embed="rId2"/>
          <a:stretch>
            <a:fillRect/>
          </a:stretch>
        </p:blipFill>
        <p:spPr>
          <a:xfrm>
            <a:off x="8417362" y="4429132"/>
            <a:ext cx="377468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4667240" y="714356"/>
            <a:ext cx="6191259"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22" name="图片占位符 21"/>
          <p:cNvSpPr>
            <a:spLocks noGrp="1"/>
          </p:cNvSpPr>
          <p:nvPr>
            <p:ph type="pic" sz="quarter" idx="12"/>
          </p:nvPr>
        </p:nvSpPr>
        <p:spPr>
          <a:xfrm>
            <a:off x="1142966" y="714357"/>
            <a:ext cx="3333773" cy="2143125"/>
          </a:xfrm>
        </p:spPr>
        <p:txBody>
          <a:bodyPr/>
          <a:lstStyle/>
          <a:p>
            <a:r>
              <a:rPr lang="en-US" altLang="zh-CN"/>
              <a:t>Drag picture to placeholder or click icon to add</a:t>
            </a:r>
            <a:endParaRPr lang="zh-CN" altLang="en-US"/>
          </a:p>
        </p:txBody>
      </p:sp>
      <p:sp>
        <p:nvSpPr>
          <p:cNvPr id="23" name="图片占位符 21"/>
          <p:cNvSpPr>
            <a:spLocks noGrp="1"/>
          </p:cNvSpPr>
          <p:nvPr>
            <p:ph type="pic" sz="quarter" idx="13"/>
          </p:nvPr>
        </p:nvSpPr>
        <p:spPr>
          <a:xfrm>
            <a:off x="1142966" y="3000373"/>
            <a:ext cx="3333773" cy="2143125"/>
          </a:xfrm>
        </p:spPr>
        <p:txBody>
          <a:bodyPr/>
          <a:lstStyle/>
          <a:p>
            <a:r>
              <a:rPr lang="en-US" altLang="zh-CN"/>
              <a:t>Drag picture to placeholder or click icon to add</a:t>
            </a:r>
            <a:endParaRPr lang="zh-CN" altLang="en-US"/>
          </a:p>
        </p:txBody>
      </p:sp>
      <p:sp>
        <p:nvSpPr>
          <p:cNvPr id="24" name="文本占位符 18"/>
          <p:cNvSpPr>
            <a:spLocks noGrp="1"/>
          </p:cNvSpPr>
          <p:nvPr>
            <p:ph type="body" sz="quarter" idx="14"/>
          </p:nvPr>
        </p:nvSpPr>
        <p:spPr>
          <a:xfrm>
            <a:off x="4667240" y="3000372"/>
            <a:ext cx="6191259"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41514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4/1/23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4/1/23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4/1/23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A8A3-7174-4BCC-8A51-7D6396C83E7E}" type="datetimeFigureOut">
              <a:rPr lang="en-US" smtClean="0"/>
              <a:t>4/1/23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4/1/23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4/1/23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4/1/23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4/1/23</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hyperlink" Target="http://literacy.io/" TargetMode="Externa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18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5000" y="1066800"/>
            <a:ext cx="7391400" cy="2514600"/>
          </a:xfrm>
        </p:spPr>
        <p:txBody>
          <a:bodyPr>
            <a:normAutofit lnSpcReduction="10000"/>
          </a:bodyPr>
          <a:lstStyle/>
          <a:p>
            <a:pPr marL="0" indent="0">
              <a:buNone/>
            </a:pPr>
            <a:r>
              <a:rPr lang="en-US" sz="5400" dirty="0">
                <a:solidFill>
                  <a:srgbClr val="000000"/>
                </a:solidFill>
              </a:rPr>
              <a:t>Teaching Students to Read Disciplinary Text, Grade 6-12 </a:t>
            </a:r>
            <a:endParaRPr lang="en-US" sz="4400" dirty="0">
              <a:solidFill>
                <a:schemeClr val="bg1"/>
              </a:solidFill>
            </a:endParaRPr>
          </a:p>
        </p:txBody>
      </p:sp>
      <p:sp>
        <p:nvSpPr>
          <p:cNvPr id="3" name="TextBox 2"/>
          <p:cNvSpPr txBox="1"/>
          <p:nvPr/>
        </p:nvSpPr>
        <p:spPr>
          <a:xfrm>
            <a:off x="3048000" y="3657600"/>
            <a:ext cx="4724400" cy="1938992"/>
          </a:xfrm>
          <a:prstGeom prst="rect">
            <a:avLst/>
          </a:prstGeom>
          <a:noFill/>
        </p:spPr>
        <p:txBody>
          <a:bodyPr wrap="square" rtlCol="0">
            <a:spAutoFit/>
          </a:bodyPr>
          <a:lstStyle/>
          <a:p>
            <a:r>
              <a:rPr lang="en-US" sz="2400" dirty="0">
                <a:solidFill>
                  <a:srgbClr val="000000"/>
                </a:solidFill>
              </a:rPr>
              <a:t>Timothy Shanahan</a:t>
            </a:r>
          </a:p>
          <a:p>
            <a:r>
              <a:rPr lang="en-US" sz="2400" dirty="0">
                <a:solidFill>
                  <a:srgbClr val="000000"/>
                </a:solidFill>
              </a:rPr>
              <a:t>University of Illinois at Chicago</a:t>
            </a:r>
          </a:p>
          <a:p>
            <a:r>
              <a:rPr lang="en-US" sz="2400" dirty="0">
                <a:hlinkClick r:id="rId2"/>
              </a:rPr>
              <a:t>www.shanahanonliteracy.com</a:t>
            </a:r>
            <a:endParaRPr lang="en-US" sz="2400" dirty="0"/>
          </a:p>
          <a:p>
            <a:endParaRPr lang="en-US" sz="2400" dirty="0"/>
          </a:p>
          <a:p>
            <a:r>
              <a:rPr lang="en-US" sz="2400" dirty="0">
                <a:solidFill>
                  <a:srgbClr val="FF0000"/>
                </a:solidFill>
              </a:rPr>
              <a:t> </a:t>
            </a:r>
          </a:p>
        </p:txBody>
      </p:sp>
    </p:spTree>
    <p:extLst>
      <p:ext uri="{BB962C8B-B14F-4D97-AF65-F5344CB8AC3E}">
        <p14:creationId xmlns:p14="http://schemas.microsoft.com/office/powerpoint/2010/main" val="37961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676400" y="609600"/>
            <a:ext cx="8280920" cy="1071570"/>
          </a:xfrm>
        </p:spPr>
        <p:txBody>
          <a:bodyPr>
            <a:noAutofit/>
          </a:bodyPr>
          <a:lstStyle/>
          <a:p>
            <a:pPr>
              <a:buNone/>
            </a:pPr>
            <a:r>
              <a:rPr lang="en-US" sz="3600" dirty="0"/>
              <a:t>Results of complex texts mandates</a:t>
            </a:r>
            <a:endParaRPr lang="zh-CN" altLang="en-US" sz="3600" dirty="0"/>
          </a:p>
        </p:txBody>
      </p:sp>
      <p:sp>
        <p:nvSpPr>
          <p:cNvPr id="3" name="TextBox 2"/>
          <p:cNvSpPr txBox="1"/>
          <p:nvPr/>
        </p:nvSpPr>
        <p:spPr>
          <a:xfrm>
            <a:off x="1295400" y="1371600"/>
            <a:ext cx="6965032"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RAND conducted nationwide survey of elementary and secondary teachers (2016)</a:t>
            </a:r>
          </a:p>
          <a:p>
            <a:pPr marL="342900" indent="-342900">
              <a:buFont typeface="Arial" panose="020B0604020202020204" pitchFamily="34" charset="0"/>
              <a:buChar char="•"/>
            </a:pPr>
            <a:r>
              <a:rPr lang="en-US" sz="2400" dirty="0"/>
              <a:t>77% of elementary teachers thought that teaching students with texts at their “reading levels” was aligned with the standards</a:t>
            </a:r>
          </a:p>
          <a:p>
            <a:pPr marL="342900" indent="-342900">
              <a:buFont typeface="Arial" panose="020B0604020202020204" pitchFamily="34" charset="0"/>
              <a:buChar char="•"/>
            </a:pPr>
            <a:r>
              <a:rPr lang="en-US" sz="2400" dirty="0"/>
              <a:t>45% of secondary teachers believed this</a:t>
            </a:r>
          </a:p>
          <a:p>
            <a:pPr marL="342900" indent="-342900">
              <a:buFont typeface="Arial" panose="020B0604020202020204" pitchFamily="34" charset="0"/>
              <a:buChar char="•"/>
            </a:pPr>
            <a:r>
              <a:rPr lang="en-US" sz="2400" dirty="0"/>
              <a:t>Only about one-third of elementary teachers and ½ secondary teachers thought that they should assign a grade level text for classes  </a:t>
            </a:r>
          </a:p>
          <a:p>
            <a:pPr marL="342900" indent="-342900">
              <a:buFont typeface="Arial" panose="020B0604020202020204" pitchFamily="34" charset="0"/>
              <a:buChar char="•"/>
            </a:pPr>
            <a:r>
              <a:rPr lang="en-US" sz="2400" dirty="0"/>
              <a:t>Teachers who knew the standards were less likely to use leveled readers to teach reading</a:t>
            </a:r>
          </a:p>
        </p:txBody>
      </p:sp>
    </p:spTree>
    <p:extLst>
      <p:ext uri="{BB962C8B-B14F-4D97-AF65-F5344CB8AC3E}">
        <p14:creationId xmlns:p14="http://schemas.microsoft.com/office/powerpoint/2010/main" val="1237660759"/>
      </p:ext>
    </p:extLst>
  </p:cSld>
  <p:clrMapOvr>
    <a:masterClrMapping/>
  </p:clrMapOvr>
  <p:transition>
    <p:comb/>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26516601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19882249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to double	</a:t>
            </a:r>
          </a:p>
          <a:p>
            <a:pPr marL="0" indent="0">
              <a:buNone/>
            </a:pPr>
            <a:r>
              <a:rPr lang="en-US" sz="2000" dirty="0"/>
              <a:t>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19314031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to double	</a:t>
            </a:r>
          </a:p>
          <a:p>
            <a:pPr marL="0" indent="0">
              <a:buNone/>
            </a:pPr>
            <a:r>
              <a:rPr lang="en-US" sz="2000" dirty="0"/>
              <a:t>What is being compared?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20060677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to double	</a:t>
            </a:r>
          </a:p>
          <a:p>
            <a:pPr marL="0" indent="0">
              <a:buNone/>
            </a:pPr>
            <a:r>
              <a:rPr lang="en-US" sz="2000" dirty="0"/>
              <a:t>What is being compared?		Time it takes for the DNA of 						coliphage T2 to double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21519802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to double	</a:t>
            </a:r>
          </a:p>
          <a:p>
            <a:pPr marL="0" indent="0">
              <a:buNone/>
            </a:pPr>
            <a:r>
              <a:rPr lang="en-US" sz="2000" dirty="0"/>
              <a:t>What is being compared?		Time it takes for the DNA of 						coliphage T2 to double	</a:t>
            </a:r>
          </a:p>
          <a:p>
            <a:pPr marL="0" indent="0">
              <a:buNone/>
            </a:pPr>
            <a:r>
              <a:rPr lang="en-US" sz="2000" dirty="0"/>
              <a:t>With what is it being compared?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16140891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of the host cells to double	</a:t>
            </a:r>
          </a:p>
          <a:p>
            <a:pPr marL="0" indent="0">
              <a:buNone/>
            </a:pPr>
            <a:r>
              <a:rPr lang="en-US" sz="2000" dirty="0"/>
              <a:t>What is being compared?		Time it takes for the DNA of 						coliphage T2 to double	</a:t>
            </a:r>
          </a:p>
          <a:p>
            <a:pPr marL="0" indent="0">
              <a:buNone/>
            </a:pPr>
            <a:r>
              <a:rPr lang="en-US" sz="2000" dirty="0"/>
              <a:t>With what is it being compared?		Time it takes for the DNA of the 						host cells to double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26683084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normAutofit lnSpcReduction="10000"/>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of the host cells to double	</a:t>
            </a:r>
          </a:p>
          <a:p>
            <a:pPr marL="0" indent="0">
              <a:buNone/>
            </a:pPr>
            <a:r>
              <a:rPr lang="en-US" sz="2000" dirty="0"/>
              <a:t>What is being compared?		Time it takes for the DNA of 						coliphage T2 to double	</a:t>
            </a:r>
          </a:p>
          <a:p>
            <a:pPr marL="0" indent="0">
              <a:buNone/>
            </a:pPr>
            <a:r>
              <a:rPr lang="en-US" sz="2000" dirty="0"/>
              <a:t>With what is it being compared?		Time it takes for the DNA of the 						host cells to double </a:t>
            </a:r>
          </a:p>
          <a:p>
            <a:pPr marL="0" indent="0">
              <a:buNone/>
            </a:pPr>
            <a:r>
              <a:rPr lang="en-US" sz="2000" dirty="0"/>
              <a:t>What does the ; tell you?</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34967296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normAutofit lnSpcReduction="10000"/>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of the host cells to double	</a:t>
            </a:r>
          </a:p>
          <a:p>
            <a:pPr marL="0" indent="0">
              <a:buNone/>
            </a:pPr>
            <a:r>
              <a:rPr lang="en-US" sz="2000" dirty="0"/>
              <a:t>What is being compared?		Time it takes for the DNA of 						coliphage T2 to double	</a:t>
            </a:r>
          </a:p>
          <a:p>
            <a:pPr marL="0" indent="0">
              <a:buNone/>
            </a:pPr>
            <a:r>
              <a:rPr lang="en-US" sz="2000" dirty="0"/>
              <a:t>With what is it being compared?		Time it takes for the DNA of the 						host cells to double </a:t>
            </a:r>
          </a:p>
          <a:p>
            <a:pPr marL="0" indent="0">
              <a:buNone/>
            </a:pPr>
            <a:r>
              <a:rPr lang="en-US" sz="2000" dirty="0"/>
              <a:t>What does the ; tell you?</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25515479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normAutofit fontScale="92500" lnSpcReduction="10000"/>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of the host cells to double	</a:t>
            </a:r>
          </a:p>
          <a:p>
            <a:pPr marL="0" indent="0">
              <a:buNone/>
            </a:pPr>
            <a:r>
              <a:rPr lang="en-US" sz="2000" dirty="0"/>
              <a:t>What is being compared?		Time it takes for the DNA of 						coliphage T2 to double	</a:t>
            </a:r>
          </a:p>
          <a:p>
            <a:pPr marL="0" indent="0">
              <a:buNone/>
            </a:pPr>
            <a:r>
              <a:rPr lang="en-US" sz="2000" dirty="0"/>
              <a:t>With what is it being compared?		Time it takes for the DNA of the 						host cells to double </a:t>
            </a:r>
          </a:p>
          <a:p>
            <a:pPr marL="0" indent="0">
              <a:buNone/>
            </a:pPr>
            <a:r>
              <a:rPr lang="en-US" sz="2000" dirty="0"/>
              <a:t>What does the ; tell you?			A separate idea will be added</a:t>
            </a:r>
          </a:p>
          <a:p>
            <a:pPr marL="0" indent="0">
              <a:buNone/>
            </a:pPr>
            <a:r>
              <a:rPr lang="en-US" sz="2000" dirty="0"/>
              <a:t>What does “it” refer to?</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391974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676400" y="609600"/>
            <a:ext cx="8763000" cy="1071570"/>
          </a:xfrm>
        </p:spPr>
        <p:txBody>
          <a:bodyPr>
            <a:noAutofit/>
          </a:bodyPr>
          <a:lstStyle/>
          <a:p>
            <a:pPr>
              <a:buNone/>
            </a:pPr>
            <a:r>
              <a:rPr lang="en-US" sz="3600" dirty="0"/>
              <a:t>Results of complex texts mandates (cont.)</a:t>
            </a:r>
            <a:endParaRPr lang="zh-CN" altLang="en-US" sz="3600" dirty="0"/>
          </a:p>
        </p:txBody>
      </p:sp>
      <p:sp>
        <p:nvSpPr>
          <p:cNvPr id="3" name="TextBox 2"/>
          <p:cNvSpPr txBox="1"/>
          <p:nvPr/>
        </p:nvSpPr>
        <p:spPr>
          <a:xfrm>
            <a:off x="1295400" y="1371601"/>
            <a:ext cx="6965032"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Thomas Fordham Foundation conducted national survey of teachers in 2018 and found that teachers were less likely to have students read grade level texts for reading than was true in 2010 when they previously surveyed </a:t>
            </a:r>
          </a:p>
          <a:p>
            <a:pPr marL="342900" indent="-342900">
              <a:buFont typeface="Arial" panose="020B0604020202020204" pitchFamily="34" charset="0"/>
              <a:buChar char="•"/>
            </a:pPr>
            <a:r>
              <a:rPr lang="en-US" sz="2400" dirty="0"/>
              <a:t>What these studies tell us is that teachers often lack understanding of their state’s educational standards and that students are less likely to            be taught to read complex texts than before           so many states mandated it</a:t>
            </a:r>
          </a:p>
        </p:txBody>
      </p:sp>
    </p:spTree>
    <p:extLst>
      <p:ext uri="{BB962C8B-B14F-4D97-AF65-F5344CB8AC3E}">
        <p14:creationId xmlns:p14="http://schemas.microsoft.com/office/powerpoint/2010/main" val="2374519379"/>
      </p:ext>
    </p:extLst>
  </p:cSld>
  <p:clrMapOvr>
    <a:masterClrMapping/>
  </p:clrMapOvr>
  <p:transition>
    <p:comb/>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normAutofit fontScale="92500" lnSpcReduction="10000"/>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of the host cells to double	</a:t>
            </a:r>
          </a:p>
          <a:p>
            <a:pPr marL="0" indent="0">
              <a:buNone/>
            </a:pPr>
            <a:r>
              <a:rPr lang="en-US" sz="2000" dirty="0"/>
              <a:t>What is being compared?		Time it takes for the DNA of 						coliphage T2 to double	</a:t>
            </a:r>
          </a:p>
          <a:p>
            <a:pPr marL="0" indent="0">
              <a:buNone/>
            </a:pPr>
            <a:r>
              <a:rPr lang="en-US" sz="2000" dirty="0"/>
              <a:t>With what is it being compared?		Time it takes for the DNA of the 						host cells to double </a:t>
            </a:r>
          </a:p>
          <a:p>
            <a:pPr marL="0" indent="0">
              <a:buNone/>
            </a:pPr>
            <a:r>
              <a:rPr lang="en-US" sz="2000" dirty="0"/>
              <a:t>What does the ; tell you?			A separate idea will be added</a:t>
            </a:r>
          </a:p>
          <a:p>
            <a:pPr marL="0" indent="0">
              <a:buNone/>
            </a:pPr>
            <a:r>
              <a:rPr lang="en-US" sz="2000" dirty="0"/>
              <a:t>What does “it” refer to?</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13633010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normAutofit fontScale="92500" lnSpcReduction="20000"/>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Verb</a:t>
            </a:r>
          </a:p>
          <a:p>
            <a:pPr marL="0" indent="0">
              <a:buNone/>
            </a:pPr>
            <a:r>
              <a:rPr lang="en-US" sz="2000" dirty="0"/>
              <a:t>What does “that” refer to?		The amount of time it takes for 						DNA of the host cells to double	</a:t>
            </a:r>
          </a:p>
          <a:p>
            <a:pPr marL="0" indent="0">
              <a:buNone/>
            </a:pPr>
            <a:r>
              <a:rPr lang="en-US" sz="2000" dirty="0"/>
              <a:t>What is being compared?		Time it takes for the DNA of 						coliphage T2 to double	</a:t>
            </a:r>
          </a:p>
          <a:p>
            <a:pPr marL="0" indent="0">
              <a:buNone/>
            </a:pPr>
            <a:r>
              <a:rPr lang="en-US" sz="2000" dirty="0"/>
              <a:t>With what is it being compared?		Time it takes for the DNA of the 						host cells to double </a:t>
            </a:r>
          </a:p>
          <a:p>
            <a:pPr marL="0" indent="0">
              <a:buNone/>
            </a:pPr>
            <a:r>
              <a:rPr lang="en-US" sz="2000" dirty="0"/>
              <a:t>What does the ; tell you?			A separate idea will be added</a:t>
            </a:r>
          </a:p>
          <a:p>
            <a:pPr marL="0" indent="0">
              <a:buNone/>
            </a:pPr>
            <a:r>
              <a:rPr lang="en-US" sz="2000" dirty="0"/>
              <a:t>What does “it” refer to? 			The time it takes polio-virus RNA 						to double</a:t>
            </a:r>
          </a:p>
          <a:p>
            <a:pPr marL="0" indent="0">
              <a:buNone/>
            </a:pPr>
            <a:endParaRPr lang="en-US" sz="2000" dirty="0"/>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13240384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What does “for polyoma about 1 hour mean?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737357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What does “for </a:t>
            </a:r>
            <a:r>
              <a:rPr lang="en-US" sz="2000" dirty="0" err="1"/>
              <a:t>polyoma</a:t>
            </a:r>
            <a:r>
              <a:rPr lang="en-US" sz="2000" dirty="0"/>
              <a:t> about 1 hour		The amount of time it mean? 						takes for DNA to double in 						</a:t>
            </a:r>
            <a:r>
              <a:rPr lang="en-US" sz="2000" dirty="0" err="1"/>
              <a:t>polyoma</a:t>
            </a:r>
            <a:endParaRPr lang="en-US" sz="2000" dirty="0"/>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34035018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What does “for </a:t>
            </a:r>
            <a:r>
              <a:rPr lang="en-US" sz="2000" dirty="0" err="1"/>
              <a:t>polyoma</a:t>
            </a:r>
            <a:r>
              <a:rPr lang="en-US" sz="2000" dirty="0"/>
              <a:t> about 1 hour		The amount of time it mean”? 					takes for DNA cells to 							double in polyoma</a:t>
            </a:r>
          </a:p>
          <a:p>
            <a:pPr marL="0" indent="0">
              <a:buNone/>
            </a:pPr>
            <a:r>
              <a:rPr lang="en-US" sz="2000" dirty="0"/>
              <a:t>What is the polio-virus comparison?</a:t>
            </a:r>
          </a:p>
          <a:p>
            <a:pPr marL="0" indent="0">
              <a:buNone/>
            </a:pPr>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37915935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What does “for polyoma about 1 hour	The amount of time it mean”? 						takes for DNA cells to double 						in polyoma</a:t>
            </a:r>
          </a:p>
          <a:p>
            <a:pPr marL="0" indent="0">
              <a:buNone/>
            </a:pPr>
            <a:r>
              <a:rPr lang="en-US" sz="2000" dirty="0"/>
              <a:t>What is the polio-virus comparison?	It takes polio-virus RNA 20-30 						minutes to double, but it takes 						18-24 hours for their host cells to 					double	</a:t>
            </a:r>
          </a:p>
          <a:p>
            <a:pPr marL="0" indent="0">
              <a:buNone/>
            </a:pPr>
            <a:endParaRPr lang="en-US" sz="2000" dirty="0"/>
          </a:p>
        </p:txBody>
      </p:sp>
    </p:spTree>
    <p:extLst>
      <p:ext uri="{BB962C8B-B14F-4D97-AF65-F5344CB8AC3E}">
        <p14:creationId xmlns:p14="http://schemas.microsoft.com/office/powerpoint/2010/main" val="21574773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What does “for polyoma about 1 hour	The amount of time it mean”? 						takes for DNA cells to double 						in polyoma</a:t>
            </a:r>
          </a:p>
          <a:p>
            <a:pPr marL="0" indent="0">
              <a:buNone/>
            </a:pPr>
            <a:r>
              <a:rPr lang="en-US" sz="2000" dirty="0"/>
              <a:t>What is the polio-virus comparison?	It takes polio-virus RNA 20-30 						minutes to double, but it takes 					 	18-24 hours for their host cells to 					double	</a:t>
            </a:r>
          </a:p>
          <a:p>
            <a:pPr marL="0" indent="0">
              <a:buNone/>
            </a:pPr>
            <a:r>
              <a:rPr lang="en-US" sz="2000" dirty="0"/>
              <a:t>What is the </a:t>
            </a:r>
            <a:r>
              <a:rPr lang="en-US" sz="2000" dirty="0" err="1"/>
              <a:t>polyoma</a:t>
            </a:r>
            <a:r>
              <a:rPr lang="en-US" sz="2000" dirty="0"/>
              <a:t> comparison?</a:t>
            </a:r>
          </a:p>
        </p:txBody>
      </p:sp>
    </p:spTree>
    <p:extLst>
      <p:ext uri="{BB962C8B-B14F-4D97-AF65-F5344CB8AC3E}">
        <p14:creationId xmlns:p14="http://schemas.microsoft.com/office/powerpoint/2010/main" val="39083342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normAutofit lnSpcReduction="10000"/>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endParaRPr lang="en-US" dirty="0"/>
          </a:p>
          <a:p>
            <a:pPr marL="0" indent="0">
              <a:buNone/>
            </a:pPr>
            <a:endParaRPr lang="en-US" sz="2000" dirty="0"/>
          </a:p>
          <a:p>
            <a:pPr marL="0" indent="0">
              <a:buNone/>
            </a:pPr>
            <a:r>
              <a:rPr lang="en-US" sz="2000" dirty="0"/>
              <a:t>What does “for polyoma about 1 hour	The amount of time it mean”? 						takes for DNA cells to double 						in polyoma</a:t>
            </a:r>
          </a:p>
          <a:p>
            <a:pPr marL="0" indent="0">
              <a:buNone/>
            </a:pPr>
            <a:r>
              <a:rPr lang="en-US" sz="2000" dirty="0"/>
              <a:t>What is the polio-virus comparison?	It takes polio-virus RNA 20-30 						minutes to double, but it takes 						 18-24 hours for the host cells to 					double	</a:t>
            </a:r>
          </a:p>
          <a:p>
            <a:pPr marL="0" indent="0">
              <a:buNone/>
            </a:pPr>
            <a:r>
              <a:rPr lang="en-US" sz="2000" dirty="0"/>
              <a:t>What is the </a:t>
            </a:r>
            <a:r>
              <a:rPr lang="en-US" sz="2000" dirty="0" err="1"/>
              <a:t>polyoma</a:t>
            </a:r>
            <a:r>
              <a:rPr lang="en-US" sz="2000" dirty="0"/>
              <a:t> comparison?	It takes 1 hour for the DNA in 						polyoma to double, but it takes 						18-24 hours for the host cells to 						double</a:t>
            </a:r>
          </a:p>
        </p:txBody>
      </p:sp>
    </p:spTree>
    <p:extLst>
      <p:ext uri="{BB962C8B-B14F-4D97-AF65-F5344CB8AC3E}">
        <p14:creationId xmlns:p14="http://schemas.microsoft.com/office/powerpoint/2010/main" val="23595157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graphicFrame>
        <p:nvGraphicFramePr>
          <p:cNvPr id="4" name="Content Placeholder 3"/>
          <p:cNvGraphicFramePr>
            <a:graphicFrameLocks noGrp="1"/>
          </p:cNvGraphicFramePr>
          <p:nvPr>
            <p:ph idx="1"/>
          </p:nvPr>
        </p:nvGraphicFramePr>
        <p:xfrm>
          <a:off x="2209800" y="3733800"/>
          <a:ext cx="8229600" cy="1752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err="1"/>
                        <a:t>Coliphage</a:t>
                      </a:r>
                      <a:r>
                        <a:rPr lang="en-US" dirty="0"/>
                        <a:t> DNA/RNA</a:t>
                      </a:r>
                      <a:r>
                        <a:rPr lang="en-US" baseline="0" dirty="0"/>
                        <a:t> </a:t>
                      </a:r>
                    </a:p>
                    <a:p>
                      <a:pPr algn="ctr"/>
                      <a:r>
                        <a:rPr lang="en-US" baseline="0" dirty="0"/>
                        <a:t>Doubling time</a:t>
                      </a:r>
                      <a:endParaRPr lang="en-US" dirty="0"/>
                    </a:p>
                  </a:txBody>
                  <a:tcPr/>
                </a:tc>
                <a:tc>
                  <a:txBody>
                    <a:bodyPr/>
                    <a:lstStyle/>
                    <a:p>
                      <a:pPr algn="ctr"/>
                      <a:r>
                        <a:rPr lang="en-US" dirty="0"/>
                        <a:t>Host Cell DNA           Doubling Time</a:t>
                      </a:r>
                    </a:p>
                  </a:txBody>
                  <a:tcPr/>
                </a:tc>
                <a:extLst>
                  <a:ext uri="{0D108BD9-81ED-4DB2-BD59-A6C34878D82A}">
                    <a16:rowId xmlns:a16="http://schemas.microsoft.com/office/drawing/2014/main" val="10000"/>
                  </a:ext>
                </a:extLst>
              </a:tr>
              <a:tr h="370840">
                <a:tc>
                  <a:txBody>
                    <a:bodyPr/>
                    <a:lstStyle/>
                    <a:p>
                      <a:r>
                        <a:rPr lang="en-US" dirty="0" err="1"/>
                        <a:t>Coliphage</a:t>
                      </a:r>
                      <a:r>
                        <a:rPr lang="en-US" dirty="0"/>
                        <a:t> T2</a:t>
                      </a:r>
                    </a:p>
                  </a:txBody>
                  <a:tcPr/>
                </a:tc>
                <a:tc>
                  <a:txBody>
                    <a:bodyPr/>
                    <a:lstStyle/>
                    <a:p>
                      <a:pPr algn="ctr"/>
                      <a:r>
                        <a:rPr lang="en-US" dirty="0"/>
                        <a:t>2 </a:t>
                      </a:r>
                      <a:r>
                        <a:rPr lang="en-US" dirty="0" err="1"/>
                        <a:t>mins</a:t>
                      </a:r>
                      <a:r>
                        <a:rPr lang="en-US" dirty="0"/>
                        <a:t>.</a:t>
                      </a:r>
                    </a:p>
                  </a:txBody>
                  <a:tcPr/>
                </a:tc>
                <a:tc>
                  <a:txBody>
                    <a:bodyPr/>
                    <a:lstStyle/>
                    <a:p>
                      <a:pPr algn="ctr"/>
                      <a:r>
                        <a:rPr lang="en-US" dirty="0"/>
                        <a:t>20 </a:t>
                      </a:r>
                      <a:r>
                        <a:rPr lang="en-US" dirty="0" err="1"/>
                        <a:t>mins</a:t>
                      </a:r>
                      <a:r>
                        <a:rPr lang="en-US" dirty="0"/>
                        <a:t>.</a:t>
                      </a:r>
                    </a:p>
                  </a:txBody>
                  <a:tcPr/>
                </a:tc>
                <a:extLst>
                  <a:ext uri="{0D108BD9-81ED-4DB2-BD59-A6C34878D82A}">
                    <a16:rowId xmlns:a16="http://schemas.microsoft.com/office/drawing/2014/main" val="10001"/>
                  </a:ext>
                </a:extLst>
              </a:tr>
              <a:tr h="370840">
                <a:tc>
                  <a:txBody>
                    <a:bodyPr/>
                    <a:lstStyle/>
                    <a:p>
                      <a:r>
                        <a:rPr lang="en-US" dirty="0"/>
                        <a:t>Polio-virus</a:t>
                      </a:r>
                      <a:r>
                        <a:rPr lang="en-US" baseline="0" dirty="0"/>
                        <a:t> RNA</a:t>
                      </a:r>
                      <a:endParaRPr lang="en-US" dirty="0"/>
                    </a:p>
                  </a:txBody>
                  <a:tcPr/>
                </a:tc>
                <a:tc>
                  <a:txBody>
                    <a:bodyPr/>
                    <a:lstStyle/>
                    <a:p>
                      <a:pPr algn="ctr"/>
                      <a:r>
                        <a:rPr lang="en-US" dirty="0"/>
                        <a:t>20-30 </a:t>
                      </a:r>
                      <a:r>
                        <a:rPr lang="en-US" dirty="0" err="1"/>
                        <a:t>mins</a:t>
                      </a:r>
                      <a:r>
                        <a:rPr lang="en-US" dirty="0"/>
                        <a:t>.</a:t>
                      </a:r>
                    </a:p>
                  </a:txBody>
                  <a:tcPr/>
                </a:tc>
                <a:tc>
                  <a:txBody>
                    <a:bodyPr/>
                    <a:lstStyle/>
                    <a:p>
                      <a:pPr algn="ctr"/>
                      <a:r>
                        <a:rPr lang="en-US" dirty="0"/>
                        <a:t>18-24 hrs.</a:t>
                      </a:r>
                    </a:p>
                  </a:txBody>
                  <a:tcPr/>
                </a:tc>
                <a:extLst>
                  <a:ext uri="{0D108BD9-81ED-4DB2-BD59-A6C34878D82A}">
                    <a16:rowId xmlns:a16="http://schemas.microsoft.com/office/drawing/2014/main" val="10002"/>
                  </a:ext>
                </a:extLst>
              </a:tr>
              <a:tr h="370840">
                <a:tc>
                  <a:txBody>
                    <a:bodyPr/>
                    <a:lstStyle/>
                    <a:p>
                      <a:r>
                        <a:rPr lang="en-US" dirty="0" err="1"/>
                        <a:t>Polyoma</a:t>
                      </a:r>
                      <a:endParaRPr lang="en-US" dirty="0"/>
                    </a:p>
                  </a:txBody>
                  <a:tcPr/>
                </a:tc>
                <a:tc>
                  <a:txBody>
                    <a:bodyPr/>
                    <a:lstStyle/>
                    <a:p>
                      <a:pPr algn="ctr"/>
                      <a:r>
                        <a:rPr lang="en-US" dirty="0"/>
                        <a:t>1 hr.</a:t>
                      </a:r>
                    </a:p>
                  </a:txBody>
                  <a:tcPr/>
                </a:tc>
                <a:tc>
                  <a:txBody>
                    <a:bodyPr/>
                    <a:lstStyle/>
                    <a:p>
                      <a:pPr algn="ctr"/>
                      <a:r>
                        <a:rPr lang="en-US" dirty="0"/>
                        <a:t>18-24 hrs.</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438400" y="1981200"/>
            <a:ext cx="5715000" cy="1477328"/>
          </a:xfrm>
          <a:prstGeom prst="rect">
            <a:avLst/>
          </a:prstGeom>
          <a:noFill/>
        </p:spPr>
        <p:txBody>
          <a:bodyPr wrap="square" rtlCol="0">
            <a:spAutoFit/>
          </a:bodyPr>
          <a:lstStyle/>
          <a:p>
            <a:r>
              <a:rPr lang="en-US" dirty="0"/>
              <a:t>The doubling time for the DNA of </a:t>
            </a:r>
            <a:r>
              <a:rPr lang="en-US" dirty="0" err="1"/>
              <a:t>coliphage</a:t>
            </a:r>
            <a:r>
              <a:rPr lang="en-US" dirty="0"/>
              <a:t> T2 is about 2 minutes, compared to 20 minutes or more for that of the host cells; for polio-virus RNA it is 20 to 30 minutes, for </a:t>
            </a:r>
            <a:r>
              <a:rPr lang="en-US" dirty="0" err="1"/>
              <a:t>polyoma</a:t>
            </a:r>
            <a:r>
              <a:rPr lang="en-US" dirty="0"/>
              <a:t> about 1 hour, compared to 18 to 24 hours for their host cells.</a:t>
            </a:r>
          </a:p>
        </p:txBody>
      </p:sp>
    </p:spTree>
    <p:extLst>
      <p:ext uri="{BB962C8B-B14F-4D97-AF65-F5344CB8AC3E}">
        <p14:creationId xmlns:p14="http://schemas.microsoft.com/office/powerpoint/2010/main" val="13380964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301766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685800" y="685800"/>
            <a:ext cx="9448800" cy="1071570"/>
          </a:xfrm>
        </p:spPr>
        <p:txBody>
          <a:bodyPr>
            <a:noAutofit/>
          </a:bodyPr>
          <a:lstStyle/>
          <a:p>
            <a:pPr>
              <a:buNone/>
            </a:pPr>
            <a:r>
              <a:rPr lang="en-US" sz="3600" dirty="0">
                <a:solidFill>
                  <a:srgbClr val="000000"/>
                </a:solidFill>
              </a:rPr>
              <a:t>What teachers do when texts get complex</a:t>
            </a:r>
            <a:endParaRPr lang="zh-CN" altLang="en-US" sz="3600" dirty="0">
              <a:solidFill>
                <a:srgbClr val="000000"/>
              </a:solidFill>
            </a:endParaRPr>
          </a:p>
        </p:txBody>
      </p:sp>
      <p:sp>
        <p:nvSpPr>
          <p:cNvPr id="3" name="TextBox 2"/>
          <p:cNvSpPr txBox="1"/>
          <p:nvPr/>
        </p:nvSpPr>
        <p:spPr>
          <a:xfrm>
            <a:off x="1524000" y="1905000"/>
            <a:ext cx="6431632" cy="2292192"/>
          </a:xfrm>
          <a:prstGeom prst="rect">
            <a:avLst/>
          </a:prstGeom>
          <a:noFill/>
        </p:spPr>
        <p:txBody>
          <a:bodyPr wrap="square" rtlCol="0">
            <a:spAutoFit/>
          </a:bodyPr>
          <a:lstStyle/>
          <a:p>
            <a:pPr marL="342900" indent="-342900">
              <a:buFont typeface="Arial"/>
              <a:buChar char="•"/>
            </a:pPr>
            <a:r>
              <a:rPr lang="en-US" sz="2400" dirty="0"/>
              <a:t>Move kids to easier texts</a:t>
            </a:r>
          </a:p>
          <a:p>
            <a:pPr marL="342900" indent="-342900">
              <a:buFont typeface="Arial"/>
              <a:buChar char="•"/>
            </a:pPr>
            <a:r>
              <a:rPr lang="en-US" sz="2400" dirty="0"/>
              <a:t>Read the texts to the students</a:t>
            </a:r>
          </a:p>
          <a:p>
            <a:pPr marL="342900" indent="-342900">
              <a:buFont typeface="Arial"/>
              <a:buChar char="•"/>
            </a:pPr>
            <a:r>
              <a:rPr lang="en-US" sz="2400" dirty="0"/>
              <a:t>Tell students what the texts say</a:t>
            </a:r>
          </a:p>
          <a:p>
            <a:pPr marL="342900" indent="-342900">
              <a:buFont typeface="Arial"/>
              <a:buChar char="•"/>
            </a:pPr>
            <a:r>
              <a:rPr lang="en-US" sz="2400" dirty="0"/>
              <a:t>Ignore the fact that many students can’t make sense of the text</a:t>
            </a:r>
          </a:p>
          <a:p>
            <a:endParaRPr lang="en-US" dirty="0"/>
          </a:p>
        </p:txBody>
      </p:sp>
    </p:spTree>
    <p:extLst>
      <p:ext uri="{BB962C8B-B14F-4D97-AF65-F5344CB8AC3E}">
        <p14:creationId xmlns:p14="http://schemas.microsoft.com/office/powerpoint/2010/main" val="2772863585"/>
      </p:ext>
    </p:extLst>
  </p:cSld>
  <p:clrMapOvr>
    <a:masterClrMapping/>
  </p:clrMapOvr>
  <p:transition>
    <p:comb/>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-68 words</a:t>
            </a:r>
          </a:p>
          <a:p>
            <a:pPr marL="0" indent="0">
              <a:buNone/>
            </a:pPr>
            <a:r>
              <a:rPr lang="en-US" dirty="0"/>
              <a:t>-7 commas or semi-colons</a:t>
            </a:r>
          </a:p>
          <a:p>
            <a:pPr marL="0" indent="0">
              <a:buNone/>
            </a:pPr>
            <a:r>
              <a:rPr lang="en-US" dirty="0"/>
              <a:t>-parentheses</a:t>
            </a:r>
          </a:p>
          <a:p>
            <a:pPr marL="0" indent="0">
              <a:buNone/>
            </a:pPr>
            <a:r>
              <a:rPr lang="en-US" dirty="0"/>
              <a:t>-typographic cues (caps)</a:t>
            </a:r>
          </a:p>
        </p:txBody>
      </p:sp>
    </p:spTree>
    <p:extLst>
      <p:ext uri="{BB962C8B-B14F-4D97-AF65-F5344CB8AC3E}">
        <p14:creationId xmlns:p14="http://schemas.microsoft.com/office/powerpoint/2010/main" val="33601344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a:bodyPr>
          <a:lstStyle/>
          <a:p>
            <a:pPr marL="0" indent="0">
              <a:buNone/>
            </a:pPr>
            <a:r>
              <a:rPr lang="en-US" dirty="0"/>
              <a:t>First I break this up just using punctuation:</a:t>
            </a:r>
          </a:p>
          <a:p>
            <a:pPr marL="0" indent="0">
              <a:buNone/>
            </a:pPr>
            <a:endParaRPr lang="en-US" dirty="0"/>
          </a:p>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895212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752600" y="1524000"/>
            <a:ext cx="10058400" cy="4876800"/>
          </a:xfrm>
        </p:spPr>
        <p:txBody>
          <a:bodyPr>
            <a:normAutofit fontScale="92500" lnSpcReduction="20000"/>
          </a:bodyPr>
          <a:lstStyle/>
          <a:p>
            <a:pPr marL="0" indent="0">
              <a:buNone/>
            </a:pPr>
            <a:r>
              <a:rPr lang="en-US" dirty="0"/>
              <a:t>First I will break this up just using the punctuation:</a:t>
            </a:r>
          </a:p>
          <a:p>
            <a:pPr marL="0" indent="0">
              <a:buNone/>
            </a:pPr>
            <a:endParaRPr lang="en-US" dirty="0"/>
          </a:p>
          <a:p>
            <a:pPr marL="0" indent="0">
              <a:buNone/>
            </a:pPr>
            <a:r>
              <a:rPr lang="en-US" dirty="0"/>
              <a:t>“While filling out my certificate, </a:t>
            </a:r>
          </a:p>
          <a:p>
            <a:pPr marL="0" indent="0">
              <a:buNone/>
            </a:pPr>
            <a:r>
              <a:rPr lang="en-US" dirty="0"/>
              <a:t>Baba realized that he didn’t know my sex for sure but that didn’t matter; </a:t>
            </a:r>
          </a:p>
          <a:p>
            <a:pPr marL="0" indent="0">
              <a:buNone/>
            </a:pPr>
            <a:r>
              <a:rPr lang="en-US" dirty="0"/>
              <a:t>he’d always known I was a boy, </a:t>
            </a:r>
          </a:p>
          <a:p>
            <a:pPr marL="0" indent="0">
              <a:buNone/>
            </a:pPr>
            <a:r>
              <a:rPr lang="en-US" dirty="0"/>
              <a:t>had spoken to me as a boy while I was in Mama, </a:t>
            </a:r>
          </a:p>
          <a:p>
            <a:pPr marL="0" indent="0">
              <a:buNone/>
            </a:pPr>
            <a:r>
              <a:rPr lang="en-US" dirty="0"/>
              <a:t>and as he approached the box that contained the question, </a:t>
            </a:r>
          </a:p>
          <a:p>
            <a:pPr marL="0" indent="0">
              <a:buNone/>
            </a:pPr>
            <a:r>
              <a:rPr lang="en-US" dirty="0"/>
              <a:t>NAME OF CHILD, </a:t>
            </a:r>
          </a:p>
          <a:p>
            <a:pPr marL="0" indent="0">
              <a:buNone/>
            </a:pPr>
            <a:r>
              <a:rPr lang="en-US" dirty="0"/>
              <a:t>he wrote with a quivering hand and in his best English cursive, </a:t>
            </a:r>
          </a:p>
          <a:p>
            <a:pPr marL="0" indent="0">
              <a:buNone/>
            </a:pPr>
            <a:r>
              <a:rPr lang="en-US" dirty="0" err="1"/>
              <a:t>Nidal</a:t>
            </a:r>
            <a:r>
              <a:rPr lang="en-US" dirty="0"/>
              <a:t> </a:t>
            </a:r>
          </a:p>
          <a:p>
            <a:pPr marL="0" indent="0">
              <a:buNone/>
            </a:pPr>
            <a:r>
              <a:rPr lang="en-US" dirty="0"/>
              <a:t>(strife; </a:t>
            </a:r>
          </a:p>
          <a:p>
            <a:pPr marL="0" indent="0">
              <a:buNone/>
            </a:pPr>
            <a:r>
              <a:rPr lang="en-US" dirty="0"/>
              <a:t>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29918614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fontScale="92500" lnSpcReduction="20000"/>
          </a:bodyPr>
          <a:lstStyle/>
          <a:p>
            <a:pPr marL="0" indent="0">
              <a:buNone/>
            </a:pPr>
            <a:r>
              <a:rPr lang="en-US" dirty="0"/>
              <a:t>Second, I’ll find the verbs…</a:t>
            </a:r>
          </a:p>
          <a:p>
            <a:pPr marL="0" indent="0">
              <a:buNone/>
            </a:pPr>
            <a:endParaRPr lang="en-US" dirty="0"/>
          </a:p>
          <a:p>
            <a:pPr marL="0" indent="0">
              <a:buNone/>
            </a:pPr>
            <a:r>
              <a:rPr lang="en-US" dirty="0"/>
              <a:t>“While filling out my certificate, </a:t>
            </a:r>
          </a:p>
          <a:p>
            <a:pPr marL="0" indent="0">
              <a:buNone/>
            </a:pPr>
            <a:r>
              <a:rPr lang="en-US" dirty="0"/>
              <a:t>Baba realized that he didn’t know my sex for sure but that didn’t matter; </a:t>
            </a:r>
          </a:p>
          <a:p>
            <a:pPr marL="0" indent="0">
              <a:buNone/>
            </a:pPr>
            <a:r>
              <a:rPr lang="en-US" dirty="0"/>
              <a:t>he’d always known I was a boy, </a:t>
            </a:r>
          </a:p>
          <a:p>
            <a:pPr marL="0" indent="0">
              <a:buNone/>
            </a:pPr>
            <a:r>
              <a:rPr lang="en-US" dirty="0"/>
              <a:t>had spoken to me as a boy while I was in Mama, </a:t>
            </a:r>
          </a:p>
          <a:p>
            <a:pPr marL="0" indent="0">
              <a:buNone/>
            </a:pPr>
            <a:r>
              <a:rPr lang="en-US" dirty="0"/>
              <a:t>and as he approached the box that contained the question, NAME OF CHILD, </a:t>
            </a:r>
          </a:p>
          <a:p>
            <a:pPr marL="0" indent="0">
              <a:buNone/>
            </a:pPr>
            <a:r>
              <a:rPr lang="en-US" dirty="0"/>
              <a:t>he wrote with a quivering hand and in his best English cursive, </a:t>
            </a:r>
          </a:p>
          <a:p>
            <a:pPr marL="0" indent="0">
              <a:buNone/>
            </a:pPr>
            <a:r>
              <a:rPr lang="en-US" dirty="0" err="1"/>
              <a:t>Nidal</a:t>
            </a:r>
            <a:r>
              <a:rPr lang="en-US" dirty="0"/>
              <a:t> (strife; </a:t>
            </a:r>
          </a:p>
          <a:p>
            <a:pPr marL="0" indent="0">
              <a:buNone/>
            </a:pPr>
            <a:r>
              <a:rPr lang="en-US" dirty="0"/>
              <a:t>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1810926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a:bodyPr>
          <a:lstStyle/>
          <a:p>
            <a:pPr marL="0" indent="0">
              <a:buNone/>
            </a:pPr>
            <a:r>
              <a:rPr lang="en-US" dirty="0"/>
              <a:t>Second, I’ll find the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that he </a:t>
            </a:r>
            <a:r>
              <a:rPr lang="en-US" dirty="0">
                <a:highlight>
                  <a:srgbClr val="FFFF00"/>
                </a:highlight>
              </a:rPr>
              <a:t>didn’t know </a:t>
            </a:r>
            <a:r>
              <a:rPr lang="en-US" dirty="0"/>
              <a:t>my sex for sure but that </a:t>
            </a:r>
            <a:r>
              <a:rPr lang="en-US" dirty="0">
                <a:highlight>
                  <a:srgbClr val="FFFF00"/>
                </a:highlight>
              </a:rPr>
              <a:t>didn’t 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the box that </a:t>
            </a:r>
            <a:r>
              <a:rPr lang="en-US" dirty="0">
                <a:highlight>
                  <a:srgbClr val="FFFF00"/>
                </a:highlight>
              </a:rPr>
              <a:t>contained</a:t>
            </a:r>
            <a:r>
              <a:rPr lang="en-US" dirty="0"/>
              <a:t> the question, 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39733635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that he </a:t>
            </a:r>
            <a:r>
              <a:rPr lang="en-US" dirty="0">
                <a:highlight>
                  <a:srgbClr val="FFFF00"/>
                </a:highlight>
              </a:rPr>
              <a:t>didn’t know </a:t>
            </a:r>
            <a:r>
              <a:rPr lang="en-US" dirty="0"/>
              <a:t>my sex for sure 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the box that </a:t>
            </a:r>
            <a:r>
              <a:rPr lang="en-US" dirty="0">
                <a:highlight>
                  <a:srgbClr val="FFFF00"/>
                </a:highlight>
              </a:rPr>
              <a:t>contained</a:t>
            </a:r>
            <a:r>
              <a:rPr lang="en-US" dirty="0"/>
              <a:t> the question, 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39719300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fontScale="85000" lnSpcReduction="10000"/>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a:t>
            </a:r>
            <a:r>
              <a:rPr lang="en-US" dirty="0">
                <a:highlight>
                  <a:srgbClr val="FFFF00"/>
                </a:highlight>
              </a:rPr>
              <a:t>didn’t know </a:t>
            </a:r>
            <a:r>
              <a:rPr lang="en-US" dirty="0"/>
              <a:t>my sex for sure </a:t>
            </a:r>
          </a:p>
          <a:p>
            <a:pPr marL="0" indent="0">
              <a:buNone/>
            </a:pPr>
            <a:r>
              <a:rPr lang="en-US" dirty="0"/>
              <a:t>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12342858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normAutofit fontScale="70000" lnSpcReduction="20000"/>
          </a:bodyPr>
          <a:lstStyle/>
          <a:p>
            <a:pPr marL="0" indent="0">
              <a:buNone/>
            </a:pPr>
            <a:r>
              <a:rPr lang="en-US" dirty="0"/>
              <a:t>Third, make sure I know the subject of each verb…</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a:t>
            </a:r>
            <a:r>
              <a:rPr lang="en-US" dirty="0">
                <a:highlight>
                  <a:srgbClr val="FFFF00"/>
                </a:highlight>
              </a:rPr>
              <a:t>didn’t know </a:t>
            </a:r>
            <a:r>
              <a:rPr lang="en-US" dirty="0"/>
              <a:t>my sex for sure </a:t>
            </a:r>
          </a:p>
          <a:p>
            <a:pPr marL="0" indent="0">
              <a:buNone/>
            </a:pPr>
            <a:r>
              <a:rPr lang="en-US" dirty="0"/>
              <a:t>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p>
          <a:p>
            <a:pPr marL="0" indent="0">
              <a:buNone/>
            </a:pP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a:t>
            </a:r>
            <a:r>
              <a:rPr lang="en-US" dirty="0">
                <a:highlight>
                  <a:srgbClr val="FFFF00"/>
                </a:highlight>
              </a:rPr>
              <a:t>wrote</a:t>
            </a:r>
            <a:r>
              <a:rPr lang="en-US" dirty="0"/>
              <a:t> with a quivering hand and in his best English cursive, </a:t>
            </a:r>
          </a:p>
          <a:p>
            <a:pPr marL="0" indent="0">
              <a:buNone/>
            </a:pPr>
            <a:r>
              <a:rPr lang="en-US" dirty="0" err="1"/>
              <a:t>Nidal</a:t>
            </a:r>
            <a:r>
              <a:rPr lang="en-US" dirty="0"/>
              <a:t> </a:t>
            </a:r>
          </a:p>
          <a:p>
            <a:pPr marL="0" indent="0">
              <a:buNone/>
            </a:pPr>
            <a:r>
              <a:rPr lang="en-US" dirty="0"/>
              <a:t>(strife;</a:t>
            </a:r>
          </a:p>
          <a:p>
            <a:pPr marL="0" indent="0">
              <a:buNone/>
            </a:pPr>
            <a:r>
              <a:rPr lang="en-US" dirty="0"/>
              <a:t> struggle).” </a:t>
            </a:r>
          </a:p>
          <a:p>
            <a:pPr marL="0" indent="0">
              <a:buNone/>
            </a:pPr>
            <a:endParaRPr lang="en-US" dirty="0"/>
          </a:p>
        </p:txBody>
      </p:sp>
    </p:spTree>
    <p:extLst>
      <p:ext uri="{BB962C8B-B14F-4D97-AF65-F5344CB8AC3E}">
        <p14:creationId xmlns:p14="http://schemas.microsoft.com/office/powerpoint/2010/main" val="9957575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763000" cy="4876800"/>
          </a:xfrm>
        </p:spPr>
        <p:txBody>
          <a:bodyPr>
            <a:normAutofit fontScale="77500" lnSpcReduction="20000"/>
          </a:bodyPr>
          <a:lstStyle/>
          <a:p>
            <a:pPr marL="0" indent="0">
              <a:buNone/>
            </a:pPr>
            <a:r>
              <a:rPr lang="en-US" dirty="0"/>
              <a:t>Third, make sure I know the subject of each verb…</a:t>
            </a:r>
          </a:p>
          <a:p>
            <a:pPr marL="0" indent="0">
              <a:buNone/>
            </a:pPr>
            <a:endParaRPr lang="en-US" dirty="0"/>
          </a:p>
          <a:p>
            <a:pPr marL="0" indent="0">
              <a:buNone/>
            </a:pPr>
            <a:r>
              <a:rPr lang="en-US" dirty="0"/>
              <a:t>“While [Baba was]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[Baba] </a:t>
            </a:r>
            <a:r>
              <a:rPr lang="en-US" dirty="0">
                <a:highlight>
                  <a:srgbClr val="FFFF00"/>
                </a:highlight>
              </a:rPr>
              <a:t>didn’t know </a:t>
            </a:r>
            <a:r>
              <a:rPr lang="en-US" dirty="0"/>
              <a:t>my sex for sure </a:t>
            </a:r>
          </a:p>
          <a:p>
            <a:pPr marL="0" indent="0">
              <a:buNone/>
            </a:pPr>
            <a:r>
              <a:rPr lang="en-US" dirty="0"/>
              <a:t>but that [Baba’s not knowing my sex for sure] didn’t </a:t>
            </a:r>
            <a:r>
              <a:rPr lang="en-US" dirty="0">
                <a:highlight>
                  <a:srgbClr val="FFFF00"/>
                </a:highlight>
              </a:rPr>
              <a:t>matter</a:t>
            </a:r>
            <a:r>
              <a:rPr lang="en-US" dirty="0"/>
              <a:t>; </a:t>
            </a:r>
          </a:p>
          <a:p>
            <a:pPr marL="0" indent="0">
              <a:buNone/>
            </a:pPr>
            <a:r>
              <a:rPr lang="en-US" dirty="0"/>
              <a:t>he’d [</a:t>
            </a:r>
            <a:r>
              <a:rPr lang="en-US" dirty="0" err="1"/>
              <a:t>Baba’d</a:t>
            </a:r>
            <a:r>
              <a:rPr lang="en-US" dirty="0"/>
              <a:t>] always </a:t>
            </a:r>
            <a:r>
              <a:rPr lang="en-US" dirty="0">
                <a:highlight>
                  <a:srgbClr val="FFFF00"/>
                </a:highlight>
              </a:rPr>
              <a:t>known </a:t>
            </a:r>
          </a:p>
          <a:p>
            <a:pPr marL="0" indent="0">
              <a:buNone/>
            </a:pPr>
            <a:r>
              <a:rPr lang="en-US" dirty="0"/>
              <a:t>I </a:t>
            </a:r>
            <a:r>
              <a:rPr lang="en-US" dirty="0">
                <a:highlight>
                  <a:srgbClr val="FFFF00"/>
                </a:highlight>
              </a:rPr>
              <a:t>was</a:t>
            </a:r>
            <a:r>
              <a:rPr lang="en-US" dirty="0"/>
              <a:t> a boy, </a:t>
            </a:r>
          </a:p>
          <a:p>
            <a:pPr marL="0" indent="0">
              <a:buNone/>
            </a:pPr>
            <a:r>
              <a:rPr lang="en-US" dirty="0">
                <a:highlight>
                  <a:srgbClr val="FFFF00"/>
                </a:highlight>
              </a:rPr>
              <a:t>[Baba] 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[Baba]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[Baba] </a:t>
            </a:r>
            <a:r>
              <a:rPr lang="en-US" dirty="0">
                <a:highlight>
                  <a:srgbClr val="FFFF00"/>
                </a:highlight>
              </a:rPr>
              <a:t>wrote</a:t>
            </a:r>
            <a:r>
              <a:rPr lang="en-US" dirty="0"/>
              <a:t> with a quivering hand and in his best English cursive, </a:t>
            </a:r>
            <a:r>
              <a:rPr lang="en-US" dirty="0" err="1"/>
              <a:t>Nidal</a:t>
            </a:r>
            <a:r>
              <a:rPr lang="en-US" dirty="0"/>
              <a:t> </a:t>
            </a:r>
          </a:p>
          <a:p>
            <a:pPr marL="0" indent="0">
              <a:buNone/>
            </a:pPr>
            <a:r>
              <a:rPr lang="en-US" dirty="0"/>
              <a:t>(strife; </a:t>
            </a:r>
          </a:p>
          <a:p>
            <a:pPr marL="0" indent="0">
              <a:buNone/>
            </a:pPr>
            <a:r>
              <a:rPr lang="en-US" dirty="0"/>
              <a:t>struggle).” </a:t>
            </a:r>
          </a:p>
          <a:p>
            <a:pPr marL="0" indent="0">
              <a:buNone/>
            </a:pPr>
            <a:endParaRPr lang="en-US" dirty="0"/>
          </a:p>
        </p:txBody>
      </p:sp>
    </p:spTree>
    <p:extLst>
      <p:ext uri="{BB962C8B-B14F-4D97-AF65-F5344CB8AC3E}">
        <p14:creationId xmlns:p14="http://schemas.microsoft.com/office/powerpoint/2010/main" val="2871301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challenging sentences?</a:t>
            </a:r>
          </a:p>
        </p:txBody>
      </p:sp>
      <p:sp>
        <p:nvSpPr>
          <p:cNvPr id="3" name="Content Placeholder 2"/>
          <p:cNvSpPr>
            <a:spLocks noGrp="1"/>
          </p:cNvSpPr>
          <p:nvPr>
            <p:ph idx="1"/>
          </p:nvPr>
        </p:nvSpPr>
        <p:spPr/>
        <p:txBody>
          <a:bodyPr/>
          <a:lstStyle/>
          <a:p>
            <a:r>
              <a:rPr lang="en-US" dirty="0"/>
              <a:t>Particularly long sentences </a:t>
            </a:r>
          </a:p>
          <a:p>
            <a:r>
              <a:rPr lang="en-US" dirty="0"/>
              <a:t>Internal punctuation</a:t>
            </a:r>
          </a:p>
          <a:p>
            <a:r>
              <a:rPr lang="en-US" dirty="0"/>
              <a:t>Dependent clauses</a:t>
            </a:r>
          </a:p>
          <a:p>
            <a:r>
              <a:rPr lang="en-US" dirty="0"/>
              <a:t>Multiple phrases </a:t>
            </a:r>
          </a:p>
          <a:p>
            <a:r>
              <a:rPr lang="en-US" dirty="0"/>
              <a:t>Parentheticals</a:t>
            </a:r>
          </a:p>
          <a:p>
            <a:r>
              <a:rPr lang="en-US" dirty="0"/>
              <a:t>Passive voice</a:t>
            </a:r>
          </a:p>
          <a:p>
            <a:r>
              <a:rPr lang="en-US" dirty="0"/>
              <a:t>Etc.</a:t>
            </a:r>
          </a:p>
          <a:p>
            <a:endParaRPr lang="en-US" dirty="0"/>
          </a:p>
          <a:p>
            <a:r>
              <a:rPr lang="en-US" dirty="0"/>
              <a:t>Write a question for the sentences</a:t>
            </a:r>
          </a:p>
          <a:p>
            <a:r>
              <a:rPr lang="en-US" dirty="0"/>
              <a:t>Break the sentences down (punctuation, conjunctions, demonstrative pronouns, prepositions, etc.)</a:t>
            </a:r>
          </a:p>
          <a:p>
            <a:endParaRPr lang="en-US" dirty="0"/>
          </a:p>
        </p:txBody>
      </p:sp>
    </p:spTree>
    <p:extLst>
      <p:ext uri="{BB962C8B-B14F-4D97-AF65-F5344CB8AC3E}">
        <p14:creationId xmlns:p14="http://schemas.microsoft.com/office/powerpoint/2010/main" val="317428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533400" y="500042"/>
            <a:ext cx="9739064" cy="1071570"/>
          </a:xfrm>
        </p:spPr>
        <p:txBody>
          <a:bodyPr>
            <a:noAutofit/>
          </a:bodyPr>
          <a:lstStyle/>
          <a:p>
            <a:pPr>
              <a:buNone/>
            </a:pPr>
            <a:r>
              <a:rPr lang="en-US" sz="3600" dirty="0">
                <a:solidFill>
                  <a:srgbClr val="000000"/>
                </a:solidFill>
              </a:rPr>
              <a:t>Reasons for teaching students with easier text</a:t>
            </a:r>
            <a:endParaRPr lang="zh-CN" altLang="en-US" sz="3600" dirty="0">
              <a:solidFill>
                <a:srgbClr val="000000"/>
              </a:solidFill>
            </a:endParaRPr>
          </a:p>
        </p:txBody>
      </p:sp>
      <p:sp>
        <p:nvSpPr>
          <p:cNvPr id="3" name="TextBox 2"/>
          <p:cNvSpPr txBox="1"/>
          <p:nvPr/>
        </p:nvSpPr>
        <p:spPr>
          <a:xfrm>
            <a:off x="1219200" y="1447800"/>
            <a:ext cx="5898232"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basic idea has been that students learn to read best from texts that are relatively easy</a:t>
            </a:r>
          </a:p>
          <a:p>
            <a:pPr marL="285750" indent="-285750">
              <a:buFont typeface="Arial" panose="020B0604020202020204" pitchFamily="34" charset="0"/>
              <a:buChar char="•"/>
            </a:pPr>
            <a:r>
              <a:rPr lang="en-US" sz="2400" dirty="0"/>
              <a:t>Various experts have claimed that if the books are too hard, then students will not be able to learn to read them</a:t>
            </a:r>
          </a:p>
          <a:p>
            <a:pPr marL="285750" indent="-285750">
              <a:buFont typeface="Arial" panose="020B0604020202020204" pitchFamily="34" charset="0"/>
              <a:buChar char="•"/>
            </a:pPr>
            <a:r>
              <a:rPr lang="en-US" sz="2400" dirty="0"/>
              <a:t>Consequently, there are many schemes for placing kids in text levels and for teaching with “instructional level” texts </a:t>
            </a:r>
          </a:p>
          <a:p>
            <a:r>
              <a:rPr lang="en-US" dirty="0"/>
              <a:t>   </a:t>
            </a:r>
          </a:p>
        </p:txBody>
      </p:sp>
    </p:spTree>
    <p:extLst>
      <p:ext uri="{BB962C8B-B14F-4D97-AF65-F5344CB8AC3E}">
        <p14:creationId xmlns:p14="http://schemas.microsoft.com/office/powerpoint/2010/main" val="876706954"/>
      </p:ext>
    </p:extLst>
  </p:cSld>
  <p:clrMapOvr>
    <a:masterClrMapping/>
  </p:clrMapOvr>
  <p:transition>
    <p:comb/>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382000" cy="1143000"/>
          </a:xfrm>
        </p:spPr>
        <p:txBody>
          <a:bodyPr>
            <a:normAutofit/>
          </a:bodyPr>
          <a:lstStyle/>
          <a:p>
            <a:r>
              <a:rPr lang="en-US" dirty="0"/>
              <a:t>    Help with Cohesion</a:t>
            </a:r>
          </a:p>
        </p:txBody>
      </p:sp>
      <p:sp>
        <p:nvSpPr>
          <p:cNvPr id="3" name="Content Placeholder 2"/>
          <p:cNvSpPr>
            <a:spLocks noGrp="1"/>
          </p:cNvSpPr>
          <p:nvPr>
            <p:ph idx="1"/>
          </p:nvPr>
        </p:nvSpPr>
        <p:spPr>
          <a:xfrm>
            <a:off x="2057400" y="1447800"/>
            <a:ext cx="7810500" cy="4114800"/>
          </a:xfrm>
        </p:spPr>
        <p:txBody>
          <a:bodyPr>
            <a:noAutofit/>
          </a:bodyPr>
          <a:lstStyle/>
          <a:p>
            <a:r>
              <a:rPr lang="en-US" sz="2200" dirty="0"/>
              <a:t>Texts can be hard because the relationships and connections may be unclear to readers</a:t>
            </a:r>
          </a:p>
          <a:p>
            <a:r>
              <a:rPr lang="en-US" sz="2200" i="1" dirty="0"/>
              <a:t>The killer whale tosses the penguin into the air and generally torments its prey before it eats it</a:t>
            </a:r>
          </a:p>
          <a:p>
            <a:r>
              <a:rPr lang="en-US" sz="2200" i="1" dirty="0"/>
              <a:t>The killer whale tosses the penguin into the air and generally torments the penguin before eating it.</a:t>
            </a:r>
          </a:p>
        </p:txBody>
      </p:sp>
    </p:spTree>
    <p:extLst>
      <p:ext uri="{BB962C8B-B14F-4D97-AF65-F5344CB8AC3E}">
        <p14:creationId xmlns:p14="http://schemas.microsoft.com/office/powerpoint/2010/main" val="2085223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1256483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8660981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74538180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42471404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991710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1765321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19548718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1981200" y="1828800"/>
            <a:ext cx="8229600" cy="4648200"/>
          </a:xfrm>
        </p:spPr>
        <p:txBody>
          <a:bodyPr/>
          <a:lstStyle/>
          <a:p>
            <a:r>
              <a:rPr lang="en-US" dirty="0"/>
              <a:t>There were several roads near by, but it did not</a:t>
            </a:r>
          </a:p>
          <a:p>
            <a:pPr marL="0" indent="0">
              <a:buNone/>
            </a:pPr>
            <a:r>
              <a:rPr lang="en-US" dirty="0"/>
              <a:t>   take her long to find the one paved with yellow bricks.</a:t>
            </a:r>
          </a:p>
          <a:p>
            <a:endParaRPr lang="en-US" dirty="0"/>
          </a:p>
        </p:txBody>
      </p:sp>
    </p:spTree>
    <p:extLst>
      <p:ext uri="{BB962C8B-B14F-4D97-AF65-F5344CB8AC3E}">
        <p14:creationId xmlns:p14="http://schemas.microsoft.com/office/powerpoint/2010/main" val="34341892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1981200" y="1828800"/>
            <a:ext cx="8229600" cy="4648200"/>
          </a:xfrm>
        </p:spPr>
        <p:txBody>
          <a:bodyPr/>
          <a:lstStyle/>
          <a:p>
            <a:r>
              <a:rPr lang="en-US" dirty="0"/>
              <a:t>There were several roads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283800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609600"/>
            <a:ext cx="8515672" cy="1247796"/>
          </a:xfrm>
        </p:spPr>
        <p:txBody>
          <a:bodyPr>
            <a:noAutofit/>
          </a:bodyPr>
          <a:lstStyle/>
          <a:p>
            <a:pPr marL="0" indent="0">
              <a:buNone/>
            </a:pPr>
            <a:r>
              <a:rPr lang="en-US" sz="3600" dirty="0">
                <a:solidFill>
                  <a:srgbClr val="000000"/>
                </a:solidFill>
              </a:rPr>
              <a:t>Teaching students with easier text</a:t>
            </a:r>
          </a:p>
        </p:txBody>
      </p:sp>
      <p:sp>
        <p:nvSpPr>
          <p:cNvPr id="3" name="TextBox 2"/>
          <p:cNvSpPr txBox="1"/>
          <p:nvPr/>
        </p:nvSpPr>
        <p:spPr>
          <a:xfrm>
            <a:off x="685800" y="1524002"/>
            <a:ext cx="7467600" cy="295465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Theory has been that students learn best when taught with relatively easy text (Betts,1946)</a:t>
            </a:r>
          </a:p>
          <a:p>
            <a:pPr marL="342900" indent="-342900">
              <a:buFont typeface="Arial"/>
              <a:buChar char="•"/>
            </a:pPr>
            <a:r>
              <a:rPr lang="en-US" sz="2400" dirty="0"/>
              <a:t>Independent (fluency 99-100%; comprehension 90-100%)</a:t>
            </a:r>
          </a:p>
          <a:p>
            <a:pPr marL="342900" indent="-342900">
              <a:buFont typeface="Arial"/>
              <a:buChar char="•"/>
            </a:pPr>
            <a:r>
              <a:rPr lang="en-US" sz="2400" dirty="0"/>
              <a:t>Instructional (fluency 95-98%; comprehension 75-89%)</a:t>
            </a:r>
          </a:p>
          <a:p>
            <a:pPr marL="342900" indent="-342900">
              <a:buFont typeface="Arial"/>
              <a:buChar char="•"/>
            </a:pPr>
            <a:r>
              <a:rPr lang="en-US" sz="2400" dirty="0"/>
              <a:t>Frustration (fluency 0-92%; comprehension 0-50%)</a:t>
            </a:r>
          </a:p>
          <a:p>
            <a:endParaRPr lang="en-US" dirty="0"/>
          </a:p>
        </p:txBody>
      </p:sp>
    </p:spTree>
    <p:extLst>
      <p:ext uri="{BB962C8B-B14F-4D97-AF65-F5344CB8AC3E}">
        <p14:creationId xmlns:p14="http://schemas.microsoft.com/office/powerpoint/2010/main" val="21510876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1981200" y="1828800"/>
            <a:ext cx="8229600" cy="4648200"/>
          </a:xfrm>
        </p:spPr>
        <p:txBody>
          <a:bodyPr/>
          <a:lstStyle/>
          <a:p>
            <a:r>
              <a:rPr lang="en-US" dirty="0"/>
              <a:t>There were several </a:t>
            </a:r>
            <a:r>
              <a:rPr lang="en-US" u="sng" dirty="0"/>
              <a:t>roads</a:t>
            </a:r>
            <a:r>
              <a:rPr lang="en-US" dirty="0"/>
              <a:t>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18703020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 his memory, “he used not to sleep in the kennel?” </a:t>
            </a:r>
          </a:p>
          <a:p>
            <a:pPr marL="0" indent="0">
              <a:buNone/>
            </a:pPr>
            <a:r>
              <a:rPr lang="en-US" dirty="0"/>
              <a:t>“John,” Wendy said falteringly, “perhaps we don’t remember the old life as well as we thought we did.”</a:t>
            </a:r>
          </a:p>
          <a:p>
            <a:endParaRPr lang="en-US" dirty="0"/>
          </a:p>
        </p:txBody>
      </p:sp>
    </p:spTree>
    <p:extLst>
      <p:ext uri="{BB962C8B-B14F-4D97-AF65-F5344CB8AC3E}">
        <p14:creationId xmlns:p14="http://schemas.microsoft.com/office/powerpoint/2010/main" val="8410698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 his memory, “he used not to sleep in the kennel?” </a:t>
            </a:r>
          </a:p>
          <a:p>
            <a:pPr marL="0" indent="0">
              <a:buNone/>
            </a:pPr>
            <a:r>
              <a:rPr lang="en-US" dirty="0"/>
              <a:t>“John,” Wendy said falteringly, “perhaps we don’t remember the old life as well as we thought we </a:t>
            </a:r>
            <a:r>
              <a:rPr lang="en-US" u="sng" dirty="0"/>
              <a:t>did</a:t>
            </a:r>
            <a:r>
              <a:rPr lang="en-US" dirty="0"/>
              <a:t>.”</a:t>
            </a:r>
          </a:p>
          <a:p>
            <a:endParaRPr lang="en-US" dirty="0"/>
          </a:p>
        </p:txBody>
      </p:sp>
    </p:spTree>
    <p:extLst>
      <p:ext uri="{BB962C8B-B14F-4D97-AF65-F5344CB8AC3E}">
        <p14:creationId xmlns:p14="http://schemas.microsoft.com/office/powerpoint/2010/main" val="39367535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 his memory, “he used not to sleep in the kennel?”</a:t>
            </a:r>
          </a:p>
          <a:p>
            <a:pPr marL="0" indent="0">
              <a:buNone/>
            </a:pPr>
            <a:r>
              <a:rPr lang="en-US" dirty="0"/>
              <a:t>“John,” Wendy said falteringly, “perhaps we don’t </a:t>
            </a:r>
            <a:r>
              <a:rPr lang="en-US" u="sng" dirty="0"/>
              <a:t>remember the old life</a:t>
            </a:r>
            <a:r>
              <a:rPr lang="en-US" dirty="0"/>
              <a:t> as well as we thought we </a:t>
            </a:r>
            <a:r>
              <a:rPr lang="en-US" u="sng" dirty="0"/>
              <a:t>did</a:t>
            </a:r>
            <a:r>
              <a:rPr lang="en-US" dirty="0"/>
              <a:t>.”</a:t>
            </a:r>
          </a:p>
          <a:p>
            <a:endParaRPr lang="en-US" dirty="0"/>
          </a:p>
        </p:txBody>
      </p:sp>
    </p:spTree>
    <p:extLst>
      <p:ext uri="{BB962C8B-B14F-4D97-AF65-F5344CB8AC3E}">
        <p14:creationId xmlns:p14="http://schemas.microsoft.com/office/powerpoint/2010/main" val="60693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conversation.</a:t>
            </a:r>
          </a:p>
          <a:p>
            <a:endParaRPr lang="en-US" dirty="0"/>
          </a:p>
        </p:txBody>
      </p:sp>
    </p:spTree>
    <p:extLst>
      <p:ext uri="{BB962C8B-B14F-4D97-AF65-F5344CB8AC3E}">
        <p14:creationId xmlns:p14="http://schemas.microsoft.com/office/powerpoint/2010/main" val="32991253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33409717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grinned; in</a:t>
            </a:r>
          </a:p>
          <a:p>
            <a:pPr marL="0" indent="0">
              <a:buNone/>
            </a:pPr>
            <a:r>
              <a:rPr lang="en-US" dirty="0"/>
              <a:t>fact, I didn’t know that </a:t>
            </a:r>
            <a:r>
              <a:rPr lang="en-US" u="sng" dirty="0"/>
              <a:t>cats</a:t>
            </a:r>
            <a:r>
              <a:rPr lang="en-US" dirty="0"/>
              <a:t> could grin.’</a:t>
            </a:r>
          </a:p>
          <a:p>
            <a:pPr marL="0" indent="0">
              <a:buNone/>
            </a:pPr>
            <a:r>
              <a:rPr lang="en-US" dirty="0"/>
              <a:t>‘</a:t>
            </a:r>
            <a:r>
              <a:rPr lang="en-US" u="sng" dirty="0"/>
              <a:t>They</a:t>
            </a:r>
            <a:r>
              <a:rPr lang="en-US" dirty="0"/>
              <a:t>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25447513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a:t>
            </a:r>
            <a:r>
              <a:rPr lang="en-US" dirty="0">
                <a:solidFill>
                  <a:srgbClr val="3366FF"/>
                </a:solidFill>
              </a:rPr>
              <a:t>grinned;</a:t>
            </a:r>
            <a:r>
              <a:rPr lang="en-US" dirty="0"/>
              <a:t> in</a:t>
            </a:r>
          </a:p>
          <a:p>
            <a:pPr marL="0" indent="0">
              <a:buNone/>
            </a:pPr>
            <a:r>
              <a:rPr lang="en-US" dirty="0"/>
              <a:t>fact, I didn’t know that </a:t>
            </a:r>
            <a:r>
              <a:rPr lang="en-US" u="sng" dirty="0"/>
              <a:t>cats</a:t>
            </a:r>
            <a:r>
              <a:rPr lang="en-US" dirty="0"/>
              <a:t> could grin.’</a:t>
            </a:r>
          </a:p>
          <a:p>
            <a:pPr marL="0" indent="0">
              <a:buNone/>
            </a:pPr>
            <a:r>
              <a:rPr lang="en-US" dirty="0"/>
              <a:t>‘They all can,’ said the Duchess; ‘and most of </a:t>
            </a:r>
            <a:r>
              <a:rPr lang="en-US" u="sng" dirty="0"/>
              <a:t>‘</a:t>
            </a:r>
            <a:r>
              <a:rPr lang="en-US" u="sng" dirty="0" err="1"/>
              <a:t>em</a:t>
            </a:r>
            <a:r>
              <a:rPr lang="en-US" u="sng" dirty="0"/>
              <a:t> </a:t>
            </a:r>
            <a:r>
              <a:rPr lang="en-US" dirty="0">
                <a:solidFill>
                  <a:srgbClr val="3366FF"/>
                </a:solidFill>
              </a:rPr>
              <a:t>do.</a:t>
            </a:r>
            <a:r>
              <a:rPr lang="en-US" dirty="0"/>
              <a:t>’</a:t>
            </a:r>
          </a:p>
          <a:p>
            <a:pPr marL="0" indent="0">
              <a:buNone/>
            </a:pPr>
            <a:r>
              <a:rPr lang="en-US" dirty="0"/>
              <a:t>‘I don’t know of </a:t>
            </a:r>
            <a:r>
              <a:rPr lang="en-US" u="sng" dirty="0"/>
              <a:t>any</a:t>
            </a:r>
            <a:r>
              <a:rPr lang="en-US" dirty="0"/>
              <a:t> that </a:t>
            </a:r>
            <a:r>
              <a:rPr lang="en-US" dirty="0">
                <a:solidFill>
                  <a:srgbClr val="3366FF"/>
                </a:solidFill>
              </a:rPr>
              <a:t>do</a:t>
            </a:r>
            <a:r>
              <a:rPr lang="en-US" dirty="0"/>
              <a:t>,’ Alice said very politely, feeling quite pleased to have got into a conversation.</a:t>
            </a:r>
          </a:p>
          <a:p>
            <a:endParaRPr lang="en-US" dirty="0"/>
          </a:p>
        </p:txBody>
      </p:sp>
    </p:spTree>
    <p:extLst>
      <p:ext uri="{BB962C8B-B14F-4D97-AF65-F5344CB8AC3E}">
        <p14:creationId xmlns:p14="http://schemas.microsoft.com/office/powerpoint/2010/main" val="12410540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106342750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t>
            </a:r>
            <a:r>
              <a:rPr lang="en-US" u="sng" dirty="0"/>
              <a:t>I didn’t know that Cheshire cats always grinned; in</a:t>
            </a:r>
          </a:p>
          <a:p>
            <a:pPr marL="0" indent="0">
              <a:buNone/>
            </a:pPr>
            <a:r>
              <a:rPr lang="en-US" u="sng" dirty="0"/>
              <a:t>fact, I didn’t know that cats could grin</a:t>
            </a:r>
            <a:r>
              <a:rPr lang="en-US" dirty="0"/>
              <a:t>.’</a:t>
            </a:r>
          </a:p>
          <a:p>
            <a:pPr marL="0" indent="0">
              <a:buNone/>
            </a:pPr>
            <a:r>
              <a:rPr lang="en-US" dirty="0"/>
              <a:t>‘</a:t>
            </a:r>
            <a:r>
              <a:rPr lang="en-US" u="sng" dirty="0"/>
              <a:t>They all can</a:t>
            </a:r>
            <a:r>
              <a:rPr lang="en-US" dirty="0"/>
              <a:t>,’ said the Duchess; ‘</a:t>
            </a:r>
            <a:r>
              <a:rPr lang="en-US" u="sng" dirty="0"/>
              <a:t>and most of ‘</a:t>
            </a:r>
            <a:r>
              <a:rPr lang="en-US" u="sng" dirty="0" err="1"/>
              <a:t>em</a:t>
            </a:r>
            <a:r>
              <a:rPr lang="en-US" u="sng" dirty="0"/>
              <a:t> do</a:t>
            </a:r>
            <a:r>
              <a:rPr lang="en-US" dirty="0"/>
              <a:t>.’</a:t>
            </a:r>
          </a:p>
          <a:p>
            <a:pPr marL="0" indent="0">
              <a:buNone/>
            </a:pPr>
            <a:r>
              <a:rPr lang="en-US" dirty="0"/>
              <a:t>‘</a:t>
            </a:r>
            <a:r>
              <a:rPr lang="en-US" u="sng" dirty="0"/>
              <a:t>I don’t know of any that do</a:t>
            </a:r>
            <a:r>
              <a:rPr lang="en-US" dirty="0"/>
              <a:t>,’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399109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428605"/>
            <a:ext cx="9582472" cy="1247796"/>
          </a:xfrm>
        </p:spPr>
        <p:txBody>
          <a:bodyPr>
            <a:noAutofit/>
          </a:bodyPr>
          <a:lstStyle/>
          <a:p>
            <a:pPr marL="0" indent="0">
              <a:buNone/>
            </a:pPr>
            <a:r>
              <a:rPr lang="en-US" sz="3600" dirty="0">
                <a:solidFill>
                  <a:srgbClr val="000000"/>
                </a:solidFill>
              </a:rPr>
              <a:t>Source of Betts’ criteria</a:t>
            </a:r>
          </a:p>
        </p:txBody>
      </p:sp>
      <p:sp>
        <p:nvSpPr>
          <p:cNvPr id="3" name="TextBox 2"/>
          <p:cNvSpPr txBox="1"/>
          <p:nvPr/>
        </p:nvSpPr>
        <p:spPr>
          <a:xfrm>
            <a:off x="990600" y="1295400"/>
            <a:ext cx="6781800" cy="2954655"/>
          </a:xfrm>
          <a:prstGeom prst="rect">
            <a:avLst/>
          </a:prstGeom>
          <a:noFill/>
        </p:spPr>
        <p:txBody>
          <a:bodyPr wrap="square" rtlCol="0">
            <a:spAutoFit/>
          </a:bodyPr>
          <a:lstStyle/>
          <a:p>
            <a:pPr marL="342900" indent="-342900">
              <a:buFont typeface="Arial"/>
              <a:buChar char="•"/>
            </a:pPr>
            <a:r>
              <a:rPr lang="en-US" sz="2400" dirty="0"/>
              <a:t>Betts claimed text-matching was validated by </a:t>
            </a:r>
            <a:r>
              <a:rPr lang="en-US" sz="2400" dirty="0" err="1"/>
              <a:t>Killgallon</a:t>
            </a:r>
            <a:r>
              <a:rPr lang="en-US" sz="2400" dirty="0"/>
              <a:t> study</a:t>
            </a:r>
          </a:p>
          <a:p>
            <a:pPr marL="342900" indent="-342900">
              <a:buFont typeface="Arial"/>
              <a:buChar char="•"/>
            </a:pPr>
            <a:r>
              <a:rPr lang="en-US" sz="2400" dirty="0"/>
              <a:t>But, </a:t>
            </a:r>
            <a:r>
              <a:rPr lang="en-US" sz="2400" dirty="0" err="1"/>
              <a:t>Killgallon</a:t>
            </a:r>
            <a:r>
              <a:rPr lang="en-US" sz="2400" dirty="0"/>
              <a:t> examine only a small group of children at one grade level with no measure of learning</a:t>
            </a:r>
          </a:p>
          <a:p>
            <a:pPr marL="342900" indent="-342900">
              <a:buFont typeface="Arial"/>
              <a:buChar char="•"/>
            </a:pPr>
            <a:r>
              <a:rPr lang="en-US" sz="2400" dirty="0"/>
              <a:t>I discovered this huge gap in the research record (Shanahan, 1983)</a:t>
            </a:r>
          </a:p>
          <a:p>
            <a:endParaRPr lang="en-US" dirty="0"/>
          </a:p>
        </p:txBody>
      </p:sp>
    </p:spTree>
    <p:extLst>
      <p:ext uri="{BB962C8B-B14F-4D97-AF65-F5344CB8AC3E}">
        <p14:creationId xmlns:p14="http://schemas.microsoft.com/office/powerpoint/2010/main" val="10448919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4121852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Identify first term worth tracking:</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86468744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Identify first term worth tracking:</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42722467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Then find all its references:</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14163900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Then find all its references:</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a:t>
            </a:r>
            <a:r>
              <a:rPr lang="en-US" dirty="0">
                <a:solidFill>
                  <a:schemeClr val="tx2"/>
                </a:solidFill>
              </a:rPr>
              <a:t>its</a:t>
            </a:r>
            <a:r>
              <a:rPr lang="en-US" dirty="0"/>
              <a:t> debut was turning into one of those colorfully unmitigated disasters that bring misery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138310873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a:t>
            </a:r>
            <a:r>
              <a:rPr lang="en-US" dirty="0">
                <a:solidFill>
                  <a:schemeClr val="tx2"/>
                </a:solidFill>
              </a:rPr>
              <a:t>its</a:t>
            </a:r>
            <a:r>
              <a:rPr lang="en-US" dirty="0"/>
              <a:t> debut was turning into one of those colorfully unmitigated disasters that bring misery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2938269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a:t>
            </a:r>
            <a:r>
              <a:rPr lang="en-US" dirty="0">
                <a:solidFill>
                  <a:srgbClr val="00B050"/>
                </a:solidFill>
              </a:rPr>
              <a:t>bring misery</a:t>
            </a:r>
            <a:r>
              <a:rPr lang="en-US" dirty="0"/>
              <a:t>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33720166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p:txBody>
      </p:sp>
    </p:spTree>
    <p:extLst>
      <p:ext uri="{BB962C8B-B14F-4D97-AF65-F5344CB8AC3E}">
        <p14:creationId xmlns:p14="http://schemas.microsoft.com/office/powerpoint/2010/main" val="39982842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p:txBody>
      </p:sp>
    </p:spTree>
    <p:extLst>
      <p:ext uri="{BB962C8B-B14F-4D97-AF65-F5344CB8AC3E}">
        <p14:creationId xmlns:p14="http://schemas.microsoft.com/office/powerpoint/2010/main" val="33592424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a:p>
            <a:pPr marL="0" indent="0">
              <a:buNone/>
            </a:pPr>
            <a:endParaRPr lang="en-US" dirty="0">
              <a:solidFill>
                <a:srgbClr val="0070C0"/>
              </a:solidFill>
            </a:endParaRPr>
          </a:p>
          <a:p>
            <a:pPr marL="0" indent="0">
              <a:buNone/>
            </a:pPr>
            <a:r>
              <a:rPr lang="en-US" dirty="0">
                <a:solidFill>
                  <a:schemeClr val="tx2"/>
                </a:solidFill>
              </a:rPr>
              <a:t>        horseless carriage  </a:t>
            </a:r>
            <a:r>
              <a:rPr lang="en-US" dirty="0">
                <a:solidFill>
                  <a:srgbClr val="0070C0"/>
                </a:solidFill>
              </a:rPr>
              <a:t>⍯  horse and buggy</a:t>
            </a:r>
            <a:endParaRPr lang="en-US" dirty="0">
              <a:solidFill>
                <a:schemeClr val="tx2"/>
              </a:solidFill>
            </a:endParaRPr>
          </a:p>
        </p:txBody>
      </p:sp>
    </p:spTree>
    <p:extLst>
      <p:ext uri="{BB962C8B-B14F-4D97-AF65-F5344CB8AC3E}">
        <p14:creationId xmlns:p14="http://schemas.microsoft.com/office/powerpoint/2010/main" val="245239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428605"/>
            <a:ext cx="9582472" cy="1247796"/>
          </a:xfrm>
        </p:spPr>
        <p:txBody>
          <a:bodyPr>
            <a:noAutofit/>
          </a:bodyPr>
          <a:lstStyle/>
          <a:p>
            <a:pPr>
              <a:lnSpc>
                <a:spcPct val="90000"/>
              </a:lnSpc>
              <a:defRPr/>
            </a:pPr>
            <a:r>
              <a:rPr lang="en-US" altLang="zh-CN" sz="3600" dirty="0">
                <a:solidFill>
                  <a:srgbClr val="292934"/>
                </a:solidFill>
                <a:ea typeface="宋体" charset="-122"/>
              </a:rPr>
              <a:t>Matching texts to student levels doesn’t improve achievement</a:t>
            </a:r>
          </a:p>
        </p:txBody>
      </p:sp>
      <p:sp>
        <p:nvSpPr>
          <p:cNvPr id="3" name="TextBox 2"/>
          <p:cNvSpPr txBox="1"/>
          <p:nvPr/>
        </p:nvSpPr>
        <p:spPr>
          <a:xfrm>
            <a:off x="990600" y="1752600"/>
            <a:ext cx="6781800" cy="4062651"/>
          </a:xfrm>
          <a:prstGeom prst="rect">
            <a:avLst/>
          </a:prstGeom>
          <a:noFill/>
        </p:spPr>
        <p:txBody>
          <a:bodyPr wrap="square" rtlCol="0">
            <a:spAutoFit/>
          </a:bodyPr>
          <a:lstStyle/>
          <a:p>
            <a:pPr marL="285750" indent="-285750">
              <a:buFont typeface="Arial"/>
              <a:buChar char="•"/>
            </a:pPr>
            <a:r>
              <a:rPr lang="en-US" sz="2400" dirty="0"/>
              <a:t>Killgallon (1942): only looked at relationship of oral reading fluency and reading comprehension—not learning</a:t>
            </a:r>
          </a:p>
          <a:p>
            <a:pPr marL="285750" indent="-285750">
              <a:buFont typeface="Arial"/>
              <a:buChar char="•"/>
            </a:pPr>
            <a:r>
              <a:rPr lang="en-US" sz="2400" dirty="0"/>
              <a:t>Powell (1968): same methodology as Killgallon, but more grade levels and different results</a:t>
            </a:r>
          </a:p>
          <a:p>
            <a:pPr marL="285750" indent="-285750">
              <a:buFont typeface="Arial"/>
              <a:buChar char="•"/>
            </a:pPr>
            <a:r>
              <a:rPr lang="en-US" sz="2400" dirty="0"/>
              <a:t>Dunkeld (1981): students taught at frustration level made greatest learning gains</a:t>
            </a:r>
          </a:p>
          <a:p>
            <a:pPr marL="285750" indent="-285750">
              <a:buFont typeface="Arial"/>
              <a:buChar char="•"/>
            </a:pPr>
            <a:r>
              <a:rPr lang="en-US" sz="2400" dirty="0"/>
              <a:t>Jorgensen, et al.  (1977): no relation between placement and achievement gains</a:t>
            </a:r>
          </a:p>
          <a:p>
            <a:endParaRPr lang="en-US" dirty="0"/>
          </a:p>
        </p:txBody>
      </p:sp>
    </p:spTree>
    <p:extLst>
      <p:ext uri="{BB962C8B-B14F-4D97-AF65-F5344CB8AC3E}">
        <p14:creationId xmlns:p14="http://schemas.microsoft.com/office/powerpoint/2010/main" val="39280786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a:t>
            </a:r>
            <a:r>
              <a:rPr lang="en-US" dirty="0">
                <a:solidFill>
                  <a:srgbClr val="7030A0"/>
                </a:solidFill>
              </a:rPr>
              <a:t>the horse and buggy was not going the way of the horse and buggy.” </a:t>
            </a:r>
          </a:p>
        </p:txBody>
      </p:sp>
    </p:spTree>
    <p:extLst>
      <p:ext uri="{BB962C8B-B14F-4D97-AF65-F5344CB8AC3E}">
        <p14:creationId xmlns:p14="http://schemas.microsoft.com/office/powerpoint/2010/main" val="8117615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cohesion scaffolding </a:t>
            </a:r>
          </a:p>
        </p:txBody>
      </p:sp>
      <p:sp>
        <p:nvSpPr>
          <p:cNvPr id="3" name="Content Placeholder 2"/>
          <p:cNvSpPr>
            <a:spLocks noGrp="1"/>
          </p:cNvSpPr>
          <p:nvPr>
            <p:ph idx="1"/>
          </p:nvPr>
        </p:nvSpPr>
        <p:spPr/>
        <p:txBody>
          <a:bodyPr/>
          <a:lstStyle/>
          <a:p>
            <a:r>
              <a:rPr lang="en-US" dirty="0"/>
              <a:t>Identify the repetitions, synonyms, pronouns (mark the text to show the connections)</a:t>
            </a:r>
          </a:p>
          <a:p>
            <a:r>
              <a:rPr lang="en-US" dirty="0"/>
              <a:t>Identify the conjunctions (and, moreover, however, but, consequently, etc.)</a:t>
            </a:r>
          </a:p>
          <a:p>
            <a:r>
              <a:rPr lang="en-US" dirty="0"/>
              <a:t>Spanish speakers have particular difficulty with abstract pronouns (e.g., one, any) and with gender markers (e.g., his, her, him, it)</a:t>
            </a:r>
          </a:p>
          <a:p>
            <a:endParaRPr lang="en-US" dirty="0"/>
          </a:p>
          <a:p>
            <a:endParaRPr lang="en-US" dirty="0"/>
          </a:p>
        </p:txBody>
      </p:sp>
    </p:spTree>
    <p:extLst>
      <p:ext uri="{BB962C8B-B14F-4D97-AF65-F5344CB8AC3E}">
        <p14:creationId xmlns:p14="http://schemas.microsoft.com/office/powerpoint/2010/main" val="28705466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 Use of Text Structure</a:t>
            </a:r>
          </a:p>
        </p:txBody>
      </p:sp>
      <p:sp>
        <p:nvSpPr>
          <p:cNvPr id="3" name="Content Placeholder 2"/>
          <p:cNvSpPr>
            <a:spLocks noGrp="1"/>
          </p:cNvSpPr>
          <p:nvPr>
            <p:ph idx="1"/>
          </p:nvPr>
        </p:nvSpPr>
        <p:spPr/>
        <p:txBody>
          <a:bodyPr>
            <a:normAutofit/>
          </a:bodyPr>
          <a:lstStyle/>
          <a:p>
            <a:r>
              <a:rPr lang="en-US" dirty="0"/>
              <a:t>Texts can be hard because they are organized in complex ways</a:t>
            </a:r>
          </a:p>
          <a:p>
            <a:r>
              <a:rPr lang="en-US" dirty="0"/>
              <a:t>The structure of what is read can help students determine importance.  </a:t>
            </a:r>
          </a:p>
          <a:p>
            <a:pPr lvl="1"/>
            <a:r>
              <a:rPr lang="en-US" sz="2400" dirty="0"/>
              <a:t>Need to make sure that students know common text organization schemes (description; compare/contrast; problem-solution; sequence; enumeration) </a:t>
            </a:r>
          </a:p>
          <a:p>
            <a:pPr lvl="1"/>
            <a:r>
              <a:rPr lang="en-US" sz="2400" dirty="0"/>
              <a:t>Need to guide students to use headings and subheadings can help students learn the scope and sequence of information</a:t>
            </a:r>
          </a:p>
          <a:p>
            <a:pPr lvl="1"/>
            <a:r>
              <a:rPr lang="en-US" sz="2400" dirty="0"/>
              <a:t>Need to examine particular texts to see if organization holds a special key to the meaning (like in a comparison text or problem-solution text) and to guide students to attend to this structure</a:t>
            </a:r>
          </a:p>
          <a:p>
            <a:pPr marL="914400" lvl="2" indent="0">
              <a:buNone/>
            </a:pPr>
            <a:endParaRPr lang="en-US" dirty="0"/>
          </a:p>
        </p:txBody>
      </p:sp>
    </p:spTree>
    <p:extLst>
      <p:ext uri="{BB962C8B-B14F-4D97-AF65-F5344CB8AC3E}">
        <p14:creationId xmlns:p14="http://schemas.microsoft.com/office/powerpoint/2010/main" val="347776549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lnSpcReduction="10000"/>
          </a:bodyPr>
          <a:lstStyle/>
          <a:p>
            <a:r>
              <a:rPr lang="en-US" dirty="0"/>
              <a:t>Authors organize their ideas</a:t>
            </a:r>
          </a:p>
          <a:p>
            <a:r>
              <a:rPr lang="en-US" dirty="0"/>
              <a:t>Some structures are used by many authors</a:t>
            </a:r>
          </a:p>
          <a:p>
            <a:r>
              <a:rPr lang="en-US" dirty="0"/>
              <a:t>Widely used structures:</a:t>
            </a:r>
          </a:p>
          <a:p>
            <a:pPr>
              <a:buFont typeface="Wingdings" pitchFamily="2" charset="2"/>
              <a:buChar char="q"/>
            </a:pPr>
            <a:r>
              <a:rPr lang="en-US" dirty="0"/>
              <a:t>	Description/enumeration</a:t>
            </a:r>
          </a:p>
          <a:p>
            <a:pPr>
              <a:buFont typeface="Wingdings" pitchFamily="2" charset="2"/>
              <a:buChar char="q"/>
            </a:pPr>
            <a:r>
              <a:rPr lang="en-US" dirty="0"/>
              <a:t>        Sequence/chronological order</a:t>
            </a:r>
          </a:p>
          <a:p>
            <a:pPr>
              <a:buFont typeface="Wingdings" pitchFamily="2" charset="2"/>
              <a:buChar char="q"/>
            </a:pPr>
            <a:r>
              <a:rPr lang="en-US" dirty="0"/>
              <a:t>  	Comparison/contrast</a:t>
            </a:r>
          </a:p>
          <a:p>
            <a:pPr>
              <a:buFont typeface="Wingdings" pitchFamily="2" charset="2"/>
              <a:buChar char="q"/>
            </a:pPr>
            <a:r>
              <a:rPr lang="en-US" dirty="0"/>
              <a:t>  	Problem/solution</a:t>
            </a:r>
          </a:p>
          <a:p>
            <a:pPr>
              <a:buFont typeface="Wingdings" pitchFamily="2" charset="2"/>
              <a:buChar char="q"/>
            </a:pPr>
            <a:r>
              <a:rPr lang="en-US" dirty="0"/>
              <a:t>        Cause/effect </a:t>
            </a:r>
          </a:p>
          <a:p>
            <a:pPr>
              <a:buFont typeface="Wingdings" pitchFamily="2" charset="2"/>
              <a:buChar char="q"/>
            </a:pPr>
            <a:r>
              <a:rPr lang="en-US" dirty="0"/>
              <a:t>        Argument</a:t>
            </a:r>
          </a:p>
          <a:p>
            <a:pPr>
              <a:buFont typeface="Wingdings" pitchFamily="2" charset="2"/>
              <a:buChar char="q"/>
            </a:pPr>
            <a:endParaRPr lang="en-US" dirty="0"/>
          </a:p>
          <a:p>
            <a:pPr>
              <a:buFont typeface="Wingdings" pitchFamily="2" charset="2"/>
              <a:buChar char="q"/>
            </a:pPr>
            <a:endParaRPr lang="en-US" dirty="0"/>
          </a:p>
          <a:p>
            <a:pPr marL="27432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33742913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 (cont.)</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a:bodyPr>
          <a:lstStyle/>
          <a:p>
            <a:r>
              <a:rPr lang="en-US" dirty="0"/>
              <a:t>Readers use the authors structure to guide their understanding and recall</a:t>
            </a:r>
          </a:p>
          <a:p>
            <a:r>
              <a:rPr lang="en-US" dirty="0"/>
              <a:t>If the reader is able to recognize the organizational plan, then this can be used to remember the text</a:t>
            </a:r>
          </a:p>
          <a:p>
            <a:r>
              <a:rPr lang="en-US" dirty="0"/>
              <a:t>If the reader does not recognize a common organizational plan, it helps to impose one </a:t>
            </a:r>
          </a:p>
          <a:p>
            <a:r>
              <a:rPr lang="en-US" dirty="0"/>
              <a:t>This often can be done by briefly identifying the main point of each paragraph or section</a:t>
            </a:r>
          </a:p>
          <a:p>
            <a:endParaRPr lang="en-US" dirty="0"/>
          </a:p>
          <a:p>
            <a:pPr>
              <a:buFont typeface="Wingdings" pitchFamily="2" charset="2"/>
              <a:buChar char="q"/>
            </a:pPr>
            <a:endParaRPr lang="en-US" dirty="0"/>
          </a:p>
          <a:p>
            <a:pPr>
              <a:buFont typeface="Wingdings" pitchFamily="2" charset="2"/>
              <a:buChar char="q"/>
            </a:pPr>
            <a:endParaRPr lang="en-US" dirty="0"/>
          </a:p>
          <a:p>
            <a:pPr marL="27432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21350141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30626634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What is the purpose of this paragraph or what is it about?</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41833199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What is the purpose of this paragraph or what is it about?</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a:p>
            <a:pPr marL="0" indent="0">
              <a:buNone/>
            </a:pPr>
            <a:endParaRPr lang="en-US" dirty="0"/>
          </a:p>
          <a:p>
            <a:pPr marL="0" indent="0">
              <a:buNone/>
            </a:pPr>
            <a:r>
              <a:rPr lang="en-US" dirty="0">
                <a:solidFill>
                  <a:srgbClr val="FF0000"/>
                </a:solidFill>
                <a:latin typeface="Bradley Hand" pitchFamily="2" charset="77"/>
                <a:cs typeface="Phosphate Solid" panose="02000506050000020004" pitchFamily="2" charset="77"/>
              </a:rPr>
              <a:t>The “horseless carriage” was unpopular in San Francisco.</a:t>
            </a:r>
          </a:p>
        </p:txBody>
      </p:sp>
    </p:spTree>
    <p:extLst>
      <p:ext uri="{BB962C8B-B14F-4D97-AF65-F5344CB8AC3E}">
        <p14:creationId xmlns:p14="http://schemas.microsoft.com/office/powerpoint/2010/main" val="20507441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1900"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p>
          <a:p>
            <a:pPr marL="0" indent="0">
              <a:buNone/>
            </a:pPr>
            <a:endParaRPr lang="en-US" dirty="0">
              <a:solidFill>
                <a:schemeClr val="tx2"/>
              </a:solidFill>
            </a:endParaRPr>
          </a:p>
        </p:txBody>
      </p:sp>
    </p:spTree>
    <p:extLst>
      <p:ext uri="{BB962C8B-B14F-4D97-AF65-F5344CB8AC3E}">
        <p14:creationId xmlns:p14="http://schemas.microsoft.com/office/powerpoint/2010/main" val="34408219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1900"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p>
          <a:p>
            <a:pPr marL="0" indent="0">
              <a:buNone/>
            </a:pPr>
            <a:endParaRPr lang="en-US" sz="2000" dirty="0">
              <a:solidFill>
                <a:schemeClr val="tx2"/>
              </a:solidFill>
              <a:latin typeface="Bradley Hand" pitchFamily="2" charset="77"/>
            </a:endParaRPr>
          </a:p>
          <a:p>
            <a:pPr marL="0" indent="0">
              <a:buNone/>
            </a:pPr>
            <a:r>
              <a:rPr lang="en-US" sz="2000" dirty="0">
                <a:solidFill>
                  <a:schemeClr val="tx2"/>
                </a:solidFill>
                <a:latin typeface="Bradley Hand" pitchFamily="2" charset="77"/>
              </a:rPr>
              <a:t>Laws across the country were passed against horseless carriages.</a:t>
            </a:r>
          </a:p>
          <a:p>
            <a:pPr marL="0" indent="0">
              <a:buNone/>
            </a:pPr>
            <a:endParaRPr lang="en-US" dirty="0">
              <a:solidFill>
                <a:schemeClr val="tx2"/>
              </a:solidFill>
            </a:endParaRPr>
          </a:p>
        </p:txBody>
      </p:sp>
    </p:spTree>
    <p:extLst>
      <p:ext uri="{BB962C8B-B14F-4D97-AF65-F5344CB8AC3E}">
        <p14:creationId xmlns:p14="http://schemas.microsoft.com/office/powerpoint/2010/main" val="126439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81200" y="500042"/>
            <a:ext cx="7715200" cy="1200766"/>
          </a:xfrm>
          <a:prstGeom prst="rect">
            <a:avLst/>
          </a:prstGeom>
        </p:spPr>
        <p:txBody>
          <a:bodyPr/>
          <a:lstStyle/>
          <a:p>
            <a:pPr>
              <a:lnSpc>
                <a:spcPct val="90000"/>
              </a:lnSpc>
              <a:spcBef>
                <a:spcPct val="20000"/>
              </a:spcBef>
              <a:defRPr/>
            </a:pPr>
            <a:r>
              <a:rPr lang="en-US" altLang="zh-CN" sz="3600" dirty="0">
                <a:solidFill>
                  <a:srgbClr val="292934"/>
                </a:solidFill>
                <a:ea typeface="宋体" charset="-122"/>
              </a:rPr>
              <a:t>Matching texts to student levels doesn’t improve achievement</a:t>
            </a:r>
          </a:p>
          <a:p>
            <a:pPr>
              <a:lnSpc>
                <a:spcPct val="90000"/>
              </a:lnSpc>
              <a:spcBef>
                <a:spcPct val="20000"/>
              </a:spcBef>
              <a:defRPr/>
            </a:pPr>
            <a:endParaRPr lang="en-US" altLang="zh-CN" sz="2400" dirty="0">
              <a:ea typeface="宋体" charset="-122"/>
            </a:endParaRPr>
          </a:p>
        </p:txBody>
      </p:sp>
      <p:sp>
        <p:nvSpPr>
          <p:cNvPr id="3" name="TextBox 2"/>
          <p:cNvSpPr txBox="1"/>
          <p:nvPr/>
        </p:nvSpPr>
        <p:spPr>
          <a:xfrm>
            <a:off x="1600200" y="1600201"/>
            <a:ext cx="8096200" cy="4401205"/>
          </a:xfrm>
          <a:prstGeom prst="rect">
            <a:avLst/>
          </a:prstGeom>
          <a:noFill/>
        </p:spPr>
        <p:txBody>
          <a:bodyPr wrap="square" rtlCol="0">
            <a:spAutoFit/>
          </a:bodyPr>
          <a:lstStyle/>
          <a:p>
            <a:pPr marL="285750" indent="-285750">
              <a:buFont typeface="Arial"/>
              <a:buChar char="•"/>
            </a:pPr>
            <a:r>
              <a:rPr lang="en-US" sz="2000" dirty="0"/>
              <a:t>Morgan, et al. (2000): frustration level placements led to greater learning gains</a:t>
            </a:r>
          </a:p>
          <a:p>
            <a:pPr marL="285750" indent="-285750">
              <a:buFont typeface="Arial"/>
              <a:buChar char="•"/>
            </a:pPr>
            <a:r>
              <a:rPr lang="en-US" sz="2000" dirty="0"/>
              <a:t>Brown et al. (2017): replicates this result with third grade</a:t>
            </a:r>
          </a:p>
          <a:p>
            <a:pPr marL="285750" indent="-285750">
              <a:buFont typeface="Arial"/>
              <a:buChar char="•"/>
            </a:pPr>
            <a:r>
              <a:rPr lang="en-US" sz="2000" dirty="0"/>
              <a:t>O’Connor et al (2002, 2010): only benefit was for students reading at grade 1 level, but this benefit went away if scaffolding was equated</a:t>
            </a:r>
          </a:p>
          <a:p>
            <a:pPr marL="285750" indent="-285750">
              <a:buFont typeface="Arial"/>
              <a:buChar char="•"/>
            </a:pPr>
            <a:r>
              <a:rPr lang="en-US" sz="2000" dirty="0"/>
              <a:t>Kuhn et al (2006): frustration level placement led to greater                       learning gains</a:t>
            </a:r>
          </a:p>
          <a:p>
            <a:pPr marL="285750" indent="-285750">
              <a:buFont typeface="Arial"/>
              <a:buChar char="•"/>
            </a:pPr>
            <a:r>
              <a:rPr lang="en-US" sz="2000" dirty="0"/>
              <a:t>Homan, et al., (2010): teaching 6</a:t>
            </a:r>
            <a:r>
              <a:rPr lang="en-US" sz="2000" baseline="30000" dirty="0"/>
              <a:t>th</a:t>
            </a:r>
            <a:r>
              <a:rPr lang="en-US" sz="2000" dirty="0"/>
              <a:t> graders with instructional level text gave no advantage over teaching with text one year above instructional level </a:t>
            </a:r>
          </a:p>
          <a:p>
            <a:pPr marL="285750" indent="-285750">
              <a:buFont typeface="Arial"/>
              <a:buChar char="•"/>
            </a:pPr>
            <a:r>
              <a:rPr lang="en-US" sz="2000" dirty="0" err="1"/>
              <a:t>Lupo</a:t>
            </a:r>
            <a:r>
              <a:rPr lang="en-US" sz="2000" dirty="0"/>
              <a:t> et al., (2019): no learning benefit for 9</a:t>
            </a:r>
            <a:r>
              <a:rPr lang="en-US" sz="2000" baseline="30000" dirty="0"/>
              <a:t>th</a:t>
            </a:r>
            <a:r>
              <a:rPr lang="en-US" sz="2000" dirty="0"/>
              <a:t> graders from     working with easier texts</a:t>
            </a:r>
          </a:p>
          <a:p>
            <a:pPr marL="285750" indent="-285750">
              <a:buFont typeface="Arial"/>
              <a:buChar char="•"/>
            </a:pPr>
            <a:endParaRPr lang="en-US" sz="2000" dirty="0"/>
          </a:p>
        </p:txBody>
      </p:sp>
    </p:spTree>
    <p:extLst>
      <p:ext uri="{BB962C8B-B14F-4D97-AF65-F5344CB8AC3E}">
        <p14:creationId xmlns:p14="http://schemas.microsoft.com/office/powerpoint/2010/main" val="391130244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2000" dirty="0"/>
              <a:t>Nor were these the only obstacles. The asking price for the cheapest automobile amounted to twice the $500 annual salary of the average citizen—some cost three times that much—and all that bought you was four wheels, a body, and an engine. “Accessories” like bumpers, carburetors, and headlights had to be purchased separately. Navigation was a nightmare. The first of San Francisco’s road signs were only just being erected, hammered up by an enterprising insurance underwriter who hoped to win clients by posting directions into the countryside, where drivers retreated for automobile “picnic parties” held out of the view of angry townsfolk.</a:t>
            </a:r>
          </a:p>
          <a:p>
            <a:pPr marL="0" indent="0">
              <a:buNone/>
            </a:pPr>
            <a:endParaRPr lang="en-US" dirty="0">
              <a:solidFill>
                <a:schemeClr val="tx2"/>
              </a:solidFill>
            </a:endParaRPr>
          </a:p>
        </p:txBody>
      </p:sp>
    </p:spTree>
    <p:extLst>
      <p:ext uri="{BB962C8B-B14F-4D97-AF65-F5344CB8AC3E}">
        <p14:creationId xmlns:p14="http://schemas.microsoft.com/office/powerpoint/2010/main" val="35426145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2000" dirty="0"/>
              <a:t>Nor were these the only obstacles. The asking price for the cheapest automobile amounted to twice the $500 annual salary of the average citizen—some cost three times that much—and all that bought you was four wheels, a body, and an engine. “Accessories” like bumpers, carburetors, and headlights had to be purchased separately. Navigation was a nightmare. The first of San Francisco’s road signs were only just being erected, hammered up by an enterprising insurance underwriter who hoped to win clients by posting directions into the countryside, where drivers retreated for automobile “picnic parties” held out of the view of angry townsfolk.</a:t>
            </a:r>
          </a:p>
          <a:p>
            <a:pPr marL="0" indent="0">
              <a:buNone/>
            </a:pPr>
            <a:endParaRPr lang="en-US" sz="2000" dirty="0"/>
          </a:p>
          <a:p>
            <a:pPr marL="0" indent="0">
              <a:buNone/>
            </a:pPr>
            <a:r>
              <a:rPr lang="en-US" sz="2000" dirty="0">
                <a:solidFill>
                  <a:srgbClr val="FF0000"/>
                </a:solidFill>
                <a:latin typeface="Bradley Hand" pitchFamily="2" charset="77"/>
              </a:rPr>
              <a:t>Horseless carriages were expensive.</a:t>
            </a:r>
          </a:p>
          <a:p>
            <a:pPr marL="0" indent="0">
              <a:buNone/>
            </a:pPr>
            <a:endParaRPr lang="en-US" dirty="0">
              <a:solidFill>
                <a:schemeClr val="tx2"/>
              </a:solidFill>
            </a:endParaRPr>
          </a:p>
        </p:txBody>
      </p:sp>
    </p:spTree>
    <p:extLst>
      <p:ext uri="{BB962C8B-B14F-4D97-AF65-F5344CB8AC3E}">
        <p14:creationId xmlns:p14="http://schemas.microsoft.com/office/powerpoint/2010/main" val="35584453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dirty="0"/>
              <a:t>The first automobiles imported to San Francisco had so little power that they rarely made it up the hills. The grade of Nineteenth Avenue was so daunting for the engines of the day that watching automobiles straining for the top to become a local pastime.</a:t>
            </a:r>
          </a:p>
          <a:p>
            <a:pPr marL="0" indent="0">
              <a:buNone/>
            </a:pPr>
            <a:endParaRPr lang="en-US" sz="2000" dirty="0"/>
          </a:p>
          <a:p>
            <a:pPr marL="0" indent="0">
              <a:buNone/>
            </a:pPr>
            <a:endParaRPr lang="en-US" dirty="0">
              <a:solidFill>
                <a:schemeClr val="tx2"/>
              </a:solidFill>
            </a:endParaRPr>
          </a:p>
        </p:txBody>
      </p:sp>
    </p:spTree>
    <p:extLst>
      <p:ext uri="{BB962C8B-B14F-4D97-AF65-F5344CB8AC3E}">
        <p14:creationId xmlns:p14="http://schemas.microsoft.com/office/powerpoint/2010/main" val="20669444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dirty="0"/>
              <a:t>The first automobiles imported to San Francisco had so little power that they rarely made it up the hills. The grade of Nineteenth Avenue was so daunting for the engines of the day that watching automobiles straining for the top to become a local pastime.</a:t>
            </a:r>
          </a:p>
          <a:p>
            <a:pPr marL="0" indent="0">
              <a:buNone/>
            </a:pPr>
            <a:endParaRPr lang="en-US" sz="2000" dirty="0"/>
          </a:p>
          <a:p>
            <a:pPr marL="0" indent="0">
              <a:buNone/>
            </a:pPr>
            <a:r>
              <a:rPr lang="en-US"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p:txBody>
      </p:sp>
    </p:spTree>
    <p:extLst>
      <p:ext uri="{BB962C8B-B14F-4D97-AF65-F5344CB8AC3E}">
        <p14:creationId xmlns:p14="http://schemas.microsoft.com/office/powerpoint/2010/main" val="179491038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r>
              <a:rPr lang="en-US" sz="2000" dirty="0">
                <a:latin typeface="+mj-lt"/>
                <a:cs typeface="Phosphate Solid" panose="02000506050000020004" pitchFamily="2" charset="77"/>
              </a:rPr>
              <a:t>Read through the paragraph summaries</a:t>
            </a:r>
          </a:p>
          <a:p>
            <a:pPr marL="0" indent="0">
              <a:buNone/>
            </a:pPr>
            <a:endParaRPr lang="en-US" sz="2000" dirty="0">
              <a:solidFill>
                <a:srgbClr val="FF0000"/>
              </a:solidFill>
              <a:latin typeface="Bradley Hand" pitchFamily="2" charset="77"/>
              <a:cs typeface="Phosphate Solid" panose="02000506050000020004" pitchFamily="2" charset="77"/>
            </a:endParaRPr>
          </a:p>
          <a:p>
            <a:pPr marL="0" indent="0">
              <a:buNone/>
            </a:pPr>
            <a:r>
              <a:rPr lang="en-US" sz="2800" dirty="0">
                <a:solidFill>
                  <a:srgbClr val="FF0000"/>
                </a:solidFill>
                <a:latin typeface="Bradley Hand" pitchFamily="2" charset="77"/>
                <a:cs typeface="Phosphate Solid" panose="02000506050000020004" pitchFamily="2" charset="77"/>
              </a:rPr>
              <a:t>The “horseless carriage” was unpopular in San Francisco.</a:t>
            </a:r>
          </a:p>
          <a:p>
            <a:pPr marL="0" indent="0">
              <a:buNone/>
            </a:pPr>
            <a:r>
              <a:rPr lang="en-US" sz="2800" dirty="0">
                <a:solidFill>
                  <a:srgbClr val="FF0000"/>
                </a:solidFill>
                <a:latin typeface="Bradley Hand" pitchFamily="2" charset="77"/>
              </a:rPr>
              <a:t>Laws across the country were passed against horseless carriages.</a:t>
            </a:r>
            <a:endParaRPr lang="en-US" sz="2800" dirty="0">
              <a:solidFill>
                <a:srgbClr val="FF0000"/>
              </a:solidFill>
              <a:latin typeface="Bradley Hand" pitchFamily="2" charset="77"/>
              <a:cs typeface="Phosphate Solid" panose="02000506050000020004" pitchFamily="2" charset="77"/>
            </a:endParaRPr>
          </a:p>
          <a:p>
            <a:pPr marL="0" indent="0">
              <a:buNone/>
            </a:pPr>
            <a:r>
              <a:rPr lang="en-US" sz="2800" dirty="0">
                <a:solidFill>
                  <a:srgbClr val="FF0000"/>
                </a:solidFill>
                <a:latin typeface="Bradley Hand" pitchFamily="2" charset="77"/>
              </a:rPr>
              <a:t>Horseless carriages were expensive.</a:t>
            </a:r>
            <a:endParaRPr lang="en-US" sz="2800" dirty="0"/>
          </a:p>
          <a:p>
            <a:pPr marL="0" indent="0">
              <a:buNone/>
            </a:pPr>
            <a:r>
              <a:rPr lang="en-US" sz="2800"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50551072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r>
              <a:rPr lang="en-US" sz="2000" dirty="0">
                <a:latin typeface="+mj-lt"/>
                <a:cs typeface="Phosphate Solid" panose="02000506050000020004" pitchFamily="2" charset="77"/>
              </a:rPr>
              <a:t>What is the text about?</a:t>
            </a:r>
          </a:p>
          <a:p>
            <a:pPr marL="0" indent="0">
              <a:buNone/>
            </a:pPr>
            <a:endParaRPr lang="en-US" sz="2000" dirty="0">
              <a:solidFill>
                <a:srgbClr val="FF0000"/>
              </a:solidFill>
              <a:latin typeface="Bradley Hand" pitchFamily="2" charset="77"/>
              <a:cs typeface="Phosphate Solid" panose="02000506050000020004" pitchFamily="2" charset="77"/>
            </a:endParaRPr>
          </a:p>
          <a:p>
            <a:pPr marL="0" indent="0">
              <a:buNone/>
            </a:pPr>
            <a:r>
              <a:rPr lang="en-US" dirty="0">
                <a:solidFill>
                  <a:srgbClr val="FF0000"/>
                </a:solidFill>
                <a:latin typeface="Bradley Hand" pitchFamily="2" charset="77"/>
                <a:cs typeface="Phosphate Solid" panose="02000506050000020004" pitchFamily="2" charset="77"/>
              </a:rPr>
              <a:t>The “horseless carriage” was unpopular in San Francisco.</a:t>
            </a:r>
          </a:p>
          <a:p>
            <a:pPr marL="0" indent="0">
              <a:buNone/>
            </a:pPr>
            <a:r>
              <a:rPr lang="en-US" dirty="0">
                <a:solidFill>
                  <a:srgbClr val="FF0000"/>
                </a:solidFill>
                <a:latin typeface="Bradley Hand" pitchFamily="2" charset="77"/>
              </a:rPr>
              <a:t>Laws across the country were passed against horseless carriages.</a:t>
            </a:r>
            <a:endParaRPr lang="en-US" dirty="0">
              <a:solidFill>
                <a:srgbClr val="FF0000"/>
              </a:solidFill>
              <a:latin typeface="Bradley Hand" pitchFamily="2" charset="77"/>
              <a:cs typeface="Phosphate Solid" panose="02000506050000020004" pitchFamily="2" charset="77"/>
            </a:endParaRPr>
          </a:p>
          <a:p>
            <a:pPr marL="0" indent="0">
              <a:buNone/>
            </a:pPr>
            <a:r>
              <a:rPr lang="en-US" dirty="0">
                <a:solidFill>
                  <a:srgbClr val="FF0000"/>
                </a:solidFill>
                <a:latin typeface="Bradley Hand" pitchFamily="2" charset="77"/>
              </a:rPr>
              <a:t>Horseless carriages were expensive.</a:t>
            </a:r>
            <a:endParaRPr lang="en-US" dirty="0"/>
          </a:p>
          <a:p>
            <a:pPr marL="0" indent="0">
              <a:buNone/>
            </a:pPr>
            <a:r>
              <a:rPr lang="en-US"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a:p>
            <a:r>
              <a:rPr lang="en-US" sz="2000" dirty="0">
                <a:solidFill>
                  <a:srgbClr val="FF0000"/>
                </a:solidFill>
              </a:rPr>
              <a:t>This is an explanation or an argument of why cars were not immediately popular in San Francisco—it gives three reasons (paragraphs 2-4).</a:t>
            </a:r>
          </a:p>
          <a:p>
            <a:r>
              <a:rPr lang="en-US" sz="2000" dirty="0">
                <a:solidFill>
                  <a:srgbClr val="FF0000"/>
                </a:solidFill>
              </a:rPr>
              <a:t>But I don’t think I summarized the second paragraph correctly.</a:t>
            </a:r>
          </a:p>
          <a:p>
            <a:r>
              <a:rPr lang="en-US" sz="2000" dirty="0">
                <a:solidFill>
                  <a:srgbClr val="FF0000"/>
                </a:solidFill>
              </a:rPr>
              <a:t>More correctly: Autos were menacing and disruptive (to such an extent that laws were passed to limit the auto).</a:t>
            </a:r>
          </a:p>
          <a:p>
            <a:endParaRPr lang="en-US" sz="2000" dirty="0">
              <a:solidFill>
                <a:srgbClr val="FF0000"/>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84640758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229600" cy="41148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14350">
                <a:tc>
                  <a:txBody>
                    <a:bodyPr/>
                    <a:lstStyle/>
                    <a:p>
                      <a:r>
                        <a:rPr lang="en-US" dirty="0"/>
                        <a:t>Setting :</a:t>
                      </a:r>
                    </a:p>
                  </a:txBody>
                  <a:tcPr/>
                </a:tc>
                <a:extLst>
                  <a:ext uri="{0D108BD9-81ED-4DB2-BD59-A6C34878D82A}">
                    <a16:rowId xmlns:a16="http://schemas.microsoft.com/office/drawing/2014/main" val="10000"/>
                  </a:ext>
                </a:extLst>
              </a:tr>
              <a:tr h="514350">
                <a:tc>
                  <a:txBody>
                    <a:bodyPr/>
                    <a:lstStyle/>
                    <a:p>
                      <a:r>
                        <a:rPr lang="en-US" dirty="0"/>
                        <a:t>Main Character:</a:t>
                      </a:r>
                    </a:p>
                  </a:txBody>
                  <a:tcPr/>
                </a:tc>
                <a:extLst>
                  <a:ext uri="{0D108BD9-81ED-4DB2-BD59-A6C34878D82A}">
                    <a16:rowId xmlns:a16="http://schemas.microsoft.com/office/drawing/2014/main" val="10001"/>
                  </a:ext>
                </a:extLst>
              </a:tr>
              <a:tr h="514350">
                <a:tc>
                  <a:txBody>
                    <a:bodyPr/>
                    <a:lstStyle/>
                    <a:p>
                      <a:r>
                        <a:rPr lang="en-US" dirty="0"/>
                        <a:t>Problem:</a:t>
                      </a:r>
                    </a:p>
                  </a:txBody>
                  <a:tcPr/>
                </a:tc>
                <a:extLst>
                  <a:ext uri="{0D108BD9-81ED-4DB2-BD59-A6C34878D82A}">
                    <a16:rowId xmlns:a16="http://schemas.microsoft.com/office/drawing/2014/main" val="10002"/>
                  </a:ext>
                </a:extLst>
              </a:tr>
              <a:tr h="514350">
                <a:tc>
                  <a:txBody>
                    <a:bodyPr/>
                    <a:lstStyle/>
                    <a:p>
                      <a:r>
                        <a:rPr lang="en-US" dirty="0"/>
                        <a:t>Internal</a:t>
                      </a:r>
                      <a:r>
                        <a:rPr lang="en-US" baseline="0" dirty="0"/>
                        <a:t> Response:</a:t>
                      </a:r>
                      <a:endParaRPr lang="en-US" dirty="0"/>
                    </a:p>
                  </a:txBody>
                  <a:tcPr/>
                </a:tc>
                <a:extLst>
                  <a:ext uri="{0D108BD9-81ED-4DB2-BD59-A6C34878D82A}">
                    <a16:rowId xmlns:a16="http://schemas.microsoft.com/office/drawing/2014/main" val="10003"/>
                  </a:ext>
                </a:extLst>
              </a:tr>
              <a:tr h="514350">
                <a:tc>
                  <a:txBody>
                    <a:bodyPr/>
                    <a:lstStyle/>
                    <a:p>
                      <a:r>
                        <a:rPr lang="en-US" dirty="0"/>
                        <a:t>Attempt:</a:t>
                      </a:r>
                    </a:p>
                  </a:txBody>
                  <a:tcPr/>
                </a:tc>
                <a:extLst>
                  <a:ext uri="{0D108BD9-81ED-4DB2-BD59-A6C34878D82A}">
                    <a16:rowId xmlns:a16="http://schemas.microsoft.com/office/drawing/2014/main" val="10004"/>
                  </a:ext>
                </a:extLst>
              </a:tr>
              <a:tr h="514350">
                <a:tc>
                  <a:txBody>
                    <a:bodyPr/>
                    <a:lstStyle/>
                    <a:p>
                      <a:r>
                        <a:rPr lang="en-US" dirty="0"/>
                        <a:t>Outcome:</a:t>
                      </a:r>
                    </a:p>
                  </a:txBody>
                  <a:tcPr/>
                </a:tc>
                <a:extLst>
                  <a:ext uri="{0D108BD9-81ED-4DB2-BD59-A6C34878D82A}">
                    <a16:rowId xmlns:a16="http://schemas.microsoft.com/office/drawing/2014/main" val="10005"/>
                  </a:ext>
                </a:extLst>
              </a:tr>
              <a:tr h="514350">
                <a:tc>
                  <a:txBody>
                    <a:bodyPr/>
                    <a:lstStyle/>
                    <a:p>
                      <a:r>
                        <a:rPr lang="en-US" dirty="0"/>
                        <a:t>Reaction:</a:t>
                      </a:r>
                    </a:p>
                  </a:txBody>
                  <a:tcPr/>
                </a:tc>
                <a:extLst>
                  <a:ext uri="{0D108BD9-81ED-4DB2-BD59-A6C34878D82A}">
                    <a16:rowId xmlns:a16="http://schemas.microsoft.com/office/drawing/2014/main" val="10006"/>
                  </a:ext>
                </a:extLst>
              </a:tr>
              <a:tr h="514350">
                <a:tc>
                  <a:txBody>
                    <a:bodyPr/>
                    <a:lstStyle/>
                    <a:p>
                      <a:r>
                        <a:rPr lang="en-US" dirty="0"/>
                        <a:t>Theme:</a:t>
                      </a:r>
                    </a:p>
                  </a:txBody>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pPr>
              <a:defRPr/>
            </a:pPr>
            <a:r>
              <a:rPr lang="en-US" dirty="0"/>
              <a:t>Story Map</a:t>
            </a:r>
          </a:p>
        </p:txBody>
      </p:sp>
    </p:spTree>
    <p:extLst>
      <p:ext uri="{BB962C8B-B14F-4D97-AF65-F5344CB8AC3E}">
        <p14:creationId xmlns:p14="http://schemas.microsoft.com/office/powerpoint/2010/main" val="40772735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DE95-C511-3A95-94ED-577D90DAA010}"/>
              </a:ext>
            </a:extLst>
          </p:cNvPr>
          <p:cNvSpPr>
            <a:spLocks noGrp="1"/>
          </p:cNvSpPr>
          <p:nvPr>
            <p:ph type="title"/>
          </p:nvPr>
        </p:nvSpPr>
        <p:spPr>
          <a:xfrm>
            <a:off x="609600" y="609600"/>
            <a:ext cx="10972800" cy="914400"/>
          </a:xfrm>
        </p:spPr>
        <p:txBody>
          <a:bodyPr/>
          <a:lstStyle/>
          <a:p>
            <a:r>
              <a:rPr lang="en-US" dirty="0"/>
              <a:t>Great research-based PD on text structure</a:t>
            </a:r>
          </a:p>
        </p:txBody>
      </p:sp>
      <p:sp>
        <p:nvSpPr>
          <p:cNvPr id="3" name="Content Placeholder 2">
            <a:extLst>
              <a:ext uri="{FF2B5EF4-FFF2-40B4-BE49-F238E27FC236}">
                <a16:creationId xmlns:a16="http://schemas.microsoft.com/office/drawing/2014/main" id="{7E968136-54AB-8117-768D-41B10343829D}"/>
              </a:ext>
            </a:extLst>
          </p:cNvPr>
          <p:cNvSpPr>
            <a:spLocks noGrp="1"/>
          </p:cNvSpPr>
          <p:nvPr>
            <p:ph idx="1"/>
          </p:nvPr>
        </p:nvSpPr>
        <p:spPr>
          <a:xfrm>
            <a:off x="1143000" y="1752600"/>
            <a:ext cx="10439400" cy="4724400"/>
          </a:xfrm>
        </p:spPr>
        <p:txBody>
          <a:bodyPr/>
          <a:lstStyle/>
          <a:p>
            <a:pPr marL="0" indent="0">
              <a:buNone/>
            </a:pPr>
            <a:r>
              <a:rPr lang="en-US" dirty="0">
                <a:hlinkClick r:id="rId2"/>
              </a:rPr>
              <a:t>http://</a:t>
            </a:r>
            <a:r>
              <a:rPr lang="en-US" dirty="0" err="1">
                <a:hlinkClick r:id="rId2"/>
              </a:rPr>
              <a:t>literacy.io</a:t>
            </a:r>
            <a:r>
              <a:rPr lang="en-US" dirty="0">
                <a:hlinkClick r:id="rId2"/>
              </a:rPr>
              <a:t>/</a:t>
            </a:r>
            <a:endParaRPr lang="en-US" dirty="0"/>
          </a:p>
        </p:txBody>
      </p:sp>
    </p:spTree>
    <p:extLst>
      <p:ext uri="{BB962C8B-B14F-4D97-AF65-F5344CB8AC3E}">
        <p14:creationId xmlns:p14="http://schemas.microsoft.com/office/powerpoint/2010/main" val="311712223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 Awareness of Literary Devices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Literary devices allow a writer to show rather than just tell (they communicate ideas in aesthetically powerful ways)</a:t>
            </a:r>
          </a:p>
          <a:p>
            <a:r>
              <a:rPr lang="en-US" dirty="0"/>
              <a:t>Alliteration </a:t>
            </a:r>
          </a:p>
          <a:p>
            <a:r>
              <a:rPr lang="en-US" dirty="0"/>
              <a:t>Allusion </a:t>
            </a:r>
          </a:p>
          <a:p>
            <a:r>
              <a:rPr lang="en-US" dirty="0"/>
              <a:t>Analogy </a:t>
            </a:r>
          </a:p>
          <a:p>
            <a:r>
              <a:rPr lang="en-US" dirty="0"/>
              <a:t>Connotation </a:t>
            </a:r>
          </a:p>
          <a:p>
            <a:r>
              <a:rPr lang="en-US" dirty="0"/>
              <a:t>Hyperbole </a:t>
            </a:r>
          </a:p>
          <a:p>
            <a:r>
              <a:rPr lang="en-US" dirty="0"/>
              <a:t>Irony </a:t>
            </a:r>
          </a:p>
          <a:p>
            <a:r>
              <a:rPr lang="en-US" dirty="0"/>
              <a:t>Metaphor </a:t>
            </a:r>
          </a:p>
          <a:p>
            <a:r>
              <a:rPr lang="en-US" dirty="0"/>
              <a:t>Point of view </a:t>
            </a:r>
          </a:p>
          <a:p>
            <a:r>
              <a:rPr lang="en-US" dirty="0"/>
              <a:t>Symbolism, </a:t>
            </a:r>
          </a:p>
          <a:p>
            <a:r>
              <a:rPr lang="en-US" dirty="0"/>
              <a:t>Understatement </a:t>
            </a:r>
          </a:p>
          <a:p>
            <a:r>
              <a:rPr lang="en-US" dirty="0"/>
              <a:t>etc.</a:t>
            </a:r>
          </a:p>
          <a:p>
            <a:endParaRPr lang="en-US" dirty="0"/>
          </a:p>
        </p:txBody>
      </p:sp>
    </p:spTree>
    <p:extLst>
      <p:ext uri="{BB962C8B-B14F-4D97-AF65-F5344CB8AC3E}">
        <p14:creationId xmlns:p14="http://schemas.microsoft.com/office/powerpoint/2010/main" val="241875146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Guide Awareness of Data Presentation Devices</a:t>
            </a:r>
          </a:p>
        </p:txBody>
      </p:sp>
      <p:sp>
        <p:nvSpPr>
          <p:cNvPr id="3" name="Content Placeholder 2"/>
          <p:cNvSpPr>
            <a:spLocks noGrp="1"/>
          </p:cNvSpPr>
          <p:nvPr>
            <p:ph idx="1"/>
          </p:nvPr>
        </p:nvSpPr>
        <p:spPr>
          <a:xfrm>
            <a:off x="1981200" y="1905000"/>
            <a:ext cx="8229600" cy="4572000"/>
          </a:xfrm>
        </p:spPr>
        <p:txBody>
          <a:bodyPr/>
          <a:lstStyle/>
          <a:p>
            <a:pPr marL="0" indent="0">
              <a:buNone/>
            </a:pPr>
            <a:r>
              <a:rPr lang="en-US" dirty="0"/>
              <a:t>Data presentation devices allow a writer to show rather than just tell (they communicate ideas in powerful ways)</a:t>
            </a:r>
          </a:p>
          <a:p>
            <a:r>
              <a:rPr lang="en-US" dirty="0"/>
              <a:t>Tables </a:t>
            </a:r>
          </a:p>
          <a:p>
            <a:r>
              <a:rPr lang="en-US" dirty="0"/>
              <a:t>Charts </a:t>
            </a:r>
          </a:p>
          <a:p>
            <a:r>
              <a:rPr lang="en-US" dirty="0"/>
              <a:t>Three-dimensional projections </a:t>
            </a:r>
          </a:p>
          <a:p>
            <a:r>
              <a:rPr lang="en-US" dirty="0"/>
              <a:t>Graphics </a:t>
            </a:r>
          </a:p>
          <a:p>
            <a:r>
              <a:rPr lang="en-US" dirty="0"/>
              <a:t>Formulas </a:t>
            </a:r>
          </a:p>
          <a:p>
            <a:r>
              <a:rPr lang="en-US" dirty="0"/>
              <a:t>Statistics</a:t>
            </a:r>
          </a:p>
          <a:p>
            <a:r>
              <a:rPr lang="en-US" dirty="0"/>
              <a:t>Etc.</a:t>
            </a:r>
          </a:p>
          <a:p>
            <a:endParaRPr lang="en-US" dirty="0"/>
          </a:p>
        </p:txBody>
      </p:sp>
    </p:spTree>
    <p:extLst>
      <p:ext uri="{BB962C8B-B14F-4D97-AF65-F5344CB8AC3E}">
        <p14:creationId xmlns:p14="http://schemas.microsoft.com/office/powerpoint/2010/main" val="304587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762000"/>
            <a:ext cx="10134600" cy="1247796"/>
          </a:xfrm>
        </p:spPr>
        <p:txBody>
          <a:bodyPr>
            <a:noAutofit/>
          </a:bodyPr>
          <a:lstStyle/>
          <a:p>
            <a:pPr marL="0" indent="0">
              <a:buNone/>
            </a:pPr>
            <a:r>
              <a:rPr lang="en-US" sz="3600" dirty="0">
                <a:solidFill>
                  <a:srgbClr val="000000"/>
                </a:solidFill>
              </a:rPr>
              <a:t>But can we just throw students into difficult text?  </a:t>
            </a:r>
          </a:p>
        </p:txBody>
      </p:sp>
      <p:sp>
        <p:nvSpPr>
          <p:cNvPr id="4" name="Rectangle 3"/>
          <p:cNvSpPr/>
          <p:nvPr/>
        </p:nvSpPr>
        <p:spPr>
          <a:xfrm>
            <a:off x="1143000" y="1752600"/>
            <a:ext cx="6477000" cy="2677656"/>
          </a:xfrm>
          <a:prstGeom prst="rect">
            <a:avLst/>
          </a:prstGeom>
        </p:spPr>
        <p:txBody>
          <a:bodyPr wrap="square">
            <a:spAutoFit/>
          </a:bodyPr>
          <a:lstStyle/>
          <a:p>
            <a:pPr marL="342900" indent="-342900">
              <a:buFont typeface="Arial"/>
              <a:buChar char="•"/>
            </a:pPr>
            <a:r>
              <a:rPr lang="en-US" sz="2400" dirty="0"/>
              <a:t>No real evidence based on learning that shows instructional level works</a:t>
            </a:r>
          </a:p>
          <a:p>
            <a:pPr marL="342900" indent="-342900">
              <a:buFont typeface="Arial"/>
              <a:buChar char="•"/>
            </a:pPr>
            <a:r>
              <a:rPr lang="en-US" sz="2400" dirty="0"/>
              <a:t>However, the idea has burgeoned because just placing students in demanding texts that they cannot read well was not working well </a:t>
            </a:r>
          </a:p>
          <a:p>
            <a:pPr marL="342900" indent="-342900">
              <a:buFont typeface="Arial"/>
              <a:buChar char="•"/>
            </a:pPr>
            <a:r>
              <a:rPr lang="en-US" sz="2400" dirty="0"/>
              <a:t>Where does that leave us?</a:t>
            </a:r>
          </a:p>
        </p:txBody>
      </p:sp>
    </p:spTree>
    <p:extLst>
      <p:ext uri="{BB962C8B-B14F-4D97-AF65-F5344CB8AC3E}">
        <p14:creationId xmlns:p14="http://schemas.microsoft.com/office/powerpoint/2010/main" val="32442736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5F46-6584-FC29-C14C-60EE1F2BFF14}"/>
              </a:ext>
            </a:extLst>
          </p:cNvPr>
          <p:cNvSpPr>
            <a:spLocks noGrp="1"/>
          </p:cNvSpPr>
          <p:nvPr>
            <p:ph type="title"/>
          </p:nvPr>
        </p:nvSpPr>
        <p:spPr/>
        <p:txBody>
          <a:bodyPr/>
          <a:lstStyle/>
          <a:p>
            <a:r>
              <a:rPr lang="en-US" dirty="0"/>
              <a:t>Graphic elements in the disciplines</a:t>
            </a:r>
          </a:p>
        </p:txBody>
      </p:sp>
      <p:sp>
        <p:nvSpPr>
          <p:cNvPr id="3" name="Content Placeholder 2">
            <a:extLst>
              <a:ext uri="{FF2B5EF4-FFF2-40B4-BE49-F238E27FC236}">
                <a16:creationId xmlns:a16="http://schemas.microsoft.com/office/drawing/2014/main" id="{6C9F343D-3DC2-5501-67CC-6D4E01DADE2F}"/>
              </a:ext>
            </a:extLst>
          </p:cNvPr>
          <p:cNvSpPr>
            <a:spLocks noGrp="1"/>
          </p:cNvSpPr>
          <p:nvPr>
            <p:ph idx="1"/>
          </p:nvPr>
        </p:nvSpPr>
        <p:spPr/>
        <p:txBody>
          <a:bodyPr/>
          <a:lstStyle/>
          <a:p>
            <a:pPr>
              <a:buClr>
                <a:schemeClr val="tx1"/>
              </a:buClr>
            </a:pPr>
            <a:r>
              <a:rPr lang="en-US" dirty="0"/>
              <a:t>Spatial: spatial placement of objects or physical relations;</a:t>
            </a:r>
          </a:p>
          <a:p>
            <a:pPr>
              <a:buClr>
                <a:schemeClr val="tx1"/>
              </a:buClr>
            </a:pPr>
            <a:r>
              <a:rPr lang="en-US" dirty="0"/>
              <a:t>Sequential: steps in a process or cycle;</a:t>
            </a:r>
          </a:p>
          <a:p>
            <a:pPr>
              <a:buClr>
                <a:schemeClr val="tx1"/>
              </a:buClr>
            </a:pPr>
            <a:r>
              <a:rPr lang="en-US" dirty="0"/>
              <a:t>Comparative: similarities and differences, correlations</a:t>
            </a:r>
          </a:p>
          <a:p>
            <a:pPr>
              <a:buClr>
                <a:schemeClr val="tx1"/>
              </a:buClr>
            </a:pPr>
            <a:r>
              <a:rPr lang="en-US" dirty="0"/>
              <a:t>Categorical: taxonomic relations;</a:t>
            </a:r>
          </a:p>
          <a:p>
            <a:pPr>
              <a:buClr>
                <a:schemeClr val="tx1"/>
              </a:buClr>
            </a:pPr>
            <a:r>
              <a:rPr lang="en-US" dirty="0"/>
              <a:t>Causal: causal relations;</a:t>
            </a:r>
          </a:p>
          <a:p>
            <a:pPr>
              <a:buClr>
                <a:schemeClr val="tx1"/>
              </a:buClr>
            </a:pPr>
            <a:r>
              <a:rPr lang="en-US" dirty="0"/>
              <a:t>Classification/Hierarchical: how things group together;</a:t>
            </a:r>
          </a:p>
          <a:p>
            <a:pPr marL="0" indent="0">
              <a:buNone/>
            </a:pPr>
            <a:endParaRPr lang="en-US" dirty="0"/>
          </a:p>
        </p:txBody>
      </p:sp>
    </p:spTree>
    <p:extLst>
      <p:ext uri="{BB962C8B-B14F-4D97-AF65-F5344CB8AC3E}">
        <p14:creationId xmlns:p14="http://schemas.microsoft.com/office/powerpoint/2010/main" val="4779898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9C0405-922B-204C-9776-3AB65CAB1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304801"/>
            <a:ext cx="6781800" cy="5303579"/>
          </a:xfrm>
          <a:prstGeom prst="rect">
            <a:avLst/>
          </a:prstGeom>
        </p:spPr>
      </p:pic>
      <p:sp>
        <p:nvSpPr>
          <p:cNvPr id="8" name="TextBox 7">
            <a:extLst>
              <a:ext uri="{FF2B5EF4-FFF2-40B4-BE49-F238E27FC236}">
                <a16:creationId xmlns:a16="http://schemas.microsoft.com/office/drawing/2014/main" id="{7667F65C-F3B9-3C46-B04B-D3FFFF801DD4}"/>
              </a:ext>
            </a:extLst>
          </p:cNvPr>
          <p:cNvSpPr txBox="1"/>
          <p:nvPr/>
        </p:nvSpPr>
        <p:spPr>
          <a:xfrm>
            <a:off x="8763000" y="4724400"/>
            <a:ext cx="35052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28827148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981200" y="381000"/>
            <a:ext cx="6400800" cy="4800600"/>
          </a:xfrm>
        </p:spPr>
      </p:pic>
      <p:sp>
        <p:nvSpPr>
          <p:cNvPr id="3" name="TextBox 2">
            <a:extLst>
              <a:ext uri="{FF2B5EF4-FFF2-40B4-BE49-F238E27FC236}">
                <a16:creationId xmlns:a16="http://schemas.microsoft.com/office/drawing/2014/main" id="{26A67C32-36AB-144C-A210-6153485FEC79}"/>
              </a:ext>
            </a:extLst>
          </p:cNvPr>
          <p:cNvSpPr txBox="1"/>
          <p:nvPr/>
        </p:nvSpPr>
        <p:spPr>
          <a:xfrm>
            <a:off x="8382000" y="4495800"/>
            <a:ext cx="26670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8282857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E8D607-5238-2541-8019-97E927D681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600" y="457200"/>
            <a:ext cx="5798150" cy="4876800"/>
          </a:xfrm>
          <a:prstGeom prst="rect">
            <a:avLst/>
          </a:prstGeom>
        </p:spPr>
      </p:pic>
      <p:sp>
        <p:nvSpPr>
          <p:cNvPr id="10" name="TextBox 9">
            <a:extLst>
              <a:ext uri="{FF2B5EF4-FFF2-40B4-BE49-F238E27FC236}">
                <a16:creationId xmlns:a16="http://schemas.microsoft.com/office/drawing/2014/main" id="{6A6D0522-D426-544B-A389-FD145A114936}"/>
              </a:ext>
            </a:extLst>
          </p:cNvPr>
          <p:cNvSpPr txBox="1"/>
          <p:nvPr/>
        </p:nvSpPr>
        <p:spPr>
          <a:xfrm>
            <a:off x="8305801" y="4191000"/>
            <a:ext cx="1694375" cy="1754326"/>
          </a:xfrm>
          <a:prstGeom prst="rect">
            <a:avLst/>
          </a:prstGeom>
          <a:noFill/>
        </p:spPr>
        <p:txBody>
          <a:bodyPr wrap="non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a:p>
            <a:endParaRPr lang="en-US" dirty="0"/>
          </a:p>
        </p:txBody>
      </p:sp>
    </p:spTree>
    <p:extLst>
      <p:ext uri="{BB962C8B-B14F-4D97-AF65-F5344CB8AC3E}">
        <p14:creationId xmlns:p14="http://schemas.microsoft.com/office/powerpoint/2010/main" val="144148993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81680-5C9F-5B4B-8C30-9A288908FC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189" y="228601"/>
            <a:ext cx="9561119" cy="5161502"/>
          </a:xfrm>
          <a:prstGeom prst="rect">
            <a:avLst/>
          </a:prstGeom>
        </p:spPr>
      </p:pic>
      <p:sp>
        <p:nvSpPr>
          <p:cNvPr id="10" name="TextBox 9">
            <a:extLst>
              <a:ext uri="{FF2B5EF4-FFF2-40B4-BE49-F238E27FC236}">
                <a16:creationId xmlns:a16="http://schemas.microsoft.com/office/drawing/2014/main" id="{4837D097-DB18-5846-BF8F-039CE7C3296E}"/>
              </a:ext>
            </a:extLst>
          </p:cNvPr>
          <p:cNvSpPr txBox="1"/>
          <p:nvPr/>
        </p:nvSpPr>
        <p:spPr>
          <a:xfrm>
            <a:off x="9255210" y="5313404"/>
            <a:ext cx="1869989"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spTree>
    <p:extLst>
      <p:ext uri="{BB962C8B-B14F-4D97-AF65-F5344CB8AC3E}">
        <p14:creationId xmlns:p14="http://schemas.microsoft.com/office/powerpoint/2010/main" val="360314140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982200" y="4953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1E783D39-9E82-7449-B37A-9BC842414B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9492" y="-1"/>
            <a:ext cx="9646508" cy="6680207"/>
          </a:xfrm>
          <a:prstGeom prst="rect">
            <a:avLst/>
          </a:prstGeom>
        </p:spPr>
      </p:pic>
    </p:spTree>
    <p:extLst>
      <p:ext uri="{BB962C8B-B14F-4D97-AF65-F5344CB8AC3E}">
        <p14:creationId xmlns:p14="http://schemas.microsoft.com/office/powerpoint/2010/main" val="108712623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8991600" y="4572000"/>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632B5814-D68A-124B-BBB0-41EB4FC58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616" y="281464"/>
            <a:ext cx="8138984" cy="5654452"/>
          </a:xfrm>
          <a:prstGeom prst="rect">
            <a:avLst/>
          </a:prstGeom>
        </p:spPr>
      </p:pic>
    </p:spTree>
    <p:extLst>
      <p:ext uri="{BB962C8B-B14F-4D97-AF65-F5344CB8AC3E}">
        <p14:creationId xmlns:p14="http://schemas.microsoft.com/office/powerpoint/2010/main" val="302824672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9677400" y="4856206"/>
            <a:ext cx="2514600" cy="1477328"/>
          </a:xfrm>
          <a:prstGeom prst="rect">
            <a:avLst/>
          </a:prstGeom>
          <a:noFill/>
        </p:spPr>
        <p:txBody>
          <a:bodyPr wrap="squar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err="1"/>
              <a:t>Classif</a:t>
            </a:r>
            <a:r>
              <a:rPr lang="en-US" b="1" dirty="0"/>
              <a:t>/Hierarch</a:t>
            </a:r>
          </a:p>
          <a:p>
            <a:pPr>
              <a:buClr>
                <a:schemeClr val="tx1"/>
              </a:buClr>
            </a:pPr>
            <a:r>
              <a:rPr lang="en-US" b="1" dirty="0"/>
              <a:t>Causal</a:t>
            </a:r>
            <a:endParaRPr lang="en-US" dirty="0"/>
          </a:p>
        </p:txBody>
      </p:sp>
      <p:pic>
        <p:nvPicPr>
          <p:cNvPr id="3" name="Picture 2">
            <a:extLst>
              <a:ext uri="{FF2B5EF4-FFF2-40B4-BE49-F238E27FC236}">
                <a16:creationId xmlns:a16="http://schemas.microsoft.com/office/drawing/2014/main" id="{4D37B12F-50E2-7D41-B3FE-339B64252D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5233" y="76200"/>
            <a:ext cx="6805356" cy="6666472"/>
          </a:xfrm>
          <a:prstGeom prst="rect">
            <a:avLst/>
          </a:prstGeom>
        </p:spPr>
      </p:pic>
    </p:spTree>
    <p:extLst>
      <p:ext uri="{BB962C8B-B14F-4D97-AF65-F5344CB8AC3E}">
        <p14:creationId xmlns:p14="http://schemas.microsoft.com/office/powerpoint/2010/main" val="257596672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Presentation Devices </a:t>
            </a:r>
          </a:p>
        </p:txBody>
      </p:sp>
      <p:sp>
        <p:nvSpPr>
          <p:cNvPr id="3" name="Content Placeholder 2"/>
          <p:cNvSpPr>
            <a:spLocks noGrp="1"/>
          </p:cNvSpPr>
          <p:nvPr>
            <p:ph idx="1"/>
          </p:nvPr>
        </p:nvSpPr>
        <p:spPr>
          <a:xfrm>
            <a:off x="1981200" y="1905000"/>
            <a:ext cx="8229600" cy="4572000"/>
          </a:xfrm>
        </p:spPr>
        <p:txBody>
          <a:bodyPr/>
          <a:lstStyle/>
          <a:p>
            <a:r>
              <a:rPr lang="en-US" dirty="0"/>
              <a:t>Identify key ideas from prose</a:t>
            </a:r>
          </a:p>
          <a:p>
            <a:r>
              <a:rPr lang="en-US" dirty="0"/>
              <a:t>Have students read the propositions and compare them with the various figures and graphics</a:t>
            </a:r>
          </a:p>
          <a:p>
            <a:r>
              <a:rPr lang="en-US" dirty="0"/>
              <a:t>Students should determine whether the information is unique or redundant</a:t>
            </a:r>
          </a:p>
          <a:p>
            <a:pPr marL="0" indent="0">
              <a:buNone/>
            </a:pPr>
            <a:endParaRPr lang="en-US" dirty="0"/>
          </a:p>
        </p:txBody>
      </p:sp>
    </p:spTree>
    <p:extLst>
      <p:ext uri="{BB962C8B-B14F-4D97-AF65-F5344CB8AC3E}">
        <p14:creationId xmlns:p14="http://schemas.microsoft.com/office/powerpoint/2010/main" val="100392550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534400" cy="868362"/>
          </a:xfrm>
        </p:spPr>
        <p:txBody>
          <a:bodyPr>
            <a:normAutofit/>
          </a:bodyPr>
          <a:lstStyle/>
          <a:p>
            <a:r>
              <a:rPr lang="en-US" dirty="0"/>
              <a:t>Build Text Reading Fluency</a:t>
            </a:r>
          </a:p>
        </p:txBody>
      </p:sp>
      <p:sp>
        <p:nvSpPr>
          <p:cNvPr id="3" name="Content Placeholder 2"/>
          <p:cNvSpPr>
            <a:spLocks noGrp="1"/>
          </p:cNvSpPr>
          <p:nvPr>
            <p:ph idx="1"/>
          </p:nvPr>
        </p:nvSpPr>
        <p:spPr/>
        <p:txBody>
          <a:bodyPr>
            <a:normAutofit/>
          </a:bodyPr>
          <a:lstStyle/>
          <a:p>
            <a:r>
              <a:rPr lang="en-US" sz="2200" dirty="0"/>
              <a:t>Texts can be hard because they demand more advanced reading skills than the students have</a:t>
            </a:r>
          </a:p>
          <a:p>
            <a:r>
              <a:rPr lang="en-US" sz="2200" dirty="0"/>
              <a:t>Students need practice reading (orally) with accuracy, appropriate speed, and prosody</a:t>
            </a:r>
          </a:p>
          <a:p>
            <a:r>
              <a:rPr lang="en-US" sz="2200" dirty="0"/>
              <a:t>Not round-robin reading (use these instead: repeated reading, echo reading, paired reading, reading while listening, etc.) </a:t>
            </a:r>
          </a:p>
          <a:p>
            <a:r>
              <a:rPr lang="en-US" sz="2200" dirty="0"/>
              <a:t>Putting fluency first might make sense</a:t>
            </a:r>
          </a:p>
          <a:p>
            <a:r>
              <a:rPr lang="en-US" sz="2200" dirty="0"/>
              <a:t>Parsing texts can be helpful</a:t>
            </a:r>
          </a:p>
          <a:p>
            <a:pPr lvl="1" indent="0">
              <a:buNone/>
            </a:pPr>
            <a:endParaRPr lang="en-US" dirty="0"/>
          </a:p>
        </p:txBody>
      </p:sp>
    </p:spTree>
    <p:extLst>
      <p:ext uri="{BB962C8B-B14F-4D97-AF65-F5344CB8AC3E}">
        <p14:creationId xmlns:p14="http://schemas.microsoft.com/office/powerpoint/2010/main" val="208669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81200" y="500042"/>
            <a:ext cx="8229600" cy="1200766"/>
          </a:xfrm>
          <a:prstGeom prst="rect">
            <a:avLst/>
          </a:prstGeom>
        </p:spPr>
        <p:txBody>
          <a:bodyPr/>
          <a:lstStyle/>
          <a:p>
            <a:pPr>
              <a:lnSpc>
                <a:spcPct val="90000"/>
              </a:lnSpc>
              <a:spcBef>
                <a:spcPct val="20000"/>
              </a:spcBef>
              <a:defRPr/>
            </a:pPr>
            <a:r>
              <a:rPr lang="en-US" altLang="zh-CN" sz="3600" dirty="0">
                <a:solidFill>
                  <a:srgbClr val="000000"/>
                </a:solidFill>
                <a:ea typeface="宋体" charset="-122"/>
              </a:rPr>
              <a:t>Traditional instructional level theory</a:t>
            </a:r>
          </a:p>
          <a:p>
            <a:pPr>
              <a:lnSpc>
                <a:spcPct val="90000"/>
              </a:lnSpc>
              <a:spcBef>
                <a:spcPct val="20000"/>
              </a:spcBef>
              <a:defRPr/>
            </a:pPr>
            <a:endParaRPr lang="en-US" altLang="zh-CN" sz="2400" dirty="0">
              <a:ea typeface="宋体" charset="-122"/>
            </a:endParaRPr>
          </a:p>
        </p:txBody>
      </p:sp>
      <p:sp>
        <p:nvSpPr>
          <p:cNvPr id="3" name="TextBox 2"/>
          <p:cNvSpPr txBox="1"/>
          <p:nvPr/>
        </p:nvSpPr>
        <p:spPr>
          <a:xfrm>
            <a:off x="1993776" y="1470916"/>
            <a:ext cx="7912224" cy="1569660"/>
          </a:xfrm>
          <a:prstGeom prst="rect">
            <a:avLst/>
          </a:prstGeom>
          <a:noFill/>
        </p:spPr>
        <p:txBody>
          <a:bodyPr wrap="square" rtlCol="0">
            <a:spAutoFit/>
          </a:bodyPr>
          <a:lstStyle/>
          <a:p>
            <a:r>
              <a:rPr lang="en-US" sz="2400" dirty="0"/>
              <a:t>Instructional level theory: learning is facilitated by ensuring students can read instructional texts with relatively good fluency and comprehension; accomplished by placing students in relatively easy texts</a:t>
            </a:r>
          </a:p>
        </p:txBody>
      </p:sp>
      <p:sp>
        <p:nvSpPr>
          <p:cNvPr id="5" name="Rectangle 4"/>
          <p:cNvSpPr/>
          <p:nvPr/>
        </p:nvSpPr>
        <p:spPr>
          <a:xfrm>
            <a:off x="2351584" y="3645024"/>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08168" y="3573016"/>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719736" y="3933056"/>
            <a:ext cx="441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95600" y="429309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7680176" y="4221088"/>
            <a:ext cx="1800200"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9336360" y="4941168"/>
            <a:ext cx="1080120" cy="584776"/>
          </a:xfrm>
          <a:prstGeom prst="rect">
            <a:avLst/>
          </a:prstGeom>
          <a:noFill/>
        </p:spPr>
        <p:txBody>
          <a:bodyPr wrap="square" rtlCol="0">
            <a:spAutoFit/>
          </a:bodyPr>
          <a:lstStyle/>
          <a:p>
            <a:r>
              <a:rPr lang="en-US" sz="1600" dirty="0">
                <a:solidFill>
                  <a:schemeClr val="bg1"/>
                </a:solidFill>
              </a:rPr>
              <a:t>2 variables</a:t>
            </a:r>
          </a:p>
        </p:txBody>
      </p:sp>
    </p:spTree>
    <p:extLst>
      <p:ext uri="{BB962C8B-B14F-4D97-AF65-F5344CB8AC3E}">
        <p14:creationId xmlns:p14="http://schemas.microsoft.com/office/powerpoint/2010/main" val="4464395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Walk in the Desert</a:t>
            </a:r>
          </a:p>
        </p:txBody>
      </p:sp>
      <p:sp>
        <p:nvSpPr>
          <p:cNvPr id="3" name="Content Placeholder 2"/>
          <p:cNvSpPr>
            <a:spLocks noGrp="1"/>
          </p:cNvSpPr>
          <p:nvPr>
            <p:ph idx="1"/>
          </p:nvPr>
        </p:nvSpPr>
        <p:spPr/>
        <p:txBody>
          <a:bodyPr>
            <a:normAutofit/>
          </a:bodyPr>
          <a:lstStyle/>
          <a:p>
            <a:pPr marL="0" indent="0">
              <a:buNone/>
            </a:pPr>
            <a:r>
              <a:rPr lang="en-US" sz="1800" dirty="0"/>
              <a:t>	</a:t>
            </a:r>
            <a:r>
              <a:rPr lang="en-US" dirty="0"/>
              <a:t>Sunbeams are flickering over the landscaper as the sun rises. A kit fox heads for her den as another day in the desert begins. </a:t>
            </a:r>
          </a:p>
          <a:p>
            <a:pPr marL="0" indent="0">
              <a:buNone/>
            </a:pPr>
            <a:r>
              <a:rPr lang="en-US" dirty="0"/>
              <a:t>	Deserts are surrounded by other kinds of landscapes. Scientists call these different land zones biomes. All the plants and animals in a biome form a community. In that community, every living thing depends on other community members for its survival. A biome’s climate, soil, plants, and animals are all connected this way.</a:t>
            </a:r>
          </a:p>
        </p:txBody>
      </p:sp>
    </p:spTree>
    <p:extLst>
      <p:ext uri="{BB962C8B-B14F-4D97-AF65-F5344CB8AC3E}">
        <p14:creationId xmlns:p14="http://schemas.microsoft.com/office/powerpoint/2010/main" val="400659035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Walk in the Desert</a:t>
            </a:r>
          </a:p>
        </p:txBody>
      </p:sp>
      <p:sp>
        <p:nvSpPr>
          <p:cNvPr id="3" name="Content Placeholder 2"/>
          <p:cNvSpPr>
            <a:spLocks noGrp="1"/>
          </p:cNvSpPr>
          <p:nvPr>
            <p:ph idx="1"/>
          </p:nvPr>
        </p:nvSpPr>
        <p:spPr/>
        <p:txBody>
          <a:bodyPr>
            <a:normAutofit/>
          </a:bodyPr>
          <a:lstStyle/>
          <a:p>
            <a:pPr marL="0" indent="0">
              <a:buNone/>
            </a:pPr>
            <a:r>
              <a:rPr lang="en-US" sz="1800" dirty="0"/>
              <a:t>	</a:t>
            </a:r>
            <a:r>
              <a:rPr lang="en-US" sz="2800" dirty="0"/>
              <a:t>Sunbeams</a:t>
            </a:r>
            <a:r>
              <a:rPr lang="en-US" sz="2800" dirty="0">
                <a:solidFill>
                  <a:srgbClr val="FF0000"/>
                </a:solidFill>
              </a:rPr>
              <a:t>/</a:t>
            </a:r>
            <a:r>
              <a:rPr lang="en-US" sz="2800" dirty="0"/>
              <a:t> are flickering</a:t>
            </a:r>
            <a:r>
              <a:rPr lang="en-US" sz="2800" dirty="0">
                <a:solidFill>
                  <a:srgbClr val="FF0000"/>
                </a:solidFill>
              </a:rPr>
              <a:t>/</a:t>
            </a:r>
            <a:r>
              <a:rPr lang="en-US" sz="2800" dirty="0"/>
              <a:t> over the landscape</a:t>
            </a:r>
            <a:r>
              <a:rPr lang="en-US" sz="2800" dirty="0">
                <a:solidFill>
                  <a:srgbClr val="FF0000"/>
                </a:solidFill>
              </a:rPr>
              <a:t>/</a:t>
            </a:r>
            <a:r>
              <a:rPr lang="en-US" sz="2800" dirty="0"/>
              <a:t> as the sun rises.</a:t>
            </a:r>
            <a:r>
              <a:rPr lang="en-US" sz="2800" dirty="0">
                <a:solidFill>
                  <a:srgbClr val="FF0000"/>
                </a:solidFill>
              </a:rPr>
              <a:t>/ </a:t>
            </a:r>
            <a:r>
              <a:rPr lang="en-US" sz="2800" dirty="0"/>
              <a:t>A kit fox</a:t>
            </a:r>
            <a:r>
              <a:rPr lang="en-US" sz="2800" dirty="0">
                <a:solidFill>
                  <a:srgbClr val="FF0000"/>
                </a:solidFill>
              </a:rPr>
              <a:t>/</a:t>
            </a:r>
            <a:r>
              <a:rPr lang="en-US" sz="2800" dirty="0"/>
              <a:t> heads</a:t>
            </a:r>
            <a:r>
              <a:rPr lang="en-US" sz="2800" dirty="0">
                <a:solidFill>
                  <a:srgbClr val="FF0000"/>
                </a:solidFill>
              </a:rPr>
              <a:t>/ </a:t>
            </a:r>
            <a:r>
              <a:rPr lang="en-US" sz="2800" dirty="0"/>
              <a:t>for her den</a:t>
            </a:r>
            <a:r>
              <a:rPr lang="en-US" sz="2800" dirty="0">
                <a:solidFill>
                  <a:srgbClr val="FF0000"/>
                </a:solidFill>
              </a:rPr>
              <a:t>/</a:t>
            </a:r>
            <a:r>
              <a:rPr lang="en-US" sz="2800" dirty="0"/>
              <a:t> as another day</a:t>
            </a:r>
            <a:r>
              <a:rPr lang="en-US" sz="2800" dirty="0">
                <a:solidFill>
                  <a:srgbClr val="FF0000"/>
                </a:solidFill>
              </a:rPr>
              <a:t>/ </a:t>
            </a:r>
            <a:r>
              <a:rPr lang="en-US" sz="2800" dirty="0"/>
              <a:t>in the desert</a:t>
            </a:r>
            <a:r>
              <a:rPr lang="en-US" sz="2800" dirty="0">
                <a:solidFill>
                  <a:srgbClr val="FF0000"/>
                </a:solidFill>
              </a:rPr>
              <a:t>/</a:t>
            </a:r>
            <a:r>
              <a:rPr lang="en-US" sz="2800" dirty="0"/>
              <a:t> begins.</a:t>
            </a:r>
            <a:r>
              <a:rPr lang="en-US" sz="2800" dirty="0">
                <a:solidFill>
                  <a:srgbClr val="FF0000"/>
                </a:solidFill>
              </a:rPr>
              <a:t>/</a:t>
            </a:r>
            <a:r>
              <a:rPr lang="en-US" sz="2800" dirty="0"/>
              <a:t> </a:t>
            </a:r>
          </a:p>
          <a:p>
            <a:pPr marL="0" indent="0">
              <a:buNone/>
            </a:pPr>
            <a:r>
              <a:rPr lang="en-US" sz="2800" dirty="0"/>
              <a:t>	Deserts</a:t>
            </a:r>
            <a:r>
              <a:rPr lang="en-US" sz="2800" dirty="0">
                <a:solidFill>
                  <a:srgbClr val="FF0000"/>
                </a:solidFill>
              </a:rPr>
              <a:t>/</a:t>
            </a:r>
            <a:r>
              <a:rPr lang="en-US" sz="2800" dirty="0"/>
              <a:t> are surrounded</a:t>
            </a:r>
            <a:r>
              <a:rPr lang="en-US" sz="2800" dirty="0">
                <a:solidFill>
                  <a:srgbClr val="FF0000"/>
                </a:solidFill>
              </a:rPr>
              <a:t>/</a:t>
            </a:r>
            <a:r>
              <a:rPr lang="en-US" sz="2800" dirty="0"/>
              <a:t> by other kinds of landscapes.</a:t>
            </a:r>
            <a:r>
              <a:rPr lang="en-US" sz="2800" dirty="0">
                <a:solidFill>
                  <a:srgbClr val="FF0000"/>
                </a:solidFill>
              </a:rPr>
              <a:t>/</a:t>
            </a:r>
            <a:r>
              <a:rPr lang="en-US" sz="2800" dirty="0"/>
              <a:t> Scientists</a:t>
            </a:r>
            <a:r>
              <a:rPr lang="en-US" sz="2800" dirty="0">
                <a:solidFill>
                  <a:srgbClr val="FF0000"/>
                </a:solidFill>
              </a:rPr>
              <a:t>/</a:t>
            </a:r>
            <a:r>
              <a:rPr lang="en-US" sz="2800" dirty="0"/>
              <a:t> call</a:t>
            </a:r>
            <a:r>
              <a:rPr lang="en-US" sz="2800" dirty="0">
                <a:solidFill>
                  <a:srgbClr val="FF0000"/>
                </a:solidFill>
              </a:rPr>
              <a:t>/</a:t>
            </a:r>
            <a:r>
              <a:rPr lang="en-US" sz="2800" dirty="0"/>
              <a:t> these different land zones</a:t>
            </a:r>
            <a:r>
              <a:rPr lang="en-US" sz="2800" dirty="0">
                <a:solidFill>
                  <a:srgbClr val="FF0000"/>
                </a:solidFill>
              </a:rPr>
              <a:t>/</a:t>
            </a:r>
            <a:r>
              <a:rPr lang="en-US" sz="2800" dirty="0"/>
              <a:t> biomes. All the plants and animals</a:t>
            </a:r>
            <a:r>
              <a:rPr lang="en-US" sz="2800" dirty="0">
                <a:solidFill>
                  <a:srgbClr val="FF0000"/>
                </a:solidFill>
              </a:rPr>
              <a:t>/</a:t>
            </a:r>
            <a:r>
              <a:rPr lang="en-US" sz="2800" dirty="0"/>
              <a:t> in a biome</a:t>
            </a:r>
            <a:r>
              <a:rPr lang="en-US" sz="2800" dirty="0">
                <a:solidFill>
                  <a:srgbClr val="FF0000"/>
                </a:solidFill>
              </a:rPr>
              <a:t>/</a:t>
            </a:r>
            <a:r>
              <a:rPr lang="en-US" sz="2800" dirty="0"/>
              <a:t> form</a:t>
            </a:r>
            <a:r>
              <a:rPr lang="en-US" sz="2800" dirty="0">
                <a:solidFill>
                  <a:srgbClr val="FF0000"/>
                </a:solidFill>
              </a:rPr>
              <a:t>/ </a:t>
            </a:r>
            <a:r>
              <a:rPr lang="en-US" sz="2800" dirty="0"/>
              <a:t>a community.</a:t>
            </a:r>
            <a:r>
              <a:rPr lang="en-US" sz="2800" dirty="0">
                <a:solidFill>
                  <a:srgbClr val="FF0000"/>
                </a:solidFill>
              </a:rPr>
              <a:t>/</a:t>
            </a:r>
            <a:r>
              <a:rPr lang="en-US" sz="2800" dirty="0"/>
              <a:t> In that community,</a:t>
            </a:r>
            <a:r>
              <a:rPr lang="en-US" sz="2800" dirty="0">
                <a:solidFill>
                  <a:srgbClr val="FF0000"/>
                </a:solidFill>
              </a:rPr>
              <a:t>/</a:t>
            </a:r>
            <a:r>
              <a:rPr lang="en-US" sz="2800" dirty="0"/>
              <a:t> every living thing/ depends</a:t>
            </a:r>
            <a:r>
              <a:rPr lang="en-US" sz="2800" dirty="0">
                <a:solidFill>
                  <a:srgbClr val="FF0000"/>
                </a:solidFill>
              </a:rPr>
              <a:t>/</a:t>
            </a:r>
            <a:r>
              <a:rPr lang="en-US" sz="2800" dirty="0"/>
              <a:t> on other community members</a:t>
            </a:r>
            <a:r>
              <a:rPr lang="en-US" sz="2800" dirty="0">
                <a:solidFill>
                  <a:srgbClr val="FF0000"/>
                </a:solidFill>
              </a:rPr>
              <a:t>/</a:t>
            </a:r>
            <a:r>
              <a:rPr lang="en-US" sz="2800" dirty="0"/>
              <a:t> for its survival.</a:t>
            </a:r>
            <a:r>
              <a:rPr lang="en-US" sz="2800" dirty="0">
                <a:solidFill>
                  <a:srgbClr val="FF0000"/>
                </a:solidFill>
              </a:rPr>
              <a:t>/ </a:t>
            </a:r>
            <a:r>
              <a:rPr lang="en-US" sz="2800" dirty="0"/>
              <a:t>A biome’s climate, soil, plants, and animals</a:t>
            </a:r>
            <a:r>
              <a:rPr lang="en-US" sz="2800" dirty="0">
                <a:solidFill>
                  <a:srgbClr val="FF0000"/>
                </a:solidFill>
              </a:rPr>
              <a:t>/ </a:t>
            </a:r>
            <a:r>
              <a:rPr lang="en-US" sz="2800" dirty="0"/>
              <a:t>are all connected</a:t>
            </a:r>
            <a:r>
              <a:rPr lang="en-US" sz="2800" dirty="0">
                <a:solidFill>
                  <a:srgbClr val="FF0000"/>
                </a:solidFill>
              </a:rPr>
              <a:t>/</a:t>
            </a:r>
            <a:r>
              <a:rPr lang="en-US" sz="2800" dirty="0"/>
              <a:t> this way.</a:t>
            </a:r>
            <a:r>
              <a:rPr lang="en-US" sz="2800" dirty="0">
                <a:solidFill>
                  <a:srgbClr val="FF0000"/>
                </a:solidFill>
              </a:rPr>
              <a:t>/</a:t>
            </a:r>
          </a:p>
        </p:txBody>
      </p:sp>
    </p:spTree>
    <p:extLst>
      <p:ext uri="{BB962C8B-B14F-4D97-AF65-F5344CB8AC3E}">
        <p14:creationId xmlns:p14="http://schemas.microsoft.com/office/powerpoint/2010/main" val="291718991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17B4-257C-6593-8B4A-B2A8E1AC3403}"/>
              </a:ext>
            </a:extLst>
          </p:cNvPr>
          <p:cNvSpPr>
            <a:spLocks noGrp="1"/>
          </p:cNvSpPr>
          <p:nvPr>
            <p:ph type="title"/>
          </p:nvPr>
        </p:nvSpPr>
        <p:spPr/>
        <p:txBody>
          <a:bodyPr/>
          <a:lstStyle/>
          <a:p>
            <a:r>
              <a:rPr lang="en-US" dirty="0"/>
              <a:t>Chunking</a:t>
            </a:r>
          </a:p>
        </p:txBody>
      </p:sp>
      <p:sp>
        <p:nvSpPr>
          <p:cNvPr id="3" name="Content Placeholder 2">
            <a:extLst>
              <a:ext uri="{FF2B5EF4-FFF2-40B4-BE49-F238E27FC236}">
                <a16:creationId xmlns:a16="http://schemas.microsoft.com/office/drawing/2014/main" id="{108F72BE-248F-7183-262B-D3B800535BAE}"/>
              </a:ext>
            </a:extLst>
          </p:cNvPr>
          <p:cNvSpPr>
            <a:spLocks noGrp="1"/>
          </p:cNvSpPr>
          <p:nvPr>
            <p:ph idx="1"/>
          </p:nvPr>
        </p:nvSpPr>
        <p:spPr/>
        <p:txBody>
          <a:bodyPr>
            <a:normAutofit/>
          </a:bodyPr>
          <a:lstStyle/>
          <a:p>
            <a:pPr marL="0" indent="0">
              <a:buNone/>
            </a:pPr>
            <a:r>
              <a:rPr lang="en-US" dirty="0"/>
              <a:t>	Apprehension seems to exist among the people of the Southern States </a:t>
            </a:r>
            <a:r>
              <a:rPr lang="en-US" dirty="0">
                <a:solidFill>
                  <a:srgbClr val="FF0000"/>
                </a:solidFill>
              </a:rPr>
              <a:t> </a:t>
            </a:r>
            <a:r>
              <a:rPr lang="en-US" dirty="0"/>
              <a:t>that by the accession of a Republican Administration their property and their peace and personal security</a:t>
            </a:r>
            <a:r>
              <a:rPr lang="en-US" dirty="0">
                <a:solidFill>
                  <a:srgbClr val="FF0000"/>
                </a:solidFill>
              </a:rPr>
              <a:t> </a:t>
            </a:r>
            <a:r>
              <a:rPr lang="en-US" dirty="0"/>
              <a:t>are to be endangered. There has never been any reasonable cause for such apprehension. Indeed, the most ample evidence to the contrary has all the while existed and been open to their inspection. It is found in nearly all the published speeches of him who now addresses you. I do but quote from one of those speeches when I declare that--</a:t>
            </a:r>
          </a:p>
          <a:p>
            <a:pPr marL="0" indent="0">
              <a:buNone/>
            </a:pPr>
            <a:r>
              <a:rPr lang="en-US" dirty="0"/>
              <a:t>I have no purpose, directly or indirectly, to interfere with the institution of slavery in the States where it exists. I believe</a:t>
            </a:r>
            <a:r>
              <a:rPr lang="en-US" dirty="0">
                <a:solidFill>
                  <a:srgbClr val="FF0000"/>
                </a:solidFill>
              </a:rPr>
              <a:t> </a:t>
            </a:r>
            <a:r>
              <a:rPr lang="en-US" dirty="0"/>
              <a:t>I have no lawful right to do so, and I have no inclination to do so.</a:t>
            </a:r>
          </a:p>
          <a:p>
            <a:pPr marL="0" indent="0">
              <a:buNone/>
            </a:pPr>
            <a:r>
              <a:rPr lang="en-US" dirty="0"/>
              <a:t>					Abraham Lincoln, First Inaugural Address</a:t>
            </a:r>
            <a:br>
              <a:rPr lang="en-US" dirty="0"/>
            </a:br>
            <a:endParaRPr lang="en-US" dirty="0"/>
          </a:p>
        </p:txBody>
      </p:sp>
    </p:spTree>
    <p:extLst>
      <p:ext uri="{BB962C8B-B14F-4D97-AF65-F5344CB8AC3E}">
        <p14:creationId xmlns:p14="http://schemas.microsoft.com/office/powerpoint/2010/main" val="15236570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17B4-257C-6593-8B4A-B2A8E1AC3403}"/>
              </a:ext>
            </a:extLst>
          </p:cNvPr>
          <p:cNvSpPr>
            <a:spLocks noGrp="1"/>
          </p:cNvSpPr>
          <p:nvPr>
            <p:ph type="title"/>
          </p:nvPr>
        </p:nvSpPr>
        <p:spPr/>
        <p:txBody>
          <a:bodyPr/>
          <a:lstStyle/>
          <a:p>
            <a:r>
              <a:rPr lang="en-US" dirty="0"/>
              <a:t>Chunking</a:t>
            </a:r>
          </a:p>
        </p:txBody>
      </p:sp>
      <p:sp>
        <p:nvSpPr>
          <p:cNvPr id="3" name="Content Placeholder 2">
            <a:extLst>
              <a:ext uri="{FF2B5EF4-FFF2-40B4-BE49-F238E27FC236}">
                <a16:creationId xmlns:a16="http://schemas.microsoft.com/office/drawing/2014/main" id="{108F72BE-248F-7183-262B-D3B800535BAE}"/>
              </a:ext>
            </a:extLst>
          </p:cNvPr>
          <p:cNvSpPr>
            <a:spLocks noGrp="1"/>
          </p:cNvSpPr>
          <p:nvPr>
            <p:ph idx="1"/>
          </p:nvPr>
        </p:nvSpPr>
        <p:spPr/>
        <p:txBody>
          <a:bodyPr>
            <a:normAutofit lnSpcReduction="10000"/>
          </a:bodyPr>
          <a:lstStyle/>
          <a:p>
            <a:pPr marL="0" indent="0">
              <a:buNone/>
            </a:pPr>
            <a:r>
              <a:rPr lang="en-US" dirty="0"/>
              <a:t>	Apprehension seems to exist </a:t>
            </a:r>
            <a:r>
              <a:rPr lang="en-US" dirty="0">
                <a:solidFill>
                  <a:srgbClr val="FF0000"/>
                </a:solidFill>
              </a:rPr>
              <a:t>/</a:t>
            </a:r>
            <a:r>
              <a:rPr lang="en-US" dirty="0"/>
              <a:t> among the people of the Southern States </a:t>
            </a:r>
            <a:r>
              <a:rPr lang="en-US" dirty="0">
                <a:solidFill>
                  <a:srgbClr val="FF0000"/>
                </a:solidFill>
              </a:rPr>
              <a:t>/ </a:t>
            </a:r>
            <a:r>
              <a:rPr lang="en-US" dirty="0"/>
              <a:t>that by the accession </a:t>
            </a:r>
            <a:r>
              <a:rPr lang="en-US" dirty="0">
                <a:solidFill>
                  <a:srgbClr val="FF0000"/>
                </a:solidFill>
              </a:rPr>
              <a:t>/</a:t>
            </a:r>
            <a:r>
              <a:rPr lang="en-US" dirty="0"/>
              <a:t> of a Republican Administration </a:t>
            </a:r>
            <a:r>
              <a:rPr lang="en-US" dirty="0">
                <a:solidFill>
                  <a:srgbClr val="FF0000"/>
                </a:solidFill>
              </a:rPr>
              <a:t>/</a:t>
            </a:r>
            <a:r>
              <a:rPr lang="en-US" dirty="0"/>
              <a:t> their property </a:t>
            </a:r>
            <a:r>
              <a:rPr lang="en-US" dirty="0">
                <a:solidFill>
                  <a:srgbClr val="FF0000"/>
                </a:solidFill>
              </a:rPr>
              <a:t>/</a:t>
            </a:r>
            <a:r>
              <a:rPr lang="en-US" dirty="0"/>
              <a:t> and their peace </a:t>
            </a:r>
            <a:r>
              <a:rPr lang="en-US" dirty="0">
                <a:solidFill>
                  <a:srgbClr val="FF0000"/>
                </a:solidFill>
              </a:rPr>
              <a:t>/</a:t>
            </a:r>
            <a:r>
              <a:rPr lang="en-US" dirty="0"/>
              <a:t> and personal security</a:t>
            </a:r>
            <a:r>
              <a:rPr lang="en-US" dirty="0">
                <a:solidFill>
                  <a:srgbClr val="FF0000"/>
                </a:solidFill>
              </a:rPr>
              <a:t> / </a:t>
            </a:r>
            <a:r>
              <a:rPr lang="en-US" dirty="0"/>
              <a:t>are to be endangered. </a:t>
            </a:r>
            <a:r>
              <a:rPr lang="en-US" dirty="0">
                <a:solidFill>
                  <a:srgbClr val="FF0000"/>
                </a:solidFill>
              </a:rPr>
              <a:t>/</a:t>
            </a:r>
            <a:r>
              <a:rPr lang="en-US" dirty="0"/>
              <a:t> There has never been </a:t>
            </a:r>
            <a:r>
              <a:rPr lang="en-US" dirty="0">
                <a:solidFill>
                  <a:srgbClr val="FF0000"/>
                </a:solidFill>
              </a:rPr>
              <a:t>/</a:t>
            </a:r>
            <a:r>
              <a:rPr lang="en-US" dirty="0"/>
              <a:t> any reasonable cause </a:t>
            </a:r>
            <a:r>
              <a:rPr lang="en-US" dirty="0">
                <a:solidFill>
                  <a:srgbClr val="FF0000"/>
                </a:solidFill>
              </a:rPr>
              <a:t>/</a:t>
            </a:r>
            <a:r>
              <a:rPr lang="en-US" dirty="0"/>
              <a:t> for such apprehension. </a:t>
            </a:r>
            <a:r>
              <a:rPr lang="en-US" dirty="0">
                <a:solidFill>
                  <a:srgbClr val="FF0000"/>
                </a:solidFill>
              </a:rPr>
              <a:t>/</a:t>
            </a:r>
            <a:r>
              <a:rPr lang="en-US" dirty="0"/>
              <a:t> Indeed, </a:t>
            </a:r>
            <a:r>
              <a:rPr lang="en-US" dirty="0">
                <a:solidFill>
                  <a:srgbClr val="FF0000"/>
                </a:solidFill>
              </a:rPr>
              <a:t>/</a:t>
            </a:r>
            <a:r>
              <a:rPr lang="en-US" dirty="0"/>
              <a:t> the most ample evidence to the contrary </a:t>
            </a:r>
            <a:r>
              <a:rPr lang="en-US" dirty="0">
                <a:solidFill>
                  <a:srgbClr val="FF0000"/>
                </a:solidFill>
              </a:rPr>
              <a:t>/</a:t>
            </a:r>
            <a:r>
              <a:rPr lang="en-US" dirty="0"/>
              <a:t> has all the while existed </a:t>
            </a:r>
            <a:r>
              <a:rPr lang="en-US" dirty="0">
                <a:solidFill>
                  <a:srgbClr val="FF0000"/>
                </a:solidFill>
              </a:rPr>
              <a:t>/ </a:t>
            </a:r>
            <a:r>
              <a:rPr lang="en-US" dirty="0"/>
              <a:t>and been open to their inspection. </a:t>
            </a:r>
            <a:r>
              <a:rPr lang="en-US" dirty="0">
                <a:solidFill>
                  <a:srgbClr val="FF0000"/>
                </a:solidFill>
              </a:rPr>
              <a:t>/</a:t>
            </a:r>
            <a:r>
              <a:rPr lang="en-US" dirty="0"/>
              <a:t> It is found </a:t>
            </a:r>
            <a:r>
              <a:rPr lang="en-US" dirty="0">
                <a:solidFill>
                  <a:srgbClr val="FF0000"/>
                </a:solidFill>
              </a:rPr>
              <a:t>/</a:t>
            </a:r>
            <a:r>
              <a:rPr lang="en-US" dirty="0"/>
              <a:t> in nearly all the published speeches </a:t>
            </a:r>
            <a:r>
              <a:rPr lang="en-US" dirty="0">
                <a:solidFill>
                  <a:srgbClr val="FF0000"/>
                </a:solidFill>
              </a:rPr>
              <a:t>/</a:t>
            </a:r>
            <a:r>
              <a:rPr lang="en-US" dirty="0"/>
              <a:t> of him who now addresses you. </a:t>
            </a:r>
            <a:r>
              <a:rPr lang="en-US" dirty="0">
                <a:solidFill>
                  <a:srgbClr val="FF0000"/>
                </a:solidFill>
              </a:rPr>
              <a:t>/</a:t>
            </a:r>
            <a:r>
              <a:rPr lang="en-US" dirty="0"/>
              <a:t> I do but quote </a:t>
            </a:r>
            <a:r>
              <a:rPr lang="en-US" dirty="0">
                <a:solidFill>
                  <a:srgbClr val="FF0000"/>
                </a:solidFill>
              </a:rPr>
              <a:t>/ </a:t>
            </a:r>
            <a:r>
              <a:rPr lang="en-US" dirty="0"/>
              <a:t>from one of those speeches </a:t>
            </a:r>
            <a:r>
              <a:rPr lang="en-US" dirty="0">
                <a:solidFill>
                  <a:srgbClr val="FF0000"/>
                </a:solidFill>
              </a:rPr>
              <a:t>/</a:t>
            </a:r>
            <a:r>
              <a:rPr lang="en-US" dirty="0"/>
              <a:t> when I declare that--</a:t>
            </a:r>
          </a:p>
          <a:p>
            <a:pPr marL="0" indent="0">
              <a:buNone/>
            </a:pPr>
            <a:r>
              <a:rPr lang="en-US" dirty="0"/>
              <a:t>I have no purpose, </a:t>
            </a:r>
            <a:r>
              <a:rPr lang="en-US" dirty="0">
                <a:solidFill>
                  <a:srgbClr val="FF0000"/>
                </a:solidFill>
              </a:rPr>
              <a:t>/</a:t>
            </a:r>
            <a:r>
              <a:rPr lang="en-US" dirty="0"/>
              <a:t> directly or indirectly, </a:t>
            </a:r>
            <a:r>
              <a:rPr lang="en-US" dirty="0">
                <a:solidFill>
                  <a:srgbClr val="FF0000"/>
                </a:solidFill>
              </a:rPr>
              <a:t>/</a:t>
            </a:r>
            <a:r>
              <a:rPr lang="en-US" dirty="0"/>
              <a:t> to interfere with the institution of slavery </a:t>
            </a:r>
            <a:r>
              <a:rPr lang="en-US" dirty="0">
                <a:solidFill>
                  <a:srgbClr val="FF0000"/>
                </a:solidFill>
              </a:rPr>
              <a:t>/</a:t>
            </a:r>
            <a:r>
              <a:rPr lang="en-US" dirty="0"/>
              <a:t> in the States </a:t>
            </a:r>
            <a:r>
              <a:rPr lang="en-US" dirty="0">
                <a:solidFill>
                  <a:srgbClr val="FF0000"/>
                </a:solidFill>
              </a:rPr>
              <a:t>/</a:t>
            </a:r>
            <a:r>
              <a:rPr lang="en-US" dirty="0"/>
              <a:t> where it exists.</a:t>
            </a:r>
            <a:r>
              <a:rPr lang="en-US" dirty="0">
                <a:solidFill>
                  <a:srgbClr val="FF0000"/>
                </a:solidFill>
              </a:rPr>
              <a:t>/</a:t>
            </a:r>
            <a:r>
              <a:rPr lang="en-US" dirty="0"/>
              <a:t> I believe</a:t>
            </a:r>
            <a:r>
              <a:rPr lang="en-US" dirty="0">
                <a:solidFill>
                  <a:srgbClr val="FF0000"/>
                </a:solidFill>
              </a:rPr>
              <a:t> / </a:t>
            </a:r>
            <a:r>
              <a:rPr lang="en-US" dirty="0"/>
              <a:t>I have no lawful right to do so, </a:t>
            </a:r>
            <a:r>
              <a:rPr lang="en-US" dirty="0">
                <a:solidFill>
                  <a:srgbClr val="FF0000"/>
                </a:solidFill>
              </a:rPr>
              <a:t>/ </a:t>
            </a:r>
            <a:r>
              <a:rPr lang="en-US" dirty="0"/>
              <a:t>and I have no inclination to do so.</a:t>
            </a:r>
          </a:p>
          <a:p>
            <a:pPr marL="0" indent="0">
              <a:buNone/>
            </a:pPr>
            <a:br>
              <a:rPr lang="en-US" dirty="0"/>
            </a:br>
            <a:r>
              <a:rPr lang="en-US" dirty="0"/>
              <a:t>					Abraham Lincoln, First Inaugural Address</a:t>
            </a:r>
          </a:p>
        </p:txBody>
      </p:sp>
    </p:spTree>
    <p:extLst>
      <p:ext uri="{BB962C8B-B14F-4D97-AF65-F5344CB8AC3E}">
        <p14:creationId xmlns:p14="http://schemas.microsoft.com/office/powerpoint/2010/main" val="424326293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Provide Stair-step Texts</a:t>
            </a:r>
          </a:p>
        </p:txBody>
      </p:sp>
      <p:sp>
        <p:nvSpPr>
          <p:cNvPr id="3" name="Content Placeholder 2"/>
          <p:cNvSpPr>
            <a:spLocks noGrp="1"/>
          </p:cNvSpPr>
          <p:nvPr>
            <p:ph idx="1"/>
          </p:nvPr>
        </p:nvSpPr>
        <p:spPr>
          <a:xfrm>
            <a:off x="1981200" y="1524001"/>
            <a:ext cx="8229600" cy="4602163"/>
          </a:xfrm>
        </p:spPr>
        <p:txBody>
          <a:bodyPr>
            <a:normAutofit/>
          </a:bodyPr>
          <a:lstStyle/>
          <a:p>
            <a:r>
              <a:rPr lang="en-US" sz="2200" dirty="0"/>
              <a:t>Texts can be hard because students lack sufficient background knowledge</a:t>
            </a:r>
          </a:p>
          <a:p>
            <a:r>
              <a:rPr lang="en-US" sz="2200" dirty="0"/>
              <a:t>If students have multiple texts on the same topic that are at different difficulty levels, </a:t>
            </a:r>
          </a:p>
          <a:p>
            <a:pPr lvl="1"/>
            <a:r>
              <a:rPr lang="en-US" sz="2200" dirty="0"/>
              <a:t>easier “apprentice” texts can help students build background knowledge for the more difficult ones.</a:t>
            </a:r>
          </a:p>
          <a:p>
            <a:pPr lvl="1"/>
            <a:r>
              <a:rPr lang="en-US" sz="2200" dirty="0"/>
              <a:t>The overlap in important information should increase the likelihood that students will pay attention to it. </a:t>
            </a:r>
          </a:p>
          <a:p>
            <a:pPr lvl="1"/>
            <a:r>
              <a:rPr lang="en-US" sz="2200" dirty="0"/>
              <a:t>Should increase a student’s ability to independently deal with the information in the hard text</a:t>
            </a:r>
          </a:p>
          <a:p>
            <a:pPr lvl="1"/>
            <a:endParaRPr lang="en-US" dirty="0"/>
          </a:p>
        </p:txBody>
      </p:sp>
    </p:spTree>
    <p:extLst>
      <p:ext uri="{BB962C8B-B14F-4D97-AF65-F5344CB8AC3E}">
        <p14:creationId xmlns:p14="http://schemas.microsoft.com/office/powerpoint/2010/main" val="313077510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a:t>
            </a:r>
          </a:p>
        </p:txBody>
      </p:sp>
      <p:sp>
        <p:nvSpPr>
          <p:cNvPr id="3" name="Content Placeholder 2"/>
          <p:cNvSpPr>
            <a:spLocks noGrp="1"/>
          </p:cNvSpPr>
          <p:nvPr>
            <p:ph idx="1"/>
          </p:nvPr>
        </p:nvSpPr>
        <p:spPr/>
        <p:txBody>
          <a:bodyPr/>
          <a:lstStyle/>
          <a:p>
            <a:r>
              <a:rPr lang="en-US" dirty="0"/>
              <a:t>One of the most powerful scaffolds is also one of the most obvious—reading a text more than once makes it more accessible</a:t>
            </a:r>
          </a:p>
          <a:p>
            <a:r>
              <a:rPr lang="en-US" dirty="0"/>
              <a:t>In the past, we tended to have students read a text a single time, but as the text challenge increases it is essential that we encourage students to read texts (and parts of texts) more than once to make sense of it</a:t>
            </a:r>
          </a:p>
          <a:p>
            <a:r>
              <a:rPr lang="en-US" dirty="0"/>
              <a:t>This is an effective strategy, but it is expensive too (the idea is to become successful with these texts—which should make it possible to succeed with other texts later with less work)</a:t>
            </a:r>
          </a:p>
          <a:p>
            <a:r>
              <a:rPr lang="en-US" dirty="0"/>
              <a:t>Explain this to students</a:t>
            </a:r>
          </a:p>
        </p:txBody>
      </p:sp>
    </p:spTree>
    <p:extLst>
      <p:ext uri="{BB962C8B-B14F-4D97-AF65-F5344CB8AC3E}">
        <p14:creationId xmlns:p14="http://schemas.microsoft.com/office/powerpoint/2010/main" val="6538740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Comprehension strategies</a:t>
            </a:r>
          </a:p>
        </p:txBody>
      </p:sp>
      <p:sp>
        <p:nvSpPr>
          <p:cNvPr id="3" name="Content Placeholder 2"/>
          <p:cNvSpPr>
            <a:spLocks noGrp="1"/>
          </p:cNvSpPr>
          <p:nvPr>
            <p:ph idx="1"/>
          </p:nvPr>
        </p:nvSpPr>
        <p:spPr>
          <a:xfrm>
            <a:off x="1981200" y="1524001"/>
            <a:ext cx="8229600" cy="4602163"/>
          </a:xfrm>
        </p:spPr>
        <p:txBody>
          <a:bodyPr>
            <a:normAutofit/>
          </a:bodyPr>
          <a:lstStyle/>
          <a:p>
            <a:r>
              <a:rPr lang="en-US" dirty="0"/>
              <a:t>Research shows that when students are active readers—that is, when they are actively trying to understand a text—they comprehend and remember more</a:t>
            </a:r>
          </a:p>
          <a:p>
            <a:r>
              <a:rPr lang="en-US" dirty="0"/>
              <a:t>Comprehension strategies are a proven way to get students to think about the ideas in a text</a:t>
            </a:r>
          </a:p>
          <a:p>
            <a:r>
              <a:rPr lang="en-US" dirty="0"/>
              <a:t>Summarization, questioning, monitoring, seeking particular kinds of information have all been found to stimulate learning</a:t>
            </a:r>
          </a:p>
          <a:p>
            <a:pPr marL="0" indent="0">
              <a:buNone/>
            </a:pPr>
            <a:endParaRPr lang="en-US" sz="2200" dirty="0"/>
          </a:p>
          <a:p>
            <a:pPr lvl="1"/>
            <a:endParaRPr lang="en-US" dirty="0"/>
          </a:p>
        </p:txBody>
      </p:sp>
    </p:spTree>
    <p:extLst>
      <p:ext uri="{BB962C8B-B14F-4D97-AF65-F5344CB8AC3E}">
        <p14:creationId xmlns:p14="http://schemas.microsoft.com/office/powerpoint/2010/main" val="36450351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Motivation</a:t>
            </a:r>
          </a:p>
        </p:txBody>
      </p:sp>
      <p:sp>
        <p:nvSpPr>
          <p:cNvPr id="3" name="Content Placeholder 2"/>
          <p:cNvSpPr>
            <a:spLocks noGrp="1"/>
          </p:cNvSpPr>
          <p:nvPr>
            <p:ph idx="1"/>
          </p:nvPr>
        </p:nvSpPr>
        <p:spPr>
          <a:xfrm>
            <a:off x="1981200" y="1524001"/>
            <a:ext cx="8229600" cy="4602163"/>
          </a:xfrm>
        </p:spPr>
        <p:txBody>
          <a:bodyPr>
            <a:normAutofit/>
          </a:bodyPr>
          <a:lstStyle/>
          <a:p>
            <a:r>
              <a:rPr lang="en-US" sz="2200" dirty="0"/>
              <a:t>The instructional level is based on the idea that students seek easy work--that if the work is challenging they will stop trying</a:t>
            </a:r>
          </a:p>
          <a:p>
            <a:r>
              <a:rPr lang="en-US" sz="2200" dirty="0"/>
              <a:t>But research shows that students seek challenge and are motivated by it</a:t>
            </a:r>
          </a:p>
          <a:p>
            <a:r>
              <a:rPr lang="en-US" sz="2200" dirty="0"/>
              <a:t>Challenge only works if it is not overwhelming and if students see the possibility of getting better/stronger, et.</a:t>
            </a:r>
          </a:p>
          <a:p>
            <a:r>
              <a:rPr lang="en-US" sz="2200" dirty="0"/>
              <a:t>Don’t make challenging text a secret—tell kids what is happening and show them how you will make them effective</a:t>
            </a:r>
          </a:p>
          <a:p>
            <a:r>
              <a:rPr lang="en-US" sz="2200" dirty="0"/>
              <a:t>Research also shows that students are interested in more challenging content (and on their own, they’ll fight through more challenging text to get to this content)—using challenging text opens up content possibilities</a:t>
            </a:r>
          </a:p>
          <a:p>
            <a:pPr lvl="1"/>
            <a:endParaRPr lang="en-US" dirty="0"/>
          </a:p>
        </p:txBody>
      </p:sp>
    </p:spTree>
    <p:extLst>
      <p:ext uri="{BB962C8B-B14F-4D97-AF65-F5344CB8AC3E}">
        <p14:creationId xmlns:p14="http://schemas.microsoft.com/office/powerpoint/2010/main" val="26914253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physical fitness metaphor</a:t>
            </a:r>
          </a:p>
        </p:txBody>
      </p:sp>
      <p:sp>
        <p:nvSpPr>
          <p:cNvPr id="3" name="Content Placeholder 2"/>
          <p:cNvSpPr>
            <a:spLocks noGrp="1"/>
          </p:cNvSpPr>
          <p:nvPr>
            <p:ph idx="1"/>
          </p:nvPr>
        </p:nvSpPr>
        <p:spPr/>
        <p:txBody>
          <a:bodyPr/>
          <a:lstStyle/>
          <a:p>
            <a:r>
              <a:rPr lang="en-US" dirty="0"/>
              <a:t>If reading and physical exercise are similar, then text complexity is akin to weight or distance</a:t>
            </a:r>
          </a:p>
          <a:p>
            <a:r>
              <a:rPr lang="en-US" dirty="0"/>
              <a:t>Students need to practice reading with multiple levels of difficulty and for varied amounts (these variations can even occur within a single exercise session) </a:t>
            </a:r>
          </a:p>
          <a:p>
            <a:r>
              <a:rPr lang="en-US" dirty="0"/>
              <a:t>Guiding students to read text with support is like spotting for someone during weight lifting (you have to be careful not to do the exercise for them and you have to avoid dependence)</a:t>
            </a:r>
          </a:p>
          <a:p>
            <a:r>
              <a:rPr lang="en-US" dirty="0"/>
              <a:t>Do not always head off the challenges, but always be ready to respond and support </a:t>
            </a:r>
          </a:p>
        </p:txBody>
      </p:sp>
    </p:spTree>
    <p:extLst>
      <p:ext uri="{BB962C8B-B14F-4D97-AF65-F5344CB8AC3E}">
        <p14:creationId xmlns:p14="http://schemas.microsoft.com/office/powerpoint/2010/main" val="25727798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1644687"/>
              </p:ext>
            </p:extLst>
          </p:nvPr>
        </p:nvGraphicFramePr>
        <p:xfrm>
          <a:off x="2819400" y="1219200"/>
          <a:ext cx="5757930" cy="4948914"/>
        </p:xfrm>
        <a:graphic>
          <a:graphicData uri="http://schemas.openxmlformats.org/drawingml/2006/table">
            <a:tbl>
              <a:tblPr/>
              <a:tblGrid>
                <a:gridCol w="639770">
                  <a:extLst>
                    <a:ext uri="{9D8B030D-6E8A-4147-A177-3AD203B41FA5}">
                      <a16:colId xmlns:a16="http://schemas.microsoft.com/office/drawing/2014/main" val="20000"/>
                    </a:ext>
                  </a:extLst>
                </a:gridCol>
                <a:gridCol w="639770">
                  <a:extLst>
                    <a:ext uri="{9D8B030D-6E8A-4147-A177-3AD203B41FA5}">
                      <a16:colId xmlns:a16="http://schemas.microsoft.com/office/drawing/2014/main" val="20001"/>
                    </a:ext>
                  </a:extLst>
                </a:gridCol>
                <a:gridCol w="639770">
                  <a:extLst>
                    <a:ext uri="{9D8B030D-6E8A-4147-A177-3AD203B41FA5}">
                      <a16:colId xmlns:a16="http://schemas.microsoft.com/office/drawing/2014/main" val="20002"/>
                    </a:ext>
                  </a:extLst>
                </a:gridCol>
                <a:gridCol w="639770">
                  <a:extLst>
                    <a:ext uri="{9D8B030D-6E8A-4147-A177-3AD203B41FA5}">
                      <a16:colId xmlns:a16="http://schemas.microsoft.com/office/drawing/2014/main" val="20003"/>
                    </a:ext>
                  </a:extLst>
                </a:gridCol>
                <a:gridCol w="639770">
                  <a:extLst>
                    <a:ext uri="{9D8B030D-6E8A-4147-A177-3AD203B41FA5}">
                      <a16:colId xmlns:a16="http://schemas.microsoft.com/office/drawing/2014/main" val="20004"/>
                    </a:ext>
                  </a:extLst>
                </a:gridCol>
                <a:gridCol w="639770">
                  <a:extLst>
                    <a:ext uri="{9D8B030D-6E8A-4147-A177-3AD203B41FA5}">
                      <a16:colId xmlns:a16="http://schemas.microsoft.com/office/drawing/2014/main" val="20005"/>
                    </a:ext>
                  </a:extLst>
                </a:gridCol>
                <a:gridCol w="639770">
                  <a:extLst>
                    <a:ext uri="{9D8B030D-6E8A-4147-A177-3AD203B41FA5}">
                      <a16:colId xmlns:a16="http://schemas.microsoft.com/office/drawing/2014/main" val="20006"/>
                    </a:ext>
                  </a:extLst>
                </a:gridCol>
                <a:gridCol w="639770">
                  <a:extLst>
                    <a:ext uri="{9D8B030D-6E8A-4147-A177-3AD203B41FA5}">
                      <a16:colId xmlns:a16="http://schemas.microsoft.com/office/drawing/2014/main" val="20007"/>
                    </a:ext>
                  </a:extLst>
                </a:gridCol>
                <a:gridCol w="639770">
                  <a:extLst>
                    <a:ext uri="{9D8B030D-6E8A-4147-A177-3AD203B41FA5}">
                      <a16:colId xmlns:a16="http://schemas.microsoft.com/office/drawing/2014/main" val="20008"/>
                    </a:ext>
                  </a:extLst>
                </a:gridCol>
              </a:tblGrid>
              <a:tr h="248309">
                <a:tc>
                  <a:txBody>
                    <a:bodyPr/>
                    <a:lstStyle/>
                    <a:p>
                      <a:r>
                        <a:rPr lang="en-US" sz="1400" dirty="0"/>
                        <a:t>Week</a:t>
                      </a:r>
                    </a:p>
                  </a:txBody>
                  <a:tcPr marL="68687" marR="68687" marT="34344" marB="34344" anchor="ctr">
                    <a:lnL>
                      <a:noFill/>
                    </a:lnL>
                    <a:lnR>
                      <a:noFill/>
                    </a:lnR>
                    <a:lnT>
                      <a:noFill/>
                    </a:lnT>
                    <a:lnB>
                      <a:noFill/>
                    </a:lnB>
                    <a:solidFill>
                      <a:srgbClr val="D2B48C"/>
                    </a:solidFill>
                  </a:tcPr>
                </a:tc>
                <a:tc>
                  <a:txBody>
                    <a:bodyPr/>
                    <a:lstStyle/>
                    <a:p>
                      <a:r>
                        <a:rPr lang="en-US" sz="1400"/>
                        <a:t>Mon</a:t>
                      </a:r>
                    </a:p>
                  </a:txBody>
                  <a:tcPr marL="68687" marR="68687" marT="34344" marB="34344" anchor="ctr">
                    <a:lnL>
                      <a:noFill/>
                    </a:lnL>
                    <a:lnR>
                      <a:noFill/>
                    </a:lnR>
                    <a:lnT>
                      <a:noFill/>
                    </a:lnT>
                    <a:lnB>
                      <a:noFill/>
                    </a:lnB>
                    <a:solidFill>
                      <a:srgbClr val="D2B48C"/>
                    </a:solidFill>
                  </a:tcPr>
                </a:tc>
                <a:tc>
                  <a:txBody>
                    <a:bodyPr/>
                    <a:lstStyle/>
                    <a:p>
                      <a:r>
                        <a:rPr lang="en-US" sz="1400" dirty="0"/>
                        <a:t>Tue</a:t>
                      </a:r>
                    </a:p>
                  </a:txBody>
                  <a:tcPr marL="68687" marR="68687" marT="34344" marB="34344" anchor="ctr">
                    <a:lnL>
                      <a:noFill/>
                    </a:lnL>
                    <a:lnR>
                      <a:noFill/>
                    </a:lnR>
                    <a:lnT>
                      <a:noFill/>
                    </a:lnT>
                    <a:lnB>
                      <a:noFill/>
                    </a:lnB>
                    <a:solidFill>
                      <a:srgbClr val="D2B48C"/>
                    </a:solidFill>
                  </a:tcPr>
                </a:tc>
                <a:tc>
                  <a:txBody>
                    <a:bodyPr/>
                    <a:lstStyle/>
                    <a:p>
                      <a:r>
                        <a:rPr lang="en-US" sz="1400"/>
                        <a:t>Wed</a:t>
                      </a:r>
                    </a:p>
                  </a:txBody>
                  <a:tcPr marL="68687" marR="68687" marT="34344" marB="34344" anchor="ctr">
                    <a:lnL>
                      <a:noFill/>
                    </a:lnL>
                    <a:lnR>
                      <a:noFill/>
                    </a:lnR>
                    <a:lnT>
                      <a:noFill/>
                    </a:lnT>
                    <a:lnB>
                      <a:noFill/>
                    </a:lnB>
                    <a:solidFill>
                      <a:srgbClr val="D2B48C"/>
                    </a:solidFill>
                  </a:tcPr>
                </a:tc>
                <a:tc>
                  <a:txBody>
                    <a:bodyPr/>
                    <a:lstStyle/>
                    <a:p>
                      <a:r>
                        <a:rPr lang="en-US" sz="1400"/>
                        <a:t>Thu</a:t>
                      </a:r>
                    </a:p>
                  </a:txBody>
                  <a:tcPr marL="68687" marR="68687" marT="34344" marB="34344" anchor="ctr">
                    <a:lnL>
                      <a:noFill/>
                    </a:lnL>
                    <a:lnR>
                      <a:noFill/>
                    </a:lnR>
                    <a:lnT>
                      <a:noFill/>
                    </a:lnT>
                    <a:lnB>
                      <a:noFill/>
                    </a:lnB>
                    <a:solidFill>
                      <a:srgbClr val="D2B48C"/>
                    </a:solidFill>
                  </a:tcPr>
                </a:tc>
                <a:tc>
                  <a:txBody>
                    <a:bodyPr/>
                    <a:lstStyle/>
                    <a:p>
                      <a:r>
                        <a:rPr lang="en-US" sz="1400" dirty="0"/>
                        <a:t>Fri</a:t>
                      </a:r>
                    </a:p>
                  </a:txBody>
                  <a:tcPr marL="68687" marR="68687" marT="34344" marB="34344" anchor="ctr">
                    <a:lnL>
                      <a:noFill/>
                    </a:lnL>
                    <a:lnR>
                      <a:noFill/>
                    </a:lnR>
                    <a:lnT>
                      <a:noFill/>
                    </a:lnT>
                    <a:lnB>
                      <a:noFill/>
                    </a:lnB>
                    <a:solidFill>
                      <a:srgbClr val="D2B48C"/>
                    </a:solidFill>
                  </a:tcPr>
                </a:tc>
                <a:tc>
                  <a:txBody>
                    <a:bodyPr/>
                    <a:lstStyle/>
                    <a:p>
                      <a:r>
                        <a:rPr lang="en-US" sz="1400"/>
                        <a:t>Sat</a:t>
                      </a:r>
                    </a:p>
                  </a:txBody>
                  <a:tcPr marL="68687" marR="68687" marT="34344" marB="34344" anchor="ctr">
                    <a:lnL>
                      <a:noFill/>
                    </a:lnL>
                    <a:lnR>
                      <a:noFill/>
                    </a:lnR>
                    <a:lnT>
                      <a:noFill/>
                    </a:lnT>
                    <a:lnB>
                      <a:noFill/>
                    </a:lnB>
                    <a:solidFill>
                      <a:srgbClr val="D2B48C"/>
                    </a:solidFill>
                  </a:tcPr>
                </a:tc>
                <a:tc>
                  <a:txBody>
                    <a:bodyPr/>
                    <a:lstStyle/>
                    <a:p>
                      <a:r>
                        <a:rPr lang="en-US" sz="1400"/>
                        <a:t>Sun</a:t>
                      </a:r>
                    </a:p>
                  </a:txBody>
                  <a:tcPr marL="68687" marR="68687" marT="34344" marB="34344" anchor="ctr">
                    <a:lnL>
                      <a:noFill/>
                    </a:lnL>
                    <a:lnR>
                      <a:noFill/>
                    </a:lnR>
                    <a:lnT>
                      <a:noFill/>
                    </a:lnT>
                    <a:lnB>
                      <a:noFill/>
                    </a:lnB>
                    <a:solidFill>
                      <a:srgbClr val="D2B48C"/>
                    </a:solidFill>
                  </a:tcPr>
                </a:tc>
                <a:tc>
                  <a:txBody>
                    <a:bodyPr/>
                    <a:lstStyle/>
                    <a:p>
                      <a:r>
                        <a:rPr lang="en-US" sz="1400"/>
                        <a:t>Total</a:t>
                      </a:r>
                    </a:p>
                  </a:txBody>
                  <a:tcPr marL="68687" marR="68687" marT="34344" marB="34344" anchor="ctr">
                    <a:lnL>
                      <a:noFill/>
                    </a:lnL>
                    <a:lnR>
                      <a:noFill/>
                    </a:lnR>
                    <a:lnT>
                      <a:noFill/>
                    </a:lnT>
                    <a:lnB>
                      <a:noFill/>
                    </a:lnB>
                    <a:solidFill>
                      <a:srgbClr val="D2B48C"/>
                    </a:solidFill>
                  </a:tcPr>
                </a:tc>
                <a:extLst>
                  <a:ext uri="{0D108BD9-81ED-4DB2-BD59-A6C34878D82A}">
                    <a16:rowId xmlns:a16="http://schemas.microsoft.com/office/drawing/2014/main" val="10000"/>
                  </a:ext>
                </a:extLst>
              </a:tr>
              <a:tr h="248309">
                <a:tc>
                  <a:txBody>
                    <a:bodyPr/>
                    <a:lstStyle/>
                    <a:p>
                      <a:r>
                        <a:rPr lang="en-US" sz="1400" b="0" i="0">
                          <a:solidFill>
                            <a:srgbClr val="000000"/>
                          </a:solidFill>
                          <a:effectLst/>
                          <a:latin typeface="Verdana"/>
                        </a:rPr>
                        <a:t>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15</a:t>
                      </a:r>
                    </a:p>
                  </a:txBody>
                  <a:tcPr marL="68687" marR="68687" marT="34344" marB="34344" anchor="ctr">
                    <a:lnL>
                      <a:noFill/>
                    </a:lnL>
                    <a:lnR>
                      <a:noFill/>
                    </a:lnR>
                    <a:lnT>
                      <a:noFill/>
                    </a:lnT>
                    <a:lnB>
                      <a:noFill/>
                    </a:lnB>
                  </a:tcPr>
                </a:tc>
                <a:extLst>
                  <a:ext uri="{0D108BD9-81ED-4DB2-BD59-A6C34878D82A}">
                    <a16:rowId xmlns:a16="http://schemas.microsoft.com/office/drawing/2014/main" val="10001"/>
                  </a:ext>
                </a:extLst>
              </a:tr>
              <a:tr h="248309">
                <a:tc>
                  <a:txBody>
                    <a:bodyPr/>
                    <a:lstStyle/>
                    <a:p>
                      <a:r>
                        <a:rPr lang="en-US" sz="1400" b="0" i="0">
                          <a:solidFill>
                            <a:srgbClr val="000000"/>
                          </a:solidFill>
                          <a:effectLst/>
                          <a:latin typeface="Verdana"/>
                        </a:rPr>
                        <a:t>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extLst>
                  <a:ext uri="{0D108BD9-81ED-4DB2-BD59-A6C34878D82A}">
                    <a16:rowId xmlns:a16="http://schemas.microsoft.com/office/drawing/2014/main" val="10002"/>
                  </a:ext>
                </a:extLst>
              </a:tr>
              <a:tr h="248309">
                <a:tc>
                  <a:txBody>
                    <a:bodyPr/>
                    <a:lstStyle/>
                    <a:p>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extLst>
                  <a:ext uri="{0D108BD9-81ED-4DB2-BD59-A6C34878D82A}">
                    <a16:rowId xmlns:a16="http://schemas.microsoft.com/office/drawing/2014/main" val="10003"/>
                  </a:ext>
                </a:extLst>
              </a:tr>
              <a:tr h="248309">
                <a:tc>
                  <a:txBody>
                    <a:bodyPr/>
                    <a:lstStyle/>
                    <a:p>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04"/>
                  </a:ext>
                </a:extLst>
              </a:tr>
              <a:tr h="248309">
                <a:tc>
                  <a:txBody>
                    <a:bodyPr/>
                    <a:lstStyle/>
                    <a:p>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21</a:t>
                      </a:r>
                    </a:p>
                  </a:txBody>
                  <a:tcPr marL="68687" marR="68687" marT="34344" marB="34344" anchor="ctr">
                    <a:lnL>
                      <a:noFill/>
                    </a:lnL>
                    <a:lnR>
                      <a:noFill/>
                    </a:lnR>
                    <a:lnT>
                      <a:noFill/>
                    </a:lnT>
                    <a:lnB>
                      <a:noFill/>
                    </a:lnB>
                  </a:tcPr>
                </a:tc>
                <a:extLst>
                  <a:ext uri="{0D108BD9-81ED-4DB2-BD59-A6C34878D82A}">
                    <a16:rowId xmlns:a16="http://schemas.microsoft.com/office/drawing/2014/main" val="10005"/>
                  </a:ext>
                </a:extLst>
              </a:tr>
              <a:tr h="248309">
                <a:tc>
                  <a:txBody>
                    <a:bodyPr/>
                    <a:lstStyle/>
                    <a:p>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24</a:t>
                      </a:r>
                    </a:p>
                  </a:txBody>
                  <a:tcPr marL="68687" marR="68687" marT="34344" marB="34344" anchor="ctr">
                    <a:lnL>
                      <a:noFill/>
                    </a:lnL>
                    <a:lnR>
                      <a:noFill/>
                    </a:lnR>
                    <a:lnT>
                      <a:noFill/>
                    </a:lnT>
                    <a:lnB>
                      <a:noFill/>
                    </a:lnB>
                  </a:tcPr>
                </a:tc>
                <a:extLst>
                  <a:ext uri="{0D108BD9-81ED-4DB2-BD59-A6C34878D82A}">
                    <a16:rowId xmlns:a16="http://schemas.microsoft.com/office/drawing/2014/main" val="10006"/>
                  </a:ext>
                </a:extLst>
              </a:tr>
              <a:tr h="248309">
                <a:tc>
                  <a:txBody>
                    <a:bodyPr/>
                    <a:lstStyle/>
                    <a:p>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a:t>
                      </a:r>
                    </a:p>
                  </a:txBody>
                  <a:tcPr marL="68687" marR="68687" marT="34344" marB="34344" anchor="ctr">
                    <a:lnL>
                      <a:noFill/>
                    </a:lnL>
                    <a:lnR>
                      <a:noFill/>
                    </a:lnR>
                    <a:lnT>
                      <a:noFill/>
                    </a:lnT>
                    <a:lnB>
                      <a:noFill/>
                    </a:lnB>
                  </a:tcPr>
                </a:tc>
                <a:extLst>
                  <a:ext uri="{0D108BD9-81ED-4DB2-BD59-A6C34878D82A}">
                    <a16:rowId xmlns:a16="http://schemas.microsoft.com/office/drawing/2014/main" val="10007"/>
                  </a:ext>
                </a:extLst>
              </a:tr>
              <a:tr h="248309">
                <a:tc>
                  <a:txBody>
                    <a:bodyPr/>
                    <a:lstStyle/>
                    <a:p>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28</a:t>
                      </a:r>
                    </a:p>
                  </a:txBody>
                  <a:tcPr marL="68687" marR="68687" marT="34344" marB="34344" anchor="ctr">
                    <a:lnL>
                      <a:noFill/>
                    </a:lnL>
                    <a:lnR>
                      <a:noFill/>
                    </a:lnR>
                    <a:lnT>
                      <a:noFill/>
                    </a:lnT>
                    <a:lnB>
                      <a:noFill/>
                    </a:lnB>
                  </a:tcPr>
                </a:tc>
                <a:extLst>
                  <a:ext uri="{0D108BD9-81ED-4DB2-BD59-A6C34878D82A}">
                    <a16:rowId xmlns:a16="http://schemas.microsoft.com/office/drawing/2014/main" val="10008"/>
                  </a:ext>
                </a:extLst>
              </a:tr>
              <a:tr h="248309">
                <a:tc>
                  <a:txBody>
                    <a:bodyPr/>
                    <a:lstStyle/>
                    <a:p>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31</a:t>
                      </a:r>
                    </a:p>
                  </a:txBody>
                  <a:tcPr marL="68687" marR="68687" marT="34344" marB="34344" anchor="ctr">
                    <a:lnL>
                      <a:noFill/>
                    </a:lnL>
                    <a:lnR>
                      <a:noFill/>
                    </a:lnR>
                    <a:lnT>
                      <a:noFill/>
                    </a:lnT>
                    <a:lnB>
                      <a:noFill/>
                    </a:lnB>
                  </a:tcPr>
                </a:tc>
                <a:extLst>
                  <a:ext uri="{0D108BD9-81ED-4DB2-BD59-A6C34878D82A}">
                    <a16:rowId xmlns:a16="http://schemas.microsoft.com/office/drawing/2014/main" val="10009"/>
                  </a:ext>
                </a:extLst>
              </a:tr>
              <a:tr h="248309">
                <a:tc>
                  <a:txBody>
                    <a:bodyPr/>
                    <a:lstStyle/>
                    <a:p>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34</a:t>
                      </a:r>
                    </a:p>
                  </a:txBody>
                  <a:tcPr marL="68687" marR="68687" marT="34344" marB="34344" anchor="ctr">
                    <a:lnL>
                      <a:noFill/>
                    </a:lnL>
                    <a:lnR>
                      <a:noFill/>
                    </a:lnR>
                    <a:lnT>
                      <a:noFill/>
                    </a:lnT>
                    <a:lnB>
                      <a:noFill/>
                    </a:lnB>
                  </a:tcPr>
                </a:tc>
                <a:extLst>
                  <a:ext uri="{0D108BD9-81ED-4DB2-BD59-A6C34878D82A}">
                    <a16:rowId xmlns:a16="http://schemas.microsoft.com/office/drawing/2014/main" val="10010"/>
                  </a:ext>
                </a:extLst>
              </a:tr>
              <a:tr h="248309">
                <a:tc>
                  <a:txBody>
                    <a:bodyPr/>
                    <a:lstStyle/>
                    <a:p>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35</a:t>
                      </a:r>
                    </a:p>
                  </a:txBody>
                  <a:tcPr marL="68687" marR="68687" marT="34344" marB="34344" anchor="ctr">
                    <a:lnL>
                      <a:noFill/>
                    </a:lnL>
                    <a:lnR>
                      <a:noFill/>
                    </a:lnR>
                    <a:lnT>
                      <a:noFill/>
                    </a:lnT>
                    <a:lnB>
                      <a:noFill/>
                    </a:lnB>
                  </a:tcPr>
                </a:tc>
                <a:extLst>
                  <a:ext uri="{0D108BD9-81ED-4DB2-BD59-A6C34878D82A}">
                    <a16:rowId xmlns:a16="http://schemas.microsoft.com/office/drawing/2014/main" val="10011"/>
                  </a:ext>
                </a:extLst>
              </a:tr>
              <a:tr h="248309">
                <a:tc>
                  <a:txBody>
                    <a:bodyPr/>
                    <a:lstStyle/>
                    <a:p>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36</a:t>
                      </a:r>
                    </a:p>
                  </a:txBody>
                  <a:tcPr marL="68687" marR="68687" marT="34344" marB="34344" anchor="ctr">
                    <a:lnL>
                      <a:noFill/>
                    </a:lnL>
                    <a:lnR>
                      <a:noFill/>
                    </a:lnR>
                    <a:lnT>
                      <a:noFill/>
                    </a:lnT>
                    <a:lnB>
                      <a:noFill/>
                    </a:lnB>
                  </a:tcPr>
                </a:tc>
                <a:extLst>
                  <a:ext uri="{0D108BD9-81ED-4DB2-BD59-A6C34878D82A}">
                    <a16:rowId xmlns:a16="http://schemas.microsoft.com/office/drawing/2014/main" val="10012"/>
                  </a:ext>
                </a:extLst>
              </a:tr>
              <a:tr h="248309">
                <a:tc>
                  <a:txBody>
                    <a:bodyPr/>
                    <a:lstStyle/>
                    <a:p>
                      <a:r>
                        <a:rPr lang="en-US" sz="1400" b="0" i="0">
                          <a:solidFill>
                            <a:srgbClr val="000000"/>
                          </a:solidFill>
                          <a:effectLst/>
                          <a:latin typeface="Verdana"/>
                        </a:rPr>
                        <a:t>13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38</a:t>
                      </a:r>
                    </a:p>
                  </a:txBody>
                  <a:tcPr marL="68687" marR="68687" marT="34344" marB="34344" anchor="ctr">
                    <a:lnL>
                      <a:noFill/>
                    </a:lnL>
                    <a:lnR>
                      <a:noFill/>
                    </a:lnR>
                    <a:lnT>
                      <a:noFill/>
                    </a:lnT>
                    <a:lnB>
                      <a:noFill/>
                    </a:lnB>
                  </a:tcPr>
                </a:tc>
                <a:extLst>
                  <a:ext uri="{0D108BD9-81ED-4DB2-BD59-A6C34878D82A}">
                    <a16:rowId xmlns:a16="http://schemas.microsoft.com/office/drawing/2014/main" val="10013"/>
                  </a:ext>
                </a:extLst>
              </a:tr>
              <a:tr h="248309">
                <a:tc>
                  <a:txBody>
                    <a:bodyPr/>
                    <a:lstStyle/>
                    <a:p>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27</a:t>
                      </a:r>
                    </a:p>
                  </a:txBody>
                  <a:tcPr marL="68687" marR="68687" marT="34344" marB="34344" anchor="ctr">
                    <a:lnL>
                      <a:noFill/>
                    </a:lnL>
                    <a:lnR>
                      <a:noFill/>
                    </a:lnR>
                    <a:lnT>
                      <a:noFill/>
                    </a:lnT>
                    <a:lnB>
                      <a:noFill/>
                    </a:lnB>
                  </a:tcPr>
                </a:tc>
                <a:extLst>
                  <a:ext uri="{0D108BD9-81ED-4DB2-BD59-A6C34878D82A}">
                    <a16:rowId xmlns:a16="http://schemas.microsoft.com/office/drawing/2014/main" val="10014"/>
                  </a:ext>
                </a:extLst>
              </a:tr>
              <a:tr h="248309">
                <a:tc>
                  <a:txBody>
                    <a:bodyPr/>
                    <a:lstStyle/>
                    <a:p>
                      <a:r>
                        <a:rPr lang="en-US" sz="1400" b="0" i="0">
                          <a:solidFill>
                            <a:srgbClr val="000000"/>
                          </a:solidFill>
                          <a:effectLst/>
                          <a:latin typeface="Verdana"/>
                        </a:rPr>
                        <a:t>15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15"/>
                  </a:ext>
                </a:extLst>
              </a:tr>
              <a:tr h="436146">
                <a:tc>
                  <a:txBody>
                    <a:bodyPr/>
                    <a:lstStyle/>
                    <a:p>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100" b="0" i="0" dirty="0">
                          <a:solidFill>
                            <a:srgbClr val="000000"/>
                          </a:solidFill>
                          <a:effectLst/>
                          <a:latin typeface="Verdana"/>
                        </a:rPr>
                        <a:t>Walk 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dirty="0">
                          <a:solidFill>
                            <a:srgbClr val="000000"/>
                          </a:solidFill>
                          <a:effectLst/>
                          <a:latin typeface="Verdana"/>
                        </a:rPr>
                        <a:t>34.2</a:t>
                      </a:r>
                    </a:p>
                  </a:txBody>
                  <a:tcPr marL="68687" marR="68687" marT="34344" marB="34344" anchor="ctr">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5" name="Rectangle 1"/>
          <p:cNvSpPr>
            <a:spLocks noChangeArrowheads="1"/>
          </p:cNvSpPr>
          <p:nvPr/>
        </p:nvSpPr>
        <p:spPr bwMode="auto">
          <a:xfrm>
            <a:off x="1981200" y="653534"/>
            <a:ext cx="427142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b="1" dirty="0">
                <a:latin typeface="Arial" charset="0"/>
                <a:cs typeface="Arial" charset="0"/>
              </a:rPr>
              <a:t>16-Week Marathon Training Schedule</a:t>
            </a:r>
            <a:endParaRPr lang="en-US" dirty="0">
              <a:latin typeface="Arial" charset="0"/>
              <a:cs typeface="Arial" charset="0"/>
            </a:endParaRPr>
          </a:p>
        </p:txBody>
      </p:sp>
    </p:spTree>
    <p:extLst>
      <p:ext uri="{BB962C8B-B14F-4D97-AF65-F5344CB8AC3E}">
        <p14:creationId xmlns:p14="http://schemas.microsoft.com/office/powerpoint/2010/main" val="277911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2057400" y="457200"/>
            <a:ext cx="8280920" cy="1071570"/>
          </a:xfrm>
        </p:spPr>
        <p:txBody>
          <a:bodyPr>
            <a:noAutofit/>
          </a:bodyPr>
          <a:lstStyle/>
          <a:p>
            <a:pPr>
              <a:buNone/>
            </a:pPr>
            <a:r>
              <a:rPr lang="en-US" altLang="zh-CN" sz="3600" dirty="0">
                <a:solidFill>
                  <a:srgbClr val="000000"/>
                </a:solidFill>
              </a:rPr>
              <a:t>State Educational Standards and Text Complexity</a:t>
            </a:r>
            <a:endParaRPr lang="zh-CN" altLang="en-US" sz="3600" dirty="0">
              <a:solidFill>
                <a:srgbClr val="000000"/>
              </a:solidFill>
            </a:endParaRPr>
          </a:p>
        </p:txBody>
      </p:sp>
      <p:sp>
        <p:nvSpPr>
          <p:cNvPr id="3" name="TextBox 2"/>
          <p:cNvSpPr txBox="1"/>
          <p:nvPr/>
        </p:nvSpPr>
        <p:spPr>
          <a:xfrm>
            <a:off x="1905000" y="1752600"/>
            <a:ext cx="627923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Most state reading standards require that students implement comprehension standards with texts of specific levels of difficulty</a:t>
            </a:r>
          </a:p>
          <a:p>
            <a:pPr marL="285750" indent="-285750">
              <a:buFont typeface="Arial" panose="020B0604020202020204" pitchFamily="34" charset="0"/>
              <a:buChar char="•"/>
            </a:pPr>
            <a:r>
              <a:rPr lang="en-US" sz="2400" dirty="0"/>
              <a:t>These text requirements are at higher levels than has been typical of grade level texts  </a:t>
            </a:r>
          </a:p>
          <a:p>
            <a:pPr marL="285750" indent="-285750">
              <a:buFont typeface="Arial" panose="020B0604020202020204" pitchFamily="34" charset="0"/>
              <a:buChar char="•"/>
            </a:pPr>
            <a:r>
              <a:rPr lang="en-US" sz="2400" dirty="0"/>
              <a:t>By making text level part of the learning kids are to achieve—they discourage teaching reading with out-of-level texts </a:t>
            </a:r>
          </a:p>
        </p:txBody>
      </p:sp>
    </p:spTree>
    <p:extLst>
      <p:ext uri="{BB962C8B-B14F-4D97-AF65-F5344CB8AC3E}">
        <p14:creationId xmlns:p14="http://schemas.microsoft.com/office/powerpoint/2010/main" val="1816825857"/>
      </p:ext>
    </p:extLst>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28800" y="512165"/>
            <a:ext cx="7172300" cy="1200766"/>
          </a:xfrm>
          <a:prstGeom prst="rect">
            <a:avLst/>
          </a:prstGeom>
        </p:spPr>
        <p:txBody>
          <a:bodyPr/>
          <a:lstStyle/>
          <a:p>
            <a:pPr>
              <a:lnSpc>
                <a:spcPct val="90000"/>
              </a:lnSpc>
              <a:spcBef>
                <a:spcPct val="20000"/>
              </a:spcBef>
              <a:defRPr/>
            </a:pPr>
            <a:r>
              <a:rPr lang="en-US" altLang="zh-CN" sz="3600" dirty="0">
                <a:solidFill>
                  <a:srgbClr val="000000"/>
                </a:solidFill>
                <a:ea typeface="宋体" charset="-122"/>
              </a:rPr>
              <a:t>Powell’s mediated text theory</a:t>
            </a:r>
          </a:p>
          <a:p>
            <a:pPr>
              <a:lnSpc>
                <a:spcPct val="90000"/>
              </a:lnSpc>
              <a:spcBef>
                <a:spcPct val="20000"/>
              </a:spcBef>
              <a:defRPr/>
            </a:pPr>
            <a:endParaRPr lang="en-US" altLang="zh-CN" sz="2400" dirty="0">
              <a:ea typeface="宋体" charset="-122"/>
            </a:endParaRPr>
          </a:p>
        </p:txBody>
      </p:sp>
      <p:sp>
        <p:nvSpPr>
          <p:cNvPr id="3" name="TextBox 2"/>
          <p:cNvSpPr txBox="1"/>
          <p:nvPr/>
        </p:nvSpPr>
        <p:spPr>
          <a:xfrm>
            <a:off x="1752600" y="1445876"/>
            <a:ext cx="7848872" cy="1200328"/>
          </a:xfrm>
          <a:prstGeom prst="rect">
            <a:avLst/>
          </a:prstGeom>
          <a:noFill/>
        </p:spPr>
        <p:txBody>
          <a:bodyPr wrap="square" rtlCol="0">
            <a:spAutoFit/>
          </a:bodyPr>
          <a:lstStyle/>
          <a:p>
            <a:r>
              <a:rPr lang="en-US" sz="2400" dirty="0"/>
              <a:t>Learning from relatively harder texts is superior because teaching can facilitate/mediate students’ interactions with text in ways that allows students to bridge the gap</a:t>
            </a:r>
          </a:p>
        </p:txBody>
      </p:sp>
      <p:sp>
        <p:nvSpPr>
          <p:cNvPr id="10" name="TextBox 9"/>
          <p:cNvSpPr txBox="1"/>
          <p:nvPr/>
        </p:nvSpPr>
        <p:spPr>
          <a:xfrm>
            <a:off x="2999656" y="501317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6888088" y="5013176"/>
            <a:ext cx="2592288"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9336360" y="4941168"/>
            <a:ext cx="1080120" cy="584776"/>
          </a:xfrm>
          <a:prstGeom prst="rect">
            <a:avLst/>
          </a:prstGeom>
          <a:noFill/>
        </p:spPr>
        <p:txBody>
          <a:bodyPr wrap="square" rtlCol="0">
            <a:spAutoFit/>
          </a:bodyPr>
          <a:lstStyle/>
          <a:p>
            <a:r>
              <a:rPr lang="en-US" sz="1600" dirty="0">
                <a:solidFill>
                  <a:schemeClr val="bg1"/>
                </a:solidFill>
              </a:rPr>
              <a:t>3 variables</a:t>
            </a:r>
          </a:p>
        </p:txBody>
      </p:sp>
      <p:sp>
        <p:nvSpPr>
          <p:cNvPr id="13" name="Isosceles Triangle 12"/>
          <p:cNvSpPr/>
          <p:nvPr/>
        </p:nvSpPr>
        <p:spPr>
          <a:xfrm>
            <a:off x="4583832" y="3284984"/>
            <a:ext cx="2736304"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43872" y="2780928"/>
            <a:ext cx="2232248" cy="369332"/>
          </a:xfrm>
          <a:prstGeom prst="rect">
            <a:avLst/>
          </a:prstGeom>
          <a:noFill/>
        </p:spPr>
        <p:txBody>
          <a:bodyPr wrap="square" rtlCol="0">
            <a:spAutoFit/>
          </a:bodyPr>
          <a:lstStyle/>
          <a:p>
            <a:r>
              <a:rPr lang="en-US" dirty="0"/>
              <a:t>          Mediation </a:t>
            </a:r>
          </a:p>
        </p:txBody>
      </p:sp>
    </p:spTree>
    <p:extLst>
      <p:ext uri="{BB962C8B-B14F-4D97-AF65-F5344CB8AC3E}">
        <p14:creationId xmlns:p14="http://schemas.microsoft.com/office/powerpoint/2010/main" val="182405577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a:t>
            </a:r>
          </a:p>
        </p:txBody>
      </p:sp>
      <p:sp>
        <p:nvSpPr>
          <p:cNvPr id="3" name="Content Placeholder 2"/>
          <p:cNvSpPr>
            <a:spLocks noGrp="1"/>
          </p:cNvSpPr>
          <p:nvPr>
            <p:ph idx="1"/>
          </p:nvPr>
        </p:nvSpPr>
        <p:spPr/>
        <p:txBody>
          <a:bodyPr/>
          <a:lstStyle/>
          <a:p>
            <a:r>
              <a:rPr lang="en-US" dirty="0"/>
              <a:t>Not different books, but different scaffolding</a:t>
            </a:r>
          </a:p>
          <a:p>
            <a:r>
              <a:rPr lang="en-US" dirty="0"/>
              <a:t>Students should read multiple texts across a range of challenge levels (including “frustration” level), but the degree of scaffolding should be higher the harder the text</a:t>
            </a:r>
          </a:p>
          <a:p>
            <a:r>
              <a:rPr lang="en-US" dirty="0"/>
              <a:t>Large group text vs. small group texts?</a:t>
            </a:r>
          </a:p>
          <a:p>
            <a:r>
              <a:rPr lang="en-US"/>
              <a:t>Pull-out instruction?</a:t>
            </a:r>
          </a:p>
        </p:txBody>
      </p:sp>
    </p:spTree>
    <p:extLst>
      <p:ext uri="{BB962C8B-B14F-4D97-AF65-F5344CB8AC3E}">
        <p14:creationId xmlns:p14="http://schemas.microsoft.com/office/powerpoint/2010/main" val="179916214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981200" y="1524000"/>
            <a:ext cx="8229600" cy="4876800"/>
          </a:xfrm>
        </p:spPr>
        <p:txBody>
          <a:bodyPr>
            <a:normAutofit lnSpcReduction="10000"/>
          </a:bodyPr>
          <a:lstStyle/>
          <a:p>
            <a:r>
              <a:rPr lang="en-US" dirty="0"/>
              <a:t>I can’t learn from a text that I can’t figure out. </a:t>
            </a:r>
          </a:p>
          <a:p>
            <a:r>
              <a:rPr lang="en-US" dirty="0"/>
              <a:t>But I can learn from one that I may not understand but that I can make sense of</a:t>
            </a:r>
          </a:p>
          <a:p>
            <a:r>
              <a:rPr lang="en-US" dirty="0"/>
              <a:t>Persistence depends upon my awareness that I can successfully take control in such situations</a:t>
            </a:r>
          </a:p>
          <a:p>
            <a:r>
              <a:rPr lang="en-US" dirty="0"/>
              <a:t>A steady diet of instructional level text restricts/limits the text barriers that I can gain experience with</a:t>
            </a:r>
          </a:p>
          <a:p>
            <a:r>
              <a:rPr lang="en-US" dirty="0"/>
              <a:t>But providing students complex text alone – without scaffolding, guidance, and teaching – will provide opportunity without ensuring learning</a:t>
            </a:r>
          </a:p>
          <a:p>
            <a:r>
              <a:rPr lang="en-US" dirty="0"/>
              <a:t>Make students powerful, teach them to read complex texts</a:t>
            </a:r>
          </a:p>
          <a:p>
            <a:pPr marL="0" indent="0">
              <a:buNone/>
            </a:pP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9906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905000" y="500042"/>
            <a:ext cx="7791400" cy="1200766"/>
          </a:xfrm>
          <a:prstGeom prst="rect">
            <a:avLst/>
          </a:prstGeom>
        </p:spPr>
        <p:txBody>
          <a:bodyPr/>
          <a:lstStyle/>
          <a:p>
            <a:pPr>
              <a:lnSpc>
                <a:spcPct val="90000"/>
              </a:lnSpc>
              <a:spcBef>
                <a:spcPct val="20000"/>
              </a:spcBef>
              <a:defRPr/>
            </a:pPr>
            <a:r>
              <a:rPr lang="en-US" altLang="zh-CN" sz="3600" dirty="0">
                <a:solidFill>
                  <a:srgbClr val="000000"/>
                </a:solidFill>
                <a:ea typeface="宋体" charset="-122"/>
              </a:rPr>
              <a:t>Any evidence that this is possible?</a:t>
            </a:r>
          </a:p>
          <a:p>
            <a:pPr>
              <a:lnSpc>
                <a:spcPct val="90000"/>
              </a:lnSpc>
              <a:spcBef>
                <a:spcPct val="20000"/>
              </a:spcBef>
              <a:defRPr/>
            </a:pPr>
            <a:endParaRPr lang="en-US" altLang="zh-CN" sz="2400" dirty="0">
              <a:ea typeface="宋体" charset="-122"/>
            </a:endParaRPr>
          </a:p>
        </p:txBody>
      </p:sp>
      <p:sp>
        <p:nvSpPr>
          <p:cNvPr id="3" name="TextBox 2"/>
          <p:cNvSpPr txBox="1"/>
          <p:nvPr/>
        </p:nvSpPr>
        <p:spPr>
          <a:xfrm>
            <a:off x="1828800" y="1412777"/>
            <a:ext cx="7867600" cy="3785652"/>
          </a:xfrm>
          <a:prstGeom prst="rect">
            <a:avLst/>
          </a:prstGeom>
          <a:noFill/>
        </p:spPr>
        <p:txBody>
          <a:bodyPr wrap="square" rtlCol="0">
            <a:spAutoFit/>
          </a:bodyPr>
          <a:lstStyle/>
          <a:p>
            <a:pPr marL="342900" indent="-342900">
              <a:buFont typeface="Arial"/>
              <a:buChar char="•"/>
            </a:pPr>
            <a:r>
              <a:rPr lang="en-US" sz="2400" dirty="0"/>
              <a:t>Yes, quite a bit</a:t>
            </a:r>
          </a:p>
          <a:p>
            <a:endParaRPr lang="en-US" sz="2400" dirty="0"/>
          </a:p>
          <a:p>
            <a:pPr marL="342900" indent="-342900">
              <a:buFont typeface="Arial"/>
              <a:buChar char="•"/>
            </a:pPr>
            <a:r>
              <a:rPr lang="en-US" sz="2400" dirty="0"/>
              <a:t>Many studies show that – with scaffolding – students can read “frustration level” texts as if they had been placed in books at their “instructional levels”</a:t>
            </a:r>
          </a:p>
          <a:p>
            <a:pPr marL="342900" indent="-342900">
              <a:buFont typeface="Arial"/>
              <a:buChar char="•"/>
            </a:pPr>
            <a:endParaRPr lang="en-US" sz="2400" dirty="0"/>
          </a:p>
          <a:p>
            <a:pPr marL="342900" indent="-342900">
              <a:buFont typeface="Arial"/>
              <a:buChar char="•"/>
            </a:pPr>
            <a:r>
              <a:rPr lang="en-US" sz="2400" dirty="0"/>
              <a:t>Remember the O’Connor studies: instructional level made a learning differences until she standardized the teacher scaffolding…that’s one</a:t>
            </a:r>
          </a:p>
          <a:p>
            <a:endParaRPr lang="en-US" sz="2400" dirty="0"/>
          </a:p>
        </p:txBody>
      </p:sp>
    </p:spTree>
    <p:extLst>
      <p:ext uri="{BB962C8B-B14F-4D97-AF65-F5344CB8AC3E}">
        <p14:creationId xmlns:p14="http://schemas.microsoft.com/office/powerpoint/2010/main" val="373273287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0" y="500042"/>
            <a:ext cx="8229600" cy="1557358"/>
          </a:xfrm>
          <a:prstGeom prst="rect">
            <a:avLst/>
          </a:prstGeom>
        </p:spPr>
        <p:txBody>
          <a:bodyPr/>
          <a:lstStyle/>
          <a:p>
            <a:pPr>
              <a:lnSpc>
                <a:spcPct val="90000"/>
              </a:lnSpc>
              <a:spcBef>
                <a:spcPct val="20000"/>
              </a:spcBef>
              <a:defRPr/>
            </a:pPr>
            <a:r>
              <a:rPr lang="en-US" altLang="zh-CN" sz="3600" dirty="0">
                <a:solidFill>
                  <a:srgbClr val="000000"/>
                </a:solidFill>
                <a:ea typeface="宋体" charset="-122"/>
              </a:rPr>
              <a:t>Learning from complex text</a:t>
            </a:r>
          </a:p>
          <a:p>
            <a:pPr>
              <a:lnSpc>
                <a:spcPct val="90000"/>
              </a:lnSpc>
              <a:spcBef>
                <a:spcPct val="20000"/>
              </a:spcBef>
              <a:defRPr/>
            </a:pPr>
            <a:endParaRPr lang="en-US" altLang="zh-CN" sz="2400" dirty="0">
              <a:ea typeface="宋体" charset="-122"/>
            </a:endParaRPr>
          </a:p>
        </p:txBody>
      </p:sp>
      <p:sp>
        <p:nvSpPr>
          <p:cNvPr id="2" name="TextBox 1">
            <a:extLst>
              <a:ext uri="{FF2B5EF4-FFF2-40B4-BE49-F238E27FC236}">
                <a16:creationId xmlns:a16="http://schemas.microsoft.com/office/drawing/2014/main" id="{B82E33DD-108D-3C4F-A221-03A41AA61FF3}"/>
              </a:ext>
            </a:extLst>
          </p:cNvPr>
          <p:cNvSpPr txBox="1"/>
          <p:nvPr/>
        </p:nvSpPr>
        <p:spPr>
          <a:xfrm>
            <a:off x="1676400" y="1676400"/>
            <a:ext cx="84201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Having students reading challenging text with accountability increases opportunity to learn</a:t>
            </a:r>
          </a:p>
          <a:p>
            <a:pPr marL="285750" indent="-285750">
              <a:buFont typeface="Arial" panose="020B0604020202020204" pitchFamily="34" charset="0"/>
              <a:buChar char="•"/>
            </a:pPr>
            <a:r>
              <a:rPr lang="en-US" sz="2400" dirty="0"/>
              <a:t>But students--if they are to be successful with this--require scaffolding, guidance, and teaching</a:t>
            </a:r>
          </a:p>
          <a:p>
            <a:pPr marL="285750" indent="-285750">
              <a:buFont typeface="Arial" panose="020B0604020202020204" pitchFamily="34" charset="0"/>
              <a:buChar char="•"/>
            </a:pPr>
            <a:r>
              <a:rPr lang="en-US" sz="2400" dirty="0"/>
              <a:t>A basic idea of instructional level teaching is to minimize teaching </a:t>
            </a:r>
          </a:p>
          <a:p>
            <a:pPr marL="285750" indent="-285750">
              <a:buFont typeface="Arial" panose="020B0604020202020204" pitchFamily="34" charset="0"/>
              <a:buChar char="•"/>
            </a:pPr>
            <a:r>
              <a:rPr lang="en-US" sz="2400" dirty="0"/>
              <a:t>The basic idea of teaching with complex text is to maximize achievement</a:t>
            </a:r>
          </a:p>
        </p:txBody>
      </p:sp>
    </p:spTree>
    <p:extLst>
      <p:ext uri="{BB962C8B-B14F-4D97-AF65-F5344CB8AC3E}">
        <p14:creationId xmlns:p14="http://schemas.microsoft.com/office/powerpoint/2010/main" val="253488148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620689"/>
            <a:ext cx="7200800" cy="646331"/>
          </a:xfrm>
          <a:prstGeom prst="rect">
            <a:avLst/>
          </a:prstGeom>
          <a:noFill/>
        </p:spPr>
        <p:txBody>
          <a:bodyPr wrap="square" rtlCol="0">
            <a:spAutoFit/>
          </a:bodyPr>
          <a:lstStyle/>
          <a:p>
            <a:r>
              <a:rPr lang="en-US" sz="3600" dirty="0">
                <a:solidFill>
                  <a:srgbClr val="000000"/>
                </a:solidFill>
              </a:rPr>
              <a:t>Scaffolding an Instructional Level</a:t>
            </a:r>
          </a:p>
        </p:txBody>
      </p:sp>
      <p:sp>
        <p:nvSpPr>
          <p:cNvPr id="4" name="TextBox 3"/>
          <p:cNvSpPr txBox="1"/>
          <p:nvPr/>
        </p:nvSpPr>
        <p:spPr>
          <a:xfrm>
            <a:off x="2279576" y="1412778"/>
            <a:ext cx="5184576" cy="3693319"/>
          </a:xfrm>
          <a:prstGeom prst="rect">
            <a:avLst/>
          </a:prstGeom>
          <a:noFill/>
        </p:spPr>
        <p:txBody>
          <a:bodyPr wrap="square" rtlCol="0">
            <a:spAutoFit/>
          </a:bodyPr>
          <a:lstStyle/>
          <a:p>
            <a:r>
              <a:rPr lang="en-US" dirty="0" err="1"/>
              <a:t>Bonfiglio</a:t>
            </a:r>
            <a:r>
              <a:rPr lang="en-US" dirty="0"/>
              <a:t>, Daly, </a:t>
            </a:r>
            <a:r>
              <a:rPr lang="en-US" dirty="0" err="1"/>
              <a:t>Persampieri</a:t>
            </a:r>
            <a:r>
              <a:rPr lang="en-US" dirty="0"/>
              <a:t>, &amp; Andersen, 2006 </a:t>
            </a:r>
          </a:p>
          <a:p>
            <a:r>
              <a:rPr lang="en-US" dirty="0"/>
              <a:t>Burns, 2007</a:t>
            </a:r>
          </a:p>
          <a:p>
            <a:r>
              <a:rPr lang="en-US" dirty="0"/>
              <a:t>Burns, Dean, &amp; Foley, 2004</a:t>
            </a:r>
          </a:p>
          <a:p>
            <a:r>
              <a:rPr lang="en-US" dirty="0"/>
              <a:t>Carney, Anderson, Blackburn, &amp; Blessings, 1984</a:t>
            </a:r>
          </a:p>
          <a:p>
            <a:r>
              <a:rPr lang="en-US" dirty="0"/>
              <a:t>Daly &amp; Martens, 1994</a:t>
            </a:r>
          </a:p>
          <a:p>
            <a:r>
              <a:rPr lang="en-US" dirty="0"/>
              <a:t>Eckert, </a:t>
            </a:r>
            <a:r>
              <a:rPr lang="en-US" dirty="0" err="1"/>
              <a:t>Ardoin</a:t>
            </a:r>
            <a:r>
              <a:rPr lang="en-US" dirty="0"/>
              <a:t>, </a:t>
            </a:r>
            <a:r>
              <a:rPr lang="en-US" dirty="0" err="1"/>
              <a:t>Daisey</a:t>
            </a:r>
            <a:r>
              <a:rPr lang="en-US" dirty="0"/>
              <a:t>, &amp; </a:t>
            </a:r>
            <a:r>
              <a:rPr lang="en-US" dirty="0" err="1"/>
              <a:t>Scarola</a:t>
            </a:r>
            <a:r>
              <a:rPr lang="en-US" dirty="0"/>
              <a:t>, 2000</a:t>
            </a:r>
          </a:p>
          <a:p>
            <a:r>
              <a:rPr lang="cs-CZ" dirty="0" err="1"/>
              <a:t>Faulkner</a:t>
            </a:r>
            <a:r>
              <a:rPr lang="cs-CZ" dirty="0"/>
              <a:t> &amp; </a:t>
            </a:r>
            <a:r>
              <a:rPr lang="cs-CZ" dirty="0" err="1"/>
              <a:t>Levy</a:t>
            </a:r>
            <a:r>
              <a:rPr lang="cs-CZ" dirty="0"/>
              <a:t>, 1999</a:t>
            </a:r>
            <a:endParaRPr lang="en-US" dirty="0"/>
          </a:p>
          <a:p>
            <a:r>
              <a:rPr lang="en-US" dirty="0" err="1"/>
              <a:t>Gickling</a:t>
            </a:r>
            <a:r>
              <a:rPr lang="en-US" dirty="0"/>
              <a:t> &amp; Armstrong, 1978 </a:t>
            </a:r>
          </a:p>
          <a:p>
            <a:r>
              <a:rPr lang="en-US" dirty="0"/>
              <a:t>Hall, </a:t>
            </a:r>
            <a:r>
              <a:rPr lang="en-US" dirty="0" err="1"/>
              <a:t>Sabey</a:t>
            </a:r>
            <a:r>
              <a:rPr lang="en-US" dirty="0"/>
              <a:t>, &amp; McClellan, 2005</a:t>
            </a:r>
          </a:p>
          <a:p>
            <a:r>
              <a:rPr lang="cs-CZ" dirty="0" err="1"/>
              <a:t>Levy</a:t>
            </a:r>
            <a:r>
              <a:rPr lang="cs-CZ" dirty="0"/>
              <a:t>, </a:t>
            </a:r>
            <a:r>
              <a:rPr lang="cs-CZ" dirty="0" err="1"/>
              <a:t>Nicholls</a:t>
            </a:r>
            <a:r>
              <a:rPr lang="cs-CZ" dirty="0"/>
              <a:t>, &amp; </a:t>
            </a:r>
            <a:r>
              <a:rPr lang="cs-CZ" dirty="0" err="1"/>
              <a:t>Kohen</a:t>
            </a:r>
            <a:r>
              <a:rPr lang="cs-CZ" dirty="0"/>
              <a:t>, 1993</a:t>
            </a:r>
            <a:endParaRPr lang="en-US" dirty="0"/>
          </a:p>
          <a:p>
            <a:r>
              <a:rPr lang="en-US" dirty="0" err="1"/>
              <a:t>McComas</a:t>
            </a:r>
            <a:r>
              <a:rPr lang="en-US" dirty="0"/>
              <a:t>, </a:t>
            </a:r>
            <a:r>
              <a:rPr lang="en-US" dirty="0" err="1"/>
              <a:t>Wacker</a:t>
            </a:r>
            <a:r>
              <a:rPr lang="en-US" dirty="0"/>
              <a:t>, &amp; Cooper, 1996</a:t>
            </a:r>
          </a:p>
          <a:p>
            <a:r>
              <a:rPr lang="fi-FI" dirty="0" err="1"/>
              <a:t>Neill</a:t>
            </a:r>
            <a:r>
              <a:rPr lang="fi-FI" dirty="0"/>
              <a:t>, 1979</a:t>
            </a:r>
          </a:p>
          <a:p>
            <a:endParaRPr lang="en-US" dirty="0"/>
          </a:p>
        </p:txBody>
      </p:sp>
    </p:spTree>
    <p:extLst>
      <p:ext uri="{BB962C8B-B14F-4D97-AF65-F5344CB8AC3E}">
        <p14:creationId xmlns:p14="http://schemas.microsoft.com/office/powerpoint/2010/main" val="159926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620689"/>
            <a:ext cx="7992888" cy="646331"/>
          </a:xfrm>
          <a:prstGeom prst="rect">
            <a:avLst/>
          </a:prstGeom>
          <a:noFill/>
        </p:spPr>
        <p:txBody>
          <a:bodyPr wrap="square" rtlCol="0">
            <a:spAutoFit/>
          </a:bodyPr>
          <a:lstStyle/>
          <a:p>
            <a:r>
              <a:rPr lang="en-US" sz="3600" dirty="0">
                <a:solidFill>
                  <a:srgbClr val="000000"/>
                </a:solidFill>
              </a:rPr>
              <a:t>Scaffolding an Instructional Level </a:t>
            </a:r>
          </a:p>
        </p:txBody>
      </p:sp>
      <p:sp>
        <p:nvSpPr>
          <p:cNvPr id="4" name="TextBox 3"/>
          <p:cNvSpPr txBox="1"/>
          <p:nvPr/>
        </p:nvSpPr>
        <p:spPr>
          <a:xfrm>
            <a:off x="2351584" y="1268760"/>
            <a:ext cx="5725616" cy="4370040"/>
          </a:xfrm>
          <a:prstGeom prst="rect">
            <a:avLst/>
          </a:prstGeom>
          <a:noFill/>
        </p:spPr>
        <p:txBody>
          <a:bodyPr wrap="square" rtlCol="0">
            <a:spAutoFit/>
          </a:bodyPr>
          <a:lstStyle/>
          <a:p>
            <a:r>
              <a:rPr lang="sv-SE" dirty="0" err="1"/>
              <a:t>O’Shea</a:t>
            </a:r>
            <a:r>
              <a:rPr lang="sv-SE" dirty="0"/>
              <a:t>, </a:t>
            </a:r>
            <a:r>
              <a:rPr lang="sv-SE" dirty="0" err="1"/>
              <a:t>Sindelar</a:t>
            </a:r>
            <a:r>
              <a:rPr lang="sv-SE" dirty="0"/>
              <a:t>, &amp; </a:t>
            </a:r>
            <a:r>
              <a:rPr lang="sv-SE" dirty="0" err="1"/>
              <a:t>O’Shea</a:t>
            </a:r>
            <a:r>
              <a:rPr lang="sv-SE" dirty="0"/>
              <a:t>, 1985</a:t>
            </a:r>
          </a:p>
          <a:p>
            <a:r>
              <a:rPr lang="sv-SE" dirty="0" err="1"/>
              <a:t>Pany</a:t>
            </a:r>
            <a:r>
              <a:rPr lang="sv-SE" dirty="0"/>
              <a:t> &amp; McCoy, 1988</a:t>
            </a:r>
            <a:endParaRPr lang="en-US" dirty="0"/>
          </a:p>
          <a:p>
            <a:r>
              <a:rPr lang="hr-HR" dirty="0"/>
              <a:t>Rasinski, 1990</a:t>
            </a:r>
          </a:p>
          <a:p>
            <a:r>
              <a:rPr lang="de-DE" dirty="0" err="1"/>
              <a:t>Reitsma</a:t>
            </a:r>
            <a:r>
              <a:rPr lang="de-DE" dirty="0"/>
              <a:t>, 1988</a:t>
            </a:r>
          </a:p>
          <a:p>
            <a:r>
              <a:rPr lang="fi-FI" dirty="0" err="1"/>
              <a:t>Rose</a:t>
            </a:r>
            <a:r>
              <a:rPr lang="fi-FI" dirty="0"/>
              <a:t> &amp; Beattie, 1986</a:t>
            </a:r>
            <a:endParaRPr lang="en-US" dirty="0"/>
          </a:p>
          <a:p>
            <a:r>
              <a:rPr lang="en-US" dirty="0"/>
              <a:t>Sanford  &amp; Horner, 2013</a:t>
            </a:r>
          </a:p>
          <a:p>
            <a:r>
              <a:rPr lang="sv-SE" dirty="0" err="1"/>
              <a:t>Sindelar</a:t>
            </a:r>
            <a:r>
              <a:rPr lang="sv-SE" dirty="0"/>
              <a:t>, </a:t>
            </a:r>
            <a:r>
              <a:rPr lang="sv-SE" dirty="0" err="1"/>
              <a:t>Monda</a:t>
            </a:r>
            <a:r>
              <a:rPr lang="sv-SE" dirty="0"/>
              <a:t>, &amp; </a:t>
            </a:r>
            <a:r>
              <a:rPr lang="sv-SE" dirty="0" err="1"/>
              <a:t>O’Shea</a:t>
            </a:r>
            <a:r>
              <a:rPr lang="sv-SE" dirty="0"/>
              <a:t>,  1990</a:t>
            </a:r>
          </a:p>
          <a:p>
            <a:r>
              <a:rPr lang="en-US" dirty="0"/>
              <a:t>Smith, 1979</a:t>
            </a:r>
          </a:p>
          <a:p>
            <a:r>
              <a:rPr lang="en-US" dirty="0"/>
              <a:t>Stoddard, </a:t>
            </a:r>
            <a:r>
              <a:rPr lang="en-US" dirty="0" err="1"/>
              <a:t>Valcante</a:t>
            </a:r>
            <a:r>
              <a:rPr lang="en-US" dirty="0"/>
              <a:t>, </a:t>
            </a:r>
            <a:r>
              <a:rPr lang="en-US" dirty="0" err="1"/>
              <a:t>Sindelar</a:t>
            </a:r>
            <a:r>
              <a:rPr lang="en-US" dirty="0"/>
              <a:t>, O’Shea, et al., 1993</a:t>
            </a:r>
          </a:p>
          <a:p>
            <a:r>
              <a:rPr lang="tr-TR" dirty="0"/>
              <a:t>Taylor, </a:t>
            </a:r>
            <a:r>
              <a:rPr lang="tr-TR" dirty="0" err="1"/>
              <a:t>Wade</a:t>
            </a:r>
            <a:r>
              <a:rPr lang="tr-TR" dirty="0"/>
              <a:t>, &amp; </a:t>
            </a:r>
            <a:r>
              <a:rPr lang="tr-TR" dirty="0" err="1"/>
              <a:t>Yekovich</a:t>
            </a:r>
            <a:r>
              <a:rPr lang="tr-TR" dirty="0"/>
              <a:t>, 1985</a:t>
            </a:r>
          </a:p>
          <a:p>
            <a:r>
              <a:rPr lang="it-IT" dirty="0" err="1"/>
              <a:t>Turpie</a:t>
            </a:r>
            <a:r>
              <a:rPr lang="it-IT" dirty="0"/>
              <a:t> &amp; Paratore, 1995</a:t>
            </a:r>
          </a:p>
          <a:p>
            <a:r>
              <a:rPr lang="it-IT" dirty="0" err="1"/>
              <a:t>VanWagenen</a:t>
            </a:r>
            <a:r>
              <a:rPr lang="it-IT" dirty="0"/>
              <a:t>, Williams, &amp; </a:t>
            </a:r>
            <a:r>
              <a:rPr lang="it-IT" dirty="0" err="1"/>
              <a:t>McLaughlin</a:t>
            </a:r>
            <a:r>
              <a:rPr lang="it-IT" dirty="0"/>
              <a:t>, 1994</a:t>
            </a:r>
          </a:p>
          <a:p>
            <a:r>
              <a:rPr lang="it-IT" dirty="0" err="1"/>
              <a:t>Weinstein</a:t>
            </a:r>
            <a:r>
              <a:rPr lang="it-IT" dirty="0"/>
              <a:t> &amp; </a:t>
            </a:r>
            <a:r>
              <a:rPr lang="it-IT" dirty="0" err="1"/>
              <a:t>Cooke</a:t>
            </a:r>
            <a:r>
              <a:rPr lang="it-IT" dirty="0"/>
              <a:t>, 1992</a:t>
            </a:r>
          </a:p>
          <a:p>
            <a:r>
              <a:rPr lang="it-IT" dirty="0" err="1"/>
              <a:t>Wixson</a:t>
            </a:r>
            <a:r>
              <a:rPr lang="it-IT" dirty="0"/>
              <a:t>, 1986</a:t>
            </a:r>
          </a:p>
          <a:p>
            <a:endParaRPr lang="en-US" dirty="0"/>
          </a:p>
        </p:txBody>
      </p:sp>
    </p:spTree>
    <p:extLst>
      <p:ext uri="{BB962C8B-B14F-4D97-AF65-F5344CB8AC3E}">
        <p14:creationId xmlns:p14="http://schemas.microsoft.com/office/powerpoint/2010/main" val="3864636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942C8F5B-01D2-6085-4386-D90F9A949E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58" y="387087"/>
            <a:ext cx="10876942" cy="6089913"/>
          </a:xfrm>
          <a:prstGeom prst="rect">
            <a:avLst/>
          </a:prstGeom>
        </p:spPr>
      </p:pic>
      <p:sp>
        <p:nvSpPr>
          <p:cNvPr id="5" name="TextBox 4">
            <a:extLst>
              <a:ext uri="{FF2B5EF4-FFF2-40B4-BE49-F238E27FC236}">
                <a16:creationId xmlns:a16="http://schemas.microsoft.com/office/drawing/2014/main" id="{F9219340-D2B8-9165-D283-631FA0A74E79}"/>
              </a:ext>
            </a:extLst>
          </p:cNvPr>
          <p:cNvSpPr txBox="1"/>
          <p:nvPr/>
        </p:nvSpPr>
        <p:spPr>
          <a:xfrm>
            <a:off x="7239000" y="6172200"/>
            <a:ext cx="3810000" cy="369332"/>
          </a:xfrm>
          <a:prstGeom prst="rect">
            <a:avLst/>
          </a:prstGeom>
          <a:noFill/>
        </p:spPr>
        <p:txBody>
          <a:bodyPr wrap="square" rtlCol="0">
            <a:spAutoFit/>
          </a:bodyPr>
          <a:lstStyle/>
          <a:p>
            <a:r>
              <a:rPr lang="en-US" dirty="0" err="1"/>
              <a:t>Lupo</a:t>
            </a:r>
            <a:r>
              <a:rPr lang="en-US" dirty="0"/>
              <a:t>, et al., 2019</a:t>
            </a:r>
          </a:p>
        </p:txBody>
      </p:sp>
    </p:spTree>
    <p:extLst>
      <p:ext uri="{BB962C8B-B14F-4D97-AF65-F5344CB8AC3E}">
        <p14:creationId xmlns:p14="http://schemas.microsoft.com/office/powerpoint/2010/main" val="1772959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Scaffolding Challenging Text</a:t>
            </a:r>
          </a:p>
        </p:txBody>
      </p:sp>
      <p:sp>
        <p:nvSpPr>
          <p:cNvPr id="3" name="Content Placeholder 2"/>
          <p:cNvSpPr>
            <a:spLocks noGrp="1"/>
          </p:cNvSpPr>
          <p:nvPr>
            <p:ph idx="1"/>
          </p:nvPr>
        </p:nvSpPr>
        <p:spPr>
          <a:xfrm>
            <a:off x="1981200" y="1371601"/>
            <a:ext cx="8229600" cy="4754563"/>
          </a:xfrm>
        </p:spPr>
        <p:txBody>
          <a:bodyPr>
            <a:normAutofit fontScale="77500" lnSpcReduction="20000"/>
          </a:bodyPr>
          <a:lstStyle/>
          <a:p>
            <a:pPr marL="0" indent="0">
              <a:buNone/>
            </a:pPr>
            <a:r>
              <a:rPr lang="en-US" dirty="0"/>
              <a:t>Scaffolding Text Features</a:t>
            </a:r>
          </a:p>
          <a:p>
            <a:pPr>
              <a:buFont typeface="Arial" pitchFamily="34" charset="0"/>
              <a:buChar char="•"/>
            </a:pPr>
            <a:r>
              <a:rPr lang="en-US" dirty="0"/>
              <a:t>Complexity of ideas/content</a:t>
            </a:r>
          </a:p>
          <a:p>
            <a:pPr>
              <a:buFont typeface="Arial" pitchFamily="34" charset="0"/>
              <a:buChar char="•"/>
            </a:pPr>
            <a:r>
              <a:rPr lang="en-US" dirty="0"/>
              <a:t>Match of text and reader prior knowledge </a:t>
            </a:r>
          </a:p>
          <a:p>
            <a:pPr>
              <a:buFont typeface="Arial" pitchFamily="34" charset="0"/>
              <a:buChar char="•"/>
            </a:pPr>
            <a:r>
              <a:rPr lang="en-US" dirty="0"/>
              <a:t>Complexity of vocabulary</a:t>
            </a:r>
          </a:p>
          <a:p>
            <a:pPr>
              <a:buFont typeface="Arial" pitchFamily="34" charset="0"/>
              <a:buChar char="•"/>
            </a:pPr>
            <a:r>
              <a:rPr lang="en-US" dirty="0"/>
              <a:t>Complexity of syntax</a:t>
            </a:r>
          </a:p>
          <a:p>
            <a:pPr>
              <a:buFont typeface="Arial" pitchFamily="34" charset="0"/>
              <a:buChar char="•"/>
            </a:pPr>
            <a:r>
              <a:rPr lang="en-US" dirty="0"/>
              <a:t>Complexity of coherence</a:t>
            </a:r>
          </a:p>
          <a:p>
            <a:pPr>
              <a:buFont typeface="Arial" pitchFamily="34" charset="0"/>
              <a:buChar char="•"/>
            </a:pPr>
            <a:r>
              <a:rPr lang="en-US" dirty="0"/>
              <a:t>Familiarity of genre demands</a:t>
            </a:r>
          </a:p>
          <a:p>
            <a:pPr>
              <a:buFont typeface="Arial" pitchFamily="34" charset="0"/>
              <a:buChar char="•"/>
            </a:pPr>
            <a:r>
              <a:rPr lang="en-US" dirty="0"/>
              <a:t>Complexity of text organization</a:t>
            </a:r>
          </a:p>
          <a:p>
            <a:pPr>
              <a:buFont typeface="Arial" pitchFamily="34" charset="0"/>
              <a:buChar char="•"/>
            </a:pPr>
            <a:r>
              <a:rPr lang="en-US" dirty="0"/>
              <a:t>Subtlety of author’s tone</a:t>
            </a:r>
          </a:p>
          <a:p>
            <a:pPr>
              <a:buFont typeface="Arial" pitchFamily="34" charset="0"/>
              <a:buChar char="•"/>
            </a:pPr>
            <a:r>
              <a:rPr lang="en-US" dirty="0"/>
              <a:t>Sophistication of literary devices or data-presentation devices</a:t>
            </a:r>
          </a:p>
          <a:p>
            <a:pPr marL="0" indent="0">
              <a:buNone/>
            </a:pPr>
            <a:endParaRPr lang="en-US" dirty="0"/>
          </a:p>
          <a:p>
            <a:pPr marL="0" indent="0">
              <a:buNone/>
            </a:pPr>
            <a:r>
              <a:rPr lang="en-US" dirty="0"/>
              <a:t>Other Approaches</a:t>
            </a:r>
          </a:p>
          <a:p>
            <a:r>
              <a:rPr lang="en-US" dirty="0"/>
              <a:t>Provide sufficient fluency</a:t>
            </a:r>
          </a:p>
          <a:p>
            <a:pPr>
              <a:buFont typeface="Arial" pitchFamily="34" charset="0"/>
              <a:buChar char="•"/>
            </a:pPr>
            <a:r>
              <a:rPr lang="en-US" dirty="0"/>
              <a:t>Use stair-steps or apprentice texts</a:t>
            </a:r>
          </a:p>
          <a:p>
            <a:pPr>
              <a:buFont typeface="Arial" pitchFamily="34" charset="0"/>
              <a:buChar char="•"/>
            </a:pPr>
            <a:r>
              <a:rPr lang="en-US" dirty="0"/>
              <a:t>Teach comprehension strategies</a:t>
            </a:r>
          </a:p>
          <a:p>
            <a:pPr>
              <a:buFont typeface="Arial" pitchFamily="34" charset="0"/>
              <a:buChar char="•"/>
            </a:pPr>
            <a:r>
              <a:rPr lang="en-US" dirty="0"/>
              <a:t>Motivation</a:t>
            </a:r>
          </a:p>
        </p:txBody>
      </p:sp>
    </p:spTree>
    <p:extLst>
      <p:ext uri="{BB962C8B-B14F-4D97-AF65-F5344CB8AC3E}">
        <p14:creationId xmlns:p14="http://schemas.microsoft.com/office/powerpoint/2010/main" val="2645843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Build/Access Prior Knowledge</a:t>
            </a:r>
          </a:p>
        </p:txBody>
      </p:sp>
      <p:sp>
        <p:nvSpPr>
          <p:cNvPr id="3" name="Content Placeholder 2"/>
          <p:cNvSpPr>
            <a:spLocks noGrp="1"/>
          </p:cNvSpPr>
          <p:nvPr>
            <p:ph idx="1"/>
          </p:nvPr>
        </p:nvSpPr>
        <p:spPr>
          <a:xfrm>
            <a:off x="1600200" y="1524000"/>
            <a:ext cx="8610600" cy="4572001"/>
          </a:xfrm>
        </p:spPr>
        <p:txBody>
          <a:bodyPr>
            <a:normAutofit/>
          </a:bodyPr>
          <a:lstStyle/>
          <a:p>
            <a:r>
              <a:rPr lang="en-US" sz="2200" dirty="0"/>
              <a:t>Readers do not just take in information – all learning is interpretive</a:t>
            </a:r>
          </a:p>
          <a:p>
            <a:r>
              <a:rPr lang="en-US" sz="2200" dirty="0"/>
              <a:t>This, in part, means that we take in information through the lens of what we know (we interpret it, we combine it with already known information)</a:t>
            </a:r>
          </a:p>
          <a:p>
            <a:r>
              <a:rPr lang="en-US" sz="2200" dirty="0"/>
              <a:t>Texts can be challenging if they presuppose or require overt use of particular prior knowledge</a:t>
            </a:r>
          </a:p>
          <a:p>
            <a:r>
              <a:rPr lang="en-US" sz="2200" dirty="0"/>
              <a:t>Students can be guided to use their related experiences in ways that scaffolds the new knowledge</a:t>
            </a:r>
          </a:p>
          <a:p>
            <a:r>
              <a:rPr lang="en-US" sz="2200" dirty="0"/>
              <a:t>Too often we do this poorly</a:t>
            </a:r>
          </a:p>
          <a:p>
            <a:endParaRPr lang="en-US" dirty="0"/>
          </a:p>
        </p:txBody>
      </p:sp>
    </p:spTree>
    <p:extLst>
      <p:ext uri="{BB962C8B-B14F-4D97-AF65-F5344CB8AC3E}">
        <p14:creationId xmlns:p14="http://schemas.microsoft.com/office/powerpoint/2010/main" val="304114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1695450" y="1125141"/>
            <a:ext cx="8754666" cy="4875610"/>
          </a:xfrm>
        </p:spPr>
        <p:txBody>
          <a:bodyPr>
            <a:normAutofit fontScale="92500"/>
          </a:bodyPr>
          <a:lstStyle/>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338095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2033F-846C-234D-BC85-525CE0F5DD8F}"/>
              </a:ext>
            </a:extLst>
          </p:cNvPr>
          <p:cNvSpPr>
            <a:spLocks noGrp="1"/>
          </p:cNvSpPr>
          <p:nvPr>
            <p:ph idx="1"/>
          </p:nvPr>
        </p:nvSpPr>
        <p:spPr>
          <a:xfrm>
            <a:off x="1695450" y="1125141"/>
            <a:ext cx="8754666" cy="4875610"/>
          </a:xfrm>
        </p:spPr>
        <p:txBody>
          <a:bodyPr>
            <a:normAutofit fontScale="92500" lnSpcReduction="10000"/>
          </a:bodyPr>
          <a:lstStyle/>
          <a:p>
            <a:pPr marL="0" indent="0" algn="ctr">
              <a:buNone/>
            </a:pPr>
            <a:r>
              <a:rPr lang="en-US" b="1" dirty="0"/>
              <a:t>Washing Clothes</a:t>
            </a:r>
          </a:p>
          <a:p>
            <a:pPr marL="0" indent="0">
              <a:buNone/>
            </a:pPr>
            <a:r>
              <a:rPr lang="en-US" dirty="0"/>
              <a:t>"The procedure is actually quite simple. First you arrange items into different groups. Of course one pile may be sufficient depending on how much there is do. If you need to go somewhere else due to a lack of facilities, then this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future, but then, one can never tell.  After the procedure is completed, one arranges the materials into different piles again.  Eventually they will be used one more and the whole cycle will then have to be repeated.  However, that is part of life."</a:t>
            </a:r>
          </a:p>
          <a:p>
            <a:endParaRPr lang="en-US" dirty="0"/>
          </a:p>
        </p:txBody>
      </p:sp>
    </p:spTree>
    <p:extLst>
      <p:ext uri="{BB962C8B-B14F-4D97-AF65-F5344CB8AC3E}">
        <p14:creationId xmlns:p14="http://schemas.microsoft.com/office/powerpoint/2010/main" val="219003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676400" y="609600"/>
            <a:ext cx="8280920" cy="1071570"/>
          </a:xfrm>
        </p:spPr>
        <p:txBody>
          <a:bodyPr>
            <a:noAutofit/>
          </a:bodyPr>
          <a:lstStyle/>
          <a:p>
            <a:pPr>
              <a:buNone/>
            </a:pPr>
            <a:r>
              <a:rPr lang="en-US" sz="3600" dirty="0"/>
              <a:t>Reasons for the shift to an emphasis on text complexity</a:t>
            </a:r>
            <a:endParaRPr lang="zh-CN" altLang="en-US" sz="3600" dirty="0"/>
          </a:p>
        </p:txBody>
      </p:sp>
      <p:sp>
        <p:nvSpPr>
          <p:cNvPr id="3" name="TextBox 2"/>
          <p:cNvSpPr txBox="1"/>
          <p:nvPr/>
        </p:nvSpPr>
        <p:spPr>
          <a:xfrm>
            <a:off x="1828800" y="1981201"/>
            <a:ext cx="635543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Studies showing that students can’t read the required texts when they leave high school (Achieve, 2015; Military Officers Association of  America, 2018; </a:t>
            </a:r>
            <a:r>
              <a:rPr lang="en-US" sz="2400" dirty="0" err="1"/>
              <a:t>Nale</a:t>
            </a:r>
            <a:r>
              <a:rPr lang="en-US" sz="2400" dirty="0"/>
              <a:t>, et al., 1998; Williamson, 2006; Workforce Readiness Project, 2006) </a:t>
            </a:r>
          </a:p>
          <a:p>
            <a:pPr marL="342900" indent="-342900">
              <a:buFont typeface="Arial" panose="020B0604020202020204" pitchFamily="34" charset="0"/>
              <a:buChar char="•"/>
            </a:pPr>
            <a:r>
              <a:rPr lang="en-US" sz="2400" dirty="0"/>
              <a:t>Schools teach kids with below grade level texts (Shanahan, 2013; Griffith &amp; </a:t>
            </a:r>
            <a:r>
              <a:rPr lang="en-US" sz="2400" dirty="0" err="1"/>
              <a:t>Duffett</a:t>
            </a:r>
            <a:r>
              <a:rPr lang="en-US" sz="2400" dirty="0"/>
              <a:t>, 2018)</a:t>
            </a:r>
          </a:p>
        </p:txBody>
      </p:sp>
    </p:spTree>
    <p:extLst>
      <p:ext uri="{BB962C8B-B14F-4D97-AF65-F5344CB8AC3E}">
        <p14:creationId xmlns:p14="http://schemas.microsoft.com/office/powerpoint/2010/main" val="372822114"/>
      </p:ext>
    </p:extLst>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0"/>
            <a:ext cx="8229600" cy="4572001"/>
          </a:xfrm>
        </p:spPr>
        <p:txBody>
          <a:bodyPr>
            <a:normAutofit/>
          </a:bodyPr>
          <a:lstStyle/>
          <a:p>
            <a:pPr marL="0" indent="0">
              <a:buNone/>
            </a:pPr>
            <a:endParaRPr lang="en-US" sz="2200" dirty="0"/>
          </a:p>
          <a:p>
            <a:endParaRPr lang="en-US" sz="2200" dirty="0"/>
          </a:p>
          <a:p>
            <a:endParaRPr lang="en-US" sz="2200" dirty="0"/>
          </a:p>
        </p:txBody>
      </p:sp>
      <p:pic>
        <p:nvPicPr>
          <p:cNvPr id="7" name="Picture 6">
            <a:extLst>
              <a:ext uri="{FF2B5EF4-FFF2-40B4-BE49-F238E27FC236}">
                <a16:creationId xmlns:a16="http://schemas.microsoft.com/office/drawing/2014/main" id="{49D3EE23-FCAF-1D5B-D232-0C6005AD9CEC}"/>
              </a:ext>
            </a:extLst>
          </p:cNvPr>
          <p:cNvPicPr>
            <a:picLocks noChangeAspect="1"/>
          </p:cNvPicPr>
          <p:nvPr/>
        </p:nvPicPr>
        <p:blipFill>
          <a:blip r:embed="rId2"/>
          <a:stretch>
            <a:fillRect/>
          </a:stretch>
        </p:blipFill>
        <p:spPr>
          <a:xfrm>
            <a:off x="609600" y="76200"/>
            <a:ext cx="9753599" cy="6104051"/>
          </a:xfrm>
          <a:prstGeom prst="rect">
            <a:avLst/>
          </a:prstGeom>
        </p:spPr>
      </p:pic>
      <p:sp>
        <p:nvSpPr>
          <p:cNvPr id="8" name="TextBox 7">
            <a:extLst>
              <a:ext uri="{FF2B5EF4-FFF2-40B4-BE49-F238E27FC236}">
                <a16:creationId xmlns:a16="http://schemas.microsoft.com/office/drawing/2014/main" id="{3BBAD8B0-5CE0-A22A-D099-B6D00D67EF3B}"/>
              </a:ext>
            </a:extLst>
          </p:cNvPr>
          <p:cNvSpPr txBox="1"/>
          <p:nvPr/>
        </p:nvSpPr>
        <p:spPr>
          <a:xfrm>
            <a:off x="6553200" y="6248400"/>
            <a:ext cx="4038600" cy="369332"/>
          </a:xfrm>
          <a:prstGeom prst="rect">
            <a:avLst/>
          </a:prstGeom>
          <a:noFill/>
        </p:spPr>
        <p:txBody>
          <a:bodyPr wrap="square" rtlCol="0">
            <a:spAutoFit/>
          </a:bodyPr>
          <a:lstStyle/>
          <a:p>
            <a:r>
              <a:rPr lang="en-US" dirty="0" err="1"/>
              <a:t>Recht</a:t>
            </a:r>
            <a:r>
              <a:rPr lang="en-US" dirty="0"/>
              <a:t> &amp; Leslie, 1988</a:t>
            </a:r>
          </a:p>
        </p:txBody>
      </p:sp>
    </p:spTree>
    <p:extLst>
      <p:ext uri="{BB962C8B-B14F-4D97-AF65-F5344CB8AC3E}">
        <p14:creationId xmlns:p14="http://schemas.microsoft.com/office/powerpoint/2010/main" val="409615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6A56-32CB-8C73-41DC-1237B3DA332D}"/>
              </a:ext>
            </a:extLst>
          </p:cNvPr>
          <p:cNvSpPr>
            <a:spLocks noGrp="1"/>
          </p:cNvSpPr>
          <p:nvPr>
            <p:ph type="title"/>
          </p:nvPr>
        </p:nvSpPr>
        <p:spPr/>
        <p:txBody>
          <a:bodyPr/>
          <a:lstStyle/>
          <a:p>
            <a:r>
              <a:rPr lang="en-US" dirty="0"/>
              <a:t>Supporting Knowledge Use</a:t>
            </a:r>
          </a:p>
        </p:txBody>
      </p:sp>
      <p:sp>
        <p:nvSpPr>
          <p:cNvPr id="3" name="Content Placeholder 2">
            <a:extLst>
              <a:ext uri="{FF2B5EF4-FFF2-40B4-BE49-F238E27FC236}">
                <a16:creationId xmlns:a16="http://schemas.microsoft.com/office/drawing/2014/main" id="{A12F1DE8-C6A2-0562-C6A2-F7510FB72E88}"/>
              </a:ext>
            </a:extLst>
          </p:cNvPr>
          <p:cNvSpPr>
            <a:spLocks noGrp="1"/>
          </p:cNvSpPr>
          <p:nvPr>
            <p:ph idx="1"/>
          </p:nvPr>
        </p:nvSpPr>
        <p:spPr/>
        <p:txBody>
          <a:bodyPr/>
          <a:lstStyle/>
          <a:p>
            <a:r>
              <a:rPr lang="en-US" b="1" dirty="0"/>
              <a:t>Knowledge activation: </a:t>
            </a:r>
            <a:r>
              <a:rPr lang="en-US" dirty="0"/>
              <a:t>bringing to mind what one already knows </a:t>
            </a:r>
          </a:p>
          <a:p>
            <a:endParaRPr lang="en-US" dirty="0"/>
          </a:p>
          <a:p>
            <a:r>
              <a:rPr lang="en-US" b="1" dirty="0"/>
              <a:t>Knowledge integration/revision: </a:t>
            </a:r>
            <a:r>
              <a:rPr lang="en-US" dirty="0"/>
              <a:t>extending or adjusting what they have</a:t>
            </a:r>
          </a:p>
        </p:txBody>
      </p:sp>
    </p:spTree>
    <p:extLst>
      <p:ext uri="{BB962C8B-B14F-4D97-AF65-F5344CB8AC3E}">
        <p14:creationId xmlns:p14="http://schemas.microsoft.com/office/powerpoint/2010/main" val="1850830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8229600" cy="990600"/>
          </a:xfrm>
        </p:spPr>
        <p:txBody>
          <a:bodyPr>
            <a:normAutofit/>
          </a:bodyPr>
          <a:lstStyle/>
          <a:p>
            <a:r>
              <a:rPr lang="en-US" dirty="0"/>
              <a:t>Supporting knowledge use (cont.)</a:t>
            </a:r>
          </a:p>
        </p:txBody>
      </p:sp>
      <p:sp>
        <p:nvSpPr>
          <p:cNvPr id="3" name="Content Placeholder 2"/>
          <p:cNvSpPr>
            <a:spLocks noGrp="1"/>
          </p:cNvSpPr>
          <p:nvPr>
            <p:ph idx="1"/>
          </p:nvPr>
        </p:nvSpPr>
        <p:spPr>
          <a:xfrm>
            <a:off x="2057400" y="1524000"/>
            <a:ext cx="8229600" cy="4572001"/>
          </a:xfrm>
        </p:spPr>
        <p:txBody>
          <a:bodyPr>
            <a:normAutofit/>
          </a:bodyPr>
          <a:lstStyle/>
          <a:p>
            <a:pPr marL="0" indent="0">
              <a:buNone/>
            </a:pPr>
            <a:endParaRPr lang="en-US" sz="2200" dirty="0"/>
          </a:p>
          <a:p>
            <a:r>
              <a:rPr lang="en-US" sz="2200" dirty="0"/>
              <a:t>Don’t overdo it – provide supporting information not just a repetition of the text</a:t>
            </a:r>
          </a:p>
          <a:p>
            <a:r>
              <a:rPr lang="en-US" sz="2200" dirty="0"/>
              <a:t>“Prior knowledge” emphasis instead of knowledge emphasis has put too much focus on pre-reading</a:t>
            </a:r>
          </a:p>
          <a:p>
            <a:r>
              <a:rPr lang="en-US" sz="2200" dirty="0"/>
              <a:t>Supporting students use of knowledge can include pre-reading, reading, and post-reading actions</a:t>
            </a:r>
          </a:p>
          <a:p>
            <a:endParaRPr lang="en-US" sz="2200" dirty="0"/>
          </a:p>
          <a:p>
            <a:endParaRPr lang="en-US" sz="2200" dirty="0"/>
          </a:p>
        </p:txBody>
      </p:sp>
    </p:spTree>
    <p:extLst>
      <p:ext uri="{BB962C8B-B14F-4D97-AF65-F5344CB8AC3E}">
        <p14:creationId xmlns:p14="http://schemas.microsoft.com/office/powerpoint/2010/main" val="7731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8229600" cy="990600"/>
          </a:xfrm>
        </p:spPr>
        <p:txBody>
          <a:bodyPr>
            <a:normAutofit/>
          </a:bodyPr>
          <a:lstStyle/>
          <a:p>
            <a:r>
              <a:rPr lang="en-US" dirty="0"/>
              <a:t>Supporting knowledge use (cont.)</a:t>
            </a:r>
          </a:p>
        </p:txBody>
      </p:sp>
      <p:sp>
        <p:nvSpPr>
          <p:cNvPr id="3" name="Content Placeholder 2"/>
          <p:cNvSpPr>
            <a:spLocks noGrp="1"/>
          </p:cNvSpPr>
          <p:nvPr>
            <p:ph idx="1"/>
          </p:nvPr>
        </p:nvSpPr>
        <p:spPr>
          <a:xfrm>
            <a:off x="2057400" y="1752600"/>
            <a:ext cx="8229600" cy="4343400"/>
          </a:xfrm>
        </p:spPr>
        <p:txBody>
          <a:bodyPr>
            <a:normAutofit/>
          </a:bodyPr>
          <a:lstStyle/>
          <a:p>
            <a:r>
              <a:rPr lang="en-US" sz="2200" dirty="0"/>
              <a:t>A student’s prior knowledge may also overwhelm a text (readers tend to stay with their preconceptions, so if text information is in disagreement with reader knowledge, the reader often fails to learn)</a:t>
            </a:r>
          </a:p>
          <a:p>
            <a:r>
              <a:rPr lang="en-US" sz="2200" dirty="0"/>
              <a:t>Too much prereading emphasis on prior knowledge can encourage this kind of non-learning</a:t>
            </a:r>
          </a:p>
          <a:p>
            <a:endParaRPr lang="en-US" sz="2200" dirty="0"/>
          </a:p>
        </p:txBody>
      </p:sp>
    </p:spTree>
    <p:extLst>
      <p:ext uri="{BB962C8B-B14F-4D97-AF65-F5344CB8AC3E}">
        <p14:creationId xmlns:p14="http://schemas.microsoft.com/office/powerpoint/2010/main" val="1411659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8229600" cy="990600"/>
          </a:xfrm>
        </p:spPr>
        <p:txBody>
          <a:bodyPr>
            <a:normAutofit/>
          </a:bodyPr>
          <a:lstStyle/>
          <a:p>
            <a:r>
              <a:rPr lang="en-US" dirty="0"/>
              <a:t>Supporting knowledge use (cont.)</a:t>
            </a:r>
          </a:p>
        </p:txBody>
      </p:sp>
      <p:sp>
        <p:nvSpPr>
          <p:cNvPr id="3" name="Content Placeholder 2"/>
          <p:cNvSpPr>
            <a:spLocks noGrp="1"/>
          </p:cNvSpPr>
          <p:nvPr>
            <p:ph idx="1"/>
          </p:nvPr>
        </p:nvSpPr>
        <p:spPr>
          <a:xfrm>
            <a:off x="2057400" y="1752600"/>
            <a:ext cx="8229600" cy="4343400"/>
          </a:xfrm>
        </p:spPr>
        <p:txBody>
          <a:bodyPr>
            <a:normAutofit/>
          </a:bodyPr>
          <a:lstStyle/>
          <a:p>
            <a:r>
              <a:rPr lang="en-US" sz="2200" dirty="0"/>
              <a:t>Writing or discussing relevant knowledge</a:t>
            </a:r>
          </a:p>
          <a:p>
            <a:r>
              <a:rPr lang="en-US" sz="2200" dirty="0"/>
              <a:t>Text sets</a:t>
            </a:r>
          </a:p>
          <a:p>
            <a:r>
              <a:rPr lang="en-US" sz="2200" dirty="0"/>
              <a:t>Concept maps</a:t>
            </a:r>
          </a:p>
          <a:p>
            <a:r>
              <a:rPr lang="en-US" sz="2200" dirty="0"/>
              <a:t>Refutation texts</a:t>
            </a:r>
          </a:p>
          <a:p>
            <a:r>
              <a:rPr lang="en-US" sz="2200" dirty="0"/>
              <a:t>Connecting text info to knowledge</a:t>
            </a:r>
          </a:p>
          <a:p>
            <a:endParaRPr lang="en-US" sz="2200" dirty="0"/>
          </a:p>
          <a:p>
            <a:endParaRPr lang="en-US" sz="2200" dirty="0"/>
          </a:p>
        </p:txBody>
      </p:sp>
    </p:spTree>
    <p:extLst>
      <p:ext uri="{BB962C8B-B14F-4D97-AF65-F5344CB8AC3E}">
        <p14:creationId xmlns:p14="http://schemas.microsoft.com/office/powerpoint/2010/main" val="2856831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0DC8-2763-FAEF-B2C8-845464EC7B6F}"/>
              </a:ext>
            </a:extLst>
          </p:cNvPr>
          <p:cNvSpPr>
            <a:spLocks noGrp="1"/>
          </p:cNvSpPr>
          <p:nvPr>
            <p:ph type="title"/>
          </p:nvPr>
        </p:nvSpPr>
        <p:spPr/>
        <p:txBody>
          <a:bodyPr/>
          <a:lstStyle/>
          <a:p>
            <a:r>
              <a:rPr lang="en-US" dirty="0"/>
              <a:t>Text sets</a:t>
            </a:r>
          </a:p>
        </p:txBody>
      </p:sp>
      <p:sp>
        <p:nvSpPr>
          <p:cNvPr id="3" name="Content Placeholder 2">
            <a:extLst>
              <a:ext uri="{FF2B5EF4-FFF2-40B4-BE49-F238E27FC236}">
                <a16:creationId xmlns:a16="http://schemas.microsoft.com/office/drawing/2014/main" id="{4EC8C0F9-D72D-CE40-89BC-CB89DF5B4D59}"/>
              </a:ext>
            </a:extLst>
          </p:cNvPr>
          <p:cNvSpPr>
            <a:spLocks noGrp="1"/>
          </p:cNvSpPr>
          <p:nvPr>
            <p:ph idx="1"/>
          </p:nvPr>
        </p:nvSpPr>
        <p:spPr/>
        <p:txBody>
          <a:bodyPr/>
          <a:lstStyle/>
          <a:p>
            <a:r>
              <a:rPr lang="en-US" dirty="0"/>
              <a:t>Building relevant knowledge through reading</a:t>
            </a:r>
          </a:p>
          <a:p>
            <a:r>
              <a:rPr lang="en-US" dirty="0"/>
              <a:t>Text sets provide mutual supports</a:t>
            </a:r>
          </a:p>
          <a:p>
            <a:r>
              <a:rPr lang="en-US" dirty="0"/>
              <a:t>Visual texts</a:t>
            </a:r>
          </a:p>
          <a:p>
            <a:r>
              <a:rPr lang="en-US" dirty="0"/>
              <a:t>Accessible texts</a:t>
            </a:r>
          </a:p>
          <a:p>
            <a:r>
              <a:rPr lang="en-US" dirty="0"/>
              <a:t>Motivational texts</a:t>
            </a:r>
          </a:p>
          <a:p>
            <a:r>
              <a:rPr lang="en-US" dirty="0"/>
              <a:t>Repeated reading of complex texts (chunks)</a:t>
            </a:r>
          </a:p>
        </p:txBody>
      </p:sp>
    </p:spTree>
    <p:extLst>
      <p:ext uri="{BB962C8B-B14F-4D97-AF65-F5344CB8AC3E}">
        <p14:creationId xmlns:p14="http://schemas.microsoft.com/office/powerpoint/2010/main" val="1950449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F5AEF5B3-FDDF-CBC3-F956-1494AB6CAE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533400"/>
            <a:ext cx="7162800" cy="6019800"/>
          </a:xfrm>
        </p:spPr>
      </p:pic>
      <p:sp>
        <p:nvSpPr>
          <p:cNvPr id="6" name="TextBox 5">
            <a:extLst>
              <a:ext uri="{FF2B5EF4-FFF2-40B4-BE49-F238E27FC236}">
                <a16:creationId xmlns:a16="http://schemas.microsoft.com/office/drawing/2014/main" id="{6CA283AD-C248-4BDD-246B-7672C0B952A9}"/>
              </a:ext>
            </a:extLst>
          </p:cNvPr>
          <p:cNvSpPr txBox="1"/>
          <p:nvPr/>
        </p:nvSpPr>
        <p:spPr>
          <a:xfrm>
            <a:off x="7848600" y="6477000"/>
            <a:ext cx="2441759" cy="369332"/>
          </a:xfrm>
          <a:prstGeom prst="rect">
            <a:avLst/>
          </a:prstGeom>
          <a:noFill/>
        </p:spPr>
        <p:txBody>
          <a:bodyPr wrap="none" rtlCol="0">
            <a:spAutoFit/>
          </a:bodyPr>
          <a:lstStyle/>
          <a:p>
            <a:r>
              <a:rPr lang="en-US" dirty="0" err="1"/>
              <a:t>Risko</a:t>
            </a:r>
            <a:r>
              <a:rPr lang="en-US" dirty="0"/>
              <a:t> &amp; Alvarez, 1986</a:t>
            </a:r>
          </a:p>
        </p:txBody>
      </p:sp>
    </p:spTree>
    <p:extLst>
      <p:ext uri="{BB962C8B-B14F-4D97-AF65-F5344CB8AC3E}">
        <p14:creationId xmlns:p14="http://schemas.microsoft.com/office/powerpoint/2010/main" val="3961949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92F544AD-A52E-2D37-7D47-283BCF1E3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436256"/>
            <a:ext cx="6324600" cy="6366934"/>
          </a:xfrm>
        </p:spPr>
      </p:pic>
    </p:spTree>
    <p:extLst>
      <p:ext uri="{BB962C8B-B14F-4D97-AF65-F5344CB8AC3E}">
        <p14:creationId xmlns:p14="http://schemas.microsoft.com/office/powerpoint/2010/main" val="2207300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381000C6-B764-5960-16BF-8AD114E959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0381" y="838199"/>
            <a:ext cx="10110019" cy="6007871"/>
          </a:xfrm>
        </p:spPr>
      </p:pic>
      <p:sp>
        <p:nvSpPr>
          <p:cNvPr id="6" name="TextBox 5">
            <a:extLst>
              <a:ext uri="{FF2B5EF4-FFF2-40B4-BE49-F238E27FC236}">
                <a16:creationId xmlns:a16="http://schemas.microsoft.com/office/drawing/2014/main" id="{269C2009-FE6C-57F5-C1E7-C570FAAE7C4C}"/>
              </a:ext>
            </a:extLst>
          </p:cNvPr>
          <p:cNvSpPr txBox="1"/>
          <p:nvPr/>
        </p:nvSpPr>
        <p:spPr>
          <a:xfrm>
            <a:off x="7010400" y="6172200"/>
            <a:ext cx="4191000" cy="646331"/>
          </a:xfrm>
          <a:prstGeom prst="rect">
            <a:avLst/>
          </a:prstGeom>
          <a:noFill/>
        </p:spPr>
        <p:txBody>
          <a:bodyPr wrap="square" rtlCol="0">
            <a:spAutoFit/>
          </a:bodyPr>
          <a:lstStyle/>
          <a:p>
            <a:r>
              <a:rPr lang="en-US" dirty="0" err="1"/>
              <a:t>Hattan</a:t>
            </a:r>
            <a:r>
              <a:rPr lang="en-US" dirty="0"/>
              <a:t> &amp; Alexander, 2021</a:t>
            </a:r>
          </a:p>
          <a:p>
            <a:endParaRPr lang="en-US" dirty="0"/>
          </a:p>
        </p:txBody>
      </p:sp>
    </p:spTree>
    <p:extLst>
      <p:ext uri="{BB962C8B-B14F-4D97-AF65-F5344CB8AC3E}">
        <p14:creationId xmlns:p14="http://schemas.microsoft.com/office/powerpoint/2010/main" val="2837887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Tell Vocabulary</a:t>
            </a:r>
          </a:p>
        </p:txBody>
      </p:sp>
      <p:sp>
        <p:nvSpPr>
          <p:cNvPr id="3" name="Content Placeholder 2"/>
          <p:cNvSpPr>
            <a:spLocks noGrp="1"/>
          </p:cNvSpPr>
          <p:nvPr>
            <p:ph idx="1"/>
          </p:nvPr>
        </p:nvSpPr>
        <p:spPr>
          <a:xfrm>
            <a:off x="1981200" y="1447801"/>
            <a:ext cx="8229600" cy="4678363"/>
          </a:xfrm>
        </p:spPr>
        <p:txBody>
          <a:bodyPr>
            <a:noAutofit/>
          </a:bodyPr>
          <a:lstStyle/>
          <a:p>
            <a:r>
              <a:rPr lang="en-US" sz="2200" dirty="0"/>
              <a:t>Texts can be hard because of unfamiliar vocabulary (difference between academic vocabulary and key vocabulary in a text)</a:t>
            </a:r>
          </a:p>
          <a:p>
            <a:r>
              <a:rPr lang="en-US" sz="2200" dirty="0"/>
              <a:t>We teach vocabulary, but there are two major issues in vocabulary teaching: (1) building a lexicon; (2) enabling immediate understanding of text</a:t>
            </a:r>
          </a:p>
          <a:p>
            <a:r>
              <a:rPr lang="en-US" sz="2200" dirty="0"/>
              <a:t>We need to identify relatively high frequency (usefulness) words that kids won’t learn on their own from oral language to build lexicon (no matter what their immediate impact)</a:t>
            </a:r>
          </a:p>
          <a:p>
            <a:r>
              <a:rPr lang="en-US" sz="2200" dirty="0"/>
              <a:t>We need to identify words that students are not likely to know or that can’t be figured out easily that have high impact on reading comprehension (no matter their importance).</a:t>
            </a:r>
          </a:p>
          <a:p>
            <a:endParaRPr lang="en-US" sz="2200" dirty="0"/>
          </a:p>
          <a:p>
            <a:pPr marL="0" indent="0">
              <a:buNone/>
            </a:pPr>
            <a:endParaRPr lang="en-US" dirty="0"/>
          </a:p>
        </p:txBody>
      </p:sp>
    </p:spTree>
    <p:extLst>
      <p:ext uri="{BB962C8B-B14F-4D97-AF65-F5344CB8AC3E}">
        <p14:creationId xmlns:p14="http://schemas.microsoft.com/office/powerpoint/2010/main" val="43170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676400" y="609600"/>
            <a:ext cx="8280920" cy="1071570"/>
          </a:xfrm>
        </p:spPr>
        <p:txBody>
          <a:bodyPr>
            <a:noAutofit/>
          </a:bodyPr>
          <a:lstStyle/>
          <a:p>
            <a:pPr>
              <a:buNone/>
            </a:pPr>
            <a:r>
              <a:rPr lang="en-US" sz="3600" dirty="0"/>
              <a:t>Reasons for the shift to an emphasis on text complexity (cont.)</a:t>
            </a:r>
            <a:endParaRPr lang="zh-CN" altLang="en-US" sz="3600" dirty="0"/>
          </a:p>
        </p:txBody>
      </p:sp>
      <p:sp>
        <p:nvSpPr>
          <p:cNvPr id="3" name="TextBox 2"/>
          <p:cNvSpPr txBox="1"/>
          <p:nvPr/>
        </p:nvSpPr>
        <p:spPr>
          <a:xfrm>
            <a:off x="1828800" y="1981200"/>
            <a:ext cx="6355432" cy="3416320"/>
          </a:xfrm>
          <a:prstGeom prst="rect">
            <a:avLst/>
          </a:prstGeom>
          <a:noFill/>
        </p:spPr>
        <p:txBody>
          <a:bodyPr wrap="square" rtlCol="0">
            <a:spAutoFit/>
          </a:bodyPr>
          <a:lstStyle/>
          <a:p>
            <a:pPr>
              <a:buFont typeface="Arial" pitchFamily="34" charset="0"/>
              <a:buChar char="•"/>
            </a:pPr>
            <a:r>
              <a:rPr lang="en-US" sz="2400" dirty="0"/>
              <a:t> Skills performances do not reveal how well students can read, but text performances do </a:t>
            </a:r>
          </a:p>
          <a:p>
            <a:endParaRPr lang="en-US" sz="2400" dirty="0"/>
          </a:p>
          <a:p>
            <a:pPr>
              <a:buFont typeface="Arial" pitchFamily="34" charset="0"/>
              <a:buChar char="•"/>
            </a:pPr>
            <a:r>
              <a:rPr lang="en-US" sz="2400" dirty="0"/>
              <a:t> Studies show that reading tests measure how well students can comprehend text passages—not  how well they can answer particular types of questions (skills) (ACT, 2006; Davis, 1944; </a:t>
            </a:r>
            <a:r>
              <a:rPr lang="en-US" sz="2400" dirty="0" err="1"/>
              <a:t>Muijselaar</a:t>
            </a:r>
            <a:r>
              <a:rPr lang="en-US" sz="2400" dirty="0"/>
              <a:t>, et al., 2017; </a:t>
            </a:r>
            <a:r>
              <a:rPr lang="en-US" sz="2400" dirty="0" err="1"/>
              <a:t>Spearritt</a:t>
            </a:r>
            <a:r>
              <a:rPr lang="en-US" sz="2400" dirty="0"/>
              <a:t>, 1972; Thorndike, 1972)</a:t>
            </a:r>
          </a:p>
        </p:txBody>
      </p:sp>
    </p:spTree>
    <p:extLst>
      <p:ext uri="{BB962C8B-B14F-4D97-AF65-F5344CB8AC3E}">
        <p14:creationId xmlns:p14="http://schemas.microsoft.com/office/powerpoint/2010/main" val="2649282103"/>
      </p:ext>
    </p:extLst>
  </p:cSld>
  <p:clrMapOvr>
    <a:masterClrMapping/>
  </p:clrMapOvr>
  <p:transition>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dirty="0"/>
              <a:t>Photosynthesis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361555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do you teach?</a:t>
            </a:r>
          </a:p>
        </p:txBody>
      </p:sp>
      <p:sp>
        <p:nvSpPr>
          <p:cNvPr id="3" name="Content Placeholder 2"/>
          <p:cNvSpPr>
            <a:spLocks noGrp="1"/>
          </p:cNvSpPr>
          <p:nvPr>
            <p:ph idx="1"/>
          </p:nvPr>
        </p:nvSpPr>
        <p:spPr/>
        <p:txBody>
          <a:bodyPr/>
          <a:lstStyle/>
          <a:p>
            <a:pPr marL="0" indent="0">
              <a:buNone/>
            </a:pPr>
            <a:r>
              <a:rPr lang="en-US" dirty="0">
                <a:solidFill>
                  <a:srgbClr val="3366FF"/>
                </a:solidFill>
              </a:rPr>
              <a:t>Photosynthesis</a:t>
            </a:r>
            <a:r>
              <a:rPr lang="en-US" dirty="0"/>
              <a:t>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174334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lstStyle/>
          <a:p>
            <a:pPr marL="0" indent="0">
              <a:buNone/>
            </a:pPr>
            <a:r>
              <a:rPr lang="en-US" dirty="0"/>
              <a:t>Some scientists argued that these gases have heated up our atmosphere. They say global warming will </a:t>
            </a:r>
            <a:r>
              <a:rPr lang="en-US" dirty="0">
                <a:solidFill>
                  <a:srgbClr val="3366FF"/>
                </a:solidFill>
              </a:rPr>
              <a:t>affect</a:t>
            </a:r>
            <a:r>
              <a:rPr lang="en-US" dirty="0"/>
              <a:t> our climate so dramatically that </a:t>
            </a:r>
            <a:r>
              <a:rPr lang="en-US" dirty="0">
                <a:solidFill>
                  <a:srgbClr val="3366FF"/>
                </a:solidFill>
              </a:rPr>
              <a:t>glaciers</a:t>
            </a:r>
            <a:r>
              <a:rPr lang="en-US" dirty="0"/>
              <a:t> will melt and sea levels will rise. In addition, it is not just our atmosphere that can be polluted. Oil from spills often </a:t>
            </a:r>
            <a:r>
              <a:rPr lang="en-US" dirty="0">
                <a:solidFill>
                  <a:srgbClr val="3366FF"/>
                </a:solidFill>
              </a:rPr>
              <a:t>seeps</a:t>
            </a:r>
            <a:r>
              <a:rPr lang="en-US" dirty="0"/>
              <a:t> into the ocean.</a:t>
            </a:r>
          </a:p>
        </p:txBody>
      </p:sp>
    </p:spTree>
    <p:extLst>
      <p:ext uri="{BB962C8B-B14F-4D97-AF65-F5344CB8AC3E}">
        <p14:creationId xmlns:p14="http://schemas.microsoft.com/office/powerpoint/2010/main" val="2180491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dirty="0"/>
              <a:t>	I can never forget the scene that met us. Between us and the Barrier was a lane of some fifty yards wide, a seething cauldron. Bergs were calving off as we watched: and capsizing: and hitting other bergs, splitting into two and falling apart. The Killers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floes. </a:t>
            </a:r>
          </a:p>
        </p:txBody>
      </p:sp>
    </p:spTree>
    <p:extLst>
      <p:ext uri="{BB962C8B-B14F-4D97-AF65-F5344CB8AC3E}">
        <p14:creationId xmlns:p14="http://schemas.microsoft.com/office/powerpoint/2010/main" val="3213967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dirty="0"/>
              <a:t>	I can never forget the scene that met us. Between us and the Barrier was a</a:t>
            </a:r>
            <a:r>
              <a:rPr lang="en-US" dirty="0">
                <a:solidFill>
                  <a:srgbClr val="00B0F0"/>
                </a:solidFill>
              </a:rPr>
              <a:t> </a:t>
            </a:r>
            <a:r>
              <a:rPr lang="en-US" dirty="0">
                <a:solidFill>
                  <a:srgbClr val="3366FF"/>
                </a:solidFill>
              </a:rPr>
              <a:t>lane </a:t>
            </a:r>
            <a:r>
              <a:rPr lang="en-US" dirty="0"/>
              <a:t>of some fifty yards wide, a </a:t>
            </a:r>
            <a:r>
              <a:rPr lang="en-US" dirty="0">
                <a:solidFill>
                  <a:srgbClr val="3366FF"/>
                </a:solidFill>
              </a:rPr>
              <a:t>seething cauldron</a:t>
            </a:r>
            <a:r>
              <a:rPr lang="en-US" dirty="0"/>
              <a:t>. </a:t>
            </a:r>
            <a:r>
              <a:rPr lang="en-US" dirty="0">
                <a:solidFill>
                  <a:srgbClr val="3366FF"/>
                </a:solidFill>
              </a:rPr>
              <a:t>Bergs</a:t>
            </a:r>
            <a:r>
              <a:rPr lang="en-US" dirty="0"/>
              <a:t> were </a:t>
            </a:r>
            <a:r>
              <a:rPr lang="en-US" dirty="0">
                <a:solidFill>
                  <a:srgbClr val="3366FF"/>
                </a:solidFill>
              </a:rPr>
              <a:t>calving</a:t>
            </a:r>
            <a:r>
              <a:rPr lang="en-US" dirty="0"/>
              <a:t> off as we watched: and </a:t>
            </a:r>
            <a:r>
              <a:rPr lang="en-US" dirty="0">
                <a:solidFill>
                  <a:srgbClr val="3366FF"/>
                </a:solidFill>
              </a:rPr>
              <a:t>capsizing: </a:t>
            </a:r>
            <a:r>
              <a:rPr lang="en-US" dirty="0"/>
              <a:t>and hitting other bergs, splitting into two and falling apart. The </a:t>
            </a:r>
            <a:r>
              <a:rPr lang="en-US" dirty="0">
                <a:solidFill>
                  <a:srgbClr val="3366FF"/>
                </a:solidFill>
              </a:rPr>
              <a:t>Killers</a:t>
            </a:r>
            <a:r>
              <a:rPr lang="en-US" dirty="0"/>
              <a:t>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a:t>
            </a:r>
            <a:r>
              <a:rPr lang="en-US" dirty="0">
                <a:solidFill>
                  <a:srgbClr val="3366FF"/>
                </a:solidFill>
              </a:rPr>
              <a:t>floes. </a:t>
            </a:r>
          </a:p>
        </p:txBody>
      </p:sp>
    </p:spTree>
    <p:extLst>
      <p:ext uri="{BB962C8B-B14F-4D97-AF65-F5344CB8AC3E}">
        <p14:creationId xmlns:p14="http://schemas.microsoft.com/office/powerpoint/2010/main" val="430431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vocabulary scaffold</a:t>
            </a:r>
          </a:p>
        </p:txBody>
      </p:sp>
      <p:sp>
        <p:nvSpPr>
          <p:cNvPr id="3" name="Content Placeholder 2"/>
          <p:cNvSpPr>
            <a:spLocks noGrp="1"/>
          </p:cNvSpPr>
          <p:nvPr>
            <p:ph idx="1"/>
          </p:nvPr>
        </p:nvSpPr>
        <p:spPr/>
        <p:txBody>
          <a:bodyPr/>
          <a:lstStyle/>
          <a:p>
            <a:r>
              <a:rPr lang="en-US" dirty="0"/>
              <a:t>Focus on words that make a difference in comprehending the text.</a:t>
            </a:r>
          </a:p>
          <a:p>
            <a:r>
              <a:rPr lang="en-US" dirty="0"/>
              <a:t>Do not preteach words that are explicitly defined in the text.</a:t>
            </a:r>
          </a:p>
          <a:p>
            <a:r>
              <a:rPr lang="en-US" dirty="0"/>
              <a:t>Do not preteach words that can be figured out from context.</a:t>
            </a:r>
          </a:p>
          <a:p>
            <a:r>
              <a:rPr lang="en-US" dirty="0"/>
              <a:t>Do not provide extensive prior instruction—telling or providing a glossary is enough.</a:t>
            </a:r>
          </a:p>
          <a:p>
            <a:r>
              <a:rPr lang="en-US" dirty="0"/>
              <a:t>Follow up: reading should stimulate growth in vocabulary.</a:t>
            </a:r>
          </a:p>
        </p:txBody>
      </p:sp>
    </p:spTree>
    <p:extLst>
      <p:ext uri="{BB962C8B-B14F-4D97-AF65-F5344CB8AC3E}">
        <p14:creationId xmlns:p14="http://schemas.microsoft.com/office/powerpoint/2010/main" val="2147035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aphicFrame>
        <p:nvGraphicFramePr>
          <p:cNvPr id="4" name="Content Placeholder 3"/>
          <p:cNvGraphicFramePr>
            <a:graphicFrameLocks noGrp="1"/>
          </p:cNvGraphicFramePr>
          <p:nvPr>
            <p:ph idx="1"/>
          </p:nvPr>
        </p:nvGraphicFramePr>
        <p:xfrm>
          <a:off x="1981200" y="1600200"/>
          <a:ext cx="8229600" cy="43484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33400">
                <a:tc>
                  <a:txBody>
                    <a:bodyPr/>
                    <a:lstStyle/>
                    <a:p>
                      <a:endParaRPr lang="en-US" dirty="0"/>
                    </a:p>
                  </a:txBody>
                  <a:tcPr/>
                </a:tc>
                <a:tc>
                  <a:txBody>
                    <a:bodyPr/>
                    <a:lstStyle/>
                    <a:p>
                      <a:pPr algn="ctr"/>
                      <a:r>
                        <a:rPr lang="en-US" dirty="0"/>
                        <a:t>Key</a:t>
                      </a:r>
                      <a:r>
                        <a:rPr lang="en-US" baseline="0" dirty="0"/>
                        <a:t> Vocabulary</a:t>
                      </a:r>
                    </a:p>
                    <a:p>
                      <a:pPr algn="ctr"/>
                      <a:r>
                        <a:rPr lang="en-US" baseline="0" dirty="0"/>
                        <a:t>Text Defined</a:t>
                      </a:r>
                      <a:endParaRPr lang="en-US" dirty="0"/>
                    </a:p>
                  </a:txBody>
                  <a:tcPr/>
                </a:tc>
                <a:tc>
                  <a:txBody>
                    <a:bodyPr/>
                    <a:lstStyle/>
                    <a:p>
                      <a:pPr algn="ctr"/>
                      <a:r>
                        <a:rPr lang="en-US" dirty="0"/>
                        <a:t>Key Vocabulary</a:t>
                      </a:r>
                    </a:p>
                    <a:p>
                      <a:pPr algn="ctr"/>
                      <a:r>
                        <a:rPr lang="en-US" dirty="0"/>
                        <a:t>Context</a:t>
                      </a:r>
                      <a:r>
                        <a:rPr lang="en-US" baseline="0" dirty="0"/>
                        <a:t> Defined</a:t>
                      </a:r>
                      <a:endParaRPr lang="en-US" dirty="0"/>
                    </a:p>
                  </a:txBody>
                  <a:tcPr/>
                </a:tc>
                <a:tc>
                  <a:txBody>
                    <a:bodyPr/>
                    <a:lstStyle/>
                    <a:p>
                      <a:pPr algn="ctr"/>
                      <a:r>
                        <a:rPr lang="en-US" dirty="0"/>
                        <a:t>Key Vocabulary Preteach</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6</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7.</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dirty="0"/>
                        <a:t>8.</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a:t>9.</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r>
                        <a:rPr lang="en-US" dirty="0"/>
                        <a:t>10.</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11660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05001" y="1719263"/>
          <a:ext cx="8407401" cy="445008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chemeClr val="tx1"/>
                          </a:solidFill>
                        </a:rPr>
                        <a:t>Prefix</a:t>
                      </a:r>
                    </a:p>
                  </a:txBody>
                  <a:tcPr/>
                </a:tc>
                <a:tc>
                  <a:txBody>
                    <a:bodyPr/>
                    <a:lstStyle/>
                    <a:p>
                      <a:pPr algn="ctr"/>
                      <a:r>
                        <a:rPr lang="en-US" dirty="0">
                          <a:solidFill>
                            <a:schemeClr val="tx1"/>
                          </a:solidFill>
                        </a:rPr>
                        <a:t>Meaning</a:t>
                      </a:r>
                    </a:p>
                  </a:txBody>
                  <a:tcPr/>
                </a:tc>
                <a:tc>
                  <a:txBody>
                    <a:bodyPr/>
                    <a:lstStyle/>
                    <a:p>
                      <a:pPr algn="ctr"/>
                      <a:r>
                        <a:rPr lang="en-US" dirty="0">
                          <a:solidFill>
                            <a:schemeClr val="tx1"/>
                          </a:solidFill>
                        </a:rPr>
                        <a:t>Example</a:t>
                      </a:r>
                    </a:p>
                  </a:txBody>
                  <a:tcPr/>
                </a:tc>
                <a:extLst>
                  <a:ext uri="{0D108BD9-81ED-4DB2-BD59-A6C34878D82A}">
                    <a16:rowId xmlns:a16="http://schemas.microsoft.com/office/drawing/2014/main" val="10000"/>
                  </a:ext>
                </a:extLst>
              </a:tr>
              <a:tr h="370840">
                <a:tc>
                  <a:txBody>
                    <a:bodyPr/>
                    <a:lstStyle/>
                    <a:p>
                      <a:pPr algn="ctr"/>
                      <a:r>
                        <a:rPr lang="en-US" dirty="0"/>
                        <a:t>anti-</a:t>
                      </a:r>
                    </a:p>
                  </a:txBody>
                  <a:tcPr/>
                </a:tc>
                <a:tc>
                  <a:txBody>
                    <a:bodyPr/>
                    <a:lstStyle/>
                    <a:p>
                      <a:pPr algn="ctr"/>
                      <a:r>
                        <a:rPr lang="en-US" dirty="0"/>
                        <a:t>against</a:t>
                      </a:r>
                    </a:p>
                  </a:txBody>
                  <a:tcPr/>
                </a:tc>
                <a:tc>
                  <a:txBody>
                    <a:bodyPr/>
                    <a:lstStyle/>
                    <a:p>
                      <a:pPr algn="ctr"/>
                      <a:r>
                        <a:rPr lang="en-US" dirty="0"/>
                        <a:t>antisocial</a:t>
                      </a:r>
                    </a:p>
                  </a:txBody>
                  <a:tcPr/>
                </a:tc>
                <a:extLst>
                  <a:ext uri="{0D108BD9-81ED-4DB2-BD59-A6C34878D82A}">
                    <a16:rowId xmlns:a16="http://schemas.microsoft.com/office/drawing/2014/main" val="10001"/>
                  </a:ext>
                </a:extLst>
              </a:tr>
              <a:tr h="370840">
                <a:tc>
                  <a:txBody>
                    <a:bodyPr/>
                    <a:lstStyle/>
                    <a:p>
                      <a:pPr algn="ctr"/>
                      <a:r>
                        <a:rPr lang="en-US" dirty="0"/>
                        <a:t>de-</a:t>
                      </a:r>
                    </a:p>
                  </a:txBody>
                  <a:tcPr/>
                </a:tc>
                <a:tc>
                  <a:txBody>
                    <a:bodyPr/>
                    <a:lstStyle/>
                    <a:p>
                      <a:pPr algn="ctr"/>
                      <a:r>
                        <a:rPr lang="en-US" dirty="0"/>
                        <a:t>opposite</a:t>
                      </a:r>
                    </a:p>
                  </a:txBody>
                  <a:tcPr/>
                </a:tc>
                <a:tc>
                  <a:txBody>
                    <a:bodyPr/>
                    <a:lstStyle/>
                    <a:p>
                      <a:pPr algn="ctr"/>
                      <a:r>
                        <a:rPr lang="en-US" dirty="0"/>
                        <a:t>decode</a:t>
                      </a:r>
                    </a:p>
                  </a:txBody>
                  <a:tcPr/>
                </a:tc>
                <a:extLst>
                  <a:ext uri="{0D108BD9-81ED-4DB2-BD59-A6C34878D82A}">
                    <a16:rowId xmlns:a16="http://schemas.microsoft.com/office/drawing/2014/main" val="10002"/>
                  </a:ext>
                </a:extLst>
              </a:tr>
              <a:tr h="370840">
                <a:tc>
                  <a:txBody>
                    <a:bodyPr/>
                    <a:lstStyle/>
                    <a:p>
                      <a:pPr algn="ctr"/>
                      <a:r>
                        <a:rPr lang="en-US" dirty="0"/>
                        <a:t>dis-</a:t>
                      </a:r>
                    </a:p>
                  </a:txBody>
                  <a:tcPr/>
                </a:tc>
                <a:tc>
                  <a:txBody>
                    <a:bodyPr/>
                    <a:lstStyle/>
                    <a:p>
                      <a:pPr algn="ctr"/>
                      <a:r>
                        <a:rPr lang="en-US" dirty="0"/>
                        <a:t>not,</a:t>
                      </a:r>
                      <a:r>
                        <a:rPr lang="en-US" baseline="0" dirty="0"/>
                        <a:t> opposite of</a:t>
                      </a:r>
                      <a:endParaRPr lang="en-US" dirty="0"/>
                    </a:p>
                  </a:txBody>
                  <a:tcPr/>
                </a:tc>
                <a:tc>
                  <a:txBody>
                    <a:bodyPr/>
                    <a:lstStyle/>
                    <a:p>
                      <a:pPr algn="ctr"/>
                      <a:r>
                        <a:rPr lang="en-US" dirty="0"/>
                        <a:t>disagree</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en-,</a:t>
                      </a:r>
                      <a:r>
                        <a:rPr lang="en-US" baseline="0" dirty="0"/>
                        <a:t> </a:t>
                      </a:r>
                      <a:r>
                        <a:rPr lang="en-US" baseline="0" dirty="0" err="1"/>
                        <a:t>em</a:t>
                      </a:r>
                      <a:r>
                        <a:rPr lang="en-US" baseline="0" dirty="0"/>
                        <a:t>-</a:t>
                      </a:r>
                    </a:p>
                  </a:txBody>
                  <a:tcPr/>
                </a:tc>
                <a:tc>
                  <a:txBody>
                    <a:bodyPr/>
                    <a:lstStyle/>
                    <a:p>
                      <a:pPr algn="ctr"/>
                      <a:r>
                        <a:rPr lang="en-US" dirty="0"/>
                        <a:t>put</a:t>
                      </a:r>
                      <a:r>
                        <a:rPr lang="en-US" baseline="0" dirty="0"/>
                        <a:t> into, provide with</a:t>
                      </a:r>
                      <a:endParaRPr lang="en-US" dirty="0"/>
                    </a:p>
                  </a:txBody>
                  <a:tcPr/>
                </a:tc>
                <a:tc>
                  <a:txBody>
                    <a:bodyPr/>
                    <a:lstStyle/>
                    <a:p>
                      <a:pPr algn="ctr"/>
                      <a:r>
                        <a:rPr lang="en-US" dirty="0"/>
                        <a:t>enslave,</a:t>
                      </a:r>
                      <a:r>
                        <a:rPr lang="en-US" baseline="0" dirty="0"/>
                        <a:t> empower</a:t>
                      </a:r>
                      <a:endParaRPr lang="en-US" dirty="0"/>
                    </a:p>
                  </a:txBody>
                  <a:tcPr/>
                </a:tc>
                <a:extLst>
                  <a:ext uri="{0D108BD9-81ED-4DB2-BD59-A6C34878D82A}">
                    <a16:rowId xmlns:a16="http://schemas.microsoft.com/office/drawing/2014/main" val="10004"/>
                  </a:ext>
                </a:extLst>
              </a:tr>
              <a:tr h="370840">
                <a:tc>
                  <a:txBody>
                    <a:bodyPr/>
                    <a:lstStyle/>
                    <a:p>
                      <a:pPr algn="ctr"/>
                      <a:r>
                        <a:rPr lang="en-US" dirty="0"/>
                        <a:t>fore-</a:t>
                      </a:r>
                    </a:p>
                  </a:txBody>
                  <a:tcPr/>
                </a:tc>
                <a:tc>
                  <a:txBody>
                    <a:bodyPr/>
                    <a:lstStyle/>
                    <a:p>
                      <a:pPr algn="ctr"/>
                      <a:r>
                        <a:rPr lang="en-US" dirty="0"/>
                        <a:t>before</a:t>
                      </a:r>
                    </a:p>
                  </a:txBody>
                  <a:tcPr/>
                </a:tc>
                <a:tc>
                  <a:txBody>
                    <a:bodyPr/>
                    <a:lstStyle/>
                    <a:p>
                      <a:pPr algn="ctr"/>
                      <a:r>
                        <a:rPr lang="en-US" dirty="0"/>
                        <a:t>foresee</a:t>
                      </a:r>
                    </a:p>
                  </a:txBody>
                  <a:tcPr/>
                </a:tc>
                <a:extLst>
                  <a:ext uri="{0D108BD9-81ED-4DB2-BD59-A6C34878D82A}">
                    <a16:rowId xmlns:a16="http://schemas.microsoft.com/office/drawing/2014/main" val="10005"/>
                  </a:ext>
                </a:extLst>
              </a:tr>
              <a:tr h="370840">
                <a:tc>
                  <a:txBody>
                    <a:bodyPr/>
                    <a:lstStyle/>
                    <a:p>
                      <a:pPr algn="ctr"/>
                      <a:r>
                        <a:rPr lang="en-US" dirty="0"/>
                        <a:t>in-, </a:t>
                      </a:r>
                      <a:r>
                        <a:rPr lang="en-US" dirty="0" err="1"/>
                        <a:t>im</a:t>
                      </a:r>
                      <a:r>
                        <a:rPr lang="en-US" dirty="0"/>
                        <a:t>-</a:t>
                      </a:r>
                    </a:p>
                  </a:txBody>
                  <a:tcPr/>
                </a:tc>
                <a:tc>
                  <a:txBody>
                    <a:bodyPr/>
                    <a:lstStyle/>
                    <a:p>
                      <a:pPr algn="ctr"/>
                      <a:r>
                        <a:rPr lang="en-US" dirty="0"/>
                        <a:t>in</a:t>
                      </a:r>
                    </a:p>
                  </a:txBody>
                  <a:tcPr/>
                </a:tc>
                <a:tc>
                  <a:txBody>
                    <a:bodyPr/>
                    <a:lstStyle/>
                    <a:p>
                      <a:pPr algn="ctr"/>
                      <a:r>
                        <a:rPr lang="en-US" dirty="0"/>
                        <a:t>infield</a:t>
                      </a:r>
                    </a:p>
                  </a:txBody>
                  <a:tcPr/>
                </a:tc>
                <a:extLst>
                  <a:ext uri="{0D108BD9-81ED-4DB2-BD59-A6C34878D82A}">
                    <a16:rowId xmlns:a16="http://schemas.microsoft.com/office/drawing/2014/main" val="10006"/>
                  </a:ext>
                </a:extLst>
              </a:tr>
              <a:tr h="370840">
                <a:tc>
                  <a:txBody>
                    <a:bodyPr/>
                    <a:lstStyle/>
                    <a:p>
                      <a:pPr algn="ctr"/>
                      <a:r>
                        <a:rPr lang="en-US" dirty="0"/>
                        <a:t>in-,</a:t>
                      </a:r>
                      <a:r>
                        <a:rPr lang="en-US" baseline="0" dirty="0"/>
                        <a:t> </a:t>
                      </a:r>
                      <a:r>
                        <a:rPr lang="en-US" baseline="0" dirty="0" err="1"/>
                        <a:t>im</a:t>
                      </a:r>
                      <a:r>
                        <a:rPr lang="en-US" baseline="0" dirty="0"/>
                        <a:t>-, </a:t>
                      </a:r>
                      <a:r>
                        <a:rPr lang="en-US" baseline="0" dirty="0" err="1"/>
                        <a:t>il</a:t>
                      </a:r>
                      <a:r>
                        <a:rPr lang="en-US" baseline="0" dirty="0"/>
                        <a:t>-, </a:t>
                      </a:r>
                      <a:r>
                        <a:rPr lang="en-US" baseline="0" dirty="0" err="1"/>
                        <a:t>ir</a:t>
                      </a:r>
                      <a:r>
                        <a:rPr lang="en-US" baseline="0" dirty="0"/>
                        <a:t>-</a:t>
                      </a:r>
                      <a:endParaRPr lang="en-US" dirty="0"/>
                    </a:p>
                  </a:txBody>
                  <a:tcPr/>
                </a:tc>
                <a:tc>
                  <a:txBody>
                    <a:bodyPr/>
                    <a:lstStyle/>
                    <a:p>
                      <a:pPr algn="ctr"/>
                      <a:r>
                        <a:rPr lang="en-US" dirty="0"/>
                        <a:t>not</a:t>
                      </a:r>
                    </a:p>
                  </a:txBody>
                  <a:tcPr/>
                </a:tc>
                <a:tc>
                  <a:txBody>
                    <a:bodyPr/>
                    <a:lstStyle/>
                    <a:p>
                      <a:pPr algn="ctr"/>
                      <a:r>
                        <a:rPr lang="en-US" dirty="0"/>
                        <a:t>impossible, inaction</a:t>
                      </a:r>
                    </a:p>
                  </a:txBody>
                  <a:tcPr/>
                </a:tc>
                <a:extLst>
                  <a:ext uri="{0D108BD9-81ED-4DB2-BD59-A6C34878D82A}">
                    <a16:rowId xmlns:a16="http://schemas.microsoft.com/office/drawing/2014/main" val="10007"/>
                  </a:ext>
                </a:extLst>
              </a:tr>
              <a:tr h="370840">
                <a:tc>
                  <a:txBody>
                    <a:bodyPr/>
                    <a:lstStyle/>
                    <a:p>
                      <a:pPr algn="ctr"/>
                      <a:r>
                        <a:rPr lang="en-US" dirty="0"/>
                        <a:t>inter-</a:t>
                      </a:r>
                    </a:p>
                  </a:txBody>
                  <a:tcPr/>
                </a:tc>
                <a:tc>
                  <a:txBody>
                    <a:bodyPr/>
                    <a:lstStyle/>
                    <a:p>
                      <a:pPr algn="ctr"/>
                      <a:r>
                        <a:rPr lang="en-US" dirty="0"/>
                        <a:t>between</a:t>
                      </a:r>
                    </a:p>
                  </a:txBody>
                  <a:tcPr/>
                </a:tc>
                <a:tc>
                  <a:txBody>
                    <a:bodyPr/>
                    <a:lstStyle/>
                    <a:p>
                      <a:pPr algn="ctr"/>
                      <a:r>
                        <a:rPr lang="en-US" dirty="0"/>
                        <a:t>intersection</a:t>
                      </a:r>
                    </a:p>
                  </a:txBody>
                  <a:tcPr/>
                </a:tc>
                <a:extLst>
                  <a:ext uri="{0D108BD9-81ED-4DB2-BD59-A6C34878D82A}">
                    <a16:rowId xmlns:a16="http://schemas.microsoft.com/office/drawing/2014/main" val="10008"/>
                  </a:ext>
                </a:extLst>
              </a:tr>
              <a:tr h="370840">
                <a:tc>
                  <a:txBody>
                    <a:bodyPr/>
                    <a:lstStyle/>
                    <a:p>
                      <a:pPr algn="ctr"/>
                      <a:r>
                        <a:rPr lang="en-US" dirty="0"/>
                        <a:t>mid-</a:t>
                      </a:r>
                    </a:p>
                  </a:txBody>
                  <a:tcPr/>
                </a:tc>
                <a:tc>
                  <a:txBody>
                    <a:bodyPr/>
                    <a:lstStyle/>
                    <a:p>
                      <a:pPr algn="ctr"/>
                      <a:r>
                        <a:rPr lang="en-US" dirty="0"/>
                        <a:t>middle</a:t>
                      </a:r>
                    </a:p>
                  </a:txBody>
                  <a:tcPr/>
                </a:tc>
                <a:tc>
                  <a:txBody>
                    <a:bodyPr/>
                    <a:lstStyle/>
                    <a:p>
                      <a:pPr algn="ctr"/>
                      <a:r>
                        <a:rPr lang="en-US" dirty="0"/>
                        <a:t>midway</a:t>
                      </a:r>
                    </a:p>
                  </a:txBody>
                  <a:tcPr/>
                </a:tc>
                <a:extLst>
                  <a:ext uri="{0D108BD9-81ED-4DB2-BD59-A6C34878D82A}">
                    <a16:rowId xmlns:a16="http://schemas.microsoft.com/office/drawing/2014/main" val="10009"/>
                  </a:ext>
                </a:extLst>
              </a:tr>
              <a:tr h="370840">
                <a:tc>
                  <a:txBody>
                    <a:bodyPr/>
                    <a:lstStyle/>
                    <a:p>
                      <a:pPr algn="ctr"/>
                      <a:r>
                        <a:rPr lang="en-US" dirty="0" err="1"/>
                        <a:t>mis</a:t>
                      </a:r>
                      <a:r>
                        <a:rPr lang="en-US" dirty="0"/>
                        <a:t>-</a:t>
                      </a:r>
                    </a:p>
                  </a:txBody>
                  <a:tcPr/>
                </a:tc>
                <a:tc>
                  <a:txBody>
                    <a:bodyPr/>
                    <a:lstStyle/>
                    <a:p>
                      <a:pPr algn="ctr"/>
                      <a:r>
                        <a:rPr lang="en-US" dirty="0"/>
                        <a:t>wrongly</a:t>
                      </a:r>
                    </a:p>
                  </a:txBody>
                  <a:tcPr/>
                </a:tc>
                <a:tc>
                  <a:txBody>
                    <a:bodyPr/>
                    <a:lstStyle/>
                    <a:p>
                      <a:pPr algn="ctr"/>
                      <a:r>
                        <a:rPr lang="en-US" dirty="0"/>
                        <a:t>mispronounce</a:t>
                      </a:r>
                    </a:p>
                  </a:txBody>
                  <a:tcPr/>
                </a:tc>
                <a:extLst>
                  <a:ext uri="{0D108BD9-81ED-4DB2-BD59-A6C34878D82A}">
                    <a16:rowId xmlns:a16="http://schemas.microsoft.com/office/drawing/2014/main" val="10010"/>
                  </a:ext>
                </a:extLst>
              </a:tr>
              <a:tr h="370840">
                <a:tc>
                  <a:txBody>
                    <a:bodyPr/>
                    <a:lstStyle/>
                    <a:p>
                      <a:pPr algn="ctr"/>
                      <a:r>
                        <a:rPr lang="en-US" dirty="0"/>
                        <a:t>non-</a:t>
                      </a:r>
                    </a:p>
                  </a:txBody>
                  <a:tcPr/>
                </a:tc>
                <a:tc>
                  <a:txBody>
                    <a:bodyPr/>
                    <a:lstStyle/>
                    <a:p>
                      <a:pPr algn="ctr"/>
                      <a:r>
                        <a:rPr lang="en-US" dirty="0"/>
                        <a:t>not</a:t>
                      </a:r>
                    </a:p>
                  </a:txBody>
                  <a:tcPr/>
                </a:tc>
                <a:tc>
                  <a:txBody>
                    <a:bodyPr/>
                    <a:lstStyle/>
                    <a:p>
                      <a:pPr algn="ctr"/>
                      <a:r>
                        <a:rPr lang="en-US" dirty="0"/>
                        <a:t>nonsense</a:t>
                      </a:r>
                    </a:p>
                  </a:txBody>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t>Common Prefixes</a:t>
            </a:r>
          </a:p>
        </p:txBody>
      </p:sp>
    </p:spTree>
    <p:extLst>
      <p:ext uri="{BB962C8B-B14F-4D97-AF65-F5344CB8AC3E}">
        <p14:creationId xmlns:p14="http://schemas.microsoft.com/office/powerpoint/2010/main" val="2633351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05001" y="1719263"/>
          <a:ext cx="8407401" cy="370840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rgbClr val="000000"/>
                          </a:solidFill>
                        </a:rPr>
                        <a:t>Prefix</a:t>
                      </a:r>
                    </a:p>
                  </a:txBody>
                  <a:tcPr/>
                </a:tc>
                <a:tc>
                  <a:txBody>
                    <a:bodyPr/>
                    <a:lstStyle/>
                    <a:p>
                      <a:pPr algn="ctr"/>
                      <a:r>
                        <a:rPr lang="en-US" dirty="0">
                          <a:solidFill>
                            <a:srgbClr val="000000"/>
                          </a:solidFill>
                        </a:rPr>
                        <a:t>Meaning</a:t>
                      </a:r>
                    </a:p>
                  </a:txBody>
                  <a:tcPr/>
                </a:tc>
                <a:tc>
                  <a:txBody>
                    <a:bodyPr/>
                    <a:lstStyle/>
                    <a:p>
                      <a:pPr algn="ctr"/>
                      <a:r>
                        <a:rPr lang="en-US" dirty="0">
                          <a:solidFill>
                            <a:srgbClr val="000000"/>
                          </a:solidFill>
                        </a:rPr>
                        <a:t>Example</a:t>
                      </a:r>
                    </a:p>
                  </a:txBody>
                  <a:tcPr/>
                </a:tc>
                <a:extLst>
                  <a:ext uri="{0D108BD9-81ED-4DB2-BD59-A6C34878D82A}">
                    <a16:rowId xmlns:a16="http://schemas.microsoft.com/office/drawing/2014/main" val="10000"/>
                  </a:ext>
                </a:extLst>
              </a:tr>
              <a:tr h="370840">
                <a:tc>
                  <a:txBody>
                    <a:bodyPr/>
                    <a:lstStyle/>
                    <a:p>
                      <a:pPr algn="ctr"/>
                      <a:r>
                        <a:rPr lang="en-US" dirty="0"/>
                        <a:t>over-</a:t>
                      </a:r>
                    </a:p>
                  </a:txBody>
                  <a:tcPr/>
                </a:tc>
                <a:tc>
                  <a:txBody>
                    <a:bodyPr/>
                    <a:lstStyle/>
                    <a:p>
                      <a:pPr algn="ctr"/>
                      <a:r>
                        <a:rPr lang="en-US" dirty="0"/>
                        <a:t>over</a:t>
                      </a:r>
                    </a:p>
                  </a:txBody>
                  <a:tcPr/>
                </a:tc>
                <a:tc>
                  <a:txBody>
                    <a:bodyPr/>
                    <a:lstStyle/>
                    <a:p>
                      <a:pPr algn="ctr"/>
                      <a:r>
                        <a:rPr lang="en-US" dirty="0"/>
                        <a:t>overwork</a:t>
                      </a:r>
                    </a:p>
                  </a:txBody>
                  <a:tcPr/>
                </a:tc>
                <a:extLst>
                  <a:ext uri="{0D108BD9-81ED-4DB2-BD59-A6C34878D82A}">
                    <a16:rowId xmlns:a16="http://schemas.microsoft.com/office/drawing/2014/main" val="10001"/>
                  </a:ext>
                </a:extLst>
              </a:tr>
              <a:tr h="370840">
                <a:tc>
                  <a:txBody>
                    <a:bodyPr/>
                    <a:lstStyle/>
                    <a:p>
                      <a:pPr algn="ctr"/>
                      <a:r>
                        <a:rPr lang="en-US" dirty="0"/>
                        <a:t>pre-</a:t>
                      </a:r>
                    </a:p>
                  </a:txBody>
                  <a:tcPr/>
                </a:tc>
                <a:tc>
                  <a:txBody>
                    <a:bodyPr/>
                    <a:lstStyle/>
                    <a:p>
                      <a:pPr algn="ctr"/>
                      <a:r>
                        <a:rPr lang="en-US" dirty="0"/>
                        <a:t>before</a:t>
                      </a:r>
                    </a:p>
                  </a:txBody>
                  <a:tcPr/>
                </a:tc>
                <a:tc>
                  <a:txBody>
                    <a:bodyPr/>
                    <a:lstStyle/>
                    <a:p>
                      <a:pPr algn="ctr"/>
                      <a:r>
                        <a:rPr lang="en-US" dirty="0"/>
                        <a:t>prepay</a:t>
                      </a:r>
                    </a:p>
                  </a:txBody>
                  <a:tcPr/>
                </a:tc>
                <a:extLst>
                  <a:ext uri="{0D108BD9-81ED-4DB2-BD59-A6C34878D82A}">
                    <a16:rowId xmlns:a16="http://schemas.microsoft.com/office/drawing/2014/main" val="10002"/>
                  </a:ext>
                </a:extLst>
              </a:tr>
              <a:tr h="370840">
                <a:tc>
                  <a:txBody>
                    <a:bodyPr/>
                    <a:lstStyle/>
                    <a:p>
                      <a:pPr algn="ctr"/>
                      <a:r>
                        <a:rPr lang="en-US" dirty="0"/>
                        <a:t>re-</a:t>
                      </a:r>
                    </a:p>
                  </a:txBody>
                  <a:tcPr/>
                </a:tc>
                <a:tc>
                  <a:txBody>
                    <a:bodyPr/>
                    <a:lstStyle/>
                    <a:p>
                      <a:pPr algn="ctr"/>
                      <a:r>
                        <a:rPr lang="en-US" dirty="0"/>
                        <a:t>again</a:t>
                      </a:r>
                    </a:p>
                  </a:txBody>
                  <a:tcPr/>
                </a:tc>
                <a:tc>
                  <a:txBody>
                    <a:bodyPr/>
                    <a:lstStyle/>
                    <a:p>
                      <a:pPr algn="ctr"/>
                      <a:r>
                        <a:rPr lang="en-US" dirty="0"/>
                        <a:t>remember</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semi-</a:t>
                      </a:r>
                    </a:p>
                  </a:txBody>
                  <a:tcPr/>
                </a:tc>
                <a:tc>
                  <a:txBody>
                    <a:bodyPr/>
                    <a:lstStyle/>
                    <a:p>
                      <a:pPr algn="ctr"/>
                      <a:r>
                        <a:rPr lang="en-US" dirty="0"/>
                        <a:t>half</a:t>
                      </a:r>
                    </a:p>
                  </a:txBody>
                  <a:tcPr/>
                </a:tc>
                <a:tc>
                  <a:txBody>
                    <a:bodyPr/>
                    <a:lstStyle/>
                    <a:p>
                      <a:pPr algn="ctr"/>
                      <a:r>
                        <a:rPr lang="en-US" dirty="0"/>
                        <a:t>semicircle</a:t>
                      </a:r>
                    </a:p>
                  </a:txBody>
                  <a:tcPr/>
                </a:tc>
                <a:extLst>
                  <a:ext uri="{0D108BD9-81ED-4DB2-BD59-A6C34878D82A}">
                    <a16:rowId xmlns:a16="http://schemas.microsoft.com/office/drawing/2014/main" val="10004"/>
                  </a:ext>
                </a:extLst>
              </a:tr>
              <a:tr h="370840">
                <a:tc>
                  <a:txBody>
                    <a:bodyPr/>
                    <a:lstStyle/>
                    <a:p>
                      <a:pPr algn="ctr"/>
                      <a:r>
                        <a:rPr lang="en-US" dirty="0"/>
                        <a:t>sub-</a:t>
                      </a:r>
                    </a:p>
                  </a:txBody>
                  <a:tcPr/>
                </a:tc>
                <a:tc>
                  <a:txBody>
                    <a:bodyPr/>
                    <a:lstStyle/>
                    <a:p>
                      <a:pPr algn="ctr"/>
                      <a:r>
                        <a:rPr lang="en-US" dirty="0"/>
                        <a:t>under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submarine</a:t>
                      </a:r>
                    </a:p>
                  </a:txBody>
                  <a:tcPr/>
                </a:tc>
                <a:extLst>
                  <a:ext uri="{0D108BD9-81ED-4DB2-BD59-A6C34878D82A}">
                    <a16:rowId xmlns:a16="http://schemas.microsoft.com/office/drawing/2014/main" val="10005"/>
                  </a:ext>
                </a:extLst>
              </a:tr>
              <a:tr h="370840">
                <a:tc>
                  <a:txBody>
                    <a:bodyPr/>
                    <a:lstStyle/>
                    <a:p>
                      <a:pPr algn="ctr"/>
                      <a:r>
                        <a:rPr lang="en-US" dirty="0"/>
                        <a:t>super-</a:t>
                      </a:r>
                    </a:p>
                  </a:txBody>
                  <a:tcPr/>
                </a:tc>
                <a:tc>
                  <a:txBody>
                    <a:bodyPr/>
                    <a:lstStyle/>
                    <a:p>
                      <a:pPr algn="ctr"/>
                      <a:r>
                        <a:rPr lang="en-US" dirty="0"/>
                        <a:t>above</a:t>
                      </a:r>
                    </a:p>
                  </a:txBody>
                  <a:tcPr/>
                </a:tc>
                <a:tc>
                  <a:txBody>
                    <a:bodyPr/>
                    <a:lstStyle/>
                    <a:p>
                      <a:pPr algn="ctr"/>
                      <a:r>
                        <a:rPr lang="en-US" dirty="0"/>
                        <a:t>Superman</a:t>
                      </a:r>
                    </a:p>
                  </a:txBody>
                  <a:tcPr/>
                </a:tc>
                <a:extLst>
                  <a:ext uri="{0D108BD9-81ED-4DB2-BD59-A6C34878D82A}">
                    <a16:rowId xmlns:a16="http://schemas.microsoft.com/office/drawing/2014/main" val="10006"/>
                  </a:ext>
                </a:extLst>
              </a:tr>
              <a:tr h="370840">
                <a:tc>
                  <a:txBody>
                    <a:bodyPr/>
                    <a:lstStyle/>
                    <a:p>
                      <a:pPr algn="ctr"/>
                      <a:r>
                        <a:rPr lang="en-US" dirty="0"/>
                        <a:t>trans-</a:t>
                      </a:r>
                    </a:p>
                  </a:txBody>
                  <a:tcPr/>
                </a:tc>
                <a:tc>
                  <a:txBody>
                    <a:bodyPr/>
                    <a:lstStyle/>
                    <a:p>
                      <a:pPr algn="ctr"/>
                      <a:r>
                        <a:rPr lang="en-US" dirty="0"/>
                        <a:t>across</a:t>
                      </a:r>
                    </a:p>
                  </a:txBody>
                  <a:tcPr/>
                </a:tc>
                <a:tc>
                  <a:txBody>
                    <a:bodyPr/>
                    <a:lstStyle/>
                    <a:p>
                      <a:pPr algn="ctr"/>
                      <a:r>
                        <a:rPr lang="en-US" dirty="0"/>
                        <a:t>transplant</a:t>
                      </a:r>
                    </a:p>
                  </a:txBody>
                  <a:tcPr/>
                </a:tc>
                <a:extLst>
                  <a:ext uri="{0D108BD9-81ED-4DB2-BD59-A6C34878D82A}">
                    <a16:rowId xmlns:a16="http://schemas.microsoft.com/office/drawing/2014/main" val="10007"/>
                  </a:ext>
                </a:extLst>
              </a:tr>
              <a:tr h="370840">
                <a:tc>
                  <a:txBody>
                    <a:bodyPr/>
                    <a:lstStyle/>
                    <a:p>
                      <a:pPr algn="ctr"/>
                      <a:r>
                        <a:rPr lang="en-US" dirty="0"/>
                        <a:t>un-</a:t>
                      </a:r>
                    </a:p>
                  </a:txBody>
                  <a:tcPr/>
                </a:tc>
                <a:tc>
                  <a:txBody>
                    <a:bodyPr/>
                    <a:lstStyle/>
                    <a:p>
                      <a:pPr algn="ctr"/>
                      <a:r>
                        <a:rPr lang="en-US" dirty="0"/>
                        <a:t>not</a:t>
                      </a:r>
                    </a:p>
                  </a:txBody>
                  <a:tcPr/>
                </a:tc>
                <a:tc>
                  <a:txBody>
                    <a:bodyPr/>
                    <a:lstStyle/>
                    <a:p>
                      <a:pPr algn="ctr"/>
                      <a:r>
                        <a:rPr lang="en-US" dirty="0"/>
                        <a:t>unfriendly</a:t>
                      </a:r>
                    </a:p>
                  </a:txBody>
                  <a:tcPr/>
                </a:tc>
                <a:extLst>
                  <a:ext uri="{0D108BD9-81ED-4DB2-BD59-A6C34878D82A}">
                    <a16:rowId xmlns:a16="http://schemas.microsoft.com/office/drawing/2014/main" val="10008"/>
                  </a:ext>
                </a:extLst>
              </a:tr>
              <a:tr h="370840">
                <a:tc>
                  <a:txBody>
                    <a:bodyPr/>
                    <a:lstStyle/>
                    <a:p>
                      <a:pPr algn="ctr"/>
                      <a:r>
                        <a:rPr lang="en-US" dirty="0"/>
                        <a:t>under-</a:t>
                      </a:r>
                    </a:p>
                  </a:txBody>
                  <a:tcPr/>
                </a:tc>
                <a:tc>
                  <a:txBody>
                    <a:bodyPr/>
                    <a:lstStyle/>
                    <a:p>
                      <a:pPr algn="ctr"/>
                      <a:r>
                        <a:rPr lang="en-US" dirty="0"/>
                        <a:t>under</a:t>
                      </a:r>
                    </a:p>
                  </a:txBody>
                  <a:tcPr/>
                </a:tc>
                <a:tc>
                  <a:txBody>
                    <a:bodyPr/>
                    <a:lstStyle/>
                    <a:p>
                      <a:pPr algn="ctr"/>
                      <a:r>
                        <a:rPr lang="en-US" dirty="0"/>
                        <a:t>underwear</a:t>
                      </a:r>
                    </a:p>
                  </a:txBody>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dirty="0"/>
              <a:t>Common Prefixes</a:t>
            </a:r>
          </a:p>
        </p:txBody>
      </p:sp>
      <p:sp>
        <p:nvSpPr>
          <p:cNvPr id="2" name="TextBox 1"/>
          <p:cNvSpPr txBox="1"/>
          <p:nvPr/>
        </p:nvSpPr>
        <p:spPr>
          <a:xfrm>
            <a:off x="2763077" y="5700155"/>
            <a:ext cx="6381246" cy="523220"/>
          </a:xfrm>
          <a:prstGeom prst="rect">
            <a:avLst/>
          </a:prstGeom>
          <a:noFill/>
        </p:spPr>
        <p:txBody>
          <a:bodyPr wrap="square" rtlCol="0">
            <a:spAutoFit/>
          </a:bodyPr>
          <a:lstStyle/>
          <a:p>
            <a:r>
              <a:rPr lang="en-US" sz="1400" dirty="0"/>
              <a:t>White, T.G., Sowell, J., &amp; </a:t>
            </a:r>
            <a:r>
              <a:rPr lang="en-US" sz="1400" dirty="0" err="1"/>
              <a:t>Yanagihara</a:t>
            </a:r>
            <a:r>
              <a:rPr lang="en-US" sz="1400" dirty="0"/>
              <a:t>, A. (1989). Teaching elementary students to use word-part clues. </a:t>
            </a:r>
            <a:r>
              <a:rPr lang="en-US" sz="1400" i="1" dirty="0"/>
              <a:t>The Reading Teacher, 42, </a:t>
            </a:r>
            <a:r>
              <a:rPr lang="en-US" sz="1400" dirty="0"/>
              <a:t>302-308.   </a:t>
            </a:r>
          </a:p>
        </p:txBody>
      </p:sp>
    </p:spTree>
    <p:extLst>
      <p:ext uri="{BB962C8B-B14F-4D97-AF65-F5344CB8AC3E}">
        <p14:creationId xmlns:p14="http://schemas.microsoft.com/office/powerpoint/2010/main" val="836633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05001" y="1719263"/>
          <a:ext cx="8407401" cy="397764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b="0" dirty="0"/>
                        <a:t>Suffix</a:t>
                      </a:r>
                    </a:p>
                  </a:txBody>
                  <a:tcPr/>
                </a:tc>
                <a:tc>
                  <a:txBody>
                    <a:bodyPr/>
                    <a:lstStyle/>
                    <a:p>
                      <a:pPr algn="ctr"/>
                      <a:r>
                        <a:rPr lang="en-US" b="0" dirty="0"/>
                        <a:t>Meaning</a:t>
                      </a:r>
                    </a:p>
                  </a:txBody>
                  <a:tcPr/>
                </a:tc>
                <a:tc>
                  <a:txBody>
                    <a:bodyPr/>
                    <a:lstStyle/>
                    <a:p>
                      <a:pPr algn="ctr"/>
                      <a:r>
                        <a:rPr lang="en-US" b="0" dirty="0"/>
                        <a:t>Example</a:t>
                      </a:r>
                    </a:p>
                  </a:txBody>
                  <a:tcPr/>
                </a:tc>
                <a:extLst>
                  <a:ext uri="{0D108BD9-81ED-4DB2-BD59-A6C34878D82A}">
                    <a16:rowId xmlns:a16="http://schemas.microsoft.com/office/drawing/2014/main" val="10000"/>
                  </a:ext>
                </a:extLst>
              </a:tr>
              <a:tr h="370840">
                <a:tc>
                  <a:txBody>
                    <a:bodyPr/>
                    <a:lstStyle/>
                    <a:p>
                      <a:pPr algn="ctr"/>
                      <a:r>
                        <a:rPr lang="en-US" dirty="0"/>
                        <a:t>-</a:t>
                      </a:r>
                      <a:r>
                        <a:rPr lang="en-US" dirty="0" err="1"/>
                        <a:t>ity</a:t>
                      </a:r>
                      <a:r>
                        <a:rPr lang="en-US" dirty="0"/>
                        <a:t>,</a:t>
                      </a:r>
                      <a:r>
                        <a:rPr lang="en-US" baseline="0" dirty="0"/>
                        <a:t> -</a:t>
                      </a:r>
                      <a:r>
                        <a:rPr lang="en-US" baseline="0" dirty="0" err="1"/>
                        <a:t>ty</a:t>
                      </a:r>
                      <a:endParaRPr lang="en-US" dirty="0"/>
                    </a:p>
                  </a:txBody>
                  <a:tcPr/>
                </a:tc>
                <a:tc>
                  <a:txBody>
                    <a:bodyPr/>
                    <a:lstStyle/>
                    <a:p>
                      <a:pPr algn="ctr"/>
                      <a:r>
                        <a:rPr lang="en-US" dirty="0"/>
                        <a:t>state of</a:t>
                      </a:r>
                    </a:p>
                  </a:txBody>
                  <a:tcPr/>
                </a:tc>
                <a:tc>
                  <a:txBody>
                    <a:bodyPr/>
                    <a:lstStyle/>
                    <a:p>
                      <a:pPr algn="ctr"/>
                      <a:r>
                        <a:rPr lang="en-US" dirty="0"/>
                        <a:t>infinity </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ive</a:t>
                      </a:r>
                      <a:r>
                        <a:rPr lang="en-US" baseline="0" dirty="0"/>
                        <a:t>, -</a:t>
                      </a:r>
                      <a:r>
                        <a:rPr lang="en-US" baseline="0" dirty="0" err="1"/>
                        <a:t>ative</a:t>
                      </a:r>
                      <a:r>
                        <a:rPr lang="en-US" baseline="0" dirty="0"/>
                        <a:t>, -</a:t>
                      </a:r>
                      <a:r>
                        <a:rPr lang="en-US" baseline="0" dirty="0" err="1"/>
                        <a:t>itive</a:t>
                      </a:r>
                      <a:endParaRPr lang="en-US" baseline="0" dirty="0"/>
                    </a:p>
                  </a:txBody>
                  <a:tcPr/>
                </a:tc>
                <a:tc>
                  <a:txBody>
                    <a:bodyPr/>
                    <a:lstStyle/>
                    <a:p>
                      <a:pPr algn="ctr"/>
                      <a:r>
                        <a:rPr lang="en-US" dirty="0"/>
                        <a:t>adjective form of noun </a:t>
                      </a:r>
                    </a:p>
                  </a:txBody>
                  <a:tcPr/>
                </a:tc>
                <a:tc>
                  <a:txBody>
                    <a:bodyPr/>
                    <a:lstStyle/>
                    <a:p>
                      <a:pPr algn="ctr"/>
                      <a:r>
                        <a:rPr lang="en-US" dirty="0"/>
                        <a:t>attentive</a:t>
                      </a:r>
                    </a:p>
                  </a:txBody>
                  <a:tcPr/>
                </a:tc>
                <a:extLst>
                  <a:ext uri="{0D108BD9-81ED-4DB2-BD59-A6C34878D82A}">
                    <a16:rowId xmlns:a16="http://schemas.microsoft.com/office/drawing/2014/main" val="10002"/>
                  </a:ext>
                </a:extLst>
              </a:tr>
              <a:tr h="370840">
                <a:tc>
                  <a:txBody>
                    <a:bodyPr/>
                    <a:lstStyle/>
                    <a:p>
                      <a:pPr algn="ctr"/>
                      <a:r>
                        <a:rPr lang="en-US" dirty="0"/>
                        <a:t>-less</a:t>
                      </a:r>
                    </a:p>
                  </a:txBody>
                  <a:tcPr/>
                </a:tc>
                <a:tc>
                  <a:txBody>
                    <a:bodyPr/>
                    <a:lstStyle/>
                    <a:p>
                      <a:pPr algn="ctr"/>
                      <a:r>
                        <a:rPr lang="en-US" dirty="0"/>
                        <a:t>without</a:t>
                      </a:r>
                    </a:p>
                  </a:txBody>
                  <a:tcPr/>
                </a:tc>
                <a:tc>
                  <a:txBody>
                    <a:bodyPr/>
                    <a:lstStyle/>
                    <a:p>
                      <a:pPr algn="ctr"/>
                      <a:r>
                        <a:rPr lang="en-US" dirty="0"/>
                        <a:t>hopeless</a:t>
                      </a:r>
                    </a:p>
                  </a:txBody>
                  <a:tcPr/>
                </a:tc>
                <a:extLst>
                  <a:ext uri="{0D108BD9-81ED-4DB2-BD59-A6C34878D82A}">
                    <a16:rowId xmlns:a16="http://schemas.microsoft.com/office/drawing/2014/main" val="10003"/>
                  </a:ext>
                </a:extLst>
              </a:tr>
              <a:tr h="370840">
                <a:tc>
                  <a:txBody>
                    <a:bodyPr/>
                    <a:lstStyle/>
                    <a:p>
                      <a:pPr algn="ctr"/>
                      <a:r>
                        <a:rPr lang="en-US" dirty="0"/>
                        <a:t>-</a:t>
                      </a:r>
                      <a:r>
                        <a:rPr lang="en-US" dirty="0" err="1"/>
                        <a:t>ly</a:t>
                      </a:r>
                      <a:endParaRPr lang="en-US" dirty="0"/>
                    </a:p>
                  </a:txBody>
                  <a:tcPr/>
                </a:tc>
                <a:tc>
                  <a:txBody>
                    <a:bodyPr/>
                    <a:lstStyle/>
                    <a:p>
                      <a:pPr algn="ctr"/>
                      <a:r>
                        <a:rPr lang="en-US" dirty="0"/>
                        <a:t>characteristic</a:t>
                      </a:r>
                      <a:r>
                        <a:rPr lang="en-US" baseline="0" dirty="0"/>
                        <a:t> of</a:t>
                      </a:r>
                      <a:endParaRPr lang="en-US" dirty="0"/>
                    </a:p>
                  </a:txBody>
                  <a:tcPr/>
                </a:tc>
                <a:tc>
                  <a:txBody>
                    <a:bodyPr/>
                    <a:lstStyle/>
                    <a:p>
                      <a:pPr algn="ctr"/>
                      <a:r>
                        <a:rPr lang="en-US" dirty="0"/>
                        <a:t>kindly</a:t>
                      </a:r>
                    </a:p>
                  </a:txBody>
                  <a:tcPr/>
                </a:tc>
                <a:extLst>
                  <a:ext uri="{0D108BD9-81ED-4DB2-BD59-A6C34878D82A}">
                    <a16:rowId xmlns:a16="http://schemas.microsoft.com/office/drawing/2014/main" val="10004"/>
                  </a:ext>
                </a:extLst>
              </a:tr>
              <a:tr h="370840">
                <a:tc>
                  <a:txBody>
                    <a:bodyPr/>
                    <a:lstStyle/>
                    <a:p>
                      <a:pPr algn="ctr"/>
                      <a:r>
                        <a:rPr lang="en-US" dirty="0"/>
                        <a:t>-</a:t>
                      </a:r>
                      <a:r>
                        <a:rPr lang="en-US" dirty="0" err="1"/>
                        <a:t>ment</a:t>
                      </a:r>
                      <a:endParaRPr lang="en-US" dirty="0"/>
                    </a:p>
                  </a:txBody>
                  <a:tcPr/>
                </a:tc>
                <a:tc>
                  <a:txBody>
                    <a:bodyPr/>
                    <a:lstStyle/>
                    <a:p>
                      <a:pPr algn="ctr"/>
                      <a:r>
                        <a:rPr lang="en-US" dirty="0"/>
                        <a:t>action or process</a:t>
                      </a:r>
                    </a:p>
                  </a:txBody>
                  <a:tcPr/>
                </a:tc>
                <a:tc>
                  <a:txBody>
                    <a:bodyPr/>
                    <a:lstStyle/>
                    <a:p>
                      <a:pPr algn="ctr"/>
                      <a:r>
                        <a:rPr lang="en-US" dirty="0"/>
                        <a:t>enjoyment</a:t>
                      </a:r>
                    </a:p>
                  </a:txBody>
                  <a:tcPr/>
                </a:tc>
                <a:extLst>
                  <a:ext uri="{0D108BD9-81ED-4DB2-BD59-A6C34878D82A}">
                    <a16:rowId xmlns:a16="http://schemas.microsoft.com/office/drawing/2014/main" val="10005"/>
                  </a:ext>
                </a:extLst>
              </a:tr>
              <a:tr h="370840">
                <a:tc>
                  <a:txBody>
                    <a:bodyPr/>
                    <a:lstStyle/>
                    <a:p>
                      <a:pPr algn="ctr"/>
                      <a:r>
                        <a:rPr lang="en-US" dirty="0"/>
                        <a:t>-ness</a:t>
                      </a:r>
                    </a:p>
                  </a:txBody>
                  <a:tcPr/>
                </a:tc>
                <a:tc>
                  <a:txBody>
                    <a:bodyPr/>
                    <a:lstStyle/>
                    <a:p>
                      <a:pPr algn="ctr"/>
                      <a:r>
                        <a:rPr lang="en-US" dirty="0"/>
                        <a:t>state of, condition of</a:t>
                      </a:r>
                    </a:p>
                  </a:txBody>
                  <a:tcPr/>
                </a:tc>
                <a:tc>
                  <a:txBody>
                    <a:bodyPr/>
                    <a:lstStyle/>
                    <a:p>
                      <a:pPr algn="ctr"/>
                      <a:r>
                        <a:rPr lang="en-US" dirty="0"/>
                        <a:t>happiness</a:t>
                      </a:r>
                    </a:p>
                  </a:txBody>
                  <a:tcPr/>
                </a:tc>
                <a:extLst>
                  <a:ext uri="{0D108BD9-81ED-4DB2-BD59-A6C34878D82A}">
                    <a16:rowId xmlns:a16="http://schemas.microsoft.com/office/drawing/2014/main" val="10006"/>
                  </a:ext>
                </a:extLst>
              </a:tr>
              <a:tr h="370840">
                <a:tc>
                  <a:txBody>
                    <a:bodyPr/>
                    <a:lstStyle/>
                    <a:p>
                      <a:pPr algn="ctr"/>
                      <a:r>
                        <a:rPr lang="en-US" dirty="0"/>
                        <a:t>-</a:t>
                      </a:r>
                      <a:r>
                        <a:rPr lang="en-US" dirty="0" err="1"/>
                        <a:t>ous</a:t>
                      </a:r>
                      <a:r>
                        <a:rPr lang="en-US" dirty="0"/>
                        <a:t>, -</a:t>
                      </a:r>
                      <a:r>
                        <a:rPr lang="en-US" dirty="0" err="1"/>
                        <a:t>eous</a:t>
                      </a:r>
                      <a:r>
                        <a:rPr lang="en-US" dirty="0"/>
                        <a:t>, -</a:t>
                      </a:r>
                      <a:r>
                        <a:rPr lang="en-US" dirty="0" err="1"/>
                        <a:t>ious</a:t>
                      </a:r>
                      <a:endParaRPr lang="en-US" dirty="0"/>
                    </a:p>
                  </a:txBody>
                  <a:tcPr/>
                </a:tc>
                <a:tc>
                  <a:txBody>
                    <a:bodyPr/>
                    <a:lstStyle/>
                    <a:p>
                      <a:pPr algn="ctr"/>
                      <a:r>
                        <a:rPr lang="en-US" dirty="0"/>
                        <a:t>possessing</a:t>
                      </a:r>
                      <a:r>
                        <a:rPr lang="en-US" baseline="0" dirty="0"/>
                        <a:t> the qualities of</a:t>
                      </a:r>
                      <a:endParaRPr lang="en-US" dirty="0"/>
                    </a:p>
                  </a:txBody>
                  <a:tcPr/>
                </a:tc>
                <a:tc>
                  <a:txBody>
                    <a:bodyPr/>
                    <a:lstStyle/>
                    <a:p>
                      <a:pPr algn="ctr"/>
                      <a:r>
                        <a:rPr lang="en-US" dirty="0"/>
                        <a:t>joyous</a:t>
                      </a:r>
                    </a:p>
                  </a:txBody>
                  <a:tcPr/>
                </a:tc>
                <a:extLst>
                  <a:ext uri="{0D108BD9-81ED-4DB2-BD59-A6C34878D82A}">
                    <a16:rowId xmlns:a16="http://schemas.microsoft.com/office/drawing/2014/main" val="10007"/>
                  </a:ext>
                </a:extLst>
              </a:tr>
              <a:tr h="370840">
                <a:tc>
                  <a:txBody>
                    <a:bodyPr/>
                    <a:lstStyle/>
                    <a:p>
                      <a:pPr algn="ctr"/>
                      <a:r>
                        <a:rPr lang="en-US" dirty="0"/>
                        <a:t>-s, -</a:t>
                      </a:r>
                      <a:r>
                        <a:rPr lang="en-US" dirty="0" err="1"/>
                        <a:t>es</a:t>
                      </a:r>
                      <a:endParaRPr lang="en-US" dirty="0"/>
                    </a:p>
                  </a:txBody>
                  <a:tcPr/>
                </a:tc>
                <a:tc>
                  <a:txBody>
                    <a:bodyPr/>
                    <a:lstStyle/>
                    <a:p>
                      <a:pPr algn="ctr"/>
                      <a:r>
                        <a:rPr lang="en-US" dirty="0"/>
                        <a:t>more than one</a:t>
                      </a:r>
                    </a:p>
                  </a:txBody>
                  <a:tcPr/>
                </a:tc>
                <a:tc>
                  <a:txBody>
                    <a:bodyPr/>
                    <a:lstStyle/>
                    <a:p>
                      <a:pPr algn="ctr"/>
                      <a:r>
                        <a:rPr lang="en-US" dirty="0"/>
                        <a:t>cars</a:t>
                      </a:r>
                    </a:p>
                  </a:txBody>
                  <a:tcPr/>
                </a:tc>
                <a:extLst>
                  <a:ext uri="{0D108BD9-81ED-4DB2-BD59-A6C34878D82A}">
                    <a16:rowId xmlns:a16="http://schemas.microsoft.com/office/drawing/2014/main" val="10008"/>
                  </a:ext>
                </a:extLst>
              </a:tr>
              <a:tr h="370840">
                <a:tc>
                  <a:txBody>
                    <a:bodyPr/>
                    <a:lstStyle/>
                    <a:p>
                      <a:pPr algn="ctr"/>
                      <a:r>
                        <a:rPr lang="en-US" dirty="0"/>
                        <a:t>-y</a:t>
                      </a:r>
                    </a:p>
                  </a:txBody>
                  <a:tcPr/>
                </a:tc>
                <a:tc>
                  <a:txBody>
                    <a:bodyPr/>
                    <a:lstStyle/>
                    <a:p>
                      <a:pPr algn="ctr"/>
                      <a:r>
                        <a:rPr lang="en-US" dirty="0"/>
                        <a:t>characterized by</a:t>
                      </a:r>
                    </a:p>
                  </a:txBody>
                  <a:tcPr/>
                </a:tc>
                <a:tc>
                  <a:txBody>
                    <a:bodyPr/>
                    <a:lstStyle/>
                    <a:p>
                      <a:pPr algn="ctr"/>
                      <a:r>
                        <a:rPr lang="en-US" dirty="0"/>
                        <a:t>funny</a:t>
                      </a:r>
                    </a:p>
                  </a:txBody>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US" dirty="0"/>
              <a:t>Common suffixes</a:t>
            </a:r>
          </a:p>
        </p:txBody>
      </p:sp>
      <p:sp>
        <p:nvSpPr>
          <p:cNvPr id="2" name="TextBox 1"/>
          <p:cNvSpPr txBox="1"/>
          <p:nvPr/>
        </p:nvSpPr>
        <p:spPr>
          <a:xfrm>
            <a:off x="2763077" y="5700155"/>
            <a:ext cx="6381246" cy="523220"/>
          </a:xfrm>
          <a:prstGeom prst="rect">
            <a:avLst/>
          </a:prstGeom>
          <a:noFill/>
        </p:spPr>
        <p:txBody>
          <a:bodyPr wrap="square" rtlCol="0">
            <a:spAutoFit/>
          </a:bodyPr>
          <a:lstStyle/>
          <a:p>
            <a:r>
              <a:rPr lang="en-US" sz="1400" dirty="0"/>
              <a:t>White, T.G., Sowell, J., &amp; </a:t>
            </a:r>
            <a:r>
              <a:rPr lang="en-US" sz="1400" dirty="0" err="1"/>
              <a:t>Yanagihara</a:t>
            </a:r>
            <a:r>
              <a:rPr lang="en-US" sz="1400" dirty="0"/>
              <a:t>, A. (1989). Teaching elementary students to use word-part clues. </a:t>
            </a:r>
            <a:r>
              <a:rPr lang="en-US" sz="1400" i="1" dirty="0"/>
              <a:t>The Reading Teacher, 42, </a:t>
            </a:r>
            <a:r>
              <a:rPr lang="en-US" sz="1400" dirty="0"/>
              <a:t>302-308.   </a:t>
            </a:r>
          </a:p>
        </p:txBody>
      </p:sp>
    </p:spTree>
    <p:extLst>
      <p:ext uri="{BB962C8B-B14F-4D97-AF65-F5344CB8AC3E}">
        <p14:creationId xmlns:p14="http://schemas.microsoft.com/office/powerpoint/2010/main" val="336109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2533C"/>
                </a:solidFill>
              </a:rPr>
              <a:t>No performance differences due to question types (skills)</a:t>
            </a:r>
          </a:p>
        </p:txBody>
      </p:sp>
      <p:sp>
        <p:nvSpPr>
          <p:cNvPr id="5" name="Content Placeholder 4"/>
          <p:cNvSpPr>
            <a:spLocks noGrp="1"/>
          </p:cNvSpPr>
          <p:nvPr>
            <p:ph idx="1"/>
          </p:nvPr>
        </p:nvSpPr>
        <p:spPr/>
        <p:txBody>
          <a:bodyPr/>
          <a:lstStyle/>
          <a:p>
            <a:r>
              <a:rPr lang="en-US"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09799" y="1470528"/>
            <a:ext cx="8839201" cy="5006472"/>
          </a:xfrm>
          <a:prstGeom prst="rect">
            <a:avLst/>
          </a:prstGeom>
          <a:noFill/>
        </p:spPr>
      </p:pic>
    </p:spTree>
    <p:extLst>
      <p:ext uri="{BB962C8B-B14F-4D97-AF65-F5344CB8AC3E}">
        <p14:creationId xmlns:p14="http://schemas.microsoft.com/office/powerpoint/2010/main" val="113954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05001" y="1719263"/>
          <a:ext cx="8407401" cy="4450080"/>
        </p:xfrm>
        <a:graphic>
          <a:graphicData uri="http://schemas.openxmlformats.org/drawingml/2006/table">
            <a:tbl>
              <a:tblPr firstRow="1" bandRow="1">
                <a:tableStyleId>{5C22544A-7EE6-4342-B048-85BDC9FD1C3A}</a:tableStyleId>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370840">
                <a:tc>
                  <a:txBody>
                    <a:bodyPr/>
                    <a:lstStyle/>
                    <a:p>
                      <a:pPr algn="ctr"/>
                      <a:r>
                        <a:rPr lang="en-US" dirty="0">
                          <a:solidFill>
                            <a:srgbClr val="000000"/>
                          </a:solidFill>
                        </a:rPr>
                        <a:t>Suffix</a:t>
                      </a:r>
                    </a:p>
                  </a:txBody>
                  <a:tcPr/>
                </a:tc>
                <a:tc>
                  <a:txBody>
                    <a:bodyPr/>
                    <a:lstStyle/>
                    <a:p>
                      <a:pPr algn="ctr"/>
                      <a:r>
                        <a:rPr lang="en-US" dirty="0">
                          <a:solidFill>
                            <a:srgbClr val="000000"/>
                          </a:solidFill>
                        </a:rPr>
                        <a:t>Meaning</a:t>
                      </a:r>
                    </a:p>
                  </a:txBody>
                  <a:tcPr/>
                </a:tc>
                <a:tc>
                  <a:txBody>
                    <a:bodyPr/>
                    <a:lstStyle/>
                    <a:p>
                      <a:pPr algn="ctr"/>
                      <a:r>
                        <a:rPr lang="en-US" dirty="0">
                          <a:solidFill>
                            <a:srgbClr val="000000"/>
                          </a:solidFill>
                        </a:rPr>
                        <a:t>Example</a:t>
                      </a:r>
                    </a:p>
                  </a:txBody>
                  <a:tcPr/>
                </a:tc>
                <a:extLst>
                  <a:ext uri="{0D108BD9-81ED-4DB2-BD59-A6C34878D82A}">
                    <a16:rowId xmlns:a16="http://schemas.microsoft.com/office/drawing/2014/main" val="10000"/>
                  </a:ext>
                </a:extLst>
              </a:tr>
              <a:tr h="370840">
                <a:tc>
                  <a:txBody>
                    <a:bodyPr/>
                    <a:lstStyle/>
                    <a:p>
                      <a:pPr algn="ctr"/>
                      <a:r>
                        <a:rPr lang="en-US" dirty="0"/>
                        <a:t>-able,</a:t>
                      </a:r>
                      <a:r>
                        <a:rPr lang="en-US" baseline="0" dirty="0"/>
                        <a:t> </a:t>
                      </a:r>
                      <a:r>
                        <a:rPr lang="en-US" baseline="0" dirty="0" err="1"/>
                        <a:t>ible</a:t>
                      </a:r>
                      <a:endParaRPr lang="en-US" dirty="0"/>
                    </a:p>
                  </a:txBody>
                  <a:tcPr/>
                </a:tc>
                <a:tc>
                  <a:txBody>
                    <a:bodyPr/>
                    <a:lstStyle/>
                    <a:p>
                      <a:pPr algn="ctr"/>
                      <a:r>
                        <a:rPr lang="en-US" dirty="0"/>
                        <a:t>can be done</a:t>
                      </a:r>
                    </a:p>
                  </a:txBody>
                  <a:tcPr/>
                </a:tc>
                <a:tc>
                  <a:txBody>
                    <a:bodyPr/>
                    <a:lstStyle/>
                    <a:p>
                      <a:pPr algn="ctr"/>
                      <a:r>
                        <a:rPr lang="en-US" dirty="0"/>
                        <a:t>comfortable</a:t>
                      </a:r>
                    </a:p>
                  </a:txBody>
                  <a:tcPr/>
                </a:tc>
                <a:extLst>
                  <a:ext uri="{0D108BD9-81ED-4DB2-BD59-A6C34878D82A}">
                    <a16:rowId xmlns:a16="http://schemas.microsoft.com/office/drawing/2014/main" val="10001"/>
                  </a:ext>
                </a:extLst>
              </a:tr>
              <a:tr h="370840">
                <a:tc>
                  <a:txBody>
                    <a:bodyPr/>
                    <a:lstStyle/>
                    <a:p>
                      <a:pPr algn="ctr"/>
                      <a:r>
                        <a:rPr lang="en-US" dirty="0"/>
                        <a:t>-al,</a:t>
                      </a:r>
                      <a:r>
                        <a:rPr lang="en-US" baseline="0" dirty="0"/>
                        <a:t> </a:t>
                      </a:r>
                      <a:r>
                        <a:rPr lang="en-US" baseline="0" dirty="0" err="1"/>
                        <a:t>ial</a:t>
                      </a:r>
                      <a:endParaRPr lang="en-US" dirty="0"/>
                    </a:p>
                  </a:txBody>
                  <a:tcPr/>
                </a:tc>
                <a:tc>
                  <a:txBody>
                    <a:bodyPr/>
                    <a:lstStyle/>
                    <a:p>
                      <a:pPr algn="ctr"/>
                      <a:r>
                        <a:rPr lang="en-US" dirty="0"/>
                        <a:t>having characteristics of</a:t>
                      </a:r>
                    </a:p>
                  </a:txBody>
                  <a:tcPr/>
                </a:tc>
                <a:tc>
                  <a:txBody>
                    <a:bodyPr/>
                    <a:lstStyle/>
                    <a:p>
                      <a:pPr algn="ctr"/>
                      <a:r>
                        <a:rPr lang="en-US" dirty="0"/>
                        <a:t>partial</a:t>
                      </a:r>
                    </a:p>
                  </a:txBody>
                  <a:tcPr/>
                </a:tc>
                <a:extLst>
                  <a:ext uri="{0D108BD9-81ED-4DB2-BD59-A6C34878D82A}">
                    <a16:rowId xmlns:a16="http://schemas.microsoft.com/office/drawing/2014/main" val="10002"/>
                  </a:ext>
                </a:extLst>
              </a:tr>
              <a:tr h="370840">
                <a:tc>
                  <a:txBody>
                    <a:bodyPr/>
                    <a:lstStyle/>
                    <a:p>
                      <a:pPr algn="ctr"/>
                      <a:r>
                        <a:rPr lang="en-US" dirty="0"/>
                        <a:t>-</a:t>
                      </a:r>
                      <a:r>
                        <a:rPr lang="en-US" dirty="0" err="1"/>
                        <a:t>ed</a:t>
                      </a:r>
                      <a:endParaRPr lang="en-US" dirty="0"/>
                    </a:p>
                  </a:txBody>
                  <a:tcPr/>
                </a:tc>
                <a:tc>
                  <a:txBody>
                    <a:bodyPr/>
                    <a:lstStyle/>
                    <a:p>
                      <a:pPr algn="ctr"/>
                      <a:r>
                        <a:rPr lang="en-US" dirty="0"/>
                        <a:t>past-test verbs</a:t>
                      </a:r>
                    </a:p>
                  </a:txBody>
                  <a:tcPr/>
                </a:tc>
                <a:tc>
                  <a:txBody>
                    <a:bodyPr/>
                    <a:lstStyle/>
                    <a:p>
                      <a:pPr algn="ctr"/>
                      <a:r>
                        <a:rPr lang="en-US" dirty="0"/>
                        <a:t>helped</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-en</a:t>
                      </a:r>
                    </a:p>
                  </a:txBody>
                  <a:tcPr/>
                </a:tc>
                <a:tc>
                  <a:txBody>
                    <a:bodyPr/>
                    <a:lstStyle/>
                    <a:p>
                      <a:pPr algn="ctr"/>
                      <a:r>
                        <a:rPr lang="en-US" dirty="0"/>
                        <a:t>made</a:t>
                      </a:r>
                      <a:r>
                        <a:rPr lang="en-US" baseline="0" dirty="0"/>
                        <a:t> of</a:t>
                      </a:r>
                      <a:endParaRPr lang="en-US" dirty="0"/>
                    </a:p>
                  </a:txBody>
                  <a:tcPr/>
                </a:tc>
                <a:tc>
                  <a:txBody>
                    <a:bodyPr/>
                    <a:lstStyle/>
                    <a:p>
                      <a:pPr algn="ctr"/>
                      <a:r>
                        <a:rPr lang="en-US" dirty="0"/>
                        <a:t>golden</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er</a:t>
                      </a:r>
                      <a:endParaRPr lang="en-US" baseline="0" dirty="0"/>
                    </a:p>
                  </a:txBody>
                  <a:tcPr/>
                </a:tc>
                <a:tc>
                  <a:txBody>
                    <a:bodyPr/>
                    <a:lstStyle/>
                    <a:p>
                      <a:pPr algn="ctr"/>
                      <a:r>
                        <a:rPr lang="en-US" dirty="0"/>
                        <a:t>one who</a:t>
                      </a:r>
                    </a:p>
                  </a:txBody>
                  <a:tcPr/>
                </a:tc>
                <a:tc>
                  <a:txBody>
                    <a:bodyPr/>
                    <a:lstStyle/>
                    <a:p>
                      <a:pPr algn="ctr"/>
                      <a:r>
                        <a:rPr lang="en-US" dirty="0"/>
                        <a:t>player</a:t>
                      </a:r>
                    </a:p>
                  </a:txBody>
                  <a:tcPr/>
                </a:tc>
                <a:extLst>
                  <a:ext uri="{0D108BD9-81ED-4DB2-BD59-A6C34878D82A}">
                    <a16:rowId xmlns:a16="http://schemas.microsoft.com/office/drawing/2014/main" val="10005"/>
                  </a:ext>
                </a:extLst>
              </a:tr>
              <a:tr h="370840">
                <a:tc>
                  <a:txBody>
                    <a:bodyPr/>
                    <a:lstStyle/>
                    <a:p>
                      <a:pPr algn="ctr"/>
                      <a:r>
                        <a:rPr lang="en-US" dirty="0"/>
                        <a:t>-</a:t>
                      </a:r>
                      <a:r>
                        <a:rPr lang="en-US" dirty="0" err="1"/>
                        <a:t>er</a:t>
                      </a:r>
                      <a:endParaRPr lang="en-US" dirty="0"/>
                    </a:p>
                  </a:txBody>
                  <a:tcPr/>
                </a:tc>
                <a:tc>
                  <a:txBody>
                    <a:bodyPr/>
                    <a:lstStyle/>
                    <a:p>
                      <a:pPr algn="ctr"/>
                      <a:r>
                        <a:rPr lang="en-US" dirty="0"/>
                        <a:t>comparative</a:t>
                      </a:r>
                    </a:p>
                  </a:txBody>
                  <a:tcPr/>
                </a:tc>
                <a:tc>
                  <a:txBody>
                    <a:bodyPr/>
                    <a:lstStyle/>
                    <a:p>
                      <a:pPr algn="ctr"/>
                      <a:r>
                        <a:rPr lang="en-US" dirty="0"/>
                        <a:t>faster</a:t>
                      </a:r>
                    </a:p>
                  </a:txBody>
                  <a:tcPr/>
                </a:tc>
                <a:extLst>
                  <a:ext uri="{0D108BD9-81ED-4DB2-BD59-A6C34878D82A}">
                    <a16:rowId xmlns:a16="http://schemas.microsoft.com/office/drawing/2014/main" val="10006"/>
                  </a:ext>
                </a:extLst>
              </a:tr>
              <a:tr h="370840">
                <a:tc>
                  <a:txBody>
                    <a:bodyPr/>
                    <a:lstStyle/>
                    <a:p>
                      <a:pPr algn="ctr"/>
                      <a:r>
                        <a:rPr lang="en-US" dirty="0"/>
                        <a:t>-</a:t>
                      </a:r>
                      <a:r>
                        <a:rPr lang="en-US" dirty="0" err="1"/>
                        <a:t>est</a:t>
                      </a:r>
                      <a:endParaRPr lang="en-US" dirty="0"/>
                    </a:p>
                  </a:txBody>
                  <a:tcPr/>
                </a:tc>
                <a:tc>
                  <a:txBody>
                    <a:bodyPr/>
                    <a:lstStyle/>
                    <a:p>
                      <a:pPr algn="ctr"/>
                      <a:r>
                        <a:rPr lang="en-US" dirty="0"/>
                        <a:t>comparative</a:t>
                      </a:r>
                    </a:p>
                  </a:txBody>
                  <a:tcPr/>
                </a:tc>
                <a:tc>
                  <a:txBody>
                    <a:bodyPr/>
                    <a:lstStyle/>
                    <a:p>
                      <a:pPr algn="ctr"/>
                      <a:r>
                        <a:rPr lang="en-US" dirty="0"/>
                        <a:t>fastest</a:t>
                      </a:r>
                    </a:p>
                  </a:txBody>
                  <a:tcPr/>
                </a:tc>
                <a:extLst>
                  <a:ext uri="{0D108BD9-81ED-4DB2-BD59-A6C34878D82A}">
                    <a16:rowId xmlns:a16="http://schemas.microsoft.com/office/drawing/2014/main" val="10007"/>
                  </a:ext>
                </a:extLst>
              </a:tr>
              <a:tr h="370840">
                <a:tc>
                  <a:txBody>
                    <a:bodyPr/>
                    <a:lstStyle/>
                    <a:p>
                      <a:pPr algn="ctr"/>
                      <a:r>
                        <a:rPr lang="en-US" dirty="0"/>
                        <a:t>-</a:t>
                      </a:r>
                      <a:r>
                        <a:rPr lang="en-US" dirty="0" err="1"/>
                        <a:t>ful</a:t>
                      </a:r>
                      <a:endParaRPr lang="en-US" dirty="0"/>
                    </a:p>
                  </a:txBody>
                  <a:tcPr/>
                </a:tc>
                <a:tc>
                  <a:txBody>
                    <a:bodyPr/>
                    <a:lstStyle/>
                    <a:p>
                      <a:pPr algn="ctr"/>
                      <a:r>
                        <a:rPr lang="en-US" dirty="0"/>
                        <a:t>full</a:t>
                      </a:r>
                      <a:r>
                        <a:rPr lang="en-US" baseline="0" dirty="0"/>
                        <a:t> of</a:t>
                      </a:r>
                      <a:endParaRPr lang="en-US" dirty="0"/>
                    </a:p>
                  </a:txBody>
                  <a:tcPr/>
                </a:tc>
                <a:tc>
                  <a:txBody>
                    <a:bodyPr/>
                    <a:lstStyle/>
                    <a:p>
                      <a:pPr algn="ctr"/>
                      <a:r>
                        <a:rPr lang="en-US" dirty="0"/>
                        <a:t>careful</a:t>
                      </a:r>
                    </a:p>
                  </a:txBody>
                  <a:tcPr/>
                </a:tc>
                <a:extLst>
                  <a:ext uri="{0D108BD9-81ED-4DB2-BD59-A6C34878D82A}">
                    <a16:rowId xmlns:a16="http://schemas.microsoft.com/office/drawing/2014/main" val="10008"/>
                  </a:ext>
                </a:extLst>
              </a:tr>
              <a:tr h="370840">
                <a:tc>
                  <a:txBody>
                    <a:bodyPr/>
                    <a:lstStyle/>
                    <a:p>
                      <a:pPr algn="ctr"/>
                      <a:r>
                        <a:rPr lang="en-US" dirty="0"/>
                        <a:t>-</a:t>
                      </a:r>
                      <a:r>
                        <a:rPr lang="en-US" dirty="0" err="1"/>
                        <a:t>ic</a:t>
                      </a:r>
                      <a:endParaRPr lang="en-US" dirty="0"/>
                    </a:p>
                  </a:txBody>
                  <a:tcPr/>
                </a:tc>
                <a:tc>
                  <a:txBody>
                    <a:bodyPr/>
                    <a:lstStyle/>
                    <a:p>
                      <a:pPr algn="ctr"/>
                      <a:r>
                        <a:rPr lang="en-US" dirty="0"/>
                        <a:t>having characteristics of</a:t>
                      </a:r>
                    </a:p>
                  </a:txBody>
                  <a:tcPr/>
                </a:tc>
                <a:tc>
                  <a:txBody>
                    <a:bodyPr/>
                    <a:lstStyle/>
                    <a:p>
                      <a:pPr algn="ctr"/>
                      <a:r>
                        <a:rPr lang="en-US" dirty="0"/>
                        <a:t>romantic</a:t>
                      </a:r>
                    </a:p>
                  </a:txBody>
                  <a:tcPr/>
                </a:tc>
                <a:extLst>
                  <a:ext uri="{0D108BD9-81ED-4DB2-BD59-A6C34878D82A}">
                    <a16:rowId xmlns:a16="http://schemas.microsoft.com/office/drawing/2014/main" val="10009"/>
                  </a:ext>
                </a:extLst>
              </a:tr>
              <a:tr h="370840">
                <a:tc>
                  <a:txBody>
                    <a:bodyPr/>
                    <a:lstStyle/>
                    <a:p>
                      <a:pPr algn="ctr"/>
                      <a:r>
                        <a:rPr lang="en-US" dirty="0"/>
                        <a:t>-</a:t>
                      </a:r>
                      <a:r>
                        <a:rPr lang="en-US" dirty="0" err="1"/>
                        <a:t>ing</a:t>
                      </a:r>
                      <a:endParaRPr lang="en-US" dirty="0"/>
                    </a:p>
                  </a:txBody>
                  <a:tcPr/>
                </a:tc>
                <a:tc>
                  <a:txBody>
                    <a:bodyPr/>
                    <a:lstStyle/>
                    <a:p>
                      <a:pPr algn="ctr"/>
                      <a:r>
                        <a:rPr lang="en-US" dirty="0"/>
                        <a:t>present-tense</a:t>
                      </a:r>
                      <a:r>
                        <a:rPr lang="en-US" baseline="0" dirty="0"/>
                        <a:t> verbs</a:t>
                      </a:r>
                      <a:endParaRPr lang="en-US" dirty="0"/>
                    </a:p>
                  </a:txBody>
                  <a:tcPr/>
                </a:tc>
                <a:tc>
                  <a:txBody>
                    <a:bodyPr/>
                    <a:lstStyle/>
                    <a:p>
                      <a:pPr algn="ctr"/>
                      <a:r>
                        <a:rPr lang="en-US" dirty="0"/>
                        <a:t>running</a:t>
                      </a:r>
                    </a:p>
                  </a:txBody>
                  <a:tcPr/>
                </a:tc>
                <a:extLst>
                  <a:ext uri="{0D108BD9-81ED-4DB2-BD59-A6C34878D82A}">
                    <a16:rowId xmlns:a16="http://schemas.microsoft.com/office/drawing/2014/main" val="10010"/>
                  </a:ext>
                </a:extLst>
              </a:tr>
              <a:tr h="370840">
                <a:tc>
                  <a:txBody>
                    <a:bodyPr/>
                    <a:lstStyle/>
                    <a:p>
                      <a:pPr algn="ctr"/>
                      <a:r>
                        <a:rPr lang="en-US" dirty="0"/>
                        <a:t>-ion,-</a:t>
                      </a:r>
                      <a:r>
                        <a:rPr lang="en-US" dirty="0" err="1"/>
                        <a:t>tion</a:t>
                      </a:r>
                      <a:r>
                        <a:rPr lang="en-US" dirty="0"/>
                        <a:t>,-</a:t>
                      </a:r>
                      <a:r>
                        <a:rPr lang="en-US" dirty="0" err="1"/>
                        <a:t>ation</a:t>
                      </a:r>
                      <a:r>
                        <a:rPr lang="en-US" dirty="0"/>
                        <a:t>,</a:t>
                      </a:r>
                      <a:r>
                        <a:rPr lang="en-US" baseline="0" dirty="0"/>
                        <a:t> -</a:t>
                      </a:r>
                      <a:r>
                        <a:rPr lang="en-US" baseline="0" dirty="0" err="1"/>
                        <a:t>ition</a:t>
                      </a:r>
                      <a:endParaRPr lang="en-US" dirty="0"/>
                    </a:p>
                  </a:txBody>
                  <a:tcPr/>
                </a:tc>
                <a:tc>
                  <a:txBody>
                    <a:bodyPr/>
                    <a:lstStyle/>
                    <a:p>
                      <a:pPr algn="ctr"/>
                      <a:r>
                        <a:rPr lang="en-US" dirty="0"/>
                        <a:t>act,</a:t>
                      </a:r>
                      <a:r>
                        <a:rPr lang="en-US" baseline="0" dirty="0"/>
                        <a:t> process</a:t>
                      </a:r>
                      <a:endParaRPr lang="en-US" dirty="0"/>
                    </a:p>
                  </a:txBody>
                  <a:tcPr/>
                </a:tc>
                <a:tc>
                  <a:txBody>
                    <a:bodyPr/>
                    <a:lstStyle/>
                    <a:p>
                      <a:pPr algn="ctr"/>
                      <a:r>
                        <a:rPr lang="en-US" dirty="0"/>
                        <a:t>action</a:t>
                      </a:r>
                    </a:p>
                  </a:txBody>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p:txBody>
          <a:bodyPr/>
          <a:lstStyle/>
          <a:p>
            <a:r>
              <a:rPr lang="en-US" dirty="0"/>
              <a:t>Common suffixes</a:t>
            </a:r>
          </a:p>
        </p:txBody>
      </p:sp>
    </p:spTree>
    <p:extLst>
      <p:ext uri="{BB962C8B-B14F-4D97-AF65-F5344CB8AC3E}">
        <p14:creationId xmlns:p14="http://schemas.microsoft.com/office/powerpoint/2010/main" val="800678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2308-2A7A-3112-F4A7-A57D2841072C}"/>
              </a:ext>
            </a:extLst>
          </p:cNvPr>
          <p:cNvSpPr>
            <a:spLocks noGrp="1"/>
          </p:cNvSpPr>
          <p:nvPr>
            <p:ph type="title"/>
          </p:nvPr>
        </p:nvSpPr>
        <p:spPr/>
        <p:txBody>
          <a:bodyPr/>
          <a:lstStyle/>
          <a:p>
            <a:r>
              <a:rPr lang="en-US" dirty="0"/>
              <a:t>Morphology varies by discipline</a:t>
            </a:r>
          </a:p>
        </p:txBody>
      </p:sp>
      <p:sp>
        <p:nvSpPr>
          <p:cNvPr id="3" name="Content Placeholder 2">
            <a:extLst>
              <a:ext uri="{FF2B5EF4-FFF2-40B4-BE49-F238E27FC236}">
                <a16:creationId xmlns:a16="http://schemas.microsoft.com/office/drawing/2014/main" id="{C285B61B-A1D0-9231-F48B-8741DE663B46}"/>
              </a:ext>
            </a:extLst>
          </p:cNvPr>
          <p:cNvSpPr>
            <a:spLocks noGrp="1"/>
          </p:cNvSpPr>
          <p:nvPr>
            <p:ph idx="1"/>
          </p:nvPr>
        </p:nvSpPr>
        <p:spPr/>
        <p:txBody>
          <a:bodyPr/>
          <a:lstStyle/>
          <a:p>
            <a:r>
              <a:rPr lang="en-US" dirty="0"/>
              <a:t>Of course, different disciplines use different words</a:t>
            </a:r>
          </a:p>
          <a:p>
            <a:r>
              <a:rPr lang="en-US" dirty="0"/>
              <a:t>But the frequency or value of prefixes, suffixes, and (especially) combining </a:t>
            </a:r>
          </a:p>
          <a:p>
            <a:pPr marL="0" indent="0">
              <a:buNone/>
            </a:pPr>
            <a:r>
              <a:rPr lang="en-US" dirty="0"/>
              <a:t>    forms differs by discipline</a:t>
            </a:r>
          </a:p>
          <a:p>
            <a:r>
              <a:rPr lang="en-US" dirty="0"/>
              <a:t>See: </a:t>
            </a:r>
            <a:r>
              <a:rPr lang="en-US" u="sng" dirty="0"/>
              <a:t>Word ID: Assessment Across the Content Areas </a:t>
            </a:r>
            <a:r>
              <a:rPr lang="en-US" dirty="0"/>
              <a:t>by Linda </a:t>
            </a:r>
            <a:r>
              <a:rPr lang="en-US" dirty="0" err="1"/>
              <a:t>Gutlohn</a:t>
            </a:r>
            <a:r>
              <a:rPr lang="en-US" dirty="0"/>
              <a:t> </a:t>
            </a:r>
          </a:p>
          <a:p>
            <a:pPr marL="0" indent="0">
              <a:buNone/>
            </a:pPr>
            <a:r>
              <a:rPr lang="en-US" dirty="0"/>
              <a:t>    &amp; Frances </a:t>
            </a:r>
            <a:r>
              <a:rPr lang="en-US" dirty="0" err="1"/>
              <a:t>Besselieu</a:t>
            </a:r>
            <a:endParaRPr lang="en-US" dirty="0"/>
          </a:p>
          <a:p>
            <a:endParaRPr lang="en-US" dirty="0"/>
          </a:p>
        </p:txBody>
      </p:sp>
    </p:spTree>
    <p:extLst>
      <p:ext uri="{BB962C8B-B14F-4D97-AF65-F5344CB8AC3E}">
        <p14:creationId xmlns:p14="http://schemas.microsoft.com/office/powerpoint/2010/main" val="1853518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2287224"/>
              </p:ext>
            </p:extLst>
          </p:nvPr>
        </p:nvGraphicFramePr>
        <p:xfrm>
          <a:off x="1143000" y="1371600"/>
          <a:ext cx="10210800" cy="5398957"/>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20000"/>
                    </a:ext>
                  </a:extLst>
                </a:gridCol>
                <a:gridCol w="2042160">
                  <a:extLst>
                    <a:ext uri="{9D8B030D-6E8A-4147-A177-3AD203B41FA5}">
                      <a16:colId xmlns:a16="http://schemas.microsoft.com/office/drawing/2014/main" val="20001"/>
                    </a:ext>
                  </a:extLst>
                </a:gridCol>
                <a:gridCol w="2042160">
                  <a:extLst>
                    <a:ext uri="{9D8B030D-6E8A-4147-A177-3AD203B41FA5}">
                      <a16:colId xmlns:a16="http://schemas.microsoft.com/office/drawing/2014/main" val="20002"/>
                    </a:ext>
                  </a:extLst>
                </a:gridCol>
                <a:gridCol w="2042160">
                  <a:extLst>
                    <a:ext uri="{9D8B030D-6E8A-4147-A177-3AD203B41FA5}">
                      <a16:colId xmlns:a16="http://schemas.microsoft.com/office/drawing/2014/main" val="20003"/>
                    </a:ext>
                  </a:extLst>
                </a:gridCol>
                <a:gridCol w="2042160">
                  <a:extLst>
                    <a:ext uri="{9D8B030D-6E8A-4147-A177-3AD203B41FA5}">
                      <a16:colId xmlns:a16="http://schemas.microsoft.com/office/drawing/2014/main" val="20004"/>
                    </a:ext>
                  </a:extLst>
                </a:gridCol>
              </a:tblGrid>
              <a:tr h="387169">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a:t>Soc Studies</a:t>
                      </a:r>
                    </a:p>
                  </a:txBody>
                  <a:tcPr/>
                </a:tc>
                <a:extLst>
                  <a:ext uri="{0D108BD9-81ED-4DB2-BD59-A6C34878D82A}">
                    <a16:rowId xmlns:a16="http://schemas.microsoft.com/office/drawing/2014/main" val="10000"/>
                  </a:ext>
                </a:extLst>
              </a:tr>
              <a:tr h="387169">
                <a:tc>
                  <a:txBody>
                    <a:bodyPr/>
                    <a:lstStyle/>
                    <a:p>
                      <a:r>
                        <a:rPr lang="en-US" dirty="0"/>
                        <a:t>com-</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387169">
                <a:tc>
                  <a:txBody>
                    <a:bodyPr/>
                    <a:lstStyle/>
                    <a:p>
                      <a:r>
                        <a:rPr lang="en-US" dirty="0"/>
                        <a:t>con-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387169">
                <a:tc>
                  <a:txBody>
                    <a:bodyPr/>
                    <a:lstStyle/>
                    <a:p>
                      <a:r>
                        <a:rPr lang="en-US" dirty="0"/>
                        <a:t>de-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387169">
                <a:tc>
                  <a:txBody>
                    <a:bodyPr/>
                    <a:lstStyle/>
                    <a:p>
                      <a:r>
                        <a:rPr lang="en-US" dirty="0"/>
                        <a:t>dis-</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r h="387169">
                <a:tc>
                  <a:txBody>
                    <a:bodyPr/>
                    <a:lstStyle/>
                    <a:p>
                      <a:r>
                        <a:rPr lang="en-US" dirty="0"/>
                        <a:t>ex-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267786">
                <a:tc>
                  <a:txBody>
                    <a:bodyPr/>
                    <a:lstStyle/>
                    <a:p>
                      <a:r>
                        <a:rPr lang="en-US" dirty="0"/>
                        <a:t>in-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387169">
                <a:tc>
                  <a:txBody>
                    <a:bodyPr/>
                    <a:lstStyle/>
                    <a:p>
                      <a:r>
                        <a:rPr lang="en-US" dirty="0"/>
                        <a:t>inter-</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387169">
                <a:tc>
                  <a:txBody>
                    <a:bodyPr/>
                    <a:lstStyle/>
                    <a:p>
                      <a:r>
                        <a:rPr lang="en-US" dirty="0"/>
                        <a:t>pre-</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387169">
                <a:tc>
                  <a:txBody>
                    <a:bodyPr/>
                    <a:lstStyle/>
                    <a:p>
                      <a:r>
                        <a:rPr lang="en-US" dirty="0"/>
                        <a:t>pro-</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9"/>
                  </a:ext>
                </a:extLst>
              </a:tr>
              <a:tr h="387169">
                <a:tc>
                  <a:txBody>
                    <a:bodyPr/>
                    <a:lstStyle/>
                    <a:p>
                      <a:r>
                        <a:rPr lang="en-US" dirty="0"/>
                        <a:t>re-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0"/>
                  </a:ext>
                </a:extLst>
              </a:tr>
              <a:tr h="387169">
                <a:tc>
                  <a:txBody>
                    <a:bodyPr/>
                    <a:lstStyle/>
                    <a:p>
                      <a:r>
                        <a:rPr lang="en-US" dirty="0"/>
                        <a:t>sub-</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387169">
                <a:tc>
                  <a:txBody>
                    <a:bodyPr/>
                    <a:lstStyle/>
                    <a:p>
                      <a:r>
                        <a:rPr lang="en-US" dirty="0">
                          <a:solidFill>
                            <a:srgbClr val="FF0000"/>
                          </a:solidFill>
                        </a:rPr>
                        <a:t>trans-</a:t>
                      </a:r>
                    </a:p>
                  </a:txBody>
                  <a:tcPr/>
                </a:tc>
                <a:tc>
                  <a:txBody>
                    <a:bodyPr/>
                    <a:lstStyle/>
                    <a:p>
                      <a:pPr algn="ctr"/>
                      <a:endParaRPr lang="en-US"/>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12"/>
                  </a:ext>
                </a:extLst>
              </a:tr>
              <a:tr h="387169">
                <a:tc>
                  <a:txBody>
                    <a:bodyPr/>
                    <a:lstStyle/>
                    <a:p>
                      <a:r>
                        <a:rPr lang="en-US" dirty="0"/>
                        <a:t>un-</a:t>
                      </a:r>
                    </a:p>
                  </a:txBody>
                  <a:tcPr/>
                </a:tc>
                <a:tc>
                  <a:txBody>
                    <a:bodyPr/>
                    <a:lstStyle/>
                    <a:p>
                      <a:pPr algn="ctr"/>
                      <a:endParaRPr lang="en-US"/>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811035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0972800" cy="990600"/>
          </a:xfrm>
        </p:spPr>
        <p:txBody>
          <a:bodyPr/>
          <a:lstStyle/>
          <a:p>
            <a:r>
              <a:rPr lang="en-US" dirty="0"/>
              <a:t>Derivational Suffixes</a:t>
            </a:r>
          </a:p>
        </p:txBody>
      </p:sp>
      <p:graphicFrame>
        <p:nvGraphicFramePr>
          <p:cNvPr id="4" name="Content Placeholder 3"/>
          <p:cNvGraphicFramePr>
            <a:graphicFrameLocks noGrp="1"/>
          </p:cNvGraphicFramePr>
          <p:nvPr>
            <p:ph idx="1"/>
          </p:nvPr>
        </p:nvGraphicFramePr>
        <p:xfrm>
          <a:off x="1981200" y="1143002"/>
          <a:ext cx="8229600" cy="564895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a:t>Soc Studies</a:t>
                      </a:r>
                    </a:p>
                  </a:txBody>
                  <a:tcPr/>
                </a:tc>
                <a:extLst>
                  <a:ext uri="{0D108BD9-81ED-4DB2-BD59-A6C34878D82A}">
                    <a16:rowId xmlns:a16="http://schemas.microsoft.com/office/drawing/2014/main" val="10000"/>
                  </a:ext>
                </a:extLst>
              </a:tr>
              <a:tr h="403497">
                <a:tc>
                  <a:txBody>
                    <a:bodyPr/>
                    <a:lstStyle/>
                    <a:p>
                      <a:r>
                        <a:rPr lang="en-US" dirty="0"/>
                        <a:t>-al</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solidFill>
                            <a:srgbClr val="FF0000"/>
                          </a:solidFill>
                        </a:rPr>
                        <a:t>-</a:t>
                      </a:r>
                      <a:r>
                        <a:rPr lang="en-US" dirty="0" err="1">
                          <a:solidFill>
                            <a:srgbClr val="FF0000"/>
                          </a:solidFill>
                        </a:rPr>
                        <a:t>ar</a:t>
                      </a:r>
                      <a:endParaRPr lang="en-US" dirty="0">
                        <a:solidFill>
                          <a:srgbClr val="FF0000"/>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a:t>-</a:t>
                      </a:r>
                      <a:r>
                        <a:rPr lang="en-US" dirty="0" err="1"/>
                        <a:t>ary</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t>-ate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a:t>
                      </a:r>
                      <a:r>
                        <a:rPr lang="en-US" dirty="0" err="1"/>
                        <a:t>ation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403497">
                <a:tc>
                  <a:txBody>
                    <a:bodyPr/>
                    <a:lstStyle/>
                    <a:p>
                      <a:r>
                        <a:rPr lang="en-US" dirty="0"/>
                        <a:t>-</a:t>
                      </a:r>
                      <a:r>
                        <a:rPr lang="en-US" dirty="0" err="1"/>
                        <a:t>ent</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a:t>-</a:t>
                      </a:r>
                      <a:r>
                        <a:rPr lang="en-US" dirty="0" err="1"/>
                        <a:t>ic</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7"/>
                  </a:ext>
                </a:extLst>
              </a:tr>
              <a:tr h="403497">
                <a:tc>
                  <a:txBody>
                    <a:bodyPr/>
                    <a:lstStyle/>
                    <a:p>
                      <a:r>
                        <a:rPr lang="en-US" dirty="0">
                          <a:solidFill>
                            <a:srgbClr val="FF0000"/>
                          </a:solidFill>
                        </a:rPr>
                        <a:t>-ism</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000000"/>
                          </a:solidFill>
                        </a:rPr>
                        <a:t>X</a:t>
                      </a:r>
                    </a:p>
                  </a:txBody>
                  <a:tcPr/>
                </a:tc>
                <a:tc>
                  <a:txBody>
                    <a:bodyPr/>
                    <a:lstStyle/>
                    <a:p>
                      <a:pPr algn="ctr"/>
                      <a:r>
                        <a:rPr lang="en-US" dirty="0"/>
                        <a:t>X</a:t>
                      </a:r>
                    </a:p>
                  </a:txBody>
                  <a:tcPr/>
                </a:tc>
                <a:extLst>
                  <a:ext uri="{0D108BD9-81ED-4DB2-BD59-A6C34878D82A}">
                    <a16:rowId xmlns:a16="http://schemas.microsoft.com/office/drawing/2014/main" val="10008"/>
                  </a:ext>
                </a:extLst>
              </a:tr>
              <a:tr h="403497">
                <a:tc>
                  <a:txBody>
                    <a:bodyPr/>
                    <a:lstStyle/>
                    <a:p>
                      <a:r>
                        <a:rPr lang="en-US" dirty="0"/>
                        <a:t>-</a:t>
                      </a:r>
                      <a:r>
                        <a:rPr lang="en-US" dirty="0" err="1"/>
                        <a:t>ist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9"/>
                  </a:ext>
                </a:extLst>
              </a:tr>
              <a:tr h="403497">
                <a:tc>
                  <a:txBody>
                    <a:bodyPr/>
                    <a:lstStyle/>
                    <a:p>
                      <a:r>
                        <a:rPr lang="en-US" dirty="0"/>
                        <a:t>-</a:t>
                      </a:r>
                      <a:r>
                        <a:rPr lang="en-US" dirty="0" err="1"/>
                        <a:t>ity</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0"/>
                  </a:ext>
                </a:extLst>
              </a:tr>
              <a:tr h="403497">
                <a:tc>
                  <a:txBody>
                    <a:bodyPr/>
                    <a:lstStyle/>
                    <a:p>
                      <a:r>
                        <a:rPr lang="en-US" dirty="0"/>
                        <a:t>-</a:t>
                      </a:r>
                      <a:r>
                        <a:rPr lang="en-US" dirty="0" err="1"/>
                        <a:t>ive</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1"/>
                  </a:ext>
                </a:extLst>
              </a:tr>
              <a:tr h="403497">
                <a:tc>
                  <a:txBody>
                    <a:bodyPr/>
                    <a:lstStyle/>
                    <a:p>
                      <a:r>
                        <a:rPr lang="en-US" dirty="0">
                          <a:solidFill>
                            <a:srgbClr val="FF0000"/>
                          </a:solidFill>
                        </a:rPr>
                        <a:t>-</a:t>
                      </a:r>
                      <a:r>
                        <a:rPr lang="en-US" dirty="0" err="1">
                          <a:solidFill>
                            <a:srgbClr val="FF0000"/>
                          </a:solidFill>
                        </a:rPr>
                        <a:t>ize</a:t>
                      </a:r>
                      <a:endParaRPr lang="en-US" dirty="0">
                        <a:solidFill>
                          <a:srgbClr val="FF0000"/>
                        </a:solidFill>
                      </a:endParaRP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r>
                        <a:rPr lang="en-US" dirty="0"/>
                        <a:t>X</a:t>
                      </a:r>
                    </a:p>
                  </a:txBody>
                  <a:tcPr/>
                </a:tc>
                <a:extLst>
                  <a:ext uri="{0D108BD9-81ED-4DB2-BD59-A6C34878D82A}">
                    <a16:rowId xmlns:a16="http://schemas.microsoft.com/office/drawing/2014/main" val="10012"/>
                  </a:ext>
                </a:extLst>
              </a:tr>
              <a:tr h="403497">
                <a:tc>
                  <a:txBody>
                    <a:bodyPr/>
                    <a:lstStyle/>
                    <a:p>
                      <a:r>
                        <a:rPr lang="en-US" dirty="0"/>
                        <a:t>-</a:t>
                      </a:r>
                      <a:r>
                        <a:rPr lang="en-US" dirty="0" err="1"/>
                        <a:t>ment</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009290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Derivational Suffixes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9476113"/>
              </p:ext>
            </p:extLst>
          </p:nvPr>
        </p:nvGraphicFramePr>
        <p:xfrm>
          <a:off x="1981200" y="1678580"/>
          <a:ext cx="8229600" cy="197974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0">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a:t>Soc Studies</a:t>
                      </a:r>
                    </a:p>
                  </a:txBody>
                  <a:tcPr/>
                </a:tc>
                <a:extLst>
                  <a:ext uri="{0D108BD9-81ED-4DB2-BD59-A6C34878D82A}">
                    <a16:rowId xmlns:a16="http://schemas.microsoft.com/office/drawing/2014/main" val="10000"/>
                  </a:ext>
                </a:extLst>
              </a:tr>
              <a:tr h="403497">
                <a:tc>
                  <a:txBody>
                    <a:bodyPr/>
                    <a:lstStyle/>
                    <a:p>
                      <a:r>
                        <a:rPr lang="en-US" dirty="0"/>
                        <a:t>-or</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t>-</a:t>
                      </a:r>
                      <a:r>
                        <a:rPr lang="en-US" dirty="0" err="1"/>
                        <a:t>sion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403497">
                <a:tc>
                  <a:txBody>
                    <a:bodyPr/>
                    <a:lstStyle/>
                    <a:p>
                      <a:r>
                        <a:rPr lang="en-US" dirty="0"/>
                        <a:t>-</a:t>
                      </a:r>
                      <a:r>
                        <a:rPr lang="en-US" dirty="0" err="1"/>
                        <a:t>tion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t>-</a:t>
                      </a:r>
                      <a:r>
                        <a:rPr lang="en-US" dirty="0" err="1"/>
                        <a:t>ture</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37399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90600"/>
          </a:xfrm>
        </p:spPr>
        <p:txBody>
          <a:bodyPr/>
          <a:lstStyle/>
          <a:p>
            <a:r>
              <a:rPr lang="en-US" dirty="0"/>
              <a:t>Greek Combining Forms</a:t>
            </a:r>
          </a:p>
        </p:txBody>
      </p:sp>
      <p:graphicFrame>
        <p:nvGraphicFramePr>
          <p:cNvPr id="4" name="Content Placeholder 3"/>
          <p:cNvGraphicFramePr>
            <a:graphicFrameLocks noGrp="1"/>
          </p:cNvGraphicFramePr>
          <p:nvPr>
            <p:ph idx="1"/>
          </p:nvPr>
        </p:nvGraphicFramePr>
        <p:xfrm>
          <a:off x="1981200" y="1143002"/>
          <a:ext cx="8229600" cy="565258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a:t>Soc Studies</a:t>
                      </a:r>
                    </a:p>
                  </a:txBody>
                  <a:tcPr/>
                </a:tc>
                <a:extLst>
                  <a:ext uri="{0D108BD9-81ED-4DB2-BD59-A6C34878D82A}">
                    <a16:rowId xmlns:a16="http://schemas.microsoft.com/office/drawing/2014/main" val="10000"/>
                  </a:ext>
                </a:extLst>
              </a:tr>
              <a:tr h="403497">
                <a:tc>
                  <a:txBody>
                    <a:bodyPr/>
                    <a:lstStyle/>
                    <a:p>
                      <a:r>
                        <a:rPr lang="en-US" dirty="0" err="1"/>
                        <a:t>ana</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403497">
                <a:tc>
                  <a:txBody>
                    <a:bodyPr/>
                    <a:lstStyle/>
                    <a:p>
                      <a:r>
                        <a:rPr lang="en-US" dirty="0">
                          <a:solidFill>
                            <a:schemeClr val="tx1"/>
                          </a:solidFill>
                        </a:rPr>
                        <a:t>arch</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a:t>X</a:t>
                      </a:r>
                    </a:p>
                  </a:txBody>
                  <a:tcPr/>
                </a:tc>
                <a:extLst>
                  <a:ext uri="{0D108BD9-81ED-4DB2-BD59-A6C34878D82A}">
                    <a16:rowId xmlns:a16="http://schemas.microsoft.com/office/drawing/2014/main" val="10002"/>
                  </a:ext>
                </a:extLst>
              </a:tr>
              <a:tr h="403497">
                <a:tc>
                  <a:txBody>
                    <a:bodyPr/>
                    <a:lstStyle/>
                    <a:p>
                      <a:r>
                        <a:rPr lang="en-US" dirty="0"/>
                        <a:t>auto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t>bio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err="1">
                          <a:solidFill>
                            <a:srgbClr val="FF0000"/>
                          </a:solidFill>
                        </a:rPr>
                        <a:t>chem</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5"/>
                  </a:ext>
                </a:extLst>
              </a:tr>
              <a:tr h="403497">
                <a:tc>
                  <a:txBody>
                    <a:bodyPr/>
                    <a:lstStyle/>
                    <a:p>
                      <a:r>
                        <a:rPr lang="en-US" dirty="0" err="1"/>
                        <a:t>cracy</a:t>
                      </a:r>
                      <a:r>
                        <a:rPr lang="en-US" dirty="0"/>
                        <a:t>, </a:t>
                      </a:r>
                      <a:r>
                        <a:rPr lang="en-US" dirty="0" err="1"/>
                        <a:t>crat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err="1"/>
                        <a:t>dem</a:t>
                      </a:r>
                      <a:r>
                        <a:rPr lang="en-US" dirty="0"/>
                        <a:t>, demo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7"/>
                  </a:ext>
                </a:extLst>
              </a:tr>
              <a:tr h="403497">
                <a:tc>
                  <a:txBody>
                    <a:bodyPr/>
                    <a:lstStyle/>
                    <a:p>
                      <a:r>
                        <a:rPr lang="en-US" dirty="0">
                          <a:solidFill>
                            <a:srgbClr val="000000"/>
                          </a:solidFill>
                        </a:rPr>
                        <a:t>eco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a:t>X</a:t>
                      </a:r>
                    </a:p>
                  </a:txBody>
                  <a:tcPr/>
                </a:tc>
                <a:extLst>
                  <a:ext uri="{0D108BD9-81ED-4DB2-BD59-A6C34878D82A}">
                    <a16:rowId xmlns:a16="http://schemas.microsoft.com/office/drawing/2014/main" val="10008"/>
                  </a:ext>
                </a:extLst>
              </a:tr>
              <a:tr h="407125">
                <a:tc>
                  <a:txBody>
                    <a:bodyPr/>
                    <a:lstStyle/>
                    <a:p>
                      <a:r>
                        <a:rPr lang="en-US" dirty="0">
                          <a:solidFill>
                            <a:srgbClr val="FF0000"/>
                          </a:solidFill>
                        </a:rPr>
                        <a:t>electro, elect</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9"/>
                  </a:ext>
                </a:extLst>
              </a:tr>
              <a:tr h="403497">
                <a:tc>
                  <a:txBody>
                    <a:bodyPr/>
                    <a:lstStyle/>
                    <a:p>
                      <a:r>
                        <a:rPr lang="en-US" dirty="0" err="1">
                          <a:solidFill>
                            <a:srgbClr val="FF0000"/>
                          </a:solidFill>
                        </a:rPr>
                        <a:t>endo</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10"/>
                  </a:ext>
                </a:extLst>
              </a:tr>
              <a:tr h="403497">
                <a:tc>
                  <a:txBody>
                    <a:bodyPr/>
                    <a:lstStyle/>
                    <a:p>
                      <a:r>
                        <a:rPr lang="en-US" dirty="0"/>
                        <a:t>geo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1"/>
                  </a:ext>
                </a:extLst>
              </a:tr>
              <a:tr h="403497">
                <a:tc>
                  <a:txBody>
                    <a:bodyPr/>
                    <a:lstStyle/>
                    <a:p>
                      <a:r>
                        <a:rPr lang="en-US" dirty="0" err="1">
                          <a:solidFill>
                            <a:srgbClr val="000000"/>
                          </a:solidFill>
                        </a:rPr>
                        <a:t>gon</a:t>
                      </a:r>
                      <a:endParaRPr lang="en-US" dirty="0">
                        <a:solidFill>
                          <a:srgbClr val="000000"/>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gram</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76245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90600"/>
          </a:xfrm>
        </p:spPr>
        <p:txBody>
          <a:bodyPr/>
          <a:lstStyle/>
          <a:p>
            <a:r>
              <a:rPr lang="en-US" dirty="0"/>
              <a:t>Greek Combining Forms (cont.)</a:t>
            </a:r>
          </a:p>
        </p:txBody>
      </p:sp>
      <p:graphicFrame>
        <p:nvGraphicFramePr>
          <p:cNvPr id="4" name="Content Placeholder 3"/>
          <p:cNvGraphicFramePr>
            <a:graphicFrameLocks noGrp="1"/>
          </p:cNvGraphicFramePr>
          <p:nvPr>
            <p:ph idx="1"/>
          </p:nvPr>
        </p:nvGraphicFramePr>
        <p:xfrm>
          <a:off x="1981200" y="1143000"/>
          <a:ext cx="8229600" cy="56489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9">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a:t>Soc Studies</a:t>
                      </a:r>
                    </a:p>
                  </a:txBody>
                  <a:tcPr/>
                </a:tc>
                <a:extLst>
                  <a:ext uri="{0D108BD9-81ED-4DB2-BD59-A6C34878D82A}">
                    <a16:rowId xmlns:a16="http://schemas.microsoft.com/office/drawing/2014/main" val="10000"/>
                  </a:ext>
                </a:extLst>
              </a:tr>
              <a:tr h="403497">
                <a:tc>
                  <a:txBody>
                    <a:bodyPr/>
                    <a:lstStyle/>
                    <a:p>
                      <a:r>
                        <a:rPr lang="en-US" dirty="0"/>
                        <a:t>graph</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err="1">
                          <a:solidFill>
                            <a:schemeClr val="tx1"/>
                          </a:solidFill>
                        </a:rPr>
                        <a:t>hedron</a:t>
                      </a:r>
                      <a:endParaRPr lang="en-US" dirty="0">
                        <a:solidFill>
                          <a:schemeClr val="tx1"/>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a:solidFill>
                            <a:srgbClr val="FF0000"/>
                          </a:solidFill>
                        </a:rPr>
                        <a:t>hydro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3"/>
                  </a:ext>
                </a:extLst>
              </a:tr>
              <a:tr h="403497">
                <a:tc>
                  <a:txBody>
                    <a:bodyPr/>
                    <a:lstStyle/>
                    <a:p>
                      <a:r>
                        <a:rPr lang="en-US" dirty="0"/>
                        <a:t>logy</a:t>
                      </a:r>
                      <a:r>
                        <a:rPr lang="en-US" baseline="0" dirty="0"/>
                        <a:t> (ology)</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meter, </a:t>
                      </a:r>
                      <a:r>
                        <a:rPr lang="en-US" dirty="0" err="1"/>
                        <a:t>metr</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005"/>
                  </a:ext>
                </a:extLst>
              </a:tr>
              <a:tr h="403497">
                <a:tc>
                  <a:txBody>
                    <a:bodyPr/>
                    <a:lstStyle/>
                    <a:p>
                      <a:r>
                        <a:rPr lang="en-US" dirty="0">
                          <a:solidFill>
                            <a:srgbClr val="FF0000"/>
                          </a:solidFill>
                        </a:rPr>
                        <a:t>micro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6"/>
                  </a:ext>
                </a:extLst>
              </a:tr>
              <a:tr h="403497">
                <a:tc>
                  <a:txBody>
                    <a:bodyPr/>
                    <a:lstStyle/>
                    <a:p>
                      <a:r>
                        <a:rPr lang="en-US" dirty="0" err="1"/>
                        <a:t>nym</a:t>
                      </a:r>
                      <a:r>
                        <a:rPr lang="en-US" dirty="0"/>
                        <a:t>, </a:t>
                      </a:r>
                      <a:r>
                        <a:rPr lang="en-US" dirty="0" err="1"/>
                        <a:t>onym</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403497">
                <a:tc>
                  <a:txBody>
                    <a:bodyPr/>
                    <a:lstStyle/>
                    <a:p>
                      <a:r>
                        <a:rPr lang="en-US" dirty="0">
                          <a:solidFill>
                            <a:srgbClr val="FF0000"/>
                          </a:solidFill>
                        </a:rPr>
                        <a:t>-</a:t>
                      </a:r>
                      <a:r>
                        <a:rPr lang="en-US" dirty="0" err="1">
                          <a:solidFill>
                            <a:srgbClr val="FF0000"/>
                          </a:solidFill>
                        </a:rPr>
                        <a:t>oid</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8"/>
                  </a:ext>
                </a:extLst>
              </a:tr>
              <a:tr h="403497">
                <a:tc>
                  <a:txBody>
                    <a:bodyPr/>
                    <a:lstStyle/>
                    <a:p>
                      <a:r>
                        <a:rPr lang="en-US" dirty="0" err="1"/>
                        <a:t>para</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r h="403497">
                <a:tc>
                  <a:txBody>
                    <a:bodyPr/>
                    <a:lstStyle/>
                    <a:p>
                      <a:r>
                        <a:rPr lang="en-US" dirty="0"/>
                        <a:t>photo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010"/>
                  </a:ext>
                </a:extLst>
              </a:tr>
              <a:tr h="403497">
                <a:tc>
                  <a:txBody>
                    <a:bodyPr/>
                    <a:lstStyle/>
                    <a:p>
                      <a:r>
                        <a:rPr lang="en-US" dirty="0"/>
                        <a:t>poly</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403497">
                <a:tc>
                  <a:txBody>
                    <a:bodyPr/>
                    <a:lstStyle/>
                    <a:p>
                      <a:r>
                        <a:rPr lang="en-US" dirty="0">
                          <a:solidFill>
                            <a:srgbClr val="000000"/>
                          </a:solidFill>
                        </a:rPr>
                        <a:t>scope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sphere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21949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402005"/>
              </p:ext>
            </p:extLst>
          </p:nvPr>
        </p:nvGraphicFramePr>
        <p:xfrm>
          <a:off x="1752600" y="1752600"/>
          <a:ext cx="8229600" cy="197974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0">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a:t>Soc Studies</a:t>
                      </a:r>
                    </a:p>
                  </a:txBody>
                  <a:tcPr/>
                </a:tc>
                <a:extLst>
                  <a:ext uri="{0D108BD9-81ED-4DB2-BD59-A6C34878D82A}">
                    <a16:rowId xmlns:a16="http://schemas.microsoft.com/office/drawing/2014/main" val="10000"/>
                  </a:ext>
                </a:extLst>
              </a:tr>
              <a:tr h="403497">
                <a:tc>
                  <a:txBody>
                    <a:bodyPr/>
                    <a:lstStyle/>
                    <a:p>
                      <a:r>
                        <a:rPr lang="en-US" dirty="0" err="1"/>
                        <a:t>sym</a:t>
                      </a:r>
                      <a:r>
                        <a:rPr lang="en-US" dirty="0"/>
                        <a:t>-</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403497">
                <a:tc>
                  <a:txBody>
                    <a:bodyPr/>
                    <a:lstStyle/>
                    <a:p>
                      <a:r>
                        <a:rPr lang="en-US" dirty="0" err="1">
                          <a:solidFill>
                            <a:schemeClr val="tx1"/>
                          </a:solidFill>
                        </a:rPr>
                        <a:t>syn</a:t>
                      </a:r>
                      <a:r>
                        <a:rPr lang="en-US" dirty="0">
                          <a:solidFill>
                            <a:schemeClr val="tx1"/>
                          </a:solidFill>
                        </a:rPr>
                        <a:t>-</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solidFill>
                            <a:srgbClr val="000000"/>
                          </a:solidFill>
                        </a:rPr>
                        <a:t>X</a:t>
                      </a: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err="1">
                          <a:solidFill>
                            <a:srgbClr val="FF0000"/>
                          </a:solidFill>
                        </a:rPr>
                        <a:t>therm</a:t>
                      </a:r>
                      <a:r>
                        <a:rPr lang="en-US" dirty="0">
                          <a:solidFill>
                            <a:srgbClr val="FF0000"/>
                          </a:solidFill>
                        </a:rPr>
                        <a:t>, thermo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tc>
                  <a:txBody>
                    <a:bodyPr/>
                    <a:lstStyle/>
                    <a:p>
                      <a:pPr algn="ctr"/>
                      <a:endParaRPr lang="en-US" dirty="0"/>
                    </a:p>
                  </a:txBody>
                  <a:tcPr/>
                </a:tc>
                <a:extLst>
                  <a:ext uri="{0D108BD9-81ED-4DB2-BD59-A6C34878D82A}">
                    <a16:rowId xmlns:a16="http://schemas.microsoft.com/office/drawing/2014/main" val="10003"/>
                  </a:ext>
                </a:extLst>
              </a:tr>
              <a:tr h="403497">
                <a:tc>
                  <a:txBody>
                    <a:bodyPr/>
                    <a:lstStyle/>
                    <a:p>
                      <a:r>
                        <a:rPr lang="en-US" dirty="0"/>
                        <a:t>tri-</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6772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 Morphology</a:t>
            </a:r>
          </a:p>
        </p:txBody>
      </p:sp>
      <p:sp>
        <p:nvSpPr>
          <p:cNvPr id="3" name="Content Placeholder 2"/>
          <p:cNvSpPr>
            <a:spLocks noGrp="1"/>
          </p:cNvSpPr>
          <p:nvPr>
            <p:ph idx="1"/>
          </p:nvPr>
        </p:nvSpPr>
        <p:spPr>
          <a:xfrm>
            <a:off x="1981200" y="1447801"/>
            <a:ext cx="8229600" cy="4678363"/>
          </a:xfrm>
        </p:spPr>
        <p:txBody>
          <a:bodyPr>
            <a:noAutofit/>
          </a:bodyPr>
          <a:lstStyle/>
          <a:p>
            <a:pPr marL="0" indent="0">
              <a:buNone/>
            </a:pPr>
            <a:r>
              <a:rPr lang="en-US" dirty="0"/>
              <a:t>	Analyzing words</a:t>
            </a:r>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29C56980-0A04-2C4A-902E-02F977F62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981201"/>
            <a:ext cx="9144000" cy="3632765"/>
          </a:xfrm>
          <a:prstGeom prst="rect">
            <a:avLst/>
          </a:prstGeom>
        </p:spPr>
      </p:pic>
      <p:sp>
        <p:nvSpPr>
          <p:cNvPr id="6" name="TextBox 5">
            <a:extLst>
              <a:ext uri="{FF2B5EF4-FFF2-40B4-BE49-F238E27FC236}">
                <a16:creationId xmlns:a16="http://schemas.microsoft.com/office/drawing/2014/main" id="{A75E59A0-2B82-464F-9894-0879CB973841}"/>
              </a:ext>
            </a:extLst>
          </p:cNvPr>
          <p:cNvSpPr txBox="1"/>
          <p:nvPr/>
        </p:nvSpPr>
        <p:spPr>
          <a:xfrm>
            <a:off x="9787468" y="6423378"/>
            <a:ext cx="2540119" cy="369332"/>
          </a:xfrm>
          <a:prstGeom prst="rect">
            <a:avLst/>
          </a:prstGeom>
          <a:noFill/>
        </p:spPr>
        <p:txBody>
          <a:bodyPr wrap="none" rtlCol="0">
            <a:spAutoFit/>
          </a:bodyPr>
          <a:lstStyle/>
          <a:p>
            <a:r>
              <a:rPr lang="en-US" dirty="0"/>
              <a:t>Peter &amp; Jeffrey Bowers</a:t>
            </a:r>
          </a:p>
        </p:txBody>
      </p:sp>
    </p:spTree>
    <p:extLst>
      <p:ext uri="{BB962C8B-B14F-4D97-AF65-F5344CB8AC3E}">
        <p14:creationId xmlns:p14="http://schemas.microsoft.com/office/powerpoint/2010/main" val="615413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915400" cy="1143000"/>
          </a:xfrm>
        </p:spPr>
        <p:txBody>
          <a:bodyPr>
            <a:normAutofit/>
          </a:bodyPr>
          <a:lstStyle/>
          <a:p>
            <a:r>
              <a:rPr lang="en-US" dirty="0"/>
              <a:t>   Help with Sentence Structure</a:t>
            </a:r>
          </a:p>
        </p:txBody>
      </p:sp>
      <p:sp>
        <p:nvSpPr>
          <p:cNvPr id="3" name="Content Placeholder 2"/>
          <p:cNvSpPr>
            <a:spLocks noGrp="1"/>
          </p:cNvSpPr>
          <p:nvPr>
            <p:ph idx="1"/>
          </p:nvPr>
        </p:nvSpPr>
        <p:spPr>
          <a:xfrm>
            <a:off x="1905000" y="1447801"/>
            <a:ext cx="8610600" cy="4114799"/>
          </a:xfrm>
        </p:spPr>
        <p:txBody>
          <a:bodyPr>
            <a:noAutofit/>
          </a:bodyPr>
          <a:lstStyle/>
          <a:p>
            <a:r>
              <a:rPr lang="en-US" sz="2200" dirty="0"/>
              <a:t>Texts may be hard because of grammar or syntax </a:t>
            </a:r>
          </a:p>
          <a:p>
            <a:pPr marL="0" indent="0">
              <a:buNone/>
            </a:pPr>
            <a:endParaRPr lang="en-US" sz="2200" i="1" dirty="0"/>
          </a:p>
          <a:p>
            <a:pPr marL="0" indent="0">
              <a:buNone/>
            </a:pPr>
            <a:r>
              <a:rPr lang="en-US" sz="1800" i="1" dirty="0"/>
              <a:t>Explain clearly using at least three different reasons  or drawing three diagrams why McClellan lost the battle.</a:t>
            </a:r>
            <a:endParaRPr lang="en-US" sz="1800" dirty="0"/>
          </a:p>
          <a:p>
            <a:pPr marL="0" indent="0">
              <a:buNone/>
            </a:pPr>
            <a:endParaRPr lang="en-US" sz="1800" i="1" dirty="0"/>
          </a:p>
          <a:p>
            <a:pPr marL="0" indent="0">
              <a:buNone/>
            </a:pPr>
            <a:r>
              <a:rPr lang="en-US" sz="1800" i="1" dirty="0"/>
              <a:t>Explain clearly why McClellan lost the battle. Give at least three reasons or draw three diagrams</a:t>
            </a:r>
            <a:r>
              <a:rPr lang="en-US" sz="1800" dirty="0"/>
              <a:t>.</a:t>
            </a:r>
          </a:p>
        </p:txBody>
      </p:sp>
    </p:spTree>
    <p:extLst>
      <p:ext uri="{BB962C8B-B14F-4D97-AF65-F5344CB8AC3E}">
        <p14:creationId xmlns:p14="http://schemas.microsoft.com/office/powerpoint/2010/main" val="238254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performance differences due to question types (cont.)</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28" b="6328"/>
          <a:stretch>
            <a:fillRect/>
          </a:stretch>
        </p:blipFill>
        <p:spPr>
          <a:noFill/>
        </p:spPr>
      </p:pic>
    </p:spTree>
    <p:extLst>
      <p:ext uri="{BB962C8B-B14F-4D97-AF65-F5344CB8AC3E}">
        <p14:creationId xmlns:p14="http://schemas.microsoft.com/office/powerpoint/2010/main" val="2608068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Comprehending Sentences</a:t>
            </a:r>
          </a:p>
        </p:txBody>
      </p:sp>
      <p:sp>
        <p:nvSpPr>
          <p:cNvPr id="3" name="Content Placeholder 2"/>
          <p:cNvSpPr>
            <a:spLocks noGrp="1"/>
          </p:cNvSpPr>
          <p:nvPr>
            <p:ph idx="1"/>
          </p:nvPr>
        </p:nvSpPr>
        <p:spPr/>
        <p:txBody>
          <a:bodyPr>
            <a:normAutofit/>
          </a:bodyPr>
          <a:lstStyle/>
          <a:p>
            <a:pPr>
              <a:spcBef>
                <a:spcPts val="0"/>
              </a:spcBef>
            </a:pPr>
            <a:r>
              <a:rPr lang="en-US" sz="2800" dirty="0"/>
              <a:t>Reading requires more than an ability to make sense of word meanings</a:t>
            </a:r>
          </a:p>
          <a:p>
            <a:pPr>
              <a:spcBef>
                <a:spcPts val="0"/>
              </a:spcBef>
            </a:pPr>
            <a:r>
              <a:rPr lang="en-US" sz="2800" dirty="0"/>
              <a:t>Comprehension also depends on one’s ability to make sense of syntax, too</a:t>
            </a:r>
          </a:p>
          <a:p>
            <a:pPr>
              <a:spcBef>
                <a:spcPts val="0"/>
              </a:spcBef>
            </a:pPr>
            <a:r>
              <a:rPr lang="en-US" sz="2800" dirty="0"/>
              <a:t>Academic texts have much more challenging syntactic forms and relations than conversation or non-academic text</a:t>
            </a:r>
          </a:p>
          <a:p>
            <a:pPr marL="0" indent="0">
              <a:spcBef>
                <a:spcPts val="0"/>
              </a:spcBef>
              <a:buNone/>
            </a:pPr>
            <a:r>
              <a:rPr lang="en-US" i="1" dirty="0"/>
              <a:t> </a:t>
            </a:r>
          </a:p>
          <a:p>
            <a:pPr marL="0" indent="0">
              <a:spcBef>
                <a:spcPts val="0"/>
              </a:spcBef>
              <a:buNone/>
            </a:pPr>
            <a:endParaRPr lang="en-US" i="1" dirty="0"/>
          </a:p>
          <a:p>
            <a:pPr marL="0" indent="0">
              <a:spcBef>
                <a:spcPts val="0"/>
              </a:spcBef>
              <a:buNone/>
            </a:pPr>
            <a:endParaRPr lang="en-US" i="1" dirty="0"/>
          </a:p>
        </p:txBody>
      </p:sp>
    </p:spTree>
    <p:extLst>
      <p:ext uri="{BB962C8B-B14F-4D97-AF65-F5344CB8AC3E}">
        <p14:creationId xmlns:p14="http://schemas.microsoft.com/office/powerpoint/2010/main" val="3227917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1260[2] copy.jpg"/>
          <p:cNvPicPr>
            <a:picLocks noGrp="1" noChangeAspect="1"/>
          </p:cNvPicPr>
          <p:nvPr>
            <p:ph idx="1"/>
          </p:nvPr>
        </p:nvPicPr>
        <p:blipFill>
          <a:blip r:embed="rId2" cstate="print">
            <a:extLst>
              <a:ext uri="{28A0092B-C50C-407E-A947-70E740481C1C}">
                <a14:useLocalDpi xmlns:a14="http://schemas.microsoft.com/office/drawing/2010/main" val="0"/>
              </a:ext>
            </a:extLst>
          </a:blip>
          <a:srcRect t="13297" b="13297"/>
          <a:stretch>
            <a:fillRect/>
          </a:stretch>
        </p:blipFill>
        <p:spPr>
          <a:xfrm>
            <a:off x="914400" y="-381000"/>
            <a:ext cx="10130484" cy="7139111"/>
          </a:xfrm>
        </p:spPr>
      </p:pic>
      <p:sp>
        <p:nvSpPr>
          <p:cNvPr id="2" name="TextBox 1">
            <a:extLst>
              <a:ext uri="{FF2B5EF4-FFF2-40B4-BE49-F238E27FC236}">
                <a16:creationId xmlns:a16="http://schemas.microsoft.com/office/drawing/2014/main" id="{793CF2B4-7121-32CE-951F-D0EEEA690C71}"/>
              </a:ext>
            </a:extLst>
          </p:cNvPr>
          <p:cNvSpPr txBox="1"/>
          <p:nvPr/>
        </p:nvSpPr>
        <p:spPr>
          <a:xfrm>
            <a:off x="8534400" y="6172200"/>
            <a:ext cx="3124200" cy="369332"/>
          </a:xfrm>
          <a:prstGeom prst="rect">
            <a:avLst/>
          </a:prstGeom>
          <a:noFill/>
        </p:spPr>
        <p:txBody>
          <a:bodyPr wrap="square" rtlCol="0">
            <a:spAutoFit/>
          </a:bodyPr>
          <a:lstStyle/>
          <a:p>
            <a:r>
              <a:rPr lang="en-US" dirty="0" err="1"/>
              <a:t>Biber</a:t>
            </a:r>
            <a:r>
              <a:rPr lang="en-US" dirty="0"/>
              <a:t> &amp; Gray, 2016</a:t>
            </a:r>
          </a:p>
        </p:txBody>
      </p:sp>
    </p:spTree>
    <p:extLst>
      <p:ext uri="{BB962C8B-B14F-4D97-AF65-F5344CB8AC3E}">
        <p14:creationId xmlns:p14="http://schemas.microsoft.com/office/powerpoint/2010/main" val="3682173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8175723"/>
              </p:ext>
            </p:extLst>
          </p:nvPr>
        </p:nvGraphicFramePr>
        <p:xfrm>
          <a:off x="1981200" y="1600200"/>
          <a:ext cx="8229600" cy="5130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Nouns and noun</a:t>
                      </a:r>
                      <a:r>
                        <a:rPr lang="en-US" baseline="0" dirty="0"/>
                        <a:t> phrases</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Nouns: overall</a:t>
                      </a:r>
                    </a:p>
                  </a:txBody>
                  <a:tcPr/>
                </a:tc>
                <a:tc>
                  <a:txBody>
                    <a:bodyPr/>
                    <a:lstStyle/>
                    <a:p>
                      <a:r>
                        <a:rPr lang="en-US" dirty="0"/>
                        <a:t>~60% of all content words in academic</a:t>
                      </a:r>
                      <a:r>
                        <a:rPr lang="en-US" baseline="0" dirty="0"/>
                        <a:t> prose are nouns</a:t>
                      </a:r>
                      <a:endParaRPr lang="en-US" dirty="0"/>
                    </a:p>
                  </a:txBody>
                  <a:tcPr/>
                </a:tc>
                <a:extLst>
                  <a:ext uri="{0D108BD9-81ED-4DB2-BD59-A6C34878D82A}">
                    <a16:rowId xmlns:a16="http://schemas.microsoft.com/office/drawing/2014/main" val="10001"/>
                  </a:ext>
                </a:extLst>
              </a:tr>
              <a:tr h="370840">
                <a:tc>
                  <a:txBody>
                    <a:bodyPr/>
                    <a:lstStyle/>
                    <a:p>
                      <a:r>
                        <a:rPr lang="en-US" dirty="0"/>
                        <a:t>Nouns vs. pronouns</a:t>
                      </a:r>
                    </a:p>
                  </a:txBody>
                  <a:tcPr/>
                </a:tc>
                <a:tc>
                  <a:txBody>
                    <a:bodyPr/>
                    <a:lstStyle/>
                    <a:p>
                      <a:r>
                        <a:rPr lang="en-US" dirty="0"/>
                        <a:t>Nouns much more common than pronouns</a:t>
                      </a:r>
                    </a:p>
                  </a:txBody>
                  <a:tcPr/>
                </a:tc>
                <a:extLst>
                  <a:ext uri="{0D108BD9-81ED-4DB2-BD59-A6C34878D82A}">
                    <a16:rowId xmlns:a16="http://schemas.microsoft.com/office/drawing/2014/main" val="10002"/>
                  </a:ext>
                </a:extLst>
              </a:tr>
              <a:tr h="370840">
                <a:tc>
                  <a:txBody>
                    <a:bodyPr/>
                    <a:lstStyle/>
                    <a:p>
                      <a:r>
                        <a:rPr lang="en-US" dirty="0"/>
                        <a:t>Absence of pronouns</a:t>
                      </a:r>
                    </a:p>
                  </a:txBody>
                  <a:tcPr/>
                </a:tc>
                <a:tc>
                  <a:txBody>
                    <a:bodyPr/>
                    <a:lstStyle/>
                    <a:p>
                      <a:r>
                        <a:rPr lang="en-US" dirty="0"/>
                        <a:t>Generally rare in academic prose</a:t>
                      </a:r>
                    </a:p>
                  </a:txBody>
                  <a:tcPr/>
                </a:tc>
                <a:extLst>
                  <a:ext uri="{0D108BD9-81ED-4DB2-BD59-A6C34878D82A}">
                    <a16:rowId xmlns:a16="http://schemas.microsoft.com/office/drawing/2014/main" val="10003"/>
                  </a:ext>
                </a:extLst>
              </a:tr>
              <a:tr h="370840">
                <a:tc>
                  <a:txBody>
                    <a:bodyPr/>
                    <a:lstStyle/>
                    <a:p>
                      <a:r>
                        <a:rPr lang="en-US" dirty="0"/>
                        <a:t>Specific pronouns: this, and one</a:t>
                      </a:r>
                    </a:p>
                  </a:txBody>
                  <a:tcPr/>
                </a:tc>
                <a:tc>
                  <a:txBody>
                    <a:bodyPr/>
                    <a:lstStyle/>
                    <a:p>
                      <a:r>
                        <a:rPr lang="en-US" dirty="0"/>
                        <a:t>Much more</a:t>
                      </a:r>
                      <a:r>
                        <a:rPr lang="en-US" baseline="0" dirty="0"/>
                        <a:t> common in academic prose (</a:t>
                      </a:r>
                      <a:r>
                        <a:rPr lang="en-US" i="1" baseline="0" dirty="0"/>
                        <a:t>this </a:t>
                      </a:r>
                      <a:r>
                        <a:rPr lang="en-US" baseline="0" dirty="0"/>
                        <a:t>is used for textual reference</a:t>
                      </a:r>
                      <a:r>
                        <a:rPr lang="en-US" i="1" baseline="0" dirty="0"/>
                        <a:t>; one </a:t>
                      </a:r>
                      <a:r>
                        <a:rPr lang="en-US" baseline="0" dirty="0"/>
                        <a:t>used for general rather than specific reference</a:t>
                      </a:r>
                      <a:endParaRPr lang="en-US" dirty="0"/>
                    </a:p>
                  </a:txBody>
                  <a:tcPr/>
                </a:tc>
                <a:extLst>
                  <a:ext uri="{0D108BD9-81ED-4DB2-BD59-A6C34878D82A}">
                    <a16:rowId xmlns:a16="http://schemas.microsoft.com/office/drawing/2014/main" val="10004"/>
                  </a:ext>
                </a:extLst>
              </a:tr>
              <a:tr h="370840">
                <a:tc>
                  <a:txBody>
                    <a:bodyPr/>
                    <a:lstStyle/>
                    <a:p>
                      <a:r>
                        <a:rPr lang="en-US" dirty="0"/>
                        <a:t>Plural nouns</a:t>
                      </a:r>
                    </a:p>
                  </a:txBody>
                  <a:tcPr/>
                </a:tc>
                <a:tc>
                  <a:txBody>
                    <a:bodyPr/>
                    <a:lstStyle/>
                    <a:p>
                      <a:r>
                        <a:rPr lang="en-US" dirty="0"/>
                        <a:t>Much more common in writing than conversation</a:t>
                      </a:r>
                      <a:r>
                        <a:rPr lang="en-US" baseline="0" dirty="0"/>
                        <a:t>, used most in academic</a:t>
                      </a:r>
                      <a:endParaRPr lang="en-US" dirty="0"/>
                    </a:p>
                  </a:txBody>
                  <a:tcPr/>
                </a:tc>
                <a:extLst>
                  <a:ext uri="{0D108BD9-81ED-4DB2-BD59-A6C34878D82A}">
                    <a16:rowId xmlns:a16="http://schemas.microsoft.com/office/drawing/2014/main" val="10005"/>
                  </a:ext>
                </a:extLst>
              </a:tr>
              <a:tr h="370840">
                <a:tc>
                  <a:txBody>
                    <a:bodyPr/>
                    <a:lstStyle/>
                    <a:p>
                      <a:r>
                        <a:rPr lang="en-US" dirty="0"/>
                        <a:t>Nominalizations</a:t>
                      </a:r>
                    </a:p>
                  </a:txBody>
                  <a:tcPr/>
                </a:tc>
                <a:tc>
                  <a:txBody>
                    <a:bodyPr/>
                    <a:lstStyle/>
                    <a:p>
                      <a:r>
                        <a:rPr lang="en-US" dirty="0"/>
                        <a:t>Much more common in academic</a:t>
                      </a:r>
                      <a:r>
                        <a:rPr lang="en-US" baseline="0" dirty="0"/>
                        <a:t> (especially with </a:t>
                      </a:r>
                      <a:r>
                        <a:rPr lang="mr-IN" i="1" baseline="0" dirty="0"/>
                        <a:t>–</a:t>
                      </a:r>
                      <a:r>
                        <a:rPr lang="en-US" i="1" baseline="0" dirty="0" err="1"/>
                        <a:t>tion</a:t>
                      </a:r>
                      <a:r>
                        <a:rPr lang="en-US" i="1" baseline="0" dirty="0"/>
                        <a:t>, -</a:t>
                      </a:r>
                      <a:r>
                        <a:rPr lang="en-US" i="1" baseline="0" dirty="0" err="1"/>
                        <a:t>ity</a:t>
                      </a:r>
                      <a:endParaRPr lang="en-US" i="1" dirty="0"/>
                    </a:p>
                  </a:txBody>
                  <a:tcPr/>
                </a:tc>
                <a:extLst>
                  <a:ext uri="{0D108BD9-81ED-4DB2-BD59-A6C34878D82A}">
                    <a16:rowId xmlns:a16="http://schemas.microsoft.com/office/drawing/2014/main" val="10006"/>
                  </a:ext>
                </a:extLst>
              </a:tr>
              <a:tr h="370840">
                <a:tc>
                  <a:txBody>
                    <a:bodyPr/>
                    <a:lstStyle/>
                    <a:p>
                      <a:r>
                        <a:rPr lang="en-US" dirty="0"/>
                        <a:t>Anaphoric expressions</a:t>
                      </a:r>
                    </a:p>
                  </a:txBody>
                  <a:tcPr/>
                </a:tc>
                <a:tc>
                  <a:txBody>
                    <a:bodyPr/>
                    <a:lstStyle/>
                    <a:p>
                      <a:r>
                        <a:rPr lang="en-US" dirty="0"/>
                        <a:t>Usually</a:t>
                      </a:r>
                      <a:r>
                        <a:rPr lang="en-US" baseline="0" dirty="0"/>
                        <a:t> expressed with a determiner + noun (rather than pronoun)</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6799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nvPr>
        </p:nvGraphicFramePr>
        <p:xfrm>
          <a:off x="1981200" y="1600200"/>
          <a:ext cx="8229600" cy="10109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Nouns and noun</a:t>
                      </a:r>
                      <a:r>
                        <a:rPr lang="en-US" baseline="0" dirty="0"/>
                        <a:t> phrases (cont.)</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Nouns </a:t>
                      </a:r>
                      <a:r>
                        <a:rPr lang="en-US" i="1" dirty="0"/>
                        <a:t>and/or </a:t>
                      </a:r>
                      <a:r>
                        <a:rPr lang="en-US" i="0" dirty="0"/>
                        <a:t>noun binomial phrases</a:t>
                      </a:r>
                      <a:endParaRPr lang="en-US" i="1" dirty="0"/>
                    </a:p>
                  </a:txBody>
                  <a:tcPr/>
                </a:tc>
                <a:tc>
                  <a:txBody>
                    <a:bodyPr/>
                    <a:lstStyle/>
                    <a:p>
                      <a:r>
                        <a:rPr lang="en-US" dirty="0"/>
                        <a:t>Much more common in academic</a:t>
                      </a:r>
                      <a:r>
                        <a:rPr lang="en-US" baseline="0" dirty="0"/>
                        <a:t> prose</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53021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nvPr>
        </p:nvGraphicFramePr>
        <p:xfrm>
          <a:off x="1981200" y="1600200"/>
          <a:ext cx="8229600" cy="48564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Nouns and noun</a:t>
                      </a:r>
                      <a:r>
                        <a:rPr lang="en-US" baseline="0" dirty="0"/>
                        <a:t> phrases (cont.)</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Definite</a:t>
                      </a:r>
                      <a:r>
                        <a:rPr lang="en-US" baseline="0" dirty="0"/>
                        <a:t> article: </a:t>
                      </a:r>
                      <a:r>
                        <a:rPr lang="en-US" i="1" baseline="0" dirty="0"/>
                        <a:t>the</a:t>
                      </a:r>
                      <a:endParaRPr lang="en-US" i="1" dirty="0"/>
                    </a:p>
                  </a:txBody>
                  <a:tcPr/>
                </a:tc>
                <a:tc>
                  <a:txBody>
                    <a:bodyPr/>
                    <a:lstStyle/>
                    <a:p>
                      <a:r>
                        <a:rPr lang="en-US" dirty="0"/>
                        <a:t>Much</a:t>
                      </a:r>
                      <a:r>
                        <a:rPr lang="en-US" baseline="0" dirty="0"/>
                        <a:t> more common in writing than conversation, most common in academic prose</a:t>
                      </a:r>
                      <a:endParaRPr lang="en-US" dirty="0"/>
                    </a:p>
                  </a:txBody>
                  <a:tcPr/>
                </a:tc>
                <a:extLst>
                  <a:ext uri="{0D108BD9-81ED-4DB2-BD59-A6C34878D82A}">
                    <a16:rowId xmlns:a16="http://schemas.microsoft.com/office/drawing/2014/main" val="10001"/>
                  </a:ext>
                </a:extLst>
              </a:tr>
              <a:tr h="370840">
                <a:tc>
                  <a:txBody>
                    <a:bodyPr/>
                    <a:lstStyle/>
                    <a:p>
                      <a:r>
                        <a:rPr lang="en-US" dirty="0"/>
                        <a:t>Demonstrative determiners</a:t>
                      </a:r>
                    </a:p>
                  </a:txBody>
                  <a:tcPr/>
                </a:tc>
                <a:tc>
                  <a:txBody>
                    <a:bodyPr/>
                    <a:lstStyle/>
                    <a:p>
                      <a:r>
                        <a:rPr lang="en-US" dirty="0"/>
                        <a:t>Most</a:t>
                      </a:r>
                      <a:r>
                        <a:rPr lang="en-US" baseline="0" dirty="0"/>
                        <a:t> common in academic prose (</a:t>
                      </a:r>
                      <a:r>
                        <a:rPr lang="en-US" i="1" baseline="0" dirty="0"/>
                        <a:t>this</a:t>
                      </a:r>
                      <a:r>
                        <a:rPr lang="en-US" baseline="0" dirty="0"/>
                        <a:t> and </a:t>
                      </a:r>
                      <a:r>
                        <a:rPr lang="en-US" i="1" baseline="0" dirty="0"/>
                        <a:t>these)</a:t>
                      </a:r>
                      <a:endParaRPr lang="en-US" i="1" dirty="0"/>
                    </a:p>
                  </a:txBody>
                  <a:tcPr/>
                </a:tc>
                <a:extLst>
                  <a:ext uri="{0D108BD9-81ED-4DB2-BD59-A6C34878D82A}">
                    <a16:rowId xmlns:a16="http://schemas.microsoft.com/office/drawing/2014/main" val="10002"/>
                  </a:ext>
                </a:extLst>
              </a:tr>
              <a:tr h="370840">
                <a:tc>
                  <a:txBody>
                    <a:bodyPr/>
                    <a:lstStyle/>
                    <a:p>
                      <a:r>
                        <a:rPr lang="en-US" dirty="0"/>
                        <a:t>Noun</a:t>
                      </a:r>
                      <a:r>
                        <a:rPr lang="en-US" baseline="0" dirty="0"/>
                        <a:t> phrases with modifiers</a:t>
                      </a:r>
                      <a:endParaRPr lang="en-US" dirty="0"/>
                    </a:p>
                  </a:txBody>
                  <a:tcPr/>
                </a:tc>
                <a:tc>
                  <a:txBody>
                    <a:bodyPr/>
                    <a:lstStyle/>
                    <a:p>
                      <a:r>
                        <a:rPr lang="en-US" dirty="0"/>
                        <a:t>60% of all noun phrases in academic prose have a modifier</a:t>
                      </a:r>
                    </a:p>
                  </a:txBody>
                  <a:tcPr/>
                </a:tc>
                <a:extLst>
                  <a:ext uri="{0D108BD9-81ED-4DB2-BD59-A6C34878D82A}">
                    <a16:rowId xmlns:a16="http://schemas.microsoft.com/office/drawing/2014/main" val="10003"/>
                  </a:ext>
                </a:extLst>
              </a:tr>
              <a:tr h="370840">
                <a:tc>
                  <a:txBody>
                    <a:bodyPr/>
                    <a:lstStyle/>
                    <a:p>
                      <a:r>
                        <a:rPr lang="en-US" dirty="0"/>
                        <a:t>Noun</a:t>
                      </a:r>
                      <a:r>
                        <a:rPr lang="en-US" baseline="0" dirty="0"/>
                        <a:t> phrases with pre-modifiers</a:t>
                      </a:r>
                      <a:endParaRPr lang="en-US" dirty="0"/>
                    </a:p>
                  </a:txBody>
                  <a:tcPr/>
                </a:tc>
                <a:tc>
                  <a:txBody>
                    <a:bodyPr/>
                    <a:lstStyle/>
                    <a:p>
                      <a:r>
                        <a:rPr lang="en-US" dirty="0"/>
                        <a:t>Common</a:t>
                      </a:r>
                      <a:r>
                        <a:rPr lang="en-US" baseline="0" dirty="0"/>
                        <a:t> in academic prose and newspapers</a:t>
                      </a:r>
                      <a:endParaRPr lang="en-US" dirty="0"/>
                    </a:p>
                  </a:txBody>
                  <a:tcPr/>
                </a:tc>
                <a:extLst>
                  <a:ext uri="{0D108BD9-81ED-4DB2-BD59-A6C34878D82A}">
                    <a16:rowId xmlns:a16="http://schemas.microsoft.com/office/drawing/2014/main" val="10004"/>
                  </a:ext>
                </a:extLst>
              </a:tr>
              <a:tr h="370840">
                <a:tc>
                  <a:txBody>
                    <a:bodyPr/>
                    <a:lstStyle/>
                    <a:p>
                      <a:r>
                        <a:rPr lang="en-US" dirty="0"/>
                        <a:t>Nouns</a:t>
                      </a:r>
                      <a:r>
                        <a:rPr lang="en-US" baseline="0" dirty="0"/>
                        <a:t> as pre-modifiers</a:t>
                      </a:r>
                      <a:endParaRPr lang="en-US" dirty="0"/>
                    </a:p>
                  </a:txBody>
                  <a:tcPr/>
                </a:tc>
                <a:tc>
                  <a:txBody>
                    <a:bodyPr/>
                    <a:lstStyle/>
                    <a:p>
                      <a:r>
                        <a:rPr lang="en-US" dirty="0"/>
                        <a:t>Very common in academic prose</a:t>
                      </a:r>
                    </a:p>
                  </a:txBody>
                  <a:tcPr/>
                </a:tc>
                <a:extLst>
                  <a:ext uri="{0D108BD9-81ED-4DB2-BD59-A6C34878D82A}">
                    <a16:rowId xmlns:a16="http://schemas.microsoft.com/office/drawing/2014/main" val="10005"/>
                  </a:ext>
                </a:extLst>
              </a:tr>
              <a:tr h="370840">
                <a:tc>
                  <a:txBody>
                    <a:bodyPr/>
                    <a:lstStyle/>
                    <a:p>
                      <a:r>
                        <a:rPr lang="en-US" dirty="0"/>
                        <a:t>Noun</a:t>
                      </a:r>
                      <a:r>
                        <a:rPr lang="en-US" baseline="0" dirty="0"/>
                        <a:t> phrases with post-modifiers</a:t>
                      </a:r>
                      <a:endParaRPr lang="en-US" dirty="0"/>
                    </a:p>
                  </a:txBody>
                  <a:tcPr/>
                </a:tc>
                <a:tc>
                  <a:txBody>
                    <a:bodyPr/>
                    <a:lstStyle/>
                    <a:p>
                      <a:r>
                        <a:rPr lang="en-US" dirty="0"/>
                        <a:t>Very common in academic prose</a:t>
                      </a:r>
                      <a:r>
                        <a:rPr lang="en-US" baseline="0" dirty="0"/>
                        <a:t> and newspapers</a:t>
                      </a:r>
                      <a:endParaRPr lang="en-US" i="1" dirty="0"/>
                    </a:p>
                  </a:txBody>
                  <a:tcPr/>
                </a:tc>
                <a:extLst>
                  <a:ext uri="{0D108BD9-81ED-4DB2-BD59-A6C34878D82A}">
                    <a16:rowId xmlns:a16="http://schemas.microsoft.com/office/drawing/2014/main" val="10006"/>
                  </a:ext>
                </a:extLst>
              </a:tr>
              <a:tr h="370840">
                <a:tc>
                  <a:txBody>
                    <a:bodyPr/>
                    <a:lstStyle/>
                    <a:p>
                      <a:r>
                        <a:rPr lang="en-US" dirty="0"/>
                        <a:t>Noun</a:t>
                      </a:r>
                      <a:r>
                        <a:rPr lang="en-US" baseline="0" dirty="0"/>
                        <a:t> phrases with multiple pre-modifiers</a:t>
                      </a:r>
                      <a:endParaRPr lang="en-US" dirty="0"/>
                    </a:p>
                  </a:txBody>
                  <a:tcPr/>
                </a:tc>
                <a:tc>
                  <a:txBody>
                    <a:bodyPr/>
                    <a:lstStyle/>
                    <a:p>
                      <a:r>
                        <a:rPr lang="en-US" dirty="0"/>
                        <a:t>Most common in academic prose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55856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nvPr>
        </p:nvGraphicFramePr>
        <p:xfrm>
          <a:off x="2133600" y="2057400"/>
          <a:ext cx="8305800" cy="3474720"/>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313996">
                <a:tc>
                  <a:txBody>
                    <a:bodyPr/>
                    <a:lstStyle/>
                    <a:p>
                      <a:r>
                        <a:rPr lang="en-US" dirty="0" err="1"/>
                        <a:t>Adjecties</a:t>
                      </a:r>
                      <a:r>
                        <a:rPr lang="en-US" baseline="0" dirty="0"/>
                        <a:t> and adjective </a:t>
                      </a:r>
                      <a:r>
                        <a:rPr lang="en-US" baseline="0" dirty="0" err="1"/>
                        <a:t>phraes</a:t>
                      </a:r>
                      <a:endParaRPr lang="en-US" dirty="0"/>
                    </a:p>
                  </a:txBody>
                  <a:tcPr/>
                </a:tc>
                <a:tc>
                  <a:txBody>
                    <a:bodyPr/>
                    <a:lstStyle/>
                    <a:p>
                      <a:endParaRPr lang="en-US" dirty="0"/>
                    </a:p>
                  </a:txBody>
                  <a:tcPr/>
                </a:tc>
                <a:extLst>
                  <a:ext uri="{0D108BD9-81ED-4DB2-BD59-A6C34878D82A}">
                    <a16:rowId xmlns:a16="http://schemas.microsoft.com/office/drawing/2014/main" val="10000"/>
                  </a:ext>
                </a:extLst>
              </a:tr>
              <a:tr h="541966">
                <a:tc>
                  <a:txBody>
                    <a:bodyPr/>
                    <a:lstStyle/>
                    <a:p>
                      <a:r>
                        <a:rPr lang="en-US" dirty="0"/>
                        <a:t>Adjectives</a:t>
                      </a:r>
                      <a:r>
                        <a:rPr lang="en-US" baseline="0" dirty="0"/>
                        <a:t> overall</a:t>
                      </a:r>
                      <a:endParaRPr lang="en-US" dirty="0"/>
                    </a:p>
                  </a:txBody>
                  <a:tcPr/>
                </a:tc>
                <a:tc>
                  <a:txBody>
                    <a:bodyPr/>
                    <a:lstStyle/>
                    <a:p>
                      <a:r>
                        <a:rPr lang="en-US" dirty="0"/>
                        <a:t>Much</a:t>
                      </a:r>
                      <a:r>
                        <a:rPr lang="en-US" baseline="0" dirty="0"/>
                        <a:t> more common in academic prose than fiction or conversation</a:t>
                      </a:r>
                      <a:endParaRPr lang="en-US" dirty="0"/>
                    </a:p>
                  </a:txBody>
                  <a:tcPr/>
                </a:tc>
                <a:extLst>
                  <a:ext uri="{0D108BD9-81ED-4DB2-BD59-A6C34878D82A}">
                    <a16:rowId xmlns:a16="http://schemas.microsoft.com/office/drawing/2014/main" val="10001"/>
                  </a:ext>
                </a:extLst>
              </a:tr>
              <a:tr h="541966">
                <a:tc>
                  <a:txBody>
                    <a:bodyPr/>
                    <a:lstStyle/>
                    <a:p>
                      <a:r>
                        <a:rPr lang="en-US" dirty="0"/>
                        <a:t>Attributive adjectives</a:t>
                      </a:r>
                    </a:p>
                  </a:txBody>
                  <a:tcPr/>
                </a:tc>
                <a:tc>
                  <a:txBody>
                    <a:bodyPr/>
                    <a:lstStyle/>
                    <a:p>
                      <a:r>
                        <a:rPr lang="en-US" dirty="0"/>
                        <a:t>Much</a:t>
                      </a:r>
                      <a:r>
                        <a:rPr lang="en-US" baseline="0" dirty="0"/>
                        <a:t> more common in academic prose</a:t>
                      </a:r>
                      <a:endParaRPr lang="en-US" dirty="0"/>
                    </a:p>
                  </a:txBody>
                  <a:tcPr/>
                </a:tc>
                <a:extLst>
                  <a:ext uri="{0D108BD9-81ED-4DB2-BD59-A6C34878D82A}">
                    <a16:rowId xmlns:a16="http://schemas.microsoft.com/office/drawing/2014/main" val="10002"/>
                  </a:ext>
                </a:extLst>
              </a:tr>
              <a:tr h="774236">
                <a:tc>
                  <a:txBody>
                    <a:bodyPr/>
                    <a:lstStyle/>
                    <a:p>
                      <a:r>
                        <a:rPr lang="en-US" dirty="0"/>
                        <a:t>Specific</a:t>
                      </a:r>
                      <a:r>
                        <a:rPr lang="en-US" baseline="0" dirty="0"/>
                        <a:t> predicative adjectives</a:t>
                      </a:r>
                      <a:endParaRPr lang="en-US" dirty="0"/>
                    </a:p>
                  </a:txBody>
                  <a:tcPr/>
                </a:tc>
                <a:tc>
                  <a:txBody>
                    <a:bodyPr/>
                    <a:lstStyle/>
                    <a:p>
                      <a:r>
                        <a:rPr lang="en-US" dirty="0"/>
                        <a:t>More</a:t>
                      </a:r>
                      <a:r>
                        <a:rPr lang="en-US" baseline="0" dirty="0"/>
                        <a:t> in academic particularly: </a:t>
                      </a:r>
                      <a:r>
                        <a:rPr lang="en-US" i="1" baseline="0" dirty="0"/>
                        <a:t>different, important, difficult, possible, necessary, available, useful</a:t>
                      </a:r>
                      <a:endParaRPr lang="en-US" i="1" dirty="0"/>
                    </a:p>
                  </a:txBody>
                  <a:tcPr/>
                </a:tc>
                <a:extLst>
                  <a:ext uri="{0D108BD9-81ED-4DB2-BD59-A6C34878D82A}">
                    <a16:rowId xmlns:a16="http://schemas.microsoft.com/office/drawing/2014/main" val="10003"/>
                  </a:ext>
                </a:extLst>
              </a:tr>
              <a:tr h="774236">
                <a:tc>
                  <a:txBody>
                    <a:bodyPr/>
                    <a:lstStyle/>
                    <a:p>
                      <a:r>
                        <a:rPr lang="en-US" dirty="0"/>
                        <a:t>Derived adjectives</a:t>
                      </a:r>
                    </a:p>
                  </a:txBody>
                  <a:tcPr/>
                </a:tc>
                <a:tc>
                  <a:txBody>
                    <a:bodyPr/>
                    <a:lstStyle/>
                    <a:p>
                      <a:r>
                        <a:rPr lang="en-US" dirty="0"/>
                        <a:t>Much more</a:t>
                      </a:r>
                      <a:r>
                        <a:rPr lang="en-US" baseline="0" dirty="0"/>
                        <a:t> common in academic prose (especially adjectives form with  </a:t>
                      </a:r>
                      <a:r>
                        <a:rPr lang="en-US" i="1" baseline="0" dirty="0"/>
                        <a:t>-al)</a:t>
                      </a:r>
                      <a:endParaRPr lang="en-US" i="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8437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nvPr>
        </p:nvGraphicFramePr>
        <p:xfrm>
          <a:off x="1981200" y="1600200"/>
          <a:ext cx="8229600" cy="5313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Verbs and verb phrases</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Copula</a:t>
                      </a:r>
                      <a:r>
                        <a:rPr lang="en-US" baseline="0" dirty="0"/>
                        <a:t> </a:t>
                      </a:r>
                      <a:r>
                        <a:rPr lang="en-US" i="1" baseline="0" dirty="0"/>
                        <a:t>be</a:t>
                      </a:r>
                      <a:r>
                        <a:rPr lang="en-US" baseline="0" dirty="0"/>
                        <a:t> copular verb </a:t>
                      </a:r>
                      <a:r>
                        <a:rPr lang="en-US" i="1" baseline="0" dirty="0"/>
                        <a:t>become</a:t>
                      </a:r>
                      <a:endParaRPr lang="en-US" i="1" dirty="0"/>
                    </a:p>
                  </a:txBody>
                  <a:tcPr/>
                </a:tc>
                <a:tc>
                  <a:txBody>
                    <a:bodyPr/>
                    <a:lstStyle/>
                    <a:p>
                      <a:r>
                        <a:rPr lang="en-US" dirty="0"/>
                        <a:t>Most common in academic prose</a:t>
                      </a:r>
                    </a:p>
                  </a:txBody>
                  <a:tcPr/>
                </a:tc>
                <a:extLst>
                  <a:ext uri="{0D108BD9-81ED-4DB2-BD59-A6C34878D82A}">
                    <a16:rowId xmlns:a16="http://schemas.microsoft.com/office/drawing/2014/main" val="10001"/>
                  </a:ext>
                </a:extLst>
              </a:tr>
              <a:tr h="370840">
                <a:tc>
                  <a:txBody>
                    <a:bodyPr/>
                    <a:lstStyle/>
                    <a:p>
                      <a:r>
                        <a:rPr lang="en-US" dirty="0"/>
                        <a:t>Existence</a:t>
                      </a:r>
                      <a:r>
                        <a:rPr lang="en-US" baseline="0" dirty="0"/>
                        <a:t> verbs</a:t>
                      </a:r>
                      <a:endParaRPr lang="en-US" dirty="0"/>
                    </a:p>
                  </a:txBody>
                  <a:tcPr/>
                </a:tc>
                <a:tc>
                  <a:txBody>
                    <a:bodyPr/>
                    <a:lstStyle/>
                    <a:p>
                      <a:r>
                        <a:rPr lang="en-US" dirty="0"/>
                        <a:t>Much more common in writing than conversation (most common in academic: e.g., include, involve, indicate)</a:t>
                      </a:r>
                    </a:p>
                  </a:txBody>
                  <a:tcPr/>
                </a:tc>
                <a:extLst>
                  <a:ext uri="{0D108BD9-81ED-4DB2-BD59-A6C34878D82A}">
                    <a16:rowId xmlns:a16="http://schemas.microsoft.com/office/drawing/2014/main" val="10002"/>
                  </a:ext>
                </a:extLst>
              </a:tr>
              <a:tr h="370840">
                <a:tc>
                  <a:txBody>
                    <a:bodyPr/>
                    <a:lstStyle/>
                    <a:p>
                      <a:r>
                        <a:rPr lang="en-US" dirty="0"/>
                        <a:t>Specific lexical verbs</a:t>
                      </a:r>
                    </a:p>
                  </a:txBody>
                  <a:tcPr/>
                </a:tc>
                <a:tc>
                  <a:txBody>
                    <a:bodyPr/>
                    <a:lstStyle/>
                    <a:p>
                      <a:r>
                        <a:rPr lang="en-US" dirty="0"/>
                        <a:t>Several verbs more common in academic</a:t>
                      </a:r>
                      <a:r>
                        <a:rPr lang="en-US" baseline="0" dirty="0"/>
                        <a:t> prose:</a:t>
                      </a:r>
                    </a:p>
                    <a:p>
                      <a:r>
                        <a:rPr lang="en-US" baseline="0" dirty="0"/>
                        <a:t>Activity verbs: </a:t>
                      </a:r>
                      <a:r>
                        <a:rPr lang="en-US" i="1" baseline="0" dirty="0"/>
                        <a:t>use, produce, provide, apply, form, obtain, reduce</a:t>
                      </a:r>
                    </a:p>
                    <a:p>
                      <a:r>
                        <a:rPr lang="en-US" baseline="0" dirty="0"/>
                        <a:t>Communication verbs: </a:t>
                      </a:r>
                      <a:r>
                        <a:rPr lang="en-US" i="1" baseline="0" dirty="0"/>
                        <a:t>describe, sugges</a:t>
                      </a:r>
                      <a:r>
                        <a:rPr lang="en-US" baseline="0" dirty="0"/>
                        <a:t>t</a:t>
                      </a:r>
                    </a:p>
                    <a:p>
                      <a:r>
                        <a:rPr lang="en-US" baseline="0" dirty="0"/>
                        <a:t>Mental verbs: </a:t>
                      </a:r>
                      <a:r>
                        <a:rPr lang="en-US" i="1" baseline="0" dirty="0"/>
                        <a:t>consider, assume, determine</a:t>
                      </a:r>
                    </a:p>
                    <a:p>
                      <a:r>
                        <a:rPr lang="en-US" baseline="0" dirty="0"/>
                        <a:t>Causative/Occurrence/Existence verbs</a:t>
                      </a:r>
                      <a:r>
                        <a:rPr lang="en-US" i="1" baseline="0" dirty="0"/>
                        <a:t>: follow, allow, require, include, involve, contain, exist, indicate, represent</a:t>
                      </a:r>
                      <a:endParaRPr lang="en-US" i="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01367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nvPr>
        </p:nvGraphicFramePr>
        <p:xfrm>
          <a:off x="1828800" y="1676401"/>
          <a:ext cx="8305800" cy="4754880"/>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300038">
                <a:tc>
                  <a:txBody>
                    <a:bodyPr/>
                    <a:lstStyle/>
                    <a:p>
                      <a:r>
                        <a:rPr lang="en-US" dirty="0"/>
                        <a:t>Verbs and verb</a:t>
                      </a:r>
                      <a:r>
                        <a:rPr lang="en-US" baseline="0" dirty="0"/>
                        <a:t> phrases (cont.)</a:t>
                      </a:r>
                      <a:endParaRPr lang="en-US" dirty="0"/>
                    </a:p>
                  </a:txBody>
                  <a:tcPr/>
                </a:tc>
                <a:tc>
                  <a:txBody>
                    <a:bodyPr/>
                    <a:lstStyle/>
                    <a:p>
                      <a:endParaRPr lang="en-US" dirty="0"/>
                    </a:p>
                  </a:txBody>
                  <a:tcPr/>
                </a:tc>
                <a:extLst>
                  <a:ext uri="{0D108BD9-81ED-4DB2-BD59-A6C34878D82A}">
                    <a16:rowId xmlns:a16="http://schemas.microsoft.com/office/drawing/2014/main" val="10000"/>
                  </a:ext>
                </a:extLst>
              </a:tr>
              <a:tr h="2325291">
                <a:tc>
                  <a:txBody>
                    <a:bodyPr/>
                    <a:lstStyle/>
                    <a:p>
                      <a:r>
                        <a:rPr lang="en-US" dirty="0"/>
                        <a:t>Specific prepositional verbs</a:t>
                      </a:r>
                    </a:p>
                  </a:txBody>
                  <a:tcPr/>
                </a:tc>
                <a:tc>
                  <a:txBody>
                    <a:bodyPr/>
                    <a:lstStyle/>
                    <a:p>
                      <a:r>
                        <a:rPr lang="en-US" dirty="0"/>
                        <a:t>Many p.</a:t>
                      </a:r>
                      <a:r>
                        <a:rPr lang="en-US" baseline="0" dirty="0"/>
                        <a:t> verbs are more frequent in academic text:</a:t>
                      </a:r>
                    </a:p>
                    <a:p>
                      <a:r>
                        <a:rPr lang="en-US" baseline="0" dirty="0"/>
                        <a:t>Activity: deal with, be applied to, be used in, be derived from</a:t>
                      </a:r>
                    </a:p>
                    <a:p>
                      <a:r>
                        <a:rPr lang="en-US" baseline="0" dirty="0"/>
                        <a:t>Communication: refer to</a:t>
                      </a:r>
                    </a:p>
                    <a:p>
                      <a:r>
                        <a:rPr lang="en-US" baseline="0" dirty="0"/>
                        <a:t>Mental: </a:t>
                      </a:r>
                      <a:r>
                        <a:rPr lang="en-US" i="1" baseline="0" dirty="0"/>
                        <a:t>be known as</a:t>
                      </a:r>
                    </a:p>
                    <a:p>
                      <a:r>
                        <a:rPr lang="en-US" baseline="0" dirty="0"/>
                        <a:t>Causative/Occurrence/Existence: </a:t>
                      </a:r>
                      <a:r>
                        <a:rPr lang="en-US" i="1" baseline="0" dirty="0"/>
                        <a:t>lead to, result in, occur in, depend on, consist of, be based on, be associated with, be related to</a:t>
                      </a:r>
                      <a:endParaRPr lang="en-US" i="1" dirty="0"/>
                    </a:p>
                  </a:txBody>
                  <a:tcPr/>
                </a:tc>
                <a:extLst>
                  <a:ext uri="{0D108BD9-81ED-4DB2-BD59-A6C34878D82A}">
                    <a16:rowId xmlns:a16="http://schemas.microsoft.com/office/drawing/2014/main" val="10001"/>
                  </a:ext>
                </a:extLst>
              </a:tr>
              <a:tr h="525066">
                <a:tc>
                  <a:txBody>
                    <a:bodyPr/>
                    <a:lstStyle/>
                    <a:p>
                      <a:r>
                        <a:rPr lang="en-US" dirty="0"/>
                        <a:t>Verbs with inanimate</a:t>
                      </a:r>
                      <a:r>
                        <a:rPr lang="en-US" baseline="0" dirty="0"/>
                        <a:t> subjects</a:t>
                      </a:r>
                      <a:endParaRPr lang="en-US" dirty="0"/>
                    </a:p>
                  </a:txBody>
                  <a:tcPr/>
                </a:tc>
                <a:tc>
                  <a:txBody>
                    <a:bodyPr/>
                    <a:lstStyle/>
                    <a:p>
                      <a:r>
                        <a:rPr lang="en-US" dirty="0"/>
                        <a:t>Common</a:t>
                      </a:r>
                      <a:r>
                        <a:rPr lang="en-US" baseline="0" dirty="0"/>
                        <a:t> only in academic prose (e.g., </a:t>
                      </a:r>
                      <a:r>
                        <a:rPr lang="en-US" i="1" baseline="0" dirty="0"/>
                        <a:t>such comparisons, suggest</a:t>
                      </a:r>
                      <a:r>
                        <a:rPr lang="mr-IN" i="1" baseline="0" dirty="0"/>
                        <a:t>…</a:t>
                      </a:r>
                      <a:r>
                        <a:rPr lang="en-US" i="1" baseline="0" dirty="0"/>
                        <a:t>.</a:t>
                      </a:r>
                      <a:r>
                        <a:rPr lang="en-US" baseline="0" dirty="0"/>
                        <a:t>)</a:t>
                      </a:r>
                      <a:endParaRPr lang="en-US" dirty="0"/>
                    </a:p>
                  </a:txBody>
                  <a:tcPr/>
                </a:tc>
                <a:extLst>
                  <a:ext uri="{0D108BD9-81ED-4DB2-BD59-A6C34878D82A}">
                    <a16:rowId xmlns:a16="http://schemas.microsoft.com/office/drawing/2014/main" val="10002"/>
                  </a:ext>
                </a:extLst>
              </a:tr>
              <a:tr h="750094">
                <a:tc>
                  <a:txBody>
                    <a:bodyPr/>
                    <a:lstStyle/>
                    <a:p>
                      <a:r>
                        <a:rPr lang="en-US" dirty="0"/>
                        <a:t>Derived</a:t>
                      </a:r>
                      <a:r>
                        <a:rPr lang="en-US" baseline="0" dirty="0"/>
                        <a:t> verbs</a:t>
                      </a:r>
                      <a:endParaRPr lang="en-US" dirty="0"/>
                    </a:p>
                  </a:txBody>
                  <a:tcPr/>
                </a:tc>
                <a:tc>
                  <a:txBody>
                    <a:bodyPr/>
                    <a:lstStyle/>
                    <a:p>
                      <a:r>
                        <a:rPr lang="en-US" dirty="0"/>
                        <a:t>More common in academic prose, especially</a:t>
                      </a:r>
                      <a:r>
                        <a:rPr lang="en-US" baseline="0" dirty="0"/>
                        <a:t> verbs formed with </a:t>
                      </a:r>
                      <a:r>
                        <a:rPr lang="en-US" i="1" baseline="0" dirty="0"/>
                        <a:t>re- </a:t>
                      </a:r>
                      <a:r>
                        <a:rPr lang="en-US" baseline="0" dirty="0"/>
                        <a:t>and -</a:t>
                      </a:r>
                      <a:r>
                        <a:rPr lang="en-US" i="1" baseline="0" dirty="0" err="1"/>
                        <a:t>ize</a:t>
                      </a:r>
                      <a:endParaRPr lang="en-US" i="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54777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nvPr>
        </p:nvGraphicFramePr>
        <p:xfrm>
          <a:off x="1828800" y="1676401"/>
          <a:ext cx="8305800" cy="4389120"/>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300038">
                <a:tc>
                  <a:txBody>
                    <a:bodyPr/>
                    <a:lstStyle/>
                    <a:p>
                      <a:r>
                        <a:rPr lang="en-US" dirty="0"/>
                        <a:t>Adverbs and adverbials</a:t>
                      </a:r>
                      <a:r>
                        <a:rPr lang="en-US" baseline="0" dirty="0"/>
                        <a:t> </a:t>
                      </a:r>
                      <a:endParaRPr lang="en-US" dirty="0"/>
                    </a:p>
                  </a:txBody>
                  <a:tcPr/>
                </a:tc>
                <a:tc>
                  <a:txBody>
                    <a:bodyPr/>
                    <a:lstStyle/>
                    <a:p>
                      <a:endParaRPr lang="en-US" dirty="0"/>
                    </a:p>
                  </a:txBody>
                  <a:tcPr/>
                </a:tc>
                <a:extLst>
                  <a:ext uri="{0D108BD9-81ED-4DB2-BD59-A6C34878D82A}">
                    <a16:rowId xmlns:a16="http://schemas.microsoft.com/office/drawing/2014/main" val="10000"/>
                  </a:ext>
                </a:extLst>
              </a:tr>
              <a:tr h="1158239">
                <a:tc>
                  <a:txBody>
                    <a:bodyPr/>
                    <a:lstStyle/>
                    <a:p>
                      <a:r>
                        <a:rPr lang="en-US" dirty="0"/>
                        <a:t>Specific adverbs</a:t>
                      </a:r>
                    </a:p>
                  </a:txBody>
                  <a:tcPr/>
                </a:tc>
                <a:tc>
                  <a:txBody>
                    <a:bodyPr/>
                    <a:lstStyle/>
                    <a:p>
                      <a:r>
                        <a:rPr lang="en-US" dirty="0"/>
                        <a:t>Notably more common in academic prose: </a:t>
                      </a:r>
                      <a:r>
                        <a:rPr lang="en-US" i="1" dirty="0"/>
                        <a:t>often, usually, significantly more,</a:t>
                      </a:r>
                      <a:r>
                        <a:rPr lang="en-US" i="1" baseline="0" dirty="0"/>
                        <a:t> relatively, especially, particularly, </a:t>
                      </a:r>
                      <a:r>
                        <a:rPr lang="en-US" i="1" baseline="0" dirty="0" err="1"/>
                        <a:t>generallly</a:t>
                      </a:r>
                      <a:r>
                        <a:rPr lang="en-US" i="1" baseline="0" dirty="0"/>
                        <a:t>, indeed</a:t>
                      </a:r>
                      <a:endParaRPr lang="en-US" i="1" dirty="0"/>
                    </a:p>
                  </a:txBody>
                  <a:tcPr/>
                </a:tc>
                <a:extLst>
                  <a:ext uri="{0D108BD9-81ED-4DB2-BD59-A6C34878D82A}">
                    <a16:rowId xmlns:a16="http://schemas.microsoft.com/office/drawing/2014/main" val="10001"/>
                  </a:ext>
                </a:extLst>
              </a:tr>
              <a:tr h="525066">
                <a:tc>
                  <a:txBody>
                    <a:bodyPr/>
                    <a:lstStyle/>
                    <a:p>
                      <a:r>
                        <a:rPr lang="en-US" dirty="0"/>
                        <a:t>Specific amplifiers</a:t>
                      </a:r>
                    </a:p>
                  </a:txBody>
                  <a:tcPr/>
                </a:tc>
                <a:tc>
                  <a:txBody>
                    <a:bodyPr/>
                    <a:lstStyle/>
                    <a:p>
                      <a:r>
                        <a:rPr lang="en-US" dirty="0"/>
                        <a:t>A</a:t>
                      </a:r>
                      <a:r>
                        <a:rPr lang="en-US" baseline="0" dirty="0"/>
                        <a:t> few notably more common in academic prose: </a:t>
                      </a:r>
                      <a:r>
                        <a:rPr lang="en-US" i="1" baseline="0" dirty="0"/>
                        <a:t>extremely, highly</a:t>
                      </a:r>
                      <a:endParaRPr lang="en-US" i="1" dirty="0"/>
                    </a:p>
                  </a:txBody>
                  <a:tcPr/>
                </a:tc>
                <a:extLst>
                  <a:ext uri="{0D108BD9-81ED-4DB2-BD59-A6C34878D82A}">
                    <a16:rowId xmlns:a16="http://schemas.microsoft.com/office/drawing/2014/main" val="10002"/>
                  </a:ext>
                </a:extLst>
              </a:tr>
              <a:tr h="525066">
                <a:tc>
                  <a:txBody>
                    <a:bodyPr/>
                    <a:lstStyle/>
                    <a:p>
                      <a:r>
                        <a:rPr lang="en-US" dirty="0"/>
                        <a:t>Specific degree adverbs</a:t>
                      </a:r>
                    </a:p>
                  </a:txBody>
                  <a:tcPr/>
                </a:tc>
                <a:tc>
                  <a:txBody>
                    <a:bodyPr/>
                    <a:lstStyle/>
                    <a:p>
                      <a:r>
                        <a:rPr lang="en-US" dirty="0"/>
                        <a:t>A few are more common</a:t>
                      </a:r>
                      <a:r>
                        <a:rPr lang="en-US" baseline="0" dirty="0"/>
                        <a:t> </a:t>
                      </a:r>
                      <a:r>
                        <a:rPr lang="en-US" i="1" baseline="0" dirty="0"/>
                        <a:t>relatively, fairly, slightly</a:t>
                      </a:r>
                      <a:endParaRPr lang="en-US" i="1" dirty="0"/>
                    </a:p>
                  </a:txBody>
                  <a:tcPr/>
                </a:tc>
                <a:extLst>
                  <a:ext uri="{0D108BD9-81ED-4DB2-BD59-A6C34878D82A}">
                    <a16:rowId xmlns:a16="http://schemas.microsoft.com/office/drawing/2014/main" val="10003"/>
                  </a:ext>
                </a:extLst>
              </a:tr>
              <a:tr h="525066">
                <a:tc>
                  <a:txBody>
                    <a:bodyPr/>
                    <a:lstStyle/>
                    <a:p>
                      <a:r>
                        <a:rPr lang="en-US" dirty="0"/>
                        <a:t>Linking adverbials</a:t>
                      </a:r>
                    </a:p>
                  </a:txBody>
                  <a:tcPr/>
                </a:tc>
                <a:tc>
                  <a:txBody>
                    <a:bodyPr/>
                    <a:lstStyle/>
                    <a:p>
                      <a:r>
                        <a:rPr lang="en-US" i="0" dirty="0"/>
                        <a:t>More common</a:t>
                      </a:r>
                      <a:r>
                        <a:rPr lang="en-US" i="0" baseline="0" dirty="0"/>
                        <a:t> in academic prose, especially: </a:t>
                      </a:r>
                      <a:r>
                        <a:rPr lang="en-US" i="1" baseline="0" dirty="0"/>
                        <a:t>however, thus, therefore, for example</a:t>
                      </a:r>
                      <a:endParaRPr lang="en-US" i="1" dirty="0"/>
                    </a:p>
                  </a:txBody>
                  <a:tcPr/>
                </a:tc>
                <a:extLst>
                  <a:ext uri="{0D108BD9-81ED-4DB2-BD59-A6C34878D82A}">
                    <a16:rowId xmlns:a16="http://schemas.microsoft.com/office/drawing/2014/main" val="10004"/>
                  </a:ext>
                </a:extLst>
              </a:tr>
              <a:tr h="525066">
                <a:tc>
                  <a:txBody>
                    <a:bodyPr/>
                    <a:lstStyle/>
                    <a:p>
                      <a:r>
                        <a:rPr lang="en-US" dirty="0"/>
                        <a:t>Purpose and concessive adverbials</a:t>
                      </a:r>
                    </a:p>
                  </a:txBody>
                  <a:tcPr/>
                </a:tc>
                <a:tc>
                  <a:txBody>
                    <a:bodyPr/>
                    <a:lstStyle/>
                    <a:p>
                      <a:r>
                        <a:rPr lang="en-US" i="0" dirty="0"/>
                        <a:t>Most</a:t>
                      </a:r>
                      <a:r>
                        <a:rPr lang="en-US" i="0" baseline="0" dirty="0"/>
                        <a:t> common in academic prose (e.g., </a:t>
                      </a:r>
                      <a:r>
                        <a:rPr lang="en-US" i="1" baseline="0" dirty="0"/>
                        <a:t>in order to, although)</a:t>
                      </a:r>
                      <a:endParaRPr lang="en-US" i="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22112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8031857"/>
              </p:ext>
            </p:extLst>
          </p:nvPr>
        </p:nvGraphicFramePr>
        <p:xfrm>
          <a:off x="228600" y="1524000"/>
          <a:ext cx="10972800" cy="4853324"/>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48721">
                <a:tc>
                  <a:txBody>
                    <a:bodyPr/>
                    <a:lstStyle/>
                    <a:p>
                      <a:r>
                        <a:rPr lang="en-US" dirty="0"/>
                        <a:t>Dependent clause features</a:t>
                      </a:r>
                    </a:p>
                  </a:txBody>
                  <a:tcPr/>
                </a:tc>
                <a:tc>
                  <a:txBody>
                    <a:bodyPr/>
                    <a:lstStyle/>
                    <a:p>
                      <a:endParaRPr lang="en-US" dirty="0"/>
                    </a:p>
                  </a:txBody>
                  <a:tcPr/>
                </a:tc>
                <a:extLst>
                  <a:ext uri="{0D108BD9-81ED-4DB2-BD59-A6C34878D82A}">
                    <a16:rowId xmlns:a16="http://schemas.microsoft.com/office/drawing/2014/main" val="10000"/>
                  </a:ext>
                </a:extLst>
              </a:tr>
              <a:tr h="1104284">
                <a:tc>
                  <a:txBody>
                    <a:bodyPr/>
                    <a:lstStyle/>
                    <a:p>
                      <a:r>
                        <a:rPr lang="en-US" dirty="0"/>
                        <a:t>Finite relative clauses with adverbial gaps</a:t>
                      </a:r>
                    </a:p>
                  </a:txBody>
                  <a:tcPr/>
                </a:tc>
                <a:tc>
                  <a:txBody>
                    <a:bodyPr/>
                    <a:lstStyle/>
                    <a:p>
                      <a:r>
                        <a:rPr lang="en-US" dirty="0"/>
                        <a:t>Most common in academic</a:t>
                      </a:r>
                      <a:r>
                        <a:rPr lang="en-US" baseline="0" dirty="0"/>
                        <a:t> prose; especially with </a:t>
                      </a:r>
                      <a:r>
                        <a:rPr lang="en-US" i="1" baseline="0" dirty="0"/>
                        <a:t>in which </a:t>
                      </a:r>
                      <a:r>
                        <a:rPr lang="en-US" i="0" baseline="0" dirty="0"/>
                        <a:t>(e.g., </a:t>
                      </a:r>
                      <a:r>
                        <a:rPr lang="en-US" i="1" baseline="0" dirty="0"/>
                        <a:t>a mutant </a:t>
                      </a:r>
                      <a:r>
                        <a:rPr lang="en-US" i="1" baseline="0" dirty="0" err="1"/>
                        <a:t>viemntin</a:t>
                      </a:r>
                      <a:r>
                        <a:rPr lang="en-US" i="1" baseline="0" dirty="0"/>
                        <a:t> in which Ser82 is changed to S82E)</a:t>
                      </a:r>
                      <a:endParaRPr lang="en-US" i="1" dirty="0"/>
                    </a:p>
                  </a:txBody>
                  <a:tcPr/>
                </a:tc>
                <a:extLst>
                  <a:ext uri="{0D108BD9-81ED-4DB2-BD59-A6C34878D82A}">
                    <a16:rowId xmlns:a16="http://schemas.microsoft.com/office/drawing/2014/main" val="10001"/>
                  </a:ext>
                </a:extLst>
              </a:tr>
              <a:tr h="610263">
                <a:tc>
                  <a:txBody>
                    <a:bodyPr/>
                    <a:lstStyle/>
                    <a:p>
                      <a:r>
                        <a:rPr lang="en-US" dirty="0"/>
                        <a:t>Participle</a:t>
                      </a:r>
                      <a:r>
                        <a:rPr lang="en-US" baseline="0" dirty="0"/>
                        <a:t> clauses as post-modifiers in noun phrases</a:t>
                      </a:r>
                      <a:endParaRPr lang="en-US" dirty="0"/>
                    </a:p>
                  </a:txBody>
                  <a:tcPr/>
                </a:tc>
                <a:tc>
                  <a:txBody>
                    <a:bodyPr/>
                    <a:lstStyle/>
                    <a:p>
                      <a:r>
                        <a:rPr lang="en-US" dirty="0"/>
                        <a:t>Very</a:t>
                      </a:r>
                      <a:r>
                        <a:rPr lang="en-US" baseline="0" dirty="0"/>
                        <a:t> common in academic prose and newspapers (e.g.,</a:t>
                      </a:r>
                      <a:r>
                        <a:rPr lang="en-US" i="1" baseline="0" dirty="0"/>
                        <a:t> the assumptions given above)</a:t>
                      </a:r>
                      <a:endParaRPr lang="en-US" i="1" dirty="0"/>
                    </a:p>
                  </a:txBody>
                  <a:tcPr/>
                </a:tc>
                <a:extLst>
                  <a:ext uri="{0D108BD9-81ED-4DB2-BD59-A6C34878D82A}">
                    <a16:rowId xmlns:a16="http://schemas.microsoft.com/office/drawing/2014/main" val="10002"/>
                  </a:ext>
                </a:extLst>
              </a:tr>
              <a:tr h="610263">
                <a:tc>
                  <a:txBody>
                    <a:bodyPr/>
                    <a:lstStyle/>
                    <a:p>
                      <a:r>
                        <a:rPr lang="en-US" dirty="0"/>
                        <a:t>Noun complement clauses with a </a:t>
                      </a:r>
                      <a:r>
                        <a:rPr lang="en-US" i="1" dirty="0"/>
                        <a:t>that-</a:t>
                      </a:r>
                      <a:r>
                        <a:rPr lang="en-US" dirty="0"/>
                        <a:t>clause</a:t>
                      </a:r>
                    </a:p>
                  </a:txBody>
                  <a:tcPr/>
                </a:tc>
                <a:tc>
                  <a:txBody>
                    <a:bodyPr/>
                    <a:lstStyle/>
                    <a:p>
                      <a:r>
                        <a:rPr lang="en-US" dirty="0"/>
                        <a:t>Very</a:t>
                      </a:r>
                      <a:r>
                        <a:rPr lang="en-US" baseline="0" dirty="0"/>
                        <a:t> common in academic prose (e.g., </a:t>
                      </a:r>
                      <a:r>
                        <a:rPr lang="en-US" i="1" baseline="0" dirty="0"/>
                        <a:t>the fact that, a possibility that, no doubt that)</a:t>
                      </a:r>
                      <a:endParaRPr lang="en-US" i="1" dirty="0"/>
                    </a:p>
                  </a:txBody>
                  <a:tcPr/>
                </a:tc>
                <a:extLst>
                  <a:ext uri="{0D108BD9-81ED-4DB2-BD59-A6C34878D82A}">
                    <a16:rowId xmlns:a16="http://schemas.microsoft.com/office/drawing/2014/main" val="10003"/>
                  </a:ext>
                </a:extLst>
              </a:tr>
              <a:tr h="610263">
                <a:tc>
                  <a:txBody>
                    <a:bodyPr/>
                    <a:lstStyle/>
                    <a:p>
                      <a:r>
                        <a:rPr lang="en-US" dirty="0"/>
                        <a:t>Noun complement</a:t>
                      </a:r>
                      <a:r>
                        <a:rPr lang="en-US" baseline="0" dirty="0"/>
                        <a:t> clauses with a </a:t>
                      </a:r>
                      <a:r>
                        <a:rPr lang="en-US" i="1" baseline="0" dirty="0"/>
                        <a:t>to-</a:t>
                      </a:r>
                      <a:r>
                        <a:rPr lang="en-US" baseline="0" dirty="0"/>
                        <a:t>clause</a:t>
                      </a:r>
                      <a:endParaRPr lang="en-US" dirty="0"/>
                    </a:p>
                  </a:txBody>
                  <a:tcPr/>
                </a:tc>
                <a:tc>
                  <a:txBody>
                    <a:bodyPr/>
                    <a:lstStyle/>
                    <a:p>
                      <a:r>
                        <a:rPr lang="en-US" i="0" dirty="0"/>
                        <a:t>Very</a:t>
                      </a:r>
                      <a:r>
                        <a:rPr lang="en-US" i="0" baseline="0" dirty="0"/>
                        <a:t> common in academic prose </a:t>
                      </a:r>
                      <a:r>
                        <a:rPr lang="en-US" i="1" baseline="0" dirty="0"/>
                        <a:t>(an attempt to, the ability to)</a:t>
                      </a:r>
                      <a:endParaRPr lang="en-US" i="1" dirty="0"/>
                    </a:p>
                  </a:txBody>
                  <a:tcPr/>
                </a:tc>
                <a:extLst>
                  <a:ext uri="{0D108BD9-81ED-4DB2-BD59-A6C34878D82A}">
                    <a16:rowId xmlns:a16="http://schemas.microsoft.com/office/drawing/2014/main" val="10004"/>
                  </a:ext>
                </a:extLst>
              </a:tr>
              <a:tr h="1394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Abstract noun + </a:t>
                      </a:r>
                      <a:r>
                        <a:rPr lang="en-US" i="1" dirty="0"/>
                        <a:t>of + </a:t>
                      </a:r>
                      <a:r>
                        <a:rPr lang="en-US" i="1" dirty="0" err="1"/>
                        <a:t>ing</a:t>
                      </a:r>
                      <a:r>
                        <a:rPr lang="en-US" dirty="0"/>
                        <a:t>-clause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Very</a:t>
                      </a:r>
                      <a:r>
                        <a:rPr lang="en-US" i="0" baseline="0" dirty="0"/>
                        <a:t> common in academic prose, especially with head nouns: </a:t>
                      </a:r>
                      <a:r>
                        <a:rPr lang="en-US" i="1" baseline="0" dirty="0"/>
                        <a:t>way, cost, means, methods, possibility, effect, </a:t>
                      </a:r>
                      <a:r>
                        <a:rPr lang="en-US" i="1" baseline="0" dirty="0" err="1"/>
                        <a:t>probelem</a:t>
                      </a:r>
                      <a:r>
                        <a:rPr lang="en-US" i="1" baseline="0" dirty="0"/>
                        <a:t>, process, rule (methods of assessing error)</a:t>
                      </a:r>
                      <a:endParaRPr lang="en-US" i="1" dirty="0"/>
                    </a:p>
                    <a:p>
                      <a:endParaRPr lang="en-US" i="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7775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C9B6CA-30E2-EEEA-9C51-396FDD7CE021}"/>
              </a:ext>
            </a:extLst>
          </p:cNvPr>
          <p:cNvPicPr>
            <a:picLocks noGrp="1" noChangeAspect="1"/>
          </p:cNvPicPr>
          <p:nvPr>
            <p:ph idx="1"/>
          </p:nvPr>
        </p:nvPicPr>
        <p:blipFill>
          <a:blip r:embed="rId2"/>
          <a:stretch>
            <a:fillRect/>
          </a:stretch>
        </p:blipFill>
        <p:spPr>
          <a:xfrm>
            <a:off x="417443" y="-119581"/>
            <a:ext cx="11282501" cy="6837394"/>
          </a:xfrm>
        </p:spPr>
      </p:pic>
    </p:spTree>
    <p:extLst>
      <p:ext uri="{BB962C8B-B14F-4D97-AF65-F5344CB8AC3E}">
        <p14:creationId xmlns:p14="http://schemas.microsoft.com/office/powerpoint/2010/main" val="22499225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9605357"/>
              </p:ext>
            </p:extLst>
          </p:nvPr>
        </p:nvGraphicFramePr>
        <p:xfrm>
          <a:off x="762000" y="1828800"/>
          <a:ext cx="10439400" cy="4191001"/>
        </p:xfrm>
        <a:graphic>
          <a:graphicData uri="http://schemas.openxmlformats.org/drawingml/2006/table">
            <a:tbl>
              <a:tblPr firstRow="1" bandRow="1">
                <a:tableStyleId>{5C22544A-7EE6-4342-B048-85BDC9FD1C3A}</a:tableStyleId>
              </a:tblPr>
              <a:tblGrid>
                <a:gridCol w="5219700">
                  <a:extLst>
                    <a:ext uri="{9D8B030D-6E8A-4147-A177-3AD203B41FA5}">
                      <a16:colId xmlns:a16="http://schemas.microsoft.com/office/drawing/2014/main" val="20000"/>
                    </a:ext>
                  </a:extLst>
                </a:gridCol>
                <a:gridCol w="5219700">
                  <a:extLst>
                    <a:ext uri="{9D8B030D-6E8A-4147-A177-3AD203B41FA5}">
                      <a16:colId xmlns:a16="http://schemas.microsoft.com/office/drawing/2014/main" val="20001"/>
                    </a:ext>
                  </a:extLst>
                </a:gridCol>
              </a:tblGrid>
              <a:tr h="373289">
                <a:tc>
                  <a:txBody>
                    <a:bodyPr/>
                    <a:lstStyle/>
                    <a:p>
                      <a:r>
                        <a:rPr lang="en-US" dirty="0"/>
                        <a:t>Other</a:t>
                      </a:r>
                      <a:r>
                        <a:rPr lang="en-US" baseline="0" dirty="0"/>
                        <a:t> features</a:t>
                      </a:r>
                      <a:r>
                        <a:rPr lang="en-US" dirty="0"/>
                        <a:t> </a:t>
                      </a:r>
                    </a:p>
                  </a:txBody>
                  <a:tcPr/>
                </a:tc>
                <a:tc>
                  <a:txBody>
                    <a:bodyPr/>
                    <a:lstStyle/>
                    <a:p>
                      <a:endParaRPr lang="en-US" dirty="0"/>
                    </a:p>
                  </a:txBody>
                  <a:tcPr/>
                </a:tc>
                <a:extLst>
                  <a:ext uri="{0D108BD9-81ED-4DB2-BD59-A6C34878D82A}">
                    <a16:rowId xmlns:a16="http://schemas.microsoft.com/office/drawing/2014/main" val="10000"/>
                  </a:ext>
                </a:extLst>
              </a:tr>
              <a:tr h="482165">
                <a:tc>
                  <a:txBody>
                    <a:bodyPr/>
                    <a:lstStyle/>
                    <a:p>
                      <a:r>
                        <a:rPr lang="en-US" dirty="0"/>
                        <a:t>Prepositions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Most common in academic prose</a:t>
                      </a:r>
                      <a:endParaRPr lang="en-US" i="1" dirty="0"/>
                    </a:p>
                  </a:txBody>
                  <a:tcPr/>
                </a:tc>
                <a:extLst>
                  <a:ext uri="{0D108BD9-81ED-4DB2-BD59-A6C34878D82A}">
                    <a16:rowId xmlns:a16="http://schemas.microsoft.com/office/drawing/2014/main" val="10001"/>
                  </a:ext>
                </a:extLst>
              </a:tr>
              <a:tr h="933224">
                <a:tc>
                  <a:txBody>
                    <a:bodyPr/>
                    <a:lstStyle/>
                    <a:p>
                      <a:r>
                        <a:rPr lang="en-US" i="1" dirty="0"/>
                        <a:t>Of</a:t>
                      </a:r>
                      <a:r>
                        <a:rPr lang="en-US" dirty="0"/>
                        <a:t>-phrases</a:t>
                      </a:r>
                    </a:p>
                  </a:txBody>
                  <a:tcPr/>
                </a:tc>
                <a:tc>
                  <a:txBody>
                    <a:bodyPr/>
                    <a:lstStyle/>
                    <a:p>
                      <a:r>
                        <a:rPr lang="en-US" dirty="0" err="1"/>
                        <a:t>MosMuch</a:t>
                      </a:r>
                      <a:r>
                        <a:rPr lang="en-US" dirty="0"/>
                        <a:t> more common</a:t>
                      </a:r>
                      <a:r>
                        <a:rPr lang="en-US" baseline="0" dirty="0"/>
                        <a:t> in writing than oral language; most common in academic prose</a:t>
                      </a:r>
                      <a:endParaRPr lang="en-US" i="1" dirty="0"/>
                    </a:p>
                  </a:txBody>
                  <a:tcPr/>
                </a:tc>
                <a:extLst>
                  <a:ext uri="{0D108BD9-81ED-4DB2-BD59-A6C34878D82A}">
                    <a16:rowId xmlns:a16="http://schemas.microsoft.com/office/drawing/2014/main" val="10002"/>
                  </a:ext>
                </a:extLst>
              </a:tr>
              <a:tr h="653257">
                <a:tc>
                  <a:txBody>
                    <a:bodyPr/>
                    <a:lstStyle/>
                    <a:p>
                      <a:r>
                        <a:rPr lang="en-US" dirty="0"/>
                        <a:t>Prepositional phrases as post-modifiers</a:t>
                      </a:r>
                      <a:r>
                        <a:rPr lang="en-US" baseline="0" dirty="0"/>
                        <a:t> in noun phrases</a:t>
                      </a:r>
                      <a:endParaRPr lang="en-US" dirty="0"/>
                    </a:p>
                  </a:txBody>
                  <a:tcPr/>
                </a:tc>
                <a:tc>
                  <a:txBody>
                    <a:bodyPr/>
                    <a:lstStyle/>
                    <a:p>
                      <a:r>
                        <a:rPr lang="en-US" i="0" dirty="0"/>
                        <a:t>Very</a:t>
                      </a:r>
                      <a:r>
                        <a:rPr lang="en-US" i="0" baseline="0" dirty="0"/>
                        <a:t> common in academic prose (</a:t>
                      </a:r>
                      <a:r>
                        <a:rPr lang="en-US" i="0" baseline="0" dirty="0" err="1"/>
                        <a:t>e.g</a:t>
                      </a:r>
                      <a:r>
                        <a:rPr lang="en-US" i="0" baseline="0" dirty="0"/>
                        <a:t>, </a:t>
                      </a:r>
                      <a:r>
                        <a:rPr lang="en-US" i="1" baseline="0" dirty="0"/>
                        <a:t>the effect on the final state)</a:t>
                      </a:r>
                      <a:endParaRPr lang="en-US" i="1" dirty="0"/>
                    </a:p>
                  </a:txBody>
                  <a:tcPr/>
                </a:tc>
                <a:extLst>
                  <a:ext uri="{0D108BD9-81ED-4DB2-BD59-A6C34878D82A}">
                    <a16:rowId xmlns:a16="http://schemas.microsoft.com/office/drawing/2014/main" val="10003"/>
                  </a:ext>
                </a:extLst>
              </a:tr>
              <a:tr h="1213191">
                <a:tc>
                  <a:txBody>
                    <a:bodyPr/>
                    <a:lstStyle/>
                    <a:p>
                      <a:r>
                        <a:rPr lang="en-US" dirty="0"/>
                        <a:t>Stance noun + of-phrase</a:t>
                      </a:r>
                    </a:p>
                  </a:txBody>
                  <a:tcPr/>
                </a:tc>
                <a:tc>
                  <a:txBody>
                    <a:bodyPr/>
                    <a:lstStyle/>
                    <a:p>
                      <a:r>
                        <a:rPr lang="en-US" i="0" dirty="0"/>
                        <a:t>Most common in academic prose, especially </a:t>
                      </a:r>
                      <a:r>
                        <a:rPr lang="en-US" i="1" dirty="0"/>
                        <a:t>possibility of, value of, importance</a:t>
                      </a:r>
                      <a:r>
                        <a:rPr lang="en-US" i="1" baseline="0" dirty="0"/>
                        <a:t> of, problem of, understanding of</a:t>
                      </a:r>
                      <a:endParaRPr lang="en-US" i="1" dirty="0"/>
                    </a:p>
                  </a:txBody>
                  <a:tcPr/>
                </a:tc>
                <a:extLst>
                  <a:ext uri="{0D108BD9-81ED-4DB2-BD59-A6C34878D82A}">
                    <a16:rowId xmlns:a16="http://schemas.microsoft.com/office/drawing/2014/main" val="10004"/>
                  </a:ext>
                </a:extLst>
              </a:tr>
              <a:tr h="535875">
                <a:tc>
                  <a:txBody>
                    <a:bodyPr/>
                    <a:lstStyle/>
                    <a:p>
                      <a:r>
                        <a:rPr lang="en-US" dirty="0"/>
                        <a:t>That/those + of-phrase</a:t>
                      </a:r>
                    </a:p>
                  </a:txBody>
                  <a:tcPr/>
                </a:tc>
                <a:tc>
                  <a:txBody>
                    <a:bodyPr/>
                    <a:lstStyle/>
                    <a:p>
                      <a:r>
                        <a:rPr lang="en-US" i="0" dirty="0"/>
                        <a:t>Common only in academic prose</a:t>
                      </a:r>
                      <a:endParaRPr lang="en-US" i="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3184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Grammatical features in academic prose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3848076"/>
              </p:ext>
            </p:extLst>
          </p:nvPr>
        </p:nvGraphicFramePr>
        <p:xfrm>
          <a:off x="1143000" y="1676401"/>
          <a:ext cx="9677400" cy="4159092"/>
        </p:xfrm>
        <a:graphic>
          <a:graphicData uri="http://schemas.openxmlformats.org/drawingml/2006/table">
            <a:tbl>
              <a:tblPr firstRow="1" bandRow="1">
                <a:tableStyleId>{5C22544A-7EE6-4342-B048-85BDC9FD1C3A}</a:tableStyleId>
              </a:tblPr>
              <a:tblGrid>
                <a:gridCol w="4838700">
                  <a:extLst>
                    <a:ext uri="{9D8B030D-6E8A-4147-A177-3AD203B41FA5}">
                      <a16:colId xmlns:a16="http://schemas.microsoft.com/office/drawing/2014/main" val="20000"/>
                    </a:ext>
                  </a:extLst>
                </a:gridCol>
                <a:gridCol w="4838700">
                  <a:extLst>
                    <a:ext uri="{9D8B030D-6E8A-4147-A177-3AD203B41FA5}">
                      <a16:colId xmlns:a16="http://schemas.microsoft.com/office/drawing/2014/main" val="20001"/>
                    </a:ext>
                  </a:extLst>
                </a:gridCol>
              </a:tblGrid>
              <a:tr h="300038">
                <a:tc>
                  <a:txBody>
                    <a:bodyPr/>
                    <a:lstStyle/>
                    <a:p>
                      <a:r>
                        <a:rPr lang="en-US" dirty="0"/>
                        <a:t>Other</a:t>
                      </a:r>
                      <a:r>
                        <a:rPr lang="en-US" baseline="0" dirty="0"/>
                        <a:t> features (cont.)</a:t>
                      </a:r>
                      <a:r>
                        <a:rPr lang="en-US" dirty="0"/>
                        <a:t> </a:t>
                      </a:r>
                    </a:p>
                  </a:txBody>
                  <a:tcPr/>
                </a:tc>
                <a:tc>
                  <a:txBody>
                    <a:bodyPr/>
                    <a:lstStyle/>
                    <a:p>
                      <a:endParaRPr lang="en-US" dirty="0"/>
                    </a:p>
                  </a:txBody>
                  <a:tcPr/>
                </a:tc>
                <a:extLst>
                  <a:ext uri="{0D108BD9-81ED-4DB2-BD59-A6C34878D82A}">
                    <a16:rowId xmlns:a16="http://schemas.microsoft.com/office/drawing/2014/main" val="10000"/>
                  </a:ext>
                </a:extLst>
              </a:tr>
              <a:tr h="472439">
                <a:tc>
                  <a:txBody>
                    <a:bodyPr/>
                    <a:lstStyle/>
                    <a:p>
                      <a:r>
                        <a:rPr lang="en-US" dirty="0"/>
                        <a:t>Preposition</a:t>
                      </a:r>
                      <a:r>
                        <a:rPr lang="en-US" baseline="0" dirty="0"/>
                        <a:t> + </a:t>
                      </a:r>
                      <a:r>
                        <a:rPr lang="en-US" i="1" baseline="0" dirty="0"/>
                        <a:t>which </a:t>
                      </a:r>
                      <a:r>
                        <a:rPr lang="en-US" i="0" baseline="0" dirty="0"/>
                        <a:t>in relative clauses with adverbial gaps</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Common</a:t>
                      </a:r>
                      <a:r>
                        <a:rPr lang="en-US" i="0" baseline="0" dirty="0"/>
                        <a:t> only in academic prose, especially </a:t>
                      </a:r>
                      <a:r>
                        <a:rPr lang="en-US" i="1" baseline="0" dirty="0"/>
                        <a:t>in which</a:t>
                      </a:r>
                      <a:r>
                        <a:rPr lang="en-US" i="0" baseline="0" dirty="0"/>
                        <a:t> and </a:t>
                      </a:r>
                      <a:r>
                        <a:rPr lang="en-US" i="1" baseline="0" dirty="0"/>
                        <a:t>to which</a:t>
                      </a:r>
                      <a:endParaRPr lang="en-US" i="1" dirty="0"/>
                    </a:p>
                  </a:txBody>
                  <a:tcPr/>
                </a:tc>
                <a:extLst>
                  <a:ext uri="{0D108BD9-81ED-4DB2-BD59-A6C34878D82A}">
                    <a16:rowId xmlns:a16="http://schemas.microsoft.com/office/drawing/2014/main" val="10001"/>
                  </a:ext>
                </a:extLst>
              </a:tr>
              <a:tr h="525066">
                <a:tc>
                  <a:txBody>
                    <a:bodyPr/>
                    <a:lstStyle/>
                    <a:p>
                      <a:r>
                        <a:rPr lang="en-US" dirty="0"/>
                        <a:t>Qualifier </a:t>
                      </a:r>
                      <a:r>
                        <a:rPr lang="en-US" i="1" dirty="0"/>
                        <a:t>each</a:t>
                      </a:r>
                    </a:p>
                  </a:txBody>
                  <a:tcPr/>
                </a:tc>
                <a:tc>
                  <a:txBody>
                    <a:bodyPr/>
                    <a:lstStyle/>
                    <a:p>
                      <a:r>
                        <a:rPr lang="en-US" i="0" dirty="0"/>
                        <a:t>Most common in academic prose</a:t>
                      </a:r>
                      <a:endParaRPr lang="en-US" i="1" dirty="0"/>
                    </a:p>
                  </a:txBody>
                  <a:tcPr/>
                </a:tc>
                <a:extLst>
                  <a:ext uri="{0D108BD9-81ED-4DB2-BD59-A6C34878D82A}">
                    <a16:rowId xmlns:a16="http://schemas.microsoft.com/office/drawing/2014/main" val="10003"/>
                  </a:ext>
                </a:extLst>
              </a:tr>
              <a:tr h="525066">
                <a:tc>
                  <a:txBody>
                    <a:bodyPr/>
                    <a:lstStyle/>
                    <a:p>
                      <a:r>
                        <a:rPr lang="en-US" dirty="0"/>
                        <a:t>Semi-determiners </a:t>
                      </a:r>
                      <a:r>
                        <a:rPr lang="en-US" i="1" dirty="0"/>
                        <a:t>same, other, certain,</a:t>
                      </a:r>
                      <a:r>
                        <a:rPr lang="en-US" dirty="0"/>
                        <a:t> and </a:t>
                      </a:r>
                      <a:r>
                        <a:rPr lang="en-US" i="1" dirty="0"/>
                        <a:t>such</a:t>
                      </a:r>
                    </a:p>
                  </a:txBody>
                  <a:tcPr/>
                </a:tc>
                <a:tc>
                  <a:txBody>
                    <a:bodyPr/>
                    <a:lstStyle/>
                    <a:p>
                      <a:r>
                        <a:rPr lang="en-US" i="0" dirty="0"/>
                        <a:t>Much more common in academic prose</a:t>
                      </a:r>
                      <a:endParaRPr lang="en-US" i="1" dirty="0"/>
                    </a:p>
                  </a:txBody>
                  <a:tcPr/>
                </a:tc>
                <a:extLst>
                  <a:ext uri="{0D108BD9-81ED-4DB2-BD59-A6C34878D82A}">
                    <a16:rowId xmlns:a16="http://schemas.microsoft.com/office/drawing/2014/main" val="10004"/>
                  </a:ext>
                </a:extLst>
              </a:tr>
              <a:tr h="525066">
                <a:tc>
                  <a:txBody>
                    <a:bodyPr/>
                    <a:lstStyle/>
                    <a:p>
                      <a:r>
                        <a:rPr lang="en-US" dirty="0"/>
                        <a:t>Dual</a:t>
                      </a:r>
                      <a:r>
                        <a:rPr lang="en-US" baseline="0" dirty="0"/>
                        <a:t> gender reference</a:t>
                      </a:r>
                      <a:endParaRPr lang="en-US" dirty="0"/>
                    </a:p>
                  </a:txBody>
                  <a:tcPr/>
                </a:tc>
                <a:tc>
                  <a:txBody>
                    <a:bodyPr/>
                    <a:lstStyle/>
                    <a:p>
                      <a:r>
                        <a:rPr lang="en-US" i="0" dirty="0"/>
                        <a:t>Common only in academic prose</a:t>
                      </a:r>
                      <a:endParaRPr lang="en-US" i="1" dirty="0"/>
                    </a:p>
                  </a:txBody>
                  <a:tcPr/>
                </a:tc>
                <a:extLst>
                  <a:ext uri="{0D108BD9-81ED-4DB2-BD59-A6C34878D82A}">
                    <a16:rowId xmlns:a16="http://schemas.microsoft.com/office/drawing/2014/main" val="10005"/>
                  </a:ext>
                </a:extLst>
              </a:tr>
              <a:tr h="525066">
                <a:tc>
                  <a:txBody>
                    <a:bodyPr/>
                    <a:lstStyle/>
                    <a:p>
                      <a:r>
                        <a:rPr lang="en-US" dirty="0"/>
                        <a:t>Lexical</a:t>
                      </a:r>
                      <a:r>
                        <a:rPr lang="en-US" baseline="0" dirty="0"/>
                        <a:t> bundles with noun phrases and/or prepositional phrases</a:t>
                      </a:r>
                      <a:endParaRPr lang="en-US" dirty="0"/>
                    </a:p>
                  </a:txBody>
                  <a:tcPr/>
                </a:tc>
                <a:tc>
                  <a:txBody>
                    <a:bodyPr/>
                    <a:lstStyle/>
                    <a:p>
                      <a:r>
                        <a:rPr lang="en-US" i="0" dirty="0"/>
                        <a:t>Very</a:t>
                      </a:r>
                      <a:r>
                        <a:rPr lang="en-US" i="0" baseline="0" dirty="0"/>
                        <a:t> common in academic prose (e.g., </a:t>
                      </a:r>
                      <a:r>
                        <a:rPr lang="en-US" i="1" baseline="0" dirty="0"/>
                        <a:t>the end </a:t>
                      </a:r>
                      <a:r>
                        <a:rPr lang="en-US" i="1" baseline="0" dirty="0" err="1"/>
                        <a:t>ot</a:t>
                      </a:r>
                      <a:r>
                        <a:rPr lang="en-US" i="1" baseline="0" dirty="0"/>
                        <a:t> the, the nature of the, one of the most, the way in which, the extent to which, the fact that the, as a result of, at the same time of, on the other hand)</a:t>
                      </a:r>
                      <a:endParaRPr lang="en-US" i="1"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9551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normAutofit lnSpcReduction="10000"/>
          </a:bodyPr>
          <a:lstStyle/>
          <a:p>
            <a:pPr marL="0" indent="0">
              <a:spcBef>
                <a:spcPts val="0"/>
              </a:spcBef>
              <a:buNone/>
            </a:pPr>
            <a:r>
              <a:rPr lang="en-US" i="1" dirty="0"/>
              <a:t> </a:t>
            </a:r>
          </a:p>
          <a:p>
            <a:pPr marL="0" indent="0">
              <a:spcBef>
                <a:spcPts val="0"/>
              </a:spcBef>
              <a:buNone/>
            </a:pPr>
            <a:endParaRPr lang="en-US" i="1" dirty="0"/>
          </a:p>
          <a:p>
            <a:pPr marL="0" indent="0">
              <a:spcBef>
                <a:spcPts val="0"/>
              </a:spcBef>
              <a:buNone/>
            </a:pPr>
            <a:endParaRPr lang="en-US" i="1" dirty="0"/>
          </a:p>
          <a:p>
            <a:pPr marL="0" indent="0">
              <a:spcBef>
                <a:spcPts val="0"/>
              </a:spcBef>
              <a:buNone/>
            </a:pPr>
            <a:endParaRPr lang="en-US" sz="2800" i="1" dirty="0"/>
          </a:p>
          <a:p>
            <a:pPr marL="0" indent="0">
              <a:spcBef>
                <a:spcPts val="0"/>
              </a:spcBef>
              <a:buNone/>
            </a:pPr>
            <a:r>
              <a:rPr lang="en-US" sz="2800" i="1" dirty="0"/>
              <a:t>“However, on August 24, 2006, the International </a:t>
            </a:r>
            <a:r>
              <a:rPr lang="en-US" sz="2800" dirty="0"/>
              <a:t>Astronomical</a:t>
            </a:r>
            <a:r>
              <a:rPr lang="en-US" sz="2800" i="1" dirty="0"/>
              <a:t> Union (IAU), a group of individual astronomers and astronomical societies from around the world, made an announcement.    </a:t>
            </a:r>
          </a:p>
          <a:p>
            <a:pPr marL="0" indent="0">
              <a:spcBef>
                <a:spcPts val="0"/>
              </a:spcBef>
              <a:buNone/>
            </a:pPr>
            <a:r>
              <a:rPr lang="en-US" sz="2800" i="1" dirty="0"/>
              <a:t>    </a:t>
            </a:r>
          </a:p>
          <a:p>
            <a:pPr marL="0" indent="0">
              <a:spcBef>
                <a:spcPts val="0"/>
              </a:spcBef>
              <a:buNone/>
            </a:pPr>
            <a:endParaRPr lang="en-US" i="1" dirty="0"/>
          </a:p>
          <a:p>
            <a:pPr marL="0" indent="0">
              <a:spcBef>
                <a:spcPts val="0"/>
              </a:spcBef>
              <a:buNone/>
            </a:pPr>
            <a:endParaRPr lang="en-US" dirty="0"/>
          </a:p>
          <a:p>
            <a:r>
              <a:rPr lang="en-US" dirty="0"/>
              <a:t>25 words</a:t>
            </a:r>
          </a:p>
          <a:p>
            <a:r>
              <a:rPr lang="en-US" dirty="0"/>
              <a:t>5 commas </a:t>
            </a:r>
          </a:p>
          <a:p>
            <a:r>
              <a:rPr lang="en-US" dirty="0"/>
              <a:t>Acronym, caps, parentheses</a:t>
            </a:r>
          </a:p>
        </p:txBody>
      </p:sp>
    </p:spTree>
    <p:extLst>
      <p:ext uri="{BB962C8B-B14F-4D97-AF65-F5344CB8AC3E}">
        <p14:creationId xmlns:p14="http://schemas.microsoft.com/office/powerpoint/2010/main" val="3981231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a:t>However,</a:t>
            </a:r>
          </a:p>
          <a:p>
            <a:pPr>
              <a:spcBef>
                <a:spcPts val="0"/>
              </a:spcBef>
            </a:pPr>
            <a:r>
              <a:rPr lang="en-US" i="1" dirty="0"/>
              <a:t>on August 24 2006</a:t>
            </a:r>
          </a:p>
          <a:p>
            <a:pPr>
              <a:spcBef>
                <a:spcPts val="0"/>
              </a:spcBef>
            </a:pPr>
            <a:r>
              <a:rPr lang="en-US" i="1" dirty="0">
                <a:solidFill>
                  <a:srgbClr val="00B0F0"/>
                </a:solidFill>
              </a:rPr>
              <a:t>the International Astronomical Union (IAU), a group of individual astronomers and astronomical societies from around the world</a:t>
            </a:r>
          </a:p>
          <a:p>
            <a:pPr>
              <a:spcBef>
                <a:spcPts val="0"/>
              </a:spcBef>
            </a:pPr>
            <a:r>
              <a:rPr lang="en-US" i="1" dirty="0">
                <a:solidFill>
                  <a:schemeClr val="tx2"/>
                </a:solidFill>
              </a:rPr>
              <a:t>made</a:t>
            </a:r>
          </a:p>
          <a:p>
            <a:pPr>
              <a:spcBef>
                <a:spcPts val="0"/>
              </a:spcBef>
            </a:pPr>
            <a:r>
              <a:rPr lang="en-US" i="1" dirty="0">
                <a:solidFill>
                  <a:srgbClr val="00B050"/>
                </a:solidFill>
              </a:rPr>
              <a:t>an announcement</a:t>
            </a:r>
          </a:p>
        </p:txBody>
      </p:sp>
    </p:spTree>
    <p:extLst>
      <p:ext uri="{BB962C8B-B14F-4D97-AF65-F5344CB8AC3E}">
        <p14:creationId xmlns:p14="http://schemas.microsoft.com/office/powerpoint/2010/main" val="3489638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example</a:t>
            </a:r>
          </a:p>
        </p:txBody>
      </p:sp>
      <p:sp>
        <p:nvSpPr>
          <p:cNvPr id="3" name="Content Placeholder 2"/>
          <p:cNvSpPr>
            <a:spLocks noGrp="1"/>
          </p:cNvSpPr>
          <p:nvPr>
            <p:ph idx="1"/>
          </p:nvPr>
        </p:nvSpPr>
        <p:spPr/>
        <p:txBody>
          <a:bodyPr>
            <a:normAutofit fontScale="92500"/>
          </a:bodyPr>
          <a:lstStyle/>
          <a:p>
            <a:pPr marL="0" indent="0">
              <a:spcBef>
                <a:spcPts val="0"/>
              </a:spcBef>
              <a:buNone/>
            </a:pPr>
            <a:r>
              <a:rPr lang="en-US" i="1" dirty="0"/>
              <a:t>Who was the sentence about?	</a:t>
            </a:r>
          </a:p>
          <a:p>
            <a:pPr marL="0" indent="0">
              <a:spcBef>
                <a:spcPts val="0"/>
              </a:spcBef>
              <a:buNone/>
            </a:pPr>
            <a:r>
              <a:rPr lang="en-US" i="1" dirty="0">
                <a:solidFill>
                  <a:srgbClr val="00B0F0"/>
                </a:solidFill>
              </a:rPr>
              <a:t>the International Astronomical Union (IAU)</a:t>
            </a:r>
          </a:p>
          <a:p>
            <a:pPr marL="0" indent="0">
              <a:spcBef>
                <a:spcPts val="0"/>
              </a:spcBef>
              <a:buNone/>
            </a:pPr>
            <a:endParaRPr lang="en-US" i="1" dirty="0"/>
          </a:p>
          <a:p>
            <a:pPr marL="0" indent="0">
              <a:spcBef>
                <a:spcPts val="0"/>
              </a:spcBef>
              <a:buNone/>
            </a:pPr>
            <a:r>
              <a:rPr lang="en-US" i="1" dirty="0"/>
              <a:t>Who are they?</a:t>
            </a:r>
          </a:p>
          <a:p>
            <a:pPr marL="0" indent="0">
              <a:spcBef>
                <a:spcPts val="0"/>
              </a:spcBef>
              <a:buNone/>
            </a:pPr>
            <a:r>
              <a:rPr lang="en-US" i="1" dirty="0">
                <a:solidFill>
                  <a:srgbClr val="00B0F0"/>
                </a:solidFill>
              </a:rPr>
              <a:t>a group of individual astronomers and astronomical societies from around the world</a:t>
            </a:r>
          </a:p>
          <a:p>
            <a:pPr marL="0" indent="0">
              <a:spcBef>
                <a:spcPts val="0"/>
              </a:spcBef>
              <a:buNone/>
            </a:pPr>
            <a:endParaRPr lang="en-US" i="1" dirty="0"/>
          </a:p>
          <a:p>
            <a:pPr marL="0" indent="0">
              <a:spcBef>
                <a:spcPts val="0"/>
              </a:spcBef>
              <a:buNone/>
            </a:pPr>
            <a:r>
              <a:rPr lang="en-US" i="1" dirty="0"/>
              <a:t>What did they do?</a:t>
            </a:r>
          </a:p>
          <a:p>
            <a:pPr marL="0" indent="0">
              <a:spcBef>
                <a:spcPts val="0"/>
              </a:spcBef>
              <a:buNone/>
            </a:pPr>
            <a:r>
              <a:rPr lang="en-US" i="1" dirty="0">
                <a:solidFill>
                  <a:schemeClr val="tx2"/>
                </a:solidFill>
              </a:rPr>
              <a:t>made</a:t>
            </a:r>
          </a:p>
          <a:p>
            <a:pPr marL="0" indent="0">
              <a:spcBef>
                <a:spcPts val="0"/>
              </a:spcBef>
              <a:buNone/>
            </a:pPr>
            <a:endParaRPr lang="en-US" i="1" dirty="0"/>
          </a:p>
          <a:p>
            <a:pPr marL="0" indent="0">
              <a:spcBef>
                <a:spcPts val="0"/>
              </a:spcBef>
              <a:buNone/>
            </a:pPr>
            <a:r>
              <a:rPr lang="en-US" i="1" dirty="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a:p>
          <a:p>
            <a:pPr marL="0" indent="0">
              <a:spcBef>
                <a:spcPts val="0"/>
              </a:spcBef>
              <a:buNone/>
            </a:pPr>
            <a:r>
              <a:rPr lang="en-US" i="1" dirty="0"/>
              <a:t>When?</a:t>
            </a:r>
          </a:p>
          <a:p>
            <a:pPr marL="0" indent="0">
              <a:spcBef>
                <a:spcPts val="0"/>
              </a:spcBef>
              <a:buNone/>
            </a:pPr>
            <a:r>
              <a:rPr lang="en-US" i="1" dirty="0"/>
              <a:t>on August 24 2006</a:t>
            </a:r>
          </a:p>
        </p:txBody>
      </p:sp>
    </p:spTree>
    <p:extLst>
      <p:ext uri="{BB962C8B-B14F-4D97-AF65-F5344CB8AC3E}">
        <p14:creationId xmlns:p14="http://schemas.microsoft.com/office/powerpoint/2010/main" val="1278787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4A53-947C-BF14-474E-04A8072DBC06}"/>
              </a:ext>
            </a:extLst>
          </p:cNvPr>
          <p:cNvSpPr>
            <a:spLocks noGrp="1"/>
          </p:cNvSpPr>
          <p:nvPr>
            <p:ph type="title"/>
          </p:nvPr>
        </p:nvSpPr>
        <p:spPr/>
        <p:txBody>
          <a:bodyPr/>
          <a:lstStyle/>
          <a:p>
            <a:r>
              <a:rPr lang="en-US" dirty="0"/>
              <a:t>Science Example: Noun-centric prose</a:t>
            </a:r>
          </a:p>
        </p:txBody>
      </p:sp>
      <p:sp>
        <p:nvSpPr>
          <p:cNvPr id="3" name="Content Placeholder 2">
            <a:extLst>
              <a:ext uri="{FF2B5EF4-FFF2-40B4-BE49-F238E27FC236}">
                <a16:creationId xmlns:a16="http://schemas.microsoft.com/office/drawing/2014/main" id="{0D319D99-63A6-B84C-43F7-E7544E0E9A3A}"/>
              </a:ext>
            </a:extLst>
          </p:cNvPr>
          <p:cNvSpPr>
            <a:spLocks noGrp="1"/>
          </p:cNvSpPr>
          <p:nvPr>
            <p:ph idx="1"/>
          </p:nvPr>
        </p:nvSpPr>
        <p:spPr/>
        <p:txBody>
          <a:bodyPr/>
          <a:lstStyle/>
          <a:p>
            <a:pPr>
              <a:buClrTx/>
              <a:buFont typeface="Arial"/>
              <a:buChar char="•"/>
            </a:pPr>
            <a:r>
              <a:rPr lang="en-US" dirty="0"/>
              <a:t>Sentence density: unpacking complex nouns</a:t>
            </a:r>
          </a:p>
          <a:p>
            <a:pPr>
              <a:buClrTx/>
              <a:buFont typeface="Arial"/>
              <a:buChar char="•"/>
            </a:pPr>
            <a:r>
              <a:rPr lang="en-US" i="1" u="sng" dirty="0"/>
              <a:t>Experimental verification of Einstein’s explanation of the photoelectric effect</a:t>
            </a:r>
            <a:r>
              <a:rPr lang="en-US" i="1" dirty="0"/>
              <a:t>                       was made 11 years later by the American physicist Robert Millikan.                              </a:t>
            </a:r>
            <a:r>
              <a:rPr lang="en-US" i="1" u="sng" dirty="0"/>
              <a:t>Every aspect of Einstein’s interpretation</a:t>
            </a:r>
            <a:r>
              <a:rPr lang="en-US" i="1" dirty="0"/>
              <a:t> was confirmed, including the direct                  proportionality of photon energy to frequency</a:t>
            </a:r>
            <a:endParaRPr lang="en-US" dirty="0"/>
          </a:p>
        </p:txBody>
      </p:sp>
    </p:spTree>
    <p:extLst>
      <p:ext uri="{BB962C8B-B14F-4D97-AF65-F5344CB8AC3E}">
        <p14:creationId xmlns:p14="http://schemas.microsoft.com/office/powerpoint/2010/main" val="40716653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F17E-CA8D-7DE8-5375-9593AFCF190D}"/>
              </a:ext>
            </a:extLst>
          </p:cNvPr>
          <p:cNvSpPr>
            <a:spLocks noGrp="1"/>
          </p:cNvSpPr>
          <p:nvPr>
            <p:ph type="title"/>
          </p:nvPr>
        </p:nvSpPr>
        <p:spPr/>
        <p:txBody>
          <a:bodyPr/>
          <a:lstStyle/>
          <a:p>
            <a:r>
              <a:rPr lang="en-US" dirty="0"/>
              <a:t>Nominalization (Halliday, 2004)</a:t>
            </a:r>
          </a:p>
        </p:txBody>
      </p:sp>
      <p:sp>
        <p:nvSpPr>
          <p:cNvPr id="3" name="Content Placeholder 2">
            <a:extLst>
              <a:ext uri="{FF2B5EF4-FFF2-40B4-BE49-F238E27FC236}">
                <a16:creationId xmlns:a16="http://schemas.microsoft.com/office/drawing/2014/main" id="{5049CC82-12E7-6D6D-5607-96C38500D5CB}"/>
              </a:ext>
            </a:extLst>
          </p:cNvPr>
          <p:cNvSpPr>
            <a:spLocks noGrp="1"/>
          </p:cNvSpPr>
          <p:nvPr>
            <p:ph idx="1"/>
          </p:nvPr>
        </p:nvSpPr>
        <p:spPr/>
        <p:txBody>
          <a:bodyPr/>
          <a:lstStyle/>
          <a:p>
            <a:pPr>
              <a:spcBef>
                <a:spcPts val="780"/>
              </a:spcBef>
              <a:buClrTx/>
            </a:pPr>
            <a:r>
              <a:rPr lang="en-US" dirty="0"/>
              <a:t>Glass cracks more quickly the harder you press on it. </a:t>
            </a:r>
          </a:p>
          <a:p>
            <a:pPr>
              <a:spcBef>
                <a:spcPts val="780"/>
              </a:spcBef>
              <a:buClrTx/>
            </a:pPr>
            <a:r>
              <a:rPr lang="en-US" dirty="0"/>
              <a:t>Cracks in glass grow faster the more pressure is put on. </a:t>
            </a:r>
          </a:p>
          <a:p>
            <a:pPr>
              <a:spcBef>
                <a:spcPts val="780"/>
              </a:spcBef>
              <a:buClrTx/>
            </a:pPr>
            <a:r>
              <a:rPr lang="en-US" dirty="0"/>
              <a:t>Glass crack growth is faster if greater stress is applied. </a:t>
            </a:r>
          </a:p>
          <a:p>
            <a:pPr>
              <a:spcBef>
                <a:spcPts val="780"/>
              </a:spcBef>
              <a:buClrTx/>
            </a:pPr>
            <a:r>
              <a:rPr lang="en-US" dirty="0"/>
              <a:t>The rate of glass crack growth depends on the magnitude of the applied stress. </a:t>
            </a:r>
          </a:p>
          <a:p>
            <a:pPr>
              <a:spcBef>
                <a:spcPts val="780"/>
              </a:spcBef>
              <a:buClrTx/>
            </a:pPr>
            <a:r>
              <a:rPr lang="en-US" dirty="0"/>
              <a:t>Glass crack growth rate is associated with applied stress magnitude. </a:t>
            </a:r>
          </a:p>
          <a:p>
            <a:endParaRPr lang="en-US" dirty="0"/>
          </a:p>
        </p:txBody>
      </p:sp>
    </p:spTree>
    <p:extLst>
      <p:ext uri="{BB962C8B-B14F-4D97-AF65-F5344CB8AC3E}">
        <p14:creationId xmlns:p14="http://schemas.microsoft.com/office/powerpoint/2010/main" val="26180714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F2C3-3B2F-5696-8C8D-8F3A174BA720}"/>
              </a:ext>
            </a:extLst>
          </p:cNvPr>
          <p:cNvSpPr>
            <a:spLocks noGrp="1"/>
          </p:cNvSpPr>
          <p:nvPr>
            <p:ph type="title"/>
          </p:nvPr>
        </p:nvSpPr>
        <p:spPr/>
        <p:txBody>
          <a:bodyPr/>
          <a:lstStyle/>
          <a:p>
            <a:r>
              <a:rPr lang="en-US" dirty="0"/>
              <a:t>Clausal and Phrasal Complexity</a:t>
            </a:r>
          </a:p>
        </p:txBody>
      </p:sp>
      <p:sp>
        <p:nvSpPr>
          <p:cNvPr id="3" name="Content Placeholder 2">
            <a:extLst>
              <a:ext uri="{FF2B5EF4-FFF2-40B4-BE49-F238E27FC236}">
                <a16:creationId xmlns:a16="http://schemas.microsoft.com/office/drawing/2014/main" id="{916521FE-0B5D-B859-BE90-FFB49D0A1EFA}"/>
              </a:ext>
            </a:extLst>
          </p:cNvPr>
          <p:cNvSpPr>
            <a:spLocks noGrp="1"/>
          </p:cNvSpPr>
          <p:nvPr>
            <p:ph idx="1"/>
          </p:nvPr>
        </p:nvSpPr>
        <p:spPr/>
        <p:txBody>
          <a:bodyPr/>
          <a:lstStyle/>
          <a:p>
            <a:pPr marL="0" indent="0">
              <a:buClr>
                <a:schemeClr val="tx1"/>
              </a:buClr>
              <a:buNone/>
            </a:pPr>
            <a:r>
              <a:rPr lang="en-US" dirty="0">
                <a:solidFill>
                  <a:srgbClr val="0070C0"/>
                </a:solidFill>
              </a:rPr>
              <a:t>Clausal complexity </a:t>
            </a:r>
          </a:p>
          <a:p>
            <a:pPr marL="0" indent="0">
              <a:buClr>
                <a:schemeClr val="tx1"/>
              </a:buClr>
              <a:buNone/>
            </a:pPr>
            <a:r>
              <a:rPr lang="en-US" dirty="0"/>
              <a:t>The French</a:t>
            </a:r>
            <a:r>
              <a:rPr lang="en-US" b="1" dirty="0"/>
              <a:t> tended </a:t>
            </a:r>
            <a:r>
              <a:rPr lang="en-US" dirty="0"/>
              <a:t>[to </a:t>
            </a:r>
            <a:r>
              <a:rPr lang="en-US" b="1" dirty="0"/>
              <a:t>trap </a:t>
            </a:r>
            <a:r>
              <a:rPr lang="en-US" dirty="0"/>
              <a:t>and </a:t>
            </a:r>
            <a:r>
              <a:rPr lang="en-US" b="1" dirty="0"/>
              <a:t>trade</a:t>
            </a:r>
            <a:r>
              <a:rPr lang="en-US" dirty="0"/>
              <a:t> for furs,] but the British settlers [who were starting [to survey land in [what is now Tennessee  and Kentucky]], looked like incipient farmers.</a:t>
            </a:r>
          </a:p>
          <a:p>
            <a:pPr marL="0" indent="0">
              <a:buClr>
                <a:schemeClr val="tx1"/>
              </a:buClr>
              <a:buNone/>
            </a:pPr>
            <a:endParaRPr lang="en-US" dirty="0"/>
          </a:p>
          <a:p>
            <a:pPr marL="0" indent="0">
              <a:buClr>
                <a:schemeClr val="tx1"/>
              </a:buClr>
              <a:buNone/>
            </a:pPr>
            <a:r>
              <a:rPr lang="en-US" dirty="0">
                <a:solidFill>
                  <a:srgbClr val="0070C0"/>
                </a:solidFill>
              </a:rPr>
              <a:t>Phrasal complexity</a:t>
            </a:r>
          </a:p>
          <a:p>
            <a:pPr marL="0" indent="0">
              <a:buClr>
                <a:schemeClr val="tx1"/>
              </a:buClr>
              <a:buNone/>
            </a:pPr>
            <a:r>
              <a:rPr lang="en-US" dirty="0"/>
              <a:t>This may indeed be</a:t>
            </a:r>
            <a:r>
              <a:rPr lang="en-US" b="1" dirty="0"/>
              <a:t> part </a:t>
            </a:r>
            <a:r>
              <a:rPr lang="en-US" dirty="0"/>
              <a:t>[</a:t>
            </a:r>
            <a:r>
              <a:rPr lang="en-US" b="1" dirty="0"/>
              <a:t>of</a:t>
            </a:r>
            <a:r>
              <a:rPr lang="en-US" dirty="0"/>
              <a:t> the reason [</a:t>
            </a:r>
            <a:r>
              <a:rPr lang="en-US" b="1" dirty="0"/>
              <a:t>for</a:t>
            </a:r>
            <a:r>
              <a:rPr lang="en-US" dirty="0"/>
              <a:t> the statistical</a:t>
            </a:r>
            <a:r>
              <a:rPr lang="en-US" b="1" dirty="0"/>
              <a:t> link</a:t>
            </a:r>
            <a:r>
              <a:rPr lang="en-US" dirty="0"/>
              <a:t>] </a:t>
            </a:r>
            <a:r>
              <a:rPr lang="en-US" b="1" dirty="0"/>
              <a:t>[between </a:t>
            </a:r>
            <a:r>
              <a:rPr lang="en-US" dirty="0"/>
              <a:t>schizophrenia and </a:t>
            </a:r>
            <a:r>
              <a:rPr lang="en-US" b="1" dirty="0"/>
              <a:t>membership</a:t>
            </a:r>
            <a:r>
              <a:rPr lang="en-US" dirty="0"/>
              <a:t> [in the lower socioeconomic classes.]]]] </a:t>
            </a:r>
          </a:p>
          <a:p>
            <a:endParaRPr lang="en-US" dirty="0"/>
          </a:p>
        </p:txBody>
      </p:sp>
    </p:spTree>
    <p:extLst>
      <p:ext uri="{BB962C8B-B14F-4D97-AF65-F5344CB8AC3E}">
        <p14:creationId xmlns:p14="http://schemas.microsoft.com/office/powerpoint/2010/main" val="40829680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68E-1682-944F-A0C8-093861CEDA4C}"/>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C1DA0CE2-5BC2-5147-ABF3-B53B072825F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 am from the rusty little tin roof house, from washing by hand and line drying.”</a:t>
            </a:r>
          </a:p>
          <a:p>
            <a:pPr marL="0" indent="0">
              <a:buNone/>
            </a:pPr>
            <a:r>
              <a:rPr lang="en-US" dirty="0"/>
              <a:t>				-</a:t>
            </a:r>
            <a:r>
              <a:rPr lang="en-US" sz="2000" dirty="0"/>
              <a:t>NY Times: Why Kids Can’t Write</a:t>
            </a:r>
          </a:p>
        </p:txBody>
      </p:sp>
    </p:spTree>
    <p:extLst>
      <p:ext uri="{BB962C8B-B14F-4D97-AF65-F5344CB8AC3E}">
        <p14:creationId xmlns:p14="http://schemas.microsoft.com/office/powerpoint/2010/main" val="13822140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68E-1682-944F-A0C8-093861CEDA4C}"/>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C1DA0CE2-5BC2-5147-ABF3-B53B072825F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 am from the rusty little tin roof house, from washing by hand and line drying.”</a:t>
            </a:r>
          </a:p>
          <a:p>
            <a:pPr marL="0" indent="0">
              <a:buNone/>
            </a:pPr>
            <a:endParaRPr lang="en-US" dirty="0"/>
          </a:p>
          <a:p>
            <a:pPr marL="0" indent="0">
              <a:buNone/>
            </a:pPr>
            <a:r>
              <a:rPr lang="en-US" dirty="0"/>
              <a:t>I am from the rusty little tin roof house, </a:t>
            </a:r>
          </a:p>
          <a:p>
            <a:pPr marL="0" indent="0">
              <a:buNone/>
            </a:pPr>
            <a:r>
              <a:rPr lang="en-US" dirty="0"/>
              <a:t>from washing by hand </a:t>
            </a:r>
          </a:p>
          <a:p>
            <a:pPr marL="0" indent="0">
              <a:buNone/>
            </a:pPr>
            <a:r>
              <a:rPr lang="en-US" dirty="0"/>
              <a:t>and line drying.”</a:t>
            </a:r>
          </a:p>
          <a:p>
            <a:pPr marL="0" indent="0">
              <a:buNone/>
            </a:pPr>
            <a:endParaRPr lang="en-US" dirty="0"/>
          </a:p>
          <a:p>
            <a:pPr marL="0" indent="0">
              <a:buNone/>
            </a:pPr>
            <a:r>
              <a:rPr lang="en-US" dirty="0"/>
              <a:t>				</a:t>
            </a:r>
            <a:endParaRPr lang="en-US" sz="2000" dirty="0"/>
          </a:p>
        </p:txBody>
      </p:sp>
    </p:spTree>
    <p:extLst>
      <p:ext uri="{BB962C8B-B14F-4D97-AF65-F5344CB8AC3E}">
        <p14:creationId xmlns:p14="http://schemas.microsoft.com/office/powerpoint/2010/main" val="150986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33564" y="1828801"/>
            <a:ext cx="8529637" cy="4879975"/>
          </a:xfrm>
        </p:spPr>
      </p:pic>
      <p:sp>
        <p:nvSpPr>
          <p:cNvPr id="2" name="TextBox 1"/>
          <p:cNvSpPr txBox="1"/>
          <p:nvPr/>
        </p:nvSpPr>
        <p:spPr>
          <a:xfrm>
            <a:off x="2438400" y="609601"/>
            <a:ext cx="6629400" cy="1200329"/>
          </a:xfrm>
          <a:prstGeom prst="rect">
            <a:avLst/>
          </a:prstGeom>
          <a:noFill/>
        </p:spPr>
        <p:txBody>
          <a:bodyPr wrap="square" rtlCol="0">
            <a:spAutoFit/>
          </a:bodyPr>
          <a:lstStyle/>
          <a:p>
            <a:r>
              <a:rPr lang="en-US" sz="3600" dirty="0">
                <a:solidFill>
                  <a:srgbClr val="D2533C"/>
                </a:solidFill>
              </a:rPr>
              <a:t>Text differences affect reading performance</a:t>
            </a:r>
          </a:p>
        </p:txBody>
      </p:sp>
    </p:spTree>
    <p:extLst>
      <p:ext uri="{BB962C8B-B14F-4D97-AF65-F5344CB8AC3E}">
        <p14:creationId xmlns:p14="http://schemas.microsoft.com/office/powerpoint/2010/main" val="3302856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68E-1682-944F-A0C8-093861CEDA4C}"/>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C1DA0CE2-5BC2-5147-ABF3-B53B072825F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 am from the rusty little tin roof house, from washing by hand and line drying.”</a:t>
            </a:r>
          </a:p>
          <a:p>
            <a:pPr marL="0" indent="0">
              <a:buNone/>
            </a:pPr>
            <a:endParaRPr lang="en-US" dirty="0"/>
          </a:p>
          <a:p>
            <a:pPr marL="0" indent="0">
              <a:buNone/>
            </a:pPr>
            <a:r>
              <a:rPr lang="en-US" dirty="0"/>
              <a:t>I am from the rusty little tin roof house, </a:t>
            </a:r>
          </a:p>
          <a:p>
            <a:pPr marL="0" indent="0">
              <a:buNone/>
            </a:pPr>
            <a:r>
              <a:rPr lang="en-US" dirty="0"/>
              <a:t>from [I am from] washing by hand </a:t>
            </a:r>
          </a:p>
          <a:p>
            <a:pPr marL="0" indent="0">
              <a:buNone/>
            </a:pPr>
            <a:r>
              <a:rPr lang="en-US" dirty="0"/>
              <a:t>and [I am from] line drying.”</a:t>
            </a:r>
          </a:p>
          <a:p>
            <a:pPr marL="0" indent="0">
              <a:buNone/>
            </a:pPr>
            <a:endParaRPr lang="en-US" dirty="0"/>
          </a:p>
          <a:p>
            <a:pPr marL="0" indent="0">
              <a:buNone/>
            </a:pPr>
            <a:r>
              <a:rPr lang="en-US" dirty="0"/>
              <a:t>				</a:t>
            </a:r>
            <a:endParaRPr lang="en-US" sz="2000" dirty="0"/>
          </a:p>
        </p:txBody>
      </p:sp>
    </p:spTree>
    <p:extLst>
      <p:ext uri="{BB962C8B-B14F-4D97-AF65-F5344CB8AC3E}">
        <p14:creationId xmlns:p14="http://schemas.microsoft.com/office/powerpoint/2010/main" val="2215696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68E-1682-944F-A0C8-093861CEDA4C}"/>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C1DA0CE2-5BC2-5147-ABF3-B53B072825F5}"/>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“I am from the rusty little tin roof house, from washing by hand and line drying.”</a:t>
            </a:r>
          </a:p>
          <a:p>
            <a:pPr marL="0" indent="0">
              <a:buNone/>
            </a:pPr>
            <a:endParaRPr lang="en-US" dirty="0"/>
          </a:p>
          <a:p>
            <a:pPr marL="0" indent="0">
              <a:buNone/>
            </a:pPr>
            <a:r>
              <a:rPr lang="en-US" dirty="0"/>
              <a:t>I am from the rusty little tin roof house, </a:t>
            </a:r>
          </a:p>
          <a:p>
            <a:pPr marL="0" indent="0">
              <a:buNone/>
            </a:pPr>
            <a:r>
              <a:rPr lang="en-US" dirty="0"/>
              <a:t>from [I am from] washing by hand </a:t>
            </a:r>
          </a:p>
          <a:p>
            <a:pPr marL="0" indent="0">
              <a:buNone/>
            </a:pPr>
            <a:r>
              <a:rPr lang="en-US" dirty="0"/>
              <a:t>and [I am from] line drying.”</a:t>
            </a:r>
          </a:p>
          <a:p>
            <a:pPr marL="0" indent="0">
              <a:buNone/>
            </a:pPr>
            <a:endParaRPr lang="en-US" dirty="0"/>
          </a:p>
          <a:p>
            <a:pPr marL="0" indent="0">
              <a:buNone/>
            </a:pPr>
            <a:r>
              <a:rPr lang="en-US" dirty="0"/>
              <a:t>What does it mean to be from these things?</a:t>
            </a:r>
          </a:p>
          <a:p>
            <a:pPr marL="0" indent="0">
              <a:buNone/>
            </a:pPr>
            <a:endParaRPr lang="en-US" dirty="0"/>
          </a:p>
          <a:p>
            <a:pPr marL="0" indent="0">
              <a:buNone/>
            </a:pPr>
            <a:r>
              <a:rPr lang="en-US" dirty="0"/>
              <a:t>				</a:t>
            </a:r>
            <a:endParaRPr lang="en-US" sz="2000" dirty="0"/>
          </a:p>
        </p:txBody>
      </p:sp>
    </p:spTree>
    <p:extLst>
      <p:ext uri="{BB962C8B-B14F-4D97-AF65-F5344CB8AC3E}">
        <p14:creationId xmlns:p14="http://schemas.microsoft.com/office/powerpoint/2010/main" val="7449713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both young and older, would come in with their fancy holiday dresses that needed adjustments or their Sunday suits and blouses that needed just a touch—a flower or some velvet trimming or something to make the ladies look festive.”</a:t>
            </a:r>
          </a:p>
          <a:p>
            <a:pPr marL="0" indent="0">
              <a:buNone/>
            </a:pPr>
            <a:r>
              <a:rPr lang="en-US" dirty="0"/>
              <a:t>			--Nikki Giovanni (</a:t>
            </a:r>
            <a:r>
              <a:rPr lang="en-US" u="sng" dirty="0"/>
              <a:t>Rosa</a:t>
            </a:r>
            <a:r>
              <a:rPr lang="en-US" dirty="0"/>
              <a:t>)</a:t>
            </a:r>
          </a:p>
          <a:p>
            <a:pPr marL="0" indent="0">
              <a:buNone/>
            </a:pPr>
            <a:endParaRPr lang="en-US" dirty="0"/>
          </a:p>
          <a:p>
            <a:r>
              <a:rPr lang="en-US" dirty="0"/>
              <a:t>44 words</a:t>
            </a:r>
          </a:p>
          <a:p>
            <a:r>
              <a:rPr lang="en-US" dirty="0"/>
              <a:t>2 commas, 1 </a:t>
            </a:r>
            <a:r>
              <a:rPr lang="en-US" dirty="0" err="1"/>
              <a:t>em</a:t>
            </a:r>
            <a:r>
              <a:rPr lang="en-US" dirty="0"/>
              <a:t>-dash</a:t>
            </a:r>
          </a:p>
        </p:txBody>
      </p:sp>
    </p:spTree>
    <p:extLst>
      <p:ext uri="{BB962C8B-B14F-4D97-AF65-F5344CB8AC3E}">
        <p14:creationId xmlns:p14="http://schemas.microsoft.com/office/powerpoint/2010/main" val="1008817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a:t>
            </a:r>
            <a:r>
              <a:rPr lang="en-US" strike="sngStrike" dirty="0"/>
              <a:t>, both young and older,   </a:t>
            </a:r>
            <a:r>
              <a:rPr lang="en-US" dirty="0"/>
              <a:t>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856729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558060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r>
              <a:rPr lang="en-US" dirty="0">
                <a:solidFill>
                  <a:srgbClr val="FF0000"/>
                </a:solidFill>
              </a:rPr>
              <a:t>or </a:t>
            </a:r>
            <a:r>
              <a:rPr lang="en-US" dirty="0"/>
              <a:t>their Sunday suits and blouses that needed just a touch</a:t>
            </a:r>
            <a:r>
              <a:rPr lang="en-US" dirty="0">
                <a:solidFill>
                  <a:srgbClr val="FF0000"/>
                </a:solidFill>
              </a:rPr>
              <a:t>—</a:t>
            </a:r>
            <a:r>
              <a:rPr lang="en-US" dirty="0"/>
              <a:t>a flower </a:t>
            </a:r>
            <a:r>
              <a:rPr lang="en-US" dirty="0">
                <a:solidFill>
                  <a:srgbClr val="FF0000"/>
                </a:solidFill>
              </a:rPr>
              <a:t>or</a:t>
            </a:r>
            <a:r>
              <a:rPr lang="en-US" dirty="0"/>
              <a:t>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35320908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p>
          <a:p>
            <a:pPr marL="0" indent="0">
              <a:buNone/>
            </a:pPr>
            <a:endParaRPr lang="en-US" dirty="0"/>
          </a:p>
          <a:p>
            <a:pPr marL="0" indent="0">
              <a:buNone/>
            </a:pPr>
            <a:r>
              <a:rPr lang="en-US" dirty="0">
                <a:solidFill>
                  <a:srgbClr val="FF0000"/>
                </a:solidFill>
              </a:rPr>
              <a:t>or </a:t>
            </a:r>
            <a:r>
              <a:rPr lang="en-US"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18778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905188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905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dirty="0"/>
              <a:t>The women of Montgomery would come in with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37328641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p:txBody>
      </p:sp>
    </p:spTree>
    <p:extLst>
      <p:ext uri="{BB962C8B-B14F-4D97-AF65-F5344CB8AC3E}">
        <p14:creationId xmlns:p14="http://schemas.microsoft.com/office/powerpoint/2010/main" val="169430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676400" y="609600"/>
            <a:ext cx="8280920" cy="1071570"/>
          </a:xfrm>
        </p:spPr>
        <p:txBody>
          <a:bodyPr>
            <a:noAutofit/>
          </a:bodyPr>
          <a:lstStyle/>
          <a:p>
            <a:pPr>
              <a:buNone/>
            </a:pPr>
            <a:r>
              <a:rPr lang="en-US" sz="3600" dirty="0"/>
              <a:t>Reconceptualization on Reading</a:t>
            </a:r>
            <a:endParaRPr lang="zh-CN" altLang="en-US" sz="3600" dirty="0"/>
          </a:p>
        </p:txBody>
      </p:sp>
      <p:sp>
        <p:nvSpPr>
          <p:cNvPr id="3" name="TextBox 2"/>
          <p:cNvSpPr txBox="1"/>
          <p:nvPr/>
        </p:nvSpPr>
        <p:spPr>
          <a:xfrm>
            <a:off x="1905000" y="1371600"/>
            <a:ext cx="6355432" cy="2923877"/>
          </a:xfrm>
          <a:prstGeom prst="rect">
            <a:avLst/>
          </a:prstGeom>
          <a:noFill/>
        </p:spPr>
        <p:txBody>
          <a:bodyPr wrap="square" rtlCol="0">
            <a:spAutoFit/>
          </a:bodyPr>
          <a:lstStyle/>
          <a:p>
            <a:pPr marL="342900" indent="-342900">
              <a:buFont typeface="Arial" panose="020B0604020202020204" pitchFamily="34" charset="0"/>
              <a:buChar char="•"/>
            </a:pPr>
            <a:r>
              <a:rPr lang="en-US" sz="2400" dirty="0"/>
              <a:t>Reading is not the ability to answer certain kinds of questions</a:t>
            </a:r>
          </a:p>
          <a:p>
            <a:pPr marL="342900" indent="-342900">
              <a:buFont typeface="Arial" panose="020B0604020202020204" pitchFamily="34" charset="0"/>
              <a:buChar char="•"/>
            </a:pPr>
            <a:r>
              <a:rPr lang="en-US" sz="2400" dirty="0"/>
              <a:t>It is the ability to read and understand text—to negotiate the conceptual, linguistic, and textual affordances and barriers included in a text</a:t>
            </a:r>
          </a:p>
          <a:p>
            <a:pPr marL="342900" indent="-34290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1848295443"/>
      </p:ext>
    </p:extLst>
  </p:cSld>
  <p:clrMapOvr>
    <a:masterClrMapping/>
  </p:clrMapOvr>
  <p:transition>
    <p:comb/>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pPr marL="0" indent="0">
              <a:buNone/>
            </a:pPr>
            <a:endParaRPr lang="en-US" sz="2000" dirty="0"/>
          </a:p>
          <a:p>
            <a:pPr marL="0" indent="0">
              <a:buNone/>
            </a:pPr>
            <a:r>
              <a:rPr lang="en-US" sz="2000" dirty="0"/>
              <a:t>Technical vocabulary:	DNA/RNA: proteins that promote reproduction</a:t>
            </a:r>
          </a:p>
          <a:p>
            <a:pPr marL="0" indent="0">
              <a:buNone/>
            </a:pPr>
            <a:r>
              <a:rPr lang="en-US" sz="2000" dirty="0"/>
              <a:t>			coliphage T2: a bacteriophage that is active against e. coli</a:t>
            </a:r>
          </a:p>
          <a:p>
            <a:pPr marL="0" indent="0">
              <a:buNone/>
            </a:pPr>
            <a:r>
              <a:rPr lang="en-US" sz="2000" dirty="0"/>
              <a:t>			polio-virus </a:t>
            </a:r>
          </a:p>
          <a:p>
            <a:pPr marL="0" indent="0">
              <a:buNone/>
            </a:pPr>
            <a:r>
              <a:rPr lang="en-US" sz="2000" dirty="0"/>
              <a:t>			</a:t>
            </a:r>
            <a:r>
              <a:rPr lang="en-US" sz="2000" dirty="0" err="1"/>
              <a:t>polyoma</a:t>
            </a:r>
            <a:endParaRPr lang="en-US" sz="2000" dirty="0"/>
          </a:p>
          <a:p>
            <a:pPr marL="0" indent="0">
              <a:buNone/>
            </a:pPr>
            <a:r>
              <a:rPr lang="en-US" sz="2000" dirty="0"/>
              <a:t>			host cells: cells that a bacteriophage is </a:t>
            </a:r>
          </a:p>
          <a:p>
            <a:pPr marL="0" indent="0">
              <a:buNone/>
            </a:pPr>
            <a:r>
              <a:rPr lang="en-US" sz="2000" dirty="0"/>
              <a:t>				introduced into</a:t>
            </a:r>
          </a:p>
          <a:p>
            <a:pPr marL="0" indent="0">
              <a:buNone/>
            </a:pPr>
            <a:endParaRPr lang="en-US" sz="2000" dirty="0"/>
          </a:p>
          <a:p>
            <a:endParaRPr lang="en-US" dirty="0"/>
          </a:p>
          <a:p>
            <a:pPr marL="0" indent="0">
              <a:buNone/>
            </a:pPr>
            <a:endParaRPr lang="en-US" dirty="0"/>
          </a:p>
        </p:txBody>
      </p:sp>
    </p:spTree>
    <p:extLst>
      <p:ext uri="{BB962C8B-B14F-4D97-AF65-F5344CB8AC3E}">
        <p14:creationId xmlns:p14="http://schemas.microsoft.com/office/powerpoint/2010/main" val="20707253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r>
              <a:rPr lang="en-US" sz="2000" dirty="0"/>
              <a:t>What is the subject:		</a:t>
            </a:r>
          </a:p>
        </p:txBody>
      </p:sp>
    </p:spTree>
    <p:extLst>
      <p:ext uri="{BB962C8B-B14F-4D97-AF65-F5344CB8AC3E}">
        <p14:creationId xmlns:p14="http://schemas.microsoft.com/office/powerpoint/2010/main" val="10042098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r>
              <a:rPr lang="en-US" sz="2000" dirty="0"/>
              <a:t>What is the subject:		The doubling time for the DNA of 							coliphage T2</a:t>
            </a:r>
          </a:p>
          <a:p>
            <a:pPr marL="0" indent="0">
              <a:buNone/>
            </a:pPr>
            <a:r>
              <a:rPr lang="en-US" sz="2000" dirty="0"/>
              <a:t>	</a:t>
            </a:r>
          </a:p>
        </p:txBody>
      </p:sp>
    </p:spTree>
    <p:extLst>
      <p:ext uri="{BB962C8B-B14F-4D97-AF65-F5344CB8AC3E}">
        <p14:creationId xmlns:p14="http://schemas.microsoft.com/office/powerpoint/2010/main" val="4981393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r>
              <a:rPr lang="en-US" sz="2000" dirty="0"/>
              <a:t>What is the subject:		The doubling time for the DNA of 							coliphage T2</a:t>
            </a:r>
          </a:p>
          <a:p>
            <a:r>
              <a:rPr lang="en-US" sz="2000" dirty="0"/>
              <a:t>Is it nominalized?		 </a:t>
            </a:r>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6680021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r>
              <a:rPr lang="en-US" sz="2000" dirty="0"/>
              <a:t>What is the subject:		The doubling time for the DNA of 							coliphage T2</a:t>
            </a:r>
          </a:p>
          <a:p>
            <a:r>
              <a:rPr lang="en-US" sz="2000" dirty="0"/>
              <a:t>Is it nominalized?		Yes, “doubling” is taken from the verb 							“doubles” (to increase by a factor of 2) </a:t>
            </a:r>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774595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r>
              <a:rPr lang="en-US" sz="2000" dirty="0"/>
              <a:t>What is the subject:		The doubling time for the DNA of 							coliphage T2</a:t>
            </a:r>
          </a:p>
          <a:p>
            <a:r>
              <a:rPr lang="en-US" sz="2000" dirty="0"/>
              <a:t>Is it nominalized?		Yes, “doubling” is taken from the verb 							“doubles” (to increase by a factor of 2)</a:t>
            </a:r>
          </a:p>
          <a:p>
            <a:r>
              <a:rPr lang="en-US" sz="2000" dirty="0"/>
              <a:t>What doubles? </a:t>
            </a:r>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3953429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r>
              <a:rPr lang="en-US" sz="2000" dirty="0"/>
              <a:t>What is the subject:		The doubling time for the DNA of 							coliphage T2</a:t>
            </a:r>
          </a:p>
          <a:p>
            <a:r>
              <a:rPr lang="en-US" sz="2000" dirty="0"/>
              <a:t>Is it nominalized?		Yes, “doubling” is taken from the verb 							“doubles” (to increase by a factor of 2)</a:t>
            </a:r>
          </a:p>
          <a:p>
            <a:r>
              <a:rPr lang="en-US" sz="2000" dirty="0"/>
              <a:t>What doubles? 		The DNA of </a:t>
            </a:r>
            <a:r>
              <a:rPr lang="en-US" sz="2000" dirty="0" err="1"/>
              <a:t>coliphage</a:t>
            </a:r>
            <a:r>
              <a:rPr lang="en-US" sz="2000" dirty="0"/>
              <a:t> T2</a:t>
            </a:r>
          </a:p>
          <a:p>
            <a:pPr marL="0" indent="0">
              <a:buNone/>
            </a:pPr>
            <a:r>
              <a:rPr lang="en-US" sz="2000" dirty="0"/>
              <a:t>	</a:t>
            </a:r>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41412705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r>
              <a:rPr lang="en-US" sz="2000" dirty="0"/>
              <a:t>What is the subject:		The doubling time for the DNA of 							coliphage T2</a:t>
            </a:r>
          </a:p>
          <a:p>
            <a:r>
              <a:rPr lang="en-US" sz="2000" dirty="0"/>
              <a:t>Is it nominalized?		Yes, “doubling” is taken from the verb 							“doubles” (to increase by a factor of 2)</a:t>
            </a:r>
          </a:p>
          <a:p>
            <a:r>
              <a:rPr lang="en-US" sz="2000" dirty="0"/>
              <a:t>What doubles? 		The DNA of </a:t>
            </a:r>
            <a:r>
              <a:rPr lang="en-US" sz="2000" dirty="0" err="1"/>
              <a:t>coliphage</a:t>
            </a:r>
            <a:r>
              <a:rPr lang="en-US" sz="2000" dirty="0"/>
              <a:t> T2</a:t>
            </a:r>
          </a:p>
          <a:p>
            <a:r>
              <a:rPr lang="en-US" sz="2000" dirty="0"/>
              <a:t>Restate first clause:		</a:t>
            </a:r>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28812832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r>
              <a:rPr lang="en-US" sz="2000" dirty="0"/>
              <a:t>What is the subject:		The doubling time for the DNA of 				             </a:t>
            </a:r>
            <a:r>
              <a:rPr lang="en-US" sz="2000" dirty="0" err="1"/>
              <a:t>coliphage</a:t>
            </a:r>
            <a:r>
              <a:rPr lang="en-US" sz="2000" dirty="0"/>
              <a:t> T2</a:t>
            </a:r>
          </a:p>
          <a:p>
            <a:r>
              <a:rPr lang="en-US" sz="2000" dirty="0"/>
              <a:t>Is it nominalized?		Yes, “doubling” is taken from the verb 					“doubles” (to increase by a factor of 2)</a:t>
            </a:r>
          </a:p>
          <a:p>
            <a:r>
              <a:rPr lang="en-US" sz="2000" dirty="0"/>
              <a:t>What doubles? 		The DNA of </a:t>
            </a:r>
            <a:r>
              <a:rPr lang="en-US" sz="2000" dirty="0" err="1"/>
              <a:t>coliphage</a:t>
            </a:r>
            <a:r>
              <a:rPr lang="en-US" sz="2000" dirty="0"/>
              <a:t> T2</a:t>
            </a:r>
          </a:p>
          <a:p>
            <a:r>
              <a:rPr lang="en-US" sz="2000" dirty="0"/>
              <a:t>Restate first clause:		The DNA of coliphage T2 doubles in about </a:t>
            </a:r>
          </a:p>
          <a:p>
            <a:pPr marL="0" indent="0">
              <a:buNone/>
            </a:pPr>
            <a:r>
              <a:rPr lang="en-US" sz="2000" dirty="0"/>
              <a:t>				2 minutes</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2907652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66FF"/>
                </a:solidFill>
              </a:rPr>
              <a:t>Sentence Reduction (cont.)</a:t>
            </a:r>
          </a:p>
        </p:txBody>
      </p:sp>
      <p:sp>
        <p:nvSpPr>
          <p:cNvPr id="3" name="Content Placeholder 2"/>
          <p:cNvSpPr>
            <a:spLocks noGrp="1"/>
          </p:cNvSpPr>
          <p:nvPr>
            <p:ph idx="1"/>
          </p:nvPr>
        </p:nvSpPr>
        <p:spPr>
          <a:xfrm>
            <a:off x="1981200" y="1600200"/>
            <a:ext cx="8686800" cy="4953000"/>
          </a:xfrm>
        </p:spPr>
        <p:txBody>
          <a:bodyPr/>
          <a:lstStyle/>
          <a:p>
            <a:pPr marL="0" indent="0">
              <a:buNone/>
            </a:pPr>
            <a:r>
              <a:rPr lang="en-US" sz="2000" dirty="0"/>
              <a:t>The doubling time for the DNA of </a:t>
            </a:r>
            <a:r>
              <a:rPr lang="en-US" sz="2000" dirty="0" err="1"/>
              <a:t>coliphage</a:t>
            </a:r>
            <a:r>
              <a:rPr lang="en-US" sz="2000" dirty="0"/>
              <a:t> T2 is about 2 minutes, compared to 20 minutes or more for that of the host cells; for polio-virus RNA it is 20 to 30 minutes, for </a:t>
            </a:r>
            <a:r>
              <a:rPr lang="en-US" sz="2000" dirty="0" err="1"/>
              <a:t>polyoma</a:t>
            </a:r>
            <a:r>
              <a:rPr lang="en-US" sz="2000" dirty="0"/>
              <a:t> about 1 hour, compared to 18 to 24 hours for their host cells.</a:t>
            </a:r>
          </a:p>
          <a:p>
            <a:endParaRPr lang="en-US" dirty="0"/>
          </a:p>
          <a:p>
            <a:pPr marL="0" indent="0">
              <a:buNone/>
            </a:pPr>
            <a:r>
              <a:rPr lang="en-US" sz="2000" dirty="0"/>
              <a:t>Part of speech: “compared”?	 </a:t>
            </a:r>
          </a:p>
          <a:p>
            <a:endParaRPr lang="en-US" sz="2000" dirty="0"/>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368445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5627</TotalTime>
  <Words>15493</Words>
  <Application>Microsoft Macintosh PowerPoint</Application>
  <PresentationFormat>Widescreen</PresentationFormat>
  <Paragraphs>1730</Paragraphs>
  <Slides>201</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201</vt:i4>
      </vt:variant>
    </vt:vector>
  </HeadingPairs>
  <TitlesOfParts>
    <vt:vector size="207" baseType="lpstr">
      <vt:lpstr>Arial</vt:lpstr>
      <vt:lpstr>Bradley Hand</vt:lpstr>
      <vt:lpstr>Calibri</vt:lpstr>
      <vt:lpstr>Verdana</vt:lpstr>
      <vt:lpstr>Wingdings</vt:lpstr>
      <vt:lpstr>Clarity</vt:lpstr>
      <vt:lpstr>PowerPoint Presentation</vt:lpstr>
      <vt:lpstr>PowerPoint Presentation</vt:lpstr>
      <vt:lpstr>PowerPoint Presentation</vt:lpstr>
      <vt:lpstr>PowerPoint Presentation</vt:lpstr>
      <vt:lpstr>No performance differences due to question types (skills)</vt:lpstr>
      <vt:lpstr>No performance differences due to question types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Scaffolding Challenging Text</vt:lpstr>
      <vt:lpstr>Build/Access Prior Knowledge</vt:lpstr>
      <vt:lpstr>PowerPoint Presentation</vt:lpstr>
      <vt:lpstr>PowerPoint Presentation</vt:lpstr>
      <vt:lpstr>PowerPoint Presentation</vt:lpstr>
      <vt:lpstr>Supporting Knowledge Use</vt:lpstr>
      <vt:lpstr>Supporting knowledge use (cont.)</vt:lpstr>
      <vt:lpstr>Supporting knowledge use (cont.)</vt:lpstr>
      <vt:lpstr>Supporting knowledge use (cont.)</vt:lpstr>
      <vt:lpstr>Text sets</vt:lpstr>
      <vt:lpstr>PowerPoint Presentation</vt:lpstr>
      <vt:lpstr>PowerPoint Presentation</vt:lpstr>
      <vt:lpstr>PowerPoint Presentation</vt:lpstr>
      <vt:lpstr>Tell Vocabulary</vt:lpstr>
      <vt:lpstr>Which words do you teach?</vt:lpstr>
      <vt:lpstr>Which words do you teach?</vt:lpstr>
      <vt:lpstr>Which words would you teach?</vt:lpstr>
      <vt:lpstr>Which words would you teach?</vt:lpstr>
      <vt:lpstr>Which words would you teach?</vt:lpstr>
      <vt:lpstr>Guidelines for vocabulary scaffold</vt:lpstr>
      <vt:lpstr>Vocabulary</vt:lpstr>
      <vt:lpstr>Common Prefixes</vt:lpstr>
      <vt:lpstr>Common Prefixes</vt:lpstr>
      <vt:lpstr>Common suffixes</vt:lpstr>
      <vt:lpstr>Common suffixes</vt:lpstr>
      <vt:lpstr>Morphology varies by discipline</vt:lpstr>
      <vt:lpstr>Prefixes</vt:lpstr>
      <vt:lpstr>Derivational Suffixes</vt:lpstr>
      <vt:lpstr>Derivational Suffixes (cont.)</vt:lpstr>
      <vt:lpstr>Greek Combining Forms</vt:lpstr>
      <vt:lpstr>Greek Combining Forms (cont.)</vt:lpstr>
      <vt:lpstr>Greek Combining Forms (cont.)</vt:lpstr>
      <vt:lpstr>Vocabulary: Morphology</vt:lpstr>
      <vt:lpstr>   Help with Sentence Structure</vt:lpstr>
      <vt:lpstr>Comprehending Sentences</vt:lpstr>
      <vt:lpstr>PowerPoint Presentation</vt:lpstr>
      <vt:lpstr>Grammatical features in academic prose</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Grammatical features in academic prose (cont.)</vt:lpstr>
      <vt:lpstr>Sentence example</vt:lpstr>
      <vt:lpstr>Sentence example</vt:lpstr>
      <vt:lpstr>Sentence example</vt:lpstr>
      <vt:lpstr>Science Example: Noun-centric prose</vt:lpstr>
      <vt:lpstr>Nominalization (Halliday, 2004)</vt:lpstr>
      <vt:lpstr>Clausal and Phrasal Complexity</vt:lpstr>
      <vt:lpstr>Another example</vt:lpstr>
      <vt:lpstr>Another example</vt:lpstr>
      <vt:lpstr>Another example</vt:lpstr>
      <vt:lpstr>Another example</vt:lpstr>
      <vt:lpstr>Another example</vt:lpstr>
      <vt:lpstr>PowerPoint Presentation</vt:lpstr>
      <vt:lpstr>PowerPoint Presentation</vt:lpstr>
      <vt:lpstr>PowerPoint Presentation</vt:lpstr>
      <vt:lpstr>Another example</vt:lpstr>
      <vt:lpstr>Another example</vt:lpstr>
      <vt:lpstr>Another example</vt:lpstr>
      <vt:lpstr>Sentence Reduction</vt:lpstr>
      <vt:lpstr>Sentence Reduction</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Sentence Reduction (cont.)</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Identify challenging sentences?</vt:lpstr>
      <vt:lpstr>    Help with Cohesion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Guidelines for cohesion scaffolding </vt:lpstr>
      <vt:lpstr>Guide Use of Text Structure</vt:lpstr>
      <vt:lpstr>Text Structure</vt:lpstr>
      <vt:lpstr>Text Structure (cont.)</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Story Map</vt:lpstr>
      <vt:lpstr>Great research-based PD on text structure</vt:lpstr>
      <vt:lpstr>Guide Awareness of Literary Devices</vt:lpstr>
      <vt:lpstr>Guide Awareness of Data Presentation Devices</vt:lpstr>
      <vt:lpstr>Graphic elements in the disciplines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Presentation Devices </vt:lpstr>
      <vt:lpstr>Build Text Reading Fluency</vt:lpstr>
      <vt:lpstr>A Walk in the Desert</vt:lpstr>
      <vt:lpstr>A Walk in the Desert</vt:lpstr>
      <vt:lpstr>Chunking</vt:lpstr>
      <vt:lpstr>Chunking</vt:lpstr>
      <vt:lpstr>Provide Stair-step Texts</vt:lpstr>
      <vt:lpstr>Repetition</vt:lpstr>
      <vt:lpstr>Comprehension strategies</vt:lpstr>
      <vt:lpstr>Motivation</vt:lpstr>
      <vt:lpstr>The physical fitness metaphor</vt:lpstr>
      <vt:lpstr>PowerPoint Presentation</vt:lpstr>
      <vt:lpstr>Differentiation?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Challenging Text</dc:title>
  <dc:creator>Shanahan</dc:creator>
  <cp:lastModifiedBy>Timothy Shanahan</cp:lastModifiedBy>
  <cp:revision>169</cp:revision>
  <dcterms:created xsi:type="dcterms:W3CDTF">2012-06-17T22:50:28Z</dcterms:created>
  <dcterms:modified xsi:type="dcterms:W3CDTF">2023-04-01T11:53:49Z</dcterms:modified>
</cp:coreProperties>
</file>