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256" r:id="rId2"/>
    <p:sldId id="595" r:id="rId3"/>
    <p:sldId id="596" r:id="rId4"/>
    <p:sldId id="597" r:id="rId5"/>
    <p:sldId id="594" r:id="rId6"/>
    <p:sldId id="598" r:id="rId7"/>
    <p:sldId id="599" r:id="rId8"/>
    <p:sldId id="600" r:id="rId9"/>
    <p:sldId id="601" r:id="rId10"/>
    <p:sldId id="602" r:id="rId11"/>
    <p:sldId id="603" r:id="rId12"/>
    <p:sldId id="604" r:id="rId13"/>
    <p:sldId id="605" r:id="rId14"/>
    <p:sldId id="606" r:id="rId15"/>
    <p:sldId id="607" r:id="rId16"/>
    <p:sldId id="608" r:id="rId17"/>
    <p:sldId id="609" r:id="rId18"/>
    <p:sldId id="610" r:id="rId19"/>
    <p:sldId id="611" r:id="rId20"/>
    <p:sldId id="612" r:id="rId21"/>
    <p:sldId id="613" r:id="rId22"/>
    <p:sldId id="614" r:id="rId23"/>
    <p:sldId id="615" r:id="rId24"/>
    <p:sldId id="616" r:id="rId25"/>
    <p:sldId id="617" r:id="rId26"/>
    <p:sldId id="618" r:id="rId27"/>
    <p:sldId id="619" r:id="rId28"/>
    <p:sldId id="620" r:id="rId29"/>
    <p:sldId id="621" r:id="rId30"/>
    <p:sldId id="622" r:id="rId31"/>
    <p:sldId id="623" r:id="rId32"/>
    <p:sldId id="624" r:id="rId33"/>
    <p:sldId id="625" r:id="rId34"/>
    <p:sldId id="338" r:id="rId35"/>
    <p:sldId id="551" r:id="rId36"/>
    <p:sldId id="341" r:id="rId37"/>
    <p:sldId id="550" r:id="rId38"/>
    <p:sldId id="328" r:id="rId39"/>
    <p:sldId id="552" r:id="rId40"/>
    <p:sldId id="554" r:id="rId41"/>
    <p:sldId id="555" r:id="rId42"/>
    <p:sldId id="447" r:id="rId43"/>
    <p:sldId id="449" r:id="rId44"/>
    <p:sldId id="451" r:id="rId45"/>
    <p:sldId id="453" r:id="rId46"/>
    <p:sldId id="454" r:id="rId47"/>
    <p:sldId id="626" r:id="rId48"/>
    <p:sldId id="395" r:id="rId49"/>
    <p:sldId id="396" r:id="rId50"/>
    <p:sldId id="627" r:id="rId51"/>
    <p:sldId id="628" r:id="rId52"/>
    <p:sldId id="409" r:id="rId53"/>
    <p:sldId id="660" r:id="rId54"/>
    <p:sldId id="629" r:id="rId55"/>
    <p:sldId id="630" r:id="rId56"/>
    <p:sldId id="631" r:id="rId57"/>
    <p:sldId id="632" r:id="rId58"/>
    <p:sldId id="434" r:id="rId59"/>
    <p:sldId id="633" r:id="rId60"/>
    <p:sldId id="634" r:id="rId61"/>
    <p:sldId id="635" r:id="rId62"/>
    <p:sldId id="636" r:id="rId63"/>
    <p:sldId id="637" r:id="rId64"/>
    <p:sldId id="364" r:id="rId65"/>
    <p:sldId id="365" r:id="rId66"/>
    <p:sldId id="363" r:id="rId67"/>
    <p:sldId id="366" r:id="rId68"/>
    <p:sldId id="367" r:id="rId69"/>
    <p:sldId id="638" r:id="rId70"/>
    <p:sldId id="639" r:id="rId71"/>
    <p:sldId id="640" r:id="rId72"/>
    <p:sldId id="641" r:id="rId73"/>
    <p:sldId id="642" r:id="rId74"/>
    <p:sldId id="643" r:id="rId75"/>
    <p:sldId id="644" r:id="rId76"/>
    <p:sldId id="645" r:id="rId77"/>
    <p:sldId id="646" r:id="rId78"/>
    <p:sldId id="647" r:id="rId79"/>
    <p:sldId id="648" r:id="rId80"/>
    <p:sldId id="649" r:id="rId81"/>
    <p:sldId id="650" r:id="rId82"/>
    <p:sldId id="651" r:id="rId83"/>
    <p:sldId id="561" r:id="rId84"/>
    <p:sldId id="652" r:id="rId85"/>
    <p:sldId id="583" r:id="rId86"/>
    <p:sldId id="653" r:id="rId87"/>
    <p:sldId id="654" r:id="rId88"/>
    <p:sldId id="655" r:id="rId89"/>
    <p:sldId id="656" r:id="rId90"/>
    <p:sldId id="657" r:id="rId91"/>
    <p:sldId id="658" r:id="rId92"/>
    <p:sldId id="659"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7"/>
    <p:restoredTop sz="94718"/>
  </p:normalViewPr>
  <p:slideViewPr>
    <p:cSldViewPr snapToGrid="0" snapToObjects="1">
      <p:cViewPr varScale="1">
        <p:scale>
          <a:sx n="108" d="100"/>
          <a:sy n="108" d="100"/>
        </p:scale>
        <p:origin x="232"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7614B-DBC5-4D46-86AB-EFD61C08A45B}"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EF0C3F52-9388-4611-B781-FA0C47F47EF8}">
      <dgm:prSet/>
      <dgm:spPr/>
      <dgm:t>
        <a:bodyPr/>
        <a:lstStyle/>
        <a:p>
          <a:r>
            <a:rPr lang="en-US" sz="2400"/>
            <a:t>These general quality variables include:</a:t>
          </a:r>
        </a:p>
      </dgm:t>
    </dgm:pt>
    <dgm:pt modelId="{6E4A6711-E0AA-487B-85B7-96C23CDCBBAC}" type="parTrans" cxnId="{9D222FB5-234B-4C30-AD08-04FB904BAEA8}">
      <dgm:prSet/>
      <dgm:spPr/>
      <dgm:t>
        <a:bodyPr/>
        <a:lstStyle/>
        <a:p>
          <a:endParaRPr lang="en-US"/>
        </a:p>
      </dgm:t>
    </dgm:pt>
    <dgm:pt modelId="{8B0FD4B7-FB72-498F-B4ED-683C52FB8313}" type="sibTrans" cxnId="{9D222FB5-234B-4C30-AD08-04FB904BAEA8}">
      <dgm:prSet/>
      <dgm:spPr/>
      <dgm:t>
        <a:bodyPr/>
        <a:lstStyle/>
        <a:p>
          <a:endParaRPr lang="en-US"/>
        </a:p>
      </dgm:t>
    </dgm:pt>
    <dgm:pt modelId="{2767BADD-73D1-4202-802F-FD6DE3DBC05F}">
      <dgm:prSet custT="1"/>
      <dgm:spPr/>
      <dgm:t>
        <a:bodyPr/>
        <a:lstStyle/>
        <a:p>
          <a:r>
            <a:rPr lang="en-US" sz="2400" dirty="0"/>
            <a:t>Explicitness of instruction</a:t>
          </a:r>
        </a:p>
      </dgm:t>
    </dgm:pt>
    <dgm:pt modelId="{035EFD02-E29F-4DDB-AE25-A104AFC7EBAE}" type="parTrans" cxnId="{73007705-4FE1-4EFD-9A20-5886A2BB1B8A}">
      <dgm:prSet/>
      <dgm:spPr/>
      <dgm:t>
        <a:bodyPr/>
        <a:lstStyle/>
        <a:p>
          <a:endParaRPr lang="en-US"/>
        </a:p>
      </dgm:t>
    </dgm:pt>
    <dgm:pt modelId="{A0488BD2-E86E-463A-8C8D-BB484B847511}" type="sibTrans" cxnId="{73007705-4FE1-4EFD-9A20-5886A2BB1B8A}">
      <dgm:prSet/>
      <dgm:spPr/>
      <dgm:t>
        <a:bodyPr/>
        <a:lstStyle/>
        <a:p>
          <a:endParaRPr lang="en-US"/>
        </a:p>
      </dgm:t>
    </dgm:pt>
    <dgm:pt modelId="{A0A87347-A514-408C-AFFC-E051E2A06AB7}">
      <dgm:prSet custT="1"/>
      <dgm:spPr/>
      <dgm:t>
        <a:bodyPr/>
        <a:lstStyle/>
        <a:p>
          <a:r>
            <a:rPr lang="en-US" sz="2400" dirty="0"/>
            <a:t>Differentiation of instruction</a:t>
          </a:r>
        </a:p>
      </dgm:t>
    </dgm:pt>
    <dgm:pt modelId="{A91B14AF-24D2-4B8A-926A-7A730D650B81}" type="parTrans" cxnId="{3131C2AE-535F-46BD-9D50-24921A957AF0}">
      <dgm:prSet/>
      <dgm:spPr/>
      <dgm:t>
        <a:bodyPr/>
        <a:lstStyle/>
        <a:p>
          <a:endParaRPr lang="en-US"/>
        </a:p>
      </dgm:t>
    </dgm:pt>
    <dgm:pt modelId="{5A16B638-81AF-4FB7-A4E7-19D5A221BAF3}" type="sibTrans" cxnId="{3131C2AE-535F-46BD-9D50-24921A957AF0}">
      <dgm:prSet/>
      <dgm:spPr/>
      <dgm:t>
        <a:bodyPr/>
        <a:lstStyle/>
        <a:p>
          <a:endParaRPr lang="en-US"/>
        </a:p>
      </dgm:t>
    </dgm:pt>
    <dgm:pt modelId="{44D7E3E1-5906-4C11-B442-F1CE5455DBE6}">
      <dgm:prSet custT="1"/>
      <dgm:spPr/>
      <dgm:t>
        <a:bodyPr/>
        <a:lstStyle/>
        <a:p>
          <a:r>
            <a:rPr lang="en-US" sz="2400" dirty="0"/>
            <a:t>Intensity of lessons</a:t>
          </a:r>
        </a:p>
      </dgm:t>
    </dgm:pt>
    <dgm:pt modelId="{6BDE0CF5-1286-4F9C-A179-1FFD6306496B}" type="parTrans" cxnId="{7F49D36F-0204-404E-B091-08E15C04C8AC}">
      <dgm:prSet/>
      <dgm:spPr/>
      <dgm:t>
        <a:bodyPr/>
        <a:lstStyle/>
        <a:p>
          <a:endParaRPr lang="en-US"/>
        </a:p>
      </dgm:t>
    </dgm:pt>
    <dgm:pt modelId="{9FAFD55B-B7BE-4E04-A3B5-173F8AAC0515}" type="sibTrans" cxnId="{7F49D36F-0204-404E-B091-08E15C04C8AC}">
      <dgm:prSet/>
      <dgm:spPr/>
      <dgm:t>
        <a:bodyPr/>
        <a:lstStyle/>
        <a:p>
          <a:endParaRPr lang="en-US"/>
        </a:p>
      </dgm:t>
    </dgm:pt>
    <dgm:pt modelId="{EB2F1DB2-9FE0-4447-9267-B4A67D4AB7BD}">
      <dgm:prSet custT="1"/>
      <dgm:spPr/>
      <dgm:t>
        <a:bodyPr/>
        <a:lstStyle/>
        <a:p>
          <a:r>
            <a:rPr lang="en-US" sz="2400" dirty="0"/>
            <a:t>Quality of lesson design</a:t>
          </a:r>
        </a:p>
      </dgm:t>
    </dgm:pt>
    <dgm:pt modelId="{3C153970-B602-45A6-B4C6-8F807E97BB17}" type="parTrans" cxnId="{8BD07FC6-8692-4FD5-9D82-B6372D482035}">
      <dgm:prSet/>
      <dgm:spPr/>
      <dgm:t>
        <a:bodyPr/>
        <a:lstStyle/>
        <a:p>
          <a:endParaRPr lang="en-US"/>
        </a:p>
      </dgm:t>
    </dgm:pt>
    <dgm:pt modelId="{B99B1A2F-B669-4EDD-87AB-8BCE7DCF220E}" type="sibTrans" cxnId="{8BD07FC6-8692-4FD5-9D82-B6372D482035}">
      <dgm:prSet/>
      <dgm:spPr/>
      <dgm:t>
        <a:bodyPr/>
        <a:lstStyle/>
        <a:p>
          <a:endParaRPr lang="en-US"/>
        </a:p>
      </dgm:t>
    </dgm:pt>
    <dgm:pt modelId="{E5A9EB6D-53CD-4EBA-8852-AF21B718FCC3}">
      <dgm:prSet custT="1"/>
      <dgm:spPr/>
      <dgm:t>
        <a:bodyPr/>
        <a:lstStyle/>
        <a:p>
          <a:r>
            <a:rPr lang="en-US" sz="2400" dirty="0"/>
            <a:t>Implementation of lessons</a:t>
          </a:r>
        </a:p>
      </dgm:t>
    </dgm:pt>
    <dgm:pt modelId="{278125B9-DF40-4686-8102-9C45EAFD33B2}" type="parTrans" cxnId="{1862735D-49B8-4254-B5B9-43758ADCA75A}">
      <dgm:prSet/>
      <dgm:spPr/>
      <dgm:t>
        <a:bodyPr/>
        <a:lstStyle/>
        <a:p>
          <a:endParaRPr lang="en-US"/>
        </a:p>
      </dgm:t>
    </dgm:pt>
    <dgm:pt modelId="{6F98AC0E-1971-423C-9F80-68348FA4C99B}" type="sibTrans" cxnId="{1862735D-49B8-4254-B5B9-43758ADCA75A}">
      <dgm:prSet/>
      <dgm:spPr/>
      <dgm:t>
        <a:bodyPr/>
        <a:lstStyle/>
        <a:p>
          <a:endParaRPr lang="en-US"/>
        </a:p>
      </dgm:t>
    </dgm:pt>
    <dgm:pt modelId="{78F4E001-5AB9-A44B-A080-B0ACFBCEEE96}" type="pres">
      <dgm:prSet presAssocID="{4F67614B-DBC5-4D46-86AB-EFD61C08A45B}" presName="compositeShape" presStyleCnt="0">
        <dgm:presLayoutVars>
          <dgm:chMax val="7"/>
          <dgm:dir/>
          <dgm:resizeHandles val="exact"/>
        </dgm:presLayoutVars>
      </dgm:prSet>
      <dgm:spPr/>
    </dgm:pt>
    <dgm:pt modelId="{81289CE2-2D3D-DC46-A6C9-04ACCC33636F}" type="pres">
      <dgm:prSet presAssocID="{4F67614B-DBC5-4D46-86AB-EFD61C08A45B}" presName="wedge1" presStyleLbl="node1" presStyleIdx="0" presStyleCnt="1" custScaleX="120744" custScaleY="111696"/>
      <dgm:spPr/>
    </dgm:pt>
    <dgm:pt modelId="{7B95784C-9C3C-ED42-B191-F54588B47891}" type="pres">
      <dgm:prSet presAssocID="{4F67614B-DBC5-4D46-86AB-EFD61C08A45B}" presName="dummy1a" presStyleCnt="0"/>
      <dgm:spPr/>
    </dgm:pt>
    <dgm:pt modelId="{8170584D-F1D7-EA43-BC3F-4D065DF37077}" type="pres">
      <dgm:prSet presAssocID="{4F67614B-DBC5-4D46-86AB-EFD61C08A45B}" presName="dummy1b" presStyleCnt="0"/>
      <dgm:spPr/>
    </dgm:pt>
    <dgm:pt modelId="{9ECE2479-2D5A-2742-8C9F-1538D8480CA9}" type="pres">
      <dgm:prSet presAssocID="{4F67614B-DBC5-4D46-86AB-EFD61C08A45B}" presName="wedge1Tx" presStyleLbl="node1" presStyleIdx="0" presStyleCnt="1">
        <dgm:presLayoutVars>
          <dgm:chMax val="0"/>
          <dgm:chPref val="0"/>
          <dgm:bulletEnabled val="1"/>
        </dgm:presLayoutVars>
      </dgm:prSet>
      <dgm:spPr/>
    </dgm:pt>
    <dgm:pt modelId="{AD33BCB3-9969-C642-8A2A-0439C778EB48}" type="pres">
      <dgm:prSet presAssocID="{8B0FD4B7-FB72-498F-B4ED-683C52FB8313}" presName="arrowWedge1single" presStyleLbl="fgSibTrans2D1" presStyleIdx="0" presStyleCnt="1" custScaleX="133992" custScaleY="99880"/>
      <dgm:spPr/>
    </dgm:pt>
  </dgm:ptLst>
  <dgm:cxnLst>
    <dgm:cxn modelId="{1ED67203-9C64-4249-8828-13C4235E6569}" type="presOf" srcId="{2767BADD-73D1-4202-802F-FD6DE3DBC05F}" destId="{81289CE2-2D3D-DC46-A6C9-04ACCC33636F}" srcOrd="0" destOrd="1" presId="urn:microsoft.com/office/officeart/2005/8/layout/cycle8"/>
    <dgm:cxn modelId="{73007705-4FE1-4EFD-9A20-5886A2BB1B8A}" srcId="{EF0C3F52-9388-4611-B781-FA0C47F47EF8}" destId="{2767BADD-73D1-4202-802F-FD6DE3DBC05F}" srcOrd="0" destOrd="0" parTransId="{035EFD02-E29F-4DDB-AE25-A104AFC7EBAE}" sibTransId="{A0488BD2-E86E-463A-8C8D-BB484B847511}"/>
    <dgm:cxn modelId="{4091491E-FE2F-CA45-830F-4279B90B70BB}" type="presOf" srcId="{44D7E3E1-5906-4C11-B442-F1CE5455DBE6}" destId="{9ECE2479-2D5A-2742-8C9F-1538D8480CA9}" srcOrd="1" destOrd="3" presId="urn:microsoft.com/office/officeart/2005/8/layout/cycle8"/>
    <dgm:cxn modelId="{5693033B-EAF0-FF47-88BA-32869711D32C}" type="presOf" srcId="{44D7E3E1-5906-4C11-B442-F1CE5455DBE6}" destId="{81289CE2-2D3D-DC46-A6C9-04ACCC33636F}" srcOrd="0" destOrd="3" presId="urn:microsoft.com/office/officeart/2005/8/layout/cycle8"/>
    <dgm:cxn modelId="{1862735D-49B8-4254-B5B9-43758ADCA75A}" srcId="{EF0C3F52-9388-4611-B781-FA0C47F47EF8}" destId="{E5A9EB6D-53CD-4EBA-8852-AF21B718FCC3}" srcOrd="4" destOrd="0" parTransId="{278125B9-DF40-4686-8102-9C45EAFD33B2}" sibTransId="{6F98AC0E-1971-423C-9F80-68348FA4C99B}"/>
    <dgm:cxn modelId="{BA184965-230F-4E4D-8D55-5A7355177410}" type="presOf" srcId="{4F67614B-DBC5-4D46-86AB-EFD61C08A45B}" destId="{78F4E001-5AB9-A44B-A080-B0ACFBCEEE96}" srcOrd="0" destOrd="0" presId="urn:microsoft.com/office/officeart/2005/8/layout/cycle8"/>
    <dgm:cxn modelId="{7F49D36F-0204-404E-B091-08E15C04C8AC}" srcId="{EF0C3F52-9388-4611-B781-FA0C47F47EF8}" destId="{44D7E3E1-5906-4C11-B442-F1CE5455DBE6}" srcOrd="2" destOrd="0" parTransId="{6BDE0CF5-1286-4F9C-A179-1FFD6306496B}" sibTransId="{9FAFD55B-B7BE-4E04-A3B5-173F8AAC0515}"/>
    <dgm:cxn modelId="{B0B09976-B096-484B-BFC6-514D48BB4665}" type="presOf" srcId="{A0A87347-A514-408C-AFFC-E051E2A06AB7}" destId="{81289CE2-2D3D-DC46-A6C9-04ACCC33636F}" srcOrd="0" destOrd="2" presId="urn:microsoft.com/office/officeart/2005/8/layout/cycle8"/>
    <dgm:cxn modelId="{18C42779-78BA-4143-9260-823E97309336}" type="presOf" srcId="{EB2F1DB2-9FE0-4447-9267-B4A67D4AB7BD}" destId="{9ECE2479-2D5A-2742-8C9F-1538D8480CA9}" srcOrd="1" destOrd="4" presId="urn:microsoft.com/office/officeart/2005/8/layout/cycle8"/>
    <dgm:cxn modelId="{2632FF92-36BD-F74E-80E2-5882D7E68612}" type="presOf" srcId="{EF0C3F52-9388-4611-B781-FA0C47F47EF8}" destId="{81289CE2-2D3D-DC46-A6C9-04ACCC33636F}" srcOrd="0" destOrd="0" presId="urn:microsoft.com/office/officeart/2005/8/layout/cycle8"/>
    <dgm:cxn modelId="{94602BAE-42F1-8548-B569-DCB8CB953482}" type="presOf" srcId="{EF0C3F52-9388-4611-B781-FA0C47F47EF8}" destId="{9ECE2479-2D5A-2742-8C9F-1538D8480CA9}" srcOrd="1" destOrd="0" presId="urn:microsoft.com/office/officeart/2005/8/layout/cycle8"/>
    <dgm:cxn modelId="{3131C2AE-535F-46BD-9D50-24921A957AF0}" srcId="{EF0C3F52-9388-4611-B781-FA0C47F47EF8}" destId="{A0A87347-A514-408C-AFFC-E051E2A06AB7}" srcOrd="1" destOrd="0" parTransId="{A91B14AF-24D2-4B8A-926A-7A730D650B81}" sibTransId="{5A16B638-81AF-4FB7-A4E7-19D5A221BAF3}"/>
    <dgm:cxn modelId="{9D222FB5-234B-4C30-AD08-04FB904BAEA8}" srcId="{4F67614B-DBC5-4D46-86AB-EFD61C08A45B}" destId="{EF0C3F52-9388-4611-B781-FA0C47F47EF8}" srcOrd="0" destOrd="0" parTransId="{6E4A6711-E0AA-487B-85B7-96C23CDCBBAC}" sibTransId="{8B0FD4B7-FB72-498F-B4ED-683C52FB8313}"/>
    <dgm:cxn modelId="{FC9620BC-578F-864D-9822-4E96AE3F0D35}" type="presOf" srcId="{A0A87347-A514-408C-AFFC-E051E2A06AB7}" destId="{9ECE2479-2D5A-2742-8C9F-1538D8480CA9}" srcOrd="1" destOrd="2" presId="urn:microsoft.com/office/officeart/2005/8/layout/cycle8"/>
    <dgm:cxn modelId="{8BD07FC6-8692-4FD5-9D82-B6372D482035}" srcId="{EF0C3F52-9388-4611-B781-FA0C47F47EF8}" destId="{EB2F1DB2-9FE0-4447-9267-B4A67D4AB7BD}" srcOrd="3" destOrd="0" parTransId="{3C153970-B602-45A6-B4C6-8F807E97BB17}" sibTransId="{B99B1A2F-B669-4EDD-87AB-8BCE7DCF220E}"/>
    <dgm:cxn modelId="{0D40ADCF-48D1-9443-942C-41DF47AD635E}" type="presOf" srcId="{E5A9EB6D-53CD-4EBA-8852-AF21B718FCC3}" destId="{81289CE2-2D3D-DC46-A6C9-04ACCC33636F}" srcOrd="0" destOrd="5" presId="urn:microsoft.com/office/officeart/2005/8/layout/cycle8"/>
    <dgm:cxn modelId="{9ECDEBEF-1A13-0941-BA59-F60DEF606303}" type="presOf" srcId="{EB2F1DB2-9FE0-4447-9267-B4A67D4AB7BD}" destId="{81289CE2-2D3D-DC46-A6C9-04ACCC33636F}" srcOrd="0" destOrd="4" presId="urn:microsoft.com/office/officeart/2005/8/layout/cycle8"/>
    <dgm:cxn modelId="{814FD0F0-FC36-D64F-9C81-9F743DF107A1}" type="presOf" srcId="{E5A9EB6D-53CD-4EBA-8852-AF21B718FCC3}" destId="{9ECE2479-2D5A-2742-8C9F-1538D8480CA9}" srcOrd="1" destOrd="5" presId="urn:microsoft.com/office/officeart/2005/8/layout/cycle8"/>
    <dgm:cxn modelId="{1DE408F7-E376-C64F-BC49-DF2976473256}" type="presOf" srcId="{2767BADD-73D1-4202-802F-FD6DE3DBC05F}" destId="{9ECE2479-2D5A-2742-8C9F-1538D8480CA9}" srcOrd="1" destOrd="1" presId="urn:microsoft.com/office/officeart/2005/8/layout/cycle8"/>
    <dgm:cxn modelId="{0A03D190-D3A4-B74B-ACE3-659B370B1484}" type="presParOf" srcId="{78F4E001-5AB9-A44B-A080-B0ACFBCEEE96}" destId="{81289CE2-2D3D-DC46-A6C9-04ACCC33636F}" srcOrd="0" destOrd="0" presId="urn:microsoft.com/office/officeart/2005/8/layout/cycle8"/>
    <dgm:cxn modelId="{A4784884-C83A-1B4C-A2BC-3DF4AA778C0C}" type="presParOf" srcId="{78F4E001-5AB9-A44B-A080-B0ACFBCEEE96}" destId="{7B95784C-9C3C-ED42-B191-F54588B47891}" srcOrd="1" destOrd="0" presId="urn:microsoft.com/office/officeart/2005/8/layout/cycle8"/>
    <dgm:cxn modelId="{00F4CF94-EFA0-4647-ADCE-4BDCE4A34863}" type="presParOf" srcId="{78F4E001-5AB9-A44B-A080-B0ACFBCEEE96}" destId="{8170584D-F1D7-EA43-BC3F-4D065DF37077}" srcOrd="2" destOrd="0" presId="urn:microsoft.com/office/officeart/2005/8/layout/cycle8"/>
    <dgm:cxn modelId="{5C11F456-D727-734B-8354-D2ACDB043450}" type="presParOf" srcId="{78F4E001-5AB9-A44B-A080-B0ACFBCEEE96}" destId="{9ECE2479-2D5A-2742-8C9F-1538D8480CA9}" srcOrd="3" destOrd="0" presId="urn:microsoft.com/office/officeart/2005/8/layout/cycle8"/>
    <dgm:cxn modelId="{5179D4F4-4379-184E-99F9-BF8DF2B37B0D}" type="presParOf" srcId="{78F4E001-5AB9-A44B-A080-B0ACFBCEEE96}" destId="{AD33BCB3-9969-C642-8A2A-0439C778EB48}" srcOrd="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89CE2-2D3D-DC46-A6C9-04ACCC33636F}">
      <dsp:nvSpPr>
        <dsp:cNvPr id="0" name=""/>
        <dsp:cNvSpPr/>
      </dsp:nvSpPr>
      <dsp:spPr>
        <a:xfrm>
          <a:off x="3262189" y="160627"/>
          <a:ext cx="5276323" cy="48809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1066800">
            <a:lnSpc>
              <a:spcPct val="90000"/>
            </a:lnSpc>
            <a:spcBef>
              <a:spcPct val="0"/>
            </a:spcBef>
            <a:spcAft>
              <a:spcPct val="35000"/>
            </a:spcAft>
            <a:buNone/>
          </a:pPr>
          <a:r>
            <a:rPr lang="en-US" sz="2400" kern="1200"/>
            <a:t>These general quality variables include:</a:t>
          </a:r>
        </a:p>
        <a:p>
          <a:pPr marL="228600" lvl="1" indent="-228600" algn="l" defTabSz="1066800">
            <a:lnSpc>
              <a:spcPct val="90000"/>
            </a:lnSpc>
            <a:spcBef>
              <a:spcPct val="0"/>
            </a:spcBef>
            <a:spcAft>
              <a:spcPct val="15000"/>
            </a:spcAft>
            <a:buChar char="•"/>
          </a:pPr>
          <a:r>
            <a:rPr lang="en-US" sz="2400" kern="1200" dirty="0"/>
            <a:t>Explicitness of instruction</a:t>
          </a:r>
        </a:p>
        <a:p>
          <a:pPr marL="228600" lvl="1" indent="-228600" algn="l" defTabSz="1066800">
            <a:lnSpc>
              <a:spcPct val="90000"/>
            </a:lnSpc>
            <a:spcBef>
              <a:spcPct val="0"/>
            </a:spcBef>
            <a:spcAft>
              <a:spcPct val="15000"/>
            </a:spcAft>
            <a:buChar char="•"/>
          </a:pPr>
          <a:r>
            <a:rPr lang="en-US" sz="2400" kern="1200" dirty="0"/>
            <a:t>Differentiation of instruction</a:t>
          </a:r>
        </a:p>
        <a:p>
          <a:pPr marL="228600" lvl="1" indent="-228600" algn="l" defTabSz="1066800">
            <a:lnSpc>
              <a:spcPct val="90000"/>
            </a:lnSpc>
            <a:spcBef>
              <a:spcPct val="0"/>
            </a:spcBef>
            <a:spcAft>
              <a:spcPct val="15000"/>
            </a:spcAft>
            <a:buChar char="•"/>
          </a:pPr>
          <a:r>
            <a:rPr lang="en-US" sz="2400" kern="1200" dirty="0"/>
            <a:t>Intensity of lessons</a:t>
          </a:r>
        </a:p>
        <a:p>
          <a:pPr marL="228600" lvl="1" indent="-228600" algn="l" defTabSz="1066800">
            <a:lnSpc>
              <a:spcPct val="90000"/>
            </a:lnSpc>
            <a:spcBef>
              <a:spcPct val="0"/>
            </a:spcBef>
            <a:spcAft>
              <a:spcPct val="15000"/>
            </a:spcAft>
            <a:buChar char="•"/>
          </a:pPr>
          <a:r>
            <a:rPr lang="en-US" sz="2400" kern="1200" dirty="0"/>
            <a:t>Quality of lesson design</a:t>
          </a:r>
        </a:p>
        <a:p>
          <a:pPr marL="228600" lvl="1" indent="-228600" algn="l" defTabSz="1066800">
            <a:lnSpc>
              <a:spcPct val="90000"/>
            </a:lnSpc>
            <a:spcBef>
              <a:spcPct val="0"/>
            </a:spcBef>
            <a:spcAft>
              <a:spcPct val="15000"/>
            </a:spcAft>
            <a:buChar char="•"/>
          </a:pPr>
          <a:r>
            <a:rPr lang="en-US" sz="2400" kern="1200" dirty="0"/>
            <a:t>Implementation of lessons</a:t>
          </a:r>
        </a:p>
      </dsp:txBody>
      <dsp:txXfrm>
        <a:off x="4141577" y="974117"/>
        <a:ext cx="3517548" cy="3253959"/>
      </dsp:txXfrm>
    </dsp:sp>
    <dsp:sp modelId="{AD33BCB3-9969-C642-8A2A-0439C778EB48}">
      <dsp:nvSpPr>
        <dsp:cNvPr id="0" name=""/>
        <dsp:cNvSpPr/>
      </dsp:nvSpPr>
      <dsp:spPr>
        <a:xfrm>
          <a:off x="2631998" y="146098"/>
          <a:ext cx="6580174" cy="4904978"/>
        </a:xfrm>
        <a:prstGeom prst="circularArrow">
          <a:avLst>
            <a:gd name="adj1" fmla="val 5085"/>
            <a:gd name="adj2" fmla="val 327528"/>
            <a:gd name="adj3" fmla="val 15831181"/>
            <a:gd name="adj4" fmla="val 1624129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6D6BF-66A0-1E4F-88E2-BA9E842008DE}" type="datetimeFigureOut">
              <a:rPr lang="en-US" smtClean="0"/>
              <a:t>10/28/21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AB56D-7265-8849-AD5B-970A80B19FF3}" type="slidenum">
              <a:rPr lang="en-US" smtClean="0"/>
              <a:t>‹#›</a:t>
            </a:fld>
            <a:endParaRPr lang="en-US"/>
          </a:p>
        </p:txBody>
      </p:sp>
    </p:spTree>
    <p:extLst>
      <p:ext uri="{BB962C8B-B14F-4D97-AF65-F5344CB8AC3E}">
        <p14:creationId xmlns:p14="http://schemas.microsoft.com/office/powerpoint/2010/main" val="275282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B17D75-AC07-CF48-BB5B-8A1430FAA566}" type="slidenum">
              <a:rPr lang="en-US" sz="1200">
                <a:latin typeface="Times New Roman" charset="0"/>
              </a:rPr>
              <a:pPr eaLnBrk="1" hangingPunct="1"/>
              <a:t>48</a:t>
            </a:fld>
            <a:endParaRPr lang="en-US" sz="1200">
              <a:latin typeface="Times New Roman"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65795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B32AAE-2B13-AB4F-8090-4B987B289567}" type="slidenum">
              <a:rPr lang="en-US" sz="1200">
                <a:latin typeface="Times New Roman" charset="0"/>
              </a:rPr>
              <a:pPr eaLnBrk="1" hangingPunct="1"/>
              <a:t>52</a:t>
            </a:fld>
            <a:endParaRPr lang="en-US" sz="1200">
              <a:latin typeface="Times New Roman"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60885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DD90D4-7E04-E647-978A-66F78F4A55E4}" type="slidenum">
              <a:rPr lang="en-US" sz="1200">
                <a:latin typeface="Times New Roman" charset="0"/>
              </a:rPr>
              <a:pPr eaLnBrk="1" hangingPunct="1"/>
              <a:t>83</a:t>
            </a:fld>
            <a:endParaRPr lang="en-US" sz="1200">
              <a:latin typeface="Times New Roman"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35508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DD90D4-7E04-E647-978A-66F78F4A55E4}" type="slidenum">
              <a:rPr lang="en-US" sz="1200">
                <a:latin typeface="Times New Roman" charset="0"/>
              </a:rPr>
              <a:pPr eaLnBrk="1" hangingPunct="1"/>
              <a:t>84</a:t>
            </a:fld>
            <a:endParaRPr lang="en-US" sz="1200">
              <a:latin typeface="Times New Roman"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73878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B2747-1F8D-7E42-92C8-F127138FFA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EF7479-5C30-E04F-8B7A-800B912C17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19C075-CB34-404D-9B15-686BE887DA22}"/>
              </a:ext>
            </a:extLst>
          </p:cNvPr>
          <p:cNvSpPr>
            <a:spLocks noGrp="1"/>
          </p:cNvSpPr>
          <p:nvPr>
            <p:ph type="dt" sz="half" idx="10"/>
          </p:nvPr>
        </p:nvSpPr>
        <p:spPr/>
        <p:txBody>
          <a:bodyPr/>
          <a:lstStyle/>
          <a:p>
            <a:fld id="{D559BD4D-495F-8A4E-9F7E-2415808D3FF6}" type="datetimeFigureOut">
              <a:rPr lang="en-US" smtClean="0"/>
              <a:t>10/28/21</a:t>
            </a:fld>
            <a:endParaRPr lang="en-US"/>
          </a:p>
        </p:txBody>
      </p:sp>
      <p:sp>
        <p:nvSpPr>
          <p:cNvPr id="5" name="Footer Placeholder 4">
            <a:extLst>
              <a:ext uri="{FF2B5EF4-FFF2-40B4-BE49-F238E27FC236}">
                <a16:creationId xmlns:a16="http://schemas.microsoft.com/office/drawing/2014/main" id="{40E41B0E-C642-704E-88E9-ADC33E360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C3F59-34BD-B347-8250-2B7499C1A3F9}"/>
              </a:ext>
            </a:extLst>
          </p:cNvPr>
          <p:cNvSpPr>
            <a:spLocks noGrp="1"/>
          </p:cNvSpPr>
          <p:nvPr>
            <p:ph type="sldNum" sz="quarter" idx="12"/>
          </p:nvPr>
        </p:nvSpPr>
        <p:spPr/>
        <p:txBody>
          <a:bodyPr/>
          <a:lstStyle/>
          <a:p>
            <a:fld id="{A4A569E1-6B43-2D43-9A90-AC9EF9E0CE9A}" type="slidenum">
              <a:rPr lang="en-US" smtClean="0"/>
              <a:t>‹#›</a:t>
            </a:fld>
            <a:endParaRPr lang="en-US"/>
          </a:p>
        </p:txBody>
      </p:sp>
    </p:spTree>
    <p:extLst>
      <p:ext uri="{BB962C8B-B14F-4D97-AF65-F5344CB8AC3E}">
        <p14:creationId xmlns:p14="http://schemas.microsoft.com/office/powerpoint/2010/main" val="322777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E95B-8307-C043-BC7C-B8793925EF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541F43-E134-AD4C-BDE0-AB35C2596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C7A0D-6B5F-4647-ADE8-37E7FD73E6E8}"/>
              </a:ext>
            </a:extLst>
          </p:cNvPr>
          <p:cNvSpPr>
            <a:spLocks noGrp="1"/>
          </p:cNvSpPr>
          <p:nvPr>
            <p:ph type="dt" sz="half" idx="10"/>
          </p:nvPr>
        </p:nvSpPr>
        <p:spPr/>
        <p:txBody>
          <a:bodyPr/>
          <a:lstStyle/>
          <a:p>
            <a:fld id="{D559BD4D-495F-8A4E-9F7E-2415808D3FF6}" type="datetimeFigureOut">
              <a:rPr lang="en-US" smtClean="0"/>
              <a:t>10/28/21</a:t>
            </a:fld>
            <a:endParaRPr lang="en-US"/>
          </a:p>
        </p:txBody>
      </p:sp>
      <p:sp>
        <p:nvSpPr>
          <p:cNvPr id="5" name="Footer Placeholder 4">
            <a:extLst>
              <a:ext uri="{FF2B5EF4-FFF2-40B4-BE49-F238E27FC236}">
                <a16:creationId xmlns:a16="http://schemas.microsoft.com/office/drawing/2014/main" id="{06D86702-4D65-A04A-89C0-54C42F4E3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5A4A2-687C-784C-A119-3E7408586125}"/>
              </a:ext>
            </a:extLst>
          </p:cNvPr>
          <p:cNvSpPr>
            <a:spLocks noGrp="1"/>
          </p:cNvSpPr>
          <p:nvPr>
            <p:ph type="sldNum" sz="quarter" idx="12"/>
          </p:nvPr>
        </p:nvSpPr>
        <p:spPr/>
        <p:txBody>
          <a:bodyPr/>
          <a:lstStyle/>
          <a:p>
            <a:fld id="{A4A569E1-6B43-2D43-9A90-AC9EF9E0CE9A}" type="slidenum">
              <a:rPr lang="en-US" smtClean="0"/>
              <a:t>‹#›</a:t>
            </a:fld>
            <a:endParaRPr lang="en-US"/>
          </a:p>
        </p:txBody>
      </p:sp>
    </p:spTree>
    <p:extLst>
      <p:ext uri="{BB962C8B-B14F-4D97-AF65-F5344CB8AC3E}">
        <p14:creationId xmlns:p14="http://schemas.microsoft.com/office/powerpoint/2010/main" val="132453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35A2DB-C9F0-9B48-8E68-B846BE9C12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BEE67A-7F91-D24D-93EC-4F701A3769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BEF7B-4B9F-4947-BC3F-74198CA6BF8A}"/>
              </a:ext>
            </a:extLst>
          </p:cNvPr>
          <p:cNvSpPr>
            <a:spLocks noGrp="1"/>
          </p:cNvSpPr>
          <p:nvPr>
            <p:ph type="dt" sz="half" idx="10"/>
          </p:nvPr>
        </p:nvSpPr>
        <p:spPr/>
        <p:txBody>
          <a:bodyPr/>
          <a:lstStyle/>
          <a:p>
            <a:fld id="{D559BD4D-495F-8A4E-9F7E-2415808D3FF6}" type="datetimeFigureOut">
              <a:rPr lang="en-US" smtClean="0"/>
              <a:t>10/28/21</a:t>
            </a:fld>
            <a:endParaRPr lang="en-US"/>
          </a:p>
        </p:txBody>
      </p:sp>
      <p:sp>
        <p:nvSpPr>
          <p:cNvPr id="5" name="Footer Placeholder 4">
            <a:extLst>
              <a:ext uri="{FF2B5EF4-FFF2-40B4-BE49-F238E27FC236}">
                <a16:creationId xmlns:a16="http://schemas.microsoft.com/office/drawing/2014/main" id="{E6A80DF7-9BD4-6947-808D-CEDFEB430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9C022-1761-A140-AA10-CACB9CC24C1D}"/>
              </a:ext>
            </a:extLst>
          </p:cNvPr>
          <p:cNvSpPr>
            <a:spLocks noGrp="1"/>
          </p:cNvSpPr>
          <p:nvPr>
            <p:ph type="sldNum" sz="quarter" idx="12"/>
          </p:nvPr>
        </p:nvSpPr>
        <p:spPr/>
        <p:txBody>
          <a:bodyPr/>
          <a:lstStyle/>
          <a:p>
            <a:fld id="{A4A569E1-6B43-2D43-9A90-AC9EF9E0CE9A}" type="slidenum">
              <a:rPr lang="en-US" smtClean="0"/>
              <a:t>‹#›</a:t>
            </a:fld>
            <a:endParaRPr lang="en-US"/>
          </a:p>
        </p:txBody>
      </p:sp>
    </p:spTree>
    <p:extLst>
      <p:ext uri="{BB962C8B-B14F-4D97-AF65-F5344CB8AC3E}">
        <p14:creationId xmlns:p14="http://schemas.microsoft.com/office/powerpoint/2010/main" val="21941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3E8B-6223-C247-94ED-8EBB8C5B0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B14152-1F54-F743-A31C-1519B9349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AD29B-0D36-DC44-9116-DED0341F98CC}"/>
              </a:ext>
            </a:extLst>
          </p:cNvPr>
          <p:cNvSpPr>
            <a:spLocks noGrp="1"/>
          </p:cNvSpPr>
          <p:nvPr>
            <p:ph type="dt" sz="half" idx="10"/>
          </p:nvPr>
        </p:nvSpPr>
        <p:spPr/>
        <p:txBody>
          <a:bodyPr/>
          <a:lstStyle/>
          <a:p>
            <a:fld id="{D559BD4D-495F-8A4E-9F7E-2415808D3FF6}" type="datetimeFigureOut">
              <a:rPr lang="en-US" smtClean="0"/>
              <a:t>10/28/21</a:t>
            </a:fld>
            <a:endParaRPr lang="en-US"/>
          </a:p>
        </p:txBody>
      </p:sp>
      <p:sp>
        <p:nvSpPr>
          <p:cNvPr id="5" name="Footer Placeholder 4">
            <a:extLst>
              <a:ext uri="{FF2B5EF4-FFF2-40B4-BE49-F238E27FC236}">
                <a16:creationId xmlns:a16="http://schemas.microsoft.com/office/drawing/2014/main" id="{37968BA8-798D-D84A-8F02-E69BFA0F9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B64C8-20DA-AC41-8847-E148E69FC55E}"/>
              </a:ext>
            </a:extLst>
          </p:cNvPr>
          <p:cNvSpPr>
            <a:spLocks noGrp="1"/>
          </p:cNvSpPr>
          <p:nvPr>
            <p:ph type="sldNum" sz="quarter" idx="12"/>
          </p:nvPr>
        </p:nvSpPr>
        <p:spPr/>
        <p:txBody>
          <a:bodyPr/>
          <a:lstStyle/>
          <a:p>
            <a:fld id="{A4A569E1-6B43-2D43-9A90-AC9EF9E0CE9A}" type="slidenum">
              <a:rPr lang="en-US" smtClean="0"/>
              <a:t>‹#›</a:t>
            </a:fld>
            <a:endParaRPr lang="en-US"/>
          </a:p>
        </p:txBody>
      </p:sp>
    </p:spTree>
    <p:extLst>
      <p:ext uri="{BB962C8B-B14F-4D97-AF65-F5344CB8AC3E}">
        <p14:creationId xmlns:p14="http://schemas.microsoft.com/office/powerpoint/2010/main" val="374203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1438-9A4F-4F48-B633-064A6A9A9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409AD6-BF2D-664B-97C5-D0453C5BBB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465A05-0FC7-CE44-929B-8C2C449AE542}"/>
              </a:ext>
            </a:extLst>
          </p:cNvPr>
          <p:cNvSpPr>
            <a:spLocks noGrp="1"/>
          </p:cNvSpPr>
          <p:nvPr>
            <p:ph type="dt" sz="half" idx="10"/>
          </p:nvPr>
        </p:nvSpPr>
        <p:spPr/>
        <p:txBody>
          <a:bodyPr/>
          <a:lstStyle/>
          <a:p>
            <a:fld id="{D559BD4D-495F-8A4E-9F7E-2415808D3FF6}" type="datetimeFigureOut">
              <a:rPr lang="en-US" smtClean="0"/>
              <a:t>10/28/21</a:t>
            </a:fld>
            <a:endParaRPr lang="en-US"/>
          </a:p>
        </p:txBody>
      </p:sp>
      <p:sp>
        <p:nvSpPr>
          <p:cNvPr id="5" name="Footer Placeholder 4">
            <a:extLst>
              <a:ext uri="{FF2B5EF4-FFF2-40B4-BE49-F238E27FC236}">
                <a16:creationId xmlns:a16="http://schemas.microsoft.com/office/drawing/2014/main" id="{481859D9-E28B-BF42-A222-5B61263B8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1FF33-5F2F-E74D-A0A9-255F8E539DF2}"/>
              </a:ext>
            </a:extLst>
          </p:cNvPr>
          <p:cNvSpPr>
            <a:spLocks noGrp="1"/>
          </p:cNvSpPr>
          <p:nvPr>
            <p:ph type="sldNum" sz="quarter" idx="12"/>
          </p:nvPr>
        </p:nvSpPr>
        <p:spPr/>
        <p:txBody>
          <a:bodyPr/>
          <a:lstStyle/>
          <a:p>
            <a:fld id="{A4A569E1-6B43-2D43-9A90-AC9EF9E0CE9A}" type="slidenum">
              <a:rPr lang="en-US" smtClean="0"/>
              <a:t>‹#›</a:t>
            </a:fld>
            <a:endParaRPr lang="en-US"/>
          </a:p>
        </p:txBody>
      </p:sp>
    </p:spTree>
    <p:extLst>
      <p:ext uri="{BB962C8B-B14F-4D97-AF65-F5344CB8AC3E}">
        <p14:creationId xmlns:p14="http://schemas.microsoft.com/office/powerpoint/2010/main" val="137374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BA7A-96FE-C240-9F53-A4BD77A707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8D930F-AED3-0A48-BEDF-69E567CC23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38BE99-0A3D-554A-927A-13920CC878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6E24AA-1397-4B47-B8E0-E915670CEB8E}"/>
              </a:ext>
            </a:extLst>
          </p:cNvPr>
          <p:cNvSpPr>
            <a:spLocks noGrp="1"/>
          </p:cNvSpPr>
          <p:nvPr>
            <p:ph type="dt" sz="half" idx="10"/>
          </p:nvPr>
        </p:nvSpPr>
        <p:spPr/>
        <p:txBody>
          <a:bodyPr/>
          <a:lstStyle/>
          <a:p>
            <a:fld id="{D559BD4D-495F-8A4E-9F7E-2415808D3FF6}" type="datetimeFigureOut">
              <a:rPr lang="en-US" smtClean="0"/>
              <a:t>10/28/21</a:t>
            </a:fld>
            <a:endParaRPr lang="en-US"/>
          </a:p>
        </p:txBody>
      </p:sp>
      <p:sp>
        <p:nvSpPr>
          <p:cNvPr id="6" name="Footer Placeholder 5">
            <a:extLst>
              <a:ext uri="{FF2B5EF4-FFF2-40B4-BE49-F238E27FC236}">
                <a16:creationId xmlns:a16="http://schemas.microsoft.com/office/drawing/2014/main" id="{F2235997-6256-5349-963F-B8A765ADD2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DB433-3E8C-8444-BED0-93ACF687FCC1}"/>
              </a:ext>
            </a:extLst>
          </p:cNvPr>
          <p:cNvSpPr>
            <a:spLocks noGrp="1"/>
          </p:cNvSpPr>
          <p:nvPr>
            <p:ph type="sldNum" sz="quarter" idx="12"/>
          </p:nvPr>
        </p:nvSpPr>
        <p:spPr/>
        <p:txBody>
          <a:bodyPr/>
          <a:lstStyle/>
          <a:p>
            <a:fld id="{A4A569E1-6B43-2D43-9A90-AC9EF9E0CE9A}" type="slidenum">
              <a:rPr lang="en-US" smtClean="0"/>
              <a:t>‹#›</a:t>
            </a:fld>
            <a:endParaRPr lang="en-US"/>
          </a:p>
        </p:txBody>
      </p:sp>
    </p:spTree>
    <p:extLst>
      <p:ext uri="{BB962C8B-B14F-4D97-AF65-F5344CB8AC3E}">
        <p14:creationId xmlns:p14="http://schemas.microsoft.com/office/powerpoint/2010/main" val="244416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6BB7-C862-794E-A98D-B860F1DD6A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F8AF9F-8C3E-BD48-B09C-29DF53F08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441161-973A-3845-8161-2653762808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4E303E-55E4-1348-B432-7FF43032E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FCC30B-C869-6A42-9AD2-3B7AD90431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B423B-224D-5F49-B02A-9EBB05596314}"/>
              </a:ext>
            </a:extLst>
          </p:cNvPr>
          <p:cNvSpPr>
            <a:spLocks noGrp="1"/>
          </p:cNvSpPr>
          <p:nvPr>
            <p:ph type="dt" sz="half" idx="10"/>
          </p:nvPr>
        </p:nvSpPr>
        <p:spPr/>
        <p:txBody>
          <a:bodyPr/>
          <a:lstStyle/>
          <a:p>
            <a:fld id="{D559BD4D-495F-8A4E-9F7E-2415808D3FF6}" type="datetimeFigureOut">
              <a:rPr lang="en-US" smtClean="0"/>
              <a:t>10/28/21</a:t>
            </a:fld>
            <a:endParaRPr lang="en-US"/>
          </a:p>
        </p:txBody>
      </p:sp>
      <p:sp>
        <p:nvSpPr>
          <p:cNvPr id="8" name="Footer Placeholder 7">
            <a:extLst>
              <a:ext uri="{FF2B5EF4-FFF2-40B4-BE49-F238E27FC236}">
                <a16:creationId xmlns:a16="http://schemas.microsoft.com/office/drawing/2014/main" id="{D5DF9A1A-D485-E54F-A926-C60752FB59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D5275B-0F03-E149-8539-2BE70DA3BCCB}"/>
              </a:ext>
            </a:extLst>
          </p:cNvPr>
          <p:cNvSpPr>
            <a:spLocks noGrp="1"/>
          </p:cNvSpPr>
          <p:nvPr>
            <p:ph type="sldNum" sz="quarter" idx="12"/>
          </p:nvPr>
        </p:nvSpPr>
        <p:spPr/>
        <p:txBody>
          <a:bodyPr/>
          <a:lstStyle/>
          <a:p>
            <a:fld id="{A4A569E1-6B43-2D43-9A90-AC9EF9E0CE9A}" type="slidenum">
              <a:rPr lang="en-US" smtClean="0"/>
              <a:t>‹#›</a:t>
            </a:fld>
            <a:endParaRPr lang="en-US"/>
          </a:p>
        </p:txBody>
      </p:sp>
    </p:spTree>
    <p:extLst>
      <p:ext uri="{BB962C8B-B14F-4D97-AF65-F5344CB8AC3E}">
        <p14:creationId xmlns:p14="http://schemas.microsoft.com/office/powerpoint/2010/main" val="353687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448F-48D1-6240-8A9F-6114AE78C7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62AEA9-0C3B-4343-B1E7-1E032D6FE1DF}"/>
              </a:ext>
            </a:extLst>
          </p:cNvPr>
          <p:cNvSpPr>
            <a:spLocks noGrp="1"/>
          </p:cNvSpPr>
          <p:nvPr>
            <p:ph type="dt" sz="half" idx="10"/>
          </p:nvPr>
        </p:nvSpPr>
        <p:spPr/>
        <p:txBody>
          <a:bodyPr/>
          <a:lstStyle/>
          <a:p>
            <a:fld id="{D559BD4D-495F-8A4E-9F7E-2415808D3FF6}" type="datetimeFigureOut">
              <a:rPr lang="en-US" smtClean="0"/>
              <a:t>10/28/21</a:t>
            </a:fld>
            <a:endParaRPr lang="en-US"/>
          </a:p>
        </p:txBody>
      </p:sp>
      <p:sp>
        <p:nvSpPr>
          <p:cNvPr id="4" name="Footer Placeholder 3">
            <a:extLst>
              <a:ext uri="{FF2B5EF4-FFF2-40B4-BE49-F238E27FC236}">
                <a16:creationId xmlns:a16="http://schemas.microsoft.com/office/drawing/2014/main" id="{A4AC2777-73CC-824C-B5DA-4BE30FE9A6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21A7B7-6912-654E-8ACD-8D635976E778}"/>
              </a:ext>
            </a:extLst>
          </p:cNvPr>
          <p:cNvSpPr>
            <a:spLocks noGrp="1"/>
          </p:cNvSpPr>
          <p:nvPr>
            <p:ph type="sldNum" sz="quarter" idx="12"/>
          </p:nvPr>
        </p:nvSpPr>
        <p:spPr/>
        <p:txBody>
          <a:bodyPr/>
          <a:lstStyle/>
          <a:p>
            <a:fld id="{A4A569E1-6B43-2D43-9A90-AC9EF9E0CE9A}" type="slidenum">
              <a:rPr lang="en-US" smtClean="0"/>
              <a:t>‹#›</a:t>
            </a:fld>
            <a:endParaRPr lang="en-US"/>
          </a:p>
        </p:txBody>
      </p:sp>
    </p:spTree>
    <p:extLst>
      <p:ext uri="{BB962C8B-B14F-4D97-AF65-F5344CB8AC3E}">
        <p14:creationId xmlns:p14="http://schemas.microsoft.com/office/powerpoint/2010/main" val="747858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DE5BA1-1E33-414B-91AE-5388D069DEC4}"/>
              </a:ext>
            </a:extLst>
          </p:cNvPr>
          <p:cNvSpPr>
            <a:spLocks noGrp="1"/>
          </p:cNvSpPr>
          <p:nvPr>
            <p:ph type="dt" sz="half" idx="10"/>
          </p:nvPr>
        </p:nvSpPr>
        <p:spPr/>
        <p:txBody>
          <a:bodyPr/>
          <a:lstStyle/>
          <a:p>
            <a:fld id="{D559BD4D-495F-8A4E-9F7E-2415808D3FF6}" type="datetimeFigureOut">
              <a:rPr lang="en-US" smtClean="0"/>
              <a:t>10/28/21</a:t>
            </a:fld>
            <a:endParaRPr lang="en-US"/>
          </a:p>
        </p:txBody>
      </p:sp>
      <p:sp>
        <p:nvSpPr>
          <p:cNvPr id="3" name="Footer Placeholder 2">
            <a:extLst>
              <a:ext uri="{FF2B5EF4-FFF2-40B4-BE49-F238E27FC236}">
                <a16:creationId xmlns:a16="http://schemas.microsoft.com/office/drawing/2014/main" id="{ADC804F5-F6C6-B643-A214-6148BED7B7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0B5B4D-54CC-FE4F-9D5F-C5B0C10E1A1B}"/>
              </a:ext>
            </a:extLst>
          </p:cNvPr>
          <p:cNvSpPr>
            <a:spLocks noGrp="1"/>
          </p:cNvSpPr>
          <p:nvPr>
            <p:ph type="sldNum" sz="quarter" idx="12"/>
          </p:nvPr>
        </p:nvSpPr>
        <p:spPr/>
        <p:txBody>
          <a:bodyPr/>
          <a:lstStyle/>
          <a:p>
            <a:fld id="{A4A569E1-6B43-2D43-9A90-AC9EF9E0CE9A}" type="slidenum">
              <a:rPr lang="en-US" smtClean="0"/>
              <a:t>‹#›</a:t>
            </a:fld>
            <a:endParaRPr lang="en-US"/>
          </a:p>
        </p:txBody>
      </p:sp>
    </p:spTree>
    <p:extLst>
      <p:ext uri="{BB962C8B-B14F-4D97-AF65-F5344CB8AC3E}">
        <p14:creationId xmlns:p14="http://schemas.microsoft.com/office/powerpoint/2010/main" val="188069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B026-2FB1-4A4D-8158-871E343EC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E6328B-1371-B144-9313-075993D4D5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02AF09-28B5-DE44-BC29-B0EA739BE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63CED0-AF9C-E342-9BDE-C0B718DE9A59}"/>
              </a:ext>
            </a:extLst>
          </p:cNvPr>
          <p:cNvSpPr>
            <a:spLocks noGrp="1"/>
          </p:cNvSpPr>
          <p:nvPr>
            <p:ph type="dt" sz="half" idx="10"/>
          </p:nvPr>
        </p:nvSpPr>
        <p:spPr/>
        <p:txBody>
          <a:bodyPr/>
          <a:lstStyle/>
          <a:p>
            <a:fld id="{D559BD4D-495F-8A4E-9F7E-2415808D3FF6}" type="datetimeFigureOut">
              <a:rPr lang="en-US" smtClean="0"/>
              <a:t>10/28/21</a:t>
            </a:fld>
            <a:endParaRPr lang="en-US"/>
          </a:p>
        </p:txBody>
      </p:sp>
      <p:sp>
        <p:nvSpPr>
          <p:cNvPr id="6" name="Footer Placeholder 5">
            <a:extLst>
              <a:ext uri="{FF2B5EF4-FFF2-40B4-BE49-F238E27FC236}">
                <a16:creationId xmlns:a16="http://schemas.microsoft.com/office/drawing/2014/main" id="{C9F9C510-4648-8842-A7BC-3C428C55C2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A3149-4807-3E4E-948B-ADF9281F8265}"/>
              </a:ext>
            </a:extLst>
          </p:cNvPr>
          <p:cNvSpPr>
            <a:spLocks noGrp="1"/>
          </p:cNvSpPr>
          <p:nvPr>
            <p:ph type="sldNum" sz="quarter" idx="12"/>
          </p:nvPr>
        </p:nvSpPr>
        <p:spPr/>
        <p:txBody>
          <a:bodyPr/>
          <a:lstStyle/>
          <a:p>
            <a:fld id="{A4A569E1-6B43-2D43-9A90-AC9EF9E0CE9A}" type="slidenum">
              <a:rPr lang="en-US" smtClean="0"/>
              <a:t>‹#›</a:t>
            </a:fld>
            <a:endParaRPr lang="en-US"/>
          </a:p>
        </p:txBody>
      </p:sp>
    </p:spTree>
    <p:extLst>
      <p:ext uri="{BB962C8B-B14F-4D97-AF65-F5344CB8AC3E}">
        <p14:creationId xmlns:p14="http://schemas.microsoft.com/office/powerpoint/2010/main" val="312775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ACAA2-8E65-B34D-9E07-55164C9473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A0E4F6-3696-D74C-8225-AB5FA0302B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69617-F322-A540-8589-DD66C33FF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072DFC-5D1A-DA45-A99A-55922108E9A0}"/>
              </a:ext>
            </a:extLst>
          </p:cNvPr>
          <p:cNvSpPr>
            <a:spLocks noGrp="1"/>
          </p:cNvSpPr>
          <p:nvPr>
            <p:ph type="dt" sz="half" idx="10"/>
          </p:nvPr>
        </p:nvSpPr>
        <p:spPr/>
        <p:txBody>
          <a:bodyPr/>
          <a:lstStyle/>
          <a:p>
            <a:fld id="{D559BD4D-495F-8A4E-9F7E-2415808D3FF6}" type="datetimeFigureOut">
              <a:rPr lang="en-US" smtClean="0"/>
              <a:t>10/28/21</a:t>
            </a:fld>
            <a:endParaRPr lang="en-US"/>
          </a:p>
        </p:txBody>
      </p:sp>
      <p:sp>
        <p:nvSpPr>
          <p:cNvPr id="6" name="Footer Placeholder 5">
            <a:extLst>
              <a:ext uri="{FF2B5EF4-FFF2-40B4-BE49-F238E27FC236}">
                <a16:creationId xmlns:a16="http://schemas.microsoft.com/office/drawing/2014/main" id="{7BAFECE7-D9E9-C643-833B-981ECB2C36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9C0B4-167C-5C49-B5B8-2E67EDA45ED9}"/>
              </a:ext>
            </a:extLst>
          </p:cNvPr>
          <p:cNvSpPr>
            <a:spLocks noGrp="1"/>
          </p:cNvSpPr>
          <p:nvPr>
            <p:ph type="sldNum" sz="quarter" idx="12"/>
          </p:nvPr>
        </p:nvSpPr>
        <p:spPr/>
        <p:txBody>
          <a:bodyPr/>
          <a:lstStyle/>
          <a:p>
            <a:fld id="{A4A569E1-6B43-2D43-9A90-AC9EF9E0CE9A}" type="slidenum">
              <a:rPr lang="en-US" smtClean="0"/>
              <a:t>‹#›</a:t>
            </a:fld>
            <a:endParaRPr lang="en-US"/>
          </a:p>
        </p:txBody>
      </p:sp>
    </p:spTree>
    <p:extLst>
      <p:ext uri="{BB962C8B-B14F-4D97-AF65-F5344CB8AC3E}">
        <p14:creationId xmlns:p14="http://schemas.microsoft.com/office/powerpoint/2010/main" val="269119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B0226B-319A-2A4C-8BCF-69268613F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06650D-D8CD-E747-9A2D-42BF1F8FFA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B1BB2-92C2-1A4C-ABA7-E68910F8E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9BD4D-495F-8A4E-9F7E-2415808D3FF6}" type="datetimeFigureOut">
              <a:rPr lang="en-US" smtClean="0"/>
              <a:t>10/28/21</a:t>
            </a:fld>
            <a:endParaRPr lang="en-US"/>
          </a:p>
        </p:txBody>
      </p:sp>
      <p:sp>
        <p:nvSpPr>
          <p:cNvPr id="5" name="Footer Placeholder 4">
            <a:extLst>
              <a:ext uri="{FF2B5EF4-FFF2-40B4-BE49-F238E27FC236}">
                <a16:creationId xmlns:a16="http://schemas.microsoft.com/office/drawing/2014/main" id="{E63BF146-8861-D04B-B5F1-5843E7F91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D8725A-9A8E-5745-8AD9-C68A9B803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569E1-6B43-2D43-9A90-AC9EF9E0CE9A}" type="slidenum">
              <a:rPr lang="en-US" smtClean="0"/>
              <a:t>‹#›</a:t>
            </a:fld>
            <a:endParaRPr lang="en-US"/>
          </a:p>
        </p:txBody>
      </p:sp>
    </p:spTree>
    <p:extLst>
      <p:ext uri="{BB962C8B-B14F-4D97-AF65-F5344CB8AC3E}">
        <p14:creationId xmlns:p14="http://schemas.microsoft.com/office/powerpoint/2010/main" val="132962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apmreports.org/episode/2018/09/10/hard-words-why-american-kids-arent-being-taught-to-rea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rive.google.com/file/d/16Ewx2fZB4JEfP6aCAbTeN1L4F-34PnBX/vie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rive.google.com/file/d/16Ewx2fZB4JEfP6aCAbTeN1L4F-34PnBX/vie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gif"/><Relationship Id="rId4" Type="http://schemas.openxmlformats.org/officeDocument/2006/relationships/image" Target="../media/image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5E12-7B2C-7140-989B-2CEC8E13F1F6}"/>
              </a:ext>
            </a:extLst>
          </p:cNvPr>
          <p:cNvSpPr>
            <a:spLocks noGrp="1"/>
          </p:cNvSpPr>
          <p:nvPr>
            <p:ph type="ctrTitle"/>
          </p:nvPr>
        </p:nvSpPr>
        <p:spPr>
          <a:xfrm>
            <a:off x="-786715" y="-555688"/>
            <a:ext cx="10808043" cy="2387600"/>
          </a:xfrm>
        </p:spPr>
        <p:txBody>
          <a:bodyPr/>
          <a:lstStyle/>
          <a:p>
            <a:r>
              <a:rPr lang="en-US" dirty="0"/>
              <a:t>       The Science of Reading</a:t>
            </a:r>
          </a:p>
        </p:txBody>
      </p:sp>
      <p:sp>
        <p:nvSpPr>
          <p:cNvPr id="3" name="Subtitle 2">
            <a:extLst>
              <a:ext uri="{FF2B5EF4-FFF2-40B4-BE49-F238E27FC236}">
                <a16:creationId xmlns:a16="http://schemas.microsoft.com/office/drawing/2014/main" id="{5D3A4E3E-1F68-3B49-9876-DFF6B5F56A8C}"/>
              </a:ext>
            </a:extLst>
          </p:cNvPr>
          <p:cNvSpPr>
            <a:spLocks noGrp="1"/>
          </p:cNvSpPr>
          <p:nvPr>
            <p:ph type="subTitle" idx="1"/>
          </p:nvPr>
        </p:nvSpPr>
        <p:spPr>
          <a:xfrm>
            <a:off x="3015048" y="2360140"/>
            <a:ext cx="7677665" cy="1390135"/>
          </a:xfrm>
        </p:spPr>
        <p:txBody>
          <a:bodyPr/>
          <a:lstStyle/>
          <a:p>
            <a:r>
              <a:rPr lang="en-US" dirty="0"/>
              <a:t>Timothy Shanahan</a:t>
            </a:r>
          </a:p>
          <a:p>
            <a:r>
              <a:rPr lang="en-US" dirty="0"/>
              <a:t>University of Illinois at Chicago</a:t>
            </a:r>
          </a:p>
          <a:p>
            <a:r>
              <a:rPr lang="en-US" dirty="0" err="1"/>
              <a:t>www.shanahanonliteracy.com</a:t>
            </a:r>
            <a:endParaRPr lang="en-US" dirty="0"/>
          </a:p>
        </p:txBody>
      </p:sp>
    </p:spTree>
    <p:extLst>
      <p:ext uri="{BB962C8B-B14F-4D97-AF65-F5344CB8AC3E}">
        <p14:creationId xmlns:p14="http://schemas.microsoft.com/office/powerpoint/2010/main" val="36293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6183-4CBD-4C43-AF77-7828777579D9}"/>
              </a:ext>
            </a:extLst>
          </p:cNvPr>
          <p:cNvSpPr>
            <a:spLocks noGrp="1"/>
          </p:cNvSpPr>
          <p:nvPr>
            <p:ph type="title"/>
          </p:nvPr>
        </p:nvSpPr>
        <p:spPr/>
        <p:txBody>
          <a:bodyPr/>
          <a:lstStyle/>
          <a:p>
            <a:r>
              <a:rPr lang="en-US" dirty="0"/>
              <a:t>History – From Whence Comes SOR?</a:t>
            </a:r>
          </a:p>
        </p:txBody>
      </p:sp>
      <p:sp>
        <p:nvSpPr>
          <p:cNvPr id="3" name="Content Placeholder 2">
            <a:extLst>
              <a:ext uri="{FF2B5EF4-FFF2-40B4-BE49-F238E27FC236}">
                <a16:creationId xmlns:a16="http://schemas.microsoft.com/office/drawing/2014/main" id="{FBEACDA2-4DDC-B04E-86E8-0A92C1DCCA32}"/>
              </a:ext>
            </a:extLst>
          </p:cNvPr>
          <p:cNvSpPr>
            <a:spLocks noGrp="1"/>
          </p:cNvSpPr>
          <p:nvPr>
            <p:ph idx="1"/>
          </p:nvPr>
        </p:nvSpPr>
        <p:spPr/>
        <p:txBody>
          <a:bodyPr>
            <a:normAutofit lnSpcReduction="10000"/>
          </a:bodyPr>
          <a:lstStyle/>
          <a:p>
            <a:r>
              <a:rPr lang="en-US" dirty="0"/>
              <a:t>I conducted an N-Gram study in Google’s book collection</a:t>
            </a:r>
          </a:p>
          <a:p>
            <a:r>
              <a:rPr lang="en-US" dirty="0"/>
              <a:t>I was surprised to find that the term SOR was first used near the end of the 18</a:t>
            </a:r>
            <a:r>
              <a:rPr lang="en-US" baseline="30000" dirty="0"/>
              <a:t>th</a:t>
            </a:r>
            <a:r>
              <a:rPr lang="en-US" dirty="0"/>
              <a:t> Century, and it came from what was then the new science of linguistics</a:t>
            </a:r>
          </a:p>
          <a:p>
            <a:r>
              <a:rPr lang="en-US" dirty="0"/>
              <a:t>The original purpose of linguistics was to determine the proper pronunciations of holy texts in Aramaic, Hebrew, and other ”dead” languages</a:t>
            </a:r>
          </a:p>
          <a:p>
            <a:r>
              <a:rPr lang="en-US" dirty="0"/>
              <a:t>Within a couple of decades, the term had been taken over by American educators to refer to how they could ensure that students learned to put the proper pronunciations onto the words in their primers </a:t>
            </a:r>
          </a:p>
          <a:p>
            <a:endParaRPr lang="en-US" dirty="0"/>
          </a:p>
        </p:txBody>
      </p:sp>
    </p:spTree>
    <p:extLst>
      <p:ext uri="{BB962C8B-B14F-4D97-AF65-F5344CB8AC3E}">
        <p14:creationId xmlns:p14="http://schemas.microsoft.com/office/powerpoint/2010/main" val="383912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6183-4CBD-4C43-AF77-7828777579D9}"/>
              </a:ext>
            </a:extLst>
          </p:cNvPr>
          <p:cNvSpPr>
            <a:spLocks noGrp="1"/>
          </p:cNvSpPr>
          <p:nvPr>
            <p:ph type="title"/>
          </p:nvPr>
        </p:nvSpPr>
        <p:spPr/>
        <p:txBody>
          <a:bodyPr/>
          <a:lstStyle/>
          <a:p>
            <a:r>
              <a:rPr lang="en-US" dirty="0"/>
              <a:t>History – From Whence Comes SOR? (cont.)</a:t>
            </a:r>
          </a:p>
        </p:txBody>
      </p:sp>
      <p:sp>
        <p:nvSpPr>
          <p:cNvPr id="3" name="Content Placeholder 2">
            <a:extLst>
              <a:ext uri="{FF2B5EF4-FFF2-40B4-BE49-F238E27FC236}">
                <a16:creationId xmlns:a16="http://schemas.microsoft.com/office/drawing/2014/main" id="{FBEACDA2-4DDC-B04E-86E8-0A92C1DCCA32}"/>
              </a:ext>
            </a:extLst>
          </p:cNvPr>
          <p:cNvSpPr>
            <a:spLocks noGrp="1"/>
          </p:cNvSpPr>
          <p:nvPr>
            <p:ph idx="1"/>
          </p:nvPr>
        </p:nvSpPr>
        <p:spPr/>
        <p:txBody>
          <a:bodyPr>
            <a:normAutofit/>
          </a:bodyPr>
          <a:lstStyle/>
          <a:p>
            <a:r>
              <a:rPr lang="en-US" dirty="0"/>
              <a:t>My analysis showed that the term SOR was largely focused on what we know call phonics instruction</a:t>
            </a:r>
          </a:p>
          <a:p>
            <a:r>
              <a:rPr lang="en-US" dirty="0"/>
              <a:t>The term went in and out of fashion over time (it was big in the 1820s and 1870s for instance)</a:t>
            </a:r>
          </a:p>
          <a:p>
            <a:r>
              <a:rPr lang="en-US" dirty="0"/>
              <a:t>It had some use in the 20th Century as well, but not very much</a:t>
            </a:r>
          </a:p>
          <a:p>
            <a:r>
              <a:rPr lang="en-US" dirty="0"/>
              <a:t>The ”reading wars” of the 1990s generated a related concept: ”scientific research-based reading” (SBRR) which came with a specific definition and was included in federal education law</a:t>
            </a:r>
          </a:p>
          <a:p>
            <a:endParaRPr lang="en-US" dirty="0"/>
          </a:p>
        </p:txBody>
      </p:sp>
    </p:spTree>
    <p:extLst>
      <p:ext uri="{BB962C8B-B14F-4D97-AF65-F5344CB8AC3E}">
        <p14:creationId xmlns:p14="http://schemas.microsoft.com/office/powerpoint/2010/main" val="223696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6183-4CBD-4C43-AF77-7828777579D9}"/>
              </a:ext>
            </a:extLst>
          </p:cNvPr>
          <p:cNvSpPr>
            <a:spLocks noGrp="1"/>
          </p:cNvSpPr>
          <p:nvPr>
            <p:ph type="title"/>
          </p:nvPr>
        </p:nvSpPr>
        <p:spPr/>
        <p:txBody>
          <a:bodyPr/>
          <a:lstStyle/>
          <a:p>
            <a:r>
              <a:rPr lang="en-US" dirty="0"/>
              <a:t>History – From Whence Comes SOR? (cont.)</a:t>
            </a:r>
          </a:p>
        </p:txBody>
      </p:sp>
      <p:sp>
        <p:nvSpPr>
          <p:cNvPr id="3" name="Content Placeholder 2">
            <a:extLst>
              <a:ext uri="{FF2B5EF4-FFF2-40B4-BE49-F238E27FC236}">
                <a16:creationId xmlns:a16="http://schemas.microsoft.com/office/drawing/2014/main" id="{FBEACDA2-4DDC-B04E-86E8-0A92C1DCCA32}"/>
              </a:ext>
            </a:extLst>
          </p:cNvPr>
          <p:cNvSpPr>
            <a:spLocks noGrp="1"/>
          </p:cNvSpPr>
          <p:nvPr>
            <p:ph idx="1"/>
          </p:nvPr>
        </p:nvSpPr>
        <p:spPr/>
        <p:txBody>
          <a:bodyPr>
            <a:normAutofit lnSpcReduction="10000"/>
          </a:bodyPr>
          <a:lstStyle/>
          <a:p>
            <a:r>
              <a:rPr lang="en-US" dirty="0"/>
              <a:t>Scientifically based reading research (A) means research that applies rigorous, systemic, and objective procedures to obtain valid knowledge relevant to reading development, reading instruction, and reading difficulties; and (B) includes research that— (</a:t>
            </a:r>
            <a:r>
              <a:rPr lang="en-US" dirty="0" err="1"/>
              <a:t>i</a:t>
            </a:r>
            <a:r>
              <a:rPr lang="en-US" dirty="0"/>
              <a:t>) employs systemic, empirical methods that draw on observation or experiment; (ii) involves rigorous data analyses that are adequate to test the stated hypotheses and justify the general conclusions drawn; (iii) relies on measurements or observational methods that provide valid data across evaluators and observers and across multiple measurements and observations; and (iv) has been accepted by a peer-reviewed journal or approved by a panel of independent experts through a comparably rigorous, objective, and scientific review.</a:t>
            </a:r>
            <a:endParaRPr lang="en-US" sz="2400" dirty="0"/>
          </a:p>
          <a:p>
            <a:endParaRPr lang="en-US" dirty="0"/>
          </a:p>
        </p:txBody>
      </p:sp>
    </p:spTree>
    <p:extLst>
      <p:ext uri="{BB962C8B-B14F-4D97-AF65-F5344CB8AC3E}">
        <p14:creationId xmlns:p14="http://schemas.microsoft.com/office/powerpoint/2010/main" val="3821396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6183-4CBD-4C43-AF77-7828777579D9}"/>
              </a:ext>
            </a:extLst>
          </p:cNvPr>
          <p:cNvSpPr>
            <a:spLocks noGrp="1"/>
          </p:cNvSpPr>
          <p:nvPr>
            <p:ph type="title"/>
          </p:nvPr>
        </p:nvSpPr>
        <p:spPr/>
        <p:txBody>
          <a:bodyPr/>
          <a:lstStyle/>
          <a:p>
            <a:r>
              <a:rPr lang="en-US" dirty="0"/>
              <a:t>History – From Whence Comes SOR? (cont.)</a:t>
            </a:r>
          </a:p>
        </p:txBody>
      </p:sp>
      <p:sp>
        <p:nvSpPr>
          <p:cNvPr id="3" name="Content Placeholder 2">
            <a:extLst>
              <a:ext uri="{FF2B5EF4-FFF2-40B4-BE49-F238E27FC236}">
                <a16:creationId xmlns:a16="http://schemas.microsoft.com/office/drawing/2014/main" id="{FBEACDA2-4DDC-B04E-86E8-0A92C1DCCA32}"/>
              </a:ext>
            </a:extLst>
          </p:cNvPr>
          <p:cNvSpPr>
            <a:spLocks noGrp="1"/>
          </p:cNvSpPr>
          <p:nvPr>
            <p:ph idx="1"/>
          </p:nvPr>
        </p:nvSpPr>
        <p:spPr/>
        <p:txBody>
          <a:bodyPr>
            <a:normAutofit fontScale="92500" lnSpcReduction="10000"/>
          </a:bodyPr>
          <a:lstStyle/>
          <a:p>
            <a:r>
              <a:rPr lang="en-US" dirty="0"/>
              <a:t>That definition is relevant to the work of the National Reading Panel, and it was the basis of the requirements included in No Child Left Behind</a:t>
            </a:r>
          </a:p>
          <a:p>
            <a:r>
              <a:rPr lang="en-US" dirty="0"/>
              <a:t>Essentially, NRP reviewed that kind of research to determine what schools needed to teach to enable kids to successfully learn to read</a:t>
            </a:r>
          </a:p>
          <a:p>
            <a:r>
              <a:rPr lang="en-US" dirty="0"/>
              <a:t>Those policies required that schools teach those elements that such research had found to be effective, and the results were the last real gains that we have seen in national reading achievement</a:t>
            </a:r>
          </a:p>
          <a:p>
            <a:r>
              <a:rPr lang="en-US" dirty="0"/>
              <a:t>At that point, the policy makers moved on, those who didn’t want to have to follow those rules pushed back and there was less federal emphasis on requiring/guiding states to provide such educational opportunities for students</a:t>
            </a:r>
            <a:endParaRPr lang="en-US" sz="2400" dirty="0"/>
          </a:p>
          <a:p>
            <a:endParaRPr lang="en-US" dirty="0"/>
          </a:p>
        </p:txBody>
      </p:sp>
    </p:spTree>
    <p:extLst>
      <p:ext uri="{BB962C8B-B14F-4D97-AF65-F5344CB8AC3E}">
        <p14:creationId xmlns:p14="http://schemas.microsoft.com/office/powerpoint/2010/main" val="192151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6183-4CBD-4C43-AF77-7828777579D9}"/>
              </a:ext>
            </a:extLst>
          </p:cNvPr>
          <p:cNvSpPr>
            <a:spLocks noGrp="1"/>
          </p:cNvSpPr>
          <p:nvPr>
            <p:ph type="title"/>
          </p:nvPr>
        </p:nvSpPr>
        <p:spPr/>
        <p:txBody>
          <a:bodyPr/>
          <a:lstStyle/>
          <a:p>
            <a:r>
              <a:rPr lang="en-US" dirty="0"/>
              <a:t>History – From Whence Comes SOR? (cont.)</a:t>
            </a:r>
          </a:p>
        </p:txBody>
      </p:sp>
      <p:sp>
        <p:nvSpPr>
          <p:cNvPr id="3" name="Content Placeholder 2">
            <a:extLst>
              <a:ext uri="{FF2B5EF4-FFF2-40B4-BE49-F238E27FC236}">
                <a16:creationId xmlns:a16="http://schemas.microsoft.com/office/drawing/2014/main" id="{FBEACDA2-4DDC-B04E-86E8-0A92C1DCCA32}"/>
              </a:ext>
            </a:extLst>
          </p:cNvPr>
          <p:cNvSpPr>
            <a:spLocks noGrp="1"/>
          </p:cNvSpPr>
          <p:nvPr>
            <p:ph idx="1"/>
          </p:nvPr>
        </p:nvSpPr>
        <p:spPr/>
        <p:txBody>
          <a:bodyPr>
            <a:normAutofit/>
          </a:bodyPr>
          <a:lstStyle/>
          <a:p>
            <a:r>
              <a:rPr lang="en-US" dirty="0"/>
              <a:t>But the term SOR re-emerged in the 2010s</a:t>
            </a:r>
          </a:p>
          <a:p>
            <a:r>
              <a:rPr lang="en-US" dirty="0"/>
              <a:t>It first appeared in a book title that summarized reading research and in a couple of articles on that topic</a:t>
            </a:r>
          </a:p>
          <a:p>
            <a:r>
              <a:rPr lang="en-US" dirty="0"/>
              <a:t>However, the term received little public or professional notice</a:t>
            </a:r>
          </a:p>
          <a:p>
            <a:r>
              <a:rPr lang="en-US" dirty="0"/>
              <a:t>Then Mark Seidenberg published his influential book (Language at the Speed of Sight, 2017) and the public use of the term doubled (from 4 mentions per year)</a:t>
            </a:r>
          </a:p>
          <a:p>
            <a:r>
              <a:rPr lang="en-US" dirty="0"/>
              <a:t>In 2018, Emily Hanford issues a radio documentary</a:t>
            </a:r>
          </a:p>
          <a:p>
            <a:pPr marL="0" indent="0">
              <a:buNone/>
            </a:pPr>
            <a:endParaRPr lang="en-US" dirty="0"/>
          </a:p>
        </p:txBody>
      </p:sp>
    </p:spTree>
    <p:extLst>
      <p:ext uri="{BB962C8B-B14F-4D97-AF65-F5344CB8AC3E}">
        <p14:creationId xmlns:p14="http://schemas.microsoft.com/office/powerpoint/2010/main" val="2714244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6183-4CBD-4C43-AF77-7828777579D9}"/>
              </a:ext>
            </a:extLst>
          </p:cNvPr>
          <p:cNvSpPr>
            <a:spLocks noGrp="1"/>
          </p:cNvSpPr>
          <p:nvPr>
            <p:ph type="title"/>
          </p:nvPr>
        </p:nvSpPr>
        <p:spPr/>
        <p:txBody>
          <a:bodyPr/>
          <a:lstStyle/>
          <a:p>
            <a:r>
              <a:rPr lang="en-US" dirty="0"/>
              <a:t>History – From Whence Comes SOR? (cont.)</a:t>
            </a:r>
          </a:p>
        </p:txBody>
      </p:sp>
      <p:sp>
        <p:nvSpPr>
          <p:cNvPr id="3" name="Content Placeholder 2">
            <a:extLst>
              <a:ext uri="{FF2B5EF4-FFF2-40B4-BE49-F238E27FC236}">
                <a16:creationId xmlns:a16="http://schemas.microsoft.com/office/drawing/2014/main" id="{FBEACDA2-4DDC-B04E-86E8-0A92C1DCCA32}"/>
              </a:ext>
            </a:extLst>
          </p:cNvPr>
          <p:cNvSpPr>
            <a:spLocks noGrp="1"/>
          </p:cNvSpPr>
          <p:nvPr>
            <p:ph idx="1"/>
          </p:nvPr>
        </p:nvSpPr>
        <p:spPr/>
        <p:txBody>
          <a:bodyPr>
            <a:normAutofit fontScale="92500" lnSpcReduction="20000"/>
          </a:bodyPr>
          <a:lstStyle/>
          <a:p>
            <a:r>
              <a:rPr lang="en-US" dirty="0"/>
              <a:t>In 2018, Emily Hanford issues a radio documentary: </a:t>
            </a:r>
          </a:p>
          <a:p>
            <a:r>
              <a:rPr lang="en-US" dirty="0">
                <a:hlinkClick r:id="rId2"/>
              </a:rPr>
              <a:t>https://www.apmreports.org/episode/2018/09/10/hard-words-why-american-kids-arent-being-taught-to-read</a:t>
            </a:r>
            <a:endParaRPr lang="en-US" dirty="0"/>
          </a:p>
          <a:p>
            <a:r>
              <a:rPr lang="en-US" dirty="0"/>
              <a:t>The major emphasis of this hour-long documentary was on the lack of decoding instruction (particularly with regard to phonemic awareness and phonics)</a:t>
            </a:r>
          </a:p>
          <a:p>
            <a:r>
              <a:rPr lang="en-US" dirty="0"/>
              <a:t>Those aspects of reading were mentioned more than 70 times… all other aspects of reading were mentioned once</a:t>
            </a:r>
          </a:p>
          <a:p>
            <a:r>
              <a:rPr lang="en-US" dirty="0"/>
              <a:t>New York Times and other news outlets grabbed the story, too as did various dyslexia-interest groups</a:t>
            </a:r>
          </a:p>
          <a:p>
            <a:r>
              <a:rPr lang="en-US" dirty="0"/>
              <a:t>Public mentions that went from 4 to 8, now rose to more than 100 each year </a:t>
            </a:r>
          </a:p>
          <a:p>
            <a:pPr marL="0" indent="0">
              <a:buNone/>
            </a:pPr>
            <a:endParaRPr lang="en-US" dirty="0"/>
          </a:p>
        </p:txBody>
      </p:sp>
    </p:spTree>
    <p:extLst>
      <p:ext uri="{BB962C8B-B14F-4D97-AF65-F5344CB8AC3E}">
        <p14:creationId xmlns:p14="http://schemas.microsoft.com/office/powerpoint/2010/main" val="1907418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E4DF-3DB9-8C46-B747-AD2C4F25118C}"/>
              </a:ext>
            </a:extLst>
          </p:cNvPr>
          <p:cNvSpPr>
            <a:spLocks noGrp="1"/>
          </p:cNvSpPr>
          <p:nvPr>
            <p:ph type="title"/>
          </p:nvPr>
        </p:nvSpPr>
        <p:spPr/>
        <p:txBody>
          <a:bodyPr/>
          <a:lstStyle/>
          <a:p>
            <a:r>
              <a:rPr lang="en-US" dirty="0"/>
              <a:t>Disagreements in the Scientific Community</a:t>
            </a:r>
          </a:p>
        </p:txBody>
      </p:sp>
      <p:sp>
        <p:nvSpPr>
          <p:cNvPr id="3" name="Content Placeholder 2">
            <a:extLst>
              <a:ext uri="{FF2B5EF4-FFF2-40B4-BE49-F238E27FC236}">
                <a16:creationId xmlns:a16="http://schemas.microsoft.com/office/drawing/2014/main" id="{E33649AC-755B-E94A-9E99-000730CDBC72}"/>
              </a:ext>
            </a:extLst>
          </p:cNvPr>
          <p:cNvSpPr>
            <a:spLocks noGrp="1"/>
          </p:cNvSpPr>
          <p:nvPr>
            <p:ph idx="1"/>
          </p:nvPr>
        </p:nvSpPr>
        <p:spPr/>
        <p:txBody>
          <a:bodyPr>
            <a:normAutofit fontScale="92500" lnSpcReduction="20000"/>
          </a:bodyPr>
          <a:lstStyle/>
          <a:p>
            <a:r>
              <a:rPr lang="en-US" dirty="0"/>
              <a:t>Pushback against Hanford’s documentary from educators who were marketing reading programs that ignored the science</a:t>
            </a:r>
          </a:p>
          <a:p>
            <a:r>
              <a:rPr lang="en-US" dirty="0"/>
              <a:t>Most notable: Lucy Calkins (author of Units of Study– a program that for nearly 20 years left out any explicit instruction in PA or phonics and that taught students to guess words based on the pictures)</a:t>
            </a:r>
          </a:p>
          <a:p>
            <a:r>
              <a:rPr lang="en-US" dirty="0"/>
              <a:t>Calkins: “I’ve been asked to write a response to the phonics-centric people who are calling themselves “the science of reading.” I want to point out that no one interest group gets to own science. There is a mountain of evidence to support read aloud, comprehension, writing, rich oral language development, growth mindset, and a score of other components of good instruction. And yes, systematic phonics instruction is one of those components of good instruction.” (</a:t>
            </a:r>
            <a:r>
              <a:rPr lang="en-US" dirty="0">
                <a:hlinkClick r:id="rId2"/>
              </a:rPr>
              <a:t>https://drive.google.com/file/d/16Ewx2fZB4JEfP6aCAbTeN1L4F-34PnBX/view</a:t>
            </a:r>
            <a:r>
              <a:rPr lang="en-US" dirty="0"/>
              <a:t>)</a:t>
            </a:r>
          </a:p>
          <a:p>
            <a:endParaRPr lang="en-US" dirty="0"/>
          </a:p>
        </p:txBody>
      </p:sp>
    </p:spTree>
    <p:extLst>
      <p:ext uri="{BB962C8B-B14F-4D97-AF65-F5344CB8AC3E}">
        <p14:creationId xmlns:p14="http://schemas.microsoft.com/office/powerpoint/2010/main" val="4283751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E4DF-3DB9-8C46-B747-AD2C4F25118C}"/>
              </a:ext>
            </a:extLst>
          </p:cNvPr>
          <p:cNvSpPr>
            <a:spLocks noGrp="1"/>
          </p:cNvSpPr>
          <p:nvPr>
            <p:ph type="title"/>
          </p:nvPr>
        </p:nvSpPr>
        <p:spPr/>
        <p:txBody>
          <a:bodyPr/>
          <a:lstStyle/>
          <a:p>
            <a:r>
              <a:rPr lang="en-US" dirty="0"/>
              <a:t>Disagreements in the Scientific Community (cont.)</a:t>
            </a:r>
          </a:p>
        </p:txBody>
      </p:sp>
      <p:sp>
        <p:nvSpPr>
          <p:cNvPr id="3" name="Content Placeholder 2">
            <a:extLst>
              <a:ext uri="{FF2B5EF4-FFF2-40B4-BE49-F238E27FC236}">
                <a16:creationId xmlns:a16="http://schemas.microsoft.com/office/drawing/2014/main" id="{E33649AC-755B-E94A-9E99-000730CDBC72}"/>
              </a:ext>
            </a:extLst>
          </p:cNvPr>
          <p:cNvSpPr>
            <a:spLocks noGrp="1"/>
          </p:cNvSpPr>
          <p:nvPr>
            <p:ph idx="1"/>
          </p:nvPr>
        </p:nvSpPr>
        <p:spPr/>
        <p:txBody>
          <a:bodyPr>
            <a:normAutofit fontScale="92500" lnSpcReduction="20000"/>
          </a:bodyPr>
          <a:lstStyle/>
          <a:p>
            <a:r>
              <a:rPr lang="en-US" dirty="0"/>
              <a:t>Pushback against Hanford’s documentary from educators who were marketing reading programs that ignored the science</a:t>
            </a:r>
          </a:p>
          <a:p>
            <a:r>
              <a:rPr lang="en-US" dirty="0"/>
              <a:t>Most notable: Lucy Calkins (author of Units of Study– a program that for nearly 20 years left out any explicit instruction in PA or phonics and that taught students to guess words based on the pictures)</a:t>
            </a:r>
          </a:p>
          <a:p>
            <a:r>
              <a:rPr lang="en-US" dirty="0"/>
              <a:t>Calkins: “I’ve been asked to write a response to the phonics-centric people who are calling themselves “the science of reading.” I want to point out that no one interest group gets to own science. There is a mountain of evidence to support read aloud, comprehension, writing, rich oral language development, growth mindset, and a score of other components of good instruction. And yes, systematic phonics instruction is one of those components of good instruction.” (</a:t>
            </a:r>
            <a:r>
              <a:rPr lang="en-US" dirty="0">
                <a:hlinkClick r:id="rId2"/>
              </a:rPr>
              <a:t>https://drive.google.com/file/d/16Ewx2fZB4JEfP6aCAbTeN1L4F-34PnBX/view</a:t>
            </a:r>
            <a:r>
              <a:rPr lang="en-US" dirty="0"/>
              <a:t>)</a:t>
            </a:r>
          </a:p>
          <a:p>
            <a:endParaRPr lang="en-US" dirty="0"/>
          </a:p>
        </p:txBody>
      </p:sp>
    </p:spTree>
    <p:extLst>
      <p:ext uri="{BB962C8B-B14F-4D97-AF65-F5344CB8AC3E}">
        <p14:creationId xmlns:p14="http://schemas.microsoft.com/office/powerpoint/2010/main" val="898967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E4DF-3DB9-8C46-B747-AD2C4F25118C}"/>
              </a:ext>
            </a:extLst>
          </p:cNvPr>
          <p:cNvSpPr>
            <a:spLocks noGrp="1"/>
          </p:cNvSpPr>
          <p:nvPr>
            <p:ph type="title"/>
          </p:nvPr>
        </p:nvSpPr>
        <p:spPr/>
        <p:txBody>
          <a:bodyPr/>
          <a:lstStyle/>
          <a:p>
            <a:r>
              <a:rPr lang="en-US" dirty="0"/>
              <a:t>Disagreements in the Scientific Community (cont.)</a:t>
            </a:r>
          </a:p>
        </p:txBody>
      </p:sp>
      <p:sp>
        <p:nvSpPr>
          <p:cNvPr id="3" name="Content Placeholder 2">
            <a:extLst>
              <a:ext uri="{FF2B5EF4-FFF2-40B4-BE49-F238E27FC236}">
                <a16:creationId xmlns:a16="http://schemas.microsoft.com/office/drawing/2014/main" id="{E33649AC-755B-E94A-9E99-000730CDBC72}"/>
              </a:ext>
            </a:extLst>
          </p:cNvPr>
          <p:cNvSpPr>
            <a:spLocks noGrp="1"/>
          </p:cNvSpPr>
          <p:nvPr>
            <p:ph idx="1"/>
          </p:nvPr>
        </p:nvSpPr>
        <p:spPr/>
        <p:txBody>
          <a:bodyPr>
            <a:normAutofit/>
          </a:bodyPr>
          <a:lstStyle/>
          <a:p>
            <a:r>
              <a:rPr lang="en-US" dirty="0"/>
              <a:t>It is such wrangling that makes the environment noisy and adds to the difficulty of public-school educators</a:t>
            </a:r>
          </a:p>
          <a:p>
            <a:r>
              <a:rPr lang="en-US" dirty="0"/>
              <a:t>Calkins isn’t part of the reading research community – she is arguing for the continued sale of her program in states that are banning such materials</a:t>
            </a:r>
          </a:p>
          <a:p>
            <a:r>
              <a:rPr lang="en-US" dirty="0"/>
              <a:t>But the real issue that needs to be addressed has to do with what constitutes a science of reading and what that has to do with what goes on in schools</a:t>
            </a:r>
          </a:p>
          <a:p>
            <a:endParaRPr lang="en-US" dirty="0"/>
          </a:p>
        </p:txBody>
      </p:sp>
    </p:spTree>
    <p:extLst>
      <p:ext uri="{BB962C8B-B14F-4D97-AF65-F5344CB8AC3E}">
        <p14:creationId xmlns:p14="http://schemas.microsoft.com/office/powerpoint/2010/main" val="783492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E4DF-3DB9-8C46-B747-AD2C4F25118C}"/>
              </a:ext>
            </a:extLst>
          </p:cNvPr>
          <p:cNvSpPr>
            <a:spLocks noGrp="1"/>
          </p:cNvSpPr>
          <p:nvPr>
            <p:ph type="title"/>
          </p:nvPr>
        </p:nvSpPr>
        <p:spPr/>
        <p:txBody>
          <a:bodyPr/>
          <a:lstStyle/>
          <a:p>
            <a:r>
              <a:rPr lang="en-US" dirty="0"/>
              <a:t>Disagreements in the Scientific Community (cont.)</a:t>
            </a:r>
          </a:p>
        </p:txBody>
      </p:sp>
      <p:sp>
        <p:nvSpPr>
          <p:cNvPr id="3" name="Content Placeholder 2">
            <a:extLst>
              <a:ext uri="{FF2B5EF4-FFF2-40B4-BE49-F238E27FC236}">
                <a16:creationId xmlns:a16="http://schemas.microsoft.com/office/drawing/2014/main" id="{E33649AC-755B-E94A-9E99-000730CDBC72}"/>
              </a:ext>
            </a:extLst>
          </p:cNvPr>
          <p:cNvSpPr>
            <a:spLocks noGrp="1"/>
          </p:cNvSpPr>
          <p:nvPr>
            <p:ph idx="1"/>
          </p:nvPr>
        </p:nvSpPr>
        <p:spPr/>
        <p:txBody>
          <a:bodyPr>
            <a:normAutofit/>
          </a:bodyPr>
          <a:lstStyle/>
          <a:p>
            <a:r>
              <a:rPr lang="en-US" dirty="0"/>
              <a:t>Mark Seidenberg’s book is the best example of what I think needs to be considered</a:t>
            </a:r>
          </a:p>
          <a:p>
            <a:r>
              <a:rPr lang="en-US" dirty="0"/>
              <a:t>He argues for instructional policy based on a body of basic scientific studies conducted by him and other cognitive scientists</a:t>
            </a:r>
          </a:p>
          <a:p>
            <a:r>
              <a:rPr lang="en-US" dirty="0"/>
              <a:t>These studies tease out what it is that people do when they read, and he supposes that if we teach those things then reading achievement will rise</a:t>
            </a:r>
          </a:p>
          <a:p>
            <a:r>
              <a:rPr lang="en-US" dirty="0"/>
              <a:t>He seemingly gives little or no credence to instructional research -- he evidently thinks we can go right from basic research to the classroom </a:t>
            </a:r>
          </a:p>
          <a:p>
            <a:endParaRPr lang="en-US" dirty="0"/>
          </a:p>
        </p:txBody>
      </p:sp>
    </p:spTree>
    <p:extLst>
      <p:ext uri="{BB962C8B-B14F-4D97-AF65-F5344CB8AC3E}">
        <p14:creationId xmlns:p14="http://schemas.microsoft.com/office/powerpoint/2010/main" val="244916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558DF-0B69-1C43-97DD-9C025D4B4EDF}"/>
              </a:ext>
            </a:extLst>
          </p:cNvPr>
          <p:cNvSpPr>
            <a:spLocks noGrp="1"/>
          </p:cNvSpPr>
          <p:nvPr>
            <p:ph type="title"/>
          </p:nvPr>
        </p:nvSpPr>
        <p:spPr/>
        <p:txBody>
          <a:bodyPr/>
          <a:lstStyle/>
          <a:p>
            <a:r>
              <a:rPr lang="en-US" dirty="0"/>
              <a:t>The Challenge</a:t>
            </a:r>
          </a:p>
        </p:txBody>
      </p:sp>
      <p:sp>
        <p:nvSpPr>
          <p:cNvPr id="3" name="Content Placeholder 2">
            <a:extLst>
              <a:ext uri="{FF2B5EF4-FFF2-40B4-BE49-F238E27FC236}">
                <a16:creationId xmlns:a16="http://schemas.microsoft.com/office/drawing/2014/main" id="{6D6E56B1-759D-C44F-9334-0D0AFA9596A9}"/>
              </a:ext>
            </a:extLst>
          </p:cNvPr>
          <p:cNvSpPr>
            <a:spLocks noGrp="1"/>
          </p:cNvSpPr>
          <p:nvPr>
            <p:ph idx="1"/>
          </p:nvPr>
        </p:nvSpPr>
        <p:spPr/>
        <p:txBody>
          <a:bodyPr/>
          <a:lstStyle/>
          <a:p>
            <a:r>
              <a:rPr lang="en-US" dirty="0"/>
              <a:t>There is great public interest in the science of reading (SOR)</a:t>
            </a:r>
          </a:p>
          <a:p>
            <a:r>
              <a:rPr lang="en-US" dirty="0"/>
              <a:t>This has been expressed through parental pressure and legislative mandates</a:t>
            </a:r>
          </a:p>
          <a:p>
            <a:r>
              <a:rPr lang="en-US" dirty="0"/>
              <a:t>The claim has been that reading instruction has not been sufficiently in alignment with SOR </a:t>
            </a:r>
          </a:p>
          <a:p>
            <a:r>
              <a:rPr lang="en-US" dirty="0"/>
              <a:t>Pressure has been especially acute from the dyslexia community</a:t>
            </a:r>
          </a:p>
          <a:p>
            <a:r>
              <a:rPr lang="en-US" dirty="0"/>
              <a:t>This controversy is concerning because of U.S. reading achievement is weakening</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25305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E4DF-3DB9-8C46-B747-AD2C4F25118C}"/>
              </a:ext>
            </a:extLst>
          </p:cNvPr>
          <p:cNvSpPr>
            <a:spLocks noGrp="1"/>
          </p:cNvSpPr>
          <p:nvPr>
            <p:ph type="title"/>
          </p:nvPr>
        </p:nvSpPr>
        <p:spPr/>
        <p:txBody>
          <a:bodyPr/>
          <a:lstStyle/>
          <a:p>
            <a:r>
              <a:rPr lang="en-US" dirty="0"/>
              <a:t>Disagreements in the Scientific Community (cont.)</a:t>
            </a:r>
          </a:p>
        </p:txBody>
      </p:sp>
      <p:sp>
        <p:nvSpPr>
          <p:cNvPr id="3" name="Content Placeholder 2">
            <a:extLst>
              <a:ext uri="{FF2B5EF4-FFF2-40B4-BE49-F238E27FC236}">
                <a16:creationId xmlns:a16="http://schemas.microsoft.com/office/drawing/2014/main" id="{E33649AC-755B-E94A-9E99-000730CDBC72}"/>
              </a:ext>
            </a:extLst>
          </p:cNvPr>
          <p:cNvSpPr>
            <a:spLocks noGrp="1"/>
          </p:cNvSpPr>
          <p:nvPr>
            <p:ph idx="1"/>
          </p:nvPr>
        </p:nvSpPr>
        <p:spPr/>
        <p:txBody>
          <a:bodyPr>
            <a:normAutofit/>
          </a:bodyPr>
          <a:lstStyle/>
          <a:p>
            <a:r>
              <a:rPr lang="en-US" dirty="0"/>
              <a:t>But there is a difference between a science of reading and a science of reading instruction</a:t>
            </a:r>
          </a:p>
          <a:p>
            <a:r>
              <a:rPr lang="en-US" dirty="0"/>
              <a:t>There is a century of examples of ideas that have come out of psychology and linguistics that if taught were “sure to improve learning” (most of those have not panned out)</a:t>
            </a:r>
          </a:p>
          <a:p>
            <a:r>
              <a:rPr lang="en-US" dirty="0"/>
              <a:t>Just as medical doctors do not put the latest biological studies to work in their hospitals, educators should not rush such basic science solutions prematurely into practice</a:t>
            </a:r>
          </a:p>
          <a:p>
            <a:endParaRPr lang="en-US" dirty="0"/>
          </a:p>
        </p:txBody>
      </p:sp>
    </p:spTree>
    <p:extLst>
      <p:ext uri="{BB962C8B-B14F-4D97-AF65-F5344CB8AC3E}">
        <p14:creationId xmlns:p14="http://schemas.microsoft.com/office/powerpoint/2010/main" val="4148592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E4DF-3DB9-8C46-B747-AD2C4F25118C}"/>
              </a:ext>
            </a:extLst>
          </p:cNvPr>
          <p:cNvSpPr>
            <a:spLocks noGrp="1"/>
          </p:cNvSpPr>
          <p:nvPr>
            <p:ph type="title"/>
          </p:nvPr>
        </p:nvSpPr>
        <p:spPr/>
        <p:txBody>
          <a:bodyPr/>
          <a:lstStyle/>
          <a:p>
            <a:r>
              <a:rPr lang="en-US" dirty="0"/>
              <a:t>Disagreements in the Scientific Community (cont.)</a:t>
            </a:r>
          </a:p>
        </p:txBody>
      </p:sp>
      <p:sp>
        <p:nvSpPr>
          <p:cNvPr id="3" name="Content Placeholder 2">
            <a:extLst>
              <a:ext uri="{FF2B5EF4-FFF2-40B4-BE49-F238E27FC236}">
                <a16:creationId xmlns:a16="http://schemas.microsoft.com/office/drawing/2014/main" id="{E33649AC-755B-E94A-9E99-000730CDBC72}"/>
              </a:ext>
            </a:extLst>
          </p:cNvPr>
          <p:cNvSpPr>
            <a:spLocks noGrp="1"/>
          </p:cNvSpPr>
          <p:nvPr>
            <p:ph idx="1"/>
          </p:nvPr>
        </p:nvSpPr>
        <p:spPr/>
        <p:txBody>
          <a:bodyPr>
            <a:normAutofit/>
          </a:bodyPr>
          <a:lstStyle/>
          <a:p>
            <a:pPr marL="0" indent="0">
              <a:buNone/>
            </a:pPr>
            <a:r>
              <a:rPr lang="en-US" b="1" dirty="0"/>
              <a:t>Medical Trials</a:t>
            </a:r>
          </a:p>
          <a:p>
            <a:r>
              <a:rPr lang="en-US" dirty="0"/>
              <a:t>Medicine depends on basic chemistry and biology – that is where the ideas for many treatments come from</a:t>
            </a:r>
          </a:p>
          <a:p>
            <a:r>
              <a:rPr lang="en-US" dirty="0"/>
              <a:t>But when a such a medication has been formulated… they test it </a:t>
            </a:r>
          </a:p>
          <a:p>
            <a:r>
              <a:rPr lang="en-US" dirty="0"/>
              <a:t>Phase 1: Is it safe?</a:t>
            </a:r>
          </a:p>
          <a:p>
            <a:r>
              <a:rPr lang="en-US" dirty="0"/>
              <a:t>Phase 2: Does the treatment work?</a:t>
            </a:r>
          </a:p>
          <a:p>
            <a:r>
              <a:rPr lang="en-US" dirty="0"/>
              <a:t>Phase 3: Does it work as well or better than current standards of care?</a:t>
            </a:r>
          </a:p>
          <a:p>
            <a:r>
              <a:rPr lang="en-US" dirty="0"/>
              <a:t>Fewer than 10% of those basic ideas turn out to be good ideas</a:t>
            </a:r>
          </a:p>
          <a:p>
            <a:endParaRPr lang="en-US" dirty="0"/>
          </a:p>
        </p:txBody>
      </p:sp>
    </p:spTree>
    <p:extLst>
      <p:ext uri="{BB962C8B-B14F-4D97-AF65-F5344CB8AC3E}">
        <p14:creationId xmlns:p14="http://schemas.microsoft.com/office/powerpoint/2010/main" val="1112987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E4DF-3DB9-8C46-B747-AD2C4F25118C}"/>
              </a:ext>
            </a:extLst>
          </p:cNvPr>
          <p:cNvSpPr>
            <a:spLocks noGrp="1"/>
          </p:cNvSpPr>
          <p:nvPr>
            <p:ph type="title"/>
          </p:nvPr>
        </p:nvSpPr>
        <p:spPr/>
        <p:txBody>
          <a:bodyPr/>
          <a:lstStyle/>
          <a:p>
            <a:r>
              <a:rPr lang="en-US" dirty="0"/>
              <a:t>Disagreements in the Scientific Community (cont.)</a:t>
            </a:r>
          </a:p>
        </p:txBody>
      </p:sp>
      <p:sp>
        <p:nvSpPr>
          <p:cNvPr id="3" name="Content Placeholder 2">
            <a:extLst>
              <a:ext uri="{FF2B5EF4-FFF2-40B4-BE49-F238E27FC236}">
                <a16:creationId xmlns:a16="http://schemas.microsoft.com/office/drawing/2014/main" id="{E33649AC-755B-E94A-9E99-000730CDBC72}"/>
              </a:ext>
            </a:extLst>
          </p:cNvPr>
          <p:cNvSpPr>
            <a:spLocks noGrp="1"/>
          </p:cNvSpPr>
          <p:nvPr>
            <p:ph idx="1"/>
          </p:nvPr>
        </p:nvSpPr>
        <p:spPr/>
        <p:txBody>
          <a:bodyPr>
            <a:normAutofit/>
          </a:bodyPr>
          <a:lstStyle/>
          <a:p>
            <a:r>
              <a:rPr lang="en-US" dirty="0"/>
              <a:t>Even when an idea is a good one, the translation of that concept into a practical solution in the classroom is likely to be fraught with error</a:t>
            </a:r>
          </a:p>
          <a:p>
            <a:r>
              <a:rPr lang="en-US" dirty="0"/>
              <a:t>For example, the neurological and cognitive psychological studies of how people read make it clear that connecting letters/words with phonological representations is important</a:t>
            </a:r>
          </a:p>
          <a:p>
            <a:r>
              <a:rPr lang="en-US" dirty="0"/>
              <a:t>That suggests teaching something like phonics could be beneficial</a:t>
            </a:r>
          </a:p>
          <a:p>
            <a:r>
              <a:rPr lang="en-US" dirty="0"/>
              <a:t>Given such research, what is the proper dosage for phonics instruction? How much phonics is needed to foster success in 85% of our children? What form should such instruction take?</a:t>
            </a:r>
          </a:p>
          <a:p>
            <a:endParaRPr lang="en-US" dirty="0"/>
          </a:p>
        </p:txBody>
      </p:sp>
    </p:spTree>
    <p:extLst>
      <p:ext uri="{BB962C8B-B14F-4D97-AF65-F5344CB8AC3E}">
        <p14:creationId xmlns:p14="http://schemas.microsoft.com/office/powerpoint/2010/main" val="987668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E4DF-3DB9-8C46-B747-AD2C4F25118C}"/>
              </a:ext>
            </a:extLst>
          </p:cNvPr>
          <p:cNvSpPr>
            <a:spLocks noGrp="1"/>
          </p:cNvSpPr>
          <p:nvPr>
            <p:ph type="title"/>
          </p:nvPr>
        </p:nvSpPr>
        <p:spPr/>
        <p:txBody>
          <a:bodyPr/>
          <a:lstStyle/>
          <a:p>
            <a:r>
              <a:rPr lang="en-US" dirty="0"/>
              <a:t>Disagreements in the Scientific Community (cont.)</a:t>
            </a:r>
          </a:p>
        </p:txBody>
      </p:sp>
      <p:sp>
        <p:nvSpPr>
          <p:cNvPr id="3" name="Content Placeholder 2">
            <a:extLst>
              <a:ext uri="{FF2B5EF4-FFF2-40B4-BE49-F238E27FC236}">
                <a16:creationId xmlns:a16="http://schemas.microsoft.com/office/drawing/2014/main" id="{E33649AC-755B-E94A-9E99-000730CDBC72}"/>
              </a:ext>
            </a:extLst>
          </p:cNvPr>
          <p:cNvSpPr>
            <a:spLocks noGrp="1"/>
          </p:cNvSpPr>
          <p:nvPr>
            <p:ph idx="1"/>
          </p:nvPr>
        </p:nvSpPr>
        <p:spPr/>
        <p:txBody>
          <a:bodyPr>
            <a:normAutofit/>
          </a:bodyPr>
          <a:lstStyle/>
          <a:p>
            <a:r>
              <a:rPr lang="en-US" dirty="0"/>
              <a:t>Are you saying that we should not be focused on a science of reading?</a:t>
            </a:r>
          </a:p>
          <a:p>
            <a:r>
              <a:rPr lang="en-US" dirty="0"/>
              <a:t>No, I’m saying that before you mandate or adopt an instructional routine you should know whether it confers a learning advantage to students</a:t>
            </a:r>
          </a:p>
          <a:p>
            <a:r>
              <a:rPr lang="en-US" dirty="0"/>
              <a:t>Mark Seidenberg argues for explicit PA and phonics instruction because of the findings of his computer simulation models</a:t>
            </a:r>
          </a:p>
          <a:p>
            <a:r>
              <a:rPr lang="en-US" dirty="0"/>
              <a:t>I think he is correct that explicit teaching of those things is likely to be beneficial, but my supporting evidence is the more than 100 studies showing that such teaching increases learning</a:t>
            </a:r>
          </a:p>
          <a:p>
            <a:endParaRPr lang="en-US" dirty="0"/>
          </a:p>
        </p:txBody>
      </p:sp>
    </p:spTree>
    <p:extLst>
      <p:ext uri="{BB962C8B-B14F-4D97-AF65-F5344CB8AC3E}">
        <p14:creationId xmlns:p14="http://schemas.microsoft.com/office/powerpoint/2010/main" val="2587197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5A65-370D-C945-B403-9A2545119751}"/>
              </a:ext>
            </a:extLst>
          </p:cNvPr>
          <p:cNvSpPr>
            <a:spLocks noGrp="1"/>
          </p:cNvSpPr>
          <p:nvPr>
            <p:ph type="title"/>
          </p:nvPr>
        </p:nvSpPr>
        <p:spPr/>
        <p:txBody>
          <a:bodyPr/>
          <a:lstStyle/>
          <a:p>
            <a:r>
              <a:rPr lang="en-US" dirty="0"/>
              <a:t>Summing Up</a:t>
            </a:r>
          </a:p>
        </p:txBody>
      </p:sp>
      <p:sp>
        <p:nvSpPr>
          <p:cNvPr id="3" name="Content Placeholder 2">
            <a:extLst>
              <a:ext uri="{FF2B5EF4-FFF2-40B4-BE49-F238E27FC236}">
                <a16:creationId xmlns:a16="http://schemas.microsoft.com/office/drawing/2014/main" id="{625BAA65-2FE3-144F-9A1A-1692C451CF80}"/>
              </a:ext>
            </a:extLst>
          </p:cNvPr>
          <p:cNvSpPr>
            <a:spLocks noGrp="1"/>
          </p:cNvSpPr>
          <p:nvPr>
            <p:ph idx="1"/>
          </p:nvPr>
        </p:nvSpPr>
        <p:spPr/>
        <p:txBody>
          <a:bodyPr/>
          <a:lstStyle/>
          <a:p>
            <a:r>
              <a:rPr lang="en-US" dirty="0"/>
              <a:t>Basic research can either provide us with valuable insights that can lead to new approaches to instruction, or it can provide evidence that explains why some approaches are effective</a:t>
            </a:r>
          </a:p>
          <a:p>
            <a:r>
              <a:rPr lang="en-US" dirty="0"/>
              <a:t>But when it comes to making pedagogical decisions, ultimately, the necessary evidence comes from instructional studies</a:t>
            </a:r>
          </a:p>
          <a:p>
            <a:r>
              <a:rPr lang="en-US" dirty="0"/>
              <a:t>That puts us back where we were 20 years ago – trying to establish rules of evidence for instructional research</a:t>
            </a:r>
          </a:p>
          <a:p>
            <a:endParaRPr lang="en-US" dirty="0"/>
          </a:p>
        </p:txBody>
      </p:sp>
    </p:spTree>
    <p:extLst>
      <p:ext uri="{BB962C8B-B14F-4D97-AF65-F5344CB8AC3E}">
        <p14:creationId xmlns:p14="http://schemas.microsoft.com/office/powerpoint/2010/main" val="3497559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0DF4-59E3-0E46-83A9-7D26B55776F8}"/>
              </a:ext>
            </a:extLst>
          </p:cNvPr>
          <p:cNvSpPr>
            <a:spLocks noGrp="1"/>
          </p:cNvSpPr>
          <p:nvPr>
            <p:ph type="title"/>
          </p:nvPr>
        </p:nvSpPr>
        <p:spPr/>
        <p:txBody>
          <a:bodyPr/>
          <a:lstStyle/>
          <a:p>
            <a:r>
              <a:rPr lang="en-US" dirty="0"/>
              <a:t>SOR Rules of Evidence</a:t>
            </a:r>
          </a:p>
        </p:txBody>
      </p:sp>
      <p:sp>
        <p:nvSpPr>
          <p:cNvPr id="3" name="Content Placeholder 2">
            <a:extLst>
              <a:ext uri="{FF2B5EF4-FFF2-40B4-BE49-F238E27FC236}">
                <a16:creationId xmlns:a16="http://schemas.microsoft.com/office/drawing/2014/main" id="{33599264-57A2-A84E-8CE2-E74E891698A1}"/>
              </a:ext>
            </a:extLst>
          </p:cNvPr>
          <p:cNvSpPr>
            <a:spLocks noGrp="1"/>
          </p:cNvSpPr>
          <p:nvPr>
            <p:ph idx="1"/>
          </p:nvPr>
        </p:nvSpPr>
        <p:spPr/>
        <p:txBody>
          <a:bodyPr/>
          <a:lstStyle/>
          <a:p>
            <a:pPr lvl="0"/>
            <a:r>
              <a:rPr lang="en-US" dirty="0"/>
              <a:t>To say that scientific evidence supports an instructional approach , you must try it out and evaluate its effectiveness</a:t>
            </a:r>
          </a:p>
          <a:p>
            <a:pPr lvl="0"/>
            <a:r>
              <a:rPr lang="en-US" dirty="0"/>
              <a:t>That something works means it does better than “business as usual” instruction in improving learning </a:t>
            </a:r>
          </a:p>
          <a:p>
            <a:pPr lvl="0"/>
            <a:r>
              <a:rPr lang="en-US" dirty="0"/>
              <a:t>Most educational studies are small, so it is important that there be multiple studies that concur (meta-analysis)</a:t>
            </a:r>
          </a:p>
          <a:p>
            <a:pPr lvl="0"/>
            <a:r>
              <a:rPr lang="en-US" dirty="0"/>
              <a:t>Studies differ in quality, so quality of the studies must be considered when making determinations</a:t>
            </a:r>
          </a:p>
          <a:p>
            <a:endParaRPr lang="en-US" dirty="0"/>
          </a:p>
        </p:txBody>
      </p:sp>
    </p:spTree>
    <p:extLst>
      <p:ext uri="{BB962C8B-B14F-4D97-AF65-F5344CB8AC3E}">
        <p14:creationId xmlns:p14="http://schemas.microsoft.com/office/powerpoint/2010/main" val="2595465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913E-5108-3E46-BC9F-71B36E78E94C}"/>
              </a:ext>
            </a:extLst>
          </p:cNvPr>
          <p:cNvSpPr>
            <a:spLocks noGrp="1"/>
          </p:cNvSpPr>
          <p:nvPr>
            <p:ph type="title"/>
          </p:nvPr>
        </p:nvSpPr>
        <p:spPr/>
        <p:txBody>
          <a:bodyPr/>
          <a:lstStyle/>
          <a:p>
            <a:r>
              <a:rPr lang="en-US" dirty="0"/>
              <a:t>Implications: An Example</a:t>
            </a:r>
          </a:p>
        </p:txBody>
      </p:sp>
      <p:sp>
        <p:nvSpPr>
          <p:cNvPr id="3" name="Content Placeholder 2">
            <a:extLst>
              <a:ext uri="{FF2B5EF4-FFF2-40B4-BE49-F238E27FC236}">
                <a16:creationId xmlns:a16="http://schemas.microsoft.com/office/drawing/2014/main" id="{644645B5-2191-2143-87FF-DAF89D529E80}"/>
              </a:ext>
            </a:extLst>
          </p:cNvPr>
          <p:cNvSpPr>
            <a:spLocks noGrp="1"/>
          </p:cNvSpPr>
          <p:nvPr>
            <p:ph idx="1"/>
          </p:nvPr>
        </p:nvSpPr>
        <p:spPr/>
        <p:txBody>
          <a:bodyPr/>
          <a:lstStyle/>
          <a:p>
            <a:pPr lvl="0"/>
            <a:r>
              <a:rPr lang="en-US" dirty="0"/>
              <a:t>The National Reading Panel meta-analyzed 38 studies of phonics instruction and concluded that phonics should be part of reading instruction </a:t>
            </a:r>
          </a:p>
          <a:p>
            <a:pPr lvl="0"/>
            <a:r>
              <a:rPr lang="en-US" dirty="0"/>
              <a:t>And several brain studies, eye movement analyses, and computer simulations indicate that readers read words – not by analyzing meaning – but by connecting letters with phonemes </a:t>
            </a:r>
          </a:p>
          <a:p>
            <a:pPr lvl="0"/>
            <a:r>
              <a:rPr lang="en-US" dirty="0"/>
              <a:t>It seems clear that the SOR says that teaching phonics is important – but on which evidence do you base your conclusion?</a:t>
            </a:r>
          </a:p>
          <a:p>
            <a:pPr marL="0" indent="0">
              <a:buNone/>
            </a:pPr>
            <a:endParaRPr lang="en-US" dirty="0"/>
          </a:p>
        </p:txBody>
      </p:sp>
    </p:spTree>
    <p:extLst>
      <p:ext uri="{BB962C8B-B14F-4D97-AF65-F5344CB8AC3E}">
        <p14:creationId xmlns:p14="http://schemas.microsoft.com/office/powerpoint/2010/main" val="70070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913E-5108-3E46-BC9F-71B36E78E94C}"/>
              </a:ext>
            </a:extLst>
          </p:cNvPr>
          <p:cNvSpPr>
            <a:spLocks noGrp="1"/>
          </p:cNvSpPr>
          <p:nvPr>
            <p:ph type="title"/>
          </p:nvPr>
        </p:nvSpPr>
        <p:spPr/>
        <p:txBody>
          <a:bodyPr/>
          <a:lstStyle/>
          <a:p>
            <a:r>
              <a:rPr lang="en-US" dirty="0"/>
              <a:t>Implications: An Example (cont.)</a:t>
            </a:r>
          </a:p>
        </p:txBody>
      </p:sp>
      <p:sp>
        <p:nvSpPr>
          <p:cNvPr id="3" name="Content Placeholder 2">
            <a:extLst>
              <a:ext uri="{FF2B5EF4-FFF2-40B4-BE49-F238E27FC236}">
                <a16:creationId xmlns:a16="http://schemas.microsoft.com/office/drawing/2014/main" id="{644645B5-2191-2143-87FF-DAF89D529E80}"/>
              </a:ext>
            </a:extLst>
          </p:cNvPr>
          <p:cNvSpPr>
            <a:spLocks noGrp="1"/>
          </p:cNvSpPr>
          <p:nvPr>
            <p:ph idx="1"/>
          </p:nvPr>
        </p:nvSpPr>
        <p:spPr/>
        <p:txBody>
          <a:bodyPr/>
          <a:lstStyle/>
          <a:p>
            <a:pPr lvl="0"/>
            <a:r>
              <a:rPr lang="en-US" dirty="0"/>
              <a:t>The NRP analysis not only indicated that phonics instruction was beneficial, but it also told some important things about that instruction</a:t>
            </a:r>
          </a:p>
          <a:p>
            <a:pPr lvl="0"/>
            <a:r>
              <a:rPr lang="en-US" dirty="0"/>
              <a:t>Phonics was beneficial in grades K-2 (and with older remedial readers who were low in decoding ability)</a:t>
            </a:r>
          </a:p>
          <a:p>
            <a:pPr lvl="0"/>
            <a:r>
              <a:rPr lang="en-US" dirty="0"/>
              <a:t>It helped if phonics instruction followed a systematic curriculum</a:t>
            </a:r>
          </a:p>
          <a:p>
            <a:pPr lvl="0"/>
            <a:r>
              <a:rPr lang="en-US" dirty="0"/>
              <a:t>It made no difference if the instruction was synthetic or analytic</a:t>
            </a:r>
          </a:p>
          <a:p>
            <a:pPr lvl="0"/>
            <a:r>
              <a:rPr lang="en-US" dirty="0"/>
              <a:t>Effective phonics instruction took about 30 minutes per day</a:t>
            </a:r>
          </a:p>
          <a:p>
            <a:pPr marL="0" indent="0">
              <a:buNone/>
            </a:pPr>
            <a:endParaRPr lang="en-US" dirty="0"/>
          </a:p>
        </p:txBody>
      </p:sp>
    </p:spTree>
    <p:extLst>
      <p:ext uri="{BB962C8B-B14F-4D97-AF65-F5344CB8AC3E}">
        <p14:creationId xmlns:p14="http://schemas.microsoft.com/office/powerpoint/2010/main" val="4171984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4D39-8E43-514D-868A-B4ECD72A87FD}"/>
              </a:ext>
            </a:extLst>
          </p:cNvPr>
          <p:cNvSpPr>
            <a:spLocks noGrp="1"/>
          </p:cNvSpPr>
          <p:nvPr>
            <p:ph type="title"/>
          </p:nvPr>
        </p:nvSpPr>
        <p:spPr/>
        <p:txBody>
          <a:bodyPr/>
          <a:lstStyle/>
          <a:p>
            <a:r>
              <a:rPr lang="en-US" dirty="0"/>
              <a:t>So that’s what everyone thinks SOR is?</a:t>
            </a:r>
          </a:p>
        </p:txBody>
      </p:sp>
      <p:sp>
        <p:nvSpPr>
          <p:cNvPr id="3" name="Content Placeholder 2">
            <a:extLst>
              <a:ext uri="{FF2B5EF4-FFF2-40B4-BE49-F238E27FC236}">
                <a16:creationId xmlns:a16="http://schemas.microsoft.com/office/drawing/2014/main" id="{50A96A60-5AE1-F445-8DED-DB49EBFAE849}"/>
              </a:ext>
            </a:extLst>
          </p:cNvPr>
          <p:cNvSpPr>
            <a:spLocks noGrp="1"/>
          </p:cNvSpPr>
          <p:nvPr>
            <p:ph idx="1"/>
          </p:nvPr>
        </p:nvSpPr>
        <p:spPr/>
        <p:txBody>
          <a:bodyPr>
            <a:normAutofit fontScale="92500"/>
          </a:bodyPr>
          <a:lstStyle/>
          <a:p>
            <a:r>
              <a:rPr lang="en-US" dirty="0">
                <a:solidFill>
                  <a:schemeClr val="tx1">
                    <a:alpha val="55000"/>
                  </a:schemeClr>
                </a:solidFill>
              </a:rPr>
              <a:t>No, not exactly…</a:t>
            </a:r>
          </a:p>
          <a:p>
            <a:r>
              <a:rPr lang="en-US" dirty="0">
                <a:solidFill>
                  <a:schemeClr val="tx1">
                    <a:alpha val="55000"/>
                  </a:schemeClr>
                </a:solidFill>
              </a:rPr>
              <a:t>There are plenty of people who think that SOR is only about teaching phonics </a:t>
            </a:r>
          </a:p>
          <a:p>
            <a:r>
              <a:rPr lang="en-US" dirty="0">
                <a:solidFill>
                  <a:schemeClr val="tx1">
                    <a:alpha val="55000"/>
                  </a:schemeClr>
                </a:solidFill>
              </a:rPr>
              <a:t>There are various reasons for this:</a:t>
            </a:r>
          </a:p>
          <a:p>
            <a:r>
              <a:rPr lang="en-US" dirty="0">
                <a:solidFill>
                  <a:schemeClr val="tx1">
                    <a:alpha val="55000"/>
                  </a:schemeClr>
                </a:solidFill>
              </a:rPr>
              <a:t>For example, the parents of dyslexic kids are focused on what their children are struggling with and what they want their kids to get help with</a:t>
            </a:r>
          </a:p>
          <a:p>
            <a:r>
              <a:rPr lang="en-US" dirty="0">
                <a:solidFill>
                  <a:schemeClr val="tx1">
                    <a:alpha val="55000"/>
                  </a:schemeClr>
                </a:solidFill>
              </a:rPr>
              <a:t>There are those who listen to Emily Hanford’s journalistic documentary and because that is what she focused on then that must be what SOR is </a:t>
            </a:r>
          </a:p>
          <a:p>
            <a:r>
              <a:rPr lang="en-US" dirty="0">
                <a:solidFill>
                  <a:schemeClr val="tx1">
                    <a:alpha val="55000"/>
                  </a:schemeClr>
                </a:solidFill>
              </a:rPr>
              <a:t>Salesmanship </a:t>
            </a:r>
          </a:p>
          <a:p>
            <a:pPr marL="0" indent="0">
              <a:buNone/>
            </a:pPr>
            <a:endParaRPr lang="en-US" dirty="0"/>
          </a:p>
        </p:txBody>
      </p:sp>
    </p:spTree>
    <p:extLst>
      <p:ext uri="{BB962C8B-B14F-4D97-AF65-F5344CB8AC3E}">
        <p14:creationId xmlns:p14="http://schemas.microsoft.com/office/powerpoint/2010/main" val="4159513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4D39-8E43-514D-868A-B4ECD72A87FD}"/>
              </a:ext>
            </a:extLst>
          </p:cNvPr>
          <p:cNvSpPr>
            <a:spLocks noGrp="1"/>
          </p:cNvSpPr>
          <p:nvPr>
            <p:ph type="title"/>
          </p:nvPr>
        </p:nvSpPr>
        <p:spPr/>
        <p:txBody>
          <a:bodyPr/>
          <a:lstStyle/>
          <a:p>
            <a:r>
              <a:rPr lang="en-US" dirty="0"/>
              <a:t>So that’s what everyone thinks SOR is?</a:t>
            </a:r>
          </a:p>
        </p:txBody>
      </p:sp>
      <p:sp>
        <p:nvSpPr>
          <p:cNvPr id="3" name="Content Placeholder 2">
            <a:extLst>
              <a:ext uri="{FF2B5EF4-FFF2-40B4-BE49-F238E27FC236}">
                <a16:creationId xmlns:a16="http://schemas.microsoft.com/office/drawing/2014/main" id="{50A96A60-5AE1-F445-8DED-DB49EBFAE849}"/>
              </a:ext>
            </a:extLst>
          </p:cNvPr>
          <p:cNvSpPr>
            <a:spLocks noGrp="1"/>
          </p:cNvSpPr>
          <p:nvPr>
            <p:ph idx="1"/>
          </p:nvPr>
        </p:nvSpPr>
        <p:spPr/>
        <p:txBody>
          <a:bodyPr>
            <a:normAutofit/>
          </a:bodyPr>
          <a:lstStyle/>
          <a:p>
            <a:r>
              <a:rPr lang="en-US" dirty="0"/>
              <a:t>“Can you explain what you mean by then they "sneak in stuff like sound walls, decodable text, and extra heavy doses of phonemic awareness instruction with no science in sight." I thought all of these things were exactly what the Science of Reading was about? I'm trying hard to use best practices. I've started heavily using decodables for students who aren't reading at the grade level fluency goal yet.”</a:t>
            </a:r>
          </a:p>
          <a:p>
            <a:r>
              <a:rPr lang="en-US" sz="3200" dirty="0"/>
              <a:t>“I am also confused about this debate as we are taught in our science of reading classes that sound walls and  decodable texts are important for the science of reading for students to become successful readers.”</a:t>
            </a:r>
            <a:endParaRPr lang="en-US" sz="3200" dirty="0">
              <a:solidFill>
                <a:schemeClr val="tx1">
                  <a:alpha val="55000"/>
                </a:schemeClr>
              </a:solidFill>
            </a:endParaRPr>
          </a:p>
          <a:p>
            <a:pPr marL="0" indent="0">
              <a:buNone/>
            </a:pPr>
            <a:endParaRPr lang="en-US" dirty="0"/>
          </a:p>
        </p:txBody>
      </p:sp>
    </p:spTree>
    <p:extLst>
      <p:ext uri="{BB962C8B-B14F-4D97-AF65-F5344CB8AC3E}">
        <p14:creationId xmlns:p14="http://schemas.microsoft.com/office/powerpoint/2010/main" val="339822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812F-BFA4-7245-9E55-A77D73CEF0FE}"/>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356988AF-263A-624A-8861-C218702416CB}"/>
              </a:ext>
            </a:extLst>
          </p:cNvPr>
          <p:cNvSpPr>
            <a:spLocks noGrp="1"/>
          </p:cNvSpPr>
          <p:nvPr>
            <p:ph idx="1"/>
          </p:nvPr>
        </p:nvSpPr>
        <p:spPr/>
        <p:txBody>
          <a:bodyPr/>
          <a:lstStyle/>
          <a:p>
            <a:r>
              <a:rPr lang="en-US" dirty="0"/>
              <a:t>Disagreements in scientific community about SOR – and new science is always emerging</a:t>
            </a:r>
          </a:p>
          <a:p>
            <a:r>
              <a:rPr lang="en-US" dirty="0"/>
              <a:t>Some reading educators argue that they are entitled to their “own science of reading”</a:t>
            </a:r>
          </a:p>
          <a:p>
            <a:r>
              <a:rPr lang="en-US" dirty="0"/>
              <a:t>Most educators aren’t sure what SOR is</a:t>
            </a:r>
          </a:p>
          <a:p>
            <a:r>
              <a:rPr lang="en-US" dirty="0"/>
              <a:t>Some companies trying to sell SOR (as if it were a product they owned)</a:t>
            </a:r>
          </a:p>
          <a:p>
            <a:endParaRPr lang="en-US" b="1" dirty="0"/>
          </a:p>
          <a:p>
            <a:endParaRPr lang="en-US" dirty="0"/>
          </a:p>
          <a:p>
            <a:endParaRPr lang="en-US" dirty="0"/>
          </a:p>
          <a:p>
            <a:endParaRPr lang="en-US" dirty="0"/>
          </a:p>
        </p:txBody>
      </p:sp>
    </p:spTree>
    <p:extLst>
      <p:ext uri="{BB962C8B-B14F-4D97-AF65-F5344CB8AC3E}">
        <p14:creationId xmlns:p14="http://schemas.microsoft.com/office/powerpoint/2010/main" val="2973302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4D39-8E43-514D-868A-B4ECD72A87FD}"/>
              </a:ext>
            </a:extLst>
          </p:cNvPr>
          <p:cNvSpPr>
            <a:spLocks noGrp="1"/>
          </p:cNvSpPr>
          <p:nvPr>
            <p:ph type="title"/>
          </p:nvPr>
        </p:nvSpPr>
        <p:spPr/>
        <p:txBody>
          <a:bodyPr/>
          <a:lstStyle/>
          <a:p>
            <a:r>
              <a:rPr lang="en-US" dirty="0"/>
              <a:t>So that’s what everyone thinks SOR is?</a:t>
            </a:r>
          </a:p>
        </p:txBody>
      </p:sp>
      <p:sp>
        <p:nvSpPr>
          <p:cNvPr id="3" name="Content Placeholder 2">
            <a:extLst>
              <a:ext uri="{FF2B5EF4-FFF2-40B4-BE49-F238E27FC236}">
                <a16:creationId xmlns:a16="http://schemas.microsoft.com/office/drawing/2014/main" id="{50A96A60-5AE1-F445-8DED-DB49EBFAE849}"/>
              </a:ext>
            </a:extLst>
          </p:cNvPr>
          <p:cNvSpPr>
            <a:spLocks noGrp="1"/>
          </p:cNvSpPr>
          <p:nvPr>
            <p:ph idx="1"/>
          </p:nvPr>
        </p:nvSpPr>
        <p:spPr/>
        <p:txBody>
          <a:bodyPr>
            <a:normAutofit lnSpcReduction="10000"/>
          </a:bodyPr>
          <a:lstStyle/>
          <a:p>
            <a:r>
              <a:rPr lang="en-US" dirty="0">
                <a:solidFill>
                  <a:schemeClr val="tx1">
                    <a:alpha val="55000"/>
                  </a:schemeClr>
                </a:solidFill>
              </a:rPr>
              <a:t>Decodable texts got their start as “linguistic readers” and research on those found them to be no more (or less) effective than anything else</a:t>
            </a:r>
          </a:p>
          <a:p>
            <a:r>
              <a:rPr lang="en-US" dirty="0">
                <a:solidFill>
                  <a:schemeClr val="tx1">
                    <a:alpha val="55000"/>
                  </a:schemeClr>
                </a:solidFill>
              </a:rPr>
              <a:t>National Reading Panel concluded that there wasn’t sufficient evidence to determine the value of decodable texts</a:t>
            </a:r>
          </a:p>
          <a:p>
            <a:r>
              <a:rPr lang="en-US" dirty="0">
                <a:solidFill>
                  <a:schemeClr val="tx1">
                    <a:alpha val="55000"/>
                  </a:schemeClr>
                </a:solidFill>
              </a:rPr>
              <a:t>Problems with terminology</a:t>
            </a:r>
          </a:p>
          <a:p>
            <a:r>
              <a:rPr lang="en-US" dirty="0">
                <a:solidFill>
                  <a:schemeClr val="tx1">
                    <a:alpha val="55000"/>
                  </a:schemeClr>
                </a:solidFill>
              </a:rPr>
              <a:t>There are phonics studies in which the effective treatment used decodable texts, but the value of the decodables was not evaluated</a:t>
            </a:r>
          </a:p>
          <a:p>
            <a:r>
              <a:rPr lang="en-US" dirty="0">
                <a:solidFill>
                  <a:schemeClr val="tx1">
                    <a:alpha val="55000"/>
                  </a:schemeClr>
                </a:solidFill>
              </a:rPr>
              <a:t>Only one study has evaluated the learning benefits of decodables – a comparison of 85% versus 11% decodability (Jenkins, et al., 2004) – it made no difference </a:t>
            </a:r>
          </a:p>
          <a:p>
            <a:pPr marL="0" indent="0">
              <a:buNone/>
            </a:pPr>
            <a:endParaRPr lang="en-US" dirty="0"/>
          </a:p>
        </p:txBody>
      </p:sp>
    </p:spTree>
    <p:extLst>
      <p:ext uri="{BB962C8B-B14F-4D97-AF65-F5344CB8AC3E}">
        <p14:creationId xmlns:p14="http://schemas.microsoft.com/office/powerpoint/2010/main" val="3953043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4D39-8E43-514D-868A-B4ECD72A87FD}"/>
              </a:ext>
            </a:extLst>
          </p:cNvPr>
          <p:cNvSpPr>
            <a:spLocks noGrp="1"/>
          </p:cNvSpPr>
          <p:nvPr>
            <p:ph type="title"/>
          </p:nvPr>
        </p:nvSpPr>
        <p:spPr/>
        <p:txBody>
          <a:bodyPr/>
          <a:lstStyle/>
          <a:p>
            <a:r>
              <a:rPr lang="en-US" dirty="0"/>
              <a:t>So that’s what everyone thinks SOR is?</a:t>
            </a:r>
          </a:p>
        </p:txBody>
      </p:sp>
      <p:sp>
        <p:nvSpPr>
          <p:cNvPr id="3" name="Content Placeholder 2">
            <a:extLst>
              <a:ext uri="{FF2B5EF4-FFF2-40B4-BE49-F238E27FC236}">
                <a16:creationId xmlns:a16="http://schemas.microsoft.com/office/drawing/2014/main" id="{50A96A60-5AE1-F445-8DED-DB49EBFAE849}"/>
              </a:ext>
            </a:extLst>
          </p:cNvPr>
          <p:cNvSpPr>
            <a:spLocks noGrp="1"/>
          </p:cNvSpPr>
          <p:nvPr>
            <p:ph idx="1"/>
          </p:nvPr>
        </p:nvSpPr>
        <p:spPr/>
        <p:txBody>
          <a:bodyPr>
            <a:normAutofit/>
          </a:bodyPr>
          <a:lstStyle/>
          <a:p>
            <a:r>
              <a:rPr lang="en-US" dirty="0">
                <a:solidFill>
                  <a:schemeClr val="tx1">
                    <a:alpha val="55000"/>
                  </a:schemeClr>
                </a:solidFill>
              </a:rPr>
              <a:t>How is it that so many teachers believe that decodable text is part of the science of reading?</a:t>
            </a:r>
          </a:p>
          <a:p>
            <a:r>
              <a:rPr lang="en-US" dirty="0">
                <a:solidFill>
                  <a:schemeClr val="tx1">
                    <a:alpha val="55000"/>
                  </a:schemeClr>
                </a:solidFill>
              </a:rPr>
              <a:t>People who promote the science of reading have approaches that they like or that they believe in (approaches they consider to be consistent with the research) and they are not careful to distinguish approaches proven by research from those they like</a:t>
            </a:r>
          </a:p>
          <a:p>
            <a:r>
              <a:rPr lang="en-US" dirty="0">
                <a:solidFill>
                  <a:schemeClr val="tx1">
                    <a:alpha val="55000"/>
                  </a:schemeClr>
                </a:solidFill>
              </a:rPr>
              <a:t>That doesn’t make these bad procedures, nor does it prove them to be ineffective, but it is unreasonable to require or mandate these under the aegis of science – it is propaganda,  false advertising, or fake news </a:t>
            </a:r>
          </a:p>
          <a:p>
            <a:pPr marL="0" indent="0">
              <a:buNone/>
            </a:pPr>
            <a:endParaRPr lang="en-US" dirty="0"/>
          </a:p>
        </p:txBody>
      </p:sp>
    </p:spTree>
    <p:extLst>
      <p:ext uri="{BB962C8B-B14F-4D97-AF65-F5344CB8AC3E}">
        <p14:creationId xmlns:p14="http://schemas.microsoft.com/office/powerpoint/2010/main" val="3033564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7958-B2C5-D04E-9F65-531ABC76A63C}"/>
              </a:ext>
            </a:extLst>
          </p:cNvPr>
          <p:cNvSpPr>
            <a:spLocks noGrp="1"/>
          </p:cNvSpPr>
          <p:nvPr>
            <p:ph type="title"/>
          </p:nvPr>
        </p:nvSpPr>
        <p:spPr/>
        <p:txBody>
          <a:bodyPr/>
          <a:lstStyle/>
          <a:p>
            <a:r>
              <a:rPr lang="en-US" dirty="0"/>
              <a:t>Why a science of reading?</a:t>
            </a:r>
          </a:p>
        </p:txBody>
      </p:sp>
      <p:sp>
        <p:nvSpPr>
          <p:cNvPr id="3" name="Content Placeholder 2">
            <a:extLst>
              <a:ext uri="{FF2B5EF4-FFF2-40B4-BE49-F238E27FC236}">
                <a16:creationId xmlns:a16="http://schemas.microsoft.com/office/drawing/2014/main" id="{835E74B5-0875-6D48-9028-0DDB3CBFCCCB}"/>
              </a:ext>
            </a:extLst>
          </p:cNvPr>
          <p:cNvSpPr>
            <a:spLocks noGrp="1"/>
          </p:cNvSpPr>
          <p:nvPr>
            <p:ph idx="1"/>
          </p:nvPr>
        </p:nvSpPr>
        <p:spPr/>
        <p:txBody>
          <a:bodyPr/>
          <a:lstStyle/>
          <a:p>
            <a:r>
              <a:rPr lang="en-US" dirty="0">
                <a:solidFill>
                  <a:schemeClr val="tx1">
                    <a:alpha val="55000"/>
                  </a:schemeClr>
                </a:solidFill>
              </a:rPr>
              <a:t>Reading is important (educationally, economically, socially) </a:t>
            </a:r>
          </a:p>
          <a:p>
            <a:r>
              <a:rPr lang="en-US" dirty="0">
                <a:solidFill>
                  <a:schemeClr val="tx1">
                    <a:alpha val="55000"/>
                  </a:schemeClr>
                </a:solidFill>
              </a:rPr>
              <a:t>American kids are not reading as well as we’d like </a:t>
            </a:r>
          </a:p>
          <a:p>
            <a:r>
              <a:rPr lang="en-US" dirty="0">
                <a:solidFill>
                  <a:schemeClr val="tx1">
                    <a:alpha val="55000"/>
                  </a:schemeClr>
                </a:solidFill>
              </a:rPr>
              <a:t>We are uncertain about how best to teach reading to everyone effectively</a:t>
            </a:r>
          </a:p>
          <a:p>
            <a:r>
              <a:rPr lang="en-US" dirty="0">
                <a:solidFill>
                  <a:schemeClr val="tx1">
                    <a:alpha val="55000"/>
                  </a:schemeClr>
                </a:solidFill>
              </a:rPr>
              <a:t>Research allows us to reduce that uncertainty – not to zero – but if we implement procedures that have been proven to be effective over and over the chances of success are higher than if we improvise or made other kinds of choices</a:t>
            </a:r>
          </a:p>
          <a:p>
            <a:pPr marL="0" indent="0">
              <a:buNone/>
            </a:pPr>
            <a:endParaRPr lang="en-US" dirty="0"/>
          </a:p>
        </p:txBody>
      </p:sp>
    </p:spTree>
    <p:extLst>
      <p:ext uri="{BB962C8B-B14F-4D97-AF65-F5344CB8AC3E}">
        <p14:creationId xmlns:p14="http://schemas.microsoft.com/office/powerpoint/2010/main" val="4193028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7958-B2C5-D04E-9F65-531ABC76A63C}"/>
              </a:ext>
            </a:extLst>
          </p:cNvPr>
          <p:cNvSpPr>
            <a:spLocks noGrp="1"/>
          </p:cNvSpPr>
          <p:nvPr>
            <p:ph type="title"/>
          </p:nvPr>
        </p:nvSpPr>
        <p:spPr/>
        <p:txBody>
          <a:bodyPr/>
          <a:lstStyle/>
          <a:p>
            <a:r>
              <a:rPr lang="en-US" dirty="0"/>
              <a:t>Why a science of reading?</a:t>
            </a:r>
          </a:p>
        </p:txBody>
      </p:sp>
      <p:sp>
        <p:nvSpPr>
          <p:cNvPr id="3" name="Content Placeholder 2">
            <a:extLst>
              <a:ext uri="{FF2B5EF4-FFF2-40B4-BE49-F238E27FC236}">
                <a16:creationId xmlns:a16="http://schemas.microsoft.com/office/drawing/2014/main" id="{835E74B5-0875-6D48-9028-0DDB3CBFCCCB}"/>
              </a:ext>
            </a:extLst>
          </p:cNvPr>
          <p:cNvSpPr>
            <a:spLocks noGrp="1"/>
          </p:cNvSpPr>
          <p:nvPr>
            <p:ph idx="1"/>
          </p:nvPr>
        </p:nvSpPr>
        <p:spPr/>
        <p:txBody>
          <a:bodyPr/>
          <a:lstStyle/>
          <a:p>
            <a:r>
              <a:rPr lang="en-US" dirty="0">
                <a:solidFill>
                  <a:schemeClr val="tx1">
                    <a:alpha val="55000"/>
                  </a:schemeClr>
                </a:solidFill>
              </a:rPr>
              <a:t>The Science of Reading is not a program</a:t>
            </a:r>
          </a:p>
          <a:p>
            <a:r>
              <a:rPr lang="en-US" dirty="0">
                <a:solidFill>
                  <a:schemeClr val="tx1">
                    <a:alpha val="55000"/>
                  </a:schemeClr>
                </a:solidFill>
              </a:rPr>
              <a:t>It is not some individual’s (or company’s) vision of what they want to sell or what they want you to do</a:t>
            </a:r>
          </a:p>
          <a:p>
            <a:r>
              <a:rPr lang="en-US" dirty="0">
                <a:solidFill>
                  <a:schemeClr val="tx1">
                    <a:alpha val="55000"/>
                  </a:schemeClr>
                </a:solidFill>
              </a:rPr>
              <a:t>The science of reading is a set of conclusions and principles drawn from a substantial body of scientific study that has been carefully and publicly analyzed without self-interest</a:t>
            </a:r>
          </a:p>
          <a:p>
            <a:r>
              <a:rPr lang="en-US" dirty="0">
                <a:solidFill>
                  <a:schemeClr val="tx1">
                    <a:alpha val="55000"/>
                  </a:schemeClr>
                </a:solidFill>
              </a:rPr>
              <a:t>The science of reading is ever changing because new studies are always being done – but it isn’t changing fast because of the need for an accumulation of evidence</a:t>
            </a:r>
          </a:p>
          <a:p>
            <a:pPr marL="0" indent="0">
              <a:buNone/>
            </a:pPr>
            <a:endParaRPr lang="en-US" dirty="0"/>
          </a:p>
        </p:txBody>
      </p:sp>
    </p:spTree>
    <p:extLst>
      <p:ext uri="{BB962C8B-B14F-4D97-AF65-F5344CB8AC3E}">
        <p14:creationId xmlns:p14="http://schemas.microsoft.com/office/powerpoint/2010/main" val="1983690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Reading Difficulties</a:t>
            </a:r>
          </a:p>
        </p:txBody>
      </p:sp>
      <p:sp>
        <p:nvSpPr>
          <p:cNvPr id="3" name="Content Placeholder 2"/>
          <p:cNvSpPr>
            <a:spLocks noGrp="1"/>
          </p:cNvSpPr>
          <p:nvPr>
            <p:ph idx="1"/>
          </p:nvPr>
        </p:nvSpPr>
        <p:spPr/>
        <p:txBody>
          <a:bodyPr/>
          <a:lstStyle/>
          <a:p>
            <a:r>
              <a:rPr lang="en-US" dirty="0"/>
              <a:t>National Research Council appointed a group of literacy experts to provide research-based recommendations on how to address early literacy</a:t>
            </a:r>
          </a:p>
          <a:p>
            <a:r>
              <a:rPr lang="en-US" dirty="0"/>
              <a:t>They issued a report in 1998 focused on preschool, kindergarten, and primary grade reading instruction and support</a:t>
            </a:r>
          </a:p>
        </p:txBody>
      </p:sp>
    </p:spTree>
    <p:extLst>
      <p:ext uri="{BB962C8B-B14F-4D97-AF65-F5344CB8AC3E}">
        <p14:creationId xmlns:p14="http://schemas.microsoft.com/office/powerpoint/2010/main" val="4208156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157142"/>
            <a:ext cx="9144000" cy="8032968"/>
          </a:xfrm>
          <a:prstGeom prst="rect">
            <a:avLst/>
          </a:prstGeom>
        </p:spPr>
        <p:txBody>
          <a:bodyPr wrap="square">
            <a:spAutoFit/>
          </a:bodyPr>
          <a:lstStyle/>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sz="2400" b="1" dirty="0"/>
              <a:t>COMMITTEE ON THE PREVENTION OF READING DIFFICULTIES IN YOUNG CHILDREN</a:t>
            </a:r>
            <a:endParaRPr lang="en-US" sz="2400" dirty="0"/>
          </a:p>
          <a:p>
            <a:r>
              <a:rPr lang="en-US" dirty="0"/>
              <a:t>CATHERINE SNOW </a:t>
            </a:r>
            <a:r>
              <a:rPr lang="en-US" i="1" dirty="0"/>
              <a:t>(Chair),</a:t>
            </a:r>
            <a:r>
              <a:rPr lang="en-US" dirty="0"/>
              <a:t> Graduate School of Education, Harvard University, Chair</a:t>
            </a:r>
          </a:p>
          <a:p>
            <a:r>
              <a:rPr lang="en-US" dirty="0"/>
              <a:t>MARILYN JAGER ADAMS, Bolt, </a:t>
            </a:r>
            <a:r>
              <a:rPr lang="en-US" dirty="0" err="1"/>
              <a:t>Beranek</a:t>
            </a:r>
            <a:r>
              <a:rPr lang="en-US" dirty="0"/>
              <a:t>, and Newman Inc., Cambridge, Massachusetts</a:t>
            </a:r>
          </a:p>
          <a:p>
            <a:r>
              <a:rPr lang="en-US" dirty="0"/>
              <a:t>BARBARA T. BOWMAN, Erikson Institute, Chicago, Illinois</a:t>
            </a:r>
          </a:p>
          <a:p>
            <a:r>
              <a:rPr lang="en-US" dirty="0"/>
              <a:t>BARBARA FOORMAN, Depart of Pediatrics, University of Texas, and Houston Medical School</a:t>
            </a:r>
          </a:p>
          <a:p>
            <a:r>
              <a:rPr lang="en-US" dirty="0"/>
              <a:t>DOROTHY FOWLER, Fairfax County Public Schools, Annandale, Virginia</a:t>
            </a:r>
          </a:p>
          <a:p>
            <a:r>
              <a:rPr lang="en-US" dirty="0"/>
              <a:t>CLAUDE N. GOLDENBERG, Department of Teacher </a:t>
            </a:r>
            <a:r>
              <a:rPr lang="en-US" dirty="0" err="1"/>
              <a:t>Educ</a:t>
            </a:r>
            <a:r>
              <a:rPr lang="en-US" dirty="0"/>
              <a:t>, California State University, Long Beach</a:t>
            </a:r>
          </a:p>
          <a:p>
            <a:r>
              <a:rPr lang="en-US" dirty="0"/>
              <a:t>EDWARD J. KAME'ENUI, College of Education, University of Oregon, Eugene</a:t>
            </a:r>
          </a:p>
          <a:p>
            <a:r>
              <a:rPr lang="en-US" dirty="0"/>
              <a:t>WILLIAM LABOV, Department of Linguistics and Psychology, University of Pennsylvania</a:t>
            </a:r>
          </a:p>
          <a:p>
            <a:r>
              <a:rPr lang="en-US" dirty="0"/>
              <a:t>RICHARD K. OLSON, Department of Psychology, University of Colorado, Boulder</a:t>
            </a:r>
          </a:p>
          <a:p>
            <a:r>
              <a:rPr lang="en-US" dirty="0"/>
              <a:t>ANNEMARIE SULLIVAN PALINCSAR, School of Education, University of Michigan, Ann Arbor</a:t>
            </a:r>
          </a:p>
          <a:p>
            <a:r>
              <a:rPr lang="en-US" dirty="0"/>
              <a:t>CHARLES A. PERFETTI, Department of Psychology, University of Pittsburgh</a:t>
            </a:r>
          </a:p>
          <a:p>
            <a:r>
              <a:rPr lang="en-US" dirty="0"/>
              <a:t>HOLLIS S. SCARBOROUGH, Brooklyn College, City University of New York, and Haskins Laboratories, New Haven, Connecticut</a:t>
            </a:r>
          </a:p>
          <a:p>
            <a:r>
              <a:rPr lang="en-US" dirty="0"/>
              <a:t>SALLY SHAYWITZ, Department of Pediatrics, Yale University</a:t>
            </a:r>
          </a:p>
          <a:p>
            <a:r>
              <a:rPr lang="en-US" dirty="0"/>
              <a:t>KEITH STANOVICH, Ontario Institute for Studies in Education, University of Toronto</a:t>
            </a:r>
          </a:p>
          <a:p>
            <a:r>
              <a:rPr lang="en-US" dirty="0"/>
              <a:t>DOROTHY STRICKLAND, Graduate School of Education, Rutgers University</a:t>
            </a:r>
          </a:p>
          <a:p>
            <a:r>
              <a:rPr lang="en-US" dirty="0"/>
              <a:t>SAM STRINGFIELD, Center for the Social Organization of Schools, Johns Hopkins University</a:t>
            </a:r>
          </a:p>
          <a:p>
            <a:r>
              <a:rPr lang="en-US" dirty="0"/>
              <a:t>ELIZABETH SULZBY, School of Education, University of Michigan, Ann Arbor</a:t>
            </a:r>
          </a:p>
        </p:txBody>
      </p:sp>
    </p:spTree>
    <p:extLst>
      <p:ext uri="{BB962C8B-B14F-4D97-AF65-F5344CB8AC3E}">
        <p14:creationId xmlns:p14="http://schemas.microsoft.com/office/powerpoint/2010/main" val="524713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Reading Panel</a:t>
            </a:r>
          </a:p>
        </p:txBody>
      </p:sp>
      <p:sp>
        <p:nvSpPr>
          <p:cNvPr id="3" name="Content Placeholder 2"/>
          <p:cNvSpPr>
            <a:spLocks noGrp="1"/>
          </p:cNvSpPr>
          <p:nvPr>
            <p:ph idx="1"/>
          </p:nvPr>
        </p:nvSpPr>
        <p:spPr/>
        <p:txBody>
          <a:bodyPr/>
          <a:lstStyle/>
          <a:p>
            <a:r>
              <a:rPr lang="en-US" dirty="0"/>
              <a:t>In 1998, Congress asked for a review of what works in reading instruction</a:t>
            </a:r>
          </a:p>
          <a:p>
            <a:r>
              <a:rPr lang="en-US" dirty="0"/>
              <a:t>U.S. Department of Education and the National Institute of Child Health and Human Development appointed a panel</a:t>
            </a:r>
          </a:p>
          <a:p>
            <a:r>
              <a:rPr lang="en-US" dirty="0"/>
              <a:t>Panel reviewed more than 500 studies on reading instruction (K-12)</a:t>
            </a:r>
          </a:p>
        </p:txBody>
      </p:sp>
    </p:spTree>
    <p:extLst>
      <p:ext uri="{BB962C8B-B14F-4D97-AF65-F5344CB8AC3E}">
        <p14:creationId xmlns:p14="http://schemas.microsoft.com/office/powerpoint/2010/main" val="2517036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749" y="205934"/>
            <a:ext cx="8646251" cy="5693865"/>
          </a:xfrm>
          <a:prstGeom prst="rect">
            <a:avLst/>
          </a:prstGeom>
        </p:spPr>
        <p:txBody>
          <a:bodyPr wrap="square">
            <a:spAutoFit/>
          </a:bodyPr>
          <a:lstStyle/>
          <a:p>
            <a:r>
              <a:rPr lang="en-US" sz="2800" b="1" dirty="0"/>
              <a:t>National Reading Panel</a:t>
            </a:r>
          </a:p>
          <a:p>
            <a:r>
              <a:rPr lang="en-US" sz="2400" dirty="0"/>
              <a:t>Donald </a:t>
            </a:r>
            <a:r>
              <a:rPr lang="en-US" sz="2400" dirty="0" err="1"/>
              <a:t>Langenberg</a:t>
            </a:r>
            <a:r>
              <a:rPr lang="en-US" sz="2400" dirty="0"/>
              <a:t>, University of Maryland, Chair</a:t>
            </a:r>
          </a:p>
          <a:p>
            <a:r>
              <a:rPr lang="en-US" sz="2400" dirty="0"/>
              <a:t>Gloria </a:t>
            </a:r>
            <a:r>
              <a:rPr lang="en-US" sz="2400" dirty="0" err="1"/>
              <a:t>Correro</a:t>
            </a:r>
            <a:r>
              <a:rPr lang="en-US" sz="2400" dirty="0"/>
              <a:t>, Mississippi State University </a:t>
            </a:r>
          </a:p>
          <a:p>
            <a:r>
              <a:rPr lang="en-US" sz="2400" dirty="0" err="1"/>
              <a:t>Linnea</a:t>
            </a:r>
            <a:r>
              <a:rPr lang="en-US" sz="2400" dirty="0"/>
              <a:t> Ehri, City University of New York</a:t>
            </a:r>
          </a:p>
          <a:p>
            <a:r>
              <a:rPr lang="en-US" sz="2400" dirty="0" err="1"/>
              <a:t>Gwenette</a:t>
            </a:r>
            <a:r>
              <a:rPr lang="en-US" sz="2400" dirty="0"/>
              <a:t> Ferguson, Houston Public Schools</a:t>
            </a:r>
          </a:p>
          <a:p>
            <a:r>
              <a:rPr lang="en-US" sz="2400" dirty="0"/>
              <a:t>Norma Garza</a:t>
            </a:r>
          </a:p>
          <a:p>
            <a:r>
              <a:rPr lang="en-US" sz="2400" dirty="0"/>
              <a:t>Michael L. </a:t>
            </a:r>
            <a:r>
              <a:rPr lang="en-US" sz="2400" dirty="0" err="1"/>
              <a:t>Kamil</a:t>
            </a:r>
            <a:r>
              <a:rPr lang="en-US" sz="2400" dirty="0"/>
              <a:t>, Stanford University </a:t>
            </a:r>
          </a:p>
          <a:p>
            <a:r>
              <a:rPr lang="en-US" sz="2400" dirty="0"/>
              <a:t>Cora Bagley </a:t>
            </a:r>
            <a:r>
              <a:rPr lang="en-US" sz="2400" dirty="0" err="1"/>
              <a:t>Marrett</a:t>
            </a:r>
            <a:r>
              <a:rPr lang="en-US" sz="2400" dirty="0"/>
              <a:t>, University of </a:t>
            </a:r>
            <a:r>
              <a:rPr lang="en-US" sz="2400" dirty="0" err="1"/>
              <a:t>Massachussetts</a:t>
            </a:r>
            <a:r>
              <a:rPr lang="en-US" sz="2400" dirty="0"/>
              <a:t>-Amherst</a:t>
            </a:r>
          </a:p>
          <a:p>
            <a:r>
              <a:rPr lang="en-US" sz="2400" dirty="0"/>
              <a:t>S.J. Samuels, University of Minnesota </a:t>
            </a:r>
          </a:p>
          <a:p>
            <a:r>
              <a:rPr lang="en-US" sz="2400" dirty="0"/>
              <a:t>Timothy Shanahan, University of Illinois at Chicago</a:t>
            </a:r>
          </a:p>
          <a:p>
            <a:r>
              <a:rPr lang="en-US" sz="2400" dirty="0"/>
              <a:t>Sally E. </a:t>
            </a:r>
            <a:r>
              <a:rPr lang="en-US" sz="2400" dirty="0" err="1"/>
              <a:t>Shaywitz</a:t>
            </a:r>
            <a:r>
              <a:rPr lang="en-US" sz="2400" dirty="0"/>
              <a:t>, Yale University </a:t>
            </a:r>
          </a:p>
          <a:p>
            <a:r>
              <a:rPr lang="en-US" sz="2400" dirty="0"/>
              <a:t>Thomas </a:t>
            </a:r>
            <a:r>
              <a:rPr lang="en-US" sz="2400" dirty="0" err="1"/>
              <a:t>Trabasso</a:t>
            </a:r>
            <a:r>
              <a:rPr lang="en-US" sz="2400" dirty="0"/>
              <a:t>, University of Chicago</a:t>
            </a:r>
          </a:p>
          <a:p>
            <a:r>
              <a:rPr lang="en-US" sz="2400" dirty="0"/>
              <a:t>Joanna Williams, Columbia University</a:t>
            </a:r>
          </a:p>
          <a:p>
            <a:r>
              <a:rPr lang="en-US" sz="2400" dirty="0"/>
              <a:t>Dale Willows, University of Toronto</a:t>
            </a:r>
          </a:p>
          <a:p>
            <a:r>
              <a:rPr lang="en-US" sz="2400" dirty="0"/>
              <a:t>Joanne </a:t>
            </a:r>
            <a:r>
              <a:rPr lang="en-US" sz="2400" dirty="0" err="1"/>
              <a:t>Yatvin</a:t>
            </a:r>
            <a:r>
              <a:rPr lang="en-US" sz="2400" dirty="0"/>
              <a:t>, Portland State University</a:t>
            </a:r>
          </a:p>
        </p:txBody>
      </p:sp>
    </p:spTree>
    <p:extLst>
      <p:ext uri="{BB962C8B-B14F-4D97-AF65-F5344CB8AC3E}">
        <p14:creationId xmlns:p14="http://schemas.microsoft.com/office/powerpoint/2010/main" val="1873288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Early Literacy Panel</a:t>
            </a:r>
          </a:p>
        </p:txBody>
      </p:sp>
      <p:sp>
        <p:nvSpPr>
          <p:cNvPr id="3" name="Content Placeholder 2"/>
          <p:cNvSpPr>
            <a:spLocks noGrp="1"/>
          </p:cNvSpPr>
          <p:nvPr>
            <p:ph idx="1"/>
          </p:nvPr>
        </p:nvSpPr>
        <p:spPr/>
        <p:txBody>
          <a:bodyPr>
            <a:normAutofit/>
          </a:bodyPr>
          <a:lstStyle/>
          <a:p>
            <a:r>
              <a:rPr lang="en-US" dirty="0"/>
              <a:t>National Early Literacy Panel (2003-2008) reviewed research on the teaching of reading in preschool and kindergarten</a:t>
            </a:r>
          </a:p>
          <a:p>
            <a:r>
              <a:rPr lang="en-US" dirty="0"/>
              <a:t>Largest meta-analysis of research data on the teaching of reading during these years (examined 400-500 studies)</a:t>
            </a:r>
          </a:p>
          <a:p>
            <a:r>
              <a:rPr lang="en-US" dirty="0"/>
              <a:t>Set out to determine which skills needed to be taught early on and what confers literacy learning advantages to young children</a:t>
            </a:r>
          </a:p>
          <a:p>
            <a:pPr marL="0" indent="0">
              <a:buNone/>
            </a:pPr>
            <a:endParaRPr lang="en-US" dirty="0"/>
          </a:p>
        </p:txBody>
      </p:sp>
    </p:spTree>
    <p:extLst>
      <p:ext uri="{BB962C8B-B14F-4D97-AF65-F5344CB8AC3E}">
        <p14:creationId xmlns:p14="http://schemas.microsoft.com/office/powerpoint/2010/main" val="2291535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8913" y="343223"/>
            <a:ext cx="8169956" cy="4493538"/>
          </a:xfrm>
          <a:prstGeom prst="rect">
            <a:avLst/>
          </a:prstGeom>
        </p:spPr>
        <p:txBody>
          <a:bodyPr wrap="square">
            <a:spAutoFit/>
          </a:bodyPr>
          <a:lstStyle/>
          <a:p>
            <a:endParaRPr lang="en-US" dirty="0"/>
          </a:p>
          <a:p>
            <a:r>
              <a:rPr lang="en-US" sz="2800" b="1" dirty="0"/>
              <a:t>National Early Literacy Panel</a:t>
            </a:r>
          </a:p>
          <a:p>
            <a:r>
              <a:rPr lang="en-US" sz="2400" dirty="0"/>
              <a:t>Timothy Shanahan, University of Illinois at Chicago, Chair</a:t>
            </a:r>
          </a:p>
          <a:p>
            <a:r>
              <a:rPr lang="en-US" sz="2400" dirty="0"/>
              <a:t>Anne Cunningham, University of California Berkeley</a:t>
            </a:r>
          </a:p>
          <a:p>
            <a:r>
              <a:rPr lang="en-US" sz="2400" dirty="0"/>
              <a:t>Kathy C. Escamilla, University of Colorado </a:t>
            </a:r>
          </a:p>
          <a:p>
            <a:r>
              <a:rPr lang="en-US" sz="2400" dirty="0"/>
              <a:t>Janet </a:t>
            </a:r>
            <a:r>
              <a:rPr lang="en-US" sz="2400" dirty="0" err="1"/>
              <a:t>Fischel</a:t>
            </a:r>
            <a:r>
              <a:rPr lang="en-US" sz="2400" dirty="0"/>
              <a:t>, State University of New York at Stony Brook </a:t>
            </a:r>
          </a:p>
          <a:p>
            <a:r>
              <a:rPr lang="en-US" sz="2400" dirty="0"/>
              <a:t>Susan Landry, University of Texas Health Science Center at Houston </a:t>
            </a:r>
          </a:p>
          <a:p>
            <a:r>
              <a:rPr lang="en-US" sz="2400" dirty="0"/>
              <a:t>Christopher J. Lonigan, Florida State University</a:t>
            </a:r>
          </a:p>
          <a:p>
            <a:r>
              <a:rPr lang="en-US" sz="2400" dirty="0"/>
              <a:t>Victoria J. </a:t>
            </a:r>
            <a:r>
              <a:rPr lang="en-US" sz="2400" dirty="0" err="1"/>
              <a:t>Molfese</a:t>
            </a:r>
            <a:r>
              <a:rPr lang="en-US" sz="2400" dirty="0"/>
              <a:t>, University of Louisville </a:t>
            </a:r>
          </a:p>
          <a:p>
            <a:r>
              <a:rPr lang="en-US" sz="2400" dirty="0"/>
              <a:t>Chris Schatschneider, Florida State University </a:t>
            </a:r>
          </a:p>
          <a:p>
            <a:r>
              <a:rPr lang="en-US" sz="2400" dirty="0"/>
              <a:t>Dorothy Strickland, Rutgers University</a:t>
            </a:r>
          </a:p>
        </p:txBody>
      </p:sp>
    </p:spTree>
    <p:extLst>
      <p:ext uri="{BB962C8B-B14F-4D97-AF65-F5344CB8AC3E}">
        <p14:creationId xmlns:p14="http://schemas.microsoft.com/office/powerpoint/2010/main" val="225323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36B7-0034-E04B-83E3-326525501707}"/>
              </a:ext>
            </a:extLst>
          </p:cNvPr>
          <p:cNvSpPr>
            <a:spLocks noGrp="1"/>
          </p:cNvSpPr>
          <p:nvPr>
            <p:ph type="title"/>
          </p:nvPr>
        </p:nvSpPr>
        <p:spPr/>
        <p:txBody>
          <a:bodyPr/>
          <a:lstStyle/>
          <a:p>
            <a:r>
              <a:rPr lang="en-US" dirty="0"/>
              <a:t>The Solution</a:t>
            </a:r>
          </a:p>
        </p:txBody>
      </p:sp>
      <p:sp>
        <p:nvSpPr>
          <p:cNvPr id="3" name="Content Placeholder 2">
            <a:extLst>
              <a:ext uri="{FF2B5EF4-FFF2-40B4-BE49-F238E27FC236}">
                <a16:creationId xmlns:a16="http://schemas.microsoft.com/office/drawing/2014/main" id="{AF59F47D-DAB5-7C48-B68C-7860052597C0}"/>
              </a:ext>
            </a:extLst>
          </p:cNvPr>
          <p:cNvSpPr>
            <a:spLocks noGrp="1"/>
          </p:cNvSpPr>
          <p:nvPr>
            <p:ph idx="1"/>
          </p:nvPr>
        </p:nvSpPr>
        <p:spPr/>
        <p:txBody>
          <a:bodyPr/>
          <a:lstStyle/>
          <a:p>
            <a:r>
              <a:rPr lang="en-US" dirty="0"/>
              <a:t>Over the next 90 minutes, we’ll explore what is included in a science of reading and how you can tell if instruction is aligned with SOR</a:t>
            </a:r>
          </a:p>
          <a:p>
            <a:r>
              <a:rPr lang="en-US" dirty="0"/>
              <a:t>We’ll dispel some of the myths that have sprung up around the concept </a:t>
            </a:r>
          </a:p>
          <a:p>
            <a:r>
              <a:rPr lang="en-US" dirty="0"/>
              <a:t>We’ll consider how schools can best respond to the reading needs of students – and to the concerns of the community</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340690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Literacy Panel for Language Minority Children and Youth</a:t>
            </a:r>
          </a:p>
        </p:txBody>
      </p:sp>
      <p:sp>
        <p:nvSpPr>
          <p:cNvPr id="3" name="Content Placeholder 2"/>
          <p:cNvSpPr>
            <a:spLocks noGrp="1"/>
          </p:cNvSpPr>
          <p:nvPr>
            <p:ph idx="1"/>
          </p:nvPr>
        </p:nvSpPr>
        <p:spPr/>
        <p:txBody>
          <a:bodyPr>
            <a:normAutofit/>
          </a:bodyPr>
          <a:lstStyle/>
          <a:p>
            <a:r>
              <a:rPr lang="en-US" dirty="0"/>
              <a:t>National Early Literacy Panel (2003-2006) reviewed research on the teaching of reading to children (ages birth to 18) from language minority families</a:t>
            </a:r>
          </a:p>
          <a:p>
            <a:r>
              <a:rPr lang="en-US" dirty="0"/>
              <a:t>Largest analysis of research data on the teaching of reading during this population </a:t>
            </a:r>
          </a:p>
          <a:p>
            <a:r>
              <a:rPr lang="en-US" dirty="0"/>
              <a:t>Set out to make a wide range of determinations concerning what facilitates the English-</a:t>
            </a:r>
            <a:r>
              <a:rPr lang="en-US" dirty="0" err="1"/>
              <a:t>langauge</a:t>
            </a:r>
            <a:r>
              <a:rPr lang="en-US" dirty="0"/>
              <a:t> literacy learning of non-English speakers (including young children)</a:t>
            </a:r>
          </a:p>
        </p:txBody>
      </p:sp>
    </p:spTree>
    <p:extLst>
      <p:ext uri="{BB962C8B-B14F-4D97-AF65-F5344CB8AC3E}">
        <p14:creationId xmlns:p14="http://schemas.microsoft.com/office/powerpoint/2010/main" val="1377592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3393" y="225051"/>
            <a:ext cx="8713930" cy="5693865"/>
          </a:xfrm>
          <a:prstGeom prst="rect">
            <a:avLst/>
          </a:prstGeom>
        </p:spPr>
        <p:txBody>
          <a:bodyPr wrap="square">
            <a:spAutoFit/>
          </a:bodyPr>
          <a:lstStyle/>
          <a:p>
            <a:r>
              <a:rPr lang="en-US" sz="2800" b="1" dirty="0"/>
              <a:t>National Panel for Language Minority Children and Youth</a:t>
            </a:r>
          </a:p>
          <a:p>
            <a:r>
              <a:rPr lang="en-US" sz="2400" dirty="0"/>
              <a:t>Timothy Shanahan, University of Illinois at Chicago, Chair</a:t>
            </a:r>
          </a:p>
          <a:p>
            <a:r>
              <a:rPr lang="en-US" sz="2400" dirty="0"/>
              <a:t>Diane August, Center for Applied Linguistics</a:t>
            </a:r>
          </a:p>
          <a:p>
            <a:r>
              <a:rPr lang="en-US" sz="2400" dirty="0"/>
              <a:t>Isabel L. Beck, University of Pittsburgh</a:t>
            </a:r>
          </a:p>
          <a:p>
            <a:r>
              <a:rPr lang="en-US" sz="2400" dirty="0"/>
              <a:t>Margarita </a:t>
            </a:r>
            <a:r>
              <a:rPr lang="en-US" sz="2400" dirty="0" err="1"/>
              <a:t>Calderón</a:t>
            </a:r>
            <a:r>
              <a:rPr lang="en-US" sz="2400" dirty="0"/>
              <a:t>, Johns Hopkins University</a:t>
            </a:r>
          </a:p>
          <a:p>
            <a:r>
              <a:rPr lang="en-US" sz="2400" dirty="0"/>
              <a:t>David J. Francis, University of Houston </a:t>
            </a:r>
          </a:p>
          <a:p>
            <a:r>
              <a:rPr lang="en-US" sz="2400" dirty="0"/>
              <a:t>Georgia Earnest </a:t>
            </a:r>
            <a:r>
              <a:rPr lang="en-US" sz="2400" dirty="0" err="1"/>
              <a:t>García</a:t>
            </a:r>
            <a:r>
              <a:rPr lang="en-US" sz="2400" dirty="0"/>
              <a:t>, University of Illinois at Urbana-Champaign</a:t>
            </a:r>
          </a:p>
          <a:p>
            <a:r>
              <a:rPr lang="en-US" sz="2400" dirty="0"/>
              <a:t>Fred Genesee, McGill University</a:t>
            </a:r>
          </a:p>
          <a:p>
            <a:r>
              <a:rPr lang="en-US" sz="2400" dirty="0"/>
              <a:t>Esther </a:t>
            </a:r>
            <a:r>
              <a:rPr lang="en-US" sz="2400" dirty="0" err="1"/>
              <a:t>Geva</a:t>
            </a:r>
            <a:r>
              <a:rPr lang="en-US" sz="2400" dirty="0"/>
              <a:t>, University of Toronto</a:t>
            </a:r>
          </a:p>
          <a:p>
            <a:r>
              <a:rPr lang="en-US" sz="2400" dirty="0"/>
              <a:t>Claude Goldenberg, California State University, Long Beach</a:t>
            </a:r>
          </a:p>
          <a:p>
            <a:r>
              <a:rPr lang="en-US" sz="2400" dirty="0"/>
              <a:t>Michael L. </a:t>
            </a:r>
            <a:r>
              <a:rPr lang="en-US" sz="2400" dirty="0" err="1"/>
              <a:t>Kamil</a:t>
            </a:r>
            <a:r>
              <a:rPr lang="en-US" sz="2400" dirty="0"/>
              <a:t>, Stanford University</a:t>
            </a:r>
          </a:p>
          <a:p>
            <a:r>
              <a:rPr lang="en-US" sz="2400" dirty="0"/>
              <a:t>Keiko </a:t>
            </a:r>
            <a:r>
              <a:rPr lang="en-US" sz="2400" dirty="0" err="1"/>
              <a:t>Koda</a:t>
            </a:r>
            <a:r>
              <a:rPr lang="en-US" sz="2400" dirty="0"/>
              <a:t>, Carnegie Mellon University</a:t>
            </a:r>
          </a:p>
          <a:p>
            <a:r>
              <a:rPr lang="en-US" sz="2400" dirty="0"/>
              <a:t>Gail </a:t>
            </a:r>
            <a:r>
              <a:rPr lang="en-US" sz="2400" dirty="0" err="1"/>
              <a:t>McKoon</a:t>
            </a:r>
            <a:r>
              <a:rPr lang="en-US" sz="2400" dirty="0"/>
              <a:t>, Ohio State University</a:t>
            </a:r>
          </a:p>
          <a:p>
            <a:r>
              <a:rPr lang="en-US" sz="2400" dirty="0"/>
              <a:t>Robert S. Rueda, University of Southern California</a:t>
            </a:r>
          </a:p>
          <a:p>
            <a:r>
              <a:rPr lang="en-US" sz="2400" dirty="0"/>
              <a:t>Linda S. Siegel, University of British Columbia</a:t>
            </a:r>
          </a:p>
        </p:txBody>
      </p:sp>
    </p:spTree>
    <p:extLst>
      <p:ext uri="{BB962C8B-B14F-4D97-AF65-F5344CB8AC3E}">
        <p14:creationId xmlns:p14="http://schemas.microsoft.com/office/powerpoint/2010/main" val="2997892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Works Clearinghouse</a:t>
            </a:r>
          </a:p>
        </p:txBody>
      </p:sp>
      <p:sp>
        <p:nvSpPr>
          <p:cNvPr id="3" name="Content Placeholder 2"/>
          <p:cNvSpPr>
            <a:spLocks noGrp="1"/>
          </p:cNvSpPr>
          <p:nvPr>
            <p:ph idx="1"/>
          </p:nvPr>
        </p:nvSpPr>
        <p:spPr/>
        <p:txBody>
          <a:bodyPr>
            <a:normAutofit/>
          </a:bodyPr>
          <a:lstStyle/>
          <a:p>
            <a:r>
              <a:rPr lang="en-US" sz="2400" dirty="0"/>
              <a:t>U.S. Department of Education</a:t>
            </a:r>
          </a:p>
          <a:p>
            <a:r>
              <a:rPr lang="en-US" sz="2400" dirty="0"/>
              <a:t>Panels of experts assembled based on particular topics</a:t>
            </a:r>
          </a:p>
          <a:p>
            <a:r>
              <a:rPr lang="en-US" sz="2400" dirty="0"/>
              <a:t>Panels can make any recommendations that they choose, but WWC evaluates supporting research and indicates the strength of the underlying evidence</a:t>
            </a:r>
          </a:p>
        </p:txBody>
      </p:sp>
      <p:sp>
        <p:nvSpPr>
          <p:cNvPr id="4" name="Title 1">
            <a:extLst>
              <a:ext uri="{FF2B5EF4-FFF2-40B4-BE49-F238E27FC236}">
                <a16:creationId xmlns:a16="http://schemas.microsoft.com/office/drawing/2014/main" id="{21E28F63-86F7-C446-B3B3-EF7E16591A0F}"/>
              </a:ext>
            </a:extLst>
          </p:cNvPr>
          <p:cNvSpPr txBox="1">
            <a:spLocks/>
          </p:cNvSpPr>
          <p:nvPr/>
        </p:nvSpPr>
        <p:spPr>
          <a:xfrm>
            <a:off x="1981200" y="46037"/>
            <a:ext cx="8403020" cy="6858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3000" b="0" kern="1200">
                <a:solidFill>
                  <a:schemeClr val="tx1">
                    <a:lumMod val="85000"/>
                    <a:lumOff val="15000"/>
                  </a:schemeClr>
                </a:solidFill>
                <a:latin typeface="+mj-lt"/>
                <a:ea typeface="+mj-ea"/>
                <a:cs typeface="+mj-cs"/>
              </a:defRPr>
            </a:lvl1pPr>
          </a:lstStyle>
          <a:p>
            <a:endParaRPr lang="en-US" dirty="0"/>
          </a:p>
        </p:txBody>
      </p:sp>
    </p:spTree>
    <p:extLst>
      <p:ext uri="{BB962C8B-B14F-4D97-AF65-F5344CB8AC3E}">
        <p14:creationId xmlns:p14="http://schemas.microsoft.com/office/powerpoint/2010/main" val="540401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516817"/>
          </a:xfrm>
        </p:spPr>
        <p:txBody>
          <a:bodyPr>
            <a:normAutofit/>
          </a:bodyPr>
          <a:lstStyle/>
          <a:p>
            <a:r>
              <a:rPr lang="en-US" sz="2400" b="1" dirty="0"/>
              <a:t>What Works Clearinghouse Panelists (sample)</a:t>
            </a:r>
          </a:p>
        </p:txBody>
      </p:sp>
      <p:sp>
        <p:nvSpPr>
          <p:cNvPr id="3" name="Content Placeholder 2"/>
          <p:cNvSpPr>
            <a:spLocks noGrp="1"/>
          </p:cNvSpPr>
          <p:nvPr>
            <p:ph idx="1"/>
          </p:nvPr>
        </p:nvSpPr>
        <p:spPr>
          <a:xfrm>
            <a:off x="1908202" y="791456"/>
            <a:ext cx="8302598" cy="5334708"/>
          </a:xfrm>
        </p:spPr>
        <p:txBody>
          <a:bodyPr>
            <a:normAutofit lnSpcReduction="10000"/>
          </a:bodyPr>
          <a:lstStyle/>
          <a:p>
            <a:r>
              <a:rPr lang="en-US" sz="2400" dirty="0"/>
              <a:t>Carol Connor, Florida State University</a:t>
            </a:r>
          </a:p>
          <a:p>
            <a:r>
              <a:rPr lang="en-US" sz="2400" dirty="0"/>
              <a:t>Janice Dole, University of Utah</a:t>
            </a:r>
          </a:p>
          <a:p>
            <a:r>
              <a:rPr lang="en-US" sz="2400" dirty="0"/>
              <a:t>Nell Duke, Michigan State University</a:t>
            </a:r>
          </a:p>
          <a:p>
            <a:r>
              <a:rPr lang="en-US" sz="2400" dirty="0"/>
              <a:t>Jill Fitzgerald, University of North Carolina</a:t>
            </a:r>
          </a:p>
          <a:p>
            <a:r>
              <a:rPr lang="en-US" sz="2400" dirty="0"/>
              <a:t>Barbara </a:t>
            </a:r>
            <a:r>
              <a:rPr lang="en-US" sz="2400" dirty="0" err="1"/>
              <a:t>Foorman</a:t>
            </a:r>
            <a:r>
              <a:rPr lang="en-US" sz="2400" dirty="0"/>
              <a:t>, Florida State University</a:t>
            </a:r>
          </a:p>
          <a:p>
            <a:r>
              <a:rPr lang="en-US" sz="2400" dirty="0"/>
              <a:t>Steve Graham, Arizona State University</a:t>
            </a:r>
          </a:p>
          <a:p>
            <a:r>
              <a:rPr lang="en-US" sz="2400" dirty="0"/>
              <a:t>Laura Justice, Ohio State University</a:t>
            </a:r>
          </a:p>
          <a:p>
            <a:r>
              <a:rPr lang="en-US" sz="2400" dirty="0"/>
              <a:t>Michael L. </a:t>
            </a:r>
            <a:r>
              <a:rPr lang="en-US" sz="2400" dirty="0" err="1"/>
              <a:t>Kamil</a:t>
            </a:r>
            <a:r>
              <a:rPr lang="en-US" sz="2400" dirty="0"/>
              <a:t>, Stanford University</a:t>
            </a:r>
          </a:p>
          <a:p>
            <a:r>
              <a:rPr lang="en-US" sz="2400" dirty="0"/>
              <a:t>James Kim, Harvard University</a:t>
            </a:r>
          </a:p>
          <a:p>
            <a:r>
              <a:rPr lang="en-US" sz="2400" dirty="0"/>
              <a:t>P. David Pearson, University of California, Berkeley</a:t>
            </a:r>
          </a:p>
          <a:p>
            <a:r>
              <a:rPr lang="en-US" sz="2400" dirty="0"/>
              <a:t>Timothy Shanahan, University of Illinois at Chicago</a:t>
            </a:r>
          </a:p>
          <a:p>
            <a:r>
              <a:rPr lang="en-US" sz="2400" dirty="0"/>
              <a:t>Joe </a:t>
            </a:r>
            <a:r>
              <a:rPr lang="en-US" sz="2400" dirty="0" err="1"/>
              <a:t>Torgesen</a:t>
            </a:r>
            <a:r>
              <a:rPr lang="en-US" sz="2400" dirty="0"/>
              <a:t>, Florida State University</a:t>
            </a:r>
          </a:p>
          <a:p>
            <a:endParaRPr lang="en-US" dirty="0"/>
          </a:p>
          <a:p>
            <a:endParaRPr lang="en-US" dirty="0"/>
          </a:p>
        </p:txBody>
      </p:sp>
    </p:spTree>
    <p:extLst>
      <p:ext uri="{BB962C8B-B14F-4D97-AF65-F5344CB8AC3E}">
        <p14:creationId xmlns:p14="http://schemas.microsoft.com/office/powerpoint/2010/main" val="842793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Carnegie Corporation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9441" y="1411521"/>
            <a:ext cx="2286000" cy="291249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680" y="3729155"/>
            <a:ext cx="2286000" cy="2786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1" y="1245550"/>
            <a:ext cx="2286000" cy="279929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400" y="3393635"/>
            <a:ext cx="2286000" cy="2955471"/>
          </a:xfrm>
          <a:prstGeom prst="rect">
            <a:avLst/>
          </a:prstGeom>
        </p:spPr>
      </p:pic>
    </p:spTree>
    <p:extLst>
      <p:ext uri="{BB962C8B-B14F-4D97-AF65-F5344CB8AC3E}">
        <p14:creationId xmlns:p14="http://schemas.microsoft.com/office/powerpoint/2010/main" val="522552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Hattie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134" y="410445"/>
            <a:ext cx="4043385" cy="5715720"/>
          </a:xfrm>
        </p:spPr>
      </p:pic>
    </p:spTree>
    <p:extLst>
      <p:ext uri="{BB962C8B-B14F-4D97-AF65-F5344CB8AC3E}">
        <p14:creationId xmlns:p14="http://schemas.microsoft.com/office/powerpoint/2010/main" val="1222633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Highly ranked reading research journals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1507" y="3429001"/>
            <a:ext cx="1753387" cy="250734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422400"/>
            <a:ext cx="1905000" cy="2540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999" y="3886200"/>
            <a:ext cx="1524000" cy="2362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408176"/>
            <a:ext cx="1793038" cy="232562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7914" y="1132842"/>
            <a:ext cx="1715287" cy="2600958"/>
          </a:xfrm>
          <a:prstGeom prst="rect">
            <a:avLst/>
          </a:prstGeom>
        </p:spPr>
      </p:pic>
      <p:pic>
        <p:nvPicPr>
          <p:cNvPr id="9" name="Picture 8">
            <a:extLst>
              <a:ext uri="{FF2B5EF4-FFF2-40B4-BE49-F238E27FC236}">
                <a16:creationId xmlns:a16="http://schemas.microsoft.com/office/drawing/2014/main" id="{0B2F9127-9BB0-2349-B8F0-868EF8CF5B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5200" y="3733800"/>
            <a:ext cx="2063808" cy="3100179"/>
          </a:xfrm>
          <a:prstGeom prst="rect">
            <a:avLst/>
          </a:prstGeom>
        </p:spPr>
      </p:pic>
    </p:spTree>
    <p:extLst>
      <p:ext uri="{BB962C8B-B14F-4D97-AF65-F5344CB8AC3E}">
        <p14:creationId xmlns:p14="http://schemas.microsoft.com/office/powerpoint/2010/main" val="1307265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C770-447E-8643-81B5-7F255A5D2D48}"/>
              </a:ext>
            </a:extLst>
          </p:cNvPr>
          <p:cNvSpPr>
            <a:spLocks noGrp="1"/>
          </p:cNvSpPr>
          <p:nvPr>
            <p:ph type="title"/>
          </p:nvPr>
        </p:nvSpPr>
        <p:spPr/>
        <p:txBody>
          <a:bodyPr/>
          <a:lstStyle/>
          <a:p>
            <a:r>
              <a:rPr lang="en-US" dirty="0"/>
              <a:t>My framework</a:t>
            </a:r>
          </a:p>
        </p:txBody>
      </p:sp>
      <p:sp>
        <p:nvSpPr>
          <p:cNvPr id="3" name="Content Placeholder 2">
            <a:extLst>
              <a:ext uri="{FF2B5EF4-FFF2-40B4-BE49-F238E27FC236}">
                <a16:creationId xmlns:a16="http://schemas.microsoft.com/office/drawing/2014/main" id="{A30450B0-84CE-7844-B076-B96869FA5C25}"/>
              </a:ext>
            </a:extLst>
          </p:cNvPr>
          <p:cNvSpPr>
            <a:spLocks noGrp="1"/>
          </p:cNvSpPr>
          <p:nvPr>
            <p:ph idx="1"/>
          </p:nvPr>
        </p:nvSpPr>
        <p:spPr/>
        <p:txBody>
          <a:bodyPr/>
          <a:lstStyle/>
          <a:p>
            <a:pPr marL="0" indent="0">
              <a:buNone/>
            </a:pPr>
            <a:r>
              <a:rPr lang="en-US" dirty="0">
                <a:solidFill>
                  <a:schemeClr val="tx1">
                    <a:alpha val="55000"/>
                  </a:schemeClr>
                </a:solidFill>
              </a:rPr>
              <a:t>There are three things that make a difference in academic learning</a:t>
            </a:r>
          </a:p>
          <a:p>
            <a:r>
              <a:rPr lang="en-US" dirty="0">
                <a:solidFill>
                  <a:schemeClr val="tx1">
                    <a:alpha val="55000"/>
                  </a:schemeClr>
                </a:solidFill>
              </a:rPr>
              <a:t>Amount of teaching and practice</a:t>
            </a:r>
          </a:p>
          <a:p>
            <a:r>
              <a:rPr lang="en-US" dirty="0">
                <a:solidFill>
                  <a:schemeClr val="tx1">
                    <a:alpha val="55000"/>
                  </a:schemeClr>
                </a:solidFill>
              </a:rPr>
              <a:t>What is taught (curriculum)</a:t>
            </a:r>
          </a:p>
          <a:p>
            <a:r>
              <a:rPr lang="en-US" dirty="0">
                <a:solidFill>
                  <a:schemeClr val="tx1">
                    <a:alpha val="55000"/>
                  </a:schemeClr>
                </a:solidFill>
              </a:rPr>
              <a:t>Quality of instruction (teaching)</a:t>
            </a:r>
          </a:p>
          <a:p>
            <a:pPr marL="0" indent="0">
              <a:buNone/>
            </a:pPr>
            <a:endParaRPr lang="en-US" dirty="0"/>
          </a:p>
        </p:txBody>
      </p:sp>
    </p:spTree>
    <p:extLst>
      <p:ext uri="{BB962C8B-B14F-4D97-AF65-F5344CB8AC3E}">
        <p14:creationId xmlns:p14="http://schemas.microsoft.com/office/powerpoint/2010/main" val="3872865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779373" y="509416"/>
            <a:ext cx="8382000" cy="639762"/>
          </a:xfrm>
        </p:spPr>
        <p:txBody>
          <a:bodyPr>
            <a:normAutofit fontScale="90000"/>
          </a:bodyPr>
          <a:lstStyle/>
          <a:p>
            <a:pPr eaLnBrk="1" hangingPunct="1"/>
            <a:r>
              <a:rPr lang="en-US" sz="4000" b="1" dirty="0">
                <a:latin typeface="Calibri" charset="0"/>
                <a:cs typeface="Calibri" charset="0"/>
              </a:rPr>
              <a:t>Amount of Instruction/Practice</a:t>
            </a:r>
          </a:p>
        </p:txBody>
      </p:sp>
      <p:sp>
        <p:nvSpPr>
          <p:cNvPr id="4099" name="Rectangle 3"/>
          <p:cNvSpPr>
            <a:spLocks noGrp="1" noChangeArrowheads="1"/>
          </p:cNvSpPr>
          <p:nvPr>
            <p:ph type="body" idx="1"/>
          </p:nvPr>
        </p:nvSpPr>
        <p:spPr>
          <a:xfrm>
            <a:off x="1981200" y="1674813"/>
            <a:ext cx="7342188" cy="4451350"/>
          </a:xfrm>
        </p:spPr>
        <p:txBody>
          <a:bodyPr/>
          <a:lstStyle/>
          <a:p>
            <a:pPr marL="0" indent="0">
              <a:buNone/>
              <a:defRPr/>
            </a:pPr>
            <a:r>
              <a:rPr lang="en-US" dirty="0">
                <a:latin typeface="Calibri"/>
                <a:cs typeface="Calibri"/>
              </a:rPr>
              <a:t>Research suggests that amount of instruction is the single most important alterable determinant of learning</a:t>
            </a:r>
          </a:p>
          <a:p>
            <a:pPr eaLnBrk="1" hangingPunct="1">
              <a:buFontTx/>
              <a:buNone/>
              <a:defRPr/>
            </a:pPr>
            <a:endParaRPr lang="en-US" dirty="0">
              <a:latin typeface="Arial" charset="0"/>
              <a:cs typeface="+mn-cs"/>
            </a:endParaRPr>
          </a:p>
          <a:p>
            <a:pPr eaLnBrk="1" hangingPunct="1">
              <a:buFontTx/>
              <a:buNone/>
              <a:defRPr/>
            </a:pPr>
            <a:endParaRPr lang="en-US" dirty="0">
              <a:latin typeface="Arial" charset="0"/>
              <a:cs typeface="+mn-cs"/>
            </a:endParaRPr>
          </a:p>
          <a:p>
            <a:pPr eaLnBrk="1" hangingPunct="1">
              <a:defRPr/>
            </a:pPr>
            <a:endParaRPr lang="en-US" dirty="0">
              <a:latin typeface="Arial" charset="0"/>
              <a:cs typeface="+mn-cs"/>
            </a:endParaRPr>
          </a:p>
        </p:txBody>
      </p:sp>
    </p:spTree>
    <p:extLst>
      <p:ext uri="{BB962C8B-B14F-4D97-AF65-F5344CB8AC3E}">
        <p14:creationId xmlns:p14="http://schemas.microsoft.com/office/powerpoint/2010/main" val="281717889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643449" y="571200"/>
            <a:ext cx="6153665" cy="639762"/>
          </a:xfrm>
        </p:spPr>
        <p:txBody>
          <a:bodyPr>
            <a:normAutofit fontScale="90000"/>
          </a:bodyPr>
          <a:lstStyle/>
          <a:p>
            <a:pPr eaLnBrk="1" hangingPunct="1"/>
            <a:r>
              <a:rPr lang="en-US" sz="4000" dirty="0">
                <a:latin typeface="Calibri" charset="0"/>
                <a:cs typeface="Calibri" charset="0"/>
              </a:rPr>
              <a:t>Amount of Teaching/Practice</a:t>
            </a:r>
          </a:p>
        </p:txBody>
      </p:sp>
      <p:sp>
        <p:nvSpPr>
          <p:cNvPr id="21506" name="Content Placeholder 2"/>
          <p:cNvSpPr>
            <a:spLocks noGrp="1"/>
          </p:cNvSpPr>
          <p:nvPr>
            <p:ph idx="1"/>
          </p:nvPr>
        </p:nvSpPr>
        <p:spPr>
          <a:xfrm>
            <a:off x="1981200" y="1981201"/>
            <a:ext cx="8229600" cy="4144963"/>
          </a:xfrm>
        </p:spPr>
        <p:txBody>
          <a:bodyPr>
            <a:normAutofit/>
          </a:bodyPr>
          <a:lstStyle/>
          <a:p>
            <a:pPr eaLnBrk="1" hangingPunct="1"/>
            <a:r>
              <a:rPr lang="en-US" dirty="0">
                <a:latin typeface="Calibri" charset="0"/>
                <a:cs typeface="Calibri" charset="0"/>
              </a:rPr>
              <a:t>What evidence is there that amount of teaching/experience makes a difference?</a:t>
            </a:r>
          </a:p>
          <a:p>
            <a:r>
              <a:rPr lang="en-US" dirty="0">
                <a:latin typeface="Calibri" charset="0"/>
                <a:cs typeface="Calibri" charset="0"/>
              </a:rPr>
              <a:t>The “immediate, powerful” positive impact of amount of instruction and study time on learning is the most “consistent finding all psychological research on academic learning” (Walberg, 2002)</a:t>
            </a:r>
          </a:p>
          <a:p>
            <a:pPr eaLnBrk="1" hangingPunct="1"/>
            <a:r>
              <a:rPr lang="en-US" dirty="0">
                <a:latin typeface="Calibri" charset="0"/>
                <a:cs typeface="Calibri" charset="0"/>
              </a:rPr>
              <a:t>Evidence of increases in learning due to increases in amount of instruction/academic experience is extensive, consistent, and overwhelming</a:t>
            </a:r>
          </a:p>
        </p:txBody>
      </p:sp>
    </p:spTree>
    <p:extLst>
      <p:ext uri="{BB962C8B-B14F-4D97-AF65-F5344CB8AC3E}">
        <p14:creationId xmlns:p14="http://schemas.microsoft.com/office/powerpoint/2010/main" val="2683867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280F9-3036-F34F-BF7F-77401590E898}"/>
              </a:ext>
            </a:extLst>
          </p:cNvPr>
          <p:cNvSpPr>
            <a:spLocks noGrp="1"/>
          </p:cNvSpPr>
          <p:nvPr>
            <p:ph type="title"/>
          </p:nvPr>
        </p:nvSpPr>
        <p:spPr>
          <a:xfrm>
            <a:off x="471839" y="340692"/>
            <a:ext cx="10515600" cy="1325563"/>
          </a:xfrm>
        </p:spPr>
        <p:txBody>
          <a:bodyPr/>
          <a:lstStyle/>
          <a:p>
            <a:r>
              <a:rPr lang="en-US" dirty="0"/>
              <a:t>Be forewarned: </a:t>
            </a:r>
          </a:p>
        </p:txBody>
      </p:sp>
      <p:sp>
        <p:nvSpPr>
          <p:cNvPr id="3" name="Content Placeholder 2">
            <a:extLst>
              <a:ext uri="{FF2B5EF4-FFF2-40B4-BE49-F238E27FC236}">
                <a16:creationId xmlns:a16="http://schemas.microsoft.com/office/drawing/2014/main" id="{6FEE7320-48C2-3744-BF05-5E6828828A15}"/>
              </a:ext>
            </a:extLst>
          </p:cNvPr>
          <p:cNvSpPr>
            <a:spLocks noGrp="1"/>
          </p:cNvSpPr>
          <p:nvPr>
            <p:ph idx="1"/>
          </p:nvPr>
        </p:nvSpPr>
        <p:spPr/>
        <p:txBody>
          <a:bodyPr/>
          <a:lstStyle/>
          <a:p>
            <a:pPr marL="0" indent="0">
              <a:buNone/>
            </a:pPr>
            <a:r>
              <a:rPr lang="en-US" dirty="0"/>
              <a:t>The contradiction of a belief causes </a:t>
            </a:r>
            <a:r>
              <a:rPr lang="en-US" i="1" dirty="0"/>
              <a:t>cognitive dissonance </a:t>
            </a:r>
            <a:r>
              <a:rPr lang="en-US" dirty="0"/>
              <a:t>that can be resolved by altering the challenged belief. Yet, instead of changing the belief, people often resort to misperception, rejection, or refutation of the contradiction, by seeking moral support from those who share the contradicted beliefs, or by trying to persuade others that the contradiction is unreal.</a:t>
            </a:r>
          </a:p>
          <a:p>
            <a:pPr marL="0" indent="0">
              <a:buNone/>
            </a:pPr>
            <a:r>
              <a:rPr lang="en-US" dirty="0"/>
              <a:t> </a:t>
            </a:r>
          </a:p>
          <a:p>
            <a:pPr marL="0" indent="0">
              <a:spcBef>
                <a:spcPts val="0"/>
              </a:spcBef>
              <a:buNone/>
            </a:pPr>
            <a:r>
              <a:rPr lang="en-US" dirty="0"/>
              <a:t>		Leon Festinger. (1957). </a:t>
            </a:r>
            <a:r>
              <a:rPr lang="en-US" i="1" dirty="0"/>
              <a:t>A Theory of Cognitive Dissonance. </a:t>
            </a:r>
          </a:p>
          <a:p>
            <a:pPr marL="0" indent="0">
              <a:spcBef>
                <a:spcPts val="0"/>
              </a:spcBef>
              <a:buNone/>
            </a:pPr>
            <a:r>
              <a:rPr lang="en-US" i="1" dirty="0"/>
              <a:t>			</a:t>
            </a:r>
            <a:r>
              <a:rPr lang="en-US" dirty="0"/>
              <a:t>Stanford University Press.</a:t>
            </a:r>
          </a:p>
          <a:p>
            <a:pPr marL="0" indent="0">
              <a:buNone/>
            </a:pPr>
            <a:endParaRPr lang="en-US" dirty="0"/>
          </a:p>
        </p:txBody>
      </p:sp>
    </p:spTree>
    <p:extLst>
      <p:ext uri="{BB962C8B-B14F-4D97-AF65-F5344CB8AC3E}">
        <p14:creationId xmlns:p14="http://schemas.microsoft.com/office/powerpoint/2010/main" val="2607955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643449" y="571200"/>
            <a:ext cx="6153665" cy="639762"/>
          </a:xfrm>
        </p:spPr>
        <p:txBody>
          <a:bodyPr>
            <a:normAutofit fontScale="90000"/>
          </a:bodyPr>
          <a:lstStyle/>
          <a:p>
            <a:pPr eaLnBrk="1" hangingPunct="1"/>
            <a:r>
              <a:rPr lang="en-US" sz="4000" dirty="0">
                <a:latin typeface="Calibri" charset="0"/>
                <a:cs typeface="Calibri" charset="0"/>
              </a:rPr>
              <a:t>Amount of Teaching/Practice</a:t>
            </a:r>
          </a:p>
        </p:txBody>
      </p:sp>
      <p:sp>
        <p:nvSpPr>
          <p:cNvPr id="21506" name="Content Placeholder 2"/>
          <p:cNvSpPr>
            <a:spLocks noGrp="1"/>
          </p:cNvSpPr>
          <p:nvPr>
            <p:ph idx="1"/>
          </p:nvPr>
        </p:nvSpPr>
        <p:spPr>
          <a:xfrm>
            <a:off x="1981200" y="1981201"/>
            <a:ext cx="8229600" cy="4144963"/>
          </a:xfrm>
        </p:spPr>
        <p:txBody>
          <a:bodyPr>
            <a:normAutofit fontScale="92500" lnSpcReduction="20000"/>
          </a:bodyPr>
          <a:lstStyle/>
          <a:p>
            <a:pPr lvl="0"/>
            <a:r>
              <a:rPr lang="en-US" dirty="0"/>
              <a:t>Opportunity to learn at home prior to school entry</a:t>
            </a:r>
          </a:p>
          <a:p>
            <a:pPr lvl="0"/>
            <a:r>
              <a:rPr lang="en-US" dirty="0"/>
              <a:t>Academic preschool</a:t>
            </a:r>
          </a:p>
          <a:p>
            <a:pPr lvl="0"/>
            <a:r>
              <a:rPr lang="en-US" dirty="0"/>
              <a:t>Full-day versus half-day kindergarten</a:t>
            </a:r>
          </a:p>
          <a:p>
            <a:pPr lvl="0"/>
            <a:r>
              <a:rPr lang="en-US" dirty="0"/>
              <a:t>Length of school year</a:t>
            </a:r>
          </a:p>
          <a:p>
            <a:pPr lvl="0"/>
            <a:r>
              <a:rPr lang="en-US" dirty="0"/>
              <a:t>Length of school day</a:t>
            </a:r>
          </a:p>
          <a:p>
            <a:pPr lvl="0"/>
            <a:r>
              <a:rPr lang="en-US" dirty="0"/>
              <a:t>Use of school day</a:t>
            </a:r>
          </a:p>
          <a:p>
            <a:pPr lvl="0"/>
            <a:r>
              <a:rPr lang="en-US" dirty="0"/>
              <a:t>Absenteeism (students and teachers)</a:t>
            </a:r>
          </a:p>
          <a:p>
            <a:pPr lvl="0"/>
            <a:r>
              <a:rPr lang="en-US" dirty="0"/>
              <a:t>Afterschool programs</a:t>
            </a:r>
          </a:p>
          <a:p>
            <a:pPr lvl="0"/>
            <a:r>
              <a:rPr lang="en-US" dirty="0"/>
              <a:t>Summer school</a:t>
            </a:r>
          </a:p>
          <a:p>
            <a:pPr lvl="0"/>
            <a:r>
              <a:rPr lang="en-US" dirty="0"/>
              <a:t>Act of God days</a:t>
            </a:r>
          </a:p>
        </p:txBody>
      </p:sp>
    </p:spTree>
    <p:extLst>
      <p:ext uri="{BB962C8B-B14F-4D97-AF65-F5344CB8AC3E}">
        <p14:creationId xmlns:p14="http://schemas.microsoft.com/office/powerpoint/2010/main" val="503601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643449" y="571200"/>
            <a:ext cx="6153665" cy="639762"/>
          </a:xfrm>
        </p:spPr>
        <p:txBody>
          <a:bodyPr>
            <a:normAutofit fontScale="90000"/>
          </a:bodyPr>
          <a:lstStyle/>
          <a:p>
            <a:pPr eaLnBrk="1" hangingPunct="1"/>
            <a:r>
              <a:rPr lang="en-US" sz="4000" dirty="0">
                <a:latin typeface="Calibri" charset="0"/>
                <a:cs typeface="Calibri" charset="0"/>
              </a:rPr>
              <a:t>Amount of Teaching/Practice</a:t>
            </a:r>
          </a:p>
        </p:txBody>
      </p:sp>
      <p:sp>
        <p:nvSpPr>
          <p:cNvPr id="21506" name="Content Placeholder 2"/>
          <p:cNvSpPr>
            <a:spLocks noGrp="1"/>
          </p:cNvSpPr>
          <p:nvPr>
            <p:ph idx="1"/>
          </p:nvPr>
        </p:nvSpPr>
        <p:spPr>
          <a:xfrm>
            <a:off x="1959429" y="1698171"/>
            <a:ext cx="8251371" cy="4427993"/>
          </a:xfrm>
        </p:spPr>
        <p:txBody>
          <a:bodyPr>
            <a:normAutofit/>
          </a:bodyPr>
          <a:lstStyle/>
          <a:p>
            <a:pPr lvl="0"/>
            <a:r>
              <a:rPr lang="en-US" dirty="0"/>
              <a:t>Allotted time versus academic learning time (ALT)</a:t>
            </a:r>
          </a:p>
          <a:p>
            <a:pPr lvl="0"/>
            <a:r>
              <a:rPr lang="en-US" dirty="0"/>
              <a:t>Depends how the time is used </a:t>
            </a:r>
          </a:p>
          <a:p>
            <a:pPr lvl="0"/>
            <a:r>
              <a:rPr lang="en-US" dirty="0"/>
              <a:t>Opportunity costs to being taught what </a:t>
            </a:r>
          </a:p>
          <a:p>
            <a:pPr lvl="0"/>
            <a:r>
              <a:rPr lang="en-US" dirty="0"/>
              <a:t>Depends on the comparison – independent reading versus what?</a:t>
            </a:r>
          </a:p>
          <a:p>
            <a:pPr lvl="0"/>
            <a:r>
              <a:rPr lang="en-US" dirty="0"/>
              <a:t>Allotting time to what matters – what we are trying to teach not to particular activities</a:t>
            </a:r>
          </a:p>
          <a:p>
            <a:pPr lvl="0"/>
            <a:r>
              <a:rPr lang="en-US" dirty="0"/>
              <a:t>Group versus whole class (intensity versus amount)</a:t>
            </a:r>
          </a:p>
        </p:txBody>
      </p:sp>
    </p:spTree>
    <p:extLst>
      <p:ext uri="{BB962C8B-B14F-4D97-AF65-F5344CB8AC3E}">
        <p14:creationId xmlns:p14="http://schemas.microsoft.com/office/powerpoint/2010/main" val="3766567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727887" y="651669"/>
            <a:ext cx="8458200" cy="639762"/>
          </a:xfrm>
        </p:spPr>
        <p:txBody>
          <a:bodyPr>
            <a:normAutofit fontScale="90000"/>
          </a:bodyPr>
          <a:lstStyle/>
          <a:p>
            <a:pPr eaLnBrk="1" hangingPunct="1"/>
            <a:r>
              <a:rPr lang="en-US" sz="4000" b="1" dirty="0">
                <a:latin typeface="Calibri" charset="0"/>
                <a:cs typeface="Calibri" charset="0"/>
              </a:rPr>
              <a:t>Content of Instruction</a:t>
            </a:r>
          </a:p>
        </p:txBody>
      </p:sp>
      <p:sp>
        <p:nvSpPr>
          <p:cNvPr id="40962" name="Rectangle 3"/>
          <p:cNvSpPr>
            <a:spLocks noGrp="1" noChangeArrowheads="1"/>
          </p:cNvSpPr>
          <p:nvPr>
            <p:ph type="body" idx="1"/>
          </p:nvPr>
        </p:nvSpPr>
        <p:spPr>
          <a:xfrm>
            <a:off x="1981200" y="1971675"/>
            <a:ext cx="5405438" cy="4154488"/>
          </a:xfrm>
        </p:spPr>
        <p:txBody>
          <a:bodyPr/>
          <a:lstStyle/>
          <a:p>
            <a:pPr marL="0" indent="0">
              <a:buNone/>
            </a:pPr>
            <a:r>
              <a:rPr lang="en-US" dirty="0">
                <a:latin typeface="Calibri" charset="0"/>
                <a:cs typeface="Calibri" charset="0"/>
              </a:rPr>
              <a:t>The second biggest determinant of school learning is content coverage—what we teach</a:t>
            </a:r>
          </a:p>
        </p:txBody>
      </p:sp>
    </p:spTree>
    <p:extLst>
      <p:ext uri="{BB962C8B-B14F-4D97-AF65-F5344CB8AC3E}">
        <p14:creationId xmlns:p14="http://schemas.microsoft.com/office/powerpoint/2010/main" val="289841561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CC96-319D-144F-A567-0740F35D9B0C}"/>
              </a:ext>
            </a:extLst>
          </p:cNvPr>
          <p:cNvSpPr>
            <a:spLocks noGrp="1"/>
          </p:cNvSpPr>
          <p:nvPr>
            <p:ph type="title"/>
          </p:nvPr>
        </p:nvSpPr>
        <p:spPr/>
        <p:txBody>
          <a:bodyPr/>
          <a:lstStyle/>
          <a:p>
            <a:r>
              <a:rPr lang="en-US" dirty="0"/>
              <a:t>Key Areas of Curriculum</a:t>
            </a:r>
          </a:p>
        </p:txBody>
      </p:sp>
      <p:sp>
        <p:nvSpPr>
          <p:cNvPr id="3" name="Content Placeholder 2">
            <a:extLst>
              <a:ext uri="{FF2B5EF4-FFF2-40B4-BE49-F238E27FC236}">
                <a16:creationId xmlns:a16="http://schemas.microsoft.com/office/drawing/2014/main" id="{B791D19D-F809-084E-BAF1-36647A5F5B86}"/>
              </a:ext>
            </a:extLst>
          </p:cNvPr>
          <p:cNvSpPr>
            <a:spLocks noGrp="1"/>
          </p:cNvSpPr>
          <p:nvPr>
            <p:ph idx="1"/>
          </p:nvPr>
        </p:nvSpPr>
        <p:spPr/>
        <p:txBody>
          <a:bodyPr/>
          <a:lstStyle/>
          <a:p>
            <a:r>
              <a:rPr lang="en-US" dirty="0"/>
              <a:t>Substantial body of research reveals  value of several curriculum areas – studies show teaching these improves performance in them and overall reading achievement</a:t>
            </a:r>
          </a:p>
          <a:p>
            <a:r>
              <a:rPr lang="en-US" dirty="0"/>
              <a:t>Phonemic awareness</a:t>
            </a:r>
          </a:p>
          <a:p>
            <a:r>
              <a:rPr lang="en-US" dirty="0"/>
              <a:t>Phonics/Spelling</a:t>
            </a:r>
          </a:p>
          <a:p>
            <a:r>
              <a:rPr lang="en-US" dirty="0"/>
              <a:t>Text reading fluency</a:t>
            </a:r>
          </a:p>
          <a:p>
            <a:r>
              <a:rPr lang="en-US" dirty="0"/>
              <a:t>Reading comprehension (strategies and language)</a:t>
            </a:r>
          </a:p>
          <a:p>
            <a:r>
              <a:rPr lang="en-US" dirty="0"/>
              <a:t>Writing</a:t>
            </a:r>
          </a:p>
          <a:p>
            <a:pPr marL="0" indent="0">
              <a:buNone/>
            </a:pPr>
            <a:endParaRPr lang="en-US" dirty="0"/>
          </a:p>
        </p:txBody>
      </p:sp>
    </p:spTree>
    <p:extLst>
      <p:ext uri="{BB962C8B-B14F-4D97-AF65-F5344CB8AC3E}">
        <p14:creationId xmlns:p14="http://schemas.microsoft.com/office/powerpoint/2010/main" val="3934970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64A1-E8C2-B04A-B2FD-F0467B7E7003}"/>
              </a:ext>
            </a:extLst>
          </p:cNvPr>
          <p:cNvSpPr>
            <a:spLocks noGrp="1"/>
          </p:cNvSpPr>
          <p:nvPr>
            <p:ph type="title"/>
          </p:nvPr>
        </p:nvSpPr>
        <p:spPr/>
        <p:txBody>
          <a:bodyPr/>
          <a:lstStyle/>
          <a:p>
            <a:r>
              <a:rPr lang="en-US" dirty="0"/>
              <a:t>Phonemic Awareness</a:t>
            </a:r>
          </a:p>
        </p:txBody>
      </p:sp>
      <p:sp>
        <p:nvSpPr>
          <p:cNvPr id="3" name="Content Placeholder 2">
            <a:extLst>
              <a:ext uri="{FF2B5EF4-FFF2-40B4-BE49-F238E27FC236}">
                <a16:creationId xmlns:a16="http://schemas.microsoft.com/office/drawing/2014/main" id="{F81E0AA6-0D0C-AB4B-BC24-3839D714FD8A}"/>
              </a:ext>
            </a:extLst>
          </p:cNvPr>
          <p:cNvSpPr>
            <a:spLocks noGrp="1"/>
          </p:cNvSpPr>
          <p:nvPr>
            <p:ph idx="1"/>
          </p:nvPr>
        </p:nvSpPr>
        <p:spPr/>
        <p:txBody>
          <a:bodyPr/>
          <a:lstStyle/>
          <a:p>
            <a:r>
              <a:rPr lang="en-US" dirty="0"/>
              <a:t>Phonemic Awareness refers to the ability to hear and manipulate the smallest meaningful language sounds within words (phonemes) </a:t>
            </a:r>
          </a:p>
          <a:p>
            <a:r>
              <a:rPr lang="en-US" dirty="0"/>
              <a:t>PA is not phonics</a:t>
            </a:r>
          </a:p>
          <a:p>
            <a:r>
              <a:rPr lang="en-US" dirty="0"/>
              <a:t>The instructional goal is to enable children to easily and quickly fully segment the phonemes within words (and to be able to combine those individual sounds into words)</a:t>
            </a:r>
          </a:p>
          <a:p>
            <a:pPr marL="0" indent="0">
              <a:buNone/>
            </a:pPr>
            <a:endParaRPr lang="en-US" dirty="0"/>
          </a:p>
        </p:txBody>
      </p:sp>
    </p:spTree>
    <p:extLst>
      <p:ext uri="{BB962C8B-B14F-4D97-AF65-F5344CB8AC3E}">
        <p14:creationId xmlns:p14="http://schemas.microsoft.com/office/powerpoint/2010/main" val="2189629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64A1-E8C2-B04A-B2FD-F0467B7E7003}"/>
              </a:ext>
            </a:extLst>
          </p:cNvPr>
          <p:cNvSpPr>
            <a:spLocks noGrp="1"/>
          </p:cNvSpPr>
          <p:nvPr>
            <p:ph type="title"/>
          </p:nvPr>
        </p:nvSpPr>
        <p:spPr/>
        <p:txBody>
          <a:bodyPr/>
          <a:lstStyle/>
          <a:p>
            <a:r>
              <a:rPr lang="en-US" dirty="0"/>
              <a:t>Phonemic Awareness (cont.)</a:t>
            </a:r>
          </a:p>
        </p:txBody>
      </p:sp>
      <p:sp>
        <p:nvSpPr>
          <p:cNvPr id="3" name="Content Placeholder 2">
            <a:extLst>
              <a:ext uri="{FF2B5EF4-FFF2-40B4-BE49-F238E27FC236}">
                <a16:creationId xmlns:a16="http://schemas.microsoft.com/office/drawing/2014/main" id="{F81E0AA6-0D0C-AB4B-BC24-3839D714FD8A}"/>
              </a:ext>
            </a:extLst>
          </p:cNvPr>
          <p:cNvSpPr>
            <a:spLocks noGrp="1"/>
          </p:cNvSpPr>
          <p:nvPr>
            <p:ph idx="1"/>
          </p:nvPr>
        </p:nvSpPr>
        <p:spPr/>
        <p:txBody>
          <a:bodyPr/>
          <a:lstStyle/>
          <a:p>
            <a:r>
              <a:rPr lang="en-US" dirty="0"/>
              <a:t>National Early Literacy Panel (2008) reviewed 70 studies showing that phonological awareness was a strong predictor of later reading achievement</a:t>
            </a:r>
          </a:p>
          <a:p>
            <a:r>
              <a:rPr lang="en-US" dirty="0"/>
              <a:t>PA remains a significant predictor of reading even controlling for differences age, SES, alphabet knowledge, oral language, IQ, or prior decoding ability  </a:t>
            </a:r>
          </a:p>
          <a:p>
            <a:r>
              <a:rPr lang="en-US" dirty="0"/>
              <a:t>NELP meta-analyzed approximately 50 studies finding that instruction in PA in pre-K and/or K (alone, combined with AK, combined with phonics) led to significant improvements on PA, AK, Reading, Spelling</a:t>
            </a:r>
          </a:p>
          <a:p>
            <a:pPr marL="0" indent="0">
              <a:buNone/>
            </a:pPr>
            <a:endParaRPr lang="en-US" dirty="0"/>
          </a:p>
        </p:txBody>
      </p:sp>
    </p:spTree>
    <p:extLst>
      <p:ext uri="{BB962C8B-B14F-4D97-AF65-F5344CB8AC3E}">
        <p14:creationId xmlns:p14="http://schemas.microsoft.com/office/powerpoint/2010/main" val="25072198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64A1-E8C2-B04A-B2FD-F0467B7E7003}"/>
              </a:ext>
            </a:extLst>
          </p:cNvPr>
          <p:cNvSpPr>
            <a:spLocks noGrp="1"/>
          </p:cNvSpPr>
          <p:nvPr>
            <p:ph type="title"/>
          </p:nvPr>
        </p:nvSpPr>
        <p:spPr/>
        <p:txBody>
          <a:bodyPr/>
          <a:lstStyle/>
          <a:p>
            <a:r>
              <a:rPr lang="en-US" dirty="0"/>
              <a:t>Phonemic Awareness (cont.)</a:t>
            </a:r>
          </a:p>
        </p:txBody>
      </p:sp>
      <p:sp>
        <p:nvSpPr>
          <p:cNvPr id="3" name="Content Placeholder 2">
            <a:extLst>
              <a:ext uri="{FF2B5EF4-FFF2-40B4-BE49-F238E27FC236}">
                <a16:creationId xmlns:a16="http://schemas.microsoft.com/office/drawing/2014/main" id="{F81E0AA6-0D0C-AB4B-BC24-3839D714FD8A}"/>
              </a:ext>
            </a:extLst>
          </p:cNvPr>
          <p:cNvSpPr>
            <a:spLocks noGrp="1"/>
          </p:cNvSpPr>
          <p:nvPr>
            <p:ph idx="1"/>
          </p:nvPr>
        </p:nvSpPr>
        <p:spPr/>
        <p:txBody>
          <a:bodyPr/>
          <a:lstStyle/>
          <a:p>
            <a:r>
              <a:rPr lang="en-US" dirty="0"/>
              <a:t>National Reading Panel meta-analyzed 51 studies finding that phonemic awareness instruction in K-1 (and with older struggling readers with PA problems) led to significant improvements in phonemic awareness, decoding, reading comprehension, and spelling (NICHD, 2000)</a:t>
            </a:r>
          </a:p>
          <a:p>
            <a:r>
              <a:rPr lang="en-US" dirty="0"/>
              <a:t>National Literacy Panel (2008) found that phonemic awareness instruction was beneficial for second-language students and that PA is the most transferable skill across languages</a:t>
            </a:r>
          </a:p>
          <a:p>
            <a:pPr marL="0" indent="0">
              <a:buNone/>
            </a:pPr>
            <a:endParaRPr lang="en-US" dirty="0"/>
          </a:p>
        </p:txBody>
      </p:sp>
    </p:spTree>
    <p:extLst>
      <p:ext uri="{BB962C8B-B14F-4D97-AF65-F5344CB8AC3E}">
        <p14:creationId xmlns:p14="http://schemas.microsoft.com/office/powerpoint/2010/main" val="14077041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64A1-E8C2-B04A-B2FD-F0467B7E7003}"/>
              </a:ext>
            </a:extLst>
          </p:cNvPr>
          <p:cNvSpPr>
            <a:spLocks noGrp="1"/>
          </p:cNvSpPr>
          <p:nvPr>
            <p:ph type="title"/>
          </p:nvPr>
        </p:nvSpPr>
        <p:spPr/>
        <p:txBody>
          <a:bodyPr/>
          <a:lstStyle/>
          <a:p>
            <a:r>
              <a:rPr lang="en-US" dirty="0"/>
              <a:t>Phonemic Awareness Skills</a:t>
            </a:r>
          </a:p>
        </p:txBody>
      </p:sp>
      <p:sp>
        <p:nvSpPr>
          <p:cNvPr id="3" name="Content Placeholder 2">
            <a:extLst>
              <a:ext uri="{FF2B5EF4-FFF2-40B4-BE49-F238E27FC236}">
                <a16:creationId xmlns:a16="http://schemas.microsoft.com/office/drawing/2014/main" id="{F81E0AA6-0D0C-AB4B-BC24-3839D714FD8A}"/>
              </a:ext>
            </a:extLst>
          </p:cNvPr>
          <p:cNvSpPr>
            <a:spLocks noGrp="1"/>
          </p:cNvSpPr>
          <p:nvPr>
            <p:ph idx="1"/>
          </p:nvPr>
        </p:nvSpPr>
        <p:spPr>
          <a:xfrm>
            <a:off x="838200" y="1825625"/>
            <a:ext cx="4030683" cy="4351338"/>
          </a:xfrm>
        </p:spPr>
        <p:txBody>
          <a:bodyPr>
            <a:normAutofit fontScale="92500" lnSpcReduction="20000"/>
          </a:bodyPr>
          <a:lstStyle/>
          <a:p>
            <a:pPr marL="285750" indent="-285750"/>
            <a:r>
              <a:rPr lang="en-US" dirty="0"/>
              <a:t>Word separation</a:t>
            </a:r>
          </a:p>
          <a:p>
            <a:pPr marL="285750" indent="-285750"/>
            <a:r>
              <a:rPr lang="en-US" dirty="0"/>
              <a:t>Syllable segmentation</a:t>
            </a:r>
          </a:p>
          <a:p>
            <a:pPr marL="285750" indent="-285750"/>
            <a:r>
              <a:rPr lang="en-US" dirty="0"/>
              <a:t>Onset/rime</a:t>
            </a:r>
          </a:p>
          <a:p>
            <a:pPr marL="285750" indent="-285750"/>
            <a:r>
              <a:rPr lang="en-US" dirty="0"/>
              <a:t>Phoneme identity</a:t>
            </a:r>
          </a:p>
          <a:p>
            <a:pPr marL="285750" indent="-285750"/>
            <a:r>
              <a:rPr lang="en-US" dirty="0"/>
              <a:t>Phoneme isolation</a:t>
            </a:r>
          </a:p>
          <a:p>
            <a:pPr marL="285750" indent="-285750"/>
            <a:r>
              <a:rPr lang="en-US" dirty="0"/>
              <a:t>Phoneme blending</a:t>
            </a:r>
          </a:p>
          <a:p>
            <a:pPr marL="285750" indent="-285750"/>
            <a:r>
              <a:rPr lang="en-US" dirty="0"/>
              <a:t>Phoneme segmentation</a:t>
            </a:r>
          </a:p>
          <a:p>
            <a:pPr marL="285750" indent="-285750"/>
            <a:r>
              <a:rPr lang="en-US" dirty="0"/>
              <a:t>Phoneme addition</a:t>
            </a:r>
          </a:p>
          <a:p>
            <a:pPr marL="285750" indent="-285750"/>
            <a:r>
              <a:rPr lang="en-US" dirty="0"/>
              <a:t>Phoneme substitution</a:t>
            </a:r>
          </a:p>
          <a:p>
            <a:pPr marL="285750" indent="-285750"/>
            <a:r>
              <a:rPr lang="en-US" dirty="0"/>
              <a:t>Phoneme deletion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445648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PA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1848850"/>
              </p:ext>
            </p:extLst>
          </p:nvPr>
        </p:nvGraphicFramePr>
        <p:xfrm>
          <a:off x="1981200" y="1609969"/>
          <a:ext cx="8229600" cy="4463019"/>
        </p:xfrm>
        <a:graphic>
          <a:graphicData uri="http://schemas.openxmlformats.org/drawingml/2006/table">
            <a:tbl>
              <a:tblPr firstRow="1" bandRow="1">
                <a:tableStyleId>{5C22544A-7EE6-4342-B048-85BDC9FD1C3A}</a:tableStyleId>
              </a:tblPr>
              <a:tblGrid>
                <a:gridCol w="3173536">
                  <a:extLst>
                    <a:ext uri="{9D8B030D-6E8A-4147-A177-3AD203B41FA5}">
                      <a16:colId xmlns:a16="http://schemas.microsoft.com/office/drawing/2014/main" val="20000"/>
                    </a:ext>
                  </a:extLst>
                </a:gridCol>
                <a:gridCol w="5056064">
                  <a:extLst>
                    <a:ext uri="{9D8B030D-6E8A-4147-A177-3AD203B41FA5}">
                      <a16:colId xmlns:a16="http://schemas.microsoft.com/office/drawing/2014/main" val="20001"/>
                    </a:ext>
                  </a:extLst>
                </a:gridCol>
              </a:tblGrid>
              <a:tr h="405729">
                <a:tc>
                  <a:txBody>
                    <a:bodyPr/>
                    <a:lstStyle/>
                    <a:p>
                      <a:r>
                        <a:rPr lang="en-US" dirty="0"/>
                        <a:t> PA Skill</a:t>
                      </a:r>
                    </a:p>
                  </a:txBody>
                  <a:tcPr/>
                </a:tc>
                <a:tc>
                  <a:txBody>
                    <a:bodyPr/>
                    <a:lstStyle/>
                    <a:p>
                      <a:r>
                        <a:rPr lang="en-US" dirty="0"/>
                        <a:t>Example</a:t>
                      </a:r>
                    </a:p>
                  </a:txBody>
                  <a:tcPr/>
                </a:tc>
                <a:extLst>
                  <a:ext uri="{0D108BD9-81ED-4DB2-BD59-A6C34878D82A}">
                    <a16:rowId xmlns:a16="http://schemas.microsoft.com/office/drawing/2014/main" val="10000"/>
                  </a:ext>
                </a:extLst>
              </a:tr>
              <a:tr h="405729">
                <a:tc>
                  <a:txBody>
                    <a:bodyPr/>
                    <a:lstStyle/>
                    <a:p>
                      <a:r>
                        <a:rPr lang="en-US" dirty="0"/>
                        <a:t>Word separation</a:t>
                      </a:r>
                    </a:p>
                  </a:txBody>
                  <a:tcPr/>
                </a:tc>
                <a:tc>
                  <a:txBody>
                    <a:bodyPr/>
                    <a:lstStyle/>
                    <a:p>
                      <a:r>
                        <a:rPr lang="en-US" dirty="0"/>
                        <a:t>The---man---</a:t>
                      </a:r>
                      <a:r>
                        <a:rPr lang="en-US" baseline="0" dirty="0"/>
                        <a:t>ran---up---the---hill.</a:t>
                      </a:r>
                      <a:endParaRPr lang="en-US" dirty="0"/>
                    </a:p>
                  </a:txBody>
                  <a:tcPr/>
                </a:tc>
                <a:extLst>
                  <a:ext uri="{0D108BD9-81ED-4DB2-BD59-A6C34878D82A}">
                    <a16:rowId xmlns:a16="http://schemas.microsoft.com/office/drawing/2014/main" val="10001"/>
                  </a:ext>
                </a:extLst>
              </a:tr>
              <a:tr h="405729">
                <a:tc>
                  <a:txBody>
                    <a:bodyPr/>
                    <a:lstStyle/>
                    <a:p>
                      <a:r>
                        <a:rPr lang="en-US" dirty="0"/>
                        <a:t>Syllabic segmentation</a:t>
                      </a:r>
                    </a:p>
                  </a:txBody>
                  <a:tcPr/>
                </a:tc>
                <a:tc>
                  <a:txBody>
                    <a:bodyPr/>
                    <a:lstStyle/>
                    <a:p>
                      <a:r>
                        <a:rPr lang="en-US" dirty="0"/>
                        <a:t>Ti--</a:t>
                      </a:r>
                      <a:r>
                        <a:rPr lang="en-US" dirty="0" err="1"/>
                        <a:t>mo</a:t>
                      </a:r>
                      <a:r>
                        <a:rPr lang="en-US" dirty="0"/>
                        <a:t>--thy--Shan--a--</a:t>
                      </a:r>
                      <a:r>
                        <a:rPr lang="en-US" dirty="0" err="1"/>
                        <a:t>han</a:t>
                      </a:r>
                      <a:endParaRPr lang="en-US" dirty="0"/>
                    </a:p>
                  </a:txBody>
                  <a:tcPr/>
                </a:tc>
                <a:extLst>
                  <a:ext uri="{0D108BD9-81ED-4DB2-BD59-A6C34878D82A}">
                    <a16:rowId xmlns:a16="http://schemas.microsoft.com/office/drawing/2014/main" val="10002"/>
                  </a:ext>
                </a:extLst>
              </a:tr>
              <a:tr h="405729">
                <a:tc>
                  <a:txBody>
                    <a:bodyPr/>
                    <a:lstStyle/>
                    <a:p>
                      <a:r>
                        <a:rPr lang="en-US" dirty="0"/>
                        <a:t>Onset/rime</a:t>
                      </a:r>
                    </a:p>
                  </a:txBody>
                  <a:tcPr/>
                </a:tc>
                <a:tc>
                  <a:txBody>
                    <a:bodyPr/>
                    <a:lstStyle/>
                    <a:p>
                      <a:r>
                        <a:rPr lang="en-US" dirty="0"/>
                        <a:t>b—</a:t>
                      </a:r>
                      <a:r>
                        <a:rPr lang="en-US" dirty="0" err="1"/>
                        <a:t>ig</a:t>
                      </a:r>
                      <a:r>
                        <a:rPr lang="en-US" dirty="0"/>
                        <a:t>; m—an; r—</a:t>
                      </a:r>
                      <a:r>
                        <a:rPr lang="en-US" dirty="0" err="1"/>
                        <a:t>ug</a:t>
                      </a:r>
                      <a:r>
                        <a:rPr lang="en-US" dirty="0"/>
                        <a:t>;</a:t>
                      </a:r>
                      <a:r>
                        <a:rPr lang="en-US" baseline="0" dirty="0"/>
                        <a:t> l--</a:t>
                      </a:r>
                      <a:r>
                        <a:rPr lang="en-US" baseline="0" dirty="0" err="1"/>
                        <a:t>amb</a:t>
                      </a:r>
                      <a:r>
                        <a:rPr lang="en-US" baseline="0" dirty="0"/>
                        <a:t> </a:t>
                      </a:r>
                      <a:endParaRPr lang="en-US" dirty="0"/>
                    </a:p>
                  </a:txBody>
                  <a:tcPr/>
                </a:tc>
                <a:extLst>
                  <a:ext uri="{0D108BD9-81ED-4DB2-BD59-A6C34878D82A}">
                    <a16:rowId xmlns:a16="http://schemas.microsoft.com/office/drawing/2014/main" val="10003"/>
                  </a:ext>
                </a:extLst>
              </a:tr>
              <a:tr h="405729">
                <a:tc>
                  <a:txBody>
                    <a:bodyPr/>
                    <a:lstStyle/>
                    <a:p>
                      <a:r>
                        <a:rPr lang="en-US" dirty="0"/>
                        <a:t>Phoneme identity</a:t>
                      </a:r>
                    </a:p>
                  </a:txBody>
                  <a:tcPr/>
                </a:tc>
                <a:tc>
                  <a:txBody>
                    <a:bodyPr/>
                    <a:lstStyle/>
                    <a:p>
                      <a:r>
                        <a:rPr lang="en-US" dirty="0"/>
                        <a:t>ball, game, baby, bat</a:t>
                      </a:r>
                    </a:p>
                  </a:txBody>
                  <a:tcPr/>
                </a:tc>
                <a:extLst>
                  <a:ext uri="{0D108BD9-81ED-4DB2-BD59-A6C34878D82A}">
                    <a16:rowId xmlns:a16="http://schemas.microsoft.com/office/drawing/2014/main" val="10004"/>
                  </a:ext>
                </a:extLst>
              </a:tr>
              <a:tr h="405729">
                <a:tc>
                  <a:txBody>
                    <a:bodyPr/>
                    <a:lstStyle/>
                    <a:p>
                      <a:r>
                        <a:rPr lang="en-US" dirty="0"/>
                        <a:t>Phoneme</a:t>
                      </a:r>
                      <a:r>
                        <a:rPr lang="en-US" baseline="0" dirty="0"/>
                        <a:t> isolation</a:t>
                      </a:r>
                    </a:p>
                  </a:txBody>
                  <a:tcPr/>
                </a:tc>
                <a:tc>
                  <a:txBody>
                    <a:bodyPr/>
                    <a:lstStyle/>
                    <a:p>
                      <a:r>
                        <a:rPr lang="en-US" dirty="0"/>
                        <a:t>p—an, pa—n</a:t>
                      </a:r>
                    </a:p>
                  </a:txBody>
                  <a:tcPr/>
                </a:tc>
                <a:extLst>
                  <a:ext uri="{0D108BD9-81ED-4DB2-BD59-A6C34878D82A}">
                    <a16:rowId xmlns:a16="http://schemas.microsoft.com/office/drawing/2014/main" val="10005"/>
                  </a:ext>
                </a:extLst>
              </a:tr>
              <a:tr h="405729">
                <a:tc>
                  <a:txBody>
                    <a:bodyPr/>
                    <a:lstStyle/>
                    <a:p>
                      <a:r>
                        <a:rPr lang="en-US" dirty="0"/>
                        <a:t>Phoneme blending</a:t>
                      </a:r>
                    </a:p>
                  </a:txBody>
                  <a:tcPr/>
                </a:tc>
                <a:tc>
                  <a:txBody>
                    <a:bodyPr/>
                    <a:lstStyle/>
                    <a:p>
                      <a:r>
                        <a:rPr lang="en-US" dirty="0"/>
                        <a:t>/p/-/a/-/n/</a:t>
                      </a:r>
                    </a:p>
                  </a:txBody>
                  <a:tcPr/>
                </a:tc>
                <a:extLst>
                  <a:ext uri="{0D108BD9-81ED-4DB2-BD59-A6C34878D82A}">
                    <a16:rowId xmlns:a16="http://schemas.microsoft.com/office/drawing/2014/main" val="10006"/>
                  </a:ext>
                </a:extLst>
              </a:tr>
              <a:tr h="405729">
                <a:tc>
                  <a:txBody>
                    <a:bodyPr/>
                    <a:lstStyle/>
                    <a:p>
                      <a:r>
                        <a:rPr lang="en-US" dirty="0"/>
                        <a:t>Phoneme segmentation</a:t>
                      </a:r>
                    </a:p>
                  </a:txBody>
                  <a:tcPr/>
                </a:tc>
                <a:tc>
                  <a:txBody>
                    <a:bodyPr/>
                    <a:lstStyle/>
                    <a:p>
                      <a:r>
                        <a:rPr lang="en-US" dirty="0"/>
                        <a:t>m/a/p</a:t>
                      </a:r>
                      <a:r>
                        <a:rPr lang="en-US" baseline="0" dirty="0"/>
                        <a:t>, t/a/</a:t>
                      </a:r>
                      <a:r>
                        <a:rPr lang="en-US" baseline="0" dirty="0" err="1"/>
                        <a:t>b/l</a:t>
                      </a:r>
                      <a:endParaRPr lang="en-US" dirty="0"/>
                    </a:p>
                  </a:txBody>
                  <a:tcPr/>
                </a:tc>
                <a:extLst>
                  <a:ext uri="{0D108BD9-81ED-4DB2-BD59-A6C34878D82A}">
                    <a16:rowId xmlns:a16="http://schemas.microsoft.com/office/drawing/2014/main" val="10007"/>
                  </a:ext>
                </a:extLst>
              </a:tr>
              <a:tr h="405729">
                <a:tc>
                  <a:txBody>
                    <a:bodyPr/>
                    <a:lstStyle/>
                    <a:p>
                      <a:r>
                        <a:rPr lang="en-US" dirty="0"/>
                        <a:t>Phoneme addition</a:t>
                      </a:r>
                    </a:p>
                  </a:txBody>
                  <a:tcPr/>
                </a:tc>
                <a:tc>
                  <a:txBody>
                    <a:bodyPr/>
                    <a:lstStyle/>
                    <a:p>
                      <a:r>
                        <a:rPr lang="en-US" dirty="0"/>
                        <a:t>re</a:t>
                      </a:r>
                      <a:r>
                        <a:rPr lang="en-US" baseline="0" dirty="0"/>
                        <a:t>, red, </a:t>
                      </a:r>
                      <a:r>
                        <a:rPr lang="en-US" baseline="0" dirty="0" err="1"/>
                        <a:t>redee</a:t>
                      </a:r>
                      <a:r>
                        <a:rPr lang="en-US" baseline="0" dirty="0"/>
                        <a:t>, redeem</a:t>
                      </a:r>
                      <a:r>
                        <a:rPr lang="en-US" baseline="0"/>
                        <a:t>, redeems</a:t>
                      </a:r>
                      <a:endParaRPr lang="en-US" baseline="0" dirty="0"/>
                    </a:p>
                  </a:txBody>
                  <a:tcPr/>
                </a:tc>
                <a:extLst>
                  <a:ext uri="{0D108BD9-81ED-4DB2-BD59-A6C34878D82A}">
                    <a16:rowId xmlns:a16="http://schemas.microsoft.com/office/drawing/2014/main" val="10008"/>
                  </a:ext>
                </a:extLst>
              </a:tr>
              <a:tr h="405729">
                <a:tc>
                  <a:txBody>
                    <a:bodyPr/>
                    <a:lstStyle/>
                    <a:p>
                      <a:r>
                        <a:rPr lang="en-US" dirty="0"/>
                        <a:t>Phoneme</a:t>
                      </a:r>
                      <a:r>
                        <a:rPr lang="en-US" baseline="0" dirty="0"/>
                        <a:t> substitution</a:t>
                      </a:r>
                      <a:endParaRPr lang="en-US" dirty="0"/>
                    </a:p>
                  </a:txBody>
                  <a:tcPr/>
                </a:tc>
                <a:tc>
                  <a:txBody>
                    <a:bodyPr/>
                    <a:lstStyle/>
                    <a:p>
                      <a:r>
                        <a:rPr lang="en-US" dirty="0"/>
                        <a:t>map,</a:t>
                      </a:r>
                      <a:r>
                        <a:rPr lang="en-US" baseline="0" dirty="0"/>
                        <a:t> cap, pap, rap, sap—</a:t>
                      </a:r>
                      <a:r>
                        <a:rPr lang="en-US" baseline="0" dirty="0" err="1"/>
                        <a:t>sam</a:t>
                      </a:r>
                      <a:r>
                        <a:rPr lang="en-US" baseline="0" dirty="0"/>
                        <a:t>, sad, </a:t>
                      </a:r>
                      <a:r>
                        <a:rPr lang="en-US" baseline="0" dirty="0" err="1"/>
                        <a:t>saf</a:t>
                      </a:r>
                      <a:r>
                        <a:rPr lang="en-US" baseline="0" dirty="0"/>
                        <a:t>, sag</a:t>
                      </a:r>
                      <a:endParaRPr lang="en-US" dirty="0"/>
                    </a:p>
                  </a:txBody>
                  <a:tcPr/>
                </a:tc>
                <a:extLst>
                  <a:ext uri="{0D108BD9-81ED-4DB2-BD59-A6C34878D82A}">
                    <a16:rowId xmlns:a16="http://schemas.microsoft.com/office/drawing/2014/main" val="10009"/>
                  </a:ext>
                </a:extLst>
              </a:tr>
              <a:tr h="405729">
                <a:tc>
                  <a:txBody>
                    <a:bodyPr/>
                    <a:lstStyle/>
                    <a:p>
                      <a:r>
                        <a:rPr lang="en-US" dirty="0"/>
                        <a:t>Phoneme deletion</a:t>
                      </a:r>
                    </a:p>
                  </a:txBody>
                  <a:tcPr/>
                </a:tc>
                <a:tc>
                  <a:txBody>
                    <a:bodyPr/>
                    <a:lstStyle/>
                    <a:p>
                      <a:r>
                        <a:rPr lang="en-US" dirty="0"/>
                        <a:t>Ready, read, re, r</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0738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67FF-DD8F-BF4F-93B3-E2B1F0F7B367}"/>
              </a:ext>
            </a:extLst>
          </p:cNvPr>
          <p:cNvSpPr>
            <a:spLocks noGrp="1"/>
          </p:cNvSpPr>
          <p:nvPr>
            <p:ph type="title"/>
          </p:nvPr>
        </p:nvSpPr>
        <p:spPr/>
        <p:txBody>
          <a:bodyPr/>
          <a:lstStyle/>
          <a:p>
            <a:r>
              <a:rPr lang="en-US" dirty="0"/>
              <a:t>PA Instruction</a:t>
            </a:r>
          </a:p>
        </p:txBody>
      </p:sp>
      <p:sp>
        <p:nvSpPr>
          <p:cNvPr id="3" name="Content Placeholder 2">
            <a:extLst>
              <a:ext uri="{FF2B5EF4-FFF2-40B4-BE49-F238E27FC236}">
                <a16:creationId xmlns:a16="http://schemas.microsoft.com/office/drawing/2014/main" id="{37432E09-C80C-E940-B7BE-E3559100CC40}"/>
              </a:ext>
            </a:extLst>
          </p:cNvPr>
          <p:cNvSpPr>
            <a:spLocks noGrp="1"/>
          </p:cNvSpPr>
          <p:nvPr>
            <p:ph idx="1"/>
          </p:nvPr>
        </p:nvSpPr>
        <p:spPr/>
        <p:txBody>
          <a:bodyPr/>
          <a:lstStyle/>
          <a:p>
            <a:r>
              <a:rPr lang="en-US" dirty="0"/>
              <a:t>Done orally; students must hear the sounds (without text clues)</a:t>
            </a:r>
          </a:p>
          <a:p>
            <a:r>
              <a:rPr lang="en-US" dirty="0"/>
              <a:t>Brief intensive instruction </a:t>
            </a:r>
          </a:p>
          <a:p>
            <a:r>
              <a:rPr lang="en-US" dirty="0"/>
              <a:t>Instruction should emphasize 1-2 skills at a time</a:t>
            </a:r>
          </a:p>
          <a:p>
            <a:r>
              <a:rPr lang="en-US" dirty="0"/>
              <a:t>Should be combined with alphabet instruction</a:t>
            </a:r>
          </a:p>
          <a:p>
            <a:r>
              <a:rPr lang="en-US" dirty="0"/>
              <a:t>Individual or small group</a:t>
            </a:r>
          </a:p>
          <a:p>
            <a:r>
              <a:rPr lang="en-US" dirty="0"/>
              <a:t>Greatest success came from instruction that provided 14-18 hours of explicit PA teaching to small groups (one study that taught whole class with monitoring and small group follow up as necessary)</a:t>
            </a:r>
          </a:p>
          <a:p>
            <a:pPr marL="0" indent="0">
              <a:buNone/>
            </a:pPr>
            <a:endParaRPr lang="en-US" dirty="0"/>
          </a:p>
        </p:txBody>
      </p:sp>
    </p:spTree>
    <p:extLst>
      <p:ext uri="{BB962C8B-B14F-4D97-AF65-F5344CB8AC3E}">
        <p14:creationId xmlns:p14="http://schemas.microsoft.com/office/powerpoint/2010/main" val="411971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C8B3AA-F045-034B-BA1F-4D492D0DDB43}"/>
              </a:ext>
            </a:extLst>
          </p:cNvPr>
          <p:cNvSpPr>
            <a:spLocks noGrp="1"/>
          </p:cNvSpPr>
          <p:nvPr>
            <p:ph idx="1"/>
          </p:nvPr>
        </p:nvSpPr>
        <p:spPr/>
        <p:txBody>
          <a:bodyPr/>
          <a:lstStyle/>
          <a:p>
            <a:pPr marL="0" indent="0" algn="ctr">
              <a:buNone/>
            </a:pPr>
            <a:r>
              <a:rPr lang="en-US" sz="6600" b="1" dirty="0"/>
              <a:t>Why should we listen to you, Mr. Smarty Pants? </a:t>
            </a:r>
          </a:p>
          <a:p>
            <a:pPr marL="0" indent="0">
              <a:buNone/>
            </a:pPr>
            <a:endParaRPr lang="en-US" dirty="0"/>
          </a:p>
        </p:txBody>
      </p:sp>
    </p:spTree>
    <p:extLst>
      <p:ext uri="{BB962C8B-B14F-4D97-AF65-F5344CB8AC3E}">
        <p14:creationId xmlns:p14="http://schemas.microsoft.com/office/powerpoint/2010/main" val="36316088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8D33-3A1E-8C4C-9979-04420460051B}"/>
              </a:ext>
            </a:extLst>
          </p:cNvPr>
          <p:cNvSpPr>
            <a:spLocks noGrp="1"/>
          </p:cNvSpPr>
          <p:nvPr>
            <p:ph type="title"/>
          </p:nvPr>
        </p:nvSpPr>
        <p:spPr/>
        <p:txBody>
          <a:bodyPr/>
          <a:lstStyle/>
          <a:p>
            <a:r>
              <a:rPr lang="en-US" dirty="0"/>
              <a:t>Some SOR Myths</a:t>
            </a:r>
          </a:p>
        </p:txBody>
      </p:sp>
      <p:sp>
        <p:nvSpPr>
          <p:cNvPr id="3" name="Content Placeholder 2">
            <a:extLst>
              <a:ext uri="{FF2B5EF4-FFF2-40B4-BE49-F238E27FC236}">
                <a16:creationId xmlns:a16="http://schemas.microsoft.com/office/drawing/2014/main" id="{24232DD6-4602-9C4E-AFDD-2252ED479360}"/>
              </a:ext>
            </a:extLst>
          </p:cNvPr>
          <p:cNvSpPr>
            <a:spLocks noGrp="1"/>
          </p:cNvSpPr>
          <p:nvPr>
            <p:ph idx="1"/>
          </p:nvPr>
        </p:nvSpPr>
        <p:spPr/>
        <p:txBody>
          <a:bodyPr/>
          <a:lstStyle/>
          <a:p>
            <a:r>
              <a:rPr lang="en-US" dirty="0"/>
              <a:t>There are claims that sciences shows that students benefit from instruction in “advanced PA” (skills that go beyond segmenting and blending)</a:t>
            </a:r>
          </a:p>
          <a:p>
            <a:r>
              <a:rPr lang="en-US" dirty="0"/>
              <a:t>There are no experimental studies showing this benefit, though there are mixed supports in the correlational studies</a:t>
            </a:r>
          </a:p>
          <a:p>
            <a:r>
              <a:rPr lang="en-US" dirty="0"/>
              <a:t>It could be that advanced PA instruction provides a learning advantage, but it has not been proven and the idea has yet to widely accepted in the scholarly community (though many schools are providing such instruction since they have been told it is “part of the SOR”)</a:t>
            </a:r>
          </a:p>
          <a:p>
            <a:endParaRPr lang="en-US" dirty="0"/>
          </a:p>
        </p:txBody>
      </p:sp>
    </p:spTree>
    <p:extLst>
      <p:ext uri="{BB962C8B-B14F-4D97-AF65-F5344CB8AC3E}">
        <p14:creationId xmlns:p14="http://schemas.microsoft.com/office/powerpoint/2010/main" val="7443708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834D-1287-7E46-9B4E-5B7271DDF0DA}"/>
              </a:ext>
            </a:extLst>
          </p:cNvPr>
          <p:cNvSpPr>
            <a:spLocks noGrp="1"/>
          </p:cNvSpPr>
          <p:nvPr>
            <p:ph type="title"/>
          </p:nvPr>
        </p:nvSpPr>
        <p:spPr/>
        <p:txBody>
          <a:bodyPr/>
          <a:lstStyle/>
          <a:p>
            <a:r>
              <a:rPr lang="en-US" dirty="0"/>
              <a:t>Phonics</a:t>
            </a:r>
          </a:p>
        </p:txBody>
      </p:sp>
      <p:sp>
        <p:nvSpPr>
          <p:cNvPr id="3" name="Content Placeholder 2">
            <a:extLst>
              <a:ext uri="{FF2B5EF4-FFF2-40B4-BE49-F238E27FC236}">
                <a16:creationId xmlns:a16="http://schemas.microsoft.com/office/drawing/2014/main" id="{04A6E658-28A1-9F4A-9FB8-197067463EAD}"/>
              </a:ext>
            </a:extLst>
          </p:cNvPr>
          <p:cNvSpPr>
            <a:spLocks noGrp="1"/>
          </p:cNvSpPr>
          <p:nvPr>
            <p:ph idx="1"/>
          </p:nvPr>
        </p:nvSpPr>
        <p:spPr/>
        <p:txBody>
          <a:bodyPr/>
          <a:lstStyle/>
          <a:p>
            <a:r>
              <a:rPr lang="en-US" dirty="0">
                <a:solidFill>
                  <a:schemeClr val="tx2"/>
                </a:solidFill>
              </a:rPr>
              <a:t>Phonics refers to instruction in the alphabetic system of English; it includes sound-symbol correspondences and the relationships between spelling patterns and pronunciations of words -- decoding from print to pronunciation.</a:t>
            </a:r>
          </a:p>
          <a:p>
            <a:r>
              <a:rPr lang="en-US" dirty="0">
                <a:solidFill>
                  <a:schemeClr val="tx2"/>
                </a:solidFill>
              </a:rPr>
              <a:t>Long controversy over phonics: not whether students need to decode or not, just whether such instruction is needed to enable such decoding (Barr, 1972; Biemiller, 1970)</a:t>
            </a:r>
          </a:p>
          <a:p>
            <a:pPr marL="0" indent="0">
              <a:buNone/>
            </a:pPr>
            <a:endParaRPr lang="en-US" dirty="0"/>
          </a:p>
        </p:txBody>
      </p:sp>
    </p:spTree>
    <p:extLst>
      <p:ext uri="{BB962C8B-B14F-4D97-AF65-F5344CB8AC3E}">
        <p14:creationId xmlns:p14="http://schemas.microsoft.com/office/powerpoint/2010/main" val="28053722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834D-1287-7E46-9B4E-5B7271DDF0DA}"/>
              </a:ext>
            </a:extLst>
          </p:cNvPr>
          <p:cNvSpPr>
            <a:spLocks noGrp="1"/>
          </p:cNvSpPr>
          <p:nvPr>
            <p:ph type="title"/>
          </p:nvPr>
        </p:nvSpPr>
        <p:spPr/>
        <p:txBody>
          <a:bodyPr/>
          <a:lstStyle/>
          <a:p>
            <a:r>
              <a:rPr lang="en-US" dirty="0"/>
              <a:t>Phonics (cont.)</a:t>
            </a:r>
          </a:p>
        </p:txBody>
      </p:sp>
      <p:sp>
        <p:nvSpPr>
          <p:cNvPr id="3" name="Content Placeholder 2">
            <a:extLst>
              <a:ext uri="{FF2B5EF4-FFF2-40B4-BE49-F238E27FC236}">
                <a16:creationId xmlns:a16="http://schemas.microsoft.com/office/drawing/2014/main" id="{04A6E658-28A1-9F4A-9FB8-197067463EAD}"/>
              </a:ext>
            </a:extLst>
          </p:cNvPr>
          <p:cNvSpPr>
            <a:spLocks noGrp="1"/>
          </p:cNvSpPr>
          <p:nvPr>
            <p:ph idx="1"/>
          </p:nvPr>
        </p:nvSpPr>
        <p:spPr/>
        <p:txBody>
          <a:bodyPr/>
          <a:lstStyle/>
          <a:p>
            <a:r>
              <a:rPr lang="en-US" dirty="0">
                <a:solidFill>
                  <a:schemeClr val="tx2"/>
                </a:solidFill>
              </a:rPr>
              <a:t>NELP examined 70 studies (includes those PA studies noted earlier); found that phonics in preschool and kindergarten had moderate-large impacts on  reading and spelling development and various emergent literacy skills</a:t>
            </a:r>
          </a:p>
          <a:p>
            <a:r>
              <a:rPr lang="en-US" dirty="0">
                <a:solidFill>
                  <a:schemeClr val="tx2"/>
                </a:solidFill>
              </a:rPr>
              <a:t>NRP examined 38 studies on phonics and found that in grades K-2 and with older remedial readers had positive impact on decoding and fluency and with K-2 students on reading comprehension and spelling</a:t>
            </a:r>
          </a:p>
          <a:p>
            <a:pPr marL="0" indent="0">
              <a:buNone/>
            </a:pPr>
            <a:endParaRPr lang="en-US" dirty="0"/>
          </a:p>
        </p:txBody>
      </p:sp>
    </p:spTree>
    <p:extLst>
      <p:ext uri="{BB962C8B-B14F-4D97-AF65-F5344CB8AC3E}">
        <p14:creationId xmlns:p14="http://schemas.microsoft.com/office/powerpoint/2010/main" val="1645209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834D-1287-7E46-9B4E-5B7271DDF0DA}"/>
              </a:ext>
            </a:extLst>
          </p:cNvPr>
          <p:cNvSpPr>
            <a:spLocks noGrp="1"/>
          </p:cNvSpPr>
          <p:nvPr>
            <p:ph type="title"/>
          </p:nvPr>
        </p:nvSpPr>
        <p:spPr/>
        <p:txBody>
          <a:bodyPr/>
          <a:lstStyle/>
          <a:p>
            <a:r>
              <a:rPr lang="en-US" dirty="0"/>
              <a:t>Phonics (cont.)</a:t>
            </a:r>
          </a:p>
        </p:txBody>
      </p:sp>
      <p:sp>
        <p:nvSpPr>
          <p:cNvPr id="3" name="Content Placeholder 2">
            <a:extLst>
              <a:ext uri="{FF2B5EF4-FFF2-40B4-BE49-F238E27FC236}">
                <a16:creationId xmlns:a16="http://schemas.microsoft.com/office/drawing/2014/main" id="{04A6E658-28A1-9F4A-9FB8-197067463EAD}"/>
              </a:ext>
            </a:extLst>
          </p:cNvPr>
          <p:cNvSpPr>
            <a:spLocks noGrp="1"/>
          </p:cNvSpPr>
          <p:nvPr>
            <p:ph idx="1"/>
          </p:nvPr>
        </p:nvSpPr>
        <p:spPr/>
        <p:txBody>
          <a:bodyPr/>
          <a:lstStyle/>
          <a:p>
            <a:r>
              <a:rPr lang="en-US" dirty="0">
                <a:solidFill>
                  <a:schemeClr val="tx2"/>
                </a:solidFill>
              </a:rPr>
              <a:t>NLP found explicit decoding instruction to be beneficial to English learners as well (though there are only a few studies with this population and the effect sizes were smaller than for native English speakers)</a:t>
            </a:r>
          </a:p>
          <a:p>
            <a:r>
              <a:rPr lang="en-US" dirty="0">
                <a:solidFill>
                  <a:schemeClr val="tx2"/>
                </a:solidFill>
              </a:rPr>
              <a:t>There was no point during these early years when code-focused instruction was not beneficial to students (and the benefits appear to be long lasting)</a:t>
            </a:r>
          </a:p>
          <a:p>
            <a:pPr marL="0" indent="0">
              <a:buNone/>
            </a:pPr>
            <a:endParaRPr lang="en-US" dirty="0"/>
          </a:p>
        </p:txBody>
      </p:sp>
    </p:spTree>
    <p:extLst>
      <p:ext uri="{BB962C8B-B14F-4D97-AF65-F5344CB8AC3E}">
        <p14:creationId xmlns:p14="http://schemas.microsoft.com/office/powerpoint/2010/main" val="40888394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Phoneme-Grapheme Correspondence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9937864"/>
              </p:ext>
            </p:extLst>
          </p:nvPr>
        </p:nvGraphicFramePr>
        <p:xfrm>
          <a:off x="2073274" y="1497940"/>
          <a:ext cx="8137524" cy="5487624"/>
        </p:xfrm>
        <a:graphic>
          <a:graphicData uri="http://schemas.openxmlformats.org/drawingml/2006/table">
            <a:tbl>
              <a:tblPr firstRow="1" bandRow="1">
                <a:tableStyleId>{5C22544A-7EE6-4342-B048-85BDC9FD1C3A}</a:tableStyleId>
              </a:tblPr>
              <a:tblGrid>
                <a:gridCol w="1355105">
                  <a:extLst>
                    <a:ext uri="{9D8B030D-6E8A-4147-A177-3AD203B41FA5}">
                      <a16:colId xmlns:a16="http://schemas.microsoft.com/office/drawing/2014/main" val="20000"/>
                    </a:ext>
                  </a:extLst>
                </a:gridCol>
                <a:gridCol w="4069911">
                  <a:extLst>
                    <a:ext uri="{9D8B030D-6E8A-4147-A177-3AD203B41FA5}">
                      <a16:colId xmlns:a16="http://schemas.microsoft.com/office/drawing/2014/main" val="20001"/>
                    </a:ext>
                  </a:extLst>
                </a:gridCol>
                <a:gridCol w="2712508">
                  <a:extLst>
                    <a:ext uri="{9D8B030D-6E8A-4147-A177-3AD203B41FA5}">
                      <a16:colId xmlns:a16="http://schemas.microsoft.com/office/drawing/2014/main" val="20002"/>
                    </a:ext>
                  </a:extLst>
                </a:gridCol>
              </a:tblGrid>
              <a:tr h="458424">
                <a:tc>
                  <a:txBody>
                    <a:bodyPr/>
                    <a:lstStyle/>
                    <a:p>
                      <a:r>
                        <a:rPr lang="en-US" dirty="0">
                          <a:solidFill>
                            <a:srgbClr val="000000"/>
                          </a:solidFill>
                        </a:rPr>
                        <a:t>Phoneme</a:t>
                      </a:r>
                    </a:p>
                  </a:txBody>
                  <a:tcPr/>
                </a:tc>
                <a:tc>
                  <a:txBody>
                    <a:bodyPr/>
                    <a:lstStyle/>
                    <a:p>
                      <a:r>
                        <a:rPr lang="en-US" dirty="0">
                          <a:solidFill>
                            <a:srgbClr val="000000"/>
                          </a:solidFill>
                        </a:rPr>
                        <a:t>Word Examples</a:t>
                      </a:r>
                    </a:p>
                  </a:txBody>
                  <a:tcPr/>
                </a:tc>
                <a:tc>
                  <a:txBody>
                    <a:bodyPr/>
                    <a:lstStyle/>
                    <a:p>
                      <a:r>
                        <a:rPr lang="en-US" dirty="0">
                          <a:solidFill>
                            <a:srgbClr val="000000"/>
                          </a:solidFill>
                        </a:rPr>
                        <a:t>Common spellings</a:t>
                      </a:r>
                    </a:p>
                  </a:txBody>
                  <a:tcPr/>
                </a:tc>
                <a:extLst>
                  <a:ext uri="{0D108BD9-81ED-4DB2-BD59-A6C34878D82A}">
                    <a16:rowId xmlns:a16="http://schemas.microsoft.com/office/drawing/2014/main" val="10000"/>
                  </a:ext>
                </a:extLst>
              </a:tr>
              <a:tr h="337696">
                <a:tc>
                  <a:txBody>
                    <a:bodyPr/>
                    <a:lstStyle/>
                    <a:p>
                      <a:r>
                        <a:rPr lang="en-US" dirty="0">
                          <a:solidFill>
                            <a:srgbClr val="000000"/>
                          </a:solidFill>
                        </a:rPr>
                        <a:t>/z/</a:t>
                      </a:r>
                    </a:p>
                  </a:txBody>
                  <a:tcPr/>
                </a:tc>
                <a:tc>
                  <a:txBody>
                    <a:bodyPr/>
                    <a:lstStyle/>
                    <a:p>
                      <a:r>
                        <a:rPr lang="en-US" dirty="0">
                          <a:solidFill>
                            <a:srgbClr val="000000"/>
                          </a:solidFill>
                        </a:rPr>
                        <a:t>zoo, jazz,</a:t>
                      </a:r>
                      <a:r>
                        <a:rPr lang="en-US" baseline="0" dirty="0">
                          <a:solidFill>
                            <a:srgbClr val="000000"/>
                          </a:solidFill>
                        </a:rPr>
                        <a:t> nose, as, xylophone</a:t>
                      </a:r>
                      <a:endParaRPr lang="en-US" dirty="0">
                        <a:solidFill>
                          <a:srgbClr val="000000"/>
                        </a:solidFill>
                      </a:endParaRPr>
                    </a:p>
                  </a:txBody>
                  <a:tcPr/>
                </a:tc>
                <a:tc>
                  <a:txBody>
                    <a:bodyPr/>
                    <a:lstStyle/>
                    <a:p>
                      <a:r>
                        <a:rPr lang="en-US" dirty="0">
                          <a:solidFill>
                            <a:srgbClr val="000000"/>
                          </a:solidFill>
                        </a:rPr>
                        <a:t>z,</a:t>
                      </a:r>
                      <a:r>
                        <a:rPr lang="en-US" baseline="0" dirty="0">
                          <a:solidFill>
                            <a:srgbClr val="000000"/>
                          </a:solidFill>
                        </a:rPr>
                        <a:t> </a:t>
                      </a:r>
                      <a:r>
                        <a:rPr lang="en-US" baseline="0" dirty="0" err="1">
                          <a:solidFill>
                            <a:srgbClr val="000000"/>
                          </a:solidFill>
                        </a:rPr>
                        <a:t>zz</a:t>
                      </a:r>
                      <a:r>
                        <a:rPr lang="en-US" baseline="0" dirty="0">
                          <a:solidFill>
                            <a:srgbClr val="000000"/>
                          </a:solidFill>
                        </a:rPr>
                        <a:t>, se, s, x</a:t>
                      </a:r>
                      <a:endParaRPr lang="en-US" dirty="0">
                        <a:solidFill>
                          <a:srgbClr val="000000"/>
                        </a:solidFill>
                      </a:endParaRPr>
                    </a:p>
                  </a:txBody>
                  <a:tcPr/>
                </a:tc>
                <a:extLst>
                  <a:ext uri="{0D108BD9-81ED-4DB2-BD59-A6C34878D82A}">
                    <a16:rowId xmlns:a16="http://schemas.microsoft.com/office/drawing/2014/main" val="10001"/>
                  </a:ext>
                </a:extLst>
              </a:tr>
              <a:tr h="337696">
                <a:tc>
                  <a:txBody>
                    <a:bodyPr/>
                    <a:lstStyle/>
                    <a:p>
                      <a:r>
                        <a:rPr lang="en-US" dirty="0"/>
                        <a:t>/</a:t>
                      </a:r>
                      <a:r>
                        <a:rPr lang="en-US" dirty="0" err="1"/>
                        <a:t>th</a:t>
                      </a:r>
                      <a:r>
                        <a:rPr lang="en-US" dirty="0"/>
                        <a:t>/</a:t>
                      </a:r>
                    </a:p>
                  </a:txBody>
                  <a:tcPr/>
                </a:tc>
                <a:tc>
                  <a:txBody>
                    <a:bodyPr/>
                    <a:lstStyle/>
                    <a:p>
                      <a:r>
                        <a:rPr lang="en-US" dirty="0"/>
                        <a:t>thin, breath,</a:t>
                      </a:r>
                      <a:r>
                        <a:rPr lang="en-US" baseline="0" dirty="0"/>
                        <a:t> ether</a:t>
                      </a:r>
                      <a:endParaRPr lang="en-US" dirty="0"/>
                    </a:p>
                  </a:txBody>
                  <a:tcPr/>
                </a:tc>
                <a:tc>
                  <a:txBody>
                    <a:bodyPr/>
                    <a:lstStyle/>
                    <a:p>
                      <a:r>
                        <a:rPr lang="en-US" dirty="0" err="1"/>
                        <a:t>th</a:t>
                      </a:r>
                      <a:r>
                        <a:rPr lang="en-US" baseline="0" dirty="0"/>
                        <a:t> </a:t>
                      </a:r>
                      <a:endParaRPr lang="en-US" dirty="0"/>
                    </a:p>
                  </a:txBody>
                  <a:tcPr/>
                </a:tc>
                <a:extLst>
                  <a:ext uri="{0D108BD9-81ED-4DB2-BD59-A6C34878D82A}">
                    <a16:rowId xmlns:a16="http://schemas.microsoft.com/office/drawing/2014/main" val="10002"/>
                  </a:ext>
                </a:extLst>
              </a:tr>
              <a:tr h="337696">
                <a:tc>
                  <a:txBody>
                    <a:bodyPr/>
                    <a:lstStyle/>
                    <a:p>
                      <a:r>
                        <a:rPr lang="en-US" dirty="0"/>
                        <a:t>/</a:t>
                      </a:r>
                      <a:r>
                        <a:rPr lang="en-US" u="sng" dirty="0" err="1"/>
                        <a:t>th</a:t>
                      </a:r>
                      <a:r>
                        <a:rPr lang="en-US" dirty="0"/>
                        <a:t>/</a:t>
                      </a:r>
                    </a:p>
                  </a:txBody>
                  <a:tcPr/>
                </a:tc>
                <a:tc>
                  <a:txBody>
                    <a:bodyPr/>
                    <a:lstStyle/>
                    <a:p>
                      <a:r>
                        <a:rPr lang="en-US" dirty="0"/>
                        <a:t>this,</a:t>
                      </a:r>
                      <a:r>
                        <a:rPr lang="en-US" baseline="0" dirty="0"/>
                        <a:t> breathe, either</a:t>
                      </a:r>
                      <a:endParaRPr lang="en-US" dirty="0"/>
                    </a:p>
                  </a:txBody>
                  <a:tcPr/>
                </a:tc>
                <a:tc>
                  <a:txBody>
                    <a:bodyPr/>
                    <a:lstStyle/>
                    <a:p>
                      <a:r>
                        <a:rPr lang="en-US" dirty="0" err="1"/>
                        <a:t>th</a:t>
                      </a:r>
                      <a:endParaRPr lang="en-US" dirty="0"/>
                    </a:p>
                  </a:txBody>
                  <a:tcPr/>
                </a:tc>
                <a:extLst>
                  <a:ext uri="{0D108BD9-81ED-4DB2-BD59-A6C34878D82A}">
                    <a16:rowId xmlns:a16="http://schemas.microsoft.com/office/drawing/2014/main" val="10003"/>
                  </a:ext>
                </a:extLst>
              </a:tr>
              <a:tr h="582872">
                <a:tc>
                  <a:txBody>
                    <a:bodyPr/>
                    <a:lstStyle/>
                    <a:p>
                      <a:r>
                        <a:rPr lang="en-US" dirty="0"/>
                        <a:t>/</a:t>
                      </a:r>
                      <a:r>
                        <a:rPr lang="en-US" dirty="0" err="1"/>
                        <a:t>sh</a:t>
                      </a:r>
                      <a:r>
                        <a:rPr lang="en-US" dirty="0"/>
                        <a:t>/</a:t>
                      </a:r>
                    </a:p>
                  </a:txBody>
                  <a:tcPr/>
                </a:tc>
                <a:tc>
                  <a:txBody>
                    <a:bodyPr/>
                    <a:lstStyle/>
                    <a:p>
                      <a:r>
                        <a:rPr lang="en-US" baseline="0" dirty="0"/>
                        <a:t>shoe, mission, sure, charade, precious, notion, mission, special</a:t>
                      </a:r>
                      <a:endParaRPr lang="en-US" dirty="0"/>
                    </a:p>
                  </a:txBody>
                  <a:tcPr/>
                </a:tc>
                <a:tc>
                  <a:txBody>
                    <a:bodyPr/>
                    <a:lstStyle/>
                    <a:p>
                      <a:r>
                        <a:rPr lang="en-US" dirty="0" err="1"/>
                        <a:t>sh</a:t>
                      </a:r>
                      <a:r>
                        <a:rPr lang="en-US" dirty="0"/>
                        <a:t>,</a:t>
                      </a:r>
                      <a:r>
                        <a:rPr lang="en-US" baseline="0" dirty="0"/>
                        <a:t> </a:t>
                      </a:r>
                      <a:r>
                        <a:rPr lang="en-US" baseline="0" dirty="0" err="1"/>
                        <a:t>ss</a:t>
                      </a:r>
                      <a:r>
                        <a:rPr lang="en-US" baseline="0" dirty="0"/>
                        <a:t>, s, </a:t>
                      </a:r>
                      <a:r>
                        <a:rPr lang="en-US" baseline="0" dirty="0" err="1"/>
                        <a:t>ch</a:t>
                      </a:r>
                      <a:r>
                        <a:rPr lang="en-US" baseline="0" dirty="0"/>
                        <a:t>, </a:t>
                      </a:r>
                      <a:r>
                        <a:rPr lang="en-US" baseline="0" dirty="0" err="1"/>
                        <a:t>sc</a:t>
                      </a:r>
                      <a:r>
                        <a:rPr lang="en-US" baseline="0" dirty="0"/>
                        <a:t>, </a:t>
                      </a:r>
                      <a:r>
                        <a:rPr lang="en-US" baseline="0" dirty="0" err="1"/>
                        <a:t>ti</a:t>
                      </a:r>
                      <a:r>
                        <a:rPr lang="en-US" baseline="0" dirty="0"/>
                        <a:t>, </a:t>
                      </a:r>
                      <a:r>
                        <a:rPr lang="en-US" baseline="0" dirty="0" err="1"/>
                        <a:t>si</a:t>
                      </a:r>
                      <a:r>
                        <a:rPr lang="en-US" baseline="0" dirty="0"/>
                        <a:t>, ci</a:t>
                      </a:r>
                      <a:endParaRPr lang="en-US" dirty="0"/>
                    </a:p>
                  </a:txBody>
                  <a:tcPr/>
                </a:tc>
                <a:extLst>
                  <a:ext uri="{0D108BD9-81ED-4DB2-BD59-A6C34878D82A}">
                    <a16:rowId xmlns:a16="http://schemas.microsoft.com/office/drawing/2014/main" val="10004"/>
                  </a:ext>
                </a:extLst>
              </a:tr>
              <a:tr h="337696">
                <a:tc>
                  <a:txBody>
                    <a:bodyPr/>
                    <a:lstStyle/>
                    <a:p>
                      <a:r>
                        <a:rPr lang="en-US" dirty="0"/>
                        <a:t>/</a:t>
                      </a:r>
                      <a:r>
                        <a:rPr lang="en-US" dirty="0" err="1"/>
                        <a:t>zh</a:t>
                      </a:r>
                      <a:r>
                        <a:rPr lang="en-US" dirty="0"/>
                        <a:t>/</a:t>
                      </a:r>
                    </a:p>
                  </a:txBody>
                  <a:tcPr/>
                </a:tc>
                <a:tc>
                  <a:txBody>
                    <a:bodyPr/>
                    <a:lstStyle/>
                    <a:p>
                      <a:r>
                        <a:rPr lang="en-US" dirty="0"/>
                        <a:t>measure,</a:t>
                      </a:r>
                      <a:r>
                        <a:rPr lang="en-US" baseline="0" dirty="0"/>
                        <a:t> azure</a:t>
                      </a:r>
                      <a:endParaRPr lang="en-US" dirty="0"/>
                    </a:p>
                  </a:txBody>
                  <a:tcPr/>
                </a:tc>
                <a:tc>
                  <a:txBody>
                    <a:bodyPr/>
                    <a:lstStyle/>
                    <a:p>
                      <a:r>
                        <a:rPr lang="en-US" dirty="0"/>
                        <a:t>s,</a:t>
                      </a:r>
                      <a:r>
                        <a:rPr lang="en-US" baseline="0" dirty="0"/>
                        <a:t> z</a:t>
                      </a:r>
                      <a:endParaRPr lang="en-US" dirty="0"/>
                    </a:p>
                  </a:txBody>
                  <a:tcPr/>
                </a:tc>
                <a:extLst>
                  <a:ext uri="{0D108BD9-81ED-4DB2-BD59-A6C34878D82A}">
                    <a16:rowId xmlns:a16="http://schemas.microsoft.com/office/drawing/2014/main" val="10005"/>
                  </a:ext>
                </a:extLst>
              </a:tr>
              <a:tr h="337696">
                <a:tc>
                  <a:txBody>
                    <a:bodyPr/>
                    <a:lstStyle/>
                    <a:p>
                      <a:r>
                        <a:rPr lang="en-US" dirty="0"/>
                        <a:t>/</a:t>
                      </a:r>
                      <a:r>
                        <a:rPr lang="en-US" dirty="0" err="1"/>
                        <a:t>ch</a:t>
                      </a:r>
                      <a:r>
                        <a:rPr lang="en-US" dirty="0"/>
                        <a:t>/</a:t>
                      </a:r>
                    </a:p>
                  </a:txBody>
                  <a:tcPr/>
                </a:tc>
                <a:tc>
                  <a:txBody>
                    <a:bodyPr/>
                    <a:lstStyle/>
                    <a:p>
                      <a:r>
                        <a:rPr lang="en-US" dirty="0"/>
                        <a:t>cheap, future,</a:t>
                      </a:r>
                      <a:r>
                        <a:rPr lang="en-US" baseline="0" dirty="0"/>
                        <a:t> etch</a:t>
                      </a:r>
                      <a:endParaRPr lang="en-US" dirty="0"/>
                    </a:p>
                  </a:txBody>
                  <a:tcPr/>
                </a:tc>
                <a:tc>
                  <a:txBody>
                    <a:bodyPr/>
                    <a:lstStyle/>
                    <a:p>
                      <a:r>
                        <a:rPr lang="en-US" dirty="0" err="1"/>
                        <a:t>ch</a:t>
                      </a:r>
                      <a:r>
                        <a:rPr lang="en-US" dirty="0"/>
                        <a:t>,</a:t>
                      </a:r>
                      <a:r>
                        <a:rPr lang="en-US" baseline="0" dirty="0"/>
                        <a:t> </a:t>
                      </a:r>
                      <a:r>
                        <a:rPr lang="en-US" baseline="0" dirty="0" err="1"/>
                        <a:t>tch</a:t>
                      </a:r>
                      <a:endParaRPr lang="en-US" dirty="0"/>
                    </a:p>
                  </a:txBody>
                  <a:tcPr/>
                </a:tc>
                <a:extLst>
                  <a:ext uri="{0D108BD9-81ED-4DB2-BD59-A6C34878D82A}">
                    <a16:rowId xmlns:a16="http://schemas.microsoft.com/office/drawing/2014/main" val="10006"/>
                  </a:ext>
                </a:extLst>
              </a:tr>
              <a:tr h="337696">
                <a:tc>
                  <a:txBody>
                    <a:bodyPr/>
                    <a:lstStyle/>
                    <a:p>
                      <a:r>
                        <a:rPr lang="en-US" dirty="0"/>
                        <a:t>/j/</a:t>
                      </a:r>
                    </a:p>
                  </a:txBody>
                  <a:tcPr/>
                </a:tc>
                <a:tc>
                  <a:txBody>
                    <a:bodyPr/>
                    <a:lstStyle/>
                    <a:p>
                      <a:r>
                        <a:rPr lang="en-US" dirty="0"/>
                        <a:t>judge, wage </a:t>
                      </a:r>
                    </a:p>
                  </a:txBody>
                  <a:tcPr/>
                </a:tc>
                <a:tc>
                  <a:txBody>
                    <a:bodyPr/>
                    <a:lstStyle/>
                    <a:p>
                      <a:r>
                        <a:rPr lang="en-US" dirty="0"/>
                        <a:t>j,</a:t>
                      </a:r>
                      <a:r>
                        <a:rPr lang="en-US" baseline="0" dirty="0"/>
                        <a:t> </a:t>
                      </a:r>
                      <a:r>
                        <a:rPr lang="en-US" baseline="0" dirty="0" err="1"/>
                        <a:t>dge</a:t>
                      </a:r>
                      <a:r>
                        <a:rPr lang="en-US" baseline="0" dirty="0"/>
                        <a:t>, </a:t>
                      </a:r>
                      <a:r>
                        <a:rPr lang="en-US" baseline="0" dirty="0" err="1"/>
                        <a:t>ge</a:t>
                      </a:r>
                      <a:endParaRPr lang="en-US" dirty="0"/>
                    </a:p>
                  </a:txBody>
                  <a:tcPr/>
                </a:tc>
                <a:extLst>
                  <a:ext uri="{0D108BD9-81ED-4DB2-BD59-A6C34878D82A}">
                    <a16:rowId xmlns:a16="http://schemas.microsoft.com/office/drawing/2014/main" val="10007"/>
                  </a:ext>
                </a:extLst>
              </a:tr>
              <a:tr h="337696">
                <a:tc>
                  <a:txBody>
                    <a:bodyPr/>
                    <a:lstStyle/>
                    <a:p>
                      <a:r>
                        <a:rPr lang="en-US" dirty="0"/>
                        <a:t>/l/</a:t>
                      </a:r>
                    </a:p>
                  </a:txBody>
                  <a:tcPr/>
                </a:tc>
                <a:tc>
                  <a:txBody>
                    <a:bodyPr/>
                    <a:lstStyle/>
                    <a:p>
                      <a:r>
                        <a:rPr lang="en-US" dirty="0"/>
                        <a:t>lamb, call,</a:t>
                      </a:r>
                      <a:r>
                        <a:rPr lang="en-US" baseline="0" dirty="0"/>
                        <a:t> single</a:t>
                      </a:r>
                      <a:endParaRPr lang="en-US" dirty="0"/>
                    </a:p>
                  </a:txBody>
                  <a:tcPr/>
                </a:tc>
                <a:tc>
                  <a:txBody>
                    <a:bodyPr/>
                    <a:lstStyle/>
                    <a:p>
                      <a:r>
                        <a:rPr lang="en-US" baseline="0" dirty="0"/>
                        <a:t>l, </a:t>
                      </a:r>
                      <a:r>
                        <a:rPr lang="en-US" baseline="0" dirty="0" err="1"/>
                        <a:t>ll</a:t>
                      </a:r>
                      <a:r>
                        <a:rPr lang="en-US" baseline="0" dirty="0"/>
                        <a:t>, le </a:t>
                      </a:r>
                      <a:endParaRPr lang="en-US" dirty="0"/>
                    </a:p>
                  </a:txBody>
                  <a:tcPr/>
                </a:tc>
                <a:extLst>
                  <a:ext uri="{0D108BD9-81ED-4DB2-BD59-A6C34878D82A}">
                    <a16:rowId xmlns:a16="http://schemas.microsoft.com/office/drawing/2014/main" val="10008"/>
                  </a:ext>
                </a:extLst>
              </a:tr>
              <a:tr h="337696">
                <a:tc>
                  <a:txBody>
                    <a:bodyPr/>
                    <a:lstStyle/>
                    <a:p>
                      <a:r>
                        <a:rPr lang="en-US" dirty="0"/>
                        <a:t>/r/</a:t>
                      </a:r>
                    </a:p>
                  </a:txBody>
                  <a:tcPr/>
                </a:tc>
                <a:tc>
                  <a:txBody>
                    <a:bodyPr/>
                    <a:lstStyle/>
                    <a:p>
                      <a:r>
                        <a:rPr lang="en-US" dirty="0"/>
                        <a:t>reach, wrap, her, fur,</a:t>
                      </a:r>
                      <a:r>
                        <a:rPr lang="en-US" baseline="0" dirty="0"/>
                        <a:t> stir</a:t>
                      </a:r>
                      <a:endParaRPr lang="en-US" dirty="0"/>
                    </a:p>
                  </a:txBody>
                  <a:tcPr/>
                </a:tc>
                <a:tc>
                  <a:txBody>
                    <a:bodyPr/>
                    <a:lstStyle/>
                    <a:p>
                      <a:r>
                        <a:rPr lang="en-US" dirty="0"/>
                        <a:t>r,</a:t>
                      </a:r>
                      <a:r>
                        <a:rPr lang="en-US" baseline="0" dirty="0"/>
                        <a:t> </a:t>
                      </a:r>
                      <a:r>
                        <a:rPr lang="en-US" baseline="0" dirty="0" err="1"/>
                        <a:t>wr</a:t>
                      </a:r>
                      <a:r>
                        <a:rPr lang="en-US" baseline="0" dirty="0"/>
                        <a:t>, </a:t>
                      </a:r>
                      <a:r>
                        <a:rPr lang="en-US" baseline="0" dirty="0" err="1"/>
                        <a:t>er</a:t>
                      </a:r>
                      <a:r>
                        <a:rPr lang="en-US" baseline="0" dirty="0"/>
                        <a:t>/</a:t>
                      </a:r>
                      <a:r>
                        <a:rPr lang="en-US" baseline="0" dirty="0" err="1"/>
                        <a:t>ur</a:t>
                      </a:r>
                      <a:r>
                        <a:rPr lang="en-US" baseline="0" dirty="0"/>
                        <a:t>/</a:t>
                      </a:r>
                      <a:r>
                        <a:rPr lang="en-US" baseline="0" dirty="0" err="1"/>
                        <a:t>ir</a:t>
                      </a:r>
                      <a:endParaRPr lang="en-US" dirty="0"/>
                    </a:p>
                  </a:txBody>
                  <a:tcPr/>
                </a:tc>
                <a:extLst>
                  <a:ext uri="{0D108BD9-81ED-4DB2-BD59-A6C34878D82A}">
                    <a16:rowId xmlns:a16="http://schemas.microsoft.com/office/drawing/2014/main" val="10009"/>
                  </a:ext>
                </a:extLst>
              </a:tr>
              <a:tr h="337696">
                <a:tc>
                  <a:txBody>
                    <a:bodyPr/>
                    <a:lstStyle/>
                    <a:p>
                      <a:r>
                        <a:rPr lang="en-US" dirty="0"/>
                        <a:t>/y/</a:t>
                      </a:r>
                    </a:p>
                  </a:txBody>
                  <a:tcPr/>
                </a:tc>
                <a:tc>
                  <a:txBody>
                    <a:bodyPr/>
                    <a:lstStyle/>
                    <a:p>
                      <a:r>
                        <a:rPr lang="en-US" dirty="0"/>
                        <a:t>you,</a:t>
                      </a:r>
                      <a:r>
                        <a:rPr lang="en-US" baseline="0" dirty="0"/>
                        <a:t> use, feud, onion</a:t>
                      </a:r>
                      <a:endParaRPr lang="en-US" dirty="0"/>
                    </a:p>
                  </a:txBody>
                  <a:tcPr/>
                </a:tc>
                <a:tc>
                  <a:txBody>
                    <a:bodyPr/>
                    <a:lstStyle/>
                    <a:p>
                      <a:r>
                        <a:rPr lang="en-US" dirty="0"/>
                        <a:t>y</a:t>
                      </a:r>
                      <a:r>
                        <a:rPr lang="en-US" baseline="0" dirty="0"/>
                        <a:t> (u, </a:t>
                      </a:r>
                      <a:r>
                        <a:rPr lang="en-US" baseline="0" dirty="0" err="1"/>
                        <a:t>eu</a:t>
                      </a:r>
                      <a:r>
                        <a:rPr lang="en-US" baseline="0" dirty="0"/>
                        <a:t>), </a:t>
                      </a:r>
                      <a:r>
                        <a:rPr lang="en-US" baseline="0" dirty="0" err="1"/>
                        <a:t>i</a:t>
                      </a:r>
                      <a:endParaRPr lang="en-US" dirty="0"/>
                    </a:p>
                  </a:txBody>
                  <a:tcPr/>
                </a:tc>
                <a:extLst>
                  <a:ext uri="{0D108BD9-81ED-4DB2-BD59-A6C34878D82A}">
                    <a16:rowId xmlns:a16="http://schemas.microsoft.com/office/drawing/2014/main" val="10010"/>
                  </a:ext>
                </a:extLst>
              </a:tr>
              <a:tr h="337696">
                <a:tc>
                  <a:txBody>
                    <a:bodyPr/>
                    <a:lstStyle/>
                    <a:p>
                      <a:r>
                        <a:rPr lang="en-US" dirty="0"/>
                        <a:t>/w/</a:t>
                      </a:r>
                    </a:p>
                  </a:txBody>
                  <a:tcPr/>
                </a:tc>
                <a:tc>
                  <a:txBody>
                    <a:bodyPr/>
                    <a:lstStyle/>
                    <a:p>
                      <a:r>
                        <a:rPr lang="en-US" dirty="0"/>
                        <a:t>witch,</a:t>
                      </a:r>
                      <a:r>
                        <a:rPr lang="en-US" baseline="0" dirty="0"/>
                        <a:t> queen</a:t>
                      </a:r>
                      <a:endParaRPr lang="en-US" dirty="0"/>
                    </a:p>
                  </a:txBody>
                  <a:tcPr/>
                </a:tc>
                <a:tc>
                  <a:txBody>
                    <a:bodyPr/>
                    <a:lstStyle/>
                    <a:p>
                      <a:r>
                        <a:rPr lang="en-US" dirty="0"/>
                        <a:t>w, (q)u</a:t>
                      </a:r>
                    </a:p>
                  </a:txBody>
                  <a:tcPr/>
                </a:tc>
                <a:extLst>
                  <a:ext uri="{0D108BD9-81ED-4DB2-BD59-A6C34878D82A}">
                    <a16:rowId xmlns:a16="http://schemas.microsoft.com/office/drawing/2014/main" val="10011"/>
                  </a:ext>
                </a:extLst>
              </a:tr>
              <a:tr h="337696">
                <a:tc>
                  <a:txBody>
                    <a:bodyPr/>
                    <a:lstStyle/>
                    <a:p>
                      <a:r>
                        <a:rPr lang="en-US" dirty="0"/>
                        <a:t>/</a:t>
                      </a:r>
                      <a:r>
                        <a:rPr lang="en-US" dirty="0" err="1"/>
                        <a:t>wh</a:t>
                      </a:r>
                      <a:r>
                        <a:rPr lang="en-US" dirty="0"/>
                        <a:t>/</a:t>
                      </a:r>
                    </a:p>
                  </a:txBody>
                  <a:tcPr/>
                </a:tc>
                <a:tc>
                  <a:txBody>
                    <a:bodyPr/>
                    <a:lstStyle/>
                    <a:p>
                      <a:r>
                        <a:rPr lang="en-US" dirty="0"/>
                        <a:t>where</a:t>
                      </a:r>
                    </a:p>
                  </a:txBody>
                  <a:tcPr/>
                </a:tc>
                <a:tc>
                  <a:txBody>
                    <a:bodyPr/>
                    <a:lstStyle/>
                    <a:p>
                      <a:r>
                        <a:rPr lang="en-US" dirty="0" err="1"/>
                        <a:t>wh</a:t>
                      </a:r>
                      <a:endParaRPr lang="en-US" dirty="0"/>
                    </a:p>
                  </a:txBody>
                  <a:tcPr/>
                </a:tc>
                <a:extLst>
                  <a:ext uri="{0D108BD9-81ED-4DB2-BD59-A6C34878D82A}">
                    <a16:rowId xmlns:a16="http://schemas.microsoft.com/office/drawing/2014/main" val="10012"/>
                  </a:ext>
                </a:extLst>
              </a:tr>
              <a:tr h="337696">
                <a:tc>
                  <a:txBody>
                    <a:bodyPr/>
                    <a:lstStyle/>
                    <a:p>
                      <a:r>
                        <a:rPr lang="en-US" dirty="0"/>
                        <a:t>/h/</a:t>
                      </a:r>
                    </a:p>
                  </a:txBody>
                  <a:tcPr/>
                </a:tc>
                <a:tc>
                  <a:txBody>
                    <a:bodyPr/>
                    <a:lstStyle/>
                    <a:p>
                      <a:r>
                        <a:rPr lang="en-US" dirty="0"/>
                        <a:t>house,</a:t>
                      </a:r>
                      <a:r>
                        <a:rPr lang="en-US" baseline="0" dirty="0"/>
                        <a:t> whole</a:t>
                      </a:r>
                      <a:endParaRPr lang="en-US" dirty="0"/>
                    </a:p>
                  </a:txBody>
                  <a:tcPr/>
                </a:tc>
                <a:tc>
                  <a:txBody>
                    <a:bodyPr/>
                    <a:lstStyle/>
                    <a:p>
                      <a:r>
                        <a:rPr lang="en-US" dirty="0"/>
                        <a:t>h, </a:t>
                      </a:r>
                      <a:r>
                        <a:rPr lang="en-US" dirty="0" err="1"/>
                        <a:t>wh</a:t>
                      </a:r>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618009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Phoneme-Grapheme Correspondence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7900459"/>
              </p:ext>
            </p:extLst>
          </p:nvPr>
        </p:nvGraphicFramePr>
        <p:xfrm>
          <a:off x="1981200" y="1243940"/>
          <a:ext cx="8229600" cy="5357762"/>
        </p:xfrm>
        <a:graphic>
          <a:graphicData uri="http://schemas.openxmlformats.org/drawingml/2006/table">
            <a:tbl>
              <a:tblPr firstRow="1" bandRow="1">
                <a:tableStyleId>{5C22544A-7EE6-4342-B048-85BDC9FD1C3A}</a:tableStyleId>
              </a:tblPr>
              <a:tblGrid>
                <a:gridCol w="1370438">
                  <a:extLst>
                    <a:ext uri="{9D8B030D-6E8A-4147-A177-3AD203B41FA5}">
                      <a16:colId xmlns:a16="http://schemas.microsoft.com/office/drawing/2014/main" val="20000"/>
                    </a:ext>
                  </a:extLst>
                </a:gridCol>
                <a:gridCol w="4115962">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69202">
                <a:tc>
                  <a:txBody>
                    <a:bodyPr/>
                    <a:lstStyle/>
                    <a:p>
                      <a:r>
                        <a:rPr lang="en-US" dirty="0">
                          <a:solidFill>
                            <a:srgbClr val="000000"/>
                          </a:solidFill>
                        </a:rPr>
                        <a:t>Phoneme</a:t>
                      </a:r>
                    </a:p>
                  </a:txBody>
                  <a:tcPr/>
                </a:tc>
                <a:tc>
                  <a:txBody>
                    <a:bodyPr/>
                    <a:lstStyle/>
                    <a:p>
                      <a:r>
                        <a:rPr lang="en-US" dirty="0">
                          <a:solidFill>
                            <a:srgbClr val="000000"/>
                          </a:solidFill>
                        </a:rPr>
                        <a:t>Word Examples</a:t>
                      </a:r>
                    </a:p>
                  </a:txBody>
                  <a:tcPr/>
                </a:tc>
                <a:tc>
                  <a:txBody>
                    <a:bodyPr/>
                    <a:lstStyle/>
                    <a:p>
                      <a:r>
                        <a:rPr lang="en-US" dirty="0">
                          <a:solidFill>
                            <a:srgbClr val="000000"/>
                          </a:solidFill>
                        </a:rPr>
                        <a:t>Common spellings</a:t>
                      </a:r>
                    </a:p>
                  </a:txBody>
                  <a:tcPr/>
                </a:tc>
                <a:extLst>
                  <a:ext uri="{0D108BD9-81ED-4DB2-BD59-A6C34878D82A}">
                    <a16:rowId xmlns:a16="http://schemas.microsoft.com/office/drawing/2014/main" val="10000"/>
                  </a:ext>
                </a:extLst>
              </a:tr>
              <a:tr h="370840">
                <a:tc>
                  <a:txBody>
                    <a:bodyPr/>
                    <a:lstStyle/>
                    <a:p>
                      <a:r>
                        <a:rPr lang="en-US" dirty="0"/>
                        <a:t>/</a:t>
                      </a:r>
                      <a:r>
                        <a:rPr lang="en-US" dirty="0" err="1"/>
                        <a:t>ē</a:t>
                      </a:r>
                      <a:r>
                        <a:rPr lang="en-US" dirty="0"/>
                        <a:t>/</a:t>
                      </a:r>
                    </a:p>
                  </a:txBody>
                  <a:tcPr/>
                </a:tc>
                <a:tc>
                  <a:txBody>
                    <a:bodyPr/>
                    <a:lstStyle/>
                    <a:p>
                      <a:r>
                        <a:rPr lang="en-US" dirty="0"/>
                        <a:t>see,</a:t>
                      </a:r>
                      <a:r>
                        <a:rPr lang="en-US" baseline="0" dirty="0"/>
                        <a:t> these me, eat, key, happy, chief, either</a:t>
                      </a:r>
                      <a:endParaRPr lang="en-US" dirty="0"/>
                    </a:p>
                  </a:txBody>
                  <a:tcPr/>
                </a:tc>
                <a:tc>
                  <a:txBody>
                    <a:bodyPr/>
                    <a:lstStyle/>
                    <a:p>
                      <a:r>
                        <a:rPr lang="en-US" dirty="0" err="1"/>
                        <a:t>ee</a:t>
                      </a:r>
                      <a:r>
                        <a:rPr lang="en-US" dirty="0"/>
                        <a:t>,</a:t>
                      </a:r>
                      <a:r>
                        <a:rPr lang="en-US" baseline="0" dirty="0"/>
                        <a:t> </a:t>
                      </a:r>
                      <a:r>
                        <a:rPr lang="en-US" baseline="0" dirty="0" err="1"/>
                        <a:t>e__e</a:t>
                      </a:r>
                      <a:r>
                        <a:rPr lang="en-US" baseline="0" dirty="0"/>
                        <a:t>, -e, </a:t>
                      </a:r>
                      <a:r>
                        <a:rPr lang="en-US" baseline="0" dirty="0" err="1"/>
                        <a:t>ea</a:t>
                      </a:r>
                      <a:r>
                        <a:rPr lang="en-US" baseline="0" dirty="0"/>
                        <a:t>, </a:t>
                      </a:r>
                      <a:r>
                        <a:rPr lang="en-US" baseline="0" dirty="0" err="1"/>
                        <a:t>ey</a:t>
                      </a:r>
                      <a:r>
                        <a:rPr lang="en-US" baseline="0" dirty="0"/>
                        <a:t>, -y, </a:t>
                      </a:r>
                      <a:r>
                        <a:rPr lang="en-US" baseline="0" dirty="0" err="1"/>
                        <a:t>ie</a:t>
                      </a:r>
                      <a:r>
                        <a:rPr lang="en-US" baseline="0" dirty="0"/>
                        <a:t>, </a:t>
                      </a:r>
                      <a:r>
                        <a:rPr lang="en-US" baseline="0" dirty="0" err="1"/>
                        <a:t>ei</a:t>
                      </a:r>
                      <a:endParaRPr lang="en-US" dirty="0"/>
                    </a:p>
                  </a:txBody>
                  <a:tcPr/>
                </a:tc>
                <a:extLst>
                  <a:ext uri="{0D108BD9-81ED-4DB2-BD59-A6C34878D82A}">
                    <a16:rowId xmlns:a16="http://schemas.microsoft.com/office/drawing/2014/main" val="10001"/>
                  </a:ext>
                </a:extLst>
              </a:tr>
              <a:tr h="370840">
                <a:tc>
                  <a:txBody>
                    <a:bodyPr/>
                    <a:lstStyle/>
                    <a:p>
                      <a:r>
                        <a:rPr lang="en-US" dirty="0"/>
                        <a:t>/</a:t>
                      </a:r>
                      <a:r>
                        <a:rPr lang="en-US" dirty="0" err="1"/>
                        <a:t>ĭ</a:t>
                      </a:r>
                      <a:r>
                        <a:rPr lang="en-US" dirty="0"/>
                        <a:t>/</a:t>
                      </a:r>
                    </a:p>
                  </a:txBody>
                  <a:tcPr/>
                </a:tc>
                <a:tc>
                  <a:txBody>
                    <a:bodyPr/>
                    <a:lstStyle/>
                    <a:p>
                      <a:r>
                        <a:rPr lang="en-US" dirty="0"/>
                        <a:t>sit,</a:t>
                      </a:r>
                      <a:r>
                        <a:rPr lang="en-US" baseline="0" dirty="0"/>
                        <a:t> gym</a:t>
                      </a:r>
                      <a:endParaRPr lang="en-US" dirty="0"/>
                    </a:p>
                  </a:txBody>
                  <a:tcPr/>
                </a:tc>
                <a:tc>
                  <a:txBody>
                    <a:bodyPr/>
                    <a:lstStyle/>
                    <a:p>
                      <a:r>
                        <a:rPr lang="en-US" dirty="0" err="1"/>
                        <a:t>i</a:t>
                      </a:r>
                      <a:r>
                        <a:rPr lang="en-US" dirty="0"/>
                        <a:t>,</a:t>
                      </a:r>
                      <a:r>
                        <a:rPr lang="en-US" baseline="0" dirty="0"/>
                        <a:t> y</a:t>
                      </a:r>
                      <a:endParaRPr lang="en-US" dirty="0"/>
                    </a:p>
                  </a:txBody>
                  <a:tcPr/>
                </a:tc>
                <a:extLst>
                  <a:ext uri="{0D108BD9-81ED-4DB2-BD59-A6C34878D82A}">
                    <a16:rowId xmlns:a16="http://schemas.microsoft.com/office/drawing/2014/main" val="10002"/>
                  </a:ext>
                </a:extLst>
              </a:tr>
              <a:tr h="370840">
                <a:tc>
                  <a:txBody>
                    <a:bodyPr/>
                    <a:lstStyle/>
                    <a:p>
                      <a:r>
                        <a:rPr lang="en-US" dirty="0"/>
                        <a:t>/</a:t>
                      </a:r>
                      <a:r>
                        <a:rPr lang="en-US" dirty="0" err="1"/>
                        <a:t>ā</a:t>
                      </a:r>
                      <a:r>
                        <a:rPr lang="en-US" dirty="0"/>
                        <a:t>/</a:t>
                      </a:r>
                    </a:p>
                  </a:txBody>
                  <a:tcPr/>
                </a:tc>
                <a:tc>
                  <a:txBody>
                    <a:bodyPr/>
                    <a:lstStyle/>
                    <a:p>
                      <a:r>
                        <a:rPr lang="en-US" dirty="0"/>
                        <a:t>make,</a:t>
                      </a:r>
                      <a:r>
                        <a:rPr lang="en-US" baseline="0" dirty="0"/>
                        <a:t> rain, play, great, baby, eight, vein, they</a:t>
                      </a:r>
                      <a:endParaRPr lang="en-US" dirty="0"/>
                    </a:p>
                  </a:txBody>
                  <a:tcPr/>
                </a:tc>
                <a:tc>
                  <a:txBody>
                    <a:bodyPr/>
                    <a:lstStyle/>
                    <a:p>
                      <a:r>
                        <a:rPr lang="en-US" dirty="0" err="1"/>
                        <a:t>a__e</a:t>
                      </a:r>
                      <a:r>
                        <a:rPr lang="en-US" dirty="0"/>
                        <a:t>,</a:t>
                      </a:r>
                      <a:r>
                        <a:rPr lang="en-US" baseline="0" dirty="0"/>
                        <a:t> </a:t>
                      </a:r>
                      <a:r>
                        <a:rPr lang="en-US" baseline="0" dirty="0" err="1"/>
                        <a:t>ai</a:t>
                      </a:r>
                      <a:r>
                        <a:rPr lang="en-US" baseline="0" dirty="0"/>
                        <a:t>, ay, </a:t>
                      </a:r>
                      <a:r>
                        <a:rPr lang="en-US" baseline="0" dirty="0" err="1"/>
                        <a:t>ea</a:t>
                      </a:r>
                      <a:r>
                        <a:rPr lang="en-US" baseline="0" dirty="0"/>
                        <a:t>, -y, </a:t>
                      </a:r>
                      <a:r>
                        <a:rPr lang="en-US" baseline="0" dirty="0" err="1"/>
                        <a:t>eigh</a:t>
                      </a:r>
                      <a:r>
                        <a:rPr lang="en-US" baseline="0" dirty="0"/>
                        <a:t>, </a:t>
                      </a:r>
                      <a:r>
                        <a:rPr lang="en-US" baseline="0" dirty="0" err="1"/>
                        <a:t>ei</a:t>
                      </a:r>
                      <a:r>
                        <a:rPr lang="en-US" baseline="0" dirty="0"/>
                        <a:t>, </a:t>
                      </a:r>
                      <a:r>
                        <a:rPr lang="en-US" baseline="0" dirty="0" err="1"/>
                        <a:t>ey</a:t>
                      </a:r>
                      <a:endParaRPr lang="en-US" dirty="0"/>
                    </a:p>
                  </a:txBody>
                  <a:tcPr/>
                </a:tc>
                <a:extLst>
                  <a:ext uri="{0D108BD9-81ED-4DB2-BD59-A6C34878D82A}">
                    <a16:rowId xmlns:a16="http://schemas.microsoft.com/office/drawing/2014/main" val="10003"/>
                  </a:ext>
                </a:extLst>
              </a:tr>
              <a:tr h="370840">
                <a:tc>
                  <a:txBody>
                    <a:bodyPr/>
                    <a:lstStyle/>
                    <a:p>
                      <a:r>
                        <a:rPr lang="en-US" dirty="0"/>
                        <a:t>/</a:t>
                      </a:r>
                      <a:r>
                        <a:rPr lang="en-US" dirty="0" err="1"/>
                        <a:t>ě</a:t>
                      </a:r>
                      <a:r>
                        <a:rPr lang="en-US" dirty="0"/>
                        <a:t>/</a:t>
                      </a:r>
                    </a:p>
                  </a:txBody>
                  <a:tcPr/>
                </a:tc>
                <a:tc>
                  <a:txBody>
                    <a:bodyPr/>
                    <a:lstStyle/>
                    <a:p>
                      <a:r>
                        <a:rPr lang="en-US" baseline="0" dirty="0"/>
                        <a:t>bed, breath</a:t>
                      </a:r>
                      <a:endParaRPr lang="en-US" dirty="0"/>
                    </a:p>
                  </a:txBody>
                  <a:tcPr/>
                </a:tc>
                <a:tc>
                  <a:txBody>
                    <a:bodyPr/>
                    <a:lstStyle/>
                    <a:p>
                      <a:r>
                        <a:rPr lang="en-US" dirty="0"/>
                        <a:t>e,</a:t>
                      </a:r>
                      <a:r>
                        <a:rPr lang="en-US" baseline="0" dirty="0"/>
                        <a:t> </a:t>
                      </a:r>
                      <a:r>
                        <a:rPr lang="en-US" baseline="0" dirty="0" err="1"/>
                        <a:t>ea</a:t>
                      </a:r>
                      <a:endParaRPr lang="en-US" dirty="0"/>
                    </a:p>
                  </a:txBody>
                  <a:tcPr/>
                </a:tc>
                <a:extLst>
                  <a:ext uri="{0D108BD9-81ED-4DB2-BD59-A6C34878D82A}">
                    <a16:rowId xmlns:a16="http://schemas.microsoft.com/office/drawing/2014/main" val="10004"/>
                  </a:ext>
                </a:extLst>
              </a:tr>
              <a:tr h="370840">
                <a:tc>
                  <a:txBody>
                    <a:bodyPr/>
                    <a:lstStyle/>
                    <a:p>
                      <a:r>
                        <a:rPr lang="en-US" dirty="0"/>
                        <a:t>/</a:t>
                      </a:r>
                      <a:r>
                        <a:rPr lang="en-US" dirty="0" err="1"/>
                        <a:t>ă</a:t>
                      </a:r>
                      <a:r>
                        <a:rPr lang="en-US" dirty="0"/>
                        <a:t>/</a:t>
                      </a:r>
                    </a:p>
                  </a:txBody>
                  <a:tcPr/>
                </a:tc>
                <a:tc>
                  <a:txBody>
                    <a:bodyPr/>
                    <a:lstStyle/>
                    <a:p>
                      <a:r>
                        <a:rPr lang="en-US" dirty="0"/>
                        <a:t>cat</a:t>
                      </a:r>
                    </a:p>
                  </a:txBody>
                  <a:tcPr/>
                </a:tc>
                <a:tc>
                  <a:txBody>
                    <a:bodyPr/>
                    <a:lstStyle/>
                    <a:p>
                      <a:r>
                        <a:rPr lang="en-US" dirty="0"/>
                        <a:t>a</a:t>
                      </a:r>
                    </a:p>
                  </a:txBody>
                  <a:tcPr/>
                </a:tc>
                <a:extLst>
                  <a:ext uri="{0D108BD9-81ED-4DB2-BD59-A6C34878D82A}">
                    <a16:rowId xmlns:a16="http://schemas.microsoft.com/office/drawing/2014/main" val="10005"/>
                  </a:ext>
                </a:extLst>
              </a:tr>
              <a:tr h="370840">
                <a:tc>
                  <a:txBody>
                    <a:bodyPr/>
                    <a:lstStyle/>
                    <a:p>
                      <a:r>
                        <a:rPr lang="en-US" dirty="0"/>
                        <a:t>/</a:t>
                      </a:r>
                      <a:r>
                        <a:rPr lang="en-US" dirty="0" err="1"/>
                        <a:t>ī</a:t>
                      </a:r>
                      <a:r>
                        <a:rPr lang="en-US" dirty="0"/>
                        <a:t>/</a:t>
                      </a:r>
                    </a:p>
                  </a:txBody>
                  <a:tcPr/>
                </a:tc>
                <a:tc>
                  <a:txBody>
                    <a:bodyPr/>
                    <a:lstStyle/>
                    <a:p>
                      <a:r>
                        <a:rPr lang="en-US" dirty="0"/>
                        <a:t>time,</a:t>
                      </a:r>
                      <a:r>
                        <a:rPr lang="en-US" baseline="0" dirty="0"/>
                        <a:t> pie, cry, right, rifle</a:t>
                      </a:r>
                      <a:endParaRPr lang="en-US" dirty="0"/>
                    </a:p>
                  </a:txBody>
                  <a:tcPr/>
                </a:tc>
                <a:tc>
                  <a:txBody>
                    <a:bodyPr/>
                    <a:lstStyle/>
                    <a:p>
                      <a:r>
                        <a:rPr lang="en-US" dirty="0" err="1"/>
                        <a:t>i</a:t>
                      </a:r>
                      <a:r>
                        <a:rPr lang="en-US" dirty="0"/>
                        <a:t>__e,</a:t>
                      </a:r>
                      <a:r>
                        <a:rPr lang="en-US" baseline="0" dirty="0"/>
                        <a:t> </a:t>
                      </a:r>
                      <a:r>
                        <a:rPr lang="en-US" baseline="0" dirty="0" err="1"/>
                        <a:t>ie</a:t>
                      </a:r>
                      <a:r>
                        <a:rPr lang="en-US" baseline="0" dirty="0"/>
                        <a:t>, -y, </a:t>
                      </a:r>
                      <a:r>
                        <a:rPr lang="en-US" baseline="0" dirty="0" err="1"/>
                        <a:t>igh</a:t>
                      </a:r>
                      <a:r>
                        <a:rPr lang="en-US" baseline="0" dirty="0"/>
                        <a:t>, -</a:t>
                      </a:r>
                      <a:r>
                        <a:rPr lang="en-US" baseline="0" dirty="0" err="1"/>
                        <a:t>i</a:t>
                      </a:r>
                      <a:endParaRPr lang="en-US" dirty="0"/>
                    </a:p>
                  </a:txBody>
                  <a:tcPr/>
                </a:tc>
                <a:extLst>
                  <a:ext uri="{0D108BD9-81ED-4DB2-BD59-A6C34878D82A}">
                    <a16:rowId xmlns:a16="http://schemas.microsoft.com/office/drawing/2014/main" val="10006"/>
                  </a:ext>
                </a:extLst>
              </a:tr>
              <a:tr h="370840">
                <a:tc>
                  <a:txBody>
                    <a:bodyPr/>
                    <a:lstStyle/>
                    <a:p>
                      <a:r>
                        <a:rPr lang="en-US" dirty="0"/>
                        <a:t>/</a:t>
                      </a:r>
                      <a:r>
                        <a:rPr lang="en-US" dirty="0" err="1"/>
                        <a:t>ŏ</a:t>
                      </a:r>
                      <a:r>
                        <a:rPr lang="en-US" dirty="0"/>
                        <a:t>/</a:t>
                      </a:r>
                    </a:p>
                  </a:txBody>
                  <a:tcPr/>
                </a:tc>
                <a:tc>
                  <a:txBody>
                    <a:bodyPr/>
                    <a:lstStyle/>
                    <a:p>
                      <a:r>
                        <a:rPr lang="en-US" dirty="0"/>
                        <a:t>fox,</a:t>
                      </a:r>
                      <a:r>
                        <a:rPr lang="en-US" baseline="0" dirty="0"/>
                        <a:t> swap, palm</a:t>
                      </a:r>
                      <a:endParaRPr lang="en-US" dirty="0"/>
                    </a:p>
                  </a:txBody>
                  <a:tcPr/>
                </a:tc>
                <a:tc>
                  <a:txBody>
                    <a:bodyPr/>
                    <a:lstStyle/>
                    <a:p>
                      <a:r>
                        <a:rPr lang="en-US" dirty="0"/>
                        <a:t>o,</a:t>
                      </a:r>
                      <a:r>
                        <a:rPr lang="en-US" baseline="0" dirty="0"/>
                        <a:t> </a:t>
                      </a:r>
                      <a:r>
                        <a:rPr lang="en-US" baseline="0" dirty="0" err="1"/>
                        <a:t>wa</a:t>
                      </a:r>
                      <a:r>
                        <a:rPr lang="en-US" baseline="0" dirty="0"/>
                        <a:t>, al</a:t>
                      </a:r>
                      <a:endParaRPr lang="en-US" dirty="0"/>
                    </a:p>
                  </a:txBody>
                  <a:tcPr/>
                </a:tc>
                <a:extLst>
                  <a:ext uri="{0D108BD9-81ED-4DB2-BD59-A6C34878D82A}">
                    <a16:rowId xmlns:a16="http://schemas.microsoft.com/office/drawing/2014/main" val="10007"/>
                  </a:ext>
                </a:extLst>
              </a:tr>
              <a:tr h="370840">
                <a:tc>
                  <a:txBody>
                    <a:bodyPr/>
                    <a:lstStyle/>
                    <a:p>
                      <a:r>
                        <a:rPr lang="en-US" dirty="0"/>
                        <a:t>/</a:t>
                      </a:r>
                      <a:r>
                        <a:rPr lang="en-US" dirty="0" err="1"/>
                        <a:t>ŭ</a:t>
                      </a:r>
                      <a:r>
                        <a:rPr lang="en-US" dirty="0"/>
                        <a:t>/</a:t>
                      </a:r>
                    </a:p>
                  </a:txBody>
                  <a:tcPr/>
                </a:tc>
                <a:tc>
                  <a:txBody>
                    <a:bodyPr/>
                    <a:lstStyle/>
                    <a:p>
                      <a:r>
                        <a:rPr lang="en-US" dirty="0"/>
                        <a:t>cup,</a:t>
                      </a:r>
                      <a:r>
                        <a:rPr lang="en-US" baseline="0" dirty="0"/>
                        <a:t> cover, flood, tough</a:t>
                      </a:r>
                      <a:endParaRPr lang="en-US" dirty="0"/>
                    </a:p>
                  </a:txBody>
                  <a:tcPr/>
                </a:tc>
                <a:tc>
                  <a:txBody>
                    <a:bodyPr/>
                    <a:lstStyle/>
                    <a:p>
                      <a:r>
                        <a:rPr lang="en-US" baseline="0" dirty="0"/>
                        <a:t>u, o, </a:t>
                      </a:r>
                      <a:r>
                        <a:rPr lang="en-US" baseline="0" dirty="0" err="1"/>
                        <a:t>oo</a:t>
                      </a:r>
                      <a:r>
                        <a:rPr lang="en-US" baseline="0" dirty="0"/>
                        <a:t>, </a:t>
                      </a:r>
                      <a:r>
                        <a:rPr lang="en-US" baseline="0" dirty="0" err="1"/>
                        <a:t>ou</a:t>
                      </a:r>
                      <a:endParaRPr lang="en-US" dirty="0"/>
                    </a:p>
                  </a:txBody>
                  <a:tcPr/>
                </a:tc>
                <a:extLst>
                  <a:ext uri="{0D108BD9-81ED-4DB2-BD59-A6C34878D82A}">
                    <a16:rowId xmlns:a16="http://schemas.microsoft.com/office/drawing/2014/main" val="10008"/>
                  </a:ext>
                </a:extLst>
              </a:tr>
              <a:tr h="370840">
                <a:tc>
                  <a:txBody>
                    <a:bodyPr/>
                    <a:lstStyle/>
                    <a:p>
                      <a:r>
                        <a:rPr lang="en-US" dirty="0"/>
                        <a:t>/aw/</a:t>
                      </a:r>
                    </a:p>
                  </a:txBody>
                  <a:tcPr/>
                </a:tc>
                <a:tc>
                  <a:txBody>
                    <a:bodyPr/>
                    <a:lstStyle/>
                    <a:p>
                      <a:r>
                        <a:rPr lang="en-US" dirty="0"/>
                        <a:t>saw</a:t>
                      </a:r>
                      <a:r>
                        <a:rPr lang="en-US" baseline="0" dirty="0"/>
                        <a:t>, pause, call, water, brought</a:t>
                      </a:r>
                      <a:endParaRPr lang="en-US" dirty="0"/>
                    </a:p>
                  </a:txBody>
                  <a:tcPr/>
                </a:tc>
                <a:tc>
                  <a:txBody>
                    <a:bodyPr/>
                    <a:lstStyle/>
                    <a:p>
                      <a:r>
                        <a:rPr lang="en-US" dirty="0"/>
                        <a:t>aw,</a:t>
                      </a:r>
                      <a:r>
                        <a:rPr lang="en-US" baseline="0" dirty="0"/>
                        <a:t> au, all, w, </a:t>
                      </a:r>
                      <a:r>
                        <a:rPr lang="en-US" baseline="0" dirty="0" err="1"/>
                        <a:t>ough</a:t>
                      </a:r>
                      <a:endParaRPr lang="en-US" dirty="0"/>
                    </a:p>
                  </a:txBody>
                  <a:tcPr/>
                </a:tc>
                <a:extLst>
                  <a:ext uri="{0D108BD9-81ED-4DB2-BD59-A6C34878D82A}">
                    <a16:rowId xmlns:a16="http://schemas.microsoft.com/office/drawing/2014/main" val="10009"/>
                  </a:ext>
                </a:extLst>
              </a:tr>
              <a:tr h="370840">
                <a:tc>
                  <a:txBody>
                    <a:bodyPr/>
                    <a:lstStyle/>
                    <a:p>
                      <a:r>
                        <a:rPr lang="en-US" dirty="0"/>
                        <a:t>/</a:t>
                      </a:r>
                      <a:r>
                        <a:rPr lang="en-US" dirty="0" err="1"/>
                        <a:t>ō</a:t>
                      </a:r>
                      <a:r>
                        <a:rPr lang="en-US" dirty="0"/>
                        <a:t>/</a:t>
                      </a:r>
                    </a:p>
                  </a:txBody>
                  <a:tcPr/>
                </a:tc>
                <a:tc>
                  <a:txBody>
                    <a:bodyPr/>
                    <a:lstStyle/>
                    <a:p>
                      <a:r>
                        <a:rPr lang="en-US" dirty="0"/>
                        <a:t>vote,</a:t>
                      </a:r>
                      <a:r>
                        <a:rPr lang="en-US" baseline="0" dirty="0"/>
                        <a:t> boat, toe, snow, open</a:t>
                      </a:r>
                      <a:endParaRPr lang="en-US" dirty="0"/>
                    </a:p>
                  </a:txBody>
                  <a:tcPr/>
                </a:tc>
                <a:tc>
                  <a:txBody>
                    <a:bodyPr/>
                    <a:lstStyle/>
                    <a:p>
                      <a:r>
                        <a:rPr lang="en-US" dirty="0" err="1"/>
                        <a:t>o_e</a:t>
                      </a:r>
                      <a:r>
                        <a:rPr lang="en-US" baseline="0" dirty="0"/>
                        <a:t>. </a:t>
                      </a:r>
                      <a:r>
                        <a:rPr lang="en-US" baseline="0" dirty="0" err="1"/>
                        <a:t>oa</a:t>
                      </a:r>
                      <a:r>
                        <a:rPr lang="en-US" baseline="0" dirty="0"/>
                        <a:t>, </a:t>
                      </a:r>
                      <a:r>
                        <a:rPr lang="en-US" baseline="0" dirty="0" err="1"/>
                        <a:t>oe</a:t>
                      </a:r>
                      <a:r>
                        <a:rPr lang="en-US" baseline="0" dirty="0"/>
                        <a:t>, </a:t>
                      </a:r>
                      <a:r>
                        <a:rPr lang="en-US" baseline="0" dirty="0" err="1"/>
                        <a:t>ow</a:t>
                      </a:r>
                      <a:r>
                        <a:rPr lang="en-US" baseline="0" dirty="0"/>
                        <a:t>, o-</a:t>
                      </a:r>
                      <a:endParaRPr lang="en-US" dirty="0"/>
                    </a:p>
                  </a:txBody>
                  <a:tcPr/>
                </a:tc>
                <a:extLst>
                  <a:ext uri="{0D108BD9-81ED-4DB2-BD59-A6C34878D82A}">
                    <a16:rowId xmlns:a16="http://schemas.microsoft.com/office/drawing/2014/main" val="10010"/>
                  </a:ext>
                </a:extLst>
              </a:tr>
              <a:tr h="370840">
                <a:tc>
                  <a:txBody>
                    <a:bodyPr/>
                    <a:lstStyle/>
                    <a:p>
                      <a:r>
                        <a:rPr lang="en-US" dirty="0"/>
                        <a:t>/</a:t>
                      </a:r>
                      <a:r>
                        <a:rPr lang="en-US" dirty="0" err="1"/>
                        <a:t>ŏŏ</a:t>
                      </a:r>
                      <a:r>
                        <a:rPr lang="en-US" dirty="0"/>
                        <a:t>/</a:t>
                      </a:r>
                    </a:p>
                  </a:txBody>
                  <a:tcPr/>
                </a:tc>
                <a:tc>
                  <a:txBody>
                    <a:bodyPr/>
                    <a:lstStyle/>
                    <a:p>
                      <a:r>
                        <a:rPr lang="en-US" dirty="0"/>
                        <a:t>took,</a:t>
                      </a:r>
                      <a:r>
                        <a:rPr lang="en-US" baseline="0" dirty="0"/>
                        <a:t> put, could</a:t>
                      </a:r>
                      <a:endParaRPr lang="en-US" dirty="0"/>
                    </a:p>
                  </a:txBody>
                  <a:tcPr/>
                </a:tc>
                <a:tc>
                  <a:txBody>
                    <a:bodyPr/>
                    <a:lstStyle/>
                    <a:p>
                      <a:r>
                        <a:rPr lang="en-US" dirty="0" err="1"/>
                        <a:t>oo</a:t>
                      </a:r>
                      <a:r>
                        <a:rPr lang="en-US" dirty="0"/>
                        <a:t>,</a:t>
                      </a:r>
                      <a:r>
                        <a:rPr lang="en-US" baseline="0" dirty="0"/>
                        <a:t> u, </a:t>
                      </a:r>
                      <a:r>
                        <a:rPr lang="en-US" baseline="0" dirty="0" err="1"/>
                        <a:t>ou</a:t>
                      </a:r>
                      <a:endParaRPr lang="en-US" dirty="0"/>
                    </a:p>
                  </a:txBody>
                  <a:tcPr/>
                </a:tc>
                <a:extLst>
                  <a:ext uri="{0D108BD9-81ED-4DB2-BD59-A6C34878D82A}">
                    <a16:rowId xmlns:a16="http://schemas.microsoft.com/office/drawing/2014/main" val="10011"/>
                  </a:ext>
                </a:extLst>
              </a:tr>
              <a:tr h="370840">
                <a:tc>
                  <a:txBody>
                    <a:bodyPr/>
                    <a:lstStyle/>
                    <a:p>
                      <a:r>
                        <a:rPr lang="en-US" dirty="0"/>
                        <a:t>/</a:t>
                      </a:r>
                      <a:r>
                        <a:rPr lang="en-US" dirty="0" err="1"/>
                        <a:t>ū</a:t>
                      </a:r>
                      <a:r>
                        <a:rPr lang="en-US" dirty="0"/>
                        <a:t>/ [</a:t>
                      </a:r>
                      <a:r>
                        <a:rPr lang="en-US" dirty="0" err="1"/>
                        <a:t>ōō</a:t>
                      </a:r>
                      <a:r>
                        <a:rPr lang="en-US" dirty="0"/>
                        <a:t>]</a:t>
                      </a:r>
                    </a:p>
                  </a:txBody>
                  <a:tcPr/>
                </a:tc>
                <a:tc>
                  <a:txBody>
                    <a:bodyPr/>
                    <a:lstStyle/>
                    <a:p>
                      <a:r>
                        <a:rPr lang="en-US" dirty="0"/>
                        <a:t>moo,</a:t>
                      </a:r>
                      <a:r>
                        <a:rPr lang="en-US" baseline="0" dirty="0"/>
                        <a:t> tube, blue, chew, suit, soup</a:t>
                      </a:r>
                      <a:endParaRPr lang="en-US" dirty="0"/>
                    </a:p>
                  </a:txBody>
                  <a:tcPr/>
                </a:tc>
                <a:tc>
                  <a:txBody>
                    <a:bodyPr/>
                    <a:lstStyle/>
                    <a:p>
                      <a:r>
                        <a:rPr lang="en-US" dirty="0" err="1"/>
                        <a:t>oo</a:t>
                      </a:r>
                      <a:r>
                        <a:rPr lang="en-US" dirty="0"/>
                        <a:t>,</a:t>
                      </a:r>
                      <a:r>
                        <a:rPr lang="en-US" baseline="0" dirty="0"/>
                        <a:t> </a:t>
                      </a:r>
                      <a:r>
                        <a:rPr lang="en-US" baseline="0" dirty="0" err="1"/>
                        <a:t>u_e</a:t>
                      </a:r>
                      <a:r>
                        <a:rPr lang="en-US" baseline="0" dirty="0"/>
                        <a:t>, </a:t>
                      </a:r>
                      <a:r>
                        <a:rPr lang="en-US" baseline="0" dirty="0" err="1"/>
                        <a:t>ue</a:t>
                      </a:r>
                      <a:r>
                        <a:rPr lang="en-US" baseline="0" dirty="0"/>
                        <a:t>, </a:t>
                      </a:r>
                      <a:r>
                        <a:rPr lang="en-US" baseline="0" dirty="0" err="1"/>
                        <a:t>ew</a:t>
                      </a:r>
                      <a:r>
                        <a:rPr lang="en-US" baseline="0" dirty="0"/>
                        <a:t>, </a:t>
                      </a:r>
                      <a:r>
                        <a:rPr lang="en-US" baseline="0" dirty="0" err="1"/>
                        <a:t>ui</a:t>
                      </a:r>
                      <a:r>
                        <a:rPr lang="en-US" baseline="0" dirty="0"/>
                        <a:t>, </a:t>
                      </a:r>
                      <a:r>
                        <a:rPr lang="en-US" baseline="0" dirty="0" err="1"/>
                        <a:t>ou</a:t>
                      </a:r>
                      <a:endParaRPr lang="en-US"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0173681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926" y="667355"/>
            <a:ext cx="8308975" cy="1143000"/>
          </a:xfrm>
        </p:spPr>
        <p:txBody>
          <a:bodyPr>
            <a:normAutofit fontScale="90000"/>
          </a:bodyPr>
          <a:lstStyle/>
          <a:p>
            <a:r>
              <a:rPr lang="en-US" dirty="0"/>
              <a:t>Phoneme-Grapheme Correspondences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4790646"/>
              </p:ext>
            </p:extLst>
          </p:nvPr>
        </p:nvGraphicFramePr>
        <p:xfrm>
          <a:off x="2073276" y="1600200"/>
          <a:ext cx="8042275" cy="4815840"/>
        </p:xfrm>
        <a:graphic>
          <a:graphicData uri="http://schemas.openxmlformats.org/drawingml/2006/table">
            <a:tbl>
              <a:tblPr firstRow="1" bandRow="1">
                <a:tableStyleId>{5C22544A-7EE6-4342-B048-85BDC9FD1C3A}</a:tableStyleId>
              </a:tblPr>
              <a:tblGrid>
                <a:gridCol w="1445196">
                  <a:extLst>
                    <a:ext uri="{9D8B030D-6E8A-4147-A177-3AD203B41FA5}">
                      <a16:colId xmlns:a16="http://schemas.microsoft.com/office/drawing/2014/main" val="20000"/>
                    </a:ext>
                  </a:extLst>
                </a:gridCol>
                <a:gridCol w="3916321">
                  <a:extLst>
                    <a:ext uri="{9D8B030D-6E8A-4147-A177-3AD203B41FA5}">
                      <a16:colId xmlns:a16="http://schemas.microsoft.com/office/drawing/2014/main" val="20001"/>
                    </a:ext>
                  </a:extLst>
                </a:gridCol>
                <a:gridCol w="2680758">
                  <a:extLst>
                    <a:ext uri="{9D8B030D-6E8A-4147-A177-3AD203B41FA5}">
                      <a16:colId xmlns:a16="http://schemas.microsoft.com/office/drawing/2014/main" val="20002"/>
                    </a:ext>
                  </a:extLst>
                </a:gridCol>
              </a:tblGrid>
              <a:tr h="339003">
                <a:tc>
                  <a:txBody>
                    <a:bodyPr/>
                    <a:lstStyle/>
                    <a:p>
                      <a:r>
                        <a:rPr lang="en-US" dirty="0">
                          <a:solidFill>
                            <a:schemeClr val="tx1"/>
                          </a:solidFill>
                        </a:rPr>
                        <a:t>Phoneme</a:t>
                      </a:r>
                    </a:p>
                  </a:txBody>
                  <a:tcPr marL="89359" marR="89359"/>
                </a:tc>
                <a:tc>
                  <a:txBody>
                    <a:bodyPr/>
                    <a:lstStyle/>
                    <a:p>
                      <a:r>
                        <a:rPr lang="en-US" dirty="0">
                          <a:solidFill>
                            <a:schemeClr val="tx1"/>
                          </a:solidFill>
                        </a:rPr>
                        <a:t>Word Examples</a:t>
                      </a:r>
                    </a:p>
                  </a:txBody>
                  <a:tcPr marL="89359" marR="89359"/>
                </a:tc>
                <a:tc>
                  <a:txBody>
                    <a:bodyPr/>
                    <a:lstStyle/>
                    <a:p>
                      <a:r>
                        <a:rPr lang="en-US" dirty="0">
                          <a:solidFill>
                            <a:schemeClr val="tx1"/>
                          </a:solidFill>
                        </a:rPr>
                        <a:t>Common spellings</a:t>
                      </a:r>
                    </a:p>
                  </a:txBody>
                  <a:tcPr marL="89359" marR="89359"/>
                </a:tc>
                <a:extLst>
                  <a:ext uri="{0D108BD9-81ED-4DB2-BD59-A6C34878D82A}">
                    <a16:rowId xmlns:a16="http://schemas.microsoft.com/office/drawing/2014/main" val="10000"/>
                  </a:ext>
                </a:extLst>
              </a:tr>
              <a:tr h="370840">
                <a:tc>
                  <a:txBody>
                    <a:bodyPr/>
                    <a:lstStyle/>
                    <a:p>
                      <a:r>
                        <a:rPr lang="en-US" dirty="0"/>
                        <a:t>/p/</a:t>
                      </a:r>
                    </a:p>
                  </a:txBody>
                  <a:tcPr marL="89359" marR="89359"/>
                </a:tc>
                <a:tc>
                  <a:txBody>
                    <a:bodyPr/>
                    <a:lstStyle/>
                    <a:p>
                      <a:r>
                        <a:rPr lang="en-US" dirty="0"/>
                        <a:t>pit, spider, stop</a:t>
                      </a:r>
                    </a:p>
                  </a:txBody>
                  <a:tcPr marL="89359" marR="89359"/>
                </a:tc>
                <a:tc>
                  <a:txBody>
                    <a:bodyPr/>
                    <a:lstStyle/>
                    <a:p>
                      <a:r>
                        <a:rPr lang="en-US" dirty="0"/>
                        <a:t>p</a:t>
                      </a:r>
                    </a:p>
                  </a:txBody>
                  <a:tcPr marL="89359" marR="89359"/>
                </a:tc>
                <a:extLst>
                  <a:ext uri="{0D108BD9-81ED-4DB2-BD59-A6C34878D82A}">
                    <a16:rowId xmlns:a16="http://schemas.microsoft.com/office/drawing/2014/main" val="10001"/>
                  </a:ext>
                </a:extLst>
              </a:tr>
              <a:tr h="370840">
                <a:tc>
                  <a:txBody>
                    <a:bodyPr/>
                    <a:lstStyle/>
                    <a:p>
                      <a:r>
                        <a:rPr lang="en-US" dirty="0"/>
                        <a:t>/b/</a:t>
                      </a:r>
                    </a:p>
                  </a:txBody>
                  <a:tcPr marL="89359" marR="89359"/>
                </a:tc>
                <a:tc>
                  <a:txBody>
                    <a:bodyPr/>
                    <a:lstStyle/>
                    <a:p>
                      <a:r>
                        <a:rPr lang="en-US" dirty="0"/>
                        <a:t>bit, brat, bubble</a:t>
                      </a:r>
                    </a:p>
                  </a:txBody>
                  <a:tcPr marL="89359" marR="89359"/>
                </a:tc>
                <a:tc>
                  <a:txBody>
                    <a:bodyPr/>
                    <a:lstStyle/>
                    <a:p>
                      <a:r>
                        <a:rPr lang="en-US" dirty="0"/>
                        <a:t>b</a:t>
                      </a:r>
                    </a:p>
                  </a:txBody>
                  <a:tcPr marL="89359" marR="89359"/>
                </a:tc>
                <a:extLst>
                  <a:ext uri="{0D108BD9-81ED-4DB2-BD59-A6C34878D82A}">
                    <a16:rowId xmlns:a16="http://schemas.microsoft.com/office/drawing/2014/main" val="10002"/>
                  </a:ext>
                </a:extLst>
              </a:tr>
              <a:tr h="370840">
                <a:tc>
                  <a:txBody>
                    <a:bodyPr/>
                    <a:lstStyle/>
                    <a:p>
                      <a:r>
                        <a:rPr lang="en-US" dirty="0"/>
                        <a:t>/m/</a:t>
                      </a:r>
                    </a:p>
                  </a:txBody>
                  <a:tcPr marL="89359" marR="89359"/>
                </a:tc>
                <a:tc>
                  <a:txBody>
                    <a:bodyPr/>
                    <a:lstStyle/>
                    <a:p>
                      <a:r>
                        <a:rPr lang="en-US" dirty="0"/>
                        <a:t>mitt,</a:t>
                      </a:r>
                      <a:r>
                        <a:rPr lang="en-US" baseline="0" dirty="0"/>
                        <a:t> comb, hymn</a:t>
                      </a:r>
                      <a:endParaRPr lang="en-US" dirty="0"/>
                    </a:p>
                  </a:txBody>
                  <a:tcPr marL="89359" marR="89359"/>
                </a:tc>
                <a:tc>
                  <a:txBody>
                    <a:bodyPr/>
                    <a:lstStyle/>
                    <a:p>
                      <a:r>
                        <a:rPr lang="en-US" dirty="0"/>
                        <a:t>m,</a:t>
                      </a:r>
                      <a:r>
                        <a:rPr lang="en-US" baseline="0" dirty="0"/>
                        <a:t> </a:t>
                      </a:r>
                      <a:r>
                        <a:rPr lang="en-US" baseline="0" dirty="0" err="1"/>
                        <a:t>mb</a:t>
                      </a:r>
                      <a:r>
                        <a:rPr lang="en-US" baseline="0" dirty="0"/>
                        <a:t>, </a:t>
                      </a:r>
                      <a:r>
                        <a:rPr lang="en-US" baseline="0" dirty="0" err="1"/>
                        <a:t>mn</a:t>
                      </a:r>
                      <a:endParaRPr lang="en-US" dirty="0"/>
                    </a:p>
                  </a:txBody>
                  <a:tcPr marL="89359" marR="89359"/>
                </a:tc>
                <a:extLst>
                  <a:ext uri="{0D108BD9-81ED-4DB2-BD59-A6C34878D82A}">
                    <a16:rowId xmlns:a16="http://schemas.microsoft.com/office/drawing/2014/main" val="10003"/>
                  </a:ext>
                </a:extLst>
              </a:tr>
              <a:tr h="370840">
                <a:tc>
                  <a:txBody>
                    <a:bodyPr/>
                    <a:lstStyle/>
                    <a:p>
                      <a:r>
                        <a:rPr lang="en-US" dirty="0"/>
                        <a:t>/t/</a:t>
                      </a:r>
                    </a:p>
                  </a:txBody>
                  <a:tcPr marL="89359" marR="89359"/>
                </a:tc>
                <a:tc>
                  <a:txBody>
                    <a:bodyPr/>
                    <a:lstStyle/>
                    <a:p>
                      <a:r>
                        <a:rPr lang="en-US" dirty="0"/>
                        <a:t>tickle</a:t>
                      </a:r>
                      <a:r>
                        <a:rPr lang="en-US" baseline="0" dirty="0"/>
                        <a:t> mitt, sipped</a:t>
                      </a:r>
                      <a:endParaRPr lang="en-US" dirty="0"/>
                    </a:p>
                  </a:txBody>
                  <a:tcPr marL="89359" marR="89359"/>
                </a:tc>
                <a:tc>
                  <a:txBody>
                    <a:bodyPr/>
                    <a:lstStyle/>
                    <a:p>
                      <a:r>
                        <a:rPr lang="en-US" dirty="0"/>
                        <a:t>t,</a:t>
                      </a:r>
                      <a:r>
                        <a:rPr lang="en-US" baseline="0" dirty="0"/>
                        <a:t> </a:t>
                      </a:r>
                      <a:r>
                        <a:rPr lang="en-US" baseline="0" dirty="0" err="1"/>
                        <a:t>tt</a:t>
                      </a:r>
                      <a:r>
                        <a:rPr lang="en-US" baseline="0" dirty="0"/>
                        <a:t>, </a:t>
                      </a:r>
                      <a:r>
                        <a:rPr lang="en-US" baseline="0" dirty="0" err="1"/>
                        <a:t>ed</a:t>
                      </a:r>
                      <a:endParaRPr lang="en-US" dirty="0"/>
                    </a:p>
                  </a:txBody>
                  <a:tcPr marL="89359" marR="89359"/>
                </a:tc>
                <a:extLst>
                  <a:ext uri="{0D108BD9-81ED-4DB2-BD59-A6C34878D82A}">
                    <a16:rowId xmlns:a16="http://schemas.microsoft.com/office/drawing/2014/main" val="10004"/>
                  </a:ext>
                </a:extLst>
              </a:tr>
              <a:tr h="370840">
                <a:tc>
                  <a:txBody>
                    <a:bodyPr/>
                    <a:lstStyle/>
                    <a:p>
                      <a:r>
                        <a:rPr lang="en-US" dirty="0"/>
                        <a:t>/d/</a:t>
                      </a:r>
                    </a:p>
                  </a:txBody>
                  <a:tcPr marL="89359" marR="89359"/>
                </a:tc>
                <a:tc>
                  <a:txBody>
                    <a:bodyPr/>
                    <a:lstStyle/>
                    <a:p>
                      <a:r>
                        <a:rPr lang="en-US" dirty="0"/>
                        <a:t>die,</a:t>
                      </a:r>
                      <a:r>
                        <a:rPr lang="en-US" baseline="0" dirty="0"/>
                        <a:t> loved</a:t>
                      </a:r>
                      <a:endParaRPr lang="en-US" dirty="0"/>
                    </a:p>
                  </a:txBody>
                  <a:tcPr marL="89359" marR="89359"/>
                </a:tc>
                <a:tc>
                  <a:txBody>
                    <a:bodyPr/>
                    <a:lstStyle/>
                    <a:p>
                      <a:r>
                        <a:rPr lang="en-US" dirty="0"/>
                        <a:t>d,</a:t>
                      </a:r>
                      <a:r>
                        <a:rPr lang="en-US" baseline="0" dirty="0"/>
                        <a:t> </a:t>
                      </a:r>
                      <a:r>
                        <a:rPr lang="en-US" baseline="0" dirty="0" err="1"/>
                        <a:t>ed</a:t>
                      </a:r>
                      <a:endParaRPr lang="en-US" dirty="0"/>
                    </a:p>
                  </a:txBody>
                  <a:tcPr marL="89359" marR="89359"/>
                </a:tc>
                <a:extLst>
                  <a:ext uri="{0D108BD9-81ED-4DB2-BD59-A6C34878D82A}">
                    <a16:rowId xmlns:a16="http://schemas.microsoft.com/office/drawing/2014/main" val="10005"/>
                  </a:ext>
                </a:extLst>
              </a:tr>
              <a:tr h="370840">
                <a:tc>
                  <a:txBody>
                    <a:bodyPr/>
                    <a:lstStyle/>
                    <a:p>
                      <a:r>
                        <a:rPr lang="en-US" dirty="0"/>
                        <a:t>/n/</a:t>
                      </a:r>
                    </a:p>
                  </a:txBody>
                  <a:tcPr marL="89359" marR="89359"/>
                </a:tc>
                <a:tc>
                  <a:txBody>
                    <a:bodyPr/>
                    <a:lstStyle/>
                    <a:p>
                      <a:r>
                        <a:rPr lang="en-US" dirty="0"/>
                        <a:t>nice, knight,</a:t>
                      </a:r>
                      <a:r>
                        <a:rPr lang="en-US" baseline="0" dirty="0"/>
                        <a:t> gnat</a:t>
                      </a:r>
                      <a:endParaRPr lang="en-US" dirty="0"/>
                    </a:p>
                  </a:txBody>
                  <a:tcPr marL="89359" marR="89359"/>
                </a:tc>
                <a:tc>
                  <a:txBody>
                    <a:bodyPr/>
                    <a:lstStyle/>
                    <a:p>
                      <a:r>
                        <a:rPr lang="en-US" dirty="0"/>
                        <a:t>n,</a:t>
                      </a:r>
                      <a:r>
                        <a:rPr lang="en-US" baseline="0" dirty="0"/>
                        <a:t> </a:t>
                      </a:r>
                      <a:r>
                        <a:rPr lang="en-US" baseline="0" dirty="0" err="1"/>
                        <a:t>kn</a:t>
                      </a:r>
                      <a:r>
                        <a:rPr lang="en-US" baseline="0" dirty="0"/>
                        <a:t>, </a:t>
                      </a:r>
                      <a:r>
                        <a:rPr lang="en-US" baseline="0" dirty="0" err="1"/>
                        <a:t>gn</a:t>
                      </a:r>
                      <a:endParaRPr lang="en-US" dirty="0"/>
                    </a:p>
                  </a:txBody>
                  <a:tcPr marL="89359" marR="89359"/>
                </a:tc>
                <a:extLst>
                  <a:ext uri="{0D108BD9-81ED-4DB2-BD59-A6C34878D82A}">
                    <a16:rowId xmlns:a16="http://schemas.microsoft.com/office/drawing/2014/main" val="10006"/>
                  </a:ext>
                </a:extLst>
              </a:tr>
              <a:tr h="370840">
                <a:tc>
                  <a:txBody>
                    <a:bodyPr/>
                    <a:lstStyle/>
                    <a:p>
                      <a:r>
                        <a:rPr lang="en-US" dirty="0"/>
                        <a:t>/k/</a:t>
                      </a:r>
                    </a:p>
                  </a:txBody>
                  <a:tcPr marL="89359" marR="89359"/>
                </a:tc>
                <a:tc>
                  <a:txBody>
                    <a:bodyPr/>
                    <a:lstStyle/>
                    <a:p>
                      <a:r>
                        <a:rPr lang="en-US" dirty="0"/>
                        <a:t>cup, kite, duck, chorus, folk,</a:t>
                      </a:r>
                      <a:r>
                        <a:rPr lang="en-US" baseline="0" dirty="0"/>
                        <a:t> quiet </a:t>
                      </a:r>
                      <a:endParaRPr lang="en-US" dirty="0"/>
                    </a:p>
                  </a:txBody>
                  <a:tcPr marL="89359" marR="89359"/>
                </a:tc>
                <a:tc>
                  <a:txBody>
                    <a:bodyPr/>
                    <a:lstStyle/>
                    <a:p>
                      <a:r>
                        <a:rPr lang="en-US" dirty="0"/>
                        <a:t>k,</a:t>
                      </a:r>
                      <a:r>
                        <a:rPr lang="en-US" baseline="0" dirty="0"/>
                        <a:t> c, </a:t>
                      </a:r>
                      <a:r>
                        <a:rPr lang="en-US" baseline="0" dirty="0" err="1"/>
                        <a:t>ck</a:t>
                      </a:r>
                      <a:r>
                        <a:rPr lang="en-US" baseline="0" dirty="0"/>
                        <a:t>, </a:t>
                      </a:r>
                      <a:r>
                        <a:rPr lang="en-US" baseline="0" dirty="0" err="1"/>
                        <a:t>ch</a:t>
                      </a:r>
                      <a:r>
                        <a:rPr lang="en-US" baseline="0" dirty="0"/>
                        <a:t>, </a:t>
                      </a:r>
                      <a:r>
                        <a:rPr lang="en-US" baseline="0" dirty="0" err="1"/>
                        <a:t>lk</a:t>
                      </a:r>
                      <a:r>
                        <a:rPr lang="en-US" baseline="0" dirty="0"/>
                        <a:t>, q</a:t>
                      </a:r>
                      <a:endParaRPr lang="en-US" dirty="0"/>
                    </a:p>
                  </a:txBody>
                  <a:tcPr marL="89359" marR="89359"/>
                </a:tc>
                <a:extLst>
                  <a:ext uri="{0D108BD9-81ED-4DB2-BD59-A6C34878D82A}">
                    <a16:rowId xmlns:a16="http://schemas.microsoft.com/office/drawing/2014/main" val="10007"/>
                  </a:ext>
                </a:extLst>
              </a:tr>
              <a:tr h="370840">
                <a:tc>
                  <a:txBody>
                    <a:bodyPr/>
                    <a:lstStyle/>
                    <a:p>
                      <a:r>
                        <a:rPr lang="en-US" dirty="0"/>
                        <a:t>/g/</a:t>
                      </a:r>
                    </a:p>
                  </a:txBody>
                  <a:tcPr marL="89359" marR="89359"/>
                </a:tc>
                <a:tc>
                  <a:txBody>
                    <a:bodyPr/>
                    <a:lstStyle/>
                    <a:p>
                      <a:r>
                        <a:rPr lang="en-US" dirty="0"/>
                        <a:t>girl, Pittsburgh</a:t>
                      </a:r>
                    </a:p>
                  </a:txBody>
                  <a:tcPr marL="89359" marR="89359"/>
                </a:tc>
                <a:tc>
                  <a:txBody>
                    <a:bodyPr/>
                    <a:lstStyle/>
                    <a:p>
                      <a:r>
                        <a:rPr lang="en-US" dirty="0"/>
                        <a:t>g, </a:t>
                      </a:r>
                      <a:r>
                        <a:rPr lang="en-US" dirty="0" err="1"/>
                        <a:t>gh</a:t>
                      </a:r>
                      <a:r>
                        <a:rPr lang="en-US" baseline="0" dirty="0"/>
                        <a:t> </a:t>
                      </a:r>
                      <a:endParaRPr lang="en-US" dirty="0"/>
                    </a:p>
                  </a:txBody>
                  <a:tcPr marL="89359" marR="89359"/>
                </a:tc>
                <a:extLst>
                  <a:ext uri="{0D108BD9-81ED-4DB2-BD59-A6C34878D82A}">
                    <a16:rowId xmlns:a16="http://schemas.microsoft.com/office/drawing/2014/main" val="10008"/>
                  </a:ext>
                </a:extLst>
              </a:tr>
              <a:tr h="370840">
                <a:tc>
                  <a:txBody>
                    <a:bodyPr/>
                    <a:lstStyle/>
                    <a:p>
                      <a:r>
                        <a:rPr lang="en-US" dirty="0"/>
                        <a:t>/</a:t>
                      </a:r>
                      <a:r>
                        <a:rPr lang="en-US" dirty="0" err="1"/>
                        <a:t>ng</a:t>
                      </a:r>
                      <a:r>
                        <a:rPr lang="en-US" dirty="0"/>
                        <a:t>/</a:t>
                      </a:r>
                    </a:p>
                  </a:txBody>
                  <a:tcPr marL="89359" marR="89359"/>
                </a:tc>
                <a:tc>
                  <a:txBody>
                    <a:bodyPr/>
                    <a:lstStyle/>
                    <a:p>
                      <a:r>
                        <a:rPr lang="en-US" dirty="0"/>
                        <a:t>sing,</a:t>
                      </a:r>
                      <a:r>
                        <a:rPr lang="en-US" baseline="0" dirty="0"/>
                        <a:t> bank</a:t>
                      </a:r>
                      <a:endParaRPr lang="en-US" dirty="0"/>
                    </a:p>
                  </a:txBody>
                  <a:tcPr marL="89359" marR="89359"/>
                </a:tc>
                <a:tc>
                  <a:txBody>
                    <a:bodyPr/>
                    <a:lstStyle/>
                    <a:p>
                      <a:r>
                        <a:rPr lang="en-US" dirty="0" err="1"/>
                        <a:t>ng</a:t>
                      </a:r>
                      <a:r>
                        <a:rPr lang="en-US" dirty="0"/>
                        <a:t>,</a:t>
                      </a:r>
                      <a:r>
                        <a:rPr lang="en-US" baseline="0" dirty="0"/>
                        <a:t> n</a:t>
                      </a:r>
                      <a:endParaRPr lang="en-US" dirty="0"/>
                    </a:p>
                  </a:txBody>
                  <a:tcPr marL="89359" marR="89359"/>
                </a:tc>
                <a:extLst>
                  <a:ext uri="{0D108BD9-81ED-4DB2-BD59-A6C34878D82A}">
                    <a16:rowId xmlns:a16="http://schemas.microsoft.com/office/drawing/2014/main" val="10009"/>
                  </a:ext>
                </a:extLst>
              </a:tr>
              <a:tr h="370840">
                <a:tc>
                  <a:txBody>
                    <a:bodyPr/>
                    <a:lstStyle/>
                    <a:p>
                      <a:r>
                        <a:rPr lang="en-US" dirty="0"/>
                        <a:t>/f/</a:t>
                      </a:r>
                    </a:p>
                  </a:txBody>
                  <a:tcPr marL="89359" marR="89359"/>
                </a:tc>
                <a:tc>
                  <a:txBody>
                    <a:bodyPr/>
                    <a:lstStyle/>
                    <a:p>
                      <a:r>
                        <a:rPr lang="en-US" dirty="0"/>
                        <a:t>fluff,</a:t>
                      </a:r>
                      <a:r>
                        <a:rPr lang="en-US" baseline="0" dirty="0"/>
                        <a:t> sphere, tough, calf</a:t>
                      </a:r>
                      <a:endParaRPr lang="en-US" dirty="0"/>
                    </a:p>
                  </a:txBody>
                  <a:tcPr marL="89359" marR="89359"/>
                </a:tc>
                <a:tc>
                  <a:txBody>
                    <a:bodyPr/>
                    <a:lstStyle/>
                    <a:p>
                      <a:r>
                        <a:rPr lang="en-US" dirty="0"/>
                        <a:t>f,</a:t>
                      </a:r>
                      <a:r>
                        <a:rPr lang="en-US" baseline="0" dirty="0"/>
                        <a:t> </a:t>
                      </a:r>
                      <a:r>
                        <a:rPr lang="en-US" baseline="0" dirty="0" err="1"/>
                        <a:t>ff</a:t>
                      </a:r>
                      <a:r>
                        <a:rPr lang="en-US" baseline="0" dirty="0"/>
                        <a:t>, </a:t>
                      </a:r>
                      <a:r>
                        <a:rPr lang="en-US" baseline="0" dirty="0" err="1"/>
                        <a:t>ph</a:t>
                      </a:r>
                      <a:r>
                        <a:rPr lang="en-US" baseline="0" dirty="0"/>
                        <a:t>, lf</a:t>
                      </a:r>
                      <a:endParaRPr lang="en-US" dirty="0"/>
                    </a:p>
                  </a:txBody>
                  <a:tcPr marL="89359" marR="89359"/>
                </a:tc>
                <a:extLst>
                  <a:ext uri="{0D108BD9-81ED-4DB2-BD59-A6C34878D82A}">
                    <a16:rowId xmlns:a16="http://schemas.microsoft.com/office/drawing/2014/main" val="10010"/>
                  </a:ext>
                </a:extLst>
              </a:tr>
              <a:tr h="370840">
                <a:tc>
                  <a:txBody>
                    <a:bodyPr/>
                    <a:lstStyle/>
                    <a:p>
                      <a:r>
                        <a:rPr lang="en-US" dirty="0"/>
                        <a:t>/v/</a:t>
                      </a:r>
                    </a:p>
                  </a:txBody>
                  <a:tcPr marL="89359" marR="89359"/>
                </a:tc>
                <a:tc>
                  <a:txBody>
                    <a:bodyPr/>
                    <a:lstStyle/>
                    <a:p>
                      <a:r>
                        <a:rPr lang="en-US" dirty="0"/>
                        <a:t>van,</a:t>
                      </a:r>
                      <a:r>
                        <a:rPr lang="en-US" baseline="0" dirty="0"/>
                        <a:t> dove</a:t>
                      </a:r>
                      <a:endParaRPr lang="en-US" dirty="0"/>
                    </a:p>
                  </a:txBody>
                  <a:tcPr marL="89359" marR="89359"/>
                </a:tc>
                <a:tc>
                  <a:txBody>
                    <a:bodyPr/>
                    <a:lstStyle/>
                    <a:p>
                      <a:r>
                        <a:rPr lang="en-US" dirty="0"/>
                        <a:t>v, </a:t>
                      </a:r>
                      <a:r>
                        <a:rPr lang="en-US" dirty="0" err="1"/>
                        <a:t>ve</a:t>
                      </a:r>
                      <a:r>
                        <a:rPr lang="en-US" baseline="0" dirty="0"/>
                        <a:t> </a:t>
                      </a:r>
                      <a:endParaRPr lang="en-US" dirty="0"/>
                    </a:p>
                  </a:txBody>
                  <a:tcPr marL="89359" marR="89359"/>
                </a:tc>
                <a:extLst>
                  <a:ext uri="{0D108BD9-81ED-4DB2-BD59-A6C34878D82A}">
                    <a16:rowId xmlns:a16="http://schemas.microsoft.com/office/drawing/2014/main" val="10011"/>
                  </a:ext>
                </a:extLst>
              </a:tr>
              <a:tr h="370840">
                <a:tc>
                  <a:txBody>
                    <a:bodyPr/>
                    <a:lstStyle/>
                    <a:p>
                      <a:r>
                        <a:rPr lang="en-US" dirty="0"/>
                        <a:t>/s/</a:t>
                      </a:r>
                    </a:p>
                  </a:txBody>
                  <a:tcPr marL="89359" marR="89359"/>
                </a:tc>
                <a:tc>
                  <a:txBody>
                    <a:bodyPr/>
                    <a:lstStyle/>
                    <a:p>
                      <a:r>
                        <a:rPr lang="en-US" dirty="0"/>
                        <a:t>sit,</a:t>
                      </a:r>
                      <a:r>
                        <a:rPr lang="en-US" baseline="0" dirty="0"/>
                        <a:t> pass, science, psychic</a:t>
                      </a:r>
                      <a:endParaRPr lang="en-US" dirty="0"/>
                    </a:p>
                  </a:txBody>
                  <a:tcPr marL="89359" marR="89359"/>
                </a:tc>
                <a:tc>
                  <a:txBody>
                    <a:bodyPr/>
                    <a:lstStyle/>
                    <a:p>
                      <a:r>
                        <a:rPr lang="en-US" dirty="0"/>
                        <a:t>s, </a:t>
                      </a:r>
                      <a:r>
                        <a:rPr lang="en-US" dirty="0" err="1"/>
                        <a:t>ss</a:t>
                      </a:r>
                      <a:r>
                        <a:rPr lang="en-US" dirty="0"/>
                        <a:t>, </a:t>
                      </a:r>
                      <a:r>
                        <a:rPr lang="en-US" dirty="0" err="1"/>
                        <a:t>sc</a:t>
                      </a:r>
                      <a:r>
                        <a:rPr lang="en-US" dirty="0"/>
                        <a:t>, </a:t>
                      </a:r>
                      <a:r>
                        <a:rPr lang="en-US" dirty="0" err="1"/>
                        <a:t>ps</a:t>
                      </a:r>
                      <a:endParaRPr lang="en-US" dirty="0"/>
                    </a:p>
                  </a:txBody>
                  <a:tcPr marL="89359" marR="89359"/>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9437681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Phoneme-Grapheme Correspondence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0409192"/>
              </p:ext>
            </p:extLst>
          </p:nvPr>
        </p:nvGraphicFramePr>
        <p:xfrm>
          <a:off x="1981200" y="1499862"/>
          <a:ext cx="8229600" cy="2612899"/>
        </p:xfrm>
        <a:graphic>
          <a:graphicData uri="http://schemas.openxmlformats.org/drawingml/2006/table">
            <a:tbl>
              <a:tblPr firstRow="1" bandRow="1">
                <a:tableStyleId>{5C22544A-7EE6-4342-B048-85BDC9FD1C3A}</a:tableStyleId>
              </a:tblPr>
              <a:tblGrid>
                <a:gridCol w="1370438">
                  <a:extLst>
                    <a:ext uri="{9D8B030D-6E8A-4147-A177-3AD203B41FA5}">
                      <a16:colId xmlns:a16="http://schemas.microsoft.com/office/drawing/2014/main" val="20000"/>
                    </a:ext>
                  </a:extLst>
                </a:gridCol>
                <a:gridCol w="4115962">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87859">
                <a:tc>
                  <a:txBody>
                    <a:bodyPr/>
                    <a:lstStyle/>
                    <a:p>
                      <a:r>
                        <a:rPr lang="en-US" dirty="0">
                          <a:solidFill>
                            <a:srgbClr val="000000"/>
                          </a:solidFill>
                        </a:rPr>
                        <a:t>Phoneme</a:t>
                      </a:r>
                    </a:p>
                  </a:txBody>
                  <a:tcPr/>
                </a:tc>
                <a:tc>
                  <a:txBody>
                    <a:bodyPr/>
                    <a:lstStyle/>
                    <a:p>
                      <a:r>
                        <a:rPr lang="en-US" dirty="0">
                          <a:solidFill>
                            <a:srgbClr val="000000"/>
                          </a:solidFill>
                        </a:rPr>
                        <a:t>Word Examples</a:t>
                      </a:r>
                    </a:p>
                  </a:txBody>
                  <a:tcPr/>
                </a:tc>
                <a:tc>
                  <a:txBody>
                    <a:bodyPr/>
                    <a:lstStyle/>
                    <a:p>
                      <a:r>
                        <a:rPr lang="en-US" dirty="0">
                          <a:solidFill>
                            <a:srgbClr val="000000"/>
                          </a:solidFill>
                        </a:rPr>
                        <a:t>Common spellings</a:t>
                      </a:r>
                    </a:p>
                  </a:txBody>
                  <a:tcPr/>
                </a:tc>
                <a:extLst>
                  <a:ext uri="{0D108BD9-81ED-4DB2-BD59-A6C34878D82A}">
                    <a16:rowId xmlns:a16="http://schemas.microsoft.com/office/drawing/2014/main" val="10000"/>
                  </a:ext>
                </a:extLst>
              </a:tr>
              <a:tr h="370840">
                <a:tc>
                  <a:txBody>
                    <a:bodyPr/>
                    <a:lstStyle/>
                    <a:p>
                      <a:r>
                        <a:rPr lang="en-US" dirty="0"/>
                        <a:t>/y/ /</a:t>
                      </a:r>
                      <a:r>
                        <a:rPr lang="en-US" dirty="0" err="1"/>
                        <a:t>ū</a:t>
                      </a:r>
                      <a:r>
                        <a:rPr lang="en-US" dirty="0"/>
                        <a:t>/</a:t>
                      </a:r>
                    </a:p>
                  </a:txBody>
                  <a:tcPr/>
                </a:tc>
                <a:tc>
                  <a:txBody>
                    <a:bodyPr/>
                    <a:lstStyle/>
                    <a:p>
                      <a:r>
                        <a:rPr lang="en-US" dirty="0"/>
                        <a:t>use,</a:t>
                      </a:r>
                      <a:r>
                        <a:rPr lang="en-US" baseline="0" dirty="0"/>
                        <a:t> few, cute</a:t>
                      </a:r>
                      <a:endParaRPr lang="en-US" dirty="0"/>
                    </a:p>
                  </a:txBody>
                  <a:tcPr/>
                </a:tc>
                <a:tc>
                  <a:txBody>
                    <a:bodyPr/>
                    <a:lstStyle/>
                    <a:p>
                      <a:r>
                        <a:rPr lang="en-US" dirty="0"/>
                        <a:t>u,</a:t>
                      </a:r>
                      <a:r>
                        <a:rPr lang="en-US" baseline="0" dirty="0"/>
                        <a:t> </a:t>
                      </a:r>
                      <a:r>
                        <a:rPr lang="en-US" baseline="0" dirty="0" err="1"/>
                        <a:t>ew</a:t>
                      </a:r>
                      <a:r>
                        <a:rPr lang="en-US" baseline="0" dirty="0"/>
                        <a:t>, </a:t>
                      </a:r>
                      <a:r>
                        <a:rPr lang="en-US" baseline="0" dirty="0" err="1"/>
                        <a:t>u_e</a:t>
                      </a:r>
                      <a:endParaRPr lang="en-US" dirty="0"/>
                    </a:p>
                  </a:txBody>
                  <a:tcPr/>
                </a:tc>
                <a:extLst>
                  <a:ext uri="{0D108BD9-81ED-4DB2-BD59-A6C34878D82A}">
                    <a16:rowId xmlns:a16="http://schemas.microsoft.com/office/drawing/2014/main" val="10001"/>
                  </a:ext>
                </a:extLst>
              </a:tr>
              <a:tr h="370840">
                <a:tc>
                  <a:txBody>
                    <a:bodyPr/>
                    <a:lstStyle/>
                    <a:p>
                      <a:r>
                        <a:rPr lang="en-US" dirty="0"/>
                        <a:t>/</a:t>
                      </a:r>
                      <a:r>
                        <a:rPr lang="en-US" dirty="0" err="1"/>
                        <a:t>oi</a:t>
                      </a:r>
                      <a:r>
                        <a:rPr lang="en-US" dirty="0"/>
                        <a:t>/</a:t>
                      </a:r>
                    </a:p>
                  </a:txBody>
                  <a:tcPr/>
                </a:tc>
                <a:tc>
                  <a:txBody>
                    <a:bodyPr/>
                    <a:lstStyle/>
                    <a:p>
                      <a:r>
                        <a:rPr lang="en-US" dirty="0"/>
                        <a:t>boil,</a:t>
                      </a:r>
                      <a:r>
                        <a:rPr lang="en-US" baseline="0" dirty="0"/>
                        <a:t> boy</a:t>
                      </a:r>
                      <a:endParaRPr lang="en-US" dirty="0"/>
                    </a:p>
                  </a:txBody>
                  <a:tcPr/>
                </a:tc>
                <a:tc>
                  <a:txBody>
                    <a:bodyPr/>
                    <a:lstStyle/>
                    <a:p>
                      <a:r>
                        <a:rPr lang="en-US" dirty="0" err="1"/>
                        <a:t>oi</a:t>
                      </a:r>
                      <a:r>
                        <a:rPr lang="en-US" dirty="0"/>
                        <a:t>,</a:t>
                      </a:r>
                      <a:r>
                        <a:rPr lang="en-US" baseline="0" dirty="0"/>
                        <a:t> </a:t>
                      </a:r>
                      <a:r>
                        <a:rPr lang="en-US" baseline="0" dirty="0" err="1"/>
                        <a:t>oy</a:t>
                      </a:r>
                      <a:endParaRPr lang="en-US" dirty="0"/>
                    </a:p>
                  </a:txBody>
                  <a:tcPr/>
                </a:tc>
                <a:extLst>
                  <a:ext uri="{0D108BD9-81ED-4DB2-BD59-A6C34878D82A}">
                    <a16:rowId xmlns:a16="http://schemas.microsoft.com/office/drawing/2014/main" val="10002"/>
                  </a:ext>
                </a:extLst>
              </a:tr>
              <a:tr h="370840">
                <a:tc>
                  <a:txBody>
                    <a:bodyPr/>
                    <a:lstStyle/>
                    <a:p>
                      <a:r>
                        <a:rPr lang="en-US" dirty="0"/>
                        <a:t>/</a:t>
                      </a:r>
                      <a:r>
                        <a:rPr lang="en-US" dirty="0" err="1"/>
                        <a:t>ow</a:t>
                      </a:r>
                      <a:r>
                        <a:rPr lang="en-US" dirty="0"/>
                        <a:t>/</a:t>
                      </a:r>
                    </a:p>
                  </a:txBody>
                  <a:tcPr/>
                </a:tc>
                <a:tc>
                  <a:txBody>
                    <a:bodyPr/>
                    <a:lstStyle/>
                    <a:p>
                      <a:r>
                        <a:rPr lang="en-US" dirty="0"/>
                        <a:t> out,</a:t>
                      </a:r>
                      <a:r>
                        <a:rPr lang="en-US" baseline="0" dirty="0"/>
                        <a:t> cow</a:t>
                      </a:r>
                      <a:endParaRPr lang="en-US" dirty="0"/>
                    </a:p>
                  </a:txBody>
                  <a:tcPr/>
                </a:tc>
                <a:tc>
                  <a:txBody>
                    <a:bodyPr/>
                    <a:lstStyle/>
                    <a:p>
                      <a:r>
                        <a:rPr lang="en-US" dirty="0" err="1"/>
                        <a:t>ou</a:t>
                      </a:r>
                      <a:r>
                        <a:rPr lang="en-US" dirty="0"/>
                        <a:t>,</a:t>
                      </a:r>
                      <a:r>
                        <a:rPr lang="en-US" baseline="0" dirty="0"/>
                        <a:t> </a:t>
                      </a:r>
                      <a:r>
                        <a:rPr lang="en-US" baseline="0" dirty="0" err="1"/>
                        <a:t>ow</a:t>
                      </a:r>
                      <a:endParaRPr lang="en-US" dirty="0"/>
                    </a:p>
                  </a:txBody>
                  <a:tcPr/>
                </a:tc>
                <a:extLst>
                  <a:ext uri="{0D108BD9-81ED-4DB2-BD59-A6C34878D82A}">
                    <a16:rowId xmlns:a16="http://schemas.microsoft.com/office/drawing/2014/main" val="10003"/>
                  </a:ext>
                </a:extLst>
              </a:tr>
              <a:tr h="370840">
                <a:tc>
                  <a:txBody>
                    <a:bodyPr/>
                    <a:lstStyle/>
                    <a:p>
                      <a:r>
                        <a:rPr lang="en-US" dirty="0"/>
                        <a:t>/</a:t>
                      </a:r>
                      <a:r>
                        <a:rPr lang="en-US" dirty="0" err="1"/>
                        <a:t>er</a:t>
                      </a:r>
                      <a:r>
                        <a:rPr lang="en-US" dirty="0"/>
                        <a:t>/</a:t>
                      </a:r>
                    </a:p>
                  </a:txBody>
                  <a:tcPr/>
                </a:tc>
                <a:tc>
                  <a:txBody>
                    <a:bodyPr/>
                    <a:lstStyle/>
                    <a:p>
                      <a:r>
                        <a:rPr lang="en-US" baseline="0" dirty="0"/>
                        <a:t>her, fur, sir</a:t>
                      </a:r>
                      <a:endParaRPr lang="en-US" dirty="0"/>
                    </a:p>
                  </a:txBody>
                  <a:tcPr/>
                </a:tc>
                <a:tc>
                  <a:txBody>
                    <a:bodyPr/>
                    <a:lstStyle/>
                    <a:p>
                      <a:r>
                        <a:rPr lang="en-US" dirty="0" err="1"/>
                        <a:t>er</a:t>
                      </a:r>
                      <a:r>
                        <a:rPr lang="en-US" dirty="0"/>
                        <a:t>,</a:t>
                      </a:r>
                      <a:r>
                        <a:rPr lang="en-US" baseline="0" dirty="0"/>
                        <a:t> </a:t>
                      </a:r>
                      <a:r>
                        <a:rPr lang="en-US" baseline="0" dirty="0" err="1"/>
                        <a:t>ur</a:t>
                      </a:r>
                      <a:r>
                        <a:rPr lang="en-US" baseline="0" dirty="0"/>
                        <a:t>, </a:t>
                      </a:r>
                      <a:r>
                        <a:rPr lang="en-US" baseline="0" dirty="0" err="1"/>
                        <a:t>ir</a:t>
                      </a:r>
                      <a:endParaRPr lang="en-US" dirty="0"/>
                    </a:p>
                  </a:txBody>
                  <a:tcPr/>
                </a:tc>
                <a:extLst>
                  <a:ext uri="{0D108BD9-81ED-4DB2-BD59-A6C34878D82A}">
                    <a16:rowId xmlns:a16="http://schemas.microsoft.com/office/drawing/2014/main" val="10004"/>
                  </a:ext>
                </a:extLst>
              </a:tr>
              <a:tr h="370840">
                <a:tc>
                  <a:txBody>
                    <a:bodyPr/>
                    <a:lstStyle/>
                    <a:p>
                      <a:r>
                        <a:rPr lang="en-US" dirty="0"/>
                        <a:t>/</a:t>
                      </a:r>
                      <a:r>
                        <a:rPr lang="en-US" dirty="0" err="1"/>
                        <a:t>ar</a:t>
                      </a:r>
                      <a:r>
                        <a:rPr lang="en-US" dirty="0"/>
                        <a:t>/</a:t>
                      </a:r>
                    </a:p>
                  </a:txBody>
                  <a:tcPr/>
                </a:tc>
                <a:tc>
                  <a:txBody>
                    <a:bodyPr/>
                    <a:lstStyle/>
                    <a:p>
                      <a:r>
                        <a:rPr lang="en-US" dirty="0"/>
                        <a:t>cart</a:t>
                      </a:r>
                    </a:p>
                  </a:txBody>
                  <a:tcPr/>
                </a:tc>
                <a:tc>
                  <a:txBody>
                    <a:bodyPr/>
                    <a:lstStyle/>
                    <a:p>
                      <a:r>
                        <a:rPr lang="en-US" dirty="0" err="1"/>
                        <a:t>ar</a:t>
                      </a:r>
                      <a:endParaRPr lang="en-US" dirty="0"/>
                    </a:p>
                  </a:txBody>
                  <a:tcPr/>
                </a:tc>
                <a:extLst>
                  <a:ext uri="{0D108BD9-81ED-4DB2-BD59-A6C34878D82A}">
                    <a16:rowId xmlns:a16="http://schemas.microsoft.com/office/drawing/2014/main" val="10005"/>
                  </a:ext>
                </a:extLst>
              </a:tr>
              <a:tr h="370840">
                <a:tc>
                  <a:txBody>
                    <a:bodyPr/>
                    <a:lstStyle/>
                    <a:p>
                      <a:r>
                        <a:rPr lang="en-US" dirty="0"/>
                        <a:t>/or/</a:t>
                      </a:r>
                    </a:p>
                  </a:txBody>
                  <a:tcPr/>
                </a:tc>
                <a:tc>
                  <a:txBody>
                    <a:bodyPr/>
                    <a:lstStyle/>
                    <a:p>
                      <a:r>
                        <a:rPr lang="en-US" dirty="0"/>
                        <a:t>sport</a:t>
                      </a:r>
                    </a:p>
                  </a:txBody>
                  <a:tcPr/>
                </a:tc>
                <a:tc>
                  <a:txBody>
                    <a:bodyPr/>
                    <a:lstStyle/>
                    <a:p>
                      <a:r>
                        <a:rPr lang="en-US" dirty="0"/>
                        <a:t>or</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41255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Syllable Patterns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5464078"/>
              </p:ext>
            </p:extLst>
          </p:nvPr>
        </p:nvGraphicFramePr>
        <p:xfrm>
          <a:off x="1981200" y="1219202"/>
          <a:ext cx="8229600" cy="5074919"/>
        </p:xfrm>
        <a:graphic>
          <a:graphicData uri="http://schemas.openxmlformats.org/drawingml/2006/table">
            <a:tbl>
              <a:tblPr firstRow="1" bandRow="1">
                <a:tableStyleId>{5C22544A-7EE6-4342-B048-85BDC9FD1C3A}</a:tableStyleId>
              </a:tblPr>
              <a:tblGrid>
                <a:gridCol w="1571788">
                  <a:extLst>
                    <a:ext uri="{9D8B030D-6E8A-4147-A177-3AD203B41FA5}">
                      <a16:colId xmlns:a16="http://schemas.microsoft.com/office/drawing/2014/main" val="20000"/>
                    </a:ext>
                  </a:extLst>
                </a:gridCol>
                <a:gridCol w="3914612">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85799">
                <a:tc>
                  <a:txBody>
                    <a:bodyPr/>
                    <a:lstStyle/>
                    <a:p>
                      <a:r>
                        <a:rPr lang="en-US" dirty="0">
                          <a:solidFill>
                            <a:srgbClr val="000000"/>
                          </a:solidFill>
                        </a:rPr>
                        <a:t>Syllable type</a:t>
                      </a:r>
                    </a:p>
                  </a:txBody>
                  <a:tcPr/>
                </a:tc>
                <a:tc>
                  <a:txBody>
                    <a:bodyPr/>
                    <a:lstStyle/>
                    <a:p>
                      <a:r>
                        <a:rPr lang="en-US" dirty="0">
                          <a:solidFill>
                            <a:srgbClr val="000000"/>
                          </a:solidFill>
                        </a:rPr>
                        <a:t>Definition</a:t>
                      </a:r>
                    </a:p>
                  </a:txBody>
                  <a:tcPr/>
                </a:tc>
                <a:tc>
                  <a:txBody>
                    <a:bodyPr/>
                    <a:lstStyle/>
                    <a:p>
                      <a:r>
                        <a:rPr lang="en-US" dirty="0">
                          <a:solidFill>
                            <a:srgbClr val="000000"/>
                          </a:solidFill>
                        </a:rPr>
                        <a:t>Examples</a:t>
                      </a:r>
                    </a:p>
                  </a:txBody>
                  <a:tcPr/>
                </a:tc>
                <a:extLst>
                  <a:ext uri="{0D108BD9-81ED-4DB2-BD59-A6C34878D82A}">
                    <a16:rowId xmlns:a16="http://schemas.microsoft.com/office/drawing/2014/main" val="10000"/>
                  </a:ext>
                </a:extLst>
              </a:tr>
              <a:tr h="370840">
                <a:tc>
                  <a:txBody>
                    <a:bodyPr/>
                    <a:lstStyle/>
                    <a:p>
                      <a:r>
                        <a:rPr lang="en-US" dirty="0"/>
                        <a:t>Closed</a:t>
                      </a:r>
                    </a:p>
                  </a:txBody>
                  <a:tcPr/>
                </a:tc>
                <a:tc>
                  <a:txBody>
                    <a:bodyPr/>
                    <a:lstStyle/>
                    <a:p>
                      <a:r>
                        <a:rPr lang="en-US" dirty="0"/>
                        <a:t>Syllable</a:t>
                      </a:r>
                      <a:r>
                        <a:rPr lang="en-US" baseline="0" dirty="0"/>
                        <a:t> with short vowel spelled with a single vowel letter ending in one or more consonants</a:t>
                      </a:r>
                      <a:endParaRPr lang="en-US" dirty="0"/>
                    </a:p>
                  </a:txBody>
                  <a:tcPr/>
                </a:tc>
                <a:tc>
                  <a:txBody>
                    <a:bodyPr/>
                    <a:lstStyle/>
                    <a:p>
                      <a:r>
                        <a:rPr lang="en-US" dirty="0"/>
                        <a:t> dap-</a:t>
                      </a:r>
                      <a:r>
                        <a:rPr lang="en-US" dirty="0" err="1"/>
                        <a:t>ple</a:t>
                      </a:r>
                      <a:r>
                        <a:rPr lang="en-US" dirty="0"/>
                        <a:t>,</a:t>
                      </a:r>
                      <a:r>
                        <a:rPr lang="en-US" baseline="0" dirty="0"/>
                        <a:t> hos-</a:t>
                      </a:r>
                      <a:r>
                        <a:rPr lang="en-US" baseline="0" dirty="0" err="1"/>
                        <a:t>tel</a:t>
                      </a:r>
                      <a:r>
                        <a:rPr lang="en-US" baseline="0" dirty="0"/>
                        <a:t>,            </a:t>
                      </a:r>
                      <a:r>
                        <a:rPr lang="en-US" baseline="0" dirty="0" err="1"/>
                        <a:t>bev-erage</a:t>
                      </a:r>
                      <a:endParaRPr lang="en-US" dirty="0"/>
                    </a:p>
                  </a:txBody>
                  <a:tcPr/>
                </a:tc>
                <a:extLst>
                  <a:ext uri="{0D108BD9-81ED-4DB2-BD59-A6C34878D82A}">
                    <a16:rowId xmlns:a16="http://schemas.microsoft.com/office/drawing/2014/main" val="10001"/>
                  </a:ext>
                </a:extLst>
              </a:tr>
              <a:tr h="370840">
                <a:tc>
                  <a:txBody>
                    <a:bodyPr/>
                    <a:lstStyle/>
                    <a:p>
                      <a:r>
                        <a:rPr lang="en-US" dirty="0"/>
                        <a:t>Vowel-C-e</a:t>
                      </a:r>
                    </a:p>
                    <a:p>
                      <a:r>
                        <a:rPr lang="en-US" dirty="0"/>
                        <a:t>(Magic</a:t>
                      </a:r>
                      <a:r>
                        <a:rPr lang="en-US" baseline="0" dirty="0"/>
                        <a:t> e)</a:t>
                      </a:r>
                      <a:endParaRPr lang="en-US" dirty="0"/>
                    </a:p>
                  </a:txBody>
                  <a:tcPr/>
                </a:tc>
                <a:tc>
                  <a:txBody>
                    <a:bodyPr/>
                    <a:lstStyle/>
                    <a:p>
                      <a:r>
                        <a:rPr lang="en-US" dirty="0"/>
                        <a:t>Syllable</a:t>
                      </a:r>
                      <a:r>
                        <a:rPr lang="en-US" baseline="0" dirty="0"/>
                        <a:t> with a long vowel spelled with one vowel + one consonant + silent e</a:t>
                      </a:r>
                      <a:endParaRPr lang="en-US" dirty="0"/>
                    </a:p>
                  </a:txBody>
                  <a:tcPr/>
                </a:tc>
                <a:tc>
                  <a:txBody>
                    <a:bodyPr/>
                    <a:lstStyle/>
                    <a:p>
                      <a:r>
                        <a:rPr lang="en-US" dirty="0"/>
                        <a:t> com-</a:t>
                      </a:r>
                      <a:r>
                        <a:rPr lang="en-US" dirty="0" err="1"/>
                        <a:t>pete</a:t>
                      </a:r>
                      <a:r>
                        <a:rPr lang="en-US" dirty="0"/>
                        <a:t>,</a:t>
                      </a:r>
                      <a:r>
                        <a:rPr lang="en-US" baseline="0" dirty="0"/>
                        <a:t> -des-</a:t>
                      </a:r>
                      <a:r>
                        <a:rPr lang="en-US" baseline="0" dirty="0" err="1"/>
                        <a:t>pite</a:t>
                      </a:r>
                      <a:endParaRPr lang="en-US" dirty="0"/>
                    </a:p>
                  </a:txBody>
                  <a:tcPr/>
                </a:tc>
                <a:extLst>
                  <a:ext uri="{0D108BD9-81ED-4DB2-BD59-A6C34878D82A}">
                    <a16:rowId xmlns:a16="http://schemas.microsoft.com/office/drawing/2014/main" val="10002"/>
                  </a:ext>
                </a:extLst>
              </a:tr>
              <a:tr h="370840">
                <a:tc>
                  <a:txBody>
                    <a:bodyPr/>
                    <a:lstStyle/>
                    <a:p>
                      <a:r>
                        <a:rPr lang="en-US" dirty="0"/>
                        <a:t>Open</a:t>
                      </a:r>
                    </a:p>
                  </a:txBody>
                  <a:tcPr/>
                </a:tc>
                <a:tc>
                  <a:txBody>
                    <a:bodyPr/>
                    <a:lstStyle/>
                    <a:p>
                      <a:r>
                        <a:rPr lang="en-US" dirty="0"/>
                        <a:t>Syllable</a:t>
                      </a:r>
                      <a:r>
                        <a:rPr lang="en-US" baseline="0" dirty="0"/>
                        <a:t> that ends with a long vowel sound, spelled with single vowel letter</a:t>
                      </a:r>
                      <a:endParaRPr lang="en-US" dirty="0"/>
                    </a:p>
                  </a:txBody>
                  <a:tcPr/>
                </a:tc>
                <a:tc>
                  <a:txBody>
                    <a:bodyPr/>
                    <a:lstStyle/>
                    <a:p>
                      <a:r>
                        <a:rPr lang="en-US" dirty="0"/>
                        <a:t> pro-gram, ta-</a:t>
                      </a:r>
                      <a:r>
                        <a:rPr lang="en-US" dirty="0" err="1"/>
                        <a:t>ble</a:t>
                      </a:r>
                      <a:r>
                        <a:rPr lang="en-US" dirty="0"/>
                        <a:t>,</a:t>
                      </a:r>
                      <a:r>
                        <a:rPr lang="en-US" baseline="0" dirty="0"/>
                        <a:t> re-cent</a:t>
                      </a:r>
                      <a:endParaRPr lang="en-US" dirty="0"/>
                    </a:p>
                  </a:txBody>
                  <a:tcPr/>
                </a:tc>
                <a:extLst>
                  <a:ext uri="{0D108BD9-81ED-4DB2-BD59-A6C34878D82A}">
                    <a16:rowId xmlns:a16="http://schemas.microsoft.com/office/drawing/2014/main" val="10003"/>
                  </a:ext>
                </a:extLst>
              </a:tr>
              <a:tr h="370840">
                <a:tc>
                  <a:txBody>
                    <a:bodyPr/>
                    <a:lstStyle/>
                    <a:p>
                      <a:r>
                        <a:rPr lang="en-US" dirty="0"/>
                        <a:t>Vowel team</a:t>
                      </a:r>
                    </a:p>
                  </a:txBody>
                  <a:tcPr/>
                </a:tc>
                <a:tc>
                  <a:txBody>
                    <a:bodyPr/>
                    <a:lstStyle/>
                    <a:p>
                      <a:r>
                        <a:rPr lang="en-US" dirty="0"/>
                        <a:t>Syllables that use 2-4 letters to spell the vowel</a:t>
                      </a:r>
                    </a:p>
                  </a:txBody>
                  <a:tcPr/>
                </a:tc>
                <a:tc>
                  <a:txBody>
                    <a:bodyPr/>
                    <a:lstStyle/>
                    <a:p>
                      <a:r>
                        <a:rPr lang="en-US" dirty="0"/>
                        <a:t>beau-</a:t>
                      </a:r>
                      <a:r>
                        <a:rPr lang="en-US" dirty="0" err="1"/>
                        <a:t>ti</a:t>
                      </a:r>
                      <a:r>
                        <a:rPr lang="en-US" dirty="0"/>
                        <a:t>-</a:t>
                      </a:r>
                      <a:r>
                        <a:rPr lang="en-US" dirty="0" err="1"/>
                        <a:t>ful</a:t>
                      </a:r>
                      <a:r>
                        <a:rPr lang="en-US" dirty="0"/>
                        <a:t>,</a:t>
                      </a:r>
                      <a:r>
                        <a:rPr lang="en-US" baseline="0" dirty="0"/>
                        <a:t> train-</a:t>
                      </a:r>
                      <a:r>
                        <a:rPr lang="en-US" baseline="0" dirty="0" err="1"/>
                        <a:t>er</a:t>
                      </a:r>
                      <a:r>
                        <a:rPr lang="en-US" baseline="0" dirty="0"/>
                        <a:t>,       con-</a:t>
                      </a:r>
                      <a:r>
                        <a:rPr lang="en-US" baseline="0" dirty="0" err="1"/>
                        <a:t>geal</a:t>
                      </a:r>
                      <a:r>
                        <a:rPr lang="en-US" baseline="0" dirty="0"/>
                        <a:t>, spoil-age</a:t>
                      </a:r>
                      <a:endParaRPr lang="en-US" dirty="0"/>
                    </a:p>
                  </a:txBody>
                  <a:tcPr/>
                </a:tc>
                <a:extLst>
                  <a:ext uri="{0D108BD9-81ED-4DB2-BD59-A6C34878D82A}">
                    <a16:rowId xmlns:a16="http://schemas.microsoft.com/office/drawing/2014/main" val="10004"/>
                  </a:ext>
                </a:extLst>
              </a:tr>
              <a:tr h="370840">
                <a:tc>
                  <a:txBody>
                    <a:bodyPr/>
                    <a:lstStyle/>
                    <a:p>
                      <a:r>
                        <a:rPr lang="en-US" dirty="0"/>
                        <a:t>Vowel-r</a:t>
                      </a:r>
                      <a:r>
                        <a:rPr lang="en-US" baseline="0" dirty="0"/>
                        <a:t> (r-controlled)</a:t>
                      </a:r>
                      <a:endParaRPr lang="en-US" dirty="0"/>
                    </a:p>
                  </a:txBody>
                  <a:tcPr/>
                </a:tc>
                <a:tc>
                  <a:txBody>
                    <a:bodyPr/>
                    <a:lstStyle/>
                    <a:p>
                      <a:r>
                        <a:rPr lang="en-US" dirty="0"/>
                        <a:t>Syllable with </a:t>
                      </a:r>
                      <a:r>
                        <a:rPr lang="en-US" dirty="0" err="1"/>
                        <a:t>er</a:t>
                      </a:r>
                      <a:r>
                        <a:rPr lang="en-US" dirty="0"/>
                        <a:t>,</a:t>
                      </a:r>
                      <a:r>
                        <a:rPr lang="en-US" baseline="0" dirty="0"/>
                        <a:t> </a:t>
                      </a:r>
                      <a:r>
                        <a:rPr lang="en-US" baseline="0" dirty="0" err="1"/>
                        <a:t>ir</a:t>
                      </a:r>
                      <a:r>
                        <a:rPr lang="en-US" baseline="0" dirty="0"/>
                        <a:t>, or </a:t>
                      </a:r>
                      <a:r>
                        <a:rPr lang="en-US" baseline="0" dirty="0" err="1"/>
                        <a:t>ur</a:t>
                      </a:r>
                      <a:r>
                        <a:rPr lang="en-US" baseline="0" dirty="0"/>
                        <a:t> </a:t>
                      </a:r>
                      <a:endParaRPr lang="en-US" dirty="0"/>
                    </a:p>
                  </a:txBody>
                  <a:tcPr/>
                </a:tc>
                <a:tc>
                  <a:txBody>
                    <a:bodyPr/>
                    <a:lstStyle/>
                    <a:p>
                      <a:r>
                        <a:rPr lang="en-US" dirty="0"/>
                        <a:t>in-</a:t>
                      </a:r>
                      <a:r>
                        <a:rPr lang="en-US" dirty="0" err="1"/>
                        <a:t>jur</a:t>
                      </a:r>
                      <a:r>
                        <a:rPr lang="en-US" dirty="0"/>
                        <a:t>-</a:t>
                      </a:r>
                      <a:r>
                        <a:rPr lang="en-US" dirty="0" err="1"/>
                        <a:t>ious</a:t>
                      </a:r>
                      <a:r>
                        <a:rPr lang="en-US" dirty="0"/>
                        <a:t>,</a:t>
                      </a:r>
                      <a:r>
                        <a:rPr lang="en-US" baseline="0" dirty="0"/>
                        <a:t> con-sort,     char-</a:t>
                      </a:r>
                      <a:r>
                        <a:rPr lang="en-US" baseline="0" dirty="0" err="1"/>
                        <a:t>ter</a:t>
                      </a:r>
                      <a:endParaRPr lang="en-US" dirty="0"/>
                    </a:p>
                  </a:txBody>
                  <a:tcPr/>
                </a:tc>
                <a:extLst>
                  <a:ext uri="{0D108BD9-81ED-4DB2-BD59-A6C34878D82A}">
                    <a16:rowId xmlns:a16="http://schemas.microsoft.com/office/drawing/2014/main" val="10005"/>
                  </a:ext>
                </a:extLst>
              </a:tr>
              <a:tr h="370840">
                <a:tc>
                  <a:txBody>
                    <a:bodyPr/>
                    <a:lstStyle/>
                    <a:p>
                      <a:r>
                        <a:rPr lang="en-US" dirty="0"/>
                        <a:t>Consonant-le</a:t>
                      </a:r>
                    </a:p>
                  </a:txBody>
                  <a:tcPr/>
                </a:tc>
                <a:tc>
                  <a:txBody>
                    <a:bodyPr/>
                    <a:lstStyle/>
                    <a:p>
                      <a:r>
                        <a:rPr lang="en-US" dirty="0"/>
                        <a:t>Unaccented final syllable containing a consonant before /l/ followed by a silent e</a:t>
                      </a:r>
                    </a:p>
                  </a:txBody>
                  <a:tcPr/>
                </a:tc>
                <a:tc>
                  <a:txBody>
                    <a:bodyPr/>
                    <a:lstStyle/>
                    <a:p>
                      <a:r>
                        <a:rPr lang="en-US" dirty="0"/>
                        <a:t>drib-</a:t>
                      </a:r>
                      <a:r>
                        <a:rPr lang="en-US" dirty="0" err="1"/>
                        <a:t>ble</a:t>
                      </a:r>
                      <a:r>
                        <a:rPr lang="en-US" dirty="0"/>
                        <a:t>, </a:t>
                      </a:r>
                      <a:r>
                        <a:rPr lang="en-US" dirty="0" err="1"/>
                        <a:t>bea-gle</a:t>
                      </a:r>
                      <a:r>
                        <a:rPr lang="en-US" dirty="0"/>
                        <a:t>, lit-</a:t>
                      </a:r>
                      <a:r>
                        <a:rPr lang="en-US" dirty="0" err="1"/>
                        <a:t>tle</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691123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EC2C-2BB8-474C-9230-9EE44D44470F}"/>
              </a:ext>
            </a:extLst>
          </p:cNvPr>
          <p:cNvSpPr>
            <a:spLocks noGrp="1"/>
          </p:cNvSpPr>
          <p:nvPr>
            <p:ph type="title"/>
          </p:nvPr>
        </p:nvSpPr>
        <p:spPr/>
        <p:txBody>
          <a:bodyPr/>
          <a:lstStyle/>
          <a:p>
            <a:r>
              <a:rPr lang="en-US" dirty="0"/>
              <a:t>Phonics (cont.)</a:t>
            </a:r>
          </a:p>
        </p:txBody>
      </p:sp>
      <p:sp>
        <p:nvSpPr>
          <p:cNvPr id="3" name="Content Placeholder 2">
            <a:extLst>
              <a:ext uri="{FF2B5EF4-FFF2-40B4-BE49-F238E27FC236}">
                <a16:creationId xmlns:a16="http://schemas.microsoft.com/office/drawing/2014/main" id="{1252ACC9-AF7E-8C4B-B63C-A58A50D30764}"/>
              </a:ext>
            </a:extLst>
          </p:cNvPr>
          <p:cNvSpPr>
            <a:spLocks noGrp="1"/>
          </p:cNvSpPr>
          <p:nvPr>
            <p:ph idx="1"/>
          </p:nvPr>
        </p:nvSpPr>
        <p:spPr/>
        <p:txBody>
          <a:bodyPr>
            <a:normAutofit lnSpcReduction="10000"/>
          </a:bodyPr>
          <a:lstStyle/>
          <a:p>
            <a:r>
              <a:rPr lang="en-US" dirty="0">
                <a:solidFill>
                  <a:schemeClr val="tx2"/>
                </a:solidFill>
              </a:rPr>
              <a:t>Effective phonics instruction was explicit and systematic</a:t>
            </a:r>
          </a:p>
          <a:p>
            <a:r>
              <a:rPr lang="en-US" dirty="0">
                <a:solidFill>
                  <a:schemeClr val="tx2"/>
                </a:solidFill>
              </a:rPr>
              <a:t>Multiple years of phonics instruction were better than single years</a:t>
            </a:r>
          </a:p>
          <a:p>
            <a:r>
              <a:rPr lang="en-US" dirty="0">
                <a:solidFill>
                  <a:schemeClr val="tx2"/>
                </a:solidFill>
              </a:rPr>
              <a:t>Virtually all programs of phonics worked with young children (NRP, WWC)—however, thoroughness matters</a:t>
            </a:r>
          </a:p>
          <a:p>
            <a:r>
              <a:rPr lang="en-US" dirty="0">
                <a:solidFill>
                  <a:schemeClr val="tx2"/>
                </a:solidFill>
              </a:rPr>
              <a:t>No single phonics sequence did better than any other</a:t>
            </a:r>
          </a:p>
          <a:p>
            <a:r>
              <a:rPr lang="en-US" dirty="0">
                <a:solidFill>
                  <a:schemeClr val="tx2"/>
                </a:solidFill>
              </a:rPr>
              <a:t>Phonics instruction should include lots of opportunity for students to decode and encode words </a:t>
            </a:r>
          </a:p>
          <a:p>
            <a:r>
              <a:rPr lang="en-US" dirty="0">
                <a:solidFill>
                  <a:schemeClr val="tx2"/>
                </a:solidFill>
              </a:rPr>
              <a:t>Important to develop a “mental set for diversity” </a:t>
            </a:r>
          </a:p>
          <a:p>
            <a:r>
              <a:rPr lang="en-US" dirty="0">
                <a:solidFill>
                  <a:schemeClr val="tx2"/>
                </a:solidFill>
              </a:rPr>
              <a:t>The effective phonics studies in NRP analysis typically provided about 30 minutes per day of such instruction</a:t>
            </a:r>
          </a:p>
          <a:p>
            <a:endParaRPr lang="en-US" dirty="0"/>
          </a:p>
        </p:txBody>
      </p:sp>
    </p:spTree>
    <p:extLst>
      <p:ext uri="{BB962C8B-B14F-4D97-AF65-F5344CB8AC3E}">
        <p14:creationId xmlns:p14="http://schemas.microsoft.com/office/powerpoint/2010/main" val="1835663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31BD-8FA8-FF4A-8FBF-2E2690961D69}"/>
              </a:ext>
            </a:extLst>
          </p:cNvPr>
          <p:cNvSpPr>
            <a:spLocks noGrp="1"/>
          </p:cNvSpPr>
          <p:nvPr>
            <p:ph type="title"/>
          </p:nvPr>
        </p:nvSpPr>
        <p:spPr/>
        <p:txBody>
          <a:bodyPr/>
          <a:lstStyle/>
          <a:p>
            <a:r>
              <a:rPr lang="en-US" dirty="0"/>
              <a:t>My Bona Fides</a:t>
            </a:r>
          </a:p>
        </p:txBody>
      </p:sp>
      <p:sp>
        <p:nvSpPr>
          <p:cNvPr id="3" name="Content Placeholder 2">
            <a:extLst>
              <a:ext uri="{FF2B5EF4-FFF2-40B4-BE49-F238E27FC236}">
                <a16:creationId xmlns:a16="http://schemas.microsoft.com/office/drawing/2014/main" id="{CD1B7B23-A11B-7740-AF1A-9F4B47BD5D06}"/>
              </a:ext>
            </a:extLst>
          </p:cNvPr>
          <p:cNvSpPr>
            <a:spLocks noGrp="1"/>
          </p:cNvSpPr>
          <p:nvPr>
            <p:ph idx="1"/>
          </p:nvPr>
        </p:nvSpPr>
        <p:spPr/>
        <p:txBody>
          <a:bodyPr>
            <a:normAutofit lnSpcReduction="10000"/>
          </a:bodyPr>
          <a:lstStyle/>
          <a:p>
            <a:pPr lvl="0"/>
            <a:r>
              <a:rPr lang="en-US" dirty="0"/>
              <a:t>I’ve been teaching reading and studying reading instruction for more than 50 years</a:t>
            </a:r>
          </a:p>
          <a:p>
            <a:pPr lvl="0"/>
            <a:r>
              <a:rPr lang="en-US" dirty="0"/>
              <a:t>I’ve been a teacher’s aide, tutor, student teacher, primary grade teacher, remedial reading teacher, clinic director, professor of education, reading researcher, school district administrator, curriculum writer, test designer, research journal editor, etc.</a:t>
            </a:r>
          </a:p>
          <a:p>
            <a:pPr lvl="0"/>
            <a:r>
              <a:rPr lang="en-US" dirty="0"/>
              <a:t>I was a member and the scientific director of the National Reading Panel which summarized reading research for the U.S. Congress </a:t>
            </a:r>
          </a:p>
          <a:p>
            <a:pPr lvl="0"/>
            <a:r>
              <a:rPr lang="en-US" dirty="0"/>
              <a:t>I chaired two other scientific review panels on reading instruction for the U.S. Department of Education (one on beginning reading and one on second language literacy) </a:t>
            </a:r>
          </a:p>
          <a:p>
            <a:endParaRPr lang="en-US" dirty="0"/>
          </a:p>
        </p:txBody>
      </p:sp>
    </p:spTree>
    <p:extLst>
      <p:ext uri="{BB962C8B-B14F-4D97-AF65-F5344CB8AC3E}">
        <p14:creationId xmlns:p14="http://schemas.microsoft.com/office/powerpoint/2010/main" val="4577517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739B-785F-2148-A658-F8EC423AEE11}"/>
              </a:ext>
            </a:extLst>
          </p:cNvPr>
          <p:cNvSpPr>
            <a:spLocks noGrp="1"/>
          </p:cNvSpPr>
          <p:nvPr>
            <p:ph type="title"/>
          </p:nvPr>
        </p:nvSpPr>
        <p:spPr/>
        <p:txBody>
          <a:bodyPr/>
          <a:lstStyle/>
          <a:p>
            <a:r>
              <a:rPr lang="en-US" dirty="0"/>
              <a:t>Some SOR Myths</a:t>
            </a:r>
          </a:p>
        </p:txBody>
      </p:sp>
      <p:sp>
        <p:nvSpPr>
          <p:cNvPr id="3" name="Content Placeholder 2">
            <a:extLst>
              <a:ext uri="{FF2B5EF4-FFF2-40B4-BE49-F238E27FC236}">
                <a16:creationId xmlns:a16="http://schemas.microsoft.com/office/drawing/2014/main" id="{08CD001A-16AB-8A47-B650-BF7743F4038D}"/>
              </a:ext>
            </a:extLst>
          </p:cNvPr>
          <p:cNvSpPr>
            <a:spLocks noGrp="1"/>
          </p:cNvSpPr>
          <p:nvPr>
            <p:ph idx="1"/>
          </p:nvPr>
        </p:nvSpPr>
        <p:spPr/>
        <p:txBody>
          <a:bodyPr/>
          <a:lstStyle/>
          <a:p>
            <a:r>
              <a:rPr lang="en-US" dirty="0">
                <a:solidFill>
                  <a:schemeClr val="tx2"/>
                </a:solidFill>
              </a:rPr>
              <a:t>There are claims that decoding instruction should include teaching students to guess words on the basis of pictures, and/or syntactic and semantic cues (wrong kind of evidence to make this claim)</a:t>
            </a:r>
          </a:p>
          <a:p>
            <a:r>
              <a:rPr lang="en-US" dirty="0">
                <a:solidFill>
                  <a:schemeClr val="tx2"/>
                </a:solidFill>
              </a:rPr>
              <a:t>There are claims that certain programs of phonics are superior to others and yet there are no scientific analyses that allow for a meaningful comparison of this kind</a:t>
            </a:r>
          </a:p>
          <a:p>
            <a:r>
              <a:rPr lang="en-US" dirty="0">
                <a:solidFill>
                  <a:schemeClr val="tx2"/>
                </a:solidFill>
              </a:rPr>
              <a:t>There are claims that “sound walls” improve student reading (but there are no studies of this)</a:t>
            </a:r>
          </a:p>
          <a:p>
            <a:pPr marL="0" indent="0">
              <a:buNone/>
            </a:pPr>
            <a:endParaRPr lang="en-US" dirty="0"/>
          </a:p>
        </p:txBody>
      </p:sp>
    </p:spTree>
    <p:extLst>
      <p:ext uri="{BB962C8B-B14F-4D97-AF65-F5344CB8AC3E}">
        <p14:creationId xmlns:p14="http://schemas.microsoft.com/office/powerpoint/2010/main" val="33113346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739B-785F-2148-A658-F8EC423AEE11}"/>
              </a:ext>
            </a:extLst>
          </p:cNvPr>
          <p:cNvSpPr>
            <a:spLocks noGrp="1"/>
          </p:cNvSpPr>
          <p:nvPr>
            <p:ph type="title"/>
          </p:nvPr>
        </p:nvSpPr>
        <p:spPr/>
        <p:txBody>
          <a:bodyPr/>
          <a:lstStyle/>
          <a:p>
            <a:r>
              <a:rPr lang="en-US" dirty="0"/>
              <a:t>Some SOR Myths (cont.)</a:t>
            </a:r>
          </a:p>
        </p:txBody>
      </p:sp>
      <p:sp>
        <p:nvSpPr>
          <p:cNvPr id="3" name="Content Placeholder 2">
            <a:extLst>
              <a:ext uri="{FF2B5EF4-FFF2-40B4-BE49-F238E27FC236}">
                <a16:creationId xmlns:a16="http://schemas.microsoft.com/office/drawing/2014/main" id="{08CD001A-16AB-8A47-B650-BF7743F4038D}"/>
              </a:ext>
            </a:extLst>
          </p:cNvPr>
          <p:cNvSpPr>
            <a:spLocks noGrp="1"/>
          </p:cNvSpPr>
          <p:nvPr>
            <p:ph idx="1"/>
          </p:nvPr>
        </p:nvSpPr>
        <p:spPr/>
        <p:txBody>
          <a:bodyPr/>
          <a:lstStyle/>
          <a:p>
            <a:r>
              <a:rPr lang="en-US" dirty="0">
                <a:solidFill>
                  <a:schemeClr val="tx2"/>
                </a:solidFill>
              </a:rPr>
              <a:t>There are claims about the superiority of synthetic or analytic phonics (NRP found somewhat higher ES with synthetic, but no significant differences)</a:t>
            </a:r>
          </a:p>
          <a:p>
            <a:r>
              <a:rPr lang="en-US" dirty="0">
                <a:solidFill>
                  <a:schemeClr val="tx2"/>
                </a:solidFill>
              </a:rPr>
              <a:t>There are claims about the importance of decodable text and many effective phonics programs include such practice, but the only study that directly evaluated its effectiveness found no benefits and there are reasons to be concerned about the overuse of such materials </a:t>
            </a:r>
          </a:p>
          <a:p>
            <a:pPr marL="0" indent="0">
              <a:buNone/>
            </a:pPr>
            <a:endParaRPr lang="en-US" dirty="0"/>
          </a:p>
        </p:txBody>
      </p:sp>
    </p:spTree>
    <p:extLst>
      <p:ext uri="{BB962C8B-B14F-4D97-AF65-F5344CB8AC3E}">
        <p14:creationId xmlns:p14="http://schemas.microsoft.com/office/powerpoint/2010/main" val="2372789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66A7-BA80-7E41-B068-54AB13A7AB4F}"/>
              </a:ext>
            </a:extLst>
          </p:cNvPr>
          <p:cNvSpPr>
            <a:spLocks noGrp="1"/>
          </p:cNvSpPr>
          <p:nvPr>
            <p:ph type="title"/>
          </p:nvPr>
        </p:nvSpPr>
        <p:spPr/>
        <p:txBody>
          <a:bodyPr/>
          <a:lstStyle/>
          <a:p>
            <a:r>
              <a:rPr lang="en-US" dirty="0"/>
              <a:t>Text Reading Fluency</a:t>
            </a:r>
          </a:p>
        </p:txBody>
      </p:sp>
      <p:sp>
        <p:nvSpPr>
          <p:cNvPr id="3" name="Content Placeholder 2">
            <a:extLst>
              <a:ext uri="{FF2B5EF4-FFF2-40B4-BE49-F238E27FC236}">
                <a16:creationId xmlns:a16="http://schemas.microsoft.com/office/drawing/2014/main" id="{0FFFDBCC-077C-9C47-8BC4-9A4C6948FB92}"/>
              </a:ext>
            </a:extLst>
          </p:cNvPr>
          <p:cNvSpPr>
            <a:spLocks noGrp="1"/>
          </p:cNvSpPr>
          <p:nvPr>
            <p:ph idx="1"/>
          </p:nvPr>
        </p:nvSpPr>
        <p:spPr/>
        <p:txBody>
          <a:bodyPr/>
          <a:lstStyle/>
          <a:p>
            <a:r>
              <a:rPr lang="en-US" dirty="0"/>
              <a:t>Text reading fluency refers to the ability to read text aloud with a high degree of accuracy, automaticity (appropriate speed), and proper prosody or expression</a:t>
            </a:r>
          </a:p>
          <a:p>
            <a:r>
              <a:rPr lang="en-US" dirty="0"/>
              <a:t>NRP reviewed 50 studies on the teaching of oral reading fluency in grades 1-4 and with struggling readers in grades 1-12</a:t>
            </a:r>
          </a:p>
          <a:p>
            <a:r>
              <a:rPr lang="en-US" dirty="0"/>
              <a:t>Research showed that instruction in text reading fluency improved decoding, fluency, and reading comprehension</a:t>
            </a:r>
          </a:p>
          <a:p>
            <a:pPr marL="0" indent="0">
              <a:buNone/>
            </a:pPr>
            <a:endParaRPr lang="en-US" dirty="0"/>
          </a:p>
        </p:txBody>
      </p:sp>
    </p:spTree>
    <p:extLst>
      <p:ext uri="{BB962C8B-B14F-4D97-AF65-F5344CB8AC3E}">
        <p14:creationId xmlns:p14="http://schemas.microsoft.com/office/powerpoint/2010/main" val="16354445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66A7-BA80-7E41-B068-54AB13A7AB4F}"/>
              </a:ext>
            </a:extLst>
          </p:cNvPr>
          <p:cNvSpPr>
            <a:spLocks noGrp="1"/>
          </p:cNvSpPr>
          <p:nvPr>
            <p:ph type="title"/>
          </p:nvPr>
        </p:nvSpPr>
        <p:spPr/>
        <p:txBody>
          <a:bodyPr/>
          <a:lstStyle/>
          <a:p>
            <a:r>
              <a:rPr lang="en-US" dirty="0"/>
              <a:t>Text Reading Fluency</a:t>
            </a:r>
          </a:p>
        </p:txBody>
      </p:sp>
      <p:sp>
        <p:nvSpPr>
          <p:cNvPr id="3" name="Content Placeholder 2">
            <a:extLst>
              <a:ext uri="{FF2B5EF4-FFF2-40B4-BE49-F238E27FC236}">
                <a16:creationId xmlns:a16="http://schemas.microsoft.com/office/drawing/2014/main" id="{0FFFDBCC-077C-9C47-8BC4-9A4C6948FB92}"/>
              </a:ext>
            </a:extLst>
          </p:cNvPr>
          <p:cNvSpPr>
            <a:spLocks noGrp="1"/>
          </p:cNvSpPr>
          <p:nvPr>
            <p:ph idx="1"/>
          </p:nvPr>
        </p:nvSpPr>
        <p:spPr/>
        <p:txBody>
          <a:bodyPr/>
          <a:lstStyle/>
          <a:p>
            <a:r>
              <a:rPr lang="en-US" dirty="0"/>
              <a:t>Effective instruction engaged students in reading texts aloud, with feedback, and with repetition</a:t>
            </a:r>
          </a:p>
          <a:p>
            <a:r>
              <a:rPr lang="en-US" dirty="0"/>
              <a:t>Paired reading, repeated reading, echo reading, reading while listening, radio reading, neurological impress, etc. all conveyed an advantage to students</a:t>
            </a:r>
          </a:p>
          <a:p>
            <a:r>
              <a:rPr lang="en-US" dirty="0"/>
              <a:t>Important that texts be sufficiently difficult and that, early on, the texts have sufficient overlap in words</a:t>
            </a:r>
          </a:p>
          <a:p>
            <a:pPr marL="0" indent="0">
              <a:buNone/>
            </a:pPr>
            <a:endParaRPr lang="en-US" dirty="0"/>
          </a:p>
        </p:txBody>
      </p:sp>
    </p:spTree>
    <p:extLst>
      <p:ext uri="{BB962C8B-B14F-4D97-AF65-F5344CB8AC3E}">
        <p14:creationId xmlns:p14="http://schemas.microsoft.com/office/powerpoint/2010/main" val="1443854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3F53-FD4A-704D-B63C-251999B22193}"/>
              </a:ext>
            </a:extLst>
          </p:cNvPr>
          <p:cNvSpPr>
            <a:spLocks noGrp="1"/>
          </p:cNvSpPr>
          <p:nvPr>
            <p:ph type="title"/>
          </p:nvPr>
        </p:nvSpPr>
        <p:spPr/>
        <p:txBody>
          <a:bodyPr/>
          <a:lstStyle/>
          <a:p>
            <a:r>
              <a:rPr lang="en-US" dirty="0"/>
              <a:t>Some SOR Myths</a:t>
            </a:r>
          </a:p>
        </p:txBody>
      </p:sp>
      <p:sp>
        <p:nvSpPr>
          <p:cNvPr id="3" name="Content Placeholder 2">
            <a:extLst>
              <a:ext uri="{FF2B5EF4-FFF2-40B4-BE49-F238E27FC236}">
                <a16:creationId xmlns:a16="http://schemas.microsoft.com/office/drawing/2014/main" id="{9972299D-410E-7147-940B-DC5FA387F4D1}"/>
              </a:ext>
            </a:extLst>
          </p:cNvPr>
          <p:cNvSpPr>
            <a:spLocks noGrp="1"/>
          </p:cNvSpPr>
          <p:nvPr>
            <p:ph idx="1"/>
          </p:nvPr>
        </p:nvSpPr>
        <p:spPr/>
        <p:txBody>
          <a:bodyPr/>
          <a:lstStyle/>
          <a:p>
            <a:r>
              <a:rPr lang="en-US" dirty="0"/>
              <a:t>Silent reading practice improves reading achievement as well or better than oral practice (there are no studies comparing the impact on learning of oral and silent practice – the body of the oral and silent reading studies would suggest smaller payoffs for silent reading)</a:t>
            </a:r>
          </a:p>
          <a:p>
            <a:r>
              <a:rPr lang="en-US" dirty="0"/>
              <a:t>The impact of text reading fluency practice is just a proxy for the impact of decoding skills (however, text reading fluency is much more closely related to comprehension than word reading fluency is)</a:t>
            </a:r>
          </a:p>
          <a:p>
            <a:pPr marL="0" indent="0">
              <a:buNone/>
            </a:pPr>
            <a:endParaRPr lang="en-US" dirty="0"/>
          </a:p>
        </p:txBody>
      </p:sp>
    </p:spTree>
    <p:extLst>
      <p:ext uri="{BB962C8B-B14F-4D97-AF65-F5344CB8AC3E}">
        <p14:creationId xmlns:p14="http://schemas.microsoft.com/office/powerpoint/2010/main" val="4582314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D1A5-E785-4C48-AC06-04FF9CCFD886}"/>
              </a:ext>
            </a:extLst>
          </p:cNvPr>
          <p:cNvSpPr>
            <a:spLocks noGrp="1"/>
          </p:cNvSpPr>
          <p:nvPr>
            <p:ph type="title"/>
          </p:nvPr>
        </p:nvSpPr>
        <p:spPr/>
        <p:txBody>
          <a:bodyPr/>
          <a:lstStyle/>
          <a:p>
            <a:r>
              <a:rPr lang="en-US" dirty="0"/>
              <a:t>Reading Comprehension</a:t>
            </a:r>
          </a:p>
        </p:txBody>
      </p:sp>
      <p:sp>
        <p:nvSpPr>
          <p:cNvPr id="3" name="Content Placeholder 2">
            <a:extLst>
              <a:ext uri="{FF2B5EF4-FFF2-40B4-BE49-F238E27FC236}">
                <a16:creationId xmlns:a16="http://schemas.microsoft.com/office/drawing/2014/main" id="{40E493BE-8B5C-EC4A-B78C-76319CEA2ACD}"/>
              </a:ext>
            </a:extLst>
          </p:cNvPr>
          <p:cNvSpPr>
            <a:spLocks noGrp="1"/>
          </p:cNvSpPr>
          <p:nvPr>
            <p:ph idx="1"/>
          </p:nvPr>
        </p:nvSpPr>
        <p:spPr/>
        <p:txBody>
          <a:bodyPr/>
          <a:lstStyle/>
          <a:p>
            <a:r>
              <a:rPr lang="en-US" dirty="0">
                <a:solidFill>
                  <a:schemeClr val="tx2"/>
                </a:solidFill>
              </a:rPr>
              <a:t>Strategies are specific intentional actions that readers can take to increase their understanding or recall of a text</a:t>
            </a:r>
          </a:p>
          <a:p>
            <a:r>
              <a:rPr lang="en-US" dirty="0">
                <a:solidFill>
                  <a:schemeClr val="tx2"/>
                </a:solidFill>
              </a:rPr>
              <a:t>National Reading Panel reviewed 204 studies of reading comprehension strategy instruction (K-12)</a:t>
            </a:r>
          </a:p>
          <a:p>
            <a:r>
              <a:rPr lang="en-US" dirty="0">
                <a:solidFill>
                  <a:schemeClr val="tx2"/>
                </a:solidFill>
              </a:rPr>
              <a:t>What Works Clearinghouse (Shanahan, Carlson, Carriere, Duke, et al., 2010) concluded that reading comprehension strategy instruction was effective with students in the primary grades</a:t>
            </a:r>
          </a:p>
          <a:p>
            <a:r>
              <a:rPr lang="en-US" dirty="0">
                <a:solidFill>
                  <a:schemeClr val="tx2"/>
                </a:solidFill>
              </a:rPr>
              <a:t>WWC also determined that “gradual release of responsibility” instruction was an effective method for improving reading comprehension with primary grade students </a:t>
            </a:r>
          </a:p>
          <a:p>
            <a:pPr marL="0" indent="0">
              <a:buNone/>
            </a:pPr>
            <a:endParaRPr lang="en-US" dirty="0"/>
          </a:p>
        </p:txBody>
      </p:sp>
    </p:spTree>
    <p:extLst>
      <p:ext uri="{BB962C8B-B14F-4D97-AF65-F5344CB8AC3E}">
        <p14:creationId xmlns:p14="http://schemas.microsoft.com/office/powerpoint/2010/main" val="27418593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D1A5-E785-4C48-AC06-04FF9CCFD886}"/>
              </a:ext>
            </a:extLst>
          </p:cNvPr>
          <p:cNvSpPr>
            <a:spLocks noGrp="1"/>
          </p:cNvSpPr>
          <p:nvPr>
            <p:ph type="title"/>
          </p:nvPr>
        </p:nvSpPr>
        <p:spPr/>
        <p:txBody>
          <a:bodyPr/>
          <a:lstStyle/>
          <a:p>
            <a:r>
              <a:rPr lang="en-US" dirty="0"/>
              <a:t>Reading Comprehension (cont.)</a:t>
            </a:r>
          </a:p>
        </p:txBody>
      </p:sp>
      <p:sp>
        <p:nvSpPr>
          <p:cNvPr id="3" name="Content Placeholder 2">
            <a:extLst>
              <a:ext uri="{FF2B5EF4-FFF2-40B4-BE49-F238E27FC236}">
                <a16:creationId xmlns:a16="http://schemas.microsoft.com/office/drawing/2014/main" id="{40E493BE-8B5C-EC4A-B78C-76319CEA2ACD}"/>
              </a:ext>
            </a:extLst>
          </p:cNvPr>
          <p:cNvSpPr>
            <a:spLocks noGrp="1"/>
          </p:cNvSpPr>
          <p:nvPr>
            <p:ph idx="1"/>
          </p:nvPr>
        </p:nvSpPr>
        <p:spPr/>
        <p:txBody>
          <a:bodyPr/>
          <a:lstStyle/>
          <a:p>
            <a:r>
              <a:rPr lang="en-US" dirty="0">
                <a:solidFill>
                  <a:schemeClr val="tx2"/>
                </a:solidFill>
              </a:rPr>
              <a:t>Effective instruction focuses on summarization, questioning, monitoring, visualization, and/or story mapping</a:t>
            </a:r>
          </a:p>
          <a:p>
            <a:r>
              <a:rPr lang="en-US" dirty="0">
                <a:solidFill>
                  <a:schemeClr val="tx2"/>
                </a:solidFill>
              </a:rPr>
              <a:t>Multiple strategies are most effective (such as in reciprocal teaching)</a:t>
            </a:r>
          </a:p>
          <a:p>
            <a:r>
              <a:rPr lang="en-US" dirty="0">
                <a:solidFill>
                  <a:schemeClr val="tx2"/>
                </a:solidFill>
              </a:rPr>
              <a:t>WWC also determined that “gradual release of responsibility” instruction was an effective method for improving reading comprehension with primary grade students </a:t>
            </a:r>
          </a:p>
          <a:p>
            <a:r>
              <a:rPr lang="en-US" dirty="0">
                <a:solidFill>
                  <a:schemeClr val="tx2"/>
                </a:solidFill>
              </a:rPr>
              <a:t>Moderate evidence (WWC) supporting the role of motivation in comprehension instruction (choice, collaboration, challenge, control) </a:t>
            </a:r>
          </a:p>
          <a:p>
            <a:pPr marL="0" indent="0">
              <a:buNone/>
            </a:pPr>
            <a:endParaRPr lang="en-US" dirty="0"/>
          </a:p>
        </p:txBody>
      </p:sp>
    </p:spTree>
    <p:extLst>
      <p:ext uri="{BB962C8B-B14F-4D97-AF65-F5344CB8AC3E}">
        <p14:creationId xmlns:p14="http://schemas.microsoft.com/office/powerpoint/2010/main" val="15983681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B680-7274-BA4B-9AB4-1C87F1EB9D19}"/>
              </a:ext>
            </a:extLst>
          </p:cNvPr>
          <p:cNvSpPr>
            <a:spLocks noGrp="1"/>
          </p:cNvSpPr>
          <p:nvPr>
            <p:ph type="title"/>
          </p:nvPr>
        </p:nvSpPr>
        <p:spPr/>
        <p:txBody>
          <a:bodyPr/>
          <a:lstStyle/>
          <a:p>
            <a:r>
              <a:rPr lang="en-US" dirty="0"/>
              <a:t>Reading Comprehension (</a:t>
            </a:r>
            <a:r>
              <a:rPr lang="en-US" dirty="0" err="1"/>
              <a:t>cont</a:t>
            </a:r>
            <a:r>
              <a:rPr lang="en-US" dirty="0"/>
              <a:t>).</a:t>
            </a:r>
          </a:p>
        </p:txBody>
      </p:sp>
      <p:sp>
        <p:nvSpPr>
          <p:cNvPr id="3" name="Content Placeholder 2">
            <a:extLst>
              <a:ext uri="{FF2B5EF4-FFF2-40B4-BE49-F238E27FC236}">
                <a16:creationId xmlns:a16="http://schemas.microsoft.com/office/drawing/2014/main" id="{F5D431CF-0A88-3B42-A638-BFD24F55B8E0}"/>
              </a:ext>
            </a:extLst>
          </p:cNvPr>
          <p:cNvSpPr>
            <a:spLocks noGrp="1"/>
          </p:cNvSpPr>
          <p:nvPr>
            <p:ph idx="1"/>
          </p:nvPr>
        </p:nvSpPr>
        <p:spPr/>
        <p:txBody>
          <a:bodyPr/>
          <a:lstStyle/>
          <a:p>
            <a:r>
              <a:rPr lang="en-US" dirty="0"/>
              <a:t>Vocabulary and Language</a:t>
            </a:r>
          </a:p>
          <a:p>
            <a:r>
              <a:rPr lang="en-US" dirty="0">
                <a:solidFill>
                  <a:schemeClr val="tx2"/>
                </a:solidFill>
              </a:rPr>
              <a:t>NELP found that vocabulary alone was a poor predictor of later literacy achievement, but that language was a very powerful predictor of reading comprehension</a:t>
            </a:r>
          </a:p>
          <a:p>
            <a:r>
              <a:rPr lang="en-US" dirty="0">
                <a:solidFill>
                  <a:schemeClr val="tx2"/>
                </a:solidFill>
              </a:rPr>
              <a:t>National Reading Panel reviewed 41 studies of vocabulary instruction (K-12) and found teaching word meanings and meaningful parts of words led to small improvements reading comprehension</a:t>
            </a:r>
          </a:p>
          <a:p>
            <a:r>
              <a:rPr lang="en-US" dirty="0">
                <a:solidFill>
                  <a:schemeClr val="tx2"/>
                </a:solidFill>
              </a:rPr>
              <a:t>Vocabulary relationship with reading comprehension increases over the grades</a:t>
            </a:r>
          </a:p>
          <a:p>
            <a:pPr marL="0" indent="0">
              <a:buNone/>
            </a:pPr>
            <a:endParaRPr lang="en-US" dirty="0"/>
          </a:p>
        </p:txBody>
      </p:sp>
    </p:spTree>
    <p:extLst>
      <p:ext uri="{BB962C8B-B14F-4D97-AF65-F5344CB8AC3E}">
        <p14:creationId xmlns:p14="http://schemas.microsoft.com/office/powerpoint/2010/main" val="32696709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B680-7274-BA4B-9AB4-1C87F1EB9D19}"/>
              </a:ext>
            </a:extLst>
          </p:cNvPr>
          <p:cNvSpPr>
            <a:spLocks noGrp="1"/>
          </p:cNvSpPr>
          <p:nvPr>
            <p:ph type="title"/>
          </p:nvPr>
        </p:nvSpPr>
        <p:spPr/>
        <p:txBody>
          <a:bodyPr/>
          <a:lstStyle/>
          <a:p>
            <a:r>
              <a:rPr lang="en-US" dirty="0"/>
              <a:t>Reading Comprehension (</a:t>
            </a:r>
            <a:r>
              <a:rPr lang="en-US" dirty="0" err="1"/>
              <a:t>cont</a:t>
            </a:r>
            <a:r>
              <a:rPr lang="en-US" dirty="0"/>
              <a:t>).</a:t>
            </a:r>
          </a:p>
        </p:txBody>
      </p:sp>
      <p:sp>
        <p:nvSpPr>
          <p:cNvPr id="3" name="Content Placeholder 2">
            <a:extLst>
              <a:ext uri="{FF2B5EF4-FFF2-40B4-BE49-F238E27FC236}">
                <a16:creationId xmlns:a16="http://schemas.microsoft.com/office/drawing/2014/main" id="{F5D431CF-0A88-3B42-A638-BFD24F55B8E0}"/>
              </a:ext>
            </a:extLst>
          </p:cNvPr>
          <p:cNvSpPr>
            <a:spLocks noGrp="1"/>
          </p:cNvSpPr>
          <p:nvPr>
            <p:ph idx="1"/>
          </p:nvPr>
        </p:nvSpPr>
        <p:spPr/>
        <p:txBody>
          <a:bodyPr/>
          <a:lstStyle/>
          <a:p>
            <a:r>
              <a:rPr lang="en-US" dirty="0"/>
              <a:t>Vocabulary and Language</a:t>
            </a:r>
          </a:p>
          <a:p>
            <a:r>
              <a:rPr lang="en-US" dirty="0">
                <a:solidFill>
                  <a:schemeClr val="tx2"/>
                </a:solidFill>
              </a:rPr>
              <a:t>Explicit vocabulary instruction was most effective when it was linked to what students are about to read; provided rich/thorough explorations of meaning; explored relationships among words; provided opportunities to use the words in multiple ways; and frequent review</a:t>
            </a:r>
          </a:p>
          <a:p>
            <a:r>
              <a:rPr lang="en-US" dirty="0">
                <a:solidFill>
                  <a:schemeClr val="tx2"/>
                </a:solidFill>
              </a:rPr>
              <a:t>Other aspects of language are correlated with comprehension and there are a small handful of studies showing their impacts on comprehension including syntax, cohesion, and text structure</a:t>
            </a:r>
          </a:p>
          <a:p>
            <a:pPr marL="0" indent="0">
              <a:buNone/>
            </a:pPr>
            <a:endParaRPr lang="en-US" dirty="0"/>
          </a:p>
        </p:txBody>
      </p:sp>
    </p:spTree>
    <p:extLst>
      <p:ext uri="{BB962C8B-B14F-4D97-AF65-F5344CB8AC3E}">
        <p14:creationId xmlns:p14="http://schemas.microsoft.com/office/powerpoint/2010/main" val="20964383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B680-7274-BA4B-9AB4-1C87F1EB9D19}"/>
              </a:ext>
            </a:extLst>
          </p:cNvPr>
          <p:cNvSpPr>
            <a:spLocks noGrp="1"/>
          </p:cNvSpPr>
          <p:nvPr>
            <p:ph type="title"/>
          </p:nvPr>
        </p:nvSpPr>
        <p:spPr/>
        <p:txBody>
          <a:bodyPr/>
          <a:lstStyle/>
          <a:p>
            <a:r>
              <a:rPr lang="en-US" dirty="0"/>
              <a:t>Some SOR Myths</a:t>
            </a:r>
          </a:p>
        </p:txBody>
      </p:sp>
      <p:sp>
        <p:nvSpPr>
          <p:cNvPr id="3" name="Content Placeholder 2">
            <a:extLst>
              <a:ext uri="{FF2B5EF4-FFF2-40B4-BE49-F238E27FC236}">
                <a16:creationId xmlns:a16="http://schemas.microsoft.com/office/drawing/2014/main" id="{F5D431CF-0A88-3B42-A638-BFD24F55B8E0}"/>
              </a:ext>
            </a:extLst>
          </p:cNvPr>
          <p:cNvSpPr>
            <a:spLocks noGrp="1"/>
          </p:cNvSpPr>
          <p:nvPr>
            <p:ph idx="1"/>
          </p:nvPr>
        </p:nvSpPr>
        <p:spPr/>
        <p:txBody>
          <a:bodyPr/>
          <a:lstStyle/>
          <a:p>
            <a:r>
              <a:rPr lang="en-US" dirty="0">
                <a:solidFill>
                  <a:schemeClr val="tx2"/>
                </a:solidFill>
              </a:rPr>
              <a:t>There are claims that teaching domain knowledge enables reading comprehension (and that we should forego the teaching of comprehension in favor of content coverage)</a:t>
            </a:r>
          </a:p>
          <a:p>
            <a:r>
              <a:rPr lang="en-US" dirty="0">
                <a:solidFill>
                  <a:schemeClr val="tx2"/>
                </a:solidFill>
              </a:rPr>
              <a:t>However, although there is a clear relationship between knowledge and comprehension there is no research showing that simply increasing knowledge generally improves reading comprehension</a:t>
            </a:r>
          </a:p>
          <a:p>
            <a:pPr marL="0" indent="0">
              <a:buNone/>
            </a:pPr>
            <a:endParaRPr lang="en-US" dirty="0"/>
          </a:p>
        </p:txBody>
      </p:sp>
    </p:spTree>
    <p:extLst>
      <p:ext uri="{BB962C8B-B14F-4D97-AF65-F5344CB8AC3E}">
        <p14:creationId xmlns:p14="http://schemas.microsoft.com/office/powerpoint/2010/main" val="118000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31BD-8FA8-FF4A-8FBF-2E2690961D69}"/>
              </a:ext>
            </a:extLst>
          </p:cNvPr>
          <p:cNvSpPr>
            <a:spLocks noGrp="1"/>
          </p:cNvSpPr>
          <p:nvPr>
            <p:ph type="title"/>
          </p:nvPr>
        </p:nvSpPr>
        <p:spPr/>
        <p:txBody>
          <a:bodyPr/>
          <a:lstStyle/>
          <a:p>
            <a:r>
              <a:rPr lang="en-US" dirty="0"/>
              <a:t>My Bona Fides (cont.)</a:t>
            </a:r>
          </a:p>
        </p:txBody>
      </p:sp>
      <p:sp>
        <p:nvSpPr>
          <p:cNvPr id="3" name="Content Placeholder 2">
            <a:extLst>
              <a:ext uri="{FF2B5EF4-FFF2-40B4-BE49-F238E27FC236}">
                <a16:creationId xmlns:a16="http://schemas.microsoft.com/office/drawing/2014/main" id="{CD1B7B23-A11B-7740-AF1A-9F4B47BD5D06}"/>
              </a:ext>
            </a:extLst>
          </p:cNvPr>
          <p:cNvSpPr>
            <a:spLocks noGrp="1"/>
          </p:cNvSpPr>
          <p:nvPr>
            <p:ph idx="1"/>
          </p:nvPr>
        </p:nvSpPr>
        <p:spPr/>
        <p:txBody>
          <a:bodyPr>
            <a:normAutofit/>
          </a:bodyPr>
          <a:lstStyle/>
          <a:p>
            <a:pPr lvl="0"/>
            <a:r>
              <a:rPr lang="en-US" dirty="0"/>
              <a:t>Until earlier this year, I served on the editorial review boards of all the major journals in the field and I serve on IES’s review panel</a:t>
            </a:r>
          </a:p>
          <a:p>
            <a:pPr lvl="0"/>
            <a:r>
              <a:rPr lang="en-US" dirty="0"/>
              <a:t>As Director of Reading for the Chicago Public Schools and spearheaded research-based policies that led to higher reading achievement</a:t>
            </a:r>
          </a:p>
          <a:p>
            <a:pPr lvl="0"/>
            <a:r>
              <a:rPr lang="en-US" dirty="0"/>
              <a:t>I was Researcher of the Year in the Social Sciences (2013) at my university and have received multiple research awards</a:t>
            </a:r>
          </a:p>
          <a:p>
            <a:pPr lvl="0"/>
            <a:r>
              <a:rPr lang="en-US" dirty="0"/>
              <a:t>I’m the only reading researcher to advise the What Works Clearinghouse since its inception</a:t>
            </a:r>
          </a:p>
          <a:p>
            <a:endParaRPr lang="en-US" dirty="0"/>
          </a:p>
        </p:txBody>
      </p:sp>
    </p:spTree>
    <p:extLst>
      <p:ext uri="{BB962C8B-B14F-4D97-AF65-F5344CB8AC3E}">
        <p14:creationId xmlns:p14="http://schemas.microsoft.com/office/powerpoint/2010/main" val="42638195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4E27-D6F6-A049-98D9-D1E45E5A24EB}"/>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id="{60FA0069-4ED1-A749-933F-67402F395F9A}"/>
              </a:ext>
            </a:extLst>
          </p:cNvPr>
          <p:cNvSpPr>
            <a:spLocks noGrp="1"/>
          </p:cNvSpPr>
          <p:nvPr>
            <p:ph idx="1"/>
          </p:nvPr>
        </p:nvSpPr>
        <p:spPr/>
        <p:txBody>
          <a:bodyPr/>
          <a:lstStyle/>
          <a:p>
            <a:r>
              <a:rPr lang="en-US" dirty="0"/>
              <a:t>Writing is important in its own right, but also has a positive impact upon reading achievement</a:t>
            </a:r>
          </a:p>
          <a:p>
            <a:r>
              <a:rPr lang="en-US" dirty="0"/>
              <a:t>Correlational studies show close connections between reading and writing along the whole developmental continuum (Shanahan, 2016)</a:t>
            </a:r>
          </a:p>
          <a:p>
            <a:r>
              <a:rPr lang="en-US" dirty="0"/>
              <a:t>Graham &amp; Hiebert (2010) meta-analysis shows that writing about text is one of the most powerful ways of improving reading comprehension</a:t>
            </a:r>
          </a:p>
          <a:p>
            <a:pPr marL="0" indent="0">
              <a:buNone/>
            </a:pPr>
            <a:endParaRPr lang="en-US" dirty="0"/>
          </a:p>
        </p:txBody>
      </p:sp>
    </p:spTree>
    <p:extLst>
      <p:ext uri="{BB962C8B-B14F-4D97-AF65-F5344CB8AC3E}">
        <p14:creationId xmlns:p14="http://schemas.microsoft.com/office/powerpoint/2010/main" val="10310967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4E27-D6F6-A049-98D9-D1E45E5A24EB}"/>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id="{60FA0069-4ED1-A749-933F-67402F395F9A}"/>
              </a:ext>
            </a:extLst>
          </p:cNvPr>
          <p:cNvSpPr>
            <a:spLocks noGrp="1"/>
          </p:cNvSpPr>
          <p:nvPr>
            <p:ph idx="1"/>
          </p:nvPr>
        </p:nvSpPr>
        <p:spPr/>
        <p:txBody>
          <a:bodyPr/>
          <a:lstStyle/>
          <a:p>
            <a:r>
              <a:rPr lang="en-US" dirty="0"/>
              <a:t>Engaging students in early writing, invented spelling, teaching them to spell for their writing… have positive impacts on decoding ability</a:t>
            </a:r>
          </a:p>
          <a:p>
            <a:r>
              <a:rPr lang="en-US" dirty="0"/>
              <a:t>Engaging students in writing about the texts they read (summarization, analysis, critique, synthesis) improves reading comprehension and knowledge</a:t>
            </a:r>
          </a:p>
          <a:p>
            <a:pPr marL="0" indent="0">
              <a:buNone/>
            </a:pPr>
            <a:endParaRPr lang="en-US" dirty="0"/>
          </a:p>
        </p:txBody>
      </p:sp>
    </p:spTree>
    <p:extLst>
      <p:ext uri="{BB962C8B-B14F-4D97-AF65-F5344CB8AC3E}">
        <p14:creationId xmlns:p14="http://schemas.microsoft.com/office/powerpoint/2010/main" val="21362581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B345-665C-D54A-ABA4-18CF9B73D219}"/>
              </a:ext>
            </a:extLst>
          </p:cNvPr>
          <p:cNvSpPr>
            <a:spLocks noGrp="1"/>
          </p:cNvSpPr>
          <p:nvPr>
            <p:ph type="title"/>
          </p:nvPr>
        </p:nvSpPr>
        <p:spPr/>
        <p:txBody>
          <a:bodyPr/>
          <a:lstStyle/>
          <a:p>
            <a:r>
              <a:rPr lang="en-US" dirty="0"/>
              <a:t>SOR Myths</a:t>
            </a:r>
          </a:p>
        </p:txBody>
      </p:sp>
      <p:sp>
        <p:nvSpPr>
          <p:cNvPr id="3" name="Content Placeholder 2">
            <a:extLst>
              <a:ext uri="{FF2B5EF4-FFF2-40B4-BE49-F238E27FC236}">
                <a16:creationId xmlns:a16="http://schemas.microsoft.com/office/drawing/2014/main" id="{AAA1D0D5-2F2C-ED47-8006-E5F71AD24845}"/>
              </a:ext>
            </a:extLst>
          </p:cNvPr>
          <p:cNvSpPr>
            <a:spLocks noGrp="1"/>
          </p:cNvSpPr>
          <p:nvPr>
            <p:ph idx="1"/>
          </p:nvPr>
        </p:nvSpPr>
        <p:spPr/>
        <p:txBody>
          <a:bodyPr/>
          <a:lstStyle/>
          <a:p>
            <a:r>
              <a:rPr lang="en-US" dirty="0"/>
              <a:t>None that I’m aware of</a:t>
            </a:r>
          </a:p>
          <a:p>
            <a:endParaRPr lang="en-US" dirty="0"/>
          </a:p>
        </p:txBody>
      </p:sp>
    </p:spTree>
    <p:extLst>
      <p:ext uri="{BB962C8B-B14F-4D97-AF65-F5344CB8AC3E}">
        <p14:creationId xmlns:p14="http://schemas.microsoft.com/office/powerpoint/2010/main" val="5239945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1524000" y="0"/>
            <a:ext cx="9144000" cy="990600"/>
          </a:xfrm>
        </p:spPr>
        <p:txBody>
          <a:bodyPr/>
          <a:lstStyle/>
          <a:p>
            <a:pPr eaLnBrk="1" hangingPunct="1"/>
            <a:r>
              <a:rPr lang="en-US" sz="4000" b="1" dirty="0">
                <a:latin typeface="Calibri" charset="0"/>
                <a:cs typeface="Calibri" charset="0"/>
              </a:rPr>
              <a:t>  </a:t>
            </a:r>
            <a:r>
              <a:rPr lang="en-US" sz="3600" b="1" dirty="0">
                <a:latin typeface="Calibri" charset="0"/>
                <a:cs typeface="Calibri" charset="0"/>
              </a:rPr>
              <a:t>Quality of Instruction</a:t>
            </a:r>
          </a:p>
        </p:txBody>
      </p:sp>
      <p:sp>
        <p:nvSpPr>
          <p:cNvPr id="73730" name="Rectangle 3"/>
          <p:cNvSpPr>
            <a:spLocks noGrp="1" noChangeArrowheads="1"/>
          </p:cNvSpPr>
          <p:nvPr>
            <p:ph type="body" idx="1"/>
          </p:nvPr>
        </p:nvSpPr>
        <p:spPr>
          <a:xfrm>
            <a:off x="1981200" y="1971675"/>
            <a:ext cx="5405438" cy="4154488"/>
          </a:xfrm>
        </p:spPr>
        <p:txBody>
          <a:bodyPr/>
          <a:lstStyle/>
          <a:p>
            <a:pPr marL="0" indent="0">
              <a:buNone/>
            </a:pPr>
            <a:r>
              <a:rPr lang="en-US" dirty="0">
                <a:latin typeface="Calibri" charset="0"/>
                <a:cs typeface="Calibri" charset="0"/>
              </a:rPr>
              <a:t>There are quality factors in teaching as well—and they too can have an impact on achievement</a:t>
            </a:r>
          </a:p>
        </p:txBody>
      </p:sp>
    </p:spTree>
    <p:extLst>
      <p:ext uri="{BB962C8B-B14F-4D97-AF65-F5344CB8AC3E}">
        <p14:creationId xmlns:p14="http://schemas.microsoft.com/office/powerpoint/2010/main" val="12238405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1524000" y="0"/>
            <a:ext cx="9144000" cy="990600"/>
          </a:xfrm>
        </p:spPr>
        <p:txBody>
          <a:bodyPr/>
          <a:lstStyle/>
          <a:p>
            <a:pPr eaLnBrk="1" hangingPunct="1"/>
            <a:r>
              <a:rPr lang="en-US" sz="4000" dirty="0">
                <a:latin typeface="Calibri" charset="0"/>
                <a:cs typeface="Calibri" charset="0"/>
              </a:rPr>
              <a:t>  </a:t>
            </a:r>
            <a:r>
              <a:rPr lang="en-US" sz="3600" dirty="0">
                <a:latin typeface="Calibri" charset="0"/>
                <a:cs typeface="Calibri" charset="0"/>
              </a:rPr>
              <a:t>Quality of Instruction</a:t>
            </a:r>
          </a:p>
        </p:txBody>
      </p:sp>
      <p:sp>
        <p:nvSpPr>
          <p:cNvPr id="73730" name="Rectangle 3"/>
          <p:cNvSpPr>
            <a:spLocks noGrp="1" noChangeArrowheads="1"/>
          </p:cNvSpPr>
          <p:nvPr>
            <p:ph type="body" idx="1"/>
          </p:nvPr>
        </p:nvSpPr>
        <p:spPr>
          <a:xfrm>
            <a:off x="1981200" y="1971675"/>
            <a:ext cx="7269678" cy="4154488"/>
          </a:xfrm>
        </p:spPr>
        <p:txBody>
          <a:bodyPr>
            <a:normAutofit/>
          </a:bodyPr>
          <a:lstStyle/>
          <a:p>
            <a:r>
              <a:rPr lang="en-US" dirty="0"/>
              <a:t>How teachers deliver lessons matters, too</a:t>
            </a:r>
          </a:p>
          <a:p>
            <a:r>
              <a:rPr lang="en-US" dirty="0"/>
              <a:t>Quality of instruction can increase the effectiveness or efficiency of lessons</a:t>
            </a:r>
          </a:p>
          <a:p>
            <a:r>
              <a:rPr lang="en-US" dirty="0"/>
              <a:t>There are two kinds of quality variables: those specific to the lesson content and those that are more general or universal in character</a:t>
            </a:r>
          </a:p>
        </p:txBody>
      </p:sp>
    </p:spTree>
    <p:extLst>
      <p:ext uri="{BB962C8B-B14F-4D97-AF65-F5344CB8AC3E}">
        <p14:creationId xmlns:p14="http://schemas.microsoft.com/office/powerpoint/2010/main" val="42032112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DCAB-637D-D246-AD06-C7A646438855}"/>
              </a:ext>
            </a:extLst>
          </p:cNvPr>
          <p:cNvSpPr>
            <a:spLocks noGrp="1"/>
          </p:cNvSpPr>
          <p:nvPr>
            <p:ph type="title"/>
          </p:nvPr>
        </p:nvSpPr>
        <p:spPr/>
        <p:txBody>
          <a:bodyPr/>
          <a:lstStyle/>
          <a:p>
            <a:r>
              <a:rPr lang="en-US" dirty="0"/>
              <a:t>Quality of Instruction (cont.)</a:t>
            </a:r>
          </a:p>
        </p:txBody>
      </p:sp>
      <p:graphicFrame>
        <p:nvGraphicFramePr>
          <p:cNvPr id="5" name="Content Placeholder 2">
            <a:extLst>
              <a:ext uri="{FF2B5EF4-FFF2-40B4-BE49-F238E27FC236}">
                <a16:creationId xmlns:a16="http://schemas.microsoft.com/office/drawing/2014/main" id="{7A71B7E9-D982-480D-B7E5-4F2244CFCB26}"/>
              </a:ext>
            </a:extLst>
          </p:cNvPr>
          <p:cNvGraphicFramePr>
            <a:graphicFrameLocks noGrp="1"/>
          </p:cNvGraphicFramePr>
          <p:nvPr>
            <p:ph idx="1"/>
            <p:extLst>
              <p:ext uri="{D42A27DB-BD31-4B8C-83A1-F6EECF244321}">
                <p14:modId xmlns:p14="http://schemas.microsoft.com/office/powerpoint/2010/main" val="2305355908"/>
              </p:ext>
            </p:extLst>
          </p:nvPr>
        </p:nvGraphicFramePr>
        <p:xfrm>
          <a:off x="284205" y="1544596"/>
          <a:ext cx="11800703" cy="5202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1155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726D-AB77-004F-9DB9-05C3E966E9FB}"/>
              </a:ext>
            </a:extLst>
          </p:cNvPr>
          <p:cNvSpPr>
            <a:spLocks noGrp="1"/>
          </p:cNvSpPr>
          <p:nvPr>
            <p:ph type="title"/>
          </p:nvPr>
        </p:nvSpPr>
        <p:spPr/>
        <p:txBody>
          <a:bodyPr/>
          <a:lstStyle/>
          <a:p>
            <a:r>
              <a:rPr lang="en-US" dirty="0"/>
              <a:t>Quality: Explicitness</a:t>
            </a:r>
          </a:p>
        </p:txBody>
      </p:sp>
      <p:sp>
        <p:nvSpPr>
          <p:cNvPr id="3" name="Content Placeholder 2">
            <a:extLst>
              <a:ext uri="{FF2B5EF4-FFF2-40B4-BE49-F238E27FC236}">
                <a16:creationId xmlns:a16="http://schemas.microsoft.com/office/drawing/2014/main" id="{CE48123F-DD6D-8840-B8C7-63FF29D3A880}"/>
              </a:ext>
            </a:extLst>
          </p:cNvPr>
          <p:cNvSpPr>
            <a:spLocks noGrp="1"/>
          </p:cNvSpPr>
          <p:nvPr>
            <p:ph idx="1"/>
          </p:nvPr>
        </p:nvSpPr>
        <p:spPr/>
        <p:txBody>
          <a:bodyPr/>
          <a:lstStyle/>
          <a:p>
            <a:pPr marL="285750" indent="-285750"/>
            <a:r>
              <a:rPr lang="en-US" dirty="0"/>
              <a:t>Systematic and sequential curriculum coverage </a:t>
            </a:r>
          </a:p>
          <a:p>
            <a:pPr marL="285750" indent="-285750"/>
            <a:r>
              <a:rPr lang="en-US" dirty="0"/>
              <a:t>Clear learning goals/purposes </a:t>
            </a:r>
          </a:p>
          <a:p>
            <a:pPr marL="285750" indent="-285750"/>
            <a:r>
              <a:rPr lang="en-US" dirty="0"/>
              <a:t>Instructional modeling </a:t>
            </a:r>
          </a:p>
          <a:p>
            <a:pPr marL="285750" indent="-285750"/>
            <a:r>
              <a:rPr lang="en-US" dirty="0"/>
              <a:t>Quality explanations</a:t>
            </a:r>
          </a:p>
          <a:p>
            <a:pPr marL="285750" indent="-285750"/>
            <a:r>
              <a:rPr lang="en-US" dirty="0"/>
              <a:t>Deliberate and ongoing review</a:t>
            </a:r>
          </a:p>
          <a:p>
            <a:pPr marL="0" indent="0">
              <a:buNone/>
            </a:pPr>
            <a:endParaRPr lang="en-US" dirty="0"/>
          </a:p>
        </p:txBody>
      </p:sp>
    </p:spTree>
    <p:extLst>
      <p:ext uri="{BB962C8B-B14F-4D97-AF65-F5344CB8AC3E}">
        <p14:creationId xmlns:p14="http://schemas.microsoft.com/office/powerpoint/2010/main" val="13630804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726D-AB77-004F-9DB9-05C3E966E9FB}"/>
              </a:ext>
            </a:extLst>
          </p:cNvPr>
          <p:cNvSpPr>
            <a:spLocks noGrp="1"/>
          </p:cNvSpPr>
          <p:nvPr>
            <p:ph type="title"/>
          </p:nvPr>
        </p:nvSpPr>
        <p:spPr/>
        <p:txBody>
          <a:bodyPr/>
          <a:lstStyle/>
          <a:p>
            <a:r>
              <a:rPr lang="en-US" dirty="0"/>
              <a:t>Quality: Differentiation</a:t>
            </a:r>
          </a:p>
        </p:txBody>
      </p:sp>
      <p:sp>
        <p:nvSpPr>
          <p:cNvPr id="3" name="Content Placeholder 2">
            <a:extLst>
              <a:ext uri="{FF2B5EF4-FFF2-40B4-BE49-F238E27FC236}">
                <a16:creationId xmlns:a16="http://schemas.microsoft.com/office/drawing/2014/main" id="{CE48123F-DD6D-8840-B8C7-63FF29D3A880}"/>
              </a:ext>
            </a:extLst>
          </p:cNvPr>
          <p:cNvSpPr>
            <a:spLocks noGrp="1"/>
          </p:cNvSpPr>
          <p:nvPr>
            <p:ph idx="1"/>
          </p:nvPr>
        </p:nvSpPr>
        <p:spPr/>
        <p:txBody>
          <a:bodyPr/>
          <a:lstStyle/>
          <a:p>
            <a:pPr marL="285750" indent="-285750"/>
            <a:r>
              <a:rPr lang="en-US" dirty="0"/>
              <a:t>Student progress monitored</a:t>
            </a:r>
          </a:p>
          <a:p>
            <a:pPr marL="285750" indent="-285750"/>
            <a:r>
              <a:rPr lang="en-US" dirty="0"/>
              <a:t>Varied curriculum coverage</a:t>
            </a:r>
          </a:p>
          <a:p>
            <a:pPr marL="285750" indent="-285750"/>
            <a:r>
              <a:rPr lang="en-US" dirty="0"/>
              <a:t>Varied grouping schemes (individual, small group, whole class)</a:t>
            </a:r>
          </a:p>
          <a:p>
            <a:pPr marL="285750" indent="-285750"/>
            <a:r>
              <a:rPr lang="en-US" dirty="0"/>
              <a:t>Efforts to target specific student needs</a:t>
            </a:r>
          </a:p>
          <a:p>
            <a:pPr marL="285750" indent="-285750"/>
            <a:r>
              <a:rPr lang="en-US" dirty="0"/>
              <a:t>Varied instructional support</a:t>
            </a:r>
          </a:p>
          <a:p>
            <a:pPr marL="0" indent="0">
              <a:buNone/>
            </a:pPr>
            <a:endParaRPr lang="en-US" dirty="0"/>
          </a:p>
        </p:txBody>
      </p:sp>
    </p:spTree>
    <p:extLst>
      <p:ext uri="{BB962C8B-B14F-4D97-AF65-F5344CB8AC3E}">
        <p14:creationId xmlns:p14="http://schemas.microsoft.com/office/powerpoint/2010/main" val="42242144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726D-AB77-004F-9DB9-05C3E966E9FB}"/>
              </a:ext>
            </a:extLst>
          </p:cNvPr>
          <p:cNvSpPr>
            <a:spLocks noGrp="1"/>
          </p:cNvSpPr>
          <p:nvPr>
            <p:ph type="title"/>
          </p:nvPr>
        </p:nvSpPr>
        <p:spPr/>
        <p:txBody>
          <a:bodyPr/>
          <a:lstStyle/>
          <a:p>
            <a:r>
              <a:rPr lang="en-US" dirty="0"/>
              <a:t>Quality: Intensity</a:t>
            </a:r>
          </a:p>
        </p:txBody>
      </p:sp>
      <p:sp>
        <p:nvSpPr>
          <p:cNvPr id="3" name="Content Placeholder 2">
            <a:extLst>
              <a:ext uri="{FF2B5EF4-FFF2-40B4-BE49-F238E27FC236}">
                <a16:creationId xmlns:a16="http://schemas.microsoft.com/office/drawing/2014/main" id="{CE48123F-DD6D-8840-B8C7-63FF29D3A880}"/>
              </a:ext>
            </a:extLst>
          </p:cNvPr>
          <p:cNvSpPr>
            <a:spLocks noGrp="1"/>
          </p:cNvSpPr>
          <p:nvPr>
            <p:ph idx="1"/>
          </p:nvPr>
        </p:nvSpPr>
        <p:spPr/>
        <p:txBody>
          <a:bodyPr/>
          <a:lstStyle/>
          <a:p>
            <a:pPr marL="457200" indent="-457200"/>
            <a:r>
              <a:rPr lang="en-US" dirty="0"/>
              <a:t>All students have opportunities to respond</a:t>
            </a:r>
          </a:p>
          <a:p>
            <a:pPr marL="457200" indent="-457200"/>
            <a:r>
              <a:rPr lang="en-US" dirty="0"/>
              <a:t>Opportunity for teacher-student and student-student interaction</a:t>
            </a:r>
          </a:p>
          <a:p>
            <a:pPr marL="457200" indent="-457200"/>
            <a:r>
              <a:rPr lang="en-US" dirty="0"/>
              <a:t>High level of response accuracy</a:t>
            </a:r>
          </a:p>
          <a:p>
            <a:pPr marL="457200" indent="-457200"/>
            <a:r>
              <a:rPr lang="en-US" dirty="0"/>
              <a:t>Modifies instruction based on student responses</a:t>
            </a:r>
          </a:p>
          <a:p>
            <a:pPr marL="457200" indent="-457200"/>
            <a:r>
              <a:rPr lang="en-US" dirty="0"/>
              <a:t>Provides extra instruction, practice, review</a:t>
            </a:r>
          </a:p>
          <a:p>
            <a:pPr marL="0" indent="0">
              <a:buNone/>
            </a:pPr>
            <a:endParaRPr lang="en-US" dirty="0"/>
          </a:p>
        </p:txBody>
      </p:sp>
    </p:spTree>
    <p:extLst>
      <p:ext uri="{BB962C8B-B14F-4D97-AF65-F5344CB8AC3E}">
        <p14:creationId xmlns:p14="http://schemas.microsoft.com/office/powerpoint/2010/main" val="42545458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726D-AB77-004F-9DB9-05C3E966E9FB}"/>
              </a:ext>
            </a:extLst>
          </p:cNvPr>
          <p:cNvSpPr>
            <a:spLocks noGrp="1"/>
          </p:cNvSpPr>
          <p:nvPr>
            <p:ph type="title"/>
          </p:nvPr>
        </p:nvSpPr>
        <p:spPr/>
        <p:txBody>
          <a:bodyPr/>
          <a:lstStyle/>
          <a:p>
            <a:r>
              <a:rPr lang="en-US" dirty="0"/>
              <a:t>Quality: Lesson Design</a:t>
            </a:r>
          </a:p>
        </p:txBody>
      </p:sp>
      <p:sp>
        <p:nvSpPr>
          <p:cNvPr id="3" name="Content Placeholder 2">
            <a:extLst>
              <a:ext uri="{FF2B5EF4-FFF2-40B4-BE49-F238E27FC236}">
                <a16:creationId xmlns:a16="http://schemas.microsoft.com/office/drawing/2014/main" id="{CE48123F-DD6D-8840-B8C7-63FF29D3A880}"/>
              </a:ext>
            </a:extLst>
          </p:cNvPr>
          <p:cNvSpPr>
            <a:spLocks noGrp="1"/>
          </p:cNvSpPr>
          <p:nvPr>
            <p:ph idx="1"/>
          </p:nvPr>
        </p:nvSpPr>
        <p:spPr/>
        <p:txBody>
          <a:bodyPr>
            <a:normAutofit lnSpcReduction="10000"/>
          </a:bodyPr>
          <a:lstStyle/>
          <a:p>
            <a:pPr marL="457200" indent="-457200"/>
            <a:r>
              <a:rPr lang="en-US" dirty="0"/>
              <a:t>Lesson requires sufficient opportunities for students to decode, spell, read, write</a:t>
            </a:r>
          </a:p>
          <a:p>
            <a:pPr marL="457200" indent="-457200"/>
            <a:r>
              <a:rPr lang="en-US" dirty="0"/>
              <a:t>Carefully chosen examples and nonexamples</a:t>
            </a:r>
          </a:p>
          <a:p>
            <a:pPr marL="457200" indent="-457200"/>
            <a:r>
              <a:rPr lang="en-US" dirty="0"/>
              <a:t>Spaced versus massed practice of skills</a:t>
            </a:r>
          </a:p>
          <a:p>
            <a:pPr marL="457200" indent="-457200"/>
            <a:r>
              <a:rPr lang="en-US" dirty="0"/>
              <a:t>Emphasis on distinctive features of new concepts</a:t>
            </a:r>
          </a:p>
          <a:p>
            <a:pPr marL="457200" indent="-457200"/>
            <a:r>
              <a:rPr lang="en-US" dirty="0"/>
              <a:t>Depth of information</a:t>
            </a:r>
          </a:p>
          <a:p>
            <a:pPr marL="457200" indent="-457200"/>
            <a:r>
              <a:rPr lang="en-US" dirty="0"/>
              <a:t>Relations made explicit and overt</a:t>
            </a:r>
          </a:p>
          <a:p>
            <a:pPr marL="457200" indent="-457200"/>
            <a:r>
              <a:rPr lang="en-US" dirty="0"/>
              <a:t>Guided and independent practice</a:t>
            </a:r>
          </a:p>
          <a:p>
            <a:pPr marL="457200" indent="-457200"/>
            <a:r>
              <a:rPr lang="en-US" dirty="0"/>
              <a:t>Practice is well aligned with instruction</a:t>
            </a:r>
          </a:p>
          <a:p>
            <a:pPr marL="0" indent="0">
              <a:buNone/>
            </a:pPr>
            <a:endParaRPr lang="en-US" dirty="0"/>
          </a:p>
        </p:txBody>
      </p:sp>
    </p:spTree>
    <p:extLst>
      <p:ext uri="{BB962C8B-B14F-4D97-AF65-F5344CB8AC3E}">
        <p14:creationId xmlns:p14="http://schemas.microsoft.com/office/powerpoint/2010/main" val="180170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A8A9E-34DF-6C4C-AFD0-6135B8AEAB75}"/>
              </a:ext>
            </a:extLst>
          </p:cNvPr>
          <p:cNvSpPr>
            <a:spLocks noGrp="1"/>
          </p:cNvSpPr>
          <p:nvPr>
            <p:ph type="title"/>
          </p:nvPr>
        </p:nvSpPr>
        <p:spPr/>
        <p:txBody>
          <a:bodyPr/>
          <a:lstStyle/>
          <a:p>
            <a:r>
              <a:rPr lang="en-US" dirty="0"/>
              <a:t>My Bona Fides (cont.)</a:t>
            </a:r>
          </a:p>
        </p:txBody>
      </p:sp>
      <p:sp>
        <p:nvSpPr>
          <p:cNvPr id="3" name="Content Placeholder 2">
            <a:extLst>
              <a:ext uri="{FF2B5EF4-FFF2-40B4-BE49-F238E27FC236}">
                <a16:creationId xmlns:a16="http://schemas.microsoft.com/office/drawing/2014/main" id="{15C895B1-5000-BC4B-BF75-C301168FA221}"/>
              </a:ext>
            </a:extLst>
          </p:cNvPr>
          <p:cNvSpPr>
            <a:spLocks noGrp="1"/>
          </p:cNvSpPr>
          <p:nvPr>
            <p:ph idx="1"/>
          </p:nvPr>
        </p:nvSpPr>
        <p:spPr/>
        <p:txBody>
          <a:bodyPr/>
          <a:lstStyle/>
          <a:p>
            <a:pPr lvl="0"/>
            <a:r>
              <a:rPr lang="en-US" dirty="0"/>
              <a:t>I advise several international bodies &amp;  governments on reading research and policy (Canada, UK, EU, UNESCO, Ireland, Luxembourg, Korea, World Bank, etc.)</a:t>
            </a:r>
          </a:p>
          <a:p>
            <a:pPr lvl="0"/>
            <a:r>
              <a:rPr lang="en-US" sz="3200" dirty="0"/>
              <a:t>I’ve published more than 300 articles, chapters, and books on reading education</a:t>
            </a:r>
          </a:p>
          <a:p>
            <a:pPr lvl="0"/>
            <a:r>
              <a:rPr lang="en-US" sz="3200" dirty="0"/>
              <a:t>I’ve served as President of the International Literacy Association</a:t>
            </a:r>
          </a:p>
          <a:p>
            <a:pPr lvl="0"/>
            <a:r>
              <a:rPr lang="en-US" dirty="0"/>
              <a:t>I was appointed by the President of the U.S. and approved by the U.S. Senate to serve on the Board of the National Literacy Institute</a:t>
            </a:r>
          </a:p>
          <a:p>
            <a:endParaRPr lang="en-US" dirty="0"/>
          </a:p>
        </p:txBody>
      </p:sp>
    </p:spTree>
    <p:extLst>
      <p:ext uri="{BB962C8B-B14F-4D97-AF65-F5344CB8AC3E}">
        <p14:creationId xmlns:p14="http://schemas.microsoft.com/office/powerpoint/2010/main" val="13934567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726D-AB77-004F-9DB9-05C3E966E9FB}"/>
              </a:ext>
            </a:extLst>
          </p:cNvPr>
          <p:cNvSpPr>
            <a:spLocks noGrp="1"/>
          </p:cNvSpPr>
          <p:nvPr>
            <p:ph type="title"/>
          </p:nvPr>
        </p:nvSpPr>
        <p:spPr/>
        <p:txBody>
          <a:bodyPr/>
          <a:lstStyle/>
          <a:p>
            <a:r>
              <a:rPr lang="en-US" dirty="0"/>
              <a:t>Quality: Implementation</a:t>
            </a:r>
          </a:p>
        </p:txBody>
      </p:sp>
      <p:sp>
        <p:nvSpPr>
          <p:cNvPr id="3" name="Content Placeholder 2">
            <a:extLst>
              <a:ext uri="{FF2B5EF4-FFF2-40B4-BE49-F238E27FC236}">
                <a16:creationId xmlns:a16="http://schemas.microsoft.com/office/drawing/2014/main" id="{CE48123F-DD6D-8840-B8C7-63FF29D3A880}"/>
              </a:ext>
            </a:extLst>
          </p:cNvPr>
          <p:cNvSpPr>
            <a:spLocks noGrp="1"/>
          </p:cNvSpPr>
          <p:nvPr>
            <p:ph idx="1"/>
          </p:nvPr>
        </p:nvSpPr>
        <p:spPr/>
        <p:txBody>
          <a:bodyPr>
            <a:normAutofit/>
          </a:bodyPr>
          <a:lstStyle/>
          <a:p>
            <a:pPr marL="285750" indent="-285750"/>
            <a:r>
              <a:rPr lang="en-US" dirty="0"/>
              <a:t>Secures and maintains student attention</a:t>
            </a:r>
          </a:p>
          <a:p>
            <a:pPr marL="285750" indent="-285750"/>
            <a:r>
              <a:rPr lang="en-US" dirty="0"/>
              <a:t>High level of student-teacher interaction</a:t>
            </a:r>
          </a:p>
          <a:p>
            <a:pPr marL="285750" indent="-285750"/>
            <a:r>
              <a:rPr lang="en-US" dirty="0"/>
              <a:t>Prompt and positive corrective feedback</a:t>
            </a:r>
          </a:p>
          <a:p>
            <a:pPr marL="285750" indent="-285750"/>
            <a:r>
              <a:rPr lang="en-US" dirty="0"/>
              <a:t>Brief and efficient transitions</a:t>
            </a:r>
          </a:p>
          <a:p>
            <a:pPr marL="285750" indent="-285750"/>
            <a:r>
              <a:rPr lang="en-US" dirty="0"/>
              <a:t>Incorporates student input</a:t>
            </a:r>
          </a:p>
          <a:p>
            <a:pPr marL="285750" indent="-285750"/>
            <a:r>
              <a:rPr lang="en-US" dirty="0"/>
              <a:t>Sufficient amount of support to allow student success</a:t>
            </a:r>
          </a:p>
          <a:p>
            <a:pPr marL="0" indent="0">
              <a:buNone/>
            </a:pPr>
            <a:endParaRPr lang="en-US" dirty="0"/>
          </a:p>
        </p:txBody>
      </p:sp>
    </p:spTree>
    <p:extLst>
      <p:ext uri="{BB962C8B-B14F-4D97-AF65-F5344CB8AC3E}">
        <p14:creationId xmlns:p14="http://schemas.microsoft.com/office/powerpoint/2010/main" val="5655534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726D-AB77-004F-9DB9-05C3E966E9FB}"/>
              </a:ext>
            </a:extLst>
          </p:cNvPr>
          <p:cNvSpPr>
            <a:spLocks noGrp="1"/>
          </p:cNvSpPr>
          <p:nvPr>
            <p:ph type="title"/>
          </p:nvPr>
        </p:nvSpPr>
        <p:spPr/>
        <p:txBody>
          <a:bodyPr/>
          <a:lstStyle/>
          <a:p>
            <a:r>
              <a:rPr lang="en-US" dirty="0"/>
              <a:t>Quality: Motivation</a:t>
            </a:r>
          </a:p>
        </p:txBody>
      </p:sp>
      <p:sp>
        <p:nvSpPr>
          <p:cNvPr id="3" name="Content Placeholder 2">
            <a:extLst>
              <a:ext uri="{FF2B5EF4-FFF2-40B4-BE49-F238E27FC236}">
                <a16:creationId xmlns:a16="http://schemas.microsoft.com/office/drawing/2014/main" id="{CE48123F-DD6D-8840-B8C7-63FF29D3A880}"/>
              </a:ext>
            </a:extLst>
          </p:cNvPr>
          <p:cNvSpPr>
            <a:spLocks noGrp="1"/>
          </p:cNvSpPr>
          <p:nvPr>
            <p:ph idx="1"/>
          </p:nvPr>
        </p:nvSpPr>
        <p:spPr/>
        <p:txBody>
          <a:bodyPr>
            <a:normAutofit/>
          </a:bodyPr>
          <a:lstStyle/>
          <a:p>
            <a:r>
              <a:rPr lang="en-US" dirty="0"/>
              <a:t>Positive student-teacher relations</a:t>
            </a:r>
          </a:p>
          <a:p>
            <a:r>
              <a:rPr lang="en-US" dirty="0"/>
              <a:t>Opportunities for students to exercise choice</a:t>
            </a:r>
          </a:p>
          <a:p>
            <a:r>
              <a:rPr lang="en-US" dirty="0"/>
              <a:t>Responsiveness to student curiosity and interest</a:t>
            </a:r>
          </a:p>
          <a:p>
            <a:r>
              <a:rPr lang="en-US" dirty="0"/>
              <a:t>Use of cooperative or collaborative learning opportunities</a:t>
            </a:r>
          </a:p>
          <a:p>
            <a:r>
              <a:rPr lang="en-US" dirty="0"/>
              <a:t>Sufficient degree of challenge and success</a:t>
            </a:r>
          </a:p>
          <a:p>
            <a:pPr marL="0" indent="0">
              <a:buNone/>
            </a:pPr>
            <a:endParaRPr lang="en-US" dirty="0"/>
          </a:p>
        </p:txBody>
      </p:sp>
    </p:spTree>
    <p:extLst>
      <p:ext uri="{BB962C8B-B14F-4D97-AF65-F5344CB8AC3E}">
        <p14:creationId xmlns:p14="http://schemas.microsoft.com/office/powerpoint/2010/main" val="14340193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7D58E-5FE8-BF49-BFC8-C2A1C0E9E2F9}"/>
              </a:ext>
            </a:extLst>
          </p:cNvPr>
          <p:cNvSpPr>
            <a:spLocks noGrp="1"/>
          </p:cNvSpPr>
          <p:nvPr>
            <p:ph type="title"/>
          </p:nvPr>
        </p:nvSpPr>
        <p:spPr/>
        <p:txBody>
          <a:bodyPr/>
          <a:lstStyle/>
          <a:p>
            <a:r>
              <a:rPr lang="en-US" dirty="0"/>
              <a:t>What does a science of reading tell us?</a:t>
            </a:r>
          </a:p>
        </p:txBody>
      </p:sp>
      <p:sp>
        <p:nvSpPr>
          <p:cNvPr id="3" name="Content Placeholder 2">
            <a:extLst>
              <a:ext uri="{FF2B5EF4-FFF2-40B4-BE49-F238E27FC236}">
                <a16:creationId xmlns:a16="http://schemas.microsoft.com/office/drawing/2014/main" id="{CC639AB2-F5C7-B94C-85D6-6C9C63221562}"/>
              </a:ext>
            </a:extLst>
          </p:cNvPr>
          <p:cNvSpPr>
            <a:spLocks noGrp="1"/>
          </p:cNvSpPr>
          <p:nvPr>
            <p:ph idx="1"/>
          </p:nvPr>
        </p:nvSpPr>
        <p:spPr/>
        <p:txBody>
          <a:bodyPr/>
          <a:lstStyle/>
          <a:p>
            <a:pPr lvl="0"/>
            <a:r>
              <a:rPr lang="en-US" dirty="0"/>
              <a:t>It is important to give students a large amount of explicit instruction and guided practice in reading and writing</a:t>
            </a:r>
          </a:p>
          <a:p>
            <a:pPr lvl="0"/>
            <a:r>
              <a:rPr lang="en-US" dirty="0"/>
              <a:t>It is important that this instruction focus on phonological awareness, phonics, oral reading fluency, reading comprehension strategies and language, and writing</a:t>
            </a:r>
          </a:p>
          <a:p>
            <a:pPr lvl="0"/>
            <a:r>
              <a:rPr lang="en-US" dirty="0"/>
              <a:t>It is important that this instruction be efficient, effective, and powerful</a:t>
            </a:r>
          </a:p>
          <a:p>
            <a:pPr marL="0" indent="0">
              <a:buNone/>
            </a:pPr>
            <a:endParaRPr lang="en-US" dirty="0"/>
          </a:p>
        </p:txBody>
      </p:sp>
    </p:spTree>
    <p:extLst>
      <p:ext uri="{BB962C8B-B14F-4D97-AF65-F5344CB8AC3E}">
        <p14:creationId xmlns:p14="http://schemas.microsoft.com/office/powerpoint/2010/main" val="3008182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5912</TotalTime>
  <Words>7097</Words>
  <Application>Microsoft Macintosh PowerPoint</Application>
  <PresentationFormat>Widescreen</PresentationFormat>
  <Paragraphs>657</Paragraphs>
  <Slides>92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92</vt:i4>
      </vt:variant>
    </vt:vector>
  </HeadingPairs>
  <TitlesOfParts>
    <vt:vector size="97" baseType="lpstr">
      <vt:lpstr>Arial</vt:lpstr>
      <vt:lpstr>Calibri</vt:lpstr>
      <vt:lpstr>Calibri Light</vt:lpstr>
      <vt:lpstr>Times New Roman</vt:lpstr>
      <vt:lpstr>Office Theme</vt:lpstr>
      <vt:lpstr>       The Science of Reading</vt:lpstr>
      <vt:lpstr>The Challenge</vt:lpstr>
      <vt:lpstr>The Problem</vt:lpstr>
      <vt:lpstr>The Solution</vt:lpstr>
      <vt:lpstr>Be forewarned: </vt:lpstr>
      <vt:lpstr>PowerPoint Presentation</vt:lpstr>
      <vt:lpstr>My Bona Fides</vt:lpstr>
      <vt:lpstr>My Bona Fides (cont.)</vt:lpstr>
      <vt:lpstr>My Bona Fides (cont.)</vt:lpstr>
      <vt:lpstr>History – From Whence Comes SOR?</vt:lpstr>
      <vt:lpstr>History – From Whence Comes SOR? (cont.)</vt:lpstr>
      <vt:lpstr>History – From Whence Comes SOR? (cont.)</vt:lpstr>
      <vt:lpstr>History – From Whence Comes SOR? (cont.)</vt:lpstr>
      <vt:lpstr>History – From Whence Comes SOR? (cont.)</vt:lpstr>
      <vt:lpstr>History – From Whence Comes SOR? (cont.)</vt:lpstr>
      <vt:lpstr>Disagreements in the Scientific Community</vt:lpstr>
      <vt:lpstr>Disagreements in the Scientific Community (cont.)</vt:lpstr>
      <vt:lpstr>Disagreements in the Scientific Community (cont.)</vt:lpstr>
      <vt:lpstr>Disagreements in the Scientific Community (cont.)</vt:lpstr>
      <vt:lpstr>Disagreements in the Scientific Community (cont.)</vt:lpstr>
      <vt:lpstr>Disagreements in the Scientific Community (cont.)</vt:lpstr>
      <vt:lpstr>Disagreements in the Scientific Community (cont.)</vt:lpstr>
      <vt:lpstr>Disagreements in the Scientific Community (cont.)</vt:lpstr>
      <vt:lpstr>Summing Up</vt:lpstr>
      <vt:lpstr>SOR Rules of Evidence</vt:lpstr>
      <vt:lpstr>Implications: An Example</vt:lpstr>
      <vt:lpstr>Implications: An Example (cont.)</vt:lpstr>
      <vt:lpstr>So that’s what everyone thinks SOR is?</vt:lpstr>
      <vt:lpstr>So that’s what everyone thinks SOR is?</vt:lpstr>
      <vt:lpstr>So that’s what everyone thinks SOR is?</vt:lpstr>
      <vt:lpstr>So that’s what everyone thinks SOR is?</vt:lpstr>
      <vt:lpstr>Why a science of reading?</vt:lpstr>
      <vt:lpstr>Why a science of reading?</vt:lpstr>
      <vt:lpstr>Preventing Reading Difficulties</vt:lpstr>
      <vt:lpstr>PowerPoint Presentation</vt:lpstr>
      <vt:lpstr>National Reading Panel</vt:lpstr>
      <vt:lpstr>PowerPoint Presentation</vt:lpstr>
      <vt:lpstr>National Early Literacy Panel</vt:lpstr>
      <vt:lpstr>PowerPoint Presentation</vt:lpstr>
      <vt:lpstr>National Literacy Panel for Language Minority Children and Youth</vt:lpstr>
      <vt:lpstr>PowerPoint Presentation</vt:lpstr>
      <vt:lpstr>What Works Clearinghouse</vt:lpstr>
      <vt:lpstr>What Works Clearinghouse Panelists (sample)</vt:lpstr>
      <vt:lpstr>Carnegie Corporation</vt:lpstr>
      <vt:lpstr>John Hattie</vt:lpstr>
      <vt:lpstr>Highly ranked reading research journals</vt:lpstr>
      <vt:lpstr>My framework</vt:lpstr>
      <vt:lpstr>Amount of Instruction/Practice</vt:lpstr>
      <vt:lpstr>Amount of Teaching/Practice</vt:lpstr>
      <vt:lpstr>Amount of Teaching/Practice</vt:lpstr>
      <vt:lpstr>Amount of Teaching/Practice</vt:lpstr>
      <vt:lpstr>Content of Instruction</vt:lpstr>
      <vt:lpstr>Key Areas of Curriculum</vt:lpstr>
      <vt:lpstr>Phonemic Awareness</vt:lpstr>
      <vt:lpstr>Phonemic Awareness (cont.)</vt:lpstr>
      <vt:lpstr>Phonemic Awareness (cont.)</vt:lpstr>
      <vt:lpstr>Phonemic Awareness Skills</vt:lpstr>
      <vt:lpstr>Examples of PA Skills</vt:lpstr>
      <vt:lpstr>PA Instruction</vt:lpstr>
      <vt:lpstr>Some SOR Myths</vt:lpstr>
      <vt:lpstr>Phonics</vt:lpstr>
      <vt:lpstr>Phonics (cont.)</vt:lpstr>
      <vt:lpstr>Phonics (cont.)</vt:lpstr>
      <vt:lpstr>Phoneme-Grapheme Correspondence</vt:lpstr>
      <vt:lpstr>Phoneme-Grapheme Correspondence</vt:lpstr>
      <vt:lpstr>Phoneme-Grapheme Correspondences</vt:lpstr>
      <vt:lpstr>Phoneme-Grapheme Correspondence</vt:lpstr>
      <vt:lpstr>Syllable Patterns</vt:lpstr>
      <vt:lpstr>Phonics (cont.)</vt:lpstr>
      <vt:lpstr>Some SOR Myths</vt:lpstr>
      <vt:lpstr>Some SOR Myths (cont.)</vt:lpstr>
      <vt:lpstr>Text Reading Fluency</vt:lpstr>
      <vt:lpstr>Text Reading Fluency</vt:lpstr>
      <vt:lpstr>Some SOR Myths</vt:lpstr>
      <vt:lpstr>Reading Comprehension</vt:lpstr>
      <vt:lpstr>Reading Comprehension (cont.)</vt:lpstr>
      <vt:lpstr>Reading Comprehension (cont).</vt:lpstr>
      <vt:lpstr>Reading Comprehension (cont).</vt:lpstr>
      <vt:lpstr>Some SOR Myths</vt:lpstr>
      <vt:lpstr>Writing</vt:lpstr>
      <vt:lpstr>Writing</vt:lpstr>
      <vt:lpstr>SOR Myths</vt:lpstr>
      <vt:lpstr>  Quality of Instruction</vt:lpstr>
      <vt:lpstr>  Quality of Instruction</vt:lpstr>
      <vt:lpstr>Quality of Instruction (cont.)</vt:lpstr>
      <vt:lpstr>Quality: Explicitness</vt:lpstr>
      <vt:lpstr>Quality: Differentiation</vt:lpstr>
      <vt:lpstr>Quality: Intensity</vt:lpstr>
      <vt:lpstr>Quality: Lesson Design</vt:lpstr>
      <vt:lpstr>Quality: Implementation</vt:lpstr>
      <vt:lpstr>Quality: Motivation</vt:lpstr>
      <vt:lpstr>What does a science of reading tell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Science of Reading</dc:title>
  <dc:creator>Shanahan, Timothy E</dc:creator>
  <cp:lastModifiedBy>Shanahan, Timothy E</cp:lastModifiedBy>
  <cp:revision>18</cp:revision>
  <dcterms:created xsi:type="dcterms:W3CDTF">2021-10-19T21:26:58Z</dcterms:created>
  <dcterms:modified xsi:type="dcterms:W3CDTF">2021-10-28T15:21:56Z</dcterms:modified>
</cp:coreProperties>
</file>