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0" r:id="rId1"/>
  </p:sldMasterIdLst>
  <p:notesMasterIdLst>
    <p:notesMasterId r:id="rId51"/>
  </p:notesMasterIdLst>
  <p:handoutMasterIdLst>
    <p:handoutMasterId r:id="rId52"/>
  </p:handoutMasterIdLst>
  <p:sldIdLst>
    <p:sldId id="256" r:id="rId2"/>
    <p:sldId id="264" r:id="rId3"/>
    <p:sldId id="257" r:id="rId4"/>
    <p:sldId id="258" r:id="rId5"/>
    <p:sldId id="259" r:id="rId6"/>
    <p:sldId id="260" r:id="rId7"/>
    <p:sldId id="261" r:id="rId8"/>
    <p:sldId id="262" r:id="rId9"/>
    <p:sldId id="263" r:id="rId10"/>
    <p:sldId id="265" r:id="rId11"/>
    <p:sldId id="266" r:id="rId12"/>
    <p:sldId id="269"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8" r:id="rId28"/>
    <p:sldId id="289" r:id="rId29"/>
    <p:sldId id="290" r:id="rId30"/>
    <p:sldId id="304" r:id="rId31"/>
    <p:sldId id="305" r:id="rId32"/>
    <p:sldId id="285" r:id="rId33"/>
    <p:sldId id="291" r:id="rId34"/>
    <p:sldId id="292" r:id="rId35"/>
    <p:sldId id="293" r:id="rId36"/>
    <p:sldId id="294" r:id="rId37"/>
    <p:sldId id="295" r:id="rId38"/>
    <p:sldId id="286" r:id="rId39"/>
    <p:sldId id="296" r:id="rId40"/>
    <p:sldId id="297" r:id="rId41"/>
    <p:sldId id="298" r:id="rId42"/>
    <p:sldId id="287" r:id="rId43"/>
    <p:sldId id="299" r:id="rId44"/>
    <p:sldId id="300" r:id="rId45"/>
    <p:sldId id="301" r:id="rId46"/>
    <p:sldId id="302" r:id="rId47"/>
    <p:sldId id="306" r:id="rId48"/>
    <p:sldId id="307" r:id="rId49"/>
    <p:sldId id="303"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Four Decisions" id="{E92EE892-1E3A-4087-958E-BAFE4F4721F2}">
          <p14:sldIdLst>
            <p14:sldId id="256"/>
            <p14:sldId id="264"/>
            <p14:sldId id="257"/>
            <p14:sldId id="258"/>
            <p14:sldId id="259"/>
            <p14:sldId id="260"/>
            <p14:sldId id="261"/>
            <p14:sldId id="262"/>
            <p14:sldId id="263"/>
            <p14:sldId id="265"/>
            <p14:sldId id="266"/>
            <p14:sldId id="269"/>
            <p14:sldId id="271"/>
            <p14:sldId id="272"/>
            <p14:sldId id="273"/>
            <p14:sldId id="274"/>
            <p14:sldId id="275"/>
            <p14:sldId id="276"/>
            <p14:sldId id="277"/>
            <p14:sldId id="278"/>
            <p14:sldId id="279"/>
            <p14:sldId id="280"/>
            <p14:sldId id="281"/>
            <p14:sldId id="282"/>
            <p14:sldId id="283"/>
            <p14:sldId id="284"/>
            <p14:sldId id="288"/>
            <p14:sldId id="289"/>
            <p14:sldId id="290"/>
            <p14:sldId id="304"/>
            <p14:sldId id="305"/>
            <p14:sldId id="285"/>
            <p14:sldId id="291"/>
            <p14:sldId id="292"/>
            <p14:sldId id="293"/>
            <p14:sldId id="294"/>
            <p14:sldId id="295"/>
            <p14:sldId id="286"/>
            <p14:sldId id="296"/>
            <p14:sldId id="297"/>
            <p14:sldId id="298"/>
            <p14:sldId id="287"/>
            <p14:sldId id="299"/>
            <p14:sldId id="300"/>
            <p14:sldId id="301"/>
            <p14:sldId id="302"/>
            <p14:sldId id="306"/>
            <p14:sldId id="307"/>
            <p14:sldId id="303"/>
          </p14:sldIdLst>
        </p14:section>
        <p14:section name="People" id="{0B88B68D-F09B-44A0-BCB2-8673DC06FE68}">
          <p14:sldIdLst/>
        </p14:section>
        <p14:section name="Strategy" id="{AE5DA482-4649-494A-9C54-0FFA1A64EAD7}">
          <p14:sldIdLst/>
        </p14:section>
        <p14:section name="Call to Action" id="{F3E70376-2ECD-4FB8-9E48-4117BB3460BD}">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33" autoAdjust="0"/>
    <p:restoredTop sz="73197" autoAdjust="0"/>
  </p:normalViewPr>
  <p:slideViewPr>
    <p:cSldViewPr>
      <p:cViewPr varScale="1">
        <p:scale>
          <a:sx n="60" d="100"/>
          <a:sy n="60" d="100"/>
        </p:scale>
        <p:origin x="-2376" y="-96"/>
      </p:cViewPr>
      <p:guideLst>
        <p:guide orient="horz" pos="2160"/>
        <p:guide orient="horz" pos="192"/>
        <p:guide orient="horz" pos="528"/>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79" d="100"/>
          <a:sy n="79" d="100"/>
        </p:scale>
        <p:origin x="-391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slide" Target="slides/slide49.xml"/><Relationship Id="rId51" Type="http://schemas.openxmlformats.org/officeDocument/2006/relationships/notesMaster" Target="notesMasters/notesMaster1.xml"/><Relationship Id="rId52" Type="http://schemas.openxmlformats.org/officeDocument/2006/relationships/handoutMaster" Target="handoutMasters/handoutMaster1.xml"/><Relationship Id="rId53" Type="http://schemas.openxmlformats.org/officeDocument/2006/relationships/printerSettings" Target="printerSettings/printerSettings1.bin"/><Relationship Id="rId54" Type="http://schemas.openxmlformats.org/officeDocument/2006/relationships/presProps" Target="presProps.xml"/><Relationship Id="rId55" Type="http://schemas.openxmlformats.org/officeDocument/2006/relationships/viewProps" Target="viewProps.xml"/><Relationship Id="rId56" Type="http://schemas.openxmlformats.org/officeDocument/2006/relationships/theme" Target="theme/theme1.xml"/><Relationship Id="rId57"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702021-F9BB-432D-A212-2F02F84028E5}" type="datetimeFigureOut">
              <a:rPr lang="en-US" smtClean="0"/>
              <a:t>1/11/17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68DA7D1-680C-47DA-98B9-12465CB350E2}" type="slidenum">
              <a:rPr lang="en-US" smtClean="0"/>
              <a:t>‹#›</a:t>
            </a:fld>
            <a:endParaRPr lang="en-US"/>
          </a:p>
        </p:txBody>
      </p:sp>
    </p:spTree>
    <p:extLst>
      <p:ext uri="{BB962C8B-B14F-4D97-AF65-F5344CB8AC3E}">
        <p14:creationId xmlns:p14="http://schemas.microsoft.com/office/powerpoint/2010/main" val="3602374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C7DBE9-A486-449D-BE33-F161E4FBCF0F}" type="datetimeFigureOut">
              <a:rPr lang="en-US" smtClean="0"/>
              <a:pPr/>
              <a:t>1/11/17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6BCB27-A446-4242-994B-61F6F8572BA8}" type="slidenum">
              <a:rPr lang="en-US" smtClean="0"/>
              <a:pPr/>
              <a:t>‹#›</a:t>
            </a:fld>
            <a:endParaRPr lang="en-US"/>
          </a:p>
        </p:txBody>
      </p:sp>
    </p:spTree>
    <p:extLst>
      <p:ext uri="{BB962C8B-B14F-4D97-AF65-F5344CB8AC3E}">
        <p14:creationId xmlns:p14="http://schemas.microsoft.com/office/powerpoint/2010/main" val="2293767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indent="-228600" algn="l" defTabSz="914400" rtl="0" eaLnBrk="1" latinLnBrk="0" hangingPunct="1">
      <a:spcBef>
        <a:spcPts val="600"/>
      </a:spcBef>
      <a:buFont typeface="Arial" pitchFamily="34" charset="0"/>
      <a:buChar char="•"/>
      <a:defRPr sz="1200" i="1" kern="1200">
        <a:solidFill>
          <a:schemeClr val="tx1"/>
        </a:solidFill>
        <a:latin typeface="+mn-lt"/>
        <a:ea typeface="+mn-ea"/>
        <a:cs typeface="+mn-cs"/>
      </a:defRPr>
    </a:lvl2pPr>
    <a:lvl3pPr marL="108585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1" indent="0">
              <a:buNone/>
            </a:pPr>
            <a:endParaRPr lang="en-US" sz="1200" i="1" kern="1200" baseline="0" noProof="0" dirty="0" smtClean="0">
              <a:solidFill>
                <a:schemeClr val="tx1"/>
              </a:solidFill>
              <a:latin typeface="+mn-lt"/>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B36BCB27-A446-4242-994B-61F6F8572BA8}" type="slidenum">
              <a:rPr lang="en-US" smtClean="0"/>
              <a:pPr/>
              <a:t>1</a:t>
            </a:fld>
            <a:endParaRPr lang="en-US"/>
          </a:p>
        </p:txBody>
      </p:sp>
    </p:spTree>
    <p:extLst>
      <p:ext uri="{BB962C8B-B14F-4D97-AF65-F5344CB8AC3E}">
        <p14:creationId xmlns:p14="http://schemas.microsoft.com/office/powerpoint/2010/main" val="1976486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36BCB27-A446-4242-994B-61F6F8572BA8}" type="slidenum">
              <a:rPr lang="en-US" smtClean="0"/>
              <a:pPr/>
              <a:t>22</a:t>
            </a:fld>
            <a:endParaRPr lang="en-US"/>
          </a:p>
        </p:txBody>
      </p:sp>
    </p:spTree>
    <p:extLst>
      <p:ext uri="{BB962C8B-B14F-4D97-AF65-F5344CB8AC3E}">
        <p14:creationId xmlns:p14="http://schemas.microsoft.com/office/powerpoint/2010/main" val="1604623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r>
              <a:rPr lang="en-US" smtClean="0"/>
              <a:t>© your company name. All rights reserved.</a:t>
            </a:r>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r>
              <a:rPr lang="en-US" smtClean="0"/>
              <a:t>Title of your presentation</a:t>
            </a:r>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pPr defTabSz="457200"/>
            <a:r>
              <a:rPr lang="en-US" smtClean="0"/>
              <a:t>© your company name. All rights reserved.</a:t>
            </a:r>
            <a:endParaRPr lang="en-US"/>
          </a:p>
        </p:txBody>
      </p:sp>
      <p:sp>
        <p:nvSpPr>
          <p:cNvPr id="6" name="Footer Placeholder 5"/>
          <p:cNvSpPr>
            <a:spLocks noGrp="1"/>
          </p:cNvSpPr>
          <p:nvPr>
            <p:ph type="ftr" sz="quarter" idx="11"/>
          </p:nvPr>
        </p:nvSpPr>
        <p:spPr/>
        <p:txBody>
          <a:bodyPr/>
          <a:lstStyle/>
          <a:p>
            <a:pPr defTabSz="457200"/>
            <a:r>
              <a:rPr lang="en-US" smtClean="0"/>
              <a:t>Title of your presentation</a:t>
            </a:r>
            <a:endParaRPr lang="en-US"/>
          </a:p>
        </p:txBody>
      </p:sp>
      <p:sp>
        <p:nvSpPr>
          <p:cNvPr id="7" name="Slide Number Placeholder 6"/>
          <p:cNvSpPr>
            <a:spLocks noGrp="1"/>
          </p:cNvSpPr>
          <p:nvPr>
            <p:ph type="sldNum" sz="quarter" idx="12"/>
          </p:nvPr>
        </p:nvSpPr>
        <p:spPr/>
        <p:txBody>
          <a:bodyPr/>
          <a:lstStyle/>
          <a:p>
            <a:pPr defTabSz="457200"/>
            <a:fld id="{D3549F50-7AD4-464D-9032-CC0646FB2084}" type="slidenum">
              <a:rPr lang="en-US" smtClean="0"/>
              <a:pPr defTabSz="45720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r>
              <a:rPr lang="en-US" smtClean="0"/>
              <a:t>© your company name. All rights reserved.</a:t>
            </a:r>
            <a:endParaRPr lang="en-US"/>
          </a:p>
        </p:txBody>
      </p:sp>
      <p:sp>
        <p:nvSpPr>
          <p:cNvPr id="4" name="Footer Placeholder 3"/>
          <p:cNvSpPr>
            <a:spLocks noGrp="1"/>
          </p:cNvSpPr>
          <p:nvPr>
            <p:ph type="ftr" sz="quarter" idx="11"/>
          </p:nvPr>
        </p:nvSpPr>
        <p:spPr/>
        <p:txBody>
          <a:bodyPr/>
          <a:lstStyle/>
          <a:p>
            <a:r>
              <a:rPr lang="en-US" smtClean="0"/>
              <a:t>Title of your presentation</a:t>
            </a:r>
            <a:endParaRPr lang="en-US"/>
          </a:p>
        </p:txBody>
      </p:sp>
      <p:sp>
        <p:nvSpPr>
          <p:cNvPr id="5" name="Slide Number Placeholder 4"/>
          <p:cNvSpPr>
            <a:spLocks noGrp="1"/>
          </p:cNvSpPr>
          <p:nvPr>
            <p:ph type="sldNum" sz="quarter" idx="12"/>
          </p:nvPr>
        </p:nvSpPr>
        <p:spPr/>
        <p:txBody>
          <a:bodyPr/>
          <a:lstStyle/>
          <a:p>
            <a:fld id="{D3549F50-7AD4-464D-9032-CC0646FB208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r>
              <a:rPr lang="en-US" smtClean="0"/>
              <a:t>© your company name. All rights reserved.</a:t>
            </a:r>
            <a:endParaRPr lang="en-US"/>
          </a:p>
        </p:txBody>
      </p:sp>
      <p:sp>
        <p:nvSpPr>
          <p:cNvPr id="3" name="Footer Placeholder 2"/>
          <p:cNvSpPr>
            <a:spLocks noGrp="1"/>
          </p:cNvSpPr>
          <p:nvPr>
            <p:ph type="ftr" sz="quarter" idx="11"/>
          </p:nvPr>
        </p:nvSpPr>
        <p:spPr/>
        <p:txBody>
          <a:bodyPr/>
          <a:lstStyle/>
          <a:p>
            <a:r>
              <a:rPr lang="en-US" smtClean="0"/>
              <a:t>Title of your presentation</a:t>
            </a:r>
            <a:endParaRPr lang="en-US"/>
          </a:p>
        </p:txBody>
      </p:sp>
      <p:sp>
        <p:nvSpPr>
          <p:cNvPr id="4" name="Slide Number Placeholder 3"/>
          <p:cNvSpPr>
            <a:spLocks noGrp="1"/>
          </p:cNvSpPr>
          <p:nvPr>
            <p:ph type="sldNum" sz="quarter" idx="12"/>
          </p:nvPr>
        </p:nvSpPr>
        <p:spPr/>
        <p:txBody>
          <a:bodyPr/>
          <a:lstStyle/>
          <a:p>
            <a:fld id="{D3549F50-7AD4-464D-9032-CC0646FB2084}"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r>
              <a:rPr lang="en-US" smtClean="0"/>
              <a:t>© your company name. All rights reserved.</a:t>
            </a:r>
            <a:endParaRPr lang="en-US"/>
          </a:p>
        </p:txBody>
      </p:sp>
      <p:sp>
        <p:nvSpPr>
          <p:cNvPr id="6" name="Footer Placeholder 5"/>
          <p:cNvSpPr>
            <a:spLocks noGrp="1"/>
          </p:cNvSpPr>
          <p:nvPr>
            <p:ph type="ftr" sz="quarter" idx="11"/>
          </p:nvPr>
        </p:nvSpPr>
        <p:spPr>
          <a:xfrm>
            <a:off x="3859305" y="6423585"/>
            <a:ext cx="3316941" cy="365125"/>
          </a:xfrm>
        </p:spPr>
        <p:txBody>
          <a:bodyPr/>
          <a:lstStyle/>
          <a:p>
            <a:r>
              <a:rPr lang="en-US" smtClean="0"/>
              <a:t>Title of your presentation</a:t>
            </a:r>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r>
              <a:rPr lang="en-US" smtClean="0"/>
              <a:t>© your company name. All rights reserved.</a:t>
            </a:r>
            <a:endParaRPr lang="en-US"/>
          </a:p>
        </p:txBody>
      </p:sp>
      <p:sp>
        <p:nvSpPr>
          <p:cNvPr id="6" name="Footer Placeholder 5"/>
          <p:cNvSpPr>
            <a:spLocks noGrp="1"/>
          </p:cNvSpPr>
          <p:nvPr>
            <p:ph type="ftr" sz="quarter" idx="11"/>
          </p:nvPr>
        </p:nvSpPr>
        <p:spPr>
          <a:xfrm>
            <a:off x="4191000" y="6423585"/>
            <a:ext cx="3005138" cy="365125"/>
          </a:xfrm>
        </p:spPr>
        <p:txBody>
          <a:bodyPr/>
          <a:lstStyle/>
          <a:p>
            <a:r>
              <a:rPr lang="en-US" smtClean="0"/>
              <a:t>Title of your presentation</a:t>
            </a:r>
            <a:endParaRPr lang="en-US"/>
          </a:p>
        </p:txBody>
      </p:sp>
      <p:sp>
        <p:nvSpPr>
          <p:cNvPr id="7" name="Slide Number Placeholder 6"/>
          <p:cNvSpPr>
            <a:spLocks noGrp="1"/>
          </p:cNvSpPr>
          <p:nvPr>
            <p:ph type="sldNum" sz="quarter" idx="12"/>
          </p:nvPr>
        </p:nvSpPr>
        <p:spPr/>
        <p:txBody>
          <a:bodyPr/>
          <a:lstStyle/>
          <a:p>
            <a:fld id="{0B95427B-4F08-4D50-853B-896B91565839}" type="slidenum">
              <a:rPr lang="en-US" smtClean="0"/>
              <a:pPr/>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defTabSz="457200"/>
            <a:r>
              <a:rPr lang="en-US" smtClean="0"/>
              <a:t>© your company name. All rights reserved.</a:t>
            </a:r>
            <a:endParaRPr lang="en-US"/>
          </a:p>
        </p:txBody>
      </p:sp>
      <p:sp>
        <p:nvSpPr>
          <p:cNvPr id="6" name="Footer Placeholder 5"/>
          <p:cNvSpPr>
            <a:spLocks noGrp="1"/>
          </p:cNvSpPr>
          <p:nvPr>
            <p:ph type="ftr" sz="quarter" idx="11"/>
          </p:nvPr>
        </p:nvSpPr>
        <p:spPr/>
        <p:txBody>
          <a:bodyPr/>
          <a:lstStyle/>
          <a:p>
            <a:pPr defTabSz="457200"/>
            <a:r>
              <a:rPr lang="en-US" smtClean="0"/>
              <a:t>Title of your presentation</a:t>
            </a:r>
            <a:endParaRPr lang="en-US"/>
          </a:p>
        </p:txBody>
      </p:sp>
      <p:sp>
        <p:nvSpPr>
          <p:cNvPr id="7" name="Slide Number Placeholder 6"/>
          <p:cNvSpPr>
            <a:spLocks noGrp="1"/>
          </p:cNvSpPr>
          <p:nvPr>
            <p:ph type="sldNum" sz="quarter" idx="12"/>
          </p:nvPr>
        </p:nvSpPr>
        <p:spPr/>
        <p:txBody>
          <a:bodyPr/>
          <a:lstStyle/>
          <a:p>
            <a:pPr defTabSz="457200"/>
            <a:fld id="{D3549F50-7AD4-464D-9032-CC0646FB2084}" type="slidenum">
              <a:rPr lang="en-US" smtClean="0"/>
              <a:pPr defTabSz="45720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hf sldNum="0"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pPr defTabSz="457200"/>
            <a:r>
              <a:rPr lang="en-US" smtClean="0"/>
              <a:t>© your company name. All rights reserved.</a:t>
            </a:r>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pPr defTabSz="457200"/>
            <a:r>
              <a:rPr lang="en-US" smtClean="0"/>
              <a:t>Title of your presentation</a:t>
            </a:r>
            <a:endParaRPr lang="en-US"/>
          </a:p>
        </p:txBody>
      </p:sp>
      <p:sp>
        <p:nvSpPr>
          <p:cNvPr id="7" name="Slide Number Placeholder 6"/>
          <p:cNvSpPr>
            <a:spLocks noGrp="1"/>
          </p:cNvSpPr>
          <p:nvPr>
            <p:ph type="sldNum" sz="quarter" idx="12"/>
          </p:nvPr>
        </p:nvSpPr>
        <p:spPr/>
        <p:txBody>
          <a:bodyPr/>
          <a:lstStyle/>
          <a:p>
            <a:pPr defTabSz="457200"/>
            <a:fld id="{D3549F50-7AD4-464D-9032-CC0646FB2084}" type="slidenum">
              <a:rPr lang="en-US" smtClean="0"/>
              <a:pPr defTabSz="45720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hf sldNum="0"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pPr defTabSz="457200"/>
            <a:r>
              <a:rPr lang="en-US" smtClean="0"/>
              <a:t>© your company name. All rights reserved.</a:t>
            </a:r>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pPr defTabSz="457200"/>
            <a:r>
              <a:rPr lang="en-US" smtClean="0"/>
              <a:t>Title of your presentation</a:t>
            </a:r>
            <a:endParaRPr lang="en-US"/>
          </a:p>
        </p:txBody>
      </p:sp>
      <p:sp>
        <p:nvSpPr>
          <p:cNvPr id="7" name="Slide Number Placeholder 6"/>
          <p:cNvSpPr>
            <a:spLocks noGrp="1"/>
          </p:cNvSpPr>
          <p:nvPr>
            <p:ph type="sldNum" sz="quarter" idx="12"/>
          </p:nvPr>
        </p:nvSpPr>
        <p:spPr/>
        <p:txBody>
          <a:bodyPr/>
          <a:lstStyle/>
          <a:p>
            <a:pPr defTabSz="457200"/>
            <a:fld id="{D3549F50-7AD4-464D-9032-CC0646FB2084}" type="slidenum">
              <a:rPr lang="en-US" smtClean="0"/>
              <a:pPr defTabSz="45720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hf sldNum="0"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pPr defTabSz="457200"/>
            <a:r>
              <a:rPr lang="en-US" smtClean="0"/>
              <a:t>© your company name. All rights reserved.</a:t>
            </a:r>
            <a:endParaRPr lang="en-US"/>
          </a:p>
        </p:txBody>
      </p:sp>
      <p:sp>
        <p:nvSpPr>
          <p:cNvPr id="6" name="Footer Placeholder 5"/>
          <p:cNvSpPr>
            <a:spLocks noGrp="1"/>
          </p:cNvSpPr>
          <p:nvPr>
            <p:ph type="ftr" sz="quarter" idx="11"/>
          </p:nvPr>
        </p:nvSpPr>
        <p:spPr>
          <a:xfrm>
            <a:off x="4191000" y="6423585"/>
            <a:ext cx="3005138" cy="365125"/>
          </a:xfrm>
        </p:spPr>
        <p:txBody>
          <a:bodyPr/>
          <a:lstStyle/>
          <a:p>
            <a:pPr defTabSz="457200"/>
            <a:r>
              <a:rPr lang="en-US" smtClean="0"/>
              <a:t>Title of your presentation</a:t>
            </a:r>
            <a:endParaRPr lang="en-US"/>
          </a:p>
        </p:txBody>
      </p:sp>
      <p:sp>
        <p:nvSpPr>
          <p:cNvPr id="7" name="Slide Number Placeholder 6"/>
          <p:cNvSpPr>
            <a:spLocks noGrp="1"/>
          </p:cNvSpPr>
          <p:nvPr>
            <p:ph type="sldNum" sz="quarter" idx="12"/>
          </p:nvPr>
        </p:nvSpPr>
        <p:spPr/>
        <p:txBody>
          <a:bodyPr/>
          <a:lstStyle/>
          <a:p>
            <a:pPr defTabSz="457200"/>
            <a:fld id="{D3549F50-7AD4-464D-9032-CC0646FB2084}" type="slidenum">
              <a:rPr lang="en-US" smtClean="0"/>
              <a:pPr defTabSz="45720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hf sldNum="0"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r>
              <a:rPr lang="en-US" smtClean="0"/>
              <a:t>© your company name. All rights reserved.</a:t>
            </a:r>
            <a:endParaRPr lang="en-US"/>
          </a:p>
        </p:txBody>
      </p:sp>
      <p:sp>
        <p:nvSpPr>
          <p:cNvPr id="5" name="Footer Placeholder 4"/>
          <p:cNvSpPr>
            <a:spLocks noGrp="1"/>
          </p:cNvSpPr>
          <p:nvPr>
            <p:ph type="ftr" sz="quarter" idx="11"/>
          </p:nvPr>
        </p:nvSpPr>
        <p:spPr/>
        <p:txBody>
          <a:bodyPr/>
          <a:lstStyle/>
          <a:p>
            <a:r>
              <a:rPr lang="en-US" smtClean="0"/>
              <a:t>Title of your presentation</a:t>
            </a:r>
            <a:endParaRPr lang="en-US"/>
          </a:p>
        </p:txBody>
      </p:sp>
      <p:sp>
        <p:nvSpPr>
          <p:cNvPr id="6" name="Slide Number Placeholder 5"/>
          <p:cNvSpPr>
            <a:spLocks noGrp="1"/>
          </p:cNvSpPr>
          <p:nvPr>
            <p:ph type="sldNum" sz="quarter" idx="12"/>
          </p:nvPr>
        </p:nvSpPr>
        <p:spPr/>
        <p:txBody>
          <a:bodyPr/>
          <a:lstStyle/>
          <a:p>
            <a:fld id="{D3549F50-7AD4-464D-9032-CC0646FB20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r>
              <a:rPr lang="en-US" smtClean="0"/>
              <a:t>© your company name. All rights reserved.</a:t>
            </a:r>
            <a:endParaRPr lang="en-US"/>
          </a:p>
        </p:txBody>
      </p:sp>
      <p:sp>
        <p:nvSpPr>
          <p:cNvPr id="5" name="Footer Placeholder 4"/>
          <p:cNvSpPr>
            <a:spLocks noGrp="1"/>
          </p:cNvSpPr>
          <p:nvPr>
            <p:ph type="ftr" sz="quarter" idx="11"/>
          </p:nvPr>
        </p:nvSpPr>
        <p:spPr/>
        <p:txBody>
          <a:bodyPr/>
          <a:lstStyle/>
          <a:p>
            <a:r>
              <a:rPr lang="en-US" smtClean="0"/>
              <a:t>Title of your presentation</a:t>
            </a:r>
            <a:endParaRPr lang="en-US"/>
          </a:p>
        </p:txBody>
      </p:sp>
      <p:sp>
        <p:nvSpPr>
          <p:cNvPr id="6" name="Slide Number Placeholder 5"/>
          <p:cNvSpPr>
            <a:spLocks noGrp="1"/>
          </p:cNvSpPr>
          <p:nvPr>
            <p:ph type="sldNum" sz="quarter" idx="12"/>
          </p:nvPr>
        </p:nvSpPr>
        <p:spPr/>
        <p:txBody>
          <a:bodyPr/>
          <a:lstStyle/>
          <a:p>
            <a:fld id="{D3549F50-7AD4-464D-9032-CC0646FB2084}" type="slidenum">
              <a:rPr lang="en-US" smtClean="0"/>
              <a:pPr/>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r>
              <a:rPr lang="en-US" smtClean="0"/>
              <a:t>© your company name. All rights reserved.</a:t>
            </a:r>
            <a:endParaRPr lang="en-US"/>
          </a:p>
        </p:txBody>
      </p:sp>
      <p:sp>
        <p:nvSpPr>
          <p:cNvPr id="5" name="Footer Placeholder 4"/>
          <p:cNvSpPr>
            <a:spLocks noGrp="1"/>
          </p:cNvSpPr>
          <p:nvPr>
            <p:ph type="ftr" sz="quarter" idx="11"/>
          </p:nvPr>
        </p:nvSpPr>
        <p:spPr/>
        <p:txBody>
          <a:bodyPr/>
          <a:lstStyle/>
          <a:p>
            <a:r>
              <a:rPr lang="en-US" smtClean="0"/>
              <a:t>Title of your presentation</a:t>
            </a:r>
            <a:endParaRPr lang="en-US"/>
          </a:p>
        </p:txBody>
      </p:sp>
      <p:sp>
        <p:nvSpPr>
          <p:cNvPr id="6" name="Slide Number Placeholder 5"/>
          <p:cNvSpPr>
            <a:spLocks noGrp="1"/>
          </p:cNvSpPr>
          <p:nvPr>
            <p:ph type="sldNum" sz="quarter" idx="12"/>
          </p:nvPr>
        </p:nvSpPr>
        <p:spPr/>
        <p:txBody>
          <a:bodyPr/>
          <a:lstStyle/>
          <a:p>
            <a:fld id="{D3549F50-7AD4-464D-9032-CC0646FB2084}" type="slidenum">
              <a:rPr lang="en-US" smtClean="0"/>
              <a:pPr/>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pPr defTabSz="457200"/>
            <a:r>
              <a:rPr lang="en-US" smtClean="0"/>
              <a:t>© your company name. All rights reserved.</a:t>
            </a:r>
            <a:endParaRPr lang="en-US"/>
          </a:p>
        </p:txBody>
      </p:sp>
      <p:sp>
        <p:nvSpPr>
          <p:cNvPr id="5" name="Footer Placeholder 4"/>
          <p:cNvSpPr>
            <a:spLocks noGrp="1"/>
          </p:cNvSpPr>
          <p:nvPr>
            <p:ph type="ftr" sz="quarter" idx="11"/>
          </p:nvPr>
        </p:nvSpPr>
        <p:spPr/>
        <p:txBody>
          <a:bodyPr/>
          <a:lstStyle/>
          <a:p>
            <a:pPr defTabSz="457200"/>
            <a:r>
              <a:rPr lang="en-US" smtClean="0"/>
              <a:t>Title of your presentation</a:t>
            </a:r>
            <a:endParaRPr lang="en-US"/>
          </a:p>
        </p:txBody>
      </p:sp>
      <p:sp>
        <p:nvSpPr>
          <p:cNvPr id="6" name="Slide Number Placeholder 5"/>
          <p:cNvSpPr>
            <a:spLocks noGrp="1"/>
          </p:cNvSpPr>
          <p:nvPr>
            <p:ph type="sldNum" sz="quarter" idx="12"/>
          </p:nvPr>
        </p:nvSpPr>
        <p:spPr/>
        <p:txBody>
          <a:bodyPr/>
          <a:lstStyle/>
          <a:p>
            <a:pPr defTabSz="457200"/>
            <a:fld id="{D3549F50-7AD4-464D-9032-CC0646FB2084}" type="slidenum">
              <a:rPr lang="en-US" smtClean="0"/>
              <a:pPr defTabSz="45720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pPr defTabSz="457200"/>
            <a:r>
              <a:rPr lang="en-US" smtClean="0"/>
              <a:t>© your company name. All rights reserved.</a:t>
            </a:r>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pPr defTabSz="457200"/>
            <a:r>
              <a:rPr lang="en-US" smtClean="0"/>
              <a:t>Title of your presentation</a:t>
            </a:r>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hf sldNum="0" hdr="0"/>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r>
              <a:rPr lang="en-US" smtClean="0"/>
              <a:t>© your company name. All rights reserved.</a:t>
            </a:r>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r>
              <a:rPr lang="en-US" smtClean="0"/>
              <a:t>Title of your presentation</a:t>
            </a:r>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0B95427B-4F08-4D50-853B-896B91565839}" type="slidenum">
              <a:rPr lang="en-US" smtClean="0"/>
              <a:pPr/>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r>
              <a:rPr lang="en-US" smtClean="0"/>
              <a:t>© your company name. All rights reserved.</a:t>
            </a:r>
            <a:endParaRPr lang="en-US"/>
          </a:p>
        </p:txBody>
      </p:sp>
      <p:sp>
        <p:nvSpPr>
          <p:cNvPr id="6" name="Footer Placeholder 5"/>
          <p:cNvSpPr>
            <a:spLocks noGrp="1"/>
          </p:cNvSpPr>
          <p:nvPr>
            <p:ph type="ftr" sz="quarter" idx="11"/>
          </p:nvPr>
        </p:nvSpPr>
        <p:spPr/>
        <p:txBody>
          <a:bodyPr/>
          <a:lstStyle/>
          <a:p>
            <a:r>
              <a:rPr lang="en-US" smtClean="0"/>
              <a:t>Title of your presentation</a:t>
            </a:r>
            <a:endParaRPr lang="en-US"/>
          </a:p>
        </p:txBody>
      </p:sp>
      <p:sp>
        <p:nvSpPr>
          <p:cNvPr id="7" name="Slide Number Placeholder 6"/>
          <p:cNvSpPr>
            <a:spLocks noGrp="1"/>
          </p:cNvSpPr>
          <p:nvPr>
            <p:ph type="sldNum" sz="quarter" idx="12"/>
          </p:nvPr>
        </p:nvSpPr>
        <p:spPr/>
        <p:txBody>
          <a:bodyPr/>
          <a:lstStyle/>
          <a:p>
            <a:fld id="{D3549F50-7AD4-464D-9032-CC0646FB20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r>
              <a:rPr lang="en-US" smtClean="0"/>
              <a:t>© your company name. All rights reserved.</a:t>
            </a:r>
            <a:endParaRPr lang="en-US"/>
          </a:p>
        </p:txBody>
      </p:sp>
      <p:sp>
        <p:nvSpPr>
          <p:cNvPr id="8" name="Footer Placeholder 7"/>
          <p:cNvSpPr>
            <a:spLocks noGrp="1"/>
          </p:cNvSpPr>
          <p:nvPr>
            <p:ph type="ftr" sz="quarter" idx="11"/>
          </p:nvPr>
        </p:nvSpPr>
        <p:spPr/>
        <p:txBody>
          <a:bodyPr/>
          <a:lstStyle/>
          <a:p>
            <a:r>
              <a:rPr lang="en-US" smtClean="0"/>
              <a:t>Title of your presentation</a:t>
            </a:r>
            <a:endParaRPr lang="en-US"/>
          </a:p>
        </p:txBody>
      </p:sp>
      <p:sp>
        <p:nvSpPr>
          <p:cNvPr id="9" name="Slide Number Placeholder 8"/>
          <p:cNvSpPr>
            <a:spLocks noGrp="1"/>
          </p:cNvSpPr>
          <p:nvPr>
            <p:ph type="sldNum" sz="quarter" idx="12"/>
          </p:nvPr>
        </p:nvSpPr>
        <p:spPr/>
        <p:txBody>
          <a:bodyPr/>
          <a:lstStyle/>
          <a:p>
            <a:fld id="{D3549F50-7AD4-464D-9032-CC0646FB2084}" type="slidenum">
              <a:rPr lang="en-US" smtClean="0"/>
              <a:pPr/>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pPr defTabSz="457200"/>
            <a:r>
              <a:rPr lang="en-US" smtClean="0"/>
              <a:t>© your company name. All rights reserved.</a:t>
            </a:r>
            <a:endParaRPr lang="en-US"/>
          </a:p>
        </p:txBody>
      </p:sp>
      <p:sp>
        <p:nvSpPr>
          <p:cNvPr id="6" name="Footer Placeholder 5"/>
          <p:cNvSpPr>
            <a:spLocks noGrp="1"/>
          </p:cNvSpPr>
          <p:nvPr>
            <p:ph type="ftr" sz="quarter" idx="11"/>
          </p:nvPr>
        </p:nvSpPr>
        <p:spPr/>
        <p:txBody>
          <a:bodyPr/>
          <a:lstStyle/>
          <a:p>
            <a:pPr defTabSz="457200"/>
            <a:r>
              <a:rPr lang="en-US" smtClean="0"/>
              <a:t>Title of your presentation</a:t>
            </a:r>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pPr defTabSz="457200"/>
            <a:fld id="{D3549F50-7AD4-464D-9032-CC0646FB2084}" type="slidenum">
              <a:rPr lang="en-US" smtClean="0"/>
              <a:pPr defTabSz="457200"/>
              <a:t>‹#›</a:t>
            </a:fld>
            <a:endParaRPr lang="en-US"/>
          </a:p>
        </p:txBody>
      </p:sp>
    </p:spTree>
  </p:cSld>
  <p:clrMapOvr>
    <a:masterClrMapping/>
  </p:clrMapOvr>
  <p:hf sldNum="0"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pPr defTabSz="457200"/>
            <a:r>
              <a:rPr lang="en-US" smtClean="0"/>
              <a:t>© your company name. All rights reserved.</a:t>
            </a:r>
            <a:endParaRPr lang="en-US"/>
          </a:p>
        </p:txBody>
      </p:sp>
      <p:sp>
        <p:nvSpPr>
          <p:cNvPr id="6" name="Footer Placeholder 5"/>
          <p:cNvSpPr>
            <a:spLocks noGrp="1"/>
          </p:cNvSpPr>
          <p:nvPr>
            <p:ph type="ftr" sz="quarter" idx="11"/>
          </p:nvPr>
        </p:nvSpPr>
        <p:spPr/>
        <p:txBody>
          <a:bodyPr/>
          <a:lstStyle/>
          <a:p>
            <a:pPr defTabSz="457200"/>
            <a:r>
              <a:rPr lang="en-US" smtClean="0"/>
              <a:t>Title of your presentation</a:t>
            </a:r>
            <a:endParaRPr lang="en-US"/>
          </a:p>
        </p:txBody>
      </p:sp>
      <p:sp>
        <p:nvSpPr>
          <p:cNvPr id="7" name="Slide Number Placeholder 6"/>
          <p:cNvSpPr>
            <a:spLocks noGrp="1"/>
          </p:cNvSpPr>
          <p:nvPr>
            <p:ph type="sldNum" sz="quarter" idx="12"/>
          </p:nvPr>
        </p:nvSpPr>
        <p:spPr/>
        <p:txBody>
          <a:bodyPr/>
          <a:lstStyle/>
          <a:p>
            <a:pPr defTabSz="457200"/>
            <a:fld id="{D3549F50-7AD4-464D-9032-CC0646FB2084}" type="slidenum">
              <a:rPr lang="en-US" smtClean="0"/>
              <a:pPr defTabSz="45720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pPr defTabSz="457200"/>
            <a:r>
              <a:rPr lang="en-US" smtClean="0"/>
              <a:t>© your company name. All rights reserved.</a:t>
            </a:r>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pPr defTabSz="457200"/>
            <a:r>
              <a:rPr lang="en-US" smtClean="0"/>
              <a:t>Title of your presentation</a:t>
            </a:r>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pPr defTabSz="457200"/>
            <a:fld id="{D3549F50-7AD4-464D-9032-CC0646FB2084}" type="slidenum">
              <a:rPr lang="en-US" smtClean="0"/>
              <a:pPr defTabSz="457200"/>
              <a:t>‹#›</a:t>
            </a:fld>
            <a:endParaRPr lang="en-US"/>
          </a:p>
        </p:txBody>
      </p:sp>
    </p:spTree>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2" r:id="rId12"/>
    <p:sldLayoutId id="2147483863" r:id="rId13"/>
    <p:sldLayoutId id="2147483864" r:id="rId14"/>
    <p:sldLayoutId id="2147483865" r:id="rId15"/>
    <p:sldLayoutId id="2147483866" r:id="rId16"/>
    <p:sldLayoutId id="2147483867" r:id="rId17"/>
    <p:sldLayoutId id="2147483868" r:id="rId18"/>
    <p:sldLayoutId id="2147483869" r:id="rId19"/>
    <p:sldLayoutId id="2147483870" r:id="rId20"/>
  </p:sldLayoutIdLst>
  <p:hf sldNum="0" hdr="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www.shanahanonliteracy.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4495800"/>
            <a:ext cx="7010400" cy="1062318"/>
          </a:xfrm>
        </p:spPr>
        <p:txBody>
          <a:bodyPr>
            <a:noAutofit/>
          </a:bodyPr>
          <a:lstStyle/>
          <a:p>
            <a:r>
              <a:rPr lang="en-US" sz="3200" b="1" dirty="0" smtClean="0"/>
              <a:t>Sometimes Reading Surprises You</a:t>
            </a:r>
            <a:endParaRPr lang="en-US" sz="3200" b="1" dirty="0"/>
          </a:p>
        </p:txBody>
      </p:sp>
      <p:sp>
        <p:nvSpPr>
          <p:cNvPr id="3" name="Subtitle 2"/>
          <p:cNvSpPr>
            <a:spLocks noGrp="1"/>
          </p:cNvSpPr>
          <p:nvPr>
            <p:ph type="subTitle" idx="1"/>
          </p:nvPr>
        </p:nvSpPr>
        <p:spPr>
          <a:xfrm>
            <a:off x="3657600" y="5562600"/>
            <a:ext cx="5181600" cy="914400"/>
          </a:xfrm>
        </p:spPr>
        <p:txBody>
          <a:bodyPr>
            <a:noAutofit/>
          </a:bodyPr>
          <a:lstStyle/>
          <a:p>
            <a:r>
              <a:rPr lang="en-US" sz="2400" dirty="0" smtClean="0"/>
              <a:t>Timothy Shanahan</a:t>
            </a:r>
          </a:p>
          <a:p>
            <a:r>
              <a:rPr lang="en-US" sz="2400" dirty="0" smtClean="0"/>
              <a:t>University of Illinois at Chicago</a:t>
            </a:r>
          </a:p>
          <a:p>
            <a:r>
              <a:rPr lang="en-US" sz="2400" dirty="0" smtClean="0">
                <a:hlinkClick r:id="rId3"/>
              </a:rPr>
              <a:t>www.shanahanonliteracy.com</a:t>
            </a:r>
            <a:endParaRPr lang="en-US" sz="2400" smtClean="0"/>
          </a:p>
          <a:p>
            <a:endParaRPr lang="en-US" sz="2400" dirty="0"/>
          </a:p>
        </p:txBody>
      </p:sp>
    </p:spTree>
    <p:extLst>
      <p:ext uri="{BB962C8B-B14F-4D97-AF65-F5344CB8AC3E}">
        <p14:creationId xmlns:p14="http://schemas.microsoft.com/office/powerpoint/2010/main" val="185197161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Kids can learn to read without phonics.</a:t>
            </a:r>
            <a:endParaRPr lang="en-US" dirty="0"/>
          </a:p>
        </p:txBody>
      </p:sp>
      <p:sp>
        <p:nvSpPr>
          <p:cNvPr id="3" name="Content Placeholder 2"/>
          <p:cNvSpPr>
            <a:spLocks noGrp="1"/>
          </p:cNvSpPr>
          <p:nvPr>
            <p:ph idx="1"/>
          </p:nvPr>
        </p:nvSpPr>
        <p:spPr/>
        <p:txBody>
          <a:bodyPr>
            <a:normAutofit/>
          </a:bodyPr>
          <a:lstStyle/>
          <a:p>
            <a:r>
              <a:rPr lang="en-US" dirty="0" smtClean="0"/>
              <a:t>The National Reading Panel concluded that explicit systematic phonics instruction was beneficial, and yet kids can learn to read without phonics</a:t>
            </a:r>
            <a:endParaRPr lang="en-US" dirty="0"/>
          </a:p>
          <a:p>
            <a:r>
              <a:rPr lang="en-US" dirty="0" smtClean="0"/>
              <a:t>One tends to think of reading as being a set collection of skills that everyone fires off or utilizes in pretty much the same way</a:t>
            </a:r>
          </a:p>
          <a:p>
            <a:r>
              <a:rPr lang="en-US" dirty="0" smtClean="0"/>
              <a:t>That may be true, but that doesn’t tell us everything about teaching someone to read</a:t>
            </a:r>
            <a:endParaRPr lang="en-US" dirty="0"/>
          </a:p>
        </p:txBody>
      </p:sp>
      <p:sp>
        <p:nvSpPr>
          <p:cNvPr id="4" name="Date Placeholder 3"/>
          <p:cNvSpPr>
            <a:spLocks noGrp="1"/>
          </p:cNvSpPr>
          <p:nvPr>
            <p:ph type="dt" sz="half" idx="10"/>
          </p:nvPr>
        </p:nvSpPr>
        <p:spPr/>
        <p:txBody>
          <a:bodyPr/>
          <a:lstStyle/>
          <a:p>
            <a:r>
              <a:rPr lang="en-US" dirty="0" smtClean="0"/>
              <a:t>.</a:t>
            </a: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24721833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Compensation</a:t>
            </a:r>
            <a:endParaRPr lang="en-US" dirty="0"/>
          </a:p>
        </p:txBody>
      </p:sp>
      <p:sp>
        <p:nvSpPr>
          <p:cNvPr id="3" name="Content Placeholder 2"/>
          <p:cNvSpPr>
            <a:spLocks noGrp="1"/>
          </p:cNvSpPr>
          <p:nvPr>
            <p:ph idx="1"/>
          </p:nvPr>
        </p:nvSpPr>
        <p:spPr/>
        <p:txBody>
          <a:bodyPr/>
          <a:lstStyle/>
          <a:p>
            <a:r>
              <a:rPr lang="en-US" dirty="0" err="1" smtClean="0"/>
              <a:t>Stanovich</a:t>
            </a:r>
            <a:r>
              <a:rPr lang="en-US" dirty="0" smtClean="0"/>
              <a:t> used the term “compensatory process” to refer to the fact that readers tend to travel the path of least resistance in making sense of a text</a:t>
            </a:r>
          </a:p>
          <a:p>
            <a:r>
              <a:rPr lang="en-US" dirty="0" smtClean="0"/>
              <a:t>There are many examples of this… but basically, it means readers can figure out a text’s message by various combinations of words, pictures, prior knowledge, context, etc.</a:t>
            </a:r>
          </a:p>
          <a:p>
            <a:r>
              <a:rPr lang="en-US" dirty="0" smtClean="0"/>
              <a:t>If I’m weak in decoding, I can fill in the gaps by using what I know about text or the world to help me figure out words or ideas</a:t>
            </a:r>
            <a:endParaRPr lang="en-US" dirty="0"/>
          </a:p>
        </p:txBody>
      </p:sp>
      <p:sp>
        <p:nvSpPr>
          <p:cNvPr id="4" name="Date Placeholder 3"/>
          <p:cNvSpPr>
            <a:spLocks noGrp="1"/>
          </p:cNvSpPr>
          <p:nvPr>
            <p:ph type="dt" sz="half" idx="10"/>
          </p:nvPr>
        </p:nvSpPr>
        <p:spPr/>
        <p:txBody>
          <a:bodyPr/>
          <a:lstStyle/>
          <a:p>
            <a:r>
              <a:rPr lang="en-US" dirty="0" smtClean="0"/>
              <a:t>.</a:t>
            </a: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5016588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often rely on compensation in the teaching of reading</a:t>
            </a:r>
            <a:endParaRPr lang="en-US" dirty="0"/>
          </a:p>
        </p:txBody>
      </p:sp>
      <p:sp>
        <p:nvSpPr>
          <p:cNvPr id="3" name="Content Placeholder 2"/>
          <p:cNvSpPr>
            <a:spLocks noGrp="1"/>
          </p:cNvSpPr>
          <p:nvPr>
            <p:ph idx="1"/>
          </p:nvPr>
        </p:nvSpPr>
        <p:spPr/>
        <p:txBody>
          <a:bodyPr/>
          <a:lstStyle/>
          <a:p>
            <a:r>
              <a:rPr lang="en-US" dirty="0" smtClean="0"/>
              <a:t>That reading works like this allows readers to struggle successfully with texts that by any realistic measure they should not be able to read—which can help them to build their reading ability</a:t>
            </a:r>
          </a:p>
          <a:p>
            <a:r>
              <a:rPr lang="en-US" dirty="0" smtClean="0"/>
              <a:t>We also rely—and often over-rely—on this compensatory mechanism often when teaching young children to read (think of the role pictures play in helping beginning texts to be text)</a:t>
            </a:r>
          </a:p>
          <a:p>
            <a:pPr marL="0" indent="0">
              <a:buNone/>
            </a:pPr>
            <a:endParaRPr lang="en-US" dirty="0" smtClean="0"/>
          </a:p>
          <a:p>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66292136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can learn to read without phonics</a:t>
            </a:r>
            <a:endParaRPr lang="en-US" dirty="0"/>
          </a:p>
        </p:txBody>
      </p:sp>
      <p:sp>
        <p:nvSpPr>
          <p:cNvPr id="3" name="Content Placeholder 2"/>
          <p:cNvSpPr>
            <a:spLocks noGrp="1"/>
          </p:cNvSpPr>
          <p:nvPr>
            <p:ph idx="1"/>
          </p:nvPr>
        </p:nvSpPr>
        <p:spPr/>
        <p:txBody>
          <a:bodyPr/>
          <a:lstStyle/>
          <a:p>
            <a:r>
              <a:rPr lang="en-US" dirty="0" smtClean="0"/>
              <a:t>Many teachers are aware of children who seem to have learned to read without phonics instruction and this makes them less committed to the idea of teaching phonics</a:t>
            </a:r>
          </a:p>
          <a:p>
            <a:r>
              <a:rPr lang="en-US" dirty="0" smtClean="0"/>
              <a:t>Their insight is correct: it is possible to learn to read English without phonics instruction</a:t>
            </a:r>
          </a:p>
          <a:p>
            <a:r>
              <a:rPr lang="en-US" dirty="0" smtClean="0"/>
              <a:t>Studies have shown that methods that did not rely at all on phonics—pure sight word teaching—work (Barr, 1970; </a:t>
            </a:r>
            <a:r>
              <a:rPr lang="en-US" dirty="0" err="1" smtClean="0"/>
              <a:t>Biemiller</a:t>
            </a:r>
            <a:r>
              <a:rPr lang="en-US" dirty="0" smtClean="0"/>
              <a:t>, 1971)</a:t>
            </a:r>
          </a:p>
          <a:p>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7101686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what about the National Reading Panel?</a:t>
            </a:r>
            <a:endParaRPr lang="en-US" dirty="0"/>
          </a:p>
        </p:txBody>
      </p:sp>
      <p:sp>
        <p:nvSpPr>
          <p:cNvPr id="3" name="Content Placeholder 2"/>
          <p:cNvSpPr>
            <a:spLocks noGrp="1"/>
          </p:cNvSpPr>
          <p:nvPr>
            <p:ph idx="1"/>
          </p:nvPr>
        </p:nvSpPr>
        <p:spPr/>
        <p:txBody>
          <a:bodyPr/>
          <a:lstStyle/>
          <a:p>
            <a:r>
              <a:rPr lang="en-US" dirty="0" smtClean="0"/>
              <a:t>The NRP did not look at whether phonics instruction was a necessary or sufficient condition for learning to read, but whether phonics was helpful in learning to read</a:t>
            </a:r>
          </a:p>
          <a:p>
            <a:pPr marL="0" indent="0">
              <a:buNone/>
            </a:pPr>
            <a:endParaRPr lang="en-US" dirty="0" smtClean="0"/>
          </a:p>
          <a:p>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998827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kids do it?</a:t>
            </a:r>
            <a:endParaRPr lang="en-US" dirty="0"/>
          </a:p>
        </p:txBody>
      </p:sp>
      <p:sp>
        <p:nvSpPr>
          <p:cNvPr id="3" name="Content Placeholder 2"/>
          <p:cNvSpPr>
            <a:spLocks noGrp="1"/>
          </p:cNvSpPr>
          <p:nvPr>
            <p:ph idx="1"/>
          </p:nvPr>
        </p:nvSpPr>
        <p:spPr>
          <a:xfrm>
            <a:off x="533400" y="1676400"/>
            <a:ext cx="7521387" cy="4449763"/>
          </a:xfrm>
        </p:spPr>
        <p:txBody>
          <a:bodyPr/>
          <a:lstStyle/>
          <a:p>
            <a:r>
              <a:rPr lang="en-US" dirty="0" smtClean="0"/>
              <a:t>By learning phonics…</a:t>
            </a:r>
          </a:p>
          <a:p>
            <a:r>
              <a:rPr lang="en-US" dirty="0" smtClean="0"/>
              <a:t>“But you said, these children didn’t receive phonics instruction?”</a:t>
            </a:r>
          </a:p>
          <a:p>
            <a:r>
              <a:rPr lang="en-US" dirty="0" smtClean="0"/>
              <a:t>That’s right, they weren’t taught phonics, but that doesn’t mean that they didn’t learn phonics</a:t>
            </a:r>
          </a:p>
          <a:p>
            <a:r>
              <a:rPr lang="en-US" dirty="0" smtClean="0"/>
              <a:t>That distinction between teaching and learning phonics has important implications</a:t>
            </a:r>
          </a:p>
          <a:p>
            <a:pPr marL="0" indent="0">
              <a:buNone/>
            </a:pPr>
            <a:endParaRPr lang="en-US" dirty="0" smtClean="0"/>
          </a:p>
          <a:p>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05506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normAutofit/>
          </a:bodyPr>
          <a:lstStyle/>
          <a:p>
            <a:r>
              <a:rPr lang="en-US" dirty="0" smtClean="0"/>
              <a:t>What Barr and </a:t>
            </a:r>
            <a:r>
              <a:rPr lang="en-US" dirty="0" err="1" smtClean="0"/>
              <a:t>Biemiller</a:t>
            </a:r>
            <a:r>
              <a:rPr lang="en-US" dirty="0" smtClean="0"/>
              <a:t> found was that by grade 2, you couldn’t tell which of the readers had been taught phonics and which had learned by sight methods—they all could decode</a:t>
            </a:r>
          </a:p>
          <a:p>
            <a:r>
              <a:rPr lang="en-US" dirty="0" smtClean="0"/>
              <a:t>Explicit phonics instruction helps kids because it gives them clues as to what they have to figure out</a:t>
            </a:r>
          </a:p>
          <a:p>
            <a:r>
              <a:rPr lang="en-US" dirty="0" smtClean="0"/>
              <a:t>But figure it out is still what they have to do </a:t>
            </a:r>
          </a:p>
          <a:p>
            <a:r>
              <a:rPr lang="en-US" dirty="0" smtClean="0"/>
              <a:t>Kids who continue to try to handle word recognition in a compensatory manner—relying on pictures and context—are on the wrong track </a:t>
            </a:r>
          </a:p>
          <a:p>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30472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(cont.)</a:t>
            </a:r>
            <a:endParaRPr lang="en-US" dirty="0"/>
          </a:p>
        </p:txBody>
      </p:sp>
      <p:sp>
        <p:nvSpPr>
          <p:cNvPr id="3" name="Content Placeholder 2"/>
          <p:cNvSpPr>
            <a:spLocks noGrp="1"/>
          </p:cNvSpPr>
          <p:nvPr>
            <p:ph idx="1"/>
          </p:nvPr>
        </p:nvSpPr>
        <p:spPr>
          <a:xfrm>
            <a:off x="457200" y="1600200"/>
            <a:ext cx="7597587" cy="4525963"/>
          </a:xfrm>
        </p:spPr>
        <p:txBody>
          <a:bodyPr>
            <a:normAutofit fontScale="92500" lnSpcReduction="10000"/>
          </a:bodyPr>
          <a:lstStyle/>
          <a:p>
            <a:r>
              <a:rPr lang="en-US" dirty="0" smtClean="0"/>
              <a:t>We need to clear with those whose insights about compensation may be discouraging them from delivering phonics instruction very intensively</a:t>
            </a:r>
          </a:p>
          <a:p>
            <a:r>
              <a:rPr lang="en-US" dirty="0" smtClean="0"/>
              <a:t>We also need to recognize the value—and the limitations on the value—of phonics instruction and phonics interventions</a:t>
            </a:r>
          </a:p>
          <a:p>
            <a:r>
              <a:rPr lang="en-US" dirty="0"/>
              <a:t>Phonics can be taught too thoroughly (set for consistency vs. set for diversity)</a:t>
            </a:r>
          </a:p>
          <a:p>
            <a:r>
              <a:rPr lang="en-US" dirty="0" smtClean="0"/>
              <a:t>Phonics lessons often lack sufficient amounts of word reading or word spelling or in phonics applications within texts that give them the practice needed in trying to use the spelling patterns to figure out meaning</a:t>
            </a:r>
          </a:p>
          <a:p>
            <a:r>
              <a:rPr lang="en-US" dirty="0" smtClean="0"/>
              <a:t>Phonics needs to be taught not before reading, but in the context of learning to read</a:t>
            </a:r>
          </a:p>
          <a:p>
            <a:pPr marL="0"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4704499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2. Reading and writing aren’t so close after all.</a:t>
            </a:r>
            <a:endParaRPr lang="en-US" dirty="0"/>
          </a:p>
        </p:txBody>
      </p:sp>
      <p:sp>
        <p:nvSpPr>
          <p:cNvPr id="3" name="Content Placeholder 2"/>
          <p:cNvSpPr>
            <a:spLocks noGrp="1"/>
          </p:cNvSpPr>
          <p:nvPr>
            <p:ph idx="1"/>
          </p:nvPr>
        </p:nvSpPr>
        <p:spPr/>
        <p:txBody>
          <a:bodyPr/>
          <a:lstStyle/>
          <a:p>
            <a:r>
              <a:rPr lang="en-US" dirty="0" smtClean="0"/>
              <a:t>Educators have claimed since the 1910’s that reading and writing were very closely related since they rely on the same spelling, language, and cognitive systems</a:t>
            </a:r>
          </a:p>
          <a:p>
            <a:r>
              <a:rPr lang="en-US" dirty="0" smtClean="0"/>
              <a:t>It is a point of view that I bought into as a young teacher and a young researcher</a:t>
            </a:r>
          </a:p>
          <a:p>
            <a:r>
              <a:rPr lang="en-US" dirty="0" smtClean="0"/>
              <a:t>Because I believed that reading and writing were just two sides of the same coin, I quite appropriately had my students writing and reading every day—and yet, it turns out that reading and writing aren’t as closely aligned as was long claimed—and that surprise has implications</a:t>
            </a:r>
            <a:endParaRPr lang="en-US" dirty="0"/>
          </a:p>
        </p:txBody>
      </p:sp>
    </p:spTree>
    <p:extLst>
      <p:ext uri="{BB962C8B-B14F-4D97-AF65-F5344CB8AC3E}">
        <p14:creationId xmlns:p14="http://schemas.microsoft.com/office/powerpoint/2010/main" val="3760465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makes sense that reading and writing would be the same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Letters </a:t>
            </a:r>
          </a:p>
          <a:p>
            <a:r>
              <a:rPr lang="en-US" dirty="0" smtClean="0"/>
              <a:t>Sounds</a:t>
            </a:r>
          </a:p>
          <a:p>
            <a:r>
              <a:rPr lang="en-US" dirty="0" smtClean="0"/>
              <a:t>Morphology</a:t>
            </a:r>
          </a:p>
          <a:p>
            <a:r>
              <a:rPr lang="en-US" dirty="0" smtClean="0"/>
              <a:t>Words</a:t>
            </a:r>
          </a:p>
          <a:p>
            <a:r>
              <a:rPr lang="en-US" dirty="0" smtClean="0"/>
              <a:t>Grammar</a:t>
            </a:r>
          </a:p>
          <a:p>
            <a:r>
              <a:rPr lang="en-US" dirty="0" smtClean="0"/>
              <a:t>Punctuation</a:t>
            </a:r>
          </a:p>
          <a:p>
            <a:r>
              <a:rPr lang="en-US" dirty="0" smtClean="0"/>
              <a:t>Cohesion</a:t>
            </a:r>
          </a:p>
          <a:p>
            <a:r>
              <a:rPr lang="en-US" dirty="0" smtClean="0"/>
              <a:t>Content</a:t>
            </a:r>
          </a:p>
          <a:p>
            <a:r>
              <a:rPr lang="en-US" dirty="0" smtClean="0"/>
              <a:t>Structure</a:t>
            </a:r>
          </a:p>
        </p:txBody>
      </p:sp>
    </p:spTree>
    <p:extLst>
      <p:ext uri="{BB962C8B-B14F-4D97-AF65-F5344CB8AC3E}">
        <p14:creationId xmlns:p14="http://schemas.microsoft.com/office/powerpoint/2010/main" val="588515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Pretest</a:t>
            </a:r>
            <a:endParaRPr lang="en-US" dirty="0"/>
          </a:p>
        </p:txBody>
      </p:sp>
      <p:sp>
        <p:nvSpPr>
          <p:cNvPr id="3" name="Content Placeholder 2"/>
          <p:cNvSpPr>
            <a:spLocks noGrp="1"/>
          </p:cNvSpPr>
          <p:nvPr>
            <p:ph idx="1"/>
          </p:nvPr>
        </p:nvSpPr>
        <p:spPr>
          <a:xfrm>
            <a:off x="228600" y="914400"/>
            <a:ext cx="8077200" cy="5943600"/>
          </a:xfrm>
        </p:spPr>
        <p:txBody>
          <a:bodyPr>
            <a:normAutofit fontScale="92500" lnSpcReduction="10000"/>
          </a:bodyPr>
          <a:lstStyle/>
          <a:p>
            <a:pPr marL="0" indent="0">
              <a:buNone/>
            </a:pPr>
            <a:r>
              <a:rPr lang="en-US" dirty="0"/>
              <a:t> </a:t>
            </a:r>
          </a:p>
          <a:p>
            <a:r>
              <a:rPr lang="en-US" sz="2200" dirty="0"/>
              <a:t>Phonics instruction is needed if young students are going to learn to read English</a:t>
            </a:r>
            <a:r>
              <a:rPr lang="en-US" sz="2200" dirty="0" smtClean="0"/>
              <a:t>.</a:t>
            </a:r>
            <a:endParaRPr lang="en-US" sz="2200" dirty="0"/>
          </a:p>
          <a:p>
            <a:r>
              <a:rPr lang="en-US" sz="2200" dirty="0"/>
              <a:t>Reading and writing are so closely related that, for most children, learning one usually accomplishes the learning of the other</a:t>
            </a:r>
            <a:r>
              <a:rPr lang="en-US" sz="2200" dirty="0" smtClean="0"/>
              <a:t>.</a:t>
            </a:r>
            <a:endParaRPr lang="en-US" sz="2200" dirty="0"/>
          </a:p>
          <a:p>
            <a:r>
              <a:rPr lang="en-US" sz="2200" dirty="0"/>
              <a:t>It is a good idea to “use your data.” Teachers should analyze their students’ reading comprehension, as this will help them to diagnose reading problems and </a:t>
            </a:r>
            <a:r>
              <a:rPr lang="en-US" sz="2200" dirty="0" smtClean="0"/>
              <a:t>determine </a:t>
            </a:r>
            <a:r>
              <a:rPr lang="en-US" sz="2200" dirty="0"/>
              <a:t>which reading skills to emphasize in instruction</a:t>
            </a:r>
            <a:r>
              <a:rPr lang="en-US" sz="2200" dirty="0" smtClean="0"/>
              <a:t>.</a:t>
            </a:r>
            <a:endParaRPr lang="en-US" sz="2200" dirty="0"/>
          </a:p>
          <a:p>
            <a:r>
              <a:rPr lang="en-US" sz="2200" dirty="0"/>
              <a:t>The harder or more intellectually demanding a text, the harder students will find it to comprehend</a:t>
            </a:r>
            <a:r>
              <a:rPr lang="en-US" sz="2200" dirty="0" smtClean="0"/>
              <a:t>.</a:t>
            </a:r>
            <a:endParaRPr lang="en-US" sz="2200" dirty="0"/>
          </a:p>
          <a:p>
            <a:r>
              <a:rPr lang="en-US" sz="2200" dirty="0"/>
              <a:t>Fluency instruction/practice is a good way to build up </a:t>
            </a:r>
            <a:r>
              <a:rPr lang="en-US" sz="2200" dirty="0" smtClean="0"/>
              <a:t>students’ </a:t>
            </a:r>
            <a:r>
              <a:rPr lang="en-US" sz="2200" dirty="0"/>
              <a:t>decoding skills.</a:t>
            </a:r>
          </a:p>
          <a:p>
            <a:r>
              <a:rPr lang="en-US" sz="2200" dirty="0" smtClean="0"/>
              <a:t>Vocabulary </a:t>
            </a:r>
            <a:r>
              <a:rPr lang="en-US" sz="2200" dirty="0"/>
              <a:t>is one of the most important early reading skills that we can teach</a:t>
            </a:r>
            <a:r>
              <a:rPr lang="en-US" sz="2200" dirty="0" smtClean="0"/>
              <a:t>.</a:t>
            </a:r>
            <a:endParaRPr lang="en-US" sz="2200" dirty="0"/>
          </a:p>
        </p:txBody>
      </p:sp>
    </p:spTree>
    <p:extLst>
      <p:ext uri="{BB962C8B-B14F-4D97-AF65-F5344CB8AC3E}">
        <p14:creationId xmlns:p14="http://schemas.microsoft.com/office/powerpoint/2010/main" val="32502257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history</a:t>
            </a:r>
            <a:endParaRPr lang="en-US" dirty="0"/>
          </a:p>
        </p:txBody>
      </p:sp>
      <p:sp>
        <p:nvSpPr>
          <p:cNvPr id="3" name="Content Placeholder 2"/>
          <p:cNvSpPr>
            <a:spLocks noGrp="1"/>
          </p:cNvSpPr>
          <p:nvPr>
            <p:ph idx="1"/>
          </p:nvPr>
        </p:nvSpPr>
        <p:spPr/>
        <p:txBody>
          <a:bodyPr/>
          <a:lstStyle/>
          <a:p>
            <a:r>
              <a:rPr lang="en-US" dirty="0" smtClean="0"/>
              <a:t>From 1910s to 1979 all of the research on reading-writing relations took the form of simple bivariate correlations</a:t>
            </a:r>
          </a:p>
          <a:p>
            <a:r>
              <a:rPr lang="en-US" dirty="0" smtClean="0"/>
              <a:t>Researchers would take a measure of reading and a measure of writing and would usually find a positive correlation between them (.10-.40)</a:t>
            </a:r>
          </a:p>
          <a:p>
            <a:r>
              <a:rPr lang="en-US" dirty="0" smtClean="0"/>
              <a:t>They would then conclude that since that was just one aspect of the relationship, one could simply add the different variables together and they would add up to 1.00</a:t>
            </a:r>
          </a:p>
          <a:p>
            <a:r>
              <a:rPr lang="en-US" dirty="0" smtClean="0"/>
              <a:t>In 1980, I conducted the largest study of reading-writing relations ever conducted, and boy was I surprised</a:t>
            </a:r>
            <a:endParaRPr lang="en-US" dirty="0"/>
          </a:p>
        </p:txBody>
      </p:sp>
      <p:sp>
        <p:nvSpPr>
          <p:cNvPr id="4" name="Date Placeholder 3"/>
          <p:cNvSpPr>
            <a:spLocks noGrp="1"/>
          </p:cNvSpPr>
          <p:nvPr>
            <p:ph type="dt" sz="half" idx="10"/>
          </p:nvPr>
        </p:nvSpPr>
        <p:spPr/>
        <p:txBody>
          <a:bodyPr/>
          <a:lstStyle/>
          <a:p>
            <a:r>
              <a:rPr lang="en-US" dirty="0" smtClean="0"/>
              <a:t>.</a:t>
            </a: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86600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findings and their aftermath</a:t>
            </a:r>
            <a:endParaRPr lang="en-US" dirty="0"/>
          </a:p>
        </p:txBody>
      </p:sp>
      <p:sp>
        <p:nvSpPr>
          <p:cNvPr id="3" name="Content Placeholder 2"/>
          <p:cNvSpPr>
            <a:spLocks noGrp="1"/>
          </p:cNvSpPr>
          <p:nvPr>
            <p:ph idx="1"/>
          </p:nvPr>
        </p:nvSpPr>
        <p:spPr/>
        <p:txBody>
          <a:bodyPr/>
          <a:lstStyle/>
          <a:p>
            <a:r>
              <a:rPr lang="en-US" dirty="0" smtClean="0"/>
              <a:t>Although I measured spelling, decoding, vocabulary, grammar, comprehension, text structure, etc., I could only explain about half the variance in reading with the writing measures (and vice versa)</a:t>
            </a:r>
          </a:p>
          <a:p>
            <a:r>
              <a:rPr lang="en-US" dirty="0" smtClean="0"/>
              <a:t>Later, Virginia </a:t>
            </a:r>
            <a:r>
              <a:rPr lang="en-US" dirty="0" err="1" smtClean="0"/>
              <a:t>Berninger</a:t>
            </a:r>
            <a:r>
              <a:rPr lang="en-US" dirty="0" smtClean="0"/>
              <a:t> and her colleagues improved upon my methods and managed to increase the variance explanation to ~.70</a:t>
            </a:r>
          </a:p>
          <a:p>
            <a:r>
              <a:rPr lang="en-US" dirty="0" smtClean="0"/>
              <a:t>And we might not be able to do much better than that—and it is important to understand why that is</a:t>
            </a:r>
            <a:endParaRPr lang="en-US" dirty="0"/>
          </a:p>
        </p:txBody>
      </p:sp>
      <p:sp>
        <p:nvSpPr>
          <p:cNvPr id="4" name="Date Placeholder 3"/>
          <p:cNvSpPr>
            <a:spLocks noGrp="1"/>
          </p:cNvSpPr>
          <p:nvPr>
            <p:ph type="dt" sz="half" idx="10"/>
          </p:nvPr>
        </p:nvSpPr>
        <p:spPr/>
        <p:txBody>
          <a:bodyPr/>
          <a:lstStyle/>
          <a:p>
            <a:r>
              <a:rPr lang="en-US" dirty="0" smtClean="0"/>
              <a:t>.</a:t>
            </a:r>
            <a:endParaRPr lang="en-US" dirty="0"/>
          </a:p>
        </p:txBody>
      </p:sp>
    </p:spTree>
    <p:extLst>
      <p:ext uri="{BB962C8B-B14F-4D97-AF65-F5344CB8AC3E}">
        <p14:creationId xmlns:p14="http://schemas.microsoft.com/office/powerpoint/2010/main" val="24779251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and writing are not mirror processes, though they rely on the same information</a:t>
            </a:r>
            <a:endParaRPr lang="en-US" dirty="0"/>
          </a:p>
        </p:txBody>
      </p:sp>
      <p:sp>
        <p:nvSpPr>
          <p:cNvPr id="3" name="Content Placeholder 2"/>
          <p:cNvSpPr>
            <a:spLocks noGrp="1"/>
          </p:cNvSpPr>
          <p:nvPr>
            <p:ph idx="1"/>
          </p:nvPr>
        </p:nvSpPr>
        <p:spPr>
          <a:xfrm>
            <a:off x="609600" y="2438400"/>
            <a:ext cx="7772400" cy="4114800"/>
          </a:xfrm>
        </p:spPr>
        <p:txBody>
          <a:bodyPr>
            <a:normAutofit fontScale="92500" lnSpcReduction="10000"/>
          </a:bodyPr>
          <a:lstStyle/>
          <a:p>
            <a:pPr marL="0" indent="0">
              <a:buNone/>
            </a:pPr>
            <a:r>
              <a:rPr lang="en-US" b="1" dirty="0" smtClean="0"/>
              <a:t>READING</a:t>
            </a:r>
          </a:p>
          <a:p>
            <a:pPr marL="0" indent="0">
              <a:buNone/>
            </a:pPr>
            <a:r>
              <a:rPr lang="en-US" dirty="0" smtClean="0"/>
              <a:t>                </a:t>
            </a:r>
            <a:r>
              <a:rPr lang="en-US" dirty="0" err="1" smtClean="0"/>
              <a:t>sh</a:t>
            </a:r>
            <a:r>
              <a:rPr lang="en-US" dirty="0" smtClean="0"/>
              <a:t> 	                                        /</a:t>
            </a:r>
            <a:r>
              <a:rPr lang="en-US" dirty="0" err="1" smtClean="0"/>
              <a:t>sh</a:t>
            </a:r>
            <a:r>
              <a:rPr lang="en-US" dirty="0" smtClean="0"/>
              <a:t>/</a:t>
            </a:r>
            <a:endParaRPr lang="en-US" dirty="0"/>
          </a:p>
          <a:p>
            <a:pPr marL="0" indent="0">
              <a:buNone/>
            </a:pPr>
            <a:r>
              <a:rPr lang="en-US" b="1" dirty="0" smtClean="0"/>
              <a:t>WRITING</a:t>
            </a:r>
          </a:p>
          <a:p>
            <a:pPr marL="0" indent="0">
              <a:buNone/>
            </a:pPr>
            <a:r>
              <a:rPr lang="en-US" dirty="0" smtClean="0"/>
              <a:t>             /</a:t>
            </a:r>
            <a:r>
              <a:rPr lang="en-US" dirty="0" err="1" smtClean="0"/>
              <a:t>sh</a:t>
            </a:r>
            <a:r>
              <a:rPr lang="en-US" dirty="0" smtClean="0"/>
              <a:t>/			        </a:t>
            </a:r>
            <a:r>
              <a:rPr lang="en-US" dirty="0" err="1" smtClean="0"/>
              <a:t>sh</a:t>
            </a:r>
            <a:r>
              <a:rPr lang="en-US" dirty="0" smtClean="0"/>
              <a:t> (ship)</a:t>
            </a:r>
          </a:p>
          <a:p>
            <a:pPr marL="0" indent="0">
              <a:buNone/>
            </a:pPr>
            <a:r>
              <a:rPr lang="en-US" dirty="0"/>
              <a:t>	</a:t>
            </a:r>
            <a:r>
              <a:rPr lang="en-US" dirty="0" smtClean="0"/>
              <a:t>			        s (sure)</a:t>
            </a:r>
          </a:p>
          <a:p>
            <a:pPr marL="0" indent="0">
              <a:buNone/>
            </a:pPr>
            <a:r>
              <a:rPr lang="en-US" dirty="0"/>
              <a:t>	</a:t>
            </a:r>
            <a:r>
              <a:rPr lang="en-US" dirty="0" smtClean="0"/>
              <a:t>			        </a:t>
            </a:r>
            <a:r>
              <a:rPr lang="en-US" dirty="0" err="1" smtClean="0"/>
              <a:t>ch</a:t>
            </a:r>
            <a:r>
              <a:rPr lang="en-US" dirty="0" smtClean="0"/>
              <a:t> (chantey)</a:t>
            </a:r>
          </a:p>
          <a:p>
            <a:pPr marL="0" indent="0">
              <a:buNone/>
            </a:pPr>
            <a:r>
              <a:rPr lang="en-US" dirty="0"/>
              <a:t> </a:t>
            </a:r>
            <a:r>
              <a:rPr lang="en-US" dirty="0" smtClean="0"/>
              <a:t>                                                                    </a:t>
            </a:r>
            <a:r>
              <a:rPr lang="en-US" dirty="0" err="1" smtClean="0"/>
              <a:t>ti</a:t>
            </a:r>
            <a:r>
              <a:rPr lang="en-US" dirty="0" smtClean="0"/>
              <a:t> (nation)</a:t>
            </a:r>
          </a:p>
          <a:p>
            <a:pPr marL="0" indent="0">
              <a:buNone/>
            </a:pPr>
            <a:r>
              <a:rPr lang="en-US" dirty="0" smtClean="0"/>
              <a:t>   		             </a:t>
            </a:r>
            <a:r>
              <a:rPr lang="en-US" dirty="0"/>
              <a:t>	 </a:t>
            </a:r>
            <a:r>
              <a:rPr lang="en-US" dirty="0" smtClean="0"/>
              <a:t>                      </a:t>
            </a:r>
            <a:r>
              <a:rPr lang="en-US" dirty="0" err="1" smtClean="0"/>
              <a:t>si</a:t>
            </a:r>
            <a:r>
              <a:rPr lang="en-US" dirty="0" smtClean="0"/>
              <a:t> (decision)</a:t>
            </a:r>
            <a:endParaRPr lang="en-US" dirty="0"/>
          </a:p>
        </p:txBody>
      </p:sp>
      <p:cxnSp>
        <p:nvCxnSpPr>
          <p:cNvPr id="7" name="Straight Arrow Connector 6"/>
          <p:cNvCxnSpPr/>
          <p:nvPr/>
        </p:nvCxnSpPr>
        <p:spPr>
          <a:xfrm>
            <a:off x="2286000" y="3200400"/>
            <a:ext cx="21336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2286000" y="4267200"/>
            <a:ext cx="21336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2286000" y="4267200"/>
            <a:ext cx="2057400" cy="3810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a:off x="2362200" y="4267200"/>
            <a:ext cx="2209800" cy="1447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2362200" y="4343400"/>
            <a:ext cx="2133600" cy="838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a:off x="2286000" y="4343400"/>
            <a:ext cx="2209800" cy="1828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194304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same could be said about any other aspect of r-w</a:t>
            </a:r>
            <a:endParaRPr lang="en-US" dirty="0"/>
          </a:p>
        </p:txBody>
      </p:sp>
      <p:sp>
        <p:nvSpPr>
          <p:cNvPr id="3" name="Content Placeholder 2"/>
          <p:cNvSpPr>
            <a:spLocks noGrp="1"/>
          </p:cNvSpPr>
          <p:nvPr>
            <p:ph idx="1"/>
          </p:nvPr>
        </p:nvSpPr>
        <p:spPr/>
        <p:txBody>
          <a:bodyPr/>
          <a:lstStyle/>
          <a:p>
            <a:r>
              <a:rPr lang="en-US" dirty="0" smtClean="0"/>
              <a:t>Reading and writing use the same information, but they do not start from the same point nor do they use it in the same way</a:t>
            </a:r>
          </a:p>
          <a:p>
            <a:r>
              <a:rPr lang="en-US" dirty="0" smtClean="0"/>
              <a:t>That means that you have to teach both reading and writing—historically we have taught one, hoping the other would come along (that makes sense if they are the same, but not if they are different)</a:t>
            </a:r>
          </a:p>
          <a:p>
            <a:r>
              <a:rPr lang="en-US" dirty="0" smtClean="0"/>
              <a:t>They both should be taught from the beginning—there are cross-modal benefits, but they are dispersed across the process (younger and older children)</a:t>
            </a:r>
          </a:p>
          <a:p>
            <a:endParaRPr lang="en-US" dirty="0"/>
          </a:p>
        </p:txBody>
      </p:sp>
    </p:spTree>
    <p:extLst>
      <p:ext uri="{BB962C8B-B14F-4D97-AF65-F5344CB8AC3E}">
        <p14:creationId xmlns:p14="http://schemas.microsoft.com/office/powerpoint/2010/main" val="3983708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and writing provide different perspectives</a:t>
            </a:r>
            <a:endParaRPr lang="en-US" dirty="0"/>
          </a:p>
        </p:txBody>
      </p:sp>
      <p:sp>
        <p:nvSpPr>
          <p:cNvPr id="3" name="Content Placeholder 2"/>
          <p:cNvSpPr>
            <a:spLocks noGrp="1"/>
          </p:cNvSpPr>
          <p:nvPr>
            <p:ph idx="1"/>
          </p:nvPr>
        </p:nvSpPr>
        <p:spPr/>
        <p:txBody>
          <a:bodyPr/>
          <a:lstStyle/>
          <a:p>
            <a:r>
              <a:rPr lang="en-US" dirty="0" smtClean="0"/>
              <a:t>Important to have kids both reading and writing because of the unique vantage that each provides (Tierney &amp; McGinley, 1986)</a:t>
            </a:r>
          </a:p>
          <a:p>
            <a:r>
              <a:rPr lang="en-US" dirty="0"/>
              <a:t>Having kids reading about text/ideas versus having them read and write about it (Graham &amp; </a:t>
            </a:r>
            <a:r>
              <a:rPr lang="en-US" dirty="0" err="1"/>
              <a:t>Hiebert</a:t>
            </a:r>
            <a:r>
              <a:rPr lang="en-US" dirty="0"/>
              <a:t>, 2010)</a:t>
            </a:r>
          </a:p>
          <a:p>
            <a:r>
              <a:rPr lang="en-US" dirty="0" smtClean="0"/>
              <a:t>Having kids trying to decode words and encode them (phonics impacts spelling early on, but not later)</a:t>
            </a:r>
          </a:p>
          <a:p>
            <a:r>
              <a:rPr lang="en-US" dirty="0" smtClean="0"/>
              <a:t>They activate different parts of the brain (which is why you can lose one or the other after a neurological accident)</a:t>
            </a:r>
          </a:p>
        </p:txBody>
      </p:sp>
    </p:spTree>
    <p:extLst>
      <p:ext uri="{BB962C8B-B14F-4D97-AF65-F5344CB8AC3E}">
        <p14:creationId xmlns:p14="http://schemas.microsoft.com/office/powerpoint/2010/main" val="30844095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lstStyle/>
          <a:p>
            <a:r>
              <a:rPr lang="en-US" dirty="0" smtClean="0"/>
              <a:t>Drop the 90 minute reading block or the separate reading and writing classes and find space for teaching both reading and writing and for connecting them</a:t>
            </a:r>
          </a:p>
          <a:p>
            <a:r>
              <a:rPr lang="en-US" dirty="0" smtClean="0"/>
              <a:t>Have students work on coordinated skills together (like using story maps for reading and writing or working on spelling and decoding together)</a:t>
            </a:r>
          </a:p>
          <a:p>
            <a:r>
              <a:rPr lang="en-US" dirty="0" smtClean="0"/>
              <a:t>Have students both read and write about text and ideas in your classes—it is not as repetitive as it sounds because of their separation</a:t>
            </a:r>
          </a:p>
          <a:p>
            <a:endParaRPr lang="en-US" dirty="0" smtClean="0"/>
          </a:p>
          <a:p>
            <a:endParaRPr lang="en-US" dirty="0"/>
          </a:p>
        </p:txBody>
      </p:sp>
    </p:spTree>
    <p:extLst>
      <p:ext uri="{BB962C8B-B14F-4D97-AF65-F5344CB8AC3E}">
        <p14:creationId xmlns:p14="http://schemas.microsoft.com/office/powerpoint/2010/main" val="14954052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Don’t use your comprehension data.</a:t>
            </a:r>
            <a:endParaRPr lang="en-US" dirty="0"/>
          </a:p>
        </p:txBody>
      </p:sp>
      <p:sp>
        <p:nvSpPr>
          <p:cNvPr id="3" name="Content Placeholder 2"/>
          <p:cNvSpPr>
            <a:spLocks noGrp="1"/>
          </p:cNvSpPr>
          <p:nvPr>
            <p:ph idx="1"/>
          </p:nvPr>
        </p:nvSpPr>
        <p:spPr/>
        <p:txBody>
          <a:bodyPr/>
          <a:lstStyle/>
          <a:p>
            <a:r>
              <a:rPr lang="en-US" dirty="0" smtClean="0"/>
              <a:t>For the past decade, “experts” have been promoting the idea of school improvement through the use of test data</a:t>
            </a:r>
          </a:p>
          <a:p>
            <a:r>
              <a:rPr lang="en-US" dirty="0" smtClean="0"/>
              <a:t>The idea has been that we could turn our accountability tests into diagnostics that would reveal the deficient skills or standards–which could then be followed up with targeted teaching that would raise reading scores</a:t>
            </a:r>
          </a:p>
          <a:p>
            <a:r>
              <a:rPr lang="en-US" dirty="0" smtClean="0"/>
              <a:t>Great idea if it wasn’t wrong</a:t>
            </a:r>
          </a:p>
          <a:p>
            <a:r>
              <a:rPr lang="en-US" dirty="0" smtClean="0"/>
              <a:t>Research shows that this is a fool’s errand (Davis, 1944; Thorndike, 1973; ACT, 2006)</a:t>
            </a:r>
            <a:endParaRPr lang="en-US" dirty="0"/>
          </a:p>
        </p:txBody>
      </p:sp>
    </p:spTree>
    <p:extLst>
      <p:ext uri="{BB962C8B-B14F-4D97-AF65-F5344CB8AC3E}">
        <p14:creationId xmlns:p14="http://schemas.microsoft.com/office/powerpoint/2010/main" val="350622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663366"/>
                </a:solidFill>
              </a:rPr>
              <a:t>No performance differences due to question types (skills)</a:t>
            </a:r>
            <a:endParaRPr lang="en-US" dirty="0">
              <a:solidFill>
                <a:srgbClr val="663366"/>
              </a:solidFill>
            </a:endParaRPr>
          </a:p>
        </p:txBody>
      </p:sp>
      <p:sp>
        <p:nvSpPr>
          <p:cNvPr id="5" name="Content Placeholder 4"/>
          <p:cNvSpPr>
            <a:spLocks noGrp="1"/>
          </p:cNvSpPr>
          <p:nvPr>
            <p:ph idx="1"/>
          </p:nvPr>
        </p:nvSpPr>
        <p:spPr/>
        <p:txBody>
          <a:bodyPr/>
          <a:lstStyle/>
          <a:p>
            <a:r>
              <a:rPr lang="en-US" dirty="0" smtClean="0"/>
              <a:t>         </a:t>
            </a:r>
            <a:endParaRPr lang="en-US"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457200" y="1676400"/>
            <a:ext cx="8153401" cy="4618038"/>
          </a:xfrm>
          <a:prstGeom prst="rect">
            <a:avLst/>
          </a:prstGeom>
          <a:noFill/>
        </p:spPr>
      </p:pic>
    </p:spTree>
    <p:extLst>
      <p:ext uri="{BB962C8B-B14F-4D97-AF65-F5344CB8AC3E}">
        <p14:creationId xmlns:p14="http://schemas.microsoft.com/office/powerpoint/2010/main" val="368435271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 performance differences due to question types (cont.)</a:t>
            </a:r>
            <a:endParaRPr lang="en-US" dirty="0"/>
          </a:p>
        </p:txBody>
      </p:sp>
      <p:pic>
        <p:nvPicPr>
          <p:cNvPr id="4"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6328" b="6328"/>
          <a:stretch>
            <a:fillRect/>
          </a:stretch>
        </p:blipFill>
        <p:spPr>
          <a:noFill/>
        </p:spPr>
      </p:pic>
    </p:spTree>
    <p:extLst>
      <p:ext uri="{BB962C8B-B14F-4D97-AF65-F5344CB8AC3E}">
        <p14:creationId xmlns:p14="http://schemas.microsoft.com/office/powerpoint/2010/main" val="167755694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309563" y="1828800"/>
            <a:ext cx="8529637" cy="4879975"/>
          </a:xfrm>
        </p:spPr>
      </p:pic>
      <p:sp>
        <p:nvSpPr>
          <p:cNvPr id="2" name="TextBox 1"/>
          <p:cNvSpPr txBox="1"/>
          <p:nvPr/>
        </p:nvSpPr>
        <p:spPr>
          <a:xfrm>
            <a:off x="914400" y="609600"/>
            <a:ext cx="6629400" cy="1200329"/>
          </a:xfrm>
          <a:prstGeom prst="rect">
            <a:avLst/>
          </a:prstGeom>
          <a:noFill/>
        </p:spPr>
        <p:txBody>
          <a:bodyPr wrap="square" rtlCol="0">
            <a:spAutoFit/>
          </a:bodyPr>
          <a:lstStyle/>
          <a:p>
            <a:r>
              <a:rPr lang="en-US" sz="3600" dirty="0">
                <a:solidFill>
                  <a:schemeClr val="accent1"/>
                </a:solidFill>
              </a:rPr>
              <a:t>Text differences </a:t>
            </a:r>
            <a:r>
              <a:rPr lang="en-US" sz="3600" dirty="0" smtClean="0">
                <a:solidFill>
                  <a:schemeClr val="accent1"/>
                </a:solidFill>
              </a:rPr>
              <a:t>affect </a:t>
            </a:r>
            <a:r>
              <a:rPr lang="en-US" sz="3600" dirty="0">
                <a:solidFill>
                  <a:schemeClr val="accent1"/>
                </a:solidFill>
              </a:rPr>
              <a:t>reading performance</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Research</a:t>
            </a:r>
            <a:endParaRPr lang="en-US" dirty="0"/>
          </a:p>
        </p:txBody>
      </p:sp>
      <p:sp>
        <p:nvSpPr>
          <p:cNvPr id="3" name="Content Placeholder 2"/>
          <p:cNvSpPr>
            <a:spLocks noGrp="1"/>
          </p:cNvSpPr>
          <p:nvPr>
            <p:ph idx="1"/>
          </p:nvPr>
        </p:nvSpPr>
        <p:spPr/>
        <p:txBody>
          <a:bodyPr>
            <a:normAutofit/>
          </a:bodyPr>
          <a:lstStyle/>
          <a:p>
            <a:r>
              <a:rPr lang="en-US" sz="2400" dirty="0" smtClean="0"/>
              <a:t>We often talk about the importance or value of research in reading education</a:t>
            </a:r>
          </a:p>
          <a:p>
            <a:r>
              <a:rPr lang="en-US" sz="2400" dirty="0" smtClean="0"/>
              <a:t>However, that often means that there is some approach that we want teachers to use that has research behind it</a:t>
            </a:r>
          </a:p>
          <a:p>
            <a:r>
              <a:rPr lang="en-US" sz="2400" dirty="0" smtClean="0"/>
              <a:t>Thus, advocates go </a:t>
            </a:r>
            <a:r>
              <a:rPr lang="en-US" sz="2400" dirty="0" err="1" smtClean="0"/>
              <a:t>ga-ga</a:t>
            </a:r>
            <a:r>
              <a:rPr lang="en-US" sz="2400" dirty="0" smtClean="0"/>
              <a:t> over Reading Recovery or Orton-</a:t>
            </a:r>
            <a:r>
              <a:rPr lang="en-US" sz="2400" dirty="0" err="1" smtClean="0"/>
              <a:t>Gillingham</a:t>
            </a:r>
            <a:r>
              <a:rPr lang="en-US" sz="2400" dirty="0" smtClean="0"/>
              <a:t> or the teaching of vocabulary (all of which have some studies supporting them)</a:t>
            </a:r>
            <a:endParaRPr lang="en-US" sz="2400" dirty="0"/>
          </a:p>
        </p:txBody>
      </p:sp>
    </p:spTree>
    <p:extLst>
      <p:ext uri="{BB962C8B-B14F-4D97-AF65-F5344CB8AC3E}">
        <p14:creationId xmlns:p14="http://schemas.microsoft.com/office/powerpoint/2010/main" val="72411604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comprehension tests only measure 1 skill</a:t>
            </a:r>
            <a:endParaRPr lang="en-US" dirty="0"/>
          </a:p>
        </p:txBody>
      </p:sp>
      <p:sp>
        <p:nvSpPr>
          <p:cNvPr id="3" name="Content Placeholder 2"/>
          <p:cNvSpPr>
            <a:spLocks noGrp="1"/>
          </p:cNvSpPr>
          <p:nvPr>
            <p:ph idx="1"/>
          </p:nvPr>
        </p:nvSpPr>
        <p:spPr/>
        <p:txBody>
          <a:bodyPr/>
          <a:lstStyle/>
          <a:p>
            <a:r>
              <a:rPr lang="en-US" dirty="0" smtClean="0"/>
              <a:t>Nature of reading doesn’t allow reading skills to be separated out during reading comprehension</a:t>
            </a:r>
          </a:p>
          <a:p>
            <a:r>
              <a:rPr lang="en-US" dirty="0" smtClean="0"/>
              <a:t>Nature of test design limits how many skills could actually be identified</a:t>
            </a:r>
          </a:p>
          <a:p>
            <a:r>
              <a:rPr lang="en-US" dirty="0" smtClean="0"/>
              <a:t>Studies shows that comprehension tests assess comprehension if we look at question types </a:t>
            </a:r>
          </a:p>
          <a:p>
            <a:r>
              <a:rPr lang="en-US" dirty="0" smtClean="0"/>
              <a:t>However, comprehension proficiency will vary depending on text difficulty </a:t>
            </a:r>
            <a:endParaRPr lang="en-US" dirty="0"/>
          </a:p>
        </p:txBody>
      </p:sp>
    </p:spTree>
    <p:extLst>
      <p:ext uri="{BB962C8B-B14F-4D97-AF65-F5344CB8AC3E}">
        <p14:creationId xmlns:p14="http://schemas.microsoft.com/office/powerpoint/2010/main" val="39784834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lstStyle/>
          <a:p>
            <a:r>
              <a:rPr lang="en-US" dirty="0" smtClean="0"/>
              <a:t>Do not analyze question types for reading comprehension</a:t>
            </a:r>
          </a:p>
          <a:p>
            <a:r>
              <a:rPr lang="en-US" dirty="0" smtClean="0"/>
              <a:t>Specific skills work based on types of comprehension questions does not generally improve reading achievement (or even test performance on specific tests)</a:t>
            </a:r>
          </a:p>
          <a:p>
            <a:r>
              <a:rPr lang="en-US" dirty="0" smtClean="0"/>
              <a:t>Teach students to make sense of texts of different levels of difficulty</a:t>
            </a:r>
            <a:endParaRPr lang="en-US" dirty="0"/>
          </a:p>
        </p:txBody>
      </p:sp>
    </p:spTree>
    <p:extLst>
      <p:ext uri="{BB962C8B-B14F-4D97-AF65-F5344CB8AC3E}">
        <p14:creationId xmlns:p14="http://schemas.microsoft.com/office/powerpoint/2010/main" val="39008039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a:t>
            </a:r>
            <a:r>
              <a:rPr lang="en-US" dirty="0" smtClean="0"/>
              <a:t>. Easier texts can be harder to understand</a:t>
            </a:r>
            <a:endParaRPr lang="en-US" dirty="0"/>
          </a:p>
        </p:txBody>
      </p:sp>
      <p:sp>
        <p:nvSpPr>
          <p:cNvPr id="3" name="Content Placeholder 2"/>
          <p:cNvSpPr>
            <a:spLocks noGrp="1"/>
          </p:cNvSpPr>
          <p:nvPr>
            <p:ph idx="1"/>
          </p:nvPr>
        </p:nvSpPr>
        <p:spPr/>
        <p:txBody>
          <a:bodyPr/>
          <a:lstStyle/>
          <a:p>
            <a:r>
              <a:rPr lang="en-US" dirty="0" smtClean="0"/>
              <a:t>Text complexity has been a big deal since the Common Core appeared</a:t>
            </a:r>
          </a:p>
          <a:p>
            <a:r>
              <a:rPr lang="en-US" dirty="0" smtClean="0"/>
              <a:t>Teachers are being told everything including: complex text refers to to the instructional level, to whatever teachers decide text complexity is, to particular Lexile levels, etc.</a:t>
            </a:r>
          </a:p>
          <a:p>
            <a:r>
              <a:rPr lang="en-US" dirty="0" smtClean="0"/>
              <a:t>Let’s straighten that out first: the standards are asking you to teach students how to read texts of particular levels of difficulty in grades 2-12</a:t>
            </a:r>
            <a:endParaRPr lang="en-US" dirty="0"/>
          </a:p>
        </p:txBody>
      </p:sp>
    </p:spTree>
    <p:extLst>
      <p:ext uri="{BB962C8B-B14F-4D97-AF65-F5344CB8AC3E}">
        <p14:creationId xmlns:p14="http://schemas.microsoft.com/office/powerpoint/2010/main" val="6998789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Complexity, difficulty, readability</a:t>
            </a:r>
            <a:endParaRPr lang="en-US" dirty="0"/>
          </a:p>
        </p:txBody>
      </p:sp>
      <p:sp>
        <p:nvSpPr>
          <p:cNvPr id="3" name="Content Placeholder 2"/>
          <p:cNvSpPr>
            <a:spLocks noGrp="1"/>
          </p:cNvSpPr>
          <p:nvPr>
            <p:ph idx="1"/>
          </p:nvPr>
        </p:nvSpPr>
        <p:spPr/>
        <p:txBody>
          <a:bodyPr/>
          <a:lstStyle/>
          <a:p>
            <a:r>
              <a:rPr lang="en-US" b="1" dirty="0" smtClean="0"/>
              <a:t>Text complexity </a:t>
            </a:r>
            <a:r>
              <a:rPr lang="en-US" dirty="0" smtClean="0"/>
              <a:t>refers to all of the linguistic, formatting, or content features that </a:t>
            </a:r>
            <a:r>
              <a:rPr lang="en-US" i="1" dirty="0" smtClean="0"/>
              <a:t>may</a:t>
            </a:r>
            <a:r>
              <a:rPr lang="en-US" dirty="0" smtClean="0"/>
              <a:t> serve as a barrier to readers’ comprehension or that </a:t>
            </a:r>
            <a:r>
              <a:rPr lang="en-US" i="1" dirty="0" smtClean="0"/>
              <a:t>may</a:t>
            </a:r>
            <a:r>
              <a:rPr lang="en-US" dirty="0" smtClean="0"/>
              <a:t> require additional intellectual effort to make sense of</a:t>
            </a:r>
          </a:p>
          <a:p>
            <a:r>
              <a:rPr lang="en-US" b="1" dirty="0" smtClean="0"/>
              <a:t>Text difficulty </a:t>
            </a:r>
            <a:r>
              <a:rPr lang="en-US" dirty="0" smtClean="0"/>
              <a:t>describes a progression of comprehensibility—if we arrayed texts on the basis of how well we could understand them, we would have a difficulty progression</a:t>
            </a:r>
          </a:p>
          <a:p>
            <a:r>
              <a:rPr lang="en-US" b="1" dirty="0" smtClean="0"/>
              <a:t>Text readability </a:t>
            </a:r>
            <a:r>
              <a:rPr lang="en-US" dirty="0" smtClean="0"/>
              <a:t>is a quantitative prediction of text difficulty and it is based on measures of two aspects of text complexity (vocabulary and grammar)</a:t>
            </a:r>
            <a:endParaRPr lang="en-US" dirty="0"/>
          </a:p>
        </p:txBody>
      </p:sp>
    </p:spTree>
    <p:extLst>
      <p:ext uri="{BB962C8B-B14F-4D97-AF65-F5344CB8AC3E}">
        <p14:creationId xmlns:p14="http://schemas.microsoft.com/office/powerpoint/2010/main" val="6623072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would make sense that more complex texts would be more difficult</a:t>
            </a:r>
            <a:endParaRPr lang="en-US" dirty="0"/>
          </a:p>
        </p:txBody>
      </p:sp>
      <p:sp>
        <p:nvSpPr>
          <p:cNvPr id="3" name="Content Placeholder 2"/>
          <p:cNvSpPr>
            <a:spLocks noGrp="1"/>
          </p:cNvSpPr>
          <p:nvPr>
            <p:ph idx="1"/>
          </p:nvPr>
        </p:nvSpPr>
        <p:spPr>
          <a:xfrm>
            <a:off x="533400" y="2590800"/>
            <a:ext cx="7521387" cy="3535363"/>
          </a:xfrm>
        </p:spPr>
        <p:txBody>
          <a:bodyPr>
            <a:normAutofit/>
          </a:bodyPr>
          <a:lstStyle/>
          <a:p>
            <a:r>
              <a:rPr lang="en-US" dirty="0" smtClean="0"/>
              <a:t>That is the typical pattern, but it is more complicated than that—and that’s where it gets interesting</a:t>
            </a:r>
          </a:p>
          <a:p>
            <a:r>
              <a:rPr lang="en-US" dirty="0" smtClean="0"/>
              <a:t>Several studies have found that when they eased the complexity of a text in various ways, the texts got easier for some students (Beck, et al, 1991; Britton &amp; </a:t>
            </a:r>
            <a:r>
              <a:rPr lang="en-US" dirty="0" err="1" smtClean="0"/>
              <a:t>Gulgoz</a:t>
            </a:r>
            <a:r>
              <a:rPr lang="en-US" dirty="0" smtClean="0"/>
              <a:t>, 1991; Britton, et al., 1989; Duffy, et al., 1989; Graves, et al., 1991; </a:t>
            </a:r>
            <a:r>
              <a:rPr lang="en-US" dirty="0" err="1" smtClean="0"/>
              <a:t>Liederholm</a:t>
            </a:r>
            <a:r>
              <a:rPr lang="en-US" dirty="0" smtClean="0"/>
              <a:t>, et al., 2001; </a:t>
            </a:r>
            <a:r>
              <a:rPr lang="en-US" dirty="0" err="1" smtClean="0"/>
              <a:t>McKeown</a:t>
            </a:r>
            <a:r>
              <a:rPr lang="en-US" dirty="0" smtClean="0"/>
              <a:t>, et al., 1992)</a:t>
            </a:r>
          </a:p>
          <a:p>
            <a:r>
              <a:rPr lang="en-US" dirty="0" smtClean="0"/>
              <a:t>These studies improved coherence, sequence, clarity, etc.</a:t>
            </a:r>
            <a:endParaRPr lang="en-US" dirty="0"/>
          </a:p>
        </p:txBody>
      </p:sp>
    </p:spTree>
    <p:extLst>
      <p:ext uri="{BB962C8B-B14F-4D97-AF65-F5344CB8AC3E}">
        <p14:creationId xmlns:p14="http://schemas.microsoft.com/office/powerpoint/2010/main" val="10220895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However, these revisions made it harder for others</a:t>
            </a:r>
            <a:endParaRPr lang="en-US" dirty="0"/>
          </a:p>
        </p:txBody>
      </p:sp>
      <p:sp>
        <p:nvSpPr>
          <p:cNvPr id="3" name="Content Placeholder 2"/>
          <p:cNvSpPr>
            <a:spLocks noGrp="1"/>
          </p:cNvSpPr>
          <p:nvPr>
            <p:ph idx="1"/>
          </p:nvPr>
        </p:nvSpPr>
        <p:spPr>
          <a:xfrm>
            <a:off x="609600" y="2286000"/>
            <a:ext cx="7445187" cy="3840163"/>
          </a:xfrm>
        </p:spPr>
        <p:txBody>
          <a:bodyPr>
            <a:normAutofit lnSpcReduction="10000"/>
          </a:bodyPr>
          <a:lstStyle/>
          <a:p>
            <a:r>
              <a:rPr lang="en-US" dirty="0" smtClean="0"/>
              <a:t>The revisions definitely were helpful to readers who didn’t know much about the topics</a:t>
            </a:r>
          </a:p>
          <a:p>
            <a:r>
              <a:rPr lang="en-US" dirty="0" smtClean="0"/>
              <a:t>But these texts got harder for readers who had knowledge of the topics (McNamara</a:t>
            </a:r>
            <a:r>
              <a:rPr lang="en-US" dirty="0"/>
              <a:t>, et al., 1996; McNamara, </a:t>
            </a:r>
            <a:r>
              <a:rPr lang="en-US" dirty="0" smtClean="0"/>
              <a:t>2001)—that is reducing the barriers to comprehension actually lowered their ultimate comprehension</a:t>
            </a:r>
          </a:p>
          <a:p>
            <a:r>
              <a:rPr lang="en-US" dirty="0" smtClean="0"/>
              <a:t>Their reading went faster with the easier texts, and they did not have to work through the information in order to understand it—which consequently harmed their comprehension (complexity reduction tends to reduce inferences, but inferences are good for readers)</a:t>
            </a:r>
          </a:p>
          <a:p>
            <a:endParaRPr lang="en-US" dirty="0"/>
          </a:p>
        </p:txBody>
      </p:sp>
    </p:spTree>
    <p:extLst>
      <p:ext uri="{BB962C8B-B14F-4D97-AF65-F5344CB8AC3E}">
        <p14:creationId xmlns:p14="http://schemas.microsoft.com/office/powerpoint/2010/main" val="18206647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Texts can be too easy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have made lots of claims for 95-98% fluency (or now, 90-95%) and 75-89% comprehension level for the texts that we teach with</a:t>
            </a:r>
          </a:p>
          <a:p>
            <a:r>
              <a:rPr lang="en-US" dirty="0" smtClean="0"/>
              <a:t>Research not only has never shown these levels to matter in learning</a:t>
            </a:r>
          </a:p>
          <a:p>
            <a:r>
              <a:rPr lang="en-US" dirty="0" smtClean="0"/>
              <a:t>Following the research in this area would suggest that instead of placing kids at some fabricated instructional levels, that is is more sensible to place kids in texts that are complex—that they would not understand easily, and then to teach them to overcome or to negotiate those barriers</a:t>
            </a:r>
          </a:p>
          <a:p>
            <a:r>
              <a:rPr lang="en-US" dirty="0" smtClean="0"/>
              <a:t>Instead, we have placed kids in texts that are systematically too easy for them to comprehend well (because the texts don’t require them to work hard enough)</a:t>
            </a:r>
          </a:p>
          <a:p>
            <a:pPr marL="0" indent="0">
              <a:buNone/>
            </a:pPr>
            <a:endParaRPr lang="en-US" dirty="0"/>
          </a:p>
          <a:p>
            <a:endParaRPr lang="en-US" dirty="0"/>
          </a:p>
        </p:txBody>
      </p:sp>
    </p:spTree>
    <p:extLst>
      <p:ext uri="{BB962C8B-B14F-4D97-AF65-F5344CB8AC3E}">
        <p14:creationId xmlns:p14="http://schemas.microsoft.com/office/powerpoint/2010/main" val="37996798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need to provide a set to comprehend</a:t>
            </a:r>
            <a:endParaRPr lang="en-US" dirty="0"/>
          </a:p>
        </p:txBody>
      </p:sp>
      <p:sp>
        <p:nvSpPr>
          <p:cNvPr id="3" name="Content Placeholder 2"/>
          <p:cNvSpPr>
            <a:spLocks noGrp="1"/>
          </p:cNvSpPr>
          <p:nvPr>
            <p:ph idx="1"/>
          </p:nvPr>
        </p:nvSpPr>
        <p:spPr/>
        <p:txBody>
          <a:bodyPr/>
          <a:lstStyle/>
          <a:p>
            <a:r>
              <a:rPr lang="en-US" dirty="0" smtClean="0"/>
              <a:t>Kids need to learn to approach text expecting it to be difficult, but recognizing that it is kind of like a puzzle, the meaning of which can be understood (at least with a little help)</a:t>
            </a:r>
          </a:p>
          <a:p>
            <a:r>
              <a:rPr lang="en-US" dirty="0" smtClean="0"/>
              <a:t>We have tried to place students in text so easy that comprehension would be automatic </a:t>
            </a:r>
          </a:p>
          <a:p>
            <a:r>
              <a:rPr lang="en-US" dirty="0" smtClean="0"/>
              <a:t>It would be better to place students in relatively more difficult text and to help them to figure out the puzzle </a:t>
            </a:r>
            <a:endParaRPr lang="en-US" dirty="0"/>
          </a:p>
        </p:txBody>
      </p:sp>
    </p:spTree>
    <p:extLst>
      <p:ext uri="{BB962C8B-B14F-4D97-AF65-F5344CB8AC3E}">
        <p14:creationId xmlns:p14="http://schemas.microsoft.com/office/powerpoint/2010/main" val="20166180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Fluency instruction builds decoding skills.</a:t>
            </a:r>
            <a:endParaRPr lang="en-US" dirty="0"/>
          </a:p>
        </p:txBody>
      </p:sp>
      <p:sp>
        <p:nvSpPr>
          <p:cNvPr id="3" name="Content Placeholder 2"/>
          <p:cNvSpPr>
            <a:spLocks noGrp="1"/>
          </p:cNvSpPr>
          <p:nvPr>
            <p:ph idx="1"/>
          </p:nvPr>
        </p:nvSpPr>
        <p:spPr/>
        <p:txBody>
          <a:bodyPr/>
          <a:lstStyle/>
          <a:p>
            <a:r>
              <a:rPr lang="en-US" dirty="0" smtClean="0"/>
              <a:t>Usually we think of reading skills having a progression… children must learn their letters and sounds and decoding skills which enables vocabulary which enables fluency which enables reading comprehension… etc.</a:t>
            </a:r>
          </a:p>
          <a:p>
            <a:r>
              <a:rPr lang="en-US" dirty="0" smtClean="0"/>
              <a:t>And it is clear that in developmental terms that does seem to be a general sequence of how things develop</a:t>
            </a:r>
          </a:p>
          <a:p>
            <a:r>
              <a:rPr lang="en-US" dirty="0" smtClean="0"/>
              <a:t>However, the learning of individual kids does not take place generally, and when we examine the impact of fluency instruction there is an interesting pattern</a:t>
            </a:r>
          </a:p>
        </p:txBody>
      </p:sp>
    </p:spTree>
    <p:extLst>
      <p:ext uri="{BB962C8B-B14F-4D97-AF65-F5344CB8AC3E}">
        <p14:creationId xmlns:p14="http://schemas.microsoft.com/office/powerpoint/2010/main" val="6708033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National Reading Panel and Fluency</a:t>
            </a:r>
            <a:endParaRPr lang="en-US" dirty="0"/>
          </a:p>
        </p:txBody>
      </p:sp>
      <p:sp>
        <p:nvSpPr>
          <p:cNvPr id="3" name="Content Placeholder 2"/>
          <p:cNvSpPr>
            <a:spLocks noGrp="1"/>
          </p:cNvSpPr>
          <p:nvPr>
            <p:ph idx="1"/>
          </p:nvPr>
        </p:nvSpPr>
        <p:spPr/>
        <p:txBody>
          <a:bodyPr/>
          <a:lstStyle/>
          <a:p>
            <a:r>
              <a:rPr lang="en-US" dirty="0" smtClean="0"/>
              <a:t>NRP examined 16 group experimental studies of the effectiveness of fluency instruction</a:t>
            </a:r>
          </a:p>
          <a:p>
            <a:r>
              <a:rPr lang="en-US" dirty="0" smtClean="0"/>
              <a:t>Those studies focused on beginning readers (Grades 1-4) and remedial readers (1-12)</a:t>
            </a:r>
          </a:p>
          <a:p>
            <a:r>
              <a:rPr lang="en-US" dirty="0" smtClean="0"/>
              <a:t>The fluency studies included a wide range of measures: reading comprehension, fluency, word recognition/decoding</a:t>
            </a:r>
          </a:p>
          <a:p>
            <a:r>
              <a:rPr lang="en-US" dirty="0" smtClean="0"/>
              <a:t>Overall, fluency instruction had a positive impact on all of these outcomes… but that’s where it gets interesting</a:t>
            </a:r>
            <a:endParaRPr lang="en-US" dirty="0"/>
          </a:p>
        </p:txBody>
      </p:sp>
    </p:spTree>
    <p:extLst>
      <p:ext uri="{BB962C8B-B14F-4D97-AF65-F5344CB8AC3E}">
        <p14:creationId xmlns:p14="http://schemas.microsoft.com/office/powerpoint/2010/main" val="3837867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has many roles to play</a:t>
            </a:r>
            <a:endParaRPr lang="en-US" dirty="0"/>
          </a:p>
        </p:txBody>
      </p:sp>
      <p:sp>
        <p:nvSpPr>
          <p:cNvPr id="3" name="Content Placeholder 2"/>
          <p:cNvSpPr>
            <a:spLocks noGrp="1"/>
          </p:cNvSpPr>
          <p:nvPr>
            <p:ph idx="1"/>
          </p:nvPr>
        </p:nvSpPr>
        <p:spPr/>
        <p:txBody>
          <a:bodyPr>
            <a:normAutofit/>
          </a:bodyPr>
          <a:lstStyle/>
          <a:p>
            <a:r>
              <a:rPr lang="en-US" sz="2400" dirty="0" smtClean="0"/>
              <a:t>Proving that some technology can work is only one purpose for research</a:t>
            </a:r>
          </a:p>
          <a:p>
            <a:r>
              <a:rPr lang="en-US" sz="2400" dirty="0" smtClean="0"/>
              <a:t>Research can also solve governance problems (if I want O-G and you want RR, is there a way of settling the issue without resorting to power?)</a:t>
            </a:r>
          </a:p>
          <a:p>
            <a:r>
              <a:rPr lang="en-US" sz="2400" dirty="0" smtClean="0"/>
              <a:t>Research also can play a heuristic role and that is the one I intend to talk about today</a:t>
            </a:r>
            <a:endParaRPr lang="en-US" sz="2400" dirty="0"/>
          </a:p>
        </p:txBody>
      </p:sp>
    </p:spTree>
    <p:extLst>
      <p:ext uri="{BB962C8B-B14F-4D97-AF65-F5344CB8AC3E}">
        <p14:creationId xmlns:p14="http://schemas.microsoft.com/office/powerpoint/2010/main" val="106861470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the biggest effect is?</a:t>
            </a:r>
            <a:endParaRPr lang="en-US" dirty="0"/>
          </a:p>
        </p:txBody>
      </p:sp>
      <p:sp>
        <p:nvSpPr>
          <p:cNvPr id="3" name="Content Placeholder 2"/>
          <p:cNvSpPr>
            <a:spLocks noGrp="1"/>
          </p:cNvSpPr>
          <p:nvPr>
            <p:ph idx="1"/>
          </p:nvPr>
        </p:nvSpPr>
        <p:spPr/>
        <p:txBody>
          <a:bodyPr>
            <a:normAutofit/>
          </a:bodyPr>
          <a:lstStyle/>
          <a:p>
            <a:r>
              <a:rPr lang="en-US" dirty="0" smtClean="0"/>
              <a:t>Usually in this kind of situation, the biggest impact is on the skill being taught, and then there are additional, smaller effects on other related variables</a:t>
            </a:r>
          </a:p>
          <a:p>
            <a:r>
              <a:rPr lang="en-US" dirty="0" smtClean="0"/>
              <a:t>That is the pattern you see with fluency and comprehension—fluency practice has a relatively big effect on fluency and a positive, but somewhat smaller impact on reading comprehension</a:t>
            </a:r>
          </a:p>
          <a:p>
            <a:r>
              <a:rPr lang="en-US" dirty="0" smtClean="0"/>
              <a:t>But it is not the pattern with decoding—fluency instruction consistently improves decoding skills and word reading skills better than it improves fluency</a:t>
            </a:r>
          </a:p>
        </p:txBody>
      </p:sp>
    </p:spTree>
    <p:extLst>
      <p:ext uri="{BB962C8B-B14F-4D97-AF65-F5344CB8AC3E}">
        <p14:creationId xmlns:p14="http://schemas.microsoft.com/office/powerpoint/2010/main" val="32245860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normAutofit/>
          </a:bodyPr>
          <a:lstStyle/>
          <a:p>
            <a:r>
              <a:rPr lang="en-US" dirty="0" smtClean="0"/>
              <a:t>This is important because studies of phonics instruction often find it to have a very limited impact on reading and spelling—once you get beyond the primary grades</a:t>
            </a:r>
          </a:p>
          <a:p>
            <a:r>
              <a:rPr lang="en-US" dirty="0" err="1" smtClean="0"/>
              <a:t>Torgesen’s</a:t>
            </a:r>
            <a:r>
              <a:rPr lang="en-US" dirty="0" smtClean="0"/>
              <a:t> analysis suggests that fluency has an impact with beginning readers through the repetition of words—it is important that there is repetition of words/patterns form text to text</a:t>
            </a:r>
          </a:p>
          <a:p>
            <a:r>
              <a:rPr lang="en-US" dirty="0" smtClean="0"/>
              <a:t>Kuhn &amp; Stahl found that fluency practice worked best with harder texts; thus repeatedly reading such texts and then seeing those words again in other texts is a good way to build  phonics skills or to teach kids to use those skills</a:t>
            </a:r>
          </a:p>
        </p:txBody>
      </p:sp>
    </p:spTree>
    <p:extLst>
      <p:ext uri="{BB962C8B-B14F-4D97-AF65-F5344CB8AC3E}">
        <p14:creationId xmlns:p14="http://schemas.microsoft.com/office/powerpoint/2010/main" val="33563193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Vocabulary instruction is not very important—initially.</a:t>
            </a:r>
            <a:endParaRPr lang="en-US" dirty="0"/>
          </a:p>
        </p:txBody>
      </p:sp>
      <p:sp>
        <p:nvSpPr>
          <p:cNvPr id="3" name="Content Placeholder 2"/>
          <p:cNvSpPr>
            <a:spLocks noGrp="1"/>
          </p:cNvSpPr>
          <p:nvPr>
            <p:ph idx="1"/>
          </p:nvPr>
        </p:nvSpPr>
        <p:spPr/>
        <p:txBody>
          <a:bodyPr/>
          <a:lstStyle/>
          <a:p>
            <a:r>
              <a:rPr lang="en-US" dirty="0" smtClean="0"/>
              <a:t>If there is any topic where there seems to be strong agreement, it is vocabulary</a:t>
            </a:r>
          </a:p>
          <a:p>
            <a:r>
              <a:rPr lang="en-US" dirty="0" smtClean="0"/>
              <a:t>Various analyses have concluded that vocabulary instruction improves reading comprehension (NRP examined 45 such studies)</a:t>
            </a:r>
          </a:p>
          <a:p>
            <a:r>
              <a:rPr lang="en-US" dirty="0" smtClean="0"/>
              <a:t>Lots of methods and textbooks on the teaching of vocabulary</a:t>
            </a:r>
            <a:endParaRPr lang="en-US" dirty="0"/>
          </a:p>
        </p:txBody>
      </p:sp>
    </p:spTree>
    <p:extLst>
      <p:ext uri="{BB962C8B-B14F-4D97-AF65-F5344CB8AC3E}">
        <p14:creationId xmlns:p14="http://schemas.microsoft.com/office/powerpoint/2010/main" val="24340700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Vocabulary must be a big predictor of reading comprehension</a:t>
            </a:r>
            <a:endParaRPr lang="en-US" dirty="0"/>
          </a:p>
        </p:txBody>
      </p:sp>
      <p:sp>
        <p:nvSpPr>
          <p:cNvPr id="3" name="Content Placeholder 2"/>
          <p:cNvSpPr>
            <a:spLocks noGrp="1"/>
          </p:cNvSpPr>
          <p:nvPr>
            <p:ph idx="1"/>
          </p:nvPr>
        </p:nvSpPr>
        <p:spPr>
          <a:xfrm>
            <a:off x="457200" y="2590800"/>
            <a:ext cx="7597587" cy="3535363"/>
          </a:xfrm>
        </p:spPr>
        <p:txBody>
          <a:bodyPr/>
          <a:lstStyle/>
          <a:p>
            <a:r>
              <a:rPr lang="en-US" dirty="0" smtClean="0"/>
              <a:t>It makes sense that young children’s vocabulary knowledge would be predictive of later reading achievement</a:t>
            </a:r>
          </a:p>
          <a:p>
            <a:r>
              <a:rPr lang="en-US" dirty="0" smtClean="0"/>
              <a:t>Young children with higher vocabularies would be expected to do better in reading</a:t>
            </a:r>
          </a:p>
          <a:p>
            <a:r>
              <a:rPr lang="en-US" dirty="0" smtClean="0"/>
              <a:t>What is surprising is that this isn’t really the case</a:t>
            </a:r>
            <a:endParaRPr lang="en-US" dirty="0"/>
          </a:p>
        </p:txBody>
      </p:sp>
    </p:spTree>
    <p:extLst>
      <p:ext uri="{BB962C8B-B14F-4D97-AF65-F5344CB8AC3E}">
        <p14:creationId xmlns:p14="http://schemas.microsoft.com/office/powerpoint/2010/main" val="34575786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vocabulary surprise</a:t>
            </a:r>
            <a:endParaRPr lang="en-US" dirty="0"/>
          </a:p>
        </p:txBody>
      </p:sp>
      <p:sp>
        <p:nvSpPr>
          <p:cNvPr id="3" name="Content Placeholder 2"/>
          <p:cNvSpPr>
            <a:spLocks noGrp="1"/>
          </p:cNvSpPr>
          <p:nvPr>
            <p:ph idx="1"/>
          </p:nvPr>
        </p:nvSpPr>
        <p:spPr/>
        <p:txBody>
          <a:bodyPr/>
          <a:lstStyle/>
          <a:p>
            <a:r>
              <a:rPr lang="en-US" dirty="0" smtClean="0"/>
              <a:t>National Early Literacy Panel examined more than 50 studies on the relationship between young children’s language development and their later reading achievement</a:t>
            </a:r>
          </a:p>
          <a:p>
            <a:r>
              <a:rPr lang="en-US" dirty="0" smtClean="0"/>
              <a:t>With approximately 50 studies including more than 7500 children we found only a .30 correlation between language and reading</a:t>
            </a:r>
          </a:p>
          <a:p>
            <a:r>
              <a:rPr lang="en-US" dirty="0" smtClean="0"/>
              <a:t>Few of the experimental studies showing that vocabulary instruction improves reading achievement were carried out younger students (there are many for older ones)</a:t>
            </a:r>
            <a:endParaRPr lang="en-US" dirty="0"/>
          </a:p>
        </p:txBody>
      </p:sp>
    </p:spTree>
    <p:extLst>
      <p:ext uri="{BB962C8B-B14F-4D97-AF65-F5344CB8AC3E}">
        <p14:creationId xmlns:p14="http://schemas.microsoft.com/office/powerpoint/2010/main" val="32787574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going on?</a:t>
            </a:r>
            <a:endParaRPr lang="en-US" dirty="0"/>
          </a:p>
        </p:txBody>
      </p:sp>
      <p:sp>
        <p:nvSpPr>
          <p:cNvPr id="3" name="Content Placeholder 2"/>
          <p:cNvSpPr>
            <a:spLocks noGrp="1"/>
          </p:cNvSpPr>
          <p:nvPr>
            <p:ph idx="1"/>
          </p:nvPr>
        </p:nvSpPr>
        <p:spPr/>
        <p:txBody>
          <a:bodyPr/>
          <a:lstStyle/>
          <a:p>
            <a:r>
              <a:rPr lang="en-US" dirty="0" smtClean="0"/>
              <a:t>We reanalyzed the data and found that there were many different measures of language used in these studies—ranging from studies of single components of language, like vocabulary, to full-scale multicomponent language measures</a:t>
            </a:r>
          </a:p>
          <a:p>
            <a:r>
              <a:rPr lang="en-US" dirty="0" smtClean="0"/>
              <a:t>The vocabulary items had a small relationship to reading, but language had a big impact (correlations: .70)</a:t>
            </a:r>
          </a:p>
          <a:p>
            <a:r>
              <a:rPr lang="en-US" dirty="0" smtClean="0"/>
              <a:t>Vocabulary doesn’t have a big impact on reading comprehension, but vocabulary along with grammar, listening comprehension, cohesion does… (impact of vocabulary learning increases over the years)</a:t>
            </a:r>
            <a:endParaRPr lang="en-US" dirty="0"/>
          </a:p>
        </p:txBody>
      </p:sp>
    </p:spTree>
    <p:extLst>
      <p:ext uri="{BB962C8B-B14F-4D97-AF65-F5344CB8AC3E}">
        <p14:creationId xmlns:p14="http://schemas.microsoft.com/office/powerpoint/2010/main" val="1812749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lstStyle/>
          <a:p>
            <a:r>
              <a:rPr lang="en-US" dirty="0" smtClean="0"/>
              <a:t>My point isn’t that we shouldn’t teach vocabulary to young children, but its initial value is much lower than one would expect</a:t>
            </a:r>
          </a:p>
          <a:p>
            <a:r>
              <a:rPr lang="en-US" dirty="0" smtClean="0"/>
              <a:t>That makes it immediately less important than some other early components of reading, but it is one that has long term implications that cannot be ignored</a:t>
            </a:r>
          </a:p>
          <a:p>
            <a:r>
              <a:rPr lang="en-US" dirty="0" smtClean="0"/>
              <a:t>It suggests that vocabulary instruction can be less intense early on (lack of big immediate payoff), and it suggests that a focus on vocabulary alone would not be as helpful as a broader emphasis on language </a:t>
            </a:r>
          </a:p>
          <a:p>
            <a:endParaRPr lang="en-US" dirty="0"/>
          </a:p>
        </p:txBody>
      </p:sp>
    </p:spTree>
    <p:extLst>
      <p:ext uri="{BB962C8B-B14F-4D97-AF65-F5344CB8AC3E}">
        <p14:creationId xmlns:p14="http://schemas.microsoft.com/office/powerpoint/2010/main" val="42548263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Summation</a:t>
            </a:r>
            <a:endParaRPr lang="en-US" dirty="0"/>
          </a:p>
        </p:txBody>
      </p:sp>
      <p:sp>
        <p:nvSpPr>
          <p:cNvPr id="3" name="Content Placeholder 2"/>
          <p:cNvSpPr>
            <a:spLocks noGrp="1"/>
          </p:cNvSpPr>
          <p:nvPr>
            <p:ph idx="1"/>
          </p:nvPr>
        </p:nvSpPr>
        <p:spPr/>
        <p:txBody>
          <a:bodyPr>
            <a:normAutofit/>
          </a:bodyPr>
          <a:lstStyle/>
          <a:p>
            <a:r>
              <a:rPr lang="en-US" dirty="0" smtClean="0"/>
              <a:t>Explicit phonics instruction is beneficial, but not because it teaches kids to read or is the only path to reading. Explicit phonics instruction provides students with clues about how to decode text, and is learned best when students are given opportunities to read words and texts that are not overly simplified or constrained.</a:t>
            </a:r>
          </a:p>
          <a:p>
            <a:r>
              <a:rPr lang="en-US" dirty="0" smtClean="0"/>
              <a:t>Reading and writing might seem to be so closely allied processes, that learning one would largely teach the other. And there are substantial here are substantial overlaps, but there are also gaps and differences. It is critical that kids be taught both as much is learned from exploring language and ideas through these differences of perspective.</a:t>
            </a:r>
          </a:p>
          <a:p>
            <a:endParaRPr lang="en-US" dirty="0"/>
          </a:p>
        </p:txBody>
      </p:sp>
    </p:spTree>
    <p:extLst>
      <p:ext uri="{BB962C8B-B14F-4D97-AF65-F5344CB8AC3E}">
        <p14:creationId xmlns:p14="http://schemas.microsoft.com/office/powerpoint/2010/main" val="1470564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Summation (cont.)</a:t>
            </a:r>
            <a:endParaRPr lang="en-US" dirty="0"/>
          </a:p>
        </p:txBody>
      </p:sp>
      <p:sp>
        <p:nvSpPr>
          <p:cNvPr id="3" name="Content Placeholder 2"/>
          <p:cNvSpPr>
            <a:spLocks noGrp="1"/>
          </p:cNvSpPr>
          <p:nvPr>
            <p:ph idx="1"/>
          </p:nvPr>
        </p:nvSpPr>
        <p:spPr>
          <a:xfrm>
            <a:off x="609600" y="1447800"/>
            <a:ext cx="7445187" cy="4678363"/>
          </a:xfrm>
        </p:spPr>
        <p:txBody>
          <a:bodyPr>
            <a:normAutofit fontScale="92500" lnSpcReduction="10000"/>
          </a:bodyPr>
          <a:lstStyle/>
          <a:p>
            <a:r>
              <a:rPr lang="en-US" dirty="0" smtClean="0"/>
              <a:t>Reading comprehension tests cannot identify meaningful differences in performance in reading skills and should not be used as a guide to what is taught in reading.</a:t>
            </a:r>
          </a:p>
          <a:p>
            <a:r>
              <a:rPr lang="en-US" dirty="0" smtClean="0"/>
              <a:t>Reducing text complexity does not necessarily make texts easier to read, and it does remove from children the opportunity to learn to negotiate these text features.</a:t>
            </a:r>
          </a:p>
          <a:p>
            <a:r>
              <a:rPr lang="en-US" dirty="0" smtClean="0"/>
              <a:t> For older students who “know” their phonics, but still don’t read well, fluency practice seems to teach them to apply their phonics skills effectively—in other words the harder, later developing process seems to foster the lower, earlier developing one.</a:t>
            </a:r>
          </a:p>
          <a:p>
            <a:r>
              <a:rPr lang="en-US" dirty="0" smtClean="0"/>
              <a:t>Vocabulary is a proxy for language; don’t just teach vocabulary, but try to foster stronger language development overall—especially in the early years.</a:t>
            </a:r>
          </a:p>
          <a:p>
            <a:endParaRPr lang="en-US" dirty="0"/>
          </a:p>
        </p:txBody>
      </p:sp>
    </p:spTree>
    <p:extLst>
      <p:ext uri="{BB962C8B-B14F-4D97-AF65-F5344CB8AC3E}">
        <p14:creationId xmlns:p14="http://schemas.microsoft.com/office/powerpoint/2010/main" val="12071898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Pretest</a:t>
            </a:r>
            <a:endParaRPr lang="en-US" dirty="0"/>
          </a:p>
        </p:txBody>
      </p:sp>
      <p:sp>
        <p:nvSpPr>
          <p:cNvPr id="3" name="Content Placeholder 2"/>
          <p:cNvSpPr>
            <a:spLocks noGrp="1"/>
          </p:cNvSpPr>
          <p:nvPr>
            <p:ph idx="1"/>
          </p:nvPr>
        </p:nvSpPr>
        <p:spPr>
          <a:xfrm>
            <a:off x="228600" y="914400"/>
            <a:ext cx="8077200" cy="5943600"/>
          </a:xfrm>
        </p:spPr>
        <p:txBody>
          <a:bodyPr>
            <a:normAutofit fontScale="92500" lnSpcReduction="10000"/>
          </a:bodyPr>
          <a:lstStyle/>
          <a:p>
            <a:pPr marL="0" indent="0">
              <a:buNone/>
            </a:pPr>
            <a:r>
              <a:rPr lang="en-US" dirty="0"/>
              <a:t> </a:t>
            </a:r>
          </a:p>
          <a:p>
            <a:r>
              <a:rPr lang="en-US" sz="2200" dirty="0"/>
              <a:t>Phonics instruction is needed if young students are going to learn to read English</a:t>
            </a:r>
            <a:r>
              <a:rPr lang="en-US" sz="2200" dirty="0" smtClean="0"/>
              <a:t>.</a:t>
            </a:r>
            <a:endParaRPr lang="en-US" sz="2200" dirty="0"/>
          </a:p>
          <a:p>
            <a:r>
              <a:rPr lang="en-US" sz="2200" dirty="0"/>
              <a:t>Reading and writing are so closely related that, for most children, learning one usually accomplishes the learning of the other</a:t>
            </a:r>
            <a:r>
              <a:rPr lang="en-US" sz="2200" dirty="0" smtClean="0"/>
              <a:t>.</a:t>
            </a:r>
            <a:endParaRPr lang="en-US" sz="2200" dirty="0"/>
          </a:p>
          <a:p>
            <a:r>
              <a:rPr lang="en-US" sz="2200" dirty="0"/>
              <a:t>It is a good idea to “use your data.” Teachers should analyze their students’ reading comprehension, as this will help them to diagnose reading problems and </a:t>
            </a:r>
            <a:r>
              <a:rPr lang="en-US" sz="2200" dirty="0" smtClean="0"/>
              <a:t>determine </a:t>
            </a:r>
            <a:r>
              <a:rPr lang="en-US" sz="2200" dirty="0"/>
              <a:t>which reading skills to emphasize in instruction</a:t>
            </a:r>
            <a:r>
              <a:rPr lang="en-US" sz="2200" dirty="0" smtClean="0"/>
              <a:t>.</a:t>
            </a:r>
            <a:endParaRPr lang="en-US" sz="2200" dirty="0"/>
          </a:p>
          <a:p>
            <a:r>
              <a:rPr lang="en-US" sz="2200" dirty="0"/>
              <a:t>The harder or more intellectually demanding a text, the harder students will find it to comprehend</a:t>
            </a:r>
            <a:r>
              <a:rPr lang="en-US" sz="2200" dirty="0" smtClean="0"/>
              <a:t>.</a:t>
            </a:r>
            <a:endParaRPr lang="en-US" sz="2200" dirty="0"/>
          </a:p>
          <a:p>
            <a:r>
              <a:rPr lang="en-US" sz="2200" dirty="0"/>
              <a:t>Fluency instruction/practice is a good way to build up </a:t>
            </a:r>
            <a:r>
              <a:rPr lang="en-US" sz="2200" dirty="0" smtClean="0"/>
              <a:t>students’ </a:t>
            </a:r>
            <a:r>
              <a:rPr lang="en-US" sz="2200" dirty="0"/>
              <a:t>decoding skills.</a:t>
            </a:r>
          </a:p>
          <a:p>
            <a:r>
              <a:rPr lang="en-US" sz="2200" dirty="0" smtClean="0"/>
              <a:t>Vocabulary </a:t>
            </a:r>
            <a:r>
              <a:rPr lang="en-US" sz="2200" dirty="0"/>
              <a:t>is one of the most important early reading skills that we can teach</a:t>
            </a:r>
            <a:r>
              <a:rPr lang="en-US" sz="2200" dirty="0" smtClean="0"/>
              <a:t>.</a:t>
            </a:r>
            <a:endParaRPr lang="en-US" sz="2200" dirty="0"/>
          </a:p>
        </p:txBody>
      </p:sp>
    </p:spTree>
    <p:extLst>
      <p:ext uri="{BB962C8B-B14F-4D97-AF65-F5344CB8AC3E}">
        <p14:creationId xmlns:p14="http://schemas.microsoft.com/office/powerpoint/2010/main" val="692701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Heuristic value of research</a:t>
            </a:r>
            <a:endParaRPr lang="en-US" dirty="0"/>
          </a:p>
        </p:txBody>
      </p:sp>
      <p:sp>
        <p:nvSpPr>
          <p:cNvPr id="3" name="Content Placeholder 2"/>
          <p:cNvSpPr>
            <a:spLocks noGrp="1"/>
          </p:cNvSpPr>
          <p:nvPr>
            <p:ph idx="1"/>
          </p:nvPr>
        </p:nvSpPr>
        <p:spPr/>
        <p:txBody>
          <a:bodyPr/>
          <a:lstStyle/>
          <a:p>
            <a:r>
              <a:rPr lang="en-US" sz="2400" dirty="0" smtClean="0"/>
              <a:t>A heuristic is a process or method that allows us to learn something for ourselves</a:t>
            </a:r>
          </a:p>
          <a:p>
            <a:r>
              <a:rPr lang="en-US" sz="2400" dirty="0" smtClean="0"/>
              <a:t>My contention here is that the greatest value of research is that it helps us to understand things better</a:t>
            </a:r>
          </a:p>
          <a:p>
            <a:r>
              <a:rPr lang="en-US" sz="2400" dirty="0" smtClean="0"/>
              <a:t>I know it is doing that when I think the world works one way, and research suggests that it doesn’t work that way at all (in other words, the best research surprises you)</a:t>
            </a:r>
            <a:endParaRPr lang="en-US" sz="2400" dirty="0"/>
          </a:p>
          <a:p>
            <a:endParaRPr lang="en-US" sz="2400" dirty="0" smtClean="0"/>
          </a:p>
          <a:p>
            <a:endParaRPr lang="en-US" dirty="0"/>
          </a:p>
        </p:txBody>
      </p:sp>
    </p:spTree>
    <p:extLst>
      <p:ext uri="{BB962C8B-B14F-4D97-AF65-F5344CB8AC3E}">
        <p14:creationId xmlns:p14="http://schemas.microsoft.com/office/powerpoint/2010/main" val="34148741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Lots of people don’t like this</a:t>
            </a:r>
            <a:endParaRPr lang="en-US" dirty="0"/>
          </a:p>
        </p:txBody>
      </p:sp>
      <p:sp>
        <p:nvSpPr>
          <p:cNvPr id="3" name="Content Placeholder 2"/>
          <p:cNvSpPr>
            <a:spLocks noGrp="1"/>
          </p:cNvSpPr>
          <p:nvPr>
            <p:ph idx="1"/>
          </p:nvPr>
        </p:nvSpPr>
        <p:spPr>
          <a:xfrm>
            <a:off x="457200" y="1676400"/>
            <a:ext cx="7597587" cy="4449763"/>
          </a:xfrm>
        </p:spPr>
        <p:txBody>
          <a:bodyPr>
            <a:normAutofit/>
          </a:bodyPr>
          <a:lstStyle/>
          <a:p>
            <a:r>
              <a:rPr lang="en-US" sz="2400" dirty="0" smtClean="0"/>
              <a:t>I know that research has surprised someone when they tell me that it must be wrong</a:t>
            </a:r>
          </a:p>
          <a:p>
            <a:r>
              <a:rPr lang="en-US" sz="2400" dirty="0" smtClean="0"/>
              <a:t>And, the more heated they are in their responses the bigger the surprise must have been</a:t>
            </a:r>
          </a:p>
          <a:p>
            <a:r>
              <a:rPr lang="en-US" sz="2400" dirty="0" smtClean="0"/>
              <a:t>My progressive colleagues get very upset if I say that there is evidence supporting Orton-</a:t>
            </a:r>
            <a:r>
              <a:rPr lang="en-US" sz="2400" dirty="0" err="1" smtClean="0"/>
              <a:t>Gillingham</a:t>
            </a:r>
            <a:r>
              <a:rPr lang="en-US" sz="2400" dirty="0" smtClean="0"/>
              <a:t>, while my special education buddies usually like me right up until the point where I say studies support Reading Recovery</a:t>
            </a:r>
            <a:endParaRPr lang="en-US" sz="2400" dirty="0"/>
          </a:p>
        </p:txBody>
      </p:sp>
    </p:spTree>
    <p:extLst>
      <p:ext uri="{BB962C8B-B14F-4D97-AF65-F5344CB8AC3E}">
        <p14:creationId xmlns:p14="http://schemas.microsoft.com/office/powerpoint/2010/main" val="166317434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reason for the grief</a:t>
            </a:r>
            <a:endParaRPr lang="en-US" dirty="0"/>
          </a:p>
        </p:txBody>
      </p:sp>
      <p:sp>
        <p:nvSpPr>
          <p:cNvPr id="3" name="Content Placeholder 2"/>
          <p:cNvSpPr>
            <a:spLocks noGrp="1"/>
          </p:cNvSpPr>
          <p:nvPr>
            <p:ph idx="1"/>
          </p:nvPr>
        </p:nvSpPr>
        <p:spPr/>
        <p:txBody>
          <a:bodyPr>
            <a:normAutofit/>
          </a:bodyPr>
          <a:lstStyle/>
          <a:p>
            <a:r>
              <a:rPr lang="en-US" sz="2400" dirty="0" smtClean="0"/>
              <a:t>The reason some people get so upset is that they think of research as being a kind of on-off switch—it will either support or reject an approach</a:t>
            </a:r>
          </a:p>
          <a:p>
            <a:r>
              <a:rPr lang="en-US" sz="2400" dirty="0" smtClean="0"/>
              <a:t>It rarely is that simple in reading education or any social science</a:t>
            </a:r>
          </a:p>
          <a:p>
            <a:r>
              <a:rPr lang="en-US" sz="2400" dirty="0" smtClean="0"/>
              <a:t>That’s because findings are less reliable than in the “hard sciences”—they get shaped and reshaped by context and intention</a:t>
            </a:r>
            <a:endParaRPr lang="en-US" sz="2400" dirty="0"/>
          </a:p>
        </p:txBody>
      </p:sp>
    </p:spTree>
    <p:extLst>
      <p:ext uri="{BB962C8B-B14F-4D97-AF65-F5344CB8AC3E}">
        <p14:creationId xmlns:p14="http://schemas.microsoft.com/office/powerpoint/2010/main" val="334342970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should research be used?</a:t>
            </a:r>
            <a:endParaRPr lang="en-US" dirty="0"/>
          </a:p>
        </p:txBody>
      </p:sp>
      <p:sp>
        <p:nvSpPr>
          <p:cNvPr id="3" name="Content Placeholder 2"/>
          <p:cNvSpPr>
            <a:spLocks noGrp="1"/>
          </p:cNvSpPr>
          <p:nvPr>
            <p:ph idx="1"/>
          </p:nvPr>
        </p:nvSpPr>
        <p:spPr>
          <a:xfrm>
            <a:off x="533400" y="1676400"/>
            <a:ext cx="7521387" cy="4648200"/>
          </a:xfrm>
        </p:spPr>
        <p:txBody>
          <a:bodyPr>
            <a:normAutofit/>
          </a:bodyPr>
          <a:lstStyle/>
          <a:p>
            <a:r>
              <a:rPr lang="en-US" sz="2400" dirty="0" smtClean="0"/>
              <a:t>I would suggest that it is very interesting that programs as different as OG and RR can work</a:t>
            </a:r>
          </a:p>
          <a:p>
            <a:r>
              <a:rPr lang="en-US" sz="2400" dirty="0" smtClean="0"/>
              <a:t>Instead of trying to champion those studies that support our beliefs (and trashing those that don’t), I think we should be asking ourselves… why did that work when it shouldn’t have (by my theory)? </a:t>
            </a:r>
          </a:p>
          <a:p>
            <a:r>
              <a:rPr lang="en-US" sz="2400" dirty="0" smtClean="0"/>
              <a:t>That’s why single studies tend not to be very interesting (or why the correlational parts of meta-analyses tend to be more interesting than the more solid experimental findings in a meta-analysis) </a:t>
            </a:r>
            <a:endParaRPr lang="en-US" sz="2400" dirty="0"/>
          </a:p>
        </p:txBody>
      </p:sp>
    </p:spTree>
    <p:extLst>
      <p:ext uri="{BB962C8B-B14F-4D97-AF65-F5344CB8AC3E}">
        <p14:creationId xmlns:p14="http://schemas.microsoft.com/office/powerpoint/2010/main" val="377519585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I’ve been in this field for 40+ years, what has surprised me?</a:t>
            </a:r>
            <a:endParaRPr lang="en-US" dirty="0"/>
          </a:p>
        </p:txBody>
      </p:sp>
      <p:pic>
        <p:nvPicPr>
          <p:cNvPr id="6" name="Content Placeholder 5" descr="download.jpeg"/>
          <p:cNvPicPr>
            <a:picLocks noGrp="1" noChangeAspect="1"/>
          </p:cNvPicPr>
          <p:nvPr>
            <p:ph idx="1"/>
          </p:nvPr>
        </p:nvPicPr>
        <p:blipFill>
          <a:blip r:embed="rId2">
            <a:extLst>
              <a:ext uri="{28A0092B-C50C-407E-A947-70E740481C1C}">
                <a14:useLocalDpi xmlns:a14="http://schemas.microsoft.com/office/drawing/2010/main" val="0"/>
              </a:ext>
            </a:extLst>
          </a:blip>
          <a:srcRect t="22288" b="22288"/>
          <a:stretch>
            <a:fillRect/>
          </a:stretch>
        </p:blipFill>
        <p:spPr>
          <a:xfrm>
            <a:off x="553462" y="2286000"/>
            <a:ext cx="7501325" cy="4114800"/>
          </a:xfrm>
        </p:spPr>
      </p:pic>
    </p:spTree>
    <p:extLst>
      <p:ext uri="{BB962C8B-B14F-4D97-AF65-F5344CB8AC3E}">
        <p14:creationId xmlns:p14="http://schemas.microsoft.com/office/powerpoint/2010/main" val="65756847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New_VerneHarnish">
      <a:dk1>
        <a:sysClr val="windowText" lastClr="000000"/>
      </a:dk1>
      <a:lt1>
        <a:sysClr val="window" lastClr="FFFFFF"/>
      </a:lt1>
      <a:dk2>
        <a:srgbClr val="0C0D0D"/>
      </a:dk2>
      <a:lt2>
        <a:srgbClr val="EAEAEA"/>
      </a:lt2>
      <a:accent1>
        <a:srgbClr val="DA8C2B"/>
      </a:accent1>
      <a:accent2>
        <a:srgbClr val="5A8A98"/>
      </a:accent2>
      <a:accent3>
        <a:srgbClr val="6D4D26"/>
      </a:accent3>
      <a:accent4>
        <a:srgbClr val="99CC00"/>
      </a:accent4>
      <a:accent5>
        <a:srgbClr val="800080"/>
      </a:accent5>
      <a:accent6>
        <a:srgbClr val="F4DA12"/>
      </a:accent6>
      <a:hlink>
        <a:srgbClr val="F4DA12"/>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NEW_VerneHarnish">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635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New_VerneHarnish">
      <a:dk1>
        <a:sysClr val="windowText" lastClr="000000"/>
      </a:dk1>
      <a:lt1>
        <a:sysClr val="window" lastClr="FFFFFF"/>
      </a:lt1>
      <a:dk2>
        <a:srgbClr val="0C0D0D"/>
      </a:dk2>
      <a:lt2>
        <a:srgbClr val="EAEAEA"/>
      </a:lt2>
      <a:accent1>
        <a:srgbClr val="DA8C2B"/>
      </a:accent1>
      <a:accent2>
        <a:srgbClr val="5A8A98"/>
      </a:accent2>
      <a:accent3>
        <a:srgbClr val="6D4D26"/>
      </a:accent3>
      <a:accent4>
        <a:srgbClr val="99CC00"/>
      </a:accent4>
      <a:accent5>
        <a:srgbClr val="800080"/>
      </a:accent5>
      <a:accent6>
        <a:srgbClr val="F4DA12"/>
      </a:accent6>
      <a:hlink>
        <a:srgbClr val="F4DA12"/>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NEW_VerneHarnish">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635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9610</TotalTime>
  <Words>3539</Words>
  <Application>Microsoft Macintosh PowerPoint</Application>
  <PresentationFormat>On-screen Show (4:3)</PresentationFormat>
  <Paragraphs>218</Paragraphs>
  <Slides>49</Slides>
  <Notes>2</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Advantage</vt:lpstr>
      <vt:lpstr>Sometimes Reading Surprises You</vt:lpstr>
      <vt:lpstr>Pretest</vt:lpstr>
      <vt:lpstr>Role of Research</vt:lpstr>
      <vt:lpstr>Research has many roles to play</vt:lpstr>
      <vt:lpstr>Heuristic value of research</vt:lpstr>
      <vt:lpstr>Lots of people don’t like this</vt:lpstr>
      <vt:lpstr>The reason for the grief</vt:lpstr>
      <vt:lpstr>How should research be used?</vt:lpstr>
      <vt:lpstr>I’ve been in this field for 40+ years, what has surprised me?</vt:lpstr>
      <vt:lpstr>1. Kids can learn to read without phonics.</vt:lpstr>
      <vt:lpstr>Compensation</vt:lpstr>
      <vt:lpstr>We often rely on compensation in the teaching of reading</vt:lpstr>
      <vt:lpstr>We can learn to read without phonics</vt:lpstr>
      <vt:lpstr>But what about the National Reading Panel?</vt:lpstr>
      <vt:lpstr>How do kids do it?</vt:lpstr>
      <vt:lpstr>Implications</vt:lpstr>
      <vt:lpstr>Implications (cont.)</vt:lpstr>
      <vt:lpstr>2. Reading and writing aren’t so close after all.</vt:lpstr>
      <vt:lpstr>It makes sense that reading and writing would be the same</vt:lpstr>
      <vt:lpstr>Research history</vt:lpstr>
      <vt:lpstr>My findings and their aftermath</vt:lpstr>
      <vt:lpstr>Reading and writing are not mirror processes, though they rely on the same information</vt:lpstr>
      <vt:lpstr>The same could be said about any other aspect of r-w</vt:lpstr>
      <vt:lpstr>Reading and writing provide different perspectives</vt:lpstr>
      <vt:lpstr>Implications</vt:lpstr>
      <vt:lpstr>3. Don’t use your comprehension data.</vt:lpstr>
      <vt:lpstr>No performance differences due to question types (skills)</vt:lpstr>
      <vt:lpstr>No performance differences due to question types (cont.)</vt:lpstr>
      <vt:lpstr>PowerPoint Presentation</vt:lpstr>
      <vt:lpstr>Reading comprehension tests only measure 1 skill</vt:lpstr>
      <vt:lpstr>Implications</vt:lpstr>
      <vt:lpstr>4. Easier texts can be harder to understand</vt:lpstr>
      <vt:lpstr>Complexity, difficulty, readability</vt:lpstr>
      <vt:lpstr>It would make sense that more complex texts would be more difficult</vt:lpstr>
      <vt:lpstr>However, these revisions made it harder for others</vt:lpstr>
      <vt:lpstr>Texts can be too easy</vt:lpstr>
      <vt:lpstr>We need to provide a set to comprehend</vt:lpstr>
      <vt:lpstr>5. Fluency instruction builds decoding skills.</vt:lpstr>
      <vt:lpstr>National Reading Panel and Fluency</vt:lpstr>
      <vt:lpstr>And the biggest effect is?</vt:lpstr>
      <vt:lpstr>Implications</vt:lpstr>
      <vt:lpstr>6. Vocabulary instruction is not very important—initially.</vt:lpstr>
      <vt:lpstr>Vocabulary must be a big predictor of reading comprehension</vt:lpstr>
      <vt:lpstr>Early vocabulary surprise</vt:lpstr>
      <vt:lpstr>What’s going on?</vt:lpstr>
      <vt:lpstr>Implications</vt:lpstr>
      <vt:lpstr>Summation</vt:lpstr>
      <vt:lpstr>Summation (cont.)</vt:lpstr>
      <vt:lpstr>Pretest</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Decisions Driving Growth</dc:title>
  <dc:subject/>
  <dc:creator/>
  <cp:keywords/>
  <dc:description/>
  <cp:lastModifiedBy>Timothy Shanahan</cp:lastModifiedBy>
  <cp:revision>104</cp:revision>
  <dcterms:created xsi:type="dcterms:W3CDTF">2010-05-17T01:03:36Z</dcterms:created>
  <dcterms:modified xsi:type="dcterms:W3CDTF">2017-01-12T01:40:29Z</dcterms:modified>
  <cp:category/>
</cp:coreProperties>
</file>