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773" r:id="rId2"/>
    <p:sldId id="780" r:id="rId3"/>
    <p:sldId id="776" r:id="rId4"/>
    <p:sldId id="778" r:id="rId5"/>
    <p:sldId id="777" r:id="rId6"/>
    <p:sldId id="779" r:id="rId7"/>
    <p:sldId id="781" r:id="rId8"/>
    <p:sldId id="782" r:id="rId9"/>
    <p:sldId id="775" r:id="rId10"/>
    <p:sldId id="725" r:id="rId11"/>
    <p:sldId id="338" r:id="rId12"/>
    <p:sldId id="551" r:id="rId13"/>
    <p:sldId id="726" r:id="rId14"/>
    <p:sldId id="341" r:id="rId15"/>
    <p:sldId id="550" r:id="rId16"/>
    <p:sldId id="727" r:id="rId17"/>
    <p:sldId id="328" r:id="rId18"/>
    <p:sldId id="552" r:id="rId19"/>
    <p:sldId id="631" r:id="rId20"/>
    <p:sldId id="554" r:id="rId21"/>
    <p:sldId id="555" r:id="rId22"/>
    <p:sldId id="728" r:id="rId23"/>
    <p:sldId id="616" r:id="rId24"/>
    <p:sldId id="618" r:id="rId25"/>
    <p:sldId id="774" r:id="rId26"/>
    <p:sldId id="745" r:id="rId27"/>
    <p:sldId id="746" r:id="rId28"/>
    <p:sldId id="747" r:id="rId29"/>
    <p:sldId id="732" r:id="rId30"/>
    <p:sldId id="748" r:id="rId31"/>
    <p:sldId id="734" r:id="rId32"/>
    <p:sldId id="751" r:id="rId33"/>
    <p:sldId id="752" r:id="rId34"/>
    <p:sldId id="753" r:id="rId35"/>
    <p:sldId id="754" r:id="rId36"/>
    <p:sldId id="760" r:id="rId37"/>
    <p:sldId id="787" r:id="rId38"/>
    <p:sldId id="761" r:id="rId39"/>
    <p:sldId id="738" r:id="rId40"/>
    <p:sldId id="739" r:id="rId41"/>
    <p:sldId id="740" r:id="rId42"/>
    <p:sldId id="741" r:id="rId43"/>
    <p:sldId id="797" r:id="rId44"/>
    <p:sldId id="798" r:id="rId45"/>
    <p:sldId id="742" r:id="rId46"/>
    <p:sldId id="762" r:id="rId47"/>
    <p:sldId id="763" r:id="rId48"/>
    <p:sldId id="764" r:id="rId49"/>
    <p:sldId id="765" r:id="rId50"/>
    <p:sldId id="766" r:id="rId51"/>
    <p:sldId id="718" r:id="rId52"/>
    <p:sldId id="719" r:id="rId53"/>
    <p:sldId id="720" r:id="rId54"/>
    <p:sldId id="721" r:id="rId55"/>
    <p:sldId id="767" r:id="rId56"/>
    <p:sldId id="768" r:id="rId57"/>
    <p:sldId id="769" r:id="rId58"/>
    <p:sldId id="770" r:id="rId59"/>
    <p:sldId id="771" r:id="rId60"/>
    <p:sldId id="783" r:id="rId61"/>
    <p:sldId id="788" r:id="rId62"/>
    <p:sldId id="785" r:id="rId63"/>
    <p:sldId id="789" r:id="rId64"/>
    <p:sldId id="790" r:id="rId65"/>
    <p:sldId id="791" r:id="rId66"/>
    <p:sldId id="792" r:id="rId67"/>
    <p:sldId id="793" r:id="rId68"/>
    <p:sldId id="794" r:id="rId69"/>
    <p:sldId id="786" r:id="rId70"/>
    <p:sldId id="796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77"/>
    <p:restoredTop sz="94878"/>
  </p:normalViewPr>
  <p:slideViewPr>
    <p:cSldViewPr snapToGrid="0" snapToObjects="1">
      <p:cViewPr varScale="1">
        <p:scale>
          <a:sx n="215" d="100"/>
          <a:sy n="215" d="100"/>
        </p:scale>
        <p:origin x="15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49F0A8-8174-41C6-BBB5-1AD8AC87881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D236BAA-A0F8-43F6-9EFD-A35DA5E05FE3}">
      <dgm:prSet/>
      <dgm:spPr/>
      <dgm:t>
        <a:bodyPr/>
        <a:lstStyle/>
        <a:p>
          <a:r>
            <a:rPr lang="en-US" dirty="0"/>
            <a:t>Decoding (D) x Language Comprehension (LC) = Reading Comprehension</a:t>
          </a:r>
        </a:p>
      </dgm:t>
    </dgm:pt>
    <dgm:pt modelId="{F2E2FC67-8FF9-4F8E-A949-8DCC215C39EE}" type="parTrans" cxnId="{815CED1E-2826-485D-8793-0B018CC6F383}">
      <dgm:prSet/>
      <dgm:spPr/>
      <dgm:t>
        <a:bodyPr/>
        <a:lstStyle/>
        <a:p>
          <a:endParaRPr lang="en-US"/>
        </a:p>
      </dgm:t>
    </dgm:pt>
    <dgm:pt modelId="{A57A0C0A-B062-4F5F-8634-41FD2CE4A259}" type="sibTrans" cxnId="{815CED1E-2826-485D-8793-0B018CC6F383}">
      <dgm:prSet/>
      <dgm:spPr/>
      <dgm:t>
        <a:bodyPr/>
        <a:lstStyle/>
        <a:p>
          <a:endParaRPr lang="en-US"/>
        </a:p>
      </dgm:t>
    </dgm:pt>
    <dgm:pt modelId="{65942E41-DF92-462C-9291-55C3B1A518A4}">
      <dgm:prSet/>
      <dgm:spPr/>
      <dgm:t>
        <a:bodyPr/>
        <a:lstStyle/>
        <a:p>
          <a:r>
            <a:rPr lang="en-US" dirty="0"/>
            <a:t>Reading comprehension depends upon both decoding skills and language comprehension abilities.</a:t>
          </a:r>
        </a:p>
      </dgm:t>
    </dgm:pt>
    <dgm:pt modelId="{B1CE74B6-E704-43F6-BAC9-9B25BD3B613E}" type="parTrans" cxnId="{70DE0557-61C1-46AB-A399-EA3573285458}">
      <dgm:prSet/>
      <dgm:spPr/>
      <dgm:t>
        <a:bodyPr/>
        <a:lstStyle/>
        <a:p>
          <a:endParaRPr lang="en-US"/>
        </a:p>
      </dgm:t>
    </dgm:pt>
    <dgm:pt modelId="{E79E7822-CFE0-4B02-A35C-32DAF9EDF22F}" type="sibTrans" cxnId="{70DE0557-61C1-46AB-A399-EA3573285458}">
      <dgm:prSet/>
      <dgm:spPr/>
      <dgm:t>
        <a:bodyPr/>
        <a:lstStyle/>
        <a:p>
          <a:endParaRPr lang="en-US"/>
        </a:p>
      </dgm:t>
    </dgm:pt>
    <dgm:pt modelId="{0C2ACE89-9316-430A-923C-37B395F08151}">
      <dgm:prSet/>
      <dgm:spPr/>
      <dgm:t>
        <a:bodyPr/>
        <a:lstStyle/>
        <a:p>
          <a:r>
            <a:rPr lang="en-US" dirty="0"/>
            <a:t>Decoding and language comprehension skills are separable for both assessment and teaching</a:t>
          </a:r>
        </a:p>
      </dgm:t>
    </dgm:pt>
    <dgm:pt modelId="{15F34CED-80C7-4B70-BEAB-DD0972987E89}" type="parTrans" cxnId="{D1682027-1400-4052-A037-C4B763067692}">
      <dgm:prSet/>
      <dgm:spPr/>
      <dgm:t>
        <a:bodyPr/>
        <a:lstStyle/>
        <a:p>
          <a:endParaRPr lang="en-US"/>
        </a:p>
      </dgm:t>
    </dgm:pt>
    <dgm:pt modelId="{94EF1D39-7A18-4800-B4A4-F7CA5DC21A5C}" type="sibTrans" cxnId="{D1682027-1400-4052-A037-C4B763067692}">
      <dgm:prSet/>
      <dgm:spPr/>
      <dgm:t>
        <a:bodyPr/>
        <a:lstStyle/>
        <a:p>
          <a:endParaRPr lang="en-US"/>
        </a:p>
      </dgm:t>
    </dgm:pt>
    <dgm:pt modelId="{D1D7F1AD-0388-E949-8524-2ED5F51DC939}" type="pres">
      <dgm:prSet presAssocID="{5E49F0A8-8174-41C6-BBB5-1AD8AC87881C}" presName="linear" presStyleCnt="0">
        <dgm:presLayoutVars>
          <dgm:animLvl val="lvl"/>
          <dgm:resizeHandles val="exact"/>
        </dgm:presLayoutVars>
      </dgm:prSet>
      <dgm:spPr/>
    </dgm:pt>
    <dgm:pt modelId="{5FF27AD9-C77B-7F4B-A70A-6875E85226F7}" type="pres">
      <dgm:prSet presAssocID="{FD236BAA-A0F8-43F6-9EFD-A35DA5E05FE3}" presName="parentText" presStyleLbl="node1" presStyleIdx="0" presStyleCnt="3" custLinFactNeighborX="-7570" custLinFactNeighborY="-53119">
        <dgm:presLayoutVars>
          <dgm:chMax val="0"/>
          <dgm:bulletEnabled val="1"/>
        </dgm:presLayoutVars>
      </dgm:prSet>
      <dgm:spPr/>
    </dgm:pt>
    <dgm:pt modelId="{B1E4D5C0-23B5-C540-A817-B5A6945F4CDA}" type="pres">
      <dgm:prSet presAssocID="{A57A0C0A-B062-4F5F-8634-41FD2CE4A259}" presName="spacer" presStyleCnt="0"/>
      <dgm:spPr/>
    </dgm:pt>
    <dgm:pt modelId="{4C982393-A96F-6941-98B2-F1D00058B9D7}" type="pres">
      <dgm:prSet presAssocID="{65942E41-DF92-462C-9291-55C3B1A518A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4E380CC-2329-B94E-85ED-2CE1B0865792}" type="pres">
      <dgm:prSet presAssocID="{E79E7822-CFE0-4B02-A35C-32DAF9EDF22F}" presName="spacer" presStyleCnt="0"/>
      <dgm:spPr/>
    </dgm:pt>
    <dgm:pt modelId="{C070B082-293A-5F43-A226-97EE78838189}" type="pres">
      <dgm:prSet presAssocID="{0C2ACE89-9316-430A-923C-37B395F0815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15CED1E-2826-485D-8793-0B018CC6F383}" srcId="{5E49F0A8-8174-41C6-BBB5-1AD8AC87881C}" destId="{FD236BAA-A0F8-43F6-9EFD-A35DA5E05FE3}" srcOrd="0" destOrd="0" parTransId="{F2E2FC67-8FF9-4F8E-A949-8DCC215C39EE}" sibTransId="{A57A0C0A-B062-4F5F-8634-41FD2CE4A259}"/>
    <dgm:cxn modelId="{D1682027-1400-4052-A037-C4B763067692}" srcId="{5E49F0A8-8174-41C6-BBB5-1AD8AC87881C}" destId="{0C2ACE89-9316-430A-923C-37B395F08151}" srcOrd="2" destOrd="0" parTransId="{15F34CED-80C7-4B70-BEAB-DD0972987E89}" sibTransId="{94EF1D39-7A18-4800-B4A4-F7CA5DC21A5C}"/>
    <dgm:cxn modelId="{800B9B3D-4C15-BC48-BB8D-AD7F40FC46F2}" type="presOf" srcId="{FD236BAA-A0F8-43F6-9EFD-A35DA5E05FE3}" destId="{5FF27AD9-C77B-7F4B-A70A-6875E85226F7}" srcOrd="0" destOrd="0" presId="urn:microsoft.com/office/officeart/2005/8/layout/vList2"/>
    <dgm:cxn modelId="{70DE0557-61C1-46AB-A399-EA3573285458}" srcId="{5E49F0A8-8174-41C6-BBB5-1AD8AC87881C}" destId="{65942E41-DF92-462C-9291-55C3B1A518A4}" srcOrd="1" destOrd="0" parTransId="{B1CE74B6-E704-43F6-BAC9-9B25BD3B613E}" sibTransId="{E79E7822-CFE0-4B02-A35C-32DAF9EDF22F}"/>
    <dgm:cxn modelId="{BFC45A61-7347-3E4E-9DEB-2DDB53F0DCAB}" type="presOf" srcId="{65942E41-DF92-462C-9291-55C3B1A518A4}" destId="{4C982393-A96F-6941-98B2-F1D00058B9D7}" srcOrd="0" destOrd="0" presId="urn:microsoft.com/office/officeart/2005/8/layout/vList2"/>
    <dgm:cxn modelId="{6ABADD7E-E862-AB42-98E9-760E718E53AD}" type="presOf" srcId="{5E49F0A8-8174-41C6-BBB5-1AD8AC87881C}" destId="{D1D7F1AD-0388-E949-8524-2ED5F51DC939}" srcOrd="0" destOrd="0" presId="urn:microsoft.com/office/officeart/2005/8/layout/vList2"/>
    <dgm:cxn modelId="{9C931698-714C-564A-BB9D-A803E6294F87}" type="presOf" srcId="{0C2ACE89-9316-430A-923C-37B395F08151}" destId="{C070B082-293A-5F43-A226-97EE78838189}" srcOrd="0" destOrd="0" presId="urn:microsoft.com/office/officeart/2005/8/layout/vList2"/>
    <dgm:cxn modelId="{9C182845-612D-4D4E-891A-AF365683FCC0}" type="presParOf" srcId="{D1D7F1AD-0388-E949-8524-2ED5F51DC939}" destId="{5FF27AD9-C77B-7F4B-A70A-6875E85226F7}" srcOrd="0" destOrd="0" presId="urn:microsoft.com/office/officeart/2005/8/layout/vList2"/>
    <dgm:cxn modelId="{A93CB6D9-3DB8-EB47-AAEF-3591801A01BB}" type="presParOf" srcId="{D1D7F1AD-0388-E949-8524-2ED5F51DC939}" destId="{B1E4D5C0-23B5-C540-A817-B5A6945F4CDA}" srcOrd="1" destOrd="0" presId="urn:microsoft.com/office/officeart/2005/8/layout/vList2"/>
    <dgm:cxn modelId="{F1856757-372A-6B4D-A193-6EB5DA60EBC2}" type="presParOf" srcId="{D1D7F1AD-0388-E949-8524-2ED5F51DC939}" destId="{4C982393-A96F-6941-98B2-F1D00058B9D7}" srcOrd="2" destOrd="0" presId="urn:microsoft.com/office/officeart/2005/8/layout/vList2"/>
    <dgm:cxn modelId="{AD801B5C-9B47-4B40-83C2-02FFF55165BC}" type="presParOf" srcId="{D1D7F1AD-0388-E949-8524-2ED5F51DC939}" destId="{C4E380CC-2329-B94E-85ED-2CE1B0865792}" srcOrd="3" destOrd="0" presId="urn:microsoft.com/office/officeart/2005/8/layout/vList2"/>
    <dgm:cxn modelId="{57541DC8-84EA-5A4F-B6CC-AF8C6334B834}" type="presParOf" srcId="{D1D7F1AD-0388-E949-8524-2ED5F51DC939}" destId="{C070B082-293A-5F43-A226-97EE7883818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73BF50-771E-4183-8964-5ED0367498F6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E6175F5-428E-4CCD-A9DB-7E96FCB93803}">
      <dgm:prSet/>
      <dgm:spPr/>
      <dgm:t>
        <a:bodyPr/>
        <a:lstStyle/>
        <a:p>
          <a:r>
            <a:rPr lang="en-US" dirty="0"/>
            <a:t>Science of reading:</a:t>
          </a:r>
        </a:p>
      </dgm:t>
    </dgm:pt>
    <dgm:pt modelId="{FD0687F7-5505-493B-AA1C-DF72CB4F7426}" type="parTrans" cxnId="{315A8751-FAF8-4852-8F75-12AAB3025680}">
      <dgm:prSet/>
      <dgm:spPr/>
      <dgm:t>
        <a:bodyPr/>
        <a:lstStyle/>
        <a:p>
          <a:endParaRPr lang="en-US"/>
        </a:p>
      </dgm:t>
    </dgm:pt>
    <dgm:pt modelId="{F725CD0A-EF21-4F97-A88E-D3648F04FBDC}" type="sibTrans" cxnId="{315A8751-FAF8-4852-8F75-12AAB3025680}">
      <dgm:prSet/>
      <dgm:spPr/>
      <dgm:t>
        <a:bodyPr/>
        <a:lstStyle/>
        <a:p>
          <a:endParaRPr lang="en-US"/>
        </a:p>
      </dgm:t>
    </dgm:pt>
    <dgm:pt modelId="{7D2FE5E3-C25E-41B9-B354-34B73C513129}">
      <dgm:prSet/>
      <dgm:spPr/>
      <dgm:t>
        <a:bodyPr/>
        <a:lstStyle/>
        <a:p>
          <a:r>
            <a:rPr lang="en-US" dirty="0"/>
            <a:t>Multiple Cueing Systems approaches</a:t>
          </a:r>
        </a:p>
      </dgm:t>
    </dgm:pt>
    <dgm:pt modelId="{621785B1-9768-4691-B70A-D0F53634B525}" type="parTrans" cxnId="{4F79C2F4-B7E0-416D-A97E-6E5EB30F13AE}">
      <dgm:prSet/>
      <dgm:spPr/>
      <dgm:t>
        <a:bodyPr/>
        <a:lstStyle/>
        <a:p>
          <a:endParaRPr lang="en-US"/>
        </a:p>
      </dgm:t>
    </dgm:pt>
    <dgm:pt modelId="{65B1485E-64D5-41D0-9DC1-848EDC43719A}" type="sibTrans" cxnId="{4F79C2F4-B7E0-416D-A97E-6E5EB30F13AE}">
      <dgm:prSet/>
      <dgm:spPr/>
      <dgm:t>
        <a:bodyPr/>
        <a:lstStyle/>
        <a:p>
          <a:endParaRPr lang="en-US"/>
        </a:p>
      </dgm:t>
    </dgm:pt>
    <dgm:pt modelId="{219E772E-AAFD-421A-A308-088806C34BA4}">
      <dgm:prSet/>
      <dgm:spPr/>
      <dgm:t>
        <a:bodyPr/>
        <a:lstStyle/>
        <a:p>
          <a:r>
            <a:rPr lang="en-US"/>
            <a:t>Decodable text </a:t>
          </a:r>
        </a:p>
      </dgm:t>
    </dgm:pt>
    <dgm:pt modelId="{56204672-132A-4EF4-B26B-259F8109B2B0}" type="parTrans" cxnId="{7168FEF7-2C84-4974-B596-43DB239725CE}">
      <dgm:prSet/>
      <dgm:spPr/>
      <dgm:t>
        <a:bodyPr/>
        <a:lstStyle/>
        <a:p>
          <a:endParaRPr lang="en-US"/>
        </a:p>
      </dgm:t>
    </dgm:pt>
    <dgm:pt modelId="{D6FD9F6A-C0E5-4647-96D3-D97111B044E3}" type="sibTrans" cxnId="{7168FEF7-2C84-4974-B596-43DB239725CE}">
      <dgm:prSet/>
      <dgm:spPr/>
      <dgm:t>
        <a:bodyPr/>
        <a:lstStyle/>
        <a:p>
          <a:endParaRPr lang="en-US"/>
        </a:p>
      </dgm:t>
    </dgm:pt>
    <dgm:pt modelId="{D78F23DA-1569-40E9-9A61-1743AB67CD12}">
      <dgm:prSet/>
      <dgm:spPr/>
      <dgm:t>
        <a:bodyPr/>
        <a:lstStyle/>
        <a:p>
          <a:r>
            <a:rPr lang="en-US" dirty="0"/>
            <a:t>Emphasis on large numbers of sight words for young children</a:t>
          </a:r>
        </a:p>
      </dgm:t>
    </dgm:pt>
    <dgm:pt modelId="{4008A22A-B3EF-43BE-865C-7D5D0B2E865C}" type="parTrans" cxnId="{A13AED99-7A7B-4E4D-91A5-3451054699C2}">
      <dgm:prSet/>
      <dgm:spPr/>
      <dgm:t>
        <a:bodyPr/>
        <a:lstStyle/>
        <a:p>
          <a:endParaRPr lang="en-US"/>
        </a:p>
      </dgm:t>
    </dgm:pt>
    <dgm:pt modelId="{97EE522A-0EEF-45A3-8F9C-5A57E8BF16AB}" type="sibTrans" cxnId="{A13AED99-7A7B-4E4D-91A5-3451054699C2}">
      <dgm:prSet/>
      <dgm:spPr/>
      <dgm:t>
        <a:bodyPr/>
        <a:lstStyle/>
        <a:p>
          <a:endParaRPr lang="en-US"/>
        </a:p>
      </dgm:t>
    </dgm:pt>
    <dgm:pt modelId="{88C8AE8C-F883-4412-9C10-13D9640CD90C}">
      <dgm:prSet/>
      <dgm:spPr/>
      <dgm:t>
        <a:bodyPr/>
        <a:lstStyle/>
        <a:p>
          <a:r>
            <a:rPr lang="en-US" dirty="0"/>
            <a:t>Over-relying on speed as an indicator of automaticity (in skills assessment)</a:t>
          </a:r>
        </a:p>
      </dgm:t>
    </dgm:pt>
    <dgm:pt modelId="{0335938A-8190-40A4-89C4-7ADCDCA0881F}" type="parTrans" cxnId="{B606176E-66BE-4969-B869-3118ED055608}">
      <dgm:prSet/>
      <dgm:spPr/>
      <dgm:t>
        <a:bodyPr/>
        <a:lstStyle/>
        <a:p>
          <a:endParaRPr lang="en-US"/>
        </a:p>
      </dgm:t>
    </dgm:pt>
    <dgm:pt modelId="{5E0A8A7A-F785-4829-9A31-242AE8969668}" type="sibTrans" cxnId="{B606176E-66BE-4969-B869-3118ED055608}">
      <dgm:prSet/>
      <dgm:spPr/>
      <dgm:t>
        <a:bodyPr/>
        <a:lstStyle/>
        <a:p>
          <a:endParaRPr lang="en-US"/>
        </a:p>
      </dgm:t>
    </dgm:pt>
    <dgm:pt modelId="{95D4DE6F-9420-2B45-BD0A-3DB735A68875}">
      <dgm:prSet/>
      <dgm:spPr/>
      <dgm:t>
        <a:bodyPr/>
        <a:lstStyle/>
        <a:p>
          <a:r>
            <a:rPr lang="en-US" dirty="0"/>
            <a:t>Synthetic versus analytic phonics</a:t>
          </a:r>
        </a:p>
      </dgm:t>
    </dgm:pt>
    <dgm:pt modelId="{EDD46593-B763-CE44-8EC4-CBB38FE25315}" type="parTrans" cxnId="{5C7378FB-CAF1-EB4E-B406-F1F11C55AC32}">
      <dgm:prSet/>
      <dgm:spPr/>
    </dgm:pt>
    <dgm:pt modelId="{58802259-E6C7-AC46-A3A2-900607E40E9E}" type="sibTrans" cxnId="{5C7378FB-CAF1-EB4E-B406-F1F11C55AC32}">
      <dgm:prSet/>
      <dgm:spPr/>
      <dgm:t>
        <a:bodyPr/>
        <a:lstStyle/>
        <a:p>
          <a:endParaRPr lang="en-US"/>
        </a:p>
      </dgm:t>
    </dgm:pt>
    <dgm:pt modelId="{FC554DED-5A16-6441-8720-EF0E92A8DC03}" type="pres">
      <dgm:prSet presAssocID="{AC73BF50-771E-4183-8964-5ED0367498F6}" presName="Name0" presStyleCnt="0">
        <dgm:presLayoutVars>
          <dgm:dir/>
          <dgm:resizeHandles val="exact"/>
        </dgm:presLayoutVars>
      </dgm:prSet>
      <dgm:spPr/>
    </dgm:pt>
    <dgm:pt modelId="{0860E518-1A72-E747-9FC1-EBDBE39F3733}" type="pres">
      <dgm:prSet presAssocID="{3E6175F5-428E-4CCD-A9DB-7E96FCB93803}" presName="node" presStyleLbl="node1" presStyleIdx="0" presStyleCnt="6">
        <dgm:presLayoutVars>
          <dgm:bulletEnabled val="1"/>
        </dgm:presLayoutVars>
      </dgm:prSet>
      <dgm:spPr/>
    </dgm:pt>
    <dgm:pt modelId="{9B84CFF1-EFF0-0142-8C8E-458AEE6299F2}" type="pres">
      <dgm:prSet presAssocID="{F725CD0A-EF21-4F97-A88E-D3648F04FBDC}" presName="sibTrans" presStyleLbl="sibTrans1D1" presStyleIdx="0" presStyleCnt="5"/>
      <dgm:spPr/>
    </dgm:pt>
    <dgm:pt modelId="{25800523-3097-7B49-907B-FD7C753431CE}" type="pres">
      <dgm:prSet presAssocID="{F725CD0A-EF21-4F97-A88E-D3648F04FBDC}" presName="connectorText" presStyleLbl="sibTrans1D1" presStyleIdx="0" presStyleCnt="5"/>
      <dgm:spPr/>
    </dgm:pt>
    <dgm:pt modelId="{21FB6BAC-6A34-2546-B13B-1C777F7F0F93}" type="pres">
      <dgm:prSet presAssocID="{7D2FE5E3-C25E-41B9-B354-34B73C513129}" presName="node" presStyleLbl="node1" presStyleIdx="1" presStyleCnt="6">
        <dgm:presLayoutVars>
          <dgm:bulletEnabled val="1"/>
        </dgm:presLayoutVars>
      </dgm:prSet>
      <dgm:spPr/>
    </dgm:pt>
    <dgm:pt modelId="{0C26F59A-E961-FF42-9B18-7831BD64E649}" type="pres">
      <dgm:prSet presAssocID="{65B1485E-64D5-41D0-9DC1-848EDC43719A}" presName="sibTrans" presStyleLbl="sibTrans1D1" presStyleIdx="1" presStyleCnt="5"/>
      <dgm:spPr/>
    </dgm:pt>
    <dgm:pt modelId="{2EFC1904-1EAD-B84E-AEC5-D21347902576}" type="pres">
      <dgm:prSet presAssocID="{65B1485E-64D5-41D0-9DC1-848EDC43719A}" presName="connectorText" presStyleLbl="sibTrans1D1" presStyleIdx="1" presStyleCnt="5"/>
      <dgm:spPr/>
    </dgm:pt>
    <dgm:pt modelId="{24B8C350-A5C8-EA47-BAC9-0AFEDFE5E16A}" type="pres">
      <dgm:prSet presAssocID="{219E772E-AAFD-421A-A308-088806C34BA4}" presName="node" presStyleLbl="node1" presStyleIdx="2" presStyleCnt="6">
        <dgm:presLayoutVars>
          <dgm:bulletEnabled val="1"/>
        </dgm:presLayoutVars>
      </dgm:prSet>
      <dgm:spPr/>
    </dgm:pt>
    <dgm:pt modelId="{56B4EB57-4DC0-DD47-8DE6-BA75067FABF6}" type="pres">
      <dgm:prSet presAssocID="{D6FD9F6A-C0E5-4647-96D3-D97111B044E3}" presName="sibTrans" presStyleLbl="sibTrans1D1" presStyleIdx="2" presStyleCnt="5"/>
      <dgm:spPr/>
    </dgm:pt>
    <dgm:pt modelId="{7D8E6C84-62E9-F84B-8666-1044CC0FA643}" type="pres">
      <dgm:prSet presAssocID="{D6FD9F6A-C0E5-4647-96D3-D97111B044E3}" presName="connectorText" presStyleLbl="sibTrans1D1" presStyleIdx="2" presStyleCnt="5"/>
      <dgm:spPr/>
    </dgm:pt>
    <dgm:pt modelId="{202A6142-3B7A-9848-A597-BBBB24A85D0D}" type="pres">
      <dgm:prSet presAssocID="{D78F23DA-1569-40E9-9A61-1743AB67CD12}" presName="node" presStyleLbl="node1" presStyleIdx="3" presStyleCnt="6">
        <dgm:presLayoutVars>
          <dgm:bulletEnabled val="1"/>
        </dgm:presLayoutVars>
      </dgm:prSet>
      <dgm:spPr/>
    </dgm:pt>
    <dgm:pt modelId="{914B966A-62F8-684B-9A1E-9863B3C69FA2}" type="pres">
      <dgm:prSet presAssocID="{97EE522A-0EEF-45A3-8F9C-5A57E8BF16AB}" presName="sibTrans" presStyleLbl="sibTrans1D1" presStyleIdx="3" presStyleCnt="5"/>
      <dgm:spPr/>
    </dgm:pt>
    <dgm:pt modelId="{A468749C-575B-7541-A266-8DCC8AC2C6D2}" type="pres">
      <dgm:prSet presAssocID="{97EE522A-0EEF-45A3-8F9C-5A57E8BF16AB}" presName="connectorText" presStyleLbl="sibTrans1D1" presStyleIdx="3" presStyleCnt="5"/>
      <dgm:spPr/>
    </dgm:pt>
    <dgm:pt modelId="{4FF867CA-6D3E-014A-B821-EFDF3CC15EB7}" type="pres">
      <dgm:prSet presAssocID="{88C8AE8C-F883-4412-9C10-13D9640CD90C}" presName="node" presStyleLbl="node1" presStyleIdx="4" presStyleCnt="6">
        <dgm:presLayoutVars>
          <dgm:bulletEnabled val="1"/>
        </dgm:presLayoutVars>
      </dgm:prSet>
      <dgm:spPr/>
    </dgm:pt>
    <dgm:pt modelId="{B4759EF0-1029-6C42-AFA5-0BEAF4B37392}" type="pres">
      <dgm:prSet presAssocID="{5E0A8A7A-F785-4829-9A31-242AE8969668}" presName="sibTrans" presStyleLbl="sibTrans1D1" presStyleIdx="4" presStyleCnt="5"/>
      <dgm:spPr/>
    </dgm:pt>
    <dgm:pt modelId="{A19E45C2-73F1-0645-A267-6974E1681068}" type="pres">
      <dgm:prSet presAssocID="{5E0A8A7A-F785-4829-9A31-242AE8969668}" presName="connectorText" presStyleLbl="sibTrans1D1" presStyleIdx="4" presStyleCnt="5"/>
      <dgm:spPr/>
    </dgm:pt>
    <dgm:pt modelId="{F9B3636D-AA2A-4644-B874-19951988743C}" type="pres">
      <dgm:prSet presAssocID="{95D4DE6F-9420-2B45-BD0A-3DB735A68875}" presName="node" presStyleLbl="node1" presStyleIdx="5" presStyleCnt="6">
        <dgm:presLayoutVars>
          <dgm:bulletEnabled val="1"/>
        </dgm:presLayoutVars>
      </dgm:prSet>
      <dgm:spPr/>
    </dgm:pt>
  </dgm:ptLst>
  <dgm:cxnLst>
    <dgm:cxn modelId="{2570E62B-4BAD-B841-8169-36BBF9F85DF4}" type="presOf" srcId="{7D2FE5E3-C25E-41B9-B354-34B73C513129}" destId="{21FB6BAC-6A34-2546-B13B-1C777F7F0F93}" srcOrd="0" destOrd="0" presId="urn:microsoft.com/office/officeart/2016/7/layout/RepeatingBendingProcessNew"/>
    <dgm:cxn modelId="{11D34438-6A46-4745-8F15-0670D0C88B4B}" type="presOf" srcId="{88C8AE8C-F883-4412-9C10-13D9640CD90C}" destId="{4FF867CA-6D3E-014A-B821-EFDF3CC15EB7}" srcOrd="0" destOrd="0" presId="urn:microsoft.com/office/officeart/2016/7/layout/RepeatingBendingProcessNew"/>
    <dgm:cxn modelId="{F5A8094C-769C-5742-A8DF-E99F3A89EA6D}" type="presOf" srcId="{F725CD0A-EF21-4F97-A88E-D3648F04FBDC}" destId="{9B84CFF1-EFF0-0142-8C8E-458AEE6299F2}" srcOrd="0" destOrd="0" presId="urn:microsoft.com/office/officeart/2016/7/layout/RepeatingBendingProcessNew"/>
    <dgm:cxn modelId="{315A8751-FAF8-4852-8F75-12AAB3025680}" srcId="{AC73BF50-771E-4183-8964-5ED0367498F6}" destId="{3E6175F5-428E-4CCD-A9DB-7E96FCB93803}" srcOrd="0" destOrd="0" parTransId="{FD0687F7-5505-493B-AA1C-DF72CB4F7426}" sibTransId="{F725CD0A-EF21-4F97-A88E-D3648F04FBDC}"/>
    <dgm:cxn modelId="{E23AF857-55B9-6B4A-B942-44137210F61D}" type="presOf" srcId="{97EE522A-0EEF-45A3-8F9C-5A57E8BF16AB}" destId="{A468749C-575B-7541-A266-8DCC8AC2C6D2}" srcOrd="1" destOrd="0" presId="urn:microsoft.com/office/officeart/2016/7/layout/RepeatingBendingProcessNew"/>
    <dgm:cxn modelId="{26874765-6643-9540-9802-B9D26F7401CB}" type="presOf" srcId="{219E772E-AAFD-421A-A308-088806C34BA4}" destId="{24B8C350-A5C8-EA47-BAC9-0AFEDFE5E16A}" srcOrd="0" destOrd="0" presId="urn:microsoft.com/office/officeart/2016/7/layout/RepeatingBendingProcessNew"/>
    <dgm:cxn modelId="{61B1D567-40D8-5F47-82FF-9A21AAE48312}" type="presOf" srcId="{D6FD9F6A-C0E5-4647-96D3-D97111B044E3}" destId="{7D8E6C84-62E9-F84B-8666-1044CC0FA643}" srcOrd="1" destOrd="0" presId="urn:microsoft.com/office/officeart/2016/7/layout/RepeatingBendingProcessNew"/>
    <dgm:cxn modelId="{B606176E-66BE-4969-B869-3118ED055608}" srcId="{AC73BF50-771E-4183-8964-5ED0367498F6}" destId="{88C8AE8C-F883-4412-9C10-13D9640CD90C}" srcOrd="4" destOrd="0" parTransId="{0335938A-8190-40A4-89C4-7ADCDCA0881F}" sibTransId="{5E0A8A7A-F785-4829-9A31-242AE8969668}"/>
    <dgm:cxn modelId="{F0CBEE75-1330-E54D-A2A7-209C86D60C74}" type="presOf" srcId="{65B1485E-64D5-41D0-9DC1-848EDC43719A}" destId="{0C26F59A-E961-FF42-9B18-7831BD64E649}" srcOrd="0" destOrd="0" presId="urn:microsoft.com/office/officeart/2016/7/layout/RepeatingBendingProcessNew"/>
    <dgm:cxn modelId="{E0A70584-1DAA-EC48-B1D9-040754391179}" type="presOf" srcId="{5E0A8A7A-F785-4829-9A31-242AE8969668}" destId="{B4759EF0-1029-6C42-AFA5-0BEAF4B37392}" srcOrd="0" destOrd="0" presId="urn:microsoft.com/office/officeart/2016/7/layout/RepeatingBendingProcessNew"/>
    <dgm:cxn modelId="{722A9084-6721-9C46-848B-8C76F60BDFCD}" type="presOf" srcId="{95D4DE6F-9420-2B45-BD0A-3DB735A68875}" destId="{F9B3636D-AA2A-4644-B874-19951988743C}" srcOrd="0" destOrd="0" presId="urn:microsoft.com/office/officeart/2016/7/layout/RepeatingBendingProcessNew"/>
    <dgm:cxn modelId="{A13AED99-7A7B-4E4D-91A5-3451054699C2}" srcId="{AC73BF50-771E-4183-8964-5ED0367498F6}" destId="{D78F23DA-1569-40E9-9A61-1743AB67CD12}" srcOrd="3" destOrd="0" parTransId="{4008A22A-B3EF-43BE-865C-7D5D0B2E865C}" sibTransId="{97EE522A-0EEF-45A3-8F9C-5A57E8BF16AB}"/>
    <dgm:cxn modelId="{90BC829F-79DB-254C-8D26-C9EBAE113051}" type="presOf" srcId="{F725CD0A-EF21-4F97-A88E-D3648F04FBDC}" destId="{25800523-3097-7B49-907B-FD7C753431CE}" srcOrd="1" destOrd="0" presId="urn:microsoft.com/office/officeart/2016/7/layout/RepeatingBendingProcessNew"/>
    <dgm:cxn modelId="{E394B4A2-1CFE-0447-AEAE-DB61064AED4A}" type="presOf" srcId="{D6FD9F6A-C0E5-4647-96D3-D97111B044E3}" destId="{56B4EB57-4DC0-DD47-8DE6-BA75067FABF6}" srcOrd="0" destOrd="0" presId="urn:microsoft.com/office/officeart/2016/7/layout/RepeatingBendingProcessNew"/>
    <dgm:cxn modelId="{413FEEB4-8750-3B42-B1A1-799B9F76C385}" type="presOf" srcId="{AC73BF50-771E-4183-8964-5ED0367498F6}" destId="{FC554DED-5A16-6441-8720-EF0E92A8DC03}" srcOrd="0" destOrd="0" presId="urn:microsoft.com/office/officeart/2016/7/layout/RepeatingBendingProcessNew"/>
    <dgm:cxn modelId="{9C6B09BF-E09C-6548-828F-B66683982D69}" type="presOf" srcId="{3E6175F5-428E-4CCD-A9DB-7E96FCB93803}" destId="{0860E518-1A72-E747-9FC1-EBDBE39F3733}" srcOrd="0" destOrd="0" presId="urn:microsoft.com/office/officeart/2016/7/layout/RepeatingBendingProcessNew"/>
    <dgm:cxn modelId="{3EC535EC-8982-524D-B9F3-377167BFAD82}" type="presOf" srcId="{5E0A8A7A-F785-4829-9A31-242AE8969668}" destId="{A19E45C2-73F1-0645-A267-6974E1681068}" srcOrd="1" destOrd="0" presId="urn:microsoft.com/office/officeart/2016/7/layout/RepeatingBendingProcessNew"/>
    <dgm:cxn modelId="{FDD1E1EF-486E-C245-86C5-8374321E7CBA}" type="presOf" srcId="{D78F23DA-1569-40E9-9A61-1743AB67CD12}" destId="{202A6142-3B7A-9848-A597-BBBB24A85D0D}" srcOrd="0" destOrd="0" presId="urn:microsoft.com/office/officeart/2016/7/layout/RepeatingBendingProcessNew"/>
    <dgm:cxn modelId="{4F79C2F4-B7E0-416D-A97E-6E5EB30F13AE}" srcId="{AC73BF50-771E-4183-8964-5ED0367498F6}" destId="{7D2FE5E3-C25E-41B9-B354-34B73C513129}" srcOrd="1" destOrd="0" parTransId="{621785B1-9768-4691-B70A-D0F53634B525}" sibTransId="{65B1485E-64D5-41D0-9DC1-848EDC43719A}"/>
    <dgm:cxn modelId="{BA9118F6-9AA9-784A-831B-468D8E3DAE9A}" type="presOf" srcId="{97EE522A-0EEF-45A3-8F9C-5A57E8BF16AB}" destId="{914B966A-62F8-684B-9A1E-9863B3C69FA2}" srcOrd="0" destOrd="0" presId="urn:microsoft.com/office/officeart/2016/7/layout/RepeatingBendingProcessNew"/>
    <dgm:cxn modelId="{1CDED3F6-CEB1-D940-A24E-5D9211925391}" type="presOf" srcId="{65B1485E-64D5-41D0-9DC1-848EDC43719A}" destId="{2EFC1904-1EAD-B84E-AEC5-D21347902576}" srcOrd="1" destOrd="0" presId="urn:microsoft.com/office/officeart/2016/7/layout/RepeatingBendingProcessNew"/>
    <dgm:cxn modelId="{7168FEF7-2C84-4974-B596-43DB239725CE}" srcId="{AC73BF50-771E-4183-8964-5ED0367498F6}" destId="{219E772E-AAFD-421A-A308-088806C34BA4}" srcOrd="2" destOrd="0" parTransId="{56204672-132A-4EF4-B26B-259F8109B2B0}" sibTransId="{D6FD9F6A-C0E5-4647-96D3-D97111B044E3}"/>
    <dgm:cxn modelId="{5C7378FB-CAF1-EB4E-B406-F1F11C55AC32}" srcId="{AC73BF50-771E-4183-8964-5ED0367498F6}" destId="{95D4DE6F-9420-2B45-BD0A-3DB735A68875}" srcOrd="5" destOrd="0" parTransId="{EDD46593-B763-CE44-8EC4-CBB38FE25315}" sibTransId="{58802259-E6C7-AC46-A3A2-900607E40E9E}"/>
    <dgm:cxn modelId="{E2D8B70A-70FE-CA4A-B757-A778A75A709B}" type="presParOf" srcId="{FC554DED-5A16-6441-8720-EF0E92A8DC03}" destId="{0860E518-1A72-E747-9FC1-EBDBE39F3733}" srcOrd="0" destOrd="0" presId="urn:microsoft.com/office/officeart/2016/7/layout/RepeatingBendingProcessNew"/>
    <dgm:cxn modelId="{3A138B99-1963-DB4B-ADFE-86CE3D2B39C8}" type="presParOf" srcId="{FC554DED-5A16-6441-8720-EF0E92A8DC03}" destId="{9B84CFF1-EFF0-0142-8C8E-458AEE6299F2}" srcOrd="1" destOrd="0" presId="urn:microsoft.com/office/officeart/2016/7/layout/RepeatingBendingProcessNew"/>
    <dgm:cxn modelId="{6929B0AA-2B22-8F4D-9292-A079C838F5EA}" type="presParOf" srcId="{9B84CFF1-EFF0-0142-8C8E-458AEE6299F2}" destId="{25800523-3097-7B49-907B-FD7C753431CE}" srcOrd="0" destOrd="0" presId="urn:microsoft.com/office/officeart/2016/7/layout/RepeatingBendingProcessNew"/>
    <dgm:cxn modelId="{B11A3C60-15E3-BC40-B7D4-7E9F39E934B1}" type="presParOf" srcId="{FC554DED-5A16-6441-8720-EF0E92A8DC03}" destId="{21FB6BAC-6A34-2546-B13B-1C777F7F0F93}" srcOrd="2" destOrd="0" presId="urn:microsoft.com/office/officeart/2016/7/layout/RepeatingBendingProcessNew"/>
    <dgm:cxn modelId="{4496DD74-9ECD-C844-ABC9-B1545AAC9D17}" type="presParOf" srcId="{FC554DED-5A16-6441-8720-EF0E92A8DC03}" destId="{0C26F59A-E961-FF42-9B18-7831BD64E649}" srcOrd="3" destOrd="0" presId="urn:microsoft.com/office/officeart/2016/7/layout/RepeatingBendingProcessNew"/>
    <dgm:cxn modelId="{71AA0E2F-E2B8-BA4F-B137-9A84EFB2571F}" type="presParOf" srcId="{0C26F59A-E961-FF42-9B18-7831BD64E649}" destId="{2EFC1904-1EAD-B84E-AEC5-D21347902576}" srcOrd="0" destOrd="0" presId="urn:microsoft.com/office/officeart/2016/7/layout/RepeatingBendingProcessNew"/>
    <dgm:cxn modelId="{E0B4446B-0443-5444-AA2B-1CF11E50111D}" type="presParOf" srcId="{FC554DED-5A16-6441-8720-EF0E92A8DC03}" destId="{24B8C350-A5C8-EA47-BAC9-0AFEDFE5E16A}" srcOrd="4" destOrd="0" presId="urn:microsoft.com/office/officeart/2016/7/layout/RepeatingBendingProcessNew"/>
    <dgm:cxn modelId="{C0843401-3A56-3D41-9AC1-D34FCAA1FAB0}" type="presParOf" srcId="{FC554DED-5A16-6441-8720-EF0E92A8DC03}" destId="{56B4EB57-4DC0-DD47-8DE6-BA75067FABF6}" srcOrd="5" destOrd="0" presId="urn:microsoft.com/office/officeart/2016/7/layout/RepeatingBendingProcessNew"/>
    <dgm:cxn modelId="{98655ABF-9750-2E42-9AFE-333A96C3D263}" type="presParOf" srcId="{56B4EB57-4DC0-DD47-8DE6-BA75067FABF6}" destId="{7D8E6C84-62E9-F84B-8666-1044CC0FA643}" srcOrd="0" destOrd="0" presId="urn:microsoft.com/office/officeart/2016/7/layout/RepeatingBendingProcessNew"/>
    <dgm:cxn modelId="{1DF7B597-5CA8-A24B-80AE-40E9883C76C9}" type="presParOf" srcId="{FC554DED-5A16-6441-8720-EF0E92A8DC03}" destId="{202A6142-3B7A-9848-A597-BBBB24A85D0D}" srcOrd="6" destOrd="0" presId="urn:microsoft.com/office/officeart/2016/7/layout/RepeatingBendingProcessNew"/>
    <dgm:cxn modelId="{2D2E641A-600A-644F-872E-81B6B8E54EEB}" type="presParOf" srcId="{FC554DED-5A16-6441-8720-EF0E92A8DC03}" destId="{914B966A-62F8-684B-9A1E-9863B3C69FA2}" srcOrd="7" destOrd="0" presId="urn:microsoft.com/office/officeart/2016/7/layout/RepeatingBendingProcessNew"/>
    <dgm:cxn modelId="{2B5B4D86-27C0-214F-B446-EB324DC3F571}" type="presParOf" srcId="{914B966A-62F8-684B-9A1E-9863B3C69FA2}" destId="{A468749C-575B-7541-A266-8DCC8AC2C6D2}" srcOrd="0" destOrd="0" presId="urn:microsoft.com/office/officeart/2016/7/layout/RepeatingBendingProcessNew"/>
    <dgm:cxn modelId="{E8849353-2C55-2B45-B422-3DA659635DBC}" type="presParOf" srcId="{FC554DED-5A16-6441-8720-EF0E92A8DC03}" destId="{4FF867CA-6D3E-014A-B821-EFDF3CC15EB7}" srcOrd="8" destOrd="0" presId="urn:microsoft.com/office/officeart/2016/7/layout/RepeatingBendingProcessNew"/>
    <dgm:cxn modelId="{0956A9FE-1041-1340-A0E2-5BE540C777D2}" type="presParOf" srcId="{FC554DED-5A16-6441-8720-EF0E92A8DC03}" destId="{B4759EF0-1029-6C42-AFA5-0BEAF4B37392}" srcOrd="9" destOrd="0" presId="urn:microsoft.com/office/officeart/2016/7/layout/RepeatingBendingProcessNew"/>
    <dgm:cxn modelId="{D85B90ED-AFE4-B148-A2ED-192E5C27BE46}" type="presParOf" srcId="{B4759EF0-1029-6C42-AFA5-0BEAF4B37392}" destId="{A19E45C2-73F1-0645-A267-6974E1681068}" srcOrd="0" destOrd="0" presId="urn:microsoft.com/office/officeart/2016/7/layout/RepeatingBendingProcessNew"/>
    <dgm:cxn modelId="{14BAC5A6-D877-F04E-BD9D-BED8976F4502}" type="presParOf" srcId="{FC554DED-5A16-6441-8720-EF0E92A8DC03}" destId="{F9B3636D-AA2A-4644-B874-19951988743C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F27AD9-C77B-7F4B-A70A-6875E85226F7}">
      <dsp:nvSpPr>
        <dsp:cNvPr id="0" name=""/>
        <dsp:cNvSpPr/>
      </dsp:nvSpPr>
      <dsp:spPr>
        <a:xfrm>
          <a:off x="0" y="406183"/>
          <a:ext cx="5257800" cy="14847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Decoding (D) x Language Comprehension (LC) = Reading Comprehension</a:t>
          </a:r>
        </a:p>
      </dsp:txBody>
      <dsp:txXfrm>
        <a:off x="72479" y="478662"/>
        <a:ext cx="5112842" cy="1339772"/>
      </dsp:txXfrm>
    </dsp:sp>
    <dsp:sp modelId="{4C982393-A96F-6941-98B2-F1D00058B9D7}">
      <dsp:nvSpPr>
        <dsp:cNvPr id="0" name=""/>
        <dsp:cNvSpPr/>
      </dsp:nvSpPr>
      <dsp:spPr>
        <a:xfrm>
          <a:off x="0" y="2009978"/>
          <a:ext cx="5257800" cy="148473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Reading comprehension depends upon both decoding skills and language comprehension abilities.</a:t>
          </a:r>
        </a:p>
      </dsp:txBody>
      <dsp:txXfrm>
        <a:off x="72479" y="2082457"/>
        <a:ext cx="5112842" cy="1339772"/>
      </dsp:txXfrm>
    </dsp:sp>
    <dsp:sp modelId="{C070B082-293A-5F43-A226-97EE78838189}">
      <dsp:nvSpPr>
        <dsp:cNvPr id="0" name=""/>
        <dsp:cNvSpPr/>
      </dsp:nvSpPr>
      <dsp:spPr>
        <a:xfrm>
          <a:off x="0" y="3572469"/>
          <a:ext cx="5257800" cy="148473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Decoding and language comprehension skills are separable for both assessment and teaching</a:t>
          </a:r>
        </a:p>
      </dsp:txBody>
      <dsp:txXfrm>
        <a:off x="72479" y="3644948"/>
        <a:ext cx="5112842" cy="13397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84CFF1-EFF0-0142-8C8E-458AEE6299F2}">
      <dsp:nvSpPr>
        <dsp:cNvPr id="0" name=""/>
        <dsp:cNvSpPr/>
      </dsp:nvSpPr>
      <dsp:spPr>
        <a:xfrm>
          <a:off x="3246945" y="781801"/>
          <a:ext cx="6023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2389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32315" y="824356"/>
        <a:ext cx="31649" cy="6329"/>
      </dsp:txXfrm>
    </dsp:sp>
    <dsp:sp modelId="{0860E518-1A72-E747-9FC1-EBDBE39F3733}">
      <dsp:nvSpPr>
        <dsp:cNvPr id="0" name=""/>
        <dsp:cNvSpPr/>
      </dsp:nvSpPr>
      <dsp:spPr>
        <a:xfrm>
          <a:off x="496615" y="1882"/>
          <a:ext cx="2752129" cy="16512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857" tIns="141556" rIns="134857" bIns="14155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Science of reading:</a:t>
          </a:r>
        </a:p>
      </dsp:txBody>
      <dsp:txXfrm>
        <a:off x="496615" y="1882"/>
        <a:ext cx="2752129" cy="1651277"/>
      </dsp:txXfrm>
    </dsp:sp>
    <dsp:sp modelId="{0C26F59A-E961-FF42-9B18-7831BD64E649}">
      <dsp:nvSpPr>
        <dsp:cNvPr id="0" name=""/>
        <dsp:cNvSpPr/>
      </dsp:nvSpPr>
      <dsp:spPr>
        <a:xfrm>
          <a:off x="6632064" y="781801"/>
          <a:ext cx="6023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2389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917435" y="824356"/>
        <a:ext cx="31649" cy="6329"/>
      </dsp:txXfrm>
    </dsp:sp>
    <dsp:sp modelId="{21FB6BAC-6A34-2546-B13B-1C777F7F0F93}">
      <dsp:nvSpPr>
        <dsp:cNvPr id="0" name=""/>
        <dsp:cNvSpPr/>
      </dsp:nvSpPr>
      <dsp:spPr>
        <a:xfrm>
          <a:off x="3881735" y="1882"/>
          <a:ext cx="2752129" cy="165127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857" tIns="141556" rIns="134857" bIns="14155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Multiple Cueing Systems approaches</a:t>
          </a:r>
        </a:p>
      </dsp:txBody>
      <dsp:txXfrm>
        <a:off x="3881735" y="1882"/>
        <a:ext cx="2752129" cy="1651277"/>
      </dsp:txXfrm>
    </dsp:sp>
    <dsp:sp modelId="{56B4EB57-4DC0-DD47-8DE6-BA75067FABF6}">
      <dsp:nvSpPr>
        <dsp:cNvPr id="0" name=""/>
        <dsp:cNvSpPr/>
      </dsp:nvSpPr>
      <dsp:spPr>
        <a:xfrm>
          <a:off x="1872680" y="1651360"/>
          <a:ext cx="6770239" cy="602389"/>
        </a:xfrm>
        <a:custGeom>
          <a:avLst/>
          <a:gdLst/>
          <a:ahLst/>
          <a:cxnLst/>
          <a:rect l="0" t="0" r="0" b="0"/>
          <a:pathLst>
            <a:path>
              <a:moveTo>
                <a:pt x="6770239" y="0"/>
              </a:moveTo>
              <a:lnTo>
                <a:pt x="6770239" y="318294"/>
              </a:lnTo>
              <a:lnTo>
                <a:pt x="0" y="318294"/>
              </a:lnTo>
              <a:lnTo>
                <a:pt x="0" y="602389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87805" y="1949390"/>
        <a:ext cx="339988" cy="6329"/>
      </dsp:txXfrm>
    </dsp:sp>
    <dsp:sp modelId="{24B8C350-A5C8-EA47-BAC9-0AFEDFE5E16A}">
      <dsp:nvSpPr>
        <dsp:cNvPr id="0" name=""/>
        <dsp:cNvSpPr/>
      </dsp:nvSpPr>
      <dsp:spPr>
        <a:xfrm>
          <a:off x="7266854" y="1882"/>
          <a:ext cx="2752129" cy="16512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857" tIns="141556" rIns="134857" bIns="14155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Decodable text </a:t>
          </a:r>
        </a:p>
      </dsp:txBody>
      <dsp:txXfrm>
        <a:off x="7266854" y="1882"/>
        <a:ext cx="2752129" cy="1651277"/>
      </dsp:txXfrm>
    </dsp:sp>
    <dsp:sp modelId="{914B966A-62F8-684B-9A1E-9863B3C69FA2}">
      <dsp:nvSpPr>
        <dsp:cNvPr id="0" name=""/>
        <dsp:cNvSpPr/>
      </dsp:nvSpPr>
      <dsp:spPr>
        <a:xfrm>
          <a:off x="3246945" y="3066068"/>
          <a:ext cx="6023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2389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32315" y="3108623"/>
        <a:ext cx="31649" cy="6329"/>
      </dsp:txXfrm>
    </dsp:sp>
    <dsp:sp modelId="{202A6142-3B7A-9848-A597-BBBB24A85D0D}">
      <dsp:nvSpPr>
        <dsp:cNvPr id="0" name=""/>
        <dsp:cNvSpPr/>
      </dsp:nvSpPr>
      <dsp:spPr>
        <a:xfrm>
          <a:off x="496615" y="2286149"/>
          <a:ext cx="2752129" cy="16512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857" tIns="141556" rIns="134857" bIns="14155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Emphasis on large numbers of sight words for young children</a:t>
          </a:r>
        </a:p>
      </dsp:txBody>
      <dsp:txXfrm>
        <a:off x="496615" y="2286149"/>
        <a:ext cx="2752129" cy="1651277"/>
      </dsp:txXfrm>
    </dsp:sp>
    <dsp:sp modelId="{B4759EF0-1029-6C42-AFA5-0BEAF4B37392}">
      <dsp:nvSpPr>
        <dsp:cNvPr id="0" name=""/>
        <dsp:cNvSpPr/>
      </dsp:nvSpPr>
      <dsp:spPr>
        <a:xfrm>
          <a:off x="6632064" y="3066068"/>
          <a:ext cx="6023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2389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917435" y="3108623"/>
        <a:ext cx="31649" cy="6329"/>
      </dsp:txXfrm>
    </dsp:sp>
    <dsp:sp modelId="{4FF867CA-6D3E-014A-B821-EFDF3CC15EB7}">
      <dsp:nvSpPr>
        <dsp:cNvPr id="0" name=""/>
        <dsp:cNvSpPr/>
      </dsp:nvSpPr>
      <dsp:spPr>
        <a:xfrm>
          <a:off x="3881735" y="2286149"/>
          <a:ext cx="2752129" cy="165127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857" tIns="141556" rIns="134857" bIns="14155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Over-relying on speed as an indicator of automaticity (in skills assessment)</a:t>
          </a:r>
        </a:p>
      </dsp:txBody>
      <dsp:txXfrm>
        <a:off x="3881735" y="2286149"/>
        <a:ext cx="2752129" cy="1651277"/>
      </dsp:txXfrm>
    </dsp:sp>
    <dsp:sp modelId="{F9B3636D-AA2A-4644-B874-19951988743C}">
      <dsp:nvSpPr>
        <dsp:cNvPr id="0" name=""/>
        <dsp:cNvSpPr/>
      </dsp:nvSpPr>
      <dsp:spPr>
        <a:xfrm>
          <a:off x="7266854" y="2286149"/>
          <a:ext cx="2752129" cy="16512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857" tIns="141556" rIns="134857" bIns="141556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Synthetic versus analytic phonics</a:t>
          </a:r>
        </a:p>
      </dsp:txBody>
      <dsp:txXfrm>
        <a:off x="7266854" y="2286149"/>
        <a:ext cx="2752129" cy="16512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9FA1B-C253-2E48-BA67-6F85612E328C}" type="datetimeFigureOut">
              <a:rPr lang="en-US" smtClean="0"/>
              <a:t>12/2/20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5FCEC-8D1B-A441-8C56-D369C2C7A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45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284C6-39C2-9541-A02E-EDFF41B9604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58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B3DA6-B24A-4440-80B5-1E46B143D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BB03B1-DE73-FB4A-B44B-CF6EA1C7F7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90E53-B12A-8942-9C04-B5896563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C1D16-9C99-8A41-BF22-101F52A95702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4804D-6E7C-5049-BB90-D56CAC277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D8D9E-6704-464B-BECF-31115C129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4F0-B6D0-AE47-9A09-F34F8DE5A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04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DC69B-14B1-6648-A4E7-9A8714B88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E6426-482D-E444-AC79-56D014041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EB5AB-C612-9045-9E90-BBF76DCE3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C1D16-9C99-8A41-BF22-101F52A95702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3BA7A-2523-E74F-81B2-B926E6AB0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F0B9E-F634-F446-8517-B6078158A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4F0-B6D0-AE47-9A09-F34F8DE5A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69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0812BB-2B73-074A-9496-CD281E6D56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AEE7E9-751B-5B49-A622-FE8F1FB0F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AEEC9-2158-5A4B-8B0A-864377D9D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C1D16-9C99-8A41-BF22-101F52A95702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38481-F01A-1A46-A577-12D7AE94E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49A92-A830-F346-9AFD-AE11023D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4F0-B6D0-AE47-9A09-F34F8DE5A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1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3507-F6BA-CD4A-B848-3103072BA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1F91B-7B62-A546-9CD5-5D895700A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19279-436E-B945-AA1F-F9A37E4A1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C1D16-9C99-8A41-BF22-101F52A95702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9C115-7E1F-6D40-B62E-B480EFEA5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66F3C-EDF4-1646-8227-55145FFC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4F0-B6D0-AE47-9A09-F34F8DE5A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27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B0729-F8CC-4B49-B168-B6A8860A0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3F06F-FF6C-D34D-8683-1DF5A3DF0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A4EBB-E044-2D48-ABDD-884436BF1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C1D16-9C99-8A41-BF22-101F52A95702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E0A94-ADB2-C149-BD39-EAB59C7D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E9410-A246-5E44-953A-9F115A96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4F0-B6D0-AE47-9A09-F34F8DE5A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3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E1D6B-A4E4-4641-B1DF-6A633080C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E313D-B12A-C940-9CD6-32DE821788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E34BCF-19B3-634B-932A-9E7E8D434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E14E0-E27B-D544-B228-0E05F307F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C1D16-9C99-8A41-BF22-101F52A95702}" type="datetimeFigureOut">
              <a:rPr lang="en-US" smtClean="0"/>
              <a:t>12/2/20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69ADBD-F26D-914F-B6A7-298D3774F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AE08B-93C2-9942-8BEE-EC50621A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4F0-B6D0-AE47-9A09-F34F8DE5A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34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1E90E-5555-2745-AA61-6B0C44610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086A5-5655-554B-AE71-6E0D3F942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C8ADC0-E40D-B042-9978-DC3CC3106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C1CA2C-A89A-194B-8B41-0838927C3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ACF29F-1B96-2C4E-9257-695D7C14B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1E1E7-74D2-7045-A58D-233E9DF7A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C1D16-9C99-8A41-BF22-101F52A95702}" type="datetimeFigureOut">
              <a:rPr lang="en-US" smtClean="0"/>
              <a:t>12/2/20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6E3E26-1679-2D41-92C8-78AD21B8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A6696C-F2B4-7740-BB71-C9F0B78F1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4F0-B6D0-AE47-9A09-F34F8DE5A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50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29101-8368-AE40-B3BB-B11B80516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AB6137-EECA-7A4D-85C4-228092558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C1D16-9C99-8A41-BF22-101F52A95702}" type="datetimeFigureOut">
              <a:rPr lang="en-US" smtClean="0"/>
              <a:t>12/2/20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9CD81-642A-C84C-843C-51008FFCE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7DAE7A-238B-674E-98D7-0339D21A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4F0-B6D0-AE47-9A09-F34F8DE5A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31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E772A9-D6AF-3349-ABAB-ABF83AA3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C1D16-9C99-8A41-BF22-101F52A95702}" type="datetimeFigureOut">
              <a:rPr lang="en-US" smtClean="0"/>
              <a:t>12/2/20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0D25DC-2A08-DC4B-8D4B-ACB563525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48718-6D4B-F547-825D-90C990B91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4F0-B6D0-AE47-9A09-F34F8DE5A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07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83C56-85C5-7942-94FC-C4CEEF046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0A194-5668-8F4E-A602-3433E19F9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6CB7E9-C77C-B243-99F5-8DAB87F29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55A28-BB12-B440-89F8-2CC353F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C1D16-9C99-8A41-BF22-101F52A95702}" type="datetimeFigureOut">
              <a:rPr lang="en-US" smtClean="0"/>
              <a:t>12/2/20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733AE-2B82-4742-8A89-D1B73CBE5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69F22D-98E1-944A-9A40-33FC53478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4F0-B6D0-AE47-9A09-F34F8DE5A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09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84BE9-C173-F943-81FD-3116C2197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66E675-BD80-8D4F-A0A5-FE2D284791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7BE0B5-5C21-6246-ADCD-4EDE81C0D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BB8BB-D03A-624A-914C-98EE239DC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C1D16-9C99-8A41-BF22-101F52A95702}" type="datetimeFigureOut">
              <a:rPr lang="en-US" smtClean="0"/>
              <a:t>12/2/20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00B185-190E-0149-B089-3E3792D35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55EAC-920D-F94C-ABAC-352B19B01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F4F0-B6D0-AE47-9A09-F34F8DE5A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01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731615-E630-6E42-9002-64A9E1463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950BE-A6B6-7A4B-B076-EE47A21D8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9D823-8F0A-764D-914A-9443AC074C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C1D16-9C99-8A41-BF22-101F52A95702}" type="datetimeFigureOut">
              <a:rPr lang="en-US" smtClean="0"/>
              <a:t>12/2/20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46AA8-2900-DA4A-A590-0D85ECCD23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D735A-75CA-6E4E-98C2-9A8D93A8D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DF4F0-B6D0-AE47-9A09-F34F8DE5A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4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D88CE7-84A8-419F-861F-62FDC5274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0A52B-5AFC-1444-83AA-79396069D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/>
              <a:t>Foundational Skills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6C90DE-63A6-1D47-8452-359551D4F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/>
              <a:t>Timothy Shanahan</a:t>
            </a:r>
          </a:p>
          <a:p>
            <a:pPr algn="l"/>
            <a:r>
              <a:rPr lang="en-US" sz="2000"/>
              <a:t>University of Illinois at Chicago</a:t>
            </a:r>
          </a:p>
          <a:p>
            <a:pPr algn="l"/>
            <a:r>
              <a:rPr lang="en-US" sz="2000"/>
              <a:t>www.shanahanonliteracy.com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550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571" r="2965" b="652"/>
          <a:stretch/>
        </p:blipFill>
        <p:spPr>
          <a:xfrm>
            <a:off x="3260849" y="139569"/>
            <a:ext cx="5408100" cy="6461977"/>
          </a:xfrm>
        </p:spPr>
      </p:pic>
    </p:spTree>
    <p:extLst>
      <p:ext uri="{BB962C8B-B14F-4D97-AF65-F5344CB8AC3E}">
        <p14:creationId xmlns:p14="http://schemas.microsoft.com/office/powerpoint/2010/main" val="3763896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Preventing Reading Difficulties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US" sz="2400">
                <a:solidFill>
                  <a:srgbClr val="FEFFFF"/>
                </a:solidFill>
              </a:rPr>
              <a:t>National Research Council appointed a group of literacy experts to provide research-based recommendations on how to address early literacy</a:t>
            </a:r>
          </a:p>
          <a:p>
            <a:r>
              <a:rPr lang="en-US" sz="2400">
                <a:solidFill>
                  <a:srgbClr val="FEFFFF"/>
                </a:solidFill>
              </a:rPr>
              <a:t>They issued a report in 1998 focused on preschool, kindergarten, and primary grade reading instruction and support</a:t>
            </a:r>
          </a:p>
        </p:txBody>
      </p:sp>
    </p:spTree>
    <p:extLst>
      <p:ext uri="{BB962C8B-B14F-4D97-AF65-F5344CB8AC3E}">
        <p14:creationId xmlns:p14="http://schemas.microsoft.com/office/powerpoint/2010/main" val="885813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-2157142"/>
            <a:ext cx="9144000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sz="2400" b="1" dirty="0"/>
              <a:t>COMMITTEE ON THE PREVENTION OF READING DIFFICULTIES IN YOUNG CHILDREN</a:t>
            </a:r>
            <a:endParaRPr lang="en-US" sz="2400" dirty="0"/>
          </a:p>
          <a:p>
            <a:r>
              <a:rPr lang="en-US" dirty="0"/>
              <a:t>CATHERINE SNOW </a:t>
            </a:r>
            <a:r>
              <a:rPr lang="en-US" i="1" dirty="0"/>
              <a:t>(Chair),</a:t>
            </a:r>
            <a:r>
              <a:rPr lang="en-US" dirty="0"/>
              <a:t> Graduate School of Education, Harvard University, Chair</a:t>
            </a:r>
          </a:p>
          <a:p>
            <a:r>
              <a:rPr lang="en-US" dirty="0"/>
              <a:t>MARILYN JAGER ADAMS, Bolt, </a:t>
            </a:r>
            <a:r>
              <a:rPr lang="en-US" dirty="0" err="1"/>
              <a:t>Beranek</a:t>
            </a:r>
            <a:r>
              <a:rPr lang="en-US" dirty="0"/>
              <a:t>, and Newman Inc., Cambridge, Massachusetts</a:t>
            </a:r>
          </a:p>
          <a:p>
            <a:r>
              <a:rPr lang="en-US" dirty="0"/>
              <a:t>BARBARA T. BOWMAN, Erikson Institute, Chicago, Illinois</a:t>
            </a:r>
          </a:p>
          <a:p>
            <a:r>
              <a:rPr lang="en-US" dirty="0"/>
              <a:t>BARBARA FOORMAN, Depart of Pediatrics, University of Texas, and Houston Medical School</a:t>
            </a:r>
          </a:p>
          <a:p>
            <a:r>
              <a:rPr lang="en-US" dirty="0"/>
              <a:t>DOROTHY FOWLER, Fairfax County Public Schools, Annandale, Virginia</a:t>
            </a:r>
          </a:p>
          <a:p>
            <a:r>
              <a:rPr lang="en-US" dirty="0"/>
              <a:t>CLAUDE N. GOLDENBERG, Department of Teacher </a:t>
            </a:r>
            <a:r>
              <a:rPr lang="en-US" dirty="0" err="1"/>
              <a:t>Educ</a:t>
            </a:r>
            <a:r>
              <a:rPr lang="en-US" dirty="0"/>
              <a:t>, California State University, Long Beach</a:t>
            </a:r>
          </a:p>
          <a:p>
            <a:r>
              <a:rPr lang="en-US" dirty="0"/>
              <a:t>EDWARD J. KAME'ENUI, College of Education, University of Oregon, Eugene</a:t>
            </a:r>
          </a:p>
          <a:p>
            <a:r>
              <a:rPr lang="en-US" dirty="0"/>
              <a:t>WILLIAM LABOV, Department of Linguistics and Psychology, University of Pennsylvania</a:t>
            </a:r>
          </a:p>
          <a:p>
            <a:r>
              <a:rPr lang="en-US" dirty="0"/>
              <a:t>RICHARD K. OLSON, Department of Psychology, University of Colorado, Boulder</a:t>
            </a:r>
          </a:p>
          <a:p>
            <a:r>
              <a:rPr lang="en-US" dirty="0"/>
              <a:t>ANNEMARIE SULLIVAN PALINCSAR, School of Education, University of Michigan, Ann Arbor</a:t>
            </a:r>
          </a:p>
          <a:p>
            <a:r>
              <a:rPr lang="en-US" dirty="0"/>
              <a:t>CHARLES A. PERFETTI, Department of Psychology, University of Pittsburgh</a:t>
            </a:r>
          </a:p>
          <a:p>
            <a:r>
              <a:rPr lang="en-US" dirty="0"/>
              <a:t>HOLLIS S. SCARBOROUGH, Brooklyn College, City University of New York, and Haskins    </a:t>
            </a:r>
          </a:p>
          <a:p>
            <a:r>
              <a:rPr lang="en-US" dirty="0"/>
              <a:t>            Laboratories, New Haven, Connecticut</a:t>
            </a:r>
          </a:p>
          <a:p>
            <a:r>
              <a:rPr lang="en-US" dirty="0"/>
              <a:t>SALLY SHAYWITZ, Department of Pediatrics, Yale University</a:t>
            </a:r>
          </a:p>
          <a:p>
            <a:r>
              <a:rPr lang="en-US" dirty="0"/>
              <a:t>KEITH STANOVICH, Ontario Institute for Studies in Education, University of Toronto</a:t>
            </a:r>
          </a:p>
          <a:p>
            <a:r>
              <a:rPr lang="en-US" dirty="0"/>
              <a:t>DOROTHY STRICKLAND, Graduate School of Education, Rutgers University</a:t>
            </a:r>
          </a:p>
          <a:p>
            <a:r>
              <a:rPr lang="en-US" dirty="0"/>
              <a:t>SAM STRINGFIELD, Center for the Social Organization of Schools, Johns Hopkins University</a:t>
            </a:r>
          </a:p>
          <a:p>
            <a:r>
              <a:rPr lang="en-US" dirty="0"/>
              <a:t>ELIZABETH SULZBY, School of Education, University of Michigan, Ann Arbor</a:t>
            </a:r>
          </a:p>
        </p:txBody>
      </p:sp>
    </p:spTree>
    <p:extLst>
      <p:ext uri="{BB962C8B-B14F-4D97-AF65-F5344CB8AC3E}">
        <p14:creationId xmlns:p14="http://schemas.microsoft.com/office/powerpoint/2010/main" val="3236152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300" y="254000"/>
            <a:ext cx="45847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52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National Reading Panel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US" sz="2400">
                <a:solidFill>
                  <a:srgbClr val="FEFFFF"/>
                </a:solidFill>
              </a:rPr>
              <a:t>In 1998, Congress asked for a review of what works in reading instruction</a:t>
            </a:r>
          </a:p>
          <a:p>
            <a:r>
              <a:rPr lang="en-US" sz="2400">
                <a:solidFill>
                  <a:srgbClr val="FEFFFF"/>
                </a:solidFill>
              </a:rPr>
              <a:t>U.S. Department of Education and the National Institute of Child Health and Human Development appointed a panel</a:t>
            </a:r>
          </a:p>
          <a:p>
            <a:r>
              <a:rPr lang="en-US" sz="2400">
                <a:solidFill>
                  <a:srgbClr val="FEFFFF"/>
                </a:solidFill>
              </a:rPr>
              <a:t>Panel reviewed more than 500 studies on reading instruction (K-12)</a:t>
            </a:r>
          </a:p>
        </p:txBody>
      </p:sp>
    </p:spTree>
    <p:extLst>
      <p:ext uri="{BB962C8B-B14F-4D97-AF65-F5344CB8AC3E}">
        <p14:creationId xmlns:p14="http://schemas.microsoft.com/office/powerpoint/2010/main" val="2508312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1749" y="205934"/>
            <a:ext cx="8646251" cy="5693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National Reading Panel</a:t>
            </a:r>
          </a:p>
          <a:p>
            <a:r>
              <a:rPr lang="en-US" sz="2400" dirty="0"/>
              <a:t>Donald </a:t>
            </a:r>
            <a:r>
              <a:rPr lang="en-US" sz="2400" dirty="0" err="1"/>
              <a:t>Langenberg</a:t>
            </a:r>
            <a:r>
              <a:rPr lang="en-US" sz="2400" dirty="0"/>
              <a:t>, University of Maryland, Chair</a:t>
            </a:r>
          </a:p>
          <a:p>
            <a:r>
              <a:rPr lang="en-US" sz="2400" dirty="0"/>
              <a:t>Gloria </a:t>
            </a:r>
            <a:r>
              <a:rPr lang="en-US" sz="2400" dirty="0" err="1"/>
              <a:t>Correro</a:t>
            </a:r>
            <a:r>
              <a:rPr lang="en-US" sz="2400" dirty="0"/>
              <a:t>, Mississippi State University </a:t>
            </a:r>
          </a:p>
          <a:p>
            <a:r>
              <a:rPr lang="en-US" sz="2400" dirty="0" err="1"/>
              <a:t>Linnea</a:t>
            </a:r>
            <a:r>
              <a:rPr lang="en-US" sz="2400" dirty="0"/>
              <a:t> Ehri, City University of New York</a:t>
            </a:r>
          </a:p>
          <a:p>
            <a:r>
              <a:rPr lang="en-US" sz="2400" dirty="0" err="1"/>
              <a:t>Gwenette</a:t>
            </a:r>
            <a:r>
              <a:rPr lang="en-US" sz="2400" dirty="0"/>
              <a:t> Ferguson, Houston Public Schools</a:t>
            </a:r>
          </a:p>
          <a:p>
            <a:r>
              <a:rPr lang="en-US" sz="2400" dirty="0"/>
              <a:t>Norma Garza, parent</a:t>
            </a:r>
          </a:p>
          <a:p>
            <a:r>
              <a:rPr lang="en-US" sz="2400" dirty="0"/>
              <a:t>Michael L. </a:t>
            </a:r>
            <a:r>
              <a:rPr lang="en-US" sz="2400" dirty="0" err="1"/>
              <a:t>Kamil</a:t>
            </a:r>
            <a:r>
              <a:rPr lang="en-US" sz="2400" dirty="0"/>
              <a:t>, Stanford University </a:t>
            </a:r>
          </a:p>
          <a:p>
            <a:r>
              <a:rPr lang="en-US" sz="2400" dirty="0"/>
              <a:t>Cora Bagley </a:t>
            </a:r>
            <a:r>
              <a:rPr lang="en-US" sz="2400" dirty="0" err="1"/>
              <a:t>Marrett</a:t>
            </a:r>
            <a:r>
              <a:rPr lang="en-US" sz="2400" dirty="0"/>
              <a:t>, University of </a:t>
            </a:r>
            <a:r>
              <a:rPr lang="en-US" sz="2400" dirty="0" err="1"/>
              <a:t>Massachussetts</a:t>
            </a:r>
            <a:r>
              <a:rPr lang="en-US" sz="2400" dirty="0"/>
              <a:t>-Amherst</a:t>
            </a:r>
          </a:p>
          <a:p>
            <a:r>
              <a:rPr lang="en-US" sz="2400" dirty="0"/>
              <a:t>S.J. Samuels, University of Minnesota </a:t>
            </a:r>
          </a:p>
          <a:p>
            <a:r>
              <a:rPr lang="en-US" sz="2400" dirty="0"/>
              <a:t>Timothy Shanahan, University of Illinois at Chicago</a:t>
            </a:r>
          </a:p>
          <a:p>
            <a:r>
              <a:rPr lang="en-US" sz="2400" dirty="0"/>
              <a:t>Sally E. </a:t>
            </a:r>
            <a:r>
              <a:rPr lang="en-US" sz="2400" dirty="0" err="1"/>
              <a:t>Shaywitz</a:t>
            </a:r>
            <a:r>
              <a:rPr lang="en-US" sz="2400" dirty="0"/>
              <a:t>, Yale University </a:t>
            </a:r>
          </a:p>
          <a:p>
            <a:r>
              <a:rPr lang="en-US" sz="2400" dirty="0"/>
              <a:t>Thomas </a:t>
            </a:r>
            <a:r>
              <a:rPr lang="en-US" sz="2400" dirty="0" err="1"/>
              <a:t>Trabasso</a:t>
            </a:r>
            <a:r>
              <a:rPr lang="en-US" sz="2400" dirty="0"/>
              <a:t>, University of Chicago</a:t>
            </a:r>
          </a:p>
          <a:p>
            <a:r>
              <a:rPr lang="en-US" sz="2400" dirty="0"/>
              <a:t>Joanna Williams, Columbia University</a:t>
            </a:r>
          </a:p>
          <a:p>
            <a:r>
              <a:rPr lang="en-US" sz="2400" dirty="0"/>
              <a:t>Dale Willows, University of Toronto</a:t>
            </a:r>
          </a:p>
          <a:p>
            <a:r>
              <a:rPr lang="en-US" sz="2400" dirty="0"/>
              <a:t>Joanne </a:t>
            </a:r>
            <a:r>
              <a:rPr lang="en-US" sz="2400" dirty="0" err="1"/>
              <a:t>Yatvin</a:t>
            </a:r>
            <a:r>
              <a:rPr lang="en-US" sz="2400" dirty="0"/>
              <a:t>, Portland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073380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ZUipVge-L._SX384_BO1,204,203,200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133350"/>
            <a:ext cx="5403850" cy="698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74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National Early Literacy Panel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US" sz="2400">
                <a:solidFill>
                  <a:srgbClr val="FEFFFF"/>
                </a:solidFill>
              </a:rPr>
              <a:t>National Early Literacy Panel (2003-2008) reviewed research on the teaching of reading in preschool and kindergarten</a:t>
            </a:r>
          </a:p>
          <a:p>
            <a:r>
              <a:rPr lang="en-US" sz="2400">
                <a:solidFill>
                  <a:srgbClr val="FEFFFF"/>
                </a:solidFill>
              </a:rPr>
              <a:t>Largest meta-analysis of research data on the teaching of reading during these years (examined 400-500 studies)</a:t>
            </a:r>
          </a:p>
          <a:p>
            <a:r>
              <a:rPr lang="en-US" sz="2400">
                <a:solidFill>
                  <a:srgbClr val="FEFFFF"/>
                </a:solidFill>
              </a:rPr>
              <a:t>Set out to determine which skills needed to be taught early on and what confers literacy learning advantages to young children</a:t>
            </a:r>
          </a:p>
          <a:p>
            <a:pPr marL="0" indent="0">
              <a:buNone/>
            </a:pPr>
            <a:endParaRPr lang="en-US" sz="240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400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8913" y="343223"/>
            <a:ext cx="8487573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800" b="1" dirty="0"/>
              <a:t>National Early Literacy Panel</a:t>
            </a:r>
          </a:p>
          <a:p>
            <a:r>
              <a:rPr lang="en-US" sz="2400" dirty="0"/>
              <a:t>Timothy Shanahan, University of Illinois at Chicago, Chair</a:t>
            </a:r>
          </a:p>
          <a:p>
            <a:r>
              <a:rPr lang="en-US" sz="2400" dirty="0"/>
              <a:t>Anne Cunningham, University of California Berkeley</a:t>
            </a:r>
          </a:p>
          <a:p>
            <a:r>
              <a:rPr lang="en-US" sz="2400" dirty="0"/>
              <a:t>Kathy C. Escamilla, University of Colorado </a:t>
            </a:r>
          </a:p>
          <a:p>
            <a:r>
              <a:rPr lang="en-US" sz="2400" dirty="0"/>
              <a:t>Janet </a:t>
            </a:r>
            <a:r>
              <a:rPr lang="en-US" sz="2400" dirty="0" err="1"/>
              <a:t>Fischel</a:t>
            </a:r>
            <a:r>
              <a:rPr lang="en-US" sz="2400" dirty="0"/>
              <a:t>, State University of New York at Stony Brook </a:t>
            </a:r>
          </a:p>
          <a:p>
            <a:r>
              <a:rPr lang="en-US" sz="2400" dirty="0"/>
              <a:t>Susan Landry, University of Texas Health Science Center at Houston </a:t>
            </a:r>
          </a:p>
          <a:p>
            <a:r>
              <a:rPr lang="en-US" sz="2400" dirty="0"/>
              <a:t>Christopher J. Lonigan, Florida State University</a:t>
            </a:r>
          </a:p>
          <a:p>
            <a:r>
              <a:rPr lang="en-US" sz="2400" dirty="0"/>
              <a:t>Victoria J. </a:t>
            </a:r>
            <a:r>
              <a:rPr lang="en-US" sz="2400" dirty="0" err="1"/>
              <a:t>Molfese</a:t>
            </a:r>
            <a:r>
              <a:rPr lang="en-US" sz="2400" dirty="0"/>
              <a:t>, University of Louisville </a:t>
            </a:r>
          </a:p>
          <a:p>
            <a:r>
              <a:rPr lang="en-US" sz="2400" dirty="0"/>
              <a:t>Chris Schatschneider, Florida State University </a:t>
            </a:r>
          </a:p>
          <a:p>
            <a:r>
              <a:rPr lang="en-US" sz="2400" dirty="0"/>
              <a:t>Dorothy Strickland, Rutgers University</a:t>
            </a:r>
          </a:p>
        </p:txBody>
      </p:sp>
    </p:spTree>
    <p:extLst>
      <p:ext uri="{BB962C8B-B14F-4D97-AF65-F5344CB8AC3E}">
        <p14:creationId xmlns:p14="http://schemas.microsoft.com/office/powerpoint/2010/main" val="993896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E87FDF-D6B0-7145-902A-7BAE8CEBF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30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779E8-F532-F14C-80CE-21E9E0A7C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Purposes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31A0F-8408-4945-882D-53882C7F1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400" dirty="0"/>
              <a:t>What are the foundational skills for reading?</a:t>
            </a:r>
          </a:p>
          <a:p>
            <a:r>
              <a:rPr lang="en-US" sz="2400" dirty="0"/>
              <a:t>Why are they so important?</a:t>
            </a:r>
          </a:p>
          <a:p>
            <a:r>
              <a:rPr lang="en-US" sz="2400" dirty="0"/>
              <a:t>What does research reveal about them?</a:t>
            </a:r>
          </a:p>
          <a:p>
            <a:r>
              <a:rPr lang="en-US" sz="2400" dirty="0"/>
              <a:t>What are the controversies around them?</a:t>
            </a:r>
          </a:p>
          <a:p>
            <a:r>
              <a:rPr lang="en-US" sz="2400" dirty="0"/>
              <a:t>What do teacher preparation programs have to accomplish with foundational skills?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6F9BC1-5FCA-4B17-9ED1-B8B5BA7E56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71" r="38610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3A9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779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National Literacy Panel for Language Minority Children and Youth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FEFFFF"/>
                </a:solidFill>
              </a:rPr>
              <a:t>National Literacy Panel (2003-2006) reviewed research on the teaching of reading to children (ages birth to 18) from language minority families</a:t>
            </a:r>
          </a:p>
          <a:p>
            <a:r>
              <a:rPr lang="en-US" sz="2400" dirty="0">
                <a:solidFill>
                  <a:srgbClr val="FEFFFF"/>
                </a:solidFill>
              </a:rPr>
              <a:t>Largest analysis of research data on the teaching of reading during this population </a:t>
            </a:r>
          </a:p>
          <a:p>
            <a:r>
              <a:rPr lang="en-US" sz="2400" dirty="0">
                <a:solidFill>
                  <a:srgbClr val="FEFFFF"/>
                </a:solidFill>
              </a:rPr>
              <a:t>Set out to make a wide range of determinations concerning what facilitates the English-language literacy learning of non-English speakers (including young children)</a:t>
            </a:r>
          </a:p>
        </p:txBody>
      </p:sp>
    </p:spTree>
    <p:extLst>
      <p:ext uri="{BB962C8B-B14F-4D97-AF65-F5344CB8AC3E}">
        <p14:creationId xmlns:p14="http://schemas.microsoft.com/office/powerpoint/2010/main" val="2676102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3393" y="225051"/>
            <a:ext cx="8713930" cy="5693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National Panel for Language Minority Children and Youth</a:t>
            </a:r>
          </a:p>
          <a:p>
            <a:r>
              <a:rPr lang="en-US" sz="2400" dirty="0"/>
              <a:t>Timothy Shanahan, University of Illinois at Chicago, Chair</a:t>
            </a:r>
          </a:p>
          <a:p>
            <a:r>
              <a:rPr lang="en-US" sz="2400" dirty="0"/>
              <a:t>Diane August, Center for Applied Linguistics</a:t>
            </a:r>
          </a:p>
          <a:p>
            <a:r>
              <a:rPr lang="en-US" sz="2400" dirty="0"/>
              <a:t>Isabel L. Beck, University of Pittsburgh</a:t>
            </a:r>
          </a:p>
          <a:p>
            <a:r>
              <a:rPr lang="en-US" sz="2400" dirty="0"/>
              <a:t>Margarita </a:t>
            </a:r>
            <a:r>
              <a:rPr lang="en-US" sz="2400" dirty="0" err="1"/>
              <a:t>Calderón</a:t>
            </a:r>
            <a:r>
              <a:rPr lang="en-US" sz="2400" dirty="0"/>
              <a:t>, Johns Hopkins University</a:t>
            </a:r>
          </a:p>
          <a:p>
            <a:r>
              <a:rPr lang="en-US" sz="2400" dirty="0"/>
              <a:t>David J. Francis, University of Houston </a:t>
            </a:r>
          </a:p>
          <a:p>
            <a:r>
              <a:rPr lang="en-US" sz="2400" dirty="0"/>
              <a:t>Georgia Earnest </a:t>
            </a:r>
            <a:r>
              <a:rPr lang="en-US" sz="2400" dirty="0" err="1"/>
              <a:t>García</a:t>
            </a:r>
            <a:r>
              <a:rPr lang="en-US" sz="2400" dirty="0"/>
              <a:t>, University of Illinois at Urbana-Champaign</a:t>
            </a:r>
          </a:p>
          <a:p>
            <a:r>
              <a:rPr lang="en-US" sz="2400" dirty="0"/>
              <a:t>Fred Genesee, McGill University</a:t>
            </a:r>
          </a:p>
          <a:p>
            <a:r>
              <a:rPr lang="en-US" sz="2400" dirty="0"/>
              <a:t>Esther </a:t>
            </a:r>
            <a:r>
              <a:rPr lang="en-US" sz="2400" dirty="0" err="1"/>
              <a:t>Geva</a:t>
            </a:r>
            <a:r>
              <a:rPr lang="en-US" sz="2400" dirty="0"/>
              <a:t>, University of Toronto</a:t>
            </a:r>
          </a:p>
          <a:p>
            <a:r>
              <a:rPr lang="en-US" sz="2400" dirty="0"/>
              <a:t>Claude Goldenberg, California State University, Long Beach</a:t>
            </a:r>
          </a:p>
          <a:p>
            <a:r>
              <a:rPr lang="en-US" sz="2400" dirty="0"/>
              <a:t>Michael L. </a:t>
            </a:r>
            <a:r>
              <a:rPr lang="en-US" sz="2400" dirty="0" err="1"/>
              <a:t>Kamil</a:t>
            </a:r>
            <a:r>
              <a:rPr lang="en-US" sz="2400" dirty="0"/>
              <a:t>, Stanford University</a:t>
            </a:r>
          </a:p>
          <a:p>
            <a:r>
              <a:rPr lang="en-US" sz="2400" dirty="0"/>
              <a:t>Keiko </a:t>
            </a:r>
            <a:r>
              <a:rPr lang="en-US" sz="2400" dirty="0" err="1"/>
              <a:t>Koda</a:t>
            </a:r>
            <a:r>
              <a:rPr lang="en-US" sz="2400" dirty="0"/>
              <a:t>, Carnegie Mellon University</a:t>
            </a:r>
          </a:p>
          <a:p>
            <a:r>
              <a:rPr lang="en-US" sz="2400" dirty="0"/>
              <a:t>Gail </a:t>
            </a:r>
            <a:r>
              <a:rPr lang="en-US" sz="2400" dirty="0" err="1"/>
              <a:t>McKoon</a:t>
            </a:r>
            <a:r>
              <a:rPr lang="en-US" sz="2400" dirty="0"/>
              <a:t>, Ohio State University</a:t>
            </a:r>
          </a:p>
          <a:p>
            <a:r>
              <a:rPr lang="en-US" sz="2400" dirty="0"/>
              <a:t>Robert S. Rueda, University of Southern California</a:t>
            </a:r>
          </a:p>
          <a:p>
            <a:r>
              <a:rPr lang="en-US" sz="2400" dirty="0"/>
              <a:t>Linda S. Siegel, University of British Columbia</a:t>
            </a:r>
          </a:p>
        </p:txBody>
      </p:sp>
    </p:spTree>
    <p:extLst>
      <p:ext uri="{BB962C8B-B14F-4D97-AF65-F5344CB8AC3E}">
        <p14:creationId xmlns:p14="http://schemas.microsoft.com/office/powerpoint/2010/main" val="2043868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625" y="24296"/>
            <a:ext cx="2308725" cy="2811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700" y="0"/>
            <a:ext cx="2229925" cy="2697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850" y="0"/>
            <a:ext cx="2574151" cy="3152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673" y="3411853"/>
            <a:ext cx="2570970" cy="3134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829" y="2897022"/>
            <a:ext cx="2417407" cy="29417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1102" y="3788229"/>
            <a:ext cx="2536899" cy="306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10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What Works Clearinghouse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US" sz="2400">
                <a:solidFill>
                  <a:srgbClr val="FEFFFF"/>
                </a:solidFill>
              </a:rPr>
              <a:t>U.S. Department of Education</a:t>
            </a:r>
          </a:p>
          <a:p>
            <a:r>
              <a:rPr lang="en-US" sz="2400">
                <a:solidFill>
                  <a:srgbClr val="FEFFFF"/>
                </a:solidFill>
              </a:rPr>
              <a:t>Panels of experts assembled based on particular topics</a:t>
            </a:r>
          </a:p>
          <a:p>
            <a:r>
              <a:rPr lang="en-US" sz="2400">
                <a:solidFill>
                  <a:srgbClr val="FEFFFF"/>
                </a:solidFill>
              </a:rPr>
              <a:t>Panels can make any recommendations that they choose, but WWC evaluates supporting research and indicates the strength of the underlying evidence</a:t>
            </a:r>
          </a:p>
        </p:txBody>
      </p:sp>
    </p:spTree>
    <p:extLst>
      <p:ext uri="{BB962C8B-B14F-4D97-AF65-F5344CB8AC3E}">
        <p14:creationId xmlns:p14="http://schemas.microsoft.com/office/powerpoint/2010/main" val="884009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16817"/>
          </a:xfrm>
        </p:spPr>
        <p:txBody>
          <a:bodyPr>
            <a:normAutofit/>
          </a:bodyPr>
          <a:lstStyle/>
          <a:p>
            <a:r>
              <a:rPr lang="en-US" sz="2400" b="1" dirty="0"/>
              <a:t>What Works Clearinghouse Panelists (sample)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8202" y="791456"/>
            <a:ext cx="8302598" cy="533470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Carol Connor, Florida State University</a:t>
            </a:r>
          </a:p>
          <a:p>
            <a:r>
              <a:rPr lang="en-US" sz="2400" dirty="0"/>
              <a:t>Janice Dole, University of Utah</a:t>
            </a:r>
          </a:p>
          <a:p>
            <a:r>
              <a:rPr lang="en-US" sz="2400" dirty="0"/>
              <a:t>Nell Duke, Michigan State University</a:t>
            </a:r>
          </a:p>
          <a:p>
            <a:r>
              <a:rPr lang="en-US" sz="2400" dirty="0"/>
              <a:t>Jill Fitzgerald, University of North Carolina</a:t>
            </a:r>
          </a:p>
          <a:p>
            <a:r>
              <a:rPr lang="en-US" sz="2400" dirty="0"/>
              <a:t>Barbara </a:t>
            </a:r>
            <a:r>
              <a:rPr lang="en-US" sz="2400" dirty="0" err="1"/>
              <a:t>Foorman</a:t>
            </a:r>
            <a:r>
              <a:rPr lang="en-US" sz="2400" dirty="0"/>
              <a:t>, Florida State University</a:t>
            </a:r>
          </a:p>
          <a:p>
            <a:r>
              <a:rPr lang="en-US" sz="2400" dirty="0"/>
              <a:t>Steve Graham, Arizona State University</a:t>
            </a:r>
          </a:p>
          <a:p>
            <a:r>
              <a:rPr lang="en-US" sz="2400" dirty="0"/>
              <a:t>Laura Justice, Ohio State University</a:t>
            </a:r>
          </a:p>
          <a:p>
            <a:r>
              <a:rPr lang="en-US" sz="2400" dirty="0"/>
              <a:t>Michael L. </a:t>
            </a:r>
            <a:r>
              <a:rPr lang="en-US" sz="2400" dirty="0" err="1"/>
              <a:t>Kamil</a:t>
            </a:r>
            <a:r>
              <a:rPr lang="en-US" sz="2400" dirty="0"/>
              <a:t>, Stanford University</a:t>
            </a:r>
          </a:p>
          <a:p>
            <a:r>
              <a:rPr lang="en-US" sz="2400" dirty="0"/>
              <a:t>James Kim, Harvard University</a:t>
            </a:r>
          </a:p>
          <a:p>
            <a:r>
              <a:rPr lang="en-US" sz="2400" dirty="0"/>
              <a:t>P. David Pearson, University of California, Berkeley</a:t>
            </a:r>
          </a:p>
          <a:p>
            <a:r>
              <a:rPr lang="en-US" sz="2400" dirty="0"/>
              <a:t>Timothy Shanahan, University of Illinois at Chicago</a:t>
            </a:r>
          </a:p>
          <a:p>
            <a:r>
              <a:rPr lang="en-US" sz="2400" dirty="0"/>
              <a:t>Joe </a:t>
            </a:r>
            <a:r>
              <a:rPr lang="en-US" sz="2400" dirty="0" err="1"/>
              <a:t>Torgesen</a:t>
            </a:r>
            <a:r>
              <a:rPr lang="en-US" sz="2400" dirty="0"/>
              <a:t>, Florida State University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309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4EDB5-0BCC-1F45-BC09-3C221C5D4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Research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74944-2920-9147-91C6-DB58E3D06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574800"/>
            <a:ext cx="11163300" cy="51308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Bus, A. G., &amp; van </a:t>
            </a:r>
            <a:r>
              <a:rPr lang="en-US" dirty="0" err="1"/>
              <a:t>IJzendoorn</a:t>
            </a:r>
            <a:r>
              <a:rPr lang="en-US" dirty="0"/>
              <a:t>, M. H. (1999). Phonological awareness and early reading: A meta-analysis of experimental training studies.</a:t>
            </a:r>
            <a:r>
              <a:rPr lang="en-US" i="1" dirty="0"/>
              <a:t> Journal of Educational Psychology, 91</a:t>
            </a:r>
            <a:r>
              <a:rPr lang="en-US" dirty="0"/>
              <a:t>(3), 403-414. </a:t>
            </a:r>
            <a:r>
              <a:rPr lang="en-US" dirty="0" err="1"/>
              <a:t>doi:http</a:t>
            </a:r>
            <a:r>
              <a:rPr lang="en-US" dirty="0"/>
              <a:t>://</a:t>
            </a:r>
            <a:r>
              <a:rPr lang="en-US" dirty="0" err="1"/>
              <a:t>dx.doi.org.proxy.cc.uic.edu</a:t>
            </a:r>
            <a:r>
              <a:rPr lang="en-US" dirty="0"/>
              <a:t>/10.1037/0022-0663.91.3.403</a:t>
            </a:r>
          </a:p>
          <a:p>
            <a:r>
              <a:rPr lang="en-US" dirty="0"/>
              <a:t>Chard, D. J., Vaughn, S., &amp; Tyler, B. (2002). A synthesis of research on effective interventions for building reading fluency with elementary students with learning disabilities.</a:t>
            </a:r>
            <a:r>
              <a:rPr lang="en-US" i="1" dirty="0"/>
              <a:t> Journal of Learning Disabilities, 35</a:t>
            </a:r>
            <a:r>
              <a:rPr lang="en-US" dirty="0"/>
              <a:t>(5), 386-406. </a:t>
            </a:r>
            <a:r>
              <a:rPr lang="en-US" dirty="0" err="1"/>
              <a:t>doi:http</a:t>
            </a:r>
            <a:r>
              <a:rPr lang="en-US" dirty="0"/>
              <a:t>://</a:t>
            </a:r>
            <a:r>
              <a:rPr lang="en-US" dirty="0" err="1"/>
              <a:t>dx.doi.org.proxy.cc.uic.edu</a:t>
            </a:r>
            <a:r>
              <a:rPr lang="en-US" dirty="0"/>
              <a:t>/10.1177/00222194020350050101</a:t>
            </a:r>
          </a:p>
          <a:p>
            <a:r>
              <a:rPr lang="en-US" dirty="0" err="1"/>
              <a:t>Ehri</a:t>
            </a:r>
            <a:r>
              <a:rPr lang="en-US" dirty="0"/>
              <a:t>, L. C., Nunes, S. R., Stahl, S. A., &amp; Willows, D. M. (2001). Systematic phonics instruction helps students learn to read: Evidence from the national reading panel's meta-analysis.</a:t>
            </a:r>
            <a:r>
              <a:rPr lang="en-US" i="1" dirty="0"/>
              <a:t> Review of Educational Research, 71</a:t>
            </a:r>
            <a:r>
              <a:rPr lang="en-US" dirty="0"/>
              <a:t>(3), 393-447. </a:t>
            </a:r>
            <a:r>
              <a:rPr lang="en-US" dirty="0" err="1"/>
              <a:t>doi:http</a:t>
            </a:r>
            <a:r>
              <a:rPr lang="en-US" dirty="0"/>
              <a:t>://</a:t>
            </a:r>
            <a:r>
              <a:rPr lang="en-US" dirty="0" err="1"/>
              <a:t>dx.doi.org.proxy.cc.uic.edu</a:t>
            </a:r>
            <a:r>
              <a:rPr lang="en-US" dirty="0"/>
              <a:t>/10.3102/00346543071003393</a:t>
            </a:r>
          </a:p>
          <a:p>
            <a:r>
              <a:rPr lang="en-US" dirty="0" err="1"/>
              <a:t>Ehri</a:t>
            </a:r>
            <a:r>
              <a:rPr lang="en-US" dirty="0"/>
              <a:t>, L. C., Nunes, S. R., Willows, D. M., Schuster, B. V., </a:t>
            </a:r>
            <a:r>
              <a:rPr lang="en-US" dirty="0" err="1"/>
              <a:t>Yaghoub</a:t>
            </a:r>
            <a:r>
              <a:rPr lang="en-US" dirty="0"/>
              <a:t>-Zadeh, Z., &amp; Shanahan, T. (2001). Phonemic awareness instruction helps children learn to read: Evidence from the National Reading Panel's meta-analysis.</a:t>
            </a:r>
            <a:r>
              <a:rPr lang="en-US" i="1" dirty="0"/>
              <a:t> Reading Research Quarterly, 36</a:t>
            </a:r>
            <a:r>
              <a:rPr lang="en-US" dirty="0"/>
              <a:t>(3), 250-287. </a:t>
            </a:r>
            <a:r>
              <a:rPr lang="en-US" dirty="0" err="1"/>
              <a:t>doi:http</a:t>
            </a:r>
            <a:r>
              <a:rPr lang="en-US" dirty="0"/>
              <a:t>://</a:t>
            </a:r>
            <a:r>
              <a:rPr lang="en-US" dirty="0" err="1"/>
              <a:t>dx.doi.org.proxy.cc.uic.edu</a:t>
            </a:r>
            <a:r>
              <a:rPr lang="en-US" dirty="0"/>
              <a:t>/10.1598/RRQ.36.3.2</a:t>
            </a:r>
          </a:p>
          <a:p>
            <a:r>
              <a:rPr lang="en-US" dirty="0"/>
              <a:t>Kuhn, M. R., &amp; Stahl, S. A. (2003). Fluency: A review of developmental and remedial practices.</a:t>
            </a:r>
            <a:r>
              <a:rPr lang="en-US" i="1" dirty="0"/>
              <a:t> Journal of Educational Psychology, 95</a:t>
            </a:r>
            <a:r>
              <a:rPr lang="en-US" dirty="0"/>
              <a:t>(1), 3-21. </a:t>
            </a:r>
            <a:r>
              <a:rPr lang="en-US" dirty="0" err="1"/>
              <a:t>doi:http</a:t>
            </a:r>
            <a:r>
              <a:rPr lang="en-US" dirty="0"/>
              <a:t>://</a:t>
            </a:r>
            <a:r>
              <a:rPr lang="en-US" dirty="0" err="1"/>
              <a:t>dx.doi.org.proxy.cc.uic.edu</a:t>
            </a:r>
            <a:r>
              <a:rPr lang="en-US" dirty="0"/>
              <a:t>/10.1037/0022-0663.95.1.3</a:t>
            </a:r>
          </a:p>
          <a:p>
            <a:r>
              <a:rPr lang="en-US" dirty="0"/>
              <a:t>Lee, J., &amp; Yoon, S. Y. (2017). The effects of repeated reading on reading fluency for students with reading disabilities: A meta-analysis.</a:t>
            </a:r>
            <a:r>
              <a:rPr lang="en-US" i="1" dirty="0"/>
              <a:t> Journal of Learning Disabilities, 50</a:t>
            </a:r>
            <a:r>
              <a:rPr lang="en-US" dirty="0"/>
              <a:t>(2), 213-224. </a:t>
            </a:r>
            <a:r>
              <a:rPr lang="en-US" dirty="0" err="1"/>
              <a:t>doi:http</a:t>
            </a:r>
            <a:r>
              <a:rPr lang="en-US" dirty="0"/>
              <a:t>://</a:t>
            </a:r>
            <a:r>
              <a:rPr lang="en-US" dirty="0" err="1"/>
              <a:t>dx.doi.org.proxy.cc.uic.edu</a:t>
            </a:r>
            <a:r>
              <a:rPr lang="en-US" dirty="0"/>
              <a:t>/10.1177/0022219415605194</a:t>
            </a:r>
          </a:p>
          <a:p>
            <a:r>
              <a:rPr lang="en-US" dirty="0"/>
              <a:t>Melby-</a:t>
            </a:r>
            <a:r>
              <a:rPr lang="en-US" dirty="0" err="1"/>
              <a:t>Lervåg</a:t>
            </a:r>
            <a:r>
              <a:rPr lang="en-US" dirty="0"/>
              <a:t>, M., </a:t>
            </a:r>
            <a:r>
              <a:rPr lang="en-US" dirty="0" err="1"/>
              <a:t>Lyster</a:t>
            </a:r>
            <a:r>
              <a:rPr lang="en-US" dirty="0"/>
              <a:t>, S. H., &amp; Hulme, C. (2012). Phonological skills and their role in learning to read: A meta-analytic review.</a:t>
            </a:r>
            <a:r>
              <a:rPr lang="en-US" i="1" dirty="0"/>
              <a:t> Psychological Bulletin, 138</a:t>
            </a:r>
            <a:r>
              <a:rPr lang="en-US" dirty="0"/>
              <a:t>(2), 322-352. </a:t>
            </a:r>
            <a:r>
              <a:rPr lang="en-US" dirty="0" err="1"/>
              <a:t>doi:http</a:t>
            </a:r>
            <a:r>
              <a:rPr lang="en-US" dirty="0"/>
              <a:t>://</a:t>
            </a:r>
            <a:r>
              <a:rPr lang="en-US" dirty="0" err="1"/>
              <a:t>dx.doi.org.proxy.cc.uic.edu</a:t>
            </a:r>
            <a:r>
              <a:rPr lang="en-US" dirty="0"/>
              <a:t>/10.1037/a0026744</a:t>
            </a:r>
          </a:p>
          <a:p>
            <a:r>
              <a:rPr lang="en-US" dirty="0"/>
              <a:t>Therrien, W. J. (2004). Fluency and comprehension gains as a result of repeated reading: A meta-analysis.</a:t>
            </a:r>
            <a:r>
              <a:rPr lang="en-US" i="1" dirty="0"/>
              <a:t> Remedial and Special Education, 25</a:t>
            </a:r>
            <a:r>
              <a:rPr lang="en-US" dirty="0"/>
              <a:t>(4), 252-261. </a:t>
            </a:r>
            <a:r>
              <a:rPr lang="en-US" dirty="0" err="1"/>
              <a:t>doi:http</a:t>
            </a:r>
            <a:r>
              <a:rPr lang="en-US" dirty="0"/>
              <a:t>://</a:t>
            </a:r>
            <a:r>
              <a:rPr lang="en-US" dirty="0" err="1"/>
              <a:t>dx.doi.org.proxy.cc.uic.edu</a:t>
            </a:r>
            <a:r>
              <a:rPr lang="en-US" dirty="0"/>
              <a:t>/10.1177/07419325040250040801</a:t>
            </a:r>
          </a:p>
        </p:txBody>
      </p:sp>
    </p:spTree>
    <p:extLst>
      <p:ext uri="{BB962C8B-B14F-4D97-AF65-F5344CB8AC3E}">
        <p14:creationId xmlns:p14="http://schemas.microsoft.com/office/powerpoint/2010/main" val="3742384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Phonological Awareness</a:t>
            </a: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4935" y="1754372"/>
            <a:ext cx="7005428" cy="4857406"/>
          </a:xfrm>
        </p:spPr>
        <p:txBody>
          <a:bodyPr anchor="ctr">
            <a:normAutofit lnSpcReduction="10000"/>
          </a:bodyPr>
          <a:lstStyle/>
          <a:p>
            <a:endParaRPr lang="en-US" sz="1500" dirty="0">
              <a:solidFill>
                <a:srgbClr val="FEFFFF"/>
              </a:solidFill>
            </a:endParaRPr>
          </a:p>
          <a:p>
            <a:r>
              <a:rPr lang="en-US" sz="2000" dirty="0">
                <a:solidFill>
                  <a:srgbClr val="FEFFFF"/>
                </a:solidFill>
              </a:rPr>
              <a:t>English is an alphabetic language – letters/spellings refer directly to the sounds of the language </a:t>
            </a:r>
          </a:p>
          <a:p>
            <a:r>
              <a:rPr lang="en-US" sz="2000" dirty="0">
                <a:solidFill>
                  <a:srgbClr val="FEFFFF"/>
                </a:solidFill>
              </a:rPr>
              <a:t>Young children can usually hear well, but that doesn’t mean that they can perceive language sounds separately from meaning</a:t>
            </a:r>
          </a:p>
          <a:p>
            <a:r>
              <a:rPr lang="en-US" sz="2000" dirty="0">
                <a:solidFill>
                  <a:srgbClr val="FEFFFF"/>
                </a:solidFill>
              </a:rPr>
              <a:t>Phonological Awareness is the ability to hear and         manipulate language sounds including word and syllable separations and the phonemes within spoken words</a:t>
            </a:r>
          </a:p>
          <a:p>
            <a:r>
              <a:rPr lang="en-US" sz="2000" dirty="0">
                <a:solidFill>
                  <a:srgbClr val="FEFFFF"/>
                </a:solidFill>
              </a:rPr>
              <a:t>Phonemic Awareness refers to the ability to hear and manipulate the smallest sounds within words (it is a part           of Phonological Awareness)</a:t>
            </a:r>
          </a:p>
          <a:p>
            <a:r>
              <a:rPr lang="en-US" sz="2000" dirty="0">
                <a:solidFill>
                  <a:srgbClr val="FEFFFF"/>
                </a:solidFill>
              </a:rPr>
              <a:t>Development of PA progresses from gross sounds (words, syllables) to finer-grained sounds (phonemes)</a:t>
            </a:r>
          </a:p>
          <a:p>
            <a:r>
              <a:rPr lang="en-US" sz="2000" dirty="0">
                <a:solidFill>
                  <a:srgbClr val="FEFFFF"/>
                </a:solidFill>
              </a:rPr>
              <a:t>The instructional goal is to enable children to be able to      easily and quickly fully segment the phonemes within words</a:t>
            </a:r>
          </a:p>
          <a:p>
            <a:endParaRPr lang="en-US" sz="1500" dirty="0">
              <a:solidFill>
                <a:srgbClr val="FEFFFF"/>
              </a:solidFill>
            </a:endParaRPr>
          </a:p>
          <a:p>
            <a:endParaRPr lang="en-US" sz="1500" dirty="0">
              <a:solidFill>
                <a:srgbClr val="FEFFFF"/>
              </a:solidFill>
            </a:endParaRPr>
          </a:p>
          <a:p>
            <a:pPr marL="0" indent="0">
              <a:buNone/>
            </a:pPr>
            <a:endParaRPr lang="en-US" sz="15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75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Phonological Awareness (cont.)</a:t>
            </a: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 lnSpcReduction="10000"/>
          </a:bodyPr>
          <a:lstStyle/>
          <a:p>
            <a:endParaRPr lang="en-US" sz="2000" dirty="0">
              <a:solidFill>
                <a:srgbClr val="FEFFFF"/>
              </a:solidFill>
            </a:endParaRPr>
          </a:p>
          <a:p>
            <a:r>
              <a:rPr lang="en-US" sz="2000" dirty="0">
                <a:solidFill>
                  <a:srgbClr val="FEFFFF"/>
                </a:solidFill>
              </a:rPr>
              <a:t>National Early Literacy Panel (2008) reviewed nearly 70 studies showing that phonological awareness was a strong predictor of later reading achievement</a:t>
            </a:r>
          </a:p>
          <a:p>
            <a:r>
              <a:rPr lang="en-US" sz="2000" dirty="0">
                <a:solidFill>
                  <a:srgbClr val="FEFFFF"/>
                </a:solidFill>
              </a:rPr>
              <a:t>PA remains a significant predictor even controlling for age, SES, alphabet knowledge, oral language, IQ, or prior decoding ability  </a:t>
            </a:r>
          </a:p>
          <a:p>
            <a:r>
              <a:rPr lang="en-US" sz="2000" dirty="0">
                <a:solidFill>
                  <a:srgbClr val="FEFFFF"/>
                </a:solidFill>
              </a:rPr>
              <a:t>NELP meta-analyzed approximately 50 studies finding that instruction in PA in pre-K and/or K (alone, combined with ABCs, combined with phonics) led to significant impacts on PA, AK, Reading, Spelling</a:t>
            </a:r>
          </a:p>
          <a:p>
            <a:r>
              <a:rPr lang="en-US" sz="2000" dirty="0">
                <a:solidFill>
                  <a:srgbClr val="FEFFFF"/>
                </a:solidFill>
              </a:rPr>
              <a:t>Age/developmental level made no difference in the benefits of this kind of teaching, but what was taught varied (larger to smaller units) </a:t>
            </a:r>
          </a:p>
          <a:p>
            <a:endParaRPr lang="en-US" sz="2000" dirty="0">
              <a:solidFill>
                <a:srgbClr val="FEFFFF"/>
              </a:solidFill>
            </a:endParaRPr>
          </a:p>
          <a:p>
            <a:endParaRPr lang="en-US" sz="2000" dirty="0">
              <a:solidFill>
                <a:srgbClr val="FEFF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9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Phonological Awareness (cont.)</a:t>
            </a: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EFFFF"/>
                </a:solidFill>
              </a:rPr>
              <a:t>NRP meta-analyzed 51 studies finding that phonemic awareness instruction in K, 1, and for  remedial students led to significant improvements in phonemic awareness, decoding, reading comprehension, and spelling (NICHD, 2000)</a:t>
            </a:r>
          </a:p>
          <a:p>
            <a:r>
              <a:rPr lang="en-US" sz="2000" dirty="0">
                <a:solidFill>
                  <a:srgbClr val="FEFFFF"/>
                </a:solidFill>
              </a:rPr>
              <a:t>NLP (2008) found that phonemic awareness instruction was beneficial for second-language students, too</a:t>
            </a:r>
          </a:p>
          <a:p>
            <a:endParaRPr lang="en-US" sz="2400" dirty="0">
              <a:solidFill>
                <a:srgbClr val="FEFFFF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5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PA Instruction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FEFFFF"/>
                </a:solidFill>
              </a:rPr>
              <a:t>Students have to hear the sounds (without text clues)</a:t>
            </a:r>
          </a:p>
          <a:p>
            <a:r>
              <a:rPr lang="en-US" sz="2400" dirty="0">
                <a:solidFill>
                  <a:srgbClr val="FEFFFF"/>
                </a:solidFill>
              </a:rPr>
              <a:t>Brief intensive instruction </a:t>
            </a:r>
          </a:p>
          <a:p>
            <a:r>
              <a:rPr lang="en-US" sz="2400" dirty="0">
                <a:solidFill>
                  <a:srgbClr val="FEFFFF"/>
                </a:solidFill>
              </a:rPr>
              <a:t>Instruction should emphasize 1-2 skills at a time</a:t>
            </a:r>
          </a:p>
          <a:p>
            <a:r>
              <a:rPr lang="en-US" sz="2400" dirty="0">
                <a:solidFill>
                  <a:srgbClr val="FEFFFF"/>
                </a:solidFill>
              </a:rPr>
              <a:t>Progression is from grosser sounds to smaller sounds (words-syllables-phonemes)</a:t>
            </a:r>
          </a:p>
          <a:p>
            <a:r>
              <a:rPr lang="en-US" sz="2400" dirty="0">
                <a:solidFill>
                  <a:srgbClr val="FEFFFF"/>
                </a:solidFill>
              </a:rPr>
              <a:t>Should be combined with alphabet instruction</a:t>
            </a:r>
          </a:p>
          <a:p>
            <a:pPr marL="0" indent="0">
              <a:buNone/>
            </a:pPr>
            <a:endParaRPr lang="en-US" sz="24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66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F64ED-E783-B443-A52D-68226AAB2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621792"/>
            <a:ext cx="5181503" cy="5504688"/>
          </a:xfrm>
        </p:spPr>
        <p:txBody>
          <a:bodyPr>
            <a:normAutofit/>
          </a:bodyPr>
          <a:lstStyle/>
          <a:p>
            <a:r>
              <a:rPr lang="en-US" sz="4800" dirty="0"/>
              <a:t>Simple View of Reading (Gough &amp; Tunmer, 1986)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56F8EA-3356-4455-9899-320874F6E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6124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B98AD1C-31FA-4E11-AB6B-482A1D0A3A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108032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5564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506" y="1257574"/>
            <a:ext cx="8308975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Phonological Awareness Skills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3506" y="2678477"/>
            <a:ext cx="4057883" cy="3447686"/>
          </a:xfrm>
        </p:spPr>
        <p:txBody>
          <a:bodyPr/>
          <a:lstStyle/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Word separation</a:t>
            </a:r>
          </a:p>
          <a:p>
            <a:r>
              <a:rPr lang="en-US" dirty="0">
                <a:solidFill>
                  <a:schemeClr val="accent1"/>
                </a:solidFill>
              </a:rPr>
              <a:t>Syllable segmentation</a:t>
            </a:r>
          </a:p>
          <a:p>
            <a:r>
              <a:rPr lang="en-US" dirty="0">
                <a:solidFill>
                  <a:schemeClr val="accent1"/>
                </a:solidFill>
              </a:rPr>
              <a:t>Onset/rime</a:t>
            </a:r>
          </a:p>
          <a:p>
            <a:r>
              <a:rPr lang="en-US" dirty="0">
                <a:solidFill>
                  <a:schemeClr val="accent1"/>
                </a:solidFill>
              </a:rPr>
              <a:t>Phoneme identity</a:t>
            </a:r>
          </a:p>
          <a:p>
            <a:r>
              <a:rPr lang="en-US" dirty="0">
                <a:solidFill>
                  <a:schemeClr val="accent1"/>
                </a:solidFill>
              </a:rPr>
              <a:t>Phoneme isolation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97752" y="3142529"/>
            <a:ext cx="3840480" cy="31046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Phoneme blending</a:t>
            </a:r>
          </a:p>
          <a:p>
            <a:r>
              <a:rPr lang="en-US" dirty="0">
                <a:solidFill>
                  <a:schemeClr val="accent1"/>
                </a:solidFill>
              </a:rPr>
              <a:t>Phoneme segmentation</a:t>
            </a:r>
          </a:p>
          <a:p>
            <a:r>
              <a:rPr lang="en-US" dirty="0">
                <a:solidFill>
                  <a:schemeClr val="accent1"/>
                </a:solidFill>
              </a:rPr>
              <a:t>Phoneme addition</a:t>
            </a:r>
          </a:p>
          <a:p>
            <a:r>
              <a:rPr lang="en-US" dirty="0">
                <a:solidFill>
                  <a:schemeClr val="accent1"/>
                </a:solidFill>
              </a:rPr>
              <a:t>Phoneme substitution</a:t>
            </a:r>
          </a:p>
          <a:p>
            <a:r>
              <a:rPr lang="en-US" dirty="0">
                <a:solidFill>
                  <a:schemeClr val="accent1"/>
                </a:solidFill>
              </a:rPr>
              <a:t>Phoneme deletion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70793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PA Skills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8754544"/>
              </p:ext>
            </p:extLst>
          </p:nvPr>
        </p:nvGraphicFramePr>
        <p:xfrm>
          <a:off x="1981200" y="1609969"/>
          <a:ext cx="8229600" cy="4463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3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5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5729">
                <a:tc>
                  <a:txBody>
                    <a:bodyPr/>
                    <a:lstStyle/>
                    <a:p>
                      <a:r>
                        <a:rPr lang="en-US" dirty="0"/>
                        <a:t> PA Skill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729">
                <a:tc>
                  <a:txBody>
                    <a:bodyPr/>
                    <a:lstStyle/>
                    <a:p>
                      <a:r>
                        <a:rPr lang="en-US" dirty="0"/>
                        <a:t>Word separation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The---man---</a:t>
                      </a:r>
                      <a:r>
                        <a:rPr lang="en-US" baseline="0" dirty="0"/>
                        <a:t>ran---up---the---hill.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729">
                <a:tc>
                  <a:txBody>
                    <a:bodyPr/>
                    <a:lstStyle/>
                    <a:p>
                      <a:r>
                        <a:rPr lang="en-US" dirty="0"/>
                        <a:t>Syllabic segmentation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Ti--</a:t>
                      </a:r>
                      <a:r>
                        <a:rPr lang="en-US" dirty="0" err="1"/>
                        <a:t>mo</a:t>
                      </a:r>
                      <a:r>
                        <a:rPr lang="en-US" dirty="0"/>
                        <a:t>--thy--Shan--a--</a:t>
                      </a:r>
                      <a:r>
                        <a:rPr lang="en-US" dirty="0" err="1"/>
                        <a:t>han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729">
                <a:tc>
                  <a:txBody>
                    <a:bodyPr/>
                    <a:lstStyle/>
                    <a:p>
                      <a:r>
                        <a:rPr lang="en-US" dirty="0"/>
                        <a:t>Onset/rime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b—</a:t>
                      </a:r>
                      <a:r>
                        <a:rPr lang="en-US" dirty="0" err="1"/>
                        <a:t>ig</a:t>
                      </a:r>
                      <a:r>
                        <a:rPr lang="en-US" dirty="0"/>
                        <a:t>; m—an; r—</a:t>
                      </a:r>
                      <a:r>
                        <a:rPr lang="en-US" dirty="0" err="1"/>
                        <a:t>ug</a:t>
                      </a:r>
                      <a:r>
                        <a:rPr lang="en-US" dirty="0"/>
                        <a:t>;</a:t>
                      </a:r>
                      <a:r>
                        <a:rPr lang="en-US" baseline="0" dirty="0"/>
                        <a:t> l--</a:t>
                      </a:r>
                      <a:r>
                        <a:rPr lang="en-US" baseline="0" dirty="0" err="1"/>
                        <a:t>amb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729">
                <a:tc>
                  <a:txBody>
                    <a:bodyPr/>
                    <a:lstStyle/>
                    <a:p>
                      <a:r>
                        <a:rPr lang="en-US" dirty="0"/>
                        <a:t>Phoneme identity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ball, game, baby, bat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729">
                <a:tc>
                  <a:txBody>
                    <a:bodyPr/>
                    <a:lstStyle/>
                    <a:p>
                      <a:r>
                        <a:rPr lang="en-US" dirty="0"/>
                        <a:t>Phoneme</a:t>
                      </a:r>
                      <a:r>
                        <a:rPr lang="en-US" baseline="0" dirty="0"/>
                        <a:t> isolation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p—an, pa—n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729">
                <a:tc>
                  <a:txBody>
                    <a:bodyPr/>
                    <a:lstStyle/>
                    <a:p>
                      <a:r>
                        <a:rPr lang="en-US" dirty="0"/>
                        <a:t>Phoneme blending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/p/-/a/-/n/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729">
                <a:tc>
                  <a:txBody>
                    <a:bodyPr/>
                    <a:lstStyle/>
                    <a:p>
                      <a:r>
                        <a:rPr lang="en-US" dirty="0"/>
                        <a:t>Phoneme segmentation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m/a/p</a:t>
                      </a:r>
                      <a:r>
                        <a:rPr lang="en-US" baseline="0" dirty="0"/>
                        <a:t>, t/a/</a:t>
                      </a:r>
                      <a:r>
                        <a:rPr lang="en-US" baseline="0" dirty="0" err="1"/>
                        <a:t>b/l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5729">
                <a:tc>
                  <a:txBody>
                    <a:bodyPr/>
                    <a:lstStyle/>
                    <a:p>
                      <a:r>
                        <a:rPr lang="en-US" dirty="0"/>
                        <a:t>Phoneme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</a:t>
                      </a:r>
                      <a:r>
                        <a:rPr lang="en-US" baseline="0" dirty="0"/>
                        <a:t>, red, </a:t>
                      </a:r>
                      <a:r>
                        <a:rPr lang="en-US" baseline="0" dirty="0" err="1"/>
                        <a:t>redea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redeam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redeams</a:t>
                      </a:r>
                      <a:endParaRPr lang="en-US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729">
                <a:tc>
                  <a:txBody>
                    <a:bodyPr/>
                    <a:lstStyle/>
                    <a:p>
                      <a:r>
                        <a:rPr lang="en-US" dirty="0"/>
                        <a:t>Phoneme</a:t>
                      </a:r>
                      <a:r>
                        <a:rPr lang="en-US" baseline="0" dirty="0"/>
                        <a:t> substitution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map,</a:t>
                      </a:r>
                      <a:r>
                        <a:rPr lang="en-US" baseline="0" dirty="0"/>
                        <a:t> cap, pap, rap, sap—</a:t>
                      </a:r>
                      <a:r>
                        <a:rPr lang="en-US" baseline="0" dirty="0" err="1"/>
                        <a:t>sam</a:t>
                      </a:r>
                      <a:r>
                        <a:rPr lang="en-US" baseline="0" dirty="0"/>
                        <a:t>, sad, </a:t>
                      </a:r>
                      <a:r>
                        <a:rPr lang="en-US" baseline="0" dirty="0" err="1"/>
                        <a:t>saf</a:t>
                      </a:r>
                      <a:r>
                        <a:rPr lang="en-US" baseline="0" dirty="0"/>
                        <a:t>, sag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729">
                <a:tc>
                  <a:txBody>
                    <a:bodyPr/>
                    <a:lstStyle/>
                    <a:p>
                      <a:r>
                        <a:rPr lang="en-US" dirty="0"/>
                        <a:t>Phoneme deletion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Ready, read, re, 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73377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Alphabet Letters</a:t>
            </a: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US" sz="2200">
                <a:solidFill>
                  <a:srgbClr val="FEFFFF"/>
                </a:solidFill>
              </a:rPr>
              <a:t>Letter name knowledge is one of best predictors of later reading achievement (Adams, 1990; Hammill, 2004; Scarborough, 1998; Schatschneider, et al., 2004; National Early Literacy Panel, 2008)</a:t>
            </a:r>
          </a:p>
          <a:p>
            <a:r>
              <a:rPr lang="en-US" sz="2200">
                <a:solidFill>
                  <a:srgbClr val="FEFFFF"/>
                </a:solidFill>
              </a:rPr>
              <a:t>Letter name knowledge is an important indicator of later reading disability (Gallagher, et al., 2000; O’Connor &amp; Jenkins, 1999; Torppa, et al., 2006)</a:t>
            </a:r>
          </a:p>
          <a:p>
            <a:r>
              <a:rPr lang="en-US" sz="2200">
                <a:solidFill>
                  <a:srgbClr val="FEFFFF"/>
                </a:solidFill>
              </a:rPr>
              <a:t>Alphabet knowledge remains significant even when controlling for age, SES, oral language, phonological awareness, or IQ (NELP, 2008)</a:t>
            </a:r>
          </a:p>
          <a:p>
            <a:endParaRPr lang="en-US" sz="220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61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Alphabet Letters (cont.)</a:t>
            </a: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6035266" cy="4585489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EFFFF"/>
                </a:solidFill>
                <a:latin typeface="Calibri" charset="0"/>
              </a:rPr>
              <a:t>There are studies of the teaching of alphabet knowledge, but none of these studies have reading outcomes</a:t>
            </a:r>
          </a:p>
          <a:p>
            <a:r>
              <a:rPr lang="en-US" sz="2000" dirty="0">
                <a:solidFill>
                  <a:srgbClr val="FEFFFF"/>
                </a:solidFill>
                <a:latin typeface="Calibri" charset="0"/>
              </a:rPr>
              <a:t>However, studies suggest that letter name teaching </a:t>
            </a:r>
            <a:r>
              <a:rPr lang="en-US" sz="2000" b="1" dirty="0">
                <a:solidFill>
                  <a:srgbClr val="FEFFFF"/>
                </a:solidFill>
                <a:latin typeface="Calibri" charset="0"/>
              </a:rPr>
              <a:t>in combination </a:t>
            </a:r>
            <a:r>
              <a:rPr lang="en-US" sz="2000" dirty="0">
                <a:solidFill>
                  <a:srgbClr val="FEFFFF"/>
                </a:solidFill>
                <a:latin typeface="Calibri" charset="0"/>
              </a:rPr>
              <a:t>with phonological awareness or decoding is beneficial to reading achievement—and phonological awareness development is more rapid when letter names are known  (Kim et al, 2010)</a:t>
            </a:r>
          </a:p>
          <a:p>
            <a:r>
              <a:rPr lang="en-US" sz="2000" dirty="0">
                <a:solidFill>
                  <a:srgbClr val="FEFFFF"/>
                </a:solidFill>
                <a:latin typeface="Calibri" charset="0"/>
              </a:rPr>
              <a:t>Studies show the best letter name learning progress occurs when the instruction is combined with letter sounds (</a:t>
            </a:r>
            <a:r>
              <a:rPr lang="en-US" sz="2000" dirty="0" err="1">
                <a:solidFill>
                  <a:srgbClr val="FEFFFF"/>
                </a:solidFill>
                <a:latin typeface="Calibri" charset="0"/>
              </a:rPr>
              <a:t>Piasta</a:t>
            </a:r>
            <a:r>
              <a:rPr lang="en-US" sz="2000" dirty="0">
                <a:solidFill>
                  <a:srgbClr val="FEFFFF"/>
                </a:solidFill>
                <a:latin typeface="Calibri" charset="0"/>
              </a:rPr>
              <a:t> &amp; Wagner, 2010) and that it is important to separate similar letters (visual and aural)</a:t>
            </a:r>
          </a:p>
          <a:p>
            <a:pPr marL="0" indent="0">
              <a:buNone/>
            </a:pPr>
            <a:endParaRPr lang="en-US" sz="20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92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Phonics</a:t>
            </a: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 lnSpcReduction="10000"/>
          </a:bodyPr>
          <a:lstStyle/>
          <a:p>
            <a:endParaRPr lang="en-US" sz="2400" dirty="0">
              <a:solidFill>
                <a:srgbClr val="FEFFFF"/>
              </a:solidFill>
            </a:endParaRPr>
          </a:p>
          <a:p>
            <a:r>
              <a:rPr lang="en-US" sz="2400" dirty="0">
                <a:solidFill>
                  <a:srgbClr val="FEFFFF"/>
                </a:solidFill>
              </a:rPr>
              <a:t>Phonics refers to instruction aimed at teaching the alphabetic system of English; includes sound-symbol correspondences and the relationships between spelling patterns, pronunciations of words, and decoding from print to pronunciation.</a:t>
            </a:r>
          </a:p>
          <a:p>
            <a:r>
              <a:rPr lang="en-US" sz="2400" dirty="0">
                <a:solidFill>
                  <a:srgbClr val="FEFFFF"/>
                </a:solidFill>
              </a:rPr>
              <a:t>There has long been controversy over phonics: the controversy is not whether students need to decode or not, just whether such instruction is needed to enable such decoding (Barr, 1972; Biemiller, 1970)</a:t>
            </a:r>
          </a:p>
          <a:p>
            <a:pPr marL="0" indent="0">
              <a:buNone/>
            </a:pPr>
            <a:endParaRPr lang="en-US" sz="2400" dirty="0">
              <a:solidFill>
                <a:srgbClr val="FEFFFF"/>
              </a:solidFill>
            </a:endParaRPr>
          </a:p>
          <a:p>
            <a:endParaRPr lang="en-US" sz="2400" dirty="0">
              <a:solidFill>
                <a:srgbClr val="FEFFFF"/>
              </a:solidFill>
            </a:endParaRPr>
          </a:p>
          <a:p>
            <a:endParaRPr lang="en-US" sz="24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182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Phonics (cont.)</a:t>
            </a: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US" sz="2200" dirty="0">
                <a:solidFill>
                  <a:srgbClr val="FEFFFF"/>
                </a:solidFill>
              </a:rPr>
              <a:t>NELP examined 70 studies on decoding instruction (includes those PA studies noted earlier); found that such instruction in preschool and kindergarten had moderate to large impacts on  students’ reading and spelling development and on various emergent literacy skills</a:t>
            </a:r>
          </a:p>
          <a:p>
            <a:r>
              <a:rPr lang="en-US" sz="2200" dirty="0">
                <a:solidFill>
                  <a:srgbClr val="FEFFFF"/>
                </a:solidFill>
              </a:rPr>
              <a:t>NRP examined 38 studies on phonics instruction and found that such teaching in grades K-2 and with older remedial readers had a positive impact on decoding and fluency and with the younger students reading comprehension and spelling as well </a:t>
            </a:r>
          </a:p>
        </p:txBody>
      </p:sp>
    </p:spTree>
    <p:extLst>
      <p:ext uri="{BB962C8B-B14F-4D97-AF65-F5344CB8AC3E}">
        <p14:creationId xmlns:p14="http://schemas.microsoft.com/office/powerpoint/2010/main" val="1098856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Phonics (cont.)</a:t>
            </a: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FEFFFF"/>
                </a:solidFill>
              </a:rPr>
              <a:t>NLP found explicit decoding instruction to be beneficial to English learners too (though there are only a few studies with this population and the effect sizes were smaller than for native English speakers)</a:t>
            </a:r>
          </a:p>
          <a:p>
            <a:r>
              <a:rPr lang="en-US" sz="2400" dirty="0">
                <a:solidFill>
                  <a:srgbClr val="FEFFFF"/>
                </a:solidFill>
              </a:rPr>
              <a:t>No point during these PreK-2 years when code-focused instruction is not beneficial to students (and the benefits appear to be long lasting)</a:t>
            </a:r>
          </a:p>
        </p:txBody>
      </p:sp>
    </p:spTree>
    <p:extLst>
      <p:ext uri="{BB962C8B-B14F-4D97-AF65-F5344CB8AC3E}">
        <p14:creationId xmlns:p14="http://schemas.microsoft.com/office/powerpoint/2010/main" val="30681289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Phonics (cont.)</a:t>
            </a: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endParaRPr lang="en-US" sz="2000" dirty="0">
              <a:solidFill>
                <a:srgbClr val="FEFFFF"/>
              </a:solidFill>
            </a:endParaRPr>
          </a:p>
          <a:p>
            <a:r>
              <a:rPr lang="en-US" sz="2000" dirty="0">
                <a:solidFill>
                  <a:srgbClr val="FEFFFF"/>
                </a:solidFill>
              </a:rPr>
              <a:t>Effective phonics instruction was explicit and systematic</a:t>
            </a:r>
          </a:p>
          <a:p>
            <a:r>
              <a:rPr lang="en-US" sz="2000" dirty="0">
                <a:solidFill>
                  <a:srgbClr val="FEFFFF"/>
                </a:solidFill>
              </a:rPr>
              <a:t>Multiple years of phonics instruction were better than single years (PreK-2)</a:t>
            </a:r>
          </a:p>
          <a:p>
            <a:r>
              <a:rPr lang="en-US" sz="2000" dirty="0">
                <a:solidFill>
                  <a:srgbClr val="FEFFFF"/>
                </a:solidFill>
              </a:rPr>
              <a:t>Programs that offered roughly 30 minutes per day of training were effective</a:t>
            </a:r>
          </a:p>
          <a:p>
            <a:r>
              <a:rPr lang="en-US" sz="2000" dirty="0">
                <a:solidFill>
                  <a:srgbClr val="FEFFFF"/>
                </a:solidFill>
              </a:rPr>
              <a:t>Virtually all programs of phonics work with young children (NRP, WWC)—however, thoroughness matters</a:t>
            </a:r>
          </a:p>
          <a:p>
            <a:r>
              <a:rPr lang="en-US" sz="2000" dirty="0">
                <a:solidFill>
                  <a:srgbClr val="FEFFFF"/>
                </a:solidFill>
              </a:rPr>
              <a:t>No single phonics sequence did better than any other</a:t>
            </a:r>
          </a:p>
          <a:p>
            <a:endParaRPr lang="en-US" sz="2000" dirty="0">
              <a:solidFill>
                <a:srgbClr val="FEFFFF"/>
              </a:solidFill>
            </a:endParaRPr>
          </a:p>
          <a:p>
            <a:endParaRPr lang="en-US" sz="2000" dirty="0">
              <a:solidFill>
                <a:srgbClr val="FEFF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286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Phonics (cont.)</a:t>
            </a: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164" y="1719618"/>
            <a:ext cx="5948831" cy="4334629"/>
          </a:xfrm>
        </p:spPr>
        <p:txBody>
          <a:bodyPr anchor="ctr">
            <a:normAutofit/>
          </a:bodyPr>
          <a:lstStyle/>
          <a:p>
            <a:endParaRPr lang="en-US" sz="2000" dirty="0">
              <a:solidFill>
                <a:srgbClr val="FEFFFF"/>
              </a:solidFill>
            </a:endParaRPr>
          </a:p>
          <a:p>
            <a:r>
              <a:rPr lang="en-US" sz="2000" dirty="0">
                <a:solidFill>
                  <a:srgbClr val="FEFFFF"/>
                </a:solidFill>
              </a:rPr>
              <a:t>Phonics instruction should include lots of opportunity for students to decode and encode words </a:t>
            </a:r>
          </a:p>
          <a:p>
            <a:r>
              <a:rPr lang="en-US" sz="2000" dirty="0">
                <a:solidFill>
                  <a:srgbClr val="FEFFFF"/>
                </a:solidFill>
              </a:rPr>
              <a:t>Important to develop a “mental set for diversity” </a:t>
            </a:r>
          </a:p>
          <a:p>
            <a:r>
              <a:rPr lang="en-US" sz="2000" dirty="0">
                <a:solidFill>
                  <a:srgbClr val="FEFFFF"/>
                </a:solidFill>
              </a:rPr>
              <a:t>Spelling is part of this, too</a:t>
            </a:r>
          </a:p>
          <a:p>
            <a:endParaRPr lang="en-US" sz="2000" dirty="0">
              <a:solidFill>
                <a:srgbClr val="FEFFFF"/>
              </a:solidFill>
            </a:endParaRPr>
          </a:p>
          <a:p>
            <a:endParaRPr lang="en-US" sz="2000" dirty="0">
              <a:solidFill>
                <a:srgbClr val="FEFF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386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9926" y="667355"/>
            <a:ext cx="830897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Phoneme-Grapheme Correspondences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4790646"/>
              </p:ext>
            </p:extLst>
          </p:nvPr>
        </p:nvGraphicFramePr>
        <p:xfrm>
          <a:off x="2073276" y="1600200"/>
          <a:ext cx="8042275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6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0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900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Phoneme</a:t>
                      </a:r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Word Examples</a:t>
                      </a:r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Common spellings</a:t>
                      </a:r>
                    </a:p>
                  </a:txBody>
                  <a:tcPr marL="89359" marR="8935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/p/</a:t>
                      </a:r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pit, spider, stop</a:t>
                      </a:r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</a:p>
                  </a:txBody>
                  <a:tcPr marL="89359" marR="8935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/b/</a:t>
                      </a:r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bit, brat, bubble</a:t>
                      </a:r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 marL="89359" marR="8935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/m/</a:t>
                      </a:r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mitt,</a:t>
                      </a:r>
                      <a:r>
                        <a:rPr lang="en-US" baseline="0" dirty="0"/>
                        <a:t> comb, hymn</a:t>
                      </a:r>
                      <a:endParaRPr lang="en-US" dirty="0"/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mb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mn</a:t>
                      </a:r>
                      <a:endParaRPr lang="en-US" dirty="0"/>
                    </a:p>
                  </a:txBody>
                  <a:tcPr marL="89359" marR="8935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/t/</a:t>
                      </a:r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tickle</a:t>
                      </a:r>
                      <a:r>
                        <a:rPr lang="en-US" baseline="0" dirty="0"/>
                        <a:t> mitt, sipped</a:t>
                      </a:r>
                      <a:endParaRPr lang="en-US" dirty="0"/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tt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ed</a:t>
                      </a:r>
                      <a:endParaRPr lang="en-US" dirty="0"/>
                    </a:p>
                  </a:txBody>
                  <a:tcPr marL="89359" marR="8935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/d/</a:t>
                      </a:r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die,</a:t>
                      </a:r>
                      <a:r>
                        <a:rPr lang="en-US" baseline="0" dirty="0"/>
                        <a:t> loved</a:t>
                      </a:r>
                      <a:endParaRPr lang="en-US" dirty="0"/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ed</a:t>
                      </a:r>
                      <a:endParaRPr lang="en-US" dirty="0"/>
                    </a:p>
                  </a:txBody>
                  <a:tcPr marL="89359" marR="8935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/n/</a:t>
                      </a:r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nice, knight,</a:t>
                      </a:r>
                      <a:r>
                        <a:rPr lang="en-US" baseline="0" dirty="0"/>
                        <a:t> gnat</a:t>
                      </a:r>
                      <a:endParaRPr lang="en-US" dirty="0"/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kn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gn</a:t>
                      </a:r>
                      <a:endParaRPr lang="en-US" dirty="0"/>
                    </a:p>
                  </a:txBody>
                  <a:tcPr marL="89359" marR="89359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/k/</a:t>
                      </a:r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cup, kite, duck, chorus, folk,</a:t>
                      </a:r>
                      <a:r>
                        <a:rPr lang="en-US" baseline="0" dirty="0"/>
                        <a:t> quiet </a:t>
                      </a:r>
                      <a:endParaRPr lang="en-US" dirty="0"/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k,</a:t>
                      </a:r>
                      <a:r>
                        <a:rPr lang="en-US" baseline="0" dirty="0"/>
                        <a:t> c, </a:t>
                      </a:r>
                      <a:r>
                        <a:rPr lang="en-US" baseline="0" dirty="0" err="1"/>
                        <a:t>ck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ch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lk</a:t>
                      </a:r>
                      <a:r>
                        <a:rPr lang="en-US" baseline="0" dirty="0"/>
                        <a:t>, q</a:t>
                      </a:r>
                      <a:endParaRPr lang="en-US" dirty="0"/>
                    </a:p>
                  </a:txBody>
                  <a:tcPr marL="89359" marR="89359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/g/</a:t>
                      </a:r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girl, Pittsburgh</a:t>
                      </a:r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g, </a:t>
                      </a:r>
                      <a:r>
                        <a:rPr lang="en-US" dirty="0" err="1"/>
                        <a:t>gh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 marL="89359" marR="89359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</a:t>
                      </a:r>
                      <a:r>
                        <a:rPr lang="en-US" dirty="0" err="1"/>
                        <a:t>ng</a:t>
                      </a:r>
                      <a:r>
                        <a:rPr lang="en-US" dirty="0"/>
                        <a:t>/</a:t>
                      </a:r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sing,</a:t>
                      </a:r>
                      <a:r>
                        <a:rPr lang="en-US" baseline="0" dirty="0"/>
                        <a:t> bank</a:t>
                      </a:r>
                      <a:endParaRPr lang="en-US" dirty="0"/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ng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n</a:t>
                      </a:r>
                      <a:endParaRPr lang="en-US" dirty="0"/>
                    </a:p>
                  </a:txBody>
                  <a:tcPr marL="89359" marR="89359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/f/</a:t>
                      </a:r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fluff,</a:t>
                      </a:r>
                      <a:r>
                        <a:rPr lang="en-US" baseline="0" dirty="0"/>
                        <a:t> sphere, tough, calf</a:t>
                      </a:r>
                      <a:endParaRPr lang="en-US" dirty="0"/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ff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ph</a:t>
                      </a:r>
                      <a:r>
                        <a:rPr lang="en-US" baseline="0" dirty="0"/>
                        <a:t>, lf</a:t>
                      </a:r>
                      <a:endParaRPr lang="en-US" dirty="0"/>
                    </a:p>
                  </a:txBody>
                  <a:tcPr marL="89359" marR="89359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/v/</a:t>
                      </a:r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van,</a:t>
                      </a:r>
                      <a:r>
                        <a:rPr lang="en-US" baseline="0" dirty="0"/>
                        <a:t> dove</a:t>
                      </a:r>
                      <a:endParaRPr lang="en-US" dirty="0"/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v, </a:t>
                      </a:r>
                      <a:r>
                        <a:rPr lang="en-US" dirty="0" err="1"/>
                        <a:t>ve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 marL="89359" marR="89359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/s/</a:t>
                      </a:r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sit,</a:t>
                      </a:r>
                      <a:r>
                        <a:rPr lang="en-US" baseline="0" dirty="0"/>
                        <a:t> pass, science, psychic</a:t>
                      </a:r>
                      <a:endParaRPr lang="en-US" dirty="0"/>
                    </a:p>
                  </a:txBody>
                  <a:tcPr marL="89359" marR="8935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s, </a:t>
                      </a:r>
                      <a:r>
                        <a:rPr lang="en-US" dirty="0" err="1"/>
                        <a:t>ss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sc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ps</a:t>
                      </a:r>
                      <a:endParaRPr lang="en-US" dirty="0"/>
                    </a:p>
                  </a:txBody>
                  <a:tcPr marL="89359" marR="89359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2196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arborough's Reading Rope: A Groundbreaking Infographic - International  Dyslexia Association">
            <a:extLst>
              <a:ext uri="{FF2B5EF4-FFF2-40B4-BE49-F238E27FC236}">
                <a16:creationId xmlns:a16="http://schemas.microsoft.com/office/drawing/2014/main" id="{E442685A-A380-3044-9EC4-751C29F78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13" y="0"/>
            <a:ext cx="99895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1851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Phoneme-Grapheme Correspondence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9937864"/>
              </p:ext>
            </p:extLst>
          </p:nvPr>
        </p:nvGraphicFramePr>
        <p:xfrm>
          <a:off x="2073274" y="1497940"/>
          <a:ext cx="8137524" cy="5487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5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9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2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842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Phoneme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Word Examples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Common spellings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696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/z/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zoo, jazz,</a:t>
                      </a:r>
                      <a:r>
                        <a:rPr lang="en-US" baseline="0" dirty="0">
                          <a:solidFill>
                            <a:srgbClr val="000000"/>
                          </a:solidFill>
                        </a:rPr>
                        <a:t> nose, as, xylophone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z,</a:t>
                      </a:r>
                      <a:r>
                        <a:rPr lang="en-US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rgbClr val="000000"/>
                          </a:solidFill>
                        </a:rPr>
                        <a:t>zz</a:t>
                      </a:r>
                      <a:r>
                        <a:rPr lang="en-US" baseline="0" dirty="0">
                          <a:solidFill>
                            <a:srgbClr val="000000"/>
                          </a:solidFill>
                        </a:rPr>
                        <a:t>, se, s, x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696">
                <a:tc>
                  <a:txBody>
                    <a:bodyPr/>
                    <a:lstStyle/>
                    <a:p>
                      <a:r>
                        <a:rPr lang="en-US" dirty="0"/>
                        <a:t>/</a:t>
                      </a:r>
                      <a:r>
                        <a:rPr lang="en-US" dirty="0" err="1"/>
                        <a:t>th</a:t>
                      </a:r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thin, breath,</a:t>
                      </a:r>
                      <a:r>
                        <a:rPr lang="en-US" baseline="0" dirty="0"/>
                        <a:t> ether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th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696">
                <a:tc>
                  <a:txBody>
                    <a:bodyPr/>
                    <a:lstStyle/>
                    <a:p>
                      <a:r>
                        <a:rPr lang="en-US" dirty="0"/>
                        <a:t>/</a:t>
                      </a:r>
                      <a:r>
                        <a:rPr lang="en-US" u="sng" dirty="0" err="1"/>
                        <a:t>th</a:t>
                      </a:r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this,</a:t>
                      </a:r>
                      <a:r>
                        <a:rPr lang="en-US" baseline="0" dirty="0"/>
                        <a:t> breathe, either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872">
                <a:tc>
                  <a:txBody>
                    <a:bodyPr/>
                    <a:lstStyle/>
                    <a:p>
                      <a:r>
                        <a:rPr lang="en-US" dirty="0"/>
                        <a:t>/</a:t>
                      </a:r>
                      <a:r>
                        <a:rPr lang="en-US" dirty="0" err="1"/>
                        <a:t>sh</a:t>
                      </a:r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shoe, mission, sure, charade, precious, notion, mission, special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sh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ss</a:t>
                      </a:r>
                      <a:r>
                        <a:rPr lang="en-US" baseline="0" dirty="0"/>
                        <a:t>, s, </a:t>
                      </a:r>
                      <a:r>
                        <a:rPr lang="en-US" baseline="0" dirty="0" err="1"/>
                        <a:t>ch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sc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ti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si</a:t>
                      </a:r>
                      <a:r>
                        <a:rPr lang="en-US" baseline="0" dirty="0"/>
                        <a:t>, ci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696">
                <a:tc>
                  <a:txBody>
                    <a:bodyPr/>
                    <a:lstStyle/>
                    <a:p>
                      <a:r>
                        <a:rPr lang="en-US" dirty="0"/>
                        <a:t>/</a:t>
                      </a:r>
                      <a:r>
                        <a:rPr lang="en-US" dirty="0" err="1"/>
                        <a:t>zh</a:t>
                      </a:r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measure,</a:t>
                      </a:r>
                      <a:r>
                        <a:rPr lang="en-US" baseline="0" dirty="0"/>
                        <a:t> azure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s,</a:t>
                      </a:r>
                      <a:r>
                        <a:rPr lang="en-US" baseline="0" dirty="0"/>
                        <a:t> z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696">
                <a:tc>
                  <a:txBody>
                    <a:bodyPr/>
                    <a:lstStyle/>
                    <a:p>
                      <a:r>
                        <a:rPr lang="en-US" dirty="0"/>
                        <a:t>/</a:t>
                      </a:r>
                      <a:r>
                        <a:rPr lang="en-US" dirty="0" err="1"/>
                        <a:t>ch</a:t>
                      </a:r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cheap, future,</a:t>
                      </a:r>
                      <a:r>
                        <a:rPr lang="en-US" baseline="0" dirty="0"/>
                        <a:t> etch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ch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tch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7696">
                <a:tc>
                  <a:txBody>
                    <a:bodyPr/>
                    <a:lstStyle/>
                    <a:p>
                      <a:r>
                        <a:rPr lang="en-US" dirty="0"/>
                        <a:t>/j/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judge, wage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dge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7696">
                <a:tc>
                  <a:txBody>
                    <a:bodyPr/>
                    <a:lstStyle/>
                    <a:p>
                      <a:r>
                        <a:rPr lang="en-US" dirty="0"/>
                        <a:t>/l/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lamb, call,</a:t>
                      </a:r>
                      <a:r>
                        <a:rPr lang="en-US" baseline="0" dirty="0"/>
                        <a:t> single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l, </a:t>
                      </a:r>
                      <a:r>
                        <a:rPr lang="en-US" baseline="0" dirty="0" err="1"/>
                        <a:t>ll</a:t>
                      </a:r>
                      <a:r>
                        <a:rPr lang="en-US" baseline="0" dirty="0"/>
                        <a:t>, le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7696">
                <a:tc>
                  <a:txBody>
                    <a:bodyPr/>
                    <a:lstStyle/>
                    <a:p>
                      <a:r>
                        <a:rPr lang="en-US" dirty="0"/>
                        <a:t>/r/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reach, wrap, her, fur,</a:t>
                      </a:r>
                      <a:r>
                        <a:rPr lang="en-US" baseline="0" dirty="0"/>
                        <a:t> stir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wr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er</a:t>
                      </a:r>
                      <a:r>
                        <a:rPr lang="en-US" baseline="0" dirty="0"/>
                        <a:t>/</a:t>
                      </a:r>
                      <a:r>
                        <a:rPr lang="en-US" baseline="0" dirty="0" err="1"/>
                        <a:t>ur</a:t>
                      </a:r>
                      <a:r>
                        <a:rPr lang="en-US" baseline="0" dirty="0"/>
                        <a:t>/</a:t>
                      </a:r>
                      <a:r>
                        <a:rPr lang="en-US" baseline="0" dirty="0" err="1"/>
                        <a:t>ir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7696">
                <a:tc>
                  <a:txBody>
                    <a:bodyPr/>
                    <a:lstStyle/>
                    <a:p>
                      <a:r>
                        <a:rPr lang="en-US" dirty="0"/>
                        <a:t>/y/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you,</a:t>
                      </a:r>
                      <a:r>
                        <a:rPr lang="en-US" baseline="0" dirty="0"/>
                        <a:t> use, feud, onion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  <a:r>
                        <a:rPr lang="en-US" baseline="0" dirty="0"/>
                        <a:t> (u, </a:t>
                      </a:r>
                      <a:r>
                        <a:rPr lang="en-US" baseline="0" dirty="0" err="1"/>
                        <a:t>eu</a:t>
                      </a:r>
                      <a:r>
                        <a:rPr lang="en-US" baseline="0" dirty="0"/>
                        <a:t>), </a:t>
                      </a:r>
                      <a:r>
                        <a:rPr lang="en-US" baseline="0" dirty="0" err="1"/>
                        <a:t>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7696">
                <a:tc>
                  <a:txBody>
                    <a:bodyPr/>
                    <a:lstStyle/>
                    <a:p>
                      <a:r>
                        <a:rPr lang="en-US" dirty="0"/>
                        <a:t>/w/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witch,</a:t>
                      </a:r>
                      <a:r>
                        <a:rPr lang="en-US" baseline="0" dirty="0"/>
                        <a:t> queen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w, (q)u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7696">
                <a:tc>
                  <a:txBody>
                    <a:bodyPr/>
                    <a:lstStyle/>
                    <a:p>
                      <a:r>
                        <a:rPr lang="en-US" dirty="0"/>
                        <a:t>/</a:t>
                      </a:r>
                      <a:r>
                        <a:rPr lang="en-US" dirty="0" err="1"/>
                        <a:t>wh</a:t>
                      </a:r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7696">
                <a:tc>
                  <a:txBody>
                    <a:bodyPr/>
                    <a:lstStyle/>
                    <a:p>
                      <a:r>
                        <a:rPr lang="en-US" dirty="0"/>
                        <a:t>/h/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house,</a:t>
                      </a:r>
                      <a:r>
                        <a:rPr lang="en-US" baseline="0" dirty="0"/>
                        <a:t> whole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h, </a:t>
                      </a:r>
                      <a:r>
                        <a:rPr lang="en-US" dirty="0" err="1"/>
                        <a:t>wh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2983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Phoneme-Grapheme Correspondence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7900459"/>
              </p:ext>
            </p:extLst>
          </p:nvPr>
        </p:nvGraphicFramePr>
        <p:xfrm>
          <a:off x="1981200" y="1243940"/>
          <a:ext cx="8229600" cy="5357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0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5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920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Phoneme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Word Examples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Common spellings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</a:t>
                      </a:r>
                      <a:r>
                        <a:rPr lang="en-US" dirty="0" err="1"/>
                        <a:t>ē</a:t>
                      </a:r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see,</a:t>
                      </a:r>
                      <a:r>
                        <a:rPr lang="en-US" baseline="0" dirty="0"/>
                        <a:t> these me, eat, key, happy, chief, either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ee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e__e</a:t>
                      </a:r>
                      <a:r>
                        <a:rPr lang="en-US" baseline="0" dirty="0"/>
                        <a:t>, -e, </a:t>
                      </a:r>
                      <a:r>
                        <a:rPr lang="en-US" baseline="0" dirty="0" err="1"/>
                        <a:t>ea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ey</a:t>
                      </a:r>
                      <a:r>
                        <a:rPr lang="en-US" baseline="0" dirty="0"/>
                        <a:t>, -y, </a:t>
                      </a:r>
                      <a:r>
                        <a:rPr lang="en-US" baseline="0" dirty="0" err="1"/>
                        <a:t>ie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ei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</a:t>
                      </a:r>
                      <a:r>
                        <a:rPr lang="en-US" dirty="0" err="1"/>
                        <a:t>ĭ</a:t>
                      </a:r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sit,</a:t>
                      </a:r>
                      <a:r>
                        <a:rPr lang="en-US" baseline="0" dirty="0"/>
                        <a:t> gym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</a:t>
                      </a:r>
                      <a:r>
                        <a:rPr lang="en-US" dirty="0" err="1"/>
                        <a:t>ā</a:t>
                      </a:r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make,</a:t>
                      </a:r>
                      <a:r>
                        <a:rPr lang="en-US" baseline="0" dirty="0"/>
                        <a:t> rain, play, great, baby, eight, vein, they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a__e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ai</a:t>
                      </a:r>
                      <a:r>
                        <a:rPr lang="en-US" baseline="0" dirty="0"/>
                        <a:t>, ay, </a:t>
                      </a:r>
                      <a:r>
                        <a:rPr lang="en-US" baseline="0" dirty="0" err="1"/>
                        <a:t>ea</a:t>
                      </a:r>
                      <a:r>
                        <a:rPr lang="en-US" baseline="0" dirty="0"/>
                        <a:t>, -y, </a:t>
                      </a:r>
                      <a:r>
                        <a:rPr lang="en-US" baseline="0" dirty="0" err="1"/>
                        <a:t>eigh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ei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ey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</a:t>
                      </a:r>
                      <a:r>
                        <a:rPr lang="en-US" dirty="0" err="1"/>
                        <a:t>ě</a:t>
                      </a:r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bed, breath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</a:t>
                      </a:r>
                      <a:r>
                        <a:rPr lang="en-US" dirty="0" err="1"/>
                        <a:t>ă</a:t>
                      </a:r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</a:t>
                      </a:r>
                      <a:r>
                        <a:rPr lang="en-US" dirty="0" err="1"/>
                        <a:t>ī</a:t>
                      </a:r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time,</a:t>
                      </a:r>
                      <a:r>
                        <a:rPr lang="en-US" baseline="0" dirty="0"/>
                        <a:t> pie, cry, right, rifle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</a:t>
                      </a:r>
                      <a:r>
                        <a:rPr lang="en-US" dirty="0"/>
                        <a:t>__e,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ie</a:t>
                      </a:r>
                      <a:r>
                        <a:rPr lang="en-US" baseline="0" dirty="0"/>
                        <a:t>, -y, </a:t>
                      </a:r>
                      <a:r>
                        <a:rPr lang="en-US" baseline="0" dirty="0" err="1"/>
                        <a:t>igh</a:t>
                      </a:r>
                      <a:r>
                        <a:rPr lang="en-US" baseline="0" dirty="0"/>
                        <a:t>, -</a:t>
                      </a:r>
                      <a:r>
                        <a:rPr lang="en-US" baseline="0" dirty="0" err="1"/>
                        <a:t>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</a:t>
                      </a:r>
                      <a:r>
                        <a:rPr lang="en-US" dirty="0" err="1"/>
                        <a:t>ŏ</a:t>
                      </a:r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fox,</a:t>
                      </a:r>
                      <a:r>
                        <a:rPr lang="en-US" baseline="0" dirty="0"/>
                        <a:t> swap, palm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wa</a:t>
                      </a:r>
                      <a:r>
                        <a:rPr lang="en-US" baseline="0" dirty="0"/>
                        <a:t>, 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</a:t>
                      </a:r>
                      <a:r>
                        <a:rPr lang="en-US" dirty="0" err="1"/>
                        <a:t>ŭ</a:t>
                      </a:r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cup,</a:t>
                      </a:r>
                      <a:r>
                        <a:rPr lang="en-US" baseline="0" dirty="0"/>
                        <a:t> cover, flood, tough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u, o, </a:t>
                      </a:r>
                      <a:r>
                        <a:rPr lang="en-US" baseline="0" dirty="0" err="1"/>
                        <a:t>oo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ou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/aw/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saw</a:t>
                      </a:r>
                      <a:r>
                        <a:rPr lang="en-US" baseline="0" dirty="0"/>
                        <a:t>, pause, call, water, brought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aw,</a:t>
                      </a:r>
                      <a:r>
                        <a:rPr lang="en-US" baseline="0" dirty="0"/>
                        <a:t> au, all, w, </a:t>
                      </a:r>
                      <a:r>
                        <a:rPr lang="en-US" baseline="0" dirty="0" err="1"/>
                        <a:t>ough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</a:t>
                      </a:r>
                      <a:r>
                        <a:rPr lang="en-US" dirty="0" err="1"/>
                        <a:t>ō</a:t>
                      </a:r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vote,</a:t>
                      </a:r>
                      <a:r>
                        <a:rPr lang="en-US" baseline="0" dirty="0"/>
                        <a:t> boat, toe, snow, open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o_e</a:t>
                      </a:r>
                      <a:r>
                        <a:rPr lang="en-US" baseline="0" dirty="0"/>
                        <a:t>. </a:t>
                      </a:r>
                      <a:r>
                        <a:rPr lang="en-US" baseline="0" dirty="0" err="1"/>
                        <a:t>oa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oe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ow</a:t>
                      </a:r>
                      <a:r>
                        <a:rPr lang="en-US" baseline="0" dirty="0"/>
                        <a:t>, o-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</a:t>
                      </a:r>
                      <a:r>
                        <a:rPr lang="en-US" dirty="0" err="1"/>
                        <a:t>ŏŏ</a:t>
                      </a:r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took,</a:t>
                      </a:r>
                      <a:r>
                        <a:rPr lang="en-US" baseline="0" dirty="0"/>
                        <a:t> put, could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oo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u, </a:t>
                      </a:r>
                      <a:r>
                        <a:rPr lang="en-US" baseline="0" dirty="0" err="1"/>
                        <a:t>ou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</a:t>
                      </a:r>
                      <a:r>
                        <a:rPr lang="en-US" dirty="0" err="1"/>
                        <a:t>ū</a:t>
                      </a:r>
                      <a:r>
                        <a:rPr lang="en-US" dirty="0"/>
                        <a:t>/ [</a:t>
                      </a:r>
                      <a:r>
                        <a:rPr lang="en-US" dirty="0" err="1"/>
                        <a:t>ōō</a:t>
                      </a:r>
                      <a:r>
                        <a:rPr lang="en-US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moo,</a:t>
                      </a:r>
                      <a:r>
                        <a:rPr lang="en-US" baseline="0" dirty="0"/>
                        <a:t> tube, blue, chew, suit, soup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oo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u_e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ue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ew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ui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ou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866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Phoneme-Grapheme Correspondence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187280"/>
              </p:ext>
            </p:extLst>
          </p:nvPr>
        </p:nvGraphicFramePr>
        <p:xfrm>
          <a:off x="1981200" y="1499862"/>
          <a:ext cx="8229600" cy="2612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0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5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85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Phoneme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Word Examples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Common spellings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/y/ /</a:t>
                      </a:r>
                      <a:r>
                        <a:rPr lang="en-US" dirty="0" err="1"/>
                        <a:t>ū</a:t>
                      </a:r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use,</a:t>
                      </a:r>
                      <a:r>
                        <a:rPr lang="en-US" baseline="0" dirty="0"/>
                        <a:t> few, cute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ew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u_e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</a:t>
                      </a:r>
                      <a:r>
                        <a:rPr lang="en-US" dirty="0" err="1"/>
                        <a:t>oi</a:t>
                      </a:r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boil,</a:t>
                      </a:r>
                      <a:r>
                        <a:rPr lang="en-US" baseline="0" dirty="0"/>
                        <a:t> boy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oi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oy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</a:t>
                      </a:r>
                      <a:r>
                        <a:rPr lang="en-US" dirty="0" err="1"/>
                        <a:t>ow</a:t>
                      </a:r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out,</a:t>
                      </a:r>
                      <a:r>
                        <a:rPr lang="en-US" baseline="0" dirty="0"/>
                        <a:t> cow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ou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ow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</a:t>
                      </a:r>
                      <a:r>
                        <a:rPr lang="en-US" dirty="0" err="1"/>
                        <a:t>er</a:t>
                      </a:r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her, fur, sir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er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ur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ir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</a:t>
                      </a:r>
                      <a:r>
                        <a:rPr lang="en-US" dirty="0" err="1"/>
                        <a:t>ar</a:t>
                      </a:r>
                      <a:r>
                        <a:rPr lang="en-US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/or/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36926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87705-B99D-094E-A08E-2D0DCA81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Sound symbol relations and word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D88BF-C61B-314C-8D4C-DF11B55BC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Famous example: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		</a:t>
            </a:r>
            <a:r>
              <a:rPr lang="en-US" sz="7200" dirty="0" err="1"/>
              <a:t>ghoti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2408699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87705-B99D-094E-A08E-2D0DCA81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Sound symbol relations and word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D88BF-C61B-314C-8D4C-DF11B55BC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322" y="2490436"/>
            <a:ext cx="10432493" cy="4088494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4100" dirty="0" err="1"/>
              <a:t>ghoti</a:t>
            </a:r>
            <a:r>
              <a:rPr lang="en-US" sz="4100" dirty="0"/>
              <a:t> = fish</a:t>
            </a:r>
          </a:p>
          <a:p>
            <a:pPr marL="0" indent="0" algn="ctr">
              <a:buNone/>
            </a:pPr>
            <a:endParaRPr lang="en-US" sz="4100" dirty="0"/>
          </a:p>
          <a:p>
            <a:pPr marL="0" indent="0" algn="ctr">
              <a:buNone/>
            </a:pPr>
            <a:r>
              <a:rPr lang="en-US" sz="4100" dirty="0" err="1"/>
              <a:t>gh</a:t>
            </a:r>
            <a:r>
              <a:rPr lang="en-US" sz="4100" dirty="0"/>
              <a:t> = enough</a:t>
            </a:r>
          </a:p>
          <a:p>
            <a:pPr marL="0" indent="0" algn="ctr">
              <a:buNone/>
            </a:pPr>
            <a:r>
              <a:rPr lang="en-US" sz="4100" dirty="0"/>
              <a:t>o   = women</a:t>
            </a:r>
          </a:p>
          <a:p>
            <a:pPr marL="0" indent="0" algn="ctr">
              <a:buNone/>
            </a:pPr>
            <a:r>
              <a:rPr lang="en-US" sz="4100" dirty="0" err="1"/>
              <a:t>ti</a:t>
            </a:r>
            <a:r>
              <a:rPr lang="en-US" sz="4100" dirty="0"/>
              <a:t>   = nation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		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991882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Syllable Patterns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5464078"/>
              </p:ext>
            </p:extLst>
          </p:nvPr>
        </p:nvGraphicFramePr>
        <p:xfrm>
          <a:off x="1981200" y="1219202"/>
          <a:ext cx="8229600" cy="5074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4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79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Syllable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Definition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Examples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Closed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Syllable</a:t>
                      </a:r>
                      <a:r>
                        <a:rPr lang="en-US" baseline="0" dirty="0"/>
                        <a:t> with short vowel spelled with a single vowel letter ending in one or more consonants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dap-</a:t>
                      </a:r>
                      <a:r>
                        <a:rPr lang="en-US" dirty="0" err="1"/>
                        <a:t>ple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hos-</a:t>
                      </a:r>
                      <a:r>
                        <a:rPr lang="en-US" baseline="0" dirty="0" err="1"/>
                        <a:t>tel</a:t>
                      </a:r>
                      <a:r>
                        <a:rPr lang="en-US" baseline="0" dirty="0"/>
                        <a:t>,            </a:t>
                      </a:r>
                      <a:r>
                        <a:rPr lang="en-US" baseline="0" dirty="0" err="1"/>
                        <a:t>bev-erage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Vowel-C-e</a:t>
                      </a:r>
                    </a:p>
                    <a:p>
                      <a:r>
                        <a:rPr lang="en-US" dirty="0"/>
                        <a:t>(Magic</a:t>
                      </a:r>
                      <a:r>
                        <a:rPr lang="en-US" baseline="0" dirty="0"/>
                        <a:t> 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Syllable</a:t>
                      </a:r>
                      <a:r>
                        <a:rPr lang="en-US" baseline="0" dirty="0"/>
                        <a:t> with a long vowel spelled with one vowel + one consonant + silent 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com-</a:t>
                      </a:r>
                      <a:r>
                        <a:rPr lang="en-US" dirty="0" err="1"/>
                        <a:t>pete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-des-</a:t>
                      </a:r>
                      <a:r>
                        <a:rPr lang="en-US" baseline="0" dirty="0" err="1"/>
                        <a:t>pite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Syllable</a:t>
                      </a:r>
                      <a:r>
                        <a:rPr lang="en-US" baseline="0" dirty="0"/>
                        <a:t> that ends with a long vowel sound, spelled with single vowel letter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pro-gram, ta-</a:t>
                      </a:r>
                      <a:r>
                        <a:rPr lang="en-US" dirty="0" err="1"/>
                        <a:t>ble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re-cent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Vowel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Syllables that use 2-4 letters to spell the vowel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beau-</a:t>
                      </a:r>
                      <a:r>
                        <a:rPr lang="en-US" dirty="0" err="1"/>
                        <a:t>ti</a:t>
                      </a:r>
                      <a:r>
                        <a:rPr lang="en-US" dirty="0"/>
                        <a:t>-</a:t>
                      </a:r>
                      <a:r>
                        <a:rPr lang="en-US" dirty="0" err="1"/>
                        <a:t>ful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train-</a:t>
                      </a:r>
                      <a:r>
                        <a:rPr lang="en-US" baseline="0" dirty="0" err="1"/>
                        <a:t>er</a:t>
                      </a:r>
                      <a:r>
                        <a:rPr lang="en-US" baseline="0" dirty="0"/>
                        <a:t>,       con-</a:t>
                      </a:r>
                      <a:r>
                        <a:rPr lang="en-US" baseline="0" dirty="0" err="1"/>
                        <a:t>geal</a:t>
                      </a:r>
                      <a:r>
                        <a:rPr lang="en-US" baseline="0" dirty="0"/>
                        <a:t>, spoil-age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Vowel-r</a:t>
                      </a:r>
                      <a:r>
                        <a:rPr lang="en-US" baseline="0" dirty="0"/>
                        <a:t> (r-controlled)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Syllable with </a:t>
                      </a:r>
                      <a:r>
                        <a:rPr lang="en-US" dirty="0" err="1"/>
                        <a:t>er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ir</a:t>
                      </a:r>
                      <a:r>
                        <a:rPr lang="en-US" baseline="0" dirty="0"/>
                        <a:t>, or </a:t>
                      </a:r>
                      <a:r>
                        <a:rPr lang="en-US" baseline="0" dirty="0" err="1"/>
                        <a:t>ur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in-</a:t>
                      </a:r>
                      <a:r>
                        <a:rPr lang="en-US" dirty="0" err="1"/>
                        <a:t>jur</a:t>
                      </a:r>
                      <a:r>
                        <a:rPr lang="en-US" dirty="0"/>
                        <a:t>-</a:t>
                      </a:r>
                      <a:r>
                        <a:rPr lang="en-US" dirty="0" err="1"/>
                        <a:t>ious</a:t>
                      </a:r>
                      <a:r>
                        <a:rPr lang="en-US" dirty="0"/>
                        <a:t>,</a:t>
                      </a:r>
                      <a:r>
                        <a:rPr lang="en-US" baseline="0" dirty="0"/>
                        <a:t> con-sort,     char-</a:t>
                      </a:r>
                      <a:r>
                        <a:rPr lang="en-US" baseline="0" dirty="0" err="1"/>
                        <a:t>ter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Consonant-le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Unaccented final syllable containing a consonant before /l/ followed by a silent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drib-</a:t>
                      </a:r>
                      <a:r>
                        <a:rPr lang="en-US" dirty="0" err="1"/>
                        <a:t>ble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bea-gle</a:t>
                      </a:r>
                      <a:r>
                        <a:rPr lang="en-US" dirty="0"/>
                        <a:t>, lit-</a:t>
                      </a:r>
                      <a:r>
                        <a:rPr lang="en-US" dirty="0" err="1"/>
                        <a:t>tle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91574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High frequency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r>
              <a:rPr lang="en-US" sz="2200" dirty="0"/>
              <a:t>Words differ in linguistic frequency (some words are used a lot and others appear rarely)</a:t>
            </a:r>
          </a:p>
          <a:p>
            <a:r>
              <a:rPr lang="en-US" sz="2200" dirty="0"/>
              <a:t>300 most frequent words in English (and their derivations) make up about 75% of all the words one sees in texts—it can be useful to know these words especially well</a:t>
            </a:r>
          </a:p>
          <a:p>
            <a:r>
              <a:rPr lang="en-US" sz="2200" dirty="0"/>
              <a:t>Also, the origins of our language are complex: the alphabetic properties of English are complex—this is particularly true of some of the most common words in the language (e.g., the, of, where); can be easier to memorize these rather than decoding them</a:t>
            </a:r>
          </a:p>
        </p:txBody>
      </p:sp>
    </p:spTree>
    <p:extLst>
      <p:ext uri="{BB962C8B-B14F-4D97-AF65-F5344CB8AC3E}">
        <p14:creationId xmlns:p14="http://schemas.microsoft.com/office/powerpoint/2010/main" val="18800610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High frequency words (cont.)</a:t>
            </a: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6163893" cy="4740176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EFFFF"/>
                </a:solidFill>
              </a:rPr>
              <a:t>Sight vocabulary refers to words that someone can read “as if” they were not decoding—appears like they are effortlessly pulling them back from memory and recognizing them as a whole</a:t>
            </a:r>
          </a:p>
          <a:p>
            <a:r>
              <a:rPr lang="en-US" sz="2000" dirty="0">
                <a:solidFill>
                  <a:srgbClr val="FEFFFF"/>
                </a:solidFill>
              </a:rPr>
              <a:t>Given the value of high frequency words it would make sense that students learn these as “sight words”</a:t>
            </a:r>
          </a:p>
          <a:p>
            <a:r>
              <a:rPr lang="en-US" sz="2000" dirty="0">
                <a:solidFill>
                  <a:srgbClr val="FEFFFF"/>
                </a:solidFill>
              </a:rPr>
              <a:t>However, the story is more complex than that—student memory for words is highly dependent upon decoding (phonics makes words “stickier”); sight vocabulary is to a great degree an outcome of decoding (</a:t>
            </a:r>
            <a:r>
              <a:rPr lang="en-US" sz="2000" dirty="0" err="1">
                <a:solidFill>
                  <a:srgbClr val="FEFFFF"/>
                </a:solidFill>
              </a:rPr>
              <a:t>Ehri</a:t>
            </a:r>
            <a:r>
              <a:rPr lang="en-US" sz="2000" dirty="0">
                <a:solidFill>
                  <a:srgbClr val="FEFFFF"/>
                </a:solidFill>
              </a:rPr>
              <a:t>, 2005)—in other words sight vocabulary is a result of decoding ability</a:t>
            </a:r>
          </a:p>
        </p:txBody>
      </p:sp>
    </p:spTree>
    <p:extLst>
      <p:ext uri="{BB962C8B-B14F-4D97-AF65-F5344CB8AC3E}">
        <p14:creationId xmlns:p14="http://schemas.microsoft.com/office/powerpoint/2010/main" val="25352347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High frequency words (cont.)</a:t>
            </a: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US" sz="2400">
                <a:solidFill>
                  <a:srgbClr val="FEFFFF"/>
                </a:solidFill>
              </a:rPr>
              <a:t>Teaching sight vocabulary can improve fluency and comprehension (Griffin &amp; Murtagh, 2015) </a:t>
            </a:r>
          </a:p>
          <a:p>
            <a:r>
              <a:rPr lang="en-US" sz="2400">
                <a:solidFill>
                  <a:srgbClr val="FEFFFF"/>
                </a:solidFill>
              </a:rPr>
              <a:t>Teach words by focusing attention on the order of letters (not mnemonics, pictures, etc.) and work with them both in isolation—interval training—and in context (Browder &amp; Lalli, 1991; Fossett &amp; Mirenda, 2006)</a:t>
            </a:r>
          </a:p>
        </p:txBody>
      </p:sp>
    </p:spTree>
    <p:extLst>
      <p:ext uri="{BB962C8B-B14F-4D97-AF65-F5344CB8AC3E}">
        <p14:creationId xmlns:p14="http://schemas.microsoft.com/office/powerpoint/2010/main" val="17603316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0943457"/>
              </p:ext>
            </p:extLst>
          </p:nvPr>
        </p:nvGraphicFramePr>
        <p:xfrm>
          <a:off x="1939925" y="377434"/>
          <a:ext cx="8455320" cy="5829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1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1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5823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00000"/>
                          </a:solidFill>
                        </a:rPr>
                        <a:t>the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00000"/>
                          </a:solidFill>
                        </a:rPr>
                        <a:t>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00000"/>
                          </a:solidFill>
                        </a:rPr>
                        <a:t>from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00000"/>
                          </a:solidFill>
                        </a:rPr>
                        <a:t>when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00000"/>
                          </a:solidFill>
                        </a:rPr>
                        <a:t>their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/>
                        <a:t>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/>
                        <a:t>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said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/>
                        <a:t>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/>
                        <a:t>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about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/>
                        <a:t>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but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/>
                        <a:t>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/>
                        <a:t>that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which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/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/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/>
                        <a:t>was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4112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489E64-AC54-404B-9FDC-037CECC98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4100"/>
              <a:t>Foundational skills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AD6DC-F032-1C42-B75E-D3563FF5A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318" y="797442"/>
            <a:ext cx="5411949" cy="511425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In the simple view “decoding” refers to that constellation of skills that are usually thought of as being foundational</a:t>
            </a:r>
          </a:p>
          <a:p>
            <a:pPr marL="0" indent="0">
              <a:buNone/>
            </a:pPr>
            <a:r>
              <a:rPr lang="en-US" sz="2000" dirty="0"/>
              <a:t>Foundational reading skills include: 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/>
              <a:t>       Phonological awareness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/>
              <a:t>       Phonemic awareness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/>
              <a:t>       Alphabet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/>
              <a:t>       Phonics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/>
              <a:t>       High frequency words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/>
              <a:t>       Oral reading fluency</a:t>
            </a:r>
          </a:p>
        </p:txBody>
      </p:sp>
    </p:spTree>
    <p:extLst>
      <p:ext uri="{BB962C8B-B14F-4D97-AF65-F5344CB8AC3E}">
        <p14:creationId xmlns:p14="http://schemas.microsoft.com/office/powerpoint/2010/main" val="35464612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3739233"/>
              </p:ext>
            </p:extLst>
          </p:nvPr>
        </p:nvGraphicFramePr>
        <p:xfrm>
          <a:off x="1835870" y="47988"/>
          <a:ext cx="8308975" cy="6810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1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1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1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1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17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7501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</a:rPr>
                        <a:t>some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</a:rPr>
                        <a:t>write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</a:rPr>
                        <a:t>been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</a:rPr>
                        <a:t>made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501">
                <a:tc>
                  <a:txBody>
                    <a:bodyPr/>
                    <a:lstStyle/>
                    <a:p>
                      <a:r>
                        <a:rPr lang="en-US" sz="2800" dirty="0"/>
                        <a:t>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501">
                <a:tc>
                  <a:txBody>
                    <a:bodyPr/>
                    <a:lstStyle/>
                    <a:p>
                      <a:r>
                        <a:rPr lang="en-US" sz="2800" dirty="0"/>
                        <a:t>would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501">
                <a:tc>
                  <a:txBody>
                    <a:bodyPr/>
                    <a:lstStyle/>
                    <a:p>
                      <a:r>
                        <a:rPr lang="en-US" sz="2800" dirty="0"/>
                        <a:t>make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501">
                <a:tc>
                  <a:txBody>
                    <a:bodyPr/>
                    <a:lstStyle/>
                    <a:p>
                      <a:r>
                        <a:rPr lang="en-US" sz="2800" dirty="0"/>
                        <a:t>like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7501">
                <a:tc>
                  <a:txBody>
                    <a:bodyPr/>
                    <a:lstStyle/>
                    <a:p>
                      <a:r>
                        <a:rPr lang="en-US" sz="2800" dirty="0"/>
                        <a:t>him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7501">
                <a:tc>
                  <a:txBody>
                    <a:bodyPr/>
                    <a:lstStyle/>
                    <a:p>
                      <a:r>
                        <a:rPr lang="en-US" sz="2800" dirty="0"/>
                        <a:t>into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could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7501">
                <a:tc>
                  <a:txBody>
                    <a:bodyPr/>
                    <a:lstStyle/>
                    <a:p>
                      <a:r>
                        <a:rPr lang="en-US" sz="2800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people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7501">
                <a:tc>
                  <a:txBody>
                    <a:bodyPr/>
                    <a:lstStyle/>
                    <a:p>
                      <a:r>
                        <a:rPr lang="en-US" sz="2800" dirty="0"/>
                        <a:t>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7501">
                <a:tc>
                  <a:txBody>
                    <a:bodyPr/>
                    <a:lstStyle/>
                    <a:p>
                      <a:r>
                        <a:rPr lang="en-US" sz="2800" dirty="0"/>
                        <a:t>look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7501">
                <a:tc>
                  <a:txBody>
                    <a:bodyPr/>
                    <a:lstStyle/>
                    <a:p>
                      <a:r>
                        <a:rPr lang="en-US" sz="2800" dirty="0"/>
                        <a:t>two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first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7501">
                <a:tc>
                  <a:txBody>
                    <a:bodyPr/>
                    <a:lstStyle/>
                    <a:p>
                      <a:r>
                        <a:rPr lang="en-US" sz="2800" dirty="0"/>
                        <a:t>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42061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079073"/>
              </p:ext>
            </p:extLst>
          </p:nvPr>
        </p:nvGraphicFramePr>
        <p:xfrm>
          <a:off x="1939925" y="377434"/>
          <a:ext cx="8455320" cy="5829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1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1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5823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00000"/>
                          </a:solidFill>
                        </a:rPr>
                        <a:t>the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00000"/>
                          </a:solidFill>
                        </a:rPr>
                        <a:t>from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when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00000"/>
                          </a:solidFill>
                        </a:rPr>
                        <a:t>their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/>
                        <a:t>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if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will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had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said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/>
                        <a:t>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with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about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/>
                        <a:t>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but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/>
                        <a:t>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not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that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which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with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she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these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/>
                        <a:t>was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12956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433545"/>
              </p:ext>
            </p:extLst>
          </p:nvPr>
        </p:nvGraphicFramePr>
        <p:xfrm>
          <a:off x="1872940" y="74141"/>
          <a:ext cx="8281155" cy="6783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6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8870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</a:rPr>
                        <a:t>some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</a:rPr>
                        <a:t>write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</a:rPr>
                        <a:t>been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made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090"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090">
                <a:tc>
                  <a:txBody>
                    <a:bodyPr/>
                    <a:lstStyle/>
                    <a:p>
                      <a:r>
                        <a:rPr lang="en-US" sz="2800" dirty="0"/>
                        <a:t>would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see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090"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make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090"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like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4090"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him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090"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into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could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4090"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people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down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4090">
                <a:tc>
                  <a:txBody>
                    <a:bodyPr/>
                    <a:lstStyle/>
                    <a:p>
                      <a:r>
                        <a:rPr lang="en-US" sz="2800" dirty="0"/>
                        <a:t>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4090"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look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than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did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4090">
                <a:tc>
                  <a:txBody>
                    <a:bodyPr/>
                    <a:lstStyle/>
                    <a:p>
                      <a:r>
                        <a:rPr lang="en-US" sz="2800" dirty="0"/>
                        <a:t>two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first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44090"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32990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3094967"/>
              </p:ext>
            </p:extLst>
          </p:nvPr>
        </p:nvGraphicFramePr>
        <p:xfrm>
          <a:off x="1939925" y="377434"/>
          <a:ext cx="8543777" cy="5829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1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95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5823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th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fr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</a:rPr>
                        <a:t>o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when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th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</a:rPr>
                        <a:t>eir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/>
                        <a:t>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y</a:t>
                      </a:r>
                      <a:r>
                        <a:rPr lang="en-US" sz="2400" dirty="0"/>
                        <a:t>ou</a:t>
                      </a:r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if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</a:t>
                      </a:r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r</a:t>
                      </a:r>
                      <a:r>
                        <a:rPr lang="en-US" sz="24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</a:t>
                      </a:r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n</a:t>
                      </a:r>
                      <a:r>
                        <a:rPr lang="en-US" sz="24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will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a</a:t>
                      </a:r>
                      <a:r>
                        <a:rPr lang="en-US" sz="2400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had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s</a:t>
                      </a:r>
                      <a:r>
                        <a:rPr lang="en-US" sz="2400" dirty="0"/>
                        <a:t>ai</a:t>
                      </a:r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t</a:t>
                      </a:r>
                      <a:r>
                        <a:rPr lang="en-US" sz="240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with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th</a:t>
                      </a:r>
                      <a:r>
                        <a:rPr lang="en-US" sz="2400" dirty="0"/>
                        <a:t>e</a:t>
                      </a:r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r</a:t>
                      </a:r>
                      <a:r>
                        <a:rPr lang="en-US" sz="24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h</a:t>
                      </a:r>
                      <a:r>
                        <a:rPr lang="en-US" sz="2400" dirty="0"/>
                        <a:t>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w</a:t>
                      </a:r>
                      <a:r>
                        <a:rPr lang="en-US" sz="2400" dirty="0"/>
                        <a:t>o</a:t>
                      </a:r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u</a:t>
                      </a:r>
                      <a:r>
                        <a:rPr lang="en-US" sz="2400" dirty="0"/>
                        <a:t>s</a:t>
                      </a:r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</a:t>
                      </a:r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bout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i</a:t>
                      </a:r>
                      <a:r>
                        <a:rPr lang="en-US" sz="2400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th</a:t>
                      </a:r>
                      <a:r>
                        <a:rPr lang="en-US" sz="2400" dirty="0"/>
                        <a:t>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but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y</a:t>
                      </a:r>
                      <a:r>
                        <a:rPr lang="en-US" sz="2400" dirty="0"/>
                        <a:t>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not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m</a:t>
                      </a:r>
                      <a:r>
                        <a:rPr lang="en-US" sz="2400" dirty="0"/>
                        <a:t>a</a:t>
                      </a:r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that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w</a:t>
                      </a:r>
                      <a:r>
                        <a:rPr lang="en-US" sz="2400" dirty="0"/>
                        <a:t>ha</a:t>
                      </a:r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which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with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</a:t>
                      </a:r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she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this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w</a:t>
                      </a:r>
                      <a:r>
                        <a:rPr lang="en-US" sz="2400" dirty="0"/>
                        <a:t>e</a:t>
                      </a:r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r</a:t>
                      </a:r>
                      <a:r>
                        <a:rPr lang="en-US" sz="24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d</a:t>
                      </a:r>
                      <a:r>
                        <a:rPr lang="en-US" sz="240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these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5823"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w</a:t>
                      </a:r>
                      <a:r>
                        <a:rPr lang="en-US" sz="2400" dirty="0"/>
                        <a:t>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h</a:t>
                      </a:r>
                      <a:r>
                        <a:rPr lang="en-US" sz="2400" dirty="0"/>
                        <a:t>a</a:t>
                      </a:r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v</a:t>
                      </a:r>
                      <a:r>
                        <a:rPr lang="en-US" sz="24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ighlight>
                            <a:srgbClr val="FFFF00"/>
                          </a:highlight>
                        </a:rPr>
                        <a:t>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62554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0043140"/>
              </p:ext>
            </p:extLst>
          </p:nvPr>
        </p:nvGraphicFramePr>
        <p:xfrm>
          <a:off x="1872940" y="339884"/>
          <a:ext cx="8308975" cy="6810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1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1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1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17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17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7501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s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</a:rPr>
                        <a:t>o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m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</a:rPr>
                        <a:t>wri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t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b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</a:rPr>
                        <a:t>ee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made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501"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c</a:t>
                      </a:r>
                      <a:r>
                        <a:rPr lang="en-US" sz="2800" dirty="0"/>
                        <a:t>a</a:t>
                      </a:r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501"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w</a:t>
                      </a:r>
                      <a:r>
                        <a:rPr lang="en-US" sz="2800" dirty="0"/>
                        <a:t>oul</a:t>
                      </a:r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see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501"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make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501"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like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7501"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him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f</a:t>
                      </a:r>
                      <a:r>
                        <a:rPr lang="en-US" sz="2800" dirty="0"/>
                        <a:t>i</a:t>
                      </a:r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7501"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into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c</a:t>
                      </a:r>
                      <a:r>
                        <a:rPr lang="en-US" sz="2800" dirty="0"/>
                        <a:t>oul</a:t>
                      </a:r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l</a:t>
                      </a:r>
                      <a:r>
                        <a:rPr lang="en-US" sz="2800" dirty="0"/>
                        <a:t>o</a:t>
                      </a:r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7501"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p</a:t>
                      </a:r>
                      <a:r>
                        <a:rPr lang="en-US" sz="2800" dirty="0"/>
                        <a:t>eo</a:t>
                      </a:r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down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7501"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h</a:t>
                      </a:r>
                      <a:r>
                        <a:rPr lang="en-US" sz="2800" dirty="0"/>
                        <a:t>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7501"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look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than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did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7501"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t</a:t>
                      </a:r>
                      <a:r>
                        <a:rPr lang="en-US" sz="2800" dirty="0"/>
                        <a:t>wo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first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7501"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w</a:t>
                      </a:r>
                      <a:r>
                        <a:rPr lang="en-US" sz="2800" dirty="0"/>
                        <a:t>a</a:t>
                      </a:r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t</a:t>
                      </a:r>
                      <a:r>
                        <a:rPr lang="en-US" sz="2800" dirty="0"/>
                        <a:t>e</a:t>
                      </a:r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c</a:t>
                      </a:r>
                      <a:r>
                        <a:rPr lang="en-US" sz="2800" dirty="0"/>
                        <a:t>o</a:t>
                      </a:r>
                      <a:r>
                        <a:rPr lang="en-US" sz="2800" dirty="0">
                          <a:highlight>
                            <a:srgbClr val="FFFF00"/>
                          </a:highlight>
                        </a:rPr>
                        <a:t>m</a:t>
                      </a:r>
                      <a:r>
                        <a:rPr lang="en-US" sz="28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6768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High frequency words (cont.)</a:t>
            </a: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EFFFF"/>
                </a:solidFill>
              </a:rPr>
              <a:t>Direct work on memorizing words should be minimal (lots of programs are overdoing this now)</a:t>
            </a:r>
          </a:p>
          <a:p>
            <a:r>
              <a:rPr lang="en-US" sz="2000" dirty="0">
                <a:solidFill>
                  <a:srgbClr val="FEFFFF"/>
                </a:solidFill>
              </a:rPr>
              <a:t>Students should confront these words in isolation and in text</a:t>
            </a:r>
          </a:p>
          <a:p>
            <a:r>
              <a:rPr lang="en-US" sz="2000" dirty="0">
                <a:solidFill>
                  <a:srgbClr val="FEFFFF"/>
                </a:solidFill>
              </a:rPr>
              <a:t>Kindergarteners should learn about 20 words</a:t>
            </a:r>
          </a:p>
          <a:p>
            <a:r>
              <a:rPr lang="en-US" sz="2000" dirty="0">
                <a:solidFill>
                  <a:srgbClr val="FEFFFF"/>
                </a:solidFill>
              </a:rPr>
              <a:t>By end of grade 1, kids should know the 100 most frequent words (and should be able to decode ~500 words)</a:t>
            </a:r>
          </a:p>
          <a:p>
            <a:r>
              <a:rPr lang="en-US" sz="2000" dirty="0">
                <a:solidFill>
                  <a:srgbClr val="FEFFFF"/>
                </a:solidFill>
              </a:rPr>
              <a:t>By end of Grade 2, and 300 most frequent by end of Grade 2</a:t>
            </a:r>
          </a:p>
          <a:p>
            <a:r>
              <a:rPr lang="en-US" sz="2000" dirty="0">
                <a:solidFill>
                  <a:srgbClr val="FEFFFF"/>
                </a:solidFill>
              </a:rPr>
              <a:t>This is not necessarily a memorization task</a:t>
            </a:r>
          </a:p>
        </p:txBody>
      </p:sp>
    </p:spTree>
    <p:extLst>
      <p:ext uri="{BB962C8B-B14F-4D97-AF65-F5344CB8AC3E}">
        <p14:creationId xmlns:p14="http://schemas.microsoft.com/office/powerpoint/2010/main" val="31283446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Oral Reading Fluency</a:t>
            </a: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US" sz="2200" dirty="0">
                <a:solidFill>
                  <a:srgbClr val="FEFFFF"/>
                </a:solidFill>
              </a:rPr>
              <a:t>Oral reading fluency (text reading fluency) refers to the ability to read text accurately, with automaticity, and with proper expression</a:t>
            </a:r>
          </a:p>
          <a:p>
            <a:r>
              <a:rPr lang="en-US" sz="2200" dirty="0">
                <a:solidFill>
                  <a:srgbClr val="FEFFFF"/>
                </a:solidFill>
              </a:rPr>
              <a:t>National Reading Panel reviewed 52 studies and found that oral reading fluency instruction improved decoding, word reading, fluency, and reading comprehension in Grades 1-4 and with remedial students Grades 1-12</a:t>
            </a:r>
          </a:p>
          <a:p>
            <a:r>
              <a:rPr lang="en-US" sz="2200" dirty="0">
                <a:solidFill>
                  <a:srgbClr val="FEFFFF"/>
                </a:solidFill>
              </a:rPr>
              <a:t>Fluency is best predictor of reading comprehension in lower grades (2</a:t>
            </a:r>
            <a:r>
              <a:rPr lang="en-US" sz="2200" baseline="30000" dirty="0">
                <a:solidFill>
                  <a:srgbClr val="FEFFFF"/>
                </a:solidFill>
              </a:rPr>
              <a:t>nd</a:t>
            </a:r>
            <a:r>
              <a:rPr lang="en-US" sz="2200" dirty="0">
                <a:solidFill>
                  <a:srgbClr val="FEFFFF"/>
                </a:solidFill>
              </a:rPr>
              <a:t>: 73% of comprehension variance explained by fluency; this declines to 25% by grade 8)</a:t>
            </a:r>
          </a:p>
          <a:p>
            <a:endParaRPr lang="en-US" sz="22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420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Oral Reading Fluency</a:t>
            </a: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US" sz="2400">
                <a:solidFill>
                  <a:srgbClr val="FEFFFF"/>
                </a:solidFill>
              </a:rPr>
              <a:t>The idea of teaching oral reading fluency came from attempts to meet the learning needs of students who knew their phonics, but still did not read well (Chomsky, 1974)</a:t>
            </a:r>
          </a:p>
        </p:txBody>
      </p:sp>
    </p:spTree>
    <p:extLst>
      <p:ext uri="{BB962C8B-B14F-4D97-AF65-F5344CB8AC3E}">
        <p14:creationId xmlns:p14="http://schemas.microsoft.com/office/powerpoint/2010/main" val="14233133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Oral Reading Fluency</a:t>
            </a: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FEFFFF"/>
                </a:solidFill>
              </a:rPr>
              <a:t>Many ways to teach oral reading fluency (repeated reading, reading while listening, paired reading, neurological impress, etc.)</a:t>
            </a:r>
          </a:p>
          <a:p>
            <a:r>
              <a:rPr lang="en-US" sz="2400" dirty="0">
                <a:solidFill>
                  <a:srgbClr val="FEFFFF"/>
                </a:solidFill>
              </a:rPr>
              <a:t>What these all have in common: students are challenging text, reading aloud, guidance, and repetition</a:t>
            </a:r>
          </a:p>
          <a:p>
            <a:endParaRPr lang="en-US" sz="24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506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Oral Reading Fluency (cont.)</a:t>
            </a: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US" sz="2400">
                <a:solidFill>
                  <a:srgbClr val="FEFFFF"/>
                </a:solidFill>
              </a:rPr>
              <a:t>ORF is a bit of a mash up of fast decoding and initial reading comprehension</a:t>
            </a:r>
          </a:p>
          <a:p>
            <a:r>
              <a:rPr lang="en-US" sz="2400">
                <a:solidFill>
                  <a:srgbClr val="FEFFFF"/>
                </a:solidFill>
              </a:rPr>
              <a:t>With young children and lower readers, it appears that the main learning is in learning the words</a:t>
            </a:r>
          </a:p>
          <a:p>
            <a:r>
              <a:rPr lang="en-US" sz="2400">
                <a:solidFill>
                  <a:srgbClr val="FEFFFF"/>
                </a:solidFill>
              </a:rPr>
              <a:t>With older readers, the benefits appear to be more grammatical</a:t>
            </a:r>
          </a:p>
          <a:p>
            <a:r>
              <a:rPr lang="en-US" sz="2400">
                <a:solidFill>
                  <a:srgbClr val="FEFFFF"/>
                </a:solidFill>
              </a:rPr>
              <a:t>Accuracy --- Automaticity --- Prosody</a:t>
            </a:r>
          </a:p>
          <a:p>
            <a:endParaRPr lang="en-US" sz="240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589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90A1D-0A32-9243-B327-42C4903EA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Automaticity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E1DA7-1CCC-7340-A26F-3A117BA7B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810558" cy="4073608"/>
          </a:xfrm>
        </p:spPr>
        <p:txBody>
          <a:bodyPr>
            <a:normAutofit/>
          </a:bodyPr>
          <a:lstStyle/>
          <a:p>
            <a:r>
              <a:rPr lang="en-US" sz="2000" dirty="0"/>
              <a:t>Foundational skills need to be learned to the point of automaticity</a:t>
            </a:r>
          </a:p>
          <a:p>
            <a:r>
              <a:rPr lang="en-US" sz="2000" dirty="0"/>
              <a:t>Automaticity refers to the ability to recognize and process information without really thinking about it on a conscious level</a:t>
            </a:r>
          </a:p>
          <a:p>
            <a:r>
              <a:rPr lang="en-US" sz="2000" dirty="0"/>
              <a:t>Our brains can only process limited amounts of information</a:t>
            </a:r>
          </a:p>
          <a:p>
            <a:r>
              <a:rPr lang="en-US" sz="2000" dirty="0"/>
              <a:t>If we can learn to do some tasks automatically, then we free up cognitive space that can be used to do other things (like think)</a:t>
            </a:r>
          </a:p>
          <a:p>
            <a:r>
              <a:rPr lang="en-US" sz="2000" dirty="0"/>
              <a:t>A related idea is parallel processing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03DBF9-AC4A-4C75-82E5-F75846B7B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44" r="708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5E8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592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9F3DF7-1198-404E-8FAB-04A31E21E652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Oral reading fluency norms (Hasbrouck &amp; Tindall, 2017)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547A5D-9051-2D4A-9305-4618523852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366018"/>
              </p:ext>
            </p:extLst>
          </p:nvPr>
        </p:nvGraphicFramePr>
        <p:xfrm>
          <a:off x="3744098" y="333632"/>
          <a:ext cx="7982465" cy="5955957"/>
        </p:xfrm>
        <a:graphic>
          <a:graphicData uri="http://schemas.openxmlformats.org/drawingml/2006/table">
            <a:tbl>
              <a:tblPr firstRow="1" bandRow="1"/>
              <a:tblGrid>
                <a:gridCol w="1075878">
                  <a:extLst>
                    <a:ext uri="{9D8B030D-6E8A-4147-A177-3AD203B41FA5}">
                      <a16:colId xmlns:a16="http://schemas.microsoft.com/office/drawing/2014/main" val="2126237302"/>
                    </a:ext>
                  </a:extLst>
                </a:gridCol>
                <a:gridCol w="1572566">
                  <a:extLst>
                    <a:ext uri="{9D8B030D-6E8A-4147-A177-3AD203B41FA5}">
                      <a16:colId xmlns:a16="http://schemas.microsoft.com/office/drawing/2014/main" val="1061749566"/>
                    </a:ext>
                  </a:extLst>
                </a:gridCol>
                <a:gridCol w="1577706">
                  <a:extLst>
                    <a:ext uri="{9D8B030D-6E8A-4147-A177-3AD203B41FA5}">
                      <a16:colId xmlns:a16="http://schemas.microsoft.com/office/drawing/2014/main" val="3837842191"/>
                    </a:ext>
                  </a:extLst>
                </a:gridCol>
                <a:gridCol w="1577706">
                  <a:extLst>
                    <a:ext uri="{9D8B030D-6E8A-4147-A177-3AD203B41FA5}">
                      <a16:colId xmlns:a16="http://schemas.microsoft.com/office/drawing/2014/main" val="3616655187"/>
                    </a:ext>
                  </a:extLst>
                </a:gridCol>
                <a:gridCol w="2178609">
                  <a:extLst>
                    <a:ext uri="{9D8B030D-6E8A-4147-A177-3AD203B41FA5}">
                      <a16:colId xmlns:a16="http://schemas.microsoft.com/office/drawing/2014/main" val="2671043730"/>
                    </a:ext>
                  </a:extLst>
                </a:gridCol>
              </a:tblGrid>
              <a:tr h="4167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>
                          <a:effectLst/>
                        </a:rPr>
                        <a:t>Grade</a:t>
                      </a:r>
                    </a:p>
                  </a:txBody>
                  <a:tcPr marL="41056" marR="41056" marT="41056" marB="41056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>
                          <a:effectLst/>
                        </a:rPr>
                        <a:t>Percentile</a:t>
                      </a:r>
                    </a:p>
                  </a:txBody>
                  <a:tcPr marL="41056" marR="41056" marT="41056" marB="41056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>
                          <a:effectLst/>
                        </a:rPr>
                        <a:t>Fall WCPM*</a:t>
                      </a:r>
                    </a:p>
                  </a:txBody>
                  <a:tcPr marL="41056" marR="41056" marT="41056" marB="41056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>
                          <a:effectLst/>
                        </a:rPr>
                        <a:t>Winter WCPM*</a:t>
                      </a:r>
                    </a:p>
                  </a:txBody>
                  <a:tcPr marL="41056" marR="41056" marT="41056" marB="41056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>
                          <a:effectLst/>
                        </a:rPr>
                        <a:t>Spring WCPM*</a:t>
                      </a:r>
                    </a:p>
                  </a:txBody>
                  <a:tcPr marL="41056" marR="41056" marT="41056" marB="41056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505627"/>
                  </a:ext>
                </a:extLst>
              </a:tr>
              <a:tr h="18463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1">
                          <a:effectLst/>
                        </a:rPr>
                        <a:t>1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>
                          <a:effectLst/>
                        </a:rPr>
                        <a:t>90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75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 b="1">
                          <a:effectLst/>
                        </a:rPr>
                        <a:t>50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25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10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>
                          <a:effectLst/>
                        </a:rPr>
                        <a:t>–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–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–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–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–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>
                          <a:effectLst/>
                        </a:rPr>
                        <a:t>97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59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 b="1">
                          <a:effectLst/>
                        </a:rPr>
                        <a:t>29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16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9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>
                          <a:effectLst/>
                        </a:rPr>
                        <a:t>116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91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 b="1">
                          <a:effectLst/>
                        </a:rPr>
                        <a:t>60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34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18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087938"/>
                  </a:ext>
                </a:extLst>
              </a:tr>
              <a:tr h="18463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1">
                          <a:effectLst/>
                        </a:rPr>
                        <a:t>2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>
                          <a:effectLst/>
                        </a:rPr>
                        <a:t>90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75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 b="1">
                          <a:effectLst/>
                        </a:rPr>
                        <a:t>50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25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10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dirty="0">
                          <a:effectLst/>
                        </a:rPr>
                        <a:t>111</a:t>
                      </a:r>
                      <a:br>
                        <a:rPr lang="en-US" sz="1700" dirty="0">
                          <a:effectLst/>
                        </a:rPr>
                      </a:br>
                      <a:r>
                        <a:rPr lang="en-US" sz="1700" dirty="0">
                          <a:effectLst/>
                        </a:rPr>
                        <a:t>84</a:t>
                      </a:r>
                      <a:br>
                        <a:rPr lang="en-US" sz="1700" dirty="0">
                          <a:effectLst/>
                        </a:rPr>
                      </a:br>
                      <a:r>
                        <a:rPr lang="en-US" sz="1700" b="1" dirty="0">
                          <a:effectLst/>
                        </a:rPr>
                        <a:t>50</a:t>
                      </a:r>
                      <a:br>
                        <a:rPr lang="en-US" sz="1700" dirty="0">
                          <a:effectLst/>
                        </a:rPr>
                      </a:br>
                      <a:r>
                        <a:rPr lang="en-US" sz="1700" dirty="0">
                          <a:effectLst/>
                        </a:rPr>
                        <a:t>36</a:t>
                      </a:r>
                      <a:br>
                        <a:rPr lang="en-US" sz="1700" dirty="0">
                          <a:effectLst/>
                        </a:rPr>
                      </a:br>
                      <a:r>
                        <a:rPr lang="en-US" sz="1700" dirty="0">
                          <a:effectLst/>
                        </a:rPr>
                        <a:t>23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>
                          <a:effectLst/>
                        </a:rPr>
                        <a:t>131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109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 b="1">
                          <a:effectLst/>
                        </a:rPr>
                        <a:t>84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59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35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>
                          <a:effectLst/>
                        </a:rPr>
                        <a:t>148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124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 b="1">
                          <a:effectLst/>
                        </a:rPr>
                        <a:t>100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72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43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459369"/>
                  </a:ext>
                </a:extLst>
              </a:tr>
              <a:tr h="18463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1">
                          <a:effectLst/>
                        </a:rPr>
                        <a:t>3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>
                          <a:effectLst/>
                        </a:rPr>
                        <a:t>90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75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 b="1">
                          <a:effectLst/>
                        </a:rPr>
                        <a:t>50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25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10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>
                          <a:effectLst/>
                        </a:rPr>
                        <a:t>134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104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 b="1">
                          <a:effectLst/>
                        </a:rPr>
                        <a:t>83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59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40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>
                          <a:effectLst/>
                        </a:rPr>
                        <a:t>161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137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 b="1">
                          <a:effectLst/>
                        </a:rPr>
                        <a:t>97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79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62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dirty="0">
                          <a:effectLst/>
                        </a:rPr>
                        <a:t>166</a:t>
                      </a:r>
                      <a:br>
                        <a:rPr lang="en-US" sz="1700" dirty="0">
                          <a:effectLst/>
                        </a:rPr>
                      </a:br>
                      <a:r>
                        <a:rPr lang="en-US" sz="1700" dirty="0">
                          <a:effectLst/>
                        </a:rPr>
                        <a:t>139</a:t>
                      </a:r>
                      <a:br>
                        <a:rPr lang="en-US" sz="1700" dirty="0">
                          <a:effectLst/>
                        </a:rPr>
                      </a:br>
                      <a:r>
                        <a:rPr lang="en-US" sz="1700" b="1" dirty="0">
                          <a:effectLst/>
                        </a:rPr>
                        <a:t>112</a:t>
                      </a:r>
                      <a:br>
                        <a:rPr lang="en-US" sz="1700" dirty="0">
                          <a:effectLst/>
                        </a:rPr>
                      </a:br>
                      <a:r>
                        <a:rPr lang="en-US" sz="1700" dirty="0">
                          <a:effectLst/>
                        </a:rPr>
                        <a:t>91</a:t>
                      </a:r>
                      <a:br>
                        <a:rPr lang="en-US" sz="1700" dirty="0">
                          <a:effectLst/>
                        </a:rPr>
                      </a:br>
                      <a:r>
                        <a:rPr lang="en-US" sz="1700" dirty="0">
                          <a:effectLst/>
                        </a:rPr>
                        <a:t>63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551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50581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9F3DF7-1198-404E-8FAB-04A31E21E652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Oral reading fluency norms (Hasbrouck &amp; Tindall, 2017)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547A5D-9051-2D4A-9305-4618523852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696413"/>
              </p:ext>
            </p:extLst>
          </p:nvPr>
        </p:nvGraphicFramePr>
        <p:xfrm>
          <a:off x="3744098" y="333632"/>
          <a:ext cx="7982465" cy="5955957"/>
        </p:xfrm>
        <a:graphic>
          <a:graphicData uri="http://schemas.openxmlformats.org/drawingml/2006/table">
            <a:tbl>
              <a:tblPr firstRow="1" bandRow="1"/>
              <a:tblGrid>
                <a:gridCol w="1075878">
                  <a:extLst>
                    <a:ext uri="{9D8B030D-6E8A-4147-A177-3AD203B41FA5}">
                      <a16:colId xmlns:a16="http://schemas.microsoft.com/office/drawing/2014/main" val="2126237302"/>
                    </a:ext>
                  </a:extLst>
                </a:gridCol>
                <a:gridCol w="1572566">
                  <a:extLst>
                    <a:ext uri="{9D8B030D-6E8A-4147-A177-3AD203B41FA5}">
                      <a16:colId xmlns:a16="http://schemas.microsoft.com/office/drawing/2014/main" val="1061749566"/>
                    </a:ext>
                  </a:extLst>
                </a:gridCol>
                <a:gridCol w="1577706">
                  <a:extLst>
                    <a:ext uri="{9D8B030D-6E8A-4147-A177-3AD203B41FA5}">
                      <a16:colId xmlns:a16="http://schemas.microsoft.com/office/drawing/2014/main" val="3837842191"/>
                    </a:ext>
                  </a:extLst>
                </a:gridCol>
                <a:gridCol w="1577706">
                  <a:extLst>
                    <a:ext uri="{9D8B030D-6E8A-4147-A177-3AD203B41FA5}">
                      <a16:colId xmlns:a16="http://schemas.microsoft.com/office/drawing/2014/main" val="3616655187"/>
                    </a:ext>
                  </a:extLst>
                </a:gridCol>
                <a:gridCol w="2178609">
                  <a:extLst>
                    <a:ext uri="{9D8B030D-6E8A-4147-A177-3AD203B41FA5}">
                      <a16:colId xmlns:a16="http://schemas.microsoft.com/office/drawing/2014/main" val="2671043730"/>
                    </a:ext>
                  </a:extLst>
                </a:gridCol>
              </a:tblGrid>
              <a:tr h="4167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>
                          <a:effectLst/>
                        </a:rPr>
                        <a:t>Grade</a:t>
                      </a:r>
                    </a:p>
                  </a:txBody>
                  <a:tcPr marL="41056" marR="41056" marT="41056" marB="41056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>
                          <a:effectLst/>
                        </a:rPr>
                        <a:t>Percentile</a:t>
                      </a:r>
                    </a:p>
                  </a:txBody>
                  <a:tcPr marL="41056" marR="41056" marT="41056" marB="41056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>
                          <a:effectLst/>
                        </a:rPr>
                        <a:t>Fall WCPM*</a:t>
                      </a:r>
                    </a:p>
                  </a:txBody>
                  <a:tcPr marL="41056" marR="41056" marT="41056" marB="41056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>
                          <a:effectLst/>
                        </a:rPr>
                        <a:t>Winter WCPM*</a:t>
                      </a:r>
                    </a:p>
                  </a:txBody>
                  <a:tcPr marL="41056" marR="41056" marT="41056" marB="41056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>
                          <a:effectLst/>
                        </a:rPr>
                        <a:t>Spring WCPM*</a:t>
                      </a:r>
                    </a:p>
                  </a:txBody>
                  <a:tcPr marL="41056" marR="41056" marT="41056" marB="41056" anchor="b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505627"/>
                  </a:ext>
                </a:extLst>
              </a:tr>
              <a:tr h="18463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1" dirty="0">
                          <a:effectLst/>
                        </a:rPr>
                        <a:t>4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dirty="0">
                          <a:effectLst/>
                        </a:rPr>
                        <a:t>90</a:t>
                      </a:r>
                      <a:br>
                        <a:rPr lang="en-US" sz="1700" dirty="0">
                          <a:effectLst/>
                        </a:rPr>
                      </a:br>
                      <a:r>
                        <a:rPr lang="en-US" sz="1700" dirty="0">
                          <a:effectLst/>
                        </a:rPr>
                        <a:t>75</a:t>
                      </a:r>
                      <a:br>
                        <a:rPr lang="en-US" sz="1700" dirty="0">
                          <a:effectLst/>
                        </a:rPr>
                      </a:br>
                      <a:r>
                        <a:rPr lang="en-US" sz="1700" b="1" dirty="0">
                          <a:effectLst/>
                        </a:rPr>
                        <a:t>50</a:t>
                      </a:r>
                      <a:br>
                        <a:rPr lang="en-US" sz="1700" dirty="0">
                          <a:effectLst/>
                        </a:rPr>
                      </a:br>
                      <a:r>
                        <a:rPr lang="en-US" sz="1700" dirty="0">
                          <a:effectLst/>
                        </a:rPr>
                        <a:t>25</a:t>
                      </a:r>
                      <a:br>
                        <a:rPr lang="en-US" sz="1700" dirty="0">
                          <a:effectLst/>
                        </a:rPr>
                      </a:br>
                      <a:r>
                        <a:rPr lang="en-US" sz="1700" dirty="0">
                          <a:effectLst/>
                        </a:rPr>
                        <a:t>10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153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125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94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75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60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168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143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120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95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71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184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160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133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105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83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087938"/>
                  </a:ext>
                </a:extLst>
              </a:tr>
              <a:tr h="18463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1" dirty="0">
                          <a:effectLst/>
                        </a:rPr>
                        <a:t>5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>
                          <a:effectLst/>
                        </a:rPr>
                        <a:t>90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75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 b="1">
                          <a:effectLst/>
                        </a:rPr>
                        <a:t>50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25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10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179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153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121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87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64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183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160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133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109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84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195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169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146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119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102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459369"/>
                  </a:ext>
                </a:extLst>
              </a:tr>
              <a:tr h="18463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1" dirty="0">
                          <a:effectLst/>
                        </a:rPr>
                        <a:t>6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>
                          <a:effectLst/>
                        </a:rPr>
                        <a:t>90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75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 b="1">
                          <a:effectLst/>
                        </a:rPr>
                        <a:t>50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25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10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185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159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132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112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89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>
                          <a:effectLst/>
                        </a:rPr>
                        <a:t>161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137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 b="1">
                          <a:effectLst/>
                        </a:rPr>
                        <a:t>97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79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62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dirty="0">
                          <a:effectLst/>
                        </a:rPr>
                        <a:t>204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173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146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122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91</a:t>
                      </a:r>
                    </a:p>
                  </a:txBody>
                  <a:tcPr marL="41056" marR="41056" marT="41056" marB="41056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551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90120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F2AA3E-C714-4E8D-9F46-9E6FFF7FB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38328"/>
            <a:ext cx="11438793" cy="15777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AC4D1-8D49-8D4E-9212-E50A4741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754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Controversies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F68EE46-93D5-46A5-8FC0-D539730769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6783863"/>
              </p:ext>
            </p:extLst>
          </p:nvPr>
        </p:nvGraphicFramePr>
        <p:xfrm>
          <a:off x="838200" y="2281565"/>
          <a:ext cx="10515600" cy="3939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04793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1C53362-68AD-B645-9D07-C5636AA4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Science of 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0C6DF-093F-6A4C-88AD-EA62BA35E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Recently, a radio documentary claimed that American teachers were not being prepared to teach reading in ways consistent with the science of reading</a:t>
            </a:r>
          </a:p>
          <a:p>
            <a:r>
              <a:rPr lang="en-US" sz="2400" dirty="0">
                <a:solidFill>
                  <a:schemeClr val="tx2"/>
                </a:solidFill>
              </a:rPr>
              <a:t>Specifically, this emphasized deficiencies in the teaching of foundational skills like science</a:t>
            </a:r>
          </a:p>
          <a:p>
            <a:r>
              <a:rPr lang="en-US" sz="2400" dirty="0">
                <a:solidFill>
                  <a:schemeClr val="tx2"/>
                </a:solidFill>
              </a:rPr>
              <a:t>This has led to legislation around the country requiring greater attention to these issues (e.g., Arkansas, Mississippi, Tennessee)</a:t>
            </a:r>
          </a:p>
          <a:p>
            <a:r>
              <a:rPr lang="en-US" sz="2400" dirty="0">
                <a:solidFill>
                  <a:schemeClr val="tx2"/>
                </a:solidFill>
              </a:rPr>
              <a:t>Addressing these issues well is the best way to keep control of your efforts</a:t>
            </a:r>
          </a:p>
        </p:txBody>
      </p:sp>
    </p:spTree>
    <p:extLst>
      <p:ext uri="{BB962C8B-B14F-4D97-AF65-F5344CB8AC3E}">
        <p14:creationId xmlns:p14="http://schemas.microsoft.com/office/powerpoint/2010/main" val="19653634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125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003569-9C48-294C-A6CC-596C98782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411" y="671525"/>
            <a:ext cx="4977976" cy="145405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Multi-cueing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004EE-A02D-0149-A290-81747FD81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2006600"/>
            <a:ext cx="5428372" cy="4673600"/>
          </a:xfrm>
        </p:spPr>
        <p:txBody>
          <a:bodyPr anchor="ctr"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K. Goodman theorized that readers read words through multiple sources of information (orthographic-phonemic, semantic, syntactic) – and that readers use as little visual information as possible</a:t>
            </a:r>
          </a:p>
          <a:p>
            <a:r>
              <a:rPr lang="en-US" sz="2400" dirty="0">
                <a:solidFill>
                  <a:srgbClr val="000000"/>
                </a:solidFill>
              </a:rPr>
              <a:t>Research shows that good readers rely mainly on orthographic-syntactic information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Many programs make this a major part of their foundational skills training (big mistake)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91562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Closed Quotation Mark">
            <a:extLst>
              <a:ext uri="{FF2B5EF4-FFF2-40B4-BE49-F238E27FC236}">
                <a16:creationId xmlns:a16="http://schemas.microsoft.com/office/drawing/2014/main" id="{4EA472B1-C656-41CA-8F46-63A5B0209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044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125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88E566-7C2A-344B-9BCA-5E261CB74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0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Decodable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2873D-3C99-724D-827C-B37775C80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809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Many phonics proponents claim that decodable text (text designed to provide practice in using phonic elements) is effective and necessary</a:t>
            </a:r>
          </a:p>
          <a:p>
            <a:r>
              <a:rPr lang="en-US" sz="2400" dirty="0">
                <a:solidFill>
                  <a:srgbClr val="000000"/>
                </a:solidFill>
              </a:rPr>
              <a:t>However, research has not been supportive of the claims (decodable text has not improved student learning) and there is some reasons not to overuse decodables (e.g., statistical learning)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91562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Open Book">
            <a:extLst>
              <a:ext uri="{FF2B5EF4-FFF2-40B4-BE49-F238E27FC236}">
                <a16:creationId xmlns:a16="http://schemas.microsoft.com/office/drawing/2014/main" id="{FF475238-A7AF-4161-B14C-6DD0845DD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349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9A6CAC-BB23-454A-A47B-54B305290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Large number of sight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4522B-925C-DB41-B1A5-A8807A1B7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Many reading programs emphasize the memorization of large numbers of high frequency words in K-1 </a:t>
            </a:r>
          </a:p>
          <a:p>
            <a:r>
              <a:rPr lang="en-US" sz="2400" dirty="0">
                <a:solidFill>
                  <a:schemeClr val="tx2"/>
                </a:solidFill>
              </a:rPr>
              <a:t>However, sight vocabulary is not developed mainly through memorization – sight vocabulary is one of the outcomes of decoding instruction</a:t>
            </a:r>
          </a:p>
          <a:p>
            <a:pPr marL="0" indent="0">
              <a:buNone/>
            </a:pPr>
            <a:endParaRPr lang="en-US" sz="1800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phic 6" descr="Communications">
            <a:extLst>
              <a:ext uri="{FF2B5EF4-FFF2-40B4-BE49-F238E27FC236}">
                <a16:creationId xmlns:a16="http://schemas.microsoft.com/office/drawing/2014/main" id="{BA078E32-DD4C-4704-BC91-E58D075B1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646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884769FE-1656-422F-86E1-8C1B16C2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9">
            <a:extLst>
              <a:ext uri="{FF2B5EF4-FFF2-40B4-BE49-F238E27FC236}">
                <a16:creationId xmlns:a16="http://schemas.microsoft.com/office/drawing/2014/main" id="{CB249F6D-244F-494A-98B9-5CC7413C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5760" y="682754"/>
            <a:ext cx="5492493" cy="5492493"/>
          </a:xfrm>
          <a:custGeom>
            <a:avLst/>
            <a:gdLst>
              <a:gd name="connsiteX0" fmla="*/ 2746247 w 5492493"/>
              <a:gd name="connsiteY0" fmla="*/ 0 h 5492493"/>
              <a:gd name="connsiteX1" fmla="*/ 5492493 w 5492493"/>
              <a:gd name="connsiteY1" fmla="*/ 2746247 h 5492493"/>
              <a:gd name="connsiteX2" fmla="*/ 2746247 w 5492493"/>
              <a:gd name="connsiteY2" fmla="*/ 5492493 h 5492493"/>
              <a:gd name="connsiteX3" fmla="*/ 0 w 5492493"/>
              <a:gd name="connsiteY3" fmla="*/ 2746247 h 5492493"/>
              <a:gd name="connsiteX4" fmla="*/ 2746247 w 5492493"/>
              <a:gd name="connsiteY4" fmla="*/ 0 h 5492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493" h="5492493">
                <a:moveTo>
                  <a:pt x="2746247" y="0"/>
                </a:moveTo>
                <a:cubicBezTo>
                  <a:pt x="4262957" y="0"/>
                  <a:pt x="5492493" y="1229536"/>
                  <a:pt x="5492493" y="2746247"/>
                </a:cubicBezTo>
                <a:cubicBezTo>
                  <a:pt x="5492493" y="4262957"/>
                  <a:pt x="4262957" y="5492493"/>
                  <a:pt x="2746247" y="5492493"/>
                </a:cubicBezTo>
                <a:cubicBezTo>
                  <a:pt x="1229536" y="5492493"/>
                  <a:pt x="0" y="4262957"/>
                  <a:pt x="0" y="2746247"/>
                </a:cubicBezTo>
                <a:cubicBezTo>
                  <a:pt x="0" y="1229536"/>
                  <a:pt x="1229536" y="0"/>
                  <a:pt x="2746247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1">
            <a:extLst>
              <a:ext uri="{FF2B5EF4-FFF2-40B4-BE49-F238E27FC236}">
                <a16:creationId xmlns:a16="http://schemas.microsoft.com/office/drawing/2014/main" id="{506C536E-6ECA-4211-AF8C-A2671C484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34260" y="5435945"/>
            <a:ext cx="435428" cy="435428"/>
          </a:xfrm>
          <a:prstGeom prst="ellipse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3">
            <a:extLst>
              <a:ext uri="{FF2B5EF4-FFF2-40B4-BE49-F238E27FC236}">
                <a16:creationId xmlns:a16="http://schemas.microsoft.com/office/drawing/2014/main" id="{AEAA70EA-2201-4F5D-AF08-58CFF851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011593" y="3567390"/>
            <a:ext cx="2311806" cy="2303982"/>
          </a:xfrm>
          <a:custGeom>
            <a:avLst/>
            <a:gdLst>
              <a:gd name="connsiteX0" fmla="*/ 0 w 3108399"/>
              <a:gd name="connsiteY0" fmla="*/ 0 h 3097879"/>
              <a:gd name="connsiteX1" fmla="*/ 159985 w 3108399"/>
              <a:gd name="connsiteY1" fmla="*/ 4045 h 3097879"/>
              <a:gd name="connsiteX2" fmla="*/ 3092907 w 3108399"/>
              <a:gd name="connsiteY2" fmla="*/ 2791087 h 3097879"/>
              <a:gd name="connsiteX3" fmla="*/ 3108399 w 3108399"/>
              <a:gd name="connsiteY3" fmla="*/ 3097879 h 3097879"/>
              <a:gd name="connsiteX4" fmla="*/ 2470733 w 3108399"/>
              <a:gd name="connsiteY4" fmla="*/ 3097879 h 3097879"/>
              <a:gd name="connsiteX5" fmla="*/ 2458534 w 3108399"/>
              <a:gd name="connsiteY5" fmla="*/ 2856285 h 3097879"/>
              <a:gd name="connsiteX6" fmla="*/ 252674 w 3108399"/>
              <a:gd name="connsiteY6" fmla="*/ 650424 h 3097879"/>
              <a:gd name="connsiteX7" fmla="*/ 0 w 3108399"/>
              <a:gd name="connsiteY7" fmla="*/ 637665 h 309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08399" h="3097879">
                <a:moveTo>
                  <a:pt x="0" y="0"/>
                </a:moveTo>
                <a:lnTo>
                  <a:pt x="159985" y="4045"/>
                </a:lnTo>
                <a:cubicBezTo>
                  <a:pt x="1696687" y="81941"/>
                  <a:pt x="2939004" y="1275632"/>
                  <a:pt x="3092907" y="2791087"/>
                </a:cubicBezTo>
                <a:lnTo>
                  <a:pt x="3108399" y="3097879"/>
                </a:lnTo>
                <a:lnTo>
                  <a:pt x="2470733" y="3097879"/>
                </a:lnTo>
                <a:lnTo>
                  <a:pt x="2458534" y="2856285"/>
                </a:lnTo>
                <a:cubicBezTo>
                  <a:pt x="2340416" y="1693197"/>
                  <a:pt x="1415762" y="768542"/>
                  <a:pt x="252674" y="650424"/>
                </a:cubicBezTo>
                <a:lnTo>
                  <a:pt x="0" y="63766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44D7ED-5C3B-0D47-A228-33E5B35CF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16" y="1431042"/>
            <a:ext cx="4055899" cy="3995916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Speed as measure of automaticity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CE6C9-C0DB-1D4D-9DEF-B6E22AAE4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1431042"/>
            <a:ext cx="3927826" cy="3995916"/>
          </a:xfrm>
        </p:spPr>
        <p:txBody>
          <a:bodyPr anchor="ctr">
            <a:no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Early assessments of foundational skills have become a touchstone in American education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Typically, they use speed to evaluate automaticity 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Speed can be misleading (practical alternatives are not feasible)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Important to make sure teachers understand the role that speed plays in these assessments</a:t>
            </a:r>
          </a:p>
        </p:txBody>
      </p:sp>
    </p:spTree>
    <p:extLst>
      <p:ext uri="{BB962C8B-B14F-4D97-AF65-F5344CB8AC3E}">
        <p14:creationId xmlns:p14="http://schemas.microsoft.com/office/powerpoint/2010/main" val="17669437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125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2D45C5-72F3-7B44-BB87-FD63B7BAA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0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Synthetic versus analytic phonics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C491F-0665-5947-ADC4-F8812C9C0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808" y="2421682"/>
            <a:ext cx="5329063" cy="4182318"/>
          </a:xfrm>
        </p:spPr>
        <p:txBody>
          <a:bodyPr anchor="ctr"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These are two ways to teach phonics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Synthetic teaching starts with individual letters and sounds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Analytic teaching emphasizes larger units such as syllables, rimes, etc.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Proponents of these approaches are adamant about their superiority</a:t>
            </a:r>
          </a:p>
          <a:p>
            <a:r>
              <a:rPr lang="en-US" sz="2400" dirty="0">
                <a:solidFill>
                  <a:srgbClr val="000000"/>
                </a:solidFill>
              </a:rPr>
              <a:t>Research findings suggest slightly higher effect sizes for synthetic instruction but no statistically significant difference between the two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91562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Deaf">
            <a:extLst>
              <a:ext uri="{FF2B5EF4-FFF2-40B4-BE49-F238E27FC236}">
                <a16:creationId xmlns:a16="http://schemas.microsoft.com/office/drawing/2014/main" id="{50C00EAF-D8D9-4A23-9B69-2E5F7A27E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774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73393-DB74-FE4B-85FD-4E1E37F2C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Teacher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B4454-C65F-BF45-92D9-051294542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400" dirty="0"/>
              <a:t>Need to provide sufficient amounts of instruction in foundational skills (in a primary grade reading class this would be roughly 50% of the training)</a:t>
            </a:r>
          </a:p>
          <a:p>
            <a:r>
              <a:rPr lang="en-US" sz="2400" dirty="0"/>
              <a:t>Teachers need to know the foundational skills curriculum, how to deliver effective instruction, and how to monitor student progress</a:t>
            </a:r>
          </a:p>
          <a:p>
            <a:r>
              <a:rPr lang="en-US" sz="2400" dirty="0"/>
              <a:t>Surveys show that many teachers say they are inadequately prepared for this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3E1044-8D70-448B-8E57-D926BD288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43" r="40275" b="-1"/>
          <a:stretch/>
        </p:blipFill>
        <p:spPr>
          <a:xfrm>
            <a:off x="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E9E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643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A329-83D8-D54C-85F0-887343AA7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Fast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04E64-9353-5845-BD50-B662C66FD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/>
              <a:t>While we teach students to “sound out” words, the actual reading process is obviously different from that – we neither learn words that laboriously, nor do we read words that slowly</a:t>
            </a:r>
          </a:p>
          <a:p>
            <a:r>
              <a:rPr lang="en-US" sz="2000"/>
              <a:t>Fast mapping refers to mental processes in which new concepts are learned based on minimal exposures to the new information</a:t>
            </a:r>
          </a:p>
          <a:p>
            <a:endParaRPr lang="en-US" sz="2000"/>
          </a:p>
          <a:p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A2250-091A-4A43-9A53-80AE2757C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44" r="708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5E8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6413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73393-DB74-FE4B-85FD-4E1E37F2C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Teacher Education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B4454-C65F-BF45-92D9-051294542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400" dirty="0"/>
              <a:t>Traditional programs provide more reading preparation than many of your programs </a:t>
            </a:r>
          </a:p>
          <a:p>
            <a:r>
              <a:rPr lang="en-US" sz="2400" dirty="0"/>
              <a:t>Even with those more </a:t>
            </a:r>
            <a:r>
              <a:rPr lang="en-US" sz="2400"/>
              <a:t>extensive programs there </a:t>
            </a:r>
            <a:r>
              <a:rPr lang="en-US" sz="2400" dirty="0"/>
              <a:t>are serious complaints about the quantity and quality of preparation in this area</a:t>
            </a:r>
          </a:p>
          <a:p>
            <a:r>
              <a:rPr lang="en-US" sz="2400" dirty="0"/>
              <a:t>Limits of your programs need to be exceeded (course requirements versus offload requirements – asynchronous opportunities)</a:t>
            </a:r>
          </a:p>
          <a:p>
            <a:r>
              <a:rPr lang="en-US" sz="2400" dirty="0"/>
              <a:t>Put K-12 student performance above trainers’ “philosophies” (follow the research)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3E1044-8D70-448B-8E57-D926BD288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43" r="40275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E9E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312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A329-83D8-D54C-85F0-887343AA7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Statistical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04E64-9353-5845-BD50-B662C66FD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/>
              <a:t>Statistical learning or probabilistic response is an alternative explanation for how learners come to respond to words</a:t>
            </a:r>
          </a:p>
          <a:p>
            <a:r>
              <a:rPr lang="en-US" sz="2000" dirty="0"/>
              <a:t>The idea is that our minds collect statistical information about the likelihood of occurrence of particular orthographic-phonemic pairings and that we learn to respond accordingly</a:t>
            </a:r>
          </a:p>
          <a:p>
            <a:r>
              <a:rPr lang="en-US" sz="2000" dirty="0"/>
              <a:t>Example: we come to expect p to represent /p/ as in pan, more often than it will represent /f/ as in phone – and that will occur more often than the silent role it plays in a word like </a:t>
            </a:r>
            <a:r>
              <a:rPr lang="en-US" sz="2000" dirty="0" err="1"/>
              <a:t>ptermigan</a:t>
            </a:r>
            <a:r>
              <a:rPr lang="en-US" sz="2000" dirty="0"/>
              <a:t> 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A2250-091A-4A43-9A53-80AE2757C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44" r="708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5E8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728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E02606-DB15-8744-BBA5-976905B09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Research Evidence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F96B5-4D2F-BA46-894B-2260DA9A2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US" sz="2200">
                <a:solidFill>
                  <a:srgbClr val="FEFFFF"/>
                </a:solidFill>
              </a:rPr>
              <a:t>There is an extensive research base showing that students make faster learning progress when provided explicit instruction in various foundational skills</a:t>
            </a:r>
          </a:p>
          <a:p>
            <a:r>
              <a:rPr lang="en-US" sz="2200">
                <a:solidFill>
                  <a:srgbClr val="FEFFFF"/>
                </a:solidFill>
              </a:rPr>
              <a:t>I will limit my use of research mainly to meta-analyses of experimental studies that have evaluated the effectiveness of instruction in these various foundational skills (particularly public analyses)</a:t>
            </a:r>
          </a:p>
          <a:p>
            <a:r>
              <a:rPr lang="en-US" sz="2200">
                <a:solidFill>
                  <a:srgbClr val="FEFFFF"/>
                </a:solidFill>
              </a:rPr>
              <a:t>There is also a substantial body of psychological and neurological research that helps explain what this instruction is beneficial (we won’t pursue that here)</a:t>
            </a:r>
          </a:p>
        </p:txBody>
      </p:sp>
    </p:spTree>
    <p:extLst>
      <p:ext uri="{BB962C8B-B14F-4D97-AF65-F5344CB8AC3E}">
        <p14:creationId xmlns:p14="http://schemas.microsoft.com/office/powerpoint/2010/main" val="54384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5354</Words>
  <Application>Microsoft Macintosh PowerPoint</Application>
  <PresentationFormat>Widescreen</PresentationFormat>
  <Paragraphs>843</Paragraphs>
  <Slides>70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Arial</vt:lpstr>
      <vt:lpstr>Calibri</vt:lpstr>
      <vt:lpstr>Calibri Light</vt:lpstr>
      <vt:lpstr>Wingdings</vt:lpstr>
      <vt:lpstr>Office Theme</vt:lpstr>
      <vt:lpstr>Foundational Skills</vt:lpstr>
      <vt:lpstr>Purposes</vt:lpstr>
      <vt:lpstr>Simple View of Reading (Gough &amp; Tunmer, 1986)</vt:lpstr>
      <vt:lpstr>PowerPoint Presentation</vt:lpstr>
      <vt:lpstr>Foundational skills</vt:lpstr>
      <vt:lpstr>Automaticity</vt:lpstr>
      <vt:lpstr>Fast Mapping</vt:lpstr>
      <vt:lpstr>Statistical Learning</vt:lpstr>
      <vt:lpstr>Research Evidence</vt:lpstr>
      <vt:lpstr>PowerPoint Presentation</vt:lpstr>
      <vt:lpstr>Preventing Reading Difficulties</vt:lpstr>
      <vt:lpstr>PowerPoint Presentation</vt:lpstr>
      <vt:lpstr>PowerPoint Presentation</vt:lpstr>
      <vt:lpstr>National Reading Panel</vt:lpstr>
      <vt:lpstr>PowerPoint Presentation</vt:lpstr>
      <vt:lpstr>PowerPoint Presentation</vt:lpstr>
      <vt:lpstr>National Early Literacy Panel</vt:lpstr>
      <vt:lpstr>PowerPoint Presentation</vt:lpstr>
      <vt:lpstr>PowerPoint Presentation</vt:lpstr>
      <vt:lpstr>National Literacy Panel for Language Minority Children and Youth</vt:lpstr>
      <vt:lpstr>PowerPoint Presentation</vt:lpstr>
      <vt:lpstr>PowerPoint Presentation</vt:lpstr>
      <vt:lpstr>What Works Clearinghouse</vt:lpstr>
      <vt:lpstr>What Works Clearinghouse Panelists (sample)</vt:lpstr>
      <vt:lpstr>Other Research Evidence</vt:lpstr>
      <vt:lpstr>Phonological Awareness</vt:lpstr>
      <vt:lpstr>Phonological Awareness (cont.)</vt:lpstr>
      <vt:lpstr>Phonological Awareness (cont.)</vt:lpstr>
      <vt:lpstr>PA Instruction</vt:lpstr>
      <vt:lpstr>Phonological Awareness Skills</vt:lpstr>
      <vt:lpstr>Examples of PA Skills</vt:lpstr>
      <vt:lpstr>Alphabet Letters</vt:lpstr>
      <vt:lpstr>Alphabet Letters (cont.)</vt:lpstr>
      <vt:lpstr>Phonics</vt:lpstr>
      <vt:lpstr>Phonics (cont.)</vt:lpstr>
      <vt:lpstr>Phonics (cont.)</vt:lpstr>
      <vt:lpstr>Phonics (cont.)</vt:lpstr>
      <vt:lpstr>Phonics (cont.)</vt:lpstr>
      <vt:lpstr>Phoneme-Grapheme Correspondences</vt:lpstr>
      <vt:lpstr>Phoneme-Grapheme Correspondence</vt:lpstr>
      <vt:lpstr>Phoneme-Grapheme Correspondence</vt:lpstr>
      <vt:lpstr>Phoneme-Grapheme Correspondence</vt:lpstr>
      <vt:lpstr>Sound symbol relations and word context</vt:lpstr>
      <vt:lpstr>Sound symbol relations and word context</vt:lpstr>
      <vt:lpstr>Syllable Patterns</vt:lpstr>
      <vt:lpstr>High frequency words</vt:lpstr>
      <vt:lpstr>High frequency words (cont.)</vt:lpstr>
      <vt:lpstr>High frequency words (cont.)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frequency words (cont.)</vt:lpstr>
      <vt:lpstr>Oral Reading Fluency</vt:lpstr>
      <vt:lpstr>Oral Reading Fluency</vt:lpstr>
      <vt:lpstr>Oral Reading Fluency</vt:lpstr>
      <vt:lpstr>Oral Reading Fluency (cont.)</vt:lpstr>
      <vt:lpstr>PowerPoint Presentation</vt:lpstr>
      <vt:lpstr>PowerPoint Presentation</vt:lpstr>
      <vt:lpstr>Controversies</vt:lpstr>
      <vt:lpstr>Science of Reading</vt:lpstr>
      <vt:lpstr>Multi-cueing systems</vt:lpstr>
      <vt:lpstr>Decodable Text</vt:lpstr>
      <vt:lpstr>Large number of sight words</vt:lpstr>
      <vt:lpstr>Speed as measure of automaticity</vt:lpstr>
      <vt:lpstr>Synthetic versus analytic phonics</vt:lpstr>
      <vt:lpstr>Teacher Education</vt:lpstr>
      <vt:lpstr>Teacher Education (cont.)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Foundational Skills</dc:title>
  <dc:creator>Shanahan, Timothy E</dc:creator>
  <cp:lastModifiedBy>Shanahan, Timothy E</cp:lastModifiedBy>
  <cp:revision>2</cp:revision>
  <dcterms:created xsi:type="dcterms:W3CDTF">2020-12-02T15:05:29Z</dcterms:created>
  <dcterms:modified xsi:type="dcterms:W3CDTF">2020-12-02T15:24:01Z</dcterms:modified>
</cp:coreProperties>
</file>