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76" r:id="rId3"/>
    <p:sldId id="275" r:id="rId4"/>
    <p:sldId id="257" r:id="rId5"/>
    <p:sldId id="264" r:id="rId6"/>
    <p:sldId id="258" r:id="rId7"/>
    <p:sldId id="265" r:id="rId8"/>
    <p:sldId id="266" r:id="rId9"/>
    <p:sldId id="267" r:id="rId10"/>
    <p:sldId id="268" r:id="rId11"/>
    <p:sldId id="259" r:id="rId12"/>
    <p:sldId id="269" r:id="rId13"/>
    <p:sldId id="260" r:id="rId14"/>
    <p:sldId id="270" r:id="rId15"/>
    <p:sldId id="271" r:id="rId16"/>
    <p:sldId id="272" r:id="rId17"/>
    <p:sldId id="261" r:id="rId18"/>
    <p:sldId id="262" r:id="rId19"/>
    <p:sldId id="273" r:id="rId20"/>
    <p:sldId id="263" r:id="rId21"/>
    <p:sldId id="274"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37"/>
  </p:normalViewPr>
  <p:slideViewPr>
    <p:cSldViewPr snapToGrid="0" snapToObjects="1">
      <p:cViewPr varScale="1">
        <p:scale>
          <a:sx n="108" d="100"/>
          <a:sy n="108" d="100"/>
        </p:scale>
        <p:origin x="736" y="1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1D30E-3E4D-4547-A3AC-49A6CFAB095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9210AD6-A0A0-3F40-867C-E1381703F7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34459EF-EAB6-AB44-82B8-495A58CC2EB3}"/>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C275951D-32DC-1B4C-9BCE-4EFF0848C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8156BA-D313-A245-A450-38D1314A392B}"/>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3663808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AA54E-59D6-6348-9DDB-9CADC41D0A9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32C5A44-C8FD-9148-A99D-7880426B5CC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5E10F3-C253-7649-A43E-4BCA349E4801}"/>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EE987BBB-87E3-3E42-8A51-4484E077D0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DF5DE7-3E8F-CA4B-92C1-AF5543061A51}"/>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38518829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3ACD1F9-4297-3A47-9558-C98CC73337E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22B2B9-651D-BC49-8D9A-26B794A6567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6C1CB9-41C4-EF41-876A-1001E085319F}"/>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2DE9B6F6-0442-8B47-96C4-79C43BAED9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F8C455-8A2A-3E4F-90B3-B957F870A1CE}"/>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2883341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0ED1A-515E-AD42-97DE-EE306654EF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F0004-7657-124E-AB39-B752160585D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CFC65-0CED-714B-B8E5-A9B4ED8D59FC}"/>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C0A108F3-E8E6-664C-B64C-16B94816AF9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90CED3-B1D6-A449-A811-985D6BE46F25}"/>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2340842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87706A-B40B-9640-9E64-1179BC0094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4FECAAB-994E-9244-8F8D-11EC025A18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DBD54EA-2B2B-B947-9254-15ECF75DD666}"/>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8195DF53-20A9-2E4C-88EF-9E2D9A46234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9EE472-4784-BF48-AE06-3CD75E6F9F32}"/>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2377982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94CEA2-74E1-E140-BF18-17A36FAE070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14FE17-9B80-6E4C-B22F-2F3DE26EF9F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8EE85A-050E-B744-9CE9-ED7DF8D2C1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C747370-49D1-8F4F-BBCD-0A0B2E050561}"/>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6" name="Footer Placeholder 5">
            <a:extLst>
              <a:ext uri="{FF2B5EF4-FFF2-40B4-BE49-F238E27FC236}">
                <a16:creationId xmlns:a16="http://schemas.microsoft.com/office/drawing/2014/main" id="{01BEEAEA-D341-B24B-94C6-4788C7F92CD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04469F-CA35-774B-AE03-44471243539A}"/>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179831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055D4-9ABF-1F48-91E5-711FBA3AC7E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391050-0B64-9244-AA64-9C7C6BBFBC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102032F-DF6F-FB45-AF10-7C3545813D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027D2A-433D-C84A-85DE-7BE87A011A8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1929DA-6FAC-0045-897E-302FA3DB19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1B686B-A438-4640-A0BB-C881FED44A74}"/>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8" name="Footer Placeholder 7">
            <a:extLst>
              <a:ext uri="{FF2B5EF4-FFF2-40B4-BE49-F238E27FC236}">
                <a16:creationId xmlns:a16="http://schemas.microsoft.com/office/drawing/2014/main" id="{738DB12A-30FB-1C40-8062-9376B883750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40E0F5C-58EA-724B-B8A6-50F3E2B9D8A3}"/>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3078734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A3EB4-3268-124E-9836-ECD84D26925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15270F3-F416-B24D-9717-63B944679C71}"/>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4" name="Footer Placeholder 3">
            <a:extLst>
              <a:ext uri="{FF2B5EF4-FFF2-40B4-BE49-F238E27FC236}">
                <a16:creationId xmlns:a16="http://schemas.microsoft.com/office/drawing/2014/main" id="{52CA7AE1-B280-B04E-A904-6191F2C1CA9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FD3AD6-DDF3-1842-991F-D713323241A4}"/>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2454128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63ADD1F-C374-2D43-824D-A3944AD24CEA}"/>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3" name="Footer Placeholder 2">
            <a:extLst>
              <a:ext uri="{FF2B5EF4-FFF2-40B4-BE49-F238E27FC236}">
                <a16:creationId xmlns:a16="http://schemas.microsoft.com/office/drawing/2014/main" id="{0E02FE8D-5B9B-D241-AD28-CB2D294E4E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20AB2B0-F2BC-0845-B605-D8C3D7D41B5E}"/>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14771795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09B46-0218-1543-A349-3CD375D380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2DAF3D-2FCE-B84F-9301-53753EDC0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C8DBB92-43C4-E145-A1A7-EA71B25B88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6E01235-CA3A-BD4C-A771-5C90A753B32A}"/>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6" name="Footer Placeholder 5">
            <a:extLst>
              <a:ext uri="{FF2B5EF4-FFF2-40B4-BE49-F238E27FC236}">
                <a16:creationId xmlns:a16="http://schemas.microsoft.com/office/drawing/2014/main" id="{0F3B5E6C-8E97-F246-948E-08C80F20D2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C3FB5F-1B49-9F48-832F-807E1D57E934}"/>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1684948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3ECCC2-97A2-E84A-998C-A7E4DE6CE4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922263E-79ED-D04F-9A2E-C2437B9007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9CA3C12-5B69-5C4F-A89C-C749928B19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BDBCC4-B787-B54E-8C73-9A8555926DFA}"/>
              </a:ext>
            </a:extLst>
          </p:cNvPr>
          <p:cNvSpPr>
            <a:spLocks noGrp="1"/>
          </p:cNvSpPr>
          <p:nvPr>
            <p:ph type="dt" sz="half" idx="10"/>
          </p:nvPr>
        </p:nvSpPr>
        <p:spPr/>
        <p:txBody>
          <a:bodyPr/>
          <a:lstStyle/>
          <a:p>
            <a:fld id="{C44BD23C-6E22-BB46-89F3-65891D1880AB}" type="datetimeFigureOut">
              <a:rPr lang="en-US" smtClean="0"/>
              <a:t>2/23/20</a:t>
            </a:fld>
            <a:endParaRPr lang="en-US"/>
          </a:p>
        </p:txBody>
      </p:sp>
      <p:sp>
        <p:nvSpPr>
          <p:cNvPr id="6" name="Footer Placeholder 5">
            <a:extLst>
              <a:ext uri="{FF2B5EF4-FFF2-40B4-BE49-F238E27FC236}">
                <a16:creationId xmlns:a16="http://schemas.microsoft.com/office/drawing/2014/main" id="{3B234764-6E24-1A4F-96C8-D72ECA1C447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78056C-9959-C045-BEE6-31AEE5416FFF}"/>
              </a:ext>
            </a:extLst>
          </p:cNvPr>
          <p:cNvSpPr>
            <a:spLocks noGrp="1"/>
          </p:cNvSpPr>
          <p:nvPr>
            <p:ph type="sldNum" sz="quarter" idx="12"/>
          </p:nvPr>
        </p:nvSpPr>
        <p:spPr/>
        <p:txBody>
          <a:bodyPr/>
          <a:lstStyle/>
          <a:p>
            <a:fld id="{2A931867-F939-E64D-A5DF-8873F0021459}" type="slidenum">
              <a:rPr lang="en-US" smtClean="0"/>
              <a:t>‹#›</a:t>
            </a:fld>
            <a:endParaRPr lang="en-US"/>
          </a:p>
        </p:txBody>
      </p:sp>
    </p:spTree>
    <p:extLst>
      <p:ext uri="{BB962C8B-B14F-4D97-AF65-F5344CB8AC3E}">
        <p14:creationId xmlns:p14="http://schemas.microsoft.com/office/powerpoint/2010/main" val="403303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2E653C-7AD7-1B48-A765-64344AADCDF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0D1ADB-73B0-6149-BBCE-2AF13D12B1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F6F9B0-8256-2D44-B653-01D60D12F2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BD23C-6E22-BB46-89F3-65891D1880AB}" type="datetimeFigureOut">
              <a:rPr lang="en-US" smtClean="0"/>
              <a:t>2/23/20</a:t>
            </a:fld>
            <a:endParaRPr lang="en-US"/>
          </a:p>
        </p:txBody>
      </p:sp>
      <p:sp>
        <p:nvSpPr>
          <p:cNvPr id="5" name="Footer Placeholder 4">
            <a:extLst>
              <a:ext uri="{FF2B5EF4-FFF2-40B4-BE49-F238E27FC236}">
                <a16:creationId xmlns:a16="http://schemas.microsoft.com/office/drawing/2014/main" id="{CF5C1ED1-6FE5-9541-9A16-389BF6CCC59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AEB32F1-3966-FE4A-B9E5-7D88F47908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931867-F939-E64D-A5DF-8873F0021459}" type="slidenum">
              <a:rPr lang="en-US" smtClean="0"/>
              <a:t>‹#›</a:t>
            </a:fld>
            <a:endParaRPr lang="en-US"/>
          </a:p>
        </p:txBody>
      </p:sp>
    </p:spTree>
    <p:extLst>
      <p:ext uri="{BB962C8B-B14F-4D97-AF65-F5344CB8AC3E}">
        <p14:creationId xmlns:p14="http://schemas.microsoft.com/office/powerpoint/2010/main" val="23018497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shanahanonliteracy.com/"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62F68EE4-9C62-3A47-BCBE-444DEFA31ECD}"/>
              </a:ext>
            </a:extLst>
          </p:cNvPr>
          <p:cNvSpPr>
            <a:spLocks noGrp="1"/>
          </p:cNvSpPr>
          <p:nvPr>
            <p:ph type="ctrTitle"/>
          </p:nvPr>
        </p:nvSpPr>
        <p:spPr>
          <a:xfrm>
            <a:off x="3045368" y="2043663"/>
            <a:ext cx="6105194" cy="2031055"/>
          </a:xfrm>
        </p:spPr>
        <p:txBody>
          <a:bodyPr>
            <a:normAutofit/>
          </a:bodyPr>
          <a:lstStyle/>
          <a:p>
            <a:r>
              <a:rPr lang="en-US" sz="4700" b="1">
                <a:solidFill>
                  <a:srgbClr val="FFFFFF"/>
                </a:solidFill>
              </a:rPr>
              <a:t>Improving the Reading of  </a:t>
            </a:r>
            <a:br>
              <a:rPr lang="en-US" sz="4700" b="1">
                <a:solidFill>
                  <a:srgbClr val="FFFFFF"/>
                </a:solidFill>
              </a:rPr>
            </a:br>
            <a:r>
              <a:rPr lang="en-US" sz="4700" b="1">
                <a:solidFill>
                  <a:srgbClr val="FFFFFF"/>
                </a:solidFill>
              </a:rPr>
              <a:t>English Learners</a:t>
            </a:r>
          </a:p>
        </p:txBody>
      </p:sp>
      <p:sp>
        <p:nvSpPr>
          <p:cNvPr id="3" name="Subtitle 2">
            <a:extLst>
              <a:ext uri="{FF2B5EF4-FFF2-40B4-BE49-F238E27FC236}">
                <a16:creationId xmlns:a16="http://schemas.microsoft.com/office/drawing/2014/main" id="{4AD4197A-4B8F-7246-BC8D-FC220AAD37A3}"/>
              </a:ext>
            </a:extLst>
          </p:cNvPr>
          <p:cNvSpPr>
            <a:spLocks noGrp="1"/>
          </p:cNvSpPr>
          <p:nvPr>
            <p:ph type="subTitle" idx="1"/>
          </p:nvPr>
        </p:nvSpPr>
        <p:spPr>
          <a:xfrm>
            <a:off x="2933205" y="4227616"/>
            <a:ext cx="6453683" cy="1744559"/>
          </a:xfrm>
        </p:spPr>
        <p:txBody>
          <a:bodyPr>
            <a:normAutofit/>
          </a:bodyPr>
          <a:lstStyle/>
          <a:p>
            <a:r>
              <a:rPr lang="en-US" sz="2000" dirty="0">
                <a:solidFill>
                  <a:srgbClr val="FFFFFF"/>
                </a:solidFill>
              </a:rPr>
              <a:t>Timothy Shanahan</a:t>
            </a:r>
          </a:p>
          <a:p>
            <a:r>
              <a:rPr lang="en-US" sz="2000" dirty="0">
                <a:solidFill>
                  <a:srgbClr val="FFFFFF"/>
                </a:solidFill>
              </a:rPr>
              <a:t>University of Illinois at Chicago</a:t>
            </a:r>
          </a:p>
          <a:p>
            <a:r>
              <a:rPr lang="en-US" sz="2000" dirty="0">
                <a:solidFill>
                  <a:srgbClr val="FFFFFF"/>
                </a:solidFill>
                <a:hlinkClick r:id="rId3"/>
              </a:rPr>
              <a:t>www.shanahanonliteracy.com</a:t>
            </a:r>
            <a:endParaRPr lang="en-US" sz="2000" dirty="0">
              <a:solidFill>
                <a:srgbClr val="FFFFFF"/>
              </a:solidFill>
            </a:endParaRPr>
          </a:p>
          <a:p>
            <a:endParaRPr lang="en-US" sz="800" dirty="0">
              <a:solidFill>
                <a:srgbClr val="FFFFFF"/>
              </a:solidFill>
            </a:endParaRPr>
          </a:p>
        </p:txBody>
      </p:sp>
    </p:spTree>
    <p:extLst>
      <p:ext uri="{BB962C8B-B14F-4D97-AF65-F5344CB8AC3E}">
        <p14:creationId xmlns:p14="http://schemas.microsoft.com/office/powerpoint/2010/main" val="895371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EF8C35-5EA0-F24A-8CBE-EEB905D9C606}"/>
              </a:ext>
            </a:extLst>
          </p:cNvPr>
          <p:cNvSpPr>
            <a:spLocks noGrp="1"/>
          </p:cNvSpPr>
          <p:nvPr>
            <p:ph type="title"/>
          </p:nvPr>
        </p:nvSpPr>
        <p:spPr>
          <a:xfrm>
            <a:off x="1179226" y="826680"/>
            <a:ext cx="9833548" cy="1325563"/>
          </a:xfrm>
        </p:spPr>
        <p:txBody>
          <a:bodyPr>
            <a:normAutofit/>
          </a:bodyPr>
          <a:lstStyle/>
          <a:p>
            <a:pPr algn="ctr"/>
            <a:r>
              <a:rPr lang="en-US" sz="3400" b="1">
                <a:solidFill>
                  <a:srgbClr val="FFFFFF"/>
                </a:solidFill>
              </a:rPr>
              <a:t>Foster high expectations for EL students’ learning (cont.) </a:t>
            </a:r>
            <a:br>
              <a:rPr lang="en-US" sz="3400">
                <a:solidFill>
                  <a:srgbClr val="FFFFFF"/>
                </a:solidFill>
              </a:rPr>
            </a:br>
            <a:endParaRPr lang="en-US" sz="3400">
              <a:solidFill>
                <a:srgbClr val="FFFFFF"/>
              </a:solidFill>
            </a:endParaRPr>
          </a:p>
        </p:txBody>
      </p:sp>
      <p:sp>
        <p:nvSpPr>
          <p:cNvPr id="3" name="Content Placeholder 2">
            <a:extLst>
              <a:ext uri="{FF2B5EF4-FFF2-40B4-BE49-F238E27FC236}">
                <a16:creationId xmlns:a16="http://schemas.microsoft.com/office/drawing/2014/main" id="{6961E98B-FCDE-5D4A-BC20-5193AE0D5B3E}"/>
              </a:ext>
            </a:extLst>
          </p:cNvPr>
          <p:cNvSpPr>
            <a:spLocks noGrp="1"/>
          </p:cNvSpPr>
          <p:nvPr>
            <p:ph idx="1"/>
          </p:nvPr>
        </p:nvSpPr>
        <p:spPr>
          <a:xfrm>
            <a:off x="1179226" y="3092970"/>
            <a:ext cx="9833548" cy="2693976"/>
          </a:xfrm>
        </p:spPr>
        <p:txBody>
          <a:bodyPr>
            <a:noAutofit/>
          </a:bodyPr>
          <a:lstStyle/>
          <a:p>
            <a:r>
              <a:rPr lang="en-US" sz="2400" dirty="0">
                <a:solidFill>
                  <a:srgbClr val="000000"/>
                </a:solidFill>
              </a:rPr>
              <a:t>Objective measures (e.g., nonverbal IQ, LD incidence) suggest English learners as a population are not different from native speakers</a:t>
            </a:r>
          </a:p>
          <a:p>
            <a:r>
              <a:rPr lang="en-US" sz="2400" dirty="0">
                <a:solidFill>
                  <a:srgbClr val="000000"/>
                </a:solidFill>
              </a:rPr>
              <a:t>They are as capable of learning as native speakers, so low expectations for ELs are as unwarranted as they are damaging</a:t>
            </a:r>
          </a:p>
          <a:p>
            <a:r>
              <a:rPr lang="en-US" sz="2400" dirty="0">
                <a:solidFill>
                  <a:srgbClr val="000000"/>
                </a:solidFill>
              </a:rPr>
              <a:t>Two reasons EL students lag in reading: </a:t>
            </a:r>
          </a:p>
          <a:p>
            <a:pPr marL="0" indent="0">
              <a:buNone/>
            </a:pPr>
            <a:r>
              <a:rPr lang="en-US" sz="2400" dirty="0">
                <a:solidFill>
                  <a:srgbClr val="000000"/>
                </a:solidFill>
              </a:rPr>
              <a:t>	(1) ELs must learn much more than their native-speaking </a:t>
            </a:r>
          </a:p>
          <a:p>
            <a:pPr marL="0" indent="0">
              <a:spcBef>
                <a:spcPts val="0"/>
              </a:spcBef>
              <a:buNone/>
            </a:pPr>
            <a:r>
              <a:rPr lang="en-US" sz="2400" dirty="0">
                <a:solidFill>
                  <a:srgbClr val="000000"/>
                </a:solidFill>
              </a:rPr>
              <a:t>	      classmates (they have to learn everything plus English) </a:t>
            </a:r>
          </a:p>
          <a:p>
            <a:pPr marL="0" indent="0">
              <a:spcBef>
                <a:spcPts val="0"/>
              </a:spcBef>
              <a:buNone/>
            </a:pPr>
            <a:r>
              <a:rPr lang="en-US" sz="2400" dirty="0">
                <a:solidFill>
                  <a:srgbClr val="000000"/>
                </a:solidFill>
              </a:rPr>
              <a:t>	(2) Teachers may be ill equipped to adequately support English l</a:t>
            </a:r>
          </a:p>
          <a:p>
            <a:pPr marL="0" indent="0">
              <a:spcBef>
                <a:spcPts val="0"/>
              </a:spcBef>
              <a:buNone/>
            </a:pPr>
            <a:r>
              <a:rPr lang="en-US" sz="2400" dirty="0">
                <a:solidFill>
                  <a:srgbClr val="000000"/>
                </a:solidFill>
              </a:rPr>
              <a:t>                    learners</a:t>
            </a:r>
          </a:p>
        </p:txBody>
      </p:sp>
    </p:spTree>
    <p:extLst>
      <p:ext uri="{BB962C8B-B14F-4D97-AF65-F5344CB8AC3E}">
        <p14:creationId xmlns:p14="http://schemas.microsoft.com/office/powerpoint/2010/main" val="1091353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EF8C35-5EA0-F24A-8CBE-EEB905D9C606}"/>
              </a:ext>
            </a:extLst>
          </p:cNvPr>
          <p:cNvSpPr>
            <a:spLocks noGrp="1"/>
          </p:cNvSpPr>
          <p:nvPr>
            <p:ph type="title"/>
          </p:nvPr>
        </p:nvSpPr>
        <p:spPr>
          <a:xfrm>
            <a:off x="1179226" y="826680"/>
            <a:ext cx="9833548" cy="1325563"/>
          </a:xfrm>
        </p:spPr>
        <p:txBody>
          <a:bodyPr>
            <a:normAutofit/>
          </a:bodyPr>
          <a:lstStyle/>
          <a:p>
            <a:pPr algn="ctr"/>
            <a:br>
              <a:rPr lang="en-US" sz="3200" b="1" dirty="0">
                <a:solidFill>
                  <a:srgbClr val="FFFFFF"/>
                </a:solidFill>
              </a:rPr>
            </a:br>
            <a:r>
              <a:rPr lang="en-US" sz="3200" b="1" dirty="0">
                <a:solidFill>
                  <a:srgbClr val="FFFFFF"/>
                </a:solidFill>
              </a:rPr>
              <a:t>4. Respect ELs and their home languages.</a:t>
            </a:r>
            <a:br>
              <a:rPr lang="en-US" sz="3200" b="1" dirty="0">
                <a:solidFill>
                  <a:srgbClr val="FFFFFF"/>
                </a:solidFill>
              </a:rPr>
            </a:b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6961E98B-FCDE-5D4A-BC20-5193AE0D5B3E}"/>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A second language is an asset</a:t>
            </a:r>
          </a:p>
          <a:p>
            <a:r>
              <a:rPr lang="en-US" sz="2400" dirty="0">
                <a:solidFill>
                  <a:srgbClr val="000000"/>
                </a:solidFill>
              </a:rPr>
              <a:t>Some teachers may still discourage students’ use of the home language, with the idea that this would help them progress faster in English ( a prejudice out of line with the research)</a:t>
            </a:r>
          </a:p>
          <a:p>
            <a:r>
              <a:rPr lang="en-US" sz="2400" dirty="0">
                <a:solidFill>
                  <a:srgbClr val="000000"/>
                </a:solidFill>
              </a:rPr>
              <a:t>Instead of making students feel safe and welcome, these practices inadvertently discourage English learners</a:t>
            </a:r>
          </a:p>
        </p:txBody>
      </p:sp>
    </p:spTree>
    <p:extLst>
      <p:ext uri="{BB962C8B-B14F-4D97-AF65-F5344CB8AC3E}">
        <p14:creationId xmlns:p14="http://schemas.microsoft.com/office/powerpoint/2010/main" val="2153323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EF8C35-5EA0-F24A-8CBE-EEB905D9C606}"/>
              </a:ext>
            </a:extLst>
          </p:cNvPr>
          <p:cNvSpPr>
            <a:spLocks noGrp="1"/>
          </p:cNvSpPr>
          <p:nvPr>
            <p:ph type="title"/>
          </p:nvPr>
        </p:nvSpPr>
        <p:spPr>
          <a:xfrm>
            <a:off x="1179226" y="826680"/>
            <a:ext cx="9833548" cy="1325563"/>
          </a:xfrm>
        </p:spPr>
        <p:txBody>
          <a:bodyPr>
            <a:normAutofit/>
          </a:bodyPr>
          <a:lstStyle/>
          <a:p>
            <a:pPr algn="ctr"/>
            <a:br>
              <a:rPr lang="en-US" sz="2800" b="1">
                <a:solidFill>
                  <a:srgbClr val="FFFFFF"/>
                </a:solidFill>
              </a:rPr>
            </a:br>
            <a:r>
              <a:rPr lang="en-US" sz="2800" b="1">
                <a:solidFill>
                  <a:srgbClr val="FFFFFF"/>
                </a:solidFill>
              </a:rPr>
              <a:t>Respect ELs and their home languages (cont.)</a:t>
            </a:r>
            <a:br>
              <a:rPr lang="en-US" sz="2800">
                <a:solidFill>
                  <a:srgbClr val="FFFFFF"/>
                </a:solidFill>
              </a:rPr>
            </a:br>
            <a:endParaRPr lang="en-US" sz="2800">
              <a:solidFill>
                <a:srgbClr val="FFFFFF"/>
              </a:solidFill>
            </a:endParaRPr>
          </a:p>
        </p:txBody>
      </p:sp>
      <p:sp>
        <p:nvSpPr>
          <p:cNvPr id="3" name="Content Placeholder 2">
            <a:extLst>
              <a:ext uri="{FF2B5EF4-FFF2-40B4-BE49-F238E27FC236}">
                <a16:creationId xmlns:a16="http://schemas.microsoft.com/office/drawing/2014/main" id="{6961E98B-FCDE-5D4A-BC20-5193AE0D5B3E}"/>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We need to display positive attitudes and high expectations for the ongoing, long-term success of the English learners </a:t>
            </a:r>
          </a:p>
          <a:p>
            <a:r>
              <a:rPr lang="en-US" sz="2400" dirty="0">
                <a:solidFill>
                  <a:srgbClr val="000000"/>
                </a:solidFill>
              </a:rPr>
              <a:t>Use the Seal of Biliteracy to express high expectations and respect for multilingualism is approving a seal of biliteracy</a:t>
            </a:r>
          </a:p>
          <a:p>
            <a:r>
              <a:rPr lang="en-US" sz="2400" dirty="0">
                <a:solidFill>
                  <a:srgbClr val="000000"/>
                </a:solidFill>
              </a:rPr>
              <a:t>Encourage professional development efforts that provide teachers with an understanding of language acquisition, cultural and linguistic assets of EL, and effective instructional approaches for them </a:t>
            </a:r>
          </a:p>
          <a:p>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40486308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4430359-20BB-4846-B288-79A48125DBA1}"/>
              </a:ext>
            </a:extLst>
          </p:cNvPr>
          <p:cNvSpPr>
            <a:spLocks noGrp="1"/>
          </p:cNvSpPr>
          <p:nvPr>
            <p:ph type="title"/>
          </p:nvPr>
        </p:nvSpPr>
        <p:spPr>
          <a:xfrm>
            <a:off x="1179226" y="826680"/>
            <a:ext cx="9833548" cy="1325563"/>
          </a:xfrm>
        </p:spPr>
        <p:txBody>
          <a:bodyPr>
            <a:normAutofit/>
          </a:bodyPr>
          <a:lstStyle/>
          <a:p>
            <a:pPr algn="ctr"/>
            <a:r>
              <a:rPr lang="en-US" sz="2800" b="1" dirty="0">
                <a:solidFill>
                  <a:srgbClr val="FFFFFF"/>
                </a:solidFill>
              </a:rPr>
              <a:t>5. Encourage the development of positive and supportive relationships with families. </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B253172C-7ED2-2444-9EA8-3E5BDAB27EBC}"/>
              </a:ext>
            </a:extLst>
          </p:cNvPr>
          <p:cNvSpPr>
            <a:spLocks noGrp="1"/>
          </p:cNvSpPr>
          <p:nvPr>
            <p:ph idx="1"/>
          </p:nvPr>
        </p:nvSpPr>
        <p:spPr>
          <a:xfrm>
            <a:off x="1179226" y="2612571"/>
            <a:ext cx="9833548" cy="3859667"/>
          </a:xfrm>
        </p:spPr>
        <p:txBody>
          <a:bodyPr>
            <a:normAutofit/>
          </a:bodyPr>
          <a:lstStyle/>
          <a:p>
            <a:r>
              <a:rPr lang="en-US" sz="2400" dirty="0">
                <a:solidFill>
                  <a:srgbClr val="000000"/>
                </a:solidFill>
              </a:rPr>
              <a:t>Parents and families of English learners have a strong impact on their children’s academic success</a:t>
            </a:r>
          </a:p>
          <a:p>
            <a:r>
              <a:rPr lang="en-US" sz="2400" dirty="0">
                <a:solidFill>
                  <a:srgbClr val="000000"/>
                </a:solidFill>
              </a:rPr>
              <a:t>Often, teachers underestimate the interest/commitments of these parents have for their children’s education </a:t>
            </a:r>
          </a:p>
          <a:p>
            <a:r>
              <a:rPr lang="en-US" sz="2400" dirty="0">
                <a:solidFill>
                  <a:srgbClr val="000000"/>
                </a:solidFill>
              </a:rPr>
              <a:t>We often and fail to take advantage of this valuable resource or even to keep EL parents in the loop</a:t>
            </a:r>
          </a:p>
          <a:p>
            <a:r>
              <a:rPr lang="en-US" sz="2400" dirty="0">
                <a:solidFill>
                  <a:srgbClr val="000000"/>
                </a:solidFill>
              </a:rPr>
              <a:t>Studies show that parents of ELs can, will, and do help their children with school, especially when aware of problems their children may be having</a:t>
            </a:r>
          </a:p>
          <a:p>
            <a:r>
              <a:rPr lang="en-US" sz="2400" dirty="0">
                <a:solidFill>
                  <a:srgbClr val="000000"/>
                </a:solidFill>
              </a:rPr>
              <a:t> When schools send home instructional activities focused on early literacy, the parents of English learners complete this work with their children</a:t>
            </a:r>
          </a:p>
          <a:p>
            <a:endParaRPr lang="en-US" sz="1700" dirty="0">
              <a:solidFill>
                <a:srgbClr val="000000"/>
              </a:solidFill>
            </a:endParaRPr>
          </a:p>
        </p:txBody>
      </p:sp>
    </p:spTree>
    <p:extLst>
      <p:ext uri="{BB962C8B-B14F-4D97-AF65-F5344CB8AC3E}">
        <p14:creationId xmlns:p14="http://schemas.microsoft.com/office/powerpoint/2010/main" val="3842401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4430359-20BB-4846-B288-79A48125DBA1}"/>
              </a:ext>
            </a:extLst>
          </p:cNvPr>
          <p:cNvSpPr>
            <a:spLocks noGrp="1"/>
          </p:cNvSpPr>
          <p:nvPr>
            <p:ph type="title"/>
          </p:nvPr>
        </p:nvSpPr>
        <p:spPr>
          <a:xfrm>
            <a:off x="1179226" y="826680"/>
            <a:ext cx="9833548" cy="1325563"/>
          </a:xfrm>
        </p:spPr>
        <p:txBody>
          <a:bodyPr>
            <a:normAutofit/>
          </a:bodyPr>
          <a:lstStyle/>
          <a:p>
            <a:pPr algn="ctr"/>
            <a:r>
              <a:rPr lang="en-US" sz="2800" b="1">
                <a:solidFill>
                  <a:srgbClr val="FFFFFF"/>
                </a:solidFill>
              </a:rPr>
              <a:t>Encourage the development of positive and supportive relationships with families (cont.)</a:t>
            </a:r>
            <a:br>
              <a:rPr lang="en-US" sz="2800">
                <a:solidFill>
                  <a:srgbClr val="FFFFFF"/>
                </a:solidFill>
              </a:rPr>
            </a:br>
            <a:endParaRPr lang="en-US" sz="2800">
              <a:solidFill>
                <a:srgbClr val="FFFFFF"/>
              </a:solidFill>
            </a:endParaRPr>
          </a:p>
        </p:txBody>
      </p:sp>
      <p:sp>
        <p:nvSpPr>
          <p:cNvPr id="3" name="Content Placeholder 2">
            <a:extLst>
              <a:ext uri="{FF2B5EF4-FFF2-40B4-BE49-F238E27FC236}">
                <a16:creationId xmlns:a16="http://schemas.microsoft.com/office/drawing/2014/main" id="{B253172C-7ED2-2444-9EA8-3E5BDAB27EBC}"/>
              </a:ext>
            </a:extLst>
          </p:cNvPr>
          <p:cNvSpPr>
            <a:spLocks noGrp="1"/>
          </p:cNvSpPr>
          <p:nvPr>
            <p:ph idx="1"/>
          </p:nvPr>
        </p:nvSpPr>
        <p:spPr>
          <a:xfrm>
            <a:off x="1179226" y="3092969"/>
            <a:ext cx="10022174" cy="3450705"/>
          </a:xfrm>
        </p:spPr>
        <p:txBody>
          <a:bodyPr>
            <a:normAutofit/>
          </a:bodyPr>
          <a:lstStyle/>
          <a:p>
            <a:r>
              <a:rPr lang="en-US" sz="2400" dirty="0">
                <a:solidFill>
                  <a:srgbClr val="000000"/>
                </a:solidFill>
              </a:rPr>
              <a:t>When schools send home instructional activities focused on early literacy, the parents of English learners typically complete this work with their children (don’t avoid sending home such work)</a:t>
            </a:r>
          </a:p>
          <a:p>
            <a:r>
              <a:rPr lang="en-US" sz="2400" dirty="0">
                <a:solidFill>
                  <a:srgbClr val="000000"/>
                </a:solidFill>
              </a:rPr>
              <a:t>Reading and other literacy work in a home language positively influences children’s reading progress in English</a:t>
            </a:r>
          </a:p>
          <a:p>
            <a:r>
              <a:rPr lang="en-US" sz="2400" dirty="0">
                <a:solidFill>
                  <a:srgbClr val="000000"/>
                </a:solidFill>
              </a:rPr>
              <a:t>Parents should be encouraged to read to their children, to encourage their children to read books at home, and to discuss with their children what they are reading, in whatever language they are comfortable with (e.g., parent might read book to child in English and then discuss in Spanish)</a:t>
            </a:r>
          </a:p>
          <a:p>
            <a:endParaRPr lang="en-US" sz="1900" dirty="0">
              <a:solidFill>
                <a:srgbClr val="000000"/>
              </a:solidFill>
            </a:endParaRPr>
          </a:p>
        </p:txBody>
      </p:sp>
    </p:spTree>
    <p:extLst>
      <p:ext uri="{BB962C8B-B14F-4D97-AF65-F5344CB8AC3E}">
        <p14:creationId xmlns:p14="http://schemas.microsoft.com/office/powerpoint/2010/main" val="1806926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4430359-20BB-4846-B288-79A48125DBA1}"/>
              </a:ext>
            </a:extLst>
          </p:cNvPr>
          <p:cNvSpPr>
            <a:spLocks noGrp="1"/>
          </p:cNvSpPr>
          <p:nvPr>
            <p:ph type="title"/>
          </p:nvPr>
        </p:nvSpPr>
        <p:spPr>
          <a:xfrm>
            <a:off x="1179226" y="826680"/>
            <a:ext cx="9833548" cy="1325563"/>
          </a:xfrm>
        </p:spPr>
        <p:txBody>
          <a:bodyPr>
            <a:normAutofit/>
          </a:bodyPr>
          <a:lstStyle/>
          <a:p>
            <a:pPr algn="ctr"/>
            <a:r>
              <a:rPr lang="en-US" sz="2800" b="1">
                <a:solidFill>
                  <a:srgbClr val="FFFFFF"/>
                </a:solidFill>
              </a:rPr>
              <a:t>Encourage the development of positive and supportive relationships with families (cont.)</a:t>
            </a:r>
            <a:br>
              <a:rPr lang="en-US" sz="2800">
                <a:solidFill>
                  <a:srgbClr val="FFFFFF"/>
                </a:solidFill>
              </a:rPr>
            </a:br>
            <a:endParaRPr lang="en-US" sz="2800">
              <a:solidFill>
                <a:srgbClr val="FFFFFF"/>
              </a:solidFill>
            </a:endParaRPr>
          </a:p>
        </p:txBody>
      </p:sp>
      <p:sp>
        <p:nvSpPr>
          <p:cNvPr id="3" name="Content Placeholder 2">
            <a:extLst>
              <a:ext uri="{FF2B5EF4-FFF2-40B4-BE49-F238E27FC236}">
                <a16:creationId xmlns:a16="http://schemas.microsoft.com/office/drawing/2014/main" id="{B253172C-7ED2-2444-9EA8-3E5BDAB27EBC}"/>
              </a:ext>
            </a:extLst>
          </p:cNvPr>
          <p:cNvSpPr>
            <a:spLocks noGrp="1"/>
          </p:cNvSpPr>
          <p:nvPr>
            <p:ph idx="1"/>
          </p:nvPr>
        </p:nvSpPr>
        <p:spPr>
          <a:xfrm>
            <a:off x="1179225" y="3092970"/>
            <a:ext cx="10065037" cy="3379268"/>
          </a:xfrm>
        </p:spPr>
        <p:txBody>
          <a:bodyPr>
            <a:normAutofit/>
          </a:bodyPr>
          <a:lstStyle/>
          <a:p>
            <a:r>
              <a:rPr lang="en-US" sz="2400" dirty="0">
                <a:solidFill>
                  <a:srgbClr val="000000"/>
                </a:solidFill>
              </a:rPr>
              <a:t>Parents need to feel welcome at their kids’ schools and be included in school meetings and events </a:t>
            </a:r>
          </a:p>
          <a:p>
            <a:r>
              <a:rPr lang="en-US" sz="2400" dirty="0">
                <a:solidFill>
                  <a:srgbClr val="000000"/>
                </a:solidFill>
              </a:rPr>
              <a:t>Sending invitations to parent nights and other meetings in the family’s language shows that their language is respected and that they are part of a family-school partnership </a:t>
            </a:r>
          </a:p>
          <a:p>
            <a:r>
              <a:rPr lang="en-US" sz="2400" dirty="0">
                <a:solidFill>
                  <a:srgbClr val="000000"/>
                </a:solidFill>
              </a:rPr>
              <a:t>Teachers may use interpreters, as needed, to help with ongoing communication with parents about their children’s progress -- school staff should be trained in how to work with interpreters and the children themselves should not be use for that</a:t>
            </a:r>
          </a:p>
          <a:p>
            <a:endParaRPr lang="en-US" sz="2000" dirty="0">
              <a:solidFill>
                <a:srgbClr val="000000"/>
              </a:solidFill>
            </a:endParaRPr>
          </a:p>
        </p:txBody>
      </p:sp>
    </p:spTree>
    <p:extLst>
      <p:ext uri="{BB962C8B-B14F-4D97-AF65-F5344CB8AC3E}">
        <p14:creationId xmlns:p14="http://schemas.microsoft.com/office/powerpoint/2010/main" val="33058903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4430359-20BB-4846-B288-79A48125DBA1}"/>
              </a:ext>
            </a:extLst>
          </p:cNvPr>
          <p:cNvSpPr>
            <a:spLocks noGrp="1"/>
          </p:cNvSpPr>
          <p:nvPr>
            <p:ph type="title"/>
          </p:nvPr>
        </p:nvSpPr>
        <p:spPr>
          <a:xfrm>
            <a:off x="1179226" y="826680"/>
            <a:ext cx="9833548" cy="1325563"/>
          </a:xfrm>
        </p:spPr>
        <p:txBody>
          <a:bodyPr>
            <a:normAutofit/>
          </a:bodyPr>
          <a:lstStyle/>
          <a:p>
            <a:pPr algn="ctr"/>
            <a:r>
              <a:rPr lang="en-US" sz="2800" b="1">
                <a:solidFill>
                  <a:srgbClr val="FFFFFF"/>
                </a:solidFill>
              </a:rPr>
              <a:t>Encourage the development of positive and supportive relationships with families (cont.)</a:t>
            </a:r>
            <a:br>
              <a:rPr lang="en-US" sz="2800">
                <a:solidFill>
                  <a:srgbClr val="FFFFFF"/>
                </a:solidFill>
              </a:rPr>
            </a:br>
            <a:endParaRPr lang="en-US" sz="2800">
              <a:solidFill>
                <a:srgbClr val="FFFFFF"/>
              </a:solidFill>
            </a:endParaRPr>
          </a:p>
        </p:txBody>
      </p:sp>
      <p:sp>
        <p:nvSpPr>
          <p:cNvPr id="3" name="Content Placeholder 2">
            <a:extLst>
              <a:ext uri="{FF2B5EF4-FFF2-40B4-BE49-F238E27FC236}">
                <a16:creationId xmlns:a16="http://schemas.microsoft.com/office/drawing/2014/main" id="{B253172C-7ED2-2444-9EA8-3E5BDAB27EBC}"/>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Many states and local districts provide an English learner parent handbook that invites parent involvement and provides an orientation to policies and practices in schools</a:t>
            </a:r>
          </a:p>
          <a:p>
            <a:r>
              <a:rPr lang="en-US" sz="2400" dirty="0">
                <a:solidFill>
                  <a:srgbClr val="000000"/>
                </a:solidFill>
              </a:rPr>
              <a:t>Project FLAME employed parent/teacher meetings and guided classroom tours to welcome parents to the school community</a:t>
            </a:r>
          </a:p>
        </p:txBody>
      </p:sp>
    </p:spTree>
    <p:extLst>
      <p:ext uri="{BB962C8B-B14F-4D97-AF65-F5344CB8AC3E}">
        <p14:creationId xmlns:p14="http://schemas.microsoft.com/office/powerpoint/2010/main" val="16087064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D789FFF-139D-0549-8063-9F5FFBCE4BB3}"/>
              </a:ext>
            </a:extLst>
          </p:cNvPr>
          <p:cNvSpPr>
            <a:spLocks noGrp="1"/>
          </p:cNvSpPr>
          <p:nvPr>
            <p:ph type="title"/>
          </p:nvPr>
        </p:nvSpPr>
        <p:spPr>
          <a:xfrm>
            <a:off x="1179226" y="826680"/>
            <a:ext cx="9833548" cy="1325563"/>
          </a:xfrm>
        </p:spPr>
        <p:txBody>
          <a:bodyPr>
            <a:normAutofit/>
          </a:bodyPr>
          <a:lstStyle/>
          <a:p>
            <a:pPr algn="ctr"/>
            <a:r>
              <a:rPr lang="en-US" sz="2800" b="1" dirty="0">
                <a:solidFill>
                  <a:srgbClr val="FFFFFF"/>
                </a:solidFill>
              </a:rPr>
              <a:t>6. Ensure that high-quality professional development is provided for teachers. </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616B83C3-7EBC-9A43-97DE-D175BE5AC086}"/>
              </a:ext>
            </a:extLst>
          </p:cNvPr>
          <p:cNvSpPr>
            <a:spLocks noGrp="1"/>
          </p:cNvSpPr>
          <p:nvPr>
            <p:ph idx="1"/>
          </p:nvPr>
        </p:nvSpPr>
        <p:spPr>
          <a:xfrm>
            <a:off x="1092531" y="2753937"/>
            <a:ext cx="10080294" cy="3732588"/>
          </a:xfrm>
        </p:spPr>
        <p:txBody>
          <a:bodyPr>
            <a:normAutofit/>
          </a:bodyPr>
          <a:lstStyle/>
          <a:p>
            <a:r>
              <a:rPr lang="en-US" sz="2400" dirty="0">
                <a:solidFill>
                  <a:srgbClr val="000000"/>
                </a:solidFill>
              </a:rPr>
              <a:t>Professional attitudes and practices underpin quality instruction, high expectations, and positive home-school relations </a:t>
            </a:r>
          </a:p>
          <a:p>
            <a:r>
              <a:rPr lang="en-US" sz="2400" dirty="0">
                <a:solidFill>
                  <a:srgbClr val="000000"/>
                </a:solidFill>
              </a:rPr>
              <a:t>Professional development can enhance attitudes toward English learners and improve instructional effectiveness</a:t>
            </a:r>
          </a:p>
          <a:p>
            <a:r>
              <a:rPr lang="en-US" sz="2400" dirty="0">
                <a:solidFill>
                  <a:srgbClr val="000000"/>
                </a:solidFill>
              </a:rPr>
              <a:t>Effective professional development is ongoing, integrates research with practical demonstrations; provides time for practice, feedback, and coaching; and includes administrators and supervisory personnel so that they have a clear idea of what teachers are trying to accomplish</a:t>
            </a:r>
          </a:p>
          <a:p>
            <a:r>
              <a:rPr lang="en-US" sz="2400" dirty="0">
                <a:solidFill>
                  <a:srgbClr val="000000"/>
                </a:solidFill>
              </a:rPr>
              <a:t> Texas teacher certification requirements are supportive of best practice in this regard</a:t>
            </a:r>
          </a:p>
          <a:p>
            <a:endParaRPr lang="en-US" sz="1700" dirty="0">
              <a:solidFill>
                <a:srgbClr val="000000"/>
              </a:solidFill>
            </a:endParaRPr>
          </a:p>
        </p:txBody>
      </p:sp>
    </p:spTree>
    <p:extLst>
      <p:ext uri="{BB962C8B-B14F-4D97-AF65-F5344CB8AC3E}">
        <p14:creationId xmlns:p14="http://schemas.microsoft.com/office/powerpoint/2010/main" val="18470397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E788E43-350B-A546-8A39-F8E71735C11B}"/>
              </a:ext>
            </a:extLst>
          </p:cNvPr>
          <p:cNvSpPr>
            <a:spLocks noGrp="1"/>
          </p:cNvSpPr>
          <p:nvPr>
            <p:ph type="title"/>
          </p:nvPr>
        </p:nvSpPr>
        <p:spPr>
          <a:xfrm>
            <a:off x="1262354" y="814804"/>
            <a:ext cx="9833548" cy="1325563"/>
          </a:xfrm>
        </p:spPr>
        <p:txBody>
          <a:bodyPr>
            <a:normAutofit/>
          </a:bodyPr>
          <a:lstStyle/>
          <a:p>
            <a:pPr algn="ctr"/>
            <a:r>
              <a:rPr lang="en-US" sz="2800" b="1" dirty="0">
                <a:solidFill>
                  <a:srgbClr val="FFFFFF"/>
                </a:solidFill>
              </a:rPr>
              <a:t>7. Encourage appropriate assessments and their appropriate use. </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7FC69EEA-BF18-4345-ADD8-0668370540F1}"/>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There are different kinds of assessment</a:t>
            </a:r>
          </a:p>
          <a:p>
            <a:r>
              <a:rPr lang="en-US" sz="2400" dirty="0">
                <a:solidFill>
                  <a:srgbClr val="000000"/>
                </a:solidFill>
              </a:rPr>
              <a:t>Standardized tests may be used to determine students’ current achievement status in a way that allows for comparison with a criterion or the normative performance of a group</a:t>
            </a:r>
          </a:p>
          <a:p>
            <a:r>
              <a:rPr lang="en-US" sz="2400" dirty="0">
                <a:solidFill>
                  <a:srgbClr val="000000"/>
                </a:solidFill>
              </a:rPr>
              <a:t>It is important to ensure that such tests are valid when they are used with English Learners -- provide appropriate accommodations to ensure that these are not just English proficiency tests </a:t>
            </a:r>
          </a:p>
          <a:p>
            <a:r>
              <a:rPr lang="en-US" sz="2400" dirty="0">
                <a:solidFill>
                  <a:srgbClr val="000000"/>
                </a:solidFill>
              </a:rPr>
              <a:t>Depending on the test purpose appropriate accommodations may include reading instructions aloud, translating instructions, orally explaining a task</a:t>
            </a:r>
          </a:p>
          <a:p>
            <a:pPr marL="0" indent="0">
              <a:buNone/>
            </a:pPr>
            <a:endParaRPr lang="en-US" sz="2000" dirty="0">
              <a:solidFill>
                <a:srgbClr val="000000"/>
              </a:solidFill>
            </a:endParaRPr>
          </a:p>
        </p:txBody>
      </p:sp>
    </p:spTree>
    <p:extLst>
      <p:ext uri="{BB962C8B-B14F-4D97-AF65-F5344CB8AC3E}">
        <p14:creationId xmlns:p14="http://schemas.microsoft.com/office/powerpoint/2010/main" val="34791994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AE788E43-350B-A546-8A39-F8E71735C11B}"/>
              </a:ext>
            </a:extLst>
          </p:cNvPr>
          <p:cNvSpPr>
            <a:spLocks noGrp="1"/>
          </p:cNvSpPr>
          <p:nvPr>
            <p:ph type="title"/>
          </p:nvPr>
        </p:nvSpPr>
        <p:spPr>
          <a:xfrm>
            <a:off x="1179226" y="826680"/>
            <a:ext cx="9833548" cy="1325563"/>
          </a:xfrm>
        </p:spPr>
        <p:txBody>
          <a:bodyPr>
            <a:normAutofit/>
          </a:bodyPr>
          <a:lstStyle/>
          <a:p>
            <a:pPr algn="ctr"/>
            <a:r>
              <a:rPr lang="en-US" sz="2800" b="1">
                <a:solidFill>
                  <a:srgbClr val="FFFFFF"/>
                </a:solidFill>
              </a:rPr>
              <a:t>7. Encourage appropriate assessments and their appropriate use. </a:t>
            </a:r>
            <a:br>
              <a:rPr lang="en-US" sz="2800">
                <a:solidFill>
                  <a:srgbClr val="FFFFFF"/>
                </a:solidFill>
              </a:rPr>
            </a:br>
            <a:endParaRPr lang="en-US" sz="2800">
              <a:solidFill>
                <a:srgbClr val="FFFFFF"/>
              </a:solidFill>
            </a:endParaRPr>
          </a:p>
        </p:txBody>
      </p:sp>
      <p:sp>
        <p:nvSpPr>
          <p:cNvPr id="3" name="Content Placeholder 2">
            <a:extLst>
              <a:ext uri="{FF2B5EF4-FFF2-40B4-BE49-F238E27FC236}">
                <a16:creationId xmlns:a16="http://schemas.microsoft.com/office/drawing/2014/main" id="{7FC69EEA-BF18-4345-ADD8-0668370540F1}"/>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Teachers also should assess frequently to monitor progress and to determine when reteaching may be needed </a:t>
            </a:r>
          </a:p>
          <a:p>
            <a:r>
              <a:rPr lang="en-US" sz="2400" dirty="0">
                <a:solidFill>
                  <a:srgbClr val="000000"/>
                </a:solidFill>
              </a:rPr>
              <a:t>These kinds of informal classroom assessments may include skills checklists, exit tickets (end-of-lesson response cards), observations, and participation rubrics to gauge EL students’ understanding</a:t>
            </a:r>
          </a:p>
          <a:p>
            <a:r>
              <a:rPr lang="en-US" sz="2400" dirty="0">
                <a:solidFill>
                  <a:srgbClr val="000000"/>
                </a:solidFill>
              </a:rPr>
              <a:t>Examining student work also yields valuable data about where additional teaching is necessary</a:t>
            </a:r>
          </a:p>
          <a:p>
            <a:r>
              <a:rPr lang="en-US" sz="2400" dirty="0">
                <a:solidFill>
                  <a:srgbClr val="000000"/>
                </a:solidFill>
              </a:rPr>
              <a:t>Annual English proficiency assessment data can be used diagnostically, too</a:t>
            </a:r>
          </a:p>
          <a:p>
            <a:pPr marL="0" indent="0">
              <a:buNone/>
            </a:pPr>
            <a:endParaRPr lang="en-US" sz="2000" dirty="0">
              <a:solidFill>
                <a:srgbClr val="000000"/>
              </a:solidFill>
            </a:endParaRPr>
          </a:p>
        </p:txBody>
      </p:sp>
    </p:spTree>
    <p:extLst>
      <p:ext uri="{BB962C8B-B14F-4D97-AF65-F5344CB8AC3E}">
        <p14:creationId xmlns:p14="http://schemas.microsoft.com/office/powerpoint/2010/main" val="3336191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B87CBFD4-6ADE-3442-8E3A-0CF420123925}"/>
              </a:ext>
            </a:extLst>
          </p:cNvPr>
          <p:cNvSpPr>
            <a:spLocks noGrp="1"/>
          </p:cNvSpPr>
          <p:nvPr>
            <p:ph type="title"/>
          </p:nvPr>
        </p:nvSpPr>
        <p:spPr>
          <a:xfrm>
            <a:off x="640079" y="2053641"/>
            <a:ext cx="3669161" cy="2760098"/>
          </a:xfrm>
        </p:spPr>
        <p:txBody>
          <a:bodyPr>
            <a:normAutofit/>
          </a:bodyPr>
          <a:lstStyle/>
          <a:p>
            <a:r>
              <a:rPr lang="en-US">
                <a:solidFill>
                  <a:srgbClr val="FFFFFF"/>
                </a:solidFill>
              </a:rPr>
              <a:t>English Learners Consistently Lag in Reading</a:t>
            </a:r>
          </a:p>
        </p:txBody>
      </p:sp>
      <p:sp>
        <p:nvSpPr>
          <p:cNvPr id="3" name="Content Placeholder 2">
            <a:extLst>
              <a:ext uri="{FF2B5EF4-FFF2-40B4-BE49-F238E27FC236}">
                <a16:creationId xmlns:a16="http://schemas.microsoft.com/office/drawing/2014/main" id="{66B1FC3F-BC58-2543-B9A8-802E168CFE74}"/>
              </a:ext>
            </a:extLst>
          </p:cNvPr>
          <p:cNvSpPr>
            <a:spLocks noGrp="1"/>
          </p:cNvSpPr>
          <p:nvPr>
            <p:ph idx="1"/>
          </p:nvPr>
        </p:nvSpPr>
        <p:spPr>
          <a:xfrm>
            <a:off x="6090574" y="801866"/>
            <a:ext cx="5306084" cy="5230634"/>
          </a:xfrm>
        </p:spPr>
        <p:txBody>
          <a:bodyPr anchor="ctr">
            <a:normAutofit/>
          </a:bodyPr>
          <a:lstStyle/>
          <a:p>
            <a:r>
              <a:rPr lang="en-US" sz="2400" dirty="0">
                <a:solidFill>
                  <a:srgbClr val="000000"/>
                </a:solidFill>
              </a:rPr>
              <a:t>Since 2000, at grades 4 and 8, only about 30% of English Learners reach basic or higher levels of literacy (more than twice as many native English students accomplish these levels)</a:t>
            </a:r>
          </a:p>
          <a:p>
            <a:r>
              <a:rPr lang="en-US" sz="2400" dirty="0">
                <a:solidFill>
                  <a:srgbClr val="000000"/>
                </a:solidFill>
              </a:rPr>
              <a:t>Most of these children are American citizens</a:t>
            </a:r>
          </a:p>
          <a:p>
            <a:r>
              <a:rPr lang="en-US" sz="2400" dirty="0">
                <a:solidFill>
                  <a:srgbClr val="000000"/>
                </a:solidFill>
              </a:rPr>
              <a:t>If we don’t find ways of improving their achievement, we do harm to them and to our communities</a:t>
            </a:r>
          </a:p>
          <a:p>
            <a:r>
              <a:rPr lang="en-US" sz="2400" dirty="0">
                <a:solidFill>
                  <a:srgbClr val="000000"/>
                </a:solidFill>
              </a:rPr>
              <a:t>This presentation will explore what can be done to accomplish that</a:t>
            </a:r>
          </a:p>
        </p:txBody>
      </p:sp>
    </p:spTree>
    <p:extLst>
      <p:ext uri="{BB962C8B-B14F-4D97-AF65-F5344CB8AC3E}">
        <p14:creationId xmlns:p14="http://schemas.microsoft.com/office/powerpoint/2010/main" val="456985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3423F2-1B02-254F-8BEC-01D71678C92F}"/>
              </a:ext>
            </a:extLst>
          </p:cNvPr>
          <p:cNvSpPr>
            <a:spLocks noGrp="1"/>
          </p:cNvSpPr>
          <p:nvPr>
            <p:ph type="title"/>
          </p:nvPr>
        </p:nvSpPr>
        <p:spPr>
          <a:xfrm>
            <a:off x="1179226" y="826680"/>
            <a:ext cx="9833548" cy="1325563"/>
          </a:xfrm>
        </p:spPr>
        <p:txBody>
          <a:bodyPr>
            <a:normAutofit/>
          </a:bodyPr>
          <a:lstStyle/>
          <a:p>
            <a:pPr algn="ctr"/>
            <a:r>
              <a:rPr lang="en-US" sz="3100" b="1">
                <a:solidFill>
                  <a:srgbClr val="FFFFFF"/>
                </a:solidFill>
              </a:rPr>
              <a:t>8. Provide appropriate instructional interventions in reading. </a:t>
            </a:r>
            <a:br>
              <a:rPr lang="en-US" sz="3100">
                <a:solidFill>
                  <a:srgbClr val="FFFFFF"/>
                </a:solidFill>
              </a:rPr>
            </a:br>
            <a:endParaRPr lang="en-US" sz="3100">
              <a:solidFill>
                <a:srgbClr val="FFFFFF"/>
              </a:solidFill>
            </a:endParaRPr>
          </a:p>
        </p:txBody>
      </p:sp>
      <p:sp>
        <p:nvSpPr>
          <p:cNvPr id="3" name="Content Placeholder 2">
            <a:extLst>
              <a:ext uri="{FF2B5EF4-FFF2-40B4-BE49-F238E27FC236}">
                <a16:creationId xmlns:a16="http://schemas.microsoft.com/office/drawing/2014/main" id="{6288FA11-ED48-FE4B-818E-1396DFA450B9}"/>
              </a:ext>
            </a:extLst>
          </p:cNvPr>
          <p:cNvSpPr>
            <a:spLocks noGrp="1"/>
          </p:cNvSpPr>
          <p:nvPr>
            <p:ph idx="1"/>
          </p:nvPr>
        </p:nvSpPr>
        <p:spPr>
          <a:xfrm>
            <a:off x="1179225" y="3092969"/>
            <a:ext cx="10236487" cy="3407843"/>
          </a:xfrm>
        </p:spPr>
        <p:txBody>
          <a:bodyPr>
            <a:normAutofit/>
          </a:bodyPr>
          <a:lstStyle/>
          <a:p>
            <a:r>
              <a:rPr lang="en-US" sz="2400" dirty="0">
                <a:solidFill>
                  <a:srgbClr val="000000"/>
                </a:solidFill>
              </a:rPr>
              <a:t>Increasingly, school districts are trying to meet the needs of students who may be struggling academically with “response to intervention” or multitiered response systems</a:t>
            </a:r>
          </a:p>
          <a:p>
            <a:r>
              <a:rPr lang="en-US" sz="2400" dirty="0">
                <a:solidFill>
                  <a:srgbClr val="000000"/>
                </a:solidFill>
              </a:rPr>
              <a:t>The idea of these efforts is to monitor students’ progress closely and to provide additional targeted interventions (Tier 2 interventions) aimed at giving additional assistance to the strugglers with the lagging skills</a:t>
            </a:r>
          </a:p>
          <a:p>
            <a:r>
              <a:rPr lang="en-US" sz="2400" dirty="0">
                <a:solidFill>
                  <a:srgbClr val="000000"/>
                </a:solidFill>
              </a:rPr>
              <a:t>For instance, beginning readers often struggle with decoding, so a tier 2 intervention might offer additional phonics or phonemic awareness or fluency</a:t>
            </a:r>
          </a:p>
        </p:txBody>
      </p:sp>
    </p:spTree>
    <p:extLst>
      <p:ext uri="{BB962C8B-B14F-4D97-AF65-F5344CB8AC3E}">
        <p14:creationId xmlns:p14="http://schemas.microsoft.com/office/powerpoint/2010/main" val="15654286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903423F2-1B02-254F-8BEC-01D71678C92F}"/>
              </a:ext>
            </a:extLst>
          </p:cNvPr>
          <p:cNvSpPr>
            <a:spLocks noGrp="1"/>
          </p:cNvSpPr>
          <p:nvPr>
            <p:ph type="title"/>
          </p:nvPr>
        </p:nvSpPr>
        <p:spPr>
          <a:xfrm>
            <a:off x="1179226" y="826680"/>
            <a:ext cx="9833548" cy="1325563"/>
          </a:xfrm>
        </p:spPr>
        <p:txBody>
          <a:bodyPr>
            <a:normAutofit/>
          </a:bodyPr>
          <a:lstStyle/>
          <a:p>
            <a:pPr algn="ctr"/>
            <a:r>
              <a:rPr lang="en-US" sz="2800" b="1" dirty="0">
                <a:solidFill>
                  <a:srgbClr val="FFFFFF"/>
                </a:solidFill>
              </a:rPr>
              <a:t>Provide appropriate instructional interventions in reading (cont.)</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6288FA11-ED48-FE4B-818E-1396DFA450B9}"/>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Unfortunately, many schools </a:t>
            </a:r>
            <a:r>
              <a:rPr lang="en-US" sz="2400" u="sng" dirty="0">
                <a:solidFill>
                  <a:srgbClr val="000000"/>
                </a:solidFill>
              </a:rPr>
              <a:t>only</a:t>
            </a:r>
            <a:r>
              <a:rPr lang="en-US" sz="2400" dirty="0">
                <a:solidFill>
                  <a:srgbClr val="000000"/>
                </a:solidFill>
              </a:rPr>
              <a:t> provide these foundational skills interventions</a:t>
            </a:r>
          </a:p>
          <a:p>
            <a:r>
              <a:rPr lang="en-US" sz="2400" dirty="0">
                <a:solidFill>
                  <a:srgbClr val="000000"/>
                </a:solidFill>
              </a:rPr>
              <a:t>English Learners may manifest decoding problems too, so those interventions can be beneficial </a:t>
            </a:r>
          </a:p>
          <a:p>
            <a:r>
              <a:rPr lang="en-US" sz="2400" dirty="0">
                <a:solidFill>
                  <a:srgbClr val="000000"/>
                </a:solidFill>
              </a:rPr>
              <a:t>However, many English Learners have sufficient decoding skills but need high-quality language/literacy instruction and these kinds of interventions are often not provided </a:t>
            </a:r>
          </a:p>
        </p:txBody>
      </p:sp>
    </p:spTree>
    <p:extLst>
      <p:ext uri="{BB962C8B-B14F-4D97-AF65-F5344CB8AC3E}">
        <p14:creationId xmlns:p14="http://schemas.microsoft.com/office/powerpoint/2010/main" val="2051780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B854194-185D-494D-905C-7C7CB2E30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608211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B4F5FA0D-0104-4987-8241-EFF7C85B88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998" cy="6858000"/>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897127E-6CEF-446C-BE87-93B7C46E49D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283E56-0176-474D-93AB-2A8F20342D92}"/>
              </a:ext>
            </a:extLst>
          </p:cNvPr>
          <p:cNvSpPr>
            <a:spLocks noGrp="1"/>
          </p:cNvSpPr>
          <p:nvPr>
            <p:ph type="title"/>
          </p:nvPr>
        </p:nvSpPr>
        <p:spPr>
          <a:xfrm>
            <a:off x="640079" y="2053641"/>
            <a:ext cx="3669161" cy="2760098"/>
          </a:xfrm>
        </p:spPr>
        <p:txBody>
          <a:bodyPr>
            <a:normAutofit/>
          </a:bodyPr>
          <a:lstStyle/>
          <a:p>
            <a:r>
              <a:rPr lang="en-US" b="1" dirty="0">
                <a:solidFill>
                  <a:srgbClr val="FFFFFF"/>
                </a:solidFill>
              </a:rPr>
              <a:t>How do we support English Learners?</a:t>
            </a:r>
          </a:p>
        </p:txBody>
      </p:sp>
      <p:sp>
        <p:nvSpPr>
          <p:cNvPr id="3" name="Content Placeholder 2">
            <a:extLst>
              <a:ext uri="{FF2B5EF4-FFF2-40B4-BE49-F238E27FC236}">
                <a16:creationId xmlns:a16="http://schemas.microsoft.com/office/drawing/2014/main" id="{4775513D-6EBE-CC42-BBEF-60E17418E158}"/>
              </a:ext>
            </a:extLst>
          </p:cNvPr>
          <p:cNvSpPr>
            <a:spLocks noGrp="1"/>
          </p:cNvSpPr>
          <p:nvPr>
            <p:ph idx="1"/>
          </p:nvPr>
        </p:nvSpPr>
        <p:spPr>
          <a:xfrm>
            <a:off x="6090574" y="801866"/>
            <a:ext cx="5306084" cy="5230634"/>
          </a:xfrm>
        </p:spPr>
        <p:txBody>
          <a:bodyPr anchor="ctr">
            <a:normAutofit/>
          </a:bodyPr>
          <a:lstStyle/>
          <a:p>
            <a:r>
              <a:rPr lang="en-US" sz="2000" b="1" dirty="0">
                <a:solidFill>
                  <a:srgbClr val="000000"/>
                </a:solidFill>
              </a:rPr>
              <a:t>Daily, systematic English language instruction</a:t>
            </a:r>
          </a:p>
          <a:p>
            <a:r>
              <a:rPr lang="en-US" sz="2000" b="1" dirty="0">
                <a:solidFill>
                  <a:srgbClr val="000000"/>
                </a:solidFill>
              </a:rPr>
              <a:t>Explicit instruction in key literacy components</a:t>
            </a:r>
          </a:p>
          <a:p>
            <a:r>
              <a:rPr lang="en-US" sz="2000" b="1" dirty="0">
                <a:solidFill>
                  <a:srgbClr val="000000"/>
                </a:solidFill>
              </a:rPr>
              <a:t>Foster high expectations for EL students’ learning</a:t>
            </a:r>
          </a:p>
          <a:p>
            <a:r>
              <a:rPr lang="en-US" sz="2000" b="1" dirty="0">
                <a:solidFill>
                  <a:srgbClr val="000000"/>
                </a:solidFill>
              </a:rPr>
              <a:t>Respect ELs and their home languages</a:t>
            </a:r>
          </a:p>
          <a:p>
            <a:r>
              <a:rPr lang="en-US" sz="2000" b="1" dirty="0">
                <a:solidFill>
                  <a:srgbClr val="000000"/>
                </a:solidFill>
              </a:rPr>
              <a:t>Encourage positive/supportive relations with families </a:t>
            </a:r>
          </a:p>
          <a:p>
            <a:r>
              <a:rPr lang="en-US" sz="2000" b="1" dirty="0">
                <a:solidFill>
                  <a:srgbClr val="000000"/>
                </a:solidFill>
              </a:rPr>
              <a:t>High-quality professional development for teachers and principals</a:t>
            </a:r>
          </a:p>
          <a:p>
            <a:r>
              <a:rPr lang="en-US" sz="2000" b="1" dirty="0">
                <a:solidFill>
                  <a:srgbClr val="000000"/>
                </a:solidFill>
              </a:rPr>
              <a:t>Encourage appropriate assessments and their appropriate use</a:t>
            </a:r>
          </a:p>
          <a:p>
            <a:r>
              <a:rPr lang="en-US" sz="2000" b="1" dirty="0">
                <a:solidFill>
                  <a:srgbClr val="000000"/>
                </a:solidFill>
              </a:rPr>
              <a:t>Provide appropriate instructional interventions in reading</a:t>
            </a:r>
            <a:endParaRPr lang="en-US" sz="2000" dirty="0">
              <a:solidFill>
                <a:srgbClr val="000000"/>
              </a:solidFill>
            </a:endParaRPr>
          </a:p>
        </p:txBody>
      </p:sp>
    </p:spTree>
    <p:extLst>
      <p:ext uri="{BB962C8B-B14F-4D97-AF65-F5344CB8AC3E}">
        <p14:creationId xmlns:p14="http://schemas.microsoft.com/office/powerpoint/2010/main" val="218813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screenshot of a cell phone&#10;&#10;Description automatically generated">
            <a:extLst>
              <a:ext uri="{FF2B5EF4-FFF2-40B4-BE49-F238E27FC236}">
                <a16:creationId xmlns:a16="http://schemas.microsoft.com/office/drawing/2014/main" id="{BF81FDFD-7EFA-6C4A-9AFF-B633360923DF}"/>
              </a:ext>
            </a:extLst>
          </p:cNvPr>
          <p:cNvPicPr>
            <a:picLocks noChangeAspect="1"/>
          </p:cNvPicPr>
          <p:nvPr/>
        </p:nvPicPr>
        <p:blipFill>
          <a:blip r:embed="rId2"/>
          <a:stretch>
            <a:fillRect/>
          </a:stretch>
        </p:blipFill>
        <p:spPr>
          <a:xfrm>
            <a:off x="0" y="-1329206"/>
            <a:ext cx="12192000" cy="9516413"/>
          </a:xfrm>
          <a:prstGeom prst="rect">
            <a:avLst/>
          </a:prstGeom>
        </p:spPr>
      </p:pic>
    </p:spTree>
    <p:extLst>
      <p:ext uri="{BB962C8B-B14F-4D97-AF65-F5344CB8AC3E}">
        <p14:creationId xmlns:p14="http://schemas.microsoft.com/office/powerpoint/2010/main" val="1419168840"/>
      </p:ext>
    </p:extLst>
  </p:cSld>
  <p:clrMapOvr>
    <a:masterClrMapping/>
  </p:clrMapOvr>
  <p:timing>
    <p:tnLst>
      <p:par>
        <p:cTn id="1" dur="indefinite" restart="never" nodeType="tmRoot">
          <p:childTnLst>
            <p:seq concurrent="1">
              <p:cTn id="2" repeatCount="indefinite" restart="whenNotActive" fill="hold" evtFilter="cancelBubble" nodeType="interactiveSeq">
                <p:stCondLst>
                  <p:cond delay="indefinite"/>
                  <p:cond evt="onBegin" delay="0">
                    <p:tn val="1"/>
                  </p:cond>
                </p:stCondLst>
                <p:endSync evt="end" delay="0">
                  <p:rtn val="all"/>
                </p:endSync>
                <p:childTnLst>
                  <p:par>
                    <p:cTn id="3" fill="hold">
                      <p:stCondLst>
                        <p:cond delay="0"/>
                      </p:stCondLst>
                      <p:childTnLst>
                        <p:par>
                          <p:cTn id="4" fill="hold">
                            <p:stCondLst>
                              <p:cond delay="0"/>
                            </p:stCondLst>
                            <p:childTnLst>
                              <p:par>
                                <p:cTn id="5" presetID="0" presetClass="path" presetSubtype="0" accel="50000" decel="50000" fill="hold" nodeType="clickEffect">
                                  <p:stCondLst>
                                    <p:cond delay="0"/>
                                  </p:stCondLst>
                                  <p:childTnLst>
                                    <p:animMotion origin="layout" path="M 0 0 L 0.24922 -0.17535" pathEditMode="relative" ptsTypes="AA">
                                      <p:cBhvr>
                                        <p:cTn id="6" dur="30000" fill="hold"/>
                                        <p:tgtEl>
                                          <p:spTgt spid="5"/>
                                        </p:tgtEl>
                                        <p:attrNameLst>
                                          <p:attrName>ppt_x</p:attrName>
                                          <p:attrName>ppt_y</p:attrName>
                                        </p:attrNameLst>
                                      </p:cBhvr>
                                    </p:animMotion>
                                  </p:childTnLst>
                                </p:cTn>
                              </p:par>
                              <p:par>
                                <p:cTn id="7" presetID="6" presetClass="emph" presetSubtype="0" accel="50000" decel="50000" fill="hold" nodeType="withEffect">
                                  <p:stCondLst>
                                    <p:cond delay="0"/>
                                  </p:stCondLst>
                                  <p:childTnLst>
                                    <p:animScale>
                                      <p:cBhvr>
                                        <p:cTn id="8" dur="30000" fill="hold"/>
                                        <p:tgtEl>
                                          <p:spTgt spid="5"/>
                                        </p:tgtEl>
                                      </p:cBhvr>
                                      <p:by x="150000" y="150000"/>
                                    </p:animScale>
                                  </p:childTnLst>
                                </p:cTn>
                              </p:par>
                            </p:childTnLst>
                          </p:cTn>
                        </p:par>
                        <p:par>
                          <p:cTn id="9" fill="hold">
                            <p:stCondLst>
                              <p:cond delay="30000"/>
                            </p:stCondLst>
                            <p:childTnLst>
                              <p:par>
                                <p:cTn id="10" presetID="0" presetClass="path" presetSubtype="0" accel="50000" decel="50000" fill="hold" nodeType="afterEffect">
                                  <p:stCondLst>
                                    <p:cond delay="5000"/>
                                  </p:stCondLst>
                                  <p:childTnLst>
                                    <p:animMotion origin="layout" path="M 0.24922 -0.17535 L -0.24922 -0.14151" pathEditMode="relative" ptsTypes="AA">
                                      <p:cBhvr>
                                        <p:cTn id="11" dur="30000" fill="hold"/>
                                        <p:tgtEl>
                                          <p:spTgt spid="5"/>
                                        </p:tgtEl>
                                        <p:attrNameLst>
                                          <p:attrName>ppt_x</p:attrName>
                                          <p:attrName>ppt_y</p:attrName>
                                        </p:attrNameLst>
                                      </p:cBhvr>
                                    </p:animMotion>
                                  </p:childTnLst>
                                </p:cTn>
                              </p:par>
                            </p:childTnLst>
                          </p:cTn>
                        </p:par>
                        <p:par>
                          <p:cTn id="12" fill="hold">
                            <p:stCondLst>
                              <p:cond delay="65000"/>
                            </p:stCondLst>
                            <p:childTnLst>
                              <p:par>
                                <p:cTn id="13" presetID="0" presetClass="path" presetSubtype="0" accel="50000" decel="50000" fill="hold" nodeType="afterEffect">
                                  <p:stCondLst>
                                    <p:cond delay="5000"/>
                                  </p:stCondLst>
                                  <p:childTnLst>
                                    <p:animMotion origin="layout" path="M -0.24922 -0.14151 L 0 0" pathEditMode="relative" ptsTypes="AA">
                                      <p:cBhvr>
                                        <p:cTn id="14" dur="30000" fill="hold"/>
                                        <p:tgtEl>
                                          <p:spTgt spid="5"/>
                                        </p:tgtEl>
                                        <p:attrNameLst>
                                          <p:attrName>ppt_x</p:attrName>
                                          <p:attrName>ppt_y</p:attrName>
                                        </p:attrNameLst>
                                      </p:cBhvr>
                                    </p:animMotion>
                                  </p:childTnLst>
                                </p:cTn>
                              </p:par>
                              <p:par>
                                <p:cTn id="15" presetID="6" presetClass="emph" presetSubtype="0" accel="50000" decel="50000" fill="hold" nodeType="withEffect">
                                  <p:stCondLst>
                                    <p:cond delay="5000"/>
                                  </p:stCondLst>
                                  <p:childTnLst>
                                    <p:animScale>
                                      <p:cBhvr>
                                        <p:cTn id="16" dur="30000" fill="hold"/>
                                        <p:tgtEl>
                                          <p:spTgt spid="5"/>
                                        </p:tgtEl>
                                      </p:cBhvr>
                                      <p:by x="150000" y="150000"/>
                                      <p:to x="100000" y="100000"/>
                                    </p:animScale>
                                  </p:childTnLst>
                                </p:cTn>
                              </p:par>
                            </p:childTnLst>
                          </p:cTn>
                        </p:par>
                        <p:par>
                          <p:cTn id="17" fill="hold">
                            <p:stCondLst>
                              <p:cond delay="100000"/>
                            </p:stCondLst>
                            <p:childTnLst>
                              <p:par>
                                <p:cTn id="18" presetID="0" presetClass="path" presetSubtype="0" accel="50000" decel="50000" fill="hold" nodeType="afterEffect">
                                  <p:stCondLst>
                                    <p:cond delay="0"/>
                                  </p:stCondLst>
                                  <p:childTnLst>
                                    <p:animMotion origin="layout" path="M 0 0 L 0 0" pathEditMode="relative" ptsTypes="AA">
                                      <p:cBhvr>
                                        <p:cTn id="19" dur="5000" fill="hold"/>
                                        <p:tgtEl>
                                          <p:spTgt spid="5"/>
                                        </p:tgtEl>
                                        <p:attrNameLst>
                                          <p:attrName>ppt_x</p:attrName>
                                          <p:attrName>ppt_y</p:attrName>
                                        </p:attrNameLst>
                                      </p:cBhvr>
                                    </p:animMotion>
                                  </p:childTnLst>
                                </p:cTn>
                              </p:par>
                            </p:childTnLst>
                          </p:cTn>
                        </p:par>
                      </p:childTnLst>
                    </p:cTn>
                  </p:par>
                </p:childTnLst>
              </p:cTn>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4DDE622-28E4-6D49-8712-3976945368BC}"/>
              </a:ext>
            </a:extLst>
          </p:cNvPr>
          <p:cNvSpPr>
            <a:spLocks noGrp="1"/>
          </p:cNvSpPr>
          <p:nvPr>
            <p:ph type="title"/>
          </p:nvPr>
        </p:nvSpPr>
        <p:spPr>
          <a:xfrm>
            <a:off x="1179226" y="826680"/>
            <a:ext cx="9833548" cy="1325563"/>
          </a:xfrm>
        </p:spPr>
        <p:txBody>
          <a:bodyPr>
            <a:normAutofit/>
          </a:bodyPr>
          <a:lstStyle/>
          <a:p>
            <a:pPr algn="ctr"/>
            <a:r>
              <a:rPr lang="en-US" sz="3700" b="1" dirty="0">
                <a:solidFill>
                  <a:srgbClr val="FFFFFF"/>
                </a:solidFill>
              </a:rPr>
              <a:t>1. Daily, systematic English language instruction. </a:t>
            </a:r>
            <a:br>
              <a:rPr lang="en-US" sz="3700" dirty="0">
                <a:solidFill>
                  <a:srgbClr val="FFFFFF"/>
                </a:solidFill>
              </a:rPr>
            </a:br>
            <a:endParaRPr lang="en-US" sz="3700" dirty="0">
              <a:solidFill>
                <a:srgbClr val="FFFFFF"/>
              </a:solidFill>
            </a:endParaRPr>
          </a:p>
        </p:txBody>
      </p:sp>
      <p:sp>
        <p:nvSpPr>
          <p:cNvPr id="3" name="Content Placeholder 2">
            <a:extLst>
              <a:ext uri="{FF2B5EF4-FFF2-40B4-BE49-F238E27FC236}">
                <a16:creationId xmlns:a16="http://schemas.microsoft.com/office/drawing/2014/main" id="{E9BDE89A-E66A-064D-9DDC-575C6655DA0C}"/>
              </a:ext>
            </a:extLst>
          </p:cNvPr>
          <p:cNvSpPr>
            <a:spLocks noGrp="1"/>
          </p:cNvSpPr>
          <p:nvPr>
            <p:ph idx="1"/>
          </p:nvPr>
        </p:nvSpPr>
        <p:spPr>
          <a:xfrm>
            <a:off x="1179226" y="3092969"/>
            <a:ext cx="9833548" cy="3319705"/>
          </a:xfrm>
        </p:spPr>
        <p:txBody>
          <a:bodyPr>
            <a:normAutofit/>
          </a:bodyPr>
          <a:lstStyle/>
          <a:p>
            <a:r>
              <a:rPr lang="en-US" sz="2400" dirty="0">
                <a:solidFill>
                  <a:srgbClr val="000000"/>
                </a:solidFill>
              </a:rPr>
              <a:t>High levels of English proficiency needs to be a priority</a:t>
            </a:r>
          </a:p>
          <a:p>
            <a:r>
              <a:rPr lang="en-US" sz="2400" dirty="0">
                <a:solidFill>
                  <a:srgbClr val="000000"/>
                </a:solidFill>
              </a:rPr>
              <a:t>Conversational English is not enough for academic success</a:t>
            </a:r>
          </a:p>
          <a:p>
            <a:r>
              <a:rPr lang="en-US" sz="2400" dirty="0">
                <a:solidFill>
                  <a:srgbClr val="000000"/>
                </a:solidFill>
              </a:rPr>
              <a:t>Discipline-specific vocabulary and grammar, rhetorical conventions, and academic explanations and argument all are part of academic language</a:t>
            </a:r>
          </a:p>
          <a:p>
            <a:r>
              <a:rPr lang="en-US" sz="2400" dirty="0">
                <a:solidFill>
                  <a:srgbClr val="000000"/>
                </a:solidFill>
              </a:rPr>
              <a:t>Academic language enables a more thorough or denser presentation of ideas, with more explicit connections, than is common in conversational English </a:t>
            </a:r>
          </a:p>
          <a:p>
            <a:r>
              <a:rPr lang="en-US" sz="2400" dirty="0">
                <a:solidFill>
                  <a:srgbClr val="000000"/>
                </a:solidFill>
              </a:rPr>
              <a:t> Effective second-language instruction can provide explicit teaching in English while giving opportunities to use the first language</a:t>
            </a:r>
          </a:p>
          <a:p>
            <a:endParaRPr lang="en-US" sz="1900" dirty="0">
              <a:solidFill>
                <a:srgbClr val="000000"/>
              </a:solidFill>
            </a:endParaRPr>
          </a:p>
          <a:p>
            <a:endParaRPr lang="en-US" sz="1900" dirty="0">
              <a:solidFill>
                <a:srgbClr val="000000"/>
              </a:solidFill>
            </a:endParaRPr>
          </a:p>
        </p:txBody>
      </p:sp>
    </p:spTree>
    <p:extLst>
      <p:ext uri="{BB962C8B-B14F-4D97-AF65-F5344CB8AC3E}">
        <p14:creationId xmlns:p14="http://schemas.microsoft.com/office/powerpoint/2010/main" val="1803297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4DDE622-28E4-6D49-8712-3976945368BC}"/>
              </a:ext>
            </a:extLst>
          </p:cNvPr>
          <p:cNvSpPr>
            <a:spLocks noGrp="1"/>
          </p:cNvSpPr>
          <p:nvPr>
            <p:ph type="title"/>
          </p:nvPr>
        </p:nvSpPr>
        <p:spPr>
          <a:xfrm>
            <a:off x="1179226" y="826680"/>
            <a:ext cx="9833548" cy="1325563"/>
          </a:xfrm>
        </p:spPr>
        <p:txBody>
          <a:bodyPr>
            <a:normAutofit/>
          </a:bodyPr>
          <a:lstStyle/>
          <a:p>
            <a:pPr algn="ctr"/>
            <a:r>
              <a:rPr lang="en-US" sz="3700" b="1">
                <a:solidFill>
                  <a:srgbClr val="FFFFFF"/>
                </a:solidFill>
              </a:rPr>
              <a:t>Daily, systematic English language instruction (cont.)</a:t>
            </a:r>
            <a:br>
              <a:rPr lang="en-US" sz="3700">
                <a:solidFill>
                  <a:srgbClr val="FFFFFF"/>
                </a:solidFill>
              </a:rPr>
            </a:br>
            <a:endParaRPr lang="en-US" sz="3700">
              <a:solidFill>
                <a:srgbClr val="FFFFFF"/>
              </a:solidFill>
            </a:endParaRPr>
          </a:p>
        </p:txBody>
      </p:sp>
      <p:sp>
        <p:nvSpPr>
          <p:cNvPr id="3" name="Content Placeholder 2">
            <a:extLst>
              <a:ext uri="{FF2B5EF4-FFF2-40B4-BE49-F238E27FC236}">
                <a16:creationId xmlns:a16="http://schemas.microsoft.com/office/drawing/2014/main" id="{E9BDE89A-E66A-064D-9DDC-575C6655DA0C}"/>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Explicit teaching of English includes teaching of vocabulary, syntax, language conventions, and strategies in how to learn language such as dictionary use, note taking, summarizing, etc.</a:t>
            </a:r>
          </a:p>
          <a:p>
            <a:r>
              <a:rPr lang="en-US" sz="2400" dirty="0">
                <a:solidFill>
                  <a:srgbClr val="000000"/>
                </a:solidFill>
              </a:rPr>
              <a:t>Such instruction has been most successful when provided daily in a separate time block dedicated to English instruction </a:t>
            </a:r>
          </a:p>
          <a:p>
            <a:r>
              <a:rPr lang="en-US" sz="2400" dirty="0">
                <a:solidFill>
                  <a:srgbClr val="000000"/>
                </a:solidFill>
              </a:rPr>
              <a:t> A two-pronged approach—explicit teaching and full academic participation—requires that EL students also be included in meaningful classroom tasks that promote interaction with English-speaking students. </a:t>
            </a:r>
          </a:p>
          <a:p>
            <a:endParaRPr lang="en-US" sz="2000" dirty="0">
              <a:solidFill>
                <a:srgbClr val="000000"/>
              </a:solidFill>
            </a:endParaRPr>
          </a:p>
          <a:p>
            <a:endParaRPr lang="en-US" sz="2000" dirty="0">
              <a:solidFill>
                <a:srgbClr val="000000"/>
              </a:solidFill>
            </a:endParaRPr>
          </a:p>
        </p:txBody>
      </p:sp>
    </p:spTree>
    <p:extLst>
      <p:ext uri="{BB962C8B-B14F-4D97-AF65-F5344CB8AC3E}">
        <p14:creationId xmlns:p14="http://schemas.microsoft.com/office/powerpoint/2010/main" val="2928470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B4D352-8D78-4B48-8104-E0152F0038F9}"/>
              </a:ext>
            </a:extLst>
          </p:cNvPr>
          <p:cNvSpPr>
            <a:spLocks noGrp="1"/>
          </p:cNvSpPr>
          <p:nvPr>
            <p:ph type="title"/>
          </p:nvPr>
        </p:nvSpPr>
        <p:spPr>
          <a:xfrm>
            <a:off x="1179226" y="826680"/>
            <a:ext cx="9833548" cy="1325563"/>
          </a:xfrm>
        </p:spPr>
        <p:txBody>
          <a:bodyPr>
            <a:normAutofit/>
          </a:bodyPr>
          <a:lstStyle/>
          <a:p>
            <a:pPr algn="ctr"/>
            <a:r>
              <a:rPr lang="en-US" sz="3700" b="1" dirty="0">
                <a:solidFill>
                  <a:srgbClr val="FFFFFF"/>
                </a:solidFill>
              </a:rPr>
              <a:t>2. Explicit instruction in key literacy components. </a:t>
            </a:r>
            <a:br>
              <a:rPr lang="en-US" sz="3700" dirty="0">
                <a:solidFill>
                  <a:srgbClr val="FFFFFF"/>
                </a:solidFill>
              </a:rPr>
            </a:br>
            <a:endParaRPr lang="en-US" sz="3700" dirty="0">
              <a:solidFill>
                <a:srgbClr val="FFFFFF"/>
              </a:solidFill>
            </a:endParaRPr>
          </a:p>
        </p:txBody>
      </p:sp>
      <p:sp>
        <p:nvSpPr>
          <p:cNvPr id="3" name="Content Placeholder 2">
            <a:extLst>
              <a:ext uri="{FF2B5EF4-FFF2-40B4-BE49-F238E27FC236}">
                <a16:creationId xmlns:a16="http://schemas.microsoft.com/office/drawing/2014/main" id="{174A904C-B924-1F40-A1F1-AFB6FBBBBF96}"/>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English Learners need to learn the same things about reading that native speakers need to learn</a:t>
            </a:r>
          </a:p>
          <a:p>
            <a:r>
              <a:rPr lang="en-US" sz="2400" dirty="0">
                <a:solidFill>
                  <a:srgbClr val="000000"/>
                </a:solidFill>
              </a:rPr>
              <a:t>The National Reading Panel revealed clear learning benefits from teaching native speakers phonemic awareness, phonics, oral reading fluency, vocabulary and comprehension (later analyses found similar benefits from teaching writing)</a:t>
            </a:r>
          </a:p>
          <a:p>
            <a:r>
              <a:rPr lang="en-US" sz="2400" dirty="0">
                <a:solidFill>
                  <a:srgbClr val="000000"/>
                </a:solidFill>
              </a:rPr>
              <a:t>The National Literacy Panel for Language Minority Children and Youth found that instruction in those same areas were beneficial to English Learners – though the effect sizes differed</a:t>
            </a:r>
          </a:p>
          <a:p>
            <a:pPr marL="0" indent="0">
              <a:buNone/>
            </a:pPr>
            <a:endParaRPr lang="en-US" sz="2000" dirty="0">
              <a:solidFill>
                <a:srgbClr val="000000"/>
              </a:solidFill>
            </a:endParaRPr>
          </a:p>
        </p:txBody>
      </p:sp>
    </p:spTree>
    <p:extLst>
      <p:ext uri="{BB962C8B-B14F-4D97-AF65-F5344CB8AC3E}">
        <p14:creationId xmlns:p14="http://schemas.microsoft.com/office/powerpoint/2010/main" val="2704371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B4D352-8D78-4B48-8104-E0152F0038F9}"/>
              </a:ext>
            </a:extLst>
          </p:cNvPr>
          <p:cNvSpPr>
            <a:spLocks noGrp="1"/>
          </p:cNvSpPr>
          <p:nvPr>
            <p:ph type="title"/>
          </p:nvPr>
        </p:nvSpPr>
        <p:spPr>
          <a:xfrm>
            <a:off x="1179226" y="826680"/>
            <a:ext cx="9833548" cy="1325563"/>
          </a:xfrm>
        </p:spPr>
        <p:txBody>
          <a:bodyPr>
            <a:normAutofit/>
          </a:bodyPr>
          <a:lstStyle/>
          <a:p>
            <a:pPr algn="ctr"/>
            <a:r>
              <a:rPr lang="en-US" sz="3400" b="1">
                <a:solidFill>
                  <a:srgbClr val="FFFFFF"/>
                </a:solidFill>
              </a:rPr>
              <a:t>Explicit instruction in key literacy components (cont.) </a:t>
            </a:r>
            <a:br>
              <a:rPr lang="en-US" sz="3400">
                <a:solidFill>
                  <a:srgbClr val="FFFFFF"/>
                </a:solidFill>
              </a:rPr>
            </a:br>
            <a:endParaRPr lang="en-US" sz="3400">
              <a:solidFill>
                <a:srgbClr val="FFFFFF"/>
              </a:solidFill>
            </a:endParaRPr>
          </a:p>
        </p:txBody>
      </p:sp>
      <p:sp>
        <p:nvSpPr>
          <p:cNvPr id="3" name="Content Placeholder 2">
            <a:extLst>
              <a:ext uri="{FF2B5EF4-FFF2-40B4-BE49-F238E27FC236}">
                <a16:creationId xmlns:a16="http://schemas.microsoft.com/office/drawing/2014/main" id="{174A904C-B924-1F40-A1F1-AFB6FBBBBF96}"/>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The payoffs from teaching phonemic awareness, phonics, oral reading fluency, reading comprehension, and writing were consistently smaller than for native speakers</a:t>
            </a:r>
          </a:p>
          <a:p>
            <a:r>
              <a:rPr lang="en-US" sz="2400" dirty="0">
                <a:solidFill>
                  <a:srgbClr val="000000"/>
                </a:solidFill>
              </a:rPr>
              <a:t>However, the effects of vocabulary instruction were substantially higher for English Learners</a:t>
            </a:r>
          </a:p>
          <a:p>
            <a:r>
              <a:rPr lang="en-US" sz="2400" dirty="0">
                <a:solidFill>
                  <a:srgbClr val="000000"/>
                </a:solidFill>
              </a:rPr>
              <a:t>Basically, English Learners have to learn English PLUS all of those components of literacy learning</a:t>
            </a:r>
          </a:p>
        </p:txBody>
      </p:sp>
    </p:spTree>
    <p:extLst>
      <p:ext uri="{BB962C8B-B14F-4D97-AF65-F5344CB8AC3E}">
        <p14:creationId xmlns:p14="http://schemas.microsoft.com/office/powerpoint/2010/main" val="24967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B4D352-8D78-4B48-8104-E0152F0038F9}"/>
              </a:ext>
            </a:extLst>
          </p:cNvPr>
          <p:cNvSpPr>
            <a:spLocks noGrp="1"/>
          </p:cNvSpPr>
          <p:nvPr>
            <p:ph type="title"/>
          </p:nvPr>
        </p:nvSpPr>
        <p:spPr>
          <a:xfrm>
            <a:off x="1179226" y="826680"/>
            <a:ext cx="9833548" cy="1325563"/>
          </a:xfrm>
        </p:spPr>
        <p:txBody>
          <a:bodyPr>
            <a:normAutofit/>
          </a:bodyPr>
          <a:lstStyle/>
          <a:p>
            <a:pPr algn="ctr"/>
            <a:r>
              <a:rPr lang="en-US" sz="3400" b="1">
                <a:solidFill>
                  <a:srgbClr val="FFFFFF"/>
                </a:solidFill>
              </a:rPr>
              <a:t>Explicit instruction in key literacy components (cont. </a:t>
            </a:r>
            <a:br>
              <a:rPr lang="en-US" sz="3400">
                <a:solidFill>
                  <a:srgbClr val="FFFFFF"/>
                </a:solidFill>
              </a:rPr>
            </a:br>
            <a:endParaRPr lang="en-US" sz="3400">
              <a:solidFill>
                <a:srgbClr val="FFFFFF"/>
              </a:solidFill>
            </a:endParaRPr>
          </a:p>
        </p:txBody>
      </p:sp>
      <p:sp>
        <p:nvSpPr>
          <p:cNvPr id="3" name="Content Placeholder 2">
            <a:extLst>
              <a:ext uri="{FF2B5EF4-FFF2-40B4-BE49-F238E27FC236}">
                <a16:creationId xmlns:a16="http://schemas.microsoft.com/office/drawing/2014/main" id="{174A904C-B924-1F40-A1F1-AFB6FBBBBF96}"/>
              </a:ext>
            </a:extLst>
          </p:cNvPr>
          <p:cNvSpPr>
            <a:spLocks noGrp="1"/>
          </p:cNvSpPr>
          <p:nvPr>
            <p:ph idx="1"/>
          </p:nvPr>
        </p:nvSpPr>
        <p:spPr>
          <a:xfrm>
            <a:off x="1179226" y="3092970"/>
            <a:ext cx="9833548" cy="3200952"/>
          </a:xfrm>
        </p:spPr>
        <p:txBody>
          <a:bodyPr>
            <a:normAutofit/>
          </a:bodyPr>
          <a:lstStyle/>
          <a:p>
            <a:r>
              <a:rPr lang="en-US" sz="2400" dirty="0">
                <a:solidFill>
                  <a:srgbClr val="000000"/>
                </a:solidFill>
              </a:rPr>
              <a:t>However, just because the same things have to be learned, we should not assume that all of the effective instructional moves would be the same</a:t>
            </a:r>
          </a:p>
          <a:p>
            <a:r>
              <a:rPr lang="en-US" sz="2400" dirty="0">
                <a:solidFill>
                  <a:srgbClr val="000000"/>
                </a:solidFill>
              </a:rPr>
              <a:t>For example, phonemic awareness is highly generalizable across languages – a student who can demonstrate adequate phonemic awareness in a home language will not need a full dose of such teaching in English (perhaps only in English pronunciation patterns not available in the home language)</a:t>
            </a:r>
          </a:p>
          <a:p>
            <a:r>
              <a:rPr lang="en-US" sz="2400" dirty="0">
                <a:solidFill>
                  <a:srgbClr val="000000"/>
                </a:solidFill>
              </a:rPr>
              <a:t>Or, a comprehension lesson may encourage English Learners to talk about the text in the home language prior to trying to answer teacher’s questions</a:t>
            </a:r>
          </a:p>
        </p:txBody>
      </p:sp>
    </p:spTree>
    <p:extLst>
      <p:ext uri="{BB962C8B-B14F-4D97-AF65-F5344CB8AC3E}">
        <p14:creationId xmlns:p14="http://schemas.microsoft.com/office/powerpoint/2010/main" val="4066507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351DFE5-F63D-4BE0-BDA9-E3EB88F01A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55601" y="0"/>
            <a:ext cx="11480494" cy="2753936"/>
          </a:xfrm>
          <a:prstGeom prst="rect">
            <a:avLst/>
          </a:prstGeom>
          <a:gradFill>
            <a:gsLst>
              <a:gs pos="0">
                <a:schemeClr val="accent1"/>
              </a:gs>
              <a:gs pos="25000">
                <a:schemeClr val="accent1"/>
              </a:gs>
              <a:gs pos="94000">
                <a:schemeClr val="accent5"/>
              </a:gs>
              <a:gs pos="100000">
                <a:schemeClr val="accent5"/>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3AA16612-ACD2-4A16-8F2B-4514FD6BF28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9EF8C35-5EA0-F24A-8CBE-EEB905D9C606}"/>
              </a:ext>
            </a:extLst>
          </p:cNvPr>
          <p:cNvSpPr>
            <a:spLocks noGrp="1"/>
          </p:cNvSpPr>
          <p:nvPr>
            <p:ph type="title"/>
          </p:nvPr>
        </p:nvSpPr>
        <p:spPr>
          <a:xfrm>
            <a:off x="1179226" y="826680"/>
            <a:ext cx="9833548" cy="1325563"/>
          </a:xfrm>
        </p:spPr>
        <p:txBody>
          <a:bodyPr>
            <a:normAutofit/>
          </a:bodyPr>
          <a:lstStyle/>
          <a:p>
            <a:pPr algn="ctr"/>
            <a:br>
              <a:rPr lang="en-US" sz="3200" b="1" dirty="0">
                <a:solidFill>
                  <a:srgbClr val="FFFFFF"/>
                </a:solidFill>
              </a:rPr>
            </a:br>
            <a:r>
              <a:rPr lang="en-US" sz="3200" b="1" dirty="0">
                <a:solidFill>
                  <a:srgbClr val="FFFFFF"/>
                </a:solidFill>
              </a:rPr>
              <a:t>3. Foster high expectations for EL students’ learning. </a:t>
            </a:r>
            <a:br>
              <a:rPr lang="en-US" sz="2800" dirty="0">
                <a:solidFill>
                  <a:srgbClr val="FFFFFF"/>
                </a:solidFill>
              </a:rPr>
            </a:br>
            <a:endParaRPr lang="en-US" sz="2800" dirty="0">
              <a:solidFill>
                <a:srgbClr val="FFFFFF"/>
              </a:solidFill>
            </a:endParaRPr>
          </a:p>
        </p:txBody>
      </p:sp>
      <p:sp>
        <p:nvSpPr>
          <p:cNvPr id="3" name="Content Placeholder 2">
            <a:extLst>
              <a:ext uri="{FF2B5EF4-FFF2-40B4-BE49-F238E27FC236}">
                <a16:creationId xmlns:a16="http://schemas.microsoft.com/office/drawing/2014/main" id="{6961E98B-FCDE-5D4A-BC20-5193AE0D5B3E}"/>
              </a:ext>
            </a:extLst>
          </p:cNvPr>
          <p:cNvSpPr>
            <a:spLocks noGrp="1"/>
          </p:cNvSpPr>
          <p:nvPr>
            <p:ph idx="1"/>
          </p:nvPr>
        </p:nvSpPr>
        <p:spPr>
          <a:xfrm>
            <a:off x="1179226" y="3092970"/>
            <a:ext cx="9833548" cy="2693976"/>
          </a:xfrm>
        </p:spPr>
        <p:txBody>
          <a:bodyPr>
            <a:normAutofit/>
          </a:bodyPr>
          <a:lstStyle/>
          <a:p>
            <a:r>
              <a:rPr lang="en-US" sz="2400" dirty="0">
                <a:solidFill>
                  <a:srgbClr val="000000"/>
                </a:solidFill>
              </a:rPr>
              <a:t>Teacher expectations affect student learning </a:t>
            </a:r>
          </a:p>
          <a:p>
            <a:r>
              <a:rPr lang="en-US" sz="2400" dirty="0">
                <a:solidFill>
                  <a:srgbClr val="000000"/>
                </a:solidFill>
              </a:rPr>
              <a:t>If teachers believe their students are unlikely to learn, they tend to teach in ways that make this expectation a reality</a:t>
            </a:r>
          </a:p>
          <a:p>
            <a:r>
              <a:rPr lang="en-US" sz="2400" dirty="0">
                <a:solidFill>
                  <a:srgbClr val="000000"/>
                </a:solidFill>
              </a:rPr>
              <a:t>Many things spur low expectations: race, ethnicity, language, family income level, and indicators of past academic performance </a:t>
            </a:r>
          </a:p>
          <a:p>
            <a:r>
              <a:rPr lang="en-US" sz="2400" dirty="0">
                <a:solidFill>
                  <a:srgbClr val="000000"/>
                </a:solidFill>
              </a:rPr>
              <a:t>Teachers with low expectations for English Learners give them less feedback and explanation when they err, provide less positive feedback when they succeed, spend less time responding to their questions, and give them fewer learning opportunities</a:t>
            </a:r>
          </a:p>
          <a:p>
            <a:endParaRPr lang="en-US" sz="2000" dirty="0">
              <a:solidFill>
                <a:srgbClr val="000000"/>
              </a:solidFill>
            </a:endParaRPr>
          </a:p>
        </p:txBody>
      </p:sp>
    </p:spTree>
    <p:extLst>
      <p:ext uri="{BB962C8B-B14F-4D97-AF65-F5344CB8AC3E}">
        <p14:creationId xmlns:p14="http://schemas.microsoft.com/office/powerpoint/2010/main" val="27770657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1769</Words>
  <Application>Microsoft Macintosh PowerPoint</Application>
  <PresentationFormat>Widescreen</PresentationFormat>
  <Paragraphs>101</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Improving the Reading of   English Learners</vt:lpstr>
      <vt:lpstr>English Learners Consistently Lag in Reading</vt:lpstr>
      <vt:lpstr>PowerPoint Presentation</vt:lpstr>
      <vt:lpstr>1. Daily, systematic English language instruction.  </vt:lpstr>
      <vt:lpstr>Daily, systematic English language instruction (cont.) </vt:lpstr>
      <vt:lpstr>2. Explicit instruction in key literacy components.  </vt:lpstr>
      <vt:lpstr>Explicit instruction in key literacy components (cont.)  </vt:lpstr>
      <vt:lpstr>Explicit instruction in key literacy components (cont.  </vt:lpstr>
      <vt:lpstr> 3. Foster high expectations for EL students’ learning.  </vt:lpstr>
      <vt:lpstr>Foster high expectations for EL students’ learning (cont.)  </vt:lpstr>
      <vt:lpstr> 4. Respect ELs and their home languages.  </vt:lpstr>
      <vt:lpstr> Respect ELs and their home languages (cont.) </vt:lpstr>
      <vt:lpstr>5. Encourage the development of positive and supportive relationships with families.  </vt:lpstr>
      <vt:lpstr>Encourage the development of positive and supportive relationships with families (cont.) </vt:lpstr>
      <vt:lpstr>Encourage the development of positive and supportive relationships with families (cont.) </vt:lpstr>
      <vt:lpstr>Encourage the development of positive and supportive relationships with families (cont.) </vt:lpstr>
      <vt:lpstr>6. Ensure that high-quality professional development is provided for teachers.  </vt:lpstr>
      <vt:lpstr>7. Encourage appropriate assessments and their appropriate use.  </vt:lpstr>
      <vt:lpstr>7. Encourage appropriate assessments and their appropriate use.  </vt:lpstr>
      <vt:lpstr>8. Provide appropriate instructional interventions in reading.  </vt:lpstr>
      <vt:lpstr>Provide appropriate instructional interventions in reading (cont.) </vt:lpstr>
      <vt:lpstr>How do we support English Learners?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Improving the Reading of   English Learners</dc:title>
  <dc:creator>Shanahan, Timothy E</dc:creator>
  <cp:lastModifiedBy>Shanahan, Timothy E</cp:lastModifiedBy>
  <cp:revision>1</cp:revision>
  <dcterms:created xsi:type="dcterms:W3CDTF">2020-02-24T03:47:06Z</dcterms:created>
  <dcterms:modified xsi:type="dcterms:W3CDTF">2020-02-24T03:47:40Z</dcterms:modified>
</cp:coreProperties>
</file>