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7" r:id="rId2"/>
    <p:sldId id="645" r:id="rId3"/>
    <p:sldId id="646" r:id="rId4"/>
    <p:sldId id="647" r:id="rId5"/>
    <p:sldId id="717" r:id="rId6"/>
    <p:sldId id="648" r:id="rId7"/>
    <p:sldId id="649" r:id="rId8"/>
    <p:sldId id="650" r:id="rId9"/>
    <p:sldId id="651" r:id="rId10"/>
    <p:sldId id="652" r:id="rId11"/>
    <p:sldId id="653" r:id="rId12"/>
    <p:sldId id="654" r:id="rId13"/>
    <p:sldId id="698" r:id="rId14"/>
    <p:sldId id="710" r:id="rId15"/>
    <p:sldId id="699" r:id="rId16"/>
    <p:sldId id="655" r:id="rId17"/>
    <p:sldId id="702" r:id="rId18"/>
    <p:sldId id="729" r:id="rId19"/>
    <p:sldId id="656" r:id="rId20"/>
    <p:sldId id="657" r:id="rId21"/>
    <p:sldId id="696" r:id="rId22"/>
    <p:sldId id="658" r:id="rId23"/>
    <p:sldId id="659" r:id="rId24"/>
    <p:sldId id="660" r:id="rId25"/>
    <p:sldId id="662" r:id="rId26"/>
    <p:sldId id="663" r:id="rId27"/>
    <p:sldId id="661" r:id="rId28"/>
    <p:sldId id="664" r:id="rId29"/>
    <p:sldId id="665" r:id="rId30"/>
    <p:sldId id="666" r:id="rId31"/>
    <p:sldId id="667" r:id="rId32"/>
    <p:sldId id="670" r:id="rId33"/>
    <p:sldId id="671" r:id="rId34"/>
    <p:sldId id="672" r:id="rId35"/>
    <p:sldId id="673" r:id="rId36"/>
    <p:sldId id="674" r:id="rId37"/>
    <p:sldId id="668" r:id="rId38"/>
    <p:sldId id="669" r:id="rId39"/>
    <p:sldId id="675" r:id="rId40"/>
    <p:sldId id="676" r:id="rId41"/>
    <p:sldId id="677" r:id="rId42"/>
    <p:sldId id="679" r:id="rId43"/>
    <p:sldId id="680" r:id="rId44"/>
    <p:sldId id="718" r:id="rId45"/>
    <p:sldId id="719" r:id="rId46"/>
    <p:sldId id="720" r:id="rId47"/>
    <p:sldId id="721" r:id="rId48"/>
    <p:sldId id="678" r:id="rId49"/>
    <p:sldId id="683" r:id="rId50"/>
    <p:sldId id="684" r:id="rId51"/>
    <p:sldId id="722" r:id="rId52"/>
    <p:sldId id="681" r:id="rId53"/>
    <p:sldId id="723" r:id="rId54"/>
    <p:sldId id="724" r:id="rId55"/>
    <p:sldId id="682" r:id="rId56"/>
    <p:sldId id="685" r:id="rId57"/>
    <p:sldId id="726" r:id="rId58"/>
    <p:sldId id="686" r:id="rId59"/>
    <p:sldId id="727" r:id="rId60"/>
    <p:sldId id="705" r:id="rId61"/>
    <p:sldId id="725" r:id="rId62"/>
    <p:sldId id="687" r:id="rId63"/>
    <p:sldId id="688" r:id="rId64"/>
    <p:sldId id="689" r:id="rId65"/>
    <p:sldId id="728" r:id="rId66"/>
    <p:sldId id="690" r:id="rId67"/>
    <p:sldId id="691" r:id="rId68"/>
    <p:sldId id="299" r:id="rId69"/>
    <p:sldId id="704" r:id="rId70"/>
    <p:sldId id="692" r:id="rId71"/>
    <p:sldId id="693" r:id="rId72"/>
    <p:sldId id="694" r:id="rId73"/>
    <p:sldId id="427" r:id="rId74"/>
    <p:sldId id="632" r:id="rId75"/>
    <p:sldId id="633" r:id="rId76"/>
    <p:sldId id="637" r:id="rId77"/>
    <p:sldId id="634" r:id="rId78"/>
    <p:sldId id="635" r:id="rId79"/>
    <p:sldId id="730" r:id="rId80"/>
    <p:sldId id="731" r:id="rId81"/>
    <p:sldId id="428"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56"/>
    <p:restoredTop sz="94796"/>
  </p:normalViewPr>
  <p:slideViewPr>
    <p:cSldViewPr snapToGrid="0" snapToObjects="1">
      <p:cViewPr varScale="1">
        <p:scale>
          <a:sx n="108" d="100"/>
          <a:sy n="108" d="100"/>
        </p:scale>
        <p:origin x="10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ata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24.png"/><Relationship Id="rId6" Type="http://schemas.openxmlformats.org/officeDocument/2006/relationships/image" Target="../media/image17.sv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1.svg"/><Relationship Id="rId1" Type="http://schemas.openxmlformats.org/officeDocument/2006/relationships/image" Target="../media/image38.png"/><Relationship Id="rId6" Type="http://schemas.openxmlformats.org/officeDocument/2006/relationships/image" Target="../media/image35.svg"/><Relationship Id="rId5" Type="http://schemas.openxmlformats.org/officeDocument/2006/relationships/image" Target="../media/image40.png"/><Relationship Id="rId4" Type="http://schemas.openxmlformats.org/officeDocument/2006/relationships/image" Target="../media/image3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svg"/><Relationship Id="rId1" Type="http://schemas.openxmlformats.org/officeDocument/2006/relationships/image" Target="../media/image50.png"/><Relationship Id="rId4" Type="http://schemas.openxmlformats.org/officeDocument/2006/relationships/image" Target="../media/image4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5.svg"/><Relationship Id="rId1" Type="http://schemas.openxmlformats.org/officeDocument/2006/relationships/image" Target="../media/image60.png"/><Relationship Id="rId6" Type="http://schemas.openxmlformats.org/officeDocument/2006/relationships/image" Target="../media/image59.svg"/><Relationship Id="rId5" Type="http://schemas.openxmlformats.org/officeDocument/2006/relationships/image" Target="../media/image62.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793B9-D140-4609-A89B-E8E77EFDAA14}" type="doc">
      <dgm:prSet loTypeId="urn:microsoft.com/office/officeart/2005/8/layout/matrix2" loCatId="matrix" qsTypeId="urn:microsoft.com/office/officeart/2005/8/quickstyle/simple1" qsCatId="simple" csTypeId="urn:microsoft.com/office/officeart/2005/8/colors/colorful1" csCatId="colorful"/>
      <dgm:spPr/>
      <dgm:t>
        <a:bodyPr/>
        <a:lstStyle/>
        <a:p>
          <a:endParaRPr lang="en-US"/>
        </a:p>
      </dgm:t>
    </dgm:pt>
    <dgm:pt modelId="{94E42F78-3F98-490C-9AA3-F9DF9A2DBC29}">
      <dgm:prSet custT="1"/>
      <dgm:spPr/>
      <dgm:t>
        <a:bodyPr/>
        <a:lstStyle/>
        <a:p>
          <a:r>
            <a:rPr lang="en-US" sz="1800" dirty="0">
              <a:solidFill>
                <a:schemeClr val="tx1"/>
              </a:solidFill>
            </a:rPr>
            <a:t>Teachers love kids and want to encourage kids to read—and there are plenty of ”experts” saying that kids should be reading on their own</a:t>
          </a:r>
        </a:p>
      </dgm:t>
    </dgm:pt>
    <dgm:pt modelId="{D626B130-2D48-4714-A3DC-4B18731BAE4E}" type="parTrans" cxnId="{4CA6B111-C863-4077-A816-618EBE45B715}">
      <dgm:prSet/>
      <dgm:spPr/>
      <dgm:t>
        <a:bodyPr/>
        <a:lstStyle/>
        <a:p>
          <a:endParaRPr lang="en-US"/>
        </a:p>
      </dgm:t>
    </dgm:pt>
    <dgm:pt modelId="{A56C5898-500A-4973-B93D-FC01F9B2D1D1}" type="sibTrans" cxnId="{4CA6B111-C863-4077-A816-618EBE45B715}">
      <dgm:prSet/>
      <dgm:spPr/>
      <dgm:t>
        <a:bodyPr/>
        <a:lstStyle/>
        <a:p>
          <a:endParaRPr lang="en-US"/>
        </a:p>
      </dgm:t>
    </dgm:pt>
    <dgm:pt modelId="{9EB58380-4768-4736-81C5-BFE907EBF0B0}">
      <dgm:prSet custT="1"/>
      <dgm:spPr/>
      <dgm:t>
        <a:bodyPr/>
        <a:lstStyle/>
        <a:p>
          <a:r>
            <a:rPr lang="en-US" sz="1800" dirty="0">
              <a:solidFill>
                <a:schemeClr val="tx1"/>
              </a:solidFill>
            </a:rPr>
            <a:t>However, do students learn more when they read on their own or when they work with a teacher on reading?</a:t>
          </a:r>
        </a:p>
      </dgm:t>
    </dgm:pt>
    <dgm:pt modelId="{E72254B1-088A-471D-BE65-1ACC519DF26D}" type="parTrans" cxnId="{054DAD5C-51AF-440E-88AE-E6831493535B}">
      <dgm:prSet/>
      <dgm:spPr/>
      <dgm:t>
        <a:bodyPr/>
        <a:lstStyle/>
        <a:p>
          <a:endParaRPr lang="en-US"/>
        </a:p>
      </dgm:t>
    </dgm:pt>
    <dgm:pt modelId="{0648C101-B522-4F9B-B841-6EB252397CC0}" type="sibTrans" cxnId="{054DAD5C-51AF-440E-88AE-E6831493535B}">
      <dgm:prSet/>
      <dgm:spPr/>
      <dgm:t>
        <a:bodyPr/>
        <a:lstStyle/>
        <a:p>
          <a:endParaRPr lang="en-US"/>
        </a:p>
      </dgm:t>
    </dgm:pt>
    <dgm:pt modelId="{FD6B9A83-F6BC-444A-8476-9B7A9E90FE77}">
      <dgm:prSet custT="1"/>
      <dgm:spPr/>
      <dgm:t>
        <a:bodyPr/>
        <a:lstStyle/>
        <a:p>
          <a:r>
            <a:rPr lang="en-US" sz="1800" dirty="0">
              <a:solidFill>
                <a:schemeClr val="tx1"/>
              </a:solidFill>
            </a:rPr>
            <a:t>Research suggests approximately 8 times the learning benefit from instruction than from independent reading</a:t>
          </a:r>
        </a:p>
      </dgm:t>
    </dgm:pt>
    <dgm:pt modelId="{03E69AAC-0FBD-4507-B244-EEBD9673ECA3}" type="parTrans" cxnId="{638E0936-C938-415C-83CE-1807A9F317CC}">
      <dgm:prSet/>
      <dgm:spPr/>
      <dgm:t>
        <a:bodyPr/>
        <a:lstStyle/>
        <a:p>
          <a:endParaRPr lang="en-US"/>
        </a:p>
      </dgm:t>
    </dgm:pt>
    <dgm:pt modelId="{844DBE4D-F051-485B-B6BA-51418340DA43}" type="sibTrans" cxnId="{638E0936-C938-415C-83CE-1807A9F317CC}">
      <dgm:prSet/>
      <dgm:spPr/>
      <dgm:t>
        <a:bodyPr/>
        <a:lstStyle/>
        <a:p>
          <a:endParaRPr lang="en-US"/>
        </a:p>
      </dgm:t>
    </dgm:pt>
    <dgm:pt modelId="{1C63B9B2-2B5D-463C-918E-6ADD67545D7A}">
      <dgm:prSet custT="1"/>
      <dgm:spPr/>
      <dgm:t>
        <a:bodyPr/>
        <a:lstStyle/>
        <a:p>
          <a:r>
            <a:rPr lang="en-US" sz="1800" dirty="0">
              <a:solidFill>
                <a:schemeClr val="tx1"/>
              </a:solidFill>
            </a:rPr>
            <a:t>Get kids to read on their own away from school and kids get 10 extra days of school</a:t>
          </a:r>
        </a:p>
      </dgm:t>
    </dgm:pt>
    <dgm:pt modelId="{6F325BAD-C045-415E-9FE1-D9DA8E2C30CD}" type="parTrans" cxnId="{C978C5D1-40CB-4B16-89B6-9A4B2ECAC566}">
      <dgm:prSet/>
      <dgm:spPr/>
      <dgm:t>
        <a:bodyPr/>
        <a:lstStyle/>
        <a:p>
          <a:endParaRPr lang="en-US"/>
        </a:p>
      </dgm:t>
    </dgm:pt>
    <dgm:pt modelId="{B9301535-6182-4B89-A236-ECDBF857525A}" type="sibTrans" cxnId="{C978C5D1-40CB-4B16-89B6-9A4B2ECAC566}">
      <dgm:prSet/>
      <dgm:spPr/>
      <dgm:t>
        <a:bodyPr/>
        <a:lstStyle/>
        <a:p>
          <a:endParaRPr lang="en-US"/>
        </a:p>
      </dgm:t>
    </dgm:pt>
    <dgm:pt modelId="{8D5B7B9B-D4D5-404A-8E60-6C8BEE217F45}" type="pres">
      <dgm:prSet presAssocID="{35A793B9-D140-4609-A89B-E8E77EFDAA14}" presName="matrix" presStyleCnt="0">
        <dgm:presLayoutVars>
          <dgm:chMax val="1"/>
          <dgm:dir/>
          <dgm:resizeHandles val="exact"/>
        </dgm:presLayoutVars>
      </dgm:prSet>
      <dgm:spPr/>
    </dgm:pt>
    <dgm:pt modelId="{55F0E86A-0E4E-CC40-A5E2-F44F70278449}" type="pres">
      <dgm:prSet presAssocID="{35A793B9-D140-4609-A89B-E8E77EFDAA14}" presName="axisShape" presStyleLbl="bgShp" presStyleIdx="0" presStyleCnt="1"/>
      <dgm:spPr/>
    </dgm:pt>
    <dgm:pt modelId="{A4396042-5CC1-2941-939B-9B1BC59220D3}" type="pres">
      <dgm:prSet presAssocID="{35A793B9-D140-4609-A89B-E8E77EFDAA14}" presName="rect1" presStyleLbl="node1" presStyleIdx="0" presStyleCnt="4">
        <dgm:presLayoutVars>
          <dgm:chMax val="0"/>
          <dgm:chPref val="0"/>
          <dgm:bulletEnabled val="1"/>
        </dgm:presLayoutVars>
      </dgm:prSet>
      <dgm:spPr/>
    </dgm:pt>
    <dgm:pt modelId="{E529F0E8-260A-2447-9442-18B3054CF2EA}" type="pres">
      <dgm:prSet presAssocID="{35A793B9-D140-4609-A89B-E8E77EFDAA14}" presName="rect2" presStyleLbl="node1" presStyleIdx="1" presStyleCnt="4">
        <dgm:presLayoutVars>
          <dgm:chMax val="0"/>
          <dgm:chPref val="0"/>
          <dgm:bulletEnabled val="1"/>
        </dgm:presLayoutVars>
      </dgm:prSet>
      <dgm:spPr/>
    </dgm:pt>
    <dgm:pt modelId="{ACDD4C13-A766-A647-9D3B-CF587F07A650}" type="pres">
      <dgm:prSet presAssocID="{35A793B9-D140-4609-A89B-E8E77EFDAA14}" presName="rect3" presStyleLbl="node1" presStyleIdx="2" presStyleCnt="4">
        <dgm:presLayoutVars>
          <dgm:chMax val="0"/>
          <dgm:chPref val="0"/>
          <dgm:bulletEnabled val="1"/>
        </dgm:presLayoutVars>
      </dgm:prSet>
      <dgm:spPr/>
    </dgm:pt>
    <dgm:pt modelId="{6AF02A3C-CD84-4249-8CE6-4AF1CE144212}" type="pres">
      <dgm:prSet presAssocID="{35A793B9-D140-4609-A89B-E8E77EFDAA14}" presName="rect4" presStyleLbl="node1" presStyleIdx="3" presStyleCnt="4">
        <dgm:presLayoutVars>
          <dgm:chMax val="0"/>
          <dgm:chPref val="0"/>
          <dgm:bulletEnabled val="1"/>
        </dgm:presLayoutVars>
      </dgm:prSet>
      <dgm:spPr/>
    </dgm:pt>
  </dgm:ptLst>
  <dgm:cxnLst>
    <dgm:cxn modelId="{4CA6B111-C863-4077-A816-618EBE45B715}" srcId="{35A793B9-D140-4609-A89B-E8E77EFDAA14}" destId="{94E42F78-3F98-490C-9AA3-F9DF9A2DBC29}" srcOrd="0" destOrd="0" parTransId="{D626B130-2D48-4714-A3DC-4B18731BAE4E}" sibTransId="{A56C5898-500A-4973-B93D-FC01F9B2D1D1}"/>
    <dgm:cxn modelId="{638E0936-C938-415C-83CE-1807A9F317CC}" srcId="{35A793B9-D140-4609-A89B-E8E77EFDAA14}" destId="{FD6B9A83-F6BC-444A-8476-9B7A9E90FE77}" srcOrd="2" destOrd="0" parTransId="{03E69AAC-0FBD-4507-B244-EEBD9673ECA3}" sibTransId="{844DBE4D-F051-485B-B6BA-51418340DA43}"/>
    <dgm:cxn modelId="{99C87455-BDFA-AA49-9956-22CC82E5DD1E}" type="presOf" srcId="{94E42F78-3F98-490C-9AA3-F9DF9A2DBC29}" destId="{A4396042-5CC1-2941-939B-9B1BC59220D3}" srcOrd="0" destOrd="0" presId="urn:microsoft.com/office/officeart/2005/8/layout/matrix2"/>
    <dgm:cxn modelId="{D2DA1859-3302-E643-9D48-327E8439DA1C}" type="presOf" srcId="{9EB58380-4768-4736-81C5-BFE907EBF0B0}" destId="{E529F0E8-260A-2447-9442-18B3054CF2EA}" srcOrd="0" destOrd="0" presId="urn:microsoft.com/office/officeart/2005/8/layout/matrix2"/>
    <dgm:cxn modelId="{054DAD5C-51AF-440E-88AE-E6831493535B}" srcId="{35A793B9-D140-4609-A89B-E8E77EFDAA14}" destId="{9EB58380-4768-4736-81C5-BFE907EBF0B0}" srcOrd="1" destOrd="0" parTransId="{E72254B1-088A-471D-BE65-1ACC519DF26D}" sibTransId="{0648C101-B522-4F9B-B841-6EB252397CC0}"/>
    <dgm:cxn modelId="{C978C5D1-40CB-4B16-89B6-9A4B2ECAC566}" srcId="{35A793B9-D140-4609-A89B-E8E77EFDAA14}" destId="{1C63B9B2-2B5D-463C-918E-6ADD67545D7A}" srcOrd="3" destOrd="0" parTransId="{6F325BAD-C045-415E-9FE1-D9DA8E2C30CD}" sibTransId="{B9301535-6182-4B89-A236-ECDBF857525A}"/>
    <dgm:cxn modelId="{9A238FE8-884C-3748-9F48-711F0D5D0786}" type="presOf" srcId="{FD6B9A83-F6BC-444A-8476-9B7A9E90FE77}" destId="{ACDD4C13-A766-A647-9D3B-CF587F07A650}" srcOrd="0" destOrd="0" presId="urn:microsoft.com/office/officeart/2005/8/layout/matrix2"/>
    <dgm:cxn modelId="{F910CEF5-42CC-5B46-9AA4-45CD30893957}" type="presOf" srcId="{35A793B9-D140-4609-A89B-E8E77EFDAA14}" destId="{8D5B7B9B-D4D5-404A-8E60-6C8BEE217F45}" srcOrd="0" destOrd="0" presId="urn:microsoft.com/office/officeart/2005/8/layout/matrix2"/>
    <dgm:cxn modelId="{5EBD48FF-DA88-BF47-BADE-D4C11E7DF2E0}" type="presOf" srcId="{1C63B9B2-2B5D-463C-918E-6ADD67545D7A}" destId="{6AF02A3C-CD84-4249-8CE6-4AF1CE144212}" srcOrd="0" destOrd="0" presId="urn:microsoft.com/office/officeart/2005/8/layout/matrix2"/>
    <dgm:cxn modelId="{0A0D043C-F1B9-8D4A-95FA-AAB12B865C93}" type="presParOf" srcId="{8D5B7B9B-D4D5-404A-8E60-6C8BEE217F45}" destId="{55F0E86A-0E4E-CC40-A5E2-F44F70278449}" srcOrd="0" destOrd="0" presId="urn:microsoft.com/office/officeart/2005/8/layout/matrix2"/>
    <dgm:cxn modelId="{929AC546-2F66-CC4C-AEA5-60F350468064}" type="presParOf" srcId="{8D5B7B9B-D4D5-404A-8E60-6C8BEE217F45}" destId="{A4396042-5CC1-2941-939B-9B1BC59220D3}" srcOrd="1" destOrd="0" presId="urn:microsoft.com/office/officeart/2005/8/layout/matrix2"/>
    <dgm:cxn modelId="{E8BD54F8-47AA-7844-B103-A353BAAF702C}" type="presParOf" srcId="{8D5B7B9B-D4D5-404A-8E60-6C8BEE217F45}" destId="{E529F0E8-260A-2447-9442-18B3054CF2EA}" srcOrd="2" destOrd="0" presId="urn:microsoft.com/office/officeart/2005/8/layout/matrix2"/>
    <dgm:cxn modelId="{F80F8AF2-1E4C-9C4E-AE66-8A6210DF85C1}" type="presParOf" srcId="{8D5B7B9B-D4D5-404A-8E60-6C8BEE217F45}" destId="{ACDD4C13-A766-A647-9D3B-CF587F07A650}" srcOrd="3" destOrd="0" presId="urn:microsoft.com/office/officeart/2005/8/layout/matrix2"/>
    <dgm:cxn modelId="{8DF1305F-99FF-FC45-ABFA-7083BBFC51D4}" type="presParOf" srcId="{8D5B7B9B-D4D5-404A-8E60-6C8BEE217F45}" destId="{6AF02A3C-CD84-4249-8CE6-4AF1CE144212}"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494FD9-E1BF-45CC-80FE-4FF65A8E8AE7}"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CEFE08B6-0E73-4487-A61B-ACE0AA8A5FE5}">
      <dgm:prSet/>
      <dgm:spPr/>
      <dgm:t>
        <a:bodyPr/>
        <a:lstStyle/>
        <a:p>
          <a:pPr>
            <a:defRPr cap="all"/>
          </a:pPr>
          <a:r>
            <a:rPr lang="en-US"/>
            <a:t>Preschool</a:t>
          </a:r>
        </a:p>
      </dgm:t>
    </dgm:pt>
    <dgm:pt modelId="{10F23A4B-03FE-42CF-B255-FBF443055EA6}" type="parTrans" cxnId="{132C173B-486A-4237-BF1D-33355043846D}">
      <dgm:prSet/>
      <dgm:spPr/>
      <dgm:t>
        <a:bodyPr/>
        <a:lstStyle/>
        <a:p>
          <a:endParaRPr lang="en-US"/>
        </a:p>
      </dgm:t>
    </dgm:pt>
    <dgm:pt modelId="{37177D1E-1CE8-489A-82C0-59F60947B009}" type="sibTrans" cxnId="{132C173B-486A-4237-BF1D-33355043846D}">
      <dgm:prSet/>
      <dgm:spPr/>
      <dgm:t>
        <a:bodyPr/>
        <a:lstStyle/>
        <a:p>
          <a:endParaRPr lang="en-US"/>
        </a:p>
      </dgm:t>
    </dgm:pt>
    <dgm:pt modelId="{3C3357D8-23D7-4167-AE4D-62E6836F6A32}">
      <dgm:prSet/>
      <dgm:spPr/>
      <dgm:t>
        <a:bodyPr/>
        <a:lstStyle/>
        <a:p>
          <a:pPr>
            <a:defRPr cap="all"/>
          </a:pPr>
          <a:r>
            <a:rPr lang="en-US"/>
            <a:t>Absenteeism</a:t>
          </a:r>
        </a:p>
      </dgm:t>
    </dgm:pt>
    <dgm:pt modelId="{E9E07DAD-0D56-4063-9FD3-DBF67D7DCE3B}" type="parTrans" cxnId="{60EF2414-FC78-43D7-B115-F7F67E2F3244}">
      <dgm:prSet/>
      <dgm:spPr/>
      <dgm:t>
        <a:bodyPr/>
        <a:lstStyle/>
        <a:p>
          <a:endParaRPr lang="en-US"/>
        </a:p>
      </dgm:t>
    </dgm:pt>
    <dgm:pt modelId="{848AF316-CA75-4CD1-A0D0-6DFF7D300CE4}" type="sibTrans" cxnId="{60EF2414-FC78-43D7-B115-F7F67E2F3244}">
      <dgm:prSet/>
      <dgm:spPr/>
      <dgm:t>
        <a:bodyPr/>
        <a:lstStyle/>
        <a:p>
          <a:endParaRPr lang="en-US"/>
        </a:p>
      </dgm:t>
    </dgm:pt>
    <dgm:pt modelId="{EF62520C-817C-46AE-9A89-76B7235A2090}">
      <dgm:prSet/>
      <dgm:spPr/>
      <dgm:t>
        <a:bodyPr/>
        <a:lstStyle/>
        <a:p>
          <a:pPr>
            <a:defRPr cap="all"/>
          </a:pPr>
          <a:r>
            <a:rPr lang="en-US"/>
            <a:t>After-school programs</a:t>
          </a:r>
        </a:p>
      </dgm:t>
    </dgm:pt>
    <dgm:pt modelId="{BBC6EDFF-DAA4-4997-8625-18228339539D}" type="parTrans" cxnId="{37E4451B-2762-471F-8C74-CEC23B10D584}">
      <dgm:prSet/>
      <dgm:spPr/>
      <dgm:t>
        <a:bodyPr/>
        <a:lstStyle/>
        <a:p>
          <a:endParaRPr lang="en-US"/>
        </a:p>
      </dgm:t>
    </dgm:pt>
    <dgm:pt modelId="{EA040A8C-0511-4388-ACEB-CA38E08CA360}" type="sibTrans" cxnId="{37E4451B-2762-471F-8C74-CEC23B10D584}">
      <dgm:prSet/>
      <dgm:spPr/>
      <dgm:t>
        <a:bodyPr/>
        <a:lstStyle/>
        <a:p>
          <a:endParaRPr lang="en-US"/>
        </a:p>
      </dgm:t>
    </dgm:pt>
    <dgm:pt modelId="{F2F07DB1-27BE-4E32-8B9C-5FF7C82980AD}">
      <dgm:prSet/>
      <dgm:spPr/>
      <dgm:t>
        <a:bodyPr/>
        <a:lstStyle/>
        <a:p>
          <a:pPr>
            <a:defRPr cap="all"/>
          </a:pPr>
          <a:r>
            <a:rPr lang="en-US"/>
            <a:t>Summer school programs</a:t>
          </a:r>
        </a:p>
      </dgm:t>
    </dgm:pt>
    <dgm:pt modelId="{6D89AEDB-F8DE-431D-90E7-4D9DE4422DD1}" type="parTrans" cxnId="{95C1CCB5-3896-4A04-8084-388AB04D38CC}">
      <dgm:prSet/>
      <dgm:spPr/>
      <dgm:t>
        <a:bodyPr/>
        <a:lstStyle/>
        <a:p>
          <a:endParaRPr lang="en-US"/>
        </a:p>
      </dgm:t>
    </dgm:pt>
    <dgm:pt modelId="{E063F1E9-0EAC-4F02-B99B-C898B5286E1C}" type="sibTrans" cxnId="{95C1CCB5-3896-4A04-8084-388AB04D38CC}">
      <dgm:prSet/>
      <dgm:spPr/>
      <dgm:t>
        <a:bodyPr/>
        <a:lstStyle/>
        <a:p>
          <a:endParaRPr lang="en-US"/>
        </a:p>
      </dgm:t>
    </dgm:pt>
    <dgm:pt modelId="{79874A18-7FFE-4AFC-80D9-B5A17BD53BFA}">
      <dgm:prSet/>
      <dgm:spPr/>
      <dgm:t>
        <a:bodyPr/>
        <a:lstStyle/>
        <a:p>
          <a:pPr>
            <a:defRPr cap="all"/>
          </a:pPr>
          <a:r>
            <a:rPr lang="en-US"/>
            <a:t>Snow days</a:t>
          </a:r>
        </a:p>
      </dgm:t>
    </dgm:pt>
    <dgm:pt modelId="{6ADD7150-4BBD-49BC-9518-43C1D86C7027}" type="parTrans" cxnId="{438EEAFC-507E-4C86-AF73-B6D82F9E96E6}">
      <dgm:prSet/>
      <dgm:spPr/>
      <dgm:t>
        <a:bodyPr/>
        <a:lstStyle/>
        <a:p>
          <a:endParaRPr lang="en-US"/>
        </a:p>
      </dgm:t>
    </dgm:pt>
    <dgm:pt modelId="{8FAED8C7-D987-4039-8E36-7287CCB79B18}" type="sibTrans" cxnId="{438EEAFC-507E-4C86-AF73-B6D82F9E96E6}">
      <dgm:prSet/>
      <dgm:spPr/>
      <dgm:t>
        <a:bodyPr/>
        <a:lstStyle/>
        <a:p>
          <a:endParaRPr lang="en-US"/>
        </a:p>
      </dgm:t>
    </dgm:pt>
    <dgm:pt modelId="{9609B34D-021F-461A-84F4-6BD95E3058EF}">
      <dgm:prSet/>
      <dgm:spPr/>
      <dgm:t>
        <a:bodyPr/>
        <a:lstStyle/>
        <a:p>
          <a:pPr>
            <a:defRPr cap="all"/>
          </a:pPr>
          <a:r>
            <a:rPr lang="en-US"/>
            <a:t>Days with unplanned teacher absences</a:t>
          </a:r>
        </a:p>
      </dgm:t>
    </dgm:pt>
    <dgm:pt modelId="{B0F3BBE0-19F9-46A7-8B7D-1DC91BD66D57}" type="parTrans" cxnId="{30EBE8CD-50A6-4ADB-9A78-8477EBEFA4F0}">
      <dgm:prSet/>
      <dgm:spPr/>
      <dgm:t>
        <a:bodyPr/>
        <a:lstStyle/>
        <a:p>
          <a:endParaRPr lang="en-US"/>
        </a:p>
      </dgm:t>
    </dgm:pt>
    <dgm:pt modelId="{30D6443B-2102-4D72-B0C3-8B7DC919F96A}" type="sibTrans" cxnId="{30EBE8CD-50A6-4ADB-9A78-8477EBEFA4F0}">
      <dgm:prSet/>
      <dgm:spPr/>
      <dgm:t>
        <a:bodyPr/>
        <a:lstStyle/>
        <a:p>
          <a:endParaRPr lang="en-US"/>
        </a:p>
      </dgm:t>
    </dgm:pt>
    <dgm:pt modelId="{BADF3B53-35B1-466A-ADEF-E84848A8785B}" type="pres">
      <dgm:prSet presAssocID="{A7494FD9-E1BF-45CC-80FE-4FF65A8E8AE7}" presName="root" presStyleCnt="0">
        <dgm:presLayoutVars>
          <dgm:dir/>
          <dgm:resizeHandles val="exact"/>
        </dgm:presLayoutVars>
      </dgm:prSet>
      <dgm:spPr/>
    </dgm:pt>
    <dgm:pt modelId="{A98FBCAD-6DAA-4280-8773-F562E007B228}" type="pres">
      <dgm:prSet presAssocID="{CEFE08B6-0E73-4487-A61B-ACE0AA8A5FE5}" presName="compNode" presStyleCnt="0"/>
      <dgm:spPr/>
    </dgm:pt>
    <dgm:pt modelId="{7CD1640A-29F2-44ED-8A53-1BF0E87B7806}" type="pres">
      <dgm:prSet presAssocID="{CEFE08B6-0E73-4487-A61B-ACE0AA8A5FE5}" presName="iconBgRect" presStyleLbl="bgShp" presStyleIdx="0" presStyleCnt="6"/>
      <dgm:spPr/>
    </dgm:pt>
    <dgm:pt modelId="{142ED4E9-8C4E-4162-BE43-76F27EF58F98}" type="pres">
      <dgm:prSet presAssocID="{CEFE08B6-0E73-4487-A61B-ACE0AA8A5FE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pple"/>
        </a:ext>
      </dgm:extLst>
    </dgm:pt>
    <dgm:pt modelId="{9034C4FB-6EED-4948-84B3-AC7E789F0157}" type="pres">
      <dgm:prSet presAssocID="{CEFE08B6-0E73-4487-A61B-ACE0AA8A5FE5}" presName="spaceRect" presStyleCnt="0"/>
      <dgm:spPr/>
    </dgm:pt>
    <dgm:pt modelId="{4E7DDFB6-16B7-4ADA-AB3C-1BF7DA6BEE04}" type="pres">
      <dgm:prSet presAssocID="{CEFE08B6-0E73-4487-A61B-ACE0AA8A5FE5}" presName="textRect" presStyleLbl="revTx" presStyleIdx="0" presStyleCnt="6">
        <dgm:presLayoutVars>
          <dgm:chMax val="1"/>
          <dgm:chPref val="1"/>
        </dgm:presLayoutVars>
      </dgm:prSet>
      <dgm:spPr/>
    </dgm:pt>
    <dgm:pt modelId="{B82F5E0E-8DE9-42DE-AA45-C547832B2681}" type="pres">
      <dgm:prSet presAssocID="{37177D1E-1CE8-489A-82C0-59F60947B009}" presName="sibTrans" presStyleCnt="0"/>
      <dgm:spPr/>
    </dgm:pt>
    <dgm:pt modelId="{C9E6B72F-D92F-4F99-892E-D1D11905E5F0}" type="pres">
      <dgm:prSet presAssocID="{3C3357D8-23D7-4167-AE4D-62E6836F6A32}" presName="compNode" presStyleCnt="0"/>
      <dgm:spPr/>
    </dgm:pt>
    <dgm:pt modelId="{09691715-F231-4EBC-8DC9-F526F3BB5404}" type="pres">
      <dgm:prSet presAssocID="{3C3357D8-23D7-4167-AE4D-62E6836F6A32}" presName="iconBgRect" presStyleLbl="bgShp" presStyleIdx="1" presStyleCnt="6"/>
      <dgm:spPr/>
    </dgm:pt>
    <dgm:pt modelId="{07058FD4-8457-474B-AC42-5D3EF2E7E4C1}" type="pres">
      <dgm:prSet presAssocID="{3C3357D8-23D7-4167-AE4D-62E6836F6A3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ward trend"/>
        </a:ext>
      </dgm:extLst>
    </dgm:pt>
    <dgm:pt modelId="{2DC5D2B8-3087-4529-9DBF-E75B4A32E704}" type="pres">
      <dgm:prSet presAssocID="{3C3357D8-23D7-4167-AE4D-62E6836F6A32}" presName="spaceRect" presStyleCnt="0"/>
      <dgm:spPr/>
    </dgm:pt>
    <dgm:pt modelId="{A8C67507-5F98-49A4-B59C-7361728D1597}" type="pres">
      <dgm:prSet presAssocID="{3C3357D8-23D7-4167-AE4D-62E6836F6A32}" presName="textRect" presStyleLbl="revTx" presStyleIdx="1" presStyleCnt="6">
        <dgm:presLayoutVars>
          <dgm:chMax val="1"/>
          <dgm:chPref val="1"/>
        </dgm:presLayoutVars>
      </dgm:prSet>
      <dgm:spPr/>
    </dgm:pt>
    <dgm:pt modelId="{B9E7A145-301B-473F-A30E-C03E9556E704}" type="pres">
      <dgm:prSet presAssocID="{848AF316-CA75-4CD1-A0D0-6DFF7D300CE4}" presName="sibTrans" presStyleCnt="0"/>
      <dgm:spPr/>
    </dgm:pt>
    <dgm:pt modelId="{AD0C9938-3DCA-48EE-94DB-3EA54BBB65B6}" type="pres">
      <dgm:prSet presAssocID="{EF62520C-817C-46AE-9A89-76B7235A2090}" presName="compNode" presStyleCnt="0"/>
      <dgm:spPr/>
    </dgm:pt>
    <dgm:pt modelId="{40644080-1A6A-4836-8620-463FC88E4081}" type="pres">
      <dgm:prSet presAssocID="{EF62520C-817C-46AE-9A89-76B7235A2090}" presName="iconBgRect" presStyleLbl="bgShp" presStyleIdx="2" presStyleCnt="6"/>
      <dgm:spPr/>
    </dgm:pt>
    <dgm:pt modelId="{F603F07A-D801-45CC-9FE6-3B786CA05C6E}" type="pres">
      <dgm:prSet presAssocID="{EF62520C-817C-46AE-9A89-76B7235A209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ADC6148D-D35D-4174-BA26-A4FCEC8E403C}" type="pres">
      <dgm:prSet presAssocID="{EF62520C-817C-46AE-9A89-76B7235A2090}" presName="spaceRect" presStyleCnt="0"/>
      <dgm:spPr/>
    </dgm:pt>
    <dgm:pt modelId="{2909A478-9F1E-41B4-A07D-6C6E99DA2E0F}" type="pres">
      <dgm:prSet presAssocID="{EF62520C-817C-46AE-9A89-76B7235A2090}" presName="textRect" presStyleLbl="revTx" presStyleIdx="2" presStyleCnt="6">
        <dgm:presLayoutVars>
          <dgm:chMax val="1"/>
          <dgm:chPref val="1"/>
        </dgm:presLayoutVars>
      </dgm:prSet>
      <dgm:spPr/>
    </dgm:pt>
    <dgm:pt modelId="{FDA3B7A1-72B1-4173-A940-836E74AEBAD9}" type="pres">
      <dgm:prSet presAssocID="{EA040A8C-0511-4388-ACEB-CA38E08CA360}" presName="sibTrans" presStyleCnt="0"/>
      <dgm:spPr/>
    </dgm:pt>
    <dgm:pt modelId="{E9EA5B6B-E79A-407E-A830-D1C0EE9D909E}" type="pres">
      <dgm:prSet presAssocID="{F2F07DB1-27BE-4E32-8B9C-5FF7C82980AD}" presName="compNode" presStyleCnt="0"/>
      <dgm:spPr/>
    </dgm:pt>
    <dgm:pt modelId="{56BC3782-43DF-4B48-94D2-27220C985D22}" type="pres">
      <dgm:prSet presAssocID="{F2F07DB1-27BE-4E32-8B9C-5FF7C82980AD}" presName="iconBgRect" presStyleLbl="bgShp" presStyleIdx="3" presStyleCnt="6"/>
      <dgm:spPr/>
    </dgm:pt>
    <dgm:pt modelId="{18C59BE9-1329-4DC3-BDE5-A1D83A2C769D}" type="pres">
      <dgm:prSet presAssocID="{F2F07DB1-27BE-4E32-8B9C-5FF7C82980A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DAC7B032-0BC2-47FE-9991-AFB686F0C3D7}" type="pres">
      <dgm:prSet presAssocID="{F2F07DB1-27BE-4E32-8B9C-5FF7C82980AD}" presName="spaceRect" presStyleCnt="0"/>
      <dgm:spPr/>
    </dgm:pt>
    <dgm:pt modelId="{00912ACA-697E-4D36-B6A5-410C6A54BC6E}" type="pres">
      <dgm:prSet presAssocID="{F2F07DB1-27BE-4E32-8B9C-5FF7C82980AD}" presName="textRect" presStyleLbl="revTx" presStyleIdx="3" presStyleCnt="6">
        <dgm:presLayoutVars>
          <dgm:chMax val="1"/>
          <dgm:chPref val="1"/>
        </dgm:presLayoutVars>
      </dgm:prSet>
      <dgm:spPr/>
    </dgm:pt>
    <dgm:pt modelId="{74D64FC1-5072-4CD8-8414-6EFCF61ABEFB}" type="pres">
      <dgm:prSet presAssocID="{E063F1E9-0EAC-4F02-B99B-C898B5286E1C}" presName="sibTrans" presStyleCnt="0"/>
      <dgm:spPr/>
    </dgm:pt>
    <dgm:pt modelId="{A745693A-C4A3-43B2-A1F9-4B359A5F2E04}" type="pres">
      <dgm:prSet presAssocID="{79874A18-7FFE-4AFC-80D9-B5A17BD53BFA}" presName="compNode" presStyleCnt="0"/>
      <dgm:spPr/>
    </dgm:pt>
    <dgm:pt modelId="{B26A9B80-0FA2-40EE-9EB5-E56766C49905}" type="pres">
      <dgm:prSet presAssocID="{79874A18-7FFE-4AFC-80D9-B5A17BD53BFA}" presName="iconBgRect" presStyleLbl="bgShp" presStyleIdx="4" presStyleCnt="6"/>
      <dgm:spPr/>
    </dgm:pt>
    <dgm:pt modelId="{FEDD5213-38C6-4C8D-8E42-0C5630939564}" type="pres">
      <dgm:prSet presAssocID="{79874A18-7FFE-4AFC-80D9-B5A17BD53BF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nowflake"/>
        </a:ext>
      </dgm:extLst>
    </dgm:pt>
    <dgm:pt modelId="{47B7F57B-26A2-4F81-BBF4-F7AAA076E637}" type="pres">
      <dgm:prSet presAssocID="{79874A18-7FFE-4AFC-80D9-B5A17BD53BFA}" presName="spaceRect" presStyleCnt="0"/>
      <dgm:spPr/>
    </dgm:pt>
    <dgm:pt modelId="{B73B0F6A-BEED-4A23-A236-F1439531654A}" type="pres">
      <dgm:prSet presAssocID="{79874A18-7FFE-4AFC-80D9-B5A17BD53BFA}" presName="textRect" presStyleLbl="revTx" presStyleIdx="4" presStyleCnt="6">
        <dgm:presLayoutVars>
          <dgm:chMax val="1"/>
          <dgm:chPref val="1"/>
        </dgm:presLayoutVars>
      </dgm:prSet>
      <dgm:spPr/>
    </dgm:pt>
    <dgm:pt modelId="{4DFD4E7F-459B-4897-B1EE-2CA8BDFCA363}" type="pres">
      <dgm:prSet presAssocID="{8FAED8C7-D987-4039-8E36-7287CCB79B18}" presName="sibTrans" presStyleCnt="0"/>
      <dgm:spPr/>
    </dgm:pt>
    <dgm:pt modelId="{BE7FD618-6314-44CF-89A1-E118502C280C}" type="pres">
      <dgm:prSet presAssocID="{9609B34D-021F-461A-84F4-6BD95E3058EF}" presName="compNode" presStyleCnt="0"/>
      <dgm:spPr/>
    </dgm:pt>
    <dgm:pt modelId="{28CE9679-F09F-4685-BD61-8A362B428D7F}" type="pres">
      <dgm:prSet presAssocID="{9609B34D-021F-461A-84F4-6BD95E3058EF}" presName="iconBgRect" presStyleLbl="bgShp" presStyleIdx="5" presStyleCnt="6"/>
      <dgm:spPr/>
    </dgm:pt>
    <dgm:pt modelId="{F9A70B1D-7925-4BDF-8242-018C59E4EB84}" type="pres">
      <dgm:prSet presAssocID="{9609B34D-021F-461A-84F4-6BD95E3058E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ock"/>
        </a:ext>
      </dgm:extLst>
    </dgm:pt>
    <dgm:pt modelId="{F2CCBE83-3E64-4125-B0E3-ADA80434733E}" type="pres">
      <dgm:prSet presAssocID="{9609B34D-021F-461A-84F4-6BD95E3058EF}" presName="spaceRect" presStyleCnt="0"/>
      <dgm:spPr/>
    </dgm:pt>
    <dgm:pt modelId="{FD0E7938-948E-4E4C-8383-8C0366685959}" type="pres">
      <dgm:prSet presAssocID="{9609B34D-021F-461A-84F4-6BD95E3058EF}" presName="textRect" presStyleLbl="revTx" presStyleIdx="5" presStyleCnt="6">
        <dgm:presLayoutVars>
          <dgm:chMax val="1"/>
          <dgm:chPref val="1"/>
        </dgm:presLayoutVars>
      </dgm:prSet>
      <dgm:spPr/>
    </dgm:pt>
  </dgm:ptLst>
  <dgm:cxnLst>
    <dgm:cxn modelId="{60EF2414-FC78-43D7-B115-F7F67E2F3244}" srcId="{A7494FD9-E1BF-45CC-80FE-4FF65A8E8AE7}" destId="{3C3357D8-23D7-4167-AE4D-62E6836F6A32}" srcOrd="1" destOrd="0" parTransId="{E9E07DAD-0D56-4063-9FD3-DBF67D7DCE3B}" sibTransId="{848AF316-CA75-4CD1-A0D0-6DFF7D300CE4}"/>
    <dgm:cxn modelId="{37E4451B-2762-471F-8C74-CEC23B10D584}" srcId="{A7494FD9-E1BF-45CC-80FE-4FF65A8E8AE7}" destId="{EF62520C-817C-46AE-9A89-76B7235A2090}" srcOrd="2" destOrd="0" parTransId="{BBC6EDFF-DAA4-4997-8625-18228339539D}" sibTransId="{EA040A8C-0511-4388-ACEB-CA38E08CA360}"/>
    <dgm:cxn modelId="{132C173B-486A-4237-BF1D-33355043846D}" srcId="{A7494FD9-E1BF-45CC-80FE-4FF65A8E8AE7}" destId="{CEFE08B6-0E73-4487-A61B-ACE0AA8A5FE5}" srcOrd="0" destOrd="0" parTransId="{10F23A4B-03FE-42CF-B255-FBF443055EA6}" sibTransId="{37177D1E-1CE8-489A-82C0-59F60947B009}"/>
    <dgm:cxn modelId="{B938C562-B568-47B9-97E3-DF5DB77564A7}" type="presOf" srcId="{9609B34D-021F-461A-84F4-6BD95E3058EF}" destId="{FD0E7938-948E-4E4C-8383-8C0366685959}" srcOrd="0" destOrd="0" presId="urn:microsoft.com/office/officeart/2018/5/layout/IconCircleLabelList"/>
    <dgm:cxn modelId="{3CEA8664-FF58-4DD7-B46D-D47063FBB8A1}" type="presOf" srcId="{3C3357D8-23D7-4167-AE4D-62E6836F6A32}" destId="{A8C67507-5F98-49A4-B59C-7361728D1597}" srcOrd="0" destOrd="0" presId="urn:microsoft.com/office/officeart/2018/5/layout/IconCircleLabelList"/>
    <dgm:cxn modelId="{C710B368-8247-4727-965E-C7FFE3242A57}" type="presOf" srcId="{79874A18-7FFE-4AFC-80D9-B5A17BD53BFA}" destId="{B73B0F6A-BEED-4A23-A236-F1439531654A}" srcOrd="0" destOrd="0" presId="urn:microsoft.com/office/officeart/2018/5/layout/IconCircleLabelList"/>
    <dgm:cxn modelId="{F5E31169-2C8F-4E4A-846C-4B48A170FA2F}" type="presOf" srcId="{EF62520C-817C-46AE-9A89-76B7235A2090}" destId="{2909A478-9F1E-41B4-A07D-6C6E99DA2E0F}" srcOrd="0" destOrd="0" presId="urn:microsoft.com/office/officeart/2018/5/layout/IconCircleLabelList"/>
    <dgm:cxn modelId="{A1304F76-7100-4095-8EB2-0C089C2FE4A3}" type="presOf" srcId="{F2F07DB1-27BE-4E32-8B9C-5FF7C82980AD}" destId="{00912ACA-697E-4D36-B6A5-410C6A54BC6E}" srcOrd="0" destOrd="0" presId="urn:microsoft.com/office/officeart/2018/5/layout/IconCircleLabelList"/>
    <dgm:cxn modelId="{0F87539A-04A5-430B-BBCF-ED305E7F1FBE}" type="presOf" srcId="{A7494FD9-E1BF-45CC-80FE-4FF65A8E8AE7}" destId="{BADF3B53-35B1-466A-ADEF-E84848A8785B}" srcOrd="0" destOrd="0" presId="urn:microsoft.com/office/officeart/2018/5/layout/IconCircleLabelList"/>
    <dgm:cxn modelId="{95C1CCB5-3896-4A04-8084-388AB04D38CC}" srcId="{A7494FD9-E1BF-45CC-80FE-4FF65A8E8AE7}" destId="{F2F07DB1-27BE-4E32-8B9C-5FF7C82980AD}" srcOrd="3" destOrd="0" parTransId="{6D89AEDB-F8DE-431D-90E7-4D9DE4422DD1}" sibTransId="{E063F1E9-0EAC-4F02-B99B-C898B5286E1C}"/>
    <dgm:cxn modelId="{30EBE8CD-50A6-4ADB-9A78-8477EBEFA4F0}" srcId="{A7494FD9-E1BF-45CC-80FE-4FF65A8E8AE7}" destId="{9609B34D-021F-461A-84F4-6BD95E3058EF}" srcOrd="5" destOrd="0" parTransId="{B0F3BBE0-19F9-46A7-8B7D-1DC91BD66D57}" sibTransId="{30D6443B-2102-4D72-B0C3-8B7DC919F96A}"/>
    <dgm:cxn modelId="{5DFA9CF5-7321-45CF-BABF-1B1824AD9C29}" type="presOf" srcId="{CEFE08B6-0E73-4487-A61B-ACE0AA8A5FE5}" destId="{4E7DDFB6-16B7-4ADA-AB3C-1BF7DA6BEE04}" srcOrd="0" destOrd="0" presId="urn:microsoft.com/office/officeart/2018/5/layout/IconCircleLabelList"/>
    <dgm:cxn modelId="{438EEAFC-507E-4C86-AF73-B6D82F9E96E6}" srcId="{A7494FD9-E1BF-45CC-80FE-4FF65A8E8AE7}" destId="{79874A18-7FFE-4AFC-80D9-B5A17BD53BFA}" srcOrd="4" destOrd="0" parTransId="{6ADD7150-4BBD-49BC-9518-43C1D86C7027}" sibTransId="{8FAED8C7-D987-4039-8E36-7287CCB79B18}"/>
    <dgm:cxn modelId="{EA3E7266-8A6C-4C56-A311-75A0DB29AEC3}" type="presParOf" srcId="{BADF3B53-35B1-466A-ADEF-E84848A8785B}" destId="{A98FBCAD-6DAA-4280-8773-F562E007B228}" srcOrd="0" destOrd="0" presId="urn:microsoft.com/office/officeart/2018/5/layout/IconCircleLabelList"/>
    <dgm:cxn modelId="{8FEDA723-87B1-4A28-8A5F-4A8067241A19}" type="presParOf" srcId="{A98FBCAD-6DAA-4280-8773-F562E007B228}" destId="{7CD1640A-29F2-44ED-8A53-1BF0E87B7806}" srcOrd="0" destOrd="0" presId="urn:microsoft.com/office/officeart/2018/5/layout/IconCircleLabelList"/>
    <dgm:cxn modelId="{71114CD4-39C3-4982-B90F-4A370C094DD5}" type="presParOf" srcId="{A98FBCAD-6DAA-4280-8773-F562E007B228}" destId="{142ED4E9-8C4E-4162-BE43-76F27EF58F98}" srcOrd="1" destOrd="0" presId="urn:microsoft.com/office/officeart/2018/5/layout/IconCircleLabelList"/>
    <dgm:cxn modelId="{9396AD6B-3F0D-4F01-93A1-597F98BB52CF}" type="presParOf" srcId="{A98FBCAD-6DAA-4280-8773-F562E007B228}" destId="{9034C4FB-6EED-4948-84B3-AC7E789F0157}" srcOrd="2" destOrd="0" presId="urn:microsoft.com/office/officeart/2018/5/layout/IconCircleLabelList"/>
    <dgm:cxn modelId="{2A70157E-DA53-4D41-979D-007C138676D5}" type="presParOf" srcId="{A98FBCAD-6DAA-4280-8773-F562E007B228}" destId="{4E7DDFB6-16B7-4ADA-AB3C-1BF7DA6BEE04}" srcOrd="3" destOrd="0" presId="urn:microsoft.com/office/officeart/2018/5/layout/IconCircleLabelList"/>
    <dgm:cxn modelId="{CD3A3511-A226-45CA-8839-9AB0B81F58EB}" type="presParOf" srcId="{BADF3B53-35B1-466A-ADEF-E84848A8785B}" destId="{B82F5E0E-8DE9-42DE-AA45-C547832B2681}" srcOrd="1" destOrd="0" presId="urn:microsoft.com/office/officeart/2018/5/layout/IconCircleLabelList"/>
    <dgm:cxn modelId="{59FEE9E5-862C-4ABB-AE2A-7D05DFA5AE60}" type="presParOf" srcId="{BADF3B53-35B1-466A-ADEF-E84848A8785B}" destId="{C9E6B72F-D92F-4F99-892E-D1D11905E5F0}" srcOrd="2" destOrd="0" presId="urn:microsoft.com/office/officeart/2018/5/layout/IconCircleLabelList"/>
    <dgm:cxn modelId="{F0DE5E49-A1FD-4CC0-81BD-16CCBB5BF586}" type="presParOf" srcId="{C9E6B72F-D92F-4F99-892E-D1D11905E5F0}" destId="{09691715-F231-4EBC-8DC9-F526F3BB5404}" srcOrd="0" destOrd="0" presId="urn:microsoft.com/office/officeart/2018/5/layout/IconCircleLabelList"/>
    <dgm:cxn modelId="{5C9F2C8E-AAA5-40CF-9582-F16097C870D7}" type="presParOf" srcId="{C9E6B72F-D92F-4F99-892E-D1D11905E5F0}" destId="{07058FD4-8457-474B-AC42-5D3EF2E7E4C1}" srcOrd="1" destOrd="0" presId="urn:microsoft.com/office/officeart/2018/5/layout/IconCircleLabelList"/>
    <dgm:cxn modelId="{2900E151-EEF8-457D-804E-590A46F36728}" type="presParOf" srcId="{C9E6B72F-D92F-4F99-892E-D1D11905E5F0}" destId="{2DC5D2B8-3087-4529-9DBF-E75B4A32E704}" srcOrd="2" destOrd="0" presId="urn:microsoft.com/office/officeart/2018/5/layout/IconCircleLabelList"/>
    <dgm:cxn modelId="{41C9BC1A-A40C-4EED-8792-3EEA7050BC18}" type="presParOf" srcId="{C9E6B72F-D92F-4F99-892E-D1D11905E5F0}" destId="{A8C67507-5F98-49A4-B59C-7361728D1597}" srcOrd="3" destOrd="0" presId="urn:microsoft.com/office/officeart/2018/5/layout/IconCircleLabelList"/>
    <dgm:cxn modelId="{C5784229-642A-4764-B56A-A64B07A0B575}" type="presParOf" srcId="{BADF3B53-35B1-466A-ADEF-E84848A8785B}" destId="{B9E7A145-301B-473F-A30E-C03E9556E704}" srcOrd="3" destOrd="0" presId="urn:microsoft.com/office/officeart/2018/5/layout/IconCircleLabelList"/>
    <dgm:cxn modelId="{FA9F5039-5E03-4E70-966D-D43A094DCF9A}" type="presParOf" srcId="{BADF3B53-35B1-466A-ADEF-E84848A8785B}" destId="{AD0C9938-3DCA-48EE-94DB-3EA54BBB65B6}" srcOrd="4" destOrd="0" presId="urn:microsoft.com/office/officeart/2018/5/layout/IconCircleLabelList"/>
    <dgm:cxn modelId="{CB4E9992-8452-40E8-85ED-78F62E776FD0}" type="presParOf" srcId="{AD0C9938-3DCA-48EE-94DB-3EA54BBB65B6}" destId="{40644080-1A6A-4836-8620-463FC88E4081}" srcOrd="0" destOrd="0" presId="urn:microsoft.com/office/officeart/2018/5/layout/IconCircleLabelList"/>
    <dgm:cxn modelId="{6BA87E05-000B-4A49-BE80-F01CA293FA3E}" type="presParOf" srcId="{AD0C9938-3DCA-48EE-94DB-3EA54BBB65B6}" destId="{F603F07A-D801-45CC-9FE6-3B786CA05C6E}" srcOrd="1" destOrd="0" presId="urn:microsoft.com/office/officeart/2018/5/layout/IconCircleLabelList"/>
    <dgm:cxn modelId="{8DDCD4FC-92C2-4BCF-A7FB-B104ADEE60C4}" type="presParOf" srcId="{AD0C9938-3DCA-48EE-94DB-3EA54BBB65B6}" destId="{ADC6148D-D35D-4174-BA26-A4FCEC8E403C}" srcOrd="2" destOrd="0" presId="urn:microsoft.com/office/officeart/2018/5/layout/IconCircleLabelList"/>
    <dgm:cxn modelId="{F188D3BB-95AE-4A95-8DB0-040DB18DBB35}" type="presParOf" srcId="{AD0C9938-3DCA-48EE-94DB-3EA54BBB65B6}" destId="{2909A478-9F1E-41B4-A07D-6C6E99DA2E0F}" srcOrd="3" destOrd="0" presId="urn:microsoft.com/office/officeart/2018/5/layout/IconCircleLabelList"/>
    <dgm:cxn modelId="{74659858-A248-4A45-AEA8-8582939C8436}" type="presParOf" srcId="{BADF3B53-35B1-466A-ADEF-E84848A8785B}" destId="{FDA3B7A1-72B1-4173-A940-836E74AEBAD9}" srcOrd="5" destOrd="0" presId="urn:microsoft.com/office/officeart/2018/5/layout/IconCircleLabelList"/>
    <dgm:cxn modelId="{08B1935A-0F73-442F-8A06-14015720494D}" type="presParOf" srcId="{BADF3B53-35B1-466A-ADEF-E84848A8785B}" destId="{E9EA5B6B-E79A-407E-A830-D1C0EE9D909E}" srcOrd="6" destOrd="0" presId="urn:microsoft.com/office/officeart/2018/5/layout/IconCircleLabelList"/>
    <dgm:cxn modelId="{63CAE2C5-8E51-4990-BAAC-2DA501AEFB0E}" type="presParOf" srcId="{E9EA5B6B-E79A-407E-A830-D1C0EE9D909E}" destId="{56BC3782-43DF-4B48-94D2-27220C985D22}" srcOrd="0" destOrd="0" presId="urn:microsoft.com/office/officeart/2018/5/layout/IconCircleLabelList"/>
    <dgm:cxn modelId="{A5D44337-D1E2-42B6-9E05-A7E11C65FE92}" type="presParOf" srcId="{E9EA5B6B-E79A-407E-A830-D1C0EE9D909E}" destId="{18C59BE9-1329-4DC3-BDE5-A1D83A2C769D}" srcOrd="1" destOrd="0" presId="urn:microsoft.com/office/officeart/2018/5/layout/IconCircleLabelList"/>
    <dgm:cxn modelId="{00391EC4-7F44-485A-B452-BDC0BF45B0C7}" type="presParOf" srcId="{E9EA5B6B-E79A-407E-A830-D1C0EE9D909E}" destId="{DAC7B032-0BC2-47FE-9991-AFB686F0C3D7}" srcOrd="2" destOrd="0" presId="urn:microsoft.com/office/officeart/2018/5/layout/IconCircleLabelList"/>
    <dgm:cxn modelId="{1EBB3D97-D97F-4399-9A00-C5BB5F386700}" type="presParOf" srcId="{E9EA5B6B-E79A-407E-A830-D1C0EE9D909E}" destId="{00912ACA-697E-4D36-B6A5-410C6A54BC6E}" srcOrd="3" destOrd="0" presId="urn:microsoft.com/office/officeart/2018/5/layout/IconCircleLabelList"/>
    <dgm:cxn modelId="{053E3480-FD39-44FC-BBD8-7431454E3322}" type="presParOf" srcId="{BADF3B53-35B1-466A-ADEF-E84848A8785B}" destId="{74D64FC1-5072-4CD8-8414-6EFCF61ABEFB}" srcOrd="7" destOrd="0" presId="urn:microsoft.com/office/officeart/2018/5/layout/IconCircleLabelList"/>
    <dgm:cxn modelId="{FD73644B-860E-4C94-B2F9-997C5E7BE85B}" type="presParOf" srcId="{BADF3B53-35B1-466A-ADEF-E84848A8785B}" destId="{A745693A-C4A3-43B2-A1F9-4B359A5F2E04}" srcOrd="8" destOrd="0" presId="urn:microsoft.com/office/officeart/2018/5/layout/IconCircleLabelList"/>
    <dgm:cxn modelId="{6CB9322D-127B-4CC9-A8D9-DEBC367319D5}" type="presParOf" srcId="{A745693A-C4A3-43B2-A1F9-4B359A5F2E04}" destId="{B26A9B80-0FA2-40EE-9EB5-E56766C49905}" srcOrd="0" destOrd="0" presId="urn:microsoft.com/office/officeart/2018/5/layout/IconCircleLabelList"/>
    <dgm:cxn modelId="{1580B3F9-20C0-4854-82CF-FCCB1569A5D5}" type="presParOf" srcId="{A745693A-C4A3-43B2-A1F9-4B359A5F2E04}" destId="{FEDD5213-38C6-4C8D-8E42-0C5630939564}" srcOrd="1" destOrd="0" presId="urn:microsoft.com/office/officeart/2018/5/layout/IconCircleLabelList"/>
    <dgm:cxn modelId="{78A3A3F9-2997-4C3B-BCF6-9FD9082A57E3}" type="presParOf" srcId="{A745693A-C4A3-43B2-A1F9-4B359A5F2E04}" destId="{47B7F57B-26A2-4F81-BBF4-F7AAA076E637}" srcOrd="2" destOrd="0" presId="urn:microsoft.com/office/officeart/2018/5/layout/IconCircleLabelList"/>
    <dgm:cxn modelId="{B8F99835-2CE9-4B91-8FB9-65B5963A9108}" type="presParOf" srcId="{A745693A-C4A3-43B2-A1F9-4B359A5F2E04}" destId="{B73B0F6A-BEED-4A23-A236-F1439531654A}" srcOrd="3" destOrd="0" presId="urn:microsoft.com/office/officeart/2018/5/layout/IconCircleLabelList"/>
    <dgm:cxn modelId="{CA119075-2C5F-4E64-B359-7416E662140B}" type="presParOf" srcId="{BADF3B53-35B1-466A-ADEF-E84848A8785B}" destId="{4DFD4E7F-459B-4897-B1EE-2CA8BDFCA363}" srcOrd="9" destOrd="0" presId="urn:microsoft.com/office/officeart/2018/5/layout/IconCircleLabelList"/>
    <dgm:cxn modelId="{F28B812F-4ECB-4E80-BB0A-9DE3CBACDA8A}" type="presParOf" srcId="{BADF3B53-35B1-466A-ADEF-E84848A8785B}" destId="{BE7FD618-6314-44CF-89A1-E118502C280C}" srcOrd="10" destOrd="0" presId="urn:microsoft.com/office/officeart/2018/5/layout/IconCircleLabelList"/>
    <dgm:cxn modelId="{4E76B0C0-2174-448B-A667-502DEBD8A5C2}" type="presParOf" srcId="{BE7FD618-6314-44CF-89A1-E118502C280C}" destId="{28CE9679-F09F-4685-BD61-8A362B428D7F}" srcOrd="0" destOrd="0" presId="urn:microsoft.com/office/officeart/2018/5/layout/IconCircleLabelList"/>
    <dgm:cxn modelId="{3CF17CED-2685-4936-B4F0-E656C7DF8312}" type="presParOf" srcId="{BE7FD618-6314-44CF-89A1-E118502C280C}" destId="{F9A70B1D-7925-4BDF-8242-018C59E4EB84}" srcOrd="1" destOrd="0" presId="urn:microsoft.com/office/officeart/2018/5/layout/IconCircleLabelList"/>
    <dgm:cxn modelId="{ACF4194A-BEAA-4DF2-905D-29AA0A059F52}" type="presParOf" srcId="{BE7FD618-6314-44CF-89A1-E118502C280C}" destId="{F2CCBE83-3E64-4125-B0E3-ADA80434733E}" srcOrd="2" destOrd="0" presId="urn:microsoft.com/office/officeart/2018/5/layout/IconCircleLabelList"/>
    <dgm:cxn modelId="{17BCC5C3-D8ED-45BE-B819-840F62050F2E}" type="presParOf" srcId="{BE7FD618-6314-44CF-89A1-E118502C280C}" destId="{FD0E7938-948E-4E4C-8383-8C036668595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82B0CE-67F5-42E3-8EFF-83F3BF31359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D6A015F-4200-413F-8198-8484A7BE314F}">
      <dgm:prSet/>
      <dgm:spPr/>
      <dgm:t>
        <a:bodyPr/>
        <a:lstStyle/>
        <a:p>
          <a:r>
            <a:rPr lang="en-US" dirty="0">
              <a:solidFill>
                <a:schemeClr val="tx1"/>
              </a:solidFill>
            </a:rPr>
            <a:t>How much reading instruction do the students get at your school?</a:t>
          </a:r>
        </a:p>
      </dgm:t>
    </dgm:pt>
    <dgm:pt modelId="{415EE2A7-5398-429C-922F-9F31AAF821CF}" type="parTrans" cxnId="{9D18427F-D733-46DB-9479-3266D79212AF}">
      <dgm:prSet/>
      <dgm:spPr/>
      <dgm:t>
        <a:bodyPr/>
        <a:lstStyle/>
        <a:p>
          <a:endParaRPr lang="en-US"/>
        </a:p>
      </dgm:t>
    </dgm:pt>
    <dgm:pt modelId="{111E7FEE-26A5-405F-BBDC-9032CE432802}" type="sibTrans" cxnId="{9D18427F-D733-46DB-9479-3266D79212AF}">
      <dgm:prSet/>
      <dgm:spPr/>
      <dgm:t>
        <a:bodyPr/>
        <a:lstStyle/>
        <a:p>
          <a:endParaRPr lang="en-US"/>
        </a:p>
      </dgm:t>
    </dgm:pt>
    <dgm:pt modelId="{0C8F55F1-F21C-4A07-B7F7-FC6E871E8164}">
      <dgm:prSet/>
      <dgm:spPr/>
      <dgm:t>
        <a:bodyPr/>
        <a:lstStyle/>
        <a:p>
          <a:r>
            <a:rPr lang="en-US" dirty="0">
              <a:solidFill>
                <a:schemeClr val="tx1"/>
              </a:solidFill>
            </a:rPr>
            <a:t>How does amount of reading instruction differ by grade level?</a:t>
          </a:r>
        </a:p>
      </dgm:t>
    </dgm:pt>
    <dgm:pt modelId="{51C47FF0-77E0-430B-80A7-9199A21CAC94}" type="parTrans" cxnId="{6D66539B-CA53-4D0B-B7FB-5CE169D6A4E9}">
      <dgm:prSet/>
      <dgm:spPr/>
      <dgm:t>
        <a:bodyPr/>
        <a:lstStyle/>
        <a:p>
          <a:endParaRPr lang="en-US"/>
        </a:p>
      </dgm:t>
    </dgm:pt>
    <dgm:pt modelId="{633B970E-0768-4A4D-B957-7BD08A976B66}" type="sibTrans" cxnId="{6D66539B-CA53-4D0B-B7FB-5CE169D6A4E9}">
      <dgm:prSet/>
      <dgm:spPr/>
      <dgm:t>
        <a:bodyPr/>
        <a:lstStyle/>
        <a:p>
          <a:endParaRPr lang="en-US"/>
        </a:p>
      </dgm:t>
    </dgm:pt>
    <dgm:pt modelId="{FE0CA9C2-157C-4EBA-B760-33E3FD960BB0}">
      <dgm:prSet/>
      <dgm:spPr/>
      <dgm:t>
        <a:bodyPr/>
        <a:lstStyle/>
        <a:p>
          <a:r>
            <a:rPr lang="en-US" dirty="0">
              <a:solidFill>
                <a:schemeClr val="tx1"/>
              </a:solidFill>
            </a:rPr>
            <a:t>How much reading instruction do ELs receive?</a:t>
          </a:r>
        </a:p>
      </dgm:t>
    </dgm:pt>
    <dgm:pt modelId="{82A19DDF-B659-4E33-931A-79A3C0CBA457}" type="parTrans" cxnId="{27E65697-F349-4978-97D6-99A55FA409FA}">
      <dgm:prSet/>
      <dgm:spPr/>
      <dgm:t>
        <a:bodyPr/>
        <a:lstStyle/>
        <a:p>
          <a:endParaRPr lang="en-US"/>
        </a:p>
      </dgm:t>
    </dgm:pt>
    <dgm:pt modelId="{D3C58D57-7BFE-42A9-AD35-E1211AB103FC}" type="sibTrans" cxnId="{27E65697-F349-4978-97D6-99A55FA409FA}">
      <dgm:prSet/>
      <dgm:spPr/>
      <dgm:t>
        <a:bodyPr/>
        <a:lstStyle/>
        <a:p>
          <a:endParaRPr lang="en-US"/>
        </a:p>
      </dgm:t>
    </dgm:pt>
    <dgm:pt modelId="{72E8A400-56F9-4030-8EF7-22A7D994265F}">
      <dgm:prSet/>
      <dgm:spPr/>
      <dgm:t>
        <a:bodyPr/>
        <a:lstStyle/>
        <a:p>
          <a:r>
            <a:rPr lang="en-US" dirty="0">
              <a:solidFill>
                <a:schemeClr val="tx1"/>
              </a:solidFill>
            </a:rPr>
            <a:t>Does Tier 2 instruction increase the amount of teaching received by all students?</a:t>
          </a:r>
        </a:p>
      </dgm:t>
    </dgm:pt>
    <dgm:pt modelId="{B3C5B70F-A1A2-482B-89E1-3AD2E1F4B727}" type="parTrans" cxnId="{44174D4F-CFE4-4E49-BB44-A44AE0285A77}">
      <dgm:prSet/>
      <dgm:spPr/>
      <dgm:t>
        <a:bodyPr/>
        <a:lstStyle/>
        <a:p>
          <a:endParaRPr lang="en-US"/>
        </a:p>
      </dgm:t>
    </dgm:pt>
    <dgm:pt modelId="{2CB192E8-06AF-4E80-9595-27B56F07CD9C}" type="sibTrans" cxnId="{44174D4F-CFE4-4E49-BB44-A44AE0285A77}">
      <dgm:prSet/>
      <dgm:spPr/>
      <dgm:t>
        <a:bodyPr/>
        <a:lstStyle/>
        <a:p>
          <a:endParaRPr lang="en-US"/>
        </a:p>
      </dgm:t>
    </dgm:pt>
    <dgm:pt modelId="{FF0AB133-090F-401A-826A-5817B587F753}" type="pres">
      <dgm:prSet presAssocID="{5E82B0CE-67F5-42E3-8EFF-83F3BF31359B}" presName="root" presStyleCnt="0">
        <dgm:presLayoutVars>
          <dgm:dir/>
          <dgm:resizeHandles val="exact"/>
        </dgm:presLayoutVars>
      </dgm:prSet>
      <dgm:spPr/>
    </dgm:pt>
    <dgm:pt modelId="{CFB9AF7E-7751-4E68-94AB-9742970F0B3E}" type="pres">
      <dgm:prSet presAssocID="{CD6A015F-4200-413F-8198-8484A7BE314F}" presName="compNode" presStyleCnt="0"/>
      <dgm:spPr/>
    </dgm:pt>
    <dgm:pt modelId="{42306086-B72F-4E29-8DAE-59BCFA0C7DB6}" type="pres">
      <dgm:prSet presAssocID="{CD6A015F-4200-413F-8198-8484A7BE314F}" presName="bgRect" presStyleLbl="bgShp" presStyleIdx="0" presStyleCnt="4"/>
      <dgm:spPr/>
    </dgm:pt>
    <dgm:pt modelId="{F8A8A91F-0077-4E06-A4AB-255D5422621F}" type="pres">
      <dgm:prSet presAssocID="{CD6A015F-4200-413F-8198-8484A7BE314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ducation"/>
        </a:ext>
      </dgm:extLst>
    </dgm:pt>
    <dgm:pt modelId="{665A0CE7-4F32-4F93-AC14-DF05E732254F}" type="pres">
      <dgm:prSet presAssocID="{CD6A015F-4200-413F-8198-8484A7BE314F}" presName="spaceRect" presStyleCnt="0"/>
      <dgm:spPr/>
    </dgm:pt>
    <dgm:pt modelId="{06F56D0D-17BD-4F4F-B4CC-19FF005B0E41}" type="pres">
      <dgm:prSet presAssocID="{CD6A015F-4200-413F-8198-8484A7BE314F}" presName="parTx" presStyleLbl="revTx" presStyleIdx="0" presStyleCnt="4">
        <dgm:presLayoutVars>
          <dgm:chMax val="0"/>
          <dgm:chPref val="0"/>
        </dgm:presLayoutVars>
      </dgm:prSet>
      <dgm:spPr/>
    </dgm:pt>
    <dgm:pt modelId="{201E21A0-3961-49B7-BF5F-131C4DE5D7C5}" type="pres">
      <dgm:prSet presAssocID="{111E7FEE-26A5-405F-BBDC-9032CE432802}" presName="sibTrans" presStyleCnt="0"/>
      <dgm:spPr/>
    </dgm:pt>
    <dgm:pt modelId="{5629D6B5-0D51-4C35-88F8-10AF4C596A3E}" type="pres">
      <dgm:prSet presAssocID="{0C8F55F1-F21C-4A07-B7F7-FC6E871E8164}" presName="compNode" presStyleCnt="0"/>
      <dgm:spPr/>
    </dgm:pt>
    <dgm:pt modelId="{6D65C0F9-302F-4A27-A7C1-0E285CDD0D90}" type="pres">
      <dgm:prSet presAssocID="{0C8F55F1-F21C-4A07-B7F7-FC6E871E8164}" presName="bgRect" presStyleLbl="bgShp" presStyleIdx="1" presStyleCnt="4"/>
      <dgm:spPr/>
    </dgm:pt>
    <dgm:pt modelId="{3FC79B1D-B110-4861-8C79-93806632E10C}" type="pres">
      <dgm:prSet presAssocID="{0C8F55F1-F21C-4A07-B7F7-FC6E871E816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ctionary Remove"/>
        </a:ext>
      </dgm:extLst>
    </dgm:pt>
    <dgm:pt modelId="{0B024D8E-5EEC-4736-AC18-2E319B2BC4A3}" type="pres">
      <dgm:prSet presAssocID="{0C8F55F1-F21C-4A07-B7F7-FC6E871E8164}" presName="spaceRect" presStyleCnt="0"/>
      <dgm:spPr/>
    </dgm:pt>
    <dgm:pt modelId="{A6E9A0AD-B011-4A2A-9BF2-57C4E5BEF2B0}" type="pres">
      <dgm:prSet presAssocID="{0C8F55F1-F21C-4A07-B7F7-FC6E871E8164}" presName="parTx" presStyleLbl="revTx" presStyleIdx="1" presStyleCnt="4">
        <dgm:presLayoutVars>
          <dgm:chMax val="0"/>
          <dgm:chPref val="0"/>
        </dgm:presLayoutVars>
      </dgm:prSet>
      <dgm:spPr/>
    </dgm:pt>
    <dgm:pt modelId="{9233AA54-B5FE-4331-9697-FFCB373489FE}" type="pres">
      <dgm:prSet presAssocID="{633B970E-0768-4A4D-B957-7BD08A976B66}" presName="sibTrans" presStyleCnt="0"/>
      <dgm:spPr/>
    </dgm:pt>
    <dgm:pt modelId="{E383FCEC-1621-4D3E-B44D-23C9CBE8E452}" type="pres">
      <dgm:prSet presAssocID="{FE0CA9C2-157C-4EBA-B760-33E3FD960BB0}" presName="compNode" presStyleCnt="0"/>
      <dgm:spPr/>
    </dgm:pt>
    <dgm:pt modelId="{2BC17523-A416-4ED2-A55E-4F2A68466EA1}" type="pres">
      <dgm:prSet presAssocID="{FE0CA9C2-157C-4EBA-B760-33E3FD960BB0}" presName="bgRect" presStyleLbl="bgShp" presStyleIdx="2" presStyleCnt="4"/>
      <dgm:spPr/>
    </dgm:pt>
    <dgm:pt modelId="{EA3388B9-A31F-4BA7-A47B-91BE7441223B}" type="pres">
      <dgm:prSet presAssocID="{FE0CA9C2-157C-4EBA-B760-33E3FD960BB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vices"/>
        </a:ext>
      </dgm:extLst>
    </dgm:pt>
    <dgm:pt modelId="{E0232513-CEFF-40C2-9F4F-8AFF40D2E2E6}" type="pres">
      <dgm:prSet presAssocID="{FE0CA9C2-157C-4EBA-B760-33E3FD960BB0}" presName="spaceRect" presStyleCnt="0"/>
      <dgm:spPr/>
    </dgm:pt>
    <dgm:pt modelId="{9E3D6B3D-0120-44A3-8B52-F8F579E63463}" type="pres">
      <dgm:prSet presAssocID="{FE0CA9C2-157C-4EBA-B760-33E3FD960BB0}" presName="parTx" presStyleLbl="revTx" presStyleIdx="2" presStyleCnt="4">
        <dgm:presLayoutVars>
          <dgm:chMax val="0"/>
          <dgm:chPref val="0"/>
        </dgm:presLayoutVars>
      </dgm:prSet>
      <dgm:spPr/>
    </dgm:pt>
    <dgm:pt modelId="{27422716-FFC5-4357-B1F3-B49FC79B1332}" type="pres">
      <dgm:prSet presAssocID="{D3C58D57-7BFE-42A9-AD35-E1211AB103FC}" presName="sibTrans" presStyleCnt="0"/>
      <dgm:spPr/>
    </dgm:pt>
    <dgm:pt modelId="{5CF9520D-083F-49BC-9976-C9E8F4D4F238}" type="pres">
      <dgm:prSet presAssocID="{72E8A400-56F9-4030-8EF7-22A7D994265F}" presName="compNode" presStyleCnt="0"/>
      <dgm:spPr/>
    </dgm:pt>
    <dgm:pt modelId="{28A6E593-A2BC-4FD8-A231-68FBFD320331}" type="pres">
      <dgm:prSet presAssocID="{72E8A400-56F9-4030-8EF7-22A7D994265F}" presName="bgRect" presStyleLbl="bgShp" presStyleIdx="3" presStyleCnt="4"/>
      <dgm:spPr/>
    </dgm:pt>
    <dgm:pt modelId="{311EC554-617A-4686-9318-38BE7C161E4C}" type="pres">
      <dgm:prSet presAssocID="{72E8A400-56F9-4030-8EF7-22A7D994265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bric Report Library"/>
        </a:ext>
      </dgm:extLst>
    </dgm:pt>
    <dgm:pt modelId="{C8720380-F4B4-42B5-AA35-3D0037F7B699}" type="pres">
      <dgm:prSet presAssocID="{72E8A400-56F9-4030-8EF7-22A7D994265F}" presName="spaceRect" presStyleCnt="0"/>
      <dgm:spPr/>
    </dgm:pt>
    <dgm:pt modelId="{84F55012-4567-46A3-A42B-651FEF2AA304}" type="pres">
      <dgm:prSet presAssocID="{72E8A400-56F9-4030-8EF7-22A7D994265F}" presName="parTx" presStyleLbl="revTx" presStyleIdx="3" presStyleCnt="4">
        <dgm:presLayoutVars>
          <dgm:chMax val="0"/>
          <dgm:chPref val="0"/>
        </dgm:presLayoutVars>
      </dgm:prSet>
      <dgm:spPr/>
    </dgm:pt>
  </dgm:ptLst>
  <dgm:cxnLst>
    <dgm:cxn modelId="{50389A05-F180-4560-A607-5CEEA71F1973}" type="presOf" srcId="{FE0CA9C2-157C-4EBA-B760-33E3FD960BB0}" destId="{9E3D6B3D-0120-44A3-8B52-F8F579E63463}" srcOrd="0" destOrd="0" presId="urn:microsoft.com/office/officeart/2018/2/layout/IconVerticalSolidList"/>
    <dgm:cxn modelId="{64ABB32A-BFCB-4A65-B7CD-71DA6076F800}" type="presOf" srcId="{72E8A400-56F9-4030-8EF7-22A7D994265F}" destId="{84F55012-4567-46A3-A42B-651FEF2AA304}" srcOrd="0" destOrd="0" presId="urn:microsoft.com/office/officeart/2018/2/layout/IconVerticalSolidList"/>
    <dgm:cxn modelId="{44174D4F-CFE4-4E49-BB44-A44AE0285A77}" srcId="{5E82B0CE-67F5-42E3-8EFF-83F3BF31359B}" destId="{72E8A400-56F9-4030-8EF7-22A7D994265F}" srcOrd="3" destOrd="0" parTransId="{B3C5B70F-A1A2-482B-89E1-3AD2E1F4B727}" sibTransId="{2CB192E8-06AF-4E80-9595-27B56F07CD9C}"/>
    <dgm:cxn modelId="{780F0553-CF59-471A-8F59-649A33478F5A}" type="presOf" srcId="{CD6A015F-4200-413F-8198-8484A7BE314F}" destId="{06F56D0D-17BD-4F4F-B4CC-19FF005B0E41}" srcOrd="0" destOrd="0" presId="urn:microsoft.com/office/officeart/2018/2/layout/IconVerticalSolidList"/>
    <dgm:cxn modelId="{9D18427F-D733-46DB-9479-3266D79212AF}" srcId="{5E82B0CE-67F5-42E3-8EFF-83F3BF31359B}" destId="{CD6A015F-4200-413F-8198-8484A7BE314F}" srcOrd="0" destOrd="0" parTransId="{415EE2A7-5398-429C-922F-9F31AAF821CF}" sibTransId="{111E7FEE-26A5-405F-BBDC-9032CE432802}"/>
    <dgm:cxn modelId="{27E65697-F349-4978-97D6-99A55FA409FA}" srcId="{5E82B0CE-67F5-42E3-8EFF-83F3BF31359B}" destId="{FE0CA9C2-157C-4EBA-B760-33E3FD960BB0}" srcOrd="2" destOrd="0" parTransId="{82A19DDF-B659-4E33-931A-79A3C0CBA457}" sibTransId="{D3C58D57-7BFE-42A9-AD35-E1211AB103FC}"/>
    <dgm:cxn modelId="{6D66539B-CA53-4D0B-B7FB-5CE169D6A4E9}" srcId="{5E82B0CE-67F5-42E3-8EFF-83F3BF31359B}" destId="{0C8F55F1-F21C-4A07-B7F7-FC6E871E8164}" srcOrd="1" destOrd="0" parTransId="{51C47FF0-77E0-430B-80A7-9199A21CAC94}" sibTransId="{633B970E-0768-4A4D-B957-7BD08A976B66}"/>
    <dgm:cxn modelId="{58888C9C-88F8-4442-B7A1-C6134D61A8A7}" type="presOf" srcId="{5E82B0CE-67F5-42E3-8EFF-83F3BF31359B}" destId="{FF0AB133-090F-401A-826A-5817B587F753}" srcOrd="0" destOrd="0" presId="urn:microsoft.com/office/officeart/2018/2/layout/IconVerticalSolidList"/>
    <dgm:cxn modelId="{4E8CD7CC-6AE7-4BE8-ACBB-3C1147C8D4BF}" type="presOf" srcId="{0C8F55F1-F21C-4A07-B7F7-FC6E871E8164}" destId="{A6E9A0AD-B011-4A2A-9BF2-57C4E5BEF2B0}" srcOrd="0" destOrd="0" presId="urn:microsoft.com/office/officeart/2018/2/layout/IconVerticalSolidList"/>
    <dgm:cxn modelId="{F691A951-BBE8-4273-9ED0-CAE1471C44FF}" type="presParOf" srcId="{FF0AB133-090F-401A-826A-5817B587F753}" destId="{CFB9AF7E-7751-4E68-94AB-9742970F0B3E}" srcOrd="0" destOrd="0" presId="urn:microsoft.com/office/officeart/2018/2/layout/IconVerticalSolidList"/>
    <dgm:cxn modelId="{CE10BDEB-282E-47E4-B540-EAA205650F4C}" type="presParOf" srcId="{CFB9AF7E-7751-4E68-94AB-9742970F0B3E}" destId="{42306086-B72F-4E29-8DAE-59BCFA0C7DB6}" srcOrd="0" destOrd="0" presId="urn:microsoft.com/office/officeart/2018/2/layout/IconVerticalSolidList"/>
    <dgm:cxn modelId="{063629DD-F9EF-4125-83F1-027565BF000B}" type="presParOf" srcId="{CFB9AF7E-7751-4E68-94AB-9742970F0B3E}" destId="{F8A8A91F-0077-4E06-A4AB-255D5422621F}" srcOrd="1" destOrd="0" presId="urn:microsoft.com/office/officeart/2018/2/layout/IconVerticalSolidList"/>
    <dgm:cxn modelId="{C8ACBBEA-BF5D-460E-858C-FB997E56CAF4}" type="presParOf" srcId="{CFB9AF7E-7751-4E68-94AB-9742970F0B3E}" destId="{665A0CE7-4F32-4F93-AC14-DF05E732254F}" srcOrd="2" destOrd="0" presId="urn:microsoft.com/office/officeart/2018/2/layout/IconVerticalSolidList"/>
    <dgm:cxn modelId="{545170CE-60F5-4724-A7AA-96FC2C2C9C44}" type="presParOf" srcId="{CFB9AF7E-7751-4E68-94AB-9742970F0B3E}" destId="{06F56D0D-17BD-4F4F-B4CC-19FF005B0E41}" srcOrd="3" destOrd="0" presId="urn:microsoft.com/office/officeart/2018/2/layout/IconVerticalSolidList"/>
    <dgm:cxn modelId="{7AA2D8D6-13EC-453E-B806-446D07B09220}" type="presParOf" srcId="{FF0AB133-090F-401A-826A-5817B587F753}" destId="{201E21A0-3961-49B7-BF5F-131C4DE5D7C5}" srcOrd="1" destOrd="0" presId="urn:microsoft.com/office/officeart/2018/2/layout/IconVerticalSolidList"/>
    <dgm:cxn modelId="{09FA2C9B-3748-4136-A144-2E4E2F3DADA5}" type="presParOf" srcId="{FF0AB133-090F-401A-826A-5817B587F753}" destId="{5629D6B5-0D51-4C35-88F8-10AF4C596A3E}" srcOrd="2" destOrd="0" presId="urn:microsoft.com/office/officeart/2018/2/layout/IconVerticalSolidList"/>
    <dgm:cxn modelId="{3DBB9FB4-E547-4D24-9D79-99C73B8FDA53}" type="presParOf" srcId="{5629D6B5-0D51-4C35-88F8-10AF4C596A3E}" destId="{6D65C0F9-302F-4A27-A7C1-0E285CDD0D90}" srcOrd="0" destOrd="0" presId="urn:microsoft.com/office/officeart/2018/2/layout/IconVerticalSolidList"/>
    <dgm:cxn modelId="{D5D1842F-DBC4-4FEA-BA18-1AB25CC28BA8}" type="presParOf" srcId="{5629D6B5-0D51-4C35-88F8-10AF4C596A3E}" destId="{3FC79B1D-B110-4861-8C79-93806632E10C}" srcOrd="1" destOrd="0" presId="urn:microsoft.com/office/officeart/2018/2/layout/IconVerticalSolidList"/>
    <dgm:cxn modelId="{E542DFB1-DCEA-4F3E-B5A2-4F22F2136D02}" type="presParOf" srcId="{5629D6B5-0D51-4C35-88F8-10AF4C596A3E}" destId="{0B024D8E-5EEC-4736-AC18-2E319B2BC4A3}" srcOrd="2" destOrd="0" presId="urn:microsoft.com/office/officeart/2018/2/layout/IconVerticalSolidList"/>
    <dgm:cxn modelId="{E100E951-2F8C-4B66-A6C7-3361D2B09C7F}" type="presParOf" srcId="{5629D6B5-0D51-4C35-88F8-10AF4C596A3E}" destId="{A6E9A0AD-B011-4A2A-9BF2-57C4E5BEF2B0}" srcOrd="3" destOrd="0" presId="urn:microsoft.com/office/officeart/2018/2/layout/IconVerticalSolidList"/>
    <dgm:cxn modelId="{BF74ECF1-5007-4934-81B4-30FC7ECB89E6}" type="presParOf" srcId="{FF0AB133-090F-401A-826A-5817B587F753}" destId="{9233AA54-B5FE-4331-9697-FFCB373489FE}" srcOrd="3" destOrd="0" presId="urn:microsoft.com/office/officeart/2018/2/layout/IconVerticalSolidList"/>
    <dgm:cxn modelId="{4573C33B-767F-4ED0-AD10-04CD289319C0}" type="presParOf" srcId="{FF0AB133-090F-401A-826A-5817B587F753}" destId="{E383FCEC-1621-4D3E-B44D-23C9CBE8E452}" srcOrd="4" destOrd="0" presId="urn:microsoft.com/office/officeart/2018/2/layout/IconVerticalSolidList"/>
    <dgm:cxn modelId="{B952A514-6183-4019-8BFF-20CB5E68D7F1}" type="presParOf" srcId="{E383FCEC-1621-4D3E-B44D-23C9CBE8E452}" destId="{2BC17523-A416-4ED2-A55E-4F2A68466EA1}" srcOrd="0" destOrd="0" presId="urn:microsoft.com/office/officeart/2018/2/layout/IconVerticalSolidList"/>
    <dgm:cxn modelId="{04589004-2110-4567-8452-1826E8C4F047}" type="presParOf" srcId="{E383FCEC-1621-4D3E-B44D-23C9CBE8E452}" destId="{EA3388B9-A31F-4BA7-A47B-91BE7441223B}" srcOrd="1" destOrd="0" presId="urn:microsoft.com/office/officeart/2018/2/layout/IconVerticalSolidList"/>
    <dgm:cxn modelId="{45E24D40-3350-4F42-B201-D8CA542D14F2}" type="presParOf" srcId="{E383FCEC-1621-4D3E-B44D-23C9CBE8E452}" destId="{E0232513-CEFF-40C2-9F4F-8AFF40D2E2E6}" srcOrd="2" destOrd="0" presId="urn:microsoft.com/office/officeart/2018/2/layout/IconVerticalSolidList"/>
    <dgm:cxn modelId="{1B759D19-03E2-4D8A-BE20-5A4324159554}" type="presParOf" srcId="{E383FCEC-1621-4D3E-B44D-23C9CBE8E452}" destId="{9E3D6B3D-0120-44A3-8B52-F8F579E63463}" srcOrd="3" destOrd="0" presId="urn:microsoft.com/office/officeart/2018/2/layout/IconVerticalSolidList"/>
    <dgm:cxn modelId="{783BFE21-BF67-4C28-A5AD-71D2204E23AD}" type="presParOf" srcId="{FF0AB133-090F-401A-826A-5817B587F753}" destId="{27422716-FFC5-4357-B1F3-B49FC79B1332}" srcOrd="5" destOrd="0" presId="urn:microsoft.com/office/officeart/2018/2/layout/IconVerticalSolidList"/>
    <dgm:cxn modelId="{BEC69EC4-B4AE-4C32-8B48-C12512F54BB7}" type="presParOf" srcId="{FF0AB133-090F-401A-826A-5817B587F753}" destId="{5CF9520D-083F-49BC-9976-C9E8F4D4F238}" srcOrd="6" destOrd="0" presId="urn:microsoft.com/office/officeart/2018/2/layout/IconVerticalSolidList"/>
    <dgm:cxn modelId="{D3E97CA4-D44E-4D1F-84CD-CEC120D19910}" type="presParOf" srcId="{5CF9520D-083F-49BC-9976-C9E8F4D4F238}" destId="{28A6E593-A2BC-4FD8-A231-68FBFD320331}" srcOrd="0" destOrd="0" presId="urn:microsoft.com/office/officeart/2018/2/layout/IconVerticalSolidList"/>
    <dgm:cxn modelId="{49AE9FC1-4072-4E3B-B22F-7001456D436D}" type="presParOf" srcId="{5CF9520D-083F-49BC-9976-C9E8F4D4F238}" destId="{311EC554-617A-4686-9318-38BE7C161E4C}" srcOrd="1" destOrd="0" presId="urn:microsoft.com/office/officeart/2018/2/layout/IconVerticalSolidList"/>
    <dgm:cxn modelId="{66A9D31A-A26D-432D-86E7-00EE5B53C9A7}" type="presParOf" srcId="{5CF9520D-083F-49BC-9976-C9E8F4D4F238}" destId="{C8720380-F4B4-42B5-AA35-3D0037F7B699}" srcOrd="2" destOrd="0" presId="urn:microsoft.com/office/officeart/2018/2/layout/IconVerticalSolidList"/>
    <dgm:cxn modelId="{64632011-FDB8-4FC7-AB1A-FEE8B9FAD91B}" type="presParOf" srcId="{5CF9520D-083F-49BC-9976-C9E8F4D4F238}" destId="{84F55012-4567-46A3-A42B-651FEF2AA3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69CB7A-C760-4D55-94C1-2540A7CB0922}" type="doc">
      <dgm:prSet loTypeId="urn:microsoft.com/office/officeart/2005/8/layout/hierarchy3" loCatId="hierarchy" qsTypeId="urn:microsoft.com/office/officeart/2005/8/quickstyle/simple2" qsCatId="simple" csTypeId="urn:microsoft.com/office/officeart/2005/8/colors/colorful5" csCatId="colorful" phldr="1"/>
      <dgm:spPr/>
      <dgm:t>
        <a:bodyPr/>
        <a:lstStyle/>
        <a:p>
          <a:endParaRPr lang="en-US"/>
        </a:p>
      </dgm:t>
    </dgm:pt>
    <dgm:pt modelId="{26BE8C41-D13F-4FBF-B936-1BC56F9CD196}">
      <dgm:prSet custT="1"/>
      <dgm:spPr/>
      <dgm:t>
        <a:bodyPr/>
        <a:lstStyle/>
        <a:p>
          <a:r>
            <a:rPr lang="en-US" sz="1800" dirty="0">
              <a:solidFill>
                <a:schemeClr val="bg1"/>
              </a:solidFill>
            </a:rPr>
            <a:t>Teach those things that research has supported</a:t>
          </a:r>
          <a:r>
            <a:rPr lang="is-IS" sz="1800" dirty="0">
              <a:solidFill>
                <a:schemeClr val="bg1"/>
              </a:solidFill>
            </a:rPr>
            <a:t>… what needs to be learned to make someone a reader?</a:t>
          </a:r>
          <a:endParaRPr lang="en-US" sz="1800" dirty="0">
            <a:solidFill>
              <a:schemeClr val="bg1"/>
            </a:solidFill>
          </a:endParaRPr>
        </a:p>
      </dgm:t>
    </dgm:pt>
    <dgm:pt modelId="{E2948012-876B-4560-B6D8-5AE27BB8155E}" type="parTrans" cxnId="{EC65B40C-D99C-44E8-9C6A-98E6F1746C8C}">
      <dgm:prSet/>
      <dgm:spPr/>
      <dgm:t>
        <a:bodyPr/>
        <a:lstStyle/>
        <a:p>
          <a:endParaRPr lang="en-US"/>
        </a:p>
      </dgm:t>
    </dgm:pt>
    <dgm:pt modelId="{EA003907-ABA6-4650-A67E-4DA772F2D906}" type="sibTrans" cxnId="{EC65B40C-D99C-44E8-9C6A-98E6F1746C8C}">
      <dgm:prSet/>
      <dgm:spPr/>
      <dgm:t>
        <a:bodyPr/>
        <a:lstStyle/>
        <a:p>
          <a:endParaRPr lang="en-US"/>
        </a:p>
      </dgm:t>
    </dgm:pt>
    <dgm:pt modelId="{98E0C20F-F862-48F3-8415-5809E6D553E1}">
      <dgm:prSet custT="1"/>
      <dgm:spPr/>
      <dgm:t>
        <a:bodyPr/>
        <a:lstStyle/>
        <a:p>
          <a:r>
            <a:rPr lang="en-US" sz="2000" dirty="0">
              <a:solidFill>
                <a:schemeClr val="bg1"/>
              </a:solidFill>
            </a:rPr>
            <a:t>Long lists of skills and standards</a:t>
          </a:r>
          <a:r>
            <a:rPr lang="is-IS" sz="2000" dirty="0">
              <a:solidFill>
                <a:schemeClr val="bg1"/>
              </a:solidFill>
            </a:rPr>
            <a:t>…. </a:t>
          </a:r>
          <a:r>
            <a:rPr lang="en-US" sz="2000" dirty="0">
              <a:solidFill>
                <a:schemeClr val="bg1"/>
              </a:solidFill>
            </a:rPr>
            <a:t>U</a:t>
          </a:r>
          <a:r>
            <a:rPr lang="is-IS" sz="2000" dirty="0">
              <a:solidFill>
                <a:schemeClr val="bg1"/>
              </a:solidFill>
            </a:rPr>
            <a:t>nwieldy, unmanage-able...</a:t>
          </a:r>
          <a:endParaRPr lang="en-US" sz="2000" dirty="0">
            <a:solidFill>
              <a:schemeClr val="bg1"/>
            </a:solidFill>
          </a:endParaRPr>
        </a:p>
      </dgm:t>
    </dgm:pt>
    <dgm:pt modelId="{4FC3F618-2BDD-4C67-9598-05BEA72749D4}" type="parTrans" cxnId="{965E2AC1-C696-49BF-86A4-337304EFF14A}">
      <dgm:prSet/>
      <dgm:spPr/>
      <dgm:t>
        <a:bodyPr/>
        <a:lstStyle/>
        <a:p>
          <a:endParaRPr lang="en-US"/>
        </a:p>
      </dgm:t>
    </dgm:pt>
    <dgm:pt modelId="{37C65A8F-6864-4CEC-8FD8-A9E3C8C2050B}" type="sibTrans" cxnId="{965E2AC1-C696-49BF-86A4-337304EFF14A}">
      <dgm:prSet/>
      <dgm:spPr/>
      <dgm:t>
        <a:bodyPr/>
        <a:lstStyle/>
        <a:p>
          <a:endParaRPr lang="en-US"/>
        </a:p>
      </dgm:t>
    </dgm:pt>
    <dgm:pt modelId="{3F2276BC-5571-42A9-A8F8-CB9FFBFA0FD3}">
      <dgm:prSet/>
      <dgm:spPr/>
      <dgm:t>
        <a:bodyPr/>
        <a:lstStyle/>
        <a:p>
          <a:r>
            <a:rPr lang="is-IS" dirty="0">
              <a:solidFill>
                <a:schemeClr val="bg1"/>
              </a:solidFill>
            </a:rPr>
            <a:t>Organize into clusters and divide the time roughly equally among them</a:t>
          </a:r>
          <a:endParaRPr lang="en-US" dirty="0">
            <a:solidFill>
              <a:schemeClr val="bg1"/>
            </a:solidFill>
          </a:endParaRPr>
        </a:p>
      </dgm:t>
    </dgm:pt>
    <dgm:pt modelId="{07F024DF-29E1-4FE2-BD87-86B59F144F4E}" type="parTrans" cxnId="{362C675A-DA2B-4ED1-B72E-5EDD97E2403B}">
      <dgm:prSet/>
      <dgm:spPr/>
      <dgm:t>
        <a:bodyPr/>
        <a:lstStyle/>
        <a:p>
          <a:endParaRPr lang="en-US"/>
        </a:p>
      </dgm:t>
    </dgm:pt>
    <dgm:pt modelId="{F314D401-9A3F-40AD-A3FB-92BF61F82FA7}" type="sibTrans" cxnId="{362C675A-DA2B-4ED1-B72E-5EDD97E2403B}">
      <dgm:prSet/>
      <dgm:spPr/>
      <dgm:t>
        <a:bodyPr/>
        <a:lstStyle/>
        <a:p>
          <a:endParaRPr lang="en-US"/>
        </a:p>
      </dgm:t>
    </dgm:pt>
    <dgm:pt modelId="{A736B3C2-7F8B-0F42-9502-AFEA074B9521}" type="pres">
      <dgm:prSet presAssocID="{FF69CB7A-C760-4D55-94C1-2540A7CB0922}" presName="diagram" presStyleCnt="0">
        <dgm:presLayoutVars>
          <dgm:chPref val="1"/>
          <dgm:dir/>
          <dgm:animOne val="branch"/>
          <dgm:animLvl val="lvl"/>
          <dgm:resizeHandles/>
        </dgm:presLayoutVars>
      </dgm:prSet>
      <dgm:spPr/>
    </dgm:pt>
    <dgm:pt modelId="{7346E23C-7D19-6D42-9F77-D10E7EB8CEDA}" type="pres">
      <dgm:prSet presAssocID="{26BE8C41-D13F-4FBF-B936-1BC56F9CD196}" presName="root" presStyleCnt="0"/>
      <dgm:spPr/>
    </dgm:pt>
    <dgm:pt modelId="{31960336-AA39-9348-BE66-A7BE2FE4E110}" type="pres">
      <dgm:prSet presAssocID="{26BE8C41-D13F-4FBF-B936-1BC56F9CD196}" presName="rootComposite" presStyleCnt="0"/>
      <dgm:spPr/>
    </dgm:pt>
    <dgm:pt modelId="{A3D74B5B-1F4B-D14C-B263-07CD40AB5218}" type="pres">
      <dgm:prSet presAssocID="{26BE8C41-D13F-4FBF-B936-1BC56F9CD196}" presName="rootText" presStyleLbl="node1" presStyleIdx="0" presStyleCnt="3" custScaleY="378067" custLinFactNeighborX="-43" custLinFactNeighborY="48111"/>
      <dgm:spPr/>
    </dgm:pt>
    <dgm:pt modelId="{2D9C8F06-6959-B446-B466-CD1F20F7DE4B}" type="pres">
      <dgm:prSet presAssocID="{26BE8C41-D13F-4FBF-B936-1BC56F9CD196}" presName="rootConnector" presStyleLbl="node1" presStyleIdx="0" presStyleCnt="3"/>
      <dgm:spPr/>
    </dgm:pt>
    <dgm:pt modelId="{9947803B-8C2B-AA4C-8FB3-DFC06DABADAC}" type="pres">
      <dgm:prSet presAssocID="{26BE8C41-D13F-4FBF-B936-1BC56F9CD196}" presName="childShape" presStyleCnt="0"/>
      <dgm:spPr/>
    </dgm:pt>
    <dgm:pt modelId="{8C70BF24-32A4-9947-9ABA-63F202AC8888}" type="pres">
      <dgm:prSet presAssocID="{98E0C20F-F862-48F3-8415-5809E6D553E1}" presName="root" presStyleCnt="0"/>
      <dgm:spPr/>
    </dgm:pt>
    <dgm:pt modelId="{D47E1A71-F460-8A43-AF77-5D103657BA26}" type="pres">
      <dgm:prSet presAssocID="{98E0C20F-F862-48F3-8415-5809E6D553E1}" presName="rootComposite" presStyleCnt="0"/>
      <dgm:spPr/>
    </dgm:pt>
    <dgm:pt modelId="{23F2A1A3-27C1-2940-88A0-51397082297D}" type="pres">
      <dgm:prSet presAssocID="{98E0C20F-F862-48F3-8415-5809E6D553E1}" presName="rootText" presStyleLbl="node1" presStyleIdx="1" presStyleCnt="3" custScaleY="373884"/>
      <dgm:spPr/>
    </dgm:pt>
    <dgm:pt modelId="{CB5DC14F-93E4-1449-A88B-44276ADB51FC}" type="pres">
      <dgm:prSet presAssocID="{98E0C20F-F862-48F3-8415-5809E6D553E1}" presName="rootConnector" presStyleLbl="node1" presStyleIdx="1" presStyleCnt="3"/>
      <dgm:spPr/>
    </dgm:pt>
    <dgm:pt modelId="{D60F1E51-DBC6-9D41-9E0B-B72A4088529E}" type="pres">
      <dgm:prSet presAssocID="{98E0C20F-F862-48F3-8415-5809E6D553E1}" presName="childShape" presStyleCnt="0"/>
      <dgm:spPr/>
    </dgm:pt>
    <dgm:pt modelId="{70B680EB-0E36-CB47-AE9F-74E636AC45BB}" type="pres">
      <dgm:prSet presAssocID="{3F2276BC-5571-42A9-A8F8-CB9FFBFA0FD3}" presName="root" presStyleCnt="0"/>
      <dgm:spPr/>
    </dgm:pt>
    <dgm:pt modelId="{18E6EEC1-5520-A642-A25B-C37C734F54C6}" type="pres">
      <dgm:prSet presAssocID="{3F2276BC-5571-42A9-A8F8-CB9FFBFA0FD3}" presName="rootComposite" presStyleCnt="0"/>
      <dgm:spPr/>
    </dgm:pt>
    <dgm:pt modelId="{CA156EB0-D392-C043-B80F-A301C2330E74}" type="pres">
      <dgm:prSet presAssocID="{3F2276BC-5571-42A9-A8F8-CB9FFBFA0FD3}" presName="rootText" presStyleLbl="node1" presStyleIdx="2" presStyleCnt="3" custScaleY="398883"/>
      <dgm:spPr/>
    </dgm:pt>
    <dgm:pt modelId="{0ACC662B-48E1-B641-AB35-18758221A9DC}" type="pres">
      <dgm:prSet presAssocID="{3F2276BC-5571-42A9-A8F8-CB9FFBFA0FD3}" presName="rootConnector" presStyleLbl="node1" presStyleIdx="2" presStyleCnt="3"/>
      <dgm:spPr/>
    </dgm:pt>
    <dgm:pt modelId="{6AD29A4A-7756-894D-B0C6-56808ABA80BE}" type="pres">
      <dgm:prSet presAssocID="{3F2276BC-5571-42A9-A8F8-CB9FFBFA0FD3}" presName="childShape" presStyleCnt="0"/>
      <dgm:spPr/>
    </dgm:pt>
  </dgm:ptLst>
  <dgm:cxnLst>
    <dgm:cxn modelId="{EC65B40C-D99C-44E8-9C6A-98E6F1746C8C}" srcId="{FF69CB7A-C760-4D55-94C1-2540A7CB0922}" destId="{26BE8C41-D13F-4FBF-B936-1BC56F9CD196}" srcOrd="0" destOrd="0" parTransId="{E2948012-876B-4560-B6D8-5AE27BB8155E}" sibTransId="{EA003907-ABA6-4650-A67E-4DA772F2D906}"/>
    <dgm:cxn modelId="{1CADA713-B1B5-744C-85B7-6C033DD3D24E}" type="presOf" srcId="{FF69CB7A-C760-4D55-94C1-2540A7CB0922}" destId="{A736B3C2-7F8B-0F42-9502-AFEA074B9521}" srcOrd="0" destOrd="0" presId="urn:microsoft.com/office/officeart/2005/8/layout/hierarchy3"/>
    <dgm:cxn modelId="{83770F18-18FB-7B47-A7A4-8C4A4D57B082}" type="presOf" srcId="{3F2276BC-5571-42A9-A8F8-CB9FFBFA0FD3}" destId="{0ACC662B-48E1-B641-AB35-18758221A9DC}" srcOrd="1" destOrd="0" presId="urn:microsoft.com/office/officeart/2005/8/layout/hierarchy3"/>
    <dgm:cxn modelId="{362C675A-DA2B-4ED1-B72E-5EDD97E2403B}" srcId="{FF69CB7A-C760-4D55-94C1-2540A7CB0922}" destId="{3F2276BC-5571-42A9-A8F8-CB9FFBFA0FD3}" srcOrd="2" destOrd="0" parTransId="{07F024DF-29E1-4FE2-BD87-86B59F144F4E}" sibTransId="{F314D401-9A3F-40AD-A3FB-92BF61F82FA7}"/>
    <dgm:cxn modelId="{DAB09E63-C685-7941-BC55-B5E2849A131E}" type="presOf" srcId="{26BE8C41-D13F-4FBF-B936-1BC56F9CD196}" destId="{2D9C8F06-6959-B446-B466-CD1F20F7DE4B}" srcOrd="1" destOrd="0" presId="urn:microsoft.com/office/officeart/2005/8/layout/hierarchy3"/>
    <dgm:cxn modelId="{A4118773-D4B8-FA42-B631-B5FFFE5632C2}" type="presOf" srcId="{3F2276BC-5571-42A9-A8F8-CB9FFBFA0FD3}" destId="{CA156EB0-D392-C043-B80F-A301C2330E74}" srcOrd="0" destOrd="0" presId="urn:microsoft.com/office/officeart/2005/8/layout/hierarchy3"/>
    <dgm:cxn modelId="{AF9E087A-92F6-E04B-AA4C-F477D2D85BE0}" type="presOf" srcId="{98E0C20F-F862-48F3-8415-5809E6D553E1}" destId="{23F2A1A3-27C1-2940-88A0-51397082297D}" srcOrd="0" destOrd="0" presId="urn:microsoft.com/office/officeart/2005/8/layout/hierarchy3"/>
    <dgm:cxn modelId="{A7711C8D-9094-824F-B0EE-3980FF16DE5E}" type="presOf" srcId="{26BE8C41-D13F-4FBF-B936-1BC56F9CD196}" destId="{A3D74B5B-1F4B-D14C-B263-07CD40AB5218}" srcOrd="0" destOrd="0" presId="urn:microsoft.com/office/officeart/2005/8/layout/hierarchy3"/>
    <dgm:cxn modelId="{965E2AC1-C696-49BF-86A4-337304EFF14A}" srcId="{FF69CB7A-C760-4D55-94C1-2540A7CB0922}" destId="{98E0C20F-F862-48F3-8415-5809E6D553E1}" srcOrd="1" destOrd="0" parTransId="{4FC3F618-2BDD-4C67-9598-05BEA72749D4}" sibTransId="{37C65A8F-6864-4CEC-8FD8-A9E3C8C2050B}"/>
    <dgm:cxn modelId="{65B583E9-1E56-7247-9769-40B775DAC098}" type="presOf" srcId="{98E0C20F-F862-48F3-8415-5809E6D553E1}" destId="{CB5DC14F-93E4-1449-A88B-44276ADB51FC}" srcOrd="1" destOrd="0" presId="urn:microsoft.com/office/officeart/2005/8/layout/hierarchy3"/>
    <dgm:cxn modelId="{1CC131D4-83EC-0046-BA42-31DD6A27B4F3}" type="presParOf" srcId="{A736B3C2-7F8B-0F42-9502-AFEA074B9521}" destId="{7346E23C-7D19-6D42-9F77-D10E7EB8CEDA}" srcOrd="0" destOrd="0" presId="urn:microsoft.com/office/officeart/2005/8/layout/hierarchy3"/>
    <dgm:cxn modelId="{8AB9CC89-216C-794C-9F0D-E2FB09A13A27}" type="presParOf" srcId="{7346E23C-7D19-6D42-9F77-D10E7EB8CEDA}" destId="{31960336-AA39-9348-BE66-A7BE2FE4E110}" srcOrd="0" destOrd="0" presId="urn:microsoft.com/office/officeart/2005/8/layout/hierarchy3"/>
    <dgm:cxn modelId="{531E15B6-0C6D-0240-B16B-7C4442615B74}" type="presParOf" srcId="{31960336-AA39-9348-BE66-A7BE2FE4E110}" destId="{A3D74B5B-1F4B-D14C-B263-07CD40AB5218}" srcOrd="0" destOrd="0" presId="urn:microsoft.com/office/officeart/2005/8/layout/hierarchy3"/>
    <dgm:cxn modelId="{3BB797CD-E1A7-BE47-A0D6-39F629328300}" type="presParOf" srcId="{31960336-AA39-9348-BE66-A7BE2FE4E110}" destId="{2D9C8F06-6959-B446-B466-CD1F20F7DE4B}" srcOrd="1" destOrd="0" presId="urn:microsoft.com/office/officeart/2005/8/layout/hierarchy3"/>
    <dgm:cxn modelId="{702A832E-2741-C44F-A2FF-CE64F6659E7A}" type="presParOf" srcId="{7346E23C-7D19-6D42-9F77-D10E7EB8CEDA}" destId="{9947803B-8C2B-AA4C-8FB3-DFC06DABADAC}" srcOrd="1" destOrd="0" presId="urn:microsoft.com/office/officeart/2005/8/layout/hierarchy3"/>
    <dgm:cxn modelId="{29D92009-7141-BD48-93B6-C2F5A312AFAF}" type="presParOf" srcId="{A736B3C2-7F8B-0F42-9502-AFEA074B9521}" destId="{8C70BF24-32A4-9947-9ABA-63F202AC8888}" srcOrd="1" destOrd="0" presId="urn:microsoft.com/office/officeart/2005/8/layout/hierarchy3"/>
    <dgm:cxn modelId="{4E1CEEC5-D887-C347-B57B-5DC3C4E0EA8E}" type="presParOf" srcId="{8C70BF24-32A4-9947-9ABA-63F202AC8888}" destId="{D47E1A71-F460-8A43-AF77-5D103657BA26}" srcOrd="0" destOrd="0" presId="urn:microsoft.com/office/officeart/2005/8/layout/hierarchy3"/>
    <dgm:cxn modelId="{97E15E64-436A-8D41-9047-4BEA54C9F6D9}" type="presParOf" srcId="{D47E1A71-F460-8A43-AF77-5D103657BA26}" destId="{23F2A1A3-27C1-2940-88A0-51397082297D}" srcOrd="0" destOrd="0" presId="urn:microsoft.com/office/officeart/2005/8/layout/hierarchy3"/>
    <dgm:cxn modelId="{EDAE2BA1-DC1A-9442-9F2A-58C9635CA72B}" type="presParOf" srcId="{D47E1A71-F460-8A43-AF77-5D103657BA26}" destId="{CB5DC14F-93E4-1449-A88B-44276ADB51FC}" srcOrd="1" destOrd="0" presId="urn:microsoft.com/office/officeart/2005/8/layout/hierarchy3"/>
    <dgm:cxn modelId="{DAAE19ED-6683-7F43-AC1A-BCCDC8586C9C}" type="presParOf" srcId="{8C70BF24-32A4-9947-9ABA-63F202AC8888}" destId="{D60F1E51-DBC6-9D41-9E0B-B72A4088529E}" srcOrd="1" destOrd="0" presId="urn:microsoft.com/office/officeart/2005/8/layout/hierarchy3"/>
    <dgm:cxn modelId="{4E850377-B8C7-2C41-A720-F4C19DD5A165}" type="presParOf" srcId="{A736B3C2-7F8B-0F42-9502-AFEA074B9521}" destId="{70B680EB-0E36-CB47-AE9F-74E636AC45BB}" srcOrd="2" destOrd="0" presId="urn:microsoft.com/office/officeart/2005/8/layout/hierarchy3"/>
    <dgm:cxn modelId="{BB06A7FB-FA42-A248-AE07-B0D94BAD4327}" type="presParOf" srcId="{70B680EB-0E36-CB47-AE9F-74E636AC45BB}" destId="{18E6EEC1-5520-A642-A25B-C37C734F54C6}" srcOrd="0" destOrd="0" presId="urn:microsoft.com/office/officeart/2005/8/layout/hierarchy3"/>
    <dgm:cxn modelId="{E70E051B-132F-CE4C-830C-BA7E2305EF63}" type="presParOf" srcId="{18E6EEC1-5520-A642-A25B-C37C734F54C6}" destId="{CA156EB0-D392-C043-B80F-A301C2330E74}" srcOrd="0" destOrd="0" presId="urn:microsoft.com/office/officeart/2005/8/layout/hierarchy3"/>
    <dgm:cxn modelId="{5589E610-A202-CB41-8C5C-AF2A234BF559}" type="presParOf" srcId="{18E6EEC1-5520-A642-A25B-C37C734F54C6}" destId="{0ACC662B-48E1-B641-AB35-18758221A9DC}" srcOrd="1" destOrd="0" presId="urn:microsoft.com/office/officeart/2005/8/layout/hierarchy3"/>
    <dgm:cxn modelId="{7D198DF7-1D69-7C4E-892C-3964E4126C54}" type="presParOf" srcId="{70B680EB-0E36-CB47-AE9F-74E636AC45BB}" destId="{6AD29A4A-7756-894D-B0C6-56808ABA80B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80B524-871D-45B5-BCB2-E473B128A1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F7E7C36-A0A5-45FC-BA56-05AD82CA2B90}">
      <dgm:prSet/>
      <dgm:spPr/>
      <dgm:t>
        <a:bodyPr/>
        <a:lstStyle/>
        <a:p>
          <a:r>
            <a:rPr lang="en-US" dirty="0">
              <a:solidFill>
                <a:schemeClr val="tx1"/>
              </a:solidFill>
            </a:rPr>
            <a:t>Only a negative definition of this</a:t>
          </a:r>
        </a:p>
      </dgm:t>
    </dgm:pt>
    <dgm:pt modelId="{20E49BFE-2EA7-4140-BDAD-78505D535A93}" type="parTrans" cxnId="{746F5321-5CC8-4659-B521-7C4B94712FBA}">
      <dgm:prSet/>
      <dgm:spPr/>
      <dgm:t>
        <a:bodyPr/>
        <a:lstStyle/>
        <a:p>
          <a:endParaRPr lang="en-US"/>
        </a:p>
      </dgm:t>
    </dgm:pt>
    <dgm:pt modelId="{3E9165C1-3203-46AF-BD5E-1AF048ECCDD3}" type="sibTrans" cxnId="{746F5321-5CC8-4659-B521-7C4B94712FBA}">
      <dgm:prSet/>
      <dgm:spPr/>
      <dgm:t>
        <a:bodyPr/>
        <a:lstStyle/>
        <a:p>
          <a:endParaRPr lang="en-US"/>
        </a:p>
      </dgm:t>
    </dgm:pt>
    <dgm:pt modelId="{C5E58D99-AC61-4A56-BAA8-9B707C8C200A}">
      <dgm:prSet/>
      <dgm:spPr/>
      <dgm:t>
        <a:bodyPr/>
        <a:lstStyle/>
        <a:p>
          <a:r>
            <a:rPr lang="en-US" dirty="0">
              <a:solidFill>
                <a:schemeClr val="tx1"/>
              </a:solidFill>
            </a:rPr>
            <a:t>Instructional features that influence learning without increasing amount of instruction or altering the content to be taught</a:t>
          </a:r>
        </a:p>
      </dgm:t>
    </dgm:pt>
    <dgm:pt modelId="{F64154FE-51C3-401C-82D2-C3256BDCFEBA}" type="parTrans" cxnId="{FEA0A175-2BD7-4D9C-B469-CA610CCB8001}">
      <dgm:prSet/>
      <dgm:spPr/>
      <dgm:t>
        <a:bodyPr/>
        <a:lstStyle/>
        <a:p>
          <a:endParaRPr lang="en-US"/>
        </a:p>
      </dgm:t>
    </dgm:pt>
    <dgm:pt modelId="{62EC7179-797E-4ACE-AE5E-01CC08B31BC9}" type="sibTrans" cxnId="{FEA0A175-2BD7-4D9C-B469-CA610CCB8001}">
      <dgm:prSet/>
      <dgm:spPr/>
      <dgm:t>
        <a:bodyPr/>
        <a:lstStyle/>
        <a:p>
          <a:endParaRPr lang="en-US"/>
        </a:p>
      </dgm:t>
    </dgm:pt>
    <dgm:pt modelId="{A91A6F7C-5396-46CF-85C5-9FDF9C912082}" type="pres">
      <dgm:prSet presAssocID="{7180B524-871D-45B5-BCB2-E473B128A1DF}" presName="root" presStyleCnt="0">
        <dgm:presLayoutVars>
          <dgm:dir/>
          <dgm:resizeHandles val="exact"/>
        </dgm:presLayoutVars>
      </dgm:prSet>
      <dgm:spPr/>
    </dgm:pt>
    <dgm:pt modelId="{2296B22B-4778-44DE-AACF-D0146E091ACC}" type="pres">
      <dgm:prSet presAssocID="{CF7E7C36-A0A5-45FC-BA56-05AD82CA2B90}" presName="compNode" presStyleCnt="0"/>
      <dgm:spPr/>
    </dgm:pt>
    <dgm:pt modelId="{3CBDEA76-EC29-4BC3-938B-7A195E035881}" type="pres">
      <dgm:prSet presAssocID="{CF7E7C36-A0A5-45FC-BA56-05AD82CA2B90}" presName="bgRect" presStyleLbl="bgShp" presStyleIdx="0" presStyleCnt="2"/>
      <dgm:spPr/>
    </dgm:pt>
    <dgm:pt modelId="{674E1C51-8318-4CBB-B620-D220B5666C10}" type="pres">
      <dgm:prSet presAssocID="{CF7E7C36-A0A5-45FC-BA56-05AD82CA2B9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2708504A-216C-4E7B-9563-36A016076328}" type="pres">
      <dgm:prSet presAssocID="{CF7E7C36-A0A5-45FC-BA56-05AD82CA2B90}" presName="spaceRect" presStyleCnt="0"/>
      <dgm:spPr/>
    </dgm:pt>
    <dgm:pt modelId="{3F22D47F-1C42-48A5-96D8-6B8ECBA51F60}" type="pres">
      <dgm:prSet presAssocID="{CF7E7C36-A0A5-45FC-BA56-05AD82CA2B90}" presName="parTx" presStyleLbl="revTx" presStyleIdx="0" presStyleCnt="2">
        <dgm:presLayoutVars>
          <dgm:chMax val="0"/>
          <dgm:chPref val="0"/>
        </dgm:presLayoutVars>
      </dgm:prSet>
      <dgm:spPr/>
    </dgm:pt>
    <dgm:pt modelId="{38AE4C81-5566-44AC-B159-D59CAD65F262}" type="pres">
      <dgm:prSet presAssocID="{3E9165C1-3203-46AF-BD5E-1AF048ECCDD3}" presName="sibTrans" presStyleCnt="0"/>
      <dgm:spPr/>
    </dgm:pt>
    <dgm:pt modelId="{D51473EA-F0AC-4AF5-A950-E8FC20AAF800}" type="pres">
      <dgm:prSet presAssocID="{C5E58D99-AC61-4A56-BAA8-9B707C8C200A}" presName="compNode" presStyleCnt="0"/>
      <dgm:spPr/>
    </dgm:pt>
    <dgm:pt modelId="{E6454F86-8A0E-4406-B9C4-46F18DD0CE58}" type="pres">
      <dgm:prSet presAssocID="{C5E58D99-AC61-4A56-BAA8-9B707C8C200A}" presName="bgRect" presStyleLbl="bgShp" presStyleIdx="1" presStyleCnt="2"/>
      <dgm:spPr/>
    </dgm:pt>
    <dgm:pt modelId="{62208660-2BCF-4DAC-9C5A-19E86BC6D02C}" type="pres">
      <dgm:prSet presAssocID="{C5E58D99-AC61-4A56-BAA8-9B707C8C200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8F7DE62-698B-44B4-A991-F1635D016E67}" type="pres">
      <dgm:prSet presAssocID="{C5E58D99-AC61-4A56-BAA8-9B707C8C200A}" presName="spaceRect" presStyleCnt="0"/>
      <dgm:spPr/>
    </dgm:pt>
    <dgm:pt modelId="{A0853D9F-D5B6-4042-8BD4-D9F35ADAE906}" type="pres">
      <dgm:prSet presAssocID="{C5E58D99-AC61-4A56-BAA8-9B707C8C200A}" presName="parTx" presStyleLbl="revTx" presStyleIdx="1" presStyleCnt="2">
        <dgm:presLayoutVars>
          <dgm:chMax val="0"/>
          <dgm:chPref val="0"/>
        </dgm:presLayoutVars>
      </dgm:prSet>
      <dgm:spPr/>
    </dgm:pt>
  </dgm:ptLst>
  <dgm:cxnLst>
    <dgm:cxn modelId="{746F5321-5CC8-4659-B521-7C4B94712FBA}" srcId="{7180B524-871D-45B5-BCB2-E473B128A1DF}" destId="{CF7E7C36-A0A5-45FC-BA56-05AD82CA2B90}" srcOrd="0" destOrd="0" parTransId="{20E49BFE-2EA7-4140-BDAD-78505D535A93}" sibTransId="{3E9165C1-3203-46AF-BD5E-1AF048ECCDD3}"/>
    <dgm:cxn modelId="{C956264F-BDFD-410A-A651-065BEF57E0BD}" type="presOf" srcId="{7180B524-871D-45B5-BCB2-E473B128A1DF}" destId="{A91A6F7C-5396-46CF-85C5-9FDF9C912082}" srcOrd="0" destOrd="0" presId="urn:microsoft.com/office/officeart/2018/2/layout/IconVerticalSolidList"/>
    <dgm:cxn modelId="{FEA0A175-2BD7-4D9C-B469-CA610CCB8001}" srcId="{7180B524-871D-45B5-BCB2-E473B128A1DF}" destId="{C5E58D99-AC61-4A56-BAA8-9B707C8C200A}" srcOrd="1" destOrd="0" parTransId="{F64154FE-51C3-401C-82D2-C3256BDCFEBA}" sibTransId="{62EC7179-797E-4ACE-AE5E-01CC08B31BC9}"/>
    <dgm:cxn modelId="{27116FD0-D61A-45F4-87E0-6A698C1D9960}" type="presOf" srcId="{C5E58D99-AC61-4A56-BAA8-9B707C8C200A}" destId="{A0853D9F-D5B6-4042-8BD4-D9F35ADAE906}" srcOrd="0" destOrd="0" presId="urn:microsoft.com/office/officeart/2018/2/layout/IconVerticalSolidList"/>
    <dgm:cxn modelId="{333EC5FE-6A40-4DA5-85BB-3AAECA28209E}" type="presOf" srcId="{CF7E7C36-A0A5-45FC-BA56-05AD82CA2B90}" destId="{3F22D47F-1C42-48A5-96D8-6B8ECBA51F60}" srcOrd="0" destOrd="0" presId="urn:microsoft.com/office/officeart/2018/2/layout/IconVerticalSolidList"/>
    <dgm:cxn modelId="{2FC0B8F7-A261-4196-8E7E-413C407F39CF}" type="presParOf" srcId="{A91A6F7C-5396-46CF-85C5-9FDF9C912082}" destId="{2296B22B-4778-44DE-AACF-D0146E091ACC}" srcOrd="0" destOrd="0" presId="urn:microsoft.com/office/officeart/2018/2/layout/IconVerticalSolidList"/>
    <dgm:cxn modelId="{649A3656-0BB9-4292-B007-DBCAF7FFA5E9}" type="presParOf" srcId="{2296B22B-4778-44DE-AACF-D0146E091ACC}" destId="{3CBDEA76-EC29-4BC3-938B-7A195E035881}" srcOrd="0" destOrd="0" presId="urn:microsoft.com/office/officeart/2018/2/layout/IconVerticalSolidList"/>
    <dgm:cxn modelId="{F74EFBF5-B706-45A4-844E-EC99641DE2CE}" type="presParOf" srcId="{2296B22B-4778-44DE-AACF-D0146E091ACC}" destId="{674E1C51-8318-4CBB-B620-D220B5666C10}" srcOrd="1" destOrd="0" presId="urn:microsoft.com/office/officeart/2018/2/layout/IconVerticalSolidList"/>
    <dgm:cxn modelId="{0CE4546D-7FBB-49E5-814B-47C70CD81909}" type="presParOf" srcId="{2296B22B-4778-44DE-AACF-D0146E091ACC}" destId="{2708504A-216C-4E7B-9563-36A016076328}" srcOrd="2" destOrd="0" presId="urn:microsoft.com/office/officeart/2018/2/layout/IconVerticalSolidList"/>
    <dgm:cxn modelId="{00F2EB2D-039B-4B67-B2A8-F3056A68A253}" type="presParOf" srcId="{2296B22B-4778-44DE-AACF-D0146E091ACC}" destId="{3F22D47F-1C42-48A5-96D8-6B8ECBA51F60}" srcOrd="3" destOrd="0" presId="urn:microsoft.com/office/officeart/2018/2/layout/IconVerticalSolidList"/>
    <dgm:cxn modelId="{35BF8FCB-B615-4A90-A333-9EC1A0B35D4E}" type="presParOf" srcId="{A91A6F7C-5396-46CF-85C5-9FDF9C912082}" destId="{38AE4C81-5566-44AC-B159-D59CAD65F262}" srcOrd="1" destOrd="0" presId="urn:microsoft.com/office/officeart/2018/2/layout/IconVerticalSolidList"/>
    <dgm:cxn modelId="{9E666D1B-3BA9-4EB0-B5A7-D92E1E36D5CE}" type="presParOf" srcId="{A91A6F7C-5396-46CF-85C5-9FDF9C912082}" destId="{D51473EA-F0AC-4AF5-A950-E8FC20AAF800}" srcOrd="2" destOrd="0" presId="urn:microsoft.com/office/officeart/2018/2/layout/IconVerticalSolidList"/>
    <dgm:cxn modelId="{E13D859C-5CBE-4420-9A7D-A996D9B9D810}" type="presParOf" srcId="{D51473EA-F0AC-4AF5-A950-E8FC20AAF800}" destId="{E6454F86-8A0E-4406-B9C4-46F18DD0CE58}" srcOrd="0" destOrd="0" presId="urn:microsoft.com/office/officeart/2018/2/layout/IconVerticalSolidList"/>
    <dgm:cxn modelId="{CC796600-E93A-4BBB-8442-53D5A2BAACA3}" type="presParOf" srcId="{D51473EA-F0AC-4AF5-A950-E8FC20AAF800}" destId="{62208660-2BCF-4DAC-9C5A-19E86BC6D02C}" srcOrd="1" destOrd="0" presId="urn:microsoft.com/office/officeart/2018/2/layout/IconVerticalSolidList"/>
    <dgm:cxn modelId="{E57F10C5-B446-4675-8E5C-75E019460D63}" type="presParOf" srcId="{D51473EA-F0AC-4AF5-A950-E8FC20AAF800}" destId="{38F7DE62-698B-44B4-A991-F1635D016E67}" srcOrd="2" destOrd="0" presId="urn:microsoft.com/office/officeart/2018/2/layout/IconVerticalSolidList"/>
    <dgm:cxn modelId="{796D0C7E-5389-4D0D-9EA2-A015F589FA93}" type="presParOf" srcId="{D51473EA-F0AC-4AF5-A950-E8FC20AAF800}" destId="{A0853D9F-D5B6-4042-8BD4-D9F35ADAE9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D9ABFC-C314-43F5-A72A-F76D63CD7E1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C3AB253-AAAC-434F-9AF9-46CDE3A5D71D}">
      <dgm:prSet/>
      <dgm:spPr/>
      <dgm:t>
        <a:bodyPr/>
        <a:lstStyle/>
        <a:p>
          <a:r>
            <a:rPr lang="en-US"/>
            <a:t>Make sure kids get a lot of teaching and experience</a:t>
          </a:r>
        </a:p>
      </dgm:t>
    </dgm:pt>
    <dgm:pt modelId="{A17C799E-977C-43DF-84FD-57A94A372909}" type="parTrans" cxnId="{8689DD63-D823-4B67-ABD4-ECA374A15D96}">
      <dgm:prSet/>
      <dgm:spPr/>
      <dgm:t>
        <a:bodyPr/>
        <a:lstStyle/>
        <a:p>
          <a:endParaRPr lang="en-US"/>
        </a:p>
      </dgm:t>
    </dgm:pt>
    <dgm:pt modelId="{9CE65DF5-772D-4A83-92FE-8FF28091CF40}" type="sibTrans" cxnId="{8689DD63-D823-4B67-ABD4-ECA374A15D96}">
      <dgm:prSet/>
      <dgm:spPr/>
      <dgm:t>
        <a:bodyPr/>
        <a:lstStyle/>
        <a:p>
          <a:endParaRPr lang="en-US"/>
        </a:p>
      </dgm:t>
    </dgm:pt>
    <dgm:pt modelId="{FA2763C4-EC92-4ECB-8B57-35F69CFABA2E}">
      <dgm:prSet/>
      <dgm:spPr/>
      <dgm:t>
        <a:bodyPr/>
        <a:lstStyle/>
        <a:p>
          <a:r>
            <a:rPr lang="en-US"/>
            <a:t>Make sure the right things are being taught</a:t>
          </a:r>
        </a:p>
      </dgm:t>
    </dgm:pt>
    <dgm:pt modelId="{5AD78072-D77A-4BF6-9E45-DCACC740421A}" type="parTrans" cxnId="{9E5CD260-7B28-43D7-BC77-AF0991158642}">
      <dgm:prSet/>
      <dgm:spPr/>
      <dgm:t>
        <a:bodyPr/>
        <a:lstStyle/>
        <a:p>
          <a:endParaRPr lang="en-US"/>
        </a:p>
      </dgm:t>
    </dgm:pt>
    <dgm:pt modelId="{5E580919-0CA8-4CF4-8ECD-DE2406A95E25}" type="sibTrans" cxnId="{9E5CD260-7B28-43D7-BC77-AF0991158642}">
      <dgm:prSet/>
      <dgm:spPr/>
      <dgm:t>
        <a:bodyPr/>
        <a:lstStyle/>
        <a:p>
          <a:endParaRPr lang="en-US"/>
        </a:p>
      </dgm:t>
    </dgm:pt>
    <dgm:pt modelId="{70C49EC5-8D9A-4144-9641-F3CF2F756C27}">
      <dgm:prSet/>
      <dgm:spPr/>
      <dgm:t>
        <a:bodyPr/>
        <a:lstStyle/>
        <a:p>
          <a:r>
            <a:rPr lang="en-US"/>
            <a:t>Make sure the instruction is good</a:t>
          </a:r>
        </a:p>
      </dgm:t>
    </dgm:pt>
    <dgm:pt modelId="{26494BC0-7BF8-4FFC-A3B3-116A1367087C}" type="parTrans" cxnId="{F67E4191-58AF-4B6A-8410-C3407F08CB43}">
      <dgm:prSet/>
      <dgm:spPr/>
      <dgm:t>
        <a:bodyPr/>
        <a:lstStyle/>
        <a:p>
          <a:endParaRPr lang="en-US"/>
        </a:p>
      </dgm:t>
    </dgm:pt>
    <dgm:pt modelId="{CBA8A87C-B50B-4F6A-A11A-3236E13AFA8B}" type="sibTrans" cxnId="{F67E4191-58AF-4B6A-8410-C3407F08CB43}">
      <dgm:prSet/>
      <dgm:spPr/>
      <dgm:t>
        <a:bodyPr/>
        <a:lstStyle/>
        <a:p>
          <a:endParaRPr lang="en-US"/>
        </a:p>
      </dgm:t>
    </dgm:pt>
    <dgm:pt modelId="{13CEF30E-31C1-4577-B163-68EF3BD23D9E}" type="pres">
      <dgm:prSet presAssocID="{ECD9ABFC-C314-43F5-A72A-F76D63CD7E1F}" presName="root" presStyleCnt="0">
        <dgm:presLayoutVars>
          <dgm:dir/>
          <dgm:resizeHandles val="exact"/>
        </dgm:presLayoutVars>
      </dgm:prSet>
      <dgm:spPr/>
    </dgm:pt>
    <dgm:pt modelId="{A87BAFB7-0722-4FFD-A8C3-239694D4AD1C}" type="pres">
      <dgm:prSet presAssocID="{6C3AB253-AAAC-434F-9AF9-46CDE3A5D71D}" presName="compNode" presStyleCnt="0"/>
      <dgm:spPr/>
    </dgm:pt>
    <dgm:pt modelId="{C45572D3-6303-4ED5-8979-981B3D792FD9}" type="pres">
      <dgm:prSet presAssocID="{6C3AB253-AAAC-434F-9AF9-46CDE3A5D71D}" presName="bgRect" presStyleLbl="bgShp" presStyleIdx="0" presStyleCnt="3"/>
      <dgm:spPr/>
    </dgm:pt>
    <dgm:pt modelId="{D4638B70-E017-42FD-A587-34E608B45378}" type="pres">
      <dgm:prSet presAssocID="{6C3AB253-AAAC-434F-9AF9-46CDE3A5D7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766B0974-956D-48F5-B4D9-8C20E56ED281}" type="pres">
      <dgm:prSet presAssocID="{6C3AB253-AAAC-434F-9AF9-46CDE3A5D71D}" presName="spaceRect" presStyleCnt="0"/>
      <dgm:spPr/>
    </dgm:pt>
    <dgm:pt modelId="{0DE6FF47-A049-4756-AB8B-338264A46DE7}" type="pres">
      <dgm:prSet presAssocID="{6C3AB253-AAAC-434F-9AF9-46CDE3A5D71D}" presName="parTx" presStyleLbl="revTx" presStyleIdx="0" presStyleCnt="3">
        <dgm:presLayoutVars>
          <dgm:chMax val="0"/>
          <dgm:chPref val="0"/>
        </dgm:presLayoutVars>
      </dgm:prSet>
      <dgm:spPr/>
    </dgm:pt>
    <dgm:pt modelId="{3D6A5090-9A44-450B-A88D-4E8123042684}" type="pres">
      <dgm:prSet presAssocID="{9CE65DF5-772D-4A83-92FE-8FF28091CF40}" presName="sibTrans" presStyleCnt="0"/>
      <dgm:spPr/>
    </dgm:pt>
    <dgm:pt modelId="{923C6737-A9C7-4759-881E-FA2A9A7B896E}" type="pres">
      <dgm:prSet presAssocID="{FA2763C4-EC92-4ECB-8B57-35F69CFABA2E}" presName="compNode" presStyleCnt="0"/>
      <dgm:spPr/>
    </dgm:pt>
    <dgm:pt modelId="{CDE1E650-F1F8-4DE6-8E35-F8BC7F7B4D68}" type="pres">
      <dgm:prSet presAssocID="{FA2763C4-EC92-4ECB-8B57-35F69CFABA2E}" presName="bgRect" presStyleLbl="bgShp" presStyleIdx="1" presStyleCnt="3"/>
      <dgm:spPr/>
    </dgm:pt>
    <dgm:pt modelId="{D1D3BE30-3B13-4893-A462-9A6D4C943F53}" type="pres">
      <dgm:prSet presAssocID="{FA2763C4-EC92-4ECB-8B57-35F69CFABA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fluencer"/>
        </a:ext>
      </dgm:extLst>
    </dgm:pt>
    <dgm:pt modelId="{AFA3DB7E-BDDB-471D-B08A-3CF39C281389}" type="pres">
      <dgm:prSet presAssocID="{FA2763C4-EC92-4ECB-8B57-35F69CFABA2E}" presName="spaceRect" presStyleCnt="0"/>
      <dgm:spPr/>
    </dgm:pt>
    <dgm:pt modelId="{60FB41DB-8C0C-47BC-82E4-F8C5E4340FE7}" type="pres">
      <dgm:prSet presAssocID="{FA2763C4-EC92-4ECB-8B57-35F69CFABA2E}" presName="parTx" presStyleLbl="revTx" presStyleIdx="1" presStyleCnt="3">
        <dgm:presLayoutVars>
          <dgm:chMax val="0"/>
          <dgm:chPref val="0"/>
        </dgm:presLayoutVars>
      </dgm:prSet>
      <dgm:spPr/>
    </dgm:pt>
    <dgm:pt modelId="{80CD0248-7DAB-4453-9EEE-C951F7574D54}" type="pres">
      <dgm:prSet presAssocID="{5E580919-0CA8-4CF4-8ECD-DE2406A95E25}" presName="sibTrans" presStyleCnt="0"/>
      <dgm:spPr/>
    </dgm:pt>
    <dgm:pt modelId="{43B082A0-AFE6-4487-9791-03B472A11838}" type="pres">
      <dgm:prSet presAssocID="{70C49EC5-8D9A-4144-9641-F3CF2F756C27}" presName="compNode" presStyleCnt="0"/>
      <dgm:spPr/>
    </dgm:pt>
    <dgm:pt modelId="{5ECA2E80-C931-4C61-96A6-156A3D26FA73}" type="pres">
      <dgm:prSet presAssocID="{70C49EC5-8D9A-4144-9641-F3CF2F756C27}" presName="bgRect" presStyleLbl="bgShp" presStyleIdx="2" presStyleCnt="3"/>
      <dgm:spPr/>
    </dgm:pt>
    <dgm:pt modelId="{F07AC235-A53B-4130-98C5-B060C3DF776C}" type="pres">
      <dgm:prSet presAssocID="{70C49EC5-8D9A-4144-9641-F3CF2F756C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D8E89FF-82CA-47C4-B3A5-476ECACCC890}" type="pres">
      <dgm:prSet presAssocID="{70C49EC5-8D9A-4144-9641-F3CF2F756C27}" presName="spaceRect" presStyleCnt="0"/>
      <dgm:spPr/>
    </dgm:pt>
    <dgm:pt modelId="{D5FFCDC2-63BA-46E7-A785-6EC26826CC2B}" type="pres">
      <dgm:prSet presAssocID="{70C49EC5-8D9A-4144-9641-F3CF2F756C27}" presName="parTx" presStyleLbl="revTx" presStyleIdx="2" presStyleCnt="3">
        <dgm:presLayoutVars>
          <dgm:chMax val="0"/>
          <dgm:chPref val="0"/>
        </dgm:presLayoutVars>
      </dgm:prSet>
      <dgm:spPr/>
    </dgm:pt>
  </dgm:ptLst>
  <dgm:cxnLst>
    <dgm:cxn modelId="{9E5CD260-7B28-43D7-BC77-AF0991158642}" srcId="{ECD9ABFC-C314-43F5-A72A-F76D63CD7E1F}" destId="{FA2763C4-EC92-4ECB-8B57-35F69CFABA2E}" srcOrd="1" destOrd="0" parTransId="{5AD78072-D77A-4BF6-9E45-DCACC740421A}" sibTransId="{5E580919-0CA8-4CF4-8ECD-DE2406A95E25}"/>
    <dgm:cxn modelId="{8689DD63-D823-4B67-ABD4-ECA374A15D96}" srcId="{ECD9ABFC-C314-43F5-A72A-F76D63CD7E1F}" destId="{6C3AB253-AAAC-434F-9AF9-46CDE3A5D71D}" srcOrd="0" destOrd="0" parTransId="{A17C799E-977C-43DF-84FD-57A94A372909}" sibTransId="{9CE65DF5-772D-4A83-92FE-8FF28091CF40}"/>
    <dgm:cxn modelId="{F67E4191-58AF-4B6A-8410-C3407F08CB43}" srcId="{ECD9ABFC-C314-43F5-A72A-F76D63CD7E1F}" destId="{70C49EC5-8D9A-4144-9641-F3CF2F756C27}" srcOrd="2" destOrd="0" parTransId="{26494BC0-7BF8-4FFC-A3B3-116A1367087C}" sibTransId="{CBA8A87C-B50B-4F6A-A11A-3236E13AFA8B}"/>
    <dgm:cxn modelId="{FEAA9FB2-7EF1-48A2-96A6-5BC363375235}" type="presOf" srcId="{70C49EC5-8D9A-4144-9641-F3CF2F756C27}" destId="{D5FFCDC2-63BA-46E7-A785-6EC26826CC2B}" srcOrd="0" destOrd="0" presId="urn:microsoft.com/office/officeart/2018/2/layout/IconVerticalSolidList"/>
    <dgm:cxn modelId="{C614FBB8-A94F-4F35-8FD0-066012275FF0}" type="presOf" srcId="{ECD9ABFC-C314-43F5-A72A-F76D63CD7E1F}" destId="{13CEF30E-31C1-4577-B163-68EF3BD23D9E}" srcOrd="0" destOrd="0" presId="urn:microsoft.com/office/officeart/2018/2/layout/IconVerticalSolidList"/>
    <dgm:cxn modelId="{623713C2-68DE-4E88-A584-B9D3B7866A30}" type="presOf" srcId="{6C3AB253-AAAC-434F-9AF9-46CDE3A5D71D}" destId="{0DE6FF47-A049-4756-AB8B-338264A46DE7}" srcOrd="0" destOrd="0" presId="urn:microsoft.com/office/officeart/2018/2/layout/IconVerticalSolidList"/>
    <dgm:cxn modelId="{99A5B0DE-3AB3-4C15-93CC-57984974C2C9}" type="presOf" srcId="{FA2763C4-EC92-4ECB-8B57-35F69CFABA2E}" destId="{60FB41DB-8C0C-47BC-82E4-F8C5E4340FE7}" srcOrd="0" destOrd="0" presId="urn:microsoft.com/office/officeart/2018/2/layout/IconVerticalSolidList"/>
    <dgm:cxn modelId="{1B181FE7-FE91-4086-AEF5-59BBA50D6D4B}" type="presParOf" srcId="{13CEF30E-31C1-4577-B163-68EF3BD23D9E}" destId="{A87BAFB7-0722-4FFD-A8C3-239694D4AD1C}" srcOrd="0" destOrd="0" presId="urn:microsoft.com/office/officeart/2018/2/layout/IconVerticalSolidList"/>
    <dgm:cxn modelId="{4A2C130D-B3B6-44B8-B46D-0A4F9AA7F2F0}" type="presParOf" srcId="{A87BAFB7-0722-4FFD-A8C3-239694D4AD1C}" destId="{C45572D3-6303-4ED5-8979-981B3D792FD9}" srcOrd="0" destOrd="0" presId="urn:microsoft.com/office/officeart/2018/2/layout/IconVerticalSolidList"/>
    <dgm:cxn modelId="{A5C90A15-5010-4A62-8235-D3CDCAB2D881}" type="presParOf" srcId="{A87BAFB7-0722-4FFD-A8C3-239694D4AD1C}" destId="{D4638B70-E017-42FD-A587-34E608B45378}" srcOrd="1" destOrd="0" presId="urn:microsoft.com/office/officeart/2018/2/layout/IconVerticalSolidList"/>
    <dgm:cxn modelId="{71B9D583-EDDA-4BEF-94C6-C57A0F8009B0}" type="presParOf" srcId="{A87BAFB7-0722-4FFD-A8C3-239694D4AD1C}" destId="{766B0974-956D-48F5-B4D9-8C20E56ED281}" srcOrd="2" destOrd="0" presId="urn:microsoft.com/office/officeart/2018/2/layout/IconVerticalSolidList"/>
    <dgm:cxn modelId="{87923AB4-E2DB-4F0A-8923-A2B0765BB300}" type="presParOf" srcId="{A87BAFB7-0722-4FFD-A8C3-239694D4AD1C}" destId="{0DE6FF47-A049-4756-AB8B-338264A46DE7}" srcOrd="3" destOrd="0" presId="urn:microsoft.com/office/officeart/2018/2/layout/IconVerticalSolidList"/>
    <dgm:cxn modelId="{0F4CB817-9302-45AE-93EC-6C3B78CFB963}" type="presParOf" srcId="{13CEF30E-31C1-4577-B163-68EF3BD23D9E}" destId="{3D6A5090-9A44-450B-A88D-4E8123042684}" srcOrd="1" destOrd="0" presId="urn:microsoft.com/office/officeart/2018/2/layout/IconVerticalSolidList"/>
    <dgm:cxn modelId="{D7D5541F-4BDF-4F5B-B345-B9628890FB57}" type="presParOf" srcId="{13CEF30E-31C1-4577-B163-68EF3BD23D9E}" destId="{923C6737-A9C7-4759-881E-FA2A9A7B896E}" srcOrd="2" destOrd="0" presId="urn:microsoft.com/office/officeart/2018/2/layout/IconVerticalSolidList"/>
    <dgm:cxn modelId="{3B8C88BE-F319-41EB-B100-C3780D4D0A00}" type="presParOf" srcId="{923C6737-A9C7-4759-881E-FA2A9A7B896E}" destId="{CDE1E650-F1F8-4DE6-8E35-F8BC7F7B4D68}" srcOrd="0" destOrd="0" presId="urn:microsoft.com/office/officeart/2018/2/layout/IconVerticalSolidList"/>
    <dgm:cxn modelId="{93265B41-E6F6-44C5-A748-A04051BB53C2}" type="presParOf" srcId="{923C6737-A9C7-4759-881E-FA2A9A7B896E}" destId="{D1D3BE30-3B13-4893-A462-9A6D4C943F53}" srcOrd="1" destOrd="0" presId="urn:microsoft.com/office/officeart/2018/2/layout/IconVerticalSolidList"/>
    <dgm:cxn modelId="{4B7B9131-1290-44DA-8633-D2426E11355A}" type="presParOf" srcId="{923C6737-A9C7-4759-881E-FA2A9A7B896E}" destId="{AFA3DB7E-BDDB-471D-B08A-3CF39C281389}" srcOrd="2" destOrd="0" presId="urn:microsoft.com/office/officeart/2018/2/layout/IconVerticalSolidList"/>
    <dgm:cxn modelId="{A3CE0063-E21B-410F-88AE-2B081B01AC97}" type="presParOf" srcId="{923C6737-A9C7-4759-881E-FA2A9A7B896E}" destId="{60FB41DB-8C0C-47BC-82E4-F8C5E4340FE7}" srcOrd="3" destOrd="0" presId="urn:microsoft.com/office/officeart/2018/2/layout/IconVerticalSolidList"/>
    <dgm:cxn modelId="{25BF0C90-508E-42AF-9FF6-E18C42C4617F}" type="presParOf" srcId="{13CEF30E-31C1-4577-B163-68EF3BD23D9E}" destId="{80CD0248-7DAB-4453-9EEE-C951F7574D54}" srcOrd="3" destOrd="0" presId="urn:microsoft.com/office/officeart/2018/2/layout/IconVerticalSolidList"/>
    <dgm:cxn modelId="{B5AE306A-7E4D-40E2-AD1F-1D4184A66B4C}" type="presParOf" srcId="{13CEF30E-31C1-4577-B163-68EF3BD23D9E}" destId="{43B082A0-AFE6-4487-9791-03B472A11838}" srcOrd="4" destOrd="0" presId="urn:microsoft.com/office/officeart/2018/2/layout/IconVerticalSolidList"/>
    <dgm:cxn modelId="{2219399D-D529-4418-91DB-20469E291DC0}" type="presParOf" srcId="{43B082A0-AFE6-4487-9791-03B472A11838}" destId="{5ECA2E80-C931-4C61-96A6-156A3D26FA73}" srcOrd="0" destOrd="0" presId="urn:microsoft.com/office/officeart/2018/2/layout/IconVerticalSolidList"/>
    <dgm:cxn modelId="{034754F2-143A-4AF5-879D-4C64FDC8F09E}" type="presParOf" srcId="{43B082A0-AFE6-4487-9791-03B472A11838}" destId="{F07AC235-A53B-4130-98C5-B060C3DF776C}" srcOrd="1" destOrd="0" presId="urn:microsoft.com/office/officeart/2018/2/layout/IconVerticalSolidList"/>
    <dgm:cxn modelId="{DC3A6ED0-7EC8-4C47-A5AF-C912270EE39B}" type="presParOf" srcId="{43B082A0-AFE6-4487-9791-03B472A11838}" destId="{DD8E89FF-82CA-47C4-B3A5-476ECACCC890}" srcOrd="2" destOrd="0" presId="urn:microsoft.com/office/officeart/2018/2/layout/IconVerticalSolidList"/>
    <dgm:cxn modelId="{B061CCD2-F94D-4AE0-805A-5EA6612D3F1B}" type="presParOf" srcId="{43B082A0-AFE6-4487-9791-03B472A11838}" destId="{D5FFCDC2-63BA-46E7-A785-6EC26826CC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0E86A-0E4E-CC40-A5E2-F44F70278449}">
      <dsp:nvSpPr>
        <dsp:cNvPr id="0" name=""/>
        <dsp:cNvSpPr/>
      </dsp:nvSpPr>
      <dsp:spPr>
        <a:xfrm>
          <a:off x="314088" y="0"/>
          <a:ext cx="5885426" cy="5885426"/>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96042-5CC1-2941-939B-9B1BC59220D3}">
      <dsp:nvSpPr>
        <dsp:cNvPr id="0" name=""/>
        <dsp:cNvSpPr/>
      </dsp:nvSpPr>
      <dsp:spPr>
        <a:xfrm>
          <a:off x="696641" y="382552"/>
          <a:ext cx="2354170" cy="23541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Teachers love kids and want to encourage kids to read—and there are plenty of ”experts” saying that kids should be reading on their own</a:t>
          </a:r>
        </a:p>
      </dsp:txBody>
      <dsp:txXfrm>
        <a:off x="811562" y="497473"/>
        <a:ext cx="2124328" cy="2124328"/>
      </dsp:txXfrm>
    </dsp:sp>
    <dsp:sp modelId="{E529F0E8-260A-2447-9442-18B3054CF2EA}">
      <dsp:nvSpPr>
        <dsp:cNvPr id="0" name=""/>
        <dsp:cNvSpPr/>
      </dsp:nvSpPr>
      <dsp:spPr>
        <a:xfrm>
          <a:off x="3462791" y="382552"/>
          <a:ext cx="2354170" cy="23541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However, do students learn more when they read on their own or when they work with a teacher on reading?</a:t>
          </a:r>
        </a:p>
      </dsp:txBody>
      <dsp:txXfrm>
        <a:off x="3577712" y="497473"/>
        <a:ext cx="2124328" cy="2124328"/>
      </dsp:txXfrm>
    </dsp:sp>
    <dsp:sp modelId="{ACDD4C13-A766-A647-9D3B-CF587F07A650}">
      <dsp:nvSpPr>
        <dsp:cNvPr id="0" name=""/>
        <dsp:cNvSpPr/>
      </dsp:nvSpPr>
      <dsp:spPr>
        <a:xfrm>
          <a:off x="696641" y="3148702"/>
          <a:ext cx="2354170" cy="23541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Research suggests approximately 8 times the learning benefit from instruction than from independent reading</a:t>
          </a:r>
        </a:p>
      </dsp:txBody>
      <dsp:txXfrm>
        <a:off x="811562" y="3263623"/>
        <a:ext cx="2124328" cy="2124328"/>
      </dsp:txXfrm>
    </dsp:sp>
    <dsp:sp modelId="{6AF02A3C-CD84-4249-8CE6-4AF1CE144212}">
      <dsp:nvSpPr>
        <dsp:cNvPr id="0" name=""/>
        <dsp:cNvSpPr/>
      </dsp:nvSpPr>
      <dsp:spPr>
        <a:xfrm>
          <a:off x="3462791" y="3148702"/>
          <a:ext cx="2354170" cy="23541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Get kids to read on their own away from school and kids get 10 extra days of school</a:t>
          </a:r>
        </a:p>
      </dsp:txBody>
      <dsp:txXfrm>
        <a:off x="3577712" y="3263623"/>
        <a:ext cx="2124328" cy="2124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1640A-29F2-44ED-8A53-1BF0E87B7806}">
      <dsp:nvSpPr>
        <dsp:cNvPr id="0" name=""/>
        <dsp:cNvSpPr/>
      </dsp:nvSpPr>
      <dsp:spPr>
        <a:xfrm>
          <a:off x="592801" y="557713"/>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2ED4E9-8C4E-4162-BE43-76F27EF58F98}">
      <dsp:nvSpPr>
        <dsp:cNvPr id="0" name=""/>
        <dsp:cNvSpPr/>
      </dsp:nvSpPr>
      <dsp:spPr>
        <a:xfrm>
          <a:off x="826801" y="791713"/>
          <a:ext cx="630000" cy="6300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7DDFB6-16B7-4ADA-AB3C-1BF7DA6BEE04}">
      <dsp:nvSpPr>
        <dsp:cNvPr id="0" name=""/>
        <dsp:cNvSpPr/>
      </dsp:nvSpPr>
      <dsp:spPr>
        <a:xfrm>
          <a:off x="241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Preschool</a:t>
          </a:r>
        </a:p>
      </dsp:txBody>
      <dsp:txXfrm>
        <a:off x="241801" y="1997713"/>
        <a:ext cx="1800000" cy="720000"/>
      </dsp:txXfrm>
    </dsp:sp>
    <dsp:sp modelId="{09691715-F231-4EBC-8DC9-F526F3BB5404}">
      <dsp:nvSpPr>
        <dsp:cNvPr id="0" name=""/>
        <dsp:cNvSpPr/>
      </dsp:nvSpPr>
      <dsp:spPr>
        <a:xfrm>
          <a:off x="2707801" y="557713"/>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058FD4-8457-474B-AC42-5D3EF2E7E4C1}">
      <dsp:nvSpPr>
        <dsp:cNvPr id="0" name=""/>
        <dsp:cNvSpPr/>
      </dsp:nvSpPr>
      <dsp:spPr>
        <a:xfrm>
          <a:off x="2941801" y="791713"/>
          <a:ext cx="630000" cy="6300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C67507-5F98-49A4-B59C-7361728D1597}">
      <dsp:nvSpPr>
        <dsp:cNvPr id="0" name=""/>
        <dsp:cNvSpPr/>
      </dsp:nvSpPr>
      <dsp:spPr>
        <a:xfrm>
          <a:off x="2356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Absenteeism</a:t>
          </a:r>
        </a:p>
      </dsp:txBody>
      <dsp:txXfrm>
        <a:off x="2356801" y="1997713"/>
        <a:ext cx="1800000" cy="720000"/>
      </dsp:txXfrm>
    </dsp:sp>
    <dsp:sp modelId="{40644080-1A6A-4836-8620-463FC88E4081}">
      <dsp:nvSpPr>
        <dsp:cNvPr id="0" name=""/>
        <dsp:cNvSpPr/>
      </dsp:nvSpPr>
      <dsp:spPr>
        <a:xfrm>
          <a:off x="4822802" y="557713"/>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03F07A-D801-45CC-9FE6-3B786CA05C6E}">
      <dsp:nvSpPr>
        <dsp:cNvPr id="0" name=""/>
        <dsp:cNvSpPr/>
      </dsp:nvSpPr>
      <dsp:spPr>
        <a:xfrm>
          <a:off x="5056802" y="791713"/>
          <a:ext cx="630000" cy="63000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09A478-9F1E-41B4-A07D-6C6E99DA2E0F}">
      <dsp:nvSpPr>
        <dsp:cNvPr id="0" name=""/>
        <dsp:cNvSpPr/>
      </dsp:nvSpPr>
      <dsp:spPr>
        <a:xfrm>
          <a:off x="4471802"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After-school programs</a:t>
          </a:r>
        </a:p>
      </dsp:txBody>
      <dsp:txXfrm>
        <a:off x="4471802" y="1997713"/>
        <a:ext cx="1800000" cy="720000"/>
      </dsp:txXfrm>
    </dsp:sp>
    <dsp:sp modelId="{56BC3782-43DF-4B48-94D2-27220C985D22}">
      <dsp:nvSpPr>
        <dsp:cNvPr id="0" name=""/>
        <dsp:cNvSpPr/>
      </dsp:nvSpPr>
      <dsp:spPr>
        <a:xfrm>
          <a:off x="592801" y="3167713"/>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59BE9-1329-4DC3-BDE5-A1D83A2C769D}">
      <dsp:nvSpPr>
        <dsp:cNvPr id="0" name=""/>
        <dsp:cNvSpPr/>
      </dsp:nvSpPr>
      <dsp:spPr>
        <a:xfrm>
          <a:off x="826801" y="3401713"/>
          <a:ext cx="630000" cy="630000"/>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912ACA-697E-4D36-B6A5-410C6A54BC6E}">
      <dsp:nvSpPr>
        <dsp:cNvPr id="0" name=""/>
        <dsp:cNvSpPr/>
      </dsp:nvSpPr>
      <dsp:spPr>
        <a:xfrm>
          <a:off x="2418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Summer school programs</a:t>
          </a:r>
        </a:p>
      </dsp:txBody>
      <dsp:txXfrm>
        <a:off x="241801" y="4607713"/>
        <a:ext cx="1800000" cy="720000"/>
      </dsp:txXfrm>
    </dsp:sp>
    <dsp:sp modelId="{B26A9B80-0FA2-40EE-9EB5-E56766C49905}">
      <dsp:nvSpPr>
        <dsp:cNvPr id="0" name=""/>
        <dsp:cNvSpPr/>
      </dsp:nvSpPr>
      <dsp:spPr>
        <a:xfrm>
          <a:off x="2707801" y="3167713"/>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D5213-38C6-4C8D-8E42-0C5630939564}">
      <dsp:nvSpPr>
        <dsp:cNvPr id="0" name=""/>
        <dsp:cNvSpPr/>
      </dsp:nvSpPr>
      <dsp:spPr>
        <a:xfrm>
          <a:off x="2941801" y="3401713"/>
          <a:ext cx="630000" cy="630000"/>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3B0F6A-BEED-4A23-A236-F1439531654A}">
      <dsp:nvSpPr>
        <dsp:cNvPr id="0" name=""/>
        <dsp:cNvSpPr/>
      </dsp:nvSpPr>
      <dsp:spPr>
        <a:xfrm>
          <a:off x="23568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Snow days</a:t>
          </a:r>
        </a:p>
      </dsp:txBody>
      <dsp:txXfrm>
        <a:off x="2356801" y="4607713"/>
        <a:ext cx="1800000" cy="720000"/>
      </dsp:txXfrm>
    </dsp:sp>
    <dsp:sp modelId="{28CE9679-F09F-4685-BD61-8A362B428D7F}">
      <dsp:nvSpPr>
        <dsp:cNvPr id="0" name=""/>
        <dsp:cNvSpPr/>
      </dsp:nvSpPr>
      <dsp:spPr>
        <a:xfrm>
          <a:off x="4822802" y="3167713"/>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A70B1D-7925-4BDF-8242-018C59E4EB84}">
      <dsp:nvSpPr>
        <dsp:cNvPr id="0" name=""/>
        <dsp:cNvSpPr/>
      </dsp:nvSpPr>
      <dsp:spPr>
        <a:xfrm>
          <a:off x="5056802" y="3401713"/>
          <a:ext cx="630000" cy="630000"/>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0E7938-948E-4E4C-8383-8C0366685959}">
      <dsp:nvSpPr>
        <dsp:cNvPr id="0" name=""/>
        <dsp:cNvSpPr/>
      </dsp:nvSpPr>
      <dsp:spPr>
        <a:xfrm>
          <a:off x="4471802"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Days with unplanned teacher absences</a:t>
          </a:r>
        </a:p>
      </dsp:txBody>
      <dsp:txXfrm>
        <a:off x="4471802" y="4607713"/>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06086-B72F-4E29-8DAE-59BCFA0C7DB6}">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A8A91F-0077-4E06-A4AB-255D5422621F}">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F56D0D-17BD-4F4F-B4CC-19FF005B0E41}">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How much reading instruction do the students get at your school?</a:t>
          </a:r>
        </a:p>
      </dsp:txBody>
      <dsp:txXfrm>
        <a:off x="1429899" y="2442"/>
        <a:ext cx="5083704" cy="1238008"/>
      </dsp:txXfrm>
    </dsp:sp>
    <dsp:sp modelId="{6D65C0F9-302F-4A27-A7C1-0E285CDD0D90}">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C79B1D-B110-4861-8C79-93806632E10C}">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E9A0AD-B011-4A2A-9BF2-57C4E5BEF2B0}">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How does amount of reading instruction differ by grade level?</a:t>
          </a:r>
        </a:p>
      </dsp:txBody>
      <dsp:txXfrm>
        <a:off x="1429899" y="1549953"/>
        <a:ext cx="5083704" cy="1238008"/>
      </dsp:txXfrm>
    </dsp:sp>
    <dsp:sp modelId="{2BC17523-A416-4ED2-A55E-4F2A68466EA1}">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388B9-A31F-4BA7-A47B-91BE7441223B}">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D6B3D-0120-44A3-8B52-F8F579E63463}">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How much reading instruction do ELs receive?</a:t>
          </a:r>
        </a:p>
      </dsp:txBody>
      <dsp:txXfrm>
        <a:off x="1429899" y="3097464"/>
        <a:ext cx="5083704" cy="1238008"/>
      </dsp:txXfrm>
    </dsp:sp>
    <dsp:sp modelId="{28A6E593-A2BC-4FD8-A231-68FBFD320331}">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EC554-617A-4686-9318-38BE7C161E4C}">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F55012-4567-46A3-A42B-651FEF2AA304}">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Does Tier 2 instruction increase the amount of teaching received by all students?</a:t>
          </a:r>
        </a:p>
      </dsp:txBody>
      <dsp:txXfrm>
        <a:off x="1429899" y="4644974"/>
        <a:ext cx="5083704" cy="1238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74B5B-1F4B-D14C-B263-07CD40AB5218}">
      <dsp:nvSpPr>
        <dsp:cNvPr id="0" name=""/>
        <dsp:cNvSpPr/>
      </dsp:nvSpPr>
      <dsp:spPr>
        <a:xfrm>
          <a:off x="0" y="506258"/>
          <a:ext cx="1518070" cy="286966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Teach those things that research has supported</a:t>
          </a:r>
          <a:r>
            <a:rPr lang="is-IS" sz="1800" kern="1200" dirty="0">
              <a:solidFill>
                <a:schemeClr val="bg1"/>
              </a:solidFill>
            </a:rPr>
            <a:t>… what needs to be learned to make someone a reader?</a:t>
          </a:r>
          <a:endParaRPr lang="en-US" sz="1800" kern="1200" dirty="0">
            <a:solidFill>
              <a:schemeClr val="bg1"/>
            </a:solidFill>
          </a:endParaRPr>
        </a:p>
      </dsp:txBody>
      <dsp:txXfrm>
        <a:off x="44463" y="550721"/>
        <a:ext cx="1429144" cy="2780735"/>
      </dsp:txXfrm>
    </dsp:sp>
    <dsp:sp modelId="{23F2A1A3-27C1-2940-88A0-51397082297D}">
      <dsp:nvSpPr>
        <dsp:cNvPr id="0" name=""/>
        <dsp:cNvSpPr/>
      </dsp:nvSpPr>
      <dsp:spPr>
        <a:xfrm>
          <a:off x="1898236" y="174129"/>
          <a:ext cx="1518070" cy="2837910"/>
        </a:xfrm>
        <a:prstGeom prst="roundRect">
          <a:avLst>
            <a:gd name="adj" fmla="val 10000"/>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Long lists of skills and standards</a:t>
          </a:r>
          <a:r>
            <a:rPr lang="is-IS" sz="2000" kern="1200" dirty="0">
              <a:solidFill>
                <a:schemeClr val="bg1"/>
              </a:solidFill>
            </a:rPr>
            <a:t>…. </a:t>
          </a:r>
          <a:r>
            <a:rPr lang="en-US" sz="2000" kern="1200" dirty="0">
              <a:solidFill>
                <a:schemeClr val="bg1"/>
              </a:solidFill>
            </a:rPr>
            <a:t>U</a:t>
          </a:r>
          <a:r>
            <a:rPr lang="is-IS" sz="2000" kern="1200" dirty="0">
              <a:solidFill>
                <a:schemeClr val="bg1"/>
              </a:solidFill>
            </a:rPr>
            <a:t>nwieldy, unmanage-able...</a:t>
          </a:r>
          <a:endParaRPr lang="en-US" sz="2000" kern="1200" dirty="0">
            <a:solidFill>
              <a:schemeClr val="bg1"/>
            </a:solidFill>
          </a:endParaRPr>
        </a:p>
      </dsp:txBody>
      <dsp:txXfrm>
        <a:off x="1942699" y="218592"/>
        <a:ext cx="1429144" cy="2748984"/>
      </dsp:txXfrm>
    </dsp:sp>
    <dsp:sp modelId="{CA156EB0-D392-C043-B80F-A301C2330E74}">
      <dsp:nvSpPr>
        <dsp:cNvPr id="0" name=""/>
        <dsp:cNvSpPr/>
      </dsp:nvSpPr>
      <dsp:spPr>
        <a:xfrm>
          <a:off x="3795824" y="174129"/>
          <a:ext cx="1518070" cy="3027661"/>
        </a:xfrm>
        <a:prstGeom prst="roundRect">
          <a:avLst>
            <a:gd name="adj" fmla="val 10000"/>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is-IS" sz="2200" kern="1200" dirty="0">
              <a:solidFill>
                <a:schemeClr val="bg1"/>
              </a:solidFill>
            </a:rPr>
            <a:t>Organize into clusters and divide the time roughly equally among them</a:t>
          </a:r>
          <a:endParaRPr lang="en-US" sz="2200" kern="1200" dirty="0">
            <a:solidFill>
              <a:schemeClr val="bg1"/>
            </a:solidFill>
          </a:endParaRPr>
        </a:p>
      </dsp:txBody>
      <dsp:txXfrm>
        <a:off x="3840287" y="218592"/>
        <a:ext cx="1429144" cy="29387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DEA76-EC29-4BC3-938B-7A195E035881}">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E1C51-8318-4CBB-B620-D220B5666C10}">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22D47F-1C42-48A5-96D8-6B8ECBA51F60}">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Only a negative definition of this</a:t>
          </a:r>
        </a:p>
      </dsp:txBody>
      <dsp:txXfrm>
        <a:off x="2039300" y="956381"/>
        <a:ext cx="4474303" cy="1765627"/>
      </dsp:txXfrm>
    </dsp:sp>
    <dsp:sp modelId="{E6454F86-8A0E-4406-B9C4-46F18DD0CE58}">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08660-2BCF-4DAC-9C5A-19E86BC6D02C}">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853D9F-D5B6-4042-8BD4-D9F35ADAE906}">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Instructional features that influence learning without increasing amount of instruction or altering the content to be taught</a:t>
          </a:r>
        </a:p>
      </dsp:txBody>
      <dsp:txXfrm>
        <a:off x="2039300" y="3163416"/>
        <a:ext cx="4474303" cy="17656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572D3-6303-4ED5-8979-981B3D792FD9}">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38B70-E017-42FD-A587-34E608B4537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E6FF47-A049-4756-AB8B-338264A46DE7}">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Make sure kids get a lot of teaching and experience</a:t>
          </a:r>
        </a:p>
      </dsp:txBody>
      <dsp:txXfrm>
        <a:off x="1941716" y="718"/>
        <a:ext cx="4571887" cy="1681139"/>
      </dsp:txXfrm>
    </dsp:sp>
    <dsp:sp modelId="{CDE1E650-F1F8-4DE6-8E35-F8BC7F7B4D68}">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3BE30-3B13-4893-A462-9A6D4C943F53}">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FB41DB-8C0C-47BC-82E4-F8C5E4340FE7}">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Make sure the right things are being taught</a:t>
          </a:r>
        </a:p>
      </dsp:txBody>
      <dsp:txXfrm>
        <a:off x="1941716" y="2102143"/>
        <a:ext cx="4571887" cy="1681139"/>
      </dsp:txXfrm>
    </dsp:sp>
    <dsp:sp modelId="{5ECA2E80-C931-4C61-96A6-156A3D26FA73}">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7AC235-A53B-4130-98C5-B060C3DF776C}">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FFCDC2-63BA-46E7-A785-6EC26826CC2B}">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Make sure the instruction is good</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9FA1B-C253-2E48-BA67-6F85612E328C}" type="datetimeFigureOut">
              <a:rPr lang="en-US" smtClean="0"/>
              <a:t>2/27/20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5FCEC-8D1B-A441-8C56-D369C2C7AAEE}" type="slidenum">
              <a:rPr lang="en-US" smtClean="0"/>
              <a:t>‹#›</a:t>
            </a:fld>
            <a:endParaRPr lang="en-US"/>
          </a:p>
        </p:txBody>
      </p:sp>
    </p:spTree>
    <p:extLst>
      <p:ext uri="{BB962C8B-B14F-4D97-AF65-F5344CB8AC3E}">
        <p14:creationId xmlns:p14="http://schemas.microsoft.com/office/powerpoint/2010/main" val="192744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B17D75-AC07-CF48-BB5B-8A1430FAA566}" type="slidenum">
              <a:rPr lang="en-US" sz="1200">
                <a:latin typeface="Times New Roman" charset="0"/>
              </a:rPr>
              <a:pPr eaLnBrk="1" hangingPunct="1"/>
              <a:t>2</a:t>
            </a:fld>
            <a:endParaRPr lang="en-US" sz="1200">
              <a:latin typeface="Times New Roman" charset="0"/>
            </a:endParaRPr>
          </a:p>
        </p:txBody>
      </p:sp>
      <p:sp>
        <p:nvSpPr>
          <p:cNvPr id="20482" name="Rectangle 2"/>
          <p:cNvSpPr>
            <a:spLocks noGrp="1" noRot="1" noChangeAspect="1" noChangeArrowheads="1" noTextEdit="1"/>
          </p:cNvSpPr>
          <p:nvPr>
            <p:ph type="sldImg"/>
          </p:nvPr>
        </p:nvSpPr>
        <p:spPr>
          <a:xfrm>
            <a:off x="381000" y="685800"/>
            <a:ext cx="6096000" cy="3429000"/>
          </a:xfrm>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89034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B50B5B-8702-BE43-8667-8B61CAC51B86}" type="slidenum">
              <a:rPr lang="en-US" sz="1200">
                <a:latin typeface="Times New Roman" charset="0"/>
              </a:rPr>
              <a:pPr eaLnBrk="1" hangingPunct="1"/>
              <a:t>74</a:t>
            </a:fld>
            <a:endParaRPr lang="en-US" sz="1200">
              <a:latin typeface="Times New Roman" charset="0"/>
            </a:endParaRPr>
          </a:p>
        </p:txBody>
      </p:sp>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920078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B50B5B-8702-BE43-8667-8B61CAC51B86}" type="slidenum">
              <a:rPr lang="en-US" sz="1200">
                <a:latin typeface="Times New Roman" charset="0"/>
              </a:rPr>
              <a:pPr eaLnBrk="1" hangingPunct="1"/>
              <a:t>75</a:t>
            </a:fld>
            <a:endParaRPr lang="en-US" sz="1200">
              <a:latin typeface="Times New Roman" charset="0"/>
            </a:endParaRPr>
          </a:p>
        </p:txBody>
      </p:sp>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4373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B50B5B-8702-BE43-8667-8B61CAC51B86}" type="slidenum">
              <a:rPr lang="en-US" sz="1200">
                <a:latin typeface="Times New Roman" charset="0"/>
              </a:rPr>
              <a:pPr eaLnBrk="1" hangingPunct="1"/>
              <a:t>76</a:t>
            </a:fld>
            <a:endParaRPr lang="en-US" sz="1200">
              <a:latin typeface="Times New Roman" charset="0"/>
            </a:endParaRPr>
          </a:p>
        </p:txBody>
      </p:sp>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055007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B50B5B-8702-BE43-8667-8B61CAC51B86}" type="slidenum">
              <a:rPr lang="en-US" sz="1200">
                <a:latin typeface="Times New Roman" charset="0"/>
              </a:rPr>
              <a:pPr eaLnBrk="1" hangingPunct="1"/>
              <a:t>77</a:t>
            </a:fld>
            <a:endParaRPr lang="en-US" sz="1200">
              <a:latin typeface="Times New Roman" charset="0"/>
            </a:endParaRPr>
          </a:p>
        </p:txBody>
      </p:sp>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717478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B50B5B-8702-BE43-8667-8B61CAC51B86}" type="slidenum">
              <a:rPr lang="en-US" sz="1200">
                <a:latin typeface="Times New Roman" charset="0"/>
              </a:rPr>
              <a:pPr eaLnBrk="1" hangingPunct="1"/>
              <a:t>78</a:t>
            </a:fld>
            <a:endParaRPr lang="en-US" sz="1200">
              <a:latin typeface="Times New Roman" charset="0"/>
            </a:endParaRPr>
          </a:p>
        </p:txBody>
      </p:sp>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33164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B50B5B-8702-BE43-8667-8B61CAC51B86}" type="slidenum">
              <a:rPr lang="en-US" sz="1200">
                <a:latin typeface="Times New Roman" charset="0"/>
              </a:rPr>
              <a:pPr eaLnBrk="1" hangingPunct="1"/>
              <a:t>79</a:t>
            </a:fld>
            <a:endParaRPr lang="en-US" sz="1200">
              <a:latin typeface="Times New Roman" charset="0"/>
            </a:endParaRPr>
          </a:p>
        </p:txBody>
      </p:sp>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89358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B4EF9C-92B3-3140-9B7D-A544735CD327}" type="slidenum">
              <a:rPr lang="en-US" sz="1200">
                <a:latin typeface="Calibri" charset="0"/>
              </a:rPr>
              <a:pPr eaLnBrk="1" hangingPunct="1"/>
              <a:t>4</a:t>
            </a:fld>
            <a:endParaRPr lang="en-US" sz="1200">
              <a:latin typeface="Calibri" charset="0"/>
            </a:endParaRPr>
          </a:p>
        </p:txBody>
      </p:sp>
      <p:sp>
        <p:nvSpPr>
          <p:cNvPr id="23554" name="Rectangle 2"/>
          <p:cNvSpPr>
            <a:spLocks noGrp="1" noRot="1" noChangeAspect="1" noChangeArrowheads="1" noTextEdit="1"/>
          </p:cNvSpPr>
          <p:nvPr>
            <p:ph type="sldImg"/>
          </p:nvPr>
        </p:nvSpPr>
        <p:spPr>
          <a:xfrm>
            <a:off x="2936875" y="685800"/>
            <a:ext cx="911225" cy="512763"/>
          </a:xfrm>
          <a:ln/>
        </p:spPr>
      </p:sp>
      <p:sp>
        <p:nvSpPr>
          <p:cNvPr id="23555" name="Rectangle 3"/>
          <p:cNvSpPr>
            <a:spLocks noGrp="1" noChangeArrowheads="1"/>
          </p:cNvSpPr>
          <p:nvPr>
            <p:ph type="body" idx="1"/>
          </p:nvPr>
        </p:nvSpPr>
        <p:spPr>
          <a:xfrm>
            <a:off x="457200" y="1274763"/>
            <a:ext cx="5943600" cy="77200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66688" indent="-166688" eaLnBrk="1" hangingPunct="1">
              <a:spcBef>
                <a:spcPct val="0"/>
              </a:spcBef>
            </a:pPr>
            <a:endParaRPr lang="en-US" b="1" i="1">
              <a:latin typeface="Times New Roman" charset="0"/>
            </a:endParaRPr>
          </a:p>
        </p:txBody>
      </p:sp>
    </p:spTree>
    <p:extLst>
      <p:ext uri="{BB962C8B-B14F-4D97-AF65-F5344CB8AC3E}">
        <p14:creationId xmlns:p14="http://schemas.microsoft.com/office/powerpoint/2010/main" val="3812523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E4188E-1E5F-6147-A063-816BCED57512}" type="slidenum">
              <a:rPr lang="en-US" sz="1200">
                <a:latin typeface="Calibri" charset="0"/>
              </a:rPr>
              <a:pPr eaLnBrk="1" hangingPunct="1"/>
              <a:t>7</a:t>
            </a:fld>
            <a:endParaRPr lang="en-US" sz="1200">
              <a:latin typeface="Calibri" charset="0"/>
            </a:endParaRPr>
          </a:p>
        </p:txBody>
      </p:sp>
      <p:sp>
        <p:nvSpPr>
          <p:cNvPr id="26626" name="Rectangle 2"/>
          <p:cNvSpPr>
            <a:spLocks noGrp="1" noRot="1" noChangeAspect="1" noChangeArrowheads="1" noTextEdit="1"/>
          </p:cNvSpPr>
          <p:nvPr>
            <p:ph type="sldImg"/>
          </p:nvPr>
        </p:nvSpPr>
        <p:spPr>
          <a:xfrm>
            <a:off x="381000" y="685800"/>
            <a:ext cx="6096000" cy="3429000"/>
          </a:xfrm>
          <a:ln/>
        </p:spPr>
      </p:sp>
      <p:sp>
        <p:nvSpPr>
          <p:cNvPr id="26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302445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B32AAE-2B13-AB4F-8090-4B987B289567}" type="slidenum">
              <a:rPr lang="en-US" sz="1200">
                <a:latin typeface="Times New Roman" charset="0"/>
              </a:rPr>
              <a:pPr eaLnBrk="1" hangingPunct="1"/>
              <a:t>19</a:t>
            </a:fld>
            <a:endParaRPr lang="en-US" sz="1200">
              <a:latin typeface="Times New Roman" charset="0"/>
            </a:endParaRPr>
          </a:p>
        </p:txBody>
      </p:sp>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734512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284C6-39C2-9541-A02E-EDFF41B9604E}" type="slidenum">
              <a:rPr lang="en-US" smtClean="0"/>
              <a:t>55</a:t>
            </a:fld>
            <a:endParaRPr lang="en-US"/>
          </a:p>
        </p:txBody>
      </p:sp>
    </p:spTree>
    <p:extLst>
      <p:ext uri="{BB962C8B-B14F-4D97-AF65-F5344CB8AC3E}">
        <p14:creationId xmlns:p14="http://schemas.microsoft.com/office/powerpoint/2010/main" val="149481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fld id="{AAA8C0B0-8498-AF41-BB72-CD0FF4020353}" type="slidenum">
              <a:rPr lang="en-US" sz="1200">
                <a:latin typeface="Arial" charset="0"/>
              </a:rPr>
              <a:pPr/>
              <a:t>68</a:t>
            </a:fld>
            <a:endParaRPr lang="en-US" sz="1200">
              <a:latin typeface="Arial" charset="0"/>
            </a:endParaRPr>
          </a:p>
        </p:txBody>
      </p:sp>
      <p:sp>
        <p:nvSpPr>
          <p:cNvPr id="70658" name="Rectangle 2"/>
          <p:cNvSpPr>
            <a:spLocks noGrp="1" noRot="1" noChangeAspect="1" noChangeArrowheads="1" noTextEdit="1"/>
          </p:cNvSpPr>
          <p:nvPr>
            <p:ph type="sldImg"/>
          </p:nvPr>
        </p:nvSpPr>
        <p:spPr>
          <a:xfrm>
            <a:off x="381000" y="685800"/>
            <a:ext cx="6096000" cy="3429000"/>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329183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DD90D4-7E04-E647-978A-66F78F4A55E4}" type="slidenum">
              <a:rPr lang="en-US" sz="1200">
                <a:latin typeface="Times New Roman" charset="0"/>
              </a:rPr>
              <a:pPr eaLnBrk="1" hangingPunct="1"/>
              <a:t>70</a:t>
            </a:fld>
            <a:endParaRPr lang="en-US" sz="1200">
              <a:latin typeface="Times New Roman" charset="0"/>
            </a:endParaRPr>
          </a:p>
        </p:txBody>
      </p:sp>
      <p:sp>
        <p:nvSpPr>
          <p:cNvPr id="74754" name="Rectangle 2"/>
          <p:cNvSpPr>
            <a:spLocks noGrp="1" noRot="1" noChangeAspect="1" noChangeArrowheads="1" noTextEdit="1"/>
          </p:cNvSpPr>
          <p:nvPr>
            <p:ph type="sldImg"/>
          </p:nvPr>
        </p:nvSpPr>
        <p:spPr>
          <a:xfrm>
            <a:off x="381000" y="685800"/>
            <a:ext cx="6096000" cy="3429000"/>
          </a:xfrm>
          <a:ln/>
        </p:spPr>
      </p:sp>
      <p:sp>
        <p:nvSpPr>
          <p:cNvPr id="747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242814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B50B5B-8702-BE43-8667-8B61CAC51B86}" type="slidenum">
              <a:rPr lang="en-US" sz="1200">
                <a:latin typeface="Times New Roman" charset="0"/>
              </a:rPr>
              <a:pPr eaLnBrk="1" hangingPunct="1"/>
              <a:t>72</a:t>
            </a:fld>
            <a:endParaRPr lang="en-US" sz="1200">
              <a:latin typeface="Times New Roman" charset="0"/>
            </a:endParaRPr>
          </a:p>
        </p:txBody>
      </p:sp>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44351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B50B5B-8702-BE43-8667-8B61CAC51B86}" type="slidenum">
              <a:rPr lang="en-US" sz="1200">
                <a:latin typeface="Times New Roman" charset="0"/>
              </a:rPr>
              <a:pPr eaLnBrk="1" hangingPunct="1"/>
              <a:t>73</a:t>
            </a:fld>
            <a:endParaRPr lang="en-US" sz="1200">
              <a:latin typeface="Times New Roman" charset="0"/>
            </a:endParaRPr>
          </a:p>
        </p:txBody>
      </p:sp>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73538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3DA6-B24A-4440-80B5-1E46B143D8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BB03B1-DE73-FB4A-B44B-CF6EA1C7F7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490E53-B12A-8942-9C04-B5896563DCBA}"/>
              </a:ext>
            </a:extLst>
          </p:cNvPr>
          <p:cNvSpPr>
            <a:spLocks noGrp="1"/>
          </p:cNvSpPr>
          <p:nvPr>
            <p:ph type="dt" sz="half" idx="10"/>
          </p:nvPr>
        </p:nvSpPr>
        <p:spPr/>
        <p:txBody>
          <a:bodyPr/>
          <a:lstStyle/>
          <a:p>
            <a:fld id="{029C1D16-9C99-8A41-BF22-101F52A95702}" type="datetimeFigureOut">
              <a:rPr lang="en-US" smtClean="0"/>
              <a:t>2/27/20</a:t>
            </a:fld>
            <a:endParaRPr lang="en-US"/>
          </a:p>
        </p:txBody>
      </p:sp>
      <p:sp>
        <p:nvSpPr>
          <p:cNvPr id="5" name="Footer Placeholder 4">
            <a:extLst>
              <a:ext uri="{FF2B5EF4-FFF2-40B4-BE49-F238E27FC236}">
                <a16:creationId xmlns:a16="http://schemas.microsoft.com/office/drawing/2014/main" id="{8094804D-6E7C-5049-BB90-D56CAC277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D8D9E-6704-464B-BECF-31115C129406}"/>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2696604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C69B-14B1-6648-A4E7-9A8714B88A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CE6426-482D-E444-AC79-56D0140415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EB5AB-C612-9045-9E90-BBF76DCE321A}"/>
              </a:ext>
            </a:extLst>
          </p:cNvPr>
          <p:cNvSpPr>
            <a:spLocks noGrp="1"/>
          </p:cNvSpPr>
          <p:nvPr>
            <p:ph type="dt" sz="half" idx="10"/>
          </p:nvPr>
        </p:nvSpPr>
        <p:spPr/>
        <p:txBody>
          <a:bodyPr/>
          <a:lstStyle/>
          <a:p>
            <a:fld id="{029C1D16-9C99-8A41-BF22-101F52A95702}" type="datetimeFigureOut">
              <a:rPr lang="en-US" smtClean="0"/>
              <a:t>2/27/20</a:t>
            </a:fld>
            <a:endParaRPr lang="en-US"/>
          </a:p>
        </p:txBody>
      </p:sp>
      <p:sp>
        <p:nvSpPr>
          <p:cNvPr id="5" name="Footer Placeholder 4">
            <a:extLst>
              <a:ext uri="{FF2B5EF4-FFF2-40B4-BE49-F238E27FC236}">
                <a16:creationId xmlns:a16="http://schemas.microsoft.com/office/drawing/2014/main" id="{6E13BA7A-2523-E74F-81B2-B926E6AB0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F0B9E-F634-F446-8517-B6078158AE79}"/>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268896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812BB-2B73-074A-9496-CD281E6D5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AEE7E9-751B-5B49-A622-FE8F1FB0F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AEEC9-2158-5A4B-8B0A-864377D9D2A2}"/>
              </a:ext>
            </a:extLst>
          </p:cNvPr>
          <p:cNvSpPr>
            <a:spLocks noGrp="1"/>
          </p:cNvSpPr>
          <p:nvPr>
            <p:ph type="dt" sz="half" idx="10"/>
          </p:nvPr>
        </p:nvSpPr>
        <p:spPr/>
        <p:txBody>
          <a:bodyPr/>
          <a:lstStyle/>
          <a:p>
            <a:fld id="{029C1D16-9C99-8A41-BF22-101F52A95702}" type="datetimeFigureOut">
              <a:rPr lang="en-US" smtClean="0"/>
              <a:t>2/27/20</a:t>
            </a:fld>
            <a:endParaRPr lang="en-US"/>
          </a:p>
        </p:txBody>
      </p:sp>
      <p:sp>
        <p:nvSpPr>
          <p:cNvPr id="5" name="Footer Placeholder 4">
            <a:extLst>
              <a:ext uri="{FF2B5EF4-FFF2-40B4-BE49-F238E27FC236}">
                <a16:creationId xmlns:a16="http://schemas.microsoft.com/office/drawing/2014/main" id="{A3038481-F01A-1A46-A577-12D7AE94E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49A92-A830-F346-9AFD-AE11023D70B7}"/>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377021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smtClean="0"/>
            </a:lvl1pPr>
          </a:lstStyle>
          <a:p>
            <a:pPr>
              <a:defRPr/>
            </a:pPr>
            <a:fld id="{AEB10F80-B8B3-194E-83FF-471CE208767E}" type="slidenum">
              <a:rPr lang="en-US"/>
              <a:pPr>
                <a:defRPr/>
              </a:pPr>
              <a:t>‹#›</a:t>
            </a:fld>
            <a:endParaRPr lang="en-US"/>
          </a:p>
        </p:txBody>
      </p:sp>
    </p:spTree>
    <p:extLst>
      <p:ext uri="{BB962C8B-B14F-4D97-AF65-F5344CB8AC3E}">
        <p14:creationId xmlns:p14="http://schemas.microsoft.com/office/powerpoint/2010/main" val="13529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3507-F6BA-CD4A-B848-3103072BA6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1F91B-7B62-A546-9CD5-5D895700A5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9279-436E-B945-AA1F-F9A37E4A1CA4}"/>
              </a:ext>
            </a:extLst>
          </p:cNvPr>
          <p:cNvSpPr>
            <a:spLocks noGrp="1"/>
          </p:cNvSpPr>
          <p:nvPr>
            <p:ph type="dt" sz="half" idx="10"/>
          </p:nvPr>
        </p:nvSpPr>
        <p:spPr/>
        <p:txBody>
          <a:bodyPr/>
          <a:lstStyle/>
          <a:p>
            <a:fld id="{029C1D16-9C99-8A41-BF22-101F52A95702}" type="datetimeFigureOut">
              <a:rPr lang="en-US" smtClean="0"/>
              <a:t>2/27/20</a:t>
            </a:fld>
            <a:endParaRPr lang="en-US"/>
          </a:p>
        </p:txBody>
      </p:sp>
      <p:sp>
        <p:nvSpPr>
          <p:cNvPr id="5" name="Footer Placeholder 4">
            <a:extLst>
              <a:ext uri="{FF2B5EF4-FFF2-40B4-BE49-F238E27FC236}">
                <a16:creationId xmlns:a16="http://schemas.microsoft.com/office/drawing/2014/main" id="{DC69C115-7E1F-6D40-B62E-B480EFEA5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F3C-EDF4-1646-8227-55145FFC0BAD}"/>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392802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0729-F8CC-4B49-B168-B6A8860A09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3F06F-FF6C-D34D-8683-1DF5A3DF0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EA4EBB-E044-2D48-ABDD-884436BF14BE}"/>
              </a:ext>
            </a:extLst>
          </p:cNvPr>
          <p:cNvSpPr>
            <a:spLocks noGrp="1"/>
          </p:cNvSpPr>
          <p:nvPr>
            <p:ph type="dt" sz="half" idx="10"/>
          </p:nvPr>
        </p:nvSpPr>
        <p:spPr/>
        <p:txBody>
          <a:bodyPr/>
          <a:lstStyle/>
          <a:p>
            <a:fld id="{029C1D16-9C99-8A41-BF22-101F52A95702}" type="datetimeFigureOut">
              <a:rPr lang="en-US" smtClean="0"/>
              <a:t>2/27/20</a:t>
            </a:fld>
            <a:endParaRPr lang="en-US"/>
          </a:p>
        </p:txBody>
      </p:sp>
      <p:sp>
        <p:nvSpPr>
          <p:cNvPr id="5" name="Footer Placeholder 4">
            <a:extLst>
              <a:ext uri="{FF2B5EF4-FFF2-40B4-BE49-F238E27FC236}">
                <a16:creationId xmlns:a16="http://schemas.microsoft.com/office/drawing/2014/main" id="{ED7E0A94-ADB2-C149-BD39-EAB59C7D1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E9410-A246-5E44-953A-9F115A967ED4}"/>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140063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1D6B-A4E4-4641-B1DF-6A633080C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E313D-B12A-C940-9CD6-32DE821788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E34BCF-19B3-634B-932A-9E7E8D4347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5E14E0-E27B-D544-B228-0E05F307FBC7}"/>
              </a:ext>
            </a:extLst>
          </p:cNvPr>
          <p:cNvSpPr>
            <a:spLocks noGrp="1"/>
          </p:cNvSpPr>
          <p:nvPr>
            <p:ph type="dt" sz="half" idx="10"/>
          </p:nvPr>
        </p:nvSpPr>
        <p:spPr/>
        <p:txBody>
          <a:bodyPr/>
          <a:lstStyle/>
          <a:p>
            <a:fld id="{029C1D16-9C99-8A41-BF22-101F52A95702}" type="datetimeFigureOut">
              <a:rPr lang="en-US" smtClean="0"/>
              <a:t>2/27/20</a:t>
            </a:fld>
            <a:endParaRPr lang="en-US"/>
          </a:p>
        </p:txBody>
      </p:sp>
      <p:sp>
        <p:nvSpPr>
          <p:cNvPr id="6" name="Footer Placeholder 5">
            <a:extLst>
              <a:ext uri="{FF2B5EF4-FFF2-40B4-BE49-F238E27FC236}">
                <a16:creationId xmlns:a16="http://schemas.microsoft.com/office/drawing/2014/main" id="{B269ADBD-F26D-914F-B6A7-298D3774F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AE08B-93C2-9942-8BEE-EC50621A0E37}"/>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165063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1E90E-5555-2745-AA61-6B0C44610A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9086A5-5655-554B-AE71-6E0D3F942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C8ADC0-E40D-B042-9978-DC3CC3106B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C1CA2C-A89A-194B-8B41-0838927C3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CF29F-1B96-2C4E-9257-695D7C14B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D1E1E7-74D2-7045-A58D-233E9DF7AB46}"/>
              </a:ext>
            </a:extLst>
          </p:cNvPr>
          <p:cNvSpPr>
            <a:spLocks noGrp="1"/>
          </p:cNvSpPr>
          <p:nvPr>
            <p:ph type="dt" sz="half" idx="10"/>
          </p:nvPr>
        </p:nvSpPr>
        <p:spPr/>
        <p:txBody>
          <a:bodyPr/>
          <a:lstStyle/>
          <a:p>
            <a:fld id="{029C1D16-9C99-8A41-BF22-101F52A95702}" type="datetimeFigureOut">
              <a:rPr lang="en-US" smtClean="0"/>
              <a:t>2/27/20</a:t>
            </a:fld>
            <a:endParaRPr lang="en-US"/>
          </a:p>
        </p:txBody>
      </p:sp>
      <p:sp>
        <p:nvSpPr>
          <p:cNvPr id="8" name="Footer Placeholder 7">
            <a:extLst>
              <a:ext uri="{FF2B5EF4-FFF2-40B4-BE49-F238E27FC236}">
                <a16:creationId xmlns:a16="http://schemas.microsoft.com/office/drawing/2014/main" id="{736E3E26-1679-2D41-92C8-78AD21B833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A6696C-F2B4-7740-BB71-C9F0B78F148E}"/>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193495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9101-8368-AE40-B3BB-B11B805167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AB6137-EECA-7A4D-85C4-2280925583BD}"/>
              </a:ext>
            </a:extLst>
          </p:cNvPr>
          <p:cNvSpPr>
            <a:spLocks noGrp="1"/>
          </p:cNvSpPr>
          <p:nvPr>
            <p:ph type="dt" sz="half" idx="10"/>
          </p:nvPr>
        </p:nvSpPr>
        <p:spPr/>
        <p:txBody>
          <a:bodyPr/>
          <a:lstStyle/>
          <a:p>
            <a:fld id="{029C1D16-9C99-8A41-BF22-101F52A95702}" type="datetimeFigureOut">
              <a:rPr lang="en-US" smtClean="0"/>
              <a:t>2/27/20</a:t>
            </a:fld>
            <a:endParaRPr lang="en-US"/>
          </a:p>
        </p:txBody>
      </p:sp>
      <p:sp>
        <p:nvSpPr>
          <p:cNvPr id="4" name="Footer Placeholder 3">
            <a:extLst>
              <a:ext uri="{FF2B5EF4-FFF2-40B4-BE49-F238E27FC236}">
                <a16:creationId xmlns:a16="http://schemas.microsoft.com/office/drawing/2014/main" id="{3E09CD81-642A-C84C-843C-51008FFCE4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7DAE7A-238B-674E-98D7-0339D21A37CE}"/>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422373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E772A9-D6AF-3349-ABAB-ABF83AA35E37}"/>
              </a:ext>
            </a:extLst>
          </p:cNvPr>
          <p:cNvSpPr>
            <a:spLocks noGrp="1"/>
          </p:cNvSpPr>
          <p:nvPr>
            <p:ph type="dt" sz="half" idx="10"/>
          </p:nvPr>
        </p:nvSpPr>
        <p:spPr/>
        <p:txBody>
          <a:bodyPr/>
          <a:lstStyle/>
          <a:p>
            <a:fld id="{029C1D16-9C99-8A41-BF22-101F52A95702}" type="datetimeFigureOut">
              <a:rPr lang="en-US" smtClean="0"/>
              <a:t>2/27/20</a:t>
            </a:fld>
            <a:endParaRPr lang="en-US"/>
          </a:p>
        </p:txBody>
      </p:sp>
      <p:sp>
        <p:nvSpPr>
          <p:cNvPr id="3" name="Footer Placeholder 2">
            <a:extLst>
              <a:ext uri="{FF2B5EF4-FFF2-40B4-BE49-F238E27FC236}">
                <a16:creationId xmlns:a16="http://schemas.microsoft.com/office/drawing/2014/main" id="{250D25DC-2A08-DC4B-8D4B-ACB5635251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548718-6D4B-F547-825D-90C990B91E4B}"/>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387640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3C56-85C5-7942-94FC-C4CEEF046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70A194-5668-8F4E-A602-3433E19F96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6CB7E9-C77C-B243-99F5-8DAB87F29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55A28-BB12-B440-89F8-2CC353F438F3}"/>
              </a:ext>
            </a:extLst>
          </p:cNvPr>
          <p:cNvSpPr>
            <a:spLocks noGrp="1"/>
          </p:cNvSpPr>
          <p:nvPr>
            <p:ph type="dt" sz="half" idx="10"/>
          </p:nvPr>
        </p:nvSpPr>
        <p:spPr/>
        <p:txBody>
          <a:bodyPr/>
          <a:lstStyle/>
          <a:p>
            <a:fld id="{029C1D16-9C99-8A41-BF22-101F52A95702}" type="datetimeFigureOut">
              <a:rPr lang="en-US" smtClean="0"/>
              <a:t>2/27/20</a:t>
            </a:fld>
            <a:endParaRPr lang="en-US"/>
          </a:p>
        </p:txBody>
      </p:sp>
      <p:sp>
        <p:nvSpPr>
          <p:cNvPr id="6" name="Footer Placeholder 5">
            <a:extLst>
              <a:ext uri="{FF2B5EF4-FFF2-40B4-BE49-F238E27FC236}">
                <a16:creationId xmlns:a16="http://schemas.microsoft.com/office/drawing/2014/main" id="{FC4733AE-2B82-4742-8A89-D1B73CBE5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9F22D-98E1-944A-9A40-33FC53478826}"/>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428520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4BE9-C173-F943-81FD-3116C2197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66E675-BD80-8D4F-A0A5-FE2D284791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7BE0B5-5C21-6246-ADCD-4EDE81C0D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DBB8BB-D03A-624A-914C-98EE239DC65D}"/>
              </a:ext>
            </a:extLst>
          </p:cNvPr>
          <p:cNvSpPr>
            <a:spLocks noGrp="1"/>
          </p:cNvSpPr>
          <p:nvPr>
            <p:ph type="dt" sz="half" idx="10"/>
          </p:nvPr>
        </p:nvSpPr>
        <p:spPr/>
        <p:txBody>
          <a:bodyPr/>
          <a:lstStyle/>
          <a:p>
            <a:fld id="{029C1D16-9C99-8A41-BF22-101F52A95702}" type="datetimeFigureOut">
              <a:rPr lang="en-US" smtClean="0"/>
              <a:t>2/27/20</a:t>
            </a:fld>
            <a:endParaRPr lang="en-US"/>
          </a:p>
        </p:txBody>
      </p:sp>
      <p:sp>
        <p:nvSpPr>
          <p:cNvPr id="6" name="Footer Placeholder 5">
            <a:extLst>
              <a:ext uri="{FF2B5EF4-FFF2-40B4-BE49-F238E27FC236}">
                <a16:creationId xmlns:a16="http://schemas.microsoft.com/office/drawing/2014/main" id="{8800B185-190E-0149-B089-3E3792D35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55EAC-920D-F94C-ABAC-352B19B014AE}"/>
              </a:ext>
            </a:extLst>
          </p:cNvPr>
          <p:cNvSpPr>
            <a:spLocks noGrp="1"/>
          </p:cNvSpPr>
          <p:nvPr>
            <p:ph type="sldNum" sz="quarter" idx="12"/>
          </p:nvPr>
        </p:nvSpPr>
        <p:spPr/>
        <p:txBody>
          <a:bodyPr/>
          <a:lstStyle/>
          <a:p>
            <a:fld id="{46FDF4F0-B6D0-AE47-9A09-F34F8DE5A11E}" type="slidenum">
              <a:rPr lang="en-US" smtClean="0"/>
              <a:t>‹#›</a:t>
            </a:fld>
            <a:endParaRPr lang="en-US"/>
          </a:p>
        </p:txBody>
      </p:sp>
    </p:spTree>
    <p:extLst>
      <p:ext uri="{BB962C8B-B14F-4D97-AF65-F5344CB8AC3E}">
        <p14:creationId xmlns:p14="http://schemas.microsoft.com/office/powerpoint/2010/main" val="306830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731615-E630-6E42-9002-64A9E1463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F950BE-A6B6-7A4B-B076-EE47A21D8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9D823-8F0A-764D-914A-9443AC074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C1D16-9C99-8A41-BF22-101F52A95702}" type="datetimeFigureOut">
              <a:rPr lang="en-US" smtClean="0"/>
              <a:t>2/27/20</a:t>
            </a:fld>
            <a:endParaRPr lang="en-US"/>
          </a:p>
        </p:txBody>
      </p:sp>
      <p:sp>
        <p:nvSpPr>
          <p:cNvPr id="5" name="Footer Placeholder 4">
            <a:extLst>
              <a:ext uri="{FF2B5EF4-FFF2-40B4-BE49-F238E27FC236}">
                <a16:creationId xmlns:a16="http://schemas.microsoft.com/office/drawing/2014/main" id="{D0746AA8-2900-DA4A-A590-0D85ECCD23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4D735A-75CA-6E4E-98C2-9A8D93A8D2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DF4F0-B6D0-AE47-9A09-F34F8DE5A11E}" type="slidenum">
              <a:rPr lang="en-US" smtClean="0"/>
              <a:t>‹#›</a:t>
            </a:fld>
            <a:endParaRPr lang="en-US"/>
          </a:p>
        </p:txBody>
      </p:sp>
    </p:spTree>
    <p:extLst>
      <p:ext uri="{BB962C8B-B14F-4D97-AF65-F5344CB8AC3E}">
        <p14:creationId xmlns:p14="http://schemas.microsoft.com/office/powerpoint/2010/main" val="2803342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4.wmf"/><Relationship Id="rId4" Type="http://schemas.openxmlformats.org/officeDocument/2006/relationships/oleObject" Target="../embeddings/oleObject2.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7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7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7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568DB5-300C-2F42-91FE-2C47A16ACFD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126840" y="-62738"/>
            <a:ext cx="7588660" cy="6803289"/>
          </a:xfrm>
        </p:spPr>
      </p:pic>
    </p:spTree>
    <p:extLst>
      <p:ext uri="{BB962C8B-B14F-4D97-AF65-F5344CB8AC3E}">
        <p14:creationId xmlns:p14="http://schemas.microsoft.com/office/powerpoint/2010/main" val="358435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697" name="Title 1"/>
          <p:cNvSpPr>
            <a:spLocks noGrp="1"/>
          </p:cNvSpPr>
          <p:nvPr>
            <p:ph type="title"/>
          </p:nvPr>
        </p:nvSpPr>
        <p:spPr>
          <a:xfrm>
            <a:off x="640079" y="2053641"/>
            <a:ext cx="3669161" cy="2760098"/>
          </a:xfrm>
        </p:spPr>
        <p:txBody>
          <a:bodyPr>
            <a:normAutofit/>
          </a:bodyPr>
          <a:lstStyle/>
          <a:p>
            <a:pPr eaLnBrk="1" hangingPunct="1"/>
            <a:r>
              <a:rPr lang="en-US" b="1">
                <a:solidFill>
                  <a:srgbClr val="FFFFFF"/>
                </a:solidFill>
                <a:latin typeface="Calibri" charset="0"/>
                <a:cs typeface="Calibri" charset="0"/>
              </a:rPr>
              <a:t>Kennewick School</a:t>
            </a:r>
          </a:p>
        </p:txBody>
      </p:sp>
      <p:sp>
        <p:nvSpPr>
          <p:cNvPr id="29698" name="Content Placeholder 2"/>
          <p:cNvSpPr>
            <a:spLocks noGrp="1"/>
          </p:cNvSpPr>
          <p:nvPr>
            <p:ph idx="1"/>
          </p:nvPr>
        </p:nvSpPr>
        <p:spPr>
          <a:xfrm>
            <a:off x="6090574" y="801866"/>
            <a:ext cx="5306084" cy="5230634"/>
          </a:xfrm>
        </p:spPr>
        <p:txBody>
          <a:bodyPr anchor="ctr">
            <a:normAutofit/>
          </a:bodyPr>
          <a:lstStyle/>
          <a:p>
            <a:pPr eaLnBrk="1" hangingPunct="1"/>
            <a:r>
              <a:rPr lang="en-US" sz="2400" b="1">
                <a:solidFill>
                  <a:srgbClr val="000000"/>
                </a:solidFill>
                <a:latin typeface="Calibri" charset="0"/>
                <a:cs typeface="Calibri" charset="0"/>
              </a:rPr>
              <a:t>Annual Growth for All Students… Catch-up Growth for Those Who are Behind </a:t>
            </a:r>
            <a:r>
              <a:rPr lang="en-US" sz="2400">
                <a:solidFill>
                  <a:srgbClr val="000000"/>
                </a:solidFill>
                <a:latin typeface="Calibri" charset="0"/>
                <a:cs typeface="Calibri" charset="0"/>
              </a:rPr>
              <a:t>by Lynn Fielding, Nancy Kerr, and Paul Rosier</a:t>
            </a:r>
          </a:p>
          <a:p>
            <a:pPr eaLnBrk="1" hangingPunct="1"/>
            <a:r>
              <a:rPr lang="en-US" sz="2400">
                <a:solidFill>
                  <a:srgbClr val="000000"/>
                </a:solidFill>
                <a:latin typeface="Calibri" charset="0"/>
                <a:cs typeface="Calibri" charset="0"/>
              </a:rPr>
              <a:t>Tells of experiences in Kennewick, WA school that successfully raised reading achievement</a:t>
            </a:r>
          </a:p>
          <a:p>
            <a:pPr eaLnBrk="1" hangingPunct="1"/>
            <a:r>
              <a:rPr lang="en-US" sz="2400">
                <a:solidFill>
                  <a:srgbClr val="000000"/>
                </a:solidFill>
                <a:latin typeface="Calibri" charset="0"/>
                <a:cs typeface="Calibri" charset="0"/>
              </a:rPr>
              <a:t>They estimate that 60-80 minutes of reading instruction (per day/per year) will raise achievement one year</a:t>
            </a:r>
          </a:p>
          <a:p>
            <a:pPr eaLnBrk="1" hangingPunct="1"/>
            <a:r>
              <a:rPr lang="en-US" sz="2400">
                <a:solidFill>
                  <a:srgbClr val="000000"/>
                </a:solidFill>
                <a:latin typeface="Calibri" charset="0"/>
                <a:cs typeface="Calibri" charset="0"/>
              </a:rPr>
              <a:t>So, a youngster who enters 3</a:t>
            </a:r>
            <a:r>
              <a:rPr lang="en-US" sz="2400" baseline="30000">
                <a:solidFill>
                  <a:srgbClr val="000000"/>
                </a:solidFill>
                <a:latin typeface="Calibri" charset="0"/>
                <a:cs typeface="Calibri" charset="0"/>
              </a:rPr>
              <a:t>rd</a:t>
            </a:r>
            <a:r>
              <a:rPr lang="en-US" sz="2400">
                <a:solidFill>
                  <a:srgbClr val="000000"/>
                </a:solidFill>
                <a:latin typeface="Calibri" charset="0"/>
                <a:cs typeface="Calibri" charset="0"/>
              </a:rPr>
              <a:t> grade 2 years behind in reading, will need about 240 minutes of instruction daily to catch up  </a:t>
            </a:r>
          </a:p>
        </p:txBody>
      </p:sp>
    </p:spTree>
    <p:extLst>
      <p:ext uri="{BB962C8B-B14F-4D97-AF65-F5344CB8AC3E}">
        <p14:creationId xmlns:p14="http://schemas.microsoft.com/office/powerpoint/2010/main" val="55269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a:spLocks noChangeArrowheads="1"/>
          </p:cNvSpPr>
          <p:nvPr/>
        </p:nvSpPr>
        <p:spPr bwMode="auto">
          <a:xfrm>
            <a:off x="1905000" y="304801"/>
            <a:ext cx="8534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600" b="1">
                <a:solidFill>
                  <a:schemeClr val="tx2"/>
                </a:solidFill>
                <a:latin typeface="Calibri" charset="0"/>
                <a:cs typeface="Arial" charset="0"/>
              </a:rPr>
              <a:t>Washington Elementary School</a:t>
            </a:r>
          </a:p>
        </p:txBody>
      </p:sp>
      <p:sp>
        <p:nvSpPr>
          <p:cNvPr id="30722" name="Text Box 3"/>
          <p:cNvSpPr txBox="1">
            <a:spLocks noChangeArrowheads="1"/>
          </p:cNvSpPr>
          <p:nvPr/>
        </p:nvSpPr>
        <p:spPr bwMode="auto">
          <a:xfrm>
            <a:off x="1600200" y="1066800"/>
            <a:ext cx="8915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chemeClr val="tx2"/>
                </a:solidFill>
                <a:latin typeface="Calibri" charset="0"/>
                <a:cs typeface="Arial" charset="0"/>
              </a:rPr>
              <a:t>Growth in % of 3</a:t>
            </a:r>
            <a:r>
              <a:rPr lang="en-US" baseline="30000">
                <a:solidFill>
                  <a:schemeClr val="tx2"/>
                </a:solidFill>
                <a:latin typeface="Calibri" charset="0"/>
                <a:cs typeface="Arial" charset="0"/>
              </a:rPr>
              <a:t>rd</a:t>
            </a:r>
            <a:r>
              <a:rPr lang="en-US">
                <a:solidFill>
                  <a:schemeClr val="tx2"/>
                </a:solidFill>
                <a:latin typeface="Calibri" charset="0"/>
                <a:cs typeface="Arial" charset="0"/>
              </a:rPr>
              <a:t> grade students meeting grade level standards</a:t>
            </a:r>
          </a:p>
        </p:txBody>
      </p:sp>
      <p:sp>
        <p:nvSpPr>
          <p:cNvPr id="30723" name="Text Box 4"/>
          <p:cNvSpPr txBox="1">
            <a:spLocks noChangeArrowheads="1"/>
          </p:cNvSpPr>
          <p:nvPr/>
        </p:nvSpPr>
        <p:spPr bwMode="auto">
          <a:xfrm>
            <a:off x="2057400" y="2133600"/>
            <a:ext cx="8915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330200" eaLnBrk="0" hangingPunct="0">
              <a:defRPr sz="2400">
                <a:solidFill>
                  <a:schemeClr val="tx1"/>
                </a:solidFill>
                <a:latin typeface="Arial" charset="0"/>
                <a:ea typeface="ＭＳ Ｐゴシック" charset="0"/>
                <a:cs typeface="ＭＳ Ｐゴシック" charset="0"/>
              </a:defRPr>
            </a:lvl1pPr>
            <a:lvl2pPr marL="742950" indent="-285750" defTabSz="330200" eaLnBrk="0" hangingPunct="0">
              <a:defRPr sz="2400">
                <a:solidFill>
                  <a:schemeClr val="tx1"/>
                </a:solidFill>
                <a:latin typeface="Arial" charset="0"/>
                <a:ea typeface="ＭＳ Ｐゴシック" charset="0"/>
              </a:defRPr>
            </a:lvl2pPr>
            <a:lvl3pPr marL="1143000" indent="-228600" defTabSz="330200" eaLnBrk="0" hangingPunct="0">
              <a:defRPr sz="2400">
                <a:solidFill>
                  <a:schemeClr val="tx1"/>
                </a:solidFill>
                <a:latin typeface="Arial" charset="0"/>
                <a:ea typeface="ＭＳ Ｐゴシック" charset="0"/>
              </a:defRPr>
            </a:lvl3pPr>
            <a:lvl4pPr marL="1600200" indent="-228600" defTabSz="330200" eaLnBrk="0" hangingPunct="0">
              <a:defRPr sz="2400">
                <a:solidFill>
                  <a:schemeClr val="tx1"/>
                </a:solidFill>
                <a:latin typeface="Arial" charset="0"/>
                <a:ea typeface="ＭＳ Ｐゴシック" charset="0"/>
              </a:defRPr>
            </a:lvl4pPr>
            <a:lvl5pPr marL="2057400" indent="-228600" defTabSz="330200" eaLnBrk="0" hangingPunct="0">
              <a:defRPr sz="2400">
                <a:solidFill>
                  <a:schemeClr val="tx1"/>
                </a:solidFill>
                <a:latin typeface="Arial" charset="0"/>
                <a:ea typeface="ＭＳ Ｐゴシック" charset="0"/>
              </a:defRPr>
            </a:lvl5pPr>
            <a:lvl6pPr marL="2514600" indent="-228600" defTabSz="3302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302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302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302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chemeClr val="tx2"/>
                </a:solidFill>
                <a:latin typeface="Calibri" charset="0"/>
                <a:cs typeface="Arial" charset="0"/>
              </a:rPr>
              <a:t>95     96	    97	    98	    99 	   00 	   01	    02	    03	    04	    05	    06</a:t>
            </a:r>
          </a:p>
        </p:txBody>
      </p:sp>
      <p:sp>
        <p:nvSpPr>
          <p:cNvPr id="71685" name="Text Box 5"/>
          <p:cNvSpPr txBox="1">
            <a:spLocks noChangeArrowheads="1"/>
          </p:cNvSpPr>
          <p:nvPr/>
        </p:nvSpPr>
        <p:spPr bwMode="auto">
          <a:xfrm>
            <a:off x="1676400" y="3352800"/>
            <a:ext cx="8915400" cy="457200"/>
          </a:xfrm>
          <a:prstGeom prst="rect">
            <a:avLst/>
          </a:prstGeom>
          <a:noFill/>
          <a:ln w="9525">
            <a:noFill/>
            <a:miter lim="800000"/>
            <a:headEnd/>
            <a:tailEnd/>
          </a:ln>
          <a:effectLst/>
        </p:spPr>
        <p:txBody>
          <a:bodyPr>
            <a:spAutoFit/>
          </a:bodyPr>
          <a:lstStyle/>
          <a:p>
            <a:pPr defTabSz="330200">
              <a:spcBef>
                <a:spcPct val="50000"/>
              </a:spcBef>
              <a:defRPr/>
            </a:pPr>
            <a:r>
              <a:rPr lang="en-US" sz="2400" dirty="0">
                <a:solidFill>
                  <a:srgbClr val="FFFF00"/>
                </a:solidFill>
                <a:effectLst>
                  <a:outerShdw blurRad="38100" dist="38100" dir="2700000" algn="tl">
                    <a:srgbClr val="000000"/>
                  </a:outerShdw>
                </a:effectLst>
              </a:rPr>
              <a:t>	</a:t>
            </a:r>
            <a:r>
              <a:rPr lang="en-US" sz="2400" dirty="0">
                <a:solidFill>
                  <a:schemeClr val="tx2"/>
                </a:solidFill>
                <a:latin typeface="Calibri"/>
                <a:cs typeface="Calibri"/>
              </a:rPr>
              <a:t>57	    72	     72	     68	     78	     94	     96	     99	     94	     98	     99	     98</a:t>
            </a:r>
          </a:p>
        </p:txBody>
      </p:sp>
      <p:sp>
        <p:nvSpPr>
          <p:cNvPr id="30725" name="Text Box 6"/>
          <p:cNvSpPr txBox="1">
            <a:spLocks noChangeArrowheads="1"/>
          </p:cNvSpPr>
          <p:nvPr/>
        </p:nvSpPr>
        <p:spPr bwMode="auto">
          <a:xfrm>
            <a:off x="4800600" y="1600200"/>
            <a:ext cx="2362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chemeClr val="tx2"/>
                </a:solidFill>
                <a:latin typeface="Calibri" charset="0"/>
                <a:cs typeface="Arial" charset="0"/>
              </a:rPr>
              <a:t>School Year</a:t>
            </a:r>
          </a:p>
        </p:txBody>
      </p:sp>
      <p:sp>
        <p:nvSpPr>
          <p:cNvPr id="30726" name="Text Box 7"/>
          <p:cNvSpPr txBox="1">
            <a:spLocks noChangeArrowheads="1"/>
          </p:cNvSpPr>
          <p:nvPr/>
        </p:nvSpPr>
        <p:spPr bwMode="auto">
          <a:xfrm>
            <a:off x="4267200" y="2743200"/>
            <a:ext cx="3352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chemeClr val="tx2"/>
                </a:solidFill>
                <a:latin typeface="Calibri" charset="0"/>
                <a:cs typeface="Arial" charset="0"/>
              </a:rPr>
              <a:t>Percent at Grade level</a:t>
            </a:r>
          </a:p>
        </p:txBody>
      </p:sp>
      <p:grpSp>
        <p:nvGrpSpPr>
          <p:cNvPr id="30727" name="Group 8"/>
          <p:cNvGrpSpPr>
            <a:grpSpLocks/>
          </p:cNvGrpSpPr>
          <p:nvPr/>
        </p:nvGrpSpPr>
        <p:grpSpPr bwMode="auto">
          <a:xfrm>
            <a:off x="2667000" y="3276600"/>
            <a:ext cx="2514600" cy="2159000"/>
            <a:chOff x="720" y="2064"/>
            <a:chExt cx="1584" cy="1360"/>
          </a:xfrm>
        </p:grpSpPr>
        <p:sp>
          <p:nvSpPr>
            <p:cNvPr id="30740" name="Rectangle 9"/>
            <p:cNvSpPr>
              <a:spLocks noChangeArrowheads="1"/>
            </p:cNvSpPr>
            <p:nvPr/>
          </p:nvSpPr>
          <p:spPr bwMode="auto">
            <a:xfrm>
              <a:off x="720" y="2064"/>
              <a:ext cx="1152" cy="336"/>
            </a:xfrm>
            <a:prstGeom prst="rect">
              <a:avLst/>
            </a:prstGeom>
            <a:noFill/>
            <a:ln w="28575">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charset="0"/>
              </a:endParaRPr>
            </a:p>
          </p:txBody>
        </p:sp>
        <p:sp>
          <p:nvSpPr>
            <p:cNvPr id="30741" name="Line 10"/>
            <p:cNvSpPr>
              <a:spLocks noChangeShapeType="1"/>
            </p:cNvSpPr>
            <p:nvPr/>
          </p:nvSpPr>
          <p:spPr bwMode="auto">
            <a:xfrm flipH="1" flipV="1">
              <a:off x="1248" y="2400"/>
              <a:ext cx="96" cy="432"/>
            </a:xfrm>
            <a:prstGeom prst="line">
              <a:avLst/>
            </a:prstGeom>
            <a:noFill/>
            <a:ln w="38100">
              <a:solidFill>
                <a:srgbClr val="CCEC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42" name="Text Box 11"/>
            <p:cNvSpPr txBox="1">
              <a:spLocks noChangeArrowheads="1"/>
            </p:cNvSpPr>
            <p:nvPr/>
          </p:nvSpPr>
          <p:spPr bwMode="auto">
            <a:xfrm>
              <a:off x="768" y="2784"/>
              <a:ext cx="1536" cy="640"/>
            </a:xfrm>
            <a:prstGeom prst="rect">
              <a:avLst/>
            </a:prstGeom>
            <a:noFill/>
            <a:ln w="9525">
              <a:solidFill>
                <a:srgbClr val="CCECFF"/>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solidFill>
                    <a:schemeClr val="tx2"/>
                  </a:solidFill>
                  <a:latin typeface="Calibri" charset="0"/>
                  <a:cs typeface="Arial" charset="0"/>
                </a:rPr>
                <a:t>Working harder and more effectively at 3</a:t>
              </a:r>
              <a:r>
                <a:rPr lang="en-US" sz="2000" baseline="30000" dirty="0">
                  <a:solidFill>
                    <a:schemeClr val="tx2"/>
                  </a:solidFill>
                  <a:latin typeface="Calibri" charset="0"/>
                  <a:cs typeface="Arial" charset="0"/>
                </a:rPr>
                <a:t>rd</a:t>
              </a:r>
              <a:r>
                <a:rPr lang="en-US" sz="2000" dirty="0">
                  <a:solidFill>
                    <a:schemeClr val="tx2"/>
                  </a:solidFill>
                  <a:latin typeface="Calibri" charset="0"/>
                  <a:cs typeface="Arial" charset="0"/>
                </a:rPr>
                <a:t> grade</a:t>
              </a:r>
            </a:p>
          </p:txBody>
        </p:sp>
      </p:grpSp>
      <p:grpSp>
        <p:nvGrpSpPr>
          <p:cNvPr id="3" name="Group 12"/>
          <p:cNvGrpSpPr>
            <a:grpSpLocks/>
          </p:cNvGrpSpPr>
          <p:nvPr/>
        </p:nvGrpSpPr>
        <p:grpSpPr bwMode="auto">
          <a:xfrm>
            <a:off x="3733800" y="3810001"/>
            <a:ext cx="2743200" cy="2911475"/>
            <a:chOff x="1392" y="2400"/>
            <a:chExt cx="1728" cy="1834"/>
          </a:xfrm>
        </p:grpSpPr>
        <p:sp>
          <p:nvSpPr>
            <p:cNvPr id="30738" name="Line 13"/>
            <p:cNvSpPr>
              <a:spLocks noChangeShapeType="1"/>
            </p:cNvSpPr>
            <p:nvPr/>
          </p:nvSpPr>
          <p:spPr bwMode="auto">
            <a:xfrm flipH="1" flipV="1">
              <a:off x="1728" y="2400"/>
              <a:ext cx="240" cy="1152"/>
            </a:xfrm>
            <a:prstGeom prst="line">
              <a:avLst/>
            </a:prstGeom>
            <a:noFill/>
            <a:ln w="38100">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39" name="Text Box 14"/>
            <p:cNvSpPr txBox="1">
              <a:spLocks noChangeArrowheads="1"/>
            </p:cNvSpPr>
            <p:nvPr/>
          </p:nvSpPr>
          <p:spPr bwMode="auto">
            <a:xfrm>
              <a:off x="1392" y="3600"/>
              <a:ext cx="1728" cy="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chemeClr val="tx2"/>
                  </a:solidFill>
                  <a:latin typeface="Calibri" charset="0"/>
                  <a:cs typeface="Arial" charset="0"/>
                </a:rPr>
                <a:t>Began testing in 2</a:t>
              </a:r>
              <a:r>
                <a:rPr lang="en-US" sz="2000" baseline="30000">
                  <a:solidFill>
                    <a:schemeClr val="tx2"/>
                  </a:solidFill>
                  <a:latin typeface="Calibri" charset="0"/>
                  <a:cs typeface="Arial" charset="0"/>
                </a:rPr>
                <a:t>nd</a:t>
              </a:r>
              <a:r>
                <a:rPr lang="en-US" sz="2000">
                  <a:solidFill>
                    <a:schemeClr val="tx2"/>
                  </a:solidFill>
                  <a:latin typeface="Calibri" charset="0"/>
                  <a:cs typeface="Arial" charset="0"/>
                </a:rPr>
                <a:t> grade and focusing on earlier improvement</a:t>
              </a:r>
            </a:p>
          </p:txBody>
        </p:sp>
      </p:grpSp>
      <p:grpSp>
        <p:nvGrpSpPr>
          <p:cNvPr id="4" name="Group 15"/>
          <p:cNvGrpSpPr>
            <a:grpSpLocks/>
          </p:cNvGrpSpPr>
          <p:nvPr/>
        </p:nvGrpSpPr>
        <p:grpSpPr bwMode="auto">
          <a:xfrm>
            <a:off x="4953000" y="3810000"/>
            <a:ext cx="5334000" cy="1778000"/>
            <a:chOff x="2160" y="2400"/>
            <a:chExt cx="3360" cy="1120"/>
          </a:xfrm>
        </p:grpSpPr>
        <p:sp>
          <p:nvSpPr>
            <p:cNvPr id="30736" name="Line 16"/>
            <p:cNvSpPr>
              <a:spLocks noChangeShapeType="1"/>
            </p:cNvSpPr>
            <p:nvPr/>
          </p:nvSpPr>
          <p:spPr bwMode="auto">
            <a:xfrm flipH="1" flipV="1">
              <a:off x="2160" y="2400"/>
              <a:ext cx="192" cy="768"/>
            </a:xfrm>
            <a:prstGeom prst="line">
              <a:avLst/>
            </a:prstGeom>
            <a:noFill/>
            <a:ln w="38100">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37" name="Text Box 17"/>
            <p:cNvSpPr txBox="1">
              <a:spLocks noChangeArrowheads="1"/>
            </p:cNvSpPr>
            <p:nvPr/>
          </p:nvSpPr>
          <p:spPr bwMode="auto">
            <a:xfrm>
              <a:off x="2352" y="3072"/>
              <a:ext cx="3168" cy="448"/>
            </a:xfrm>
            <a:prstGeom prst="rect">
              <a:avLst/>
            </a:prstGeom>
            <a:noFill/>
            <a:ln w="9525">
              <a:solidFill>
                <a:srgbClr val="00FF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chemeClr val="tx2"/>
                  </a:solidFill>
                  <a:latin typeface="Calibri" charset="0"/>
                  <a:cs typeface="Arial" charset="0"/>
                </a:rPr>
                <a:t>Result of improvement at both 2</a:t>
              </a:r>
              <a:r>
                <a:rPr lang="en-US" sz="2000" baseline="30000">
                  <a:solidFill>
                    <a:schemeClr val="tx2"/>
                  </a:solidFill>
                  <a:latin typeface="Calibri" charset="0"/>
                  <a:cs typeface="Arial" charset="0"/>
                </a:rPr>
                <a:t>nd</a:t>
              </a:r>
              <a:r>
                <a:rPr lang="en-US" sz="2000">
                  <a:solidFill>
                    <a:schemeClr val="tx2"/>
                  </a:solidFill>
                  <a:latin typeface="Calibri" charset="0"/>
                  <a:cs typeface="Arial" charset="0"/>
                </a:rPr>
                <a:t> and 3</a:t>
              </a:r>
              <a:r>
                <a:rPr lang="en-US" sz="2000" baseline="30000">
                  <a:solidFill>
                    <a:schemeClr val="tx2"/>
                  </a:solidFill>
                  <a:latin typeface="Calibri" charset="0"/>
                  <a:cs typeface="Arial" charset="0"/>
                </a:rPr>
                <a:t>rd</a:t>
              </a:r>
              <a:r>
                <a:rPr lang="en-US" sz="2000">
                  <a:solidFill>
                    <a:schemeClr val="tx2"/>
                  </a:solidFill>
                  <a:latin typeface="Calibri" charset="0"/>
                  <a:cs typeface="Arial" charset="0"/>
                </a:rPr>
                <a:t> Grade</a:t>
              </a:r>
            </a:p>
          </p:txBody>
        </p:sp>
      </p:grpSp>
      <p:grpSp>
        <p:nvGrpSpPr>
          <p:cNvPr id="5" name="Group 18"/>
          <p:cNvGrpSpPr>
            <a:grpSpLocks/>
          </p:cNvGrpSpPr>
          <p:nvPr/>
        </p:nvGrpSpPr>
        <p:grpSpPr bwMode="auto">
          <a:xfrm>
            <a:off x="5562600" y="3810000"/>
            <a:ext cx="5105400" cy="863600"/>
            <a:chOff x="2544" y="2400"/>
            <a:chExt cx="3216" cy="544"/>
          </a:xfrm>
        </p:grpSpPr>
        <p:sp>
          <p:nvSpPr>
            <p:cNvPr id="30734" name="Line 19"/>
            <p:cNvSpPr>
              <a:spLocks noChangeShapeType="1"/>
            </p:cNvSpPr>
            <p:nvPr/>
          </p:nvSpPr>
          <p:spPr bwMode="auto">
            <a:xfrm flipH="1" flipV="1">
              <a:off x="2544" y="2400"/>
              <a:ext cx="48" cy="240"/>
            </a:xfrm>
            <a:prstGeom prst="line">
              <a:avLst/>
            </a:prstGeom>
            <a:noFill/>
            <a:ln w="38100">
              <a:solidFill>
                <a:srgbClr val="FF66FF"/>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35" name="Text Box 20"/>
            <p:cNvSpPr txBox="1">
              <a:spLocks noChangeArrowheads="1"/>
            </p:cNvSpPr>
            <p:nvPr/>
          </p:nvSpPr>
          <p:spPr bwMode="auto">
            <a:xfrm>
              <a:off x="2592" y="2496"/>
              <a:ext cx="3168" cy="448"/>
            </a:xfrm>
            <a:prstGeom prst="rect">
              <a:avLst/>
            </a:prstGeom>
            <a:noFill/>
            <a:ln w="9525">
              <a:solidFill>
                <a:srgbClr val="FF66FF"/>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chemeClr val="tx2"/>
                  </a:solidFill>
                  <a:latin typeface="Calibri" charset="0"/>
                  <a:cs typeface="Arial" charset="0"/>
                </a:rPr>
                <a:t>Began providing intensive interventions in the afternoon to many students</a:t>
              </a:r>
            </a:p>
          </p:txBody>
        </p:sp>
      </p:grpSp>
      <p:grpSp>
        <p:nvGrpSpPr>
          <p:cNvPr id="30731" name="Group 21"/>
          <p:cNvGrpSpPr>
            <a:grpSpLocks/>
          </p:cNvGrpSpPr>
          <p:nvPr/>
        </p:nvGrpSpPr>
        <p:grpSpPr bwMode="auto">
          <a:xfrm>
            <a:off x="1752600" y="3733801"/>
            <a:ext cx="2057400" cy="2295525"/>
            <a:chOff x="144" y="2352"/>
            <a:chExt cx="1296" cy="1446"/>
          </a:xfrm>
        </p:grpSpPr>
        <p:sp>
          <p:nvSpPr>
            <p:cNvPr id="30732" name="Text Box 22"/>
            <p:cNvSpPr txBox="1">
              <a:spLocks noChangeArrowheads="1"/>
            </p:cNvSpPr>
            <p:nvPr/>
          </p:nvSpPr>
          <p:spPr bwMode="auto">
            <a:xfrm>
              <a:off x="144" y="3542"/>
              <a:ext cx="1296" cy="256"/>
            </a:xfrm>
            <a:prstGeom prst="rect">
              <a:avLst/>
            </a:prstGeom>
            <a:noFill/>
            <a:ln w="9525">
              <a:solidFill>
                <a:srgbClr val="FFCC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chemeClr val="tx2"/>
                  </a:solidFill>
                  <a:latin typeface="Calibri" charset="0"/>
                  <a:cs typeface="Arial" charset="0"/>
                </a:rPr>
                <a:t>Baseline year</a:t>
              </a:r>
            </a:p>
          </p:txBody>
        </p:sp>
        <p:sp>
          <p:nvSpPr>
            <p:cNvPr id="30733" name="Line 23"/>
            <p:cNvSpPr>
              <a:spLocks noChangeShapeType="1"/>
            </p:cNvSpPr>
            <p:nvPr/>
          </p:nvSpPr>
          <p:spPr bwMode="auto">
            <a:xfrm flipH="1" flipV="1">
              <a:off x="432" y="2352"/>
              <a:ext cx="240" cy="1152"/>
            </a:xfrm>
            <a:prstGeom prst="line">
              <a:avLst/>
            </a:prstGeom>
            <a:noFill/>
            <a:ln w="38100">
              <a:solidFill>
                <a:srgbClr val="FFCC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913435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ppt_h/2"/>
                                          </p:val>
                                        </p:tav>
                                        <p:tav tm="100000">
                                          <p:val>
                                            <p:strVal val="#ppt_y"/>
                                          </p:val>
                                        </p:tav>
                                      </p:tavLst>
                                    </p:anim>
                                    <p:anim calcmode="lin" valueType="num">
                                      <p:cBhvr>
                                        <p:cTn id="17" dur="500" fill="hold"/>
                                        <p:tgtEl>
                                          <p:spTgt spid="4"/>
                                        </p:tgtEl>
                                        <p:attrNameLst>
                                          <p:attrName>ppt_w</p:attrName>
                                        </p:attrNameLst>
                                      </p:cBhvr>
                                      <p:tavLst>
                                        <p:tav tm="0">
                                          <p:val>
                                            <p:strVal val="#ppt_w"/>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ppt_h/2"/>
                                          </p:val>
                                        </p:tav>
                                        <p:tav tm="100000">
                                          <p:val>
                                            <p:strVal val="#ppt_y"/>
                                          </p:val>
                                        </p:tav>
                                      </p:tavLst>
                                    </p:anim>
                                    <p:anim calcmode="lin" valueType="num">
                                      <p:cBhvr>
                                        <p:cTn id="25" dur="500" fill="hold"/>
                                        <p:tgtEl>
                                          <p:spTgt spid="5"/>
                                        </p:tgtEl>
                                        <p:attrNameLst>
                                          <p:attrName>ppt_w</p:attrName>
                                        </p:attrNameLst>
                                      </p:cBhvr>
                                      <p:tavLst>
                                        <p:tav tm="0">
                                          <p:val>
                                            <p:strVal val="#ppt_w"/>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b="1">
                <a:solidFill>
                  <a:srgbClr val="FFFFFF"/>
                </a:solidFill>
              </a:rPr>
              <a:t>Carroll Model of Learning (1963)</a:t>
            </a:r>
          </a:p>
        </p:txBody>
      </p:sp>
      <p:sp>
        <p:nvSpPr>
          <p:cNvPr id="3" name="Content Placeholder 2"/>
          <p:cNvSpPr>
            <a:spLocks noGrp="1"/>
          </p:cNvSpPr>
          <p:nvPr>
            <p:ph idx="1"/>
          </p:nvPr>
        </p:nvSpPr>
        <p:spPr>
          <a:xfrm>
            <a:off x="1179226" y="3092970"/>
            <a:ext cx="9833548" cy="2693976"/>
          </a:xfrm>
        </p:spPr>
        <p:txBody>
          <a:bodyPr>
            <a:normAutofit/>
          </a:bodyPr>
          <a:lstStyle/>
          <a:p>
            <a:r>
              <a:rPr lang="en-US" sz="2400" b="1" dirty="0">
                <a:solidFill>
                  <a:srgbClr val="000000"/>
                </a:solidFill>
              </a:rPr>
              <a:t>Aptitude: </a:t>
            </a:r>
            <a:r>
              <a:rPr lang="en-US" sz="2400" dirty="0">
                <a:solidFill>
                  <a:srgbClr val="000000"/>
                </a:solidFill>
              </a:rPr>
              <a:t>how much time needed</a:t>
            </a:r>
          </a:p>
          <a:p>
            <a:r>
              <a:rPr lang="en-US" sz="2400" b="1" dirty="0">
                <a:solidFill>
                  <a:srgbClr val="000000"/>
                </a:solidFill>
              </a:rPr>
              <a:t>Opportunity: </a:t>
            </a:r>
            <a:r>
              <a:rPr lang="en-US" sz="2400" dirty="0">
                <a:solidFill>
                  <a:srgbClr val="000000"/>
                </a:solidFill>
              </a:rPr>
              <a:t>how much time is provided</a:t>
            </a:r>
          </a:p>
          <a:p>
            <a:r>
              <a:rPr lang="en-US" sz="2400" b="1" dirty="0">
                <a:solidFill>
                  <a:srgbClr val="000000"/>
                </a:solidFill>
              </a:rPr>
              <a:t>Perseverance: </a:t>
            </a:r>
            <a:r>
              <a:rPr lang="en-US" sz="2400" dirty="0">
                <a:solidFill>
                  <a:srgbClr val="000000"/>
                </a:solidFill>
              </a:rPr>
              <a:t>amount of time student is willing to devote to learning</a:t>
            </a:r>
          </a:p>
          <a:p>
            <a:r>
              <a:rPr lang="en-US" sz="2400" b="1" dirty="0">
                <a:solidFill>
                  <a:srgbClr val="000000"/>
                </a:solidFill>
              </a:rPr>
              <a:t>Quality of instruction: </a:t>
            </a:r>
            <a:r>
              <a:rPr lang="en-US" sz="2400" dirty="0">
                <a:solidFill>
                  <a:srgbClr val="000000"/>
                </a:solidFill>
              </a:rPr>
              <a:t>lower the quality, the more time that is needed</a:t>
            </a:r>
          </a:p>
          <a:p>
            <a:r>
              <a:rPr lang="en-US" sz="2400" b="1" dirty="0">
                <a:solidFill>
                  <a:srgbClr val="000000"/>
                </a:solidFill>
              </a:rPr>
              <a:t>Ability to understand: </a:t>
            </a:r>
            <a:r>
              <a:rPr lang="en-US" sz="2400" dirty="0">
                <a:solidFill>
                  <a:srgbClr val="000000"/>
                </a:solidFill>
              </a:rPr>
              <a:t>the harder instruction is to understand the more time that is needed</a:t>
            </a:r>
          </a:p>
        </p:txBody>
      </p:sp>
    </p:spTree>
    <p:extLst>
      <p:ext uri="{BB962C8B-B14F-4D97-AF65-F5344CB8AC3E}">
        <p14:creationId xmlns:p14="http://schemas.microsoft.com/office/powerpoint/2010/main" val="193788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39FD-76BC-244F-804B-9C69C92BB82A}"/>
              </a:ext>
            </a:extLst>
          </p:cNvPr>
          <p:cNvSpPr>
            <a:spLocks noGrp="1"/>
          </p:cNvSpPr>
          <p:nvPr>
            <p:ph type="title"/>
          </p:nvPr>
        </p:nvSpPr>
        <p:spPr>
          <a:xfrm>
            <a:off x="4965430" y="629268"/>
            <a:ext cx="6586491" cy="1286160"/>
          </a:xfrm>
        </p:spPr>
        <p:txBody>
          <a:bodyPr anchor="b">
            <a:normAutofit/>
          </a:bodyPr>
          <a:lstStyle/>
          <a:p>
            <a:r>
              <a:rPr lang="en-US" b="1">
                <a:latin typeface="+mn-lt"/>
              </a:rPr>
              <a:t>Remedial instruction</a:t>
            </a:r>
          </a:p>
        </p:txBody>
      </p:sp>
      <p:sp>
        <p:nvSpPr>
          <p:cNvPr id="3" name="Content Placeholder 2">
            <a:extLst>
              <a:ext uri="{FF2B5EF4-FFF2-40B4-BE49-F238E27FC236}">
                <a16:creationId xmlns:a16="http://schemas.microsoft.com/office/drawing/2014/main" id="{689AA4D8-955A-7042-89F7-559A6366F171}"/>
              </a:ext>
            </a:extLst>
          </p:cNvPr>
          <p:cNvSpPr>
            <a:spLocks noGrp="1"/>
          </p:cNvSpPr>
          <p:nvPr>
            <p:ph idx="1"/>
          </p:nvPr>
        </p:nvSpPr>
        <p:spPr>
          <a:xfrm>
            <a:off x="4965431" y="2438400"/>
            <a:ext cx="6586489" cy="3785419"/>
          </a:xfrm>
        </p:spPr>
        <p:txBody>
          <a:bodyPr>
            <a:normAutofit/>
          </a:bodyPr>
          <a:lstStyle/>
          <a:p>
            <a:r>
              <a:rPr lang="en-US" sz="2400" dirty="0"/>
              <a:t>When students are struggling in reading, schools often provide them with “pull-out” instruction (e.g., Title I reading, </a:t>
            </a:r>
            <a:r>
              <a:rPr lang="en-US" sz="2400" dirty="0" err="1"/>
              <a:t>RtI</a:t>
            </a:r>
            <a:r>
              <a:rPr lang="en-US" sz="2400" dirty="0"/>
              <a:t>)</a:t>
            </a:r>
          </a:p>
          <a:p>
            <a:r>
              <a:rPr lang="en-US" sz="2400" dirty="0"/>
              <a:t>Unfortunately, a large percentage of those programs replace one form of reading instruction with another (rendering these programs ineffective)</a:t>
            </a:r>
          </a:p>
        </p:txBody>
      </p:sp>
      <p:pic>
        <p:nvPicPr>
          <p:cNvPr id="5" name="Picture 4">
            <a:extLst>
              <a:ext uri="{FF2B5EF4-FFF2-40B4-BE49-F238E27FC236}">
                <a16:creationId xmlns:a16="http://schemas.microsoft.com/office/drawing/2014/main" id="{F1A3F539-F8B1-4B62-A098-03C10CC37F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9E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84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1F39FD-76BC-244F-804B-9C69C92BB82A}"/>
              </a:ext>
            </a:extLst>
          </p:cNvPr>
          <p:cNvSpPr>
            <a:spLocks noGrp="1"/>
          </p:cNvSpPr>
          <p:nvPr>
            <p:ph type="title"/>
          </p:nvPr>
        </p:nvSpPr>
        <p:spPr>
          <a:xfrm>
            <a:off x="863029" y="1012004"/>
            <a:ext cx="3416158" cy="4795408"/>
          </a:xfrm>
        </p:spPr>
        <p:txBody>
          <a:bodyPr>
            <a:normAutofit/>
          </a:bodyPr>
          <a:lstStyle/>
          <a:p>
            <a:r>
              <a:rPr lang="en-US" b="1">
                <a:solidFill>
                  <a:srgbClr val="FFFFFF"/>
                </a:solidFill>
                <a:latin typeface="+mn-lt"/>
              </a:rPr>
              <a:t>Independent reading</a:t>
            </a:r>
          </a:p>
        </p:txBody>
      </p:sp>
      <p:graphicFrame>
        <p:nvGraphicFramePr>
          <p:cNvPr id="5" name="Content Placeholder 2">
            <a:extLst>
              <a:ext uri="{FF2B5EF4-FFF2-40B4-BE49-F238E27FC236}">
                <a16:creationId xmlns:a16="http://schemas.microsoft.com/office/drawing/2014/main" id="{DD6AE024-E85B-4674-AFEB-32C4BA534D6C}"/>
              </a:ext>
            </a:extLst>
          </p:cNvPr>
          <p:cNvGraphicFramePr>
            <a:graphicFrameLocks noGrp="1"/>
          </p:cNvGraphicFramePr>
          <p:nvPr>
            <p:ph idx="1"/>
            <p:extLst>
              <p:ext uri="{D42A27DB-BD31-4B8C-83A1-F6EECF244321}">
                <p14:modId xmlns:p14="http://schemas.microsoft.com/office/powerpoint/2010/main" val="203829936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549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39FD-76BC-244F-804B-9C69C92BB82A}"/>
              </a:ext>
            </a:extLst>
          </p:cNvPr>
          <p:cNvSpPr>
            <a:spLocks noGrp="1"/>
          </p:cNvSpPr>
          <p:nvPr>
            <p:ph type="title"/>
          </p:nvPr>
        </p:nvSpPr>
        <p:spPr>
          <a:xfrm>
            <a:off x="4965430" y="629268"/>
            <a:ext cx="6586491" cy="1286160"/>
          </a:xfrm>
        </p:spPr>
        <p:txBody>
          <a:bodyPr anchor="b">
            <a:normAutofit/>
          </a:bodyPr>
          <a:lstStyle/>
          <a:p>
            <a:r>
              <a:rPr lang="en-US" sz="4100" b="1">
                <a:latin typeface="+mn-lt"/>
              </a:rPr>
              <a:t>Minimize unnecessary repetition</a:t>
            </a:r>
          </a:p>
        </p:txBody>
      </p:sp>
      <p:sp>
        <p:nvSpPr>
          <p:cNvPr id="3" name="Content Placeholder 2">
            <a:extLst>
              <a:ext uri="{FF2B5EF4-FFF2-40B4-BE49-F238E27FC236}">
                <a16:creationId xmlns:a16="http://schemas.microsoft.com/office/drawing/2014/main" id="{689AA4D8-955A-7042-89F7-559A6366F171}"/>
              </a:ext>
            </a:extLst>
          </p:cNvPr>
          <p:cNvSpPr>
            <a:spLocks noGrp="1"/>
          </p:cNvSpPr>
          <p:nvPr>
            <p:ph idx="1"/>
          </p:nvPr>
        </p:nvSpPr>
        <p:spPr>
          <a:xfrm>
            <a:off x="4965431" y="2438400"/>
            <a:ext cx="6586489" cy="3785419"/>
          </a:xfrm>
        </p:spPr>
        <p:txBody>
          <a:bodyPr>
            <a:normAutofit/>
          </a:bodyPr>
          <a:lstStyle/>
          <a:p>
            <a:r>
              <a:rPr lang="en-US" sz="2000"/>
              <a:t>Small group instruction is more effective than whole class teaching</a:t>
            </a:r>
          </a:p>
          <a:p>
            <a:r>
              <a:rPr lang="en-US" sz="2000"/>
              <a:t>However, that isn’t the appropriate comparison (since students get less teaching when they work in small groups)</a:t>
            </a:r>
          </a:p>
          <a:p>
            <a:r>
              <a:rPr lang="en-US" sz="2000"/>
              <a:t>When amounts of instruction are equalized, there is no consistent benefit from small group teaching</a:t>
            </a:r>
          </a:p>
          <a:p>
            <a:r>
              <a:rPr lang="en-US" sz="2000"/>
              <a:t>Don’t teach individually what can be accomplished equally well in small group, don’t teach small group what can be accomplished equally in whole class</a:t>
            </a:r>
          </a:p>
          <a:p>
            <a:r>
              <a:rPr lang="en-US" sz="2000"/>
              <a:t>Don’t organize time around size of group, but what you are trying to teach</a:t>
            </a:r>
          </a:p>
        </p:txBody>
      </p:sp>
      <p:pic>
        <p:nvPicPr>
          <p:cNvPr id="5" name="Picture 4">
            <a:extLst>
              <a:ext uri="{FF2B5EF4-FFF2-40B4-BE49-F238E27FC236}">
                <a16:creationId xmlns:a16="http://schemas.microsoft.com/office/drawing/2014/main" id="{25CE0329-8D6C-4938-8CD3-85E5C2B6E4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3E4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29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rtlCol="0">
            <a:normAutofit/>
          </a:bodyPr>
          <a:lstStyle/>
          <a:p>
            <a:pPr>
              <a:defRPr/>
            </a:pPr>
            <a:r>
              <a:rPr lang="en-US" b="1">
                <a:solidFill>
                  <a:srgbClr val="FFFFFF"/>
                </a:solidFill>
                <a:latin typeface="Calibri"/>
                <a:ea typeface="+mj-ea"/>
                <a:cs typeface="Calibri"/>
              </a:rPr>
              <a:t>Other time data</a:t>
            </a:r>
          </a:p>
        </p:txBody>
      </p:sp>
      <p:graphicFrame>
        <p:nvGraphicFramePr>
          <p:cNvPr id="31748" name="Content Placeholder 2">
            <a:extLst>
              <a:ext uri="{FF2B5EF4-FFF2-40B4-BE49-F238E27FC236}">
                <a16:creationId xmlns:a16="http://schemas.microsoft.com/office/drawing/2014/main" id="{F73511DF-4922-4871-99F9-C243143B7C50}"/>
              </a:ext>
            </a:extLst>
          </p:cNvPr>
          <p:cNvGraphicFramePr>
            <a:graphicFrameLocks noGrp="1"/>
          </p:cNvGraphicFramePr>
          <p:nvPr>
            <p:ph idx="1"/>
            <p:extLst>
              <p:ext uri="{D42A27DB-BD31-4B8C-83A1-F6EECF244321}">
                <p14:modId xmlns:p14="http://schemas.microsoft.com/office/powerpoint/2010/main" val="321739055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342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01E50E-11D4-FB4D-80F6-2B74E30E193A}"/>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How much instruction do we provide?</a:t>
            </a:r>
          </a:p>
        </p:txBody>
      </p:sp>
      <p:graphicFrame>
        <p:nvGraphicFramePr>
          <p:cNvPr id="5" name="Content Placeholder 2">
            <a:extLst>
              <a:ext uri="{FF2B5EF4-FFF2-40B4-BE49-F238E27FC236}">
                <a16:creationId xmlns:a16="http://schemas.microsoft.com/office/drawing/2014/main" id="{A39445B6-4550-4961-8EA2-5BD4D41A2346}"/>
              </a:ext>
            </a:extLst>
          </p:cNvPr>
          <p:cNvGraphicFramePr>
            <a:graphicFrameLocks noGrp="1"/>
          </p:cNvGraphicFramePr>
          <p:nvPr>
            <p:ph idx="1"/>
            <p:extLst>
              <p:ext uri="{D42A27DB-BD31-4B8C-83A1-F6EECF244321}">
                <p14:modId xmlns:p14="http://schemas.microsoft.com/office/powerpoint/2010/main" val="295905670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029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F0D8E2-412D-C94E-B5EE-714155AA717F}"/>
              </a:ext>
            </a:extLst>
          </p:cNvPr>
          <p:cNvSpPr>
            <a:spLocks noGrp="1"/>
          </p:cNvSpPr>
          <p:nvPr>
            <p:ph type="title"/>
          </p:nvPr>
        </p:nvSpPr>
        <p:spPr>
          <a:xfrm>
            <a:off x="640079" y="2053641"/>
            <a:ext cx="3669161" cy="2760098"/>
          </a:xfrm>
        </p:spPr>
        <p:txBody>
          <a:bodyPr>
            <a:normAutofit/>
          </a:bodyPr>
          <a:lstStyle/>
          <a:p>
            <a:r>
              <a:rPr lang="en-US">
                <a:solidFill>
                  <a:srgbClr val="FFFFFF"/>
                </a:solidFill>
              </a:rPr>
              <a:t>How much literacy instruction?</a:t>
            </a:r>
          </a:p>
        </p:txBody>
      </p:sp>
      <p:sp>
        <p:nvSpPr>
          <p:cNvPr id="3" name="Content Placeholder 2">
            <a:extLst>
              <a:ext uri="{FF2B5EF4-FFF2-40B4-BE49-F238E27FC236}">
                <a16:creationId xmlns:a16="http://schemas.microsoft.com/office/drawing/2014/main" id="{847851E4-8206-144A-BFD1-AA4AB3FBD885}"/>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Do we know how much literacy teaching is currently taking place?</a:t>
            </a:r>
          </a:p>
          <a:p>
            <a:r>
              <a:rPr lang="en-US" sz="2400" dirty="0">
                <a:solidFill>
                  <a:srgbClr val="000000"/>
                </a:solidFill>
              </a:rPr>
              <a:t>If so, how much instructional time is devoted to reading/writing?</a:t>
            </a:r>
          </a:p>
          <a:p>
            <a:r>
              <a:rPr lang="en-US" sz="2400" dirty="0">
                <a:solidFill>
                  <a:srgbClr val="000000"/>
                </a:solidFill>
              </a:rPr>
              <a:t>What are the time stealers that are limiting reading instruction?</a:t>
            </a:r>
          </a:p>
        </p:txBody>
      </p:sp>
    </p:spTree>
    <p:extLst>
      <p:ext uri="{BB962C8B-B14F-4D97-AF65-F5344CB8AC3E}">
        <p14:creationId xmlns:p14="http://schemas.microsoft.com/office/powerpoint/2010/main" val="2010488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1" name="Rectangle 2"/>
          <p:cNvSpPr>
            <a:spLocks noGrp="1" noChangeArrowheads="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Content of Instruction</a:t>
            </a:r>
          </a:p>
        </p:txBody>
      </p:sp>
      <p:sp>
        <p:nvSpPr>
          <p:cNvPr id="40962" name="Rectangle 3"/>
          <p:cNvSpPr>
            <a:spLocks noGrp="1" noChangeArrowheads="1"/>
          </p:cNvSpPr>
          <p:nvPr>
            <p:ph type="body" idx="1"/>
          </p:nvPr>
        </p:nvSpPr>
        <p:spPr>
          <a:xfrm>
            <a:off x="674237" y="4170501"/>
            <a:ext cx="3657600" cy="1525597"/>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The second biggest determinant of school learning is content coverage—what we teach</a:t>
            </a:r>
          </a:p>
        </p:txBody>
      </p:sp>
      <p:cxnSp>
        <p:nvCxnSpPr>
          <p:cNvPr id="74" name="Straight Connector 7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0963" name="Picture 5" descr="j0299125"/>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629601" y="492573"/>
            <a:ext cx="3601987" cy="58807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220675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109498" y="908344"/>
            <a:ext cx="5244301" cy="1538130"/>
          </a:xfrm>
        </p:spPr>
        <p:txBody>
          <a:bodyPr>
            <a:normAutofit/>
          </a:bodyPr>
          <a:lstStyle/>
          <a:p>
            <a:pPr eaLnBrk="1" hangingPunct="1"/>
            <a:r>
              <a:rPr lang="en-US" b="1">
                <a:latin typeface="Calibri" charset="0"/>
                <a:cs typeface="Calibri" charset="0"/>
              </a:rPr>
              <a:t>Amount of Instruction</a:t>
            </a:r>
          </a:p>
        </p:txBody>
      </p:sp>
      <p:sp>
        <p:nvSpPr>
          <p:cNvPr id="136"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19459" name="Picture 4" descr="hh00924_"/>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480173" y="1571897"/>
            <a:ext cx="3267942" cy="370561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Rectangle 3"/>
          <p:cNvSpPr>
            <a:spLocks noGrp="1" noChangeArrowheads="1"/>
          </p:cNvSpPr>
          <p:nvPr>
            <p:ph type="body" idx="1"/>
          </p:nvPr>
        </p:nvSpPr>
        <p:spPr>
          <a:xfrm>
            <a:off x="5911158" y="2706865"/>
            <a:ext cx="5383652" cy="3470097"/>
          </a:xfrm>
        </p:spPr>
        <p:txBody>
          <a:bodyPr>
            <a:normAutofit/>
          </a:bodyPr>
          <a:lstStyle/>
          <a:p>
            <a:pPr marL="0" indent="0">
              <a:buNone/>
              <a:defRPr/>
            </a:pPr>
            <a:r>
              <a:rPr lang="en-US" sz="2400">
                <a:latin typeface="Calibri"/>
                <a:cs typeface="Calibri"/>
              </a:rPr>
              <a:t>Research suggests that amount of instruction is the single most important alterable determinant of learning</a:t>
            </a:r>
          </a:p>
          <a:p>
            <a:pPr eaLnBrk="1" hangingPunct="1">
              <a:buFontTx/>
              <a:buNone/>
              <a:defRPr/>
            </a:pPr>
            <a:endParaRPr lang="en-US" sz="2400">
              <a:latin typeface="Arial" charset="0"/>
              <a:cs typeface="+mn-cs"/>
            </a:endParaRPr>
          </a:p>
          <a:p>
            <a:pPr eaLnBrk="1" hangingPunct="1">
              <a:buFontTx/>
              <a:buNone/>
              <a:defRPr/>
            </a:pPr>
            <a:endParaRPr lang="en-US" sz="2400">
              <a:latin typeface="Arial" charset="0"/>
              <a:cs typeface="+mn-cs"/>
            </a:endParaRPr>
          </a:p>
          <a:p>
            <a:pPr eaLnBrk="1" hangingPunct="1">
              <a:defRPr/>
            </a:pPr>
            <a:endParaRPr lang="en-US" sz="2400">
              <a:latin typeface="Arial" charset="0"/>
              <a:cs typeface="+mn-cs"/>
            </a:endParaRPr>
          </a:p>
        </p:txBody>
      </p:sp>
    </p:spTree>
    <p:extLst>
      <p:ext uri="{BB962C8B-B14F-4D97-AF65-F5344CB8AC3E}">
        <p14:creationId xmlns:p14="http://schemas.microsoft.com/office/powerpoint/2010/main" val="26433410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US" dirty="0"/>
              <a:t>What needs to be taught?</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B760594-14CA-4CB9-ADE7-6701D8E817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2">
            <a:extLst>
              <a:ext uri="{FF2B5EF4-FFF2-40B4-BE49-F238E27FC236}">
                <a16:creationId xmlns:a16="http://schemas.microsoft.com/office/drawing/2014/main" id="{E2716719-F0FE-407D-83E5-EB0DC635FD02}"/>
              </a:ext>
            </a:extLst>
          </p:cNvPr>
          <p:cNvGraphicFramePr>
            <a:graphicFrameLocks noGrp="1"/>
          </p:cNvGraphicFramePr>
          <p:nvPr>
            <p:ph idx="1"/>
            <p:extLst>
              <p:ext uri="{D42A27DB-BD31-4B8C-83A1-F6EECF244321}">
                <p14:modId xmlns:p14="http://schemas.microsoft.com/office/powerpoint/2010/main" val="2111662947"/>
              </p:ext>
            </p:extLst>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13584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D37F-FEFF-AE4A-8131-A2A65B3A7BD2}"/>
              </a:ext>
            </a:extLst>
          </p:cNvPr>
          <p:cNvSpPr>
            <a:spLocks noGrp="1"/>
          </p:cNvSpPr>
          <p:nvPr>
            <p:ph type="title"/>
          </p:nvPr>
        </p:nvSpPr>
        <p:spPr>
          <a:xfrm>
            <a:off x="4965430" y="629268"/>
            <a:ext cx="6586491" cy="1286160"/>
          </a:xfrm>
        </p:spPr>
        <p:txBody>
          <a:bodyPr anchor="b">
            <a:normAutofit/>
          </a:bodyPr>
          <a:lstStyle/>
          <a:p>
            <a:r>
              <a:rPr lang="en-US" dirty="0"/>
              <a:t>Components of Literacy</a:t>
            </a:r>
          </a:p>
        </p:txBody>
      </p:sp>
      <p:sp>
        <p:nvSpPr>
          <p:cNvPr id="3" name="Content Placeholder 2">
            <a:extLst>
              <a:ext uri="{FF2B5EF4-FFF2-40B4-BE49-F238E27FC236}">
                <a16:creationId xmlns:a16="http://schemas.microsoft.com/office/drawing/2014/main" id="{138787E4-BB6C-674D-A000-2FAFD33FF290}"/>
              </a:ext>
            </a:extLst>
          </p:cNvPr>
          <p:cNvSpPr>
            <a:spLocks noGrp="1"/>
          </p:cNvSpPr>
          <p:nvPr>
            <p:ph idx="1"/>
          </p:nvPr>
        </p:nvSpPr>
        <p:spPr>
          <a:xfrm>
            <a:off x="4965431" y="2438400"/>
            <a:ext cx="6586489" cy="3785419"/>
          </a:xfrm>
        </p:spPr>
        <p:txBody>
          <a:bodyPr>
            <a:normAutofit/>
          </a:bodyPr>
          <a:lstStyle/>
          <a:p>
            <a:r>
              <a:rPr lang="en-US" sz="2000" b="1" dirty="0"/>
              <a:t>Knowledge of Words and Parts of Words </a:t>
            </a:r>
            <a:r>
              <a:rPr lang="en-US" sz="2000" dirty="0"/>
              <a:t>(phonological awareness, phonemic awareness, alphabet, phonics, spelling, sight vocabulary, morphology, word meaning)</a:t>
            </a:r>
          </a:p>
          <a:p>
            <a:r>
              <a:rPr lang="en-US" sz="2000" b="1" dirty="0"/>
              <a:t>Oral Reading Fluency </a:t>
            </a:r>
            <a:r>
              <a:rPr lang="en-US" sz="2000" dirty="0"/>
              <a:t>(accuracy, speed, prosody) </a:t>
            </a:r>
          </a:p>
          <a:p>
            <a:r>
              <a:rPr lang="en-US" sz="2000" b="1" dirty="0"/>
              <a:t>Reading Comprehension/Learning from Text </a:t>
            </a:r>
            <a:r>
              <a:rPr lang="en-US" sz="2000" dirty="0"/>
              <a:t>(reading comprehension strategies, text structure, cohesion, grammar, learning)</a:t>
            </a:r>
          </a:p>
          <a:p>
            <a:r>
              <a:rPr lang="en-US" sz="2000" b="1" dirty="0"/>
              <a:t>Writing</a:t>
            </a:r>
            <a:r>
              <a:rPr lang="en-US" sz="2000" dirty="0"/>
              <a:t> (narration, exposition, argument, writing process, summarization, analysis, synthesis, coherence, elaboration, focus, voice, diction, conventions)</a:t>
            </a:r>
          </a:p>
        </p:txBody>
      </p:sp>
      <p:pic>
        <p:nvPicPr>
          <p:cNvPr id="11" name="Picture 4">
            <a:extLst>
              <a:ext uri="{FF2B5EF4-FFF2-40B4-BE49-F238E27FC236}">
                <a16:creationId xmlns:a16="http://schemas.microsoft.com/office/drawing/2014/main" id="{51C0FFEC-37C7-4CA3-B3B1-31B59900FD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9E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57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Phonological Awareness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fontScale="92500" lnSpcReduction="20000"/>
          </a:bodyPr>
          <a:lstStyle/>
          <a:p>
            <a:endParaRPr lang="en-US" sz="2200" dirty="0"/>
          </a:p>
          <a:p>
            <a:r>
              <a:rPr lang="en-US" sz="2200" dirty="0"/>
              <a:t>English is an alphabetic language – letters/spellings refer directly to the sounds of the language </a:t>
            </a:r>
          </a:p>
          <a:p>
            <a:r>
              <a:rPr lang="en-US" sz="2200" dirty="0"/>
              <a:t>Young children can usually hear well, but that doesn’t mean that they can perceive language sounds separately  from meaning</a:t>
            </a:r>
          </a:p>
          <a:p>
            <a:r>
              <a:rPr lang="en-US" sz="2200" dirty="0"/>
              <a:t>Phonological Awareness is the ability to hear and manipulate language sounds including word and syllable separations and the phonemes within spoken words</a:t>
            </a:r>
          </a:p>
          <a:p>
            <a:r>
              <a:rPr lang="en-US" sz="2200" dirty="0"/>
              <a:t>Phonemic Awareness refers to the ability to hear and manipulate the smallest sounds within words (it is a part of Phonological Awareness)</a:t>
            </a:r>
          </a:p>
          <a:p>
            <a:r>
              <a:rPr lang="en-US" sz="2200" dirty="0"/>
              <a:t>PA is not phonics</a:t>
            </a:r>
          </a:p>
          <a:p>
            <a:r>
              <a:rPr lang="en-US" sz="2200" dirty="0"/>
              <a:t>Development of PA progresses from gross sounds (words, syllables) to finer-grained sounds (phonemes)</a:t>
            </a:r>
          </a:p>
          <a:p>
            <a:r>
              <a:rPr lang="en-US" sz="2200" dirty="0"/>
              <a:t>The instructional goal is to enable children to be able to easily and quickly fully segment the phonemes within words</a:t>
            </a:r>
          </a:p>
          <a:p>
            <a:endParaRPr lang="en-US" sz="2200" dirty="0"/>
          </a:p>
          <a:p>
            <a:endParaRPr lang="en-US" sz="2200" dirty="0"/>
          </a:p>
          <a:p>
            <a:pPr marL="0" indent="0">
              <a:buNone/>
            </a:pPr>
            <a:endParaRPr lang="en-US" sz="2200" dirty="0"/>
          </a:p>
        </p:txBody>
      </p:sp>
    </p:spTree>
    <p:extLst>
      <p:ext uri="{BB962C8B-B14F-4D97-AF65-F5344CB8AC3E}">
        <p14:creationId xmlns:p14="http://schemas.microsoft.com/office/powerpoint/2010/main" val="1086547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Phonological Awareness (cont.)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200"/>
              <a:t>National Early Literacy Panel (2008) reviewed nearly 70 studies showing that phonological awareness was a strong predictor of later reading achievement</a:t>
            </a:r>
          </a:p>
          <a:p>
            <a:r>
              <a:rPr lang="en-US" sz="2200"/>
              <a:t>PA remains a significant predictor even controlling for age, SES, alphabet knowledge, oral language, IQ, or prior decoding ability  </a:t>
            </a:r>
          </a:p>
          <a:p>
            <a:r>
              <a:rPr lang="en-US" sz="2200"/>
              <a:t>NELP meta-analyzed approximately 50 studies finding that instruction in PA in pre-K and/or K (alone, combined with AK, combined with phonics) led to significant impacts on PA, AK, Reading, Spelling</a:t>
            </a:r>
          </a:p>
          <a:p>
            <a:r>
              <a:rPr lang="en-US" sz="2200"/>
              <a:t>Age/developmental level made no difference in the benefits of this kind of teaching, but what was taught varied (larger to smaller units</a:t>
            </a:r>
            <a:r>
              <a:rPr lang="en-US" sz="2200" dirty="0"/>
              <a:t>) </a:t>
            </a:r>
          </a:p>
          <a:p>
            <a:endParaRPr lang="en-US" sz="2200" dirty="0"/>
          </a:p>
          <a:p>
            <a:endParaRPr lang="en-US" sz="2200" dirty="0"/>
          </a:p>
          <a:p>
            <a:pPr marL="0" indent="0">
              <a:buNone/>
            </a:pPr>
            <a:endParaRPr lang="en-US" sz="2200" dirty="0"/>
          </a:p>
        </p:txBody>
      </p:sp>
    </p:spTree>
    <p:extLst>
      <p:ext uri="{BB962C8B-B14F-4D97-AF65-F5344CB8AC3E}">
        <p14:creationId xmlns:p14="http://schemas.microsoft.com/office/powerpoint/2010/main" val="2255535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Phonological Awareness (cont.)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dirty="0"/>
              <a:t>NRP meta-analyzed 51 studies finding that phonemic awareness instruction in K, 1, and for  remedial students led to significant improvements in phonemic awareness, decoding, reading comprehension, and spelling (NICHD, 2000)</a:t>
            </a:r>
          </a:p>
          <a:p>
            <a:r>
              <a:rPr lang="en-US" sz="2400" dirty="0"/>
              <a:t>NLP (2008) found that phonemic awareness instruction was beneficial for second-language students, too</a:t>
            </a:r>
          </a:p>
          <a:p>
            <a:endParaRPr lang="en-US" sz="2400" dirty="0"/>
          </a:p>
          <a:p>
            <a:pPr marL="0" indent="0">
              <a:buNone/>
            </a:pPr>
            <a:endParaRPr lang="en-US" sz="2400" dirty="0"/>
          </a:p>
        </p:txBody>
      </p:sp>
    </p:spTree>
    <p:extLst>
      <p:ext uri="{BB962C8B-B14F-4D97-AF65-F5344CB8AC3E}">
        <p14:creationId xmlns:p14="http://schemas.microsoft.com/office/powerpoint/2010/main" val="3175398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506" y="1257574"/>
            <a:ext cx="8308975" cy="1143000"/>
          </a:xfrm>
        </p:spPr>
        <p:txBody>
          <a:bodyPr/>
          <a:lstStyle/>
          <a:p>
            <a:r>
              <a:rPr lang="en-US" b="1" dirty="0">
                <a:solidFill>
                  <a:srgbClr val="FF0000"/>
                </a:solidFill>
              </a:rPr>
              <a:t>Phonological Awareness Skills</a:t>
            </a:r>
          </a:p>
        </p:txBody>
      </p:sp>
      <p:sp>
        <p:nvSpPr>
          <p:cNvPr id="3" name="Text Placeholder 2"/>
          <p:cNvSpPr>
            <a:spLocks noGrp="1"/>
          </p:cNvSpPr>
          <p:nvPr>
            <p:ph type="body" idx="1"/>
          </p:nvPr>
        </p:nvSpPr>
        <p:spPr/>
        <p:txBody>
          <a:bodyPr/>
          <a:lstStyle/>
          <a:p>
            <a:r>
              <a:rPr lang="en-US" dirty="0">
                <a:solidFill>
                  <a:schemeClr val="bg1"/>
                </a:solidFill>
              </a:rPr>
              <a:t> </a:t>
            </a:r>
          </a:p>
        </p:txBody>
      </p:sp>
      <p:sp>
        <p:nvSpPr>
          <p:cNvPr id="4" name="Content Placeholder 3"/>
          <p:cNvSpPr>
            <a:spLocks noGrp="1"/>
          </p:cNvSpPr>
          <p:nvPr>
            <p:ph sz="half" idx="2"/>
          </p:nvPr>
        </p:nvSpPr>
        <p:spPr>
          <a:xfrm>
            <a:off x="1963506" y="2678477"/>
            <a:ext cx="4057883" cy="3447686"/>
          </a:xfrm>
        </p:spPr>
        <p:txBody>
          <a:bodyPr/>
          <a:lstStyle/>
          <a:p>
            <a:endParaRPr lang="en-US" dirty="0">
              <a:solidFill>
                <a:schemeClr val="accent1"/>
              </a:solidFill>
            </a:endParaRPr>
          </a:p>
          <a:p>
            <a:r>
              <a:rPr lang="en-US" dirty="0">
                <a:solidFill>
                  <a:schemeClr val="accent1"/>
                </a:solidFill>
              </a:rPr>
              <a:t>Word separation</a:t>
            </a:r>
          </a:p>
          <a:p>
            <a:r>
              <a:rPr lang="en-US" dirty="0">
                <a:solidFill>
                  <a:schemeClr val="accent1"/>
                </a:solidFill>
              </a:rPr>
              <a:t>Syllable segmentation</a:t>
            </a:r>
          </a:p>
          <a:p>
            <a:r>
              <a:rPr lang="en-US" dirty="0">
                <a:solidFill>
                  <a:schemeClr val="accent1"/>
                </a:solidFill>
              </a:rPr>
              <a:t>Onset/rime</a:t>
            </a:r>
          </a:p>
          <a:p>
            <a:r>
              <a:rPr lang="en-US" dirty="0">
                <a:solidFill>
                  <a:schemeClr val="accent1"/>
                </a:solidFill>
              </a:rPr>
              <a:t>Phoneme identity</a:t>
            </a:r>
          </a:p>
          <a:p>
            <a:r>
              <a:rPr lang="en-US" dirty="0">
                <a:solidFill>
                  <a:schemeClr val="accent1"/>
                </a:solidFill>
              </a:rPr>
              <a:t>Phoneme isolation</a:t>
            </a:r>
          </a:p>
          <a:p>
            <a:endParaRPr lang="en-US" dirty="0"/>
          </a:p>
        </p:txBody>
      </p:sp>
      <p:sp>
        <p:nvSpPr>
          <p:cNvPr id="6" name="Content Placeholder 5"/>
          <p:cNvSpPr>
            <a:spLocks noGrp="1"/>
          </p:cNvSpPr>
          <p:nvPr>
            <p:ph sz="quarter" idx="4"/>
          </p:nvPr>
        </p:nvSpPr>
        <p:spPr>
          <a:xfrm>
            <a:off x="6397752" y="3142529"/>
            <a:ext cx="3840480" cy="3104656"/>
          </a:xfrm>
        </p:spPr>
        <p:txBody>
          <a:bodyPr>
            <a:normAutofit/>
          </a:bodyPr>
          <a:lstStyle/>
          <a:p>
            <a:r>
              <a:rPr lang="en-US" dirty="0">
                <a:solidFill>
                  <a:schemeClr val="accent1"/>
                </a:solidFill>
              </a:rPr>
              <a:t>Phoneme blending</a:t>
            </a:r>
          </a:p>
          <a:p>
            <a:r>
              <a:rPr lang="en-US" dirty="0">
                <a:solidFill>
                  <a:schemeClr val="accent1"/>
                </a:solidFill>
              </a:rPr>
              <a:t>Phoneme segmentation</a:t>
            </a:r>
          </a:p>
          <a:p>
            <a:r>
              <a:rPr lang="en-US" dirty="0">
                <a:solidFill>
                  <a:schemeClr val="accent1"/>
                </a:solidFill>
              </a:rPr>
              <a:t>Phoneme addition</a:t>
            </a:r>
          </a:p>
          <a:p>
            <a:r>
              <a:rPr lang="en-US" dirty="0">
                <a:solidFill>
                  <a:schemeClr val="accent1"/>
                </a:solidFill>
              </a:rPr>
              <a:t>Phoneme substitution</a:t>
            </a:r>
          </a:p>
          <a:p>
            <a:r>
              <a:rPr lang="en-US" dirty="0">
                <a:solidFill>
                  <a:schemeClr val="accent1"/>
                </a:solidFill>
              </a:rPr>
              <a:t>Phoneme deletion</a:t>
            </a:r>
          </a:p>
          <a:p>
            <a:endParaRPr lang="en-US" sz="2000" dirty="0"/>
          </a:p>
        </p:txBody>
      </p:sp>
    </p:spTree>
    <p:extLst>
      <p:ext uri="{BB962C8B-B14F-4D97-AF65-F5344CB8AC3E}">
        <p14:creationId xmlns:p14="http://schemas.microsoft.com/office/powerpoint/2010/main" val="2375021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PA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8754544"/>
              </p:ext>
            </p:extLst>
          </p:nvPr>
        </p:nvGraphicFramePr>
        <p:xfrm>
          <a:off x="1981200" y="1609969"/>
          <a:ext cx="8229600" cy="4463019"/>
        </p:xfrm>
        <a:graphic>
          <a:graphicData uri="http://schemas.openxmlformats.org/drawingml/2006/table">
            <a:tbl>
              <a:tblPr firstRow="1" bandRow="1">
                <a:tableStyleId>{5C22544A-7EE6-4342-B048-85BDC9FD1C3A}</a:tableStyleId>
              </a:tblPr>
              <a:tblGrid>
                <a:gridCol w="3173536">
                  <a:extLst>
                    <a:ext uri="{9D8B030D-6E8A-4147-A177-3AD203B41FA5}">
                      <a16:colId xmlns:a16="http://schemas.microsoft.com/office/drawing/2014/main" val="20000"/>
                    </a:ext>
                  </a:extLst>
                </a:gridCol>
                <a:gridCol w="5056064">
                  <a:extLst>
                    <a:ext uri="{9D8B030D-6E8A-4147-A177-3AD203B41FA5}">
                      <a16:colId xmlns:a16="http://schemas.microsoft.com/office/drawing/2014/main" val="20001"/>
                    </a:ext>
                  </a:extLst>
                </a:gridCol>
              </a:tblGrid>
              <a:tr h="405729">
                <a:tc>
                  <a:txBody>
                    <a:bodyPr/>
                    <a:lstStyle/>
                    <a:p>
                      <a:r>
                        <a:rPr lang="en-US" dirty="0"/>
                        <a:t> PA Skill</a:t>
                      </a:r>
                    </a:p>
                  </a:txBody>
                  <a:tcPr/>
                </a:tc>
                <a:tc>
                  <a:txBody>
                    <a:bodyPr/>
                    <a:lstStyle/>
                    <a:p>
                      <a:r>
                        <a:rPr lang="en-US" dirty="0"/>
                        <a:t>Example</a:t>
                      </a:r>
                    </a:p>
                  </a:txBody>
                  <a:tcPr/>
                </a:tc>
                <a:extLst>
                  <a:ext uri="{0D108BD9-81ED-4DB2-BD59-A6C34878D82A}">
                    <a16:rowId xmlns:a16="http://schemas.microsoft.com/office/drawing/2014/main" val="10000"/>
                  </a:ext>
                </a:extLst>
              </a:tr>
              <a:tr h="405729">
                <a:tc>
                  <a:txBody>
                    <a:bodyPr/>
                    <a:lstStyle/>
                    <a:p>
                      <a:r>
                        <a:rPr lang="en-US" dirty="0"/>
                        <a:t>Word separation</a:t>
                      </a:r>
                    </a:p>
                  </a:txBody>
                  <a:tcPr/>
                </a:tc>
                <a:tc>
                  <a:txBody>
                    <a:bodyPr/>
                    <a:lstStyle/>
                    <a:p>
                      <a:r>
                        <a:rPr lang="en-US" dirty="0"/>
                        <a:t>The---man---</a:t>
                      </a:r>
                      <a:r>
                        <a:rPr lang="en-US" baseline="0" dirty="0"/>
                        <a:t>ran---up---the---hill.</a:t>
                      </a:r>
                      <a:endParaRPr lang="en-US" dirty="0"/>
                    </a:p>
                  </a:txBody>
                  <a:tcPr/>
                </a:tc>
                <a:extLst>
                  <a:ext uri="{0D108BD9-81ED-4DB2-BD59-A6C34878D82A}">
                    <a16:rowId xmlns:a16="http://schemas.microsoft.com/office/drawing/2014/main" val="10001"/>
                  </a:ext>
                </a:extLst>
              </a:tr>
              <a:tr h="405729">
                <a:tc>
                  <a:txBody>
                    <a:bodyPr/>
                    <a:lstStyle/>
                    <a:p>
                      <a:r>
                        <a:rPr lang="en-US" dirty="0"/>
                        <a:t>Syllabic segmentation</a:t>
                      </a:r>
                    </a:p>
                  </a:txBody>
                  <a:tcPr/>
                </a:tc>
                <a:tc>
                  <a:txBody>
                    <a:bodyPr/>
                    <a:lstStyle/>
                    <a:p>
                      <a:r>
                        <a:rPr lang="en-US" dirty="0"/>
                        <a:t>Ti--</a:t>
                      </a:r>
                      <a:r>
                        <a:rPr lang="en-US" dirty="0" err="1"/>
                        <a:t>mo</a:t>
                      </a:r>
                      <a:r>
                        <a:rPr lang="en-US" dirty="0"/>
                        <a:t>--thy--Shan--a--</a:t>
                      </a:r>
                      <a:r>
                        <a:rPr lang="en-US" dirty="0" err="1"/>
                        <a:t>han</a:t>
                      </a:r>
                      <a:endParaRPr lang="en-US" dirty="0"/>
                    </a:p>
                  </a:txBody>
                  <a:tcPr/>
                </a:tc>
                <a:extLst>
                  <a:ext uri="{0D108BD9-81ED-4DB2-BD59-A6C34878D82A}">
                    <a16:rowId xmlns:a16="http://schemas.microsoft.com/office/drawing/2014/main" val="10002"/>
                  </a:ext>
                </a:extLst>
              </a:tr>
              <a:tr h="405729">
                <a:tc>
                  <a:txBody>
                    <a:bodyPr/>
                    <a:lstStyle/>
                    <a:p>
                      <a:r>
                        <a:rPr lang="en-US" dirty="0"/>
                        <a:t>Onset/rime</a:t>
                      </a:r>
                    </a:p>
                  </a:txBody>
                  <a:tcPr/>
                </a:tc>
                <a:tc>
                  <a:txBody>
                    <a:bodyPr/>
                    <a:lstStyle/>
                    <a:p>
                      <a:r>
                        <a:rPr lang="en-US" dirty="0"/>
                        <a:t>b—</a:t>
                      </a:r>
                      <a:r>
                        <a:rPr lang="en-US" dirty="0" err="1"/>
                        <a:t>ig</a:t>
                      </a:r>
                      <a:r>
                        <a:rPr lang="en-US" dirty="0"/>
                        <a:t>; m—an; r—</a:t>
                      </a:r>
                      <a:r>
                        <a:rPr lang="en-US" dirty="0" err="1"/>
                        <a:t>ug</a:t>
                      </a:r>
                      <a:r>
                        <a:rPr lang="en-US" dirty="0"/>
                        <a:t>;</a:t>
                      </a:r>
                      <a:r>
                        <a:rPr lang="en-US" baseline="0" dirty="0"/>
                        <a:t> l--</a:t>
                      </a:r>
                      <a:r>
                        <a:rPr lang="en-US" baseline="0" dirty="0" err="1"/>
                        <a:t>amb</a:t>
                      </a:r>
                      <a:r>
                        <a:rPr lang="en-US" baseline="0" dirty="0"/>
                        <a:t> </a:t>
                      </a:r>
                      <a:endParaRPr lang="en-US" dirty="0"/>
                    </a:p>
                  </a:txBody>
                  <a:tcPr/>
                </a:tc>
                <a:extLst>
                  <a:ext uri="{0D108BD9-81ED-4DB2-BD59-A6C34878D82A}">
                    <a16:rowId xmlns:a16="http://schemas.microsoft.com/office/drawing/2014/main" val="10003"/>
                  </a:ext>
                </a:extLst>
              </a:tr>
              <a:tr h="405729">
                <a:tc>
                  <a:txBody>
                    <a:bodyPr/>
                    <a:lstStyle/>
                    <a:p>
                      <a:r>
                        <a:rPr lang="en-US" dirty="0"/>
                        <a:t>Phoneme identity</a:t>
                      </a:r>
                    </a:p>
                  </a:txBody>
                  <a:tcPr/>
                </a:tc>
                <a:tc>
                  <a:txBody>
                    <a:bodyPr/>
                    <a:lstStyle/>
                    <a:p>
                      <a:r>
                        <a:rPr lang="en-US" dirty="0"/>
                        <a:t>ball, game, baby, bat</a:t>
                      </a:r>
                    </a:p>
                  </a:txBody>
                  <a:tcPr/>
                </a:tc>
                <a:extLst>
                  <a:ext uri="{0D108BD9-81ED-4DB2-BD59-A6C34878D82A}">
                    <a16:rowId xmlns:a16="http://schemas.microsoft.com/office/drawing/2014/main" val="10004"/>
                  </a:ext>
                </a:extLst>
              </a:tr>
              <a:tr h="405729">
                <a:tc>
                  <a:txBody>
                    <a:bodyPr/>
                    <a:lstStyle/>
                    <a:p>
                      <a:r>
                        <a:rPr lang="en-US" dirty="0"/>
                        <a:t>Phoneme</a:t>
                      </a:r>
                      <a:r>
                        <a:rPr lang="en-US" baseline="0" dirty="0"/>
                        <a:t> isolation</a:t>
                      </a:r>
                    </a:p>
                  </a:txBody>
                  <a:tcPr/>
                </a:tc>
                <a:tc>
                  <a:txBody>
                    <a:bodyPr/>
                    <a:lstStyle/>
                    <a:p>
                      <a:r>
                        <a:rPr lang="en-US" dirty="0"/>
                        <a:t>p—an, pa—n</a:t>
                      </a:r>
                    </a:p>
                  </a:txBody>
                  <a:tcPr/>
                </a:tc>
                <a:extLst>
                  <a:ext uri="{0D108BD9-81ED-4DB2-BD59-A6C34878D82A}">
                    <a16:rowId xmlns:a16="http://schemas.microsoft.com/office/drawing/2014/main" val="10005"/>
                  </a:ext>
                </a:extLst>
              </a:tr>
              <a:tr h="405729">
                <a:tc>
                  <a:txBody>
                    <a:bodyPr/>
                    <a:lstStyle/>
                    <a:p>
                      <a:r>
                        <a:rPr lang="en-US" dirty="0"/>
                        <a:t>Phoneme blending</a:t>
                      </a:r>
                    </a:p>
                  </a:txBody>
                  <a:tcPr/>
                </a:tc>
                <a:tc>
                  <a:txBody>
                    <a:bodyPr/>
                    <a:lstStyle/>
                    <a:p>
                      <a:r>
                        <a:rPr lang="en-US" dirty="0"/>
                        <a:t>/p/-/a/-/n/</a:t>
                      </a:r>
                    </a:p>
                  </a:txBody>
                  <a:tcPr/>
                </a:tc>
                <a:extLst>
                  <a:ext uri="{0D108BD9-81ED-4DB2-BD59-A6C34878D82A}">
                    <a16:rowId xmlns:a16="http://schemas.microsoft.com/office/drawing/2014/main" val="10006"/>
                  </a:ext>
                </a:extLst>
              </a:tr>
              <a:tr h="405729">
                <a:tc>
                  <a:txBody>
                    <a:bodyPr/>
                    <a:lstStyle/>
                    <a:p>
                      <a:r>
                        <a:rPr lang="en-US" dirty="0"/>
                        <a:t>Phoneme segmentation</a:t>
                      </a:r>
                    </a:p>
                  </a:txBody>
                  <a:tcPr/>
                </a:tc>
                <a:tc>
                  <a:txBody>
                    <a:bodyPr/>
                    <a:lstStyle/>
                    <a:p>
                      <a:r>
                        <a:rPr lang="en-US" dirty="0"/>
                        <a:t>m/a/p</a:t>
                      </a:r>
                      <a:r>
                        <a:rPr lang="en-US" baseline="0" dirty="0"/>
                        <a:t>, t/a/</a:t>
                      </a:r>
                      <a:r>
                        <a:rPr lang="en-US" baseline="0" dirty="0" err="1"/>
                        <a:t>b/l</a:t>
                      </a:r>
                      <a:endParaRPr lang="en-US" dirty="0"/>
                    </a:p>
                  </a:txBody>
                  <a:tcPr/>
                </a:tc>
                <a:extLst>
                  <a:ext uri="{0D108BD9-81ED-4DB2-BD59-A6C34878D82A}">
                    <a16:rowId xmlns:a16="http://schemas.microsoft.com/office/drawing/2014/main" val="10007"/>
                  </a:ext>
                </a:extLst>
              </a:tr>
              <a:tr h="405729">
                <a:tc>
                  <a:txBody>
                    <a:bodyPr/>
                    <a:lstStyle/>
                    <a:p>
                      <a:r>
                        <a:rPr lang="en-US" dirty="0"/>
                        <a:t>Phoneme addition</a:t>
                      </a:r>
                    </a:p>
                  </a:txBody>
                  <a:tcPr/>
                </a:tc>
                <a:tc>
                  <a:txBody>
                    <a:bodyPr/>
                    <a:lstStyle/>
                    <a:p>
                      <a:r>
                        <a:rPr lang="en-US" dirty="0"/>
                        <a:t>re</a:t>
                      </a:r>
                      <a:r>
                        <a:rPr lang="en-US" baseline="0" dirty="0"/>
                        <a:t>, red, </a:t>
                      </a:r>
                      <a:r>
                        <a:rPr lang="en-US" baseline="0" dirty="0" err="1"/>
                        <a:t>redea</a:t>
                      </a:r>
                      <a:r>
                        <a:rPr lang="en-US" baseline="0" dirty="0"/>
                        <a:t>, </a:t>
                      </a:r>
                      <a:r>
                        <a:rPr lang="en-US" baseline="0" dirty="0" err="1"/>
                        <a:t>redeam</a:t>
                      </a:r>
                      <a:r>
                        <a:rPr lang="en-US" baseline="0" dirty="0"/>
                        <a:t>, </a:t>
                      </a:r>
                      <a:r>
                        <a:rPr lang="en-US" baseline="0" dirty="0" err="1"/>
                        <a:t>redeams</a:t>
                      </a:r>
                      <a:endParaRPr lang="en-US" baseline="0" dirty="0"/>
                    </a:p>
                  </a:txBody>
                  <a:tcPr/>
                </a:tc>
                <a:extLst>
                  <a:ext uri="{0D108BD9-81ED-4DB2-BD59-A6C34878D82A}">
                    <a16:rowId xmlns:a16="http://schemas.microsoft.com/office/drawing/2014/main" val="10008"/>
                  </a:ext>
                </a:extLst>
              </a:tr>
              <a:tr h="405729">
                <a:tc>
                  <a:txBody>
                    <a:bodyPr/>
                    <a:lstStyle/>
                    <a:p>
                      <a:r>
                        <a:rPr lang="en-US" dirty="0"/>
                        <a:t>Phoneme</a:t>
                      </a:r>
                      <a:r>
                        <a:rPr lang="en-US" baseline="0" dirty="0"/>
                        <a:t> substitution</a:t>
                      </a:r>
                      <a:endParaRPr lang="en-US" dirty="0"/>
                    </a:p>
                  </a:txBody>
                  <a:tcPr/>
                </a:tc>
                <a:tc>
                  <a:txBody>
                    <a:bodyPr/>
                    <a:lstStyle/>
                    <a:p>
                      <a:r>
                        <a:rPr lang="en-US" dirty="0"/>
                        <a:t>map,</a:t>
                      </a:r>
                      <a:r>
                        <a:rPr lang="en-US" baseline="0" dirty="0"/>
                        <a:t> cap, pap, rap, sap—</a:t>
                      </a:r>
                      <a:r>
                        <a:rPr lang="en-US" baseline="0" dirty="0" err="1"/>
                        <a:t>sam</a:t>
                      </a:r>
                      <a:r>
                        <a:rPr lang="en-US" baseline="0" dirty="0"/>
                        <a:t>, sad, </a:t>
                      </a:r>
                      <a:r>
                        <a:rPr lang="en-US" baseline="0" dirty="0" err="1"/>
                        <a:t>saf</a:t>
                      </a:r>
                      <a:r>
                        <a:rPr lang="en-US" baseline="0" dirty="0"/>
                        <a:t>, sag</a:t>
                      </a:r>
                      <a:endParaRPr lang="en-US" dirty="0"/>
                    </a:p>
                  </a:txBody>
                  <a:tcPr/>
                </a:tc>
                <a:extLst>
                  <a:ext uri="{0D108BD9-81ED-4DB2-BD59-A6C34878D82A}">
                    <a16:rowId xmlns:a16="http://schemas.microsoft.com/office/drawing/2014/main" val="10009"/>
                  </a:ext>
                </a:extLst>
              </a:tr>
              <a:tr h="405729">
                <a:tc>
                  <a:txBody>
                    <a:bodyPr/>
                    <a:lstStyle/>
                    <a:p>
                      <a:r>
                        <a:rPr lang="en-US" dirty="0"/>
                        <a:t>Phoneme deletion</a:t>
                      </a:r>
                    </a:p>
                  </a:txBody>
                  <a:tcPr/>
                </a:tc>
                <a:tc>
                  <a:txBody>
                    <a:bodyPr/>
                    <a:lstStyle/>
                    <a:p>
                      <a:r>
                        <a:rPr lang="en-US" dirty="0"/>
                        <a:t>Ready, read, re, r</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20979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Instruction of PA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a:t>Has to be done orally; students have to hear the sounds (without text clues)</a:t>
            </a:r>
          </a:p>
          <a:p>
            <a:r>
              <a:rPr lang="en-US" sz="2400"/>
              <a:t>Brief intensive instruction </a:t>
            </a:r>
          </a:p>
          <a:p>
            <a:r>
              <a:rPr lang="en-US" sz="2400"/>
              <a:t>Instruction should emphasize 1-2 skills at a time</a:t>
            </a:r>
          </a:p>
          <a:p>
            <a:r>
              <a:rPr lang="en-US" sz="2400"/>
              <a:t>Progression is from grosser sounds to smaller sounds (words-syllables-phonemes)</a:t>
            </a:r>
          </a:p>
          <a:p>
            <a:r>
              <a:rPr lang="en-US" sz="2400"/>
              <a:t>Should be combined with alphabet instruction</a:t>
            </a:r>
          </a:p>
          <a:p>
            <a:r>
              <a:rPr lang="en-US" sz="2400"/>
              <a:t>Individual or small group</a:t>
            </a:r>
          </a:p>
          <a:p>
            <a:pPr marL="0" indent="0">
              <a:buNone/>
            </a:pPr>
            <a:endParaRPr lang="en-US" sz="2400" dirty="0"/>
          </a:p>
        </p:txBody>
      </p:sp>
    </p:spTree>
    <p:extLst>
      <p:ext uri="{BB962C8B-B14F-4D97-AF65-F5344CB8AC3E}">
        <p14:creationId xmlns:p14="http://schemas.microsoft.com/office/powerpoint/2010/main" val="2899491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Alphabet Letters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dirty="0"/>
              <a:t>Letter name knowledge is one of best predictors of later reading achievement (Adams, 1990; </a:t>
            </a:r>
            <a:r>
              <a:rPr lang="en-US" sz="2400"/>
              <a:t>Hammill</a:t>
            </a:r>
            <a:r>
              <a:rPr lang="en-US" sz="2400" dirty="0"/>
              <a:t>, 2004; Scarborough, 1998; </a:t>
            </a:r>
            <a:r>
              <a:rPr lang="en-US" sz="2400"/>
              <a:t>Schatschneider</a:t>
            </a:r>
            <a:r>
              <a:rPr lang="en-US" sz="2400" dirty="0"/>
              <a:t>, et al., 2004; National Early Literacy Panel, 2008)</a:t>
            </a:r>
          </a:p>
          <a:p>
            <a:r>
              <a:rPr lang="en-US" sz="2400" dirty="0"/>
              <a:t>Letter name knowledge is an important indicator of later reading disability (Gallagher, et al., 2000; O’Connor &amp; Jenkins, 1999; </a:t>
            </a:r>
            <a:r>
              <a:rPr lang="en-US" sz="2400"/>
              <a:t>Torppa</a:t>
            </a:r>
            <a:r>
              <a:rPr lang="en-US" sz="2400" dirty="0"/>
              <a:t>, et al., 2006)</a:t>
            </a:r>
          </a:p>
          <a:p>
            <a:r>
              <a:rPr lang="en-US" sz="2400" dirty="0"/>
              <a:t>Alphabet knowledge remains significant even when controlling for age, SES, oral language, phonological awareness, or IQ (NELP, 2008)</a:t>
            </a:r>
          </a:p>
          <a:p>
            <a:endParaRPr lang="en-US" sz="2400"/>
          </a:p>
        </p:txBody>
      </p:sp>
    </p:spTree>
    <p:extLst>
      <p:ext uri="{BB962C8B-B14F-4D97-AF65-F5344CB8AC3E}">
        <p14:creationId xmlns:p14="http://schemas.microsoft.com/office/powerpoint/2010/main" val="3488407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Alphabet Letters (cont.)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200" dirty="0">
                <a:latin typeface="Calibri" charset="0"/>
              </a:rPr>
              <a:t>There are studies of the teaching of alphabet knowledge, but none of these studies have reading outcomes</a:t>
            </a:r>
          </a:p>
          <a:p>
            <a:r>
              <a:rPr lang="en-US" sz="2200" dirty="0">
                <a:latin typeface="Calibri" charset="0"/>
              </a:rPr>
              <a:t>However, studies suggest that letter name teaching </a:t>
            </a:r>
            <a:r>
              <a:rPr lang="en-US" sz="2200" b="1" dirty="0">
                <a:latin typeface="Calibri" charset="0"/>
              </a:rPr>
              <a:t>in combination </a:t>
            </a:r>
            <a:r>
              <a:rPr lang="en-US" sz="2200" dirty="0">
                <a:latin typeface="Calibri" charset="0"/>
              </a:rPr>
              <a:t>with phonological awareness or decoding is beneficial to reading achievement—and phonological awareness development is more rapid when letter names are known  (Kim et al, 2010)</a:t>
            </a:r>
          </a:p>
          <a:p>
            <a:r>
              <a:rPr lang="en-US" sz="2200" dirty="0">
                <a:latin typeface="Calibri" charset="0"/>
              </a:rPr>
              <a:t>Studies show the best letter name learning progress occurs when the instruction is combined with letter sounds (</a:t>
            </a:r>
            <a:r>
              <a:rPr lang="en-US" sz="2200" dirty="0" err="1">
                <a:latin typeface="Calibri" charset="0"/>
              </a:rPr>
              <a:t>Piasta</a:t>
            </a:r>
            <a:r>
              <a:rPr lang="en-US" sz="2200" dirty="0">
                <a:latin typeface="Calibri" charset="0"/>
              </a:rPr>
              <a:t> &amp; Wagner, 2010) and that it is important to separate similar letters (visual and aural)</a:t>
            </a:r>
          </a:p>
          <a:p>
            <a:pPr marL="0" indent="0">
              <a:buNone/>
            </a:pPr>
            <a:endParaRPr lang="en-US" sz="2200" dirty="0"/>
          </a:p>
        </p:txBody>
      </p:sp>
    </p:spTree>
    <p:extLst>
      <p:ext uri="{BB962C8B-B14F-4D97-AF65-F5344CB8AC3E}">
        <p14:creationId xmlns:p14="http://schemas.microsoft.com/office/powerpoint/2010/main" val="159484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5" name="Title 1"/>
          <p:cNvSpPr>
            <a:spLocks noGrp="1"/>
          </p:cNvSpPr>
          <p:nvPr>
            <p:ph type="title"/>
          </p:nvPr>
        </p:nvSpPr>
        <p:spPr>
          <a:xfrm>
            <a:off x="6109498" y="908344"/>
            <a:ext cx="5244301" cy="1538130"/>
          </a:xfrm>
        </p:spPr>
        <p:txBody>
          <a:bodyPr>
            <a:normAutofit/>
          </a:bodyPr>
          <a:lstStyle/>
          <a:p>
            <a:pPr eaLnBrk="1" hangingPunct="1"/>
            <a:r>
              <a:rPr lang="en-US" b="1">
                <a:latin typeface="Calibri" charset="0"/>
                <a:cs typeface="Calibri" charset="0"/>
              </a:rPr>
              <a:t>Amount of Teaching</a:t>
            </a:r>
          </a:p>
        </p:txBody>
      </p:sp>
      <p:sp>
        <p:nvSpPr>
          <p:cNvPr id="72"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21507" name="Picture 2" descr="C:\Program Files\Microsoft Office\MEDIA\CAGCAT10\j0234131.wmf"/>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480173" y="1687435"/>
            <a:ext cx="3267942" cy="34745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6" name="Content Placeholder 2"/>
          <p:cNvSpPr>
            <a:spLocks noGrp="1"/>
          </p:cNvSpPr>
          <p:nvPr>
            <p:ph idx="1"/>
          </p:nvPr>
        </p:nvSpPr>
        <p:spPr>
          <a:xfrm>
            <a:off x="5911158" y="2706865"/>
            <a:ext cx="5383652" cy="3470097"/>
          </a:xfrm>
        </p:spPr>
        <p:txBody>
          <a:bodyPr>
            <a:normAutofit/>
          </a:bodyPr>
          <a:lstStyle/>
          <a:p>
            <a:pPr eaLnBrk="1" hangingPunct="1"/>
            <a:r>
              <a:rPr lang="en-US" sz="2400">
                <a:latin typeface="Calibri" charset="0"/>
                <a:cs typeface="Calibri" charset="0"/>
              </a:rPr>
              <a:t>What evidence is there that amount of teaching/experience makes a difference?</a:t>
            </a:r>
          </a:p>
          <a:p>
            <a:pPr eaLnBrk="1" hangingPunct="1"/>
            <a:r>
              <a:rPr lang="en-US" sz="2400">
                <a:latin typeface="Calibri" charset="0"/>
                <a:cs typeface="Calibri" charset="0"/>
              </a:rPr>
              <a:t>Evidence of increases in learning due to increases in amount of instruction/academic experience is extensive, consistent, and overwhelming</a:t>
            </a:r>
          </a:p>
        </p:txBody>
      </p:sp>
    </p:spTree>
    <p:extLst>
      <p:ext uri="{BB962C8B-B14F-4D97-AF65-F5344CB8AC3E}">
        <p14:creationId xmlns:p14="http://schemas.microsoft.com/office/powerpoint/2010/main" val="2510031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a:solidFill>
                  <a:srgbClr val="FFFFFF"/>
                </a:solidFill>
              </a:rPr>
              <a:t>Phonics</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Phonics refers to instruction aimed at teaching the alphabetic system of English; includes sound-symbol correspondences and the relationships between spelling patterns and pronunciations of words. Decoding from print to pronunciation.</a:t>
            </a:r>
          </a:p>
          <a:p>
            <a:r>
              <a:rPr lang="en-US" sz="2400" dirty="0"/>
              <a:t>There has long been controversy over phonics: the controversy is not whether students need to decode or not, just whether such instruction is needed to enable such decoding (Barr, 1972; </a:t>
            </a:r>
            <a:r>
              <a:rPr lang="en-US" sz="2400"/>
              <a:t>Biemiller</a:t>
            </a:r>
            <a:r>
              <a:rPr lang="en-US" sz="2400" dirty="0"/>
              <a:t>, 1970)</a:t>
            </a:r>
          </a:p>
          <a:p>
            <a:pPr marL="0" indent="0">
              <a:buNone/>
            </a:pPr>
            <a:endParaRPr lang="en-US" sz="2400" dirty="0"/>
          </a:p>
          <a:p>
            <a:endParaRPr lang="en-US" sz="2400" dirty="0"/>
          </a:p>
          <a:p>
            <a:endParaRPr lang="en-US" sz="2400"/>
          </a:p>
        </p:txBody>
      </p:sp>
    </p:spTree>
    <p:extLst>
      <p:ext uri="{BB962C8B-B14F-4D97-AF65-F5344CB8AC3E}">
        <p14:creationId xmlns:p14="http://schemas.microsoft.com/office/powerpoint/2010/main" val="268013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a:solidFill>
                  <a:srgbClr val="FFFFFF"/>
                </a:solidFill>
              </a:rPr>
              <a:t>Phonics (cont.)</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NELP examined 70 studies on decoding instruction (includes those PA studies noted earlier); found that such instruction in preschool and kindergarten had moderate to large impacts on  students’ reading and spelling development and on various emergent literacy skills</a:t>
            </a:r>
          </a:p>
          <a:p>
            <a:r>
              <a:rPr lang="en-US" sz="2400" dirty="0"/>
              <a:t>NRP examined 38 studies on phonics instruction and found that such teaching in grades K-2 and with older remedial readers had a positive impact on decoding and fluency and on reading comprehension and spelling as well K-2.</a:t>
            </a:r>
          </a:p>
        </p:txBody>
      </p:sp>
    </p:spTree>
    <p:extLst>
      <p:ext uri="{BB962C8B-B14F-4D97-AF65-F5344CB8AC3E}">
        <p14:creationId xmlns:p14="http://schemas.microsoft.com/office/powerpoint/2010/main" val="935463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926" y="667355"/>
            <a:ext cx="8308975" cy="1143000"/>
          </a:xfrm>
        </p:spPr>
        <p:txBody>
          <a:bodyPr>
            <a:normAutofit fontScale="90000"/>
          </a:bodyPr>
          <a:lstStyle/>
          <a:p>
            <a:r>
              <a:rPr lang="en-US" dirty="0"/>
              <a:t>Phoneme-Grapheme Correspondences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4790646"/>
              </p:ext>
            </p:extLst>
          </p:nvPr>
        </p:nvGraphicFramePr>
        <p:xfrm>
          <a:off x="2073276" y="1600200"/>
          <a:ext cx="8042275" cy="4815840"/>
        </p:xfrm>
        <a:graphic>
          <a:graphicData uri="http://schemas.openxmlformats.org/drawingml/2006/table">
            <a:tbl>
              <a:tblPr firstRow="1" bandRow="1">
                <a:tableStyleId>{5C22544A-7EE6-4342-B048-85BDC9FD1C3A}</a:tableStyleId>
              </a:tblPr>
              <a:tblGrid>
                <a:gridCol w="1445196">
                  <a:extLst>
                    <a:ext uri="{9D8B030D-6E8A-4147-A177-3AD203B41FA5}">
                      <a16:colId xmlns:a16="http://schemas.microsoft.com/office/drawing/2014/main" val="20000"/>
                    </a:ext>
                  </a:extLst>
                </a:gridCol>
                <a:gridCol w="3916321">
                  <a:extLst>
                    <a:ext uri="{9D8B030D-6E8A-4147-A177-3AD203B41FA5}">
                      <a16:colId xmlns:a16="http://schemas.microsoft.com/office/drawing/2014/main" val="20001"/>
                    </a:ext>
                  </a:extLst>
                </a:gridCol>
                <a:gridCol w="2680758">
                  <a:extLst>
                    <a:ext uri="{9D8B030D-6E8A-4147-A177-3AD203B41FA5}">
                      <a16:colId xmlns:a16="http://schemas.microsoft.com/office/drawing/2014/main" val="20002"/>
                    </a:ext>
                  </a:extLst>
                </a:gridCol>
              </a:tblGrid>
              <a:tr h="339003">
                <a:tc>
                  <a:txBody>
                    <a:bodyPr/>
                    <a:lstStyle/>
                    <a:p>
                      <a:r>
                        <a:rPr lang="en-US" dirty="0">
                          <a:solidFill>
                            <a:schemeClr val="tx1"/>
                          </a:solidFill>
                        </a:rPr>
                        <a:t>Phoneme</a:t>
                      </a:r>
                    </a:p>
                  </a:txBody>
                  <a:tcPr marL="89359" marR="89359"/>
                </a:tc>
                <a:tc>
                  <a:txBody>
                    <a:bodyPr/>
                    <a:lstStyle/>
                    <a:p>
                      <a:r>
                        <a:rPr lang="en-US" dirty="0">
                          <a:solidFill>
                            <a:schemeClr val="tx1"/>
                          </a:solidFill>
                        </a:rPr>
                        <a:t>Word Examples</a:t>
                      </a:r>
                    </a:p>
                  </a:txBody>
                  <a:tcPr marL="89359" marR="89359"/>
                </a:tc>
                <a:tc>
                  <a:txBody>
                    <a:bodyPr/>
                    <a:lstStyle/>
                    <a:p>
                      <a:r>
                        <a:rPr lang="en-US" dirty="0">
                          <a:solidFill>
                            <a:schemeClr val="tx1"/>
                          </a:solidFill>
                        </a:rPr>
                        <a:t>Common spellings</a:t>
                      </a:r>
                    </a:p>
                  </a:txBody>
                  <a:tcPr marL="89359" marR="89359"/>
                </a:tc>
                <a:extLst>
                  <a:ext uri="{0D108BD9-81ED-4DB2-BD59-A6C34878D82A}">
                    <a16:rowId xmlns:a16="http://schemas.microsoft.com/office/drawing/2014/main" val="10000"/>
                  </a:ext>
                </a:extLst>
              </a:tr>
              <a:tr h="370840">
                <a:tc>
                  <a:txBody>
                    <a:bodyPr/>
                    <a:lstStyle/>
                    <a:p>
                      <a:r>
                        <a:rPr lang="en-US" dirty="0"/>
                        <a:t>/p/</a:t>
                      </a:r>
                    </a:p>
                  </a:txBody>
                  <a:tcPr marL="89359" marR="89359"/>
                </a:tc>
                <a:tc>
                  <a:txBody>
                    <a:bodyPr/>
                    <a:lstStyle/>
                    <a:p>
                      <a:r>
                        <a:rPr lang="en-US" dirty="0"/>
                        <a:t>pit, spider, stop</a:t>
                      </a:r>
                    </a:p>
                  </a:txBody>
                  <a:tcPr marL="89359" marR="89359"/>
                </a:tc>
                <a:tc>
                  <a:txBody>
                    <a:bodyPr/>
                    <a:lstStyle/>
                    <a:p>
                      <a:r>
                        <a:rPr lang="en-US" dirty="0"/>
                        <a:t>p</a:t>
                      </a:r>
                    </a:p>
                  </a:txBody>
                  <a:tcPr marL="89359" marR="89359"/>
                </a:tc>
                <a:extLst>
                  <a:ext uri="{0D108BD9-81ED-4DB2-BD59-A6C34878D82A}">
                    <a16:rowId xmlns:a16="http://schemas.microsoft.com/office/drawing/2014/main" val="10001"/>
                  </a:ext>
                </a:extLst>
              </a:tr>
              <a:tr h="370840">
                <a:tc>
                  <a:txBody>
                    <a:bodyPr/>
                    <a:lstStyle/>
                    <a:p>
                      <a:r>
                        <a:rPr lang="en-US" dirty="0"/>
                        <a:t>/b/</a:t>
                      </a:r>
                    </a:p>
                  </a:txBody>
                  <a:tcPr marL="89359" marR="89359"/>
                </a:tc>
                <a:tc>
                  <a:txBody>
                    <a:bodyPr/>
                    <a:lstStyle/>
                    <a:p>
                      <a:r>
                        <a:rPr lang="en-US" dirty="0"/>
                        <a:t>bit, brat, bubble</a:t>
                      </a:r>
                    </a:p>
                  </a:txBody>
                  <a:tcPr marL="89359" marR="89359"/>
                </a:tc>
                <a:tc>
                  <a:txBody>
                    <a:bodyPr/>
                    <a:lstStyle/>
                    <a:p>
                      <a:r>
                        <a:rPr lang="en-US" dirty="0"/>
                        <a:t>b</a:t>
                      </a:r>
                    </a:p>
                  </a:txBody>
                  <a:tcPr marL="89359" marR="89359"/>
                </a:tc>
                <a:extLst>
                  <a:ext uri="{0D108BD9-81ED-4DB2-BD59-A6C34878D82A}">
                    <a16:rowId xmlns:a16="http://schemas.microsoft.com/office/drawing/2014/main" val="10002"/>
                  </a:ext>
                </a:extLst>
              </a:tr>
              <a:tr h="370840">
                <a:tc>
                  <a:txBody>
                    <a:bodyPr/>
                    <a:lstStyle/>
                    <a:p>
                      <a:r>
                        <a:rPr lang="en-US" dirty="0"/>
                        <a:t>/m/</a:t>
                      </a:r>
                    </a:p>
                  </a:txBody>
                  <a:tcPr marL="89359" marR="89359"/>
                </a:tc>
                <a:tc>
                  <a:txBody>
                    <a:bodyPr/>
                    <a:lstStyle/>
                    <a:p>
                      <a:r>
                        <a:rPr lang="en-US" dirty="0"/>
                        <a:t>mitt,</a:t>
                      </a:r>
                      <a:r>
                        <a:rPr lang="en-US" baseline="0" dirty="0"/>
                        <a:t> comb, hymn</a:t>
                      </a:r>
                      <a:endParaRPr lang="en-US" dirty="0"/>
                    </a:p>
                  </a:txBody>
                  <a:tcPr marL="89359" marR="89359"/>
                </a:tc>
                <a:tc>
                  <a:txBody>
                    <a:bodyPr/>
                    <a:lstStyle/>
                    <a:p>
                      <a:r>
                        <a:rPr lang="en-US" dirty="0"/>
                        <a:t>m,</a:t>
                      </a:r>
                      <a:r>
                        <a:rPr lang="en-US" baseline="0" dirty="0"/>
                        <a:t> </a:t>
                      </a:r>
                      <a:r>
                        <a:rPr lang="en-US" baseline="0" dirty="0" err="1"/>
                        <a:t>mb</a:t>
                      </a:r>
                      <a:r>
                        <a:rPr lang="en-US" baseline="0" dirty="0"/>
                        <a:t>, </a:t>
                      </a:r>
                      <a:r>
                        <a:rPr lang="en-US" baseline="0" dirty="0" err="1"/>
                        <a:t>mn</a:t>
                      </a:r>
                      <a:endParaRPr lang="en-US" dirty="0"/>
                    </a:p>
                  </a:txBody>
                  <a:tcPr marL="89359" marR="89359"/>
                </a:tc>
                <a:extLst>
                  <a:ext uri="{0D108BD9-81ED-4DB2-BD59-A6C34878D82A}">
                    <a16:rowId xmlns:a16="http://schemas.microsoft.com/office/drawing/2014/main" val="10003"/>
                  </a:ext>
                </a:extLst>
              </a:tr>
              <a:tr h="370840">
                <a:tc>
                  <a:txBody>
                    <a:bodyPr/>
                    <a:lstStyle/>
                    <a:p>
                      <a:r>
                        <a:rPr lang="en-US" dirty="0"/>
                        <a:t>/t/</a:t>
                      </a:r>
                    </a:p>
                  </a:txBody>
                  <a:tcPr marL="89359" marR="89359"/>
                </a:tc>
                <a:tc>
                  <a:txBody>
                    <a:bodyPr/>
                    <a:lstStyle/>
                    <a:p>
                      <a:r>
                        <a:rPr lang="en-US" dirty="0"/>
                        <a:t>tickle</a:t>
                      </a:r>
                      <a:r>
                        <a:rPr lang="en-US" baseline="0" dirty="0"/>
                        <a:t> mitt, sipped</a:t>
                      </a:r>
                      <a:endParaRPr lang="en-US" dirty="0"/>
                    </a:p>
                  </a:txBody>
                  <a:tcPr marL="89359" marR="89359"/>
                </a:tc>
                <a:tc>
                  <a:txBody>
                    <a:bodyPr/>
                    <a:lstStyle/>
                    <a:p>
                      <a:r>
                        <a:rPr lang="en-US" dirty="0"/>
                        <a:t>t,</a:t>
                      </a:r>
                      <a:r>
                        <a:rPr lang="en-US" baseline="0" dirty="0"/>
                        <a:t> </a:t>
                      </a:r>
                      <a:r>
                        <a:rPr lang="en-US" baseline="0" dirty="0" err="1"/>
                        <a:t>tt</a:t>
                      </a:r>
                      <a:r>
                        <a:rPr lang="en-US" baseline="0" dirty="0"/>
                        <a:t>, </a:t>
                      </a:r>
                      <a:r>
                        <a:rPr lang="en-US" baseline="0" dirty="0" err="1"/>
                        <a:t>ed</a:t>
                      </a:r>
                      <a:endParaRPr lang="en-US" dirty="0"/>
                    </a:p>
                  </a:txBody>
                  <a:tcPr marL="89359" marR="89359"/>
                </a:tc>
                <a:extLst>
                  <a:ext uri="{0D108BD9-81ED-4DB2-BD59-A6C34878D82A}">
                    <a16:rowId xmlns:a16="http://schemas.microsoft.com/office/drawing/2014/main" val="10004"/>
                  </a:ext>
                </a:extLst>
              </a:tr>
              <a:tr h="370840">
                <a:tc>
                  <a:txBody>
                    <a:bodyPr/>
                    <a:lstStyle/>
                    <a:p>
                      <a:r>
                        <a:rPr lang="en-US" dirty="0"/>
                        <a:t>/d/</a:t>
                      </a:r>
                    </a:p>
                  </a:txBody>
                  <a:tcPr marL="89359" marR="89359"/>
                </a:tc>
                <a:tc>
                  <a:txBody>
                    <a:bodyPr/>
                    <a:lstStyle/>
                    <a:p>
                      <a:r>
                        <a:rPr lang="en-US" dirty="0"/>
                        <a:t>die,</a:t>
                      </a:r>
                      <a:r>
                        <a:rPr lang="en-US" baseline="0" dirty="0"/>
                        <a:t> loved</a:t>
                      </a:r>
                      <a:endParaRPr lang="en-US" dirty="0"/>
                    </a:p>
                  </a:txBody>
                  <a:tcPr marL="89359" marR="89359"/>
                </a:tc>
                <a:tc>
                  <a:txBody>
                    <a:bodyPr/>
                    <a:lstStyle/>
                    <a:p>
                      <a:r>
                        <a:rPr lang="en-US" dirty="0"/>
                        <a:t>d,</a:t>
                      </a:r>
                      <a:r>
                        <a:rPr lang="en-US" baseline="0" dirty="0"/>
                        <a:t> </a:t>
                      </a:r>
                      <a:r>
                        <a:rPr lang="en-US" baseline="0" dirty="0" err="1"/>
                        <a:t>ed</a:t>
                      </a:r>
                      <a:endParaRPr lang="en-US" dirty="0"/>
                    </a:p>
                  </a:txBody>
                  <a:tcPr marL="89359" marR="89359"/>
                </a:tc>
                <a:extLst>
                  <a:ext uri="{0D108BD9-81ED-4DB2-BD59-A6C34878D82A}">
                    <a16:rowId xmlns:a16="http://schemas.microsoft.com/office/drawing/2014/main" val="10005"/>
                  </a:ext>
                </a:extLst>
              </a:tr>
              <a:tr h="370840">
                <a:tc>
                  <a:txBody>
                    <a:bodyPr/>
                    <a:lstStyle/>
                    <a:p>
                      <a:r>
                        <a:rPr lang="en-US" dirty="0"/>
                        <a:t>/n/</a:t>
                      </a:r>
                    </a:p>
                  </a:txBody>
                  <a:tcPr marL="89359" marR="89359"/>
                </a:tc>
                <a:tc>
                  <a:txBody>
                    <a:bodyPr/>
                    <a:lstStyle/>
                    <a:p>
                      <a:r>
                        <a:rPr lang="en-US" dirty="0"/>
                        <a:t>nice, knight,</a:t>
                      </a:r>
                      <a:r>
                        <a:rPr lang="en-US" baseline="0" dirty="0"/>
                        <a:t> gnat</a:t>
                      </a:r>
                      <a:endParaRPr lang="en-US" dirty="0"/>
                    </a:p>
                  </a:txBody>
                  <a:tcPr marL="89359" marR="89359"/>
                </a:tc>
                <a:tc>
                  <a:txBody>
                    <a:bodyPr/>
                    <a:lstStyle/>
                    <a:p>
                      <a:r>
                        <a:rPr lang="en-US" dirty="0"/>
                        <a:t>n,</a:t>
                      </a:r>
                      <a:r>
                        <a:rPr lang="en-US" baseline="0" dirty="0"/>
                        <a:t> </a:t>
                      </a:r>
                      <a:r>
                        <a:rPr lang="en-US" baseline="0" dirty="0" err="1"/>
                        <a:t>kn</a:t>
                      </a:r>
                      <a:r>
                        <a:rPr lang="en-US" baseline="0" dirty="0"/>
                        <a:t>, </a:t>
                      </a:r>
                      <a:r>
                        <a:rPr lang="en-US" baseline="0" dirty="0" err="1"/>
                        <a:t>gn</a:t>
                      </a:r>
                      <a:endParaRPr lang="en-US" dirty="0"/>
                    </a:p>
                  </a:txBody>
                  <a:tcPr marL="89359" marR="89359"/>
                </a:tc>
                <a:extLst>
                  <a:ext uri="{0D108BD9-81ED-4DB2-BD59-A6C34878D82A}">
                    <a16:rowId xmlns:a16="http://schemas.microsoft.com/office/drawing/2014/main" val="10006"/>
                  </a:ext>
                </a:extLst>
              </a:tr>
              <a:tr h="370840">
                <a:tc>
                  <a:txBody>
                    <a:bodyPr/>
                    <a:lstStyle/>
                    <a:p>
                      <a:r>
                        <a:rPr lang="en-US" dirty="0"/>
                        <a:t>/k/</a:t>
                      </a:r>
                    </a:p>
                  </a:txBody>
                  <a:tcPr marL="89359" marR="89359"/>
                </a:tc>
                <a:tc>
                  <a:txBody>
                    <a:bodyPr/>
                    <a:lstStyle/>
                    <a:p>
                      <a:r>
                        <a:rPr lang="en-US" dirty="0"/>
                        <a:t>cup, kite, duck, chorus, folk,</a:t>
                      </a:r>
                      <a:r>
                        <a:rPr lang="en-US" baseline="0" dirty="0"/>
                        <a:t> quiet </a:t>
                      </a:r>
                      <a:endParaRPr lang="en-US" dirty="0"/>
                    </a:p>
                  </a:txBody>
                  <a:tcPr marL="89359" marR="89359"/>
                </a:tc>
                <a:tc>
                  <a:txBody>
                    <a:bodyPr/>
                    <a:lstStyle/>
                    <a:p>
                      <a:r>
                        <a:rPr lang="en-US" dirty="0"/>
                        <a:t>k,</a:t>
                      </a:r>
                      <a:r>
                        <a:rPr lang="en-US" baseline="0" dirty="0"/>
                        <a:t> c, </a:t>
                      </a:r>
                      <a:r>
                        <a:rPr lang="en-US" baseline="0" dirty="0" err="1"/>
                        <a:t>ck</a:t>
                      </a:r>
                      <a:r>
                        <a:rPr lang="en-US" baseline="0" dirty="0"/>
                        <a:t>, </a:t>
                      </a:r>
                      <a:r>
                        <a:rPr lang="en-US" baseline="0" dirty="0" err="1"/>
                        <a:t>ch</a:t>
                      </a:r>
                      <a:r>
                        <a:rPr lang="en-US" baseline="0" dirty="0"/>
                        <a:t>, </a:t>
                      </a:r>
                      <a:r>
                        <a:rPr lang="en-US" baseline="0" dirty="0" err="1"/>
                        <a:t>lk</a:t>
                      </a:r>
                      <a:r>
                        <a:rPr lang="en-US" baseline="0" dirty="0"/>
                        <a:t>, q</a:t>
                      </a:r>
                      <a:endParaRPr lang="en-US" dirty="0"/>
                    </a:p>
                  </a:txBody>
                  <a:tcPr marL="89359" marR="89359"/>
                </a:tc>
                <a:extLst>
                  <a:ext uri="{0D108BD9-81ED-4DB2-BD59-A6C34878D82A}">
                    <a16:rowId xmlns:a16="http://schemas.microsoft.com/office/drawing/2014/main" val="10007"/>
                  </a:ext>
                </a:extLst>
              </a:tr>
              <a:tr h="370840">
                <a:tc>
                  <a:txBody>
                    <a:bodyPr/>
                    <a:lstStyle/>
                    <a:p>
                      <a:r>
                        <a:rPr lang="en-US" dirty="0"/>
                        <a:t>/g/</a:t>
                      </a:r>
                    </a:p>
                  </a:txBody>
                  <a:tcPr marL="89359" marR="89359"/>
                </a:tc>
                <a:tc>
                  <a:txBody>
                    <a:bodyPr/>
                    <a:lstStyle/>
                    <a:p>
                      <a:r>
                        <a:rPr lang="en-US" dirty="0"/>
                        <a:t>girl, Pittsburgh</a:t>
                      </a:r>
                    </a:p>
                  </a:txBody>
                  <a:tcPr marL="89359" marR="89359"/>
                </a:tc>
                <a:tc>
                  <a:txBody>
                    <a:bodyPr/>
                    <a:lstStyle/>
                    <a:p>
                      <a:r>
                        <a:rPr lang="en-US" dirty="0"/>
                        <a:t>g, </a:t>
                      </a:r>
                      <a:r>
                        <a:rPr lang="en-US" dirty="0" err="1"/>
                        <a:t>gh</a:t>
                      </a:r>
                      <a:r>
                        <a:rPr lang="en-US" baseline="0" dirty="0"/>
                        <a:t> </a:t>
                      </a:r>
                      <a:endParaRPr lang="en-US" dirty="0"/>
                    </a:p>
                  </a:txBody>
                  <a:tcPr marL="89359" marR="89359"/>
                </a:tc>
                <a:extLst>
                  <a:ext uri="{0D108BD9-81ED-4DB2-BD59-A6C34878D82A}">
                    <a16:rowId xmlns:a16="http://schemas.microsoft.com/office/drawing/2014/main" val="10008"/>
                  </a:ext>
                </a:extLst>
              </a:tr>
              <a:tr h="370840">
                <a:tc>
                  <a:txBody>
                    <a:bodyPr/>
                    <a:lstStyle/>
                    <a:p>
                      <a:r>
                        <a:rPr lang="en-US" dirty="0"/>
                        <a:t>/</a:t>
                      </a:r>
                      <a:r>
                        <a:rPr lang="en-US" dirty="0" err="1"/>
                        <a:t>ng</a:t>
                      </a:r>
                      <a:r>
                        <a:rPr lang="en-US" dirty="0"/>
                        <a:t>/</a:t>
                      </a:r>
                    </a:p>
                  </a:txBody>
                  <a:tcPr marL="89359" marR="89359"/>
                </a:tc>
                <a:tc>
                  <a:txBody>
                    <a:bodyPr/>
                    <a:lstStyle/>
                    <a:p>
                      <a:r>
                        <a:rPr lang="en-US" dirty="0"/>
                        <a:t>sing,</a:t>
                      </a:r>
                      <a:r>
                        <a:rPr lang="en-US" baseline="0" dirty="0"/>
                        <a:t> bank</a:t>
                      </a:r>
                      <a:endParaRPr lang="en-US" dirty="0"/>
                    </a:p>
                  </a:txBody>
                  <a:tcPr marL="89359" marR="89359"/>
                </a:tc>
                <a:tc>
                  <a:txBody>
                    <a:bodyPr/>
                    <a:lstStyle/>
                    <a:p>
                      <a:r>
                        <a:rPr lang="en-US" dirty="0" err="1"/>
                        <a:t>ng</a:t>
                      </a:r>
                      <a:r>
                        <a:rPr lang="en-US" dirty="0"/>
                        <a:t>,</a:t>
                      </a:r>
                      <a:r>
                        <a:rPr lang="en-US" baseline="0" dirty="0"/>
                        <a:t> n</a:t>
                      </a:r>
                      <a:endParaRPr lang="en-US" dirty="0"/>
                    </a:p>
                  </a:txBody>
                  <a:tcPr marL="89359" marR="89359"/>
                </a:tc>
                <a:extLst>
                  <a:ext uri="{0D108BD9-81ED-4DB2-BD59-A6C34878D82A}">
                    <a16:rowId xmlns:a16="http://schemas.microsoft.com/office/drawing/2014/main" val="10009"/>
                  </a:ext>
                </a:extLst>
              </a:tr>
              <a:tr h="370840">
                <a:tc>
                  <a:txBody>
                    <a:bodyPr/>
                    <a:lstStyle/>
                    <a:p>
                      <a:r>
                        <a:rPr lang="en-US" dirty="0"/>
                        <a:t>/f/</a:t>
                      </a:r>
                    </a:p>
                  </a:txBody>
                  <a:tcPr marL="89359" marR="89359"/>
                </a:tc>
                <a:tc>
                  <a:txBody>
                    <a:bodyPr/>
                    <a:lstStyle/>
                    <a:p>
                      <a:r>
                        <a:rPr lang="en-US" dirty="0"/>
                        <a:t>fluff,</a:t>
                      </a:r>
                      <a:r>
                        <a:rPr lang="en-US" baseline="0" dirty="0"/>
                        <a:t> sphere, tough, calf</a:t>
                      </a:r>
                      <a:endParaRPr lang="en-US" dirty="0"/>
                    </a:p>
                  </a:txBody>
                  <a:tcPr marL="89359" marR="89359"/>
                </a:tc>
                <a:tc>
                  <a:txBody>
                    <a:bodyPr/>
                    <a:lstStyle/>
                    <a:p>
                      <a:r>
                        <a:rPr lang="en-US" dirty="0"/>
                        <a:t>f,</a:t>
                      </a:r>
                      <a:r>
                        <a:rPr lang="en-US" baseline="0" dirty="0"/>
                        <a:t> </a:t>
                      </a:r>
                      <a:r>
                        <a:rPr lang="en-US" baseline="0" dirty="0" err="1"/>
                        <a:t>ff</a:t>
                      </a:r>
                      <a:r>
                        <a:rPr lang="en-US" baseline="0" dirty="0"/>
                        <a:t>, </a:t>
                      </a:r>
                      <a:r>
                        <a:rPr lang="en-US" baseline="0" dirty="0" err="1"/>
                        <a:t>ph</a:t>
                      </a:r>
                      <a:r>
                        <a:rPr lang="en-US" baseline="0" dirty="0"/>
                        <a:t>, lf</a:t>
                      </a:r>
                      <a:endParaRPr lang="en-US" dirty="0"/>
                    </a:p>
                  </a:txBody>
                  <a:tcPr marL="89359" marR="89359"/>
                </a:tc>
                <a:extLst>
                  <a:ext uri="{0D108BD9-81ED-4DB2-BD59-A6C34878D82A}">
                    <a16:rowId xmlns:a16="http://schemas.microsoft.com/office/drawing/2014/main" val="10010"/>
                  </a:ext>
                </a:extLst>
              </a:tr>
              <a:tr h="370840">
                <a:tc>
                  <a:txBody>
                    <a:bodyPr/>
                    <a:lstStyle/>
                    <a:p>
                      <a:r>
                        <a:rPr lang="en-US" dirty="0"/>
                        <a:t>/v/</a:t>
                      </a:r>
                    </a:p>
                  </a:txBody>
                  <a:tcPr marL="89359" marR="89359"/>
                </a:tc>
                <a:tc>
                  <a:txBody>
                    <a:bodyPr/>
                    <a:lstStyle/>
                    <a:p>
                      <a:r>
                        <a:rPr lang="en-US" dirty="0"/>
                        <a:t>van,</a:t>
                      </a:r>
                      <a:r>
                        <a:rPr lang="en-US" baseline="0" dirty="0"/>
                        <a:t> dove</a:t>
                      </a:r>
                      <a:endParaRPr lang="en-US" dirty="0"/>
                    </a:p>
                  </a:txBody>
                  <a:tcPr marL="89359" marR="89359"/>
                </a:tc>
                <a:tc>
                  <a:txBody>
                    <a:bodyPr/>
                    <a:lstStyle/>
                    <a:p>
                      <a:r>
                        <a:rPr lang="en-US" dirty="0"/>
                        <a:t>v, </a:t>
                      </a:r>
                      <a:r>
                        <a:rPr lang="en-US" dirty="0" err="1"/>
                        <a:t>ve</a:t>
                      </a:r>
                      <a:r>
                        <a:rPr lang="en-US" baseline="0" dirty="0"/>
                        <a:t> </a:t>
                      </a:r>
                      <a:endParaRPr lang="en-US" dirty="0"/>
                    </a:p>
                  </a:txBody>
                  <a:tcPr marL="89359" marR="89359"/>
                </a:tc>
                <a:extLst>
                  <a:ext uri="{0D108BD9-81ED-4DB2-BD59-A6C34878D82A}">
                    <a16:rowId xmlns:a16="http://schemas.microsoft.com/office/drawing/2014/main" val="10011"/>
                  </a:ext>
                </a:extLst>
              </a:tr>
              <a:tr h="370840">
                <a:tc>
                  <a:txBody>
                    <a:bodyPr/>
                    <a:lstStyle/>
                    <a:p>
                      <a:r>
                        <a:rPr lang="en-US" dirty="0"/>
                        <a:t>/s/</a:t>
                      </a:r>
                    </a:p>
                  </a:txBody>
                  <a:tcPr marL="89359" marR="89359"/>
                </a:tc>
                <a:tc>
                  <a:txBody>
                    <a:bodyPr/>
                    <a:lstStyle/>
                    <a:p>
                      <a:r>
                        <a:rPr lang="en-US" dirty="0"/>
                        <a:t>sit,</a:t>
                      </a:r>
                      <a:r>
                        <a:rPr lang="en-US" baseline="0" dirty="0"/>
                        <a:t> pass, science, psychic</a:t>
                      </a:r>
                      <a:endParaRPr lang="en-US" dirty="0"/>
                    </a:p>
                  </a:txBody>
                  <a:tcPr marL="89359" marR="89359"/>
                </a:tc>
                <a:tc>
                  <a:txBody>
                    <a:bodyPr/>
                    <a:lstStyle/>
                    <a:p>
                      <a:r>
                        <a:rPr lang="en-US" dirty="0"/>
                        <a:t>s, </a:t>
                      </a:r>
                      <a:r>
                        <a:rPr lang="en-US" dirty="0" err="1"/>
                        <a:t>ss</a:t>
                      </a:r>
                      <a:r>
                        <a:rPr lang="en-US" dirty="0"/>
                        <a:t>, </a:t>
                      </a:r>
                      <a:r>
                        <a:rPr lang="en-US" dirty="0" err="1"/>
                        <a:t>sc</a:t>
                      </a:r>
                      <a:r>
                        <a:rPr lang="en-US" dirty="0"/>
                        <a:t>, </a:t>
                      </a:r>
                      <a:r>
                        <a:rPr lang="en-US" dirty="0" err="1"/>
                        <a:t>ps</a:t>
                      </a:r>
                      <a:endParaRPr lang="en-US" dirty="0"/>
                    </a:p>
                  </a:txBody>
                  <a:tcPr marL="89359" marR="89359"/>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70129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Phoneme-Grapheme Correspondence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9937864"/>
              </p:ext>
            </p:extLst>
          </p:nvPr>
        </p:nvGraphicFramePr>
        <p:xfrm>
          <a:off x="2073274" y="1497940"/>
          <a:ext cx="8137524" cy="5487624"/>
        </p:xfrm>
        <a:graphic>
          <a:graphicData uri="http://schemas.openxmlformats.org/drawingml/2006/table">
            <a:tbl>
              <a:tblPr firstRow="1" bandRow="1">
                <a:tableStyleId>{5C22544A-7EE6-4342-B048-85BDC9FD1C3A}</a:tableStyleId>
              </a:tblPr>
              <a:tblGrid>
                <a:gridCol w="1355105">
                  <a:extLst>
                    <a:ext uri="{9D8B030D-6E8A-4147-A177-3AD203B41FA5}">
                      <a16:colId xmlns:a16="http://schemas.microsoft.com/office/drawing/2014/main" val="20000"/>
                    </a:ext>
                  </a:extLst>
                </a:gridCol>
                <a:gridCol w="4069911">
                  <a:extLst>
                    <a:ext uri="{9D8B030D-6E8A-4147-A177-3AD203B41FA5}">
                      <a16:colId xmlns:a16="http://schemas.microsoft.com/office/drawing/2014/main" val="20001"/>
                    </a:ext>
                  </a:extLst>
                </a:gridCol>
                <a:gridCol w="2712508">
                  <a:extLst>
                    <a:ext uri="{9D8B030D-6E8A-4147-A177-3AD203B41FA5}">
                      <a16:colId xmlns:a16="http://schemas.microsoft.com/office/drawing/2014/main" val="20002"/>
                    </a:ext>
                  </a:extLst>
                </a:gridCol>
              </a:tblGrid>
              <a:tr h="458424">
                <a:tc>
                  <a:txBody>
                    <a:bodyPr/>
                    <a:lstStyle/>
                    <a:p>
                      <a:r>
                        <a:rPr lang="en-US" dirty="0">
                          <a:solidFill>
                            <a:srgbClr val="000000"/>
                          </a:solidFill>
                        </a:rPr>
                        <a:t>Phoneme</a:t>
                      </a:r>
                    </a:p>
                  </a:txBody>
                  <a:tcPr/>
                </a:tc>
                <a:tc>
                  <a:txBody>
                    <a:bodyPr/>
                    <a:lstStyle/>
                    <a:p>
                      <a:r>
                        <a:rPr lang="en-US" dirty="0">
                          <a:solidFill>
                            <a:srgbClr val="000000"/>
                          </a:solidFill>
                        </a:rPr>
                        <a:t>Word Examples</a:t>
                      </a:r>
                    </a:p>
                  </a:txBody>
                  <a:tcPr/>
                </a:tc>
                <a:tc>
                  <a:txBody>
                    <a:bodyPr/>
                    <a:lstStyle/>
                    <a:p>
                      <a:r>
                        <a:rPr lang="en-US" dirty="0">
                          <a:solidFill>
                            <a:srgbClr val="000000"/>
                          </a:solidFill>
                        </a:rPr>
                        <a:t>Common spellings</a:t>
                      </a:r>
                    </a:p>
                  </a:txBody>
                  <a:tcPr/>
                </a:tc>
                <a:extLst>
                  <a:ext uri="{0D108BD9-81ED-4DB2-BD59-A6C34878D82A}">
                    <a16:rowId xmlns:a16="http://schemas.microsoft.com/office/drawing/2014/main" val="10000"/>
                  </a:ext>
                </a:extLst>
              </a:tr>
              <a:tr h="337696">
                <a:tc>
                  <a:txBody>
                    <a:bodyPr/>
                    <a:lstStyle/>
                    <a:p>
                      <a:r>
                        <a:rPr lang="en-US" dirty="0">
                          <a:solidFill>
                            <a:srgbClr val="000000"/>
                          </a:solidFill>
                        </a:rPr>
                        <a:t>/z/</a:t>
                      </a:r>
                    </a:p>
                  </a:txBody>
                  <a:tcPr/>
                </a:tc>
                <a:tc>
                  <a:txBody>
                    <a:bodyPr/>
                    <a:lstStyle/>
                    <a:p>
                      <a:r>
                        <a:rPr lang="en-US" dirty="0">
                          <a:solidFill>
                            <a:srgbClr val="000000"/>
                          </a:solidFill>
                        </a:rPr>
                        <a:t>zoo, jazz,</a:t>
                      </a:r>
                      <a:r>
                        <a:rPr lang="en-US" baseline="0" dirty="0">
                          <a:solidFill>
                            <a:srgbClr val="000000"/>
                          </a:solidFill>
                        </a:rPr>
                        <a:t> nose, as, xylophone</a:t>
                      </a:r>
                      <a:endParaRPr lang="en-US" dirty="0">
                        <a:solidFill>
                          <a:srgbClr val="000000"/>
                        </a:solidFill>
                      </a:endParaRPr>
                    </a:p>
                  </a:txBody>
                  <a:tcPr/>
                </a:tc>
                <a:tc>
                  <a:txBody>
                    <a:bodyPr/>
                    <a:lstStyle/>
                    <a:p>
                      <a:r>
                        <a:rPr lang="en-US" dirty="0">
                          <a:solidFill>
                            <a:srgbClr val="000000"/>
                          </a:solidFill>
                        </a:rPr>
                        <a:t>z,</a:t>
                      </a:r>
                      <a:r>
                        <a:rPr lang="en-US" baseline="0" dirty="0">
                          <a:solidFill>
                            <a:srgbClr val="000000"/>
                          </a:solidFill>
                        </a:rPr>
                        <a:t> </a:t>
                      </a:r>
                      <a:r>
                        <a:rPr lang="en-US" baseline="0" dirty="0" err="1">
                          <a:solidFill>
                            <a:srgbClr val="000000"/>
                          </a:solidFill>
                        </a:rPr>
                        <a:t>zz</a:t>
                      </a:r>
                      <a:r>
                        <a:rPr lang="en-US" baseline="0" dirty="0">
                          <a:solidFill>
                            <a:srgbClr val="000000"/>
                          </a:solidFill>
                        </a:rPr>
                        <a:t>, se, s, x</a:t>
                      </a:r>
                      <a:endParaRPr lang="en-US" dirty="0">
                        <a:solidFill>
                          <a:srgbClr val="000000"/>
                        </a:solidFill>
                      </a:endParaRPr>
                    </a:p>
                  </a:txBody>
                  <a:tcPr/>
                </a:tc>
                <a:extLst>
                  <a:ext uri="{0D108BD9-81ED-4DB2-BD59-A6C34878D82A}">
                    <a16:rowId xmlns:a16="http://schemas.microsoft.com/office/drawing/2014/main" val="10001"/>
                  </a:ext>
                </a:extLst>
              </a:tr>
              <a:tr h="337696">
                <a:tc>
                  <a:txBody>
                    <a:bodyPr/>
                    <a:lstStyle/>
                    <a:p>
                      <a:r>
                        <a:rPr lang="en-US" dirty="0"/>
                        <a:t>/</a:t>
                      </a:r>
                      <a:r>
                        <a:rPr lang="en-US" dirty="0" err="1"/>
                        <a:t>th</a:t>
                      </a:r>
                      <a:r>
                        <a:rPr lang="en-US" dirty="0"/>
                        <a:t>/</a:t>
                      </a:r>
                    </a:p>
                  </a:txBody>
                  <a:tcPr/>
                </a:tc>
                <a:tc>
                  <a:txBody>
                    <a:bodyPr/>
                    <a:lstStyle/>
                    <a:p>
                      <a:r>
                        <a:rPr lang="en-US" dirty="0"/>
                        <a:t>thin, breath,</a:t>
                      </a:r>
                      <a:r>
                        <a:rPr lang="en-US" baseline="0" dirty="0"/>
                        <a:t> ether</a:t>
                      </a:r>
                      <a:endParaRPr lang="en-US" dirty="0"/>
                    </a:p>
                  </a:txBody>
                  <a:tcPr/>
                </a:tc>
                <a:tc>
                  <a:txBody>
                    <a:bodyPr/>
                    <a:lstStyle/>
                    <a:p>
                      <a:r>
                        <a:rPr lang="en-US" dirty="0" err="1"/>
                        <a:t>th</a:t>
                      </a:r>
                      <a:r>
                        <a:rPr lang="en-US" baseline="0" dirty="0"/>
                        <a:t> </a:t>
                      </a:r>
                      <a:endParaRPr lang="en-US" dirty="0"/>
                    </a:p>
                  </a:txBody>
                  <a:tcPr/>
                </a:tc>
                <a:extLst>
                  <a:ext uri="{0D108BD9-81ED-4DB2-BD59-A6C34878D82A}">
                    <a16:rowId xmlns:a16="http://schemas.microsoft.com/office/drawing/2014/main" val="10002"/>
                  </a:ext>
                </a:extLst>
              </a:tr>
              <a:tr h="337696">
                <a:tc>
                  <a:txBody>
                    <a:bodyPr/>
                    <a:lstStyle/>
                    <a:p>
                      <a:r>
                        <a:rPr lang="en-US" dirty="0"/>
                        <a:t>/</a:t>
                      </a:r>
                      <a:r>
                        <a:rPr lang="en-US" u="sng" dirty="0" err="1"/>
                        <a:t>th</a:t>
                      </a:r>
                      <a:r>
                        <a:rPr lang="en-US" dirty="0"/>
                        <a:t>/</a:t>
                      </a:r>
                    </a:p>
                  </a:txBody>
                  <a:tcPr/>
                </a:tc>
                <a:tc>
                  <a:txBody>
                    <a:bodyPr/>
                    <a:lstStyle/>
                    <a:p>
                      <a:r>
                        <a:rPr lang="en-US" dirty="0"/>
                        <a:t>this,</a:t>
                      </a:r>
                      <a:r>
                        <a:rPr lang="en-US" baseline="0" dirty="0"/>
                        <a:t> breathe, either</a:t>
                      </a:r>
                      <a:endParaRPr lang="en-US" dirty="0"/>
                    </a:p>
                  </a:txBody>
                  <a:tcPr/>
                </a:tc>
                <a:tc>
                  <a:txBody>
                    <a:bodyPr/>
                    <a:lstStyle/>
                    <a:p>
                      <a:r>
                        <a:rPr lang="en-US" dirty="0" err="1"/>
                        <a:t>th</a:t>
                      </a:r>
                      <a:endParaRPr lang="en-US" dirty="0"/>
                    </a:p>
                  </a:txBody>
                  <a:tcPr/>
                </a:tc>
                <a:extLst>
                  <a:ext uri="{0D108BD9-81ED-4DB2-BD59-A6C34878D82A}">
                    <a16:rowId xmlns:a16="http://schemas.microsoft.com/office/drawing/2014/main" val="10003"/>
                  </a:ext>
                </a:extLst>
              </a:tr>
              <a:tr h="582872">
                <a:tc>
                  <a:txBody>
                    <a:bodyPr/>
                    <a:lstStyle/>
                    <a:p>
                      <a:r>
                        <a:rPr lang="en-US" dirty="0"/>
                        <a:t>/</a:t>
                      </a:r>
                      <a:r>
                        <a:rPr lang="en-US" dirty="0" err="1"/>
                        <a:t>sh</a:t>
                      </a:r>
                      <a:r>
                        <a:rPr lang="en-US" dirty="0"/>
                        <a:t>/</a:t>
                      </a:r>
                    </a:p>
                  </a:txBody>
                  <a:tcPr/>
                </a:tc>
                <a:tc>
                  <a:txBody>
                    <a:bodyPr/>
                    <a:lstStyle/>
                    <a:p>
                      <a:r>
                        <a:rPr lang="en-US" baseline="0" dirty="0"/>
                        <a:t>shoe, mission, sure, charade, precious, notion, mission, special</a:t>
                      </a:r>
                      <a:endParaRPr lang="en-US" dirty="0"/>
                    </a:p>
                  </a:txBody>
                  <a:tcPr/>
                </a:tc>
                <a:tc>
                  <a:txBody>
                    <a:bodyPr/>
                    <a:lstStyle/>
                    <a:p>
                      <a:r>
                        <a:rPr lang="en-US" dirty="0" err="1"/>
                        <a:t>sh</a:t>
                      </a:r>
                      <a:r>
                        <a:rPr lang="en-US" dirty="0"/>
                        <a:t>,</a:t>
                      </a:r>
                      <a:r>
                        <a:rPr lang="en-US" baseline="0" dirty="0"/>
                        <a:t> </a:t>
                      </a:r>
                      <a:r>
                        <a:rPr lang="en-US" baseline="0" dirty="0" err="1"/>
                        <a:t>ss</a:t>
                      </a:r>
                      <a:r>
                        <a:rPr lang="en-US" baseline="0" dirty="0"/>
                        <a:t>, s, </a:t>
                      </a:r>
                      <a:r>
                        <a:rPr lang="en-US" baseline="0" dirty="0" err="1"/>
                        <a:t>ch</a:t>
                      </a:r>
                      <a:r>
                        <a:rPr lang="en-US" baseline="0" dirty="0"/>
                        <a:t>, </a:t>
                      </a:r>
                      <a:r>
                        <a:rPr lang="en-US" baseline="0" dirty="0" err="1"/>
                        <a:t>sc</a:t>
                      </a:r>
                      <a:r>
                        <a:rPr lang="en-US" baseline="0" dirty="0"/>
                        <a:t>, </a:t>
                      </a:r>
                      <a:r>
                        <a:rPr lang="en-US" baseline="0" dirty="0" err="1"/>
                        <a:t>ti</a:t>
                      </a:r>
                      <a:r>
                        <a:rPr lang="en-US" baseline="0" dirty="0"/>
                        <a:t>, </a:t>
                      </a:r>
                      <a:r>
                        <a:rPr lang="en-US" baseline="0" dirty="0" err="1"/>
                        <a:t>si</a:t>
                      </a:r>
                      <a:r>
                        <a:rPr lang="en-US" baseline="0" dirty="0"/>
                        <a:t>, ci</a:t>
                      </a:r>
                      <a:endParaRPr lang="en-US" dirty="0"/>
                    </a:p>
                  </a:txBody>
                  <a:tcPr/>
                </a:tc>
                <a:extLst>
                  <a:ext uri="{0D108BD9-81ED-4DB2-BD59-A6C34878D82A}">
                    <a16:rowId xmlns:a16="http://schemas.microsoft.com/office/drawing/2014/main" val="10004"/>
                  </a:ext>
                </a:extLst>
              </a:tr>
              <a:tr h="337696">
                <a:tc>
                  <a:txBody>
                    <a:bodyPr/>
                    <a:lstStyle/>
                    <a:p>
                      <a:r>
                        <a:rPr lang="en-US" dirty="0"/>
                        <a:t>/</a:t>
                      </a:r>
                      <a:r>
                        <a:rPr lang="en-US" dirty="0" err="1"/>
                        <a:t>zh</a:t>
                      </a:r>
                      <a:r>
                        <a:rPr lang="en-US" dirty="0"/>
                        <a:t>/</a:t>
                      </a:r>
                    </a:p>
                  </a:txBody>
                  <a:tcPr/>
                </a:tc>
                <a:tc>
                  <a:txBody>
                    <a:bodyPr/>
                    <a:lstStyle/>
                    <a:p>
                      <a:r>
                        <a:rPr lang="en-US" dirty="0"/>
                        <a:t>measure,</a:t>
                      </a:r>
                      <a:r>
                        <a:rPr lang="en-US" baseline="0" dirty="0"/>
                        <a:t> azure</a:t>
                      </a:r>
                      <a:endParaRPr lang="en-US" dirty="0"/>
                    </a:p>
                  </a:txBody>
                  <a:tcPr/>
                </a:tc>
                <a:tc>
                  <a:txBody>
                    <a:bodyPr/>
                    <a:lstStyle/>
                    <a:p>
                      <a:r>
                        <a:rPr lang="en-US" dirty="0"/>
                        <a:t>s,</a:t>
                      </a:r>
                      <a:r>
                        <a:rPr lang="en-US" baseline="0" dirty="0"/>
                        <a:t> z</a:t>
                      </a:r>
                      <a:endParaRPr lang="en-US" dirty="0"/>
                    </a:p>
                  </a:txBody>
                  <a:tcPr/>
                </a:tc>
                <a:extLst>
                  <a:ext uri="{0D108BD9-81ED-4DB2-BD59-A6C34878D82A}">
                    <a16:rowId xmlns:a16="http://schemas.microsoft.com/office/drawing/2014/main" val="10005"/>
                  </a:ext>
                </a:extLst>
              </a:tr>
              <a:tr h="337696">
                <a:tc>
                  <a:txBody>
                    <a:bodyPr/>
                    <a:lstStyle/>
                    <a:p>
                      <a:r>
                        <a:rPr lang="en-US" dirty="0"/>
                        <a:t>/</a:t>
                      </a:r>
                      <a:r>
                        <a:rPr lang="en-US" dirty="0" err="1"/>
                        <a:t>ch</a:t>
                      </a:r>
                      <a:r>
                        <a:rPr lang="en-US" dirty="0"/>
                        <a:t>/</a:t>
                      </a:r>
                    </a:p>
                  </a:txBody>
                  <a:tcPr/>
                </a:tc>
                <a:tc>
                  <a:txBody>
                    <a:bodyPr/>
                    <a:lstStyle/>
                    <a:p>
                      <a:r>
                        <a:rPr lang="en-US" dirty="0"/>
                        <a:t>cheap, future,</a:t>
                      </a:r>
                      <a:r>
                        <a:rPr lang="en-US" baseline="0" dirty="0"/>
                        <a:t> etch</a:t>
                      </a:r>
                      <a:endParaRPr lang="en-US" dirty="0"/>
                    </a:p>
                  </a:txBody>
                  <a:tcPr/>
                </a:tc>
                <a:tc>
                  <a:txBody>
                    <a:bodyPr/>
                    <a:lstStyle/>
                    <a:p>
                      <a:r>
                        <a:rPr lang="en-US" dirty="0" err="1"/>
                        <a:t>ch</a:t>
                      </a:r>
                      <a:r>
                        <a:rPr lang="en-US" dirty="0"/>
                        <a:t>,</a:t>
                      </a:r>
                      <a:r>
                        <a:rPr lang="en-US" baseline="0" dirty="0"/>
                        <a:t> </a:t>
                      </a:r>
                      <a:r>
                        <a:rPr lang="en-US" baseline="0" dirty="0" err="1"/>
                        <a:t>tch</a:t>
                      </a:r>
                      <a:endParaRPr lang="en-US" dirty="0"/>
                    </a:p>
                  </a:txBody>
                  <a:tcPr/>
                </a:tc>
                <a:extLst>
                  <a:ext uri="{0D108BD9-81ED-4DB2-BD59-A6C34878D82A}">
                    <a16:rowId xmlns:a16="http://schemas.microsoft.com/office/drawing/2014/main" val="10006"/>
                  </a:ext>
                </a:extLst>
              </a:tr>
              <a:tr h="337696">
                <a:tc>
                  <a:txBody>
                    <a:bodyPr/>
                    <a:lstStyle/>
                    <a:p>
                      <a:r>
                        <a:rPr lang="en-US" dirty="0"/>
                        <a:t>/j/</a:t>
                      </a:r>
                    </a:p>
                  </a:txBody>
                  <a:tcPr/>
                </a:tc>
                <a:tc>
                  <a:txBody>
                    <a:bodyPr/>
                    <a:lstStyle/>
                    <a:p>
                      <a:r>
                        <a:rPr lang="en-US" dirty="0"/>
                        <a:t>judge, wage </a:t>
                      </a:r>
                    </a:p>
                  </a:txBody>
                  <a:tcPr/>
                </a:tc>
                <a:tc>
                  <a:txBody>
                    <a:bodyPr/>
                    <a:lstStyle/>
                    <a:p>
                      <a:r>
                        <a:rPr lang="en-US" dirty="0"/>
                        <a:t>j,</a:t>
                      </a:r>
                      <a:r>
                        <a:rPr lang="en-US" baseline="0" dirty="0"/>
                        <a:t> </a:t>
                      </a:r>
                      <a:r>
                        <a:rPr lang="en-US" baseline="0" dirty="0" err="1"/>
                        <a:t>dge</a:t>
                      </a:r>
                      <a:r>
                        <a:rPr lang="en-US" baseline="0" dirty="0"/>
                        <a:t>, </a:t>
                      </a:r>
                      <a:r>
                        <a:rPr lang="en-US" baseline="0" dirty="0" err="1"/>
                        <a:t>ge</a:t>
                      </a:r>
                      <a:endParaRPr lang="en-US" dirty="0"/>
                    </a:p>
                  </a:txBody>
                  <a:tcPr/>
                </a:tc>
                <a:extLst>
                  <a:ext uri="{0D108BD9-81ED-4DB2-BD59-A6C34878D82A}">
                    <a16:rowId xmlns:a16="http://schemas.microsoft.com/office/drawing/2014/main" val="10007"/>
                  </a:ext>
                </a:extLst>
              </a:tr>
              <a:tr h="337696">
                <a:tc>
                  <a:txBody>
                    <a:bodyPr/>
                    <a:lstStyle/>
                    <a:p>
                      <a:r>
                        <a:rPr lang="en-US" dirty="0"/>
                        <a:t>/l/</a:t>
                      </a:r>
                    </a:p>
                  </a:txBody>
                  <a:tcPr/>
                </a:tc>
                <a:tc>
                  <a:txBody>
                    <a:bodyPr/>
                    <a:lstStyle/>
                    <a:p>
                      <a:r>
                        <a:rPr lang="en-US" dirty="0"/>
                        <a:t>lamb, call,</a:t>
                      </a:r>
                      <a:r>
                        <a:rPr lang="en-US" baseline="0" dirty="0"/>
                        <a:t> single</a:t>
                      </a:r>
                      <a:endParaRPr lang="en-US" dirty="0"/>
                    </a:p>
                  </a:txBody>
                  <a:tcPr/>
                </a:tc>
                <a:tc>
                  <a:txBody>
                    <a:bodyPr/>
                    <a:lstStyle/>
                    <a:p>
                      <a:r>
                        <a:rPr lang="en-US" baseline="0" dirty="0"/>
                        <a:t>l, </a:t>
                      </a:r>
                      <a:r>
                        <a:rPr lang="en-US" baseline="0" dirty="0" err="1"/>
                        <a:t>ll</a:t>
                      </a:r>
                      <a:r>
                        <a:rPr lang="en-US" baseline="0" dirty="0"/>
                        <a:t>, le </a:t>
                      </a:r>
                      <a:endParaRPr lang="en-US" dirty="0"/>
                    </a:p>
                  </a:txBody>
                  <a:tcPr/>
                </a:tc>
                <a:extLst>
                  <a:ext uri="{0D108BD9-81ED-4DB2-BD59-A6C34878D82A}">
                    <a16:rowId xmlns:a16="http://schemas.microsoft.com/office/drawing/2014/main" val="10008"/>
                  </a:ext>
                </a:extLst>
              </a:tr>
              <a:tr h="337696">
                <a:tc>
                  <a:txBody>
                    <a:bodyPr/>
                    <a:lstStyle/>
                    <a:p>
                      <a:r>
                        <a:rPr lang="en-US" dirty="0"/>
                        <a:t>/r/</a:t>
                      </a:r>
                    </a:p>
                  </a:txBody>
                  <a:tcPr/>
                </a:tc>
                <a:tc>
                  <a:txBody>
                    <a:bodyPr/>
                    <a:lstStyle/>
                    <a:p>
                      <a:r>
                        <a:rPr lang="en-US" dirty="0"/>
                        <a:t>reach, wrap, her, fur,</a:t>
                      </a:r>
                      <a:r>
                        <a:rPr lang="en-US" baseline="0" dirty="0"/>
                        <a:t> stir</a:t>
                      </a:r>
                      <a:endParaRPr lang="en-US" dirty="0"/>
                    </a:p>
                  </a:txBody>
                  <a:tcPr/>
                </a:tc>
                <a:tc>
                  <a:txBody>
                    <a:bodyPr/>
                    <a:lstStyle/>
                    <a:p>
                      <a:r>
                        <a:rPr lang="en-US" dirty="0"/>
                        <a:t>r,</a:t>
                      </a:r>
                      <a:r>
                        <a:rPr lang="en-US" baseline="0" dirty="0"/>
                        <a:t> </a:t>
                      </a:r>
                      <a:r>
                        <a:rPr lang="en-US" baseline="0" dirty="0" err="1"/>
                        <a:t>wr</a:t>
                      </a:r>
                      <a:r>
                        <a:rPr lang="en-US" baseline="0" dirty="0"/>
                        <a:t>, </a:t>
                      </a:r>
                      <a:r>
                        <a:rPr lang="en-US" baseline="0" dirty="0" err="1"/>
                        <a:t>er</a:t>
                      </a:r>
                      <a:r>
                        <a:rPr lang="en-US" baseline="0" dirty="0"/>
                        <a:t>/</a:t>
                      </a:r>
                      <a:r>
                        <a:rPr lang="en-US" baseline="0" dirty="0" err="1"/>
                        <a:t>ur</a:t>
                      </a:r>
                      <a:r>
                        <a:rPr lang="en-US" baseline="0" dirty="0"/>
                        <a:t>/</a:t>
                      </a:r>
                      <a:r>
                        <a:rPr lang="en-US" baseline="0" dirty="0" err="1"/>
                        <a:t>ir</a:t>
                      </a:r>
                      <a:endParaRPr lang="en-US" dirty="0"/>
                    </a:p>
                  </a:txBody>
                  <a:tcPr/>
                </a:tc>
                <a:extLst>
                  <a:ext uri="{0D108BD9-81ED-4DB2-BD59-A6C34878D82A}">
                    <a16:rowId xmlns:a16="http://schemas.microsoft.com/office/drawing/2014/main" val="10009"/>
                  </a:ext>
                </a:extLst>
              </a:tr>
              <a:tr h="337696">
                <a:tc>
                  <a:txBody>
                    <a:bodyPr/>
                    <a:lstStyle/>
                    <a:p>
                      <a:r>
                        <a:rPr lang="en-US" dirty="0"/>
                        <a:t>/y/</a:t>
                      </a:r>
                    </a:p>
                  </a:txBody>
                  <a:tcPr/>
                </a:tc>
                <a:tc>
                  <a:txBody>
                    <a:bodyPr/>
                    <a:lstStyle/>
                    <a:p>
                      <a:r>
                        <a:rPr lang="en-US" dirty="0"/>
                        <a:t>you,</a:t>
                      </a:r>
                      <a:r>
                        <a:rPr lang="en-US" baseline="0" dirty="0"/>
                        <a:t> use, feud, onion</a:t>
                      </a:r>
                      <a:endParaRPr lang="en-US" dirty="0"/>
                    </a:p>
                  </a:txBody>
                  <a:tcPr/>
                </a:tc>
                <a:tc>
                  <a:txBody>
                    <a:bodyPr/>
                    <a:lstStyle/>
                    <a:p>
                      <a:r>
                        <a:rPr lang="en-US" dirty="0"/>
                        <a:t>y</a:t>
                      </a:r>
                      <a:r>
                        <a:rPr lang="en-US" baseline="0" dirty="0"/>
                        <a:t> (u, </a:t>
                      </a:r>
                      <a:r>
                        <a:rPr lang="en-US" baseline="0" dirty="0" err="1"/>
                        <a:t>eu</a:t>
                      </a:r>
                      <a:r>
                        <a:rPr lang="en-US" baseline="0" dirty="0"/>
                        <a:t>), </a:t>
                      </a:r>
                      <a:r>
                        <a:rPr lang="en-US" baseline="0" dirty="0" err="1"/>
                        <a:t>i</a:t>
                      </a:r>
                      <a:endParaRPr lang="en-US" dirty="0"/>
                    </a:p>
                  </a:txBody>
                  <a:tcPr/>
                </a:tc>
                <a:extLst>
                  <a:ext uri="{0D108BD9-81ED-4DB2-BD59-A6C34878D82A}">
                    <a16:rowId xmlns:a16="http://schemas.microsoft.com/office/drawing/2014/main" val="10010"/>
                  </a:ext>
                </a:extLst>
              </a:tr>
              <a:tr h="337696">
                <a:tc>
                  <a:txBody>
                    <a:bodyPr/>
                    <a:lstStyle/>
                    <a:p>
                      <a:r>
                        <a:rPr lang="en-US" dirty="0"/>
                        <a:t>/w/</a:t>
                      </a:r>
                    </a:p>
                  </a:txBody>
                  <a:tcPr/>
                </a:tc>
                <a:tc>
                  <a:txBody>
                    <a:bodyPr/>
                    <a:lstStyle/>
                    <a:p>
                      <a:r>
                        <a:rPr lang="en-US" dirty="0"/>
                        <a:t>witch,</a:t>
                      </a:r>
                      <a:r>
                        <a:rPr lang="en-US" baseline="0" dirty="0"/>
                        <a:t> queen</a:t>
                      </a:r>
                      <a:endParaRPr lang="en-US" dirty="0"/>
                    </a:p>
                  </a:txBody>
                  <a:tcPr/>
                </a:tc>
                <a:tc>
                  <a:txBody>
                    <a:bodyPr/>
                    <a:lstStyle/>
                    <a:p>
                      <a:r>
                        <a:rPr lang="en-US" dirty="0"/>
                        <a:t>w, (q)u</a:t>
                      </a:r>
                    </a:p>
                  </a:txBody>
                  <a:tcPr/>
                </a:tc>
                <a:extLst>
                  <a:ext uri="{0D108BD9-81ED-4DB2-BD59-A6C34878D82A}">
                    <a16:rowId xmlns:a16="http://schemas.microsoft.com/office/drawing/2014/main" val="10011"/>
                  </a:ext>
                </a:extLst>
              </a:tr>
              <a:tr h="337696">
                <a:tc>
                  <a:txBody>
                    <a:bodyPr/>
                    <a:lstStyle/>
                    <a:p>
                      <a:r>
                        <a:rPr lang="en-US" dirty="0"/>
                        <a:t>/</a:t>
                      </a:r>
                      <a:r>
                        <a:rPr lang="en-US" dirty="0" err="1"/>
                        <a:t>wh</a:t>
                      </a:r>
                      <a:r>
                        <a:rPr lang="en-US" dirty="0"/>
                        <a:t>/</a:t>
                      </a:r>
                    </a:p>
                  </a:txBody>
                  <a:tcPr/>
                </a:tc>
                <a:tc>
                  <a:txBody>
                    <a:bodyPr/>
                    <a:lstStyle/>
                    <a:p>
                      <a:r>
                        <a:rPr lang="en-US" dirty="0"/>
                        <a:t>where</a:t>
                      </a:r>
                    </a:p>
                  </a:txBody>
                  <a:tcPr/>
                </a:tc>
                <a:tc>
                  <a:txBody>
                    <a:bodyPr/>
                    <a:lstStyle/>
                    <a:p>
                      <a:r>
                        <a:rPr lang="en-US" dirty="0" err="1"/>
                        <a:t>wh</a:t>
                      </a:r>
                      <a:endParaRPr lang="en-US" dirty="0"/>
                    </a:p>
                  </a:txBody>
                  <a:tcPr/>
                </a:tc>
                <a:extLst>
                  <a:ext uri="{0D108BD9-81ED-4DB2-BD59-A6C34878D82A}">
                    <a16:rowId xmlns:a16="http://schemas.microsoft.com/office/drawing/2014/main" val="10012"/>
                  </a:ext>
                </a:extLst>
              </a:tr>
              <a:tr h="337696">
                <a:tc>
                  <a:txBody>
                    <a:bodyPr/>
                    <a:lstStyle/>
                    <a:p>
                      <a:r>
                        <a:rPr lang="en-US" dirty="0"/>
                        <a:t>/h/</a:t>
                      </a:r>
                    </a:p>
                  </a:txBody>
                  <a:tcPr/>
                </a:tc>
                <a:tc>
                  <a:txBody>
                    <a:bodyPr/>
                    <a:lstStyle/>
                    <a:p>
                      <a:r>
                        <a:rPr lang="en-US" dirty="0"/>
                        <a:t>house,</a:t>
                      </a:r>
                      <a:r>
                        <a:rPr lang="en-US" baseline="0" dirty="0"/>
                        <a:t> whole</a:t>
                      </a:r>
                      <a:endParaRPr lang="en-US" dirty="0"/>
                    </a:p>
                  </a:txBody>
                  <a:tcPr/>
                </a:tc>
                <a:tc>
                  <a:txBody>
                    <a:bodyPr/>
                    <a:lstStyle/>
                    <a:p>
                      <a:r>
                        <a:rPr lang="en-US" dirty="0"/>
                        <a:t>h, </a:t>
                      </a:r>
                      <a:r>
                        <a:rPr lang="en-US" dirty="0" err="1"/>
                        <a:t>wh</a:t>
                      </a:r>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22385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Phoneme-Grapheme Correspondence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7900459"/>
              </p:ext>
            </p:extLst>
          </p:nvPr>
        </p:nvGraphicFramePr>
        <p:xfrm>
          <a:off x="1981200" y="1243940"/>
          <a:ext cx="8229600" cy="5357762"/>
        </p:xfrm>
        <a:graphic>
          <a:graphicData uri="http://schemas.openxmlformats.org/drawingml/2006/table">
            <a:tbl>
              <a:tblPr firstRow="1" bandRow="1">
                <a:tableStyleId>{5C22544A-7EE6-4342-B048-85BDC9FD1C3A}</a:tableStyleId>
              </a:tblPr>
              <a:tblGrid>
                <a:gridCol w="1370438">
                  <a:extLst>
                    <a:ext uri="{9D8B030D-6E8A-4147-A177-3AD203B41FA5}">
                      <a16:colId xmlns:a16="http://schemas.microsoft.com/office/drawing/2014/main" val="20000"/>
                    </a:ext>
                  </a:extLst>
                </a:gridCol>
                <a:gridCol w="4115962">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69202">
                <a:tc>
                  <a:txBody>
                    <a:bodyPr/>
                    <a:lstStyle/>
                    <a:p>
                      <a:r>
                        <a:rPr lang="en-US" dirty="0">
                          <a:solidFill>
                            <a:srgbClr val="000000"/>
                          </a:solidFill>
                        </a:rPr>
                        <a:t>Phoneme</a:t>
                      </a:r>
                    </a:p>
                  </a:txBody>
                  <a:tcPr/>
                </a:tc>
                <a:tc>
                  <a:txBody>
                    <a:bodyPr/>
                    <a:lstStyle/>
                    <a:p>
                      <a:r>
                        <a:rPr lang="en-US" dirty="0">
                          <a:solidFill>
                            <a:srgbClr val="000000"/>
                          </a:solidFill>
                        </a:rPr>
                        <a:t>Word Examples</a:t>
                      </a:r>
                    </a:p>
                  </a:txBody>
                  <a:tcPr/>
                </a:tc>
                <a:tc>
                  <a:txBody>
                    <a:bodyPr/>
                    <a:lstStyle/>
                    <a:p>
                      <a:r>
                        <a:rPr lang="en-US" dirty="0">
                          <a:solidFill>
                            <a:srgbClr val="000000"/>
                          </a:solidFill>
                        </a:rPr>
                        <a:t>Common spellings</a:t>
                      </a:r>
                    </a:p>
                  </a:txBody>
                  <a:tcPr/>
                </a:tc>
                <a:extLst>
                  <a:ext uri="{0D108BD9-81ED-4DB2-BD59-A6C34878D82A}">
                    <a16:rowId xmlns:a16="http://schemas.microsoft.com/office/drawing/2014/main" val="10000"/>
                  </a:ext>
                </a:extLst>
              </a:tr>
              <a:tr h="370840">
                <a:tc>
                  <a:txBody>
                    <a:bodyPr/>
                    <a:lstStyle/>
                    <a:p>
                      <a:r>
                        <a:rPr lang="en-US" dirty="0"/>
                        <a:t>/</a:t>
                      </a:r>
                      <a:r>
                        <a:rPr lang="en-US" dirty="0" err="1"/>
                        <a:t>ē</a:t>
                      </a:r>
                      <a:r>
                        <a:rPr lang="en-US" dirty="0"/>
                        <a:t>/</a:t>
                      </a:r>
                    </a:p>
                  </a:txBody>
                  <a:tcPr/>
                </a:tc>
                <a:tc>
                  <a:txBody>
                    <a:bodyPr/>
                    <a:lstStyle/>
                    <a:p>
                      <a:r>
                        <a:rPr lang="en-US" dirty="0"/>
                        <a:t>see,</a:t>
                      </a:r>
                      <a:r>
                        <a:rPr lang="en-US" baseline="0" dirty="0"/>
                        <a:t> these me, eat, key, happy, chief, either</a:t>
                      </a:r>
                      <a:endParaRPr lang="en-US" dirty="0"/>
                    </a:p>
                  </a:txBody>
                  <a:tcPr/>
                </a:tc>
                <a:tc>
                  <a:txBody>
                    <a:bodyPr/>
                    <a:lstStyle/>
                    <a:p>
                      <a:r>
                        <a:rPr lang="en-US" dirty="0" err="1"/>
                        <a:t>ee</a:t>
                      </a:r>
                      <a:r>
                        <a:rPr lang="en-US" dirty="0"/>
                        <a:t>,</a:t>
                      </a:r>
                      <a:r>
                        <a:rPr lang="en-US" baseline="0" dirty="0"/>
                        <a:t> </a:t>
                      </a:r>
                      <a:r>
                        <a:rPr lang="en-US" baseline="0" dirty="0" err="1"/>
                        <a:t>e__e</a:t>
                      </a:r>
                      <a:r>
                        <a:rPr lang="en-US" baseline="0" dirty="0"/>
                        <a:t>, -e, </a:t>
                      </a:r>
                      <a:r>
                        <a:rPr lang="en-US" baseline="0" dirty="0" err="1"/>
                        <a:t>ea</a:t>
                      </a:r>
                      <a:r>
                        <a:rPr lang="en-US" baseline="0" dirty="0"/>
                        <a:t>, </a:t>
                      </a:r>
                      <a:r>
                        <a:rPr lang="en-US" baseline="0" dirty="0" err="1"/>
                        <a:t>ey</a:t>
                      </a:r>
                      <a:r>
                        <a:rPr lang="en-US" baseline="0" dirty="0"/>
                        <a:t>, -y, </a:t>
                      </a:r>
                      <a:r>
                        <a:rPr lang="en-US" baseline="0" dirty="0" err="1"/>
                        <a:t>ie</a:t>
                      </a:r>
                      <a:r>
                        <a:rPr lang="en-US" baseline="0" dirty="0"/>
                        <a:t>, </a:t>
                      </a:r>
                      <a:r>
                        <a:rPr lang="en-US" baseline="0" dirty="0" err="1"/>
                        <a:t>ei</a:t>
                      </a:r>
                      <a:endParaRPr lang="en-US" dirty="0"/>
                    </a:p>
                  </a:txBody>
                  <a:tcPr/>
                </a:tc>
                <a:extLst>
                  <a:ext uri="{0D108BD9-81ED-4DB2-BD59-A6C34878D82A}">
                    <a16:rowId xmlns:a16="http://schemas.microsoft.com/office/drawing/2014/main" val="10001"/>
                  </a:ext>
                </a:extLst>
              </a:tr>
              <a:tr h="370840">
                <a:tc>
                  <a:txBody>
                    <a:bodyPr/>
                    <a:lstStyle/>
                    <a:p>
                      <a:r>
                        <a:rPr lang="en-US" dirty="0"/>
                        <a:t>/</a:t>
                      </a:r>
                      <a:r>
                        <a:rPr lang="en-US" dirty="0" err="1"/>
                        <a:t>ĭ</a:t>
                      </a:r>
                      <a:r>
                        <a:rPr lang="en-US" dirty="0"/>
                        <a:t>/</a:t>
                      </a:r>
                    </a:p>
                  </a:txBody>
                  <a:tcPr/>
                </a:tc>
                <a:tc>
                  <a:txBody>
                    <a:bodyPr/>
                    <a:lstStyle/>
                    <a:p>
                      <a:r>
                        <a:rPr lang="en-US" dirty="0"/>
                        <a:t>sit,</a:t>
                      </a:r>
                      <a:r>
                        <a:rPr lang="en-US" baseline="0" dirty="0"/>
                        <a:t> gym</a:t>
                      </a:r>
                      <a:endParaRPr lang="en-US" dirty="0"/>
                    </a:p>
                  </a:txBody>
                  <a:tcPr/>
                </a:tc>
                <a:tc>
                  <a:txBody>
                    <a:bodyPr/>
                    <a:lstStyle/>
                    <a:p>
                      <a:r>
                        <a:rPr lang="en-US" dirty="0" err="1"/>
                        <a:t>i</a:t>
                      </a:r>
                      <a:r>
                        <a:rPr lang="en-US" dirty="0"/>
                        <a:t>,</a:t>
                      </a:r>
                      <a:r>
                        <a:rPr lang="en-US" baseline="0" dirty="0"/>
                        <a:t> y</a:t>
                      </a:r>
                      <a:endParaRPr lang="en-US" dirty="0"/>
                    </a:p>
                  </a:txBody>
                  <a:tcPr/>
                </a:tc>
                <a:extLst>
                  <a:ext uri="{0D108BD9-81ED-4DB2-BD59-A6C34878D82A}">
                    <a16:rowId xmlns:a16="http://schemas.microsoft.com/office/drawing/2014/main" val="10002"/>
                  </a:ext>
                </a:extLst>
              </a:tr>
              <a:tr h="370840">
                <a:tc>
                  <a:txBody>
                    <a:bodyPr/>
                    <a:lstStyle/>
                    <a:p>
                      <a:r>
                        <a:rPr lang="en-US" dirty="0"/>
                        <a:t>/</a:t>
                      </a:r>
                      <a:r>
                        <a:rPr lang="en-US" dirty="0" err="1"/>
                        <a:t>ā</a:t>
                      </a:r>
                      <a:r>
                        <a:rPr lang="en-US" dirty="0"/>
                        <a:t>/</a:t>
                      </a:r>
                    </a:p>
                  </a:txBody>
                  <a:tcPr/>
                </a:tc>
                <a:tc>
                  <a:txBody>
                    <a:bodyPr/>
                    <a:lstStyle/>
                    <a:p>
                      <a:r>
                        <a:rPr lang="en-US" dirty="0"/>
                        <a:t>make,</a:t>
                      </a:r>
                      <a:r>
                        <a:rPr lang="en-US" baseline="0" dirty="0"/>
                        <a:t> rain, play, great, baby, eight, vein, they</a:t>
                      </a:r>
                      <a:endParaRPr lang="en-US" dirty="0"/>
                    </a:p>
                  </a:txBody>
                  <a:tcPr/>
                </a:tc>
                <a:tc>
                  <a:txBody>
                    <a:bodyPr/>
                    <a:lstStyle/>
                    <a:p>
                      <a:r>
                        <a:rPr lang="en-US" dirty="0" err="1"/>
                        <a:t>a__e</a:t>
                      </a:r>
                      <a:r>
                        <a:rPr lang="en-US" dirty="0"/>
                        <a:t>,</a:t>
                      </a:r>
                      <a:r>
                        <a:rPr lang="en-US" baseline="0" dirty="0"/>
                        <a:t> </a:t>
                      </a:r>
                      <a:r>
                        <a:rPr lang="en-US" baseline="0" dirty="0" err="1"/>
                        <a:t>ai</a:t>
                      </a:r>
                      <a:r>
                        <a:rPr lang="en-US" baseline="0" dirty="0"/>
                        <a:t>, ay, </a:t>
                      </a:r>
                      <a:r>
                        <a:rPr lang="en-US" baseline="0" dirty="0" err="1"/>
                        <a:t>ea</a:t>
                      </a:r>
                      <a:r>
                        <a:rPr lang="en-US" baseline="0" dirty="0"/>
                        <a:t>, -y, </a:t>
                      </a:r>
                      <a:r>
                        <a:rPr lang="en-US" baseline="0" dirty="0" err="1"/>
                        <a:t>eigh</a:t>
                      </a:r>
                      <a:r>
                        <a:rPr lang="en-US" baseline="0" dirty="0"/>
                        <a:t>, </a:t>
                      </a:r>
                      <a:r>
                        <a:rPr lang="en-US" baseline="0" dirty="0" err="1"/>
                        <a:t>ei</a:t>
                      </a:r>
                      <a:r>
                        <a:rPr lang="en-US" baseline="0" dirty="0"/>
                        <a:t>, </a:t>
                      </a:r>
                      <a:r>
                        <a:rPr lang="en-US" baseline="0" dirty="0" err="1"/>
                        <a:t>ey</a:t>
                      </a:r>
                      <a:endParaRPr lang="en-US" dirty="0"/>
                    </a:p>
                  </a:txBody>
                  <a:tcPr/>
                </a:tc>
                <a:extLst>
                  <a:ext uri="{0D108BD9-81ED-4DB2-BD59-A6C34878D82A}">
                    <a16:rowId xmlns:a16="http://schemas.microsoft.com/office/drawing/2014/main" val="10003"/>
                  </a:ext>
                </a:extLst>
              </a:tr>
              <a:tr h="370840">
                <a:tc>
                  <a:txBody>
                    <a:bodyPr/>
                    <a:lstStyle/>
                    <a:p>
                      <a:r>
                        <a:rPr lang="en-US" dirty="0"/>
                        <a:t>/</a:t>
                      </a:r>
                      <a:r>
                        <a:rPr lang="en-US" dirty="0" err="1"/>
                        <a:t>ě</a:t>
                      </a:r>
                      <a:r>
                        <a:rPr lang="en-US" dirty="0"/>
                        <a:t>/</a:t>
                      </a:r>
                    </a:p>
                  </a:txBody>
                  <a:tcPr/>
                </a:tc>
                <a:tc>
                  <a:txBody>
                    <a:bodyPr/>
                    <a:lstStyle/>
                    <a:p>
                      <a:r>
                        <a:rPr lang="en-US" baseline="0" dirty="0"/>
                        <a:t>bed, breath</a:t>
                      </a:r>
                      <a:endParaRPr lang="en-US" dirty="0"/>
                    </a:p>
                  </a:txBody>
                  <a:tcPr/>
                </a:tc>
                <a:tc>
                  <a:txBody>
                    <a:bodyPr/>
                    <a:lstStyle/>
                    <a:p>
                      <a:r>
                        <a:rPr lang="en-US" dirty="0"/>
                        <a:t>e,</a:t>
                      </a:r>
                      <a:r>
                        <a:rPr lang="en-US" baseline="0" dirty="0"/>
                        <a:t> </a:t>
                      </a:r>
                      <a:r>
                        <a:rPr lang="en-US" baseline="0" dirty="0" err="1"/>
                        <a:t>ea</a:t>
                      </a:r>
                      <a:endParaRPr lang="en-US" dirty="0"/>
                    </a:p>
                  </a:txBody>
                  <a:tcPr/>
                </a:tc>
                <a:extLst>
                  <a:ext uri="{0D108BD9-81ED-4DB2-BD59-A6C34878D82A}">
                    <a16:rowId xmlns:a16="http://schemas.microsoft.com/office/drawing/2014/main" val="10004"/>
                  </a:ext>
                </a:extLst>
              </a:tr>
              <a:tr h="370840">
                <a:tc>
                  <a:txBody>
                    <a:bodyPr/>
                    <a:lstStyle/>
                    <a:p>
                      <a:r>
                        <a:rPr lang="en-US" dirty="0"/>
                        <a:t>/</a:t>
                      </a:r>
                      <a:r>
                        <a:rPr lang="en-US" dirty="0" err="1"/>
                        <a:t>ă</a:t>
                      </a:r>
                      <a:r>
                        <a:rPr lang="en-US" dirty="0"/>
                        <a:t>/</a:t>
                      </a:r>
                    </a:p>
                  </a:txBody>
                  <a:tcPr/>
                </a:tc>
                <a:tc>
                  <a:txBody>
                    <a:bodyPr/>
                    <a:lstStyle/>
                    <a:p>
                      <a:r>
                        <a:rPr lang="en-US" dirty="0"/>
                        <a:t>cat</a:t>
                      </a:r>
                    </a:p>
                  </a:txBody>
                  <a:tcPr/>
                </a:tc>
                <a:tc>
                  <a:txBody>
                    <a:bodyPr/>
                    <a:lstStyle/>
                    <a:p>
                      <a:r>
                        <a:rPr lang="en-US" dirty="0"/>
                        <a:t>a</a:t>
                      </a:r>
                    </a:p>
                  </a:txBody>
                  <a:tcPr/>
                </a:tc>
                <a:extLst>
                  <a:ext uri="{0D108BD9-81ED-4DB2-BD59-A6C34878D82A}">
                    <a16:rowId xmlns:a16="http://schemas.microsoft.com/office/drawing/2014/main" val="10005"/>
                  </a:ext>
                </a:extLst>
              </a:tr>
              <a:tr h="370840">
                <a:tc>
                  <a:txBody>
                    <a:bodyPr/>
                    <a:lstStyle/>
                    <a:p>
                      <a:r>
                        <a:rPr lang="en-US" dirty="0"/>
                        <a:t>/</a:t>
                      </a:r>
                      <a:r>
                        <a:rPr lang="en-US" dirty="0" err="1"/>
                        <a:t>ī</a:t>
                      </a:r>
                      <a:r>
                        <a:rPr lang="en-US" dirty="0"/>
                        <a:t>/</a:t>
                      </a:r>
                    </a:p>
                  </a:txBody>
                  <a:tcPr/>
                </a:tc>
                <a:tc>
                  <a:txBody>
                    <a:bodyPr/>
                    <a:lstStyle/>
                    <a:p>
                      <a:r>
                        <a:rPr lang="en-US" dirty="0"/>
                        <a:t>time,</a:t>
                      </a:r>
                      <a:r>
                        <a:rPr lang="en-US" baseline="0" dirty="0"/>
                        <a:t> pie, cry, right, rifle</a:t>
                      </a:r>
                      <a:endParaRPr lang="en-US" dirty="0"/>
                    </a:p>
                  </a:txBody>
                  <a:tcPr/>
                </a:tc>
                <a:tc>
                  <a:txBody>
                    <a:bodyPr/>
                    <a:lstStyle/>
                    <a:p>
                      <a:r>
                        <a:rPr lang="en-US" dirty="0" err="1"/>
                        <a:t>i</a:t>
                      </a:r>
                      <a:r>
                        <a:rPr lang="en-US" dirty="0"/>
                        <a:t>__e,</a:t>
                      </a:r>
                      <a:r>
                        <a:rPr lang="en-US" baseline="0" dirty="0"/>
                        <a:t> </a:t>
                      </a:r>
                      <a:r>
                        <a:rPr lang="en-US" baseline="0" dirty="0" err="1"/>
                        <a:t>ie</a:t>
                      </a:r>
                      <a:r>
                        <a:rPr lang="en-US" baseline="0" dirty="0"/>
                        <a:t>, -y, </a:t>
                      </a:r>
                      <a:r>
                        <a:rPr lang="en-US" baseline="0" dirty="0" err="1"/>
                        <a:t>igh</a:t>
                      </a:r>
                      <a:r>
                        <a:rPr lang="en-US" baseline="0" dirty="0"/>
                        <a:t>, -</a:t>
                      </a:r>
                      <a:r>
                        <a:rPr lang="en-US" baseline="0" dirty="0" err="1"/>
                        <a:t>i</a:t>
                      </a:r>
                      <a:endParaRPr lang="en-US" dirty="0"/>
                    </a:p>
                  </a:txBody>
                  <a:tcPr/>
                </a:tc>
                <a:extLst>
                  <a:ext uri="{0D108BD9-81ED-4DB2-BD59-A6C34878D82A}">
                    <a16:rowId xmlns:a16="http://schemas.microsoft.com/office/drawing/2014/main" val="10006"/>
                  </a:ext>
                </a:extLst>
              </a:tr>
              <a:tr h="370840">
                <a:tc>
                  <a:txBody>
                    <a:bodyPr/>
                    <a:lstStyle/>
                    <a:p>
                      <a:r>
                        <a:rPr lang="en-US" dirty="0"/>
                        <a:t>/</a:t>
                      </a:r>
                      <a:r>
                        <a:rPr lang="en-US" dirty="0" err="1"/>
                        <a:t>ŏ</a:t>
                      </a:r>
                      <a:r>
                        <a:rPr lang="en-US" dirty="0"/>
                        <a:t>/</a:t>
                      </a:r>
                    </a:p>
                  </a:txBody>
                  <a:tcPr/>
                </a:tc>
                <a:tc>
                  <a:txBody>
                    <a:bodyPr/>
                    <a:lstStyle/>
                    <a:p>
                      <a:r>
                        <a:rPr lang="en-US" dirty="0"/>
                        <a:t>fox,</a:t>
                      </a:r>
                      <a:r>
                        <a:rPr lang="en-US" baseline="0" dirty="0"/>
                        <a:t> swap, palm</a:t>
                      </a:r>
                      <a:endParaRPr lang="en-US" dirty="0"/>
                    </a:p>
                  </a:txBody>
                  <a:tcPr/>
                </a:tc>
                <a:tc>
                  <a:txBody>
                    <a:bodyPr/>
                    <a:lstStyle/>
                    <a:p>
                      <a:r>
                        <a:rPr lang="en-US" dirty="0"/>
                        <a:t>o,</a:t>
                      </a:r>
                      <a:r>
                        <a:rPr lang="en-US" baseline="0" dirty="0"/>
                        <a:t> </a:t>
                      </a:r>
                      <a:r>
                        <a:rPr lang="en-US" baseline="0" dirty="0" err="1"/>
                        <a:t>wa</a:t>
                      </a:r>
                      <a:r>
                        <a:rPr lang="en-US" baseline="0" dirty="0"/>
                        <a:t>, al</a:t>
                      </a:r>
                      <a:endParaRPr lang="en-US" dirty="0"/>
                    </a:p>
                  </a:txBody>
                  <a:tcPr/>
                </a:tc>
                <a:extLst>
                  <a:ext uri="{0D108BD9-81ED-4DB2-BD59-A6C34878D82A}">
                    <a16:rowId xmlns:a16="http://schemas.microsoft.com/office/drawing/2014/main" val="10007"/>
                  </a:ext>
                </a:extLst>
              </a:tr>
              <a:tr h="370840">
                <a:tc>
                  <a:txBody>
                    <a:bodyPr/>
                    <a:lstStyle/>
                    <a:p>
                      <a:r>
                        <a:rPr lang="en-US" dirty="0"/>
                        <a:t>/</a:t>
                      </a:r>
                      <a:r>
                        <a:rPr lang="en-US" dirty="0" err="1"/>
                        <a:t>ŭ</a:t>
                      </a:r>
                      <a:r>
                        <a:rPr lang="en-US" dirty="0"/>
                        <a:t>/</a:t>
                      </a:r>
                    </a:p>
                  </a:txBody>
                  <a:tcPr/>
                </a:tc>
                <a:tc>
                  <a:txBody>
                    <a:bodyPr/>
                    <a:lstStyle/>
                    <a:p>
                      <a:r>
                        <a:rPr lang="en-US" dirty="0"/>
                        <a:t>cup,</a:t>
                      </a:r>
                      <a:r>
                        <a:rPr lang="en-US" baseline="0" dirty="0"/>
                        <a:t> cover, flood, tough</a:t>
                      </a:r>
                      <a:endParaRPr lang="en-US" dirty="0"/>
                    </a:p>
                  </a:txBody>
                  <a:tcPr/>
                </a:tc>
                <a:tc>
                  <a:txBody>
                    <a:bodyPr/>
                    <a:lstStyle/>
                    <a:p>
                      <a:r>
                        <a:rPr lang="en-US" baseline="0" dirty="0"/>
                        <a:t>u, o, </a:t>
                      </a:r>
                      <a:r>
                        <a:rPr lang="en-US" baseline="0" dirty="0" err="1"/>
                        <a:t>oo</a:t>
                      </a:r>
                      <a:r>
                        <a:rPr lang="en-US" baseline="0" dirty="0"/>
                        <a:t>, </a:t>
                      </a:r>
                      <a:r>
                        <a:rPr lang="en-US" baseline="0" dirty="0" err="1"/>
                        <a:t>ou</a:t>
                      </a:r>
                      <a:endParaRPr lang="en-US" dirty="0"/>
                    </a:p>
                  </a:txBody>
                  <a:tcPr/>
                </a:tc>
                <a:extLst>
                  <a:ext uri="{0D108BD9-81ED-4DB2-BD59-A6C34878D82A}">
                    <a16:rowId xmlns:a16="http://schemas.microsoft.com/office/drawing/2014/main" val="10008"/>
                  </a:ext>
                </a:extLst>
              </a:tr>
              <a:tr h="370840">
                <a:tc>
                  <a:txBody>
                    <a:bodyPr/>
                    <a:lstStyle/>
                    <a:p>
                      <a:r>
                        <a:rPr lang="en-US" dirty="0"/>
                        <a:t>/aw/</a:t>
                      </a:r>
                    </a:p>
                  </a:txBody>
                  <a:tcPr/>
                </a:tc>
                <a:tc>
                  <a:txBody>
                    <a:bodyPr/>
                    <a:lstStyle/>
                    <a:p>
                      <a:r>
                        <a:rPr lang="en-US" dirty="0"/>
                        <a:t>saw</a:t>
                      </a:r>
                      <a:r>
                        <a:rPr lang="en-US" baseline="0" dirty="0"/>
                        <a:t>, pause, call, water, brought</a:t>
                      </a:r>
                      <a:endParaRPr lang="en-US" dirty="0"/>
                    </a:p>
                  </a:txBody>
                  <a:tcPr/>
                </a:tc>
                <a:tc>
                  <a:txBody>
                    <a:bodyPr/>
                    <a:lstStyle/>
                    <a:p>
                      <a:r>
                        <a:rPr lang="en-US" dirty="0"/>
                        <a:t>aw,</a:t>
                      </a:r>
                      <a:r>
                        <a:rPr lang="en-US" baseline="0" dirty="0"/>
                        <a:t> au, all, w, </a:t>
                      </a:r>
                      <a:r>
                        <a:rPr lang="en-US" baseline="0" dirty="0" err="1"/>
                        <a:t>ough</a:t>
                      </a:r>
                      <a:endParaRPr lang="en-US" dirty="0"/>
                    </a:p>
                  </a:txBody>
                  <a:tcPr/>
                </a:tc>
                <a:extLst>
                  <a:ext uri="{0D108BD9-81ED-4DB2-BD59-A6C34878D82A}">
                    <a16:rowId xmlns:a16="http://schemas.microsoft.com/office/drawing/2014/main" val="10009"/>
                  </a:ext>
                </a:extLst>
              </a:tr>
              <a:tr h="370840">
                <a:tc>
                  <a:txBody>
                    <a:bodyPr/>
                    <a:lstStyle/>
                    <a:p>
                      <a:r>
                        <a:rPr lang="en-US" dirty="0"/>
                        <a:t>/</a:t>
                      </a:r>
                      <a:r>
                        <a:rPr lang="en-US" dirty="0" err="1"/>
                        <a:t>ō</a:t>
                      </a:r>
                      <a:r>
                        <a:rPr lang="en-US" dirty="0"/>
                        <a:t>/</a:t>
                      </a:r>
                    </a:p>
                  </a:txBody>
                  <a:tcPr/>
                </a:tc>
                <a:tc>
                  <a:txBody>
                    <a:bodyPr/>
                    <a:lstStyle/>
                    <a:p>
                      <a:r>
                        <a:rPr lang="en-US" dirty="0"/>
                        <a:t>vote,</a:t>
                      </a:r>
                      <a:r>
                        <a:rPr lang="en-US" baseline="0" dirty="0"/>
                        <a:t> boat, toe, snow, open</a:t>
                      </a:r>
                      <a:endParaRPr lang="en-US" dirty="0"/>
                    </a:p>
                  </a:txBody>
                  <a:tcPr/>
                </a:tc>
                <a:tc>
                  <a:txBody>
                    <a:bodyPr/>
                    <a:lstStyle/>
                    <a:p>
                      <a:r>
                        <a:rPr lang="en-US" dirty="0" err="1"/>
                        <a:t>o_e</a:t>
                      </a:r>
                      <a:r>
                        <a:rPr lang="en-US" baseline="0" dirty="0"/>
                        <a:t>. </a:t>
                      </a:r>
                      <a:r>
                        <a:rPr lang="en-US" baseline="0" dirty="0" err="1"/>
                        <a:t>oa</a:t>
                      </a:r>
                      <a:r>
                        <a:rPr lang="en-US" baseline="0" dirty="0"/>
                        <a:t>, </a:t>
                      </a:r>
                      <a:r>
                        <a:rPr lang="en-US" baseline="0" dirty="0" err="1"/>
                        <a:t>oe</a:t>
                      </a:r>
                      <a:r>
                        <a:rPr lang="en-US" baseline="0" dirty="0"/>
                        <a:t>, </a:t>
                      </a:r>
                      <a:r>
                        <a:rPr lang="en-US" baseline="0" dirty="0" err="1"/>
                        <a:t>ow</a:t>
                      </a:r>
                      <a:r>
                        <a:rPr lang="en-US" baseline="0" dirty="0"/>
                        <a:t>, o-</a:t>
                      </a:r>
                      <a:endParaRPr lang="en-US" dirty="0"/>
                    </a:p>
                  </a:txBody>
                  <a:tcPr/>
                </a:tc>
                <a:extLst>
                  <a:ext uri="{0D108BD9-81ED-4DB2-BD59-A6C34878D82A}">
                    <a16:rowId xmlns:a16="http://schemas.microsoft.com/office/drawing/2014/main" val="10010"/>
                  </a:ext>
                </a:extLst>
              </a:tr>
              <a:tr h="370840">
                <a:tc>
                  <a:txBody>
                    <a:bodyPr/>
                    <a:lstStyle/>
                    <a:p>
                      <a:r>
                        <a:rPr lang="en-US" dirty="0"/>
                        <a:t>/</a:t>
                      </a:r>
                      <a:r>
                        <a:rPr lang="en-US" dirty="0" err="1"/>
                        <a:t>ŏŏ</a:t>
                      </a:r>
                      <a:r>
                        <a:rPr lang="en-US" dirty="0"/>
                        <a:t>/</a:t>
                      </a:r>
                    </a:p>
                  </a:txBody>
                  <a:tcPr/>
                </a:tc>
                <a:tc>
                  <a:txBody>
                    <a:bodyPr/>
                    <a:lstStyle/>
                    <a:p>
                      <a:r>
                        <a:rPr lang="en-US" dirty="0"/>
                        <a:t>took,</a:t>
                      </a:r>
                      <a:r>
                        <a:rPr lang="en-US" baseline="0" dirty="0"/>
                        <a:t> put, could</a:t>
                      </a:r>
                      <a:endParaRPr lang="en-US" dirty="0"/>
                    </a:p>
                  </a:txBody>
                  <a:tcPr/>
                </a:tc>
                <a:tc>
                  <a:txBody>
                    <a:bodyPr/>
                    <a:lstStyle/>
                    <a:p>
                      <a:r>
                        <a:rPr lang="en-US" dirty="0" err="1"/>
                        <a:t>oo</a:t>
                      </a:r>
                      <a:r>
                        <a:rPr lang="en-US" dirty="0"/>
                        <a:t>,</a:t>
                      </a:r>
                      <a:r>
                        <a:rPr lang="en-US" baseline="0" dirty="0"/>
                        <a:t> u, </a:t>
                      </a:r>
                      <a:r>
                        <a:rPr lang="en-US" baseline="0" dirty="0" err="1"/>
                        <a:t>ou</a:t>
                      </a:r>
                      <a:endParaRPr lang="en-US" dirty="0"/>
                    </a:p>
                  </a:txBody>
                  <a:tcPr/>
                </a:tc>
                <a:extLst>
                  <a:ext uri="{0D108BD9-81ED-4DB2-BD59-A6C34878D82A}">
                    <a16:rowId xmlns:a16="http://schemas.microsoft.com/office/drawing/2014/main" val="10011"/>
                  </a:ext>
                </a:extLst>
              </a:tr>
              <a:tr h="370840">
                <a:tc>
                  <a:txBody>
                    <a:bodyPr/>
                    <a:lstStyle/>
                    <a:p>
                      <a:r>
                        <a:rPr lang="en-US" dirty="0"/>
                        <a:t>/</a:t>
                      </a:r>
                      <a:r>
                        <a:rPr lang="en-US" dirty="0" err="1"/>
                        <a:t>ū</a:t>
                      </a:r>
                      <a:r>
                        <a:rPr lang="en-US" dirty="0"/>
                        <a:t>/ [</a:t>
                      </a:r>
                      <a:r>
                        <a:rPr lang="en-US" dirty="0" err="1"/>
                        <a:t>ōō</a:t>
                      </a:r>
                      <a:r>
                        <a:rPr lang="en-US" dirty="0"/>
                        <a:t>]</a:t>
                      </a:r>
                    </a:p>
                  </a:txBody>
                  <a:tcPr/>
                </a:tc>
                <a:tc>
                  <a:txBody>
                    <a:bodyPr/>
                    <a:lstStyle/>
                    <a:p>
                      <a:r>
                        <a:rPr lang="en-US" dirty="0"/>
                        <a:t>moo,</a:t>
                      </a:r>
                      <a:r>
                        <a:rPr lang="en-US" baseline="0" dirty="0"/>
                        <a:t> tube, blue, chew, suit, soup</a:t>
                      </a:r>
                      <a:endParaRPr lang="en-US" dirty="0"/>
                    </a:p>
                  </a:txBody>
                  <a:tcPr/>
                </a:tc>
                <a:tc>
                  <a:txBody>
                    <a:bodyPr/>
                    <a:lstStyle/>
                    <a:p>
                      <a:r>
                        <a:rPr lang="en-US" dirty="0" err="1"/>
                        <a:t>oo</a:t>
                      </a:r>
                      <a:r>
                        <a:rPr lang="en-US" dirty="0"/>
                        <a:t>,</a:t>
                      </a:r>
                      <a:r>
                        <a:rPr lang="en-US" baseline="0" dirty="0"/>
                        <a:t> </a:t>
                      </a:r>
                      <a:r>
                        <a:rPr lang="en-US" baseline="0" dirty="0" err="1"/>
                        <a:t>u_e</a:t>
                      </a:r>
                      <a:r>
                        <a:rPr lang="en-US" baseline="0" dirty="0"/>
                        <a:t>, </a:t>
                      </a:r>
                      <a:r>
                        <a:rPr lang="en-US" baseline="0" dirty="0" err="1"/>
                        <a:t>ue</a:t>
                      </a:r>
                      <a:r>
                        <a:rPr lang="en-US" baseline="0" dirty="0"/>
                        <a:t>, </a:t>
                      </a:r>
                      <a:r>
                        <a:rPr lang="en-US" baseline="0" dirty="0" err="1"/>
                        <a:t>ew</a:t>
                      </a:r>
                      <a:r>
                        <a:rPr lang="en-US" baseline="0" dirty="0"/>
                        <a:t>, </a:t>
                      </a:r>
                      <a:r>
                        <a:rPr lang="en-US" baseline="0" dirty="0" err="1"/>
                        <a:t>ui</a:t>
                      </a:r>
                      <a:r>
                        <a:rPr lang="en-US" baseline="0" dirty="0"/>
                        <a:t>, </a:t>
                      </a:r>
                      <a:r>
                        <a:rPr lang="en-US" baseline="0" dirty="0" err="1"/>
                        <a:t>ou</a:t>
                      </a:r>
                      <a:endParaRPr lang="en-US"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74997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Phoneme-Grapheme Correspondence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187280"/>
              </p:ext>
            </p:extLst>
          </p:nvPr>
        </p:nvGraphicFramePr>
        <p:xfrm>
          <a:off x="1981200" y="1499862"/>
          <a:ext cx="8229600" cy="2612899"/>
        </p:xfrm>
        <a:graphic>
          <a:graphicData uri="http://schemas.openxmlformats.org/drawingml/2006/table">
            <a:tbl>
              <a:tblPr firstRow="1" bandRow="1">
                <a:tableStyleId>{5C22544A-7EE6-4342-B048-85BDC9FD1C3A}</a:tableStyleId>
              </a:tblPr>
              <a:tblGrid>
                <a:gridCol w="1370438">
                  <a:extLst>
                    <a:ext uri="{9D8B030D-6E8A-4147-A177-3AD203B41FA5}">
                      <a16:colId xmlns:a16="http://schemas.microsoft.com/office/drawing/2014/main" val="20000"/>
                    </a:ext>
                  </a:extLst>
                </a:gridCol>
                <a:gridCol w="4115962">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87859">
                <a:tc>
                  <a:txBody>
                    <a:bodyPr/>
                    <a:lstStyle/>
                    <a:p>
                      <a:r>
                        <a:rPr lang="en-US" dirty="0">
                          <a:solidFill>
                            <a:srgbClr val="000000"/>
                          </a:solidFill>
                        </a:rPr>
                        <a:t>Phoneme</a:t>
                      </a:r>
                    </a:p>
                  </a:txBody>
                  <a:tcPr/>
                </a:tc>
                <a:tc>
                  <a:txBody>
                    <a:bodyPr/>
                    <a:lstStyle/>
                    <a:p>
                      <a:r>
                        <a:rPr lang="en-US" dirty="0">
                          <a:solidFill>
                            <a:srgbClr val="000000"/>
                          </a:solidFill>
                        </a:rPr>
                        <a:t>Word Examples</a:t>
                      </a:r>
                    </a:p>
                  </a:txBody>
                  <a:tcPr/>
                </a:tc>
                <a:tc>
                  <a:txBody>
                    <a:bodyPr/>
                    <a:lstStyle/>
                    <a:p>
                      <a:r>
                        <a:rPr lang="en-US" dirty="0">
                          <a:solidFill>
                            <a:srgbClr val="000000"/>
                          </a:solidFill>
                        </a:rPr>
                        <a:t>Common spellings</a:t>
                      </a:r>
                    </a:p>
                  </a:txBody>
                  <a:tcPr/>
                </a:tc>
                <a:extLst>
                  <a:ext uri="{0D108BD9-81ED-4DB2-BD59-A6C34878D82A}">
                    <a16:rowId xmlns:a16="http://schemas.microsoft.com/office/drawing/2014/main" val="10000"/>
                  </a:ext>
                </a:extLst>
              </a:tr>
              <a:tr h="370840">
                <a:tc>
                  <a:txBody>
                    <a:bodyPr/>
                    <a:lstStyle/>
                    <a:p>
                      <a:r>
                        <a:rPr lang="en-US" dirty="0"/>
                        <a:t>/y/ /</a:t>
                      </a:r>
                      <a:r>
                        <a:rPr lang="en-US" dirty="0" err="1"/>
                        <a:t>ū</a:t>
                      </a:r>
                      <a:r>
                        <a:rPr lang="en-US" dirty="0"/>
                        <a:t>/</a:t>
                      </a:r>
                    </a:p>
                  </a:txBody>
                  <a:tcPr/>
                </a:tc>
                <a:tc>
                  <a:txBody>
                    <a:bodyPr/>
                    <a:lstStyle/>
                    <a:p>
                      <a:r>
                        <a:rPr lang="en-US" dirty="0"/>
                        <a:t>use,</a:t>
                      </a:r>
                      <a:r>
                        <a:rPr lang="en-US" baseline="0" dirty="0"/>
                        <a:t> few, cute</a:t>
                      </a:r>
                      <a:endParaRPr lang="en-US" dirty="0"/>
                    </a:p>
                  </a:txBody>
                  <a:tcPr/>
                </a:tc>
                <a:tc>
                  <a:txBody>
                    <a:bodyPr/>
                    <a:lstStyle/>
                    <a:p>
                      <a:r>
                        <a:rPr lang="en-US" dirty="0"/>
                        <a:t>u,</a:t>
                      </a:r>
                      <a:r>
                        <a:rPr lang="en-US" baseline="0" dirty="0"/>
                        <a:t> </a:t>
                      </a:r>
                      <a:r>
                        <a:rPr lang="en-US" baseline="0" dirty="0" err="1"/>
                        <a:t>ew</a:t>
                      </a:r>
                      <a:r>
                        <a:rPr lang="en-US" baseline="0" dirty="0"/>
                        <a:t>, </a:t>
                      </a:r>
                      <a:r>
                        <a:rPr lang="en-US" baseline="0" dirty="0" err="1"/>
                        <a:t>u_e</a:t>
                      </a:r>
                      <a:endParaRPr lang="en-US" dirty="0"/>
                    </a:p>
                  </a:txBody>
                  <a:tcPr/>
                </a:tc>
                <a:extLst>
                  <a:ext uri="{0D108BD9-81ED-4DB2-BD59-A6C34878D82A}">
                    <a16:rowId xmlns:a16="http://schemas.microsoft.com/office/drawing/2014/main" val="10001"/>
                  </a:ext>
                </a:extLst>
              </a:tr>
              <a:tr h="370840">
                <a:tc>
                  <a:txBody>
                    <a:bodyPr/>
                    <a:lstStyle/>
                    <a:p>
                      <a:r>
                        <a:rPr lang="en-US" dirty="0"/>
                        <a:t>/</a:t>
                      </a:r>
                      <a:r>
                        <a:rPr lang="en-US" dirty="0" err="1"/>
                        <a:t>oi</a:t>
                      </a:r>
                      <a:r>
                        <a:rPr lang="en-US" dirty="0"/>
                        <a:t>/</a:t>
                      </a:r>
                    </a:p>
                  </a:txBody>
                  <a:tcPr/>
                </a:tc>
                <a:tc>
                  <a:txBody>
                    <a:bodyPr/>
                    <a:lstStyle/>
                    <a:p>
                      <a:r>
                        <a:rPr lang="en-US" dirty="0"/>
                        <a:t>boil,</a:t>
                      </a:r>
                      <a:r>
                        <a:rPr lang="en-US" baseline="0" dirty="0"/>
                        <a:t> boy</a:t>
                      </a:r>
                      <a:endParaRPr lang="en-US" dirty="0"/>
                    </a:p>
                  </a:txBody>
                  <a:tcPr/>
                </a:tc>
                <a:tc>
                  <a:txBody>
                    <a:bodyPr/>
                    <a:lstStyle/>
                    <a:p>
                      <a:r>
                        <a:rPr lang="en-US" dirty="0" err="1"/>
                        <a:t>oi</a:t>
                      </a:r>
                      <a:r>
                        <a:rPr lang="en-US" dirty="0"/>
                        <a:t>,</a:t>
                      </a:r>
                      <a:r>
                        <a:rPr lang="en-US" baseline="0" dirty="0"/>
                        <a:t> </a:t>
                      </a:r>
                      <a:r>
                        <a:rPr lang="en-US" baseline="0" dirty="0" err="1"/>
                        <a:t>oy</a:t>
                      </a:r>
                      <a:endParaRPr lang="en-US" dirty="0"/>
                    </a:p>
                  </a:txBody>
                  <a:tcPr/>
                </a:tc>
                <a:extLst>
                  <a:ext uri="{0D108BD9-81ED-4DB2-BD59-A6C34878D82A}">
                    <a16:rowId xmlns:a16="http://schemas.microsoft.com/office/drawing/2014/main" val="10002"/>
                  </a:ext>
                </a:extLst>
              </a:tr>
              <a:tr h="370840">
                <a:tc>
                  <a:txBody>
                    <a:bodyPr/>
                    <a:lstStyle/>
                    <a:p>
                      <a:r>
                        <a:rPr lang="en-US" dirty="0"/>
                        <a:t>/</a:t>
                      </a:r>
                      <a:r>
                        <a:rPr lang="en-US" dirty="0" err="1"/>
                        <a:t>ow</a:t>
                      </a:r>
                      <a:r>
                        <a:rPr lang="en-US" dirty="0"/>
                        <a:t>/</a:t>
                      </a:r>
                    </a:p>
                  </a:txBody>
                  <a:tcPr/>
                </a:tc>
                <a:tc>
                  <a:txBody>
                    <a:bodyPr/>
                    <a:lstStyle/>
                    <a:p>
                      <a:r>
                        <a:rPr lang="en-US" dirty="0"/>
                        <a:t>out,</a:t>
                      </a:r>
                      <a:r>
                        <a:rPr lang="en-US" baseline="0" dirty="0"/>
                        <a:t> cow</a:t>
                      </a:r>
                      <a:endParaRPr lang="en-US" dirty="0"/>
                    </a:p>
                  </a:txBody>
                  <a:tcPr/>
                </a:tc>
                <a:tc>
                  <a:txBody>
                    <a:bodyPr/>
                    <a:lstStyle/>
                    <a:p>
                      <a:r>
                        <a:rPr lang="en-US" dirty="0" err="1"/>
                        <a:t>ou</a:t>
                      </a:r>
                      <a:r>
                        <a:rPr lang="en-US" dirty="0"/>
                        <a:t>,</a:t>
                      </a:r>
                      <a:r>
                        <a:rPr lang="en-US" baseline="0" dirty="0"/>
                        <a:t> </a:t>
                      </a:r>
                      <a:r>
                        <a:rPr lang="en-US" baseline="0" dirty="0" err="1"/>
                        <a:t>ow</a:t>
                      </a:r>
                      <a:endParaRPr lang="en-US" dirty="0"/>
                    </a:p>
                  </a:txBody>
                  <a:tcPr/>
                </a:tc>
                <a:extLst>
                  <a:ext uri="{0D108BD9-81ED-4DB2-BD59-A6C34878D82A}">
                    <a16:rowId xmlns:a16="http://schemas.microsoft.com/office/drawing/2014/main" val="10003"/>
                  </a:ext>
                </a:extLst>
              </a:tr>
              <a:tr h="370840">
                <a:tc>
                  <a:txBody>
                    <a:bodyPr/>
                    <a:lstStyle/>
                    <a:p>
                      <a:r>
                        <a:rPr lang="en-US" dirty="0"/>
                        <a:t>/</a:t>
                      </a:r>
                      <a:r>
                        <a:rPr lang="en-US" dirty="0" err="1"/>
                        <a:t>er</a:t>
                      </a:r>
                      <a:r>
                        <a:rPr lang="en-US" dirty="0"/>
                        <a:t>/</a:t>
                      </a:r>
                    </a:p>
                  </a:txBody>
                  <a:tcPr/>
                </a:tc>
                <a:tc>
                  <a:txBody>
                    <a:bodyPr/>
                    <a:lstStyle/>
                    <a:p>
                      <a:r>
                        <a:rPr lang="en-US" baseline="0" dirty="0"/>
                        <a:t>her, fur, sir</a:t>
                      </a:r>
                      <a:endParaRPr lang="en-US" dirty="0"/>
                    </a:p>
                  </a:txBody>
                  <a:tcPr/>
                </a:tc>
                <a:tc>
                  <a:txBody>
                    <a:bodyPr/>
                    <a:lstStyle/>
                    <a:p>
                      <a:r>
                        <a:rPr lang="en-US" dirty="0" err="1"/>
                        <a:t>er</a:t>
                      </a:r>
                      <a:r>
                        <a:rPr lang="en-US" dirty="0"/>
                        <a:t>,</a:t>
                      </a:r>
                      <a:r>
                        <a:rPr lang="en-US" baseline="0" dirty="0"/>
                        <a:t> </a:t>
                      </a:r>
                      <a:r>
                        <a:rPr lang="en-US" baseline="0" dirty="0" err="1"/>
                        <a:t>ur</a:t>
                      </a:r>
                      <a:r>
                        <a:rPr lang="en-US" baseline="0" dirty="0"/>
                        <a:t>, </a:t>
                      </a:r>
                      <a:r>
                        <a:rPr lang="en-US" baseline="0" dirty="0" err="1"/>
                        <a:t>ir</a:t>
                      </a:r>
                      <a:endParaRPr lang="en-US" dirty="0"/>
                    </a:p>
                  </a:txBody>
                  <a:tcPr/>
                </a:tc>
                <a:extLst>
                  <a:ext uri="{0D108BD9-81ED-4DB2-BD59-A6C34878D82A}">
                    <a16:rowId xmlns:a16="http://schemas.microsoft.com/office/drawing/2014/main" val="10004"/>
                  </a:ext>
                </a:extLst>
              </a:tr>
              <a:tr h="370840">
                <a:tc>
                  <a:txBody>
                    <a:bodyPr/>
                    <a:lstStyle/>
                    <a:p>
                      <a:r>
                        <a:rPr lang="en-US" dirty="0"/>
                        <a:t>/</a:t>
                      </a:r>
                      <a:r>
                        <a:rPr lang="en-US" dirty="0" err="1"/>
                        <a:t>ar</a:t>
                      </a:r>
                      <a:r>
                        <a:rPr lang="en-US" dirty="0"/>
                        <a:t>/</a:t>
                      </a:r>
                    </a:p>
                  </a:txBody>
                  <a:tcPr/>
                </a:tc>
                <a:tc>
                  <a:txBody>
                    <a:bodyPr/>
                    <a:lstStyle/>
                    <a:p>
                      <a:r>
                        <a:rPr lang="en-US" dirty="0"/>
                        <a:t>cart</a:t>
                      </a:r>
                    </a:p>
                  </a:txBody>
                  <a:tcPr/>
                </a:tc>
                <a:tc>
                  <a:txBody>
                    <a:bodyPr/>
                    <a:lstStyle/>
                    <a:p>
                      <a:r>
                        <a:rPr lang="en-US" dirty="0" err="1"/>
                        <a:t>ar</a:t>
                      </a:r>
                      <a:endParaRPr lang="en-US" dirty="0"/>
                    </a:p>
                  </a:txBody>
                  <a:tcPr/>
                </a:tc>
                <a:extLst>
                  <a:ext uri="{0D108BD9-81ED-4DB2-BD59-A6C34878D82A}">
                    <a16:rowId xmlns:a16="http://schemas.microsoft.com/office/drawing/2014/main" val="10005"/>
                  </a:ext>
                </a:extLst>
              </a:tr>
              <a:tr h="370840">
                <a:tc>
                  <a:txBody>
                    <a:bodyPr/>
                    <a:lstStyle/>
                    <a:p>
                      <a:r>
                        <a:rPr lang="en-US" dirty="0"/>
                        <a:t>/or/</a:t>
                      </a:r>
                    </a:p>
                  </a:txBody>
                  <a:tcPr/>
                </a:tc>
                <a:tc>
                  <a:txBody>
                    <a:bodyPr/>
                    <a:lstStyle/>
                    <a:p>
                      <a:r>
                        <a:rPr lang="en-US" dirty="0"/>
                        <a:t>sport</a:t>
                      </a:r>
                    </a:p>
                  </a:txBody>
                  <a:tcPr/>
                </a:tc>
                <a:tc>
                  <a:txBody>
                    <a:bodyPr/>
                    <a:lstStyle/>
                    <a:p>
                      <a:r>
                        <a:rPr lang="en-US" dirty="0"/>
                        <a:t>or</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85984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Syllable Patterns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5464078"/>
              </p:ext>
            </p:extLst>
          </p:nvPr>
        </p:nvGraphicFramePr>
        <p:xfrm>
          <a:off x="1981200" y="1219202"/>
          <a:ext cx="8229600" cy="5074919"/>
        </p:xfrm>
        <a:graphic>
          <a:graphicData uri="http://schemas.openxmlformats.org/drawingml/2006/table">
            <a:tbl>
              <a:tblPr firstRow="1" bandRow="1">
                <a:tableStyleId>{5C22544A-7EE6-4342-B048-85BDC9FD1C3A}</a:tableStyleId>
              </a:tblPr>
              <a:tblGrid>
                <a:gridCol w="1571788">
                  <a:extLst>
                    <a:ext uri="{9D8B030D-6E8A-4147-A177-3AD203B41FA5}">
                      <a16:colId xmlns:a16="http://schemas.microsoft.com/office/drawing/2014/main" val="20000"/>
                    </a:ext>
                  </a:extLst>
                </a:gridCol>
                <a:gridCol w="3914612">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85799">
                <a:tc>
                  <a:txBody>
                    <a:bodyPr/>
                    <a:lstStyle/>
                    <a:p>
                      <a:r>
                        <a:rPr lang="en-US" dirty="0">
                          <a:solidFill>
                            <a:srgbClr val="000000"/>
                          </a:solidFill>
                        </a:rPr>
                        <a:t>Syllable type</a:t>
                      </a:r>
                    </a:p>
                  </a:txBody>
                  <a:tcPr/>
                </a:tc>
                <a:tc>
                  <a:txBody>
                    <a:bodyPr/>
                    <a:lstStyle/>
                    <a:p>
                      <a:r>
                        <a:rPr lang="en-US" dirty="0">
                          <a:solidFill>
                            <a:srgbClr val="000000"/>
                          </a:solidFill>
                        </a:rPr>
                        <a:t>Definition</a:t>
                      </a:r>
                    </a:p>
                  </a:txBody>
                  <a:tcPr/>
                </a:tc>
                <a:tc>
                  <a:txBody>
                    <a:bodyPr/>
                    <a:lstStyle/>
                    <a:p>
                      <a:r>
                        <a:rPr lang="en-US" dirty="0">
                          <a:solidFill>
                            <a:srgbClr val="000000"/>
                          </a:solidFill>
                        </a:rPr>
                        <a:t>Examples</a:t>
                      </a:r>
                    </a:p>
                  </a:txBody>
                  <a:tcPr/>
                </a:tc>
                <a:extLst>
                  <a:ext uri="{0D108BD9-81ED-4DB2-BD59-A6C34878D82A}">
                    <a16:rowId xmlns:a16="http://schemas.microsoft.com/office/drawing/2014/main" val="10000"/>
                  </a:ext>
                </a:extLst>
              </a:tr>
              <a:tr h="370840">
                <a:tc>
                  <a:txBody>
                    <a:bodyPr/>
                    <a:lstStyle/>
                    <a:p>
                      <a:r>
                        <a:rPr lang="en-US" dirty="0"/>
                        <a:t>Closed</a:t>
                      </a:r>
                    </a:p>
                  </a:txBody>
                  <a:tcPr/>
                </a:tc>
                <a:tc>
                  <a:txBody>
                    <a:bodyPr/>
                    <a:lstStyle/>
                    <a:p>
                      <a:r>
                        <a:rPr lang="en-US" dirty="0"/>
                        <a:t>Syllable</a:t>
                      </a:r>
                      <a:r>
                        <a:rPr lang="en-US" baseline="0" dirty="0"/>
                        <a:t> with short vowel spelled with a single vowel letter ending in one or more consonants</a:t>
                      </a:r>
                      <a:endParaRPr lang="en-US" dirty="0"/>
                    </a:p>
                  </a:txBody>
                  <a:tcPr/>
                </a:tc>
                <a:tc>
                  <a:txBody>
                    <a:bodyPr/>
                    <a:lstStyle/>
                    <a:p>
                      <a:r>
                        <a:rPr lang="en-US" dirty="0"/>
                        <a:t> dap-</a:t>
                      </a:r>
                      <a:r>
                        <a:rPr lang="en-US" dirty="0" err="1"/>
                        <a:t>ple</a:t>
                      </a:r>
                      <a:r>
                        <a:rPr lang="en-US" dirty="0"/>
                        <a:t>,</a:t>
                      </a:r>
                      <a:r>
                        <a:rPr lang="en-US" baseline="0" dirty="0"/>
                        <a:t> hos-</a:t>
                      </a:r>
                      <a:r>
                        <a:rPr lang="en-US" baseline="0" dirty="0" err="1"/>
                        <a:t>tel</a:t>
                      </a:r>
                      <a:r>
                        <a:rPr lang="en-US" baseline="0" dirty="0"/>
                        <a:t>,            </a:t>
                      </a:r>
                      <a:r>
                        <a:rPr lang="en-US" baseline="0" dirty="0" err="1"/>
                        <a:t>bev-erage</a:t>
                      </a:r>
                      <a:endParaRPr lang="en-US" dirty="0"/>
                    </a:p>
                  </a:txBody>
                  <a:tcPr/>
                </a:tc>
                <a:extLst>
                  <a:ext uri="{0D108BD9-81ED-4DB2-BD59-A6C34878D82A}">
                    <a16:rowId xmlns:a16="http://schemas.microsoft.com/office/drawing/2014/main" val="10001"/>
                  </a:ext>
                </a:extLst>
              </a:tr>
              <a:tr h="370840">
                <a:tc>
                  <a:txBody>
                    <a:bodyPr/>
                    <a:lstStyle/>
                    <a:p>
                      <a:r>
                        <a:rPr lang="en-US" dirty="0"/>
                        <a:t>Vowel-C-e</a:t>
                      </a:r>
                    </a:p>
                    <a:p>
                      <a:r>
                        <a:rPr lang="en-US" dirty="0"/>
                        <a:t>(Magic</a:t>
                      </a:r>
                      <a:r>
                        <a:rPr lang="en-US" baseline="0" dirty="0"/>
                        <a:t> e)</a:t>
                      </a:r>
                      <a:endParaRPr lang="en-US" dirty="0"/>
                    </a:p>
                  </a:txBody>
                  <a:tcPr/>
                </a:tc>
                <a:tc>
                  <a:txBody>
                    <a:bodyPr/>
                    <a:lstStyle/>
                    <a:p>
                      <a:r>
                        <a:rPr lang="en-US" dirty="0"/>
                        <a:t>Syllable</a:t>
                      </a:r>
                      <a:r>
                        <a:rPr lang="en-US" baseline="0" dirty="0"/>
                        <a:t> with a long vowel spelled with one vowel + one consonant + silent e</a:t>
                      </a:r>
                      <a:endParaRPr lang="en-US" dirty="0"/>
                    </a:p>
                  </a:txBody>
                  <a:tcPr/>
                </a:tc>
                <a:tc>
                  <a:txBody>
                    <a:bodyPr/>
                    <a:lstStyle/>
                    <a:p>
                      <a:r>
                        <a:rPr lang="en-US" dirty="0"/>
                        <a:t> com-</a:t>
                      </a:r>
                      <a:r>
                        <a:rPr lang="en-US" dirty="0" err="1"/>
                        <a:t>pete</a:t>
                      </a:r>
                      <a:r>
                        <a:rPr lang="en-US" dirty="0"/>
                        <a:t>,</a:t>
                      </a:r>
                      <a:r>
                        <a:rPr lang="en-US" baseline="0" dirty="0"/>
                        <a:t> -des-</a:t>
                      </a:r>
                      <a:r>
                        <a:rPr lang="en-US" baseline="0" dirty="0" err="1"/>
                        <a:t>pite</a:t>
                      </a:r>
                      <a:endParaRPr lang="en-US" dirty="0"/>
                    </a:p>
                  </a:txBody>
                  <a:tcPr/>
                </a:tc>
                <a:extLst>
                  <a:ext uri="{0D108BD9-81ED-4DB2-BD59-A6C34878D82A}">
                    <a16:rowId xmlns:a16="http://schemas.microsoft.com/office/drawing/2014/main" val="10002"/>
                  </a:ext>
                </a:extLst>
              </a:tr>
              <a:tr h="370840">
                <a:tc>
                  <a:txBody>
                    <a:bodyPr/>
                    <a:lstStyle/>
                    <a:p>
                      <a:r>
                        <a:rPr lang="en-US" dirty="0"/>
                        <a:t>Open</a:t>
                      </a:r>
                    </a:p>
                  </a:txBody>
                  <a:tcPr/>
                </a:tc>
                <a:tc>
                  <a:txBody>
                    <a:bodyPr/>
                    <a:lstStyle/>
                    <a:p>
                      <a:r>
                        <a:rPr lang="en-US" dirty="0"/>
                        <a:t>Syllable</a:t>
                      </a:r>
                      <a:r>
                        <a:rPr lang="en-US" baseline="0" dirty="0"/>
                        <a:t> that ends with a long vowel sound, spelled with single vowel letter</a:t>
                      </a:r>
                      <a:endParaRPr lang="en-US" dirty="0"/>
                    </a:p>
                  </a:txBody>
                  <a:tcPr/>
                </a:tc>
                <a:tc>
                  <a:txBody>
                    <a:bodyPr/>
                    <a:lstStyle/>
                    <a:p>
                      <a:r>
                        <a:rPr lang="en-US" dirty="0"/>
                        <a:t> pro-gram, ta-</a:t>
                      </a:r>
                      <a:r>
                        <a:rPr lang="en-US" dirty="0" err="1"/>
                        <a:t>ble</a:t>
                      </a:r>
                      <a:r>
                        <a:rPr lang="en-US" dirty="0"/>
                        <a:t>,</a:t>
                      </a:r>
                      <a:r>
                        <a:rPr lang="en-US" baseline="0" dirty="0"/>
                        <a:t> re-cent</a:t>
                      </a:r>
                      <a:endParaRPr lang="en-US" dirty="0"/>
                    </a:p>
                  </a:txBody>
                  <a:tcPr/>
                </a:tc>
                <a:extLst>
                  <a:ext uri="{0D108BD9-81ED-4DB2-BD59-A6C34878D82A}">
                    <a16:rowId xmlns:a16="http://schemas.microsoft.com/office/drawing/2014/main" val="10003"/>
                  </a:ext>
                </a:extLst>
              </a:tr>
              <a:tr h="370840">
                <a:tc>
                  <a:txBody>
                    <a:bodyPr/>
                    <a:lstStyle/>
                    <a:p>
                      <a:r>
                        <a:rPr lang="en-US" dirty="0"/>
                        <a:t>Vowel team</a:t>
                      </a:r>
                    </a:p>
                  </a:txBody>
                  <a:tcPr/>
                </a:tc>
                <a:tc>
                  <a:txBody>
                    <a:bodyPr/>
                    <a:lstStyle/>
                    <a:p>
                      <a:r>
                        <a:rPr lang="en-US" dirty="0"/>
                        <a:t>Syllables that use 2-4 letters to spell the vowel</a:t>
                      </a:r>
                    </a:p>
                  </a:txBody>
                  <a:tcPr/>
                </a:tc>
                <a:tc>
                  <a:txBody>
                    <a:bodyPr/>
                    <a:lstStyle/>
                    <a:p>
                      <a:r>
                        <a:rPr lang="en-US" dirty="0"/>
                        <a:t>beau-</a:t>
                      </a:r>
                      <a:r>
                        <a:rPr lang="en-US" dirty="0" err="1"/>
                        <a:t>ti</a:t>
                      </a:r>
                      <a:r>
                        <a:rPr lang="en-US" dirty="0"/>
                        <a:t>-</a:t>
                      </a:r>
                      <a:r>
                        <a:rPr lang="en-US" dirty="0" err="1"/>
                        <a:t>ful</a:t>
                      </a:r>
                      <a:r>
                        <a:rPr lang="en-US" dirty="0"/>
                        <a:t>,</a:t>
                      </a:r>
                      <a:r>
                        <a:rPr lang="en-US" baseline="0" dirty="0"/>
                        <a:t> train-</a:t>
                      </a:r>
                      <a:r>
                        <a:rPr lang="en-US" baseline="0" dirty="0" err="1"/>
                        <a:t>er</a:t>
                      </a:r>
                      <a:r>
                        <a:rPr lang="en-US" baseline="0" dirty="0"/>
                        <a:t>,       con-</a:t>
                      </a:r>
                      <a:r>
                        <a:rPr lang="en-US" baseline="0" dirty="0" err="1"/>
                        <a:t>geal</a:t>
                      </a:r>
                      <a:r>
                        <a:rPr lang="en-US" baseline="0" dirty="0"/>
                        <a:t>, spoil-age</a:t>
                      </a:r>
                      <a:endParaRPr lang="en-US" dirty="0"/>
                    </a:p>
                  </a:txBody>
                  <a:tcPr/>
                </a:tc>
                <a:extLst>
                  <a:ext uri="{0D108BD9-81ED-4DB2-BD59-A6C34878D82A}">
                    <a16:rowId xmlns:a16="http://schemas.microsoft.com/office/drawing/2014/main" val="10004"/>
                  </a:ext>
                </a:extLst>
              </a:tr>
              <a:tr h="370840">
                <a:tc>
                  <a:txBody>
                    <a:bodyPr/>
                    <a:lstStyle/>
                    <a:p>
                      <a:r>
                        <a:rPr lang="en-US" dirty="0"/>
                        <a:t>Vowel-r</a:t>
                      </a:r>
                      <a:r>
                        <a:rPr lang="en-US" baseline="0" dirty="0"/>
                        <a:t> (r-controlled)</a:t>
                      </a:r>
                      <a:endParaRPr lang="en-US" dirty="0"/>
                    </a:p>
                  </a:txBody>
                  <a:tcPr/>
                </a:tc>
                <a:tc>
                  <a:txBody>
                    <a:bodyPr/>
                    <a:lstStyle/>
                    <a:p>
                      <a:r>
                        <a:rPr lang="en-US" dirty="0"/>
                        <a:t>Syllable with </a:t>
                      </a:r>
                      <a:r>
                        <a:rPr lang="en-US" dirty="0" err="1"/>
                        <a:t>er</a:t>
                      </a:r>
                      <a:r>
                        <a:rPr lang="en-US" dirty="0"/>
                        <a:t>,</a:t>
                      </a:r>
                      <a:r>
                        <a:rPr lang="en-US" baseline="0" dirty="0"/>
                        <a:t> </a:t>
                      </a:r>
                      <a:r>
                        <a:rPr lang="en-US" baseline="0" dirty="0" err="1"/>
                        <a:t>ir</a:t>
                      </a:r>
                      <a:r>
                        <a:rPr lang="en-US" baseline="0" dirty="0"/>
                        <a:t>, or </a:t>
                      </a:r>
                      <a:r>
                        <a:rPr lang="en-US" baseline="0" dirty="0" err="1"/>
                        <a:t>ur</a:t>
                      </a:r>
                      <a:r>
                        <a:rPr lang="en-US" baseline="0" dirty="0"/>
                        <a:t> </a:t>
                      </a:r>
                      <a:endParaRPr lang="en-US" dirty="0"/>
                    </a:p>
                  </a:txBody>
                  <a:tcPr/>
                </a:tc>
                <a:tc>
                  <a:txBody>
                    <a:bodyPr/>
                    <a:lstStyle/>
                    <a:p>
                      <a:r>
                        <a:rPr lang="en-US" dirty="0"/>
                        <a:t>in-</a:t>
                      </a:r>
                      <a:r>
                        <a:rPr lang="en-US" dirty="0" err="1"/>
                        <a:t>jur</a:t>
                      </a:r>
                      <a:r>
                        <a:rPr lang="en-US" dirty="0"/>
                        <a:t>-</a:t>
                      </a:r>
                      <a:r>
                        <a:rPr lang="en-US" dirty="0" err="1"/>
                        <a:t>ious</a:t>
                      </a:r>
                      <a:r>
                        <a:rPr lang="en-US" dirty="0"/>
                        <a:t>,</a:t>
                      </a:r>
                      <a:r>
                        <a:rPr lang="en-US" baseline="0" dirty="0"/>
                        <a:t> con-sort,     char-</a:t>
                      </a:r>
                      <a:r>
                        <a:rPr lang="en-US" baseline="0" dirty="0" err="1"/>
                        <a:t>ter</a:t>
                      </a:r>
                      <a:endParaRPr lang="en-US" dirty="0"/>
                    </a:p>
                  </a:txBody>
                  <a:tcPr/>
                </a:tc>
                <a:extLst>
                  <a:ext uri="{0D108BD9-81ED-4DB2-BD59-A6C34878D82A}">
                    <a16:rowId xmlns:a16="http://schemas.microsoft.com/office/drawing/2014/main" val="10005"/>
                  </a:ext>
                </a:extLst>
              </a:tr>
              <a:tr h="370840">
                <a:tc>
                  <a:txBody>
                    <a:bodyPr/>
                    <a:lstStyle/>
                    <a:p>
                      <a:r>
                        <a:rPr lang="en-US" dirty="0"/>
                        <a:t>Consonant-le</a:t>
                      </a:r>
                    </a:p>
                  </a:txBody>
                  <a:tcPr/>
                </a:tc>
                <a:tc>
                  <a:txBody>
                    <a:bodyPr/>
                    <a:lstStyle/>
                    <a:p>
                      <a:r>
                        <a:rPr lang="en-US" dirty="0"/>
                        <a:t>Unaccented final syllable containing a consonant before /l/ followed by a silent e</a:t>
                      </a:r>
                    </a:p>
                  </a:txBody>
                  <a:tcPr/>
                </a:tc>
                <a:tc>
                  <a:txBody>
                    <a:bodyPr/>
                    <a:lstStyle/>
                    <a:p>
                      <a:r>
                        <a:rPr lang="en-US" dirty="0"/>
                        <a:t>drib-</a:t>
                      </a:r>
                      <a:r>
                        <a:rPr lang="en-US" dirty="0" err="1"/>
                        <a:t>ble</a:t>
                      </a:r>
                      <a:r>
                        <a:rPr lang="en-US" dirty="0"/>
                        <a:t>, </a:t>
                      </a:r>
                      <a:r>
                        <a:rPr lang="en-US" dirty="0" err="1"/>
                        <a:t>bea-gle</a:t>
                      </a:r>
                      <a:r>
                        <a:rPr lang="en-US" dirty="0"/>
                        <a:t>, lit-</a:t>
                      </a:r>
                      <a:r>
                        <a:rPr lang="en-US" dirty="0" err="1"/>
                        <a:t>tle</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13471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a:solidFill>
                  <a:srgbClr val="FFFFFF"/>
                </a:solidFill>
              </a:rPr>
              <a:t>Phonics (cont.)</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NLP found explicit decoding instruction to be beneficial to English learners as well (though there are only a few studies with this population and the effect sizes were smaller than for native English speakers)</a:t>
            </a:r>
          </a:p>
          <a:p>
            <a:r>
              <a:rPr lang="en-US" sz="2400" dirty="0"/>
              <a:t>No point during these PreK-2 years when code-focused instruction is not beneficial to students (and the benefits appear to be long lasting)</a:t>
            </a:r>
          </a:p>
        </p:txBody>
      </p:sp>
    </p:spTree>
    <p:extLst>
      <p:ext uri="{BB962C8B-B14F-4D97-AF65-F5344CB8AC3E}">
        <p14:creationId xmlns:p14="http://schemas.microsoft.com/office/powerpoint/2010/main" val="3666734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a:solidFill>
                  <a:srgbClr val="FFFFFF"/>
                </a:solidFill>
              </a:rPr>
              <a:t>Phonics (cont.)</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200"/>
              <a:t>Effective phonics instruction was explicit and systematic</a:t>
            </a:r>
          </a:p>
          <a:p>
            <a:r>
              <a:rPr lang="en-US" sz="2200"/>
              <a:t>Multiple years of phonics instruction were better than single years</a:t>
            </a:r>
          </a:p>
          <a:p>
            <a:r>
              <a:rPr lang="en-US" sz="2200"/>
              <a:t>Virtually all programs of phonics work with young children (NRP, WWC)—however, thoroughness matters</a:t>
            </a:r>
          </a:p>
          <a:p>
            <a:r>
              <a:rPr lang="en-US" sz="2200"/>
              <a:t>No single phonics sequence did better than any other</a:t>
            </a:r>
          </a:p>
          <a:p>
            <a:r>
              <a:rPr lang="en-US" sz="2200"/>
              <a:t>Phonics instruction should include lots of opportunity for students to decode and encode words </a:t>
            </a:r>
          </a:p>
          <a:p>
            <a:r>
              <a:rPr lang="en-US" sz="2200"/>
              <a:t>Important to develop a “mental set for diversity” </a:t>
            </a:r>
          </a:p>
          <a:p>
            <a:r>
              <a:rPr lang="en-US" sz="2200"/>
              <a:t>Spelling is part of this, too</a:t>
            </a:r>
          </a:p>
          <a:p>
            <a:endParaRPr lang="en-US" sz="2200"/>
          </a:p>
          <a:p>
            <a:endParaRPr lang="en-US" sz="2200"/>
          </a:p>
          <a:p>
            <a:endParaRPr lang="en-US" sz="2200"/>
          </a:p>
        </p:txBody>
      </p:sp>
    </p:spTree>
    <p:extLst>
      <p:ext uri="{BB962C8B-B14F-4D97-AF65-F5344CB8AC3E}">
        <p14:creationId xmlns:p14="http://schemas.microsoft.com/office/powerpoint/2010/main" val="1236148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a:solidFill>
                  <a:srgbClr val="FFFFFF"/>
                </a:solidFill>
              </a:rPr>
              <a:t>High frequency words</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200"/>
              <a:t>Words differ in their frequency in the language (some words are used a lot and others appear rarely)</a:t>
            </a:r>
          </a:p>
          <a:p>
            <a:r>
              <a:rPr lang="en-US" sz="2200"/>
              <a:t>In English, the 300 most frequent words in the language (and their derivations) make up about 75% of all the words one sees in texts—it can be useful to know these words especially well</a:t>
            </a:r>
          </a:p>
          <a:p>
            <a:r>
              <a:rPr lang="en-US" sz="2200"/>
              <a:t>Also, the origins of our language are complex: the alphabetic properties of English are complex—this is particularly true of some of the most common words in the language (e.g., the, of, where); can be easier to memorize these rather than decoding them</a:t>
            </a:r>
          </a:p>
        </p:txBody>
      </p:sp>
    </p:spTree>
    <p:extLst>
      <p:ext uri="{BB962C8B-B14F-4D97-AF65-F5344CB8AC3E}">
        <p14:creationId xmlns:p14="http://schemas.microsoft.com/office/powerpoint/2010/main" val="266447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2529" name="Group 3"/>
          <p:cNvGrpSpPr>
            <a:grpSpLocks/>
          </p:cNvGrpSpPr>
          <p:nvPr/>
        </p:nvGrpSpPr>
        <p:grpSpPr bwMode="auto">
          <a:xfrm>
            <a:off x="2743200" y="1905001"/>
            <a:ext cx="7315200" cy="4265613"/>
            <a:chOff x="960" y="1008"/>
            <a:chExt cx="4560" cy="2687"/>
          </a:xfrm>
        </p:grpSpPr>
        <p:sp>
          <p:nvSpPr>
            <p:cNvPr id="22537" name="Freeform 4"/>
            <p:cNvSpPr>
              <a:spLocks/>
            </p:cNvSpPr>
            <p:nvPr/>
          </p:nvSpPr>
          <p:spPr bwMode="auto">
            <a:xfrm rot="101830">
              <a:off x="1680" y="3024"/>
              <a:ext cx="672" cy="56"/>
            </a:xfrm>
            <a:custGeom>
              <a:avLst/>
              <a:gdLst>
                <a:gd name="T0" fmla="*/ 0 w 672"/>
                <a:gd name="T1" fmla="*/ 48 h 56"/>
                <a:gd name="T2" fmla="*/ 432 w 672"/>
                <a:gd name="T3" fmla="*/ 48 h 56"/>
                <a:gd name="T4" fmla="*/ 672 w 672"/>
                <a:gd name="T5" fmla="*/ 0 h 56"/>
                <a:gd name="T6" fmla="*/ 0 60000 65536"/>
                <a:gd name="T7" fmla="*/ 0 60000 65536"/>
                <a:gd name="T8" fmla="*/ 0 60000 65536"/>
                <a:gd name="T9" fmla="*/ 0 w 672"/>
                <a:gd name="T10" fmla="*/ 0 h 56"/>
                <a:gd name="T11" fmla="*/ 672 w 672"/>
                <a:gd name="T12" fmla="*/ 56 h 56"/>
              </a:gdLst>
              <a:ahLst/>
              <a:cxnLst>
                <a:cxn ang="T6">
                  <a:pos x="T0" y="T1"/>
                </a:cxn>
                <a:cxn ang="T7">
                  <a:pos x="T2" y="T3"/>
                </a:cxn>
                <a:cxn ang="T8">
                  <a:pos x="T4" y="T5"/>
                </a:cxn>
              </a:cxnLst>
              <a:rect l="T9" t="T10" r="T11" b="T12"/>
              <a:pathLst>
                <a:path w="672" h="56">
                  <a:moveTo>
                    <a:pt x="0" y="48"/>
                  </a:moveTo>
                  <a:cubicBezTo>
                    <a:pt x="160" y="52"/>
                    <a:pt x="320" y="56"/>
                    <a:pt x="432" y="48"/>
                  </a:cubicBezTo>
                  <a:cubicBezTo>
                    <a:pt x="544" y="40"/>
                    <a:pt x="608" y="20"/>
                    <a:pt x="672" y="0"/>
                  </a:cubicBezTo>
                </a:path>
              </a:pathLst>
            </a:custGeom>
            <a:noFill/>
            <a:ln w="6350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538" name="Freeform 5"/>
            <p:cNvSpPr>
              <a:spLocks/>
            </p:cNvSpPr>
            <p:nvPr/>
          </p:nvSpPr>
          <p:spPr bwMode="auto">
            <a:xfrm>
              <a:off x="3168" y="1104"/>
              <a:ext cx="1248" cy="1248"/>
            </a:xfrm>
            <a:custGeom>
              <a:avLst/>
              <a:gdLst>
                <a:gd name="T0" fmla="*/ 0 w 1248"/>
                <a:gd name="T1" fmla="*/ 1248 h 1248"/>
                <a:gd name="T2" fmla="*/ 288 w 1248"/>
                <a:gd name="T3" fmla="*/ 960 h 1248"/>
                <a:gd name="T4" fmla="*/ 480 w 1248"/>
                <a:gd name="T5" fmla="*/ 768 h 1248"/>
                <a:gd name="T6" fmla="*/ 624 w 1248"/>
                <a:gd name="T7" fmla="*/ 624 h 1248"/>
                <a:gd name="T8" fmla="*/ 816 w 1248"/>
                <a:gd name="T9" fmla="*/ 384 h 1248"/>
                <a:gd name="T10" fmla="*/ 1056 w 1248"/>
                <a:gd name="T11" fmla="*/ 192 h 1248"/>
                <a:gd name="T12" fmla="*/ 1152 w 1248"/>
                <a:gd name="T13" fmla="*/ 48 h 1248"/>
                <a:gd name="T14" fmla="*/ 1248 w 1248"/>
                <a:gd name="T15" fmla="*/ 0 h 1248"/>
                <a:gd name="T16" fmla="*/ 0 60000 65536"/>
                <a:gd name="T17" fmla="*/ 0 60000 65536"/>
                <a:gd name="T18" fmla="*/ 0 60000 65536"/>
                <a:gd name="T19" fmla="*/ 0 60000 65536"/>
                <a:gd name="T20" fmla="*/ 0 60000 65536"/>
                <a:gd name="T21" fmla="*/ 0 60000 65536"/>
                <a:gd name="T22" fmla="*/ 0 60000 65536"/>
                <a:gd name="T23" fmla="*/ 0 60000 65536"/>
                <a:gd name="T24" fmla="*/ 0 w 1248"/>
                <a:gd name="T25" fmla="*/ 0 h 1248"/>
                <a:gd name="T26" fmla="*/ 1248 w 1248"/>
                <a:gd name="T27" fmla="*/ 1248 h 1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8" h="1248">
                  <a:moveTo>
                    <a:pt x="0" y="1248"/>
                  </a:moveTo>
                  <a:cubicBezTo>
                    <a:pt x="104" y="1144"/>
                    <a:pt x="208" y="1040"/>
                    <a:pt x="288" y="960"/>
                  </a:cubicBezTo>
                  <a:cubicBezTo>
                    <a:pt x="368" y="880"/>
                    <a:pt x="424" y="824"/>
                    <a:pt x="480" y="768"/>
                  </a:cubicBezTo>
                  <a:cubicBezTo>
                    <a:pt x="536" y="712"/>
                    <a:pt x="568" y="688"/>
                    <a:pt x="624" y="624"/>
                  </a:cubicBezTo>
                  <a:cubicBezTo>
                    <a:pt x="680" y="560"/>
                    <a:pt x="744" y="456"/>
                    <a:pt x="816" y="384"/>
                  </a:cubicBezTo>
                  <a:cubicBezTo>
                    <a:pt x="888" y="312"/>
                    <a:pt x="1000" y="248"/>
                    <a:pt x="1056" y="192"/>
                  </a:cubicBezTo>
                  <a:cubicBezTo>
                    <a:pt x="1112" y="136"/>
                    <a:pt x="1120" y="80"/>
                    <a:pt x="1152" y="48"/>
                  </a:cubicBezTo>
                  <a:cubicBezTo>
                    <a:pt x="1184" y="16"/>
                    <a:pt x="1232" y="8"/>
                    <a:pt x="1248" y="0"/>
                  </a:cubicBezTo>
                </a:path>
              </a:pathLst>
            </a:custGeom>
            <a:noFill/>
            <a:ln w="6350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539" name="Freeform 6"/>
            <p:cNvSpPr>
              <a:spLocks/>
            </p:cNvSpPr>
            <p:nvPr/>
          </p:nvSpPr>
          <p:spPr bwMode="auto">
            <a:xfrm>
              <a:off x="2400" y="2654"/>
              <a:ext cx="816" cy="384"/>
            </a:xfrm>
            <a:custGeom>
              <a:avLst/>
              <a:gdLst>
                <a:gd name="T0" fmla="*/ 0 w 816"/>
                <a:gd name="T1" fmla="*/ 384 h 384"/>
                <a:gd name="T2" fmla="*/ 576 w 816"/>
                <a:gd name="T3" fmla="*/ 144 h 384"/>
                <a:gd name="T4" fmla="*/ 816 w 816"/>
                <a:gd name="T5" fmla="*/ 0 h 384"/>
                <a:gd name="T6" fmla="*/ 0 60000 65536"/>
                <a:gd name="T7" fmla="*/ 0 60000 65536"/>
                <a:gd name="T8" fmla="*/ 0 60000 65536"/>
                <a:gd name="T9" fmla="*/ 0 w 816"/>
                <a:gd name="T10" fmla="*/ 0 h 384"/>
                <a:gd name="T11" fmla="*/ 816 w 816"/>
                <a:gd name="T12" fmla="*/ 384 h 384"/>
              </a:gdLst>
              <a:ahLst/>
              <a:cxnLst>
                <a:cxn ang="T6">
                  <a:pos x="T0" y="T1"/>
                </a:cxn>
                <a:cxn ang="T7">
                  <a:pos x="T2" y="T3"/>
                </a:cxn>
                <a:cxn ang="T8">
                  <a:pos x="T4" y="T5"/>
                </a:cxn>
              </a:cxnLst>
              <a:rect l="T9" t="T10" r="T11" b="T12"/>
              <a:pathLst>
                <a:path w="816" h="384">
                  <a:moveTo>
                    <a:pt x="0" y="384"/>
                  </a:moveTo>
                  <a:cubicBezTo>
                    <a:pt x="220" y="296"/>
                    <a:pt x="440" y="208"/>
                    <a:pt x="576" y="144"/>
                  </a:cubicBezTo>
                  <a:cubicBezTo>
                    <a:pt x="712" y="80"/>
                    <a:pt x="764" y="40"/>
                    <a:pt x="816" y="0"/>
                  </a:cubicBezTo>
                </a:path>
              </a:pathLst>
            </a:custGeom>
            <a:noFill/>
            <a:ln w="635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540" name="Freeform 7"/>
            <p:cNvSpPr>
              <a:spLocks/>
            </p:cNvSpPr>
            <p:nvPr/>
          </p:nvSpPr>
          <p:spPr bwMode="auto">
            <a:xfrm rot="69552">
              <a:off x="3216" y="1905"/>
              <a:ext cx="1200" cy="768"/>
            </a:xfrm>
            <a:custGeom>
              <a:avLst/>
              <a:gdLst>
                <a:gd name="T0" fmla="*/ 0 w 1200"/>
                <a:gd name="T1" fmla="*/ 768 h 768"/>
                <a:gd name="T2" fmla="*/ 288 w 1200"/>
                <a:gd name="T3" fmla="*/ 576 h 768"/>
                <a:gd name="T4" fmla="*/ 480 w 1200"/>
                <a:gd name="T5" fmla="*/ 480 h 768"/>
                <a:gd name="T6" fmla="*/ 720 w 1200"/>
                <a:gd name="T7" fmla="*/ 240 h 768"/>
                <a:gd name="T8" fmla="*/ 960 w 1200"/>
                <a:gd name="T9" fmla="*/ 144 h 768"/>
                <a:gd name="T10" fmla="*/ 1200 w 1200"/>
                <a:gd name="T11" fmla="*/ 0 h 768"/>
                <a:gd name="T12" fmla="*/ 0 60000 65536"/>
                <a:gd name="T13" fmla="*/ 0 60000 65536"/>
                <a:gd name="T14" fmla="*/ 0 60000 65536"/>
                <a:gd name="T15" fmla="*/ 0 60000 65536"/>
                <a:gd name="T16" fmla="*/ 0 60000 65536"/>
                <a:gd name="T17" fmla="*/ 0 60000 65536"/>
                <a:gd name="T18" fmla="*/ 0 w 1200"/>
                <a:gd name="T19" fmla="*/ 0 h 768"/>
                <a:gd name="T20" fmla="*/ 1200 w 1200"/>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1200" h="768">
                  <a:moveTo>
                    <a:pt x="0" y="768"/>
                  </a:moveTo>
                  <a:cubicBezTo>
                    <a:pt x="104" y="696"/>
                    <a:pt x="208" y="624"/>
                    <a:pt x="288" y="576"/>
                  </a:cubicBezTo>
                  <a:cubicBezTo>
                    <a:pt x="368" y="528"/>
                    <a:pt x="408" y="536"/>
                    <a:pt x="480" y="480"/>
                  </a:cubicBezTo>
                  <a:cubicBezTo>
                    <a:pt x="552" y="424"/>
                    <a:pt x="640" y="296"/>
                    <a:pt x="720" y="240"/>
                  </a:cubicBezTo>
                  <a:cubicBezTo>
                    <a:pt x="800" y="184"/>
                    <a:pt x="880" y="184"/>
                    <a:pt x="960" y="144"/>
                  </a:cubicBezTo>
                  <a:cubicBezTo>
                    <a:pt x="1040" y="104"/>
                    <a:pt x="1120" y="52"/>
                    <a:pt x="1200" y="0"/>
                  </a:cubicBezTo>
                </a:path>
              </a:pathLst>
            </a:custGeom>
            <a:noFill/>
            <a:ln w="635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541" name="Freeform 8"/>
            <p:cNvSpPr>
              <a:spLocks/>
            </p:cNvSpPr>
            <p:nvPr/>
          </p:nvSpPr>
          <p:spPr bwMode="auto">
            <a:xfrm>
              <a:off x="3216" y="2240"/>
              <a:ext cx="1152" cy="496"/>
            </a:xfrm>
            <a:custGeom>
              <a:avLst/>
              <a:gdLst>
                <a:gd name="T0" fmla="*/ 0 w 1152"/>
                <a:gd name="T1" fmla="*/ 496 h 496"/>
                <a:gd name="T2" fmla="*/ 288 w 1152"/>
                <a:gd name="T3" fmla="*/ 400 h 496"/>
                <a:gd name="T4" fmla="*/ 432 w 1152"/>
                <a:gd name="T5" fmla="*/ 304 h 496"/>
                <a:gd name="T6" fmla="*/ 576 w 1152"/>
                <a:gd name="T7" fmla="*/ 208 h 496"/>
                <a:gd name="T8" fmla="*/ 816 w 1152"/>
                <a:gd name="T9" fmla="*/ 112 h 496"/>
                <a:gd name="T10" fmla="*/ 1056 w 1152"/>
                <a:gd name="T11" fmla="*/ 16 h 496"/>
                <a:gd name="T12" fmla="*/ 1152 w 1152"/>
                <a:gd name="T13" fmla="*/ 16 h 496"/>
                <a:gd name="T14" fmla="*/ 0 60000 65536"/>
                <a:gd name="T15" fmla="*/ 0 60000 65536"/>
                <a:gd name="T16" fmla="*/ 0 60000 65536"/>
                <a:gd name="T17" fmla="*/ 0 60000 65536"/>
                <a:gd name="T18" fmla="*/ 0 60000 65536"/>
                <a:gd name="T19" fmla="*/ 0 60000 65536"/>
                <a:gd name="T20" fmla="*/ 0 60000 65536"/>
                <a:gd name="T21" fmla="*/ 0 w 1152"/>
                <a:gd name="T22" fmla="*/ 0 h 496"/>
                <a:gd name="T23" fmla="*/ 1152 w 1152"/>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496">
                  <a:moveTo>
                    <a:pt x="0" y="496"/>
                  </a:moveTo>
                  <a:cubicBezTo>
                    <a:pt x="108" y="464"/>
                    <a:pt x="216" y="432"/>
                    <a:pt x="288" y="400"/>
                  </a:cubicBezTo>
                  <a:cubicBezTo>
                    <a:pt x="360" y="368"/>
                    <a:pt x="384" y="336"/>
                    <a:pt x="432" y="304"/>
                  </a:cubicBezTo>
                  <a:cubicBezTo>
                    <a:pt x="480" y="272"/>
                    <a:pt x="512" y="240"/>
                    <a:pt x="576" y="208"/>
                  </a:cubicBezTo>
                  <a:cubicBezTo>
                    <a:pt x="640" y="176"/>
                    <a:pt x="736" y="144"/>
                    <a:pt x="816" y="112"/>
                  </a:cubicBezTo>
                  <a:cubicBezTo>
                    <a:pt x="896" y="80"/>
                    <a:pt x="1000" y="32"/>
                    <a:pt x="1056" y="16"/>
                  </a:cubicBezTo>
                  <a:cubicBezTo>
                    <a:pt x="1112" y="0"/>
                    <a:pt x="1136" y="16"/>
                    <a:pt x="1152" y="16"/>
                  </a:cubicBezTo>
                </a:path>
              </a:pathLst>
            </a:custGeom>
            <a:noFill/>
            <a:ln w="63500">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542" name="Line 9"/>
            <p:cNvSpPr>
              <a:spLocks noChangeShapeType="1"/>
            </p:cNvSpPr>
            <p:nvPr/>
          </p:nvSpPr>
          <p:spPr bwMode="auto">
            <a:xfrm>
              <a:off x="1680" y="1008"/>
              <a:ext cx="0" cy="216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43" name="Line 10"/>
            <p:cNvSpPr>
              <a:spLocks noChangeShapeType="1"/>
            </p:cNvSpPr>
            <p:nvPr/>
          </p:nvSpPr>
          <p:spPr bwMode="auto">
            <a:xfrm rot="5400000">
              <a:off x="3072" y="1776"/>
              <a:ext cx="0" cy="278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44" name="Line 11"/>
            <p:cNvSpPr>
              <a:spLocks noChangeShapeType="1"/>
            </p:cNvSpPr>
            <p:nvPr/>
          </p:nvSpPr>
          <p:spPr bwMode="auto">
            <a:xfrm flipV="1">
              <a:off x="2352" y="3168"/>
              <a:ext cx="0"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45" name="Line 12"/>
            <p:cNvSpPr>
              <a:spLocks noChangeShapeType="1"/>
            </p:cNvSpPr>
            <p:nvPr/>
          </p:nvSpPr>
          <p:spPr bwMode="auto">
            <a:xfrm flipV="1">
              <a:off x="3216" y="3168"/>
              <a:ext cx="0"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46" name="Line 13"/>
            <p:cNvSpPr>
              <a:spLocks noChangeShapeType="1"/>
            </p:cNvSpPr>
            <p:nvPr/>
          </p:nvSpPr>
          <p:spPr bwMode="auto">
            <a:xfrm flipV="1">
              <a:off x="4368" y="3168"/>
              <a:ext cx="0"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47" name="Text Box 14"/>
            <p:cNvSpPr txBox="1">
              <a:spLocks noChangeArrowheads="1"/>
            </p:cNvSpPr>
            <p:nvPr/>
          </p:nvSpPr>
          <p:spPr bwMode="auto">
            <a:xfrm>
              <a:off x="2064" y="3251"/>
              <a:ext cx="53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cs typeface="Arial" charset="0"/>
                </a:rPr>
                <a:t>16 mos.</a:t>
              </a:r>
            </a:p>
          </p:txBody>
        </p:sp>
        <p:sp>
          <p:nvSpPr>
            <p:cNvPr id="22548" name="Text Box 15"/>
            <p:cNvSpPr txBox="1">
              <a:spLocks noChangeArrowheads="1"/>
            </p:cNvSpPr>
            <p:nvPr/>
          </p:nvSpPr>
          <p:spPr bwMode="auto">
            <a:xfrm>
              <a:off x="2928" y="3251"/>
              <a:ext cx="53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cs typeface="Arial" charset="0"/>
                </a:rPr>
                <a:t>24 mos.</a:t>
              </a:r>
            </a:p>
          </p:txBody>
        </p:sp>
        <p:sp>
          <p:nvSpPr>
            <p:cNvPr id="22549" name="Text Box 16"/>
            <p:cNvSpPr txBox="1">
              <a:spLocks noChangeArrowheads="1"/>
            </p:cNvSpPr>
            <p:nvPr/>
          </p:nvSpPr>
          <p:spPr bwMode="auto">
            <a:xfrm>
              <a:off x="4032" y="3251"/>
              <a:ext cx="53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cs typeface="Arial" charset="0"/>
                </a:rPr>
                <a:t>36 mos.</a:t>
              </a:r>
            </a:p>
          </p:txBody>
        </p:sp>
        <p:sp>
          <p:nvSpPr>
            <p:cNvPr id="22550" name="Text Box 17"/>
            <p:cNvSpPr txBox="1">
              <a:spLocks noChangeArrowheads="1"/>
            </p:cNvSpPr>
            <p:nvPr/>
          </p:nvSpPr>
          <p:spPr bwMode="auto">
            <a:xfrm rot="-5400000">
              <a:off x="169" y="1943"/>
              <a:ext cx="1907"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cs typeface="Arial" charset="0"/>
                </a:rPr>
                <a:t>Child</a:t>
              </a:r>
              <a:r>
                <a:rPr lang="ja-JP" altLang="en-US" sz="1400" b="1">
                  <a:cs typeface="Arial" charset="0"/>
                </a:rPr>
                <a:t>’</a:t>
              </a:r>
              <a:r>
                <a:rPr lang="en-US" altLang="ja-JP" sz="1400" b="1">
                  <a:cs typeface="Arial" charset="0"/>
                </a:rPr>
                <a:t>s Cumulative Vocabulary (Words)</a:t>
              </a:r>
              <a:endParaRPr lang="en-US" sz="1400">
                <a:cs typeface="Arial" charset="0"/>
              </a:endParaRPr>
            </a:p>
          </p:txBody>
        </p:sp>
        <p:sp>
          <p:nvSpPr>
            <p:cNvPr id="22551" name="Text Box 18"/>
            <p:cNvSpPr txBox="1">
              <a:spLocks noChangeArrowheads="1"/>
            </p:cNvSpPr>
            <p:nvPr/>
          </p:nvSpPr>
          <p:spPr bwMode="auto">
            <a:xfrm>
              <a:off x="4416" y="1008"/>
              <a:ext cx="1104"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b="1">
                  <a:solidFill>
                    <a:srgbClr val="0033CC"/>
                  </a:solidFill>
                  <a:cs typeface="Arial" charset="0"/>
                </a:rPr>
                <a:t>Professional  Families</a:t>
              </a:r>
            </a:p>
          </p:txBody>
        </p:sp>
        <p:sp>
          <p:nvSpPr>
            <p:cNvPr id="22552" name="Text Box 19"/>
            <p:cNvSpPr txBox="1">
              <a:spLocks noChangeArrowheads="1"/>
            </p:cNvSpPr>
            <p:nvPr/>
          </p:nvSpPr>
          <p:spPr bwMode="auto">
            <a:xfrm>
              <a:off x="4416" y="1728"/>
              <a:ext cx="1104"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b="1">
                  <a:solidFill>
                    <a:srgbClr val="FF0000"/>
                  </a:solidFill>
                  <a:cs typeface="Arial" charset="0"/>
                </a:rPr>
                <a:t>Working Class Families</a:t>
              </a:r>
              <a:endParaRPr lang="en-US" sz="1400">
                <a:solidFill>
                  <a:srgbClr val="FF0000"/>
                </a:solidFill>
                <a:cs typeface="Arial" charset="0"/>
              </a:endParaRPr>
            </a:p>
          </p:txBody>
        </p:sp>
        <p:sp>
          <p:nvSpPr>
            <p:cNvPr id="22553" name="Text Box 20"/>
            <p:cNvSpPr txBox="1">
              <a:spLocks noChangeArrowheads="1"/>
            </p:cNvSpPr>
            <p:nvPr/>
          </p:nvSpPr>
          <p:spPr bwMode="auto">
            <a:xfrm>
              <a:off x="4368" y="2160"/>
              <a:ext cx="1104" cy="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b="1">
                  <a:solidFill>
                    <a:srgbClr val="008000"/>
                  </a:solidFill>
                  <a:cs typeface="Arial" charset="0"/>
                </a:rPr>
                <a:t>Welfare </a:t>
              </a:r>
              <a:br>
                <a:rPr lang="en-US" sz="1400" b="1">
                  <a:solidFill>
                    <a:srgbClr val="008000"/>
                  </a:solidFill>
                  <a:cs typeface="Arial" charset="0"/>
                </a:rPr>
              </a:br>
              <a:r>
                <a:rPr lang="en-US" sz="1400" b="1">
                  <a:solidFill>
                    <a:srgbClr val="008000"/>
                  </a:solidFill>
                  <a:cs typeface="Arial" charset="0"/>
                </a:rPr>
                <a:t>Families</a:t>
              </a:r>
            </a:p>
            <a:p>
              <a:pPr>
                <a:spcBef>
                  <a:spcPct val="50000"/>
                </a:spcBef>
              </a:pPr>
              <a:endParaRPr lang="en-US" sz="1400">
                <a:solidFill>
                  <a:srgbClr val="008000"/>
                </a:solidFill>
                <a:cs typeface="Arial" charset="0"/>
              </a:endParaRPr>
            </a:p>
          </p:txBody>
        </p:sp>
        <p:sp>
          <p:nvSpPr>
            <p:cNvPr id="22554" name="Text Box 21"/>
            <p:cNvSpPr txBox="1">
              <a:spLocks noChangeArrowheads="1"/>
            </p:cNvSpPr>
            <p:nvPr/>
          </p:nvSpPr>
          <p:spPr bwMode="auto">
            <a:xfrm>
              <a:off x="2438" y="3501"/>
              <a:ext cx="125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cs typeface="Arial" charset="0"/>
                </a:rPr>
                <a:t>Child</a:t>
              </a:r>
              <a:r>
                <a:rPr lang="ja-JP" altLang="en-US" sz="1400" b="1">
                  <a:cs typeface="Arial" charset="0"/>
                </a:rPr>
                <a:t>’</a:t>
              </a:r>
              <a:r>
                <a:rPr lang="en-US" altLang="ja-JP" sz="1400" b="1">
                  <a:cs typeface="Arial" charset="0"/>
                </a:rPr>
                <a:t>s Age (Months)</a:t>
              </a:r>
              <a:endParaRPr lang="en-US" sz="1800">
                <a:cs typeface="Arial" charset="0"/>
              </a:endParaRPr>
            </a:p>
          </p:txBody>
        </p:sp>
        <p:sp>
          <p:nvSpPr>
            <p:cNvPr id="22555" name="Line 22"/>
            <p:cNvSpPr>
              <a:spLocks noChangeShapeType="1"/>
            </p:cNvSpPr>
            <p:nvPr/>
          </p:nvSpPr>
          <p:spPr bwMode="auto">
            <a:xfrm flipH="1">
              <a:off x="1536" y="2544"/>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56" name="Line 23"/>
            <p:cNvSpPr>
              <a:spLocks noChangeShapeType="1"/>
            </p:cNvSpPr>
            <p:nvPr/>
          </p:nvSpPr>
          <p:spPr bwMode="auto">
            <a:xfrm flipH="1">
              <a:off x="1536" y="1872"/>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57" name="Line 24"/>
            <p:cNvSpPr>
              <a:spLocks noChangeShapeType="1"/>
            </p:cNvSpPr>
            <p:nvPr/>
          </p:nvSpPr>
          <p:spPr bwMode="auto">
            <a:xfrm flipH="1">
              <a:off x="1536" y="1123"/>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58" name="Text Box 25"/>
            <p:cNvSpPr txBox="1">
              <a:spLocks noChangeArrowheads="1"/>
            </p:cNvSpPr>
            <p:nvPr/>
          </p:nvSpPr>
          <p:spPr bwMode="auto">
            <a:xfrm>
              <a:off x="1215" y="2435"/>
              <a:ext cx="30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cs typeface="Arial" charset="0"/>
                </a:rPr>
                <a:t>200</a:t>
              </a:r>
            </a:p>
          </p:txBody>
        </p:sp>
        <p:sp>
          <p:nvSpPr>
            <p:cNvPr id="22559" name="Text Box 26"/>
            <p:cNvSpPr txBox="1">
              <a:spLocks noChangeArrowheads="1"/>
            </p:cNvSpPr>
            <p:nvPr/>
          </p:nvSpPr>
          <p:spPr bwMode="auto">
            <a:xfrm>
              <a:off x="1215" y="1763"/>
              <a:ext cx="30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cs typeface="Arial" charset="0"/>
                </a:rPr>
                <a:t>600</a:t>
              </a:r>
            </a:p>
          </p:txBody>
        </p:sp>
        <p:sp>
          <p:nvSpPr>
            <p:cNvPr id="22560" name="Text Box 27"/>
            <p:cNvSpPr txBox="1">
              <a:spLocks noChangeArrowheads="1"/>
            </p:cNvSpPr>
            <p:nvPr/>
          </p:nvSpPr>
          <p:spPr bwMode="auto">
            <a:xfrm>
              <a:off x="1147" y="1014"/>
              <a:ext cx="364"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cs typeface="Arial" charset="0"/>
                </a:rPr>
                <a:t>1200</a:t>
              </a:r>
            </a:p>
          </p:txBody>
        </p:sp>
        <p:grpSp>
          <p:nvGrpSpPr>
            <p:cNvPr id="22561" name="Group 28"/>
            <p:cNvGrpSpPr>
              <a:grpSpLocks/>
            </p:cNvGrpSpPr>
            <p:nvPr/>
          </p:nvGrpSpPr>
          <p:grpSpPr bwMode="auto">
            <a:xfrm>
              <a:off x="2327" y="2352"/>
              <a:ext cx="841" cy="694"/>
              <a:chOff x="2183" y="2784"/>
              <a:chExt cx="841" cy="694"/>
            </a:xfrm>
          </p:grpSpPr>
          <p:sp>
            <p:nvSpPr>
              <p:cNvPr id="22565" name="Freeform 29"/>
              <p:cNvSpPr>
                <a:spLocks/>
              </p:cNvSpPr>
              <p:nvPr/>
            </p:nvSpPr>
            <p:spPr bwMode="auto">
              <a:xfrm>
                <a:off x="2208" y="2784"/>
                <a:ext cx="816" cy="672"/>
              </a:xfrm>
              <a:custGeom>
                <a:avLst/>
                <a:gdLst>
                  <a:gd name="T0" fmla="*/ 0 w 816"/>
                  <a:gd name="T1" fmla="*/ 672 h 672"/>
                  <a:gd name="T2" fmla="*/ 336 w 816"/>
                  <a:gd name="T3" fmla="*/ 480 h 672"/>
                  <a:gd name="T4" fmla="*/ 576 w 816"/>
                  <a:gd name="T5" fmla="*/ 240 h 672"/>
                  <a:gd name="T6" fmla="*/ 816 w 816"/>
                  <a:gd name="T7" fmla="*/ 0 h 672"/>
                  <a:gd name="T8" fmla="*/ 0 60000 65536"/>
                  <a:gd name="T9" fmla="*/ 0 60000 65536"/>
                  <a:gd name="T10" fmla="*/ 0 60000 65536"/>
                  <a:gd name="T11" fmla="*/ 0 60000 65536"/>
                  <a:gd name="T12" fmla="*/ 0 w 816"/>
                  <a:gd name="T13" fmla="*/ 0 h 672"/>
                  <a:gd name="T14" fmla="*/ 816 w 816"/>
                  <a:gd name="T15" fmla="*/ 672 h 672"/>
                </a:gdLst>
                <a:ahLst/>
                <a:cxnLst>
                  <a:cxn ang="T8">
                    <a:pos x="T0" y="T1"/>
                  </a:cxn>
                  <a:cxn ang="T9">
                    <a:pos x="T2" y="T3"/>
                  </a:cxn>
                  <a:cxn ang="T10">
                    <a:pos x="T4" y="T5"/>
                  </a:cxn>
                  <a:cxn ang="T11">
                    <a:pos x="T6" y="T7"/>
                  </a:cxn>
                </a:cxnLst>
                <a:rect l="T12" t="T13" r="T14" b="T15"/>
                <a:pathLst>
                  <a:path w="816" h="672">
                    <a:moveTo>
                      <a:pt x="0" y="672"/>
                    </a:moveTo>
                    <a:cubicBezTo>
                      <a:pt x="120" y="612"/>
                      <a:pt x="240" y="552"/>
                      <a:pt x="336" y="480"/>
                    </a:cubicBezTo>
                    <a:cubicBezTo>
                      <a:pt x="432" y="408"/>
                      <a:pt x="496" y="320"/>
                      <a:pt x="576" y="240"/>
                    </a:cubicBezTo>
                    <a:cubicBezTo>
                      <a:pt x="656" y="160"/>
                      <a:pt x="776" y="40"/>
                      <a:pt x="816" y="0"/>
                    </a:cubicBezTo>
                  </a:path>
                </a:pathLst>
              </a:custGeom>
              <a:noFill/>
              <a:ln w="63500">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566" name="Rectangle 30"/>
              <p:cNvSpPr>
                <a:spLocks noChangeArrowheads="1"/>
              </p:cNvSpPr>
              <p:nvPr/>
            </p:nvSpPr>
            <p:spPr bwMode="auto">
              <a:xfrm rot="3852372">
                <a:off x="2183" y="3443"/>
                <a:ext cx="35" cy="35"/>
              </a:xfrm>
              <a:prstGeom prst="rect">
                <a:avLst/>
              </a:prstGeom>
              <a:solidFill>
                <a:srgbClr val="BF2F37"/>
              </a:solidFill>
              <a:ln w="9525">
                <a:solidFill>
                  <a:schemeClr val="hlink"/>
                </a:solidFill>
                <a:miter lim="800000"/>
                <a:headEnd/>
                <a:tailEnd/>
              </a:ln>
            </p:spPr>
            <p:txBody>
              <a:bodyPr wrap="none" anchor="ctr"/>
              <a:lstStyle/>
              <a:p>
                <a:endParaRPr lang="en-US">
                  <a:latin typeface="Calibri" charset="0"/>
                </a:endParaRPr>
              </a:p>
            </p:txBody>
          </p:sp>
        </p:grpSp>
        <p:sp>
          <p:nvSpPr>
            <p:cNvPr id="22562" name="Freeform 31"/>
            <p:cNvSpPr>
              <a:spLocks/>
            </p:cNvSpPr>
            <p:nvPr/>
          </p:nvSpPr>
          <p:spPr bwMode="auto">
            <a:xfrm>
              <a:off x="1680" y="3045"/>
              <a:ext cx="720" cy="48"/>
            </a:xfrm>
            <a:custGeom>
              <a:avLst/>
              <a:gdLst>
                <a:gd name="T0" fmla="*/ 0 w 672"/>
                <a:gd name="T1" fmla="*/ 19 h 56"/>
                <a:gd name="T2" fmla="*/ 654 w 672"/>
                <a:gd name="T3" fmla="*/ 19 h 56"/>
                <a:gd name="T4" fmla="*/ 1016 w 672"/>
                <a:gd name="T5" fmla="*/ 0 h 56"/>
                <a:gd name="T6" fmla="*/ 0 60000 65536"/>
                <a:gd name="T7" fmla="*/ 0 60000 65536"/>
                <a:gd name="T8" fmla="*/ 0 60000 65536"/>
                <a:gd name="T9" fmla="*/ 0 w 672"/>
                <a:gd name="T10" fmla="*/ 0 h 56"/>
                <a:gd name="T11" fmla="*/ 672 w 672"/>
                <a:gd name="T12" fmla="*/ 56 h 56"/>
              </a:gdLst>
              <a:ahLst/>
              <a:cxnLst>
                <a:cxn ang="T6">
                  <a:pos x="T0" y="T1"/>
                </a:cxn>
                <a:cxn ang="T7">
                  <a:pos x="T2" y="T3"/>
                </a:cxn>
                <a:cxn ang="T8">
                  <a:pos x="T4" y="T5"/>
                </a:cxn>
              </a:cxnLst>
              <a:rect l="T9" t="T10" r="T11" b="T12"/>
              <a:pathLst>
                <a:path w="672" h="56">
                  <a:moveTo>
                    <a:pt x="0" y="48"/>
                  </a:moveTo>
                  <a:cubicBezTo>
                    <a:pt x="160" y="52"/>
                    <a:pt x="320" y="56"/>
                    <a:pt x="432" y="48"/>
                  </a:cubicBezTo>
                  <a:cubicBezTo>
                    <a:pt x="544" y="40"/>
                    <a:pt x="608" y="20"/>
                    <a:pt x="672" y="0"/>
                  </a:cubicBezTo>
                </a:path>
              </a:pathLst>
            </a:custGeom>
            <a:noFill/>
            <a:ln w="635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563" name="Freeform 32"/>
            <p:cNvSpPr>
              <a:spLocks/>
            </p:cNvSpPr>
            <p:nvPr/>
          </p:nvSpPr>
          <p:spPr bwMode="auto">
            <a:xfrm>
              <a:off x="1680" y="3072"/>
              <a:ext cx="720" cy="48"/>
            </a:xfrm>
            <a:custGeom>
              <a:avLst/>
              <a:gdLst>
                <a:gd name="T0" fmla="*/ 0 w 672"/>
                <a:gd name="T1" fmla="*/ 19 h 56"/>
                <a:gd name="T2" fmla="*/ 654 w 672"/>
                <a:gd name="T3" fmla="*/ 19 h 56"/>
                <a:gd name="T4" fmla="*/ 1016 w 672"/>
                <a:gd name="T5" fmla="*/ 0 h 56"/>
                <a:gd name="T6" fmla="*/ 0 60000 65536"/>
                <a:gd name="T7" fmla="*/ 0 60000 65536"/>
                <a:gd name="T8" fmla="*/ 0 60000 65536"/>
                <a:gd name="T9" fmla="*/ 0 w 672"/>
                <a:gd name="T10" fmla="*/ 0 h 56"/>
                <a:gd name="T11" fmla="*/ 672 w 672"/>
                <a:gd name="T12" fmla="*/ 56 h 56"/>
              </a:gdLst>
              <a:ahLst/>
              <a:cxnLst>
                <a:cxn ang="T6">
                  <a:pos x="T0" y="T1"/>
                </a:cxn>
                <a:cxn ang="T7">
                  <a:pos x="T2" y="T3"/>
                </a:cxn>
                <a:cxn ang="T8">
                  <a:pos x="T4" y="T5"/>
                </a:cxn>
              </a:cxnLst>
              <a:rect l="T9" t="T10" r="T11" b="T12"/>
              <a:pathLst>
                <a:path w="672" h="56">
                  <a:moveTo>
                    <a:pt x="0" y="48"/>
                  </a:moveTo>
                  <a:cubicBezTo>
                    <a:pt x="160" y="52"/>
                    <a:pt x="320" y="56"/>
                    <a:pt x="432" y="48"/>
                  </a:cubicBezTo>
                  <a:cubicBezTo>
                    <a:pt x="544" y="40"/>
                    <a:pt x="608" y="20"/>
                    <a:pt x="672" y="0"/>
                  </a:cubicBezTo>
                </a:path>
              </a:pathLst>
            </a:custGeom>
            <a:noFill/>
            <a:ln w="63500">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564" name="Freeform 33"/>
            <p:cNvSpPr>
              <a:spLocks/>
            </p:cNvSpPr>
            <p:nvPr/>
          </p:nvSpPr>
          <p:spPr bwMode="auto">
            <a:xfrm>
              <a:off x="2400" y="2736"/>
              <a:ext cx="816" cy="336"/>
            </a:xfrm>
            <a:custGeom>
              <a:avLst/>
              <a:gdLst>
                <a:gd name="T0" fmla="*/ 0 w 816"/>
                <a:gd name="T1" fmla="*/ 336 h 336"/>
                <a:gd name="T2" fmla="*/ 384 w 816"/>
                <a:gd name="T3" fmla="*/ 192 h 336"/>
                <a:gd name="T4" fmla="*/ 624 w 816"/>
                <a:gd name="T5" fmla="*/ 96 h 336"/>
                <a:gd name="T6" fmla="*/ 816 w 816"/>
                <a:gd name="T7" fmla="*/ 0 h 336"/>
                <a:gd name="T8" fmla="*/ 0 60000 65536"/>
                <a:gd name="T9" fmla="*/ 0 60000 65536"/>
                <a:gd name="T10" fmla="*/ 0 60000 65536"/>
                <a:gd name="T11" fmla="*/ 0 60000 65536"/>
                <a:gd name="T12" fmla="*/ 0 w 816"/>
                <a:gd name="T13" fmla="*/ 0 h 336"/>
                <a:gd name="T14" fmla="*/ 816 w 816"/>
                <a:gd name="T15" fmla="*/ 336 h 336"/>
              </a:gdLst>
              <a:ahLst/>
              <a:cxnLst>
                <a:cxn ang="T8">
                  <a:pos x="T0" y="T1"/>
                </a:cxn>
                <a:cxn ang="T9">
                  <a:pos x="T2" y="T3"/>
                </a:cxn>
                <a:cxn ang="T10">
                  <a:pos x="T4" y="T5"/>
                </a:cxn>
                <a:cxn ang="T11">
                  <a:pos x="T6" y="T7"/>
                </a:cxn>
              </a:cxnLst>
              <a:rect l="T12" t="T13" r="T14" b="T15"/>
              <a:pathLst>
                <a:path w="816" h="336">
                  <a:moveTo>
                    <a:pt x="0" y="336"/>
                  </a:moveTo>
                  <a:cubicBezTo>
                    <a:pt x="140" y="284"/>
                    <a:pt x="280" y="232"/>
                    <a:pt x="384" y="192"/>
                  </a:cubicBezTo>
                  <a:cubicBezTo>
                    <a:pt x="488" y="152"/>
                    <a:pt x="552" y="128"/>
                    <a:pt x="624" y="96"/>
                  </a:cubicBezTo>
                  <a:cubicBezTo>
                    <a:pt x="696" y="64"/>
                    <a:pt x="784" y="16"/>
                    <a:pt x="816" y="0"/>
                  </a:cubicBezTo>
                </a:path>
              </a:pathLst>
            </a:custGeom>
            <a:noFill/>
            <a:ln w="63500">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30723" name="Rectangle 34"/>
          <p:cNvSpPr>
            <a:spLocks noChangeArrowheads="1"/>
          </p:cNvSpPr>
          <p:nvPr/>
        </p:nvSpPr>
        <p:spPr bwMode="auto">
          <a:xfrm>
            <a:off x="1905000" y="228600"/>
            <a:ext cx="8458200" cy="1066800"/>
          </a:xfrm>
          <a:prstGeom prst="rect">
            <a:avLst/>
          </a:prstGeom>
          <a:noFill/>
          <a:ln w="9525">
            <a:noFill/>
            <a:miter lim="800000"/>
            <a:headEnd/>
            <a:tailEnd/>
          </a:ln>
        </p:spPr>
        <p:txBody>
          <a:bodyPr anchor="ctr"/>
          <a:lstStyle/>
          <a:p>
            <a:pPr algn="ctr">
              <a:lnSpc>
                <a:spcPct val="95000"/>
              </a:lnSpc>
              <a:defRPr/>
            </a:pPr>
            <a:r>
              <a:rPr lang="en-US" sz="4000" b="1" dirty="0">
                <a:solidFill>
                  <a:schemeClr val="tx2"/>
                </a:solidFill>
                <a:latin typeface="Calibri"/>
                <a:cs typeface="Calibri"/>
              </a:rPr>
              <a:t>Disparities in Early                      Vocabulary Experience</a:t>
            </a:r>
          </a:p>
        </p:txBody>
      </p:sp>
      <p:sp>
        <p:nvSpPr>
          <p:cNvPr id="22531" name="Text Box 35"/>
          <p:cNvSpPr txBox="1">
            <a:spLocks noChangeArrowheads="1"/>
          </p:cNvSpPr>
          <p:nvPr/>
        </p:nvSpPr>
        <p:spPr bwMode="auto">
          <a:xfrm>
            <a:off x="7391400" y="6248400"/>
            <a:ext cx="26670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a:cs typeface="Arial" charset="0"/>
              </a:rPr>
              <a:t>Source: Hart &amp; Risley (2003)</a:t>
            </a:r>
            <a:r>
              <a:rPr lang="en-US" sz="1000">
                <a:latin typeface="Verdana" charset="0"/>
                <a:cs typeface="Arial" charset="0"/>
              </a:rPr>
              <a:t> </a:t>
            </a:r>
          </a:p>
        </p:txBody>
      </p:sp>
      <p:sp>
        <p:nvSpPr>
          <p:cNvPr id="231460" name="Oval 36"/>
          <p:cNvSpPr>
            <a:spLocks noChangeArrowheads="1"/>
          </p:cNvSpPr>
          <p:nvPr/>
        </p:nvSpPr>
        <p:spPr bwMode="auto">
          <a:xfrm>
            <a:off x="4876800" y="4876800"/>
            <a:ext cx="304800" cy="457200"/>
          </a:xfrm>
          <a:prstGeom prst="ellipse">
            <a:avLst/>
          </a:prstGeom>
          <a:noFill/>
          <a:ln w="28575">
            <a:solidFill>
              <a:srgbClr val="8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charset="0"/>
            </a:endParaRPr>
          </a:p>
        </p:txBody>
      </p:sp>
      <p:sp>
        <p:nvSpPr>
          <p:cNvPr id="231461" name="Oval 37"/>
          <p:cNvSpPr>
            <a:spLocks noChangeArrowheads="1"/>
          </p:cNvSpPr>
          <p:nvPr/>
        </p:nvSpPr>
        <p:spPr bwMode="auto">
          <a:xfrm>
            <a:off x="6248400" y="3657600"/>
            <a:ext cx="381000" cy="1295400"/>
          </a:xfrm>
          <a:prstGeom prst="ellipse">
            <a:avLst/>
          </a:prstGeom>
          <a:noFill/>
          <a:ln w="28575">
            <a:solidFill>
              <a:srgbClr val="8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charset="0"/>
            </a:endParaRPr>
          </a:p>
        </p:txBody>
      </p:sp>
      <p:grpSp>
        <p:nvGrpSpPr>
          <p:cNvPr id="4" name="Group 38"/>
          <p:cNvGrpSpPr>
            <a:grpSpLocks/>
          </p:cNvGrpSpPr>
          <p:nvPr/>
        </p:nvGrpSpPr>
        <p:grpSpPr bwMode="auto">
          <a:xfrm>
            <a:off x="7010400" y="1447800"/>
            <a:ext cx="2362200" cy="2743200"/>
            <a:chOff x="3456" y="912"/>
            <a:chExt cx="1488" cy="1728"/>
          </a:xfrm>
        </p:grpSpPr>
        <p:sp>
          <p:nvSpPr>
            <p:cNvPr id="22535" name="Oval 39"/>
            <p:cNvSpPr>
              <a:spLocks noChangeArrowheads="1"/>
            </p:cNvSpPr>
            <p:nvPr/>
          </p:nvSpPr>
          <p:spPr bwMode="auto">
            <a:xfrm>
              <a:off x="4032" y="1104"/>
              <a:ext cx="288" cy="1536"/>
            </a:xfrm>
            <a:prstGeom prst="ellipse">
              <a:avLst/>
            </a:prstGeom>
            <a:noFill/>
            <a:ln w="28575">
              <a:solidFill>
                <a:srgbClr val="8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charset="0"/>
              </a:endParaRPr>
            </a:p>
          </p:txBody>
        </p:sp>
        <p:sp>
          <p:nvSpPr>
            <p:cNvPr id="22536" name="Text Box 40"/>
            <p:cNvSpPr txBox="1">
              <a:spLocks noChangeArrowheads="1"/>
            </p:cNvSpPr>
            <p:nvPr/>
          </p:nvSpPr>
          <p:spPr bwMode="auto">
            <a:xfrm>
              <a:off x="3456" y="912"/>
              <a:ext cx="148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800000"/>
                  </a:solidFill>
                  <a:cs typeface="Arial" charset="0"/>
                </a:rPr>
                <a:t>30 million word gap</a:t>
              </a:r>
            </a:p>
          </p:txBody>
        </p:sp>
      </p:grpSp>
    </p:spTree>
    <p:extLst>
      <p:ext uri="{BB962C8B-B14F-4D97-AF65-F5344CB8AC3E}">
        <p14:creationId xmlns:p14="http://schemas.microsoft.com/office/powerpoint/2010/main" val="30114093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1460"/>
                                        </p:tgtEl>
                                        <p:attrNameLst>
                                          <p:attrName>style.visibility</p:attrName>
                                        </p:attrNameLst>
                                      </p:cBhvr>
                                      <p:to>
                                        <p:strVal val="visible"/>
                                      </p:to>
                                    </p:set>
                                    <p:anim calcmode="lin" valueType="num">
                                      <p:cBhvr additive="base">
                                        <p:cTn id="7" dur="500" fill="hold"/>
                                        <p:tgtEl>
                                          <p:spTgt spid="231460"/>
                                        </p:tgtEl>
                                        <p:attrNameLst>
                                          <p:attrName>ppt_x</p:attrName>
                                        </p:attrNameLst>
                                      </p:cBhvr>
                                      <p:tavLst>
                                        <p:tav tm="0">
                                          <p:val>
                                            <p:strVal val="1+#ppt_w/2"/>
                                          </p:val>
                                        </p:tav>
                                        <p:tav tm="100000">
                                          <p:val>
                                            <p:strVal val="#ppt_x"/>
                                          </p:val>
                                        </p:tav>
                                      </p:tavLst>
                                    </p:anim>
                                    <p:anim calcmode="lin" valueType="num">
                                      <p:cBhvr additive="base">
                                        <p:cTn id="8" dur="500" fill="hold"/>
                                        <p:tgtEl>
                                          <p:spTgt spid="2314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1461"/>
                                        </p:tgtEl>
                                        <p:attrNameLst>
                                          <p:attrName>style.visibility</p:attrName>
                                        </p:attrNameLst>
                                      </p:cBhvr>
                                      <p:to>
                                        <p:strVal val="visible"/>
                                      </p:to>
                                    </p:set>
                                    <p:anim calcmode="lin" valueType="num">
                                      <p:cBhvr additive="base">
                                        <p:cTn id="13" dur="500" fill="hold"/>
                                        <p:tgtEl>
                                          <p:spTgt spid="231461"/>
                                        </p:tgtEl>
                                        <p:attrNameLst>
                                          <p:attrName>ppt_x</p:attrName>
                                        </p:attrNameLst>
                                      </p:cBhvr>
                                      <p:tavLst>
                                        <p:tav tm="0">
                                          <p:val>
                                            <p:strVal val="1+#ppt_w/2"/>
                                          </p:val>
                                        </p:tav>
                                        <p:tav tm="100000">
                                          <p:val>
                                            <p:strVal val="#ppt_x"/>
                                          </p:val>
                                        </p:tav>
                                      </p:tavLst>
                                    </p:anim>
                                    <p:anim calcmode="lin" valueType="num">
                                      <p:cBhvr additive="base">
                                        <p:cTn id="14" dur="500" fill="hold"/>
                                        <p:tgtEl>
                                          <p:spTgt spid="23146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60" grpId="0" animBg="1"/>
      <p:bldP spid="23146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a:solidFill>
                  <a:srgbClr val="FFFFFF"/>
                </a:solidFill>
              </a:rPr>
              <a:t>High frequency words (cont.)</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200"/>
              <a:t>Sight vocabulary refers to words that someone can read “as if” they were not decoding—appears like they are effortlessly pulling them back from memory and recognizing them as a whole</a:t>
            </a:r>
          </a:p>
          <a:p>
            <a:r>
              <a:rPr lang="en-US" sz="2200"/>
              <a:t>Given the value of high frequency words it would make sense that students learn these as “sight words”</a:t>
            </a:r>
          </a:p>
          <a:p>
            <a:r>
              <a:rPr lang="en-US" sz="2200"/>
              <a:t>However, the story is more complex than that—student memory for words is highly dependent upon decoding (phonics makes words “stickier”); sight vocabulary is to a great degree an outcome of decoding (Ehri, 2005)—in other words sight vocabulary is a result of decoding ability</a:t>
            </a:r>
          </a:p>
        </p:txBody>
      </p:sp>
    </p:spTree>
    <p:extLst>
      <p:ext uri="{BB962C8B-B14F-4D97-AF65-F5344CB8AC3E}">
        <p14:creationId xmlns:p14="http://schemas.microsoft.com/office/powerpoint/2010/main" val="920523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a:solidFill>
                  <a:srgbClr val="FFFFFF"/>
                </a:solidFill>
              </a:rPr>
              <a:t>High frequency words (cont.)</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Teaching sight vocabulary can improve fluency and comprehension (Griffin &amp; </a:t>
            </a:r>
            <a:r>
              <a:rPr lang="en-US" sz="2400"/>
              <a:t>Murtagh</a:t>
            </a:r>
            <a:r>
              <a:rPr lang="en-US" sz="2400" dirty="0"/>
              <a:t>, 2015) </a:t>
            </a:r>
          </a:p>
          <a:p>
            <a:r>
              <a:rPr lang="en-US" sz="2400" dirty="0"/>
              <a:t>Teach words by focusing attention on the order of letters (not mnemonics, pictures, etc.) and work with them both in isolation—interval training—and in context (Browder &amp; </a:t>
            </a:r>
            <a:r>
              <a:rPr lang="en-US" sz="2400"/>
              <a:t>Lalli</a:t>
            </a:r>
            <a:r>
              <a:rPr lang="en-US" sz="2400" dirty="0"/>
              <a:t>, 1991; </a:t>
            </a:r>
            <a:r>
              <a:rPr lang="en-US" sz="2400"/>
              <a:t>Fossett</a:t>
            </a:r>
            <a:r>
              <a:rPr lang="en-US" sz="2400" dirty="0"/>
              <a:t> &amp; </a:t>
            </a:r>
            <a:r>
              <a:rPr lang="en-US" sz="2400"/>
              <a:t>Mirenda</a:t>
            </a:r>
            <a:r>
              <a:rPr lang="en-US" sz="2400" dirty="0"/>
              <a:t>, 2006)</a:t>
            </a:r>
          </a:p>
        </p:txBody>
      </p:sp>
    </p:spTree>
    <p:extLst>
      <p:ext uri="{BB962C8B-B14F-4D97-AF65-F5344CB8AC3E}">
        <p14:creationId xmlns:p14="http://schemas.microsoft.com/office/powerpoint/2010/main" val="129909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0943457"/>
              </p:ext>
            </p:extLst>
          </p:nvPr>
        </p:nvGraphicFramePr>
        <p:xfrm>
          <a:off x="1939925" y="377434"/>
          <a:ext cx="8455320" cy="5829876"/>
        </p:xfrm>
        <a:graphic>
          <a:graphicData uri="http://schemas.openxmlformats.org/drawingml/2006/table">
            <a:tbl>
              <a:tblPr firstRow="1" bandRow="1">
                <a:tableStyleId>{5C22544A-7EE6-4342-B048-85BDC9FD1C3A}</a:tableStyleId>
              </a:tblPr>
              <a:tblGrid>
                <a:gridCol w="1691064">
                  <a:extLst>
                    <a:ext uri="{9D8B030D-6E8A-4147-A177-3AD203B41FA5}">
                      <a16:colId xmlns:a16="http://schemas.microsoft.com/office/drawing/2014/main" val="20000"/>
                    </a:ext>
                  </a:extLst>
                </a:gridCol>
                <a:gridCol w="1691064">
                  <a:extLst>
                    <a:ext uri="{9D8B030D-6E8A-4147-A177-3AD203B41FA5}">
                      <a16:colId xmlns:a16="http://schemas.microsoft.com/office/drawing/2014/main" val="20001"/>
                    </a:ext>
                  </a:extLst>
                </a:gridCol>
                <a:gridCol w="1691064">
                  <a:extLst>
                    <a:ext uri="{9D8B030D-6E8A-4147-A177-3AD203B41FA5}">
                      <a16:colId xmlns:a16="http://schemas.microsoft.com/office/drawing/2014/main" val="20002"/>
                    </a:ext>
                  </a:extLst>
                </a:gridCol>
                <a:gridCol w="1691064">
                  <a:extLst>
                    <a:ext uri="{9D8B030D-6E8A-4147-A177-3AD203B41FA5}">
                      <a16:colId xmlns:a16="http://schemas.microsoft.com/office/drawing/2014/main" val="20003"/>
                    </a:ext>
                  </a:extLst>
                </a:gridCol>
                <a:gridCol w="1691064">
                  <a:extLst>
                    <a:ext uri="{9D8B030D-6E8A-4147-A177-3AD203B41FA5}">
                      <a16:colId xmlns:a16="http://schemas.microsoft.com/office/drawing/2014/main" val="20004"/>
                    </a:ext>
                  </a:extLst>
                </a:gridCol>
              </a:tblGrid>
              <a:tr h="485823">
                <a:tc>
                  <a:txBody>
                    <a:bodyPr/>
                    <a:lstStyle/>
                    <a:p>
                      <a:r>
                        <a:rPr lang="en-US" sz="2400" b="0" dirty="0">
                          <a:solidFill>
                            <a:srgbClr val="000000"/>
                          </a:solidFill>
                        </a:rPr>
                        <a:t>the</a:t>
                      </a:r>
                    </a:p>
                  </a:txBody>
                  <a:tcPr/>
                </a:tc>
                <a:tc>
                  <a:txBody>
                    <a:bodyPr/>
                    <a:lstStyle/>
                    <a:p>
                      <a:r>
                        <a:rPr lang="en-US" sz="2400" b="0" dirty="0">
                          <a:solidFill>
                            <a:srgbClr val="000000"/>
                          </a:solidFill>
                        </a:rPr>
                        <a:t>for</a:t>
                      </a:r>
                    </a:p>
                  </a:txBody>
                  <a:tcPr/>
                </a:tc>
                <a:tc>
                  <a:txBody>
                    <a:bodyPr/>
                    <a:lstStyle/>
                    <a:p>
                      <a:r>
                        <a:rPr lang="en-US" sz="2400" b="0" dirty="0">
                          <a:solidFill>
                            <a:srgbClr val="000000"/>
                          </a:solidFill>
                        </a:rPr>
                        <a:t>from</a:t>
                      </a:r>
                    </a:p>
                  </a:txBody>
                  <a:tcPr/>
                </a:tc>
                <a:tc>
                  <a:txBody>
                    <a:bodyPr/>
                    <a:lstStyle/>
                    <a:p>
                      <a:r>
                        <a:rPr lang="en-US" sz="2400" b="0" dirty="0">
                          <a:solidFill>
                            <a:srgbClr val="000000"/>
                          </a:solidFill>
                        </a:rPr>
                        <a:t>when</a:t>
                      </a:r>
                    </a:p>
                  </a:txBody>
                  <a:tcPr/>
                </a:tc>
                <a:tc>
                  <a:txBody>
                    <a:bodyPr/>
                    <a:lstStyle/>
                    <a:p>
                      <a:r>
                        <a:rPr lang="en-US" sz="2400" b="0" dirty="0">
                          <a:solidFill>
                            <a:srgbClr val="000000"/>
                          </a:solidFill>
                        </a:rPr>
                        <a:t>their</a:t>
                      </a:r>
                    </a:p>
                  </a:txBody>
                  <a:tcPr/>
                </a:tc>
                <a:extLst>
                  <a:ext uri="{0D108BD9-81ED-4DB2-BD59-A6C34878D82A}">
                    <a16:rowId xmlns:a16="http://schemas.microsoft.com/office/drawing/2014/main" val="10000"/>
                  </a:ext>
                </a:extLst>
              </a:tr>
              <a:tr h="485823">
                <a:tc>
                  <a:txBody>
                    <a:bodyPr/>
                    <a:lstStyle/>
                    <a:p>
                      <a:r>
                        <a:rPr lang="en-US" sz="2400" dirty="0"/>
                        <a:t>of</a:t>
                      </a:r>
                    </a:p>
                  </a:txBody>
                  <a:tcPr/>
                </a:tc>
                <a:tc>
                  <a:txBody>
                    <a:bodyPr/>
                    <a:lstStyle/>
                    <a:p>
                      <a:r>
                        <a:rPr lang="en-US" sz="2400" dirty="0"/>
                        <a:t>on</a:t>
                      </a:r>
                    </a:p>
                  </a:txBody>
                  <a:tcPr/>
                </a:tc>
                <a:tc>
                  <a:txBody>
                    <a:bodyPr/>
                    <a:lstStyle/>
                    <a:p>
                      <a:r>
                        <a:rPr lang="en-US" sz="2400" dirty="0"/>
                        <a:t>or</a:t>
                      </a:r>
                    </a:p>
                  </a:txBody>
                  <a:tcPr/>
                </a:tc>
                <a:tc>
                  <a:txBody>
                    <a:bodyPr/>
                    <a:lstStyle/>
                    <a:p>
                      <a:r>
                        <a:rPr lang="en-US" sz="2400" dirty="0"/>
                        <a:t>your</a:t>
                      </a:r>
                    </a:p>
                  </a:txBody>
                  <a:tcPr/>
                </a:tc>
                <a:tc>
                  <a:txBody>
                    <a:bodyPr/>
                    <a:lstStyle/>
                    <a:p>
                      <a:r>
                        <a:rPr lang="en-US" sz="2400" dirty="0"/>
                        <a:t>if</a:t>
                      </a:r>
                    </a:p>
                  </a:txBody>
                  <a:tcPr/>
                </a:tc>
                <a:extLst>
                  <a:ext uri="{0D108BD9-81ED-4DB2-BD59-A6C34878D82A}">
                    <a16:rowId xmlns:a16="http://schemas.microsoft.com/office/drawing/2014/main" val="10001"/>
                  </a:ext>
                </a:extLst>
              </a:tr>
              <a:tr h="485823">
                <a:tc>
                  <a:txBody>
                    <a:bodyPr/>
                    <a:lstStyle/>
                    <a:p>
                      <a:r>
                        <a:rPr lang="en-US" sz="2400" dirty="0"/>
                        <a:t>and</a:t>
                      </a:r>
                    </a:p>
                  </a:txBody>
                  <a:tcPr/>
                </a:tc>
                <a:tc>
                  <a:txBody>
                    <a:bodyPr/>
                    <a:lstStyle/>
                    <a:p>
                      <a:r>
                        <a:rPr lang="en-US" sz="2400" dirty="0"/>
                        <a:t>are</a:t>
                      </a:r>
                    </a:p>
                  </a:txBody>
                  <a:tcPr/>
                </a:tc>
                <a:tc>
                  <a:txBody>
                    <a:bodyPr/>
                    <a:lstStyle/>
                    <a:p>
                      <a:r>
                        <a:rPr lang="en-US" sz="2400" dirty="0"/>
                        <a:t>one</a:t>
                      </a:r>
                    </a:p>
                  </a:txBody>
                  <a:tcPr/>
                </a:tc>
                <a:tc>
                  <a:txBody>
                    <a:bodyPr/>
                    <a:lstStyle/>
                    <a:p>
                      <a:r>
                        <a:rPr lang="en-US" sz="2400" dirty="0"/>
                        <a:t>can</a:t>
                      </a:r>
                    </a:p>
                  </a:txBody>
                  <a:tcPr/>
                </a:tc>
                <a:tc>
                  <a:txBody>
                    <a:bodyPr/>
                    <a:lstStyle/>
                    <a:p>
                      <a:r>
                        <a:rPr lang="en-US" sz="2400" dirty="0"/>
                        <a:t>will</a:t>
                      </a:r>
                    </a:p>
                  </a:txBody>
                  <a:tcPr/>
                </a:tc>
                <a:extLst>
                  <a:ext uri="{0D108BD9-81ED-4DB2-BD59-A6C34878D82A}">
                    <a16:rowId xmlns:a16="http://schemas.microsoft.com/office/drawing/2014/main" val="10002"/>
                  </a:ext>
                </a:extLst>
              </a:tr>
              <a:tr h="485823">
                <a:tc>
                  <a:txBody>
                    <a:bodyPr/>
                    <a:lstStyle/>
                    <a:p>
                      <a:r>
                        <a:rPr lang="en-US" sz="2400" dirty="0"/>
                        <a:t>a</a:t>
                      </a:r>
                    </a:p>
                  </a:txBody>
                  <a:tcPr/>
                </a:tc>
                <a:tc>
                  <a:txBody>
                    <a:bodyPr/>
                    <a:lstStyle/>
                    <a:p>
                      <a:r>
                        <a:rPr lang="en-US" sz="2400" dirty="0"/>
                        <a:t>as</a:t>
                      </a:r>
                    </a:p>
                  </a:txBody>
                  <a:tcPr/>
                </a:tc>
                <a:tc>
                  <a:txBody>
                    <a:bodyPr/>
                    <a:lstStyle/>
                    <a:p>
                      <a:r>
                        <a:rPr lang="en-US" sz="2400" dirty="0"/>
                        <a:t>had</a:t>
                      </a:r>
                    </a:p>
                  </a:txBody>
                  <a:tcPr/>
                </a:tc>
                <a:tc>
                  <a:txBody>
                    <a:bodyPr/>
                    <a:lstStyle/>
                    <a:p>
                      <a:r>
                        <a:rPr lang="en-US" sz="2400" dirty="0"/>
                        <a:t>said</a:t>
                      </a:r>
                    </a:p>
                  </a:txBody>
                  <a:tcPr/>
                </a:tc>
                <a:tc>
                  <a:txBody>
                    <a:bodyPr/>
                    <a:lstStyle/>
                    <a:p>
                      <a:r>
                        <a:rPr lang="en-US" sz="2400" dirty="0"/>
                        <a:t>up</a:t>
                      </a:r>
                    </a:p>
                  </a:txBody>
                  <a:tcPr/>
                </a:tc>
                <a:extLst>
                  <a:ext uri="{0D108BD9-81ED-4DB2-BD59-A6C34878D82A}">
                    <a16:rowId xmlns:a16="http://schemas.microsoft.com/office/drawing/2014/main" val="10003"/>
                  </a:ext>
                </a:extLst>
              </a:tr>
              <a:tr h="485823">
                <a:tc>
                  <a:txBody>
                    <a:bodyPr/>
                    <a:lstStyle/>
                    <a:p>
                      <a:r>
                        <a:rPr lang="en-US" sz="2400" dirty="0"/>
                        <a:t>to</a:t>
                      </a:r>
                    </a:p>
                  </a:txBody>
                  <a:tcPr/>
                </a:tc>
                <a:tc>
                  <a:txBody>
                    <a:bodyPr/>
                    <a:lstStyle/>
                    <a:p>
                      <a:r>
                        <a:rPr lang="en-US" sz="2400" dirty="0"/>
                        <a:t>with</a:t>
                      </a:r>
                    </a:p>
                  </a:txBody>
                  <a:tcPr/>
                </a:tc>
                <a:tc>
                  <a:txBody>
                    <a:bodyPr/>
                    <a:lstStyle/>
                    <a:p>
                      <a:r>
                        <a:rPr lang="en-US" sz="2400" dirty="0"/>
                        <a:t>by</a:t>
                      </a:r>
                    </a:p>
                  </a:txBody>
                  <a:tcPr/>
                </a:tc>
                <a:tc>
                  <a:txBody>
                    <a:bodyPr/>
                    <a:lstStyle/>
                    <a:p>
                      <a:r>
                        <a:rPr lang="en-US" sz="2400" dirty="0"/>
                        <a:t>there</a:t>
                      </a:r>
                    </a:p>
                  </a:txBody>
                  <a:tcPr/>
                </a:tc>
                <a:tc>
                  <a:txBody>
                    <a:bodyPr/>
                    <a:lstStyle/>
                    <a:p>
                      <a:r>
                        <a:rPr lang="en-US" sz="2400" dirty="0"/>
                        <a:t>other</a:t>
                      </a:r>
                    </a:p>
                  </a:txBody>
                  <a:tcPr/>
                </a:tc>
                <a:extLst>
                  <a:ext uri="{0D108BD9-81ED-4DB2-BD59-A6C34878D82A}">
                    <a16:rowId xmlns:a16="http://schemas.microsoft.com/office/drawing/2014/main" val="10004"/>
                  </a:ext>
                </a:extLst>
              </a:tr>
              <a:tr h="485823">
                <a:tc>
                  <a:txBody>
                    <a:bodyPr/>
                    <a:lstStyle/>
                    <a:p>
                      <a:r>
                        <a:rPr lang="en-US" sz="2400" dirty="0"/>
                        <a:t>in</a:t>
                      </a:r>
                    </a:p>
                  </a:txBody>
                  <a:tcPr/>
                </a:tc>
                <a:tc>
                  <a:txBody>
                    <a:bodyPr/>
                    <a:lstStyle/>
                    <a:p>
                      <a:r>
                        <a:rPr lang="en-US" sz="2400" dirty="0"/>
                        <a:t>his</a:t>
                      </a:r>
                    </a:p>
                  </a:txBody>
                  <a:tcPr/>
                </a:tc>
                <a:tc>
                  <a:txBody>
                    <a:bodyPr/>
                    <a:lstStyle/>
                    <a:p>
                      <a:r>
                        <a:rPr lang="en-US" sz="2400" dirty="0"/>
                        <a:t>word</a:t>
                      </a:r>
                    </a:p>
                  </a:txBody>
                  <a:tcPr/>
                </a:tc>
                <a:tc>
                  <a:txBody>
                    <a:bodyPr/>
                    <a:lstStyle/>
                    <a:p>
                      <a:r>
                        <a:rPr lang="en-US" sz="2400" dirty="0"/>
                        <a:t>use</a:t>
                      </a:r>
                    </a:p>
                  </a:txBody>
                  <a:tcPr/>
                </a:tc>
                <a:tc>
                  <a:txBody>
                    <a:bodyPr/>
                    <a:lstStyle/>
                    <a:p>
                      <a:r>
                        <a:rPr lang="en-US" sz="2400" dirty="0"/>
                        <a:t>about</a:t>
                      </a:r>
                    </a:p>
                  </a:txBody>
                  <a:tcPr/>
                </a:tc>
                <a:extLst>
                  <a:ext uri="{0D108BD9-81ED-4DB2-BD59-A6C34878D82A}">
                    <a16:rowId xmlns:a16="http://schemas.microsoft.com/office/drawing/2014/main" val="10005"/>
                  </a:ext>
                </a:extLst>
              </a:tr>
              <a:tr h="485823">
                <a:tc>
                  <a:txBody>
                    <a:bodyPr/>
                    <a:lstStyle/>
                    <a:p>
                      <a:r>
                        <a:rPr lang="en-US" sz="2400" dirty="0"/>
                        <a:t>is</a:t>
                      </a:r>
                    </a:p>
                  </a:txBody>
                  <a:tcPr/>
                </a:tc>
                <a:tc>
                  <a:txBody>
                    <a:bodyPr/>
                    <a:lstStyle/>
                    <a:p>
                      <a:r>
                        <a:rPr lang="en-US" sz="2400" dirty="0"/>
                        <a:t>they</a:t>
                      </a:r>
                    </a:p>
                  </a:txBody>
                  <a:tcPr/>
                </a:tc>
                <a:tc>
                  <a:txBody>
                    <a:bodyPr/>
                    <a:lstStyle/>
                    <a:p>
                      <a:r>
                        <a:rPr lang="en-US" sz="2400" dirty="0"/>
                        <a:t>but</a:t>
                      </a:r>
                    </a:p>
                  </a:txBody>
                  <a:tcPr/>
                </a:tc>
                <a:tc>
                  <a:txBody>
                    <a:bodyPr/>
                    <a:lstStyle/>
                    <a:p>
                      <a:r>
                        <a:rPr lang="en-US" sz="2400" dirty="0"/>
                        <a:t>an</a:t>
                      </a:r>
                    </a:p>
                  </a:txBody>
                  <a:tcPr/>
                </a:tc>
                <a:tc>
                  <a:txBody>
                    <a:bodyPr/>
                    <a:lstStyle/>
                    <a:p>
                      <a:r>
                        <a:rPr lang="en-US" sz="2400" dirty="0"/>
                        <a:t>out</a:t>
                      </a:r>
                    </a:p>
                  </a:txBody>
                  <a:tcPr/>
                </a:tc>
                <a:extLst>
                  <a:ext uri="{0D108BD9-81ED-4DB2-BD59-A6C34878D82A}">
                    <a16:rowId xmlns:a16="http://schemas.microsoft.com/office/drawing/2014/main" val="10006"/>
                  </a:ext>
                </a:extLst>
              </a:tr>
              <a:tr h="485823">
                <a:tc>
                  <a:txBody>
                    <a:bodyPr/>
                    <a:lstStyle/>
                    <a:p>
                      <a:r>
                        <a:rPr lang="en-US" sz="2400" dirty="0"/>
                        <a:t>you</a:t>
                      </a:r>
                    </a:p>
                  </a:txBody>
                  <a:tcPr/>
                </a:tc>
                <a:tc>
                  <a:txBody>
                    <a:bodyPr/>
                    <a:lstStyle/>
                    <a:p>
                      <a:r>
                        <a:rPr lang="en-US" sz="2400" dirty="0"/>
                        <a:t>I</a:t>
                      </a:r>
                    </a:p>
                  </a:txBody>
                  <a:tcPr/>
                </a:tc>
                <a:tc>
                  <a:txBody>
                    <a:bodyPr/>
                    <a:lstStyle/>
                    <a:p>
                      <a:r>
                        <a:rPr lang="en-US" sz="2400" dirty="0"/>
                        <a:t>not</a:t>
                      </a:r>
                    </a:p>
                  </a:txBody>
                  <a:tcPr/>
                </a:tc>
                <a:tc>
                  <a:txBody>
                    <a:bodyPr/>
                    <a:lstStyle/>
                    <a:p>
                      <a:r>
                        <a:rPr lang="en-US" sz="2400" dirty="0"/>
                        <a:t>each</a:t>
                      </a:r>
                    </a:p>
                  </a:txBody>
                  <a:tcPr/>
                </a:tc>
                <a:tc>
                  <a:txBody>
                    <a:bodyPr/>
                    <a:lstStyle/>
                    <a:p>
                      <a:r>
                        <a:rPr lang="en-US" sz="2400" dirty="0"/>
                        <a:t>many</a:t>
                      </a:r>
                    </a:p>
                  </a:txBody>
                  <a:tcPr/>
                </a:tc>
                <a:extLst>
                  <a:ext uri="{0D108BD9-81ED-4DB2-BD59-A6C34878D82A}">
                    <a16:rowId xmlns:a16="http://schemas.microsoft.com/office/drawing/2014/main" val="10007"/>
                  </a:ext>
                </a:extLst>
              </a:tr>
              <a:tr h="485823">
                <a:tc>
                  <a:txBody>
                    <a:bodyPr/>
                    <a:lstStyle/>
                    <a:p>
                      <a:r>
                        <a:rPr lang="en-US" sz="2400" dirty="0"/>
                        <a:t>that</a:t>
                      </a:r>
                    </a:p>
                  </a:txBody>
                  <a:tcPr/>
                </a:tc>
                <a:tc>
                  <a:txBody>
                    <a:bodyPr/>
                    <a:lstStyle/>
                    <a:p>
                      <a:r>
                        <a:rPr lang="en-US" sz="2400" dirty="0"/>
                        <a:t>at</a:t>
                      </a:r>
                    </a:p>
                  </a:txBody>
                  <a:tcPr/>
                </a:tc>
                <a:tc>
                  <a:txBody>
                    <a:bodyPr/>
                    <a:lstStyle/>
                    <a:p>
                      <a:r>
                        <a:rPr lang="en-US" sz="2400" dirty="0"/>
                        <a:t>what</a:t>
                      </a:r>
                    </a:p>
                  </a:txBody>
                  <a:tcPr/>
                </a:tc>
                <a:tc>
                  <a:txBody>
                    <a:bodyPr/>
                    <a:lstStyle/>
                    <a:p>
                      <a:r>
                        <a:rPr lang="en-US" sz="2400" dirty="0"/>
                        <a:t>which</a:t>
                      </a:r>
                    </a:p>
                  </a:txBody>
                  <a:tcPr/>
                </a:tc>
                <a:tc>
                  <a:txBody>
                    <a:bodyPr/>
                    <a:lstStyle/>
                    <a:p>
                      <a:r>
                        <a:rPr lang="en-US" sz="2400" dirty="0"/>
                        <a:t>then</a:t>
                      </a:r>
                    </a:p>
                  </a:txBody>
                  <a:tcPr/>
                </a:tc>
                <a:extLst>
                  <a:ext uri="{0D108BD9-81ED-4DB2-BD59-A6C34878D82A}">
                    <a16:rowId xmlns:a16="http://schemas.microsoft.com/office/drawing/2014/main" val="10008"/>
                  </a:ext>
                </a:extLst>
              </a:tr>
              <a:tr h="485823">
                <a:tc>
                  <a:txBody>
                    <a:bodyPr/>
                    <a:lstStyle/>
                    <a:p>
                      <a:r>
                        <a:rPr lang="en-US" sz="2400" dirty="0"/>
                        <a:t>it</a:t>
                      </a:r>
                    </a:p>
                  </a:txBody>
                  <a:tcPr/>
                </a:tc>
                <a:tc>
                  <a:txBody>
                    <a:bodyPr/>
                    <a:lstStyle/>
                    <a:p>
                      <a:r>
                        <a:rPr lang="en-US" sz="2400" dirty="0"/>
                        <a:t>with</a:t>
                      </a:r>
                    </a:p>
                  </a:txBody>
                  <a:tcPr/>
                </a:tc>
                <a:tc>
                  <a:txBody>
                    <a:bodyPr/>
                    <a:lstStyle/>
                    <a:p>
                      <a:r>
                        <a:rPr lang="en-US" sz="2400" dirty="0"/>
                        <a:t>all</a:t>
                      </a:r>
                    </a:p>
                  </a:txBody>
                  <a:tcPr/>
                </a:tc>
                <a:tc>
                  <a:txBody>
                    <a:bodyPr/>
                    <a:lstStyle/>
                    <a:p>
                      <a:r>
                        <a:rPr lang="en-US" sz="2400" dirty="0"/>
                        <a:t>she</a:t>
                      </a:r>
                    </a:p>
                  </a:txBody>
                  <a:tcPr/>
                </a:tc>
                <a:tc>
                  <a:txBody>
                    <a:bodyPr/>
                    <a:lstStyle/>
                    <a:p>
                      <a:r>
                        <a:rPr lang="en-US" sz="2400" dirty="0"/>
                        <a:t>them</a:t>
                      </a:r>
                    </a:p>
                  </a:txBody>
                  <a:tcPr/>
                </a:tc>
                <a:extLst>
                  <a:ext uri="{0D108BD9-81ED-4DB2-BD59-A6C34878D82A}">
                    <a16:rowId xmlns:a16="http://schemas.microsoft.com/office/drawing/2014/main" val="10009"/>
                  </a:ext>
                </a:extLst>
              </a:tr>
              <a:tr h="485823">
                <a:tc>
                  <a:txBody>
                    <a:bodyPr/>
                    <a:lstStyle/>
                    <a:p>
                      <a:r>
                        <a:rPr lang="en-US" sz="2400" dirty="0"/>
                        <a:t>he</a:t>
                      </a:r>
                    </a:p>
                  </a:txBody>
                  <a:tcPr/>
                </a:tc>
                <a:tc>
                  <a:txBody>
                    <a:bodyPr/>
                    <a:lstStyle/>
                    <a:p>
                      <a:r>
                        <a:rPr lang="en-US" sz="2400" dirty="0"/>
                        <a:t>this</a:t>
                      </a:r>
                    </a:p>
                  </a:txBody>
                  <a:tcPr/>
                </a:tc>
                <a:tc>
                  <a:txBody>
                    <a:bodyPr/>
                    <a:lstStyle/>
                    <a:p>
                      <a:r>
                        <a:rPr lang="en-US" sz="2400" dirty="0"/>
                        <a:t>were</a:t>
                      </a:r>
                    </a:p>
                  </a:txBody>
                  <a:tcPr/>
                </a:tc>
                <a:tc>
                  <a:txBody>
                    <a:bodyPr/>
                    <a:lstStyle/>
                    <a:p>
                      <a:r>
                        <a:rPr lang="en-US" sz="2400" dirty="0"/>
                        <a:t>do</a:t>
                      </a:r>
                    </a:p>
                  </a:txBody>
                  <a:tcPr/>
                </a:tc>
                <a:tc>
                  <a:txBody>
                    <a:bodyPr/>
                    <a:lstStyle/>
                    <a:p>
                      <a:r>
                        <a:rPr lang="en-US" sz="2400" dirty="0"/>
                        <a:t>these</a:t>
                      </a:r>
                    </a:p>
                  </a:txBody>
                  <a:tcPr/>
                </a:tc>
                <a:extLst>
                  <a:ext uri="{0D108BD9-81ED-4DB2-BD59-A6C34878D82A}">
                    <a16:rowId xmlns:a16="http://schemas.microsoft.com/office/drawing/2014/main" val="10010"/>
                  </a:ext>
                </a:extLst>
              </a:tr>
              <a:tr h="485823">
                <a:tc>
                  <a:txBody>
                    <a:bodyPr/>
                    <a:lstStyle/>
                    <a:p>
                      <a:r>
                        <a:rPr lang="en-US" sz="2400" dirty="0"/>
                        <a:t>was</a:t>
                      </a:r>
                    </a:p>
                  </a:txBody>
                  <a:tcPr/>
                </a:tc>
                <a:tc>
                  <a:txBody>
                    <a:bodyPr/>
                    <a:lstStyle/>
                    <a:p>
                      <a:r>
                        <a:rPr lang="en-US" sz="2400" dirty="0"/>
                        <a:t>have</a:t>
                      </a:r>
                    </a:p>
                  </a:txBody>
                  <a:tcPr/>
                </a:tc>
                <a:tc>
                  <a:txBody>
                    <a:bodyPr/>
                    <a:lstStyle/>
                    <a:p>
                      <a:r>
                        <a:rPr lang="en-US" sz="2400" dirty="0"/>
                        <a:t>we</a:t>
                      </a:r>
                    </a:p>
                  </a:txBody>
                  <a:tcPr/>
                </a:tc>
                <a:tc>
                  <a:txBody>
                    <a:bodyPr/>
                    <a:lstStyle/>
                    <a:p>
                      <a:r>
                        <a:rPr lang="en-US" sz="2400" dirty="0"/>
                        <a:t>how</a:t>
                      </a:r>
                    </a:p>
                  </a:txBody>
                  <a:tcPr/>
                </a:tc>
                <a:tc>
                  <a:txBody>
                    <a:bodyPr/>
                    <a:lstStyle/>
                    <a:p>
                      <a:r>
                        <a:rPr lang="en-US" sz="2400" dirty="0"/>
                        <a:t>so</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24660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06069189"/>
              </p:ext>
            </p:extLst>
          </p:nvPr>
        </p:nvGraphicFramePr>
        <p:xfrm>
          <a:off x="1872940" y="339884"/>
          <a:ext cx="8308975" cy="6810012"/>
        </p:xfrm>
        <a:graphic>
          <a:graphicData uri="http://schemas.openxmlformats.org/drawingml/2006/table">
            <a:tbl>
              <a:tblPr firstRow="1" bandRow="1">
                <a:tableStyleId>{5C22544A-7EE6-4342-B048-85BDC9FD1C3A}</a:tableStyleId>
              </a:tblPr>
              <a:tblGrid>
                <a:gridCol w="1661795">
                  <a:extLst>
                    <a:ext uri="{9D8B030D-6E8A-4147-A177-3AD203B41FA5}">
                      <a16:colId xmlns:a16="http://schemas.microsoft.com/office/drawing/2014/main" val="20000"/>
                    </a:ext>
                  </a:extLst>
                </a:gridCol>
                <a:gridCol w="1661795">
                  <a:extLst>
                    <a:ext uri="{9D8B030D-6E8A-4147-A177-3AD203B41FA5}">
                      <a16:colId xmlns:a16="http://schemas.microsoft.com/office/drawing/2014/main" val="20001"/>
                    </a:ext>
                  </a:extLst>
                </a:gridCol>
                <a:gridCol w="1661795">
                  <a:extLst>
                    <a:ext uri="{9D8B030D-6E8A-4147-A177-3AD203B41FA5}">
                      <a16:colId xmlns:a16="http://schemas.microsoft.com/office/drawing/2014/main" val="20002"/>
                    </a:ext>
                  </a:extLst>
                </a:gridCol>
                <a:gridCol w="1661795">
                  <a:extLst>
                    <a:ext uri="{9D8B030D-6E8A-4147-A177-3AD203B41FA5}">
                      <a16:colId xmlns:a16="http://schemas.microsoft.com/office/drawing/2014/main" val="20003"/>
                    </a:ext>
                  </a:extLst>
                </a:gridCol>
                <a:gridCol w="1661795">
                  <a:extLst>
                    <a:ext uri="{9D8B030D-6E8A-4147-A177-3AD203B41FA5}">
                      <a16:colId xmlns:a16="http://schemas.microsoft.com/office/drawing/2014/main" val="20004"/>
                    </a:ext>
                  </a:extLst>
                </a:gridCol>
              </a:tblGrid>
              <a:tr h="567501">
                <a:tc>
                  <a:txBody>
                    <a:bodyPr/>
                    <a:lstStyle/>
                    <a:p>
                      <a:r>
                        <a:rPr lang="en-US" sz="2800" b="0" dirty="0">
                          <a:solidFill>
                            <a:srgbClr val="000000"/>
                          </a:solidFill>
                        </a:rPr>
                        <a:t>some</a:t>
                      </a:r>
                    </a:p>
                  </a:txBody>
                  <a:tcPr/>
                </a:tc>
                <a:tc>
                  <a:txBody>
                    <a:bodyPr/>
                    <a:lstStyle/>
                    <a:p>
                      <a:r>
                        <a:rPr lang="en-US" sz="2800" b="0" dirty="0">
                          <a:solidFill>
                            <a:srgbClr val="000000"/>
                          </a:solidFill>
                        </a:rPr>
                        <a:t>write</a:t>
                      </a:r>
                    </a:p>
                  </a:txBody>
                  <a:tcPr/>
                </a:tc>
                <a:tc>
                  <a:txBody>
                    <a:bodyPr/>
                    <a:lstStyle/>
                    <a:p>
                      <a:r>
                        <a:rPr lang="en-US" sz="2800" b="0" dirty="0">
                          <a:solidFill>
                            <a:srgbClr val="000000"/>
                          </a:solidFill>
                        </a:rPr>
                        <a:t>been</a:t>
                      </a:r>
                    </a:p>
                  </a:txBody>
                  <a:tcPr/>
                </a:tc>
                <a:tc>
                  <a:txBody>
                    <a:bodyPr/>
                    <a:lstStyle/>
                    <a:p>
                      <a:r>
                        <a:rPr lang="en-US" sz="2800" b="0" dirty="0">
                          <a:solidFill>
                            <a:srgbClr val="000000"/>
                          </a:solidFill>
                        </a:rPr>
                        <a:t>made</a:t>
                      </a:r>
                    </a:p>
                  </a:txBody>
                  <a:tcPr/>
                </a:tc>
                <a:tc>
                  <a:txBody>
                    <a:bodyPr/>
                    <a:lstStyle/>
                    <a:p>
                      <a:endParaRPr lang="en-US" sz="2800" b="0" dirty="0">
                        <a:solidFill>
                          <a:srgbClr val="000000"/>
                        </a:solidFill>
                      </a:endParaRPr>
                    </a:p>
                  </a:txBody>
                  <a:tcPr/>
                </a:tc>
                <a:extLst>
                  <a:ext uri="{0D108BD9-81ED-4DB2-BD59-A6C34878D82A}">
                    <a16:rowId xmlns:a16="http://schemas.microsoft.com/office/drawing/2014/main" val="10000"/>
                  </a:ext>
                </a:extLst>
              </a:tr>
              <a:tr h="567501">
                <a:tc>
                  <a:txBody>
                    <a:bodyPr/>
                    <a:lstStyle/>
                    <a:p>
                      <a:r>
                        <a:rPr lang="en-US" sz="2800" dirty="0"/>
                        <a:t>her</a:t>
                      </a:r>
                    </a:p>
                  </a:txBody>
                  <a:tcPr/>
                </a:tc>
                <a:tc>
                  <a:txBody>
                    <a:bodyPr/>
                    <a:lstStyle/>
                    <a:p>
                      <a:r>
                        <a:rPr lang="en-US" sz="2800" dirty="0"/>
                        <a:t>go</a:t>
                      </a:r>
                    </a:p>
                  </a:txBody>
                  <a:tcPr/>
                </a:tc>
                <a:tc>
                  <a:txBody>
                    <a:bodyPr/>
                    <a:lstStyle/>
                    <a:p>
                      <a:r>
                        <a:rPr lang="en-US" sz="2800" dirty="0"/>
                        <a:t>call</a:t>
                      </a:r>
                    </a:p>
                  </a:txBody>
                  <a:tcPr/>
                </a:tc>
                <a:tc>
                  <a:txBody>
                    <a:bodyPr/>
                    <a:lstStyle/>
                    <a:p>
                      <a:r>
                        <a:rPr lang="en-US" sz="2800" dirty="0"/>
                        <a:t>may</a:t>
                      </a:r>
                    </a:p>
                  </a:txBody>
                  <a:tcPr/>
                </a:tc>
                <a:tc>
                  <a:txBody>
                    <a:bodyPr/>
                    <a:lstStyle/>
                    <a:p>
                      <a:endParaRPr lang="en-US" sz="2800" dirty="0"/>
                    </a:p>
                  </a:txBody>
                  <a:tcPr/>
                </a:tc>
                <a:extLst>
                  <a:ext uri="{0D108BD9-81ED-4DB2-BD59-A6C34878D82A}">
                    <a16:rowId xmlns:a16="http://schemas.microsoft.com/office/drawing/2014/main" val="10001"/>
                  </a:ext>
                </a:extLst>
              </a:tr>
              <a:tr h="567501">
                <a:tc>
                  <a:txBody>
                    <a:bodyPr/>
                    <a:lstStyle/>
                    <a:p>
                      <a:r>
                        <a:rPr lang="en-US" sz="2800" dirty="0"/>
                        <a:t>would</a:t>
                      </a:r>
                    </a:p>
                  </a:txBody>
                  <a:tcPr/>
                </a:tc>
                <a:tc>
                  <a:txBody>
                    <a:bodyPr/>
                    <a:lstStyle/>
                    <a:p>
                      <a:r>
                        <a:rPr lang="en-US" sz="2800" dirty="0"/>
                        <a:t>see</a:t>
                      </a:r>
                    </a:p>
                  </a:txBody>
                  <a:tcPr/>
                </a:tc>
                <a:tc>
                  <a:txBody>
                    <a:bodyPr/>
                    <a:lstStyle/>
                    <a:p>
                      <a:r>
                        <a:rPr lang="en-US" sz="2800" dirty="0"/>
                        <a:t>who</a:t>
                      </a:r>
                    </a:p>
                  </a:txBody>
                  <a:tcPr/>
                </a:tc>
                <a:tc>
                  <a:txBody>
                    <a:bodyPr/>
                    <a:lstStyle/>
                    <a:p>
                      <a:r>
                        <a:rPr lang="en-US" sz="2800" dirty="0"/>
                        <a:t>part</a:t>
                      </a:r>
                    </a:p>
                  </a:txBody>
                  <a:tcPr/>
                </a:tc>
                <a:tc>
                  <a:txBody>
                    <a:bodyPr/>
                    <a:lstStyle/>
                    <a:p>
                      <a:endParaRPr lang="en-US" sz="2800" dirty="0"/>
                    </a:p>
                  </a:txBody>
                  <a:tcPr/>
                </a:tc>
                <a:extLst>
                  <a:ext uri="{0D108BD9-81ED-4DB2-BD59-A6C34878D82A}">
                    <a16:rowId xmlns:a16="http://schemas.microsoft.com/office/drawing/2014/main" val="10002"/>
                  </a:ext>
                </a:extLst>
              </a:tr>
              <a:tr h="567501">
                <a:tc>
                  <a:txBody>
                    <a:bodyPr/>
                    <a:lstStyle/>
                    <a:p>
                      <a:r>
                        <a:rPr lang="en-US" sz="2800" dirty="0"/>
                        <a:t>make</a:t>
                      </a:r>
                    </a:p>
                  </a:txBody>
                  <a:tcPr/>
                </a:tc>
                <a:tc>
                  <a:txBody>
                    <a:bodyPr/>
                    <a:lstStyle/>
                    <a:p>
                      <a:r>
                        <a:rPr lang="en-US" sz="2800" dirty="0"/>
                        <a:t>number</a:t>
                      </a:r>
                    </a:p>
                  </a:txBody>
                  <a:tcPr/>
                </a:tc>
                <a:tc>
                  <a:txBody>
                    <a:bodyPr/>
                    <a:lstStyle/>
                    <a:p>
                      <a:r>
                        <a:rPr lang="en-US" sz="2800" dirty="0"/>
                        <a:t>oil</a:t>
                      </a:r>
                    </a:p>
                  </a:txBody>
                  <a:tcPr/>
                </a:tc>
                <a:tc>
                  <a:txBody>
                    <a:bodyPr/>
                    <a:lstStyle/>
                    <a:p>
                      <a:r>
                        <a:rPr lang="en-US" sz="2800" dirty="0"/>
                        <a:t>over</a:t>
                      </a:r>
                    </a:p>
                  </a:txBody>
                  <a:tcPr/>
                </a:tc>
                <a:tc>
                  <a:txBody>
                    <a:bodyPr/>
                    <a:lstStyle/>
                    <a:p>
                      <a:endParaRPr lang="en-US" sz="2800" dirty="0"/>
                    </a:p>
                  </a:txBody>
                  <a:tcPr/>
                </a:tc>
                <a:extLst>
                  <a:ext uri="{0D108BD9-81ED-4DB2-BD59-A6C34878D82A}">
                    <a16:rowId xmlns:a16="http://schemas.microsoft.com/office/drawing/2014/main" val="10003"/>
                  </a:ext>
                </a:extLst>
              </a:tr>
              <a:tr h="567501">
                <a:tc>
                  <a:txBody>
                    <a:bodyPr/>
                    <a:lstStyle/>
                    <a:p>
                      <a:r>
                        <a:rPr lang="en-US" sz="2800" dirty="0"/>
                        <a:t>like</a:t>
                      </a:r>
                    </a:p>
                  </a:txBody>
                  <a:tcPr/>
                </a:tc>
                <a:tc>
                  <a:txBody>
                    <a:bodyPr/>
                    <a:lstStyle/>
                    <a:p>
                      <a:r>
                        <a:rPr lang="en-US" sz="2800" dirty="0"/>
                        <a:t>no</a:t>
                      </a:r>
                    </a:p>
                  </a:txBody>
                  <a:tcPr/>
                </a:tc>
                <a:tc>
                  <a:txBody>
                    <a:bodyPr/>
                    <a:lstStyle/>
                    <a:p>
                      <a:r>
                        <a:rPr lang="en-US" sz="2800" dirty="0"/>
                        <a:t>now</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4"/>
                  </a:ext>
                </a:extLst>
              </a:tr>
              <a:tr h="567501">
                <a:tc>
                  <a:txBody>
                    <a:bodyPr/>
                    <a:lstStyle/>
                    <a:p>
                      <a:r>
                        <a:rPr lang="en-US" sz="2800" dirty="0"/>
                        <a:t>him</a:t>
                      </a:r>
                    </a:p>
                  </a:txBody>
                  <a:tcPr/>
                </a:tc>
                <a:tc>
                  <a:txBody>
                    <a:bodyPr/>
                    <a:lstStyle/>
                    <a:p>
                      <a:r>
                        <a:rPr lang="en-US" sz="2800" dirty="0"/>
                        <a:t>way</a:t>
                      </a:r>
                    </a:p>
                  </a:txBody>
                  <a:tcPr/>
                </a:tc>
                <a:tc>
                  <a:txBody>
                    <a:bodyPr/>
                    <a:lstStyle/>
                    <a:p>
                      <a:r>
                        <a:rPr lang="en-US" sz="2800" dirty="0"/>
                        <a:t>find</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5"/>
                  </a:ext>
                </a:extLst>
              </a:tr>
              <a:tr h="567501">
                <a:tc>
                  <a:txBody>
                    <a:bodyPr/>
                    <a:lstStyle/>
                    <a:p>
                      <a:r>
                        <a:rPr lang="en-US" sz="2800" dirty="0"/>
                        <a:t>into</a:t>
                      </a:r>
                    </a:p>
                  </a:txBody>
                  <a:tcPr/>
                </a:tc>
                <a:tc>
                  <a:txBody>
                    <a:bodyPr/>
                    <a:lstStyle/>
                    <a:p>
                      <a:r>
                        <a:rPr lang="en-US" sz="2800" dirty="0"/>
                        <a:t>could</a:t>
                      </a:r>
                    </a:p>
                  </a:txBody>
                  <a:tcPr/>
                </a:tc>
                <a:tc>
                  <a:txBody>
                    <a:bodyPr/>
                    <a:lstStyle/>
                    <a:p>
                      <a:r>
                        <a:rPr lang="en-US" sz="2800" dirty="0"/>
                        <a:t>long</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6"/>
                  </a:ext>
                </a:extLst>
              </a:tr>
              <a:tr h="567501">
                <a:tc>
                  <a:txBody>
                    <a:bodyPr/>
                    <a:lstStyle/>
                    <a:p>
                      <a:r>
                        <a:rPr lang="en-US" sz="2800" dirty="0"/>
                        <a:t>time</a:t>
                      </a:r>
                    </a:p>
                  </a:txBody>
                  <a:tcPr/>
                </a:tc>
                <a:tc>
                  <a:txBody>
                    <a:bodyPr/>
                    <a:lstStyle/>
                    <a:p>
                      <a:r>
                        <a:rPr lang="en-US" sz="2800" dirty="0"/>
                        <a:t>people</a:t>
                      </a:r>
                    </a:p>
                  </a:txBody>
                  <a:tcPr/>
                </a:tc>
                <a:tc>
                  <a:txBody>
                    <a:bodyPr/>
                    <a:lstStyle/>
                    <a:p>
                      <a:r>
                        <a:rPr lang="en-US" sz="2800" dirty="0"/>
                        <a:t>down</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7"/>
                  </a:ext>
                </a:extLst>
              </a:tr>
              <a:tr h="567501">
                <a:tc>
                  <a:txBody>
                    <a:bodyPr/>
                    <a:lstStyle/>
                    <a:p>
                      <a:r>
                        <a:rPr lang="en-US" sz="2800" dirty="0"/>
                        <a:t>has</a:t>
                      </a:r>
                    </a:p>
                  </a:txBody>
                  <a:tcPr/>
                </a:tc>
                <a:tc>
                  <a:txBody>
                    <a:bodyPr/>
                    <a:lstStyle/>
                    <a:p>
                      <a:r>
                        <a:rPr lang="en-US" sz="2800" dirty="0"/>
                        <a:t>my</a:t>
                      </a:r>
                    </a:p>
                  </a:txBody>
                  <a:tcPr/>
                </a:tc>
                <a:tc>
                  <a:txBody>
                    <a:bodyPr/>
                    <a:lstStyle/>
                    <a:p>
                      <a:r>
                        <a:rPr lang="en-US" sz="2800" dirty="0"/>
                        <a:t>day</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8"/>
                  </a:ext>
                </a:extLst>
              </a:tr>
              <a:tr h="567501">
                <a:tc>
                  <a:txBody>
                    <a:bodyPr/>
                    <a:lstStyle/>
                    <a:p>
                      <a:r>
                        <a:rPr lang="en-US" sz="2800" dirty="0"/>
                        <a:t>look</a:t>
                      </a:r>
                    </a:p>
                  </a:txBody>
                  <a:tcPr/>
                </a:tc>
                <a:tc>
                  <a:txBody>
                    <a:bodyPr/>
                    <a:lstStyle/>
                    <a:p>
                      <a:r>
                        <a:rPr lang="en-US" sz="2800" dirty="0"/>
                        <a:t>than</a:t>
                      </a:r>
                    </a:p>
                  </a:txBody>
                  <a:tcPr/>
                </a:tc>
                <a:tc>
                  <a:txBody>
                    <a:bodyPr/>
                    <a:lstStyle/>
                    <a:p>
                      <a:r>
                        <a:rPr lang="en-US" sz="2800" dirty="0"/>
                        <a:t>did</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9"/>
                  </a:ext>
                </a:extLst>
              </a:tr>
              <a:tr h="567501">
                <a:tc>
                  <a:txBody>
                    <a:bodyPr/>
                    <a:lstStyle/>
                    <a:p>
                      <a:r>
                        <a:rPr lang="en-US" sz="2800" dirty="0"/>
                        <a:t>two</a:t>
                      </a:r>
                    </a:p>
                  </a:txBody>
                  <a:tcPr/>
                </a:tc>
                <a:tc>
                  <a:txBody>
                    <a:bodyPr/>
                    <a:lstStyle/>
                    <a:p>
                      <a:r>
                        <a:rPr lang="en-US" sz="2800" dirty="0"/>
                        <a:t>first</a:t>
                      </a:r>
                    </a:p>
                  </a:txBody>
                  <a:tcPr/>
                </a:tc>
                <a:tc>
                  <a:txBody>
                    <a:bodyPr/>
                    <a:lstStyle/>
                    <a:p>
                      <a:r>
                        <a:rPr lang="en-US" sz="2800" dirty="0"/>
                        <a:t>get</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10"/>
                  </a:ext>
                </a:extLst>
              </a:tr>
              <a:tr h="567501">
                <a:tc>
                  <a:txBody>
                    <a:bodyPr/>
                    <a:lstStyle/>
                    <a:p>
                      <a:r>
                        <a:rPr lang="en-US" sz="2800" dirty="0"/>
                        <a:t>more</a:t>
                      </a:r>
                    </a:p>
                  </a:txBody>
                  <a:tcPr/>
                </a:tc>
                <a:tc>
                  <a:txBody>
                    <a:bodyPr/>
                    <a:lstStyle/>
                    <a:p>
                      <a:r>
                        <a:rPr lang="en-US" sz="2800" dirty="0"/>
                        <a:t>water</a:t>
                      </a:r>
                    </a:p>
                  </a:txBody>
                  <a:tcPr/>
                </a:tc>
                <a:tc>
                  <a:txBody>
                    <a:bodyPr/>
                    <a:lstStyle/>
                    <a:p>
                      <a:r>
                        <a:rPr lang="en-US" sz="2800" dirty="0"/>
                        <a:t>come</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16222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15056125"/>
              </p:ext>
            </p:extLst>
          </p:nvPr>
        </p:nvGraphicFramePr>
        <p:xfrm>
          <a:off x="1939925" y="377434"/>
          <a:ext cx="8455320" cy="5829876"/>
        </p:xfrm>
        <a:graphic>
          <a:graphicData uri="http://schemas.openxmlformats.org/drawingml/2006/table">
            <a:tbl>
              <a:tblPr firstRow="1" bandRow="1">
                <a:tableStyleId>{5C22544A-7EE6-4342-B048-85BDC9FD1C3A}</a:tableStyleId>
              </a:tblPr>
              <a:tblGrid>
                <a:gridCol w="1691064">
                  <a:extLst>
                    <a:ext uri="{9D8B030D-6E8A-4147-A177-3AD203B41FA5}">
                      <a16:colId xmlns:a16="http://schemas.microsoft.com/office/drawing/2014/main" val="20000"/>
                    </a:ext>
                  </a:extLst>
                </a:gridCol>
                <a:gridCol w="1691064">
                  <a:extLst>
                    <a:ext uri="{9D8B030D-6E8A-4147-A177-3AD203B41FA5}">
                      <a16:colId xmlns:a16="http://schemas.microsoft.com/office/drawing/2014/main" val="20001"/>
                    </a:ext>
                  </a:extLst>
                </a:gridCol>
                <a:gridCol w="1691064">
                  <a:extLst>
                    <a:ext uri="{9D8B030D-6E8A-4147-A177-3AD203B41FA5}">
                      <a16:colId xmlns:a16="http://schemas.microsoft.com/office/drawing/2014/main" val="20002"/>
                    </a:ext>
                  </a:extLst>
                </a:gridCol>
                <a:gridCol w="1691064">
                  <a:extLst>
                    <a:ext uri="{9D8B030D-6E8A-4147-A177-3AD203B41FA5}">
                      <a16:colId xmlns:a16="http://schemas.microsoft.com/office/drawing/2014/main" val="20003"/>
                    </a:ext>
                  </a:extLst>
                </a:gridCol>
                <a:gridCol w="1691064">
                  <a:extLst>
                    <a:ext uri="{9D8B030D-6E8A-4147-A177-3AD203B41FA5}">
                      <a16:colId xmlns:a16="http://schemas.microsoft.com/office/drawing/2014/main" val="20004"/>
                    </a:ext>
                  </a:extLst>
                </a:gridCol>
              </a:tblGrid>
              <a:tr h="485823">
                <a:tc>
                  <a:txBody>
                    <a:bodyPr/>
                    <a:lstStyle/>
                    <a:p>
                      <a:r>
                        <a:rPr lang="en-US" sz="2400" b="0" dirty="0">
                          <a:solidFill>
                            <a:srgbClr val="000000"/>
                          </a:solidFill>
                        </a:rPr>
                        <a:t>the</a:t>
                      </a:r>
                    </a:p>
                  </a:txBody>
                  <a:tcPr/>
                </a:tc>
                <a:tc>
                  <a:txBody>
                    <a:bodyPr/>
                    <a:lstStyle/>
                    <a:p>
                      <a:r>
                        <a:rPr lang="en-US" sz="2400" b="0" dirty="0">
                          <a:solidFill>
                            <a:srgbClr val="000000"/>
                          </a:solidFill>
                          <a:highlight>
                            <a:srgbClr val="FFFF00"/>
                          </a:highlight>
                        </a:rPr>
                        <a:t>for</a:t>
                      </a:r>
                    </a:p>
                  </a:txBody>
                  <a:tcPr/>
                </a:tc>
                <a:tc>
                  <a:txBody>
                    <a:bodyPr/>
                    <a:lstStyle/>
                    <a:p>
                      <a:r>
                        <a:rPr lang="en-US" sz="2400" b="0" dirty="0">
                          <a:solidFill>
                            <a:srgbClr val="000000"/>
                          </a:solidFill>
                        </a:rPr>
                        <a:t>from</a:t>
                      </a:r>
                    </a:p>
                  </a:txBody>
                  <a:tcPr/>
                </a:tc>
                <a:tc>
                  <a:txBody>
                    <a:bodyPr/>
                    <a:lstStyle/>
                    <a:p>
                      <a:r>
                        <a:rPr lang="en-US" sz="2400" b="0" dirty="0">
                          <a:solidFill>
                            <a:srgbClr val="000000"/>
                          </a:solidFill>
                          <a:highlight>
                            <a:srgbClr val="FFFF00"/>
                          </a:highlight>
                        </a:rPr>
                        <a:t>when</a:t>
                      </a:r>
                    </a:p>
                  </a:txBody>
                  <a:tcPr/>
                </a:tc>
                <a:tc>
                  <a:txBody>
                    <a:bodyPr/>
                    <a:lstStyle/>
                    <a:p>
                      <a:r>
                        <a:rPr lang="en-US" sz="2400" b="0" dirty="0">
                          <a:solidFill>
                            <a:srgbClr val="000000"/>
                          </a:solidFill>
                        </a:rPr>
                        <a:t>their</a:t>
                      </a:r>
                    </a:p>
                  </a:txBody>
                  <a:tcPr/>
                </a:tc>
                <a:extLst>
                  <a:ext uri="{0D108BD9-81ED-4DB2-BD59-A6C34878D82A}">
                    <a16:rowId xmlns:a16="http://schemas.microsoft.com/office/drawing/2014/main" val="10000"/>
                  </a:ext>
                </a:extLst>
              </a:tr>
              <a:tr h="485823">
                <a:tc>
                  <a:txBody>
                    <a:bodyPr/>
                    <a:lstStyle/>
                    <a:p>
                      <a:r>
                        <a:rPr lang="en-US" sz="2400" dirty="0"/>
                        <a:t>of</a:t>
                      </a:r>
                    </a:p>
                  </a:txBody>
                  <a:tcPr/>
                </a:tc>
                <a:tc>
                  <a:txBody>
                    <a:bodyPr/>
                    <a:lstStyle/>
                    <a:p>
                      <a:r>
                        <a:rPr lang="en-US" sz="2400" dirty="0">
                          <a:highlight>
                            <a:srgbClr val="FFFF00"/>
                          </a:highlight>
                        </a:rPr>
                        <a:t>on</a:t>
                      </a:r>
                    </a:p>
                  </a:txBody>
                  <a:tcPr/>
                </a:tc>
                <a:tc>
                  <a:txBody>
                    <a:bodyPr/>
                    <a:lstStyle/>
                    <a:p>
                      <a:r>
                        <a:rPr lang="en-US" sz="2400" dirty="0">
                          <a:highlight>
                            <a:srgbClr val="FFFF00"/>
                          </a:highlight>
                        </a:rPr>
                        <a:t>or</a:t>
                      </a:r>
                    </a:p>
                  </a:txBody>
                  <a:tcPr/>
                </a:tc>
                <a:tc>
                  <a:txBody>
                    <a:bodyPr/>
                    <a:lstStyle/>
                    <a:p>
                      <a:r>
                        <a:rPr lang="en-US" sz="2400" dirty="0"/>
                        <a:t>your</a:t>
                      </a:r>
                    </a:p>
                  </a:txBody>
                  <a:tcPr/>
                </a:tc>
                <a:tc>
                  <a:txBody>
                    <a:bodyPr/>
                    <a:lstStyle/>
                    <a:p>
                      <a:r>
                        <a:rPr lang="en-US" sz="2400" dirty="0">
                          <a:highlight>
                            <a:srgbClr val="FFFF00"/>
                          </a:highlight>
                        </a:rPr>
                        <a:t>if</a:t>
                      </a:r>
                    </a:p>
                  </a:txBody>
                  <a:tcPr/>
                </a:tc>
                <a:extLst>
                  <a:ext uri="{0D108BD9-81ED-4DB2-BD59-A6C34878D82A}">
                    <a16:rowId xmlns:a16="http://schemas.microsoft.com/office/drawing/2014/main" val="10001"/>
                  </a:ext>
                </a:extLst>
              </a:tr>
              <a:tr h="485823">
                <a:tc>
                  <a:txBody>
                    <a:bodyPr/>
                    <a:lstStyle/>
                    <a:p>
                      <a:r>
                        <a:rPr lang="en-US" sz="2400" dirty="0">
                          <a:highlight>
                            <a:srgbClr val="FFFF00"/>
                          </a:highlight>
                        </a:rPr>
                        <a:t>and</a:t>
                      </a:r>
                    </a:p>
                  </a:txBody>
                  <a:tcPr/>
                </a:tc>
                <a:tc>
                  <a:txBody>
                    <a:bodyPr/>
                    <a:lstStyle/>
                    <a:p>
                      <a:r>
                        <a:rPr lang="en-US" sz="2400" dirty="0"/>
                        <a:t>are</a:t>
                      </a:r>
                    </a:p>
                  </a:txBody>
                  <a:tcPr/>
                </a:tc>
                <a:tc>
                  <a:txBody>
                    <a:bodyPr/>
                    <a:lstStyle/>
                    <a:p>
                      <a:r>
                        <a:rPr lang="en-US" sz="2400" dirty="0"/>
                        <a:t>one</a:t>
                      </a:r>
                    </a:p>
                  </a:txBody>
                  <a:tcPr/>
                </a:tc>
                <a:tc>
                  <a:txBody>
                    <a:bodyPr/>
                    <a:lstStyle/>
                    <a:p>
                      <a:r>
                        <a:rPr lang="en-US" sz="2400" dirty="0">
                          <a:highlight>
                            <a:srgbClr val="FFFF00"/>
                          </a:highlight>
                        </a:rPr>
                        <a:t>can</a:t>
                      </a:r>
                    </a:p>
                  </a:txBody>
                  <a:tcPr/>
                </a:tc>
                <a:tc>
                  <a:txBody>
                    <a:bodyPr/>
                    <a:lstStyle/>
                    <a:p>
                      <a:r>
                        <a:rPr lang="en-US" sz="2400" dirty="0">
                          <a:highlight>
                            <a:srgbClr val="FFFF00"/>
                          </a:highlight>
                        </a:rPr>
                        <a:t>will</a:t>
                      </a:r>
                    </a:p>
                  </a:txBody>
                  <a:tcPr/>
                </a:tc>
                <a:extLst>
                  <a:ext uri="{0D108BD9-81ED-4DB2-BD59-A6C34878D82A}">
                    <a16:rowId xmlns:a16="http://schemas.microsoft.com/office/drawing/2014/main" val="10002"/>
                  </a:ext>
                </a:extLst>
              </a:tr>
              <a:tr h="485823">
                <a:tc>
                  <a:txBody>
                    <a:bodyPr/>
                    <a:lstStyle/>
                    <a:p>
                      <a:r>
                        <a:rPr lang="en-US" sz="2400" dirty="0"/>
                        <a:t>a</a:t>
                      </a:r>
                    </a:p>
                  </a:txBody>
                  <a:tcPr/>
                </a:tc>
                <a:tc>
                  <a:txBody>
                    <a:bodyPr/>
                    <a:lstStyle/>
                    <a:p>
                      <a:r>
                        <a:rPr lang="en-US" sz="2400" dirty="0"/>
                        <a:t>as</a:t>
                      </a:r>
                    </a:p>
                  </a:txBody>
                  <a:tcPr/>
                </a:tc>
                <a:tc>
                  <a:txBody>
                    <a:bodyPr/>
                    <a:lstStyle/>
                    <a:p>
                      <a:r>
                        <a:rPr lang="en-US" sz="2400" dirty="0">
                          <a:highlight>
                            <a:srgbClr val="FFFF00"/>
                          </a:highlight>
                        </a:rPr>
                        <a:t>had</a:t>
                      </a:r>
                    </a:p>
                  </a:txBody>
                  <a:tcPr/>
                </a:tc>
                <a:tc>
                  <a:txBody>
                    <a:bodyPr/>
                    <a:lstStyle/>
                    <a:p>
                      <a:r>
                        <a:rPr lang="en-US" sz="2400" dirty="0"/>
                        <a:t>said</a:t>
                      </a:r>
                    </a:p>
                  </a:txBody>
                  <a:tcPr/>
                </a:tc>
                <a:tc>
                  <a:txBody>
                    <a:bodyPr/>
                    <a:lstStyle/>
                    <a:p>
                      <a:r>
                        <a:rPr lang="en-US" sz="2400" dirty="0">
                          <a:highlight>
                            <a:srgbClr val="FFFF00"/>
                          </a:highlight>
                        </a:rPr>
                        <a:t>up</a:t>
                      </a:r>
                    </a:p>
                  </a:txBody>
                  <a:tcPr/>
                </a:tc>
                <a:extLst>
                  <a:ext uri="{0D108BD9-81ED-4DB2-BD59-A6C34878D82A}">
                    <a16:rowId xmlns:a16="http://schemas.microsoft.com/office/drawing/2014/main" val="10003"/>
                  </a:ext>
                </a:extLst>
              </a:tr>
              <a:tr h="485823">
                <a:tc>
                  <a:txBody>
                    <a:bodyPr/>
                    <a:lstStyle/>
                    <a:p>
                      <a:r>
                        <a:rPr lang="en-US" sz="2400" dirty="0"/>
                        <a:t>to</a:t>
                      </a:r>
                    </a:p>
                  </a:txBody>
                  <a:tcPr/>
                </a:tc>
                <a:tc>
                  <a:txBody>
                    <a:bodyPr/>
                    <a:lstStyle/>
                    <a:p>
                      <a:r>
                        <a:rPr lang="en-US" sz="2400" dirty="0">
                          <a:highlight>
                            <a:srgbClr val="FFFF00"/>
                          </a:highlight>
                        </a:rPr>
                        <a:t>with</a:t>
                      </a:r>
                    </a:p>
                  </a:txBody>
                  <a:tcPr/>
                </a:tc>
                <a:tc>
                  <a:txBody>
                    <a:bodyPr/>
                    <a:lstStyle/>
                    <a:p>
                      <a:r>
                        <a:rPr lang="en-US" sz="2400" dirty="0">
                          <a:highlight>
                            <a:srgbClr val="FFFF00"/>
                          </a:highlight>
                        </a:rPr>
                        <a:t>by</a:t>
                      </a:r>
                    </a:p>
                  </a:txBody>
                  <a:tcPr/>
                </a:tc>
                <a:tc>
                  <a:txBody>
                    <a:bodyPr/>
                    <a:lstStyle/>
                    <a:p>
                      <a:r>
                        <a:rPr lang="en-US" sz="2400" dirty="0"/>
                        <a:t>there</a:t>
                      </a:r>
                    </a:p>
                  </a:txBody>
                  <a:tcPr/>
                </a:tc>
                <a:tc>
                  <a:txBody>
                    <a:bodyPr/>
                    <a:lstStyle/>
                    <a:p>
                      <a:r>
                        <a:rPr lang="en-US" sz="2400" dirty="0">
                          <a:highlight>
                            <a:srgbClr val="FFFF00"/>
                          </a:highlight>
                        </a:rPr>
                        <a:t>other</a:t>
                      </a:r>
                    </a:p>
                  </a:txBody>
                  <a:tcPr/>
                </a:tc>
                <a:extLst>
                  <a:ext uri="{0D108BD9-81ED-4DB2-BD59-A6C34878D82A}">
                    <a16:rowId xmlns:a16="http://schemas.microsoft.com/office/drawing/2014/main" val="10004"/>
                  </a:ext>
                </a:extLst>
              </a:tr>
              <a:tr h="485823">
                <a:tc>
                  <a:txBody>
                    <a:bodyPr/>
                    <a:lstStyle/>
                    <a:p>
                      <a:r>
                        <a:rPr lang="en-US" sz="2400" dirty="0">
                          <a:highlight>
                            <a:srgbClr val="FFFF00"/>
                          </a:highlight>
                        </a:rPr>
                        <a:t>in</a:t>
                      </a:r>
                    </a:p>
                  </a:txBody>
                  <a:tcPr/>
                </a:tc>
                <a:tc>
                  <a:txBody>
                    <a:bodyPr/>
                    <a:lstStyle/>
                    <a:p>
                      <a:r>
                        <a:rPr lang="en-US" sz="2400" dirty="0"/>
                        <a:t>his</a:t>
                      </a:r>
                    </a:p>
                  </a:txBody>
                  <a:tcPr/>
                </a:tc>
                <a:tc>
                  <a:txBody>
                    <a:bodyPr/>
                    <a:lstStyle/>
                    <a:p>
                      <a:r>
                        <a:rPr lang="en-US" sz="2400" dirty="0"/>
                        <a:t>word</a:t>
                      </a:r>
                    </a:p>
                  </a:txBody>
                  <a:tcPr/>
                </a:tc>
                <a:tc>
                  <a:txBody>
                    <a:bodyPr/>
                    <a:lstStyle/>
                    <a:p>
                      <a:r>
                        <a:rPr lang="en-US" sz="2400" dirty="0"/>
                        <a:t>use</a:t>
                      </a:r>
                    </a:p>
                  </a:txBody>
                  <a:tcPr/>
                </a:tc>
                <a:tc>
                  <a:txBody>
                    <a:bodyPr/>
                    <a:lstStyle/>
                    <a:p>
                      <a:r>
                        <a:rPr lang="en-US" sz="2400" dirty="0"/>
                        <a:t>about</a:t>
                      </a:r>
                    </a:p>
                  </a:txBody>
                  <a:tcPr/>
                </a:tc>
                <a:extLst>
                  <a:ext uri="{0D108BD9-81ED-4DB2-BD59-A6C34878D82A}">
                    <a16:rowId xmlns:a16="http://schemas.microsoft.com/office/drawing/2014/main" val="10005"/>
                  </a:ext>
                </a:extLst>
              </a:tr>
              <a:tr h="485823">
                <a:tc>
                  <a:txBody>
                    <a:bodyPr/>
                    <a:lstStyle/>
                    <a:p>
                      <a:r>
                        <a:rPr lang="en-US" sz="2400" dirty="0"/>
                        <a:t>is</a:t>
                      </a:r>
                    </a:p>
                  </a:txBody>
                  <a:tcPr/>
                </a:tc>
                <a:tc>
                  <a:txBody>
                    <a:bodyPr/>
                    <a:lstStyle/>
                    <a:p>
                      <a:r>
                        <a:rPr lang="en-US" sz="2400" dirty="0"/>
                        <a:t>they</a:t>
                      </a:r>
                    </a:p>
                  </a:txBody>
                  <a:tcPr/>
                </a:tc>
                <a:tc>
                  <a:txBody>
                    <a:bodyPr/>
                    <a:lstStyle/>
                    <a:p>
                      <a:r>
                        <a:rPr lang="en-US" sz="2400" dirty="0">
                          <a:highlight>
                            <a:srgbClr val="FFFF00"/>
                          </a:highlight>
                        </a:rPr>
                        <a:t>but</a:t>
                      </a:r>
                    </a:p>
                  </a:txBody>
                  <a:tcPr/>
                </a:tc>
                <a:tc>
                  <a:txBody>
                    <a:bodyPr/>
                    <a:lstStyle/>
                    <a:p>
                      <a:r>
                        <a:rPr lang="en-US" sz="2400" dirty="0">
                          <a:highlight>
                            <a:srgbClr val="FFFF00"/>
                          </a:highlight>
                        </a:rPr>
                        <a:t>an</a:t>
                      </a:r>
                    </a:p>
                  </a:txBody>
                  <a:tcPr/>
                </a:tc>
                <a:tc>
                  <a:txBody>
                    <a:bodyPr/>
                    <a:lstStyle/>
                    <a:p>
                      <a:r>
                        <a:rPr lang="en-US" sz="2400" dirty="0"/>
                        <a:t>out</a:t>
                      </a:r>
                    </a:p>
                  </a:txBody>
                  <a:tcPr/>
                </a:tc>
                <a:extLst>
                  <a:ext uri="{0D108BD9-81ED-4DB2-BD59-A6C34878D82A}">
                    <a16:rowId xmlns:a16="http://schemas.microsoft.com/office/drawing/2014/main" val="10006"/>
                  </a:ext>
                </a:extLst>
              </a:tr>
              <a:tr h="485823">
                <a:tc>
                  <a:txBody>
                    <a:bodyPr/>
                    <a:lstStyle/>
                    <a:p>
                      <a:r>
                        <a:rPr lang="en-US" sz="2400" dirty="0"/>
                        <a:t>you</a:t>
                      </a:r>
                    </a:p>
                  </a:txBody>
                  <a:tcPr/>
                </a:tc>
                <a:tc>
                  <a:txBody>
                    <a:bodyPr/>
                    <a:lstStyle/>
                    <a:p>
                      <a:r>
                        <a:rPr lang="en-US" sz="2400" dirty="0">
                          <a:highlight>
                            <a:srgbClr val="FFFF00"/>
                          </a:highlight>
                        </a:rPr>
                        <a:t>I</a:t>
                      </a:r>
                    </a:p>
                  </a:txBody>
                  <a:tcPr/>
                </a:tc>
                <a:tc>
                  <a:txBody>
                    <a:bodyPr/>
                    <a:lstStyle/>
                    <a:p>
                      <a:r>
                        <a:rPr lang="en-US" sz="2400" dirty="0">
                          <a:highlight>
                            <a:srgbClr val="FFFF00"/>
                          </a:highlight>
                        </a:rPr>
                        <a:t>not</a:t>
                      </a:r>
                    </a:p>
                  </a:txBody>
                  <a:tcPr/>
                </a:tc>
                <a:tc>
                  <a:txBody>
                    <a:bodyPr/>
                    <a:lstStyle/>
                    <a:p>
                      <a:r>
                        <a:rPr lang="en-US" sz="2400" dirty="0">
                          <a:highlight>
                            <a:srgbClr val="FFFF00"/>
                          </a:highlight>
                        </a:rPr>
                        <a:t>each</a:t>
                      </a:r>
                    </a:p>
                  </a:txBody>
                  <a:tcPr/>
                </a:tc>
                <a:tc>
                  <a:txBody>
                    <a:bodyPr/>
                    <a:lstStyle/>
                    <a:p>
                      <a:r>
                        <a:rPr lang="en-US" sz="2400" dirty="0"/>
                        <a:t>many</a:t>
                      </a:r>
                    </a:p>
                  </a:txBody>
                  <a:tcPr/>
                </a:tc>
                <a:extLst>
                  <a:ext uri="{0D108BD9-81ED-4DB2-BD59-A6C34878D82A}">
                    <a16:rowId xmlns:a16="http://schemas.microsoft.com/office/drawing/2014/main" val="10007"/>
                  </a:ext>
                </a:extLst>
              </a:tr>
              <a:tr h="485823">
                <a:tc>
                  <a:txBody>
                    <a:bodyPr/>
                    <a:lstStyle/>
                    <a:p>
                      <a:r>
                        <a:rPr lang="en-US" sz="2400" dirty="0">
                          <a:highlight>
                            <a:srgbClr val="FFFF00"/>
                          </a:highlight>
                        </a:rPr>
                        <a:t>that</a:t>
                      </a:r>
                    </a:p>
                  </a:txBody>
                  <a:tcPr/>
                </a:tc>
                <a:tc>
                  <a:txBody>
                    <a:bodyPr/>
                    <a:lstStyle/>
                    <a:p>
                      <a:r>
                        <a:rPr lang="en-US" sz="2400" dirty="0">
                          <a:highlight>
                            <a:srgbClr val="FFFF00"/>
                          </a:highlight>
                        </a:rPr>
                        <a:t>at</a:t>
                      </a:r>
                    </a:p>
                  </a:txBody>
                  <a:tcPr/>
                </a:tc>
                <a:tc>
                  <a:txBody>
                    <a:bodyPr/>
                    <a:lstStyle/>
                    <a:p>
                      <a:r>
                        <a:rPr lang="en-US" sz="2400" dirty="0"/>
                        <a:t>what</a:t>
                      </a:r>
                    </a:p>
                  </a:txBody>
                  <a:tcPr/>
                </a:tc>
                <a:tc>
                  <a:txBody>
                    <a:bodyPr/>
                    <a:lstStyle/>
                    <a:p>
                      <a:r>
                        <a:rPr lang="en-US" sz="2400" dirty="0">
                          <a:highlight>
                            <a:srgbClr val="FFFF00"/>
                          </a:highlight>
                        </a:rPr>
                        <a:t>which</a:t>
                      </a:r>
                    </a:p>
                  </a:txBody>
                  <a:tcPr/>
                </a:tc>
                <a:tc>
                  <a:txBody>
                    <a:bodyPr/>
                    <a:lstStyle/>
                    <a:p>
                      <a:r>
                        <a:rPr lang="en-US" sz="2400" dirty="0">
                          <a:highlight>
                            <a:srgbClr val="FFFF00"/>
                          </a:highlight>
                        </a:rPr>
                        <a:t>then</a:t>
                      </a:r>
                    </a:p>
                  </a:txBody>
                  <a:tcPr/>
                </a:tc>
                <a:extLst>
                  <a:ext uri="{0D108BD9-81ED-4DB2-BD59-A6C34878D82A}">
                    <a16:rowId xmlns:a16="http://schemas.microsoft.com/office/drawing/2014/main" val="10008"/>
                  </a:ext>
                </a:extLst>
              </a:tr>
              <a:tr h="485823">
                <a:tc>
                  <a:txBody>
                    <a:bodyPr/>
                    <a:lstStyle/>
                    <a:p>
                      <a:r>
                        <a:rPr lang="en-US" sz="2400" dirty="0">
                          <a:highlight>
                            <a:srgbClr val="FFFF00"/>
                          </a:highlight>
                        </a:rPr>
                        <a:t>it</a:t>
                      </a:r>
                    </a:p>
                  </a:txBody>
                  <a:tcPr/>
                </a:tc>
                <a:tc>
                  <a:txBody>
                    <a:bodyPr/>
                    <a:lstStyle/>
                    <a:p>
                      <a:r>
                        <a:rPr lang="en-US" sz="2400" dirty="0">
                          <a:highlight>
                            <a:srgbClr val="FFFF00"/>
                          </a:highlight>
                        </a:rPr>
                        <a:t>with</a:t>
                      </a:r>
                    </a:p>
                  </a:txBody>
                  <a:tcPr/>
                </a:tc>
                <a:tc>
                  <a:txBody>
                    <a:bodyPr/>
                    <a:lstStyle/>
                    <a:p>
                      <a:r>
                        <a:rPr lang="en-US" sz="2400" dirty="0"/>
                        <a:t>all</a:t>
                      </a:r>
                    </a:p>
                  </a:txBody>
                  <a:tcPr/>
                </a:tc>
                <a:tc>
                  <a:txBody>
                    <a:bodyPr/>
                    <a:lstStyle/>
                    <a:p>
                      <a:r>
                        <a:rPr lang="en-US" sz="2400" dirty="0">
                          <a:highlight>
                            <a:srgbClr val="FFFF00"/>
                          </a:highlight>
                        </a:rPr>
                        <a:t>she</a:t>
                      </a:r>
                    </a:p>
                  </a:txBody>
                  <a:tcPr/>
                </a:tc>
                <a:tc>
                  <a:txBody>
                    <a:bodyPr/>
                    <a:lstStyle/>
                    <a:p>
                      <a:r>
                        <a:rPr lang="en-US" sz="2400" dirty="0">
                          <a:highlight>
                            <a:srgbClr val="FFFF00"/>
                          </a:highlight>
                        </a:rPr>
                        <a:t>them</a:t>
                      </a:r>
                    </a:p>
                  </a:txBody>
                  <a:tcPr/>
                </a:tc>
                <a:extLst>
                  <a:ext uri="{0D108BD9-81ED-4DB2-BD59-A6C34878D82A}">
                    <a16:rowId xmlns:a16="http://schemas.microsoft.com/office/drawing/2014/main" val="10009"/>
                  </a:ext>
                </a:extLst>
              </a:tr>
              <a:tr h="485823">
                <a:tc>
                  <a:txBody>
                    <a:bodyPr/>
                    <a:lstStyle/>
                    <a:p>
                      <a:r>
                        <a:rPr lang="en-US" sz="2400" dirty="0">
                          <a:highlight>
                            <a:srgbClr val="FFFF00"/>
                          </a:highlight>
                        </a:rPr>
                        <a:t>he</a:t>
                      </a:r>
                    </a:p>
                  </a:txBody>
                  <a:tcPr/>
                </a:tc>
                <a:tc>
                  <a:txBody>
                    <a:bodyPr/>
                    <a:lstStyle/>
                    <a:p>
                      <a:r>
                        <a:rPr lang="en-US" sz="2400" dirty="0"/>
                        <a:t>this</a:t>
                      </a:r>
                    </a:p>
                  </a:txBody>
                  <a:tcPr/>
                </a:tc>
                <a:tc>
                  <a:txBody>
                    <a:bodyPr/>
                    <a:lstStyle/>
                    <a:p>
                      <a:r>
                        <a:rPr lang="en-US" sz="2400" dirty="0"/>
                        <a:t>were</a:t>
                      </a:r>
                    </a:p>
                  </a:txBody>
                  <a:tcPr/>
                </a:tc>
                <a:tc>
                  <a:txBody>
                    <a:bodyPr/>
                    <a:lstStyle/>
                    <a:p>
                      <a:r>
                        <a:rPr lang="en-US" sz="2400" dirty="0"/>
                        <a:t>do</a:t>
                      </a:r>
                    </a:p>
                  </a:txBody>
                  <a:tcPr/>
                </a:tc>
                <a:tc>
                  <a:txBody>
                    <a:bodyPr/>
                    <a:lstStyle/>
                    <a:p>
                      <a:r>
                        <a:rPr lang="en-US" sz="2400" dirty="0">
                          <a:highlight>
                            <a:srgbClr val="FFFF00"/>
                          </a:highlight>
                        </a:rPr>
                        <a:t>these</a:t>
                      </a:r>
                    </a:p>
                  </a:txBody>
                  <a:tcPr/>
                </a:tc>
                <a:extLst>
                  <a:ext uri="{0D108BD9-81ED-4DB2-BD59-A6C34878D82A}">
                    <a16:rowId xmlns:a16="http://schemas.microsoft.com/office/drawing/2014/main" val="10010"/>
                  </a:ext>
                </a:extLst>
              </a:tr>
              <a:tr h="485823">
                <a:tc>
                  <a:txBody>
                    <a:bodyPr/>
                    <a:lstStyle/>
                    <a:p>
                      <a:r>
                        <a:rPr lang="en-US" sz="2400" dirty="0"/>
                        <a:t>was</a:t>
                      </a:r>
                    </a:p>
                  </a:txBody>
                  <a:tcPr/>
                </a:tc>
                <a:tc>
                  <a:txBody>
                    <a:bodyPr/>
                    <a:lstStyle/>
                    <a:p>
                      <a:r>
                        <a:rPr lang="en-US" sz="2400" dirty="0"/>
                        <a:t>have</a:t>
                      </a:r>
                    </a:p>
                  </a:txBody>
                  <a:tcPr/>
                </a:tc>
                <a:tc>
                  <a:txBody>
                    <a:bodyPr/>
                    <a:lstStyle/>
                    <a:p>
                      <a:r>
                        <a:rPr lang="en-US" sz="2400" dirty="0">
                          <a:highlight>
                            <a:srgbClr val="FFFF00"/>
                          </a:highlight>
                        </a:rPr>
                        <a:t>we</a:t>
                      </a:r>
                    </a:p>
                  </a:txBody>
                  <a:tcPr/>
                </a:tc>
                <a:tc>
                  <a:txBody>
                    <a:bodyPr/>
                    <a:lstStyle/>
                    <a:p>
                      <a:r>
                        <a:rPr lang="en-US" sz="2400" dirty="0"/>
                        <a:t>how</a:t>
                      </a:r>
                    </a:p>
                  </a:txBody>
                  <a:tcPr/>
                </a:tc>
                <a:tc>
                  <a:txBody>
                    <a:bodyPr/>
                    <a:lstStyle/>
                    <a:p>
                      <a:r>
                        <a:rPr lang="en-US" sz="2400" dirty="0">
                          <a:highlight>
                            <a:srgbClr val="FFFF00"/>
                          </a:highlight>
                        </a:rPr>
                        <a:t>so</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88167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836029"/>
              </p:ext>
            </p:extLst>
          </p:nvPr>
        </p:nvGraphicFramePr>
        <p:xfrm>
          <a:off x="1872940" y="339884"/>
          <a:ext cx="8308975" cy="6810012"/>
        </p:xfrm>
        <a:graphic>
          <a:graphicData uri="http://schemas.openxmlformats.org/drawingml/2006/table">
            <a:tbl>
              <a:tblPr firstRow="1" bandRow="1">
                <a:tableStyleId>{5C22544A-7EE6-4342-B048-85BDC9FD1C3A}</a:tableStyleId>
              </a:tblPr>
              <a:tblGrid>
                <a:gridCol w="1661795">
                  <a:extLst>
                    <a:ext uri="{9D8B030D-6E8A-4147-A177-3AD203B41FA5}">
                      <a16:colId xmlns:a16="http://schemas.microsoft.com/office/drawing/2014/main" val="20000"/>
                    </a:ext>
                  </a:extLst>
                </a:gridCol>
                <a:gridCol w="1661795">
                  <a:extLst>
                    <a:ext uri="{9D8B030D-6E8A-4147-A177-3AD203B41FA5}">
                      <a16:colId xmlns:a16="http://schemas.microsoft.com/office/drawing/2014/main" val="20001"/>
                    </a:ext>
                  </a:extLst>
                </a:gridCol>
                <a:gridCol w="1661795">
                  <a:extLst>
                    <a:ext uri="{9D8B030D-6E8A-4147-A177-3AD203B41FA5}">
                      <a16:colId xmlns:a16="http://schemas.microsoft.com/office/drawing/2014/main" val="20002"/>
                    </a:ext>
                  </a:extLst>
                </a:gridCol>
                <a:gridCol w="1661795">
                  <a:extLst>
                    <a:ext uri="{9D8B030D-6E8A-4147-A177-3AD203B41FA5}">
                      <a16:colId xmlns:a16="http://schemas.microsoft.com/office/drawing/2014/main" val="20003"/>
                    </a:ext>
                  </a:extLst>
                </a:gridCol>
                <a:gridCol w="1661795">
                  <a:extLst>
                    <a:ext uri="{9D8B030D-6E8A-4147-A177-3AD203B41FA5}">
                      <a16:colId xmlns:a16="http://schemas.microsoft.com/office/drawing/2014/main" val="20004"/>
                    </a:ext>
                  </a:extLst>
                </a:gridCol>
              </a:tblGrid>
              <a:tr h="567501">
                <a:tc>
                  <a:txBody>
                    <a:bodyPr/>
                    <a:lstStyle/>
                    <a:p>
                      <a:r>
                        <a:rPr lang="en-US" sz="2800" b="0" dirty="0">
                          <a:solidFill>
                            <a:srgbClr val="000000"/>
                          </a:solidFill>
                        </a:rPr>
                        <a:t>some</a:t>
                      </a:r>
                    </a:p>
                  </a:txBody>
                  <a:tcPr/>
                </a:tc>
                <a:tc>
                  <a:txBody>
                    <a:bodyPr/>
                    <a:lstStyle/>
                    <a:p>
                      <a:r>
                        <a:rPr lang="en-US" sz="2800" b="0" dirty="0">
                          <a:solidFill>
                            <a:srgbClr val="000000"/>
                          </a:solidFill>
                        </a:rPr>
                        <a:t>write</a:t>
                      </a:r>
                    </a:p>
                  </a:txBody>
                  <a:tcPr/>
                </a:tc>
                <a:tc>
                  <a:txBody>
                    <a:bodyPr/>
                    <a:lstStyle/>
                    <a:p>
                      <a:r>
                        <a:rPr lang="en-US" sz="2800" b="0" dirty="0">
                          <a:solidFill>
                            <a:srgbClr val="000000"/>
                          </a:solidFill>
                        </a:rPr>
                        <a:t>been</a:t>
                      </a:r>
                    </a:p>
                  </a:txBody>
                  <a:tcPr/>
                </a:tc>
                <a:tc>
                  <a:txBody>
                    <a:bodyPr/>
                    <a:lstStyle/>
                    <a:p>
                      <a:r>
                        <a:rPr lang="en-US" sz="2800" b="0" dirty="0">
                          <a:solidFill>
                            <a:srgbClr val="000000"/>
                          </a:solidFill>
                          <a:highlight>
                            <a:srgbClr val="FFFF00"/>
                          </a:highlight>
                        </a:rPr>
                        <a:t>made</a:t>
                      </a:r>
                    </a:p>
                  </a:txBody>
                  <a:tcPr/>
                </a:tc>
                <a:tc>
                  <a:txBody>
                    <a:bodyPr/>
                    <a:lstStyle/>
                    <a:p>
                      <a:endParaRPr lang="en-US" sz="2800" b="0" dirty="0">
                        <a:solidFill>
                          <a:srgbClr val="000000"/>
                        </a:solidFill>
                      </a:endParaRPr>
                    </a:p>
                  </a:txBody>
                  <a:tcPr/>
                </a:tc>
                <a:extLst>
                  <a:ext uri="{0D108BD9-81ED-4DB2-BD59-A6C34878D82A}">
                    <a16:rowId xmlns:a16="http://schemas.microsoft.com/office/drawing/2014/main" val="10000"/>
                  </a:ext>
                </a:extLst>
              </a:tr>
              <a:tr h="567501">
                <a:tc>
                  <a:txBody>
                    <a:bodyPr/>
                    <a:lstStyle/>
                    <a:p>
                      <a:r>
                        <a:rPr lang="en-US" sz="2800" dirty="0">
                          <a:highlight>
                            <a:srgbClr val="FFFF00"/>
                          </a:highlight>
                        </a:rPr>
                        <a:t>her</a:t>
                      </a:r>
                    </a:p>
                  </a:txBody>
                  <a:tcPr/>
                </a:tc>
                <a:tc>
                  <a:txBody>
                    <a:bodyPr/>
                    <a:lstStyle/>
                    <a:p>
                      <a:r>
                        <a:rPr lang="en-US" sz="2800" dirty="0">
                          <a:highlight>
                            <a:srgbClr val="FFFF00"/>
                          </a:highlight>
                        </a:rPr>
                        <a:t>go</a:t>
                      </a:r>
                    </a:p>
                  </a:txBody>
                  <a:tcPr/>
                </a:tc>
                <a:tc>
                  <a:txBody>
                    <a:bodyPr/>
                    <a:lstStyle/>
                    <a:p>
                      <a:r>
                        <a:rPr lang="en-US" sz="2800" dirty="0"/>
                        <a:t>call</a:t>
                      </a:r>
                    </a:p>
                  </a:txBody>
                  <a:tcPr/>
                </a:tc>
                <a:tc>
                  <a:txBody>
                    <a:bodyPr/>
                    <a:lstStyle/>
                    <a:p>
                      <a:r>
                        <a:rPr lang="en-US" sz="2800" dirty="0">
                          <a:highlight>
                            <a:srgbClr val="FFFF00"/>
                          </a:highlight>
                        </a:rPr>
                        <a:t>may</a:t>
                      </a:r>
                    </a:p>
                  </a:txBody>
                  <a:tcPr/>
                </a:tc>
                <a:tc>
                  <a:txBody>
                    <a:bodyPr/>
                    <a:lstStyle/>
                    <a:p>
                      <a:endParaRPr lang="en-US" sz="2800" dirty="0"/>
                    </a:p>
                  </a:txBody>
                  <a:tcPr/>
                </a:tc>
                <a:extLst>
                  <a:ext uri="{0D108BD9-81ED-4DB2-BD59-A6C34878D82A}">
                    <a16:rowId xmlns:a16="http://schemas.microsoft.com/office/drawing/2014/main" val="10001"/>
                  </a:ext>
                </a:extLst>
              </a:tr>
              <a:tr h="567501">
                <a:tc>
                  <a:txBody>
                    <a:bodyPr/>
                    <a:lstStyle/>
                    <a:p>
                      <a:r>
                        <a:rPr lang="en-US" sz="2800" dirty="0"/>
                        <a:t>would</a:t>
                      </a:r>
                    </a:p>
                  </a:txBody>
                  <a:tcPr/>
                </a:tc>
                <a:tc>
                  <a:txBody>
                    <a:bodyPr/>
                    <a:lstStyle/>
                    <a:p>
                      <a:r>
                        <a:rPr lang="en-US" sz="2800" dirty="0">
                          <a:highlight>
                            <a:srgbClr val="FFFF00"/>
                          </a:highlight>
                        </a:rPr>
                        <a:t>see</a:t>
                      </a:r>
                    </a:p>
                  </a:txBody>
                  <a:tcPr/>
                </a:tc>
                <a:tc>
                  <a:txBody>
                    <a:bodyPr/>
                    <a:lstStyle/>
                    <a:p>
                      <a:r>
                        <a:rPr lang="en-US" sz="2800" dirty="0"/>
                        <a:t>who</a:t>
                      </a:r>
                    </a:p>
                  </a:txBody>
                  <a:tcPr/>
                </a:tc>
                <a:tc>
                  <a:txBody>
                    <a:bodyPr/>
                    <a:lstStyle/>
                    <a:p>
                      <a:r>
                        <a:rPr lang="en-US" sz="2800" dirty="0">
                          <a:highlight>
                            <a:srgbClr val="FFFF00"/>
                          </a:highlight>
                        </a:rPr>
                        <a:t>part</a:t>
                      </a:r>
                    </a:p>
                  </a:txBody>
                  <a:tcPr/>
                </a:tc>
                <a:tc>
                  <a:txBody>
                    <a:bodyPr/>
                    <a:lstStyle/>
                    <a:p>
                      <a:endParaRPr lang="en-US" sz="2800" dirty="0"/>
                    </a:p>
                  </a:txBody>
                  <a:tcPr/>
                </a:tc>
                <a:extLst>
                  <a:ext uri="{0D108BD9-81ED-4DB2-BD59-A6C34878D82A}">
                    <a16:rowId xmlns:a16="http://schemas.microsoft.com/office/drawing/2014/main" val="10002"/>
                  </a:ext>
                </a:extLst>
              </a:tr>
              <a:tr h="567501">
                <a:tc>
                  <a:txBody>
                    <a:bodyPr/>
                    <a:lstStyle/>
                    <a:p>
                      <a:r>
                        <a:rPr lang="en-US" sz="2800" dirty="0">
                          <a:highlight>
                            <a:srgbClr val="FFFF00"/>
                          </a:highlight>
                        </a:rPr>
                        <a:t>make</a:t>
                      </a:r>
                    </a:p>
                  </a:txBody>
                  <a:tcPr/>
                </a:tc>
                <a:tc>
                  <a:txBody>
                    <a:bodyPr/>
                    <a:lstStyle/>
                    <a:p>
                      <a:r>
                        <a:rPr lang="en-US" sz="2800" dirty="0">
                          <a:highlight>
                            <a:srgbClr val="FFFF00"/>
                          </a:highlight>
                        </a:rPr>
                        <a:t>number</a:t>
                      </a:r>
                    </a:p>
                  </a:txBody>
                  <a:tcPr/>
                </a:tc>
                <a:tc>
                  <a:txBody>
                    <a:bodyPr/>
                    <a:lstStyle/>
                    <a:p>
                      <a:r>
                        <a:rPr lang="en-US" sz="2800" dirty="0">
                          <a:highlight>
                            <a:srgbClr val="FFFF00"/>
                          </a:highlight>
                        </a:rPr>
                        <a:t>oil</a:t>
                      </a:r>
                    </a:p>
                  </a:txBody>
                  <a:tcPr/>
                </a:tc>
                <a:tc>
                  <a:txBody>
                    <a:bodyPr/>
                    <a:lstStyle/>
                    <a:p>
                      <a:r>
                        <a:rPr lang="en-US" sz="2800" dirty="0">
                          <a:highlight>
                            <a:srgbClr val="FFFF00"/>
                          </a:highlight>
                        </a:rPr>
                        <a:t>over</a:t>
                      </a:r>
                    </a:p>
                  </a:txBody>
                  <a:tcPr/>
                </a:tc>
                <a:tc>
                  <a:txBody>
                    <a:bodyPr/>
                    <a:lstStyle/>
                    <a:p>
                      <a:endParaRPr lang="en-US" sz="2800" dirty="0"/>
                    </a:p>
                  </a:txBody>
                  <a:tcPr/>
                </a:tc>
                <a:extLst>
                  <a:ext uri="{0D108BD9-81ED-4DB2-BD59-A6C34878D82A}">
                    <a16:rowId xmlns:a16="http://schemas.microsoft.com/office/drawing/2014/main" val="10003"/>
                  </a:ext>
                </a:extLst>
              </a:tr>
              <a:tr h="567501">
                <a:tc>
                  <a:txBody>
                    <a:bodyPr/>
                    <a:lstStyle/>
                    <a:p>
                      <a:r>
                        <a:rPr lang="en-US" sz="2800" dirty="0">
                          <a:highlight>
                            <a:srgbClr val="FFFF00"/>
                          </a:highlight>
                        </a:rPr>
                        <a:t>like</a:t>
                      </a:r>
                    </a:p>
                  </a:txBody>
                  <a:tcPr/>
                </a:tc>
                <a:tc>
                  <a:txBody>
                    <a:bodyPr/>
                    <a:lstStyle/>
                    <a:p>
                      <a:r>
                        <a:rPr lang="en-US" sz="2800" dirty="0">
                          <a:highlight>
                            <a:srgbClr val="FFFF00"/>
                          </a:highlight>
                        </a:rPr>
                        <a:t>no</a:t>
                      </a:r>
                    </a:p>
                  </a:txBody>
                  <a:tcPr/>
                </a:tc>
                <a:tc>
                  <a:txBody>
                    <a:bodyPr/>
                    <a:lstStyle/>
                    <a:p>
                      <a:r>
                        <a:rPr lang="en-US" sz="2800" dirty="0"/>
                        <a:t>now</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4"/>
                  </a:ext>
                </a:extLst>
              </a:tr>
              <a:tr h="567501">
                <a:tc>
                  <a:txBody>
                    <a:bodyPr/>
                    <a:lstStyle/>
                    <a:p>
                      <a:r>
                        <a:rPr lang="en-US" sz="2800" dirty="0">
                          <a:highlight>
                            <a:srgbClr val="FFFF00"/>
                          </a:highlight>
                        </a:rPr>
                        <a:t>him</a:t>
                      </a:r>
                    </a:p>
                  </a:txBody>
                  <a:tcPr/>
                </a:tc>
                <a:tc>
                  <a:txBody>
                    <a:bodyPr/>
                    <a:lstStyle/>
                    <a:p>
                      <a:r>
                        <a:rPr lang="en-US" sz="2800" dirty="0">
                          <a:highlight>
                            <a:srgbClr val="FFFF00"/>
                          </a:highlight>
                        </a:rPr>
                        <a:t>way</a:t>
                      </a:r>
                    </a:p>
                  </a:txBody>
                  <a:tcPr/>
                </a:tc>
                <a:tc>
                  <a:txBody>
                    <a:bodyPr/>
                    <a:lstStyle/>
                    <a:p>
                      <a:r>
                        <a:rPr lang="en-US" sz="2800" dirty="0"/>
                        <a:t>find</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5"/>
                  </a:ext>
                </a:extLst>
              </a:tr>
              <a:tr h="567501">
                <a:tc>
                  <a:txBody>
                    <a:bodyPr/>
                    <a:lstStyle/>
                    <a:p>
                      <a:r>
                        <a:rPr lang="en-US" sz="2800" dirty="0">
                          <a:highlight>
                            <a:srgbClr val="FFFF00"/>
                          </a:highlight>
                        </a:rPr>
                        <a:t>into</a:t>
                      </a:r>
                    </a:p>
                  </a:txBody>
                  <a:tcPr/>
                </a:tc>
                <a:tc>
                  <a:txBody>
                    <a:bodyPr/>
                    <a:lstStyle/>
                    <a:p>
                      <a:r>
                        <a:rPr lang="en-US" sz="2800" dirty="0"/>
                        <a:t>could</a:t>
                      </a:r>
                    </a:p>
                  </a:txBody>
                  <a:tcPr/>
                </a:tc>
                <a:tc>
                  <a:txBody>
                    <a:bodyPr/>
                    <a:lstStyle/>
                    <a:p>
                      <a:r>
                        <a:rPr lang="en-US" sz="2800" dirty="0"/>
                        <a:t>long</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6"/>
                  </a:ext>
                </a:extLst>
              </a:tr>
              <a:tr h="567501">
                <a:tc>
                  <a:txBody>
                    <a:bodyPr/>
                    <a:lstStyle/>
                    <a:p>
                      <a:r>
                        <a:rPr lang="en-US" sz="2800" dirty="0">
                          <a:highlight>
                            <a:srgbClr val="FFFF00"/>
                          </a:highlight>
                        </a:rPr>
                        <a:t>time</a:t>
                      </a:r>
                    </a:p>
                  </a:txBody>
                  <a:tcPr/>
                </a:tc>
                <a:tc>
                  <a:txBody>
                    <a:bodyPr/>
                    <a:lstStyle/>
                    <a:p>
                      <a:r>
                        <a:rPr lang="en-US" sz="2800" dirty="0"/>
                        <a:t>people</a:t>
                      </a:r>
                    </a:p>
                  </a:txBody>
                  <a:tcPr/>
                </a:tc>
                <a:tc>
                  <a:txBody>
                    <a:bodyPr/>
                    <a:lstStyle/>
                    <a:p>
                      <a:r>
                        <a:rPr lang="en-US" sz="2800" dirty="0">
                          <a:highlight>
                            <a:srgbClr val="FFFF00"/>
                          </a:highlight>
                        </a:rPr>
                        <a:t>down</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7"/>
                  </a:ext>
                </a:extLst>
              </a:tr>
              <a:tr h="567501">
                <a:tc>
                  <a:txBody>
                    <a:bodyPr/>
                    <a:lstStyle/>
                    <a:p>
                      <a:r>
                        <a:rPr lang="en-US" sz="2800" dirty="0"/>
                        <a:t>has</a:t>
                      </a:r>
                    </a:p>
                  </a:txBody>
                  <a:tcPr/>
                </a:tc>
                <a:tc>
                  <a:txBody>
                    <a:bodyPr/>
                    <a:lstStyle/>
                    <a:p>
                      <a:r>
                        <a:rPr lang="en-US" sz="2800" dirty="0">
                          <a:highlight>
                            <a:srgbClr val="FFFF00"/>
                          </a:highlight>
                        </a:rPr>
                        <a:t>my</a:t>
                      </a:r>
                    </a:p>
                  </a:txBody>
                  <a:tcPr/>
                </a:tc>
                <a:tc>
                  <a:txBody>
                    <a:bodyPr/>
                    <a:lstStyle/>
                    <a:p>
                      <a:r>
                        <a:rPr lang="en-US" sz="2800" dirty="0">
                          <a:highlight>
                            <a:srgbClr val="FFFF00"/>
                          </a:highlight>
                        </a:rPr>
                        <a:t>day</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8"/>
                  </a:ext>
                </a:extLst>
              </a:tr>
              <a:tr h="567501">
                <a:tc>
                  <a:txBody>
                    <a:bodyPr/>
                    <a:lstStyle/>
                    <a:p>
                      <a:r>
                        <a:rPr lang="en-US" sz="2800" dirty="0">
                          <a:highlight>
                            <a:srgbClr val="FFFF00"/>
                          </a:highlight>
                        </a:rPr>
                        <a:t>look</a:t>
                      </a:r>
                    </a:p>
                  </a:txBody>
                  <a:tcPr/>
                </a:tc>
                <a:tc>
                  <a:txBody>
                    <a:bodyPr/>
                    <a:lstStyle/>
                    <a:p>
                      <a:r>
                        <a:rPr lang="en-US" sz="2800" dirty="0">
                          <a:highlight>
                            <a:srgbClr val="FFFF00"/>
                          </a:highlight>
                        </a:rPr>
                        <a:t>than</a:t>
                      </a:r>
                    </a:p>
                  </a:txBody>
                  <a:tcPr/>
                </a:tc>
                <a:tc>
                  <a:txBody>
                    <a:bodyPr/>
                    <a:lstStyle/>
                    <a:p>
                      <a:r>
                        <a:rPr lang="en-US" sz="2800" dirty="0">
                          <a:highlight>
                            <a:srgbClr val="FFFF00"/>
                          </a:highlight>
                        </a:rPr>
                        <a:t>did</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9"/>
                  </a:ext>
                </a:extLst>
              </a:tr>
              <a:tr h="567501">
                <a:tc>
                  <a:txBody>
                    <a:bodyPr/>
                    <a:lstStyle/>
                    <a:p>
                      <a:r>
                        <a:rPr lang="en-US" sz="2800" dirty="0"/>
                        <a:t>two</a:t>
                      </a:r>
                    </a:p>
                  </a:txBody>
                  <a:tcPr/>
                </a:tc>
                <a:tc>
                  <a:txBody>
                    <a:bodyPr/>
                    <a:lstStyle/>
                    <a:p>
                      <a:r>
                        <a:rPr lang="en-US" sz="2800" dirty="0">
                          <a:highlight>
                            <a:srgbClr val="FFFF00"/>
                          </a:highlight>
                        </a:rPr>
                        <a:t>first</a:t>
                      </a:r>
                    </a:p>
                  </a:txBody>
                  <a:tcPr/>
                </a:tc>
                <a:tc>
                  <a:txBody>
                    <a:bodyPr/>
                    <a:lstStyle/>
                    <a:p>
                      <a:r>
                        <a:rPr lang="en-US" sz="2800" dirty="0">
                          <a:highlight>
                            <a:srgbClr val="FFFF00"/>
                          </a:highlight>
                        </a:rPr>
                        <a:t>get</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10"/>
                  </a:ext>
                </a:extLst>
              </a:tr>
              <a:tr h="567501">
                <a:tc>
                  <a:txBody>
                    <a:bodyPr/>
                    <a:lstStyle/>
                    <a:p>
                      <a:r>
                        <a:rPr lang="en-US" sz="2800" dirty="0">
                          <a:highlight>
                            <a:srgbClr val="FFFF00"/>
                          </a:highlight>
                        </a:rPr>
                        <a:t>more</a:t>
                      </a:r>
                    </a:p>
                  </a:txBody>
                  <a:tcPr/>
                </a:tc>
                <a:tc>
                  <a:txBody>
                    <a:bodyPr/>
                    <a:lstStyle/>
                    <a:p>
                      <a:r>
                        <a:rPr lang="en-US" sz="2800" dirty="0"/>
                        <a:t>water</a:t>
                      </a:r>
                    </a:p>
                  </a:txBody>
                  <a:tcPr/>
                </a:tc>
                <a:tc>
                  <a:txBody>
                    <a:bodyPr/>
                    <a:lstStyle/>
                    <a:p>
                      <a:r>
                        <a:rPr lang="en-US" sz="2800" dirty="0"/>
                        <a:t>come</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48079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71738935"/>
              </p:ext>
            </p:extLst>
          </p:nvPr>
        </p:nvGraphicFramePr>
        <p:xfrm>
          <a:off x="1939925" y="377434"/>
          <a:ext cx="8455320" cy="5829876"/>
        </p:xfrm>
        <a:graphic>
          <a:graphicData uri="http://schemas.openxmlformats.org/drawingml/2006/table">
            <a:tbl>
              <a:tblPr firstRow="1" bandRow="1">
                <a:tableStyleId>{5C22544A-7EE6-4342-B048-85BDC9FD1C3A}</a:tableStyleId>
              </a:tblPr>
              <a:tblGrid>
                <a:gridCol w="1691064">
                  <a:extLst>
                    <a:ext uri="{9D8B030D-6E8A-4147-A177-3AD203B41FA5}">
                      <a16:colId xmlns:a16="http://schemas.microsoft.com/office/drawing/2014/main" val="20000"/>
                    </a:ext>
                  </a:extLst>
                </a:gridCol>
                <a:gridCol w="1691064">
                  <a:extLst>
                    <a:ext uri="{9D8B030D-6E8A-4147-A177-3AD203B41FA5}">
                      <a16:colId xmlns:a16="http://schemas.microsoft.com/office/drawing/2014/main" val="20001"/>
                    </a:ext>
                  </a:extLst>
                </a:gridCol>
                <a:gridCol w="1691064">
                  <a:extLst>
                    <a:ext uri="{9D8B030D-6E8A-4147-A177-3AD203B41FA5}">
                      <a16:colId xmlns:a16="http://schemas.microsoft.com/office/drawing/2014/main" val="20002"/>
                    </a:ext>
                  </a:extLst>
                </a:gridCol>
                <a:gridCol w="1691064">
                  <a:extLst>
                    <a:ext uri="{9D8B030D-6E8A-4147-A177-3AD203B41FA5}">
                      <a16:colId xmlns:a16="http://schemas.microsoft.com/office/drawing/2014/main" val="20003"/>
                    </a:ext>
                  </a:extLst>
                </a:gridCol>
                <a:gridCol w="1691064">
                  <a:extLst>
                    <a:ext uri="{9D8B030D-6E8A-4147-A177-3AD203B41FA5}">
                      <a16:colId xmlns:a16="http://schemas.microsoft.com/office/drawing/2014/main" val="20004"/>
                    </a:ext>
                  </a:extLst>
                </a:gridCol>
              </a:tblGrid>
              <a:tr h="485823">
                <a:tc>
                  <a:txBody>
                    <a:bodyPr/>
                    <a:lstStyle/>
                    <a:p>
                      <a:r>
                        <a:rPr lang="en-US" sz="2400" b="0" dirty="0">
                          <a:solidFill>
                            <a:srgbClr val="000000"/>
                          </a:solidFill>
                          <a:highlight>
                            <a:srgbClr val="FFFF00"/>
                          </a:highlight>
                        </a:rPr>
                        <a:t>th</a:t>
                      </a:r>
                      <a:r>
                        <a:rPr lang="en-US" sz="2400" b="0" dirty="0">
                          <a:solidFill>
                            <a:srgbClr val="000000"/>
                          </a:solidFill>
                        </a:rPr>
                        <a:t>e</a:t>
                      </a:r>
                    </a:p>
                  </a:txBody>
                  <a:tcPr/>
                </a:tc>
                <a:tc>
                  <a:txBody>
                    <a:bodyPr/>
                    <a:lstStyle/>
                    <a:p>
                      <a:r>
                        <a:rPr lang="en-US" sz="2400" b="0" dirty="0">
                          <a:solidFill>
                            <a:srgbClr val="000000"/>
                          </a:solidFill>
                          <a:highlight>
                            <a:srgbClr val="FFFF00"/>
                          </a:highlight>
                        </a:rPr>
                        <a:t>for</a:t>
                      </a:r>
                    </a:p>
                  </a:txBody>
                  <a:tcPr/>
                </a:tc>
                <a:tc>
                  <a:txBody>
                    <a:bodyPr/>
                    <a:lstStyle/>
                    <a:p>
                      <a:r>
                        <a:rPr lang="en-US" sz="2400" b="0" dirty="0">
                          <a:solidFill>
                            <a:srgbClr val="000000"/>
                          </a:solidFill>
                          <a:highlight>
                            <a:srgbClr val="FFFF00"/>
                          </a:highlight>
                        </a:rPr>
                        <a:t>fr</a:t>
                      </a:r>
                      <a:r>
                        <a:rPr lang="en-US" sz="2400" b="0" dirty="0">
                          <a:solidFill>
                            <a:srgbClr val="000000"/>
                          </a:solidFill>
                        </a:rPr>
                        <a:t>o</a:t>
                      </a:r>
                      <a:r>
                        <a:rPr lang="en-US" sz="2400" b="0" dirty="0">
                          <a:solidFill>
                            <a:srgbClr val="000000"/>
                          </a:solidFill>
                          <a:highlight>
                            <a:srgbClr val="FFFF00"/>
                          </a:highlight>
                        </a:rPr>
                        <a:t>m</a:t>
                      </a:r>
                    </a:p>
                  </a:txBody>
                  <a:tcPr/>
                </a:tc>
                <a:tc>
                  <a:txBody>
                    <a:bodyPr/>
                    <a:lstStyle/>
                    <a:p>
                      <a:r>
                        <a:rPr lang="en-US" sz="2400" b="0" dirty="0">
                          <a:solidFill>
                            <a:srgbClr val="000000"/>
                          </a:solidFill>
                          <a:highlight>
                            <a:srgbClr val="FFFF00"/>
                          </a:highlight>
                        </a:rPr>
                        <a:t>when</a:t>
                      </a:r>
                    </a:p>
                  </a:txBody>
                  <a:tcPr/>
                </a:tc>
                <a:tc>
                  <a:txBody>
                    <a:bodyPr/>
                    <a:lstStyle/>
                    <a:p>
                      <a:r>
                        <a:rPr lang="en-US" sz="2400" b="0" dirty="0">
                          <a:solidFill>
                            <a:srgbClr val="000000"/>
                          </a:solidFill>
                          <a:highlight>
                            <a:srgbClr val="FFFF00"/>
                          </a:highlight>
                        </a:rPr>
                        <a:t>th</a:t>
                      </a:r>
                      <a:r>
                        <a:rPr lang="en-US" sz="2400" b="0" dirty="0">
                          <a:solidFill>
                            <a:srgbClr val="000000"/>
                          </a:solidFill>
                        </a:rPr>
                        <a:t>eir</a:t>
                      </a:r>
                    </a:p>
                  </a:txBody>
                  <a:tcPr/>
                </a:tc>
                <a:extLst>
                  <a:ext uri="{0D108BD9-81ED-4DB2-BD59-A6C34878D82A}">
                    <a16:rowId xmlns:a16="http://schemas.microsoft.com/office/drawing/2014/main" val="10000"/>
                  </a:ext>
                </a:extLst>
              </a:tr>
              <a:tr h="485823">
                <a:tc>
                  <a:txBody>
                    <a:bodyPr/>
                    <a:lstStyle/>
                    <a:p>
                      <a:r>
                        <a:rPr lang="en-US" sz="2400" dirty="0"/>
                        <a:t>of</a:t>
                      </a:r>
                    </a:p>
                  </a:txBody>
                  <a:tcPr/>
                </a:tc>
                <a:tc>
                  <a:txBody>
                    <a:bodyPr/>
                    <a:lstStyle/>
                    <a:p>
                      <a:r>
                        <a:rPr lang="en-US" sz="2400" dirty="0">
                          <a:highlight>
                            <a:srgbClr val="FFFF00"/>
                          </a:highlight>
                        </a:rPr>
                        <a:t>on</a:t>
                      </a:r>
                    </a:p>
                  </a:txBody>
                  <a:tcPr/>
                </a:tc>
                <a:tc>
                  <a:txBody>
                    <a:bodyPr/>
                    <a:lstStyle/>
                    <a:p>
                      <a:r>
                        <a:rPr lang="en-US" sz="2400" dirty="0">
                          <a:highlight>
                            <a:srgbClr val="FFFF00"/>
                          </a:highlight>
                        </a:rPr>
                        <a:t>or</a:t>
                      </a:r>
                    </a:p>
                  </a:txBody>
                  <a:tcPr/>
                </a:tc>
                <a:tc>
                  <a:txBody>
                    <a:bodyPr/>
                    <a:lstStyle/>
                    <a:p>
                      <a:r>
                        <a:rPr lang="en-US" sz="2400" dirty="0">
                          <a:highlight>
                            <a:srgbClr val="FFFF00"/>
                          </a:highlight>
                        </a:rPr>
                        <a:t>y</a:t>
                      </a:r>
                      <a:r>
                        <a:rPr lang="en-US" sz="2400" dirty="0"/>
                        <a:t>ou</a:t>
                      </a:r>
                      <a:r>
                        <a:rPr lang="en-US" sz="2400" dirty="0">
                          <a:highlight>
                            <a:srgbClr val="FFFF00"/>
                          </a:highlight>
                        </a:rPr>
                        <a:t>r</a:t>
                      </a:r>
                    </a:p>
                  </a:txBody>
                  <a:tcPr/>
                </a:tc>
                <a:tc>
                  <a:txBody>
                    <a:bodyPr/>
                    <a:lstStyle/>
                    <a:p>
                      <a:r>
                        <a:rPr lang="en-US" sz="2400" dirty="0">
                          <a:highlight>
                            <a:srgbClr val="FFFF00"/>
                          </a:highlight>
                        </a:rPr>
                        <a:t>if</a:t>
                      </a:r>
                    </a:p>
                  </a:txBody>
                  <a:tcPr/>
                </a:tc>
                <a:extLst>
                  <a:ext uri="{0D108BD9-81ED-4DB2-BD59-A6C34878D82A}">
                    <a16:rowId xmlns:a16="http://schemas.microsoft.com/office/drawing/2014/main" val="10001"/>
                  </a:ext>
                </a:extLst>
              </a:tr>
              <a:tr h="485823">
                <a:tc>
                  <a:txBody>
                    <a:bodyPr/>
                    <a:lstStyle/>
                    <a:p>
                      <a:r>
                        <a:rPr lang="en-US" sz="2400" dirty="0">
                          <a:highlight>
                            <a:srgbClr val="FFFF00"/>
                          </a:highlight>
                        </a:rPr>
                        <a:t>and</a:t>
                      </a:r>
                    </a:p>
                  </a:txBody>
                  <a:tcPr/>
                </a:tc>
                <a:tc>
                  <a:txBody>
                    <a:bodyPr/>
                    <a:lstStyle/>
                    <a:p>
                      <a:r>
                        <a:rPr lang="en-US" sz="2400" dirty="0"/>
                        <a:t>are</a:t>
                      </a:r>
                    </a:p>
                  </a:txBody>
                  <a:tcPr/>
                </a:tc>
                <a:tc>
                  <a:txBody>
                    <a:bodyPr/>
                    <a:lstStyle/>
                    <a:p>
                      <a:r>
                        <a:rPr lang="en-US" sz="2400" dirty="0"/>
                        <a:t>one</a:t>
                      </a:r>
                    </a:p>
                  </a:txBody>
                  <a:tcPr/>
                </a:tc>
                <a:tc>
                  <a:txBody>
                    <a:bodyPr/>
                    <a:lstStyle/>
                    <a:p>
                      <a:r>
                        <a:rPr lang="en-US" sz="2400" dirty="0">
                          <a:highlight>
                            <a:srgbClr val="FFFF00"/>
                          </a:highlight>
                        </a:rPr>
                        <a:t>can</a:t>
                      </a:r>
                    </a:p>
                  </a:txBody>
                  <a:tcPr/>
                </a:tc>
                <a:tc>
                  <a:txBody>
                    <a:bodyPr/>
                    <a:lstStyle/>
                    <a:p>
                      <a:r>
                        <a:rPr lang="en-US" sz="2400" dirty="0">
                          <a:highlight>
                            <a:srgbClr val="FFFF00"/>
                          </a:highlight>
                        </a:rPr>
                        <a:t>will</a:t>
                      </a:r>
                    </a:p>
                  </a:txBody>
                  <a:tcPr/>
                </a:tc>
                <a:extLst>
                  <a:ext uri="{0D108BD9-81ED-4DB2-BD59-A6C34878D82A}">
                    <a16:rowId xmlns:a16="http://schemas.microsoft.com/office/drawing/2014/main" val="10002"/>
                  </a:ext>
                </a:extLst>
              </a:tr>
              <a:tr h="485823">
                <a:tc>
                  <a:txBody>
                    <a:bodyPr/>
                    <a:lstStyle/>
                    <a:p>
                      <a:r>
                        <a:rPr lang="en-US" sz="2400" dirty="0"/>
                        <a:t>a</a:t>
                      </a:r>
                    </a:p>
                  </a:txBody>
                  <a:tcPr/>
                </a:tc>
                <a:tc>
                  <a:txBody>
                    <a:bodyPr/>
                    <a:lstStyle/>
                    <a:p>
                      <a:r>
                        <a:rPr lang="en-US" sz="2400" dirty="0">
                          <a:highlight>
                            <a:srgbClr val="FFFF00"/>
                          </a:highlight>
                        </a:rPr>
                        <a:t>a</a:t>
                      </a:r>
                      <a:r>
                        <a:rPr lang="en-US" sz="2400" dirty="0"/>
                        <a:t>s</a:t>
                      </a:r>
                    </a:p>
                  </a:txBody>
                  <a:tcPr/>
                </a:tc>
                <a:tc>
                  <a:txBody>
                    <a:bodyPr/>
                    <a:lstStyle/>
                    <a:p>
                      <a:r>
                        <a:rPr lang="en-US" sz="2400" dirty="0">
                          <a:highlight>
                            <a:srgbClr val="FFFF00"/>
                          </a:highlight>
                        </a:rPr>
                        <a:t>had</a:t>
                      </a:r>
                    </a:p>
                  </a:txBody>
                  <a:tcPr/>
                </a:tc>
                <a:tc>
                  <a:txBody>
                    <a:bodyPr/>
                    <a:lstStyle/>
                    <a:p>
                      <a:r>
                        <a:rPr lang="en-US" sz="2400" dirty="0">
                          <a:highlight>
                            <a:srgbClr val="FFFF00"/>
                          </a:highlight>
                        </a:rPr>
                        <a:t>s</a:t>
                      </a:r>
                      <a:r>
                        <a:rPr lang="en-US" sz="2400" dirty="0"/>
                        <a:t>ai</a:t>
                      </a:r>
                      <a:r>
                        <a:rPr lang="en-US" sz="2400" dirty="0">
                          <a:highlight>
                            <a:srgbClr val="FFFF00"/>
                          </a:highlight>
                        </a:rPr>
                        <a:t>d</a:t>
                      </a:r>
                    </a:p>
                  </a:txBody>
                  <a:tcPr/>
                </a:tc>
                <a:tc>
                  <a:txBody>
                    <a:bodyPr/>
                    <a:lstStyle/>
                    <a:p>
                      <a:r>
                        <a:rPr lang="en-US" sz="2400" dirty="0">
                          <a:highlight>
                            <a:srgbClr val="FFFF00"/>
                          </a:highlight>
                        </a:rPr>
                        <a:t>up</a:t>
                      </a:r>
                    </a:p>
                  </a:txBody>
                  <a:tcPr/>
                </a:tc>
                <a:extLst>
                  <a:ext uri="{0D108BD9-81ED-4DB2-BD59-A6C34878D82A}">
                    <a16:rowId xmlns:a16="http://schemas.microsoft.com/office/drawing/2014/main" val="10003"/>
                  </a:ext>
                </a:extLst>
              </a:tr>
              <a:tr h="485823">
                <a:tc>
                  <a:txBody>
                    <a:bodyPr/>
                    <a:lstStyle/>
                    <a:p>
                      <a:r>
                        <a:rPr lang="en-US" sz="2400" dirty="0">
                          <a:highlight>
                            <a:srgbClr val="FFFF00"/>
                          </a:highlight>
                        </a:rPr>
                        <a:t>t</a:t>
                      </a:r>
                      <a:r>
                        <a:rPr lang="en-US" sz="2400" dirty="0"/>
                        <a:t>o</a:t>
                      </a:r>
                    </a:p>
                  </a:txBody>
                  <a:tcPr/>
                </a:tc>
                <a:tc>
                  <a:txBody>
                    <a:bodyPr/>
                    <a:lstStyle/>
                    <a:p>
                      <a:r>
                        <a:rPr lang="en-US" sz="2400" dirty="0">
                          <a:highlight>
                            <a:srgbClr val="FFFF00"/>
                          </a:highlight>
                        </a:rPr>
                        <a:t>with</a:t>
                      </a:r>
                    </a:p>
                  </a:txBody>
                  <a:tcPr/>
                </a:tc>
                <a:tc>
                  <a:txBody>
                    <a:bodyPr/>
                    <a:lstStyle/>
                    <a:p>
                      <a:r>
                        <a:rPr lang="en-US" sz="2400" dirty="0">
                          <a:highlight>
                            <a:srgbClr val="FFFF00"/>
                          </a:highlight>
                        </a:rPr>
                        <a:t>by</a:t>
                      </a:r>
                    </a:p>
                  </a:txBody>
                  <a:tcPr/>
                </a:tc>
                <a:tc>
                  <a:txBody>
                    <a:bodyPr/>
                    <a:lstStyle/>
                    <a:p>
                      <a:r>
                        <a:rPr lang="en-US" sz="2400" dirty="0">
                          <a:highlight>
                            <a:srgbClr val="FFFF00"/>
                          </a:highlight>
                        </a:rPr>
                        <a:t>th</a:t>
                      </a:r>
                      <a:r>
                        <a:rPr lang="en-US" sz="2400" dirty="0"/>
                        <a:t>ere</a:t>
                      </a:r>
                    </a:p>
                  </a:txBody>
                  <a:tcPr/>
                </a:tc>
                <a:tc>
                  <a:txBody>
                    <a:bodyPr/>
                    <a:lstStyle/>
                    <a:p>
                      <a:r>
                        <a:rPr lang="en-US" sz="2400" dirty="0">
                          <a:highlight>
                            <a:srgbClr val="FFFF00"/>
                          </a:highlight>
                        </a:rPr>
                        <a:t>other</a:t>
                      </a:r>
                    </a:p>
                  </a:txBody>
                  <a:tcPr/>
                </a:tc>
                <a:extLst>
                  <a:ext uri="{0D108BD9-81ED-4DB2-BD59-A6C34878D82A}">
                    <a16:rowId xmlns:a16="http://schemas.microsoft.com/office/drawing/2014/main" val="10004"/>
                  </a:ext>
                </a:extLst>
              </a:tr>
              <a:tr h="485823">
                <a:tc>
                  <a:txBody>
                    <a:bodyPr/>
                    <a:lstStyle/>
                    <a:p>
                      <a:r>
                        <a:rPr lang="en-US" sz="2400" dirty="0">
                          <a:highlight>
                            <a:srgbClr val="FFFF00"/>
                          </a:highlight>
                        </a:rPr>
                        <a:t>in</a:t>
                      </a:r>
                    </a:p>
                  </a:txBody>
                  <a:tcPr/>
                </a:tc>
                <a:tc>
                  <a:txBody>
                    <a:bodyPr/>
                    <a:lstStyle/>
                    <a:p>
                      <a:r>
                        <a:rPr lang="en-US" sz="2400" dirty="0">
                          <a:highlight>
                            <a:srgbClr val="FFFF00"/>
                          </a:highlight>
                        </a:rPr>
                        <a:t>h</a:t>
                      </a:r>
                      <a:r>
                        <a:rPr lang="en-US" sz="2400" dirty="0"/>
                        <a:t>is</a:t>
                      </a:r>
                    </a:p>
                  </a:txBody>
                  <a:tcPr/>
                </a:tc>
                <a:tc>
                  <a:txBody>
                    <a:bodyPr/>
                    <a:lstStyle/>
                    <a:p>
                      <a:r>
                        <a:rPr lang="en-US" sz="2400" dirty="0">
                          <a:highlight>
                            <a:srgbClr val="FFFF00"/>
                          </a:highlight>
                        </a:rPr>
                        <a:t>w</a:t>
                      </a:r>
                      <a:r>
                        <a:rPr lang="en-US" sz="2400" dirty="0"/>
                        <a:t>ord</a:t>
                      </a:r>
                    </a:p>
                  </a:txBody>
                  <a:tcPr/>
                </a:tc>
                <a:tc>
                  <a:txBody>
                    <a:bodyPr/>
                    <a:lstStyle/>
                    <a:p>
                      <a:r>
                        <a:rPr lang="en-US" sz="2400" dirty="0">
                          <a:highlight>
                            <a:srgbClr val="FFFF00"/>
                          </a:highlight>
                        </a:rPr>
                        <a:t>u</a:t>
                      </a:r>
                      <a:r>
                        <a:rPr lang="en-US" sz="2400" dirty="0"/>
                        <a:t>s</a:t>
                      </a:r>
                      <a:r>
                        <a:rPr lang="en-US" sz="2400" dirty="0">
                          <a:highlight>
                            <a:srgbClr val="FFFF00"/>
                          </a:highlight>
                        </a:rPr>
                        <a:t>e</a:t>
                      </a:r>
                    </a:p>
                  </a:txBody>
                  <a:tcPr/>
                </a:tc>
                <a:tc>
                  <a:txBody>
                    <a:bodyPr/>
                    <a:lstStyle/>
                    <a:p>
                      <a:r>
                        <a:rPr lang="en-US" sz="2400" dirty="0"/>
                        <a:t>a</a:t>
                      </a:r>
                      <a:r>
                        <a:rPr lang="en-US" sz="2400" dirty="0">
                          <a:highlight>
                            <a:srgbClr val="FFFF00"/>
                          </a:highlight>
                        </a:rPr>
                        <a:t>b</a:t>
                      </a:r>
                      <a:r>
                        <a:rPr lang="en-US" sz="2400" dirty="0"/>
                        <a:t>ou</a:t>
                      </a:r>
                      <a:r>
                        <a:rPr lang="en-US" sz="2400" dirty="0">
                          <a:highlight>
                            <a:srgbClr val="FFFF00"/>
                          </a:highlight>
                        </a:rPr>
                        <a:t>t</a:t>
                      </a:r>
                    </a:p>
                  </a:txBody>
                  <a:tcPr/>
                </a:tc>
                <a:extLst>
                  <a:ext uri="{0D108BD9-81ED-4DB2-BD59-A6C34878D82A}">
                    <a16:rowId xmlns:a16="http://schemas.microsoft.com/office/drawing/2014/main" val="10005"/>
                  </a:ext>
                </a:extLst>
              </a:tr>
              <a:tr h="485823">
                <a:tc>
                  <a:txBody>
                    <a:bodyPr/>
                    <a:lstStyle/>
                    <a:p>
                      <a:r>
                        <a:rPr lang="en-US" sz="2400" dirty="0"/>
                        <a:t>is</a:t>
                      </a:r>
                    </a:p>
                  </a:txBody>
                  <a:tcPr/>
                </a:tc>
                <a:tc>
                  <a:txBody>
                    <a:bodyPr/>
                    <a:lstStyle/>
                    <a:p>
                      <a:r>
                        <a:rPr lang="en-US" sz="2400" dirty="0">
                          <a:highlight>
                            <a:srgbClr val="FFFF00"/>
                          </a:highlight>
                        </a:rPr>
                        <a:t>th</a:t>
                      </a:r>
                      <a:r>
                        <a:rPr lang="en-US" sz="2400" dirty="0"/>
                        <a:t>ey</a:t>
                      </a:r>
                    </a:p>
                  </a:txBody>
                  <a:tcPr/>
                </a:tc>
                <a:tc>
                  <a:txBody>
                    <a:bodyPr/>
                    <a:lstStyle/>
                    <a:p>
                      <a:r>
                        <a:rPr lang="en-US" sz="2400" dirty="0">
                          <a:highlight>
                            <a:srgbClr val="FFFF00"/>
                          </a:highlight>
                        </a:rPr>
                        <a:t>but</a:t>
                      </a:r>
                    </a:p>
                  </a:txBody>
                  <a:tcPr/>
                </a:tc>
                <a:tc>
                  <a:txBody>
                    <a:bodyPr/>
                    <a:lstStyle/>
                    <a:p>
                      <a:r>
                        <a:rPr lang="en-US" sz="2400" dirty="0">
                          <a:highlight>
                            <a:srgbClr val="FFFF00"/>
                          </a:highlight>
                        </a:rPr>
                        <a:t>an</a:t>
                      </a:r>
                    </a:p>
                  </a:txBody>
                  <a:tcPr/>
                </a:tc>
                <a:tc>
                  <a:txBody>
                    <a:bodyPr/>
                    <a:lstStyle/>
                    <a:p>
                      <a:r>
                        <a:rPr lang="en-US" sz="2400" dirty="0"/>
                        <a:t>ou</a:t>
                      </a:r>
                      <a:r>
                        <a:rPr lang="en-US" sz="2400" dirty="0">
                          <a:highlight>
                            <a:srgbClr val="FFFF00"/>
                          </a:highlight>
                        </a:rPr>
                        <a:t>t</a:t>
                      </a:r>
                    </a:p>
                  </a:txBody>
                  <a:tcPr/>
                </a:tc>
                <a:extLst>
                  <a:ext uri="{0D108BD9-81ED-4DB2-BD59-A6C34878D82A}">
                    <a16:rowId xmlns:a16="http://schemas.microsoft.com/office/drawing/2014/main" val="10006"/>
                  </a:ext>
                </a:extLst>
              </a:tr>
              <a:tr h="485823">
                <a:tc>
                  <a:txBody>
                    <a:bodyPr/>
                    <a:lstStyle/>
                    <a:p>
                      <a:r>
                        <a:rPr lang="en-US" sz="2400" dirty="0">
                          <a:highlight>
                            <a:srgbClr val="FFFF00"/>
                          </a:highlight>
                        </a:rPr>
                        <a:t>y</a:t>
                      </a:r>
                      <a:r>
                        <a:rPr lang="en-US" sz="2400" dirty="0"/>
                        <a:t>ou</a:t>
                      </a:r>
                    </a:p>
                  </a:txBody>
                  <a:tcPr/>
                </a:tc>
                <a:tc>
                  <a:txBody>
                    <a:bodyPr/>
                    <a:lstStyle/>
                    <a:p>
                      <a:r>
                        <a:rPr lang="en-US" sz="2400" dirty="0">
                          <a:highlight>
                            <a:srgbClr val="FFFF00"/>
                          </a:highlight>
                        </a:rPr>
                        <a:t>I</a:t>
                      </a:r>
                    </a:p>
                  </a:txBody>
                  <a:tcPr/>
                </a:tc>
                <a:tc>
                  <a:txBody>
                    <a:bodyPr/>
                    <a:lstStyle/>
                    <a:p>
                      <a:r>
                        <a:rPr lang="en-US" sz="2400" dirty="0">
                          <a:highlight>
                            <a:srgbClr val="FFFF00"/>
                          </a:highlight>
                        </a:rPr>
                        <a:t>not</a:t>
                      </a:r>
                    </a:p>
                  </a:txBody>
                  <a:tcPr/>
                </a:tc>
                <a:tc>
                  <a:txBody>
                    <a:bodyPr/>
                    <a:lstStyle/>
                    <a:p>
                      <a:r>
                        <a:rPr lang="en-US" sz="2400" dirty="0">
                          <a:highlight>
                            <a:srgbClr val="FFFF00"/>
                          </a:highlight>
                        </a:rPr>
                        <a:t>each</a:t>
                      </a:r>
                    </a:p>
                  </a:txBody>
                  <a:tcPr/>
                </a:tc>
                <a:tc>
                  <a:txBody>
                    <a:bodyPr/>
                    <a:lstStyle/>
                    <a:p>
                      <a:r>
                        <a:rPr lang="en-US" sz="2400" dirty="0">
                          <a:highlight>
                            <a:srgbClr val="FFFF00"/>
                          </a:highlight>
                        </a:rPr>
                        <a:t>m</a:t>
                      </a:r>
                      <a:r>
                        <a:rPr lang="en-US" sz="2400" dirty="0"/>
                        <a:t>any</a:t>
                      </a:r>
                    </a:p>
                  </a:txBody>
                  <a:tcPr/>
                </a:tc>
                <a:extLst>
                  <a:ext uri="{0D108BD9-81ED-4DB2-BD59-A6C34878D82A}">
                    <a16:rowId xmlns:a16="http://schemas.microsoft.com/office/drawing/2014/main" val="10007"/>
                  </a:ext>
                </a:extLst>
              </a:tr>
              <a:tr h="485823">
                <a:tc>
                  <a:txBody>
                    <a:bodyPr/>
                    <a:lstStyle/>
                    <a:p>
                      <a:r>
                        <a:rPr lang="en-US" sz="2400" dirty="0">
                          <a:highlight>
                            <a:srgbClr val="FFFF00"/>
                          </a:highlight>
                        </a:rPr>
                        <a:t>that</a:t>
                      </a:r>
                    </a:p>
                  </a:txBody>
                  <a:tcPr/>
                </a:tc>
                <a:tc>
                  <a:txBody>
                    <a:bodyPr/>
                    <a:lstStyle/>
                    <a:p>
                      <a:r>
                        <a:rPr lang="en-US" sz="2400" dirty="0">
                          <a:highlight>
                            <a:srgbClr val="FFFF00"/>
                          </a:highlight>
                        </a:rPr>
                        <a:t>at</a:t>
                      </a:r>
                    </a:p>
                  </a:txBody>
                  <a:tcPr/>
                </a:tc>
                <a:tc>
                  <a:txBody>
                    <a:bodyPr/>
                    <a:lstStyle/>
                    <a:p>
                      <a:r>
                        <a:rPr lang="en-US" sz="2400" dirty="0">
                          <a:highlight>
                            <a:srgbClr val="FFFF00"/>
                          </a:highlight>
                        </a:rPr>
                        <a:t>w</a:t>
                      </a:r>
                      <a:r>
                        <a:rPr lang="en-US" sz="2400" dirty="0"/>
                        <a:t>ha</a:t>
                      </a:r>
                      <a:r>
                        <a:rPr lang="en-US" sz="2400" dirty="0">
                          <a:highlight>
                            <a:srgbClr val="FFFF00"/>
                          </a:highlight>
                        </a:rPr>
                        <a:t>t</a:t>
                      </a:r>
                    </a:p>
                  </a:txBody>
                  <a:tcPr/>
                </a:tc>
                <a:tc>
                  <a:txBody>
                    <a:bodyPr/>
                    <a:lstStyle/>
                    <a:p>
                      <a:r>
                        <a:rPr lang="en-US" sz="2400" dirty="0">
                          <a:highlight>
                            <a:srgbClr val="FFFF00"/>
                          </a:highlight>
                        </a:rPr>
                        <a:t>which</a:t>
                      </a:r>
                    </a:p>
                  </a:txBody>
                  <a:tcPr/>
                </a:tc>
                <a:tc>
                  <a:txBody>
                    <a:bodyPr/>
                    <a:lstStyle/>
                    <a:p>
                      <a:r>
                        <a:rPr lang="en-US" sz="2400" dirty="0">
                          <a:highlight>
                            <a:srgbClr val="FFFF00"/>
                          </a:highlight>
                        </a:rPr>
                        <a:t>then</a:t>
                      </a:r>
                    </a:p>
                  </a:txBody>
                  <a:tcPr/>
                </a:tc>
                <a:extLst>
                  <a:ext uri="{0D108BD9-81ED-4DB2-BD59-A6C34878D82A}">
                    <a16:rowId xmlns:a16="http://schemas.microsoft.com/office/drawing/2014/main" val="10008"/>
                  </a:ext>
                </a:extLst>
              </a:tr>
              <a:tr h="485823">
                <a:tc>
                  <a:txBody>
                    <a:bodyPr/>
                    <a:lstStyle/>
                    <a:p>
                      <a:r>
                        <a:rPr lang="en-US" sz="2400" dirty="0">
                          <a:highlight>
                            <a:srgbClr val="FFFF00"/>
                          </a:highlight>
                        </a:rPr>
                        <a:t>it</a:t>
                      </a:r>
                    </a:p>
                  </a:txBody>
                  <a:tcPr/>
                </a:tc>
                <a:tc>
                  <a:txBody>
                    <a:bodyPr/>
                    <a:lstStyle/>
                    <a:p>
                      <a:r>
                        <a:rPr lang="en-US" sz="2400" dirty="0">
                          <a:highlight>
                            <a:srgbClr val="FFFF00"/>
                          </a:highlight>
                        </a:rPr>
                        <a:t>with</a:t>
                      </a:r>
                    </a:p>
                  </a:txBody>
                  <a:tcPr/>
                </a:tc>
                <a:tc>
                  <a:txBody>
                    <a:bodyPr/>
                    <a:lstStyle/>
                    <a:p>
                      <a:r>
                        <a:rPr lang="en-US" sz="2400" dirty="0"/>
                        <a:t>all</a:t>
                      </a:r>
                    </a:p>
                  </a:txBody>
                  <a:tcPr/>
                </a:tc>
                <a:tc>
                  <a:txBody>
                    <a:bodyPr/>
                    <a:lstStyle/>
                    <a:p>
                      <a:r>
                        <a:rPr lang="en-US" sz="2400" dirty="0">
                          <a:highlight>
                            <a:srgbClr val="FFFF00"/>
                          </a:highlight>
                        </a:rPr>
                        <a:t>she</a:t>
                      </a:r>
                    </a:p>
                  </a:txBody>
                  <a:tcPr/>
                </a:tc>
                <a:tc>
                  <a:txBody>
                    <a:bodyPr/>
                    <a:lstStyle/>
                    <a:p>
                      <a:r>
                        <a:rPr lang="en-US" sz="2400" dirty="0">
                          <a:highlight>
                            <a:srgbClr val="FFFF00"/>
                          </a:highlight>
                        </a:rPr>
                        <a:t>them</a:t>
                      </a:r>
                    </a:p>
                  </a:txBody>
                  <a:tcPr/>
                </a:tc>
                <a:extLst>
                  <a:ext uri="{0D108BD9-81ED-4DB2-BD59-A6C34878D82A}">
                    <a16:rowId xmlns:a16="http://schemas.microsoft.com/office/drawing/2014/main" val="10009"/>
                  </a:ext>
                </a:extLst>
              </a:tr>
              <a:tr h="485823">
                <a:tc>
                  <a:txBody>
                    <a:bodyPr/>
                    <a:lstStyle/>
                    <a:p>
                      <a:r>
                        <a:rPr lang="en-US" sz="2400" dirty="0">
                          <a:highlight>
                            <a:srgbClr val="FFFF00"/>
                          </a:highlight>
                        </a:rPr>
                        <a:t>he</a:t>
                      </a:r>
                    </a:p>
                  </a:txBody>
                  <a:tcPr/>
                </a:tc>
                <a:tc>
                  <a:txBody>
                    <a:bodyPr/>
                    <a:lstStyle/>
                    <a:p>
                      <a:r>
                        <a:rPr lang="en-US" sz="2400" dirty="0">
                          <a:highlight>
                            <a:srgbClr val="FFFF00"/>
                          </a:highlight>
                        </a:rPr>
                        <a:t>th</a:t>
                      </a:r>
                      <a:r>
                        <a:rPr lang="en-US" sz="2400" dirty="0"/>
                        <a:t>is</a:t>
                      </a:r>
                    </a:p>
                  </a:txBody>
                  <a:tcPr/>
                </a:tc>
                <a:tc>
                  <a:txBody>
                    <a:bodyPr/>
                    <a:lstStyle/>
                    <a:p>
                      <a:r>
                        <a:rPr lang="en-US" sz="2400" dirty="0">
                          <a:highlight>
                            <a:srgbClr val="FFFF00"/>
                          </a:highlight>
                        </a:rPr>
                        <a:t>w</a:t>
                      </a:r>
                      <a:r>
                        <a:rPr lang="en-US" sz="2400" dirty="0"/>
                        <a:t>ere</a:t>
                      </a:r>
                    </a:p>
                  </a:txBody>
                  <a:tcPr/>
                </a:tc>
                <a:tc>
                  <a:txBody>
                    <a:bodyPr/>
                    <a:lstStyle/>
                    <a:p>
                      <a:r>
                        <a:rPr lang="en-US" sz="2400" dirty="0">
                          <a:highlight>
                            <a:srgbClr val="FFFF00"/>
                          </a:highlight>
                        </a:rPr>
                        <a:t>d</a:t>
                      </a:r>
                      <a:r>
                        <a:rPr lang="en-US" sz="2400" dirty="0"/>
                        <a:t>o</a:t>
                      </a:r>
                    </a:p>
                  </a:txBody>
                  <a:tcPr/>
                </a:tc>
                <a:tc>
                  <a:txBody>
                    <a:bodyPr/>
                    <a:lstStyle/>
                    <a:p>
                      <a:r>
                        <a:rPr lang="en-US" sz="2400" dirty="0">
                          <a:highlight>
                            <a:srgbClr val="FFFF00"/>
                          </a:highlight>
                        </a:rPr>
                        <a:t>these</a:t>
                      </a:r>
                    </a:p>
                  </a:txBody>
                  <a:tcPr/>
                </a:tc>
                <a:extLst>
                  <a:ext uri="{0D108BD9-81ED-4DB2-BD59-A6C34878D82A}">
                    <a16:rowId xmlns:a16="http://schemas.microsoft.com/office/drawing/2014/main" val="10010"/>
                  </a:ext>
                </a:extLst>
              </a:tr>
              <a:tr h="485823">
                <a:tc>
                  <a:txBody>
                    <a:bodyPr/>
                    <a:lstStyle/>
                    <a:p>
                      <a:r>
                        <a:rPr lang="en-US" sz="2400" dirty="0">
                          <a:highlight>
                            <a:srgbClr val="FFFF00"/>
                          </a:highlight>
                        </a:rPr>
                        <a:t>w</a:t>
                      </a:r>
                      <a:r>
                        <a:rPr lang="en-US" sz="2400" dirty="0"/>
                        <a:t>as</a:t>
                      </a:r>
                    </a:p>
                  </a:txBody>
                  <a:tcPr/>
                </a:tc>
                <a:tc>
                  <a:txBody>
                    <a:bodyPr/>
                    <a:lstStyle/>
                    <a:p>
                      <a:r>
                        <a:rPr lang="en-US" sz="2400" dirty="0">
                          <a:highlight>
                            <a:srgbClr val="FFFF00"/>
                          </a:highlight>
                        </a:rPr>
                        <a:t>h</a:t>
                      </a:r>
                      <a:r>
                        <a:rPr lang="en-US" sz="2400" dirty="0"/>
                        <a:t>ave</a:t>
                      </a:r>
                    </a:p>
                  </a:txBody>
                  <a:tcPr/>
                </a:tc>
                <a:tc>
                  <a:txBody>
                    <a:bodyPr/>
                    <a:lstStyle/>
                    <a:p>
                      <a:r>
                        <a:rPr lang="en-US" sz="2400" dirty="0">
                          <a:highlight>
                            <a:srgbClr val="FFFF00"/>
                          </a:highlight>
                        </a:rPr>
                        <a:t>we</a:t>
                      </a:r>
                    </a:p>
                  </a:txBody>
                  <a:tcPr/>
                </a:tc>
                <a:tc>
                  <a:txBody>
                    <a:bodyPr/>
                    <a:lstStyle/>
                    <a:p>
                      <a:r>
                        <a:rPr lang="en-US" sz="2400" dirty="0">
                          <a:highlight>
                            <a:srgbClr val="FFFF00"/>
                          </a:highlight>
                        </a:rPr>
                        <a:t>h</a:t>
                      </a:r>
                      <a:r>
                        <a:rPr lang="en-US" sz="2400" dirty="0"/>
                        <a:t>ow</a:t>
                      </a:r>
                    </a:p>
                  </a:txBody>
                  <a:tcPr/>
                </a:tc>
                <a:tc>
                  <a:txBody>
                    <a:bodyPr/>
                    <a:lstStyle/>
                    <a:p>
                      <a:r>
                        <a:rPr lang="en-US" sz="2400" dirty="0">
                          <a:highlight>
                            <a:srgbClr val="FFFF00"/>
                          </a:highlight>
                        </a:rPr>
                        <a:t>so</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90817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6011596"/>
              </p:ext>
            </p:extLst>
          </p:nvPr>
        </p:nvGraphicFramePr>
        <p:xfrm>
          <a:off x="1872940" y="339884"/>
          <a:ext cx="8308975" cy="6810012"/>
        </p:xfrm>
        <a:graphic>
          <a:graphicData uri="http://schemas.openxmlformats.org/drawingml/2006/table">
            <a:tbl>
              <a:tblPr firstRow="1" bandRow="1">
                <a:tableStyleId>{5C22544A-7EE6-4342-B048-85BDC9FD1C3A}</a:tableStyleId>
              </a:tblPr>
              <a:tblGrid>
                <a:gridCol w="1661795">
                  <a:extLst>
                    <a:ext uri="{9D8B030D-6E8A-4147-A177-3AD203B41FA5}">
                      <a16:colId xmlns:a16="http://schemas.microsoft.com/office/drawing/2014/main" val="20000"/>
                    </a:ext>
                  </a:extLst>
                </a:gridCol>
                <a:gridCol w="1661795">
                  <a:extLst>
                    <a:ext uri="{9D8B030D-6E8A-4147-A177-3AD203B41FA5}">
                      <a16:colId xmlns:a16="http://schemas.microsoft.com/office/drawing/2014/main" val="20001"/>
                    </a:ext>
                  </a:extLst>
                </a:gridCol>
                <a:gridCol w="1661795">
                  <a:extLst>
                    <a:ext uri="{9D8B030D-6E8A-4147-A177-3AD203B41FA5}">
                      <a16:colId xmlns:a16="http://schemas.microsoft.com/office/drawing/2014/main" val="20002"/>
                    </a:ext>
                  </a:extLst>
                </a:gridCol>
                <a:gridCol w="1661795">
                  <a:extLst>
                    <a:ext uri="{9D8B030D-6E8A-4147-A177-3AD203B41FA5}">
                      <a16:colId xmlns:a16="http://schemas.microsoft.com/office/drawing/2014/main" val="20003"/>
                    </a:ext>
                  </a:extLst>
                </a:gridCol>
                <a:gridCol w="1661795">
                  <a:extLst>
                    <a:ext uri="{9D8B030D-6E8A-4147-A177-3AD203B41FA5}">
                      <a16:colId xmlns:a16="http://schemas.microsoft.com/office/drawing/2014/main" val="20004"/>
                    </a:ext>
                  </a:extLst>
                </a:gridCol>
              </a:tblGrid>
              <a:tr h="567501">
                <a:tc>
                  <a:txBody>
                    <a:bodyPr/>
                    <a:lstStyle/>
                    <a:p>
                      <a:r>
                        <a:rPr lang="en-US" sz="2800" b="0" dirty="0">
                          <a:solidFill>
                            <a:srgbClr val="000000"/>
                          </a:solidFill>
                          <a:highlight>
                            <a:srgbClr val="FFFF00"/>
                          </a:highlight>
                        </a:rPr>
                        <a:t>s</a:t>
                      </a:r>
                      <a:r>
                        <a:rPr lang="en-US" sz="2800" b="0" dirty="0">
                          <a:solidFill>
                            <a:srgbClr val="000000"/>
                          </a:solidFill>
                        </a:rPr>
                        <a:t>o</a:t>
                      </a:r>
                      <a:r>
                        <a:rPr lang="en-US" sz="2800" b="0" dirty="0">
                          <a:solidFill>
                            <a:srgbClr val="000000"/>
                          </a:solidFill>
                          <a:highlight>
                            <a:srgbClr val="FFFF00"/>
                          </a:highlight>
                        </a:rPr>
                        <a:t>m</a:t>
                      </a:r>
                      <a:r>
                        <a:rPr lang="en-US" sz="2800" b="0" dirty="0">
                          <a:solidFill>
                            <a:srgbClr val="000000"/>
                          </a:solidFill>
                        </a:rPr>
                        <a:t>e</a:t>
                      </a:r>
                    </a:p>
                  </a:txBody>
                  <a:tcPr/>
                </a:tc>
                <a:tc>
                  <a:txBody>
                    <a:bodyPr/>
                    <a:lstStyle/>
                    <a:p>
                      <a:r>
                        <a:rPr lang="en-US" sz="2800" b="0" dirty="0">
                          <a:solidFill>
                            <a:srgbClr val="000000"/>
                          </a:solidFill>
                        </a:rPr>
                        <a:t>wri</a:t>
                      </a:r>
                      <a:r>
                        <a:rPr lang="en-US" sz="2800" b="0" dirty="0">
                          <a:solidFill>
                            <a:srgbClr val="000000"/>
                          </a:solidFill>
                          <a:highlight>
                            <a:srgbClr val="FFFF00"/>
                          </a:highlight>
                        </a:rPr>
                        <a:t>t</a:t>
                      </a:r>
                      <a:r>
                        <a:rPr lang="en-US" sz="2800" b="0" dirty="0">
                          <a:solidFill>
                            <a:srgbClr val="000000"/>
                          </a:solidFill>
                        </a:rPr>
                        <a:t>e</a:t>
                      </a:r>
                    </a:p>
                  </a:txBody>
                  <a:tcPr/>
                </a:tc>
                <a:tc>
                  <a:txBody>
                    <a:bodyPr/>
                    <a:lstStyle/>
                    <a:p>
                      <a:r>
                        <a:rPr lang="en-US" sz="2800" b="0" dirty="0">
                          <a:solidFill>
                            <a:srgbClr val="000000"/>
                          </a:solidFill>
                          <a:highlight>
                            <a:srgbClr val="FFFF00"/>
                          </a:highlight>
                        </a:rPr>
                        <a:t>b</a:t>
                      </a:r>
                      <a:r>
                        <a:rPr lang="en-US" sz="2800" b="0" dirty="0">
                          <a:solidFill>
                            <a:srgbClr val="000000"/>
                          </a:solidFill>
                        </a:rPr>
                        <a:t>ee</a:t>
                      </a:r>
                      <a:r>
                        <a:rPr lang="en-US" sz="2800" b="0" dirty="0">
                          <a:solidFill>
                            <a:srgbClr val="000000"/>
                          </a:solidFill>
                          <a:highlight>
                            <a:srgbClr val="FFFF00"/>
                          </a:highlight>
                        </a:rPr>
                        <a:t>n</a:t>
                      </a:r>
                    </a:p>
                  </a:txBody>
                  <a:tcPr/>
                </a:tc>
                <a:tc>
                  <a:txBody>
                    <a:bodyPr/>
                    <a:lstStyle/>
                    <a:p>
                      <a:r>
                        <a:rPr lang="en-US" sz="2800" b="0" dirty="0">
                          <a:solidFill>
                            <a:srgbClr val="000000"/>
                          </a:solidFill>
                          <a:highlight>
                            <a:srgbClr val="FFFF00"/>
                          </a:highlight>
                        </a:rPr>
                        <a:t>made</a:t>
                      </a:r>
                    </a:p>
                  </a:txBody>
                  <a:tcPr/>
                </a:tc>
                <a:tc>
                  <a:txBody>
                    <a:bodyPr/>
                    <a:lstStyle/>
                    <a:p>
                      <a:endParaRPr lang="en-US" sz="2800" b="0" dirty="0">
                        <a:solidFill>
                          <a:srgbClr val="000000"/>
                        </a:solidFill>
                      </a:endParaRPr>
                    </a:p>
                  </a:txBody>
                  <a:tcPr/>
                </a:tc>
                <a:extLst>
                  <a:ext uri="{0D108BD9-81ED-4DB2-BD59-A6C34878D82A}">
                    <a16:rowId xmlns:a16="http://schemas.microsoft.com/office/drawing/2014/main" val="10000"/>
                  </a:ext>
                </a:extLst>
              </a:tr>
              <a:tr h="567501">
                <a:tc>
                  <a:txBody>
                    <a:bodyPr/>
                    <a:lstStyle/>
                    <a:p>
                      <a:r>
                        <a:rPr lang="en-US" sz="2800" dirty="0">
                          <a:highlight>
                            <a:srgbClr val="FFFF00"/>
                          </a:highlight>
                        </a:rPr>
                        <a:t>her</a:t>
                      </a:r>
                    </a:p>
                  </a:txBody>
                  <a:tcPr/>
                </a:tc>
                <a:tc>
                  <a:txBody>
                    <a:bodyPr/>
                    <a:lstStyle/>
                    <a:p>
                      <a:r>
                        <a:rPr lang="en-US" sz="2800" dirty="0">
                          <a:highlight>
                            <a:srgbClr val="FFFF00"/>
                          </a:highlight>
                        </a:rPr>
                        <a:t>go</a:t>
                      </a:r>
                    </a:p>
                  </a:txBody>
                  <a:tcPr/>
                </a:tc>
                <a:tc>
                  <a:txBody>
                    <a:bodyPr/>
                    <a:lstStyle/>
                    <a:p>
                      <a:r>
                        <a:rPr lang="en-US" sz="2800" dirty="0">
                          <a:highlight>
                            <a:srgbClr val="FFFF00"/>
                          </a:highlight>
                        </a:rPr>
                        <a:t>c</a:t>
                      </a:r>
                      <a:r>
                        <a:rPr lang="en-US" sz="2800" dirty="0"/>
                        <a:t>a</a:t>
                      </a:r>
                      <a:r>
                        <a:rPr lang="en-US" sz="2800" dirty="0">
                          <a:highlight>
                            <a:srgbClr val="FFFF00"/>
                          </a:highlight>
                        </a:rPr>
                        <a:t>ll</a:t>
                      </a:r>
                    </a:p>
                  </a:txBody>
                  <a:tcPr/>
                </a:tc>
                <a:tc>
                  <a:txBody>
                    <a:bodyPr/>
                    <a:lstStyle/>
                    <a:p>
                      <a:r>
                        <a:rPr lang="en-US" sz="2800" dirty="0">
                          <a:highlight>
                            <a:srgbClr val="FFFF00"/>
                          </a:highlight>
                        </a:rPr>
                        <a:t>may</a:t>
                      </a:r>
                    </a:p>
                  </a:txBody>
                  <a:tcPr/>
                </a:tc>
                <a:tc>
                  <a:txBody>
                    <a:bodyPr/>
                    <a:lstStyle/>
                    <a:p>
                      <a:endParaRPr lang="en-US" sz="2800" dirty="0"/>
                    </a:p>
                  </a:txBody>
                  <a:tcPr/>
                </a:tc>
                <a:extLst>
                  <a:ext uri="{0D108BD9-81ED-4DB2-BD59-A6C34878D82A}">
                    <a16:rowId xmlns:a16="http://schemas.microsoft.com/office/drawing/2014/main" val="10001"/>
                  </a:ext>
                </a:extLst>
              </a:tr>
              <a:tr h="567501">
                <a:tc>
                  <a:txBody>
                    <a:bodyPr/>
                    <a:lstStyle/>
                    <a:p>
                      <a:r>
                        <a:rPr lang="en-US" sz="2800" dirty="0">
                          <a:highlight>
                            <a:srgbClr val="FFFF00"/>
                          </a:highlight>
                        </a:rPr>
                        <a:t>w</a:t>
                      </a:r>
                      <a:r>
                        <a:rPr lang="en-US" sz="2800" dirty="0"/>
                        <a:t>oul</a:t>
                      </a:r>
                      <a:r>
                        <a:rPr lang="en-US" sz="2800" dirty="0">
                          <a:highlight>
                            <a:srgbClr val="FFFF00"/>
                          </a:highlight>
                        </a:rPr>
                        <a:t>d</a:t>
                      </a:r>
                    </a:p>
                  </a:txBody>
                  <a:tcPr/>
                </a:tc>
                <a:tc>
                  <a:txBody>
                    <a:bodyPr/>
                    <a:lstStyle/>
                    <a:p>
                      <a:r>
                        <a:rPr lang="en-US" sz="2800" dirty="0">
                          <a:highlight>
                            <a:srgbClr val="FFFF00"/>
                          </a:highlight>
                        </a:rPr>
                        <a:t>see</a:t>
                      </a:r>
                    </a:p>
                  </a:txBody>
                  <a:tcPr/>
                </a:tc>
                <a:tc>
                  <a:txBody>
                    <a:bodyPr/>
                    <a:lstStyle/>
                    <a:p>
                      <a:r>
                        <a:rPr lang="en-US" sz="2800" dirty="0"/>
                        <a:t>who</a:t>
                      </a:r>
                    </a:p>
                  </a:txBody>
                  <a:tcPr/>
                </a:tc>
                <a:tc>
                  <a:txBody>
                    <a:bodyPr/>
                    <a:lstStyle/>
                    <a:p>
                      <a:r>
                        <a:rPr lang="en-US" sz="2800" dirty="0">
                          <a:highlight>
                            <a:srgbClr val="FFFF00"/>
                          </a:highlight>
                        </a:rPr>
                        <a:t>part</a:t>
                      </a:r>
                    </a:p>
                  </a:txBody>
                  <a:tcPr/>
                </a:tc>
                <a:tc>
                  <a:txBody>
                    <a:bodyPr/>
                    <a:lstStyle/>
                    <a:p>
                      <a:endParaRPr lang="en-US" sz="2800" dirty="0"/>
                    </a:p>
                  </a:txBody>
                  <a:tcPr/>
                </a:tc>
                <a:extLst>
                  <a:ext uri="{0D108BD9-81ED-4DB2-BD59-A6C34878D82A}">
                    <a16:rowId xmlns:a16="http://schemas.microsoft.com/office/drawing/2014/main" val="10002"/>
                  </a:ext>
                </a:extLst>
              </a:tr>
              <a:tr h="567501">
                <a:tc>
                  <a:txBody>
                    <a:bodyPr/>
                    <a:lstStyle/>
                    <a:p>
                      <a:r>
                        <a:rPr lang="en-US" sz="2800" dirty="0">
                          <a:highlight>
                            <a:srgbClr val="FFFF00"/>
                          </a:highlight>
                        </a:rPr>
                        <a:t>make</a:t>
                      </a:r>
                    </a:p>
                  </a:txBody>
                  <a:tcPr/>
                </a:tc>
                <a:tc>
                  <a:txBody>
                    <a:bodyPr/>
                    <a:lstStyle/>
                    <a:p>
                      <a:r>
                        <a:rPr lang="en-US" sz="2800" dirty="0">
                          <a:highlight>
                            <a:srgbClr val="FFFF00"/>
                          </a:highlight>
                        </a:rPr>
                        <a:t>number</a:t>
                      </a:r>
                    </a:p>
                  </a:txBody>
                  <a:tcPr/>
                </a:tc>
                <a:tc>
                  <a:txBody>
                    <a:bodyPr/>
                    <a:lstStyle/>
                    <a:p>
                      <a:r>
                        <a:rPr lang="en-US" sz="2800" dirty="0">
                          <a:highlight>
                            <a:srgbClr val="FFFF00"/>
                          </a:highlight>
                        </a:rPr>
                        <a:t>oil</a:t>
                      </a:r>
                    </a:p>
                  </a:txBody>
                  <a:tcPr/>
                </a:tc>
                <a:tc>
                  <a:txBody>
                    <a:bodyPr/>
                    <a:lstStyle/>
                    <a:p>
                      <a:r>
                        <a:rPr lang="en-US" sz="2800" dirty="0">
                          <a:highlight>
                            <a:srgbClr val="FFFF00"/>
                          </a:highlight>
                        </a:rPr>
                        <a:t>over</a:t>
                      </a:r>
                    </a:p>
                  </a:txBody>
                  <a:tcPr/>
                </a:tc>
                <a:tc>
                  <a:txBody>
                    <a:bodyPr/>
                    <a:lstStyle/>
                    <a:p>
                      <a:endParaRPr lang="en-US" sz="2800" dirty="0"/>
                    </a:p>
                  </a:txBody>
                  <a:tcPr/>
                </a:tc>
                <a:extLst>
                  <a:ext uri="{0D108BD9-81ED-4DB2-BD59-A6C34878D82A}">
                    <a16:rowId xmlns:a16="http://schemas.microsoft.com/office/drawing/2014/main" val="10003"/>
                  </a:ext>
                </a:extLst>
              </a:tr>
              <a:tr h="567501">
                <a:tc>
                  <a:txBody>
                    <a:bodyPr/>
                    <a:lstStyle/>
                    <a:p>
                      <a:r>
                        <a:rPr lang="en-US" sz="2800" dirty="0">
                          <a:highlight>
                            <a:srgbClr val="FFFF00"/>
                          </a:highlight>
                        </a:rPr>
                        <a:t>like</a:t>
                      </a:r>
                    </a:p>
                  </a:txBody>
                  <a:tcPr/>
                </a:tc>
                <a:tc>
                  <a:txBody>
                    <a:bodyPr/>
                    <a:lstStyle/>
                    <a:p>
                      <a:r>
                        <a:rPr lang="en-US" sz="2800" dirty="0">
                          <a:highlight>
                            <a:srgbClr val="FFFF00"/>
                          </a:highlight>
                        </a:rPr>
                        <a:t>no</a:t>
                      </a:r>
                    </a:p>
                  </a:txBody>
                  <a:tcPr/>
                </a:tc>
                <a:tc>
                  <a:txBody>
                    <a:bodyPr/>
                    <a:lstStyle/>
                    <a:p>
                      <a:r>
                        <a:rPr lang="en-US" sz="2800" dirty="0">
                          <a:highlight>
                            <a:srgbClr val="FFFF00"/>
                          </a:highlight>
                        </a:rPr>
                        <a:t>n</a:t>
                      </a:r>
                      <a:r>
                        <a:rPr lang="en-US" sz="2800" dirty="0"/>
                        <a:t>ow</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4"/>
                  </a:ext>
                </a:extLst>
              </a:tr>
              <a:tr h="567501">
                <a:tc>
                  <a:txBody>
                    <a:bodyPr/>
                    <a:lstStyle/>
                    <a:p>
                      <a:r>
                        <a:rPr lang="en-US" sz="2800" dirty="0">
                          <a:highlight>
                            <a:srgbClr val="FFFF00"/>
                          </a:highlight>
                        </a:rPr>
                        <a:t>him</a:t>
                      </a:r>
                    </a:p>
                  </a:txBody>
                  <a:tcPr/>
                </a:tc>
                <a:tc>
                  <a:txBody>
                    <a:bodyPr/>
                    <a:lstStyle/>
                    <a:p>
                      <a:r>
                        <a:rPr lang="en-US" sz="2800" dirty="0">
                          <a:highlight>
                            <a:srgbClr val="FFFF00"/>
                          </a:highlight>
                        </a:rPr>
                        <a:t>way</a:t>
                      </a:r>
                    </a:p>
                  </a:txBody>
                  <a:tcPr/>
                </a:tc>
                <a:tc>
                  <a:txBody>
                    <a:bodyPr/>
                    <a:lstStyle/>
                    <a:p>
                      <a:r>
                        <a:rPr lang="en-US" sz="2800" dirty="0">
                          <a:highlight>
                            <a:srgbClr val="FFFF00"/>
                          </a:highlight>
                        </a:rPr>
                        <a:t>f</a:t>
                      </a:r>
                      <a:r>
                        <a:rPr lang="en-US" sz="2800" dirty="0"/>
                        <a:t>i</a:t>
                      </a:r>
                      <a:r>
                        <a:rPr lang="en-US" sz="2800" dirty="0">
                          <a:highlight>
                            <a:srgbClr val="FFFF00"/>
                          </a:highlight>
                        </a:rPr>
                        <a:t>nd</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5"/>
                  </a:ext>
                </a:extLst>
              </a:tr>
              <a:tr h="567501">
                <a:tc>
                  <a:txBody>
                    <a:bodyPr/>
                    <a:lstStyle/>
                    <a:p>
                      <a:r>
                        <a:rPr lang="en-US" sz="2800" dirty="0">
                          <a:highlight>
                            <a:srgbClr val="FFFF00"/>
                          </a:highlight>
                        </a:rPr>
                        <a:t>into</a:t>
                      </a:r>
                    </a:p>
                  </a:txBody>
                  <a:tcPr/>
                </a:tc>
                <a:tc>
                  <a:txBody>
                    <a:bodyPr/>
                    <a:lstStyle/>
                    <a:p>
                      <a:r>
                        <a:rPr lang="en-US" sz="2800" dirty="0">
                          <a:highlight>
                            <a:srgbClr val="FFFF00"/>
                          </a:highlight>
                        </a:rPr>
                        <a:t>c</a:t>
                      </a:r>
                      <a:r>
                        <a:rPr lang="en-US" sz="2800" dirty="0"/>
                        <a:t>oul</a:t>
                      </a:r>
                      <a:r>
                        <a:rPr lang="en-US" sz="2800" dirty="0">
                          <a:highlight>
                            <a:srgbClr val="FFFF00"/>
                          </a:highlight>
                        </a:rPr>
                        <a:t>d</a:t>
                      </a:r>
                    </a:p>
                  </a:txBody>
                  <a:tcPr/>
                </a:tc>
                <a:tc>
                  <a:txBody>
                    <a:bodyPr/>
                    <a:lstStyle/>
                    <a:p>
                      <a:r>
                        <a:rPr lang="en-US" sz="2800" dirty="0">
                          <a:highlight>
                            <a:srgbClr val="FFFF00"/>
                          </a:highlight>
                        </a:rPr>
                        <a:t>l</a:t>
                      </a:r>
                      <a:r>
                        <a:rPr lang="en-US" sz="2800" dirty="0"/>
                        <a:t>o</a:t>
                      </a:r>
                      <a:r>
                        <a:rPr lang="en-US" sz="2800" dirty="0">
                          <a:highlight>
                            <a:srgbClr val="FFFF00"/>
                          </a:highlight>
                        </a:rPr>
                        <a:t>ng</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6"/>
                  </a:ext>
                </a:extLst>
              </a:tr>
              <a:tr h="567501">
                <a:tc>
                  <a:txBody>
                    <a:bodyPr/>
                    <a:lstStyle/>
                    <a:p>
                      <a:r>
                        <a:rPr lang="en-US" sz="2800" dirty="0">
                          <a:highlight>
                            <a:srgbClr val="FFFF00"/>
                          </a:highlight>
                        </a:rPr>
                        <a:t>time</a:t>
                      </a:r>
                    </a:p>
                  </a:txBody>
                  <a:tcPr/>
                </a:tc>
                <a:tc>
                  <a:txBody>
                    <a:bodyPr/>
                    <a:lstStyle/>
                    <a:p>
                      <a:r>
                        <a:rPr lang="en-US" sz="2800" dirty="0">
                          <a:highlight>
                            <a:srgbClr val="FFFF00"/>
                          </a:highlight>
                        </a:rPr>
                        <a:t>p</a:t>
                      </a:r>
                      <a:r>
                        <a:rPr lang="en-US" sz="2800" dirty="0"/>
                        <a:t>eo</a:t>
                      </a:r>
                      <a:r>
                        <a:rPr lang="en-US" sz="2800" dirty="0">
                          <a:highlight>
                            <a:srgbClr val="FFFF00"/>
                          </a:highlight>
                        </a:rPr>
                        <a:t>ple</a:t>
                      </a:r>
                    </a:p>
                  </a:txBody>
                  <a:tcPr/>
                </a:tc>
                <a:tc>
                  <a:txBody>
                    <a:bodyPr/>
                    <a:lstStyle/>
                    <a:p>
                      <a:r>
                        <a:rPr lang="en-US" sz="2800" dirty="0">
                          <a:highlight>
                            <a:srgbClr val="FFFF00"/>
                          </a:highlight>
                        </a:rPr>
                        <a:t>down</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7"/>
                  </a:ext>
                </a:extLst>
              </a:tr>
              <a:tr h="567501">
                <a:tc>
                  <a:txBody>
                    <a:bodyPr/>
                    <a:lstStyle/>
                    <a:p>
                      <a:r>
                        <a:rPr lang="en-US" sz="2800" dirty="0">
                          <a:highlight>
                            <a:srgbClr val="FFFF00"/>
                          </a:highlight>
                        </a:rPr>
                        <a:t>h</a:t>
                      </a:r>
                      <a:r>
                        <a:rPr lang="en-US" sz="2800" dirty="0"/>
                        <a:t>as</a:t>
                      </a:r>
                    </a:p>
                  </a:txBody>
                  <a:tcPr/>
                </a:tc>
                <a:tc>
                  <a:txBody>
                    <a:bodyPr/>
                    <a:lstStyle/>
                    <a:p>
                      <a:r>
                        <a:rPr lang="en-US" sz="2800" dirty="0">
                          <a:highlight>
                            <a:srgbClr val="FFFF00"/>
                          </a:highlight>
                        </a:rPr>
                        <a:t>my</a:t>
                      </a:r>
                    </a:p>
                  </a:txBody>
                  <a:tcPr/>
                </a:tc>
                <a:tc>
                  <a:txBody>
                    <a:bodyPr/>
                    <a:lstStyle/>
                    <a:p>
                      <a:r>
                        <a:rPr lang="en-US" sz="2800" dirty="0">
                          <a:highlight>
                            <a:srgbClr val="FFFF00"/>
                          </a:highlight>
                        </a:rPr>
                        <a:t>day</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8"/>
                  </a:ext>
                </a:extLst>
              </a:tr>
              <a:tr h="567501">
                <a:tc>
                  <a:txBody>
                    <a:bodyPr/>
                    <a:lstStyle/>
                    <a:p>
                      <a:r>
                        <a:rPr lang="en-US" sz="2800" dirty="0">
                          <a:highlight>
                            <a:srgbClr val="FFFF00"/>
                          </a:highlight>
                        </a:rPr>
                        <a:t>look</a:t>
                      </a:r>
                    </a:p>
                  </a:txBody>
                  <a:tcPr/>
                </a:tc>
                <a:tc>
                  <a:txBody>
                    <a:bodyPr/>
                    <a:lstStyle/>
                    <a:p>
                      <a:r>
                        <a:rPr lang="en-US" sz="2800" dirty="0">
                          <a:highlight>
                            <a:srgbClr val="FFFF00"/>
                          </a:highlight>
                        </a:rPr>
                        <a:t>than</a:t>
                      </a:r>
                    </a:p>
                  </a:txBody>
                  <a:tcPr/>
                </a:tc>
                <a:tc>
                  <a:txBody>
                    <a:bodyPr/>
                    <a:lstStyle/>
                    <a:p>
                      <a:r>
                        <a:rPr lang="en-US" sz="2800" dirty="0">
                          <a:highlight>
                            <a:srgbClr val="FFFF00"/>
                          </a:highlight>
                        </a:rPr>
                        <a:t>did</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9"/>
                  </a:ext>
                </a:extLst>
              </a:tr>
              <a:tr h="567501">
                <a:tc>
                  <a:txBody>
                    <a:bodyPr/>
                    <a:lstStyle/>
                    <a:p>
                      <a:r>
                        <a:rPr lang="en-US" sz="2800" dirty="0">
                          <a:highlight>
                            <a:srgbClr val="FFFF00"/>
                          </a:highlight>
                        </a:rPr>
                        <a:t>t</a:t>
                      </a:r>
                      <a:r>
                        <a:rPr lang="en-US" sz="2800" dirty="0"/>
                        <a:t>wo</a:t>
                      </a:r>
                    </a:p>
                  </a:txBody>
                  <a:tcPr/>
                </a:tc>
                <a:tc>
                  <a:txBody>
                    <a:bodyPr/>
                    <a:lstStyle/>
                    <a:p>
                      <a:r>
                        <a:rPr lang="en-US" sz="2800" dirty="0">
                          <a:highlight>
                            <a:srgbClr val="FFFF00"/>
                          </a:highlight>
                        </a:rPr>
                        <a:t>first</a:t>
                      </a:r>
                    </a:p>
                  </a:txBody>
                  <a:tcPr/>
                </a:tc>
                <a:tc>
                  <a:txBody>
                    <a:bodyPr/>
                    <a:lstStyle/>
                    <a:p>
                      <a:r>
                        <a:rPr lang="en-US" sz="2800" dirty="0">
                          <a:highlight>
                            <a:srgbClr val="FFFF00"/>
                          </a:highlight>
                        </a:rPr>
                        <a:t>get</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10"/>
                  </a:ext>
                </a:extLst>
              </a:tr>
              <a:tr h="567501">
                <a:tc>
                  <a:txBody>
                    <a:bodyPr/>
                    <a:lstStyle/>
                    <a:p>
                      <a:r>
                        <a:rPr lang="en-US" sz="2800" dirty="0">
                          <a:highlight>
                            <a:srgbClr val="FFFF00"/>
                          </a:highlight>
                        </a:rPr>
                        <a:t>more</a:t>
                      </a:r>
                    </a:p>
                  </a:txBody>
                  <a:tcPr/>
                </a:tc>
                <a:tc>
                  <a:txBody>
                    <a:bodyPr/>
                    <a:lstStyle/>
                    <a:p>
                      <a:r>
                        <a:rPr lang="en-US" sz="2800" dirty="0">
                          <a:highlight>
                            <a:srgbClr val="FFFF00"/>
                          </a:highlight>
                        </a:rPr>
                        <a:t>w</a:t>
                      </a:r>
                      <a:r>
                        <a:rPr lang="en-US" sz="2800" dirty="0"/>
                        <a:t>a</a:t>
                      </a:r>
                      <a:r>
                        <a:rPr lang="en-US" sz="2800" dirty="0">
                          <a:highlight>
                            <a:srgbClr val="FFFF00"/>
                          </a:highlight>
                        </a:rPr>
                        <a:t>t</a:t>
                      </a:r>
                      <a:r>
                        <a:rPr lang="en-US" sz="2800" dirty="0"/>
                        <a:t>e</a:t>
                      </a:r>
                      <a:r>
                        <a:rPr lang="en-US" sz="2800" dirty="0">
                          <a:highlight>
                            <a:srgbClr val="FFFF00"/>
                          </a:highlight>
                        </a:rPr>
                        <a:t>r</a:t>
                      </a:r>
                    </a:p>
                  </a:txBody>
                  <a:tcPr/>
                </a:tc>
                <a:tc>
                  <a:txBody>
                    <a:bodyPr/>
                    <a:lstStyle/>
                    <a:p>
                      <a:r>
                        <a:rPr lang="en-US" sz="2800" dirty="0">
                          <a:highlight>
                            <a:srgbClr val="FFFF00"/>
                          </a:highlight>
                        </a:rPr>
                        <a:t>c</a:t>
                      </a:r>
                      <a:r>
                        <a:rPr lang="en-US" sz="2800" dirty="0"/>
                        <a:t>o</a:t>
                      </a:r>
                      <a:r>
                        <a:rPr lang="en-US" sz="2800" dirty="0">
                          <a:highlight>
                            <a:srgbClr val="FFFF00"/>
                          </a:highlight>
                        </a:rPr>
                        <a:t>m</a:t>
                      </a:r>
                      <a:r>
                        <a:rPr lang="en-US" sz="2800" dirty="0"/>
                        <a:t>e</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63078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a:solidFill>
                  <a:srgbClr val="FFFFFF"/>
                </a:solidFill>
              </a:rPr>
              <a:t>High frequency words (cont.)</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Texts used in K-1 should include decodable text along with high frequency words</a:t>
            </a:r>
          </a:p>
          <a:p>
            <a:r>
              <a:rPr lang="en-US" sz="2400" dirty="0"/>
              <a:t>Direct work on memorizing words should be minimal (lots of programs are overdoing this now)</a:t>
            </a:r>
          </a:p>
          <a:p>
            <a:r>
              <a:rPr lang="en-US" sz="2400" dirty="0"/>
              <a:t>Kindergarteners should learn about 20 words</a:t>
            </a:r>
          </a:p>
          <a:p>
            <a:r>
              <a:rPr lang="en-US" sz="2400" dirty="0"/>
              <a:t>By end of grade 1, kids should know the 100 most frequent words (and should be able to decode ~500 words)</a:t>
            </a:r>
          </a:p>
          <a:p>
            <a:r>
              <a:rPr lang="en-US" sz="2400" dirty="0"/>
              <a:t>By end of Grade 2, and 300 most frequent by end of Grade 2</a:t>
            </a:r>
          </a:p>
        </p:txBody>
      </p:sp>
    </p:spTree>
    <p:extLst>
      <p:ext uri="{BB962C8B-B14F-4D97-AF65-F5344CB8AC3E}">
        <p14:creationId xmlns:p14="http://schemas.microsoft.com/office/powerpoint/2010/main" val="3438620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a:solidFill>
                  <a:srgbClr val="FFFFFF"/>
                </a:solidFill>
              </a:rPr>
              <a:t>Vocabulary</a:t>
            </a:r>
          </a:p>
        </p:txBody>
      </p:sp>
      <p:sp>
        <p:nvSpPr>
          <p:cNvPr id="3" name="Content Placeholder 2"/>
          <p:cNvSpPr>
            <a:spLocks noGrp="1"/>
          </p:cNvSpPr>
          <p:nvPr>
            <p:ph idx="1"/>
          </p:nvPr>
        </p:nvSpPr>
        <p:spPr>
          <a:xfrm>
            <a:off x="4937671" y="261257"/>
            <a:ext cx="6719961" cy="5876040"/>
          </a:xfrm>
        </p:spPr>
        <p:txBody>
          <a:bodyPr anchor="ctr">
            <a:normAutofit/>
          </a:bodyPr>
          <a:lstStyle/>
          <a:p>
            <a:r>
              <a:rPr lang="en-US" sz="2200" dirty="0"/>
              <a:t>A good deal of vocabulary learning is indirect (from listening, from reading, from learning, from media)</a:t>
            </a:r>
          </a:p>
          <a:p>
            <a:r>
              <a:rPr lang="en-US" sz="2200" dirty="0"/>
              <a:t>National Reading Panel reviewed 45 studies and found that direct instruction in words and/or the meaningful parts of words (morphology) has a positive impact on reading comprehension (studies from grades 1-12)</a:t>
            </a:r>
          </a:p>
          <a:p>
            <a:r>
              <a:rPr lang="en-US" sz="2200" dirty="0"/>
              <a:t>NLP studies showed the special importance of vocabulary to second-language learners: effect size is bigger</a:t>
            </a:r>
          </a:p>
          <a:p>
            <a:r>
              <a:rPr lang="en-US" sz="2200" dirty="0"/>
              <a:t>Vocabulary has the opposite relationship with reading comprehension as fluency (vocabulary explains a small amount of comprehension in the early grades, but this increases as students progress)</a:t>
            </a:r>
          </a:p>
        </p:txBody>
      </p:sp>
    </p:spTree>
    <p:extLst>
      <p:ext uri="{BB962C8B-B14F-4D97-AF65-F5344CB8AC3E}">
        <p14:creationId xmlns:p14="http://schemas.microsoft.com/office/powerpoint/2010/main" val="411762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AA826-21CB-E141-ACBC-A6B45CA18D92}"/>
              </a:ext>
            </a:extLst>
          </p:cNvPr>
          <p:cNvSpPr txBox="1">
            <a:spLocks/>
          </p:cNvSpPr>
          <p:nvPr/>
        </p:nvSpPr>
        <p:spPr>
          <a:xfrm>
            <a:off x="457200" y="28552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00B050"/>
                </a:solidFill>
              </a:rPr>
              <a:t>Confusion over Exposure </a:t>
            </a:r>
          </a:p>
        </p:txBody>
      </p:sp>
      <p:sp>
        <p:nvSpPr>
          <p:cNvPr id="3" name="Rectangle 2">
            <a:extLst>
              <a:ext uri="{FF2B5EF4-FFF2-40B4-BE49-F238E27FC236}">
                <a16:creationId xmlns:a16="http://schemas.microsoft.com/office/drawing/2014/main" id="{B41E111A-B4A9-7E42-A78E-6AB27922A146}"/>
              </a:ext>
            </a:extLst>
          </p:cNvPr>
          <p:cNvSpPr/>
          <p:nvPr/>
        </p:nvSpPr>
        <p:spPr>
          <a:xfrm>
            <a:off x="1019908" y="2051538"/>
            <a:ext cx="10081846" cy="3416320"/>
          </a:xfrm>
          <a:prstGeom prst="rect">
            <a:avLst/>
          </a:prstGeom>
        </p:spPr>
        <p:txBody>
          <a:bodyPr wrap="square">
            <a:spAutoFit/>
          </a:bodyPr>
          <a:lstStyle/>
          <a:p>
            <a:pPr marL="342900" indent="-342900">
              <a:buFont typeface="Arial" panose="020B0604020202020204" pitchFamily="34" charset="0"/>
              <a:buChar char="•"/>
            </a:pPr>
            <a:r>
              <a:rPr lang="en-US" sz="2400" dirty="0"/>
              <a:t>Major concerns about the Hart &amp; </a:t>
            </a:r>
            <a:r>
              <a:rPr lang="en-US" sz="2400" dirty="0" err="1"/>
              <a:t>Risley</a:t>
            </a:r>
            <a:r>
              <a:rPr lang="en-US" sz="2400" dirty="0"/>
              <a:t> study: small size, methods that may have suppressed language of lowest SES population</a:t>
            </a:r>
          </a:p>
          <a:p>
            <a:pPr marL="342900" indent="-342900">
              <a:buFont typeface="Arial" panose="020B0604020202020204" pitchFamily="34" charset="0"/>
              <a:buChar char="•"/>
            </a:pPr>
            <a:r>
              <a:rPr lang="en-US" sz="2400" dirty="0" err="1"/>
              <a:t>Gilkerson</a:t>
            </a:r>
            <a:r>
              <a:rPr lang="en-US" sz="2400" dirty="0"/>
              <a:t>, et al. (2015): replicated the study, but with a larger sample of kids (329) and greater amount of data (and without researchers present—LENA); found that lower SES kids vocalized less than other kids and this explained 7-16% of the variance in oral language development---found a 4 million word gap by age of three </a:t>
            </a:r>
          </a:p>
          <a:p>
            <a:pPr marL="342900" indent="-342900">
              <a:buFont typeface="Arial" panose="020B0604020202020204" pitchFamily="34" charset="0"/>
              <a:buChar char="•"/>
            </a:pPr>
            <a:r>
              <a:rPr lang="en-US" sz="2400" dirty="0"/>
              <a:t>Sperry, Sperry, &amp; Miller, (2018): no differences (but didn’t include a high SES group and counted ambient language)</a:t>
            </a:r>
          </a:p>
        </p:txBody>
      </p:sp>
    </p:spTree>
    <p:extLst>
      <p:ext uri="{BB962C8B-B14F-4D97-AF65-F5344CB8AC3E}">
        <p14:creationId xmlns:p14="http://schemas.microsoft.com/office/powerpoint/2010/main" val="3554954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a:solidFill>
                  <a:srgbClr val="FFFFFF"/>
                </a:solidFill>
              </a:rPr>
              <a:t>Vocabulary (cont.)</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Kids learn a lot of words indirectly too (from reading, listening to reading, media, etc.)</a:t>
            </a:r>
          </a:p>
          <a:p>
            <a:r>
              <a:rPr lang="en-US" sz="2400" dirty="0"/>
              <a:t>Reading to young kids can be a prime source of vocabulary growth</a:t>
            </a:r>
          </a:p>
          <a:p>
            <a:endParaRPr lang="en-US" sz="2400" dirty="0"/>
          </a:p>
        </p:txBody>
      </p:sp>
    </p:spTree>
    <p:extLst>
      <p:ext uri="{BB962C8B-B14F-4D97-AF65-F5344CB8AC3E}">
        <p14:creationId xmlns:p14="http://schemas.microsoft.com/office/powerpoint/2010/main" val="2915216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a:solidFill>
                  <a:srgbClr val="FFFFFF"/>
                </a:solidFill>
              </a:rPr>
              <a:t>Vocabulary (cont.)</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However, studies show that it is possible to raise reading achievement by improving vocabulary</a:t>
            </a:r>
          </a:p>
          <a:p>
            <a:r>
              <a:rPr lang="en-US" sz="2400" dirty="0"/>
              <a:t>Effective instruction is explicit </a:t>
            </a:r>
          </a:p>
          <a:p>
            <a:r>
              <a:rPr lang="en-US" sz="2400" dirty="0"/>
              <a:t>Effective vocabulary instruction implicates oral and written language </a:t>
            </a:r>
          </a:p>
          <a:p>
            <a:r>
              <a:rPr lang="en-US" sz="2400" dirty="0"/>
              <a:t>Effective vocabulary instruction is rich/thorough</a:t>
            </a:r>
          </a:p>
          <a:p>
            <a:r>
              <a:rPr lang="en-US" sz="2400" dirty="0"/>
              <a:t>Effective instruction is focused on relationships among words, </a:t>
            </a:r>
          </a:p>
          <a:p>
            <a:r>
              <a:rPr lang="en-US" sz="2400" dirty="0"/>
              <a:t>Personalization matters </a:t>
            </a:r>
          </a:p>
          <a:p>
            <a:r>
              <a:rPr lang="en-US" sz="2400" dirty="0"/>
              <a:t>So does adequate ongoing review</a:t>
            </a:r>
          </a:p>
          <a:p>
            <a:endParaRPr lang="en-US" sz="2400" dirty="0"/>
          </a:p>
        </p:txBody>
      </p:sp>
    </p:spTree>
    <p:extLst>
      <p:ext uri="{BB962C8B-B14F-4D97-AF65-F5344CB8AC3E}">
        <p14:creationId xmlns:p14="http://schemas.microsoft.com/office/powerpoint/2010/main" val="837460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Oral Reading Fluency</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r>
              <a:rPr lang="en-US" sz="2400" dirty="0">
                <a:solidFill>
                  <a:schemeClr val="bg1"/>
                </a:solidFill>
              </a:rPr>
              <a:t>Oral reading fluency (text reading fluency) refers to the ability to read text accurately, with automaticity, and with proper expression</a:t>
            </a:r>
          </a:p>
          <a:p>
            <a:r>
              <a:rPr lang="en-US" sz="2400" dirty="0">
                <a:solidFill>
                  <a:schemeClr val="bg1"/>
                </a:solidFill>
              </a:rPr>
              <a:t>National Reading Panel reviewed 52 studies and found that oral reading fluency instruction improved decoding, word reading, fluency, and reading comprehension in Grades 1-4 and with remedial students Grades 1-12</a:t>
            </a:r>
          </a:p>
          <a:p>
            <a:r>
              <a:rPr lang="en-US" sz="2400" dirty="0">
                <a:solidFill>
                  <a:schemeClr val="bg1"/>
                </a:solidFill>
              </a:rPr>
              <a:t>Fluency is best predictor of reading comprehension in lower grades (2</a:t>
            </a:r>
            <a:r>
              <a:rPr lang="en-US" sz="2400" baseline="30000" dirty="0">
                <a:solidFill>
                  <a:schemeClr val="bg1"/>
                </a:solidFill>
              </a:rPr>
              <a:t>nd</a:t>
            </a:r>
            <a:r>
              <a:rPr lang="en-US" sz="2400" dirty="0">
                <a:solidFill>
                  <a:schemeClr val="bg1"/>
                </a:solidFill>
              </a:rPr>
              <a:t>: 73% of comprehension variance explained by fluency; this declines to 25% by grade 8)</a:t>
            </a:r>
          </a:p>
          <a:p>
            <a:endParaRPr lang="en-US" sz="2400" dirty="0">
              <a:solidFill>
                <a:schemeClr val="bg1"/>
              </a:solidFill>
            </a:endParaRPr>
          </a:p>
        </p:txBody>
      </p:sp>
    </p:spTree>
    <p:extLst>
      <p:ext uri="{BB962C8B-B14F-4D97-AF65-F5344CB8AC3E}">
        <p14:creationId xmlns:p14="http://schemas.microsoft.com/office/powerpoint/2010/main" val="4190715599"/>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Oral Reading Fluency</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r>
              <a:rPr lang="en-US" sz="2400" dirty="0">
                <a:solidFill>
                  <a:schemeClr val="bg1"/>
                </a:solidFill>
              </a:rPr>
              <a:t>The idea of teaching oral reading fluency came from attempts to meet the learning needs of students who knew their phonics, but still did not read well (Chomsky, 1974)</a:t>
            </a:r>
          </a:p>
        </p:txBody>
      </p:sp>
    </p:spTree>
    <p:extLst>
      <p:ext uri="{BB962C8B-B14F-4D97-AF65-F5344CB8AC3E}">
        <p14:creationId xmlns:p14="http://schemas.microsoft.com/office/powerpoint/2010/main" val="436370790"/>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Oral Reading Fluency</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r>
              <a:rPr lang="en-US" sz="2400" dirty="0">
                <a:solidFill>
                  <a:schemeClr val="bg1"/>
                </a:solidFill>
              </a:rPr>
              <a:t>Many ways to teach oral reading fluency (repeated reading, reading while listening, paired reading, neurological impress, etc.)</a:t>
            </a:r>
          </a:p>
          <a:p>
            <a:r>
              <a:rPr lang="en-US" sz="2400" dirty="0">
                <a:solidFill>
                  <a:schemeClr val="bg1"/>
                </a:solidFill>
              </a:rPr>
              <a:t>What these all have in common: students are challenging text, reading aloud, guidance, and repetition</a:t>
            </a:r>
          </a:p>
          <a:p>
            <a:endParaRPr lang="en-US" sz="2400" dirty="0">
              <a:solidFill>
                <a:schemeClr val="bg1"/>
              </a:solidFill>
            </a:endParaRPr>
          </a:p>
        </p:txBody>
      </p:sp>
    </p:spTree>
    <p:extLst>
      <p:ext uri="{BB962C8B-B14F-4D97-AF65-F5344CB8AC3E}">
        <p14:creationId xmlns:p14="http://schemas.microsoft.com/office/powerpoint/2010/main" val="2457709516"/>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Oral Reading Fluency (cont.)</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r>
              <a:rPr lang="en-US" sz="2400" dirty="0">
                <a:solidFill>
                  <a:schemeClr val="bg1"/>
                </a:solidFill>
              </a:rPr>
              <a:t>ORF is a bit of a mash up of fast decoding and initial reading comprehension</a:t>
            </a:r>
          </a:p>
          <a:p>
            <a:r>
              <a:rPr lang="en-US" sz="2400" dirty="0">
                <a:solidFill>
                  <a:schemeClr val="bg1"/>
                </a:solidFill>
              </a:rPr>
              <a:t>With young children and lower readers, it appears that the main learning is in learning the words</a:t>
            </a:r>
          </a:p>
          <a:p>
            <a:r>
              <a:rPr lang="en-US" sz="2400" dirty="0">
                <a:solidFill>
                  <a:schemeClr val="bg1"/>
                </a:solidFill>
              </a:rPr>
              <a:t>With older readers, the benefits appear to be more grammatical</a:t>
            </a:r>
          </a:p>
          <a:p>
            <a:r>
              <a:rPr lang="en-US" sz="2400" dirty="0">
                <a:solidFill>
                  <a:schemeClr val="bg1"/>
                </a:solidFill>
              </a:rPr>
              <a:t>Accuracy --- Automaticity --- Prosody</a:t>
            </a:r>
          </a:p>
          <a:p>
            <a:endParaRPr lang="en-US" sz="2400" dirty="0">
              <a:solidFill>
                <a:schemeClr val="bg1"/>
              </a:solidFill>
            </a:endParaRPr>
          </a:p>
        </p:txBody>
      </p:sp>
    </p:spTree>
    <p:extLst>
      <p:ext uri="{BB962C8B-B14F-4D97-AF65-F5344CB8AC3E}">
        <p14:creationId xmlns:p14="http://schemas.microsoft.com/office/powerpoint/2010/main" val="3054439872"/>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sz="3700">
                <a:solidFill>
                  <a:srgbClr val="FFFFFF"/>
                </a:solidFill>
              </a:rPr>
              <a:t>Reading Comprehension</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Instruction in phonemic awareness, phonics, oral reading fluency, and vocabulary instruction all have been found to enhance reading comprehension</a:t>
            </a:r>
          </a:p>
          <a:p>
            <a:r>
              <a:rPr lang="en-US" sz="2400" dirty="0"/>
              <a:t>However, there are also approaches to instruction that have been found to help reading comprehension more directly</a:t>
            </a:r>
          </a:p>
        </p:txBody>
      </p:sp>
    </p:spTree>
    <p:extLst>
      <p:ext uri="{BB962C8B-B14F-4D97-AF65-F5344CB8AC3E}">
        <p14:creationId xmlns:p14="http://schemas.microsoft.com/office/powerpoint/2010/main" val="694089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sz="3700">
                <a:solidFill>
                  <a:srgbClr val="FFFFFF"/>
                </a:solidFill>
              </a:rPr>
              <a:t>Reading Comprehension</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National Reading Panel reviewed 204 studies of reading comprehension strategy instruction (K-12)</a:t>
            </a:r>
          </a:p>
          <a:p>
            <a:r>
              <a:rPr lang="en-US" sz="2400" dirty="0"/>
              <a:t>What Works Clearinghouse (Shanahan, Carlson, </a:t>
            </a:r>
            <a:r>
              <a:rPr lang="en-US" sz="2400"/>
              <a:t>Carriere</a:t>
            </a:r>
            <a:r>
              <a:rPr lang="en-US" sz="2400" dirty="0"/>
              <a:t>, Duke, et al., 2010) concluded that reading comprehension strategy instruction was effective with students in the primary grades</a:t>
            </a:r>
          </a:p>
          <a:p>
            <a:r>
              <a:rPr lang="en-US" sz="2400" dirty="0"/>
              <a:t>WWC also determined that “gradual release of responsibility” instruction was an effective method for improving reading comprehension with primary grade students </a:t>
            </a:r>
          </a:p>
        </p:txBody>
      </p:sp>
    </p:spTree>
    <p:extLst>
      <p:ext uri="{BB962C8B-B14F-4D97-AF65-F5344CB8AC3E}">
        <p14:creationId xmlns:p14="http://schemas.microsoft.com/office/powerpoint/2010/main" val="770409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sz="3700">
                <a:solidFill>
                  <a:srgbClr val="FFFFFF"/>
                </a:solidFill>
              </a:rPr>
              <a:t>Reading Comprehension (cont.)</a:t>
            </a:r>
          </a:p>
        </p:txBody>
      </p:sp>
      <p:sp>
        <p:nvSpPr>
          <p:cNvPr id="3" name="Content Placeholder 2"/>
          <p:cNvSpPr>
            <a:spLocks noGrp="1"/>
          </p:cNvSpPr>
          <p:nvPr>
            <p:ph idx="1"/>
          </p:nvPr>
        </p:nvSpPr>
        <p:spPr>
          <a:xfrm>
            <a:off x="4978708" y="885651"/>
            <a:ext cx="6525220" cy="4616849"/>
          </a:xfrm>
        </p:spPr>
        <p:txBody>
          <a:bodyPr anchor="ctr">
            <a:normAutofit/>
          </a:bodyPr>
          <a:lstStyle/>
          <a:p>
            <a:pPr marL="0" indent="0">
              <a:buNone/>
            </a:pPr>
            <a:r>
              <a:rPr lang="en-US" sz="2400" dirty="0"/>
              <a:t>Effective strategy instruction focuses on:</a:t>
            </a:r>
          </a:p>
          <a:p>
            <a:r>
              <a:rPr lang="en-US" sz="2400" dirty="0"/>
              <a:t>Prior knowledge</a:t>
            </a:r>
          </a:p>
          <a:p>
            <a:r>
              <a:rPr lang="en-US" sz="2400" dirty="0"/>
              <a:t>Summarization</a:t>
            </a:r>
          </a:p>
          <a:p>
            <a:r>
              <a:rPr lang="en-US" sz="2400" dirty="0"/>
              <a:t>Questioning </a:t>
            </a:r>
          </a:p>
          <a:p>
            <a:r>
              <a:rPr lang="en-US" sz="2400" dirty="0"/>
              <a:t>Monitoring </a:t>
            </a:r>
          </a:p>
          <a:p>
            <a:r>
              <a:rPr lang="en-US" sz="2400" dirty="0"/>
              <a:t>Visualization</a:t>
            </a:r>
          </a:p>
          <a:p>
            <a:r>
              <a:rPr lang="en-US" sz="2400" dirty="0"/>
              <a:t>Text structure </a:t>
            </a:r>
          </a:p>
          <a:p>
            <a:r>
              <a:rPr lang="en-US" sz="2400" dirty="0"/>
              <a:t>Story mapping/text structure analysis </a:t>
            </a:r>
          </a:p>
        </p:txBody>
      </p:sp>
    </p:spTree>
    <p:extLst>
      <p:ext uri="{BB962C8B-B14F-4D97-AF65-F5344CB8AC3E}">
        <p14:creationId xmlns:p14="http://schemas.microsoft.com/office/powerpoint/2010/main" val="2122400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sz="3700">
                <a:solidFill>
                  <a:srgbClr val="FFFFFF"/>
                </a:solidFill>
              </a:rPr>
              <a:t>Reading Comprehension (cont.)</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Multiple strategies are most effective (such as in reciprocal teaching)</a:t>
            </a:r>
          </a:p>
          <a:p>
            <a:r>
              <a:rPr lang="en-US" sz="2400" dirty="0"/>
              <a:t>Gradual release of responsibility has strong supporting research evidence (WWC)</a:t>
            </a:r>
          </a:p>
          <a:p>
            <a:r>
              <a:rPr lang="en-US" sz="2400" dirty="0"/>
              <a:t>Moderate evidence (WWC) supporting the role of motivation in comprehension instruction (choice, collaboration, challenge, control) </a:t>
            </a:r>
          </a:p>
        </p:txBody>
      </p:sp>
    </p:spTree>
    <p:extLst>
      <p:ext uri="{BB962C8B-B14F-4D97-AF65-F5344CB8AC3E}">
        <p14:creationId xmlns:p14="http://schemas.microsoft.com/office/powerpoint/2010/main" val="161539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7" name="Title 1"/>
          <p:cNvSpPr>
            <a:spLocks noGrp="1"/>
          </p:cNvSpPr>
          <p:nvPr>
            <p:ph type="title"/>
          </p:nvPr>
        </p:nvSpPr>
        <p:spPr>
          <a:xfrm>
            <a:off x="6109498" y="908344"/>
            <a:ext cx="5244301" cy="1538130"/>
          </a:xfrm>
        </p:spPr>
        <p:txBody>
          <a:bodyPr>
            <a:normAutofit/>
          </a:bodyPr>
          <a:lstStyle/>
          <a:p>
            <a:pPr eaLnBrk="1" hangingPunct="1"/>
            <a:r>
              <a:rPr lang="en-US" b="1">
                <a:latin typeface="Calibri" charset="0"/>
                <a:cs typeface="Calibri" charset="0"/>
              </a:rPr>
              <a:t>Effects of full-day kindergarten</a:t>
            </a:r>
          </a:p>
        </p:txBody>
      </p:sp>
      <p:sp>
        <p:nvSpPr>
          <p:cNvPr id="72"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24579" name="Picture 3" descr="C:\Users\Timothy Shanahan\AppData\Local\Microsoft\Windows\Temporary Internet Files\Content.IE5\I1HKNXGJ\MPj04394410000[1].jpg"/>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80173" y="2334028"/>
            <a:ext cx="3267942" cy="21813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5911158" y="2706865"/>
            <a:ext cx="5383652" cy="3470097"/>
          </a:xfrm>
        </p:spPr>
        <p:txBody>
          <a:bodyPr rtlCol="0">
            <a:normAutofit lnSpcReduction="10000"/>
          </a:bodyPr>
          <a:lstStyle/>
          <a:p>
            <a:pPr>
              <a:buFont typeface="Arial" pitchFamily="34" charset="0"/>
              <a:buChar char="•"/>
              <a:defRPr/>
            </a:pPr>
            <a:r>
              <a:rPr lang="en-US" sz="2200" dirty="0">
                <a:latin typeface="Calibri"/>
                <a:cs typeface="Calibri"/>
              </a:rPr>
              <a:t>Full-day kindergarten increases academic experience by about one month per year</a:t>
            </a:r>
          </a:p>
          <a:p>
            <a:pPr>
              <a:buFont typeface="Arial" pitchFamily="34" charset="0"/>
              <a:buChar char="•"/>
              <a:defRPr/>
            </a:pPr>
            <a:r>
              <a:rPr lang="en-US" sz="2200" dirty="0">
                <a:latin typeface="Calibri"/>
                <a:cs typeface="Calibri"/>
              </a:rPr>
              <a:t>Full-day kindergartens consistently outscore half-day kindergartens on achievement tests</a:t>
            </a:r>
          </a:p>
          <a:p>
            <a:pPr>
              <a:spcBef>
                <a:spcPts val="0"/>
              </a:spcBef>
              <a:buFont typeface="Arial" pitchFamily="34" charset="0"/>
              <a:buChar char="•"/>
              <a:defRPr/>
            </a:pPr>
            <a:r>
              <a:rPr lang="en-US" sz="2200" dirty="0">
                <a:latin typeface="Calibri"/>
                <a:cs typeface="Calibri"/>
              </a:rPr>
              <a:t>Full-day kindergarten has stronger, longer lasting</a:t>
            </a:r>
          </a:p>
          <a:p>
            <a:pPr>
              <a:spcBef>
                <a:spcPts val="0"/>
              </a:spcBef>
              <a:buNone/>
              <a:defRPr/>
            </a:pPr>
            <a:r>
              <a:rPr lang="en-US" sz="2200" dirty="0">
                <a:latin typeface="Calibri"/>
                <a:cs typeface="Calibri"/>
              </a:rPr>
              <a:t>    benefits for children from </a:t>
            </a:r>
          </a:p>
          <a:p>
            <a:pPr>
              <a:spcBef>
                <a:spcPts val="0"/>
              </a:spcBef>
              <a:buNone/>
              <a:defRPr/>
            </a:pPr>
            <a:r>
              <a:rPr lang="en-US" sz="2200" dirty="0">
                <a:latin typeface="Calibri"/>
                <a:cs typeface="Calibri"/>
              </a:rPr>
              <a:t>    low-income families or with</a:t>
            </a:r>
          </a:p>
          <a:p>
            <a:pPr>
              <a:spcBef>
                <a:spcPts val="0"/>
              </a:spcBef>
              <a:buNone/>
              <a:defRPr/>
            </a:pPr>
            <a:r>
              <a:rPr lang="en-US" sz="2200" dirty="0">
                <a:latin typeface="Calibri"/>
                <a:cs typeface="Calibri"/>
              </a:rPr>
              <a:t>    few educational resources </a:t>
            </a:r>
          </a:p>
          <a:p>
            <a:pPr>
              <a:spcBef>
                <a:spcPts val="0"/>
              </a:spcBef>
              <a:buNone/>
              <a:defRPr/>
            </a:pPr>
            <a:r>
              <a:rPr lang="en-US" sz="2200" dirty="0">
                <a:latin typeface="Calibri"/>
                <a:cs typeface="Calibri"/>
              </a:rPr>
              <a:t>    prior to kindergarten.</a:t>
            </a:r>
          </a:p>
          <a:p>
            <a:pPr>
              <a:buFont typeface="Arial" pitchFamily="34" charset="0"/>
              <a:buChar char="•"/>
              <a:defRPr/>
            </a:pPr>
            <a:endParaRPr lang="en-US" sz="2000" dirty="0">
              <a:ea typeface="+mn-ea"/>
              <a:cs typeface="+mn-cs"/>
            </a:endParaRPr>
          </a:p>
        </p:txBody>
      </p:sp>
    </p:spTree>
    <p:extLst>
      <p:ext uri="{BB962C8B-B14F-4D97-AF65-F5344CB8AC3E}">
        <p14:creationId xmlns:p14="http://schemas.microsoft.com/office/powerpoint/2010/main" val="2336964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sz="3700">
                <a:solidFill>
                  <a:srgbClr val="FFFFFF"/>
                </a:solidFill>
              </a:rPr>
              <a:t>Reading Comprehension (cont.)</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Other aspects of comprehension instruction with positive results</a:t>
            </a:r>
          </a:p>
          <a:p>
            <a:r>
              <a:rPr lang="en-US" sz="2400" dirty="0"/>
              <a:t>Vocabulary instruction is usually treated as part of comprehension work (and as already explained, vocabulary instruction improves comprehension)</a:t>
            </a:r>
          </a:p>
          <a:p>
            <a:r>
              <a:rPr lang="en-US" sz="2400" dirty="0"/>
              <a:t>Sentence combining (sentence reducing) improves understanding of syntax and transfers to comprehension</a:t>
            </a:r>
          </a:p>
          <a:p>
            <a:r>
              <a:rPr lang="en-US" sz="2400" dirty="0"/>
              <a:t>Text structure and cohesion work improves reading comprehension, too</a:t>
            </a:r>
          </a:p>
        </p:txBody>
      </p:sp>
    </p:spTree>
    <p:extLst>
      <p:ext uri="{BB962C8B-B14F-4D97-AF65-F5344CB8AC3E}">
        <p14:creationId xmlns:p14="http://schemas.microsoft.com/office/powerpoint/2010/main" val="17337237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sz="3700">
                <a:solidFill>
                  <a:srgbClr val="FFFFFF"/>
                </a:solidFill>
              </a:rPr>
              <a:t>Reading Comprehension (cont.)</a:t>
            </a:r>
          </a:p>
        </p:txBody>
      </p:sp>
      <p:sp>
        <p:nvSpPr>
          <p:cNvPr id="3" name="Content Placeholder 2"/>
          <p:cNvSpPr>
            <a:spLocks noGrp="1"/>
          </p:cNvSpPr>
          <p:nvPr>
            <p:ph idx="1"/>
          </p:nvPr>
        </p:nvSpPr>
        <p:spPr>
          <a:xfrm>
            <a:off x="4978708" y="885651"/>
            <a:ext cx="6525220" cy="4616849"/>
          </a:xfrm>
        </p:spPr>
        <p:txBody>
          <a:bodyPr anchor="ctr">
            <a:normAutofit/>
          </a:bodyPr>
          <a:lstStyle/>
          <a:p>
            <a:r>
              <a:rPr lang="en-US" sz="2400" dirty="0"/>
              <a:t>Reading comprehension initially focuses on oral reading, but it has to transition to silent reading</a:t>
            </a:r>
          </a:p>
          <a:p>
            <a:r>
              <a:rPr lang="en-US" sz="2400" dirty="0"/>
              <a:t>It is essential that students build rich body of knowledge that they can use to make sense of text (that means reading instruction should take place with texts worth reading, there should be emphasis on remembering the information from these texts)</a:t>
            </a:r>
          </a:p>
          <a:p>
            <a:r>
              <a:rPr lang="en-US" sz="2400" dirty="0"/>
              <a:t>Also, need to protect social studies, science, arts instruction (prior knowledge)</a:t>
            </a:r>
          </a:p>
        </p:txBody>
      </p:sp>
    </p:spTree>
    <p:extLst>
      <p:ext uri="{BB962C8B-B14F-4D97-AF65-F5344CB8AC3E}">
        <p14:creationId xmlns:p14="http://schemas.microsoft.com/office/powerpoint/2010/main" val="3007453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Writing</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r>
              <a:rPr lang="en-US" sz="2400">
                <a:solidFill>
                  <a:schemeClr val="bg1"/>
                </a:solidFill>
              </a:rPr>
              <a:t>Writing—the ability to communicate one’s ideas effectively through written/printed words </a:t>
            </a:r>
          </a:p>
          <a:p>
            <a:r>
              <a:rPr lang="en-US" sz="2400">
                <a:solidFill>
                  <a:schemeClr val="bg1"/>
                </a:solidFill>
              </a:rPr>
              <a:t>Writing is important in its own right</a:t>
            </a:r>
          </a:p>
          <a:p>
            <a:r>
              <a:rPr lang="en-US" sz="2400">
                <a:solidFill>
                  <a:schemeClr val="bg1"/>
                </a:solidFill>
              </a:rPr>
              <a:t>Emphasis here is on the value that writing has to reading achievement</a:t>
            </a:r>
          </a:p>
        </p:txBody>
      </p:sp>
    </p:spTree>
    <p:extLst>
      <p:ext uri="{BB962C8B-B14F-4D97-AF65-F5344CB8AC3E}">
        <p14:creationId xmlns:p14="http://schemas.microsoft.com/office/powerpoint/2010/main" val="227107354"/>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Writing (cont.)</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r>
              <a:rPr lang="en-US" sz="2400">
                <a:solidFill>
                  <a:schemeClr val="bg1"/>
                </a:solidFill>
              </a:rPr>
              <a:t>Writing and reading are closely correlated (Shanahan, 2016) </a:t>
            </a:r>
          </a:p>
          <a:p>
            <a:r>
              <a:rPr lang="en-US" sz="2400">
                <a:solidFill>
                  <a:schemeClr val="bg1"/>
                </a:solidFill>
              </a:rPr>
              <a:t>Reading and writing can explain about 75% of the variation in each other</a:t>
            </a:r>
          </a:p>
          <a:p>
            <a:r>
              <a:rPr lang="en-US" sz="2400">
                <a:solidFill>
                  <a:schemeClr val="bg1"/>
                </a:solidFill>
              </a:rPr>
              <a:t>Magnitude of relationships are consistent from grade level to grade level, but the nature of relations change (decoding and spelling overlap more in the early grades, and writing structure/vocabulary and reading comprehension connect more later on) </a:t>
            </a:r>
          </a:p>
        </p:txBody>
      </p:sp>
    </p:spTree>
    <p:extLst>
      <p:ext uri="{BB962C8B-B14F-4D97-AF65-F5344CB8AC3E}">
        <p14:creationId xmlns:p14="http://schemas.microsoft.com/office/powerpoint/2010/main" val="2299718046"/>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Writing (cont.)</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r>
              <a:rPr lang="en-US" sz="2400">
                <a:solidFill>
                  <a:schemeClr val="bg1"/>
                </a:solidFill>
              </a:rPr>
              <a:t>Graham &amp; Hebert, 2010 meta-analyzed more than 100 studies that looked at impact of writing on reading comprehension and learning from text</a:t>
            </a:r>
          </a:p>
          <a:p>
            <a:r>
              <a:rPr lang="en-US" sz="2400">
                <a:solidFill>
                  <a:schemeClr val="bg1"/>
                </a:solidFill>
              </a:rPr>
              <a:t>93% of the effects were positive and statistically significant</a:t>
            </a:r>
          </a:p>
          <a:p>
            <a:r>
              <a:rPr lang="en-US" sz="2400">
                <a:solidFill>
                  <a:schemeClr val="bg1"/>
                </a:solidFill>
              </a:rPr>
              <a:t>Writing about text had a bigger impact on learning than reading, reading and rereading, reading and discussing</a:t>
            </a:r>
          </a:p>
        </p:txBody>
      </p:sp>
    </p:spTree>
    <p:extLst>
      <p:ext uri="{BB962C8B-B14F-4D97-AF65-F5344CB8AC3E}">
        <p14:creationId xmlns:p14="http://schemas.microsoft.com/office/powerpoint/2010/main" val="3838351737"/>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94027"/>
            <a:ext cx="3494362" cy="4782873"/>
          </a:xfrm>
        </p:spPr>
        <p:txBody>
          <a:bodyPr>
            <a:normAutofit/>
          </a:bodyPr>
          <a:lstStyle/>
          <a:p>
            <a:pPr algn="r"/>
            <a:r>
              <a:rPr lang="en-US">
                <a:solidFill>
                  <a:schemeClr val="bg1"/>
                </a:solidFill>
              </a:rPr>
              <a:t>Writing (cont.)</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2" y="894027"/>
            <a:ext cx="6377768" cy="4782873"/>
          </a:xfrm>
        </p:spPr>
        <p:txBody>
          <a:bodyPr anchor="ctr">
            <a:normAutofit/>
          </a:bodyPr>
          <a:lstStyle/>
          <a:p>
            <a:pPr marL="0" indent="0">
              <a:buNone/>
            </a:pPr>
            <a:r>
              <a:rPr lang="en-US" sz="2400" dirty="0">
                <a:solidFill>
                  <a:schemeClr val="bg1"/>
                </a:solidFill>
              </a:rPr>
              <a:t>Four ways of writing about text that have been found effective:</a:t>
            </a:r>
          </a:p>
          <a:p>
            <a:r>
              <a:rPr lang="en-US" sz="2400" dirty="0">
                <a:solidFill>
                  <a:schemeClr val="bg1"/>
                </a:solidFill>
              </a:rPr>
              <a:t>Modeling</a:t>
            </a:r>
          </a:p>
          <a:p>
            <a:r>
              <a:rPr lang="en-US" sz="2400" dirty="0">
                <a:solidFill>
                  <a:schemeClr val="bg1"/>
                </a:solidFill>
              </a:rPr>
              <a:t>Summarization</a:t>
            </a:r>
          </a:p>
          <a:p>
            <a:r>
              <a:rPr lang="en-US" sz="2400" dirty="0">
                <a:solidFill>
                  <a:schemeClr val="bg1"/>
                </a:solidFill>
              </a:rPr>
              <a:t>Analysis/critique</a:t>
            </a:r>
          </a:p>
          <a:p>
            <a:r>
              <a:rPr lang="en-US" sz="2400" dirty="0">
                <a:solidFill>
                  <a:schemeClr val="bg1"/>
                </a:solidFill>
              </a:rPr>
              <a:t>Synthesis</a:t>
            </a:r>
          </a:p>
          <a:p>
            <a:endParaRPr lang="en-US" sz="2400" dirty="0">
              <a:solidFill>
                <a:schemeClr val="bg1"/>
              </a:solidFill>
            </a:endParaRPr>
          </a:p>
        </p:txBody>
      </p:sp>
    </p:spTree>
    <p:extLst>
      <p:ext uri="{BB962C8B-B14F-4D97-AF65-F5344CB8AC3E}">
        <p14:creationId xmlns:p14="http://schemas.microsoft.com/office/powerpoint/2010/main" val="1590093980"/>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C91F1F-266F-4465-8F89-487664D87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117F01D7-4ACD-4ABC-8244-95EC0B620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1E2C23CB-D77B-4033-877F-D35608A3C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2350008"/>
            <a:ext cx="2441448" cy="2459736"/>
          </a:xfrm>
        </p:spPr>
        <p:txBody>
          <a:bodyPr>
            <a:normAutofit/>
          </a:bodyPr>
          <a:lstStyle/>
          <a:p>
            <a:r>
              <a:rPr lang="en-US" sz="3200"/>
              <a:t>Summary of Content</a:t>
            </a:r>
          </a:p>
        </p:txBody>
      </p:sp>
      <p:sp>
        <p:nvSpPr>
          <p:cNvPr id="3" name="Content Placeholder 2"/>
          <p:cNvSpPr>
            <a:spLocks noGrp="1"/>
          </p:cNvSpPr>
          <p:nvPr>
            <p:ph idx="1"/>
          </p:nvPr>
        </p:nvSpPr>
        <p:spPr>
          <a:xfrm>
            <a:off x="4846320" y="1115568"/>
            <a:ext cx="6556248" cy="4636008"/>
          </a:xfrm>
        </p:spPr>
        <p:txBody>
          <a:bodyPr anchor="ctr">
            <a:normAutofit/>
          </a:bodyPr>
          <a:lstStyle/>
          <a:p>
            <a:pPr marL="0" indent="0" defTabSz="914400">
              <a:spcBef>
                <a:spcPts val="0"/>
              </a:spcBef>
              <a:spcAft>
                <a:spcPts val="600"/>
              </a:spcAft>
              <a:buNone/>
              <a:defRPr/>
            </a:pPr>
            <a:r>
              <a:rPr lang="en-US" sz="2400" dirty="0"/>
              <a:t>Research shows clear causal relationship between teaching the following and reading achievement:</a:t>
            </a:r>
          </a:p>
          <a:p>
            <a:pPr defTabSz="914400">
              <a:spcBef>
                <a:spcPts val="0"/>
              </a:spcBef>
              <a:spcAft>
                <a:spcPts val="600"/>
              </a:spcAft>
            </a:pPr>
            <a:r>
              <a:rPr lang="en-US" sz="2400" dirty="0"/>
              <a:t>Phonological awareness (including letters)</a:t>
            </a:r>
          </a:p>
          <a:p>
            <a:pPr defTabSz="914400">
              <a:spcBef>
                <a:spcPts val="0"/>
              </a:spcBef>
              <a:spcAft>
                <a:spcPts val="600"/>
              </a:spcAft>
            </a:pPr>
            <a:r>
              <a:rPr lang="en-US" sz="2400" dirty="0"/>
              <a:t>Phonics (including sight words)</a:t>
            </a:r>
          </a:p>
          <a:p>
            <a:pPr defTabSz="914400">
              <a:spcBef>
                <a:spcPts val="0"/>
              </a:spcBef>
              <a:spcAft>
                <a:spcPts val="600"/>
              </a:spcAft>
            </a:pPr>
            <a:r>
              <a:rPr lang="en-US" sz="2400" dirty="0"/>
              <a:t>Vocabulary</a:t>
            </a:r>
          </a:p>
          <a:p>
            <a:pPr defTabSz="914400">
              <a:spcBef>
                <a:spcPts val="0"/>
              </a:spcBef>
              <a:spcAft>
                <a:spcPts val="600"/>
              </a:spcAft>
            </a:pPr>
            <a:r>
              <a:rPr lang="en-US" sz="2400" dirty="0"/>
              <a:t>Oral Reading Fluency</a:t>
            </a:r>
          </a:p>
          <a:p>
            <a:pPr defTabSz="914400">
              <a:spcBef>
                <a:spcPts val="0"/>
              </a:spcBef>
              <a:spcAft>
                <a:spcPts val="600"/>
              </a:spcAft>
            </a:pPr>
            <a:r>
              <a:rPr lang="en-US" sz="2400" dirty="0"/>
              <a:t>Reading comprehension strategies</a:t>
            </a:r>
          </a:p>
          <a:p>
            <a:pPr defTabSz="914400">
              <a:spcBef>
                <a:spcPts val="0"/>
              </a:spcBef>
              <a:spcAft>
                <a:spcPts val="600"/>
              </a:spcAft>
            </a:pPr>
            <a:r>
              <a:rPr lang="en-US" sz="2400" dirty="0"/>
              <a:t>Writing</a:t>
            </a:r>
          </a:p>
        </p:txBody>
      </p:sp>
    </p:spTree>
    <p:extLst>
      <p:ext uri="{BB962C8B-B14F-4D97-AF65-F5344CB8AC3E}">
        <p14:creationId xmlns:p14="http://schemas.microsoft.com/office/powerpoint/2010/main" val="227158310"/>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9224" y="960120"/>
            <a:ext cx="3867912" cy="4169664"/>
          </a:xfrm>
        </p:spPr>
        <p:txBody>
          <a:bodyPr>
            <a:normAutofit/>
          </a:bodyPr>
          <a:lstStyle/>
          <a:p>
            <a:pPr algn="r"/>
            <a:r>
              <a:rPr lang="en-US" dirty="0"/>
              <a:t>What’s Missing?</a:t>
            </a:r>
            <a:endParaRPr lang="en-US"/>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3480" y="960120"/>
            <a:ext cx="5995670" cy="4169664"/>
          </a:xfrm>
        </p:spPr>
        <p:txBody>
          <a:bodyPr anchor="ctr">
            <a:normAutofit/>
          </a:bodyPr>
          <a:lstStyle/>
          <a:p>
            <a:r>
              <a:rPr lang="en-US" sz="2400" dirty="0"/>
              <a:t>No other content has this kind of evidence (large numbers of experimental studies showing clear benefits from being taught this information/skill)</a:t>
            </a:r>
          </a:p>
          <a:p>
            <a:r>
              <a:rPr lang="en-US" sz="2400" dirty="0"/>
              <a:t>However, there are two other areas that seem very promising: </a:t>
            </a:r>
          </a:p>
          <a:p>
            <a:endParaRPr lang="en-US" sz="2400" dirty="0"/>
          </a:p>
          <a:p>
            <a:pPr marL="0" indent="0">
              <a:buNone/>
            </a:pPr>
            <a:r>
              <a:rPr lang="en-US" sz="2400" dirty="0"/>
              <a:t>	Oral language development </a:t>
            </a:r>
          </a:p>
          <a:p>
            <a:pPr marL="0" indent="0">
              <a:buNone/>
            </a:pPr>
            <a:r>
              <a:rPr lang="en-US" sz="2400" dirty="0"/>
              <a:t>	Content/world/domain knowledge</a:t>
            </a:r>
          </a:p>
        </p:txBody>
      </p:sp>
    </p:spTree>
    <p:extLst>
      <p:ext uri="{BB962C8B-B14F-4D97-AF65-F5344CB8AC3E}">
        <p14:creationId xmlns:p14="http://schemas.microsoft.com/office/powerpoint/2010/main" val="2439418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2057400" y="152400"/>
            <a:ext cx="8610600" cy="685800"/>
          </a:xfrm>
        </p:spPr>
        <p:txBody>
          <a:bodyPr>
            <a:normAutofit/>
          </a:bodyPr>
          <a:lstStyle/>
          <a:p>
            <a:pPr eaLnBrk="1" hangingPunct="1">
              <a:defRPr/>
            </a:pPr>
            <a:r>
              <a:rPr lang="en-US" sz="2000" b="1">
                <a:solidFill>
                  <a:srgbClr val="0D0D0D"/>
                </a:solidFill>
                <a:effectLst>
                  <a:outerShdw blurRad="38100" dist="38100" dir="2700000" algn="tl">
                    <a:srgbClr val="DDDDDD"/>
                  </a:outerShdw>
                </a:effectLst>
                <a:latin typeface="Helvetica" charset="0"/>
              </a:rPr>
              <a:t>Oral Language Predictors</a:t>
            </a:r>
          </a:p>
        </p:txBody>
      </p:sp>
      <p:graphicFrame>
        <p:nvGraphicFramePr>
          <p:cNvPr id="69634" name="Object 6"/>
          <p:cNvGraphicFramePr>
            <a:graphicFrameLocks noGrp="1" noChangeAspect="1"/>
          </p:cNvGraphicFramePr>
          <p:nvPr>
            <p:ph type="tbl" idx="1"/>
          </p:nvPr>
        </p:nvGraphicFramePr>
        <p:xfrm>
          <a:off x="2133600" y="1066800"/>
          <a:ext cx="8077200" cy="5029200"/>
        </p:xfrm>
        <a:graphic>
          <a:graphicData uri="http://schemas.openxmlformats.org/presentationml/2006/ole">
            <mc:AlternateContent xmlns:mc="http://schemas.openxmlformats.org/markup-compatibility/2006">
              <mc:Choice xmlns:v="urn:schemas-microsoft-com:vml" Requires="v">
                <p:oleObj spid="_x0000_s2070" name="Document" r:id="rId4" imgW="6686550" imgH="4610100" progId="Word.Document.8">
                  <p:embed/>
                </p:oleObj>
              </mc:Choice>
              <mc:Fallback>
                <p:oleObj name="Document" r:id="rId4" imgW="6686550" imgH="4610100" progId="Word.Document.8">
                  <p:embed/>
                  <p:pic>
                    <p:nvPicPr>
                      <p:cNvPr id="6963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066800"/>
                        <a:ext cx="80772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827170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C296D8-3CF1-D942-AA4C-2D6576FA8701}"/>
              </a:ext>
            </a:extLst>
          </p:cNvPr>
          <p:cNvSpPr>
            <a:spLocks noGrp="1"/>
          </p:cNvSpPr>
          <p:nvPr>
            <p:ph type="title"/>
          </p:nvPr>
        </p:nvSpPr>
        <p:spPr>
          <a:xfrm>
            <a:off x="649224" y="960120"/>
            <a:ext cx="3867912" cy="4169664"/>
          </a:xfrm>
        </p:spPr>
        <p:txBody>
          <a:bodyPr>
            <a:normAutofit/>
          </a:bodyPr>
          <a:lstStyle/>
          <a:p>
            <a:pPr algn="r"/>
            <a:r>
              <a:rPr lang="en-US" dirty="0"/>
              <a:t>How much teaching?</a:t>
            </a:r>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64B400-CAA0-5242-BE9A-A98B82395FF3}"/>
              </a:ext>
            </a:extLst>
          </p:cNvPr>
          <p:cNvSpPr>
            <a:spLocks noGrp="1"/>
          </p:cNvSpPr>
          <p:nvPr>
            <p:ph idx="1"/>
          </p:nvPr>
        </p:nvSpPr>
        <p:spPr>
          <a:xfrm>
            <a:off x="4983480" y="960120"/>
            <a:ext cx="5513832" cy="4169664"/>
          </a:xfrm>
        </p:spPr>
        <p:txBody>
          <a:bodyPr anchor="ctr">
            <a:normAutofit fontScale="92500"/>
          </a:bodyPr>
          <a:lstStyle/>
          <a:p>
            <a:r>
              <a:rPr lang="en-US" sz="2400" dirty="0"/>
              <a:t>Which of these are we teaching? </a:t>
            </a:r>
          </a:p>
          <a:p>
            <a:r>
              <a:rPr lang="en-US" sz="2400" dirty="0"/>
              <a:t>Which aren’t we teaching?</a:t>
            </a:r>
          </a:p>
          <a:p>
            <a:r>
              <a:rPr lang="en-US" sz="2400" dirty="0"/>
              <a:t>Which are we teaching, but not in the ways that research encourages?</a:t>
            </a:r>
          </a:p>
          <a:p>
            <a:r>
              <a:rPr lang="en-US" sz="2400" dirty="0"/>
              <a:t>How much time daily should be devoted to:</a:t>
            </a:r>
          </a:p>
          <a:p>
            <a:pPr marL="457200" lvl="1" indent="0">
              <a:buNone/>
            </a:pPr>
            <a:r>
              <a:rPr lang="en-US" dirty="0"/>
              <a:t>-- word knowledge (PA, decoding, spelling, high frequency words, morphology, word meanings)?</a:t>
            </a:r>
          </a:p>
          <a:p>
            <a:pPr marL="457200" lvl="1" indent="0">
              <a:buNone/>
            </a:pPr>
            <a:r>
              <a:rPr lang="en-US" dirty="0"/>
              <a:t>-- oral reading fluency?</a:t>
            </a:r>
          </a:p>
          <a:p>
            <a:pPr marL="457200" lvl="1" indent="0">
              <a:buNone/>
            </a:pPr>
            <a:r>
              <a:rPr lang="en-US" dirty="0"/>
              <a:t>-- reading comprehension?</a:t>
            </a:r>
          </a:p>
          <a:p>
            <a:pPr marL="457200" lvl="1" indent="0">
              <a:buNone/>
            </a:pPr>
            <a:r>
              <a:rPr lang="en-US" dirty="0"/>
              <a:t>-- writing?</a:t>
            </a:r>
          </a:p>
          <a:p>
            <a:pPr marL="0" indent="0">
              <a:buNone/>
            </a:pPr>
            <a:endParaRPr lang="en-US" sz="2400" dirty="0"/>
          </a:p>
        </p:txBody>
      </p:sp>
    </p:spTree>
    <p:extLst>
      <p:ext uri="{BB962C8B-B14F-4D97-AF65-F5344CB8AC3E}">
        <p14:creationId xmlns:p14="http://schemas.microsoft.com/office/powerpoint/2010/main" val="79362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1" name="Object 2"/>
          <p:cNvGraphicFramePr>
            <a:graphicFrameLocks noChangeAspect="1"/>
          </p:cNvGraphicFramePr>
          <p:nvPr/>
        </p:nvGraphicFramePr>
        <p:xfrm>
          <a:off x="1828800" y="1524000"/>
          <a:ext cx="8439150" cy="4643438"/>
        </p:xfrm>
        <a:graphic>
          <a:graphicData uri="http://schemas.openxmlformats.org/presentationml/2006/ole">
            <mc:AlternateContent xmlns:mc="http://schemas.openxmlformats.org/markup-compatibility/2006">
              <mc:Choice xmlns:v="urn:schemas-microsoft-com:vml" Requires="v">
                <p:oleObj spid="_x0000_s1046" name="Chart" r:id="rId4" imgW="11791859" imgH="5829216" progId="MSGraph.Chart.8">
                  <p:embed followColorScheme="full"/>
                </p:oleObj>
              </mc:Choice>
              <mc:Fallback>
                <p:oleObj name="Chart" r:id="rId4" imgW="11791859" imgH="5829216" progId="MSGraph.Chart.8">
                  <p:embed followColorScheme="full"/>
                  <p:pic>
                    <p:nvPicPr>
                      <p:cNvPr id="2560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524000"/>
                        <a:ext cx="8439150" cy="4643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5602" name="Text Box 4"/>
          <p:cNvSpPr txBox="1">
            <a:spLocks noChangeArrowheads="1"/>
          </p:cNvSpPr>
          <p:nvPr/>
        </p:nvSpPr>
        <p:spPr bwMode="auto">
          <a:xfrm>
            <a:off x="8077200" y="2133601"/>
            <a:ext cx="1371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400" b="1">
                <a:latin typeface="Book Antiqua" charset="0"/>
                <a:cs typeface="Arial" charset="0"/>
              </a:rPr>
              <a:t>International Average = 193 School Days/Year</a:t>
            </a:r>
          </a:p>
        </p:txBody>
      </p:sp>
      <p:sp>
        <p:nvSpPr>
          <p:cNvPr id="25603" name="Line 5"/>
          <p:cNvSpPr>
            <a:spLocks noChangeShapeType="1"/>
          </p:cNvSpPr>
          <p:nvPr/>
        </p:nvSpPr>
        <p:spPr bwMode="auto">
          <a:xfrm>
            <a:off x="2438400" y="3810000"/>
            <a:ext cx="6781800" cy="0"/>
          </a:xfrm>
          <a:prstGeom prst="line">
            <a:avLst/>
          </a:prstGeom>
          <a:noFill/>
          <a:ln w="19050" cap="rnd">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04" name="Rectangle 6"/>
          <p:cNvSpPr>
            <a:spLocks noGrp="1" noChangeArrowheads="1"/>
          </p:cNvSpPr>
          <p:nvPr>
            <p:ph type="title" idx="4294967295"/>
          </p:nvPr>
        </p:nvSpPr>
        <p:spPr>
          <a:xfrm>
            <a:off x="2286000" y="533400"/>
            <a:ext cx="7772400" cy="1143000"/>
          </a:xfrm>
        </p:spPr>
        <p:txBody>
          <a:bodyPr>
            <a:normAutofit fontScale="90000"/>
          </a:bodyPr>
          <a:lstStyle/>
          <a:p>
            <a:pPr eaLnBrk="1" hangingPunct="1">
              <a:lnSpc>
                <a:spcPct val="130000"/>
              </a:lnSpc>
              <a:spcAft>
                <a:spcPct val="50000"/>
              </a:spcAft>
            </a:pPr>
            <a:br>
              <a:rPr lang="en-US" sz="3600" dirty="0">
                <a:latin typeface="Arial" charset="0"/>
              </a:rPr>
            </a:br>
            <a:r>
              <a:rPr lang="en-US" sz="3600" b="1" dirty="0">
                <a:latin typeface="Calibri" charset="0"/>
                <a:cs typeface="Calibri" charset="0"/>
              </a:rPr>
              <a:t>Number of Instructional Days in School Year by Country</a:t>
            </a:r>
            <a:br>
              <a:rPr lang="en-US" sz="3600" b="1" dirty="0">
                <a:latin typeface="Calibri" charset="0"/>
                <a:cs typeface="Calibri" charset="0"/>
              </a:rPr>
            </a:br>
            <a:endParaRPr lang="en-US" sz="3600" b="1" i="1" dirty="0">
              <a:latin typeface="Calibri" charset="0"/>
              <a:cs typeface="Calibri" charset="0"/>
            </a:endParaRPr>
          </a:p>
        </p:txBody>
      </p:sp>
      <p:sp>
        <p:nvSpPr>
          <p:cNvPr id="25605" name="Text Box 7"/>
          <p:cNvSpPr txBox="1">
            <a:spLocks noChangeArrowheads="1"/>
          </p:cNvSpPr>
          <p:nvPr/>
        </p:nvSpPr>
        <p:spPr bwMode="auto">
          <a:xfrm>
            <a:off x="4572000" y="6248400"/>
            <a:ext cx="3352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a:latin typeface="Book Antiqua" charset="0"/>
                <a:cs typeface="Arial" charset="0"/>
              </a:rPr>
              <a:t>SOURCE:  Trends in International Mathematics and Science Study (TIMSS) 2003</a:t>
            </a:r>
          </a:p>
        </p:txBody>
      </p:sp>
    </p:spTree>
    <p:extLst>
      <p:ext uri="{BB962C8B-B14F-4D97-AF65-F5344CB8AC3E}">
        <p14:creationId xmlns:p14="http://schemas.microsoft.com/office/powerpoint/2010/main" val="24450222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1136428" y="627564"/>
            <a:ext cx="7474172" cy="1325563"/>
          </a:xfrm>
        </p:spPr>
        <p:txBody>
          <a:bodyPr>
            <a:normAutofit/>
          </a:bodyPr>
          <a:lstStyle/>
          <a:p>
            <a:pPr eaLnBrk="1" hangingPunct="1"/>
            <a:r>
              <a:rPr lang="en-US" b="1">
                <a:latin typeface="Calibri" charset="0"/>
                <a:cs typeface="Calibri" charset="0"/>
              </a:rPr>
              <a:t>  Quality of Instruction</a:t>
            </a:r>
          </a:p>
        </p:txBody>
      </p:sp>
      <p:sp>
        <p:nvSpPr>
          <p:cNvPr id="73730" name="Rectangle 3"/>
          <p:cNvSpPr>
            <a:spLocks noGrp="1" noChangeArrowheads="1"/>
          </p:cNvSpPr>
          <p:nvPr>
            <p:ph type="body" idx="1"/>
          </p:nvPr>
        </p:nvSpPr>
        <p:spPr>
          <a:xfrm>
            <a:off x="1136429" y="2278173"/>
            <a:ext cx="6467867" cy="3450613"/>
          </a:xfrm>
        </p:spPr>
        <p:txBody>
          <a:bodyPr anchor="ctr">
            <a:normAutofit/>
          </a:bodyPr>
          <a:lstStyle/>
          <a:p>
            <a:pPr marL="0" indent="0">
              <a:buNone/>
            </a:pPr>
            <a:r>
              <a:rPr lang="en-US" sz="2400" dirty="0">
                <a:latin typeface="Calibri" charset="0"/>
                <a:cs typeface="Calibri" charset="0"/>
              </a:rPr>
              <a:t>There are quality factors in teaching as well—and they too can have an impact on achievement</a:t>
            </a: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7B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731" name="Picture 5" descr="j0090253"/>
          <p:cNvPicPr>
            <a:picLocks noChangeAspect="1" noChangeArrowheads="1"/>
          </p:cNvPicPr>
          <p:nvPr/>
        </p:nvPicPr>
        <p:blipFill rotWithShape="1">
          <a:blip r:embed="rId3" cstate="hqprint">
            <a:alphaModFix/>
            <a:extLst>
              <a:ext uri="{28A0092B-C50C-407E-A947-70E740481C1C}">
                <a14:useLocalDpi xmlns:a14="http://schemas.microsoft.com/office/drawing/2010/main"/>
              </a:ext>
            </a:extLst>
          </a:blip>
          <a:srcRect/>
          <a:stretch/>
        </p:blipFill>
        <p:spPr bwMode="auto">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6195425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Quality of Instruction</a:t>
            </a:r>
          </a:p>
        </p:txBody>
      </p:sp>
      <p:graphicFrame>
        <p:nvGraphicFramePr>
          <p:cNvPr id="5" name="Content Placeholder 2">
            <a:extLst>
              <a:ext uri="{FF2B5EF4-FFF2-40B4-BE49-F238E27FC236}">
                <a16:creationId xmlns:a16="http://schemas.microsoft.com/office/drawing/2014/main" id="{6E0CF67A-3BBA-4694-A54F-4F3E92D1596D}"/>
              </a:ext>
            </a:extLst>
          </p:cNvPr>
          <p:cNvGraphicFramePr>
            <a:graphicFrameLocks noGrp="1"/>
          </p:cNvGraphicFramePr>
          <p:nvPr>
            <p:ph idx="1"/>
            <p:extLst>
              <p:ext uri="{D42A27DB-BD31-4B8C-83A1-F6EECF244321}">
                <p14:modId xmlns:p14="http://schemas.microsoft.com/office/powerpoint/2010/main" val="112289107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917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5777" name="Rectangle 2"/>
          <p:cNvSpPr>
            <a:spLocks noGrp="1" noChangeArrowheads="1"/>
          </p:cNvSpPr>
          <p:nvPr>
            <p:ph type="title"/>
          </p:nvPr>
        </p:nvSpPr>
        <p:spPr>
          <a:xfrm>
            <a:off x="6094105" y="802955"/>
            <a:ext cx="4977976" cy="1454051"/>
          </a:xfrm>
        </p:spPr>
        <p:txBody>
          <a:bodyPr>
            <a:normAutofit/>
          </a:bodyPr>
          <a:lstStyle/>
          <a:p>
            <a:pPr eaLnBrk="1" hangingPunct="1"/>
            <a:r>
              <a:rPr lang="en-US" b="1">
                <a:solidFill>
                  <a:srgbClr val="000000"/>
                </a:solidFill>
                <a:latin typeface="Calibri" charset="0"/>
                <a:cs typeface="Calibri" charset="0"/>
              </a:rPr>
              <a:t>Quality of Instruction (cont.)</a:t>
            </a:r>
          </a:p>
        </p:txBody>
      </p:sp>
      <p:sp>
        <p:nvSpPr>
          <p:cNvPr id="7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5779" name="Picture 5" descr="j0199649"/>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50254" y="1629089"/>
            <a:ext cx="3620021" cy="362002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8" name="Rectangle 3"/>
          <p:cNvSpPr>
            <a:spLocks noGrp="1" noChangeArrowheads="1"/>
          </p:cNvSpPr>
          <p:nvPr>
            <p:ph type="body" idx="1"/>
          </p:nvPr>
        </p:nvSpPr>
        <p:spPr>
          <a:xfrm>
            <a:off x="6090574" y="2421682"/>
            <a:ext cx="4977578" cy="3639289"/>
          </a:xfrm>
        </p:spPr>
        <p:txBody>
          <a:bodyPr anchor="ctr">
            <a:normAutofit fontScale="92500" lnSpcReduction="10000"/>
          </a:bodyPr>
          <a:lstStyle/>
          <a:p>
            <a:pPr eaLnBrk="1" hangingPunct="1"/>
            <a:r>
              <a:rPr lang="en-US" sz="2400" dirty="0">
                <a:solidFill>
                  <a:srgbClr val="000000"/>
                </a:solidFill>
                <a:latin typeface="Calibri" charset="0"/>
                <a:cs typeface="Calibri" charset="0"/>
              </a:rPr>
              <a:t>Clear purposes</a:t>
            </a:r>
          </a:p>
          <a:p>
            <a:pPr eaLnBrk="1" hangingPunct="1"/>
            <a:r>
              <a:rPr lang="en-US" sz="2400" dirty="0">
                <a:solidFill>
                  <a:srgbClr val="000000"/>
                </a:solidFill>
                <a:latin typeface="Calibri" charset="0"/>
                <a:cs typeface="Calibri" charset="0"/>
              </a:rPr>
              <a:t>Amount of reading/language use within lessons</a:t>
            </a:r>
          </a:p>
          <a:p>
            <a:pPr eaLnBrk="1" hangingPunct="1"/>
            <a:r>
              <a:rPr lang="en-US" sz="2400" dirty="0">
                <a:solidFill>
                  <a:srgbClr val="000000"/>
                </a:solidFill>
                <a:latin typeface="Calibri" charset="0"/>
                <a:cs typeface="Calibri" charset="0"/>
              </a:rPr>
              <a:t>Thoroughness/intensity of instruction</a:t>
            </a:r>
          </a:p>
          <a:p>
            <a:pPr eaLnBrk="1" hangingPunct="1"/>
            <a:r>
              <a:rPr lang="en-US" sz="2400" dirty="0">
                <a:solidFill>
                  <a:srgbClr val="000000"/>
                </a:solidFill>
                <a:latin typeface="Calibri" charset="0"/>
                <a:cs typeface="Calibri" charset="0"/>
              </a:rPr>
              <a:t>Amount of interaction</a:t>
            </a:r>
          </a:p>
          <a:p>
            <a:pPr eaLnBrk="1" hangingPunct="1"/>
            <a:r>
              <a:rPr lang="en-US" sz="2400" dirty="0">
                <a:solidFill>
                  <a:srgbClr val="000000"/>
                </a:solidFill>
                <a:latin typeface="Calibri" charset="0"/>
                <a:cs typeface="Calibri" charset="0"/>
              </a:rPr>
              <a:t>Depth of information</a:t>
            </a:r>
          </a:p>
          <a:p>
            <a:pPr eaLnBrk="1" hangingPunct="1"/>
            <a:r>
              <a:rPr lang="en-US" sz="2400" dirty="0">
                <a:solidFill>
                  <a:srgbClr val="000000"/>
                </a:solidFill>
                <a:latin typeface="Calibri" charset="0"/>
                <a:cs typeface="Calibri" charset="0"/>
              </a:rPr>
              <a:t>Quality of explanation</a:t>
            </a:r>
          </a:p>
          <a:p>
            <a:pPr eaLnBrk="1" hangingPunct="1"/>
            <a:r>
              <a:rPr lang="en-US" sz="2400" dirty="0">
                <a:solidFill>
                  <a:srgbClr val="000000"/>
                </a:solidFill>
                <a:latin typeface="Calibri" charset="0"/>
                <a:cs typeface="Calibri" charset="0"/>
              </a:rPr>
              <a:t>Motivation</a:t>
            </a:r>
          </a:p>
          <a:p>
            <a:pPr eaLnBrk="1" hangingPunct="1"/>
            <a:r>
              <a:rPr lang="en-US" sz="2400" dirty="0">
                <a:solidFill>
                  <a:srgbClr val="000000"/>
                </a:solidFill>
                <a:latin typeface="Calibri" charset="0"/>
                <a:cs typeface="Calibri" charset="0"/>
              </a:rPr>
              <a:t>Text complexity</a:t>
            </a:r>
          </a:p>
          <a:p>
            <a:pPr eaLnBrk="1" hangingPunct="1"/>
            <a:endParaRPr lang="en-US" sz="2000" dirty="0">
              <a:solidFill>
                <a:srgbClr val="000000"/>
              </a:solidFill>
              <a:latin typeface="Calibri" charset="0"/>
              <a:cs typeface="Calibri" charset="0"/>
            </a:endParaRPr>
          </a:p>
        </p:txBody>
      </p:sp>
    </p:spTree>
    <p:extLst>
      <p:ext uri="{BB962C8B-B14F-4D97-AF65-F5344CB8AC3E}">
        <p14:creationId xmlns:p14="http://schemas.microsoft.com/office/powerpoint/2010/main" val="355646462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109498" y="908344"/>
            <a:ext cx="5244301" cy="1538130"/>
          </a:xfrm>
        </p:spPr>
        <p:txBody>
          <a:bodyPr>
            <a:normAutofit/>
          </a:bodyPr>
          <a:lstStyle/>
          <a:p>
            <a:pPr eaLnBrk="1" hangingPunct="1"/>
            <a:r>
              <a:rPr lang="en-US" b="1">
                <a:latin typeface="Calibri" charset="0"/>
                <a:cs typeface="Calibri" charset="0"/>
              </a:rPr>
              <a:t>Quality of Instruction (cont.)</a:t>
            </a:r>
          </a:p>
        </p:txBody>
      </p:sp>
      <p:sp>
        <p:nvSpPr>
          <p:cNvPr id="72"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75779" name="Picture 5" descr="j0199649"/>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480173" y="1790732"/>
            <a:ext cx="3267942" cy="326794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8" name="Rectangle 3"/>
          <p:cNvSpPr>
            <a:spLocks noGrp="1" noChangeArrowheads="1"/>
          </p:cNvSpPr>
          <p:nvPr>
            <p:ph type="body" idx="1"/>
          </p:nvPr>
        </p:nvSpPr>
        <p:spPr>
          <a:xfrm>
            <a:off x="5911158" y="2706865"/>
            <a:ext cx="5383652" cy="3470097"/>
          </a:xfrm>
        </p:spPr>
        <p:txBody>
          <a:bodyPr>
            <a:normAutofit/>
          </a:bodyPr>
          <a:lstStyle/>
          <a:p>
            <a:pPr eaLnBrk="1" hangingPunct="1"/>
            <a:r>
              <a:rPr lang="en-US" sz="2400" dirty="0">
                <a:latin typeface="Calibri" charset="0"/>
                <a:cs typeface="Calibri" charset="0"/>
              </a:rPr>
              <a:t>Clear purposes (Hattie’s meta-analyses)</a:t>
            </a:r>
          </a:p>
          <a:p>
            <a:pPr eaLnBrk="1" hangingPunct="1"/>
            <a:r>
              <a:rPr lang="en-US" sz="2400" dirty="0">
                <a:latin typeface="Calibri" charset="0"/>
                <a:cs typeface="Calibri" charset="0"/>
              </a:rPr>
              <a:t>Lessons with clear learning goals are most effective</a:t>
            </a:r>
          </a:p>
          <a:p>
            <a:pPr eaLnBrk="1" hangingPunct="1"/>
            <a:r>
              <a:rPr lang="en-US" sz="2400" dirty="0">
                <a:latin typeface="Calibri" charset="0"/>
                <a:cs typeface="Calibri" charset="0"/>
              </a:rPr>
              <a:t>Lessons should have clear goals and students should know what those  goals are</a:t>
            </a:r>
          </a:p>
          <a:p>
            <a:pPr eaLnBrk="1" hangingPunct="1"/>
            <a:r>
              <a:rPr lang="en-US" sz="2400" dirty="0">
                <a:latin typeface="Calibri" charset="0"/>
                <a:cs typeface="Calibri" charset="0"/>
              </a:rPr>
              <a:t>Improves teaching</a:t>
            </a:r>
          </a:p>
          <a:p>
            <a:pPr eaLnBrk="1" hangingPunct="1"/>
            <a:r>
              <a:rPr lang="en-US" sz="2400" dirty="0">
                <a:latin typeface="Calibri" charset="0"/>
                <a:cs typeface="Calibri" charset="0"/>
              </a:rPr>
              <a:t>Improves learning</a:t>
            </a:r>
          </a:p>
          <a:p>
            <a:pPr eaLnBrk="1" hangingPunct="1"/>
            <a:endParaRPr lang="en-US" sz="2400" dirty="0">
              <a:latin typeface="Calibri" charset="0"/>
              <a:cs typeface="Calibri" charset="0"/>
            </a:endParaRPr>
          </a:p>
          <a:p>
            <a:pPr eaLnBrk="1" hangingPunct="1"/>
            <a:endParaRPr lang="en-US" sz="2400" dirty="0">
              <a:latin typeface="Calibri" charset="0"/>
              <a:cs typeface="Calibri" charset="0"/>
            </a:endParaRPr>
          </a:p>
        </p:txBody>
      </p:sp>
    </p:spTree>
    <p:extLst>
      <p:ext uri="{BB962C8B-B14F-4D97-AF65-F5344CB8AC3E}">
        <p14:creationId xmlns:p14="http://schemas.microsoft.com/office/powerpoint/2010/main" val="113895688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5777" name="Rectangle 2"/>
          <p:cNvSpPr>
            <a:spLocks noGrp="1" noChangeArrowheads="1"/>
          </p:cNvSpPr>
          <p:nvPr>
            <p:ph type="title"/>
          </p:nvPr>
        </p:nvSpPr>
        <p:spPr>
          <a:xfrm>
            <a:off x="6094105" y="802955"/>
            <a:ext cx="4977976" cy="1454051"/>
          </a:xfrm>
        </p:spPr>
        <p:txBody>
          <a:bodyPr>
            <a:normAutofit/>
          </a:bodyPr>
          <a:lstStyle/>
          <a:p>
            <a:pPr eaLnBrk="1" hangingPunct="1"/>
            <a:r>
              <a:rPr lang="en-US" b="1">
                <a:solidFill>
                  <a:srgbClr val="000000"/>
                </a:solidFill>
                <a:latin typeface="Calibri" charset="0"/>
                <a:cs typeface="Calibri" charset="0"/>
              </a:rPr>
              <a:t>Quality of Instruction (cont.)</a:t>
            </a:r>
          </a:p>
        </p:txBody>
      </p:sp>
      <p:sp>
        <p:nvSpPr>
          <p:cNvPr id="7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5779" name="Picture 5" descr="j0199649"/>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50254" y="1629089"/>
            <a:ext cx="3620021" cy="362002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8" name="Rectangle 3"/>
          <p:cNvSpPr>
            <a:spLocks noGrp="1" noChangeArrowheads="1"/>
          </p:cNvSpPr>
          <p:nvPr>
            <p:ph type="body" idx="1"/>
          </p:nvPr>
        </p:nvSpPr>
        <p:spPr>
          <a:xfrm>
            <a:off x="6090574" y="2421682"/>
            <a:ext cx="4977578" cy="3639289"/>
          </a:xfrm>
        </p:spPr>
        <p:txBody>
          <a:bodyPr anchor="ctr">
            <a:noAutofit/>
          </a:bodyPr>
          <a:lstStyle/>
          <a:p>
            <a:pPr eaLnBrk="1" hangingPunct="1"/>
            <a:r>
              <a:rPr lang="en-US" sz="2400" dirty="0">
                <a:solidFill>
                  <a:srgbClr val="000000"/>
                </a:solidFill>
                <a:latin typeface="Calibri" charset="0"/>
                <a:cs typeface="Calibri" charset="0"/>
              </a:rPr>
              <a:t>Amount of reading within lessons</a:t>
            </a:r>
          </a:p>
          <a:p>
            <a:pPr eaLnBrk="1" hangingPunct="1"/>
            <a:r>
              <a:rPr lang="en-US" sz="2400" dirty="0">
                <a:solidFill>
                  <a:srgbClr val="000000"/>
                </a:solidFill>
                <a:latin typeface="Calibri" charset="0"/>
                <a:cs typeface="Calibri" charset="0"/>
              </a:rPr>
              <a:t>Studies show the importance of amount of reading</a:t>
            </a:r>
          </a:p>
          <a:p>
            <a:pPr eaLnBrk="1" hangingPunct="1"/>
            <a:r>
              <a:rPr lang="en-US" sz="2400" dirty="0">
                <a:solidFill>
                  <a:srgbClr val="000000"/>
                </a:solidFill>
                <a:latin typeface="Calibri" charset="0"/>
                <a:cs typeface="Calibri" charset="0"/>
              </a:rPr>
              <a:t>This gets confused as just having kids read on their own (which is fine outside of school)</a:t>
            </a:r>
          </a:p>
          <a:p>
            <a:pPr eaLnBrk="1" hangingPunct="1"/>
            <a:r>
              <a:rPr lang="en-US" sz="2400" dirty="0">
                <a:solidFill>
                  <a:srgbClr val="000000"/>
                </a:solidFill>
                <a:latin typeface="Calibri" charset="0"/>
                <a:cs typeface="Calibri" charset="0"/>
              </a:rPr>
              <a:t>The important reading in school is done within lessons (teacher selected materials, teacher guidance)</a:t>
            </a:r>
          </a:p>
        </p:txBody>
      </p:sp>
    </p:spTree>
    <p:extLst>
      <p:ext uri="{BB962C8B-B14F-4D97-AF65-F5344CB8AC3E}">
        <p14:creationId xmlns:p14="http://schemas.microsoft.com/office/powerpoint/2010/main" val="251868906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781" name="Rectangle 71">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777" name="Rectangle 2"/>
          <p:cNvSpPr>
            <a:spLocks noGrp="1" noChangeArrowheads="1"/>
          </p:cNvSpPr>
          <p:nvPr>
            <p:ph type="title"/>
          </p:nvPr>
        </p:nvSpPr>
        <p:spPr>
          <a:xfrm>
            <a:off x="499647" y="431212"/>
            <a:ext cx="3420305" cy="1906317"/>
          </a:xfrm>
        </p:spPr>
        <p:txBody>
          <a:bodyPr>
            <a:normAutofit/>
          </a:bodyPr>
          <a:lstStyle/>
          <a:p>
            <a:pPr algn="ctr" eaLnBrk="1" hangingPunct="1"/>
            <a:r>
              <a:rPr lang="en-US" sz="2800" b="1">
                <a:latin typeface="Calibri" charset="0"/>
                <a:cs typeface="Calibri" charset="0"/>
              </a:rPr>
              <a:t>Quality of Instruction (cont.)</a:t>
            </a:r>
          </a:p>
        </p:txBody>
      </p:sp>
      <p:sp>
        <p:nvSpPr>
          <p:cNvPr id="75782" name="Rectangle 73">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779" name="Picture 5" descr="j0199649"/>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32244" y="3090471"/>
            <a:ext cx="3445801" cy="344580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8" name="Rectangle 3"/>
          <p:cNvSpPr>
            <a:spLocks noGrp="1" noChangeArrowheads="1"/>
          </p:cNvSpPr>
          <p:nvPr>
            <p:ph type="body" idx="1"/>
          </p:nvPr>
        </p:nvSpPr>
        <p:spPr>
          <a:xfrm>
            <a:off x="5360176" y="678955"/>
            <a:ext cx="5586448" cy="5409743"/>
          </a:xfrm>
        </p:spPr>
        <p:txBody>
          <a:bodyPr anchor="ctr">
            <a:normAutofit/>
          </a:bodyPr>
          <a:lstStyle/>
          <a:p>
            <a:pPr eaLnBrk="1" hangingPunct="1"/>
            <a:r>
              <a:rPr lang="en-US" sz="2400" dirty="0">
                <a:latin typeface="Calibri" charset="0"/>
                <a:cs typeface="Calibri" charset="0"/>
              </a:rPr>
              <a:t>Thoroughness/intensity of instruction</a:t>
            </a:r>
          </a:p>
          <a:p>
            <a:pPr eaLnBrk="1" hangingPunct="1"/>
            <a:r>
              <a:rPr lang="en-US" sz="2400" dirty="0">
                <a:latin typeface="Calibri" charset="0"/>
                <a:cs typeface="Calibri" charset="0"/>
              </a:rPr>
              <a:t>Are the lesson’s goals being met?</a:t>
            </a:r>
          </a:p>
          <a:p>
            <a:pPr eaLnBrk="1" hangingPunct="1"/>
            <a:r>
              <a:rPr lang="en-US" sz="2400" dirty="0">
                <a:latin typeface="Calibri" charset="0"/>
                <a:cs typeface="Calibri" charset="0"/>
              </a:rPr>
              <a:t>If not, what is the follow up?</a:t>
            </a:r>
          </a:p>
          <a:p>
            <a:pPr eaLnBrk="1" hangingPunct="1"/>
            <a:r>
              <a:rPr lang="en-US" sz="2400" dirty="0">
                <a:latin typeface="Calibri" charset="0"/>
                <a:cs typeface="Calibri" charset="0"/>
              </a:rPr>
              <a:t>How much opportunity to respond is there for individual children?</a:t>
            </a:r>
          </a:p>
          <a:p>
            <a:pPr eaLnBrk="1" hangingPunct="1"/>
            <a:r>
              <a:rPr lang="en-US" sz="2400" dirty="0">
                <a:latin typeface="Calibri" charset="0"/>
                <a:cs typeface="Calibri" charset="0"/>
              </a:rPr>
              <a:t>How much re-teaching?</a:t>
            </a:r>
          </a:p>
        </p:txBody>
      </p:sp>
      <p:sp>
        <p:nvSpPr>
          <p:cNvPr id="75783" name="Rectangle 75">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974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278134001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109498" y="908344"/>
            <a:ext cx="5244301" cy="1538130"/>
          </a:xfrm>
        </p:spPr>
        <p:txBody>
          <a:bodyPr>
            <a:normAutofit/>
          </a:bodyPr>
          <a:lstStyle/>
          <a:p>
            <a:pPr eaLnBrk="1" hangingPunct="1"/>
            <a:r>
              <a:rPr lang="en-US" b="1">
                <a:latin typeface="Calibri" charset="0"/>
                <a:cs typeface="Calibri" charset="0"/>
              </a:rPr>
              <a:t>Quality of Instruction (cont.)</a:t>
            </a:r>
          </a:p>
        </p:txBody>
      </p:sp>
      <p:sp>
        <p:nvSpPr>
          <p:cNvPr id="75781"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82"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75779" name="Picture 5" descr="j0199649"/>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480173" y="1790732"/>
            <a:ext cx="3267942" cy="326794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8" name="Rectangle 3"/>
          <p:cNvSpPr>
            <a:spLocks noGrp="1" noChangeArrowheads="1"/>
          </p:cNvSpPr>
          <p:nvPr>
            <p:ph type="body" idx="1"/>
          </p:nvPr>
        </p:nvSpPr>
        <p:spPr>
          <a:xfrm>
            <a:off x="5911158" y="2706865"/>
            <a:ext cx="5383652" cy="3470097"/>
          </a:xfrm>
        </p:spPr>
        <p:txBody>
          <a:bodyPr>
            <a:normAutofit/>
          </a:bodyPr>
          <a:lstStyle/>
          <a:p>
            <a:pPr eaLnBrk="1" hangingPunct="1"/>
            <a:r>
              <a:rPr lang="en-US" sz="2200" dirty="0">
                <a:latin typeface="Calibri" charset="0"/>
                <a:cs typeface="Calibri" charset="0"/>
              </a:rPr>
              <a:t>Depth of information</a:t>
            </a:r>
          </a:p>
          <a:p>
            <a:pPr eaLnBrk="1" hangingPunct="1"/>
            <a:r>
              <a:rPr lang="en-US" sz="2200" dirty="0">
                <a:latin typeface="Calibri" charset="0"/>
                <a:cs typeface="Calibri" charset="0"/>
              </a:rPr>
              <a:t>Reading comprehension depends on knowledge, not just reading skill</a:t>
            </a:r>
          </a:p>
          <a:p>
            <a:pPr eaLnBrk="1" hangingPunct="1"/>
            <a:r>
              <a:rPr lang="en-US" sz="2200" dirty="0">
                <a:latin typeface="Calibri" charset="0"/>
                <a:cs typeface="Calibri" charset="0"/>
              </a:rPr>
              <a:t>The texts that students read should be worth reading (rich in information—social and natural world)</a:t>
            </a:r>
          </a:p>
          <a:p>
            <a:pPr eaLnBrk="1" hangingPunct="1"/>
            <a:r>
              <a:rPr lang="en-US" sz="2200" dirty="0">
                <a:latin typeface="Calibri" charset="0"/>
                <a:cs typeface="Calibri" charset="0"/>
              </a:rPr>
              <a:t>Are kids learning that information?</a:t>
            </a:r>
          </a:p>
          <a:p>
            <a:pPr eaLnBrk="1" hangingPunct="1"/>
            <a:r>
              <a:rPr lang="en-US" sz="2200" dirty="0">
                <a:latin typeface="Calibri" charset="0"/>
                <a:cs typeface="Calibri" charset="0"/>
              </a:rPr>
              <a:t>What about in science, social studies, math, the arts, etc.?</a:t>
            </a:r>
          </a:p>
          <a:p>
            <a:pPr eaLnBrk="1" hangingPunct="1"/>
            <a:endParaRPr lang="en-US" sz="2200" dirty="0">
              <a:latin typeface="Calibri" charset="0"/>
              <a:cs typeface="Calibri" charset="0"/>
            </a:endParaRPr>
          </a:p>
        </p:txBody>
      </p:sp>
    </p:spTree>
    <p:extLst>
      <p:ext uri="{BB962C8B-B14F-4D97-AF65-F5344CB8AC3E}">
        <p14:creationId xmlns:p14="http://schemas.microsoft.com/office/powerpoint/2010/main" val="184580952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5777" name="Rectangle 2"/>
          <p:cNvSpPr>
            <a:spLocks noGrp="1" noChangeArrowheads="1"/>
          </p:cNvSpPr>
          <p:nvPr>
            <p:ph type="title"/>
          </p:nvPr>
        </p:nvSpPr>
        <p:spPr>
          <a:xfrm>
            <a:off x="6094105" y="802955"/>
            <a:ext cx="4977976" cy="1454051"/>
          </a:xfrm>
        </p:spPr>
        <p:txBody>
          <a:bodyPr>
            <a:normAutofit/>
          </a:bodyPr>
          <a:lstStyle/>
          <a:p>
            <a:pPr eaLnBrk="1" hangingPunct="1"/>
            <a:r>
              <a:rPr lang="en-US" b="1">
                <a:solidFill>
                  <a:srgbClr val="000000"/>
                </a:solidFill>
                <a:latin typeface="Calibri" charset="0"/>
                <a:cs typeface="Calibri" charset="0"/>
              </a:rPr>
              <a:t>Quality of Instruction (cont.)</a:t>
            </a:r>
          </a:p>
        </p:txBody>
      </p:sp>
      <p:sp>
        <p:nvSpPr>
          <p:cNvPr id="7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5779" name="Picture 5" descr="j0199649"/>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50254" y="1629089"/>
            <a:ext cx="3620021" cy="362002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8" name="Rectangle 3"/>
          <p:cNvSpPr>
            <a:spLocks noGrp="1" noChangeArrowheads="1"/>
          </p:cNvSpPr>
          <p:nvPr>
            <p:ph type="body" idx="1"/>
          </p:nvPr>
        </p:nvSpPr>
        <p:spPr>
          <a:xfrm>
            <a:off x="6090574" y="2421682"/>
            <a:ext cx="4977578" cy="3639289"/>
          </a:xfrm>
        </p:spPr>
        <p:txBody>
          <a:bodyPr anchor="ctr">
            <a:normAutofit/>
          </a:bodyPr>
          <a:lstStyle/>
          <a:p>
            <a:pPr eaLnBrk="1" hangingPunct="1"/>
            <a:r>
              <a:rPr lang="en-US" sz="2400" dirty="0">
                <a:solidFill>
                  <a:srgbClr val="000000"/>
                </a:solidFill>
                <a:latin typeface="Calibri" charset="0"/>
                <a:cs typeface="Calibri" charset="0"/>
              </a:rPr>
              <a:t>Quality of explanation</a:t>
            </a:r>
          </a:p>
          <a:p>
            <a:pPr eaLnBrk="1" hangingPunct="1"/>
            <a:r>
              <a:rPr lang="en-US" sz="2400" dirty="0">
                <a:solidFill>
                  <a:srgbClr val="000000"/>
                </a:solidFill>
                <a:latin typeface="Calibri" charset="0"/>
                <a:cs typeface="Calibri" charset="0"/>
              </a:rPr>
              <a:t>Reading is a skilled activity</a:t>
            </a:r>
          </a:p>
          <a:p>
            <a:pPr eaLnBrk="1" hangingPunct="1"/>
            <a:r>
              <a:rPr lang="en-US" sz="2400" dirty="0">
                <a:solidFill>
                  <a:srgbClr val="000000"/>
                </a:solidFill>
                <a:latin typeface="Calibri" charset="0"/>
                <a:cs typeface="Calibri" charset="0"/>
              </a:rPr>
              <a:t>How well teachers can explain a concept or a skill can make a big difference in their learning (Duffy, et al.)</a:t>
            </a:r>
          </a:p>
          <a:p>
            <a:pPr eaLnBrk="1" hangingPunct="1"/>
            <a:r>
              <a:rPr lang="en-US" sz="2400" dirty="0">
                <a:solidFill>
                  <a:srgbClr val="000000"/>
                </a:solidFill>
                <a:latin typeface="Calibri" charset="0"/>
                <a:cs typeface="Calibri" charset="0"/>
              </a:rPr>
              <a:t>Clarity, efficiency, effectiveness of explanations matters</a:t>
            </a:r>
          </a:p>
          <a:p>
            <a:pPr marL="0" indent="0">
              <a:buNone/>
            </a:pPr>
            <a:endParaRPr lang="en-US" sz="2000" dirty="0">
              <a:solidFill>
                <a:srgbClr val="000000"/>
              </a:solidFill>
              <a:latin typeface="Calibri" charset="0"/>
              <a:cs typeface="Calibri" charset="0"/>
            </a:endParaRPr>
          </a:p>
        </p:txBody>
      </p:sp>
    </p:spTree>
    <p:extLst>
      <p:ext uri="{BB962C8B-B14F-4D97-AF65-F5344CB8AC3E}">
        <p14:creationId xmlns:p14="http://schemas.microsoft.com/office/powerpoint/2010/main" val="309766027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777" name="Rectangle 2"/>
          <p:cNvSpPr>
            <a:spLocks noGrp="1" noChangeArrowheads="1"/>
          </p:cNvSpPr>
          <p:nvPr>
            <p:ph type="title"/>
          </p:nvPr>
        </p:nvSpPr>
        <p:spPr>
          <a:xfrm>
            <a:off x="499647" y="431212"/>
            <a:ext cx="3420305" cy="1906317"/>
          </a:xfrm>
        </p:spPr>
        <p:txBody>
          <a:bodyPr>
            <a:normAutofit/>
          </a:bodyPr>
          <a:lstStyle/>
          <a:p>
            <a:pPr algn="ctr" eaLnBrk="1" hangingPunct="1"/>
            <a:r>
              <a:rPr lang="en-US" sz="2800" b="1">
                <a:latin typeface="Calibri" charset="0"/>
                <a:cs typeface="Calibri" charset="0"/>
              </a:rPr>
              <a:t>Quality of Instruction (cont.)</a:t>
            </a:r>
          </a:p>
        </p:txBody>
      </p:sp>
      <p:sp>
        <p:nvSpPr>
          <p:cNvPr id="74" name="Rectangle 73">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779" name="Picture 5" descr="j0199649"/>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32244" y="3090471"/>
            <a:ext cx="3445801" cy="344580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8" name="Rectangle 3"/>
          <p:cNvSpPr>
            <a:spLocks noGrp="1" noChangeArrowheads="1"/>
          </p:cNvSpPr>
          <p:nvPr>
            <p:ph type="body" idx="1"/>
          </p:nvPr>
        </p:nvSpPr>
        <p:spPr>
          <a:xfrm>
            <a:off x="5360176" y="678955"/>
            <a:ext cx="5586448" cy="5409743"/>
          </a:xfrm>
        </p:spPr>
        <p:txBody>
          <a:bodyPr anchor="ctr">
            <a:normAutofit/>
          </a:bodyPr>
          <a:lstStyle/>
          <a:p>
            <a:pPr eaLnBrk="1" hangingPunct="1"/>
            <a:r>
              <a:rPr lang="en-US" sz="2400" dirty="0">
                <a:latin typeface="Calibri" charset="0"/>
                <a:cs typeface="Calibri" charset="0"/>
              </a:rPr>
              <a:t>Motivation</a:t>
            </a:r>
          </a:p>
          <a:p>
            <a:pPr eaLnBrk="1" hangingPunct="1"/>
            <a:r>
              <a:rPr lang="en-US" sz="2400" dirty="0">
                <a:latin typeface="Calibri" charset="0"/>
                <a:cs typeface="Calibri" charset="0"/>
              </a:rPr>
              <a:t>Lessons are more effective if students are trying to learn than if they are resisting</a:t>
            </a:r>
          </a:p>
          <a:p>
            <a:pPr eaLnBrk="1" hangingPunct="1"/>
            <a:r>
              <a:rPr lang="en-US" sz="2400" dirty="0">
                <a:latin typeface="Calibri" charset="0"/>
                <a:cs typeface="Calibri" charset="0"/>
              </a:rPr>
              <a:t>Collaboration, curiosity, choice matter in motivation</a:t>
            </a:r>
          </a:p>
          <a:p>
            <a:pPr eaLnBrk="1" hangingPunct="1"/>
            <a:endParaRPr lang="en-US" sz="2000" dirty="0">
              <a:latin typeface="Calibri" charset="0"/>
              <a:cs typeface="Calibri" charset="0"/>
            </a:endParaRPr>
          </a:p>
        </p:txBody>
      </p:sp>
      <p:sp>
        <p:nvSpPr>
          <p:cNvPr id="76" name="Rectangle 75">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974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4321625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777" name="Rectangle 2"/>
          <p:cNvSpPr>
            <a:spLocks noGrp="1" noChangeArrowheads="1"/>
          </p:cNvSpPr>
          <p:nvPr>
            <p:ph type="title"/>
          </p:nvPr>
        </p:nvSpPr>
        <p:spPr>
          <a:xfrm>
            <a:off x="499647" y="431212"/>
            <a:ext cx="3420305" cy="1906317"/>
          </a:xfrm>
        </p:spPr>
        <p:txBody>
          <a:bodyPr>
            <a:normAutofit/>
          </a:bodyPr>
          <a:lstStyle/>
          <a:p>
            <a:pPr algn="ctr" eaLnBrk="1" hangingPunct="1"/>
            <a:r>
              <a:rPr lang="en-US" sz="2800" b="1">
                <a:latin typeface="Calibri" charset="0"/>
                <a:cs typeface="Calibri" charset="0"/>
              </a:rPr>
              <a:t>Quality of Instruction (cont.)</a:t>
            </a:r>
          </a:p>
        </p:txBody>
      </p:sp>
      <p:sp>
        <p:nvSpPr>
          <p:cNvPr id="74" name="Rectangle 73">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779" name="Picture 5" descr="j0199649"/>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32244" y="3090471"/>
            <a:ext cx="3445801" cy="344580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78" name="Rectangle 3"/>
          <p:cNvSpPr>
            <a:spLocks noGrp="1" noChangeArrowheads="1"/>
          </p:cNvSpPr>
          <p:nvPr>
            <p:ph type="body" idx="1"/>
          </p:nvPr>
        </p:nvSpPr>
        <p:spPr>
          <a:xfrm>
            <a:off x="5360176" y="678955"/>
            <a:ext cx="5586448" cy="5409743"/>
          </a:xfrm>
        </p:spPr>
        <p:txBody>
          <a:bodyPr anchor="ctr">
            <a:normAutofit/>
          </a:bodyPr>
          <a:lstStyle/>
          <a:p>
            <a:pPr eaLnBrk="1" hangingPunct="1"/>
            <a:r>
              <a:rPr lang="en-US" sz="2400" dirty="0">
                <a:latin typeface="Calibri" charset="0"/>
                <a:cs typeface="Calibri" charset="0"/>
              </a:rPr>
              <a:t>Text complexity matters – how well students comprehend will depend on how complex the texts are</a:t>
            </a:r>
          </a:p>
          <a:p>
            <a:pPr eaLnBrk="1" hangingPunct="1"/>
            <a:r>
              <a:rPr lang="en-US" sz="2400" dirty="0">
                <a:latin typeface="Calibri" charset="0"/>
                <a:cs typeface="Calibri" charset="0"/>
              </a:rPr>
              <a:t>One way to think of reading development is that readers are learning to deal with the barriers to understanding in text</a:t>
            </a:r>
          </a:p>
          <a:p>
            <a:pPr eaLnBrk="1" hangingPunct="1"/>
            <a:r>
              <a:rPr lang="en-US" sz="2400" dirty="0">
                <a:latin typeface="Calibri" charset="0"/>
                <a:cs typeface="Calibri" charset="0"/>
              </a:rPr>
              <a:t>Reading has traditionally been taught with texts that are too easy to nurture learning</a:t>
            </a:r>
          </a:p>
          <a:p>
            <a:pPr eaLnBrk="1" hangingPunct="1"/>
            <a:endParaRPr lang="en-US" sz="2000" dirty="0">
              <a:latin typeface="Calibri" charset="0"/>
              <a:cs typeface="Calibri" charset="0"/>
            </a:endParaRPr>
          </a:p>
        </p:txBody>
      </p:sp>
      <p:sp>
        <p:nvSpPr>
          <p:cNvPr id="76" name="Rectangle 75">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974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27355084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9" name="Title 1"/>
          <p:cNvSpPr>
            <a:spLocks noGrp="1"/>
          </p:cNvSpPr>
          <p:nvPr>
            <p:ph type="title"/>
          </p:nvPr>
        </p:nvSpPr>
        <p:spPr>
          <a:xfrm>
            <a:off x="6109498" y="908344"/>
            <a:ext cx="5244301" cy="1538130"/>
          </a:xfrm>
        </p:spPr>
        <p:txBody>
          <a:bodyPr>
            <a:normAutofit/>
          </a:bodyPr>
          <a:lstStyle/>
          <a:p>
            <a:pPr eaLnBrk="1" hangingPunct="1"/>
            <a:r>
              <a:rPr lang="en-US" b="1">
                <a:latin typeface="Calibri" charset="0"/>
                <a:cs typeface="Calibri" charset="0"/>
              </a:rPr>
              <a:t>Extended school year</a:t>
            </a:r>
          </a:p>
        </p:txBody>
      </p:sp>
      <p:sp>
        <p:nvSpPr>
          <p:cNvPr id="72"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27651" name="Picture 5" descr="C:\Users\Timothy Shanahan\AppData\Local\Microsoft\Windows\Temporary Internet Files\Content.IE5\I1HKNXGJ\MCj04347910000[1].png"/>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480173" y="1790732"/>
            <a:ext cx="3267942" cy="3267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0" name="Content Placeholder 2"/>
          <p:cNvSpPr>
            <a:spLocks noGrp="1"/>
          </p:cNvSpPr>
          <p:nvPr>
            <p:ph idx="1"/>
          </p:nvPr>
        </p:nvSpPr>
        <p:spPr>
          <a:xfrm>
            <a:off x="5911158" y="2706865"/>
            <a:ext cx="5383652" cy="3470097"/>
          </a:xfrm>
        </p:spPr>
        <p:txBody>
          <a:bodyPr>
            <a:normAutofit/>
          </a:bodyPr>
          <a:lstStyle/>
          <a:p>
            <a:pPr eaLnBrk="1" hangingPunct="1"/>
            <a:r>
              <a:rPr lang="en-US" sz="2400">
                <a:latin typeface="Calibri" charset="0"/>
                <a:cs typeface="Calibri" charset="0"/>
              </a:rPr>
              <a:t>In a study in Chicago, extending the school year by 30 days led to increases in student learning in reading and math (Frazier &amp; Morrison, 1998)</a:t>
            </a:r>
          </a:p>
          <a:p>
            <a:pPr eaLnBrk="1" hangingPunct="1"/>
            <a:r>
              <a:rPr lang="en-US" sz="2400">
                <a:latin typeface="Calibri" charset="0"/>
                <a:cs typeface="Calibri" charset="0"/>
              </a:rPr>
              <a:t>This study increased kindergarten by 30 days and raised reading achievement by about 1 full year in reading over comparison children</a:t>
            </a:r>
          </a:p>
        </p:txBody>
      </p:sp>
    </p:spTree>
    <p:extLst>
      <p:ext uri="{BB962C8B-B14F-4D97-AF65-F5344CB8AC3E}">
        <p14:creationId xmlns:p14="http://schemas.microsoft.com/office/powerpoint/2010/main" val="6246920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BB36FA-D135-9D47-AAFF-2EB3B0C88FE1}"/>
              </a:ext>
            </a:extLst>
          </p:cNvPr>
          <p:cNvSpPr>
            <a:spLocks noGrp="1"/>
          </p:cNvSpPr>
          <p:nvPr>
            <p:ph type="title"/>
          </p:nvPr>
        </p:nvSpPr>
        <p:spPr>
          <a:xfrm>
            <a:off x="640079" y="2053641"/>
            <a:ext cx="3669161" cy="2760098"/>
          </a:xfrm>
        </p:spPr>
        <p:txBody>
          <a:bodyPr>
            <a:normAutofit/>
          </a:bodyPr>
          <a:lstStyle/>
          <a:p>
            <a:r>
              <a:rPr lang="en-US">
                <a:solidFill>
                  <a:srgbClr val="FFFFFF"/>
                </a:solidFill>
              </a:rPr>
              <a:t>How high is the quality of teaching?</a:t>
            </a:r>
          </a:p>
        </p:txBody>
      </p:sp>
      <p:sp>
        <p:nvSpPr>
          <p:cNvPr id="3" name="Content Placeholder 2">
            <a:extLst>
              <a:ext uri="{FF2B5EF4-FFF2-40B4-BE49-F238E27FC236}">
                <a16:creationId xmlns:a16="http://schemas.microsoft.com/office/drawing/2014/main" id="{EF29457F-B952-074B-8C36-267B88A269DE}"/>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Which of these quality factors is dealt with adequately?</a:t>
            </a:r>
          </a:p>
          <a:p>
            <a:r>
              <a:rPr lang="en-US" sz="2400" dirty="0">
                <a:solidFill>
                  <a:srgbClr val="000000"/>
                </a:solidFill>
              </a:rPr>
              <a:t>Which of these factors is not dealt with consistently?</a:t>
            </a:r>
          </a:p>
          <a:p>
            <a:r>
              <a:rPr lang="en-US" sz="2400" dirty="0">
                <a:solidFill>
                  <a:srgbClr val="000000"/>
                </a:solidFill>
              </a:rPr>
              <a:t>What can we do to raise quality?</a:t>
            </a:r>
          </a:p>
        </p:txBody>
      </p:sp>
    </p:spTree>
    <p:extLst>
      <p:ext uri="{BB962C8B-B14F-4D97-AF65-F5344CB8AC3E}">
        <p14:creationId xmlns:p14="http://schemas.microsoft.com/office/powerpoint/2010/main" val="9110187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If you want to improve reading</a:t>
            </a:r>
            <a:r>
              <a:rPr lang="is-IS">
                <a:solidFill>
                  <a:srgbClr val="FFFFFF"/>
                </a:solidFill>
              </a:rPr>
              <a:t>…</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83A7073A-1192-4AD8-8C39-9E4E6F9F4EEB}"/>
              </a:ext>
            </a:extLst>
          </p:cNvPr>
          <p:cNvGraphicFramePr>
            <a:graphicFrameLocks noGrp="1"/>
          </p:cNvGraphicFramePr>
          <p:nvPr>
            <p:ph idx="1"/>
            <p:extLst>
              <p:ext uri="{D42A27DB-BD31-4B8C-83A1-F6EECF244321}">
                <p14:modId xmlns:p14="http://schemas.microsoft.com/office/powerpoint/2010/main" val="270485297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85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3" name="Title 1"/>
          <p:cNvSpPr>
            <a:spLocks noGrp="1"/>
          </p:cNvSpPr>
          <p:nvPr>
            <p:ph type="title"/>
          </p:nvPr>
        </p:nvSpPr>
        <p:spPr>
          <a:xfrm>
            <a:off x="6109498" y="908344"/>
            <a:ext cx="5244301" cy="1538130"/>
          </a:xfrm>
        </p:spPr>
        <p:txBody>
          <a:bodyPr>
            <a:normAutofit/>
          </a:bodyPr>
          <a:lstStyle/>
          <a:p>
            <a:pPr eaLnBrk="1" hangingPunct="1"/>
            <a:r>
              <a:rPr lang="en-US" b="1">
                <a:latin typeface="Calibri" charset="0"/>
                <a:cs typeface="Calibri" charset="0"/>
              </a:rPr>
              <a:t>Use of School Day</a:t>
            </a:r>
          </a:p>
        </p:txBody>
      </p:sp>
      <p:sp>
        <p:nvSpPr>
          <p:cNvPr id="72"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28675" name="Picture 5" descr="C:\Users\Timothy Shanahan\AppData\Local\Microsoft\Windows\Temporary Internet Files\Content.IE5\XRMF1Y7H\MCj04414680000[1].png"/>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480173" y="1790732"/>
            <a:ext cx="3267942" cy="3267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4" name="Content Placeholder 2"/>
          <p:cNvSpPr>
            <a:spLocks noGrp="1"/>
          </p:cNvSpPr>
          <p:nvPr>
            <p:ph idx="1"/>
          </p:nvPr>
        </p:nvSpPr>
        <p:spPr>
          <a:xfrm>
            <a:off x="5911158" y="2706865"/>
            <a:ext cx="5383652" cy="3470097"/>
          </a:xfrm>
        </p:spPr>
        <p:txBody>
          <a:bodyPr>
            <a:normAutofit/>
          </a:bodyPr>
          <a:lstStyle/>
          <a:p>
            <a:pPr eaLnBrk="1" hangingPunct="1"/>
            <a:r>
              <a:rPr lang="en-US" sz="2200">
                <a:latin typeface="Calibri" charset="0"/>
                <a:cs typeface="Calibri" charset="0"/>
              </a:rPr>
              <a:t>Concept of Academic Learning Time (Fisher, Marliave, Filby, 1978)—big differences in the use of time from class to class</a:t>
            </a:r>
          </a:p>
          <a:p>
            <a:pPr eaLnBrk="1" hangingPunct="1"/>
            <a:r>
              <a:rPr lang="en-US" sz="2200">
                <a:latin typeface="Calibri" charset="0"/>
                <a:cs typeface="Calibri" charset="0"/>
              </a:rPr>
              <a:t>Beat the odds comparisons showed that effective teachers in grades K-3 keep students on task/engaged 96% of the time, students of less effective teachers only 63% (Taylor, 1999, 2006).</a:t>
            </a:r>
          </a:p>
          <a:p>
            <a:pPr eaLnBrk="1" hangingPunct="1"/>
            <a:r>
              <a:rPr lang="ja-JP" altLang="en-US" sz="2200">
                <a:latin typeface="Calibri" charset="0"/>
                <a:cs typeface="Calibri" charset="0"/>
              </a:rPr>
              <a:t>“</a:t>
            </a:r>
            <a:r>
              <a:rPr lang="en-US" altLang="ja-JP" sz="2200">
                <a:latin typeface="Calibri" charset="0"/>
                <a:cs typeface="Calibri" charset="0"/>
              </a:rPr>
              <a:t>Bell to bell</a:t>
            </a:r>
            <a:r>
              <a:rPr lang="ja-JP" altLang="en-US" sz="2200">
                <a:latin typeface="Calibri" charset="0"/>
                <a:cs typeface="Calibri" charset="0"/>
              </a:rPr>
              <a:t>”</a:t>
            </a:r>
            <a:r>
              <a:rPr lang="en-US" altLang="ja-JP" sz="2200">
                <a:latin typeface="Calibri" charset="0"/>
                <a:cs typeface="Calibri" charset="0"/>
              </a:rPr>
              <a:t> teaching (Mel Riddle)</a:t>
            </a:r>
          </a:p>
          <a:p>
            <a:pPr eaLnBrk="1" hangingPunct="1"/>
            <a:endParaRPr lang="en-US" sz="2200">
              <a:latin typeface="Arial" charset="0"/>
            </a:endParaRPr>
          </a:p>
        </p:txBody>
      </p:sp>
    </p:spTree>
    <p:extLst>
      <p:ext uri="{BB962C8B-B14F-4D97-AF65-F5344CB8AC3E}">
        <p14:creationId xmlns:p14="http://schemas.microsoft.com/office/powerpoint/2010/main" val="3868278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5258</Words>
  <Application>Microsoft Macintosh PowerPoint</Application>
  <PresentationFormat>Widescreen</PresentationFormat>
  <Paragraphs>853</Paragraphs>
  <Slides>81</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91" baseType="lpstr">
      <vt:lpstr>Arial</vt:lpstr>
      <vt:lpstr>Book Antiqua</vt:lpstr>
      <vt:lpstr>Calibri</vt:lpstr>
      <vt:lpstr>Calibri Light</vt:lpstr>
      <vt:lpstr>Helvetica</vt:lpstr>
      <vt:lpstr>Times New Roman</vt:lpstr>
      <vt:lpstr>Verdana</vt:lpstr>
      <vt:lpstr>Office Theme</vt:lpstr>
      <vt:lpstr>Chart</vt:lpstr>
      <vt:lpstr>Document</vt:lpstr>
      <vt:lpstr>PowerPoint Presentation</vt:lpstr>
      <vt:lpstr>Amount of Instruction</vt:lpstr>
      <vt:lpstr>Amount of Teaching</vt:lpstr>
      <vt:lpstr>PowerPoint Presentation</vt:lpstr>
      <vt:lpstr>PowerPoint Presentation</vt:lpstr>
      <vt:lpstr>Effects of full-day kindergarten</vt:lpstr>
      <vt:lpstr> Number of Instructional Days in School Year by Country </vt:lpstr>
      <vt:lpstr>Extended school year</vt:lpstr>
      <vt:lpstr>Use of School Day</vt:lpstr>
      <vt:lpstr>Kennewick School</vt:lpstr>
      <vt:lpstr>PowerPoint Presentation</vt:lpstr>
      <vt:lpstr>Carroll Model of Learning (1963)</vt:lpstr>
      <vt:lpstr>Remedial instruction</vt:lpstr>
      <vt:lpstr>Independent reading</vt:lpstr>
      <vt:lpstr>Minimize unnecessary repetition</vt:lpstr>
      <vt:lpstr>Other time data</vt:lpstr>
      <vt:lpstr>How much instruction do we provide?</vt:lpstr>
      <vt:lpstr>How much literacy instruction?</vt:lpstr>
      <vt:lpstr>Content of Instruction</vt:lpstr>
      <vt:lpstr>What needs to be taught?</vt:lpstr>
      <vt:lpstr>Components of Literacy</vt:lpstr>
      <vt:lpstr>Phonological Awareness</vt:lpstr>
      <vt:lpstr>Phonological Awareness (cont.)</vt:lpstr>
      <vt:lpstr>Phonological Awareness (cont.)</vt:lpstr>
      <vt:lpstr>Phonological Awareness Skills</vt:lpstr>
      <vt:lpstr>Examples of PA Skills</vt:lpstr>
      <vt:lpstr>Instruction of PA</vt:lpstr>
      <vt:lpstr>Alphabet Letters</vt:lpstr>
      <vt:lpstr>Alphabet Letters (cont.)</vt:lpstr>
      <vt:lpstr>Phonics</vt:lpstr>
      <vt:lpstr>Phonics (cont.)</vt:lpstr>
      <vt:lpstr>Phoneme-Grapheme Correspondences</vt:lpstr>
      <vt:lpstr>Phoneme-Grapheme Correspondence</vt:lpstr>
      <vt:lpstr>Phoneme-Grapheme Correspondence</vt:lpstr>
      <vt:lpstr>Phoneme-Grapheme Correspondence</vt:lpstr>
      <vt:lpstr>Syllable Patterns</vt:lpstr>
      <vt:lpstr>Phonics (cont.)</vt:lpstr>
      <vt:lpstr>Phonics (cont.)</vt:lpstr>
      <vt:lpstr>High frequency words</vt:lpstr>
      <vt:lpstr>High frequency words (cont.)</vt:lpstr>
      <vt:lpstr>High frequency words (cont.)</vt:lpstr>
      <vt:lpstr>PowerPoint Presentation</vt:lpstr>
      <vt:lpstr>PowerPoint Presentation</vt:lpstr>
      <vt:lpstr>PowerPoint Presentation</vt:lpstr>
      <vt:lpstr>PowerPoint Presentation</vt:lpstr>
      <vt:lpstr>PowerPoint Presentation</vt:lpstr>
      <vt:lpstr>PowerPoint Presentation</vt:lpstr>
      <vt:lpstr>High frequency words (cont.)</vt:lpstr>
      <vt:lpstr>Vocabulary</vt:lpstr>
      <vt:lpstr>Vocabulary (cont.)</vt:lpstr>
      <vt:lpstr>Vocabulary (cont.)</vt:lpstr>
      <vt:lpstr>Oral Reading Fluency</vt:lpstr>
      <vt:lpstr>Oral Reading Fluency</vt:lpstr>
      <vt:lpstr>Oral Reading Fluency</vt:lpstr>
      <vt:lpstr>Oral Reading Fluency (cont.)</vt:lpstr>
      <vt:lpstr>Reading Comprehension</vt:lpstr>
      <vt:lpstr>Reading Comprehension</vt:lpstr>
      <vt:lpstr>Reading Comprehension (cont.)</vt:lpstr>
      <vt:lpstr>Reading Comprehension (cont.)</vt:lpstr>
      <vt:lpstr>Reading Comprehension (cont.)</vt:lpstr>
      <vt:lpstr>Reading Comprehension (cont.)</vt:lpstr>
      <vt:lpstr>Writing</vt:lpstr>
      <vt:lpstr>Writing (cont.)</vt:lpstr>
      <vt:lpstr>Writing (cont.)</vt:lpstr>
      <vt:lpstr>Writing (cont.)</vt:lpstr>
      <vt:lpstr>Summary of Content</vt:lpstr>
      <vt:lpstr>What’s Missing?</vt:lpstr>
      <vt:lpstr>Oral Language Predictors</vt:lpstr>
      <vt:lpstr>How much teaching?</vt:lpstr>
      <vt:lpstr>  Quality of Instruction</vt:lpstr>
      <vt:lpstr>Quality of Instruction</vt:lpstr>
      <vt:lpstr>Quality of Instruction (cont.)</vt:lpstr>
      <vt:lpstr>Quality of Instruction (cont.)</vt:lpstr>
      <vt:lpstr>Quality of Instruction (cont.)</vt:lpstr>
      <vt:lpstr>Quality of Instruction (cont.)</vt:lpstr>
      <vt:lpstr>Quality of Instruction (cont.)</vt:lpstr>
      <vt:lpstr>Quality of Instruction (cont.)</vt:lpstr>
      <vt:lpstr>Quality of Instruction (cont.)</vt:lpstr>
      <vt:lpstr>Quality of Instruction (cont.)</vt:lpstr>
      <vt:lpstr>How high is the quality of teaching?</vt:lpstr>
      <vt:lpstr>If you want to improve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Reading Achievement</dc:title>
  <dc:creator>Shanahan, Timothy E</dc:creator>
  <cp:lastModifiedBy>Shanahan, Timothy E</cp:lastModifiedBy>
  <cp:revision>5</cp:revision>
  <dcterms:created xsi:type="dcterms:W3CDTF">2020-02-24T13:57:00Z</dcterms:created>
  <dcterms:modified xsi:type="dcterms:W3CDTF">2020-02-27T23:20:55Z</dcterms:modified>
</cp:coreProperties>
</file>