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61" r:id="rId3"/>
    <p:sldId id="714" r:id="rId4"/>
    <p:sldId id="716" r:id="rId5"/>
    <p:sldId id="265" r:id="rId6"/>
    <p:sldId id="613" r:id="rId7"/>
    <p:sldId id="271" r:id="rId8"/>
    <p:sldId id="273" r:id="rId9"/>
    <p:sldId id="274" r:id="rId10"/>
    <p:sldId id="711" r:id="rId11"/>
    <p:sldId id="338" r:id="rId12"/>
    <p:sldId id="551" r:id="rId13"/>
    <p:sldId id="341" r:id="rId14"/>
    <p:sldId id="550" r:id="rId15"/>
    <p:sldId id="328" r:id="rId16"/>
    <p:sldId id="552" r:id="rId17"/>
    <p:sldId id="554" r:id="rId18"/>
    <p:sldId id="555" r:id="rId19"/>
    <p:sldId id="617" r:id="rId20"/>
    <p:sldId id="616" r:id="rId21"/>
    <p:sldId id="618" r:id="rId22"/>
    <p:sldId id="643" r:id="rId23"/>
    <p:sldId id="7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6"/>
    <p:restoredTop sz="94796"/>
  </p:normalViewPr>
  <p:slideViewPr>
    <p:cSldViewPr snapToGrid="0" snapToObjects="1">
      <p:cViewPr varScale="1">
        <p:scale>
          <a:sx n="108" d="100"/>
          <a:sy n="108" d="100"/>
        </p:scale>
        <p:origin x="1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svg"/><Relationship Id="rId1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5563B-291D-4C85-96AE-31C6A722780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76A7630-404F-47FA-8A56-A57056207166}">
      <dgm:prSet custT="1"/>
      <dgm:spPr/>
      <dgm:t>
        <a:bodyPr/>
        <a:lstStyle/>
        <a:p>
          <a:pPr>
            <a:defRPr cap="all"/>
          </a:pPr>
          <a:r>
            <a:rPr lang="en-US" sz="1800" dirty="0"/>
            <a:t>Most recent results vary by grade levels, but roughly 32% of students are proficient in ELA</a:t>
          </a:r>
        </a:p>
      </dgm:t>
    </dgm:pt>
    <dgm:pt modelId="{46D3BFF5-AD4F-47F4-8C5E-7CFD35AD2226}" type="parTrans" cxnId="{150FCB83-5963-4812-8717-CC3BE94EE618}">
      <dgm:prSet/>
      <dgm:spPr/>
      <dgm:t>
        <a:bodyPr/>
        <a:lstStyle/>
        <a:p>
          <a:endParaRPr lang="en-US"/>
        </a:p>
      </dgm:t>
    </dgm:pt>
    <dgm:pt modelId="{611A2144-E1F3-4010-AAED-D176B1B63441}" type="sibTrans" cxnId="{150FCB83-5963-4812-8717-CC3BE94EE618}">
      <dgm:prSet/>
      <dgm:spPr/>
      <dgm:t>
        <a:bodyPr/>
        <a:lstStyle/>
        <a:p>
          <a:endParaRPr lang="en-US"/>
        </a:p>
      </dgm:t>
    </dgm:pt>
    <dgm:pt modelId="{FBD69004-96D6-4736-B668-7B2EDBE2B8D4}">
      <dgm:prSet/>
      <dgm:spPr/>
      <dgm:t>
        <a:bodyPr/>
        <a:lstStyle/>
        <a:p>
          <a:pPr>
            <a:defRPr cap="all"/>
          </a:pPr>
          <a:r>
            <a:rPr lang="en-US" dirty="0"/>
            <a:t>According to this, roughly 2 of 3 students in the state cannot read well enough</a:t>
          </a:r>
        </a:p>
      </dgm:t>
    </dgm:pt>
    <dgm:pt modelId="{14CA7463-851B-4364-9386-D5888EC18E20}" type="parTrans" cxnId="{7DD6A308-CF55-4F39-8B59-0AA3231479C2}">
      <dgm:prSet/>
      <dgm:spPr/>
      <dgm:t>
        <a:bodyPr/>
        <a:lstStyle/>
        <a:p>
          <a:endParaRPr lang="en-US"/>
        </a:p>
      </dgm:t>
    </dgm:pt>
    <dgm:pt modelId="{22AC7797-D7D0-4CEA-9621-9A2A7833DB44}" type="sibTrans" cxnId="{7DD6A308-CF55-4F39-8B59-0AA3231479C2}">
      <dgm:prSet/>
      <dgm:spPr/>
      <dgm:t>
        <a:bodyPr/>
        <a:lstStyle/>
        <a:p>
          <a:endParaRPr lang="en-US"/>
        </a:p>
      </dgm:t>
    </dgm:pt>
    <dgm:pt modelId="{154FF8C6-A4E4-466F-89E4-A75D56856DE8}" type="pres">
      <dgm:prSet presAssocID="{37F5563B-291D-4C85-96AE-31C6A7227804}" presName="root" presStyleCnt="0">
        <dgm:presLayoutVars>
          <dgm:dir/>
          <dgm:resizeHandles val="exact"/>
        </dgm:presLayoutVars>
      </dgm:prSet>
      <dgm:spPr/>
    </dgm:pt>
    <dgm:pt modelId="{101AEDFE-910B-4126-B62B-440FC8DC7DD3}" type="pres">
      <dgm:prSet presAssocID="{676A7630-404F-47FA-8A56-A57056207166}" presName="compNode" presStyleCnt="0"/>
      <dgm:spPr/>
    </dgm:pt>
    <dgm:pt modelId="{A7E7C8E4-BFD6-42F5-B9C6-C8CA20FB6664}" type="pres">
      <dgm:prSet presAssocID="{676A7630-404F-47FA-8A56-A57056207166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2DA94B4-A30B-4B9F-A54E-A4F08C3B32E3}" type="pres">
      <dgm:prSet presAssocID="{676A7630-404F-47FA-8A56-A5705620716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792E2A7-B1BA-42C4-BFD2-7DD57EF035BC}" type="pres">
      <dgm:prSet presAssocID="{676A7630-404F-47FA-8A56-A57056207166}" presName="spaceRect" presStyleCnt="0"/>
      <dgm:spPr/>
    </dgm:pt>
    <dgm:pt modelId="{F0665482-4450-465D-86F7-33F099E87E5A}" type="pres">
      <dgm:prSet presAssocID="{676A7630-404F-47FA-8A56-A57056207166}" presName="textRect" presStyleLbl="revTx" presStyleIdx="0" presStyleCnt="2">
        <dgm:presLayoutVars>
          <dgm:chMax val="1"/>
          <dgm:chPref val="1"/>
        </dgm:presLayoutVars>
      </dgm:prSet>
      <dgm:spPr/>
    </dgm:pt>
    <dgm:pt modelId="{B07B8C27-AE05-4B0D-A739-881C4FFDBC08}" type="pres">
      <dgm:prSet presAssocID="{611A2144-E1F3-4010-AAED-D176B1B63441}" presName="sibTrans" presStyleCnt="0"/>
      <dgm:spPr/>
    </dgm:pt>
    <dgm:pt modelId="{4E90C591-FF17-4FC1-9EC0-7FB248AC04F0}" type="pres">
      <dgm:prSet presAssocID="{FBD69004-96D6-4736-B668-7B2EDBE2B8D4}" presName="compNode" presStyleCnt="0"/>
      <dgm:spPr/>
    </dgm:pt>
    <dgm:pt modelId="{7ABFB854-4420-4C16-B942-9D67ECA3ADFE}" type="pres">
      <dgm:prSet presAssocID="{FBD69004-96D6-4736-B668-7B2EDBE2B8D4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6D0BEF82-8117-4683-8E1A-4C87973CC99E}" type="pres">
      <dgm:prSet presAssocID="{FBD69004-96D6-4736-B668-7B2EDBE2B8D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DCFB7F7-95CA-4C97-A7B9-38405F8882B0}" type="pres">
      <dgm:prSet presAssocID="{FBD69004-96D6-4736-B668-7B2EDBE2B8D4}" presName="spaceRect" presStyleCnt="0"/>
      <dgm:spPr/>
    </dgm:pt>
    <dgm:pt modelId="{67025314-68D5-4911-8ABD-06B9E2630EC5}" type="pres">
      <dgm:prSet presAssocID="{FBD69004-96D6-4736-B668-7B2EDBE2B8D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DD6A308-CF55-4F39-8B59-0AA3231479C2}" srcId="{37F5563B-291D-4C85-96AE-31C6A7227804}" destId="{FBD69004-96D6-4736-B668-7B2EDBE2B8D4}" srcOrd="1" destOrd="0" parTransId="{14CA7463-851B-4364-9386-D5888EC18E20}" sibTransId="{22AC7797-D7D0-4CEA-9621-9A2A7833DB44}"/>
    <dgm:cxn modelId="{96D75A29-27EF-4A2C-B9A0-3F8E8403FE7C}" type="presOf" srcId="{676A7630-404F-47FA-8A56-A57056207166}" destId="{F0665482-4450-465D-86F7-33F099E87E5A}" srcOrd="0" destOrd="0" presId="urn:microsoft.com/office/officeart/2018/5/layout/IconLeafLabelList"/>
    <dgm:cxn modelId="{150FCB83-5963-4812-8717-CC3BE94EE618}" srcId="{37F5563B-291D-4C85-96AE-31C6A7227804}" destId="{676A7630-404F-47FA-8A56-A57056207166}" srcOrd="0" destOrd="0" parTransId="{46D3BFF5-AD4F-47F4-8C5E-7CFD35AD2226}" sibTransId="{611A2144-E1F3-4010-AAED-D176B1B63441}"/>
    <dgm:cxn modelId="{A1373AA2-EEC2-44BB-B309-213B50CCA379}" type="presOf" srcId="{FBD69004-96D6-4736-B668-7B2EDBE2B8D4}" destId="{67025314-68D5-4911-8ABD-06B9E2630EC5}" srcOrd="0" destOrd="0" presId="urn:microsoft.com/office/officeart/2018/5/layout/IconLeafLabelList"/>
    <dgm:cxn modelId="{0D7C50F2-14DD-42F5-8E8E-E4210471DF29}" type="presOf" srcId="{37F5563B-291D-4C85-96AE-31C6A7227804}" destId="{154FF8C6-A4E4-466F-89E4-A75D56856DE8}" srcOrd="0" destOrd="0" presId="urn:microsoft.com/office/officeart/2018/5/layout/IconLeafLabelList"/>
    <dgm:cxn modelId="{5806099A-C937-4B79-B41E-18D2617CE566}" type="presParOf" srcId="{154FF8C6-A4E4-466F-89E4-A75D56856DE8}" destId="{101AEDFE-910B-4126-B62B-440FC8DC7DD3}" srcOrd="0" destOrd="0" presId="urn:microsoft.com/office/officeart/2018/5/layout/IconLeafLabelList"/>
    <dgm:cxn modelId="{E8A9D6CB-3754-4579-9376-493F2E8E6973}" type="presParOf" srcId="{101AEDFE-910B-4126-B62B-440FC8DC7DD3}" destId="{A7E7C8E4-BFD6-42F5-B9C6-C8CA20FB6664}" srcOrd="0" destOrd="0" presId="urn:microsoft.com/office/officeart/2018/5/layout/IconLeafLabelList"/>
    <dgm:cxn modelId="{D141AE6E-9412-41F2-A4DE-D5CF5DCCD014}" type="presParOf" srcId="{101AEDFE-910B-4126-B62B-440FC8DC7DD3}" destId="{72DA94B4-A30B-4B9F-A54E-A4F08C3B32E3}" srcOrd="1" destOrd="0" presId="urn:microsoft.com/office/officeart/2018/5/layout/IconLeafLabelList"/>
    <dgm:cxn modelId="{02107CEE-9AC7-4186-9409-C4840360CED1}" type="presParOf" srcId="{101AEDFE-910B-4126-B62B-440FC8DC7DD3}" destId="{A792E2A7-B1BA-42C4-BFD2-7DD57EF035BC}" srcOrd="2" destOrd="0" presId="urn:microsoft.com/office/officeart/2018/5/layout/IconLeafLabelList"/>
    <dgm:cxn modelId="{F4AC3255-C537-48F8-A204-D1CECC5A0094}" type="presParOf" srcId="{101AEDFE-910B-4126-B62B-440FC8DC7DD3}" destId="{F0665482-4450-465D-86F7-33F099E87E5A}" srcOrd="3" destOrd="0" presId="urn:microsoft.com/office/officeart/2018/5/layout/IconLeafLabelList"/>
    <dgm:cxn modelId="{9D7E9C8B-8427-4723-BF9E-0A14F28B26E4}" type="presParOf" srcId="{154FF8C6-A4E4-466F-89E4-A75D56856DE8}" destId="{B07B8C27-AE05-4B0D-A739-881C4FFDBC08}" srcOrd="1" destOrd="0" presId="urn:microsoft.com/office/officeart/2018/5/layout/IconLeafLabelList"/>
    <dgm:cxn modelId="{7E42C3C8-5686-46FF-B3D9-DB0C7F062F17}" type="presParOf" srcId="{154FF8C6-A4E4-466F-89E4-A75D56856DE8}" destId="{4E90C591-FF17-4FC1-9EC0-7FB248AC04F0}" srcOrd="2" destOrd="0" presId="urn:microsoft.com/office/officeart/2018/5/layout/IconLeafLabelList"/>
    <dgm:cxn modelId="{04361814-1A04-40F0-9B10-12DA45735934}" type="presParOf" srcId="{4E90C591-FF17-4FC1-9EC0-7FB248AC04F0}" destId="{7ABFB854-4420-4C16-B942-9D67ECA3ADFE}" srcOrd="0" destOrd="0" presId="urn:microsoft.com/office/officeart/2018/5/layout/IconLeafLabelList"/>
    <dgm:cxn modelId="{FE4D2534-98CF-4AD8-B508-078F361866DE}" type="presParOf" srcId="{4E90C591-FF17-4FC1-9EC0-7FB248AC04F0}" destId="{6D0BEF82-8117-4683-8E1A-4C87973CC99E}" srcOrd="1" destOrd="0" presId="urn:microsoft.com/office/officeart/2018/5/layout/IconLeafLabelList"/>
    <dgm:cxn modelId="{7E788426-4AE9-4185-A926-68B0D9197339}" type="presParOf" srcId="{4E90C591-FF17-4FC1-9EC0-7FB248AC04F0}" destId="{1DCFB7F7-95CA-4C97-A7B9-38405F8882B0}" srcOrd="2" destOrd="0" presId="urn:microsoft.com/office/officeart/2018/5/layout/IconLeafLabelList"/>
    <dgm:cxn modelId="{404CE087-71C5-43AB-854A-D753CFC9D814}" type="presParOf" srcId="{4E90C591-FF17-4FC1-9EC0-7FB248AC04F0}" destId="{67025314-68D5-4911-8ABD-06B9E2630EC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CA0B4-8F3D-4A59-B69F-39919E0C696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60D2DB-DDA7-485F-870D-C382EB71096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Higher education (ACT, 2006; Baer, Cook, &amp; </a:t>
          </a:r>
          <a:r>
            <a:rPr lang="en-US" dirty="0" err="1">
              <a:solidFill>
                <a:schemeClr val="tx1"/>
              </a:solidFill>
            </a:rPr>
            <a:t>Baldi</a:t>
          </a:r>
          <a:r>
            <a:rPr lang="en-US" dirty="0">
              <a:solidFill>
                <a:schemeClr val="tx1"/>
              </a:solidFill>
            </a:rPr>
            <a:t>, 2006)</a:t>
          </a:r>
        </a:p>
      </dgm:t>
    </dgm:pt>
    <dgm:pt modelId="{391C4B5E-9D30-4AB5-900B-D6BA37AEAB63}" type="parTrans" cxnId="{E692BC54-BC31-48AA-9417-F8F489A9125D}">
      <dgm:prSet/>
      <dgm:spPr/>
      <dgm:t>
        <a:bodyPr/>
        <a:lstStyle/>
        <a:p>
          <a:endParaRPr lang="en-US"/>
        </a:p>
      </dgm:t>
    </dgm:pt>
    <dgm:pt modelId="{EA24FCF4-2150-442A-818B-7526BC7B1EC2}" type="sibTrans" cxnId="{E692BC54-BC31-48AA-9417-F8F489A9125D}">
      <dgm:prSet/>
      <dgm:spPr/>
      <dgm:t>
        <a:bodyPr/>
        <a:lstStyle/>
        <a:p>
          <a:endParaRPr lang="en-US"/>
        </a:p>
      </dgm:t>
    </dgm:pt>
    <dgm:pt modelId="{DC2DDEFB-6F53-425B-864B-EDF0C374067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Economic success (Ritchie &amp; Bates, 2013; U.S. Department of Labor, 1992)</a:t>
          </a:r>
        </a:p>
      </dgm:t>
    </dgm:pt>
    <dgm:pt modelId="{F5163C9A-55FB-4C43-ADE0-8291601C840F}" type="parTrans" cxnId="{5DD0D708-B40C-46E1-B554-7D65C15F3F48}">
      <dgm:prSet/>
      <dgm:spPr/>
      <dgm:t>
        <a:bodyPr/>
        <a:lstStyle/>
        <a:p>
          <a:endParaRPr lang="en-US"/>
        </a:p>
      </dgm:t>
    </dgm:pt>
    <dgm:pt modelId="{E6A0800B-97C1-4D97-A40B-D7EC167AB04D}" type="sibTrans" cxnId="{5DD0D708-B40C-46E1-B554-7D65C15F3F48}">
      <dgm:prSet/>
      <dgm:spPr/>
      <dgm:t>
        <a:bodyPr/>
        <a:lstStyle/>
        <a:p>
          <a:endParaRPr lang="en-US"/>
        </a:p>
      </dgm:t>
    </dgm:pt>
    <dgm:pt modelId="{DE0E3221-6A0B-43FE-ADCB-09169E5C71F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Health (Baker, et al., 1996; National Center for Education Statistics, 2006)</a:t>
          </a:r>
        </a:p>
      </dgm:t>
    </dgm:pt>
    <dgm:pt modelId="{42B001DB-7021-42D3-8133-6675A83CFF36}" type="parTrans" cxnId="{28E0EC68-EBF1-486D-884B-B6257CB8039C}">
      <dgm:prSet/>
      <dgm:spPr/>
      <dgm:t>
        <a:bodyPr/>
        <a:lstStyle/>
        <a:p>
          <a:endParaRPr lang="en-US"/>
        </a:p>
      </dgm:t>
    </dgm:pt>
    <dgm:pt modelId="{D04EA87A-58DB-45D3-93DB-30C282505000}" type="sibTrans" cxnId="{28E0EC68-EBF1-486D-884B-B6257CB8039C}">
      <dgm:prSet/>
      <dgm:spPr/>
      <dgm:t>
        <a:bodyPr/>
        <a:lstStyle/>
        <a:p>
          <a:endParaRPr lang="en-US"/>
        </a:p>
      </dgm:t>
    </dgm:pt>
    <dgm:pt modelId="{A9A7FA80-0AF4-4A17-8407-A9C20E61050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Civic participation (</a:t>
          </a:r>
          <a:r>
            <a:rPr lang="en-US" dirty="0" err="1">
              <a:solidFill>
                <a:schemeClr val="tx1"/>
              </a:solidFill>
            </a:rPr>
            <a:t>Venezky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Kaestle</a:t>
          </a:r>
          <a:r>
            <a:rPr lang="en-US" dirty="0">
              <a:solidFill>
                <a:schemeClr val="tx1"/>
              </a:solidFill>
            </a:rPr>
            <a:t>, &amp; Sum, 1986 )</a:t>
          </a:r>
        </a:p>
      </dgm:t>
    </dgm:pt>
    <dgm:pt modelId="{32800169-98F2-4A3D-838D-E537C79A3F9B}" type="parTrans" cxnId="{4753F98A-A837-41B7-90D4-10331171FE08}">
      <dgm:prSet/>
      <dgm:spPr/>
      <dgm:t>
        <a:bodyPr/>
        <a:lstStyle/>
        <a:p>
          <a:endParaRPr lang="en-US"/>
        </a:p>
      </dgm:t>
    </dgm:pt>
    <dgm:pt modelId="{06123E18-D9B2-4015-A568-F343D5F31226}" type="sibTrans" cxnId="{4753F98A-A837-41B7-90D4-10331171FE08}">
      <dgm:prSet/>
      <dgm:spPr/>
      <dgm:t>
        <a:bodyPr/>
        <a:lstStyle/>
        <a:p>
          <a:endParaRPr lang="en-US"/>
        </a:p>
      </dgm:t>
    </dgm:pt>
    <dgm:pt modelId="{1306AE72-E6F8-420E-A3D3-190574C337B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Social success (</a:t>
          </a:r>
          <a:r>
            <a:rPr lang="en-US" dirty="0" err="1">
              <a:solidFill>
                <a:schemeClr val="tx1"/>
              </a:solidFill>
            </a:rPr>
            <a:t>Venezky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Kaestle</a:t>
          </a:r>
          <a:r>
            <a:rPr lang="en-US" dirty="0">
              <a:solidFill>
                <a:schemeClr val="tx1"/>
              </a:solidFill>
            </a:rPr>
            <a:t>, &amp; Sum, 1986 )</a:t>
          </a:r>
        </a:p>
      </dgm:t>
    </dgm:pt>
    <dgm:pt modelId="{633104A6-5B36-45F1-BDA8-2A592EE999C7}" type="parTrans" cxnId="{659A1BB7-10FF-495F-BA37-9E9840FED49D}">
      <dgm:prSet/>
      <dgm:spPr/>
      <dgm:t>
        <a:bodyPr/>
        <a:lstStyle/>
        <a:p>
          <a:endParaRPr lang="en-US"/>
        </a:p>
      </dgm:t>
    </dgm:pt>
    <dgm:pt modelId="{A764EACF-4219-43AE-BFFE-E6DD28289EB7}" type="sibTrans" cxnId="{659A1BB7-10FF-495F-BA37-9E9840FED49D}">
      <dgm:prSet/>
      <dgm:spPr/>
      <dgm:t>
        <a:bodyPr/>
        <a:lstStyle/>
        <a:p>
          <a:endParaRPr lang="en-US"/>
        </a:p>
      </dgm:t>
    </dgm:pt>
    <dgm:pt modelId="{EAF061C1-0F2D-654A-B908-016F73333E7E}" type="pres">
      <dgm:prSet presAssocID="{30BCA0B4-8F3D-4A59-B69F-39919E0C6966}" presName="linear" presStyleCnt="0">
        <dgm:presLayoutVars>
          <dgm:animLvl val="lvl"/>
          <dgm:resizeHandles val="exact"/>
        </dgm:presLayoutVars>
      </dgm:prSet>
      <dgm:spPr/>
    </dgm:pt>
    <dgm:pt modelId="{1AE7E63B-F735-C245-B16B-BFFCD017E031}" type="pres">
      <dgm:prSet presAssocID="{1960D2DB-DDA7-485F-870D-C382EB71096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AE46CDA-2C20-F54C-BAE2-2EA876817DC5}" type="pres">
      <dgm:prSet presAssocID="{EA24FCF4-2150-442A-818B-7526BC7B1EC2}" presName="spacer" presStyleCnt="0"/>
      <dgm:spPr/>
    </dgm:pt>
    <dgm:pt modelId="{087BFBC2-57B4-2C4E-BE13-078C163BFF55}" type="pres">
      <dgm:prSet presAssocID="{DC2DDEFB-6F53-425B-864B-EDF0C37406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E60A3DA-C190-534D-AFF9-902312674B77}" type="pres">
      <dgm:prSet presAssocID="{E6A0800B-97C1-4D97-A40B-D7EC167AB04D}" presName="spacer" presStyleCnt="0"/>
      <dgm:spPr/>
    </dgm:pt>
    <dgm:pt modelId="{A990BF7F-B35F-3C47-AF2E-5EE729D1075A}" type="pres">
      <dgm:prSet presAssocID="{DE0E3221-6A0B-43FE-ADCB-09169E5C71F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808FEE1-022C-D644-B0BB-73C14059293E}" type="pres">
      <dgm:prSet presAssocID="{D04EA87A-58DB-45D3-93DB-30C282505000}" presName="spacer" presStyleCnt="0"/>
      <dgm:spPr/>
    </dgm:pt>
    <dgm:pt modelId="{B5275BD5-F266-024C-877C-775D8F4339BF}" type="pres">
      <dgm:prSet presAssocID="{A9A7FA80-0AF4-4A17-8407-A9C20E61050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C5512F0-5A6B-B841-9FA6-49311E8E5C29}" type="pres">
      <dgm:prSet presAssocID="{06123E18-D9B2-4015-A568-F343D5F31226}" presName="spacer" presStyleCnt="0"/>
      <dgm:spPr/>
    </dgm:pt>
    <dgm:pt modelId="{A19D783D-DA5F-7749-AEC0-535D762780E7}" type="pres">
      <dgm:prSet presAssocID="{1306AE72-E6F8-420E-A3D3-190574C337B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DD0D708-B40C-46E1-B554-7D65C15F3F48}" srcId="{30BCA0B4-8F3D-4A59-B69F-39919E0C6966}" destId="{DC2DDEFB-6F53-425B-864B-EDF0C3740676}" srcOrd="1" destOrd="0" parTransId="{F5163C9A-55FB-4C43-ADE0-8291601C840F}" sibTransId="{E6A0800B-97C1-4D97-A40B-D7EC167AB04D}"/>
    <dgm:cxn modelId="{66574025-3D60-D941-928E-80BC111A8F5E}" type="presOf" srcId="{30BCA0B4-8F3D-4A59-B69F-39919E0C6966}" destId="{EAF061C1-0F2D-654A-B908-016F73333E7E}" srcOrd="0" destOrd="0" presId="urn:microsoft.com/office/officeart/2005/8/layout/vList2"/>
    <dgm:cxn modelId="{E692BC54-BC31-48AA-9417-F8F489A9125D}" srcId="{30BCA0B4-8F3D-4A59-B69F-39919E0C6966}" destId="{1960D2DB-DDA7-485F-870D-C382EB710969}" srcOrd="0" destOrd="0" parTransId="{391C4B5E-9D30-4AB5-900B-D6BA37AEAB63}" sibTransId="{EA24FCF4-2150-442A-818B-7526BC7B1EC2}"/>
    <dgm:cxn modelId="{28E0EC68-EBF1-486D-884B-B6257CB8039C}" srcId="{30BCA0B4-8F3D-4A59-B69F-39919E0C6966}" destId="{DE0E3221-6A0B-43FE-ADCB-09169E5C71FB}" srcOrd="2" destOrd="0" parTransId="{42B001DB-7021-42D3-8133-6675A83CFF36}" sibTransId="{D04EA87A-58DB-45D3-93DB-30C282505000}"/>
    <dgm:cxn modelId="{1209347E-E89F-5047-8BF3-65B68CC6276F}" type="presOf" srcId="{1306AE72-E6F8-420E-A3D3-190574C337B9}" destId="{A19D783D-DA5F-7749-AEC0-535D762780E7}" srcOrd="0" destOrd="0" presId="urn:microsoft.com/office/officeart/2005/8/layout/vList2"/>
    <dgm:cxn modelId="{4753F98A-A837-41B7-90D4-10331171FE08}" srcId="{30BCA0B4-8F3D-4A59-B69F-39919E0C6966}" destId="{A9A7FA80-0AF4-4A17-8407-A9C20E610503}" srcOrd="3" destOrd="0" parTransId="{32800169-98F2-4A3D-838D-E537C79A3F9B}" sibTransId="{06123E18-D9B2-4015-A568-F343D5F31226}"/>
    <dgm:cxn modelId="{6EEAC5A1-20E8-1145-A517-5082C2FC2EEA}" type="presOf" srcId="{A9A7FA80-0AF4-4A17-8407-A9C20E610503}" destId="{B5275BD5-F266-024C-877C-775D8F4339BF}" srcOrd="0" destOrd="0" presId="urn:microsoft.com/office/officeart/2005/8/layout/vList2"/>
    <dgm:cxn modelId="{726A5BAE-D181-D541-A134-76F11964C5EB}" type="presOf" srcId="{1960D2DB-DDA7-485F-870D-C382EB710969}" destId="{1AE7E63B-F735-C245-B16B-BFFCD017E031}" srcOrd="0" destOrd="0" presId="urn:microsoft.com/office/officeart/2005/8/layout/vList2"/>
    <dgm:cxn modelId="{232273AF-03FA-D045-BCB0-C9463317C959}" type="presOf" srcId="{DE0E3221-6A0B-43FE-ADCB-09169E5C71FB}" destId="{A990BF7F-B35F-3C47-AF2E-5EE729D1075A}" srcOrd="0" destOrd="0" presId="urn:microsoft.com/office/officeart/2005/8/layout/vList2"/>
    <dgm:cxn modelId="{659A1BB7-10FF-495F-BA37-9E9840FED49D}" srcId="{30BCA0B4-8F3D-4A59-B69F-39919E0C6966}" destId="{1306AE72-E6F8-420E-A3D3-190574C337B9}" srcOrd="4" destOrd="0" parTransId="{633104A6-5B36-45F1-BDA8-2A592EE999C7}" sibTransId="{A764EACF-4219-43AE-BFFE-E6DD28289EB7}"/>
    <dgm:cxn modelId="{EF9AFADF-E8B9-1149-9886-1C7343E801EF}" type="presOf" srcId="{DC2DDEFB-6F53-425B-864B-EDF0C3740676}" destId="{087BFBC2-57B4-2C4E-BE13-078C163BFF55}" srcOrd="0" destOrd="0" presId="urn:microsoft.com/office/officeart/2005/8/layout/vList2"/>
    <dgm:cxn modelId="{714D7031-3035-8F47-BF8E-CE8F9E5B8046}" type="presParOf" srcId="{EAF061C1-0F2D-654A-B908-016F73333E7E}" destId="{1AE7E63B-F735-C245-B16B-BFFCD017E031}" srcOrd="0" destOrd="0" presId="urn:microsoft.com/office/officeart/2005/8/layout/vList2"/>
    <dgm:cxn modelId="{E4D45715-BF9B-0640-BAB6-78F31C9DC4AE}" type="presParOf" srcId="{EAF061C1-0F2D-654A-B908-016F73333E7E}" destId="{5AE46CDA-2C20-F54C-BAE2-2EA876817DC5}" srcOrd="1" destOrd="0" presId="urn:microsoft.com/office/officeart/2005/8/layout/vList2"/>
    <dgm:cxn modelId="{6A019FFA-18D2-8D4D-82D2-D0BEA48CECE0}" type="presParOf" srcId="{EAF061C1-0F2D-654A-B908-016F73333E7E}" destId="{087BFBC2-57B4-2C4E-BE13-078C163BFF55}" srcOrd="2" destOrd="0" presId="urn:microsoft.com/office/officeart/2005/8/layout/vList2"/>
    <dgm:cxn modelId="{473AEA9A-1069-D34F-9121-E3DCAABE2F02}" type="presParOf" srcId="{EAF061C1-0F2D-654A-B908-016F73333E7E}" destId="{5E60A3DA-C190-534D-AFF9-902312674B77}" srcOrd="3" destOrd="0" presId="urn:microsoft.com/office/officeart/2005/8/layout/vList2"/>
    <dgm:cxn modelId="{A6E94DC7-54AF-5748-A0AC-E7662357B7E8}" type="presParOf" srcId="{EAF061C1-0F2D-654A-B908-016F73333E7E}" destId="{A990BF7F-B35F-3C47-AF2E-5EE729D1075A}" srcOrd="4" destOrd="0" presId="urn:microsoft.com/office/officeart/2005/8/layout/vList2"/>
    <dgm:cxn modelId="{E94BF30B-6B53-B947-A49E-233ADD3FD810}" type="presParOf" srcId="{EAF061C1-0F2D-654A-B908-016F73333E7E}" destId="{E808FEE1-022C-D644-B0BB-73C14059293E}" srcOrd="5" destOrd="0" presId="urn:microsoft.com/office/officeart/2005/8/layout/vList2"/>
    <dgm:cxn modelId="{A21BAEFC-6E3A-D145-8923-EF8A9DD3D983}" type="presParOf" srcId="{EAF061C1-0F2D-654A-B908-016F73333E7E}" destId="{B5275BD5-F266-024C-877C-775D8F4339BF}" srcOrd="6" destOrd="0" presId="urn:microsoft.com/office/officeart/2005/8/layout/vList2"/>
    <dgm:cxn modelId="{EA67B0B0-AF5D-3C45-B8C7-D73403FAAACE}" type="presParOf" srcId="{EAF061C1-0F2D-654A-B908-016F73333E7E}" destId="{3C5512F0-5A6B-B841-9FA6-49311E8E5C29}" srcOrd="7" destOrd="0" presId="urn:microsoft.com/office/officeart/2005/8/layout/vList2"/>
    <dgm:cxn modelId="{B2681A54-FD97-FB43-9FE6-FB0F59F169E9}" type="presParOf" srcId="{EAF061C1-0F2D-654A-B908-016F73333E7E}" destId="{A19D783D-DA5F-7749-AEC0-535D762780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1EF424-62B8-4C4C-BE87-C0F72B952998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899635-6A8E-4EF0-81AA-FA37E5CAF8A5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Social and economic changes (e.g., globalization, movement of peoples/money/ work, technology) </a:t>
          </a:r>
        </a:p>
      </dgm:t>
    </dgm:pt>
    <dgm:pt modelId="{7F81997C-56B1-4F3F-BBDE-26DB5D17B68A}" type="parTrans" cxnId="{4F610FB9-CCF7-40A2-B8A3-502D539F6337}">
      <dgm:prSet/>
      <dgm:spPr/>
      <dgm:t>
        <a:bodyPr/>
        <a:lstStyle/>
        <a:p>
          <a:endParaRPr lang="en-US"/>
        </a:p>
      </dgm:t>
    </dgm:pt>
    <dgm:pt modelId="{7E150225-5B8F-49B8-926A-9B937873008C}" type="sibTrans" cxnId="{4F610FB9-CCF7-40A2-B8A3-502D539F6337}">
      <dgm:prSet/>
      <dgm:spPr/>
      <dgm:t>
        <a:bodyPr/>
        <a:lstStyle/>
        <a:p>
          <a:endParaRPr lang="en-US"/>
        </a:p>
      </dgm:t>
    </dgm:pt>
    <dgm:pt modelId="{8D8F624D-DEEC-4764-ADF9-D89835084202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But nationwide literacy levels aren’t appreciably higher than in 1971 (NAEP)—though they are higher than in 1992</a:t>
          </a:r>
        </a:p>
      </dgm:t>
    </dgm:pt>
    <dgm:pt modelId="{C7702088-8E9E-4391-9D4F-BA1AD239E896}" type="parTrans" cxnId="{807EC1D0-5D79-4EAF-A535-6CEF1E6AB95D}">
      <dgm:prSet/>
      <dgm:spPr/>
      <dgm:t>
        <a:bodyPr/>
        <a:lstStyle/>
        <a:p>
          <a:endParaRPr lang="en-US"/>
        </a:p>
      </dgm:t>
    </dgm:pt>
    <dgm:pt modelId="{841BBFC7-AFAD-44D6-A0CA-8EAB96ADC17A}" type="sibTrans" cxnId="{807EC1D0-5D79-4EAF-A535-6CEF1E6AB95D}">
      <dgm:prSet/>
      <dgm:spPr/>
      <dgm:t>
        <a:bodyPr/>
        <a:lstStyle/>
        <a:p>
          <a:endParaRPr lang="en-US"/>
        </a:p>
      </dgm:t>
    </dgm:pt>
    <dgm:pt modelId="{319AF1D8-098C-46A7-859D-97FD6E7B6DB2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Target levels have been too low (which is why 49% of students in 2-year colleges require remediation)</a:t>
          </a:r>
        </a:p>
      </dgm:t>
    </dgm:pt>
    <dgm:pt modelId="{BC164754-3EC5-4444-85CB-D6153C8DC8F9}" type="parTrans" cxnId="{3B9590AD-E99A-42F4-82EB-EF5D386EBB23}">
      <dgm:prSet/>
      <dgm:spPr/>
      <dgm:t>
        <a:bodyPr/>
        <a:lstStyle/>
        <a:p>
          <a:endParaRPr lang="en-US"/>
        </a:p>
      </dgm:t>
    </dgm:pt>
    <dgm:pt modelId="{A161B7EB-F6C4-403D-AB7B-953285841E27}" type="sibTrans" cxnId="{3B9590AD-E99A-42F4-82EB-EF5D386EBB23}">
      <dgm:prSet/>
      <dgm:spPr/>
      <dgm:t>
        <a:bodyPr/>
        <a:lstStyle/>
        <a:p>
          <a:endParaRPr lang="en-US"/>
        </a:p>
      </dgm:t>
    </dgm:pt>
    <dgm:pt modelId="{2C02FDE7-3795-4E57-AE10-F668892F044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Only about 35% of American students are proficient or higher in reading</a:t>
          </a:r>
        </a:p>
      </dgm:t>
    </dgm:pt>
    <dgm:pt modelId="{AF9A8BF6-15F8-40D3-ACF2-4261D3726238}" type="parTrans" cxnId="{ABB18FDB-B014-4748-B024-8D8E86E60799}">
      <dgm:prSet/>
      <dgm:spPr/>
      <dgm:t>
        <a:bodyPr/>
        <a:lstStyle/>
        <a:p>
          <a:endParaRPr lang="en-US"/>
        </a:p>
      </dgm:t>
    </dgm:pt>
    <dgm:pt modelId="{5A6EE5B5-AFD8-4361-92DF-B6A90D3D401B}" type="sibTrans" cxnId="{ABB18FDB-B014-4748-B024-8D8E86E60799}">
      <dgm:prSet/>
      <dgm:spPr/>
      <dgm:t>
        <a:bodyPr/>
        <a:lstStyle/>
        <a:p>
          <a:endParaRPr lang="en-US"/>
        </a:p>
      </dgm:t>
    </dgm:pt>
    <dgm:pt modelId="{F2D5BFC1-677B-A24F-9B56-414484E2EEB9}" type="pres">
      <dgm:prSet presAssocID="{DB1EF424-62B8-4C4C-BE87-C0F72B952998}" presName="matrix" presStyleCnt="0">
        <dgm:presLayoutVars>
          <dgm:chMax val="1"/>
          <dgm:dir/>
          <dgm:resizeHandles val="exact"/>
        </dgm:presLayoutVars>
      </dgm:prSet>
      <dgm:spPr/>
    </dgm:pt>
    <dgm:pt modelId="{A2CAD47E-727D-E746-BC3B-443D1F2EE453}" type="pres">
      <dgm:prSet presAssocID="{DB1EF424-62B8-4C4C-BE87-C0F72B952998}" presName="diamond" presStyleLbl="bgShp" presStyleIdx="0" presStyleCnt="1"/>
      <dgm:spPr/>
    </dgm:pt>
    <dgm:pt modelId="{2FE6639C-CBD0-7D4A-B1CB-C3EBBE17A094}" type="pres">
      <dgm:prSet presAssocID="{DB1EF424-62B8-4C4C-BE87-C0F72B952998}" presName="quad1" presStyleLbl="node1" presStyleIdx="0" presStyleCnt="4" custScaleX="163057" custScaleY="126482" custLinFactNeighborX="-51481" custLinFactNeighborY="-804">
        <dgm:presLayoutVars>
          <dgm:chMax val="0"/>
          <dgm:chPref val="0"/>
          <dgm:bulletEnabled val="1"/>
        </dgm:presLayoutVars>
      </dgm:prSet>
      <dgm:spPr/>
    </dgm:pt>
    <dgm:pt modelId="{646158B0-CE19-4943-87DD-E46EA687D889}" type="pres">
      <dgm:prSet presAssocID="{DB1EF424-62B8-4C4C-BE87-C0F72B952998}" presName="quad2" presStyleLbl="node1" presStyleIdx="1" presStyleCnt="4" custScaleX="175606" custScaleY="120292" custLinFactNeighborX="53229" custLinFactNeighborY="-7259">
        <dgm:presLayoutVars>
          <dgm:chMax val="0"/>
          <dgm:chPref val="0"/>
          <dgm:bulletEnabled val="1"/>
        </dgm:presLayoutVars>
      </dgm:prSet>
      <dgm:spPr/>
    </dgm:pt>
    <dgm:pt modelId="{D30FFD0A-DF06-8540-971A-72AF1A78BE92}" type="pres">
      <dgm:prSet presAssocID="{DB1EF424-62B8-4C4C-BE87-C0F72B952998}" presName="quad3" presStyleLbl="node1" presStyleIdx="2" presStyleCnt="4" custScaleX="164635" custScaleY="111560" custLinFactNeighborX="-53090" custLinFactNeighborY="7240">
        <dgm:presLayoutVars>
          <dgm:chMax val="0"/>
          <dgm:chPref val="0"/>
          <dgm:bulletEnabled val="1"/>
        </dgm:presLayoutVars>
      </dgm:prSet>
      <dgm:spPr/>
    </dgm:pt>
    <dgm:pt modelId="{8172CA9D-AFC7-4945-A679-B69875AB23B1}" type="pres">
      <dgm:prSet presAssocID="{DB1EF424-62B8-4C4C-BE87-C0F72B952998}" presName="quad4" presStyleLbl="node1" presStyleIdx="3" presStyleCnt="4" custScaleX="191510" custScaleY="105125" custLinFactNeighborX="47177" custLinFactNeighborY="3218">
        <dgm:presLayoutVars>
          <dgm:chMax val="0"/>
          <dgm:chPref val="0"/>
          <dgm:bulletEnabled val="1"/>
        </dgm:presLayoutVars>
      </dgm:prSet>
      <dgm:spPr/>
    </dgm:pt>
  </dgm:ptLst>
  <dgm:cxnLst>
    <dgm:cxn modelId="{73247012-9117-A24D-9376-B906D4725A38}" type="presOf" srcId="{8D8F624D-DEEC-4764-ADF9-D89835084202}" destId="{646158B0-CE19-4943-87DD-E46EA687D889}" srcOrd="0" destOrd="0" presId="urn:microsoft.com/office/officeart/2005/8/layout/matrix3"/>
    <dgm:cxn modelId="{4D78402D-DB7F-8F4B-90CD-D47BAAF73B7C}" type="presOf" srcId="{DB1EF424-62B8-4C4C-BE87-C0F72B952998}" destId="{F2D5BFC1-677B-A24F-9B56-414484E2EEB9}" srcOrd="0" destOrd="0" presId="urn:microsoft.com/office/officeart/2005/8/layout/matrix3"/>
    <dgm:cxn modelId="{0D445660-3EB8-014C-BDE7-C8B683524CDD}" type="presOf" srcId="{319AF1D8-098C-46A7-859D-97FD6E7B6DB2}" destId="{D30FFD0A-DF06-8540-971A-72AF1A78BE92}" srcOrd="0" destOrd="0" presId="urn:microsoft.com/office/officeart/2005/8/layout/matrix3"/>
    <dgm:cxn modelId="{75FD396F-A7B4-9342-B48D-EB3835785A3C}" type="presOf" srcId="{C5899635-6A8E-4EF0-81AA-FA37E5CAF8A5}" destId="{2FE6639C-CBD0-7D4A-B1CB-C3EBBE17A094}" srcOrd="0" destOrd="0" presId="urn:microsoft.com/office/officeart/2005/8/layout/matrix3"/>
    <dgm:cxn modelId="{3B9590AD-E99A-42F4-82EB-EF5D386EBB23}" srcId="{DB1EF424-62B8-4C4C-BE87-C0F72B952998}" destId="{319AF1D8-098C-46A7-859D-97FD6E7B6DB2}" srcOrd="2" destOrd="0" parTransId="{BC164754-3EC5-4444-85CB-D6153C8DC8F9}" sibTransId="{A161B7EB-F6C4-403D-AB7B-953285841E27}"/>
    <dgm:cxn modelId="{4F610FB9-CCF7-40A2-B8A3-502D539F6337}" srcId="{DB1EF424-62B8-4C4C-BE87-C0F72B952998}" destId="{C5899635-6A8E-4EF0-81AA-FA37E5CAF8A5}" srcOrd="0" destOrd="0" parTransId="{7F81997C-56B1-4F3F-BBDE-26DB5D17B68A}" sibTransId="{7E150225-5B8F-49B8-926A-9B937873008C}"/>
    <dgm:cxn modelId="{807EC1D0-5D79-4EAF-A535-6CEF1E6AB95D}" srcId="{DB1EF424-62B8-4C4C-BE87-C0F72B952998}" destId="{8D8F624D-DEEC-4764-ADF9-D89835084202}" srcOrd="1" destOrd="0" parTransId="{C7702088-8E9E-4391-9D4F-BA1AD239E896}" sibTransId="{841BBFC7-AFAD-44D6-A0CA-8EAB96ADC17A}"/>
    <dgm:cxn modelId="{ABB18FDB-B014-4748-B024-8D8E86E60799}" srcId="{DB1EF424-62B8-4C4C-BE87-C0F72B952998}" destId="{2C02FDE7-3795-4E57-AE10-F668892F0448}" srcOrd="3" destOrd="0" parTransId="{AF9A8BF6-15F8-40D3-ACF2-4261D3726238}" sibTransId="{5A6EE5B5-AFD8-4361-92DF-B6A90D3D401B}"/>
    <dgm:cxn modelId="{26FE7AE0-21FD-A24C-8CF3-EA9E5FE5F581}" type="presOf" srcId="{2C02FDE7-3795-4E57-AE10-F668892F0448}" destId="{8172CA9D-AFC7-4945-A679-B69875AB23B1}" srcOrd="0" destOrd="0" presId="urn:microsoft.com/office/officeart/2005/8/layout/matrix3"/>
    <dgm:cxn modelId="{02EEE316-DFE2-6D4A-8E5C-8D4701AF67B9}" type="presParOf" srcId="{F2D5BFC1-677B-A24F-9B56-414484E2EEB9}" destId="{A2CAD47E-727D-E746-BC3B-443D1F2EE453}" srcOrd="0" destOrd="0" presId="urn:microsoft.com/office/officeart/2005/8/layout/matrix3"/>
    <dgm:cxn modelId="{ECFC86FF-8A0C-4F44-87FE-7632E4B55852}" type="presParOf" srcId="{F2D5BFC1-677B-A24F-9B56-414484E2EEB9}" destId="{2FE6639C-CBD0-7D4A-B1CB-C3EBBE17A094}" srcOrd="1" destOrd="0" presId="urn:microsoft.com/office/officeart/2005/8/layout/matrix3"/>
    <dgm:cxn modelId="{363FF1E9-3371-6642-95DB-DF4484098464}" type="presParOf" srcId="{F2D5BFC1-677B-A24F-9B56-414484E2EEB9}" destId="{646158B0-CE19-4943-87DD-E46EA687D889}" srcOrd="2" destOrd="0" presId="urn:microsoft.com/office/officeart/2005/8/layout/matrix3"/>
    <dgm:cxn modelId="{ECBC660A-E6A4-9345-B645-46FFE1610152}" type="presParOf" srcId="{F2D5BFC1-677B-A24F-9B56-414484E2EEB9}" destId="{D30FFD0A-DF06-8540-971A-72AF1A78BE92}" srcOrd="3" destOrd="0" presId="urn:microsoft.com/office/officeart/2005/8/layout/matrix3"/>
    <dgm:cxn modelId="{81DB0273-2CE5-3941-989D-F277B48E7005}" type="presParOf" srcId="{F2D5BFC1-677B-A24F-9B56-414484E2EEB9}" destId="{8172CA9D-AFC7-4945-A679-B69875AB23B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BCC2EF-A97F-409A-9B82-7ECD3A20FC5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696743C-2182-419C-B6CA-A263CF72347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It makes sense that teachers would make the difference</a:t>
          </a:r>
        </a:p>
      </dgm:t>
    </dgm:pt>
    <dgm:pt modelId="{9B775EBF-3A98-4D7F-A8D7-5F8F971C7F84}" type="parTrans" cxnId="{E06C863A-C3E1-4E5B-B391-6FDC3039613F}">
      <dgm:prSet/>
      <dgm:spPr/>
      <dgm:t>
        <a:bodyPr/>
        <a:lstStyle/>
        <a:p>
          <a:endParaRPr lang="en-US"/>
        </a:p>
      </dgm:t>
    </dgm:pt>
    <dgm:pt modelId="{FF249240-61F3-407D-97DE-71BC9DDD880F}" type="sibTrans" cxnId="{E06C863A-C3E1-4E5B-B391-6FDC3039613F}">
      <dgm:prSet/>
      <dgm:spPr/>
      <dgm:t>
        <a:bodyPr/>
        <a:lstStyle/>
        <a:p>
          <a:endParaRPr lang="en-US"/>
        </a:p>
      </dgm:t>
    </dgm:pt>
    <dgm:pt modelId="{D5FEC196-6037-4A3B-AC34-870BC6F7748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But is it teaching or teachers that matter?</a:t>
          </a:r>
        </a:p>
      </dgm:t>
    </dgm:pt>
    <dgm:pt modelId="{0DEBE0FB-C8B0-4DD1-A1DE-7B9E640787A0}" type="parTrans" cxnId="{80536F14-2763-48E7-BD2C-B5FA6C346680}">
      <dgm:prSet/>
      <dgm:spPr/>
      <dgm:t>
        <a:bodyPr/>
        <a:lstStyle/>
        <a:p>
          <a:endParaRPr lang="en-US"/>
        </a:p>
      </dgm:t>
    </dgm:pt>
    <dgm:pt modelId="{AB389FE6-F6FE-40E7-8271-C36D79E7DEF5}" type="sibTrans" cxnId="{80536F14-2763-48E7-BD2C-B5FA6C346680}">
      <dgm:prSet/>
      <dgm:spPr/>
      <dgm:t>
        <a:bodyPr/>
        <a:lstStyle/>
        <a:p>
          <a:endParaRPr lang="en-US"/>
        </a:p>
      </dgm:t>
    </dgm:pt>
    <dgm:pt modelId="{BBF5A9F2-0200-4203-9C7E-C150C0192EE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If it is teachers, then we need to identify the kinds of people who will be best (e.g., verbal IQ, race, family background)</a:t>
          </a:r>
        </a:p>
      </dgm:t>
    </dgm:pt>
    <dgm:pt modelId="{95FACB48-B044-4277-B046-3CD4C5DADBC6}" type="parTrans" cxnId="{BFD0E252-81B8-4F45-BAE3-2AFE1FF8DFF0}">
      <dgm:prSet/>
      <dgm:spPr/>
      <dgm:t>
        <a:bodyPr/>
        <a:lstStyle/>
        <a:p>
          <a:endParaRPr lang="en-US"/>
        </a:p>
      </dgm:t>
    </dgm:pt>
    <dgm:pt modelId="{BA46B444-C018-4399-87C5-D5A70FF667EC}" type="sibTrans" cxnId="{BFD0E252-81B8-4F45-BAE3-2AFE1FF8DFF0}">
      <dgm:prSet/>
      <dgm:spPr/>
      <dgm:t>
        <a:bodyPr/>
        <a:lstStyle/>
        <a:p>
          <a:endParaRPr lang="en-US"/>
        </a:p>
      </dgm:t>
    </dgm:pt>
    <dgm:pt modelId="{0C838B6E-43A5-4B40-B725-292611863D7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If it is teaching, then we need to figure out what teachers need to do to improve reading achievement and then to teach them to do those things well</a:t>
          </a:r>
        </a:p>
      </dgm:t>
    </dgm:pt>
    <dgm:pt modelId="{2F8DF194-7745-4CAC-9B18-816109C77461}" type="parTrans" cxnId="{951694CC-E2ED-4D8E-943C-60A3008C1FA9}">
      <dgm:prSet/>
      <dgm:spPr/>
      <dgm:t>
        <a:bodyPr/>
        <a:lstStyle/>
        <a:p>
          <a:endParaRPr lang="en-US"/>
        </a:p>
      </dgm:t>
    </dgm:pt>
    <dgm:pt modelId="{061777A4-9FC2-48C8-9998-52CF4D6EFD0E}" type="sibTrans" cxnId="{951694CC-E2ED-4D8E-943C-60A3008C1FA9}">
      <dgm:prSet/>
      <dgm:spPr/>
      <dgm:t>
        <a:bodyPr/>
        <a:lstStyle/>
        <a:p>
          <a:endParaRPr lang="en-US"/>
        </a:p>
      </dgm:t>
    </dgm:pt>
    <dgm:pt modelId="{2D1D5416-C545-704A-AD56-2B70AA561564}" type="pres">
      <dgm:prSet presAssocID="{08BCC2EF-A97F-409A-9B82-7ECD3A20FC57}" presName="linear" presStyleCnt="0">
        <dgm:presLayoutVars>
          <dgm:animLvl val="lvl"/>
          <dgm:resizeHandles val="exact"/>
        </dgm:presLayoutVars>
      </dgm:prSet>
      <dgm:spPr/>
    </dgm:pt>
    <dgm:pt modelId="{7362D95B-9681-2A4E-AE7E-1EBD8B41FD6A}" type="pres">
      <dgm:prSet presAssocID="{6696743C-2182-419C-B6CA-A263CF72347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9C4F9EC-6D0E-B547-8FF8-D7B5C62BCF11}" type="pres">
      <dgm:prSet presAssocID="{FF249240-61F3-407D-97DE-71BC9DDD880F}" presName="spacer" presStyleCnt="0"/>
      <dgm:spPr/>
    </dgm:pt>
    <dgm:pt modelId="{6231B915-33DA-E843-AE41-09AA464CAD49}" type="pres">
      <dgm:prSet presAssocID="{D5FEC196-6037-4A3B-AC34-870BC6F7748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77BB585-BEDE-D045-A6C7-D9BC7B06F8C4}" type="pres">
      <dgm:prSet presAssocID="{AB389FE6-F6FE-40E7-8271-C36D79E7DEF5}" presName="spacer" presStyleCnt="0"/>
      <dgm:spPr/>
    </dgm:pt>
    <dgm:pt modelId="{4602A203-0A3F-0149-8FFD-4190BDA83A49}" type="pres">
      <dgm:prSet presAssocID="{BBF5A9F2-0200-4203-9C7E-C150C0192E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18B8E86-F3E5-EE44-8676-C17F547063D4}" type="pres">
      <dgm:prSet presAssocID="{BA46B444-C018-4399-87C5-D5A70FF667EC}" presName="spacer" presStyleCnt="0"/>
      <dgm:spPr/>
    </dgm:pt>
    <dgm:pt modelId="{EC77CDFF-8BAD-A641-B16C-394695DA19FA}" type="pres">
      <dgm:prSet presAssocID="{0C838B6E-43A5-4B40-B725-292611863D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677F20D-3277-9F4C-8A31-D68EF637144B}" type="presOf" srcId="{08BCC2EF-A97F-409A-9B82-7ECD3A20FC57}" destId="{2D1D5416-C545-704A-AD56-2B70AA561564}" srcOrd="0" destOrd="0" presId="urn:microsoft.com/office/officeart/2005/8/layout/vList2"/>
    <dgm:cxn modelId="{80536F14-2763-48E7-BD2C-B5FA6C346680}" srcId="{08BCC2EF-A97F-409A-9B82-7ECD3A20FC57}" destId="{D5FEC196-6037-4A3B-AC34-870BC6F77488}" srcOrd="1" destOrd="0" parTransId="{0DEBE0FB-C8B0-4DD1-A1DE-7B9E640787A0}" sibTransId="{AB389FE6-F6FE-40E7-8271-C36D79E7DEF5}"/>
    <dgm:cxn modelId="{E06C863A-C3E1-4E5B-B391-6FDC3039613F}" srcId="{08BCC2EF-A97F-409A-9B82-7ECD3A20FC57}" destId="{6696743C-2182-419C-B6CA-A263CF723475}" srcOrd="0" destOrd="0" parTransId="{9B775EBF-3A98-4D7F-A8D7-5F8F971C7F84}" sibTransId="{FF249240-61F3-407D-97DE-71BC9DDD880F}"/>
    <dgm:cxn modelId="{BFD0E252-81B8-4F45-BAE3-2AFE1FF8DFF0}" srcId="{08BCC2EF-A97F-409A-9B82-7ECD3A20FC57}" destId="{BBF5A9F2-0200-4203-9C7E-C150C0192EED}" srcOrd="2" destOrd="0" parTransId="{95FACB48-B044-4277-B046-3CD4C5DADBC6}" sibTransId="{BA46B444-C018-4399-87C5-D5A70FF667EC}"/>
    <dgm:cxn modelId="{5E58FA59-41EA-F14D-9735-F8435288A788}" type="presOf" srcId="{6696743C-2182-419C-B6CA-A263CF723475}" destId="{7362D95B-9681-2A4E-AE7E-1EBD8B41FD6A}" srcOrd="0" destOrd="0" presId="urn:microsoft.com/office/officeart/2005/8/layout/vList2"/>
    <dgm:cxn modelId="{00217389-3177-4740-9410-CDDBE8A57245}" type="presOf" srcId="{BBF5A9F2-0200-4203-9C7E-C150C0192EED}" destId="{4602A203-0A3F-0149-8FFD-4190BDA83A49}" srcOrd="0" destOrd="0" presId="urn:microsoft.com/office/officeart/2005/8/layout/vList2"/>
    <dgm:cxn modelId="{3928B595-27B0-3B4E-BA8B-015EA76236E6}" type="presOf" srcId="{D5FEC196-6037-4A3B-AC34-870BC6F77488}" destId="{6231B915-33DA-E843-AE41-09AA464CAD49}" srcOrd="0" destOrd="0" presId="urn:microsoft.com/office/officeart/2005/8/layout/vList2"/>
    <dgm:cxn modelId="{951694CC-E2ED-4D8E-943C-60A3008C1FA9}" srcId="{08BCC2EF-A97F-409A-9B82-7ECD3A20FC57}" destId="{0C838B6E-43A5-4B40-B725-292611863D77}" srcOrd="3" destOrd="0" parTransId="{2F8DF194-7745-4CAC-9B18-816109C77461}" sibTransId="{061777A4-9FC2-48C8-9998-52CF4D6EFD0E}"/>
    <dgm:cxn modelId="{5F1429E6-BF99-F843-88AC-B3777B80D21F}" type="presOf" srcId="{0C838B6E-43A5-4B40-B725-292611863D77}" destId="{EC77CDFF-8BAD-A641-B16C-394695DA19FA}" srcOrd="0" destOrd="0" presId="urn:microsoft.com/office/officeart/2005/8/layout/vList2"/>
    <dgm:cxn modelId="{162D3290-2D08-504D-AA54-7643F4EC1C88}" type="presParOf" srcId="{2D1D5416-C545-704A-AD56-2B70AA561564}" destId="{7362D95B-9681-2A4E-AE7E-1EBD8B41FD6A}" srcOrd="0" destOrd="0" presId="urn:microsoft.com/office/officeart/2005/8/layout/vList2"/>
    <dgm:cxn modelId="{6B81EC0C-656B-2B4F-8C7B-CCBA91244F05}" type="presParOf" srcId="{2D1D5416-C545-704A-AD56-2B70AA561564}" destId="{F9C4F9EC-6D0E-B547-8FF8-D7B5C62BCF11}" srcOrd="1" destOrd="0" presId="urn:microsoft.com/office/officeart/2005/8/layout/vList2"/>
    <dgm:cxn modelId="{71F0F768-BF83-CF43-BCB9-984FF9F8B24A}" type="presParOf" srcId="{2D1D5416-C545-704A-AD56-2B70AA561564}" destId="{6231B915-33DA-E843-AE41-09AA464CAD49}" srcOrd="2" destOrd="0" presId="urn:microsoft.com/office/officeart/2005/8/layout/vList2"/>
    <dgm:cxn modelId="{0D8FD37D-5DF0-BA4A-8908-CF60FAB24A50}" type="presParOf" srcId="{2D1D5416-C545-704A-AD56-2B70AA561564}" destId="{977BB585-BEDE-D045-A6C7-D9BC7B06F8C4}" srcOrd="3" destOrd="0" presId="urn:microsoft.com/office/officeart/2005/8/layout/vList2"/>
    <dgm:cxn modelId="{6C88EF79-B4C1-C646-9B9B-9CB9C8F669A3}" type="presParOf" srcId="{2D1D5416-C545-704A-AD56-2B70AA561564}" destId="{4602A203-0A3F-0149-8FFD-4190BDA83A49}" srcOrd="4" destOrd="0" presId="urn:microsoft.com/office/officeart/2005/8/layout/vList2"/>
    <dgm:cxn modelId="{C94972FA-E656-1D4E-9FF7-11C62A51B14B}" type="presParOf" srcId="{2D1D5416-C545-704A-AD56-2B70AA561564}" destId="{A18B8E86-F3E5-EE44-8676-C17F547063D4}" srcOrd="5" destOrd="0" presId="urn:microsoft.com/office/officeart/2005/8/layout/vList2"/>
    <dgm:cxn modelId="{22F80A5D-5AD1-0940-8CEC-F91C3132BD0D}" type="presParOf" srcId="{2D1D5416-C545-704A-AD56-2B70AA561564}" destId="{EC77CDFF-8BAD-A641-B16C-394695DA19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CFFDAE-A03D-4EC3-81FD-4C542E3E9A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003449-C0DF-4746-81E3-E8E2EB6F4BA6}">
      <dgm:prSet/>
      <dgm:spPr/>
      <dgm:t>
        <a:bodyPr/>
        <a:lstStyle/>
        <a:p>
          <a:r>
            <a:rPr lang="en-US"/>
            <a:t>National Research Council appointed a group of literacy experts to provide research-based recommendations on how to address early literacy</a:t>
          </a:r>
        </a:p>
      </dgm:t>
    </dgm:pt>
    <dgm:pt modelId="{E274B2EE-FA01-4884-8D04-3D0F9FE1106F}" type="parTrans" cxnId="{C8BADE9C-0434-49F3-87A9-ABAD7292FAA2}">
      <dgm:prSet/>
      <dgm:spPr/>
      <dgm:t>
        <a:bodyPr/>
        <a:lstStyle/>
        <a:p>
          <a:endParaRPr lang="en-US"/>
        </a:p>
      </dgm:t>
    </dgm:pt>
    <dgm:pt modelId="{5467ECDE-0D8C-442E-9C00-B54E20AA8E74}" type="sibTrans" cxnId="{C8BADE9C-0434-49F3-87A9-ABAD7292FAA2}">
      <dgm:prSet/>
      <dgm:spPr/>
      <dgm:t>
        <a:bodyPr/>
        <a:lstStyle/>
        <a:p>
          <a:endParaRPr lang="en-US"/>
        </a:p>
      </dgm:t>
    </dgm:pt>
    <dgm:pt modelId="{60D3FD34-F534-4009-9EDF-1A2983035364}">
      <dgm:prSet/>
      <dgm:spPr/>
      <dgm:t>
        <a:bodyPr/>
        <a:lstStyle/>
        <a:p>
          <a:r>
            <a:rPr lang="en-US"/>
            <a:t>They issued a report in 1998 focused on preschool, kindergarten, and primary grade reading instruction and support</a:t>
          </a:r>
        </a:p>
      </dgm:t>
    </dgm:pt>
    <dgm:pt modelId="{BCF9D730-8D1F-48DD-95A8-9BA7BBD955DE}" type="parTrans" cxnId="{E2D98495-74A4-448F-87FD-8E5987CE188C}">
      <dgm:prSet/>
      <dgm:spPr/>
      <dgm:t>
        <a:bodyPr/>
        <a:lstStyle/>
        <a:p>
          <a:endParaRPr lang="en-US"/>
        </a:p>
      </dgm:t>
    </dgm:pt>
    <dgm:pt modelId="{ED279856-B165-4331-B558-B1757FA0572A}" type="sibTrans" cxnId="{E2D98495-74A4-448F-87FD-8E5987CE188C}">
      <dgm:prSet/>
      <dgm:spPr/>
      <dgm:t>
        <a:bodyPr/>
        <a:lstStyle/>
        <a:p>
          <a:endParaRPr lang="en-US"/>
        </a:p>
      </dgm:t>
    </dgm:pt>
    <dgm:pt modelId="{E2F4394E-6F31-6240-9576-63BA8D6B2709}" type="pres">
      <dgm:prSet presAssocID="{ABCFFDAE-A03D-4EC3-81FD-4C542E3E9A6C}" presName="linear" presStyleCnt="0">
        <dgm:presLayoutVars>
          <dgm:animLvl val="lvl"/>
          <dgm:resizeHandles val="exact"/>
        </dgm:presLayoutVars>
      </dgm:prSet>
      <dgm:spPr/>
    </dgm:pt>
    <dgm:pt modelId="{38472D3C-7893-D04D-A4AC-F6A63091D2D2}" type="pres">
      <dgm:prSet presAssocID="{42003449-C0DF-4746-81E3-E8E2EB6F4B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4085476-E8B9-F948-884E-7099EEF152B7}" type="pres">
      <dgm:prSet presAssocID="{5467ECDE-0D8C-442E-9C00-B54E20AA8E74}" presName="spacer" presStyleCnt="0"/>
      <dgm:spPr/>
    </dgm:pt>
    <dgm:pt modelId="{B887C8CB-23AA-E84E-A230-66941835898C}" type="pres">
      <dgm:prSet presAssocID="{60D3FD34-F534-4009-9EDF-1A298303536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25C4633-DF00-1740-8BAC-6198C06D7D2C}" type="presOf" srcId="{ABCFFDAE-A03D-4EC3-81FD-4C542E3E9A6C}" destId="{E2F4394E-6F31-6240-9576-63BA8D6B2709}" srcOrd="0" destOrd="0" presId="urn:microsoft.com/office/officeart/2005/8/layout/vList2"/>
    <dgm:cxn modelId="{9360D378-B889-D44F-A4DB-A22402F8B482}" type="presOf" srcId="{60D3FD34-F534-4009-9EDF-1A2983035364}" destId="{B887C8CB-23AA-E84E-A230-66941835898C}" srcOrd="0" destOrd="0" presId="urn:microsoft.com/office/officeart/2005/8/layout/vList2"/>
    <dgm:cxn modelId="{B53D7B8E-B17F-564D-B5D2-75FE3CA94ABA}" type="presOf" srcId="{42003449-C0DF-4746-81E3-E8E2EB6F4BA6}" destId="{38472D3C-7893-D04D-A4AC-F6A63091D2D2}" srcOrd="0" destOrd="0" presId="urn:microsoft.com/office/officeart/2005/8/layout/vList2"/>
    <dgm:cxn modelId="{E2D98495-74A4-448F-87FD-8E5987CE188C}" srcId="{ABCFFDAE-A03D-4EC3-81FD-4C542E3E9A6C}" destId="{60D3FD34-F534-4009-9EDF-1A2983035364}" srcOrd="1" destOrd="0" parTransId="{BCF9D730-8D1F-48DD-95A8-9BA7BBD955DE}" sibTransId="{ED279856-B165-4331-B558-B1757FA0572A}"/>
    <dgm:cxn modelId="{C8BADE9C-0434-49F3-87A9-ABAD7292FAA2}" srcId="{ABCFFDAE-A03D-4EC3-81FD-4C542E3E9A6C}" destId="{42003449-C0DF-4746-81E3-E8E2EB6F4BA6}" srcOrd="0" destOrd="0" parTransId="{E274B2EE-FA01-4884-8D04-3D0F9FE1106F}" sibTransId="{5467ECDE-0D8C-442E-9C00-B54E20AA8E74}"/>
    <dgm:cxn modelId="{8695C980-08CE-6146-89AE-4D8835057574}" type="presParOf" srcId="{E2F4394E-6F31-6240-9576-63BA8D6B2709}" destId="{38472D3C-7893-D04D-A4AC-F6A63091D2D2}" srcOrd="0" destOrd="0" presId="urn:microsoft.com/office/officeart/2005/8/layout/vList2"/>
    <dgm:cxn modelId="{768E4AAC-9029-2B44-A657-E0DB4310D2ED}" type="presParOf" srcId="{E2F4394E-6F31-6240-9576-63BA8D6B2709}" destId="{04085476-E8B9-F948-884E-7099EEF152B7}" srcOrd="1" destOrd="0" presId="urn:microsoft.com/office/officeart/2005/8/layout/vList2"/>
    <dgm:cxn modelId="{BFF694A1-7BCD-1F4D-9F69-8126C2D889A0}" type="presParOf" srcId="{E2F4394E-6F31-6240-9576-63BA8D6B2709}" destId="{B887C8CB-23AA-E84E-A230-66941835898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E666BD-3533-4EBF-A9D9-1E3F399DC91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7041E6-44DA-4DA5-B104-23BD4C0440F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 1998, Congress asked for a review of what works in reading instruction</a:t>
          </a:r>
        </a:p>
      </dgm:t>
    </dgm:pt>
    <dgm:pt modelId="{68A1F46C-0918-4A71-B4BA-35D1206D0408}" type="parTrans" cxnId="{B7ACC010-AC65-4794-87EA-182EDABE5E34}">
      <dgm:prSet/>
      <dgm:spPr/>
      <dgm:t>
        <a:bodyPr/>
        <a:lstStyle/>
        <a:p>
          <a:endParaRPr lang="en-US"/>
        </a:p>
      </dgm:t>
    </dgm:pt>
    <dgm:pt modelId="{FC8A86A0-E9C2-4128-A890-CB0CD2255D61}" type="sibTrans" cxnId="{B7ACC010-AC65-4794-87EA-182EDABE5E34}">
      <dgm:prSet/>
      <dgm:spPr/>
      <dgm:t>
        <a:bodyPr/>
        <a:lstStyle/>
        <a:p>
          <a:endParaRPr lang="en-US"/>
        </a:p>
      </dgm:t>
    </dgm:pt>
    <dgm:pt modelId="{F808D9C8-74EF-456C-BE37-900FC2F6437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U.S. Department of Education and the National Institute of Child Health and Human Development appointed a panel</a:t>
          </a:r>
        </a:p>
      </dgm:t>
    </dgm:pt>
    <dgm:pt modelId="{AD2B3F18-C8C3-45E9-A362-5E71F6849410}" type="parTrans" cxnId="{5C814FC7-AC5B-4CBD-A014-33768798C4E2}">
      <dgm:prSet/>
      <dgm:spPr/>
      <dgm:t>
        <a:bodyPr/>
        <a:lstStyle/>
        <a:p>
          <a:endParaRPr lang="en-US"/>
        </a:p>
      </dgm:t>
    </dgm:pt>
    <dgm:pt modelId="{22B1E391-3BC9-4827-86B8-B474D0BD2170}" type="sibTrans" cxnId="{5C814FC7-AC5B-4CBD-A014-33768798C4E2}">
      <dgm:prSet/>
      <dgm:spPr/>
      <dgm:t>
        <a:bodyPr/>
        <a:lstStyle/>
        <a:p>
          <a:endParaRPr lang="en-US"/>
        </a:p>
      </dgm:t>
    </dgm:pt>
    <dgm:pt modelId="{5FA8B9C8-F1FA-484E-9EF4-FF3593AC123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Panel reviewed more than 500 studies on reading instruction (K-12)</a:t>
          </a:r>
        </a:p>
      </dgm:t>
    </dgm:pt>
    <dgm:pt modelId="{0B28C0DE-B3AB-42AC-B74C-BB96C18AD94A}" type="parTrans" cxnId="{F3BA2185-0B9B-494C-8A05-AA079AFA609A}">
      <dgm:prSet/>
      <dgm:spPr/>
      <dgm:t>
        <a:bodyPr/>
        <a:lstStyle/>
        <a:p>
          <a:endParaRPr lang="en-US"/>
        </a:p>
      </dgm:t>
    </dgm:pt>
    <dgm:pt modelId="{FBA606AD-9ABC-4BE6-AC9A-F192F94FD046}" type="sibTrans" cxnId="{F3BA2185-0B9B-494C-8A05-AA079AFA609A}">
      <dgm:prSet/>
      <dgm:spPr/>
      <dgm:t>
        <a:bodyPr/>
        <a:lstStyle/>
        <a:p>
          <a:endParaRPr lang="en-US"/>
        </a:p>
      </dgm:t>
    </dgm:pt>
    <dgm:pt modelId="{CF8628B5-FC55-EF42-BBB5-02CE2AF641B3}" type="pres">
      <dgm:prSet presAssocID="{61E666BD-3533-4EBF-A9D9-1E3F399DC91D}" presName="linear" presStyleCnt="0">
        <dgm:presLayoutVars>
          <dgm:animLvl val="lvl"/>
          <dgm:resizeHandles val="exact"/>
        </dgm:presLayoutVars>
      </dgm:prSet>
      <dgm:spPr/>
    </dgm:pt>
    <dgm:pt modelId="{AF08E7F0-78F5-DF4A-BEFF-60EA3C20E38A}" type="pres">
      <dgm:prSet presAssocID="{437041E6-44DA-4DA5-B104-23BD4C0440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28B5E2-736E-8244-811D-E6DB14FCAEF6}" type="pres">
      <dgm:prSet presAssocID="{FC8A86A0-E9C2-4128-A890-CB0CD2255D61}" presName="spacer" presStyleCnt="0"/>
      <dgm:spPr/>
    </dgm:pt>
    <dgm:pt modelId="{FA4091F4-7928-3045-A613-21D586979831}" type="pres">
      <dgm:prSet presAssocID="{F808D9C8-74EF-456C-BE37-900FC2F6437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2BFD2B-3869-6746-A60B-C602F1FAD06A}" type="pres">
      <dgm:prSet presAssocID="{22B1E391-3BC9-4827-86B8-B474D0BD2170}" presName="spacer" presStyleCnt="0"/>
      <dgm:spPr/>
    </dgm:pt>
    <dgm:pt modelId="{BBC02874-C25C-1B4D-82C6-AF2FA55DFBEC}" type="pres">
      <dgm:prSet presAssocID="{5FA8B9C8-F1FA-484E-9EF4-FF3593AC123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7ACC010-AC65-4794-87EA-182EDABE5E34}" srcId="{61E666BD-3533-4EBF-A9D9-1E3F399DC91D}" destId="{437041E6-44DA-4DA5-B104-23BD4C0440FD}" srcOrd="0" destOrd="0" parTransId="{68A1F46C-0918-4A71-B4BA-35D1206D0408}" sibTransId="{FC8A86A0-E9C2-4128-A890-CB0CD2255D61}"/>
    <dgm:cxn modelId="{381D141C-125C-994B-A8A1-F83041D3CC32}" type="presOf" srcId="{5FA8B9C8-F1FA-484E-9EF4-FF3593AC123D}" destId="{BBC02874-C25C-1B4D-82C6-AF2FA55DFBEC}" srcOrd="0" destOrd="0" presId="urn:microsoft.com/office/officeart/2005/8/layout/vList2"/>
    <dgm:cxn modelId="{780B265E-F1EF-E84E-95F8-2BBD4AB2C830}" type="presOf" srcId="{61E666BD-3533-4EBF-A9D9-1E3F399DC91D}" destId="{CF8628B5-FC55-EF42-BBB5-02CE2AF641B3}" srcOrd="0" destOrd="0" presId="urn:microsoft.com/office/officeart/2005/8/layout/vList2"/>
    <dgm:cxn modelId="{D091E375-E209-914D-A00C-2FA289621471}" type="presOf" srcId="{437041E6-44DA-4DA5-B104-23BD4C0440FD}" destId="{AF08E7F0-78F5-DF4A-BEFF-60EA3C20E38A}" srcOrd="0" destOrd="0" presId="urn:microsoft.com/office/officeart/2005/8/layout/vList2"/>
    <dgm:cxn modelId="{F3BA2185-0B9B-494C-8A05-AA079AFA609A}" srcId="{61E666BD-3533-4EBF-A9D9-1E3F399DC91D}" destId="{5FA8B9C8-F1FA-484E-9EF4-FF3593AC123D}" srcOrd="2" destOrd="0" parTransId="{0B28C0DE-B3AB-42AC-B74C-BB96C18AD94A}" sibTransId="{FBA606AD-9ABC-4BE6-AC9A-F192F94FD046}"/>
    <dgm:cxn modelId="{5C814FC7-AC5B-4CBD-A014-33768798C4E2}" srcId="{61E666BD-3533-4EBF-A9D9-1E3F399DC91D}" destId="{F808D9C8-74EF-456C-BE37-900FC2F64376}" srcOrd="1" destOrd="0" parTransId="{AD2B3F18-C8C3-45E9-A362-5E71F6849410}" sibTransId="{22B1E391-3BC9-4827-86B8-B474D0BD2170}"/>
    <dgm:cxn modelId="{B78F7CF0-09DC-8742-B038-62F6A545461D}" type="presOf" srcId="{F808D9C8-74EF-456C-BE37-900FC2F64376}" destId="{FA4091F4-7928-3045-A613-21D586979831}" srcOrd="0" destOrd="0" presId="urn:microsoft.com/office/officeart/2005/8/layout/vList2"/>
    <dgm:cxn modelId="{3076C193-BAD4-804C-8603-79AC8A4E3AC1}" type="presParOf" srcId="{CF8628B5-FC55-EF42-BBB5-02CE2AF641B3}" destId="{AF08E7F0-78F5-DF4A-BEFF-60EA3C20E38A}" srcOrd="0" destOrd="0" presId="urn:microsoft.com/office/officeart/2005/8/layout/vList2"/>
    <dgm:cxn modelId="{6527E05D-7B3B-AF42-9219-13AC88A6C18A}" type="presParOf" srcId="{CF8628B5-FC55-EF42-BBB5-02CE2AF641B3}" destId="{DF28B5E2-736E-8244-811D-E6DB14FCAEF6}" srcOrd="1" destOrd="0" presId="urn:microsoft.com/office/officeart/2005/8/layout/vList2"/>
    <dgm:cxn modelId="{2C76E76B-559A-7C45-9B97-133F8AC9DF4E}" type="presParOf" srcId="{CF8628B5-FC55-EF42-BBB5-02CE2AF641B3}" destId="{FA4091F4-7928-3045-A613-21D586979831}" srcOrd="2" destOrd="0" presId="urn:microsoft.com/office/officeart/2005/8/layout/vList2"/>
    <dgm:cxn modelId="{5D3A3654-E5C4-294B-AE6F-DFA9AC5EAB3E}" type="presParOf" srcId="{CF8628B5-FC55-EF42-BBB5-02CE2AF641B3}" destId="{322BFD2B-3869-6746-A60B-C602F1FAD06A}" srcOrd="3" destOrd="0" presId="urn:microsoft.com/office/officeart/2005/8/layout/vList2"/>
    <dgm:cxn modelId="{6D18C9F2-AAE1-6A4A-A6C9-053F13D59EAB}" type="presParOf" srcId="{CF8628B5-FC55-EF42-BBB5-02CE2AF641B3}" destId="{BBC02874-C25C-1B4D-82C6-AF2FA55DFB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24318A-E551-4E9B-883D-2F27108387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7552AB-E2DE-4B7C-8777-EA1FAA13E11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National Early Literacy Panel (2003-2008) reviewed research on the teaching of reading in preschool and kindergarten</a:t>
          </a:r>
        </a:p>
      </dgm:t>
    </dgm:pt>
    <dgm:pt modelId="{ABFCB5F6-C9D5-4C4F-AE12-477429811DEA}" type="parTrans" cxnId="{AB8B92CF-0AFA-43FE-9A2A-C9335E91FAEC}">
      <dgm:prSet/>
      <dgm:spPr/>
      <dgm:t>
        <a:bodyPr/>
        <a:lstStyle/>
        <a:p>
          <a:endParaRPr lang="en-US"/>
        </a:p>
      </dgm:t>
    </dgm:pt>
    <dgm:pt modelId="{56B39F62-017F-43EE-AC76-84680CDB6441}" type="sibTrans" cxnId="{AB8B92CF-0AFA-43FE-9A2A-C9335E91FAEC}">
      <dgm:prSet/>
      <dgm:spPr/>
      <dgm:t>
        <a:bodyPr/>
        <a:lstStyle/>
        <a:p>
          <a:endParaRPr lang="en-US"/>
        </a:p>
      </dgm:t>
    </dgm:pt>
    <dgm:pt modelId="{9ABF0C30-185F-4381-A3D4-3AD3DFE63E9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Largest meta-analysis of research data on the teaching of reading during these years (examined 400-500 studies)</a:t>
          </a:r>
        </a:p>
      </dgm:t>
    </dgm:pt>
    <dgm:pt modelId="{8D063E29-9EA5-4EFF-8290-C7A46B59C688}" type="parTrans" cxnId="{8DBDD66E-38CF-490C-80F9-F7B7BA8B2161}">
      <dgm:prSet/>
      <dgm:spPr/>
      <dgm:t>
        <a:bodyPr/>
        <a:lstStyle/>
        <a:p>
          <a:endParaRPr lang="en-US"/>
        </a:p>
      </dgm:t>
    </dgm:pt>
    <dgm:pt modelId="{F185A57B-B437-487D-AE4F-6C6206131165}" type="sibTrans" cxnId="{8DBDD66E-38CF-490C-80F9-F7B7BA8B2161}">
      <dgm:prSet/>
      <dgm:spPr/>
      <dgm:t>
        <a:bodyPr/>
        <a:lstStyle/>
        <a:p>
          <a:endParaRPr lang="en-US"/>
        </a:p>
      </dgm:t>
    </dgm:pt>
    <dgm:pt modelId="{8337CA1E-A052-4F3D-AA18-D6980430B67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Set out to determine which skills needed to be taught early on and what confers literacy learning advantages to young children</a:t>
          </a:r>
        </a:p>
      </dgm:t>
    </dgm:pt>
    <dgm:pt modelId="{00CE5594-3B2D-48F5-8488-E81AAF7869C2}" type="parTrans" cxnId="{62122E9D-C7FB-4D2A-95E8-56F91BD0945C}">
      <dgm:prSet/>
      <dgm:spPr/>
      <dgm:t>
        <a:bodyPr/>
        <a:lstStyle/>
        <a:p>
          <a:endParaRPr lang="en-US"/>
        </a:p>
      </dgm:t>
    </dgm:pt>
    <dgm:pt modelId="{8D3B0126-BFAD-4EF7-832C-95E137234AC4}" type="sibTrans" cxnId="{62122E9D-C7FB-4D2A-95E8-56F91BD0945C}">
      <dgm:prSet/>
      <dgm:spPr/>
      <dgm:t>
        <a:bodyPr/>
        <a:lstStyle/>
        <a:p>
          <a:endParaRPr lang="en-US"/>
        </a:p>
      </dgm:t>
    </dgm:pt>
    <dgm:pt modelId="{B0A6B3C2-D702-FE4A-9DA9-27B83B38DDCC}" type="pres">
      <dgm:prSet presAssocID="{3C24318A-E551-4E9B-883D-2F27108387F3}" presName="linear" presStyleCnt="0">
        <dgm:presLayoutVars>
          <dgm:animLvl val="lvl"/>
          <dgm:resizeHandles val="exact"/>
        </dgm:presLayoutVars>
      </dgm:prSet>
      <dgm:spPr/>
    </dgm:pt>
    <dgm:pt modelId="{D5839F55-193F-144B-8A30-610097948E89}" type="pres">
      <dgm:prSet presAssocID="{D07552AB-E2DE-4B7C-8777-EA1FAA13E1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CDFE10-B8C6-E844-A649-07DBEF0B25A2}" type="pres">
      <dgm:prSet presAssocID="{56B39F62-017F-43EE-AC76-84680CDB6441}" presName="spacer" presStyleCnt="0"/>
      <dgm:spPr/>
    </dgm:pt>
    <dgm:pt modelId="{EFA45C14-2F3F-8E43-8A56-BEF22666FA6C}" type="pres">
      <dgm:prSet presAssocID="{9ABF0C30-185F-4381-A3D4-3AD3DFE63E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AF0534-5573-D84D-B3E2-ADC118578C9E}" type="pres">
      <dgm:prSet presAssocID="{F185A57B-B437-487D-AE4F-6C6206131165}" presName="spacer" presStyleCnt="0"/>
      <dgm:spPr/>
    </dgm:pt>
    <dgm:pt modelId="{13CD1EE1-E1AF-024A-828C-D39BFDEB1AE1}" type="pres">
      <dgm:prSet presAssocID="{8337CA1E-A052-4F3D-AA18-D6980430B6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38A4417-C08D-B64E-964E-C98488D5D58F}" type="presOf" srcId="{9ABF0C30-185F-4381-A3D4-3AD3DFE63E9F}" destId="{EFA45C14-2F3F-8E43-8A56-BEF22666FA6C}" srcOrd="0" destOrd="0" presId="urn:microsoft.com/office/officeart/2005/8/layout/vList2"/>
    <dgm:cxn modelId="{A2803D63-7112-EC4D-85DD-DF9B3C3E30D0}" type="presOf" srcId="{D07552AB-E2DE-4B7C-8777-EA1FAA13E111}" destId="{D5839F55-193F-144B-8A30-610097948E89}" srcOrd="0" destOrd="0" presId="urn:microsoft.com/office/officeart/2005/8/layout/vList2"/>
    <dgm:cxn modelId="{8DBDD66E-38CF-490C-80F9-F7B7BA8B2161}" srcId="{3C24318A-E551-4E9B-883D-2F27108387F3}" destId="{9ABF0C30-185F-4381-A3D4-3AD3DFE63E9F}" srcOrd="1" destOrd="0" parTransId="{8D063E29-9EA5-4EFF-8290-C7A46B59C688}" sibTransId="{F185A57B-B437-487D-AE4F-6C6206131165}"/>
    <dgm:cxn modelId="{C0BEAC9A-49E8-3F4B-8294-5C8D31746CE3}" type="presOf" srcId="{3C24318A-E551-4E9B-883D-2F27108387F3}" destId="{B0A6B3C2-D702-FE4A-9DA9-27B83B38DDCC}" srcOrd="0" destOrd="0" presId="urn:microsoft.com/office/officeart/2005/8/layout/vList2"/>
    <dgm:cxn modelId="{62122E9D-C7FB-4D2A-95E8-56F91BD0945C}" srcId="{3C24318A-E551-4E9B-883D-2F27108387F3}" destId="{8337CA1E-A052-4F3D-AA18-D6980430B67C}" srcOrd="2" destOrd="0" parTransId="{00CE5594-3B2D-48F5-8488-E81AAF7869C2}" sibTransId="{8D3B0126-BFAD-4EF7-832C-95E137234AC4}"/>
    <dgm:cxn modelId="{8F07D5C9-1301-8042-A064-D0CB0FE6D0D8}" type="presOf" srcId="{8337CA1E-A052-4F3D-AA18-D6980430B67C}" destId="{13CD1EE1-E1AF-024A-828C-D39BFDEB1AE1}" srcOrd="0" destOrd="0" presId="urn:microsoft.com/office/officeart/2005/8/layout/vList2"/>
    <dgm:cxn modelId="{AB8B92CF-0AFA-43FE-9A2A-C9335E91FAEC}" srcId="{3C24318A-E551-4E9B-883D-2F27108387F3}" destId="{D07552AB-E2DE-4B7C-8777-EA1FAA13E111}" srcOrd="0" destOrd="0" parTransId="{ABFCB5F6-C9D5-4C4F-AE12-477429811DEA}" sibTransId="{56B39F62-017F-43EE-AC76-84680CDB6441}"/>
    <dgm:cxn modelId="{342FE54C-B086-844A-8BA6-4BBA956A8B35}" type="presParOf" srcId="{B0A6B3C2-D702-FE4A-9DA9-27B83B38DDCC}" destId="{D5839F55-193F-144B-8A30-610097948E89}" srcOrd="0" destOrd="0" presId="urn:microsoft.com/office/officeart/2005/8/layout/vList2"/>
    <dgm:cxn modelId="{7751E3C7-BC98-8C4B-8282-B469F9A4260C}" type="presParOf" srcId="{B0A6B3C2-D702-FE4A-9DA9-27B83B38DDCC}" destId="{3ECDFE10-B8C6-E844-A649-07DBEF0B25A2}" srcOrd="1" destOrd="0" presId="urn:microsoft.com/office/officeart/2005/8/layout/vList2"/>
    <dgm:cxn modelId="{97EE1DD7-E9B3-4B42-A130-D3F1D759B427}" type="presParOf" srcId="{B0A6B3C2-D702-FE4A-9DA9-27B83B38DDCC}" destId="{EFA45C14-2F3F-8E43-8A56-BEF22666FA6C}" srcOrd="2" destOrd="0" presId="urn:microsoft.com/office/officeart/2005/8/layout/vList2"/>
    <dgm:cxn modelId="{4BEEFE30-6773-EC46-AD74-7F4816650315}" type="presParOf" srcId="{B0A6B3C2-D702-FE4A-9DA9-27B83B38DDCC}" destId="{7CAF0534-5573-D84D-B3E2-ADC118578C9E}" srcOrd="3" destOrd="0" presId="urn:microsoft.com/office/officeart/2005/8/layout/vList2"/>
    <dgm:cxn modelId="{2A07E622-6183-084B-AD5F-FB854D1B5711}" type="presParOf" srcId="{B0A6B3C2-D702-FE4A-9DA9-27B83B38DDCC}" destId="{13CD1EE1-E1AF-024A-828C-D39BFDEB1A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820549-4F9C-46FB-942C-32B78795086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A19C6C8-ADB8-49F5-A76E-94D3B99CDF08}">
      <dgm:prSet/>
      <dgm:spPr/>
      <dgm:t>
        <a:bodyPr/>
        <a:lstStyle/>
        <a:p>
          <a:r>
            <a:rPr lang="en-US"/>
            <a:t>Amount of experience (time)</a:t>
          </a:r>
        </a:p>
      </dgm:t>
    </dgm:pt>
    <dgm:pt modelId="{CBF05576-C2A8-41CB-9BA0-EC5EB6A58E14}" type="parTrans" cxnId="{00722FD1-1E09-4261-9E6A-DC196ED554DE}">
      <dgm:prSet/>
      <dgm:spPr/>
      <dgm:t>
        <a:bodyPr/>
        <a:lstStyle/>
        <a:p>
          <a:endParaRPr lang="en-US"/>
        </a:p>
      </dgm:t>
    </dgm:pt>
    <dgm:pt modelId="{2CA1CC18-4548-4004-A6E8-F07F13EBE876}" type="sibTrans" cxnId="{00722FD1-1E09-4261-9E6A-DC196ED554DE}">
      <dgm:prSet/>
      <dgm:spPr/>
      <dgm:t>
        <a:bodyPr/>
        <a:lstStyle/>
        <a:p>
          <a:endParaRPr lang="en-US"/>
        </a:p>
      </dgm:t>
    </dgm:pt>
    <dgm:pt modelId="{08C236BB-0AF9-478B-9CEA-2D416914EE31}">
      <dgm:prSet/>
      <dgm:spPr/>
      <dgm:t>
        <a:bodyPr/>
        <a:lstStyle/>
        <a:p>
          <a:r>
            <a:rPr lang="en-US"/>
            <a:t>Content of experience (curriculum)</a:t>
          </a:r>
        </a:p>
      </dgm:t>
    </dgm:pt>
    <dgm:pt modelId="{4BFD8939-B5D5-4840-9418-9C91F6B42129}" type="parTrans" cxnId="{9BCB7030-3B52-4B9A-A024-5A36E5CB6609}">
      <dgm:prSet/>
      <dgm:spPr/>
      <dgm:t>
        <a:bodyPr/>
        <a:lstStyle/>
        <a:p>
          <a:endParaRPr lang="en-US"/>
        </a:p>
      </dgm:t>
    </dgm:pt>
    <dgm:pt modelId="{3914F3EC-8B50-4B00-AAFF-C1B395D042BD}" type="sibTrans" cxnId="{9BCB7030-3B52-4B9A-A024-5A36E5CB6609}">
      <dgm:prSet/>
      <dgm:spPr/>
      <dgm:t>
        <a:bodyPr/>
        <a:lstStyle/>
        <a:p>
          <a:endParaRPr lang="en-US"/>
        </a:p>
      </dgm:t>
    </dgm:pt>
    <dgm:pt modelId="{235D7A9D-9B72-4013-9A1A-078D73E1F779}">
      <dgm:prSet/>
      <dgm:spPr/>
      <dgm:t>
        <a:bodyPr/>
        <a:lstStyle/>
        <a:p>
          <a:r>
            <a:rPr lang="en-US"/>
            <a:t>Quality of experience (instruction)</a:t>
          </a:r>
        </a:p>
      </dgm:t>
    </dgm:pt>
    <dgm:pt modelId="{EC1E05E0-CC30-4B9C-807F-69CB1A9BE180}" type="parTrans" cxnId="{AD20A1D5-4353-46C7-8C42-53BD6B0768F0}">
      <dgm:prSet/>
      <dgm:spPr/>
      <dgm:t>
        <a:bodyPr/>
        <a:lstStyle/>
        <a:p>
          <a:endParaRPr lang="en-US"/>
        </a:p>
      </dgm:t>
    </dgm:pt>
    <dgm:pt modelId="{DD308736-76B5-4BFB-9A44-CD823A6B9622}" type="sibTrans" cxnId="{AD20A1D5-4353-46C7-8C42-53BD6B0768F0}">
      <dgm:prSet/>
      <dgm:spPr/>
      <dgm:t>
        <a:bodyPr/>
        <a:lstStyle/>
        <a:p>
          <a:endParaRPr lang="en-US"/>
        </a:p>
      </dgm:t>
    </dgm:pt>
    <dgm:pt modelId="{7B53ABCF-5553-7C43-B981-59A8F6BD46B9}" type="pres">
      <dgm:prSet presAssocID="{C9820549-4F9C-46FB-942C-32B78795086C}" presName="linear" presStyleCnt="0">
        <dgm:presLayoutVars>
          <dgm:animLvl val="lvl"/>
          <dgm:resizeHandles val="exact"/>
        </dgm:presLayoutVars>
      </dgm:prSet>
      <dgm:spPr/>
    </dgm:pt>
    <dgm:pt modelId="{D424F7AC-1FD6-F24E-8B14-20250266B94D}" type="pres">
      <dgm:prSet presAssocID="{8A19C6C8-ADB8-49F5-A76E-94D3B99CDF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BF1138-24B8-014F-A754-B28ED771FD4D}" type="pres">
      <dgm:prSet presAssocID="{2CA1CC18-4548-4004-A6E8-F07F13EBE876}" presName="spacer" presStyleCnt="0"/>
      <dgm:spPr/>
    </dgm:pt>
    <dgm:pt modelId="{DFE5AE5E-F8D6-3A4A-977F-3B7C9EE6CBAB}" type="pres">
      <dgm:prSet presAssocID="{08C236BB-0AF9-478B-9CEA-2D416914EE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14F2AE-0913-DD4D-9714-6E03CDD6BE80}" type="pres">
      <dgm:prSet presAssocID="{3914F3EC-8B50-4B00-AAFF-C1B395D042BD}" presName="spacer" presStyleCnt="0"/>
      <dgm:spPr/>
    </dgm:pt>
    <dgm:pt modelId="{AD41744B-2792-5149-8029-33921A9EA6EA}" type="pres">
      <dgm:prSet presAssocID="{235D7A9D-9B72-4013-9A1A-078D73E1F77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4C6326-E331-9348-A087-C88BFDC6C422}" type="presOf" srcId="{08C236BB-0AF9-478B-9CEA-2D416914EE31}" destId="{DFE5AE5E-F8D6-3A4A-977F-3B7C9EE6CBAB}" srcOrd="0" destOrd="0" presId="urn:microsoft.com/office/officeart/2005/8/layout/vList2"/>
    <dgm:cxn modelId="{22AF622E-A9D8-F04F-B384-D34B8DB5156D}" type="presOf" srcId="{8A19C6C8-ADB8-49F5-A76E-94D3B99CDF08}" destId="{D424F7AC-1FD6-F24E-8B14-20250266B94D}" srcOrd="0" destOrd="0" presId="urn:microsoft.com/office/officeart/2005/8/layout/vList2"/>
    <dgm:cxn modelId="{9BCB7030-3B52-4B9A-A024-5A36E5CB6609}" srcId="{C9820549-4F9C-46FB-942C-32B78795086C}" destId="{08C236BB-0AF9-478B-9CEA-2D416914EE31}" srcOrd="1" destOrd="0" parTransId="{4BFD8939-B5D5-4840-9418-9C91F6B42129}" sibTransId="{3914F3EC-8B50-4B00-AAFF-C1B395D042BD}"/>
    <dgm:cxn modelId="{6BB4FF84-1C5F-B84A-8F7E-C405738CBC74}" type="presOf" srcId="{235D7A9D-9B72-4013-9A1A-078D73E1F779}" destId="{AD41744B-2792-5149-8029-33921A9EA6EA}" srcOrd="0" destOrd="0" presId="urn:microsoft.com/office/officeart/2005/8/layout/vList2"/>
    <dgm:cxn modelId="{FCF2D78D-ECF3-3B46-9A9B-E3B98DE9A584}" type="presOf" srcId="{C9820549-4F9C-46FB-942C-32B78795086C}" destId="{7B53ABCF-5553-7C43-B981-59A8F6BD46B9}" srcOrd="0" destOrd="0" presId="urn:microsoft.com/office/officeart/2005/8/layout/vList2"/>
    <dgm:cxn modelId="{00722FD1-1E09-4261-9E6A-DC196ED554DE}" srcId="{C9820549-4F9C-46FB-942C-32B78795086C}" destId="{8A19C6C8-ADB8-49F5-A76E-94D3B99CDF08}" srcOrd="0" destOrd="0" parTransId="{CBF05576-C2A8-41CB-9BA0-EC5EB6A58E14}" sibTransId="{2CA1CC18-4548-4004-A6E8-F07F13EBE876}"/>
    <dgm:cxn modelId="{AD20A1D5-4353-46C7-8C42-53BD6B0768F0}" srcId="{C9820549-4F9C-46FB-942C-32B78795086C}" destId="{235D7A9D-9B72-4013-9A1A-078D73E1F779}" srcOrd="2" destOrd="0" parTransId="{EC1E05E0-CC30-4B9C-807F-69CB1A9BE180}" sibTransId="{DD308736-76B5-4BFB-9A44-CD823A6B9622}"/>
    <dgm:cxn modelId="{910C482D-FAB5-4648-A9F1-DDF637591B94}" type="presParOf" srcId="{7B53ABCF-5553-7C43-B981-59A8F6BD46B9}" destId="{D424F7AC-1FD6-F24E-8B14-20250266B94D}" srcOrd="0" destOrd="0" presId="urn:microsoft.com/office/officeart/2005/8/layout/vList2"/>
    <dgm:cxn modelId="{FE7399AE-2899-B04E-A497-AACD7735E712}" type="presParOf" srcId="{7B53ABCF-5553-7C43-B981-59A8F6BD46B9}" destId="{26BF1138-24B8-014F-A754-B28ED771FD4D}" srcOrd="1" destOrd="0" presId="urn:microsoft.com/office/officeart/2005/8/layout/vList2"/>
    <dgm:cxn modelId="{0BD065A2-21D1-ED47-BE76-678FF6AEF8C2}" type="presParOf" srcId="{7B53ABCF-5553-7C43-B981-59A8F6BD46B9}" destId="{DFE5AE5E-F8D6-3A4A-977F-3B7C9EE6CBAB}" srcOrd="2" destOrd="0" presId="urn:microsoft.com/office/officeart/2005/8/layout/vList2"/>
    <dgm:cxn modelId="{3D0659C0-4488-894F-A018-922AC64BD591}" type="presParOf" srcId="{7B53ABCF-5553-7C43-B981-59A8F6BD46B9}" destId="{D914F2AE-0913-DD4D-9714-6E03CDD6BE80}" srcOrd="3" destOrd="0" presId="urn:microsoft.com/office/officeart/2005/8/layout/vList2"/>
    <dgm:cxn modelId="{6AB7450A-555F-AE46-BDB1-BFE691700CF0}" type="presParOf" srcId="{7B53ABCF-5553-7C43-B981-59A8F6BD46B9}" destId="{AD41744B-2792-5149-8029-33921A9EA6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7C8E4-BFD6-42F5-B9C6-C8CA20FB6664}">
      <dsp:nvSpPr>
        <dsp:cNvPr id="0" name=""/>
        <dsp:cNvSpPr/>
      </dsp:nvSpPr>
      <dsp:spPr>
        <a:xfrm>
          <a:off x="596036" y="1243962"/>
          <a:ext cx="1818562" cy="181856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A94B4-A30B-4B9F-A54E-A4F08C3B32E3}">
      <dsp:nvSpPr>
        <dsp:cNvPr id="0" name=""/>
        <dsp:cNvSpPr/>
      </dsp:nvSpPr>
      <dsp:spPr>
        <a:xfrm>
          <a:off x="983598" y="1631525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65482-4450-465D-86F7-33F099E87E5A}">
      <dsp:nvSpPr>
        <dsp:cNvPr id="0" name=""/>
        <dsp:cNvSpPr/>
      </dsp:nvSpPr>
      <dsp:spPr>
        <a:xfrm>
          <a:off x="14692" y="3628963"/>
          <a:ext cx="2981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Most recent results vary by grade levels, but roughly 32% of students are proficient in ELA</a:t>
          </a:r>
        </a:p>
      </dsp:txBody>
      <dsp:txXfrm>
        <a:off x="14692" y="3628963"/>
        <a:ext cx="2981250" cy="1012500"/>
      </dsp:txXfrm>
    </dsp:sp>
    <dsp:sp modelId="{7ABFB854-4420-4C16-B942-9D67ECA3ADFE}">
      <dsp:nvSpPr>
        <dsp:cNvPr id="0" name=""/>
        <dsp:cNvSpPr/>
      </dsp:nvSpPr>
      <dsp:spPr>
        <a:xfrm>
          <a:off x="4099005" y="1243962"/>
          <a:ext cx="1818562" cy="181856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BEF82-8117-4683-8E1A-4C87973CC99E}">
      <dsp:nvSpPr>
        <dsp:cNvPr id="0" name=""/>
        <dsp:cNvSpPr/>
      </dsp:nvSpPr>
      <dsp:spPr>
        <a:xfrm>
          <a:off x="4486567" y="1631525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25314-68D5-4911-8ABD-06B9E2630EC5}">
      <dsp:nvSpPr>
        <dsp:cNvPr id="0" name=""/>
        <dsp:cNvSpPr/>
      </dsp:nvSpPr>
      <dsp:spPr>
        <a:xfrm>
          <a:off x="3517661" y="3628963"/>
          <a:ext cx="2981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According to this, roughly 2 of 3 students in the state cannot read well enough</a:t>
          </a:r>
        </a:p>
      </dsp:txBody>
      <dsp:txXfrm>
        <a:off x="3517661" y="3628963"/>
        <a:ext cx="2981250" cy="101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7E63B-F735-C245-B16B-BFFCD017E031}">
      <dsp:nvSpPr>
        <dsp:cNvPr id="0" name=""/>
        <dsp:cNvSpPr/>
      </dsp:nvSpPr>
      <dsp:spPr>
        <a:xfrm>
          <a:off x="0" y="102043"/>
          <a:ext cx="6513603" cy="1074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Higher education (ACT, 2006; Baer, Cook, &amp; </a:t>
          </a:r>
          <a:r>
            <a:rPr lang="en-US" sz="2700" kern="1200" dirty="0" err="1">
              <a:solidFill>
                <a:schemeClr val="tx1"/>
              </a:solidFill>
            </a:rPr>
            <a:t>Baldi</a:t>
          </a:r>
          <a:r>
            <a:rPr lang="en-US" sz="2700" kern="1200" dirty="0">
              <a:solidFill>
                <a:schemeClr val="tx1"/>
              </a:solidFill>
            </a:rPr>
            <a:t>, 2006)</a:t>
          </a:r>
        </a:p>
      </dsp:txBody>
      <dsp:txXfrm>
        <a:off x="52431" y="154474"/>
        <a:ext cx="6408741" cy="969198"/>
      </dsp:txXfrm>
    </dsp:sp>
    <dsp:sp modelId="{087BFBC2-57B4-2C4E-BE13-078C163BFF55}">
      <dsp:nvSpPr>
        <dsp:cNvPr id="0" name=""/>
        <dsp:cNvSpPr/>
      </dsp:nvSpPr>
      <dsp:spPr>
        <a:xfrm>
          <a:off x="0" y="1253863"/>
          <a:ext cx="6513603" cy="10740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Economic success (Ritchie &amp; Bates, 2013; U.S. Department of Labor, 1992)</a:t>
          </a:r>
        </a:p>
      </dsp:txBody>
      <dsp:txXfrm>
        <a:off x="52431" y="1306294"/>
        <a:ext cx="6408741" cy="969198"/>
      </dsp:txXfrm>
    </dsp:sp>
    <dsp:sp modelId="{A990BF7F-B35F-3C47-AF2E-5EE729D1075A}">
      <dsp:nvSpPr>
        <dsp:cNvPr id="0" name=""/>
        <dsp:cNvSpPr/>
      </dsp:nvSpPr>
      <dsp:spPr>
        <a:xfrm>
          <a:off x="0" y="2405683"/>
          <a:ext cx="6513603" cy="10740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Health (Baker, et al., 1996; National Center for Education Statistics, 2006)</a:t>
          </a:r>
        </a:p>
      </dsp:txBody>
      <dsp:txXfrm>
        <a:off x="52431" y="2458114"/>
        <a:ext cx="6408741" cy="969198"/>
      </dsp:txXfrm>
    </dsp:sp>
    <dsp:sp modelId="{B5275BD5-F266-024C-877C-775D8F4339BF}">
      <dsp:nvSpPr>
        <dsp:cNvPr id="0" name=""/>
        <dsp:cNvSpPr/>
      </dsp:nvSpPr>
      <dsp:spPr>
        <a:xfrm>
          <a:off x="0" y="3557503"/>
          <a:ext cx="6513603" cy="10740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Civic participation (</a:t>
          </a:r>
          <a:r>
            <a:rPr lang="en-US" sz="2700" kern="1200" dirty="0" err="1">
              <a:solidFill>
                <a:schemeClr val="tx1"/>
              </a:solidFill>
            </a:rPr>
            <a:t>Venezky</a:t>
          </a:r>
          <a:r>
            <a:rPr lang="en-US" sz="2700" kern="1200" dirty="0">
              <a:solidFill>
                <a:schemeClr val="tx1"/>
              </a:solidFill>
            </a:rPr>
            <a:t>, </a:t>
          </a:r>
          <a:r>
            <a:rPr lang="en-US" sz="2700" kern="1200" dirty="0" err="1">
              <a:solidFill>
                <a:schemeClr val="tx1"/>
              </a:solidFill>
            </a:rPr>
            <a:t>Kaestle</a:t>
          </a:r>
          <a:r>
            <a:rPr lang="en-US" sz="2700" kern="1200" dirty="0">
              <a:solidFill>
                <a:schemeClr val="tx1"/>
              </a:solidFill>
            </a:rPr>
            <a:t>, &amp; Sum, 1986 )</a:t>
          </a:r>
        </a:p>
      </dsp:txBody>
      <dsp:txXfrm>
        <a:off x="52431" y="3609934"/>
        <a:ext cx="6408741" cy="969198"/>
      </dsp:txXfrm>
    </dsp:sp>
    <dsp:sp modelId="{A19D783D-DA5F-7749-AEC0-535D762780E7}">
      <dsp:nvSpPr>
        <dsp:cNvPr id="0" name=""/>
        <dsp:cNvSpPr/>
      </dsp:nvSpPr>
      <dsp:spPr>
        <a:xfrm>
          <a:off x="0" y="4709322"/>
          <a:ext cx="6513603" cy="10740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Social success (</a:t>
          </a:r>
          <a:r>
            <a:rPr lang="en-US" sz="2700" kern="1200" dirty="0" err="1">
              <a:solidFill>
                <a:schemeClr val="tx1"/>
              </a:solidFill>
            </a:rPr>
            <a:t>Venezky</a:t>
          </a:r>
          <a:r>
            <a:rPr lang="en-US" sz="2700" kern="1200" dirty="0">
              <a:solidFill>
                <a:schemeClr val="tx1"/>
              </a:solidFill>
            </a:rPr>
            <a:t>, </a:t>
          </a:r>
          <a:r>
            <a:rPr lang="en-US" sz="2700" kern="1200" dirty="0" err="1">
              <a:solidFill>
                <a:schemeClr val="tx1"/>
              </a:solidFill>
            </a:rPr>
            <a:t>Kaestle</a:t>
          </a:r>
          <a:r>
            <a:rPr lang="en-US" sz="2700" kern="1200" dirty="0">
              <a:solidFill>
                <a:schemeClr val="tx1"/>
              </a:solidFill>
            </a:rPr>
            <a:t>, &amp; Sum, 1986 )</a:t>
          </a:r>
        </a:p>
      </dsp:txBody>
      <dsp:txXfrm>
        <a:off x="52431" y="4761753"/>
        <a:ext cx="6408741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AD47E-727D-E746-BC3B-443D1F2EE453}">
      <dsp:nvSpPr>
        <dsp:cNvPr id="0" name=""/>
        <dsp:cNvSpPr/>
      </dsp:nvSpPr>
      <dsp:spPr>
        <a:xfrm>
          <a:off x="1301345" y="0"/>
          <a:ext cx="3785419" cy="378541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6639C-CBD0-7D4A-B1CB-C3EBBE17A094}">
      <dsp:nvSpPr>
        <dsp:cNvPr id="0" name=""/>
        <dsp:cNvSpPr/>
      </dsp:nvSpPr>
      <dsp:spPr>
        <a:xfrm>
          <a:off x="435479" y="152266"/>
          <a:ext cx="2407232" cy="18672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Social and economic changes (e.g., globalization, movement of peoples/money/ work, technology) </a:t>
          </a:r>
        </a:p>
      </dsp:txBody>
      <dsp:txXfrm>
        <a:off x="526632" y="243419"/>
        <a:ext cx="2224926" cy="1684964"/>
      </dsp:txXfrm>
    </dsp:sp>
    <dsp:sp modelId="{646158B0-CE19-4943-87DD-E46EA687D889}">
      <dsp:nvSpPr>
        <dsp:cNvPr id="0" name=""/>
        <dsp:cNvSpPr/>
      </dsp:nvSpPr>
      <dsp:spPr>
        <a:xfrm>
          <a:off x="3478572" y="102662"/>
          <a:ext cx="2592494" cy="17758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But nationwide literacy levels aren’t appreciably higher than in 1971 (NAEP)—though they are higher than in 1992</a:t>
          </a:r>
        </a:p>
      </dsp:txBody>
      <dsp:txXfrm>
        <a:off x="3565264" y="189354"/>
        <a:ext cx="2419110" cy="1602502"/>
      </dsp:txXfrm>
    </dsp:sp>
    <dsp:sp modelId="{D30FFD0A-DF06-8540-971A-72AF1A78BE92}">
      <dsp:nvSpPr>
        <dsp:cNvPr id="0" name=""/>
        <dsp:cNvSpPr/>
      </dsp:nvSpPr>
      <dsp:spPr>
        <a:xfrm>
          <a:off x="400077" y="1971044"/>
          <a:ext cx="2430528" cy="16469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Target levels have been too low (which is why 49% of students in 2-year colleges require remediation)</a:t>
          </a:r>
        </a:p>
      </dsp:txBody>
      <dsp:txXfrm>
        <a:off x="480476" y="2051443"/>
        <a:ext cx="2269730" cy="1486177"/>
      </dsp:txXfrm>
    </dsp:sp>
    <dsp:sp modelId="{8172CA9D-AFC7-4945-A679-B69875AB23B1}">
      <dsp:nvSpPr>
        <dsp:cNvPr id="0" name=""/>
        <dsp:cNvSpPr/>
      </dsp:nvSpPr>
      <dsp:spPr>
        <a:xfrm>
          <a:off x="3271829" y="1959168"/>
          <a:ext cx="2827287" cy="15519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Only about 35% of American students are proficient or higher in reading</a:t>
          </a:r>
        </a:p>
      </dsp:txBody>
      <dsp:txXfrm>
        <a:off x="3347590" y="2034929"/>
        <a:ext cx="2675765" cy="1400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2D95B-9681-2A4E-AE7E-1EBD8B41FD6A}">
      <dsp:nvSpPr>
        <dsp:cNvPr id="0" name=""/>
        <dsp:cNvSpPr/>
      </dsp:nvSpPr>
      <dsp:spPr>
        <a:xfrm>
          <a:off x="0" y="386285"/>
          <a:ext cx="6513603" cy="12306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It makes sense that teachers would make the difference</a:t>
          </a:r>
        </a:p>
      </dsp:txBody>
      <dsp:txXfrm>
        <a:off x="60077" y="446362"/>
        <a:ext cx="6393449" cy="1110539"/>
      </dsp:txXfrm>
    </dsp:sp>
    <dsp:sp modelId="{6231B915-33DA-E843-AE41-09AA464CAD49}">
      <dsp:nvSpPr>
        <dsp:cNvPr id="0" name=""/>
        <dsp:cNvSpPr/>
      </dsp:nvSpPr>
      <dsp:spPr>
        <a:xfrm>
          <a:off x="0" y="1680339"/>
          <a:ext cx="6513603" cy="123069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But is it teaching or teachers that matter?</a:t>
          </a:r>
        </a:p>
      </dsp:txBody>
      <dsp:txXfrm>
        <a:off x="60077" y="1740416"/>
        <a:ext cx="6393449" cy="1110539"/>
      </dsp:txXfrm>
    </dsp:sp>
    <dsp:sp modelId="{4602A203-0A3F-0149-8FFD-4190BDA83A49}">
      <dsp:nvSpPr>
        <dsp:cNvPr id="0" name=""/>
        <dsp:cNvSpPr/>
      </dsp:nvSpPr>
      <dsp:spPr>
        <a:xfrm>
          <a:off x="0" y="2974393"/>
          <a:ext cx="6513603" cy="123069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If it is teachers, then we need to identify the kinds of people who will be best (e.g., verbal IQ, race, family background)</a:t>
          </a:r>
        </a:p>
      </dsp:txBody>
      <dsp:txXfrm>
        <a:off x="60077" y="3034470"/>
        <a:ext cx="6393449" cy="1110539"/>
      </dsp:txXfrm>
    </dsp:sp>
    <dsp:sp modelId="{EC77CDFF-8BAD-A641-B16C-394695DA19FA}">
      <dsp:nvSpPr>
        <dsp:cNvPr id="0" name=""/>
        <dsp:cNvSpPr/>
      </dsp:nvSpPr>
      <dsp:spPr>
        <a:xfrm>
          <a:off x="0" y="4268446"/>
          <a:ext cx="6513603" cy="123069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If it is teaching, then we need to figure out what teachers need to do to improve reading achievement and then to teach them to do those things well</a:t>
          </a:r>
        </a:p>
      </dsp:txBody>
      <dsp:txXfrm>
        <a:off x="60077" y="4328523"/>
        <a:ext cx="6393449" cy="1110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72D3C-7893-D04D-A4AC-F6A63091D2D2}">
      <dsp:nvSpPr>
        <dsp:cNvPr id="0" name=""/>
        <dsp:cNvSpPr/>
      </dsp:nvSpPr>
      <dsp:spPr>
        <a:xfrm>
          <a:off x="0" y="72459"/>
          <a:ext cx="6586489" cy="178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National Research Council appointed a group of literacy experts to provide research-based recommendations on how to address early literacy</a:t>
          </a:r>
        </a:p>
      </dsp:txBody>
      <dsp:txXfrm>
        <a:off x="87100" y="159559"/>
        <a:ext cx="6412289" cy="1610050"/>
      </dsp:txXfrm>
    </dsp:sp>
    <dsp:sp modelId="{B887C8CB-23AA-E84E-A230-66941835898C}">
      <dsp:nvSpPr>
        <dsp:cNvPr id="0" name=""/>
        <dsp:cNvSpPr/>
      </dsp:nvSpPr>
      <dsp:spPr>
        <a:xfrm>
          <a:off x="0" y="1928709"/>
          <a:ext cx="6586489" cy="17842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They issued a report in 1998 focused on preschool, kindergarten, and primary grade reading instruction and support</a:t>
          </a:r>
        </a:p>
      </dsp:txBody>
      <dsp:txXfrm>
        <a:off x="87100" y="2015809"/>
        <a:ext cx="6412289" cy="1610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8E7F0-78F5-DF4A-BEFF-60EA3C20E38A}">
      <dsp:nvSpPr>
        <dsp:cNvPr id="0" name=""/>
        <dsp:cNvSpPr/>
      </dsp:nvSpPr>
      <dsp:spPr>
        <a:xfrm>
          <a:off x="0" y="579159"/>
          <a:ext cx="6586489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In 1998, Congress asked for a review of what works in reading instruction</a:t>
          </a:r>
        </a:p>
      </dsp:txBody>
      <dsp:txXfrm>
        <a:off x="40780" y="619939"/>
        <a:ext cx="6504929" cy="753819"/>
      </dsp:txXfrm>
    </dsp:sp>
    <dsp:sp modelId="{FA4091F4-7928-3045-A613-21D586979831}">
      <dsp:nvSpPr>
        <dsp:cNvPr id="0" name=""/>
        <dsp:cNvSpPr/>
      </dsp:nvSpPr>
      <dsp:spPr>
        <a:xfrm>
          <a:off x="0" y="1475019"/>
          <a:ext cx="6586489" cy="83537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U.S. Department of Education and the National Institute of Child Health and Human Development appointed a panel</a:t>
          </a:r>
        </a:p>
      </dsp:txBody>
      <dsp:txXfrm>
        <a:off x="40780" y="1515799"/>
        <a:ext cx="6504929" cy="753819"/>
      </dsp:txXfrm>
    </dsp:sp>
    <dsp:sp modelId="{BBC02874-C25C-1B4D-82C6-AF2FA55DFBEC}">
      <dsp:nvSpPr>
        <dsp:cNvPr id="0" name=""/>
        <dsp:cNvSpPr/>
      </dsp:nvSpPr>
      <dsp:spPr>
        <a:xfrm>
          <a:off x="0" y="2370879"/>
          <a:ext cx="6586489" cy="8353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Panel reviewed more than 500 studies on reading instruction (K-12)</a:t>
          </a:r>
        </a:p>
      </dsp:txBody>
      <dsp:txXfrm>
        <a:off x="40780" y="2411659"/>
        <a:ext cx="6504929" cy="753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39F55-193F-144B-8A30-610097948E89}">
      <dsp:nvSpPr>
        <dsp:cNvPr id="0" name=""/>
        <dsp:cNvSpPr/>
      </dsp:nvSpPr>
      <dsp:spPr>
        <a:xfrm>
          <a:off x="0" y="14679"/>
          <a:ext cx="6586489" cy="1209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National Early Literacy Panel (2003-2008) reviewed research on the teaching of reading in preschool and kindergarten</a:t>
          </a:r>
        </a:p>
      </dsp:txBody>
      <dsp:txXfrm>
        <a:off x="59057" y="73736"/>
        <a:ext cx="6468375" cy="1091666"/>
      </dsp:txXfrm>
    </dsp:sp>
    <dsp:sp modelId="{EFA45C14-2F3F-8E43-8A56-BEF22666FA6C}">
      <dsp:nvSpPr>
        <dsp:cNvPr id="0" name=""/>
        <dsp:cNvSpPr/>
      </dsp:nvSpPr>
      <dsp:spPr>
        <a:xfrm>
          <a:off x="0" y="1287819"/>
          <a:ext cx="6586489" cy="12097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Largest meta-analysis of research data on the teaching of reading during these years (examined 400-500 studies)</a:t>
          </a:r>
        </a:p>
      </dsp:txBody>
      <dsp:txXfrm>
        <a:off x="59057" y="1346876"/>
        <a:ext cx="6468375" cy="1091666"/>
      </dsp:txXfrm>
    </dsp:sp>
    <dsp:sp modelId="{13CD1EE1-E1AF-024A-828C-D39BFDEB1AE1}">
      <dsp:nvSpPr>
        <dsp:cNvPr id="0" name=""/>
        <dsp:cNvSpPr/>
      </dsp:nvSpPr>
      <dsp:spPr>
        <a:xfrm>
          <a:off x="0" y="2560959"/>
          <a:ext cx="6586489" cy="12097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Set out to determine which skills needed to be taught early on and what confers literacy learning advantages to young children</a:t>
          </a:r>
        </a:p>
      </dsp:txBody>
      <dsp:txXfrm>
        <a:off x="59057" y="2620016"/>
        <a:ext cx="6468375" cy="10916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4F7AC-1FD6-F24E-8B14-20250266B94D}">
      <dsp:nvSpPr>
        <dsp:cNvPr id="0" name=""/>
        <dsp:cNvSpPr/>
      </dsp:nvSpPr>
      <dsp:spPr>
        <a:xfrm>
          <a:off x="0" y="571554"/>
          <a:ext cx="6586489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Amount of experience (time)</a:t>
          </a:r>
        </a:p>
      </dsp:txBody>
      <dsp:txXfrm>
        <a:off x="39809" y="611363"/>
        <a:ext cx="6506871" cy="735872"/>
      </dsp:txXfrm>
    </dsp:sp>
    <dsp:sp modelId="{DFE5AE5E-F8D6-3A4A-977F-3B7C9EE6CBAB}">
      <dsp:nvSpPr>
        <dsp:cNvPr id="0" name=""/>
        <dsp:cNvSpPr/>
      </dsp:nvSpPr>
      <dsp:spPr>
        <a:xfrm>
          <a:off x="0" y="1484964"/>
          <a:ext cx="6586489" cy="81549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Content of experience (curriculum)</a:t>
          </a:r>
        </a:p>
      </dsp:txBody>
      <dsp:txXfrm>
        <a:off x="39809" y="1524773"/>
        <a:ext cx="6506871" cy="735872"/>
      </dsp:txXfrm>
    </dsp:sp>
    <dsp:sp modelId="{AD41744B-2792-5149-8029-33921A9EA6EA}">
      <dsp:nvSpPr>
        <dsp:cNvPr id="0" name=""/>
        <dsp:cNvSpPr/>
      </dsp:nvSpPr>
      <dsp:spPr>
        <a:xfrm>
          <a:off x="0" y="2398374"/>
          <a:ext cx="6586489" cy="8154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Quality of experience (instruction)</a:t>
          </a:r>
        </a:p>
      </dsp:txBody>
      <dsp:txXfrm>
        <a:off x="39809" y="2438183"/>
        <a:ext cx="6506871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9FA1B-C253-2E48-BA67-6F85612E328C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5FCEC-8D1B-A441-8C56-D369C2C7A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3DA6-B24A-4440-80B5-1E46B143D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B03B1-DE73-FB4A-B44B-CF6EA1C7F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90E53-B12A-8942-9C04-B5896563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804D-6E7C-5049-BB90-D56CAC27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D8D9E-6704-464B-BECF-31115C12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0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C69B-14B1-6648-A4E7-9A8714B8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E6426-482D-E444-AC79-56D014041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EB5AB-C612-9045-9E90-BBF76DCE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3BA7A-2523-E74F-81B2-B926E6AB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F0B9E-F634-F446-8517-B6078158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0812BB-2B73-074A-9496-CD281E6D5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EE7E9-751B-5B49-A622-FE8F1FB0F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AEEC9-2158-5A4B-8B0A-864377D9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38481-F01A-1A46-A577-12D7AE94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49A92-A830-F346-9AFD-AE11023D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3507-F6BA-CD4A-B848-3103072B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F91B-7B62-A546-9CD5-5D895700A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9279-436E-B945-AA1F-F9A37E4A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9C115-7E1F-6D40-B62E-B480EFE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F3C-EDF4-1646-8227-55145FFC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0729-F8CC-4B49-B168-B6A8860A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3F06F-FF6C-D34D-8683-1DF5A3DF0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A4EBB-E044-2D48-ABDD-884436BF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E0A94-ADB2-C149-BD39-EAB59C7D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E9410-A246-5E44-953A-9F115A96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1D6B-A4E4-4641-B1DF-6A633080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E313D-B12A-C940-9CD6-32DE82178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34BCF-19B3-634B-932A-9E7E8D434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E14E0-E27B-D544-B228-0E05F307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9ADBD-F26D-914F-B6A7-298D3774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AE08B-93C2-9942-8BEE-EC50621A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E90E-5555-2745-AA61-6B0C4461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086A5-5655-554B-AE71-6E0D3F94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8ADC0-E40D-B042-9978-DC3CC3106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1CA2C-A89A-194B-8B41-0838927C3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CF29F-1B96-2C4E-9257-695D7C14B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1E1E7-74D2-7045-A58D-233E9DF7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3E26-1679-2D41-92C8-78AD21B8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6696C-F2B4-7740-BB71-C9F0B78F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5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9101-8368-AE40-B3BB-B11B8051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B6137-EECA-7A4D-85C4-22809255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9CD81-642A-C84C-843C-51008FFC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DAE7A-238B-674E-98D7-0339D21A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772A9-D6AF-3349-ABAB-ABF83AA3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D25DC-2A08-DC4B-8D4B-ACB56352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48718-6D4B-F547-825D-90C990B9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3C56-85C5-7942-94FC-C4CEEF04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A194-5668-8F4E-A602-3433E19F9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CB7E9-C77C-B243-99F5-8DAB87F29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55A28-BB12-B440-89F8-2CC353F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33AE-2B82-4742-8A89-D1B73CBE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9F22D-98E1-944A-9A40-33FC5347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0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4BE9-C173-F943-81FD-3116C219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6E675-BD80-8D4F-A0A5-FE2D28479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BE0B5-5C21-6246-ADCD-4EDE81C0D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BB8BB-D03A-624A-914C-98EE239D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0B185-190E-0149-B089-3E3792D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55EAC-920D-F94C-ABAC-352B19B0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0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31615-E630-6E42-9002-64A9E146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950BE-A6B6-7A4B-B076-EE47A21D8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9D823-8F0A-764D-914A-9443AC074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1D16-9C99-8A41-BF22-101F52A9570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46AA8-2900-DA4A-A590-0D85ECCD2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D735A-75CA-6E4E-98C2-9A8D93A8D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4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nahanonliterac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20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book&#10;&#10;Description automatically generated">
            <a:extLst>
              <a:ext uri="{FF2B5EF4-FFF2-40B4-BE49-F238E27FC236}">
                <a16:creationId xmlns:a16="http://schemas.microsoft.com/office/drawing/2014/main" id="{7599761A-687F-41B1-A0CB-E10B219BD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8DFA3-6028-474C-BB60-A37567EC1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</a:rPr>
              <a:t>Improving Reading Achievement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90026-5128-9641-96D9-8DE12C70B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59404"/>
            <a:ext cx="9246919" cy="16595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Timothy Shanahan</a:t>
            </a:r>
          </a:p>
          <a:p>
            <a:r>
              <a:rPr lang="en-US" dirty="0">
                <a:solidFill>
                  <a:srgbClr val="FFFFFF"/>
                </a:solidFill>
              </a:rPr>
              <a:t>University of Illinois at Chicago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www.shanahanonliteracy.com</a:t>
            </a:r>
            <a:endParaRPr lang="en-US" dirty="0"/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5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F57B-32D2-7248-A66A-8B95288E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Let’s turn to the research—but which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69EC3-802A-AB46-8D21-499154F1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Idea that research can prove anything</a:t>
            </a:r>
          </a:p>
          <a:p>
            <a:r>
              <a:rPr lang="en-US" sz="2000" dirty="0"/>
              <a:t>Not all research is equal</a:t>
            </a:r>
          </a:p>
          <a:p>
            <a:r>
              <a:rPr lang="en-US" sz="2000" dirty="0"/>
              <a:t>Research can differ in its suitability to answer questions (descriptive vs. experimental research)</a:t>
            </a:r>
          </a:p>
          <a:p>
            <a:r>
              <a:rPr lang="en-US" sz="2000" dirty="0"/>
              <a:t>Research can differ in its quality</a:t>
            </a:r>
          </a:p>
          <a:p>
            <a:endParaRPr lang="en-US" sz="200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87DDCC3F-3DAE-4BD3-97E3-7AB79084D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D6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Preventing Reading Difficulties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572000-5B5E-4D8B-AE22-6DF04EF11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455302-266D-451C-8DF1-AB0C3E85F8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802407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281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9" y="-2157143"/>
            <a:ext cx="9151917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2400" b="1" dirty="0"/>
              <a:t>COMMITTEE ON THE PREVENTION OF READING DIFFICULTIES IN YOUNG CHILDREN</a:t>
            </a:r>
            <a:endParaRPr lang="en-US" sz="2400" dirty="0"/>
          </a:p>
          <a:p>
            <a:r>
              <a:rPr lang="en-US" dirty="0"/>
              <a:t>CATHERINE SNOW </a:t>
            </a:r>
            <a:r>
              <a:rPr lang="en-US" i="1" dirty="0"/>
              <a:t>(Chair),</a:t>
            </a:r>
            <a:r>
              <a:rPr lang="en-US" dirty="0"/>
              <a:t> Graduate School of Education, Harvard University, Chair</a:t>
            </a:r>
          </a:p>
          <a:p>
            <a:r>
              <a:rPr lang="en-US" dirty="0"/>
              <a:t>MARILYN JAGER ADAMS, Bolt, </a:t>
            </a:r>
            <a:r>
              <a:rPr lang="en-US" dirty="0" err="1"/>
              <a:t>Beranek</a:t>
            </a:r>
            <a:r>
              <a:rPr lang="en-US" dirty="0"/>
              <a:t>, and Newman Inc., Cambridge, Massachusetts</a:t>
            </a:r>
          </a:p>
          <a:p>
            <a:r>
              <a:rPr lang="en-US" dirty="0"/>
              <a:t>BARBARA T. BOWMAN, Erikson Institute, Chicago, Illinois</a:t>
            </a:r>
          </a:p>
          <a:p>
            <a:r>
              <a:rPr lang="en-US" dirty="0"/>
              <a:t>BARBARA FOORMAN, Depart of Pediatrics, University of Texas, and Houston Medical School</a:t>
            </a:r>
          </a:p>
          <a:p>
            <a:r>
              <a:rPr lang="en-US" dirty="0"/>
              <a:t>DOROTHY FOWLER, Fairfax County Public Schools, Annandale, Virginia</a:t>
            </a:r>
          </a:p>
          <a:p>
            <a:r>
              <a:rPr lang="en-US" dirty="0"/>
              <a:t>CLAUDE N. GOLDENBERG, Department of Teacher </a:t>
            </a:r>
            <a:r>
              <a:rPr lang="en-US" dirty="0" err="1"/>
              <a:t>Educ</a:t>
            </a:r>
            <a:r>
              <a:rPr lang="en-US" dirty="0"/>
              <a:t>, California State University, Long Beach</a:t>
            </a:r>
          </a:p>
          <a:p>
            <a:r>
              <a:rPr lang="en-US" dirty="0"/>
              <a:t>EDWARD J. KAME'ENUI, College of Education, University of Oregon, Eugene</a:t>
            </a:r>
          </a:p>
          <a:p>
            <a:r>
              <a:rPr lang="en-US" dirty="0"/>
              <a:t>WILLIAM LABOV, Department of Linguistics and Psychology, University of Pennsylvania</a:t>
            </a:r>
          </a:p>
          <a:p>
            <a:r>
              <a:rPr lang="en-US" dirty="0"/>
              <a:t>RICHARD K. OLSON, Department of Psychology, University of Colorado, Boulder</a:t>
            </a:r>
          </a:p>
          <a:p>
            <a:r>
              <a:rPr lang="en-US" dirty="0"/>
              <a:t>ANNEMARIE SULLIVAN PALINCSAR, School of Education, University of Michigan, Ann Arbor</a:t>
            </a:r>
          </a:p>
          <a:p>
            <a:r>
              <a:rPr lang="en-US" dirty="0"/>
              <a:t>CHARLES A. PERFETTI, Department of Psychology, University of Pittsburgh</a:t>
            </a:r>
          </a:p>
          <a:p>
            <a:r>
              <a:rPr lang="en-US" dirty="0"/>
              <a:t>HOLLIS S. SCARBOROUGH, Brooklyn College, City University of New York, and Haskins    </a:t>
            </a:r>
          </a:p>
          <a:p>
            <a:r>
              <a:rPr lang="en-US" dirty="0"/>
              <a:t>            Laboratories, New Haven, Connecticut</a:t>
            </a:r>
          </a:p>
          <a:p>
            <a:r>
              <a:rPr lang="en-US" dirty="0"/>
              <a:t>SALLY SHAYWITZ, Department of Pediatrics, Yale University</a:t>
            </a:r>
          </a:p>
          <a:p>
            <a:r>
              <a:rPr lang="en-US" dirty="0"/>
              <a:t>KEITH STANOVICH, Ontario Institute for Studies in Education, University of Toronto</a:t>
            </a:r>
          </a:p>
          <a:p>
            <a:r>
              <a:rPr lang="en-US" dirty="0"/>
              <a:t>DOROTHY STRICKLAND, Graduate School of Education, Rutgers University</a:t>
            </a:r>
          </a:p>
          <a:p>
            <a:r>
              <a:rPr lang="en-US" dirty="0"/>
              <a:t>SAM STRINGFIELD, Center for the Social Organization of Schools, Johns Hopkins University</a:t>
            </a:r>
          </a:p>
          <a:p>
            <a:r>
              <a:rPr lang="en-US" dirty="0"/>
              <a:t>ELIZABETH SULZBY, School of Education, University of Michigan, Ann Arbor</a:t>
            </a:r>
          </a:p>
        </p:txBody>
      </p:sp>
    </p:spTree>
    <p:extLst>
      <p:ext uri="{BB962C8B-B14F-4D97-AF65-F5344CB8AC3E}">
        <p14:creationId xmlns:p14="http://schemas.microsoft.com/office/powerpoint/2010/main" val="186808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National Reading Panel</a:t>
            </a:r>
          </a:p>
        </p:txBody>
      </p:sp>
      <p:pic>
        <p:nvPicPr>
          <p:cNvPr id="7" name="Picture 6" descr="A picture containing water, bird&#10;&#10;Description automatically generated">
            <a:extLst>
              <a:ext uri="{FF2B5EF4-FFF2-40B4-BE49-F238E27FC236}">
                <a16:creationId xmlns:a16="http://schemas.microsoft.com/office/drawing/2014/main" id="{0D547382-A707-42A4-A3A4-17C622F94F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82C544-ADAC-4E24-BE9D-53B0FB414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886783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87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1749" y="205934"/>
            <a:ext cx="8646251" cy="569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National Reading Panel</a:t>
            </a:r>
          </a:p>
          <a:p>
            <a:r>
              <a:rPr lang="en-US" sz="2400" dirty="0"/>
              <a:t>Donald </a:t>
            </a:r>
            <a:r>
              <a:rPr lang="en-US" sz="2400" dirty="0" err="1"/>
              <a:t>Langenberg</a:t>
            </a:r>
            <a:r>
              <a:rPr lang="en-US" sz="2400" dirty="0"/>
              <a:t>, University of Maryland, Chair</a:t>
            </a:r>
          </a:p>
          <a:p>
            <a:r>
              <a:rPr lang="en-US" sz="2400" dirty="0"/>
              <a:t>Gloria </a:t>
            </a:r>
            <a:r>
              <a:rPr lang="en-US" sz="2400" dirty="0" err="1"/>
              <a:t>Correro</a:t>
            </a:r>
            <a:r>
              <a:rPr lang="en-US" sz="2400" dirty="0"/>
              <a:t>, Mississippi State University </a:t>
            </a:r>
          </a:p>
          <a:p>
            <a:r>
              <a:rPr lang="en-US" sz="2400" dirty="0" err="1"/>
              <a:t>Linnea</a:t>
            </a:r>
            <a:r>
              <a:rPr lang="en-US" sz="2400" dirty="0"/>
              <a:t> Ehri, City University of New York</a:t>
            </a:r>
          </a:p>
          <a:p>
            <a:r>
              <a:rPr lang="en-US" sz="2400" dirty="0" err="1"/>
              <a:t>Gwenette</a:t>
            </a:r>
            <a:r>
              <a:rPr lang="en-US" sz="2400" dirty="0"/>
              <a:t> Ferguson, Houston Public Schools</a:t>
            </a:r>
          </a:p>
          <a:p>
            <a:r>
              <a:rPr lang="en-US" sz="2400" dirty="0"/>
              <a:t>Norma Garza, parent</a:t>
            </a:r>
          </a:p>
          <a:p>
            <a:r>
              <a:rPr lang="en-US" sz="2400" dirty="0"/>
              <a:t>Michael L. </a:t>
            </a:r>
            <a:r>
              <a:rPr lang="en-US" sz="2400" dirty="0" err="1"/>
              <a:t>Kamil</a:t>
            </a:r>
            <a:r>
              <a:rPr lang="en-US" sz="2400" dirty="0"/>
              <a:t>, Stanford University </a:t>
            </a:r>
          </a:p>
          <a:p>
            <a:r>
              <a:rPr lang="en-US" sz="2400" dirty="0"/>
              <a:t>Cora Bagley </a:t>
            </a:r>
            <a:r>
              <a:rPr lang="en-US" sz="2400" dirty="0" err="1"/>
              <a:t>Marrett</a:t>
            </a:r>
            <a:r>
              <a:rPr lang="en-US" sz="2400" dirty="0"/>
              <a:t>, University of </a:t>
            </a:r>
            <a:r>
              <a:rPr lang="en-US" sz="2400" dirty="0" err="1"/>
              <a:t>Massachussetts</a:t>
            </a:r>
            <a:r>
              <a:rPr lang="en-US" sz="2400" dirty="0"/>
              <a:t>-Amherst</a:t>
            </a:r>
          </a:p>
          <a:p>
            <a:r>
              <a:rPr lang="en-US" sz="2400" dirty="0"/>
              <a:t>S.J. Samuels, University of Minnesota </a:t>
            </a:r>
          </a:p>
          <a:p>
            <a:r>
              <a:rPr lang="en-US" sz="2400" dirty="0"/>
              <a:t>Timothy Shanahan, University of Illinois at Chicago</a:t>
            </a:r>
          </a:p>
          <a:p>
            <a:r>
              <a:rPr lang="en-US" sz="2400" dirty="0"/>
              <a:t>Sally E. </a:t>
            </a:r>
            <a:r>
              <a:rPr lang="en-US" sz="2400" dirty="0" err="1"/>
              <a:t>Shaywitz</a:t>
            </a:r>
            <a:r>
              <a:rPr lang="en-US" sz="2400" dirty="0"/>
              <a:t>, Yale University </a:t>
            </a:r>
          </a:p>
          <a:p>
            <a:r>
              <a:rPr lang="en-US" sz="2400" dirty="0"/>
              <a:t>Thomas </a:t>
            </a:r>
            <a:r>
              <a:rPr lang="en-US" sz="2400" dirty="0" err="1"/>
              <a:t>Trabasso</a:t>
            </a:r>
            <a:r>
              <a:rPr lang="en-US" sz="2400" dirty="0"/>
              <a:t>, University of Chicago</a:t>
            </a:r>
          </a:p>
          <a:p>
            <a:r>
              <a:rPr lang="en-US" sz="2400" dirty="0"/>
              <a:t>Joanna Williams, Columbia University</a:t>
            </a:r>
          </a:p>
          <a:p>
            <a:r>
              <a:rPr lang="en-US" sz="2400" dirty="0"/>
              <a:t>Dale Willows, University of Toronto</a:t>
            </a:r>
          </a:p>
          <a:p>
            <a:r>
              <a:rPr lang="en-US" sz="2400" dirty="0"/>
              <a:t>Joanne </a:t>
            </a:r>
            <a:r>
              <a:rPr lang="en-US" sz="2400" dirty="0" err="1"/>
              <a:t>Yatvin</a:t>
            </a:r>
            <a:r>
              <a:rPr lang="en-US" sz="2400" dirty="0"/>
              <a:t>, Portland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78591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National Early Literacy Panel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7FBF1-BC87-4493-8495-E3B8C69E6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14967B-FF4F-443E-944E-35B24E888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632836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949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8913" y="343223"/>
            <a:ext cx="848757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800" b="1" dirty="0"/>
              <a:t>National Early Literacy Panel</a:t>
            </a:r>
          </a:p>
          <a:p>
            <a:r>
              <a:rPr lang="en-US" sz="2400" dirty="0"/>
              <a:t>Timothy Shanahan, University of Illinois at Chicago, Chair</a:t>
            </a:r>
          </a:p>
          <a:p>
            <a:r>
              <a:rPr lang="en-US" sz="2400" dirty="0"/>
              <a:t>Anne Cunningham, University of California Berkeley</a:t>
            </a:r>
          </a:p>
          <a:p>
            <a:r>
              <a:rPr lang="en-US" sz="2400" dirty="0"/>
              <a:t>Kathy C. Escamilla, University of Colorado </a:t>
            </a:r>
          </a:p>
          <a:p>
            <a:r>
              <a:rPr lang="en-US" sz="2400" dirty="0"/>
              <a:t>Janet </a:t>
            </a:r>
            <a:r>
              <a:rPr lang="en-US" sz="2400" dirty="0" err="1"/>
              <a:t>Fischel</a:t>
            </a:r>
            <a:r>
              <a:rPr lang="en-US" sz="2400" dirty="0"/>
              <a:t>, State University of New York at Stony Brook </a:t>
            </a:r>
          </a:p>
          <a:p>
            <a:r>
              <a:rPr lang="en-US" sz="2400" dirty="0"/>
              <a:t>Susan Landry, University of Texas Health Science Center at Houston </a:t>
            </a:r>
          </a:p>
          <a:p>
            <a:r>
              <a:rPr lang="en-US" sz="2400" dirty="0"/>
              <a:t>Christopher J. Lonigan, Florida State University</a:t>
            </a:r>
          </a:p>
          <a:p>
            <a:r>
              <a:rPr lang="en-US" sz="2400" dirty="0"/>
              <a:t>Victoria J. </a:t>
            </a:r>
            <a:r>
              <a:rPr lang="en-US" sz="2400" dirty="0" err="1"/>
              <a:t>Molfese</a:t>
            </a:r>
            <a:r>
              <a:rPr lang="en-US" sz="2400" dirty="0"/>
              <a:t>, University of Louisville </a:t>
            </a:r>
          </a:p>
          <a:p>
            <a:r>
              <a:rPr lang="en-US" sz="2400" dirty="0"/>
              <a:t>Chris Schatschneider, Florida State University </a:t>
            </a:r>
          </a:p>
          <a:p>
            <a:r>
              <a:rPr lang="en-US" sz="2400" dirty="0"/>
              <a:t>Dorothy Strickland, Rutgers University</a:t>
            </a:r>
          </a:p>
        </p:txBody>
      </p:sp>
    </p:spTree>
    <p:extLst>
      <p:ext uri="{BB962C8B-B14F-4D97-AF65-F5344CB8AC3E}">
        <p14:creationId xmlns:p14="http://schemas.microsoft.com/office/powerpoint/2010/main" val="356690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3400"/>
              <a:t>National Literacy Panel for Language Minority Children and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National Early Literacy Panel (2003-2006) reviewed research on the teaching of reading to children (ages birth to 18) from language minority families</a:t>
            </a:r>
          </a:p>
          <a:p>
            <a:r>
              <a:rPr lang="en-US" sz="2400" dirty="0"/>
              <a:t>Largest analysis of research data on the teaching of reading during this population </a:t>
            </a:r>
          </a:p>
          <a:p>
            <a:r>
              <a:rPr lang="en-US" sz="2400" dirty="0"/>
              <a:t>Set out to make a wide range of determinations concerning what facilitates the English-</a:t>
            </a:r>
            <a:r>
              <a:rPr lang="en-US" sz="2400" dirty="0" err="1"/>
              <a:t>langauge</a:t>
            </a:r>
            <a:r>
              <a:rPr lang="en-US" sz="2400" dirty="0"/>
              <a:t> literacy learning of non-English speakers (including young children)</a:t>
            </a:r>
          </a:p>
        </p:txBody>
      </p:sp>
      <p:pic>
        <p:nvPicPr>
          <p:cNvPr id="5" name="Picture 4" descr="A blurry image of a library&#10;&#10;Description automatically generated">
            <a:extLst>
              <a:ext uri="{FF2B5EF4-FFF2-40B4-BE49-F238E27FC236}">
                <a16:creationId xmlns:a16="http://schemas.microsoft.com/office/drawing/2014/main" id="{D55F95F4-5BBA-4EC5-B365-CF5264C4A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3A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88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3393" y="225051"/>
            <a:ext cx="8713930" cy="569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National Panel for Language Minority Children and Youth</a:t>
            </a:r>
          </a:p>
          <a:p>
            <a:r>
              <a:rPr lang="en-US" sz="2400" dirty="0"/>
              <a:t>Timothy Shanahan, University of Illinois at Chicago, Chair</a:t>
            </a:r>
          </a:p>
          <a:p>
            <a:r>
              <a:rPr lang="en-US" sz="2400" dirty="0"/>
              <a:t>Diane August, Center for Applied Linguistics</a:t>
            </a:r>
          </a:p>
          <a:p>
            <a:r>
              <a:rPr lang="en-US" sz="2400" dirty="0"/>
              <a:t>Isabel L. Beck, University of Pittsburgh</a:t>
            </a:r>
          </a:p>
          <a:p>
            <a:r>
              <a:rPr lang="en-US" sz="2400" dirty="0"/>
              <a:t>Margarita </a:t>
            </a:r>
            <a:r>
              <a:rPr lang="en-US" sz="2400" dirty="0" err="1"/>
              <a:t>Calderón</a:t>
            </a:r>
            <a:r>
              <a:rPr lang="en-US" sz="2400" dirty="0"/>
              <a:t>, Johns Hopkins University</a:t>
            </a:r>
          </a:p>
          <a:p>
            <a:r>
              <a:rPr lang="en-US" sz="2400" dirty="0"/>
              <a:t>David J. Francis, University of Houston </a:t>
            </a:r>
          </a:p>
          <a:p>
            <a:r>
              <a:rPr lang="en-US" sz="2400" dirty="0"/>
              <a:t>Georgia Earnest </a:t>
            </a:r>
            <a:r>
              <a:rPr lang="en-US" sz="2400" dirty="0" err="1"/>
              <a:t>García</a:t>
            </a:r>
            <a:r>
              <a:rPr lang="en-US" sz="2400" dirty="0"/>
              <a:t>, University of Illinois at Urbana-Champaign</a:t>
            </a:r>
          </a:p>
          <a:p>
            <a:r>
              <a:rPr lang="en-US" sz="2400" dirty="0"/>
              <a:t>Fred Genesee, McGill University</a:t>
            </a:r>
          </a:p>
          <a:p>
            <a:r>
              <a:rPr lang="en-US" sz="2400" dirty="0"/>
              <a:t>Esther </a:t>
            </a:r>
            <a:r>
              <a:rPr lang="en-US" sz="2400" dirty="0" err="1"/>
              <a:t>Geva</a:t>
            </a:r>
            <a:r>
              <a:rPr lang="en-US" sz="2400" dirty="0"/>
              <a:t>, University of Toronto</a:t>
            </a:r>
          </a:p>
          <a:p>
            <a:r>
              <a:rPr lang="en-US" sz="2400" dirty="0"/>
              <a:t>Claude Goldenberg, California State University, Long Beach</a:t>
            </a:r>
          </a:p>
          <a:p>
            <a:r>
              <a:rPr lang="en-US" sz="2400" dirty="0"/>
              <a:t>Michael L. </a:t>
            </a:r>
            <a:r>
              <a:rPr lang="en-US" sz="2400" dirty="0" err="1"/>
              <a:t>Kamil</a:t>
            </a:r>
            <a:r>
              <a:rPr lang="en-US" sz="2400" dirty="0"/>
              <a:t>, Stanford University</a:t>
            </a:r>
          </a:p>
          <a:p>
            <a:r>
              <a:rPr lang="en-US" sz="2400" dirty="0"/>
              <a:t>Keiko </a:t>
            </a:r>
            <a:r>
              <a:rPr lang="en-US" sz="2400" dirty="0" err="1"/>
              <a:t>Koda</a:t>
            </a:r>
            <a:r>
              <a:rPr lang="en-US" sz="2400" dirty="0"/>
              <a:t>, Carnegie Mellon University</a:t>
            </a:r>
          </a:p>
          <a:p>
            <a:r>
              <a:rPr lang="en-US" sz="2400" dirty="0"/>
              <a:t>Gail </a:t>
            </a:r>
            <a:r>
              <a:rPr lang="en-US" sz="2400" dirty="0" err="1"/>
              <a:t>McKoon</a:t>
            </a:r>
            <a:r>
              <a:rPr lang="en-US" sz="2400" dirty="0"/>
              <a:t>, Ohio State University</a:t>
            </a:r>
          </a:p>
          <a:p>
            <a:r>
              <a:rPr lang="en-US" sz="2400" dirty="0"/>
              <a:t>Robert S. Rueda, University of Southern California</a:t>
            </a:r>
          </a:p>
          <a:p>
            <a:r>
              <a:rPr lang="en-US" sz="2400" dirty="0"/>
              <a:t>Linda S. Siegel, University of British Columbia</a:t>
            </a:r>
          </a:p>
        </p:txBody>
      </p:sp>
    </p:spTree>
    <p:extLst>
      <p:ext uri="{BB962C8B-B14F-4D97-AF65-F5344CB8AC3E}">
        <p14:creationId xmlns:p14="http://schemas.microsoft.com/office/powerpoint/2010/main" val="1410884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625" y="24296"/>
            <a:ext cx="2308725" cy="2811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700" y="0"/>
            <a:ext cx="2229925" cy="2697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850" y="0"/>
            <a:ext cx="2574151" cy="3152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673" y="3411853"/>
            <a:ext cx="2570970" cy="3134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829" y="2897022"/>
            <a:ext cx="2417407" cy="2941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102" y="3788229"/>
            <a:ext cx="2536899" cy="30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5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90E8F-4693-1A43-AB5A-A51CA6EF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Texas English Language Arts Performance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0E49B7-F9F8-4B16-A5FB-8BF982640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76229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065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What Works Clearinghouse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U.S. Department of Education</a:t>
            </a:r>
          </a:p>
          <a:p>
            <a:r>
              <a:rPr lang="en-US" sz="2400" dirty="0"/>
              <a:t>Panels of experts assembled based on particular topics</a:t>
            </a:r>
          </a:p>
          <a:p>
            <a:r>
              <a:rPr lang="en-US" sz="2400" dirty="0"/>
              <a:t>Panels can make any recommendations that they choose, but WWC evaluates supporting research and indicates the strength of the underlying evidence</a:t>
            </a:r>
          </a:p>
        </p:txBody>
      </p:sp>
      <p:pic>
        <p:nvPicPr>
          <p:cNvPr id="5" name="Picture 4" descr="A picture containing yellow, clock&#10;&#10;Description automatically generated">
            <a:extLst>
              <a:ext uri="{FF2B5EF4-FFF2-40B4-BE49-F238E27FC236}">
                <a16:creationId xmlns:a16="http://schemas.microsoft.com/office/drawing/2014/main" id="{FB375760-22AE-4B8D-B61F-71FDCFC251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19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91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16817"/>
          </a:xfrm>
        </p:spPr>
        <p:txBody>
          <a:bodyPr>
            <a:normAutofit/>
          </a:bodyPr>
          <a:lstStyle/>
          <a:p>
            <a:r>
              <a:rPr lang="en-US" sz="2400" b="1" dirty="0"/>
              <a:t>What Works Clearinghouse Panelists (sample)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202" y="791456"/>
            <a:ext cx="8302598" cy="533470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Carol Connor, Florida State University</a:t>
            </a:r>
          </a:p>
          <a:p>
            <a:r>
              <a:rPr lang="en-US" sz="2400" dirty="0"/>
              <a:t>Janice Dole, University of Utah</a:t>
            </a:r>
          </a:p>
          <a:p>
            <a:r>
              <a:rPr lang="en-US" sz="2400" dirty="0"/>
              <a:t>Nell Duke, Michigan State University</a:t>
            </a:r>
          </a:p>
          <a:p>
            <a:r>
              <a:rPr lang="en-US" sz="2400" dirty="0"/>
              <a:t>Jill Fitzgerald, University of North Carolina</a:t>
            </a:r>
          </a:p>
          <a:p>
            <a:r>
              <a:rPr lang="en-US" sz="2400" dirty="0"/>
              <a:t>Barbara </a:t>
            </a:r>
            <a:r>
              <a:rPr lang="en-US" sz="2400" dirty="0" err="1"/>
              <a:t>Foorman</a:t>
            </a:r>
            <a:r>
              <a:rPr lang="en-US" sz="2400" dirty="0"/>
              <a:t>, Florida State University</a:t>
            </a:r>
          </a:p>
          <a:p>
            <a:r>
              <a:rPr lang="en-US" sz="2400" dirty="0"/>
              <a:t>Steve Graham, Arizona State University</a:t>
            </a:r>
          </a:p>
          <a:p>
            <a:r>
              <a:rPr lang="en-US" sz="2400" dirty="0"/>
              <a:t>Laura Justice, Ohio State University</a:t>
            </a:r>
          </a:p>
          <a:p>
            <a:r>
              <a:rPr lang="en-US" sz="2400" dirty="0"/>
              <a:t>Michael L. </a:t>
            </a:r>
            <a:r>
              <a:rPr lang="en-US" sz="2400" dirty="0" err="1"/>
              <a:t>Kamil</a:t>
            </a:r>
            <a:r>
              <a:rPr lang="en-US" sz="2400" dirty="0"/>
              <a:t>, Stanford University</a:t>
            </a:r>
          </a:p>
          <a:p>
            <a:r>
              <a:rPr lang="en-US" sz="2400" dirty="0"/>
              <a:t>James Kim, Harvard University</a:t>
            </a:r>
          </a:p>
          <a:p>
            <a:r>
              <a:rPr lang="en-US" sz="2400" dirty="0"/>
              <a:t>P. David Pearson, University of California, Berkeley</a:t>
            </a:r>
          </a:p>
          <a:p>
            <a:r>
              <a:rPr lang="en-US" sz="2400" dirty="0"/>
              <a:t>Timothy Shanahan, University of Illinois at Chicago</a:t>
            </a:r>
          </a:p>
          <a:p>
            <a:r>
              <a:rPr lang="en-US" sz="2400" dirty="0"/>
              <a:t>Joe </a:t>
            </a:r>
            <a:r>
              <a:rPr lang="en-US" sz="2400" dirty="0" err="1"/>
              <a:t>Torgesen</a:t>
            </a:r>
            <a:r>
              <a:rPr lang="en-US" sz="2400" dirty="0"/>
              <a:t>, Florida State University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74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Learning is Individual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We learn through our own experiences (and when it comes to academic learning, the only thing that matters is our academic experiences)</a:t>
            </a:r>
          </a:p>
          <a:p>
            <a:r>
              <a:rPr lang="en-US" sz="2400" dirty="0"/>
              <a:t>The only actions that can enhance learning are actions that alter experiences in some way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2E1CC-8CBF-4493-9F69-B54A2C4C4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098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02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5712-9E88-594A-A9C0-218E53C9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Three aspects of experience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890C6-A220-47CC-8DB5-6E25CDC0A5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E52176-D0AA-46DB-A9F5-8C38123C1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028141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25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E552A-9F8C-5748-ACF4-F4765F80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NAEP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55AD-0891-0B4D-81B4-918B9AE27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Texas students underperform the national average in reading in Grades 4 and 8</a:t>
            </a:r>
          </a:p>
          <a:p>
            <a:r>
              <a:rPr lang="en-US" dirty="0"/>
              <a:t>Texas fourth-graders read significantly worse than the students from 27 states and Texas eight-graders read worse than students from 37 states</a:t>
            </a:r>
          </a:p>
          <a:p>
            <a:r>
              <a:rPr lang="en-US" dirty="0"/>
              <a:t>Large differences in performance between White students and both Black and Latinx students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8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E552A-9F8C-5748-ACF4-F4765F80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NAEP 2019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55AD-0891-0B4D-81B4-918B9AE27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Fort Worth students underperform the Texas average in reading by 12-13 points in Grades 4 and 8</a:t>
            </a:r>
          </a:p>
          <a:p>
            <a:r>
              <a:rPr lang="en-US" dirty="0"/>
              <a:t>These are statistically significant differences… thus, Texas underperforms the nation and Fort Worth underperforms Texas in reading achievement</a:t>
            </a:r>
          </a:p>
          <a:p>
            <a:r>
              <a:rPr lang="en-US" dirty="0"/>
              <a:t>We don’t have these data for 17-year </a:t>
            </a:r>
            <a:r>
              <a:rPr lang="en-US" dirty="0" err="1"/>
              <a:t>olds</a:t>
            </a:r>
            <a:r>
              <a:rPr lang="en-US" dirty="0"/>
              <a:t>, but the best national data that we have indicates that despite improvements in the lower grades, there haven’t been gains for older students in a half century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7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51810-E91F-2348-904B-A4D42B99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Literacy is essential to…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2E78B30-C1E4-4BA4-ABBB-5B31CD2F4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3058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166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Literacy Levels Languish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8F145-C6E3-4106-801D-9BDC72D893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356434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3F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B11746-CE6A-4CBF-B302-E08F7950C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239859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729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73D5-7521-F642-9A2D-E84010FA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b="1"/>
              <a:t>What matters in teaching reading?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303A5-63E8-8143-AEC9-968443BB7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Let’s see if you can figure out what makes a difference in improving reading</a:t>
            </a:r>
          </a:p>
          <a:p>
            <a:r>
              <a:rPr lang="en-US" sz="2400" dirty="0"/>
              <a:t>(and there will be a quiz)</a:t>
            </a:r>
          </a:p>
        </p:txBody>
      </p:sp>
      <p:pic>
        <p:nvPicPr>
          <p:cNvPr id="5" name="Picture 4" descr="A close up of a book&#10;&#10;Description automatically generated">
            <a:extLst>
              <a:ext uri="{FF2B5EF4-FFF2-40B4-BE49-F238E27FC236}">
                <a16:creationId xmlns:a16="http://schemas.microsoft.com/office/drawing/2014/main" id="{35FA4E53-9ED0-418F-875A-FC90FD044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9E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6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E7569-5DC3-7349-972E-5E2E259A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Teacher quality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09DF26-AA26-4FE7-8A1E-FE817486E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28662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16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ECD1-B007-3F4C-B367-6320B579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How’s that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F645-848E-5F41-AFD7-C23621E6A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Studies emphasize the importance and effectiveness of teacher preparation (inservice and preservice) and improved reading achievement (</a:t>
            </a:r>
            <a:r>
              <a:rPr lang="en-US" sz="2400" dirty="0" err="1"/>
              <a:t>Ehri</a:t>
            </a:r>
            <a:r>
              <a:rPr lang="en-US" sz="2400" dirty="0"/>
              <a:t> &amp; </a:t>
            </a:r>
            <a:r>
              <a:rPr lang="en-US" sz="2400" dirty="0" err="1"/>
              <a:t>Flugman</a:t>
            </a:r>
            <a:r>
              <a:rPr lang="en-US" sz="2400" dirty="0"/>
              <a:t>, 2018; Feng, et al., 2019; </a:t>
            </a:r>
            <a:r>
              <a:rPr lang="en-US" sz="2400" dirty="0" err="1"/>
              <a:t>Piasta</a:t>
            </a:r>
            <a:r>
              <a:rPr lang="en-US" sz="2400" dirty="0"/>
              <a:t>, et al., 2020)</a:t>
            </a:r>
          </a:p>
          <a:p>
            <a:r>
              <a:rPr lang="en-US" sz="2400" dirty="0"/>
              <a:t>Nevertheless, Preservice teachers related their preparation as being between low and moderate on the essential components of reading instruction (Salinger, et al., 2010; NCTQ, 2016)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close up of a book&#10;&#10;Description automatically generated">
            <a:extLst>
              <a:ext uri="{FF2B5EF4-FFF2-40B4-BE49-F238E27FC236}">
                <a16:creationId xmlns:a16="http://schemas.microsoft.com/office/drawing/2014/main" id="{5DC50706-40B6-4056-B578-20CE79864A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9E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923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1509</Words>
  <Application>Microsoft Macintosh PowerPoint</Application>
  <PresentationFormat>Widescreen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Improving Reading Achievement</vt:lpstr>
      <vt:lpstr>Texas English Language Arts Performance</vt:lpstr>
      <vt:lpstr>NAEP 2019</vt:lpstr>
      <vt:lpstr>NAEP 2019 (cont.)</vt:lpstr>
      <vt:lpstr>Literacy is essential to…</vt:lpstr>
      <vt:lpstr>Literacy Levels Languish</vt:lpstr>
      <vt:lpstr>What matters in teaching reading?</vt:lpstr>
      <vt:lpstr>Teacher quality</vt:lpstr>
      <vt:lpstr>How’s that going?</vt:lpstr>
      <vt:lpstr>Let’s turn to the research—but which research?</vt:lpstr>
      <vt:lpstr>Preventing Reading Difficulties</vt:lpstr>
      <vt:lpstr>PowerPoint Presentation</vt:lpstr>
      <vt:lpstr>National Reading Panel</vt:lpstr>
      <vt:lpstr>PowerPoint Presentation</vt:lpstr>
      <vt:lpstr>National Early Literacy Panel</vt:lpstr>
      <vt:lpstr>PowerPoint Presentation</vt:lpstr>
      <vt:lpstr>National Literacy Panel for Language Minority Children and Youth</vt:lpstr>
      <vt:lpstr>PowerPoint Presentation</vt:lpstr>
      <vt:lpstr>PowerPoint Presentation</vt:lpstr>
      <vt:lpstr>What Works Clearinghouse</vt:lpstr>
      <vt:lpstr>What Works Clearinghouse Panelists (sample)</vt:lpstr>
      <vt:lpstr>Learning is Individual</vt:lpstr>
      <vt:lpstr>Three aspects of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Reading Achievement</dc:title>
  <dc:creator>Shanahan, Timothy E</dc:creator>
  <cp:lastModifiedBy>Shanahan, Timothy E</cp:lastModifiedBy>
  <cp:revision>7</cp:revision>
  <dcterms:created xsi:type="dcterms:W3CDTF">2020-02-24T13:57:00Z</dcterms:created>
  <dcterms:modified xsi:type="dcterms:W3CDTF">2020-02-27T23:22:32Z</dcterms:modified>
</cp:coreProperties>
</file>