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6" r:id="rId1"/>
  </p:sldMasterIdLst>
  <p:notesMasterIdLst>
    <p:notesMasterId r:id="rId78"/>
  </p:notesMasterIdLst>
  <p:sldIdLst>
    <p:sldId id="256" r:id="rId2"/>
    <p:sldId id="265" r:id="rId3"/>
    <p:sldId id="387" r:id="rId4"/>
    <p:sldId id="947" r:id="rId5"/>
    <p:sldId id="948" r:id="rId6"/>
    <p:sldId id="949" r:id="rId7"/>
    <p:sldId id="950" r:id="rId8"/>
    <p:sldId id="951" r:id="rId9"/>
    <p:sldId id="952" r:id="rId10"/>
    <p:sldId id="944" r:id="rId11"/>
    <p:sldId id="943" r:id="rId12"/>
    <p:sldId id="735" r:id="rId13"/>
    <p:sldId id="736" r:id="rId14"/>
    <p:sldId id="737" r:id="rId15"/>
    <p:sldId id="738" r:id="rId16"/>
    <p:sldId id="739" r:id="rId17"/>
    <p:sldId id="258" r:id="rId18"/>
    <p:sldId id="266" r:id="rId19"/>
    <p:sldId id="270" r:id="rId20"/>
    <p:sldId id="740" r:id="rId21"/>
    <p:sldId id="259" r:id="rId22"/>
    <p:sldId id="267" r:id="rId23"/>
    <p:sldId id="741" r:id="rId24"/>
    <p:sldId id="742" r:id="rId25"/>
    <p:sldId id="743" r:id="rId26"/>
    <p:sldId id="744" r:id="rId27"/>
    <p:sldId id="260" r:id="rId28"/>
    <p:sldId id="746" r:id="rId29"/>
    <p:sldId id="747" r:id="rId30"/>
    <p:sldId id="748" r:id="rId31"/>
    <p:sldId id="749" r:id="rId32"/>
    <p:sldId id="261" r:id="rId33"/>
    <p:sldId id="269" r:id="rId34"/>
    <p:sldId id="264" r:id="rId35"/>
    <p:sldId id="732" r:id="rId36"/>
    <p:sldId id="733" r:id="rId37"/>
    <p:sldId id="592" r:id="rId38"/>
    <p:sldId id="593" r:id="rId39"/>
    <p:sldId id="730" r:id="rId40"/>
    <p:sldId id="734" r:id="rId41"/>
    <p:sldId id="407" r:id="rId42"/>
    <p:sldId id="414" r:id="rId43"/>
    <p:sldId id="415" r:id="rId44"/>
    <p:sldId id="422" r:id="rId45"/>
    <p:sldId id="423" r:id="rId46"/>
    <p:sldId id="941" r:id="rId47"/>
    <p:sldId id="424" r:id="rId48"/>
    <p:sldId id="377" r:id="rId49"/>
    <p:sldId id="542" r:id="rId50"/>
    <p:sldId id="543" r:id="rId51"/>
    <p:sldId id="365" r:id="rId52"/>
    <p:sldId id="408" r:id="rId53"/>
    <p:sldId id="413" r:id="rId54"/>
    <p:sldId id="409" r:id="rId55"/>
    <p:sldId id="410" r:id="rId56"/>
    <p:sldId id="411" r:id="rId57"/>
    <p:sldId id="426" r:id="rId58"/>
    <p:sldId id="412" r:id="rId59"/>
    <p:sldId id="731" r:id="rId60"/>
    <p:sldId id="336" r:id="rId61"/>
    <p:sldId id="337" r:id="rId62"/>
    <p:sldId id="338" r:id="rId63"/>
    <p:sldId id="931" r:id="rId64"/>
    <p:sldId id="339" r:id="rId65"/>
    <p:sldId id="340" r:id="rId66"/>
    <p:sldId id="932" r:id="rId67"/>
    <p:sldId id="341" r:id="rId68"/>
    <p:sldId id="933" r:id="rId69"/>
    <p:sldId id="342" r:id="rId70"/>
    <p:sldId id="934" r:id="rId71"/>
    <p:sldId id="343" r:id="rId72"/>
    <p:sldId id="344" r:id="rId73"/>
    <p:sldId id="345" r:id="rId74"/>
    <p:sldId id="276" r:id="rId75"/>
    <p:sldId id="942" r:id="rId76"/>
    <p:sldId id="935"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88"/>
    <p:restoredTop sz="94640"/>
  </p:normalViewPr>
  <p:slideViewPr>
    <p:cSldViewPr snapToGrid="0" snapToObjects="1">
      <p:cViewPr varScale="1">
        <p:scale>
          <a:sx n="97" d="100"/>
          <a:sy n="97" d="100"/>
        </p:scale>
        <p:origin x="2000" y="19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DB988-DFC8-5348-BB26-87BE15DBFBA0}" type="datetimeFigureOut">
              <a:rPr lang="en-US" smtClean="0"/>
              <a:t>2/19/20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E8059-5E2F-E541-9CBC-650D34E21653}" type="slidenum">
              <a:rPr lang="en-US" smtClean="0"/>
              <a:t>‹#›</a:t>
            </a:fld>
            <a:endParaRPr lang="en-US"/>
          </a:p>
        </p:txBody>
      </p:sp>
    </p:spTree>
    <p:extLst>
      <p:ext uri="{BB962C8B-B14F-4D97-AF65-F5344CB8AC3E}">
        <p14:creationId xmlns:p14="http://schemas.microsoft.com/office/powerpoint/2010/main" val="10728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opportunities for informational text reading and writing </a:t>
            </a:r>
          </a:p>
          <a:p>
            <a:pPr marL="171450" indent="-171450">
              <a:buFont typeface="Arial" panose="020B0604020202020204" pitchFamily="34" charset="0"/>
              <a:buChar char="•"/>
            </a:pPr>
            <a:r>
              <a:rPr lang="en-US" dirty="0"/>
              <a:t>Economics unit involved creating an informational flier about a local business for that business’ use and creating and selling their own good or service to raise money for a cause. The business chosen, the good or service created and sold, and the cause were all decided by each class. </a:t>
            </a:r>
          </a:p>
          <a:p>
            <a:pPr marL="171450" indent="-171450">
              <a:buFont typeface="Arial" panose="020B0604020202020204" pitchFamily="34" charset="0"/>
              <a:buChar char="•"/>
            </a:pPr>
            <a:r>
              <a:rPr lang="en-US" dirty="0"/>
              <a:t>Geography project involved developing a brochure to persuade people visiting or considering settling in the local community that it has compelling natural and human characteristics. Local community varied by district, and the natural and human characteristics were chosen by each child—for example, one child might choose to feature the local athletic center, whereas another might choose to feature the local public library. In the </a:t>
            </a:r>
          </a:p>
          <a:p>
            <a:pPr marL="171450" indent="-171450">
              <a:buFont typeface="Arial" panose="020B0604020202020204" pitchFamily="34" charset="0"/>
              <a:buChar char="•"/>
            </a:pPr>
            <a:r>
              <a:rPr lang="en-US" dirty="0"/>
              <a:t>History unit, the project involved students developing postcards about the history of the local community to display or sell in a local institution, such as a library or historical society (again with the community varying by with the teacher or students deciding which historical sites to feature, whether to sell or display their postcards, and location(s) where postcards are shared. </a:t>
            </a:r>
          </a:p>
          <a:p>
            <a:pPr marL="171450" indent="-171450">
              <a:buFont typeface="Arial" panose="020B0604020202020204" pitchFamily="34" charset="0"/>
              <a:buChar char="•"/>
            </a:pPr>
            <a:r>
              <a:rPr lang="en-US" dirty="0"/>
              <a:t>Civics/government project involved developing a proposal, conveyed in letters and in a group presentation, to persuade the local city government to make improvements to a local park or other public space selected by the teacher and/or teacher and students collectively. </a:t>
            </a:r>
          </a:p>
        </p:txBody>
      </p:sp>
      <p:sp>
        <p:nvSpPr>
          <p:cNvPr id="4" name="Slide Number Placeholder 3"/>
          <p:cNvSpPr>
            <a:spLocks noGrp="1"/>
          </p:cNvSpPr>
          <p:nvPr>
            <p:ph type="sldNum" sz="quarter" idx="5"/>
          </p:nvPr>
        </p:nvSpPr>
        <p:spPr/>
        <p:txBody>
          <a:bodyPr/>
          <a:lstStyle/>
          <a:p>
            <a:fld id="{92FE8059-5E2F-E541-9CBC-650D34E21653}" type="slidenum">
              <a:rPr lang="en-US" smtClean="0"/>
              <a:t>20</a:t>
            </a:fld>
            <a:endParaRPr lang="en-US"/>
          </a:p>
        </p:txBody>
      </p:sp>
    </p:spTree>
    <p:extLst>
      <p:ext uri="{BB962C8B-B14F-4D97-AF65-F5344CB8AC3E}">
        <p14:creationId xmlns:p14="http://schemas.microsoft.com/office/powerpoint/2010/main" val="4179460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261D5262-EAE9-C340-8018-61AAE9961D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77D3FB9-2091-D445-8647-B2A5144F3B95}" type="slidenum">
              <a:rPr lang="en-US" altLang="en-US" smtClean="0"/>
              <a:pPr>
                <a:spcBef>
                  <a:spcPct val="0"/>
                </a:spcBef>
              </a:pPr>
              <a:t>38</a:t>
            </a:fld>
            <a:endParaRPr lang="en-US" altLang="en-US"/>
          </a:p>
        </p:txBody>
      </p:sp>
      <p:sp>
        <p:nvSpPr>
          <p:cNvPr id="77826" name="Rectangle 2">
            <a:extLst>
              <a:ext uri="{FF2B5EF4-FFF2-40B4-BE49-F238E27FC236}">
                <a16:creationId xmlns:a16="http://schemas.microsoft.com/office/drawing/2014/main" id="{9987B89D-7D98-874B-9797-CB5B112FB530}"/>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61C64A2F-D7C8-0B40-9D9B-E1CEBA3816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3382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EF166471-C005-E14A-9C2C-687B8F3616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7F7C812-8A05-B248-BFDE-C780050CA320}" type="slidenum">
              <a:rPr lang="en-US" altLang="en-US" smtClean="0"/>
              <a:pPr>
                <a:spcBef>
                  <a:spcPct val="0"/>
                </a:spcBef>
              </a:pPr>
              <a:t>49</a:t>
            </a:fld>
            <a:endParaRPr lang="en-US" altLang="en-US"/>
          </a:p>
        </p:txBody>
      </p:sp>
      <p:sp>
        <p:nvSpPr>
          <p:cNvPr id="48130" name="Rectangle 2">
            <a:extLst>
              <a:ext uri="{FF2B5EF4-FFF2-40B4-BE49-F238E27FC236}">
                <a16:creationId xmlns:a16="http://schemas.microsoft.com/office/drawing/2014/main" id="{93E95D74-EFA6-5D42-B131-C27193EEF52A}"/>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AA08DC4D-B63F-3A49-BCDF-7AC7BDD064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04319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2C96FF2-B2A3-49F8-89FF-A896BC8614F8}" type="slidenum">
              <a:rPr lang="en-US" smtClean="0"/>
              <a:pPr/>
              <a:t>72</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z="1000" dirty="0"/>
              <a:t>In the history meetings, the team liked a number of strategies and made suggestions for improvement. One such strategy was the history events chart. Coherence and understanding how the stories of history connect to each other is crucial to understanding narrative history. As students read about a particular event, they write down answers to the questions of who, what, where, when, how, and why</a:t>
            </a:r>
            <a:r>
              <a:rPr lang="en-US" sz="1000" i="1" dirty="0"/>
              <a:t> </a:t>
            </a:r>
            <a:r>
              <a:rPr lang="en-US" sz="1000" dirty="0"/>
              <a:t>in order to summarize the key narrative events. They do the same with each event they read about. However, the compelling task — the one that addresses a specific disciplinary problem in reading history — is to determine what the relationship is between the first and second event, between the second and third event, and so on. Students are asked to think about the most likely connections and to write these on the chart. The historians were approving of this task because it mirrored the kind of thinking that historians do. That is, historians infer cause-and-effect relationships when they study events and what precedes and follows them. These relationships are not necessarily visible in the events themselves, nor are they always made explicit in high school history texts, so they must be surmised. And, if they </a:t>
            </a:r>
            <a:r>
              <a:rPr lang="en-US" sz="1000" i="1" dirty="0"/>
              <a:t>are</a:t>
            </a:r>
            <a:r>
              <a:rPr lang="en-US" sz="1000" dirty="0"/>
              <a:t> made explicit in the text, students generally regard the connection as “truth” rather than as the construction of the writer. The task, then, not only mirrored historians’ thinking, but also offered the opportunity for students to construct the cause-and-effect relationships themselves. </a:t>
            </a:r>
          </a:p>
          <a:p>
            <a:pPr eaLnBrk="1" hangingPunct="1"/>
            <a:r>
              <a:rPr lang="en-US" sz="1000" dirty="0"/>
              <a:t>The high school teachers have tried out several promising strategies in the classroom, including the ones described above. One of the history teachers engaged in a quasi-experimental study of another history strategy — one he called “The Multiple Gist” strategy. In this strategy, students read one text and summarize it, read another text and incorporate that text into the summary, then read another text and incorporate that text into the summary, and so on. The summary has to stay the same length, essentially, and this forces a student to use words such as </a:t>
            </a:r>
            <a:r>
              <a:rPr lang="en-US" sz="1000" i="1" dirty="0"/>
              <a:t>similarly</a:t>
            </a:r>
            <a:r>
              <a:rPr lang="en-US" sz="1000" dirty="0"/>
              <a:t> or </a:t>
            </a:r>
            <a:r>
              <a:rPr lang="en-US" sz="1000" i="1" dirty="0"/>
              <a:t>in contrast</a:t>
            </a:r>
            <a:r>
              <a:rPr lang="en-US" sz="1000" dirty="0"/>
              <a:t> when incorporating texts that compare or contrast with each other. His preliminary results reveal that students who learned the multiple-gist strategy wrote longer, more coherent answers to essay questions.</a:t>
            </a:r>
          </a:p>
        </p:txBody>
      </p:sp>
    </p:spTree>
    <p:extLst>
      <p:ext uri="{BB962C8B-B14F-4D97-AF65-F5344CB8AC3E}">
        <p14:creationId xmlns:p14="http://schemas.microsoft.com/office/powerpoint/2010/main" val="50310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2C96FF2-B2A3-49F8-89FF-A896BC8614F8}" type="slidenum">
              <a:rPr lang="en-US" smtClean="0"/>
              <a:pPr/>
              <a:t>73</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z="1000" dirty="0"/>
              <a:t>In the history meetings, the team liked a number of strategies and made suggestions for improvement. One such strategy was the history events chart. Coherence and understanding how the stories of history connect to each other is crucial to understanding narrative history. As students read about a particular event, they write down answers to the questions of who, what, where, when, how, and why</a:t>
            </a:r>
            <a:r>
              <a:rPr lang="en-US" sz="1000" i="1" dirty="0"/>
              <a:t> </a:t>
            </a:r>
            <a:r>
              <a:rPr lang="en-US" sz="1000" dirty="0"/>
              <a:t>in order to summarize the key narrative events. They do the same with each event they read about. However, the compelling task — the one that addresses a specific disciplinary problem in reading history — is to determine what the relationship is between the first and second event, between the second and third event, and so on. Students are asked to think about the most likely connections and to write these on the chart. The historians were approving of this task because it mirrored the kind of thinking that historians do. That is, historians infer cause-and-effect relationships when they study events and what precedes and follows them. These relationships are not necessarily visible in the events themselves, nor are they always made explicit in high school history texts, so they must be surmised. And, if they </a:t>
            </a:r>
            <a:r>
              <a:rPr lang="en-US" sz="1000" i="1" dirty="0"/>
              <a:t>are</a:t>
            </a:r>
            <a:r>
              <a:rPr lang="en-US" sz="1000" dirty="0"/>
              <a:t> made explicit in the text, students generally regard the connection as “truth” rather than as the construction of the writer. The task, then, not only mirrored historians’ thinking, but also offered the opportunity for students to construct the cause-and-effect relationships themselves. </a:t>
            </a:r>
          </a:p>
          <a:p>
            <a:pPr eaLnBrk="1" hangingPunct="1"/>
            <a:r>
              <a:rPr lang="en-US" sz="1000" dirty="0"/>
              <a:t>The high school teachers have tried out several promising strategies in the classroom, including the ones described above. One of the history teachers engaged in a quasi-experimental study of another history strategy — one he called “The Multiple Gist” strategy. In this strategy, students read one text and summarize it, read another text and incorporate that text into the summary, then read another text and incorporate that text into the summary, and so on. The summary has to stay the same length, essentially, and this forces a student to use words such as </a:t>
            </a:r>
            <a:r>
              <a:rPr lang="en-US" sz="1000" i="1" dirty="0"/>
              <a:t>similarly</a:t>
            </a:r>
            <a:r>
              <a:rPr lang="en-US" sz="1000" dirty="0"/>
              <a:t> or </a:t>
            </a:r>
            <a:r>
              <a:rPr lang="en-US" sz="1000" i="1" dirty="0"/>
              <a:t>in contrast</a:t>
            </a:r>
            <a:r>
              <a:rPr lang="en-US" sz="1000" dirty="0"/>
              <a:t> when incorporating texts that compare or contrast with each other. His preliminary results reveal that students who learned the multiple-gist strategy wrote longer, more coherent answers to essay questions.</a:t>
            </a:r>
          </a:p>
        </p:txBody>
      </p:sp>
    </p:spTree>
    <p:extLst>
      <p:ext uri="{BB962C8B-B14F-4D97-AF65-F5344CB8AC3E}">
        <p14:creationId xmlns:p14="http://schemas.microsoft.com/office/powerpoint/2010/main" val="124867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F32F92F-6349-4323-B460-E774478CBEDC}" type="slidenum">
              <a:rPr lang="en-US" smtClean="0"/>
              <a:pPr/>
              <a:t>74</a:t>
            </a:fld>
            <a:endParaRPr lang="en-US" dirty="0"/>
          </a:p>
        </p:txBody>
      </p:sp>
      <p:sp>
        <p:nvSpPr>
          <p:cNvPr id="57347" name="Rectangle 2"/>
          <p:cNvSpPr>
            <a:spLocks noGrp="1" noRot="1" noChangeAspect="1" noChangeArrowheads="1" noTextEdit="1"/>
          </p:cNvSpPr>
          <p:nvPr>
            <p:ph type="sldImg"/>
          </p:nvPr>
        </p:nvSpPr>
        <p:spPr>
          <a:xfrm>
            <a:off x="1371600" y="1143000"/>
            <a:ext cx="4114800" cy="3086100"/>
          </a:xfrm>
          <a:ln/>
        </p:spPr>
      </p:sp>
      <p:sp>
        <p:nvSpPr>
          <p:cNvPr id="573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45814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F7AFFB9B-9FB8-469E-96F9-4D32314110B6}" type="datetimeFigureOut">
              <a:rPr lang="en-US" smtClean="0"/>
              <a:t>2/19/20</a:t>
            </a:fld>
            <a:endParaRPr lang="en-US" dirty="0"/>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dirty="0"/>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6D22F896-40B5-4ADD-8801-0D06FADFA095}" type="slidenum">
              <a:rPr lang="en-US" smtClean="0"/>
              <a:pPr/>
              <a:t>‹#›</a:t>
            </a:fld>
            <a:endParaRPr lang="en-US" dirty="0"/>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3335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smtClean="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989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smtClean="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3345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smtClean="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106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smtClean="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0563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smtClean="0"/>
              <a:t>2/19/20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7498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smtClean="0"/>
              <a:t>2/19/20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7218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7735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17060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CE1351-E32F-427B-88A8-2162027770D6}" type="slidenum">
              <a:rPr lang="en-US" altLang="en-US"/>
              <a:pPr>
                <a:defRPr/>
              </a:pPr>
              <a:t>‹#›</a:t>
            </a:fld>
            <a:endParaRPr lang="en-US" altLang="en-US"/>
          </a:p>
        </p:txBody>
      </p:sp>
    </p:spTree>
    <p:extLst>
      <p:ext uri="{BB962C8B-B14F-4D97-AF65-F5344CB8AC3E}">
        <p14:creationId xmlns:p14="http://schemas.microsoft.com/office/powerpoint/2010/main" val="396261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307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E333C1-DAB2-4176-9B56-7349A3BCF161}" type="slidenum">
              <a:rPr lang="en-US" altLang="en-US"/>
              <a:pPr>
                <a:defRPr/>
              </a:pPr>
              <a:t>‹#›</a:t>
            </a:fld>
            <a:endParaRPr lang="en-US" altLang="en-US"/>
          </a:p>
        </p:txBody>
      </p:sp>
    </p:spTree>
    <p:extLst>
      <p:ext uri="{BB962C8B-B14F-4D97-AF65-F5344CB8AC3E}">
        <p14:creationId xmlns:p14="http://schemas.microsoft.com/office/powerpoint/2010/main" val="93906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186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1608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067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2/19/20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497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2/19/20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434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2/19/20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6441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648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026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C35BB1C6-BF8F-4481-8AB2-603A1C8A906A}" type="datetimeFigureOut">
              <a:rPr lang="en-US" smtClean="0"/>
              <a:t>2/19/20</a:t>
            </a:fld>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977917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6" r:id="rId18"/>
    <p:sldLayoutId id="2147483697" r:id="rId19"/>
  </p:sldLayoutIdLst>
  <p:hf sldNum="0" hdr="0" ftr="0" dt="0"/>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hsi.wm.edu/"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29F1-28C0-DE4A-ABE0-48F54B10C8EC}"/>
              </a:ext>
            </a:extLst>
          </p:cNvPr>
          <p:cNvSpPr>
            <a:spLocks noGrp="1"/>
          </p:cNvSpPr>
          <p:nvPr>
            <p:ph type="ctrTitle"/>
          </p:nvPr>
        </p:nvSpPr>
        <p:spPr>
          <a:xfrm rot="21420000">
            <a:off x="75518" y="678181"/>
            <a:ext cx="7909680" cy="2766528"/>
          </a:xfrm>
        </p:spPr>
        <p:txBody>
          <a:bodyPr>
            <a:normAutofit fontScale="90000"/>
          </a:bodyPr>
          <a:lstStyle/>
          <a:p>
            <a:r>
              <a:rPr lang="en-US" dirty="0"/>
              <a:t>Disciplinary literacy in elementary education</a:t>
            </a:r>
          </a:p>
        </p:txBody>
      </p:sp>
      <p:sp>
        <p:nvSpPr>
          <p:cNvPr id="3" name="Subtitle 2">
            <a:extLst>
              <a:ext uri="{FF2B5EF4-FFF2-40B4-BE49-F238E27FC236}">
                <a16:creationId xmlns:a16="http://schemas.microsoft.com/office/drawing/2014/main" id="{F49A1E32-6282-3443-BDF0-FB51CFB267AE}"/>
              </a:ext>
            </a:extLst>
          </p:cNvPr>
          <p:cNvSpPr>
            <a:spLocks noGrp="1"/>
          </p:cNvSpPr>
          <p:nvPr>
            <p:ph type="subTitle" idx="1"/>
          </p:nvPr>
        </p:nvSpPr>
        <p:spPr>
          <a:xfrm rot="21420000">
            <a:off x="762894" y="3481195"/>
            <a:ext cx="7480292" cy="1395247"/>
          </a:xfrm>
        </p:spPr>
        <p:txBody>
          <a:bodyPr/>
          <a:lstStyle/>
          <a:p>
            <a:pPr algn="ctr"/>
            <a:r>
              <a:rPr lang="en-US" cap="none" dirty="0">
                <a:solidFill>
                  <a:schemeClr val="tx1"/>
                </a:solidFill>
                <a:latin typeface="Arial" panose="020B0604020202020204" pitchFamily="34" charset="0"/>
                <a:cs typeface="Arial" panose="020B0604020202020204" pitchFamily="34" charset="0"/>
              </a:rPr>
              <a:t>Timothy Shanahan</a:t>
            </a:r>
          </a:p>
          <a:p>
            <a:pPr algn="ctr"/>
            <a:r>
              <a:rPr lang="en-US" cap="none" dirty="0">
                <a:solidFill>
                  <a:schemeClr val="tx1"/>
                </a:solidFill>
                <a:latin typeface="Arial" panose="020B0604020202020204" pitchFamily="34" charset="0"/>
                <a:cs typeface="Arial" panose="020B0604020202020204" pitchFamily="34" charset="0"/>
              </a:rPr>
              <a:t>University of Illinois at Chicago</a:t>
            </a:r>
          </a:p>
          <a:p>
            <a:pPr algn="ctr"/>
            <a:r>
              <a:rPr lang="en-US" cap="none" dirty="0" err="1">
                <a:solidFill>
                  <a:schemeClr val="bg1"/>
                </a:solidFill>
                <a:latin typeface="Arial" panose="020B0604020202020204" pitchFamily="34" charset="0"/>
                <a:cs typeface="Arial" panose="020B0604020202020204" pitchFamily="34" charset="0"/>
              </a:rPr>
              <a:t>www.shanahanonliteracy.com</a:t>
            </a:r>
            <a:endParaRPr lang="en-US" cap="none" dirty="0">
              <a:solidFill>
                <a:schemeClr val="bg1"/>
              </a:solidFill>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4079794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F1C9-EDB9-3A45-A99C-071DC09C3F59}"/>
              </a:ext>
            </a:extLst>
          </p:cNvPr>
          <p:cNvSpPr>
            <a:spLocks noGrp="1"/>
          </p:cNvSpPr>
          <p:nvPr>
            <p:ph type="title"/>
          </p:nvPr>
        </p:nvSpPr>
        <p:spPr>
          <a:xfrm>
            <a:off x="643095" y="813916"/>
            <a:ext cx="7827736" cy="1155896"/>
          </a:xfrm>
        </p:spPr>
        <p:txBody>
          <a:bodyPr/>
          <a:lstStyle/>
          <a:p>
            <a:r>
              <a:rPr lang="en-US" dirty="0"/>
              <a:t>Disciplinary literacy (cont.)</a:t>
            </a:r>
          </a:p>
        </p:txBody>
      </p:sp>
      <p:sp>
        <p:nvSpPr>
          <p:cNvPr id="3" name="Content Placeholder 2">
            <a:extLst>
              <a:ext uri="{FF2B5EF4-FFF2-40B4-BE49-F238E27FC236}">
                <a16:creationId xmlns:a16="http://schemas.microsoft.com/office/drawing/2014/main" id="{33DCFD3A-1AE8-2145-97C3-72A8C5053B48}"/>
              </a:ext>
            </a:extLst>
          </p:cNvPr>
          <p:cNvSpPr>
            <a:spLocks noGrp="1"/>
          </p:cNvSpPr>
          <p:nvPr>
            <p:ph sz="quarter" idx="13"/>
          </p:nvPr>
        </p:nvSpPr>
        <p:spPr>
          <a:xfrm>
            <a:off x="321547" y="2280976"/>
            <a:ext cx="8029027" cy="3300550"/>
          </a:xfrm>
        </p:spPr>
        <p:txBody>
          <a:bodyPr>
            <a:normAutofit/>
          </a:bodyPr>
          <a:lstStyle/>
          <a:p>
            <a:r>
              <a:rPr lang="en-US" sz="2300" cap="none" dirty="0">
                <a:latin typeface="Arial" panose="020B0604020202020204" pitchFamily="34" charset="0"/>
                <a:cs typeface="Arial" panose="020B0604020202020204" pitchFamily="34" charset="0"/>
              </a:rPr>
              <a:t>Elementary teachers are not responsible for teaching disciplinary literacy</a:t>
            </a:r>
          </a:p>
          <a:p>
            <a:r>
              <a:rPr lang="en-US" sz="2300" cap="none" dirty="0">
                <a:latin typeface="Arial" panose="020B0604020202020204" pitchFamily="34" charset="0"/>
                <a:cs typeface="Arial" panose="020B0604020202020204" pitchFamily="34" charset="0"/>
              </a:rPr>
              <a:t>But they do have a responsibility for preparing students to eventually succeed with such standards</a:t>
            </a:r>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53334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F1C9-EDB9-3A45-A99C-071DC09C3F59}"/>
              </a:ext>
            </a:extLst>
          </p:cNvPr>
          <p:cNvSpPr>
            <a:spLocks noGrp="1"/>
          </p:cNvSpPr>
          <p:nvPr>
            <p:ph type="title"/>
          </p:nvPr>
        </p:nvSpPr>
        <p:spPr>
          <a:xfrm>
            <a:off x="643095" y="813916"/>
            <a:ext cx="7827736" cy="1155896"/>
          </a:xfrm>
        </p:spPr>
        <p:txBody>
          <a:bodyPr/>
          <a:lstStyle/>
          <a:p>
            <a:r>
              <a:rPr lang="en-US" dirty="0"/>
              <a:t>1.  Build Basic Skills</a:t>
            </a:r>
          </a:p>
        </p:txBody>
      </p:sp>
      <p:sp>
        <p:nvSpPr>
          <p:cNvPr id="3" name="Content Placeholder 2">
            <a:extLst>
              <a:ext uri="{FF2B5EF4-FFF2-40B4-BE49-F238E27FC236}">
                <a16:creationId xmlns:a16="http://schemas.microsoft.com/office/drawing/2014/main" id="{33DCFD3A-1AE8-2145-97C3-72A8C5053B48}"/>
              </a:ext>
            </a:extLst>
          </p:cNvPr>
          <p:cNvSpPr>
            <a:spLocks noGrp="1"/>
          </p:cNvSpPr>
          <p:nvPr>
            <p:ph sz="quarter" idx="13"/>
          </p:nvPr>
        </p:nvSpPr>
        <p:spPr>
          <a:xfrm>
            <a:off x="321547" y="2280976"/>
            <a:ext cx="8029027" cy="3300550"/>
          </a:xfrm>
        </p:spPr>
        <p:txBody>
          <a:bodyPr>
            <a:normAutofit fontScale="77500" lnSpcReduction="20000"/>
          </a:bodyPr>
          <a:lstStyle/>
          <a:p>
            <a:r>
              <a:rPr lang="en-US" sz="2300" cap="none" dirty="0">
                <a:latin typeface="Arial" panose="020B0604020202020204" pitchFamily="34" charset="0"/>
                <a:cs typeface="Arial" panose="020B0604020202020204" pitchFamily="34" charset="0"/>
              </a:rPr>
              <a:t>Phonemic awareness instruction ensures that children can perceive sounds within words, hold them in memory, and operate on them</a:t>
            </a:r>
          </a:p>
          <a:p>
            <a:r>
              <a:rPr lang="en-US" sz="2300" cap="none" dirty="0">
                <a:latin typeface="Arial" panose="020B0604020202020204" pitchFamily="34" charset="0"/>
                <a:cs typeface="Arial" panose="020B0604020202020204" pitchFamily="34" charset="0"/>
              </a:rPr>
              <a:t>Phonics instruction enables children to translate letters and spelling patterns into sounds and pronunciations (translating written to oral language)</a:t>
            </a:r>
          </a:p>
          <a:p>
            <a:r>
              <a:rPr lang="en-US" sz="2300" cap="none" dirty="0">
                <a:latin typeface="Arial" panose="020B0604020202020204" pitchFamily="34" charset="0"/>
                <a:cs typeface="Arial" panose="020B0604020202020204" pitchFamily="34" charset="0"/>
              </a:rPr>
              <a:t>Oral reading fluency instruction supports children’s ability to decode accurately and with sufficient speed to make sense of text</a:t>
            </a:r>
          </a:p>
          <a:p>
            <a:r>
              <a:rPr lang="en-US" sz="2300" cap="none" dirty="0">
                <a:latin typeface="Arial" panose="020B0604020202020204" pitchFamily="34" charset="0"/>
                <a:cs typeface="Arial" panose="020B0604020202020204" pitchFamily="34" charset="0"/>
              </a:rPr>
              <a:t>Reading comprehension instruction guides students to expect text to be meaningful and to think in ways, while reading, that support understanding and recall</a:t>
            </a:r>
          </a:p>
          <a:p>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31527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F1C9-EDB9-3A45-A99C-071DC09C3F59}"/>
              </a:ext>
            </a:extLst>
          </p:cNvPr>
          <p:cNvSpPr>
            <a:spLocks noGrp="1"/>
          </p:cNvSpPr>
          <p:nvPr>
            <p:ph type="title"/>
          </p:nvPr>
        </p:nvSpPr>
        <p:spPr>
          <a:xfrm>
            <a:off x="643095" y="813916"/>
            <a:ext cx="7827736" cy="1155896"/>
          </a:xfrm>
        </p:spPr>
        <p:txBody>
          <a:bodyPr/>
          <a:lstStyle/>
          <a:p>
            <a:r>
              <a:rPr lang="en-US" dirty="0"/>
              <a:t>Phonological awareness</a:t>
            </a:r>
          </a:p>
        </p:txBody>
      </p:sp>
      <p:sp>
        <p:nvSpPr>
          <p:cNvPr id="3" name="Content Placeholder 2">
            <a:extLst>
              <a:ext uri="{FF2B5EF4-FFF2-40B4-BE49-F238E27FC236}">
                <a16:creationId xmlns:a16="http://schemas.microsoft.com/office/drawing/2014/main" id="{33DCFD3A-1AE8-2145-97C3-72A8C5053B48}"/>
              </a:ext>
            </a:extLst>
          </p:cNvPr>
          <p:cNvSpPr>
            <a:spLocks noGrp="1"/>
          </p:cNvSpPr>
          <p:nvPr>
            <p:ph sz="quarter" idx="13"/>
          </p:nvPr>
        </p:nvSpPr>
        <p:spPr>
          <a:xfrm>
            <a:off x="321547" y="2280976"/>
            <a:ext cx="8029027" cy="3300550"/>
          </a:xfrm>
        </p:spPr>
        <p:txBody>
          <a:bodyPr>
            <a:normAutofit fontScale="92500" lnSpcReduction="20000"/>
          </a:bodyPr>
          <a:lstStyle/>
          <a:p>
            <a:r>
              <a:rPr lang="en-US" sz="2300" cap="none" dirty="0">
                <a:latin typeface="Arial" panose="020B0604020202020204" pitchFamily="34" charset="0"/>
                <a:cs typeface="Arial" panose="020B0604020202020204" pitchFamily="34" charset="0"/>
              </a:rPr>
              <a:t>PA is the ability to detect, manipulate, or analyze the auditory aspects of spoken language—independent of meaning (e.g., word separations, syllables, rhymes, phonemes)</a:t>
            </a:r>
          </a:p>
          <a:p>
            <a:r>
              <a:rPr lang="en-US" sz="2300" cap="none" dirty="0">
                <a:latin typeface="Arial" panose="020B0604020202020204" pitchFamily="34" charset="0"/>
                <a:cs typeface="Arial" panose="020B0604020202020204" pitchFamily="34" charset="0"/>
              </a:rPr>
              <a:t>Instruction aims to teach students to perceive the sounds in spoken words (full segmentation)</a:t>
            </a:r>
          </a:p>
          <a:p>
            <a:r>
              <a:rPr lang="en-US" sz="2300" cap="none" dirty="0">
                <a:latin typeface="Arial" panose="020B0604020202020204" pitchFamily="34" charset="0"/>
                <a:cs typeface="Arial" panose="020B0604020202020204" pitchFamily="34" charset="0"/>
              </a:rPr>
              <a:t>Students can be taught to perceive the phonemes in spoken words in preschool, kindergarten, and grade 1 and this has a positive impact on learning to read (Adams, 1990; National Reading Panel, 2000; National Early Literacy Panel, 2008)</a:t>
            </a:r>
          </a:p>
          <a:p>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3519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F1C9-EDB9-3A45-A99C-071DC09C3F59}"/>
              </a:ext>
            </a:extLst>
          </p:cNvPr>
          <p:cNvSpPr>
            <a:spLocks noGrp="1"/>
          </p:cNvSpPr>
          <p:nvPr>
            <p:ph type="title"/>
          </p:nvPr>
        </p:nvSpPr>
        <p:spPr>
          <a:xfrm>
            <a:off x="643095" y="813916"/>
            <a:ext cx="7827736" cy="1155896"/>
          </a:xfrm>
        </p:spPr>
        <p:txBody>
          <a:bodyPr/>
          <a:lstStyle/>
          <a:p>
            <a:r>
              <a:rPr lang="en-US" dirty="0"/>
              <a:t>decoding</a:t>
            </a:r>
          </a:p>
        </p:txBody>
      </p:sp>
      <p:sp>
        <p:nvSpPr>
          <p:cNvPr id="3" name="Content Placeholder 2">
            <a:extLst>
              <a:ext uri="{FF2B5EF4-FFF2-40B4-BE49-F238E27FC236}">
                <a16:creationId xmlns:a16="http://schemas.microsoft.com/office/drawing/2014/main" id="{33DCFD3A-1AE8-2145-97C3-72A8C5053B48}"/>
              </a:ext>
            </a:extLst>
          </p:cNvPr>
          <p:cNvSpPr>
            <a:spLocks noGrp="1"/>
          </p:cNvSpPr>
          <p:nvPr>
            <p:ph sz="quarter" idx="13"/>
          </p:nvPr>
        </p:nvSpPr>
        <p:spPr>
          <a:xfrm>
            <a:off x="321547" y="2280976"/>
            <a:ext cx="8029027" cy="3300550"/>
          </a:xfrm>
        </p:spPr>
        <p:txBody>
          <a:bodyPr>
            <a:normAutofit fontScale="77500" lnSpcReduction="20000"/>
          </a:bodyPr>
          <a:lstStyle/>
          <a:p>
            <a:r>
              <a:rPr lang="en-US" sz="2300" cap="none" dirty="0">
                <a:latin typeface="Arial" panose="020B0604020202020204" pitchFamily="34" charset="0"/>
                <a:cs typeface="Arial" panose="020B0604020202020204" pitchFamily="34" charset="0"/>
              </a:rPr>
              <a:t>English is an alphabetic language – that means word construction (the spelling of words) represents oral sounds, not meanings</a:t>
            </a:r>
          </a:p>
          <a:p>
            <a:r>
              <a:rPr lang="en-US" sz="2300" cap="none" dirty="0">
                <a:latin typeface="Arial" panose="020B0604020202020204" pitchFamily="34" charset="0"/>
                <a:cs typeface="Arial" panose="020B0604020202020204" pitchFamily="34" charset="0"/>
              </a:rPr>
              <a:t>Decoding instruction teaches students to use the sounds of letters and the pronunciations of spelling patterns to decode words (without reliance on context, pictures, guessing) and to spell words </a:t>
            </a:r>
          </a:p>
          <a:p>
            <a:r>
              <a:rPr lang="en-US" sz="2300" cap="none" dirty="0">
                <a:latin typeface="Arial" panose="020B0604020202020204" pitchFamily="34" charset="0"/>
                <a:cs typeface="Arial" panose="020B0604020202020204" pitchFamily="34" charset="0"/>
              </a:rPr>
              <a:t>Research shows that explicit and systematic decoding instruction in preschool, kindergarten, and Grades 1-2 leads to improved word reading, oral reading fluency, spelling, and reading comprehension (Adams, 1990; National Reading Panel, 2000; National Early Literacy Panel, 2008)</a:t>
            </a:r>
          </a:p>
          <a:p>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67472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F1C9-EDB9-3A45-A99C-071DC09C3F59}"/>
              </a:ext>
            </a:extLst>
          </p:cNvPr>
          <p:cNvSpPr>
            <a:spLocks noGrp="1"/>
          </p:cNvSpPr>
          <p:nvPr>
            <p:ph type="title"/>
          </p:nvPr>
        </p:nvSpPr>
        <p:spPr>
          <a:xfrm>
            <a:off x="643095" y="813916"/>
            <a:ext cx="7827736" cy="1155896"/>
          </a:xfrm>
        </p:spPr>
        <p:txBody>
          <a:bodyPr/>
          <a:lstStyle/>
          <a:p>
            <a:r>
              <a:rPr lang="en-US" dirty="0"/>
              <a:t>Oral reading fluency</a:t>
            </a:r>
          </a:p>
        </p:txBody>
      </p:sp>
      <p:sp>
        <p:nvSpPr>
          <p:cNvPr id="3" name="Content Placeholder 2">
            <a:extLst>
              <a:ext uri="{FF2B5EF4-FFF2-40B4-BE49-F238E27FC236}">
                <a16:creationId xmlns:a16="http://schemas.microsoft.com/office/drawing/2014/main" id="{33DCFD3A-1AE8-2145-97C3-72A8C5053B48}"/>
              </a:ext>
            </a:extLst>
          </p:cNvPr>
          <p:cNvSpPr>
            <a:spLocks noGrp="1"/>
          </p:cNvSpPr>
          <p:nvPr>
            <p:ph sz="quarter" idx="13"/>
          </p:nvPr>
        </p:nvSpPr>
        <p:spPr>
          <a:xfrm>
            <a:off x="321547" y="2280976"/>
            <a:ext cx="8029027" cy="3300550"/>
          </a:xfrm>
        </p:spPr>
        <p:txBody>
          <a:bodyPr>
            <a:normAutofit fontScale="92500" lnSpcReduction="10000"/>
          </a:bodyPr>
          <a:lstStyle/>
          <a:p>
            <a:r>
              <a:rPr lang="en-US" sz="2300" cap="none" dirty="0">
                <a:latin typeface="Arial" panose="020B0604020202020204" pitchFamily="34" charset="0"/>
                <a:cs typeface="Arial" panose="020B0604020202020204" pitchFamily="34" charset="0"/>
              </a:rPr>
              <a:t>Oral reading fluency refers to the ability to read text accurately, with sufficient speed, and proper expression</a:t>
            </a:r>
          </a:p>
          <a:p>
            <a:r>
              <a:rPr lang="en-US" sz="2300" cap="none" dirty="0">
                <a:latin typeface="Arial" panose="020B0604020202020204" pitchFamily="34" charset="0"/>
                <a:cs typeface="Arial" panose="020B0604020202020204" pitchFamily="34" charset="0"/>
              </a:rPr>
              <a:t>Oral reading fluency instruction focuses on repeated oral reading of challenging texts with feedback</a:t>
            </a:r>
          </a:p>
          <a:p>
            <a:r>
              <a:rPr lang="en-US" sz="2300" cap="none" dirty="0">
                <a:latin typeface="Arial" panose="020B0604020202020204" pitchFamily="34" charset="0"/>
                <a:cs typeface="Arial" panose="020B0604020202020204" pitchFamily="34" charset="0"/>
              </a:rPr>
              <a:t>Research shows that oral reading fluency instruction in grades 1-4, and with struggling readers in grades 1-2 improves word reading, oral reading fluency, and reading comprehension (National Reading Panel, 2000; Kuhn &amp; Stahl, 2003)</a:t>
            </a:r>
          </a:p>
          <a:p>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93419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F1C9-EDB9-3A45-A99C-071DC09C3F59}"/>
              </a:ext>
            </a:extLst>
          </p:cNvPr>
          <p:cNvSpPr>
            <a:spLocks noGrp="1"/>
          </p:cNvSpPr>
          <p:nvPr>
            <p:ph type="title"/>
          </p:nvPr>
        </p:nvSpPr>
        <p:spPr>
          <a:xfrm>
            <a:off x="643095" y="813916"/>
            <a:ext cx="7827736" cy="1155896"/>
          </a:xfrm>
        </p:spPr>
        <p:txBody>
          <a:bodyPr/>
          <a:lstStyle/>
          <a:p>
            <a:r>
              <a:rPr lang="en-US" dirty="0"/>
              <a:t>Vocabulary </a:t>
            </a:r>
          </a:p>
        </p:txBody>
      </p:sp>
      <p:sp>
        <p:nvSpPr>
          <p:cNvPr id="3" name="Content Placeholder 2">
            <a:extLst>
              <a:ext uri="{FF2B5EF4-FFF2-40B4-BE49-F238E27FC236}">
                <a16:creationId xmlns:a16="http://schemas.microsoft.com/office/drawing/2014/main" id="{33DCFD3A-1AE8-2145-97C3-72A8C5053B48}"/>
              </a:ext>
            </a:extLst>
          </p:cNvPr>
          <p:cNvSpPr>
            <a:spLocks noGrp="1"/>
          </p:cNvSpPr>
          <p:nvPr>
            <p:ph sz="quarter" idx="13"/>
          </p:nvPr>
        </p:nvSpPr>
        <p:spPr>
          <a:xfrm>
            <a:off x="321547" y="2280976"/>
            <a:ext cx="8029027" cy="3300550"/>
          </a:xfrm>
        </p:spPr>
        <p:txBody>
          <a:bodyPr>
            <a:normAutofit fontScale="92500" lnSpcReduction="10000"/>
          </a:bodyPr>
          <a:lstStyle/>
          <a:p>
            <a:r>
              <a:rPr lang="en-US" sz="2300" cap="none" dirty="0">
                <a:latin typeface="Arial" panose="020B0604020202020204" pitchFamily="34" charset="0"/>
                <a:cs typeface="Arial" panose="020B0604020202020204" pitchFamily="34" charset="0"/>
              </a:rPr>
              <a:t>Vocabulary refers to knowing the meanings of words (or of the meaningful parts of words)</a:t>
            </a:r>
          </a:p>
          <a:p>
            <a:r>
              <a:rPr lang="en-US" sz="2300" cap="none" dirty="0">
                <a:latin typeface="Arial" panose="020B0604020202020204" pitchFamily="34" charset="0"/>
                <a:cs typeface="Arial" panose="020B0604020202020204" pitchFamily="34" charset="0"/>
              </a:rPr>
              <a:t>Vocabulary instruction teaches students the meanings of specific words and word parts, how to use context to infer word meanings, and how to use references like dictionaries</a:t>
            </a:r>
          </a:p>
          <a:p>
            <a:r>
              <a:rPr lang="en-US" sz="2300" cap="none" dirty="0">
                <a:latin typeface="Arial" panose="020B0604020202020204" pitchFamily="34" charset="0"/>
                <a:cs typeface="Arial" panose="020B0604020202020204" pitchFamily="34" charset="0"/>
              </a:rPr>
              <a:t>Research shows that vocabulary instruction throughout the grades improves reading comprehension (National Reading Panel, 2000)</a:t>
            </a:r>
          </a:p>
          <a:p>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63721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F1C9-EDB9-3A45-A99C-071DC09C3F59}"/>
              </a:ext>
            </a:extLst>
          </p:cNvPr>
          <p:cNvSpPr>
            <a:spLocks noGrp="1"/>
          </p:cNvSpPr>
          <p:nvPr>
            <p:ph type="title"/>
          </p:nvPr>
        </p:nvSpPr>
        <p:spPr>
          <a:xfrm>
            <a:off x="643095" y="813916"/>
            <a:ext cx="7827736" cy="1155896"/>
          </a:xfrm>
        </p:spPr>
        <p:txBody>
          <a:bodyPr/>
          <a:lstStyle/>
          <a:p>
            <a:r>
              <a:rPr lang="en-US" dirty="0"/>
              <a:t>Comprehension strategies </a:t>
            </a:r>
          </a:p>
        </p:txBody>
      </p:sp>
      <p:sp>
        <p:nvSpPr>
          <p:cNvPr id="3" name="Content Placeholder 2">
            <a:extLst>
              <a:ext uri="{FF2B5EF4-FFF2-40B4-BE49-F238E27FC236}">
                <a16:creationId xmlns:a16="http://schemas.microsoft.com/office/drawing/2014/main" id="{33DCFD3A-1AE8-2145-97C3-72A8C5053B48}"/>
              </a:ext>
            </a:extLst>
          </p:cNvPr>
          <p:cNvSpPr>
            <a:spLocks noGrp="1"/>
          </p:cNvSpPr>
          <p:nvPr>
            <p:ph sz="quarter" idx="13"/>
          </p:nvPr>
        </p:nvSpPr>
        <p:spPr>
          <a:xfrm>
            <a:off x="321547" y="2280976"/>
            <a:ext cx="8029027" cy="3300550"/>
          </a:xfrm>
        </p:spPr>
        <p:txBody>
          <a:bodyPr>
            <a:normAutofit fontScale="77500" lnSpcReduction="20000"/>
          </a:bodyPr>
          <a:lstStyle/>
          <a:p>
            <a:r>
              <a:rPr lang="en-US" sz="2300" cap="none" dirty="0">
                <a:latin typeface="Arial" panose="020B0604020202020204" pitchFamily="34" charset="0"/>
                <a:cs typeface="Arial" panose="020B0604020202020204" pitchFamily="34" charset="0"/>
              </a:rPr>
              <a:t>Reading (and listening) comprehension strategies refer to intentional actions that readers take in order to better understand or remember the information from text</a:t>
            </a:r>
          </a:p>
          <a:p>
            <a:r>
              <a:rPr lang="en-US" sz="2300" cap="none" dirty="0">
                <a:latin typeface="Arial" panose="020B0604020202020204" pitchFamily="34" charset="0"/>
                <a:cs typeface="Arial" panose="020B0604020202020204" pitchFamily="34" charset="0"/>
              </a:rPr>
              <a:t>Comprehension strategy instruction teaches the what, when, why, and how of several specific ways of thinking about text including summarization, self-questioning, visualizing, and using text structure</a:t>
            </a:r>
          </a:p>
          <a:p>
            <a:r>
              <a:rPr lang="en-US" sz="2300" cap="none" dirty="0">
                <a:latin typeface="Arial" panose="020B0604020202020204" pitchFamily="34" charset="0"/>
                <a:cs typeface="Arial" panose="020B0604020202020204" pitchFamily="34" charset="0"/>
              </a:rPr>
              <a:t>Research shows that vocabulary instruction throughout the grades improves listening and reading comprehension (National Reading Panel, 2000; Shanahan, et al., 2010)</a:t>
            </a:r>
          </a:p>
          <a:p>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03857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BDC6-68A6-7448-ADF6-4F8CDACA93EB}"/>
              </a:ext>
            </a:extLst>
          </p:cNvPr>
          <p:cNvSpPr>
            <a:spLocks noGrp="1"/>
          </p:cNvSpPr>
          <p:nvPr>
            <p:ph type="title"/>
          </p:nvPr>
        </p:nvSpPr>
        <p:spPr>
          <a:xfrm>
            <a:off x="0" y="1371600"/>
            <a:ext cx="8953081" cy="863974"/>
          </a:xfrm>
        </p:spPr>
        <p:txBody>
          <a:bodyPr>
            <a:normAutofit fontScale="90000"/>
          </a:bodyPr>
          <a:lstStyle/>
          <a:p>
            <a:r>
              <a:rPr lang="en-US" dirty="0"/>
              <a:t>2. Develop extensive content knowledge</a:t>
            </a:r>
          </a:p>
        </p:txBody>
      </p:sp>
      <p:sp>
        <p:nvSpPr>
          <p:cNvPr id="3" name="Content Placeholder 2">
            <a:extLst>
              <a:ext uri="{FF2B5EF4-FFF2-40B4-BE49-F238E27FC236}">
                <a16:creationId xmlns:a16="http://schemas.microsoft.com/office/drawing/2014/main" id="{CDDE0D98-95C5-844A-98C9-8386BB26C80B}"/>
              </a:ext>
            </a:extLst>
          </p:cNvPr>
          <p:cNvSpPr>
            <a:spLocks noGrp="1"/>
          </p:cNvSpPr>
          <p:nvPr>
            <p:ph sz="quarter" idx="13"/>
          </p:nvPr>
        </p:nvSpPr>
        <p:spPr/>
        <p:txBody>
          <a:bodyPr/>
          <a:lstStyle/>
          <a:p>
            <a:r>
              <a:rPr lang="en-US" cap="none" dirty="0">
                <a:latin typeface="Arial" panose="020B0604020202020204" pitchFamily="34" charset="0"/>
                <a:cs typeface="Arial" panose="020B0604020202020204" pitchFamily="34" charset="0"/>
              </a:rPr>
              <a:t>Even before they become readers, kids can start learning about their social and natural worlds</a:t>
            </a:r>
          </a:p>
          <a:p>
            <a:r>
              <a:rPr lang="en-US" cap="none" dirty="0">
                <a:latin typeface="Arial" panose="020B0604020202020204" pitchFamily="34" charset="0"/>
                <a:cs typeface="Arial" panose="020B0604020202020204" pitchFamily="34" charset="0"/>
              </a:rPr>
              <a:t>Disciplinary literacy depends heavily on disciplinary knowledge </a:t>
            </a:r>
          </a:p>
          <a:p>
            <a:pPr marL="0" indent="0">
              <a:buNone/>
            </a:pPr>
            <a:endParaRPr lang="en-US" cap="none"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11247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BDC6-68A6-7448-ADF6-4F8CDACA93EB}"/>
              </a:ext>
            </a:extLst>
          </p:cNvPr>
          <p:cNvSpPr>
            <a:spLocks noGrp="1"/>
          </p:cNvSpPr>
          <p:nvPr>
            <p:ph type="title"/>
          </p:nvPr>
        </p:nvSpPr>
        <p:spPr>
          <a:xfrm>
            <a:off x="221064" y="1004835"/>
            <a:ext cx="8312087" cy="1230739"/>
          </a:xfrm>
        </p:spPr>
        <p:txBody>
          <a:bodyPr>
            <a:normAutofit fontScale="90000"/>
          </a:bodyPr>
          <a:lstStyle/>
          <a:p>
            <a:r>
              <a:rPr lang="en-US" dirty="0"/>
              <a:t>Develop extensive content knowledge</a:t>
            </a:r>
          </a:p>
        </p:txBody>
      </p:sp>
      <p:sp>
        <p:nvSpPr>
          <p:cNvPr id="3" name="Content Placeholder 2">
            <a:extLst>
              <a:ext uri="{FF2B5EF4-FFF2-40B4-BE49-F238E27FC236}">
                <a16:creationId xmlns:a16="http://schemas.microsoft.com/office/drawing/2014/main" id="{CDDE0D98-95C5-844A-98C9-8386BB26C80B}"/>
              </a:ext>
            </a:extLst>
          </p:cNvPr>
          <p:cNvSpPr>
            <a:spLocks noGrp="1"/>
          </p:cNvSpPr>
          <p:nvPr>
            <p:ph sz="quarter" idx="13"/>
          </p:nvPr>
        </p:nvSpPr>
        <p:spPr>
          <a:xfrm>
            <a:off x="314793" y="2746011"/>
            <a:ext cx="8218358" cy="3504664"/>
          </a:xfrm>
        </p:spPr>
        <p:txBody>
          <a:bodyPr>
            <a:normAutofit fontScale="92500" lnSpcReduction="20000"/>
          </a:bodyPr>
          <a:lstStyle/>
          <a:p>
            <a:r>
              <a:rPr lang="en-US" sz="1900" cap="none" dirty="0">
                <a:latin typeface="Arial" panose="020B0604020202020204" pitchFamily="34" charset="0"/>
                <a:cs typeface="Arial" panose="020B0604020202020204" pitchFamily="34" charset="0"/>
              </a:rPr>
              <a:t>Many schools reduce the amount of social studies, sciences, arts, etc. to try to enhance reading achievement</a:t>
            </a:r>
          </a:p>
          <a:p>
            <a:r>
              <a:rPr lang="en-US" sz="1900" cap="none" dirty="0">
                <a:latin typeface="Arial" panose="020B0604020202020204" pitchFamily="34" charset="0"/>
                <a:cs typeface="Arial" panose="020B0604020202020204" pitchFamily="34" charset="0"/>
              </a:rPr>
              <a:t>Or, they provide such instruction but pay little attention to it because meeting the standards in those subjects “doesn’t count”</a:t>
            </a:r>
          </a:p>
          <a:p>
            <a:r>
              <a:rPr lang="en-US" sz="1900" cap="none" dirty="0">
                <a:latin typeface="Arial" panose="020B0604020202020204" pitchFamily="34" charset="0"/>
                <a:cs typeface="Arial" panose="020B0604020202020204" pitchFamily="34" charset="0"/>
              </a:rPr>
              <a:t>But research shows that “prior knowledge” plays an important role in reading comprehension</a:t>
            </a:r>
          </a:p>
          <a:p>
            <a:r>
              <a:rPr lang="en-US" sz="1900" cap="none" dirty="0">
                <a:latin typeface="Arial" panose="020B0604020202020204" pitchFamily="34" charset="0"/>
                <a:cs typeface="Arial" panose="020B0604020202020204" pitchFamily="34" charset="0"/>
              </a:rPr>
              <a:t>Opportunities lost in reading instruction in not having kids read texts that both support learning to read and learning content</a:t>
            </a:r>
          </a:p>
          <a:p>
            <a:r>
              <a:rPr lang="en-US" sz="1900" cap="none" dirty="0">
                <a:latin typeface="Arial" panose="020B0604020202020204" pitchFamily="34" charset="0"/>
                <a:cs typeface="Arial" panose="020B0604020202020204" pitchFamily="34" charset="0"/>
              </a:rPr>
              <a:t>Some teachers don’t value the knowing of information since “anyone can look that up on Google”—big mistake, knowledge matters</a:t>
            </a:r>
          </a:p>
          <a:p>
            <a:endParaRPr lang="en-US" cap="none" dirty="0">
              <a:latin typeface="Arial" panose="020B0604020202020204" pitchFamily="34" charset="0"/>
              <a:cs typeface="Arial" panose="020B0604020202020204" pitchFamily="34" charset="0"/>
            </a:endParaRPr>
          </a:p>
          <a:p>
            <a:pPr marL="0" indent="0">
              <a:buNone/>
            </a:pPr>
            <a:endParaRPr lang="en-US" cap="none"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791201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BDC6-68A6-7448-ADF6-4F8CDACA93EB}"/>
              </a:ext>
            </a:extLst>
          </p:cNvPr>
          <p:cNvSpPr>
            <a:spLocks noGrp="1"/>
          </p:cNvSpPr>
          <p:nvPr>
            <p:ph type="title"/>
          </p:nvPr>
        </p:nvSpPr>
        <p:spPr>
          <a:xfrm>
            <a:off x="200968" y="944545"/>
            <a:ext cx="8332184" cy="1291029"/>
          </a:xfrm>
        </p:spPr>
        <p:txBody>
          <a:bodyPr>
            <a:normAutofit fontScale="90000"/>
          </a:bodyPr>
          <a:lstStyle/>
          <a:p>
            <a:r>
              <a:rPr lang="en-US" dirty="0"/>
              <a:t>Develop extensive content knowledge</a:t>
            </a:r>
          </a:p>
        </p:txBody>
      </p:sp>
      <p:sp>
        <p:nvSpPr>
          <p:cNvPr id="3" name="Content Placeholder 2">
            <a:extLst>
              <a:ext uri="{FF2B5EF4-FFF2-40B4-BE49-F238E27FC236}">
                <a16:creationId xmlns:a16="http://schemas.microsoft.com/office/drawing/2014/main" id="{CDDE0D98-95C5-844A-98C9-8386BB26C80B}"/>
              </a:ext>
            </a:extLst>
          </p:cNvPr>
          <p:cNvSpPr>
            <a:spLocks noGrp="1"/>
          </p:cNvSpPr>
          <p:nvPr>
            <p:ph sz="quarter" idx="13"/>
          </p:nvPr>
        </p:nvSpPr>
        <p:spPr>
          <a:xfrm>
            <a:off x="341644" y="2779738"/>
            <a:ext cx="8191507" cy="2998063"/>
          </a:xfrm>
        </p:spPr>
        <p:txBody>
          <a:bodyPr>
            <a:normAutofit/>
          </a:bodyPr>
          <a:lstStyle/>
          <a:p>
            <a:r>
              <a:rPr lang="en-US" cap="none" dirty="0">
                <a:latin typeface="Arial" panose="020B0604020202020204" pitchFamily="34" charset="0"/>
                <a:cs typeface="Arial" panose="020B0604020202020204" pitchFamily="34" charset="0"/>
              </a:rPr>
              <a:t>Teach content subjects in the elementary grades and protect this instructional time</a:t>
            </a:r>
          </a:p>
          <a:p>
            <a:r>
              <a:rPr lang="en-US" cap="none" dirty="0">
                <a:latin typeface="Arial" panose="020B0604020202020204" pitchFamily="34" charset="0"/>
                <a:cs typeface="Arial" panose="020B0604020202020204" pitchFamily="34" charset="0"/>
              </a:rPr>
              <a:t>Adopt content learning standards for your reading texts (not just your content texts)—that is specify what it is that kids are going to learn about the social or natural world from the texts that are to be read</a:t>
            </a:r>
          </a:p>
          <a:p>
            <a:r>
              <a:rPr lang="en-US" cap="none" dirty="0">
                <a:latin typeface="Arial" panose="020B0604020202020204" pitchFamily="34" charset="0"/>
                <a:cs typeface="Arial" panose="020B0604020202020204" pitchFamily="34" charset="0"/>
              </a:rPr>
              <a:t>Engage students in project-based learning in their content classes</a:t>
            </a:r>
          </a:p>
          <a:p>
            <a:pPr marL="0" indent="0">
              <a:buNone/>
            </a:pPr>
            <a:endParaRPr lang="en-US" cap="none" dirty="0">
              <a:latin typeface="Arial" panose="020B0604020202020204" pitchFamily="34" charset="0"/>
              <a:cs typeface="Arial" panose="020B0604020202020204" pitchFamily="34" charset="0"/>
            </a:endParaRPr>
          </a:p>
          <a:p>
            <a:pPr marL="0" indent="0">
              <a:buNone/>
            </a:pPr>
            <a:endParaRPr lang="en-US" cap="none"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67860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F1C9-EDB9-3A45-A99C-071DC09C3F59}"/>
              </a:ext>
            </a:extLst>
          </p:cNvPr>
          <p:cNvSpPr>
            <a:spLocks noGrp="1"/>
          </p:cNvSpPr>
          <p:nvPr>
            <p:ph type="title"/>
          </p:nvPr>
        </p:nvSpPr>
        <p:spPr>
          <a:xfrm>
            <a:off x="643095" y="813916"/>
            <a:ext cx="7827736" cy="1155896"/>
          </a:xfrm>
        </p:spPr>
        <p:txBody>
          <a:bodyPr/>
          <a:lstStyle/>
          <a:p>
            <a:r>
              <a:rPr lang="en-US" dirty="0"/>
              <a:t>Disciplinary literacy</a:t>
            </a:r>
          </a:p>
        </p:txBody>
      </p:sp>
      <p:sp>
        <p:nvSpPr>
          <p:cNvPr id="3" name="Content Placeholder 2">
            <a:extLst>
              <a:ext uri="{FF2B5EF4-FFF2-40B4-BE49-F238E27FC236}">
                <a16:creationId xmlns:a16="http://schemas.microsoft.com/office/drawing/2014/main" id="{33DCFD3A-1AE8-2145-97C3-72A8C5053B48}"/>
              </a:ext>
            </a:extLst>
          </p:cNvPr>
          <p:cNvSpPr>
            <a:spLocks noGrp="1"/>
          </p:cNvSpPr>
          <p:nvPr>
            <p:ph sz="quarter" idx="13"/>
          </p:nvPr>
        </p:nvSpPr>
        <p:spPr>
          <a:xfrm>
            <a:off x="321547" y="2280976"/>
            <a:ext cx="8029027" cy="3300550"/>
          </a:xfrm>
        </p:spPr>
        <p:txBody>
          <a:bodyPr>
            <a:normAutofit fontScale="77500" lnSpcReduction="20000"/>
          </a:bodyPr>
          <a:lstStyle/>
          <a:p>
            <a:r>
              <a:rPr lang="en-US" sz="2300" cap="none" dirty="0">
                <a:latin typeface="Arial" panose="020B0604020202020204" pitchFamily="34" charset="0"/>
                <a:cs typeface="Arial" panose="020B0604020202020204" pitchFamily="34" charset="0"/>
              </a:rPr>
              <a:t>Disciplinary literacy is a term used to refer to the unique or highly specialized ways that reading and writing are used in the various disciplines </a:t>
            </a:r>
          </a:p>
          <a:p>
            <a:r>
              <a:rPr lang="en-US" sz="2300" cap="none" dirty="0">
                <a:latin typeface="Arial" panose="020B0604020202020204" pitchFamily="34" charset="0"/>
                <a:cs typeface="Arial" panose="020B0604020202020204" pitchFamily="34" charset="0"/>
              </a:rPr>
              <a:t>Mathematicians, scientists, historians, and literary critics create, disseminate, and evaluate knowledge differently—and, consequently, the texts they create are different</a:t>
            </a:r>
          </a:p>
          <a:p>
            <a:r>
              <a:rPr lang="en-US" sz="2300" cap="none" dirty="0">
                <a:latin typeface="Arial" panose="020B0604020202020204" pitchFamily="34" charset="0"/>
                <a:cs typeface="Arial" panose="020B0604020202020204" pitchFamily="34" charset="0"/>
              </a:rPr>
              <a:t>Secondary schools are now required to help their students deal with these specialized text and to read and write like the specialists in those fields</a:t>
            </a:r>
          </a:p>
          <a:p>
            <a:r>
              <a:rPr lang="en-US" sz="2300" cap="none" dirty="0">
                <a:latin typeface="Arial" panose="020B0604020202020204" pitchFamily="34" charset="0"/>
                <a:cs typeface="Arial" panose="020B0604020202020204" pitchFamily="34" charset="0"/>
              </a:rPr>
              <a:t>Elementary teachers have no such responsibility, but can do a lot to help prepare kids for later success</a:t>
            </a:r>
          </a:p>
          <a:p>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54442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BDC6-68A6-7448-ADF6-4F8CDACA93EB}"/>
              </a:ext>
            </a:extLst>
          </p:cNvPr>
          <p:cNvSpPr>
            <a:spLocks noGrp="1"/>
          </p:cNvSpPr>
          <p:nvPr>
            <p:ph type="title"/>
          </p:nvPr>
        </p:nvSpPr>
        <p:spPr>
          <a:xfrm>
            <a:off x="200967" y="663191"/>
            <a:ext cx="8332184" cy="1291029"/>
          </a:xfrm>
        </p:spPr>
        <p:txBody>
          <a:bodyPr>
            <a:normAutofit/>
          </a:bodyPr>
          <a:lstStyle/>
          <a:p>
            <a:r>
              <a:rPr lang="en-US" dirty="0"/>
              <a:t>Project-based learning</a:t>
            </a:r>
          </a:p>
        </p:txBody>
      </p:sp>
      <p:sp>
        <p:nvSpPr>
          <p:cNvPr id="3" name="Content Placeholder 2">
            <a:extLst>
              <a:ext uri="{FF2B5EF4-FFF2-40B4-BE49-F238E27FC236}">
                <a16:creationId xmlns:a16="http://schemas.microsoft.com/office/drawing/2014/main" id="{CDDE0D98-95C5-844A-98C9-8386BB26C80B}"/>
              </a:ext>
            </a:extLst>
          </p:cNvPr>
          <p:cNvSpPr>
            <a:spLocks noGrp="1"/>
          </p:cNvSpPr>
          <p:nvPr>
            <p:ph sz="quarter" idx="13"/>
          </p:nvPr>
        </p:nvSpPr>
        <p:spPr>
          <a:xfrm>
            <a:off x="271305" y="2602523"/>
            <a:ext cx="8510954" cy="4009292"/>
          </a:xfrm>
        </p:spPr>
        <p:txBody>
          <a:bodyPr>
            <a:normAutofit fontScale="70000" lnSpcReduction="20000"/>
          </a:bodyPr>
          <a:lstStyle/>
          <a:p>
            <a:r>
              <a:rPr lang="en-US" sz="2600" cap="none" dirty="0">
                <a:latin typeface="Arial" panose="020B0604020202020204" pitchFamily="34" charset="0"/>
                <a:cs typeface="Arial" panose="020B0604020202020204" pitchFamily="34" charset="0"/>
              </a:rPr>
              <a:t>Project-Based Learning poses a challenging problem or question for students, encourages and supports sustained inquiry, that has some degree of authenticity, involving student voice and choice, reflection, and critique and revision (Buck Institute)</a:t>
            </a:r>
          </a:p>
          <a:p>
            <a:r>
              <a:rPr lang="en-US" sz="2600" cap="none" dirty="0">
                <a:latin typeface="Arial" panose="020B0604020202020204" pitchFamily="34" charset="0"/>
                <a:cs typeface="Arial" panose="020B0604020202020204" pitchFamily="34" charset="0"/>
              </a:rPr>
              <a:t>Duke, et al., 2019: provided 80 PBL lessons (45 mins each) to second-grade social studies students—the units covered: (1) Producers and Producing in Our Community(economics); (2) Brochure about the Local Community (geography); (3) Postcards about the Community’s Past (history); and (4) The Park/Public Space Proposal Project (civics and government)</a:t>
            </a:r>
          </a:p>
          <a:p>
            <a:r>
              <a:rPr lang="en-US" sz="2600" cap="none" dirty="0">
                <a:latin typeface="Arial" panose="020B0604020202020204" pitchFamily="34" charset="0"/>
                <a:cs typeface="Arial" panose="020B0604020202020204" pitchFamily="34" charset="0"/>
              </a:rPr>
              <a:t>This approach increased both social studies knowledge and literacy significantly above traditional social studies instruction</a:t>
            </a:r>
          </a:p>
          <a:p>
            <a:r>
              <a:rPr lang="en-US" sz="2600" cap="none" dirty="0">
                <a:latin typeface="Arial" panose="020B0604020202020204" pitchFamily="34" charset="0"/>
                <a:cs typeface="Arial" panose="020B0604020202020204" pitchFamily="34" charset="0"/>
              </a:rPr>
              <a:t>Inside Information by Nell Duke (2014)</a:t>
            </a:r>
          </a:p>
          <a:p>
            <a:endParaRPr lang="en-US" sz="2300" cap="none" dirty="0">
              <a:latin typeface="Arial" panose="020B0604020202020204" pitchFamily="34" charset="0"/>
              <a:cs typeface="Arial" panose="020B0604020202020204" pitchFamily="34" charset="0"/>
            </a:endParaRPr>
          </a:p>
          <a:p>
            <a:endParaRPr lang="en-US" sz="2300" cap="none" dirty="0">
              <a:latin typeface="Arial" panose="020B0604020202020204" pitchFamily="34" charset="0"/>
              <a:cs typeface="Arial" panose="020B0604020202020204" pitchFamily="34" charset="0"/>
            </a:endParaRPr>
          </a:p>
          <a:p>
            <a:endParaRPr lang="en-US" sz="2300" cap="none" dirty="0">
              <a:latin typeface="Arial" panose="020B0604020202020204" pitchFamily="34" charset="0"/>
              <a:cs typeface="Arial" panose="020B0604020202020204" pitchFamily="34" charset="0"/>
            </a:endParaRPr>
          </a:p>
          <a:p>
            <a:pPr marL="0" indent="0">
              <a:buNone/>
            </a:pPr>
            <a:endParaRPr lang="en-US" cap="none" dirty="0">
              <a:latin typeface="Arial" panose="020B0604020202020204" pitchFamily="34" charset="0"/>
              <a:cs typeface="Arial" panose="020B0604020202020204" pitchFamily="34" charset="0"/>
            </a:endParaRPr>
          </a:p>
          <a:p>
            <a:pPr marL="0" indent="0">
              <a:buNone/>
            </a:pPr>
            <a:endParaRPr lang="en-US" cap="none"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631021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F9AA-2510-EA44-BEC4-2F7CBF26319D}"/>
              </a:ext>
            </a:extLst>
          </p:cNvPr>
          <p:cNvSpPr>
            <a:spLocks noGrp="1"/>
          </p:cNvSpPr>
          <p:nvPr>
            <p:ph type="title"/>
          </p:nvPr>
        </p:nvSpPr>
        <p:spPr>
          <a:xfrm>
            <a:off x="78698" y="1371600"/>
            <a:ext cx="8465696" cy="863974"/>
          </a:xfrm>
        </p:spPr>
        <p:txBody>
          <a:bodyPr>
            <a:normAutofit fontScale="90000"/>
          </a:bodyPr>
          <a:lstStyle/>
          <a:p>
            <a:r>
              <a:rPr lang="en-US" dirty="0"/>
              <a:t>3. Expose students to disciplinary texts</a:t>
            </a:r>
          </a:p>
        </p:txBody>
      </p:sp>
      <p:sp>
        <p:nvSpPr>
          <p:cNvPr id="3" name="Content Placeholder 2">
            <a:extLst>
              <a:ext uri="{FF2B5EF4-FFF2-40B4-BE49-F238E27FC236}">
                <a16:creationId xmlns:a16="http://schemas.microsoft.com/office/drawing/2014/main" id="{7B3D405C-1AD6-884F-99F8-32A6258721C2}"/>
              </a:ext>
            </a:extLst>
          </p:cNvPr>
          <p:cNvSpPr>
            <a:spLocks noGrp="1"/>
          </p:cNvSpPr>
          <p:nvPr>
            <p:ph sz="quarter" idx="13"/>
          </p:nvPr>
        </p:nvSpPr>
        <p:spPr/>
        <p:txBody>
          <a:bodyPr/>
          <a:lstStyle/>
          <a:p>
            <a:r>
              <a:rPr lang="en-US" cap="none" dirty="0">
                <a:latin typeface="Arial" panose="020B0604020202020204" pitchFamily="34" charset="0"/>
                <a:cs typeface="Arial" panose="020B0604020202020204" pitchFamily="34" charset="0"/>
              </a:rPr>
              <a:t>Students should have access to disciplinary texts in science, history, math, and literary texts</a:t>
            </a:r>
          </a:p>
          <a:p>
            <a:r>
              <a:rPr lang="en-US" cap="none" dirty="0">
                <a:latin typeface="Arial" panose="020B0604020202020204" pitchFamily="34" charset="0"/>
                <a:cs typeface="Arial" panose="020B0604020202020204" pitchFamily="34" charset="0"/>
              </a:rPr>
              <a:t>Informational texts should have a wide range of text types, modalities, and purposes</a:t>
            </a:r>
          </a:p>
          <a:p>
            <a:pPr marL="0" indent="0">
              <a:buNone/>
            </a:pPr>
            <a:endParaRPr lang="en-US" dirty="0"/>
          </a:p>
        </p:txBody>
      </p:sp>
    </p:spTree>
    <p:extLst>
      <p:ext uri="{BB962C8B-B14F-4D97-AF65-F5344CB8AC3E}">
        <p14:creationId xmlns:p14="http://schemas.microsoft.com/office/powerpoint/2010/main" val="1757035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F9AA-2510-EA44-BEC4-2F7CBF26319D}"/>
              </a:ext>
            </a:extLst>
          </p:cNvPr>
          <p:cNvSpPr>
            <a:spLocks noGrp="1"/>
          </p:cNvSpPr>
          <p:nvPr>
            <p:ph type="title"/>
          </p:nvPr>
        </p:nvSpPr>
        <p:spPr>
          <a:xfrm>
            <a:off x="78698" y="1371600"/>
            <a:ext cx="8465696" cy="863974"/>
          </a:xfrm>
        </p:spPr>
        <p:txBody>
          <a:bodyPr>
            <a:normAutofit fontScale="90000"/>
          </a:bodyPr>
          <a:lstStyle/>
          <a:p>
            <a:r>
              <a:rPr lang="en-US"/>
              <a:t>Expose students to disciplinary texts</a:t>
            </a:r>
            <a:endParaRPr lang="en-US" dirty="0"/>
          </a:p>
        </p:txBody>
      </p:sp>
      <p:sp>
        <p:nvSpPr>
          <p:cNvPr id="3" name="Content Placeholder 2">
            <a:extLst>
              <a:ext uri="{FF2B5EF4-FFF2-40B4-BE49-F238E27FC236}">
                <a16:creationId xmlns:a16="http://schemas.microsoft.com/office/drawing/2014/main" id="{7B3D405C-1AD6-884F-99F8-32A6258721C2}"/>
              </a:ext>
            </a:extLst>
          </p:cNvPr>
          <p:cNvSpPr>
            <a:spLocks noGrp="1"/>
          </p:cNvSpPr>
          <p:nvPr>
            <p:ph sz="quarter" idx="13"/>
          </p:nvPr>
        </p:nvSpPr>
        <p:spPr>
          <a:xfrm>
            <a:off x="552659" y="3014505"/>
            <a:ext cx="7757722" cy="2360080"/>
          </a:xfrm>
        </p:spPr>
        <p:txBody>
          <a:bodyPr>
            <a:normAutofit fontScale="92500" lnSpcReduction="20000"/>
          </a:bodyPr>
          <a:lstStyle/>
          <a:p>
            <a:r>
              <a:rPr lang="en-US" cap="none" dirty="0">
                <a:latin typeface="Arial" panose="020B0604020202020204" pitchFamily="34" charset="0"/>
                <a:cs typeface="Arial" panose="020B0604020202020204" pitchFamily="34" charset="0"/>
              </a:rPr>
              <a:t>Include informational texts in reading instruction itself</a:t>
            </a:r>
          </a:p>
          <a:p>
            <a:r>
              <a:rPr lang="en-US" cap="none" dirty="0">
                <a:latin typeface="Arial" panose="020B0604020202020204" pitchFamily="34" charset="0"/>
                <a:cs typeface="Arial" panose="020B0604020202020204" pitchFamily="34" charset="0"/>
              </a:rPr>
              <a:t>Include informational texts in classroom libraries</a:t>
            </a:r>
          </a:p>
          <a:p>
            <a:r>
              <a:rPr lang="en-US" cap="none" dirty="0">
                <a:latin typeface="Arial" panose="020B0604020202020204" pitchFamily="34" charset="0"/>
                <a:cs typeface="Arial" panose="020B0604020202020204" pitchFamily="34" charset="0"/>
              </a:rPr>
              <a:t>Don’t be afraid of informational texts for read-</a:t>
            </a:r>
            <a:r>
              <a:rPr lang="en-US" cap="none" dirty="0" err="1">
                <a:latin typeface="Arial" panose="020B0604020202020204" pitchFamily="34" charset="0"/>
                <a:cs typeface="Arial" panose="020B0604020202020204" pitchFamily="34" charset="0"/>
              </a:rPr>
              <a:t>alouds</a:t>
            </a:r>
            <a:endParaRPr lang="en-US" cap="none" dirty="0">
              <a:latin typeface="Arial" panose="020B0604020202020204" pitchFamily="34" charset="0"/>
              <a:cs typeface="Arial" panose="020B0604020202020204" pitchFamily="34" charset="0"/>
            </a:endParaRPr>
          </a:p>
          <a:p>
            <a:r>
              <a:rPr lang="en-US" cap="none" dirty="0">
                <a:latin typeface="Arial" panose="020B0604020202020204" pitchFamily="34" charset="0"/>
                <a:cs typeface="Arial" panose="020B0604020202020204" pitchFamily="34" charset="0"/>
              </a:rPr>
              <a:t>Many districts don’t provide texts for the various subjects (for instance, they try to only teach “hands on science”—BIG MISTAKE)</a:t>
            </a:r>
          </a:p>
          <a:p>
            <a:r>
              <a:rPr lang="en-US" cap="none" dirty="0">
                <a:latin typeface="Arial" panose="020B0604020202020204" pitchFamily="34" charset="0"/>
                <a:cs typeface="Arial" panose="020B0604020202020204" pitchFamily="34" charset="0"/>
              </a:rPr>
              <a:t>Use appropriate texts in science, social studies, etc.</a:t>
            </a:r>
          </a:p>
          <a:p>
            <a:endParaRPr lang="en-US" cap="none"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383574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F9AA-2510-EA44-BEC4-2F7CBF26319D}"/>
              </a:ext>
            </a:extLst>
          </p:cNvPr>
          <p:cNvSpPr>
            <a:spLocks noGrp="1"/>
          </p:cNvSpPr>
          <p:nvPr>
            <p:ph type="title"/>
          </p:nvPr>
        </p:nvSpPr>
        <p:spPr>
          <a:xfrm>
            <a:off x="78698" y="1371600"/>
            <a:ext cx="8465696" cy="863974"/>
          </a:xfrm>
        </p:spPr>
        <p:txBody>
          <a:bodyPr>
            <a:normAutofit/>
          </a:bodyPr>
          <a:lstStyle/>
          <a:p>
            <a:r>
              <a:rPr lang="en-US" dirty="0"/>
              <a:t>Instructional level fears</a:t>
            </a:r>
          </a:p>
        </p:txBody>
      </p:sp>
      <p:sp>
        <p:nvSpPr>
          <p:cNvPr id="3" name="Content Placeholder 2">
            <a:extLst>
              <a:ext uri="{FF2B5EF4-FFF2-40B4-BE49-F238E27FC236}">
                <a16:creationId xmlns:a16="http://schemas.microsoft.com/office/drawing/2014/main" id="{7B3D405C-1AD6-884F-99F8-32A6258721C2}"/>
              </a:ext>
            </a:extLst>
          </p:cNvPr>
          <p:cNvSpPr>
            <a:spLocks noGrp="1"/>
          </p:cNvSpPr>
          <p:nvPr>
            <p:ph sz="quarter" idx="13"/>
          </p:nvPr>
        </p:nvSpPr>
        <p:spPr>
          <a:xfrm>
            <a:off x="552659" y="3014505"/>
            <a:ext cx="7807570" cy="2833636"/>
          </a:xfrm>
        </p:spPr>
        <p:txBody>
          <a:bodyPr>
            <a:normAutofit lnSpcReduction="10000"/>
          </a:bodyPr>
          <a:lstStyle/>
          <a:p>
            <a:r>
              <a:rPr lang="en-US" cap="none" dirty="0">
                <a:latin typeface="Arial" panose="020B0604020202020204" pitchFamily="34" charset="0"/>
                <a:cs typeface="Arial" panose="020B0604020202020204" pitchFamily="34" charset="0"/>
              </a:rPr>
              <a:t>Many teachers avoid content texts because of their relative difficulty</a:t>
            </a:r>
          </a:p>
          <a:p>
            <a:r>
              <a:rPr lang="en-US" cap="none" dirty="0">
                <a:latin typeface="Arial" panose="020B0604020202020204" pitchFamily="34" charset="0"/>
                <a:cs typeface="Arial" panose="020B0604020202020204" pitchFamily="34" charset="0"/>
              </a:rPr>
              <a:t>In many classrooms, reading is taught in leveled-reader groups to ensure that students are reading at their “instructional level”</a:t>
            </a:r>
          </a:p>
          <a:p>
            <a:r>
              <a:rPr lang="en-US" cap="none" dirty="0">
                <a:latin typeface="Arial" panose="020B0604020202020204" pitchFamily="34" charset="0"/>
                <a:cs typeface="Arial" panose="020B0604020202020204" pitchFamily="34" charset="0"/>
              </a:rPr>
              <a:t>Social studies or science texts are typically a single book and make no accommodations for reading levels—so teachers either don’t use them or have them read aloud </a:t>
            </a:r>
          </a:p>
          <a:p>
            <a:endParaRPr lang="en-US" cap="none"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626882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F9AA-2510-EA44-BEC4-2F7CBF26319D}"/>
              </a:ext>
            </a:extLst>
          </p:cNvPr>
          <p:cNvSpPr>
            <a:spLocks noGrp="1"/>
          </p:cNvSpPr>
          <p:nvPr>
            <p:ph type="title"/>
          </p:nvPr>
        </p:nvSpPr>
        <p:spPr>
          <a:xfrm>
            <a:off x="78698" y="1371600"/>
            <a:ext cx="8465696" cy="863974"/>
          </a:xfrm>
        </p:spPr>
        <p:txBody>
          <a:bodyPr>
            <a:normAutofit/>
          </a:bodyPr>
          <a:lstStyle/>
          <a:p>
            <a:r>
              <a:rPr lang="en-US" dirty="0"/>
              <a:t>Instructional level (</a:t>
            </a:r>
            <a:r>
              <a:rPr lang="en-US" dirty="0" err="1"/>
              <a:t>Cont</a:t>
            </a:r>
            <a:r>
              <a:rPr lang="en-US" dirty="0"/>
              <a:t>)</a:t>
            </a:r>
          </a:p>
        </p:txBody>
      </p:sp>
      <p:sp>
        <p:nvSpPr>
          <p:cNvPr id="3" name="Content Placeholder 2">
            <a:extLst>
              <a:ext uri="{FF2B5EF4-FFF2-40B4-BE49-F238E27FC236}">
                <a16:creationId xmlns:a16="http://schemas.microsoft.com/office/drawing/2014/main" id="{7B3D405C-1AD6-884F-99F8-32A6258721C2}"/>
              </a:ext>
            </a:extLst>
          </p:cNvPr>
          <p:cNvSpPr>
            <a:spLocks noGrp="1"/>
          </p:cNvSpPr>
          <p:nvPr>
            <p:ph sz="quarter" idx="13"/>
          </p:nvPr>
        </p:nvSpPr>
        <p:spPr>
          <a:xfrm>
            <a:off x="502418" y="2743200"/>
            <a:ext cx="7888350" cy="3144677"/>
          </a:xfrm>
        </p:spPr>
        <p:txBody>
          <a:bodyPr>
            <a:normAutofit/>
          </a:bodyPr>
          <a:lstStyle/>
          <a:p>
            <a:r>
              <a:rPr lang="en-US" cap="none" dirty="0">
                <a:latin typeface="Arial" panose="020B0604020202020204" pitchFamily="34" charset="0"/>
                <a:cs typeface="Arial" panose="020B0604020202020204" pitchFamily="34" charset="0"/>
              </a:rPr>
              <a:t>Idea of instructional level originated with Emmett Betts (1946)</a:t>
            </a:r>
          </a:p>
          <a:p>
            <a:r>
              <a:rPr lang="en-US" cap="none" dirty="0">
                <a:latin typeface="Arial" panose="020B0604020202020204" pitchFamily="34" charset="0"/>
                <a:cs typeface="Arial" panose="020B0604020202020204" pitchFamily="34" charset="0"/>
              </a:rPr>
              <a:t>He claimed everyone had three reading levels (independent, instructional, frustration)</a:t>
            </a:r>
          </a:p>
          <a:p>
            <a:r>
              <a:rPr lang="en-US" cap="none" dirty="0">
                <a:latin typeface="Arial" panose="020B0604020202020204" pitchFamily="34" charset="0"/>
                <a:cs typeface="Arial" panose="020B0604020202020204" pitchFamily="34" charset="0"/>
              </a:rPr>
              <a:t>He came up with the way to determine levels—informal reading inventory</a:t>
            </a:r>
          </a:p>
          <a:p>
            <a:r>
              <a:rPr lang="en-US" cap="none" dirty="0">
                <a:latin typeface="Arial" panose="020B0604020202020204" pitchFamily="34" charset="0"/>
                <a:cs typeface="Arial" panose="020B0604020202020204" pitchFamily="34" charset="0"/>
              </a:rPr>
              <a:t>He developed the operational criteria (95-98% word reading accuracy, 75-89% reading comprehension)</a:t>
            </a:r>
          </a:p>
          <a:p>
            <a:endParaRPr lang="en-US" cap="none"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537343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F9AA-2510-EA44-BEC4-2F7CBF26319D}"/>
              </a:ext>
            </a:extLst>
          </p:cNvPr>
          <p:cNvSpPr>
            <a:spLocks noGrp="1"/>
          </p:cNvSpPr>
          <p:nvPr>
            <p:ph type="title"/>
          </p:nvPr>
        </p:nvSpPr>
        <p:spPr>
          <a:xfrm>
            <a:off x="78698" y="1371600"/>
            <a:ext cx="8465696" cy="863974"/>
          </a:xfrm>
        </p:spPr>
        <p:txBody>
          <a:bodyPr>
            <a:normAutofit/>
          </a:bodyPr>
          <a:lstStyle/>
          <a:p>
            <a:r>
              <a:rPr lang="en-US" dirty="0"/>
              <a:t>Instructional level (</a:t>
            </a:r>
            <a:r>
              <a:rPr lang="en-US" dirty="0" err="1"/>
              <a:t>Cont</a:t>
            </a:r>
            <a:r>
              <a:rPr lang="en-US" dirty="0"/>
              <a:t>)</a:t>
            </a:r>
          </a:p>
        </p:txBody>
      </p:sp>
      <p:sp>
        <p:nvSpPr>
          <p:cNvPr id="3" name="Content Placeholder 2">
            <a:extLst>
              <a:ext uri="{FF2B5EF4-FFF2-40B4-BE49-F238E27FC236}">
                <a16:creationId xmlns:a16="http://schemas.microsoft.com/office/drawing/2014/main" id="{7B3D405C-1AD6-884F-99F8-32A6258721C2}"/>
              </a:ext>
            </a:extLst>
          </p:cNvPr>
          <p:cNvSpPr>
            <a:spLocks noGrp="1"/>
          </p:cNvSpPr>
          <p:nvPr>
            <p:ph sz="quarter" idx="13"/>
          </p:nvPr>
        </p:nvSpPr>
        <p:spPr>
          <a:xfrm>
            <a:off x="502418" y="2743200"/>
            <a:ext cx="7888350" cy="3144677"/>
          </a:xfrm>
        </p:spPr>
        <p:txBody>
          <a:bodyPr>
            <a:normAutofit fontScale="92500" lnSpcReduction="20000"/>
          </a:bodyPr>
          <a:lstStyle/>
          <a:p>
            <a:pPr marL="285750" indent="-285750">
              <a:buFont typeface="Arial"/>
              <a:buChar char="•"/>
            </a:pPr>
            <a:r>
              <a:rPr lang="en-US" sz="2200" cap="none" dirty="0" err="1">
                <a:latin typeface="Arial" panose="020B0604020202020204" pitchFamily="34" charset="0"/>
              </a:rPr>
              <a:t>Killgallon</a:t>
            </a:r>
            <a:r>
              <a:rPr lang="en-US" sz="2200" cap="none" dirty="0">
                <a:latin typeface="Arial" panose="020B0604020202020204" pitchFamily="34" charset="0"/>
              </a:rPr>
              <a:t> (1942): only looked at relationship of oral reading fluency and reading comprehension—not learning</a:t>
            </a:r>
          </a:p>
          <a:p>
            <a:pPr marL="285750" indent="-285750">
              <a:buFont typeface="Arial"/>
              <a:buChar char="•"/>
            </a:pPr>
            <a:r>
              <a:rPr lang="en-US" sz="2200" cap="none" dirty="0">
                <a:latin typeface="Arial" panose="020B0604020202020204" pitchFamily="34" charset="0"/>
              </a:rPr>
              <a:t>Powell (1968): same methodology as </a:t>
            </a:r>
            <a:r>
              <a:rPr lang="en-US" sz="2200" cap="none" dirty="0" err="1">
                <a:latin typeface="Arial" panose="020B0604020202020204" pitchFamily="34" charset="0"/>
              </a:rPr>
              <a:t>Killgallon</a:t>
            </a:r>
            <a:r>
              <a:rPr lang="en-US" sz="2200" cap="none" dirty="0">
                <a:latin typeface="Arial" panose="020B0604020202020204" pitchFamily="34" charset="0"/>
              </a:rPr>
              <a:t>, but more grade levels and different results</a:t>
            </a:r>
          </a:p>
          <a:p>
            <a:pPr marL="285750" indent="-285750">
              <a:buFont typeface="Arial"/>
              <a:buChar char="•"/>
            </a:pPr>
            <a:r>
              <a:rPr lang="en-US" sz="2200" cap="none" dirty="0" err="1">
                <a:latin typeface="Arial" panose="020B0604020202020204" pitchFamily="34" charset="0"/>
              </a:rPr>
              <a:t>Dunkeld</a:t>
            </a:r>
            <a:r>
              <a:rPr lang="en-US" sz="2200" cap="none" dirty="0">
                <a:latin typeface="Arial" panose="020B0604020202020204" pitchFamily="34" charset="0"/>
              </a:rPr>
              <a:t> (1971): students taught at frustration level made greatest learning gains</a:t>
            </a:r>
          </a:p>
          <a:p>
            <a:pPr marL="285750" indent="-285750">
              <a:buFont typeface="Arial"/>
              <a:buChar char="•"/>
            </a:pPr>
            <a:r>
              <a:rPr lang="en-US" sz="2200" cap="none" dirty="0">
                <a:latin typeface="Arial" panose="020B0604020202020204" pitchFamily="34" charset="0"/>
              </a:rPr>
              <a:t>Jorgensen, et al.  (1977): no relation between placement and achievement gains</a:t>
            </a:r>
          </a:p>
          <a:p>
            <a:endParaRPr lang="en-US" cap="none"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439417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7F9AA-2510-EA44-BEC4-2F7CBF26319D}"/>
              </a:ext>
            </a:extLst>
          </p:cNvPr>
          <p:cNvSpPr>
            <a:spLocks noGrp="1"/>
          </p:cNvSpPr>
          <p:nvPr>
            <p:ph type="title"/>
          </p:nvPr>
        </p:nvSpPr>
        <p:spPr>
          <a:xfrm>
            <a:off x="78698" y="1371600"/>
            <a:ext cx="8465696" cy="863974"/>
          </a:xfrm>
        </p:spPr>
        <p:txBody>
          <a:bodyPr>
            <a:normAutofit/>
          </a:bodyPr>
          <a:lstStyle/>
          <a:p>
            <a:r>
              <a:rPr lang="en-US" dirty="0"/>
              <a:t>Instructional level (</a:t>
            </a:r>
            <a:r>
              <a:rPr lang="en-US" dirty="0" err="1"/>
              <a:t>Cont</a:t>
            </a:r>
            <a:r>
              <a:rPr lang="en-US" dirty="0"/>
              <a:t>)</a:t>
            </a:r>
          </a:p>
        </p:txBody>
      </p:sp>
      <p:sp>
        <p:nvSpPr>
          <p:cNvPr id="3" name="Content Placeholder 2">
            <a:extLst>
              <a:ext uri="{FF2B5EF4-FFF2-40B4-BE49-F238E27FC236}">
                <a16:creationId xmlns:a16="http://schemas.microsoft.com/office/drawing/2014/main" id="{7B3D405C-1AD6-884F-99F8-32A6258721C2}"/>
              </a:ext>
            </a:extLst>
          </p:cNvPr>
          <p:cNvSpPr>
            <a:spLocks noGrp="1"/>
          </p:cNvSpPr>
          <p:nvPr>
            <p:ph sz="quarter" idx="13"/>
          </p:nvPr>
        </p:nvSpPr>
        <p:spPr>
          <a:xfrm>
            <a:off x="351692" y="2421654"/>
            <a:ext cx="8039076" cy="3466224"/>
          </a:xfrm>
        </p:spPr>
        <p:txBody>
          <a:bodyPr>
            <a:normAutofit fontScale="62500" lnSpcReduction="20000"/>
          </a:bodyPr>
          <a:lstStyle/>
          <a:p>
            <a:pPr marL="285750" indent="-285750">
              <a:buFont typeface="Arial"/>
              <a:buChar char="•"/>
            </a:pPr>
            <a:r>
              <a:rPr lang="en-US" sz="2900" cap="none" dirty="0">
                <a:latin typeface="Arial" panose="020B0604020202020204" pitchFamily="34" charset="0"/>
              </a:rPr>
              <a:t>Morgan, et al. (2000): frustration level placements led to greater learning gains</a:t>
            </a:r>
          </a:p>
          <a:p>
            <a:pPr marL="285750" indent="-285750">
              <a:buFont typeface="Arial"/>
              <a:buChar char="•"/>
            </a:pPr>
            <a:r>
              <a:rPr lang="en-US" sz="2900" cap="none" dirty="0">
                <a:latin typeface="Arial" panose="020B0604020202020204" pitchFamily="34" charset="0"/>
              </a:rPr>
              <a:t>Brown et al. (2017): replicates this result with third grade</a:t>
            </a:r>
          </a:p>
          <a:p>
            <a:pPr marL="285750" indent="-285750">
              <a:buFont typeface="Arial"/>
              <a:buChar char="•"/>
            </a:pPr>
            <a:r>
              <a:rPr lang="en-US" sz="2900" cap="none" dirty="0">
                <a:latin typeface="Arial" panose="020B0604020202020204" pitchFamily="34" charset="0"/>
              </a:rPr>
              <a:t>O’Connor et al (2002, 2010): only benefit was for students reading at grade 1 level, but this benefit went away if scaffolding was equated</a:t>
            </a:r>
          </a:p>
          <a:p>
            <a:pPr marL="285750" indent="-285750">
              <a:buFont typeface="Arial"/>
              <a:buChar char="•"/>
            </a:pPr>
            <a:r>
              <a:rPr lang="en-US" sz="2900" cap="none" dirty="0">
                <a:latin typeface="Arial" panose="020B0604020202020204" pitchFamily="34" charset="0"/>
              </a:rPr>
              <a:t>Kuhn et al (2006): frustration level placement led to greater learning gains</a:t>
            </a:r>
          </a:p>
          <a:p>
            <a:pPr marL="285750" indent="-285750">
              <a:buFont typeface="Arial"/>
              <a:buChar char="•"/>
            </a:pPr>
            <a:r>
              <a:rPr lang="en-US" sz="2900" cap="none" dirty="0">
                <a:latin typeface="Arial" panose="020B0604020202020204" pitchFamily="34" charset="0"/>
              </a:rPr>
              <a:t>Homan, et al., (2010): teaching 6th graders with instructional level text gave no advantage over teaching with text one year above instructional level </a:t>
            </a:r>
          </a:p>
          <a:p>
            <a:endParaRPr lang="en-US" cap="none"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681717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74FB-8F32-4B48-B6D2-FF0EC7ACD55A}"/>
              </a:ext>
            </a:extLst>
          </p:cNvPr>
          <p:cNvSpPr>
            <a:spLocks noGrp="1"/>
          </p:cNvSpPr>
          <p:nvPr>
            <p:ph type="title"/>
          </p:nvPr>
        </p:nvSpPr>
        <p:spPr>
          <a:xfrm>
            <a:off x="112427" y="1371600"/>
            <a:ext cx="8589364" cy="863974"/>
          </a:xfrm>
        </p:spPr>
        <p:txBody>
          <a:bodyPr>
            <a:normAutofit fontScale="90000"/>
          </a:bodyPr>
          <a:lstStyle/>
          <a:p>
            <a:r>
              <a:rPr lang="en-US" dirty="0"/>
              <a:t>4. Guide reading of disciplinary Texts </a:t>
            </a:r>
          </a:p>
        </p:txBody>
      </p:sp>
      <p:sp>
        <p:nvSpPr>
          <p:cNvPr id="3" name="Content Placeholder 2">
            <a:extLst>
              <a:ext uri="{FF2B5EF4-FFF2-40B4-BE49-F238E27FC236}">
                <a16:creationId xmlns:a16="http://schemas.microsoft.com/office/drawing/2014/main" id="{AFFB1E7F-7150-3B44-B3C3-60FAFD5338CC}"/>
              </a:ext>
            </a:extLst>
          </p:cNvPr>
          <p:cNvSpPr>
            <a:spLocks noGrp="1"/>
          </p:cNvSpPr>
          <p:nvPr>
            <p:ph sz="quarter" idx="13"/>
          </p:nvPr>
        </p:nvSpPr>
        <p:spPr>
          <a:xfrm>
            <a:off x="401934" y="2642716"/>
            <a:ext cx="8182865" cy="3357377"/>
          </a:xfrm>
        </p:spPr>
        <p:txBody>
          <a:bodyPr>
            <a:normAutofit/>
          </a:bodyPr>
          <a:lstStyle/>
          <a:p>
            <a:r>
              <a:rPr lang="en-US" cap="none" dirty="0">
                <a:latin typeface="Arial" panose="020B0604020202020204" pitchFamily="34" charset="0"/>
                <a:cs typeface="Arial" panose="020B0604020202020204" pitchFamily="34" charset="0"/>
              </a:rPr>
              <a:t>Require that students read disciplinary texts and hold them accountable for making sense of these</a:t>
            </a:r>
          </a:p>
          <a:p>
            <a:r>
              <a:rPr lang="en-US" cap="none" dirty="0">
                <a:latin typeface="Arial" panose="020B0604020202020204" pitchFamily="34" charset="0"/>
                <a:cs typeface="Arial" panose="020B0604020202020204" pitchFamily="34" charset="0"/>
              </a:rPr>
              <a:t>Provide guidance to teach them how to read these texts independently</a:t>
            </a:r>
          </a:p>
          <a:p>
            <a:r>
              <a:rPr lang="en-US" cap="none" dirty="0">
                <a:latin typeface="Arial" panose="020B0604020202020204" pitchFamily="34" charset="0"/>
                <a:cs typeface="Arial" panose="020B0604020202020204" pitchFamily="34" charset="0"/>
              </a:rPr>
              <a:t>A typical text-centered content lesson is done through round robin reading with the teacher elaborating on the text (a very weak introduction to disciplinary text!)</a:t>
            </a:r>
          </a:p>
          <a:p>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285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74FB-8F32-4B48-B6D2-FF0EC7ACD55A}"/>
              </a:ext>
            </a:extLst>
          </p:cNvPr>
          <p:cNvSpPr>
            <a:spLocks noGrp="1"/>
          </p:cNvSpPr>
          <p:nvPr>
            <p:ph type="title"/>
          </p:nvPr>
        </p:nvSpPr>
        <p:spPr>
          <a:xfrm>
            <a:off x="112427" y="1371600"/>
            <a:ext cx="8589364" cy="863974"/>
          </a:xfrm>
        </p:spPr>
        <p:txBody>
          <a:bodyPr>
            <a:normAutofit fontScale="90000"/>
          </a:bodyPr>
          <a:lstStyle/>
          <a:p>
            <a:r>
              <a:rPr lang="en-US" dirty="0"/>
              <a:t>Guide reading of disciplinary Texts </a:t>
            </a:r>
          </a:p>
        </p:txBody>
      </p:sp>
      <p:sp>
        <p:nvSpPr>
          <p:cNvPr id="3" name="Content Placeholder 2">
            <a:extLst>
              <a:ext uri="{FF2B5EF4-FFF2-40B4-BE49-F238E27FC236}">
                <a16:creationId xmlns:a16="http://schemas.microsoft.com/office/drawing/2014/main" id="{AFFB1E7F-7150-3B44-B3C3-60FAFD5338CC}"/>
              </a:ext>
            </a:extLst>
          </p:cNvPr>
          <p:cNvSpPr>
            <a:spLocks noGrp="1"/>
          </p:cNvSpPr>
          <p:nvPr>
            <p:ph sz="quarter" idx="13"/>
          </p:nvPr>
        </p:nvSpPr>
        <p:spPr>
          <a:xfrm>
            <a:off x="211015" y="2662813"/>
            <a:ext cx="8099366" cy="2711772"/>
          </a:xfrm>
        </p:spPr>
        <p:txBody>
          <a:bodyPr>
            <a:normAutofit fontScale="92500" lnSpcReduction="10000"/>
          </a:bodyPr>
          <a:lstStyle/>
          <a:p>
            <a:r>
              <a:rPr lang="en-US" cap="none" dirty="0">
                <a:latin typeface="Arial" panose="020B0604020202020204" pitchFamily="34" charset="0"/>
                <a:cs typeface="Arial" panose="020B0604020202020204" pitchFamily="34" charset="0"/>
              </a:rPr>
              <a:t>Informational texts at these levels tend to describe, compare, or sequence or make causal connections or problem-solution connections</a:t>
            </a:r>
          </a:p>
          <a:p>
            <a:r>
              <a:rPr lang="en-US" cap="none" dirty="0">
                <a:latin typeface="Arial" panose="020B0604020202020204" pitchFamily="34" charset="0"/>
                <a:cs typeface="Arial" panose="020B0604020202020204" pitchFamily="34" charset="0"/>
              </a:rPr>
              <a:t>Set purposes that are in line with what the text is going to provide</a:t>
            </a:r>
          </a:p>
          <a:p>
            <a:r>
              <a:rPr lang="en-US" cap="none" dirty="0">
                <a:latin typeface="Arial" panose="020B0604020202020204" pitchFamily="34" charset="0"/>
                <a:cs typeface="Arial" panose="020B0604020202020204" pitchFamily="34" charset="0"/>
              </a:rPr>
              <a:t>Read the next page to find out about the similarities and differences between… read to find out about what causes… read to find out how the text describes… read to find out what solutions there are to this problem… read to find out the order in which these things occurs</a:t>
            </a:r>
          </a:p>
          <a:p>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69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74FB-8F32-4B48-B6D2-FF0EC7ACD55A}"/>
              </a:ext>
            </a:extLst>
          </p:cNvPr>
          <p:cNvSpPr>
            <a:spLocks noGrp="1"/>
          </p:cNvSpPr>
          <p:nvPr>
            <p:ph type="title"/>
          </p:nvPr>
        </p:nvSpPr>
        <p:spPr>
          <a:xfrm>
            <a:off x="112427" y="1371600"/>
            <a:ext cx="8589364" cy="863974"/>
          </a:xfrm>
        </p:spPr>
        <p:txBody>
          <a:bodyPr>
            <a:normAutofit fontScale="90000"/>
          </a:bodyPr>
          <a:lstStyle/>
          <a:p>
            <a:r>
              <a:rPr lang="en-US" dirty="0"/>
              <a:t>Guide reading of disciplinary Texts </a:t>
            </a:r>
          </a:p>
        </p:txBody>
      </p:sp>
      <p:sp>
        <p:nvSpPr>
          <p:cNvPr id="3" name="Content Placeholder 2">
            <a:extLst>
              <a:ext uri="{FF2B5EF4-FFF2-40B4-BE49-F238E27FC236}">
                <a16:creationId xmlns:a16="http://schemas.microsoft.com/office/drawing/2014/main" id="{AFFB1E7F-7150-3B44-B3C3-60FAFD5338CC}"/>
              </a:ext>
            </a:extLst>
          </p:cNvPr>
          <p:cNvSpPr>
            <a:spLocks noGrp="1"/>
          </p:cNvSpPr>
          <p:nvPr>
            <p:ph sz="quarter" idx="13"/>
          </p:nvPr>
        </p:nvSpPr>
        <p:spPr>
          <a:xfrm>
            <a:off x="211015" y="2662813"/>
            <a:ext cx="8099366" cy="2711772"/>
          </a:xfrm>
        </p:spPr>
        <p:txBody>
          <a:bodyPr>
            <a:normAutofit/>
          </a:bodyPr>
          <a:lstStyle/>
          <a:p>
            <a:r>
              <a:rPr lang="en-US" cap="none" dirty="0">
                <a:latin typeface="Arial" panose="020B0604020202020204" pitchFamily="34" charset="0"/>
                <a:cs typeface="Arial" panose="020B0604020202020204" pitchFamily="34" charset="0"/>
              </a:rPr>
              <a:t>Review the text for Tier 2 words the students might not know</a:t>
            </a:r>
          </a:p>
          <a:p>
            <a:r>
              <a:rPr lang="en-US" cap="none" dirty="0">
                <a:latin typeface="Arial" panose="020B0604020202020204" pitchFamily="34" charset="0"/>
                <a:cs typeface="Arial" panose="020B0604020202020204" pitchFamily="34" charset="0"/>
              </a:rPr>
              <a:t>Focus on academic words rather than content words</a:t>
            </a:r>
          </a:p>
          <a:p>
            <a:r>
              <a:rPr lang="en-US" cap="none" dirty="0">
                <a:latin typeface="Arial" panose="020B0604020202020204" pitchFamily="34" charset="0"/>
                <a:cs typeface="Arial" panose="020B0604020202020204" pitchFamily="34" charset="0"/>
              </a:rPr>
              <a:t>Examples: however, next, because, first, since, etc.</a:t>
            </a:r>
          </a:p>
          <a:p>
            <a:r>
              <a:rPr lang="en-US" cap="none" dirty="0">
                <a:latin typeface="Arial" panose="020B0604020202020204" pitchFamily="34" charset="0"/>
                <a:cs typeface="Arial" panose="020B0604020202020204" pitchFamily="34" charset="0"/>
              </a:rPr>
              <a:t>Only an introduction of these words is necessary (no guessing, tell them or show them)</a:t>
            </a:r>
          </a:p>
          <a:p>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6267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356839" y="189571"/>
            <a:ext cx="8406161" cy="6516029"/>
          </a:xfrm>
        </p:spPr>
        <p:txBody>
          <a:bodyPr>
            <a:normAutofit fontScale="70000" lnSpcReduction="20000"/>
          </a:bodyPr>
          <a:lstStyle/>
          <a:p>
            <a:pPr marL="0" indent="0">
              <a:buNone/>
            </a:pPr>
            <a:endParaRPr lang="en-US" sz="2100" dirty="0">
              <a:solidFill>
                <a:schemeClr val="accent1"/>
              </a:solidFill>
            </a:endParaRPr>
          </a:p>
          <a:p>
            <a:pPr marL="0" indent="0">
              <a:buNone/>
            </a:pPr>
            <a:r>
              <a:rPr lang="en-US" sz="2600" b="1" dirty="0">
                <a:solidFill>
                  <a:schemeClr val="accent1"/>
                </a:solidFill>
                <a:latin typeface="Arial" panose="020B0604020202020204" pitchFamily="34" charset="0"/>
                <a:cs typeface="Arial" panose="020B0604020202020204" pitchFamily="34" charset="0"/>
              </a:rPr>
              <a:t>History and social studies standards</a:t>
            </a:r>
          </a:p>
          <a:p>
            <a:r>
              <a:rPr lang="en-US" sz="2300" dirty="0">
                <a:latin typeface="Arial" panose="020B0604020202020204" pitchFamily="34" charset="0"/>
                <a:cs typeface="Arial" panose="020B0604020202020204" pitchFamily="34" charset="0"/>
              </a:rPr>
              <a:t>Ci</a:t>
            </a:r>
            <a:r>
              <a:rPr lang="en-US" sz="2300" cap="none" dirty="0">
                <a:latin typeface="Arial" panose="020B0604020202020204" pitchFamily="34" charset="0"/>
                <a:cs typeface="Arial" panose="020B0604020202020204" pitchFamily="34" charset="0"/>
              </a:rPr>
              <a:t>te specific textual evidence to support analysis of primary and secondary sources, attending to such features as the date and origin of the information.</a:t>
            </a:r>
          </a:p>
          <a:p>
            <a:r>
              <a:rPr lang="en-US" sz="2300" cap="none" dirty="0">
                <a:latin typeface="Arial" panose="020B0604020202020204" pitchFamily="34" charset="0"/>
                <a:cs typeface="Arial" panose="020B0604020202020204" pitchFamily="34" charset="0"/>
              </a:rPr>
              <a:t>Analyze in detail a series of events described in a text and the causes that link the events; distinguish whether earlier events caused later ones or simply preceded them.</a:t>
            </a:r>
          </a:p>
          <a:p>
            <a:r>
              <a:rPr lang="en-US" sz="2300" cap="none" dirty="0">
                <a:latin typeface="Arial" panose="020B0604020202020204" pitchFamily="34" charset="0"/>
                <a:cs typeface="Arial" panose="020B0604020202020204" pitchFamily="34" charset="0"/>
              </a:rPr>
              <a:t>Identify aspects of a text that reveal an author’s point of view or purpose (e.g., loaded language, inclusion or avoidance of particular facts).</a:t>
            </a:r>
          </a:p>
          <a:p>
            <a:r>
              <a:rPr lang="en-US" sz="2300" cap="none" dirty="0">
                <a:latin typeface="Arial" panose="020B0604020202020204" pitchFamily="34" charset="0"/>
                <a:cs typeface="Arial" panose="020B0604020202020204" pitchFamily="34" charset="0"/>
              </a:rPr>
              <a:t>Compare the point of view of two or more authors by comparing how they treat the same or similar historical topics, including which details they include and emphasize in their respective accounts.</a:t>
            </a:r>
          </a:p>
          <a:p>
            <a:r>
              <a:rPr lang="en-US" sz="2300" cap="none" dirty="0">
                <a:latin typeface="Arial" panose="020B0604020202020204" pitchFamily="34" charset="0"/>
                <a:cs typeface="Arial" panose="020B0604020202020204" pitchFamily="34" charset="0"/>
              </a:rPr>
              <a:t>Interpret the meaning of words and phrases in a text, including how an author uses and refines the meaning of a key term over the course of a text (e.g., how Madison defines </a:t>
            </a:r>
            <a:r>
              <a:rPr lang="en-US" sz="2300" i="1" cap="none" dirty="0">
                <a:latin typeface="Arial" panose="020B0604020202020204" pitchFamily="34" charset="0"/>
                <a:cs typeface="Arial" panose="020B0604020202020204" pitchFamily="34" charset="0"/>
              </a:rPr>
              <a:t>faction in federalist no. 10 and no. 51).</a:t>
            </a:r>
          </a:p>
          <a:p>
            <a:r>
              <a:rPr lang="en-US" sz="2300" cap="none" dirty="0">
                <a:latin typeface="Arial" panose="020B0604020202020204" pitchFamily="34" charset="0"/>
                <a:cs typeface="Arial" panose="020B0604020202020204" pitchFamily="34" charset="0"/>
              </a:rPr>
              <a:t>Evaluate authors’ differing points of view on the same historical event or issue by assessing the authors’ claims, evidence, and reasoning.</a:t>
            </a:r>
          </a:p>
          <a:p>
            <a:pPr>
              <a:buFont typeface="Wingdings" pitchFamily="2" charset="2"/>
              <a:buNone/>
            </a:pPr>
            <a:endParaRPr lang="en-US" sz="1400" dirty="0"/>
          </a:p>
          <a:p>
            <a:pPr>
              <a:buFont typeface="Wingdings" pitchFamily="2" charset="2"/>
              <a:buNone/>
            </a:pPr>
            <a:endParaRPr lang="en-US" sz="1400" dirty="0"/>
          </a:p>
          <a:p>
            <a:pPr>
              <a:buFont typeface="Wingdings" pitchFamily="2" charset="2"/>
              <a:buNone/>
            </a:pPr>
            <a:r>
              <a:rPr lang="en-US" sz="1400" dirty="0"/>
              <a:t>.</a:t>
            </a:r>
          </a:p>
          <a:p>
            <a:pPr>
              <a:buFont typeface="Wingdings" pitchFamily="2" charset="2"/>
              <a:buNone/>
            </a:pPr>
            <a:endParaRPr lang="en-US" sz="1400" dirty="0"/>
          </a:p>
          <a:p>
            <a:pPr>
              <a:buFont typeface="Wingdings" pitchFamily="2" charset="2"/>
              <a:buNone/>
            </a:pPr>
            <a:endParaRPr lang="en-US" sz="1400" dirty="0"/>
          </a:p>
          <a:p>
            <a:pPr>
              <a:buFont typeface="Wingdings" pitchFamily="2" charset="2"/>
              <a:buNone/>
            </a:pPr>
            <a:endParaRPr lang="en-US" sz="1400" dirty="0"/>
          </a:p>
        </p:txBody>
      </p:sp>
    </p:spTree>
    <p:extLst>
      <p:ext uri="{BB962C8B-B14F-4D97-AF65-F5344CB8AC3E}">
        <p14:creationId xmlns:p14="http://schemas.microsoft.com/office/powerpoint/2010/main" val="2512911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74FB-8F32-4B48-B6D2-FF0EC7ACD55A}"/>
              </a:ext>
            </a:extLst>
          </p:cNvPr>
          <p:cNvSpPr>
            <a:spLocks noGrp="1"/>
          </p:cNvSpPr>
          <p:nvPr>
            <p:ph type="title"/>
          </p:nvPr>
        </p:nvSpPr>
        <p:spPr>
          <a:xfrm>
            <a:off x="112427" y="1371600"/>
            <a:ext cx="8589364" cy="863974"/>
          </a:xfrm>
        </p:spPr>
        <p:txBody>
          <a:bodyPr>
            <a:normAutofit fontScale="90000"/>
          </a:bodyPr>
          <a:lstStyle/>
          <a:p>
            <a:r>
              <a:rPr lang="en-US" dirty="0"/>
              <a:t>Guide reading of disciplinary Texts </a:t>
            </a:r>
          </a:p>
        </p:txBody>
      </p:sp>
      <p:sp>
        <p:nvSpPr>
          <p:cNvPr id="3" name="Content Placeholder 2">
            <a:extLst>
              <a:ext uri="{FF2B5EF4-FFF2-40B4-BE49-F238E27FC236}">
                <a16:creationId xmlns:a16="http://schemas.microsoft.com/office/drawing/2014/main" id="{AFFB1E7F-7150-3B44-B3C3-60FAFD5338CC}"/>
              </a:ext>
            </a:extLst>
          </p:cNvPr>
          <p:cNvSpPr>
            <a:spLocks noGrp="1"/>
          </p:cNvSpPr>
          <p:nvPr>
            <p:ph sz="quarter" idx="13"/>
          </p:nvPr>
        </p:nvSpPr>
        <p:spPr>
          <a:xfrm>
            <a:off x="211015" y="2662813"/>
            <a:ext cx="8099366" cy="2711772"/>
          </a:xfrm>
        </p:spPr>
        <p:txBody>
          <a:bodyPr>
            <a:normAutofit/>
          </a:bodyPr>
          <a:lstStyle/>
          <a:p>
            <a:r>
              <a:rPr lang="en-US" cap="none" dirty="0">
                <a:latin typeface="Arial" panose="020B0604020202020204" pitchFamily="34" charset="0"/>
                <a:cs typeface="Arial" panose="020B0604020202020204" pitchFamily="34" charset="0"/>
              </a:rPr>
              <a:t>Set a reasonable amount of text for students to read and by Grade 2 have them read it silently</a:t>
            </a:r>
          </a:p>
          <a:p>
            <a:r>
              <a:rPr lang="en-US" cap="none" dirty="0">
                <a:latin typeface="Arial" panose="020B0604020202020204" pitchFamily="34" charset="0"/>
                <a:cs typeface="Arial" panose="020B0604020202020204" pitchFamily="34" charset="0"/>
              </a:rPr>
              <a:t>This might be as little as a single page  </a:t>
            </a:r>
          </a:p>
          <a:p>
            <a:r>
              <a:rPr lang="en-US" cap="none" dirty="0">
                <a:latin typeface="Arial" panose="020B0604020202020204" pitchFamily="34" charset="0"/>
                <a:cs typeface="Arial" panose="020B0604020202020204" pitchFamily="34" charset="0"/>
              </a:rPr>
              <a:t>Over time expand the amount of reading you ask them to do silently (build stamina)</a:t>
            </a:r>
          </a:p>
          <a:p>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3913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74FB-8F32-4B48-B6D2-FF0EC7ACD55A}"/>
              </a:ext>
            </a:extLst>
          </p:cNvPr>
          <p:cNvSpPr>
            <a:spLocks noGrp="1"/>
          </p:cNvSpPr>
          <p:nvPr>
            <p:ph type="title"/>
          </p:nvPr>
        </p:nvSpPr>
        <p:spPr>
          <a:xfrm>
            <a:off x="112427" y="1371600"/>
            <a:ext cx="8589364" cy="863974"/>
          </a:xfrm>
        </p:spPr>
        <p:txBody>
          <a:bodyPr>
            <a:normAutofit fontScale="90000"/>
          </a:bodyPr>
          <a:lstStyle/>
          <a:p>
            <a:r>
              <a:rPr lang="en-US" dirty="0"/>
              <a:t>Guide reading of disciplinary Texts </a:t>
            </a:r>
          </a:p>
        </p:txBody>
      </p:sp>
      <p:sp>
        <p:nvSpPr>
          <p:cNvPr id="3" name="Content Placeholder 2">
            <a:extLst>
              <a:ext uri="{FF2B5EF4-FFF2-40B4-BE49-F238E27FC236}">
                <a16:creationId xmlns:a16="http://schemas.microsoft.com/office/drawing/2014/main" id="{AFFB1E7F-7150-3B44-B3C3-60FAFD5338CC}"/>
              </a:ext>
            </a:extLst>
          </p:cNvPr>
          <p:cNvSpPr>
            <a:spLocks noGrp="1"/>
          </p:cNvSpPr>
          <p:nvPr>
            <p:ph sz="quarter" idx="13"/>
          </p:nvPr>
        </p:nvSpPr>
        <p:spPr>
          <a:xfrm>
            <a:off x="211015" y="2662813"/>
            <a:ext cx="8099366" cy="2711772"/>
          </a:xfrm>
        </p:spPr>
        <p:txBody>
          <a:bodyPr>
            <a:normAutofit/>
          </a:bodyPr>
          <a:lstStyle/>
          <a:p>
            <a:r>
              <a:rPr lang="en-US" cap="none" dirty="0">
                <a:latin typeface="Arial" panose="020B0604020202020204" pitchFamily="34" charset="0"/>
                <a:cs typeface="Arial" panose="020B0604020202020204" pitchFamily="34" charset="0"/>
              </a:rPr>
              <a:t>Accountability can take many forms</a:t>
            </a:r>
          </a:p>
          <a:p>
            <a:r>
              <a:rPr lang="en-US" cap="none" dirty="0">
                <a:latin typeface="Arial" panose="020B0604020202020204" pitchFamily="34" charset="0"/>
                <a:cs typeface="Arial" panose="020B0604020202020204" pitchFamily="34" charset="0"/>
              </a:rPr>
              <a:t>Easiest, perhaps, is a guided discussion—teacher asks questions about what the students found out</a:t>
            </a:r>
          </a:p>
          <a:p>
            <a:r>
              <a:rPr lang="en-US" cap="none" dirty="0">
                <a:latin typeface="Arial" panose="020B0604020202020204" pitchFamily="34" charset="0"/>
                <a:cs typeface="Arial" panose="020B0604020202020204" pitchFamily="34" charset="0"/>
              </a:rPr>
              <a:t>This kind of work can also be done through writing</a:t>
            </a:r>
          </a:p>
          <a:p>
            <a:r>
              <a:rPr lang="en-US" cap="none" dirty="0">
                <a:latin typeface="Arial" panose="020B0604020202020204" pitchFamily="34" charset="0"/>
                <a:cs typeface="Arial" panose="020B0604020202020204" pitchFamily="34" charset="0"/>
              </a:rPr>
              <a:t>Other outcomes possible too: completing a graphic that summarizes the text, or a project</a:t>
            </a:r>
          </a:p>
          <a:p>
            <a:endParaRPr lang="en-US"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598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8DB3F-CA60-334C-9A0B-000FFCEB31C5}"/>
              </a:ext>
            </a:extLst>
          </p:cNvPr>
          <p:cNvSpPr>
            <a:spLocks noGrp="1"/>
          </p:cNvSpPr>
          <p:nvPr>
            <p:ph type="title"/>
          </p:nvPr>
        </p:nvSpPr>
        <p:spPr>
          <a:xfrm>
            <a:off x="514351" y="1371600"/>
            <a:ext cx="8115298" cy="863974"/>
          </a:xfrm>
        </p:spPr>
        <p:txBody>
          <a:bodyPr>
            <a:normAutofit fontScale="90000"/>
          </a:bodyPr>
          <a:lstStyle/>
          <a:p>
            <a:r>
              <a:rPr lang="en-US" dirty="0"/>
              <a:t>5. Develop disciplinary vocabulary</a:t>
            </a:r>
          </a:p>
        </p:txBody>
      </p:sp>
      <p:sp>
        <p:nvSpPr>
          <p:cNvPr id="3" name="Content Placeholder 2">
            <a:extLst>
              <a:ext uri="{FF2B5EF4-FFF2-40B4-BE49-F238E27FC236}">
                <a16:creationId xmlns:a16="http://schemas.microsoft.com/office/drawing/2014/main" id="{919C41CF-5CC7-5E49-A28D-D81257446569}"/>
              </a:ext>
            </a:extLst>
          </p:cNvPr>
          <p:cNvSpPr>
            <a:spLocks noGrp="1"/>
          </p:cNvSpPr>
          <p:nvPr>
            <p:ph sz="quarter" idx="13"/>
          </p:nvPr>
        </p:nvSpPr>
        <p:spPr>
          <a:xfrm>
            <a:off x="514351" y="1921365"/>
            <a:ext cx="7797661" cy="2483392"/>
          </a:xfrm>
        </p:spPr>
        <p:txBody>
          <a:bodyPr/>
          <a:lstStyle/>
          <a:p>
            <a:r>
              <a:rPr lang="en-US" cap="none" dirty="0">
                <a:latin typeface="Arial" panose="020B0604020202020204" pitchFamily="34" charset="0"/>
                <a:cs typeface="Arial" panose="020B0604020202020204" pitchFamily="34" charset="0"/>
              </a:rPr>
              <a:t>Teach students the vocabulary of the subject areas</a:t>
            </a:r>
          </a:p>
          <a:p>
            <a:r>
              <a:rPr lang="en-US" cap="none" dirty="0">
                <a:latin typeface="Arial" panose="020B0604020202020204" pitchFamily="34" charset="0"/>
                <a:cs typeface="Arial" panose="020B0604020202020204" pitchFamily="34" charset="0"/>
              </a:rPr>
              <a:t>Build their knowledge of morphemes relevant to those subject areas</a:t>
            </a:r>
          </a:p>
          <a:p>
            <a:r>
              <a:rPr lang="en-US" cap="none" dirty="0">
                <a:latin typeface="Arial" panose="020B0604020202020204" pitchFamily="34" charset="0"/>
                <a:cs typeface="Arial" panose="020B0604020202020204" pitchFamily="34" charset="0"/>
              </a:rPr>
              <a:t>Develop their ability to make sense of vocabulary from text</a:t>
            </a:r>
            <a:endParaRPr lang="en-US" dirty="0"/>
          </a:p>
        </p:txBody>
      </p:sp>
    </p:spTree>
    <p:extLst>
      <p:ext uri="{BB962C8B-B14F-4D97-AF65-F5344CB8AC3E}">
        <p14:creationId xmlns:p14="http://schemas.microsoft.com/office/powerpoint/2010/main" val="94518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8DB3F-CA60-334C-9A0B-000FFCEB31C5}"/>
              </a:ext>
            </a:extLst>
          </p:cNvPr>
          <p:cNvSpPr>
            <a:spLocks noGrp="1"/>
          </p:cNvSpPr>
          <p:nvPr>
            <p:ph type="title"/>
          </p:nvPr>
        </p:nvSpPr>
        <p:spPr/>
        <p:txBody>
          <a:bodyPr>
            <a:normAutofit fontScale="90000"/>
          </a:bodyPr>
          <a:lstStyle/>
          <a:p>
            <a:r>
              <a:rPr lang="en-US" dirty="0"/>
              <a:t>Develop disciplinary vocabulary</a:t>
            </a:r>
          </a:p>
        </p:txBody>
      </p:sp>
      <p:sp>
        <p:nvSpPr>
          <p:cNvPr id="3" name="Content Placeholder 2">
            <a:extLst>
              <a:ext uri="{FF2B5EF4-FFF2-40B4-BE49-F238E27FC236}">
                <a16:creationId xmlns:a16="http://schemas.microsoft.com/office/drawing/2014/main" id="{919C41CF-5CC7-5E49-A28D-D81257446569}"/>
              </a:ext>
            </a:extLst>
          </p:cNvPr>
          <p:cNvSpPr>
            <a:spLocks noGrp="1"/>
          </p:cNvSpPr>
          <p:nvPr>
            <p:ph sz="quarter" idx="13"/>
          </p:nvPr>
        </p:nvSpPr>
        <p:spPr>
          <a:xfrm>
            <a:off x="512720" y="2127668"/>
            <a:ext cx="7797661" cy="2760522"/>
          </a:xfrm>
        </p:spPr>
        <p:txBody>
          <a:bodyPr/>
          <a:lstStyle/>
          <a:p>
            <a:r>
              <a:rPr lang="en-US" cap="none" dirty="0">
                <a:latin typeface="Arial" panose="020B0604020202020204" pitchFamily="34" charset="0"/>
                <a:cs typeface="Arial" panose="020B0604020202020204" pitchFamily="34" charset="0"/>
              </a:rPr>
              <a:t>Vocabulary is the intersection of content and language</a:t>
            </a:r>
          </a:p>
          <a:p>
            <a:r>
              <a:rPr lang="en-US" cap="none" dirty="0">
                <a:latin typeface="Arial" panose="020B0604020202020204" pitchFamily="34" charset="0"/>
                <a:cs typeface="Arial" panose="020B0604020202020204" pitchFamily="34" charset="0"/>
              </a:rPr>
              <a:t>Teach students both the specialized vocabulary of the content that you teach and other key words that matter to comprehension</a:t>
            </a:r>
          </a:p>
          <a:p>
            <a:r>
              <a:rPr lang="en-US" cap="none" dirty="0">
                <a:latin typeface="Arial" panose="020B0604020202020204" pitchFamily="34" charset="0"/>
                <a:cs typeface="Arial" panose="020B0604020202020204" pitchFamily="34" charset="0"/>
              </a:rPr>
              <a:t>Don’t </a:t>
            </a:r>
            <a:r>
              <a:rPr lang="en-US" cap="none" dirty="0" err="1">
                <a:latin typeface="Arial" panose="020B0604020202020204" pitchFamily="34" charset="0"/>
                <a:cs typeface="Arial" panose="020B0604020202020204" pitchFamily="34" charset="0"/>
              </a:rPr>
              <a:t>preteach</a:t>
            </a:r>
            <a:r>
              <a:rPr lang="en-US" cap="none" dirty="0">
                <a:latin typeface="Arial" panose="020B0604020202020204" pitchFamily="34" charset="0"/>
                <a:cs typeface="Arial" panose="020B0604020202020204" pitchFamily="34" charset="0"/>
              </a:rPr>
              <a:t> all the words (for instance, most technical terms in science books are defined in the text—those should not be </a:t>
            </a:r>
            <a:r>
              <a:rPr lang="en-US" cap="none" dirty="0" err="1">
                <a:latin typeface="Arial" panose="020B0604020202020204" pitchFamily="34" charset="0"/>
                <a:cs typeface="Arial" panose="020B0604020202020204" pitchFamily="34" charset="0"/>
              </a:rPr>
              <a:t>pretaught</a:t>
            </a:r>
            <a:r>
              <a:rPr lang="en-US" cap="none" dirty="0">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4265743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D746-D06C-564F-9009-671383F1104A}"/>
              </a:ext>
            </a:extLst>
          </p:cNvPr>
          <p:cNvSpPr>
            <a:spLocks noGrp="1"/>
          </p:cNvSpPr>
          <p:nvPr>
            <p:ph type="title"/>
          </p:nvPr>
        </p:nvSpPr>
        <p:spPr/>
        <p:txBody>
          <a:bodyPr>
            <a:normAutofit/>
          </a:bodyPr>
          <a:lstStyle/>
          <a:p>
            <a:r>
              <a:rPr lang="en-US" dirty="0"/>
              <a:t>6. Work with multiple texts</a:t>
            </a:r>
          </a:p>
        </p:txBody>
      </p:sp>
      <p:sp>
        <p:nvSpPr>
          <p:cNvPr id="3" name="Content Placeholder 2">
            <a:extLst>
              <a:ext uri="{FF2B5EF4-FFF2-40B4-BE49-F238E27FC236}">
                <a16:creationId xmlns:a16="http://schemas.microsoft.com/office/drawing/2014/main" id="{C2D20AE0-4289-504E-B313-968F5D99D57E}"/>
              </a:ext>
            </a:extLst>
          </p:cNvPr>
          <p:cNvSpPr>
            <a:spLocks noGrp="1"/>
          </p:cNvSpPr>
          <p:nvPr>
            <p:ph sz="quarter" idx="13"/>
          </p:nvPr>
        </p:nvSpPr>
        <p:spPr/>
        <p:txBody>
          <a:bodyPr>
            <a:normAutofit lnSpcReduction="10000"/>
          </a:bodyPr>
          <a:lstStyle/>
          <a:p>
            <a:r>
              <a:rPr lang="en-US" cap="none" dirty="0">
                <a:latin typeface="Arial" panose="020B0604020202020204" pitchFamily="34" charset="0"/>
                <a:cs typeface="Arial" panose="020B0604020202020204" pitchFamily="34" charset="0"/>
              </a:rPr>
              <a:t>Some subjects (e.g., social studies) depend upon the reading of multiple texts </a:t>
            </a:r>
          </a:p>
          <a:p>
            <a:r>
              <a:rPr lang="en-US" cap="none" dirty="0">
                <a:latin typeface="Arial" panose="020B0604020202020204" pitchFamily="34" charset="0"/>
                <a:cs typeface="Arial" panose="020B0604020202020204" pitchFamily="34" charset="0"/>
              </a:rPr>
              <a:t>Students should have the opportunity to work with multiple texts in such subjects</a:t>
            </a:r>
          </a:p>
          <a:p>
            <a:r>
              <a:rPr lang="en-US" cap="none" dirty="0">
                <a:latin typeface="Arial" panose="020B0604020202020204" pitchFamily="34" charset="0"/>
                <a:cs typeface="Arial" panose="020B0604020202020204" pitchFamily="34" charset="0"/>
              </a:rPr>
              <a:t>Other subjects (e.g., science) depend upon the reading of multi-modal text</a:t>
            </a:r>
          </a:p>
          <a:p>
            <a:r>
              <a:rPr lang="en-US" cap="none" dirty="0">
                <a:latin typeface="Arial" panose="020B0604020202020204" pitchFamily="34" charset="0"/>
                <a:cs typeface="Arial" panose="020B0604020202020204" pitchFamily="34" charset="0"/>
              </a:rPr>
              <a:t>Students should have the opportunity to work with those “multiple” texts, too </a:t>
            </a:r>
          </a:p>
          <a:p>
            <a:pPr marL="0" indent="0">
              <a:buNone/>
            </a:pPr>
            <a:endParaRPr lang="en-US" cap="none"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549751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D746-D06C-564F-9009-671383F1104A}"/>
              </a:ext>
            </a:extLst>
          </p:cNvPr>
          <p:cNvSpPr>
            <a:spLocks noGrp="1"/>
          </p:cNvSpPr>
          <p:nvPr>
            <p:ph type="title"/>
          </p:nvPr>
        </p:nvSpPr>
        <p:spPr/>
        <p:txBody>
          <a:bodyPr>
            <a:normAutofit/>
          </a:bodyPr>
          <a:lstStyle/>
          <a:p>
            <a:r>
              <a:rPr lang="en-US" dirty="0"/>
              <a:t>Work with multiple texts</a:t>
            </a:r>
          </a:p>
        </p:txBody>
      </p:sp>
      <p:sp>
        <p:nvSpPr>
          <p:cNvPr id="3" name="Content Placeholder 2">
            <a:extLst>
              <a:ext uri="{FF2B5EF4-FFF2-40B4-BE49-F238E27FC236}">
                <a16:creationId xmlns:a16="http://schemas.microsoft.com/office/drawing/2014/main" id="{C2D20AE0-4289-504E-B313-968F5D99D57E}"/>
              </a:ext>
            </a:extLst>
          </p:cNvPr>
          <p:cNvSpPr>
            <a:spLocks noGrp="1"/>
          </p:cNvSpPr>
          <p:nvPr>
            <p:ph sz="quarter" idx="13"/>
          </p:nvPr>
        </p:nvSpPr>
        <p:spPr>
          <a:xfrm>
            <a:off x="371789" y="2170444"/>
            <a:ext cx="7938592" cy="2717745"/>
          </a:xfrm>
        </p:spPr>
        <p:txBody>
          <a:bodyPr>
            <a:normAutofit fontScale="92500" lnSpcReduction="10000"/>
          </a:bodyPr>
          <a:lstStyle/>
          <a:p>
            <a:r>
              <a:rPr lang="en-US" cap="none" dirty="0">
                <a:latin typeface="Arial" panose="020B0604020202020204" pitchFamily="34" charset="0"/>
                <a:cs typeface="Arial" panose="020B0604020202020204" pitchFamily="34" charset="0"/>
              </a:rPr>
              <a:t>History knowledge is not “factual,” but plausible</a:t>
            </a:r>
          </a:p>
          <a:p>
            <a:r>
              <a:rPr lang="en-US" cap="none" dirty="0">
                <a:latin typeface="Arial" panose="020B0604020202020204" pitchFamily="34" charset="0"/>
                <a:cs typeface="Arial" panose="020B0604020202020204" pitchFamily="34" charset="0"/>
              </a:rPr>
              <a:t>Historians develop their plausible interpretations of what happened and why based on their analysis of evidence drawn from multiple perspectives</a:t>
            </a:r>
          </a:p>
          <a:p>
            <a:r>
              <a:rPr lang="en-US" cap="none" dirty="0">
                <a:latin typeface="Arial" panose="020B0604020202020204" pitchFamily="34" charset="0"/>
                <a:cs typeface="Arial" panose="020B0604020202020204" pitchFamily="34" charset="0"/>
              </a:rPr>
              <a:t>Having students synthesizing texts—comparing them to determine their agreements and disagreements is valuable</a:t>
            </a:r>
          </a:p>
          <a:p>
            <a:r>
              <a:rPr lang="en-US" cap="none" dirty="0">
                <a:latin typeface="Arial" panose="020B0604020202020204" pitchFamily="34" charset="0"/>
                <a:cs typeface="Arial" panose="020B0604020202020204" pitchFamily="34" charset="0"/>
              </a:rPr>
              <a:t>Historical Scene Investigation  </a:t>
            </a:r>
            <a:r>
              <a:rPr lang="en-US" cap="none" dirty="0">
                <a:latin typeface="Arial" panose="020B0604020202020204" pitchFamily="34" charset="0"/>
                <a:cs typeface="Arial" panose="020B0604020202020204" pitchFamily="34" charset="0"/>
                <a:hlinkClick r:id="rId2"/>
              </a:rPr>
              <a:t>https://hsi.wm.edu/</a:t>
            </a:r>
            <a:endParaRPr lang="en-US" cap="none" dirty="0">
              <a:latin typeface="Arial" panose="020B0604020202020204" pitchFamily="34" charset="0"/>
              <a:cs typeface="Arial" panose="020B0604020202020204" pitchFamily="34" charset="0"/>
            </a:endParaRPr>
          </a:p>
          <a:p>
            <a:endParaRPr lang="en-US" cap="none" dirty="0">
              <a:latin typeface="Arial" panose="020B0604020202020204" pitchFamily="34" charset="0"/>
              <a:cs typeface="Arial" panose="020B0604020202020204" pitchFamily="34" charset="0"/>
            </a:endParaRPr>
          </a:p>
          <a:p>
            <a:pPr marL="0" indent="0">
              <a:buNone/>
            </a:pPr>
            <a:endParaRPr lang="en-US" cap="none"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508179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D746-D06C-564F-9009-671383F1104A}"/>
              </a:ext>
            </a:extLst>
          </p:cNvPr>
          <p:cNvSpPr>
            <a:spLocks noGrp="1"/>
          </p:cNvSpPr>
          <p:nvPr>
            <p:ph type="title"/>
          </p:nvPr>
        </p:nvSpPr>
        <p:spPr/>
        <p:txBody>
          <a:bodyPr>
            <a:normAutofit/>
          </a:bodyPr>
          <a:lstStyle/>
          <a:p>
            <a:r>
              <a:rPr lang="en-US" dirty="0"/>
              <a:t>Work with multiple texts</a:t>
            </a:r>
          </a:p>
        </p:txBody>
      </p:sp>
      <p:sp>
        <p:nvSpPr>
          <p:cNvPr id="3" name="Content Placeholder 2">
            <a:extLst>
              <a:ext uri="{FF2B5EF4-FFF2-40B4-BE49-F238E27FC236}">
                <a16:creationId xmlns:a16="http://schemas.microsoft.com/office/drawing/2014/main" id="{C2D20AE0-4289-504E-B313-968F5D99D57E}"/>
              </a:ext>
            </a:extLst>
          </p:cNvPr>
          <p:cNvSpPr>
            <a:spLocks noGrp="1"/>
          </p:cNvSpPr>
          <p:nvPr>
            <p:ph sz="quarter" idx="13"/>
          </p:nvPr>
        </p:nvSpPr>
        <p:spPr/>
        <p:txBody>
          <a:bodyPr>
            <a:normAutofit fontScale="92500" lnSpcReduction="20000"/>
          </a:bodyPr>
          <a:lstStyle/>
          <a:p>
            <a:r>
              <a:rPr lang="en-US" cap="none" dirty="0">
                <a:latin typeface="Arial" panose="020B0604020202020204" pitchFamily="34" charset="0"/>
                <a:cs typeface="Arial" panose="020B0604020202020204" pitchFamily="34" charset="0"/>
              </a:rPr>
              <a:t>Science attempts to describe phenomena and processes in the natural world</a:t>
            </a:r>
          </a:p>
          <a:p>
            <a:r>
              <a:rPr lang="en-US" cap="none" dirty="0">
                <a:latin typeface="Arial" panose="020B0604020202020204" pitchFamily="34" charset="0"/>
                <a:cs typeface="Arial" panose="020B0604020202020204" pitchFamily="34" charset="0"/>
              </a:rPr>
              <a:t>Language is not sufficient for accurately summarizing scientific knowledge</a:t>
            </a:r>
          </a:p>
          <a:p>
            <a:r>
              <a:rPr lang="en-US" cap="none" dirty="0">
                <a:latin typeface="Arial" panose="020B0604020202020204" pitchFamily="34" charset="0"/>
                <a:cs typeface="Arial" panose="020B0604020202020204" pitchFamily="34" charset="0"/>
              </a:rPr>
              <a:t>For this reason, scientific communication depends upon language, graphics, and mathematics</a:t>
            </a:r>
          </a:p>
          <a:p>
            <a:r>
              <a:rPr lang="en-US" cap="none" dirty="0">
                <a:latin typeface="Arial" panose="020B0604020202020204" pitchFamily="34" charset="0"/>
                <a:cs typeface="Arial" panose="020B0604020202020204" pitchFamily="34" charset="0"/>
              </a:rPr>
              <a:t>Guiding students to identify the purpose of graphics, teaching them how to interpret graphics, and showing them how to compare graphics with the text all should have a place in the science class</a:t>
            </a:r>
          </a:p>
          <a:p>
            <a:pPr marL="0" indent="0">
              <a:buNone/>
            </a:pPr>
            <a:endParaRPr lang="en-US" cap="none"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66973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6DB8ABA-95F3-BC48-8B8C-A98AC71815B4}"/>
              </a:ext>
            </a:extLst>
          </p:cNvPr>
          <p:cNvGraphicFramePr>
            <a:graphicFrameLocks noGrp="1"/>
          </p:cNvGraphicFramePr>
          <p:nvPr>
            <p:ph idx="1"/>
          </p:nvPr>
        </p:nvGraphicFramePr>
        <p:xfrm>
          <a:off x="457200" y="1609725"/>
          <a:ext cx="8153400" cy="4759591"/>
        </p:xfrm>
        <a:graphic>
          <a:graphicData uri="http://schemas.openxmlformats.org/drawingml/2006/table">
            <a:tbl>
              <a:tblPr firstRow="1" bandRow="1">
                <a:tableStyleId>{5C22544A-7EE6-4342-B048-85BDC9FD1C3A}</a:tableStyleId>
              </a:tblPr>
              <a:tblGrid>
                <a:gridCol w="1962150">
                  <a:extLst>
                    <a:ext uri="{9D8B030D-6E8A-4147-A177-3AD203B41FA5}">
                      <a16:colId xmlns:a16="http://schemas.microsoft.com/office/drawing/2014/main" val="20000"/>
                    </a:ext>
                  </a:extLst>
                </a:gridCol>
                <a:gridCol w="1962150">
                  <a:extLst>
                    <a:ext uri="{9D8B030D-6E8A-4147-A177-3AD203B41FA5}">
                      <a16:colId xmlns:a16="http://schemas.microsoft.com/office/drawing/2014/main" val="20001"/>
                    </a:ext>
                  </a:extLst>
                </a:gridCol>
                <a:gridCol w="1858879">
                  <a:extLst>
                    <a:ext uri="{9D8B030D-6E8A-4147-A177-3AD203B41FA5}">
                      <a16:colId xmlns:a16="http://schemas.microsoft.com/office/drawing/2014/main" val="20002"/>
                    </a:ext>
                  </a:extLst>
                </a:gridCol>
                <a:gridCol w="2370221">
                  <a:extLst>
                    <a:ext uri="{9D8B030D-6E8A-4147-A177-3AD203B41FA5}">
                      <a16:colId xmlns:a16="http://schemas.microsoft.com/office/drawing/2014/main" val="20003"/>
                    </a:ext>
                  </a:extLst>
                </a:gridCol>
              </a:tblGrid>
              <a:tr h="370627">
                <a:tc>
                  <a:txBody>
                    <a:bodyPr/>
                    <a:lstStyle/>
                    <a:p>
                      <a:endParaRPr lang="en-US" sz="1800" dirty="0"/>
                    </a:p>
                  </a:txBody>
                  <a:tcPr marT="45694" marB="45694"/>
                </a:tc>
                <a:tc>
                  <a:txBody>
                    <a:bodyPr/>
                    <a:lstStyle/>
                    <a:p>
                      <a:r>
                        <a:rPr lang="en-US" sz="1800" dirty="0"/>
                        <a:t>UNIQUE</a:t>
                      </a:r>
                    </a:p>
                  </a:txBody>
                  <a:tcPr marT="45694" marB="45694"/>
                </a:tc>
                <a:tc>
                  <a:txBody>
                    <a:bodyPr/>
                    <a:lstStyle/>
                    <a:p>
                      <a:r>
                        <a:rPr lang="en-US" sz="1800" dirty="0"/>
                        <a:t>REDUNDANT</a:t>
                      </a:r>
                    </a:p>
                  </a:txBody>
                  <a:tcPr marT="45694" marB="45694"/>
                </a:tc>
                <a:tc>
                  <a:txBody>
                    <a:bodyPr/>
                    <a:lstStyle/>
                    <a:p>
                      <a:r>
                        <a:rPr lang="en-US" sz="1800" dirty="0"/>
                        <a:t>CONTRADICTORY</a:t>
                      </a:r>
                    </a:p>
                  </a:txBody>
                  <a:tcPr marT="45694" marB="45694"/>
                </a:tc>
                <a:extLst>
                  <a:ext uri="{0D108BD9-81ED-4DB2-BD59-A6C34878D82A}">
                    <a16:rowId xmlns:a16="http://schemas.microsoft.com/office/drawing/2014/main" val="10000"/>
                  </a:ext>
                </a:extLst>
              </a:tr>
              <a:tr h="1462899">
                <a:tc>
                  <a:txBody>
                    <a:bodyPr/>
                    <a:lstStyle/>
                    <a:p>
                      <a:r>
                        <a:rPr lang="en-US" sz="1800" dirty="0"/>
                        <a:t>Coniferous</a:t>
                      </a:r>
                      <a:r>
                        <a:rPr lang="en-US" sz="1800" baseline="0" dirty="0"/>
                        <a:t> forest</a:t>
                      </a:r>
                      <a:endParaRPr lang="en-US" sz="1800" dirty="0"/>
                    </a:p>
                  </a:txBody>
                  <a:tcPr marT="45694" marB="45694"/>
                </a:tc>
                <a:tc>
                  <a:txBody>
                    <a:bodyPr/>
                    <a:lstStyle/>
                    <a:p>
                      <a:endParaRPr lang="en-US" sz="1800" dirty="0"/>
                    </a:p>
                    <a:p>
                      <a:endParaRPr lang="en-US" sz="1800" dirty="0"/>
                    </a:p>
                    <a:p>
                      <a:endParaRPr lang="en-US" sz="1800" dirty="0"/>
                    </a:p>
                    <a:p>
                      <a:endParaRPr lang="en-US" sz="1800" dirty="0"/>
                    </a:p>
                    <a:p>
                      <a:endParaRPr lang="en-US" sz="1800" dirty="0"/>
                    </a:p>
                  </a:txBody>
                  <a:tcPr marT="45694" marB="45694"/>
                </a:tc>
                <a:tc>
                  <a:txBody>
                    <a:bodyPr/>
                    <a:lstStyle/>
                    <a:p>
                      <a:endParaRPr lang="en-US" sz="1800" dirty="0"/>
                    </a:p>
                  </a:txBody>
                  <a:tcPr marT="45694" marB="45694"/>
                </a:tc>
                <a:tc>
                  <a:txBody>
                    <a:bodyPr/>
                    <a:lstStyle/>
                    <a:p>
                      <a:endParaRPr lang="en-US" sz="1800" dirty="0"/>
                    </a:p>
                  </a:txBody>
                  <a:tcPr marT="45694" marB="45694"/>
                </a:tc>
                <a:extLst>
                  <a:ext uri="{0D108BD9-81ED-4DB2-BD59-A6C34878D82A}">
                    <a16:rowId xmlns:a16="http://schemas.microsoft.com/office/drawing/2014/main" val="10001"/>
                  </a:ext>
                </a:extLst>
              </a:tr>
              <a:tr h="1462899">
                <a:tc>
                  <a:txBody>
                    <a:bodyPr/>
                    <a:lstStyle/>
                    <a:p>
                      <a:r>
                        <a:rPr lang="en-US" sz="1800" dirty="0"/>
                        <a:t>Deciduous</a:t>
                      </a:r>
                      <a:r>
                        <a:rPr lang="en-US" sz="1800" baseline="0" dirty="0"/>
                        <a:t> forest</a:t>
                      </a:r>
                      <a:endParaRPr lang="en-US" sz="1800" dirty="0"/>
                    </a:p>
                  </a:txBody>
                  <a:tcPr marT="45694" marB="45694"/>
                </a:tc>
                <a:tc>
                  <a:txBody>
                    <a:bodyPr/>
                    <a:lstStyle/>
                    <a:p>
                      <a:endParaRPr lang="en-US" sz="1800" dirty="0"/>
                    </a:p>
                    <a:p>
                      <a:endParaRPr lang="en-US" sz="1800" dirty="0"/>
                    </a:p>
                    <a:p>
                      <a:endParaRPr lang="en-US" sz="1800" dirty="0"/>
                    </a:p>
                    <a:p>
                      <a:endParaRPr lang="en-US" sz="1800" dirty="0"/>
                    </a:p>
                    <a:p>
                      <a:endParaRPr lang="en-US" sz="1800" dirty="0"/>
                    </a:p>
                  </a:txBody>
                  <a:tcPr marT="45694" marB="45694"/>
                </a:tc>
                <a:tc>
                  <a:txBody>
                    <a:bodyPr/>
                    <a:lstStyle/>
                    <a:p>
                      <a:endParaRPr lang="en-US" sz="1800" dirty="0"/>
                    </a:p>
                  </a:txBody>
                  <a:tcPr marT="45694" marB="45694"/>
                </a:tc>
                <a:tc>
                  <a:txBody>
                    <a:bodyPr/>
                    <a:lstStyle/>
                    <a:p>
                      <a:endParaRPr lang="en-US" sz="1800" dirty="0"/>
                    </a:p>
                  </a:txBody>
                  <a:tcPr marT="45694" marB="45694"/>
                </a:tc>
                <a:extLst>
                  <a:ext uri="{0D108BD9-81ED-4DB2-BD59-A6C34878D82A}">
                    <a16:rowId xmlns:a16="http://schemas.microsoft.com/office/drawing/2014/main" val="10002"/>
                  </a:ext>
                </a:extLst>
              </a:tr>
              <a:tr h="1462899">
                <a:tc>
                  <a:txBody>
                    <a:bodyPr/>
                    <a:lstStyle/>
                    <a:p>
                      <a:r>
                        <a:rPr lang="en-US" sz="1800" dirty="0"/>
                        <a:t>Rain forest</a:t>
                      </a:r>
                    </a:p>
                  </a:txBody>
                  <a:tcPr marT="45694" marB="45694"/>
                </a:tc>
                <a:tc>
                  <a:txBody>
                    <a:bodyPr/>
                    <a:lstStyle/>
                    <a:p>
                      <a:endParaRPr lang="en-US" sz="1800" dirty="0"/>
                    </a:p>
                    <a:p>
                      <a:endParaRPr lang="en-US" sz="1800" dirty="0"/>
                    </a:p>
                    <a:p>
                      <a:endParaRPr lang="en-US" sz="1800" dirty="0"/>
                    </a:p>
                    <a:p>
                      <a:endParaRPr lang="en-US" sz="1800" dirty="0"/>
                    </a:p>
                    <a:p>
                      <a:endParaRPr lang="en-US" sz="1800" dirty="0"/>
                    </a:p>
                  </a:txBody>
                  <a:tcPr marT="45694" marB="45694"/>
                </a:tc>
                <a:tc>
                  <a:txBody>
                    <a:bodyPr/>
                    <a:lstStyle/>
                    <a:p>
                      <a:endParaRPr lang="en-US" sz="1800" dirty="0"/>
                    </a:p>
                  </a:txBody>
                  <a:tcPr marT="45694" marB="45694"/>
                </a:tc>
                <a:tc>
                  <a:txBody>
                    <a:bodyPr/>
                    <a:lstStyle/>
                    <a:p>
                      <a:endParaRPr lang="en-US" sz="1800" dirty="0"/>
                    </a:p>
                  </a:txBody>
                  <a:tcPr marT="45694" marB="45694"/>
                </a:tc>
                <a:extLst>
                  <a:ext uri="{0D108BD9-81ED-4DB2-BD59-A6C34878D82A}">
                    <a16:rowId xmlns:a16="http://schemas.microsoft.com/office/drawing/2014/main" val="10003"/>
                  </a:ext>
                </a:extLst>
              </a:tr>
            </a:tbl>
          </a:graphicData>
        </a:graphic>
      </p:graphicFrame>
      <p:sp>
        <p:nvSpPr>
          <p:cNvPr id="2" name="Title 1">
            <a:extLst>
              <a:ext uri="{FF2B5EF4-FFF2-40B4-BE49-F238E27FC236}">
                <a16:creationId xmlns:a16="http://schemas.microsoft.com/office/drawing/2014/main" id="{BE52CB3F-D083-4F42-BA53-1E7A3398126F}"/>
              </a:ext>
            </a:extLst>
          </p:cNvPr>
          <p:cNvSpPr>
            <a:spLocks noGrp="1"/>
          </p:cNvSpPr>
          <p:nvPr>
            <p:ph type="title"/>
          </p:nvPr>
        </p:nvSpPr>
        <p:spPr/>
        <p:txBody>
          <a:bodyPr wrap="square" numCol="1" anchorCtr="0" compatLnSpc="1">
            <a:prstTxWarp prst="textNoShape">
              <a:avLst/>
            </a:prstTxWarp>
          </a:bodyPr>
          <a:lstStyle/>
          <a:p>
            <a:pPr eaLnBrk="1" hangingPunct="1">
              <a:defRPr/>
            </a:pPr>
            <a:r>
              <a:rPr lang="en-US" altLang="en-US">
                <a:effectLst>
                  <a:outerShdw blurRad="38100" dist="38100" dir="2700000" algn="tl">
                    <a:srgbClr val="C0C0C0"/>
                  </a:outerShdw>
                </a:effectLst>
                <a:ea typeface="ＭＳ Ｐゴシック" panose="020B0600070205080204" pitchFamily="34" charset="-128"/>
              </a:rPr>
              <a:t>Synthesis</a:t>
            </a:r>
          </a:p>
        </p:txBody>
      </p:sp>
    </p:spTree>
    <p:extLst>
      <p:ext uri="{BB962C8B-B14F-4D97-AF65-F5344CB8AC3E}">
        <p14:creationId xmlns:p14="http://schemas.microsoft.com/office/powerpoint/2010/main" val="494384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1BF0E4B-2807-5546-A512-EEEC753BB41E}"/>
              </a:ext>
            </a:extLst>
          </p:cNvPr>
          <p:cNvSpPr>
            <a:spLocks noGrp="1" noChangeArrowheads="1"/>
          </p:cNvSpPr>
          <p:nvPr>
            <p:ph type="title"/>
          </p:nvPr>
        </p:nvSpPr>
        <p:spPr/>
        <p:txBody>
          <a:bodyPr wrap="square" numCol="1" anchorCtr="0" compatLnSpc="1">
            <a:prstTxWarp prst="textNoShape">
              <a:avLst/>
            </a:prstTxWarp>
          </a:bodyPr>
          <a:lstStyle/>
          <a:p>
            <a:pPr eaLnBrk="1" hangingPunct="1">
              <a:defRPr/>
            </a:pPr>
            <a:r>
              <a:rPr lang="en-US" altLang="en-US">
                <a:effectLst>
                  <a:outerShdw blurRad="38100" dist="38100" dir="2700000" algn="tl">
                    <a:srgbClr val="C0C0C0"/>
                  </a:outerShdw>
                </a:effectLst>
                <a:ea typeface="ＭＳ Ｐゴシック" panose="020B0600070205080204" pitchFamily="34" charset="-128"/>
              </a:rPr>
              <a:t>Multiple Text Discussion Web</a:t>
            </a:r>
          </a:p>
        </p:txBody>
      </p:sp>
      <p:sp>
        <p:nvSpPr>
          <p:cNvPr id="76802" name="Rectangle 3">
            <a:extLst>
              <a:ext uri="{FF2B5EF4-FFF2-40B4-BE49-F238E27FC236}">
                <a16:creationId xmlns:a16="http://schemas.microsoft.com/office/drawing/2014/main" id="{73A6B9E1-5A57-354E-94C8-E2AFAFF99B80}"/>
              </a:ext>
            </a:extLst>
          </p:cNvPr>
          <p:cNvSpPr>
            <a:spLocks noChangeArrowheads="1"/>
          </p:cNvSpPr>
          <p:nvPr/>
        </p:nvSpPr>
        <p:spPr bwMode="auto">
          <a:xfrm>
            <a:off x="3733800" y="3581400"/>
            <a:ext cx="1524000" cy="6096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algn="ctr" eaLnBrk="1" hangingPunct="1">
              <a:spcBef>
                <a:spcPct val="0"/>
              </a:spcBef>
              <a:buFontTx/>
              <a:buNone/>
            </a:pPr>
            <a:r>
              <a:rPr lang="en-US" altLang="en-US" sz="1400">
                <a:solidFill>
                  <a:schemeClr val="tx1"/>
                </a:solidFill>
                <a:latin typeface="Arial" panose="020B0604020202020204" pitchFamily="34" charset="0"/>
              </a:rPr>
              <a:t>Is global warming </a:t>
            </a:r>
          </a:p>
          <a:p>
            <a:pPr algn="ctr" eaLnBrk="1" hangingPunct="1">
              <a:spcBef>
                <a:spcPct val="0"/>
              </a:spcBef>
              <a:buFontTx/>
              <a:buNone/>
            </a:pPr>
            <a:r>
              <a:rPr lang="en-US" altLang="en-US" sz="1400">
                <a:solidFill>
                  <a:schemeClr val="tx1"/>
                </a:solidFill>
                <a:latin typeface="Arial" panose="020B0604020202020204" pitchFamily="34" charset="0"/>
              </a:rPr>
              <a:t>a threat to the US?</a:t>
            </a:r>
            <a:endParaRPr lang="en-US" altLang="en-US" sz="1800">
              <a:solidFill>
                <a:schemeClr val="tx1"/>
              </a:solidFill>
              <a:latin typeface="Arial" panose="020B0604020202020204" pitchFamily="34" charset="0"/>
            </a:endParaRPr>
          </a:p>
        </p:txBody>
      </p:sp>
      <p:sp>
        <p:nvSpPr>
          <p:cNvPr id="76803" name="Rectangle 4">
            <a:extLst>
              <a:ext uri="{FF2B5EF4-FFF2-40B4-BE49-F238E27FC236}">
                <a16:creationId xmlns:a16="http://schemas.microsoft.com/office/drawing/2014/main" id="{F9E228E8-95DE-954F-BB5F-266AA58EECD6}"/>
              </a:ext>
            </a:extLst>
          </p:cNvPr>
          <p:cNvSpPr>
            <a:spLocks noChangeArrowheads="1"/>
          </p:cNvSpPr>
          <p:nvPr/>
        </p:nvSpPr>
        <p:spPr bwMode="auto">
          <a:xfrm>
            <a:off x="609600" y="1981200"/>
            <a:ext cx="2362200" cy="14478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76804" name="Rectangle 5">
            <a:extLst>
              <a:ext uri="{FF2B5EF4-FFF2-40B4-BE49-F238E27FC236}">
                <a16:creationId xmlns:a16="http://schemas.microsoft.com/office/drawing/2014/main" id="{DC0AFD84-DCC2-AD43-AD41-5FBF2F572F17}"/>
              </a:ext>
            </a:extLst>
          </p:cNvPr>
          <p:cNvSpPr>
            <a:spLocks noChangeArrowheads="1"/>
          </p:cNvSpPr>
          <p:nvPr/>
        </p:nvSpPr>
        <p:spPr bwMode="auto">
          <a:xfrm>
            <a:off x="609600" y="3505200"/>
            <a:ext cx="2362200" cy="13716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76805" name="Rectangle 6">
            <a:extLst>
              <a:ext uri="{FF2B5EF4-FFF2-40B4-BE49-F238E27FC236}">
                <a16:creationId xmlns:a16="http://schemas.microsoft.com/office/drawing/2014/main" id="{7AAF2853-48D9-9043-AB23-D27B16656FB2}"/>
              </a:ext>
            </a:extLst>
          </p:cNvPr>
          <p:cNvSpPr>
            <a:spLocks noChangeArrowheads="1"/>
          </p:cNvSpPr>
          <p:nvPr/>
        </p:nvSpPr>
        <p:spPr bwMode="auto">
          <a:xfrm>
            <a:off x="609600" y="5029200"/>
            <a:ext cx="2362200" cy="13716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chemeClr val="tx1"/>
              </a:solidFill>
              <a:latin typeface="Arial" panose="020B0604020202020204" pitchFamily="34" charset="0"/>
            </a:endParaRPr>
          </a:p>
        </p:txBody>
      </p:sp>
      <p:sp>
        <p:nvSpPr>
          <p:cNvPr id="76806" name="Rectangle 7">
            <a:extLst>
              <a:ext uri="{FF2B5EF4-FFF2-40B4-BE49-F238E27FC236}">
                <a16:creationId xmlns:a16="http://schemas.microsoft.com/office/drawing/2014/main" id="{112F15A0-0547-FA4E-A696-919A90BB0963}"/>
              </a:ext>
            </a:extLst>
          </p:cNvPr>
          <p:cNvSpPr>
            <a:spLocks noChangeArrowheads="1"/>
          </p:cNvSpPr>
          <p:nvPr/>
        </p:nvSpPr>
        <p:spPr bwMode="auto">
          <a:xfrm>
            <a:off x="1143000" y="1524000"/>
            <a:ext cx="9144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chemeClr val="tx1"/>
                </a:solidFill>
                <a:latin typeface="Arial" panose="020B0604020202020204" pitchFamily="34" charset="0"/>
              </a:rPr>
              <a:t>YES</a:t>
            </a:r>
          </a:p>
        </p:txBody>
      </p:sp>
      <p:sp>
        <p:nvSpPr>
          <p:cNvPr id="76807" name="Text Box 8">
            <a:extLst>
              <a:ext uri="{FF2B5EF4-FFF2-40B4-BE49-F238E27FC236}">
                <a16:creationId xmlns:a16="http://schemas.microsoft.com/office/drawing/2014/main" id="{32DCEB56-EDB6-FD4A-A4E2-265C141C3D5C}"/>
              </a:ext>
            </a:extLst>
          </p:cNvPr>
          <p:cNvSpPr txBox="1">
            <a:spLocks noChangeArrowheads="1"/>
          </p:cNvSpPr>
          <p:nvPr/>
        </p:nvSpPr>
        <p:spPr bwMode="auto">
          <a:xfrm>
            <a:off x="685800" y="2057400"/>
            <a:ext cx="14255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eaLnBrk="1" hangingPunct="1">
              <a:spcBef>
                <a:spcPct val="50000"/>
              </a:spcBef>
              <a:buFontTx/>
              <a:buNone/>
            </a:pPr>
            <a:r>
              <a:rPr lang="en-US" altLang="en-US" sz="1200" b="1">
                <a:solidFill>
                  <a:schemeClr val="tx1"/>
                </a:solidFill>
                <a:latin typeface="Arial" panose="020B0604020202020204" pitchFamily="34" charset="0"/>
              </a:rPr>
              <a:t>Text 1 Evidence</a:t>
            </a:r>
            <a:endParaRPr lang="en-US" altLang="en-US" sz="1200">
              <a:solidFill>
                <a:schemeClr val="tx1"/>
              </a:solidFill>
              <a:latin typeface="Arial" panose="020B0604020202020204" pitchFamily="34" charset="0"/>
            </a:endParaRPr>
          </a:p>
        </p:txBody>
      </p:sp>
      <p:sp>
        <p:nvSpPr>
          <p:cNvPr id="76808" name="Text Box 9">
            <a:extLst>
              <a:ext uri="{FF2B5EF4-FFF2-40B4-BE49-F238E27FC236}">
                <a16:creationId xmlns:a16="http://schemas.microsoft.com/office/drawing/2014/main" id="{DFDF4AB6-022D-2144-A233-067735FD07A7}"/>
              </a:ext>
            </a:extLst>
          </p:cNvPr>
          <p:cNvSpPr txBox="1">
            <a:spLocks noChangeArrowheads="1"/>
          </p:cNvSpPr>
          <p:nvPr/>
        </p:nvSpPr>
        <p:spPr bwMode="auto">
          <a:xfrm>
            <a:off x="685800" y="3505200"/>
            <a:ext cx="1577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eaLnBrk="1" hangingPunct="1">
              <a:spcBef>
                <a:spcPct val="50000"/>
              </a:spcBef>
              <a:buFontTx/>
              <a:buNone/>
            </a:pPr>
            <a:r>
              <a:rPr lang="en-US" altLang="en-US" sz="1200" b="1">
                <a:solidFill>
                  <a:schemeClr val="tx1"/>
                </a:solidFill>
                <a:latin typeface="Arial" panose="020B0604020202020204" pitchFamily="34" charset="0"/>
              </a:rPr>
              <a:t>Text 2 Evidence</a:t>
            </a:r>
            <a:endParaRPr lang="en-US" altLang="en-US">
              <a:solidFill>
                <a:schemeClr val="tx1"/>
              </a:solidFill>
              <a:latin typeface="Arial" panose="020B0604020202020204" pitchFamily="34" charset="0"/>
            </a:endParaRPr>
          </a:p>
        </p:txBody>
      </p:sp>
      <p:sp>
        <p:nvSpPr>
          <p:cNvPr id="76809" name="Text Box 10">
            <a:extLst>
              <a:ext uri="{FF2B5EF4-FFF2-40B4-BE49-F238E27FC236}">
                <a16:creationId xmlns:a16="http://schemas.microsoft.com/office/drawing/2014/main" id="{AAA84F3C-BFDD-2B4B-BAA9-38AF437342BF}"/>
              </a:ext>
            </a:extLst>
          </p:cNvPr>
          <p:cNvSpPr txBox="1">
            <a:spLocks noChangeArrowheads="1"/>
          </p:cNvSpPr>
          <p:nvPr/>
        </p:nvSpPr>
        <p:spPr bwMode="auto">
          <a:xfrm>
            <a:off x="685800" y="5029200"/>
            <a:ext cx="153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eaLnBrk="1" hangingPunct="1">
              <a:spcBef>
                <a:spcPct val="0"/>
              </a:spcBef>
              <a:buFontTx/>
              <a:buNone/>
            </a:pPr>
            <a:r>
              <a:rPr lang="en-US" altLang="en-US" sz="1200" b="1">
                <a:solidFill>
                  <a:schemeClr val="tx1"/>
                </a:solidFill>
                <a:latin typeface="Arial" panose="020B0604020202020204" pitchFamily="34" charset="0"/>
              </a:rPr>
              <a:t>Text 3 Evidence</a:t>
            </a:r>
            <a:endParaRPr lang="en-US" altLang="en-US">
              <a:solidFill>
                <a:schemeClr val="tx1"/>
              </a:solidFill>
              <a:latin typeface="Arial" panose="020B0604020202020204" pitchFamily="34" charset="0"/>
            </a:endParaRPr>
          </a:p>
        </p:txBody>
      </p:sp>
      <p:sp>
        <p:nvSpPr>
          <p:cNvPr id="76810" name="Rectangle 11">
            <a:extLst>
              <a:ext uri="{FF2B5EF4-FFF2-40B4-BE49-F238E27FC236}">
                <a16:creationId xmlns:a16="http://schemas.microsoft.com/office/drawing/2014/main" id="{1663BCA0-9B84-B149-9338-096E232863B3}"/>
              </a:ext>
            </a:extLst>
          </p:cNvPr>
          <p:cNvSpPr>
            <a:spLocks noChangeArrowheads="1"/>
          </p:cNvSpPr>
          <p:nvPr/>
        </p:nvSpPr>
        <p:spPr bwMode="auto">
          <a:xfrm>
            <a:off x="6705600" y="1600200"/>
            <a:ext cx="914400" cy="3810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algn="ctr" eaLnBrk="1" hangingPunct="1">
              <a:spcBef>
                <a:spcPct val="0"/>
              </a:spcBef>
              <a:buFontTx/>
              <a:buNone/>
            </a:pPr>
            <a:r>
              <a:rPr lang="en-US" altLang="en-US" sz="1800">
                <a:solidFill>
                  <a:schemeClr val="tx1"/>
                </a:solidFill>
                <a:latin typeface="Arial" panose="020B0604020202020204" pitchFamily="34" charset="0"/>
              </a:rPr>
              <a:t>NO</a:t>
            </a:r>
          </a:p>
        </p:txBody>
      </p:sp>
      <p:sp>
        <p:nvSpPr>
          <p:cNvPr id="76811" name="Rectangle 12">
            <a:extLst>
              <a:ext uri="{FF2B5EF4-FFF2-40B4-BE49-F238E27FC236}">
                <a16:creationId xmlns:a16="http://schemas.microsoft.com/office/drawing/2014/main" id="{482CC9AA-DAEB-A54E-9F27-A25AEBB75C23}"/>
              </a:ext>
            </a:extLst>
          </p:cNvPr>
          <p:cNvSpPr>
            <a:spLocks noChangeArrowheads="1"/>
          </p:cNvSpPr>
          <p:nvPr/>
        </p:nvSpPr>
        <p:spPr bwMode="auto">
          <a:xfrm>
            <a:off x="6096000" y="2057400"/>
            <a:ext cx="2362200" cy="14478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76812" name="Rectangle 13">
            <a:extLst>
              <a:ext uri="{FF2B5EF4-FFF2-40B4-BE49-F238E27FC236}">
                <a16:creationId xmlns:a16="http://schemas.microsoft.com/office/drawing/2014/main" id="{744E6641-03D6-A14A-8A97-FD5D087385C6}"/>
              </a:ext>
            </a:extLst>
          </p:cNvPr>
          <p:cNvSpPr>
            <a:spLocks noChangeArrowheads="1"/>
          </p:cNvSpPr>
          <p:nvPr/>
        </p:nvSpPr>
        <p:spPr bwMode="auto">
          <a:xfrm>
            <a:off x="6096000" y="3581400"/>
            <a:ext cx="2362200" cy="14478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76813" name="Rectangle 14">
            <a:extLst>
              <a:ext uri="{FF2B5EF4-FFF2-40B4-BE49-F238E27FC236}">
                <a16:creationId xmlns:a16="http://schemas.microsoft.com/office/drawing/2014/main" id="{897E7844-D873-864D-BDCF-151C7175A8A8}"/>
              </a:ext>
            </a:extLst>
          </p:cNvPr>
          <p:cNvSpPr>
            <a:spLocks noChangeArrowheads="1"/>
          </p:cNvSpPr>
          <p:nvPr/>
        </p:nvSpPr>
        <p:spPr bwMode="auto">
          <a:xfrm>
            <a:off x="6096000" y="5105400"/>
            <a:ext cx="2362200" cy="13716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chemeClr val="tx1"/>
              </a:solidFill>
              <a:latin typeface="Arial" panose="020B0604020202020204" pitchFamily="34" charset="0"/>
            </a:endParaRPr>
          </a:p>
        </p:txBody>
      </p:sp>
      <p:sp>
        <p:nvSpPr>
          <p:cNvPr id="76814" name="Text Box 15">
            <a:extLst>
              <a:ext uri="{FF2B5EF4-FFF2-40B4-BE49-F238E27FC236}">
                <a16:creationId xmlns:a16="http://schemas.microsoft.com/office/drawing/2014/main" id="{A3662339-15FA-5A41-AA6F-570C6F528786}"/>
              </a:ext>
            </a:extLst>
          </p:cNvPr>
          <p:cNvSpPr txBox="1">
            <a:spLocks noChangeArrowheads="1"/>
          </p:cNvSpPr>
          <p:nvPr/>
        </p:nvSpPr>
        <p:spPr bwMode="auto">
          <a:xfrm>
            <a:off x="6172200" y="21336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eaLnBrk="1" hangingPunct="1">
              <a:spcBef>
                <a:spcPct val="50000"/>
              </a:spcBef>
              <a:buFontTx/>
              <a:buNone/>
            </a:pPr>
            <a:r>
              <a:rPr lang="en-US" altLang="en-US" sz="1200" b="1">
                <a:solidFill>
                  <a:schemeClr val="tx1"/>
                </a:solidFill>
                <a:latin typeface="Arial" panose="020B0604020202020204" pitchFamily="34" charset="0"/>
              </a:rPr>
              <a:t>Text 1 Evidence</a:t>
            </a:r>
            <a:endParaRPr lang="en-US" altLang="en-US">
              <a:solidFill>
                <a:schemeClr val="tx1"/>
              </a:solidFill>
              <a:latin typeface="Arial" panose="020B0604020202020204" pitchFamily="34" charset="0"/>
            </a:endParaRPr>
          </a:p>
        </p:txBody>
      </p:sp>
      <p:sp>
        <p:nvSpPr>
          <p:cNvPr id="76815" name="Text Box 16">
            <a:extLst>
              <a:ext uri="{FF2B5EF4-FFF2-40B4-BE49-F238E27FC236}">
                <a16:creationId xmlns:a16="http://schemas.microsoft.com/office/drawing/2014/main" id="{8E748BFE-990A-2A42-BC16-F62205107874}"/>
              </a:ext>
            </a:extLst>
          </p:cNvPr>
          <p:cNvSpPr txBox="1">
            <a:spLocks noChangeArrowheads="1"/>
          </p:cNvSpPr>
          <p:nvPr/>
        </p:nvSpPr>
        <p:spPr bwMode="auto">
          <a:xfrm>
            <a:off x="6172200" y="3657600"/>
            <a:ext cx="1577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eaLnBrk="1" hangingPunct="1">
              <a:spcBef>
                <a:spcPct val="50000"/>
              </a:spcBef>
              <a:buFontTx/>
              <a:buNone/>
            </a:pPr>
            <a:r>
              <a:rPr lang="en-US" altLang="en-US" sz="1200" b="1">
                <a:solidFill>
                  <a:schemeClr val="tx1"/>
                </a:solidFill>
                <a:latin typeface="Arial" panose="020B0604020202020204" pitchFamily="34" charset="0"/>
              </a:rPr>
              <a:t>Text 2 Evidence</a:t>
            </a:r>
            <a:endParaRPr lang="en-US" altLang="en-US">
              <a:solidFill>
                <a:schemeClr val="tx1"/>
              </a:solidFill>
              <a:latin typeface="Arial" panose="020B0604020202020204" pitchFamily="34" charset="0"/>
            </a:endParaRPr>
          </a:p>
        </p:txBody>
      </p:sp>
      <p:sp>
        <p:nvSpPr>
          <p:cNvPr id="76816" name="Text Box 17">
            <a:extLst>
              <a:ext uri="{FF2B5EF4-FFF2-40B4-BE49-F238E27FC236}">
                <a16:creationId xmlns:a16="http://schemas.microsoft.com/office/drawing/2014/main" id="{4C279995-F59B-D74A-9DB5-A9599EB56CE0}"/>
              </a:ext>
            </a:extLst>
          </p:cNvPr>
          <p:cNvSpPr txBox="1">
            <a:spLocks noChangeArrowheads="1"/>
          </p:cNvSpPr>
          <p:nvPr/>
        </p:nvSpPr>
        <p:spPr bwMode="auto">
          <a:xfrm>
            <a:off x="6172200" y="5181600"/>
            <a:ext cx="1577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eaLnBrk="1" hangingPunct="1">
              <a:spcBef>
                <a:spcPct val="50000"/>
              </a:spcBef>
              <a:buFontTx/>
              <a:buNone/>
            </a:pPr>
            <a:r>
              <a:rPr lang="en-US" altLang="en-US" sz="1200" b="1">
                <a:solidFill>
                  <a:schemeClr val="tx1"/>
                </a:solidFill>
                <a:latin typeface="Arial" panose="020B0604020202020204" pitchFamily="34" charset="0"/>
              </a:rPr>
              <a:t>Text 3 Evidence</a:t>
            </a:r>
            <a:endParaRPr lang="en-US" altLang="en-US">
              <a:solidFill>
                <a:schemeClr val="tx1"/>
              </a:solidFill>
              <a:latin typeface="Arial" panose="020B0604020202020204" pitchFamily="34" charset="0"/>
            </a:endParaRPr>
          </a:p>
        </p:txBody>
      </p:sp>
      <p:sp>
        <p:nvSpPr>
          <p:cNvPr id="76817" name="Rectangle 18">
            <a:extLst>
              <a:ext uri="{FF2B5EF4-FFF2-40B4-BE49-F238E27FC236}">
                <a16:creationId xmlns:a16="http://schemas.microsoft.com/office/drawing/2014/main" id="{90035BDE-95A5-E542-8BA8-56F4B825B81E}"/>
              </a:ext>
            </a:extLst>
          </p:cNvPr>
          <p:cNvSpPr>
            <a:spLocks noChangeArrowheads="1"/>
          </p:cNvSpPr>
          <p:nvPr/>
        </p:nvSpPr>
        <p:spPr bwMode="auto">
          <a:xfrm>
            <a:off x="3810000" y="4495800"/>
            <a:ext cx="1447800" cy="16764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76818" name="Text Box 19">
            <a:extLst>
              <a:ext uri="{FF2B5EF4-FFF2-40B4-BE49-F238E27FC236}">
                <a16:creationId xmlns:a16="http://schemas.microsoft.com/office/drawing/2014/main" id="{09EA2D23-C384-6548-94AF-EDAF6123BB51}"/>
              </a:ext>
            </a:extLst>
          </p:cNvPr>
          <p:cNvSpPr txBox="1">
            <a:spLocks noChangeArrowheads="1"/>
          </p:cNvSpPr>
          <p:nvPr/>
        </p:nvSpPr>
        <p:spPr bwMode="auto">
          <a:xfrm>
            <a:off x="4060825" y="4716463"/>
            <a:ext cx="1044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ＭＳ Ｐゴシック" panose="020B0600070205080204" pitchFamily="34" charset="-128"/>
              </a:defRPr>
            </a:lvl9pPr>
          </a:lstStyle>
          <a:p>
            <a:pPr eaLnBrk="1" hangingPunct="1">
              <a:spcBef>
                <a:spcPct val="50000"/>
              </a:spcBef>
              <a:buFontTx/>
              <a:buNone/>
            </a:pPr>
            <a:r>
              <a:rPr lang="en-US" altLang="en-US" sz="1200" b="1">
                <a:solidFill>
                  <a:schemeClr val="tx1"/>
                </a:solidFill>
                <a:latin typeface="Arial" panose="020B0604020202020204" pitchFamily="34" charset="0"/>
              </a:rPr>
              <a:t>Our View</a:t>
            </a:r>
          </a:p>
        </p:txBody>
      </p:sp>
      <p:sp>
        <p:nvSpPr>
          <p:cNvPr id="76819" name="Line 20">
            <a:extLst>
              <a:ext uri="{FF2B5EF4-FFF2-40B4-BE49-F238E27FC236}">
                <a16:creationId xmlns:a16="http://schemas.microsoft.com/office/drawing/2014/main" id="{C40694E0-314B-D146-968F-7AD7F53841E7}"/>
              </a:ext>
            </a:extLst>
          </p:cNvPr>
          <p:cNvSpPr>
            <a:spLocks noChangeShapeType="1"/>
          </p:cNvSpPr>
          <p:nvPr/>
        </p:nvSpPr>
        <p:spPr bwMode="auto">
          <a:xfrm flipH="1">
            <a:off x="2971800" y="38862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20" name="Line 21">
            <a:extLst>
              <a:ext uri="{FF2B5EF4-FFF2-40B4-BE49-F238E27FC236}">
                <a16:creationId xmlns:a16="http://schemas.microsoft.com/office/drawing/2014/main" id="{EE06E378-2DE7-3B45-9874-C0F5D6920660}"/>
              </a:ext>
            </a:extLst>
          </p:cNvPr>
          <p:cNvSpPr>
            <a:spLocks noChangeShapeType="1"/>
          </p:cNvSpPr>
          <p:nvPr/>
        </p:nvSpPr>
        <p:spPr bwMode="auto">
          <a:xfrm flipV="1">
            <a:off x="5257800" y="38862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21" name="Line 22">
            <a:extLst>
              <a:ext uri="{FF2B5EF4-FFF2-40B4-BE49-F238E27FC236}">
                <a16:creationId xmlns:a16="http://schemas.microsoft.com/office/drawing/2014/main" id="{D599D805-939D-AD4A-8284-D705B086A2AE}"/>
              </a:ext>
            </a:extLst>
          </p:cNvPr>
          <p:cNvSpPr>
            <a:spLocks noChangeShapeType="1"/>
          </p:cNvSpPr>
          <p:nvPr/>
        </p:nvSpPr>
        <p:spPr bwMode="auto">
          <a:xfrm flipH="1" flipV="1">
            <a:off x="2971800" y="3048000"/>
            <a:ext cx="762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22" name="Line 23">
            <a:extLst>
              <a:ext uri="{FF2B5EF4-FFF2-40B4-BE49-F238E27FC236}">
                <a16:creationId xmlns:a16="http://schemas.microsoft.com/office/drawing/2014/main" id="{E4114C89-FFD9-4245-B925-5EC91863D682}"/>
              </a:ext>
            </a:extLst>
          </p:cNvPr>
          <p:cNvSpPr>
            <a:spLocks noChangeShapeType="1"/>
          </p:cNvSpPr>
          <p:nvPr/>
        </p:nvSpPr>
        <p:spPr bwMode="auto">
          <a:xfrm flipV="1">
            <a:off x="5257800" y="3048000"/>
            <a:ext cx="838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23" name="Line 24">
            <a:extLst>
              <a:ext uri="{FF2B5EF4-FFF2-40B4-BE49-F238E27FC236}">
                <a16:creationId xmlns:a16="http://schemas.microsoft.com/office/drawing/2014/main" id="{4FD80CC2-2911-2E4D-8FE6-95B0A0D25EC3}"/>
              </a:ext>
            </a:extLst>
          </p:cNvPr>
          <p:cNvSpPr>
            <a:spLocks noChangeShapeType="1"/>
          </p:cNvSpPr>
          <p:nvPr/>
        </p:nvSpPr>
        <p:spPr bwMode="auto">
          <a:xfrm flipH="1">
            <a:off x="2971800" y="4114800"/>
            <a:ext cx="7620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24" name="Line 25">
            <a:extLst>
              <a:ext uri="{FF2B5EF4-FFF2-40B4-BE49-F238E27FC236}">
                <a16:creationId xmlns:a16="http://schemas.microsoft.com/office/drawing/2014/main" id="{34D5A99F-CF65-9C42-BBA8-8CC32A64E0B1}"/>
              </a:ext>
            </a:extLst>
          </p:cNvPr>
          <p:cNvSpPr>
            <a:spLocks noChangeShapeType="1"/>
          </p:cNvSpPr>
          <p:nvPr/>
        </p:nvSpPr>
        <p:spPr bwMode="auto">
          <a:xfrm>
            <a:off x="5257800" y="4191000"/>
            <a:ext cx="8382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92539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D746-D06C-564F-9009-671383F1104A}"/>
              </a:ext>
            </a:extLst>
          </p:cNvPr>
          <p:cNvSpPr>
            <a:spLocks noGrp="1"/>
          </p:cNvSpPr>
          <p:nvPr>
            <p:ph type="title"/>
          </p:nvPr>
        </p:nvSpPr>
        <p:spPr/>
        <p:txBody>
          <a:bodyPr>
            <a:normAutofit fontScale="90000"/>
          </a:bodyPr>
          <a:lstStyle/>
          <a:p>
            <a:r>
              <a:rPr lang="en-US" dirty="0"/>
              <a:t>7. Teach disciplinary writing, too</a:t>
            </a:r>
          </a:p>
        </p:txBody>
      </p:sp>
      <p:sp>
        <p:nvSpPr>
          <p:cNvPr id="3" name="Content Placeholder 2">
            <a:extLst>
              <a:ext uri="{FF2B5EF4-FFF2-40B4-BE49-F238E27FC236}">
                <a16:creationId xmlns:a16="http://schemas.microsoft.com/office/drawing/2014/main" id="{C2D20AE0-4289-504E-B313-968F5D99D57E}"/>
              </a:ext>
            </a:extLst>
          </p:cNvPr>
          <p:cNvSpPr>
            <a:spLocks noGrp="1"/>
          </p:cNvSpPr>
          <p:nvPr>
            <p:ph sz="quarter" idx="13"/>
          </p:nvPr>
        </p:nvSpPr>
        <p:spPr/>
        <p:txBody>
          <a:bodyPr/>
          <a:lstStyle/>
          <a:p>
            <a:r>
              <a:rPr lang="en-US" cap="none" dirty="0">
                <a:latin typeface="Arial" panose="020B0604020202020204" pitchFamily="34" charset="0"/>
                <a:cs typeface="Arial" panose="020B0604020202020204" pitchFamily="34" charset="0"/>
              </a:rPr>
              <a:t>One of the most effective ways of teaching text characteristics, formatting, and the like is to have students trying to use these features productively in their writing</a:t>
            </a:r>
          </a:p>
          <a:p>
            <a:r>
              <a:rPr lang="en-US" cap="none" dirty="0">
                <a:latin typeface="Arial" panose="020B0604020202020204" pitchFamily="34" charset="0"/>
                <a:cs typeface="Arial" panose="020B0604020202020204" pitchFamily="34" charset="0"/>
              </a:rPr>
              <a:t>Students should have opportunities to write papers and to produce presentations that effectively communicate information about content</a:t>
            </a:r>
          </a:p>
          <a:p>
            <a:pPr marL="0" indent="0">
              <a:buNone/>
            </a:pPr>
            <a:endParaRPr lang="en-US" cap="none"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62159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132522" y="78059"/>
            <a:ext cx="8630478" cy="6627541"/>
          </a:xfrm>
        </p:spPr>
        <p:txBody>
          <a:bodyPr>
            <a:normAutofit fontScale="77500" lnSpcReduction="20000"/>
          </a:bodyPr>
          <a:lstStyle/>
          <a:p>
            <a:pPr marL="0" indent="0">
              <a:buNone/>
            </a:pPr>
            <a:endParaRPr lang="en-US" sz="2400" dirty="0">
              <a:solidFill>
                <a:schemeClr val="accent1"/>
              </a:solidFill>
            </a:endParaRPr>
          </a:p>
          <a:p>
            <a:pPr marL="0" indent="0">
              <a:buNone/>
            </a:pPr>
            <a:r>
              <a:rPr lang="en-US" sz="2900" b="1" dirty="0">
                <a:solidFill>
                  <a:schemeClr val="accent1"/>
                </a:solidFill>
                <a:latin typeface="Arial" panose="020B0604020202020204" pitchFamily="34" charset="0"/>
                <a:cs typeface="Arial" panose="020B0604020202020204" pitchFamily="34" charset="0"/>
              </a:rPr>
              <a:t>History &amp; social studies Standards (cont.)</a:t>
            </a:r>
          </a:p>
          <a:p>
            <a:r>
              <a:rPr lang="en-US" sz="2300" cap="none" dirty="0">
                <a:latin typeface="Arial" panose="020B0604020202020204" pitchFamily="34" charset="0"/>
                <a:cs typeface="Arial" panose="020B0604020202020204" pitchFamily="34" charset="0"/>
              </a:rPr>
              <a:t>Distinguish among fact, opinion, and reasoned judgment in a historical account.</a:t>
            </a:r>
          </a:p>
          <a:p>
            <a:r>
              <a:rPr lang="en-US" sz="2300" cap="none" dirty="0">
                <a:latin typeface="Arial" panose="020B0604020202020204" pitchFamily="34" charset="0"/>
                <a:cs typeface="Arial" panose="020B0604020202020204" pitchFamily="34" charset="0"/>
              </a:rPr>
              <a:t>Compare and contrast treatments of the same topic in several primary and secondary sources.</a:t>
            </a:r>
          </a:p>
          <a:p>
            <a:r>
              <a:rPr lang="en-US" sz="2300" cap="none" dirty="0">
                <a:latin typeface="Arial" panose="020B0604020202020204" pitchFamily="34" charset="0"/>
                <a:cs typeface="Arial" panose="020B0604020202020204" pitchFamily="34" charset="0"/>
              </a:rPr>
              <a:t>Evaluate an author’s premises, claims, and evidence by corroborating or challenging them with other sources of information.</a:t>
            </a:r>
          </a:p>
          <a:p>
            <a:r>
              <a:rPr lang="en-US" sz="2300" cap="none" dirty="0">
                <a:latin typeface="Arial" panose="020B0604020202020204" pitchFamily="34" charset="0"/>
                <a:cs typeface="Arial" panose="020B0604020202020204" pitchFamily="34" charset="0"/>
              </a:rPr>
              <a:t>Integrate information from diverse sources, both primary and secondary, into a coherent understanding of an idea or event, noting discrepancies among sources.</a:t>
            </a:r>
          </a:p>
          <a:p>
            <a:pPr lvl="0"/>
            <a:r>
              <a:rPr lang="en-US" sz="2300" cap="none" dirty="0">
                <a:latin typeface="Arial" panose="020B0604020202020204" pitchFamily="34" charset="0"/>
                <a:cs typeface="Arial" panose="020B0604020202020204" pitchFamily="34" charset="0"/>
              </a:rPr>
              <a:t>Distinguish among facts, reasoned judgment based on research findings, and speculation in a text.</a:t>
            </a:r>
          </a:p>
          <a:p>
            <a:pPr lvl="0"/>
            <a:r>
              <a:rPr lang="en-US" sz="2300" cap="none" dirty="0">
                <a:latin typeface="Arial" panose="020B0604020202020204" pitchFamily="34" charset="0"/>
                <a:cs typeface="Arial" panose="020B0604020202020204" pitchFamily="34" charset="0"/>
              </a:rPr>
              <a:t>Follow precisely a complex multistep procedure when carrying out experiments, taking measurements, or performing technical tasks, attending to special cases or exceptions defined in the text.</a:t>
            </a:r>
          </a:p>
          <a:p>
            <a:endParaRPr lang="en-US" sz="1900" dirty="0"/>
          </a:p>
          <a:p>
            <a:pPr>
              <a:buFont typeface="Wingdings" pitchFamily="2" charset="2"/>
              <a:buNone/>
            </a:pPr>
            <a:endParaRPr lang="en-US" sz="1400" dirty="0"/>
          </a:p>
          <a:p>
            <a:pPr>
              <a:buFont typeface="Wingdings" pitchFamily="2" charset="2"/>
              <a:buNone/>
            </a:pPr>
            <a:endParaRPr lang="en-US" sz="1400" dirty="0"/>
          </a:p>
          <a:p>
            <a:pPr>
              <a:buFont typeface="Wingdings" pitchFamily="2" charset="2"/>
              <a:buNone/>
            </a:pPr>
            <a:r>
              <a:rPr lang="en-US" sz="1400" dirty="0"/>
              <a:t>.</a:t>
            </a:r>
          </a:p>
          <a:p>
            <a:pPr>
              <a:buFont typeface="Wingdings" pitchFamily="2" charset="2"/>
              <a:buNone/>
            </a:pPr>
            <a:endParaRPr lang="en-US" sz="1400" dirty="0"/>
          </a:p>
          <a:p>
            <a:pPr>
              <a:buFont typeface="Wingdings" pitchFamily="2" charset="2"/>
              <a:buNone/>
            </a:pPr>
            <a:endParaRPr lang="en-US" sz="1400" dirty="0"/>
          </a:p>
          <a:p>
            <a:pPr>
              <a:buFont typeface="Wingdings" pitchFamily="2" charset="2"/>
              <a:buNone/>
            </a:pPr>
            <a:endParaRPr lang="en-US" sz="1400" dirty="0"/>
          </a:p>
        </p:txBody>
      </p:sp>
    </p:spTree>
    <p:extLst>
      <p:ext uri="{BB962C8B-B14F-4D97-AF65-F5344CB8AC3E}">
        <p14:creationId xmlns:p14="http://schemas.microsoft.com/office/powerpoint/2010/main" val="1687421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D746-D06C-564F-9009-671383F1104A}"/>
              </a:ext>
            </a:extLst>
          </p:cNvPr>
          <p:cNvSpPr>
            <a:spLocks noGrp="1"/>
          </p:cNvSpPr>
          <p:nvPr>
            <p:ph type="title"/>
          </p:nvPr>
        </p:nvSpPr>
        <p:spPr/>
        <p:txBody>
          <a:bodyPr>
            <a:normAutofit fontScale="90000"/>
          </a:bodyPr>
          <a:lstStyle/>
          <a:p>
            <a:r>
              <a:rPr lang="en-US" dirty="0"/>
              <a:t>Teach disciplinary writing, too</a:t>
            </a:r>
          </a:p>
        </p:txBody>
      </p:sp>
      <p:sp>
        <p:nvSpPr>
          <p:cNvPr id="3" name="Content Placeholder 2">
            <a:extLst>
              <a:ext uri="{FF2B5EF4-FFF2-40B4-BE49-F238E27FC236}">
                <a16:creationId xmlns:a16="http://schemas.microsoft.com/office/drawing/2014/main" id="{C2D20AE0-4289-504E-B313-968F5D99D57E}"/>
              </a:ext>
            </a:extLst>
          </p:cNvPr>
          <p:cNvSpPr>
            <a:spLocks noGrp="1"/>
          </p:cNvSpPr>
          <p:nvPr>
            <p:ph sz="quarter" idx="13"/>
          </p:nvPr>
        </p:nvSpPr>
        <p:spPr/>
        <p:txBody>
          <a:bodyPr/>
          <a:lstStyle/>
          <a:p>
            <a:r>
              <a:rPr lang="en-US" cap="none" dirty="0">
                <a:latin typeface="Arial" panose="020B0604020202020204" pitchFamily="34" charset="0"/>
                <a:cs typeface="Arial" panose="020B0604020202020204" pitchFamily="34" charset="0"/>
              </a:rPr>
              <a:t>Research shows that writing about text increases student learning (Graham &amp; Hebert, 2010)</a:t>
            </a:r>
          </a:p>
          <a:p>
            <a:r>
              <a:rPr lang="en-US" cap="none" dirty="0">
                <a:latin typeface="Arial" panose="020B0604020202020204" pitchFamily="34" charset="0"/>
                <a:cs typeface="Arial" panose="020B0604020202020204" pitchFamily="34" charset="0"/>
              </a:rPr>
              <a:t>Having students write summaries of text are particularly valuable in the elementary grades</a:t>
            </a:r>
          </a:p>
          <a:p>
            <a:r>
              <a:rPr lang="en-US" cap="none" dirty="0">
                <a:latin typeface="Arial" panose="020B0604020202020204" pitchFamily="34" charset="0"/>
                <a:cs typeface="Arial" panose="020B0604020202020204" pitchFamily="34" charset="0"/>
              </a:rPr>
              <a:t>There are also benefits for having students write explanation in mathematics</a:t>
            </a:r>
          </a:p>
          <a:p>
            <a:r>
              <a:rPr lang="en-US" cap="none" dirty="0">
                <a:latin typeface="Arial" panose="020B0604020202020204" pitchFamily="34" charset="0"/>
                <a:cs typeface="Arial" panose="020B0604020202020204" pitchFamily="34" charset="0"/>
              </a:rPr>
              <a:t>And, for having students synthesize information across texts</a:t>
            </a:r>
          </a:p>
          <a:p>
            <a:pPr marL="0" indent="0">
              <a:buNone/>
            </a:pPr>
            <a:endParaRPr lang="en-US" cap="none"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354182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1F8F2-FF67-294C-AA52-B0FB2C5F1501}"/>
              </a:ext>
            </a:extLst>
          </p:cNvPr>
          <p:cNvSpPr>
            <a:spLocks noGrp="1"/>
          </p:cNvSpPr>
          <p:nvPr>
            <p:ph type="title"/>
          </p:nvPr>
        </p:nvSpPr>
        <p:spPr/>
        <p:txBody>
          <a:bodyPr wrap="square" numCol="1" anchorCtr="0" compatLnSpc="1">
            <a:prstTxWarp prst="textNoShape">
              <a:avLst/>
            </a:prstTxWarp>
          </a:bodyPr>
          <a:lstStyle/>
          <a:p>
            <a:pPr eaLnBrk="1" hangingPunct="1">
              <a:defRPr/>
            </a:pPr>
            <a:r>
              <a:rPr lang="en-US" altLang="en-US" sz="4000">
                <a:effectLst>
                  <a:outerShdw blurRad="38100" dist="38100" dir="2700000" algn="tl">
                    <a:srgbClr val="C0C0C0"/>
                  </a:outerShdw>
                </a:effectLst>
                <a:ea typeface="ＭＳ Ｐゴシック" panose="020B0600070205080204" pitchFamily="34" charset="-128"/>
              </a:rPr>
              <a:t>Writing about Text</a:t>
            </a:r>
          </a:p>
        </p:txBody>
      </p:sp>
      <p:sp>
        <p:nvSpPr>
          <p:cNvPr id="29698" name="Content Placeholder 2">
            <a:extLst>
              <a:ext uri="{FF2B5EF4-FFF2-40B4-BE49-F238E27FC236}">
                <a16:creationId xmlns:a16="http://schemas.microsoft.com/office/drawing/2014/main" id="{6B38A8DA-AA87-0045-9DD4-C2898247920D}"/>
              </a:ext>
            </a:extLst>
          </p:cNvPr>
          <p:cNvSpPr>
            <a:spLocks noGrp="1"/>
          </p:cNvSpPr>
          <p:nvPr>
            <p:ph idx="1"/>
          </p:nvPr>
        </p:nvSpPr>
        <p:spPr>
          <a:xfrm>
            <a:off x="457200" y="1828800"/>
            <a:ext cx="8229600" cy="4297363"/>
          </a:xfrm>
        </p:spPr>
        <p:txBody>
          <a:bodyPr/>
          <a:lstStyle/>
          <a:p>
            <a:pPr eaLnBrk="1" hangingPunct="1"/>
            <a:r>
              <a:rPr lang="en-US" altLang="en-US" cap="none" dirty="0">
                <a:latin typeface="Arial" panose="020B0604020202020204" pitchFamily="34" charset="0"/>
                <a:ea typeface="ＭＳ Ｐゴシック" panose="020B0600070205080204" pitchFamily="34" charset="-128"/>
              </a:rPr>
              <a:t>Text modeling</a:t>
            </a:r>
          </a:p>
          <a:p>
            <a:pPr eaLnBrk="1" hangingPunct="1"/>
            <a:r>
              <a:rPr lang="en-US" altLang="en-US" cap="none" dirty="0">
                <a:latin typeface="Arial" panose="020B0604020202020204" pitchFamily="34" charset="0"/>
                <a:ea typeface="ＭＳ Ｐゴシック" panose="020B0600070205080204" pitchFamily="34" charset="-128"/>
              </a:rPr>
              <a:t>Summaries</a:t>
            </a:r>
          </a:p>
          <a:p>
            <a:pPr eaLnBrk="1" hangingPunct="1"/>
            <a:r>
              <a:rPr lang="en-US" altLang="en-US" cap="none" dirty="0">
                <a:latin typeface="Arial" panose="020B0604020202020204" pitchFamily="34" charset="0"/>
                <a:ea typeface="ＭＳ Ｐゴシック" panose="020B0600070205080204" pitchFamily="34" charset="-128"/>
              </a:rPr>
              <a:t>Analysis and critique </a:t>
            </a:r>
          </a:p>
          <a:p>
            <a:pPr eaLnBrk="1" hangingPunct="1"/>
            <a:r>
              <a:rPr lang="en-US" altLang="en-US" cap="none" dirty="0">
                <a:latin typeface="Arial" panose="020B0604020202020204" pitchFamily="34" charset="0"/>
                <a:ea typeface="ＭＳ Ｐゴシック" panose="020B0600070205080204" pitchFamily="34" charset="-128"/>
              </a:rPr>
              <a:t>Synthesis</a:t>
            </a:r>
          </a:p>
        </p:txBody>
      </p:sp>
    </p:spTree>
    <p:extLst>
      <p:ext uri="{BB962C8B-B14F-4D97-AF65-F5344CB8AC3E}">
        <p14:creationId xmlns:p14="http://schemas.microsoft.com/office/powerpoint/2010/main" val="822742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15E3F-45E8-8442-8F9E-A53CC006DE23}"/>
              </a:ext>
            </a:extLst>
          </p:cNvPr>
          <p:cNvSpPr>
            <a:spLocks noGrp="1"/>
          </p:cNvSpPr>
          <p:nvPr>
            <p:ph type="title"/>
          </p:nvPr>
        </p:nvSpPr>
        <p:spPr>
          <a:xfrm>
            <a:off x="457200" y="320675"/>
            <a:ext cx="7239000" cy="1143000"/>
          </a:xfrm>
        </p:spPr>
        <p:txBody>
          <a:bodyPr wrap="square" numCol="1" anchorCtr="0" compatLnSpc="1">
            <a:prstTxWarp prst="textNoShape">
              <a:avLst/>
            </a:prstTxWarp>
            <a:normAutofit/>
          </a:bodyPr>
          <a:lstStyle/>
          <a:p>
            <a:pPr eaLnBrk="1" hangingPunct="1">
              <a:defRPr/>
            </a:pPr>
            <a:r>
              <a:rPr lang="en-US" altLang="en-US" sz="4000">
                <a:effectLst>
                  <a:outerShdw blurRad="38100" dist="38100" dir="2700000" algn="tl">
                    <a:srgbClr val="C0C0C0"/>
                  </a:outerShdw>
                </a:effectLst>
                <a:ea typeface="ＭＳ Ｐゴシック" panose="020B0600070205080204" pitchFamily="34" charset="-128"/>
              </a:rPr>
              <a:t>Writing To Text Models</a:t>
            </a:r>
          </a:p>
        </p:txBody>
      </p:sp>
      <p:sp>
        <p:nvSpPr>
          <p:cNvPr id="30722" name="Content Placeholder 2">
            <a:extLst>
              <a:ext uri="{FF2B5EF4-FFF2-40B4-BE49-F238E27FC236}">
                <a16:creationId xmlns:a16="http://schemas.microsoft.com/office/drawing/2014/main" id="{5A5D60A7-D7D4-984D-8FD7-C8F5425AD3CE}"/>
              </a:ext>
            </a:extLst>
          </p:cNvPr>
          <p:cNvSpPr>
            <a:spLocks noGrp="1"/>
          </p:cNvSpPr>
          <p:nvPr>
            <p:ph idx="1"/>
          </p:nvPr>
        </p:nvSpPr>
        <p:spPr>
          <a:xfrm>
            <a:off x="457200" y="1463676"/>
            <a:ext cx="8229600" cy="4662488"/>
          </a:xfrm>
        </p:spPr>
        <p:txBody>
          <a:bodyPr/>
          <a:lstStyle/>
          <a:p>
            <a:pPr eaLnBrk="1" hangingPunct="1"/>
            <a:r>
              <a:rPr lang="en-US" altLang="en-US" cap="none" dirty="0">
                <a:latin typeface="Arial" panose="020B0604020202020204" pitchFamily="34" charset="0"/>
                <a:ea typeface="ＭＳ Ｐゴシック" panose="020B0600070205080204" pitchFamily="34" charset="-128"/>
              </a:rPr>
              <a:t>Good writers usually become good writers because they imitate when they write</a:t>
            </a:r>
          </a:p>
          <a:p>
            <a:pPr eaLnBrk="1" hangingPunct="1"/>
            <a:r>
              <a:rPr lang="en-US" altLang="en-US" cap="none" dirty="0">
                <a:latin typeface="Arial" panose="020B0604020202020204" pitchFamily="34" charset="0"/>
                <a:ea typeface="ＭＳ Ｐゴシック" panose="020B0600070205080204" pitchFamily="34" charset="-128"/>
              </a:rPr>
              <a:t>They imitate structure, style, language</a:t>
            </a:r>
          </a:p>
          <a:p>
            <a:pPr eaLnBrk="1" hangingPunct="1"/>
            <a:r>
              <a:rPr lang="en-US" altLang="en-US" cap="none" dirty="0">
                <a:latin typeface="Arial" panose="020B0604020202020204" pitchFamily="34" charset="0"/>
                <a:ea typeface="ＭＳ Ｐゴシック" panose="020B0600070205080204" pitchFamily="34" charset="-128"/>
              </a:rPr>
              <a:t>Writing on the basis of models –that is trying to imitate features of what we read—can both improve reading and writing </a:t>
            </a:r>
          </a:p>
          <a:p>
            <a:pPr eaLnBrk="1" hangingPunct="1"/>
            <a:r>
              <a:rPr lang="en-US" altLang="en-US" cap="none" dirty="0">
                <a:latin typeface="Arial" panose="020B0604020202020204" pitchFamily="34" charset="0"/>
                <a:ea typeface="ＭＳ Ｐゴシック" panose="020B0600070205080204" pitchFamily="34" charset="-128"/>
              </a:rPr>
              <a:t>To do this requires analytical reading that looks carefully at how the text was composed</a:t>
            </a:r>
          </a:p>
          <a:p>
            <a:pPr eaLnBrk="1" hangingPunct="1"/>
            <a:r>
              <a:rPr lang="en-US" altLang="en-US" cap="none" dirty="0">
                <a:latin typeface="Arial" panose="020B0604020202020204" pitchFamily="34" charset="0"/>
                <a:ea typeface="ＭＳ Ｐゴシック" panose="020B0600070205080204" pitchFamily="34" charset="-128"/>
              </a:rPr>
              <a:t>And for the writer it provides valuable scaffolding</a:t>
            </a:r>
          </a:p>
        </p:txBody>
      </p:sp>
    </p:spTree>
    <p:extLst>
      <p:ext uri="{BB962C8B-B14F-4D97-AF65-F5344CB8AC3E}">
        <p14:creationId xmlns:p14="http://schemas.microsoft.com/office/powerpoint/2010/main" val="1438711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D7AB4-7B1E-834F-928E-2BDFC62015E8}"/>
              </a:ext>
            </a:extLst>
          </p:cNvPr>
          <p:cNvSpPr>
            <a:spLocks noGrp="1"/>
          </p:cNvSpPr>
          <p:nvPr>
            <p:ph type="title"/>
          </p:nvPr>
        </p:nvSpPr>
        <p:spPr/>
        <p:txBody>
          <a:bodyPr wrap="square" numCol="1" anchorCtr="0" compatLnSpc="1">
            <a:prstTxWarp prst="textNoShape">
              <a:avLst/>
            </a:prstTxWarp>
          </a:bodyPr>
          <a:lstStyle/>
          <a:p>
            <a:pPr eaLnBrk="1" hangingPunct="1">
              <a:defRPr/>
            </a:pPr>
            <a:r>
              <a:rPr lang="en-US" altLang="en-US" sz="4000">
                <a:effectLst>
                  <a:outerShdw blurRad="38100" dist="38100" dir="2700000" algn="tl">
                    <a:srgbClr val="C0C0C0"/>
                  </a:outerShdw>
                </a:effectLst>
                <a:ea typeface="ＭＳ Ｐゴシック" panose="020B0600070205080204" pitchFamily="34" charset="-128"/>
              </a:rPr>
              <a:t>Text Modeling</a:t>
            </a:r>
          </a:p>
        </p:txBody>
      </p:sp>
      <p:sp>
        <p:nvSpPr>
          <p:cNvPr id="33794" name="Content Placeholder 2">
            <a:extLst>
              <a:ext uri="{FF2B5EF4-FFF2-40B4-BE49-F238E27FC236}">
                <a16:creationId xmlns:a16="http://schemas.microsoft.com/office/drawing/2014/main" id="{A09F6EB7-265F-B940-A9C2-0A343CA56CEF}"/>
              </a:ext>
            </a:extLst>
          </p:cNvPr>
          <p:cNvSpPr>
            <a:spLocks noGrp="1"/>
          </p:cNvSpPr>
          <p:nvPr>
            <p:ph idx="1"/>
          </p:nvPr>
        </p:nvSpPr>
        <p:spPr>
          <a:xfrm>
            <a:off x="381000" y="1905000"/>
            <a:ext cx="8305800" cy="4221163"/>
          </a:xfrm>
        </p:spPr>
        <p:txBody>
          <a:bodyPr/>
          <a:lstStyle/>
          <a:p>
            <a:pPr eaLnBrk="1" hangingPunct="1"/>
            <a:r>
              <a:rPr lang="en-US" altLang="en-US" cap="none" dirty="0">
                <a:latin typeface="Arial" panose="020B0604020202020204" pitchFamily="34" charset="0"/>
                <a:ea typeface="ＭＳ Ｐゴシック" panose="020B0600070205080204" pitchFamily="34" charset="-128"/>
              </a:rPr>
              <a:t>Select strong text examples</a:t>
            </a:r>
          </a:p>
          <a:p>
            <a:pPr eaLnBrk="1" hangingPunct="1"/>
            <a:r>
              <a:rPr lang="en-US" altLang="en-US" cap="none" dirty="0">
                <a:latin typeface="Arial" panose="020B0604020202020204" pitchFamily="34" charset="0"/>
                <a:ea typeface="ＭＳ Ｐゴシック" panose="020B0600070205080204" pitchFamily="34" charset="-128"/>
              </a:rPr>
              <a:t>Read and reread the text trying to identify or describe its features</a:t>
            </a:r>
          </a:p>
          <a:p>
            <a:pPr eaLnBrk="1" hangingPunct="1"/>
            <a:r>
              <a:rPr lang="en-US" altLang="en-US" cap="none" dirty="0">
                <a:latin typeface="Arial" panose="020B0604020202020204" pitchFamily="34" charset="0"/>
                <a:ea typeface="ＭＳ Ｐゴシック" panose="020B0600070205080204" pitchFamily="34" charset="-128"/>
              </a:rPr>
              <a:t>Decide which features need to be repeated</a:t>
            </a:r>
          </a:p>
          <a:p>
            <a:pPr eaLnBrk="1" hangingPunct="1"/>
            <a:r>
              <a:rPr lang="en-US" altLang="en-US" cap="none" dirty="0">
                <a:latin typeface="Arial" panose="020B0604020202020204" pitchFamily="34" charset="0"/>
                <a:ea typeface="ＭＳ Ｐゴシック" panose="020B0600070205080204" pitchFamily="34" charset="-128"/>
              </a:rPr>
              <a:t>Then try to compose your own text by varying the key features</a:t>
            </a:r>
          </a:p>
          <a:p>
            <a:pPr eaLnBrk="1" hangingPunct="1"/>
            <a:r>
              <a:rPr lang="en-US" altLang="en-US" cap="none" dirty="0">
                <a:latin typeface="Arial" panose="020B0604020202020204" pitchFamily="34" charset="0"/>
                <a:ea typeface="ＭＳ Ｐゴシック" panose="020B0600070205080204" pitchFamily="34" charset="-128"/>
              </a:rPr>
              <a:t>Re-read the original text and revise</a:t>
            </a:r>
          </a:p>
        </p:txBody>
      </p:sp>
    </p:spTree>
    <p:extLst>
      <p:ext uri="{BB962C8B-B14F-4D97-AF65-F5344CB8AC3E}">
        <p14:creationId xmlns:p14="http://schemas.microsoft.com/office/powerpoint/2010/main" val="22169597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a:extLst>
              <a:ext uri="{FF2B5EF4-FFF2-40B4-BE49-F238E27FC236}">
                <a16:creationId xmlns:a16="http://schemas.microsoft.com/office/drawing/2014/main" id="{D7ED5783-D529-2B46-A006-E7325BE49F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27050"/>
            <a:ext cx="3962400"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027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a:extLst>
              <a:ext uri="{FF2B5EF4-FFF2-40B4-BE49-F238E27FC236}">
                <a16:creationId xmlns:a16="http://schemas.microsoft.com/office/drawing/2014/main" id="{DEB29DC4-E016-D045-AA4E-D1C28151165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0" y="0"/>
            <a:ext cx="404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145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a:extLst>
              <a:ext uri="{FF2B5EF4-FFF2-40B4-BE49-F238E27FC236}">
                <a16:creationId xmlns:a16="http://schemas.microsoft.com/office/drawing/2014/main" id="{8EE3E00A-D627-8C48-9AFA-3ECD572EBA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3500" y="0"/>
            <a:ext cx="3932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26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a:extLst>
              <a:ext uri="{FF2B5EF4-FFF2-40B4-BE49-F238E27FC236}">
                <a16:creationId xmlns:a16="http://schemas.microsoft.com/office/drawing/2014/main" id="{4BA65F73-1950-0343-8F9F-A6E53B0BDC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6376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289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44506-740C-274A-AC9E-8091C5F365D7}"/>
              </a:ext>
            </a:extLst>
          </p:cNvPr>
          <p:cNvSpPr>
            <a:spLocks noGrp="1"/>
          </p:cNvSpPr>
          <p:nvPr>
            <p:ph type="title"/>
          </p:nvPr>
        </p:nvSpPr>
        <p:spPr/>
        <p:txBody>
          <a:bodyPr wrap="square" numCol="1" anchorCtr="0" compatLnSpc="1">
            <a:prstTxWarp prst="textNoShape">
              <a:avLst/>
            </a:prstTxWarp>
          </a:bodyPr>
          <a:lstStyle/>
          <a:p>
            <a:pPr eaLnBrk="1" hangingPunct="1">
              <a:defRPr/>
            </a:pPr>
            <a:r>
              <a:rPr lang="en-US" altLang="en-US" sz="4000">
                <a:effectLst>
                  <a:outerShdw blurRad="38100" dist="38100" dir="2700000" algn="tl">
                    <a:srgbClr val="C0C0C0"/>
                  </a:outerShdw>
                </a:effectLst>
                <a:ea typeface="ＭＳ Ｐゴシック" panose="020B0600070205080204" pitchFamily="34" charset="-128"/>
              </a:rPr>
              <a:t>Summarization </a:t>
            </a:r>
          </a:p>
        </p:txBody>
      </p:sp>
      <p:sp>
        <p:nvSpPr>
          <p:cNvPr id="46082" name="Content Placeholder 2">
            <a:extLst>
              <a:ext uri="{FF2B5EF4-FFF2-40B4-BE49-F238E27FC236}">
                <a16:creationId xmlns:a16="http://schemas.microsoft.com/office/drawing/2014/main" id="{C6FCBD26-BF8E-9F4B-923B-090AEF25BE48}"/>
              </a:ext>
            </a:extLst>
          </p:cNvPr>
          <p:cNvSpPr>
            <a:spLocks noGrp="1"/>
          </p:cNvSpPr>
          <p:nvPr>
            <p:ph idx="1"/>
          </p:nvPr>
        </p:nvSpPr>
        <p:spPr>
          <a:xfrm>
            <a:off x="381000" y="1828800"/>
            <a:ext cx="8305800" cy="4297363"/>
          </a:xfrm>
        </p:spPr>
        <p:txBody>
          <a:bodyPr/>
          <a:lstStyle/>
          <a:p>
            <a:pPr eaLnBrk="1" hangingPunct="1"/>
            <a:r>
              <a:rPr lang="en-US" altLang="en-US" cap="none" dirty="0">
                <a:latin typeface="Arial" panose="020B0604020202020204" pitchFamily="34" charset="0"/>
                <a:ea typeface="ＭＳ Ｐゴシック" panose="020B0600070205080204" pitchFamily="34" charset="-128"/>
              </a:rPr>
              <a:t>Writing about text is effective because it encourages students to think about what the author wrote (more effective with elementary than secondary)</a:t>
            </a:r>
          </a:p>
          <a:p>
            <a:pPr eaLnBrk="1" hangingPunct="1"/>
            <a:r>
              <a:rPr lang="en-US" altLang="en-US" cap="none" dirty="0">
                <a:latin typeface="Arial" panose="020B0604020202020204" pitchFamily="34" charset="0"/>
                <a:ea typeface="ＭＳ Ｐゴシック" panose="020B0600070205080204" pitchFamily="34" charset="-128"/>
              </a:rPr>
              <a:t>Requires students to identify the key ideas and details and to think about how those ideas are organized </a:t>
            </a:r>
          </a:p>
          <a:p>
            <a:pPr eaLnBrk="1" hangingPunct="1"/>
            <a:r>
              <a:rPr lang="en-US" altLang="en-US" cap="none" dirty="0">
                <a:latin typeface="Arial" panose="020B0604020202020204" pitchFamily="34" charset="0"/>
                <a:ea typeface="ＭＳ Ｐゴシック" panose="020B0600070205080204" pitchFamily="34" charset="-128"/>
              </a:rPr>
              <a:t>More explicit consideration of the text than if the reader were only reading</a:t>
            </a:r>
          </a:p>
          <a:p>
            <a:pPr eaLnBrk="1" hangingPunct="1"/>
            <a:endParaRPr lang="en-US" altLang="en-US" dirty="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960379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72" name="Rectangle 208">
            <a:extLst>
              <a:ext uri="{FF2B5EF4-FFF2-40B4-BE49-F238E27FC236}">
                <a16:creationId xmlns:a16="http://schemas.microsoft.com/office/drawing/2014/main" id="{740C2F45-77E8-1E4D-8253-7C0283288C24}"/>
              </a:ext>
            </a:extLst>
          </p:cNvPr>
          <p:cNvSpPr>
            <a:spLocks noGrp="1" noChangeArrowheads="1"/>
          </p:cNvSpPr>
          <p:nvPr>
            <p:ph type="title"/>
          </p:nvPr>
        </p:nvSpPr>
        <p:spPr>
          <a:xfrm>
            <a:off x="457200" y="274638"/>
            <a:ext cx="8229600" cy="868362"/>
          </a:xfrm>
        </p:spPr>
        <p:txBody>
          <a:bodyPr wrap="square" numCol="1" anchorCtr="0" compatLnSpc="1">
            <a:prstTxWarp prst="textNoShape">
              <a:avLst/>
            </a:prstTxWarp>
          </a:bodyPr>
          <a:lstStyle/>
          <a:p>
            <a:pPr eaLnBrk="1" hangingPunct="1">
              <a:defRPr/>
            </a:pPr>
            <a:r>
              <a:rPr lang="en-US" altLang="en-US" sz="3200">
                <a:solidFill>
                  <a:srgbClr val="7388CE"/>
                </a:solidFill>
                <a:effectLst>
                  <a:outerShdw blurRad="38100" dist="38100" dir="2700000" algn="tl">
                    <a:srgbClr val="C0C0C0"/>
                  </a:outerShdw>
                </a:effectLst>
                <a:ea typeface="ＭＳ Ｐゴシック" panose="020B0600070205080204" pitchFamily="34" charset="-128"/>
              </a:rPr>
              <a:t>Graham &amp; Perin Results</a:t>
            </a:r>
          </a:p>
        </p:txBody>
      </p:sp>
      <p:graphicFrame>
        <p:nvGraphicFramePr>
          <p:cNvPr id="37107" name="Group 243">
            <a:extLst>
              <a:ext uri="{FF2B5EF4-FFF2-40B4-BE49-F238E27FC236}">
                <a16:creationId xmlns:a16="http://schemas.microsoft.com/office/drawing/2014/main" id="{C8642546-AEAC-E141-8FAE-C80EF0784E57}"/>
              </a:ext>
            </a:extLst>
          </p:cNvPr>
          <p:cNvGraphicFramePr>
            <a:graphicFrameLocks noGrp="1"/>
          </p:cNvGraphicFramePr>
          <p:nvPr>
            <p:ph type="tbl" idx="1"/>
          </p:nvPr>
        </p:nvGraphicFramePr>
        <p:xfrm>
          <a:off x="990600" y="1219200"/>
          <a:ext cx="6553200" cy="4876800"/>
        </p:xfrm>
        <a:graphic>
          <a:graphicData uri="http://schemas.openxmlformats.org/drawingml/2006/table">
            <a:tbl>
              <a:tblPr/>
              <a:tblGrid>
                <a:gridCol w="3506788">
                  <a:extLst>
                    <a:ext uri="{9D8B030D-6E8A-4147-A177-3AD203B41FA5}">
                      <a16:colId xmlns:a16="http://schemas.microsoft.com/office/drawing/2014/main" val="20000"/>
                    </a:ext>
                  </a:extLst>
                </a:gridCol>
                <a:gridCol w="1477962">
                  <a:extLst>
                    <a:ext uri="{9D8B030D-6E8A-4147-A177-3AD203B41FA5}">
                      <a16:colId xmlns:a16="http://schemas.microsoft.com/office/drawing/2014/main" val="20001"/>
                    </a:ext>
                  </a:extLst>
                </a:gridCol>
                <a:gridCol w="1568450">
                  <a:extLst>
                    <a:ext uri="{9D8B030D-6E8A-4147-A177-3AD203B41FA5}">
                      <a16:colId xmlns:a16="http://schemas.microsoft.com/office/drawing/2014/main" val="20002"/>
                    </a:ext>
                  </a:extLst>
                </a:gridCol>
              </a:tblGrid>
              <a:tr h="518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0000"/>
                          </a:solidFill>
                          <a:effectLst/>
                          <a:latin typeface="Arial" charset="0"/>
                        </a:rPr>
                        <a:t>Strategy instruction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0000"/>
                          </a:solidFill>
                          <a:effectLst/>
                          <a:latin typeface="Arial"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Arial"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Summarization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Peer assistance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Product goals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Word processing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Sentence combining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Prewriting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Process approach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Inquiry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Models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62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Grammar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0830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06E9A-0E04-B245-BE41-93BEA67FA623}"/>
              </a:ext>
            </a:extLst>
          </p:cNvPr>
          <p:cNvSpPr>
            <a:spLocks noGrp="1"/>
          </p:cNvSpPr>
          <p:nvPr>
            <p:ph idx="1"/>
          </p:nvPr>
        </p:nvSpPr>
        <p:spPr>
          <a:xfrm>
            <a:off x="501805" y="1014762"/>
            <a:ext cx="7810208" cy="4359824"/>
          </a:xfrm>
        </p:spPr>
        <p:txBody>
          <a:bodyPr>
            <a:normAutofit fontScale="92500" lnSpcReduction="20000"/>
          </a:bodyPr>
          <a:lstStyle/>
          <a:p>
            <a:pPr marL="0" lvl="0" indent="0">
              <a:buNone/>
            </a:pPr>
            <a:r>
              <a:rPr lang="en-US" b="1" dirty="0">
                <a:solidFill>
                  <a:schemeClr val="accent1"/>
                </a:solidFill>
                <a:latin typeface="Arial" panose="020B0604020202020204" pitchFamily="34" charset="0"/>
                <a:cs typeface="Arial" panose="020B0604020202020204" pitchFamily="34" charset="0"/>
              </a:rPr>
              <a:t>Science &amp; Technical subjects standards </a:t>
            </a:r>
          </a:p>
          <a:p>
            <a:pPr lvl="0"/>
            <a:r>
              <a:rPr lang="en-US" cap="none" dirty="0">
                <a:latin typeface="Arial" panose="020B0604020202020204" pitchFamily="34" charset="0"/>
                <a:cs typeface="Arial" panose="020B0604020202020204" pitchFamily="34" charset="0"/>
              </a:rPr>
              <a:t>Determine the meaning of symbols, key terms, and other domain-specific words and phrases as they are used in a specific scientific or technical texts and topics.</a:t>
            </a:r>
          </a:p>
          <a:p>
            <a:pPr lvl="0"/>
            <a:r>
              <a:rPr lang="en-US" cap="none" dirty="0">
                <a:latin typeface="Arial" panose="020B0604020202020204" pitchFamily="34" charset="0"/>
                <a:cs typeface="Arial" panose="020B0604020202020204" pitchFamily="34" charset="0"/>
              </a:rPr>
              <a:t>Integrate quantitative or technical information expressed in words in a text with a version of that information expressed visually (</a:t>
            </a:r>
            <a:r>
              <a:rPr lang="en-US" cap="none" dirty="0" err="1">
                <a:latin typeface="Arial" panose="020B0604020202020204" pitchFamily="34" charset="0"/>
                <a:cs typeface="Arial" panose="020B0604020202020204" pitchFamily="34" charset="0"/>
              </a:rPr>
              <a:t>e.G.</a:t>
            </a:r>
            <a:r>
              <a:rPr lang="en-US" cap="none" dirty="0">
                <a:latin typeface="Arial" panose="020B0604020202020204" pitchFamily="34" charset="0"/>
                <a:cs typeface="Arial" panose="020B0604020202020204" pitchFamily="34" charset="0"/>
              </a:rPr>
              <a:t>, In a flowchart, diagram, model, graph, or table).</a:t>
            </a:r>
          </a:p>
          <a:p>
            <a:pPr lvl="0"/>
            <a:r>
              <a:rPr lang="en-US" cap="none" dirty="0">
                <a:latin typeface="Arial" panose="020B0604020202020204" pitchFamily="34" charset="0"/>
                <a:cs typeface="Arial" panose="020B0604020202020204" pitchFamily="34" charset="0"/>
              </a:rPr>
              <a:t>Distinguish among facts, reasoned judgment based on research findings, and speculation in a text.</a:t>
            </a:r>
          </a:p>
          <a:p>
            <a:pPr lvl="0"/>
            <a:r>
              <a:rPr lang="en-US" cap="none" dirty="0">
                <a:latin typeface="Arial" panose="020B0604020202020204" pitchFamily="34" charset="0"/>
                <a:cs typeface="Arial" panose="020B0604020202020204" pitchFamily="34" charset="0"/>
              </a:rPr>
              <a:t>Follow precisely a complex multistep procedure when carrying out experiments, taking measurements, or performing technical tasks, attending to special cases or exceptions defined in the text.</a:t>
            </a:r>
          </a:p>
          <a:p>
            <a:pPr marL="0" lvl="0" indent="0">
              <a:buNone/>
            </a:pPr>
            <a:endParaRPr lang="en-US" dirty="0">
              <a:solidFill>
                <a:schemeClr val="accent1"/>
              </a:solidFill>
            </a:endParaRPr>
          </a:p>
          <a:p>
            <a:endParaRPr lang="en-US" dirty="0"/>
          </a:p>
        </p:txBody>
      </p:sp>
    </p:spTree>
    <p:extLst>
      <p:ext uri="{BB962C8B-B14F-4D97-AF65-F5344CB8AC3E}">
        <p14:creationId xmlns:p14="http://schemas.microsoft.com/office/powerpoint/2010/main" val="1944663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Content Placeholder 3">
            <a:extLst>
              <a:ext uri="{FF2B5EF4-FFF2-40B4-BE49-F238E27FC236}">
                <a16:creationId xmlns:a16="http://schemas.microsoft.com/office/drawing/2014/main" id="{8B9278E5-A76E-3D4A-8000-842B58B0F76D}"/>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 y="0"/>
            <a:ext cx="8956675" cy="6858000"/>
          </a:xfrm>
        </p:spPr>
      </p:pic>
    </p:spTree>
    <p:extLst>
      <p:ext uri="{BB962C8B-B14F-4D97-AF65-F5344CB8AC3E}">
        <p14:creationId xmlns:p14="http://schemas.microsoft.com/office/powerpoint/2010/main" val="19433002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E5AF26A2-22E1-924B-BB25-C1E485F04039}"/>
              </a:ext>
            </a:extLst>
          </p:cNvPr>
          <p:cNvSpPr>
            <a:spLocks noGrp="1"/>
          </p:cNvSpPr>
          <p:nvPr>
            <p:ph idx="1"/>
          </p:nvPr>
        </p:nvSpPr>
        <p:spPr/>
        <p:txBody>
          <a:bodyPr rtlCol="0">
            <a:normAutofit/>
          </a:bodyPr>
          <a:lstStyle/>
          <a:p>
            <a:pPr marL="0" indent="0" eaLnBrk="1" fontAlgn="auto" hangingPunct="1">
              <a:spcAft>
                <a:spcPts val="0"/>
              </a:spcAft>
              <a:buFont typeface="Wingdings 2"/>
              <a:buNone/>
              <a:defRPr/>
            </a:pPr>
            <a:r>
              <a:rPr lang="en-US" sz="3200" b="1" dirty="0">
                <a:solidFill>
                  <a:schemeClr val="tx1">
                    <a:lumMod val="50000"/>
                    <a:lumOff val="50000"/>
                  </a:schemeClr>
                </a:solidFill>
                <a:ea typeface="+mn-ea"/>
                <a:cs typeface="+mn-cs"/>
              </a:rPr>
              <a:t>Summaries of Short Texts:</a:t>
            </a:r>
          </a:p>
          <a:p>
            <a:pPr eaLnBrk="1" fontAlgn="auto" hangingPunct="1">
              <a:spcAft>
                <a:spcPts val="0"/>
              </a:spcAft>
              <a:defRPr/>
            </a:pPr>
            <a:r>
              <a:rPr lang="en-US" cap="none" dirty="0">
                <a:solidFill>
                  <a:schemeClr val="tx1">
                    <a:lumMod val="50000"/>
                    <a:lumOff val="50000"/>
                  </a:schemeClr>
                </a:solidFill>
                <a:latin typeface="Arial" panose="020B0604020202020204" pitchFamily="34" charset="0"/>
                <a:ea typeface="+mn-ea"/>
                <a:cs typeface="+mn-cs"/>
              </a:rPr>
              <a:t>Identify/select the main idea of a paragraph</a:t>
            </a:r>
          </a:p>
          <a:p>
            <a:pPr eaLnBrk="1" fontAlgn="auto" hangingPunct="1">
              <a:spcAft>
                <a:spcPts val="0"/>
              </a:spcAft>
              <a:defRPr/>
            </a:pPr>
            <a:r>
              <a:rPr lang="en-US" cap="none" dirty="0">
                <a:solidFill>
                  <a:schemeClr val="tx1">
                    <a:lumMod val="50000"/>
                    <a:lumOff val="50000"/>
                  </a:schemeClr>
                </a:solidFill>
                <a:latin typeface="Arial" panose="020B0604020202020204" pitchFamily="34" charset="0"/>
                <a:ea typeface="+mn-ea"/>
                <a:cs typeface="+mn-cs"/>
              </a:rPr>
              <a:t>Delete trivial information</a:t>
            </a:r>
          </a:p>
          <a:p>
            <a:pPr eaLnBrk="1" fontAlgn="auto" hangingPunct="1">
              <a:spcAft>
                <a:spcPts val="0"/>
              </a:spcAft>
              <a:defRPr/>
            </a:pPr>
            <a:r>
              <a:rPr lang="en-US" cap="none" dirty="0">
                <a:solidFill>
                  <a:schemeClr val="tx1">
                    <a:lumMod val="50000"/>
                    <a:lumOff val="50000"/>
                  </a:schemeClr>
                </a:solidFill>
                <a:latin typeface="Arial" panose="020B0604020202020204" pitchFamily="34" charset="0"/>
                <a:ea typeface="+mn-ea"/>
                <a:cs typeface="+mn-cs"/>
              </a:rPr>
              <a:t>Delete redundant information</a:t>
            </a:r>
          </a:p>
          <a:p>
            <a:pPr eaLnBrk="1" fontAlgn="auto" hangingPunct="1">
              <a:spcAft>
                <a:spcPts val="0"/>
              </a:spcAft>
              <a:defRPr/>
            </a:pPr>
            <a:r>
              <a:rPr lang="en-US" cap="none" dirty="0">
                <a:solidFill>
                  <a:schemeClr val="tx1">
                    <a:lumMod val="50000"/>
                    <a:lumOff val="50000"/>
                  </a:schemeClr>
                </a:solidFill>
                <a:latin typeface="Arial" panose="020B0604020202020204" pitchFamily="34" charset="0"/>
                <a:ea typeface="+mn-ea"/>
                <a:cs typeface="+mn-cs"/>
              </a:rPr>
              <a:t>Write a one sentence synopsis of the main and supporting information for each paragraph</a:t>
            </a:r>
          </a:p>
          <a:p>
            <a:pPr marL="0" indent="0" eaLnBrk="1" fontAlgn="auto" hangingPunct="1">
              <a:spcAft>
                <a:spcPts val="0"/>
              </a:spcAft>
              <a:buFont typeface="Wingdings 2"/>
              <a:buNone/>
              <a:defRPr/>
            </a:pPr>
            <a:endParaRPr lang="en-US" dirty="0">
              <a:solidFill>
                <a:schemeClr val="tx1">
                  <a:lumMod val="50000"/>
                  <a:lumOff val="50000"/>
                </a:schemeClr>
              </a:solidFill>
              <a:ea typeface="+mn-ea"/>
              <a:cs typeface="+mn-cs"/>
            </a:endParaRPr>
          </a:p>
        </p:txBody>
      </p:sp>
    </p:spTree>
    <p:extLst>
      <p:ext uri="{BB962C8B-B14F-4D97-AF65-F5344CB8AC3E}">
        <p14:creationId xmlns:p14="http://schemas.microsoft.com/office/powerpoint/2010/main" val="3832957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DF79E-0B8C-9D48-AFE4-CC6C8A1685AB}"/>
              </a:ext>
            </a:extLst>
          </p:cNvPr>
          <p:cNvSpPr>
            <a:spLocks noGrp="1"/>
          </p:cNvSpPr>
          <p:nvPr>
            <p:ph type="title"/>
          </p:nvPr>
        </p:nvSpPr>
        <p:spPr/>
        <p:txBody>
          <a:bodyPr wrap="square" numCol="1" anchorCtr="0" compatLnSpc="1">
            <a:prstTxWarp prst="textNoShape">
              <a:avLst/>
            </a:prstTxWarp>
          </a:bodyPr>
          <a:lstStyle/>
          <a:p>
            <a:pPr algn="l" eaLnBrk="1" hangingPunct="1">
              <a:defRPr/>
            </a:pPr>
            <a:r>
              <a:rPr lang="en-US" altLang="en-US" sz="3200">
                <a:effectLst>
                  <a:outerShdw blurRad="38100" dist="38100" dir="2700000" algn="tl">
                    <a:srgbClr val="C0C0C0"/>
                  </a:outerShdw>
                </a:effectLst>
                <a:ea typeface="ＭＳ Ｐゴシック" panose="020B0600070205080204" pitchFamily="34" charset="-128"/>
              </a:rPr>
              <a:t>a. Read the text</a:t>
            </a:r>
          </a:p>
        </p:txBody>
      </p:sp>
      <p:sp>
        <p:nvSpPr>
          <p:cNvPr id="51202" name="Content Placeholder 2">
            <a:extLst>
              <a:ext uri="{FF2B5EF4-FFF2-40B4-BE49-F238E27FC236}">
                <a16:creationId xmlns:a16="http://schemas.microsoft.com/office/drawing/2014/main" id="{CBF92C45-36F2-314C-9FDD-CA1F66CB964D}"/>
              </a:ext>
            </a:extLst>
          </p:cNvPr>
          <p:cNvSpPr>
            <a:spLocks noGrp="1"/>
          </p:cNvSpPr>
          <p:nvPr>
            <p:ph idx="1"/>
          </p:nvPr>
        </p:nvSpPr>
        <p:spPr/>
        <p:txBody>
          <a:bodyPr/>
          <a:lstStyle/>
          <a:p>
            <a:pPr eaLnBrk="1" hangingPunct="1"/>
            <a:endParaRPr lang="en-US" altLang="en-US" dirty="0">
              <a:ea typeface="ＭＳ Ｐゴシック" panose="020B0600070205080204" pitchFamily="34" charset="-128"/>
            </a:endParaRPr>
          </a:p>
          <a:p>
            <a:pPr eaLnBrk="1" hangingPunct="1">
              <a:buFont typeface="Arial" panose="020B0604020202020204" pitchFamily="34" charset="0"/>
              <a:buNone/>
            </a:pPr>
            <a:r>
              <a:rPr lang="en-US" altLang="en-US" cap="none" dirty="0">
                <a:latin typeface="Arial" panose="020B0604020202020204" pitchFamily="34" charset="0"/>
                <a:ea typeface="ＭＳ Ｐゴシック" panose="020B0600070205080204" pitchFamily="34" charset="-128"/>
              </a:rPr>
              <a:t>	You can see some small things with your eyes. With a microscope, however, you can see much smaller details. Think of a butterfly’s wing. You can see it with your eyes. But a microscope can show you small parts of the wing called scales. </a:t>
            </a:r>
          </a:p>
        </p:txBody>
      </p:sp>
    </p:spTree>
    <p:extLst>
      <p:ext uri="{BB962C8B-B14F-4D97-AF65-F5344CB8AC3E}">
        <p14:creationId xmlns:p14="http://schemas.microsoft.com/office/powerpoint/2010/main" val="145375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8FC7-1913-F846-A6C6-7E10A5788807}"/>
              </a:ext>
            </a:extLst>
          </p:cNvPr>
          <p:cNvSpPr>
            <a:spLocks noGrp="1"/>
          </p:cNvSpPr>
          <p:nvPr>
            <p:ph type="title"/>
          </p:nvPr>
        </p:nvSpPr>
        <p:spPr/>
        <p:txBody>
          <a:bodyPr wrap="square" numCol="1" anchorCtr="0" compatLnSpc="1">
            <a:prstTxWarp prst="textNoShape">
              <a:avLst/>
            </a:prstTxWarp>
          </a:bodyPr>
          <a:lstStyle/>
          <a:p>
            <a:pPr algn="l" eaLnBrk="1" hangingPunct="1">
              <a:defRPr/>
            </a:pPr>
            <a:r>
              <a:rPr lang="en-US" altLang="en-US" sz="3200">
                <a:effectLst>
                  <a:outerShdw blurRad="38100" dist="38100" dir="2700000" algn="tl">
                    <a:srgbClr val="C0C0C0"/>
                  </a:outerShdw>
                </a:effectLst>
                <a:ea typeface="ＭＳ Ｐゴシック" panose="020B0600070205080204" pitchFamily="34" charset="-128"/>
              </a:rPr>
              <a:t>b. Identify main idea</a:t>
            </a:r>
          </a:p>
        </p:txBody>
      </p:sp>
      <p:sp>
        <p:nvSpPr>
          <p:cNvPr id="52226" name="Content Placeholder 2">
            <a:extLst>
              <a:ext uri="{FF2B5EF4-FFF2-40B4-BE49-F238E27FC236}">
                <a16:creationId xmlns:a16="http://schemas.microsoft.com/office/drawing/2014/main" id="{928C0194-F18E-C841-9E40-8FEF2DAECC52}"/>
              </a:ext>
            </a:extLst>
          </p:cNvPr>
          <p:cNvSpPr>
            <a:spLocks noGrp="1"/>
          </p:cNvSpPr>
          <p:nvPr>
            <p:ph idx="1"/>
          </p:nvPr>
        </p:nvSpPr>
        <p:spPr>
          <a:xfrm>
            <a:off x="457200" y="1905000"/>
            <a:ext cx="8229600" cy="4221163"/>
          </a:xfrm>
        </p:spPr>
        <p:txBody>
          <a:bodyPr/>
          <a:lstStyle/>
          <a:p>
            <a:pPr marL="0" indent="0" eaLnBrk="1" hangingPunct="1">
              <a:buFont typeface="Arial" panose="020B0604020202020204" pitchFamily="34" charset="0"/>
              <a:buNone/>
            </a:pPr>
            <a:r>
              <a:rPr lang="en-US" altLang="en-US" cap="none" dirty="0">
                <a:latin typeface="Arial" panose="020B0604020202020204" pitchFamily="34" charset="0"/>
                <a:ea typeface="ＭＳ Ｐゴシック" panose="020B0600070205080204" pitchFamily="34" charset="-128"/>
              </a:rPr>
              <a:t>      </a:t>
            </a:r>
            <a:r>
              <a:rPr lang="en-US" altLang="en-US" u="sng" cap="none" dirty="0">
                <a:latin typeface="Arial" panose="020B0604020202020204" pitchFamily="34" charset="0"/>
                <a:ea typeface="ＭＳ Ｐゴシック" panose="020B0600070205080204" pitchFamily="34" charset="-128"/>
              </a:rPr>
              <a:t>You can see some small things with your eyes. With a microscope, however, you can see much smaller details</a:t>
            </a:r>
            <a:r>
              <a:rPr lang="en-US" altLang="en-US" cap="none" dirty="0">
                <a:latin typeface="Arial" panose="020B0604020202020204" pitchFamily="34" charset="0"/>
                <a:ea typeface="ＭＳ Ｐゴシック" panose="020B0600070205080204" pitchFamily="34" charset="-128"/>
              </a:rPr>
              <a:t>. Think of a butterfly’s wing. You can see it with your eyes. But a microscope can show you small parts of the wing called scales. </a:t>
            </a:r>
          </a:p>
          <a:p>
            <a:pPr marL="0" indent="0" eaLnBrk="1" hangingPunct="1">
              <a:buFont typeface="Arial" panose="020B0604020202020204" pitchFamily="34" charset="0"/>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774670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240AE-C992-C145-9047-7D577C0AF7C7}"/>
              </a:ext>
            </a:extLst>
          </p:cNvPr>
          <p:cNvSpPr>
            <a:spLocks noGrp="1"/>
          </p:cNvSpPr>
          <p:nvPr>
            <p:ph type="title"/>
          </p:nvPr>
        </p:nvSpPr>
        <p:spPr/>
        <p:txBody>
          <a:bodyPr wrap="square" numCol="1" anchorCtr="0" compatLnSpc="1">
            <a:prstTxWarp prst="textNoShape">
              <a:avLst/>
            </a:prstTxWarp>
          </a:bodyPr>
          <a:lstStyle/>
          <a:p>
            <a:pPr algn="l" eaLnBrk="1" hangingPunct="1">
              <a:defRPr/>
            </a:pPr>
            <a:r>
              <a:rPr lang="en-US" altLang="en-US" sz="3200">
                <a:effectLst>
                  <a:outerShdw blurRad="38100" dist="38100" dir="2700000" algn="tl">
                    <a:srgbClr val="C0C0C0"/>
                  </a:outerShdw>
                </a:effectLst>
                <a:ea typeface="ＭＳ Ｐゴシック" panose="020B0600070205080204" pitchFamily="34" charset="-128"/>
              </a:rPr>
              <a:t>c.  Delete trivia</a:t>
            </a:r>
          </a:p>
        </p:txBody>
      </p:sp>
      <p:sp>
        <p:nvSpPr>
          <p:cNvPr id="3" name="Content Placeholder 2">
            <a:extLst>
              <a:ext uri="{FF2B5EF4-FFF2-40B4-BE49-F238E27FC236}">
                <a16:creationId xmlns:a16="http://schemas.microsoft.com/office/drawing/2014/main" id="{89F69750-F15C-5F46-9259-97D6A51EA52A}"/>
              </a:ext>
            </a:extLst>
          </p:cNvPr>
          <p:cNvSpPr>
            <a:spLocks noGrp="1"/>
          </p:cNvSpPr>
          <p:nvPr>
            <p:ph idx="1"/>
          </p:nvPr>
        </p:nvSpPr>
        <p:spPr>
          <a:xfrm>
            <a:off x="381000" y="1905000"/>
            <a:ext cx="8305800" cy="4221163"/>
          </a:xfrm>
          <a:extLst>
            <a:ext uri="{909E8E84-426E-40dd-AFC4-6F175D3DCCD1}"/>
            <a:ext uri="{91240B29-F687-4f45-9708-019B960494DF}"/>
            <a:ext uri="{FAA26D3D-D897-4be2-8F04-BA451C77F1D7}"/>
          </a:extLst>
        </p:spPr>
        <p:txBody>
          <a:bodyPr rtlCol="0">
            <a:normAutofit/>
          </a:bodyPr>
          <a:lstStyle/>
          <a:p>
            <a:pPr marL="0" indent="0" eaLnBrk="1" fontAlgn="auto" hangingPunct="1">
              <a:spcAft>
                <a:spcPts val="0"/>
              </a:spcAft>
              <a:buFont typeface="Arial" panose="020B0604020202020204" pitchFamily="34" charset="0"/>
              <a:buNone/>
              <a:defRPr/>
            </a:pPr>
            <a:r>
              <a:rPr lang="en-US" dirty="0">
                <a:solidFill>
                  <a:schemeClr val="tx1">
                    <a:lumMod val="50000"/>
                    <a:lumOff val="50000"/>
                  </a:schemeClr>
                </a:solidFill>
                <a:ea typeface="+mn-ea"/>
                <a:cs typeface="+mn-cs"/>
              </a:rPr>
              <a:t>	</a:t>
            </a:r>
            <a:r>
              <a:rPr lang="en-US" cap="none" dirty="0">
                <a:solidFill>
                  <a:schemeClr val="tx1">
                    <a:lumMod val="50000"/>
                    <a:lumOff val="50000"/>
                  </a:schemeClr>
                </a:solidFill>
                <a:latin typeface="Arial" panose="020B0604020202020204" pitchFamily="34" charset="0"/>
                <a:ea typeface="+mn-ea"/>
                <a:cs typeface="+mn-cs"/>
              </a:rPr>
              <a:t>You can see some small things with your eyes. With a microscope, however, you can see much smaller details. </a:t>
            </a:r>
            <a:r>
              <a:rPr lang="en-US" strike="sngStrike" cap="none" dirty="0">
                <a:solidFill>
                  <a:schemeClr val="tx1">
                    <a:lumMod val="50000"/>
                    <a:lumOff val="50000"/>
                  </a:schemeClr>
                </a:solidFill>
                <a:latin typeface="Arial" panose="020B0604020202020204" pitchFamily="34" charset="0"/>
                <a:ea typeface="+mn-ea"/>
                <a:cs typeface="+mn-cs"/>
              </a:rPr>
              <a:t>Think of a butterfly’s wing. You can see it with your eyes. But a microscope can show you small parts of the wing called scales.</a:t>
            </a:r>
            <a:r>
              <a:rPr lang="en-US" cap="none" dirty="0">
                <a:solidFill>
                  <a:schemeClr val="tx1">
                    <a:lumMod val="50000"/>
                    <a:lumOff val="50000"/>
                  </a:schemeClr>
                </a:solidFill>
                <a:latin typeface="Arial" panose="020B0604020202020204" pitchFamily="34" charset="0"/>
                <a:ea typeface="+mn-ea"/>
                <a:cs typeface="+mn-cs"/>
              </a:rPr>
              <a:t> </a:t>
            </a:r>
          </a:p>
        </p:txBody>
      </p:sp>
    </p:spTree>
    <p:extLst>
      <p:ext uri="{BB962C8B-B14F-4D97-AF65-F5344CB8AC3E}">
        <p14:creationId xmlns:p14="http://schemas.microsoft.com/office/powerpoint/2010/main" val="1576203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91FF-6F23-0649-9B49-EE3564E6F013}"/>
              </a:ext>
            </a:extLst>
          </p:cNvPr>
          <p:cNvSpPr>
            <a:spLocks noGrp="1"/>
          </p:cNvSpPr>
          <p:nvPr>
            <p:ph type="title"/>
          </p:nvPr>
        </p:nvSpPr>
        <p:spPr/>
        <p:txBody>
          <a:bodyPr wrap="square" numCol="1" anchorCtr="0" compatLnSpc="1">
            <a:prstTxWarp prst="textNoShape">
              <a:avLst/>
            </a:prstTxWarp>
          </a:bodyPr>
          <a:lstStyle/>
          <a:p>
            <a:pPr algn="l" eaLnBrk="1" hangingPunct="1">
              <a:defRPr/>
            </a:pPr>
            <a:r>
              <a:rPr lang="en-US" altLang="en-US" sz="3200">
                <a:effectLst>
                  <a:outerShdw blurRad="38100" dist="38100" dir="2700000" algn="tl">
                    <a:srgbClr val="C0C0C0"/>
                  </a:outerShdw>
                </a:effectLst>
                <a:ea typeface="ＭＳ Ｐゴシック" panose="020B0600070205080204" pitchFamily="34" charset="-128"/>
              </a:rPr>
              <a:t>d. Write one sentence summary</a:t>
            </a:r>
          </a:p>
        </p:txBody>
      </p:sp>
      <p:sp>
        <p:nvSpPr>
          <p:cNvPr id="54274" name="Content Placeholder 2">
            <a:extLst>
              <a:ext uri="{FF2B5EF4-FFF2-40B4-BE49-F238E27FC236}">
                <a16:creationId xmlns:a16="http://schemas.microsoft.com/office/drawing/2014/main" id="{DADE425C-C3AE-0349-8F38-4AB80E63254A}"/>
              </a:ext>
            </a:extLst>
          </p:cNvPr>
          <p:cNvSpPr>
            <a:spLocks noGrp="1"/>
          </p:cNvSpPr>
          <p:nvPr>
            <p:ph idx="1"/>
          </p:nvPr>
        </p:nvSpPr>
        <p:spPr>
          <a:xfrm>
            <a:off x="457200" y="2057400"/>
            <a:ext cx="8229600" cy="4068763"/>
          </a:xfrm>
        </p:spPr>
        <p:txBody>
          <a:bodyPr/>
          <a:lstStyle/>
          <a:p>
            <a:pPr marL="0" indent="0" eaLnBrk="1" hangingPunct="1">
              <a:buFont typeface="Arial" panose="020B0604020202020204" pitchFamily="34" charset="0"/>
              <a:buNone/>
            </a:pPr>
            <a:r>
              <a:rPr lang="en-US" altLang="en-US" cap="none" dirty="0">
                <a:latin typeface="Arial" panose="020B0604020202020204" pitchFamily="34" charset="0"/>
                <a:ea typeface="ＭＳ Ｐゴシック" panose="020B0600070205080204" pitchFamily="34" charset="-128"/>
              </a:rPr>
              <a:t>Microscopes let you see things so small that you can’t see them with just your eyes.</a:t>
            </a:r>
          </a:p>
          <a:p>
            <a:pPr marL="0" indent="0" eaLnBrk="1" hangingPunct="1">
              <a:buFont typeface="Arial" panose="020B0604020202020204" pitchFamily="34" charset="0"/>
              <a:buNone/>
            </a:pPr>
            <a:endParaRPr lang="en-US" altLang="en-US" cap="none" dirty="0">
              <a:latin typeface="Arial" panose="020B0604020202020204" pitchFamily="34" charset="0"/>
              <a:ea typeface="ＭＳ Ｐゴシック" panose="020B0600070205080204" pitchFamily="34" charset="-128"/>
            </a:endParaRPr>
          </a:p>
          <a:p>
            <a:pPr marL="0" indent="0" eaLnBrk="1" hangingPunct="1">
              <a:buFont typeface="Arial" panose="020B0604020202020204" pitchFamily="34" charset="0"/>
              <a:buNone/>
            </a:pPr>
            <a:r>
              <a:rPr lang="en-US" altLang="en-US" cap="none" dirty="0">
                <a:latin typeface="Arial" panose="020B0604020202020204" pitchFamily="34" charset="0"/>
                <a:ea typeface="ＭＳ Ｐゴシック" panose="020B0600070205080204" pitchFamily="34" charset="-128"/>
              </a:rPr>
              <a:t>                                  (written with text removed)</a:t>
            </a:r>
          </a:p>
        </p:txBody>
      </p:sp>
    </p:spTree>
    <p:extLst>
      <p:ext uri="{BB962C8B-B14F-4D97-AF65-F5344CB8AC3E}">
        <p14:creationId xmlns:p14="http://schemas.microsoft.com/office/powerpoint/2010/main" val="27210954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a:extLst>
              <a:ext uri="{FF2B5EF4-FFF2-40B4-BE49-F238E27FC236}">
                <a16:creationId xmlns:a16="http://schemas.microsoft.com/office/drawing/2014/main" id="{FFAB0C97-6A85-6643-B362-E8B22341E67E}"/>
              </a:ext>
            </a:extLst>
          </p:cNvPr>
          <p:cNvSpPr>
            <a:spLocks noGrp="1"/>
          </p:cNvSpPr>
          <p:nvPr>
            <p:ph idx="1"/>
          </p:nvPr>
        </p:nvSpPr>
        <p:spPr/>
        <p:txBody>
          <a:bodyPr rtlCol="0">
            <a:normAutofit/>
          </a:bodyPr>
          <a:lstStyle/>
          <a:p>
            <a:pPr marL="0" indent="0" eaLnBrk="1" fontAlgn="auto" hangingPunct="1">
              <a:spcAft>
                <a:spcPts val="0"/>
              </a:spcAft>
              <a:buFont typeface="Wingdings 2"/>
              <a:buNone/>
              <a:defRPr/>
            </a:pPr>
            <a:r>
              <a:rPr lang="en-US" sz="3200" b="1" dirty="0">
                <a:solidFill>
                  <a:schemeClr val="tx1">
                    <a:lumMod val="50000"/>
                    <a:lumOff val="50000"/>
                  </a:schemeClr>
                </a:solidFill>
                <a:ea typeface="+mn-ea"/>
                <a:cs typeface="+mn-cs"/>
              </a:rPr>
              <a:t>Summaries of Longer Texts:</a:t>
            </a:r>
          </a:p>
          <a:p>
            <a:pPr marL="274320" indent="-274320" eaLnBrk="1" fontAlgn="auto" hangingPunct="1">
              <a:spcAft>
                <a:spcPts val="0"/>
              </a:spcAft>
              <a:buFont typeface="Wingdings 2"/>
              <a:buChar char=""/>
              <a:defRPr/>
            </a:pPr>
            <a:r>
              <a:rPr lang="en-US" cap="none" dirty="0">
                <a:solidFill>
                  <a:schemeClr val="tx1">
                    <a:lumMod val="50000"/>
                    <a:lumOff val="50000"/>
                  </a:schemeClr>
                </a:solidFill>
                <a:latin typeface="Arial" panose="020B0604020202020204" pitchFamily="34" charset="0"/>
                <a:ea typeface="+mn-ea"/>
                <a:cs typeface="+mn-cs"/>
              </a:rPr>
              <a:t>Identify/select the main idea of a text</a:t>
            </a:r>
          </a:p>
          <a:p>
            <a:pPr marL="274320" indent="-274320" eaLnBrk="1" fontAlgn="auto" hangingPunct="1">
              <a:spcAft>
                <a:spcPts val="0"/>
              </a:spcAft>
              <a:buFont typeface="Wingdings 2"/>
              <a:buChar char=""/>
              <a:defRPr/>
            </a:pPr>
            <a:r>
              <a:rPr lang="en-US" cap="none" dirty="0">
                <a:solidFill>
                  <a:schemeClr val="tx1">
                    <a:lumMod val="50000"/>
                    <a:lumOff val="50000"/>
                  </a:schemeClr>
                </a:solidFill>
                <a:latin typeface="Arial" panose="020B0604020202020204" pitchFamily="34" charset="0"/>
                <a:ea typeface="+mn-ea"/>
                <a:cs typeface="+mn-cs"/>
              </a:rPr>
              <a:t>Create a skeleton outline using the subheadings from the text </a:t>
            </a:r>
          </a:p>
          <a:p>
            <a:pPr marL="274320" indent="-274320" eaLnBrk="1" fontAlgn="auto" hangingPunct="1">
              <a:spcAft>
                <a:spcPts val="0"/>
              </a:spcAft>
              <a:buFont typeface="Wingdings 2"/>
              <a:buChar char=""/>
              <a:defRPr/>
            </a:pPr>
            <a:r>
              <a:rPr lang="en-US" cap="none" dirty="0">
                <a:solidFill>
                  <a:schemeClr val="tx1">
                    <a:lumMod val="50000"/>
                    <a:lumOff val="50000"/>
                  </a:schemeClr>
                </a:solidFill>
                <a:latin typeface="Arial" panose="020B0604020202020204" pitchFamily="34" charset="0"/>
                <a:ea typeface="+mn-ea"/>
                <a:cs typeface="+mn-cs"/>
              </a:rPr>
              <a:t>Identify 2-3 important ideas for each subheading</a:t>
            </a:r>
          </a:p>
          <a:p>
            <a:pPr marL="274320" indent="-274320" eaLnBrk="1" fontAlgn="auto" hangingPunct="1">
              <a:spcAft>
                <a:spcPts val="0"/>
              </a:spcAft>
              <a:buFont typeface="Wingdings 2"/>
              <a:buChar char=""/>
              <a:defRPr/>
            </a:pPr>
            <a:r>
              <a:rPr lang="en-US" cap="none" dirty="0">
                <a:solidFill>
                  <a:schemeClr val="tx1">
                    <a:lumMod val="50000"/>
                    <a:lumOff val="50000"/>
                  </a:schemeClr>
                </a:solidFill>
                <a:latin typeface="Arial" panose="020B0604020202020204" pitchFamily="34" charset="0"/>
                <a:ea typeface="+mn-ea"/>
                <a:cs typeface="+mn-cs"/>
              </a:rPr>
              <a:t>Convert the outline into a summary</a:t>
            </a:r>
          </a:p>
        </p:txBody>
      </p:sp>
    </p:spTree>
    <p:extLst>
      <p:ext uri="{BB962C8B-B14F-4D97-AF65-F5344CB8AC3E}">
        <p14:creationId xmlns:p14="http://schemas.microsoft.com/office/powerpoint/2010/main" val="1859146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33FE-68FF-6946-8802-6E145E55222A}"/>
              </a:ext>
            </a:extLst>
          </p:cNvPr>
          <p:cNvSpPr>
            <a:spLocks noGrp="1"/>
          </p:cNvSpPr>
          <p:nvPr>
            <p:ph type="title"/>
          </p:nvPr>
        </p:nvSpPr>
        <p:spPr/>
        <p:txBody>
          <a:bodyPr wrap="square" numCol="1" anchorCtr="0" compatLnSpc="1">
            <a:prstTxWarp prst="textNoShape">
              <a:avLst/>
            </a:prstTxWarp>
          </a:bodyPr>
          <a:lstStyle/>
          <a:p>
            <a:pPr>
              <a:defRPr/>
            </a:pPr>
            <a:r>
              <a:rPr lang="en-US" altLang="en-US" sz="4000">
                <a:effectLst>
                  <a:outerShdw blurRad="38100" dist="38100" dir="2700000" algn="tl">
                    <a:srgbClr val="C0C0C0"/>
                  </a:outerShdw>
                </a:effectLst>
                <a:ea typeface="ＭＳ Ｐゴシック" panose="020B0600070205080204" pitchFamily="34" charset="-128"/>
              </a:rPr>
              <a:t>GIST</a:t>
            </a:r>
          </a:p>
        </p:txBody>
      </p:sp>
      <p:sp>
        <p:nvSpPr>
          <p:cNvPr id="3" name="Content Placeholder 2">
            <a:extLst>
              <a:ext uri="{FF2B5EF4-FFF2-40B4-BE49-F238E27FC236}">
                <a16:creationId xmlns:a16="http://schemas.microsoft.com/office/drawing/2014/main" id="{70E2123A-CC64-304A-9D17-89518CA9F6FB}"/>
              </a:ext>
            </a:extLst>
          </p:cNvPr>
          <p:cNvSpPr>
            <a:spLocks noGrp="1"/>
          </p:cNvSpPr>
          <p:nvPr>
            <p:ph idx="1"/>
          </p:nvPr>
        </p:nvSpPr>
        <p:spPr>
          <a:xfrm>
            <a:off x="533400" y="1981200"/>
            <a:ext cx="8153400" cy="4144963"/>
          </a:xfrm>
        </p:spPr>
        <p:txBody>
          <a:bodyPr>
            <a:normAutofit lnSpcReduction="10000"/>
          </a:bodyPr>
          <a:lstStyle/>
          <a:p>
            <a:pPr>
              <a:buFont typeface="Arial" charset="0"/>
              <a:buChar char="•"/>
              <a:defRPr/>
            </a:pPr>
            <a:r>
              <a:rPr lang="en-US" cap="none" dirty="0">
                <a:latin typeface="Arial" panose="020B0604020202020204" pitchFamily="34" charset="0"/>
              </a:rPr>
              <a:t>1. Read text (section)</a:t>
            </a:r>
          </a:p>
          <a:p>
            <a:pPr>
              <a:buFont typeface="Arial" charset="0"/>
              <a:buChar char="•"/>
              <a:defRPr/>
            </a:pPr>
            <a:r>
              <a:rPr lang="en-US" cap="none" dirty="0">
                <a:latin typeface="Arial" panose="020B0604020202020204" pitchFamily="34" charset="0"/>
              </a:rPr>
              <a:t>2. Identify 5Ws and H</a:t>
            </a:r>
          </a:p>
          <a:p>
            <a:pPr>
              <a:buFont typeface="Arial" charset="0"/>
              <a:buChar char="•"/>
              <a:defRPr/>
            </a:pPr>
            <a:r>
              <a:rPr lang="en-US" cap="none" dirty="0">
                <a:latin typeface="Arial" panose="020B0604020202020204" pitchFamily="34" charset="0"/>
              </a:rPr>
              <a:t>3. Write 20 word summary</a:t>
            </a:r>
          </a:p>
          <a:p>
            <a:pPr>
              <a:buFont typeface="Arial" charset="0"/>
              <a:buChar char="•"/>
              <a:defRPr/>
            </a:pPr>
            <a:endParaRPr lang="en-US" dirty="0"/>
          </a:p>
          <a:p>
            <a:pPr marL="0" indent="0">
              <a:buFont typeface="Arial" charset="0"/>
              <a:buNone/>
              <a:defRPr/>
            </a:pPr>
            <a:r>
              <a:rPr lang="en-US" dirty="0"/>
              <a:t>__________   __________   __________   __________   </a:t>
            </a:r>
          </a:p>
          <a:p>
            <a:pPr marL="0" indent="0">
              <a:buFont typeface="Arial" charset="0"/>
              <a:buNone/>
              <a:defRPr/>
            </a:pPr>
            <a:r>
              <a:rPr lang="en-US" dirty="0"/>
              <a:t>__________   __________   __________   __________</a:t>
            </a:r>
          </a:p>
          <a:p>
            <a:pPr marL="0" indent="0">
              <a:buFont typeface="Arial" charset="0"/>
              <a:buNone/>
              <a:defRPr/>
            </a:pPr>
            <a:r>
              <a:rPr lang="en-US" dirty="0"/>
              <a:t>__________   __________   __________   __________</a:t>
            </a:r>
          </a:p>
          <a:p>
            <a:pPr marL="0" indent="0">
              <a:buFont typeface="Arial" charset="0"/>
              <a:buNone/>
              <a:defRPr/>
            </a:pPr>
            <a:r>
              <a:rPr lang="en-US" dirty="0"/>
              <a:t>__________   __________   __________   __________</a:t>
            </a:r>
          </a:p>
          <a:p>
            <a:pPr marL="0" indent="0">
              <a:buFont typeface="Arial" charset="0"/>
              <a:buNone/>
              <a:defRPr/>
            </a:pPr>
            <a:r>
              <a:rPr lang="en-US" dirty="0"/>
              <a:t>__________   __________   __________   __________</a:t>
            </a:r>
          </a:p>
          <a:p>
            <a:pPr marL="0" indent="0">
              <a:buFont typeface="Arial" charset="0"/>
              <a:buNone/>
              <a:defRPr/>
            </a:pPr>
            <a:endParaRPr lang="en-US" dirty="0"/>
          </a:p>
        </p:txBody>
      </p:sp>
    </p:spTree>
    <p:extLst>
      <p:ext uri="{BB962C8B-B14F-4D97-AF65-F5344CB8AC3E}">
        <p14:creationId xmlns:p14="http://schemas.microsoft.com/office/powerpoint/2010/main" val="3210860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69FE-8695-454F-AA3B-A250CB432AFA}"/>
              </a:ext>
            </a:extLst>
          </p:cNvPr>
          <p:cNvSpPr>
            <a:spLocks noGrp="1"/>
          </p:cNvSpPr>
          <p:nvPr>
            <p:ph type="title"/>
          </p:nvPr>
        </p:nvSpPr>
        <p:spPr/>
        <p:txBody>
          <a:bodyPr wrap="square" numCol="1" anchorCtr="0" compatLnSpc="1">
            <a:prstTxWarp prst="textNoShape">
              <a:avLst/>
            </a:prstTxWarp>
            <a:normAutofit/>
          </a:bodyPr>
          <a:lstStyle/>
          <a:p>
            <a:pPr eaLnBrk="1" hangingPunct="1">
              <a:defRPr/>
            </a:pPr>
            <a:r>
              <a:rPr lang="en-US" altLang="en-US" sz="4000">
                <a:effectLst>
                  <a:outerShdw blurRad="38100" dist="38100" dir="2700000" algn="tl">
                    <a:srgbClr val="C0C0C0"/>
                  </a:outerShdw>
                </a:effectLst>
                <a:ea typeface="ＭＳ Ｐゴシック" panose="020B0600070205080204" pitchFamily="34" charset="-128"/>
              </a:rPr>
              <a:t>Summary Writing Skills</a:t>
            </a:r>
          </a:p>
        </p:txBody>
      </p:sp>
      <p:sp>
        <p:nvSpPr>
          <p:cNvPr id="3" name="Content Placeholder 2">
            <a:extLst>
              <a:ext uri="{FF2B5EF4-FFF2-40B4-BE49-F238E27FC236}">
                <a16:creationId xmlns:a16="http://schemas.microsoft.com/office/drawing/2014/main" id="{52B555FE-5AAA-094B-8A3A-2EB01D25E7A3}"/>
              </a:ext>
            </a:extLst>
          </p:cNvPr>
          <p:cNvSpPr>
            <a:spLocks noGrp="1"/>
          </p:cNvSpPr>
          <p:nvPr>
            <p:ph idx="1"/>
          </p:nvPr>
        </p:nvSpPr>
        <p:spPr>
          <a:xfrm>
            <a:off x="381000" y="2209800"/>
            <a:ext cx="8305800" cy="3916363"/>
          </a:xfrm>
        </p:spPr>
        <p:txBody>
          <a:bodyPr rtlCol="0">
            <a:normAutofit/>
          </a:bodyPr>
          <a:lstStyle/>
          <a:p>
            <a:pPr eaLnBrk="1" fontAlgn="auto" hangingPunct="1">
              <a:spcAft>
                <a:spcPts val="0"/>
              </a:spcAft>
              <a:defRPr/>
            </a:pPr>
            <a:r>
              <a:rPr lang="en-US" cap="none" dirty="0">
                <a:solidFill>
                  <a:schemeClr val="tx1">
                    <a:lumMod val="50000"/>
                    <a:lumOff val="50000"/>
                  </a:schemeClr>
                </a:solidFill>
                <a:latin typeface="Arial" panose="020B0604020202020204" pitchFamily="34" charset="0"/>
                <a:ea typeface="+mn-ea"/>
                <a:cs typeface="+mn-cs"/>
              </a:rPr>
              <a:t>Comprehension of the text</a:t>
            </a:r>
          </a:p>
          <a:p>
            <a:pPr eaLnBrk="1" fontAlgn="auto" hangingPunct="1">
              <a:spcAft>
                <a:spcPts val="0"/>
              </a:spcAft>
              <a:defRPr/>
            </a:pPr>
            <a:r>
              <a:rPr lang="en-US" cap="none" dirty="0">
                <a:solidFill>
                  <a:schemeClr val="tx1">
                    <a:lumMod val="50000"/>
                    <a:lumOff val="50000"/>
                  </a:schemeClr>
                </a:solidFill>
                <a:latin typeface="Arial" panose="020B0604020202020204" pitchFamily="34" charset="0"/>
                <a:ea typeface="+mn-ea"/>
                <a:cs typeface="+mn-cs"/>
              </a:rPr>
              <a:t>Identification of key ideas and details</a:t>
            </a:r>
          </a:p>
          <a:p>
            <a:pPr eaLnBrk="1" fontAlgn="auto" hangingPunct="1">
              <a:spcAft>
                <a:spcPts val="0"/>
              </a:spcAft>
              <a:defRPr/>
            </a:pPr>
            <a:r>
              <a:rPr lang="en-US" cap="none" dirty="0">
                <a:solidFill>
                  <a:schemeClr val="tx1">
                    <a:lumMod val="50000"/>
                    <a:lumOff val="50000"/>
                  </a:schemeClr>
                </a:solidFill>
                <a:latin typeface="Arial" panose="020B0604020202020204" pitchFamily="34" charset="0"/>
                <a:ea typeface="+mn-ea"/>
                <a:cs typeface="+mn-cs"/>
              </a:rPr>
              <a:t>Identification of the text structure</a:t>
            </a:r>
          </a:p>
          <a:p>
            <a:pPr eaLnBrk="1" fontAlgn="auto" hangingPunct="1">
              <a:spcAft>
                <a:spcPts val="0"/>
              </a:spcAft>
              <a:defRPr/>
            </a:pPr>
            <a:r>
              <a:rPr lang="en-US" cap="none" dirty="0">
                <a:solidFill>
                  <a:schemeClr val="tx1">
                    <a:lumMod val="50000"/>
                    <a:lumOff val="50000"/>
                  </a:schemeClr>
                </a:solidFill>
                <a:latin typeface="Arial" panose="020B0604020202020204" pitchFamily="34" charset="0"/>
                <a:ea typeface="+mn-ea"/>
                <a:cs typeface="+mn-cs"/>
              </a:rPr>
              <a:t>Ability to paraphrase and translate ideas into your own words</a:t>
            </a:r>
          </a:p>
          <a:p>
            <a:pPr eaLnBrk="1" fontAlgn="auto" hangingPunct="1">
              <a:spcAft>
                <a:spcPts val="0"/>
              </a:spcAft>
              <a:defRPr/>
            </a:pPr>
            <a:r>
              <a:rPr lang="en-US" cap="none" dirty="0">
                <a:solidFill>
                  <a:schemeClr val="tx1">
                    <a:lumMod val="50000"/>
                    <a:lumOff val="50000"/>
                  </a:schemeClr>
                </a:solidFill>
                <a:latin typeface="Arial" panose="020B0604020202020204" pitchFamily="34" charset="0"/>
                <a:ea typeface="+mn-ea"/>
                <a:cs typeface="+mn-cs"/>
              </a:rPr>
              <a:t>Ability to combine </a:t>
            </a:r>
            <a:r>
              <a:rPr lang="en-US" cap="none" dirty="0" err="1">
                <a:solidFill>
                  <a:schemeClr val="tx1">
                    <a:lumMod val="50000"/>
                    <a:lumOff val="50000"/>
                  </a:schemeClr>
                </a:solidFill>
                <a:latin typeface="Arial" panose="020B0604020202020204" pitchFamily="34" charset="0"/>
                <a:ea typeface="+mn-ea"/>
                <a:cs typeface="+mn-cs"/>
              </a:rPr>
              <a:t>subpoints</a:t>
            </a:r>
            <a:r>
              <a:rPr lang="en-US" cap="none" dirty="0">
                <a:solidFill>
                  <a:schemeClr val="tx1">
                    <a:lumMod val="50000"/>
                    <a:lumOff val="50000"/>
                  </a:schemeClr>
                </a:solidFill>
                <a:latin typeface="Arial" panose="020B0604020202020204" pitchFamily="34" charset="0"/>
                <a:ea typeface="+mn-ea"/>
                <a:cs typeface="+mn-cs"/>
              </a:rPr>
              <a:t> into generalizations</a:t>
            </a:r>
          </a:p>
          <a:p>
            <a:pPr marL="0" indent="0" eaLnBrk="1" fontAlgn="auto" hangingPunct="1">
              <a:spcAft>
                <a:spcPts val="0"/>
              </a:spcAft>
              <a:buFont typeface="Arial" panose="020B0604020202020204" pitchFamily="34" charset="0"/>
              <a:buNone/>
              <a:defRPr/>
            </a:pPr>
            <a:endParaRPr lang="en-US" dirty="0">
              <a:solidFill>
                <a:schemeClr val="tx1">
                  <a:lumMod val="50000"/>
                  <a:lumOff val="50000"/>
                </a:schemeClr>
              </a:solidFill>
              <a:ea typeface="+mn-ea"/>
              <a:cs typeface="+mn-cs"/>
            </a:endParaRPr>
          </a:p>
          <a:p>
            <a:pPr eaLnBrk="1" fontAlgn="auto" hangingPunct="1">
              <a:spcAft>
                <a:spcPts val="0"/>
              </a:spcAft>
              <a:defRPr/>
            </a:pPr>
            <a:endParaRPr lang="en-US" dirty="0">
              <a:solidFill>
                <a:schemeClr val="tx1">
                  <a:lumMod val="50000"/>
                  <a:lumOff val="50000"/>
                </a:schemeClr>
              </a:solidFill>
              <a:ea typeface="+mn-ea"/>
              <a:cs typeface="+mn-cs"/>
            </a:endParaRPr>
          </a:p>
          <a:p>
            <a:pPr eaLnBrk="1" fontAlgn="auto" hangingPunct="1">
              <a:spcAft>
                <a:spcPts val="0"/>
              </a:spcAft>
              <a:defRPr/>
            </a:pPr>
            <a:endParaRPr lang="en-US" dirty="0">
              <a:solidFill>
                <a:schemeClr val="tx1">
                  <a:lumMod val="50000"/>
                  <a:lumOff val="50000"/>
                </a:schemeClr>
              </a:solidFill>
              <a:ea typeface="+mn-ea"/>
              <a:cs typeface="+mn-cs"/>
            </a:endParaRPr>
          </a:p>
        </p:txBody>
      </p:sp>
    </p:spTree>
    <p:extLst>
      <p:ext uri="{BB962C8B-B14F-4D97-AF65-F5344CB8AC3E}">
        <p14:creationId xmlns:p14="http://schemas.microsoft.com/office/powerpoint/2010/main" val="9175008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D746-D06C-564F-9009-671383F1104A}"/>
              </a:ext>
            </a:extLst>
          </p:cNvPr>
          <p:cNvSpPr>
            <a:spLocks noGrp="1"/>
          </p:cNvSpPr>
          <p:nvPr>
            <p:ph type="title"/>
          </p:nvPr>
        </p:nvSpPr>
        <p:spPr/>
        <p:txBody>
          <a:bodyPr>
            <a:normAutofit fontScale="90000"/>
          </a:bodyPr>
          <a:lstStyle/>
          <a:p>
            <a:r>
              <a:rPr lang="en-US" dirty="0"/>
              <a:t>8. Introduce disciplinary approaches</a:t>
            </a:r>
          </a:p>
        </p:txBody>
      </p:sp>
      <p:sp>
        <p:nvSpPr>
          <p:cNvPr id="3" name="Content Placeholder 2">
            <a:extLst>
              <a:ext uri="{FF2B5EF4-FFF2-40B4-BE49-F238E27FC236}">
                <a16:creationId xmlns:a16="http://schemas.microsoft.com/office/drawing/2014/main" id="{C2D20AE0-4289-504E-B313-968F5D99D57E}"/>
              </a:ext>
            </a:extLst>
          </p:cNvPr>
          <p:cNvSpPr>
            <a:spLocks noGrp="1"/>
          </p:cNvSpPr>
          <p:nvPr>
            <p:ph sz="quarter" idx="13"/>
          </p:nvPr>
        </p:nvSpPr>
        <p:spPr/>
        <p:txBody>
          <a:bodyPr/>
          <a:lstStyle/>
          <a:p>
            <a:r>
              <a:rPr lang="en-US" cap="none" dirty="0">
                <a:latin typeface="Arial" panose="020B0604020202020204" pitchFamily="34" charset="0"/>
                <a:cs typeface="Arial" panose="020B0604020202020204" pitchFamily="34" charset="0"/>
              </a:rPr>
              <a:t>To the extent that available texts allow, introduce students to the reading routines and special text characteristics of the disciplines</a:t>
            </a:r>
          </a:p>
          <a:p>
            <a:pPr marL="0" indent="0">
              <a:buNone/>
            </a:pPr>
            <a:endParaRPr lang="en-US" cap="none"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831823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06E9A-0E04-B245-BE41-93BEA67FA623}"/>
              </a:ext>
            </a:extLst>
          </p:cNvPr>
          <p:cNvSpPr>
            <a:spLocks noGrp="1"/>
          </p:cNvSpPr>
          <p:nvPr>
            <p:ph idx="1"/>
          </p:nvPr>
        </p:nvSpPr>
        <p:spPr>
          <a:xfrm>
            <a:off x="412595" y="579864"/>
            <a:ext cx="7899418" cy="4794722"/>
          </a:xfrm>
        </p:spPr>
        <p:txBody>
          <a:bodyPr>
            <a:normAutofit lnSpcReduction="10000"/>
          </a:bodyPr>
          <a:lstStyle/>
          <a:p>
            <a:pPr lvl="0"/>
            <a:endParaRPr lang="en-US" dirty="0">
              <a:latin typeface="Arial" panose="020B0604020202020204" pitchFamily="34" charset="0"/>
              <a:cs typeface="Arial" panose="020B0604020202020204" pitchFamily="34" charset="0"/>
            </a:endParaRPr>
          </a:p>
          <a:p>
            <a:pPr marL="0" lvl="0" indent="0">
              <a:buNone/>
            </a:pPr>
            <a:r>
              <a:rPr lang="en-US" dirty="0">
                <a:solidFill>
                  <a:schemeClr val="accent1"/>
                </a:solidFill>
                <a:latin typeface="Arial" panose="020B0604020202020204" pitchFamily="34" charset="0"/>
                <a:cs typeface="Arial" panose="020B0604020202020204" pitchFamily="34" charset="0"/>
              </a:rPr>
              <a:t>Science &amp; Technical Subjects standards</a:t>
            </a:r>
          </a:p>
          <a:p>
            <a:pPr lvl="0"/>
            <a:r>
              <a:rPr lang="en-US" cap="none" dirty="0">
                <a:latin typeface="Arial" panose="020B0604020202020204" pitchFamily="34" charset="0"/>
                <a:cs typeface="Arial" panose="020B0604020202020204" pitchFamily="34" charset="0"/>
              </a:rPr>
              <a:t>Analyze the structure of the relationships among concepts in a text, including relationships among key terms (</a:t>
            </a:r>
            <a:r>
              <a:rPr lang="en-US" cap="none" dirty="0" err="1">
                <a:latin typeface="Arial" panose="020B0604020202020204" pitchFamily="34" charset="0"/>
                <a:cs typeface="Arial" panose="020B0604020202020204" pitchFamily="34" charset="0"/>
              </a:rPr>
              <a:t>e.G.</a:t>
            </a:r>
            <a:r>
              <a:rPr lang="en-US" cap="none" dirty="0">
                <a:latin typeface="Arial" panose="020B0604020202020204" pitchFamily="34" charset="0"/>
                <a:cs typeface="Arial" panose="020B0604020202020204" pitchFamily="34" charset="0"/>
              </a:rPr>
              <a:t>, </a:t>
            </a:r>
            <a:r>
              <a:rPr lang="en-US" i="1" cap="none" dirty="0">
                <a:latin typeface="Arial" panose="020B0604020202020204" pitchFamily="34" charset="0"/>
                <a:cs typeface="Arial" panose="020B0604020202020204" pitchFamily="34" charset="0"/>
              </a:rPr>
              <a:t>Force, friction, reaction force, energy</a:t>
            </a:r>
            <a:r>
              <a:rPr lang="en-US" cap="none" dirty="0">
                <a:latin typeface="Arial" panose="020B0604020202020204" pitchFamily="34" charset="0"/>
                <a:cs typeface="Arial" panose="020B0604020202020204" pitchFamily="34" charset="0"/>
              </a:rPr>
              <a:t>).</a:t>
            </a:r>
          </a:p>
          <a:p>
            <a:pPr lvl="0"/>
            <a:r>
              <a:rPr lang="en-US" cap="none" dirty="0">
                <a:latin typeface="Arial" panose="020B0604020202020204" pitchFamily="34" charset="0"/>
                <a:cs typeface="Arial" panose="020B0604020202020204" pitchFamily="34" charset="0"/>
              </a:rPr>
              <a:t>Translate quantitative or technical information expressed in words in a text into visual form (</a:t>
            </a:r>
            <a:r>
              <a:rPr lang="en-US" cap="none" dirty="0" err="1">
                <a:latin typeface="Arial" panose="020B0604020202020204" pitchFamily="34" charset="0"/>
                <a:cs typeface="Arial" panose="020B0604020202020204" pitchFamily="34" charset="0"/>
              </a:rPr>
              <a:t>e.G.</a:t>
            </a:r>
            <a:r>
              <a:rPr lang="en-US" cap="none" dirty="0">
                <a:latin typeface="Arial" panose="020B0604020202020204" pitchFamily="34" charset="0"/>
                <a:cs typeface="Arial" panose="020B0604020202020204" pitchFamily="34" charset="0"/>
              </a:rPr>
              <a:t>, A table or chart) and translate information expressed visually or mathematically (</a:t>
            </a:r>
            <a:r>
              <a:rPr lang="en-US" cap="none" dirty="0" err="1">
                <a:latin typeface="Arial" panose="020B0604020202020204" pitchFamily="34" charset="0"/>
                <a:cs typeface="Arial" panose="020B0604020202020204" pitchFamily="34" charset="0"/>
              </a:rPr>
              <a:t>e.G.</a:t>
            </a:r>
            <a:r>
              <a:rPr lang="en-US" cap="none" dirty="0">
                <a:latin typeface="Arial" panose="020B0604020202020204" pitchFamily="34" charset="0"/>
                <a:cs typeface="Arial" panose="020B0604020202020204" pitchFamily="34" charset="0"/>
              </a:rPr>
              <a:t>, In an equation) into words.</a:t>
            </a:r>
          </a:p>
          <a:p>
            <a:pPr lvl="0"/>
            <a:r>
              <a:rPr lang="en-US" cap="none" dirty="0">
                <a:latin typeface="Arial" panose="020B0604020202020204" pitchFamily="34" charset="0"/>
                <a:cs typeface="Arial" panose="020B0604020202020204" pitchFamily="34" charset="0"/>
              </a:rPr>
              <a:t>Compare and contrast findings presented in a text to those from other sources (including their own experiments), noting when the findings support or contradict previous explanations or accounts.</a:t>
            </a:r>
          </a:p>
          <a:p>
            <a:endParaRPr lang="en-US" dirty="0"/>
          </a:p>
        </p:txBody>
      </p:sp>
    </p:spTree>
    <p:extLst>
      <p:ext uri="{BB962C8B-B14F-4D97-AF65-F5344CB8AC3E}">
        <p14:creationId xmlns:p14="http://schemas.microsoft.com/office/powerpoint/2010/main" val="1156260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American Revolution</a:t>
            </a:r>
          </a:p>
        </p:txBody>
      </p:sp>
    </p:spTree>
    <p:extLst>
      <p:ext uri="{BB962C8B-B14F-4D97-AF65-F5344CB8AC3E}">
        <p14:creationId xmlns:p14="http://schemas.microsoft.com/office/powerpoint/2010/main" val="2179072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705" y="612844"/>
            <a:ext cx="8721322" cy="5016758"/>
          </a:xfrm>
          <a:prstGeom prst="rect">
            <a:avLst/>
          </a:prstGeom>
        </p:spPr>
        <p:txBody>
          <a:bodyPr wrap="square">
            <a:spAutoFit/>
          </a:bodyPr>
          <a:lstStyle/>
          <a:p>
            <a:r>
              <a:rPr lang="en-US" sz="2000" b="1" cap="small" dirty="0">
                <a:latin typeface="Arial" panose="020B0604020202020204" pitchFamily="34" charset="0"/>
              </a:rPr>
              <a:t>The Fall of Fort Ticonderoga</a:t>
            </a:r>
          </a:p>
          <a:p>
            <a:endParaRPr lang="en-US" sz="2000" dirty="0">
              <a:latin typeface="Arial" panose="020B0604020202020204" pitchFamily="34" charset="0"/>
            </a:endParaRPr>
          </a:p>
          <a:p>
            <a:r>
              <a:rPr lang="en-US" sz="2000" dirty="0">
                <a:latin typeface="Arial" panose="020B0604020202020204" pitchFamily="34" charset="0"/>
              </a:rPr>
              <a:t>     After the battles of Lexington and Concord, the British army stayed in Boston. The American forces camped around Boston, waiting for the British to move.</a:t>
            </a:r>
          </a:p>
          <a:p>
            <a:endParaRPr lang="en-US" sz="2000" dirty="0">
              <a:latin typeface="Arial" panose="020B0604020202020204" pitchFamily="34" charset="0"/>
            </a:endParaRPr>
          </a:p>
          <a:p>
            <a:r>
              <a:rPr lang="en-US" sz="2000" dirty="0">
                <a:latin typeface="Arial" panose="020B0604020202020204" pitchFamily="34" charset="0"/>
              </a:rPr>
              <a:t>      Meanwhile, a young New Englander named Benedict Arnold had      been appointed to lead 400 soldiers at Fort Ticonderoga in New York.   After arriving there, he joined forces with Vermont’s rough and rugged Ethan Allen. Allen led a group of rebels called the “Green Mountain Boys.”</a:t>
            </a:r>
          </a:p>
          <a:p>
            <a:endParaRPr lang="en-US" sz="2000" dirty="0">
              <a:latin typeface="Arial" panose="020B0604020202020204" pitchFamily="34" charset="0"/>
            </a:endParaRPr>
          </a:p>
          <a:p>
            <a:r>
              <a:rPr lang="en-US" sz="2000" dirty="0">
                <a:latin typeface="Arial" panose="020B0604020202020204" pitchFamily="34" charset="0"/>
              </a:rPr>
              <a:t>       Before dawn on May 10, 1775, the Americans attacked Fort Ticonderoga. The British were sleeping peacefully. Allen woke up the commander by banging on his door and shouting, “Come out of there,    you old rat!” The Americans captured the fort without firing a shot.    Inside, they found something they needed desperately—heavy iron cannons.</a:t>
            </a:r>
            <a:r>
              <a:rPr lang="en-US" sz="2000" dirty="0">
                <a:effectLst/>
                <a:latin typeface="Arial" panose="020B0604020202020204" pitchFamily="34" charset="0"/>
              </a:rPr>
              <a:t> </a:t>
            </a:r>
            <a:r>
              <a:rPr lang="en-US" sz="2000" dirty="0">
                <a:latin typeface="Arial" panose="020B0604020202020204" pitchFamily="34" charset="0"/>
              </a:rPr>
              <a:t> </a:t>
            </a:r>
          </a:p>
        </p:txBody>
      </p:sp>
    </p:spTree>
    <p:extLst>
      <p:ext uri="{BB962C8B-B14F-4D97-AF65-F5344CB8AC3E}">
        <p14:creationId xmlns:p14="http://schemas.microsoft.com/office/powerpoint/2010/main" val="232165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19" y="214194"/>
            <a:ext cx="7971594" cy="5293757"/>
          </a:xfrm>
          <a:prstGeom prst="rect">
            <a:avLst/>
          </a:prstGeom>
        </p:spPr>
        <p:txBody>
          <a:bodyPr wrap="square">
            <a:spAutoFit/>
          </a:bodyPr>
          <a:lstStyle/>
          <a:p>
            <a:pPr>
              <a:spcAft>
                <a:spcPts val="600"/>
              </a:spcAft>
            </a:pPr>
            <a:r>
              <a:rPr lang="en-US" sz="2000" b="1" cap="small" dirty="0">
                <a:latin typeface="Arial" panose="020B0604020202020204" pitchFamily="34" charset="0"/>
              </a:rPr>
              <a:t>The Battle of Bunker Hill</a:t>
            </a:r>
            <a:endParaRPr lang="en-US" sz="2000" dirty="0">
              <a:latin typeface="Arial" panose="020B0604020202020204" pitchFamily="34" charset="0"/>
            </a:endParaRPr>
          </a:p>
          <a:p>
            <a:pPr>
              <a:spcAft>
                <a:spcPts val="600"/>
              </a:spcAft>
            </a:pPr>
            <a:r>
              <a:rPr lang="en-US" sz="2000" dirty="0">
                <a:latin typeface="Arial" panose="020B0604020202020204" pitchFamily="34" charset="0"/>
              </a:rPr>
              <a:t>      A month later on the night of June 16, British troops in Boston heard strange noises on nearby Charlestown Peninsula. When the sun rose, they could not believe their eyes. The day before, the peninsula had been empty. Now its two small hills—Bunker Hill and nearby Breed’s Hill—were alive with Americans. In just one night they had built a fort of dirt and logs on Breed’s Hill.</a:t>
            </a:r>
          </a:p>
          <a:p>
            <a:pPr>
              <a:spcAft>
                <a:spcPts val="600"/>
              </a:spcAft>
            </a:pPr>
            <a:r>
              <a:rPr lang="en-US" sz="2000" dirty="0">
                <a:latin typeface="Arial" panose="020B0604020202020204" pitchFamily="34" charset="0"/>
              </a:rPr>
              <a:t>      The British knew they had to attack quickly. If the Americans could drag the cannons taken at Fort Ticonderoga up to the hilltops, they would be able to pound Boston and the British ships in the harbor. </a:t>
            </a:r>
          </a:p>
          <a:p>
            <a:pPr>
              <a:spcAft>
                <a:spcPts val="600"/>
              </a:spcAft>
            </a:pPr>
            <a:r>
              <a:rPr lang="en-US" sz="2000" dirty="0">
                <a:latin typeface="Arial" panose="020B0604020202020204" pitchFamily="34" charset="0"/>
              </a:rPr>
              <a:t>     On the next day 2,000 of the king’s troops lined up at the base of Breed’s Hill. General William Howe ordered them to march to the top and take the American fort. The Redcoats sweated heavily in the hot June sun as they struggled up Breed’s Hill.</a:t>
            </a:r>
          </a:p>
          <a:p>
            <a:endParaRPr lang="en-US" dirty="0"/>
          </a:p>
        </p:txBody>
      </p:sp>
    </p:spTree>
    <p:extLst>
      <p:ext uri="{BB962C8B-B14F-4D97-AF65-F5344CB8AC3E}">
        <p14:creationId xmlns:p14="http://schemas.microsoft.com/office/powerpoint/2010/main" val="3728906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19" y="214194"/>
            <a:ext cx="7971594" cy="6678751"/>
          </a:xfrm>
          <a:prstGeom prst="rect">
            <a:avLst/>
          </a:prstGeom>
        </p:spPr>
        <p:txBody>
          <a:bodyPr wrap="square">
            <a:spAutoFit/>
          </a:bodyPr>
          <a:lstStyle/>
          <a:p>
            <a:pPr>
              <a:spcAft>
                <a:spcPts val="600"/>
              </a:spcAft>
            </a:pPr>
            <a:r>
              <a:rPr lang="en-US" sz="2000" dirty="0">
                <a:latin typeface="Arial" panose="020B0604020202020204" pitchFamily="34" charset="0"/>
              </a:rPr>
              <a:t>	In the hilltop fort, fingers tightened on triggers. Fighting to control their fear, the Americans reported their order—“Don’t fire till you see the whites of their eyes.” As the red line of troops moved closer, a gray-haired farmer prayed, “I thank thee, O Lord, for sparing me to fight this day.”</a:t>
            </a:r>
          </a:p>
          <a:p>
            <a:pPr>
              <a:spcAft>
                <a:spcPts val="600"/>
              </a:spcAft>
            </a:pPr>
            <a:r>
              <a:rPr lang="en-US" sz="2000" dirty="0">
                <a:latin typeface="Arial" panose="020B0604020202020204" pitchFamily="34" charset="0"/>
              </a:rPr>
              <a:t>	When the British were almost on top of them, the Americans fired. Huge gaps appeared in the line of redcoats. The surprised British fell back and then made a second attack. Again they were mowed down by American gunfire.</a:t>
            </a:r>
          </a:p>
          <a:p>
            <a:pPr>
              <a:spcAft>
                <a:spcPts val="600"/>
              </a:spcAft>
            </a:pPr>
            <a:r>
              <a:rPr lang="en-US" sz="2000" dirty="0">
                <a:latin typeface="Arial" panose="020B0604020202020204" pitchFamily="34" charset="0"/>
              </a:rPr>
              <a:t>     General Howe regrouped his men and sent them up the hill a third time. Once more, the Redcoats’ front line was ripped apart by gunfire. As soldiers in the back lines advanced, they tripped over their fallen comrades. But this time the British troops reached the top. By now the Americans had run out of gunpowder and were retreating to safer ground. The canons captured at Fort Ticonderoga had never left New York.</a:t>
            </a:r>
          </a:p>
          <a:p>
            <a:pPr>
              <a:spcAft>
                <a:spcPts val="600"/>
              </a:spcAft>
            </a:pPr>
            <a:endParaRPr lang="en-US" sz="2000" dirty="0">
              <a:latin typeface="Arial" panose="020B0604020202020204" pitchFamily="34" charset="0"/>
            </a:endParaRPr>
          </a:p>
          <a:p>
            <a:pPr>
              <a:spcAft>
                <a:spcPts val="600"/>
              </a:spcAft>
            </a:pPr>
            <a:endParaRPr lang="en-US" sz="2000" dirty="0">
              <a:latin typeface="Arial" panose="020B0604020202020204" pitchFamily="34" charset="0"/>
            </a:endParaRPr>
          </a:p>
          <a:p>
            <a:pPr>
              <a:spcAft>
                <a:spcPts val="600"/>
              </a:spcAft>
            </a:pPr>
            <a:r>
              <a:rPr lang="en-US" sz="2000" dirty="0">
                <a:latin typeface="Arial" panose="020B0604020202020204" pitchFamily="34" charset="0"/>
              </a:rPr>
              <a:t> </a:t>
            </a:r>
            <a:r>
              <a:rPr lang="en-US" sz="2000" dirty="0"/>
              <a:t> </a:t>
            </a:r>
          </a:p>
          <a:p>
            <a:endParaRPr lang="en-US" dirty="0"/>
          </a:p>
        </p:txBody>
      </p:sp>
    </p:spTree>
    <p:extLst>
      <p:ext uri="{BB962C8B-B14F-4D97-AF65-F5344CB8AC3E}">
        <p14:creationId xmlns:p14="http://schemas.microsoft.com/office/powerpoint/2010/main" val="3776331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919" y="260091"/>
            <a:ext cx="7879790" cy="3293209"/>
          </a:xfrm>
          <a:prstGeom prst="rect">
            <a:avLst/>
          </a:prstGeom>
        </p:spPr>
        <p:txBody>
          <a:bodyPr wrap="square">
            <a:spAutoFit/>
          </a:bodyPr>
          <a:lstStyle/>
          <a:p>
            <a:pPr>
              <a:spcAft>
                <a:spcPts val="600"/>
              </a:spcAft>
            </a:pPr>
            <a:r>
              <a:rPr lang="en-US" sz="2000" dirty="0">
                <a:latin typeface="Arial" panose="020B0604020202020204" pitchFamily="34" charset="0"/>
              </a:rPr>
              <a:t>	By evening the British had taken over the Charlestown Peninsula. But as the dead and wounded were counted, General Howe found that the victory had been “too dearly bought.” He had lost more than 1,000 soldiers that day. The Americans had lost over 400.</a:t>
            </a:r>
          </a:p>
          <a:p>
            <a:pPr>
              <a:spcAft>
                <a:spcPts val="600"/>
              </a:spcAft>
            </a:pPr>
            <a:r>
              <a:rPr lang="en-US" sz="2000" dirty="0">
                <a:latin typeface="Arial" panose="020B0604020202020204" pitchFamily="34" charset="0"/>
              </a:rPr>
              <a:t>     Even though most of the fighting took place on Breed’s Hill, this bloody conflict was remembered as the Battle of Bunker Hill. After that battle, the British would never again doubt that Americans could and would fight.</a:t>
            </a:r>
          </a:p>
          <a:p>
            <a:endParaRPr lang="en-US" dirty="0"/>
          </a:p>
        </p:txBody>
      </p:sp>
    </p:spTree>
    <p:extLst>
      <p:ext uri="{BB962C8B-B14F-4D97-AF65-F5344CB8AC3E}">
        <p14:creationId xmlns:p14="http://schemas.microsoft.com/office/powerpoint/2010/main" val="36594956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399"/>
            <a:ext cx="8706930" cy="5016758"/>
          </a:xfrm>
          <a:prstGeom prst="rect">
            <a:avLst/>
          </a:prstGeom>
        </p:spPr>
        <p:txBody>
          <a:bodyPr wrap="square">
            <a:spAutoFit/>
          </a:bodyPr>
          <a:lstStyle/>
          <a:p>
            <a:pPr>
              <a:spcAft>
                <a:spcPts val="600"/>
              </a:spcAft>
            </a:pPr>
            <a:r>
              <a:rPr lang="en-US" sz="2000" b="1" cap="small" dirty="0">
                <a:latin typeface="Arial" panose="020B0604020202020204" pitchFamily="34" charset="0"/>
              </a:rPr>
              <a:t>The Second Continental Congress</a:t>
            </a:r>
            <a:endParaRPr lang="en-US" sz="2000" dirty="0">
              <a:latin typeface="Arial" panose="020B0604020202020204" pitchFamily="34" charset="0"/>
            </a:endParaRPr>
          </a:p>
          <a:p>
            <a:pPr>
              <a:spcAft>
                <a:spcPts val="600"/>
              </a:spcAft>
            </a:pPr>
            <a:r>
              <a:rPr lang="en-US" sz="2000" dirty="0">
                <a:latin typeface="Arial" panose="020B0604020202020204" pitchFamily="34" charset="0"/>
              </a:rPr>
              <a:t>     While New England went to war, representatives from the colonies were meeting in Philadelphia. This was the Second Continental Congress. John Adams asked the Congress to set up a “Grand American Army” with troops from every colony. To lead this army, Adams suggested “a gentleman whose skill as an officer…would command respect of America.” The man was George Washington of Virginia.</a:t>
            </a:r>
          </a:p>
          <a:p>
            <a:pPr>
              <a:spcAft>
                <a:spcPts val="600"/>
              </a:spcAft>
            </a:pPr>
            <a:r>
              <a:rPr lang="en-US" sz="2000" dirty="0">
                <a:latin typeface="Arial" panose="020B0604020202020204" pitchFamily="34" charset="0"/>
              </a:rPr>
              <a:t>     The Congress asked Washington to serve as commander-in-chief of the new Continental Army. Washington agreed, saying he would use “every power I possess… for the support of the glorious cause.”</a:t>
            </a:r>
          </a:p>
          <a:p>
            <a:pPr>
              <a:spcAft>
                <a:spcPts val="600"/>
              </a:spcAft>
            </a:pPr>
            <a:r>
              <a:rPr lang="en-US" sz="2000" dirty="0">
                <a:latin typeface="Arial" panose="020B0604020202020204" pitchFamily="34" charset="0"/>
              </a:rPr>
              <a:t>     Adams believed that the colonies should declare their independence, or complete freedom, from Great Britain. But the Congress was not ready to take such a step. Most Americans still felt loyal to King George III. The idea of independence scared them. </a:t>
            </a:r>
          </a:p>
          <a:p>
            <a:pPr>
              <a:spcAft>
                <a:spcPts val="600"/>
              </a:spcAft>
            </a:pPr>
            <a:r>
              <a:rPr lang="en-US" sz="2000" dirty="0">
                <a:latin typeface="Arial" panose="020B0604020202020204" pitchFamily="34" charset="0"/>
              </a:rPr>
              <a:t>     </a:t>
            </a:r>
            <a:endParaRPr lang="en-US" dirty="0"/>
          </a:p>
        </p:txBody>
      </p:sp>
    </p:spTree>
    <p:extLst>
      <p:ext uri="{BB962C8B-B14F-4D97-AF65-F5344CB8AC3E}">
        <p14:creationId xmlns:p14="http://schemas.microsoft.com/office/powerpoint/2010/main" val="6967558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399"/>
            <a:ext cx="8706930" cy="2323713"/>
          </a:xfrm>
          <a:prstGeom prst="rect">
            <a:avLst/>
          </a:prstGeom>
        </p:spPr>
        <p:txBody>
          <a:bodyPr wrap="square">
            <a:spAutoFit/>
          </a:bodyPr>
          <a:lstStyle/>
          <a:p>
            <a:pPr>
              <a:spcAft>
                <a:spcPts val="600"/>
              </a:spcAft>
            </a:pPr>
            <a:r>
              <a:rPr lang="en-US" sz="2000" dirty="0">
                <a:latin typeface="Arial" panose="020B0604020202020204" pitchFamily="34" charset="0"/>
              </a:rPr>
              <a:t>The Congress tried to make peace and voted to send another petition to King George III. This petition asked the king to help end the war. It was called the      Olive Branch Petition because the olive branch is the symbol of peace. </a:t>
            </a:r>
          </a:p>
          <a:p>
            <a:pPr>
              <a:spcAft>
                <a:spcPts val="600"/>
              </a:spcAft>
            </a:pPr>
            <a:r>
              <a:rPr lang="en-US" sz="2000" dirty="0">
                <a:latin typeface="Arial" panose="020B0604020202020204" pitchFamily="34" charset="0"/>
              </a:rPr>
              <a:t>     King George refused to read the petition from what he called an “illegal congress.” He saw the actions of the Congress as treason. In Britain the punishment of treason was death</a:t>
            </a:r>
            <a:r>
              <a:rPr lang="en-US" dirty="0"/>
              <a:t>.</a:t>
            </a:r>
          </a:p>
        </p:txBody>
      </p:sp>
    </p:spTree>
    <p:extLst>
      <p:ext uri="{BB962C8B-B14F-4D97-AF65-F5344CB8AC3E}">
        <p14:creationId xmlns:p14="http://schemas.microsoft.com/office/powerpoint/2010/main" val="28524188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7" y="0"/>
            <a:ext cx="8421238" cy="5940088"/>
          </a:xfrm>
          <a:prstGeom prst="rect">
            <a:avLst/>
          </a:prstGeom>
        </p:spPr>
        <p:txBody>
          <a:bodyPr wrap="square">
            <a:spAutoFit/>
          </a:bodyPr>
          <a:lstStyle/>
          <a:p>
            <a:pPr>
              <a:spcAft>
                <a:spcPts val="600"/>
              </a:spcAft>
            </a:pPr>
            <a:r>
              <a:rPr lang="en-US" sz="2000" b="1" cap="small" dirty="0">
                <a:latin typeface="Arial" panose="020B0604020202020204" pitchFamily="34" charset="0"/>
              </a:rPr>
              <a:t>Washington Takes Command</a:t>
            </a:r>
            <a:endParaRPr lang="en-US" sz="2000" dirty="0">
              <a:latin typeface="Arial" panose="020B0604020202020204" pitchFamily="34" charset="0"/>
            </a:endParaRPr>
          </a:p>
          <a:p>
            <a:pPr>
              <a:spcAft>
                <a:spcPts val="600"/>
              </a:spcAft>
            </a:pPr>
            <a:r>
              <a:rPr lang="en-US" sz="2000" dirty="0">
                <a:latin typeface="Arial" panose="020B0604020202020204" pitchFamily="34" charset="0"/>
              </a:rPr>
              <a:t>     As George Washington rode toward Boston he knew that the odds were against him. How, he wondered, could the colonies stand up to Britain—the world’s most powerful country? How could rebel farmers defeat the world’s strongest army and navy?</a:t>
            </a:r>
          </a:p>
          <a:p>
            <a:pPr>
              <a:spcAft>
                <a:spcPts val="600"/>
              </a:spcAft>
            </a:pPr>
            <a:r>
              <a:rPr lang="en-US" sz="2000" dirty="0">
                <a:latin typeface="Arial" panose="020B0604020202020204" pitchFamily="34" charset="0"/>
              </a:rPr>
              <a:t>     Yet Great Britain faced two large problems. One was distance—America lay across   a vast ocean. Sending troops and supplies across the Atlantic Ocean was both slow    and costly. Britain’s second problem was the size of the colonies. To crush the rebellion, the British would have to take control of a huge territory.</a:t>
            </a:r>
          </a:p>
          <a:p>
            <a:pPr>
              <a:spcAft>
                <a:spcPts val="600"/>
              </a:spcAft>
            </a:pPr>
            <a:r>
              <a:rPr lang="en-US" sz="2000" dirty="0">
                <a:latin typeface="Arial" panose="020B0604020202020204" pitchFamily="34" charset="0"/>
              </a:rPr>
              <a:t>     Washington also faced great problems. The Continental Army was poorly trained and lacked supplies. The colonies did not have a navy. Worse still, many people did not support the war. Only about two fifths of the colonists called themselves Patriots and supported the fight against Britain. One fifth were Loyalists, people who felt loyal to Great Britain and opposed the war. The remaining two fifths did not take    sides and could not be counted on to fight.</a:t>
            </a:r>
          </a:p>
          <a:p>
            <a:pPr>
              <a:spcAft>
                <a:spcPts val="600"/>
              </a:spcAft>
            </a:pPr>
            <a:r>
              <a:rPr lang="en-US" sz="2000" dirty="0">
                <a:latin typeface="Arial" panose="020B0604020202020204" pitchFamily="34" charset="0"/>
              </a:rPr>
              <a:t>     </a:t>
            </a:r>
            <a:endParaRPr lang="en-US" dirty="0"/>
          </a:p>
        </p:txBody>
      </p:sp>
    </p:spTree>
    <p:extLst>
      <p:ext uri="{BB962C8B-B14F-4D97-AF65-F5344CB8AC3E}">
        <p14:creationId xmlns:p14="http://schemas.microsoft.com/office/powerpoint/2010/main" val="30750622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219" y="335845"/>
            <a:ext cx="8292905" cy="2292935"/>
          </a:xfrm>
          <a:prstGeom prst="rect">
            <a:avLst/>
          </a:prstGeom>
        </p:spPr>
        <p:txBody>
          <a:bodyPr wrap="square">
            <a:spAutoFit/>
          </a:bodyPr>
          <a:lstStyle/>
          <a:p>
            <a:pPr>
              <a:spcAft>
                <a:spcPts val="600"/>
              </a:spcAft>
            </a:pPr>
            <a:r>
              <a:rPr lang="en-US" sz="2000" dirty="0">
                <a:latin typeface="Arial" panose="020B0604020202020204" pitchFamily="34" charset="0"/>
              </a:rPr>
              <a:t>	Early in July 1775, General Washington took command of the troops camped    around Boston. Everywhere he looked he saw “confusion and disorder.” Men obeyed only those orders they liked. Washington worked hard to bring order to the army.   Soon one soldier wrote, “Everyone is made to know his place and keep it… It is surprising how much work has been done!”</a:t>
            </a:r>
          </a:p>
          <a:p>
            <a:endParaRPr lang="en-US" dirty="0"/>
          </a:p>
        </p:txBody>
      </p:sp>
    </p:spTree>
    <p:extLst>
      <p:ext uri="{BB962C8B-B14F-4D97-AF65-F5344CB8AC3E}">
        <p14:creationId xmlns:p14="http://schemas.microsoft.com/office/powerpoint/2010/main" val="40681248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607" y="474284"/>
            <a:ext cx="7986895" cy="4632037"/>
          </a:xfrm>
          <a:prstGeom prst="rect">
            <a:avLst/>
          </a:prstGeom>
        </p:spPr>
        <p:txBody>
          <a:bodyPr wrap="square">
            <a:spAutoFit/>
          </a:bodyPr>
          <a:lstStyle/>
          <a:p>
            <a:pPr>
              <a:spcAft>
                <a:spcPts val="600"/>
              </a:spcAft>
            </a:pPr>
            <a:r>
              <a:rPr lang="en-US" sz="2000" b="1" cap="small" dirty="0">
                <a:latin typeface="Arial" panose="020B0604020202020204" pitchFamily="34" charset="0"/>
              </a:rPr>
              <a:t>The British Leave Boston</a:t>
            </a:r>
            <a:endParaRPr lang="en-US" sz="2000" dirty="0">
              <a:latin typeface="Arial" panose="020B0604020202020204" pitchFamily="34" charset="0"/>
            </a:endParaRPr>
          </a:p>
          <a:p>
            <a:pPr>
              <a:spcAft>
                <a:spcPts val="600"/>
              </a:spcAft>
            </a:pPr>
            <a:r>
              <a:rPr lang="en-US" sz="2000" dirty="0">
                <a:latin typeface="Arial" panose="020B0604020202020204" pitchFamily="34" charset="0"/>
              </a:rPr>
              <a:t>     For months nothing happened. The British hoped the Patriots would grow tired of their rebellion and go home. To Washington’s dismay, many of his troops did just that. The Americans hoped that King George III would pull his troops out of Boston. Instead, he hired German mercenaries to help crush the rebellion. Mercenaries are soldiers hired to fight in another country’s war.</a:t>
            </a:r>
          </a:p>
          <a:p>
            <a:pPr>
              <a:spcAft>
                <a:spcPts val="600"/>
              </a:spcAft>
            </a:pPr>
            <a:r>
              <a:rPr lang="en-US" sz="2000" dirty="0">
                <a:latin typeface="Arial" panose="020B0604020202020204" pitchFamily="34" charset="0"/>
              </a:rPr>
              <a:t>     Washington desperately needed cannons to drive the British out of Boston. He finally sent a former bookseller, Henry Knox, to get the iron cannons that had been captured at Fort Ticonderoga. Somehow Knox’s men loaded 59 huge cannons onto sleds. Then they dragged them for more than 300 miles (480 km) across the snowy hills and frozen rivers to Boston.</a:t>
            </a:r>
          </a:p>
          <a:p>
            <a:pPr>
              <a:spcAft>
                <a:spcPts val="600"/>
              </a:spcAft>
            </a:pPr>
            <a:r>
              <a:rPr lang="en-US" sz="2000" dirty="0">
                <a:latin typeface="Arial" panose="020B0604020202020204" pitchFamily="34" charset="0"/>
              </a:rPr>
              <a:t>     </a:t>
            </a:r>
          </a:p>
        </p:txBody>
      </p:sp>
    </p:spTree>
    <p:extLst>
      <p:ext uri="{BB962C8B-B14F-4D97-AF65-F5344CB8AC3E}">
        <p14:creationId xmlns:p14="http://schemas.microsoft.com/office/powerpoint/2010/main" val="347101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906E9A-0E04-B245-BE41-93BEA67FA623}"/>
              </a:ext>
            </a:extLst>
          </p:cNvPr>
          <p:cNvSpPr>
            <a:spLocks noGrp="1"/>
          </p:cNvSpPr>
          <p:nvPr>
            <p:ph idx="1"/>
          </p:nvPr>
        </p:nvSpPr>
        <p:spPr>
          <a:xfrm>
            <a:off x="278780" y="0"/>
            <a:ext cx="8033233" cy="5374585"/>
          </a:xfrm>
        </p:spPr>
        <p:txBody>
          <a:bodyPr>
            <a:normAutofit lnSpcReduction="10000"/>
          </a:bodyPr>
          <a:lstStyle/>
          <a:p>
            <a:pPr lvl="0"/>
            <a:endParaRPr lang="en-US" dirty="0"/>
          </a:p>
          <a:p>
            <a:pPr lvl="0"/>
            <a:endParaRPr lang="en-US" dirty="0"/>
          </a:p>
          <a:p>
            <a:pPr marL="0" lvl="0" indent="0">
              <a:buNone/>
            </a:pPr>
            <a:r>
              <a:rPr lang="en-US" dirty="0">
                <a:solidFill>
                  <a:schemeClr val="accent1"/>
                </a:solidFill>
                <a:latin typeface="Arial" panose="020B0604020202020204" pitchFamily="34" charset="0"/>
                <a:cs typeface="Arial" panose="020B0604020202020204" pitchFamily="34" charset="0"/>
              </a:rPr>
              <a:t>Science &amp; Technical Subjects standards (cont.)</a:t>
            </a:r>
          </a:p>
          <a:p>
            <a:pPr lvl="0"/>
            <a:r>
              <a:rPr lang="en-US" cap="none" dirty="0">
                <a:latin typeface="Arial" panose="020B0604020202020204" pitchFamily="34" charset="0"/>
                <a:cs typeface="Arial" panose="020B0604020202020204" pitchFamily="34" charset="0"/>
              </a:rPr>
              <a:t>Cite specific textual evidence to support analysis of science and technical texts, attending to important distinctions the author makes and to any gaps or inconsistencies in the account.</a:t>
            </a:r>
          </a:p>
          <a:p>
            <a:pPr lvl="0"/>
            <a:r>
              <a:rPr lang="en-US" cap="none" dirty="0">
                <a:latin typeface="Arial" panose="020B0604020202020204" pitchFamily="34" charset="0"/>
                <a:cs typeface="Arial" panose="020B0604020202020204" pitchFamily="34" charset="0"/>
              </a:rPr>
              <a:t>Follow precisely a complex multistep procedure when carrying out experiments, taking measurements, or performing technical tasks; analyze the specific results based on explanations in the text.</a:t>
            </a:r>
          </a:p>
          <a:p>
            <a:pPr lvl="0"/>
            <a:r>
              <a:rPr lang="en-US" cap="none" dirty="0">
                <a:latin typeface="Arial" panose="020B0604020202020204" pitchFamily="34" charset="0"/>
                <a:cs typeface="Arial" panose="020B0604020202020204" pitchFamily="34" charset="0"/>
              </a:rPr>
              <a:t>Synthesize information from a range of sources (</a:t>
            </a:r>
            <a:r>
              <a:rPr lang="en-US" cap="none" dirty="0" err="1">
                <a:latin typeface="Arial" panose="020B0604020202020204" pitchFamily="34" charset="0"/>
                <a:cs typeface="Arial" panose="020B0604020202020204" pitchFamily="34" charset="0"/>
              </a:rPr>
              <a:t>e.G.</a:t>
            </a:r>
            <a:r>
              <a:rPr lang="en-US" cap="none" dirty="0">
                <a:latin typeface="Arial" panose="020B0604020202020204" pitchFamily="34" charset="0"/>
                <a:cs typeface="Arial" panose="020B0604020202020204" pitchFamily="34" charset="0"/>
              </a:rPr>
              <a:t>, Texts, experiments, simulations) into a coherent understanding of a process, phenomenon, or concept, resolving conflicting information when possible.</a:t>
            </a:r>
          </a:p>
          <a:p>
            <a:endParaRPr lang="en-US" dirty="0"/>
          </a:p>
        </p:txBody>
      </p:sp>
    </p:spTree>
    <p:extLst>
      <p:ext uri="{BB962C8B-B14F-4D97-AF65-F5344CB8AC3E}">
        <p14:creationId xmlns:p14="http://schemas.microsoft.com/office/powerpoint/2010/main" val="31571628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607" y="474284"/>
            <a:ext cx="7986895" cy="2246769"/>
          </a:xfrm>
          <a:prstGeom prst="rect">
            <a:avLst/>
          </a:prstGeom>
        </p:spPr>
        <p:txBody>
          <a:bodyPr wrap="square">
            <a:spAutoFit/>
          </a:bodyPr>
          <a:lstStyle/>
          <a:p>
            <a:pPr>
              <a:spcAft>
                <a:spcPts val="600"/>
              </a:spcAft>
            </a:pPr>
            <a:r>
              <a:rPr lang="en-US" sz="2000" dirty="0">
                <a:latin typeface="Arial" panose="020B0604020202020204" pitchFamily="34" charset="0"/>
              </a:rPr>
              <a:t>	On March 4, 1776, Boston awoke to a surprise. The day before, nearby Dorchester Heights had been bare hills. Then overnight those hills had sprouted cannons—cannons aimed at the city. The British general announced that if the Americans did not allow him to leave peacefully, he would destroy Boston. Washington wisely agreed to let the British troops move out. A few days later the redcoats sailed for Canada. With them went over 1,000 American loyalists.</a:t>
            </a:r>
          </a:p>
        </p:txBody>
      </p:sp>
    </p:spTree>
    <p:extLst>
      <p:ext uri="{BB962C8B-B14F-4D97-AF65-F5344CB8AC3E}">
        <p14:creationId xmlns:p14="http://schemas.microsoft.com/office/powerpoint/2010/main" val="7291030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481" y="723482"/>
            <a:ext cx="7431719" cy="3354765"/>
          </a:xfrm>
          <a:prstGeom prst="rect">
            <a:avLst/>
          </a:prstGeom>
        </p:spPr>
        <p:txBody>
          <a:bodyPr wrap="square">
            <a:spAutoFit/>
          </a:bodyPr>
          <a:lstStyle/>
          <a:p>
            <a:r>
              <a:rPr lang="en-US" sz="2400" b="1" cap="small" dirty="0">
                <a:latin typeface="Arial" panose="020B0604020202020204" pitchFamily="34" charset="0"/>
              </a:rPr>
              <a:t>A Good Beginning</a:t>
            </a:r>
          </a:p>
          <a:p>
            <a:endParaRPr lang="en-US" sz="2400" dirty="0">
              <a:latin typeface="Arial" panose="020B0604020202020204" pitchFamily="34" charset="0"/>
            </a:endParaRPr>
          </a:p>
          <a:p>
            <a:r>
              <a:rPr lang="en-US" sz="2400" dirty="0">
                <a:latin typeface="Arial" panose="020B0604020202020204" pitchFamily="34" charset="0"/>
              </a:rPr>
              <a:t>   </a:t>
            </a:r>
            <a:r>
              <a:rPr lang="en-US" sz="2000" dirty="0">
                <a:latin typeface="Arial" panose="020B0604020202020204" pitchFamily="34" charset="0"/>
              </a:rPr>
              <a:t>  American Patriots were overjoyed by this news. In the past year, they had shown the British they could fight. They had formed a Continental Army with George Washington as their leader. And they had driven the British out of the colonies. </a:t>
            </a:r>
          </a:p>
          <a:p>
            <a:endParaRPr lang="en-US" sz="2000" dirty="0">
              <a:latin typeface="Arial" panose="020B0604020202020204" pitchFamily="34" charset="0"/>
            </a:endParaRPr>
          </a:p>
          <a:p>
            <a:r>
              <a:rPr lang="en-US" sz="2000" dirty="0">
                <a:latin typeface="Arial" panose="020B0604020202020204" pitchFamily="34" charset="0"/>
              </a:rPr>
              <a:t>     Many people thought the war was over. But Washington knew better. The British would be back. Still, the Patriots had made a good beginning.</a:t>
            </a:r>
            <a:r>
              <a:rPr lang="en-US" sz="2000" dirty="0">
                <a:effectLst/>
                <a:latin typeface="Arial" panose="020B0604020202020204" pitchFamily="34" charset="0"/>
              </a:rPr>
              <a:t> </a:t>
            </a:r>
            <a:endParaRPr lang="en-US" sz="2000" dirty="0">
              <a:latin typeface="Arial" panose="020B0604020202020204" pitchFamily="34" charset="0"/>
            </a:endParaRPr>
          </a:p>
        </p:txBody>
      </p:sp>
    </p:spTree>
    <p:extLst>
      <p:ext uri="{BB962C8B-B14F-4D97-AF65-F5344CB8AC3E}">
        <p14:creationId xmlns:p14="http://schemas.microsoft.com/office/powerpoint/2010/main" val="4587516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2813" y="277813"/>
            <a:ext cx="7773987" cy="922337"/>
          </a:xfrm>
        </p:spPr>
        <p:txBody>
          <a:bodyPr/>
          <a:lstStyle/>
          <a:p>
            <a:pPr eaLnBrk="1" hangingPunct="1"/>
            <a:r>
              <a:rPr lang="en-US" b="1" dirty="0"/>
              <a:t>History Events Chart</a:t>
            </a:r>
          </a:p>
        </p:txBody>
      </p:sp>
      <p:graphicFrame>
        <p:nvGraphicFramePr>
          <p:cNvPr id="35910" name="Group 70"/>
          <p:cNvGraphicFramePr>
            <a:graphicFrameLocks noGrp="1"/>
          </p:cNvGraphicFramePr>
          <p:nvPr>
            <p:ph type="tbl" idx="1"/>
            <p:extLst>
              <p:ext uri="{D42A27DB-BD31-4B8C-83A1-F6EECF244321}">
                <p14:modId xmlns:p14="http://schemas.microsoft.com/office/powerpoint/2010/main" val="1917994844"/>
              </p:ext>
            </p:extLst>
          </p:nvPr>
        </p:nvGraphicFramePr>
        <p:xfrm>
          <a:off x="457200" y="1295400"/>
          <a:ext cx="8229600" cy="4533903"/>
        </p:xfrm>
        <a:graphic>
          <a:graphicData uri="http://schemas.openxmlformats.org/drawingml/2006/table">
            <a:tbl>
              <a:tblPr/>
              <a:tblGrid>
                <a:gridCol w="1401763">
                  <a:extLst>
                    <a:ext uri="{9D8B030D-6E8A-4147-A177-3AD203B41FA5}">
                      <a16:colId xmlns:a16="http://schemas.microsoft.com/office/drawing/2014/main" val="20000"/>
                    </a:ext>
                  </a:extLst>
                </a:gridCol>
                <a:gridCol w="1331912">
                  <a:extLst>
                    <a:ext uri="{9D8B030D-6E8A-4147-A177-3AD203B41FA5}">
                      <a16:colId xmlns:a16="http://schemas.microsoft.com/office/drawing/2014/main" val="20001"/>
                    </a:ext>
                  </a:extLst>
                </a:gridCol>
                <a:gridCol w="1373188">
                  <a:extLst>
                    <a:ext uri="{9D8B030D-6E8A-4147-A177-3AD203B41FA5}">
                      <a16:colId xmlns:a16="http://schemas.microsoft.com/office/drawing/2014/main" val="20002"/>
                    </a:ext>
                  </a:extLst>
                </a:gridCol>
                <a:gridCol w="1419225">
                  <a:extLst>
                    <a:ext uri="{9D8B030D-6E8A-4147-A177-3AD203B41FA5}">
                      <a16:colId xmlns:a16="http://schemas.microsoft.com/office/drawing/2014/main" val="20003"/>
                    </a:ext>
                  </a:extLst>
                </a:gridCol>
                <a:gridCol w="1374775">
                  <a:extLst>
                    <a:ext uri="{9D8B030D-6E8A-4147-A177-3AD203B41FA5}">
                      <a16:colId xmlns:a16="http://schemas.microsoft.com/office/drawing/2014/main" val="20004"/>
                    </a:ext>
                  </a:extLst>
                </a:gridCol>
                <a:gridCol w="1328737">
                  <a:extLst>
                    <a:ext uri="{9D8B030D-6E8A-4147-A177-3AD203B41FA5}">
                      <a16:colId xmlns:a16="http://schemas.microsoft.com/office/drawing/2014/main" val="20005"/>
                    </a:ext>
                  </a:extLst>
                </a:gridCol>
              </a:tblGrid>
              <a:tr h="414338">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TEXT</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WHO?</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WHAT?</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WHERE?</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WHEN?</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WHY?</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2300">
                <a:tc>
                  <a:txBody>
                    <a:bodyPr/>
                    <a:lstStyle/>
                    <a:p>
                      <a:pPr marL="0" marR="0" lvl="0" indent="0" algn="l" defTabSz="914400" rtl="0" eaLnBrk="1" fontAlgn="base" latinLnBrk="0" hangingPunct="1">
                        <a:lnSpc>
                          <a:spcPct val="100000"/>
                        </a:lnSpc>
                        <a:spcBef>
                          <a:spcPct val="0"/>
                        </a:spcBef>
                        <a:spcAft>
                          <a:spcPct val="0"/>
                        </a:spcAft>
                        <a:buClrTx/>
                        <a:buSzPct val="65000"/>
                        <a:buFont typeface="Wingdings" pitchFamily="2" charset="2"/>
                        <a:buNone/>
                        <a:tabLst/>
                      </a:pPr>
                      <a:endParaRPr kumimoji="0" lang="en-US" sz="1600" b="1"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0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4338">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0" i="0" u="none" strike="noStrike" cap="none" normalizeH="0" baseline="0" dirty="0">
                          <a:ln>
                            <a:noFill/>
                          </a:ln>
                          <a:solidFill>
                            <a:schemeClr val="tx1"/>
                          </a:solidFill>
                          <a:effectLst/>
                          <a:latin typeface="Times New Roman" pitchFamily="18" charset="0"/>
                          <a:cs typeface="Times New Roman" pitchFamily="18" charset="0"/>
                        </a:rPr>
                        <a:t>Relation: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23888">
                <a:tc>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100" b="0" i="0" u="none" strike="noStrike" cap="none" normalizeH="0" baseline="0" dirty="0">
                          <a:ln>
                            <a:noFill/>
                          </a:ln>
                          <a:solidFill>
                            <a:schemeClr val="tx1"/>
                          </a:solidFill>
                          <a:effectLst/>
                          <a:latin typeface="Times New Roman" pitchFamily="18" charset="0"/>
                          <a:cs typeface="Times New Roman" pitchFamily="18" charset="0"/>
                        </a:rPr>
                        <a:t>2</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4338">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0" i="0" u="none" strike="noStrike" cap="none" normalizeH="0" baseline="0" dirty="0">
                          <a:ln>
                            <a:noFill/>
                          </a:ln>
                          <a:solidFill>
                            <a:schemeClr val="tx1"/>
                          </a:solidFill>
                          <a:effectLst/>
                          <a:latin typeface="Times New Roman" pitchFamily="18" charset="0"/>
                          <a:cs typeface="Times New Roman" pitchFamily="18" charset="0"/>
                        </a:rPr>
                        <a:t>Relation: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22300">
                <a:tc>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100" b="0" i="0" u="none" strike="noStrike" cap="none" normalizeH="0" baseline="0" dirty="0">
                          <a:ln>
                            <a:noFill/>
                          </a:ln>
                          <a:solidFill>
                            <a:schemeClr val="tx1"/>
                          </a:solidFill>
                          <a:effectLst/>
                          <a:latin typeface="Times New Roman" pitchFamily="18" charset="0"/>
                          <a:cs typeface="Times New Roman" pitchFamily="18" charset="0"/>
                        </a:rPr>
                        <a:t>3</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4338">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0" i="0" u="none" strike="noStrike" cap="none" normalizeH="0" baseline="0" dirty="0">
                          <a:ln>
                            <a:noFill/>
                          </a:ln>
                          <a:solidFill>
                            <a:schemeClr val="tx1"/>
                          </a:solidFill>
                          <a:effectLst/>
                          <a:latin typeface="Times New Roman" pitchFamily="18" charset="0"/>
                          <a:cs typeface="Times New Roman" pitchFamily="18" charset="0"/>
                        </a:rPr>
                        <a:t>Relation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623888">
                <a:tc>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100" b="0" i="0" u="none" strike="noStrike" cap="none" normalizeH="0" baseline="0" dirty="0">
                          <a:ln>
                            <a:noFill/>
                          </a:ln>
                          <a:solidFill>
                            <a:schemeClr val="tx1"/>
                          </a:solidFill>
                          <a:effectLst/>
                          <a:latin typeface="Times New Roman" pitchFamily="18" charset="0"/>
                          <a:cs typeface="Times New Roman" pitchFamily="18" charset="0"/>
                        </a:rPr>
                        <a:t>4</a:t>
                      </a:r>
                      <a:endParaRPr kumimoji="0" lang="en-US" sz="1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84175">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0" i="0" u="none" strike="noStrike" cap="none" normalizeH="0" baseline="0" dirty="0">
                          <a:ln>
                            <a:noFill/>
                          </a:ln>
                          <a:solidFill>
                            <a:schemeClr val="tx1"/>
                          </a:solidFill>
                          <a:effectLst/>
                          <a:latin typeface="Times New Roman" pitchFamily="18" charset="0"/>
                          <a:cs typeface="Times New Roman" pitchFamily="18" charset="0"/>
                        </a:rPr>
                        <a:t>                 Main point: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225433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2813" y="277813"/>
            <a:ext cx="7773987" cy="922337"/>
          </a:xfrm>
        </p:spPr>
        <p:txBody>
          <a:bodyPr/>
          <a:lstStyle/>
          <a:p>
            <a:pPr eaLnBrk="1" hangingPunct="1"/>
            <a:r>
              <a:rPr lang="en-US" b="1" dirty="0"/>
              <a:t>History Events Chart</a:t>
            </a:r>
          </a:p>
        </p:txBody>
      </p:sp>
      <p:graphicFrame>
        <p:nvGraphicFramePr>
          <p:cNvPr id="35910" name="Group 70"/>
          <p:cNvGraphicFramePr>
            <a:graphicFrameLocks noGrp="1"/>
          </p:cNvGraphicFramePr>
          <p:nvPr>
            <p:ph type="tbl" idx="1"/>
            <p:extLst>
              <p:ext uri="{D42A27DB-BD31-4B8C-83A1-F6EECF244321}">
                <p14:modId xmlns:p14="http://schemas.microsoft.com/office/powerpoint/2010/main" val="3034572490"/>
              </p:ext>
            </p:extLst>
          </p:nvPr>
        </p:nvGraphicFramePr>
        <p:xfrm>
          <a:off x="304800" y="1371600"/>
          <a:ext cx="8248692" cy="3913062"/>
        </p:xfrm>
        <a:graphic>
          <a:graphicData uri="http://schemas.openxmlformats.org/drawingml/2006/table">
            <a:tbl>
              <a:tblPr/>
              <a:tblGrid>
                <a:gridCol w="1401763">
                  <a:extLst>
                    <a:ext uri="{9D8B030D-6E8A-4147-A177-3AD203B41FA5}">
                      <a16:colId xmlns:a16="http://schemas.microsoft.com/office/drawing/2014/main" val="20000"/>
                    </a:ext>
                  </a:extLst>
                </a:gridCol>
                <a:gridCol w="1331912">
                  <a:extLst>
                    <a:ext uri="{9D8B030D-6E8A-4147-A177-3AD203B41FA5}">
                      <a16:colId xmlns:a16="http://schemas.microsoft.com/office/drawing/2014/main" val="20001"/>
                    </a:ext>
                  </a:extLst>
                </a:gridCol>
                <a:gridCol w="1490028">
                  <a:extLst>
                    <a:ext uri="{9D8B030D-6E8A-4147-A177-3AD203B41FA5}">
                      <a16:colId xmlns:a16="http://schemas.microsoft.com/office/drawing/2014/main" val="20002"/>
                    </a:ext>
                  </a:extLst>
                </a:gridCol>
                <a:gridCol w="1321477">
                  <a:extLst>
                    <a:ext uri="{9D8B030D-6E8A-4147-A177-3AD203B41FA5}">
                      <a16:colId xmlns:a16="http://schemas.microsoft.com/office/drawing/2014/main" val="20003"/>
                    </a:ext>
                  </a:extLst>
                </a:gridCol>
                <a:gridCol w="1160420">
                  <a:extLst>
                    <a:ext uri="{9D8B030D-6E8A-4147-A177-3AD203B41FA5}">
                      <a16:colId xmlns:a16="http://schemas.microsoft.com/office/drawing/2014/main" val="20004"/>
                    </a:ext>
                  </a:extLst>
                </a:gridCol>
                <a:gridCol w="1543092">
                  <a:extLst>
                    <a:ext uri="{9D8B030D-6E8A-4147-A177-3AD203B41FA5}">
                      <a16:colId xmlns:a16="http://schemas.microsoft.com/office/drawing/2014/main" val="20005"/>
                    </a:ext>
                  </a:extLst>
                </a:gridCol>
              </a:tblGrid>
              <a:tr h="414338">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TEXT</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WHO?</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WHAT?</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WHERE?</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WHEN?</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1" i="0" u="none" strike="noStrike" cap="none" normalizeH="0" baseline="0" dirty="0">
                          <a:ln>
                            <a:noFill/>
                          </a:ln>
                          <a:solidFill>
                            <a:schemeClr val="tx1"/>
                          </a:solidFill>
                          <a:effectLst/>
                          <a:latin typeface="Times New Roman" pitchFamily="18" charset="0"/>
                          <a:cs typeface="Times New Roman" pitchFamily="18" charset="0"/>
                        </a:rPr>
                        <a:t>WHY?</a:t>
                      </a:r>
                      <a:endParaRPr kumimoji="0" lang="en-US" sz="17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2300">
                <a:tc>
                  <a:txBody>
                    <a:bodyPr/>
                    <a:lstStyle/>
                    <a:p>
                      <a:pPr marL="0" marR="0" lvl="0" indent="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600" b="1" i="0" u="none" strike="noStrike" cap="none" normalizeH="0" baseline="0" dirty="0">
                          <a:ln>
                            <a:noFill/>
                          </a:ln>
                          <a:solidFill>
                            <a:schemeClr val="tx1"/>
                          </a:solidFill>
                          <a:effectLst/>
                          <a:latin typeface="Arial"/>
                          <a:cs typeface="Arial"/>
                        </a:rPr>
                        <a:t>Fall of Fort Ticonderoga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charset="0"/>
                        </a:rPr>
                        <a:t>American forces (Arnold &amp; Allen)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charset="0"/>
                        </a:rPr>
                        <a:t>&amp; British forces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charset="0"/>
                        </a:rPr>
                        <a:t>Americans capture Fort Ticonderoga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charset="0"/>
                        </a:rPr>
                        <a:t>New York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charset="0"/>
                        </a:rPr>
                        <a:t>May 10, 1775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charset="0"/>
                        </a:rPr>
                        <a:t>Americans capture cannons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4338">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0" i="0" u="none" strike="noStrike" cap="none" normalizeH="0" baseline="0" dirty="0">
                          <a:ln>
                            <a:noFill/>
                          </a:ln>
                          <a:solidFill>
                            <a:schemeClr val="tx1"/>
                          </a:solidFill>
                          <a:effectLst/>
                          <a:latin typeface="Times New Roman" pitchFamily="18" charset="0"/>
                          <a:cs typeface="Times New Roman" pitchFamily="18" charset="0"/>
                        </a:rPr>
                        <a:t>Relation:  Americans finally had cannons, but failed to get them from NY to Boston.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23888">
                <a:tc>
                  <a:txBody>
                    <a:bodyPr/>
                    <a:lstStyle/>
                    <a:p>
                      <a:pPr marL="0" marR="0" lvl="0" indent="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600" b="1" i="0" u="none" strike="noStrike" cap="none" normalizeH="0" baseline="0" dirty="0">
                          <a:ln>
                            <a:noFill/>
                          </a:ln>
                          <a:solidFill>
                            <a:schemeClr val="tx1"/>
                          </a:solidFill>
                          <a:effectLst/>
                          <a:latin typeface="Arial"/>
                          <a:cs typeface="Arial"/>
                        </a:rPr>
                        <a:t>Battle of Bunker Hill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a:cs typeface="Arial"/>
                        </a:rPr>
                        <a:t>American forces &amp; British forces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a:cs typeface="Arial"/>
                        </a:rPr>
                        <a:t>British win the battle.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a:cs typeface="Arial"/>
                        </a:rPr>
                        <a:t>Boston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a:cs typeface="Arial"/>
                        </a:rPr>
                        <a:t>June 16, 1775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a:ln>
                            <a:noFill/>
                          </a:ln>
                          <a:solidFill>
                            <a:schemeClr val="tx1"/>
                          </a:solidFill>
                          <a:effectLst/>
                          <a:latin typeface="Arial"/>
                          <a:cs typeface="Arial"/>
                        </a:rPr>
                        <a:t>Americans failed to get cannons to Boston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4338">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700" b="0" i="0" u="none" strike="noStrike" cap="none" normalizeH="0" baseline="0" dirty="0">
                          <a:ln>
                            <a:noFill/>
                          </a:ln>
                          <a:solidFill>
                            <a:schemeClr val="tx1"/>
                          </a:solidFill>
                          <a:effectLst/>
                          <a:latin typeface="Times New Roman" pitchFamily="18" charset="0"/>
                          <a:cs typeface="Times New Roman" pitchFamily="18" charset="0"/>
                        </a:rPr>
                        <a:t>Relation: American army has to be unified if they are going to win.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097081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245996" y="552659"/>
            <a:ext cx="5507229" cy="1333291"/>
          </a:xfrm>
        </p:spPr>
        <p:txBody>
          <a:bodyPr>
            <a:normAutofit/>
          </a:bodyPr>
          <a:lstStyle/>
          <a:p>
            <a:pPr eaLnBrk="1" hangingPunct="1"/>
            <a:r>
              <a:rPr lang="en-US" b="1" dirty="0"/>
              <a:t>Character Change Chart</a:t>
            </a:r>
          </a:p>
        </p:txBody>
      </p:sp>
      <p:graphicFrame>
        <p:nvGraphicFramePr>
          <p:cNvPr id="114708" name="Group 20"/>
          <p:cNvGraphicFramePr>
            <a:graphicFrameLocks noGrp="1"/>
          </p:cNvGraphicFramePr>
          <p:nvPr>
            <p:extLst>
              <p:ext uri="{D42A27DB-BD31-4B8C-83A1-F6EECF244321}">
                <p14:modId xmlns:p14="http://schemas.microsoft.com/office/powerpoint/2010/main" val="2599208263"/>
              </p:ext>
            </p:extLst>
          </p:nvPr>
        </p:nvGraphicFramePr>
        <p:xfrm>
          <a:off x="2286001" y="1888718"/>
          <a:ext cx="4217194" cy="800100"/>
        </p:xfrm>
        <a:graphic>
          <a:graphicData uri="http://schemas.openxmlformats.org/drawingml/2006/table">
            <a:tbl>
              <a:tblPr/>
              <a:tblGrid>
                <a:gridCol w="2114550">
                  <a:extLst>
                    <a:ext uri="{9D8B030D-6E8A-4147-A177-3AD203B41FA5}">
                      <a16:colId xmlns:a16="http://schemas.microsoft.com/office/drawing/2014/main" val="20000"/>
                    </a:ext>
                  </a:extLst>
                </a:gridCol>
                <a:gridCol w="2102644">
                  <a:extLst>
                    <a:ext uri="{9D8B030D-6E8A-4147-A177-3AD203B41FA5}">
                      <a16:colId xmlns:a16="http://schemas.microsoft.com/office/drawing/2014/main" val="20001"/>
                    </a:ext>
                  </a:extLst>
                </a:gridCol>
              </a:tblGrid>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What is main character like at the beginning of the story?</a:t>
                      </a:r>
                      <a:endParaRPr kumimoji="0" lang="en-US" sz="1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Times New Roman" pitchFamily="18" charset="0"/>
                          <a:cs typeface="Arial" charset="0"/>
                        </a:rPr>
                        <a:t>What is the main character like at the end of the story? How has he or she changed?</a:t>
                      </a:r>
                      <a:endParaRPr kumimoji="0" 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060" name="Rectangle 21"/>
          <p:cNvSpPr>
            <a:spLocks noChangeArrowheads="1"/>
          </p:cNvSpPr>
          <p:nvPr/>
        </p:nvSpPr>
        <p:spPr bwMode="auto">
          <a:xfrm>
            <a:off x="-2228850" y="2307409"/>
            <a:ext cx="184731" cy="300082"/>
          </a:xfrm>
          <a:prstGeom prst="rect">
            <a:avLst/>
          </a:prstGeom>
          <a:noFill/>
          <a:ln w="9525">
            <a:noFill/>
            <a:miter lim="800000"/>
            <a:headEnd/>
            <a:tailEnd/>
          </a:ln>
        </p:spPr>
        <p:txBody>
          <a:bodyPr wrap="none" anchor="ctr">
            <a:spAutoFit/>
          </a:bodyPr>
          <a:lstStyle/>
          <a:p>
            <a:endParaRPr lang="en-US" sz="1350" dirty="0"/>
          </a:p>
        </p:txBody>
      </p:sp>
      <p:graphicFrame>
        <p:nvGraphicFramePr>
          <p:cNvPr id="2050" name="Object 4"/>
          <p:cNvGraphicFramePr>
            <a:graphicFrameLocks noChangeAspect="1"/>
          </p:cNvGraphicFramePr>
          <p:nvPr>
            <p:extLst>
              <p:ext uri="{D42A27DB-BD31-4B8C-83A1-F6EECF244321}">
                <p14:modId xmlns:p14="http://schemas.microsoft.com/office/powerpoint/2010/main" val="1242716350"/>
              </p:ext>
            </p:extLst>
          </p:nvPr>
        </p:nvGraphicFramePr>
        <p:xfrm>
          <a:off x="2880122" y="2595950"/>
          <a:ext cx="3028950" cy="1810940"/>
        </p:xfrm>
        <a:graphic>
          <a:graphicData uri="http://schemas.openxmlformats.org/presentationml/2006/ole">
            <mc:AlternateContent xmlns:mc="http://schemas.openxmlformats.org/markup-compatibility/2006">
              <mc:Choice xmlns:v="urn:schemas-microsoft-com:vml" Requires="v">
                <p:oleObj spid="_x0000_s6175" name="Microsoft Draw Drawing" r:id="rId4" imgW="4572000" imgH="2733675" progId="MSDraw.Drawing.8.2">
                  <p:embed/>
                </p:oleObj>
              </mc:Choice>
              <mc:Fallback>
                <p:oleObj name="Microsoft Draw Drawing" r:id="rId4" imgW="4572000" imgH="2733675" progId="MSDraw.Drawing.8.2">
                  <p:embed/>
                  <p:pic>
                    <p:nvPicPr>
                      <p:cNvPr id="205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122" y="2595950"/>
                        <a:ext cx="3028950" cy="181094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61" name="Rectangle 22"/>
          <p:cNvSpPr>
            <a:spLocks noChangeArrowheads="1"/>
          </p:cNvSpPr>
          <p:nvPr/>
        </p:nvSpPr>
        <p:spPr bwMode="auto">
          <a:xfrm>
            <a:off x="1878496" y="4416133"/>
            <a:ext cx="5953539" cy="1061829"/>
          </a:xfrm>
          <a:prstGeom prst="rect">
            <a:avLst/>
          </a:prstGeom>
          <a:noFill/>
          <a:ln w="9525">
            <a:noFill/>
            <a:miter lim="800000"/>
            <a:headEnd/>
            <a:tailEnd/>
          </a:ln>
        </p:spPr>
        <p:txBody>
          <a:bodyPr wrap="square" anchor="ctr">
            <a:spAutoFit/>
          </a:bodyPr>
          <a:lstStyle/>
          <a:p>
            <a:pPr>
              <a:tabLst>
                <a:tab pos="342900" algn="r"/>
                <a:tab pos="2057400" algn="ctr"/>
                <a:tab pos="4114800" algn="r"/>
              </a:tabLst>
            </a:pPr>
            <a:r>
              <a:rPr lang="en-US" sz="1200" b="1" dirty="0">
                <a:latin typeface="Arial" panose="020B0604020202020204" pitchFamily="34" charset="0"/>
                <a:ea typeface="Times New Roman" pitchFamily="18" charset="0"/>
                <a:cs typeface="Arial" panose="020B0604020202020204" pitchFamily="34" charset="0"/>
              </a:rPr>
              <a:t>  </a:t>
            </a:r>
            <a:r>
              <a:rPr lang="en-US" sz="1200" dirty="0">
                <a:latin typeface="Arial" panose="020B0604020202020204" pitchFamily="34" charset="0"/>
                <a:ea typeface="Times New Roman" pitchFamily="18" charset="0"/>
                <a:cs typeface="Arial" panose="020B0604020202020204" pitchFamily="34" charset="0"/>
              </a:rPr>
              <a:t>                                                   Crisis</a:t>
            </a:r>
          </a:p>
          <a:p>
            <a:pPr>
              <a:tabLst>
                <a:tab pos="342900" algn="r"/>
                <a:tab pos="2057400" algn="ctr"/>
                <a:tab pos="4114800" algn="r"/>
              </a:tabLst>
            </a:pPr>
            <a:r>
              <a:rPr lang="en-US" sz="1050" dirty="0">
                <a:latin typeface="Arial" panose="020B0604020202020204" pitchFamily="34" charset="0"/>
                <a:ea typeface="Times New Roman" pitchFamily="18" charset="0"/>
                <a:cs typeface="Arial" panose="020B0604020202020204" pitchFamily="34" charset="0"/>
              </a:rPr>
              <a:t>  </a:t>
            </a:r>
          </a:p>
          <a:p>
            <a:pPr>
              <a:tabLst>
                <a:tab pos="342900" algn="r"/>
                <a:tab pos="2057400" algn="ctr"/>
                <a:tab pos="4114800" algn="r"/>
              </a:tabLst>
            </a:pPr>
            <a:r>
              <a:rPr lang="en-US" sz="1200" dirty="0">
                <a:latin typeface="Arial" panose="020B0604020202020204" pitchFamily="34" charset="0"/>
                <a:ea typeface="Times New Roman" pitchFamily="18" charset="0"/>
                <a:cs typeface="Arial" panose="020B0604020202020204" pitchFamily="34" charset="0"/>
              </a:rPr>
              <a:t>Given this character change, what do you think the author wanted you to learn? </a:t>
            </a:r>
            <a:r>
              <a:rPr lang="en-US" sz="1050" dirty="0">
                <a:latin typeface="Arial" panose="020B0604020202020204" pitchFamily="34" charset="0"/>
                <a:ea typeface="Times New Roman" pitchFamily="18" charset="0"/>
                <a:cs typeface="Arial" panose="020B0604020202020204" pitchFamily="34" charset="0"/>
              </a:rPr>
              <a:t>________</a:t>
            </a:r>
          </a:p>
          <a:p>
            <a:pPr>
              <a:tabLst>
                <a:tab pos="342900" algn="r"/>
                <a:tab pos="2057400" algn="ctr"/>
                <a:tab pos="4114800" algn="r"/>
              </a:tabLst>
            </a:pPr>
            <a:r>
              <a:rPr lang="en-US" sz="900" dirty="0">
                <a:ea typeface="Times New Roman" pitchFamily="18" charset="0"/>
                <a:cs typeface="Arial" charset="0"/>
              </a:rPr>
              <a:t>________________________________________________________________________</a:t>
            </a:r>
            <a:endParaRPr lang="en-US" sz="825" dirty="0">
              <a:ea typeface="Times New Roman" pitchFamily="18" charset="0"/>
              <a:cs typeface="Arial" charset="0"/>
            </a:endParaRPr>
          </a:p>
          <a:p>
            <a:pPr>
              <a:tabLst>
                <a:tab pos="342900" algn="r"/>
                <a:tab pos="2057400" algn="ctr"/>
                <a:tab pos="4114800" algn="r"/>
              </a:tabLst>
            </a:pPr>
            <a:r>
              <a:rPr lang="en-US" sz="900" dirty="0">
                <a:ea typeface="Times New Roman" pitchFamily="18" charset="0"/>
                <a:cs typeface="Arial" charset="0"/>
              </a:rPr>
              <a:t>________________________________________________________________________ </a:t>
            </a:r>
            <a:endParaRPr lang="en-US" sz="1350" dirty="0">
              <a:ea typeface="Times New Roman" pitchFamily="18" charset="0"/>
              <a:cs typeface="Arial" charset="0"/>
            </a:endParaRPr>
          </a:p>
        </p:txBody>
      </p:sp>
    </p:spTree>
    <p:extLst>
      <p:ext uri="{BB962C8B-B14F-4D97-AF65-F5344CB8AC3E}">
        <p14:creationId xmlns:p14="http://schemas.microsoft.com/office/powerpoint/2010/main" val="19930916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E91FF-6F23-0649-9B49-EE3564E6F013}"/>
              </a:ext>
            </a:extLst>
          </p:cNvPr>
          <p:cNvSpPr>
            <a:spLocks noGrp="1"/>
          </p:cNvSpPr>
          <p:nvPr>
            <p:ph type="title"/>
          </p:nvPr>
        </p:nvSpPr>
        <p:spPr/>
        <p:txBody>
          <a:bodyPr wrap="square" numCol="1" anchorCtr="0" compatLnSpc="1">
            <a:prstTxWarp prst="textNoShape">
              <a:avLst/>
            </a:prstTxWarp>
          </a:bodyPr>
          <a:lstStyle/>
          <a:p>
            <a:pPr algn="l" eaLnBrk="1" hangingPunct="1">
              <a:defRPr/>
            </a:pPr>
            <a:r>
              <a:rPr lang="en-US" altLang="en-US" sz="3200" dirty="0">
                <a:effectLst>
                  <a:outerShdw blurRad="38100" dist="38100" dir="2700000" algn="tl">
                    <a:srgbClr val="C0C0C0"/>
                  </a:outerShdw>
                </a:effectLst>
                <a:ea typeface="ＭＳ Ｐゴシック" panose="020B0600070205080204" pitchFamily="34" charset="-128"/>
              </a:rPr>
              <a:t>Elementary teachers can contribute to growth in disciplinary literacy by…</a:t>
            </a:r>
          </a:p>
        </p:txBody>
      </p:sp>
      <p:sp>
        <p:nvSpPr>
          <p:cNvPr id="54274" name="Content Placeholder 2">
            <a:extLst>
              <a:ext uri="{FF2B5EF4-FFF2-40B4-BE49-F238E27FC236}">
                <a16:creationId xmlns:a16="http://schemas.microsoft.com/office/drawing/2014/main" id="{DADE425C-C3AE-0349-8F38-4AB80E63254A}"/>
              </a:ext>
            </a:extLst>
          </p:cNvPr>
          <p:cNvSpPr>
            <a:spLocks noGrp="1"/>
          </p:cNvSpPr>
          <p:nvPr>
            <p:ph idx="1"/>
          </p:nvPr>
        </p:nvSpPr>
        <p:spPr>
          <a:xfrm>
            <a:off x="514350" y="1837766"/>
            <a:ext cx="8172449" cy="4288397"/>
          </a:xfrm>
        </p:spPr>
        <p:txBody>
          <a:bodyPr/>
          <a:lstStyle/>
          <a:p>
            <a:pPr marL="457200" indent="-457200" eaLnBrk="1" hangingPunct="1">
              <a:buFont typeface="+mj-lt"/>
              <a:buAutoNum type="arabicPeriod"/>
            </a:pPr>
            <a:r>
              <a:rPr lang="en-US" altLang="en-US" cap="none" dirty="0">
                <a:latin typeface="Arial" panose="020B0604020202020204" pitchFamily="34" charset="0"/>
                <a:ea typeface="ＭＳ Ｐゴシック" panose="020B0600070205080204" pitchFamily="34" charset="-128"/>
              </a:rPr>
              <a:t>BUILDING BASIC LITERACY SKILLS</a:t>
            </a:r>
          </a:p>
          <a:p>
            <a:pPr marL="457200" indent="-457200" eaLnBrk="1" hangingPunct="1">
              <a:buFont typeface="+mj-lt"/>
              <a:buAutoNum type="arabicPeriod"/>
            </a:pPr>
            <a:r>
              <a:rPr lang="en-US" altLang="en-US" cap="none" dirty="0">
                <a:latin typeface="Arial" panose="020B0604020202020204" pitchFamily="34" charset="0"/>
                <a:ea typeface="ＭＳ Ｐゴシック" panose="020B0600070205080204" pitchFamily="34" charset="-128"/>
              </a:rPr>
              <a:t>DEVELOPING CHILDREN’S CONTENT KNOWLEDGE</a:t>
            </a:r>
          </a:p>
          <a:p>
            <a:pPr marL="457200" indent="-457200" eaLnBrk="1" hangingPunct="1">
              <a:buFont typeface="+mj-lt"/>
              <a:buAutoNum type="arabicPeriod"/>
            </a:pPr>
            <a:r>
              <a:rPr lang="en-US" altLang="en-US" cap="none" dirty="0">
                <a:latin typeface="Arial" panose="020B0604020202020204" pitchFamily="34" charset="0"/>
                <a:ea typeface="ＭＳ Ｐゴシック" panose="020B0600070205080204" pitchFamily="34" charset="-128"/>
              </a:rPr>
              <a:t>EXPOSING KIDS TO DISCIPLINARY TEXT</a:t>
            </a:r>
          </a:p>
          <a:p>
            <a:pPr marL="457200" indent="-457200" eaLnBrk="1" hangingPunct="1">
              <a:buFont typeface="+mj-lt"/>
              <a:buAutoNum type="arabicPeriod"/>
            </a:pPr>
            <a:r>
              <a:rPr lang="en-US" altLang="en-US" cap="none" dirty="0">
                <a:latin typeface="Arial" panose="020B0604020202020204" pitchFamily="34" charset="0"/>
                <a:ea typeface="ＭＳ Ｐゴシック" panose="020B0600070205080204" pitchFamily="34" charset="-128"/>
              </a:rPr>
              <a:t>GUIDING STUDENTS TO READ DISCIPLINARY TEXT</a:t>
            </a:r>
          </a:p>
          <a:p>
            <a:pPr marL="457200" indent="-457200" eaLnBrk="1" hangingPunct="1">
              <a:buFont typeface="+mj-lt"/>
              <a:buAutoNum type="arabicPeriod"/>
            </a:pPr>
            <a:r>
              <a:rPr lang="en-US" altLang="en-US" cap="none" dirty="0">
                <a:latin typeface="Arial" panose="020B0604020202020204" pitchFamily="34" charset="0"/>
                <a:ea typeface="ＭＳ Ｐゴシック" panose="020B0600070205080204" pitchFamily="34" charset="-128"/>
              </a:rPr>
              <a:t>DEVELOPING DISCIPLINARY VOCABULARY</a:t>
            </a:r>
          </a:p>
          <a:p>
            <a:pPr marL="457200" indent="-457200" eaLnBrk="1" hangingPunct="1">
              <a:buFont typeface="+mj-lt"/>
              <a:buAutoNum type="arabicPeriod"/>
            </a:pPr>
            <a:r>
              <a:rPr lang="en-US" altLang="en-US" cap="none" dirty="0">
                <a:latin typeface="Arial" panose="020B0604020202020204" pitchFamily="34" charset="0"/>
                <a:ea typeface="ＭＳ Ｐゴシック" panose="020B0600070205080204" pitchFamily="34" charset="-128"/>
              </a:rPr>
              <a:t>WORKING WITH MULTIPLE TEXTS</a:t>
            </a:r>
          </a:p>
          <a:p>
            <a:pPr marL="457200" indent="-457200" eaLnBrk="1" hangingPunct="1">
              <a:buFont typeface="+mj-lt"/>
              <a:buAutoNum type="arabicPeriod"/>
            </a:pPr>
            <a:r>
              <a:rPr lang="en-US" altLang="en-US" cap="none" dirty="0">
                <a:latin typeface="Arial" panose="020B0604020202020204" pitchFamily="34" charset="0"/>
                <a:ea typeface="ＭＳ Ｐゴシック" panose="020B0600070205080204" pitchFamily="34" charset="-128"/>
              </a:rPr>
              <a:t>TEACHING DISCIPLINARY WRITING</a:t>
            </a:r>
          </a:p>
          <a:p>
            <a:pPr marL="457200" indent="-457200" eaLnBrk="1" hangingPunct="1">
              <a:buFont typeface="+mj-lt"/>
              <a:buAutoNum type="arabicPeriod"/>
            </a:pPr>
            <a:r>
              <a:rPr lang="en-US" altLang="en-US" cap="none" dirty="0">
                <a:latin typeface="Arial" panose="020B0604020202020204" pitchFamily="34" charset="0"/>
                <a:ea typeface="ＭＳ Ｐゴシック" panose="020B0600070205080204" pitchFamily="34" charset="-128"/>
              </a:rPr>
              <a:t>INTRODUCING DISCIPLINARY APPROACHES</a:t>
            </a:r>
          </a:p>
          <a:p>
            <a:pPr marL="457200" indent="-457200" eaLnBrk="1" hangingPunct="1">
              <a:buFont typeface="+mj-lt"/>
              <a:buAutoNum type="arabicPeriod"/>
            </a:pPr>
            <a:endParaRPr lang="en-US" altLang="en-US" cap="non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660634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29F1-28C0-DE4A-ABE0-48F54B10C8EC}"/>
              </a:ext>
            </a:extLst>
          </p:cNvPr>
          <p:cNvSpPr>
            <a:spLocks noGrp="1"/>
          </p:cNvSpPr>
          <p:nvPr>
            <p:ph type="ctrTitle"/>
          </p:nvPr>
        </p:nvSpPr>
        <p:spPr>
          <a:xfrm rot="21420000">
            <a:off x="75518" y="678181"/>
            <a:ext cx="7909680" cy="2766528"/>
          </a:xfrm>
        </p:spPr>
        <p:txBody>
          <a:bodyPr>
            <a:normAutofit fontScale="90000"/>
          </a:bodyPr>
          <a:lstStyle/>
          <a:p>
            <a:r>
              <a:rPr lang="en-US" dirty="0"/>
              <a:t>Disciplinary literacy in elementary education</a:t>
            </a:r>
          </a:p>
        </p:txBody>
      </p:sp>
      <p:sp>
        <p:nvSpPr>
          <p:cNvPr id="3" name="Subtitle 2">
            <a:extLst>
              <a:ext uri="{FF2B5EF4-FFF2-40B4-BE49-F238E27FC236}">
                <a16:creationId xmlns:a16="http://schemas.microsoft.com/office/drawing/2014/main" id="{F49A1E32-6282-3443-BDF0-FB51CFB267AE}"/>
              </a:ext>
            </a:extLst>
          </p:cNvPr>
          <p:cNvSpPr>
            <a:spLocks noGrp="1"/>
          </p:cNvSpPr>
          <p:nvPr>
            <p:ph type="subTitle" idx="1"/>
          </p:nvPr>
        </p:nvSpPr>
        <p:spPr>
          <a:xfrm rot="21420000">
            <a:off x="762894" y="3481195"/>
            <a:ext cx="7480292" cy="1395247"/>
          </a:xfrm>
        </p:spPr>
        <p:txBody>
          <a:bodyPr/>
          <a:lstStyle/>
          <a:p>
            <a:pPr algn="ctr"/>
            <a:r>
              <a:rPr lang="en-US" cap="none" dirty="0">
                <a:solidFill>
                  <a:schemeClr val="tx1"/>
                </a:solidFill>
                <a:latin typeface="Arial" panose="020B0604020202020204" pitchFamily="34" charset="0"/>
                <a:cs typeface="Arial" panose="020B0604020202020204" pitchFamily="34" charset="0"/>
              </a:rPr>
              <a:t>Timothy Shanahan</a:t>
            </a:r>
          </a:p>
          <a:p>
            <a:pPr algn="ctr"/>
            <a:r>
              <a:rPr lang="en-US" cap="none" dirty="0">
                <a:solidFill>
                  <a:schemeClr val="tx1"/>
                </a:solidFill>
                <a:latin typeface="Arial" panose="020B0604020202020204" pitchFamily="34" charset="0"/>
                <a:cs typeface="Arial" panose="020B0604020202020204" pitchFamily="34" charset="0"/>
              </a:rPr>
              <a:t>University of Illinois at Chicago</a:t>
            </a:r>
          </a:p>
          <a:p>
            <a:pPr algn="ctr"/>
            <a:r>
              <a:rPr lang="en-US" cap="none" dirty="0" err="1">
                <a:solidFill>
                  <a:schemeClr val="bg1"/>
                </a:solidFill>
                <a:latin typeface="Arial" panose="020B0604020202020204" pitchFamily="34" charset="0"/>
                <a:cs typeface="Arial" panose="020B0604020202020204" pitchFamily="34" charset="0"/>
              </a:rPr>
              <a:t>www.shanahanonliteracy.com</a:t>
            </a:r>
            <a:endParaRPr lang="en-US" cap="none" dirty="0">
              <a:solidFill>
                <a:schemeClr val="bg1"/>
              </a:solidFill>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813784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F197E1-C4EC-0942-A4FF-9F0E1DB150EB}"/>
              </a:ext>
            </a:extLst>
          </p:cNvPr>
          <p:cNvSpPr>
            <a:spLocks noGrp="1"/>
          </p:cNvSpPr>
          <p:nvPr>
            <p:ph idx="1"/>
          </p:nvPr>
        </p:nvSpPr>
        <p:spPr>
          <a:xfrm>
            <a:off x="212035" y="384314"/>
            <a:ext cx="8099978" cy="4990272"/>
          </a:xfrm>
        </p:spPr>
        <p:txBody>
          <a:bodyPr>
            <a:normAutofit fontScale="92500" lnSpcReduction="10000"/>
          </a:bodyPr>
          <a:lstStyle/>
          <a:p>
            <a:pPr marL="0" lvl="0" indent="0">
              <a:buNone/>
            </a:pPr>
            <a:r>
              <a:rPr lang="en-US" dirty="0">
                <a:solidFill>
                  <a:schemeClr val="accent1"/>
                </a:solidFill>
                <a:latin typeface="Arial" panose="020B0604020202020204" pitchFamily="34" charset="0"/>
                <a:cs typeface="Arial" panose="020B0604020202020204" pitchFamily="34" charset="0"/>
              </a:rPr>
              <a:t>LITERATURE STANDARDS</a:t>
            </a:r>
          </a:p>
          <a:p>
            <a:pPr lvl="0"/>
            <a:r>
              <a:rPr lang="en-US" cap="none" dirty="0">
                <a:latin typeface="Arial" panose="020B0604020202020204" pitchFamily="34" charset="0"/>
                <a:cs typeface="Arial" panose="020B0604020202020204" pitchFamily="34" charset="0"/>
              </a:rPr>
              <a:t>Determine two or more themes or central ideas of a text and analyze their development over the course of the text, including how they interact and build on one another to produce a complex account; provide an objective summary of the text.</a:t>
            </a:r>
          </a:p>
          <a:p>
            <a:pPr lvl="0"/>
            <a:r>
              <a:rPr lang="en-US" cap="none" dirty="0">
                <a:latin typeface="Arial" panose="020B0604020202020204" pitchFamily="34" charset="0"/>
                <a:cs typeface="Arial" panose="020B0604020202020204" pitchFamily="34" charset="0"/>
              </a:rPr>
              <a:t>Analyze the impact of the author’s choices regarding how to develop and relate elements of a story or drama (</a:t>
            </a:r>
            <a:r>
              <a:rPr lang="en-US" cap="none" dirty="0" err="1">
                <a:latin typeface="Arial" panose="020B0604020202020204" pitchFamily="34" charset="0"/>
                <a:cs typeface="Arial" panose="020B0604020202020204" pitchFamily="34" charset="0"/>
              </a:rPr>
              <a:t>e.G.</a:t>
            </a:r>
            <a:r>
              <a:rPr lang="en-US" cap="none" dirty="0">
                <a:latin typeface="Arial" panose="020B0604020202020204" pitchFamily="34" charset="0"/>
                <a:cs typeface="Arial" panose="020B0604020202020204" pitchFamily="34" charset="0"/>
              </a:rPr>
              <a:t>, Where a story is set, how the action is ordered, how the characters are introduced and developed).</a:t>
            </a:r>
          </a:p>
          <a:p>
            <a:pPr lvl="0"/>
            <a:r>
              <a:rPr lang="en-US" cap="none" dirty="0">
                <a:latin typeface="Arial" panose="020B0604020202020204" pitchFamily="34" charset="0"/>
                <a:cs typeface="Arial" panose="020B0604020202020204" pitchFamily="34" charset="0"/>
              </a:rPr>
              <a:t>Determine the meaning of words and phrases as they are used in the text, including figurative and connotative meanings; analyze the impact of specific word choices on meaning and tone, including words with multiple meanings or language that is particularly fresh, engaging, or beautiful. (Include Shakespeare as well as other authors.)</a:t>
            </a:r>
          </a:p>
          <a:p>
            <a:endParaRPr lang="en-US" dirty="0"/>
          </a:p>
        </p:txBody>
      </p:sp>
    </p:spTree>
    <p:extLst>
      <p:ext uri="{BB962C8B-B14F-4D97-AF65-F5344CB8AC3E}">
        <p14:creationId xmlns:p14="http://schemas.microsoft.com/office/powerpoint/2010/main" val="250591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0C4B2-6E89-4E4B-949B-5A51D5614EFE}"/>
              </a:ext>
            </a:extLst>
          </p:cNvPr>
          <p:cNvSpPr>
            <a:spLocks noGrp="1"/>
          </p:cNvSpPr>
          <p:nvPr>
            <p:ph idx="1"/>
          </p:nvPr>
        </p:nvSpPr>
        <p:spPr>
          <a:xfrm>
            <a:off x="318052" y="278296"/>
            <a:ext cx="7993961" cy="5096289"/>
          </a:xfrm>
        </p:spPr>
        <p:txBody>
          <a:bodyPr>
            <a:normAutofit lnSpcReduction="10000"/>
          </a:bodyPr>
          <a:lstStyle/>
          <a:p>
            <a:pPr marL="0" lvl="0" indent="0">
              <a:buNone/>
            </a:pPr>
            <a:r>
              <a:rPr lang="en-US" dirty="0">
                <a:solidFill>
                  <a:schemeClr val="accent1"/>
                </a:solidFill>
                <a:latin typeface="Arial" panose="020B0604020202020204" pitchFamily="34" charset="0"/>
                <a:cs typeface="Arial" panose="020B0604020202020204" pitchFamily="34" charset="0"/>
              </a:rPr>
              <a:t>LITERATURE STANDARDS</a:t>
            </a:r>
          </a:p>
          <a:p>
            <a:r>
              <a:rPr lang="en-US" cap="none" dirty="0">
                <a:latin typeface="Arial" panose="020B0604020202020204" pitchFamily="34" charset="0"/>
                <a:cs typeface="Arial" panose="020B0604020202020204" pitchFamily="34" charset="0"/>
              </a:rPr>
              <a:t>Analyze a case in which grasping a point of view requires distinguishing what is directly stated in a text from what is really meant (</a:t>
            </a:r>
            <a:r>
              <a:rPr lang="en-US" cap="none" dirty="0" err="1">
                <a:latin typeface="Arial" panose="020B0604020202020204" pitchFamily="34" charset="0"/>
                <a:cs typeface="Arial" panose="020B0604020202020204" pitchFamily="34" charset="0"/>
              </a:rPr>
              <a:t>e.G.</a:t>
            </a:r>
            <a:r>
              <a:rPr lang="en-US" cap="none" dirty="0">
                <a:latin typeface="Arial" panose="020B0604020202020204" pitchFamily="34" charset="0"/>
                <a:cs typeface="Arial" panose="020B0604020202020204" pitchFamily="34" charset="0"/>
              </a:rPr>
              <a:t>, Satire, sarcasm, irony, or understatement).</a:t>
            </a:r>
          </a:p>
          <a:p>
            <a:pPr lvl="0"/>
            <a:r>
              <a:rPr lang="en-US" cap="none" dirty="0">
                <a:latin typeface="Arial" panose="020B0604020202020204" pitchFamily="34" charset="0"/>
                <a:cs typeface="Arial" panose="020B0604020202020204" pitchFamily="34" charset="0"/>
              </a:rPr>
              <a:t>Analyze multiple interpretations of a story, drama, or poem (</a:t>
            </a:r>
            <a:r>
              <a:rPr lang="en-US" cap="none" dirty="0" err="1">
                <a:latin typeface="Arial" panose="020B0604020202020204" pitchFamily="34" charset="0"/>
                <a:cs typeface="Arial" panose="020B0604020202020204" pitchFamily="34" charset="0"/>
              </a:rPr>
              <a:t>e.G.</a:t>
            </a:r>
            <a:r>
              <a:rPr lang="en-US" cap="none" dirty="0">
                <a:latin typeface="Arial" panose="020B0604020202020204" pitchFamily="34" charset="0"/>
                <a:cs typeface="Arial" panose="020B0604020202020204" pitchFamily="34" charset="0"/>
              </a:rPr>
              <a:t>, Recorded or live production of a play or recorded novel or poetry), evaluating how each version interprets the source text. (Include at least one play by </a:t>
            </a:r>
            <a:r>
              <a:rPr lang="en-US" cap="none" dirty="0" err="1">
                <a:latin typeface="Arial" panose="020B0604020202020204" pitchFamily="34" charset="0"/>
                <a:cs typeface="Arial" panose="020B0604020202020204" pitchFamily="34" charset="0"/>
              </a:rPr>
              <a:t>shakespeare</a:t>
            </a:r>
            <a:r>
              <a:rPr lang="en-US" cap="none" dirty="0">
                <a:latin typeface="Arial" panose="020B0604020202020204" pitchFamily="34" charset="0"/>
                <a:cs typeface="Arial" panose="020B0604020202020204" pitchFamily="34" charset="0"/>
              </a:rPr>
              <a:t> and one play by an </a:t>
            </a:r>
            <a:r>
              <a:rPr lang="en-US" cap="none" dirty="0" err="1">
                <a:latin typeface="Arial" panose="020B0604020202020204" pitchFamily="34" charset="0"/>
                <a:cs typeface="Arial" panose="020B0604020202020204" pitchFamily="34" charset="0"/>
              </a:rPr>
              <a:t>american</a:t>
            </a:r>
            <a:r>
              <a:rPr lang="en-US" cap="none" dirty="0">
                <a:latin typeface="Arial" panose="020B0604020202020204" pitchFamily="34" charset="0"/>
                <a:cs typeface="Arial" panose="020B0604020202020204" pitchFamily="34" charset="0"/>
              </a:rPr>
              <a:t> dramatist.)</a:t>
            </a:r>
          </a:p>
          <a:p>
            <a:pPr lvl="0"/>
            <a:r>
              <a:rPr lang="en-US" cap="none" dirty="0">
                <a:latin typeface="Arial" panose="020B0604020202020204" pitchFamily="34" charset="0"/>
                <a:cs typeface="Arial" panose="020B0604020202020204" pitchFamily="34" charset="0"/>
              </a:rPr>
              <a:t>Demonstrate knowledge of eighteenth-, nineteenth- and early-twentieth-century foundational works of </a:t>
            </a:r>
            <a:r>
              <a:rPr lang="en-US" cap="none" dirty="0" err="1">
                <a:latin typeface="Arial" panose="020B0604020202020204" pitchFamily="34" charset="0"/>
                <a:cs typeface="Arial" panose="020B0604020202020204" pitchFamily="34" charset="0"/>
              </a:rPr>
              <a:t>american</a:t>
            </a:r>
            <a:r>
              <a:rPr lang="en-US" cap="none" dirty="0">
                <a:latin typeface="Arial" panose="020B0604020202020204" pitchFamily="34" charset="0"/>
                <a:cs typeface="Arial" panose="020B0604020202020204" pitchFamily="34" charset="0"/>
              </a:rPr>
              <a:t> literature, including how two or more texts from the same period treat similar themes or topics.</a:t>
            </a:r>
          </a:p>
          <a:p>
            <a:endParaRPr lang="en-US" dirty="0"/>
          </a:p>
        </p:txBody>
      </p:sp>
    </p:spTree>
    <p:extLst>
      <p:ext uri="{BB962C8B-B14F-4D97-AF65-F5344CB8AC3E}">
        <p14:creationId xmlns:p14="http://schemas.microsoft.com/office/powerpoint/2010/main" val="37072619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3072</TotalTime>
  <Words>6486</Words>
  <Application>Microsoft Macintosh PowerPoint</Application>
  <PresentationFormat>On-screen Show (4:3)</PresentationFormat>
  <Paragraphs>440</Paragraphs>
  <Slides>76</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4" baseType="lpstr">
      <vt:lpstr>Arial</vt:lpstr>
      <vt:lpstr>Calibri</vt:lpstr>
      <vt:lpstr>Impact</vt:lpstr>
      <vt:lpstr>Times New Roman</vt:lpstr>
      <vt:lpstr>Wingdings</vt:lpstr>
      <vt:lpstr>Wingdings 2</vt:lpstr>
      <vt:lpstr>Main Event</vt:lpstr>
      <vt:lpstr>Microsoft Draw Drawing</vt:lpstr>
      <vt:lpstr>Disciplinary literacy in elementary education</vt:lpstr>
      <vt:lpstr>Disciplinary literacy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Disciplinary literacy (cont.)</vt:lpstr>
      <vt:lpstr>1.  Build Basic Skills</vt:lpstr>
      <vt:lpstr>Phonological awareness</vt:lpstr>
      <vt:lpstr>decoding</vt:lpstr>
      <vt:lpstr>Oral reading fluency</vt:lpstr>
      <vt:lpstr>Vocabulary </vt:lpstr>
      <vt:lpstr>Comprehension strategies </vt:lpstr>
      <vt:lpstr>2. Develop extensive content knowledge</vt:lpstr>
      <vt:lpstr>Develop extensive content knowledge</vt:lpstr>
      <vt:lpstr>Develop extensive content knowledge</vt:lpstr>
      <vt:lpstr>Project-based learning</vt:lpstr>
      <vt:lpstr>3. Expose students to disciplinary texts</vt:lpstr>
      <vt:lpstr>Expose students to disciplinary texts</vt:lpstr>
      <vt:lpstr>Instructional level fears</vt:lpstr>
      <vt:lpstr>Instructional level (Cont)</vt:lpstr>
      <vt:lpstr>Instructional level (Cont)</vt:lpstr>
      <vt:lpstr>Instructional level (Cont)</vt:lpstr>
      <vt:lpstr>4. Guide reading of disciplinary Texts </vt:lpstr>
      <vt:lpstr>Guide reading of disciplinary Texts </vt:lpstr>
      <vt:lpstr>Guide reading of disciplinary Texts </vt:lpstr>
      <vt:lpstr>Guide reading of disciplinary Texts </vt:lpstr>
      <vt:lpstr>Guide reading of disciplinary Texts </vt:lpstr>
      <vt:lpstr>5. Develop disciplinary vocabulary</vt:lpstr>
      <vt:lpstr>Develop disciplinary vocabulary</vt:lpstr>
      <vt:lpstr>6. Work with multiple texts</vt:lpstr>
      <vt:lpstr>Work with multiple texts</vt:lpstr>
      <vt:lpstr>Work with multiple texts</vt:lpstr>
      <vt:lpstr>Synthesis</vt:lpstr>
      <vt:lpstr>Multiple Text Discussion Web</vt:lpstr>
      <vt:lpstr>7. Teach disciplinary writing, too</vt:lpstr>
      <vt:lpstr>Teach disciplinary writing, too</vt:lpstr>
      <vt:lpstr>Writing about Text</vt:lpstr>
      <vt:lpstr>Writing To Text Models</vt:lpstr>
      <vt:lpstr>Text Modeling</vt:lpstr>
      <vt:lpstr>PowerPoint Presentation</vt:lpstr>
      <vt:lpstr>PowerPoint Presentation</vt:lpstr>
      <vt:lpstr>PowerPoint Presentation</vt:lpstr>
      <vt:lpstr>PowerPoint Presentation</vt:lpstr>
      <vt:lpstr>Summarization </vt:lpstr>
      <vt:lpstr>Graham &amp; Perin Results</vt:lpstr>
      <vt:lpstr>PowerPoint Presentation</vt:lpstr>
      <vt:lpstr>PowerPoint Presentation</vt:lpstr>
      <vt:lpstr>a. Read the text</vt:lpstr>
      <vt:lpstr>b. Identify main idea</vt:lpstr>
      <vt:lpstr>c.  Delete trivia</vt:lpstr>
      <vt:lpstr>d. Write one sentence summary</vt:lpstr>
      <vt:lpstr>PowerPoint Presentation</vt:lpstr>
      <vt:lpstr>GIST</vt:lpstr>
      <vt:lpstr>Summary Writing Skills</vt:lpstr>
      <vt:lpstr>8. Introduce disciplinary approaches</vt:lpstr>
      <vt:lpstr>The American 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Events Chart</vt:lpstr>
      <vt:lpstr>History Events Chart</vt:lpstr>
      <vt:lpstr>Character Change Chart</vt:lpstr>
      <vt:lpstr>Elementary teachers can contribute to growth in disciplinary literacy by…</vt:lpstr>
      <vt:lpstr>Disciplinary literacy in elementary 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Disciplinary literacy in elementary education</dc:title>
  <dc:creator>Shanahan, Timothy E</dc:creator>
  <cp:lastModifiedBy>Shanahan, Timothy E</cp:lastModifiedBy>
  <cp:revision>53</cp:revision>
  <dcterms:created xsi:type="dcterms:W3CDTF">2019-01-29T22:56:43Z</dcterms:created>
  <dcterms:modified xsi:type="dcterms:W3CDTF">2020-02-19T17:03:40Z</dcterms:modified>
</cp:coreProperties>
</file>