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58"/>
  </p:notesMasterIdLst>
  <p:sldIdLst>
    <p:sldId id="256" r:id="rId2"/>
    <p:sldId id="749" r:id="rId3"/>
    <p:sldId id="257" r:id="rId4"/>
    <p:sldId id="258" r:id="rId5"/>
    <p:sldId id="259" r:id="rId6"/>
    <p:sldId id="454" r:id="rId7"/>
    <p:sldId id="453" r:id="rId8"/>
    <p:sldId id="260" r:id="rId9"/>
    <p:sldId id="455" r:id="rId10"/>
    <p:sldId id="270" r:id="rId11"/>
    <p:sldId id="457" r:id="rId12"/>
    <p:sldId id="459" r:id="rId13"/>
    <p:sldId id="460" r:id="rId14"/>
    <p:sldId id="579" r:id="rId15"/>
    <p:sldId id="461" r:id="rId16"/>
    <p:sldId id="573" r:id="rId17"/>
    <p:sldId id="574" r:id="rId18"/>
    <p:sldId id="575" r:id="rId19"/>
    <p:sldId id="576" r:id="rId20"/>
    <p:sldId id="577" r:id="rId21"/>
    <p:sldId id="578" r:id="rId22"/>
    <p:sldId id="580" r:id="rId23"/>
    <p:sldId id="581" r:id="rId24"/>
    <p:sldId id="582" r:id="rId25"/>
    <p:sldId id="583" r:id="rId26"/>
    <p:sldId id="584" r:id="rId27"/>
    <p:sldId id="585" r:id="rId28"/>
    <p:sldId id="586" r:id="rId29"/>
    <p:sldId id="587" r:id="rId30"/>
    <p:sldId id="589" r:id="rId31"/>
    <p:sldId id="591" r:id="rId32"/>
    <p:sldId id="590" r:id="rId33"/>
    <p:sldId id="593" r:id="rId34"/>
    <p:sldId id="276" r:id="rId35"/>
    <p:sldId id="595" r:id="rId36"/>
    <p:sldId id="596" r:id="rId37"/>
    <p:sldId id="597" r:id="rId38"/>
    <p:sldId id="598" r:id="rId39"/>
    <p:sldId id="599" r:id="rId40"/>
    <p:sldId id="600" r:id="rId41"/>
    <p:sldId id="601" r:id="rId42"/>
    <p:sldId id="344" r:id="rId43"/>
    <p:sldId id="345" r:id="rId44"/>
    <p:sldId id="603" r:id="rId45"/>
    <p:sldId id="604" r:id="rId46"/>
    <p:sldId id="337" r:id="rId47"/>
    <p:sldId id="605" r:id="rId48"/>
    <p:sldId id="607" r:id="rId49"/>
    <p:sldId id="608" r:id="rId50"/>
    <p:sldId id="606" r:id="rId51"/>
    <p:sldId id="388" r:id="rId52"/>
    <p:sldId id="744" r:id="rId53"/>
    <p:sldId id="523" r:id="rId54"/>
    <p:sldId id="748" r:id="rId55"/>
    <p:sldId id="525" r:id="rId56"/>
    <p:sldId id="750"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38"/>
    <p:restoredTop sz="94694"/>
  </p:normalViewPr>
  <p:slideViewPr>
    <p:cSldViewPr snapToGrid="0" snapToObjects="1">
      <p:cViewPr varScale="1">
        <p:scale>
          <a:sx n="128" d="100"/>
          <a:sy n="128" d="100"/>
        </p:scale>
        <p:origin x="7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_rels/data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ata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6.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EBBE57-3D69-4474-A5FF-0A8C64768197}" type="doc">
      <dgm:prSet loTypeId="urn:microsoft.com/office/officeart/2017/3/layout/HorizontalLabelsTimeline" loCatId="process" qsTypeId="urn:microsoft.com/office/officeart/2005/8/quickstyle/simple1" qsCatId="simple" csTypeId="urn:microsoft.com/office/officeart/2005/8/colors/colorful5" csCatId="colorful" phldr="1"/>
      <dgm:spPr/>
      <dgm:t>
        <a:bodyPr/>
        <a:lstStyle/>
        <a:p>
          <a:endParaRPr lang="en-US"/>
        </a:p>
      </dgm:t>
    </dgm:pt>
    <dgm:pt modelId="{E2D80E49-5C6B-4F5A-846A-1CF4966D1741}">
      <dgm:prSet/>
      <dgm:spPr/>
      <dgm:t>
        <a:bodyPr/>
        <a:lstStyle/>
        <a:p>
          <a:pPr>
            <a:defRPr b="1"/>
          </a:pPr>
          <a:r>
            <a:rPr lang="en-US" dirty="0"/>
            <a:t>Expert Readers</a:t>
          </a:r>
        </a:p>
      </dgm:t>
    </dgm:pt>
    <dgm:pt modelId="{BAB360F6-2B1D-4D49-BC77-68B8C1A29DBA}" type="parTrans" cxnId="{6A08D0E2-ABA8-4D53-8DCF-41C0A3AFFBAA}">
      <dgm:prSet/>
      <dgm:spPr/>
      <dgm:t>
        <a:bodyPr/>
        <a:lstStyle/>
        <a:p>
          <a:endParaRPr lang="en-US"/>
        </a:p>
      </dgm:t>
    </dgm:pt>
    <dgm:pt modelId="{AFF88C0D-82C1-47A8-AE9D-F208D1D64283}" type="sibTrans" cxnId="{6A08D0E2-ABA8-4D53-8DCF-41C0A3AFFBAA}">
      <dgm:prSet/>
      <dgm:spPr/>
      <dgm:t>
        <a:bodyPr/>
        <a:lstStyle/>
        <a:p>
          <a:endParaRPr lang="en-US"/>
        </a:p>
      </dgm:t>
    </dgm:pt>
    <dgm:pt modelId="{2C6A8343-1258-40ED-9181-596584C52D7A}">
      <dgm:prSet custT="1"/>
      <dgm:spPr/>
      <dgm:t>
        <a:bodyPr/>
        <a:lstStyle/>
        <a:p>
          <a:r>
            <a:rPr lang="en-US" sz="1800" dirty="0"/>
            <a:t>Studies that compare expert readers with novices (Bazerman, 1985; Geisler, 1994; </a:t>
          </a:r>
          <a:r>
            <a:rPr lang="en-US" sz="1800" dirty="0" err="1"/>
            <a:t>Wineburg</a:t>
          </a:r>
          <a:r>
            <a:rPr lang="en-US" sz="1800" dirty="0"/>
            <a:t>, 1991, etc.)</a:t>
          </a:r>
        </a:p>
      </dgm:t>
    </dgm:pt>
    <dgm:pt modelId="{B6DF8B0F-6405-4102-AB6D-BBB6DC975E2F}" type="parTrans" cxnId="{E58840A6-84B7-4CB1-95FE-B8D8401D6CDA}">
      <dgm:prSet/>
      <dgm:spPr/>
      <dgm:t>
        <a:bodyPr/>
        <a:lstStyle/>
        <a:p>
          <a:endParaRPr lang="en-US"/>
        </a:p>
      </dgm:t>
    </dgm:pt>
    <dgm:pt modelId="{7258DE2B-1C8A-4902-9CC3-576D97DB53B0}" type="sibTrans" cxnId="{E58840A6-84B7-4CB1-95FE-B8D8401D6CDA}">
      <dgm:prSet/>
      <dgm:spPr/>
      <dgm:t>
        <a:bodyPr/>
        <a:lstStyle/>
        <a:p>
          <a:endParaRPr lang="en-US"/>
        </a:p>
      </dgm:t>
    </dgm:pt>
    <dgm:pt modelId="{6DC9A3A7-F22E-4481-9783-B7C4CD83C349}">
      <dgm:prSet/>
      <dgm:spPr/>
      <dgm:t>
        <a:bodyPr/>
        <a:lstStyle/>
        <a:p>
          <a:pPr>
            <a:defRPr b="1"/>
          </a:pPr>
          <a:r>
            <a:rPr lang="en-US" dirty="0"/>
            <a:t>Functional Linguistics</a:t>
          </a:r>
        </a:p>
      </dgm:t>
    </dgm:pt>
    <dgm:pt modelId="{1885BBF8-6D9C-41B3-81FA-519F43EC38F7}" type="parTrans" cxnId="{2E236644-C551-4642-A013-761A41948B14}">
      <dgm:prSet/>
      <dgm:spPr/>
      <dgm:t>
        <a:bodyPr/>
        <a:lstStyle/>
        <a:p>
          <a:endParaRPr lang="en-US"/>
        </a:p>
      </dgm:t>
    </dgm:pt>
    <dgm:pt modelId="{51633D04-4666-41DA-AF2E-79289327741F}" type="sibTrans" cxnId="{2E236644-C551-4642-A013-761A41948B14}">
      <dgm:prSet/>
      <dgm:spPr/>
      <dgm:t>
        <a:bodyPr/>
        <a:lstStyle/>
        <a:p>
          <a:endParaRPr lang="en-US"/>
        </a:p>
      </dgm:t>
    </dgm:pt>
    <dgm:pt modelId="{CEE91986-51EB-44AA-A1D3-7D5B7EE36ED5}">
      <dgm:prSet/>
      <dgm:spPr/>
      <dgm:t>
        <a:bodyPr/>
        <a:lstStyle/>
        <a:p>
          <a:r>
            <a:rPr lang="en-US"/>
            <a:t>Functional linguistics analyses of the  specialized literacy/language practices used in the disciplines (Fang, 2004; Halliday, 1998; Schleppegrell, 2004, etc.)</a:t>
          </a:r>
        </a:p>
      </dgm:t>
    </dgm:pt>
    <dgm:pt modelId="{4D7F17D1-E284-45E1-BF16-B89A24652719}" type="parTrans" cxnId="{ED138C75-6C17-4A13-BA25-7FC0B741FF0E}">
      <dgm:prSet/>
      <dgm:spPr/>
      <dgm:t>
        <a:bodyPr/>
        <a:lstStyle/>
        <a:p>
          <a:endParaRPr lang="en-US"/>
        </a:p>
      </dgm:t>
    </dgm:pt>
    <dgm:pt modelId="{D4BE8CAC-B93A-4AFE-B6FD-807994853EB4}" type="sibTrans" cxnId="{ED138C75-6C17-4A13-BA25-7FC0B741FF0E}">
      <dgm:prSet/>
      <dgm:spPr/>
      <dgm:t>
        <a:bodyPr/>
        <a:lstStyle/>
        <a:p>
          <a:endParaRPr lang="en-US"/>
        </a:p>
      </dgm:t>
    </dgm:pt>
    <dgm:pt modelId="{4F8A1031-68AF-FF46-B7FE-E77677DEB688}" type="pres">
      <dgm:prSet presAssocID="{5BEBBE57-3D69-4474-A5FF-0A8C64768197}" presName="root" presStyleCnt="0">
        <dgm:presLayoutVars>
          <dgm:chMax/>
          <dgm:chPref/>
          <dgm:animLvl val="lvl"/>
        </dgm:presLayoutVars>
      </dgm:prSet>
      <dgm:spPr/>
    </dgm:pt>
    <dgm:pt modelId="{5CE918F4-3A44-A449-BDE9-12F18EBCB577}" type="pres">
      <dgm:prSet presAssocID="{5BEBBE57-3D69-4474-A5FF-0A8C64768197}" presName="divider" presStyleLbl="fgAcc1" presStyleIdx="0" presStyleCnt="1"/>
      <dgm:spPr/>
    </dgm:pt>
    <dgm:pt modelId="{4970A4AA-A483-4743-A357-20AB6CA41B61}" type="pres">
      <dgm:prSet presAssocID="{5BEBBE57-3D69-4474-A5FF-0A8C64768197}" presName="nodes" presStyleCnt="0">
        <dgm:presLayoutVars>
          <dgm:chMax/>
          <dgm:chPref/>
          <dgm:animLvl val="lvl"/>
        </dgm:presLayoutVars>
      </dgm:prSet>
      <dgm:spPr/>
    </dgm:pt>
    <dgm:pt modelId="{764C4CEA-D6FD-1543-A60F-0F410BEAA66F}" type="pres">
      <dgm:prSet presAssocID="{E2D80E49-5C6B-4F5A-846A-1CF4966D1741}" presName="composite" presStyleCnt="0"/>
      <dgm:spPr/>
    </dgm:pt>
    <dgm:pt modelId="{2CD878E2-CC32-2845-BDB3-743909AE0D5C}" type="pres">
      <dgm:prSet presAssocID="{E2D80E49-5C6B-4F5A-846A-1CF4966D1741}" presName="L1TextContainer" presStyleLbl="alignNode1" presStyleIdx="0" presStyleCnt="2">
        <dgm:presLayoutVars>
          <dgm:chMax val="1"/>
          <dgm:chPref val="1"/>
          <dgm:bulletEnabled val="1"/>
        </dgm:presLayoutVars>
      </dgm:prSet>
      <dgm:spPr/>
    </dgm:pt>
    <dgm:pt modelId="{8D1C591B-C86F-B046-A59D-F2849DE3FDA2}" type="pres">
      <dgm:prSet presAssocID="{E2D80E49-5C6B-4F5A-846A-1CF4966D1741}" presName="L2TextContainerWrapper" presStyleCnt="0">
        <dgm:presLayoutVars>
          <dgm:bulletEnabled val="1"/>
        </dgm:presLayoutVars>
      </dgm:prSet>
      <dgm:spPr/>
    </dgm:pt>
    <dgm:pt modelId="{2FC23B4E-7E6A-234A-AA8E-59E70E6668CC}" type="pres">
      <dgm:prSet presAssocID="{E2D80E49-5C6B-4F5A-846A-1CF4966D1741}" presName="L2TextContainer" presStyleLbl="bgAccFollowNode1" presStyleIdx="0" presStyleCnt="2" custScaleX="112838" custScaleY="133325"/>
      <dgm:spPr/>
    </dgm:pt>
    <dgm:pt modelId="{7F6E7BF9-BFEE-DD42-9FBD-92BA586040F4}" type="pres">
      <dgm:prSet presAssocID="{E2D80E49-5C6B-4F5A-846A-1CF4966D1741}" presName="FlexibleEmptyPlaceHolder" presStyleCnt="0"/>
      <dgm:spPr/>
    </dgm:pt>
    <dgm:pt modelId="{AB7F836E-8FAE-6B42-87A8-7E6AE141FBF0}" type="pres">
      <dgm:prSet presAssocID="{E2D80E49-5C6B-4F5A-846A-1CF4966D1741}" presName="ConnectLine" presStyleLbl="sibTrans1D1" presStyleIdx="0" presStyleCnt="2"/>
      <dgm:spPr/>
    </dgm:pt>
    <dgm:pt modelId="{28100E9D-8D57-4341-B82F-695C29E62FD0}" type="pres">
      <dgm:prSet presAssocID="{E2D80E49-5C6B-4F5A-846A-1CF4966D1741}" presName="ConnectorPoint" presStyleLbl="node1" presStyleIdx="0" presStyleCnt="2"/>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4D5C1734-F7F8-4F48-9A34-9811A9C85B42}" type="pres">
      <dgm:prSet presAssocID="{E2D80E49-5C6B-4F5A-846A-1CF4966D1741}" presName="EmptyPlaceHolder" presStyleCnt="0"/>
      <dgm:spPr/>
    </dgm:pt>
    <dgm:pt modelId="{8539030B-4364-A54C-8F31-993EDB3D8AC1}" type="pres">
      <dgm:prSet presAssocID="{AFF88C0D-82C1-47A8-AE9D-F208D1D64283}" presName="spaceBetweenRectangles" presStyleCnt="0"/>
      <dgm:spPr/>
    </dgm:pt>
    <dgm:pt modelId="{C1248475-5542-C247-B58F-B16553B90666}" type="pres">
      <dgm:prSet presAssocID="{6DC9A3A7-F22E-4481-9783-B7C4CD83C349}" presName="composite" presStyleCnt="0"/>
      <dgm:spPr/>
    </dgm:pt>
    <dgm:pt modelId="{54DEC267-ACA4-6145-8E63-95192B51DFFA}" type="pres">
      <dgm:prSet presAssocID="{6DC9A3A7-F22E-4481-9783-B7C4CD83C349}" presName="L1TextContainer" presStyleLbl="alignNode1" presStyleIdx="1" presStyleCnt="2" custScaleX="128400" custScaleY="161653">
        <dgm:presLayoutVars>
          <dgm:chMax val="1"/>
          <dgm:chPref val="1"/>
          <dgm:bulletEnabled val="1"/>
        </dgm:presLayoutVars>
      </dgm:prSet>
      <dgm:spPr/>
    </dgm:pt>
    <dgm:pt modelId="{F192D78D-97E0-A94F-9DE9-D6756C37554A}" type="pres">
      <dgm:prSet presAssocID="{6DC9A3A7-F22E-4481-9783-B7C4CD83C349}" presName="L2TextContainerWrapper" presStyleCnt="0">
        <dgm:presLayoutVars>
          <dgm:bulletEnabled val="1"/>
        </dgm:presLayoutVars>
      </dgm:prSet>
      <dgm:spPr/>
    </dgm:pt>
    <dgm:pt modelId="{027ECEE8-38D9-DB4D-B65B-EF8ECB0BED61}" type="pres">
      <dgm:prSet presAssocID="{6DC9A3A7-F22E-4481-9783-B7C4CD83C349}" presName="L2TextContainer" presStyleLbl="bgAccFollowNode1" presStyleIdx="1" presStyleCnt="2"/>
      <dgm:spPr/>
    </dgm:pt>
    <dgm:pt modelId="{209BB6C4-F871-5442-B5A1-D723BB00A709}" type="pres">
      <dgm:prSet presAssocID="{6DC9A3A7-F22E-4481-9783-B7C4CD83C349}" presName="FlexibleEmptyPlaceHolder" presStyleCnt="0"/>
      <dgm:spPr/>
    </dgm:pt>
    <dgm:pt modelId="{2123A665-5307-9943-9DEB-4D4C9F49B2C1}" type="pres">
      <dgm:prSet presAssocID="{6DC9A3A7-F22E-4481-9783-B7C4CD83C349}" presName="ConnectLine" presStyleLbl="sibTrans1D1" presStyleIdx="1" presStyleCnt="2"/>
      <dgm:spPr/>
    </dgm:pt>
    <dgm:pt modelId="{280FDABA-885A-204D-B490-59FA0B2C721B}" type="pres">
      <dgm:prSet presAssocID="{6DC9A3A7-F22E-4481-9783-B7C4CD83C349}" presName="ConnectorPoint" presStyleLbl="node1" presStyleIdx="1" presStyleCnt="2"/>
      <dgm:spPr>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gm:spPr>
    </dgm:pt>
    <dgm:pt modelId="{DB40FB09-00E6-8D43-8BA0-1AA6263D4E54}" type="pres">
      <dgm:prSet presAssocID="{6DC9A3A7-F22E-4481-9783-B7C4CD83C349}" presName="EmptyPlaceHolder" presStyleCnt="0"/>
      <dgm:spPr/>
    </dgm:pt>
  </dgm:ptLst>
  <dgm:cxnLst>
    <dgm:cxn modelId="{2E236644-C551-4642-A013-761A41948B14}" srcId="{5BEBBE57-3D69-4474-A5FF-0A8C64768197}" destId="{6DC9A3A7-F22E-4481-9783-B7C4CD83C349}" srcOrd="1" destOrd="0" parTransId="{1885BBF8-6D9C-41B3-81FA-519F43EC38F7}" sibTransId="{51633D04-4666-41DA-AF2E-79289327741F}"/>
    <dgm:cxn modelId="{8312794A-C255-494B-9E25-5ECD937156B4}" type="presOf" srcId="{CEE91986-51EB-44AA-A1D3-7D5B7EE36ED5}" destId="{027ECEE8-38D9-DB4D-B65B-EF8ECB0BED61}" srcOrd="0" destOrd="0" presId="urn:microsoft.com/office/officeart/2017/3/layout/HorizontalLabelsTimeline"/>
    <dgm:cxn modelId="{ED138C75-6C17-4A13-BA25-7FC0B741FF0E}" srcId="{6DC9A3A7-F22E-4481-9783-B7C4CD83C349}" destId="{CEE91986-51EB-44AA-A1D3-7D5B7EE36ED5}" srcOrd="0" destOrd="0" parTransId="{4D7F17D1-E284-45E1-BF16-B89A24652719}" sibTransId="{D4BE8CAC-B93A-4AFE-B6FD-807994853EB4}"/>
    <dgm:cxn modelId="{E2EDF87F-2AFA-3642-BE85-1068EC553755}" type="presOf" srcId="{5BEBBE57-3D69-4474-A5FF-0A8C64768197}" destId="{4F8A1031-68AF-FF46-B7FE-E77677DEB688}" srcOrd="0" destOrd="0" presId="urn:microsoft.com/office/officeart/2017/3/layout/HorizontalLabelsTimeline"/>
    <dgm:cxn modelId="{96564582-D4C0-1840-95F1-3E790D6375FA}" type="presOf" srcId="{E2D80E49-5C6B-4F5A-846A-1CF4966D1741}" destId="{2CD878E2-CC32-2845-BDB3-743909AE0D5C}" srcOrd="0" destOrd="0" presId="urn:microsoft.com/office/officeart/2017/3/layout/HorizontalLabelsTimeline"/>
    <dgm:cxn modelId="{E5E72B96-7889-F145-9C82-9D2653A58717}" type="presOf" srcId="{2C6A8343-1258-40ED-9181-596584C52D7A}" destId="{2FC23B4E-7E6A-234A-AA8E-59E70E6668CC}" srcOrd="0" destOrd="0" presId="urn:microsoft.com/office/officeart/2017/3/layout/HorizontalLabelsTimeline"/>
    <dgm:cxn modelId="{E58840A6-84B7-4CB1-95FE-B8D8401D6CDA}" srcId="{E2D80E49-5C6B-4F5A-846A-1CF4966D1741}" destId="{2C6A8343-1258-40ED-9181-596584C52D7A}" srcOrd="0" destOrd="0" parTransId="{B6DF8B0F-6405-4102-AB6D-BBB6DC975E2F}" sibTransId="{7258DE2B-1C8A-4902-9CC3-576D97DB53B0}"/>
    <dgm:cxn modelId="{6A08D0E2-ABA8-4D53-8DCF-41C0A3AFFBAA}" srcId="{5BEBBE57-3D69-4474-A5FF-0A8C64768197}" destId="{E2D80E49-5C6B-4F5A-846A-1CF4966D1741}" srcOrd="0" destOrd="0" parTransId="{BAB360F6-2B1D-4D49-BC77-68B8C1A29DBA}" sibTransId="{AFF88C0D-82C1-47A8-AE9D-F208D1D64283}"/>
    <dgm:cxn modelId="{B469A7E5-CD5F-D746-BED9-A52BECDA2CCB}" type="presOf" srcId="{6DC9A3A7-F22E-4481-9783-B7C4CD83C349}" destId="{54DEC267-ACA4-6145-8E63-95192B51DFFA}" srcOrd="0" destOrd="0" presId="urn:microsoft.com/office/officeart/2017/3/layout/HorizontalLabelsTimeline"/>
    <dgm:cxn modelId="{3D8FB54E-D091-CD42-AF74-5CD0EFC5C6B7}" type="presParOf" srcId="{4F8A1031-68AF-FF46-B7FE-E77677DEB688}" destId="{5CE918F4-3A44-A449-BDE9-12F18EBCB577}" srcOrd="0" destOrd="0" presId="urn:microsoft.com/office/officeart/2017/3/layout/HorizontalLabelsTimeline"/>
    <dgm:cxn modelId="{8BE43E65-E7F8-EC4E-940C-4B77585BDA07}" type="presParOf" srcId="{4F8A1031-68AF-FF46-B7FE-E77677DEB688}" destId="{4970A4AA-A483-4743-A357-20AB6CA41B61}" srcOrd="1" destOrd="0" presId="urn:microsoft.com/office/officeart/2017/3/layout/HorizontalLabelsTimeline"/>
    <dgm:cxn modelId="{D99C6134-F45F-4C47-9A61-4A8CD11950DF}" type="presParOf" srcId="{4970A4AA-A483-4743-A357-20AB6CA41B61}" destId="{764C4CEA-D6FD-1543-A60F-0F410BEAA66F}" srcOrd="0" destOrd="0" presId="urn:microsoft.com/office/officeart/2017/3/layout/HorizontalLabelsTimeline"/>
    <dgm:cxn modelId="{17C0532F-5E5B-344B-A0B7-3A7F2E216AE8}" type="presParOf" srcId="{764C4CEA-D6FD-1543-A60F-0F410BEAA66F}" destId="{2CD878E2-CC32-2845-BDB3-743909AE0D5C}" srcOrd="0" destOrd="0" presId="urn:microsoft.com/office/officeart/2017/3/layout/HorizontalLabelsTimeline"/>
    <dgm:cxn modelId="{DCF47AA1-2F6E-F048-9987-A86D8126138C}" type="presParOf" srcId="{764C4CEA-D6FD-1543-A60F-0F410BEAA66F}" destId="{8D1C591B-C86F-B046-A59D-F2849DE3FDA2}" srcOrd="1" destOrd="0" presId="urn:microsoft.com/office/officeart/2017/3/layout/HorizontalLabelsTimeline"/>
    <dgm:cxn modelId="{D3631D57-29DE-2647-808F-CBAA57C67585}" type="presParOf" srcId="{8D1C591B-C86F-B046-A59D-F2849DE3FDA2}" destId="{2FC23B4E-7E6A-234A-AA8E-59E70E6668CC}" srcOrd="0" destOrd="0" presId="urn:microsoft.com/office/officeart/2017/3/layout/HorizontalLabelsTimeline"/>
    <dgm:cxn modelId="{81159620-EED5-954D-8247-A0FF7B4166F6}" type="presParOf" srcId="{8D1C591B-C86F-B046-A59D-F2849DE3FDA2}" destId="{7F6E7BF9-BFEE-DD42-9FBD-92BA586040F4}" srcOrd="1" destOrd="0" presId="urn:microsoft.com/office/officeart/2017/3/layout/HorizontalLabelsTimeline"/>
    <dgm:cxn modelId="{5E90845B-6322-4746-AF68-163BB0C2491F}" type="presParOf" srcId="{764C4CEA-D6FD-1543-A60F-0F410BEAA66F}" destId="{AB7F836E-8FAE-6B42-87A8-7E6AE141FBF0}" srcOrd="2" destOrd="0" presId="urn:microsoft.com/office/officeart/2017/3/layout/HorizontalLabelsTimeline"/>
    <dgm:cxn modelId="{96363832-34EA-7D4B-9257-6B1A2A73A411}" type="presParOf" srcId="{764C4CEA-D6FD-1543-A60F-0F410BEAA66F}" destId="{28100E9D-8D57-4341-B82F-695C29E62FD0}" srcOrd="3" destOrd="0" presId="urn:microsoft.com/office/officeart/2017/3/layout/HorizontalLabelsTimeline"/>
    <dgm:cxn modelId="{EB5BF4A0-5104-974F-B1AD-BBEE19D34B94}" type="presParOf" srcId="{764C4CEA-D6FD-1543-A60F-0F410BEAA66F}" destId="{4D5C1734-F7F8-4F48-9A34-9811A9C85B42}" srcOrd="4" destOrd="0" presId="urn:microsoft.com/office/officeart/2017/3/layout/HorizontalLabelsTimeline"/>
    <dgm:cxn modelId="{614FFF33-919A-CC4A-B50F-D4A5BDBC68D2}" type="presParOf" srcId="{4970A4AA-A483-4743-A357-20AB6CA41B61}" destId="{8539030B-4364-A54C-8F31-993EDB3D8AC1}" srcOrd="1" destOrd="0" presId="urn:microsoft.com/office/officeart/2017/3/layout/HorizontalLabelsTimeline"/>
    <dgm:cxn modelId="{A4E2227A-913B-0240-9DC5-9B54739E15D5}" type="presParOf" srcId="{4970A4AA-A483-4743-A357-20AB6CA41B61}" destId="{C1248475-5542-C247-B58F-B16553B90666}" srcOrd="2" destOrd="0" presId="urn:microsoft.com/office/officeart/2017/3/layout/HorizontalLabelsTimeline"/>
    <dgm:cxn modelId="{B6B1C06F-FCE4-BB43-AB7B-E52F49B2B586}" type="presParOf" srcId="{C1248475-5542-C247-B58F-B16553B90666}" destId="{54DEC267-ACA4-6145-8E63-95192B51DFFA}" srcOrd="0" destOrd="0" presId="urn:microsoft.com/office/officeart/2017/3/layout/HorizontalLabelsTimeline"/>
    <dgm:cxn modelId="{40E1FFF3-4714-514E-A76A-AB8CCFFEF51C}" type="presParOf" srcId="{C1248475-5542-C247-B58F-B16553B90666}" destId="{F192D78D-97E0-A94F-9DE9-D6756C37554A}" srcOrd="1" destOrd="0" presId="urn:microsoft.com/office/officeart/2017/3/layout/HorizontalLabelsTimeline"/>
    <dgm:cxn modelId="{AA60714E-A39E-5D42-AF66-1AF6B4610266}" type="presParOf" srcId="{F192D78D-97E0-A94F-9DE9-D6756C37554A}" destId="{027ECEE8-38D9-DB4D-B65B-EF8ECB0BED61}" srcOrd="0" destOrd="0" presId="urn:microsoft.com/office/officeart/2017/3/layout/HorizontalLabelsTimeline"/>
    <dgm:cxn modelId="{1F165E0B-53D6-DE42-B860-4FED358FB354}" type="presParOf" srcId="{F192D78D-97E0-A94F-9DE9-D6756C37554A}" destId="{209BB6C4-F871-5442-B5A1-D723BB00A709}" srcOrd="1" destOrd="0" presId="urn:microsoft.com/office/officeart/2017/3/layout/HorizontalLabelsTimeline"/>
    <dgm:cxn modelId="{F6E82AD9-B129-044E-A614-1C0C3DE6F755}" type="presParOf" srcId="{C1248475-5542-C247-B58F-B16553B90666}" destId="{2123A665-5307-9943-9DEB-4D4C9F49B2C1}" srcOrd="2" destOrd="0" presId="urn:microsoft.com/office/officeart/2017/3/layout/HorizontalLabelsTimeline"/>
    <dgm:cxn modelId="{61030FC5-C8D1-A443-B52C-ED0711AB7FB8}" type="presParOf" srcId="{C1248475-5542-C247-B58F-B16553B90666}" destId="{280FDABA-885A-204D-B490-59FA0B2C721B}" srcOrd="3" destOrd="0" presId="urn:microsoft.com/office/officeart/2017/3/layout/HorizontalLabelsTimeline"/>
    <dgm:cxn modelId="{E2687C60-337D-1149-A7AA-6359D5CAC69D}" type="presParOf" srcId="{C1248475-5542-C247-B58F-B16553B90666}" destId="{DB40FB09-00E6-8D43-8BA0-1AA6263D4E54}"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DE5064-5073-4DDF-BAD5-611C7E5DF72F}" type="doc">
      <dgm:prSet loTypeId="urn:microsoft.com/office/officeart/2005/8/layout/pyramid1" loCatId="pyramid" qsTypeId="urn:microsoft.com/office/officeart/2005/8/quickstyle/simple1" qsCatId="simple" csTypeId="urn:microsoft.com/office/officeart/2005/8/colors/accent1_2" csCatId="accent1" phldr="1"/>
      <dgm:spPr/>
    </dgm:pt>
    <dgm:pt modelId="{4E8F88BA-4EB2-4526-A626-EE3480ABD15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Narrow" pitchFamily="34" charset="0"/>
              <a:cs typeface="Arial" charset="0"/>
            </a:rPr>
            <a:t>Literacy</a:t>
          </a:r>
          <a:endParaRPr kumimoji="0" lang="en-US" sz="1800" b="1" i="0" u="none" strike="noStrike" cap="none" normalizeH="0" baseline="0" dirty="0">
            <a:ln>
              <a:noFill/>
            </a:ln>
            <a:solidFill>
              <a:schemeClr val="tx1"/>
            </a:solidFill>
            <a:effectLst/>
            <a:latin typeface="Arial" charset="0"/>
            <a:cs typeface="Arial" charset="0"/>
          </a:endParaRPr>
        </a:p>
      </dgm:t>
    </dgm:pt>
    <dgm:pt modelId="{BF68CDED-BA69-4AA8-8635-A4008CAD9C4D}" type="parTrans" cxnId="{DDE923A6-94A8-4C52-9DA6-14F024644B49}">
      <dgm:prSet/>
      <dgm:spPr/>
      <dgm:t>
        <a:bodyPr/>
        <a:lstStyle/>
        <a:p>
          <a:endParaRPr lang="en-US"/>
        </a:p>
      </dgm:t>
    </dgm:pt>
    <dgm:pt modelId="{A8179D26-4A52-4817-9083-A4B910DCC392}" type="sibTrans" cxnId="{DDE923A6-94A8-4C52-9DA6-14F024644B49}">
      <dgm:prSet/>
      <dgm:spPr/>
      <dgm:t>
        <a:bodyPr/>
        <a:lstStyle/>
        <a:p>
          <a:endParaRPr lang="en-US"/>
        </a:p>
      </dgm:t>
    </dgm:pt>
    <dgm:pt modelId="{E63117BE-E488-46F8-8638-A15EEFA733A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Narrow" pitchFamily="34" charset="0"/>
              <a:cs typeface="Arial" charset="0"/>
            </a:rPr>
            <a:t>Intermediate Literacy</a:t>
          </a:r>
          <a:endParaRPr kumimoji="0" lang="en-US" b="0" i="0" u="none" strike="noStrike" cap="none" normalizeH="0" baseline="0" dirty="0">
            <a:ln>
              <a:noFill/>
            </a:ln>
            <a:solidFill>
              <a:schemeClr val="tx1"/>
            </a:solidFill>
            <a:effectLst/>
            <a:latin typeface="Arial" charset="0"/>
            <a:cs typeface="Arial" charset="0"/>
          </a:endParaRPr>
        </a:p>
      </dgm:t>
    </dgm:pt>
    <dgm:pt modelId="{04DC0172-3DC1-4F6B-9784-CC7D4F8A82E5}" type="parTrans" cxnId="{86272BF0-1D55-4B33-AEDE-E3664FF27546}">
      <dgm:prSet/>
      <dgm:spPr/>
      <dgm:t>
        <a:bodyPr/>
        <a:lstStyle/>
        <a:p>
          <a:endParaRPr lang="en-US"/>
        </a:p>
      </dgm:t>
    </dgm:pt>
    <dgm:pt modelId="{1DF0E69A-6D21-44DC-A3E8-B07987BF2330}" type="sibTrans" cxnId="{86272BF0-1D55-4B33-AEDE-E3664FF27546}">
      <dgm:prSet/>
      <dgm:spPr/>
      <dgm:t>
        <a:bodyPr/>
        <a:lstStyle/>
        <a:p>
          <a:endParaRPr lang="en-US"/>
        </a:p>
      </dgm:t>
    </dgm:pt>
    <dgm:pt modelId="{A85C7A1B-59E2-4308-808B-0289896D2830}">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Narrow" pitchFamily="34" charset="0"/>
              <a:cs typeface="Arial" charset="0"/>
            </a:rPr>
            <a:t>Basic Literacy</a:t>
          </a:r>
          <a:endParaRPr kumimoji="0" lang="en-US" b="0" i="0" u="none" strike="noStrike" cap="none" normalizeH="0" baseline="0" dirty="0">
            <a:ln>
              <a:noFill/>
            </a:ln>
            <a:solidFill>
              <a:schemeClr val="tx1"/>
            </a:solidFill>
            <a:effectLst/>
            <a:latin typeface="Arial" charset="0"/>
            <a:cs typeface="Arial" charset="0"/>
          </a:endParaRPr>
        </a:p>
      </dgm:t>
    </dgm:pt>
    <dgm:pt modelId="{AACFE1FA-A300-4555-B55C-ED350C5639A0}" type="parTrans" cxnId="{7F7B5853-A754-4DDB-8E7A-FB626BAB081C}">
      <dgm:prSet/>
      <dgm:spPr/>
      <dgm:t>
        <a:bodyPr/>
        <a:lstStyle/>
        <a:p>
          <a:endParaRPr lang="en-US"/>
        </a:p>
      </dgm:t>
    </dgm:pt>
    <dgm:pt modelId="{DD238FAA-7E6B-4A4B-BD23-ACFE317020C2}" type="sibTrans" cxnId="{7F7B5853-A754-4DDB-8E7A-FB626BAB081C}">
      <dgm:prSet/>
      <dgm:spPr/>
      <dgm:t>
        <a:bodyPr/>
        <a:lstStyle/>
        <a:p>
          <a:endParaRPr lang="en-US"/>
        </a:p>
      </dgm:t>
    </dgm:pt>
    <dgm:pt modelId="{7029292E-F83A-4521-ADE3-9F45F00E1383}" type="pres">
      <dgm:prSet presAssocID="{21DE5064-5073-4DDF-BAD5-611C7E5DF72F}" presName="Name0" presStyleCnt="0">
        <dgm:presLayoutVars>
          <dgm:dir/>
          <dgm:animLvl val="lvl"/>
          <dgm:resizeHandles val="exact"/>
        </dgm:presLayoutVars>
      </dgm:prSet>
      <dgm:spPr/>
    </dgm:pt>
    <dgm:pt modelId="{E659DFE9-2983-417B-AA17-830282A43E0A}" type="pres">
      <dgm:prSet presAssocID="{4E8F88BA-4EB2-4526-A626-EE3480ABD153}" presName="Name8" presStyleCnt="0"/>
      <dgm:spPr/>
    </dgm:pt>
    <dgm:pt modelId="{8A68178D-7389-4071-8C9A-663D1E424E51}" type="pres">
      <dgm:prSet presAssocID="{4E8F88BA-4EB2-4526-A626-EE3480ABD153}" presName="level" presStyleLbl="node1" presStyleIdx="0" presStyleCnt="3">
        <dgm:presLayoutVars>
          <dgm:chMax val="1"/>
          <dgm:bulletEnabled val="1"/>
        </dgm:presLayoutVars>
      </dgm:prSet>
      <dgm:spPr/>
    </dgm:pt>
    <dgm:pt modelId="{4A33469B-D01D-4448-86B3-EA7606461AA3}" type="pres">
      <dgm:prSet presAssocID="{4E8F88BA-4EB2-4526-A626-EE3480ABD153}" presName="levelTx" presStyleLbl="revTx" presStyleIdx="0" presStyleCnt="0">
        <dgm:presLayoutVars>
          <dgm:chMax val="1"/>
          <dgm:bulletEnabled val="1"/>
        </dgm:presLayoutVars>
      </dgm:prSet>
      <dgm:spPr/>
    </dgm:pt>
    <dgm:pt modelId="{4E4E339E-EA3B-43FE-B96C-0419034AB890}" type="pres">
      <dgm:prSet presAssocID="{E63117BE-E488-46F8-8638-A15EEFA733A3}" presName="Name8" presStyleCnt="0"/>
      <dgm:spPr/>
    </dgm:pt>
    <dgm:pt modelId="{5AC67AE6-F57B-4900-BA4D-D40C5E3CD27F}" type="pres">
      <dgm:prSet presAssocID="{E63117BE-E488-46F8-8638-A15EEFA733A3}" presName="level" presStyleLbl="node1" presStyleIdx="1" presStyleCnt="3">
        <dgm:presLayoutVars>
          <dgm:chMax val="1"/>
          <dgm:bulletEnabled val="1"/>
        </dgm:presLayoutVars>
      </dgm:prSet>
      <dgm:spPr/>
    </dgm:pt>
    <dgm:pt modelId="{7E0D80E8-D6DE-4B21-802E-F61AAD61BB20}" type="pres">
      <dgm:prSet presAssocID="{E63117BE-E488-46F8-8638-A15EEFA733A3}" presName="levelTx" presStyleLbl="revTx" presStyleIdx="0" presStyleCnt="0">
        <dgm:presLayoutVars>
          <dgm:chMax val="1"/>
          <dgm:bulletEnabled val="1"/>
        </dgm:presLayoutVars>
      </dgm:prSet>
      <dgm:spPr/>
    </dgm:pt>
    <dgm:pt modelId="{93B2A037-11D0-4DB5-ABE8-CE3244D0EAAD}" type="pres">
      <dgm:prSet presAssocID="{A85C7A1B-59E2-4308-808B-0289896D2830}" presName="Name8" presStyleCnt="0"/>
      <dgm:spPr/>
    </dgm:pt>
    <dgm:pt modelId="{D7837EA7-F01F-4F78-B201-F279FADC72E5}" type="pres">
      <dgm:prSet presAssocID="{A85C7A1B-59E2-4308-808B-0289896D2830}" presName="level" presStyleLbl="node1" presStyleIdx="2" presStyleCnt="3">
        <dgm:presLayoutVars>
          <dgm:chMax val="1"/>
          <dgm:bulletEnabled val="1"/>
        </dgm:presLayoutVars>
      </dgm:prSet>
      <dgm:spPr/>
    </dgm:pt>
    <dgm:pt modelId="{26D7633B-73F4-464C-A353-0D9BF294CACD}" type="pres">
      <dgm:prSet presAssocID="{A85C7A1B-59E2-4308-808B-0289896D2830}" presName="levelTx" presStyleLbl="revTx" presStyleIdx="0" presStyleCnt="0">
        <dgm:presLayoutVars>
          <dgm:chMax val="1"/>
          <dgm:bulletEnabled val="1"/>
        </dgm:presLayoutVars>
      </dgm:prSet>
      <dgm:spPr/>
    </dgm:pt>
  </dgm:ptLst>
  <dgm:cxnLst>
    <dgm:cxn modelId="{0BB29529-035A-1A4C-9CD0-8A355F6ED511}" type="presOf" srcId="{A85C7A1B-59E2-4308-808B-0289896D2830}" destId="{26D7633B-73F4-464C-A353-0D9BF294CACD}" srcOrd="1" destOrd="0" presId="urn:microsoft.com/office/officeart/2005/8/layout/pyramid1"/>
    <dgm:cxn modelId="{7F7B5853-A754-4DDB-8E7A-FB626BAB081C}" srcId="{21DE5064-5073-4DDF-BAD5-611C7E5DF72F}" destId="{A85C7A1B-59E2-4308-808B-0289896D2830}" srcOrd="2" destOrd="0" parTransId="{AACFE1FA-A300-4555-B55C-ED350C5639A0}" sibTransId="{DD238FAA-7E6B-4A4B-BD23-ACFE317020C2}"/>
    <dgm:cxn modelId="{5D98095C-EEFE-D94F-92EA-E5C92D927FE1}" type="presOf" srcId="{4E8F88BA-4EB2-4526-A626-EE3480ABD153}" destId="{4A33469B-D01D-4448-86B3-EA7606461AA3}" srcOrd="1" destOrd="0" presId="urn:microsoft.com/office/officeart/2005/8/layout/pyramid1"/>
    <dgm:cxn modelId="{57E9006F-1FFC-AC41-9204-11A63DB702F0}" type="presOf" srcId="{21DE5064-5073-4DDF-BAD5-611C7E5DF72F}" destId="{7029292E-F83A-4521-ADE3-9F45F00E1383}" srcOrd="0" destOrd="0" presId="urn:microsoft.com/office/officeart/2005/8/layout/pyramid1"/>
    <dgm:cxn modelId="{66206E91-5CAD-8A4F-B5F0-99A5AEB4B7BA}" type="presOf" srcId="{E63117BE-E488-46F8-8638-A15EEFA733A3}" destId="{5AC67AE6-F57B-4900-BA4D-D40C5E3CD27F}" srcOrd="0" destOrd="0" presId="urn:microsoft.com/office/officeart/2005/8/layout/pyramid1"/>
    <dgm:cxn modelId="{7FBBAD9D-1E57-F54B-830C-68B0629CFB9E}" type="presOf" srcId="{E63117BE-E488-46F8-8638-A15EEFA733A3}" destId="{7E0D80E8-D6DE-4B21-802E-F61AAD61BB20}" srcOrd="1" destOrd="0" presId="urn:microsoft.com/office/officeart/2005/8/layout/pyramid1"/>
    <dgm:cxn modelId="{470A6EA5-6FD6-B64A-AF8C-F1151C8FDD10}" type="presOf" srcId="{4E8F88BA-4EB2-4526-A626-EE3480ABD153}" destId="{8A68178D-7389-4071-8C9A-663D1E424E51}" srcOrd="0" destOrd="0" presId="urn:microsoft.com/office/officeart/2005/8/layout/pyramid1"/>
    <dgm:cxn modelId="{DDE923A6-94A8-4C52-9DA6-14F024644B49}" srcId="{21DE5064-5073-4DDF-BAD5-611C7E5DF72F}" destId="{4E8F88BA-4EB2-4526-A626-EE3480ABD153}" srcOrd="0" destOrd="0" parTransId="{BF68CDED-BA69-4AA8-8635-A4008CAD9C4D}" sibTransId="{A8179D26-4A52-4817-9083-A4B910DCC392}"/>
    <dgm:cxn modelId="{86272BF0-1D55-4B33-AEDE-E3664FF27546}" srcId="{21DE5064-5073-4DDF-BAD5-611C7E5DF72F}" destId="{E63117BE-E488-46F8-8638-A15EEFA733A3}" srcOrd="1" destOrd="0" parTransId="{04DC0172-3DC1-4F6B-9784-CC7D4F8A82E5}" sibTransId="{1DF0E69A-6D21-44DC-A3E8-B07987BF2330}"/>
    <dgm:cxn modelId="{589DD2F1-DBBB-304D-8E3F-F4C5D06AF7CE}" type="presOf" srcId="{A85C7A1B-59E2-4308-808B-0289896D2830}" destId="{D7837EA7-F01F-4F78-B201-F279FADC72E5}" srcOrd="0" destOrd="0" presId="urn:microsoft.com/office/officeart/2005/8/layout/pyramid1"/>
    <dgm:cxn modelId="{DC6E8DC2-0B44-6E4E-842E-6225CE224173}" type="presParOf" srcId="{7029292E-F83A-4521-ADE3-9F45F00E1383}" destId="{E659DFE9-2983-417B-AA17-830282A43E0A}" srcOrd="0" destOrd="0" presId="urn:microsoft.com/office/officeart/2005/8/layout/pyramid1"/>
    <dgm:cxn modelId="{0247B78E-3EB7-EA4B-8AA7-650036D8599C}" type="presParOf" srcId="{E659DFE9-2983-417B-AA17-830282A43E0A}" destId="{8A68178D-7389-4071-8C9A-663D1E424E51}" srcOrd="0" destOrd="0" presId="urn:microsoft.com/office/officeart/2005/8/layout/pyramid1"/>
    <dgm:cxn modelId="{32228B00-D86E-E948-BBA8-9CA5338AFA12}" type="presParOf" srcId="{E659DFE9-2983-417B-AA17-830282A43E0A}" destId="{4A33469B-D01D-4448-86B3-EA7606461AA3}" srcOrd="1" destOrd="0" presId="urn:microsoft.com/office/officeart/2005/8/layout/pyramid1"/>
    <dgm:cxn modelId="{09025AD3-ED90-9648-9724-1030981358A1}" type="presParOf" srcId="{7029292E-F83A-4521-ADE3-9F45F00E1383}" destId="{4E4E339E-EA3B-43FE-B96C-0419034AB890}" srcOrd="1" destOrd="0" presId="urn:microsoft.com/office/officeart/2005/8/layout/pyramid1"/>
    <dgm:cxn modelId="{FBA9793F-1725-734B-BB73-9C9B27B28D67}" type="presParOf" srcId="{4E4E339E-EA3B-43FE-B96C-0419034AB890}" destId="{5AC67AE6-F57B-4900-BA4D-D40C5E3CD27F}" srcOrd="0" destOrd="0" presId="urn:microsoft.com/office/officeart/2005/8/layout/pyramid1"/>
    <dgm:cxn modelId="{32707726-EA2C-B143-8DD8-20EB5F1456E4}" type="presParOf" srcId="{4E4E339E-EA3B-43FE-B96C-0419034AB890}" destId="{7E0D80E8-D6DE-4B21-802E-F61AAD61BB20}" srcOrd="1" destOrd="0" presId="urn:microsoft.com/office/officeart/2005/8/layout/pyramid1"/>
    <dgm:cxn modelId="{D3C1B67E-A5BB-C549-A60B-F77D11499D2C}" type="presParOf" srcId="{7029292E-F83A-4521-ADE3-9F45F00E1383}" destId="{93B2A037-11D0-4DB5-ABE8-CE3244D0EAAD}" srcOrd="2" destOrd="0" presId="urn:microsoft.com/office/officeart/2005/8/layout/pyramid1"/>
    <dgm:cxn modelId="{326056B2-B458-1D45-AC2A-FE62D30FADA7}" type="presParOf" srcId="{93B2A037-11D0-4DB5-ABE8-CE3244D0EAAD}" destId="{D7837EA7-F01F-4F78-B201-F279FADC72E5}" srcOrd="0" destOrd="0" presId="urn:microsoft.com/office/officeart/2005/8/layout/pyramid1"/>
    <dgm:cxn modelId="{55EC4199-8615-5440-B9E8-A46726BE1920}" type="presParOf" srcId="{93B2A037-11D0-4DB5-ABE8-CE3244D0EAAD}" destId="{26D7633B-73F4-464C-A353-0D9BF294CAC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423E1D-42D7-4301-980A-B5C765A7BB0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DDE40E85-72A3-4A58-8008-AE97A2B25D01}">
      <dgm:prSet/>
      <dgm:spPr/>
      <dgm:t>
        <a:bodyPr/>
        <a:lstStyle/>
        <a:p>
          <a:r>
            <a:rPr lang="en-US"/>
            <a:t>Content area reading is based on the idea that reading and writing are highly generalizable skills</a:t>
          </a:r>
        </a:p>
      </dgm:t>
    </dgm:pt>
    <dgm:pt modelId="{5BB126F4-2DCC-4CAB-8858-B4AF290FD01A}" type="parTrans" cxnId="{EB24B967-B528-467D-8A45-CE2AFEA08F0D}">
      <dgm:prSet/>
      <dgm:spPr/>
      <dgm:t>
        <a:bodyPr/>
        <a:lstStyle/>
        <a:p>
          <a:endParaRPr lang="en-US"/>
        </a:p>
      </dgm:t>
    </dgm:pt>
    <dgm:pt modelId="{625543C3-C904-48D8-9A5A-A1B1DA30BCB9}" type="sibTrans" cxnId="{EB24B967-B528-467D-8A45-CE2AFEA08F0D}">
      <dgm:prSet/>
      <dgm:spPr/>
      <dgm:t>
        <a:bodyPr/>
        <a:lstStyle/>
        <a:p>
          <a:endParaRPr lang="en-US"/>
        </a:p>
      </dgm:t>
    </dgm:pt>
    <dgm:pt modelId="{2188BE2F-254D-45F3-85E9-1585A6424F0B}">
      <dgm:prSet/>
      <dgm:spPr/>
      <dgm:t>
        <a:bodyPr/>
        <a:lstStyle/>
        <a:p>
          <a:r>
            <a:rPr lang="en-US"/>
            <a:t>Thus, literacy can be taught with the texts and content of any field and the same approaches can be applied across the disciplines (e.g., SQ3R, KWL, summarization)</a:t>
          </a:r>
        </a:p>
      </dgm:t>
    </dgm:pt>
    <dgm:pt modelId="{034CC701-EF37-4671-958C-C809BF06063E}" type="parTrans" cxnId="{38EC870E-5211-4C9B-B2F7-DBDF797048FA}">
      <dgm:prSet/>
      <dgm:spPr/>
      <dgm:t>
        <a:bodyPr/>
        <a:lstStyle/>
        <a:p>
          <a:endParaRPr lang="en-US"/>
        </a:p>
      </dgm:t>
    </dgm:pt>
    <dgm:pt modelId="{98086A99-ABE3-4894-82C3-C8F41A5A2A58}" type="sibTrans" cxnId="{38EC870E-5211-4C9B-B2F7-DBDF797048FA}">
      <dgm:prSet/>
      <dgm:spPr/>
      <dgm:t>
        <a:bodyPr/>
        <a:lstStyle/>
        <a:p>
          <a:endParaRPr lang="en-US"/>
        </a:p>
      </dgm:t>
    </dgm:pt>
    <dgm:pt modelId="{5A4E0B22-5E42-42AB-8387-620952428077}">
      <dgm:prSet/>
      <dgm:spPr/>
      <dgm:t>
        <a:bodyPr/>
        <a:lstStyle/>
        <a:p>
          <a:r>
            <a:rPr lang="en-US"/>
            <a:t>But disciplinary literacy focuses not on what is the same across the disciplines, but what is unique or specialized</a:t>
          </a:r>
        </a:p>
      </dgm:t>
    </dgm:pt>
    <dgm:pt modelId="{7BE2EB61-F8FA-4639-A976-C729A9A5E4D5}" type="parTrans" cxnId="{35668FD9-1FBF-43AE-B068-BDC399DCAEC0}">
      <dgm:prSet/>
      <dgm:spPr/>
      <dgm:t>
        <a:bodyPr/>
        <a:lstStyle/>
        <a:p>
          <a:endParaRPr lang="en-US"/>
        </a:p>
      </dgm:t>
    </dgm:pt>
    <dgm:pt modelId="{1F142AC6-265D-4E07-BC7F-DDD1E974AB4D}" type="sibTrans" cxnId="{35668FD9-1FBF-43AE-B068-BDC399DCAEC0}">
      <dgm:prSet/>
      <dgm:spPr/>
      <dgm:t>
        <a:bodyPr/>
        <a:lstStyle/>
        <a:p>
          <a:endParaRPr lang="en-US"/>
        </a:p>
      </dgm:t>
    </dgm:pt>
    <dgm:pt modelId="{2D369716-A3D3-6E48-8BC6-FE618C004C0B}" type="pres">
      <dgm:prSet presAssocID="{B4423E1D-42D7-4301-980A-B5C765A7BB03}" presName="vert0" presStyleCnt="0">
        <dgm:presLayoutVars>
          <dgm:dir/>
          <dgm:animOne val="branch"/>
          <dgm:animLvl val="lvl"/>
        </dgm:presLayoutVars>
      </dgm:prSet>
      <dgm:spPr/>
    </dgm:pt>
    <dgm:pt modelId="{DC249AAD-7169-D345-8FB8-9070B926CBA2}" type="pres">
      <dgm:prSet presAssocID="{DDE40E85-72A3-4A58-8008-AE97A2B25D01}" presName="thickLine" presStyleLbl="alignNode1" presStyleIdx="0" presStyleCnt="3"/>
      <dgm:spPr/>
    </dgm:pt>
    <dgm:pt modelId="{1B3DACD9-23BA-A24A-A425-6EE4A2CD141F}" type="pres">
      <dgm:prSet presAssocID="{DDE40E85-72A3-4A58-8008-AE97A2B25D01}" presName="horz1" presStyleCnt="0"/>
      <dgm:spPr/>
    </dgm:pt>
    <dgm:pt modelId="{CF7A1F83-5C54-4D4F-85F5-7B2BDFC19338}" type="pres">
      <dgm:prSet presAssocID="{DDE40E85-72A3-4A58-8008-AE97A2B25D01}" presName="tx1" presStyleLbl="revTx" presStyleIdx="0" presStyleCnt="3"/>
      <dgm:spPr/>
    </dgm:pt>
    <dgm:pt modelId="{0C97123B-0412-454D-B53F-9B44065A54C2}" type="pres">
      <dgm:prSet presAssocID="{DDE40E85-72A3-4A58-8008-AE97A2B25D01}" presName="vert1" presStyleCnt="0"/>
      <dgm:spPr/>
    </dgm:pt>
    <dgm:pt modelId="{BE5E3BFF-627D-4344-AEB3-388E0719D2BF}" type="pres">
      <dgm:prSet presAssocID="{2188BE2F-254D-45F3-85E9-1585A6424F0B}" presName="thickLine" presStyleLbl="alignNode1" presStyleIdx="1" presStyleCnt="3"/>
      <dgm:spPr/>
    </dgm:pt>
    <dgm:pt modelId="{F3760615-B0D4-E34F-A5B4-C7E2700B53E2}" type="pres">
      <dgm:prSet presAssocID="{2188BE2F-254D-45F3-85E9-1585A6424F0B}" presName="horz1" presStyleCnt="0"/>
      <dgm:spPr/>
    </dgm:pt>
    <dgm:pt modelId="{24F85DE5-98DA-5448-B9DE-9CEAC3E8AC54}" type="pres">
      <dgm:prSet presAssocID="{2188BE2F-254D-45F3-85E9-1585A6424F0B}" presName="tx1" presStyleLbl="revTx" presStyleIdx="1" presStyleCnt="3"/>
      <dgm:spPr/>
    </dgm:pt>
    <dgm:pt modelId="{7000E50E-CF76-5544-AF3C-043F35471834}" type="pres">
      <dgm:prSet presAssocID="{2188BE2F-254D-45F3-85E9-1585A6424F0B}" presName="vert1" presStyleCnt="0"/>
      <dgm:spPr/>
    </dgm:pt>
    <dgm:pt modelId="{E55A97FA-5FBD-154D-9324-9F61D9063CD1}" type="pres">
      <dgm:prSet presAssocID="{5A4E0B22-5E42-42AB-8387-620952428077}" presName="thickLine" presStyleLbl="alignNode1" presStyleIdx="2" presStyleCnt="3"/>
      <dgm:spPr/>
    </dgm:pt>
    <dgm:pt modelId="{0C6B62BE-0FA1-184E-BAD2-CB49C2C0EFD5}" type="pres">
      <dgm:prSet presAssocID="{5A4E0B22-5E42-42AB-8387-620952428077}" presName="horz1" presStyleCnt="0"/>
      <dgm:spPr/>
    </dgm:pt>
    <dgm:pt modelId="{1F14130B-1F89-ED41-ABE8-833B59BEECAE}" type="pres">
      <dgm:prSet presAssocID="{5A4E0B22-5E42-42AB-8387-620952428077}" presName="tx1" presStyleLbl="revTx" presStyleIdx="2" presStyleCnt="3"/>
      <dgm:spPr/>
    </dgm:pt>
    <dgm:pt modelId="{B5BBA62E-2548-7E4E-B3FC-104ACC55485E}" type="pres">
      <dgm:prSet presAssocID="{5A4E0B22-5E42-42AB-8387-620952428077}" presName="vert1" presStyleCnt="0"/>
      <dgm:spPr/>
    </dgm:pt>
  </dgm:ptLst>
  <dgm:cxnLst>
    <dgm:cxn modelId="{38EC870E-5211-4C9B-B2F7-DBDF797048FA}" srcId="{B4423E1D-42D7-4301-980A-B5C765A7BB03}" destId="{2188BE2F-254D-45F3-85E9-1585A6424F0B}" srcOrd="1" destOrd="0" parTransId="{034CC701-EF37-4671-958C-C809BF06063E}" sibTransId="{98086A99-ABE3-4894-82C3-C8F41A5A2A58}"/>
    <dgm:cxn modelId="{EB24B967-B528-467D-8A45-CE2AFEA08F0D}" srcId="{B4423E1D-42D7-4301-980A-B5C765A7BB03}" destId="{DDE40E85-72A3-4A58-8008-AE97A2B25D01}" srcOrd="0" destOrd="0" parTransId="{5BB126F4-2DCC-4CAB-8858-B4AF290FD01A}" sibTransId="{625543C3-C904-48D8-9A5A-A1B1DA30BCB9}"/>
    <dgm:cxn modelId="{FEA7B88E-0631-024E-A4A9-42911621E008}" type="presOf" srcId="{5A4E0B22-5E42-42AB-8387-620952428077}" destId="{1F14130B-1F89-ED41-ABE8-833B59BEECAE}" srcOrd="0" destOrd="0" presId="urn:microsoft.com/office/officeart/2008/layout/LinedList"/>
    <dgm:cxn modelId="{D46D53A0-B1B3-494A-AB5D-7E64E2A316F8}" type="presOf" srcId="{DDE40E85-72A3-4A58-8008-AE97A2B25D01}" destId="{CF7A1F83-5C54-4D4F-85F5-7B2BDFC19338}" srcOrd="0" destOrd="0" presId="urn:microsoft.com/office/officeart/2008/layout/LinedList"/>
    <dgm:cxn modelId="{19E1E4AA-33FD-8F44-AF09-C21DDF80797B}" type="presOf" srcId="{B4423E1D-42D7-4301-980A-B5C765A7BB03}" destId="{2D369716-A3D3-6E48-8BC6-FE618C004C0B}" srcOrd="0" destOrd="0" presId="urn:microsoft.com/office/officeart/2008/layout/LinedList"/>
    <dgm:cxn modelId="{693A05D8-8669-AD4B-9B93-F1A8C6C8B6FF}" type="presOf" srcId="{2188BE2F-254D-45F3-85E9-1585A6424F0B}" destId="{24F85DE5-98DA-5448-B9DE-9CEAC3E8AC54}" srcOrd="0" destOrd="0" presId="urn:microsoft.com/office/officeart/2008/layout/LinedList"/>
    <dgm:cxn modelId="{35668FD9-1FBF-43AE-B068-BDC399DCAEC0}" srcId="{B4423E1D-42D7-4301-980A-B5C765A7BB03}" destId="{5A4E0B22-5E42-42AB-8387-620952428077}" srcOrd="2" destOrd="0" parTransId="{7BE2EB61-F8FA-4639-A976-C729A9A5E4D5}" sibTransId="{1F142AC6-265D-4E07-BC7F-DDD1E974AB4D}"/>
    <dgm:cxn modelId="{734A3D21-B7E1-EF46-B6E5-09955B12E1E0}" type="presParOf" srcId="{2D369716-A3D3-6E48-8BC6-FE618C004C0B}" destId="{DC249AAD-7169-D345-8FB8-9070B926CBA2}" srcOrd="0" destOrd="0" presId="urn:microsoft.com/office/officeart/2008/layout/LinedList"/>
    <dgm:cxn modelId="{42C508E1-055D-8040-873C-A4330687F679}" type="presParOf" srcId="{2D369716-A3D3-6E48-8BC6-FE618C004C0B}" destId="{1B3DACD9-23BA-A24A-A425-6EE4A2CD141F}" srcOrd="1" destOrd="0" presId="urn:microsoft.com/office/officeart/2008/layout/LinedList"/>
    <dgm:cxn modelId="{3C343F04-3885-CD40-A991-CA80EEB39122}" type="presParOf" srcId="{1B3DACD9-23BA-A24A-A425-6EE4A2CD141F}" destId="{CF7A1F83-5C54-4D4F-85F5-7B2BDFC19338}" srcOrd="0" destOrd="0" presId="urn:microsoft.com/office/officeart/2008/layout/LinedList"/>
    <dgm:cxn modelId="{E80DDB72-3B34-4548-A551-1F60F929A994}" type="presParOf" srcId="{1B3DACD9-23BA-A24A-A425-6EE4A2CD141F}" destId="{0C97123B-0412-454D-B53F-9B44065A54C2}" srcOrd="1" destOrd="0" presId="urn:microsoft.com/office/officeart/2008/layout/LinedList"/>
    <dgm:cxn modelId="{E231CCCD-3DB0-DB48-A701-B59282D9F929}" type="presParOf" srcId="{2D369716-A3D3-6E48-8BC6-FE618C004C0B}" destId="{BE5E3BFF-627D-4344-AEB3-388E0719D2BF}" srcOrd="2" destOrd="0" presId="urn:microsoft.com/office/officeart/2008/layout/LinedList"/>
    <dgm:cxn modelId="{A9A91E1F-4412-DB48-96AF-A288CF0699D9}" type="presParOf" srcId="{2D369716-A3D3-6E48-8BC6-FE618C004C0B}" destId="{F3760615-B0D4-E34F-A5B4-C7E2700B53E2}" srcOrd="3" destOrd="0" presId="urn:microsoft.com/office/officeart/2008/layout/LinedList"/>
    <dgm:cxn modelId="{1E0821B4-138A-6648-9A81-DF741460C3A6}" type="presParOf" srcId="{F3760615-B0D4-E34F-A5B4-C7E2700B53E2}" destId="{24F85DE5-98DA-5448-B9DE-9CEAC3E8AC54}" srcOrd="0" destOrd="0" presId="urn:microsoft.com/office/officeart/2008/layout/LinedList"/>
    <dgm:cxn modelId="{D6A4B759-D189-8641-85CE-62416299CBA0}" type="presParOf" srcId="{F3760615-B0D4-E34F-A5B4-C7E2700B53E2}" destId="{7000E50E-CF76-5544-AF3C-043F35471834}" srcOrd="1" destOrd="0" presId="urn:microsoft.com/office/officeart/2008/layout/LinedList"/>
    <dgm:cxn modelId="{41CFAEB1-2E2A-2B41-8A6C-E4B89D28568C}" type="presParOf" srcId="{2D369716-A3D3-6E48-8BC6-FE618C004C0B}" destId="{E55A97FA-5FBD-154D-9324-9F61D9063CD1}" srcOrd="4" destOrd="0" presId="urn:microsoft.com/office/officeart/2008/layout/LinedList"/>
    <dgm:cxn modelId="{3E3B24E0-E626-B34B-A287-52DAD56E9C4C}" type="presParOf" srcId="{2D369716-A3D3-6E48-8BC6-FE618C004C0B}" destId="{0C6B62BE-0FA1-184E-BAD2-CB49C2C0EFD5}" srcOrd="5" destOrd="0" presId="urn:microsoft.com/office/officeart/2008/layout/LinedList"/>
    <dgm:cxn modelId="{715A2631-4D9F-1F48-ADD3-1573638B1A65}" type="presParOf" srcId="{0C6B62BE-0FA1-184E-BAD2-CB49C2C0EFD5}" destId="{1F14130B-1F89-ED41-ABE8-833B59BEECAE}" srcOrd="0" destOrd="0" presId="urn:microsoft.com/office/officeart/2008/layout/LinedList"/>
    <dgm:cxn modelId="{78CCA05E-585D-764F-8A48-0DC1BA3B4044}" type="presParOf" srcId="{0C6B62BE-0FA1-184E-BAD2-CB49C2C0EFD5}" destId="{B5BBA62E-2548-7E4E-B3FC-104ACC55485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423E1D-42D7-4301-980A-B5C765A7BB03}"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DE40E85-72A3-4A58-8008-AE97A2B25D01}">
      <dgm:prSet custT="1"/>
      <dgm:spPr/>
      <dgm:t>
        <a:bodyPr/>
        <a:lstStyle/>
        <a:p>
          <a:r>
            <a:rPr lang="en-US" sz="2800" dirty="0"/>
            <a:t>Content area reading provides students with a “toolbox of strategies” to use whenever text is encountered</a:t>
          </a:r>
        </a:p>
      </dgm:t>
    </dgm:pt>
    <dgm:pt modelId="{5BB126F4-2DCC-4CAB-8858-B4AF290FD01A}" type="parTrans" cxnId="{EB24B967-B528-467D-8A45-CE2AFEA08F0D}">
      <dgm:prSet/>
      <dgm:spPr/>
      <dgm:t>
        <a:bodyPr/>
        <a:lstStyle/>
        <a:p>
          <a:endParaRPr lang="en-US"/>
        </a:p>
      </dgm:t>
    </dgm:pt>
    <dgm:pt modelId="{625543C3-C904-48D8-9A5A-A1B1DA30BCB9}" type="sibTrans" cxnId="{EB24B967-B528-467D-8A45-CE2AFEA08F0D}">
      <dgm:prSet/>
      <dgm:spPr/>
      <dgm:t>
        <a:bodyPr/>
        <a:lstStyle/>
        <a:p>
          <a:endParaRPr lang="en-US"/>
        </a:p>
      </dgm:t>
    </dgm:pt>
    <dgm:pt modelId="{2188BE2F-254D-45F3-85E9-1585A6424F0B}">
      <dgm:prSet custT="1"/>
      <dgm:spPr/>
      <dgm:t>
        <a:bodyPr/>
        <a:lstStyle/>
        <a:p>
          <a:r>
            <a:rPr lang="en-US" sz="2800" dirty="0"/>
            <a:t>Disciplinary literacy strategies emerge from the nature of the content and the epistemology of the discipline</a:t>
          </a:r>
        </a:p>
      </dgm:t>
    </dgm:pt>
    <dgm:pt modelId="{034CC701-EF37-4671-958C-C809BF06063E}" type="parTrans" cxnId="{38EC870E-5211-4C9B-B2F7-DBDF797048FA}">
      <dgm:prSet/>
      <dgm:spPr/>
      <dgm:t>
        <a:bodyPr/>
        <a:lstStyle/>
        <a:p>
          <a:endParaRPr lang="en-US"/>
        </a:p>
      </dgm:t>
    </dgm:pt>
    <dgm:pt modelId="{98086A99-ABE3-4894-82C3-C8F41A5A2A58}" type="sibTrans" cxnId="{38EC870E-5211-4C9B-B2F7-DBDF797048FA}">
      <dgm:prSet/>
      <dgm:spPr/>
      <dgm:t>
        <a:bodyPr/>
        <a:lstStyle/>
        <a:p>
          <a:endParaRPr lang="en-US"/>
        </a:p>
      </dgm:t>
    </dgm:pt>
    <dgm:pt modelId="{2D369716-A3D3-6E48-8BC6-FE618C004C0B}" type="pres">
      <dgm:prSet presAssocID="{B4423E1D-42D7-4301-980A-B5C765A7BB03}" presName="vert0" presStyleCnt="0">
        <dgm:presLayoutVars>
          <dgm:dir/>
          <dgm:animOne val="branch"/>
          <dgm:animLvl val="lvl"/>
        </dgm:presLayoutVars>
      </dgm:prSet>
      <dgm:spPr/>
    </dgm:pt>
    <dgm:pt modelId="{DC249AAD-7169-D345-8FB8-9070B926CBA2}" type="pres">
      <dgm:prSet presAssocID="{DDE40E85-72A3-4A58-8008-AE97A2B25D01}" presName="thickLine" presStyleLbl="alignNode1" presStyleIdx="0" presStyleCnt="2"/>
      <dgm:spPr/>
    </dgm:pt>
    <dgm:pt modelId="{1B3DACD9-23BA-A24A-A425-6EE4A2CD141F}" type="pres">
      <dgm:prSet presAssocID="{DDE40E85-72A3-4A58-8008-AE97A2B25D01}" presName="horz1" presStyleCnt="0"/>
      <dgm:spPr/>
    </dgm:pt>
    <dgm:pt modelId="{CF7A1F83-5C54-4D4F-85F5-7B2BDFC19338}" type="pres">
      <dgm:prSet presAssocID="{DDE40E85-72A3-4A58-8008-AE97A2B25D01}" presName="tx1" presStyleLbl="revTx" presStyleIdx="0" presStyleCnt="2"/>
      <dgm:spPr/>
    </dgm:pt>
    <dgm:pt modelId="{0C97123B-0412-454D-B53F-9B44065A54C2}" type="pres">
      <dgm:prSet presAssocID="{DDE40E85-72A3-4A58-8008-AE97A2B25D01}" presName="vert1" presStyleCnt="0"/>
      <dgm:spPr/>
    </dgm:pt>
    <dgm:pt modelId="{BE5E3BFF-627D-4344-AEB3-388E0719D2BF}" type="pres">
      <dgm:prSet presAssocID="{2188BE2F-254D-45F3-85E9-1585A6424F0B}" presName="thickLine" presStyleLbl="alignNode1" presStyleIdx="1" presStyleCnt="2"/>
      <dgm:spPr/>
    </dgm:pt>
    <dgm:pt modelId="{F3760615-B0D4-E34F-A5B4-C7E2700B53E2}" type="pres">
      <dgm:prSet presAssocID="{2188BE2F-254D-45F3-85E9-1585A6424F0B}" presName="horz1" presStyleCnt="0"/>
      <dgm:spPr/>
    </dgm:pt>
    <dgm:pt modelId="{24F85DE5-98DA-5448-B9DE-9CEAC3E8AC54}" type="pres">
      <dgm:prSet presAssocID="{2188BE2F-254D-45F3-85E9-1585A6424F0B}" presName="tx1" presStyleLbl="revTx" presStyleIdx="1" presStyleCnt="2"/>
      <dgm:spPr/>
    </dgm:pt>
    <dgm:pt modelId="{7000E50E-CF76-5544-AF3C-043F35471834}" type="pres">
      <dgm:prSet presAssocID="{2188BE2F-254D-45F3-85E9-1585A6424F0B}" presName="vert1" presStyleCnt="0"/>
      <dgm:spPr/>
    </dgm:pt>
  </dgm:ptLst>
  <dgm:cxnLst>
    <dgm:cxn modelId="{38EC870E-5211-4C9B-B2F7-DBDF797048FA}" srcId="{B4423E1D-42D7-4301-980A-B5C765A7BB03}" destId="{2188BE2F-254D-45F3-85E9-1585A6424F0B}" srcOrd="1" destOrd="0" parTransId="{034CC701-EF37-4671-958C-C809BF06063E}" sibTransId="{98086A99-ABE3-4894-82C3-C8F41A5A2A58}"/>
    <dgm:cxn modelId="{EB24B967-B528-467D-8A45-CE2AFEA08F0D}" srcId="{B4423E1D-42D7-4301-980A-B5C765A7BB03}" destId="{DDE40E85-72A3-4A58-8008-AE97A2B25D01}" srcOrd="0" destOrd="0" parTransId="{5BB126F4-2DCC-4CAB-8858-B4AF290FD01A}" sibTransId="{625543C3-C904-48D8-9A5A-A1B1DA30BCB9}"/>
    <dgm:cxn modelId="{D46D53A0-B1B3-494A-AB5D-7E64E2A316F8}" type="presOf" srcId="{DDE40E85-72A3-4A58-8008-AE97A2B25D01}" destId="{CF7A1F83-5C54-4D4F-85F5-7B2BDFC19338}" srcOrd="0" destOrd="0" presId="urn:microsoft.com/office/officeart/2008/layout/LinedList"/>
    <dgm:cxn modelId="{19E1E4AA-33FD-8F44-AF09-C21DDF80797B}" type="presOf" srcId="{B4423E1D-42D7-4301-980A-B5C765A7BB03}" destId="{2D369716-A3D3-6E48-8BC6-FE618C004C0B}" srcOrd="0" destOrd="0" presId="urn:microsoft.com/office/officeart/2008/layout/LinedList"/>
    <dgm:cxn modelId="{693A05D8-8669-AD4B-9B93-F1A8C6C8B6FF}" type="presOf" srcId="{2188BE2F-254D-45F3-85E9-1585A6424F0B}" destId="{24F85DE5-98DA-5448-B9DE-9CEAC3E8AC54}" srcOrd="0" destOrd="0" presId="urn:microsoft.com/office/officeart/2008/layout/LinedList"/>
    <dgm:cxn modelId="{734A3D21-B7E1-EF46-B6E5-09955B12E1E0}" type="presParOf" srcId="{2D369716-A3D3-6E48-8BC6-FE618C004C0B}" destId="{DC249AAD-7169-D345-8FB8-9070B926CBA2}" srcOrd="0" destOrd="0" presId="urn:microsoft.com/office/officeart/2008/layout/LinedList"/>
    <dgm:cxn modelId="{42C508E1-055D-8040-873C-A4330687F679}" type="presParOf" srcId="{2D369716-A3D3-6E48-8BC6-FE618C004C0B}" destId="{1B3DACD9-23BA-A24A-A425-6EE4A2CD141F}" srcOrd="1" destOrd="0" presId="urn:microsoft.com/office/officeart/2008/layout/LinedList"/>
    <dgm:cxn modelId="{3C343F04-3885-CD40-A991-CA80EEB39122}" type="presParOf" srcId="{1B3DACD9-23BA-A24A-A425-6EE4A2CD141F}" destId="{CF7A1F83-5C54-4D4F-85F5-7B2BDFC19338}" srcOrd="0" destOrd="0" presId="urn:microsoft.com/office/officeart/2008/layout/LinedList"/>
    <dgm:cxn modelId="{E80DDB72-3B34-4548-A551-1F60F929A994}" type="presParOf" srcId="{1B3DACD9-23BA-A24A-A425-6EE4A2CD141F}" destId="{0C97123B-0412-454D-B53F-9B44065A54C2}" srcOrd="1" destOrd="0" presId="urn:microsoft.com/office/officeart/2008/layout/LinedList"/>
    <dgm:cxn modelId="{E231CCCD-3DB0-DB48-A701-B59282D9F929}" type="presParOf" srcId="{2D369716-A3D3-6E48-8BC6-FE618C004C0B}" destId="{BE5E3BFF-627D-4344-AEB3-388E0719D2BF}" srcOrd="2" destOrd="0" presId="urn:microsoft.com/office/officeart/2008/layout/LinedList"/>
    <dgm:cxn modelId="{A9A91E1F-4412-DB48-96AF-A288CF0699D9}" type="presParOf" srcId="{2D369716-A3D3-6E48-8BC6-FE618C004C0B}" destId="{F3760615-B0D4-E34F-A5B4-C7E2700B53E2}" srcOrd="3" destOrd="0" presId="urn:microsoft.com/office/officeart/2008/layout/LinedList"/>
    <dgm:cxn modelId="{1E0821B4-138A-6648-9A81-DF741460C3A6}" type="presParOf" srcId="{F3760615-B0D4-E34F-A5B4-C7E2700B53E2}" destId="{24F85DE5-98DA-5448-B9DE-9CEAC3E8AC54}" srcOrd="0" destOrd="0" presId="urn:microsoft.com/office/officeart/2008/layout/LinedList"/>
    <dgm:cxn modelId="{D6A4B759-D189-8641-85CE-62416299CBA0}" type="presParOf" srcId="{F3760615-B0D4-E34F-A5B4-C7E2700B53E2}" destId="{7000E50E-CF76-5544-AF3C-043F354718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55D642-C53F-4758-BE82-CFF66F4D15D3}" type="doc">
      <dgm:prSet loTypeId="urn:microsoft.com/office/officeart/2005/8/layout/hierarchy1" loCatId="hierarchy" qsTypeId="urn:microsoft.com/office/officeart/2005/8/quickstyle/simple1" qsCatId="simple" csTypeId="urn:microsoft.com/office/officeart/2005/8/colors/accent5_2" csCatId="accent5"/>
      <dgm:spPr/>
      <dgm:t>
        <a:bodyPr/>
        <a:lstStyle/>
        <a:p>
          <a:endParaRPr lang="en-US"/>
        </a:p>
      </dgm:t>
    </dgm:pt>
    <dgm:pt modelId="{99C5584E-6C92-41ED-932B-749645180C4E}">
      <dgm:prSet/>
      <dgm:spPr/>
      <dgm:t>
        <a:bodyPr/>
        <a:lstStyle/>
        <a:p>
          <a:r>
            <a:rPr lang="en-US"/>
            <a:t>Functional linguists are showing how texts differ across disciplines</a:t>
          </a:r>
        </a:p>
      </dgm:t>
    </dgm:pt>
    <dgm:pt modelId="{4138CA21-53C9-42C3-A479-886E42E9F582}" type="parTrans" cxnId="{7A80EFC4-255E-4584-AFB7-BB0D5AD4C9B8}">
      <dgm:prSet/>
      <dgm:spPr/>
      <dgm:t>
        <a:bodyPr/>
        <a:lstStyle/>
        <a:p>
          <a:endParaRPr lang="en-US"/>
        </a:p>
      </dgm:t>
    </dgm:pt>
    <dgm:pt modelId="{87E62A90-AA46-4EB0-AE33-B296B072AC8C}" type="sibTrans" cxnId="{7A80EFC4-255E-4584-AFB7-BB0D5AD4C9B8}">
      <dgm:prSet/>
      <dgm:spPr/>
      <dgm:t>
        <a:bodyPr/>
        <a:lstStyle/>
        <a:p>
          <a:endParaRPr lang="en-US"/>
        </a:p>
      </dgm:t>
    </dgm:pt>
    <dgm:pt modelId="{12E2F0BA-A575-4025-98D4-8ED580C472BF}">
      <dgm:prSet/>
      <dgm:spPr/>
      <dgm:t>
        <a:bodyPr/>
        <a:lstStyle/>
        <a:p>
          <a:r>
            <a:rPr lang="en-US"/>
            <a:t>But secondary teachers are increasingly trying to teach content without text</a:t>
          </a:r>
        </a:p>
      </dgm:t>
    </dgm:pt>
    <dgm:pt modelId="{F5481EB3-04D0-4E9C-B816-953CA5AB913C}" type="parTrans" cxnId="{4B05C1D9-F689-49FF-9751-2A150303C73F}">
      <dgm:prSet/>
      <dgm:spPr/>
      <dgm:t>
        <a:bodyPr/>
        <a:lstStyle/>
        <a:p>
          <a:endParaRPr lang="en-US"/>
        </a:p>
      </dgm:t>
    </dgm:pt>
    <dgm:pt modelId="{49C664BE-929B-41AB-A9AC-0AC66624CB13}" type="sibTrans" cxnId="{4B05C1D9-F689-49FF-9751-2A150303C73F}">
      <dgm:prSet/>
      <dgm:spPr/>
      <dgm:t>
        <a:bodyPr/>
        <a:lstStyle/>
        <a:p>
          <a:endParaRPr lang="en-US"/>
        </a:p>
      </dgm:t>
    </dgm:pt>
    <dgm:pt modelId="{6C36A420-4187-B449-AFCD-94FE63B5B5DB}" type="pres">
      <dgm:prSet presAssocID="{4B55D642-C53F-4758-BE82-CFF66F4D15D3}" presName="hierChild1" presStyleCnt="0">
        <dgm:presLayoutVars>
          <dgm:chPref val="1"/>
          <dgm:dir/>
          <dgm:animOne val="branch"/>
          <dgm:animLvl val="lvl"/>
          <dgm:resizeHandles/>
        </dgm:presLayoutVars>
      </dgm:prSet>
      <dgm:spPr/>
    </dgm:pt>
    <dgm:pt modelId="{3E9F118B-E8E7-6544-8394-0660E9C04BB4}" type="pres">
      <dgm:prSet presAssocID="{99C5584E-6C92-41ED-932B-749645180C4E}" presName="hierRoot1" presStyleCnt="0"/>
      <dgm:spPr/>
    </dgm:pt>
    <dgm:pt modelId="{8DE86233-2068-E845-861D-FB8FC13A13B9}" type="pres">
      <dgm:prSet presAssocID="{99C5584E-6C92-41ED-932B-749645180C4E}" presName="composite" presStyleCnt="0"/>
      <dgm:spPr/>
    </dgm:pt>
    <dgm:pt modelId="{C4C5C6F7-E4F9-CA42-92E9-C94360197EBA}" type="pres">
      <dgm:prSet presAssocID="{99C5584E-6C92-41ED-932B-749645180C4E}" presName="background" presStyleLbl="node0" presStyleIdx="0" presStyleCnt="2"/>
      <dgm:spPr/>
    </dgm:pt>
    <dgm:pt modelId="{70894022-C137-BB4F-BA32-47F67E13B102}" type="pres">
      <dgm:prSet presAssocID="{99C5584E-6C92-41ED-932B-749645180C4E}" presName="text" presStyleLbl="fgAcc0" presStyleIdx="0" presStyleCnt="2">
        <dgm:presLayoutVars>
          <dgm:chPref val="3"/>
        </dgm:presLayoutVars>
      </dgm:prSet>
      <dgm:spPr/>
    </dgm:pt>
    <dgm:pt modelId="{D8A1FDBA-89FC-CA4E-9C7C-B70BF897CB31}" type="pres">
      <dgm:prSet presAssocID="{99C5584E-6C92-41ED-932B-749645180C4E}" presName="hierChild2" presStyleCnt="0"/>
      <dgm:spPr/>
    </dgm:pt>
    <dgm:pt modelId="{089E04C8-548A-9C46-8A05-AD280F868A86}" type="pres">
      <dgm:prSet presAssocID="{12E2F0BA-A575-4025-98D4-8ED580C472BF}" presName="hierRoot1" presStyleCnt="0"/>
      <dgm:spPr/>
    </dgm:pt>
    <dgm:pt modelId="{2544448A-FE6E-A94A-85B6-4921DE28B5C3}" type="pres">
      <dgm:prSet presAssocID="{12E2F0BA-A575-4025-98D4-8ED580C472BF}" presName="composite" presStyleCnt="0"/>
      <dgm:spPr/>
    </dgm:pt>
    <dgm:pt modelId="{25CEFDE4-974A-F341-8AFD-3AD981B95AD9}" type="pres">
      <dgm:prSet presAssocID="{12E2F0BA-A575-4025-98D4-8ED580C472BF}" presName="background" presStyleLbl="node0" presStyleIdx="1" presStyleCnt="2"/>
      <dgm:spPr/>
    </dgm:pt>
    <dgm:pt modelId="{E8B1FBFF-89AE-CA4C-8933-B43420B7B22C}" type="pres">
      <dgm:prSet presAssocID="{12E2F0BA-A575-4025-98D4-8ED580C472BF}" presName="text" presStyleLbl="fgAcc0" presStyleIdx="1" presStyleCnt="2">
        <dgm:presLayoutVars>
          <dgm:chPref val="3"/>
        </dgm:presLayoutVars>
      </dgm:prSet>
      <dgm:spPr/>
    </dgm:pt>
    <dgm:pt modelId="{D02A97E6-64DF-2F40-B79C-515ABDB144A1}" type="pres">
      <dgm:prSet presAssocID="{12E2F0BA-A575-4025-98D4-8ED580C472BF}" presName="hierChild2" presStyleCnt="0"/>
      <dgm:spPr/>
    </dgm:pt>
  </dgm:ptLst>
  <dgm:cxnLst>
    <dgm:cxn modelId="{A9CE126D-41DC-5742-8C1D-FA7177D9BE34}" type="presOf" srcId="{12E2F0BA-A575-4025-98D4-8ED580C472BF}" destId="{E8B1FBFF-89AE-CA4C-8933-B43420B7B22C}" srcOrd="0" destOrd="0" presId="urn:microsoft.com/office/officeart/2005/8/layout/hierarchy1"/>
    <dgm:cxn modelId="{E0F421BC-68D8-0749-B6E1-A46CD879988A}" type="presOf" srcId="{4B55D642-C53F-4758-BE82-CFF66F4D15D3}" destId="{6C36A420-4187-B449-AFCD-94FE63B5B5DB}" srcOrd="0" destOrd="0" presId="urn:microsoft.com/office/officeart/2005/8/layout/hierarchy1"/>
    <dgm:cxn modelId="{7A80EFC4-255E-4584-AFB7-BB0D5AD4C9B8}" srcId="{4B55D642-C53F-4758-BE82-CFF66F4D15D3}" destId="{99C5584E-6C92-41ED-932B-749645180C4E}" srcOrd="0" destOrd="0" parTransId="{4138CA21-53C9-42C3-A479-886E42E9F582}" sibTransId="{87E62A90-AA46-4EB0-AE33-B296B072AC8C}"/>
    <dgm:cxn modelId="{C34C48C6-311C-0246-86C2-AF3696F7A05C}" type="presOf" srcId="{99C5584E-6C92-41ED-932B-749645180C4E}" destId="{70894022-C137-BB4F-BA32-47F67E13B102}" srcOrd="0" destOrd="0" presId="urn:microsoft.com/office/officeart/2005/8/layout/hierarchy1"/>
    <dgm:cxn modelId="{4B05C1D9-F689-49FF-9751-2A150303C73F}" srcId="{4B55D642-C53F-4758-BE82-CFF66F4D15D3}" destId="{12E2F0BA-A575-4025-98D4-8ED580C472BF}" srcOrd="1" destOrd="0" parTransId="{F5481EB3-04D0-4E9C-B816-953CA5AB913C}" sibTransId="{49C664BE-929B-41AB-A9AC-0AC66624CB13}"/>
    <dgm:cxn modelId="{B01F784A-8BC3-9B43-83B2-5C90E43BE09C}" type="presParOf" srcId="{6C36A420-4187-B449-AFCD-94FE63B5B5DB}" destId="{3E9F118B-E8E7-6544-8394-0660E9C04BB4}" srcOrd="0" destOrd="0" presId="urn:microsoft.com/office/officeart/2005/8/layout/hierarchy1"/>
    <dgm:cxn modelId="{31C66EFB-305B-6745-9359-5684BF343298}" type="presParOf" srcId="{3E9F118B-E8E7-6544-8394-0660E9C04BB4}" destId="{8DE86233-2068-E845-861D-FB8FC13A13B9}" srcOrd="0" destOrd="0" presId="urn:microsoft.com/office/officeart/2005/8/layout/hierarchy1"/>
    <dgm:cxn modelId="{0AFFE933-C914-6549-BC6F-D090379CA0C5}" type="presParOf" srcId="{8DE86233-2068-E845-861D-FB8FC13A13B9}" destId="{C4C5C6F7-E4F9-CA42-92E9-C94360197EBA}" srcOrd="0" destOrd="0" presId="urn:microsoft.com/office/officeart/2005/8/layout/hierarchy1"/>
    <dgm:cxn modelId="{61B37E98-B3E9-E943-89AF-339DFE900868}" type="presParOf" srcId="{8DE86233-2068-E845-861D-FB8FC13A13B9}" destId="{70894022-C137-BB4F-BA32-47F67E13B102}" srcOrd="1" destOrd="0" presId="urn:microsoft.com/office/officeart/2005/8/layout/hierarchy1"/>
    <dgm:cxn modelId="{4B7B305B-3A77-D549-A37A-3FCDBFFF5C02}" type="presParOf" srcId="{3E9F118B-E8E7-6544-8394-0660E9C04BB4}" destId="{D8A1FDBA-89FC-CA4E-9C7C-B70BF897CB31}" srcOrd="1" destOrd="0" presId="urn:microsoft.com/office/officeart/2005/8/layout/hierarchy1"/>
    <dgm:cxn modelId="{BD606316-6DDF-BC4A-BDA9-054D02A08D0B}" type="presParOf" srcId="{6C36A420-4187-B449-AFCD-94FE63B5B5DB}" destId="{089E04C8-548A-9C46-8A05-AD280F868A86}" srcOrd="1" destOrd="0" presId="urn:microsoft.com/office/officeart/2005/8/layout/hierarchy1"/>
    <dgm:cxn modelId="{12B99F28-9BC2-304F-91B9-F5449897351A}" type="presParOf" srcId="{089E04C8-548A-9C46-8A05-AD280F868A86}" destId="{2544448A-FE6E-A94A-85B6-4921DE28B5C3}" srcOrd="0" destOrd="0" presId="urn:microsoft.com/office/officeart/2005/8/layout/hierarchy1"/>
    <dgm:cxn modelId="{B34660D7-6CF5-6F4D-B883-4683F1A1DD00}" type="presParOf" srcId="{2544448A-FE6E-A94A-85B6-4921DE28B5C3}" destId="{25CEFDE4-974A-F341-8AFD-3AD981B95AD9}" srcOrd="0" destOrd="0" presId="urn:microsoft.com/office/officeart/2005/8/layout/hierarchy1"/>
    <dgm:cxn modelId="{87FC680B-EB3C-FC43-8C81-E82A3573BD93}" type="presParOf" srcId="{2544448A-FE6E-A94A-85B6-4921DE28B5C3}" destId="{E8B1FBFF-89AE-CA4C-8933-B43420B7B22C}" srcOrd="1" destOrd="0" presId="urn:microsoft.com/office/officeart/2005/8/layout/hierarchy1"/>
    <dgm:cxn modelId="{093193BC-79DF-B14F-8561-689CF50C1580}" type="presParOf" srcId="{089E04C8-548A-9C46-8A05-AD280F868A86}" destId="{D02A97E6-64DF-2F40-B79C-515ABDB144A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C1DD01-EA11-454C-A351-010D156EAF7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8FE0712-15F4-46A4-9041-42A70674D237}">
      <dgm:prSet/>
      <dgm:spPr/>
      <dgm:t>
        <a:bodyPr/>
        <a:lstStyle/>
        <a:p>
          <a:r>
            <a:rPr lang="en-US"/>
            <a:t>History text constructs time and causation</a:t>
          </a:r>
        </a:p>
      </dgm:t>
    </dgm:pt>
    <dgm:pt modelId="{74C4958B-FD9F-491F-BDEF-BBBD20CB9F13}" type="parTrans" cxnId="{118C94C2-B530-4BEC-99D3-AC4E30113B3D}">
      <dgm:prSet/>
      <dgm:spPr/>
      <dgm:t>
        <a:bodyPr/>
        <a:lstStyle/>
        <a:p>
          <a:endParaRPr lang="en-US"/>
        </a:p>
      </dgm:t>
    </dgm:pt>
    <dgm:pt modelId="{FC81B6AE-6657-40A7-9603-0935135E9214}" type="sibTrans" cxnId="{118C94C2-B530-4BEC-99D3-AC4E30113B3D}">
      <dgm:prSet/>
      <dgm:spPr/>
      <dgm:t>
        <a:bodyPr/>
        <a:lstStyle/>
        <a:p>
          <a:endParaRPr lang="en-US"/>
        </a:p>
      </dgm:t>
    </dgm:pt>
    <dgm:pt modelId="{D6ED2A55-46FB-4FFF-88AE-5B3022A80A6D}">
      <dgm:prSet/>
      <dgm:spPr/>
      <dgm:t>
        <a:bodyPr/>
        <a:lstStyle/>
        <a:p>
          <a:r>
            <a:rPr lang="en-US"/>
            <a:t>History constructs paactors and the processes that they engaged in to move towards their goals (attributes agency)</a:t>
          </a:r>
        </a:p>
      </dgm:t>
    </dgm:pt>
    <dgm:pt modelId="{01707DE5-2979-4747-A55F-C2FF517582E0}" type="parTrans" cxnId="{273D3552-F389-424D-AF5D-C847CF481DAC}">
      <dgm:prSet/>
      <dgm:spPr/>
      <dgm:t>
        <a:bodyPr/>
        <a:lstStyle/>
        <a:p>
          <a:endParaRPr lang="en-US"/>
        </a:p>
      </dgm:t>
    </dgm:pt>
    <dgm:pt modelId="{46A31458-91EF-4A72-859A-2AC48E210041}" type="sibTrans" cxnId="{273D3552-F389-424D-AF5D-C847CF481DAC}">
      <dgm:prSet/>
      <dgm:spPr/>
      <dgm:t>
        <a:bodyPr/>
        <a:lstStyle/>
        <a:p>
          <a:endParaRPr lang="en-US"/>
        </a:p>
      </dgm:t>
    </dgm:pt>
    <dgm:pt modelId="{4BEC5CBB-0A26-4E60-8884-C63290343041}">
      <dgm:prSet/>
      <dgm:spPr/>
      <dgm:t>
        <a:bodyPr/>
        <a:lstStyle/>
        <a:p>
          <a:r>
            <a:rPr lang="en-US" dirty="0">
              <a:solidFill>
                <a:schemeClr val="tx1"/>
              </a:solidFill>
            </a:rPr>
            <a:t>Presents judgment and interpretation (argument)</a:t>
          </a:r>
        </a:p>
      </dgm:t>
    </dgm:pt>
    <dgm:pt modelId="{A7908FF0-2C6D-4957-82DB-65F561440F97}" type="parTrans" cxnId="{F70A036E-1909-41D5-B0B1-905680195FA8}">
      <dgm:prSet/>
      <dgm:spPr/>
      <dgm:t>
        <a:bodyPr/>
        <a:lstStyle/>
        <a:p>
          <a:endParaRPr lang="en-US"/>
        </a:p>
      </dgm:t>
    </dgm:pt>
    <dgm:pt modelId="{DB565C1E-782C-4C34-99C1-1C6C7EF91CC5}" type="sibTrans" cxnId="{F70A036E-1909-41D5-B0B1-905680195FA8}">
      <dgm:prSet/>
      <dgm:spPr/>
      <dgm:t>
        <a:bodyPr/>
        <a:lstStyle/>
        <a:p>
          <a:endParaRPr lang="en-US"/>
        </a:p>
      </dgm:t>
    </dgm:pt>
    <dgm:pt modelId="{2BAB3DD9-1E1E-4CF4-AF39-7BBEA27EAD18}">
      <dgm:prSet/>
      <dgm:spPr/>
      <dgm:t>
        <a:bodyPr/>
        <a:lstStyle/>
        <a:p>
          <a:r>
            <a:rPr lang="en-US"/>
            <a:t>Often narratives with lack of clear connections to thesis </a:t>
          </a:r>
        </a:p>
      </dgm:t>
    </dgm:pt>
    <dgm:pt modelId="{BBCCC7D4-5785-405B-965D-BA10682C98A7}" type="parTrans" cxnId="{206445D1-5CD8-449E-9971-18762F53CC46}">
      <dgm:prSet/>
      <dgm:spPr/>
      <dgm:t>
        <a:bodyPr/>
        <a:lstStyle/>
        <a:p>
          <a:endParaRPr lang="en-US"/>
        </a:p>
      </dgm:t>
    </dgm:pt>
    <dgm:pt modelId="{444A3F43-0299-48F3-B42B-9E009F330FD9}" type="sibTrans" cxnId="{206445D1-5CD8-449E-9971-18762F53CC46}">
      <dgm:prSet/>
      <dgm:spPr/>
      <dgm:t>
        <a:bodyPr/>
        <a:lstStyle/>
        <a:p>
          <a:endParaRPr lang="en-US"/>
        </a:p>
      </dgm:t>
    </dgm:pt>
    <dgm:pt modelId="{38B04EAF-EE47-413C-B63E-17C61CC1415F}" type="pres">
      <dgm:prSet presAssocID="{96C1DD01-EA11-454C-A351-010D156EAF76}" presName="root" presStyleCnt="0">
        <dgm:presLayoutVars>
          <dgm:dir/>
          <dgm:resizeHandles val="exact"/>
        </dgm:presLayoutVars>
      </dgm:prSet>
      <dgm:spPr/>
    </dgm:pt>
    <dgm:pt modelId="{47AFE8BA-4803-4D16-9B9B-5BEDAB4225E8}" type="pres">
      <dgm:prSet presAssocID="{28FE0712-15F4-46A4-9041-42A70674D237}" presName="compNode" presStyleCnt="0"/>
      <dgm:spPr/>
    </dgm:pt>
    <dgm:pt modelId="{EA78ABBE-E9C5-4829-9A4C-8EBEBE590C67}" type="pres">
      <dgm:prSet presAssocID="{28FE0712-15F4-46A4-9041-42A70674D237}" presName="bgRect" presStyleLbl="bgShp" presStyleIdx="0" presStyleCnt="4"/>
      <dgm:spPr/>
    </dgm:pt>
    <dgm:pt modelId="{3E45CD48-56B5-4105-AE17-1E1A9995C71F}" type="pres">
      <dgm:prSet presAssocID="{28FE0712-15F4-46A4-9041-42A70674D23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A7839416-247E-479F-97B0-0BE5FA7D7846}" type="pres">
      <dgm:prSet presAssocID="{28FE0712-15F4-46A4-9041-42A70674D237}" presName="spaceRect" presStyleCnt="0"/>
      <dgm:spPr/>
    </dgm:pt>
    <dgm:pt modelId="{2A82BE69-72FD-497D-B616-D87412BDE48D}" type="pres">
      <dgm:prSet presAssocID="{28FE0712-15F4-46A4-9041-42A70674D237}" presName="parTx" presStyleLbl="revTx" presStyleIdx="0" presStyleCnt="4">
        <dgm:presLayoutVars>
          <dgm:chMax val="0"/>
          <dgm:chPref val="0"/>
        </dgm:presLayoutVars>
      </dgm:prSet>
      <dgm:spPr/>
    </dgm:pt>
    <dgm:pt modelId="{EACFA13A-3701-450F-8740-CB6A87D18110}" type="pres">
      <dgm:prSet presAssocID="{FC81B6AE-6657-40A7-9603-0935135E9214}" presName="sibTrans" presStyleCnt="0"/>
      <dgm:spPr/>
    </dgm:pt>
    <dgm:pt modelId="{E67E0634-1F4D-4B52-8039-A63035E59152}" type="pres">
      <dgm:prSet presAssocID="{D6ED2A55-46FB-4FFF-88AE-5B3022A80A6D}" presName="compNode" presStyleCnt="0"/>
      <dgm:spPr/>
    </dgm:pt>
    <dgm:pt modelId="{ECB9D4F5-5FBD-496A-8418-7DE82A56274D}" type="pres">
      <dgm:prSet presAssocID="{D6ED2A55-46FB-4FFF-88AE-5B3022A80A6D}" presName="bgRect" presStyleLbl="bgShp" presStyleIdx="1" presStyleCnt="4"/>
      <dgm:spPr/>
    </dgm:pt>
    <dgm:pt modelId="{C90C3778-070C-461A-8395-2A847753610A}" type="pres">
      <dgm:prSet presAssocID="{D6ED2A55-46FB-4FFF-88AE-5B3022A80A6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ximize"/>
        </a:ext>
      </dgm:extLst>
    </dgm:pt>
    <dgm:pt modelId="{B1D5C54E-9664-4D69-AD68-7EB82C855CA5}" type="pres">
      <dgm:prSet presAssocID="{D6ED2A55-46FB-4FFF-88AE-5B3022A80A6D}" presName="spaceRect" presStyleCnt="0"/>
      <dgm:spPr/>
    </dgm:pt>
    <dgm:pt modelId="{0FBE11E6-EFDF-4914-ABDF-7860D9EF43E5}" type="pres">
      <dgm:prSet presAssocID="{D6ED2A55-46FB-4FFF-88AE-5B3022A80A6D}" presName="parTx" presStyleLbl="revTx" presStyleIdx="1" presStyleCnt="4">
        <dgm:presLayoutVars>
          <dgm:chMax val="0"/>
          <dgm:chPref val="0"/>
        </dgm:presLayoutVars>
      </dgm:prSet>
      <dgm:spPr/>
    </dgm:pt>
    <dgm:pt modelId="{B3D9A0E1-59CC-4502-9024-6AC8BADDE2FD}" type="pres">
      <dgm:prSet presAssocID="{46A31458-91EF-4A72-859A-2AC48E210041}" presName="sibTrans" presStyleCnt="0"/>
      <dgm:spPr/>
    </dgm:pt>
    <dgm:pt modelId="{6147850F-F92C-4324-B583-0121CCEAE36B}" type="pres">
      <dgm:prSet presAssocID="{4BEC5CBB-0A26-4E60-8884-C63290343041}" presName="compNode" presStyleCnt="0"/>
      <dgm:spPr/>
    </dgm:pt>
    <dgm:pt modelId="{C3E89347-6A42-470A-8BA2-34F61A0FF50E}" type="pres">
      <dgm:prSet presAssocID="{4BEC5CBB-0A26-4E60-8884-C63290343041}" presName="bgRect" presStyleLbl="bgShp" presStyleIdx="2" presStyleCnt="4"/>
      <dgm:spPr/>
    </dgm:pt>
    <dgm:pt modelId="{FBCED5A7-E37C-42A1-A07E-1BE87080FB92}" type="pres">
      <dgm:prSet presAssocID="{4BEC5CBB-0A26-4E60-8884-C6329034304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8E294A75-8CA0-437C-9EAE-C45B3212A238}" type="pres">
      <dgm:prSet presAssocID="{4BEC5CBB-0A26-4E60-8884-C63290343041}" presName="spaceRect" presStyleCnt="0"/>
      <dgm:spPr/>
    </dgm:pt>
    <dgm:pt modelId="{4A9E848F-70B4-4769-863B-FDCF97CE4E2E}" type="pres">
      <dgm:prSet presAssocID="{4BEC5CBB-0A26-4E60-8884-C63290343041}" presName="parTx" presStyleLbl="revTx" presStyleIdx="2" presStyleCnt="4">
        <dgm:presLayoutVars>
          <dgm:chMax val="0"/>
          <dgm:chPref val="0"/>
        </dgm:presLayoutVars>
      </dgm:prSet>
      <dgm:spPr/>
    </dgm:pt>
    <dgm:pt modelId="{824915F0-51DE-4C44-9010-DA4E65EC6A14}" type="pres">
      <dgm:prSet presAssocID="{DB565C1E-782C-4C34-99C1-1C6C7EF91CC5}" presName="sibTrans" presStyleCnt="0"/>
      <dgm:spPr/>
    </dgm:pt>
    <dgm:pt modelId="{805F23BE-D218-478F-AE80-F6FF10BDB172}" type="pres">
      <dgm:prSet presAssocID="{2BAB3DD9-1E1E-4CF4-AF39-7BBEA27EAD18}" presName="compNode" presStyleCnt="0"/>
      <dgm:spPr/>
    </dgm:pt>
    <dgm:pt modelId="{3A27CB93-3E59-4B42-9792-486CB9E193AC}" type="pres">
      <dgm:prSet presAssocID="{2BAB3DD9-1E1E-4CF4-AF39-7BBEA27EAD18}" presName="bgRect" presStyleLbl="bgShp" presStyleIdx="3" presStyleCnt="4"/>
      <dgm:spPr/>
    </dgm:pt>
    <dgm:pt modelId="{28C9F54D-7C18-409B-A70F-2967FE13DD3A}" type="pres">
      <dgm:prSet presAssocID="{2BAB3DD9-1E1E-4CF4-AF39-7BBEA27EAD1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Network"/>
        </a:ext>
      </dgm:extLst>
    </dgm:pt>
    <dgm:pt modelId="{0099AFD0-2906-4B23-81EF-53207DA6F2F7}" type="pres">
      <dgm:prSet presAssocID="{2BAB3DD9-1E1E-4CF4-AF39-7BBEA27EAD18}" presName="spaceRect" presStyleCnt="0"/>
      <dgm:spPr/>
    </dgm:pt>
    <dgm:pt modelId="{66C748F5-5CC9-4FEF-8BC4-EF722928778D}" type="pres">
      <dgm:prSet presAssocID="{2BAB3DD9-1E1E-4CF4-AF39-7BBEA27EAD18}" presName="parTx" presStyleLbl="revTx" presStyleIdx="3" presStyleCnt="4">
        <dgm:presLayoutVars>
          <dgm:chMax val="0"/>
          <dgm:chPref val="0"/>
        </dgm:presLayoutVars>
      </dgm:prSet>
      <dgm:spPr/>
    </dgm:pt>
  </dgm:ptLst>
  <dgm:cxnLst>
    <dgm:cxn modelId="{61AB0C2A-F093-4A42-B74E-9DA57F3D5594}" type="presOf" srcId="{96C1DD01-EA11-454C-A351-010D156EAF76}" destId="{38B04EAF-EE47-413C-B63E-17C61CC1415F}" srcOrd="0" destOrd="0" presId="urn:microsoft.com/office/officeart/2018/2/layout/IconVerticalSolidList"/>
    <dgm:cxn modelId="{5B46D834-1D6D-4841-B1FD-FDAC92356264}" type="presOf" srcId="{D6ED2A55-46FB-4FFF-88AE-5B3022A80A6D}" destId="{0FBE11E6-EFDF-4914-ABDF-7860D9EF43E5}" srcOrd="0" destOrd="0" presId="urn:microsoft.com/office/officeart/2018/2/layout/IconVerticalSolidList"/>
    <dgm:cxn modelId="{273D3552-F389-424D-AF5D-C847CF481DAC}" srcId="{96C1DD01-EA11-454C-A351-010D156EAF76}" destId="{D6ED2A55-46FB-4FFF-88AE-5B3022A80A6D}" srcOrd="1" destOrd="0" parTransId="{01707DE5-2979-4747-A55F-C2FF517582E0}" sibTransId="{46A31458-91EF-4A72-859A-2AC48E210041}"/>
    <dgm:cxn modelId="{F70A036E-1909-41D5-B0B1-905680195FA8}" srcId="{96C1DD01-EA11-454C-A351-010D156EAF76}" destId="{4BEC5CBB-0A26-4E60-8884-C63290343041}" srcOrd="2" destOrd="0" parTransId="{A7908FF0-2C6D-4957-82DB-65F561440F97}" sibTransId="{DB565C1E-782C-4C34-99C1-1C6C7EF91CC5}"/>
    <dgm:cxn modelId="{0C1A4082-A68B-44D7-A476-3494697EE9A2}" type="presOf" srcId="{4BEC5CBB-0A26-4E60-8884-C63290343041}" destId="{4A9E848F-70B4-4769-863B-FDCF97CE4E2E}" srcOrd="0" destOrd="0" presId="urn:microsoft.com/office/officeart/2018/2/layout/IconVerticalSolidList"/>
    <dgm:cxn modelId="{118C94C2-B530-4BEC-99D3-AC4E30113B3D}" srcId="{96C1DD01-EA11-454C-A351-010D156EAF76}" destId="{28FE0712-15F4-46A4-9041-42A70674D237}" srcOrd="0" destOrd="0" parTransId="{74C4958B-FD9F-491F-BDEF-BBBD20CB9F13}" sibTransId="{FC81B6AE-6657-40A7-9603-0935135E9214}"/>
    <dgm:cxn modelId="{206445D1-5CD8-449E-9971-18762F53CC46}" srcId="{96C1DD01-EA11-454C-A351-010D156EAF76}" destId="{2BAB3DD9-1E1E-4CF4-AF39-7BBEA27EAD18}" srcOrd="3" destOrd="0" parTransId="{BBCCC7D4-5785-405B-965D-BA10682C98A7}" sibTransId="{444A3F43-0299-48F3-B42B-9E009F330FD9}"/>
    <dgm:cxn modelId="{F0000EE5-2F28-4FEF-9AA7-1C66CD0CD3CD}" type="presOf" srcId="{2BAB3DD9-1E1E-4CF4-AF39-7BBEA27EAD18}" destId="{66C748F5-5CC9-4FEF-8BC4-EF722928778D}" srcOrd="0" destOrd="0" presId="urn:microsoft.com/office/officeart/2018/2/layout/IconVerticalSolidList"/>
    <dgm:cxn modelId="{272AA1E5-016A-4F3F-B303-997D788E01FA}" type="presOf" srcId="{28FE0712-15F4-46A4-9041-42A70674D237}" destId="{2A82BE69-72FD-497D-B616-D87412BDE48D}" srcOrd="0" destOrd="0" presId="urn:microsoft.com/office/officeart/2018/2/layout/IconVerticalSolidList"/>
    <dgm:cxn modelId="{287499A9-9A59-4F25-AB93-537A527D5ED6}" type="presParOf" srcId="{38B04EAF-EE47-413C-B63E-17C61CC1415F}" destId="{47AFE8BA-4803-4D16-9B9B-5BEDAB4225E8}" srcOrd="0" destOrd="0" presId="urn:microsoft.com/office/officeart/2018/2/layout/IconVerticalSolidList"/>
    <dgm:cxn modelId="{45BABE5B-4810-437E-AE83-AAE7164C08E7}" type="presParOf" srcId="{47AFE8BA-4803-4D16-9B9B-5BEDAB4225E8}" destId="{EA78ABBE-E9C5-4829-9A4C-8EBEBE590C67}" srcOrd="0" destOrd="0" presId="urn:microsoft.com/office/officeart/2018/2/layout/IconVerticalSolidList"/>
    <dgm:cxn modelId="{250F8345-8D13-44DE-92D7-DF7C6909A2BB}" type="presParOf" srcId="{47AFE8BA-4803-4D16-9B9B-5BEDAB4225E8}" destId="{3E45CD48-56B5-4105-AE17-1E1A9995C71F}" srcOrd="1" destOrd="0" presId="urn:microsoft.com/office/officeart/2018/2/layout/IconVerticalSolidList"/>
    <dgm:cxn modelId="{3DACE368-F061-4FDD-852A-69D043341B8C}" type="presParOf" srcId="{47AFE8BA-4803-4D16-9B9B-5BEDAB4225E8}" destId="{A7839416-247E-479F-97B0-0BE5FA7D7846}" srcOrd="2" destOrd="0" presId="urn:microsoft.com/office/officeart/2018/2/layout/IconVerticalSolidList"/>
    <dgm:cxn modelId="{F8BCB56B-D8E5-4DEF-93AF-290A0FD2FB9C}" type="presParOf" srcId="{47AFE8BA-4803-4D16-9B9B-5BEDAB4225E8}" destId="{2A82BE69-72FD-497D-B616-D87412BDE48D}" srcOrd="3" destOrd="0" presId="urn:microsoft.com/office/officeart/2018/2/layout/IconVerticalSolidList"/>
    <dgm:cxn modelId="{3E4DCFFE-A6CF-45EA-B4AE-7ADB5BC069E2}" type="presParOf" srcId="{38B04EAF-EE47-413C-B63E-17C61CC1415F}" destId="{EACFA13A-3701-450F-8740-CB6A87D18110}" srcOrd="1" destOrd="0" presId="urn:microsoft.com/office/officeart/2018/2/layout/IconVerticalSolidList"/>
    <dgm:cxn modelId="{927CBB26-2921-411F-9BB6-C19DADE1CD33}" type="presParOf" srcId="{38B04EAF-EE47-413C-B63E-17C61CC1415F}" destId="{E67E0634-1F4D-4B52-8039-A63035E59152}" srcOrd="2" destOrd="0" presId="urn:microsoft.com/office/officeart/2018/2/layout/IconVerticalSolidList"/>
    <dgm:cxn modelId="{F4A94F94-3746-4B29-9CE0-1A4AC4BEF981}" type="presParOf" srcId="{E67E0634-1F4D-4B52-8039-A63035E59152}" destId="{ECB9D4F5-5FBD-496A-8418-7DE82A56274D}" srcOrd="0" destOrd="0" presId="urn:microsoft.com/office/officeart/2018/2/layout/IconVerticalSolidList"/>
    <dgm:cxn modelId="{2A6CA846-D926-401D-B143-BC0E71EC3552}" type="presParOf" srcId="{E67E0634-1F4D-4B52-8039-A63035E59152}" destId="{C90C3778-070C-461A-8395-2A847753610A}" srcOrd="1" destOrd="0" presId="urn:microsoft.com/office/officeart/2018/2/layout/IconVerticalSolidList"/>
    <dgm:cxn modelId="{E6BFE7D7-F1B3-4195-9A20-6275A1E378AE}" type="presParOf" srcId="{E67E0634-1F4D-4B52-8039-A63035E59152}" destId="{B1D5C54E-9664-4D69-AD68-7EB82C855CA5}" srcOrd="2" destOrd="0" presId="urn:microsoft.com/office/officeart/2018/2/layout/IconVerticalSolidList"/>
    <dgm:cxn modelId="{CDF552A5-F979-4827-9A3A-60E67A8EFF51}" type="presParOf" srcId="{E67E0634-1F4D-4B52-8039-A63035E59152}" destId="{0FBE11E6-EFDF-4914-ABDF-7860D9EF43E5}" srcOrd="3" destOrd="0" presId="urn:microsoft.com/office/officeart/2018/2/layout/IconVerticalSolidList"/>
    <dgm:cxn modelId="{BFF59CB2-CBE1-4F51-9E8F-EBD707F9528B}" type="presParOf" srcId="{38B04EAF-EE47-413C-B63E-17C61CC1415F}" destId="{B3D9A0E1-59CC-4502-9024-6AC8BADDE2FD}" srcOrd="3" destOrd="0" presId="urn:microsoft.com/office/officeart/2018/2/layout/IconVerticalSolidList"/>
    <dgm:cxn modelId="{68E4F7C5-0E62-48C0-A560-C3C348A90812}" type="presParOf" srcId="{38B04EAF-EE47-413C-B63E-17C61CC1415F}" destId="{6147850F-F92C-4324-B583-0121CCEAE36B}" srcOrd="4" destOrd="0" presId="urn:microsoft.com/office/officeart/2018/2/layout/IconVerticalSolidList"/>
    <dgm:cxn modelId="{848C3797-8F0D-446F-A106-464008E8569A}" type="presParOf" srcId="{6147850F-F92C-4324-B583-0121CCEAE36B}" destId="{C3E89347-6A42-470A-8BA2-34F61A0FF50E}" srcOrd="0" destOrd="0" presId="urn:microsoft.com/office/officeart/2018/2/layout/IconVerticalSolidList"/>
    <dgm:cxn modelId="{44442E37-7E9A-4CD5-B161-7417AF759647}" type="presParOf" srcId="{6147850F-F92C-4324-B583-0121CCEAE36B}" destId="{FBCED5A7-E37C-42A1-A07E-1BE87080FB92}" srcOrd="1" destOrd="0" presId="urn:microsoft.com/office/officeart/2018/2/layout/IconVerticalSolidList"/>
    <dgm:cxn modelId="{578F436B-ED04-4738-8B22-47C0BB6E477B}" type="presParOf" srcId="{6147850F-F92C-4324-B583-0121CCEAE36B}" destId="{8E294A75-8CA0-437C-9EAE-C45B3212A238}" srcOrd="2" destOrd="0" presId="urn:microsoft.com/office/officeart/2018/2/layout/IconVerticalSolidList"/>
    <dgm:cxn modelId="{5D19E149-3C09-4151-9F5E-7B3AC6A5A6D4}" type="presParOf" srcId="{6147850F-F92C-4324-B583-0121CCEAE36B}" destId="{4A9E848F-70B4-4769-863B-FDCF97CE4E2E}" srcOrd="3" destOrd="0" presId="urn:microsoft.com/office/officeart/2018/2/layout/IconVerticalSolidList"/>
    <dgm:cxn modelId="{C0319435-48D9-4EB5-AC19-C84A07917CE8}" type="presParOf" srcId="{38B04EAF-EE47-413C-B63E-17C61CC1415F}" destId="{824915F0-51DE-4C44-9010-DA4E65EC6A14}" srcOrd="5" destOrd="0" presId="urn:microsoft.com/office/officeart/2018/2/layout/IconVerticalSolidList"/>
    <dgm:cxn modelId="{42D381D6-0EB7-4DA2-88C4-5EB019B16853}" type="presParOf" srcId="{38B04EAF-EE47-413C-B63E-17C61CC1415F}" destId="{805F23BE-D218-478F-AE80-F6FF10BDB172}" srcOrd="6" destOrd="0" presId="urn:microsoft.com/office/officeart/2018/2/layout/IconVerticalSolidList"/>
    <dgm:cxn modelId="{BE6A49AC-FE66-4D5A-B392-5CE14AC025DD}" type="presParOf" srcId="{805F23BE-D218-478F-AE80-F6FF10BDB172}" destId="{3A27CB93-3E59-4B42-9792-486CB9E193AC}" srcOrd="0" destOrd="0" presId="urn:microsoft.com/office/officeart/2018/2/layout/IconVerticalSolidList"/>
    <dgm:cxn modelId="{7D5B62F1-9F00-4946-A564-6FA5E93BD7BB}" type="presParOf" srcId="{805F23BE-D218-478F-AE80-F6FF10BDB172}" destId="{28C9F54D-7C18-409B-A70F-2967FE13DD3A}" srcOrd="1" destOrd="0" presId="urn:microsoft.com/office/officeart/2018/2/layout/IconVerticalSolidList"/>
    <dgm:cxn modelId="{F796E88D-7403-468A-BE38-B640E165145C}" type="presParOf" srcId="{805F23BE-D218-478F-AE80-F6FF10BDB172}" destId="{0099AFD0-2906-4B23-81EF-53207DA6F2F7}" srcOrd="2" destOrd="0" presId="urn:microsoft.com/office/officeart/2018/2/layout/IconVerticalSolidList"/>
    <dgm:cxn modelId="{368B2DA4-61ED-41DF-8D4C-73FA3C387107}" type="presParOf" srcId="{805F23BE-D218-478F-AE80-F6FF10BDB172}" destId="{66C748F5-5CC9-4FEF-8BC4-EF722928778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8E1D19-A303-4DD9-97C4-199195F6079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A9FECA6-DAC5-4EB6-A14D-0AC837E2B7EC}">
      <dgm:prSet/>
      <dgm:spPr/>
      <dgm:t>
        <a:bodyPr/>
        <a:lstStyle/>
        <a:p>
          <a:r>
            <a:rPr lang="en-US" dirty="0"/>
            <a:t>Technical, abstract, dense, tightly knit language (that contrasts with interactive, interpersonal style of other texts or ordinary language)</a:t>
          </a:r>
        </a:p>
      </dgm:t>
    </dgm:pt>
    <dgm:pt modelId="{521F4AC9-B477-4732-8393-BFD70A6A9C43}" type="parTrans" cxnId="{2632426D-A192-4387-A220-D948017DD5CA}">
      <dgm:prSet/>
      <dgm:spPr/>
      <dgm:t>
        <a:bodyPr/>
        <a:lstStyle/>
        <a:p>
          <a:endParaRPr lang="en-US"/>
        </a:p>
      </dgm:t>
    </dgm:pt>
    <dgm:pt modelId="{324642EA-856A-4175-B818-FA2162A59F02}" type="sibTrans" cxnId="{2632426D-A192-4387-A220-D948017DD5CA}">
      <dgm:prSet/>
      <dgm:spPr/>
      <dgm:t>
        <a:bodyPr/>
        <a:lstStyle/>
        <a:p>
          <a:endParaRPr lang="en-US"/>
        </a:p>
      </dgm:t>
    </dgm:pt>
    <dgm:pt modelId="{81C92E3E-6602-4DA3-B0FE-610FFB009BFD}">
      <dgm:prSet/>
      <dgm:spPr/>
      <dgm:t>
        <a:bodyPr/>
        <a:lstStyle/>
        <a:p>
          <a:r>
            <a:rPr lang="en-US"/>
            <a:t>More nouns, fewer verbs—more nominalization and noun modifiers </a:t>
          </a:r>
        </a:p>
      </dgm:t>
    </dgm:pt>
    <dgm:pt modelId="{491EB274-3EED-4F44-8D3B-CB3256DF976E}" type="parTrans" cxnId="{C085FDE8-A3E0-42EB-8FE2-1AF88FEB6F5D}">
      <dgm:prSet/>
      <dgm:spPr/>
      <dgm:t>
        <a:bodyPr/>
        <a:lstStyle/>
        <a:p>
          <a:endParaRPr lang="en-US"/>
        </a:p>
      </dgm:t>
    </dgm:pt>
    <dgm:pt modelId="{BF354813-FD5D-4DF6-9224-FD4C735C24F8}" type="sibTrans" cxnId="{C085FDE8-A3E0-42EB-8FE2-1AF88FEB6F5D}">
      <dgm:prSet/>
      <dgm:spPr/>
      <dgm:t>
        <a:bodyPr/>
        <a:lstStyle/>
        <a:p>
          <a:endParaRPr lang="en-US"/>
        </a:p>
      </dgm:t>
    </dgm:pt>
    <dgm:pt modelId="{8AE8E8EC-B096-42DB-9999-2BEF2F5E99F0}">
      <dgm:prSet custT="1"/>
      <dgm:spPr/>
      <dgm:t>
        <a:bodyPr/>
        <a:lstStyle/>
        <a:p>
          <a:r>
            <a:rPr lang="en-US" sz="2000" dirty="0">
              <a:solidFill>
                <a:schemeClr val="tx1"/>
              </a:solidFill>
            </a:rPr>
            <a:t>Passive voice (“the atoms were excited by the heat”)</a:t>
          </a:r>
        </a:p>
      </dgm:t>
    </dgm:pt>
    <dgm:pt modelId="{C4C97CE1-CB3A-4BFD-B589-65464679D76F}" type="parTrans" cxnId="{1E0C3111-B3CE-4D51-8024-334B67C9572F}">
      <dgm:prSet/>
      <dgm:spPr/>
      <dgm:t>
        <a:bodyPr/>
        <a:lstStyle/>
        <a:p>
          <a:endParaRPr lang="en-US"/>
        </a:p>
      </dgm:t>
    </dgm:pt>
    <dgm:pt modelId="{6AAD3E24-C234-4F7C-9B78-2FF202AA7D10}" type="sibTrans" cxnId="{1E0C3111-B3CE-4D51-8024-334B67C9572F}">
      <dgm:prSet/>
      <dgm:spPr/>
      <dgm:t>
        <a:bodyPr/>
        <a:lstStyle/>
        <a:p>
          <a:endParaRPr lang="en-US"/>
        </a:p>
      </dgm:t>
    </dgm:pt>
    <dgm:pt modelId="{30A9B81D-10B1-47A2-ACDA-2393EA7967D4}">
      <dgm:prSet/>
      <dgm:spPr/>
      <dgm:t>
        <a:bodyPr/>
        <a:lstStyle/>
        <a:p>
          <a:r>
            <a:rPr lang="en-US"/>
            <a:t>Suppression of agency (readers need to focus on causation not intention)</a:t>
          </a:r>
        </a:p>
      </dgm:t>
    </dgm:pt>
    <dgm:pt modelId="{E5CA721B-DD15-42B6-8EAE-87F7726AC946}" type="parTrans" cxnId="{D5E5D23A-F1DE-4A9C-85FE-2A4D08393260}">
      <dgm:prSet/>
      <dgm:spPr/>
      <dgm:t>
        <a:bodyPr/>
        <a:lstStyle/>
        <a:p>
          <a:endParaRPr lang="en-US"/>
        </a:p>
      </dgm:t>
    </dgm:pt>
    <dgm:pt modelId="{DEC2F5D0-F174-487D-BC4E-C3F2DC17F852}" type="sibTrans" cxnId="{D5E5D23A-F1DE-4A9C-85FE-2A4D08393260}">
      <dgm:prSet/>
      <dgm:spPr/>
      <dgm:t>
        <a:bodyPr/>
        <a:lstStyle/>
        <a:p>
          <a:endParaRPr lang="en-US"/>
        </a:p>
      </dgm:t>
    </dgm:pt>
    <dgm:pt modelId="{1CAD58F8-7D2B-46C1-882C-19B7124DDCF3}">
      <dgm:prSet/>
      <dgm:spPr/>
      <dgm:t>
        <a:bodyPr/>
        <a:lstStyle/>
        <a:p>
          <a:r>
            <a:rPr lang="en-US"/>
            <a:t>Phrasal complexity instead of clausal complexity </a:t>
          </a:r>
        </a:p>
      </dgm:t>
    </dgm:pt>
    <dgm:pt modelId="{604DC21B-B732-4F63-8103-5AF7714B3250}" type="parTrans" cxnId="{0F97FE6C-1122-48C1-B50A-2AE9DAF57B16}">
      <dgm:prSet/>
      <dgm:spPr/>
      <dgm:t>
        <a:bodyPr/>
        <a:lstStyle/>
        <a:p>
          <a:endParaRPr lang="en-US"/>
        </a:p>
      </dgm:t>
    </dgm:pt>
    <dgm:pt modelId="{EB4F8B4E-378E-4679-92B1-A5FF862BD5FE}" type="sibTrans" cxnId="{0F97FE6C-1122-48C1-B50A-2AE9DAF57B16}">
      <dgm:prSet/>
      <dgm:spPr/>
      <dgm:t>
        <a:bodyPr/>
        <a:lstStyle/>
        <a:p>
          <a:endParaRPr lang="en-US"/>
        </a:p>
      </dgm:t>
    </dgm:pt>
    <dgm:pt modelId="{C7A4982A-5064-41FC-82A4-6571BA1ED688}" type="pres">
      <dgm:prSet presAssocID="{CD8E1D19-A303-4DD9-97C4-199195F60791}" presName="root" presStyleCnt="0">
        <dgm:presLayoutVars>
          <dgm:dir/>
          <dgm:resizeHandles val="exact"/>
        </dgm:presLayoutVars>
      </dgm:prSet>
      <dgm:spPr/>
    </dgm:pt>
    <dgm:pt modelId="{6D41ACAE-A752-4071-9268-9F32E2F6EE71}" type="pres">
      <dgm:prSet presAssocID="{6A9FECA6-DAC5-4EB6-A14D-0AC837E2B7EC}" presName="compNode" presStyleCnt="0"/>
      <dgm:spPr/>
    </dgm:pt>
    <dgm:pt modelId="{23979012-95AF-457A-9B36-953FC2EF6FA6}" type="pres">
      <dgm:prSet presAssocID="{6A9FECA6-DAC5-4EB6-A14D-0AC837E2B7EC}" presName="bgRect" presStyleLbl="bgShp" presStyleIdx="0" presStyleCnt="5"/>
      <dgm:spPr/>
    </dgm:pt>
    <dgm:pt modelId="{DD1A83B5-B5EC-490B-8B85-25D9903AD56E}" type="pres">
      <dgm:prSet presAssocID="{6A9FECA6-DAC5-4EB6-A14D-0AC837E2B7E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ngue"/>
        </a:ext>
      </dgm:extLst>
    </dgm:pt>
    <dgm:pt modelId="{033F0BC4-4A0D-4CE3-BF55-0C2B2AD234CD}" type="pres">
      <dgm:prSet presAssocID="{6A9FECA6-DAC5-4EB6-A14D-0AC837E2B7EC}" presName="spaceRect" presStyleCnt="0"/>
      <dgm:spPr/>
    </dgm:pt>
    <dgm:pt modelId="{7316A6B9-C92E-4179-AD8D-BC5ED130AB4E}" type="pres">
      <dgm:prSet presAssocID="{6A9FECA6-DAC5-4EB6-A14D-0AC837E2B7EC}" presName="parTx" presStyleLbl="revTx" presStyleIdx="0" presStyleCnt="5">
        <dgm:presLayoutVars>
          <dgm:chMax val="0"/>
          <dgm:chPref val="0"/>
        </dgm:presLayoutVars>
      </dgm:prSet>
      <dgm:spPr/>
    </dgm:pt>
    <dgm:pt modelId="{7E2A742E-8CC6-441B-94BB-676E0F551247}" type="pres">
      <dgm:prSet presAssocID="{324642EA-856A-4175-B818-FA2162A59F02}" presName="sibTrans" presStyleCnt="0"/>
      <dgm:spPr/>
    </dgm:pt>
    <dgm:pt modelId="{2D076C00-36FC-4C3E-B8ED-0C7C87B9E19D}" type="pres">
      <dgm:prSet presAssocID="{81C92E3E-6602-4DA3-B0FE-610FFB009BFD}" presName="compNode" presStyleCnt="0"/>
      <dgm:spPr/>
    </dgm:pt>
    <dgm:pt modelId="{C8250657-A756-48D3-83CD-19AC3D0885F7}" type="pres">
      <dgm:prSet presAssocID="{81C92E3E-6602-4DA3-B0FE-610FFB009BFD}" presName="bgRect" presStyleLbl="bgShp" presStyleIdx="1" presStyleCnt="5"/>
      <dgm:spPr/>
    </dgm:pt>
    <dgm:pt modelId="{33655E55-F1F7-44EF-8021-3A61BEA78C89}" type="pres">
      <dgm:prSet presAssocID="{81C92E3E-6602-4DA3-B0FE-610FFB009BF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lle"/>
        </a:ext>
      </dgm:extLst>
    </dgm:pt>
    <dgm:pt modelId="{03D33692-A311-4260-BE82-C0B163BF0C8B}" type="pres">
      <dgm:prSet presAssocID="{81C92E3E-6602-4DA3-B0FE-610FFB009BFD}" presName="spaceRect" presStyleCnt="0"/>
      <dgm:spPr/>
    </dgm:pt>
    <dgm:pt modelId="{7B8EBC48-5363-47DF-9D2E-E8A01591A4F7}" type="pres">
      <dgm:prSet presAssocID="{81C92E3E-6602-4DA3-B0FE-610FFB009BFD}" presName="parTx" presStyleLbl="revTx" presStyleIdx="1" presStyleCnt="5">
        <dgm:presLayoutVars>
          <dgm:chMax val="0"/>
          <dgm:chPref val="0"/>
        </dgm:presLayoutVars>
      </dgm:prSet>
      <dgm:spPr/>
    </dgm:pt>
    <dgm:pt modelId="{1235F867-1B44-4814-8123-FEDBA9C82812}" type="pres">
      <dgm:prSet presAssocID="{BF354813-FD5D-4DF6-9224-FD4C735C24F8}" presName="sibTrans" presStyleCnt="0"/>
      <dgm:spPr/>
    </dgm:pt>
    <dgm:pt modelId="{5A47C424-2104-482E-A432-A457F01753E8}" type="pres">
      <dgm:prSet presAssocID="{8AE8E8EC-B096-42DB-9999-2BEF2F5E99F0}" presName="compNode" presStyleCnt="0"/>
      <dgm:spPr/>
    </dgm:pt>
    <dgm:pt modelId="{08530AD6-EC70-45CC-BFD2-338179729E22}" type="pres">
      <dgm:prSet presAssocID="{8AE8E8EC-B096-42DB-9999-2BEF2F5E99F0}" presName="bgRect" presStyleLbl="bgShp" presStyleIdx="2" presStyleCnt="5"/>
      <dgm:spPr/>
    </dgm:pt>
    <dgm:pt modelId="{444E5712-42EE-43A6-861C-0A71B71A5BC5}" type="pres">
      <dgm:prSet presAssocID="{8AE8E8EC-B096-42DB-9999-2BEF2F5E99F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ute Ringer"/>
        </a:ext>
      </dgm:extLst>
    </dgm:pt>
    <dgm:pt modelId="{3C1CD361-C610-403D-A405-107C13F9DEEC}" type="pres">
      <dgm:prSet presAssocID="{8AE8E8EC-B096-42DB-9999-2BEF2F5E99F0}" presName="spaceRect" presStyleCnt="0"/>
      <dgm:spPr/>
    </dgm:pt>
    <dgm:pt modelId="{E7895287-A1FB-47B1-A849-1CE8F3F41A13}" type="pres">
      <dgm:prSet presAssocID="{8AE8E8EC-B096-42DB-9999-2BEF2F5E99F0}" presName="parTx" presStyleLbl="revTx" presStyleIdx="2" presStyleCnt="5">
        <dgm:presLayoutVars>
          <dgm:chMax val="0"/>
          <dgm:chPref val="0"/>
        </dgm:presLayoutVars>
      </dgm:prSet>
      <dgm:spPr/>
    </dgm:pt>
    <dgm:pt modelId="{92348873-46E3-4586-9AAF-90902F8959D1}" type="pres">
      <dgm:prSet presAssocID="{6AAD3E24-C234-4F7C-9B78-2FF202AA7D10}" presName="sibTrans" presStyleCnt="0"/>
      <dgm:spPr/>
    </dgm:pt>
    <dgm:pt modelId="{A6ADFD65-DD21-4FBF-B26F-E9B666D93147}" type="pres">
      <dgm:prSet presAssocID="{30A9B81D-10B1-47A2-ACDA-2393EA7967D4}" presName="compNode" presStyleCnt="0"/>
      <dgm:spPr/>
    </dgm:pt>
    <dgm:pt modelId="{AF4F6B1D-8478-4D34-BFFC-A5D5270282EC}" type="pres">
      <dgm:prSet presAssocID="{30A9B81D-10B1-47A2-ACDA-2393EA7967D4}" presName="bgRect" presStyleLbl="bgShp" presStyleIdx="3" presStyleCnt="5"/>
      <dgm:spPr/>
    </dgm:pt>
    <dgm:pt modelId="{477BFD3F-E590-4579-9D9C-7131F152B568}" type="pres">
      <dgm:prSet presAssocID="{30A9B81D-10B1-47A2-ACDA-2393EA7967D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xclamation Mark"/>
        </a:ext>
      </dgm:extLst>
    </dgm:pt>
    <dgm:pt modelId="{AA99AF75-E622-4354-B1EE-85FFFFF9829F}" type="pres">
      <dgm:prSet presAssocID="{30A9B81D-10B1-47A2-ACDA-2393EA7967D4}" presName="spaceRect" presStyleCnt="0"/>
      <dgm:spPr/>
    </dgm:pt>
    <dgm:pt modelId="{330A4639-202C-426E-A16B-661038F58F03}" type="pres">
      <dgm:prSet presAssocID="{30A9B81D-10B1-47A2-ACDA-2393EA7967D4}" presName="parTx" presStyleLbl="revTx" presStyleIdx="3" presStyleCnt="5">
        <dgm:presLayoutVars>
          <dgm:chMax val="0"/>
          <dgm:chPref val="0"/>
        </dgm:presLayoutVars>
      </dgm:prSet>
      <dgm:spPr/>
    </dgm:pt>
    <dgm:pt modelId="{88E42F0F-FE1F-455D-9C4F-C9FAEA02AD99}" type="pres">
      <dgm:prSet presAssocID="{DEC2F5D0-F174-487D-BC4E-C3F2DC17F852}" presName="sibTrans" presStyleCnt="0"/>
      <dgm:spPr/>
    </dgm:pt>
    <dgm:pt modelId="{6DE1E653-439F-41F8-A3E2-2E9BEECB606A}" type="pres">
      <dgm:prSet presAssocID="{1CAD58F8-7D2B-46C1-882C-19B7124DDCF3}" presName="compNode" presStyleCnt="0"/>
      <dgm:spPr/>
    </dgm:pt>
    <dgm:pt modelId="{41CF7600-B7AA-488B-BCB2-A9923211EF40}" type="pres">
      <dgm:prSet presAssocID="{1CAD58F8-7D2B-46C1-882C-19B7124DDCF3}" presName="bgRect" presStyleLbl="bgShp" presStyleIdx="4" presStyleCnt="5"/>
      <dgm:spPr/>
    </dgm:pt>
    <dgm:pt modelId="{E27F5421-D8BA-4574-A798-9C5B318EE74A}" type="pres">
      <dgm:prSet presAssocID="{1CAD58F8-7D2B-46C1-882C-19B7124DDCF3}"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ze"/>
        </a:ext>
      </dgm:extLst>
    </dgm:pt>
    <dgm:pt modelId="{6C04D591-0B74-4C84-9874-071834765D59}" type="pres">
      <dgm:prSet presAssocID="{1CAD58F8-7D2B-46C1-882C-19B7124DDCF3}" presName="spaceRect" presStyleCnt="0"/>
      <dgm:spPr/>
    </dgm:pt>
    <dgm:pt modelId="{DEEDA96C-D43F-4AC9-B022-5E05F788AFFB}" type="pres">
      <dgm:prSet presAssocID="{1CAD58F8-7D2B-46C1-882C-19B7124DDCF3}" presName="parTx" presStyleLbl="revTx" presStyleIdx="4" presStyleCnt="5">
        <dgm:presLayoutVars>
          <dgm:chMax val="0"/>
          <dgm:chPref val="0"/>
        </dgm:presLayoutVars>
      </dgm:prSet>
      <dgm:spPr/>
    </dgm:pt>
  </dgm:ptLst>
  <dgm:cxnLst>
    <dgm:cxn modelId="{CB546002-5002-4C97-9931-55EE2D8B913C}" type="presOf" srcId="{1CAD58F8-7D2B-46C1-882C-19B7124DDCF3}" destId="{DEEDA96C-D43F-4AC9-B022-5E05F788AFFB}" srcOrd="0" destOrd="0" presId="urn:microsoft.com/office/officeart/2018/2/layout/IconVerticalSolidList"/>
    <dgm:cxn modelId="{25F14C0C-D41B-4BE8-95C5-9C582AA25920}" type="presOf" srcId="{30A9B81D-10B1-47A2-ACDA-2393EA7967D4}" destId="{330A4639-202C-426E-A16B-661038F58F03}" srcOrd="0" destOrd="0" presId="urn:microsoft.com/office/officeart/2018/2/layout/IconVerticalSolidList"/>
    <dgm:cxn modelId="{1E0C3111-B3CE-4D51-8024-334B67C9572F}" srcId="{CD8E1D19-A303-4DD9-97C4-199195F60791}" destId="{8AE8E8EC-B096-42DB-9999-2BEF2F5E99F0}" srcOrd="2" destOrd="0" parTransId="{C4C97CE1-CB3A-4BFD-B589-65464679D76F}" sibTransId="{6AAD3E24-C234-4F7C-9B78-2FF202AA7D10}"/>
    <dgm:cxn modelId="{D5E5D23A-F1DE-4A9C-85FE-2A4D08393260}" srcId="{CD8E1D19-A303-4DD9-97C4-199195F60791}" destId="{30A9B81D-10B1-47A2-ACDA-2393EA7967D4}" srcOrd="3" destOrd="0" parTransId="{E5CA721B-DD15-42B6-8EAE-87F7726AC946}" sibTransId="{DEC2F5D0-F174-487D-BC4E-C3F2DC17F852}"/>
    <dgm:cxn modelId="{0BB20656-A894-46BB-94EC-2E0CC1497492}" type="presOf" srcId="{8AE8E8EC-B096-42DB-9999-2BEF2F5E99F0}" destId="{E7895287-A1FB-47B1-A849-1CE8F3F41A13}" srcOrd="0" destOrd="0" presId="urn:microsoft.com/office/officeart/2018/2/layout/IconVerticalSolidList"/>
    <dgm:cxn modelId="{0F97FE6C-1122-48C1-B50A-2AE9DAF57B16}" srcId="{CD8E1D19-A303-4DD9-97C4-199195F60791}" destId="{1CAD58F8-7D2B-46C1-882C-19B7124DDCF3}" srcOrd="4" destOrd="0" parTransId="{604DC21B-B732-4F63-8103-5AF7714B3250}" sibTransId="{EB4F8B4E-378E-4679-92B1-A5FF862BD5FE}"/>
    <dgm:cxn modelId="{2632426D-A192-4387-A220-D948017DD5CA}" srcId="{CD8E1D19-A303-4DD9-97C4-199195F60791}" destId="{6A9FECA6-DAC5-4EB6-A14D-0AC837E2B7EC}" srcOrd="0" destOrd="0" parTransId="{521F4AC9-B477-4732-8393-BFD70A6A9C43}" sibTransId="{324642EA-856A-4175-B818-FA2162A59F02}"/>
    <dgm:cxn modelId="{DD8C137A-70D1-4414-AED9-A7ADD88B9048}" type="presOf" srcId="{CD8E1D19-A303-4DD9-97C4-199195F60791}" destId="{C7A4982A-5064-41FC-82A4-6571BA1ED688}" srcOrd="0" destOrd="0" presId="urn:microsoft.com/office/officeart/2018/2/layout/IconVerticalSolidList"/>
    <dgm:cxn modelId="{854BD380-9E45-4E37-B153-C8BF482CD2F0}" type="presOf" srcId="{6A9FECA6-DAC5-4EB6-A14D-0AC837E2B7EC}" destId="{7316A6B9-C92E-4179-AD8D-BC5ED130AB4E}" srcOrd="0" destOrd="0" presId="urn:microsoft.com/office/officeart/2018/2/layout/IconVerticalSolidList"/>
    <dgm:cxn modelId="{DE808B87-3057-472D-BF55-10B04F3B9058}" type="presOf" srcId="{81C92E3E-6602-4DA3-B0FE-610FFB009BFD}" destId="{7B8EBC48-5363-47DF-9D2E-E8A01591A4F7}" srcOrd="0" destOrd="0" presId="urn:microsoft.com/office/officeart/2018/2/layout/IconVerticalSolidList"/>
    <dgm:cxn modelId="{C085FDE8-A3E0-42EB-8FE2-1AF88FEB6F5D}" srcId="{CD8E1D19-A303-4DD9-97C4-199195F60791}" destId="{81C92E3E-6602-4DA3-B0FE-610FFB009BFD}" srcOrd="1" destOrd="0" parTransId="{491EB274-3EED-4F44-8D3B-CB3256DF976E}" sibTransId="{BF354813-FD5D-4DF6-9224-FD4C735C24F8}"/>
    <dgm:cxn modelId="{0114AB7B-3C76-40A5-8CF3-5061A294D8E2}" type="presParOf" srcId="{C7A4982A-5064-41FC-82A4-6571BA1ED688}" destId="{6D41ACAE-A752-4071-9268-9F32E2F6EE71}" srcOrd="0" destOrd="0" presId="urn:microsoft.com/office/officeart/2018/2/layout/IconVerticalSolidList"/>
    <dgm:cxn modelId="{DF3B2664-D99D-455F-95A2-0BF4F11265DA}" type="presParOf" srcId="{6D41ACAE-A752-4071-9268-9F32E2F6EE71}" destId="{23979012-95AF-457A-9B36-953FC2EF6FA6}" srcOrd="0" destOrd="0" presId="urn:microsoft.com/office/officeart/2018/2/layout/IconVerticalSolidList"/>
    <dgm:cxn modelId="{DF3DAC03-B0B4-4DC2-A473-66AEBA28DCAB}" type="presParOf" srcId="{6D41ACAE-A752-4071-9268-9F32E2F6EE71}" destId="{DD1A83B5-B5EC-490B-8B85-25D9903AD56E}" srcOrd="1" destOrd="0" presId="urn:microsoft.com/office/officeart/2018/2/layout/IconVerticalSolidList"/>
    <dgm:cxn modelId="{41E31CE2-30FE-46B5-A7A1-42C5BAF7F5D2}" type="presParOf" srcId="{6D41ACAE-A752-4071-9268-9F32E2F6EE71}" destId="{033F0BC4-4A0D-4CE3-BF55-0C2B2AD234CD}" srcOrd="2" destOrd="0" presId="urn:microsoft.com/office/officeart/2018/2/layout/IconVerticalSolidList"/>
    <dgm:cxn modelId="{804876E7-4999-4192-B69E-A1716CFF1494}" type="presParOf" srcId="{6D41ACAE-A752-4071-9268-9F32E2F6EE71}" destId="{7316A6B9-C92E-4179-AD8D-BC5ED130AB4E}" srcOrd="3" destOrd="0" presId="urn:microsoft.com/office/officeart/2018/2/layout/IconVerticalSolidList"/>
    <dgm:cxn modelId="{7898F813-0AB4-4C3A-8F0B-B52D8C240B9A}" type="presParOf" srcId="{C7A4982A-5064-41FC-82A4-6571BA1ED688}" destId="{7E2A742E-8CC6-441B-94BB-676E0F551247}" srcOrd="1" destOrd="0" presId="urn:microsoft.com/office/officeart/2018/2/layout/IconVerticalSolidList"/>
    <dgm:cxn modelId="{C5F977F6-7445-4DEF-BB56-84F310531EBE}" type="presParOf" srcId="{C7A4982A-5064-41FC-82A4-6571BA1ED688}" destId="{2D076C00-36FC-4C3E-B8ED-0C7C87B9E19D}" srcOrd="2" destOrd="0" presId="urn:microsoft.com/office/officeart/2018/2/layout/IconVerticalSolidList"/>
    <dgm:cxn modelId="{EC67D200-3B4F-4280-8DD4-FD153ACB92F7}" type="presParOf" srcId="{2D076C00-36FC-4C3E-B8ED-0C7C87B9E19D}" destId="{C8250657-A756-48D3-83CD-19AC3D0885F7}" srcOrd="0" destOrd="0" presId="urn:microsoft.com/office/officeart/2018/2/layout/IconVerticalSolidList"/>
    <dgm:cxn modelId="{35A05DF1-3BFC-4F56-9EB2-80EBE61F7E35}" type="presParOf" srcId="{2D076C00-36FC-4C3E-B8ED-0C7C87B9E19D}" destId="{33655E55-F1F7-44EF-8021-3A61BEA78C89}" srcOrd="1" destOrd="0" presId="urn:microsoft.com/office/officeart/2018/2/layout/IconVerticalSolidList"/>
    <dgm:cxn modelId="{FCF8333C-5ABD-48FB-8718-9B84FA025034}" type="presParOf" srcId="{2D076C00-36FC-4C3E-B8ED-0C7C87B9E19D}" destId="{03D33692-A311-4260-BE82-C0B163BF0C8B}" srcOrd="2" destOrd="0" presId="urn:microsoft.com/office/officeart/2018/2/layout/IconVerticalSolidList"/>
    <dgm:cxn modelId="{B1B9BBCC-15AE-449D-BB6A-0ABD77A914F4}" type="presParOf" srcId="{2D076C00-36FC-4C3E-B8ED-0C7C87B9E19D}" destId="{7B8EBC48-5363-47DF-9D2E-E8A01591A4F7}" srcOrd="3" destOrd="0" presId="urn:microsoft.com/office/officeart/2018/2/layout/IconVerticalSolidList"/>
    <dgm:cxn modelId="{A086F4E2-471C-4B65-AC43-CA5647A18AB9}" type="presParOf" srcId="{C7A4982A-5064-41FC-82A4-6571BA1ED688}" destId="{1235F867-1B44-4814-8123-FEDBA9C82812}" srcOrd="3" destOrd="0" presId="urn:microsoft.com/office/officeart/2018/2/layout/IconVerticalSolidList"/>
    <dgm:cxn modelId="{23783445-2602-4566-AA5C-61A3F98080A4}" type="presParOf" srcId="{C7A4982A-5064-41FC-82A4-6571BA1ED688}" destId="{5A47C424-2104-482E-A432-A457F01753E8}" srcOrd="4" destOrd="0" presId="urn:microsoft.com/office/officeart/2018/2/layout/IconVerticalSolidList"/>
    <dgm:cxn modelId="{9F688BA9-BB59-47F3-8E3C-628001A28628}" type="presParOf" srcId="{5A47C424-2104-482E-A432-A457F01753E8}" destId="{08530AD6-EC70-45CC-BFD2-338179729E22}" srcOrd="0" destOrd="0" presId="urn:microsoft.com/office/officeart/2018/2/layout/IconVerticalSolidList"/>
    <dgm:cxn modelId="{244DE654-C869-455E-885C-66253BD5AC9B}" type="presParOf" srcId="{5A47C424-2104-482E-A432-A457F01753E8}" destId="{444E5712-42EE-43A6-861C-0A71B71A5BC5}" srcOrd="1" destOrd="0" presId="urn:microsoft.com/office/officeart/2018/2/layout/IconVerticalSolidList"/>
    <dgm:cxn modelId="{FB261A9E-8456-4EBB-BD66-DBEF23441D7D}" type="presParOf" srcId="{5A47C424-2104-482E-A432-A457F01753E8}" destId="{3C1CD361-C610-403D-A405-107C13F9DEEC}" srcOrd="2" destOrd="0" presId="urn:microsoft.com/office/officeart/2018/2/layout/IconVerticalSolidList"/>
    <dgm:cxn modelId="{10BD7AF6-C423-477C-AA14-356D00B57124}" type="presParOf" srcId="{5A47C424-2104-482E-A432-A457F01753E8}" destId="{E7895287-A1FB-47B1-A849-1CE8F3F41A13}" srcOrd="3" destOrd="0" presId="urn:microsoft.com/office/officeart/2018/2/layout/IconVerticalSolidList"/>
    <dgm:cxn modelId="{9925CBE7-1916-4592-A678-7B182AC6CC34}" type="presParOf" srcId="{C7A4982A-5064-41FC-82A4-6571BA1ED688}" destId="{92348873-46E3-4586-9AAF-90902F8959D1}" srcOrd="5" destOrd="0" presId="urn:microsoft.com/office/officeart/2018/2/layout/IconVerticalSolidList"/>
    <dgm:cxn modelId="{856F1AB1-A456-46DF-9771-13A590127093}" type="presParOf" srcId="{C7A4982A-5064-41FC-82A4-6571BA1ED688}" destId="{A6ADFD65-DD21-4FBF-B26F-E9B666D93147}" srcOrd="6" destOrd="0" presId="urn:microsoft.com/office/officeart/2018/2/layout/IconVerticalSolidList"/>
    <dgm:cxn modelId="{65401055-BE22-41C8-B3CD-A348C23B4C78}" type="presParOf" srcId="{A6ADFD65-DD21-4FBF-B26F-E9B666D93147}" destId="{AF4F6B1D-8478-4D34-BFFC-A5D5270282EC}" srcOrd="0" destOrd="0" presId="urn:microsoft.com/office/officeart/2018/2/layout/IconVerticalSolidList"/>
    <dgm:cxn modelId="{97681F5D-FC53-47FD-86A2-475C0088EF61}" type="presParOf" srcId="{A6ADFD65-DD21-4FBF-B26F-E9B666D93147}" destId="{477BFD3F-E590-4579-9D9C-7131F152B568}" srcOrd="1" destOrd="0" presId="urn:microsoft.com/office/officeart/2018/2/layout/IconVerticalSolidList"/>
    <dgm:cxn modelId="{F56B1749-4B23-446B-A551-FE32C20CDFCC}" type="presParOf" srcId="{A6ADFD65-DD21-4FBF-B26F-E9B666D93147}" destId="{AA99AF75-E622-4354-B1EE-85FFFFF9829F}" srcOrd="2" destOrd="0" presId="urn:microsoft.com/office/officeart/2018/2/layout/IconVerticalSolidList"/>
    <dgm:cxn modelId="{01FDA53F-39AB-49E1-9B50-A4BB76284EBD}" type="presParOf" srcId="{A6ADFD65-DD21-4FBF-B26F-E9B666D93147}" destId="{330A4639-202C-426E-A16B-661038F58F03}" srcOrd="3" destOrd="0" presId="urn:microsoft.com/office/officeart/2018/2/layout/IconVerticalSolidList"/>
    <dgm:cxn modelId="{120C8BEC-D8EB-4252-BD76-A9122D45FBEB}" type="presParOf" srcId="{C7A4982A-5064-41FC-82A4-6571BA1ED688}" destId="{88E42F0F-FE1F-455D-9C4F-C9FAEA02AD99}" srcOrd="7" destOrd="0" presId="urn:microsoft.com/office/officeart/2018/2/layout/IconVerticalSolidList"/>
    <dgm:cxn modelId="{0427BDEF-9924-42C8-9637-CDE4D0D1AA9D}" type="presParOf" srcId="{C7A4982A-5064-41FC-82A4-6571BA1ED688}" destId="{6DE1E653-439F-41F8-A3E2-2E9BEECB606A}" srcOrd="8" destOrd="0" presId="urn:microsoft.com/office/officeart/2018/2/layout/IconVerticalSolidList"/>
    <dgm:cxn modelId="{EE34B9A9-3363-427B-91F5-B80DC01C7E8E}" type="presParOf" srcId="{6DE1E653-439F-41F8-A3E2-2E9BEECB606A}" destId="{41CF7600-B7AA-488B-BCB2-A9923211EF40}" srcOrd="0" destOrd="0" presId="urn:microsoft.com/office/officeart/2018/2/layout/IconVerticalSolidList"/>
    <dgm:cxn modelId="{1749A185-CA35-4180-8626-A090ACEE2758}" type="presParOf" srcId="{6DE1E653-439F-41F8-A3E2-2E9BEECB606A}" destId="{E27F5421-D8BA-4574-A798-9C5B318EE74A}" srcOrd="1" destOrd="0" presId="urn:microsoft.com/office/officeart/2018/2/layout/IconVerticalSolidList"/>
    <dgm:cxn modelId="{CF597608-C20B-42B2-9C14-6232D1A61989}" type="presParOf" srcId="{6DE1E653-439F-41F8-A3E2-2E9BEECB606A}" destId="{6C04D591-0B74-4C84-9874-071834765D59}" srcOrd="2" destOrd="0" presId="urn:microsoft.com/office/officeart/2018/2/layout/IconVerticalSolidList"/>
    <dgm:cxn modelId="{0DA2082D-DFC1-475C-9B10-F691DC82DF7F}" type="presParOf" srcId="{6DE1E653-439F-41F8-A3E2-2E9BEECB606A}" destId="{DEEDA96C-D43F-4AC9-B022-5E05F788AFF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9FD16D0-9C77-4E44-BF9E-6705D087B2D4}"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855F0A06-4130-44E3-9F16-9AB54C443391}">
      <dgm:prSet/>
      <dgm:spPr/>
      <dgm:t>
        <a:bodyPr/>
        <a:lstStyle/>
        <a:p>
          <a:r>
            <a:rPr lang="en-US"/>
            <a:t>Glass cracks more quickly the harder you press on it. </a:t>
          </a:r>
        </a:p>
      </dgm:t>
    </dgm:pt>
    <dgm:pt modelId="{A684A895-4244-4AD1-AD6C-7520E5E043C5}" type="parTrans" cxnId="{F0D3F6FE-35A4-4EE8-871A-D748508906ED}">
      <dgm:prSet/>
      <dgm:spPr/>
      <dgm:t>
        <a:bodyPr/>
        <a:lstStyle/>
        <a:p>
          <a:endParaRPr lang="en-US"/>
        </a:p>
      </dgm:t>
    </dgm:pt>
    <dgm:pt modelId="{B7FDFF7F-AF75-4015-92CA-2FC733890F84}" type="sibTrans" cxnId="{F0D3F6FE-35A4-4EE8-871A-D748508906ED}">
      <dgm:prSet/>
      <dgm:spPr/>
      <dgm:t>
        <a:bodyPr/>
        <a:lstStyle/>
        <a:p>
          <a:endParaRPr lang="en-US"/>
        </a:p>
      </dgm:t>
    </dgm:pt>
    <dgm:pt modelId="{AE734402-21B9-44D2-A3BF-886F538DD5E5}">
      <dgm:prSet/>
      <dgm:spPr/>
      <dgm:t>
        <a:bodyPr/>
        <a:lstStyle/>
        <a:p>
          <a:r>
            <a:rPr lang="en-US"/>
            <a:t>Cracks in glass grow faster the more pressure is put on. </a:t>
          </a:r>
        </a:p>
      </dgm:t>
    </dgm:pt>
    <dgm:pt modelId="{C705DCEF-92C3-4E6B-BAD4-D217676127A6}" type="parTrans" cxnId="{BF34B4D0-F6B0-4CB9-8BEA-B87F6A7FC3A7}">
      <dgm:prSet/>
      <dgm:spPr/>
      <dgm:t>
        <a:bodyPr/>
        <a:lstStyle/>
        <a:p>
          <a:endParaRPr lang="en-US"/>
        </a:p>
      </dgm:t>
    </dgm:pt>
    <dgm:pt modelId="{6AF51CD7-C2B2-4247-9059-EFCCC457657E}" type="sibTrans" cxnId="{BF34B4D0-F6B0-4CB9-8BEA-B87F6A7FC3A7}">
      <dgm:prSet/>
      <dgm:spPr/>
      <dgm:t>
        <a:bodyPr/>
        <a:lstStyle/>
        <a:p>
          <a:endParaRPr lang="en-US"/>
        </a:p>
      </dgm:t>
    </dgm:pt>
    <dgm:pt modelId="{B0A15332-2FBF-4A15-8E69-B15ECEEFC741}">
      <dgm:prSet/>
      <dgm:spPr/>
      <dgm:t>
        <a:bodyPr/>
        <a:lstStyle/>
        <a:p>
          <a:r>
            <a:rPr lang="en-US"/>
            <a:t>Glass crack growth is faster if greater stress is applied. </a:t>
          </a:r>
        </a:p>
      </dgm:t>
    </dgm:pt>
    <dgm:pt modelId="{DD8E9C40-7EF8-4A20-80FB-DE4822F8E114}" type="parTrans" cxnId="{FD38F01A-D294-4007-A955-283C04921538}">
      <dgm:prSet/>
      <dgm:spPr/>
      <dgm:t>
        <a:bodyPr/>
        <a:lstStyle/>
        <a:p>
          <a:endParaRPr lang="en-US"/>
        </a:p>
      </dgm:t>
    </dgm:pt>
    <dgm:pt modelId="{3B4A25E7-CF95-4F48-AB10-5D873E8C2DCC}" type="sibTrans" cxnId="{FD38F01A-D294-4007-A955-283C04921538}">
      <dgm:prSet/>
      <dgm:spPr/>
      <dgm:t>
        <a:bodyPr/>
        <a:lstStyle/>
        <a:p>
          <a:endParaRPr lang="en-US"/>
        </a:p>
      </dgm:t>
    </dgm:pt>
    <dgm:pt modelId="{BEEADB9D-33E8-44C6-A2F8-CB3B886902A6}">
      <dgm:prSet/>
      <dgm:spPr/>
      <dgm:t>
        <a:bodyPr/>
        <a:lstStyle/>
        <a:p>
          <a:r>
            <a:rPr lang="en-US"/>
            <a:t>The rate of glass crack growth depends on the magnitude of the applied stress. </a:t>
          </a:r>
        </a:p>
      </dgm:t>
    </dgm:pt>
    <dgm:pt modelId="{8794DD51-401E-457D-9803-BAFD827B4FF0}" type="parTrans" cxnId="{8263993E-3478-4C3B-8C90-FA56B39A31DE}">
      <dgm:prSet/>
      <dgm:spPr/>
      <dgm:t>
        <a:bodyPr/>
        <a:lstStyle/>
        <a:p>
          <a:endParaRPr lang="en-US"/>
        </a:p>
      </dgm:t>
    </dgm:pt>
    <dgm:pt modelId="{E2DE32ED-88C1-40B3-A04D-440868A7DEC2}" type="sibTrans" cxnId="{8263993E-3478-4C3B-8C90-FA56B39A31DE}">
      <dgm:prSet/>
      <dgm:spPr/>
      <dgm:t>
        <a:bodyPr/>
        <a:lstStyle/>
        <a:p>
          <a:endParaRPr lang="en-US"/>
        </a:p>
      </dgm:t>
    </dgm:pt>
    <dgm:pt modelId="{F293EB66-F860-447E-8481-788261A1C1D0}">
      <dgm:prSet/>
      <dgm:spPr/>
      <dgm:t>
        <a:bodyPr/>
        <a:lstStyle/>
        <a:p>
          <a:r>
            <a:rPr lang="en-US"/>
            <a:t>Glass crack growth rate is associated with applied stress magnitude. </a:t>
          </a:r>
        </a:p>
      </dgm:t>
    </dgm:pt>
    <dgm:pt modelId="{FF1EC22F-0587-47A8-B3FA-C8416FE8B346}" type="parTrans" cxnId="{6347ADEC-1471-4E54-BA5C-3C7A12924116}">
      <dgm:prSet/>
      <dgm:spPr/>
      <dgm:t>
        <a:bodyPr/>
        <a:lstStyle/>
        <a:p>
          <a:endParaRPr lang="en-US"/>
        </a:p>
      </dgm:t>
    </dgm:pt>
    <dgm:pt modelId="{FC5FE01D-7C0B-4C38-85C8-2244958DDF8C}" type="sibTrans" cxnId="{6347ADEC-1471-4E54-BA5C-3C7A12924116}">
      <dgm:prSet/>
      <dgm:spPr/>
      <dgm:t>
        <a:bodyPr/>
        <a:lstStyle/>
        <a:p>
          <a:endParaRPr lang="en-US"/>
        </a:p>
      </dgm:t>
    </dgm:pt>
    <dgm:pt modelId="{8EF53560-501A-4A41-BCA3-E0AF316E90FD}" type="pres">
      <dgm:prSet presAssocID="{59FD16D0-9C77-4E44-BF9E-6705D087B2D4}" presName="vert0" presStyleCnt="0">
        <dgm:presLayoutVars>
          <dgm:dir/>
          <dgm:animOne val="branch"/>
          <dgm:animLvl val="lvl"/>
        </dgm:presLayoutVars>
      </dgm:prSet>
      <dgm:spPr/>
    </dgm:pt>
    <dgm:pt modelId="{05739E50-B477-1040-A96A-DE8D68100919}" type="pres">
      <dgm:prSet presAssocID="{855F0A06-4130-44E3-9F16-9AB54C443391}" presName="thickLine" presStyleLbl="alignNode1" presStyleIdx="0" presStyleCnt="5"/>
      <dgm:spPr/>
    </dgm:pt>
    <dgm:pt modelId="{8BEBD162-3A75-E74B-9E85-9AE3C3428E87}" type="pres">
      <dgm:prSet presAssocID="{855F0A06-4130-44E3-9F16-9AB54C443391}" presName="horz1" presStyleCnt="0"/>
      <dgm:spPr/>
    </dgm:pt>
    <dgm:pt modelId="{C9601C53-F9EC-D74B-B375-635807DB76BB}" type="pres">
      <dgm:prSet presAssocID="{855F0A06-4130-44E3-9F16-9AB54C443391}" presName="tx1" presStyleLbl="revTx" presStyleIdx="0" presStyleCnt="5"/>
      <dgm:spPr/>
    </dgm:pt>
    <dgm:pt modelId="{AC0AE526-DD79-A24E-ADCD-1F0DB904624D}" type="pres">
      <dgm:prSet presAssocID="{855F0A06-4130-44E3-9F16-9AB54C443391}" presName="vert1" presStyleCnt="0"/>
      <dgm:spPr/>
    </dgm:pt>
    <dgm:pt modelId="{D148BF9C-6465-794B-9AF1-C0069FE99795}" type="pres">
      <dgm:prSet presAssocID="{AE734402-21B9-44D2-A3BF-886F538DD5E5}" presName="thickLine" presStyleLbl="alignNode1" presStyleIdx="1" presStyleCnt="5"/>
      <dgm:spPr/>
    </dgm:pt>
    <dgm:pt modelId="{3D7DC604-758B-0240-821C-D2B3707A9BAE}" type="pres">
      <dgm:prSet presAssocID="{AE734402-21B9-44D2-A3BF-886F538DD5E5}" presName="horz1" presStyleCnt="0"/>
      <dgm:spPr/>
    </dgm:pt>
    <dgm:pt modelId="{89D3EA36-FBD6-614D-8181-2216EAD2785E}" type="pres">
      <dgm:prSet presAssocID="{AE734402-21B9-44D2-A3BF-886F538DD5E5}" presName="tx1" presStyleLbl="revTx" presStyleIdx="1" presStyleCnt="5"/>
      <dgm:spPr/>
    </dgm:pt>
    <dgm:pt modelId="{9F88FE9A-BA20-F344-AD60-F57924CDDB26}" type="pres">
      <dgm:prSet presAssocID="{AE734402-21B9-44D2-A3BF-886F538DD5E5}" presName="vert1" presStyleCnt="0"/>
      <dgm:spPr/>
    </dgm:pt>
    <dgm:pt modelId="{09F7FEF6-E8B6-1F44-B71C-B3DCD080D0D4}" type="pres">
      <dgm:prSet presAssocID="{B0A15332-2FBF-4A15-8E69-B15ECEEFC741}" presName="thickLine" presStyleLbl="alignNode1" presStyleIdx="2" presStyleCnt="5"/>
      <dgm:spPr/>
    </dgm:pt>
    <dgm:pt modelId="{05B96934-FD73-084A-91DB-F87D8EBFAFDE}" type="pres">
      <dgm:prSet presAssocID="{B0A15332-2FBF-4A15-8E69-B15ECEEFC741}" presName="horz1" presStyleCnt="0"/>
      <dgm:spPr/>
    </dgm:pt>
    <dgm:pt modelId="{F2DD3EA3-C142-424F-8672-79205B66586B}" type="pres">
      <dgm:prSet presAssocID="{B0A15332-2FBF-4A15-8E69-B15ECEEFC741}" presName="tx1" presStyleLbl="revTx" presStyleIdx="2" presStyleCnt="5"/>
      <dgm:spPr/>
    </dgm:pt>
    <dgm:pt modelId="{3A547444-0D31-D04E-B917-A42DB5B2CF18}" type="pres">
      <dgm:prSet presAssocID="{B0A15332-2FBF-4A15-8E69-B15ECEEFC741}" presName="vert1" presStyleCnt="0"/>
      <dgm:spPr/>
    </dgm:pt>
    <dgm:pt modelId="{748BE827-9E03-7743-9312-565B21D3E0BF}" type="pres">
      <dgm:prSet presAssocID="{BEEADB9D-33E8-44C6-A2F8-CB3B886902A6}" presName="thickLine" presStyleLbl="alignNode1" presStyleIdx="3" presStyleCnt="5"/>
      <dgm:spPr/>
    </dgm:pt>
    <dgm:pt modelId="{D5FA3806-DB6F-224D-A5CD-CF699C195BA4}" type="pres">
      <dgm:prSet presAssocID="{BEEADB9D-33E8-44C6-A2F8-CB3B886902A6}" presName="horz1" presStyleCnt="0"/>
      <dgm:spPr/>
    </dgm:pt>
    <dgm:pt modelId="{3513C2B5-1F60-8A43-B82A-149C06B5B75C}" type="pres">
      <dgm:prSet presAssocID="{BEEADB9D-33E8-44C6-A2F8-CB3B886902A6}" presName="tx1" presStyleLbl="revTx" presStyleIdx="3" presStyleCnt="5"/>
      <dgm:spPr/>
    </dgm:pt>
    <dgm:pt modelId="{C199C64E-3FD9-164E-9911-4941EAEDE3E2}" type="pres">
      <dgm:prSet presAssocID="{BEEADB9D-33E8-44C6-A2F8-CB3B886902A6}" presName="vert1" presStyleCnt="0"/>
      <dgm:spPr/>
    </dgm:pt>
    <dgm:pt modelId="{81C19FE9-D8CA-6F4F-949C-65B01471A4D8}" type="pres">
      <dgm:prSet presAssocID="{F293EB66-F860-447E-8481-788261A1C1D0}" presName="thickLine" presStyleLbl="alignNode1" presStyleIdx="4" presStyleCnt="5"/>
      <dgm:spPr/>
    </dgm:pt>
    <dgm:pt modelId="{36F6485B-D785-6B41-8832-DFCBE7BD06C7}" type="pres">
      <dgm:prSet presAssocID="{F293EB66-F860-447E-8481-788261A1C1D0}" presName="horz1" presStyleCnt="0"/>
      <dgm:spPr/>
    </dgm:pt>
    <dgm:pt modelId="{9EAC523A-8CB3-8E4B-8A3D-8B390008BBEB}" type="pres">
      <dgm:prSet presAssocID="{F293EB66-F860-447E-8481-788261A1C1D0}" presName="tx1" presStyleLbl="revTx" presStyleIdx="4" presStyleCnt="5"/>
      <dgm:spPr/>
    </dgm:pt>
    <dgm:pt modelId="{2BE37647-F9E4-A247-A0E3-34EA4A54033F}" type="pres">
      <dgm:prSet presAssocID="{F293EB66-F860-447E-8481-788261A1C1D0}" presName="vert1" presStyleCnt="0"/>
      <dgm:spPr/>
    </dgm:pt>
  </dgm:ptLst>
  <dgm:cxnLst>
    <dgm:cxn modelId="{87D33C18-6E0F-1B4A-B112-27B0D1B73DAE}" type="presOf" srcId="{B0A15332-2FBF-4A15-8E69-B15ECEEFC741}" destId="{F2DD3EA3-C142-424F-8672-79205B66586B}" srcOrd="0" destOrd="0" presId="urn:microsoft.com/office/officeart/2008/layout/LinedList"/>
    <dgm:cxn modelId="{FD38F01A-D294-4007-A955-283C04921538}" srcId="{59FD16D0-9C77-4E44-BF9E-6705D087B2D4}" destId="{B0A15332-2FBF-4A15-8E69-B15ECEEFC741}" srcOrd="2" destOrd="0" parTransId="{DD8E9C40-7EF8-4A20-80FB-DE4822F8E114}" sibTransId="{3B4A25E7-CF95-4F48-AB10-5D873E8C2DCC}"/>
    <dgm:cxn modelId="{36FA3033-07B6-3E4F-8AE4-5A1E006B0655}" type="presOf" srcId="{AE734402-21B9-44D2-A3BF-886F538DD5E5}" destId="{89D3EA36-FBD6-614D-8181-2216EAD2785E}" srcOrd="0" destOrd="0" presId="urn:microsoft.com/office/officeart/2008/layout/LinedList"/>
    <dgm:cxn modelId="{8263993E-3478-4C3B-8C90-FA56B39A31DE}" srcId="{59FD16D0-9C77-4E44-BF9E-6705D087B2D4}" destId="{BEEADB9D-33E8-44C6-A2F8-CB3B886902A6}" srcOrd="3" destOrd="0" parTransId="{8794DD51-401E-457D-9803-BAFD827B4FF0}" sibTransId="{E2DE32ED-88C1-40B3-A04D-440868A7DEC2}"/>
    <dgm:cxn modelId="{1E813D94-AC4D-2E45-AF3D-B43623B4E322}" type="presOf" srcId="{855F0A06-4130-44E3-9F16-9AB54C443391}" destId="{C9601C53-F9EC-D74B-B375-635807DB76BB}" srcOrd="0" destOrd="0" presId="urn:microsoft.com/office/officeart/2008/layout/LinedList"/>
    <dgm:cxn modelId="{7930F9B5-F2AF-FB40-A2C6-AC32F0BFDDCF}" type="presOf" srcId="{59FD16D0-9C77-4E44-BF9E-6705D087B2D4}" destId="{8EF53560-501A-4A41-BCA3-E0AF316E90FD}" srcOrd="0" destOrd="0" presId="urn:microsoft.com/office/officeart/2008/layout/LinedList"/>
    <dgm:cxn modelId="{E37B90C3-AA66-114E-8E60-A41458156489}" type="presOf" srcId="{BEEADB9D-33E8-44C6-A2F8-CB3B886902A6}" destId="{3513C2B5-1F60-8A43-B82A-149C06B5B75C}" srcOrd="0" destOrd="0" presId="urn:microsoft.com/office/officeart/2008/layout/LinedList"/>
    <dgm:cxn modelId="{BF34B4D0-F6B0-4CB9-8BEA-B87F6A7FC3A7}" srcId="{59FD16D0-9C77-4E44-BF9E-6705D087B2D4}" destId="{AE734402-21B9-44D2-A3BF-886F538DD5E5}" srcOrd="1" destOrd="0" parTransId="{C705DCEF-92C3-4E6B-BAD4-D217676127A6}" sibTransId="{6AF51CD7-C2B2-4247-9059-EFCCC457657E}"/>
    <dgm:cxn modelId="{6347ADEC-1471-4E54-BA5C-3C7A12924116}" srcId="{59FD16D0-9C77-4E44-BF9E-6705D087B2D4}" destId="{F293EB66-F860-447E-8481-788261A1C1D0}" srcOrd="4" destOrd="0" parTransId="{FF1EC22F-0587-47A8-B3FA-C8416FE8B346}" sibTransId="{FC5FE01D-7C0B-4C38-85C8-2244958DDF8C}"/>
    <dgm:cxn modelId="{B72B0BF8-8AAF-E443-8EBC-638FF77F8D55}" type="presOf" srcId="{F293EB66-F860-447E-8481-788261A1C1D0}" destId="{9EAC523A-8CB3-8E4B-8A3D-8B390008BBEB}" srcOrd="0" destOrd="0" presId="urn:microsoft.com/office/officeart/2008/layout/LinedList"/>
    <dgm:cxn modelId="{F0D3F6FE-35A4-4EE8-871A-D748508906ED}" srcId="{59FD16D0-9C77-4E44-BF9E-6705D087B2D4}" destId="{855F0A06-4130-44E3-9F16-9AB54C443391}" srcOrd="0" destOrd="0" parTransId="{A684A895-4244-4AD1-AD6C-7520E5E043C5}" sibTransId="{B7FDFF7F-AF75-4015-92CA-2FC733890F84}"/>
    <dgm:cxn modelId="{F56D6134-9939-EC43-91FB-2BA87245534B}" type="presParOf" srcId="{8EF53560-501A-4A41-BCA3-E0AF316E90FD}" destId="{05739E50-B477-1040-A96A-DE8D68100919}" srcOrd="0" destOrd="0" presId="urn:microsoft.com/office/officeart/2008/layout/LinedList"/>
    <dgm:cxn modelId="{F7986C5C-546E-0D41-B3FA-2A54381BA8E4}" type="presParOf" srcId="{8EF53560-501A-4A41-BCA3-E0AF316E90FD}" destId="{8BEBD162-3A75-E74B-9E85-9AE3C3428E87}" srcOrd="1" destOrd="0" presId="urn:microsoft.com/office/officeart/2008/layout/LinedList"/>
    <dgm:cxn modelId="{2C9CEBD1-0ABE-ED46-AC78-62B9BCC043FE}" type="presParOf" srcId="{8BEBD162-3A75-E74B-9E85-9AE3C3428E87}" destId="{C9601C53-F9EC-D74B-B375-635807DB76BB}" srcOrd="0" destOrd="0" presId="urn:microsoft.com/office/officeart/2008/layout/LinedList"/>
    <dgm:cxn modelId="{88168AD3-B0C6-CF4B-AD6F-01F5152811EF}" type="presParOf" srcId="{8BEBD162-3A75-E74B-9E85-9AE3C3428E87}" destId="{AC0AE526-DD79-A24E-ADCD-1F0DB904624D}" srcOrd="1" destOrd="0" presId="urn:microsoft.com/office/officeart/2008/layout/LinedList"/>
    <dgm:cxn modelId="{CDE61259-3D0C-1446-8BAD-5C7B492FA8A8}" type="presParOf" srcId="{8EF53560-501A-4A41-BCA3-E0AF316E90FD}" destId="{D148BF9C-6465-794B-9AF1-C0069FE99795}" srcOrd="2" destOrd="0" presId="urn:microsoft.com/office/officeart/2008/layout/LinedList"/>
    <dgm:cxn modelId="{FA3B5325-E1CD-1942-B2DA-43216C9BF0EF}" type="presParOf" srcId="{8EF53560-501A-4A41-BCA3-E0AF316E90FD}" destId="{3D7DC604-758B-0240-821C-D2B3707A9BAE}" srcOrd="3" destOrd="0" presId="urn:microsoft.com/office/officeart/2008/layout/LinedList"/>
    <dgm:cxn modelId="{8D34AE45-64CC-574A-B69B-3F9E7EC841A9}" type="presParOf" srcId="{3D7DC604-758B-0240-821C-D2B3707A9BAE}" destId="{89D3EA36-FBD6-614D-8181-2216EAD2785E}" srcOrd="0" destOrd="0" presId="urn:microsoft.com/office/officeart/2008/layout/LinedList"/>
    <dgm:cxn modelId="{0F50E504-ED5E-804F-A191-15AE2CDCDDF0}" type="presParOf" srcId="{3D7DC604-758B-0240-821C-D2B3707A9BAE}" destId="{9F88FE9A-BA20-F344-AD60-F57924CDDB26}" srcOrd="1" destOrd="0" presId="urn:microsoft.com/office/officeart/2008/layout/LinedList"/>
    <dgm:cxn modelId="{074AA012-6900-714F-9916-B7709924EBB2}" type="presParOf" srcId="{8EF53560-501A-4A41-BCA3-E0AF316E90FD}" destId="{09F7FEF6-E8B6-1F44-B71C-B3DCD080D0D4}" srcOrd="4" destOrd="0" presId="urn:microsoft.com/office/officeart/2008/layout/LinedList"/>
    <dgm:cxn modelId="{A23C3A1A-9B57-DF49-9278-7EC5AEF16291}" type="presParOf" srcId="{8EF53560-501A-4A41-BCA3-E0AF316E90FD}" destId="{05B96934-FD73-084A-91DB-F87D8EBFAFDE}" srcOrd="5" destOrd="0" presId="urn:microsoft.com/office/officeart/2008/layout/LinedList"/>
    <dgm:cxn modelId="{E00969A3-612E-D04B-948D-0B8D545E2AFC}" type="presParOf" srcId="{05B96934-FD73-084A-91DB-F87D8EBFAFDE}" destId="{F2DD3EA3-C142-424F-8672-79205B66586B}" srcOrd="0" destOrd="0" presId="urn:microsoft.com/office/officeart/2008/layout/LinedList"/>
    <dgm:cxn modelId="{BDF6B38D-0C32-3E4D-A107-7925D8AA580A}" type="presParOf" srcId="{05B96934-FD73-084A-91DB-F87D8EBFAFDE}" destId="{3A547444-0D31-D04E-B917-A42DB5B2CF18}" srcOrd="1" destOrd="0" presId="urn:microsoft.com/office/officeart/2008/layout/LinedList"/>
    <dgm:cxn modelId="{D7ADDB3A-F78C-0E49-B11C-FDBB3B9D7384}" type="presParOf" srcId="{8EF53560-501A-4A41-BCA3-E0AF316E90FD}" destId="{748BE827-9E03-7743-9312-565B21D3E0BF}" srcOrd="6" destOrd="0" presId="urn:microsoft.com/office/officeart/2008/layout/LinedList"/>
    <dgm:cxn modelId="{FE1B0B80-42D3-1B45-BBB2-BAB3B6EE2BAF}" type="presParOf" srcId="{8EF53560-501A-4A41-BCA3-E0AF316E90FD}" destId="{D5FA3806-DB6F-224D-A5CD-CF699C195BA4}" srcOrd="7" destOrd="0" presId="urn:microsoft.com/office/officeart/2008/layout/LinedList"/>
    <dgm:cxn modelId="{66F30AF8-8023-104D-8EB0-7DB087E371A6}" type="presParOf" srcId="{D5FA3806-DB6F-224D-A5CD-CF699C195BA4}" destId="{3513C2B5-1F60-8A43-B82A-149C06B5B75C}" srcOrd="0" destOrd="0" presId="urn:microsoft.com/office/officeart/2008/layout/LinedList"/>
    <dgm:cxn modelId="{B989A1F5-4305-7247-ADF6-E904680E07DD}" type="presParOf" srcId="{D5FA3806-DB6F-224D-A5CD-CF699C195BA4}" destId="{C199C64E-3FD9-164E-9911-4941EAEDE3E2}" srcOrd="1" destOrd="0" presId="urn:microsoft.com/office/officeart/2008/layout/LinedList"/>
    <dgm:cxn modelId="{65480AD5-42CC-644E-8EC3-86FC3E946AE3}" type="presParOf" srcId="{8EF53560-501A-4A41-BCA3-E0AF316E90FD}" destId="{81C19FE9-D8CA-6F4F-949C-65B01471A4D8}" srcOrd="8" destOrd="0" presId="urn:microsoft.com/office/officeart/2008/layout/LinedList"/>
    <dgm:cxn modelId="{5545F75B-A35C-0843-85E1-BAD425EE3522}" type="presParOf" srcId="{8EF53560-501A-4A41-BCA3-E0AF316E90FD}" destId="{36F6485B-D785-6B41-8832-DFCBE7BD06C7}" srcOrd="9" destOrd="0" presId="urn:microsoft.com/office/officeart/2008/layout/LinedList"/>
    <dgm:cxn modelId="{118E444A-4AEC-BE49-AE8F-EDEF361EA7C9}" type="presParOf" srcId="{36F6485B-D785-6B41-8832-DFCBE7BD06C7}" destId="{9EAC523A-8CB3-8E4B-8A3D-8B390008BBEB}" srcOrd="0" destOrd="0" presId="urn:microsoft.com/office/officeart/2008/layout/LinedList"/>
    <dgm:cxn modelId="{4B0740E1-7460-4B4F-93E5-D18AB963C43C}" type="presParOf" srcId="{36F6485B-D785-6B41-8832-DFCBE7BD06C7}" destId="{2BE37647-F9E4-A247-A0E3-34EA4A54033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E918F4-3A44-A449-BDE9-12F18EBCB577}">
      <dsp:nvSpPr>
        <dsp:cNvPr id="0" name=""/>
        <dsp:cNvSpPr/>
      </dsp:nvSpPr>
      <dsp:spPr>
        <a:xfrm>
          <a:off x="0" y="2942713"/>
          <a:ext cx="6513603" cy="0"/>
        </a:xfrm>
        <a:prstGeom prst="line">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D878E2-CC32-2845-BDB3-743909AE0D5C}">
      <dsp:nvSpPr>
        <dsp:cNvPr id="0" name=""/>
        <dsp:cNvSpPr/>
      </dsp:nvSpPr>
      <dsp:spPr>
        <a:xfrm>
          <a:off x="185209" y="1895994"/>
          <a:ext cx="2689660" cy="689863"/>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kern="1200" dirty="0"/>
            <a:t>Expert Readers</a:t>
          </a:r>
        </a:p>
      </dsp:txBody>
      <dsp:txXfrm>
        <a:off x="185209" y="1895994"/>
        <a:ext cx="2689660" cy="689863"/>
      </dsp:txXfrm>
    </dsp:sp>
    <dsp:sp modelId="{2FC23B4E-7E6A-234A-AA8E-59E70E6668CC}">
      <dsp:nvSpPr>
        <dsp:cNvPr id="0" name=""/>
        <dsp:cNvSpPr/>
      </dsp:nvSpPr>
      <dsp:spPr>
        <a:xfrm>
          <a:off x="12560" y="206073"/>
          <a:ext cx="3034959" cy="180256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l" defTabSz="800100">
            <a:lnSpc>
              <a:spcPct val="90000"/>
            </a:lnSpc>
            <a:spcBef>
              <a:spcPct val="0"/>
            </a:spcBef>
            <a:spcAft>
              <a:spcPct val="35000"/>
            </a:spcAft>
            <a:buNone/>
          </a:pPr>
          <a:r>
            <a:rPr lang="en-US" sz="1800" kern="1200" dirty="0"/>
            <a:t>Studies that compare expert readers with novices (Bazerman, 1985; Geisler, 1994; </a:t>
          </a:r>
          <a:r>
            <a:rPr lang="en-US" sz="1800" kern="1200" dirty="0" err="1"/>
            <a:t>Wineburg</a:t>
          </a:r>
          <a:r>
            <a:rPr lang="en-US" sz="1800" kern="1200" dirty="0"/>
            <a:t>, 1991, etc.)</a:t>
          </a:r>
        </a:p>
      </dsp:txBody>
      <dsp:txXfrm>
        <a:off x="12560" y="206073"/>
        <a:ext cx="3034959" cy="1802560"/>
      </dsp:txXfrm>
    </dsp:sp>
    <dsp:sp modelId="{AB7F836E-8FAE-6B42-87A8-7E6AE141FBF0}">
      <dsp:nvSpPr>
        <dsp:cNvPr id="0" name=""/>
        <dsp:cNvSpPr/>
      </dsp:nvSpPr>
      <dsp:spPr>
        <a:xfrm>
          <a:off x="1530039" y="2599441"/>
          <a:ext cx="0" cy="402420"/>
        </a:xfrm>
        <a:prstGeom prst="line">
          <a:avLst/>
        </a:pr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4DEC267-ACA4-6145-8E63-95192B51DFFA}">
      <dsp:nvSpPr>
        <dsp:cNvPr id="0" name=""/>
        <dsp:cNvSpPr/>
      </dsp:nvSpPr>
      <dsp:spPr>
        <a:xfrm>
          <a:off x="3058256" y="3136980"/>
          <a:ext cx="3453524" cy="1141676"/>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520" tIns="96520" rIns="96520" bIns="96520" numCol="1" spcCol="1270" anchor="ctr" anchorCtr="0">
          <a:noAutofit/>
        </a:bodyPr>
        <a:lstStyle/>
        <a:p>
          <a:pPr marL="0" lvl="0" indent="0" algn="ctr" defTabSz="844550">
            <a:lnSpc>
              <a:spcPct val="90000"/>
            </a:lnSpc>
            <a:spcBef>
              <a:spcPct val="0"/>
            </a:spcBef>
            <a:spcAft>
              <a:spcPct val="35000"/>
            </a:spcAft>
            <a:buNone/>
            <a:defRPr b="1"/>
          </a:pPr>
          <a:r>
            <a:rPr lang="en-US" sz="1900" kern="1200" dirty="0"/>
            <a:t>Functional Linguistics</a:t>
          </a:r>
        </a:p>
      </dsp:txBody>
      <dsp:txXfrm>
        <a:off x="3058256" y="3136980"/>
        <a:ext cx="3453524" cy="1141676"/>
      </dsp:txXfrm>
    </dsp:sp>
    <dsp:sp modelId="{027ECEE8-38D9-DB4D-B65B-EF8ECB0BED61}">
      <dsp:nvSpPr>
        <dsp:cNvPr id="0" name=""/>
        <dsp:cNvSpPr/>
      </dsp:nvSpPr>
      <dsp:spPr>
        <a:xfrm>
          <a:off x="3440187" y="4060943"/>
          <a:ext cx="2689660" cy="164545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l" defTabSz="711200">
            <a:lnSpc>
              <a:spcPct val="90000"/>
            </a:lnSpc>
            <a:spcBef>
              <a:spcPct val="0"/>
            </a:spcBef>
            <a:spcAft>
              <a:spcPct val="35000"/>
            </a:spcAft>
            <a:buNone/>
          </a:pPr>
          <a:r>
            <a:rPr lang="en-US" sz="1600" kern="1200"/>
            <a:t>Functional linguistics analyses of the  specialized literacy/language practices used in the disciplines (Fang, 2004; Halliday, 1998; Schleppegrell, 2004, etc.)</a:t>
          </a:r>
        </a:p>
      </dsp:txBody>
      <dsp:txXfrm>
        <a:off x="3440187" y="4060943"/>
        <a:ext cx="2689660" cy="1645454"/>
      </dsp:txXfrm>
    </dsp:sp>
    <dsp:sp modelId="{2123A665-5307-9943-9DEB-4D4C9F49B2C1}">
      <dsp:nvSpPr>
        <dsp:cNvPr id="0" name=""/>
        <dsp:cNvSpPr/>
      </dsp:nvSpPr>
      <dsp:spPr>
        <a:xfrm>
          <a:off x="4785018" y="2815714"/>
          <a:ext cx="0" cy="665977"/>
        </a:xfrm>
        <a:prstGeom prst="line">
          <a:avLst/>
        </a:prstGeom>
        <a:no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0">
          <a:scrgbClr r="0" g="0" b="0"/>
        </a:fillRef>
        <a:effectRef idx="0">
          <a:scrgbClr r="0" g="0" b="0"/>
        </a:effectRef>
        <a:fontRef idx="minor"/>
      </dsp:style>
    </dsp:sp>
    <dsp:sp modelId="{28100E9D-8D57-4341-B82F-695C29E62FD0}">
      <dsp:nvSpPr>
        <dsp:cNvPr id="0" name=""/>
        <dsp:cNvSpPr/>
      </dsp:nvSpPr>
      <dsp:spPr>
        <a:xfrm rot="2700000">
          <a:off x="1485324" y="2965069"/>
          <a:ext cx="89431" cy="89431"/>
        </a:xfrm>
        <a:prstGeom prst="rect">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0FDABA-885A-204D-B490-59FA0B2C721B}">
      <dsp:nvSpPr>
        <dsp:cNvPr id="0" name=""/>
        <dsp:cNvSpPr/>
      </dsp:nvSpPr>
      <dsp:spPr>
        <a:xfrm rot="2700000">
          <a:off x="4726239" y="2883934"/>
          <a:ext cx="117557" cy="117557"/>
        </a:xfrm>
        <a:prstGeom prst="rect">
          <a:avLst/>
        </a:prstGeom>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8178D-7389-4071-8C9A-663D1E424E51}">
      <dsp:nvSpPr>
        <dsp:cNvPr id="0" name=""/>
        <dsp:cNvSpPr/>
      </dsp:nvSpPr>
      <dsp:spPr>
        <a:xfrm>
          <a:off x="2997200" y="0"/>
          <a:ext cx="2997200" cy="1828800"/>
        </a:xfrm>
        <a:prstGeom prst="trapezoid">
          <a:avLst>
            <a:gd name="adj" fmla="val 819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Arial Narrow" pitchFamily="34" charset="0"/>
              <a:cs typeface="Arial" charset="0"/>
            </a:rPr>
            <a:t>Literacy</a:t>
          </a:r>
          <a:endParaRPr kumimoji="0" lang="en-US" sz="1800" b="1" i="0" u="none" strike="noStrike" kern="1200" cap="none" normalizeH="0" baseline="0" dirty="0">
            <a:ln>
              <a:noFill/>
            </a:ln>
            <a:solidFill>
              <a:schemeClr val="tx1"/>
            </a:solidFill>
            <a:effectLst/>
            <a:latin typeface="Arial" charset="0"/>
            <a:cs typeface="Arial" charset="0"/>
          </a:endParaRPr>
        </a:p>
      </dsp:txBody>
      <dsp:txXfrm>
        <a:off x="2997200" y="0"/>
        <a:ext cx="2997200" cy="1828800"/>
      </dsp:txXfrm>
    </dsp:sp>
    <dsp:sp modelId="{5AC67AE6-F57B-4900-BA4D-D40C5E3CD27F}">
      <dsp:nvSpPr>
        <dsp:cNvPr id="0" name=""/>
        <dsp:cNvSpPr/>
      </dsp:nvSpPr>
      <dsp:spPr>
        <a:xfrm>
          <a:off x="1498600" y="1828800"/>
          <a:ext cx="5994400" cy="1828800"/>
        </a:xfrm>
        <a:prstGeom prst="trapezoid">
          <a:avLst>
            <a:gd name="adj" fmla="val 819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9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900" b="1" i="0" u="none" strike="noStrike" kern="1200" cap="none" normalizeH="0" baseline="0" dirty="0">
              <a:ln>
                <a:noFill/>
              </a:ln>
              <a:solidFill>
                <a:schemeClr val="tx1"/>
              </a:solidFill>
              <a:effectLst/>
              <a:latin typeface="Arial Narrow" pitchFamily="34" charset="0"/>
              <a:cs typeface="Arial" charset="0"/>
            </a:rPr>
            <a:t>Intermediate Literacy</a:t>
          </a:r>
          <a:endParaRPr kumimoji="0" lang="en-US" sz="3900" b="0" i="0" u="none" strike="noStrike" kern="1200" cap="none" normalizeH="0" baseline="0" dirty="0">
            <a:ln>
              <a:noFill/>
            </a:ln>
            <a:solidFill>
              <a:schemeClr val="tx1"/>
            </a:solidFill>
            <a:effectLst/>
            <a:latin typeface="Arial" charset="0"/>
            <a:cs typeface="Arial" charset="0"/>
          </a:endParaRPr>
        </a:p>
      </dsp:txBody>
      <dsp:txXfrm>
        <a:off x="2547619" y="1828800"/>
        <a:ext cx="3896360" cy="1828800"/>
      </dsp:txXfrm>
    </dsp:sp>
    <dsp:sp modelId="{D7837EA7-F01F-4F78-B201-F279FADC72E5}">
      <dsp:nvSpPr>
        <dsp:cNvPr id="0" name=""/>
        <dsp:cNvSpPr/>
      </dsp:nvSpPr>
      <dsp:spPr>
        <a:xfrm>
          <a:off x="0" y="3657600"/>
          <a:ext cx="8991600" cy="1828800"/>
        </a:xfrm>
        <a:prstGeom prst="trapezoid">
          <a:avLst>
            <a:gd name="adj" fmla="val 8194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9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900" b="1" i="0" u="none" strike="noStrike" kern="1200" cap="none" normalizeH="0" baseline="0" dirty="0">
              <a:ln>
                <a:noFill/>
              </a:ln>
              <a:solidFill>
                <a:schemeClr val="tx1"/>
              </a:solidFill>
              <a:effectLst/>
              <a:latin typeface="Arial Narrow" pitchFamily="34" charset="0"/>
              <a:cs typeface="Arial" charset="0"/>
            </a:rPr>
            <a:t>Basic Literacy</a:t>
          </a:r>
          <a:endParaRPr kumimoji="0" lang="en-US" sz="3900" b="0" i="0" u="none" strike="noStrike" kern="1200" cap="none" normalizeH="0" baseline="0" dirty="0">
            <a:ln>
              <a:noFill/>
            </a:ln>
            <a:solidFill>
              <a:schemeClr val="tx1"/>
            </a:solidFill>
            <a:effectLst/>
            <a:latin typeface="Arial" charset="0"/>
            <a:cs typeface="Arial" charset="0"/>
          </a:endParaRPr>
        </a:p>
      </dsp:txBody>
      <dsp:txXfrm>
        <a:off x="1573529" y="3657600"/>
        <a:ext cx="5844540" cy="1828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49AAD-7169-D345-8FB8-9070B926CBA2}">
      <dsp:nvSpPr>
        <dsp:cNvPr id="0" name=""/>
        <dsp:cNvSpPr/>
      </dsp:nvSpPr>
      <dsp:spPr>
        <a:xfrm>
          <a:off x="0" y="2873"/>
          <a:ext cx="65136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7A1F83-5C54-4D4F-85F5-7B2BDFC19338}">
      <dsp:nvSpPr>
        <dsp:cNvPr id="0" name=""/>
        <dsp:cNvSpPr/>
      </dsp:nvSpPr>
      <dsp:spPr>
        <a:xfrm>
          <a:off x="0" y="2873"/>
          <a:ext cx="6513603" cy="1959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Content area reading is based on the idea that reading and writing are highly generalizable skills</a:t>
          </a:r>
        </a:p>
      </dsp:txBody>
      <dsp:txXfrm>
        <a:off x="0" y="2873"/>
        <a:ext cx="6513603" cy="1959892"/>
      </dsp:txXfrm>
    </dsp:sp>
    <dsp:sp modelId="{BE5E3BFF-627D-4344-AEB3-388E0719D2BF}">
      <dsp:nvSpPr>
        <dsp:cNvPr id="0" name=""/>
        <dsp:cNvSpPr/>
      </dsp:nvSpPr>
      <dsp:spPr>
        <a:xfrm>
          <a:off x="0" y="1962766"/>
          <a:ext cx="651360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85DE5-98DA-5448-B9DE-9CEAC3E8AC54}">
      <dsp:nvSpPr>
        <dsp:cNvPr id="0" name=""/>
        <dsp:cNvSpPr/>
      </dsp:nvSpPr>
      <dsp:spPr>
        <a:xfrm>
          <a:off x="0" y="1962766"/>
          <a:ext cx="6513603" cy="1959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Thus, literacy can be taught with the texts and content of any field and the same approaches can be applied across the disciplines (e.g., SQ3R, KWL, summarization)</a:t>
          </a:r>
        </a:p>
      </dsp:txBody>
      <dsp:txXfrm>
        <a:off x="0" y="1962766"/>
        <a:ext cx="6513603" cy="1959892"/>
      </dsp:txXfrm>
    </dsp:sp>
    <dsp:sp modelId="{E55A97FA-5FBD-154D-9324-9F61D9063CD1}">
      <dsp:nvSpPr>
        <dsp:cNvPr id="0" name=""/>
        <dsp:cNvSpPr/>
      </dsp:nvSpPr>
      <dsp:spPr>
        <a:xfrm>
          <a:off x="0" y="3922659"/>
          <a:ext cx="65136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14130B-1F89-ED41-ABE8-833B59BEECAE}">
      <dsp:nvSpPr>
        <dsp:cNvPr id="0" name=""/>
        <dsp:cNvSpPr/>
      </dsp:nvSpPr>
      <dsp:spPr>
        <a:xfrm>
          <a:off x="0" y="3922659"/>
          <a:ext cx="6513603" cy="1959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But disciplinary literacy focuses not on what is the same across the disciplines, but what is unique or specialized</a:t>
          </a:r>
        </a:p>
      </dsp:txBody>
      <dsp:txXfrm>
        <a:off x="0" y="3922659"/>
        <a:ext cx="6513603" cy="19598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49AAD-7169-D345-8FB8-9070B926CBA2}">
      <dsp:nvSpPr>
        <dsp:cNvPr id="0" name=""/>
        <dsp:cNvSpPr/>
      </dsp:nvSpPr>
      <dsp:spPr>
        <a:xfrm>
          <a:off x="0" y="0"/>
          <a:ext cx="691804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7A1F83-5C54-4D4F-85F5-7B2BDFC19338}">
      <dsp:nvSpPr>
        <dsp:cNvPr id="0" name=""/>
        <dsp:cNvSpPr/>
      </dsp:nvSpPr>
      <dsp:spPr>
        <a:xfrm>
          <a:off x="0" y="0"/>
          <a:ext cx="6918049" cy="294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Content area reading provides students with a “toolbox of strategies” to use whenever text is encountered</a:t>
          </a:r>
        </a:p>
      </dsp:txBody>
      <dsp:txXfrm>
        <a:off x="0" y="0"/>
        <a:ext cx="6918049" cy="2942713"/>
      </dsp:txXfrm>
    </dsp:sp>
    <dsp:sp modelId="{BE5E3BFF-627D-4344-AEB3-388E0719D2BF}">
      <dsp:nvSpPr>
        <dsp:cNvPr id="0" name=""/>
        <dsp:cNvSpPr/>
      </dsp:nvSpPr>
      <dsp:spPr>
        <a:xfrm>
          <a:off x="0" y="2942713"/>
          <a:ext cx="691804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85DE5-98DA-5448-B9DE-9CEAC3E8AC54}">
      <dsp:nvSpPr>
        <dsp:cNvPr id="0" name=""/>
        <dsp:cNvSpPr/>
      </dsp:nvSpPr>
      <dsp:spPr>
        <a:xfrm>
          <a:off x="0" y="2942713"/>
          <a:ext cx="6918049" cy="294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Disciplinary literacy strategies emerge from the nature of the content and the epistemology of the discipline</a:t>
          </a:r>
        </a:p>
      </dsp:txBody>
      <dsp:txXfrm>
        <a:off x="0" y="2942713"/>
        <a:ext cx="6918049" cy="29427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5C6F7-E4F9-CA42-92E9-C94360197EBA}">
      <dsp:nvSpPr>
        <dsp:cNvPr id="0" name=""/>
        <dsp:cNvSpPr/>
      </dsp:nvSpPr>
      <dsp:spPr>
        <a:xfrm>
          <a:off x="130938" y="1393"/>
          <a:ext cx="4224635" cy="268264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894022-C137-BB4F-BA32-47F67E13B102}">
      <dsp:nvSpPr>
        <dsp:cNvPr id="0" name=""/>
        <dsp:cNvSpPr/>
      </dsp:nvSpPr>
      <dsp:spPr>
        <a:xfrm>
          <a:off x="600342"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Functional linguists are showing how texts differ across disciplines</a:t>
          </a:r>
        </a:p>
      </dsp:txBody>
      <dsp:txXfrm>
        <a:off x="678914" y="525899"/>
        <a:ext cx="4067491" cy="2525499"/>
      </dsp:txXfrm>
    </dsp:sp>
    <dsp:sp modelId="{25CEFDE4-974A-F341-8AFD-3AD981B95AD9}">
      <dsp:nvSpPr>
        <dsp:cNvPr id="0" name=""/>
        <dsp:cNvSpPr/>
      </dsp:nvSpPr>
      <dsp:spPr>
        <a:xfrm>
          <a:off x="5294381" y="1393"/>
          <a:ext cx="4224635" cy="268264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1FBFF-89AE-CA4C-8933-B43420B7B22C}">
      <dsp:nvSpPr>
        <dsp:cNvPr id="0" name=""/>
        <dsp:cNvSpPr/>
      </dsp:nvSpPr>
      <dsp:spPr>
        <a:xfrm>
          <a:off x="5763785" y="447327"/>
          <a:ext cx="4224635" cy="268264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But secondary teachers are increasingly trying to teach content without text</a:t>
          </a:r>
        </a:p>
      </dsp:txBody>
      <dsp:txXfrm>
        <a:off x="5842357" y="525899"/>
        <a:ext cx="4067491" cy="25254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78ABBE-E9C5-4829-9A4C-8EBEBE590C67}">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45CD48-56B5-4105-AE17-1E1A9995C71F}">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82BE69-72FD-497D-B616-D87412BDE48D}">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History text constructs time and causation</a:t>
          </a:r>
        </a:p>
      </dsp:txBody>
      <dsp:txXfrm>
        <a:off x="1429899" y="2442"/>
        <a:ext cx="5083704" cy="1238008"/>
      </dsp:txXfrm>
    </dsp:sp>
    <dsp:sp modelId="{ECB9D4F5-5FBD-496A-8418-7DE82A56274D}">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0C3778-070C-461A-8395-2A847753610A}">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FBE11E6-EFDF-4914-ABDF-7860D9EF43E5}">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History constructs paactors and the processes that they engaged in to move towards their goals (attributes agency)</a:t>
          </a:r>
        </a:p>
      </dsp:txBody>
      <dsp:txXfrm>
        <a:off x="1429899" y="1549953"/>
        <a:ext cx="5083704" cy="1238008"/>
      </dsp:txXfrm>
    </dsp:sp>
    <dsp:sp modelId="{C3E89347-6A42-470A-8BA2-34F61A0FF50E}">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CED5A7-E37C-42A1-A07E-1BE87080FB92}">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9E848F-70B4-4769-863B-FDCF97CE4E2E}">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Presents judgment and interpretation (argument)</a:t>
          </a:r>
        </a:p>
      </dsp:txBody>
      <dsp:txXfrm>
        <a:off x="1429899" y="3097464"/>
        <a:ext cx="5083704" cy="1238008"/>
      </dsp:txXfrm>
    </dsp:sp>
    <dsp:sp modelId="{3A27CB93-3E59-4B42-9792-486CB9E193AC}">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C9F54D-7C18-409B-A70F-2967FE13DD3A}">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C748F5-5CC9-4FEF-8BC4-EF722928778D}">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90000"/>
            </a:lnSpc>
            <a:spcBef>
              <a:spcPct val="0"/>
            </a:spcBef>
            <a:spcAft>
              <a:spcPct val="35000"/>
            </a:spcAft>
            <a:buNone/>
          </a:pPr>
          <a:r>
            <a:rPr lang="en-US" sz="2200" kern="1200"/>
            <a:t>Often narratives with lack of clear connections to thesis </a:t>
          </a:r>
        </a:p>
      </dsp:txBody>
      <dsp:txXfrm>
        <a:off x="1429899" y="4644974"/>
        <a:ext cx="5083704" cy="12380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79012-95AF-457A-9B36-953FC2EF6FA6}">
      <dsp:nvSpPr>
        <dsp:cNvPr id="0" name=""/>
        <dsp:cNvSpPr/>
      </dsp:nvSpPr>
      <dsp:spPr>
        <a:xfrm>
          <a:off x="0" y="4597"/>
          <a:ext cx="6513603" cy="9793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1A83B5-B5EC-490B-8B85-25D9903AD56E}">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16A6B9-C92E-4179-AD8D-BC5ED130AB4E}">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dirty="0"/>
            <a:t>Technical, abstract, dense, tightly knit language (that contrasts with interactive, interpersonal style of other texts or ordinary language)</a:t>
          </a:r>
        </a:p>
      </dsp:txBody>
      <dsp:txXfrm>
        <a:off x="1131174" y="4597"/>
        <a:ext cx="5382429" cy="979371"/>
      </dsp:txXfrm>
    </dsp:sp>
    <dsp:sp modelId="{C8250657-A756-48D3-83CD-19AC3D0885F7}">
      <dsp:nvSpPr>
        <dsp:cNvPr id="0" name=""/>
        <dsp:cNvSpPr/>
      </dsp:nvSpPr>
      <dsp:spPr>
        <a:xfrm>
          <a:off x="0" y="1228812"/>
          <a:ext cx="6513603" cy="9793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655E55-F1F7-44EF-8021-3A61BEA78C89}">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8EBC48-5363-47DF-9D2E-E8A01591A4F7}">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a:t>More nouns, fewer verbs—more nominalization and noun modifiers </a:t>
          </a:r>
        </a:p>
      </dsp:txBody>
      <dsp:txXfrm>
        <a:off x="1131174" y="1228812"/>
        <a:ext cx="5382429" cy="979371"/>
      </dsp:txXfrm>
    </dsp:sp>
    <dsp:sp modelId="{08530AD6-EC70-45CC-BFD2-338179729E22}">
      <dsp:nvSpPr>
        <dsp:cNvPr id="0" name=""/>
        <dsp:cNvSpPr/>
      </dsp:nvSpPr>
      <dsp:spPr>
        <a:xfrm>
          <a:off x="0" y="2453027"/>
          <a:ext cx="6513603" cy="97937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4E5712-42EE-43A6-861C-0A71B71A5BC5}">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7895287-A1FB-47B1-A849-1CE8F3F41A13}">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Passive voice (“the atoms were excited by the heat”)</a:t>
          </a:r>
        </a:p>
      </dsp:txBody>
      <dsp:txXfrm>
        <a:off x="1131174" y="2453027"/>
        <a:ext cx="5382429" cy="979371"/>
      </dsp:txXfrm>
    </dsp:sp>
    <dsp:sp modelId="{AF4F6B1D-8478-4D34-BFFC-A5D5270282EC}">
      <dsp:nvSpPr>
        <dsp:cNvPr id="0" name=""/>
        <dsp:cNvSpPr/>
      </dsp:nvSpPr>
      <dsp:spPr>
        <a:xfrm>
          <a:off x="0" y="3677241"/>
          <a:ext cx="6513603" cy="97937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7BFD3F-E590-4579-9D9C-7131F152B568}">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0A4639-202C-426E-A16B-661038F58F03}">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a:t>Suppression of agency (readers need to focus on causation not intention)</a:t>
          </a:r>
        </a:p>
      </dsp:txBody>
      <dsp:txXfrm>
        <a:off x="1131174" y="3677241"/>
        <a:ext cx="5382429" cy="979371"/>
      </dsp:txXfrm>
    </dsp:sp>
    <dsp:sp modelId="{41CF7600-B7AA-488B-BCB2-A9923211EF40}">
      <dsp:nvSpPr>
        <dsp:cNvPr id="0" name=""/>
        <dsp:cNvSpPr/>
      </dsp:nvSpPr>
      <dsp:spPr>
        <a:xfrm>
          <a:off x="0" y="4901456"/>
          <a:ext cx="6513603" cy="97937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7F5421-D8BA-4574-A798-9C5B318EE74A}">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EDA96C-D43F-4AC9-B022-5E05F788AFFB}">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00100">
            <a:lnSpc>
              <a:spcPct val="90000"/>
            </a:lnSpc>
            <a:spcBef>
              <a:spcPct val="0"/>
            </a:spcBef>
            <a:spcAft>
              <a:spcPct val="35000"/>
            </a:spcAft>
            <a:buNone/>
          </a:pPr>
          <a:r>
            <a:rPr lang="en-US" sz="1800" kern="1200"/>
            <a:t>Phrasal complexity instead of clausal complexity </a:t>
          </a:r>
        </a:p>
      </dsp:txBody>
      <dsp:txXfrm>
        <a:off x="1131174" y="4901456"/>
        <a:ext cx="5382429" cy="9793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39E50-B477-1040-A96A-DE8D68100919}">
      <dsp:nvSpPr>
        <dsp:cNvPr id="0" name=""/>
        <dsp:cNvSpPr/>
      </dsp:nvSpPr>
      <dsp:spPr>
        <a:xfrm>
          <a:off x="0" y="718"/>
          <a:ext cx="65136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601C53-F9EC-D74B-B375-635807DB76BB}">
      <dsp:nvSpPr>
        <dsp:cNvPr id="0" name=""/>
        <dsp:cNvSpPr/>
      </dsp:nvSpPr>
      <dsp:spPr>
        <a:xfrm>
          <a:off x="0" y="718"/>
          <a:ext cx="65136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Glass cracks more quickly the harder you press on it. </a:t>
          </a:r>
        </a:p>
      </dsp:txBody>
      <dsp:txXfrm>
        <a:off x="0" y="718"/>
        <a:ext cx="6513603" cy="1176797"/>
      </dsp:txXfrm>
    </dsp:sp>
    <dsp:sp modelId="{D148BF9C-6465-794B-9AF1-C0069FE99795}">
      <dsp:nvSpPr>
        <dsp:cNvPr id="0" name=""/>
        <dsp:cNvSpPr/>
      </dsp:nvSpPr>
      <dsp:spPr>
        <a:xfrm>
          <a:off x="0" y="1177516"/>
          <a:ext cx="6513603"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D3EA36-FBD6-614D-8181-2216EAD2785E}">
      <dsp:nvSpPr>
        <dsp:cNvPr id="0" name=""/>
        <dsp:cNvSpPr/>
      </dsp:nvSpPr>
      <dsp:spPr>
        <a:xfrm>
          <a:off x="0" y="1177516"/>
          <a:ext cx="65136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Cracks in glass grow faster the more pressure is put on. </a:t>
          </a:r>
        </a:p>
      </dsp:txBody>
      <dsp:txXfrm>
        <a:off x="0" y="1177516"/>
        <a:ext cx="6513603" cy="1176797"/>
      </dsp:txXfrm>
    </dsp:sp>
    <dsp:sp modelId="{09F7FEF6-E8B6-1F44-B71C-B3DCD080D0D4}">
      <dsp:nvSpPr>
        <dsp:cNvPr id="0" name=""/>
        <dsp:cNvSpPr/>
      </dsp:nvSpPr>
      <dsp:spPr>
        <a:xfrm>
          <a:off x="0" y="2354314"/>
          <a:ext cx="6513603"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DD3EA3-C142-424F-8672-79205B66586B}">
      <dsp:nvSpPr>
        <dsp:cNvPr id="0" name=""/>
        <dsp:cNvSpPr/>
      </dsp:nvSpPr>
      <dsp:spPr>
        <a:xfrm>
          <a:off x="0" y="2354314"/>
          <a:ext cx="65136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Glass crack growth is faster if greater stress is applied. </a:t>
          </a:r>
        </a:p>
      </dsp:txBody>
      <dsp:txXfrm>
        <a:off x="0" y="2354314"/>
        <a:ext cx="6513603" cy="1176797"/>
      </dsp:txXfrm>
    </dsp:sp>
    <dsp:sp modelId="{748BE827-9E03-7743-9312-565B21D3E0BF}">
      <dsp:nvSpPr>
        <dsp:cNvPr id="0" name=""/>
        <dsp:cNvSpPr/>
      </dsp:nvSpPr>
      <dsp:spPr>
        <a:xfrm>
          <a:off x="0" y="3531111"/>
          <a:ext cx="6513603"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13C2B5-1F60-8A43-B82A-149C06B5B75C}">
      <dsp:nvSpPr>
        <dsp:cNvPr id="0" name=""/>
        <dsp:cNvSpPr/>
      </dsp:nvSpPr>
      <dsp:spPr>
        <a:xfrm>
          <a:off x="0" y="3531111"/>
          <a:ext cx="65136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The rate of glass crack growth depends on the magnitude of the applied stress. </a:t>
          </a:r>
        </a:p>
      </dsp:txBody>
      <dsp:txXfrm>
        <a:off x="0" y="3531111"/>
        <a:ext cx="6513603" cy="1176797"/>
      </dsp:txXfrm>
    </dsp:sp>
    <dsp:sp modelId="{81C19FE9-D8CA-6F4F-949C-65B01471A4D8}">
      <dsp:nvSpPr>
        <dsp:cNvPr id="0" name=""/>
        <dsp:cNvSpPr/>
      </dsp:nvSpPr>
      <dsp:spPr>
        <a:xfrm>
          <a:off x="0" y="4707909"/>
          <a:ext cx="6513603"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AC523A-8CB3-8E4B-8A3D-8B390008BBEB}">
      <dsp:nvSpPr>
        <dsp:cNvPr id="0" name=""/>
        <dsp:cNvSpPr/>
      </dsp:nvSpPr>
      <dsp:spPr>
        <a:xfrm>
          <a:off x="0" y="4707909"/>
          <a:ext cx="65136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Glass crack growth rate is associated with applied stress magnitude. </a:t>
          </a:r>
        </a:p>
      </dsp:txBody>
      <dsp:txXfrm>
        <a:off x="0" y="4707909"/>
        <a:ext cx="6513603" cy="1176797"/>
      </dsp:txXfrm>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22E2D4-78DE-6F44-AA15-5E90E920297E}" type="datetimeFigureOut">
              <a:rPr lang="en-US" smtClean="0"/>
              <a:t>12/13/19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34EBD-2198-E349-B05C-494B90BCE0C7}" type="slidenum">
              <a:rPr lang="en-US" smtClean="0"/>
              <a:t>‹#›</a:t>
            </a:fld>
            <a:endParaRPr lang="en-US"/>
          </a:p>
        </p:txBody>
      </p:sp>
    </p:spTree>
    <p:extLst>
      <p:ext uri="{BB962C8B-B14F-4D97-AF65-F5344CB8AC3E}">
        <p14:creationId xmlns:p14="http://schemas.microsoft.com/office/powerpoint/2010/main" val="2076009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EE63B76-AE0D-409A-8EEF-B8D2CAFF5AE1}" type="slidenum">
              <a:rPr lang="en-US" smtClean="0"/>
              <a:pPr/>
              <a:t>7</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a:t>This pyramid illustrates the development of literacy. The pyramid base represents highly generalizable basic skills entailed in all reading tasks, (decoding skills, print and literacy conventions, recognition of high-frequency words, basic punctuation, etc). Most kids master these in the primary grades, and even those who struggle tend to master them before high school entry.  As students progress, more sophisticated skills develop. These skills are not as widely applicable to different texts and reading situations, but neither are they linked to particular disciplinary specializations. They include decoding multisyllabic words, less common punctuation (such as split quotes), knowing more vocabulary including words not common in oral language, developing the cognitive endurance to maintain attention to extended discourse, monitoring  comprehension, and using fix-up procedures such as rereading. They gain access to more complex forms of text organization, and begin to use author purpose as a tool for critical response. Most students learn these by the end of middle school, but many schoolers struggle with them. In high school, some students even begin to master more specialized reading routines/language uses, but these new routines, though powerful, tend to be constrained in their applicability to most reading tasks. The constraints on the generalizability of literacy skills for more advanced readers — symbolized here by the narrowing of the pyramid — are imposed by the increasingly disciplinary and technical turn in the nature of literacy tasks. Although most students manage to master basic and even intermediate literacy skills, many never gain proficiency with these more advanced skills.</a:t>
            </a:r>
          </a:p>
          <a:p>
            <a:pPr eaLnBrk="1" hangingPunct="1"/>
            <a:r>
              <a:rPr lang="en-US"/>
              <a:t>Progressing higher in the pyramid means learning more sophisticated, but less generalizable, skills and routines. </a:t>
            </a:r>
          </a:p>
        </p:txBody>
      </p:sp>
    </p:spTree>
    <p:extLst>
      <p:ext uri="{BB962C8B-B14F-4D97-AF65-F5344CB8AC3E}">
        <p14:creationId xmlns:p14="http://schemas.microsoft.com/office/powerpoint/2010/main" val="412514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43</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a:t> </a:t>
            </a:r>
            <a:r>
              <a:rPr lang="en-US" sz="1000" dirty="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a:t>are</a:t>
            </a:r>
            <a:r>
              <a:rPr lang="en-US" sz="1000" dirty="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a:t>similarly</a:t>
            </a:r>
            <a:r>
              <a:rPr lang="en-US" sz="1000" dirty="0"/>
              <a:t> or </a:t>
            </a:r>
            <a:r>
              <a:rPr lang="en-US" sz="1000" i="1" dirty="0"/>
              <a:t>in contrast</a:t>
            </a:r>
            <a:r>
              <a:rPr lang="en-US" sz="1000" dirty="0"/>
              <a:t> when incorporating texts that compare or contrast with each other. His preliminary results reveal that students who learned the multiple-gist strategy wrote longer, more coherent answers to essay questions.</a:t>
            </a:r>
          </a:p>
        </p:txBody>
      </p:sp>
    </p:spTree>
    <p:extLst>
      <p:ext uri="{BB962C8B-B14F-4D97-AF65-F5344CB8AC3E}">
        <p14:creationId xmlns:p14="http://schemas.microsoft.com/office/powerpoint/2010/main" val="173503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10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dirty="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dirty="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r>
              <a:rPr lang="en-US" sz="1000" i="1" dirty="0">
                <a:solidFill>
                  <a:srgbClr val="FF6600"/>
                </a:solidFill>
              </a:rPr>
              <a:t>Important:  charts</a:t>
            </a:r>
            <a:r>
              <a:rPr lang="en-US" sz="1000" i="1" baseline="0" dirty="0">
                <a:solidFill>
                  <a:srgbClr val="FF6600"/>
                </a:solidFill>
              </a:rPr>
              <a:t> are used in content area reading, too.  But the idea is that this particular chart couldn’t be used anywhere else but in chemistry.  That’s what makes it an example of disciplinary literacy.  </a:t>
            </a:r>
            <a:endParaRPr lang="en-US" sz="1000" dirty="0"/>
          </a:p>
        </p:txBody>
      </p:sp>
    </p:spTree>
    <p:extLst>
      <p:ext uri="{BB962C8B-B14F-4D97-AF65-F5344CB8AC3E}">
        <p14:creationId xmlns:p14="http://schemas.microsoft.com/office/powerpoint/2010/main" val="272572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11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dirty="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dirty="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r>
              <a:rPr lang="en-US" sz="1000" i="1" dirty="0">
                <a:solidFill>
                  <a:srgbClr val="FF6600"/>
                </a:solidFill>
              </a:rPr>
              <a:t>Important:  charts</a:t>
            </a:r>
            <a:r>
              <a:rPr lang="en-US" sz="1000" i="1" baseline="0" dirty="0">
                <a:solidFill>
                  <a:srgbClr val="FF6600"/>
                </a:solidFill>
              </a:rPr>
              <a:t> are used in content area reading, too.  But the idea is that this particular chart couldn’t be used anywhere else but in chemistry.  That’s what makes it an example of disciplinary literacy.  </a:t>
            </a:r>
            <a:endParaRPr lang="en-US" sz="1000" dirty="0"/>
          </a:p>
        </p:txBody>
      </p:sp>
    </p:spTree>
    <p:extLst>
      <p:ext uri="{BB962C8B-B14F-4D97-AF65-F5344CB8AC3E}">
        <p14:creationId xmlns:p14="http://schemas.microsoft.com/office/powerpoint/2010/main" val="3881393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17</a:t>
            </a:fld>
            <a:endParaRPr lang="en-US"/>
          </a:p>
        </p:txBody>
      </p:sp>
    </p:spTree>
    <p:extLst>
      <p:ext uri="{BB962C8B-B14F-4D97-AF65-F5344CB8AC3E}">
        <p14:creationId xmlns:p14="http://schemas.microsoft.com/office/powerpoint/2010/main" val="3235794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19</a:t>
            </a:fld>
            <a:endParaRPr lang="en-US"/>
          </a:p>
        </p:txBody>
      </p:sp>
    </p:spTree>
    <p:extLst>
      <p:ext uri="{BB962C8B-B14F-4D97-AF65-F5344CB8AC3E}">
        <p14:creationId xmlns:p14="http://schemas.microsoft.com/office/powerpoint/2010/main" val="1976031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20</a:t>
            </a:fld>
            <a:endParaRPr lang="en-US"/>
          </a:p>
        </p:txBody>
      </p:sp>
    </p:spTree>
    <p:extLst>
      <p:ext uri="{BB962C8B-B14F-4D97-AF65-F5344CB8AC3E}">
        <p14:creationId xmlns:p14="http://schemas.microsoft.com/office/powerpoint/2010/main" val="3784445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8016FC-C516-4A8B-8530-000C1D91BF7C}" type="slidenum">
              <a:rPr lang="en-US" smtClean="0"/>
              <a:pPr>
                <a:defRPr/>
              </a:pPr>
              <a:t>21</a:t>
            </a:fld>
            <a:endParaRPr lang="en-US"/>
          </a:p>
        </p:txBody>
      </p:sp>
    </p:spTree>
    <p:extLst>
      <p:ext uri="{BB962C8B-B14F-4D97-AF65-F5344CB8AC3E}">
        <p14:creationId xmlns:p14="http://schemas.microsoft.com/office/powerpoint/2010/main" val="507423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F32F92F-6349-4323-B460-E774478CBEDC}" type="slidenum">
              <a:rPr lang="en-US" smtClean="0"/>
              <a:pPr/>
              <a:t>34</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927275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42</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a:t> </a:t>
            </a:r>
            <a:r>
              <a:rPr lang="en-US" sz="1000" dirty="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a:t>are</a:t>
            </a:r>
            <a:r>
              <a:rPr lang="en-US" sz="1000" dirty="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a:t>similarly</a:t>
            </a:r>
            <a:r>
              <a:rPr lang="en-US" sz="1000" dirty="0"/>
              <a:t> or </a:t>
            </a:r>
            <a:r>
              <a:rPr lang="en-US" sz="1000" i="1" dirty="0"/>
              <a:t>in contrast</a:t>
            </a:r>
            <a:r>
              <a:rPr lang="en-US" sz="1000" dirty="0"/>
              <a:t> when incorporating texts that compare or contrast with each other. His preliminary results reveal that students who learned the multiple-gist strategy wrote longer, more coherent answers to essay questions.</a:t>
            </a:r>
          </a:p>
        </p:txBody>
      </p:sp>
    </p:spTree>
    <p:extLst>
      <p:ext uri="{BB962C8B-B14F-4D97-AF65-F5344CB8AC3E}">
        <p14:creationId xmlns:p14="http://schemas.microsoft.com/office/powerpoint/2010/main" val="195379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0E99-4CD5-BA45-A69C-EF31BFE73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B00B66-5CD8-D948-AA3A-A4E07EC5B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C69ACC-E38F-AC42-80B8-6618C7819CE4}"/>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C696303D-3D53-034C-8DBD-544333E580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4467AA-DB35-904B-9CD4-270B56F99CEE}"/>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184601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EE3A-6EDB-A947-A45F-B84244B108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330220-991C-E246-8706-0892C2D4F0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C93F7-FB53-984C-94AA-EEB377D458D8}"/>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A1A6B1BF-66E4-A942-A5F3-57FC715B0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6055F2-02E0-0545-86B3-5BC4177570CD}"/>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391261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BF26F2-2D0E-D243-B7DC-BA858962D3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D7BE6D-83D7-DA4E-9744-C3F3A5F8D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4A341-EC03-7349-87DF-1AA3A67365CC}"/>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FCBA4B9D-364E-604F-A7D9-30684BDB2A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27F8A5-EC61-0446-A050-3830D18F624A}"/>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130971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SmartArt Placeholder 2"/>
          <p:cNvSpPr>
            <a:spLocks noGrp="1"/>
          </p:cNvSpPr>
          <p:nvPr>
            <p:ph type="dgm" idx="1"/>
          </p:nvPr>
        </p:nvSpPr>
        <p:spPr>
          <a:xfrm>
            <a:off x="609600" y="1600201"/>
            <a:ext cx="109728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extLst>
      <p:ext uri="{BB962C8B-B14F-4D97-AF65-F5344CB8AC3E}">
        <p14:creationId xmlns:p14="http://schemas.microsoft.com/office/powerpoint/2010/main" val="2945743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extLst>
      <p:ext uri="{BB962C8B-B14F-4D97-AF65-F5344CB8AC3E}">
        <p14:creationId xmlns:p14="http://schemas.microsoft.com/office/powerpoint/2010/main" val="1564362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extLst>
      <p:ext uri="{BB962C8B-B14F-4D97-AF65-F5344CB8AC3E}">
        <p14:creationId xmlns:p14="http://schemas.microsoft.com/office/powerpoint/2010/main" val="346043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BBC6-D379-2645-AFD0-E5627D1F85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CAE832-5BB7-D64F-89C0-C50FA69642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5CA129-0E7F-4A40-B6AF-C083BC08D58A}"/>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FC56CF5F-A224-8F42-AC93-5832F9EE37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25B21-4A6C-164B-8063-BBA95AE381AD}"/>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319601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9B20A-9615-954A-85BB-7D3FBCCEBF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5610DF-89BC-E542-83C3-F507980DD7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D0F855-73EC-9E48-93BE-1310CDC332B8}"/>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ACC5625B-FC71-B946-907B-D74FEAF4B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31CF4-B944-EC4D-9D34-193B01EA58E9}"/>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2947305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8BCA9-6C1F-A941-BA78-4B4E8E87F1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223A20-8F9F-DE44-803B-241FAB18C5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1462E9-74B0-F543-B87B-B31C4F761C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CB3DF2-4737-5E42-A7BB-F5C413793173}"/>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6" name="Footer Placeholder 5">
            <a:extLst>
              <a:ext uri="{FF2B5EF4-FFF2-40B4-BE49-F238E27FC236}">
                <a16:creationId xmlns:a16="http://schemas.microsoft.com/office/drawing/2014/main" id="{64309970-1727-AA4E-B7D5-50292C756F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21656-7D0B-BA4C-9595-7CED4B73D5BF}"/>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49036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B59AF-0E1E-D042-978E-025F5CB08D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BE470A-62C7-184F-8390-F163AB6F0E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DE3570-BD85-0E40-8EC1-9E6C24B95D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FE4EF4-2252-684C-867F-D196BC09EF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46D15D-9BBE-9349-9C13-153600F8BA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58B10-53DA-2B47-A955-2F644EE2CA10}"/>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8" name="Footer Placeholder 7">
            <a:extLst>
              <a:ext uri="{FF2B5EF4-FFF2-40B4-BE49-F238E27FC236}">
                <a16:creationId xmlns:a16="http://schemas.microsoft.com/office/drawing/2014/main" id="{CE4F677E-C7FD-3640-8900-79606F7EED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EA88E2-0F10-F74E-935A-9A8A7D350447}"/>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673631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BBC94-F4D5-1848-9125-F05A91C9AF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D939FF-F35E-3947-A0DE-6CF5AB8948C8}"/>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4" name="Footer Placeholder 3">
            <a:extLst>
              <a:ext uri="{FF2B5EF4-FFF2-40B4-BE49-F238E27FC236}">
                <a16:creationId xmlns:a16="http://schemas.microsoft.com/office/drawing/2014/main" id="{151F8B8D-6CA8-6843-9317-2953AFDF99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1B9F68-3CFC-CF40-BDE9-350056BB8855}"/>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294034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428903-AECF-DA4B-8781-F15DC66A47DF}"/>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3" name="Footer Placeholder 2">
            <a:extLst>
              <a:ext uri="{FF2B5EF4-FFF2-40B4-BE49-F238E27FC236}">
                <a16:creationId xmlns:a16="http://schemas.microsoft.com/office/drawing/2014/main" id="{2269F9C1-1F86-BA49-A10E-A4FAF0B3EF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A9D0F3-F9FE-E74C-B08B-1ED24408CBF4}"/>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18179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8E25E-3157-B345-AD27-3B17E33DD0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46E06A-9A69-CC4A-9C39-82D079FE1C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89AFEF-4A43-9D45-B5C9-380C5B42F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575657-D858-F641-A986-BC13AB12F550}"/>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6" name="Footer Placeholder 5">
            <a:extLst>
              <a:ext uri="{FF2B5EF4-FFF2-40B4-BE49-F238E27FC236}">
                <a16:creationId xmlns:a16="http://schemas.microsoft.com/office/drawing/2014/main" id="{989E3C04-8308-FD4A-A423-67518831BD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87BD45-619E-664B-8C9E-77EEE77FF76B}"/>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193740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08622-18BB-B040-8C34-270E4D7CAA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B674CE-83A6-3340-8231-D4F1BF7FA6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D472D5-5596-1549-A428-EF653E851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33ACCE-50CB-6546-86E9-A2582CA1A029}"/>
              </a:ext>
            </a:extLst>
          </p:cNvPr>
          <p:cNvSpPr>
            <a:spLocks noGrp="1"/>
          </p:cNvSpPr>
          <p:nvPr>
            <p:ph type="dt" sz="half" idx="10"/>
          </p:nvPr>
        </p:nvSpPr>
        <p:spPr/>
        <p:txBody>
          <a:bodyPr/>
          <a:lstStyle/>
          <a:p>
            <a:fld id="{7934FF90-C526-184C-A4AE-4C86AD790331}" type="datetimeFigureOut">
              <a:rPr lang="en-US" smtClean="0"/>
              <a:t>12/13/19</a:t>
            </a:fld>
            <a:endParaRPr lang="en-US"/>
          </a:p>
        </p:txBody>
      </p:sp>
      <p:sp>
        <p:nvSpPr>
          <p:cNvPr id="6" name="Footer Placeholder 5">
            <a:extLst>
              <a:ext uri="{FF2B5EF4-FFF2-40B4-BE49-F238E27FC236}">
                <a16:creationId xmlns:a16="http://schemas.microsoft.com/office/drawing/2014/main" id="{66BDDDF8-CC3E-2849-9B65-E74360D21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604EC7-56E3-6C4B-B2F8-C6EC48C45699}"/>
              </a:ext>
            </a:extLst>
          </p:cNvPr>
          <p:cNvSpPr>
            <a:spLocks noGrp="1"/>
          </p:cNvSpPr>
          <p:nvPr>
            <p:ph type="sldNum" sz="quarter" idx="12"/>
          </p:nvPr>
        </p:nvSpPr>
        <p:spPr/>
        <p:txBody>
          <a:bodyPr/>
          <a:lstStyle/>
          <a:p>
            <a:fld id="{1B422C91-A17E-6B4A-ADC1-69F9F4BEEA66}" type="slidenum">
              <a:rPr lang="en-US" smtClean="0"/>
              <a:t>‹#›</a:t>
            </a:fld>
            <a:endParaRPr lang="en-US"/>
          </a:p>
        </p:txBody>
      </p:sp>
    </p:spTree>
    <p:extLst>
      <p:ext uri="{BB962C8B-B14F-4D97-AF65-F5344CB8AC3E}">
        <p14:creationId xmlns:p14="http://schemas.microsoft.com/office/powerpoint/2010/main" val="102329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91A0C-D685-6E4D-B3B9-FD8CB40493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D422C0-899F-D248-881B-35EE8038F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423F98-F414-5042-B4CA-BC4A0A2011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4FF90-C526-184C-A4AE-4C86AD790331}" type="datetimeFigureOut">
              <a:rPr lang="en-US" smtClean="0"/>
              <a:t>12/13/19</a:t>
            </a:fld>
            <a:endParaRPr lang="en-US"/>
          </a:p>
        </p:txBody>
      </p:sp>
      <p:sp>
        <p:nvSpPr>
          <p:cNvPr id="5" name="Footer Placeholder 4">
            <a:extLst>
              <a:ext uri="{FF2B5EF4-FFF2-40B4-BE49-F238E27FC236}">
                <a16:creationId xmlns:a16="http://schemas.microsoft.com/office/drawing/2014/main" id="{C5BB8531-2147-3A48-947B-6BA080B066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8992A9-0A14-9A4E-AA10-ED1C4094D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22C91-A17E-6B4A-ADC1-69F9F4BEEA66}" type="slidenum">
              <a:rPr lang="en-US" smtClean="0"/>
              <a:t>‹#›</a:t>
            </a:fld>
            <a:endParaRPr lang="en-US"/>
          </a:p>
        </p:txBody>
      </p:sp>
    </p:spTree>
    <p:extLst>
      <p:ext uri="{BB962C8B-B14F-4D97-AF65-F5344CB8AC3E}">
        <p14:creationId xmlns:p14="http://schemas.microsoft.com/office/powerpoint/2010/main" val="49580939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wmf"/><Relationship Id="rId4" Type="http://schemas.openxmlformats.org/officeDocument/2006/relationships/oleObject" Target="../embeddings/oleObject1.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ducationendowmentfoundation.org.uk/news/improving-literacy-in-secondary-schools" TargetMode="External"/><Relationship Id="rId7" Type="http://schemas.openxmlformats.org/officeDocument/2006/relationships/hyperlink" Target="https://dpi.wi.gov/standards/literacy-all-subjects" TargetMode="External"/><Relationship Id="rId2" Type="http://schemas.openxmlformats.org/officeDocument/2006/relationships/hyperlink" Target="https://web.wm.edu/hsi/index.html" TargetMode="External"/><Relationship Id="rId1" Type="http://schemas.openxmlformats.org/officeDocument/2006/relationships/slideLayout" Target="../slideLayouts/slideLayout2.xml"/><Relationship Id="rId6" Type="http://schemas.openxmlformats.org/officeDocument/2006/relationships/hyperlink" Target="https://www.teachingchannel.org/videos/reading-like-a-historian-repetition" TargetMode="External"/><Relationship Id="rId5" Type="http://schemas.openxmlformats.org/officeDocument/2006/relationships/hyperlink" Target="http://sheg.stanford.edu/rlh" TargetMode="External"/><Relationship Id="rId4" Type="http://schemas.openxmlformats.org/officeDocument/2006/relationships/hyperlink" Target="https://www.carnegie.org/publications/reading-in-the-disciplines-the-challenges-of-adolescent-literacy/"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82A7D0-DB09-4EBA-8D52-E6A5934B6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A3688C8-DFCE-4CCD-BCF0-5FB239E5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AEB806-D26D-E24D-8403-0674E8494D39}"/>
              </a:ext>
            </a:extLst>
          </p:cNvPr>
          <p:cNvSpPr>
            <a:spLocks noGrp="1"/>
          </p:cNvSpPr>
          <p:nvPr>
            <p:ph type="ctrTitle"/>
          </p:nvPr>
        </p:nvSpPr>
        <p:spPr>
          <a:xfrm>
            <a:off x="1158240" y="1122363"/>
            <a:ext cx="6339840" cy="2387600"/>
          </a:xfrm>
        </p:spPr>
        <p:txBody>
          <a:bodyPr>
            <a:normAutofit/>
          </a:bodyPr>
          <a:lstStyle/>
          <a:p>
            <a:pPr algn="l"/>
            <a:r>
              <a:rPr lang="en-US" sz="5600">
                <a:solidFill>
                  <a:schemeClr val="tx1">
                    <a:lumMod val="85000"/>
                    <a:lumOff val="15000"/>
                  </a:schemeClr>
                </a:solidFill>
              </a:rPr>
              <a:t>Teaching Disciplinary Literacy</a:t>
            </a:r>
          </a:p>
        </p:txBody>
      </p:sp>
      <p:sp>
        <p:nvSpPr>
          <p:cNvPr id="3" name="Subtitle 2">
            <a:extLst>
              <a:ext uri="{FF2B5EF4-FFF2-40B4-BE49-F238E27FC236}">
                <a16:creationId xmlns:a16="http://schemas.microsoft.com/office/drawing/2014/main" id="{A7D4CD7E-1485-084C-BDD0-313202CF532A}"/>
              </a:ext>
            </a:extLst>
          </p:cNvPr>
          <p:cNvSpPr>
            <a:spLocks noGrp="1"/>
          </p:cNvSpPr>
          <p:nvPr>
            <p:ph type="subTitle" idx="1"/>
          </p:nvPr>
        </p:nvSpPr>
        <p:spPr>
          <a:xfrm>
            <a:off x="1158240" y="4700588"/>
            <a:ext cx="5252288" cy="1655762"/>
          </a:xfrm>
        </p:spPr>
        <p:txBody>
          <a:bodyPr>
            <a:normAutofit/>
          </a:bodyPr>
          <a:lstStyle/>
          <a:p>
            <a:pPr algn="l"/>
            <a:r>
              <a:rPr lang="en-US" sz="2400">
                <a:solidFill>
                  <a:schemeClr val="tx1">
                    <a:lumMod val="85000"/>
                    <a:lumOff val="15000"/>
                  </a:schemeClr>
                </a:solidFill>
              </a:rPr>
              <a:t>Timothy Shanahan</a:t>
            </a:r>
          </a:p>
          <a:p>
            <a:pPr algn="l"/>
            <a:r>
              <a:rPr lang="en-US" sz="2400">
                <a:solidFill>
                  <a:schemeClr val="tx1">
                    <a:lumMod val="85000"/>
                    <a:lumOff val="15000"/>
                  </a:schemeClr>
                </a:solidFill>
              </a:rPr>
              <a:t>University of Illinois at Chicago</a:t>
            </a:r>
          </a:p>
          <a:p>
            <a:pPr algn="l"/>
            <a:r>
              <a:rPr lang="en-US" sz="2400">
                <a:solidFill>
                  <a:schemeClr val="tx1">
                    <a:lumMod val="85000"/>
                    <a:lumOff val="15000"/>
                  </a:schemeClr>
                </a:solidFill>
              </a:rPr>
              <a:t>www.shanahanonliteracy.com</a:t>
            </a:r>
          </a:p>
        </p:txBody>
      </p:sp>
      <p:cxnSp>
        <p:nvCxnSpPr>
          <p:cNvPr id="12" name="Straight Connector 11">
            <a:extLst>
              <a:ext uri="{FF2B5EF4-FFF2-40B4-BE49-F238E27FC236}">
                <a16:creationId xmlns:a16="http://schemas.microsoft.com/office/drawing/2014/main" id="{D598FBE3-48D2-40A2-B7E6-F485834C82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8482FDCF-45F3-40F1-8751-19B7AFB3C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4328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171700" y="553278"/>
            <a:ext cx="7315200" cy="957263"/>
          </a:xfrm>
        </p:spPr>
        <p:txBody>
          <a:bodyPr>
            <a:normAutofit fontScale="90000"/>
          </a:bodyPr>
          <a:lstStyle/>
          <a:p>
            <a:pPr eaLnBrk="1" hangingPunct="1"/>
            <a:br>
              <a:rPr lang="en-US" b="1" dirty="0"/>
            </a:br>
            <a:r>
              <a:rPr lang="en-US" b="1" dirty="0"/>
              <a:t>Chemistry Summarization</a:t>
            </a:r>
            <a:br>
              <a:rPr lang="en-US" b="1" dirty="0"/>
            </a:br>
            <a:endParaRPr lang="en-US" b="1" dirty="0"/>
          </a:p>
        </p:txBody>
      </p:sp>
      <p:graphicFrame>
        <p:nvGraphicFramePr>
          <p:cNvPr id="33823" name="Group 31"/>
          <p:cNvGraphicFramePr>
            <a:graphicFrameLocks noGrp="1"/>
          </p:cNvGraphicFramePr>
          <p:nvPr>
            <p:ph sz="half" idx="2"/>
            <p:extLst>
              <p:ext uri="{D42A27DB-BD31-4B8C-83A1-F6EECF244321}">
                <p14:modId xmlns:p14="http://schemas.microsoft.com/office/powerpoint/2010/main" val="1916240339"/>
              </p:ext>
            </p:extLst>
          </p:nvPr>
        </p:nvGraphicFramePr>
        <p:xfrm>
          <a:off x="1752600" y="1828800"/>
          <a:ext cx="7371522" cy="4876800"/>
        </p:xfrm>
        <a:graphic>
          <a:graphicData uri="http://schemas.openxmlformats.org/drawingml/2006/table">
            <a:tbl>
              <a:tblPr/>
              <a:tblGrid>
                <a:gridCol w="1954696">
                  <a:extLst>
                    <a:ext uri="{9D8B030D-6E8A-4147-A177-3AD203B41FA5}">
                      <a16:colId xmlns:a16="http://schemas.microsoft.com/office/drawing/2014/main" val="20000"/>
                    </a:ext>
                  </a:extLst>
                </a:gridCol>
                <a:gridCol w="1739347">
                  <a:extLst>
                    <a:ext uri="{9D8B030D-6E8A-4147-A177-3AD203B41FA5}">
                      <a16:colId xmlns:a16="http://schemas.microsoft.com/office/drawing/2014/main" val="20001"/>
                    </a:ext>
                  </a:extLst>
                </a:gridCol>
                <a:gridCol w="1630018">
                  <a:extLst>
                    <a:ext uri="{9D8B030D-6E8A-4147-A177-3AD203B41FA5}">
                      <a16:colId xmlns:a16="http://schemas.microsoft.com/office/drawing/2014/main" val="20002"/>
                    </a:ext>
                  </a:extLst>
                </a:gridCol>
                <a:gridCol w="2047461">
                  <a:extLst>
                    <a:ext uri="{9D8B030D-6E8A-4147-A177-3AD203B41FA5}">
                      <a16:colId xmlns:a16="http://schemas.microsoft.com/office/drawing/2014/main" val="20003"/>
                    </a:ext>
                  </a:extLst>
                </a:gridCol>
              </a:tblGrid>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chemeClr val="tx1"/>
                          </a:solidFill>
                          <a:effectLst/>
                          <a:latin typeface="Arial" charset="0"/>
                        </a:rPr>
                        <a:t>Substances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chemeClr val="tx1"/>
                          </a:solidFill>
                          <a:effectLst/>
                          <a:latin typeface="Arial" charset="0"/>
                        </a:rPr>
                        <a:t>Properties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Processes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3230516"/>
                  </a:ext>
                </a:extLst>
              </a:tr>
            </a:tbl>
          </a:graphicData>
        </a:graphic>
      </p:graphicFrame>
    </p:spTree>
    <p:extLst>
      <p:ext uri="{BB962C8B-B14F-4D97-AF65-F5344CB8AC3E}">
        <p14:creationId xmlns:p14="http://schemas.microsoft.com/office/powerpoint/2010/main" val="2348298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171700" y="553278"/>
            <a:ext cx="7315200" cy="957263"/>
          </a:xfrm>
        </p:spPr>
        <p:txBody>
          <a:bodyPr>
            <a:normAutofit fontScale="90000"/>
          </a:bodyPr>
          <a:lstStyle/>
          <a:p>
            <a:pPr eaLnBrk="1" hangingPunct="1"/>
            <a:br>
              <a:rPr lang="en-US" b="1" dirty="0"/>
            </a:br>
            <a:r>
              <a:rPr lang="en-US" b="1" dirty="0"/>
              <a:t>Chemistry Summarization</a:t>
            </a:r>
            <a:br>
              <a:rPr lang="en-US" b="1" dirty="0"/>
            </a:br>
            <a:endParaRPr lang="en-US" b="1" dirty="0"/>
          </a:p>
        </p:txBody>
      </p:sp>
      <p:graphicFrame>
        <p:nvGraphicFramePr>
          <p:cNvPr id="33823" name="Group 31"/>
          <p:cNvGraphicFramePr>
            <a:graphicFrameLocks noGrp="1"/>
          </p:cNvGraphicFramePr>
          <p:nvPr>
            <p:ph sz="half" idx="2"/>
          </p:nvPr>
        </p:nvGraphicFramePr>
        <p:xfrm>
          <a:off x="1752600" y="1828800"/>
          <a:ext cx="8153400" cy="4876800"/>
        </p:xfrm>
        <a:graphic>
          <a:graphicData uri="http://schemas.openxmlformats.org/drawingml/2006/table">
            <a:tbl>
              <a:tblPr/>
              <a:tblGrid>
                <a:gridCol w="1630363">
                  <a:extLst>
                    <a:ext uri="{9D8B030D-6E8A-4147-A177-3AD203B41FA5}">
                      <a16:colId xmlns:a16="http://schemas.microsoft.com/office/drawing/2014/main" val="20000"/>
                    </a:ext>
                  </a:extLst>
                </a:gridCol>
                <a:gridCol w="1630362">
                  <a:extLst>
                    <a:ext uri="{9D8B030D-6E8A-4147-A177-3AD203B41FA5}">
                      <a16:colId xmlns:a16="http://schemas.microsoft.com/office/drawing/2014/main" val="20001"/>
                    </a:ext>
                  </a:extLst>
                </a:gridCol>
                <a:gridCol w="1631950">
                  <a:extLst>
                    <a:ext uri="{9D8B030D-6E8A-4147-A177-3AD203B41FA5}">
                      <a16:colId xmlns:a16="http://schemas.microsoft.com/office/drawing/2014/main" val="20002"/>
                    </a:ext>
                  </a:extLst>
                </a:gridCol>
                <a:gridCol w="1630363">
                  <a:extLst>
                    <a:ext uri="{9D8B030D-6E8A-4147-A177-3AD203B41FA5}">
                      <a16:colId xmlns:a16="http://schemas.microsoft.com/office/drawing/2014/main" val="20003"/>
                    </a:ext>
                  </a:extLst>
                </a:gridCol>
                <a:gridCol w="1630362">
                  <a:extLst>
                    <a:ext uri="{9D8B030D-6E8A-4147-A177-3AD203B41FA5}">
                      <a16:colId xmlns:a16="http://schemas.microsoft.com/office/drawing/2014/main" val="20004"/>
                    </a:ext>
                  </a:extLst>
                </a:gridCol>
              </a:tblGrid>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chemeClr val="tx1"/>
                          </a:solidFill>
                          <a:effectLst/>
                          <a:latin typeface="Arial" charset="0"/>
                        </a:rPr>
                        <a:t>Substances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Properties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Processes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Atomic Expression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3230516"/>
                  </a:ext>
                </a:extLst>
              </a:tr>
            </a:tbl>
          </a:graphicData>
        </a:graphic>
      </p:graphicFrame>
    </p:spTree>
    <p:extLst>
      <p:ext uri="{BB962C8B-B14F-4D97-AF65-F5344CB8AC3E}">
        <p14:creationId xmlns:p14="http://schemas.microsoft.com/office/powerpoint/2010/main" val="2039489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3FA7B0-5543-1443-BBC0-AD7D862CD1B4}"/>
              </a:ext>
            </a:extLst>
          </p:cNvPr>
          <p:cNvSpPr>
            <a:spLocks noGrp="1"/>
          </p:cNvSpPr>
          <p:nvPr>
            <p:ph type="title"/>
          </p:nvPr>
        </p:nvSpPr>
        <p:spPr>
          <a:xfrm>
            <a:off x="838200" y="963877"/>
            <a:ext cx="3494362" cy="4930246"/>
          </a:xfrm>
        </p:spPr>
        <p:txBody>
          <a:bodyPr>
            <a:normAutofit/>
          </a:bodyPr>
          <a:lstStyle/>
          <a:p>
            <a:pPr algn="r"/>
            <a:r>
              <a:rPr lang="en-US" sz="4400">
                <a:solidFill>
                  <a:schemeClr val="accent1"/>
                </a:solidFill>
              </a:rPr>
              <a:t>Content Area Vocabulary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61C5BD4-89F1-8A45-A79D-6FA7CCC5C79E}"/>
              </a:ext>
            </a:extLst>
          </p:cNvPr>
          <p:cNvSpPr>
            <a:spLocks noGrp="1"/>
          </p:cNvSpPr>
          <p:nvPr>
            <p:ph idx="1"/>
          </p:nvPr>
        </p:nvSpPr>
        <p:spPr>
          <a:xfrm>
            <a:off x="4976031" y="963877"/>
            <a:ext cx="6377769" cy="4930246"/>
          </a:xfrm>
        </p:spPr>
        <p:txBody>
          <a:bodyPr anchor="ctr">
            <a:normAutofit/>
          </a:bodyPr>
          <a:lstStyle/>
          <a:p>
            <a:pPr>
              <a:buClr>
                <a:schemeClr val="tx1"/>
              </a:buClr>
              <a:buFont typeface="Wingdings" charset="2"/>
              <a:buChar char="§"/>
            </a:pPr>
            <a:r>
              <a:rPr lang="en-US" sz="2400" dirty="0"/>
              <a:t>Students need to learn terminology in all fields</a:t>
            </a:r>
          </a:p>
          <a:p>
            <a:pPr>
              <a:buClr>
                <a:schemeClr val="tx1"/>
              </a:buClr>
              <a:buFont typeface="Wingdings" charset="2"/>
              <a:buChar char="§"/>
            </a:pPr>
            <a:r>
              <a:rPr lang="en-US" sz="2400" dirty="0"/>
              <a:t>The same study techniques would accomplish this no matter what the words</a:t>
            </a:r>
          </a:p>
          <a:p>
            <a:pPr>
              <a:buClr>
                <a:schemeClr val="tx1"/>
              </a:buClr>
              <a:buFont typeface="Wingdings" charset="2"/>
              <a:buChar char="§"/>
            </a:pPr>
            <a:r>
              <a:rPr lang="en-US" sz="2400" dirty="0"/>
              <a:t>Graphic organizers, semantic maps, word sorts, rate knowledge of words, analyze semantic features of words, categorizing/ mapping words, synonym webs, etc.</a:t>
            </a:r>
          </a:p>
          <a:p>
            <a:endParaRPr lang="en-US" sz="2400" dirty="0"/>
          </a:p>
        </p:txBody>
      </p:sp>
    </p:spTree>
    <p:extLst>
      <p:ext uri="{BB962C8B-B14F-4D97-AF65-F5344CB8AC3E}">
        <p14:creationId xmlns:p14="http://schemas.microsoft.com/office/powerpoint/2010/main" val="1213404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2F25BF-2166-9C4E-A3AD-4C0365530E61}"/>
              </a:ext>
            </a:extLst>
          </p:cNvPr>
          <p:cNvSpPr>
            <a:spLocks noGrp="1"/>
          </p:cNvSpPr>
          <p:nvPr>
            <p:ph type="title"/>
          </p:nvPr>
        </p:nvSpPr>
        <p:spPr>
          <a:xfrm>
            <a:off x="838200" y="963877"/>
            <a:ext cx="3494362" cy="4930246"/>
          </a:xfrm>
        </p:spPr>
        <p:txBody>
          <a:bodyPr>
            <a:normAutofit/>
          </a:bodyPr>
          <a:lstStyle/>
          <a:p>
            <a:pPr algn="r"/>
            <a:r>
              <a:rPr lang="en-US" sz="4400">
                <a:solidFill>
                  <a:schemeClr val="accent1"/>
                </a:solidFill>
              </a:rPr>
              <a:t>Disciplinary Literacy Vocabulary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7993CBA-D3F2-5443-89BF-F299ED5E23E0}"/>
              </a:ext>
            </a:extLst>
          </p:cNvPr>
          <p:cNvSpPr>
            <a:spLocks noGrp="1"/>
          </p:cNvSpPr>
          <p:nvPr>
            <p:ph idx="1"/>
          </p:nvPr>
        </p:nvSpPr>
        <p:spPr>
          <a:xfrm>
            <a:off x="4976031" y="963877"/>
            <a:ext cx="6377769" cy="4930246"/>
          </a:xfrm>
        </p:spPr>
        <p:txBody>
          <a:bodyPr anchor="ctr">
            <a:normAutofit lnSpcReduction="10000"/>
          </a:bodyPr>
          <a:lstStyle/>
          <a:p>
            <a:r>
              <a:rPr lang="en-US" sz="2400" dirty="0"/>
              <a:t>No differences in how vocabulary is learned, but the content of vocabulary curriculum needs to differ</a:t>
            </a:r>
          </a:p>
          <a:p>
            <a:r>
              <a:rPr lang="en-US" sz="2400" dirty="0"/>
              <a:t>The nomenclature of each field differs in nature</a:t>
            </a:r>
          </a:p>
          <a:p>
            <a:r>
              <a:rPr lang="en-US" sz="2400" dirty="0"/>
              <a:t>Science, for example, emphasizes words intentionally constructed from Greek and Latin roots (precise, dense, stable, interrelated meanings that are recoverable): </a:t>
            </a:r>
            <a:r>
              <a:rPr lang="en-US" sz="2400" i="1" dirty="0"/>
              <a:t>deoxyribonucleic acid</a:t>
            </a:r>
          </a:p>
          <a:p>
            <a:r>
              <a:rPr lang="en-US" sz="2400" dirty="0"/>
              <a:t>History, on the other hand, emphasizes the meanings of metaphorical terms and words with a political point of view: </a:t>
            </a:r>
            <a:r>
              <a:rPr lang="en-US" sz="2400" i="1" dirty="0"/>
              <a:t>Civil War, War Between the States, War of Northern Aggression </a:t>
            </a:r>
          </a:p>
        </p:txBody>
      </p:sp>
    </p:spTree>
    <p:extLst>
      <p:ext uri="{BB962C8B-B14F-4D97-AF65-F5344CB8AC3E}">
        <p14:creationId xmlns:p14="http://schemas.microsoft.com/office/powerpoint/2010/main" val="13344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2F25BF-2166-9C4E-A3AD-4C0365530E61}"/>
              </a:ext>
            </a:extLst>
          </p:cNvPr>
          <p:cNvSpPr>
            <a:spLocks noGrp="1"/>
          </p:cNvSpPr>
          <p:nvPr>
            <p:ph type="title"/>
          </p:nvPr>
        </p:nvSpPr>
        <p:spPr>
          <a:xfrm>
            <a:off x="838200" y="963877"/>
            <a:ext cx="3494362" cy="4930246"/>
          </a:xfrm>
        </p:spPr>
        <p:txBody>
          <a:bodyPr>
            <a:normAutofit/>
          </a:bodyPr>
          <a:lstStyle/>
          <a:p>
            <a:pPr algn="r"/>
            <a:r>
              <a:rPr lang="en-US" sz="4400" dirty="0">
                <a:solidFill>
                  <a:schemeClr val="accent1"/>
                </a:solidFill>
              </a:rPr>
              <a:t>Disciplinary Literacy Vocabulary (cont.)</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7993CBA-D3F2-5443-89BF-F299ED5E23E0}"/>
              </a:ext>
            </a:extLst>
          </p:cNvPr>
          <p:cNvSpPr>
            <a:spLocks noGrp="1"/>
          </p:cNvSpPr>
          <p:nvPr>
            <p:ph idx="1"/>
          </p:nvPr>
        </p:nvSpPr>
        <p:spPr>
          <a:xfrm>
            <a:off x="4976031" y="963877"/>
            <a:ext cx="6377769" cy="4930246"/>
          </a:xfrm>
        </p:spPr>
        <p:txBody>
          <a:bodyPr anchor="ctr">
            <a:normAutofit/>
          </a:bodyPr>
          <a:lstStyle/>
          <a:p>
            <a:r>
              <a:rPr lang="en-US" sz="2400" dirty="0"/>
              <a:t>Literature: words that evoke emotion, the senses, human relationships</a:t>
            </a:r>
          </a:p>
          <a:p>
            <a:r>
              <a:rPr lang="en-US" sz="2400" dirty="0"/>
              <a:t>The nomenclature of each field differs in nature</a:t>
            </a:r>
          </a:p>
          <a:p>
            <a:r>
              <a:rPr lang="en-US" sz="2400" dirty="0"/>
              <a:t>Example…. where I would have lived through all that </a:t>
            </a:r>
            <a:r>
              <a:rPr lang="en-US" sz="2400" i="1" dirty="0"/>
              <a:t>impassioned, insane joy </a:t>
            </a:r>
            <a:r>
              <a:rPr lang="en-US" sz="2400" dirty="0"/>
              <a:t>of the hunt, when as I climb the rock my face </a:t>
            </a:r>
            <a:r>
              <a:rPr lang="en-US" sz="2400" i="1" dirty="0"/>
              <a:t>contorted, </a:t>
            </a:r>
            <a:r>
              <a:rPr lang="en-US" sz="2400" dirty="0"/>
              <a:t>gasping, shouting </a:t>
            </a:r>
            <a:r>
              <a:rPr lang="en-US" sz="2400" i="1" dirty="0"/>
              <a:t>voluptuously, senseless </a:t>
            </a:r>
            <a:r>
              <a:rPr lang="en-US" sz="2400" dirty="0"/>
              <a:t>words…. (Nabokov, Father’s Butterflies)</a:t>
            </a:r>
          </a:p>
        </p:txBody>
      </p:sp>
    </p:spTree>
    <p:extLst>
      <p:ext uri="{BB962C8B-B14F-4D97-AF65-F5344CB8AC3E}">
        <p14:creationId xmlns:p14="http://schemas.microsoft.com/office/powerpoint/2010/main" val="2582379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2F25BF-2166-9C4E-A3AD-4C0365530E61}"/>
              </a:ext>
            </a:extLst>
          </p:cNvPr>
          <p:cNvSpPr>
            <a:spLocks noGrp="1"/>
          </p:cNvSpPr>
          <p:nvPr>
            <p:ph type="title"/>
          </p:nvPr>
        </p:nvSpPr>
        <p:spPr>
          <a:xfrm>
            <a:off x="838200" y="963877"/>
            <a:ext cx="3494362" cy="4930246"/>
          </a:xfrm>
        </p:spPr>
        <p:txBody>
          <a:bodyPr>
            <a:normAutofit/>
          </a:bodyPr>
          <a:lstStyle/>
          <a:p>
            <a:pPr algn="r"/>
            <a:r>
              <a:rPr lang="en-US" sz="4400" dirty="0">
                <a:solidFill>
                  <a:schemeClr val="accent1"/>
                </a:solidFill>
              </a:rPr>
              <a:t>Frequency of Morphology Differs by Discipline</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7993CBA-D3F2-5443-89BF-F299ED5E23E0}"/>
              </a:ext>
            </a:extLst>
          </p:cNvPr>
          <p:cNvSpPr>
            <a:spLocks noGrp="1"/>
          </p:cNvSpPr>
          <p:nvPr>
            <p:ph idx="1"/>
          </p:nvPr>
        </p:nvSpPr>
        <p:spPr>
          <a:xfrm>
            <a:off x="4976031" y="963877"/>
            <a:ext cx="6377769" cy="4930246"/>
          </a:xfrm>
        </p:spPr>
        <p:txBody>
          <a:bodyPr anchor="ctr">
            <a:normAutofit/>
          </a:bodyPr>
          <a:lstStyle/>
          <a:p>
            <a:r>
              <a:rPr lang="en-US" sz="2400" dirty="0"/>
              <a:t>Different disciplines emphasize different words</a:t>
            </a:r>
          </a:p>
          <a:p>
            <a:r>
              <a:rPr lang="en-US" sz="2400" dirty="0"/>
              <a:t>But the frequency or value of prefixes, suffixes, and combing forms differ by discipline, too (</a:t>
            </a:r>
            <a:r>
              <a:rPr lang="en-US" sz="2400" dirty="0" err="1"/>
              <a:t>Gutlohn</a:t>
            </a:r>
            <a:r>
              <a:rPr lang="en-US" sz="2400" dirty="0"/>
              <a:t> &amp; </a:t>
            </a:r>
            <a:r>
              <a:rPr lang="en-US" sz="2400" dirty="0" err="1"/>
              <a:t>Besselieu</a:t>
            </a:r>
            <a:r>
              <a:rPr lang="en-US" sz="2400" dirty="0"/>
              <a:t>, 2014)</a:t>
            </a:r>
          </a:p>
          <a:p>
            <a:r>
              <a:rPr lang="en-US" sz="2400" dirty="0"/>
              <a:t>Examined frequency of 4500 multisyllabic content words to identify morpheme frequency</a:t>
            </a:r>
          </a:p>
          <a:p>
            <a:r>
              <a:rPr lang="en-US" sz="2400" dirty="0"/>
              <a:t>Half the morphemes occurred across contents, but many were more specialized</a:t>
            </a:r>
          </a:p>
          <a:p>
            <a:r>
              <a:rPr lang="en-US" sz="2400" dirty="0"/>
              <a:t>Example: these were only frequent in science: trans-, ism, chem, electro/</a:t>
            </a:r>
            <a:r>
              <a:rPr lang="en-US" sz="2400" dirty="0" err="1"/>
              <a:t>electr</a:t>
            </a:r>
            <a:r>
              <a:rPr lang="en-US" sz="2400" dirty="0"/>
              <a:t>, endo, hydro, micro, </a:t>
            </a:r>
            <a:r>
              <a:rPr lang="en-US" sz="2400" dirty="0" err="1"/>
              <a:t>oid</a:t>
            </a:r>
            <a:r>
              <a:rPr lang="en-US" sz="2400" dirty="0"/>
              <a:t>, photo, scope, </a:t>
            </a:r>
            <a:r>
              <a:rPr lang="en-US" sz="2400" dirty="0" err="1"/>
              <a:t>therm</a:t>
            </a:r>
            <a:r>
              <a:rPr lang="en-US" sz="2400" dirty="0"/>
              <a:t>/thermo</a:t>
            </a:r>
          </a:p>
        </p:txBody>
      </p:sp>
    </p:spTree>
    <p:extLst>
      <p:ext uri="{BB962C8B-B14F-4D97-AF65-F5344CB8AC3E}">
        <p14:creationId xmlns:p14="http://schemas.microsoft.com/office/powerpoint/2010/main" val="1083583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8115736"/>
              </p:ext>
            </p:extLst>
          </p:nvPr>
        </p:nvGraphicFramePr>
        <p:xfrm>
          <a:off x="2969741" y="1027906"/>
          <a:ext cx="8229600" cy="5648958"/>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403497">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3497">
                <a:tc>
                  <a:txBody>
                    <a:bodyPr/>
                    <a:lstStyle/>
                    <a:p>
                      <a:r>
                        <a:rPr lang="en-US" dirty="0"/>
                        <a:t>com-</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1"/>
                  </a:ext>
                </a:extLst>
              </a:tr>
              <a:tr h="403497">
                <a:tc>
                  <a:txBody>
                    <a:bodyPr/>
                    <a:lstStyle/>
                    <a:p>
                      <a:r>
                        <a:rPr lang="en-US" dirty="0"/>
                        <a:t>con-</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2"/>
                  </a:ext>
                </a:extLst>
              </a:tr>
              <a:tr h="403497">
                <a:tc>
                  <a:txBody>
                    <a:bodyPr/>
                    <a:lstStyle/>
                    <a:p>
                      <a:r>
                        <a:rPr lang="en-US" dirty="0"/>
                        <a:t>de-</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3"/>
                  </a:ext>
                </a:extLst>
              </a:tr>
              <a:tr h="403497">
                <a:tc>
                  <a:txBody>
                    <a:bodyPr/>
                    <a:lstStyle/>
                    <a:p>
                      <a:r>
                        <a:rPr lang="en-US" dirty="0"/>
                        <a:t>dis-</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4"/>
                  </a:ext>
                </a:extLst>
              </a:tr>
              <a:tr h="403497">
                <a:tc>
                  <a:txBody>
                    <a:bodyPr/>
                    <a:lstStyle/>
                    <a:p>
                      <a:r>
                        <a:rPr lang="en-US" dirty="0"/>
                        <a:t>ex-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5"/>
                  </a:ext>
                </a:extLst>
              </a:tr>
              <a:tr h="403497">
                <a:tc>
                  <a:txBody>
                    <a:bodyPr/>
                    <a:lstStyle/>
                    <a:p>
                      <a:r>
                        <a:rPr lang="en-US" dirty="0"/>
                        <a:t>in-</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6"/>
                  </a:ext>
                </a:extLst>
              </a:tr>
              <a:tr h="403497">
                <a:tc>
                  <a:txBody>
                    <a:bodyPr/>
                    <a:lstStyle/>
                    <a:p>
                      <a:r>
                        <a:rPr lang="en-US" dirty="0"/>
                        <a:t>inter-</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7"/>
                  </a:ext>
                </a:extLst>
              </a:tr>
              <a:tr h="403497">
                <a:tc>
                  <a:txBody>
                    <a:bodyPr/>
                    <a:lstStyle/>
                    <a:p>
                      <a:r>
                        <a:rPr lang="en-US" dirty="0"/>
                        <a:t>pre-</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8"/>
                  </a:ext>
                </a:extLst>
              </a:tr>
              <a:tr h="403497">
                <a:tc>
                  <a:txBody>
                    <a:bodyPr/>
                    <a:lstStyle/>
                    <a:p>
                      <a:r>
                        <a:rPr lang="en-US" dirty="0"/>
                        <a:t>pro-</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9"/>
                  </a:ext>
                </a:extLst>
              </a:tr>
              <a:tr h="403497">
                <a:tc>
                  <a:txBody>
                    <a:bodyPr/>
                    <a:lstStyle/>
                    <a:p>
                      <a:r>
                        <a:rPr lang="en-US" dirty="0"/>
                        <a:t>re-</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10"/>
                  </a:ext>
                </a:extLst>
              </a:tr>
              <a:tr h="403497">
                <a:tc>
                  <a:txBody>
                    <a:bodyPr/>
                    <a:lstStyle/>
                    <a:p>
                      <a:r>
                        <a:rPr lang="en-US" dirty="0"/>
                        <a:t>sub-</a:t>
                      </a:r>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11"/>
                  </a:ext>
                </a:extLst>
              </a:tr>
              <a:tr h="403497">
                <a:tc>
                  <a:txBody>
                    <a:bodyPr/>
                    <a:lstStyle/>
                    <a:p>
                      <a:r>
                        <a:rPr lang="en-US" dirty="0">
                          <a:solidFill>
                            <a:schemeClr val="tx1"/>
                          </a:solidFill>
                        </a:rPr>
                        <a:t>trans-</a:t>
                      </a:r>
                    </a:p>
                  </a:txBody>
                  <a:tcPr/>
                </a:tc>
                <a:tc>
                  <a:txBody>
                    <a:bodyPr/>
                    <a:lstStyle/>
                    <a:p>
                      <a:pPr algn="ctr"/>
                      <a:endParaRPr lang="en-US">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12"/>
                  </a:ext>
                </a:extLst>
              </a:tr>
              <a:tr h="403497">
                <a:tc>
                  <a:txBody>
                    <a:bodyPr/>
                    <a:lstStyle/>
                    <a:p>
                      <a:r>
                        <a:rPr lang="en-US" dirty="0"/>
                        <a:t>un-</a:t>
                      </a:r>
                    </a:p>
                  </a:txBody>
                  <a:tcPr/>
                </a:tc>
                <a:tc>
                  <a:txBody>
                    <a:bodyPr/>
                    <a:lstStyle/>
                    <a:p>
                      <a:pPr algn="ctr"/>
                      <a:endParaRPr lang="en-US"/>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592573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026" y="1"/>
            <a:ext cx="11194774" cy="1690688"/>
          </a:xfrm>
        </p:spPr>
        <p:txBody>
          <a:bodyPr/>
          <a:lstStyle/>
          <a:p>
            <a:r>
              <a:rPr lang="en-US" dirty="0"/>
              <a:t>    Derivational </a:t>
            </a:r>
            <a:br>
              <a:rPr lang="en-US" dirty="0"/>
            </a:br>
            <a:r>
              <a:rPr lang="en-US" dirty="0"/>
              <a:t>      Suffixes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9581273"/>
              </p:ext>
            </p:extLst>
          </p:nvPr>
        </p:nvGraphicFramePr>
        <p:xfrm>
          <a:off x="2961503" y="1142922"/>
          <a:ext cx="8229600" cy="5715077"/>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81079">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3497">
                <a:tc>
                  <a:txBody>
                    <a:bodyPr/>
                    <a:lstStyle/>
                    <a:p>
                      <a:r>
                        <a:rPr lang="en-US" dirty="0"/>
                        <a:t>-al</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1"/>
                  </a:ext>
                </a:extLst>
              </a:tr>
              <a:tr h="403497">
                <a:tc>
                  <a:txBody>
                    <a:bodyPr/>
                    <a:lstStyle/>
                    <a:p>
                      <a:r>
                        <a:rPr lang="en-US" dirty="0">
                          <a:solidFill>
                            <a:schemeClr val="tx1"/>
                          </a:solidFill>
                        </a:rPr>
                        <a:t>-</a:t>
                      </a:r>
                      <a:r>
                        <a:rPr lang="en-US" dirty="0" err="1">
                          <a:solidFill>
                            <a:schemeClr val="tx1"/>
                          </a:solidFill>
                        </a:rPr>
                        <a:t>ar</a:t>
                      </a: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2"/>
                  </a:ext>
                </a:extLst>
              </a:tr>
              <a:tr h="403497">
                <a:tc>
                  <a:txBody>
                    <a:bodyPr/>
                    <a:lstStyle/>
                    <a:p>
                      <a:r>
                        <a:rPr lang="en-US" dirty="0"/>
                        <a:t>-</a:t>
                      </a:r>
                      <a:r>
                        <a:rPr lang="en-US" dirty="0" err="1"/>
                        <a:t>ary</a:t>
                      </a: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3"/>
                  </a:ext>
                </a:extLst>
              </a:tr>
              <a:tr h="403497">
                <a:tc>
                  <a:txBody>
                    <a:bodyPr/>
                    <a:lstStyle/>
                    <a:p>
                      <a:r>
                        <a:rPr lang="en-US" dirty="0"/>
                        <a:t>-ate</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4"/>
                  </a:ext>
                </a:extLst>
              </a:tr>
              <a:tr h="403497">
                <a:tc>
                  <a:txBody>
                    <a:bodyPr/>
                    <a:lstStyle/>
                    <a:p>
                      <a:r>
                        <a:rPr lang="en-US" dirty="0"/>
                        <a:t>-</a:t>
                      </a:r>
                      <a:r>
                        <a:rPr lang="en-US" dirty="0" err="1"/>
                        <a:t>ation</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5"/>
                  </a:ext>
                </a:extLst>
              </a:tr>
              <a:tr h="403497">
                <a:tc>
                  <a:txBody>
                    <a:bodyPr/>
                    <a:lstStyle/>
                    <a:p>
                      <a:r>
                        <a:rPr lang="en-US" dirty="0"/>
                        <a:t>-</a:t>
                      </a:r>
                      <a:r>
                        <a:rPr lang="en-US" dirty="0" err="1"/>
                        <a:t>ent</a:t>
                      </a: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6"/>
                  </a:ext>
                </a:extLst>
              </a:tr>
              <a:tr h="403497">
                <a:tc>
                  <a:txBody>
                    <a:bodyPr/>
                    <a:lstStyle/>
                    <a:p>
                      <a:r>
                        <a:rPr lang="en-US" dirty="0"/>
                        <a:t>-</a:t>
                      </a:r>
                      <a:r>
                        <a:rPr lang="en-US" dirty="0" err="1"/>
                        <a:t>ic</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7"/>
                  </a:ext>
                </a:extLst>
              </a:tr>
              <a:tr h="403497">
                <a:tc>
                  <a:txBody>
                    <a:bodyPr/>
                    <a:lstStyle/>
                    <a:p>
                      <a:r>
                        <a:rPr lang="en-US" dirty="0">
                          <a:solidFill>
                            <a:schemeClr val="tx1"/>
                          </a:solidFill>
                        </a:rPr>
                        <a:t>-ism</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r>
                        <a:rPr lang="en-US" dirty="0">
                          <a:solidFill>
                            <a:schemeClr val="tx1"/>
                          </a:solidFill>
                        </a:rPr>
                        <a:t>X</a:t>
                      </a:r>
                    </a:p>
                  </a:txBody>
                  <a:tcPr/>
                </a:tc>
                <a:extLst>
                  <a:ext uri="{0D108BD9-81ED-4DB2-BD59-A6C34878D82A}">
                    <a16:rowId xmlns:a16="http://schemas.microsoft.com/office/drawing/2014/main" val="10008"/>
                  </a:ext>
                </a:extLst>
              </a:tr>
              <a:tr h="403497">
                <a:tc>
                  <a:txBody>
                    <a:bodyPr/>
                    <a:lstStyle/>
                    <a:p>
                      <a:r>
                        <a:rPr lang="en-US" dirty="0"/>
                        <a:t>-</a:t>
                      </a:r>
                      <a:r>
                        <a:rPr lang="en-US" dirty="0" err="1"/>
                        <a:t>ist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9"/>
                  </a:ext>
                </a:extLst>
              </a:tr>
              <a:tr h="403497">
                <a:tc>
                  <a:txBody>
                    <a:bodyPr/>
                    <a:lstStyle/>
                    <a:p>
                      <a:r>
                        <a:rPr lang="en-US" dirty="0"/>
                        <a:t>-</a:t>
                      </a:r>
                      <a:r>
                        <a:rPr lang="en-US" dirty="0" err="1"/>
                        <a:t>ity</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10"/>
                  </a:ext>
                </a:extLst>
              </a:tr>
              <a:tr h="403497">
                <a:tc>
                  <a:txBody>
                    <a:bodyPr/>
                    <a:lstStyle/>
                    <a:p>
                      <a:r>
                        <a:rPr lang="en-US" dirty="0"/>
                        <a:t>-</a:t>
                      </a:r>
                      <a:r>
                        <a:rPr lang="en-US" dirty="0" err="1"/>
                        <a:t>ive</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11"/>
                  </a:ext>
                </a:extLst>
              </a:tr>
              <a:tr h="492034">
                <a:tc>
                  <a:txBody>
                    <a:bodyPr/>
                    <a:lstStyle/>
                    <a:p>
                      <a:r>
                        <a:rPr lang="en-US" dirty="0">
                          <a:solidFill>
                            <a:schemeClr val="tx1"/>
                          </a:solidFill>
                        </a:rPr>
                        <a:t>-</a:t>
                      </a:r>
                      <a:r>
                        <a:rPr lang="en-US" dirty="0" err="1">
                          <a:solidFill>
                            <a:schemeClr val="tx1"/>
                          </a:solidFill>
                        </a:rPr>
                        <a:t>ize</a:t>
                      </a: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r>
                        <a:rPr lang="en-US" dirty="0">
                          <a:solidFill>
                            <a:schemeClr val="tx1"/>
                          </a:solidFill>
                        </a:rPr>
                        <a:t>X</a:t>
                      </a:r>
                    </a:p>
                  </a:txBody>
                  <a:tcPr/>
                </a:tc>
                <a:extLst>
                  <a:ext uri="{0D108BD9-81ED-4DB2-BD59-A6C34878D82A}">
                    <a16:rowId xmlns:a16="http://schemas.microsoft.com/office/drawing/2014/main" val="10012"/>
                  </a:ext>
                </a:extLst>
              </a:tr>
              <a:tr h="403497">
                <a:tc>
                  <a:txBody>
                    <a:bodyPr/>
                    <a:lstStyle/>
                    <a:p>
                      <a:r>
                        <a:rPr lang="en-US" dirty="0"/>
                        <a:t>-</a:t>
                      </a:r>
                      <a:r>
                        <a:rPr lang="en-US" dirty="0" err="1"/>
                        <a:t>ment</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055469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341" y="277814"/>
            <a:ext cx="9910118" cy="1464489"/>
          </a:xfrm>
        </p:spPr>
        <p:txBody>
          <a:bodyPr>
            <a:normAutofit/>
          </a:bodyPr>
          <a:lstStyle/>
          <a:p>
            <a:r>
              <a:rPr lang="en-US" dirty="0"/>
              <a:t>Derivational </a:t>
            </a:r>
            <a:br>
              <a:rPr lang="en-US" dirty="0"/>
            </a:br>
            <a:r>
              <a:rPr lang="en-US" dirty="0"/>
              <a:t>Suffixes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2848360"/>
              </p:ext>
            </p:extLst>
          </p:nvPr>
        </p:nvGraphicFramePr>
        <p:xfrm>
          <a:off x="2524898" y="2545491"/>
          <a:ext cx="8229598" cy="1998953"/>
        </p:xfrm>
        <a:graphic>
          <a:graphicData uri="http://schemas.openxmlformats.org/drawingml/2006/table">
            <a:tbl>
              <a:tblPr firstRow="1" bandRow="1">
                <a:tableStyleId>{5C22544A-7EE6-4342-B048-85BDC9FD1C3A}</a:tableStyleId>
              </a:tblPr>
              <a:tblGrid>
                <a:gridCol w="1629402">
                  <a:extLst>
                    <a:ext uri="{9D8B030D-6E8A-4147-A177-3AD203B41FA5}">
                      <a16:colId xmlns:a16="http://schemas.microsoft.com/office/drawing/2014/main" val="20000"/>
                    </a:ext>
                  </a:extLst>
                </a:gridCol>
                <a:gridCol w="1650049">
                  <a:extLst>
                    <a:ext uri="{9D8B030D-6E8A-4147-A177-3AD203B41FA5}">
                      <a16:colId xmlns:a16="http://schemas.microsoft.com/office/drawing/2014/main" val="20001"/>
                    </a:ext>
                  </a:extLst>
                </a:gridCol>
                <a:gridCol w="1650049">
                  <a:extLst>
                    <a:ext uri="{9D8B030D-6E8A-4147-A177-3AD203B41FA5}">
                      <a16:colId xmlns:a16="http://schemas.microsoft.com/office/drawing/2014/main" val="20002"/>
                    </a:ext>
                  </a:extLst>
                </a:gridCol>
                <a:gridCol w="1650049">
                  <a:extLst>
                    <a:ext uri="{9D8B030D-6E8A-4147-A177-3AD203B41FA5}">
                      <a16:colId xmlns:a16="http://schemas.microsoft.com/office/drawing/2014/main" val="20003"/>
                    </a:ext>
                  </a:extLst>
                </a:gridCol>
                <a:gridCol w="1650049">
                  <a:extLst>
                    <a:ext uri="{9D8B030D-6E8A-4147-A177-3AD203B41FA5}">
                      <a16:colId xmlns:a16="http://schemas.microsoft.com/office/drawing/2014/main" val="20004"/>
                    </a:ext>
                  </a:extLst>
                </a:gridCol>
              </a:tblGrid>
              <a:tr h="394881">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1018">
                <a:tc>
                  <a:txBody>
                    <a:bodyPr/>
                    <a:lstStyle/>
                    <a:p>
                      <a:r>
                        <a:rPr lang="en-US" dirty="0"/>
                        <a:t>-or</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1"/>
                  </a:ext>
                </a:extLst>
              </a:tr>
              <a:tr h="401018">
                <a:tc>
                  <a:txBody>
                    <a:bodyPr/>
                    <a:lstStyle/>
                    <a:p>
                      <a:r>
                        <a:rPr lang="en-US" dirty="0"/>
                        <a:t>-</a:t>
                      </a:r>
                      <a:r>
                        <a:rPr lang="en-US" dirty="0" err="1"/>
                        <a:t>sion</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2"/>
                  </a:ext>
                </a:extLst>
              </a:tr>
              <a:tr h="401018">
                <a:tc>
                  <a:txBody>
                    <a:bodyPr/>
                    <a:lstStyle/>
                    <a:p>
                      <a:r>
                        <a:rPr lang="en-US" dirty="0"/>
                        <a:t>-</a:t>
                      </a:r>
                      <a:r>
                        <a:rPr lang="en-US" dirty="0" err="1"/>
                        <a:t>tion</a:t>
                      </a: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3"/>
                  </a:ext>
                </a:extLst>
              </a:tr>
              <a:tr h="401018">
                <a:tc>
                  <a:txBody>
                    <a:bodyPr/>
                    <a:lstStyle/>
                    <a:p>
                      <a:r>
                        <a:rPr lang="en-US" dirty="0"/>
                        <a:t>-</a:t>
                      </a:r>
                      <a:r>
                        <a:rPr lang="en-US" dirty="0" err="1"/>
                        <a:t>ture</a:t>
                      </a: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18053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a:t>
            </a:r>
            <a:br>
              <a:rPr lang="en-US" dirty="0"/>
            </a:br>
            <a:r>
              <a:rPr lang="en-US" dirty="0"/>
              <a:t>Forms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9723673"/>
              </p:ext>
            </p:extLst>
          </p:nvPr>
        </p:nvGraphicFramePr>
        <p:xfrm>
          <a:off x="3871784" y="1205414"/>
          <a:ext cx="8229600" cy="5652586"/>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403497">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3497">
                <a:tc>
                  <a:txBody>
                    <a:bodyPr/>
                    <a:lstStyle/>
                    <a:p>
                      <a:r>
                        <a:rPr lang="en-US" dirty="0" err="1"/>
                        <a:t>ana</a:t>
                      </a: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403497">
                <a:tc>
                  <a:txBody>
                    <a:bodyPr/>
                    <a:lstStyle/>
                    <a:p>
                      <a:r>
                        <a:rPr lang="en-US" dirty="0">
                          <a:solidFill>
                            <a:schemeClr val="tx1"/>
                          </a:solidFill>
                        </a:rPr>
                        <a:t>arch</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solidFill>
                          <a:srgbClr val="FF0000"/>
                        </a:solidFill>
                      </a:endParaRPr>
                    </a:p>
                  </a:txBody>
                  <a:tcPr/>
                </a:tc>
                <a:tc>
                  <a:txBody>
                    <a:bodyPr/>
                    <a:lstStyle/>
                    <a:p>
                      <a:pPr algn="ctr"/>
                      <a:r>
                        <a:rPr lang="en-US" dirty="0"/>
                        <a:t>X</a:t>
                      </a:r>
                    </a:p>
                  </a:txBody>
                  <a:tcPr/>
                </a:tc>
                <a:extLst>
                  <a:ext uri="{0D108BD9-81ED-4DB2-BD59-A6C34878D82A}">
                    <a16:rowId xmlns:a16="http://schemas.microsoft.com/office/drawing/2014/main" val="10002"/>
                  </a:ext>
                </a:extLst>
              </a:tr>
              <a:tr h="403497">
                <a:tc>
                  <a:txBody>
                    <a:bodyPr/>
                    <a:lstStyle/>
                    <a:p>
                      <a:r>
                        <a:rPr lang="en-US" dirty="0"/>
                        <a:t>auto</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3"/>
                  </a:ext>
                </a:extLst>
              </a:tr>
              <a:tr h="403497">
                <a:tc>
                  <a:txBody>
                    <a:bodyPr/>
                    <a:lstStyle/>
                    <a:p>
                      <a:r>
                        <a:rPr lang="en-US" dirty="0"/>
                        <a:t>bio</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4"/>
                  </a:ext>
                </a:extLst>
              </a:tr>
              <a:tr h="403497">
                <a:tc>
                  <a:txBody>
                    <a:bodyPr/>
                    <a:lstStyle/>
                    <a:p>
                      <a:r>
                        <a:rPr lang="en-US" dirty="0">
                          <a:solidFill>
                            <a:schemeClr val="tx1"/>
                          </a:solidFill>
                        </a:rPr>
                        <a:t>chem</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5"/>
                  </a:ext>
                </a:extLst>
              </a:tr>
              <a:tr h="403497">
                <a:tc>
                  <a:txBody>
                    <a:bodyPr/>
                    <a:lstStyle/>
                    <a:p>
                      <a:r>
                        <a:rPr lang="en-US" dirty="0" err="1"/>
                        <a:t>cracy</a:t>
                      </a:r>
                      <a:r>
                        <a:rPr lang="en-US" dirty="0"/>
                        <a:t>, </a:t>
                      </a:r>
                      <a:r>
                        <a:rPr lang="en-US" dirty="0" err="1"/>
                        <a:t>crat</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6"/>
                  </a:ext>
                </a:extLst>
              </a:tr>
              <a:tr h="403497">
                <a:tc>
                  <a:txBody>
                    <a:bodyPr/>
                    <a:lstStyle/>
                    <a:p>
                      <a:r>
                        <a:rPr lang="en-US" dirty="0"/>
                        <a:t>dem-, demo</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7"/>
                  </a:ext>
                </a:extLst>
              </a:tr>
              <a:tr h="403497">
                <a:tc>
                  <a:txBody>
                    <a:bodyPr/>
                    <a:lstStyle/>
                    <a:p>
                      <a:r>
                        <a:rPr lang="en-US" dirty="0">
                          <a:solidFill>
                            <a:srgbClr val="000000"/>
                          </a:solidFill>
                        </a:rPr>
                        <a:t>eco</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solidFill>
                          <a:srgbClr val="FF0000"/>
                        </a:solidFill>
                      </a:endParaRPr>
                    </a:p>
                  </a:txBody>
                  <a:tcPr/>
                </a:tc>
                <a:tc>
                  <a:txBody>
                    <a:bodyPr/>
                    <a:lstStyle/>
                    <a:p>
                      <a:pPr algn="ctr"/>
                      <a:r>
                        <a:rPr lang="en-US" dirty="0"/>
                        <a:t>X</a:t>
                      </a:r>
                    </a:p>
                  </a:txBody>
                  <a:tcPr/>
                </a:tc>
                <a:extLst>
                  <a:ext uri="{0D108BD9-81ED-4DB2-BD59-A6C34878D82A}">
                    <a16:rowId xmlns:a16="http://schemas.microsoft.com/office/drawing/2014/main" val="10008"/>
                  </a:ext>
                </a:extLst>
              </a:tr>
              <a:tr h="407125">
                <a:tc>
                  <a:txBody>
                    <a:bodyPr/>
                    <a:lstStyle/>
                    <a:p>
                      <a:r>
                        <a:rPr lang="en-US" dirty="0">
                          <a:solidFill>
                            <a:schemeClr val="tx1"/>
                          </a:solidFill>
                        </a:rPr>
                        <a:t>electro, elect</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9"/>
                  </a:ext>
                </a:extLst>
              </a:tr>
              <a:tr h="403497">
                <a:tc>
                  <a:txBody>
                    <a:bodyPr/>
                    <a:lstStyle/>
                    <a:p>
                      <a:r>
                        <a:rPr lang="en-US" dirty="0" err="1">
                          <a:solidFill>
                            <a:schemeClr val="tx1"/>
                          </a:solidFill>
                        </a:rPr>
                        <a:t>endo</a:t>
                      </a: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10"/>
                  </a:ext>
                </a:extLst>
              </a:tr>
              <a:tr h="403497">
                <a:tc>
                  <a:txBody>
                    <a:bodyPr/>
                    <a:lstStyle/>
                    <a:p>
                      <a:r>
                        <a:rPr lang="en-US" dirty="0">
                          <a:solidFill>
                            <a:schemeClr val="tx1"/>
                          </a:solidFill>
                        </a:rPr>
                        <a:t>geo</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r>
                        <a:rPr lang="en-US" dirty="0"/>
                        <a:t>X</a:t>
                      </a:r>
                    </a:p>
                  </a:txBody>
                  <a:tcPr/>
                </a:tc>
                <a:extLst>
                  <a:ext uri="{0D108BD9-81ED-4DB2-BD59-A6C34878D82A}">
                    <a16:rowId xmlns:a16="http://schemas.microsoft.com/office/drawing/2014/main" val="10011"/>
                  </a:ext>
                </a:extLst>
              </a:tr>
              <a:tr h="403497">
                <a:tc>
                  <a:txBody>
                    <a:bodyPr/>
                    <a:lstStyle/>
                    <a:p>
                      <a:r>
                        <a:rPr lang="en-US" dirty="0" err="1">
                          <a:solidFill>
                            <a:srgbClr val="000000"/>
                          </a:solidFill>
                        </a:rPr>
                        <a:t>gon</a:t>
                      </a:r>
                      <a:endParaRPr lang="en-US" dirty="0">
                        <a:solidFill>
                          <a:srgbClr val="000000"/>
                        </a:solidFill>
                      </a:endParaRP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solidFill>
                          <a:srgbClr val="FF0000"/>
                        </a:solidFill>
                      </a:endParaRPr>
                    </a:p>
                  </a:txBody>
                  <a:tcPr/>
                </a:tc>
                <a:tc>
                  <a:txBody>
                    <a:bodyPr/>
                    <a:lstStyle/>
                    <a:p>
                      <a:pPr algn="ctr"/>
                      <a:endParaRPr lang="en-US" dirty="0"/>
                    </a:p>
                  </a:txBody>
                  <a:tcPr/>
                </a:tc>
                <a:extLst>
                  <a:ext uri="{0D108BD9-81ED-4DB2-BD59-A6C34878D82A}">
                    <a16:rowId xmlns:a16="http://schemas.microsoft.com/office/drawing/2014/main" val="10012"/>
                  </a:ext>
                </a:extLst>
              </a:tr>
              <a:tr h="403497">
                <a:tc>
                  <a:txBody>
                    <a:bodyPr/>
                    <a:lstStyle/>
                    <a:p>
                      <a:r>
                        <a:rPr lang="en-US" dirty="0"/>
                        <a:t>gram</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19515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3E6B1EE-C86A-B24D-94D1-EE1159377B7A}"/>
              </a:ext>
            </a:extLst>
          </p:cNvPr>
          <p:cNvSpPr>
            <a:spLocks noGrp="1"/>
          </p:cNvSpPr>
          <p:nvPr>
            <p:ph type="title"/>
          </p:nvPr>
        </p:nvSpPr>
        <p:spPr>
          <a:xfrm>
            <a:off x="6094105" y="802955"/>
            <a:ext cx="4977976" cy="1454051"/>
          </a:xfrm>
        </p:spPr>
        <p:txBody>
          <a:bodyPr>
            <a:normAutofit/>
          </a:bodyPr>
          <a:lstStyle/>
          <a:p>
            <a:r>
              <a:rPr lang="en-US" sz="4400">
                <a:solidFill>
                  <a:srgbClr val="000000"/>
                </a:solidFill>
              </a:rPr>
              <a:t>Audience Questions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ducation">
            <a:extLst>
              <a:ext uri="{FF2B5EF4-FFF2-40B4-BE49-F238E27FC236}">
                <a16:creationId xmlns:a16="http://schemas.microsoft.com/office/drawing/2014/main" id="{FF4E4133-B7BB-4085-ADC1-8E9657983523}"/>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F42F0E1E-35C2-D247-B10E-2C45E84E1529}"/>
              </a:ext>
            </a:extLst>
          </p:cNvPr>
          <p:cNvSpPr>
            <a:spLocks noGrp="1"/>
          </p:cNvSpPr>
          <p:nvPr>
            <p:ph idx="1"/>
          </p:nvPr>
        </p:nvSpPr>
        <p:spPr>
          <a:xfrm>
            <a:off x="6090573" y="2421682"/>
            <a:ext cx="5521745" cy="3639289"/>
          </a:xfrm>
        </p:spPr>
        <p:txBody>
          <a:bodyPr anchor="ctr">
            <a:normAutofit/>
          </a:bodyPr>
          <a:lstStyle/>
          <a:p>
            <a:r>
              <a:rPr lang="en-US" sz="2400" dirty="0">
                <a:solidFill>
                  <a:srgbClr val="000000"/>
                </a:solidFill>
              </a:rPr>
              <a:t>What is content area reading/literacy?</a:t>
            </a:r>
          </a:p>
          <a:p>
            <a:r>
              <a:rPr lang="en-US" sz="2400" dirty="0">
                <a:solidFill>
                  <a:srgbClr val="000000"/>
                </a:solidFill>
              </a:rPr>
              <a:t>What is disciplinary literacy?</a:t>
            </a:r>
          </a:p>
          <a:p>
            <a:r>
              <a:rPr lang="en-US" sz="2400" dirty="0">
                <a:solidFill>
                  <a:srgbClr val="000000"/>
                </a:solidFill>
              </a:rPr>
              <a:t>How is your school/district addressing these?</a:t>
            </a:r>
          </a:p>
        </p:txBody>
      </p:sp>
    </p:spTree>
    <p:extLst>
      <p:ext uri="{BB962C8B-B14F-4D97-AF65-F5344CB8AC3E}">
        <p14:creationId xmlns:p14="http://schemas.microsoft.com/office/powerpoint/2010/main" val="37575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a:t>
            </a:r>
            <a:br>
              <a:rPr lang="en-US" dirty="0"/>
            </a:br>
            <a:r>
              <a:rPr lang="en-US" dirty="0"/>
              <a:t>Forms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9541206"/>
              </p:ext>
            </p:extLst>
          </p:nvPr>
        </p:nvGraphicFramePr>
        <p:xfrm>
          <a:off x="3797644" y="1246779"/>
          <a:ext cx="8229600" cy="5611221"/>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23180">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3497">
                <a:tc>
                  <a:txBody>
                    <a:bodyPr/>
                    <a:lstStyle/>
                    <a:p>
                      <a:r>
                        <a:rPr lang="en-US" dirty="0"/>
                        <a:t>graph</a:t>
                      </a:r>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extLst>
                  <a:ext uri="{0D108BD9-81ED-4DB2-BD59-A6C34878D82A}">
                    <a16:rowId xmlns:a16="http://schemas.microsoft.com/office/drawing/2014/main" val="10001"/>
                  </a:ext>
                </a:extLst>
              </a:tr>
              <a:tr h="403497">
                <a:tc>
                  <a:txBody>
                    <a:bodyPr/>
                    <a:lstStyle/>
                    <a:p>
                      <a:r>
                        <a:rPr lang="en-US" dirty="0" err="1">
                          <a:solidFill>
                            <a:schemeClr val="tx1"/>
                          </a:solidFill>
                        </a:rPr>
                        <a:t>hedron</a:t>
                      </a:r>
                      <a:endParaRPr lang="en-US" dirty="0">
                        <a:solidFill>
                          <a:schemeClr val="tx1"/>
                        </a:solidFill>
                      </a:endParaRP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solidFill>
                          <a:srgbClr val="FF0000"/>
                        </a:solidFill>
                      </a:endParaRPr>
                    </a:p>
                  </a:txBody>
                  <a:tcPr/>
                </a:tc>
                <a:tc>
                  <a:txBody>
                    <a:bodyPr/>
                    <a:lstStyle/>
                    <a:p>
                      <a:pPr algn="ctr"/>
                      <a:endParaRPr lang="en-US" dirty="0"/>
                    </a:p>
                  </a:txBody>
                  <a:tcPr/>
                </a:tc>
                <a:extLst>
                  <a:ext uri="{0D108BD9-81ED-4DB2-BD59-A6C34878D82A}">
                    <a16:rowId xmlns:a16="http://schemas.microsoft.com/office/drawing/2014/main" val="10002"/>
                  </a:ext>
                </a:extLst>
              </a:tr>
              <a:tr h="403497">
                <a:tc>
                  <a:txBody>
                    <a:bodyPr/>
                    <a:lstStyle/>
                    <a:p>
                      <a:r>
                        <a:rPr lang="en-US" dirty="0">
                          <a:solidFill>
                            <a:schemeClr val="tx1"/>
                          </a:solidFill>
                        </a:rPr>
                        <a:t>hydro</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3"/>
                  </a:ext>
                </a:extLst>
              </a:tr>
              <a:tr h="403497">
                <a:tc>
                  <a:txBody>
                    <a:bodyPr/>
                    <a:lstStyle/>
                    <a:p>
                      <a:r>
                        <a:rPr lang="en-US" dirty="0"/>
                        <a:t>logy</a:t>
                      </a:r>
                      <a:r>
                        <a:rPr lang="en-US" baseline="0" dirty="0"/>
                        <a:t> (ology)</a:t>
                      </a: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04"/>
                  </a:ext>
                </a:extLst>
              </a:tr>
              <a:tr h="403497">
                <a:tc>
                  <a:txBody>
                    <a:bodyPr/>
                    <a:lstStyle/>
                    <a:p>
                      <a:r>
                        <a:rPr lang="en-US" dirty="0"/>
                        <a:t>meter, </a:t>
                      </a:r>
                      <a:r>
                        <a:rPr lang="en-US" dirty="0" err="1"/>
                        <a:t>metr</a:t>
                      </a: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tc>
                  <a:txBody>
                    <a:bodyPr/>
                    <a:lstStyle/>
                    <a:p>
                      <a:pPr algn="ctr"/>
                      <a:endParaRPr lang="en-US" dirty="0"/>
                    </a:p>
                  </a:txBody>
                  <a:tcPr/>
                </a:tc>
                <a:extLst>
                  <a:ext uri="{0D108BD9-81ED-4DB2-BD59-A6C34878D82A}">
                    <a16:rowId xmlns:a16="http://schemas.microsoft.com/office/drawing/2014/main" val="10005"/>
                  </a:ext>
                </a:extLst>
              </a:tr>
              <a:tr h="403497">
                <a:tc>
                  <a:txBody>
                    <a:bodyPr/>
                    <a:lstStyle/>
                    <a:p>
                      <a:r>
                        <a:rPr lang="en-US" dirty="0">
                          <a:solidFill>
                            <a:schemeClr val="tx1"/>
                          </a:solidFill>
                        </a:rPr>
                        <a:t>micro</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6"/>
                  </a:ext>
                </a:extLst>
              </a:tr>
              <a:tr h="403497">
                <a:tc>
                  <a:txBody>
                    <a:bodyPr/>
                    <a:lstStyle/>
                    <a:p>
                      <a:r>
                        <a:rPr lang="en-US" dirty="0" err="1">
                          <a:solidFill>
                            <a:schemeClr val="tx1"/>
                          </a:solidFill>
                        </a:rPr>
                        <a:t>nym</a:t>
                      </a:r>
                      <a:r>
                        <a:rPr lang="en-US" dirty="0">
                          <a:solidFill>
                            <a:schemeClr val="tx1"/>
                          </a:solidFill>
                        </a:rPr>
                        <a:t>, </a:t>
                      </a:r>
                      <a:r>
                        <a:rPr lang="en-US" dirty="0" err="1">
                          <a:solidFill>
                            <a:schemeClr val="tx1"/>
                          </a:solidFill>
                        </a:rPr>
                        <a:t>onym</a:t>
                      </a: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endParaRPr lang="en-US" dirty="0"/>
                    </a:p>
                  </a:txBody>
                  <a:tcPr/>
                </a:tc>
                <a:extLst>
                  <a:ext uri="{0D108BD9-81ED-4DB2-BD59-A6C34878D82A}">
                    <a16:rowId xmlns:a16="http://schemas.microsoft.com/office/drawing/2014/main" val="10007"/>
                  </a:ext>
                </a:extLst>
              </a:tr>
              <a:tr h="403497">
                <a:tc>
                  <a:txBody>
                    <a:bodyPr/>
                    <a:lstStyle/>
                    <a:p>
                      <a:r>
                        <a:rPr lang="en-US" dirty="0">
                          <a:solidFill>
                            <a:schemeClr val="tx1"/>
                          </a:solidFill>
                        </a:rPr>
                        <a:t>-</a:t>
                      </a:r>
                      <a:r>
                        <a:rPr lang="en-US" dirty="0" err="1">
                          <a:solidFill>
                            <a:schemeClr val="tx1"/>
                          </a:solidFill>
                        </a:rPr>
                        <a:t>oid</a:t>
                      </a: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8"/>
                  </a:ext>
                </a:extLst>
              </a:tr>
              <a:tr h="403497">
                <a:tc>
                  <a:txBody>
                    <a:bodyPr/>
                    <a:lstStyle/>
                    <a:p>
                      <a:r>
                        <a:rPr lang="en-US" dirty="0" err="1">
                          <a:solidFill>
                            <a:schemeClr val="tx1"/>
                          </a:solidFill>
                        </a:rPr>
                        <a:t>para</a:t>
                      </a: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r>
                        <a:rPr lang="en-US" dirty="0">
                          <a:solidFill>
                            <a:schemeClr val="tx1"/>
                          </a:solidFill>
                        </a:rPr>
                        <a:t>X</a:t>
                      </a:r>
                    </a:p>
                  </a:txBody>
                  <a:tcPr/>
                </a:tc>
                <a:tc>
                  <a:txBody>
                    <a:bodyPr/>
                    <a:lstStyle/>
                    <a:p>
                      <a:pPr algn="ctr"/>
                      <a:endParaRPr lang="en-US" dirty="0">
                        <a:solidFill>
                          <a:schemeClr val="tx1"/>
                        </a:solidFill>
                      </a:endParaRPr>
                    </a:p>
                  </a:txBody>
                  <a:tcPr/>
                </a:tc>
                <a:tc>
                  <a:txBody>
                    <a:bodyPr/>
                    <a:lstStyle/>
                    <a:p>
                      <a:pPr algn="ctr"/>
                      <a:endParaRPr lang="en-US" dirty="0"/>
                    </a:p>
                  </a:txBody>
                  <a:tcPr/>
                </a:tc>
                <a:extLst>
                  <a:ext uri="{0D108BD9-81ED-4DB2-BD59-A6C34878D82A}">
                    <a16:rowId xmlns:a16="http://schemas.microsoft.com/office/drawing/2014/main" val="10009"/>
                  </a:ext>
                </a:extLst>
              </a:tr>
              <a:tr h="403497">
                <a:tc>
                  <a:txBody>
                    <a:bodyPr/>
                    <a:lstStyle/>
                    <a:p>
                      <a:r>
                        <a:rPr lang="en-US" dirty="0">
                          <a:solidFill>
                            <a:schemeClr val="tx1"/>
                          </a:solidFill>
                        </a:rPr>
                        <a:t>photo</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10"/>
                  </a:ext>
                </a:extLst>
              </a:tr>
              <a:tr h="403497">
                <a:tc>
                  <a:txBody>
                    <a:bodyPr/>
                    <a:lstStyle/>
                    <a:p>
                      <a:r>
                        <a:rPr lang="en-US" dirty="0">
                          <a:solidFill>
                            <a:schemeClr val="tx1"/>
                          </a:solidFill>
                        </a:rPr>
                        <a:t>poly</a:t>
                      </a: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solidFill>
                          <a:schemeClr val="tx1"/>
                        </a:solidFill>
                      </a:endParaRPr>
                    </a:p>
                  </a:txBody>
                  <a:tcPr/>
                </a:tc>
                <a:tc>
                  <a:txBody>
                    <a:bodyPr/>
                    <a:lstStyle/>
                    <a:p>
                      <a:pPr algn="ctr"/>
                      <a:endParaRPr lang="en-US" dirty="0"/>
                    </a:p>
                  </a:txBody>
                  <a:tcPr/>
                </a:tc>
                <a:extLst>
                  <a:ext uri="{0D108BD9-81ED-4DB2-BD59-A6C34878D82A}">
                    <a16:rowId xmlns:a16="http://schemas.microsoft.com/office/drawing/2014/main" val="10011"/>
                  </a:ext>
                </a:extLst>
              </a:tr>
              <a:tr h="403497">
                <a:tc>
                  <a:txBody>
                    <a:bodyPr/>
                    <a:lstStyle/>
                    <a:p>
                      <a:r>
                        <a:rPr lang="en-US" dirty="0">
                          <a:solidFill>
                            <a:schemeClr val="tx1"/>
                          </a:solidFill>
                        </a:rPr>
                        <a:t>scope</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12"/>
                  </a:ext>
                </a:extLst>
              </a:tr>
              <a:tr h="403497">
                <a:tc>
                  <a:txBody>
                    <a:bodyPr/>
                    <a:lstStyle/>
                    <a:p>
                      <a:r>
                        <a:rPr lang="en-US" dirty="0"/>
                        <a:t>sphere</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X</a:t>
                      </a:r>
                    </a:p>
                  </a:txBody>
                  <a:tcPr/>
                </a:tc>
                <a:tc>
                  <a:txBody>
                    <a:bodyPr/>
                    <a:lstStyle/>
                    <a:p>
                      <a:pPr algn="ctr"/>
                      <a:r>
                        <a:rPr lang="en-US" dirty="0"/>
                        <a:t>X</a:t>
                      </a: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123445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a:t>
            </a:r>
            <a:br>
              <a:rPr lang="en-US" dirty="0"/>
            </a:br>
            <a:r>
              <a:rPr lang="en-US" dirty="0"/>
              <a:t>Forms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755266"/>
              </p:ext>
            </p:extLst>
          </p:nvPr>
        </p:nvGraphicFramePr>
        <p:xfrm>
          <a:off x="3389870" y="2887758"/>
          <a:ext cx="8229600" cy="1979748"/>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0">
                <a:tc>
                  <a:txBody>
                    <a:bodyPr/>
                    <a:lstStyle/>
                    <a:p>
                      <a:endParaRPr lang="en-US" dirty="0"/>
                    </a:p>
                  </a:txBody>
                  <a:tcPr/>
                </a:tc>
                <a:tc>
                  <a:txBody>
                    <a:bodyPr/>
                    <a:lstStyle/>
                    <a:p>
                      <a:pPr algn="ctr"/>
                      <a:r>
                        <a:rPr lang="en-US" dirty="0"/>
                        <a:t>ELA</a:t>
                      </a:r>
                    </a:p>
                  </a:txBody>
                  <a:tcPr/>
                </a:tc>
                <a:tc>
                  <a:txBody>
                    <a:bodyPr/>
                    <a:lstStyle/>
                    <a:p>
                      <a:pPr algn="ctr"/>
                      <a:r>
                        <a:rPr lang="en-US" dirty="0"/>
                        <a:t>Math</a:t>
                      </a:r>
                    </a:p>
                  </a:txBody>
                  <a:tcPr/>
                </a:tc>
                <a:tc>
                  <a:txBody>
                    <a:bodyPr/>
                    <a:lstStyle/>
                    <a:p>
                      <a:pPr algn="ctr"/>
                      <a:r>
                        <a:rPr lang="en-US" dirty="0"/>
                        <a:t>Science</a:t>
                      </a:r>
                    </a:p>
                  </a:txBody>
                  <a:tcPr/>
                </a:tc>
                <a:tc>
                  <a:txBody>
                    <a:bodyPr/>
                    <a:lstStyle/>
                    <a:p>
                      <a:pPr algn="ctr"/>
                      <a:r>
                        <a:rPr lang="en-US" dirty="0" err="1"/>
                        <a:t>Soc</a:t>
                      </a:r>
                      <a:r>
                        <a:rPr lang="en-US" dirty="0"/>
                        <a:t> </a:t>
                      </a:r>
                      <a:r>
                        <a:rPr lang="en-US" dirty="0" err="1"/>
                        <a:t>Stuides</a:t>
                      </a:r>
                      <a:endParaRPr lang="en-US" dirty="0"/>
                    </a:p>
                  </a:txBody>
                  <a:tcPr/>
                </a:tc>
                <a:extLst>
                  <a:ext uri="{0D108BD9-81ED-4DB2-BD59-A6C34878D82A}">
                    <a16:rowId xmlns:a16="http://schemas.microsoft.com/office/drawing/2014/main" val="10000"/>
                  </a:ext>
                </a:extLst>
              </a:tr>
              <a:tr h="403497">
                <a:tc>
                  <a:txBody>
                    <a:bodyPr/>
                    <a:lstStyle/>
                    <a:p>
                      <a:r>
                        <a:rPr lang="en-US" dirty="0" err="1"/>
                        <a:t>sym</a:t>
                      </a:r>
                      <a:r>
                        <a:rPr lang="en-US" dirty="0"/>
                        <a:t>-</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1"/>
                  </a:ext>
                </a:extLst>
              </a:tr>
              <a:tr h="403497">
                <a:tc>
                  <a:txBody>
                    <a:bodyPr/>
                    <a:lstStyle/>
                    <a:p>
                      <a:r>
                        <a:rPr lang="en-US" dirty="0" err="1">
                          <a:solidFill>
                            <a:schemeClr val="tx1"/>
                          </a:solidFill>
                        </a:rPr>
                        <a:t>syn</a:t>
                      </a:r>
                      <a:r>
                        <a:rPr lang="en-US" dirty="0">
                          <a:solidFill>
                            <a:schemeClr val="tx1"/>
                          </a:solidFill>
                        </a:rPr>
                        <a:t>-</a:t>
                      </a:r>
                    </a:p>
                  </a:txBody>
                  <a:tcPr/>
                </a:tc>
                <a:tc>
                  <a:txBody>
                    <a:bodyPr/>
                    <a:lstStyle/>
                    <a:p>
                      <a:pPr algn="ctr"/>
                      <a:r>
                        <a:rPr lang="en-US" dirty="0"/>
                        <a:t>X</a:t>
                      </a:r>
                    </a:p>
                  </a:txBody>
                  <a:tcPr/>
                </a:tc>
                <a:tc>
                  <a:txBody>
                    <a:bodyPr/>
                    <a:lstStyle/>
                    <a:p>
                      <a:pPr algn="ctr"/>
                      <a:endParaRPr lang="en-US" dirty="0"/>
                    </a:p>
                  </a:txBody>
                  <a:tcPr/>
                </a:tc>
                <a:tc>
                  <a:txBody>
                    <a:bodyPr/>
                    <a:lstStyle/>
                    <a:p>
                      <a:pPr algn="ctr"/>
                      <a:r>
                        <a:rPr lang="en-US" dirty="0">
                          <a:solidFill>
                            <a:srgbClr val="000000"/>
                          </a:solidFill>
                        </a:rPr>
                        <a:t>X</a:t>
                      </a:r>
                    </a:p>
                  </a:txBody>
                  <a:tcPr/>
                </a:tc>
                <a:tc>
                  <a:txBody>
                    <a:bodyPr/>
                    <a:lstStyle/>
                    <a:p>
                      <a:pPr algn="ctr"/>
                      <a:endParaRPr lang="en-US" dirty="0"/>
                    </a:p>
                  </a:txBody>
                  <a:tcPr/>
                </a:tc>
                <a:extLst>
                  <a:ext uri="{0D108BD9-81ED-4DB2-BD59-A6C34878D82A}">
                    <a16:rowId xmlns:a16="http://schemas.microsoft.com/office/drawing/2014/main" val="10002"/>
                  </a:ext>
                </a:extLst>
              </a:tr>
              <a:tr h="403497">
                <a:tc>
                  <a:txBody>
                    <a:bodyPr/>
                    <a:lstStyle/>
                    <a:p>
                      <a:r>
                        <a:rPr lang="en-US" dirty="0" err="1">
                          <a:solidFill>
                            <a:schemeClr val="tx1"/>
                          </a:solidFill>
                        </a:rPr>
                        <a:t>therm</a:t>
                      </a:r>
                      <a:r>
                        <a:rPr lang="en-US" dirty="0">
                          <a:solidFill>
                            <a:schemeClr val="tx1"/>
                          </a:solidFill>
                        </a:rPr>
                        <a:t>, thermo</a:t>
                      </a:r>
                    </a:p>
                  </a:txBody>
                  <a:tcPr/>
                </a:tc>
                <a:tc>
                  <a:txBody>
                    <a:bodyPr/>
                    <a:lstStyle/>
                    <a:p>
                      <a:pPr algn="ct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a:solidFill>
                            <a:schemeClr val="tx1"/>
                          </a:solidFill>
                        </a:rPr>
                        <a:t>X</a:t>
                      </a:r>
                    </a:p>
                  </a:txBody>
                  <a:tcPr/>
                </a:tc>
                <a:tc>
                  <a:txBody>
                    <a:bodyPr/>
                    <a:lstStyle/>
                    <a:p>
                      <a:pPr algn="ctr"/>
                      <a:endParaRPr lang="en-US" dirty="0"/>
                    </a:p>
                  </a:txBody>
                  <a:tcPr/>
                </a:tc>
                <a:extLst>
                  <a:ext uri="{0D108BD9-81ED-4DB2-BD59-A6C34878D82A}">
                    <a16:rowId xmlns:a16="http://schemas.microsoft.com/office/drawing/2014/main" val="10003"/>
                  </a:ext>
                </a:extLst>
              </a:tr>
              <a:tr h="403497">
                <a:tc>
                  <a:txBody>
                    <a:bodyPr/>
                    <a:lstStyle/>
                    <a:p>
                      <a:r>
                        <a:rPr lang="en-US" dirty="0"/>
                        <a:t>tri-</a:t>
                      </a:r>
                    </a:p>
                  </a:txBody>
                  <a:tcPr/>
                </a:tc>
                <a:tc>
                  <a:txBody>
                    <a:bodyPr/>
                    <a:lstStyle/>
                    <a:p>
                      <a:pPr algn="ctr"/>
                      <a:endParaRPr lang="en-US" dirty="0"/>
                    </a:p>
                  </a:txBody>
                  <a:tcPr/>
                </a:tc>
                <a:tc>
                  <a:txBody>
                    <a:bodyPr/>
                    <a:lstStyle/>
                    <a:p>
                      <a:pPr algn="ctr"/>
                      <a:r>
                        <a:rPr lang="en-US" dirty="0"/>
                        <a:t>X</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17580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52AE-32E5-3C4D-94C1-56934E142C90}"/>
              </a:ext>
            </a:extLst>
          </p:cNvPr>
          <p:cNvSpPr>
            <a:spLocks noGrp="1"/>
          </p:cNvSpPr>
          <p:nvPr>
            <p:ph type="title"/>
          </p:nvPr>
        </p:nvSpPr>
        <p:spPr>
          <a:xfrm>
            <a:off x="1136428" y="627564"/>
            <a:ext cx="7474172" cy="1325563"/>
          </a:xfrm>
        </p:spPr>
        <p:txBody>
          <a:bodyPr>
            <a:normAutofit/>
          </a:bodyPr>
          <a:lstStyle/>
          <a:p>
            <a:r>
              <a:rPr lang="en-US" sz="4400"/>
              <a:t>Specialized Reference Works</a:t>
            </a:r>
          </a:p>
        </p:txBody>
      </p:sp>
      <p:sp>
        <p:nvSpPr>
          <p:cNvPr id="3" name="Content Placeholder 2">
            <a:extLst>
              <a:ext uri="{FF2B5EF4-FFF2-40B4-BE49-F238E27FC236}">
                <a16:creationId xmlns:a16="http://schemas.microsoft.com/office/drawing/2014/main" id="{A256A55D-97F2-294E-B46A-7D19BCB82351}"/>
              </a:ext>
            </a:extLst>
          </p:cNvPr>
          <p:cNvSpPr>
            <a:spLocks noGrp="1"/>
          </p:cNvSpPr>
          <p:nvPr>
            <p:ph idx="1"/>
          </p:nvPr>
        </p:nvSpPr>
        <p:spPr>
          <a:xfrm>
            <a:off x="1136429" y="1953127"/>
            <a:ext cx="7056102" cy="4277309"/>
          </a:xfrm>
        </p:spPr>
        <p:txBody>
          <a:bodyPr anchor="ctr">
            <a:normAutofit/>
          </a:bodyPr>
          <a:lstStyle/>
          <a:p>
            <a:r>
              <a:rPr lang="en-US" sz="2400"/>
              <a:t>Students usually learn to read dictionaries in primary grades</a:t>
            </a:r>
          </a:p>
          <a:p>
            <a:r>
              <a:rPr lang="en-US" sz="2400"/>
              <a:t>But by secondary school students should be relying on reference works that are specialized to a field of study</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Dictionary">
            <a:extLst>
              <a:ext uri="{FF2B5EF4-FFF2-40B4-BE49-F238E27FC236}">
                <a16:creationId xmlns:a16="http://schemas.microsoft.com/office/drawing/2014/main" id="{46183C0F-7BB8-41C8-A9C7-0A26E0470B72}"/>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926367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61EA308B-7876-D144-BA4E-A088B4B126F8}"/>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General Dictionary Example</a:t>
            </a:r>
          </a:p>
        </p:txBody>
      </p:sp>
      <p:sp>
        <p:nvSpPr>
          <p:cNvPr id="3" name="Content Placeholder 2">
            <a:extLst>
              <a:ext uri="{FF2B5EF4-FFF2-40B4-BE49-F238E27FC236}">
                <a16:creationId xmlns:a16="http://schemas.microsoft.com/office/drawing/2014/main" id="{C7D469AD-D21A-D043-8422-9EF19DB9D16C}"/>
              </a:ext>
            </a:extLst>
          </p:cNvPr>
          <p:cNvSpPr>
            <a:spLocks noGrp="1"/>
          </p:cNvSpPr>
          <p:nvPr>
            <p:ph idx="1"/>
          </p:nvPr>
        </p:nvSpPr>
        <p:spPr>
          <a:xfrm>
            <a:off x="5120640" y="804672"/>
            <a:ext cx="6281928" cy="5248656"/>
          </a:xfrm>
        </p:spPr>
        <p:txBody>
          <a:bodyPr anchor="ctr">
            <a:normAutofit/>
          </a:bodyPr>
          <a:lstStyle/>
          <a:p>
            <a:pPr marL="0" indent="0">
              <a:buNone/>
            </a:pPr>
            <a:r>
              <a:rPr lang="en-US" sz="2400" dirty="0"/>
              <a:t>Sugar: a sweet crystalline substance obtained from various plants, especially sugar cane and sugar beet, consisting essentially of sucrose, and used as a sweetener in food and drink.</a:t>
            </a:r>
          </a:p>
          <a:p>
            <a:endParaRPr lang="en-US" sz="2000" dirty="0"/>
          </a:p>
        </p:txBody>
      </p:sp>
    </p:spTree>
    <p:extLst>
      <p:ext uri="{BB962C8B-B14F-4D97-AF65-F5344CB8AC3E}">
        <p14:creationId xmlns:p14="http://schemas.microsoft.com/office/powerpoint/2010/main" val="759526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61EA308B-7876-D144-BA4E-A088B4B126F8}"/>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Science Dictionary Example</a:t>
            </a:r>
          </a:p>
        </p:txBody>
      </p:sp>
      <p:sp>
        <p:nvSpPr>
          <p:cNvPr id="3" name="Content Placeholder 2">
            <a:extLst>
              <a:ext uri="{FF2B5EF4-FFF2-40B4-BE49-F238E27FC236}">
                <a16:creationId xmlns:a16="http://schemas.microsoft.com/office/drawing/2014/main" id="{C7D469AD-D21A-D043-8422-9EF19DB9D16C}"/>
              </a:ext>
            </a:extLst>
          </p:cNvPr>
          <p:cNvSpPr>
            <a:spLocks noGrp="1"/>
          </p:cNvSpPr>
          <p:nvPr>
            <p:ph idx="1"/>
          </p:nvPr>
        </p:nvSpPr>
        <p:spPr>
          <a:xfrm>
            <a:off x="5120640" y="804672"/>
            <a:ext cx="6281928" cy="5248656"/>
          </a:xfrm>
        </p:spPr>
        <p:txBody>
          <a:bodyPr anchor="ctr">
            <a:normAutofit/>
          </a:bodyPr>
          <a:lstStyle/>
          <a:p>
            <a:pPr marL="0" indent="0">
              <a:spcBef>
                <a:spcPts val="0"/>
              </a:spcBef>
              <a:buNone/>
            </a:pPr>
            <a:r>
              <a:rPr lang="en-US" sz="2400" dirty="0"/>
              <a:t>Sugar (saccharide): Any of a group of water soluble carbohydrates of relatively low molecular weight and having a sweet taste. The  simple sugars are called monosaccharides. More complex sugars comprise between two and ten monosaccharides linked together: disaccharides contain two, </a:t>
            </a:r>
            <a:r>
              <a:rPr lang="en-US" sz="2400" dirty="0" err="1"/>
              <a:t>trisaccharides</a:t>
            </a:r>
            <a:r>
              <a:rPr lang="en-US" sz="2400" dirty="0"/>
              <a:t>, three, and so on. The name is often used to refer specifically to sucrose (cane or beet sugar). The suffix -</a:t>
            </a:r>
            <a:r>
              <a:rPr lang="en-US" sz="2400" dirty="0" err="1"/>
              <a:t>ose</a:t>
            </a:r>
            <a:r>
              <a:rPr lang="en-US" sz="2400" dirty="0"/>
              <a:t> is used in biochemistry to form the names of sugars. </a:t>
            </a:r>
          </a:p>
          <a:p>
            <a:endParaRPr lang="en-US" sz="2000" dirty="0"/>
          </a:p>
        </p:txBody>
      </p:sp>
    </p:spTree>
    <p:extLst>
      <p:ext uri="{BB962C8B-B14F-4D97-AF65-F5344CB8AC3E}">
        <p14:creationId xmlns:p14="http://schemas.microsoft.com/office/powerpoint/2010/main" val="904290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61EA308B-7876-D144-BA4E-A088B4B126F8}"/>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Science Dictionary Example</a:t>
            </a:r>
          </a:p>
        </p:txBody>
      </p:sp>
      <p:sp>
        <p:nvSpPr>
          <p:cNvPr id="3" name="Content Placeholder 2">
            <a:extLst>
              <a:ext uri="{FF2B5EF4-FFF2-40B4-BE49-F238E27FC236}">
                <a16:creationId xmlns:a16="http://schemas.microsoft.com/office/drawing/2014/main" id="{C7D469AD-D21A-D043-8422-9EF19DB9D16C}"/>
              </a:ext>
            </a:extLst>
          </p:cNvPr>
          <p:cNvSpPr>
            <a:spLocks noGrp="1"/>
          </p:cNvSpPr>
          <p:nvPr>
            <p:ph idx="1"/>
          </p:nvPr>
        </p:nvSpPr>
        <p:spPr>
          <a:xfrm>
            <a:off x="5120640" y="804672"/>
            <a:ext cx="6281928" cy="5248656"/>
          </a:xfrm>
        </p:spPr>
        <p:txBody>
          <a:bodyPr anchor="ctr">
            <a:normAutofit/>
          </a:bodyPr>
          <a:lstStyle/>
          <a:p>
            <a:pPr marL="0" indent="0">
              <a:spcBef>
                <a:spcPts val="0"/>
              </a:spcBef>
              <a:buNone/>
            </a:pPr>
            <a:r>
              <a:rPr lang="en-US" sz="2400" dirty="0"/>
              <a:t>Sugar </a:t>
            </a:r>
            <a:r>
              <a:rPr lang="en-US" sz="2400" dirty="0">
                <a:solidFill>
                  <a:srgbClr val="FF0000"/>
                </a:solidFill>
              </a:rPr>
              <a:t>(saccharide): </a:t>
            </a:r>
            <a:r>
              <a:rPr lang="en-US" sz="2400" dirty="0"/>
              <a:t>Any of a group of </a:t>
            </a:r>
            <a:r>
              <a:rPr lang="en-US" sz="2400" dirty="0">
                <a:solidFill>
                  <a:srgbClr val="FF0000"/>
                </a:solidFill>
              </a:rPr>
              <a:t>water soluble carbohydrates </a:t>
            </a:r>
            <a:r>
              <a:rPr lang="en-US" sz="2400" dirty="0"/>
              <a:t>of relatively </a:t>
            </a:r>
            <a:r>
              <a:rPr lang="en-US" sz="2400" dirty="0">
                <a:solidFill>
                  <a:srgbClr val="FF0000"/>
                </a:solidFill>
              </a:rPr>
              <a:t>low molecular weight </a:t>
            </a:r>
            <a:r>
              <a:rPr lang="en-US" sz="2400" dirty="0"/>
              <a:t>and having a sweet taste. The </a:t>
            </a:r>
            <a:r>
              <a:rPr lang="en-US" sz="2400" dirty="0">
                <a:solidFill>
                  <a:srgbClr val="FF0000"/>
                </a:solidFill>
              </a:rPr>
              <a:t>simple sugars </a:t>
            </a:r>
            <a:r>
              <a:rPr lang="en-US" sz="2400" dirty="0"/>
              <a:t>are called </a:t>
            </a:r>
            <a:r>
              <a:rPr lang="en-US" sz="2400" dirty="0">
                <a:solidFill>
                  <a:srgbClr val="FF0000"/>
                </a:solidFill>
              </a:rPr>
              <a:t>monosaccharides. </a:t>
            </a:r>
            <a:r>
              <a:rPr lang="en-US" sz="2400" dirty="0"/>
              <a:t>More </a:t>
            </a:r>
            <a:r>
              <a:rPr lang="en-US" sz="2400" dirty="0">
                <a:solidFill>
                  <a:srgbClr val="FF0000"/>
                </a:solidFill>
              </a:rPr>
              <a:t>complex sugars </a:t>
            </a:r>
            <a:r>
              <a:rPr lang="en-US" sz="2400" dirty="0"/>
              <a:t>comprise between two and ten </a:t>
            </a:r>
            <a:r>
              <a:rPr lang="en-US" sz="2400" dirty="0">
                <a:solidFill>
                  <a:srgbClr val="FF0000"/>
                </a:solidFill>
              </a:rPr>
              <a:t>monosaccharides</a:t>
            </a:r>
            <a:r>
              <a:rPr lang="en-US" sz="2400" dirty="0"/>
              <a:t> linked together: </a:t>
            </a:r>
            <a:r>
              <a:rPr lang="en-US" sz="2400" dirty="0">
                <a:solidFill>
                  <a:srgbClr val="FF0000"/>
                </a:solidFill>
              </a:rPr>
              <a:t>disaccharides</a:t>
            </a:r>
            <a:r>
              <a:rPr lang="en-US" sz="2400" dirty="0"/>
              <a:t> contain two, </a:t>
            </a:r>
            <a:r>
              <a:rPr lang="en-US" sz="2400" dirty="0" err="1"/>
              <a:t>trisaccharides</a:t>
            </a:r>
            <a:r>
              <a:rPr lang="en-US" sz="2400" dirty="0"/>
              <a:t>, three, and so on. The name is often used to refer specifically to </a:t>
            </a:r>
            <a:r>
              <a:rPr lang="en-US" sz="2400" dirty="0">
                <a:solidFill>
                  <a:srgbClr val="FF0000"/>
                </a:solidFill>
              </a:rPr>
              <a:t>sucrose</a:t>
            </a:r>
            <a:r>
              <a:rPr lang="en-US" sz="2400" dirty="0"/>
              <a:t> (cane or beet sugar). The suffix </a:t>
            </a:r>
            <a:r>
              <a:rPr lang="en-US" sz="2400" dirty="0">
                <a:solidFill>
                  <a:srgbClr val="FF0000"/>
                </a:solidFill>
              </a:rPr>
              <a:t>-</a:t>
            </a:r>
            <a:r>
              <a:rPr lang="en-US" sz="2400" dirty="0" err="1">
                <a:solidFill>
                  <a:srgbClr val="FF0000"/>
                </a:solidFill>
              </a:rPr>
              <a:t>ose</a:t>
            </a:r>
            <a:r>
              <a:rPr lang="en-US" sz="2400" dirty="0">
                <a:solidFill>
                  <a:srgbClr val="FF0000"/>
                </a:solidFill>
              </a:rPr>
              <a:t> </a:t>
            </a:r>
            <a:r>
              <a:rPr lang="en-US" sz="2400" dirty="0"/>
              <a:t>is used in biochemistry to form the names of sugars. </a:t>
            </a:r>
          </a:p>
          <a:p>
            <a:endParaRPr lang="en-US" sz="2000" dirty="0"/>
          </a:p>
        </p:txBody>
      </p:sp>
    </p:spTree>
    <p:extLst>
      <p:ext uri="{BB962C8B-B14F-4D97-AF65-F5344CB8AC3E}">
        <p14:creationId xmlns:p14="http://schemas.microsoft.com/office/powerpoint/2010/main" val="3965218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B2F0FB16-4240-4542-83A4-4F24138C7930}"/>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General Dictionary Example</a:t>
            </a:r>
          </a:p>
        </p:txBody>
      </p:sp>
      <p:sp>
        <p:nvSpPr>
          <p:cNvPr id="3" name="Content Placeholder 2">
            <a:extLst>
              <a:ext uri="{FF2B5EF4-FFF2-40B4-BE49-F238E27FC236}">
                <a16:creationId xmlns:a16="http://schemas.microsoft.com/office/drawing/2014/main" id="{65D72217-2BA2-C445-A363-48CDE02609B0}"/>
              </a:ext>
            </a:extLst>
          </p:cNvPr>
          <p:cNvSpPr>
            <a:spLocks noGrp="1"/>
          </p:cNvSpPr>
          <p:nvPr>
            <p:ph idx="1"/>
          </p:nvPr>
        </p:nvSpPr>
        <p:spPr>
          <a:xfrm>
            <a:off x="5120640" y="804672"/>
            <a:ext cx="6281928" cy="5248656"/>
          </a:xfrm>
        </p:spPr>
        <p:txBody>
          <a:bodyPr anchor="ctr">
            <a:normAutofit/>
          </a:bodyPr>
          <a:lstStyle/>
          <a:p>
            <a:pPr marL="0" indent="0">
              <a:buNone/>
            </a:pPr>
            <a:r>
              <a:rPr lang="en-US" sz="2400" dirty="0"/>
              <a:t>Battleship:  Any of a class of warships that are the most heavily armored and are equipped with the most powerful armament</a:t>
            </a:r>
          </a:p>
        </p:txBody>
      </p:sp>
    </p:spTree>
    <p:extLst>
      <p:ext uri="{BB962C8B-B14F-4D97-AF65-F5344CB8AC3E}">
        <p14:creationId xmlns:p14="http://schemas.microsoft.com/office/powerpoint/2010/main" val="2118626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B2F0FB16-4240-4542-83A4-4F24138C7930}"/>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History Dictionary Example</a:t>
            </a:r>
          </a:p>
        </p:txBody>
      </p:sp>
      <p:sp>
        <p:nvSpPr>
          <p:cNvPr id="3" name="Content Placeholder 2">
            <a:extLst>
              <a:ext uri="{FF2B5EF4-FFF2-40B4-BE49-F238E27FC236}">
                <a16:creationId xmlns:a16="http://schemas.microsoft.com/office/drawing/2014/main" id="{65D72217-2BA2-C445-A363-48CDE02609B0}"/>
              </a:ext>
            </a:extLst>
          </p:cNvPr>
          <p:cNvSpPr>
            <a:spLocks noGrp="1"/>
          </p:cNvSpPr>
          <p:nvPr>
            <p:ph idx="1"/>
          </p:nvPr>
        </p:nvSpPr>
        <p:spPr>
          <a:xfrm>
            <a:off x="5120639" y="804672"/>
            <a:ext cx="6731636" cy="5248656"/>
          </a:xfrm>
        </p:spPr>
        <p:txBody>
          <a:bodyPr anchor="ctr">
            <a:normAutofit/>
          </a:bodyPr>
          <a:lstStyle/>
          <a:p>
            <a:pPr marL="0" indent="0">
              <a:buNone/>
            </a:pPr>
            <a:r>
              <a:rPr lang="en-US" sz="2400" dirty="0"/>
              <a:t>Battleship: U.S. battleship is usually distinguished from its foreign Counterparts by its heavy gun armament, sturdy protection, and relatively slow speed. Three distinct subtypes: 27 mixed-battery ships built 1888-1908; 22 all-big-gun “dreadnoughts”  (1910-1923); and 10 fast battleships (1937-1944). Stricken from the Navy’s lists in January 1995. As ship killers, the battleships saw little action; yet they ultimately justified their existence in important subsidiary missions, the most significant being gunfire support for troops ashore.</a:t>
            </a:r>
          </a:p>
        </p:txBody>
      </p:sp>
    </p:spTree>
    <p:extLst>
      <p:ext uri="{BB962C8B-B14F-4D97-AF65-F5344CB8AC3E}">
        <p14:creationId xmlns:p14="http://schemas.microsoft.com/office/powerpoint/2010/main" val="2421954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B2F0FB16-4240-4542-83A4-4F24138C7930}"/>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History Dictionary Example</a:t>
            </a:r>
          </a:p>
        </p:txBody>
      </p:sp>
      <p:sp>
        <p:nvSpPr>
          <p:cNvPr id="3" name="Content Placeholder 2">
            <a:extLst>
              <a:ext uri="{FF2B5EF4-FFF2-40B4-BE49-F238E27FC236}">
                <a16:creationId xmlns:a16="http://schemas.microsoft.com/office/drawing/2014/main" id="{65D72217-2BA2-C445-A363-48CDE02609B0}"/>
              </a:ext>
            </a:extLst>
          </p:cNvPr>
          <p:cNvSpPr>
            <a:spLocks noGrp="1"/>
          </p:cNvSpPr>
          <p:nvPr>
            <p:ph idx="1"/>
          </p:nvPr>
        </p:nvSpPr>
        <p:spPr>
          <a:xfrm>
            <a:off x="5120639" y="804672"/>
            <a:ext cx="6731636" cy="5248656"/>
          </a:xfrm>
        </p:spPr>
        <p:txBody>
          <a:bodyPr anchor="ctr">
            <a:normAutofit/>
          </a:bodyPr>
          <a:lstStyle/>
          <a:p>
            <a:pPr marL="0" indent="0">
              <a:buNone/>
            </a:pPr>
            <a:r>
              <a:rPr lang="en-US" sz="2400" dirty="0"/>
              <a:t>Battleship: U.S. battleship is usually </a:t>
            </a:r>
            <a:r>
              <a:rPr lang="en-US" sz="2400" dirty="0">
                <a:solidFill>
                  <a:srgbClr val="FF0000"/>
                </a:solidFill>
              </a:rPr>
              <a:t>distinguished from its foreign Counterparts </a:t>
            </a:r>
            <a:r>
              <a:rPr lang="en-US" sz="2400" dirty="0"/>
              <a:t>by its heavy gun armament, </a:t>
            </a:r>
            <a:r>
              <a:rPr lang="en-US" sz="2400" dirty="0">
                <a:solidFill>
                  <a:srgbClr val="FF0000"/>
                </a:solidFill>
              </a:rPr>
              <a:t>sturdy protection, </a:t>
            </a:r>
            <a:r>
              <a:rPr lang="en-US" sz="2400" dirty="0"/>
              <a:t>and relatively </a:t>
            </a:r>
            <a:r>
              <a:rPr lang="en-US" sz="2400" dirty="0">
                <a:solidFill>
                  <a:srgbClr val="FF0000"/>
                </a:solidFill>
              </a:rPr>
              <a:t>slow speed. Three distinct subtypes: </a:t>
            </a:r>
            <a:r>
              <a:rPr lang="en-US" sz="2400" dirty="0"/>
              <a:t>27 mixed-battery ships built </a:t>
            </a:r>
            <a:r>
              <a:rPr lang="en-US" sz="2400" dirty="0">
                <a:solidFill>
                  <a:srgbClr val="FF0000"/>
                </a:solidFill>
              </a:rPr>
              <a:t>1888-1908</a:t>
            </a:r>
            <a:r>
              <a:rPr lang="en-US" sz="2400" dirty="0"/>
              <a:t>; 22 all-big-gun “dreadnoughts”  (</a:t>
            </a:r>
            <a:r>
              <a:rPr lang="en-US" sz="2400" dirty="0">
                <a:solidFill>
                  <a:srgbClr val="FF0000"/>
                </a:solidFill>
              </a:rPr>
              <a:t>1910-1923); </a:t>
            </a:r>
            <a:r>
              <a:rPr lang="en-US" sz="2400" dirty="0"/>
              <a:t>and 10 fast battleships (</a:t>
            </a:r>
            <a:r>
              <a:rPr lang="en-US" sz="2400" dirty="0">
                <a:solidFill>
                  <a:srgbClr val="FF0000"/>
                </a:solidFill>
              </a:rPr>
              <a:t>1937-1944). Stricken from the Navy’s lists in January 1995. As ship killers, the battleships saw little action; </a:t>
            </a:r>
            <a:r>
              <a:rPr lang="en-US" sz="2400" dirty="0"/>
              <a:t>yet they ultimately justified their existence in important subsidiary missions, the most significant being </a:t>
            </a:r>
            <a:r>
              <a:rPr lang="en-US" sz="2400" dirty="0">
                <a:solidFill>
                  <a:srgbClr val="FF0000"/>
                </a:solidFill>
              </a:rPr>
              <a:t>gunfire support </a:t>
            </a:r>
            <a:r>
              <a:rPr lang="en-US" sz="2400">
                <a:solidFill>
                  <a:srgbClr val="FF0000"/>
                </a:solidFill>
              </a:rPr>
              <a:t>for troops ashore</a:t>
            </a:r>
            <a:r>
              <a:rPr lang="en-US" sz="2400" dirty="0">
                <a:solidFill>
                  <a:srgbClr val="FF0000"/>
                </a:solidFill>
              </a:rPr>
              <a:t>.</a:t>
            </a:r>
          </a:p>
        </p:txBody>
      </p:sp>
    </p:spTree>
    <p:extLst>
      <p:ext uri="{BB962C8B-B14F-4D97-AF65-F5344CB8AC3E}">
        <p14:creationId xmlns:p14="http://schemas.microsoft.com/office/powerpoint/2010/main" val="426985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F6EA073-9802-EB43-8ACD-050782272BD8}"/>
              </a:ext>
            </a:extLst>
          </p:cNvPr>
          <p:cNvSpPr>
            <a:spLocks noGrp="1"/>
          </p:cNvSpPr>
          <p:nvPr>
            <p:ph type="title"/>
          </p:nvPr>
        </p:nvSpPr>
        <p:spPr>
          <a:xfrm>
            <a:off x="6094105" y="802955"/>
            <a:ext cx="4977976" cy="1454051"/>
          </a:xfrm>
        </p:spPr>
        <p:txBody>
          <a:bodyPr>
            <a:normAutofit/>
          </a:bodyPr>
          <a:lstStyle/>
          <a:p>
            <a:r>
              <a:rPr lang="en-US" sz="4100" dirty="0">
                <a:solidFill>
                  <a:srgbClr val="000000"/>
                </a:solidFill>
              </a:rPr>
              <a:t>Cultural Differences Across the Disciplines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Robot">
            <a:extLst>
              <a:ext uri="{FF2B5EF4-FFF2-40B4-BE49-F238E27FC236}">
                <a16:creationId xmlns:a16="http://schemas.microsoft.com/office/drawing/2014/main" id="{6542FCF7-732A-42D5-AA95-BCFC7451968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B08091C2-5338-7D43-8D1E-B38EBC778A50}"/>
              </a:ext>
            </a:extLst>
          </p:cNvPr>
          <p:cNvSpPr>
            <a:spLocks noGrp="1"/>
          </p:cNvSpPr>
          <p:nvPr>
            <p:ph idx="1"/>
          </p:nvPr>
        </p:nvSpPr>
        <p:spPr>
          <a:xfrm>
            <a:off x="6090573" y="2421682"/>
            <a:ext cx="5614875" cy="4003832"/>
          </a:xfrm>
        </p:spPr>
        <p:txBody>
          <a:bodyPr anchor="ctr">
            <a:normAutofit/>
          </a:bodyPr>
          <a:lstStyle/>
          <a:p>
            <a:pPr>
              <a:buSzPct val="125000"/>
              <a:buFont typeface="Wingdings" charset="2"/>
              <a:buChar char="§"/>
            </a:pPr>
            <a:r>
              <a:rPr lang="en-US" sz="2400" dirty="0">
                <a:solidFill>
                  <a:srgbClr val="000000"/>
                </a:solidFill>
              </a:rPr>
              <a:t>The differences among the disciplines are more than content/ information differences</a:t>
            </a:r>
          </a:p>
          <a:p>
            <a:pPr>
              <a:buSzPct val="125000"/>
              <a:buFont typeface="Wingdings" charset="2"/>
              <a:buChar char="§"/>
            </a:pPr>
            <a:r>
              <a:rPr lang="en-US" sz="2400" dirty="0">
                <a:solidFill>
                  <a:srgbClr val="000000"/>
                </a:solidFill>
              </a:rPr>
              <a:t>They are separated by differences in </a:t>
            </a:r>
            <a:r>
              <a:rPr lang="en-US" sz="2400" i="1" dirty="0">
                <a:solidFill>
                  <a:srgbClr val="000000"/>
                </a:solidFill>
              </a:rPr>
              <a:t>how</a:t>
            </a:r>
            <a:r>
              <a:rPr lang="en-US" sz="2400" dirty="0">
                <a:solidFill>
                  <a:srgbClr val="000000"/>
                </a:solidFill>
              </a:rPr>
              <a:t> information is created, used, evaluated, in the nature of the language, demands for precision, etc.</a:t>
            </a:r>
          </a:p>
          <a:p>
            <a:pPr>
              <a:spcBef>
                <a:spcPts val="0"/>
              </a:spcBef>
              <a:buSzPct val="125000"/>
              <a:buFont typeface="Wingdings" charset="2"/>
              <a:buChar char="§"/>
            </a:pPr>
            <a:r>
              <a:rPr lang="en-US" sz="2400" dirty="0">
                <a:solidFill>
                  <a:srgbClr val="000000"/>
                </a:solidFill>
              </a:rPr>
              <a:t>Disciplinary Literacy requires </a:t>
            </a:r>
            <a:r>
              <a:rPr lang="en-US" sz="2400" i="1" dirty="0">
                <a:solidFill>
                  <a:srgbClr val="000000"/>
                </a:solidFill>
              </a:rPr>
              <a:t>enculturation</a:t>
            </a:r>
            <a:r>
              <a:rPr lang="en-US" sz="2400" dirty="0">
                <a:solidFill>
                  <a:srgbClr val="000000"/>
                </a:solidFill>
              </a:rPr>
              <a:t> and </a:t>
            </a:r>
            <a:r>
              <a:rPr lang="en-US" sz="2400" i="1" dirty="0">
                <a:solidFill>
                  <a:srgbClr val="000000"/>
                </a:solidFill>
              </a:rPr>
              <a:t>acculturation</a:t>
            </a:r>
          </a:p>
          <a:p>
            <a:endParaRPr lang="en-US" sz="2000" dirty="0">
              <a:solidFill>
                <a:srgbClr val="000000"/>
              </a:solidFill>
            </a:endParaRPr>
          </a:p>
        </p:txBody>
      </p:sp>
    </p:spTree>
    <p:extLst>
      <p:ext uri="{BB962C8B-B14F-4D97-AF65-F5344CB8AC3E}">
        <p14:creationId xmlns:p14="http://schemas.microsoft.com/office/powerpoint/2010/main" val="374847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E05127B-C4FB-2942-9934-4DF7DE4E5E77}"/>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Content Area Literacy</a:t>
            </a:r>
          </a:p>
        </p:txBody>
      </p:sp>
      <p:sp>
        <p:nvSpPr>
          <p:cNvPr id="3" name="Content Placeholder 2">
            <a:extLst>
              <a:ext uri="{FF2B5EF4-FFF2-40B4-BE49-F238E27FC236}">
                <a16:creationId xmlns:a16="http://schemas.microsoft.com/office/drawing/2014/main" id="{25E06B46-2BFA-FD41-9AC0-D200CF2BCD71}"/>
              </a:ext>
            </a:extLst>
          </p:cNvPr>
          <p:cNvSpPr>
            <a:spLocks noGrp="1"/>
          </p:cNvSpPr>
          <p:nvPr>
            <p:ph idx="1"/>
          </p:nvPr>
        </p:nvSpPr>
        <p:spPr>
          <a:xfrm>
            <a:off x="5120640" y="804672"/>
            <a:ext cx="6281928" cy="5248656"/>
          </a:xfrm>
        </p:spPr>
        <p:txBody>
          <a:bodyPr anchor="ctr">
            <a:normAutofit/>
          </a:bodyPr>
          <a:lstStyle/>
          <a:p>
            <a:pPr marL="0" indent="0">
              <a:buSzPct val="125000"/>
              <a:buNone/>
            </a:pPr>
            <a:endParaRPr lang="en-US" sz="2400" dirty="0"/>
          </a:p>
          <a:p>
            <a:pPr>
              <a:buSzPct val="125000"/>
            </a:pPr>
            <a:r>
              <a:rPr lang="en-US" sz="2400" dirty="0"/>
              <a:t>Content area literacy has long championed the idea of “every teacher a teacher of reading”</a:t>
            </a:r>
          </a:p>
          <a:p>
            <a:r>
              <a:rPr lang="en-US" sz="2400" dirty="0"/>
              <a:t>The approach emphasizes teaching English Language Arts with content texts </a:t>
            </a:r>
          </a:p>
          <a:p>
            <a:r>
              <a:rPr lang="en-US" sz="2400" dirty="0"/>
              <a:t>Focus is on making students better students by building up their reading comprehension and study skills with content textbooks</a:t>
            </a:r>
          </a:p>
          <a:p>
            <a:r>
              <a:rPr lang="en-US" sz="2400" dirty="0"/>
              <a:t>Goal: To make students better students</a:t>
            </a:r>
          </a:p>
          <a:p>
            <a:r>
              <a:rPr lang="en-US" sz="2400" i="1" dirty="0"/>
              <a:t>What is the same </a:t>
            </a:r>
            <a:r>
              <a:rPr lang="en-US" sz="2400" dirty="0"/>
              <a:t>across the disciplines? </a:t>
            </a:r>
          </a:p>
          <a:p>
            <a:endParaRPr lang="en-US" sz="2000" dirty="0"/>
          </a:p>
        </p:txBody>
      </p:sp>
    </p:spTree>
    <p:extLst>
      <p:ext uri="{BB962C8B-B14F-4D97-AF65-F5344CB8AC3E}">
        <p14:creationId xmlns:p14="http://schemas.microsoft.com/office/powerpoint/2010/main" val="1900862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1B4555A-936A-214C-BA50-1586F06873B1}"/>
              </a:ext>
            </a:extLst>
          </p:cNvPr>
          <p:cNvSpPr>
            <a:spLocks noGrp="1"/>
          </p:cNvSpPr>
          <p:nvPr>
            <p:ph type="title"/>
          </p:nvPr>
        </p:nvSpPr>
        <p:spPr>
          <a:xfrm>
            <a:off x="640079" y="2053641"/>
            <a:ext cx="3669161" cy="2760098"/>
          </a:xfrm>
        </p:spPr>
        <p:txBody>
          <a:bodyPr>
            <a:normAutofit/>
          </a:bodyPr>
          <a:lstStyle/>
          <a:p>
            <a:r>
              <a:rPr lang="en-US" sz="4400" dirty="0">
                <a:solidFill>
                  <a:srgbClr val="FFFFFF"/>
                </a:solidFill>
              </a:rPr>
              <a:t>The Culture of Mathematics</a:t>
            </a:r>
          </a:p>
        </p:txBody>
      </p:sp>
      <p:sp>
        <p:nvSpPr>
          <p:cNvPr id="3" name="Content Placeholder 2">
            <a:extLst>
              <a:ext uri="{FF2B5EF4-FFF2-40B4-BE49-F238E27FC236}">
                <a16:creationId xmlns:a16="http://schemas.microsoft.com/office/drawing/2014/main" id="{33916C59-3B2A-3549-A385-07009C23257A}"/>
              </a:ext>
            </a:extLst>
          </p:cNvPr>
          <p:cNvSpPr>
            <a:spLocks noGrp="1"/>
          </p:cNvSpPr>
          <p:nvPr>
            <p:ph idx="1"/>
          </p:nvPr>
        </p:nvSpPr>
        <p:spPr>
          <a:xfrm>
            <a:off x="6090574" y="801866"/>
            <a:ext cx="5306084" cy="5230634"/>
          </a:xfrm>
        </p:spPr>
        <p:txBody>
          <a:bodyPr anchor="ctr">
            <a:normAutofit/>
          </a:bodyPr>
          <a:lstStyle/>
          <a:p>
            <a:pPr>
              <a:buFont typeface="Arial"/>
              <a:buChar char="•"/>
            </a:pPr>
            <a:r>
              <a:rPr lang="en-US" sz="2400" dirty="0">
                <a:solidFill>
                  <a:srgbClr val="000000"/>
                </a:solidFill>
              </a:rPr>
              <a:t>Goal: arrive at “truth” </a:t>
            </a:r>
          </a:p>
          <a:p>
            <a:pPr>
              <a:buFont typeface="Arial"/>
              <a:buChar char="•"/>
            </a:pPr>
            <a:r>
              <a:rPr lang="en-US" sz="2400" dirty="0">
                <a:solidFill>
                  <a:srgbClr val="000000"/>
                </a:solidFill>
              </a:rPr>
              <a:t>Importance of “close reading” an intensive consideration of every word in the text </a:t>
            </a:r>
          </a:p>
          <a:p>
            <a:pPr>
              <a:buFont typeface="Arial"/>
              <a:buChar char="•"/>
            </a:pPr>
            <a:r>
              <a:rPr lang="en-US" sz="2400" dirty="0">
                <a:solidFill>
                  <a:srgbClr val="000000"/>
                </a:solidFill>
              </a:rPr>
              <a:t>Rereading a major strategy</a:t>
            </a:r>
          </a:p>
          <a:p>
            <a:pPr>
              <a:buFont typeface="Arial"/>
              <a:buChar char="•"/>
            </a:pPr>
            <a:r>
              <a:rPr lang="en-US" sz="2400" dirty="0">
                <a:solidFill>
                  <a:srgbClr val="000000"/>
                </a:solidFill>
              </a:rPr>
              <a:t>Heavy emphasis on error detection</a:t>
            </a:r>
          </a:p>
          <a:p>
            <a:pPr>
              <a:buFont typeface="Arial"/>
              <a:buChar char="•"/>
            </a:pPr>
            <a:r>
              <a:rPr lang="en-US" sz="2400" dirty="0">
                <a:solidFill>
                  <a:srgbClr val="000000"/>
                </a:solidFill>
              </a:rPr>
              <a:t>Precision of understanding essential </a:t>
            </a:r>
          </a:p>
        </p:txBody>
      </p:sp>
    </p:spTree>
    <p:extLst>
      <p:ext uri="{BB962C8B-B14F-4D97-AF65-F5344CB8AC3E}">
        <p14:creationId xmlns:p14="http://schemas.microsoft.com/office/powerpoint/2010/main" val="3431644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1B4555A-936A-214C-BA50-1586F06873B1}"/>
              </a:ext>
            </a:extLst>
          </p:cNvPr>
          <p:cNvSpPr>
            <a:spLocks noGrp="1"/>
          </p:cNvSpPr>
          <p:nvPr>
            <p:ph type="title"/>
          </p:nvPr>
        </p:nvSpPr>
        <p:spPr>
          <a:xfrm>
            <a:off x="640079" y="2053641"/>
            <a:ext cx="3669161" cy="2760098"/>
          </a:xfrm>
        </p:spPr>
        <p:txBody>
          <a:bodyPr>
            <a:normAutofit/>
          </a:bodyPr>
          <a:lstStyle/>
          <a:p>
            <a:r>
              <a:rPr lang="en-US" sz="4400">
                <a:solidFill>
                  <a:srgbClr val="FFFFFF"/>
                </a:solidFill>
              </a:rPr>
              <a:t>The Culture of Science</a:t>
            </a:r>
          </a:p>
        </p:txBody>
      </p:sp>
      <p:sp>
        <p:nvSpPr>
          <p:cNvPr id="3" name="Content Placeholder 2">
            <a:extLst>
              <a:ext uri="{FF2B5EF4-FFF2-40B4-BE49-F238E27FC236}">
                <a16:creationId xmlns:a16="http://schemas.microsoft.com/office/drawing/2014/main" id="{33916C59-3B2A-3549-A385-07009C23257A}"/>
              </a:ext>
            </a:extLst>
          </p:cNvPr>
          <p:cNvSpPr>
            <a:spLocks noGrp="1"/>
          </p:cNvSpPr>
          <p:nvPr>
            <p:ph idx="1"/>
          </p:nvPr>
        </p:nvSpPr>
        <p:spPr>
          <a:xfrm>
            <a:off x="6090574" y="801866"/>
            <a:ext cx="5306084" cy="5230634"/>
          </a:xfrm>
        </p:spPr>
        <p:txBody>
          <a:bodyPr anchor="ctr">
            <a:normAutofit/>
          </a:bodyPr>
          <a:lstStyle/>
          <a:p>
            <a:pPr>
              <a:buFont typeface="Arial"/>
              <a:buChar char="•"/>
            </a:pPr>
            <a:r>
              <a:rPr lang="en-US" sz="2400" dirty="0">
                <a:solidFill>
                  <a:srgbClr val="000000"/>
                </a:solidFill>
              </a:rPr>
              <a:t>Text provides knowledge that allows prediction of how the world works</a:t>
            </a:r>
          </a:p>
          <a:p>
            <a:pPr>
              <a:buFont typeface="Arial"/>
              <a:buChar char="•"/>
            </a:pPr>
            <a:r>
              <a:rPr lang="en-US" sz="2400" dirty="0">
                <a:solidFill>
                  <a:srgbClr val="000000"/>
                </a:solidFill>
              </a:rPr>
              <a:t>Full understanding needed of experiments and processes</a:t>
            </a:r>
          </a:p>
          <a:p>
            <a:pPr>
              <a:buFont typeface="Arial"/>
              <a:buChar char="•"/>
            </a:pPr>
            <a:r>
              <a:rPr lang="en-US" sz="2400" dirty="0">
                <a:solidFill>
                  <a:srgbClr val="000000"/>
                </a:solidFill>
              </a:rPr>
              <a:t>Close connections among prose, graphs, charts, formulas (alternative                     representations of constructs an essential aspect of chemistry text) </a:t>
            </a:r>
          </a:p>
          <a:p>
            <a:pPr>
              <a:buFont typeface="Arial"/>
              <a:buChar char="•"/>
            </a:pPr>
            <a:r>
              <a:rPr lang="en-US" sz="2400" dirty="0">
                <a:solidFill>
                  <a:srgbClr val="000000"/>
                </a:solidFill>
              </a:rPr>
              <a:t>Major reading strategies include corroboration and transformation</a:t>
            </a:r>
          </a:p>
          <a:p>
            <a:endParaRPr lang="en-US" sz="2400" dirty="0">
              <a:solidFill>
                <a:srgbClr val="000000"/>
              </a:solidFill>
            </a:endParaRPr>
          </a:p>
        </p:txBody>
      </p:sp>
    </p:spTree>
    <p:extLst>
      <p:ext uri="{BB962C8B-B14F-4D97-AF65-F5344CB8AC3E}">
        <p14:creationId xmlns:p14="http://schemas.microsoft.com/office/powerpoint/2010/main" val="3520836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BF51D38-C480-0E4E-BB15-957452AC1BD6}"/>
              </a:ext>
            </a:extLst>
          </p:cNvPr>
          <p:cNvSpPr>
            <a:spLocks noGrp="1"/>
          </p:cNvSpPr>
          <p:nvPr>
            <p:ph type="title"/>
          </p:nvPr>
        </p:nvSpPr>
        <p:spPr>
          <a:xfrm>
            <a:off x="640079" y="2053641"/>
            <a:ext cx="3669161" cy="2760098"/>
          </a:xfrm>
        </p:spPr>
        <p:txBody>
          <a:bodyPr>
            <a:normAutofit/>
          </a:bodyPr>
          <a:lstStyle/>
          <a:p>
            <a:r>
              <a:rPr lang="en-US" sz="4400">
                <a:solidFill>
                  <a:srgbClr val="FFFFFF"/>
                </a:solidFill>
              </a:rPr>
              <a:t>The Culture of History</a:t>
            </a:r>
          </a:p>
        </p:txBody>
      </p:sp>
      <p:sp>
        <p:nvSpPr>
          <p:cNvPr id="3" name="Content Placeholder 2">
            <a:extLst>
              <a:ext uri="{FF2B5EF4-FFF2-40B4-BE49-F238E27FC236}">
                <a16:creationId xmlns:a16="http://schemas.microsoft.com/office/drawing/2014/main" id="{8F5C078D-8B65-8949-934B-DFBC557A0E49}"/>
              </a:ext>
            </a:extLst>
          </p:cNvPr>
          <p:cNvSpPr>
            <a:spLocks noGrp="1"/>
          </p:cNvSpPr>
          <p:nvPr>
            <p:ph idx="1"/>
          </p:nvPr>
        </p:nvSpPr>
        <p:spPr>
          <a:xfrm>
            <a:off x="6090574" y="801866"/>
            <a:ext cx="5306084" cy="5230634"/>
          </a:xfrm>
        </p:spPr>
        <p:txBody>
          <a:bodyPr anchor="ctr">
            <a:normAutofit/>
          </a:bodyPr>
          <a:lstStyle/>
          <a:p>
            <a:pPr>
              <a:buFont typeface="Arial"/>
              <a:buChar char="•"/>
            </a:pPr>
            <a:r>
              <a:rPr lang="en-US" sz="2400">
                <a:solidFill>
                  <a:srgbClr val="000000"/>
                </a:solidFill>
              </a:rPr>
              <a:t>History is interpretative, and authors and sourcing are central in interpretation (consideration of bias and perspective)</a:t>
            </a:r>
          </a:p>
          <a:p>
            <a:pPr>
              <a:buFont typeface="Arial"/>
              <a:buChar char="•"/>
            </a:pPr>
            <a:r>
              <a:rPr lang="en-US" sz="2400">
                <a:solidFill>
                  <a:srgbClr val="000000"/>
                </a:solidFill>
              </a:rPr>
              <a:t>Often seems narrative without purpose and argument without explicit claims (need to see history as argument based on partial evidence; narratives are more than facts)</a:t>
            </a:r>
          </a:p>
          <a:p>
            <a:pPr>
              <a:buFont typeface="Arial"/>
              <a:buChar char="•"/>
            </a:pPr>
            <a:r>
              <a:rPr lang="en-US" sz="2400">
                <a:solidFill>
                  <a:srgbClr val="000000"/>
                </a:solidFill>
              </a:rPr>
              <a:t>Single texts are problematic (no corroboration)</a:t>
            </a:r>
          </a:p>
          <a:p>
            <a:endParaRPr lang="en-US" sz="2400">
              <a:solidFill>
                <a:srgbClr val="000000"/>
              </a:solidFill>
            </a:endParaRPr>
          </a:p>
        </p:txBody>
      </p:sp>
      <p:pic>
        <p:nvPicPr>
          <p:cNvPr id="4" name="Picture 3">
            <a:extLst>
              <a:ext uri="{FF2B5EF4-FFF2-40B4-BE49-F238E27FC236}">
                <a16:creationId xmlns:a16="http://schemas.microsoft.com/office/drawing/2014/main" id="{494AC234-E79B-9D43-BB35-07E7F32E721F}"/>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447559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4867EAF-AE1D-4322-9DE8-383AE3F7BC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0676238-7F95-4EEB-836A-7D23927873A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95DA0F5-F00A-E749-AF1C-E531C48F770C}"/>
              </a:ext>
            </a:extLst>
          </p:cNvPr>
          <p:cNvSpPr>
            <a:spLocks noGrp="1"/>
          </p:cNvSpPr>
          <p:nvPr>
            <p:ph type="title"/>
          </p:nvPr>
        </p:nvSpPr>
        <p:spPr>
          <a:xfrm>
            <a:off x="726057" y="3121701"/>
            <a:ext cx="3658053" cy="1786515"/>
          </a:xfrm>
        </p:spPr>
        <p:txBody>
          <a:bodyPr vert="horz" lIns="91440" tIns="45720" rIns="91440" bIns="45720" rtlCol="0" anchor="t">
            <a:normAutofit/>
          </a:bodyPr>
          <a:lstStyle/>
          <a:p>
            <a:r>
              <a:rPr lang="en-US" sz="3700" kern="1200">
                <a:solidFill>
                  <a:srgbClr val="FFFFFF"/>
                </a:solidFill>
                <a:latin typeface="+mj-lt"/>
                <a:ea typeface="+mj-ea"/>
                <a:cs typeface="+mj-cs"/>
              </a:rPr>
              <a:t>Epistemological Source of Cultural Differences</a:t>
            </a:r>
          </a:p>
        </p:txBody>
      </p:sp>
      <p:graphicFrame>
        <p:nvGraphicFramePr>
          <p:cNvPr id="4" name="Content Placeholder 3">
            <a:extLst>
              <a:ext uri="{FF2B5EF4-FFF2-40B4-BE49-F238E27FC236}">
                <a16:creationId xmlns:a16="http://schemas.microsoft.com/office/drawing/2014/main" id="{F4BFE307-DA38-7A4D-AED1-71A841DBE346}"/>
              </a:ext>
            </a:extLst>
          </p:cNvPr>
          <p:cNvGraphicFramePr>
            <a:graphicFrameLocks noGrp="1"/>
          </p:cNvGraphicFramePr>
          <p:nvPr>
            <p:ph idx="1"/>
            <p:extLst>
              <p:ext uri="{D42A27DB-BD31-4B8C-83A1-F6EECF244321}">
                <p14:modId xmlns:p14="http://schemas.microsoft.com/office/powerpoint/2010/main" val="85654876"/>
              </p:ext>
            </p:extLst>
          </p:nvPr>
        </p:nvGraphicFramePr>
        <p:xfrm>
          <a:off x="5301049" y="1136822"/>
          <a:ext cx="6635578" cy="4670853"/>
        </p:xfrm>
        <a:graphic>
          <a:graphicData uri="http://schemas.openxmlformats.org/drawingml/2006/table">
            <a:tbl>
              <a:tblPr firstRow="1" bandRow="1">
                <a:tableStyleId>{3B4B98B0-60AC-42C2-AFA5-B58CD77FA1E5}</a:tableStyleId>
              </a:tblPr>
              <a:tblGrid>
                <a:gridCol w="1668104">
                  <a:extLst>
                    <a:ext uri="{9D8B030D-6E8A-4147-A177-3AD203B41FA5}">
                      <a16:colId xmlns:a16="http://schemas.microsoft.com/office/drawing/2014/main" val="2851649260"/>
                    </a:ext>
                  </a:extLst>
                </a:gridCol>
                <a:gridCol w="2615291">
                  <a:extLst>
                    <a:ext uri="{9D8B030D-6E8A-4147-A177-3AD203B41FA5}">
                      <a16:colId xmlns:a16="http://schemas.microsoft.com/office/drawing/2014/main" val="1474517281"/>
                    </a:ext>
                  </a:extLst>
                </a:gridCol>
                <a:gridCol w="2352183">
                  <a:extLst>
                    <a:ext uri="{9D8B030D-6E8A-4147-A177-3AD203B41FA5}">
                      <a16:colId xmlns:a16="http://schemas.microsoft.com/office/drawing/2014/main" val="2070120668"/>
                    </a:ext>
                  </a:extLst>
                </a:gridCol>
              </a:tblGrid>
              <a:tr h="535648">
                <a:tc>
                  <a:txBody>
                    <a:bodyPr/>
                    <a:lstStyle/>
                    <a:p>
                      <a:endParaRPr lang="en-US" sz="2000"/>
                    </a:p>
                  </a:txBody>
                  <a:tcPr marL="71619" marR="71619" marT="35810" marB="35810"/>
                </a:tc>
                <a:tc>
                  <a:txBody>
                    <a:bodyPr/>
                    <a:lstStyle/>
                    <a:p>
                      <a:endParaRPr lang="en-US" sz="2000"/>
                    </a:p>
                  </a:txBody>
                  <a:tcPr marL="71619" marR="71619" marT="35810" marB="35810"/>
                </a:tc>
                <a:tc>
                  <a:txBody>
                    <a:bodyPr/>
                    <a:lstStyle/>
                    <a:p>
                      <a:endParaRPr lang="en-US" sz="2000"/>
                    </a:p>
                  </a:txBody>
                  <a:tcPr marL="71619" marR="71619" marT="35810" marB="35810"/>
                </a:tc>
                <a:extLst>
                  <a:ext uri="{0D108BD9-81ED-4DB2-BD59-A6C34878D82A}">
                    <a16:rowId xmlns:a16="http://schemas.microsoft.com/office/drawing/2014/main" val="1997934154"/>
                  </a:ext>
                </a:extLst>
              </a:tr>
              <a:tr h="1114147">
                <a:tc>
                  <a:txBody>
                    <a:bodyPr/>
                    <a:lstStyle/>
                    <a:p>
                      <a:r>
                        <a:rPr lang="en-US" sz="2000" b="1" dirty="0"/>
                        <a:t>Science</a:t>
                      </a:r>
                    </a:p>
                  </a:txBody>
                  <a:tcPr marL="71619" marR="71619" marT="35810" marB="35810"/>
                </a:tc>
                <a:tc>
                  <a:txBody>
                    <a:bodyPr/>
                    <a:lstStyle/>
                    <a:p>
                      <a:r>
                        <a:rPr lang="en-US" sz="2000" dirty="0"/>
                        <a:t>Describe/explain real phenomena in natural world</a:t>
                      </a:r>
                    </a:p>
                  </a:txBody>
                  <a:tcPr marL="71619" marR="71619" marT="35810" marB="35810"/>
                </a:tc>
                <a:tc>
                  <a:txBody>
                    <a:bodyPr/>
                    <a:lstStyle/>
                    <a:p>
                      <a:r>
                        <a:rPr lang="en-US" sz="2000"/>
                        <a:t>Systematic experiments and observations</a:t>
                      </a:r>
                    </a:p>
                  </a:txBody>
                  <a:tcPr marL="71619" marR="71619" marT="35810" marB="35810"/>
                </a:tc>
                <a:extLst>
                  <a:ext uri="{0D108BD9-81ED-4DB2-BD59-A6C34878D82A}">
                    <a16:rowId xmlns:a16="http://schemas.microsoft.com/office/drawing/2014/main" val="2561758352"/>
                  </a:ext>
                </a:extLst>
              </a:tr>
              <a:tr h="792760">
                <a:tc>
                  <a:txBody>
                    <a:bodyPr/>
                    <a:lstStyle/>
                    <a:p>
                      <a:r>
                        <a:rPr lang="en-US" sz="2000" b="1" dirty="0"/>
                        <a:t>History</a:t>
                      </a:r>
                    </a:p>
                  </a:txBody>
                  <a:tcPr marL="71619" marR="71619" marT="35810" marB="35810"/>
                </a:tc>
                <a:tc>
                  <a:txBody>
                    <a:bodyPr/>
                    <a:lstStyle/>
                    <a:p>
                      <a:r>
                        <a:rPr lang="en-US" sz="2000"/>
                        <a:t>Describe/explain past events</a:t>
                      </a:r>
                    </a:p>
                  </a:txBody>
                  <a:tcPr marL="71619" marR="71619" marT="35810" marB="35810"/>
                </a:tc>
                <a:tc>
                  <a:txBody>
                    <a:bodyPr/>
                    <a:lstStyle/>
                    <a:p>
                      <a:r>
                        <a:rPr lang="en-US" sz="2000"/>
                        <a:t>Analysis of multiple perspectives</a:t>
                      </a:r>
                    </a:p>
                  </a:txBody>
                  <a:tcPr marL="71619" marR="71619" marT="35810" marB="35810"/>
                </a:tc>
                <a:extLst>
                  <a:ext uri="{0D108BD9-81ED-4DB2-BD59-A6C34878D82A}">
                    <a16:rowId xmlns:a16="http://schemas.microsoft.com/office/drawing/2014/main" val="140660482"/>
                  </a:ext>
                </a:extLst>
              </a:tr>
              <a:tr h="792760">
                <a:tc>
                  <a:txBody>
                    <a:bodyPr/>
                    <a:lstStyle/>
                    <a:p>
                      <a:r>
                        <a:rPr lang="en-US" sz="2000" b="1" dirty="0"/>
                        <a:t>Literature</a:t>
                      </a:r>
                    </a:p>
                  </a:txBody>
                  <a:tcPr marL="71619" marR="71619" marT="35810" marB="35810"/>
                </a:tc>
                <a:tc>
                  <a:txBody>
                    <a:bodyPr/>
                    <a:lstStyle/>
                    <a:p>
                      <a:r>
                        <a:rPr lang="en-US" sz="2000"/>
                        <a:t>Describe/explain aesthetics of texts</a:t>
                      </a:r>
                    </a:p>
                  </a:txBody>
                  <a:tcPr marL="71619" marR="71619" marT="35810" marB="35810"/>
                </a:tc>
                <a:tc>
                  <a:txBody>
                    <a:bodyPr/>
                    <a:lstStyle/>
                    <a:p>
                      <a:r>
                        <a:rPr lang="en-US" sz="2000"/>
                        <a:t>Analysis of text</a:t>
                      </a:r>
                    </a:p>
                  </a:txBody>
                  <a:tcPr marL="71619" marR="71619" marT="35810" marB="35810"/>
                </a:tc>
                <a:extLst>
                  <a:ext uri="{0D108BD9-81ED-4DB2-BD59-A6C34878D82A}">
                    <a16:rowId xmlns:a16="http://schemas.microsoft.com/office/drawing/2014/main" val="420677687"/>
                  </a:ext>
                </a:extLst>
              </a:tr>
              <a:tr h="1435538">
                <a:tc>
                  <a:txBody>
                    <a:bodyPr/>
                    <a:lstStyle/>
                    <a:p>
                      <a:r>
                        <a:rPr lang="en-US" sz="2000" b="1" dirty="0"/>
                        <a:t>Mathematics</a:t>
                      </a:r>
                    </a:p>
                  </a:txBody>
                  <a:tcPr marL="71619" marR="71619" marT="35810" marB="35810"/>
                </a:tc>
                <a:tc>
                  <a:txBody>
                    <a:bodyPr/>
                    <a:lstStyle/>
                    <a:p>
                      <a:r>
                        <a:rPr lang="en-US" sz="2000"/>
                        <a:t>Analytical reasoning about abstract ideas</a:t>
                      </a:r>
                    </a:p>
                  </a:txBody>
                  <a:tcPr marL="71619" marR="71619" marT="35810" marB="35810"/>
                </a:tc>
                <a:tc>
                  <a:txBody>
                    <a:bodyPr/>
                    <a:lstStyle/>
                    <a:p>
                      <a:r>
                        <a:rPr lang="en-US" sz="2000" dirty="0"/>
                        <a:t>Pure thought about quantities, proportions, measures</a:t>
                      </a:r>
                    </a:p>
                  </a:txBody>
                  <a:tcPr marL="71619" marR="71619" marT="35810" marB="35810"/>
                </a:tc>
                <a:extLst>
                  <a:ext uri="{0D108BD9-81ED-4DB2-BD59-A6C34878D82A}">
                    <a16:rowId xmlns:a16="http://schemas.microsoft.com/office/drawing/2014/main" val="1563583411"/>
                  </a:ext>
                </a:extLst>
              </a:tr>
            </a:tbl>
          </a:graphicData>
        </a:graphic>
      </p:graphicFrame>
    </p:spTree>
    <p:extLst>
      <p:ext uri="{BB962C8B-B14F-4D97-AF65-F5344CB8AC3E}">
        <p14:creationId xmlns:p14="http://schemas.microsoft.com/office/powerpoint/2010/main" val="731522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2133600" y="381000"/>
            <a:ext cx="6870700" cy="990600"/>
          </a:xfrm>
        </p:spPr>
        <p:txBody>
          <a:bodyPr/>
          <a:lstStyle/>
          <a:p>
            <a:pPr eaLnBrk="1" hangingPunct="1"/>
            <a:r>
              <a:rPr lang="en-US" b="1" dirty="0"/>
              <a:t>Character Change Chart</a:t>
            </a:r>
          </a:p>
        </p:txBody>
      </p:sp>
      <p:graphicFrame>
        <p:nvGraphicFramePr>
          <p:cNvPr id="114708" name="Group 20"/>
          <p:cNvGraphicFramePr>
            <a:graphicFrameLocks noGrp="1"/>
          </p:cNvGraphicFramePr>
          <p:nvPr/>
        </p:nvGraphicFramePr>
        <p:xfrm>
          <a:off x="3124201" y="1752601"/>
          <a:ext cx="5622925" cy="942975"/>
        </p:xfrm>
        <a:graphic>
          <a:graphicData uri="http://schemas.openxmlformats.org/drawingml/2006/table">
            <a:tbl>
              <a:tblPr/>
              <a:tblGrid>
                <a:gridCol w="2819400">
                  <a:extLst>
                    <a:ext uri="{9D8B030D-6E8A-4147-A177-3AD203B41FA5}">
                      <a16:colId xmlns:a16="http://schemas.microsoft.com/office/drawing/2014/main" val="20000"/>
                    </a:ext>
                  </a:extLst>
                </a:gridCol>
                <a:gridCol w="2803525">
                  <a:extLst>
                    <a:ext uri="{9D8B030D-6E8A-4147-A177-3AD203B41FA5}">
                      <a16:colId xmlns:a16="http://schemas.microsoft.com/office/drawing/2014/main" val="20001"/>
                    </a:ext>
                  </a:extLst>
                </a:gridCol>
              </a:tblGrid>
              <a:tr h="942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What is main character like at the beginning of the story?</a:t>
                      </a:r>
                      <a:endParaRPr kumimoji="0" lang="en-US"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What is the main character like at the end of the story? How has he or she changed?</a:t>
                      </a:r>
                      <a:endParaRPr kumimoji="0" lang="en-US" sz="1400" b="0" i="0" u="none" strike="noStrike" cap="none" normalizeH="0" baseline="0" dirty="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060" name="Rectangle 21"/>
          <p:cNvSpPr>
            <a:spLocks noChangeArrowheads="1"/>
          </p:cNvSpPr>
          <p:nvPr/>
        </p:nvSpPr>
        <p:spPr bwMode="auto">
          <a:xfrm>
            <a:off x="-2971800" y="1948934"/>
            <a:ext cx="184731" cy="369332"/>
          </a:xfrm>
          <a:prstGeom prst="rect">
            <a:avLst/>
          </a:prstGeom>
          <a:noFill/>
          <a:ln w="9525">
            <a:noFill/>
            <a:miter lim="800000"/>
            <a:headEnd/>
            <a:tailEnd/>
          </a:ln>
        </p:spPr>
        <p:txBody>
          <a:bodyPr wrap="none" anchor="ctr">
            <a:spAutoFit/>
          </a:bodyPr>
          <a:lstStyle/>
          <a:p>
            <a:endParaRPr lang="en-US" dirty="0"/>
          </a:p>
        </p:txBody>
      </p:sp>
      <p:graphicFrame>
        <p:nvGraphicFramePr>
          <p:cNvPr id="2050" name="Object 4"/>
          <p:cNvGraphicFramePr>
            <a:graphicFrameLocks noChangeAspect="1"/>
          </p:cNvGraphicFramePr>
          <p:nvPr/>
        </p:nvGraphicFramePr>
        <p:xfrm>
          <a:off x="3962400" y="2681289"/>
          <a:ext cx="4038600" cy="2414587"/>
        </p:xfrm>
        <a:graphic>
          <a:graphicData uri="http://schemas.openxmlformats.org/presentationml/2006/ole">
            <mc:AlternateContent xmlns:mc="http://schemas.openxmlformats.org/markup-compatibility/2006">
              <mc:Choice xmlns:v="urn:schemas-microsoft-com:vml" Requires="v">
                <p:oleObj spid="_x0000_s1035" name="Microsoft Draw Drawing" r:id="rId4" imgW="4572000" imgH="2733675" progId="MSDraw.Drawing.8.2">
                  <p:embed/>
                </p:oleObj>
              </mc:Choice>
              <mc:Fallback>
                <p:oleObj name="Microsoft Draw Drawing" r:id="rId4" imgW="4572000" imgH="2733675" progId="MSDraw.Drawing.8.2">
                  <p:embed/>
                  <p:pic>
                    <p:nvPicPr>
                      <p:cNvPr id="205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2681289"/>
                        <a:ext cx="4038600" cy="2414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061" name="Rectangle 22"/>
          <p:cNvSpPr>
            <a:spLocks noChangeArrowheads="1"/>
          </p:cNvSpPr>
          <p:nvPr/>
        </p:nvSpPr>
        <p:spPr bwMode="auto">
          <a:xfrm>
            <a:off x="3048001" y="4652963"/>
            <a:ext cx="6742113" cy="1600200"/>
          </a:xfrm>
          <a:prstGeom prst="rect">
            <a:avLst/>
          </a:prstGeom>
          <a:noFill/>
          <a:ln w="9525">
            <a:noFill/>
            <a:miter lim="800000"/>
            <a:headEnd/>
            <a:tailEnd/>
          </a:ln>
        </p:spPr>
        <p:txBody>
          <a:bodyPr anchor="ctr">
            <a:spAutoFit/>
          </a:bodyPr>
          <a:lstStyle/>
          <a:p>
            <a:pPr>
              <a:tabLst>
                <a:tab pos="457200" algn="r"/>
                <a:tab pos="2743200" algn="ctr"/>
                <a:tab pos="5486400" algn="r"/>
              </a:tabLst>
            </a:pPr>
            <a:r>
              <a:rPr lang="en-US" sz="1200" b="1" dirty="0">
                <a:ea typeface="Times New Roman" pitchFamily="18" charset="0"/>
                <a:cs typeface="Arial" charset="0"/>
              </a:rPr>
              <a:t>                                                </a:t>
            </a:r>
          </a:p>
          <a:p>
            <a:pPr>
              <a:tabLst>
                <a:tab pos="457200" algn="r"/>
                <a:tab pos="2743200" algn="ctr"/>
                <a:tab pos="5486400" algn="r"/>
              </a:tabLst>
            </a:pPr>
            <a:endParaRPr lang="en-US" sz="1200" b="1" dirty="0">
              <a:ea typeface="Times New Roman" pitchFamily="18" charset="0"/>
              <a:cs typeface="Arial" charset="0"/>
            </a:endParaRPr>
          </a:p>
          <a:p>
            <a:pPr>
              <a:tabLst>
                <a:tab pos="457200" algn="r"/>
                <a:tab pos="2743200" algn="ctr"/>
                <a:tab pos="5486400" algn="r"/>
              </a:tabLst>
            </a:pPr>
            <a:r>
              <a:rPr lang="en-US" sz="1200" b="1" dirty="0">
                <a:ea typeface="Times New Roman" pitchFamily="18" charset="0"/>
                <a:cs typeface="Arial" charset="0"/>
              </a:rPr>
              <a:t>                                                 </a:t>
            </a:r>
            <a:r>
              <a:rPr lang="en-US" sz="1400" b="1" dirty="0">
                <a:ea typeface="Times New Roman" pitchFamily="18" charset="0"/>
                <a:cs typeface="Arial" charset="0"/>
              </a:rPr>
              <a:t>Crisis</a:t>
            </a:r>
            <a:endParaRPr lang="en-US" sz="14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  </a:t>
            </a:r>
          </a:p>
          <a:p>
            <a:pPr>
              <a:tabLst>
                <a:tab pos="457200" algn="r"/>
                <a:tab pos="2743200" algn="ctr"/>
                <a:tab pos="5486400" algn="r"/>
              </a:tabLst>
            </a:pPr>
            <a:endParaRPr lang="en-US" sz="12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Given this character change, what do you think the author wanted you to learn? 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a:t>
            </a:r>
            <a:endParaRPr lang="en-US" sz="1100" dirty="0">
              <a:ea typeface="Times New Roman" pitchFamily="18" charset="0"/>
              <a:cs typeface="Arial" charset="0"/>
            </a:endParaRPr>
          </a:p>
          <a:p>
            <a:pPr>
              <a:tabLst>
                <a:tab pos="457200" algn="r"/>
                <a:tab pos="2743200" algn="ctr"/>
                <a:tab pos="5486400" algn="r"/>
              </a:tabLst>
            </a:pPr>
            <a:r>
              <a:rPr lang="en-US" sz="1200" dirty="0">
                <a:ea typeface="Times New Roman" pitchFamily="18" charset="0"/>
                <a:cs typeface="Arial" charset="0"/>
              </a:rPr>
              <a:t>________________________________________________________________________ </a:t>
            </a:r>
            <a:endParaRPr lang="en-US" dirty="0">
              <a:ea typeface="Times New Roman" pitchFamily="18" charset="0"/>
              <a:cs typeface="Arial" charset="0"/>
            </a:endParaRPr>
          </a:p>
        </p:txBody>
      </p:sp>
    </p:spTree>
    <p:extLst>
      <p:ext uri="{BB962C8B-B14F-4D97-AF65-F5344CB8AC3E}">
        <p14:creationId xmlns:p14="http://schemas.microsoft.com/office/powerpoint/2010/main" val="17057216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5ED-E526-C04F-9399-1E648C48F863}"/>
              </a:ext>
            </a:extLst>
          </p:cNvPr>
          <p:cNvSpPr>
            <a:spLocks noGrp="1"/>
          </p:cNvSpPr>
          <p:nvPr>
            <p:ph type="title"/>
          </p:nvPr>
        </p:nvSpPr>
        <p:spPr/>
        <p:txBody>
          <a:bodyPr/>
          <a:lstStyle/>
          <a:p>
            <a:r>
              <a:rPr lang="en-US" dirty="0"/>
              <a:t>American Revolution</a:t>
            </a:r>
          </a:p>
        </p:txBody>
      </p:sp>
      <p:sp>
        <p:nvSpPr>
          <p:cNvPr id="3" name="Content Placeholder 2">
            <a:extLst>
              <a:ext uri="{FF2B5EF4-FFF2-40B4-BE49-F238E27FC236}">
                <a16:creationId xmlns:a16="http://schemas.microsoft.com/office/drawing/2014/main" id="{79F379C8-1180-3746-A6BD-5C0F0BA19B27}"/>
              </a:ext>
            </a:extLst>
          </p:cNvPr>
          <p:cNvSpPr>
            <a:spLocks noGrp="1"/>
          </p:cNvSpPr>
          <p:nvPr>
            <p:ph idx="1"/>
          </p:nvPr>
        </p:nvSpPr>
        <p:spPr>
          <a:xfrm>
            <a:off x="838200" y="1519880"/>
            <a:ext cx="10888362" cy="5103341"/>
          </a:xfrm>
        </p:spPr>
        <p:txBody>
          <a:bodyPr>
            <a:normAutofit fontScale="85000" lnSpcReduction="20000"/>
          </a:bodyPr>
          <a:lstStyle/>
          <a:p>
            <a:pPr marL="0" indent="0">
              <a:buNone/>
            </a:pPr>
            <a:r>
              <a:rPr lang="en-US" b="1" cap="small" dirty="0"/>
              <a:t>The Fall of Fort Ticonderoga</a:t>
            </a:r>
          </a:p>
          <a:p>
            <a:pPr marL="0" indent="0">
              <a:buNone/>
            </a:pPr>
            <a:endParaRPr lang="en-US" dirty="0"/>
          </a:p>
          <a:p>
            <a:pPr marL="0" indent="0">
              <a:buNone/>
            </a:pPr>
            <a:r>
              <a:rPr lang="en-US" dirty="0"/>
              <a:t>     After the battles of Lexington and Concord, the British army stayed in Boston. The American forces camped around Boston, waiting for the British to move.</a:t>
            </a:r>
          </a:p>
          <a:p>
            <a:endParaRPr lang="en-US" dirty="0"/>
          </a:p>
          <a:p>
            <a:pPr marL="0" indent="0">
              <a:buNone/>
            </a:pPr>
            <a:r>
              <a:rPr lang="en-US" dirty="0"/>
              <a:t>      Meanwhile, a young New Englander named Benedict Arnold had      been appointed to lead 400 soldiers at Fort Ticonderoga in New York.   After arriving there, he joined forces with Vermont’s rough and rugged Ethan Allen. Allen led a group of rebels called the “Green Mountain Boys.”</a:t>
            </a:r>
          </a:p>
          <a:p>
            <a:endParaRPr lang="en-US" dirty="0"/>
          </a:p>
          <a:p>
            <a:pPr marL="0" indent="0">
              <a:buNone/>
            </a:pPr>
            <a:r>
              <a:rPr lang="en-US" dirty="0"/>
              <a:t>     Before dawn on May 10, 1775, the Americans attacked Fort Ticonderoga. The British were sleeping peacefully. Allen woke up the commander by banging on his door and shouting, “Come out of there,    you old rat!” The Americans captured the fort without firing a shot.    Inside, they found something they needed desperately—heavy iron cannons.  </a:t>
            </a:r>
          </a:p>
          <a:p>
            <a:pPr marL="0" indent="0">
              <a:buNone/>
            </a:pPr>
            <a:endParaRPr lang="en-US" dirty="0"/>
          </a:p>
        </p:txBody>
      </p:sp>
    </p:spTree>
    <p:extLst>
      <p:ext uri="{BB962C8B-B14F-4D97-AF65-F5344CB8AC3E}">
        <p14:creationId xmlns:p14="http://schemas.microsoft.com/office/powerpoint/2010/main" val="717104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1B77B9-CD1B-8944-83BD-7C3289DC87F0}"/>
              </a:ext>
            </a:extLst>
          </p:cNvPr>
          <p:cNvSpPr>
            <a:spLocks noGrp="1"/>
          </p:cNvSpPr>
          <p:nvPr>
            <p:ph idx="1"/>
          </p:nvPr>
        </p:nvSpPr>
        <p:spPr>
          <a:xfrm>
            <a:off x="630196" y="1037968"/>
            <a:ext cx="10723604" cy="5138995"/>
          </a:xfrm>
        </p:spPr>
        <p:txBody>
          <a:bodyPr>
            <a:normAutofit fontScale="85000" lnSpcReduction="20000"/>
          </a:bodyPr>
          <a:lstStyle/>
          <a:p>
            <a:pPr marL="0" indent="0">
              <a:spcAft>
                <a:spcPts val="600"/>
              </a:spcAft>
              <a:buNone/>
            </a:pPr>
            <a:r>
              <a:rPr lang="en-US" b="1" cap="small" dirty="0"/>
              <a:t>The Battle of Bunker Hill</a:t>
            </a:r>
            <a:endParaRPr lang="en-US" dirty="0"/>
          </a:p>
          <a:p>
            <a:pPr marL="0" indent="0">
              <a:spcAft>
                <a:spcPts val="600"/>
              </a:spcAft>
              <a:buNone/>
            </a:pPr>
            <a:r>
              <a:rPr lang="en-US" dirty="0"/>
              <a:t>     A month later on the night of June 16, British troops in Boston heard strange noises on nearby Charlestown Peninsula. When the sun rose, they could not believe their eyes. The day before, the peninsula had been empty. Now its two small hills—Bunker Hill and nearby Breed’s Hill—were alive with Americans. In just one night they had built a fort of dirt and logs on Breed’s Hill.</a:t>
            </a:r>
          </a:p>
          <a:p>
            <a:pPr marL="0" indent="0">
              <a:spcAft>
                <a:spcPts val="600"/>
              </a:spcAft>
              <a:buNone/>
            </a:pPr>
            <a:r>
              <a:rPr lang="en-US" dirty="0"/>
              <a:t>     The British knew they had to attack quickly. If the Americans could drag the cannons taken at Fort Ticonderoga up to the hilltops, they would be able to pound Boston and the British ships in the harbor. </a:t>
            </a:r>
          </a:p>
          <a:p>
            <a:pPr marL="0" indent="0">
              <a:spcAft>
                <a:spcPts val="600"/>
              </a:spcAft>
              <a:buNone/>
            </a:pPr>
            <a:r>
              <a:rPr lang="en-US" dirty="0"/>
              <a:t>   On the next day 2,000 of the king’s troops lined up at the base of Breed’s Hill. General William Howe ordered them to march to the top and take the American fort. The Redcoats sweated heavily in the hot June sun as they struggled up Breed’s Hill.</a:t>
            </a:r>
          </a:p>
          <a:p>
            <a:pPr marL="0" indent="0">
              <a:spcAft>
                <a:spcPts val="600"/>
              </a:spcAft>
              <a:buNone/>
            </a:pPr>
            <a:r>
              <a:rPr lang="en-US" dirty="0"/>
              <a:t>     In the hilltop fort, fingers tightened on triggers. Fighting to control their fear, the Americans reported their order—“Don’t fire till you see the whites of their eyes.” As the red line of troops moved closer, a gray-haired farmer prayed, “I thank thee, O Lord, for sparing me to fight this day.”  </a:t>
            </a:r>
          </a:p>
          <a:p>
            <a:endParaRPr lang="en-US" dirty="0"/>
          </a:p>
        </p:txBody>
      </p:sp>
    </p:spTree>
    <p:extLst>
      <p:ext uri="{BB962C8B-B14F-4D97-AF65-F5344CB8AC3E}">
        <p14:creationId xmlns:p14="http://schemas.microsoft.com/office/powerpoint/2010/main" val="2327695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4A445C-E31E-FA4C-B103-F3563632CA24}"/>
              </a:ext>
            </a:extLst>
          </p:cNvPr>
          <p:cNvSpPr>
            <a:spLocks noGrp="1"/>
          </p:cNvSpPr>
          <p:nvPr>
            <p:ph idx="1"/>
          </p:nvPr>
        </p:nvSpPr>
        <p:spPr>
          <a:xfrm>
            <a:off x="790833" y="1087396"/>
            <a:ext cx="10562968" cy="5089568"/>
          </a:xfrm>
        </p:spPr>
        <p:txBody>
          <a:bodyPr>
            <a:normAutofit fontScale="85000" lnSpcReduction="20000"/>
          </a:bodyPr>
          <a:lstStyle/>
          <a:p>
            <a:pPr marL="0" indent="0">
              <a:spcAft>
                <a:spcPts val="600"/>
              </a:spcAft>
              <a:buNone/>
            </a:pPr>
            <a:r>
              <a:rPr lang="en-US" dirty="0"/>
              <a:t> 	When the British were almost on top of them, the Americans fired. Huge gaps appeared in the line of redcoats. The surprised British fell back and then made a second attack. Again they were mowed down by American gunfire.</a:t>
            </a:r>
          </a:p>
          <a:p>
            <a:pPr marL="0" indent="0">
              <a:spcAft>
                <a:spcPts val="600"/>
              </a:spcAft>
              <a:buNone/>
            </a:pPr>
            <a:r>
              <a:rPr lang="en-US" dirty="0"/>
              <a:t>	General Howe regrouped his men and sent them up the hill a third time. Once more, the Redcoats’ front line was ripped apart by gunfire. As soldiers in the back lines advanced, they tripped over their fallen comrades. But this time the British troops reached the top. By now the Americans had run out of gunpowder and were retreating to safer ground. The canons captured at Fort Ticonderoga had never left New York.</a:t>
            </a:r>
          </a:p>
          <a:p>
            <a:pPr marL="0" indent="0">
              <a:spcAft>
                <a:spcPts val="600"/>
              </a:spcAft>
              <a:buNone/>
            </a:pPr>
            <a:r>
              <a:rPr lang="en-US" dirty="0"/>
              <a:t>	By evening the British had taken over the Charlestown Peninsula. But as the dead and wounded were counted, General Howe found that the victory had been “too dearly bought.” He had lost more than 1,000 soldiers that day. The Americans had lost over 400.</a:t>
            </a:r>
          </a:p>
          <a:p>
            <a:pPr marL="0" indent="0">
              <a:spcAft>
                <a:spcPts val="600"/>
              </a:spcAft>
              <a:buNone/>
            </a:pPr>
            <a:r>
              <a:rPr lang="en-US" dirty="0"/>
              <a:t>	Even though most of the fighting took place on Breed’s Hill, this bloody conflict was remembered as the Battle of Bunker Hill. After that battle, the British would never again doubt that Americans could and would fight.</a:t>
            </a:r>
          </a:p>
        </p:txBody>
      </p:sp>
    </p:spTree>
    <p:extLst>
      <p:ext uri="{BB962C8B-B14F-4D97-AF65-F5344CB8AC3E}">
        <p14:creationId xmlns:p14="http://schemas.microsoft.com/office/powerpoint/2010/main" val="2605661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C0D1A3-6D14-BA4E-A0FE-CAD706428510}"/>
              </a:ext>
            </a:extLst>
          </p:cNvPr>
          <p:cNvSpPr>
            <a:spLocks noGrp="1"/>
          </p:cNvSpPr>
          <p:nvPr>
            <p:ph idx="1"/>
          </p:nvPr>
        </p:nvSpPr>
        <p:spPr>
          <a:xfrm>
            <a:off x="654908" y="531341"/>
            <a:ext cx="11022227" cy="6091881"/>
          </a:xfrm>
        </p:spPr>
        <p:txBody>
          <a:bodyPr>
            <a:normAutofit fontScale="85000" lnSpcReduction="20000"/>
          </a:bodyPr>
          <a:lstStyle/>
          <a:p>
            <a:pPr marL="0" indent="0">
              <a:spcAft>
                <a:spcPts val="600"/>
              </a:spcAft>
              <a:buNone/>
            </a:pPr>
            <a:r>
              <a:rPr lang="en-US" b="1" cap="small" dirty="0"/>
              <a:t>The Second Continental Congress</a:t>
            </a:r>
            <a:endParaRPr lang="en-US" dirty="0"/>
          </a:p>
          <a:p>
            <a:pPr marL="0" indent="0">
              <a:spcAft>
                <a:spcPts val="600"/>
              </a:spcAft>
              <a:buNone/>
            </a:pPr>
            <a:r>
              <a:rPr lang="en-US" dirty="0"/>
              <a:t>    	While New England went to war, representatives from the colonies were meeting in Philadelphia. This was the Second Continental Congress. John Adams asked the Congress to set up a “Grand American Army” with troops from every colony. To lead this army, Adams suggested “a gentleman whose skill as an officer…would command respect of America.” The man was George Washington of Virginia.</a:t>
            </a:r>
          </a:p>
          <a:p>
            <a:pPr marL="0" indent="0">
              <a:spcAft>
                <a:spcPts val="600"/>
              </a:spcAft>
              <a:buNone/>
            </a:pPr>
            <a:r>
              <a:rPr lang="en-US" dirty="0"/>
              <a:t> 	The Congress asked Washington to serve as commander-in-chief of the new Continental Army. Washington agreed, saying he would use “every power I possess… for the support of the glorious cause.”</a:t>
            </a:r>
          </a:p>
          <a:p>
            <a:pPr marL="0" indent="0">
              <a:spcAft>
                <a:spcPts val="600"/>
              </a:spcAft>
              <a:buNone/>
            </a:pPr>
            <a:r>
              <a:rPr lang="en-US" dirty="0"/>
              <a:t> 	Adams believed that the colonies should declare their independence, or complete freedom, from Great Britain. But the Congress was not ready to take such a step. Most Americans still felt loyal to King George III. The idea of independence scared them. </a:t>
            </a:r>
          </a:p>
          <a:p>
            <a:pPr marL="0" indent="0">
              <a:spcAft>
                <a:spcPts val="600"/>
              </a:spcAft>
              <a:buNone/>
            </a:pPr>
            <a:r>
              <a:rPr lang="en-US" dirty="0"/>
              <a:t>	The Congress tried to make peace and voted to send another petition to King George III. This petition asked the king to help end the war. It was called the      Olive Branch Petition because the olive branch is the symbol of peace. </a:t>
            </a:r>
          </a:p>
          <a:p>
            <a:pPr marL="0" indent="0">
              <a:spcAft>
                <a:spcPts val="600"/>
              </a:spcAft>
              <a:buNone/>
            </a:pPr>
            <a:r>
              <a:rPr lang="en-US" dirty="0"/>
              <a:t>	King George refused to read the petition from what he called an “illegal congress.” He saw the actions of the Congress as treason. In Britain the punishment of treason was death.</a:t>
            </a:r>
          </a:p>
          <a:p>
            <a:pPr marL="0" indent="0">
              <a:buNone/>
            </a:pPr>
            <a:endParaRPr lang="en-US" dirty="0"/>
          </a:p>
        </p:txBody>
      </p:sp>
    </p:spTree>
    <p:extLst>
      <p:ext uri="{BB962C8B-B14F-4D97-AF65-F5344CB8AC3E}">
        <p14:creationId xmlns:p14="http://schemas.microsoft.com/office/powerpoint/2010/main" val="4986827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F4C061-4C62-2343-BF72-32D683CDE4A5}"/>
              </a:ext>
            </a:extLst>
          </p:cNvPr>
          <p:cNvSpPr>
            <a:spLocks noGrp="1"/>
          </p:cNvSpPr>
          <p:nvPr>
            <p:ph idx="1"/>
          </p:nvPr>
        </p:nvSpPr>
        <p:spPr>
          <a:xfrm>
            <a:off x="358346" y="580769"/>
            <a:ext cx="11405286" cy="5807674"/>
          </a:xfrm>
        </p:spPr>
        <p:txBody>
          <a:bodyPr>
            <a:normAutofit fontScale="77500" lnSpcReduction="20000"/>
          </a:bodyPr>
          <a:lstStyle/>
          <a:p>
            <a:pPr marL="0" indent="0">
              <a:spcAft>
                <a:spcPts val="600"/>
              </a:spcAft>
              <a:buNone/>
            </a:pPr>
            <a:r>
              <a:rPr lang="en-US" b="1" cap="small" dirty="0"/>
              <a:t>Washington Takes Command</a:t>
            </a:r>
            <a:endParaRPr lang="en-US" dirty="0"/>
          </a:p>
          <a:p>
            <a:pPr marL="0" indent="0">
              <a:spcAft>
                <a:spcPts val="600"/>
              </a:spcAft>
              <a:buNone/>
            </a:pPr>
            <a:r>
              <a:rPr lang="en-US" dirty="0"/>
              <a:t>     As George Washington rode toward Boston he knew that the odds were against him. How, he wondered, could the colonies stand up to Britain—the world’s most powerful country? How could rebel farmers defeat the world’s strongest army and navy?</a:t>
            </a:r>
          </a:p>
          <a:p>
            <a:pPr marL="0" indent="0">
              <a:spcAft>
                <a:spcPts val="600"/>
              </a:spcAft>
              <a:buNone/>
            </a:pPr>
            <a:r>
              <a:rPr lang="en-US" dirty="0"/>
              <a:t>     Yet Great Britain faced two large problems. One was distance—America lay across   a vast ocean. Sending troops and supplies across the Atlantic Ocean was both slow    and costly. Britain’s second problem was the size of the colonies. To crush the rebellion, the British would have to take control of a huge territory.</a:t>
            </a:r>
          </a:p>
          <a:p>
            <a:pPr marL="0" indent="0">
              <a:spcAft>
                <a:spcPts val="600"/>
              </a:spcAft>
              <a:buNone/>
            </a:pPr>
            <a:r>
              <a:rPr lang="en-US" dirty="0"/>
              <a:t>     Washington also faced great problems. The Continental Army was poorly trained and lacked supplies. The colonies did not have a navy. Worse still, many people did    not support the war. Only about two fifths of the colonists called themselves Patriots and supported the fight against Britain. One fifth were Loyalists, people who felt loyal to Great Britain and opposed the war. The remaining two fifths did not take sides and could not be counted on to fight.</a:t>
            </a:r>
          </a:p>
          <a:p>
            <a:pPr marL="0" indent="0">
              <a:spcAft>
                <a:spcPts val="600"/>
              </a:spcAft>
              <a:buNone/>
            </a:pPr>
            <a:r>
              <a:rPr lang="en-US" dirty="0"/>
              <a:t>   Early in July 1775, General Washington took command of the troops camped  around Boston. Everywhere he looked he saw “confusion and disorder.” Men obeyed only those orders they liked. Washington worked hard to bring order to the army.   Soon one soldier wrote, “Everyone is made to know his place and keep it… It is surprising how much work has been done!”</a:t>
            </a:r>
          </a:p>
          <a:p>
            <a:endParaRPr lang="en-US" dirty="0"/>
          </a:p>
        </p:txBody>
      </p:sp>
    </p:spTree>
    <p:extLst>
      <p:ext uri="{BB962C8B-B14F-4D97-AF65-F5344CB8AC3E}">
        <p14:creationId xmlns:p14="http://schemas.microsoft.com/office/powerpoint/2010/main" val="281780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7"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E05127B-C4FB-2942-9934-4DF7DE4E5E77}"/>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Disciplinary Literacy</a:t>
            </a:r>
          </a:p>
        </p:txBody>
      </p:sp>
      <p:sp>
        <p:nvSpPr>
          <p:cNvPr id="3" name="Content Placeholder 2">
            <a:extLst>
              <a:ext uri="{FF2B5EF4-FFF2-40B4-BE49-F238E27FC236}">
                <a16:creationId xmlns:a16="http://schemas.microsoft.com/office/drawing/2014/main" id="{25E06B46-2BFA-FD41-9AC0-D200CF2BCD71}"/>
              </a:ext>
            </a:extLst>
          </p:cNvPr>
          <p:cNvSpPr>
            <a:spLocks noGrp="1"/>
          </p:cNvSpPr>
          <p:nvPr>
            <p:ph idx="1"/>
          </p:nvPr>
        </p:nvSpPr>
        <p:spPr>
          <a:xfrm>
            <a:off x="5120640" y="804672"/>
            <a:ext cx="6281928" cy="5248656"/>
          </a:xfrm>
        </p:spPr>
        <p:txBody>
          <a:bodyPr anchor="ctr">
            <a:normAutofit/>
          </a:bodyPr>
          <a:lstStyle/>
          <a:p>
            <a:pPr marL="0" indent="0">
              <a:buSzPct val="125000"/>
              <a:buNone/>
            </a:pPr>
            <a:endParaRPr lang="en-US" sz="2000" dirty="0"/>
          </a:p>
          <a:p>
            <a:pPr>
              <a:buSzPct val="125000"/>
              <a:buFont typeface="Wingdings" charset="2"/>
              <a:buChar char="§"/>
            </a:pPr>
            <a:r>
              <a:rPr lang="en-US" sz="2400" dirty="0"/>
              <a:t>Disciplinary Literacy is a completely different concept</a:t>
            </a:r>
          </a:p>
          <a:p>
            <a:pPr>
              <a:buSzPct val="125000"/>
              <a:buFont typeface="Wingdings" charset="2"/>
              <a:buChar char="§"/>
            </a:pPr>
            <a:r>
              <a:rPr lang="en-US" sz="2400" dirty="0"/>
              <a:t>It is not about bringing ELA standards, methods, or approaches to the subject area classroom</a:t>
            </a:r>
          </a:p>
          <a:p>
            <a:pPr>
              <a:buSzPct val="125000"/>
              <a:buFont typeface="Wingdings" charset="2"/>
              <a:buChar char="§"/>
            </a:pPr>
            <a:r>
              <a:rPr lang="en-US" sz="2400" dirty="0"/>
              <a:t>Each discipline has its own ways of using text to create, disseminate, and evaluate knowledge, and it is this that the new standards are asking us to teach</a:t>
            </a:r>
          </a:p>
          <a:p>
            <a:pPr>
              <a:buSzPct val="125000"/>
              <a:buFont typeface="Wingdings" charset="2"/>
              <a:buChar char="§"/>
            </a:pPr>
            <a:r>
              <a:rPr lang="en-US" sz="2400" dirty="0"/>
              <a:t>Goal is to apprentice students into the disciplines</a:t>
            </a:r>
          </a:p>
          <a:p>
            <a:pPr>
              <a:buSzPct val="125000"/>
              <a:buFont typeface="Wingdings" charset="2"/>
              <a:buChar char="§"/>
            </a:pPr>
            <a:r>
              <a:rPr lang="en-US" sz="2400" dirty="0"/>
              <a:t>What </a:t>
            </a:r>
            <a:r>
              <a:rPr lang="en-US" sz="2400" i="1" dirty="0"/>
              <a:t>is different </a:t>
            </a:r>
            <a:r>
              <a:rPr lang="en-US" sz="2400" dirty="0"/>
              <a:t>across the disciplines? </a:t>
            </a:r>
          </a:p>
          <a:p>
            <a:endParaRPr lang="en-US" sz="2000" dirty="0"/>
          </a:p>
        </p:txBody>
      </p:sp>
    </p:spTree>
    <p:extLst>
      <p:ext uri="{BB962C8B-B14F-4D97-AF65-F5344CB8AC3E}">
        <p14:creationId xmlns:p14="http://schemas.microsoft.com/office/powerpoint/2010/main" val="2221206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ADB0C5-5D50-C44E-9348-E4C4E986AE48}"/>
              </a:ext>
            </a:extLst>
          </p:cNvPr>
          <p:cNvSpPr>
            <a:spLocks noGrp="1"/>
          </p:cNvSpPr>
          <p:nvPr>
            <p:ph idx="1"/>
          </p:nvPr>
        </p:nvSpPr>
        <p:spPr>
          <a:xfrm>
            <a:off x="481915" y="568411"/>
            <a:ext cx="10871886" cy="5608552"/>
          </a:xfrm>
        </p:spPr>
        <p:txBody>
          <a:bodyPr>
            <a:normAutofit fontScale="85000" lnSpcReduction="20000"/>
          </a:bodyPr>
          <a:lstStyle/>
          <a:p>
            <a:pPr marL="0" indent="0">
              <a:spcAft>
                <a:spcPts val="600"/>
              </a:spcAft>
              <a:buNone/>
            </a:pPr>
            <a:r>
              <a:rPr lang="en-US" b="1" cap="small" dirty="0"/>
              <a:t>The British Leave Boston</a:t>
            </a:r>
            <a:endParaRPr lang="en-US" dirty="0"/>
          </a:p>
          <a:p>
            <a:pPr marL="0" indent="0">
              <a:spcAft>
                <a:spcPts val="600"/>
              </a:spcAft>
              <a:buNone/>
            </a:pPr>
            <a:r>
              <a:rPr lang="en-US" dirty="0"/>
              <a:t>   For months nothing happened. The British hoped the Patriots would grow tired of their rebellion and go home. To Washington’s dismay, many of his troops did just that. The Americans hoped that King George III would pull his troops out of Boston. Instead, he hired German mercenaries to help crush the rebellion. Mercenaries are soldiers hired to fight in another country’s war.</a:t>
            </a:r>
          </a:p>
          <a:p>
            <a:pPr marL="0" indent="0">
              <a:spcAft>
                <a:spcPts val="600"/>
              </a:spcAft>
              <a:buNone/>
            </a:pPr>
            <a:r>
              <a:rPr lang="en-US" dirty="0"/>
              <a:t>   Washington desperately needed cannons to drive the British out of Boston. He finally sent a former bookseller, Henry Knox, to get the iron cannons that had been captured at Fort Ticonderoga. Somehow Knox’s men loaded 59 huge cannons onto sleds. Then they dragged them for more than 300 miles (480 km) across the snowy hills and frozen rivers to Boston.</a:t>
            </a:r>
          </a:p>
          <a:p>
            <a:pPr marL="0" indent="0">
              <a:spcAft>
                <a:spcPts val="600"/>
              </a:spcAft>
              <a:buNone/>
            </a:pPr>
            <a:r>
              <a:rPr lang="en-US" dirty="0"/>
              <a:t>   On March 4, 1776, Boston awoke to a surprise. The day before, nearby Dorchester Heights had been bare hills. Then overnight those hills had sprouted cannons—cannons aimed at the city. The British general announced that if the Americans did not allow him to leave peacefully, he would destroy Boston. Washington wisely agreed to let the British troops move out. A few days later the redcoats sailed for Canada. With them went over 1,000 American loyalists.</a:t>
            </a:r>
          </a:p>
          <a:p>
            <a:endParaRPr lang="en-US" dirty="0"/>
          </a:p>
        </p:txBody>
      </p:sp>
    </p:spTree>
    <p:extLst>
      <p:ext uri="{BB962C8B-B14F-4D97-AF65-F5344CB8AC3E}">
        <p14:creationId xmlns:p14="http://schemas.microsoft.com/office/powerpoint/2010/main" val="3273028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2A082C-C9FC-1848-A3D3-14E129A2AEC4}"/>
              </a:ext>
            </a:extLst>
          </p:cNvPr>
          <p:cNvSpPr>
            <a:spLocks noGrp="1"/>
          </p:cNvSpPr>
          <p:nvPr>
            <p:ph idx="1"/>
          </p:nvPr>
        </p:nvSpPr>
        <p:spPr/>
        <p:txBody>
          <a:bodyPr>
            <a:normAutofit lnSpcReduction="10000"/>
          </a:bodyPr>
          <a:lstStyle/>
          <a:p>
            <a:pPr marL="0" indent="0">
              <a:buNone/>
            </a:pPr>
            <a:r>
              <a:rPr lang="en-US" sz="3200" b="1" cap="small" dirty="0"/>
              <a:t>A Good Beginning</a:t>
            </a:r>
          </a:p>
          <a:p>
            <a:endParaRPr lang="en-US" sz="3200" dirty="0"/>
          </a:p>
          <a:p>
            <a:pPr marL="0" indent="0">
              <a:buNone/>
            </a:pPr>
            <a:r>
              <a:rPr lang="en-US" sz="3200" dirty="0"/>
              <a:t> </a:t>
            </a:r>
            <a:r>
              <a:rPr lang="en-US" dirty="0"/>
              <a:t>  American Patriots were overjoyed by this news. In the past year, they had shown the British they could fight. They had formed a Continental Army with George Washington as their leader. And they had driven the British out of the colonies. </a:t>
            </a:r>
          </a:p>
          <a:p>
            <a:endParaRPr lang="en-US" dirty="0"/>
          </a:p>
          <a:p>
            <a:pPr marL="0" indent="0">
              <a:buNone/>
            </a:pPr>
            <a:r>
              <a:rPr lang="en-US" dirty="0"/>
              <a:t>   Many people thought the war was over. But Washington knew better. The British would be back. Still, the Patriots had made a good beginning. </a:t>
            </a:r>
          </a:p>
          <a:p>
            <a:endParaRPr lang="en-US" dirty="0"/>
          </a:p>
        </p:txBody>
      </p:sp>
    </p:spTree>
    <p:extLst>
      <p:ext uri="{BB962C8B-B14F-4D97-AF65-F5344CB8AC3E}">
        <p14:creationId xmlns:p14="http://schemas.microsoft.com/office/powerpoint/2010/main" val="1953909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436814" y="277814"/>
            <a:ext cx="7773987" cy="922337"/>
          </a:xfrm>
        </p:spPr>
        <p:txBody>
          <a:bodyPr/>
          <a:lstStyle/>
          <a:p>
            <a:pPr eaLnBrk="1" hangingPunct="1"/>
            <a:r>
              <a:rPr lang="en-US" b="1" dirty="0"/>
              <a:t>History Events Chart</a:t>
            </a:r>
          </a:p>
        </p:txBody>
      </p:sp>
      <p:graphicFrame>
        <p:nvGraphicFramePr>
          <p:cNvPr id="35910" name="Group 70"/>
          <p:cNvGraphicFramePr>
            <a:graphicFrameLocks noGrp="1"/>
          </p:cNvGraphicFramePr>
          <p:nvPr>
            <p:ph type="tbl" idx="1"/>
          </p:nvPr>
        </p:nvGraphicFramePr>
        <p:xfrm>
          <a:off x="1981200" y="1295401"/>
          <a:ext cx="8229600" cy="4533903"/>
        </p:xfrm>
        <a:graphic>
          <a:graphicData uri="http://schemas.openxmlformats.org/drawingml/2006/table">
            <a:tbl>
              <a:tblPr/>
              <a:tblGrid>
                <a:gridCol w="1401763">
                  <a:extLst>
                    <a:ext uri="{9D8B030D-6E8A-4147-A177-3AD203B41FA5}">
                      <a16:colId xmlns:a16="http://schemas.microsoft.com/office/drawing/2014/main" val="20000"/>
                    </a:ext>
                  </a:extLst>
                </a:gridCol>
                <a:gridCol w="1331912">
                  <a:extLst>
                    <a:ext uri="{9D8B030D-6E8A-4147-A177-3AD203B41FA5}">
                      <a16:colId xmlns:a16="http://schemas.microsoft.com/office/drawing/2014/main" val="20001"/>
                    </a:ext>
                  </a:extLst>
                </a:gridCol>
                <a:gridCol w="1373188">
                  <a:extLst>
                    <a:ext uri="{9D8B030D-6E8A-4147-A177-3AD203B41FA5}">
                      <a16:colId xmlns:a16="http://schemas.microsoft.com/office/drawing/2014/main" val="20002"/>
                    </a:ext>
                  </a:extLst>
                </a:gridCol>
                <a:gridCol w="1419225">
                  <a:extLst>
                    <a:ext uri="{9D8B030D-6E8A-4147-A177-3AD203B41FA5}">
                      <a16:colId xmlns:a16="http://schemas.microsoft.com/office/drawing/2014/main" val="20003"/>
                    </a:ext>
                  </a:extLst>
                </a:gridCol>
                <a:gridCol w="1374775">
                  <a:extLst>
                    <a:ext uri="{9D8B030D-6E8A-4147-A177-3AD203B41FA5}">
                      <a16:colId xmlns:a16="http://schemas.microsoft.com/office/drawing/2014/main" val="20004"/>
                    </a:ext>
                  </a:extLst>
                </a:gridCol>
                <a:gridCol w="1328737">
                  <a:extLst>
                    <a:ext uri="{9D8B030D-6E8A-4147-A177-3AD203B41FA5}">
                      <a16:colId xmlns:a16="http://schemas.microsoft.com/office/drawing/2014/main" val="20005"/>
                    </a:ext>
                  </a:extLst>
                </a:gridCol>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2300">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endParaRPr kumimoji="0" lang="en-US" sz="1600" b="1"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0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3578448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436814" y="277814"/>
            <a:ext cx="7773987" cy="922337"/>
          </a:xfrm>
        </p:spPr>
        <p:txBody>
          <a:bodyPr/>
          <a:lstStyle/>
          <a:p>
            <a:pPr eaLnBrk="1" hangingPunct="1"/>
            <a:r>
              <a:rPr lang="en-US" b="1" dirty="0"/>
              <a:t>History Events Chart</a:t>
            </a:r>
          </a:p>
        </p:txBody>
      </p:sp>
      <p:graphicFrame>
        <p:nvGraphicFramePr>
          <p:cNvPr id="35910" name="Group 70"/>
          <p:cNvGraphicFramePr>
            <a:graphicFrameLocks noGrp="1"/>
          </p:cNvGraphicFramePr>
          <p:nvPr>
            <p:ph type="tbl" idx="1"/>
          </p:nvPr>
        </p:nvGraphicFramePr>
        <p:xfrm>
          <a:off x="1828800" y="1371600"/>
          <a:ext cx="8248692" cy="3913062"/>
        </p:xfrm>
        <a:graphic>
          <a:graphicData uri="http://schemas.openxmlformats.org/drawingml/2006/table">
            <a:tbl>
              <a:tblPr/>
              <a:tblGrid>
                <a:gridCol w="1401763">
                  <a:extLst>
                    <a:ext uri="{9D8B030D-6E8A-4147-A177-3AD203B41FA5}">
                      <a16:colId xmlns:a16="http://schemas.microsoft.com/office/drawing/2014/main" val="20000"/>
                    </a:ext>
                  </a:extLst>
                </a:gridCol>
                <a:gridCol w="1331912">
                  <a:extLst>
                    <a:ext uri="{9D8B030D-6E8A-4147-A177-3AD203B41FA5}">
                      <a16:colId xmlns:a16="http://schemas.microsoft.com/office/drawing/2014/main" val="20001"/>
                    </a:ext>
                  </a:extLst>
                </a:gridCol>
                <a:gridCol w="1490028">
                  <a:extLst>
                    <a:ext uri="{9D8B030D-6E8A-4147-A177-3AD203B41FA5}">
                      <a16:colId xmlns:a16="http://schemas.microsoft.com/office/drawing/2014/main" val="20002"/>
                    </a:ext>
                  </a:extLst>
                </a:gridCol>
                <a:gridCol w="1321477">
                  <a:extLst>
                    <a:ext uri="{9D8B030D-6E8A-4147-A177-3AD203B41FA5}">
                      <a16:colId xmlns:a16="http://schemas.microsoft.com/office/drawing/2014/main" val="20003"/>
                    </a:ext>
                  </a:extLst>
                </a:gridCol>
                <a:gridCol w="1160420">
                  <a:extLst>
                    <a:ext uri="{9D8B030D-6E8A-4147-A177-3AD203B41FA5}">
                      <a16:colId xmlns:a16="http://schemas.microsoft.com/office/drawing/2014/main" val="20004"/>
                    </a:ext>
                  </a:extLst>
                </a:gridCol>
                <a:gridCol w="1543092">
                  <a:extLst>
                    <a:ext uri="{9D8B030D-6E8A-4147-A177-3AD203B41FA5}">
                      <a16:colId xmlns:a16="http://schemas.microsoft.com/office/drawing/2014/main" val="20005"/>
                    </a:ext>
                  </a:extLst>
                </a:gridCol>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2300">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Fall of Fort Ticonderoga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American forces (Arnold &amp; Allen)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&amp; British forces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Americans capture Fort Ticonderoga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New York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May 10, 1775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charset="0"/>
                        </a:rPr>
                        <a:t>Americans capture cannons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  Americans finally had cannons, but failed to get them from NY to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623888">
                <a:tc>
                  <a:txBody>
                    <a:bodyPr/>
                    <a:lstStyle/>
                    <a:p>
                      <a:pPr marL="0" marR="0" lvl="0" indent="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Battle of Bunker Hill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American forces &amp; British forces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British win the battle.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June 16, 1775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a:ln>
                            <a:noFill/>
                          </a:ln>
                          <a:solidFill>
                            <a:schemeClr val="tx1"/>
                          </a:solidFill>
                          <a:effectLst/>
                          <a:latin typeface="Arial"/>
                          <a:cs typeface="Arial"/>
                        </a:rPr>
                        <a:t>Americans failed to get cannons to Boston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 American army has to be unified if they are going to win.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13974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F11EB41-474A-B547-B679-59212D4E7B8E}"/>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Text is central to disciplines</a:t>
            </a:r>
          </a:p>
        </p:txBody>
      </p:sp>
      <p:graphicFrame>
        <p:nvGraphicFramePr>
          <p:cNvPr id="5" name="Content Placeholder 2">
            <a:extLst>
              <a:ext uri="{FF2B5EF4-FFF2-40B4-BE49-F238E27FC236}">
                <a16:creationId xmlns:a16="http://schemas.microsoft.com/office/drawing/2014/main" id="{FBE99FE1-8C1C-43A7-BE49-D9F356E155BA}"/>
              </a:ext>
            </a:extLst>
          </p:cNvPr>
          <p:cNvGraphicFramePr>
            <a:graphicFrameLocks noGrp="1"/>
          </p:cNvGraphicFramePr>
          <p:nvPr>
            <p:ph idx="1"/>
            <p:extLst>
              <p:ext uri="{D42A27DB-BD31-4B8C-83A1-F6EECF244321}">
                <p14:modId xmlns:p14="http://schemas.microsoft.com/office/powerpoint/2010/main" val="4272793930"/>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6273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8EDA4B-F83A-4B46-827A-DB4D8E0337B3}"/>
              </a:ext>
            </a:extLst>
          </p:cNvPr>
          <p:cNvSpPr>
            <a:spLocks noGrp="1"/>
          </p:cNvSpPr>
          <p:nvPr>
            <p:ph type="title"/>
          </p:nvPr>
        </p:nvSpPr>
        <p:spPr>
          <a:xfrm>
            <a:off x="863029" y="1012004"/>
            <a:ext cx="3416158" cy="4795408"/>
          </a:xfrm>
        </p:spPr>
        <p:txBody>
          <a:bodyPr>
            <a:normAutofit/>
          </a:bodyPr>
          <a:lstStyle/>
          <a:p>
            <a:r>
              <a:rPr lang="en-US" sz="4400">
                <a:solidFill>
                  <a:srgbClr val="FFFFFF"/>
                </a:solidFill>
              </a:rPr>
              <a:t>History text (Fang &amp; Scheppegrell)</a:t>
            </a:r>
          </a:p>
        </p:txBody>
      </p:sp>
      <p:graphicFrame>
        <p:nvGraphicFramePr>
          <p:cNvPr id="5" name="Content Placeholder 2">
            <a:extLst>
              <a:ext uri="{FF2B5EF4-FFF2-40B4-BE49-F238E27FC236}">
                <a16:creationId xmlns:a16="http://schemas.microsoft.com/office/drawing/2014/main" id="{01DA4450-C1D8-4E34-9C92-B3638650B5CB}"/>
              </a:ext>
            </a:extLst>
          </p:cNvPr>
          <p:cNvGraphicFramePr>
            <a:graphicFrameLocks noGrp="1"/>
          </p:cNvGraphicFramePr>
          <p:nvPr>
            <p:ph idx="1"/>
            <p:extLst>
              <p:ext uri="{D42A27DB-BD31-4B8C-83A1-F6EECF244321}">
                <p14:modId xmlns:p14="http://schemas.microsoft.com/office/powerpoint/2010/main" val="194463082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5629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3600" b="1" dirty="0"/>
              <a:t>History Reading (Fang &amp; </a:t>
            </a:r>
            <a:r>
              <a:rPr lang="en-US" sz="3600" b="1" dirty="0" err="1"/>
              <a:t>Schleppergrel</a:t>
            </a:r>
            <a:r>
              <a:rPr lang="en-US" sz="3600" b="1"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358403"/>
              </p:ext>
            </p:extLst>
          </p:nvPr>
        </p:nvGraphicFramePr>
        <p:xfrm>
          <a:off x="1905000" y="1524000"/>
          <a:ext cx="8229600" cy="485140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370840">
                <a:tc>
                  <a:txBody>
                    <a:bodyPr/>
                    <a:lstStyle/>
                    <a:p>
                      <a:r>
                        <a:rPr lang="en-US" dirty="0"/>
                        <a:t>Clause</a:t>
                      </a:r>
                    </a:p>
                  </a:txBody>
                  <a:tcPr/>
                </a:tc>
                <a:tc>
                  <a:txBody>
                    <a:bodyPr/>
                    <a:lstStyle/>
                    <a:p>
                      <a:r>
                        <a:rPr lang="en-US" dirty="0"/>
                        <a:t>Circumstance</a:t>
                      </a:r>
                    </a:p>
                  </a:txBody>
                  <a:tcPr/>
                </a:tc>
                <a:tc>
                  <a:txBody>
                    <a:bodyPr/>
                    <a:lstStyle/>
                    <a:p>
                      <a:r>
                        <a:rPr lang="en-US" dirty="0"/>
                        <a:t>Actor</a:t>
                      </a:r>
                    </a:p>
                  </a:txBody>
                  <a:tcPr/>
                </a:tc>
                <a:tc>
                  <a:txBody>
                    <a:bodyPr/>
                    <a:lstStyle/>
                    <a:p>
                      <a:r>
                        <a:rPr lang="en-US" dirty="0"/>
                        <a:t>Process</a:t>
                      </a:r>
                    </a:p>
                  </a:txBody>
                  <a:tcPr/>
                </a:tc>
                <a:tc>
                  <a:txBody>
                    <a:bodyPr/>
                    <a:lstStyle/>
                    <a:p>
                      <a:r>
                        <a:rPr lang="en-US" dirty="0"/>
                        <a:t>Goal</a:t>
                      </a:r>
                    </a:p>
                  </a:txBody>
                  <a:tcPr/>
                </a:tc>
                <a:tc>
                  <a:txBody>
                    <a:bodyPr/>
                    <a:lstStyle/>
                    <a:p>
                      <a:r>
                        <a:rPr lang="en-US" dirty="0"/>
                        <a:t>Circum.</a:t>
                      </a:r>
                    </a:p>
                  </a:txBody>
                  <a:tcPr/>
                </a:tc>
                <a:extLst>
                  <a:ext uri="{0D108BD9-81ED-4DB2-BD59-A6C34878D82A}">
                    <a16:rowId xmlns:a16="http://schemas.microsoft.com/office/drawing/2014/main" val="10000"/>
                  </a:ext>
                </a:extLst>
              </a:tr>
              <a:tr h="370840">
                <a:tc>
                  <a:txBody>
                    <a:bodyPr/>
                    <a:lstStyle/>
                    <a:p>
                      <a:pPr algn="ctr"/>
                      <a:r>
                        <a:rPr lang="en-US" dirty="0"/>
                        <a:t>1</a:t>
                      </a:r>
                    </a:p>
                  </a:txBody>
                  <a:tcPr/>
                </a:tc>
                <a:tc>
                  <a:txBody>
                    <a:bodyPr/>
                    <a:lstStyle/>
                    <a:p>
                      <a:r>
                        <a:rPr lang="en-US" dirty="0"/>
                        <a:t>Over the next decade,</a:t>
                      </a:r>
                    </a:p>
                  </a:txBody>
                  <a:tcPr/>
                </a:tc>
                <a:tc>
                  <a:txBody>
                    <a:bodyPr/>
                    <a:lstStyle/>
                    <a:p>
                      <a:r>
                        <a:rPr lang="en-US" dirty="0"/>
                        <a:t>further events</a:t>
                      </a:r>
                    </a:p>
                  </a:txBody>
                  <a:tcPr/>
                </a:tc>
                <a:tc>
                  <a:txBody>
                    <a:bodyPr/>
                    <a:lstStyle/>
                    <a:p>
                      <a:r>
                        <a:rPr lang="en-US" dirty="0"/>
                        <a:t>steadily led</a:t>
                      </a: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a:t>
                      </a:r>
                      <a:r>
                        <a:rPr lang="en-US" baseline="0" dirty="0"/>
                        <a:t> war</a:t>
                      </a:r>
                      <a:endParaRPr lang="en-US" dirty="0"/>
                    </a:p>
                    <a:p>
                      <a:endParaRPr lang="en-US" dirty="0"/>
                    </a:p>
                  </a:txBody>
                  <a:tcPr/>
                </a:tc>
                <a:extLst>
                  <a:ext uri="{0D108BD9-81ED-4DB2-BD59-A6C34878D82A}">
                    <a16:rowId xmlns:a16="http://schemas.microsoft.com/office/drawing/2014/main" val="10001"/>
                  </a:ext>
                </a:extLst>
              </a:tr>
              <a:tr h="370840">
                <a:tc>
                  <a:txBody>
                    <a:bodyPr/>
                    <a:lstStyle/>
                    <a:p>
                      <a:pPr algn="ctr"/>
                      <a:r>
                        <a:rPr lang="en-US" dirty="0"/>
                        <a:t>2</a:t>
                      </a:r>
                    </a:p>
                  </a:txBody>
                  <a:tcPr/>
                </a:tc>
                <a:tc>
                  <a:txBody>
                    <a:bodyPr/>
                    <a:lstStyle/>
                    <a:p>
                      <a:endParaRPr lang="en-US" dirty="0"/>
                    </a:p>
                  </a:txBody>
                  <a:tcPr/>
                </a:tc>
                <a:tc>
                  <a:txBody>
                    <a:bodyPr/>
                    <a:lstStyle/>
                    <a:p>
                      <a:r>
                        <a:rPr lang="en-US" dirty="0"/>
                        <a:t>Some colonial leaders, such as</a:t>
                      </a:r>
                      <a:r>
                        <a:rPr lang="en-US" baseline="0" dirty="0"/>
                        <a:t> Samuel Adams</a:t>
                      </a:r>
                      <a:endParaRPr lang="en-US" dirty="0"/>
                    </a:p>
                  </a:txBody>
                  <a:tcPr/>
                </a:tc>
                <a:tc>
                  <a:txBody>
                    <a:bodyPr/>
                    <a:lstStyle/>
                    <a:p>
                      <a:r>
                        <a:rPr lang="en-US" dirty="0"/>
                        <a:t>favored</a:t>
                      </a:r>
                    </a:p>
                  </a:txBody>
                  <a:tcPr/>
                </a:tc>
                <a:tc>
                  <a:txBody>
                    <a:bodyPr/>
                    <a:lstStyle/>
                    <a:p>
                      <a:r>
                        <a:rPr lang="en-US" dirty="0" err="1"/>
                        <a:t>independ-ence</a:t>
                      </a:r>
                      <a:r>
                        <a:rPr lang="en-US" dirty="0"/>
                        <a:t> from Britain.</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pPr algn="ctr"/>
                      <a:r>
                        <a:rPr lang="en-US" dirty="0"/>
                        <a:t>3</a:t>
                      </a:r>
                    </a:p>
                  </a:txBody>
                  <a:tcPr/>
                </a:tc>
                <a:tc>
                  <a:txBody>
                    <a:bodyPr/>
                    <a:lstStyle/>
                    <a:p>
                      <a:endParaRPr lang="en-US" dirty="0"/>
                    </a:p>
                  </a:txBody>
                  <a:tcPr/>
                </a:tc>
                <a:tc>
                  <a:txBody>
                    <a:bodyPr/>
                    <a:lstStyle/>
                    <a:p>
                      <a:r>
                        <a:rPr lang="en-US" dirty="0"/>
                        <a:t>They</a:t>
                      </a:r>
                    </a:p>
                  </a:txBody>
                  <a:tcPr/>
                </a:tc>
                <a:tc>
                  <a:txBody>
                    <a:bodyPr/>
                    <a:lstStyle/>
                    <a:p>
                      <a:r>
                        <a:rPr lang="en-US" dirty="0" err="1"/>
                        <a:t>encour</a:t>
                      </a:r>
                      <a:r>
                        <a:rPr lang="en-US" dirty="0"/>
                        <a:t>-aged</a:t>
                      </a:r>
                    </a:p>
                  </a:txBody>
                  <a:tcPr/>
                </a:tc>
                <a:tc>
                  <a:txBody>
                    <a:bodyPr/>
                    <a:lstStyle/>
                    <a:p>
                      <a:r>
                        <a:rPr lang="en-US" dirty="0"/>
                        <a:t>conflict with</a:t>
                      </a:r>
                    </a:p>
                    <a:p>
                      <a:r>
                        <a:rPr lang="en-US" dirty="0"/>
                        <a:t>British authorities. </a:t>
                      </a:r>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pPr algn="ctr"/>
                      <a:r>
                        <a:rPr lang="en-US" dirty="0"/>
                        <a:t>4</a:t>
                      </a:r>
                    </a:p>
                  </a:txBody>
                  <a:tcPr/>
                </a:tc>
                <a:tc>
                  <a:txBody>
                    <a:bodyPr/>
                    <a:lstStyle/>
                    <a:p>
                      <a:r>
                        <a:rPr lang="en-US" dirty="0"/>
                        <a:t>At the same time,</a:t>
                      </a:r>
                    </a:p>
                  </a:txBody>
                  <a:tcPr/>
                </a:tc>
                <a:tc>
                  <a:txBody>
                    <a:bodyPr/>
                    <a:lstStyle/>
                    <a:p>
                      <a:r>
                        <a:rPr lang="en-US" dirty="0"/>
                        <a:t>George III and his ministers</a:t>
                      </a:r>
                    </a:p>
                  </a:txBody>
                  <a:tcPr/>
                </a:tc>
                <a:tc>
                  <a:txBody>
                    <a:bodyPr/>
                    <a:lstStyle/>
                    <a:p>
                      <a:r>
                        <a:rPr lang="en-US" dirty="0"/>
                        <a:t>made</a:t>
                      </a:r>
                    </a:p>
                  </a:txBody>
                  <a:tcPr/>
                </a:tc>
                <a:tc>
                  <a:txBody>
                    <a:bodyPr/>
                    <a:lstStyle/>
                    <a:p>
                      <a:r>
                        <a:rPr lang="en-US" dirty="0"/>
                        <a:t>enemies of many moderate  Colonists </a:t>
                      </a:r>
                    </a:p>
                  </a:txBody>
                  <a:tcPr/>
                </a:tc>
                <a:tc>
                  <a:txBody>
                    <a:bodyPr/>
                    <a:lstStyle/>
                    <a:p>
                      <a:r>
                        <a:rPr lang="en-US" dirty="0"/>
                        <a:t>by their harsh stands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268885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29881C-9445-294B-A84A-EDB589DB92CC}"/>
              </a:ext>
            </a:extLst>
          </p:cNvPr>
          <p:cNvSpPr>
            <a:spLocks noGrp="1"/>
          </p:cNvSpPr>
          <p:nvPr>
            <p:ph type="title"/>
          </p:nvPr>
        </p:nvSpPr>
        <p:spPr>
          <a:xfrm>
            <a:off x="863029" y="1012004"/>
            <a:ext cx="3416158" cy="4795408"/>
          </a:xfrm>
        </p:spPr>
        <p:txBody>
          <a:bodyPr>
            <a:normAutofit/>
          </a:bodyPr>
          <a:lstStyle/>
          <a:p>
            <a:r>
              <a:rPr lang="en-US" sz="4400">
                <a:solidFill>
                  <a:srgbClr val="FFFFFF"/>
                </a:solidFill>
              </a:rPr>
              <a:t>Specifics of science text</a:t>
            </a:r>
          </a:p>
        </p:txBody>
      </p:sp>
      <p:graphicFrame>
        <p:nvGraphicFramePr>
          <p:cNvPr id="5" name="Content Placeholder 2">
            <a:extLst>
              <a:ext uri="{FF2B5EF4-FFF2-40B4-BE49-F238E27FC236}">
                <a16:creationId xmlns:a16="http://schemas.microsoft.com/office/drawing/2014/main" id="{26C06AA0-83FE-477E-ABDC-B47F7D2E95A6}"/>
              </a:ext>
            </a:extLst>
          </p:cNvPr>
          <p:cNvGraphicFramePr>
            <a:graphicFrameLocks noGrp="1"/>
          </p:cNvGraphicFramePr>
          <p:nvPr>
            <p:ph idx="1"/>
            <p:extLst>
              <p:ext uri="{D42A27DB-BD31-4B8C-83A1-F6EECF244321}">
                <p14:modId xmlns:p14="http://schemas.microsoft.com/office/powerpoint/2010/main" val="256974566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6029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1B5AF3-9693-9E40-BD04-1E62D3088FC4}"/>
              </a:ext>
            </a:extLst>
          </p:cNvPr>
          <p:cNvSpPr>
            <a:spLocks noGrp="1"/>
          </p:cNvSpPr>
          <p:nvPr>
            <p:ph type="title"/>
          </p:nvPr>
        </p:nvSpPr>
        <p:spPr>
          <a:xfrm>
            <a:off x="838200" y="963877"/>
            <a:ext cx="3494362" cy="4930246"/>
          </a:xfrm>
        </p:spPr>
        <p:txBody>
          <a:bodyPr>
            <a:normAutofit/>
          </a:bodyPr>
          <a:lstStyle/>
          <a:p>
            <a:pPr algn="r"/>
            <a:r>
              <a:rPr lang="en-US" sz="4400">
                <a:solidFill>
                  <a:schemeClr val="accent1"/>
                </a:solidFill>
              </a:rPr>
              <a:t>Noun-centric prose (Fang &amp; Scheppegrell)</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44776D-EC84-E14B-9FFB-1BC069428E20}"/>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Sentence density: unpacking complex nouns</a:t>
            </a:r>
          </a:p>
          <a:p>
            <a:pPr>
              <a:buFont typeface="Arial"/>
              <a:buChar char="•"/>
            </a:pPr>
            <a:r>
              <a:rPr lang="en-US" sz="2400" i="1" u="sng" dirty="0"/>
              <a:t>Experimental verification of Einstein’s explanation of the photoelectric effect</a:t>
            </a:r>
            <a:r>
              <a:rPr lang="en-US" sz="2400" i="1" dirty="0"/>
              <a:t>  was made 11 years later by the American physicist Robert Millikan.                              </a:t>
            </a:r>
          </a:p>
          <a:p>
            <a:pPr>
              <a:buFont typeface="Arial"/>
              <a:buChar char="•"/>
            </a:pPr>
            <a:r>
              <a:rPr lang="en-US" sz="2400" i="1" u="sng" dirty="0"/>
              <a:t>Every aspect of Einstein’s interpretation</a:t>
            </a:r>
            <a:r>
              <a:rPr lang="en-US" sz="2400" i="1" dirty="0"/>
              <a:t> was confirmed, including the direct proportionality of photon energy to frequency.</a:t>
            </a:r>
          </a:p>
          <a:p>
            <a:endParaRPr lang="en-US" sz="2400" dirty="0"/>
          </a:p>
        </p:txBody>
      </p:sp>
    </p:spTree>
    <p:extLst>
      <p:ext uri="{BB962C8B-B14F-4D97-AF65-F5344CB8AC3E}">
        <p14:creationId xmlns:p14="http://schemas.microsoft.com/office/powerpoint/2010/main" val="27630097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547994-8548-1E46-93B9-B24D029D7E85}"/>
              </a:ext>
            </a:extLst>
          </p:cNvPr>
          <p:cNvSpPr>
            <a:spLocks noGrp="1"/>
          </p:cNvSpPr>
          <p:nvPr>
            <p:ph type="title"/>
          </p:nvPr>
        </p:nvSpPr>
        <p:spPr>
          <a:xfrm>
            <a:off x="838200" y="963877"/>
            <a:ext cx="3494362" cy="4930246"/>
          </a:xfrm>
        </p:spPr>
        <p:txBody>
          <a:bodyPr>
            <a:normAutofit/>
          </a:bodyPr>
          <a:lstStyle/>
          <a:p>
            <a:pPr algn="r"/>
            <a:r>
              <a:rPr lang="en-US" sz="4400" dirty="0">
                <a:solidFill>
                  <a:schemeClr val="accent1"/>
                </a:solidFill>
              </a:rPr>
              <a:t>Nouns as     </a:t>
            </a:r>
            <a:br>
              <a:rPr lang="en-US" sz="4400" dirty="0">
                <a:solidFill>
                  <a:schemeClr val="accent1"/>
                </a:solidFill>
              </a:rPr>
            </a:br>
            <a:r>
              <a:rPr lang="en-US" sz="4400" dirty="0">
                <a:solidFill>
                  <a:schemeClr val="accent1"/>
                </a:solidFill>
              </a:rPr>
              <a:t>pre-modifiers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B1F3F5B-6FD6-7B4E-867F-8F2FD9993DF1}"/>
              </a:ext>
            </a:extLst>
          </p:cNvPr>
          <p:cNvSpPr>
            <a:spLocks noGrp="1"/>
          </p:cNvSpPr>
          <p:nvPr>
            <p:ph idx="1"/>
          </p:nvPr>
        </p:nvSpPr>
        <p:spPr>
          <a:xfrm>
            <a:off x="4976031" y="963877"/>
            <a:ext cx="6377769" cy="4930246"/>
          </a:xfrm>
        </p:spPr>
        <p:txBody>
          <a:bodyPr anchor="ctr">
            <a:normAutofit/>
          </a:bodyPr>
          <a:lstStyle/>
          <a:p>
            <a:pPr>
              <a:buClr>
                <a:schemeClr val="tx1"/>
              </a:buClr>
            </a:pPr>
            <a:r>
              <a:rPr lang="en-US" sz="2400" dirty="0"/>
              <a:t>Originally just titles: King, Doctor, Duke, Captain, Lord</a:t>
            </a:r>
            <a:r>
              <a:rPr lang="mr-IN" sz="2400" dirty="0"/>
              <a:t>…</a:t>
            </a:r>
            <a:r>
              <a:rPr lang="en-US" sz="2400" dirty="0"/>
              <a:t> and specific places: Hampton Court, Dumbarton Castle, India Company,                 Greenwich Park</a:t>
            </a:r>
          </a:p>
          <a:p>
            <a:pPr>
              <a:buClr>
                <a:schemeClr val="tx1"/>
              </a:buClr>
            </a:pPr>
            <a:r>
              <a:rPr lang="en-US" sz="2400" dirty="0"/>
              <a:t>Then concrete nouns (sand bank, flannel roller), institutions (family history), states or conditions  (cancer cells, croup cases), other intangibles (heat apoplexy, quarantine restrictions)</a:t>
            </a:r>
          </a:p>
          <a:p>
            <a:pPr>
              <a:buClr>
                <a:schemeClr val="tx1"/>
              </a:buClr>
            </a:pPr>
            <a:r>
              <a:rPr lang="en-US" sz="2400" dirty="0"/>
              <a:t>Now almost any combination and number</a:t>
            </a:r>
          </a:p>
          <a:p>
            <a:pPr>
              <a:buClr>
                <a:schemeClr val="tx1"/>
              </a:buClr>
            </a:pPr>
            <a:r>
              <a:rPr lang="en-US" sz="2400" i="1" dirty="0"/>
              <a:t>Philae comet lander alien ‘cover-up’ conspiracy theories emerge</a:t>
            </a:r>
          </a:p>
          <a:p>
            <a:endParaRPr lang="en-US" sz="2400" dirty="0"/>
          </a:p>
        </p:txBody>
      </p:sp>
    </p:spTree>
    <p:extLst>
      <p:ext uri="{BB962C8B-B14F-4D97-AF65-F5344CB8AC3E}">
        <p14:creationId xmlns:p14="http://schemas.microsoft.com/office/powerpoint/2010/main" val="205466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6F576E-634E-CD40-9C47-5BB34F5052BE}"/>
              </a:ext>
            </a:extLst>
          </p:cNvPr>
          <p:cNvSpPr>
            <a:spLocks noGrp="1"/>
          </p:cNvSpPr>
          <p:nvPr>
            <p:ph type="title"/>
          </p:nvPr>
        </p:nvSpPr>
        <p:spPr>
          <a:xfrm>
            <a:off x="863029" y="1012004"/>
            <a:ext cx="3416158" cy="4795408"/>
          </a:xfrm>
        </p:spPr>
        <p:txBody>
          <a:bodyPr>
            <a:normAutofit/>
          </a:bodyPr>
          <a:lstStyle/>
          <a:p>
            <a:r>
              <a:rPr lang="en-US" sz="4400">
                <a:solidFill>
                  <a:srgbClr val="FFFFFF"/>
                </a:solidFill>
              </a:rPr>
              <a:t>Research Sources of Disciplinary</a:t>
            </a:r>
          </a:p>
        </p:txBody>
      </p:sp>
      <p:graphicFrame>
        <p:nvGraphicFramePr>
          <p:cNvPr id="5" name="Content Placeholder 2">
            <a:extLst>
              <a:ext uri="{FF2B5EF4-FFF2-40B4-BE49-F238E27FC236}">
                <a16:creationId xmlns:a16="http://schemas.microsoft.com/office/drawing/2014/main" id="{E050857B-CE65-413F-A39E-0448135B811B}"/>
              </a:ext>
            </a:extLst>
          </p:cNvPr>
          <p:cNvGraphicFramePr>
            <a:graphicFrameLocks noGrp="1"/>
          </p:cNvGraphicFramePr>
          <p:nvPr>
            <p:ph idx="1"/>
            <p:extLst>
              <p:ext uri="{D42A27DB-BD31-4B8C-83A1-F6EECF244321}">
                <p14:modId xmlns:p14="http://schemas.microsoft.com/office/powerpoint/2010/main" val="374244560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11674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B102405-6EF7-5E4E-A00F-F501F16343DE}"/>
              </a:ext>
            </a:extLst>
          </p:cNvPr>
          <p:cNvSpPr>
            <a:spLocks noGrp="1"/>
          </p:cNvSpPr>
          <p:nvPr>
            <p:ph type="title"/>
          </p:nvPr>
        </p:nvSpPr>
        <p:spPr>
          <a:xfrm>
            <a:off x="863029" y="1012004"/>
            <a:ext cx="3416158" cy="4795408"/>
          </a:xfrm>
        </p:spPr>
        <p:txBody>
          <a:bodyPr>
            <a:normAutofit/>
          </a:bodyPr>
          <a:lstStyle/>
          <a:p>
            <a:r>
              <a:rPr lang="en-US" sz="4100">
                <a:solidFill>
                  <a:srgbClr val="FFFFFF"/>
                </a:solidFill>
              </a:rPr>
              <a:t>Nominalization (Halliday, 2004)</a:t>
            </a:r>
          </a:p>
        </p:txBody>
      </p:sp>
      <p:graphicFrame>
        <p:nvGraphicFramePr>
          <p:cNvPr id="5" name="Content Placeholder 2">
            <a:extLst>
              <a:ext uri="{FF2B5EF4-FFF2-40B4-BE49-F238E27FC236}">
                <a16:creationId xmlns:a16="http://schemas.microsoft.com/office/drawing/2014/main" id="{8C141F8C-22F2-4B7E-9E01-CD930661B397}"/>
              </a:ext>
            </a:extLst>
          </p:cNvPr>
          <p:cNvGraphicFramePr>
            <a:graphicFrameLocks noGrp="1"/>
          </p:cNvGraphicFramePr>
          <p:nvPr>
            <p:ph idx="1"/>
            <p:extLst>
              <p:ext uri="{D42A27DB-BD31-4B8C-83A1-F6EECF244321}">
                <p14:modId xmlns:p14="http://schemas.microsoft.com/office/powerpoint/2010/main" val="119122710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0505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95" y="152401"/>
            <a:ext cx="11565924" cy="1132702"/>
          </a:xfrm>
        </p:spPr>
        <p:txBody>
          <a:bodyPr>
            <a:normAutofit fontScale="90000"/>
          </a:bodyPr>
          <a:lstStyle/>
          <a:p>
            <a:r>
              <a:rPr lang="en-US" dirty="0"/>
              <a:t>Examples of Disciplinary Literacy Standards  Science/Technical Subjects</a:t>
            </a:r>
          </a:p>
        </p:txBody>
      </p:sp>
      <p:sp>
        <p:nvSpPr>
          <p:cNvPr id="3" name="Content Placeholder 2"/>
          <p:cNvSpPr>
            <a:spLocks noGrp="1"/>
          </p:cNvSpPr>
          <p:nvPr>
            <p:ph idx="1"/>
          </p:nvPr>
        </p:nvSpPr>
        <p:spPr>
          <a:xfrm>
            <a:off x="506627" y="1705232"/>
            <a:ext cx="11009870" cy="5000368"/>
          </a:xfrm>
        </p:spPr>
        <p:txBody>
          <a:bodyPr>
            <a:normAutofit fontScale="25000" lnSpcReduction="20000"/>
          </a:bodyPr>
          <a:lstStyle/>
          <a:p>
            <a:pPr lvl="0"/>
            <a:r>
              <a:rPr lang="en-US" sz="8000" dirty="0"/>
              <a:t>Determine the meaning of symbols, key terms, and other domain-specific words and phrases as they are used in a specific scientific or technical texts and topics.</a:t>
            </a:r>
          </a:p>
          <a:p>
            <a:pPr lvl="0"/>
            <a:r>
              <a:rPr lang="en-US" sz="8000" dirty="0"/>
              <a:t>Integrate quantitative or technical information expressed in words in a text with a version of that information expressed visually (e.g., in a flowchart, diagram, model, graph, or table).</a:t>
            </a:r>
          </a:p>
          <a:p>
            <a:pPr lvl="0"/>
            <a:r>
              <a:rPr lang="en-US" sz="8000" dirty="0"/>
              <a:t>Distinguish among facts, reasoned judgment based on research findings, and speculation in a text.</a:t>
            </a:r>
          </a:p>
          <a:p>
            <a:pPr lvl="0"/>
            <a:r>
              <a:rPr lang="en-US" sz="8000" dirty="0"/>
              <a:t>Analyze the structure of the relationships among concepts in a text, including relationships among key terms (e.g., </a:t>
            </a:r>
            <a:r>
              <a:rPr lang="en-US" sz="8000" i="1" dirty="0"/>
              <a:t>force, friction, reaction force, energy</a:t>
            </a:r>
            <a:r>
              <a:rPr lang="en-US" sz="8000" dirty="0"/>
              <a:t>).</a:t>
            </a:r>
          </a:p>
          <a:p>
            <a:pPr lvl="0"/>
            <a:r>
              <a:rPr lang="en-US" sz="8000" dirty="0"/>
              <a:t>Translate quantitative or technical information expressed in words in a text into visual form (e.g., a table or chart) and translate information expressed visually or mathematically (e.g., in an equation) into words.</a:t>
            </a:r>
          </a:p>
          <a:p>
            <a:pPr lvl="0"/>
            <a:r>
              <a:rPr lang="en-US" sz="8000" dirty="0"/>
              <a:t>Compare and contrast findings presented in a text to those from other sources (including their own experiments), noting when the findings support or contradict previous explanations or accounts.</a:t>
            </a:r>
          </a:p>
          <a:p>
            <a:pPr lvl="0"/>
            <a:r>
              <a:rPr lang="en-US" sz="8000" dirty="0"/>
              <a:t>Cite specific textual evidence to support analysis of science and technical texts, attending to important distinctions the author makes and to any gaps or inconsistencies in the account.</a:t>
            </a:r>
          </a:p>
          <a:p>
            <a:pPr lvl="0"/>
            <a:r>
              <a:rPr lang="en-US" sz="8000" dirty="0"/>
              <a:t>Follow precisely a complex multistep procedure when carrying out experiments, taking measurements, or performing technical tasks; analyze the specific results based on explanations in the text.</a:t>
            </a:r>
          </a:p>
          <a:p>
            <a:endParaRPr lang="en-US" dirty="0"/>
          </a:p>
        </p:txBody>
      </p:sp>
    </p:spTree>
    <p:extLst>
      <p:ext uri="{BB962C8B-B14F-4D97-AF65-F5344CB8AC3E}">
        <p14:creationId xmlns:p14="http://schemas.microsoft.com/office/powerpoint/2010/main" val="31345632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11211" y="365125"/>
            <a:ext cx="11242589" cy="1325563"/>
          </a:xfrm>
        </p:spPr>
        <p:txBody>
          <a:bodyPr>
            <a:normAutofit/>
          </a:bodyPr>
          <a:lstStyle/>
          <a:p>
            <a:r>
              <a:rPr lang="en-US" dirty="0"/>
              <a:t>Examples of Disciplinary Literacy Standards in History/ Social Studies</a:t>
            </a:r>
          </a:p>
        </p:txBody>
      </p:sp>
      <p:sp>
        <p:nvSpPr>
          <p:cNvPr id="40963" name="Content Placeholder 2"/>
          <p:cNvSpPr>
            <a:spLocks noGrp="1"/>
          </p:cNvSpPr>
          <p:nvPr>
            <p:ph idx="1"/>
          </p:nvPr>
        </p:nvSpPr>
        <p:spPr>
          <a:xfrm>
            <a:off x="568411" y="1902940"/>
            <a:ext cx="11623589" cy="5053914"/>
          </a:xfrm>
        </p:spPr>
        <p:txBody>
          <a:bodyPr>
            <a:normAutofit fontScale="55000" lnSpcReduction="20000"/>
          </a:bodyPr>
          <a:lstStyle/>
          <a:p>
            <a:r>
              <a:rPr lang="en-US" sz="3600" dirty="0"/>
              <a:t>Cite specific textual evidence to support analysis of primary and secondary sources, attending to such features as the date and origin of the information.</a:t>
            </a:r>
          </a:p>
          <a:p>
            <a:r>
              <a:rPr lang="en-US" sz="3600" dirty="0"/>
              <a:t>Analyze in detail a series of events described in a text and the causes that link the events; distinguish whether earlier events caused later ones or simply preceded them.</a:t>
            </a:r>
          </a:p>
          <a:p>
            <a:r>
              <a:rPr lang="en-US" sz="3600" dirty="0"/>
              <a:t>Identify aspects of a text that reveal an author’s point of view or purpose (e.g., loaded language, inclusion or avoidance of particular facts).</a:t>
            </a:r>
          </a:p>
          <a:p>
            <a:r>
              <a:rPr lang="en-US" sz="3600" dirty="0"/>
              <a:t>Interpret the meaning of words and phrases in a text, including how an author uses and refines the meaning of a key term over the course of a text (e.g., how Madison defines </a:t>
            </a:r>
            <a:r>
              <a:rPr lang="en-US" sz="3600" i="1" dirty="0"/>
              <a:t>faction in Federalist No. 10 and No. 51).</a:t>
            </a:r>
          </a:p>
          <a:p>
            <a:r>
              <a:rPr lang="en-US" sz="3600" dirty="0"/>
              <a:t>Evaluate authors’ differing points of view on the same historical event or issue by assessing the authors’ claims, evidence, and reasoning.</a:t>
            </a:r>
          </a:p>
          <a:p>
            <a:r>
              <a:rPr lang="en-US" sz="3600" dirty="0"/>
              <a:t>Compare and contrast treatments of the same topic in several primary and secondary sources.</a:t>
            </a:r>
          </a:p>
          <a:p>
            <a:r>
              <a:rPr lang="en-US" sz="3600" dirty="0"/>
              <a:t>Evaluate an author’s premises, claims, and evidence by corroborating or challenging them with other sources of information.</a:t>
            </a:r>
          </a:p>
          <a:p>
            <a:r>
              <a:rPr lang="en-US" sz="3600" dirty="0"/>
              <a:t>Integrate information from diverse sources, both primary and secondary, into a coherent understanding of an idea or event, noting discrepancies among sources.</a:t>
            </a:r>
          </a:p>
          <a:p>
            <a:pPr>
              <a:buFont typeface="Wingdings" pitchFamily="2" charset="2"/>
              <a:buNone/>
            </a:pPr>
            <a:endParaRPr lang="en-US" sz="1400" dirty="0"/>
          </a:p>
          <a:p>
            <a:pPr>
              <a:buFont typeface="Wingdings" pitchFamily="2" charset="2"/>
              <a:buNone/>
            </a:pPr>
            <a:endParaRPr lang="en-US" sz="1400" dirty="0"/>
          </a:p>
          <a:p>
            <a:pPr>
              <a:buFont typeface="Wingdings" pitchFamily="2" charset="2"/>
              <a:buNone/>
            </a:pPr>
            <a:r>
              <a:rPr lang="en-US" sz="1400" dirty="0"/>
              <a:t>.</a:t>
            </a:r>
          </a:p>
          <a:p>
            <a:pPr>
              <a:buFont typeface="Wingdings" pitchFamily="2" charset="2"/>
              <a:buNone/>
            </a:pPr>
            <a:endParaRPr lang="en-US" sz="1400" dirty="0"/>
          </a:p>
          <a:p>
            <a:pPr>
              <a:buFont typeface="Wingdings" pitchFamily="2" charset="2"/>
              <a:buNone/>
            </a:pPr>
            <a:endParaRPr lang="en-US" sz="1400" dirty="0"/>
          </a:p>
          <a:p>
            <a:pPr>
              <a:buFont typeface="Wingdings" pitchFamily="2" charset="2"/>
              <a:buNone/>
            </a:pPr>
            <a:endParaRPr lang="en-US" sz="1400" dirty="0"/>
          </a:p>
        </p:txBody>
      </p:sp>
    </p:spTree>
    <p:extLst>
      <p:ext uri="{BB962C8B-B14F-4D97-AF65-F5344CB8AC3E}">
        <p14:creationId xmlns:p14="http://schemas.microsoft.com/office/powerpoint/2010/main" val="6462997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Disciplinary Literacy Standards in Literature</a:t>
            </a:r>
          </a:p>
        </p:txBody>
      </p:sp>
      <p:sp>
        <p:nvSpPr>
          <p:cNvPr id="3" name="Content Placeholder 2"/>
          <p:cNvSpPr>
            <a:spLocks noGrp="1"/>
          </p:cNvSpPr>
          <p:nvPr>
            <p:ph idx="1"/>
          </p:nvPr>
        </p:nvSpPr>
        <p:spPr>
          <a:xfrm>
            <a:off x="1013254" y="1690688"/>
            <a:ext cx="10639167" cy="5014912"/>
          </a:xfrm>
        </p:spPr>
        <p:txBody>
          <a:bodyPr>
            <a:normAutofit fontScale="92500" lnSpcReduction="10000"/>
          </a:bodyPr>
          <a:lstStyle/>
          <a:p>
            <a:pPr lvl="0"/>
            <a:r>
              <a:rPr lang="en-US" sz="2000" dirty="0"/>
              <a:t>Determine two or more themes of a text and analyze their development over the course of the text, including how they interact and build on one another to produce a complex account; provide an objective summary of the text.</a:t>
            </a:r>
          </a:p>
          <a:p>
            <a:pPr lvl="0"/>
            <a:r>
              <a:rPr lang="en-US" sz="2000" dirty="0"/>
              <a:t>Analyze the impact of the author’s choices regarding how to develop and relate elements of a story or drama (e.g., where a story is set, how the action is ordered, how the characters are introduced and developed).</a:t>
            </a:r>
          </a:p>
          <a:p>
            <a:pPr lvl="0"/>
            <a:r>
              <a:rPr lang="en-US" sz="2000" dirty="0"/>
              <a:t>Determine the meaning of words and phrases as they are used in the text, including figurative and connotative meanings; analyze the impact of specific word choices on meaning and tone, including words with multiple meanings or language that is particularly fresh, engaging, or beautiful. (Include Shakespeare as well as other authors.)</a:t>
            </a:r>
          </a:p>
          <a:p>
            <a:pPr lvl="0"/>
            <a:r>
              <a:rPr lang="en-US" sz="2000" dirty="0"/>
              <a:t>Analyze how an author’s choices concerning how to structure specific parts of a text (e.g., the choice of where to begin or end a story, the choice to provide a comedic or tragic resolution) contribute to its overall structure and meaning as well as its aesthetic impact.</a:t>
            </a:r>
          </a:p>
          <a:p>
            <a:pPr lvl="0"/>
            <a:r>
              <a:rPr lang="en-US" sz="2000" dirty="0"/>
              <a:t>Analyze a case in which grasping a point of view requires distinguishing what is directly stated in a text from what is really meant (e.g., satire, sarcasm, irony, or understatement).</a:t>
            </a:r>
          </a:p>
          <a:p>
            <a:pPr lvl="0"/>
            <a:r>
              <a:rPr lang="en-US" sz="2000" dirty="0"/>
              <a:t>Analyze multiple interpretations of a story, drama, or poem (e.g., recorded or live production of a play or recorded novel or poetry), evaluating how each version interprets the source text. (Include at least one play by Shakespeare and one play by an American dramatist.)</a:t>
            </a:r>
          </a:p>
          <a:p>
            <a:endParaRPr lang="en-US" dirty="0"/>
          </a:p>
        </p:txBody>
      </p:sp>
    </p:spTree>
    <p:extLst>
      <p:ext uri="{BB962C8B-B14F-4D97-AF65-F5344CB8AC3E}">
        <p14:creationId xmlns:p14="http://schemas.microsoft.com/office/powerpoint/2010/main" val="35039921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6F1E-B89A-BB47-B618-30AFECFF7A9F}"/>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CFF63492-BF49-8D45-94E6-2E2B36A98AB7}"/>
              </a:ext>
            </a:extLst>
          </p:cNvPr>
          <p:cNvSpPr>
            <a:spLocks noGrp="1"/>
          </p:cNvSpPr>
          <p:nvPr>
            <p:ph idx="1"/>
          </p:nvPr>
        </p:nvSpPr>
        <p:spPr>
          <a:xfrm>
            <a:off x="481914" y="1791730"/>
            <a:ext cx="11380572" cy="4856205"/>
          </a:xfrm>
        </p:spPr>
        <p:txBody>
          <a:bodyPr>
            <a:normAutofit fontScale="77500" lnSpcReduction="20000"/>
          </a:bodyPr>
          <a:lstStyle/>
          <a:p>
            <a:pPr marL="0" indent="0">
              <a:buNone/>
            </a:pPr>
            <a:r>
              <a:rPr lang="en-US" dirty="0"/>
              <a:t>Fang, Z., &amp; </a:t>
            </a:r>
            <a:r>
              <a:rPr lang="en-US" dirty="0" err="1"/>
              <a:t>Scheppegrell</a:t>
            </a:r>
            <a:r>
              <a:rPr lang="en-US" dirty="0"/>
              <a:t>, M.J. (2008). Reading in secondary content areas. Ann Arbor: University of   Michigan Press. </a:t>
            </a:r>
          </a:p>
          <a:p>
            <a:pPr marL="0" indent="0">
              <a:buNone/>
            </a:pPr>
            <a:r>
              <a:rPr lang="en-US" dirty="0"/>
              <a:t>Foster, T. C. (2003). How to read literature like a professor. New York: Harper.</a:t>
            </a:r>
          </a:p>
          <a:p>
            <a:pPr marL="0" indent="0">
              <a:buNone/>
            </a:pPr>
            <a:r>
              <a:rPr lang="en-US" dirty="0" err="1"/>
              <a:t>Hinchman</a:t>
            </a:r>
            <a:r>
              <a:rPr lang="en-US" dirty="0"/>
              <a:t>, K. A., &amp; Sheridan-Thomas, H.K. (2018). Best practices in adolescent literacy instruction. New York: Guilford Press.  </a:t>
            </a:r>
          </a:p>
          <a:p>
            <a:pPr marL="0" indent="0">
              <a:buNone/>
            </a:pPr>
            <a:r>
              <a:rPr lang="en-US" dirty="0"/>
              <a:t>Jetton, T. L., &amp; Shanahan, C. (2012). Adolescent literacy in the academic disciplines (2</a:t>
            </a:r>
            <a:r>
              <a:rPr lang="en-US" baseline="30000" dirty="0"/>
              <a:t>nd</a:t>
            </a:r>
            <a:r>
              <a:rPr lang="en-US" dirty="0"/>
              <a:t> ed.). New York: Guilford Press.</a:t>
            </a:r>
          </a:p>
          <a:p>
            <a:pPr marL="0" indent="0">
              <a:buNone/>
            </a:pPr>
            <a:r>
              <a:rPr lang="en-US" dirty="0"/>
              <a:t>Shanahan, T., &amp; Shanahan, C. (2008). Teaching disciplinary literacy to adolescents: Rethinking content-area literacy. </a:t>
            </a:r>
            <a:r>
              <a:rPr lang="en-US" i="1" dirty="0"/>
              <a:t>Harvard Education Review, 78</a:t>
            </a:r>
            <a:r>
              <a:rPr lang="en-US" dirty="0"/>
              <a:t>(1), 40-59</a:t>
            </a:r>
            <a:r>
              <a:rPr lang="en-US" dirty="0">
                <a:effectLst/>
              </a:rPr>
              <a:t> </a:t>
            </a:r>
            <a:endParaRPr lang="en-US" dirty="0"/>
          </a:p>
          <a:p>
            <a:pPr marL="0" indent="0">
              <a:buNone/>
            </a:pPr>
            <a:r>
              <a:rPr lang="en-US" dirty="0"/>
              <a:t>Shanahan, C., Shanahan, T., &amp; </a:t>
            </a:r>
            <a:r>
              <a:rPr lang="en-US" dirty="0" err="1"/>
              <a:t>Misichia</a:t>
            </a:r>
            <a:r>
              <a:rPr lang="en-US" dirty="0"/>
              <a:t>, C. (2011).</a:t>
            </a:r>
            <a:r>
              <a:rPr lang="en-US" b="1" dirty="0"/>
              <a:t> </a:t>
            </a:r>
            <a:r>
              <a:rPr lang="en-US" dirty="0"/>
              <a:t>Analysis of expert readers in three disciplines: History, mathematics, and chemistry. </a:t>
            </a:r>
            <a:r>
              <a:rPr lang="en-US" i="1" dirty="0"/>
              <a:t>Journal of Literacy Research, 3, 393–429.</a:t>
            </a:r>
            <a:endParaRPr lang="en-US" dirty="0"/>
          </a:p>
          <a:p>
            <a:pPr marL="0" indent="0">
              <a:buNone/>
            </a:pPr>
            <a:r>
              <a:rPr lang="en-US" dirty="0"/>
              <a:t>Shanahan, C., &amp; Shanahan, T. (2018). Disciplinary literacy. In D. Lapp &amp; D. Fisher (Eds.), </a:t>
            </a:r>
            <a:r>
              <a:rPr lang="en-US" i="1" dirty="0"/>
              <a:t>Handbook of research on teaching the English Language Arts</a:t>
            </a:r>
            <a:r>
              <a:rPr lang="en-US" dirty="0"/>
              <a:t> (4</a:t>
            </a:r>
            <a:r>
              <a:rPr lang="en-US" baseline="30000" dirty="0"/>
              <a:t>th</a:t>
            </a:r>
            <a:r>
              <a:rPr lang="en-US" dirty="0"/>
              <a:t> ed., pp. 281-308). New York: Routledge.</a:t>
            </a:r>
          </a:p>
          <a:p>
            <a:pPr marL="0" indent="0">
              <a:buNone/>
            </a:pPr>
            <a:r>
              <a:rPr lang="en-US" dirty="0" err="1"/>
              <a:t>Wineburg</a:t>
            </a:r>
            <a:r>
              <a:rPr lang="en-US" dirty="0"/>
              <a:t>, S., Martin, D., &amp; Monte-Sano, C. (2012). Reading like a historian. New York: Teachers College Press.</a:t>
            </a:r>
          </a:p>
        </p:txBody>
      </p:sp>
    </p:spTree>
    <p:extLst>
      <p:ext uri="{BB962C8B-B14F-4D97-AF65-F5344CB8AC3E}">
        <p14:creationId xmlns:p14="http://schemas.microsoft.com/office/powerpoint/2010/main" val="6266190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Online Disciplinary Literacy Resources</a:t>
            </a:r>
          </a:p>
        </p:txBody>
      </p:sp>
      <p:sp>
        <p:nvSpPr>
          <p:cNvPr id="3" name="Content Placeholder 2"/>
          <p:cNvSpPr>
            <a:spLocks noGrp="1"/>
          </p:cNvSpPr>
          <p:nvPr>
            <p:ph idx="1"/>
          </p:nvPr>
        </p:nvSpPr>
        <p:spPr>
          <a:xfrm>
            <a:off x="838200" y="1690688"/>
            <a:ext cx="10925432" cy="4802187"/>
          </a:xfrm>
        </p:spPr>
        <p:txBody>
          <a:bodyPr>
            <a:normAutofit fontScale="92500" lnSpcReduction="20000"/>
          </a:bodyPr>
          <a:lstStyle/>
          <a:p>
            <a:pPr marL="0" indent="0">
              <a:buNone/>
            </a:pPr>
            <a:r>
              <a:rPr lang="en-US" sz="2400" b="1" dirty="0"/>
              <a:t>Historical Scene Investigation</a:t>
            </a:r>
          </a:p>
          <a:p>
            <a:r>
              <a:rPr lang="en-US" sz="2400" dirty="0">
                <a:hlinkClick r:id="rId2"/>
              </a:rPr>
              <a:t>https://web.wm.edu/hsi/index.html</a:t>
            </a:r>
            <a:endParaRPr lang="en-US" sz="2400" dirty="0"/>
          </a:p>
          <a:p>
            <a:pPr marL="0" indent="0">
              <a:buNone/>
            </a:pPr>
            <a:r>
              <a:rPr lang="en-US" sz="2400" b="1" dirty="0"/>
              <a:t>Improving Literacy in Secondary</a:t>
            </a:r>
          </a:p>
          <a:p>
            <a:r>
              <a:rPr lang="en-US" sz="2400" dirty="0">
                <a:hlinkClick r:id="rId3"/>
              </a:rPr>
              <a:t>https://educationendowmentfoundation.org.uk/news/improving-literacy-in-secondary-schools</a:t>
            </a:r>
            <a:endParaRPr lang="en-US" sz="2400" b="1" dirty="0"/>
          </a:p>
          <a:p>
            <a:pPr marL="0" indent="0">
              <a:buNone/>
            </a:pPr>
            <a:r>
              <a:rPr lang="en-US" sz="2400" b="1" dirty="0"/>
              <a:t>Reading in the Disciplines</a:t>
            </a:r>
          </a:p>
          <a:p>
            <a:r>
              <a:rPr lang="en-US" sz="2400" dirty="0">
                <a:hlinkClick r:id="rId4"/>
              </a:rPr>
              <a:t>https://www.carnegie.org/publications/reading-in-the-disciplines-the-challenges-of-adolescent-literacy/</a:t>
            </a:r>
            <a:endParaRPr lang="en-US" sz="2400" b="1" dirty="0"/>
          </a:p>
          <a:p>
            <a:pPr marL="0" indent="0">
              <a:buNone/>
            </a:pPr>
            <a:r>
              <a:rPr lang="en-US" sz="2400" b="1" dirty="0"/>
              <a:t>Stanford History Education Group</a:t>
            </a:r>
            <a:endParaRPr lang="en-US" sz="2400" b="1" dirty="0">
              <a:hlinkClick r:id="rId5"/>
            </a:endParaRPr>
          </a:p>
          <a:p>
            <a:pPr>
              <a:buClrTx/>
              <a:buFont typeface="Arial"/>
              <a:buChar char="•"/>
            </a:pPr>
            <a:r>
              <a:rPr lang="en-US" sz="2400" dirty="0">
                <a:hlinkClick r:id="rId5"/>
              </a:rPr>
              <a:t>http://sheg.stanford.edu/rlh</a:t>
            </a:r>
            <a:endParaRPr lang="en-US" sz="2400" dirty="0"/>
          </a:p>
          <a:p>
            <a:pPr marL="0" indent="0">
              <a:buNone/>
            </a:pPr>
            <a:r>
              <a:rPr lang="en-US" sz="2400" b="1" dirty="0"/>
              <a:t>Teaching Channel</a:t>
            </a:r>
          </a:p>
          <a:p>
            <a:pPr>
              <a:spcBef>
                <a:spcPts val="320"/>
              </a:spcBef>
              <a:buFont typeface="Arial"/>
              <a:buChar char="•"/>
            </a:pPr>
            <a:r>
              <a:rPr lang="en-US" sz="2400" dirty="0">
                <a:hlinkClick r:id="rId6"/>
              </a:rPr>
              <a:t>https://www.teachingchannel.org/videos/reading-like-a-historian-repetition</a:t>
            </a:r>
            <a:endParaRPr lang="en-US" sz="2400" dirty="0"/>
          </a:p>
          <a:p>
            <a:pPr marL="0" indent="0">
              <a:buClrTx/>
              <a:buNone/>
            </a:pPr>
            <a:r>
              <a:rPr lang="en-US" sz="2400" b="1" dirty="0"/>
              <a:t>Wisconsin Literacy in All Subjects</a:t>
            </a:r>
          </a:p>
          <a:p>
            <a:pPr>
              <a:buFont typeface="Arial"/>
              <a:buChar char="•"/>
            </a:pPr>
            <a:r>
              <a:rPr lang="en-US" sz="2400" dirty="0">
                <a:hlinkClick r:id="rId7"/>
              </a:rPr>
              <a:t>https://dpi.wi.gov/standards/literacy-all-subjects</a:t>
            </a:r>
            <a:endParaRPr lang="en-US" sz="2400" dirty="0"/>
          </a:p>
          <a:p>
            <a:pPr marL="0" indent="0">
              <a:buNone/>
            </a:pPr>
            <a:endParaRPr lang="en-US" dirty="0"/>
          </a:p>
        </p:txBody>
      </p:sp>
    </p:spTree>
    <p:extLst>
      <p:ext uri="{BB962C8B-B14F-4D97-AF65-F5344CB8AC3E}">
        <p14:creationId xmlns:p14="http://schemas.microsoft.com/office/powerpoint/2010/main" val="1701435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BA63EA-0BD6-8841-B577-5C89B88F2D14}"/>
              </a:ext>
            </a:extLst>
          </p:cNvPr>
          <p:cNvSpPr>
            <a:spLocks noGrp="1"/>
          </p:cNvSpPr>
          <p:nvPr>
            <p:ph type="title"/>
          </p:nvPr>
        </p:nvSpPr>
        <p:spPr>
          <a:xfrm>
            <a:off x="6094105" y="802955"/>
            <a:ext cx="4977976" cy="1454051"/>
          </a:xfrm>
        </p:spPr>
        <p:txBody>
          <a:bodyPr>
            <a:normAutofit/>
          </a:bodyPr>
          <a:lstStyle/>
          <a:p>
            <a:r>
              <a:rPr lang="en-US" sz="4400">
                <a:solidFill>
                  <a:srgbClr val="000000"/>
                </a:solidFill>
              </a:rPr>
              <a:t>Audience questions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ducation">
            <a:extLst>
              <a:ext uri="{FF2B5EF4-FFF2-40B4-BE49-F238E27FC236}">
                <a16:creationId xmlns:a16="http://schemas.microsoft.com/office/drawing/2014/main" id="{F4243BEA-FE1B-4A7D-88A5-6011A831B36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838E51C9-930C-A146-A2B5-A0362796E9C7}"/>
              </a:ext>
            </a:extLst>
          </p:cNvPr>
          <p:cNvSpPr>
            <a:spLocks noGrp="1"/>
          </p:cNvSpPr>
          <p:nvPr>
            <p:ph idx="1"/>
          </p:nvPr>
        </p:nvSpPr>
        <p:spPr>
          <a:xfrm>
            <a:off x="6090574" y="2421682"/>
            <a:ext cx="4977578" cy="3639289"/>
          </a:xfrm>
        </p:spPr>
        <p:txBody>
          <a:bodyPr anchor="ctr">
            <a:normAutofit/>
          </a:bodyPr>
          <a:lstStyle/>
          <a:p>
            <a:r>
              <a:rPr lang="en-US" sz="2000">
                <a:solidFill>
                  <a:srgbClr val="000000"/>
                </a:solidFill>
              </a:rPr>
              <a:t>Do all of your subject matters (e.g., science, social studies, math, ELA) have textbooks or text sets?</a:t>
            </a:r>
          </a:p>
          <a:p>
            <a:r>
              <a:rPr lang="en-US" sz="2000" dirty="0">
                <a:solidFill>
                  <a:srgbClr val="000000"/>
                </a:solidFill>
              </a:rPr>
              <a:t>Do all of them require that students read and writing regularly/frequently in their discipline?</a:t>
            </a:r>
          </a:p>
          <a:p>
            <a:r>
              <a:rPr lang="en-US" sz="2000" dirty="0">
                <a:solidFill>
                  <a:srgbClr val="000000"/>
                </a:solidFill>
              </a:rPr>
              <a:t>Are any of them currently teaching what has been defined here as disciplinary literacy?</a:t>
            </a:r>
          </a:p>
          <a:p>
            <a:r>
              <a:rPr lang="en-US" sz="2000" dirty="0">
                <a:solidFill>
                  <a:srgbClr val="000000"/>
                </a:solidFill>
              </a:rPr>
              <a:t>Which departments would be easiest or most effective to start with?</a:t>
            </a:r>
          </a:p>
        </p:txBody>
      </p:sp>
    </p:spTree>
    <p:extLst>
      <p:ext uri="{BB962C8B-B14F-4D97-AF65-F5344CB8AC3E}">
        <p14:creationId xmlns:p14="http://schemas.microsoft.com/office/powerpoint/2010/main" val="1935881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A824-53E9-4545-809C-105CD3B061F2}"/>
              </a:ext>
            </a:extLst>
          </p:cNvPr>
          <p:cNvSpPr>
            <a:spLocks noGrp="1"/>
          </p:cNvSpPr>
          <p:nvPr>
            <p:ph type="title"/>
          </p:nvPr>
        </p:nvSpPr>
        <p:spPr>
          <a:xfrm>
            <a:off x="1136428" y="627564"/>
            <a:ext cx="7474172" cy="1325563"/>
          </a:xfrm>
        </p:spPr>
        <p:txBody>
          <a:bodyPr>
            <a:normAutofit/>
          </a:bodyPr>
          <a:lstStyle/>
          <a:p>
            <a:r>
              <a:rPr lang="en-US" sz="4400"/>
              <a:t>Example of Expert Reader Study</a:t>
            </a:r>
          </a:p>
        </p:txBody>
      </p:sp>
      <p:sp>
        <p:nvSpPr>
          <p:cNvPr id="3" name="Content Placeholder 2">
            <a:extLst>
              <a:ext uri="{FF2B5EF4-FFF2-40B4-BE49-F238E27FC236}">
                <a16:creationId xmlns:a16="http://schemas.microsoft.com/office/drawing/2014/main" id="{73E97BEF-8C16-C14A-813A-3268BCA5E0BE}"/>
              </a:ext>
            </a:extLst>
          </p:cNvPr>
          <p:cNvSpPr>
            <a:spLocks noGrp="1"/>
          </p:cNvSpPr>
          <p:nvPr>
            <p:ph idx="1"/>
          </p:nvPr>
        </p:nvSpPr>
        <p:spPr>
          <a:xfrm>
            <a:off x="1136429" y="2187147"/>
            <a:ext cx="7587441" cy="4043290"/>
          </a:xfrm>
        </p:spPr>
        <p:txBody>
          <a:bodyPr anchor="ctr">
            <a:normAutofit/>
          </a:bodyPr>
          <a:lstStyle/>
          <a:p>
            <a:pPr marL="0" indent="0">
              <a:buClr>
                <a:schemeClr val="tx1"/>
              </a:buClr>
              <a:buNone/>
            </a:pPr>
            <a:r>
              <a:rPr lang="en-US" sz="2400" dirty="0" err="1"/>
              <a:t>Wineburg’s</a:t>
            </a:r>
            <a:r>
              <a:rPr lang="en-US" sz="2400" dirty="0"/>
              <a:t> study of history reading:</a:t>
            </a:r>
          </a:p>
          <a:p>
            <a:pPr>
              <a:buClr>
                <a:schemeClr val="tx1"/>
              </a:buClr>
              <a:buFont typeface="Wingdings" charset="2"/>
              <a:buChar char="§"/>
            </a:pPr>
            <a:r>
              <a:rPr lang="en-US" sz="2400" b="1" dirty="0"/>
              <a:t>Sourcing: </a:t>
            </a:r>
            <a:r>
              <a:rPr lang="en-US" sz="2400" dirty="0"/>
              <a:t>considering the author and author perspective</a:t>
            </a:r>
          </a:p>
          <a:p>
            <a:pPr>
              <a:buClr>
                <a:schemeClr val="tx1"/>
              </a:buClr>
              <a:buFont typeface="Wingdings" charset="2"/>
              <a:buChar char="§"/>
            </a:pPr>
            <a:r>
              <a:rPr lang="en-US" sz="2400" b="1" dirty="0"/>
              <a:t>Contextualizing</a:t>
            </a:r>
            <a:r>
              <a:rPr lang="en-US" sz="2400" dirty="0"/>
              <a:t>: placing documents within their historical period and place</a:t>
            </a:r>
          </a:p>
          <a:p>
            <a:pPr>
              <a:buClr>
                <a:schemeClr val="tx1"/>
              </a:buClr>
              <a:buFont typeface="Wingdings" charset="2"/>
              <a:buChar char="§"/>
            </a:pPr>
            <a:r>
              <a:rPr lang="en-US" sz="2400" b="1" dirty="0"/>
              <a:t>Corroboration:</a:t>
            </a:r>
            <a:r>
              <a:rPr lang="en-US" sz="2400" dirty="0"/>
              <a:t> evaluating information across sources </a:t>
            </a:r>
          </a:p>
          <a:p>
            <a:endParaRPr lang="en-US" sz="24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Open Book">
            <a:extLst>
              <a:ext uri="{FF2B5EF4-FFF2-40B4-BE49-F238E27FC236}">
                <a16:creationId xmlns:a16="http://schemas.microsoft.com/office/drawing/2014/main" id="{3E226C58-604F-4F38-9903-30914E695086}"/>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113011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116382583"/>
              </p:ext>
            </p:extLst>
          </p:nvPr>
        </p:nvGraphicFramePr>
        <p:xfrm>
          <a:off x="1676400" y="990600"/>
          <a:ext cx="8991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1" name="Text Box 11"/>
          <p:cNvSpPr txBox="1">
            <a:spLocks noChangeArrowheads="1"/>
          </p:cNvSpPr>
          <p:nvPr/>
        </p:nvSpPr>
        <p:spPr bwMode="auto">
          <a:xfrm>
            <a:off x="1960179" y="304800"/>
            <a:ext cx="7391400" cy="641350"/>
          </a:xfrm>
          <a:prstGeom prst="rect">
            <a:avLst/>
          </a:prstGeom>
          <a:noFill/>
          <a:ln w="9525">
            <a:noFill/>
            <a:miter lim="800000"/>
            <a:headEnd/>
            <a:tailEnd/>
          </a:ln>
        </p:spPr>
        <p:txBody>
          <a:bodyPr>
            <a:spAutoFit/>
          </a:bodyPr>
          <a:lstStyle/>
          <a:p>
            <a:pPr>
              <a:spcBef>
                <a:spcPct val="50000"/>
              </a:spcBef>
            </a:pPr>
            <a:r>
              <a:rPr lang="en-US" sz="3600" b="1" dirty="0">
                <a:solidFill>
                  <a:schemeClr val="tx2"/>
                </a:solidFill>
                <a:latin typeface="Garamond" pitchFamily="18" charset="0"/>
              </a:rPr>
              <a:t>Increasing Specialization of Literacy</a:t>
            </a:r>
          </a:p>
        </p:txBody>
      </p:sp>
    </p:spTree>
    <p:extLst>
      <p:ext uri="{BB962C8B-B14F-4D97-AF65-F5344CB8AC3E}">
        <p14:creationId xmlns:p14="http://schemas.microsoft.com/office/powerpoint/2010/main" val="1338441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B4DD88-2CC2-1A42-A71E-303D6C1E66DF}"/>
              </a:ext>
            </a:extLst>
          </p:cNvPr>
          <p:cNvSpPr>
            <a:spLocks noGrp="1"/>
          </p:cNvSpPr>
          <p:nvPr>
            <p:ph type="title"/>
          </p:nvPr>
        </p:nvSpPr>
        <p:spPr>
          <a:xfrm>
            <a:off x="863029" y="1012004"/>
            <a:ext cx="3416158" cy="4795408"/>
          </a:xfrm>
        </p:spPr>
        <p:txBody>
          <a:bodyPr>
            <a:normAutofit/>
          </a:bodyPr>
          <a:lstStyle/>
          <a:p>
            <a:r>
              <a:rPr lang="en-US" sz="4400">
                <a:solidFill>
                  <a:srgbClr val="FFFFFF"/>
                </a:solidFill>
              </a:rPr>
              <a:t>Generalizable vs. Specialized Skills</a:t>
            </a:r>
          </a:p>
        </p:txBody>
      </p:sp>
      <p:graphicFrame>
        <p:nvGraphicFramePr>
          <p:cNvPr id="6" name="Content Placeholder 2">
            <a:extLst>
              <a:ext uri="{FF2B5EF4-FFF2-40B4-BE49-F238E27FC236}">
                <a16:creationId xmlns:a16="http://schemas.microsoft.com/office/drawing/2014/main" id="{674C28C0-1031-445B-935F-5A616E9F045E}"/>
              </a:ext>
            </a:extLst>
          </p:cNvPr>
          <p:cNvGraphicFramePr>
            <a:graphicFrameLocks noGrp="1"/>
          </p:cNvGraphicFramePr>
          <p:nvPr>
            <p:ph idx="1"/>
            <p:extLst>
              <p:ext uri="{D42A27DB-BD31-4B8C-83A1-F6EECF244321}">
                <p14:modId xmlns:p14="http://schemas.microsoft.com/office/powerpoint/2010/main" val="64534007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690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B4DD88-2CC2-1A42-A71E-303D6C1E66DF}"/>
              </a:ext>
            </a:extLst>
          </p:cNvPr>
          <p:cNvSpPr>
            <a:spLocks noGrp="1"/>
          </p:cNvSpPr>
          <p:nvPr>
            <p:ph type="title"/>
          </p:nvPr>
        </p:nvSpPr>
        <p:spPr>
          <a:xfrm>
            <a:off x="863029" y="1012004"/>
            <a:ext cx="3416158" cy="4795408"/>
          </a:xfrm>
        </p:spPr>
        <p:txBody>
          <a:bodyPr>
            <a:normAutofit/>
          </a:bodyPr>
          <a:lstStyle/>
          <a:p>
            <a:r>
              <a:rPr lang="en-US" sz="4400" dirty="0">
                <a:solidFill>
                  <a:srgbClr val="FFFFFF"/>
                </a:solidFill>
              </a:rPr>
              <a:t>Generalizable vs. Specialized Skills (cont.)</a:t>
            </a:r>
          </a:p>
        </p:txBody>
      </p:sp>
      <p:graphicFrame>
        <p:nvGraphicFramePr>
          <p:cNvPr id="6" name="Content Placeholder 2">
            <a:extLst>
              <a:ext uri="{FF2B5EF4-FFF2-40B4-BE49-F238E27FC236}">
                <a16:creationId xmlns:a16="http://schemas.microsoft.com/office/drawing/2014/main" id="{674C28C0-1031-445B-935F-5A616E9F045E}"/>
              </a:ext>
            </a:extLst>
          </p:cNvPr>
          <p:cNvGraphicFramePr>
            <a:graphicFrameLocks noGrp="1"/>
          </p:cNvGraphicFramePr>
          <p:nvPr>
            <p:ph idx="1"/>
            <p:extLst>
              <p:ext uri="{D42A27DB-BD31-4B8C-83A1-F6EECF244321}">
                <p14:modId xmlns:p14="http://schemas.microsoft.com/office/powerpoint/2010/main" val="1570287480"/>
              </p:ext>
            </p:extLst>
          </p:nvPr>
        </p:nvGraphicFramePr>
        <p:xfrm>
          <a:off x="5098774" y="486287"/>
          <a:ext cx="6918049"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9898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7106</Words>
  <Application>Microsoft Macintosh PowerPoint</Application>
  <PresentationFormat>Widescreen</PresentationFormat>
  <Paragraphs>576</Paragraphs>
  <Slides>56</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vt:lpstr>
      <vt:lpstr>Arial Narrow</vt:lpstr>
      <vt:lpstr>Calibri</vt:lpstr>
      <vt:lpstr>Calibri Light</vt:lpstr>
      <vt:lpstr>Garamond</vt:lpstr>
      <vt:lpstr>Times New Roman</vt:lpstr>
      <vt:lpstr>Wingdings</vt:lpstr>
      <vt:lpstr>Office Theme</vt:lpstr>
      <vt:lpstr>Microsoft Draw Drawing</vt:lpstr>
      <vt:lpstr>Teaching Disciplinary Literacy</vt:lpstr>
      <vt:lpstr>Audience Questions</vt:lpstr>
      <vt:lpstr>Content Area Literacy</vt:lpstr>
      <vt:lpstr>Disciplinary Literacy</vt:lpstr>
      <vt:lpstr>Research Sources of Disciplinary</vt:lpstr>
      <vt:lpstr>Example of Expert Reader Study</vt:lpstr>
      <vt:lpstr>PowerPoint Presentation</vt:lpstr>
      <vt:lpstr>Generalizable vs. Specialized Skills</vt:lpstr>
      <vt:lpstr>Generalizable vs. Specialized Skills (cont.)</vt:lpstr>
      <vt:lpstr> Chemistry Summarization </vt:lpstr>
      <vt:lpstr> Chemistry Summarization </vt:lpstr>
      <vt:lpstr>Content Area Vocabulary</vt:lpstr>
      <vt:lpstr>Disciplinary Literacy Vocabulary</vt:lpstr>
      <vt:lpstr>Disciplinary Literacy Vocabulary (cont.)</vt:lpstr>
      <vt:lpstr>Frequency of Morphology Differs by Discipline</vt:lpstr>
      <vt:lpstr>Prefixes</vt:lpstr>
      <vt:lpstr>    Derivational        Suffixes</vt:lpstr>
      <vt:lpstr>Derivational  Suffixes (cont.)</vt:lpstr>
      <vt:lpstr>Combining  Forms</vt:lpstr>
      <vt:lpstr>Combining  Forms (cont.)</vt:lpstr>
      <vt:lpstr>Combining  Forms (cont.)</vt:lpstr>
      <vt:lpstr>Specialized Reference Works</vt:lpstr>
      <vt:lpstr>General Dictionary Example</vt:lpstr>
      <vt:lpstr>Science Dictionary Example</vt:lpstr>
      <vt:lpstr>Science Dictionary Example</vt:lpstr>
      <vt:lpstr>General Dictionary Example</vt:lpstr>
      <vt:lpstr>History Dictionary Example</vt:lpstr>
      <vt:lpstr>History Dictionary Example</vt:lpstr>
      <vt:lpstr>Cultural Differences Across the Disciplines</vt:lpstr>
      <vt:lpstr>The Culture of Mathematics</vt:lpstr>
      <vt:lpstr>The Culture of Science</vt:lpstr>
      <vt:lpstr>The Culture of History</vt:lpstr>
      <vt:lpstr>Epistemological Source of Cultural Differences</vt:lpstr>
      <vt:lpstr>Character Change Chart</vt:lpstr>
      <vt:lpstr>American Revolution</vt:lpstr>
      <vt:lpstr>PowerPoint Presentation</vt:lpstr>
      <vt:lpstr>PowerPoint Presentation</vt:lpstr>
      <vt:lpstr>PowerPoint Presentation</vt:lpstr>
      <vt:lpstr>PowerPoint Presentation</vt:lpstr>
      <vt:lpstr>PowerPoint Presentation</vt:lpstr>
      <vt:lpstr>PowerPoint Presentation</vt:lpstr>
      <vt:lpstr>History Events Chart</vt:lpstr>
      <vt:lpstr>History Events Chart</vt:lpstr>
      <vt:lpstr>Text is central to disciplines</vt:lpstr>
      <vt:lpstr>History text (Fang &amp; Scheppegrell)</vt:lpstr>
      <vt:lpstr>History Reading (Fang &amp; Schleppergrel)</vt:lpstr>
      <vt:lpstr>Specifics of science text</vt:lpstr>
      <vt:lpstr>Noun-centric prose (Fang &amp; Scheppegrell)</vt:lpstr>
      <vt:lpstr>Nouns as      pre-modifiers</vt:lpstr>
      <vt:lpstr>Nominalization (Halliday, 2004)</vt:lpstr>
      <vt:lpstr>Examples of Disciplinary Literacy Standards  Science/Technical Subjects</vt:lpstr>
      <vt:lpstr>Examples of Disciplinary Literacy Standards in History/ Social Studies</vt:lpstr>
      <vt:lpstr>Examples of Disciplinary Literacy Standards in Literature</vt:lpstr>
      <vt:lpstr>References and Resources</vt:lpstr>
      <vt:lpstr>Some Online Disciplinary Literacy Resources</vt:lpstr>
      <vt:lpstr>Audience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Disciplinary Literacy</dc:title>
  <dc:creator>Shanahan, Timothy E</dc:creator>
  <cp:lastModifiedBy>Shanahan, Timothy E</cp:lastModifiedBy>
  <cp:revision>7</cp:revision>
  <dcterms:created xsi:type="dcterms:W3CDTF">2019-10-30T21:39:17Z</dcterms:created>
  <dcterms:modified xsi:type="dcterms:W3CDTF">2019-12-13T18:15:13Z</dcterms:modified>
</cp:coreProperties>
</file>