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8" r:id="rId3"/>
    <p:sldId id="257" r:id="rId4"/>
    <p:sldId id="264" r:id="rId5"/>
    <p:sldId id="259" r:id="rId6"/>
    <p:sldId id="260" r:id="rId7"/>
    <p:sldId id="261" r:id="rId8"/>
    <p:sldId id="262" r:id="rId9"/>
    <p:sldId id="265" r:id="rId10"/>
    <p:sldId id="266" r:id="rId11"/>
    <p:sldId id="263" r:id="rId12"/>
    <p:sldId id="267" r:id="rId13"/>
    <p:sldId id="268" r:id="rId14"/>
    <p:sldId id="269" r:id="rId15"/>
    <p:sldId id="270" r:id="rId16"/>
    <p:sldId id="271" r:id="rId17"/>
    <p:sldId id="272" r:id="rId18"/>
    <p:sldId id="273" r:id="rId19"/>
    <p:sldId id="274" r:id="rId20"/>
    <p:sldId id="275" r:id="rId21"/>
    <p:sldId id="276" r:id="rId22"/>
    <p:sldId id="277" r:id="rId23"/>
    <p:sldId id="279" r:id="rId24"/>
    <p:sldId id="282" r:id="rId25"/>
    <p:sldId id="280" r:id="rId26"/>
    <p:sldId id="281" r:id="rId27"/>
    <p:sldId id="283" r:id="rId28"/>
    <p:sldId id="284" r:id="rId29"/>
    <p:sldId id="285" r:id="rId30"/>
    <p:sldId id="286" r:id="rId31"/>
    <p:sldId id="287" r:id="rId32"/>
    <p:sldId id="288" r:id="rId33"/>
    <p:sldId id="289" r:id="rId34"/>
    <p:sldId id="290" r:id="rId35"/>
    <p:sldId id="291" r:id="rId36"/>
    <p:sldId id="292" r:id="rId37"/>
    <p:sldId id="298" r:id="rId38"/>
    <p:sldId id="299" r:id="rId39"/>
    <p:sldId id="300" r:id="rId40"/>
    <p:sldId id="301" r:id="rId41"/>
    <p:sldId id="302" r:id="rId42"/>
    <p:sldId id="303" r:id="rId43"/>
    <p:sldId id="304" r:id="rId44"/>
    <p:sldId id="305" r:id="rId45"/>
    <p:sldId id="308" r:id="rId46"/>
    <p:sldId id="307" r:id="rId47"/>
    <p:sldId id="309" r:id="rId48"/>
    <p:sldId id="310" r:id="rId49"/>
    <p:sldId id="311" r:id="rId50"/>
    <p:sldId id="312" r:id="rId51"/>
    <p:sldId id="313" r:id="rId52"/>
    <p:sldId id="314" r:id="rId53"/>
    <p:sldId id="315" r:id="rId54"/>
    <p:sldId id="316" r:id="rId55"/>
    <p:sldId id="317" r:id="rId56"/>
    <p:sldId id="318"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4"/>
    <p:restoredTop sz="94640"/>
  </p:normalViewPr>
  <p:slideViewPr>
    <p:cSldViewPr snapToGrid="0" snapToObjects="1">
      <p:cViewPr varScale="1">
        <p:scale>
          <a:sx n="85" d="100"/>
          <a:sy n="85" d="100"/>
        </p:scale>
        <p:origin x="192" y="32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0C146E-165F-4843-A898-991C061855F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194368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0C146E-165F-4843-A898-991C061855F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2530754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0C146E-165F-4843-A898-991C061855F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4289656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0C146E-165F-4843-A898-991C061855F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3882786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0C146E-165F-4843-A898-991C061855F3}" type="datetimeFigureOut">
              <a:rPr lang="en-US" smtClean="0"/>
              <a:t>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1685292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0C146E-165F-4843-A898-991C061855F3}" type="datetimeFigureOut">
              <a:rPr lang="en-US" smtClean="0"/>
              <a:t>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2631958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0C146E-165F-4843-A898-991C061855F3}" type="datetimeFigureOut">
              <a:rPr lang="en-US" smtClean="0"/>
              <a:t>2/5/19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345828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0C146E-165F-4843-A898-991C061855F3}" type="datetimeFigureOut">
              <a:rPr lang="en-US" smtClean="0"/>
              <a:t>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3322636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0C146E-165F-4843-A898-991C061855F3}" type="datetimeFigureOut">
              <a:rPr lang="en-US" smtClean="0"/>
              <a:t>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982870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0C146E-165F-4843-A898-991C061855F3}" type="datetimeFigureOut">
              <a:rPr lang="en-US" smtClean="0"/>
              <a:t>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169919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70C146E-165F-4843-A898-991C061855F3}" type="datetimeFigureOut">
              <a:rPr lang="en-US" smtClean="0"/>
              <a:t>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2DE57E-815D-F548-9239-99B57AAB58EB}" type="slidenum">
              <a:rPr lang="en-US" smtClean="0"/>
              <a:t>‹#›</a:t>
            </a:fld>
            <a:endParaRPr lang="en-US"/>
          </a:p>
        </p:txBody>
      </p:sp>
    </p:spTree>
    <p:extLst>
      <p:ext uri="{BB962C8B-B14F-4D97-AF65-F5344CB8AC3E}">
        <p14:creationId xmlns:p14="http://schemas.microsoft.com/office/powerpoint/2010/main" val="3795818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0C146E-165F-4843-A898-991C061855F3}" type="datetimeFigureOut">
              <a:rPr lang="en-US" smtClean="0"/>
              <a:t>2/5/19</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DE57E-815D-F548-9239-99B57AAB58EB}" type="slidenum">
              <a:rPr lang="en-US" smtClean="0"/>
              <a:t>‹#›</a:t>
            </a:fld>
            <a:endParaRPr lang="en-US"/>
          </a:p>
        </p:txBody>
      </p:sp>
    </p:spTree>
    <p:extLst>
      <p:ext uri="{BB962C8B-B14F-4D97-AF65-F5344CB8AC3E}">
        <p14:creationId xmlns:p14="http://schemas.microsoft.com/office/powerpoint/2010/main" val="756958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hanahanonliteracy.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shanahanonliteracy.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9"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482E046-D053-3444-90E6-1584A2EC7309}"/>
              </a:ext>
            </a:extLst>
          </p:cNvPr>
          <p:cNvSpPr>
            <a:spLocks noGrp="1"/>
          </p:cNvSpPr>
          <p:nvPr>
            <p:ph type="ctrTitle"/>
          </p:nvPr>
        </p:nvSpPr>
        <p:spPr>
          <a:xfrm>
            <a:off x="2533339" y="2043665"/>
            <a:ext cx="7092712" cy="2031055"/>
          </a:xfrm>
        </p:spPr>
        <p:txBody>
          <a:bodyPr vert="horz" lIns="91440" tIns="45720" rIns="91440" bIns="45720" rtlCol="0" anchor="b">
            <a:normAutofit/>
          </a:bodyPr>
          <a:lstStyle/>
          <a:p>
            <a:r>
              <a:rPr lang="en-US" sz="4700" dirty="0">
                <a:solidFill>
                  <a:srgbClr val="FFFFFF"/>
                </a:solidFill>
              </a:rPr>
              <a:t>Gradual Release of Control and Complex Text</a:t>
            </a:r>
          </a:p>
        </p:txBody>
      </p:sp>
      <p:sp>
        <p:nvSpPr>
          <p:cNvPr id="3" name="Subtitle 2">
            <a:extLst>
              <a:ext uri="{FF2B5EF4-FFF2-40B4-BE49-F238E27FC236}">
                <a16:creationId xmlns:a16="http://schemas.microsoft.com/office/drawing/2014/main" id="{1D62588B-0BEB-4F4B-9CBE-77B911929A6F}"/>
              </a:ext>
            </a:extLst>
          </p:cNvPr>
          <p:cNvSpPr>
            <a:spLocks noGrp="1"/>
          </p:cNvSpPr>
          <p:nvPr>
            <p:ph type="subTitle" idx="1"/>
          </p:nvPr>
        </p:nvSpPr>
        <p:spPr>
          <a:xfrm>
            <a:off x="3045369" y="4074717"/>
            <a:ext cx="6323484" cy="1411683"/>
          </a:xfrm>
        </p:spPr>
        <p:txBody>
          <a:bodyPr vert="horz" lIns="91440" tIns="45720" rIns="91440" bIns="45720" rtlCol="0">
            <a:normAutofit/>
          </a:bodyPr>
          <a:lstStyle/>
          <a:p>
            <a:r>
              <a:rPr lang="en-US" sz="2000" dirty="0">
                <a:solidFill>
                  <a:srgbClr val="FFFFFF"/>
                </a:solidFill>
              </a:rPr>
              <a:t>Timothy Shanahan</a:t>
            </a:r>
          </a:p>
          <a:p>
            <a:r>
              <a:rPr lang="en-US" sz="2000" dirty="0">
                <a:solidFill>
                  <a:srgbClr val="FFFFFF"/>
                </a:solidFill>
              </a:rPr>
              <a:t>University of Illinois at Chicago</a:t>
            </a:r>
          </a:p>
          <a:p>
            <a:r>
              <a:rPr lang="en-US" sz="2000" dirty="0">
                <a:solidFill>
                  <a:srgbClr val="FFFFFF"/>
                </a:solidFill>
                <a:highlight>
                  <a:srgbClr val="00FFFF"/>
                </a:highlight>
                <a:hlinkClick r:id="rId3"/>
              </a:rPr>
              <a:t>www.shanahanonliteracy.com</a:t>
            </a:r>
            <a:endParaRPr lang="en-US" sz="2000" dirty="0">
              <a:solidFill>
                <a:srgbClr val="FFFFFF"/>
              </a:solidFill>
              <a:highlight>
                <a:srgbClr val="00FFFF"/>
              </a:highlight>
            </a:endParaRPr>
          </a:p>
          <a:p>
            <a:pPr indent="-228594">
              <a:buFont typeface="Arial" panose="020B0604020202020204" pitchFamily="34" charset="0"/>
              <a:buChar char="•"/>
            </a:pPr>
            <a:endParaRPr lang="en-US" sz="800" dirty="0">
              <a:solidFill>
                <a:srgbClr val="FFFFFF"/>
              </a:solidFill>
            </a:endParaRPr>
          </a:p>
        </p:txBody>
      </p:sp>
    </p:spTree>
    <p:extLst>
      <p:ext uri="{BB962C8B-B14F-4D97-AF65-F5344CB8AC3E}">
        <p14:creationId xmlns:p14="http://schemas.microsoft.com/office/powerpoint/2010/main" val="60917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000E2-228C-AC4A-87F0-548F6DCA6A07}"/>
              </a:ext>
            </a:extLst>
          </p:cNvPr>
          <p:cNvSpPr>
            <a:spLocks noGrp="1"/>
          </p:cNvSpPr>
          <p:nvPr>
            <p:ph type="title"/>
          </p:nvPr>
        </p:nvSpPr>
        <p:spPr/>
        <p:txBody>
          <a:bodyPr/>
          <a:lstStyle/>
          <a:p>
            <a:r>
              <a:rPr lang="en-US" dirty="0"/>
              <a:t>Text levels affect performance</a:t>
            </a:r>
          </a:p>
        </p:txBody>
      </p:sp>
      <p:sp>
        <p:nvSpPr>
          <p:cNvPr id="3" name="Content Placeholder 2">
            <a:extLst>
              <a:ext uri="{FF2B5EF4-FFF2-40B4-BE49-F238E27FC236}">
                <a16:creationId xmlns:a16="http://schemas.microsoft.com/office/drawing/2014/main" id="{9253F3A9-553C-7B45-8322-C0E56A8E89BE}"/>
              </a:ext>
            </a:extLst>
          </p:cNvPr>
          <p:cNvSpPr>
            <a:spLocks noGrp="1"/>
          </p:cNvSpPr>
          <p:nvPr>
            <p:ph idx="1"/>
          </p:nvPr>
        </p:nvSpPr>
        <p:spPr/>
        <p:txBody>
          <a:bodyPr/>
          <a:lstStyle/>
          <a:p>
            <a:endParaRPr lang="en-US"/>
          </a:p>
        </p:txBody>
      </p:sp>
      <p:pic>
        <p:nvPicPr>
          <p:cNvPr id="4" name="Picture 2">
            <a:extLst>
              <a:ext uri="{FF2B5EF4-FFF2-40B4-BE49-F238E27FC236}">
                <a16:creationId xmlns:a16="http://schemas.microsoft.com/office/drawing/2014/main" id="{EF123609-E554-034F-9523-A639D1BDDA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309563" y="1828802"/>
            <a:ext cx="11433259" cy="4879975"/>
          </a:xfrm>
          <a:prstGeom prst="rect">
            <a:avLst/>
          </a:prstGeom>
        </p:spPr>
      </p:pic>
    </p:spTree>
    <p:extLst>
      <p:ext uri="{BB962C8B-B14F-4D97-AF65-F5344CB8AC3E}">
        <p14:creationId xmlns:p14="http://schemas.microsoft.com/office/powerpoint/2010/main" val="4178450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8EEC4C-F0D0-5244-AF0B-B54A80FD8472}"/>
              </a:ext>
            </a:extLst>
          </p:cNvPr>
          <p:cNvSpPr>
            <a:spLocks noGrp="1"/>
          </p:cNvSpPr>
          <p:nvPr>
            <p:ph type="title"/>
          </p:nvPr>
        </p:nvSpPr>
        <p:spPr>
          <a:xfrm>
            <a:off x="1179227" y="5105400"/>
            <a:ext cx="9833548" cy="1066803"/>
          </a:xfrm>
        </p:spPr>
        <p:txBody>
          <a:bodyPr>
            <a:normAutofit/>
          </a:bodyPr>
          <a:lstStyle/>
          <a:p>
            <a:r>
              <a:rPr lang="en-US" sz="4000" dirty="0">
                <a:solidFill>
                  <a:srgbClr val="3F3F3F"/>
                </a:solidFill>
              </a:rPr>
              <a:t>Basic Argument Over What Approach is Best</a:t>
            </a:r>
          </a:p>
        </p:txBody>
      </p:sp>
      <p:sp>
        <p:nvSpPr>
          <p:cNvPr id="3" name="Content Placeholder 2">
            <a:extLst>
              <a:ext uri="{FF2B5EF4-FFF2-40B4-BE49-F238E27FC236}">
                <a16:creationId xmlns:a16="http://schemas.microsoft.com/office/drawing/2014/main" id="{01C41381-E240-F04C-95F6-6B4E1112C3CE}"/>
              </a:ext>
            </a:extLst>
          </p:cNvPr>
          <p:cNvSpPr>
            <a:spLocks noGrp="1"/>
          </p:cNvSpPr>
          <p:nvPr>
            <p:ph idx="1"/>
          </p:nvPr>
        </p:nvSpPr>
        <p:spPr>
          <a:xfrm>
            <a:off x="1179227" y="872046"/>
            <a:ext cx="9833548" cy="2945575"/>
          </a:xfrm>
        </p:spPr>
        <p:txBody>
          <a:bodyPr anchor="ctr">
            <a:normAutofit/>
          </a:bodyPr>
          <a:lstStyle/>
          <a:p>
            <a:r>
              <a:rPr lang="en-US" dirty="0">
                <a:solidFill>
                  <a:srgbClr val="FFFFFF"/>
                </a:solidFill>
              </a:rPr>
              <a:t>On the one hand, if the texts aren’t hard enough, most kids won’t develop the ability to read sufficiently difficult texts</a:t>
            </a:r>
          </a:p>
          <a:p>
            <a:r>
              <a:rPr lang="en-US" dirty="0">
                <a:solidFill>
                  <a:srgbClr val="FFFFFF"/>
                </a:solidFill>
              </a:rPr>
              <a:t>On the other, the claim has long been that kids can’t learn to read from texts above their reading levels</a:t>
            </a:r>
          </a:p>
        </p:txBody>
      </p:sp>
    </p:spTree>
    <p:extLst>
      <p:ext uri="{BB962C8B-B14F-4D97-AF65-F5344CB8AC3E}">
        <p14:creationId xmlns:p14="http://schemas.microsoft.com/office/powerpoint/2010/main" val="2779874488"/>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2" y="0"/>
            <a:ext cx="11480495"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8EE81B-96D0-B746-8048-4BB698BF3D70}"/>
              </a:ext>
            </a:extLst>
          </p:cNvPr>
          <p:cNvSpPr>
            <a:spLocks noGrp="1"/>
          </p:cNvSpPr>
          <p:nvPr>
            <p:ph type="title"/>
          </p:nvPr>
        </p:nvSpPr>
        <p:spPr>
          <a:xfrm>
            <a:off x="1179227" y="826681"/>
            <a:ext cx="9833548" cy="1325563"/>
          </a:xfrm>
        </p:spPr>
        <p:txBody>
          <a:bodyPr>
            <a:normAutofit/>
          </a:bodyPr>
          <a:lstStyle/>
          <a:p>
            <a:pPr algn="ctr"/>
            <a:r>
              <a:rPr lang="en-US" sz="4000" dirty="0">
                <a:solidFill>
                  <a:srgbClr val="FFFFFF"/>
                </a:solidFill>
              </a:rPr>
              <a:t>No Research Support for “Instructional Level”</a:t>
            </a:r>
          </a:p>
        </p:txBody>
      </p:sp>
      <p:sp>
        <p:nvSpPr>
          <p:cNvPr id="3" name="Content Placeholder 2">
            <a:extLst>
              <a:ext uri="{FF2B5EF4-FFF2-40B4-BE49-F238E27FC236}">
                <a16:creationId xmlns:a16="http://schemas.microsoft.com/office/drawing/2014/main" id="{846338CB-B245-FE42-8AF4-2593BF8BC064}"/>
              </a:ext>
            </a:extLst>
          </p:cNvPr>
          <p:cNvSpPr>
            <a:spLocks noGrp="1"/>
          </p:cNvSpPr>
          <p:nvPr>
            <p:ph idx="1"/>
          </p:nvPr>
        </p:nvSpPr>
        <p:spPr>
          <a:xfrm>
            <a:off x="1179227" y="2458389"/>
            <a:ext cx="9833548" cy="3328559"/>
          </a:xfrm>
        </p:spPr>
        <p:txBody>
          <a:bodyPr>
            <a:noAutofit/>
          </a:bodyPr>
          <a:lstStyle/>
          <a:p>
            <a:pPr marL="285744" indent="-285744">
              <a:buFont typeface="Arial"/>
              <a:buChar char="•"/>
            </a:pPr>
            <a:r>
              <a:rPr lang="en-US" sz="2400" dirty="0" err="1"/>
              <a:t>Killgallon</a:t>
            </a:r>
            <a:r>
              <a:rPr lang="en-US" sz="2400" dirty="0"/>
              <a:t> (1942): relationship between accuracy and comprehension, but no link to learning</a:t>
            </a:r>
          </a:p>
          <a:p>
            <a:pPr marL="285744" indent="-285744">
              <a:buFont typeface="Arial"/>
              <a:buChar char="•"/>
            </a:pPr>
            <a:r>
              <a:rPr lang="en-US" sz="2400" dirty="0"/>
              <a:t>Powell (1968): same methods as </a:t>
            </a:r>
            <a:r>
              <a:rPr lang="en-US" sz="2400" dirty="0" err="1"/>
              <a:t>Killgallon</a:t>
            </a:r>
            <a:r>
              <a:rPr lang="en-US" sz="2400" dirty="0"/>
              <a:t>, but more grade levels and different results</a:t>
            </a:r>
          </a:p>
          <a:p>
            <a:pPr marL="285744" indent="-285744">
              <a:buFont typeface="Arial"/>
              <a:buChar char="•"/>
            </a:pPr>
            <a:r>
              <a:rPr lang="en-US" sz="2400" dirty="0" err="1"/>
              <a:t>Dunkeld</a:t>
            </a:r>
            <a:r>
              <a:rPr lang="en-US" sz="2400" dirty="0"/>
              <a:t> (1982): harder placements associated with more learning</a:t>
            </a:r>
          </a:p>
          <a:p>
            <a:pPr marL="285744" indent="-285744">
              <a:buFont typeface="Arial"/>
              <a:buChar char="•"/>
            </a:pPr>
            <a:r>
              <a:rPr lang="en-US" sz="2400" dirty="0"/>
              <a:t>Jorgensen, et al.  (1977): no relation between placement and achievement gains</a:t>
            </a:r>
          </a:p>
          <a:p>
            <a:pPr marL="285744" indent="-285744">
              <a:buFont typeface="Arial"/>
              <a:buChar char="•"/>
            </a:pPr>
            <a:r>
              <a:rPr lang="en-US" sz="2400" dirty="0"/>
              <a:t>Morgan, et al. (2000): frustration level placements led to greater learning gains</a:t>
            </a:r>
          </a:p>
        </p:txBody>
      </p:sp>
    </p:spTree>
    <p:extLst>
      <p:ext uri="{BB962C8B-B14F-4D97-AF65-F5344CB8AC3E}">
        <p14:creationId xmlns:p14="http://schemas.microsoft.com/office/powerpoint/2010/main" val="4125655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2" y="0"/>
            <a:ext cx="11480495"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8EE81B-96D0-B746-8048-4BB698BF3D70}"/>
              </a:ext>
            </a:extLst>
          </p:cNvPr>
          <p:cNvSpPr>
            <a:spLocks noGrp="1"/>
          </p:cNvSpPr>
          <p:nvPr>
            <p:ph type="title"/>
          </p:nvPr>
        </p:nvSpPr>
        <p:spPr>
          <a:xfrm>
            <a:off x="1179227" y="826681"/>
            <a:ext cx="9833548" cy="1325563"/>
          </a:xfrm>
        </p:spPr>
        <p:txBody>
          <a:bodyPr>
            <a:normAutofit/>
          </a:bodyPr>
          <a:lstStyle/>
          <a:p>
            <a:pPr algn="ctr"/>
            <a:r>
              <a:rPr lang="en-US" sz="4000" dirty="0">
                <a:solidFill>
                  <a:srgbClr val="FFFFFF"/>
                </a:solidFill>
              </a:rPr>
              <a:t>No Research Support for “Instructional Level” (cont.)</a:t>
            </a:r>
          </a:p>
        </p:txBody>
      </p:sp>
      <p:sp>
        <p:nvSpPr>
          <p:cNvPr id="3" name="Content Placeholder 2">
            <a:extLst>
              <a:ext uri="{FF2B5EF4-FFF2-40B4-BE49-F238E27FC236}">
                <a16:creationId xmlns:a16="http://schemas.microsoft.com/office/drawing/2014/main" id="{846338CB-B245-FE42-8AF4-2593BF8BC064}"/>
              </a:ext>
            </a:extLst>
          </p:cNvPr>
          <p:cNvSpPr>
            <a:spLocks noGrp="1"/>
          </p:cNvSpPr>
          <p:nvPr>
            <p:ph idx="1"/>
          </p:nvPr>
        </p:nvSpPr>
        <p:spPr>
          <a:xfrm>
            <a:off x="1179227" y="2753936"/>
            <a:ext cx="9833548" cy="3033011"/>
          </a:xfrm>
        </p:spPr>
        <p:txBody>
          <a:bodyPr>
            <a:noAutofit/>
          </a:bodyPr>
          <a:lstStyle/>
          <a:p>
            <a:pPr marL="285744" indent="-285744">
              <a:buFont typeface="Arial"/>
              <a:buChar char="•"/>
            </a:pPr>
            <a:r>
              <a:rPr lang="en-US" sz="2400" dirty="0"/>
              <a:t>O’Connor et al (2002, 2010): only benefit was for students reading at grade 1 level, but even this benefit went away if scaffolding was equated</a:t>
            </a:r>
          </a:p>
          <a:p>
            <a:pPr marL="285744" indent="-285744">
              <a:buFont typeface="Arial"/>
              <a:buChar char="•"/>
            </a:pPr>
            <a:r>
              <a:rPr lang="en-US" sz="2400" dirty="0"/>
              <a:t>Kuhn et al (2006): frustration level placement led to greater learning gains</a:t>
            </a:r>
          </a:p>
          <a:p>
            <a:pPr marL="285744" indent="-285744">
              <a:buFont typeface="Arial"/>
              <a:buChar char="•"/>
            </a:pPr>
            <a:r>
              <a:rPr lang="en-US" sz="2400" dirty="0"/>
              <a:t>Homan, et al., (2010): teaching 6</a:t>
            </a:r>
            <a:r>
              <a:rPr lang="en-US" sz="2400" baseline="30000" dirty="0"/>
              <a:t>th</a:t>
            </a:r>
            <a:r>
              <a:rPr lang="en-US" sz="2400" dirty="0"/>
              <a:t> graders with instructional level text gave                       no advantage over teaching with text one year above instructional level </a:t>
            </a:r>
          </a:p>
          <a:p>
            <a:pPr marL="285744" indent="-285744">
              <a:buFont typeface="Arial"/>
              <a:buChar char="•"/>
            </a:pPr>
            <a:r>
              <a:rPr lang="en-US" sz="2400" dirty="0"/>
              <a:t>Brown et al (2017): replicated Morgan</a:t>
            </a:r>
          </a:p>
        </p:txBody>
      </p:sp>
    </p:spTree>
    <p:extLst>
      <p:ext uri="{BB962C8B-B14F-4D97-AF65-F5344CB8AC3E}">
        <p14:creationId xmlns:p14="http://schemas.microsoft.com/office/powerpoint/2010/main" val="13202669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254833" y="2053641"/>
            <a:ext cx="4751883" cy="2760099"/>
          </a:xfrm>
        </p:spPr>
        <p:txBody>
          <a:bodyPr>
            <a:normAutofit/>
          </a:bodyPr>
          <a:lstStyle/>
          <a:p>
            <a:r>
              <a:rPr lang="en-US" dirty="0">
                <a:solidFill>
                  <a:srgbClr val="FFFFFF"/>
                </a:solidFill>
              </a:rPr>
              <a:t>Need for a reconceptualization of reading instruction</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237375" y="644578"/>
            <a:ext cx="5314547" cy="5897589"/>
          </a:xfrm>
        </p:spPr>
        <p:txBody>
          <a:bodyPr anchor="ctr">
            <a:normAutofit/>
          </a:bodyPr>
          <a:lstStyle/>
          <a:p>
            <a:r>
              <a:rPr lang="en-US" sz="2400" dirty="0"/>
              <a:t>Students can learn to read from texts more difficult than their “instructional level” suggests</a:t>
            </a:r>
          </a:p>
          <a:p>
            <a:r>
              <a:rPr lang="en-US" sz="2400" dirty="0"/>
              <a:t>Reading is not the ability to answer certain kinds of text questions</a:t>
            </a:r>
          </a:p>
          <a:p>
            <a:r>
              <a:rPr lang="en-US" sz="2400" dirty="0"/>
              <a:t>Reading is the ability to make sense of ideas expressed in text—the ability to negotiate the linguistic and conceptual barriers or affordances of text</a:t>
            </a:r>
          </a:p>
        </p:txBody>
      </p:sp>
    </p:spTree>
    <p:extLst>
      <p:ext uri="{BB962C8B-B14F-4D97-AF65-F5344CB8AC3E}">
        <p14:creationId xmlns:p14="http://schemas.microsoft.com/office/powerpoint/2010/main" val="1868929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8EEC4C-F0D0-5244-AF0B-B54A80FD8472}"/>
              </a:ext>
            </a:extLst>
          </p:cNvPr>
          <p:cNvSpPr>
            <a:spLocks noGrp="1"/>
          </p:cNvSpPr>
          <p:nvPr>
            <p:ph type="title"/>
          </p:nvPr>
        </p:nvSpPr>
        <p:spPr>
          <a:xfrm>
            <a:off x="1179227" y="5105400"/>
            <a:ext cx="9833548" cy="1066803"/>
          </a:xfrm>
        </p:spPr>
        <p:txBody>
          <a:bodyPr>
            <a:normAutofit/>
          </a:bodyPr>
          <a:lstStyle/>
          <a:p>
            <a:r>
              <a:rPr lang="en-US" sz="4000" dirty="0">
                <a:solidFill>
                  <a:srgbClr val="3F3F3F"/>
                </a:solidFill>
              </a:rPr>
              <a:t>But Can’t Just Throw Kids into Complex Text</a:t>
            </a:r>
          </a:p>
        </p:txBody>
      </p:sp>
      <p:sp>
        <p:nvSpPr>
          <p:cNvPr id="3" name="Content Placeholder 2">
            <a:extLst>
              <a:ext uri="{FF2B5EF4-FFF2-40B4-BE49-F238E27FC236}">
                <a16:creationId xmlns:a16="http://schemas.microsoft.com/office/drawing/2014/main" id="{01C41381-E240-F04C-95F6-6B4E1112C3CE}"/>
              </a:ext>
            </a:extLst>
          </p:cNvPr>
          <p:cNvSpPr>
            <a:spLocks noGrp="1"/>
          </p:cNvSpPr>
          <p:nvPr>
            <p:ph idx="1"/>
          </p:nvPr>
        </p:nvSpPr>
        <p:spPr>
          <a:xfrm>
            <a:off x="1179227" y="872046"/>
            <a:ext cx="9833548" cy="2945575"/>
          </a:xfrm>
        </p:spPr>
        <p:txBody>
          <a:bodyPr anchor="ctr">
            <a:normAutofit/>
          </a:bodyPr>
          <a:lstStyle/>
          <a:p>
            <a:r>
              <a:rPr lang="en-US" dirty="0">
                <a:solidFill>
                  <a:srgbClr val="FFFFFF"/>
                </a:solidFill>
              </a:rPr>
              <a:t>That kids can learn from more challenging text does not necessarily mean that they will</a:t>
            </a:r>
          </a:p>
          <a:p>
            <a:r>
              <a:rPr lang="en-US" dirty="0">
                <a:solidFill>
                  <a:srgbClr val="FFFFFF"/>
                </a:solidFill>
              </a:rPr>
              <a:t>Kids learn from observation, explicit explanation, discovery, gradual release of responsibility</a:t>
            </a:r>
          </a:p>
          <a:p>
            <a:r>
              <a:rPr lang="en-US" dirty="0">
                <a:solidFill>
                  <a:srgbClr val="FFFFFF"/>
                </a:solidFill>
              </a:rPr>
              <a:t>Relatively easy text and discovery go together; difficult text requires more teacher involvement</a:t>
            </a:r>
          </a:p>
        </p:txBody>
      </p:sp>
    </p:spTree>
    <p:extLst>
      <p:ext uri="{BB962C8B-B14F-4D97-AF65-F5344CB8AC3E}">
        <p14:creationId xmlns:p14="http://schemas.microsoft.com/office/powerpoint/2010/main" val="239983118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2" y="0"/>
            <a:ext cx="11480495"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8EE81B-96D0-B746-8048-4BB698BF3D70}"/>
              </a:ext>
            </a:extLst>
          </p:cNvPr>
          <p:cNvSpPr>
            <a:spLocks noGrp="1"/>
          </p:cNvSpPr>
          <p:nvPr>
            <p:ph type="title"/>
          </p:nvPr>
        </p:nvSpPr>
        <p:spPr>
          <a:xfrm>
            <a:off x="1179227" y="826681"/>
            <a:ext cx="9833548" cy="1325563"/>
          </a:xfrm>
        </p:spPr>
        <p:txBody>
          <a:bodyPr>
            <a:normAutofit/>
          </a:bodyPr>
          <a:lstStyle/>
          <a:p>
            <a:pPr algn="ctr"/>
            <a:r>
              <a:rPr lang="en-US" sz="4000" dirty="0">
                <a:solidFill>
                  <a:srgbClr val="FFFFFF"/>
                </a:solidFill>
              </a:rPr>
              <a:t>Gradual Release of Control</a:t>
            </a:r>
          </a:p>
        </p:txBody>
      </p:sp>
      <p:sp>
        <p:nvSpPr>
          <p:cNvPr id="3" name="Content Placeholder 2">
            <a:extLst>
              <a:ext uri="{FF2B5EF4-FFF2-40B4-BE49-F238E27FC236}">
                <a16:creationId xmlns:a16="http://schemas.microsoft.com/office/drawing/2014/main" id="{846338CB-B245-FE42-8AF4-2593BF8BC064}"/>
              </a:ext>
            </a:extLst>
          </p:cNvPr>
          <p:cNvSpPr>
            <a:spLocks noGrp="1"/>
          </p:cNvSpPr>
          <p:nvPr>
            <p:ph idx="1"/>
          </p:nvPr>
        </p:nvSpPr>
        <p:spPr>
          <a:xfrm>
            <a:off x="1179227" y="2753936"/>
            <a:ext cx="9833548" cy="3033011"/>
          </a:xfrm>
        </p:spPr>
        <p:txBody>
          <a:bodyPr>
            <a:noAutofit/>
          </a:bodyPr>
          <a:lstStyle/>
          <a:p>
            <a:pPr marL="285744" indent="-285744">
              <a:buFont typeface="Arial"/>
              <a:buChar char="•"/>
            </a:pPr>
            <a:r>
              <a:rPr lang="en-US" sz="2400" dirty="0"/>
              <a:t>Gallagher &amp; Pearson (1983), on the basis of Vygotsky, proposed this basic idea of progressing from modeling to guided practice to independent practice (I do it, we do it, you do it)</a:t>
            </a:r>
          </a:p>
          <a:p>
            <a:pPr marL="285744" indent="-285744">
              <a:buFont typeface="Arial"/>
              <a:buChar char="•"/>
            </a:pPr>
            <a:r>
              <a:rPr lang="en-US" sz="2400" dirty="0"/>
              <a:t>What Works Clearinghouse (Shanahan, et al., 2010) indicated that there was strong research evidence supporting this approach to teaching reading comprehension</a:t>
            </a:r>
          </a:p>
          <a:p>
            <a:pPr marL="285744" indent="-285744">
              <a:buFont typeface="Arial"/>
              <a:buChar char="•"/>
            </a:pPr>
            <a:r>
              <a:rPr lang="en-US" sz="2400" dirty="0"/>
              <a:t>However, that kind of instruction usually has focused on teaching comprehension strategies (intentional actions readers can take)</a:t>
            </a:r>
          </a:p>
        </p:txBody>
      </p:sp>
    </p:spTree>
    <p:extLst>
      <p:ext uri="{BB962C8B-B14F-4D97-AF65-F5344CB8AC3E}">
        <p14:creationId xmlns:p14="http://schemas.microsoft.com/office/powerpoint/2010/main" val="1484130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254833" y="2053641"/>
            <a:ext cx="4751883" cy="2760099"/>
          </a:xfrm>
        </p:spPr>
        <p:txBody>
          <a:bodyPr>
            <a:normAutofit/>
          </a:bodyPr>
          <a:lstStyle/>
          <a:p>
            <a:r>
              <a:rPr lang="en-US" dirty="0">
                <a:solidFill>
                  <a:srgbClr val="FFFFFF"/>
                </a:solidFill>
              </a:rPr>
              <a:t>Does gradual release make sense for teaching complex text?</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237375" y="644578"/>
            <a:ext cx="5314547" cy="5897589"/>
          </a:xfrm>
        </p:spPr>
        <p:txBody>
          <a:bodyPr anchor="ctr">
            <a:normAutofit/>
          </a:bodyPr>
          <a:lstStyle/>
          <a:p>
            <a:r>
              <a:rPr lang="en-US" sz="2400" dirty="0"/>
              <a:t>No research on this, but it makes sense that such an approach would make sense</a:t>
            </a:r>
          </a:p>
          <a:p>
            <a:r>
              <a:rPr lang="en-US" sz="2400" dirty="0"/>
              <a:t>The idea that reading text is an automatic activity is sensible in terms of decoding, but readers always have to monitor their reading to make sure that it is making sense and they should be aware of actions that they can take to resolve whatever is blocking their understanding</a:t>
            </a:r>
          </a:p>
        </p:txBody>
      </p:sp>
    </p:spTree>
    <p:extLst>
      <p:ext uri="{BB962C8B-B14F-4D97-AF65-F5344CB8AC3E}">
        <p14:creationId xmlns:p14="http://schemas.microsoft.com/office/powerpoint/2010/main" val="2851492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8EEC4C-F0D0-5244-AF0B-B54A80FD8472}"/>
              </a:ext>
            </a:extLst>
          </p:cNvPr>
          <p:cNvSpPr>
            <a:spLocks noGrp="1"/>
          </p:cNvSpPr>
          <p:nvPr>
            <p:ph type="title"/>
          </p:nvPr>
        </p:nvSpPr>
        <p:spPr>
          <a:xfrm>
            <a:off x="1179227" y="5105400"/>
            <a:ext cx="9833548" cy="1066803"/>
          </a:xfrm>
        </p:spPr>
        <p:txBody>
          <a:bodyPr>
            <a:normAutofit/>
          </a:bodyPr>
          <a:lstStyle/>
          <a:p>
            <a:r>
              <a:rPr lang="en-US" sz="4000" dirty="0">
                <a:solidFill>
                  <a:srgbClr val="3F3F3F"/>
                </a:solidFill>
              </a:rPr>
              <a:t>Review texts for potential barriers</a:t>
            </a:r>
          </a:p>
        </p:txBody>
      </p:sp>
      <p:sp>
        <p:nvSpPr>
          <p:cNvPr id="3" name="Content Placeholder 2">
            <a:extLst>
              <a:ext uri="{FF2B5EF4-FFF2-40B4-BE49-F238E27FC236}">
                <a16:creationId xmlns:a16="http://schemas.microsoft.com/office/drawing/2014/main" id="{01C41381-E240-F04C-95F6-6B4E1112C3CE}"/>
              </a:ext>
            </a:extLst>
          </p:cNvPr>
          <p:cNvSpPr>
            <a:spLocks noGrp="1"/>
          </p:cNvSpPr>
          <p:nvPr>
            <p:ph idx="1"/>
          </p:nvPr>
        </p:nvSpPr>
        <p:spPr>
          <a:xfrm>
            <a:off x="884421" y="434715"/>
            <a:ext cx="10418164" cy="3652587"/>
          </a:xfrm>
        </p:spPr>
        <p:txBody>
          <a:bodyPr anchor="ctr">
            <a:normAutofit lnSpcReduction="10000"/>
          </a:bodyPr>
          <a:lstStyle/>
          <a:p>
            <a:r>
              <a:rPr lang="en-US" dirty="0">
                <a:solidFill>
                  <a:srgbClr val="FFFFFF"/>
                </a:solidFill>
              </a:rPr>
              <a:t>Review the texts that you will use for teaching and</a:t>
            </a:r>
          </a:p>
          <a:p>
            <a:r>
              <a:rPr lang="en-US" dirty="0">
                <a:solidFill>
                  <a:srgbClr val="FFFFFF"/>
                </a:solidFill>
              </a:rPr>
              <a:t>Identify possible barriers to comprehension (these may include unknown vocabulary, especially long sentences, dependent clauses, confusing cohesive links, figurative language, subtle tone alternations, ambiguity, use of graphic devices, complex structure, etc.)</a:t>
            </a:r>
          </a:p>
          <a:p>
            <a:r>
              <a:rPr lang="en-US" dirty="0">
                <a:solidFill>
                  <a:srgbClr val="FFFFFF"/>
                </a:solidFill>
              </a:rPr>
              <a:t>Develop questions that allow evaluation of students’ ability to negotiate the potential barrier</a:t>
            </a:r>
          </a:p>
          <a:p>
            <a:r>
              <a:rPr lang="en-US" dirty="0">
                <a:solidFill>
                  <a:srgbClr val="FFFFFF"/>
                </a:solidFill>
              </a:rPr>
              <a:t>Find out if all students can make sense of that barrier </a:t>
            </a:r>
          </a:p>
        </p:txBody>
      </p:sp>
    </p:spTree>
    <p:extLst>
      <p:ext uri="{BB962C8B-B14F-4D97-AF65-F5344CB8AC3E}">
        <p14:creationId xmlns:p14="http://schemas.microsoft.com/office/powerpoint/2010/main" val="3036937375"/>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308D0-DCEB-A640-94A8-A6B94D2B091B}"/>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993984F1-F2B7-F348-AC3D-FF5E53B7B675}"/>
              </a:ext>
            </a:extLst>
          </p:cNvPr>
          <p:cNvSpPr>
            <a:spLocks noGrp="1"/>
          </p:cNvSpPr>
          <p:nvPr>
            <p:ph idx="1"/>
          </p:nvPr>
        </p:nvSpPr>
        <p:spPr/>
        <p:txBody>
          <a:bodyPr/>
          <a:lstStyle/>
          <a:p>
            <a:pPr marL="0" indent="0">
              <a:buNone/>
            </a:pPr>
            <a:r>
              <a:rPr lang="en-US" dirty="0"/>
              <a:t>“While filling out my certificate, Baba realized that he didn’t know my sex for sure but that didn’t matter; he’d always known I was a boy, had spoken to me as a boy while I was in Mama, and as he approached the box that contained the question, NAME OF CHILD, he wrote with a quivering hand and in his best English cursive, </a:t>
            </a:r>
            <a:r>
              <a:rPr lang="en-US" dirty="0" err="1"/>
              <a:t>Nidal</a:t>
            </a:r>
            <a:r>
              <a:rPr lang="en-US" dirty="0"/>
              <a:t> (strife; struggle).” </a:t>
            </a:r>
          </a:p>
          <a:p>
            <a:endParaRPr lang="en-US" dirty="0"/>
          </a:p>
        </p:txBody>
      </p:sp>
    </p:spTree>
    <p:extLst>
      <p:ext uri="{BB962C8B-B14F-4D97-AF65-F5344CB8AC3E}">
        <p14:creationId xmlns:p14="http://schemas.microsoft.com/office/powerpoint/2010/main" val="2091503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2" y="0"/>
            <a:ext cx="11480495"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8EE81B-96D0-B746-8048-4BB698BF3D70}"/>
              </a:ext>
            </a:extLst>
          </p:cNvPr>
          <p:cNvSpPr>
            <a:spLocks noGrp="1"/>
          </p:cNvSpPr>
          <p:nvPr>
            <p:ph type="title"/>
          </p:nvPr>
        </p:nvSpPr>
        <p:spPr>
          <a:xfrm>
            <a:off x="1179227" y="826681"/>
            <a:ext cx="9833548" cy="1325563"/>
          </a:xfrm>
        </p:spPr>
        <p:txBody>
          <a:bodyPr>
            <a:normAutofit/>
          </a:bodyPr>
          <a:lstStyle/>
          <a:p>
            <a:pPr algn="ctr"/>
            <a:r>
              <a:rPr lang="en-US" sz="4000" dirty="0">
                <a:solidFill>
                  <a:srgbClr val="FFFFFF"/>
                </a:solidFill>
              </a:rPr>
              <a:t>20</a:t>
            </a:r>
            <a:r>
              <a:rPr lang="en-US" sz="4000" baseline="30000" dirty="0">
                <a:solidFill>
                  <a:srgbClr val="FFFFFF"/>
                </a:solidFill>
              </a:rPr>
              <a:t>th</a:t>
            </a:r>
            <a:r>
              <a:rPr lang="en-US" sz="4000" dirty="0">
                <a:solidFill>
                  <a:srgbClr val="FFFFFF"/>
                </a:solidFill>
              </a:rPr>
              <a:t> Century Reading Instruction</a:t>
            </a:r>
          </a:p>
        </p:txBody>
      </p:sp>
      <p:sp>
        <p:nvSpPr>
          <p:cNvPr id="3" name="Content Placeholder 2">
            <a:extLst>
              <a:ext uri="{FF2B5EF4-FFF2-40B4-BE49-F238E27FC236}">
                <a16:creationId xmlns:a16="http://schemas.microsoft.com/office/drawing/2014/main" id="{846338CB-B245-FE42-8AF4-2593BF8BC064}"/>
              </a:ext>
            </a:extLst>
          </p:cNvPr>
          <p:cNvSpPr>
            <a:spLocks noGrp="1"/>
          </p:cNvSpPr>
          <p:nvPr>
            <p:ph idx="1"/>
          </p:nvPr>
        </p:nvSpPr>
        <p:spPr>
          <a:xfrm>
            <a:off x="1179227" y="2458389"/>
            <a:ext cx="9833548" cy="3328559"/>
          </a:xfrm>
        </p:spPr>
        <p:txBody>
          <a:bodyPr>
            <a:noAutofit/>
          </a:bodyPr>
          <a:lstStyle/>
          <a:p>
            <a:r>
              <a:rPr lang="en-US" sz="2400" dirty="0">
                <a:solidFill>
                  <a:srgbClr val="000000"/>
                </a:solidFill>
              </a:rPr>
              <a:t>Reading instruction has been dominated by the idea of the “instructional level”</a:t>
            </a:r>
          </a:p>
          <a:p>
            <a:r>
              <a:rPr lang="en-US" sz="2400" dirty="0">
                <a:solidFill>
                  <a:srgbClr val="000000"/>
                </a:solidFill>
              </a:rPr>
              <a:t>Teachers were told to identify children’s reading levels and to match books to these levels (delivering reading instruction in small groups)</a:t>
            </a:r>
          </a:p>
          <a:p>
            <a:r>
              <a:rPr lang="en-US" sz="2400" dirty="0">
                <a:solidFill>
                  <a:srgbClr val="000000"/>
                </a:solidFill>
              </a:rPr>
              <a:t>The idea has been that these texts would introduce very few new words or other reading demands and that students could figure these out with a minimum of instruction</a:t>
            </a:r>
          </a:p>
          <a:p>
            <a:r>
              <a:rPr lang="en-US" sz="2400" dirty="0">
                <a:solidFill>
                  <a:srgbClr val="000000"/>
                </a:solidFill>
              </a:rPr>
              <a:t>Growth would be facilitated by the texts getting gradually more demanding over time and by answering particular kinds of questions about the texts</a:t>
            </a:r>
          </a:p>
        </p:txBody>
      </p:sp>
    </p:spTree>
    <p:extLst>
      <p:ext uri="{BB962C8B-B14F-4D97-AF65-F5344CB8AC3E}">
        <p14:creationId xmlns:p14="http://schemas.microsoft.com/office/powerpoint/2010/main" val="1298241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308D0-DCEB-A640-94A8-A6B94D2B091B}"/>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993984F1-F2B7-F348-AC3D-FF5E53B7B675}"/>
              </a:ext>
            </a:extLst>
          </p:cNvPr>
          <p:cNvSpPr>
            <a:spLocks noGrp="1"/>
          </p:cNvSpPr>
          <p:nvPr>
            <p:ph idx="1"/>
          </p:nvPr>
        </p:nvSpPr>
        <p:spPr/>
        <p:txBody>
          <a:bodyPr/>
          <a:lstStyle/>
          <a:p>
            <a:pPr marL="0" indent="0">
              <a:buNone/>
            </a:pPr>
            <a:r>
              <a:rPr lang="en-US" dirty="0"/>
              <a:t>“While filling out my certificate, Baba realized that he didn’t know my sex for sure but that didn’t matter; he’d always known I was a boy, had spoken to me as a boy while I was in Mama, and as he approached the box that contained the question, NAME OF CHILD, he wrote with a quivering hand and in his best English cursive, </a:t>
            </a:r>
            <a:r>
              <a:rPr lang="en-US" dirty="0" err="1"/>
              <a:t>Nidal</a:t>
            </a:r>
            <a:r>
              <a:rPr lang="en-US" dirty="0"/>
              <a:t> (strife; struggle).”</a:t>
            </a:r>
          </a:p>
          <a:p>
            <a:pPr marL="0" indent="0">
              <a:buNone/>
            </a:pPr>
            <a:endParaRPr lang="en-US" dirty="0"/>
          </a:p>
          <a:p>
            <a:pPr marL="0" indent="0">
              <a:buNone/>
            </a:pPr>
            <a:endParaRPr lang="en-US" dirty="0"/>
          </a:p>
        </p:txBody>
      </p:sp>
      <p:sp>
        <p:nvSpPr>
          <p:cNvPr id="4" name="Rectangle 3">
            <a:extLst>
              <a:ext uri="{FF2B5EF4-FFF2-40B4-BE49-F238E27FC236}">
                <a16:creationId xmlns:a16="http://schemas.microsoft.com/office/drawing/2014/main" id="{11674F5F-5229-8B40-9AE2-25DC0C389061}"/>
              </a:ext>
            </a:extLst>
          </p:cNvPr>
          <p:cNvSpPr/>
          <p:nvPr/>
        </p:nvSpPr>
        <p:spPr>
          <a:xfrm>
            <a:off x="1184225" y="4212238"/>
            <a:ext cx="7959777" cy="1323439"/>
          </a:xfrm>
          <a:prstGeom prst="rect">
            <a:avLst/>
          </a:prstGeom>
        </p:spPr>
        <p:txBody>
          <a:bodyPr wrap="square">
            <a:spAutoFit/>
          </a:bodyPr>
          <a:lstStyle/>
          <a:p>
            <a:pPr marL="285744" indent="-285744">
              <a:buFont typeface="Arial" panose="020B0604020202020204" pitchFamily="34" charset="0"/>
              <a:buChar char="•"/>
            </a:pPr>
            <a:r>
              <a:rPr lang="en-US" sz="2000" dirty="0"/>
              <a:t>68 words</a:t>
            </a:r>
          </a:p>
          <a:p>
            <a:pPr marL="285744" indent="-285744">
              <a:buFont typeface="Arial" panose="020B0604020202020204" pitchFamily="34" charset="0"/>
              <a:buChar char="•"/>
            </a:pPr>
            <a:r>
              <a:rPr lang="en-US" sz="2000" dirty="0"/>
              <a:t>7 commas or semi-colons</a:t>
            </a:r>
          </a:p>
          <a:p>
            <a:pPr marL="285744" indent="-285744">
              <a:buFont typeface="Arial" panose="020B0604020202020204" pitchFamily="34" charset="0"/>
              <a:buChar char="•"/>
            </a:pPr>
            <a:r>
              <a:rPr lang="en-US" sz="2000" dirty="0"/>
              <a:t>parentheses</a:t>
            </a:r>
          </a:p>
          <a:p>
            <a:pPr marL="285744" indent="-285744">
              <a:buFont typeface="Arial" panose="020B0604020202020204" pitchFamily="34" charset="0"/>
              <a:buChar char="•"/>
            </a:pPr>
            <a:r>
              <a:rPr lang="en-US" sz="2000" dirty="0"/>
              <a:t>typographic cues (caps)</a:t>
            </a:r>
          </a:p>
        </p:txBody>
      </p:sp>
    </p:spTree>
    <p:extLst>
      <p:ext uri="{BB962C8B-B14F-4D97-AF65-F5344CB8AC3E}">
        <p14:creationId xmlns:p14="http://schemas.microsoft.com/office/powerpoint/2010/main" val="990016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308D0-DCEB-A640-94A8-A6B94D2B091B}"/>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993984F1-F2B7-F348-AC3D-FF5E53B7B675}"/>
              </a:ext>
            </a:extLst>
          </p:cNvPr>
          <p:cNvSpPr>
            <a:spLocks noGrp="1"/>
          </p:cNvSpPr>
          <p:nvPr>
            <p:ph idx="1"/>
          </p:nvPr>
        </p:nvSpPr>
        <p:spPr/>
        <p:txBody>
          <a:bodyPr/>
          <a:lstStyle/>
          <a:p>
            <a:pPr marL="0" indent="0">
              <a:buNone/>
            </a:pPr>
            <a:r>
              <a:rPr lang="en-US" dirty="0"/>
              <a:t>“While filling out my certificate, Baba realized that he didn’t know my sex for sure but that didn’t matter; he’d always known I was a boy, had spoken to me as a boy while I was in Mama, and as he approached the box that contained the question, NAME OF CHILD, he wrote with a quivering hand and in his best English cursive, </a:t>
            </a:r>
            <a:r>
              <a:rPr lang="en-US" dirty="0" err="1"/>
              <a:t>Nidal</a:t>
            </a:r>
            <a:r>
              <a:rPr lang="en-US" dirty="0"/>
              <a:t> (strife; struggle).”</a:t>
            </a:r>
          </a:p>
          <a:p>
            <a:pPr marL="0" indent="0">
              <a:buNone/>
            </a:pPr>
            <a:endParaRPr lang="en-US" dirty="0"/>
          </a:p>
          <a:p>
            <a:pPr marL="0" indent="0">
              <a:buNone/>
            </a:pPr>
            <a:endParaRPr lang="en-US" dirty="0"/>
          </a:p>
        </p:txBody>
      </p:sp>
      <p:sp>
        <p:nvSpPr>
          <p:cNvPr id="4" name="Rectangle 3">
            <a:extLst>
              <a:ext uri="{FF2B5EF4-FFF2-40B4-BE49-F238E27FC236}">
                <a16:creationId xmlns:a16="http://schemas.microsoft.com/office/drawing/2014/main" id="{11674F5F-5229-8B40-9AE2-25DC0C389061}"/>
              </a:ext>
            </a:extLst>
          </p:cNvPr>
          <p:cNvSpPr/>
          <p:nvPr/>
        </p:nvSpPr>
        <p:spPr>
          <a:xfrm>
            <a:off x="1184225" y="4212238"/>
            <a:ext cx="7959777" cy="830997"/>
          </a:xfrm>
          <a:prstGeom prst="rect">
            <a:avLst/>
          </a:prstGeom>
        </p:spPr>
        <p:txBody>
          <a:bodyPr wrap="square">
            <a:spAutoFit/>
          </a:bodyPr>
          <a:lstStyle/>
          <a:p>
            <a:r>
              <a:rPr lang="en-US" sz="2400" dirty="0"/>
              <a:t>What did Baba do when he had to fill out the certificate?</a:t>
            </a:r>
          </a:p>
          <a:p>
            <a:r>
              <a:rPr lang="en-US" sz="2400" dirty="0"/>
              <a:t>Why was that action a problem?</a:t>
            </a:r>
          </a:p>
        </p:txBody>
      </p:sp>
    </p:spTree>
    <p:extLst>
      <p:ext uri="{BB962C8B-B14F-4D97-AF65-F5344CB8AC3E}">
        <p14:creationId xmlns:p14="http://schemas.microsoft.com/office/powerpoint/2010/main" val="2207934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8EEC4C-F0D0-5244-AF0B-B54A80FD8472}"/>
              </a:ext>
            </a:extLst>
          </p:cNvPr>
          <p:cNvSpPr>
            <a:spLocks noGrp="1"/>
          </p:cNvSpPr>
          <p:nvPr>
            <p:ph type="title"/>
          </p:nvPr>
        </p:nvSpPr>
        <p:spPr>
          <a:xfrm>
            <a:off x="1179227" y="5105400"/>
            <a:ext cx="9833548" cy="1066803"/>
          </a:xfrm>
        </p:spPr>
        <p:txBody>
          <a:bodyPr>
            <a:normAutofit/>
          </a:bodyPr>
          <a:lstStyle/>
          <a:p>
            <a:r>
              <a:rPr lang="en-US" sz="4000" dirty="0">
                <a:solidFill>
                  <a:srgbClr val="3F3F3F"/>
                </a:solidFill>
              </a:rPr>
              <a:t>Model how you would make sense of this text</a:t>
            </a:r>
          </a:p>
        </p:txBody>
      </p:sp>
      <p:sp>
        <p:nvSpPr>
          <p:cNvPr id="3" name="Content Placeholder 2">
            <a:extLst>
              <a:ext uri="{FF2B5EF4-FFF2-40B4-BE49-F238E27FC236}">
                <a16:creationId xmlns:a16="http://schemas.microsoft.com/office/drawing/2014/main" id="{01C41381-E240-F04C-95F6-6B4E1112C3CE}"/>
              </a:ext>
            </a:extLst>
          </p:cNvPr>
          <p:cNvSpPr>
            <a:spLocks noGrp="1"/>
          </p:cNvSpPr>
          <p:nvPr>
            <p:ph idx="1"/>
          </p:nvPr>
        </p:nvSpPr>
        <p:spPr>
          <a:xfrm>
            <a:off x="869431" y="389745"/>
            <a:ext cx="10143344" cy="3427876"/>
          </a:xfrm>
        </p:spPr>
        <p:txBody>
          <a:bodyPr anchor="ctr">
            <a:normAutofit/>
          </a:bodyPr>
          <a:lstStyle/>
          <a:p>
            <a:r>
              <a:rPr lang="en-US" dirty="0">
                <a:solidFill>
                  <a:srgbClr val="FFFFFF"/>
                </a:solidFill>
              </a:rPr>
              <a:t>If students have had difficulty surmounting this barrier, then go back to the text and model how you would make sense of it</a:t>
            </a:r>
          </a:p>
          <a:p>
            <a:r>
              <a:rPr lang="en-US" dirty="0">
                <a:solidFill>
                  <a:srgbClr val="FFFFFF"/>
                </a:solidFill>
              </a:rPr>
              <a:t>Explain what you would do, how you would do it, and why you would do it</a:t>
            </a:r>
          </a:p>
        </p:txBody>
      </p:sp>
    </p:spTree>
    <p:extLst>
      <p:ext uri="{BB962C8B-B14F-4D97-AF65-F5344CB8AC3E}">
        <p14:creationId xmlns:p14="http://schemas.microsoft.com/office/powerpoint/2010/main" val="3125316799"/>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308D0-DCEB-A640-94A8-A6B94D2B091B}"/>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993984F1-F2B7-F348-AC3D-FF5E53B7B675}"/>
              </a:ext>
            </a:extLst>
          </p:cNvPr>
          <p:cNvSpPr>
            <a:spLocks noGrp="1"/>
          </p:cNvSpPr>
          <p:nvPr>
            <p:ph idx="1"/>
          </p:nvPr>
        </p:nvSpPr>
        <p:spPr/>
        <p:txBody>
          <a:bodyPr/>
          <a:lstStyle/>
          <a:p>
            <a:pPr marL="0" indent="0">
              <a:buNone/>
            </a:pPr>
            <a:r>
              <a:rPr lang="en-US" dirty="0"/>
              <a:t>“While filling out my certificate, Baba realized that he didn’t know my sex for sure but that didn’t matter; he’d always known I was a boy, had spoken to me as a boy while I was in Mama, and as he approached the box that contained the question, NAME OF CHILD, he wrote with a quivering hand and in his best English cursive, </a:t>
            </a:r>
            <a:r>
              <a:rPr lang="en-US" dirty="0" err="1"/>
              <a:t>Nidal</a:t>
            </a:r>
            <a:r>
              <a:rPr lang="en-US" dirty="0"/>
              <a:t> (strife; struggle).”</a:t>
            </a:r>
          </a:p>
          <a:p>
            <a:pPr marL="0" indent="0">
              <a:buNone/>
            </a:pPr>
            <a:endParaRPr lang="en-US" dirty="0"/>
          </a:p>
          <a:p>
            <a:r>
              <a:rPr lang="en-US" dirty="0"/>
              <a:t>Admit confusion</a:t>
            </a:r>
          </a:p>
          <a:p>
            <a:r>
              <a:rPr lang="en-US" dirty="0"/>
              <a:t>Tell why you think it is confusing</a:t>
            </a:r>
          </a:p>
          <a:p>
            <a:r>
              <a:rPr lang="en-US" dirty="0"/>
              <a:t>Tell them how you will try to solve the problem</a:t>
            </a:r>
          </a:p>
          <a:p>
            <a:endParaRPr lang="en-US" dirty="0"/>
          </a:p>
        </p:txBody>
      </p:sp>
    </p:spTree>
    <p:extLst>
      <p:ext uri="{BB962C8B-B14F-4D97-AF65-F5344CB8AC3E}">
        <p14:creationId xmlns:p14="http://schemas.microsoft.com/office/powerpoint/2010/main" val="2325392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308D0-DCEB-A640-94A8-A6B94D2B091B}"/>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993984F1-F2B7-F348-AC3D-FF5E53B7B675}"/>
              </a:ext>
            </a:extLst>
          </p:cNvPr>
          <p:cNvSpPr>
            <a:spLocks noGrp="1"/>
          </p:cNvSpPr>
          <p:nvPr>
            <p:ph idx="1"/>
          </p:nvPr>
        </p:nvSpPr>
        <p:spPr>
          <a:xfrm>
            <a:off x="838200" y="1795645"/>
            <a:ext cx="10515600" cy="4351339"/>
          </a:xfrm>
        </p:spPr>
        <p:txBody>
          <a:bodyPr/>
          <a:lstStyle/>
          <a:p>
            <a:pPr marL="0" indent="0">
              <a:buNone/>
            </a:pPr>
            <a:r>
              <a:rPr lang="en-US" dirty="0"/>
              <a:t>First, I’ll break this sentence down by its punctuation. Authors use commas and semi-colons to give clues as to how that sentence should be read—where to pause and which parts go together. I’ll try that first.</a:t>
            </a:r>
          </a:p>
          <a:p>
            <a:pPr marL="0" indent="0">
              <a:buNone/>
            </a:pPr>
            <a:endParaRPr lang="en-US" dirty="0"/>
          </a:p>
          <a:p>
            <a:pPr marL="0" indent="0">
              <a:buNone/>
            </a:pPr>
            <a:r>
              <a:rPr lang="en-US" dirty="0"/>
              <a:t>“While filling out my certificate, Baba realized that he didn’t know my sex for sure but that didn’t matter; he’d always known I was a boy, had spoken to me as a boy while I was in Mama, and as he approached the box that contained the question, NAME OF CHILD, he wrote with a quivering hand and in his best English cursive, </a:t>
            </a:r>
            <a:r>
              <a:rPr lang="en-US" dirty="0" err="1"/>
              <a:t>Nidal</a:t>
            </a:r>
            <a:r>
              <a:rPr lang="en-US" dirty="0"/>
              <a:t> (strife; struggle).”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735224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p:txBody>
          <a:bodyPr>
            <a:normAutofit fontScale="85000" lnSpcReduction="20000"/>
          </a:bodyPr>
          <a:lstStyle/>
          <a:p>
            <a:pPr marL="0" indent="0">
              <a:buNone/>
            </a:pPr>
            <a:endParaRPr lang="en-US" dirty="0"/>
          </a:p>
          <a:p>
            <a:pPr marL="0" indent="0">
              <a:buNone/>
            </a:pPr>
            <a:r>
              <a:rPr lang="en-US" dirty="0"/>
              <a:t>“While filling out my certificate, </a:t>
            </a:r>
          </a:p>
          <a:p>
            <a:pPr marL="0" indent="0">
              <a:buNone/>
            </a:pPr>
            <a:r>
              <a:rPr lang="en-US" dirty="0"/>
              <a:t>Baba realized that he didn’t know my sex for sure but that didn’t matter; </a:t>
            </a:r>
          </a:p>
          <a:p>
            <a:pPr marL="0" indent="0">
              <a:buNone/>
            </a:pPr>
            <a:r>
              <a:rPr lang="en-US" dirty="0"/>
              <a:t>he’d always known I was a boy, </a:t>
            </a:r>
          </a:p>
          <a:p>
            <a:pPr marL="0" indent="0">
              <a:buNone/>
            </a:pPr>
            <a:r>
              <a:rPr lang="en-US" dirty="0"/>
              <a:t>had spoken to me as a boy while I was in Mama, </a:t>
            </a:r>
          </a:p>
          <a:p>
            <a:pPr marL="0" indent="0">
              <a:buNone/>
            </a:pPr>
            <a:r>
              <a:rPr lang="en-US" dirty="0"/>
              <a:t>and as he approached the box that contained the question, </a:t>
            </a:r>
          </a:p>
          <a:p>
            <a:pPr marL="0" indent="0">
              <a:buNone/>
            </a:pPr>
            <a:r>
              <a:rPr lang="en-US" dirty="0"/>
              <a:t>NAME OF CHILD, </a:t>
            </a:r>
          </a:p>
          <a:p>
            <a:pPr marL="0" indent="0">
              <a:buNone/>
            </a:pPr>
            <a:r>
              <a:rPr lang="en-US" dirty="0"/>
              <a:t>he wrote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10898856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p:txBody>
          <a:bodyPr>
            <a:normAutofit fontScale="70000" lnSpcReduction="20000"/>
          </a:bodyPr>
          <a:lstStyle/>
          <a:p>
            <a:pPr marL="0" indent="0">
              <a:buNone/>
            </a:pPr>
            <a:r>
              <a:rPr lang="en-US" dirty="0"/>
              <a:t>Second, I’ll try to find all the verbs. The verbs are the action words—they’ll tell me what is happening and that will help me to understand this.</a:t>
            </a:r>
          </a:p>
          <a:p>
            <a:pPr marL="0" indent="0">
              <a:buNone/>
            </a:pPr>
            <a:endParaRPr lang="en-US" dirty="0"/>
          </a:p>
          <a:p>
            <a:pPr marL="0" indent="0">
              <a:buNone/>
            </a:pPr>
            <a:r>
              <a:rPr lang="en-US" dirty="0"/>
              <a:t>“While filling out my certificate, </a:t>
            </a:r>
          </a:p>
          <a:p>
            <a:pPr marL="0" indent="0">
              <a:buNone/>
            </a:pPr>
            <a:r>
              <a:rPr lang="en-US" dirty="0"/>
              <a:t>Baba realized that he didn’t know my sex for sure but that didn’t matter; </a:t>
            </a:r>
          </a:p>
          <a:p>
            <a:pPr marL="0" indent="0">
              <a:buNone/>
            </a:pPr>
            <a:r>
              <a:rPr lang="en-US" dirty="0"/>
              <a:t>he’d always known I was a boy, </a:t>
            </a:r>
          </a:p>
          <a:p>
            <a:pPr marL="0" indent="0">
              <a:buNone/>
            </a:pPr>
            <a:r>
              <a:rPr lang="en-US" dirty="0"/>
              <a:t>had spoken to me as a boy while I was in Mama, </a:t>
            </a:r>
          </a:p>
          <a:p>
            <a:pPr marL="0" indent="0">
              <a:buNone/>
            </a:pPr>
            <a:r>
              <a:rPr lang="en-US" dirty="0"/>
              <a:t>and as he approached the box that contained the question, </a:t>
            </a:r>
          </a:p>
          <a:p>
            <a:pPr marL="0" indent="0">
              <a:buNone/>
            </a:pPr>
            <a:r>
              <a:rPr lang="en-US" dirty="0"/>
              <a:t>NAME OF CHILD, </a:t>
            </a:r>
          </a:p>
          <a:p>
            <a:pPr marL="0" indent="0">
              <a:buNone/>
            </a:pPr>
            <a:r>
              <a:rPr lang="en-US" dirty="0"/>
              <a:t>he wrote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1422505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p:txBody>
          <a:bodyPr>
            <a:normAutofit fontScale="85000" lnSpcReduction="20000"/>
          </a:bodyPr>
          <a:lstStyle/>
          <a:p>
            <a:pPr marL="0" indent="0">
              <a:buNone/>
            </a:pPr>
            <a:endParaRPr lang="en-US" dirty="0"/>
          </a:p>
          <a:p>
            <a:pPr marL="0" indent="0">
              <a:buNone/>
            </a:pPr>
            <a:r>
              <a:rPr lang="en-US" dirty="0"/>
              <a:t>“While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that he </a:t>
            </a:r>
            <a:r>
              <a:rPr lang="en-US" dirty="0">
                <a:highlight>
                  <a:srgbClr val="FFFF00"/>
                </a:highlight>
              </a:rPr>
              <a:t>didn’t know </a:t>
            </a:r>
            <a:r>
              <a:rPr lang="en-US" dirty="0"/>
              <a:t>my sex for sure but that </a:t>
            </a:r>
            <a:r>
              <a:rPr lang="en-US" dirty="0">
                <a:highlight>
                  <a:srgbClr val="FFFF00"/>
                </a:highlight>
              </a:rPr>
              <a:t>didn’t matter</a:t>
            </a:r>
            <a:r>
              <a:rPr lang="en-US" dirty="0"/>
              <a:t>; </a:t>
            </a:r>
          </a:p>
          <a:p>
            <a:pPr marL="0" indent="0">
              <a:buNone/>
            </a:pPr>
            <a:r>
              <a:rPr lang="en-US" dirty="0"/>
              <a:t>he’d always </a:t>
            </a:r>
            <a:r>
              <a:rPr lang="en-US" dirty="0">
                <a:highlight>
                  <a:srgbClr val="FFFF00"/>
                </a:highlight>
              </a:rPr>
              <a:t>known</a:t>
            </a:r>
            <a:r>
              <a:rPr lang="en-US" dirty="0"/>
              <a:t> I </a:t>
            </a:r>
            <a:r>
              <a:rPr lang="en-US" dirty="0">
                <a:highlight>
                  <a:srgbClr val="FFFF00"/>
                </a:highlight>
              </a:rPr>
              <a:t>was</a:t>
            </a:r>
            <a:r>
              <a:rPr lang="en-US" dirty="0"/>
              <a:t> a boy, </a:t>
            </a:r>
          </a:p>
          <a:p>
            <a:pPr marL="0" indent="0">
              <a:buNone/>
            </a:pPr>
            <a:r>
              <a:rPr lang="en-US" dirty="0">
                <a:highlight>
                  <a:srgbClr val="FFFF00"/>
                </a:highlight>
              </a:rPr>
              <a:t>had spoken </a:t>
            </a:r>
            <a:r>
              <a:rPr lang="en-US" dirty="0"/>
              <a:t>to me as a boy 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1553465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838200" y="1304145"/>
            <a:ext cx="10515600" cy="4872819"/>
          </a:xfrm>
        </p:spPr>
        <p:txBody>
          <a:bodyPr>
            <a:normAutofit fontScale="85000" lnSpcReduction="20000"/>
          </a:bodyPr>
          <a:lstStyle/>
          <a:p>
            <a:pPr marL="0" indent="0">
              <a:buNone/>
            </a:pPr>
            <a:r>
              <a:rPr lang="en-US" dirty="0"/>
              <a:t>To make clearer, I’m going to break this down even more—I want to deal with each verb separately:</a:t>
            </a:r>
          </a:p>
          <a:p>
            <a:pPr marL="0" indent="0">
              <a:buNone/>
            </a:pPr>
            <a:endParaRPr lang="en-US" dirty="0"/>
          </a:p>
          <a:p>
            <a:pPr marL="0" indent="0">
              <a:buNone/>
            </a:pPr>
            <a:r>
              <a:rPr lang="en-US" dirty="0"/>
              <a:t>“While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that he </a:t>
            </a:r>
            <a:r>
              <a:rPr lang="en-US" dirty="0">
                <a:highlight>
                  <a:srgbClr val="FFFF00"/>
                </a:highlight>
              </a:rPr>
              <a:t>didn’t know </a:t>
            </a:r>
            <a:r>
              <a:rPr lang="en-US" dirty="0"/>
              <a:t>my sex for sure but that </a:t>
            </a:r>
            <a:r>
              <a:rPr lang="en-US" dirty="0">
                <a:highlight>
                  <a:srgbClr val="FFFF00"/>
                </a:highlight>
              </a:rPr>
              <a:t>didn’t matter</a:t>
            </a:r>
            <a:r>
              <a:rPr lang="en-US" dirty="0"/>
              <a:t>; </a:t>
            </a:r>
          </a:p>
          <a:p>
            <a:pPr marL="0" indent="0">
              <a:buNone/>
            </a:pPr>
            <a:r>
              <a:rPr lang="en-US" dirty="0"/>
              <a:t>he’d always </a:t>
            </a:r>
            <a:r>
              <a:rPr lang="en-US" dirty="0">
                <a:highlight>
                  <a:srgbClr val="FFFF00"/>
                </a:highlight>
              </a:rPr>
              <a:t>known</a:t>
            </a:r>
            <a:r>
              <a:rPr lang="en-US" dirty="0"/>
              <a:t> I </a:t>
            </a:r>
            <a:r>
              <a:rPr lang="en-US" dirty="0">
                <a:highlight>
                  <a:srgbClr val="FFFF00"/>
                </a:highlight>
              </a:rPr>
              <a:t>was</a:t>
            </a:r>
            <a:r>
              <a:rPr lang="en-US" dirty="0"/>
              <a:t> a boy, </a:t>
            </a:r>
          </a:p>
          <a:p>
            <a:pPr marL="0" indent="0">
              <a:buNone/>
            </a:pPr>
            <a:r>
              <a:rPr lang="en-US" dirty="0">
                <a:highlight>
                  <a:srgbClr val="FFFF00"/>
                </a:highlight>
              </a:rPr>
              <a:t>had spoken </a:t>
            </a:r>
            <a:r>
              <a:rPr lang="en-US" dirty="0"/>
              <a:t>to me as a boy 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725987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a:t>
            </a:r>
          </a:p>
          <a:p>
            <a:pPr marL="0" indent="0">
              <a:buNone/>
            </a:pPr>
            <a:endParaRPr lang="en-US" dirty="0"/>
          </a:p>
          <a:p>
            <a:pPr marL="0" indent="0">
              <a:buNone/>
            </a:pPr>
            <a:r>
              <a:rPr lang="en-US" dirty="0"/>
              <a:t>“While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a:t>
            </a:r>
            <a:r>
              <a:rPr lang="en-US" dirty="0">
                <a:highlight>
                  <a:srgbClr val="FFFF00"/>
                </a:highlight>
              </a:rPr>
              <a:t>didn’t know </a:t>
            </a:r>
            <a:r>
              <a:rPr lang="en-US" dirty="0"/>
              <a:t>my sex for sure </a:t>
            </a:r>
          </a:p>
          <a:p>
            <a:pPr marL="0" indent="0">
              <a:buNone/>
            </a:pPr>
            <a:r>
              <a:rPr lang="en-US" dirty="0"/>
              <a:t>but that </a:t>
            </a:r>
            <a:r>
              <a:rPr lang="en-US" dirty="0">
                <a:highlight>
                  <a:srgbClr val="FFFF00"/>
                </a:highlight>
              </a:rPr>
              <a:t>didn’t matter</a:t>
            </a:r>
            <a:r>
              <a:rPr lang="en-US" dirty="0"/>
              <a:t>; </a:t>
            </a:r>
          </a:p>
          <a:p>
            <a:pPr marL="0" indent="0">
              <a:buNone/>
            </a:pPr>
            <a:r>
              <a:rPr lang="en-US" dirty="0"/>
              <a:t>he’d always </a:t>
            </a:r>
            <a:r>
              <a:rPr lang="en-US" dirty="0">
                <a:highlight>
                  <a:srgbClr val="FFFF00"/>
                </a:highlight>
              </a:rPr>
              <a:t>known</a:t>
            </a:r>
            <a:r>
              <a:rPr lang="en-US" dirty="0"/>
              <a:t> I </a:t>
            </a:r>
            <a:r>
              <a:rPr lang="en-US" dirty="0">
                <a:highlight>
                  <a:srgbClr val="FFFF00"/>
                </a:highlight>
              </a:rPr>
              <a:t>was</a:t>
            </a:r>
            <a:r>
              <a:rPr lang="en-US" dirty="0"/>
              <a:t> a boy, </a:t>
            </a:r>
          </a:p>
          <a:p>
            <a:pPr marL="0" indent="0">
              <a:buNone/>
            </a:pPr>
            <a:r>
              <a:rPr lang="en-US" dirty="0">
                <a:highlight>
                  <a:srgbClr val="FFFF00"/>
                </a:highlight>
              </a:rPr>
              <a:t>had spoken </a:t>
            </a:r>
            <a:r>
              <a:rPr lang="en-US" dirty="0"/>
              <a:t>to me as a boy </a:t>
            </a:r>
          </a:p>
          <a:p>
            <a:pPr marL="0" indent="0">
              <a:buNone/>
            </a:pPr>
            <a:r>
              <a:rPr lang="en-US" dirty="0"/>
              <a:t>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1123348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640081" y="2053641"/>
            <a:ext cx="3669161" cy="2760099"/>
          </a:xfrm>
        </p:spPr>
        <p:txBody>
          <a:bodyPr>
            <a:normAutofit/>
          </a:bodyPr>
          <a:lstStyle/>
          <a:p>
            <a:r>
              <a:rPr lang="en-US">
                <a:solidFill>
                  <a:srgbClr val="FFFFFF"/>
                </a:solidFill>
              </a:rPr>
              <a:t>Problems with this approach</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090575" y="801865"/>
            <a:ext cx="5306084" cy="5230635"/>
          </a:xfrm>
        </p:spPr>
        <p:txBody>
          <a:bodyPr anchor="ctr">
            <a:normAutofit/>
          </a:bodyPr>
          <a:lstStyle/>
          <a:p>
            <a:r>
              <a:rPr lang="en-US" sz="2200" dirty="0">
                <a:solidFill>
                  <a:srgbClr val="000000"/>
                </a:solidFill>
              </a:rPr>
              <a:t>Teaching with gradually more difficult text works (most kids have learned to read using some variant of these procedures)</a:t>
            </a:r>
          </a:p>
          <a:p>
            <a:r>
              <a:rPr lang="en-US" sz="2200" dirty="0">
                <a:solidFill>
                  <a:srgbClr val="000000"/>
                </a:solidFill>
              </a:rPr>
              <a:t>But schools spend lots of time teaching kids with below grade level texts (Shanahan, 2013; Griffith &amp; </a:t>
            </a:r>
            <a:r>
              <a:rPr lang="en-US" sz="2200" dirty="0" err="1">
                <a:solidFill>
                  <a:srgbClr val="000000"/>
                </a:solidFill>
              </a:rPr>
              <a:t>Duffett</a:t>
            </a:r>
            <a:r>
              <a:rPr lang="en-US" sz="2200" dirty="0">
                <a:solidFill>
                  <a:srgbClr val="000000"/>
                </a:solidFill>
              </a:rPr>
              <a:t>, 2018)</a:t>
            </a:r>
          </a:p>
          <a:p>
            <a:r>
              <a:rPr lang="en-US" sz="2200" dirty="0">
                <a:solidFill>
                  <a:srgbClr val="000000"/>
                </a:solidFill>
              </a:rPr>
              <a:t>Consequently, studies show that significant percentages of students can’t read necessary texts when they leave high school (Achieve, 2015; Military Officers  Association of America, 2018; Neale, et al., 1998; Williamson, 2006; Workforce Readiness Project, 2006) </a:t>
            </a:r>
          </a:p>
          <a:p>
            <a:endParaRPr lang="en-US" sz="2200" dirty="0">
              <a:solidFill>
                <a:srgbClr val="000000"/>
              </a:solidFill>
            </a:endParaRPr>
          </a:p>
        </p:txBody>
      </p:sp>
    </p:spTree>
    <p:extLst>
      <p:ext uri="{BB962C8B-B14F-4D97-AF65-F5344CB8AC3E}">
        <p14:creationId xmlns:p14="http://schemas.microsoft.com/office/powerpoint/2010/main" val="6847001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a:t>
            </a:r>
            <a:r>
              <a:rPr lang="en-US" dirty="0">
                <a:highlight>
                  <a:srgbClr val="FFFF00"/>
                </a:highlight>
              </a:rPr>
              <a:t>didn’t know </a:t>
            </a:r>
            <a:r>
              <a:rPr lang="en-US" dirty="0"/>
              <a:t>my sex for sure </a:t>
            </a:r>
          </a:p>
          <a:p>
            <a:pPr marL="0" indent="0">
              <a:buNone/>
            </a:pPr>
            <a:r>
              <a:rPr lang="en-US" dirty="0"/>
              <a:t>but that </a:t>
            </a:r>
            <a:r>
              <a:rPr lang="en-US" dirty="0">
                <a:highlight>
                  <a:srgbClr val="FFFF00"/>
                </a:highlight>
              </a:rPr>
              <a:t>didn’t matter</a:t>
            </a:r>
            <a:r>
              <a:rPr lang="en-US" dirty="0"/>
              <a:t>; </a:t>
            </a:r>
          </a:p>
          <a:p>
            <a:pPr marL="0" indent="0">
              <a:buNone/>
            </a:pPr>
            <a:r>
              <a:rPr lang="en-US" dirty="0"/>
              <a:t>he’d always </a:t>
            </a:r>
            <a:r>
              <a:rPr lang="en-US" dirty="0">
                <a:highlight>
                  <a:srgbClr val="FFFF00"/>
                </a:highlight>
              </a:rPr>
              <a:t>known</a:t>
            </a:r>
            <a:r>
              <a:rPr lang="en-US" dirty="0"/>
              <a:t> I </a:t>
            </a:r>
            <a:r>
              <a:rPr lang="en-US" dirty="0">
                <a:highlight>
                  <a:srgbClr val="FFFF00"/>
                </a:highlight>
              </a:rPr>
              <a:t>was</a:t>
            </a:r>
            <a:r>
              <a:rPr lang="en-US" dirty="0"/>
              <a:t> a boy, </a:t>
            </a:r>
          </a:p>
          <a:p>
            <a:pPr marL="0" indent="0">
              <a:buNone/>
            </a:pPr>
            <a:r>
              <a:rPr lang="en-US" dirty="0">
                <a:highlight>
                  <a:srgbClr val="FFFF00"/>
                </a:highlight>
              </a:rPr>
              <a:t>had spoken </a:t>
            </a:r>
            <a:r>
              <a:rPr lang="en-US" dirty="0"/>
              <a:t>to me as a boy </a:t>
            </a:r>
          </a:p>
          <a:p>
            <a:pPr marL="0" indent="0">
              <a:buNone/>
            </a:pPr>
            <a:r>
              <a:rPr lang="en-US" dirty="0"/>
              <a:t>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7719668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a:t>
            </a:r>
            <a:r>
              <a:rPr lang="en-US" dirty="0">
                <a:highlight>
                  <a:srgbClr val="FFFF00"/>
                </a:highlight>
              </a:rPr>
              <a:t>didn’t know </a:t>
            </a:r>
            <a:r>
              <a:rPr lang="en-US" dirty="0"/>
              <a:t>my sex for sure </a:t>
            </a:r>
          </a:p>
          <a:p>
            <a:pPr marL="0" indent="0">
              <a:buNone/>
            </a:pPr>
            <a:r>
              <a:rPr lang="en-US" dirty="0"/>
              <a:t>but that </a:t>
            </a:r>
            <a:r>
              <a:rPr lang="en-US" dirty="0">
                <a:highlight>
                  <a:srgbClr val="FFFF00"/>
                </a:highlight>
              </a:rPr>
              <a:t>didn’t matter</a:t>
            </a:r>
            <a:r>
              <a:rPr lang="en-US" dirty="0"/>
              <a:t>; </a:t>
            </a:r>
          </a:p>
          <a:p>
            <a:pPr marL="0" indent="0">
              <a:buNone/>
            </a:pPr>
            <a:r>
              <a:rPr lang="en-US" dirty="0"/>
              <a:t>he’d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had spoken </a:t>
            </a:r>
            <a:r>
              <a:rPr lang="en-US" dirty="0"/>
              <a:t>to me as a boy </a:t>
            </a:r>
          </a:p>
          <a:p>
            <a:pPr marL="0" indent="0">
              <a:buNone/>
            </a:pPr>
            <a:r>
              <a:rPr lang="en-US" dirty="0"/>
              <a:t>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3903692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[Baba] </a:t>
            </a:r>
            <a:r>
              <a:rPr lang="en-US" dirty="0">
                <a:highlight>
                  <a:srgbClr val="FFFF00"/>
                </a:highlight>
              </a:rPr>
              <a:t>didn’t know </a:t>
            </a:r>
            <a:r>
              <a:rPr lang="en-US" dirty="0"/>
              <a:t>my sex for sure </a:t>
            </a:r>
          </a:p>
          <a:p>
            <a:pPr marL="0" indent="0">
              <a:buNone/>
            </a:pPr>
            <a:r>
              <a:rPr lang="en-US" dirty="0"/>
              <a:t>but that </a:t>
            </a:r>
            <a:r>
              <a:rPr lang="en-US" dirty="0">
                <a:highlight>
                  <a:srgbClr val="FFFF00"/>
                </a:highlight>
              </a:rPr>
              <a:t>didn’t matter</a:t>
            </a:r>
            <a:r>
              <a:rPr lang="en-US" dirty="0"/>
              <a:t>; </a:t>
            </a:r>
          </a:p>
          <a:p>
            <a:pPr marL="0" indent="0">
              <a:buNone/>
            </a:pPr>
            <a:r>
              <a:rPr lang="en-US" dirty="0"/>
              <a:t>he’d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had spoken </a:t>
            </a:r>
            <a:r>
              <a:rPr lang="en-US" dirty="0"/>
              <a:t>to me as a boy </a:t>
            </a:r>
          </a:p>
          <a:p>
            <a:pPr marL="0" indent="0">
              <a:buNone/>
            </a:pPr>
            <a:r>
              <a:rPr lang="en-US" dirty="0"/>
              <a:t>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15051594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[Baba] </a:t>
            </a:r>
            <a:r>
              <a:rPr lang="en-US" dirty="0">
                <a:highlight>
                  <a:srgbClr val="FFFF00"/>
                </a:highlight>
              </a:rPr>
              <a:t>didn’t know </a:t>
            </a:r>
            <a:r>
              <a:rPr lang="en-US" dirty="0"/>
              <a:t>my sex for sure </a:t>
            </a:r>
          </a:p>
          <a:p>
            <a:pPr marL="0" indent="0">
              <a:buNone/>
            </a:pPr>
            <a:r>
              <a:rPr lang="en-US" dirty="0"/>
              <a:t>but that [Baba not knowing my sex] </a:t>
            </a:r>
            <a:r>
              <a:rPr lang="en-US" dirty="0">
                <a:highlight>
                  <a:srgbClr val="FFFF00"/>
                </a:highlight>
              </a:rPr>
              <a:t>didn’t matter</a:t>
            </a:r>
            <a:r>
              <a:rPr lang="en-US" dirty="0"/>
              <a:t>; </a:t>
            </a:r>
          </a:p>
          <a:p>
            <a:pPr marL="0" indent="0">
              <a:buNone/>
            </a:pPr>
            <a:r>
              <a:rPr lang="en-US" dirty="0"/>
              <a:t>he’d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had spoken </a:t>
            </a:r>
            <a:r>
              <a:rPr lang="en-US" dirty="0"/>
              <a:t>to me as a boy </a:t>
            </a:r>
          </a:p>
          <a:p>
            <a:pPr marL="0" indent="0">
              <a:buNone/>
            </a:pPr>
            <a:r>
              <a:rPr lang="en-US" dirty="0"/>
              <a:t>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28879536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[Baba] </a:t>
            </a:r>
            <a:r>
              <a:rPr lang="en-US" dirty="0">
                <a:highlight>
                  <a:srgbClr val="FFFF00"/>
                </a:highlight>
              </a:rPr>
              <a:t>didn’t know </a:t>
            </a:r>
            <a:r>
              <a:rPr lang="en-US" dirty="0"/>
              <a:t>my sex for sure </a:t>
            </a:r>
          </a:p>
          <a:p>
            <a:pPr marL="0" indent="0">
              <a:buNone/>
            </a:pPr>
            <a:r>
              <a:rPr lang="en-US" dirty="0"/>
              <a:t>but that [Baba not knowing my sex] </a:t>
            </a:r>
            <a:r>
              <a:rPr lang="en-US" dirty="0">
                <a:highlight>
                  <a:srgbClr val="FFFF00"/>
                </a:highlight>
              </a:rPr>
              <a:t>didn’t matter</a:t>
            </a:r>
            <a:r>
              <a:rPr lang="en-US" dirty="0"/>
              <a:t>; </a:t>
            </a:r>
          </a:p>
          <a:p>
            <a:pPr marL="0" indent="0">
              <a:buNone/>
            </a:pPr>
            <a:r>
              <a:rPr lang="en-US" dirty="0"/>
              <a:t>he’d [</a:t>
            </a:r>
            <a:r>
              <a:rPr lang="en-US" dirty="0" err="1"/>
              <a:t>Baba’d</a:t>
            </a:r>
            <a:r>
              <a:rPr lang="en-US" dirty="0"/>
              <a:t>]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had spoken </a:t>
            </a:r>
            <a:r>
              <a:rPr lang="en-US" dirty="0"/>
              <a:t>to me as a boy </a:t>
            </a:r>
          </a:p>
          <a:p>
            <a:pPr marL="0" indent="0">
              <a:buNone/>
            </a:pPr>
            <a:r>
              <a:rPr lang="en-US" dirty="0"/>
              <a:t>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40640942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[Baba] </a:t>
            </a:r>
            <a:r>
              <a:rPr lang="en-US" dirty="0">
                <a:highlight>
                  <a:srgbClr val="FFFF00"/>
                </a:highlight>
              </a:rPr>
              <a:t>didn’t know </a:t>
            </a:r>
            <a:r>
              <a:rPr lang="en-US" dirty="0"/>
              <a:t>my sex for sure </a:t>
            </a:r>
          </a:p>
          <a:p>
            <a:pPr marL="0" indent="0">
              <a:buNone/>
            </a:pPr>
            <a:r>
              <a:rPr lang="en-US" dirty="0"/>
              <a:t>but that [Baba not knowing my sex] </a:t>
            </a:r>
            <a:r>
              <a:rPr lang="en-US" dirty="0">
                <a:highlight>
                  <a:srgbClr val="FFFF00"/>
                </a:highlight>
              </a:rPr>
              <a:t>didn’t matter</a:t>
            </a:r>
            <a:r>
              <a:rPr lang="en-US" dirty="0"/>
              <a:t>; </a:t>
            </a:r>
          </a:p>
          <a:p>
            <a:pPr marL="0" indent="0">
              <a:buNone/>
            </a:pPr>
            <a:r>
              <a:rPr lang="en-US" dirty="0"/>
              <a:t>he’d [</a:t>
            </a:r>
            <a:r>
              <a:rPr lang="en-US" dirty="0" err="1"/>
              <a:t>Baba’d</a:t>
            </a:r>
            <a:r>
              <a:rPr lang="en-US" dirty="0"/>
              <a:t>]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[Baba] had spoken </a:t>
            </a:r>
            <a:r>
              <a:rPr lang="en-US" dirty="0"/>
              <a:t>to me as a boy </a:t>
            </a:r>
          </a:p>
          <a:p>
            <a:pPr marL="0" indent="0">
              <a:buNone/>
            </a:pPr>
            <a:r>
              <a:rPr lang="en-US" dirty="0"/>
              <a:t>while I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39899113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[Baba] </a:t>
            </a:r>
            <a:r>
              <a:rPr lang="en-US" dirty="0">
                <a:highlight>
                  <a:srgbClr val="FFFF00"/>
                </a:highlight>
              </a:rPr>
              <a:t>didn’t know </a:t>
            </a:r>
            <a:r>
              <a:rPr lang="en-US" dirty="0"/>
              <a:t>my sex for sure </a:t>
            </a:r>
          </a:p>
          <a:p>
            <a:pPr marL="0" indent="0">
              <a:buNone/>
            </a:pPr>
            <a:r>
              <a:rPr lang="en-US" dirty="0"/>
              <a:t>but that [Baba not knowing my sex] </a:t>
            </a:r>
            <a:r>
              <a:rPr lang="en-US" dirty="0">
                <a:highlight>
                  <a:srgbClr val="FFFF00"/>
                </a:highlight>
              </a:rPr>
              <a:t>didn’t matter</a:t>
            </a:r>
            <a:r>
              <a:rPr lang="en-US" dirty="0"/>
              <a:t>; </a:t>
            </a:r>
          </a:p>
          <a:p>
            <a:pPr marL="0" indent="0">
              <a:buNone/>
            </a:pPr>
            <a:r>
              <a:rPr lang="en-US" dirty="0"/>
              <a:t>he’d [</a:t>
            </a:r>
            <a:r>
              <a:rPr lang="en-US" dirty="0" err="1"/>
              <a:t>Baba’d</a:t>
            </a:r>
            <a:r>
              <a:rPr lang="en-US" dirty="0"/>
              <a:t>]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[Baba] had spoken </a:t>
            </a:r>
            <a:r>
              <a:rPr lang="en-US" dirty="0"/>
              <a:t>to me as a boy </a:t>
            </a:r>
          </a:p>
          <a:p>
            <a:pPr marL="0" indent="0">
              <a:buNone/>
            </a:pPr>
            <a:r>
              <a:rPr lang="en-US" dirty="0"/>
              <a:t>while I [narrator] </a:t>
            </a:r>
            <a:r>
              <a:rPr lang="en-US" dirty="0">
                <a:highlight>
                  <a:srgbClr val="FFFF00"/>
                </a:highlight>
              </a:rPr>
              <a:t>was</a:t>
            </a:r>
            <a:r>
              <a:rPr lang="en-US" dirty="0"/>
              <a:t> in Mama, </a:t>
            </a:r>
          </a:p>
          <a:p>
            <a:pPr marL="0" indent="0">
              <a:buNone/>
            </a:pPr>
            <a:r>
              <a:rPr lang="en-US" dirty="0"/>
              <a:t>and as he </a:t>
            </a:r>
            <a:r>
              <a:rPr lang="en-US" dirty="0">
                <a:highlight>
                  <a:srgbClr val="FFFF00"/>
                </a:highlight>
              </a:rPr>
              <a:t>approached</a:t>
            </a:r>
            <a:r>
              <a:rPr lang="en-US" dirty="0"/>
              <a:t> the box </a:t>
            </a:r>
          </a:p>
          <a:p>
            <a:pPr marL="0" indent="0">
              <a:buNone/>
            </a:pPr>
            <a:r>
              <a:rPr lang="en-US" dirty="0"/>
              <a:t>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381325573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[Baba] </a:t>
            </a:r>
            <a:r>
              <a:rPr lang="en-US" dirty="0">
                <a:highlight>
                  <a:srgbClr val="FFFF00"/>
                </a:highlight>
              </a:rPr>
              <a:t>didn’t know </a:t>
            </a:r>
            <a:r>
              <a:rPr lang="en-US" dirty="0"/>
              <a:t>my sex for sure </a:t>
            </a:r>
          </a:p>
          <a:p>
            <a:pPr marL="0" indent="0">
              <a:buNone/>
            </a:pPr>
            <a:r>
              <a:rPr lang="en-US" dirty="0"/>
              <a:t>but that [Baba not knowing my sex] </a:t>
            </a:r>
            <a:r>
              <a:rPr lang="en-US" dirty="0">
                <a:highlight>
                  <a:srgbClr val="FFFF00"/>
                </a:highlight>
              </a:rPr>
              <a:t>didn’t matter</a:t>
            </a:r>
            <a:r>
              <a:rPr lang="en-US" dirty="0"/>
              <a:t>; </a:t>
            </a:r>
          </a:p>
          <a:p>
            <a:pPr marL="0" indent="0">
              <a:buNone/>
            </a:pPr>
            <a:r>
              <a:rPr lang="en-US" dirty="0"/>
              <a:t>he’d [</a:t>
            </a:r>
            <a:r>
              <a:rPr lang="en-US" dirty="0" err="1"/>
              <a:t>Baba’d</a:t>
            </a:r>
            <a:r>
              <a:rPr lang="en-US" dirty="0"/>
              <a:t>]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[Baba] had spoken </a:t>
            </a:r>
            <a:r>
              <a:rPr lang="en-US" dirty="0"/>
              <a:t>to me as a boy </a:t>
            </a:r>
          </a:p>
          <a:p>
            <a:pPr marL="0" indent="0">
              <a:buNone/>
            </a:pPr>
            <a:r>
              <a:rPr lang="en-US" dirty="0"/>
              <a:t>while I [narrator] </a:t>
            </a:r>
            <a:r>
              <a:rPr lang="en-US" dirty="0">
                <a:highlight>
                  <a:srgbClr val="FFFF00"/>
                </a:highlight>
              </a:rPr>
              <a:t>was</a:t>
            </a:r>
            <a:r>
              <a:rPr lang="en-US" dirty="0"/>
              <a:t> in Mama, </a:t>
            </a:r>
          </a:p>
          <a:p>
            <a:pPr marL="0" indent="0">
              <a:buNone/>
            </a:pPr>
            <a:r>
              <a:rPr lang="en-US" dirty="0"/>
              <a:t>and as he [Baba] </a:t>
            </a:r>
            <a:r>
              <a:rPr lang="en-US" dirty="0">
                <a:highlight>
                  <a:srgbClr val="FFFF00"/>
                </a:highlight>
              </a:rPr>
              <a:t>approached</a:t>
            </a:r>
            <a:r>
              <a:rPr lang="en-US" dirty="0"/>
              <a:t> the box </a:t>
            </a:r>
          </a:p>
          <a:p>
            <a:pPr marL="0" indent="0">
              <a:buNone/>
            </a:pPr>
            <a:r>
              <a:rPr lang="en-US" dirty="0"/>
              <a:t>[the box] 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4043915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BA148-4642-F14D-A34E-FBB2E56A0F08}"/>
              </a:ext>
            </a:extLst>
          </p:cNvPr>
          <p:cNvSpPr>
            <a:spLocks noGrp="1"/>
          </p:cNvSpPr>
          <p:nvPr>
            <p:ph type="title"/>
          </p:nvPr>
        </p:nvSpPr>
        <p:spPr>
          <a:xfrm>
            <a:off x="838200" y="1"/>
            <a:ext cx="10515600" cy="1139251"/>
          </a:xfrm>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759855FC-105C-BB41-9A19-7206062F3817}"/>
              </a:ext>
            </a:extLst>
          </p:cNvPr>
          <p:cNvSpPr>
            <a:spLocks noGrp="1"/>
          </p:cNvSpPr>
          <p:nvPr>
            <p:ph idx="1"/>
          </p:nvPr>
        </p:nvSpPr>
        <p:spPr>
          <a:xfrm>
            <a:off x="689548" y="944381"/>
            <a:ext cx="10972800" cy="5913620"/>
          </a:xfrm>
        </p:spPr>
        <p:txBody>
          <a:bodyPr>
            <a:normAutofit fontScale="77500" lnSpcReduction="20000"/>
          </a:bodyPr>
          <a:lstStyle/>
          <a:p>
            <a:pPr marL="0" indent="0">
              <a:buNone/>
            </a:pPr>
            <a:r>
              <a:rPr lang="en-US" dirty="0"/>
              <a:t>Now, I need to make sure I know who is doing each of these actions (the subjects of the verbs)</a:t>
            </a:r>
          </a:p>
          <a:p>
            <a:pPr marL="0" indent="0">
              <a:buNone/>
            </a:pPr>
            <a:endParaRPr lang="en-US" dirty="0"/>
          </a:p>
          <a:p>
            <a:pPr marL="0" indent="0">
              <a:buNone/>
            </a:pPr>
            <a:r>
              <a:rPr lang="en-US" dirty="0"/>
              <a:t>“While [Baba was] </a:t>
            </a:r>
            <a:r>
              <a:rPr lang="en-US" dirty="0">
                <a:highlight>
                  <a:srgbClr val="FFFF00"/>
                </a:highlight>
              </a:rPr>
              <a:t>filling out </a:t>
            </a:r>
            <a:r>
              <a:rPr lang="en-US" dirty="0"/>
              <a:t>my certificate, </a:t>
            </a:r>
          </a:p>
          <a:p>
            <a:pPr marL="0" indent="0">
              <a:buNone/>
            </a:pPr>
            <a:r>
              <a:rPr lang="en-US" dirty="0"/>
              <a:t>Baba </a:t>
            </a:r>
            <a:r>
              <a:rPr lang="en-US" dirty="0">
                <a:highlight>
                  <a:srgbClr val="FFFF00"/>
                </a:highlight>
              </a:rPr>
              <a:t>realized</a:t>
            </a:r>
            <a:r>
              <a:rPr lang="en-US" dirty="0"/>
              <a:t> </a:t>
            </a:r>
          </a:p>
          <a:p>
            <a:pPr marL="0" indent="0">
              <a:buNone/>
            </a:pPr>
            <a:r>
              <a:rPr lang="en-US" dirty="0"/>
              <a:t>that he [Baba] </a:t>
            </a:r>
            <a:r>
              <a:rPr lang="en-US" dirty="0">
                <a:highlight>
                  <a:srgbClr val="FFFF00"/>
                </a:highlight>
              </a:rPr>
              <a:t>didn’t know </a:t>
            </a:r>
            <a:r>
              <a:rPr lang="en-US" dirty="0"/>
              <a:t>my sex for sure </a:t>
            </a:r>
          </a:p>
          <a:p>
            <a:pPr marL="0" indent="0">
              <a:buNone/>
            </a:pPr>
            <a:r>
              <a:rPr lang="en-US" dirty="0"/>
              <a:t>but that [Baba not knowing my sex] </a:t>
            </a:r>
            <a:r>
              <a:rPr lang="en-US" dirty="0">
                <a:highlight>
                  <a:srgbClr val="FFFF00"/>
                </a:highlight>
              </a:rPr>
              <a:t>didn’t matter</a:t>
            </a:r>
            <a:r>
              <a:rPr lang="en-US" dirty="0"/>
              <a:t>; </a:t>
            </a:r>
          </a:p>
          <a:p>
            <a:pPr marL="0" indent="0">
              <a:buNone/>
            </a:pPr>
            <a:r>
              <a:rPr lang="en-US" dirty="0"/>
              <a:t>he’d [</a:t>
            </a:r>
            <a:r>
              <a:rPr lang="en-US" dirty="0" err="1"/>
              <a:t>Baba’d</a:t>
            </a:r>
            <a:r>
              <a:rPr lang="en-US" dirty="0"/>
              <a:t>] always </a:t>
            </a:r>
            <a:r>
              <a:rPr lang="en-US" dirty="0">
                <a:highlight>
                  <a:srgbClr val="FFFF00"/>
                </a:highlight>
              </a:rPr>
              <a:t>known</a:t>
            </a:r>
            <a:r>
              <a:rPr lang="en-US" dirty="0"/>
              <a:t> I </a:t>
            </a:r>
            <a:r>
              <a:rPr lang="en-US" dirty="0">
                <a:highlight>
                  <a:srgbClr val="FFFF00"/>
                </a:highlight>
              </a:rPr>
              <a:t>was</a:t>
            </a:r>
            <a:r>
              <a:rPr lang="en-US" dirty="0"/>
              <a:t> a boy , </a:t>
            </a:r>
          </a:p>
          <a:p>
            <a:pPr marL="0" indent="0">
              <a:buNone/>
            </a:pPr>
            <a:r>
              <a:rPr lang="en-US" dirty="0">
                <a:highlight>
                  <a:srgbClr val="FFFF00"/>
                </a:highlight>
              </a:rPr>
              <a:t>[Baba] had spoken </a:t>
            </a:r>
            <a:r>
              <a:rPr lang="en-US" dirty="0"/>
              <a:t>to me as a boy </a:t>
            </a:r>
          </a:p>
          <a:p>
            <a:pPr marL="0" indent="0">
              <a:buNone/>
            </a:pPr>
            <a:r>
              <a:rPr lang="en-US" dirty="0"/>
              <a:t>while I [narrator] </a:t>
            </a:r>
            <a:r>
              <a:rPr lang="en-US" dirty="0">
                <a:highlight>
                  <a:srgbClr val="FFFF00"/>
                </a:highlight>
              </a:rPr>
              <a:t>was</a:t>
            </a:r>
            <a:r>
              <a:rPr lang="en-US" dirty="0"/>
              <a:t> in Mama, </a:t>
            </a:r>
          </a:p>
          <a:p>
            <a:pPr marL="0" indent="0">
              <a:buNone/>
            </a:pPr>
            <a:r>
              <a:rPr lang="en-US" dirty="0"/>
              <a:t>and as he [Baba] </a:t>
            </a:r>
            <a:r>
              <a:rPr lang="en-US" dirty="0">
                <a:highlight>
                  <a:srgbClr val="FFFF00"/>
                </a:highlight>
              </a:rPr>
              <a:t>approached</a:t>
            </a:r>
            <a:r>
              <a:rPr lang="en-US" dirty="0"/>
              <a:t> the box </a:t>
            </a:r>
          </a:p>
          <a:p>
            <a:pPr marL="0" indent="0">
              <a:buNone/>
            </a:pPr>
            <a:r>
              <a:rPr lang="en-US" dirty="0"/>
              <a:t>[the box] that </a:t>
            </a:r>
            <a:r>
              <a:rPr lang="en-US" dirty="0">
                <a:highlight>
                  <a:srgbClr val="FFFF00"/>
                </a:highlight>
              </a:rPr>
              <a:t>contained</a:t>
            </a:r>
            <a:r>
              <a:rPr lang="en-US" dirty="0"/>
              <a:t> the question, </a:t>
            </a:r>
          </a:p>
          <a:p>
            <a:pPr marL="0" indent="0">
              <a:buNone/>
            </a:pPr>
            <a:r>
              <a:rPr lang="en-US" dirty="0"/>
              <a:t>NAME OF CHILD, </a:t>
            </a:r>
          </a:p>
          <a:p>
            <a:pPr marL="0" indent="0">
              <a:buNone/>
            </a:pPr>
            <a:r>
              <a:rPr lang="en-US" dirty="0"/>
              <a:t>he [Baba] </a:t>
            </a:r>
            <a:r>
              <a:rPr lang="en-US" dirty="0">
                <a:highlight>
                  <a:srgbClr val="FFFF00"/>
                </a:highlight>
              </a:rPr>
              <a:t>wrote</a:t>
            </a:r>
            <a:r>
              <a:rPr lang="en-US" dirty="0"/>
              <a:t> with a quivering hand and in his best English cursive, </a:t>
            </a:r>
          </a:p>
          <a:p>
            <a:pPr marL="0" indent="0">
              <a:buNone/>
            </a:pPr>
            <a:r>
              <a:rPr lang="en-US" dirty="0" err="1"/>
              <a:t>Nidal</a:t>
            </a:r>
            <a:r>
              <a:rPr lang="en-US" dirty="0"/>
              <a:t> </a:t>
            </a:r>
          </a:p>
          <a:p>
            <a:pPr marL="0" indent="0">
              <a:buNone/>
            </a:pPr>
            <a:r>
              <a:rPr lang="en-US" dirty="0"/>
              <a:t>(strife; </a:t>
            </a:r>
          </a:p>
          <a:p>
            <a:pPr marL="0" indent="0">
              <a:buNone/>
            </a:pPr>
            <a:r>
              <a:rPr lang="en-US" dirty="0"/>
              <a:t>struggle).” </a:t>
            </a:r>
          </a:p>
          <a:p>
            <a:endParaRPr lang="en-US" dirty="0"/>
          </a:p>
        </p:txBody>
      </p:sp>
    </p:spTree>
    <p:extLst>
      <p:ext uri="{BB962C8B-B14F-4D97-AF65-F5344CB8AC3E}">
        <p14:creationId xmlns:p14="http://schemas.microsoft.com/office/powerpoint/2010/main" val="1008346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8EEC4C-F0D0-5244-AF0B-B54A80FD8472}"/>
              </a:ext>
            </a:extLst>
          </p:cNvPr>
          <p:cNvSpPr>
            <a:spLocks noGrp="1"/>
          </p:cNvSpPr>
          <p:nvPr>
            <p:ph type="title"/>
          </p:nvPr>
        </p:nvSpPr>
        <p:spPr>
          <a:xfrm>
            <a:off x="1179227" y="5105400"/>
            <a:ext cx="9833548" cy="1066803"/>
          </a:xfrm>
        </p:spPr>
        <p:txBody>
          <a:bodyPr>
            <a:normAutofit/>
          </a:bodyPr>
          <a:lstStyle/>
          <a:p>
            <a:r>
              <a:rPr lang="en-US" sz="4000" dirty="0">
                <a:solidFill>
                  <a:srgbClr val="3F3F3F"/>
                </a:solidFill>
              </a:rPr>
              <a:t>Guide students through this process.</a:t>
            </a:r>
          </a:p>
        </p:txBody>
      </p:sp>
      <p:sp>
        <p:nvSpPr>
          <p:cNvPr id="3" name="Content Placeholder 2">
            <a:extLst>
              <a:ext uri="{FF2B5EF4-FFF2-40B4-BE49-F238E27FC236}">
                <a16:creationId xmlns:a16="http://schemas.microsoft.com/office/drawing/2014/main" id="{01C41381-E240-F04C-95F6-6B4E1112C3CE}"/>
              </a:ext>
            </a:extLst>
          </p:cNvPr>
          <p:cNvSpPr>
            <a:spLocks noGrp="1"/>
          </p:cNvSpPr>
          <p:nvPr>
            <p:ph idx="1"/>
          </p:nvPr>
        </p:nvSpPr>
        <p:spPr>
          <a:xfrm>
            <a:off x="869431" y="389745"/>
            <a:ext cx="10143344" cy="3427876"/>
          </a:xfrm>
        </p:spPr>
        <p:txBody>
          <a:bodyPr anchor="ctr">
            <a:normAutofit/>
          </a:bodyPr>
          <a:lstStyle/>
          <a:p>
            <a:r>
              <a:rPr lang="en-US" dirty="0">
                <a:solidFill>
                  <a:srgbClr val="FFFFFF"/>
                </a:solidFill>
              </a:rPr>
              <a:t>After 2-3 models have been shared, guide students through the process</a:t>
            </a:r>
          </a:p>
          <a:p>
            <a:r>
              <a:rPr lang="en-US" dirty="0">
                <a:solidFill>
                  <a:srgbClr val="FFFFFF"/>
                </a:solidFill>
              </a:rPr>
              <a:t>Instead of the teacher doing all the work, the students now need to respond to the teachers guidance</a:t>
            </a:r>
          </a:p>
          <a:p>
            <a:r>
              <a:rPr lang="en-US" dirty="0">
                <a:solidFill>
                  <a:srgbClr val="FFFFFF"/>
                </a:solidFill>
              </a:rPr>
              <a:t>Once students are able to respond, then ask them to determine the steps, or to add the explanations themselves</a:t>
            </a:r>
          </a:p>
        </p:txBody>
      </p:sp>
    </p:spTree>
    <p:extLst>
      <p:ext uri="{BB962C8B-B14F-4D97-AF65-F5344CB8AC3E}">
        <p14:creationId xmlns:p14="http://schemas.microsoft.com/office/powerpoint/2010/main" val="31176984"/>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640081" y="2053641"/>
            <a:ext cx="3669161" cy="2760099"/>
          </a:xfrm>
        </p:spPr>
        <p:txBody>
          <a:bodyPr>
            <a:normAutofit/>
          </a:bodyPr>
          <a:lstStyle/>
          <a:p>
            <a:r>
              <a:rPr lang="en-US" dirty="0">
                <a:solidFill>
                  <a:srgbClr val="FFFFFF"/>
                </a:solidFill>
              </a:rPr>
              <a:t>Problems with this approach (cont.)</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090575" y="801865"/>
            <a:ext cx="5306084" cy="5230635"/>
          </a:xfrm>
        </p:spPr>
        <p:txBody>
          <a:bodyPr anchor="ctr">
            <a:normAutofit/>
          </a:bodyPr>
          <a:lstStyle/>
          <a:p>
            <a:r>
              <a:rPr lang="en-US" sz="2200" dirty="0">
                <a:solidFill>
                  <a:srgbClr val="000000"/>
                </a:solidFill>
              </a:rPr>
              <a:t>Teaching “comprehension skills” by having students answer particular kinds of questions (e.g., main ideas, supporting details, drawing conclusions, inferences) has not worked</a:t>
            </a:r>
          </a:p>
          <a:p>
            <a:r>
              <a:rPr lang="en-US" sz="2200" dirty="0">
                <a:solidFill>
                  <a:srgbClr val="000000"/>
                </a:solidFill>
              </a:rPr>
              <a:t>These skills are not researched and they are not identifiable, separable, or teachable skills</a:t>
            </a:r>
          </a:p>
          <a:p>
            <a:endParaRPr lang="en-US" sz="2200" dirty="0">
              <a:solidFill>
                <a:srgbClr val="000000"/>
              </a:solidFill>
            </a:endParaRPr>
          </a:p>
        </p:txBody>
      </p:sp>
    </p:spTree>
    <p:extLst>
      <p:ext uri="{BB962C8B-B14F-4D97-AF65-F5344CB8AC3E}">
        <p14:creationId xmlns:p14="http://schemas.microsoft.com/office/powerpoint/2010/main" val="24773156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lstStyle/>
          <a:p>
            <a:pPr marL="0" indent="0">
              <a:buNone/>
            </a:pPr>
            <a:r>
              <a:rPr lang="en-US" i="1" dirty="0"/>
              <a:t>“I dropped my phone and the glass was cracked, but the screen still worked, so I was relieved.”</a:t>
            </a:r>
            <a:endParaRPr lang="en-US" dirty="0"/>
          </a:p>
          <a:p>
            <a:pPr marL="0" indent="0">
              <a:buNone/>
            </a:pPr>
            <a:endParaRPr lang="en-US" dirty="0"/>
          </a:p>
        </p:txBody>
      </p:sp>
    </p:spTree>
    <p:extLst>
      <p:ext uri="{BB962C8B-B14F-4D97-AF65-F5344CB8AC3E}">
        <p14:creationId xmlns:p14="http://schemas.microsoft.com/office/powerpoint/2010/main" val="40014308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lstStyle/>
          <a:p>
            <a:pPr marL="0" indent="0">
              <a:buNone/>
            </a:pPr>
            <a:r>
              <a:rPr lang="en-US" i="1" dirty="0"/>
              <a:t>“I dropped my phone and the glass was cracked, but the screen still worked, so I was relieved.”</a:t>
            </a:r>
            <a:endParaRPr lang="en-US" dirty="0"/>
          </a:p>
          <a:p>
            <a:pPr marL="0" indent="0">
              <a:buNone/>
            </a:pPr>
            <a:endParaRPr lang="en-US" dirty="0"/>
          </a:p>
          <a:p>
            <a:r>
              <a:rPr lang="en-US" dirty="0"/>
              <a:t>18 words</a:t>
            </a:r>
          </a:p>
          <a:p>
            <a:r>
              <a:rPr lang="en-US" dirty="0"/>
              <a:t>2 commas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2215366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lstStyle/>
          <a:p>
            <a:pPr marL="0" indent="0">
              <a:buNone/>
            </a:pPr>
            <a:r>
              <a:rPr lang="en-US" dirty="0"/>
              <a:t>Break this up by punctuation first.</a:t>
            </a:r>
          </a:p>
          <a:p>
            <a:pPr marL="0" indent="0">
              <a:buNone/>
            </a:pPr>
            <a:endParaRPr lang="en-US" dirty="0"/>
          </a:p>
          <a:p>
            <a:pPr marL="0" indent="0">
              <a:buNone/>
            </a:pPr>
            <a:r>
              <a:rPr lang="en-US" i="1" dirty="0"/>
              <a:t>“I dropped my phone and the glass was cracked, but the screen still worked, so I was relieved.”</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60717030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lstStyle/>
          <a:p>
            <a:pPr marL="0" indent="0">
              <a:buNone/>
            </a:pPr>
            <a:endParaRPr lang="en-US" dirty="0"/>
          </a:p>
          <a:p>
            <a:pPr marL="0" indent="0">
              <a:buNone/>
            </a:pPr>
            <a:r>
              <a:rPr lang="en-US" i="1" dirty="0"/>
              <a:t>“I dropped my phone and the glass was cracked, </a:t>
            </a:r>
          </a:p>
          <a:p>
            <a:pPr marL="0" indent="0">
              <a:buNone/>
            </a:pPr>
            <a:r>
              <a:rPr lang="en-US" i="1" dirty="0"/>
              <a:t>but the screen still worked, </a:t>
            </a:r>
          </a:p>
          <a:p>
            <a:pPr marL="0" indent="0">
              <a:buNone/>
            </a:pPr>
            <a:r>
              <a:rPr lang="en-US" i="1" dirty="0"/>
              <a:t>so I was relieved.”</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94804835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lstStyle/>
          <a:p>
            <a:pPr marL="0" indent="0">
              <a:buNone/>
            </a:pPr>
            <a:r>
              <a:rPr lang="en-US" dirty="0"/>
              <a:t>Find the verbs:</a:t>
            </a:r>
          </a:p>
          <a:p>
            <a:pPr marL="0" indent="0">
              <a:buNone/>
            </a:pPr>
            <a:endParaRPr lang="en-US" dirty="0"/>
          </a:p>
          <a:p>
            <a:pPr marL="0" indent="0">
              <a:buNone/>
            </a:pPr>
            <a:r>
              <a:rPr lang="en-US" i="1" dirty="0"/>
              <a:t>“I dropped my phone and the glass was cracked, </a:t>
            </a:r>
          </a:p>
          <a:p>
            <a:pPr marL="0" indent="0">
              <a:buNone/>
            </a:pPr>
            <a:r>
              <a:rPr lang="en-US" i="1" dirty="0"/>
              <a:t>but the screen still worked, </a:t>
            </a:r>
          </a:p>
          <a:p>
            <a:pPr marL="0" indent="0">
              <a:buNone/>
            </a:pPr>
            <a:r>
              <a:rPr lang="en-US" i="1" dirty="0"/>
              <a:t>so I was relieved.”</a:t>
            </a: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403830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lstStyle/>
          <a:p>
            <a:pPr marL="0" indent="0">
              <a:buNone/>
            </a:pPr>
            <a:r>
              <a:rPr lang="en-US" dirty="0"/>
              <a:t>Find the verbs:</a:t>
            </a:r>
          </a:p>
          <a:p>
            <a:pPr marL="0" indent="0">
              <a:buNone/>
            </a:pPr>
            <a:endParaRPr lang="en-US" dirty="0"/>
          </a:p>
          <a:p>
            <a:pPr marL="0" indent="0">
              <a:buNone/>
            </a:pPr>
            <a:r>
              <a:rPr lang="en-US" i="1" dirty="0"/>
              <a:t>“I </a:t>
            </a:r>
            <a:r>
              <a:rPr lang="en-US" i="1" dirty="0">
                <a:highlight>
                  <a:srgbClr val="FFFF00"/>
                </a:highlight>
              </a:rPr>
              <a:t>dropped </a:t>
            </a:r>
            <a:r>
              <a:rPr lang="en-US" i="1" dirty="0"/>
              <a:t>my phone and the glass </a:t>
            </a:r>
            <a:r>
              <a:rPr lang="en-US" i="1" dirty="0">
                <a:highlight>
                  <a:srgbClr val="FFFF00"/>
                </a:highlight>
              </a:rPr>
              <a:t>was cracked</a:t>
            </a:r>
            <a:r>
              <a:rPr lang="en-US" i="1" dirty="0"/>
              <a:t>, </a:t>
            </a:r>
          </a:p>
          <a:p>
            <a:pPr marL="0" indent="0">
              <a:buNone/>
            </a:pPr>
            <a:r>
              <a:rPr lang="en-US" i="1" dirty="0"/>
              <a:t>but the screen still </a:t>
            </a:r>
            <a:r>
              <a:rPr lang="en-US" i="1" dirty="0">
                <a:highlight>
                  <a:srgbClr val="FFFF00"/>
                </a:highlight>
              </a:rPr>
              <a:t>worked</a:t>
            </a:r>
            <a:r>
              <a:rPr lang="en-US" i="1" dirty="0"/>
              <a:t>, </a:t>
            </a:r>
          </a:p>
          <a:p>
            <a:pPr marL="0" indent="0">
              <a:buNone/>
            </a:pPr>
            <a:r>
              <a:rPr lang="en-US" i="1" dirty="0"/>
              <a:t>so I wa</a:t>
            </a:r>
            <a:r>
              <a:rPr lang="en-US" i="1" dirty="0">
                <a:highlight>
                  <a:srgbClr val="FFFF00"/>
                </a:highlight>
              </a:rPr>
              <a:t>s relieved.”</a:t>
            </a:r>
            <a:endParaRPr lang="en-US" dirty="0">
              <a:highlight>
                <a:srgbClr val="FFFF00"/>
              </a:highlight>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89205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normAutofit/>
          </a:bodyPr>
          <a:lstStyle/>
          <a:p>
            <a:pPr marL="0" indent="0">
              <a:buNone/>
            </a:pPr>
            <a:r>
              <a:rPr lang="en-US" dirty="0"/>
              <a:t>Break up the multiple verbs, too:</a:t>
            </a:r>
          </a:p>
          <a:p>
            <a:pPr marL="0" indent="0">
              <a:buNone/>
            </a:pPr>
            <a:endParaRPr lang="en-US" dirty="0"/>
          </a:p>
          <a:p>
            <a:pPr marL="0" indent="0">
              <a:buNone/>
            </a:pPr>
            <a:r>
              <a:rPr lang="en-US" i="1" dirty="0"/>
              <a:t>“I </a:t>
            </a:r>
            <a:r>
              <a:rPr lang="en-US" i="1" dirty="0">
                <a:highlight>
                  <a:srgbClr val="FFFF00"/>
                </a:highlight>
              </a:rPr>
              <a:t>dropped </a:t>
            </a:r>
            <a:r>
              <a:rPr lang="en-US" i="1" dirty="0"/>
              <a:t>my phone and the glass </a:t>
            </a:r>
            <a:r>
              <a:rPr lang="en-US" i="1" dirty="0">
                <a:highlight>
                  <a:srgbClr val="FFFF00"/>
                </a:highlight>
              </a:rPr>
              <a:t>was cracked</a:t>
            </a:r>
            <a:r>
              <a:rPr lang="en-US" i="1" dirty="0"/>
              <a:t>, </a:t>
            </a:r>
          </a:p>
          <a:p>
            <a:pPr marL="0" indent="0">
              <a:buNone/>
            </a:pPr>
            <a:r>
              <a:rPr lang="en-US" i="1" dirty="0"/>
              <a:t>but the screen still </a:t>
            </a:r>
            <a:r>
              <a:rPr lang="en-US" i="1" dirty="0">
                <a:highlight>
                  <a:srgbClr val="FFFF00"/>
                </a:highlight>
              </a:rPr>
              <a:t>worked</a:t>
            </a:r>
            <a:r>
              <a:rPr lang="en-US" i="1" dirty="0"/>
              <a:t>, </a:t>
            </a:r>
          </a:p>
          <a:p>
            <a:pPr marL="0" indent="0">
              <a:buNone/>
            </a:pPr>
            <a:r>
              <a:rPr lang="en-US" i="1" dirty="0"/>
              <a:t>so I wa</a:t>
            </a:r>
            <a:r>
              <a:rPr lang="en-US" i="1" dirty="0">
                <a:highlight>
                  <a:srgbClr val="FFFF00"/>
                </a:highlight>
              </a:rPr>
              <a:t>s relieved.”</a:t>
            </a:r>
            <a:endParaRPr lang="en-US" dirty="0">
              <a:highlight>
                <a:srgbClr val="FFFF00"/>
              </a:highlight>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5413253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normAutofit/>
          </a:bodyPr>
          <a:lstStyle/>
          <a:p>
            <a:pPr marL="0" indent="0">
              <a:buNone/>
            </a:pPr>
            <a:r>
              <a:rPr lang="en-US" dirty="0"/>
              <a:t>Break up the multiple verbs, too:</a:t>
            </a:r>
          </a:p>
          <a:p>
            <a:pPr marL="0" indent="0">
              <a:buNone/>
            </a:pPr>
            <a:endParaRPr lang="en-US" dirty="0"/>
          </a:p>
          <a:p>
            <a:pPr marL="0" indent="0">
              <a:buNone/>
            </a:pPr>
            <a:r>
              <a:rPr lang="en-US" i="1" dirty="0"/>
              <a:t>“I </a:t>
            </a:r>
            <a:r>
              <a:rPr lang="en-US" i="1" dirty="0">
                <a:highlight>
                  <a:srgbClr val="FFFF00"/>
                </a:highlight>
              </a:rPr>
              <a:t>dropped </a:t>
            </a:r>
            <a:r>
              <a:rPr lang="en-US" i="1" dirty="0"/>
              <a:t>my phone </a:t>
            </a:r>
          </a:p>
          <a:p>
            <a:pPr marL="0" indent="0">
              <a:buNone/>
            </a:pPr>
            <a:r>
              <a:rPr lang="en-US" i="1" dirty="0"/>
              <a:t>and the glass </a:t>
            </a:r>
            <a:r>
              <a:rPr lang="en-US" i="1" dirty="0">
                <a:highlight>
                  <a:srgbClr val="FFFF00"/>
                </a:highlight>
              </a:rPr>
              <a:t>was cracked</a:t>
            </a:r>
            <a:r>
              <a:rPr lang="en-US" i="1" dirty="0"/>
              <a:t>, </a:t>
            </a:r>
          </a:p>
          <a:p>
            <a:pPr marL="0" indent="0">
              <a:buNone/>
            </a:pPr>
            <a:r>
              <a:rPr lang="en-US" i="1" dirty="0"/>
              <a:t>but the screen still </a:t>
            </a:r>
            <a:r>
              <a:rPr lang="en-US" i="1" dirty="0">
                <a:highlight>
                  <a:srgbClr val="FFFF00"/>
                </a:highlight>
              </a:rPr>
              <a:t>worked</a:t>
            </a:r>
            <a:r>
              <a:rPr lang="en-US" i="1" dirty="0"/>
              <a:t>, </a:t>
            </a:r>
          </a:p>
          <a:p>
            <a:pPr marL="0" indent="0">
              <a:buNone/>
            </a:pPr>
            <a:r>
              <a:rPr lang="en-US" i="1" dirty="0"/>
              <a:t>so I wa</a:t>
            </a:r>
            <a:r>
              <a:rPr lang="en-US" i="1" dirty="0">
                <a:highlight>
                  <a:srgbClr val="FFFF00"/>
                </a:highlight>
              </a:rPr>
              <a:t>s relieved.”</a:t>
            </a:r>
            <a:endParaRPr lang="en-US" dirty="0">
              <a:highlight>
                <a:srgbClr val="FFFF00"/>
              </a:highlight>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854534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normAutofit/>
          </a:bodyPr>
          <a:lstStyle/>
          <a:p>
            <a:pPr marL="0" indent="0">
              <a:buNone/>
            </a:pPr>
            <a:r>
              <a:rPr lang="en-US" dirty="0"/>
              <a:t>Make sure you know the subject of each verb:</a:t>
            </a:r>
          </a:p>
          <a:p>
            <a:pPr marL="0" indent="0">
              <a:buNone/>
            </a:pPr>
            <a:endParaRPr lang="en-US" dirty="0"/>
          </a:p>
          <a:p>
            <a:pPr marL="0" indent="0">
              <a:buNone/>
            </a:pPr>
            <a:r>
              <a:rPr lang="en-US" i="1" dirty="0"/>
              <a:t>“I </a:t>
            </a:r>
            <a:r>
              <a:rPr lang="en-US" i="1" dirty="0">
                <a:highlight>
                  <a:srgbClr val="FFFF00"/>
                </a:highlight>
              </a:rPr>
              <a:t>dropped </a:t>
            </a:r>
            <a:r>
              <a:rPr lang="en-US" i="1" dirty="0"/>
              <a:t>my phone </a:t>
            </a:r>
          </a:p>
          <a:p>
            <a:pPr marL="0" indent="0">
              <a:buNone/>
            </a:pPr>
            <a:r>
              <a:rPr lang="en-US" i="1" dirty="0"/>
              <a:t>and the glass </a:t>
            </a:r>
            <a:r>
              <a:rPr lang="en-US" i="1" dirty="0">
                <a:highlight>
                  <a:srgbClr val="FFFF00"/>
                </a:highlight>
              </a:rPr>
              <a:t>was cracked</a:t>
            </a:r>
            <a:r>
              <a:rPr lang="en-US" i="1" dirty="0"/>
              <a:t>, </a:t>
            </a:r>
          </a:p>
          <a:p>
            <a:pPr marL="0" indent="0">
              <a:buNone/>
            </a:pPr>
            <a:r>
              <a:rPr lang="en-US" i="1" dirty="0"/>
              <a:t>but the screen still </a:t>
            </a:r>
            <a:r>
              <a:rPr lang="en-US" i="1" dirty="0">
                <a:highlight>
                  <a:srgbClr val="FFFF00"/>
                </a:highlight>
              </a:rPr>
              <a:t>worked</a:t>
            </a:r>
            <a:r>
              <a:rPr lang="en-US" i="1" dirty="0"/>
              <a:t>, </a:t>
            </a:r>
          </a:p>
          <a:p>
            <a:pPr marL="0" indent="0">
              <a:buNone/>
            </a:pPr>
            <a:r>
              <a:rPr lang="en-US" i="1" dirty="0"/>
              <a:t>so I wa</a:t>
            </a:r>
            <a:r>
              <a:rPr lang="en-US" i="1" dirty="0">
                <a:highlight>
                  <a:srgbClr val="FFFF00"/>
                </a:highlight>
              </a:rPr>
              <a:t>s relieved.”</a:t>
            </a:r>
            <a:endParaRPr lang="en-US" dirty="0">
              <a:highlight>
                <a:srgbClr val="FFFF00"/>
              </a:highlight>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560745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normAutofit/>
          </a:bodyPr>
          <a:lstStyle/>
          <a:p>
            <a:pPr marL="0" indent="0">
              <a:buNone/>
            </a:pPr>
            <a:r>
              <a:rPr lang="en-US" dirty="0"/>
              <a:t>Make sure you know the subject of each verb:</a:t>
            </a:r>
          </a:p>
          <a:p>
            <a:pPr marL="0" indent="0">
              <a:buNone/>
            </a:pPr>
            <a:endParaRPr lang="en-US" dirty="0"/>
          </a:p>
          <a:p>
            <a:pPr marL="0" indent="0">
              <a:buNone/>
            </a:pPr>
            <a:r>
              <a:rPr lang="en-US" i="1" dirty="0"/>
              <a:t>“I [the person telling the story] </a:t>
            </a:r>
            <a:r>
              <a:rPr lang="en-US" i="1" dirty="0">
                <a:highlight>
                  <a:srgbClr val="FFFF00"/>
                </a:highlight>
              </a:rPr>
              <a:t>dropped </a:t>
            </a:r>
            <a:r>
              <a:rPr lang="en-US" i="1" dirty="0"/>
              <a:t>my phone </a:t>
            </a:r>
          </a:p>
          <a:p>
            <a:pPr marL="0" indent="0">
              <a:buNone/>
            </a:pPr>
            <a:r>
              <a:rPr lang="en-US" i="1" dirty="0"/>
              <a:t>and the glass </a:t>
            </a:r>
            <a:r>
              <a:rPr lang="en-US" i="1" dirty="0">
                <a:highlight>
                  <a:srgbClr val="FFFF00"/>
                </a:highlight>
              </a:rPr>
              <a:t>was cracked</a:t>
            </a:r>
            <a:r>
              <a:rPr lang="en-US" i="1" dirty="0"/>
              <a:t>, </a:t>
            </a:r>
          </a:p>
          <a:p>
            <a:pPr marL="0" indent="0">
              <a:buNone/>
            </a:pPr>
            <a:r>
              <a:rPr lang="en-US" i="1" dirty="0"/>
              <a:t>but the screen still </a:t>
            </a:r>
            <a:r>
              <a:rPr lang="en-US" i="1" dirty="0">
                <a:highlight>
                  <a:srgbClr val="FFFF00"/>
                </a:highlight>
              </a:rPr>
              <a:t>worked</a:t>
            </a:r>
            <a:r>
              <a:rPr lang="en-US" i="1" dirty="0"/>
              <a:t>, </a:t>
            </a:r>
          </a:p>
          <a:p>
            <a:pPr marL="0" indent="0">
              <a:buNone/>
            </a:pPr>
            <a:r>
              <a:rPr lang="en-US" i="1" dirty="0"/>
              <a:t>so I wa</a:t>
            </a:r>
            <a:r>
              <a:rPr lang="en-US" i="1" dirty="0">
                <a:highlight>
                  <a:srgbClr val="FFFF00"/>
                </a:highlight>
              </a:rPr>
              <a:t>s relieved.”</a:t>
            </a:r>
            <a:endParaRPr lang="en-US" dirty="0">
              <a:highlight>
                <a:srgbClr val="FFFF00"/>
              </a:highlight>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216452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D3FFFA32-D9F4-4AF9-A025-CD128AC85E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9">
            <a:extLst>
              <a:ext uri="{FF2B5EF4-FFF2-40B4-BE49-F238E27FC236}">
                <a16:creationId xmlns:a16="http://schemas.microsoft.com/office/drawing/2014/main" id="{2823A416-999C-4FA3-A853-0AE48404B5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808676"/>
            <a:ext cx="12192000" cy="3049325"/>
            <a:chOff x="0" y="3808676"/>
            <a:chExt cx="12192000" cy="3049325"/>
          </a:xfrm>
        </p:grpSpPr>
        <p:pic>
          <p:nvPicPr>
            <p:cNvPr id="11" name="Picture 10">
              <a:extLst>
                <a:ext uri="{FF2B5EF4-FFF2-40B4-BE49-F238E27FC236}">
                  <a16:creationId xmlns:a16="http://schemas.microsoft.com/office/drawing/2014/main" id="{9362F656-1A8D-4BA3-BA72-92332E75DB99}"/>
                </a:ext>
                <a:ext uri="{C183D7F6-B498-43B3-948B-1728B52AA6E4}">
                  <adec:decorative xmlns:adec="http://schemas.microsoft.com/office/drawing/2017/decorative" val="1"/>
                </a:ext>
              </a:extLst>
            </p:cNvPr>
            <p:cNvPicPr>
              <a:picLocks noChangeAspect="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12" name="Oval 11">
              <a:extLst>
                <a:ext uri="{FF2B5EF4-FFF2-40B4-BE49-F238E27FC236}">
                  <a16:creationId xmlns:a16="http://schemas.microsoft.com/office/drawing/2014/main" id="{9338807D-FB66-4E3A-9CF0-786662C4A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067339" y="5375082"/>
              <a:ext cx="373711" cy="405516"/>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358EEC4C-F0D0-5244-AF0B-B54A80FD8472}"/>
              </a:ext>
            </a:extLst>
          </p:cNvPr>
          <p:cNvSpPr>
            <a:spLocks noGrp="1"/>
          </p:cNvSpPr>
          <p:nvPr>
            <p:ph type="title"/>
          </p:nvPr>
        </p:nvSpPr>
        <p:spPr>
          <a:xfrm>
            <a:off x="1179227" y="5105400"/>
            <a:ext cx="9833548" cy="1066803"/>
          </a:xfrm>
        </p:spPr>
        <p:txBody>
          <a:bodyPr>
            <a:normAutofit/>
          </a:bodyPr>
          <a:lstStyle/>
          <a:p>
            <a:r>
              <a:rPr lang="en-US" sz="4000" dirty="0">
                <a:solidFill>
                  <a:srgbClr val="3F3F3F"/>
                </a:solidFill>
              </a:rPr>
              <a:t>Common Core State Standards</a:t>
            </a:r>
          </a:p>
        </p:txBody>
      </p:sp>
      <p:sp>
        <p:nvSpPr>
          <p:cNvPr id="3" name="Content Placeholder 2">
            <a:extLst>
              <a:ext uri="{FF2B5EF4-FFF2-40B4-BE49-F238E27FC236}">
                <a16:creationId xmlns:a16="http://schemas.microsoft.com/office/drawing/2014/main" id="{01C41381-E240-F04C-95F6-6B4E1112C3CE}"/>
              </a:ext>
            </a:extLst>
          </p:cNvPr>
          <p:cNvSpPr>
            <a:spLocks noGrp="1"/>
          </p:cNvSpPr>
          <p:nvPr>
            <p:ph idx="1"/>
          </p:nvPr>
        </p:nvSpPr>
        <p:spPr>
          <a:xfrm>
            <a:off x="1179227" y="872046"/>
            <a:ext cx="9833548" cy="2945575"/>
          </a:xfrm>
        </p:spPr>
        <p:txBody>
          <a:bodyPr anchor="ctr">
            <a:normAutofit/>
          </a:bodyPr>
          <a:lstStyle/>
          <a:p>
            <a:r>
              <a:rPr lang="en-US" dirty="0">
                <a:solidFill>
                  <a:srgbClr val="FFFFFF"/>
                </a:solidFill>
              </a:rPr>
              <a:t>In 2010, more than 40 states adopt standards that require that students be taught to read texts of particular levels of difficulty (some non-CCSS states have, too)</a:t>
            </a:r>
          </a:p>
          <a:p>
            <a:r>
              <a:rPr lang="en-US" dirty="0">
                <a:solidFill>
                  <a:srgbClr val="FFFFFF"/>
                </a:solidFill>
              </a:rPr>
              <a:t>The idea was to require that students learn to read particular levels of text (which means relying solely on “instructional level” text would not be supported</a:t>
            </a:r>
          </a:p>
        </p:txBody>
      </p:sp>
    </p:spTree>
    <p:extLst>
      <p:ext uri="{BB962C8B-B14F-4D97-AF65-F5344CB8AC3E}">
        <p14:creationId xmlns:p14="http://schemas.microsoft.com/office/powerpoint/2010/main" val="385798875"/>
      </p:ext>
    </p:extLst>
  </p:cSld>
  <p:clrMapOvr>
    <a:overrideClrMapping bg1="dk1" tx1="lt1" bg2="dk2" tx2="lt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normAutofit/>
          </a:bodyPr>
          <a:lstStyle/>
          <a:p>
            <a:pPr marL="0" indent="0">
              <a:buNone/>
            </a:pPr>
            <a:r>
              <a:rPr lang="en-US" dirty="0"/>
              <a:t>Make sure you know the subject of each verb:</a:t>
            </a:r>
          </a:p>
          <a:p>
            <a:pPr marL="0" indent="0">
              <a:buNone/>
            </a:pPr>
            <a:endParaRPr lang="en-US" dirty="0"/>
          </a:p>
          <a:p>
            <a:pPr marL="0" indent="0">
              <a:buNone/>
            </a:pPr>
            <a:r>
              <a:rPr lang="en-US" i="1" dirty="0"/>
              <a:t>“I [the person telling the story] </a:t>
            </a:r>
            <a:r>
              <a:rPr lang="en-US" i="1" dirty="0">
                <a:highlight>
                  <a:srgbClr val="FFFF00"/>
                </a:highlight>
              </a:rPr>
              <a:t>dropped </a:t>
            </a:r>
            <a:r>
              <a:rPr lang="en-US" i="1" dirty="0"/>
              <a:t>my phone </a:t>
            </a:r>
          </a:p>
          <a:p>
            <a:pPr marL="0" indent="0">
              <a:buNone/>
            </a:pPr>
            <a:r>
              <a:rPr lang="en-US" i="1" dirty="0"/>
              <a:t>and the glass [of the screen] </a:t>
            </a:r>
            <a:r>
              <a:rPr lang="en-US" i="1" dirty="0">
                <a:highlight>
                  <a:srgbClr val="FFFF00"/>
                </a:highlight>
              </a:rPr>
              <a:t>was cracked</a:t>
            </a:r>
            <a:r>
              <a:rPr lang="en-US" i="1" dirty="0"/>
              <a:t>, </a:t>
            </a:r>
          </a:p>
          <a:p>
            <a:pPr marL="0" indent="0">
              <a:buNone/>
            </a:pPr>
            <a:r>
              <a:rPr lang="en-US" i="1" dirty="0"/>
              <a:t>but the screen still </a:t>
            </a:r>
            <a:r>
              <a:rPr lang="en-US" i="1" dirty="0">
                <a:highlight>
                  <a:srgbClr val="FFFF00"/>
                </a:highlight>
              </a:rPr>
              <a:t>worked</a:t>
            </a:r>
            <a:r>
              <a:rPr lang="en-US" i="1" dirty="0"/>
              <a:t>, </a:t>
            </a:r>
          </a:p>
          <a:p>
            <a:pPr marL="0" indent="0">
              <a:buNone/>
            </a:pPr>
            <a:r>
              <a:rPr lang="en-US" i="1" dirty="0"/>
              <a:t>so I wa</a:t>
            </a:r>
            <a:r>
              <a:rPr lang="en-US" i="1" dirty="0">
                <a:highlight>
                  <a:srgbClr val="FFFF00"/>
                </a:highlight>
              </a:rPr>
              <a:t>s relieved.”</a:t>
            </a:r>
            <a:endParaRPr lang="en-US" dirty="0">
              <a:highlight>
                <a:srgbClr val="FFFF00"/>
              </a:highlight>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78051858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8B244-F923-F54F-A302-D9424F2FCE43}"/>
              </a:ext>
            </a:extLst>
          </p:cNvPr>
          <p:cNvSpPr>
            <a:spLocks noGrp="1"/>
          </p:cNvSpPr>
          <p:nvPr>
            <p:ph type="title"/>
          </p:nvPr>
        </p:nvSpPr>
        <p:spPr/>
        <p:txBody>
          <a:bodyPr/>
          <a:lstStyle/>
          <a:p>
            <a:r>
              <a:rPr lang="en-US" dirty="0">
                <a:solidFill>
                  <a:schemeClr val="accent1"/>
                </a:solidFill>
              </a:rPr>
              <a:t>Example</a:t>
            </a:r>
          </a:p>
        </p:txBody>
      </p:sp>
      <p:sp>
        <p:nvSpPr>
          <p:cNvPr id="3" name="Content Placeholder 2">
            <a:extLst>
              <a:ext uri="{FF2B5EF4-FFF2-40B4-BE49-F238E27FC236}">
                <a16:creationId xmlns:a16="http://schemas.microsoft.com/office/drawing/2014/main" id="{AC41BFB4-F076-5747-87B0-8A726356EFE4}"/>
              </a:ext>
            </a:extLst>
          </p:cNvPr>
          <p:cNvSpPr>
            <a:spLocks noGrp="1"/>
          </p:cNvSpPr>
          <p:nvPr>
            <p:ph idx="1"/>
          </p:nvPr>
        </p:nvSpPr>
        <p:spPr/>
        <p:txBody>
          <a:bodyPr>
            <a:normAutofit/>
          </a:bodyPr>
          <a:lstStyle/>
          <a:p>
            <a:pPr marL="0" indent="0">
              <a:buNone/>
            </a:pPr>
            <a:r>
              <a:rPr lang="en-US" dirty="0"/>
              <a:t>Make sure you know the subject of each verb:</a:t>
            </a:r>
          </a:p>
          <a:p>
            <a:pPr marL="0" indent="0">
              <a:buNone/>
            </a:pPr>
            <a:endParaRPr lang="en-US" dirty="0"/>
          </a:p>
          <a:p>
            <a:pPr marL="0" indent="0">
              <a:buNone/>
            </a:pPr>
            <a:r>
              <a:rPr lang="en-US" i="1" dirty="0"/>
              <a:t>“I [the person telling the story] </a:t>
            </a:r>
            <a:r>
              <a:rPr lang="en-US" i="1" dirty="0">
                <a:highlight>
                  <a:srgbClr val="FFFF00"/>
                </a:highlight>
              </a:rPr>
              <a:t>dropped </a:t>
            </a:r>
            <a:r>
              <a:rPr lang="en-US" i="1" dirty="0"/>
              <a:t>my phone </a:t>
            </a:r>
          </a:p>
          <a:p>
            <a:pPr marL="0" indent="0">
              <a:buNone/>
            </a:pPr>
            <a:r>
              <a:rPr lang="en-US" i="1" dirty="0"/>
              <a:t>and the glass [of the screen] </a:t>
            </a:r>
            <a:r>
              <a:rPr lang="en-US" i="1" dirty="0">
                <a:highlight>
                  <a:srgbClr val="FFFF00"/>
                </a:highlight>
              </a:rPr>
              <a:t>was cracked</a:t>
            </a:r>
            <a:r>
              <a:rPr lang="en-US" i="1" dirty="0"/>
              <a:t>, </a:t>
            </a:r>
          </a:p>
          <a:p>
            <a:pPr marL="0" indent="0">
              <a:buNone/>
            </a:pPr>
            <a:r>
              <a:rPr lang="en-US" i="1" dirty="0"/>
              <a:t>but the screen [of my phone] still </a:t>
            </a:r>
            <a:r>
              <a:rPr lang="en-US" i="1" dirty="0">
                <a:highlight>
                  <a:srgbClr val="FFFF00"/>
                </a:highlight>
              </a:rPr>
              <a:t>worked</a:t>
            </a:r>
            <a:r>
              <a:rPr lang="en-US" i="1" dirty="0"/>
              <a:t>, </a:t>
            </a:r>
          </a:p>
          <a:p>
            <a:pPr marL="0" indent="0">
              <a:buNone/>
            </a:pPr>
            <a:r>
              <a:rPr lang="en-US" i="1" dirty="0"/>
              <a:t>so I wa</a:t>
            </a:r>
            <a:r>
              <a:rPr lang="en-US" i="1" dirty="0">
                <a:highlight>
                  <a:srgbClr val="FFFF00"/>
                </a:highlight>
              </a:rPr>
              <a:t>s relieved.”</a:t>
            </a:r>
            <a:endParaRPr lang="en-US" dirty="0">
              <a:highlight>
                <a:srgbClr val="FFFF00"/>
              </a:highlight>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981056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254833" y="2053641"/>
            <a:ext cx="4751883" cy="2760099"/>
          </a:xfrm>
        </p:spPr>
        <p:txBody>
          <a:bodyPr>
            <a:normAutofit fontScale="90000"/>
          </a:bodyPr>
          <a:lstStyle/>
          <a:p>
            <a:r>
              <a:rPr lang="en-US" dirty="0">
                <a:solidFill>
                  <a:srgbClr val="FFFFFF"/>
                </a:solidFill>
              </a:rPr>
              <a:t>Students can be taught to negotiate many text barriers to understanding in that way</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237375" y="644578"/>
            <a:ext cx="5314547" cy="5897589"/>
          </a:xfrm>
        </p:spPr>
        <p:txBody>
          <a:bodyPr anchor="ctr">
            <a:normAutofit lnSpcReduction="10000"/>
          </a:bodyPr>
          <a:lstStyle/>
          <a:p>
            <a:r>
              <a:rPr lang="en-US" sz="2400" dirty="0"/>
              <a:t>The gradual release of control is terrific for guiding students to developing a meta-cognitive awareness of their own understanding</a:t>
            </a:r>
          </a:p>
          <a:p>
            <a:r>
              <a:rPr lang="en-US" sz="2400" dirty="0"/>
              <a:t>That means don’t try to head off the problem, try to deal with it		</a:t>
            </a:r>
          </a:p>
          <a:p>
            <a:r>
              <a:rPr lang="en-US" sz="2400" dirty="0"/>
              <a:t>It can help them to recognize what might be blocking them:</a:t>
            </a:r>
          </a:p>
          <a:p>
            <a:endParaRPr lang="en-US" sz="2400" dirty="0"/>
          </a:p>
          <a:p>
            <a:pPr marL="0" indent="0">
              <a:buNone/>
            </a:pPr>
            <a:r>
              <a:rPr lang="en-US" sz="2400" i="1" dirty="0"/>
              <a:t>--Do I know the meanings of these words? Can I figure them out?</a:t>
            </a:r>
          </a:p>
          <a:p>
            <a:pPr marL="0" indent="0">
              <a:buNone/>
            </a:pPr>
            <a:r>
              <a:rPr lang="en-US" sz="2400" i="1" dirty="0"/>
              <a:t>--Can I figure out who is doing what?</a:t>
            </a:r>
          </a:p>
          <a:p>
            <a:pPr marL="0" indent="0">
              <a:buNone/>
            </a:pPr>
            <a:r>
              <a:rPr lang="en-US" sz="2400" i="1" dirty="0"/>
              <a:t>--Can I follow each character or subject across a text?</a:t>
            </a:r>
          </a:p>
          <a:p>
            <a:pPr marL="0" indent="0">
              <a:buNone/>
            </a:pPr>
            <a:r>
              <a:rPr lang="en-US" sz="2400" i="1" dirty="0"/>
              <a:t>--Can I untangle complicated sentences so that I know what they are saying?</a:t>
            </a:r>
          </a:p>
          <a:p>
            <a:pPr marL="0" indent="0">
              <a:buNone/>
            </a:pPr>
            <a:endParaRPr lang="en-US" sz="2400" dirty="0"/>
          </a:p>
        </p:txBody>
      </p:sp>
    </p:spTree>
    <p:extLst>
      <p:ext uri="{BB962C8B-B14F-4D97-AF65-F5344CB8AC3E}">
        <p14:creationId xmlns:p14="http://schemas.microsoft.com/office/powerpoint/2010/main" val="21899972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254833" y="2053641"/>
            <a:ext cx="4751883" cy="2760099"/>
          </a:xfrm>
        </p:spPr>
        <p:txBody>
          <a:bodyPr>
            <a:normAutofit fontScale="90000"/>
          </a:bodyPr>
          <a:lstStyle/>
          <a:p>
            <a:r>
              <a:rPr lang="en-US" dirty="0">
                <a:solidFill>
                  <a:srgbClr val="FFFFFF"/>
                </a:solidFill>
              </a:rPr>
              <a:t>Students can be taught to negotiate many text barriers to understanding in that way</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237375" y="644578"/>
            <a:ext cx="5314547" cy="5897589"/>
          </a:xfrm>
        </p:spPr>
        <p:txBody>
          <a:bodyPr anchor="ctr">
            <a:normAutofit/>
          </a:bodyPr>
          <a:lstStyle/>
          <a:p>
            <a:r>
              <a:rPr lang="en-US" sz="2400" dirty="0"/>
              <a:t>Effective teaching practices include focusing on one or two problems at a time</a:t>
            </a:r>
          </a:p>
          <a:p>
            <a:r>
              <a:rPr lang="en-US" sz="2400" dirty="0"/>
              <a:t>Stay with an issue until students are able to demonstrate some proficiency with the problem:</a:t>
            </a:r>
          </a:p>
          <a:p>
            <a:endParaRPr lang="en-US" sz="2400" dirty="0"/>
          </a:p>
          <a:p>
            <a:pPr marL="0" indent="0">
              <a:buNone/>
            </a:pPr>
            <a:r>
              <a:rPr lang="en-US" sz="2400" i="1" dirty="0"/>
              <a:t>-- recognizing when they aren’t understanding the text</a:t>
            </a:r>
          </a:p>
          <a:p>
            <a:pPr marL="0" indent="0">
              <a:buNone/>
            </a:pPr>
            <a:r>
              <a:rPr lang="en-US" sz="2400" i="1" dirty="0"/>
              <a:t>--recognizing what the problem might be</a:t>
            </a:r>
          </a:p>
          <a:p>
            <a:pPr marL="0" indent="0">
              <a:buNone/>
            </a:pPr>
            <a:r>
              <a:rPr lang="en-US" sz="2400" i="1" dirty="0"/>
              <a:t>--recognizing how to deal with the problem</a:t>
            </a:r>
          </a:p>
          <a:p>
            <a:pPr marL="0" indent="0">
              <a:buNone/>
            </a:pPr>
            <a:endParaRPr lang="en-US" sz="2400" dirty="0"/>
          </a:p>
          <a:p>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4258969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254833" y="2053641"/>
            <a:ext cx="4751883" cy="2760099"/>
          </a:xfrm>
        </p:spPr>
        <p:txBody>
          <a:bodyPr>
            <a:normAutofit fontScale="90000"/>
          </a:bodyPr>
          <a:lstStyle/>
          <a:p>
            <a:r>
              <a:rPr lang="en-US" dirty="0">
                <a:solidFill>
                  <a:srgbClr val="FFFFFF"/>
                </a:solidFill>
              </a:rPr>
              <a:t>Students can be taught to negotiate many text barriers to understanding in that way</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336943" y="524658"/>
            <a:ext cx="5214979" cy="6017511"/>
          </a:xfrm>
        </p:spPr>
        <p:txBody>
          <a:bodyPr anchor="ctr">
            <a:normAutofit lnSpcReduction="10000"/>
          </a:bodyPr>
          <a:lstStyle/>
          <a:p>
            <a:r>
              <a:rPr lang="en-US" sz="2400" dirty="0"/>
              <a:t>Text has to be hard enough that it poses comprehension challenges to the students or there is nothing to learn</a:t>
            </a:r>
          </a:p>
          <a:p>
            <a:r>
              <a:rPr lang="en-US" sz="2400" dirty="0"/>
              <a:t>You need to have a way of identifying whether a particular text feature was blocking understanding (questions)</a:t>
            </a:r>
          </a:p>
          <a:p>
            <a:r>
              <a:rPr lang="en-US" sz="2400" dirty="0"/>
              <a:t>Initially, it might be enough that they develop an awareness that they aren’t understanding</a:t>
            </a:r>
          </a:p>
          <a:p>
            <a:r>
              <a:rPr lang="en-US" sz="2400" dirty="0"/>
              <a:t>Students can learn to avoid a teacher’s questions by admitting a lack of comprehension and by learning to make this specific (“I don’t know this word?”, “I can’t understand this sentence?” “It says, ‘he’, but I don’t know who ’he’ is.)</a:t>
            </a:r>
          </a:p>
          <a:p>
            <a:endParaRPr lang="en-US" sz="2400" dirty="0"/>
          </a:p>
          <a:p>
            <a:endParaRPr lang="en-US" sz="2400" dirty="0"/>
          </a:p>
          <a:p>
            <a:endParaRPr lang="en-US" sz="2400" dirty="0"/>
          </a:p>
          <a:p>
            <a:pPr marL="0" indent="0">
              <a:buNone/>
            </a:pPr>
            <a:endParaRPr lang="en-US" sz="2400" dirty="0"/>
          </a:p>
          <a:p>
            <a:pPr marL="0" indent="0">
              <a:buNone/>
            </a:pPr>
            <a:endParaRPr lang="en-US" sz="2400" dirty="0"/>
          </a:p>
        </p:txBody>
      </p:sp>
    </p:spTree>
    <p:extLst>
      <p:ext uri="{BB962C8B-B14F-4D97-AF65-F5344CB8AC3E}">
        <p14:creationId xmlns:p14="http://schemas.microsoft.com/office/powerpoint/2010/main" val="2224525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2" y="0"/>
            <a:ext cx="11480495"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8EE81B-96D0-B746-8048-4BB698BF3D70}"/>
              </a:ext>
            </a:extLst>
          </p:cNvPr>
          <p:cNvSpPr>
            <a:spLocks noGrp="1"/>
          </p:cNvSpPr>
          <p:nvPr>
            <p:ph type="title"/>
          </p:nvPr>
        </p:nvSpPr>
        <p:spPr>
          <a:xfrm>
            <a:off x="1179227" y="826681"/>
            <a:ext cx="9833548" cy="1325563"/>
          </a:xfrm>
        </p:spPr>
        <p:txBody>
          <a:bodyPr>
            <a:normAutofit/>
          </a:bodyPr>
          <a:lstStyle/>
          <a:p>
            <a:pPr algn="ctr"/>
            <a:r>
              <a:rPr lang="en-US" sz="4000" dirty="0">
                <a:solidFill>
                  <a:srgbClr val="FFFFFF"/>
                </a:solidFill>
              </a:rPr>
              <a:t>Fluency Support</a:t>
            </a:r>
          </a:p>
        </p:txBody>
      </p:sp>
      <p:sp>
        <p:nvSpPr>
          <p:cNvPr id="3" name="Content Placeholder 2">
            <a:extLst>
              <a:ext uri="{FF2B5EF4-FFF2-40B4-BE49-F238E27FC236}">
                <a16:creationId xmlns:a16="http://schemas.microsoft.com/office/drawing/2014/main" id="{846338CB-B245-FE42-8AF4-2593BF8BC064}"/>
              </a:ext>
            </a:extLst>
          </p:cNvPr>
          <p:cNvSpPr>
            <a:spLocks noGrp="1"/>
          </p:cNvSpPr>
          <p:nvPr>
            <p:ph idx="1"/>
          </p:nvPr>
        </p:nvSpPr>
        <p:spPr>
          <a:xfrm>
            <a:off x="1179227" y="2753936"/>
            <a:ext cx="9833548" cy="3033011"/>
          </a:xfrm>
        </p:spPr>
        <p:txBody>
          <a:bodyPr>
            <a:noAutofit/>
          </a:bodyPr>
          <a:lstStyle/>
          <a:p>
            <a:pPr marL="285744" indent="-285744">
              <a:buFont typeface="Arial"/>
              <a:buChar char="•"/>
            </a:pPr>
            <a:r>
              <a:rPr lang="en-US" sz="2400" dirty="0"/>
              <a:t>Teaching students how to cope with complex features like vocabulary, syntax, cohesion, organization, tone, figurative language, and graphic features can all be taught with gradual release of control</a:t>
            </a:r>
          </a:p>
          <a:p>
            <a:pPr marL="285744" indent="-285744">
              <a:buFont typeface="Arial"/>
              <a:buChar char="•"/>
            </a:pPr>
            <a:r>
              <a:rPr lang="en-US" sz="2400" dirty="0"/>
              <a:t>But difficulty with decoding benefits from a more skills-based approach such as oral reading, repeated reading, and the like</a:t>
            </a:r>
          </a:p>
          <a:p>
            <a:pPr marL="285744" indent="-285744">
              <a:buFont typeface="Arial"/>
              <a:buChar char="•"/>
            </a:pPr>
            <a:r>
              <a:rPr lang="en-US" sz="2400" dirty="0"/>
              <a:t>When students are having fluency problems with text, provide them with sufficient fluency practice in addition to the comprehension teaching</a:t>
            </a:r>
          </a:p>
          <a:p>
            <a:pPr marL="285744" indent="-285744">
              <a:buFont typeface="Arial"/>
              <a:buChar char="•"/>
            </a:pPr>
            <a:endParaRPr lang="en-US" sz="2400" dirty="0"/>
          </a:p>
        </p:txBody>
      </p:sp>
    </p:spTree>
    <p:extLst>
      <p:ext uri="{BB962C8B-B14F-4D97-AF65-F5344CB8AC3E}">
        <p14:creationId xmlns:p14="http://schemas.microsoft.com/office/powerpoint/2010/main" val="17466034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9"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482E046-D053-3444-90E6-1584A2EC7309}"/>
              </a:ext>
            </a:extLst>
          </p:cNvPr>
          <p:cNvSpPr>
            <a:spLocks noGrp="1"/>
          </p:cNvSpPr>
          <p:nvPr>
            <p:ph type="ctrTitle"/>
          </p:nvPr>
        </p:nvSpPr>
        <p:spPr>
          <a:xfrm>
            <a:off x="2533339" y="2043665"/>
            <a:ext cx="7092712" cy="2031055"/>
          </a:xfrm>
        </p:spPr>
        <p:txBody>
          <a:bodyPr vert="horz" lIns="91440" tIns="45720" rIns="91440" bIns="45720" rtlCol="0" anchor="b">
            <a:normAutofit/>
          </a:bodyPr>
          <a:lstStyle/>
          <a:p>
            <a:r>
              <a:rPr lang="en-US" sz="4700" dirty="0">
                <a:solidFill>
                  <a:srgbClr val="FFFFFF"/>
                </a:solidFill>
              </a:rPr>
              <a:t>Gradual Release of Control and Complex Text</a:t>
            </a:r>
          </a:p>
        </p:txBody>
      </p:sp>
      <p:sp>
        <p:nvSpPr>
          <p:cNvPr id="3" name="Subtitle 2">
            <a:extLst>
              <a:ext uri="{FF2B5EF4-FFF2-40B4-BE49-F238E27FC236}">
                <a16:creationId xmlns:a16="http://schemas.microsoft.com/office/drawing/2014/main" id="{1D62588B-0BEB-4F4B-9CBE-77B911929A6F}"/>
              </a:ext>
            </a:extLst>
          </p:cNvPr>
          <p:cNvSpPr>
            <a:spLocks noGrp="1"/>
          </p:cNvSpPr>
          <p:nvPr>
            <p:ph type="subTitle" idx="1"/>
          </p:nvPr>
        </p:nvSpPr>
        <p:spPr>
          <a:xfrm>
            <a:off x="3045369" y="4074717"/>
            <a:ext cx="6323484" cy="1411683"/>
          </a:xfrm>
        </p:spPr>
        <p:txBody>
          <a:bodyPr vert="horz" lIns="91440" tIns="45720" rIns="91440" bIns="45720" rtlCol="0">
            <a:normAutofit/>
          </a:bodyPr>
          <a:lstStyle/>
          <a:p>
            <a:r>
              <a:rPr lang="en-US" dirty="0">
                <a:solidFill>
                  <a:srgbClr val="FFFFFF"/>
                </a:solidFill>
              </a:rPr>
              <a:t>Timothy Shanahan</a:t>
            </a:r>
          </a:p>
          <a:p>
            <a:r>
              <a:rPr lang="en-US" dirty="0">
                <a:solidFill>
                  <a:srgbClr val="FFFFFF"/>
                </a:solidFill>
              </a:rPr>
              <a:t>University of Illinois at Chicago</a:t>
            </a:r>
          </a:p>
          <a:p>
            <a:r>
              <a:rPr lang="en-US" dirty="0">
                <a:solidFill>
                  <a:srgbClr val="FFFFFF"/>
                </a:solidFill>
                <a:highlight>
                  <a:srgbClr val="00FFFF"/>
                </a:highlight>
                <a:hlinkClick r:id="rId3"/>
              </a:rPr>
              <a:t>www.shanahanonliteracy.com</a:t>
            </a:r>
            <a:endParaRPr lang="en-US" dirty="0">
              <a:solidFill>
                <a:srgbClr val="FFFFFF"/>
              </a:solidFill>
              <a:highlight>
                <a:srgbClr val="00FFFF"/>
              </a:highlight>
            </a:endParaRPr>
          </a:p>
          <a:p>
            <a:pPr indent="-228594">
              <a:buFont typeface="Arial" panose="020B0604020202020204" pitchFamily="34" charset="0"/>
              <a:buChar char="•"/>
            </a:pPr>
            <a:endParaRPr lang="en-US" sz="800" dirty="0">
              <a:solidFill>
                <a:srgbClr val="FFFFFF"/>
              </a:solidFill>
            </a:endParaRPr>
          </a:p>
        </p:txBody>
      </p:sp>
    </p:spTree>
    <p:extLst>
      <p:ext uri="{BB962C8B-B14F-4D97-AF65-F5344CB8AC3E}">
        <p14:creationId xmlns:p14="http://schemas.microsoft.com/office/powerpoint/2010/main" val="2021099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2" y="0"/>
            <a:ext cx="11480495"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8EE81B-96D0-B746-8048-4BB698BF3D70}"/>
              </a:ext>
            </a:extLst>
          </p:cNvPr>
          <p:cNvSpPr>
            <a:spLocks noGrp="1"/>
          </p:cNvSpPr>
          <p:nvPr>
            <p:ph type="title"/>
          </p:nvPr>
        </p:nvSpPr>
        <p:spPr>
          <a:xfrm>
            <a:off x="693411" y="841672"/>
            <a:ext cx="10154472" cy="1325563"/>
          </a:xfrm>
        </p:spPr>
        <p:txBody>
          <a:bodyPr>
            <a:normAutofit/>
          </a:bodyPr>
          <a:lstStyle/>
          <a:p>
            <a:pPr algn="ctr"/>
            <a:r>
              <a:rPr lang="en-US" sz="4000" dirty="0">
                <a:solidFill>
                  <a:srgbClr val="FFFFFF"/>
                </a:solidFill>
              </a:rPr>
              <a:t>Standards Assign Higher Texts to Grades 2-12</a:t>
            </a:r>
          </a:p>
        </p:txBody>
      </p:sp>
      <p:graphicFrame>
        <p:nvGraphicFramePr>
          <p:cNvPr id="4" name="Content Placeholder 3">
            <a:extLst>
              <a:ext uri="{FF2B5EF4-FFF2-40B4-BE49-F238E27FC236}">
                <a16:creationId xmlns:a16="http://schemas.microsoft.com/office/drawing/2014/main" id="{59359B23-90F0-AC47-AC62-989B8C52C495}"/>
              </a:ext>
            </a:extLst>
          </p:cNvPr>
          <p:cNvGraphicFramePr>
            <a:graphicFrameLocks noGrp="1"/>
          </p:cNvGraphicFramePr>
          <p:nvPr>
            <p:ph idx="1"/>
            <p:extLst>
              <p:ext uri="{D42A27DB-BD31-4B8C-83A1-F6EECF244321}">
                <p14:modId xmlns:p14="http://schemas.microsoft.com/office/powerpoint/2010/main" val="115328023"/>
              </p:ext>
            </p:extLst>
          </p:nvPr>
        </p:nvGraphicFramePr>
        <p:xfrm>
          <a:off x="858303" y="2753938"/>
          <a:ext cx="10384320" cy="3556924"/>
        </p:xfrm>
        <a:graphic>
          <a:graphicData uri="http://schemas.openxmlformats.org/drawingml/2006/table">
            <a:tbl>
              <a:tblPr firstRow="1" bandRow="1">
                <a:tableStyleId>{5C22544A-7EE6-4342-B048-85BDC9FD1C3A}</a:tableStyleId>
              </a:tblPr>
              <a:tblGrid>
                <a:gridCol w="3461440">
                  <a:extLst>
                    <a:ext uri="{9D8B030D-6E8A-4147-A177-3AD203B41FA5}">
                      <a16:colId xmlns:a16="http://schemas.microsoft.com/office/drawing/2014/main" val="2586907639"/>
                    </a:ext>
                  </a:extLst>
                </a:gridCol>
                <a:gridCol w="3461440">
                  <a:extLst>
                    <a:ext uri="{9D8B030D-6E8A-4147-A177-3AD203B41FA5}">
                      <a16:colId xmlns:a16="http://schemas.microsoft.com/office/drawing/2014/main" val="3362366995"/>
                    </a:ext>
                  </a:extLst>
                </a:gridCol>
                <a:gridCol w="3461440">
                  <a:extLst>
                    <a:ext uri="{9D8B030D-6E8A-4147-A177-3AD203B41FA5}">
                      <a16:colId xmlns:a16="http://schemas.microsoft.com/office/drawing/2014/main" val="3784565004"/>
                    </a:ext>
                  </a:extLst>
                </a:gridCol>
              </a:tblGrid>
              <a:tr h="508132">
                <a:tc>
                  <a:txBody>
                    <a:bodyPr/>
                    <a:lstStyle/>
                    <a:p>
                      <a:pPr algn="ctr"/>
                      <a:r>
                        <a:rPr lang="en-US" sz="1300" dirty="0"/>
                        <a:t>Grades</a:t>
                      </a:r>
                    </a:p>
                  </a:txBody>
                  <a:tcPr/>
                </a:tc>
                <a:tc>
                  <a:txBody>
                    <a:bodyPr/>
                    <a:lstStyle/>
                    <a:p>
                      <a:pPr algn="ctr"/>
                      <a:r>
                        <a:rPr lang="en-US" sz="1300" dirty="0"/>
                        <a:t>Lexile Bands</a:t>
                      </a:r>
                    </a:p>
                  </a:txBody>
                  <a:tcPr/>
                </a:tc>
                <a:tc>
                  <a:txBody>
                    <a:bodyPr/>
                    <a:lstStyle/>
                    <a:p>
                      <a:pPr algn="ctr"/>
                      <a:r>
                        <a:rPr lang="en-US" sz="1300" dirty="0"/>
                        <a:t>CCSS Bands</a:t>
                      </a:r>
                    </a:p>
                  </a:txBody>
                  <a:tcPr/>
                </a:tc>
                <a:extLst>
                  <a:ext uri="{0D108BD9-81ED-4DB2-BD59-A6C34878D82A}">
                    <a16:rowId xmlns:a16="http://schemas.microsoft.com/office/drawing/2014/main" val="490544223"/>
                  </a:ext>
                </a:extLst>
              </a:tr>
              <a:tr h="508132">
                <a:tc>
                  <a:txBody>
                    <a:bodyPr/>
                    <a:lstStyle/>
                    <a:p>
                      <a:pPr algn="ctr"/>
                      <a:r>
                        <a:rPr lang="en-US" sz="1800" dirty="0"/>
                        <a:t>K-1</a:t>
                      </a:r>
                    </a:p>
                  </a:txBody>
                  <a:tcPr/>
                </a:tc>
                <a:tc>
                  <a:txBody>
                    <a:bodyPr/>
                    <a:lstStyle/>
                    <a:p>
                      <a:pPr algn="ctr"/>
                      <a:r>
                        <a:rPr lang="en-US" sz="1800" dirty="0"/>
                        <a:t>N/A</a:t>
                      </a:r>
                    </a:p>
                  </a:txBody>
                  <a:tcPr/>
                </a:tc>
                <a:tc>
                  <a:txBody>
                    <a:bodyPr/>
                    <a:lstStyle/>
                    <a:p>
                      <a:pPr algn="ctr"/>
                      <a:r>
                        <a:rPr lang="en-US" sz="1800" dirty="0"/>
                        <a:t>N/A</a:t>
                      </a:r>
                    </a:p>
                  </a:txBody>
                  <a:tcPr/>
                </a:tc>
                <a:extLst>
                  <a:ext uri="{0D108BD9-81ED-4DB2-BD59-A6C34878D82A}">
                    <a16:rowId xmlns:a16="http://schemas.microsoft.com/office/drawing/2014/main" val="1816016331"/>
                  </a:ext>
                </a:extLst>
              </a:tr>
              <a:tr h="508132">
                <a:tc>
                  <a:txBody>
                    <a:bodyPr/>
                    <a:lstStyle/>
                    <a:p>
                      <a:pPr algn="ctr"/>
                      <a:r>
                        <a:rPr lang="en-US" sz="1800" dirty="0"/>
                        <a:t>2-3</a:t>
                      </a:r>
                    </a:p>
                  </a:txBody>
                  <a:tcPr/>
                </a:tc>
                <a:tc>
                  <a:txBody>
                    <a:bodyPr/>
                    <a:lstStyle/>
                    <a:p>
                      <a:pPr algn="ctr"/>
                      <a:r>
                        <a:rPr lang="en-US" sz="1800" dirty="0"/>
                        <a:t>450L-730L</a:t>
                      </a:r>
                    </a:p>
                  </a:txBody>
                  <a:tcPr/>
                </a:tc>
                <a:tc>
                  <a:txBody>
                    <a:bodyPr/>
                    <a:lstStyle/>
                    <a:p>
                      <a:pPr algn="ctr"/>
                      <a:r>
                        <a:rPr lang="en-US" sz="1800" dirty="0"/>
                        <a:t>420L-820L</a:t>
                      </a:r>
                    </a:p>
                  </a:txBody>
                  <a:tcPr/>
                </a:tc>
                <a:extLst>
                  <a:ext uri="{0D108BD9-81ED-4DB2-BD59-A6C34878D82A}">
                    <a16:rowId xmlns:a16="http://schemas.microsoft.com/office/drawing/2014/main" val="164641979"/>
                  </a:ext>
                </a:extLst>
              </a:tr>
              <a:tr h="508132">
                <a:tc>
                  <a:txBody>
                    <a:bodyPr/>
                    <a:lstStyle/>
                    <a:p>
                      <a:pPr algn="ctr"/>
                      <a:r>
                        <a:rPr lang="en-US" sz="1800" dirty="0"/>
                        <a:t>4-5</a:t>
                      </a:r>
                    </a:p>
                  </a:txBody>
                  <a:tcPr/>
                </a:tc>
                <a:tc>
                  <a:txBody>
                    <a:bodyPr/>
                    <a:lstStyle/>
                    <a:p>
                      <a:pPr algn="ctr"/>
                      <a:r>
                        <a:rPr lang="en-US" sz="1800" dirty="0"/>
                        <a:t>640L-850L</a:t>
                      </a:r>
                    </a:p>
                  </a:txBody>
                  <a:tcPr/>
                </a:tc>
                <a:tc>
                  <a:txBody>
                    <a:bodyPr/>
                    <a:lstStyle/>
                    <a:p>
                      <a:pPr algn="ctr"/>
                      <a:r>
                        <a:rPr lang="en-US" sz="1800" dirty="0"/>
                        <a:t>740L-1010L</a:t>
                      </a:r>
                    </a:p>
                  </a:txBody>
                  <a:tcPr/>
                </a:tc>
                <a:extLst>
                  <a:ext uri="{0D108BD9-81ED-4DB2-BD59-A6C34878D82A}">
                    <a16:rowId xmlns:a16="http://schemas.microsoft.com/office/drawing/2014/main" val="1037108715"/>
                  </a:ext>
                </a:extLst>
              </a:tr>
              <a:tr h="508132">
                <a:tc>
                  <a:txBody>
                    <a:bodyPr/>
                    <a:lstStyle/>
                    <a:p>
                      <a:pPr algn="ctr"/>
                      <a:r>
                        <a:rPr lang="en-US" sz="1800" dirty="0"/>
                        <a:t>6-8</a:t>
                      </a:r>
                    </a:p>
                  </a:txBody>
                  <a:tcPr/>
                </a:tc>
                <a:tc>
                  <a:txBody>
                    <a:bodyPr/>
                    <a:lstStyle/>
                    <a:p>
                      <a:pPr algn="ctr"/>
                      <a:r>
                        <a:rPr lang="en-US" sz="1800" dirty="0"/>
                        <a:t>860L-1010L</a:t>
                      </a:r>
                    </a:p>
                  </a:txBody>
                  <a:tcPr/>
                </a:tc>
                <a:tc>
                  <a:txBody>
                    <a:bodyPr/>
                    <a:lstStyle/>
                    <a:p>
                      <a:pPr algn="ctr"/>
                      <a:r>
                        <a:rPr lang="en-US" sz="1800" dirty="0"/>
                        <a:t>925L-1185L</a:t>
                      </a:r>
                    </a:p>
                  </a:txBody>
                  <a:tcPr/>
                </a:tc>
                <a:extLst>
                  <a:ext uri="{0D108BD9-81ED-4DB2-BD59-A6C34878D82A}">
                    <a16:rowId xmlns:a16="http://schemas.microsoft.com/office/drawing/2014/main" val="2323201169"/>
                  </a:ext>
                </a:extLst>
              </a:tr>
              <a:tr h="508132">
                <a:tc>
                  <a:txBody>
                    <a:bodyPr/>
                    <a:lstStyle/>
                    <a:p>
                      <a:pPr algn="ctr"/>
                      <a:r>
                        <a:rPr lang="en-US" sz="1800" dirty="0"/>
                        <a:t>9-10</a:t>
                      </a:r>
                    </a:p>
                  </a:txBody>
                  <a:tcPr/>
                </a:tc>
                <a:tc>
                  <a:txBody>
                    <a:bodyPr/>
                    <a:lstStyle/>
                    <a:p>
                      <a:pPr algn="ctr"/>
                      <a:r>
                        <a:rPr lang="en-US" sz="1800" dirty="0"/>
                        <a:t>960L-1120L</a:t>
                      </a:r>
                    </a:p>
                  </a:txBody>
                  <a:tcPr/>
                </a:tc>
                <a:tc>
                  <a:txBody>
                    <a:bodyPr/>
                    <a:lstStyle/>
                    <a:p>
                      <a:pPr algn="ctr"/>
                      <a:r>
                        <a:rPr lang="en-US" sz="1800" dirty="0"/>
                        <a:t>1050L-1335L</a:t>
                      </a:r>
                    </a:p>
                  </a:txBody>
                  <a:tcPr/>
                </a:tc>
                <a:extLst>
                  <a:ext uri="{0D108BD9-81ED-4DB2-BD59-A6C34878D82A}">
                    <a16:rowId xmlns:a16="http://schemas.microsoft.com/office/drawing/2014/main" val="392869255"/>
                  </a:ext>
                </a:extLst>
              </a:tr>
              <a:tr h="508132">
                <a:tc>
                  <a:txBody>
                    <a:bodyPr/>
                    <a:lstStyle/>
                    <a:p>
                      <a:pPr algn="ctr"/>
                      <a:r>
                        <a:rPr lang="en-US" sz="1800" dirty="0"/>
                        <a:t>11-CCR</a:t>
                      </a:r>
                    </a:p>
                  </a:txBody>
                  <a:tcPr/>
                </a:tc>
                <a:tc>
                  <a:txBody>
                    <a:bodyPr/>
                    <a:lstStyle/>
                    <a:p>
                      <a:pPr algn="ctr"/>
                      <a:r>
                        <a:rPr lang="en-US" sz="1800" dirty="0"/>
                        <a:t>1070L-1220L</a:t>
                      </a:r>
                    </a:p>
                  </a:txBody>
                  <a:tcPr/>
                </a:tc>
                <a:tc>
                  <a:txBody>
                    <a:bodyPr/>
                    <a:lstStyle/>
                    <a:p>
                      <a:pPr algn="ctr"/>
                      <a:r>
                        <a:rPr lang="en-US" sz="1800" dirty="0"/>
                        <a:t>1185L-1385L</a:t>
                      </a:r>
                    </a:p>
                  </a:txBody>
                  <a:tcPr/>
                </a:tc>
                <a:extLst>
                  <a:ext uri="{0D108BD9-81ED-4DB2-BD59-A6C34878D82A}">
                    <a16:rowId xmlns:a16="http://schemas.microsoft.com/office/drawing/2014/main" val="4180217952"/>
                  </a:ext>
                </a:extLst>
              </a:tr>
            </a:tbl>
          </a:graphicData>
        </a:graphic>
      </p:graphicFrame>
    </p:spTree>
    <p:extLst>
      <p:ext uri="{BB962C8B-B14F-4D97-AF65-F5344CB8AC3E}">
        <p14:creationId xmlns:p14="http://schemas.microsoft.com/office/powerpoint/2010/main" val="26518354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640079" y="2053641"/>
            <a:ext cx="4006872" cy="2760099"/>
          </a:xfrm>
        </p:spPr>
        <p:txBody>
          <a:bodyPr>
            <a:normAutofit/>
          </a:bodyPr>
          <a:lstStyle/>
          <a:p>
            <a:r>
              <a:rPr lang="en-US" dirty="0">
                <a:solidFill>
                  <a:srgbClr val="FFFFFF"/>
                </a:solidFill>
              </a:rPr>
              <a:t>Instructional Response So Far</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090573" y="801866"/>
            <a:ext cx="5461347" cy="5898737"/>
          </a:xfrm>
        </p:spPr>
        <p:txBody>
          <a:bodyPr anchor="ctr">
            <a:normAutofit/>
          </a:bodyPr>
          <a:lstStyle/>
          <a:p>
            <a:r>
              <a:rPr lang="en-US" sz="2400" dirty="0"/>
              <a:t>RAND (2016) conducted nationwide survey of elementary and secondary teachers </a:t>
            </a:r>
          </a:p>
          <a:p>
            <a:pPr marL="342891" indent="-342891"/>
            <a:r>
              <a:rPr lang="en-US" sz="2400" dirty="0"/>
              <a:t>77% of elementary teachers thought that teaching students with texts at their reading levels was aligned with the standards</a:t>
            </a:r>
          </a:p>
          <a:p>
            <a:pPr marL="342891" indent="-342891"/>
            <a:r>
              <a:rPr lang="en-US" sz="2400" dirty="0"/>
              <a:t>45% of secondary teachers believed this</a:t>
            </a:r>
          </a:p>
          <a:p>
            <a:pPr marL="342891" indent="-342891"/>
            <a:r>
              <a:rPr lang="en-US" sz="2400" dirty="0"/>
              <a:t>Only about one-third of elementary teachers and ½ secondary teachers thought that they should assign a grade level text for a class to read </a:t>
            </a:r>
          </a:p>
          <a:p>
            <a:pPr marL="342891" indent="-342891"/>
            <a:r>
              <a:rPr lang="en-US" sz="2400" dirty="0"/>
              <a:t>Teachers who knew the standards were less likely to use leveled readers to teach reading</a:t>
            </a:r>
            <a:endParaRPr lang="en-US" sz="2200" dirty="0">
              <a:solidFill>
                <a:srgbClr val="000000"/>
              </a:solidFill>
            </a:endParaRPr>
          </a:p>
        </p:txBody>
      </p:sp>
    </p:spTree>
    <p:extLst>
      <p:ext uri="{BB962C8B-B14F-4D97-AF65-F5344CB8AC3E}">
        <p14:creationId xmlns:p14="http://schemas.microsoft.com/office/powerpoint/2010/main" val="2717360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608211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12A5612-E299-2348-9865-908A97BC5378}"/>
              </a:ext>
            </a:extLst>
          </p:cNvPr>
          <p:cNvSpPr>
            <a:spLocks noGrp="1"/>
          </p:cNvSpPr>
          <p:nvPr>
            <p:ph type="title"/>
          </p:nvPr>
        </p:nvSpPr>
        <p:spPr>
          <a:xfrm>
            <a:off x="640079" y="2053641"/>
            <a:ext cx="4006872" cy="2760099"/>
          </a:xfrm>
        </p:spPr>
        <p:txBody>
          <a:bodyPr>
            <a:normAutofit/>
          </a:bodyPr>
          <a:lstStyle/>
          <a:p>
            <a:r>
              <a:rPr lang="en-US" dirty="0">
                <a:solidFill>
                  <a:srgbClr val="FFFFFF"/>
                </a:solidFill>
              </a:rPr>
              <a:t>Instructional Response So Far (cont.)</a:t>
            </a:r>
          </a:p>
        </p:txBody>
      </p:sp>
      <p:sp>
        <p:nvSpPr>
          <p:cNvPr id="3" name="Content Placeholder 2">
            <a:extLst>
              <a:ext uri="{FF2B5EF4-FFF2-40B4-BE49-F238E27FC236}">
                <a16:creationId xmlns:a16="http://schemas.microsoft.com/office/drawing/2014/main" id="{52322A53-99B2-9942-93DC-A73620D17AF7}"/>
              </a:ext>
            </a:extLst>
          </p:cNvPr>
          <p:cNvSpPr>
            <a:spLocks noGrp="1"/>
          </p:cNvSpPr>
          <p:nvPr>
            <p:ph idx="1"/>
          </p:nvPr>
        </p:nvSpPr>
        <p:spPr>
          <a:xfrm>
            <a:off x="6237375" y="644578"/>
            <a:ext cx="5314547" cy="5897589"/>
          </a:xfrm>
        </p:spPr>
        <p:txBody>
          <a:bodyPr anchor="ctr">
            <a:normAutofit/>
          </a:bodyPr>
          <a:lstStyle/>
          <a:p>
            <a:r>
              <a:rPr lang="en-US" sz="2400" dirty="0"/>
              <a:t>Thomas Fordham Foundation conducted national survey of teachers in 2018 and found that teachers were less likely to have students read grade level  texts for reading than was true in 2010 when they previously surveyed </a:t>
            </a:r>
          </a:p>
          <a:p>
            <a:r>
              <a:rPr lang="en-US" sz="2400" dirty="0"/>
              <a:t>What these studies tell us is that teachers often lack understanding of their state’s educational standards and that students are less likely to be taught to read complex texts than before so many states mandated it</a:t>
            </a:r>
          </a:p>
        </p:txBody>
      </p:sp>
    </p:spTree>
    <p:extLst>
      <p:ext uri="{BB962C8B-B14F-4D97-AF65-F5344CB8AC3E}">
        <p14:creationId xmlns:p14="http://schemas.microsoft.com/office/powerpoint/2010/main" val="2776085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914C4-BF65-774C-9E8C-779F22A35249}"/>
              </a:ext>
            </a:extLst>
          </p:cNvPr>
          <p:cNvSpPr>
            <a:spLocks noGrp="1"/>
          </p:cNvSpPr>
          <p:nvPr>
            <p:ph type="title"/>
          </p:nvPr>
        </p:nvSpPr>
        <p:spPr/>
        <p:txBody>
          <a:bodyPr/>
          <a:lstStyle/>
          <a:p>
            <a:r>
              <a:rPr lang="en-US" dirty="0"/>
              <a:t>No performance differences due to question types</a:t>
            </a:r>
          </a:p>
        </p:txBody>
      </p:sp>
      <p:sp>
        <p:nvSpPr>
          <p:cNvPr id="3" name="Content Placeholder 2">
            <a:extLst>
              <a:ext uri="{FF2B5EF4-FFF2-40B4-BE49-F238E27FC236}">
                <a16:creationId xmlns:a16="http://schemas.microsoft.com/office/drawing/2014/main" id="{17836393-7318-B443-A17E-30A6AE3FA67D}"/>
              </a:ext>
            </a:extLst>
          </p:cNvPr>
          <p:cNvSpPr>
            <a:spLocks noGrp="1"/>
          </p:cNvSpPr>
          <p:nvPr>
            <p:ph idx="1"/>
          </p:nvPr>
        </p:nvSpPr>
        <p:spPr/>
        <p:txBody>
          <a:bodyPr/>
          <a:lstStyle/>
          <a:p>
            <a:endParaRPr lang="en-US"/>
          </a:p>
        </p:txBody>
      </p:sp>
      <p:pic>
        <p:nvPicPr>
          <p:cNvPr id="4" name="Content Placeholder 3">
            <a:extLst>
              <a:ext uri="{FF2B5EF4-FFF2-40B4-BE49-F238E27FC236}">
                <a16:creationId xmlns:a16="http://schemas.microsoft.com/office/drawing/2014/main" id="{D18A4542-8E3A-B445-A9BA-B631A42F2A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6328" b="6328"/>
          <a:stretch>
            <a:fillRect/>
          </a:stretch>
        </p:blipFill>
        <p:spPr>
          <a:xfrm>
            <a:off x="457201" y="1600200"/>
            <a:ext cx="11165305" cy="4876800"/>
          </a:xfrm>
          <a:prstGeom prst="rect">
            <a:avLst/>
          </a:prstGeom>
          <a:noFill/>
        </p:spPr>
      </p:pic>
    </p:spTree>
    <p:extLst>
      <p:ext uri="{BB962C8B-B14F-4D97-AF65-F5344CB8AC3E}">
        <p14:creationId xmlns:p14="http://schemas.microsoft.com/office/powerpoint/2010/main" val="323163637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237</TotalTime>
  <Words>3715</Words>
  <Application>Microsoft Macintosh PowerPoint</Application>
  <PresentationFormat>Widescreen</PresentationFormat>
  <Paragraphs>438</Paragraphs>
  <Slides>56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Calibri Light</vt:lpstr>
      <vt:lpstr>Office Theme</vt:lpstr>
      <vt:lpstr>Gradual Release of Control and Complex Text</vt:lpstr>
      <vt:lpstr>20th Century Reading Instruction</vt:lpstr>
      <vt:lpstr>Problems with this approach</vt:lpstr>
      <vt:lpstr>Problems with this approach (cont.)</vt:lpstr>
      <vt:lpstr>Common Core State Standards</vt:lpstr>
      <vt:lpstr>Standards Assign Higher Texts to Grades 2-12</vt:lpstr>
      <vt:lpstr>Instructional Response So Far</vt:lpstr>
      <vt:lpstr>Instructional Response So Far (cont.)</vt:lpstr>
      <vt:lpstr>No performance differences due to question types</vt:lpstr>
      <vt:lpstr>Text levels affect performance</vt:lpstr>
      <vt:lpstr>Basic Argument Over What Approach is Best</vt:lpstr>
      <vt:lpstr>No Research Support for “Instructional Level”</vt:lpstr>
      <vt:lpstr>No Research Support for “Instructional Level” (cont.)</vt:lpstr>
      <vt:lpstr>Need for a reconceptualization of reading instruction</vt:lpstr>
      <vt:lpstr>But Can’t Just Throw Kids into Complex Text</vt:lpstr>
      <vt:lpstr>Gradual Release of Control</vt:lpstr>
      <vt:lpstr>Does gradual release make sense for teaching complex text?</vt:lpstr>
      <vt:lpstr>Review texts for potential barriers</vt:lpstr>
      <vt:lpstr>Example</vt:lpstr>
      <vt:lpstr>Example</vt:lpstr>
      <vt:lpstr>Example</vt:lpstr>
      <vt:lpstr>Model how you would make sense of this text</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Example</vt:lpstr>
      <vt:lpstr>Guide students through this process.</vt:lpstr>
      <vt:lpstr>Example</vt:lpstr>
      <vt:lpstr>Example</vt:lpstr>
      <vt:lpstr>Example</vt:lpstr>
      <vt:lpstr>Example</vt:lpstr>
      <vt:lpstr>Example</vt:lpstr>
      <vt:lpstr>Example</vt:lpstr>
      <vt:lpstr>Example</vt:lpstr>
      <vt:lpstr>Example</vt:lpstr>
      <vt:lpstr>Example</vt:lpstr>
      <vt:lpstr>Example</vt:lpstr>
      <vt:lpstr>Example</vt:lpstr>
      <vt:lpstr>Example</vt:lpstr>
      <vt:lpstr>Students can be taught to negotiate many text barriers to understanding in that way</vt:lpstr>
      <vt:lpstr>Students can be taught to negotiate many text barriers to understanding in that way</vt:lpstr>
      <vt:lpstr>Students can be taught to negotiate many text barriers to understanding in that way</vt:lpstr>
      <vt:lpstr>Fluency Support</vt:lpstr>
      <vt:lpstr>Gradual Release of Control and Complex Text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Gradual Release of Control and Complex Text</dc:title>
  <dc:creator>Shanahan, Timothy E</dc:creator>
  <cp:lastModifiedBy>Shanahan, Timothy E</cp:lastModifiedBy>
  <cp:revision>21</cp:revision>
  <dcterms:created xsi:type="dcterms:W3CDTF">2019-01-28T19:30:08Z</dcterms:created>
  <dcterms:modified xsi:type="dcterms:W3CDTF">2019-02-05T17:06:42Z</dcterms:modified>
</cp:coreProperties>
</file>