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316" r:id="rId11"/>
    <p:sldId id="265" r:id="rId12"/>
    <p:sldId id="319" r:id="rId13"/>
    <p:sldId id="267" r:id="rId14"/>
    <p:sldId id="318" r:id="rId15"/>
    <p:sldId id="323" r:id="rId16"/>
    <p:sldId id="322" r:id="rId17"/>
    <p:sldId id="324" r:id="rId18"/>
    <p:sldId id="325" r:id="rId19"/>
    <p:sldId id="326" r:id="rId20"/>
    <p:sldId id="328" r:id="rId21"/>
    <p:sldId id="355" r:id="rId22"/>
    <p:sldId id="329" r:id="rId23"/>
    <p:sldId id="337" r:id="rId24"/>
    <p:sldId id="331" r:id="rId25"/>
    <p:sldId id="330" r:id="rId26"/>
    <p:sldId id="333" r:id="rId27"/>
    <p:sldId id="334" r:id="rId28"/>
    <p:sldId id="335" r:id="rId29"/>
    <p:sldId id="358" r:id="rId30"/>
    <p:sldId id="336" r:id="rId31"/>
    <p:sldId id="338" r:id="rId32"/>
    <p:sldId id="281" r:id="rId33"/>
    <p:sldId id="339" r:id="rId34"/>
    <p:sldId id="340" r:id="rId35"/>
    <p:sldId id="341" r:id="rId36"/>
    <p:sldId id="342" r:id="rId37"/>
    <p:sldId id="343" r:id="rId38"/>
    <p:sldId id="356" r:id="rId39"/>
    <p:sldId id="344" r:id="rId40"/>
    <p:sldId id="345" r:id="rId41"/>
    <p:sldId id="346" r:id="rId42"/>
    <p:sldId id="347" r:id="rId43"/>
    <p:sldId id="282" r:id="rId44"/>
    <p:sldId id="357" r:id="rId45"/>
    <p:sldId id="293" r:id="rId46"/>
    <p:sldId id="348" r:id="rId47"/>
    <p:sldId id="349" r:id="rId48"/>
    <p:sldId id="300" r:id="rId49"/>
    <p:sldId id="350" r:id="rId50"/>
    <p:sldId id="351" r:id="rId51"/>
    <p:sldId id="352" r:id="rId52"/>
    <p:sldId id="353" r:id="rId53"/>
    <p:sldId id="291" r:id="rId54"/>
    <p:sldId id="354"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94660"/>
  </p:normalViewPr>
  <p:slideViewPr>
    <p:cSldViewPr>
      <p:cViewPr>
        <p:scale>
          <a:sx n="76" d="100"/>
          <a:sy n="76" d="100"/>
        </p:scale>
        <p:origin x="-1944" y="-8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9FF8EA-AD99-4BAA-8115-DBE298EB57CF}" type="datetimeFigureOut">
              <a:rPr lang="en-US" smtClean="0"/>
              <a:pPr/>
              <a:t>1/3/17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00D38-7688-4494-AE51-A7F16908C28E}" type="slidenum">
              <a:rPr lang="en-US" smtClean="0"/>
              <a:pPr/>
              <a:t>‹#›</a:t>
            </a:fld>
            <a:endParaRPr lang="en-US" dirty="0"/>
          </a:p>
        </p:txBody>
      </p:sp>
    </p:spTree>
    <p:extLst>
      <p:ext uri="{BB962C8B-B14F-4D97-AF65-F5344CB8AC3E}">
        <p14:creationId xmlns:p14="http://schemas.microsoft.com/office/powerpoint/2010/main" val="2650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B00D38-7688-4494-AE51-A7F16908C28E}" type="slidenum">
              <a:rPr lang="en-US" smtClean="0"/>
              <a:pPr/>
              <a:t>7</a:t>
            </a:fld>
            <a:endParaRPr lang="en-US" dirty="0"/>
          </a:p>
        </p:txBody>
      </p:sp>
    </p:spTree>
    <p:extLst>
      <p:ext uri="{BB962C8B-B14F-4D97-AF65-F5344CB8AC3E}">
        <p14:creationId xmlns:p14="http://schemas.microsoft.com/office/powerpoint/2010/main" val="2942596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fld id="{544DA383-6AB4-4306-8135-A85F58039E74}" type="slidenum">
              <a:rPr lang="en-US" smtClean="0"/>
              <a:pPr/>
              <a:t>20</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fld id="{544DA383-6AB4-4306-8135-A85F58039E74}" type="slidenum">
              <a:rPr lang="en-US" smtClean="0"/>
              <a:pPr/>
              <a:t>21</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1918447"/>
            <a:ext cx="7583488" cy="1470025"/>
          </a:xfrm>
        </p:spPr>
        <p:txBody>
          <a:bodyPr anchor="b" anchorCtr="0"/>
          <a:lstStyle/>
          <a:p>
            <a:r>
              <a:rPr lang="en-US" smtClean="0"/>
              <a:t>Click to edit Master title style</a:t>
            </a:r>
            <a:endParaRPr/>
          </a:p>
        </p:txBody>
      </p:sp>
      <p:sp>
        <p:nvSpPr>
          <p:cNvPr id="3" name="Subtitle 2"/>
          <p:cNvSpPr>
            <a:spLocks noGrp="1"/>
          </p:cNvSpPr>
          <p:nvPr>
            <p:ph type="subTitle" idx="1"/>
          </p:nvPr>
        </p:nvSpPr>
        <p:spPr>
          <a:xfrm>
            <a:off x="779463" y="3478306"/>
            <a:ext cx="7583487" cy="1752600"/>
          </a:xfrm>
        </p:spPr>
        <p:txBody>
          <a:bodyPr>
            <a:normAutofit/>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F5CD18-686B-47A9-AFD5-66CE5FA52A66}" type="slidenum">
              <a:rPr/>
              <a:pPr/>
              <a:t>‹#›</a:t>
            </a:fld>
            <a:endParaRPr/>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pic>
        <p:nvPicPr>
          <p:cNvPr id="9" name="Picture 8"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
        <p:nvSpPr>
          <p:cNvPr id="2" name="Title 1"/>
          <p:cNvSpPr>
            <a:spLocks noGrp="1"/>
          </p:cNvSpPr>
          <p:nvPr>
            <p:ph type="title"/>
          </p:nvPr>
        </p:nvSpPr>
        <p:spPr>
          <a:xfrm>
            <a:off x="301752" y="274320"/>
            <a:ext cx="3959352" cy="1691640"/>
          </a:xfrm>
        </p:spPr>
        <p:txBody>
          <a:bodyPr vert="horz" lIns="91440" tIns="45720" rIns="91440" bIns="45720" rtlCol="0" anchor="b" anchorCtr="0">
            <a:noAutofit/>
          </a:bodyPr>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a:lnSpc>
                <a:spcPct val="110000"/>
              </a:lnSpc>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Font typeface="Calisto MT" pitchFamily="18" charset="0"/>
              <a:buNone/>
            </a:pPr>
            <a:r>
              <a:rPr lang="en-US" smtClean="0"/>
              <a:t>Click to edit Master text styles</a:t>
            </a:r>
          </a:p>
        </p:txBody>
      </p:sp>
      <p:sp>
        <p:nvSpPr>
          <p:cNvPr id="5" name="Date Placeholder 4"/>
          <p:cNvSpPr>
            <a:spLocks noGrp="1"/>
          </p:cNvSpPr>
          <p:nvPr>
            <p:ph type="dt" sz="half" idx="10"/>
          </p:nvPr>
        </p:nvSpPr>
        <p:spPr>
          <a:xfrm>
            <a:off x="2670048" y="6356350"/>
            <a:ext cx="162763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ED2269B1-2164-4E1B-94B4-B47B52FD2778}" type="datetimeFigureOut">
              <a:rPr lang="en-US" smtClean="0"/>
              <a:pPr/>
              <a:t>1/3/17</a:t>
            </a:fld>
            <a:endParaRPr lang="en-US" dirty="0"/>
          </a:p>
        </p:txBody>
      </p:sp>
      <p:sp>
        <p:nvSpPr>
          <p:cNvPr id="6" name="Footer Placeholder 5"/>
          <p:cNvSpPr>
            <a:spLocks noGrp="1"/>
          </p:cNvSpPr>
          <p:nvPr>
            <p:ph type="ftr" sz="quarter" idx="11"/>
          </p:nvPr>
        </p:nvSpPr>
        <p:spPr>
          <a:xfrm>
            <a:off x="242047" y="6356350"/>
            <a:ext cx="1892808"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892808" y="5738129"/>
            <a:ext cx="758952" cy="57607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1007907D-0B55-481B-BB7E-D838E9D1255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Title 1"/>
          <p:cNvSpPr>
            <a:spLocks noGrp="1"/>
          </p:cNvSpPr>
          <p:nvPr>
            <p:ph type="title"/>
          </p:nvPr>
        </p:nvSpPr>
        <p:spPr>
          <a:xfrm>
            <a:off x="762000" y="4038600"/>
            <a:ext cx="7620000" cy="990600"/>
          </a:xfrm>
        </p:spPr>
        <p:txBody>
          <a:bodyPr vert="horz" lIns="91440" tIns="45720" rIns="91440" bIns="45720" rtlCol="0"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marL="0" lvl="0" indent="0" algn="l" defTabSz="914400" rtl="0" eaLnBrk="1" latinLnBrk="0" hangingPunct="1">
              <a:spcBef>
                <a:spcPts val="2000"/>
              </a:spcBef>
              <a:buFont typeface="Calisto MT" pitchFamily="18" charset="0"/>
              <a:buNone/>
            </a:pPr>
            <a:r>
              <a:rPr lang="en-US" smtClean="0"/>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vert="horz" lIns="91440" tIns="45720" rIns="91440" bIns="45720" rtlCol="0">
            <a:normAutofit/>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62000" y="5042647"/>
            <a:ext cx="7620000" cy="1129553"/>
          </a:xfrm>
        </p:spPr>
        <p:txBody>
          <a:bodyPr>
            <a:normAutofit/>
          </a:bodyPr>
          <a:lstStyle>
            <a:lvl1pPr marL="0" indent="0" algn="ctr">
              <a:lnSpc>
                <a:spcPct val="110000"/>
              </a:lnSpc>
              <a:spcBef>
                <a:spcPct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ED2269B1-2164-4E1B-94B4-B47B52FD2778}" type="datetimeFigureOut">
              <a:rPr lang="en-US" smtClean="0"/>
              <a:pPr/>
              <a:t>1/3/17</a:t>
            </a:fld>
            <a:endParaRPr lang="en-US" dirty="0"/>
          </a:p>
        </p:txBody>
      </p:sp>
      <p:sp>
        <p:nvSpPr>
          <p:cNvPr id="4" name="Footer Placeholder 3"/>
          <p:cNvSpPr>
            <a:spLocks noGrp="1"/>
          </p:cNvSpPr>
          <p:nvPr>
            <p:ph type="ftr" sz="quarter" idx="11"/>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endParaRPr lang="en-US" dirty="0"/>
          </a:p>
        </p:txBody>
      </p:sp>
      <p:sp>
        <p:nvSpPr>
          <p:cNvPr id="5" name="Slide Number Placeholder 4"/>
          <p:cNvSpPr>
            <a:spLocks noGrp="1"/>
          </p:cNvSpPr>
          <p:nvPr>
            <p:ph type="sldNum" sz="quarter" idx="12"/>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1007907D-0B55-481B-BB7E-D838E9D1255F}"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8" name="Picture 7"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Overlay-FullBackground.jpg"/>
          <p:cNvPicPr>
            <a:picLocks noChangeAspect="1"/>
          </p:cNvPicPr>
          <p:nvPr/>
        </p:nvPicPr>
        <p:blipFill>
          <a:blip r:embed="rId2"/>
          <a:srcRect r="14719"/>
          <a:stretch>
            <a:fillRect/>
          </a:stretch>
        </p:blipFill>
        <p:spPr>
          <a:xfrm>
            <a:off x="0" y="4482"/>
            <a:ext cx="7798112" cy="6858000"/>
          </a:xfrm>
          <a:prstGeom prst="rect">
            <a:avLst/>
          </a:prstGeom>
          <a:noFill/>
          <a:ln>
            <a:noFill/>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smtClean="0"/>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924800" y="6356350"/>
            <a:ext cx="1066800"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7907D-0B55-481B-BB7E-D838E9D1255F}" type="slidenum">
              <a:rPr lang="en-US" smtClean="0"/>
              <a:pPr/>
              <a:t>‹#›</a:t>
            </a:fld>
            <a:endParaRPr lang="en-US" dirty="0"/>
          </a:p>
        </p:txBody>
      </p:sp>
      <p:pic>
        <p:nvPicPr>
          <p:cNvPr id="10" name="Picture 9" descr="overlay-ruleShadow.png"/>
          <p:cNvPicPr>
            <a:picLocks noChangeAspect="1"/>
          </p:cNvPicPr>
          <p:nvPr/>
        </p:nvPicPr>
        <p:blipFill>
          <a:blip r:embed="rId3"/>
          <a:srcRect r="25031"/>
          <a:stretch>
            <a:fillRect/>
          </a:stretch>
        </p:blipFill>
        <p:spPr>
          <a:xfrm rot="5400000" flipH="1">
            <a:off x="4421262" y="3365075"/>
            <a:ext cx="6855164" cy="12501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7" name="Picture 6"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789081"/>
            <a:ext cx="7583488" cy="1470025"/>
          </a:xfrm>
        </p:spPr>
        <p:txBody>
          <a:bodyPr anchor="ctr" anchorCtr="0"/>
          <a:lstStyle/>
          <a:p>
            <a:r>
              <a:rPr lang="en-US" smtClean="0"/>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normAutofit/>
          </a:bodyPr>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F84E61-BFA6-4150-9FE3-AA0C8F288190}" type="slidenum">
              <a:rPr/>
              <a:pPr/>
              <a:t>‹#›</a:t>
            </a:fld>
            <a:endParaRPr/>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normAutofit/>
          </a:bodyPr>
          <a:lstStyle>
            <a:lvl1pPr marL="0" indent="0" algn="ctr">
              <a:buNone/>
              <a:defRPr sz="1600">
                <a:solidFill>
                  <a:schemeClr val="tx1"/>
                </a:solidFill>
              </a:defRPr>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4446984"/>
            <a:ext cx="9144000" cy="125016"/>
          </a:xfrm>
          <a:prstGeom prst="rect">
            <a:avLst/>
          </a:prstGeom>
        </p:spPr>
      </p:pic>
      <p:pic>
        <p:nvPicPr>
          <p:cNvPr id="7" name="Picture 6" descr="Overlay-FullBackground.jpg"/>
          <p:cNvPicPr>
            <a:picLocks noChangeAspect="1"/>
          </p:cNvPicPr>
          <p:nvPr/>
        </p:nvPicPr>
        <p:blipFill>
          <a:blip r:embed="rId3"/>
          <a:srcRect t="66667"/>
          <a:stretch>
            <a:fillRect/>
          </a:stretch>
        </p:blipFill>
        <p:spPr>
          <a:xfrm>
            <a:off x="0" y="4572000"/>
            <a:ext cx="9144000" cy="2286000"/>
          </a:xfrm>
          <a:prstGeom prst="rect">
            <a:avLst/>
          </a:prstGeom>
        </p:spPr>
      </p:pic>
      <p:sp>
        <p:nvSpPr>
          <p:cNvPr id="2" name="Title 1"/>
          <p:cNvSpPr>
            <a:spLocks noGrp="1"/>
          </p:cNvSpPr>
          <p:nvPr>
            <p:ph type="title"/>
          </p:nvPr>
        </p:nvSpPr>
        <p:spPr>
          <a:xfrm>
            <a:off x="779463" y="2971800"/>
            <a:ext cx="7583487"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9463" y="4724400"/>
            <a:ext cx="7583487" cy="1398494"/>
          </a:xfrm>
        </p:spPr>
        <p:txBody>
          <a:bodyPr vert="horz" lIns="91440" tIns="45720" rIns="91440" bIns="45720" rtlCol="0">
            <a:normAutofit/>
          </a:bodyPr>
          <a:lstStyle>
            <a:lvl1pPr marL="0" indent="0" algn="ctr" defTabSz="914400" rtl="0" eaLnBrk="1" latinLnBrk="0" hangingPunct="1">
              <a:spcBef>
                <a:spcPts val="6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F5CD18-686B-47A9-AFD5-66CE5FA52A66}"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1" name="Picture 10"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p>
            <a:r>
              <a:rPr lang="en-US" smtClean="0"/>
              <a:t>Click to edit Master title style</a:t>
            </a:r>
            <a:endParaRPr/>
          </a:p>
        </p:txBody>
      </p:sp>
      <p:sp>
        <p:nvSpPr>
          <p:cNvPr id="3" name="Content Placeholder 2"/>
          <p:cNvSpPr>
            <a:spLocks noGrp="1"/>
          </p:cNvSpPr>
          <p:nvPr>
            <p:ph sz="half" idx="1"/>
          </p:nvPr>
        </p:nvSpPr>
        <p:spPr>
          <a:xfrm>
            <a:off x="779463"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96791"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3" name="Picture 12"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96791"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07907D-0B55-481B-BB7E-D838E9D1255F}" type="slidenum">
              <a:rPr lang="en-US" smtClean="0"/>
              <a:pPr/>
              <a:t>‹#›</a:t>
            </a:fld>
            <a:endParaRPr lang="en-US" dirty="0"/>
          </a:p>
        </p:txBody>
      </p:sp>
      <p:pic>
        <p:nvPicPr>
          <p:cNvPr id="10" name="Picture 9" descr="Overlay-FullBackground.jpg"/>
          <p:cNvPicPr>
            <a:picLocks noChangeAspect="1"/>
          </p:cNvPicPr>
          <p:nvPr/>
        </p:nvPicPr>
        <p:blipFill>
          <a:blip r:embed="rId3"/>
          <a:srcRect t="21046"/>
          <a:stretch>
            <a:fillRect/>
          </a:stretch>
        </p:blipFill>
        <p:spPr>
          <a:xfrm>
            <a:off x="0" y="1447800"/>
            <a:ext cx="9144000" cy="541468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Date Placeholder 1"/>
          <p:cNvSpPr>
            <a:spLocks noGrp="1"/>
          </p:cNvSpPr>
          <p:nvPr>
            <p:ph type="dt" sz="half" idx="10"/>
          </p:nvPr>
        </p:nvSpPr>
        <p:spPr/>
        <p:txBody>
          <a:bodyPr/>
          <a:lstStyle/>
          <a:p>
            <a:fld id="{ED2269B1-2164-4E1B-94B4-B47B52FD2778}" type="datetimeFigureOut">
              <a:rPr lang="en-US" smtClean="0"/>
              <a:pPr/>
              <a:t>1/3/17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07907D-0B55-481B-BB7E-D838E9D1255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sp>
        <p:nvSpPr>
          <p:cNvPr id="2" name="Title 1"/>
          <p:cNvSpPr>
            <a:spLocks noGrp="1"/>
          </p:cNvSpPr>
          <p:nvPr>
            <p:ph type="title"/>
          </p:nvPr>
        </p:nvSpPr>
        <p:spPr>
          <a:xfrm>
            <a:off x="301752" y="273049"/>
            <a:ext cx="3962400" cy="1690221"/>
          </a:xfrm>
        </p:spPr>
        <p:txBody>
          <a:bodyPr vert="horz" lIns="91440" tIns="45720" rIns="91440" bIns="45720" rtlCol="0" anchor="b" anchorCtr="0">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4866401" y="273050"/>
            <a:ext cx="3959352" cy="5853113"/>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defTabSz="914400" rtl="0" eaLnBrk="1" latinLnBrk="0" hangingPunct="1">
              <a:lnSpc>
                <a:spcPct val="110000"/>
              </a:lnSpc>
              <a:spcBef>
                <a:spcPts val="20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2667000" y="6356350"/>
            <a:ext cx="162261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ED2269B1-2164-4E1B-94B4-B47B52FD2778}" type="datetimeFigureOut">
              <a:rPr lang="en-US" smtClean="0"/>
              <a:pPr/>
              <a:t>1/3/17</a:t>
            </a:fld>
            <a:endParaRPr lang="en-US" dirty="0"/>
          </a:p>
        </p:txBody>
      </p:sp>
      <p:sp>
        <p:nvSpPr>
          <p:cNvPr id="6" name="Footer Placeholder 5"/>
          <p:cNvSpPr>
            <a:spLocks noGrp="1"/>
          </p:cNvSpPr>
          <p:nvPr>
            <p:ph type="ftr" sz="quarter" idx="11"/>
          </p:nvPr>
        </p:nvSpPr>
        <p:spPr>
          <a:xfrm>
            <a:off x="242047" y="6356350"/>
            <a:ext cx="1891553"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892808" y="5748338"/>
            <a:ext cx="762000" cy="57626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1007907D-0B55-481B-BB7E-D838E9D1255F}" type="slidenum">
              <a:rPr lang="en-US" smtClean="0"/>
              <a:pPr/>
              <a:t>‹#›</a:t>
            </a:fld>
            <a:endParaRPr lang="en-US" dirty="0"/>
          </a:p>
        </p:txBody>
      </p:sp>
      <p:pic>
        <p:nvPicPr>
          <p:cNvPr id="10" name="Picture 9"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2753"/>
            <a:ext cx="7583488" cy="1283167"/>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8"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732494" y="6356350"/>
            <a:ext cx="2133600" cy="365125"/>
          </a:xfrm>
          <a:prstGeom prst="rect">
            <a:avLst/>
          </a:prstGeom>
        </p:spPr>
        <p:txBody>
          <a:bodyPr vert="horz" lIns="91440" tIns="45720" rIns="91440" bIns="45720" rtlCol="0" anchor="ctr"/>
          <a:lstStyle>
            <a:lvl1pPr algn="r">
              <a:defRPr sz="1200">
                <a:solidFill>
                  <a:schemeClr val="bg2"/>
                </a:solidFill>
                <a:effectLst>
                  <a:outerShdw blurRad="63500" dir="2700000" algn="tl" rotWithShape="0">
                    <a:schemeClr val="tx1">
                      <a:alpha val="40000"/>
                    </a:schemeClr>
                  </a:outerShdw>
                </a:effectLst>
              </a:defRPr>
            </a:lvl1pPr>
          </a:lstStyle>
          <a:p>
            <a:fld id="{ED2269B1-2164-4E1B-94B4-B47B52FD2778}" type="datetimeFigureOut">
              <a:rPr lang="en-US" smtClean="0"/>
              <a:pPr/>
              <a:t>1/3/17</a:t>
            </a:fld>
            <a:endParaRPr lang="en-US" dirty="0"/>
          </a:p>
        </p:txBody>
      </p:sp>
      <p:sp>
        <p:nvSpPr>
          <p:cNvPr id="5" name="Footer Placeholder 4"/>
          <p:cNvSpPr>
            <a:spLocks noGrp="1"/>
          </p:cNvSpPr>
          <p:nvPr>
            <p:ph type="ftr" sz="quarter" idx="3"/>
          </p:nvPr>
        </p:nvSpPr>
        <p:spPr>
          <a:xfrm>
            <a:off x="242047" y="6356350"/>
            <a:ext cx="2895600" cy="365125"/>
          </a:xfrm>
          <a:prstGeom prst="rect">
            <a:avLst/>
          </a:prstGeom>
        </p:spPr>
        <p:txBody>
          <a:bodyPr vert="horz" lIns="91440" tIns="45720" rIns="91440" bIns="45720" rtlCol="0" anchor="ctr"/>
          <a:lstStyle>
            <a:lvl1pPr algn="l">
              <a:defRPr sz="1200">
                <a:solidFill>
                  <a:schemeClr val="bg2"/>
                </a:solidFill>
                <a:effectLst>
                  <a:outerShdw blurRad="63500" dir="2700000" algn="tl" rotWithShape="0">
                    <a:schemeClr val="tx1">
                      <a:alpha val="40000"/>
                    </a:schemeClr>
                  </a:outerShdw>
                </a:effectLst>
              </a:defRPr>
            </a:lvl1pPr>
          </a:lstStyle>
          <a:p>
            <a:endParaRPr lang="en-US" dirty="0"/>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bg2"/>
                </a:solidFill>
                <a:effectLst>
                  <a:outerShdw blurRad="63500" dir="2700000" algn="tl" rotWithShape="0">
                    <a:schemeClr val="tx1">
                      <a:alpha val="40000"/>
                    </a:schemeClr>
                  </a:outerShdw>
                </a:effectLst>
              </a:defRPr>
            </a:lvl1pPr>
          </a:lstStyle>
          <a:p>
            <a:fld id="{1007907D-0B55-481B-BB7E-D838E9D1255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Lst>
  <p:txStyles>
    <p:title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p:titleStyle>
    <p:bodyStyle>
      <a:lvl1pPr marL="282575" indent="-282575" algn="l" defTabSz="914400" rtl="0" eaLnBrk="1" latinLnBrk="0" hangingPunct="1">
        <a:spcBef>
          <a:spcPts val="2000"/>
        </a:spcBef>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577850" indent="-295275" algn="l" defTabSz="914400" rtl="0" eaLnBrk="1" latinLnBrk="0" hangingPunct="1">
        <a:spcBef>
          <a:spcPts val="600"/>
        </a:spcBef>
        <a:buClr>
          <a:schemeClr val="bg2">
            <a:lumMod val="60000"/>
            <a:lumOff val="40000"/>
          </a:schemeClr>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n-ea"/>
          <a:cs typeface="+mn-cs"/>
        </a:defRPr>
      </a:lvl2pPr>
      <a:lvl3pPr marL="860425" indent="-282575" algn="l" defTabSz="914400" rtl="0" eaLnBrk="1" latinLnBrk="0" hangingPunct="1">
        <a:spcBef>
          <a:spcPts val="600"/>
        </a:spcBef>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n-ea"/>
          <a:cs typeface="+mn-cs"/>
        </a:defRPr>
      </a:lvl3pPr>
      <a:lvl4pPr marL="1143000" indent="-282575" algn="l" defTabSz="914400" rtl="0" eaLnBrk="1" latinLnBrk="0" hangingPunct="1">
        <a:spcBef>
          <a:spcPts val="600"/>
        </a:spcBef>
        <a:buClr>
          <a:schemeClr val="bg2">
            <a:lumMod val="60000"/>
            <a:lumOff val="40000"/>
          </a:schemeClr>
        </a:buClr>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4pPr>
      <a:lvl5pPr marL="1425575" indent="-282575" algn="l" defTabSz="914400" rtl="0" eaLnBrk="1" latinLnBrk="0" hangingPunct="1">
        <a:spcBef>
          <a:spcPts val="600"/>
        </a:spcBef>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ww.ed.gov/"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image" Target="../media/image6.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ww.ed.gov/Reading-Comprehension/Focus-on-Text-Structure/see/index.cfm?T_ID=36&amp;P_ID=98&amp;c1=2073%23cluster-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ww.ed.gov/Reading-Comprehension/Teach-Comprehension-Strategies/learn/?T_ID=36&amp;P_ID=97&amp;intID=2099&amp;t=1%23learn"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ww.ed.gov/"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ww.ed.gov/Reading-Comprehension/Engage-Students-With-Text/learn/?T_ID=36&amp;P_ID=99"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ies.ed.gov/ncee/wwc/"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effectLst/>
              </a:rPr>
              <a:t>Improving Reading Comprehension K-3</a:t>
            </a:r>
            <a:endParaRPr lang="en-US" b="1" dirty="0">
              <a:effectLst/>
            </a:endParaRPr>
          </a:p>
        </p:txBody>
      </p:sp>
      <p:sp>
        <p:nvSpPr>
          <p:cNvPr id="3" name="Subtitle 2"/>
          <p:cNvSpPr>
            <a:spLocks noGrp="1"/>
          </p:cNvSpPr>
          <p:nvPr>
            <p:ph type="subTitle" idx="1"/>
          </p:nvPr>
        </p:nvSpPr>
        <p:spPr>
          <a:xfrm>
            <a:off x="1371600" y="4114800"/>
            <a:ext cx="6400800" cy="2286000"/>
          </a:xfrm>
        </p:spPr>
        <p:txBody>
          <a:bodyPr>
            <a:normAutofit/>
          </a:bodyPr>
          <a:lstStyle/>
          <a:p>
            <a:r>
              <a:rPr lang="en-US" sz="2400" dirty="0" smtClean="0">
                <a:solidFill>
                  <a:schemeClr val="tx2">
                    <a:lumMod val="10000"/>
                  </a:schemeClr>
                </a:solidFill>
                <a:latin typeface="Candara" pitchFamily="34" charset="0"/>
              </a:rPr>
              <a:t>Timothy Shanahan</a:t>
            </a:r>
          </a:p>
          <a:p>
            <a:r>
              <a:rPr lang="en-US" sz="2400" dirty="0" smtClean="0">
                <a:solidFill>
                  <a:schemeClr val="tx2">
                    <a:lumMod val="10000"/>
                  </a:schemeClr>
                </a:solidFill>
                <a:latin typeface="Candara" pitchFamily="34" charset="0"/>
              </a:rPr>
              <a:t>University of Illinois at Chicago</a:t>
            </a:r>
          </a:p>
          <a:p>
            <a:r>
              <a:rPr lang="en-US" sz="2400" dirty="0" smtClean="0">
                <a:solidFill>
                  <a:schemeClr val="tx2">
                    <a:lumMod val="10000"/>
                  </a:schemeClr>
                </a:solidFill>
                <a:latin typeface="Candara" pitchFamily="34" charset="0"/>
              </a:rPr>
              <a:t>www.shanahanonliteracy.com</a:t>
            </a:r>
          </a:p>
          <a:p>
            <a:endParaRPr lang="en-US" dirty="0" smtClean="0"/>
          </a:p>
          <a:p>
            <a:endParaRPr lang="en-US" dirty="0"/>
          </a:p>
        </p:txBody>
      </p:sp>
    </p:spTree>
    <p:extLst>
      <p:ext uri="{BB962C8B-B14F-4D97-AF65-F5344CB8AC3E}">
        <p14:creationId xmlns:p14="http://schemas.microsoft.com/office/powerpoint/2010/main" val="222482997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DOING WHAT WORKS</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Website that provides more detailed implementation information on the practice guides</a:t>
            </a:r>
          </a:p>
          <a:p>
            <a:r>
              <a:rPr lang="en-US" dirty="0" smtClean="0">
                <a:effectLst/>
                <a:latin typeface="Candara" pitchFamily="34" charset="0"/>
              </a:rPr>
              <a:t>Includes interview videos, classroom application slide shows and audios, examples of student work and other materials</a:t>
            </a:r>
          </a:p>
          <a:p>
            <a:r>
              <a:rPr lang="en-US" dirty="0">
                <a:effectLst/>
                <a:latin typeface="Candara" pitchFamily="34" charset="0"/>
                <a:hlinkClick r:id="rId2"/>
              </a:rPr>
              <a:t>http://dww.ed.gov</a:t>
            </a:r>
            <a:r>
              <a:rPr lang="en-US" dirty="0" smtClean="0">
                <a:effectLst/>
                <a:latin typeface="Candara" pitchFamily="34" charset="0"/>
                <a:hlinkClick r:id="rId2"/>
              </a:rPr>
              <a:t>/</a:t>
            </a:r>
            <a:endParaRPr lang="en-US" dirty="0" smtClean="0">
              <a:effectLst/>
              <a:latin typeface="Candara" pitchFamily="34" charset="0"/>
            </a:endParaRPr>
          </a:p>
          <a:p>
            <a:pPr marL="0" indent="0">
              <a:buNone/>
            </a:pPr>
            <a:endParaRPr lang="en-US" dirty="0"/>
          </a:p>
        </p:txBody>
      </p:sp>
    </p:spTree>
    <p:extLst>
      <p:ext uri="{BB962C8B-B14F-4D97-AF65-F5344CB8AC3E}">
        <p14:creationId xmlns:p14="http://schemas.microsoft.com/office/powerpoint/2010/main" val="23588231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Today’s presentation</a:t>
            </a:r>
            <a:endParaRPr lang="en-US" b="1" dirty="0">
              <a:effectLst/>
            </a:endParaRPr>
          </a:p>
        </p:txBody>
      </p:sp>
      <p:sp>
        <p:nvSpPr>
          <p:cNvPr id="3" name="Content Placeholder 2"/>
          <p:cNvSpPr>
            <a:spLocks noGrp="1"/>
          </p:cNvSpPr>
          <p:nvPr>
            <p:ph idx="1"/>
          </p:nvPr>
        </p:nvSpPr>
        <p:spPr/>
        <p:txBody>
          <a:bodyPr>
            <a:normAutofit/>
          </a:bodyPr>
          <a:lstStyle/>
          <a:p>
            <a:r>
              <a:rPr lang="en-US" dirty="0" smtClean="0">
                <a:effectLst/>
                <a:latin typeface="Candara" pitchFamily="34" charset="0"/>
              </a:rPr>
              <a:t>Our presentation today will focus specifically on one practice guide:</a:t>
            </a:r>
          </a:p>
          <a:p>
            <a:r>
              <a:rPr lang="en-US" b="1" i="1" dirty="0" smtClean="0">
                <a:effectLst/>
                <a:latin typeface="Candara" pitchFamily="34" charset="0"/>
              </a:rPr>
              <a:t>Improving Reading Comprehension in Kindergarten Through 3</a:t>
            </a:r>
            <a:r>
              <a:rPr lang="en-US" b="1" i="1" baseline="30000" dirty="0" smtClean="0">
                <a:effectLst/>
                <a:latin typeface="Candara" pitchFamily="34" charset="0"/>
              </a:rPr>
              <a:t>rd</a:t>
            </a:r>
            <a:r>
              <a:rPr lang="en-US" b="1" i="1" dirty="0" smtClean="0">
                <a:effectLst/>
                <a:latin typeface="Candara" pitchFamily="34" charset="0"/>
              </a:rPr>
              <a:t> Grade</a:t>
            </a:r>
          </a:p>
          <a:p>
            <a:r>
              <a:rPr lang="en-US" dirty="0" smtClean="0">
                <a:effectLst/>
                <a:latin typeface="Candara" pitchFamily="34" charset="0"/>
              </a:rPr>
              <a:t>But I will also draw information from other practice guides and research reviews to make this more complete (practice guides are focused somewhat narrowly)</a:t>
            </a:r>
            <a:endParaRPr lang="en-US" dirty="0">
              <a:effectLst/>
              <a:latin typeface="Candara" pitchFamily="34" charset="0"/>
            </a:endParaRPr>
          </a:p>
        </p:txBody>
      </p:sp>
    </p:spTree>
    <p:extLst>
      <p:ext uri="{BB962C8B-B14F-4D97-AF65-F5344CB8AC3E}">
        <p14:creationId xmlns:p14="http://schemas.microsoft.com/office/powerpoint/2010/main" val="348532598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Background</a:t>
            </a:r>
            <a:endParaRPr lang="en-US" b="1" dirty="0">
              <a:effectLst/>
            </a:endParaRPr>
          </a:p>
        </p:txBody>
      </p:sp>
      <p:sp>
        <p:nvSpPr>
          <p:cNvPr id="3" name="Content Placeholder 2"/>
          <p:cNvSpPr>
            <a:spLocks noGrp="1"/>
          </p:cNvSpPr>
          <p:nvPr>
            <p:ph idx="1"/>
          </p:nvPr>
        </p:nvSpPr>
        <p:spPr/>
        <p:txBody>
          <a:bodyPr/>
          <a:lstStyle/>
          <a:p>
            <a:r>
              <a:rPr lang="en-US" dirty="0" smtClean="0">
                <a:latin typeface="Candara" pitchFamily="34" charset="0"/>
              </a:rPr>
              <a:t>Topic is determined by IES</a:t>
            </a:r>
          </a:p>
          <a:p>
            <a:r>
              <a:rPr lang="en-US" dirty="0" smtClean="0">
                <a:latin typeface="Candara" pitchFamily="34" charset="0"/>
              </a:rPr>
              <a:t>Team of researchers and practitioners are invited to participate</a:t>
            </a:r>
          </a:p>
          <a:p>
            <a:r>
              <a:rPr lang="en-US" dirty="0" smtClean="0">
                <a:latin typeface="Candara" pitchFamily="34" charset="0"/>
              </a:rPr>
              <a:t>The team determines what recommendations to make</a:t>
            </a:r>
          </a:p>
          <a:p>
            <a:r>
              <a:rPr lang="en-US" dirty="0" smtClean="0">
                <a:latin typeface="Candara" pitchFamily="34" charset="0"/>
              </a:rPr>
              <a:t>What Works Clearinghouse vets the case for each recommendation (with the help of the team)</a:t>
            </a:r>
          </a:p>
          <a:p>
            <a:r>
              <a:rPr lang="en-US" dirty="0" smtClean="0">
                <a:latin typeface="Candara" pitchFamily="34" charset="0"/>
              </a:rPr>
              <a:t>Various levels of review</a:t>
            </a:r>
            <a:endParaRPr lang="en-US" dirty="0">
              <a:latin typeface="Candara" pitchFamily="34" charset="0"/>
            </a:endParaRPr>
          </a:p>
        </p:txBody>
      </p:sp>
    </p:spTree>
    <p:extLst>
      <p:ext uri="{BB962C8B-B14F-4D97-AF65-F5344CB8AC3E}">
        <p14:creationId xmlns:p14="http://schemas.microsoft.com/office/powerpoint/2010/main" val="11648395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rPr>
              <a:t>Recommendation 1</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4100" b="1" dirty="0" smtClean="0">
                <a:effectLst/>
                <a:latin typeface="Candara" pitchFamily="34" charset="0"/>
              </a:rPr>
              <a:t>Teach students how to use reading comprehension strategies</a:t>
            </a:r>
            <a:r>
              <a:rPr lang="en-US" sz="4100" dirty="0" smtClean="0">
                <a:effectLst/>
                <a:latin typeface="Candara" pitchFamily="34" charset="0"/>
              </a:rPr>
              <a:t>.</a:t>
            </a:r>
          </a:p>
          <a:p>
            <a:pPr marL="0" indent="0">
              <a:buNone/>
            </a:pPr>
            <a:endParaRPr lang="en-US" dirty="0">
              <a:effectLst/>
            </a:endParaRPr>
          </a:p>
          <a:p>
            <a:r>
              <a:rPr lang="en-US" sz="2600" dirty="0" smtClean="0">
                <a:effectLst/>
              </a:rPr>
              <a:t>Level </a:t>
            </a:r>
            <a:r>
              <a:rPr lang="en-US" sz="2600" dirty="0">
                <a:effectLst/>
              </a:rPr>
              <a:t>of Evidence: </a:t>
            </a:r>
            <a:r>
              <a:rPr lang="en-US" sz="2600" b="1" dirty="0" smtClean="0">
                <a:effectLst/>
              </a:rPr>
              <a:t>STRONG</a:t>
            </a:r>
          </a:p>
          <a:p>
            <a:endParaRPr lang="en-US" sz="8000" b="1" dirty="0"/>
          </a:p>
          <a:p>
            <a:endParaRPr lang="en-US" dirty="0"/>
          </a:p>
        </p:txBody>
      </p:sp>
    </p:spTree>
    <p:extLst>
      <p:ext uri="{BB962C8B-B14F-4D97-AF65-F5344CB8AC3E}">
        <p14:creationId xmlns:p14="http://schemas.microsoft.com/office/powerpoint/2010/main" val="206779875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1 (cont.)</a:t>
            </a:r>
            <a:endParaRPr lang="en-US" b="1" dirty="0">
              <a:effectLst/>
            </a:endParaRPr>
          </a:p>
        </p:txBody>
      </p:sp>
      <p:sp>
        <p:nvSpPr>
          <p:cNvPr id="3" name="Content Placeholder 2"/>
          <p:cNvSpPr>
            <a:spLocks noGrp="1"/>
          </p:cNvSpPr>
          <p:nvPr>
            <p:ph idx="1"/>
          </p:nvPr>
        </p:nvSpPr>
        <p:spPr>
          <a:xfrm>
            <a:off x="533400" y="1752600"/>
            <a:ext cx="7829551" cy="5105400"/>
          </a:xfrm>
        </p:spPr>
        <p:txBody>
          <a:bodyPr>
            <a:normAutofit fontScale="77500" lnSpcReduction="20000"/>
          </a:bodyPr>
          <a:lstStyle/>
          <a:p>
            <a:r>
              <a:rPr lang="en-US" sz="3400" dirty="0" smtClean="0">
                <a:effectLst/>
                <a:latin typeface="Candara" pitchFamily="34" charset="0"/>
              </a:rPr>
              <a:t>The research evidence was strong for the overall recommendation.</a:t>
            </a:r>
          </a:p>
          <a:p>
            <a:r>
              <a:rPr lang="en-US" sz="3400" dirty="0" smtClean="0">
                <a:effectLst/>
                <a:latin typeface="Candara" pitchFamily="34" charset="0"/>
              </a:rPr>
              <a:t>It was strong for several specific strategies.</a:t>
            </a:r>
          </a:p>
          <a:p>
            <a:r>
              <a:rPr lang="en-US" sz="3400" dirty="0" smtClean="0">
                <a:effectLst/>
                <a:latin typeface="Candara" pitchFamily="34" charset="0"/>
              </a:rPr>
              <a:t>It was strong for the recommendations on how to teach strategies.</a:t>
            </a:r>
          </a:p>
          <a:p>
            <a:r>
              <a:rPr lang="en-US" sz="3400" dirty="0" smtClean="0">
                <a:effectLst/>
                <a:latin typeface="Candara" pitchFamily="34" charset="0"/>
              </a:rPr>
              <a:t>(To be strong, there had to be specific findings from educational experiments with children in this age group; outcomes could be listening comprehension in K and beginning Grade 1).</a:t>
            </a:r>
          </a:p>
          <a:p>
            <a:endParaRPr lang="en-US" b="1" dirty="0"/>
          </a:p>
          <a:p>
            <a:pPr marL="0" indent="0">
              <a:buNone/>
            </a:pPr>
            <a:r>
              <a:rPr lang="en-US" dirty="0"/>
              <a:t/>
            </a:r>
            <a:br>
              <a:rPr lang="en-US" dirty="0"/>
            </a:br>
            <a:endParaRPr lang="en-US" dirty="0"/>
          </a:p>
        </p:txBody>
      </p:sp>
    </p:spTree>
    <p:extLst>
      <p:ext uri="{BB962C8B-B14F-4D97-AF65-F5344CB8AC3E}">
        <p14:creationId xmlns:p14="http://schemas.microsoft.com/office/powerpoint/2010/main" val="4122220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1 (Cont.)</a:t>
            </a:r>
            <a:endParaRPr lang="en-US" b="1" dirty="0">
              <a:effectLst/>
            </a:endParaRPr>
          </a:p>
        </p:txBody>
      </p:sp>
      <p:sp>
        <p:nvSpPr>
          <p:cNvPr id="3" name="Content Placeholder 2"/>
          <p:cNvSpPr>
            <a:spLocks noGrp="1"/>
          </p:cNvSpPr>
          <p:nvPr>
            <p:ph sz="half" idx="1"/>
          </p:nvPr>
        </p:nvSpPr>
        <p:spPr/>
        <p:txBody>
          <a:bodyPr/>
          <a:lstStyle/>
          <a:p>
            <a:pPr marL="0" indent="0">
              <a:buNone/>
            </a:pPr>
            <a:r>
              <a:rPr lang="en-US" b="1" dirty="0" smtClean="0">
                <a:effectLst/>
                <a:latin typeface="Candara" pitchFamily="34" charset="0"/>
              </a:rPr>
              <a:t>Strategies are/require:</a:t>
            </a:r>
          </a:p>
          <a:p>
            <a:r>
              <a:rPr lang="en-US" dirty="0" smtClean="0">
                <a:effectLst/>
                <a:latin typeface="Candara" pitchFamily="34" charset="0"/>
              </a:rPr>
              <a:t>Intentional mental actions used during reading</a:t>
            </a:r>
          </a:p>
          <a:p>
            <a:r>
              <a:rPr lang="en-US" dirty="0" smtClean="0">
                <a:effectLst/>
                <a:latin typeface="Candara" pitchFamily="34" charset="0"/>
              </a:rPr>
              <a:t>Deliberate efforts by reader to understand or remember</a:t>
            </a:r>
          </a:p>
          <a:p>
            <a:r>
              <a:rPr lang="en-US" dirty="0" smtClean="0">
                <a:effectLst/>
                <a:latin typeface="Candara" pitchFamily="34" charset="0"/>
              </a:rPr>
              <a:t>Explicit teaching in how to use the strategies independently</a:t>
            </a:r>
          </a:p>
          <a:p>
            <a:endParaRPr lang="en-US" b="1" dirty="0" smtClean="0">
              <a:effectLst/>
            </a:endParaRPr>
          </a:p>
          <a:p>
            <a:pPr marL="0" indent="0">
              <a:buNone/>
            </a:pPr>
            <a:endParaRPr lang="en-US" b="1" dirty="0">
              <a:effectLst/>
            </a:endParaRPr>
          </a:p>
        </p:txBody>
      </p:sp>
      <p:sp>
        <p:nvSpPr>
          <p:cNvPr id="4" name="Content Placeholder 3"/>
          <p:cNvSpPr>
            <a:spLocks noGrp="1"/>
          </p:cNvSpPr>
          <p:nvPr>
            <p:ph sz="half" idx="2"/>
          </p:nvPr>
        </p:nvSpPr>
        <p:spPr/>
        <p:txBody>
          <a:bodyPr/>
          <a:lstStyle/>
          <a:p>
            <a:r>
              <a:rPr lang="en-US" b="1" dirty="0" smtClean="0">
                <a:effectLst/>
                <a:latin typeface="Candara" pitchFamily="34" charset="0"/>
              </a:rPr>
              <a:t>Strategies are not:</a:t>
            </a:r>
          </a:p>
          <a:p>
            <a:r>
              <a:rPr lang="en-US" dirty="0" smtClean="0">
                <a:effectLst/>
                <a:latin typeface="Candara" pitchFamily="34" charset="0"/>
              </a:rPr>
              <a:t>Instructional activities </a:t>
            </a:r>
          </a:p>
          <a:p>
            <a:r>
              <a:rPr lang="en-US" dirty="0" smtClean="0">
                <a:effectLst/>
                <a:latin typeface="Candara" pitchFamily="34" charset="0"/>
              </a:rPr>
              <a:t>Exercises aimed at giving students practice with skills</a:t>
            </a:r>
          </a:p>
          <a:p>
            <a:r>
              <a:rPr lang="en-US" dirty="0" smtClean="0">
                <a:effectLst/>
                <a:latin typeface="Candara" pitchFamily="34" charset="0"/>
              </a:rPr>
              <a:t>Reading comprehension skills (sequencing, drawing conclusions, etc.)</a:t>
            </a:r>
          </a:p>
          <a:p>
            <a:endParaRPr lang="en-US" dirty="0">
              <a:effectLst/>
              <a:latin typeface="Candara" pitchFamily="34" charset="0"/>
            </a:endParaRPr>
          </a:p>
        </p:txBody>
      </p:sp>
    </p:spTree>
    <p:extLst>
      <p:ext uri="{BB962C8B-B14F-4D97-AF65-F5344CB8AC3E}">
        <p14:creationId xmlns:p14="http://schemas.microsoft.com/office/powerpoint/2010/main" val="235828048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1 (cont.)</a:t>
            </a:r>
            <a:endParaRPr lang="en-US" b="1" dirty="0">
              <a:effectLst/>
            </a:endParaRPr>
          </a:p>
        </p:txBody>
      </p:sp>
      <p:sp>
        <p:nvSpPr>
          <p:cNvPr id="3" name="Content Placeholder 2"/>
          <p:cNvSpPr>
            <a:spLocks noGrp="1"/>
          </p:cNvSpPr>
          <p:nvPr>
            <p:ph idx="1"/>
          </p:nvPr>
        </p:nvSpPr>
        <p:spPr>
          <a:xfrm>
            <a:off x="533400" y="1676400"/>
            <a:ext cx="7829551" cy="4876800"/>
          </a:xfrm>
        </p:spPr>
        <p:txBody>
          <a:bodyPr>
            <a:normAutofit fontScale="92500" lnSpcReduction="20000"/>
          </a:bodyPr>
          <a:lstStyle/>
          <a:p>
            <a:r>
              <a:rPr lang="en-US" dirty="0" smtClean="0">
                <a:effectLst/>
                <a:latin typeface="Candara" pitchFamily="34" charset="0"/>
              </a:rPr>
              <a:t>Activating prior knowledge or predicting</a:t>
            </a:r>
          </a:p>
          <a:p>
            <a:r>
              <a:rPr lang="en-US" dirty="0" smtClean="0">
                <a:effectLst/>
                <a:latin typeface="Candara" pitchFamily="34" charset="0"/>
              </a:rPr>
              <a:t>Questioning</a:t>
            </a:r>
          </a:p>
          <a:p>
            <a:r>
              <a:rPr lang="en-US" dirty="0" smtClean="0">
                <a:effectLst/>
                <a:latin typeface="Candara" pitchFamily="34" charset="0"/>
              </a:rPr>
              <a:t>Visualization</a:t>
            </a:r>
          </a:p>
          <a:p>
            <a:r>
              <a:rPr lang="en-US" dirty="0" smtClean="0">
                <a:effectLst/>
                <a:latin typeface="Candara" pitchFamily="34" charset="0"/>
              </a:rPr>
              <a:t>Monitoring, clarifying, or fix up</a:t>
            </a:r>
          </a:p>
          <a:p>
            <a:r>
              <a:rPr lang="en-US" dirty="0" smtClean="0">
                <a:effectLst/>
                <a:latin typeface="Candara" pitchFamily="34" charset="0"/>
              </a:rPr>
              <a:t>Inference</a:t>
            </a:r>
          </a:p>
          <a:p>
            <a:r>
              <a:rPr lang="en-US" dirty="0" smtClean="0">
                <a:effectLst/>
                <a:latin typeface="Candara" pitchFamily="34" charset="0"/>
              </a:rPr>
              <a:t>Summarizing/Retelling </a:t>
            </a:r>
          </a:p>
          <a:p>
            <a:pPr marL="0" indent="0">
              <a:buNone/>
            </a:pPr>
            <a:endParaRPr lang="en-US" dirty="0" smtClean="0">
              <a:effectLst/>
            </a:endParaRPr>
          </a:p>
          <a:p>
            <a:endParaRPr lang="en-US" dirty="0">
              <a:effectLst/>
            </a:endParaRPr>
          </a:p>
          <a:p>
            <a:pPr marL="0" indent="0">
              <a:buNone/>
            </a:pPr>
            <a:r>
              <a:rPr lang="en-US" dirty="0"/>
              <a:t/>
            </a:r>
            <a:br>
              <a:rPr lang="en-US" dirty="0"/>
            </a:br>
            <a:endParaRPr lang="en-US" dirty="0"/>
          </a:p>
        </p:txBody>
      </p:sp>
    </p:spTree>
    <p:extLst>
      <p:ext uri="{BB962C8B-B14F-4D97-AF65-F5344CB8AC3E}">
        <p14:creationId xmlns:p14="http://schemas.microsoft.com/office/powerpoint/2010/main" val="118187107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1 (cont.)</a:t>
            </a:r>
            <a:endParaRPr lang="en-US" b="1" dirty="0">
              <a:effectLst/>
            </a:endParaRPr>
          </a:p>
        </p:txBody>
      </p:sp>
      <p:sp>
        <p:nvSpPr>
          <p:cNvPr id="3" name="Content Placeholder 2"/>
          <p:cNvSpPr>
            <a:spLocks noGrp="1"/>
          </p:cNvSpPr>
          <p:nvPr>
            <p:ph idx="1"/>
          </p:nvPr>
        </p:nvSpPr>
        <p:spPr>
          <a:xfrm>
            <a:off x="533400" y="1676400"/>
            <a:ext cx="7829551" cy="4876800"/>
          </a:xfrm>
        </p:spPr>
        <p:txBody>
          <a:bodyPr>
            <a:normAutofit/>
          </a:bodyPr>
          <a:lstStyle/>
          <a:p>
            <a:r>
              <a:rPr lang="en-US" dirty="0" smtClean="0">
                <a:effectLst/>
                <a:latin typeface="Candara" pitchFamily="34" charset="0"/>
              </a:rPr>
              <a:t>Several single strategies taught in sequence</a:t>
            </a:r>
          </a:p>
          <a:p>
            <a:pPr marL="0" indent="0">
              <a:buNone/>
            </a:pPr>
            <a:r>
              <a:rPr lang="en-US" dirty="0" smtClean="0">
                <a:effectLst/>
                <a:latin typeface="Candara" pitchFamily="34" charset="0"/>
              </a:rPr>
              <a:t>OR</a:t>
            </a:r>
          </a:p>
          <a:p>
            <a:r>
              <a:rPr lang="en-US" dirty="0" smtClean="0">
                <a:effectLst/>
                <a:latin typeface="Candara" pitchFamily="34" charset="0"/>
              </a:rPr>
              <a:t>Multiple strategies taught simultaneously</a:t>
            </a:r>
          </a:p>
          <a:p>
            <a:r>
              <a:rPr lang="en-US" dirty="0" smtClean="0">
                <a:effectLst/>
                <a:latin typeface="Candara" pitchFamily="34" charset="0"/>
              </a:rPr>
              <a:t>Doesn’t matter, both have their challenges</a:t>
            </a:r>
          </a:p>
          <a:p>
            <a:endParaRPr lang="en-US" dirty="0" smtClean="0">
              <a:effectLst/>
            </a:endParaRPr>
          </a:p>
          <a:p>
            <a:endParaRPr lang="en-US" dirty="0">
              <a:effectLst/>
            </a:endParaRPr>
          </a:p>
          <a:p>
            <a:pPr marL="0" indent="0">
              <a:buNone/>
            </a:pPr>
            <a:r>
              <a:rPr lang="en-US" dirty="0"/>
              <a:t/>
            </a:r>
            <a:br>
              <a:rPr lang="en-US" dirty="0"/>
            </a:br>
            <a:endParaRPr lang="en-US" dirty="0"/>
          </a:p>
        </p:txBody>
      </p:sp>
    </p:spTree>
    <p:extLst>
      <p:ext uri="{BB962C8B-B14F-4D97-AF65-F5344CB8AC3E}">
        <p14:creationId xmlns:p14="http://schemas.microsoft.com/office/powerpoint/2010/main" val="307531714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1 (cont.)</a:t>
            </a:r>
            <a:endParaRPr lang="en-US" b="1" dirty="0">
              <a:effectLst/>
            </a:endParaRPr>
          </a:p>
        </p:txBody>
      </p:sp>
      <p:sp>
        <p:nvSpPr>
          <p:cNvPr id="3" name="Content Placeholder 2"/>
          <p:cNvSpPr>
            <a:spLocks noGrp="1"/>
          </p:cNvSpPr>
          <p:nvPr>
            <p:ph idx="1"/>
          </p:nvPr>
        </p:nvSpPr>
        <p:spPr>
          <a:xfrm>
            <a:off x="533400" y="1676400"/>
            <a:ext cx="7829551" cy="4876800"/>
          </a:xfrm>
        </p:spPr>
        <p:txBody>
          <a:bodyPr>
            <a:normAutofit/>
          </a:bodyPr>
          <a:lstStyle/>
          <a:p>
            <a:r>
              <a:rPr lang="en-US" dirty="0" smtClean="0">
                <a:effectLst/>
                <a:latin typeface="Candara" pitchFamily="34" charset="0"/>
              </a:rPr>
              <a:t>Teaching using gradual release of responsibility</a:t>
            </a:r>
          </a:p>
          <a:p>
            <a:r>
              <a:rPr lang="en-US" dirty="0" smtClean="0">
                <a:effectLst/>
                <a:latin typeface="Candara" pitchFamily="34" charset="0"/>
              </a:rPr>
              <a:t>I do it, we do it, you do it</a:t>
            </a:r>
          </a:p>
          <a:p>
            <a:r>
              <a:rPr lang="en-US" dirty="0" smtClean="0">
                <a:effectLst/>
                <a:latin typeface="Candara" pitchFamily="34" charset="0"/>
              </a:rPr>
              <a:t>Explanation of what the strategy is, how to use it, when to use it, why we use it</a:t>
            </a:r>
          </a:p>
          <a:p>
            <a:pPr marL="0" indent="0">
              <a:buNone/>
            </a:pPr>
            <a:endParaRPr lang="en-US" dirty="0" smtClean="0">
              <a:effectLst/>
            </a:endParaRPr>
          </a:p>
          <a:p>
            <a:endParaRPr lang="en-US" dirty="0">
              <a:effectLst/>
            </a:endParaRPr>
          </a:p>
          <a:p>
            <a:pPr marL="0" indent="0">
              <a:buNone/>
            </a:pPr>
            <a:r>
              <a:rPr lang="en-US" dirty="0"/>
              <a:t/>
            </a:r>
            <a:br>
              <a:rPr lang="en-US" dirty="0"/>
            </a:br>
            <a:endParaRPr lang="en-US" dirty="0"/>
          </a:p>
        </p:txBody>
      </p:sp>
    </p:spTree>
    <p:extLst>
      <p:ext uri="{BB962C8B-B14F-4D97-AF65-F5344CB8AC3E}">
        <p14:creationId xmlns:p14="http://schemas.microsoft.com/office/powerpoint/2010/main" val="154931409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1 (cont.)</a:t>
            </a:r>
            <a:endParaRPr lang="en-US" b="1" dirty="0">
              <a:effectLst/>
            </a:endParaRPr>
          </a:p>
        </p:txBody>
      </p:sp>
      <p:pic>
        <p:nvPicPr>
          <p:cNvPr id="5" name="Picture 2"/>
          <p:cNvPicPr>
            <a:picLocks noChangeAspect="1" noChangeArrowheads="1"/>
          </p:cNvPicPr>
          <p:nvPr/>
        </p:nvPicPr>
        <p:blipFill>
          <a:blip r:embed="rId2"/>
          <a:srcRect l="25000" t="26042" r="37500" b="11458"/>
          <a:stretch>
            <a:fillRect/>
          </a:stretch>
        </p:blipFill>
        <p:spPr bwMode="auto">
          <a:xfrm>
            <a:off x="0" y="1600200"/>
            <a:ext cx="9144000" cy="4800600"/>
          </a:xfrm>
          <a:prstGeom prst="rect">
            <a:avLst/>
          </a:prstGeom>
          <a:noFill/>
          <a:ln w="9525">
            <a:noFill/>
            <a:miter lim="800000"/>
            <a:headEnd/>
            <a:tailEnd/>
          </a:ln>
        </p:spPr>
      </p:pic>
    </p:spTree>
    <p:extLst>
      <p:ext uri="{BB962C8B-B14F-4D97-AF65-F5344CB8AC3E}">
        <p14:creationId xmlns:p14="http://schemas.microsoft.com/office/powerpoint/2010/main" val="372337554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Introduction</a:t>
            </a:r>
            <a:endParaRPr lang="en-US" b="1" dirty="0">
              <a:effectLst/>
            </a:endParaRPr>
          </a:p>
        </p:txBody>
      </p:sp>
      <p:sp>
        <p:nvSpPr>
          <p:cNvPr id="3" name="Content Placeholder 2"/>
          <p:cNvSpPr>
            <a:spLocks noGrp="1"/>
          </p:cNvSpPr>
          <p:nvPr>
            <p:ph idx="1"/>
          </p:nvPr>
        </p:nvSpPr>
        <p:spPr/>
        <p:txBody>
          <a:bodyPr/>
          <a:lstStyle/>
          <a:p>
            <a:r>
              <a:rPr lang="en-US" dirty="0" smtClean="0">
                <a:latin typeface="Candara" pitchFamily="34" charset="0"/>
              </a:rPr>
              <a:t>Reading achievement in the U.S. has been stagnant over the past 40 years</a:t>
            </a:r>
          </a:p>
          <a:p>
            <a:r>
              <a:rPr lang="en-US" dirty="0" smtClean="0">
                <a:latin typeface="Candara" pitchFamily="34" charset="0"/>
              </a:rPr>
              <a:t>Despite increases in the demand for literacy by our economic system</a:t>
            </a:r>
          </a:p>
          <a:p>
            <a:r>
              <a:rPr lang="en-US" dirty="0" smtClean="0">
                <a:latin typeface="Candara" pitchFamily="34" charset="0"/>
              </a:rPr>
              <a:t>Other nations passing us in education</a:t>
            </a:r>
          </a:p>
          <a:p>
            <a:r>
              <a:rPr lang="en-US" dirty="0" smtClean="0">
                <a:latin typeface="Candara" pitchFamily="34" charset="0"/>
              </a:rPr>
              <a:t>Need to do better</a:t>
            </a:r>
            <a:endParaRPr lang="en-US" dirty="0">
              <a:latin typeface="Candara" pitchFamily="34" charset="0"/>
            </a:endParaRPr>
          </a:p>
        </p:txBody>
      </p:sp>
    </p:spTree>
    <p:extLst>
      <p:ext uri="{BB962C8B-B14F-4D97-AF65-F5344CB8AC3E}">
        <p14:creationId xmlns:p14="http://schemas.microsoft.com/office/powerpoint/2010/main" val="283043531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b="1" dirty="0" smtClean="0">
                <a:effectLst/>
              </a:rPr>
              <a:t>Recommendation 1 (cont.)</a:t>
            </a:r>
          </a:p>
        </p:txBody>
      </p:sp>
      <p:sp>
        <p:nvSpPr>
          <p:cNvPr id="25604" name="Rectangle 4"/>
          <p:cNvSpPr>
            <a:spLocks noGrp="1" noChangeArrowheads="1"/>
          </p:cNvSpPr>
          <p:nvPr>
            <p:ph type="body" sz="half" idx="1"/>
          </p:nvPr>
        </p:nvSpPr>
        <p:spPr>
          <a:xfrm>
            <a:off x="685800" y="1828800"/>
            <a:ext cx="3778250" cy="3657600"/>
          </a:xfrm>
        </p:spPr>
        <p:txBody>
          <a:bodyPr>
            <a:normAutofit fontScale="70000" lnSpcReduction="20000"/>
          </a:bodyPr>
          <a:lstStyle/>
          <a:p>
            <a:pPr eaLnBrk="1" hangingPunct="1">
              <a:buFontTx/>
              <a:buNone/>
            </a:pPr>
            <a:r>
              <a:rPr lang="en-US" sz="2900" b="1" dirty="0" smtClean="0">
                <a:effectLst/>
                <a:latin typeface="Candara" pitchFamily="34" charset="0"/>
              </a:rPr>
              <a:t>Strategies:</a:t>
            </a:r>
          </a:p>
          <a:p>
            <a:pPr eaLnBrk="1" hangingPunct="1">
              <a:buFontTx/>
              <a:buNone/>
            </a:pPr>
            <a:r>
              <a:rPr lang="en-US" sz="2400" dirty="0" smtClean="0">
                <a:effectLst/>
                <a:latin typeface="Candara" pitchFamily="34" charset="0"/>
              </a:rPr>
              <a:t>	Intentional</a:t>
            </a:r>
          </a:p>
          <a:p>
            <a:pPr eaLnBrk="1" hangingPunct="1">
              <a:buFontTx/>
              <a:buNone/>
            </a:pPr>
            <a:r>
              <a:rPr lang="en-US" sz="2400" dirty="0" smtClean="0">
                <a:effectLst/>
                <a:latin typeface="Candara" pitchFamily="34" charset="0"/>
              </a:rPr>
              <a:t>	Metacognitive</a:t>
            </a:r>
          </a:p>
          <a:p>
            <a:pPr eaLnBrk="1" hangingPunct="1">
              <a:buFontTx/>
              <a:buNone/>
            </a:pPr>
            <a:r>
              <a:rPr lang="en-US" sz="2400" dirty="0" smtClean="0">
                <a:effectLst/>
                <a:latin typeface="Candara" pitchFamily="34" charset="0"/>
              </a:rPr>
              <a:t>	Reflective</a:t>
            </a:r>
          </a:p>
          <a:p>
            <a:pPr eaLnBrk="1" hangingPunct="1">
              <a:buFontTx/>
              <a:buNone/>
            </a:pPr>
            <a:r>
              <a:rPr lang="en-US" sz="2400" dirty="0" smtClean="0">
                <a:effectLst/>
                <a:latin typeface="Candara" pitchFamily="34" charset="0"/>
              </a:rPr>
              <a:t>	Complex/multi-step</a:t>
            </a:r>
          </a:p>
          <a:p>
            <a:pPr eaLnBrk="1" hangingPunct="1">
              <a:buFontTx/>
              <a:buNone/>
            </a:pPr>
            <a:r>
              <a:rPr lang="en-US" sz="2400" dirty="0" smtClean="0">
                <a:effectLst/>
                <a:latin typeface="Candara" pitchFamily="34" charset="0"/>
              </a:rPr>
              <a:t>	Probability of success</a:t>
            </a:r>
          </a:p>
          <a:p>
            <a:pPr eaLnBrk="1" hangingPunct="1">
              <a:buFontTx/>
              <a:buNone/>
            </a:pPr>
            <a:r>
              <a:rPr lang="en-US" sz="2400" dirty="0" smtClean="0">
                <a:effectLst/>
                <a:latin typeface="Candara" pitchFamily="34" charset="0"/>
              </a:rPr>
              <a:t>	Approximation</a:t>
            </a:r>
          </a:p>
          <a:p>
            <a:pPr eaLnBrk="1" hangingPunct="1">
              <a:buFontTx/>
              <a:buNone/>
            </a:pPr>
            <a:r>
              <a:rPr lang="en-US" sz="2400" dirty="0" smtClean="0"/>
              <a:t>	</a:t>
            </a:r>
          </a:p>
        </p:txBody>
      </p:sp>
      <p:sp>
        <p:nvSpPr>
          <p:cNvPr id="25605" name="Rectangle 5"/>
          <p:cNvSpPr>
            <a:spLocks noGrp="1" noChangeArrowheads="1"/>
          </p:cNvSpPr>
          <p:nvPr>
            <p:ph type="body" sz="half" idx="2"/>
          </p:nvPr>
        </p:nvSpPr>
        <p:spPr>
          <a:xfrm>
            <a:off x="4343400" y="1828800"/>
            <a:ext cx="4038600" cy="3657600"/>
          </a:xfrm>
        </p:spPr>
        <p:txBody>
          <a:bodyPr>
            <a:normAutofit fontScale="70000" lnSpcReduction="20000"/>
          </a:bodyPr>
          <a:lstStyle/>
          <a:p>
            <a:pPr eaLnBrk="1" hangingPunct="1">
              <a:buFontTx/>
              <a:buNone/>
            </a:pPr>
            <a:r>
              <a:rPr lang="en-US" sz="2900" b="1" dirty="0" smtClean="0">
                <a:effectLst/>
                <a:latin typeface="Candara" pitchFamily="34" charset="0"/>
              </a:rPr>
              <a:t>Skills:</a:t>
            </a:r>
          </a:p>
          <a:p>
            <a:pPr eaLnBrk="1" hangingPunct="1">
              <a:buFontTx/>
              <a:buNone/>
            </a:pPr>
            <a:r>
              <a:rPr lang="en-US" sz="2400" dirty="0" smtClean="0">
                <a:effectLst/>
                <a:latin typeface="Candara" pitchFamily="34" charset="0"/>
              </a:rPr>
              <a:t>	Automatic</a:t>
            </a:r>
          </a:p>
          <a:p>
            <a:pPr eaLnBrk="1" hangingPunct="1">
              <a:buFontTx/>
              <a:buNone/>
            </a:pPr>
            <a:r>
              <a:rPr lang="en-US" sz="2400" dirty="0" smtClean="0">
                <a:effectLst/>
                <a:latin typeface="Candara" pitchFamily="34" charset="0"/>
              </a:rPr>
              <a:t>	Over-learning</a:t>
            </a:r>
          </a:p>
          <a:p>
            <a:pPr eaLnBrk="1" hangingPunct="1">
              <a:buFontTx/>
              <a:buNone/>
            </a:pPr>
            <a:r>
              <a:rPr lang="en-US" sz="2400" dirty="0" smtClean="0">
                <a:effectLst/>
                <a:latin typeface="Candara" pitchFamily="34" charset="0"/>
              </a:rPr>
              <a:t>	Immediate</a:t>
            </a:r>
          </a:p>
          <a:p>
            <a:pPr eaLnBrk="1" hangingPunct="1">
              <a:buFontTx/>
              <a:buNone/>
            </a:pPr>
            <a:r>
              <a:rPr lang="en-US" sz="2400" dirty="0" smtClean="0">
                <a:effectLst/>
                <a:latin typeface="Candara" pitchFamily="34" charset="0"/>
              </a:rPr>
              <a:t>	Simple/single step</a:t>
            </a:r>
          </a:p>
          <a:p>
            <a:pPr eaLnBrk="1" hangingPunct="1">
              <a:buFontTx/>
              <a:buNone/>
            </a:pPr>
            <a:r>
              <a:rPr lang="en-US" sz="2400" dirty="0" smtClean="0">
                <a:effectLst/>
                <a:latin typeface="Candara" pitchFamily="34" charset="0"/>
              </a:rPr>
              <a:t>	Certainty of success</a:t>
            </a:r>
          </a:p>
          <a:p>
            <a:pPr eaLnBrk="1" hangingPunct="1">
              <a:buFontTx/>
              <a:buNone/>
            </a:pPr>
            <a:r>
              <a:rPr lang="en-US" sz="2400" dirty="0" smtClean="0">
                <a:effectLst/>
                <a:latin typeface="Candara" pitchFamily="34" charset="0"/>
              </a:rPr>
              <a:t>	Accuracy</a:t>
            </a:r>
          </a:p>
          <a:p>
            <a:pPr eaLnBrk="1" hangingPunct="1">
              <a:buFontTx/>
              <a:buNone/>
            </a:pPr>
            <a:r>
              <a:rPr lang="en-US" sz="2400" dirty="0" smtClean="0"/>
              <a:t>	</a:t>
            </a:r>
          </a:p>
        </p:txBody>
      </p:sp>
      <p:pic>
        <p:nvPicPr>
          <p:cNvPr id="17413" name="Picture 6" descr="j023244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8732" y="4724400"/>
            <a:ext cx="193040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5604">
                                            <p:txEl>
                                              <p:pRg st="1" end="1"/>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560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5604">
                                            <p:txEl>
                                              <p:pRg st="2" end="2"/>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5605">
                                            <p:txEl>
                                              <p:pRg st="2" end="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5604">
                                            <p:txEl>
                                              <p:pRg st="3" end="3"/>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5605">
                                            <p:txEl>
                                              <p:pRg st="3" end="3"/>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5604">
                                            <p:txEl>
                                              <p:pRg st="4" end="4"/>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5605">
                                            <p:txEl>
                                              <p:pRg st="4" end="4"/>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25604">
                                            <p:txEl>
                                              <p:pRg st="5" end="5"/>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25605">
                                            <p:txEl>
                                              <p:pRg st="5" end="5"/>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25604">
                                            <p:txEl>
                                              <p:pRg st="6" end="6"/>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2560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b="1" dirty="0" smtClean="0">
                <a:effectLst/>
              </a:rPr>
              <a:t>Recommendation 1 (cont.)</a:t>
            </a:r>
          </a:p>
        </p:txBody>
      </p:sp>
      <p:sp>
        <p:nvSpPr>
          <p:cNvPr id="25604" name="Rectangle 4"/>
          <p:cNvSpPr>
            <a:spLocks noGrp="1" noChangeArrowheads="1"/>
          </p:cNvSpPr>
          <p:nvPr>
            <p:ph type="body" sz="half" idx="1"/>
          </p:nvPr>
        </p:nvSpPr>
        <p:spPr>
          <a:xfrm>
            <a:off x="685800" y="1828800"/>
            <a:ext cx="7391400" cy="3657600"/>
          </a:xfrm>
        </p:spPr>
        <p:txBody>
          <a:bodyPr>
            <a:normAutofit/>
          </a:bodyPr>
          <a:lstStyle/>
          <a:p>
            <a:pPr eaLnBrk="1" hangingPunct="1">
              <a:buFontTx/>
              <a:buNone/>
            </a:pPr>
            <a:r>
              <a:rPr lang="en-US" sz="2400" dirty="0" smtClean="0"/>
              <a:t>	</a:t>
            </a:r>
            <a:r>
              <a:rPr lang="en-US" sz="2400" b="1" dirty="0" smtClean="0"/>
              <a:t>Common problems:</a:t>
            </a:r>
          </a:p>
          <a:p>
            <a:pPr eaLnBrk="1" hangingPunct="1">
              <a:buFontTx/>
              <a:buNone/>
            </a:pPr>
            <a:r>
              <a:rPr lang="en-US" sz="2400" dirty="0" smtClean="0"/>
              <a:t>	1. General explanation of how or why to use strategy</a:t>
            </a:r>
          </a:p>
          <a:p>
            <a:pPr eaLnBrk="1" hangingPunct="1">
              <a:buFontTx/>
              <a:buNone/>
            </a:pPr>
            <a:r>
              <a:rPr lang="en-US" sz="2400" dirty="0" smtClean="0"/>
              <a:t>    2. Lack of follow through</a:t>
            </a:r>
          </a:p>
          <a:p>
            <a:pPr eaLnBrk="1" hangingPunct="1">
              <a:buFontTx/>
              <a:buNone/>
            </a:pPr>
            <a:r>
              <a:rPr lang="en-US" sz="2400" dirty="0"/>
              <a:t> </a:t>
            </a:r>
            <a:r>
              <a:rPr lang="en-US" sz="2400" dirty="0" smtClean="0"/>
              <a:t>   3. General feedback</a:t>
            </a:r>
          </a:p>
          <a:p>
            <a:pPr eaLnBrk="1" hangingPunct="1">
              <a:buFontTx/>
              <a:buNone/>
            </a:pPr>
            <a:r>
              <a:rPr lang="en-US" sz="2400" dirty="0"/>
              <a:t> </a:t>
            </a:r>
            <a:r>
              <a:rPr lang="en-US" sz="2400" dirty="0" smtClean="0"/>
              <a:t>   4. Lack of gradual release of responsibility</a:t>
            </a:r>
          </a:p>
          <a:p>
            <a:pPr eaLnBrk="1" hangingPunct="1">
              <a:buFontTx/>
              <a:buNone/>
            </a:pPr>
            <a:r>
              <a:rPr lang="en-US" sz="2400" dirty="0"/>
              <a:t> </a:t>
            </a:r>
            <a:r>
              <a:rPr lang="en-US" sz="2400" dirty="0" smtClean="0"/>
              <a:t>   5. Loss of content</a:t>
            </a:r>
          </a:p>
          <a:p>
            <a:pPr eaLnBrk="1" hangingPunct="1">
              <a:buFontTx/>
              <a:buNone/>
            </a:pPr>
            <a:endParaRPr lang="en-US" sz="2400" dirty="0" smtClean="0"/>
          </a:p>
          <a:p>
            <a:pPr eaLnBrk="1" hangingPunct="1">
              <a:buFontTx/>
              <a:buNone/>
            </a:pPr>
            <a:endParaRPr lang="en-US" sz="2400" dirty="0" smtClean="0"/>
          </a:p>
        </p:txBody>
      </p:sp>
    </p:spTree>
    <p:extLst>
      <p:ext uri="{BB962C8B-B14F-4D97-AF65-F5344CB8AC3E}">
        <p14:creationId xmlns:p14="http://schemas.microsoft.com/office/powerpoint/2010/main" val="1174732221"/>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Recommendation 2</a:t>
            </a: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4100" b="1" dirty="0" smtClean="0">
                <a:effectLst/>
                <a:latin typeface="Candara" pitchFamily="34" charset="0"/>
              </a:rPr>
              <a:t>Teach students to identify and use the text’s organizational structure to comprehend, learn, and remember content</a:t>
            </a:r>
            <a:r>
              <a:rPr lang="en-US" sz="4100" dirty="0" smtClean="0">
                <a:effectLst/>
                <a:latin typeface="Candara" pitchFamily="34" charset="0"/>
              </a:rPr>
              <a:t>.</a:t>
            </a:r>
          </a:p>
          <a:p>
            <a:pPr marL="0" indent="0">
              <a:buNone/>
            </a:pPr>
            <a:endParaRPr lang="en-US" dirty="0"/>
          </a:p>
          <a:p>
            <a:r>
              <a:rPr lang="en-US" sz="2600" dirty="0" smtClean="0">
                <a:effectLst/>
                <a:latin typeface="Candara" pitchFamily="34" charset="0"/>
              </a:rPr>
              <a:t>Level </a:t>
            </a:r>
            <a:r>
              <a:rPr lang="en-US" sz="2600" dirty="0">
                <a:effectLst/>
                <a:latin typeface="Candara" pitchFamily="34" charset="0"/>
              </a:rPr>
              <a:t>of Evidence: </a:t>
            </a:r>
            <a:r>
              <a:rPr lang="en-US" sz="2600" b="1" dirty="0" smtClean="0">
                <a:effectLst/>
                <a:latin typeface="Candara" pitchFamily="34" charset="0"/>
              </a:rPr>
              <a:t>Moderate</a:t>
            </a:r>
          </a:p>
          <a:p>
            <a:endParaRPr lang="en-US" sz="8000" b="1" dirty="0"/>
          </a:p>
          <a:p>
            <a:endParaRPr lang="en-US" dirty="0"/>
          </a:p>
        </p:txBody>
      </p:sp>
    </p:spTree>
    <p:extLst>
      <p:ext uri="{BB962C8B-B14F-4D97-AF65-F5344CB8AC3E}">
        <p14:creationId xmlns:p14="http://schemas.microsoft.com/office/powerpoint/2010/main" val="215290156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2 (cont.)</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r>
              <a:rPr lang="en-US" dirty="0" smtClean="0">
                <a:effectLst/>
                <a:latin typeface="Candara" pitchFamily="34" charset="0"/>
              </a:rPr>
              <a:t>Only a few studies supporting the recommendation with narrative and a couple with informational text</a:t>
            </a:r>
          </a:p>
          <a:p>
            <a:endParaRPr lang="en-US" dirty="0" smtClean="0">
              <a:effectLst/>
              <a:latin typeface="Candara" pitchFamily="34" charset="0"/>
            </a:endParaRPr>
          </a:p>
          <a:p>
            <a:pPr marL="0" indent="0">
              <a:buNone/>
            </a:pPr>
            <a:endParaRPr lang="en-US" sz="8000" b="1" dirty="0"/>
          </a:p>
          <a:p>
            <a:endParaRPr lang="en-US" dirty="0"/>
          </a:p>
        </p:txBody>
      </p:sp>
    </p:spTree>
    <p:extLst>
      <p:ext uri="{BB962C8B-B14F-4D97-AF65-F5344CB8AC3E}">
        <p14:creationId xmlns:p14="http://schemas.microsoft.com/office/powerpoint/2010/main" val="371815447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2 (Cont.)</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r>
              <a:rPr lang="en-US" sz="2600" b="1" dirty="0" smtClean="0">
                <a:effectLst/>
                <a:latin typeface="Candara" pitchFamily="34" charset="0"/>
              </a:rPr>
              <a:t>Authors organize texts in particular ways</a:t>
            </a:r>
          </a:p>
          <a:p>
            <a:r>
              <a:rPr lang="en-US" sz="2600" b="1" dirty="0" smtClean="0">
                <a:effectLst/>
                <a:latin typeface="Candara" pitchFamily="34" charset="0"/>
              </a:rPr>
              <a:t>We can teach students to recognize how a text is organized and to use this organization to think about and remember the text</a:t>
            </a:r>
            <a:endParaRPr lang="en-US" sz="2600" dirty="0" smtClean="0">
              <a:effectLst/>
              <a:latin typeface="Candara" pitchFamily="34" charset="0"/>
            </a:endParaRPr>
          </a:p>
          <a:p>
            <a:endParaRPr lang="en-US" sz="8000" b="1" dirty="0"/>
          </a:p>
          <a:p>
            <a:endParaRPr lang="en-US" dirty="0"/>
          </a:p>
        </p:txBody>
      </p:sp>
    </p:spTree>
    <p:extLst>
      <p:ext uri="{BB962C8B-B14F-4D97-AF65-F5344CB8AC3E}">
        <p14:creationId xmlns:p14="http://schemas.microsoft.com/office/powerpoint/2010/main" val="274742241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2 (CONT.)</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r>
              <a:rPr lang="en-US" dirty="0" smtClean="0">
                <a:latin typeface="Candara" pitchFamily="34" charset="0"/>
              </a:rPr>
              <a:t>Children can be taught to think about how stories are organized</a:t>
            </a:r>
          </a:p>
          <a:p>
            <a:r>
              <a:rPr lang="en-US" dirty="0" smtClean="0">
                <a:latin typeface="Candara" pitchFamily="34" charset="0"/>
              </a:rPr>
              <a:t>Narrative structure is fairly consistent </a:t>
            </a:r>
          </a:p>
          <a:p>
            <a:pPr marL="0" indent="0">
              <a:buNone/>
            </a:pPr>
            <a:endParaRPr lang="en-US" dirty="0">
              <a:latin typeface="Candara" pitchFamily="34" charset="0"/>
            </a:endParaRPr>
          </a:p>
          <a:p>
            <a:endParaRPr lang="en-US" sz="8000" b="1" dirty="0"/>
          </a:p>
          <a:p>
            <a:endParaRPr lang="en-US" dirty="0"/>
          </a:p>
        </p:txBody>
      </p:sp>
    </p:spTree>
    <p:extLst>
      <p:ext uri="{BB962C8B-B14F-4D97-AF65-F5344CB8AC3E}">
        <p14:creationId xmlns:p14="http://schemas.microsoft.com/office/powerpoint/2010/main" val="1364415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2: (Cont.)</a:t>
            </a:r>
            <a:endParaRPr lang="en-US" b="1" dirty="0">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69696826"/>
              </p:ext>
            </p:extLst>
          </p:nvPr>
        </p:nvGraphicFramePr>
        <p:xfrm>
          <a:off x="779463" y="1828800"/>
          <a:ext cx="7583488" cy="3235960"/>
        </p:xfrm>
        <a:graphic>
          <a:graphicData uri="http://schemas.openxmlformats.org/drawingml/2006/table">
            <a:tbl>
              <a:tblPr firstRow="1" bandRow="1">
                <a:tableStyleId>{5C22544A-7EE6-4342-B048-85BDC9FD1C3A}</a:tableStyleId>
              </a:tblPr>
              <a:tblGrid>
                <a:gridCol w="2116137"/>
                <a:gridCol w="5467351"/>
              </a:tblGrid>
              <a:tr h="370840">
                <a:tc>
                  <a:txBody>
                    <a:bodyPr/>
                    <a:lstStyle/>
                    <a:p>
                      <a:r>
                        <a:rPr lang="en-US" dirty="0" smtClean="0"/>
                        <a:t>ELEMENT</a:t>
                      </a:r>
                      <a:endParaRPr lang="en-US" dirty="0"/>
                    </a:p>
                  </a:txBody>
                  <a:tcPr/>
                </a:tc>
                <a:tc>
                  <a:txBody>
                    <a:bodyPr/>
                    <a:lstStyle/>
                    <a:p>
                      <a:r>
                        <a:rPr lang="en-US" dirty="0" smtClean="0"/>
                        <a:t>DESCRIPTION</a:t>
                      </a:r>
                      <a:endParaRPr lang="en-US" dirty="0"/>
                    </a:p>
                  </a:txBody>
                  <a:tcPr/>
                </a:tc>
              </a:tr>
              <a:tr h="370840">
                <a:tc>
                  <a:txBody>
                    <a:bodyPr/>
                    <a:lstStyle/>
                    <a:p>
                      <a:r>
                        <a:rPr lang="en-US" dirty="0" smtClean="0">
                          <a:latin typeface="Candara" pitchFamily="34" charset="0"/>
                        </a:rPr>
                        <a:t>Characters</a:t>
                      </a:r>
                      <a:endParaRPr lang="en-US" dirty="0">
                        <a:latin typeface="Candara" pitchFamily="34" charset="0"/>
                      </a:endParaRPr>
                    </a:p>
                  </a:txBody>
                  <a:tcPr/>
                </a:tc>
                <a:tc>
                  <a:txBody>
                    <a:bodyPr/>
                    <a:lstStyle/>
                    <a:p>
                      <a:r>
                        <a:rPr lang="en-US" dirty="0" smtClean="0">
                          <a:latin typeface="Candara" pitchFamily="34" charset="0"/>
                        </a:rPr>
                        <a:t>Who</a:t>
                      </a:r>
                      <a:r>
                        <a:rPr lang="en-US" baseline="0" dirty="0" smtClean="0">
                          <a:latin typeface="Candara" pitchFamily="34" charset="0"/>
                        </a:rPr>
                        <a:t> was the story about?</a:t>
                      </a:r>
                      <a:endParaRPr lang="en-US" dirty="0">
                        <a:latin typeface="Candara" pitchFamily="34" charset="0"/>
                      </a:endParaRPr>
                    </a:p>
                  </a:txBody>
                  <a:tcPr/>
                </a:tc>
              </a:tr>
              <a:tr h="370840">
                <a:tc>
                  <a:txBody>
                    <a:bodyPr/>
                    <a:lstStyle/>
                    <a:p>
                      <a:r>
                        <a:rPr lang="en-US" dirty="0" smtClean="0">
                          <a:latin typeface="Candara" pitchFamily="34" charset="0"/>
                        </a:rPr>
                        <a:t>Setting </a:t>
                      </a:r>
                      <a:endParaRPr lang="en-US" dirty="0">
                        <a:latin typeface="Candara" pitchFamily="34" charset="0"/>
                      </a:endParaRPr>
                    </a:p>
                  </a:txBody>
                  <a:tcPr/>
                </a:tc>
                <a:tc>
                  <a:txBody>
                    <a:bodyPr/>
                    <a:lstStyle/>
                    <a:p>
                      <a:r>
                        <a:rPr lang="en-US" dirty="0" smtClean="0">
                          <a:latin typeface="Candara" pitchFamily="34" charset="0"/>
                        </a:rPr>
                        <a:t>Where and when the story happened?</a:t>
                      </a:r>
                      <a:endParaRPr lang="en-US" dirty="0">
                        <a:latin typeface="Candara" pitchFamily="34" charset="0"/>
                      </a:endParaRPr>
                    </a:p>
                  </a:txBody>
                  <a:tcPr/>
                </a:tc>
              </a:tr>
              <a:tr h="370840">
                <a:tc>
                  <a:txBody>
                    <a:bodyPr/>
                    <a:lstStyle/>
                    <a:p>
                      <a:r>
                        <a:rPr lang="en-US" dirty="0" smtClean="0">
                          <a:latin typeface="Candara" pitchFamily="34" charset="0"/>
                        </a:rPr>
                        <a:t>Goal</a:t>
                      </a:r>
                      <a:endParaRPr lang="en-US" dirty="0">
                        <a:latin typeface="Candara" pitchFamily="34" charset="0"/>
                      </a:endParaRPr>
                    </a:p>
                  </a:txBody>
                  <a:tcPr/>
                </a:tc>
                <a:tc>
                  <a:txBody>
                    <a:bodyPr/>
                    <a:lstStyle/>
                    <a:p>
                      <a:r>
                        <a:rPr lang="en-US" dirty="0" smtClean="0">
                          <a:latin typeface="Candara" pitchFamily="34" charset="0"/>
                        </a:rPr>
                        <a:t>What the main character was trying to do?</a:t>
                      </a:r>
                      <a:endParaRPr lang="en-US" dirty="0">
                        <a:latin typeface="Candara" pitchFamily="34" charset="0"/>
                      </a:endParaRPr>
                    </a:p>
                  </a:txBody>
                  <a:tcPr/>
                </a:tc>
              </a:tr>
              <a:tr h="370840">
                <a:tc>
                  <a:txBody>
                    <a:bodyPr/>
                    <a:lstStyle/>
                    <a:p>
                      <a:r>
                        <a:rPr lang="en-US" dirty="0" smtClean="0">
                          <a:latin typeface="Candara" pitchFamily="34" charset="0"/>
                        </a:rPr>
                        <a:t>Problem</a:t>
                      </a:r>
                      <a:endParaRPr lang="en-US" dirty="0">
                        <a:latin typeface="Candara" pitchFamily="34" charset="0"/>
                      </a:endParaRPr>
                    </a:p>
                  </a:txBody>
                  <a:tcPr/>
                </a:tc>
                <a:tc>
                  <a:txBody>
                    <a:bodyPr/>
                    <a:lstStyle/>
                    <a:p>
                      <a:r>
                        <a:rPr lang="en-US" dirty="0" smtClean="0">
                          <a:latin typeface="Candara" pitchFamily="34" charset="0"/>
                        </a:rPr>
                        <a:t>Why the main character took certain actions?</a:t>
                      </a:r>
                      <a:endParaRPr lang="en-US" dirty="0">
                        <a:latin typeface="Candara" pitchFamily="34" charset="0"/>
                      </a:endParaRPr>
                    </a:p>
                  </a:txBody>
                  <a:tcPr/>
                </a:tc>
              </a:tr>
              <a:tr h="370840">
                <a:tc>
                  <a:txBody>
                    <a:bodyPr/>
                    <a:lstStyle/>
                    <a:p>
                      <a:r>
                        <a:rPr lang="en-US" dirty="0" smtClean="0">
                          <a:latin typeface="Candara" pitchFamily="34" charset="0"/>
                        </a:rPr>
                        <a:t>Plot or action</a:t>
                      </a:r>
                      <a:endParaRPr lang="en-US" dirty="0">
                        <a:latin typeface="Candara" pitchFamily="34" charset="0"/>
                      </a:endParaRPr>
                    </a:p>
                  </a:txBody>
                  <a:tcPr/>
                </a:tc>
                <a:tc>
                  <a:txBody>
                    <a:bodyPr/>
                    <a:lstStyle/>
                    <a:p>
                      <a:r>
                        <a:rPr lang="en-US" dirty="0" smtClean="0">
                          <a:latin typeface="Candara" pitchFamily="34" charset="0"/>
                        </a:rPr>
                        <a:t>What happened</a:t>
                      </a:r>
                      <a:r>
                        <a:rPr lang="en-US" baseline="0" dirty="0" smtClean="0">
                          <a:latin typeface="Candara" pitchFamily="34" charset="0"/>
                        </a:rPr>
                        <a:t> to the main character or what she or he did to try to solve a problem?</a:t>
                      </a:r>
                      <a:endParaRPr lang="en-US" dirty="0">
                        <a:latin typeface="Candara" pitchFamily="34" charset="0"/>
                      </a:endParaRPr>
                    </a:p>
                  </a:txBody>
                  <a:tcPr/>
                </a:tc>
              </a:tr>
              <a:tr h="370840">
                <a:tc>
                  <a:txBody>
                    <a:bodyPr/>
                    <a:lstStyle/>
                    <a:p>
                      <a:r>
                        <a:rPr lang="en-US" dirty="0" smtClean="0">
                          <a:latin typeface="Candara" pitchFamily="34" charset="0"/>
                        </a:rPr>
                        <a:t>Resolution</a:t>
                      </a:r>
                      <a:endParaRPr lang="en-US" dirty="0">
                        <a:latin typeface="Candara" pitchFamily="34" charset="0"/>
                      </a:endParaRPr>
                    </a:p>
                  </a:txBody>
                  <a:tcPr/>
                </a:tc>
                <a:tc>
                  <a:txBody>
                    <a:bodyPr/>
                    <a:lstStyle/>
                    <a:p>
                      <a:r>
                        <a:rPr lang="en-US" dirty="0" smtClean="0">
                          <a:latin typeface="Candara" pitchFamily="34" charset="0"/>
                        </a:rPr>
                        <a:t>How the story was solved and how the story ended?</a:t>
                      </a:r>
                      <a:endParaRPr lang="en-US" dirty="0">
                        <a:latin typeface="Candara" pitchFamily="34" charset="0"/>
                      </a:endParaRPr>
                    </a:p>
                  </a:txBody>
                  <a:tcPr/>
                </a:tc>
              </a:tr>
              <a:tr h="370840">
                <a:tc>
                  <a:txBody>
                    <a:bodyPr/>
                    <a:lstStyle/>
                    <a:p>
                      <a:r>
                        <a:rPr lang="en-US" dirty="0" smtClean="0">
                          <a:latin typeface="Candara" pitchFamily="34" charset="0"/>
                        </a:rPr>
                        <a:t>Theme</a:t>
                      </a:r>
                      <a:endParaRPr lang="en-US" dirty="0">
                        <a:latin typeface="Candara" pitchFamily="34" charset="0"/>
                      </a:endParaRPr>
                    </a:p>
                  </a:txBody>
                  <a:tcPr/>
                </a:tc>
                <a:tc>
                  <a:txBody>
                    <a:bodyPr/>
                    <a:lstStyle/>
                    <a:p>
                      <a:r>
                        <a:rPr lang="en-US" dirty="0" smtClean="0">
                          <a:latin typeface="Candara" pitchFamily="34" charset="0"/>
                        </a:rPr>
                        <a:t>What did</a:t>
                      </a:r>
                      <a:r>
                        <a:rPr lang="en-US" baseline="0" dirty="0" smtClean="0">
                          <a:latin typeface="Candara" pitchFamily="34" charset="0"/>
                        </a:rPr>
                        <a:t> the story mean?</a:t>
                      </a:r>
                      <a:endParaRPr lang="en-US" dirty="0">
                        <a:latin typeface="Candara" pitchFamily="34" charset="0"/>
                      </a:endParaRPr>
                    </a:p>
                  </a:txBody>
                  <a:tcPr/>
                </a:tc>
              </a:tr>
            </a:tbl>
          </a:graphicData>
        </a:graphic>
      </p:graphicFrame>
    </p:spTree>
    <p:extLst>
      <p:ext uri="{BB962C8B-B14F-4D97-AF65-F5344CB8AC3E}">
        <p14:creationId xmlns:p14="http://schemas.microsoft.com/office/powerpoint/2010/main" val="171969655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2 (CONT.)</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r>
              <a:rPr lang="en-US" dirty="0" smtClean="0">
                <a:latin typeface="Candara" pitchFamily="34" charset="0"/>
              </a:rPr>
              <a:t>Children can be taught to think about common structures of informational texts.</a:t>
            </a:r>
          </a:p>
          <a:p>
            <a:r>
              <a:rPr lang="en-US" dirty="0" smtClean="0">
                <a:latin typeface="Candara" pitchFamily="34" charset="0"/>
              </a:rPr>
              <a:t>These are less consistent than narrative structures and can be presented in combination</a:t>
            </a:r>
          </a:p>
          <a:p>
            <a:pPr marL="0" indent="0">
              <a:buNone/>
            </a:pPr>
            <a:endParaRPr lang="en-US" dirty="0">
              <a:latin typeface="Candara" pitchFamily="34" charset="0"/>
            </a:endParaRPr>
          </a:p>
          <a:p>
            <a:endParaRPr lang="en-US" sz="8000" b="1" dirty="0"/>
          </a:p>
          <a:p>
            <a:endParaRPr lang="en-US" dirty="0"/>
          </a:p>
        </p:txBody>
      </p:sp>
    </p:spTree>
    <p:extLst>
      <p:ext uri="{BB962C8B-B14F-4D97-AF65-F5344CB8AC3E}">
        <p14:creationId xmlns:p14="http://schemas.microsoft.com/office/powerpoint/2010/main" val="205023009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2 (cont.)</a:t>
            </a:r>
            <a:endParaRPr lang="en-US" b="1" dirty="0">
              <a:effectLst/>
            </a:endParaRPr>
          </a:p>
        </p:txBody>
      </p:sp>
      <p:pic>
        <p:nvPicPr>
          <p:cNvPr id="5" name="Picture 2"/>
          <p:cNvPicPr>
            <a:picLocks noChangeAspect="1" noChangeArrowheads="1"/>
          </p:cNvPicPr>
          <p:nvPr/>
        </p:nvPicPr>
        <p:blipFill>
          <a:blip r:embed="rId2"/>
          <a:srcRect l="32031" t="36458" r="18750" b="12500"/>
          <a:stretch>
            <a:fillRect/>
          </a:stretch>
        </p:blipFill>
        <p:spPr bwMode="auto">
          <a:xfrm>
            <a:off x="762000" y="1422400"/>
            <a:ext cx="7239000" cy="5334000"/>
          </a:xfrm>
          <a:prstGeom prst="rect">
            <a:avLst/>
          </a:prstGeom>
          <a:noFill/>
          <a:ln w="9525">
            <a:noFill/>
            <a:miter lim="800000"/>
            <a:headEnd/>
            <a:tailEnd/>
          </a:ln>
        </p:spPr>
      </p:pic>
    </p:spTree>
    <p:extLst>
      <p:ext uri="{BB962C8B-B14F-4D97-AF65-F5344CB8AC3E}">
        <p14:creationId xmlns:p14="http://schemas.microsoft.com/office/powerpoint/2010/main" val="207020079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2 (CONT.)</a:t>
            </a:r>
            <a:endParaRPr lang="en-US" b="1" dirty="0">
              <a:effectLst/>
            </a:endParaRPr>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dirty="0">
                <a:hlinkClick r:id="rId2"/>
              </a:rPr>
              <a:t>http://</a:t>
            </a:r>
            <a:r>
              <a:rPr lang="en-US" dirty="0" smtClean="0">
                <a:hlinkClick r:id="rId2"/>
              </a:rPr>
              <a:t>dww.ed.gov/Reading-Comprehension/Focus-on-Text-Structure/see/index.cfm?T_ID=36&amp;P_ID=98&amp;c1=2073#cluster-1</a:t>
            </a:r>
            <a:endParaRPr lang="en-US" dirty="0">
              <a:latin typeface="Candara" pitchFamily="34" charset="0"/>
            </a:endParaRPr>
          </a:p>
          <a:p>
            <a:pPr marL="0" indent="0">
              <a:buNone/>
            </a:pPr>
            <a:endParaRPr lang="en-US" sz="8000" b="1" dirty="0"/>
          </a:p>
          <a:p>
            <a:endParaRPr lang="en-US" dirty="0"/>
          </a:p>
        </p:txBody>
      </p:sp>
    </p:spTree>
    <p:extLst>
      <p:ext uri="{BB962C8B-B14F-4D97-AF65-F5344CB8AC3E}">
        <p14:creationId xmlns:p14="http://schemas.microsoft.com/office/powerpoint/2010/main" val="326773791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2753"/>
            <a:ext cx="8763000" cy="1283167"/>
          </a:xfrm>
        </p:spPr>
        <p:txBody>
          <a:bodyPr/>
          <a:lstStyle/>
          <a:p>
            <a:r>
              <a:rPr lang="en-US" b="1" dirty="0" smtClean="0">
                <a:effectLst/>
              </a:rPr>
              <a:t>Research as Answer</a:t>
            </a:r>
            <a:endParaRPr lang="en-US" b="1" dirty="0">
              <a:effectLst/>
            </a:endParaRPr>
          </a:p>
        </p:txBody>
      </p:sp>
      <p:sp>
        <p:nvSpPr>
          <p:cNvPr id="3" name="Content Placeholder 2"/>
          <p:cNvSpPr>
            <a:spLocks noGrp="1"/>
          </p:cNvSpPr>
          <p:nvPr>
            <p:ph idx="1"/>
          </p:nvPr>
        </p:nvSpPr>
        <p:spPr/>
        <p:txBody>
          <a:bodyPr/>
          <a:lstStyle/>
          <a:p>
            <a:pPr>
              <a:buClr>
                <a:schemeClr val="tx2">
                  <a:lumMod val="10000"/>
                </a:schemeClr>
              </a:buClr>
            </a:pPr>
            <a:r>
              <a:rPr lang="en-US" dirty="0" smtClean="0">
                <a:solidFill>
                  <a:srgbClr val="1C1C10"/>
                </a:solidFill>
                <a:effectLst/>
                <a:latin typeface="Candara" pitchFamily="34" charset="0"/>
              </a:rPr>
              <a:t>Educators are doing the best they know how</a:t>
            </a:r>
          </a:p>
          <a:p>
            <a:pPr>
              <a:buClr>
                <a:schemeClr val="tx2">
                  <a:lumMod val="10000"/>
                </a:schemeClr>
              </a:buClr>
            </a:pPr>
            <a:r>
              <a:rPr lang="en-US" dirty="0" smtClean="0">
                <a:solidFill>
                  <a:srgbClr val="1C1C10"/>
                </a:solidFill>
                <a:effectLst/>
                <a:latin typeface="Candara" pitchFamily="34" charset="0"/>
              </a:rPr>
              <a:t>If things are to get better, we have to follow the evidence</a:t>
            </a:r>
          </a:p>
          <a:p>
            <a:pPr>
              <a:buClr>
                <a:schemeClr val="tx2">
                  <a:lumMod val="10000"/>
                </a:schemeClr>
              </a:buClr>
            </a:pPr>
            <a:r>
              <a:rPr lang="en-US" dirty="0" smtClean="0">
                <a:solidFill>
                  <a:srgbClr val="1C1C10"/>
                </a:solidFill>
                <a:effectLst/>
                <a:latin typeface="Candara" pitchFamily="34" charset="0"/>
              </a:rPr>
              <a:t>The transition from tradition, lore, etc. to one of following empirical data is difficult (as experiences in fields like medicine have demonstrated)</a:t>
            </a:r>
            <a:endParaRPr lang="en-US" dirty="0">
              <a:solidFill>
                <a:srgbClr val="1C1C10"/>
              </a:solidFill>
              <a:effectLst/>
              <a:latin typeface="Candara" pitchFamily="34" charset="0"/>
            </a:endParaRPr>
          </a:p>
        </p:txBody>
      </p:sp>
    </p:spTree>
    <p:extLst>
      <p:ext uri="{BB962C8B-B14F-4D97-AF65-F5344CB8AC3E}">
        <p14:creationId xmlns:p14="http://schemas.microsoft.com/office/powerpoint/2010/main" val="328647114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Recommendation  3</a:t>
            </a:r>
            <a:br>
              <a:rPr lang="en-US" b="1" dirty="0" smtClean="0"/>
            </a:b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4100" b="1" dirty="0" smtClean="0">
                <a:latin typeface="Candara" pitchFamily="34" charset="0"/>
              </a:rPr>
              <a:t>Guide students through focused, high-quality discussion on the meaning of text</a:t>
            </a:r>
            <a:r>
              <a:rPr lang="en-US" sz="4100" dirty="0" smtClean="0">
                <a:latin typeface="Candara" pitchFamily="34" charset="0"/>
              </a:rPr>
              <a:t>.</a:t>
            </a:r>
          </a:p>
          <a:p>
            <a:pPr marL="0" indent="0">
              <a:buNone/>
            </a:pPr>
            <a:endParaRPr lang="en-US" dirty="0"/>
          </a:p>
          <a:p>
            <a:r>
              <a:rPr lang="en-US" sz="2600" dirty="0" smtClean="0">
                <a:effectLst/>
                <a:latin typeface="Candara" pitchFamily="34" charset="0"/>
              </a:rPr>
              <a:t>Level </a:t>
            </a:r>
            <a:r>
              <a:rPr lang="en-US" sz="2600" dirty="0">
                <a:effectLst/>
                <a:latin typeface="Candara" pitchFamily="34" charset="0"/>
              </a:rPr>
              <a:t>of Evidence: </a:t>
            </a:r>
            <a:r>
              <a:rPr lang="en-US" sz="2600" b="1" dirty="0" smtClean="0">
                <a:effectLst/>
                <a:latin typeface="Candara" pitchFamily="34" charset="0"/>
              </a:rPr>
              <a:t>Minimal</a:t>
            </a:r>
          </a:p>
          <a:p>
            <a:endParaRPr lang="en-US" sz="8000" b="1" dirty="0"/>
          </a:p>
          <a:p>
            <a:endParaRPr lang="en-US" dirty="0"/>
          </a:p>
        </p:txBody>
      </p:sp>
    </p:spTree>
    <p:extLst>
      <p:ext uri="{BB962C8B-B14F-4D97-AF65-F5344CB8AC3E}">
        <p14:creationId xmlns:p14="http://schemas.microsoft.com/office/powerpoint/2010/main" val="212939622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Recommendation  3 (cont.)</a:t>
            </a:r>
            <a:br>
              <a:rPr lang="en-US" b="1" dirty="0" smtClean="0"/>
            </a:b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r>
              <a:rPr lang="en-US" dirty="0" smtClean="0">
                <a:effectLst/>
                <a:latin typeface="Candara" pitchFamily="34" charset="0"/>
              </a:rPr>
              <a:t>There are not studies of discussion with children in this age group</a:t>
            </a:r>
          </a:p>
          <a:p>
            <a:r>
              <a:rPr lang="en-US" dirty="0" smtClean="0">
                <a:effectLst/>
                <a:latin typeface="Candara" pitchFamily="34" charset="0"/>
              </a:rPr>
              <a:t>With students who are slightly older there is a good deal of appropriate evidence</a:t>
            </a:r>
          </a:p>
          <a:p>
            <a:endParaRPr lang="en-US" sz="8000" b="1" dirty="0"/>
          </a:p>
          <a:p>
            <a:endParaRPr lang="en-US" dirty="0"/>
          </a:p>
        </p:txBody>
      </p:sp>
    </p:spTree>
    <p:extLst>
      <p:ext uri="{BB962C8B-B14F-4D97-AF65-F5344CB8AC3E}">
        <p14:creationId xmlns:p14="http://schemas.microsoft.com/office/powerpoint/2010/main" val="332305880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83167"/>
          </a:xfrm>
        </p:spPr>
        <p:txBody>
          <a:bodyPr>
            <a:normAutofit fontScale="90000"/>
          </a:bodyPr>
          <a:lstStyle/>
          <a:p>
            <a:r>
              <a:rPr lang="en-US" b="1" dirty="0" smtClean="0"/>
              <a:t>Recommendation 3 </a:t>
            </a:r>
            <a:br>
              <a:rPr lang="en-US" b="1" dirty="0" smtClean="0"/>
            </a:br>
            <a:r>
              <a:rPr lang="en-US" b="1" dirty="0" smtClean="0"/>
              <a:t>(cont.)</a:t>
            </a:r>
            <a:endParaRPr lang="en-US" dirty="0"/>
          </a:p>
        </p:txBody>
      </p:sp>
      <p:sp>
        <p:nvSpPr>
          <p:cNvPr id="3" name="Content Placeholder 2"/>
          <p:cNvSpPr>
            <a:spLocks noGrp="1"/>
          </p:cNvSpPr>
          <p:nvPr>
            <p:ph idx="1"/>
          </p:nvPr>
        </p:nvSpPr>
        <p:spPr/>
        <p:txBody>
          <a:bodyPr>
            <a:normAutofit/>
          </a:bodyPr>
          <a:lstStyle/>
          <a:p>
            <a:r>
              <a:rPr lang="en-US" dirty="0" smtClean="0">
                <a:effectLst/>
                <a:latin typeface="Candara" pitchFamily="34" charset="0"/>
              </a:rPr>
              <a:t>Structure the discussion to complement the text, instructional purpose, and reader’s ability and grade level</a:t>
            </a:r>
          </a:p>
          <a:p>
            <a:r>
              <a:rPr lang="en-US" dirty="0" smtClean="0">
                <a:effectLst/>
                <a:latin typeface="Candara" pitchFamily="34" charset="0"/>
              </a:rPr>
              <a:t>Perhaps frame discussion around the following categories:  locate and recall, integrate and interpret, critique and evaluate</a:t>
            </a:r>
          </a:p>
          <a:p>
            <a:r>
              <a:rPr lang="en-US" dirty="0" smtClean="0">
                <a:effectLst/>
                <a:latin typeface="Candara" pitchFamily="34" charset="0"/>
              </a:rPr>
              <a:t>Can be done both with reading and listening</a:t>
            </a:r>
            <a:endParaRPr lang="en-US" dirty="0">
              <a:effectLst/>
              <a:latin typeface="Candar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83167"/>
          </a:xfrm>
        </p:spPr>
        <p:txBody>
          <a:bodyPr>
            <a:normAutofit fontScale="90000"/>
          </a:bodyPr>
          <a:lstStyle/>
          <a:p>
            <a:r>
              <a:rPr lang="en-US" b="1" dirty="0" smtClean="0"/>
              <a:t>Recommendation 3 </a:t>
            </a:r>
            <a:br>
              <a:rPr lang="en-US" b="1" dirty="0" smtClean="0"/>
            </a:br>
            <a:r>
              <a:rPr lang="en-US" b="1"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smtClean="0">
                <a:effectLst/>
                <a:latin typeface="Candara" pitchFamily="34" charset="0"/>
              </a:rPr>
              <a:t>Ask open-ended questions that encourage deeper questions</a:t>
            </a:r>
          </a:p>
          <a:p>
            <a:r>
              <a:rPr lang="en-US" dirty="0" smtClean="0">
                <a:effectLst/>
                <a:latin typeface="Candara" pitchFamily="34" charset="0"/>
              </a:rPr>
              <a:t>Ask why a character did something rather than what he/she did?</a:t>
            </a:r>
          </a:p>
          <a:p>
            <a:r>
              <a:rPr lang="en-US" dirty="0" smtClean="0">
                <a:effectLst/>
                <a:latin typeface="Candara" pitchFamily="34" charset="0"/>
              </a:rPr>
              <a:t>Ask for explanations not opinions (not did you like this, but why did you like it?)</a:t>
            </a:r>
          </a:p>
          <a:p>
            <a:r>
              <a:rPr lang="en-US" dirty="0" smtClean="0">
                <a:effectLst/>
                <a:latin typeface="Candara" pitchFamily="34" charset="0"/>
              </a:rPr>
              <a:t>Use follow up questions (multiple conversational turns more likely to lead to depth of thinking)</a:t>
            </a:r>
          </a:p>
          <a:p>
            <a:r>
              <a:rPr lang="en-US" dirty="0" smtClean="0">
                <a:effectLst/>
                <a:latin typeface="Candara" pitchFamily="34" charset="0"/>
              </a:rPr>
              <a:t>Wait time</a:t>
            </a:r>
          </a:p>
        </p:txBody>
      </p:sp>
    </p:spTree>
    <p:extLst>
      <p:ext uri="{BB962C8B-B14F-4D97-AF65-F5344CB8AC3E}">
        <p14:creationId xmlns:p14="http://schemas.microsoft.com/office/powerpoint/2010/main" val="329730591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83167"/>
          </a:xfrm>
        </p:spPr>
        <p:txBody>
          <a:bodyPr>
            <a:normAutofit fontScale="90000"/>
          </a:bodyPr>
          <a:lstStyle/>
          <a:p>
            <a:r>
              <a:rPr lang="en-US" b="1" dirty="0" smtClean="0"/>
              <a:t>Recommendation 3 </a:t>
            </a:r>
            <a:br>
              <a:rPr lang="en-US" b="1" dirty="0" smtClean="0"/>
            </a:br>
            <a:r>
              <a:rPr lang="en-US" b="1"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smtClean="0">
                <a:effectLst/>
                <a:latin typeface="Candara" pitchFamily="34" charset="0"/>
              </a:rPr>
              <a:t>Have students lead structured small-group discussions</a:t>
            </a:r>
          </a:p>
          <a:p>
            <a:r>
              <a:rPr lang="en-US" dirty="0" smtClean="0">
                <a:effectLst/>
                <a:latin typeface="Candara" pitchFamily="34" charset="0"/>
              </a:rPr>
              <a:t>Model for them</a:t>
            </a:r>
          </a:p>
          <a:p>
            <a:r>
              <a:rPr lang="en-US" dirty="0" smtClean="0">
                <a:effectLst/>
                <a:latin typeface="Candara" pitchFamily="34" charset="0"/>
              </a:rPr>
              <a:t>Provide a chart with rules (no one can talk more than 3 times before everyone talks)</a:t>
            </a:r>
          </a:p>
          <a:p>
            <a:r>
              <a:rPr lang="en-US" dirty="0" smtClean="0">
                <a:effectLst/>
                <a:latin typeface="Candara" pitchFamily="34" charset="0"/>
              </a:rPr>
              <a:t>Assign roles to each student</a:t>
            </a:r>
          </a:p>
          <a:p>
            <a:r>
              <a:rPr lang="en-US" dirty="0" smtClean="0">
                <a:effectLst/>
                <a:latin typeface="Candara" pitchFamily="34" charset="0"/>
              </a:rPr>
              <a:t>Give them charts or guides to help guide discussions</a:t>
            </a:r>
          </a:p>
          <a:p>
            <a:r>
              <a:rPr lang="en-US" dirty="0" smtClean="0">
                <a:effectLst/>
                <a:latin typeface="Candara" pitchFamily="34" charset="0"/>
              </a:rPr>
              <a:t>Have students make up questions</a:t>
            </a:r>
          </a:p>
          <a:p>
            <a:r>
              <a:rPr lang="en-US" dirty="0" smtClean="0">
                <a:effectLst/>
                <a:latin typeface="Candara" pitchFamily="34" charset="0"/>
              </a:rPr>
              <a:t>Have students draw/write about text</a:t>
            </a:r>
          </a:p>
        </p:txBody>
      </p:sp>
    </p:spTree>
    <p:extLst>
      <p:ext uri="{BB962C8B-B14F-4D97-AF65-F5344CB8AC3E}">
        <p14:creationId xmlns:p14="http://schemas.microsoft.com/office/powerpoint/2010/main" val="114679720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Recommendation  4</a:t>
            </a:r>
            <a:br>
              <a:rPr lang="en-US" b="1" dirty="0" smtClean="0"/>
            </a:b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4100" b="1" dirty="0" smtClean="0">
                <a:latin typeface="Candara" pitchFamily="34" charset="0"/>
              </a:rPr>
              <a:t>Select texts purposely to support comprehension development</a:t>
            </a:r>
            <a:r>
              <a:rPr lang="en-US" sz="4100" dirty="0" smtClean="0">
                <a:latin typeface="Candara" pitchFamily="34" charset="0"/>
              </a:rPr>
              <a:t>.</a:t>
            </a:r>
          </a:p>
          <a:p>
            <a:pPr marL="0" indent="0">
              <a:buNone/>
            </a:pPr>
            <a:endParaRPr lang="en-US" dirty="0"/>
          </a:p>
          <a:p>
            <a:r>
              <a:rPr lang="en-US" sz="2600" dirty="0" smtClean="0">
                <a:effectLst/>
                <a:latin typeface="Candara" pitchFamily="34" charset="0"/>
              </a:rPr>
              <a:t>Level </a:t>
            </a:r>
            <a:r>
              <a:rPr lang="en-US" sz="2600" dirty="0">
                <a:effectLst/>
                <a:latin typeface="Candara" pitchFamily="34" charset="0"/>
              </a:rPr>
              <a:t>of Evidence: </a:t>
            </a:r>
            <a:r>
              <a:rPr lang="en-US" sz="2600" b="1" dirty="0" smtClean="0">
                <a:effectLst/>
                <a:latin typeface="Candara" pitchFamily="34" charset="0"/>
              </a:rPr>
              <a:t>Minimal</a:t>
            </a:r>
          </a:p>
          <a:p>
            <a:endParaRPr lang="en-US" sz="8000" b="1" dirty="0"/>
          </a:p>
          <a:p>
            <a:endParaRPr lang="en-US" dirty="0"/>
          </a:p>
        </p:txBody>
      </p:sp>
    </p:spTree>
    <p:extLst>
      <p:ext uri="{BB962C8B-B14F-4D97-AF65-F5344CB8AC3E}">
        <p14:creationId xmlns:p14="http://schemas.microsoft.com/office/powerpoint/2010/main" val="209314710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4 (cont.)</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Most of the research compared dissimilar groups or was conducted with older students</a:t>
            </a:r>
          </a:p>
          <a:p>
            <a:r>
              <a:rPr lang="en-US" dirty="0" smtClean="0">
                <a:effectLst/>
                <a:latin typeface="Candara" pitchFamily="34" charset="0"/>
              </a:rPr>
              <a:t>Quality differences not well studied, but difficulty levels had more evidence</a:t>
            </a:r>
            <a:endParaRPr lang="en-US" dirty="0">
              <a:effectLst/>
              <a:latin typeface="Candara" pitchFamily="34" charset="0"/>
            </a:endParaRPr>
          </a:p>
        </p:txBody>
      </p:sp>
    </p:spTree>
    <p:extLst>
      <p:ext uri="{BB962C8B-B14F-4D97-AF65-F5344CB8AC3E}">
        <p14:creationId xmlns:p14="http://schemas.microsoft.com/office/powerpoint/2010/main" val="5348661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4 (cont.)</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Teach multiple genres of text</a:t>
            </a:r>
          </a:p>
          <a:p>
            <a:r>
              <a:rPr lang="en-US" dirty="0" smtClean="0">
                <a:effectLst/>
                <a:latin typeface="Candara" pitchFamily="34" charset="0"/>
              </a:rPr>
              <a:t>Use literary texts (fiction, literary nonfiction, poetry, historical fiction, fables, autobiography)</a:t>
            </a:r>
          </a:p>
          <a:p>
            <a:r>
              <a:rPr lang="en-US" dirty="0" smtClean="0">
                <a:effectLst/>
                <a:latin typeface="Candara" pitchFamily="34" charset="0"/>
              </a:rPr>
              <a:t>Use informational texts (expository texts, procedural texts, news articles, speeches, timelines)</a:t>
            </a:r>
          </a:p>
          <a:p>
            <a:pPr marL="0" indent="0">
              <a:buNone/>
            </a:pPr>
            <a:endParaRPr lang="en-US" dirty="0"/>
          </a:p>
        </p:txBody>
      </p:sp>
    </p:spTree>
    <p:extLst>
      <p:ext uri="{BB962C8B-B14F-4D97-AF65-F5344CB8AC3E}">
        <p14:creationId xmlns:p14="http://schemas.microsoft.com/office/powerpoint/2010/main" val="2448230317"/>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Recommendation  4 (cont.)</a:t>
            </a:r>
            <a:br>
              <a:rPr lang="en-US" b="1" dirty="0" smtClean="0"/>
            </a:br>
            <a:r>
              <a:rPr lang="en-US" b="1" dirty="0" smtClean="0"/>
              <a:t/>
            </a:r>
            <a:br>
              <a:rPr lang="en-US" b="1" dirty="0" smtClean="0"/>
            </a:b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2600" dirty="0">
                <a:hlinkClick r:id="rId2"/>
              </a:rPr>
              <a:t>http://dww.ed.gov/Reading-Comprehension/Teach-Comprehension-Strategies/learn/?T_ID=36&amp;P_ID=97&amp;intID=2099&amp;t=1#learn</a:t>
            </a:r>
            <a:endParaRPr lang="en-US" sz="2600" b="1" dirty="0"/>
          </a:p>
          <a:p>
            <a:endParaRPr lang="en-US" dirty="0"/>
          </a:p>
        </p:txBody>
      </p:sp>
    </p:spTree>
    <p:extLst>
      <p:ext uri="{BB962C8B-B14F-4D97-AF65-F5344CB8AC3E}">
        <p14:creationId xmlns:p14="http://schemas.microsoft.com/office/powerpoint/2010/main" val="269982827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Recommendation 4 (cont.)</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Choose texts with high quality of richness and depth of ideas and information</a:t>
            </a:r>
          </a:p>
          <a:p>
            <a:r>
              <a:rPr lang="en-US" dirty="0" smtClean="0">
                <a:effectLst/>
                <a:latin typeface="Candara" pitchFamily="34" charset="0"/>
              </a:rPr>
              <a:t>Rich content</a:t>
            </a:r>
          </a:p>
          <a:p>
            <a:r>
              <a:rPr lang="en-US" dirty="0" smtClean="0">
                <a:effectLst/>
                <a:latin typeface="Candara" pitchFamily="34" charset="0"/>
              </a:rPr>
              <a:t>Strong organization</a:t>
            </a:r>
          </a:p>
          <a:p>
            <a:r>
              <a:rPr lang="en-US" dirty="0" smtClean="0">
                <a:effectLst/>
                <a:latin typeface="Candara" pitchFamily="34" charset="0"/>
              </a:rPr>
              <a:t>Variation in richness in word choice, and sentence structure</a:t>
            </a:r>
          </a:p>
          <a:p>
            <a:pPr marL="0" indent="0">
              <a:buNone/>
            </a:pPr>
            <a:endParaRPr lang="en-US" dirty="0"/>
          </a:p>
        </p:txBody>
      </p:sp>
    </p:spTree>
    <p:extLst>
      <p:ext uri="{BB962C8B-B14F-4D97-AF65-F5344CB8AC3E}">
        <p14:creationId xmlns:p14="http://schemas.microsoft.com/office/powerpoint/2010/main" val="37390400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Federal Role</a:t>
            </a:r>
            <a:endParaRPr lang="en-US" b="1" dirty="0">
              <a:effectLst/>
            </a:endParaRPr>
          </a:p>
        </p:txBody>
      </p:sp>
      <p:sp>
        <p:nvSpPr>
          <p:cNvPr id="3" name="Content Placeholder 2"/>
          <p:cNvSpPr>
            <a:spLocks noGrp="1"/>
          </p:cNvSpPr>
          <p:nvPr>
            <p:ph idx="1"/>
          </p:nvPr>
        </p:nvSpPr>
        <p:spPr/>
        <p:txBody>
          <a:bodyPr>
            <a:normAutofit/>
          </a:bodyPr>
          <a:lstStyle/>
          <a:p>
            <a:r>
              <a:rPr lang="en-US" dirty="0" smtClean="0">
                <a:effectLst/>
                <a:latin typeface="Candara" pitchFamily="34" charset="0"/>
              </a:rPr>
              <a:t>U.S. government has increasingly played a role in trying to get schools to follow research evidence because of the economic, health, civic, and social concerns </a:t>
            </a:r>
          </a:p>
          <a:p>
            <a:r>
              <a:rPr lang="en-US" dirty="0" smtClean="0">
                <a:effectLst/>
                <a:latin typeface="Candara" pitchFamily="34" charset="0"/>
              </a:rPr>
              <a:t>National research review panels</a:t>
            </a:r>
          </a:p>
          <a:p>
            <a:r>
              <a:rPr lang="en-US" dirty="0" smtClean="0">
                <a:effectLst/>
                <a:latin typeface="Candara" pitchFamily="34" charset="0"/>
              </a:rPr>
              <a:t>Institute of Education Sciences</a:t>
            </a:r>
          </a:p>
          <a:p>
            <a:r>
              <a:rPr lang="en-US" dirty="0" smtClean="0">
                <a:effectLst/>
                <a:latin typeface="Candara" pitchFamily="34" charset="0"/>
              </a:rPr>
              <a:t>What Works Clearinghouse</a:t>
            </a:r>
          </a:p>
          <a:p>
            <a:r>
              <a:rPr lang="en-US" dirty="0" smtClean="0">
                <a:effectLst/>
                <a:latin typeface="Candara" pitchFamily="34" charset="0"/>
              </a:rPr>
              <a:t>Practice Guides/Doing What Works </a:t>
            </a:r>
            <a:r>
              <a:rPr lang="en-US" dirty="0" smtClean="0">
                <a:effectLst/>
                <a:latin typeface="Candara" pitchFamily="34" charset="0"/>
                <a:hlinkClick r:id="rId2"/>
              </a:rPr>
              <a:t>http</a:t>
            </a:r>
            <a:r>
              <a:rPr lang="en-US" dirty="0">
                <a:effectLst/>
                <a:latin typeface="Candara" pitchFamily="34" charset="0"/>
                <a:hlinkClick r:id="rId2"/>
              </a:rPr>
              <a:t>://dww.ed.gov</a:t>
            </a:r>
            <a:r>
              <a:rPr lang="en-US" dirty="0" smtClean="0">
                <a:effectLst/>
                <a:latin typeface="Candara" pitchFamily="34" charset="0"/>
                <a:hlinkClick r:id="rId2"/>
              </a:rPr>
              <a:t>/</a:t>
            </a:r>
            <a:endParaRPr lang="en-US" dirty="0">
              <a:effectLst/>
              <a:latin typeface="Candara" pitchFamily="34" charset="0"/>
            </a:endParaRPr>
          </a:p>
        </p:txBody>
      </p:sp>
    </p:spTree>
    <p:extLst>
      <p:ext uri="{BB962C8B-B14F-4D97-AF65-F5344CB8AC3E}">
        <p14:creationId xmlns:p14="http://schemas.microsoft.com/office/powerpoint/2010/main" val="2627557097"/>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effectLst/>
              </a:rPr>
              <a:t>Recommenation</a:t>
            </a:r>
            <a:r>
              <a:rPr lang="en-US" b="1" dirty="0" smtClean="0">
                <a:effectLst/>
              </a:rPr>
              <a:t> 4</a:t>
            </a:r>
            <a:br>
              <a:rPr lang="en-US" b="1" dirty="0" smtClean="0">
                <a:effectLst/>
              </a:rPr>
            </a:br>
            <a:r>
              <a:rPr lang="en-US" b="1" dirty="0" smtClean="0">
                <a:effectLst/>
              </a:rPr>
              <a:t>(cont.)</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Use texts that support purpose of instruction</a:t>
            </a:r>
          </a:p>
          <a:p>
            <a:r>
              <a:rPr lang="en-US" dirty="0" smtClean="0">
                <a:effectLst/>
                <a:latin typeface="Candara" pitchFamily="34" charset="0"/>
              </a:rPr>
              <a:t>Lessons on text structure should have texts the structure of which are easy to identify</a:t>
            </a:r>
          </a:p>
          <a:p>
            <a:r>
              <a:rPr lang="en-US" dirty="0" smtClean="0">
                <a:effectLst/>
                <a:latin typeface="Candara" pitchFamily="34" charset="0"/>
              </a:rPr>
              <a:t>Avoid text that only reinforces decoding</a:t>
            </a:r>
          </a:p>
          <a:p>
            <a:r>
              <a:rPr lang="en-US" dirty="0" smtClean="0">
                <a:effectLst/>
                <a:latin typeface="Candara" pitchFamily="34" charset="0"/>
              </a:rPr>
              <a:t>Text must be unfamiliar if it is to be used for prediction</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86119836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effectLst/>
              </a:rPr>
              <a:t>Recommenation</a:t>
            </a:r>
            <a:r>
              <a:rPr lang="en-US" b="1" dirty="0" smtClean="0">
                <a:effectLst/>
              </a:rPr>
              <a:t> 4</a:t>
            </a:r>
            <a:br>
              <a:rPr lang="en-US" b="1" dirty="0" smtClean="0">
                <a:effectLst/>
              </a:rPr>
            </a:br>
            <a:r>
              <a:rPr lang="en-US" b="1" dirty="0" smtClean="0">
                <a:effectLst/>
              </a:rPr>
              <a:t>(cont.)</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Choose text appropriate to student need</a:t>
            </a:r>
          </a:p>
          <a:p>
            <a:r>
              <a:rPr lang="en-US" dirty="0" smtClean="0">
                <a:effectLst/>
                <a:latin typeface="Candara" pitchFamily="34" charset="0"/>
              </a:rPr>
              <a:t>Importance of text that is not too hard</a:t>
            </a:r>
          </a:p>
          <a:p>
            <a:r>
              <a:rPr lang="en-US" dirty="0" smtClean="0">
                <a:effectLst/>
                <a:latin typeface="Candara" pitchFamily="34" charset="0"/>
              </a:rPr>
              <a:t>Importance of text that is not too easy</a:t>
            </a:r>
          </a:p>
          <a:p>
            <a:pPr marL="0" indent="0">
              <a:buNone/>
            </a:pPr>
            <a:endParaRPr lang="en-US" dirty="0"/>
          </a:p>
        </p:txBody>
      </p:sp>
    </p:spTree>
    <p:extLst>
      <p:ext uri="{BB962C8B-B14F-4D97-AF65-F5344CB8AC3E}">
        <p14:creationId xmlns:p14="http://schemas.microsoft.com/office/powerpoint/2010/main" val="189484032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Recommendation  5</a:t>
            </a:r>
            <a:r>
              <a:rPr lang="en-US" b="1" dirty="0" smtClean="0"/>
              <a:t/>
            </a:r>
            <a:br>
              <a:rPr lang="en-US" b="1" dirty="0" smtClean="0"/>
            </a:br>
            <a:endParaRPr lang="en-US" b="1" dirty="0"/>
          </a:p>
        </p:txBody>
      </p:sp>
      <p:sp>
        <p:nvSpPr>
          <p:cNvPr id="3" name="Content Placeholder 2"/>
          <p:cNvSpPr>
            <a:spLocks noGrp="1"/>
          </p:cNvSpPr>
          <p:nvPr>
            <p:ph idx="1"/>
          </p:nvPr>
        </p:nvSpPr>
        <p:spPr>
          <a:xfrm>
            <a:off x="779463" y="2209800"/>
            <a:ext cx="7583488" cy="3916363"/>
          </a:xfrm>
        </p:spPr>
        <p:txBody>
          <a:bodyPr>
            <a:normAutofit/>
          </a:bodyPr>
          <a:lstStyle/>
          <a:p>
            <a:pPr marL="0" indent="0">
              <a:buNone/>
            </a:pPr>
            <a:r>
              <a:rPr lang="en-US" sz="4100" b="1" dirty="0" smtClean="0">
                <a:latin typeface="Candara" pitchFamily="34" charset="0"/>
              </a:rPr>
              <a:t>Establish an engaging and motivating context in which to teach reading comprehension.</a:t>
            </a:r>
            <a:endParaRPr lang="en-US" sz="4100" dirty="0" smtClean="0">
              <a:latin typeface="Candara" pitchFamily="34" charset="0"/>
            </a:endParaRPr>
          </a:p>
          <a:p>
            <a:pPr marL="0" indent="0">
              <a:buNone/>
            </a:pPr>
            <a:endParaRPr lang="en-US" dirty="0"/>
          </a:p>
          <a:p>
            <a:r>
              <a:rPr lang="en-US" sz="2600" dirty="0" smtClean="0">
                <a:effectLst/>
                <a:latin typeface="Candara" pitchFamily="34" charset="0"/>
              </a:rPr>
              <a:t>Level </a:t>
            </a:r>
            <a:r>
              <a:rPr lang="en-US" sz="2600" dirty="0">
                <a:effectLst/>
                <a:latin typeface="Candara" pitchFamily="34" charset="0"/>
              </a:rPr>
              <a:t>of Evidence: </a:t>
            </a:r>
            <a:r>
              <a:rPr lang="en-US" sz="2600" b="1" dirty="0" smtClean="0">
                <a:effectLst/>
                <a:latin typeface="Candara" pitchFamily="34" charset="0"/>
              </a:rPr>
              <a:t>Moderate</a:t>
            </a:r>
          </a:p>
          <a:p>
            <a:endParaRPr lang="en-US" sz="8000" b="1" dirty="0"/>
          </a:p>
          <a:p>
            <a:endParaRPr lang="en-US" dirty="0"/>
          </a:p>
        </p:txBody>
      </p:sp>
    </p:spTree>
    <p:extLst>
      <p:ext uri="{BB962C8B-B14F-4D97-AF65-F5344CB8AC3E}">
        <p14:creationId xmlns:p14="http://schemas.microsoft.com/office/powerpoint/2010/main" val="19862594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normAutofit fontScale="90000"/>
          </a:bodyPr>
          <a:lstStyle/>
          <a:p>
            <a:r>
              <a:rPr lang="en-US" b="1" dirty="0" smtClean="0">
                <a:effectLst/>
              </a:rPr>
              <a:t>Recommendation 5</a:t>
            </a:r>
            <a:br>
              <a:rPr lang="en-US" b="1" dirty="0" smtClean="0">
                <a:effectLst/>
              </a:rPr>
            </a:br>
            <a:r>
              <a:rPr lang="en-US" b="1" dirty="0" smtClean="0">
                <a:effectLst/>
              </a:rPr>
              <a:t>(cont.)</a:t>
            </a:r>
            <a:endParaRPr lang="en-US"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Evidence for some approaches were strong</a:t>
            </a:r>
          </a:p>
          <a:p>
            <a:r>
              <a:rPr lang="en-US" dirty="0" smtClean="0">
                <a:effectLst/>
                <a:latin typeface="Candara" pitchFamily="34" charset="0"/>
              </a:rPr>
              <a:t>Motivation rarely studied on its own</a:t>
            </a:r>
            <a:endParaRPr lang="en-US" dirty="0">
              <a:effectLst/>
              <a:latin typeface="Candar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normAutofit fontScale="90000"/>
          </a:bodyPr>
          <a:lstStyle/>
          <a:p>
            <a:r>
              <a:rPr lang="en-US" b="1" dirty="0" smtClean="0">
                <a:effectLst/>
              </a:rPr>
              <a:t>Recommendation 5</a:t>
            </a:r>
            <a:br>
              <a:rPr lang="en-US" b="1" dirty="0" smtClean="0">
                <a:effectLst/>
              </a:rPr>
            </a:br>
            <a:r>
              <a:rPr lang="en-US" b="1" dirty="0" smtClean="0">
                <a:effectLst/>
              </a:rPr>
              <a:t>(cont.)</a:t>
            </a:r>
            <a:endParaRPr lang="en-US" dirty="0">
              <a:effectLst/>
            </a:endParaRPr>
          </a:p>
        </p:txBody>
      </p:sp>
      <p:sp>
        <p:nvSpPr>
          <p:cNvPr id="3" name="Content Placeholder 2"/>
          <p:cNvSpPr>
            <a:spLocks noGrp="1"/>
          </p:cNvSpPr>
          <p:nvPr>
            <p:ph idx="1"/>
          </p:nvPr>
        </p:nvSpPr>
        <p:spPr/>
        <p:txBody>
          <a:bodyPr/>
          <a:lstStyle/>
          <a:p>
            <a:pPr marL="0" indent="0">
              <a:buNone/>
            </a:pPr>
            <a:r>
              <a:rPr lang="en-US" dirty="0">
                <a:hlinkClick r:id="rId2"/>
              </a:rPr>
              <a:t>http://dww.ed.gov/Reading-Comprehension/Engage-Students-With-Text/learn/?T_ID=36&amp;P_ID=99</a:t>
            </a:r>
            <a:endParaRPr lang="en-US" dirty="0">
              <a:effectLst/>
              <a:latin typeface="Candara" pitchFamily="34" charset="0"/>
            </a:endParaRPr>
          </a:p>
        </p:txBody>
      </p:sp>
    </p:spTree>
    <p:extLst>
      <p:ext uri="{BB962C8B-B14F-4D97-AF65-F5344CB8AC3E}">
        <p14:creationId xmlns:p14="http://schemas.microsoft.com/office/powerpoint/2010/main" val="402576811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normAutofit fontScale="90000"/>
          </a:bodyPr>
          <a:lstStyle/>
          <a:p>
            <a:r>
              <a:rPr lang="en-US" b="1" dirty="0" smtClean="0">
                <a:effectLst/>
              </a:rPr>
              <a:t>Recommendation 5</a:t>
            </a:r>
            <a:br>
              <a:rPr lang="en-US" b="1" dirty="0" smtClean="0">
                <a:effectLst/>
              </a:rPr>
            </a:br>
            <a:r>
              <a:rPr lang="en-US" b="1" dirty="0" smtClean="0">
                <a:effectLst/>
              </a:rPr>
              <a:t>(cont.)</a:t>
            </a:r>
            <a:endParaRPr lang="en-US" dirty="0">
              <a:effectLst/>
            </a:endParaRPr>
          </a:p>
        </p:txBody>
      </p:sp>
      <p:sp>
        <p:nvSpPr>
          <p:cNvPr id="3" name="Content Placeholder 2"/>
          <p:cNvSpPr>
            <a:spLocks noGrp="1"/>
          </p:cNvSpPr>
          <p:nvPr>
            <p:ph idx="1"/>
          </p:nvPr>
        </p:nvSpPr>
        <p:spPr>
          <a:xfrm>
            <a:off x="457200" y="1600200"/>
            <a:ext cx="8229600" cy="4953000"/>
          </a:xfrm>
        </p:spPr>
        <p:txBody>
          <a:bodyPr>
            <a:normAutofit/>
          </a:bodyPr>
          <a:lstStyle/>
          <a:p>
            <a:pPr lvl="1"/>
            <a:r>
              <a:rPr lang="en-US" dirty="0" smtClean="0">
                <a:effectLst/>
                <a:latin typeface="Candara" pitchFamily="34" charset="0"/>
              </a:rPr>
              <a:t>Create a rich reading environment</a:t>
            </a:r>
          </a:p>
          <a:p>
            <a:pPr lvl="1"/>
            <a:endParaRPr lang="en-US" dirty="0" smtClean="0">
              <a:effectLst/>
              <a:latin typeface="Candara" pitchFamily="34" charset="0"/>
            </a:endParaRPr>
          </a:p>
          <a:p>
            <a:pPr lvl="1"/>
            <a:r>
              <a:rPr lang="en-US" dirty="0" smtClean="0">
                <a:effectLst/>
                <a:latin typeface="Candara" pitchFamily="34" charset="0"/>
              </a:rPr>
              <a:t>Help students discover the purpose and benefits of reading </a:t>
            </a:r>
          </a:p>
          <a:p>
            <a:pPr lvl="1"/>
            <a:endParaRPr lang="en-US" dirty="0" smtClean="0">
              <a:effectLst/>
              <a:latin typeface="Candara" pitchFamily="34" charset="0"/>
            </a:endParaRPr>
          </a:p>
          <a:p>
            <a:pPr lvl="1"/>
            <a:r>
              <a:rPr lang="en-US" dirty="0" smtClean="0">
                <a:effectLst/>
                <a:latin typeface="Candara" pitchFamily="34" charset="0"/>
              </a:rPr>
              <a:t>Model literacy use for students</a:t>
            </a:r>
          </a:p>
          <a:p>
            <a:pPr lvl="1"/>
            <a:endParaRPr lang="en-US" dirty="0" smtClean="0">
              <a:effectLst/>
              <a:latin typeface="Candara" pitchFamily="34" charset="0"/>
            </a:endParaRPr>
          </a:p>
          <a:p>
            <a:pPr lvl="1"/>
            <a:r>
              <a:rPr lang="en-US" dirty="0" smtClean="0">
                <a:effectLst/>
                <a:latin typeface="Candara" pitchFamily="34" charset="0"/>
              </a:rPr>
              <a:t>Help students to see themselves as readers (some easy reading)</a:t>
            </a:r>
          </a:p>
          <a:p>
            <a:pPr lvl="1"/>
            <a:endParaRPr lang="en-US" dirty="0"/>
          </a:p>
          <a:p>
            <a:pPr lvl="1"/>
            <a:endParaRPr lang="en-US" dirty="0" smtClean="0"/>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normAutofit fontScale="90000"/>
          </a:bodyPr>
          <a:lstStyle/>
          <a:p>
            <a:r>
              <a:rPr lang="en-US" b="1" dirty="0" smtClean="0">
                <a:effectLst/>
              </a:rPr>
              <a:t>Recommendation 5</a:t>
            </a:r>
            <a:br>
              <a:rPr lang="en-US" b="1" dirty="0" smtClean="0">
                <a:effectLst/>
              </a:rPr>
            </a:br>
            <a:r>
              <a:rPr lang="en-US" b="1" dirty="0" smtClean="0">
                <a:effectLst/>
              </a:rPr>
              <a:t>(cont.)</a:t>
            </a:r>
            <a:endParaRPr lang="en-US" dirty="0">
              <a:effectLst/>
            </a:endParaRPr>
          </a:p>
        </p:txBody>
      </p:sp>
      <p:sp>
        <p:nvSpPr>
          <p:cNvPr id="3" name="Content Placeholder 2"/>
          <p:cNvSpPr>
            <a:spLocks noGrp="1"/>
          </p:cNvSpPr>
          <p:nvPr>
            <p:ph idx="1"/>
          </p:nvPr>
        </p:nvSpPr>
        <p:spPr>
          <a:xfrm>
            <a:off x="457200" y="1600200"/>
            <a:ext cx="8229600" cy="4953000"/>
          </a:xfrm>
        </p:spPr>
        <p:txBody>
          <a:bodyPr>
            <a:normAutofit/>
          </a:bodyPr>
          <a:lstStyle/>
          <a:p>
            <a:pPr lvl="1"/>
            <a:r>
              <a:rPr lang="en-US" dirty="0" smtClean="0">
                <a:effectLst/>
                <a:latin typeface="Candara" pitchFamily="34" charset="0"/>
              </a:rPr>
              <a:t>Give reading choices</a:t>
            </a:r>
          </a:p>
          <a:p>
            <a:pPr lvl="1"/>
            <a:endParaRPr lang="en-US" dirty="0" smtClean="0">
              <a:effectLst/>
              <a:latin typeface="Candara" pitchFamily="34" charset="0"/>
            </a:endParaRPr>
          </a:p>
          <a:p>
            <a:pPr lvl="1"/>
            <a:r>
              <a:rPr lang="en-US" dirty="0" smtClean="0">
                <a:effectLst/>
                <a:latin typeface="Candara" pitchFamily="34" charset="0"/>
              </a:rPr>
              <a:t>Choice of reading activities or centers</a:t>
            </a:r>
          </a:p>
          <a:p>
            <a:pPr lvl="1"/>
            <a:endParaRPr lang="en-US" dirty="0" smtClean="0">
              <a:effectLst/>
              <a:latin typeface="Candara" pitchFamily="34" charset="0"/>
            </a:endParaRPr>
          </a:p>
          <a:p>
            <a:pPr lvl="1"/>
            <a:r>
              <a:rPr lang="en-US" dirty="0" smtClean="0">
                <a:effectLst/>
                <a:latin typeface="Candara" pitchFamily="34" charset="0"/>
              </a:rPr>
              <a:t>Choice of order of work completion</a:t>
            </a:r>
          </a:p>
          <a:p>
            <a:pPr lvl="1"/>
            <a:endParaRPr lang="en-US" dirty="0" smtClean="0">
              <a:effectLst/>
              <a:latin typeface="Candara" pitchFamily="34" charset="0"/>
            </a:endParaRPr>
          </a:p>
          <a:p>
            <a:pPr lvl="1"/>
            <a:r>
              <a:rPr lang="en-US" dirty="0" smtClean="0">
                <a:effectLst/>
                <a:latin typeface="Candara" pitchFamily="34" charset="0"/>
              </a:rPr>
              <a:t>Choice of what to read (guidance)</a:t>
            </a:r>
          </a:p>
          <a:p>
            <a:pPr lvl="1"/>
            <a:endParaRPr lang="en-US" dirty="0" smtClean="0">
              <a:effectLst/>
              <a:latin typeface="Candara" pitchFamily="34" charset="0"/>
            </a:endParaRPr>
          </a:p>
          <a:p>
            <a:pPr lvl="1"/>
            <a:r>
              <a:rPr lang="en-US" dirty="0" smtClean="0">
                <a:effectLst/>
                <a:latin typeface="Candara" pitchFamily="34" charset="0"/>
              </a:rPr>
              <a:t>Choice of how to respond to text</a:t>
            </a:r>
          </a:p>
          <a:p>
            <a:pPr lvl="1"/>
            <a:endParaRPr lang="en-US" dirty="0" smtClean="0">
              <a:effectLst/>
              <a:latin typeface="Candara" pitchFamily="34" charset="0"/>
            </a:endParaRPr>
          </a:p>
          <a:p>
            <a:pPr lvl="1"/>
            <a:r>
              <a:rPr lang="en-US" dirty="0" smtClean="0">
                <a:effectLst/>
                <a:latin typeface="Candara" pitchFamily="34" charset="0"/>
              </a:rPr>
              <a:t>Choice of where to read</a:t>
            </a:r>
          </a:p>
          <a:p>
            <a:pPr lvl="1"/>
            <a:endParaRPr lang="en-US" dirty="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2808462577"/>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normAutofit fontScale="90000"/>
          </a:bodyPr>
          <a:lstStyle/>
          <a:p>
            <a:r>
              <a:rPr lang="en-US" b="1" dirty="0" smtClean="0">
                <a:effectLst/>
              </a:rPr>
              <a:t>Recommendation 5</a:t>
            </a:r>
            <a:br>
              <a:rPr lang="en-US" b="1" dirty="0" smtClean="0">
                <a:effectLst/>
              </a:rPr>
            </a:br>
            <a:r>
              <a:rPr lang="en-US" b="1" dirty="0" smtClean="0">
                <a:effectLst/>
              </a:rPr>
              <a:t>(cont.)</a:t>
            </a:r>
            <a:endParaRPr lang="en-US" dirty="0">
              <a:effectLst/>
            </a:endParaRPr>
          </a:p>
        </p:txBody>
      </p:sp>
      <p:sp>
        <p:nvSpPr>
          <p:cNvPr id="3" name="Content Placeholder 2"/>
          <p:cNvSpPr>
            <a:spLocks noGrp="1"/>
          </p:cNvSpPr>
          <p:nvPr>
            <p:ph idx="1"/>
          </p:nvPr>
        </p:nvSpPr>
        <p:spPr>
          <a:xfrm>
            <a:off x="457200" y="1600200"/>
            <a:ext cx="8229600" cy="4953000"/>
          </a:xfrm>
        </p:spPr>
        <p:txBody>
          <a:bodyPr>
            <a:normAutofit/>
          </a:bodyPr>
          <a:lstStyle/>
          <a:p>
            <a:pPr lvl="1"/>
            <a:r>
              <a:rPr lang="en-US" dirty="0" smtClean="0">
                <a:effectLst/>
                <a:latin typeface="Candara" pitchFamily="34" charset="0"/>
              </a:rPr>
              <a:t>Opportunities for collaboration</a:t>
            </a:r>
          </a:p>
          <a:p>
            <a:pPr marL="282575" lvl="1" indent="0">
              <a:buNone/>
            </a:pPr>
            <a:endParaRPr lang="en-US" dirty="0" smtClean="0">
              <a:effectLst/>
              <a:latin typeface="Candara" pitchFamily="34" charset="0"/>
            </a:endParaRPr>
          </a:p>
          <a:p>
            <a:pPr lvl="1"/>
            <a:r>
              <a:rPr lang="en-US" dirty="0" smtClean="0">
                <a:effectLst/>
                <a:latin typeface="Candara" pitchFamily="34" charset="0"/>
              </a:rPr>
              <a:t>Paired discussion/work</a:t>
            </a:r>
          </a:p>
          <a:p>
            <a:pPr marL="282575" lvl="1" indent="0">
              <a:buNone/>
            </a:pPr>
            <a:endParaRPr lang="en-US" dirty="0" smtClean="0">
              <a:effectLst/>
              <a:latin typeface="Candara" pitchFamily="34" charset="0"/>
            </a:endParaRPr>
          </a:p>
          <a:p>
            <a:pPr lvl="1"/>
            <a:r>
              <a:rPr lang="en-US" dirty="0" smtClean="0">
                <a:effectLst/>
                <a:latin typeface="Candara" pitchFamily="34" charset="0"/>
              </a:rPr>
              <a:t>Cooperative learning</a:t>
            </a:r>
          </a:p>
          <a:p>
            <a:pPr lvl="1"/>
            <a:endParaRPr lang="en-US" dirty="0" smtClean="0"/>
          </a:p>
          <a:p>
            <a:pPr lvl="1"/>
            <a:endParaRPr lang="en-US" dirty="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66203047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What’s missing?</a:t>
            </a:r>
            <a:endParaRPr lang="en-US" b="1" dirty="0"/>
          </a:p>
        </p:txBody>
      </p:sp>
      <p:sp>
        <p:nvSpPr>
          <p:cNvPr id="3" name="Content Placeholder 2"/>
          <p:cNvSpPr>
            <a:spLocks noGrp="1"/>
          </p:cNvSpPr>
          <p:nvPr>
            <p:ph idx="1"/>
          </p:nvPr>
        </p:nvSpPr>
        <p:spPr/>
        <p:txBody>
          <a:bodyPr/>
          <a:lstStyle/>
          <a:p>
            <a:r>
              <a:rPr lang="en-US" dirty="0" smtClean="0">
                <a:effectLst/>
                <a:latin typeface="Candara" pitchFamily="34" charset="0"/>
              </a:rPr>
              <a:t>The role of enabling skills</a:t>
            </a:r>
          </a:p>
          <a:p>
            <a:r>
              <a:rPr lang="en-US" dirty="0" smtClean="0">
                <a:effectLst/>
                <a:latin typeface="Candara" pitchFamily="34" charset="0"/>
              </a:rPr>
              <a:t>Enabling skills include phonological awareness, phonics, sight vocabulary, oral reading fluency, vocabulary</a:t>
            </a:r>
          </a:p>
          <a:p>
            <a:r>
              <a:rPr lang="en-US" dirty="0" smtClean="0">
                <a:effectLst/>
                <a:latin typeface="Candara" pitchFamily="34" charset="0"/>
              </a:rPr>
              <a:t>NRP, NLP, NELP have shown importance of these in improving reading comprehension</a:t>
            </a:r>
          </a:p>
          <a:p>
            <a:r>
              <a:rPr lang="en-US" dirty="0" smtClean="0">
                <a:effectLst/>
                <a:latin typeface="Candara" pitchFamily="34" charset="0"/>
              </a:rPr>
              <a:t>Panel recognized it and considered having an item on this (the idea was rejected, but IES is now working on a practice guide on those)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What’s missing? (cont.)</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effectLst/>
              </a:rPr>
              <a:t>Phonological awareness has clear long-term correlation with later decoding and reading comprehension</a:t>
            </a:r>
          </a:p>
          <a:p>
            <a:r>
              <a:rPr lang="en-US" dirty="0" smtClean="0">
                <a:effectLst/>
              </a:rPr>
              <a:t>Studies show that teaching this in kindergarten and grade 1 improves PA, decoding, and comprehension</a:t>
            </a:r>
          </a:p>
          <a:p>
            <a:r>
              <a:rPr lang="en-US" dirty="0" smtClean="0">
                <a:effectLst/>
              </a:rPr>
              <a:t>Phonics has clear positive impact on decoding and reading comprehension (in K-2)</a:t>
            </a:r>
          </a:p>
          <a:p>
            <a:r>
              <a:rPr lang="en-US" dirty="0" smtClean="0">
                <a:effectLst/>
              </a:rPr>
              <a:t>Oral reading fluency has clear impact on reading comprehension (Grades 1-4)</a:t>
            </a:r>
          </a:p>
          <a:p>
            <a:r>
              <a:rPr lang="en-US" dirty="0" smtClean="0">
                <a:effectLst/>
              </a:rPr>
              <a:t>Vocabulary has clear impact on reading comprehension (Grades 1-12)</a:t>
            </a:r>
          </a:p>
        </p:txBody>
      </p:sp>
    </p:spTree>
    <p:extLst>
      <p:ext uri="{BB962C8B-B14F-4D97-AF65-F5344CB8AC3E}">
        <p14:creationId xmlns:p14="http://schemas.microsoft.com/office/powerpoint/2010/main" val="755712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rPr>
              <a:t>National Research Review Panels</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National Reading Panel (NICHD)</a:t>
            </a:r>
          </a:p>
          <a:p>
            <a:r>
              <a:rPr lang="en-US" dirty="0" smtClean="0">
                <a:effectLst/>
                <a:latin typeface="Candara" pitchFamily="34" charset="0"/>
              </a:rPr>
              <a:t>National Early Literacy Panel</a:t>
            </a:r>
          </a:p>
          <a:p>
            <a:r>
              <a:rPr lang="en-US" dirty="0" smtClean="0">
                <a:effectLst/>
                <a:latin typeface="Candara" pitchFamily="34" charset="0"/>
              </a:rPr>
              <a:t>National Literacy Panel on Language Minority Children and Youth</a:t>
            </a:r>
          </a:p>
          <a:p>
            <a:r>
              <a:rPr lang="en-US" dirty="0" smtClean="0">
                <a:effectLst/>
                <a:latin typeface="Candara" pitchFamily="34" charset="0"/>
              </a:rPr>
              <a:t>National Math Panel</a:t>
            </a:r>
          </a:p>
          <a:p>
            <a:r>
              <a:rPr lang="en-US" dirty="0" smtClean="0">
                <a:effectLst/>
                <a:latin typeface="Candara" pitchFamily="34" charset="0"/>
              </a:rPr>
              <a:t>Extensive public research reviews using objective methodologies </a:t>
            </a:r>
            <a:endParaRPr lang="en-US" dirty="0">
              <a:effectLst/>
              <a:latin typeface="Candara" pitchFamily="34" charset="0"/>
            </a:endParaRPr>
          </a:p>
        </p:txBody>
      </p:sp>
    </p:spTree>
    <p:extLst>
      <p:ext uri="{BB962C8B-B14F-4D97-AF65-F5344CB8AC3E}">
        <p14:creationId xmlns:p14="http://schemas.microsoft.com/office/powerpoint/2010/main" val="369563342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What’s missing? (cont.)</a:t>
            </a:r>
            <a:endParaRPr lang="en-US" b="1" dirty="0"/>
          </a:p>
        </p:txBody>
      </p:sp>
      <p:sp>
        <p:nvSpPr>
          <p:cNvPr id="3" name="Content Placeholder 2"/>
          <p:cNvSpPr>
            <a:spLocks noGrp="1"/>
          </p:cNvSpPr>
          <p:nvPr>
            <p:ph idx="1"/>
          </p:nvPr>
        </p:nvSpPr>
        <p:spPr/>
        <p:txBody>
          <a:bodyPr>
            <a:normAutofit/>
          </a:bodyPr>
          <a:lstStyle/>
          <a:p>
            <a:r>
              <a:rPr lang="en-US" dirty="0" smtClean="0">
                <a:effectLst/>
              </a:rPr>
              <a:t>Big federal investment in improving reading achievement (Early Reading First, Reading First, Striving Readers, various IES studies)</a:t>
            </a:r>
          </a:p>
          <a:p>
            <a:r>
              <a:rPr lang="en-US" dirty="0" smtClean="0">
                <a:effectLst/>
              </a:rPr>
              <a:t>Results have been tepid</a:t>
            </a:r>
          </a:p>
          <a:p>
            <a:r>
              <a:rPr lang="en-US" dirty="0" smtClean="0">
                <a:effectLst/>
              </a:rPr>
              <a:t>Clearly the research supports the items in this practice guide (as well as the teaching of enabling skills), and yet gains in reading have been small in the lower grades and non-existent in the upper</a:t>
            </a:r>
          </a:p>
          <a:p>
            <a:r>
              <a:rPr lang="en-US" dirty="0" smtClean="0">
                <a:effectLst/>
              </a:rPr>
              <a:t>So what is missing? </a:t>
            </a:r>
          </a:p>
        </p:txBody>
      </p:sp>
    </p:spTree>
    <p:extLst>
      <p:ext uri="{BB962C8B-B14F-4D97-AF65-F5344CB8AC3E}">
        <p14:creationId xmlns:p14="http://schemas.microsoft.com/office/powerpoint/2010/main" val="31424678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What’s missing? (cont.)</a:t>
            </a:r>
            <a:endParaRPr lang="en-US" b="1" dirty="0"/>
          </a:p>
        </p:txBody>
      </p:sp>
      <p:sp>
        <p:nvSpPr>
          <p:cNvPr id="3" name="Content Placeholder 2"/>
          <p:cNvSpPr>
            <a:spLocks noGrp="1"/>
          </p:cNvSpPr>
          <p:nvPr>
            <p:ph idx="1"/>
          </p:nvPr>
        </p:nvSpPr>
        <p:spPr/>
        <p:txBody>
          <a:bodyPr>
            <a:normAutofit/>
          </a:bodyPr>
          <a:lstStyle/>
          <a:p>
            <a:r>
              <a:rPr lang="en-US" dirty="0" smtClean="0">
                <a:effectLst/>
              </a:rPr>
              <a:t>IES is funding $100 million on competitive research studies on reading comprehension (PreK-12)</a:t>
            </a:r>
          </a:p>
          <a:p>
            <a:r>
              <a:rPr lang="en-US" dirty="0" smtClean="0">
                <a:effectLst/>
              </a:rPr>
              <a:t>It is also supporting the National Title I Evaluation Study</a:t>
            </a:r>
          </a:p>
          <a:p>
            <a:r>
              <a:rPr lang="en-US" dirty="0" smtClean="0">
                <a:effectLst/>
              </a:rPr>
              <a:t>Considering: (1) oral language models; (2) oral language interaction; (3) strategy teaching; (4) intellectual rigor of the tasks/interaction; (5) comprehension coherence; (6) knowledge/vocabulary building</a:t>
            </a:r>
          </a:p>
        </p:txBody>
      </p:sp>
    </p:spTree>
    <p:extLst>
      <p:ext uri="{BB962C8B-B14F-4D97-AF65-F5344CB8AC3E}">
        <p14:creationId xmlns:p14="http://schemas.microsoft.com/office/powerpoint/2010/main" val="3419222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What’s missing? (cont.)</a:t>
            </a:r>
            <a:endParaRPr lang="en-US" b="1" dirty="0">
              <a:effectLst/>
            </a:endParaRPr>
          </a:p>
        </p:txBody>
      </p:sp>
      <p:sp>
        <p:nvSpPr>
          <p:cNvPr id="3" name="Content Placeholder 2"/>
          <p:cNvSpPr>
            <a:spLocks noGrp="1"/>
          </p:cNvSpPr>
          <p:nvPr>
            <p:ph idx="1"/>
          </p:nvPr>
        </p:nvSpPr>
        <p:spPr>
          <a:xfrm>
            <a:off x="779463" y="1447800"/>
            <a:ext cx="7583488" cy="4678363"/>
          </a:xfrm>
        </p:spPr>
        <p:txBody>
          <a:bodyPr>
            <a:normAutofit/>
          </a:bodyPr>
          <a:lstStyle/>
          <a:p>
            <a:pPr marL="0" indent="0">
              <a:buNone/>
            </a:pPr>
            <a:r>
              <a:rPr lang="en-US" sz="2000" dirty="0" smtClean="0">
                <a:effectLst/>
                <a:latin typeface="Candara" pitchFamily="34" charset="0"/>
              </a:rPr>
              <a:t>Suggests the importance of:</a:t>
            </a:r>
          </a:p>
          <a:p>
            <a:pPr marL="457200" indent="-457200">
              <a:buFont typeface="+mj-lt"/>
              <a:buAutoNum type="arabicPeriod"/>
            </a:pPr>
            <a:r>
              <a:rPr lang="en-US" sz="2000" dirty="0" smtClean="0">
                <a:effectLst/>
                <a:latin typeface="Candara" pitchFamily="34" charset="0"/>
              </a:rPr>
              <a:t>Providing students with a strong oral language environments</a:t>
            </a:r>
          </a:p>
          <a:p>
            <a:pPr marL="457200" indent="-457200">
              <a:buFont typeface="+mj-lt"/>
              <a:buAutoNum type="arabicPeriod"/>
            </a:pPr>
            <a:r>
              <a:rPr lang="en-US" sz="2000" dirty="0" smtClean="0">
                <a:effectLst/>
                <a:latin typeface="Candara" pitchFamily="34" charset="0"/>
              </a:rPr>
              <a:t>Encouraging high level student talk</a:t>
            </a:r>
          </a:p>
          <a:p>
            <a:pPr marL="457200" indent="-457200">
              <a:buFont typeface="+mj-lt"/>
              <a:buAutoNum type="arabicPeriod"/>
            </a:pPr>
            <a:r>
              <a:rPr lang="en-US" sz="2000" dirty="0" smtClean="0">
                <a:effectLst/>
                <a:latin typeface="Candara" pitchFamily="34" charset="0"/>
              </a:rPr>
              <a:t>Exposing students to texts/experiences that increase their knowledge</a:t>
            </a:r>
          </a:p>
          <a:p>
            <a:pPr marL="457200" indent="-457200">
              <a:buFont typeface="+mj-lt"/>
              <a:buAutoNum type="arabicPeriod"/>
            </a:pPr>
            <a:r>
              <a:rPr lang="en-US" sz="2000" dirty="0" smtClean="0">
                <a:effectLst/>
                <a:latin typeface="Candara" pitchFamily="34" charset="0"/>
              </a:rPr>
              <a:t>Taking students through texts in ways that will develop coherent memory for text</a:t>
            </a:r>
          </a:p>
          <a:p>
            <a:pPr marL="457200" indent="-457200">
              <a:buFont typeface="+mj-lt"/>
              <a:buAutoNum type="arabicPeriod"/>
            </a:pPr>
            <a:r>
              <a:rPr lang="en-US" sz="2000" dirty="0" smtClean="0">
                <a:effectLst/>
                <a:latin typeface="Candara" pitchFamily="34" charset="0"/>
              </a:rPr>
              <a:t>Teaching students to use strategies independently</a:t>
            </a:r>
          </a:p>
          <a:p>
            <a:pPr marL="457200" indent="-457200">
              <a:buFont typeface="+mj-lt"/>
              <a:buAutoNum type="arabicPeriod"/>
            </a:pPr>
            <a:r>
              <a:rPr lang="en-US" sz="2000" dirty="0" smtClean="0">
                <a:effectLst/>
                <a:latin typeface="Candara" pitchFamily="34" charset="0"/>
              </a:rPr>
              <a:t>Making sure that students are being stretched intellectually</a:t>
            </a:r>
          </a:p>
          <a:p>
            <a:pPr marL="457200" indent="-457200">
              <a:buFont typeface="+mj-lt"/>
              <a:buAutoNum type="arabicPeriod"/>
            </a:pPr>
            <a:endParaRPr lang="en-US" dirty="0" smtClean="0">
              <a:effectLst/>
            </a:endParaRPr>
          </a:p>
          <a:p>
            <a:endParaRPr lang="en-US" dirty="0" smtClean="0">
              <a:effectLst/>
            </a:endParaRPr>
          </a:p>
        </p:txBody>
      </p:sp>
    </p:spTree>
    <p:extLst>
      <p:ext uri="{BB962C8B-B14F-4D97-AF65-F5344CB8AC3E}">
        <p14:creationId xmlns:p14="http://schemas.microsoft.com/office/powerpoint/2010/main" val="3679477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WWC Practice Guide</a:t>
            </a:r>
            <a:endParaRPr lang="en-US" b="1" dirty="0"/>
          </a:p>
        </p:txBody>
      </p:sp>
      <p:sp>
        <p:nvSpPr>
          <p:cNvPr id="3" name="Content Placeholder 2"/>
          <p:cNvSpPr>
            <a:spLocks noGrp="1"/>
          </p:cNvSpPr>
          <p:nvPr>
            <p:ph idx="1"/>
          </p:nvPr>
        </p:nvSpPr>
        <p:spPr/>
        <p:txBody>
          <a:bodyPr>
            <a:normAutofit/>
          </a:bodyPr>
          <a:lstStyle/>
          <a:p>
            <a:r>
              <a:rPr lang="en-US" dirty="0" smtClean="0"/>
              <a:t>Shanahan, T., Callison, K., Carriere, C., Duke, N. K., Pearson, P. D., Schatschneider, C., &amp; Torgesen, J. (2010). </a:t>
            </a:r>
            <a:r>
              <a:rPr lang="en-US" b="1" dirty="0" smtClean="0"/>
              <a:t>Improving reading comprehension in kindergarten through 3rd grade: A practice guide </a:t>
            </a:r>
            <a:r>
              <a:rPr lang="en-US" dirty="0" smtClean="0"/>
              <a:t>(NCEE 2010-4038). Washington, DC: National Center for Education Evaluation and Regional Assistance, Institute of Education Sciences, U.S. Department of Education. Retrieved from whatworks.ed.gov/publications/</a:t>
            </a:r>
            <a:r>
              <a:rPr lang="en-US" dirty="0" err="1" smtClean="0"/>
              <a:t>practiceguides</a:t>
            </a:r>
            <a:endParaRPr lang="en-US" dirty="0" smtClean="0"/>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Improving Reading Comprehension K-3</a:t>
            </a:r>
            <a:endParaRPr lang="en-US" b="1" dirty="0"/>
          </a:p>
        </p:txBody>
      </p:sp>
      <p:sp>
        <p:nvSpPr>
          <p:cNvPr id="3" name="Subtitle 2"/>
          <p:cNvSpPr>
            <a:spLocks noGrp="1"/>
          </p:cNvSpPr>
          <p:nvPr>
            <p:ph type="subTitle" idx="1"/>
          </p:nvPr>
        </p:nvSpPr>
        <p:spPr>
          <a:xfrm>
            <a:off x="1371600" y="4114800"/>
            <a:ext cx="6400800" cy="2286000"/>
          </a:xfrm>
        </p:spPr>
        <p:txBody>
          <a:bodyPr>
            <a:normAutofit/>
          </a:bodyPr>
          <a:lstStyle/>
          <a:p>
            <a:r>
              <a:rPr lang="en-US" sz="2400" dirty="0" smtClean="0">
                <a:solidFill>
                  <a:schemeClr val="tx2">
                    <a:lumMod val="10000"/>
                  </a:schemeClr>
                </a:solidFill>
              </a:rPr>
              <a:t>Timothy Shanahan</a:t>
            </a:r>
          </a:p>
          <a:p>
            <a:r>
              <a:rPr lang="en-US" sz="2400" dirty="0" smtClean="0">
                <a:solidFill>
                  <a:schemeClr val="tx2">
                    <a:lumMod val="10000"/>
                  </a:schemeClr>
                </a:solidFill>
              </a:rPr>
              <a:t>University of Illinois at Chicago</a:t>
            </a:r>
          </a:p>
          <a:p>
            <a:r>
              <a:rPr lang="en-US" sz="2400" dirty="0" smtClean="0">
                <a:solidFill>
                  <a:schemeClr val="tx2">
                    <a:lumMod val="10000"/>
                  </a:schemeClr>
                </a:solidFill>
              </a:rPr>
              <a:t>www.shanahanonliteracy.com</a:t>
            </a:r>
          </a:p>
          <a:p>
            <a:endParaRPr lang="en-US" dirty="0" smtClean="0"/>
          </a:p>
          <a:p>
            <a:endParaRPr lang="en-US" dirty="0"/>
          </a:p>
        </p:txBody>
      </p:sp>
    </p:spTree>
    <p:extLst>
      <p:ext uri="{BB962C8B-B14F-4D97-AF65-F5344CB8AC3E}">
        <p14:creationId xmlns:p14="http://schemas.microsoft.com/office/powerpoint/2010/main" val="763902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Institute of Education Sciences</a:t>
            </a:r>
            <a:endParaRPr lang="en-US" b="1" dirty="0">
              <a:effectLst/>
            </a:endParaRPr>
          </a:p>
        </p:txBody>
      </p:sp>
      <p:sp>
        <p:nvSpPr>
          <p:cNvPr id="3" name="Content Placeholder 2"/>
          <p:cNvSpPr>
            <a:spLocks noGrp="1"/>
          </p:cNvSpPr>
          <p:nvPr>
            <p:ph idx="1"/>
          </p:nvPr>
        </p:nvSpPr>
        <p:spPr/>
        <p:txBody>
          <a:bodyPr/>
          <a:lstStyle/>
          <a:p>
            <a:r>
              <a:rPr lang="en-US" dirty="0" smtClean="0">
                <a:effectLst/>
                <a:latin typeface="Candara" pitchFamily="34" charset="0"/>
              </a:rPr>
              <a:t>Semi-autonomous research arm of the U.S. Department of Education</a:t>
            </a:r>
          </a:p>
          <a:p>
            <a:r>
              <a:rPr lang="en-US" dirty="0" smtClean="0">
                <a:effectLst/>
                <a:latin typeface="Candara" pitchFamily="34" charset="0"/>
              </a:rPr>
              <a:t>Substantial research and dissemination budget (~$700 million)</a:t>
            </a:r>
          </a:p>
          <a:p>
            <a:r>
              <a:rPr lang="en-US" dirty="0" smtClean="0">
                <a:effectLst/>
                <a:latin typeface="Candara" pitchFamily="34" charset="0"/>
              </a:rPr>
              <a:t>Reading for Understanding initiative  </a:t>
            </a:r>
          </a:p>
          <a:p>
            <a:r>
              <a:rPr lang="en-US" dirty="0" smtClean="0">
                <a:effectLst/>
                <a:latin typeface="Candara" pitchFamily="34" charset="0"/>
              </a:rPr>
              <a:t>10 Regional Educational Labs</a:t>
            </a:r>
            <a:endParaRPr lang="en-US" dirty="0">
              <a:effectLst/>
              <a:latin typeface="Candara" pitchFamily="34" charset="0"/>
            </a:endParaRPr>
          </a:p>
        </p:txBody>
      </p:sp>
    </p:spTree>
    <p:extLst>
      <p:ext uri="{BB962C8B-B14F-4D97-AF65-F5344CB8AC3E}">
        <p14:creationId xmlns:p14="http://schemas.microsoft.com/office/powerpoint/2010/main" val="2184687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What Works Clearinghouse</a:t>
            </a:r>
            <a:endParaRPr lang="en-US" b="1" dirty="0">
              <a:effectLst/>
            </a:endParaRPr>
          </a:p>
        </p:txBody>
      </p:sp>
      <p:sp>
        <p:nvSpPr>
          <p:cNvPr id="3" name="Content Placeholder 2"/>
          <p:cNvSpPr>
            <a:spLocks noGrp="1"/>
          </p:cNvSpPr>
          <p:nvPr>
            <p:ph idx="1"/>
          </p:nvPr>
        </p:nvSpPr>
        <p:spPr/>
        <p:txBody>
          <a:bodyPr>
            <a:normAutofit/>
          </a:bodyPr>
          <a:lstStyle/>
          <a:p>
            <a:r>
              <a:rPr lang="en-US" dirty="0" smtClean="0"/>
              <a:t>What Works Clearinghouse (WWC) has developed several consumers guide for educators (adolescent literacy, beginning reading, character education, dropout prevention, early childhood, elementary, middle, and high school math, English language learners, students with disabilities) </a:t>
            </a:r>
          </a:p>
          <a:p>
            <a:r>
              <a:rPr lang="en-US" dirty="0" smtClean="0">
                <a:effectLst/>
                <a:hlinkClick r:id="rId3"/>
              </a:rPr>
              <a:t>http://ies.ed.gov/ncee/wwc/</a:t>
            </a:r>
            <a:endParaRPr lang="en-US" dirty="0" smtClean="0">
              <a:effectLst/>
            </a:endParaRPr>
          </a:p>
        </p:txBody>
      </p:sp>
    </p:spTree>
    <p:extLst>
      <p:ext uri="{BB962C8B-B14F-4D97-AF65-F5344CB8AC3E}">
        <p14:creationId xmlns:p14="http://schemas.microsoft.com/office/powerpoint/2010/main" val="318311322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WWC Practice Guides</a:t>
            </a:r>
            <a:endParaRPr lang="en-US" b="1" dirty="0">
              <a:effectLst/>
            </a:endParaRPr>
          </a:p>
        </p:txBody>
      </p:sp>
      <p:sp>
        <p:nvSpPr>
          <p:cNvPr id="3" name="Content Placeholder 2"/>
          <p:cNvSpPr>
            <a:spLocks noGrp="1"/>
          </p:cNvSpPr>
          <p:nvPr>
            <p:ph idx="1"/>
          </p:nvPr>
        </p:nvSpPr>
        <p:spPr/>
        <p:txBody>
          <a:bodyPr>
            <a:normAutofit/>
          </a:bodyPr>
          <a:lstStyle/>
          <a:p>
            <a:r>
              <a:rPr lang="en-US" dirty="0" smtClean="0">
                <a:effectLst/>
                <a:latin typeface="Candara" pitchFamily="34" charset="0"/>
              </a:rPr>
              <a:t>Practical guides that offer educators a nuanced look at research support in particular topic areas</a:t>
            </a:r>
          </a:p>
          <a:p>
            <a:r>
              <a:rPr lang="en-US" dirty="0" smtClean="0">
                <a:effectLst/>
                <a:latin typeface="Candara" pitchFamily="34" charset="0"/>
              </a:rPr>
              <a:t>WWC brings together a group of experts who indicate what they think the important claims are that could be drawn from research</a:t>
            </a:r>
          </a:p>
          <a:p>
            <a:r>
              <a:rPr lang="en-US" dirty="0" smtClean="0">
                <a:effectLst/>
                <a:latin typeface="Candara" pitchFamily="34" charset="0"/>
              </a:rPr>
              <a:t>The WWC then rigorously reviews the research evidence that could logically be used support these claims  </a:t>
            </a:r>
            <a:endParaRPr lang="en-US" dirty="0">
              <a:effectLst/>
              <a:latin typeface="Candara" pitchFamily="34" charset="0"/>
            </a:endParaRPr>
          </a:p>
        </p:txBody>
      </p:sp>
    </p:spTree>
    <p:extLst>
      <p:ext uri="{BB962C8B-B14F-4D97-AF65-F5344CB8AC3E}">
        <p14:creationId xmlns:p14="http://schemas.microsoft.com/office/powerpoint/2010/main" val="15008497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rPr>
              <a:t>WWC Practice Guides (cont.)</a:t>
            </a:r>
            <a:endParaRPr lang="en-US" b="1" dirty="0">
              <a:effectLst/>
            </a:endParaRPr>
          </a:p>
        </p:txBody>
      </p:sp>
      <p:sp>
        <p:nvSpPr>
          <p:cNvPr id="3" name="Content Placeholder 2"/>
          <p:cNvSpPr>
            <a:spLocks noGrp="1"/>
          </p:cNvSpPr>
          <p:nvPr>
            <p:ph idx="1"/>
          </p:nvPr>
        </p:nvSpPr>
        <p:spPr/>
        <p:txBody>
          <a:bodyPr>
            <a:normAutofit fontScale="92500"/>
          </a:bodyPr>
          <a:lstStyle/>
          <a:p>
            <a:r>
              <a:rPr lang="en-US" dirty="0" smtClean="0">
                <a:effectLst/>
                <a:latin typeface="Candara" pitchFamily="34" charset="0"/>
              </a:rPr>
              <a:t>Practice guides make recommendations based on these claims and provide ratings of the levels of evidence supporting them </a:t>
            </a:r>
          </a:p>
          <a:p>
            <a:r>
              <a:rPr lang="en-US" b="1" dirty="0" smtClean="0">
                <a:effectLst/>
                <a:latin typeface="Candara" pitchFamily="34" charset="0"/>
              </a:rPr>
              <a:t>Strong</a:t>
            </a:r>
            <a:r>
              <a:rPr lang="en-US" dirty="0" smtClean="0">
                <a:effectLst/>
                <a:latin typeface="Candara" pitchFamily="34" charset="0"/>
              </a:rPr>
              <a:t> evidence means that the studies were well designed to show whether an approach “caused” improvement across a range of students and circumstances</a:t>
            </a:r>
          </a:p>
          <a:p>
            <a:r>
              <a:rPr lang="en-US" b="1" dirty="0" smtClean="0">
                <a:effectLst/>
                <a:latin typeface="Candara" pitchFamily="34" charset="0"/>
              </a:rPr>
              <a:t>Moderate</a:t>
            </a:r>
            <a:r>
              <a:rPr lang="en-US" dirty="0" smtClean="0">
                <a:effectLst/>
                <a:latin typeface="Candara" pitchFamily="34" charset="0"/>
              </a:rPr>
              <a:t> evidence may show strong causality or generalizability, but not both</a:t>
            </a:r>
          </a:p>
          <a:p>
            <a:r>
              <a:rPr lang="en-US" b="1" dirty="0" smtClean="0">
                <a:effectLst/>
                <a:latin typeface="Candara" pitchFamily="34" charset="0"/>
              </a:rPr>
              <a:t>Low</a:t>
            </a:r>
            <a:r>
              <a:rPr lang="en-US" dirty="0" smtClean="0">
                <a:effectLst/>
                <a:latin typeface="Candara" pitchFamily="34" charset="0"/>
              </a:rPr>
              <a:t> (</a:t>
            </a:r>
            <a:r>
              <a:rPr lang="en-US" b="1" dirty="0" smtClean="0">
                <a:effectLst/>
                <a:latin typeface="Candara" pitchFamily="34" charset="0"/>
              </a:rPr>
              <a:t>Minimal</a:t>
            </a:r>
            <a:r>
              <a:rPr lang="en-US" dirty="0" smtClean="0">
                <a:effectLst/>
                <a:latin typeface="Candara" pitchFamily="34" charset="0"/>
              </a:rPr>
              <a:t>) evidence means that expert opinion is not sufficiently supported directly by research</a:t>
            </a:r>
            <a:endParaRPr lang="en-US" dirty="0">
              <a:effectLst/>
              <a:latin typeface="Candara" pitchFamily="34" charset="0"/>
            </a:endParaRPr>
          </a:p>
        </p:txBody>
      </p:sp>
    </p:spTree>
    <p:extLst>
      <p:ext uri="{BB962C8B-B14F-4D97-AF65-F5344CB8AC3E}">
        <p14:creationId xmlns:p14="http://schemas.microsoft.com/office/powerpoint/2010/main" val="201009378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majorFont>
      <a:minorFont>
        <a:latin typeface="Calisto MT"/>
        <a:ea typeface=""/>
        <a:cs typeface=""/>
        <a:font script="Jpan" typeface="ＭＳ Ｐ明朝"/>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544</TotalTime>
  <Words>2142</Words>
  <Application>Microsoft Macintosh PowerPoint</Application>
  <PresentationFormat>On-screen Show (4:3)</PresentationFormat>
  <Paragraphs>295</Paragraphs>
  <Slides>54</Slides>
  <Notes>3</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Precedent</vt:lpstr>
      <vt:lpstr>Improving Reading Comprehension K-3</vt:lpstr>
      <vt:lpstr>Introduction</vt:lpstr>
      <vt:lpstr>Research as Answer</vt:lpstr>
      <vt:lpstr>Federal Role</vt:lpstr>
      <vt:lpstr>National Research Review Panels</vt:lpstr>
      <vt:lpstr>Institute of Education Sciences</vt:lpstr>
      <vt:lpstr>What Works Clearinghouse</vt:lpstr>
      <vt:lpstr>WWC Practice Guides</vt:lpstr>
      <vt:lpstr>WWC Practice Guides (cont.)</vt:lpstr>
      <vt:lpstr>DOING WHAT WORKS</vt:lpstr>
      <vt:lpstr>Today’s presentation</vt:lpstr>
      <vt:lpstr>Background</vt:lpstr>
      <vt:lpstr>Recommendation 1</vt:lpstr>
      <vt:lpstr>Recommendation 1 (cont.)</vt:lpstr>
      <vt:lpstr>Recommendation 1 (Cont.)</vt:lpstr>
      <vt:lpstr>Recommendation 1 (cont.)</vt:lpstr>
      <vt:lpstr>Recommendation 1 (cont.)</vt:lpstr>
      <vt:lpstr>Recommendation 1 (cont.)</vt:lpstr>
      <vt:lpstr>Recommendation 1 (cont.)</vt:lpstr>
      <vt:lpstr>Recommendation 1 (cont.)</vt:lpstr>
      <vt:lpstr>Recommendation 1 (cont.)</vt:lpstr>
      <vt:lpstr>Recommendation 2</vt:lpstr>
      <vt:lpstr>Recommendation 2 (cont.)</vt:lpstr>
      <vt:lpstr>Recommendation 2 (Cont.)</vt:lpstr>
      <vt:lpstr>Recommendation 2 (CONT.)</vt:lpstr>
      <vt:lpstr>Recommendation 2: (Cont.)</vt:lpstr>
      <vt:lpstr>Recommendation 2 (CONT.)</vt:lpstr>
      <vt:lpstr>Recommendation 2 (cont.)</vt:lpstr>
      <vt:lpstr>Recommendation 2 (CONT.)</vt:lpstr>
      <vt:lpstr>Recommendation  3 </vt:lpstr>
      <vt:lpstr> Recommendation  3 (cont.) </vt:lpstr>
      <vt:lpstr>Recommendation 3  (cont.)</vt:lpstr>
      <vt:lpstr>Recommendation 3  (cont.)</vt:lpstr>
      <vt:lpstr>Recommendation 3  (cont.)</vt:lpstr>
      <vt:lpstr>Recommendation  4 </vt:lpstr>
      <vt:lpstr>Recommendation 4 (cont.)</vt:lpstr>
      <vt:lpstr>Recommendation 4 (cont.)</vt:lpstr>
      <vt:lpstr>  Recommendation  4 (cont.)  </vt:lpstr>
      <vt:lpstr>Recommendation 4 (cont.)</vt:lpstr>
      <vt:lpstr>Recommenation 4 (cont.)</vt:lpstr>
      <vt:lpstr>Recommenation 4 (cont.)</vt:lpstr>
      <vt:lpstr>Recommendation  5 </vt:lpstr>
      <vt:lpstr>Recommendation 5 (cont.)</vt:lpstr>
      <vt:lpstr>Recommendation 5 (cont.)</vt:lpstr>
      <vt:lpstr>Recommendation 5 (cont.)</vt:lpstr>
      <vt:lpstr>Recommendation 5 (cont.)</vt:lpstr>
      <vt:lpstr>Recommendation 5 (cont.)</vt:lpstr>
      <vt:lpstr>What’s missing?</vt:lpstr>
      <vt:lpstr>What’s missing? (cont.)</vt:lpstr>
      <vt:lpstr>What’s missing? (cont.)</vt:lpstr>
      <vt:lpstr>What’s missing? (cont.)</vt:lpstr>
      <vt:lpstr>What’s missing? (cont.)</vt:lpstr>
      <vt:lpstr>WWC Practice Guide</vt:lpstr>
      <vt:lpstr>Improving Reading Comprehension K-3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Shanahan</dc:creator>
  <cp:lastModifiedBy>Timothy Shanahan</cp:lastModifiedBy>
  <cp:revision>53</cp:revision>
  <cp:lastPrinted>2011-02-10T19:26:48Z</cp:lastPrinted>
  <dcterms:created xsi:type="dcterms:W3CDTF">2011-02-14T20:51:23Z</dcterms:created>
  <dcterms:modified xsi:type="dcterms:W3CDTF">2017-01-03T23:01:09Z</dcterms:modified>
</cp:coreProperties>
</file>