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4"/>
  </p:notesMasterIdLst>
  <p:sldIdLst>
    <p:sldId id="543" r:id="rId2"/>
    <p:sldId id="257" r:id="rId3"/>
    <p:sldId id="613" r:id="rId4"/>
    <p:sldId id="717" r:id="rId5"/>
    <p:sldId id="718" r:id="rId6"/>
    <p:sldId id="721" r:id="rId7"/>
    <p:sldId id="719" r:id="rId8"/>
    <p:sldId id="720" r:id="rId9"/>
    <p:sldId id="259" r:id="rId10"/>
    <p:sldId id="711" r:id="rId11"/>
    <p:sldId id="338" r:id="rId12"/>
    <p:sldId id="337" r:id="rId13"/>
    <p:sldId id="551" r:id="rId14"/>
    <p:sldId id="341" r:id="rId15"/>
    <p:sldId id="340" r:id="rId16"/>
    <p:sldId id="550" r:id="rId17"/>
    <p:sldId id="328" r:id="rId18"/>
    <p:sldId id="342" r:id="rId19"/>
    <p:sldId id="552" r:id="rId20"/>
    <p:sldId id="554" r:id="rId21"/>
    <p:sldId id="631" r:id="rId22"/>
    <p:sldId id="555" r:id="rId23"/>
    <p:sldId id="617" r:id="rId24"/>
    <p:sldId id="616" r:id="rId25"/>
    <p:sldId id="618" r:id="rId26"/>
    <p:sldId id="643" r:id="rId27"/>
    <p:sldId id="644" r:id="rId28"/>
    <p:sldId id="645" r:id="rId29"/>
    <p:sldId id="646" r:id="rId30"/>
    <p:sldId id="647" r:id="rId31"/>
    <p:sldId id="713" r:id="rId32"/>
    <p:sldId id="648" r:id="rId33"/>
    <p:sldId id="651" r:id="rId34"/>
    <p:sldId id="652" r:id="rId35"/>
    <p:sldId id="653" r:id="rId36"/>
    <p:sldId id="698" r:id="rId37"/>
    <p:sldId id="710" r:id="rId38"/>
    <p:sldId id="699" r:id="rId39"/>
    <p:sldId id="655" r:id="rId40"/>
    <p:sldId id="702" r:id="rId41"/>
    <p:sldId id="656" r:id="rId42"/>
    <p:sldId id="657" r:id="rId43"/>
    <p:sldId id="696" r:id="rId44"/>
    <p:sldId id="658" r:id="rId45"/>
    <p:sldId id="659" r:id="rId46"/>
    <p:sldId id="660" r:id="rId47"/>
    <p:sldId id="661" r:id="rId48"/>
    <p:sldId id="662" r:id="rId49"/>
    <p:sldId id="663" r:id="rId50"/>
    <p:sldId id="664" r:id="rId51"/>
    <p:sldId id="665" r:id="rId52"/>
    <p:sldId id="666" r:id="rId53"/>
    <p:sldId id="667" r:id="rId54"/>
    <p:sldId id="668" r:id="rId55"/>
    <p:sldId id="669" r:id="rId56"/>
    <p:sldId id="670" r:id="rId57"/>
    <p:sldId id="671" r:id="rId58"/>
    <p:sldId id="672" r:id="rId59"/>
    <p:sldId id="673" r:id="rId60"/>
    <p:sldId id="674" r:id="rId61"/>
    <p:sldId id="675" r:id="rId62"/>
    <p:sldId id="676" r:id="rId63"/>
    <p:sldId id="677" r:id="rId64"/>
    <p:sldId id="678" r:id="rId65"/>
    <p:sldId id="679" r:id="rId66"/>
    <p:sldId id="680" r:id="rId67"/>
    <p:sldId id="683" r:id="rId68"/>
    <p:sldId id="684" r:id="rId69"/>
    <p:sldId id="299" r:id="rId70"/>
    <p:sldId id="681" r:id="rId71"/>
    <p:sldId id="682" r:id="rId72"/>
    <p:sldId id="685" r:id="rId73"/>
    <p:sldId id="686" r:id="rId74"/>
    <p:sldId id="705" r:id="rId75"/>
    <p:sldId id="687" r:id="rId76"/>
    <p:sldId id="688" r:id="rId77"/>
    <p:sldId id="714" r:id="rId78"/>
    <p:sldId id="715" r:id="rId79"/>
    <p:sldId id="690" r:id="rId80"/>
    <p:sldId id="704" r:id="rId81"/>
    <p:sldId id="691" r:id="rId82"/>
    <p:sldId id="692" r:id="rId83"/>
    <p:sldId id="693" r:id="rId84"/>
    <p:sldId id="694" r:id="rId85"/>
    <p:sldId id="427" r:id="rId86"/>
    <p:sldId id="632" r:id="rId87"/>
    <p:sldId id="633" r:id="rId88"/>
    <p:sldId id="637" r:id="rId89"/>
    <p:sldId id="634" r:id="rId90"/>
    <p:sldId id="635" r:id="rId91"/>
    <p:sldId id="716" r:id="rId92"/>
    <p:sldId id="428" r:id="rId9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50000" autoAdjust="0"/>
    <p:restoredTop sz="91504"/>
  </p:normalViewPr>
  <p:slideViewPr>
    <p:cSldViewPr snapToGrid="0" snapToObjects="1">
      <p:cViewPr varScale="1">
        <p:scale>
          <a:sx n="105" d="100"/>
          <a:sy n="105" d="100"/>
        </p:scale>
        <p:origin x="1736" y="184"/>
      </p:cViewPr>
      <p:guideLst>
        <p:guide orient="horz" pos="2160"/>
        <p:guide pos="3840"/>
      </p:guideLst>
    </p:cSldViewPr>
  </p:slideViewPr>
  <p:notesTextViewPr>
    <p:cViewPr>
      <p:scale>
        <a:sx n="100" d="100"/>
        <a:sy n="100" d="100"/>
      </p:scale>
      <p:origin x="0" y="0"/>
    </p:cViewPr>
  </p:notesTextViewPr>
  <p:sorterViewPr>
    <p:cViewPr varScale="1">
      <p:scale>
        <a:sx n="100" d="100"/>
        <a:sy n="100" d="100"/>
      </p:scale>
      <p:origin x="0" y="563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9527ED3-8260-9F40-A9FD-33C69FED7D35}" type="datetimeFigureOut">
              <a:rPr lang="en-US" smtClean="0"/>
              <a:t>10/10/19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95284C6-39C2-9541-A02E-EDFF41B9604E}" type="slidenum">
              <a:rPr lang="en-US" smtClean="0"/>
              <a:t>‹#›</a:t>
            </a:fld>
            <a:endParaRPr lang="en-US"/>
          </a:p>
        </p:txBody>
      </p:sp>
    </p:spTree>
    <p:extLst>
      <p:ext uri="{BB962C8B-B14F-4D97-AF65-F5344CB8AC3E}">
        <p14:creationId xmlns:p14="http://schemas.microsoft.com/office/powerpoint/2010/main" val="160725243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95284C6-39C2-9541-A02E-EDFF41B9604E}" type="slidenum">
              <a:rPr lang="en-US" smtClean="0"/>
              <a:t>2</a:t>
            </a:fld>
            <a:endParaRPr lang="en-US"/>
          </a:p>
        </p:txBody>
      </p:sp>
    </p:spTree>
    <p:extLst>
      <p:ext uri="{BB962C8B-B14F-4D97-AF65-F5344CB8AC3E}">
        <p14:creationId xmlns:p14="http://schemas.microsoft.com/office/powerpoint/2010/main" val="25894500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6B50B5B-8702-BE43-8667-8B61CAC51B86}" type="slidenum">
              <a:rPr lang="en-US" sz="1200">
                <a:latin typeface="Times New Roman" charset="0"/>
              </a:rPr>
              <a:pPr eaLnBrk="1" hangingPunct="1"/>
              <a:t>85</a:t>
            </a:fld>
            <a:endParaRPr lang="en-US" sz="1200">
              <a:latin typeface="Times New Roman" charset="0"/>
            </a:endParaRPr>
          </a:p>
        </p:txBody>
      </p:sp>
      <p:sp>
        <p:nvSpPr>
          <p:cNvPr id="76802" name="Rectangle 2"/>
          <p:cNvSpPr>
            <a:spLocks noGrp="1" noRot="1" noChangeAspect="1" noChangeArrowheads="1" noTextEdit="1"/>
          </p:cNvSpPr>
          <p:nvPr>
            <p:ph type="sldImg"/>
          </p:nvPr>
        </p:nvSpPr>
        <p:spPr>
          <a:xfrm>
            <a:off x="381000" y="685800"/>
            <a:ext cx="6096000" cy="3429000"/>
          </a:xfrm>
          <a:ln/>
        </p:spPr>
      </p:sp>
      <p:sp>
        <p:nvSpPr>
          <p:cNvPr id="76803"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38015594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6B50B5B-8702-BE43-8667-8B61CAC51B86}" type="slidenum">
              <a:rPr lang="en-US" sz="1200">
                <a:latin typeface="Times New Roman" charset="0"/>
              </a:rPr>
              <a:pPr eaLnBrk="1" hangingPunct="1"/>
              <a:t>86</a:t>
            </a:fld>
            <a:endParaRPr lang="en-US" sz="1200">
              <a:latin typeface="Times New Roman" charset="0"/>
            </a:endParaRPr>
          </a:p>
        </p:txBody>
      </p:sp>
      <p:sp>
        <p:nvSpPr>
          <p:cNvPr id="76802" name="Rectangle 2"/>
          <p:cNvSpPr>
            <a:spLocks noGrp="1" noRot="1" noChangeAspect="1" noChangeArrowheads="1" noTextEdit="1"/>
          </p:cNvSpPr>
          <p:nvPr>
            <p:ph type="sldImg"/>
          </p:nvPr>
        </p:nvSpPr>
        <p:spPr>
          <a:xfrm>
            <a:off x="381000" y="685800"/>
            <a:ext cx="6096000" cy="3429000"/>
          </a:xfrm>
          <a:ln/>
        </p:spPr>
      </p:sp>
      <p:sp>
        <p:nvSpPr>
          <p:cNvPr id="76803"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38530557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6B50B5B-8702-BE43-8667-8B61CAC51B86}" type="slidenum">
              <a:rPr lang="en-US" sz="1200">
                <a:latin typeface="Times New Roman" charset="0"/>
              </a:rPr>
              <a:pPr eaLnBrk="1" hangingPunct="1"/>
              <a:t>87</a:t>
            </a:fld>
            <a:endParaRPr lang="en-US" sz="1200">
              <a:latin typeface="Times New Roman" charset="0"/>
            </a:endParaRPr>
          </a:p>
        </p:txBody>
      </p:sp>
      <p:sp>
        <p:nvSpPr>
          <p:cNvPr id="76802" name="Rectangle 2"/>
          <p:cNvSpPr>
            <a:spLocks noGrp="1" noRot="1" noChangeAspect="1" noChangeArrowheads="1" noTextEdit="1"/>
          </p:cNvSpPr>
          <p:nvPr>
            <p:ph type="sldImg"/>
          </p:nvPr>
        </p:nvSpPr>
        <p:spPr>
          <a:xfrm>
            <a:off x="381000" y="685800"/>
            <a:ext cx="6096000" cy="3429000"/>
          </a:xfrm>
          <a:ln/>
        </p:spPr>
      </p:sp>
      <p:sp>
        <p:nvSpPr>
          <p:cNvPr id="76803"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39086298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6B50B5B-8702-BE43-8667-8B61CAC51B86}" type="slidenum">
              <a:rPr lang="en-US" sz="1200">
                <a:latin typeface="Times New Roman" charset="0"/>
              </a:rPr>
              <a:pPr eaLnBrk="1" hangingPunct="1"/>
              <a:t>88</a:t>
            </a:fld>
            <a:endParaRPr lang="en-US" sz="1200">
              <a:latin typeface="Times New Roman" charset="0"/>
            </a:endParaRPr>
          </a:p>
        </p:txBody>
      </p:sp>
      <p:sp>
        <p:nvSpPr>
          <p:cNvPr id="76802" name="Rectangle 2"/>
          <p:cNvSpPr>
            <a:spLocks noGrp="1" noRot="1" noChangeAspect="1" noChangeArrowheads="1" noTextEdit="1"/>
          </p:cNvSpPr>
          <p:nvPr>
            <p:ph type="sldImg"/>
          </p:nvPr>
        </p:nvSpPr>
        <p:spPr>
          <a:xfrm>
            <a:off x="381000" y="685800"/>
            <a:ext cx="6096000" cy="3429000"/>
          </a:xfrm>
          <a:ln/>
        </p:spPr>
      </p:sp>
      <p:sp>
        <p:nvSpPr>
          <p:cNvPr id="76803"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20304261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6B50B5B-8702-BE43-8667-8B61CAC51B86}" type="slidenum">
              <a:rPr lang="en-US" sz="1200">
                <a:latin typeface="Times New Roman" charset="0"/>
              </a:rPr>
              <a:pPr eaLnBrk="1" hangingPunct="1"/>
              <a:t>89</a:t>
            </a:fld>
            <a:endParaRPr lang="en-US" sz="1200">
              <a:latin typeface="Times New Roman" charset="0"/>
            </a:endParaRPr>
          </a:p>
        </p:txBody>
      </p:sp>
      <p:sp>
        <p:nvSpPr>
          <p:cNvPr id="76802" name="Rectangle 2"/>
          <p:cNvSpPr>
            <a:spLocks noGrp="1" noRot="1" noChangeAspect="1" noChangeArrowheads="1" noTextEdit="1"/>
          </p:cNvSpPr>
          <p:nvPr>
            <p:ph type="sldImg"/>
          </p:nvPr>
        </p:nvSpPr>
        <p:spPr>
          <a:xfrm>
            <a:off x="381000" y="685800"/>
            <a:ext cx="6096000" cy="3429000"/>
          </a:xfrm>
          <a:ln/>
        </p:spPr>
      </p:sp>
      <p:sp>
        <p:nvSpPr>
          <p:cNvPr id="76803"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40633898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6B50B5B-8702-BE43-8667-8B61CAC51B86}" type="slidenum">
              <a:rPr lang="en-US" sz="1200">
                <a:latin typeface="Times New Roman" charset="0"/>
              </a:rPr>
              <a:pPr eaLnBrk="1" hangingPunct="1"/>
              <a:t>90</a:t>
            </a:fld>
            <a:endParaRPr lang="en-US" sz="1200">
              <a:latin typeface="Times New Roman" charset="0"/>
            </a:endParaRPr>
          </a:p>
        </p:txBody>
      </p:sp>
      <p:sp>
        <p:nvSpPr>
          <p:cNvPr id="76802" name="Rectangle 2"/>
          <p:cNvSpPr>
            <a:spLocks noGrp="1" noRot="1" noChangeAspect="1" noChangeArrowheads="1" noTextEdit="1"/>
          </p:cNvSpPr>
          <p:nvPr>
            <p:ph type="sldImg"/>
          </p:nvPr>
        </p:nvSpPr>
        <p:spPr>
          <a:xfrm>
            <a:off x="381000" y="685800"/>
            <a:ext cx="6096000" cy="3429000"/>
          </a:xfrm>
          <a:ln/>
        </p:spPr>
      </p:sp>
      <p:sp>
        <p:nvSpPr>
          <p:cNvPr id="76803"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31625323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6B50B5B-8702-BE43-8667-8B61CAC51B86}" type="slidenum">
              <a:rPr lang="en-US" sz="1200">
                <a:latin typeface="Times New Roman" charset="0"/>
              </a:rPr>
              <a:pPr eaLnBrk="1" hangingPunct="1"/>
              <a:t>91</a:t>
            </a:fld>
            <a:endParaRPr lang="en-US" sz="1200">
              <a:latin typeface="Times New Roman" charset="0"/>
            </a:endParaRPr>
          </a:p>
        </p:txBody>
      </p:sp>
      <p:sp>
        <p:nvSpPr>
          <p:cNvPr id="76802" name="Rectangle 2"/>
          <p:cNvSpPr>
            <a:spLocks noGrp="1" noRot="1" noChangeAspect="1" noChangeArrowheads="1" noTextEdit="1"/>
          </p:cNvSpPr>
          <p:nvPr>
            <p:ph type="sldImg"/>
          </p:nvPr>
        </p:nvSpPr>
        <p:spPr>
          <a:xfrm>
            <a:off x="381000" y="685800"/>
            <a:ext cx="6096000" cy="3429000"/>
          </a:xfrm>
          <a:ln/>
        </p:spPr>
      </p:sp>
      <p:sp>
        <p:nvSpPr>
          <p:cNvPr id="76803"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26398332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7A37446-15C5-5F43-B198-CA596FF708E0}" type="slidenum">
              <a:rPr lang="en-US" sz="1200">
                <a:latin typeface="Times New Roman" charset="0"/>
              </a:rPr>
              <a:pPr eaLnBrk="1" hangingPunct="1"/>
              <a:t>27</a:t>
            </a:fld>
            <a:endParaRPr lang="en-US" sz="1200">
              <a:latin typeface="Times New Roman" charset="0"/>
            </a:endParaRPr>
          </a:p>
        </p:txBody>
      </p:sp>
      <p:sp>
        <p:nvSpPr>
          <p:cNvPr id="18434" name="Rectangle 2"/>
          <p:cNvSpPr>
            <a:spLocks noGrp="1" noRot="1" noChangeAspect="1" noChangeArrowheads="1" noTextEdit="1"/>
          </p:cNvSpPr>
          <p:nvPr>
            <p:ph type="sldImg"/>
          </p:nvPr>
        </p:nvSpPr>
        <p:spPr>
          <a:xfrm>
            <a:off x="381000" y="685800"/>
            <a:ext cx="6096000" cy="3429000"/>
          </a:xfrm>
          <a:ln/>
        </p:spPr>
      </p:sp>
      <p:sp>
        <p:nvSpPr>
          <p:cNvPr id="184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3198497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FB17D75-AC07-CF48-BB5B-8A1430FAA566}" type="slidenum">
              <a:rPr lang="en-US" sz="1200">
                <a:latin typeface="Times New Roman" charset="0"/>
              </a:rPr>
              <a:pPr eaLnBrk="1" hangingPunct="1"/>
              <a:t>28</a:t>
            </a:fld>
            <a:endParaRPr lang="en-US" sz="1200">
              <a:latin typeface="Times New Roman" charset="0"/>
            </a:endParaRPr>
          </a:p>
        </p:txBody>
      </p:sp>
      <p:sp>
        <p:nvSpPr>
          <p:cNvPr id="20482" name="Rectangle 2"/>
          <p:cNvSpPr>
            <a:spLocks noGrp="1" noRot="1" noChangeAspect="1" noChangeArrowheads="1" noTextEdit="1"/>
          </p:cNvSpPr>
          <p:nvPr>
            <p:ph type="sldImg"/>
          </p:nvPr>
        </p:nvSpPr>
        <p:spPr>
          <a:xfrm>
            <a:off x="381000" y="685800"/>
            <a:ext cx="6096000" cy="3429000"/>
          </a:xfrm>
          <a:ln/>
        </p:spPr>
      </p:sp>
      <p:sp>
        <p:nvSpPr>
          <p:cNvPr id="204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24311744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2B4EF9C-92B3-3140-9B7D-A544735CD327}" type="slidenum">
              <a:rPr lang="en-US" sz="1200">
                <a:latin typeface="Calibri" charset="0"/>
              </a:rPr>
              <a:pPr eaLnBrk="1" hangingPunct="1"/>
              <a:t>30</a:t>
            </a:fld>
            <a:endParaRPr lang="en-US" sz="1200">
              <a:latin typeface="Calibri" charset="0"/>
            </a:endParaRPr>
          </a:p>
        </p:txBody>
      </p:sp>
      <p:sp>
        <p:nvSpPr>
          <p:cNvPr id="23554" name="Rectangle 2"/>
          <p:cNvSpPr>
            <a:spLocks noGrp="1" noRot="1" noChangeAspect="1" noChangeArrowheads="1" noTextEdit="1"/>
          </p:cNvSpPr>
          <p:nvPr>
            <p:ph type="sldImg"/>
          </p:nvPr>
        </p:nvSpPr>
        <p:spPr>
          <a:xfrm>
            <a:off x="2936875" y="685800"/>
            <a:ext cx="911225" cy="512763"/>
          </a:xfrm>
          <a:ln/>
        </p:spPr>
      </p:sp>
      <p:sp>
        <p:nvSpPr>
          <p:cNvPr id="23555" name="Rectangle 3"/>
          <p:cNvSpPr>
            <a:spLocks noGrp="1" noChangeArrowheads="1"/>
          </p:cNvSpPr>
          <p:nvPr>
            <p:ph type="body" idx="1"/>
          </p:nvPr>
        </p:nvSpPr>
        <p:spPr>
          <a:xfrm>
            <a:off x="457200" y="1274763"/>
            <a:ext cx="5943600" cy="772001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166688" indent="-166688" eaLnBrk="1" hangingPunct="1">
              <a:spcBef>
                <a:spcPct val="0"/>
              </a:spcBef>
            </a:pPr>
            <a:endParaRPr lang="en-US" b="1" i="1">
              <a:latin typeface="Times New Roman" charset="0"/>
            </a:endParaRPr>
          </a:p>
        </p:txBody>
      </p:sp>
    </p:spTree>
    <p:extLst>
      <p:ext uri="{BB962C8B-B14F-4D97-AF65-F5344CB8AC3E}">
        <p14:creationId xmlns:p14="http://schemas.microsoft.com/office/powerpoint/2010/main" val="3094431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3B32AAE-2B13-AB4F-8090-4B987B289567}" type="slidenum">
              <a:rPr lang="en-US" sz="1200">
                <a:latin typeface="Times New Roman" charset="0"/>
              </a:rPr>
              <a:pPr eaLnBrk="1" hangingPunct="1"/>
              <a:t>41</a:t>
            </a:fld>
            <a:endParaRPr lang="en-US" sz="1200">
              <a:latin typeface="Times New Roman" charset="0"/>
            </a:endParaRPr>
          </a:p>
        </p:txBody>
      </p:sp>
      <p:sp>
        <p:nvSpPr>
          <p:cNvPr id="41986" name="Rectangle 2"/>
          <p:cNvSpPr>
            <a:spLocks noGrp="1" noRot="1" noChangeAspect="1" noChangeArrowheads="1" noTextEdit="1"/>
          </p:cNvSpPr>
          <p:nvPr>
            <p:ph type="sldImg"/>
          </p:nvPr>
        </p:nvSpPr>
        <p:spPr>
          <a:xfrm>
            <a:off x="381000" y="685800"/>
            <a:ext cx="6096000" cy="3429000"/>
          </a:xfrm>
          <a:ln/>
        </p:spPr>
      </p:sp>
      <p:sp>
        <p:nvSpPr>
          <p:cNvPr id="419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14440799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Helvetica" charset="0"/>
                <a:ea typeface="ＭＳ Ｐゴシック" charset="0"/>
                <a:cs typeface="ＭＳ Ｐゴシック" charset="0"/>
              </a:defRPr>
            </a:lvl1pPr>
            <a:lvl2pPr marL="742950" indent="-285750">
              <a:defRPr sz="2400">
                <a:solidFill>
                  <a:schemeClr val="tx1"/>
                </a:solidFill>
                <a:latin typeface="Helvetica" charset="0"/>
                <a:ea typeface="ＭＳ Ｐゴシック" charset="0"/>
              </a:defRPr>
            </a:lvl2pPr>
            <a:lvl3pPr marL="1143000" indent="-228600">
              <a:defRPr sz="2400">
                <a:solidFill>
                  <a:schemeClr val="tx1"/>
                </a:solidFill>
                <a:latin typeface="Helvetica" charset="0"/>
                <a:ea typeface="ＭＳ Ｐゴシック" charset="0"/>
              </a:defRPr>
            </a:lvl3pPr>
            <a:lvl4pPr marL="1600200" indent="-228600">
              <a:defRPr sz="2400">
                <a:solidFill>
                  <a:schemeClr val="tx1"/>
                </a:solidFill>
                <a:latin typeface="Helvetica" charset="0"/>
                <a:ea typeface="ＭＳ Ｐゴシック" charset="0"/>
              </a:defRPr>
            </a:lvl4pPr>
            <a:lvl5pPr marL="2057400" indent="-22860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fld id="{AAA8C0B0-8498-AF41-BB72-CD0FF4020353}" type="slidenum">
              <a:rPr lang="en-US" sz="1200">
                <a:latin typeface="Arial" charset="0"/>
              </a:rPr>
              <a:pPr/>
              <a:t>69</a:t>
            </a:fld>
            <a:endParaRPr lang="en-US" sz="1200">
              <a:latin typeface="Arial" charset="0"/>
            </a:endParaRPr>
          </a:p>
        </p:txBody>
      </p:sp>
      <p:sp>
        <p:nvSpPr>
          <p:cNvPr id="70658" name="Rectangle 2"/>
          <p:cNvSpPr>
            <a:spLocks noGrp="1" noRot="1" noChangeAspect="1" noChangeArrowheads="1" noTextEdit="1"/>
          </p:cNvSpPr>
          <p:nvPr>
            <p:ph type="sldImg"/>
          </p:nvPr>
        </p:nvSpPr>
        <p:spPr>
          <a:xfrm>
            <a:off x="381000" y="685800"/>
            <a:ext cx="6096000" cy="3429000"/>
          </a:xfrm>
          <a:ln/>
        </p:spPr>
      </p:sp>
      <p:sp>
        <p:nvSpPr>
          <p:cNvPr id="706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endParaRPr>
          </a:p>
        </p:txBody>
      </p:sp>
    </p:spTree>
    <p:extLst>
      <p:ext uri="{BB962C8B-B14F-4D97-AF65-F5344CB8AC3E}">
        <p14:creationId xmlns:p14="http://schemas.microsoft.com/office/powerpoint/2010/main" val="3307207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5284C6-39C2-9541-A02E-EDFF41B9604E}" type="slidenum">
              <a:rPr lang="en-US" smtClean="0"/>
              <a:t>71</a:t>
            </a:fld>
            <a:endParaRPr lang="en-US"/>
          </a:p>
        </p:txBody>
      </p:sp>
    </p:spTree>
    <p:extLst>
      <p:ext uri="{BB962C8B-B14F-4D97-AF65-F5344CB8AC3E}">
        <p14:creationId xmlns:p14="http://schemas.microsoft.com/office/powerpoint/2010/main" val="35690864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9DD90D4-7E04-E647-978A-66F78F4A55E4}" type="slidenum">
              <a:rPr lang="en-US" sz="1200">
                <a:latin typeface="Times New Roman" charset="0"/>
              </a:rPr>
              <a:pPr eaLnBrk="1" hangingPunct="1"/>
              <a:t>82</a:t>
            </a:fld>
            <a:endParaRPr lang="en-US" sz="1200">
              <a:latin typeface="Times New Roman" charset="0"/>
            </a:endParaRPr>
          </a:p>
        </p:txBody>
      </p:sp>
      <p:sp>
        <p:nvSpPr>
          <p:cNvPr id="74754" name="Rectangle 2"/>
          <p:cNvSpPr>
            <a:spLocks noGrp="1" noRot="1" noChangeAspect="1" noChangeArrowheads="1" noTextEdit="1"/>
          </p:cNvSpPr>
          <p:nvPr>
            <p:ph type="sldImg"/>
          </p:nvPr>
        </p:nvSpPr>
        <p:spPr>
          <a:xfrm>
            <a:off x="381000" y="685800"/>
            <a:ext cx="6096000" cy="3429000"/>
          </a:xfrm>
          <a:ln/>
        </p:spPr>
      </p:sp>
      <p:sp>
        <p:nvSpPr>
          <p:cNvPr id="747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18368998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6B50B5B-8702-BE43-8667-8B61CAC51B86}" type="slidenum">
              <a:rPr lang="en-US" sz="1200">
                <a:latin typeface="Times New Roman" charset="0"/>
              </a:rPr>
              <a:pPr eaLnBrk="1" hangingPunct="1"/>
              <a:t>84</a:t>
            </a:fld>
            <a:endParaRPr lang="en-US" sz="1200">
              <a:latin typeface="Times New Roman" charset="0"/>
            </a:endParaRPr>
          </a:p>
        </p:txBody>
      </p:sp>
      <p:sp>
        <p:nvSpPr>
          <p:cNvPr id="76802" name="Rectangle 2"/>
          <p:cNvSpPr>
            <a:spLocks noGrp="1" noRot="1" noChangeAspect="1" noChangeArrowheads="1" noTextEdit="1"/>
          </p:cNvSpPr>
          <p:nvPr>
            <p:ph type="sldImg"/>
          </p:nvPr>
        </p:nvSpPr>
        <p:spPr>
          <a:xfrm>
            <a:off x="381000" y="685800"/>
            <a:ext cx="6096000" cy="3429000"/>
          </a:xfrm>
          <a:ln/>
        </p:spPr>
      </p:sp>
      <p:sp>
        <p:nvSpPr>
          <p:cNvPr id="768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40456394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2109ADD-F13F-F349-A8AA-8A2B4176F69E}" type="datetimeFigureOut">
              <a:rPr lang="en-US" smtClean="0"/>
              <a:t>10/10/19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802BAD-DEFE-A544-AED9-A47537DE25AE}" type="slidenum">
              <a:rPr lang="en-US" smtClean="0"/>
              <a:t>‹#›</a:t>
            </a:fld>
            <a:endParaRPr lang="en-US"/>
          </a:p>
        </p:txBody>
      </p:sp>
    </p:spTree>
    <p:extLst>
      <p:ext uri="{BB962C8B-B14F-4D97-AF65-F5344CB8AC3E}">
        <p14:creationId xmlns:p14="http://schemas.microsoft.com/office/powerpoint/2010/main" val="29343809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109ADD-F13F-F349-A8AA-8A2B4176F69E}" type="datetimeFigureOut">
              <a:rPr lang="en-US" smtClean="0"/>
              <a:t>10/10/19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802BAD-DEFE-A544-AED9-A47537DE25AE}" type="slidenum">
              <a:rPr lang="en-US" smtClean="0"/>
              <a:t>‹#›</a:t>
            </a:fld>
            <a:endParaRPr lang="en-US"/>
          </a:p>
        </p:txBody>
      </p:sp>
    </p:spTree>
    <p:extLst>
      <p:ext uri="{BB962C8B-B14F-4D97-AF65-F5344CB8AC3E}">
        <p14:creationId xmlns:p14="http://schemas.microsoft.com/office/powerpoint/2010/main" val="19151158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109ADD-F13F-F349-A8AA-8A2B4176F69E}" type="datetimeFigureOut">
              <a:rPr lang="en-US" smtClean="0"/>
              <a:t>10/10/19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802BAD-DEFE-A544-AED9-A47537DE25AE}" type="slidenum">
              <a:rPr lang="en-US" smtClean="0"/>
              <a:t>‹#›</a:t>
            </a:fld>
            <a:endParaRPr lang="en-US"/>
          </a:p>
        </p:txBody>
      </p:sp>
    </p:spTree>
    <p:extLst>
      <p:ext uri="{BB962C8B-B14F-4D97-AF65-F5344CB8AC3E}">
        <p14:creationId xmlns:p14="http://schemas.microsoft.com/office/powerpoint/2010/main" val="18186759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rtlCol="0">
            <a:normAutofit/>
          </a:bodyPr>
          <a:lstStyle/>
          <a:p>
            <a:pPr lvl="0"/>
            <a:endParaRPr lang="en-US" noProof="0"/>
          </a:p>
        </p:txBody>
      </p:sp>
      <p:sp>
        <p:nvSpPr>
          <p:cNvPr id="4" name="Date Placeholder 3"/>
          <p:cNvSpPr>
            <a:spLocks noGrp="1"/>
          </p:cNvSpPr>
          <p:nvPr>
            <p:ph type="dt" sz="half" idx="10"/>
          </p:nvPr>
        </p:nvSpPr>
        <p:spPr>
          <a:xfrm>
            <a:off x="914400" y="6248400"/>
            <a:ext cx="2540000" cy="457200"/>
          </a:xfrm>
        </p:spPr>
        <p:txBody>
          <a:bodyPr/>
          <a:lstStyle>
            <a:lvl1pPr>
              <a:defRPr/>
            </a:lvl1pPr>
          </a:lstStyle>
          <a:p>
            <a:pPr>
              <a:defRPr/>
            </a:pPr>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smtClean="0"/>
            </a:lvl1pPr>
          </a:lstStyle>
          <a:p>
            <a:pPr>
              <a:defRPr/>
            </a:pPr>
            <a:fld id="{AEB10F80-B8B3-194E-83FF-471CE208767E}" type="slidenum">
              <a:rPr lang="en-US"/>
              <a:pPr>
                <a:defRPr/>
              </a:pPr>
              <a:t>‹#›</a:t>
            </a:fld>
            <a:endParaRPr lang="en-US"/>
          </a:p>
        </p:txBody>
      </p:sp>
    </p:spTree>
    <p:extLst>
      <p:ext uri="{BB962C8B-B14F-4D97-AF65-F5344CB8AC3E}">
        <p14:creationId xmlns:p14="http://schemas.microsoft.com/office/powerpoint/2010/main" val="20010212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109ADD-F13F-F349-A8AA-8A2B4176F69E}" type="datetimeFigureOut">
              <a:rPr lang="en-US" smtClean="0"/>
              <a:t>10/10/19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802BAD-DEFE-A544-AED9-A47537DE25AE}" type="slidenum">
              <a:rPr lang="en-US" smtClean="0"/>
              <a:t>‹#›</a:t>
            </a:fld>
            <a:endParaRPr lang="en-US"/>
          </a:p>
        </p:txBody>
      </p:sp>
    </p:spTree>
    <p:extLst>
      <p:ext uri="{BB962C8B-B14F-4D97-AF65-F5344CB8AC3E}">
        <p14:creationId xmlns:p14="http://schemas.microsoft.com/office/powerpoint/2010/main" val="25442947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2109ADD-F13F-F349-A8AA-8A2B4176F69E}" type="datetimeFigureOut">
              <a:rPr lang="en-US" smtClean="0"/>
              <a:t>10/10/19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802BAD-DEFE-A544-AED9-A47537DE25AE}" type="slidenum">
              <a:rPr lang="en-US" smtClean="0"/>
              <a:t>‹#›</a:t>
            </a:fld>
            <a:endParaRPr lang="en-US"/>
          </a:p>
        </p:txBody>
      </p:sp>
    </p:spTree>
    <p:extLst>
      <p:ext uri="{BB962C8B-B14F-4D97-AF65-F5344CB8AC3E}">
        <p14:creationId xmlns:p14="http://schemas.microsoft.com/office/powerpoint/2010/main" val="31281995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2109ADD-F13F-F349-A8AA-8A2B4176F69E}" type="datetimeFigureOut">
              <a:rPr lang="en-US" smtClean="0"/>
              <a:t>10/10/19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802BAD-DEFE-A544-AED9-A47537DE25AE}" type="slidenum">
              <a:rPr lang="en-US" smtClean="0"/>
              <a:t>‹#›</a:t>
            </a:fld>
            <a:endParaRPr lang="en-US"/>
          </a:p>
        </p:txBody>
      </p:sp>
    </p:spTree>
    <p:extLst>
      <p:ext uri="{BB962C8B-B14F-4D97-AF65-F5344CB8AC3E}">
        <p14:creationId xmlns:p14="http://schemas.microsoft.com/office/powerpoint/2010/main" val="2512990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2109ADD-F13F-F349-A8AA-8A2B4176F69E}" type="datetimeFigureOut">
              <a:rPr lang="en-US" smtClean="0"/>
              <a:t>10/10/19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5802BAD-DEFE-A544-AED9-A47537DE25AE}" type="slidenum">
              <a:rPr lang="en-US" smtClean="0"/>
              <a:t>‹#›</a:t>
            </a:fld>
            <a:endParaRPr lang="en-US"/>
          </a:p>
        </p:txBody>
      </p:sp>
    </p:spTree>
    <p:extLst>
      <p:ext uri="{BB962C8B-B14F-4D97-AF65-F5344CB8AC3E}">
        <p14:creationId xmlns:p14="http://schemas.microsoft.com/office/powerpoint/2010/main" val="32588340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2109ADD-F13F-F349-A8AA-8A2B4176F69E}" type="datetimeFigureOut">
              <a:rPr lang="en-US" smtClean="0"/>
              <a:t>10/10/19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5802BAD-DEFE-A544-AED9-A47537DE25AE}" type="slidenum">
              <a:rPr lang="en-US" smtClean="0"/>
              <a:t>‹#›</a:t>
            </a:fld>
            <a:endParaRPr lang="en-US"/>
          </a:p>
        </p:txBody>
      </p:sp>
    </p:spTree>
    <p:extLst>
      <p:ext uri="{BB962C8B-B14F-4D97-AF65-F5344CB8AC3E}">
        <p14:creationId xmlns:p14="http://schemas.microsoft.com/office/powerpoint/2010/main" val="24401079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109ADD-F13F-F349-A8AA-8A2B4176F69E}" type="datetimeFigureOut">
              <a:rPr lang="en-US" smtClean="0"/>
              <a:t>10/10/19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5802BAD-DEFE-A544-AED9-A47537DE25AE}" type="slidenum">
              <a:rPr lang="en-US" smtClean="0"/>
              <a:t>‹#›</a:t>
            </a:fld>
            <a:endParaRPr lang="en-US"/>
          </a:p>
        </p:txBody>
      </p:sp>
    </p:spTree>
    <p:extLst>
      <p:ext uri="{BB962C8B-B14F-4D97-AF65-F5344CB8AC3E}">
        <p14:creationId xmlns:p14="http://schemas.microsoft.com/office/powerpoint/2010/main" val="3961073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2109ADD-F13F-F349-A8AA-8A2B4176F69E}" type="datetimeFigureOut">
              <a:rPr lang="en-US" smtClean="0"/>
              <a:t>10/10/19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802BAD-DEFE-A544-AED9-A47537DE25AE}" type="slidenum">
              <a:rPr lang="en-US" smtClean="0"/>
              <a:t>‹#›</a:t>
            </a:fld>
            <a:endParaRPr lang="en-US"/>
          </a:p>
        </p:txBody>
      </p:sp>
    </p:spTree>
    <p:extLst>
      <p:ext uri="{BB962C8B-B14F-4D97-AF65-F5344CB8AC3E}">
        <p14:creationId xmlns:p14="http://schemas.microsoft.com/office/powerpoint/2010/main" val="29163736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2109ADD-F13F-F349-A8AA-8A2B4176F69E}" type="datetimeFigureOut">
              <a:rPr lang="en-US" smtClean="0"/>
              <a:t>10/10/19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802BAD-DEFE-A544-AED9-A47537DE25AE}" type="slidenum">
              <a:rPr lang="en-US" smtClean="0"/>
              <a:t>‹#›</a:t>
            </a:fld>
            <a:endParaRPr lang="en-US"/>
          </a:p>
        </p:txBody>
      </p:sp>
    </p:spTree>
    <p:extLst>
      <p:ext uri="{BB962C8B-B14F-4D97-AF65-F5344CB8AC3E}">
        <p14:creationId xmlns:p14="http://schemas.microsoft.com/office/powerpoint/2010/main" val="21476698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109ADD-F13F-F349-A8AA-8A2B4176F69E}" type="datetimeFigureOut">
              <a:rPr lang="en-US" smtClean="0"/>
              <a:t>10/10/19</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802BAD-DEFE-A544-AED9-A47537DE25AE}" type="slidenum">
              <a:rPr lang="en-US" smtClean="0"/>
              <a:t>‹#›</a:t>
            </a:fld>
            <a:endParaRPr lang="en-US"/>
          </a:p>
        </p:txBody>
      </p:sp>
    </p:spTree>
    <p:extLst>
      <p:ext uri="{BB962C8B-B14F-4D97-AF65-F5344CB8AC3E}">
        <p14:creationId xmlns:p14="http://schemas.microsoft.com/office/powerpoint/2010/main" val="37890936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shanahanonliteracy.com" TargetMode="External"/><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8.tiff"/><Relationship Id="rId7" Type="http://schemas.openxmlformats.org/officeDocument/2006/relationships/image" Target="../media/image12.tiff"/><Relationship Id="rId2" Type="http://schemas.openxmlformats.org/officeDocument/2006/relationships/image" Target="../media/image7.tiff"/><Relationship Id="rId1" Type="http://schemas.openxmlformats.org/officeDocument/2006/relationships/slideLayout" Target="../slideLayouts/slideLayout7.xml"/><Relationship Id="rId6" Type="http://schemas.openxmlformats.org/officeDocument/2006/relationships/image" Target="../media/image11.tiff"/><Relationship Id="rId5" Type="http://schemas.openxmlformats.org/officeDocument/2006/relationships/image" Target="../media/image10.tiff"/><Relationship Id="rId4" Type="http://schemas.openxmlformats.org/officeDocument/2006/relationships/image" Target="../media/image9.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2.xml"/><Relationship Id="rId1" Type="http://schemas.openxmlformats.org/officeDocument/2006/relationships/vmlDrawing" Target="../drawings/vmlDrawing1.vml"/><Relationship Id="rId5" Type="http://schemas.openxmlformats.org/officeDocument/2006/relationships/image" Target="../media/image18.wmf"/><Relationship Id="rId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460780" y="3886200"/>
            <a:ext cx="7327689" cy="2553657"/>
          </a:xfrm>
          <a:solidFill>
            <a:schemeClr val="bg1"/>
          </a:solidFill>
        </p:spPr>
        <p:txBody>
          <a:bodyPr>
            <a:normAutofit fontScale="92500" lnSpcReduction="20000"/>
          </a:bodyPr>
          <a:lstStyle/>
          <a:p>
            <a:r>
              <a:rPr lang="en-US" sz="4400" dirty="0"/>
              <a:t>The Science of Reading: Improving Reading Achievement</a:t>
            </a:r>
          </a:p>
          <a:p>
            <a:r>
              <a:rPr lang="en-US" dirty="0"/>
              <a:t>Timothy Shanahan</a:t>
            </a:r>
          </a:p>
          <a:p>
            <a:r>
              <a:rPr lang="en-US" dirty="0"/>
              <a:t>University of Illinois at Chicago</a:t>
            </a:r>
          </a:p>
          <a:p>
            <a:r>
              <a:rPr lang="en-US" dirty="0">
                <a:hlinkClick r:id="rId3"/>
              </a:rPr>
              <a:t>www.shanahanonliteracy.com</a:t>
            </a:r>
            <a:endParaRPr lang="en-US" dirty="0"/>
          </a:p>
          <a:p>
            <a:endParaRPr lang="en-US" dirty="0"/>
          </a:p>
        </p:txBody>
      </p:sp>
    </p:spTree>
    <p:extLst>
      <p:ext uri="{BB962C8B-B14F-4D97-AF65-F5344CB8AC3E}">
        <p14:creationId xmlns:p14="http://schemas.microsoft.com/office/powerpoint/2010/main" val="19057140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CF57B-32D2-7248-A66A-8B95288EBB9C}"/>
              </a:ext>
            </a:extLst>
          </p:cNvPr>
          <p:cNvSpPr>
            <a:spLocks noGrp="1"/>
          </p:cNvSpPr>
          <p:nvPr>
            <p:ph type="title"/>
          </p:nvPr>
        </p:nvSpPr>
        <p:spPr/>
        <p:txBody>
          <a:bodyPr>
            <a:normAutofit fontScale="90000"/>
          </a:bodyPr>
          <a:lstStyle/>
          <a:p>
            <a:r>
              <a:rPr lang="en-US" dirty="0"/>
              <a:t>Let’s turn to the research—but which research?</a:t>
            </a:r>
          </a:p>
        </p:txBody>
      </p:sp>
      <p:sp>
        <p:nvSpPr>
          <p:cNvPr id="3" name="Content Placeholder 2">
            <a:extLst>
              <a:ext uri="{FF2B5EF4-FFF2-40B4-BE49-F238E27FC236}">
                <a16:creationId xmlns:a16="http://schemas.microsoft.com/office/drawing/2014/main" id="{E8F69EC3-802A-AB46-8D21-499154F132C0}"/>
              </a:ext>
            </a:extLst>
          </p:cNvPr>
          <p:cNvSpPr>
            <a:spLocks noGrp="1"/>
          </p:cNvSpPr>
          <p:nvPr>
            <p:ph idx="1"/>
          </p:nvPr>
        </p:nvSpPr>
        <p:spPr/>
        <p:txBody>
          <a:bodyPr/>
          <a:lstStyle/>
          <a:p>
            <a:r>
              <a:rPr lang="en-US" dirty="0"/>
              <a:t>Idea that research can prove anything</a:t>
            </a:r>
          </a:p>
          <a:p>
            <a:r>
              <a:rPr lang="en-US" dirty="0"/>
              <a:t>Not all research is equal</a:t>
            </a:r>
          </a:p>
          <a:p>
            <a:r>
              <a:rPr lang="en-US" dirty="0"/>
              <a:t>Research can differ in its suitability to answer questions (descriptive vs. experimental research)</a:t>
            </a:r>
          </a:p>
          <a:p>
            <a:r>
              <a:rPr lang="en-US" dirty="0"/>
              <a:t>Research can differ in its quality</a:t>
            </a:r>
          </a:p>
          <a:p>
            <a:endParaRPr lang="en-US" dirty="0"/>
          </a:p>
        </p:txBody>
      </p:sp>
    </p:spTree>
    <p:extLst>
      <p:ext uri="{BB962C8B-B14F-4D97-AF65-F5344CB8AC3E}">
        <p14:creationId xmlns:p14="http://schemas.microsoft.com/office/powerpoint/2010/main" val="33812256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Preventing Reading Difficulties</a:t>
            </a:r>
          </a:p>
        </p:txBody>
      </p:sp>
      <p:sp>
        <p:nvSpPr>
          <p:cNvPr id="3" name="Content Placeholder 2"/>
          <p:cNvSpPr>
            <a:spLocks noGrp="1"/>
          </p:cNvSpPr>
          <p:nvPr>
            <p:ph idx="1"/>
          </p:nvPr>
        </p:nvSpPr>
        <p:spPr/>
        <p:txBody>
          <a:bodyPr/>
          <a:lstStyle/>
          <a:p>
            <a:r>
              <a:rPr lang="en-US" dirty="0"/>
              <a:t>National Research Council appointed a group of literacy experts to provide research-based recommendations on how to address early literacy</a:t>
            </a:r>
          </a:p>
          <a:p>
            <a:r>
              <a:rPr lang="en-US" dirty="0"/>
              <a:t>They issued a report in 1998 focused on preschool, kindergarten, and primary grade reading instruction and support</a:t>
            </a:r>
          </a:p>
        </p:txBody>
      </p:sp>
    </p:spTree>
    <p:extLst>
      <p:ext uri="{BB962C8B-B14F-4D97-AF65-F5344CB8AC3E}">
        <p14:creationId xmlns:p14="http://schemas.microsoft.com/office/powerpoint/2010/main" val="2672308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2"/>
          <a:srcRect t="31571" r="2965" b="652"/>
          <a:stretch/>
        </p:blipFill>
        <p:spPr>
          <a:xfrm>
            <a:off x="3260849" y="139569"/>
            <a:ext cx="5408100" cy="6461977"/>
          </a:xfrm>
        </p:spPr>
      </p:pic>
    </p:spTree>
    <p:extLst>
      <p:ext uri="{BB962C8B-B14F-4D97-AF65-F5344CB8AC3E}">
        <p14:creationId xmlns:p14="http://schemas.microsoft.com/office/powerpoint/2010/main" val="7438961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2157142"/>
            <a:ext cx="9144000" cy="8032968"/>
          </a:xfrm>
          <a:prstGeom prst="rect">
            <a:avLst/>
          </a:prstGeom>
        </p:spPr>
        <p:txBody>
          <a:bodyPr wrap="square">
            <a:spAutoFit/>
          </a:bodyPr>
          <a:lstStyle/>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r>
              <a:rPr lang="en-US" sz="2400" b="1" dirty="0"/>
              <a:t>COMMITTEE ON THE PREVENTION OF READING DIFFICULTIES IN YOUNG CHILDREN</a:t>
            </a:r>
            <a:endParaRPr lang="en-US" sz="2400" dirty="0"/>
          </a:p>
          <a:p>
            <a:r>
              <a:rPr lang="en-US" dirty="0"/>
              <a:t>CATHERINE SNOW </a:t>
            </a:r>
            <a:r>
              <a:rPr lang="en-US" i="1" dirty="0"/>
              <a:t>(Chair),</a:t>
            </a:r>
            <a:r>
              <a:rPr lang="en-US" dirty="0"/>
              <a:t> Graduate School of Education, Harvard University, Chair</a:t>
            </a:r>
          </a:p>
          <a:p>
            <a:r>
              <a:rPr lang="en-US" dirty="0"/>
              <a:t>MARILYN JAGER ADAMS, Bolt, </a:t>
            </a:r>
            <a:r>
              <a:rPr lang="en-US" dirty="0" err="1"/>
              <a:t>Beranek</a:t>
            </a:r>
            <a:r>
              <a:rPr lang="en-US" dirty="0"/>
              <a:t>, and Newman Inc., Cambridge, Massachusetts</a:t>
            </a:r>
          </a:p>
          <a:p>
            <a:r>
              <a:rPr lang="en-US" dirty="0"/>
              <a:t>BARBARA T. BOWMAN, Erikson Institute, Chicago, Illinois</a:t>
            </a:r>
          </a:p>
          <a:p>
            <a:r>
              <a:rPr lang="en-US" dirty="0"/>
              <a:t>BARBARA FOORMAN, Depart of Pediatrics, University of Texas, and Houston Medical School</a:t>
            </a:r>
          </a:p>
          <a:p>
            <a:r>
              <a:rPr lang="en-US" dirty="0"/>
              <a:t>DOROTHY FOWLER, Fairfax County Public Schools, Annandale, Virginia</a:t>
            </a:r>
          </a:p>
          <a:p>
            <a:r>
              <a:rPr lang="en-US" dirty="0"/>
              <a:t>CLAUDE N. GOLDENBERG, Department of Teacher </a:t>
            </a:r>
            <a:r>
              <a:rPr lang="en-US" dirty="0" err="1"/>
              <a:t>Educ</a:t>
            </a:r>
            <a:r>
              <a:rPr lang="en-US" dirty="0"/>
              <a:t>, California State University, Long Beach</a:t>
            </a:r>
          </a:p>
          <a:p>
            <a:r>
              <a:rPr lang="en-US" dirty="0"/>
              <a:t>EDWARD J. KAME'ENUI, College of Education, University of Oregon, Eugene</a:t>
            </a:r>
          </a:p>
          <a:p>
            <a:r>
              <a:rPr lang="en-US" dirty="0"/>
              <a:t>WILLIAM LABOV, Department of Linguistics and Psychology, University of Pennsylvania</a:t>
            </a:r>
          </a:p>
          <a:p>
            <a:r>
              <a:rPr lang="en-US" dirty="0"/>
              <a:t>RICHARD K. OLSON, Department of Psychology, University of Colorado, Boulder</a:t>
            </a:r>
          </a:p>
          <a:p>
            <a:r>
              <a:rPr lang="en-US" dirty="0"/>
              <a:t>ANNEMARIE SULLIVAN PALINCSAR, School of Education, University of Michigan, Ann Arbor</a:t>
            </a:r>
          </a:p>
          <a:p>
            <a:r>
              <a:rPr lang="en-US" dirty="0"/>
              <a:t>CHARLES A. PERFETTI, Department of Psychology, University of Pittsburgh</a:t>
            </a:r>
          </a:p>
          <a:p>
            <a:r>
              <a:rPr lang="en-US" dirty="0"/>
              <a:t>HOLLIS S. SCARBOROUGH, Brooklyn College, City University of New York, and Haskins    </a:t>
            </a:r>
          </a:p>
          <a:p>
            <a:r>
              <a:rPr lang="en-US" dirty="0"/>
              <a:t>            Laboratories, New Haven, Connecticut</a:t>
            </a:r>
          </a:p>
          <a:p>
            <a:r>
              <a:rPr lang="en-US" dirty="0"/>
              <a:t>SALLY SHAYWITZ, Department of Pediatrics, Yale University</a:t>
            </a:r>
          </a:p>
          <a:p>
            <a:r>
              <a:rPr lang="en-US" dirty="0"/>
              <a:t>KEITH STANOVICH, Ontario Institute for Studies in Education, University of Toronto</a:t>
            </a:r>
          </a:p>
          <a:p>
            <a:r>
              <a:rPr lang="en-US" dirty="0"/>
              <a:t>DOROTHY STRICKLAND, Graduate School of Education, Rutgers University</a:t>
            </a:r>
          </a:p>
          <a:p>
            <a:r>
              <a:rPr lang="en-US" dirty="0"/>
              <a:t>SAM STRINGFIELD, Center for the Social Organization of Schools, Johns Hopkins University</a:t>
            </a:r>
          </a:p>
          <a:p>
            <a:r>
              <a:rPr lang="en-US" dirty="0"/>
              <a:t>ELIZABETH SULZBY, School of Education, University of Michigan, Ann Arbor</a:t>
            </a:r>
          </a:p>
        </p:txBody>
      </p:sp>
    </p:spTree>
    <p:extLst>
      <p:ext uri="{BB962C8B-B14F-4D97-AF65-F5344CB8AC3E}">
        <p14:creationId xmlns:p14="http://schemas.microsoft.com/office/powerpoint/2010/main" val="23298745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National Reading Panel</a:t>
            </a:r>
          </a:p>
        </p:txBody>
      </p:sp>
      <p:sp>
        <p:nvSpPr>
          <p:cNvPr id="3" name="Content Placeholder 2"/>
          <p:cNvSpPr>
            <a:spLocks noGrp="1"/>
          </p:cNvSpPr>
          <p:nvPr>
            <p:ph idx="1"/>
          </p:nvPr>
        </p:nvSpPr>
        <p:spPr/>
        <p:txBody>
          <a:bodyPr/>
          <a:lstStyle/>
          <a:p>
            <a:r>
              <a:rPr lang="en-US" dirty="0"/>
              <a:t>In 1998, Congress asked for a review of what works in reading instruction</a:t>
            </a:r>
          </a:p>
          <a:p>
            <a:r>
              <a:rPr lang="en-US" dirty="0"/>
              <a:t>U.S. Department of Education and the National Institute of Child Health and Human Development appointed a panel</a:t>
            </a:r>
          </a:p>
          <a:p>
            <a:r>
              <a:rPr lang="en-US" dirty="0"/>
              <a:t>Panel reviewed more than 500 studies on reading instruction (K-12)</a:t>
            </a:r>
          </a:p>
        </p:txBody>
      </p:sp>
    </p:spTree>
    <p:extLst>
      <p:ext uri="{BB962C8B-B14F-4D97-AF65-F5344CB8AC3E}">
        <p14:creationId xmlns:p14="http://schemas.microsoft.com/office/powerpoint/2010/main" val="37876445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797300" y="254000"/>
            <a:ext cx="4584700" cy="6337300"/>
          </a:xfrm>
          <a:prstGeom prst="rect">
            <a:avLst/>
          </a:prstGeom>
        </p:spPr>
      </p:pic>
    </p:spTree>
    <p:extLst>
      <p:ext uri="{BB962C8B-B14F-4D97-AF65-F5344CB8AC3E}">
        <p14:creationId xmlns:p14="http://schemas.microsoft.com/office/powerpoint/2010/main" val="24801173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21749" y="205934"/>
            <a:ext cx="8646251" cy="5693865"/>
          </a:xfrm>
          <a:prstGeom prst="rect">
            <a:avLst/>
          </a:prstGeom>
        </p:spPr>
        <p:txBody>
          <a:bodyPr wrap="square">
            <a:spAutoFit/>
          </a:bodyPr>
          <a:lstStyle/>
          <a:p>
            <a:r>
              <a:rPr lang="en-US" sz="2800" b="1" dirty="0"/>
              <a:t>National Reading Panel</a:t>
            </a:r>
          </a:p>
          <a:p>
            <a:r>
              <a:rPr lang="en-US" sz="2400" dirty="0"/>
              <a:t>Donald </a:t>
            </a:r>
            <a:r>
              <a:rPr lang="en-US" sz="2400" dirty="0" err="1"/>
              <a:t>Langenberg</a:t>
            </a:r>
            <a:r>
              <a:rPr lang="en-US" sz="2400" dirty="0"/>
              <a:t>, University of Maryland, Chair</a:t>
            </a:r>
          </a:p>
          <a:p>
            <a:r>
              <a:rPr lang="en-US" sz="2400" dirty="0"/>
              <a:t>Gloria </a:t>
            </a:r>
            <a:r>
              <a:rPr lang="en-US" sz="2400" dirty="0" err="1"/>
              <a:t>Correro</a:t>
            </a:r>
            <a:r>
              <a:rPr lang="en-US" sz="2400" dirty="0"/>
              <a:t>, Mississippi State University </a:t>
            </a:r>
          </a:p>
          <a:p>
            <a:r>
              <a:rPr lang="en-US" sz="2400" dirty="0" err="1"/>
              <a:t>Linnea</a:t>
            </a:r>
            <a:r>
              <a:rPr lang="en-US" sz="2400" dirty="0"/>
              <a:t> Ehri, City University of New York</a:t>
            </a:r>
          </a:p>
          <a:p>
            <a:r>
              <a:rPr lang="en-US" sz="2400" dirty="0" err="1"/>
              <a:t>Gwenette</a:t>
            </a:r>
            <a:r>
              <a:rPr lang="en-US" sz="2400" dirty="0"/>
              <a:t> Ferguson, Houston Public Schools</a:t>
            </a:r>
          </a:p>
          <a:p>
            <a:r>
              <a:rPr lang="en-US" sz="2400" dirty="0"/>
              <a:t>Norma Garza, parent</a:t>
            </a:r>
          </a:p>
          <a:p>
            <a:r>
              <a:rPr lang="en-US" sz="2400" dirty="0"/>
              <a:t>Michael L. </a:t>
            </a:r>
            <a:r>
              <a:rPr lang="en-US" sz="2400" dirty="0" err="1"/>
              <a:t>Kamil</a:t>
            </a:r>
            <a:r>
              <a:rPr lang="en-US" sz="2400" dirty="0"/>
              <a:t>, Stanford University </a:t>
            </a:r>
          </a:p>
          <a:p>
            <a:r>
              <a:rPr lang="en-US" sz="2400" dirty="0"/>
              <a:t>Cora Bagley </a:t>
            </a:r>
            <a:r>
              <a:rPr lang="en-US" sz="2400" dirty="0" err="1"/>
              <a:t>Marrett</a:t>
            </a:r>
            <a:r>
              <a:rPr lang="en-US" sz="2400" dirty="0"/>
              <a:t>, University of </a:t>
            </a:r>
            <a:r>
              <a:rPr lang="en-US" sz="2400" dirty="0" err="1"/>
              <a:t>Massachussetts</a:t>
            </a:r>
            <a:r>
              <a:rPr lang="en-US" sz="2400" dirty="0"/>
              <a:t>-Amherst</a:t>
            </a:r>
          </a:p>
          <a:p>
            <a:r>
              <a:rPr lang="en-US" sz="2400" dirty="0"/>
              <a:t>S.J. Samuels, University of Minnesota </a:t>
            </a:r>
          </a:p>
          <a:p>
            <a:r>
              <a:rPr lang="en-US" sz="2400" dirty="0"/>
              <a:t>Timothy Shanahan, University of Illinois at Chicago</a:t>
            </a:r>
          </a:p>
          <a:p>
            <a:r>
              <a:rPr lang="en-US" sz="2400" dirty="0"/>
              <a:t>Sally E. </a:t>
            </a:r>
            <a:r>
              <a:rPr lang="en-US" sz="2400" dirty="0" err="1"/>
              <a:t>Shaywitz</a:t>
            </a:r>
            <a:r>
              <a:rPr lang="en-US" sz="2400" dirty="0"/>
              <a:t>, Yale University </a:t>
            </a:r>
          </a:p>
          <a:p>
            <a:r>
              <a:rPr lang="en-US" sz="2400" dirty="0"/>
              <a:t>Thomas </a:t>
            </a:r>
            <a:r>
              <a:rPr lang="en-US" sz="2400" dirty="0" err="1"/>
              <a:t>Trabasso</a:t>
            </a:r>
            <a:r>
              <a:rPr lang="en-US" sz="2400" dirty="0"/>
              <a:t>, University of Chicago</a:t>
            </a:r>
          </a:p>
          <a:p>
            <a:r>
              <a:rPr lang="en-US" sz="2400" dirty="0"/>
              <a:t>Joanna Williams, Columbia University</a:t>
            </a:r>
          </a:p>
          <a:p>
            <a:r>
              <a:rPr lang="en-US" sz="2400" dirty="0"/>
              <a:t>Dale Willows, University of Toronto</a:t>
            </a:r>
          </a:p>
          <a:p>
            <a:r>
              <a:rPr lang="en-US" sz="2400" dirty="0"/>
              <a:t>Joanne </a:t>
            </a:r>
            <a:r>
              <a:rPr lang="en-US" sz="2400" dirty="0" err="1"/>
              <a:t>Yatvin</a:t>
            </a:r>
            <a:r>
              <a:rPr lang="en-US" sz="2400" dirty="0"/>
              <a:t>, Portland State University</a:t>
            </a:r>
          </a:p>
        </p:txBody>
      </p:sp>
    </p:spTree>
    <p:extLst>
      <p:ext uri="{BB962C8B-B14F-4D97-AF65-F5344CB8AC3E}">
        <p14:creationId xmlns:p14="http://schemas.microsoft.com/office/powerpoint/2010/main" val="31607057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National Early Literacy Panel</a:t>
            </a:r>
          </a:p>
        </p:txBody>
      </p:sp>
      <p:sp>
        <p:nvSpPr>
          <p:cNvPr id="3" name="Content Placeholder 2"/>
          <p:cNvSpPr>
            <a:spLocks noGrp="1"/>
          </p:cNvSpPr>
          <p:nvPr>
            <p:ph idx="1"/>
          </p:nvPr>
        </p:nvSpPr>
        <p:spPr/>
        <p:txBody>
          <a:bodyPr>
            <a:normAutofit/>
          </a:bodyPr>
          <a:lstStyle/>
          <a:p>
            <a:r>
              <a:rPr lang="en-US" dirty="0"/>
              <a:t>National Early Literacy Panel (2003-2008) reviewed research on the teaching of reading in preschool and kindergarten</a:t>
            </a:r>
          </a:p>
          <a:p>
            <a:r>
              <a:rPr lang="en-US" dirty="0"/>
              <a:t>Largest meta-analysis of research data on the teaching of reading during these years (examined 400-500 studies)</a:t>
            </a:r>
          </a:p>
          <a:p>
            <a:r>
              <a:rPr lang="en-US" dirty="0"/>
              <a:t>Set out to determine which skills needed to be taught early on and what confers literacy learning advantages to young children</a:t>
            </a:r>
          </a:p>
          <a:p>
            <a:pPr marL="0" indent="0">
              <a:buNone/>
            </a:pPr>
            <a:endParaRPr lang="en-US" dirty="0"/>
          </a:p>
        </p:txBody>
      </p:sp>
    </p:spTree>
    <p:extLst>
      <p:ext uri="{BB962C8B-B14F-4D97-AF65-F5344CB8AC3E}">
        <p14:creationId xmlns:p14="http://schemas.microsoft.com/office/powerpoint/2010/main" val="38143953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1ZUipVge-L._SX384_BO1,204,203,200_.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6500" y="133350"/>
            <a:ext cx="5403850" cy="6985806"/>
          </a:xfrm>
          <a:prstGeom prst="rect">
            <a:avLst/>
          </a:prstGeom>
        </p:spPr>
      </p:pic>
    </p:spTree>
    <p:extLst>
      <p:ext uri="{BB962C8B-B14F-4D97-AF65-F5344CB8AC3E}">
        <p14:creationId xmlns:p14="http://schemas.microsoft.com/office/powerpoint/2010/main" val="9615985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38913" y="343223"/>
            <a:ext cx="8487573" cy="4124206"/>
          </a:xfrm>
          <a:prstGeom prst="rect">
            <a:avLst/>
          </a:prstGeom>
        </p:spPr>
        <p:txBody>
          <a:bodyPr wrap="square">
            <a:spAutoFit/>
          </a:bodyPr>
          <a:lstStyle/>
          <a:p>
            <a:endParaRPr lang="en-US" dirty="0"/>
          </a:p>
          <a:p>
            <a:r>
              <a:rPr lang="en-US" sz="2800" b="1" dirty="0"/>
              <a:t>National Early Literacy Panel</a:t>
            </a:r>
          </a:p>
          <a:p>
            <a:r>
              <a:rPr lang="en-US" sz="2400" dirty="0"/>
              <a:t>Timothy Shanahan, University of Illinois at Chicago, Chair</a:t>
            </a:r>
          </a:p>
          <a:p>
            <a:r>
              <a:rPr lang="en-US" sz="2400" dirty="0"/>
              <a:t>Anne Cunningham, University of California Berkeley</a:t>
            </a:r>
          </a:p>
          <a:p>
            <a:r>
              <a:rPr lang="en-US" sz="2400" dirty="0"/>
              <a:t>Kathy C. Escamilla, University of Colorado </a:t>
            </a:r>
          </a:p>
          <a:p>
            <a:r>
              <a:rPr lang="en-US" sz="2400" dirty="0"/>
              <a:t>Janet </a:t>
            </a:r>
            <a:r>
              <a:rPr lang="en-US" sz="2400" dirty="0" err="1"/>
              <a:t>Fischel</a:t>
            </a:r>
            <a:r>
              <a:rPr lang="en-US" sz="2400" dirty="0"/>
              <a:t>, State University of New York at Stony Brook </a:t>
            </a:r>
          </a:p>
          <a:p>
            <a:r>
              <a:rPr lang="en-US" sz="2400" dirty="0"/>
              <a:t>Susan Landry, University of Texas Health Science Center at Houston </a:t>
            </a:r>
          </a:p>
          <a:p>
            <a:r>
              <a:rPr lang="en-US" sz="2400" dirty="0"/>
              <a:t>Christopher J. Lonigan, Florida State University</a:t>
            </a:r>
          </a:p>
          <a:p>
            <a:r>
              <a:rPr lang="en-US" sz="2400" dirty="0"/>
              <a:t>Victoria J. </a:t>
            </a:r>
            <a:r>
              <a:rPr lang="en-US" sz="2400" dirty="0" err="1"/>
              <a:t>Molfese</a:t>
            </a:r>
            <a:r>
              <a:rPr lang="en-US" sz="2400" dirty="0"/>
              <a:t>, University of Louisville </a:t>
            </a:r>
          </a:p>
          <a:p>
            <a:r>
              <a:rPr lang="en-US" sz="2400" dirty="0"/>
              <a:t>Chris Schatschneider, Florida State University </a:t>
            </a:r>
          </a:p>
          <a:p>
            <a:r>
              <a:rPr lang="en-US" sz="2400" dirty="0"/>
              <a:t>Dorothy Strickland, Rutgers University</a:t>
            </a:r>
          </a:p>
        </p:txBody>
      </p:sp>
    </p:spTree>
    <p:extLst>
      <p:ext uri="{BB962C8B-B14F-4D97-AF65-F5344CB8AC3E}">
        <p14:creationId xmlns:p14="http://schemas.microsoft.com/office/powerpoint/2010/main" val="27788396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Literacy is Important</a:t>
            </a:r>
          </a:p>
        </p:txBody>
      </p:sp>
      <p:sp>
        <p:nvSpPr>
          <p:cNvPr id="3" name="Content Placeholder 2"/>
          <p:cNvSpPr>
            <a:spLocks noGrp="1"/>
          </p:cNvSpPr>
          <p:nvPr>
            <p:ph idx="1"/>
          </p:nvPr>
        </p:nvSpPr>
        <p:spPr/>
        <p:txBody>
          <a:bodyPr>
            <a:normAutofit fontScale="92500" lnSpcReduction="20000"/>
          </a:bodyPr>
          <a:lstStyle/>
          <a:p>
            <a:r>
              <a:rPr lang="en-US" sz="3400" b="1" dirty="0"/>
              <a:t>Literacy attainment has strong impact on overall academic achievement </a:t>
            </a:r>
            <a:r>
              <a:rPr lang="en-US" sz="3400" dirty="0"/>
              <a:t>(ACT, 2006; Baer, Cook, &amp; </a:t>
            </a:r>
            <a:r>
              <a:rPr lang="en-US" sz="3400" dirty="0" err="1"/>
              <a:t>Baldi</a:t>
            </a:r>
            <a:r>
              <a:rPr lang="en-US" sz="3400" dirty="0"/>
              <a:t>, 2006)</a:t>
            </a:r>
            <a:endParaRPr lang="en-US" sz="3400" b="1" dirty="0"/>
          </a:p>
          <a:p>
            <a:r>
              <a:rPr lang="en-US" sz="3400" b="1" dirty="0"/>
              <a:t>Literacy attainment has strong impact on economic well being </a:t>
            </a:r>
            <a:r>
              <a:rPr lang="en-US" sz="3400" dirty="0"/>
              <a:t>(Ritchie &amp; Bates, 2013; U.S. Department of Labor, 1992)</a:t>
            </a:r>
          </a:p>
          <a:p>
            <a:r>
              <a:rPr lang="en-US" sz="3400" b="1" dirty="0"/>
              <a:t>Literacy attainment affects civic involvement </a:t>
            </a:r>
            <a:r>
              <a:rPr lang="en-US" sz="3400" dirty="0"/>
              <a:t>(</a:t>
            </a:r>
            <a:r>
              <a:rPr lang="en-US" sz="3400" dirty="0" err="1"/>
              <a:t>Venezky</a:t>
            </a:r>
            <a:r>
              <a:rPr lang="en-US" sz="3400" dirty="0"/>
              <a:t>, </a:t>
            </a:r>
            <a:r>
              <a:rPr lang="en-US" sz="3400" dirty="0" err="1"/>
              <a:t>Kaestle</a:t>
            </a:r>
            <a:r>
              <a:rPr lang="en-US" sz="3400" dirty="0"/>
              <a:t>, &amp; Sum, 1986 )</a:t>
            </a:r>
          </a:p>
          <a:p>
            <a:r>
              <a:rPr lang="en-US" sz="3400" b="1" dirty="0"/>
              <a:t>Literacy attainment affects health </a:t>
            </a:r>
            <a:r>
              <a:rPr lang="en-US" sz="3400" dirty="0"/>
              <a:t>(Baker, et al., 1996; National Center for Education Statistics, 2006)</a:t>
            </a:r>
          </a:p>
          <a:p>
            <a:r>
              <a:rPr lang="en-US" sz="3400" b="1" dirty="0"/>
              <a:t>Literacy attainment affects social participation </a:t>
            </a:r>
            <a:r>
              <a:rPr lang="en-US" sz="3400" dirty="0"/>
              <a:t>(</a:t>
            </a:r>
            <a:r>
              <a:rPr lang="en-US" sz="3400" dirty="0" err="1"/>
              <a:t>Venezky</a:t>
            </a:r>
            <a:r>
              <a:rPr lang="en-US" sz="3400" dirty="0"/>
              <a:t>, </a:t>
            </a:r>
            <a:r>
              <a:rPr lang="en-US" sz="3400" dirty="0" err="1"/>
              <a:t>Kaestle</a:t>
            </a:r>
            <a:r>
              <a:rPr lang="en-US" sz="3400" dirty="0"/>
              <a:t>, &amp; Sum, 1986)</a:t>
            </a:r>
            <a:endParaRPr lang="en-US" dirty="0"/>
          </a:p>
          <a:p>
            <a:endParaRPr lang="en-US" dirty="0"/>
          </a:p>
          <a:p>
            <a:endParaRPr lang="en-US" dirty="0"/>
          </a:p>
        </p:txBody>
      </p:sp>
    </p:spTree>
    <p:extLst>
      <p:ext uri="{BB962C8B-B14F-4D97-AF65-F5344CB8AC3E}">
        <p14:creationId xmlns:p14="http://schemas.microsoft.com/office/powerpoint/2010/main" val="8068645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National Literacy Panel for Language Minority Children and Youth</a:t>
            </a:r>
          </a:p>
        </p:txBody>
      </p:sp>
      <p:sp>
        <p:nvSpPr>
          <p:cNvPr id="3" name="Content Placeholder 2"/>
          <p:cNvSpPr>
            <a:spLocks noGrp="1"/>
          </p:cNvSpPr>
          <p:nvPr>
            <p:ph idx="1"/>
          </p:nvPr>
        </p:nvSpPr>
        <p:spPr/>
        <p:txBody>
          <a:bodyPr>
            <a:normAutofit/>
          </a:bodyPr>
          <a:lstStyle/>
          <a:p>
            <a:r>
              <a:rPr lang="en-US" dirty="0"/>
              <a:t>National Early Literacy Panel (2003-2006) reviewed research on the teaching of reading to children (ages birth to 18) from language minority families</a:t>
            </a:r>
          </a:p>
          <a:p>
            <a:r>
              <a:rPr lang="en-US" dirty="0"/>
              <a:t>Largest analysis of research data on the teaching of reading during this population </a:t>
            </a:r>
          </a:p>
          <a:p>
            <a:r>
              <a:rPr lang="en-US" dirty="0"/>
              <a:t>Set out to make a wide range of determinations concerning what facilitates the English-</a:t>
            </a:r>
            <a:r>
              <a:rPr lang="en-US" dirty="0" err="1"/>
              <a:t>langauge</a:t>
            </a:r>
            <a:r>
              <a:rPr lang="en-US" dirty="0"/>
              <a:t> literacy learning of non-English speakers (including young children)</a:t>
            </a:r>
          </a:p>
        </p:txBody>
      </p:sp>
    </p:spTree>
    <p:extLst>
      <p:ext uri="{BB962C8B-B14F-4D97-AF65-F5344CB8AC3E}">
        <p14:creationId xmlns:p14="http://schemas.microsoft.com/office/powerpoint/2010/main" val="28420475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5E87FDF-D6B0-7145-902A-7BAE8CEBFF9E}"/>
              </a:ext>
            </a:extLst>
          </p:cNvPr>
          <p:cNvPicPr>
            <a:picLocks noChangeAspect="1"/>
          </p:cNvPicPr>
          <p:nvPr/>
        </p:nvPicPr>
        <p:blipFill>
          <a:blip r:embed="rId2"/>
          <a:stretch>
            <a:fillRect/>
          </a:stretch>
        </p:blipFill>
        <p:spPr>
          <a:xfrm rot="5400000">
            <a:off x="2667000" y="857250"/>
            <a:ext cx="6858000" cy="5143500"/>
          </a:xfrm>
          <a:prstGeom prst="rect">
            <a:avLst/>
          </a:prstGeom>
        </p:spPr>
      </p:pic>
    </p:spTree>
    <p:extLst>
      <p:ext uri="{BB962C8B-B14F-4D97-AF65-F5344CB8AC3E}">
        <p14:creationId xmlns:p14="http://schemas.microsoft.com/office/powerpoint/2010/main" val="36029623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13393" y="225051"/>
            <a:ext cx="8713930" cy="5693865"/>
          </a:xfrm>
          <a:prstGeom prst="rect">
            <a:avLst/>
          </a:prstGeom>
        </p:spPr>
        <p:txBody>
          <a:bodyPr wrap="square">
            <a:spAutoFit/>
          </a:bodyPr>
          <a:lstStyle/>
          <a:p>
            <a:r>
              <a:rPr lang="en-US" sz="2800" b="1" dirty="0"/>
              <a:t>National Panel for Language Minority Children and Youth</a:t>
            </a:r>
          </a:p>
          <a:p>
            <a:r>
              <a:rPr lang="en-US" sz="2400" dirty="0"/>
              <a:t>Timothy Shanahan, University of Illinois at Chicago, Chair</a:t>
            </a:r>
          </a:p>
          <a:p>
            <a:r>
              <a:rPr lang="en-US" sz="2400" dirty="0"/>
              <a:t>Diane August, Center for Applied Linguistics</a:t>
            </a:r>
          </a:p>
          <a:p>
            <a:r>
              <a:rPr lang="en-US" sz="2400" dirty="0"/>
              <a:t>Isabel L. Beck, University of Pittsburgh</a:t>
            </a:r>
          </a:p>
          <a:p>
            <a:r>
              <a:rPr lang="en-US" sz="2400" dirty="0"/>
              <a:t>Margarita </a:t>
            </a:r>
            <a:r>
              <a:rPr lang="en-US" sz="2400" dirty="0" err="1"/>
              <a:t>Calderón</a:t>
            </a:r>
            <a:r>
              <a:rPr lang="en-US" sz="2400" dirty="0"/>
              <a:t>, Johns Hopkins University</a:t>
            </a:r>
          </a:p>
          <a:p>
            <a:r>
              <a:rPr lang="en-US" sz="2400" dirty="0"/>
              <a:t>David J. Francis, University of Houston </a:t>
            </a:r>
          </a:p>
          <a:p>
            <a:r>
              <a:rPr lang="en-US" sz="2400" dirty="0"/>
              <a:t>Georgia Earnest </a:t>
            </a:r>
            <a:r>
              <a:rPr lang="en-US" sz="2400" dirty="0" err="1"/>
              <a:t>García</a:t>
            </a:r>
            <a:r>
              <a:rPr lang="en-US" sz="2400" dirty="0"/>
              <a:t>, University of Illinois at Urbana-Champaign</a:t>
            </a:r>
          </a:p>
          <a:p>
            <a:r>
              <a:rPr lang="en-US" sz="2400" dirty="0"/>
              <a:t>Fred Genesee, McGill University</a:t>
            </a:r>
          </a:p>
          <a:p>
            <a:r>
              <a:rPr lang="en-US" sz="2400" dirty="0"/>
              <a:t>Esther </a:t>
            </a:r>
            <a:r>
              <a:rPr lang="en-US" sz="2400" dirty="0" err="1"/>
              <a:t>Geva</a:t>
            </a:r>
            <a:r>
              <a:rPr lang="en-US" sz="2400" dirty="0"/>
              <a:t>, University of Toronto</a:t>
            </a:r>
          </a:p>
          <a:p>
            <a:r>
              <a:rPr lang="en-US" sz="2400" dirty="0"/>
              <a:t>Claude Goldenberg, California State University, Long Beach</a:t>
            </a:r>
          </a:p>
          <a:p>
            <a:r>
              <a:rPr lang="en-US" sz="2400" dirty="0"/>
              <a:t>Michael L. </a:t>
            </a:r>
            <a:r>
              <a:rPr lang="en-US" sz="2400" dirty="0" err="1"/>
              <a:t>Kamil</a:t>
            </a:r>
            <a:r>
              <a:rPr lang="en-US" sz="2400" dirty="0"/>
              <a:t>, Stanford University</a:t>
            </a:r>
          </a:p>
          <a:p>
            <a:r>
              <a:rPr lang="en-US" sz="2400" dirty="0"/>
              <a:t>Keiko </a:t>
            </a:r>
            <a:r>
              <a:rPr lang="en-US" sz="2400" dirty="0" err="1"/>
              <a:t>Koda</a:t>
            </a:r>
            <a:r>
              <a:rPr lang="en-US" sz="2400" dirty="0"/>
              <a:t>, Carnegie Mellon University</a:t>
            </a:r>
          </a:p>
          <a:p>
            <a:r>
              <a:rPr lang="en-US" sz="2400" dirty="0"/>
              <a:t>Gail </a:t>
            </a:r>
            <a:r>
              <a:rPr lang="en-US" sz="2400" dirty="0" err="1"/>
              <a:t>McKoon</a:t>
            </a:r>
            <a:r>
              <a:rPr lang="en-US" sz="2400" dirty="0"/>
              <a:t>, Ohio State University</a:t>
            </a:r>
          </a:p>
          <a:p>
            <a:r>
              <a:rPr lang="en-US" sz="2400" dirty="0"/>
              <a:t>Robert S. Rueda, University of Southern California</a:t>
            </a:r>
          </a:p>
          <a:p>
            <a:r>
              <a:rPr lang="en-US" sz="2400" dirty="0"/>
              <a:t>Linda S. Siegel, University of British Columbia</a:t>
            </a:r>
          </a:p>
        </p:txBody>
      </p:sp>
    </p:spTree>
    <p:extLst>
      <p:ext uri="{BB962C8B-B14F-4D97-AF65-F5344CB8AC3E}">
        <p14:creationId xmlns:p14="http://schemas.microsoft.com/office/powerpoint/2010/main" val="34619587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00625" y="24296"/>
            <a:ext cx="2308725" cy="2811112"/>
          </a:xfrm>
          <a:prstGeom prst="rect">
            <a:avLst/>
          </a:prstGeom>
        </p:spPr>
      </p:pic>
      <p:pic>
        <p:nvPicPr>
          <p:cNvPr id="3" name="Picture 2"/>
          <p:cNvPicPr>
            <a:picLocks noChangeAspect="1"/>
          </p:cNvPicPr>
          <p:nvPr/>
        </p:nvPicPr>
        <p:blipFill>
          <a:blip r:embed="rId3"/>
          <a:stretch>
            <a:fillRect/>
          </a:stretch>
        </p:blipFill>
        <p:spPr>
          <a:xfrm>
            <a:off x="4774700" y="0"/>
            <a:ext cx="2229925" cy="2697096"/>
          </a:xfrm>
          <a:prstGeom prst="rect">
            <a:avLst/>
          </a:prstGeom>
        </p:spPr>
      </p:pic>
      <p:pic>
        <p:nvPicPr>
          <p:cNvPr id="4" name="Picture 3"/>
          <p:cNvPicPr>
            <a:picLocks noChangeAspect="1"/>
          </p:cNvPicPr>
          <p:nvPr/>
        </p:nvPicPr>
        <p:blipFill>
          <a:blip r:embed="rId4"/>
          <a:stretch>
            <a:fillRect/>
          </a:stretch>
        </p:blipFill>
        <p:spPr>
          <a:xfrm>
            <a:off x="8093850" y="0"/>
            <a:ext cx="2574151" cy="3152862"/>
          </a:xfrm>
          <a:prstGeom prst="rect">
            <a:avLst/>
          </a:prstGeom>
        </p:spPr>
      </p:pic>
      <p:pic>
        <p:nvPicPr>
          <p:cNvPr id="5" name="Picture 4"/>
          <p:cNvPicPr>
            <a:picLocks noChangeAspect="1"/>
          </p:cNvPicPr>
          <p:nvPr/>
        </p:nvPicPr>
        <p:blipFill>
          <a:blip r:embed="rId5"/>
          <a:stretch>
            <a:fillRect/>
          </a:stretch>
        </p:blipFill>
        <p:spPr>
          <a:xfrm>
            <a:off x="1969673" y="3411853"/>
            <a:ext cx="2570970" cy="3134945"/>
          </a:xfrm>
          <a:prstGeom prst="rect">
            <a:avLst/>
          </a:prstGeom>
        </p:spPr>
      </p:pic>
      <p:pic>
        <p:nvPicPr>
          <p:cNvPr id="6" name="Picture 5"/>
          <p:cNvPicPr>
            <a:picLocks noChangeAspect="1"/>
          </p:cNvPicPr>
          <p:nvPr/>
        </p:nvPicPr>
        <p:blipFill>
          <a:blip r:embed="rId6"/>
          <a:stretch>
            <a:fillRect/>
          </a:stretch>
        </p:blipFill>
        <p:spPr>
          <a:xfrm>
            <a:off x="4991829" y="2897022"/>
            <a:ext cx="2417407" cy="2941771"/>
          </a:xfrm>
          <a:prstGeom prst="rect">
            <a:avLst/>
          </a:prstGeom>
        </p:spPr>
      </p:pic>
      <p:pic>
        <p:nvPicPr>
          <p:cNvPr id="7" name="Picture 6"/>
          <p:cNvPicPr>
            <a:picLocks noChangeAspect="1"/>
          </p:cNvPicPr>
          <p:nvPr/>
        </p:nvPicPr>
        <p:blipFill>
          <a:blip r:embed="rId7"/>
          <a:stretch>
            <a:fillRect/>
          </a:stretch>
        </p:blipFill>
        <p:spPr>
          <a:xfrm>
            <a:off x="8131102" y="3788229"/>
            <a:ext cx="2536899" cy="3064006"/>
          </a:xfrm>
          <a:prstGeom prst="rect">
            <a:avLst/>
          </a:prstGeom>
        </p:spPr>
      </p:pic>
    </p:spTree>
    <p:extLst>
      <p:ext uri="{BB962C8B-B14F-4D97-AF65-F5344CB8AC3E}">
        <p14:creationId xmlns:p14="http://schemas.microsoft.com/office/powerpoint/2010/main" val="15204738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Works Clearinghouse</a:t>
            </a:r>
          </a:p>
        </p:txBody>
      </p:sp>
      <p:sp>
        <p:nvSpPr>
          <p:cNvPr id="3" name="Content Placeholder 2"/>
          <p:cNvSpPr>
            <a:spLocks noGrp="1"/>
          </p:cNvSpPr>
          <p:nvPr>
            <p:ph idx="1"/>
          </p:nvPr>
        </p:nvSpPr>
        <p:spPr/>
        <p:txBody>
          <a:bodyPr/>
          <a:lstStyle/>
          <a:p>
            <a:r>
              <a:rPr lang="en-US" dirty="0"/>
              <a:t>U.S. Department of Education</a:t>
            </a:r>
          </a:p>
          <a:p>
            <a:r>
              <a:rPr lang="en-US" dirty="0"/>
              <a:t>Panels of experts assembled based on particular topics</a:t>
            </a:r>
          </a:p>
          <a:p>
            <a:r>
              <a:rPr lang="en-US" dirty="0"/>
              <a:t>Panels can make any recommendations that they choose, but WWC evaluates supporting research and indicates the strength of the underlying evidence</a:t>
            </a:r>
          </a:p>
        </p:txBody>
      </p:sp>
    </p:spTree>
    <p:extLst>
      <p:ext uri="{BB962C8B-B14F-4D97-AF65-F5344CB8AC3E}">
        <p14:creationId xmlns:p14="http://schemas.microsoft.com/office/powerpoint/2010/main" val="5404019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9"/>
            <a:ext cx="8229600" cy="516817"/>
          </a:xfrm>
        </p:spPr>
        <p:txBody>
          <a:bodyPr>
            <a:normAutofit/>
          </a:bodyPr>
          <a:lstStyle/>
          <a:p>
            <a:r>
              <a:rPr lang="en-US" sz="2400" b="1" dirty="0"/>
              <a:t>What Works Clearinghouse Panelists (sample)</a:t>
            </a:r>
          </a:p>
        </p:txBody>
      </p:sp>
      <p:sp>
        <p:nvSpPr>
          <p:cNvPr id="3" name="Content Placeholder 2"/>
          <p:cNvSpPr>
            <a:spLocks noGrp="1"/>
          </p:cNvSpPr>
          <p:nvPr>
            <p:ph idx="1"/>
          </p:nvPr>
        </p:nvSpPr>
        <p:spPr>
          <a:xfrm>
            <a:off x="1908202" y="791456"/>
            <a:ext cx="8302598" cy="5334708"/>
          </a:xfrm>
        </p:spPr>
        <p:txBody>
          <a:bodyPr/>
          <a:lstStyle/>
          <a:p>
            <a:r>
              <a:rPr lang="en-US" sz="2400" dirty="0"/>
              <a:t>Carol Connor, Florida State University</a:t>
            </a:r>
          </a:p>
          <a:p>
            <a:r>
              <a:rPr lang="en-US" sz="2400" dirty="0"/>
              <a:t>Janice Dole, University of Utah</a:t>
            </a:r>
          </a:p>
          <a:p>
            <a:r>
              <a:rPr lang="en-US" sz="2400" dirty="0"/>
              <a:t>Nell Duke, Michigan State University</a:t>
            </a:r>
          </a:p>
          <a:p>
            <a:r>
              <a:rPr lang="en-US" sz="2400" dirty="0"/>
              <a:t>Jill Fitzgerald, University of North Carolina</a:t>
            </a:r>
          </a:p>
          <a:p>
            <a:r>
              <a:rPr lang="en-US" sz="2400" dirty="0"/>
              <a:t>Barbara </a:t>
            </a:r>
            <a:r>
              <a:rPr lang="en-US" sz="2400" dirty="0" err="1"/>
              <a:t>Foorman</a:t>
            </a:r>
            <a:r>
              <a:rPr lang="en-US" sz="2400" dirty="0"/>
              <a:t>, Florida State University</a:t>
            </a:r>
          </a:p>
          <a:p>
            <a:r>
              <a:rPr lang="en-US" sz="2400" dirty="0"/>
              <a:t>Steve Graham, Arizona State University</a:t>
            </a:r>
          </a:p>
          <a:p>
            <a:r>
              <a:rPr lang="en-US" sz="2400" dirty="0"/>
              <a:t>Laura Justice, Ohio State University</a:t>
            </a:r>
          </a:p>
          <a:p>
            <a:r>
              <a:rPr lang="en-US" sz="2400" dirty="0"/>
              <a:t>Michael L. </a:t>
            </a:r>
            <a:r>
              <a:rPr lang="en-US" sz="2400" dirty="0" err="1"/>
              <a:t>Kamil</a:t>
            </a:r>
            <a:r>
              <a:rPr lang="en-US" sz="2400" dirty="0"/>
              <a:t>, Stanford University</a:t>
            </a:r>
          </a:p>
          <a:p>
            <a:r>
              <a:rPr lang="en-US" sz="2400" dirty="0"/>
              <a:t>James Kim, Harvard University</a:t>
            </a:r>
          </a:p>
          <a:p>
            <a:r>
              <a:rPr lang="en-US" sz="2400" dirty="0"/>
              <a:t>P. David Pearson, University of California, Berkeley</a:t>
            </a:r>
          </a:p>
          <a:p>
            <a:r>
              <a:rPr lang="en-US" sz="2400" dirty="0"/>
              <a:t>Timothy Shanahan, University of Illinois at Chicago</a:t>
            </a:r>
          </a:p>
          <a:p>
            <a:r>
              <a:rPr lang="en-US" sz="2400" dirty="0"/>
              <a:t>Joe </a:t>
            </a:r>
            <a:r>
              <a:rPr lang="en-US" sz="2400" dirty="0" err="1"/>
              <a:t>Torgesen</a:t>
            </a:r>
            <a:r>
              <a:rPr lang="en-US" sz="2400" dirty="0"/>
              <a:t>, Florida State University</a:t>
            </a:r>
          </a:p>
          <a:p>
            <a:endParaRPr lang="en-US" dirty="0"/>
          </a:p>
          <a:p>
            <a:endParaRPr lang="en-US" dirty="0"/>
          </a:p>
        </p:txBody>
      </p:sp>
    </p:spTree>
    <p:extLst>
      <p:ext uri="{BB962C8B-B14F-4D97-AF65-F5344CB8AC3E}">
        <p14:creationId xmlns:p14="http://schemas.microsoft.com/office/powerpoint/2010/main" val="8427937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is Individual</a:t>
            </a:r>
          </a:p>
        </p:txBody>
      </p:sp>
      <p:sp>
        <p:nvSpPr>
          <p:cNvPr id="3" name="Content Placeholder 2"/>
          <p:cNvSpPr>
            <a:spLocks noGrp="1"/>
          </p:cNvSpPr>
          <p:nvPr>
            <p:ph idx="1"/>
          </p:nvPr>
        </p:nvSpPr>
        <p:spPr/>
        <p:txBody>
          <a:bodyPr/>
          <a:lstStyle/>
          <a:p>
            <a:r>
              <a:rPr lang="en-US" dirty="0"/>
              <a:t>We learn through our own experiences (and when it comes to academic learning, the only thing that matters is our academic experiences)</a:t>
            </a:r>
          </a:p>
          <a:p>
            <a:r>
              <a:rPr lang="en-US" dirty="0"/>
              <a:t>The only actions that can enhance learning are actions that alter experiences in some way</a:t>
            </a:r>
          </a:p>
          <a:p>
            <a:endParaRPr lang="en-US" dirty="0"/>
          </a:p>
        </p:txBody>
      </p:sp>
    </p:spTree>
    <p:extLst>
      <p:ext uri="{BB962C8B-B14F-4D97-AF65-F5344CB8AC3E}">
        <p14:creationId xmlns:p14="http://schemas.microsoft.com/office/powerpoint/2010/main" val="12989762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1524000" y="0"/>
            <a:ext cx="8686800" cy="1619250"/>
          </a:xfrm>
        </p:spPr>
        <p:txBody>
          <a:bodyPr>
            <a:normAutofit/>
          </a:bodyPr>
          <a:lstStyle/>
          <a:p>
            <a:pPr eaLnBrk="1" hangingPunct="1"/>
            <a:r>
              <a:rPr lang="en-US" sz="3600" dirty="0">
                <a:latin typeface="Calibri" charset="0"/>
                <a:cs typeface="Calibri" charset="0"/>
              </a:rPr>
              <a:t>There are 3 Aspects of Experience</a:t>
            </a:r>
          </a:p>
        </p:txBody>
      </p:sp>
      <p:sp>
        <p:nvSpPr>
          <p:cNvPr id="51203" name="Rectangle 3"/>
          <p:cNvSpPr>
            <a:spLocks noGrp="1" noChangeArrowheads="1"/>
          </p:cNvSpPr>
          <p:nvPr>
            <p:ph type="body" idx="1"/>
          </p:nvPr>
        </p:nvSpPr>
        <p:spPr>
          <a:xfrm>
            <a:off x="1981200" y="1981201"/>
            <a:ext cx="8229600" cy="4144963"/>
          </a:xfrm>
        </p:spPr>
        <p:txBody>
          <a:bodyPr/>
          <a:lstStyle/>
          <a:p>
            <a:pPr eaLnBrk="1" hangingPunct="1"/>
            <a:r>
              <a:rPr lang="en-US" sz="2800" dirty="0">
                <a:latin typeface="Calibri" charset="0"/>
                <a:cs typeface="Calibri" charset="0"/>
              </a:rPr>
              <a:t>Amount of experience (time)</a:t>
            </a:r>
          </a:p>
          <a:p>
            <a:pPr eaLnBrk="1" hangingPunct="1"/>
            <a:r>
              <a:rPr lang="en-US" sz="2800" dirty="0">
                <a:latin typeface="Calibri" charset="0"/>
                <a:cs typeface="Calibri" charset="0"/>
              </a:rPr>
              <a:t>Content of experience (curriculum)</a:t>
            </a:r>
          </a:p>
          <a:p>
            <a:pPr eaLnBrk="1" hangingPunct="1"/>
            <a:r>
              <a:rPr lang="en-US" sz="2800" dirty="0">
                <a:latin typeface="Calibri" charset="0"/>
                <a:cs typeface="Calibri" charset="0"/>
              </a:rPr>
              <a:t>Quality of experience (teaching)</a:t>
            </a:r>
          </a:p>
          <a:p>
            <a:pPr eaLnBrk="1" hangingPunct="1">
              <a:buFontTx/>
              <a:buNone/>
            </a:pPr>
            <a:endParaRPr lang="en-US" sz="4400" dirty="0">
              <a:latin typeface="Arabic Typesetting" charset="0"/>
              <a:cs typeface="Arabic Typesetting"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1202"/>
                                        </p:tgtEl>
                                        <p:attrNameLst>
                                          <p:attrName>style.visibility</p:attrName>
                                        </p:attrNameLst>
                                      </p:cBhvr>
                                      <p:to>
                                        <p:strVal val="visible"/>
                                      </p:to>
                                    </p:set>
                                    <p:animEffect transition="in" filter="blinds(horizontal)">
                                      <p:cBhvr>
                                        <p:cTn id="7" dur="500"/>
                                        <p:tgtEl>
                                          <p:spTgt spid="5120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51203">
                                            <p:txEl>
                                              <p:pRg st="0" end="0"/>
                                            </p:txEl>
                                          </p:spTgt>
                                        </p:tgtEl>
                                        <p:attrNameLst>
                                          <p:attrName>style.visibility</p:attrName>
                                        </p:attrNameLst>
                                      </p:cBhvr>
                                      <p:to>
                                        <p:strVal val="visible"/>
                                      </p:to>
                                    </p:set>
                                    <p:animEffect transition="in" filter="blinds(horizontal)">
                                      <p:cBhvr>
                                        <p:cTn id="12" dur="500"/>
                                        <p:tgtEl>
                                          <p:spTgt spid="5120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51203">
                                            <p:txEl>
                                              <p:pRg st="1" end="1"/>
                                            </p:txEl>
                                          </p:spTgt>
                                        </p:tgtEl>
                                        <p:attrNameLst>
                                          <p:attrName>style.visibility</p:attrName>
                                        </p:attrNameLst>
                                      </p:cBhvr>
                                      <p:to>
                                        <p:strVal val="visible"/>
                                      </p:to>
                                    </p:set>
                                    <p:animEffect transition="in" filter="blinds(horizontal)">
                                      <p:cBhvr>
                                        <p:cTn id="17" dur="500"/>
                                        <p:tgtEl>
                                          <p:spTgt spid="51203">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51203">
                                            <p:txEl>
                                              <p:pRg st="2" end="2"/>
                                            </p:txEl>
                                          </p:spTgt>
                                        </p:tgtEl>
                                        <p:attrNameLst>
                                          <p:attrName>style.visibility</p:attrName>
                                        </p:attrNameLst>
                                      </p:cBhvr>
                                      <p:to>
                                        <p:strVal val="visible"/>
                                      </p:to>
                                    </p:set>
                                    <p:animEffect transition="in" filter="blinds(horizontal)">
                                      <p:cBhvr>
                                        <p:cTn id="22" dur="500"/>
                                        <p:tgtEl>
                                          <p:spTgt spid="5120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title"/>
          </p:nvPr>
        </p:nvSpPr>
        <p:spPr>
          <a:xfrm>
            <a:off x="1828800" y="274638"/>
            <a:ext cx="8382000" cy="639762"/>
          </a:xfrm>
        </p:spPr>
        <p:txBody>
          <a:bodyPr>
            <a:normAutofit fontScale="90000"/>
          </a:bodyPr>
          <a:lstStyle/>
          <a:p>
            <a:pPr eaLnBrk="1" hangingPunct="1"/>
            <a:r>
              <a:rPr lang="en-US" sz="4000" b="1" dirty="0">
                <a:latin typeface="Calibri" charset="0"/>
                <a:cs typeface="Calibri" charset="0"/>
              </a:rPr>
              <a:t>Amount of Instruction</a:t>
            </a:r>
          </a:p>
        </p:txBody>
      </p:sp>
      <p:sp>
        <p:nvSpPr>
          <p:cNvPr id="4099" name="Rectangle 3"/>
          <p:cNvSpPr>
            <a:spLocks noGrp="1" noChangeArrowheads="1"/>
          </p:cNvSpPr>
          <p:nvPr>
            <p:ph type="body" idx="1"/>
          </p:nvPr>
        </p:nvSpPr>
        <p:spPr>
          <a:xfrm>
            <a:off x="1981200" y="1674813"/>
            <a:ext cx="7342188" cy="4451350"/>
          </a:xfrm>
        </p:spPr>
        <p:txBody>
          <a:bodyPr/>
          <a:lstStyle/>
          <a:p>
            <a:pPr marL="0" indent="0">
              <a:buNone/>
              <a:defRPr/>
            </a:pPr>
            <a:r>
              <a:rPr lang="en-US" sz="2800" dirty="0">
                <a:latin typeface="Calibri"/>
                <a:cs typeface="Calibri"/>
              </a:rPr>
              <a:t>Research suggests that amount of instruction is the single most important alterable determinant of learning</a:t>
            </a:r>
          </a:p>
          <a:p>
            <a:pPr eaLnBrk="1" hangingPunct="1">
              <a:buFontTx/>
              <a:buNone/>
              <a:defRPr/>
            </a:pPr>
            <a:endParaRPr lang="en-US" dirty="0">
              <a:latin typeface="Arial" charset="0"/>
              <a:cs typeface="+mn-cs"/>
            </a:endParaRPr>
          </a:p>
          <a:p>
            <a:pPr eaLnBrk="1" hangingPunct="1">
              <a:buFontTx/>
              <a:buNone/>
              <a:defRPr/>
            </a:pPr>
            <a:endParaRPr lang="en-US" dirty="0">
              <a:latin typeface="Arial" charset="0"/>
              <a:cs typeface="+mn-cs"/>
            </a:endParaRPr>
          </a:p>
          <a:p>
            <a:pPr eaLnBrk="1" hangingPunct="1">
              <a:defRPr/>
            </a:pPr>
            <a:endParaRPr lang="en-US" dirty="0">
              <a:latin typeface="Arial" charset="0"/>
              <a:cs typeface="+mn-cs"/>
            </a:endParaRPr>
          </a:p>
        </p:txBody>
      </p:sp>
      <p:pic>
        <p:nvPicPr>
          <p:cNvPr id="19459" name="Picture 4" descr="hh00924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0364" y="2438401"/>
            <a:ext cx="3271837" cy="3711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1981200" y="274638"/>
            <a:ext cx="5486400" cy="639762"/>
          </a:xfrm>
        </p:spPr>
        <p:txBody>
          <a:bodyPr>
            <a:normAutofit fontScale="90000"/>
          </a:bodyPr>
          <a:lstStyle/>
          <a:p>
            <a:pPr eaLnBrk="1" hangingPunct="1"/>
            <a:r>
              <a:rPr lang="en-US" sz="4000" b="1" dirty="0">
                <a:latin typeface="Calibri" charset="0"/>
                <a:cs typeface="Calibri" charset="0"/>
              </a:rPr>
              <a:t>Amount of Teaching</a:t>
            </a:r>
          </a:p>
        </p:txBody>
      </p:sp>
      <p:sp>
        <p:nvSpPr>
          <p:cNvPr id="21506" name="Content Placeholder 2"/>
          <p:cNvSpPr>
            <a:spLocks noGrp="1"/>
          </p:cNvSpPr>
          <p:nvPr>
            <p:ph idx="1"/>
          </p:nvPr>
        </p:nvSpPr>
        <p:spPr>
          <a:xfrm>
            <a:off x="1981200" y="1981201"/>
            <a:ext cx="8229600" cy="4144963"/>
          </a:xfrm>
        </p:spPr>
        <p:txBody>
          <a:bodyPr/>
          <a:lstStyle/>
          <a:p>
            <a:r>
              <a:rPr lang="en-US" sz="2800" dirty="0"/>
              <a:t>The ”immediate, powerful” positive impact of amount of instruction and study time on learning is the most “consistent finding of all psychological research on academic  learning” (Walberg, 2002) </a:t>
            </a:r>
          </a:p>
          <a:p>
            <a:pPr eaLnBrk="1" hangingPunct="1"/>
            <a:endParaRPr lang="en-US" sz="2800" dirty="0">
              <a:latin typeface="Calibri" charset="0"/>
              <a:cs typeface="Calibri" charset="0"/>
            </a:endParaRPr>
          </a:p>
        </p:txBody>
      </p:sp>
      <p:pic>
        <p:nvPicPr>
          <p:cNvPr id="21507" name="Picture 2" descr="C:\Program Files\Microsoft Office\MEDIA\CAGCAT10\j0234131.w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8201" y="0"/>
            <a:ext cx="1952625" cy="207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Literacy Levels Languish</a:t>
            </a:r>
          </a:p>
        </p:txBody>
      </p:sp>
      <p:sp>
        <p:nvSpPr>
          <p:cNvPr id="3" name="Content Placeholder 2"/>
          <p:cNvSpPr>
            <a:spLocks noGrp="1"/>
          </p:cNvSpPr>
          <p:nvPr>
            <p:ph idx="1"/>
          </p:nvPr>
        </p:nvSpPr>
        <p:spPr/>
        <p:txBody>
          <a:bodyPr>
            <a:normAutofit/>
          </a:bodyPr>
          <a:lstStyle/>
          <a:p>
            <a:r>
              <a:rPr lang="en-US" sz="2800" dirty="0"/>
              <a:t>But nationwide literacy levels aren’t appreciably higher than in 1971 (NAEP)—though they are higher than in 1992</a:t>
            </a:r>
          </a:p>
          <a:p>
            <a:r>
              <a:rPr lang="en-US" sz="2800" dirty="0"/>
              <a:t>Early literacy performance usually persists throughout schooling (Cunningham, &amp; Stanovich, 1997; Duncan, </a:t>
            </a:r>
            <a:r>
              <a:rPr lang="en-US" sz="2800" dirty="0" err="1"/>
              <a:t>Dowsett</a:t>
            </a:r>
            <a:r>
              <a:rPr lang="en-US" sz="2800" dirty="0"/>
              <a:t>, </a:t>
            </a:r>
            <a:r>
              <a:rPr lang="en-US" sz="2800" dirty="0" err="1"/>
              <a:t>Claessens</a:t>
            </a:r>
            <a:r>
              <a:rPr lang="en-US" sz="2800" dirty="0"/>
              <a:t>, Magnuson, et al., 2007; </a:t>
            </a:r>
            <a:r>
              <a:rPr lang="en-US" sz="2800" dirty="0" err="1"/>
              <a:t>Juel</a:t>
            </a:r>
            <a:r>
              <a:rPr lang="en-US" sz="2800" dirty="0"/>
              <a:t>, 1988; Smart, Prior, </a:t>
            </a:r>
            <a:r>
              <a:rPr lang="en-US" sz="2800" dirty="0" err="1"/>
              <a:t>Sansor</a:t>
            </a:r>
            <a:r>
              <a:rPr lang="en-US" sz="2800" dirty="0"/>
              <a:t>, &amp; </a:t>
            </a:r>
            <a:r>
              <a:rPr lang="en-US" sz="2800" dirty="0" err="1"/>
              <a:t>Oberkind</a:t>
            </a:r>
            <a:r>
              <a:rPr lang="en-US" sz="2800" dirty="0"/>
              <a:t>, 2005;  Snow, Tabors, &amp; Dickinson, 2001) </a:t>
            </a:r>
          </a:p>
          <a:p>
            <a:endParaRPr lang="en-US" sz="2800" dirty="0"/>
          </a:p>
          <a:p>
            <a:pPr marL="0" indent="0">
              <a:buNone/>
            </a:pPr>
            <a:endParaRPr lang="en-US" dirty="0"/>
          </a:p>
        </p:txBody>
      </p:sp>
    </p:spTree>
    <p:extLst>
      <p:ext uri="{BB962C8B-B14F-4D97-AF65-F5344CB8AC3E}">
        <p14:creationId xmlns:p14="http://schemas.microsoft.com/office/powerpoint/2010/main" val="11740055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2529" name="Group 3"/>
          <p:cNvGrpSpPr>
            <a:grpSpLocks/>
          </p:cNvGrpSpPr>
          <p:nvPr/>
        </p:nvGrpSpPr>
        <p:grpSpPr bwMode="auto">
          <a:xfrm>
            <a:off x="2743200" y="1905001"/>
            <a:ext cx="7315200" cy="4265613"/>
            <a:chOff x="960" y="1008"/>
            <a:chExt cx="4560" cy="2687"/>
          </a:xfrm>
        </p:grpSpPr>
        <p:sp>
          <p:nvSpPr>
            <p:cNvPr id="22537" name="Freeform 4"/>
            <p:cNvSpPr>
              <a:spLocks/>
            </p:cNvSpPr>
            <p:nvPr/>
          </p:nvSpPr>
          <p:spPr bwMode="auto">
            <a:xfrm rot="101830">
              <a:off x="1680" y="3024"/>
              <a:ext cx="672" cy="56"/>
            </a:xfrm>
            <a:custGeom>
              <a:avLst/>
              <a:gdLst>
                <a:gd name="T0" fmla="*/ 0 w 672"/>
                <a:gd name="T1" fmla="*/ 48 h 56"/>
                <a:gd name="T2" fmla="*/ 432 w 672"/>
                <a:gd name="T3" fmla="*/ 48 h 56"/>
                <a:gd name="T4" fmla="*/ 672 w 672"/>
                <a:gd name="T5" fmla="*/ 0 h 56"/>
                <a:gd name="T6" fmla="*/ 0 60000 65536"/>
                <a:gd name="T7" fmla="*/ 0 60000 65536"/>
                <a:gd name="T8" fmla="*/ 0 60000 65536"/>
                <a:gd name="T9" fmla="*/ 0 w 672"/>
                <a:gd name="T10" fmla="*/ 0 h 56"/>
                <a:gd name="T11" fmla="*/ 672 w 672"/>
                <a:gd name="T12" fmla="*/ 56 h 56"/>
              </a:gdLst>
              <a:ahLst/>
              <a:cxnLst>
                <a:cxn ang="T6">
                  <a:pos x="T0" y="T1"/>
                </a:cxn>
                <a:cxn ang="T7">
                  <a:pos x="T2" y="T3"/>
                </a:cxn>
                <a:cxn ang="T8">
                  <a:pos x="T4" y="T5"/>
                </a:cxn>
              </a:cxnLst>
              <a:rect l="T9" t="T10" r="T11" b="T12"/>
              <a:pathLst>
                <a:path w="672" h="56">
                  <a:moveTo>
                    <a:pt x="0" y="48"/>
                  </a:moveTo>
                  <a:cubicBezTo>
                    <a:pt x="160" y="52"/>
                    <a:pt x="320" y="56"/>
                    <a:pt x="432" y="48"/>
                  </a:cubicBezTo>
                  <a:cubicBezTo>
                    <a:pt x="544" y="40"/>
                    <a:pt x="608" y="20"/>
                    <a:pt x="672" y="0"/>
                  </a:cubicBezTo>
                </a:path>
              </a:pathLst>
            </a:custGeom>
            <a:noFill/>
            <a:ln w="63500">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2538" name="Freeform 5"/>
            <p:cNvSpPr>
              <a:spLocks/>
            </p:cNvSpPr>
            <p:nvPr/>
          </p:nvSpPr>
          <p:spPr bwMode="auto">
            <a:xfrm>
              <a:off x="3168" y="1104"/>
              <a:ext cx="1248" cy="1248"/>
            </a:xfrm>
            <a:custGeom>
              <a:avLst/>
              <a:gdLst>
                <a:gd name="T0" fmla="*/ 0 w 1248"/>
                <a:gd name="T1" fmla="*/ 1248 h 1248"/>
                <a:gd name="T2" fmla="*/ 288 w 1248"/>
                <a:gd name="T3" fmla="*/ 960 h 1248"/>
                <a:gd name="T4" fmla="*/ 480 w 1248"/>
                <a:gd name="T5" fmla="*/ 768 h 1248"/>
                <a:gd name="T6" fmla="*/ 624 w 1248"/>
                <a:gd name="T7" fmla="*/ 624 h 1248"/>
                <a:gd name="T8" fmla="*/ 816 w 1248"/>
                <a:gd name="T9" fmla="*/ 384 h 1248"/>
                <a:gd name="T10" fmla="*/ 1056 w 1248"/>
                <a:gd name="T11" fmla="*/ 192 h 1248"/>
                <a:gd name="T12" fmla="*/ 1152 w 1248"/>
                <a:gd name="T13" fmla="*/ 48 h 1248"/>
                <a:gd name="T14" fmla="*/ 1248 w 1248"/>
                <a:gd name="T15" fmla="*/ 0 h 1248"/>
                <a:gd name="T16" fmla="*/ 0 60000 65536"/>
                <a:gd name="T17" fmla="*/ 0 60000 65536"/>
                <a:gd name="T18" fmla="*/ 0 60000 65536"/>
                <a:gd name="T19" fmla="*/ 0 60000 65536"/>
                <a:gd name="T20" fmla="*/ 0 60000 65536"/>
                <a:gd name="T21" fmla="*/ 0 60000 65536"/>
                <a:gd name="T22" fmla="*/ 0 60000 65536"/>
                <a:gd name="T23" fmla="*/ 0 60000 65536"/>
                <a:gd name="T24" fmla="*/ 0 w 1248"/>
                <a:gd name="T25" fmla="*/ 0 h 1248"/>
                <a:gd name="T26" fmla="*/ 1248 w 1248"/>
                <a:gd name="T27" fmla="*/ 1248 h 124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48" h="1248">
                  <a:moveTo>
                    <a:pt x="0" y="1248"/>
                  </a:moveTo>
                  <a:cubicBezTo>
                    <a:pt x="104" y="1144"/>
                    <a:pt x="208" y="1040"/>
                    <a:pt x="288" y="960"/>
                  </a:cubicBezTo>
                  <a:cubicBezTo>
                    <a:pt x="368" y="880"/>
                    <a:pt x="424" y="824"/>
                    <a:pt x="480" y="768"/>
                  </a:cubicBezTo>
                  <a:cubicBezTo>
                    <a:pt x="536" y="712"/>
                    <a:pt x="568" y="688"/>
                    <a:pt x="624" y="624"/>
                  </a:cubicBezTo>
                  <a:cubicBezTo>
                    <a:pt x="680" y="560"/>
                    <a:pt x="744" y="456"/>
                    <a:pt x="816" y="384"/>
                  </a:cubicBezTo>
                  <a:cubicBezTo>
                    <a:pt x="888" y="312"/>
                    <a:pt x="1000" y="248"/>
                    <a:pt x="1056" y="192"/>
                  </a:cubicBezTo>
                  <a:cubicBezTo>
                    <a:pt x="1112" y="136"/>
                    <a:pt x="1120" y="80"/>
                    <a:pt x="1152" y="48"/>
                  </a:cubicBezTo>
                  <a:cubicBezTo>
                    <a:pt x="1184" y="16"/>
                    <a:pt x="1232" y="8"/>
                    <a:pt x="1248" y="0"/>
                  </a:cubicBezTo>
                </a:path>
              </a:pathLst>
            </a:custGeom>
            <a:noFill/>
            <a:ln w="63500">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2539" name="Freeform 6"/>
            <p:cNvSpPr>
              <a:spLocks/>
            </p:cNvSpPr>
            <p:nvPr/>
          </p:nvSpPr>
          <p:spPr bwMode="auto">
            <a:xfrm>
              <a:off x="2400" y="2654"/>
              <a:ext cx="816" cy="384"/>
            </a:xfrm>
            <a:custGeom>
              <a:avLst/>
              <a:gdLst>
                <a:gd name="T0" fmla="*/ 0 w 816"/>
                <a:gd name="T1" fmla="*/ 384 h 384"/>
                <a:gd name="T2" fmla="*/ 576 w 816"/>
                <a:gd name="T3" fmla="*/ 144 h 384"/>
                <a:gd name="T4" fmla="*/ 816 w 816"/>
                <a:gd name="T5" fmla="*/ 0 h 384"/>
                <a:gd name="T6" fmla="*/ 0 60000 65536"/>
                <a:gd name="T7" fmla="*/ 0 60000 65536"/>
                <a:gd name="T8" fmla="*/ 0 60000 65536"/>
                <a:gd name="T9" fmla="*/ 0 w 816"/>
                <a:gd name="T10" fmla="*/ 0 h 384"/>
                <a:gd name="T11" fmla="*/ 816 w 816"/>
                <a:gd name="T12" fmla="*/ 384 h 384"/>
              </a:gdLst>
              <a:ahLst/>
              <a:cxnLst>
                <a:cxn ang="T6">
                  <a:pos x="T0" y="T1"/>
                </a:cxn>
                <a:cxn ang="T7">
                  <a:pos x="T2" y="T3"/>
                </a:cxn>
                <a:cxn ang="T8">
                  <a:pos x="T4" y="T5"/>
                </a:cxn>
              </a:cxnLst>
              <a:rect l="T9" t="T10" r="T11" b="T12"/>
              <a:pathLst>
                <a:path w="816" h="384">
                  <a:moveTo>
                    <a:pt x="0" y="384"/>
                  </a:moveTo>
                  <a:cubicBezTo>
                    <a:pt x="220" y="296"/>
                    <a:pt x="440" y="208"/>
                    <a:pt x="576" y="144"/>
                  </a:cubicBezTo>
                  <a:cubicBezTo>
                    <a:pt x="712" y="80"/>
                    <a:pt x="764" y="40"/>
                    <a:pt x="816" y="0"/>
                  </a:cubicBezTo>
                </a:path>
              </a:pathLst>
            </a:custGeom>
            <a:noFill/>
            <a:ln w="635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2540" name="Freeform 7"/>
            <p:cNvSpPr>
              <a:spLocks/>
            </p:cNvSpPr>
            <p:nvPr/>
          </p:nvSpPr>
          <p:spPr bwMode="auto">
            <a:xfrm rot="69552">
              <a:off x="3216" y="1905"/>
              <a:ext cx="1200" cy="768"/>
            </a:xfrm>
            <a:custGeom>
              <a:avLst/>
              <a:gdLst>
                <a:gd name="T0" fmla="*/ 0 w 1200"/>
                <a:gd name="T1" fmla="*/ 768 h 768"/>
                <a:gd name="T2" fmla="*/ 288 w 1200"/>
                <a:gd name="T3" fmla="*/ 576 h 768"/>
                <a:gd name="T4" fmla="*/ 480 w 1200"/>
                <a:gd name="T5" fmla="*/ 480 h 768"/>
                <a:gd name="T6" fmla="*/ 720 w 1200"/>
                <a:gd name="T7" fmla="*/ 240 h 768"/>
                <a:gd name="T8" fmla="*/ 960 w 1200"/>
                <a:gd name="T9" fmla="*/ 144 h 768"/>
                <a:gd name="T10" fmla="*/ 1200 w 1200"/>
                <a:gd name="T11" fmla="*/ 0 h 768"/>
                <a:gd name="T12" fmla="*/ 0 60000 65536"/>
                <a:gd name="T13" fmla="*/ 0 60000 65536"/>
                <a:gd name="T14" fmla="*/ 0 60000 65536"/>
                <a:gd name="T15" fmla="*/ 0 60000 65536"/>
                <a:gd name="T16" fmla="*/ 0 60000 65536"/>
                <a:gd name="T17" fmla="*/ 0 60000 65536"/>
                <a:gd name="T18" fmla="*/ 0 w 1200"/>
                <a:gd name="T19" fmla="*/ 0 h 768"/>
                <a:gd name="T20" fmla="*/ 1200 w 1200"/>
                <a:gd name="T21" fmla="*/ 768 h 768"/>
              </a:gdLst>
              <a:ahLst/>
              <a:cxnLst>
                <a:cxn ang="T12">
                  <a:pos x="T0" y="T1"/>
                </a:cxn>
                <a:cxn ang="T13">
                  <a:pos x="T2" y="T3"/>
                </a:cxn>
                <a:cxn ang="T14">
                  <a:pos x="T4" y="T5"/>
                </a:cxn>
                <a:cxn ang="T15">
                  <a:pos x="T6" y="T7"/>
                </a:cxn>
                <a:cxn ang="T16">
                  <a:pos x="T8" y="T9"/>
                </a:cxn>
                <a:cxn ang="T17">
                  <a:pos x="T10" y="T11"/>
                </a:cxn>
              </a:cxnLst>
              <a:rect l="T18" t="T19" r="T20" b="T21"/>
              <a:pathLst>
                <a:path w="1200" h="768">
                  <a:moveTo>
                    <a:pt x="0" y="768"/>
                  </a:moveTo>
                  <a:cubicBezTo>
                    <a:pt x="104" y="696"/>
                    <a:pt x="208" y="624"/>
                    <a:pt x="288" y="576"/>
                  </a:cubicBezTo>
                  <a:cubicBezTo>
                    <a:pt x="368" y="528"/>
                    <a:pt x="408" y="536"/>
                    <a:pt x="480" y="480"/>
                  </a:cubicBezTo>
                  <a:cubicBezTo>
                    <a:pt x="552" y="424"/>
                    <a:pt x="640" y="296"/>
                    <a:pt x="720" y="240"/>
                  </a:cubicBezTo>
                  <a:cubicBezTo>
                    <a:pt x="800" y="184"/>
                    <a:pt x="880" y="184"/>
                    <a:pt x="960" y="144"/>
                  </a:cubicBezTo>
                  <a:cubicBezTo>
                    <a:pt x="1040" y="104"/>
                    <a:pt x="1120" y="52"/>
                    <a:pt x="1200" y="0"/>
                  </a:cubicBezTo>
                </a:path>
              </a:pathLst>
            </a:custGeom>
            <a:noFill/>
            <a:ln w="635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2541" name="Freeform 8"/>
            <p:cNvSpPr>
              <a:spLocks/>
            </p:cNvSpPr>
            <p:nvPr/>
          </p:nvSpPr>
          <p:spPr bwMode="auto">
            <a:xfrm>
              <a:off x="3216" y="2240"/>
              <a:ext cx="1152" cy="496"/>
            </a:xfrm>
            <a:custGeom>
              <a:avLst/>
              <a:gdLst>
                <a:gd name="T0" fmla="*/ 0 w 1152"/>
                <a:gd name="T1" fmla="*/ 496 h 496"/>
                <a:gd name="T2" fmla="*/ 288 w 1152"/>
                <a:gd name="T3" fmla="*/ 400 h 496"/>
                <a:gd name="T4" fmla="*/ 432 w 1152"/>
                <a:gd name="T5" fmla="*/ 304 h 496"/>
                <a:gd name="T6" fmla="*/ 576 w 1152"/>
                <a:gd name="T7" fmla="*/ 208 h 496"/>
                <a:gd name="T8" fmla="*/ 816 w 1152"/>
                <a:gd name="T9" fmla="*/ 112 h 496"/>
                <a:gd name="T10" fmla="*/ 1056 w 1152"/>
                <a:gd name="T11" fmla="*/ 16 h 496"/>
                <a:gd name="T12" fmla="*/ 1152 w 1152"/>
                <a:gd name="T13" fmla="*/ 16 h 496"/>
                <a:gd name="T14" fmla="*/ 0 60000 65536"/>
                <a:gd name="T15" fmla="*/ 0 60000 65536"/>
                <a:gd name="T16" fmla="*/ 0 60000 65536"/>
                <a:gd name="T17" fmla="*/ 0 60000 65536"/>
                <a:gd name="T18" fmla="*/ 0 60000 65536"/>
                <a:gd name="T19" fmla="*/ 0 60000 65536"/>
                <a:gd name="T20" fmla="*/ 0 60000 65536"/>
                <a:gd name="T21" fmla="*/ 0 w 1152"/>
                <a:gd name="T22" fmla="*/ 0 h 496"/>
                <a:gd name="T23" fmla="*/ 1152 w 1152"/>
                <a:gd name="T24" fmla="*/ 496 h 4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2" h="496">
                  <a:moveTo>
                    <a:pt x="0" y="496"/>
                  </a:moveTo>
                  <a:cubicBezTo>
                    <a:pt x="108" y="464"/>
                    <a:pt x="216" y="432"/>
                    <a:pt x="288" y="400"/>
                  </a:cubicBezTo>
                  <a:cubicBezTo>
                    <a:pt x="360" y="368"/>
                    <a:pt x="384" y="336"/>
                    <a:pt x="432" y="304"/>
                  </a:cubicBezTo>
                  <a:cubicBezTo>
                    <a:pt x="480" y="272"/>
                    <a:pt x="512" y="240"/>
                    <a:pt x="576" y="208"/>
                  </a:cubicBezTo>
                  <a:cubicBezTo>
                    <a:pt x="640" y="176"/>
                    <a:pt x="736" y="144"/>
                    <a:pt x="816" y="112"/>
                  </a:cubicBezTo>
                  <a:cubicBezTo>
                    <a:pt x="896" y="80"/>
                    <a:pt x="1000" y="32"/>
                    <a:pt x="1056" y="16"/>
                  </a:cubicBezTo>
                  <a:cubicBezTo>
                    <a:pt x="1112" y="0"/>
                    <a:pt x="1136" y="16"/>
                    <a:pt x="1152" y="16"/>
                  </a:cubicBezTo>
                </a:path>
              </a:pathLst>
            </a:custGeom>
            <a:noFill/>
            <a:ln w="63500">
              <a:solidFill>
                <a:srgbClr val="008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2542" name="Line 9"/>
            <p:cNvSpPr>
              <a:spLocks noChangeShapeType="1"/>
            </p:cNvSpPr>
            <p:nvPr/>
          </p:nvSpPr>
          <p:spPr bwMode="auto">
            <a:xfrm>
              <a:off x="1680" y="1008"/>
              <a:ext cx="0" cy="2160"/>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543" name="Line 10"/>
            <p:cNvSpPr>
              <a:spLocks noChangeShapeType="1"/>
            </p:cNvSpPr>
            <p:nvPr/>
          </p:nvSpPr>
          <p:spPr bwMode="auto">
            <a:xfrm rot="5400000">
              <a:off x="3072" y="1776"/>
              <a:ext cx="0" cy="2784"/>
            </a:xfrm>
            <a:prstGeom prst="line">
              <a:avLst/>
            </a:prstGeom>
            <a:noFill/>
            <a:ln w="1905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544" name="Line 11"/>
            <p:cNvSpPr>
              <a:spLocks noChangeShapeType="1"/>
            </p:cNvSpPr>
            <p:nvPr/>
          </p:nvSpPr>
          <p:spPr bwMode="auto">
            <a:xfrm flipV="1">
              <a:off x="2352" y="3168"/>
              <a:ext cx="0" cy="9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545" name="Line 12"/>
            <p:cNvSpPr>
              <a:spLocks noChangeShapeType="1"/>
            </p:cNvSpPr>
            <p:nvPr/>
          </p:nvSpPr>
          <p:spPr bwMode="auto">
            <a:xfrm flipV="1">
              <a:off x="3216" y="3168"/>
              <a:ext cx="0" cy="9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546" name="Line 13"/>
            <p:cNvSpPr>
              <a:spLocks noChangeShapeType="1"/>
            </p:cNvSpPr>
            <p:nvPr/>
          </p:nvSpPr>
          <p:spPr bwMode="auto">
            <a:xfrm flipV="1">
              <a:off x="4368" y="3168"/>
              <a:ext cx="0" cy="9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547" name="Text Box 14"/>
            <p:cNvSpPr txBox="1">
              <a:spLocks noChangeArrowheads="1"/>
            </p:cNvSpPr>
            <p:nvPr/>
          </p:nvSpPr>
          <p:spPr bwMode="auto">
            <a:xfrm>
              <a:off x="2064" y="3251"/>
              <a:ext cx="532"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a:cs typeface="Arial" charset="0"/>
                </a:rPr>
                <a:t>16 mos.</a:t>
              </a:r>
            </a:p>
          </p:txBody>
        </p:sp>
        <p:sp>
          <p:nvSpPr>
            <p:cNvPr id="22548" name="Text Box 15"/>
            <p:cNvSpPr txBox="1">
              <a:spLocks noChangeArrowheads="1"/>
            </p:cNvSpPr>
            <p:nvPr/>
          </p:nvSpPr>
          <p:spPr bwMode="auto">
            <a:xfrm>
              <a:off x="2928" y="3251"/>
              <a:ext cx="532"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a:cs typeface="Arial" charset="0"/>
                </a:rPr>
                <a:t>24 mos.</a:t>
              </a:r>
            </a:p>
          </p:txBody>
        </p:sp>
        <p:sp>
          <p:nvSpPr>
            <p:cNvPr id="22549" name="Text Box 16"/>
            <p:cNvSpPr txBox="1">
              <a:spLocks noChangeArrowheads="1"/>
            </p:cNvSpPr>
            <p:nvPr/>
          </p:nvSpPr>
          <p:spPr bwMode="auto">
            <a:xfrm>
              <a:off x="4032" y="3251"/>
              <a:ext cx="532"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a:cs typeface="Arial" charset="0"/>
                </a:rPr>
                <a:t>36 mos.</a:t>
              </a:r>
            </a:p>
          </p:txBody>
        </p:sp>
        <p:sp>
          <p:nvSpPr>
            <p:cNvPr id="22550" name="Text Box 17"/>
            <p:cNvSpPr txBox="1">
              <a:spLocks noChangeArrowheads="1"/>
            </p:cNvSpPr>
            <p:nvPr/>
          </p:nvSpPr>
          <p:spPr bwMode="auto">
            <a:xfrm rot="-5400000">
              <a:off x="169" y="1943"/>
              <a:ext cx="1907" cy="3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b="1">
                  <a:cs typeface="Arial" charset="0"/>
                </a:rPr>
                <a:t>Child</a:t>
              </a:r>
              <a:r>
                <a:rPr lang="ja-JP" altLang="en-US" sz="1400" b="1">
                  <a:cs typeface="Arial" charset="0"/>
                </a:rPr>
                <a:t>’</a:t>
              </a:r>
              <a:r>
                <a:rPr lang="en-US" altLang="ja-JP" sz="1400" b="1">
                  <a:cs typeface="Arial" charset="0"/>
                </a:rPr>
                <a:t>s Cumulative Vocabulary (Words)</a:t>
              </a:r>
              <a:endParaRPr lang="en-US" sz="1400">
                <a:cs typeface="Arial" charset="0"/>
              </a:endParaRPr>
            </a:p>
          </p:txBody>
        </p:sp>
        <p:sp>
          <p:nvSpPr>
            <p:cNvPr id="22551" name="Text Box 18"/>
            <p:cNvSpPr txBox="1">
              <a:spLocks noChangeArrowheads="1"/>
            </p:cNvSpPr>
            <p:nvPr/>
          </p:nvSpPr>
          <p:spPr bwMode="auto">
            <a:xfrm>
              <a:off x="4416" y="1008"/>
              <a:ext cx="1104" cy="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400" b="1">
                  <a:solidFill>
                    <a:srgbClr val="0033CC"/>
                  </a:solidFill>
                  <a:cs typeface="Arial" charset="0"/>
                </a:rPr>
                <a:t>Professional  Families</a:t>
              </a:r>
            </a:p>
          </p:txBody>
        </p:sp>
        <p:sp>
          <p:nvSpPr>
            <p:cNvPr id="22552" name="Text Box 19"/>
            <p:cNvSpPr txBox="1">
              <a:spLocks noChangeArrowheads="1"/>
            </p:cNvSpPr>
            <p:nvPr/>
          </p:nvSpPr>
          <p:spPr bwMode="auto">
            <a:xfrm>
              <a:off x="4416" y="1728"/>
              <a:ext cx="1104" cy="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400" b="1">
                  <a:solidFill>
                    <a:srgbClr val="FF0000"/>
                  </a:solidFill>
                  <a:cs typeface="Arial" charset="0"/>
                </a:rPr>
                <a:t>Working Class Families</a:t>
              </a:r>
              <a:endParaRPr lang="en-US" sz="1400">
                <a:solidFill>
                  <a:srgbClr val="FF0000"/>
                </a:solidFill>
                <a:cs typeface="Arial" charset="0"/>
              </a:endParaRPr>
            </a:p>
          </p:txBody>
        </p:sp>
        <p:sp>
          <p:nvSpPr>
            <p:cNvPr id="22553" name="Text Box 20"/>
            <p:cNvSpPr txBox="1">
              <a:spLocks noChangeArrowheads="1"/>
            </p:cNvSpPr>
            <p:nvPr/>
          </p:nvSpPr>
          <p:spPr bwMode="auto">
            <a:xfrm>
              <a:off x="4368" y="2160"/>
              <a:ext cx="1104" cy="5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400" b="1">
                  <a:solidFill>
                    <a:srgbClr val="008000"/>
                  </a:solidFill>
                  <a:cs typeface="Arial" charset="0"/>
                </a:rPr>
                <a:t>Welfare </a:t>
              </a:r>
              <a:br>
                <a:rPr lang="en-US" sz="1400" b="1">
                  <a:solidFill>
                    <a:srgbClr val="008000"/>
                  </a:solidFill>
                  <a:cs typeface="Arial" charset="0"/>
                </a:rPr>
              </a:br>
              <a:r>
                <a:rPr lang="en-US" sz="1400" b="1">
                  <a:solidFill>
                    <a:srgbClr val="008000"/>
                  </a:solidFill>
                  <a:cs typeface="Arial" charset="0"/>
                </a:rPr>
                <a:t>Families</a:t>
              </a:r>
            </a:p>
            <a:p>
              <a:pPr>
                <a:spcBef>
                  <a:spcPct val="50000"/>
                </a:spcBef>
              </a:pPr>
              <a:endParaRPr lang="en-US" sz="1400">
                <a:solidFill>
                  <a:srgbClr val="008000"/>
                </a:solidFill>
                <a:cs typeface="Arial" charset="0"/>
              </a:endParaRPr>
            </a:p>
          </p:txBody>
        </p:sp>
        <p:sp>
          <p:nvSpPr>
            <p:cNvPr id="22554" name="Text Box 21"/>
            <p:cNvSpPr txBox="1">
              <a:spLocks noChangeArrowheads="1"/>
            </p:cNvSpPr>
            <p:nvPr/>
          </p:nvSpPr>
          <p:spPr bwMode="auto">
            <a:xfrm>
              <a:off x="2438" y="3501"/>
              <a:ext cx="1250" cy="1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a:cs typeface="Arial" charset="0"/>
                </a:rPr>
                <a:t>Child</a:t>
              </a:r>
              <a:r>
                <a:rPr lang="ja-JP" altLang="en-US" sz="1400" b="1">
                  <a:cs typeface="Arial" charset="0"/>
                </a:rPr>
                <a:t>’</a:t>
              </a:r>
              <a:r>
                <a:rPr lang="en-US" altLang="ja-JP" sz="1400" b="1">
                  <a:cs typeface="Arial" charset="0"/>
                </a:rPr>
                <a:t>s Age (Months)</a:t>
              </a:r>
              <a:endParaRPr lang="en-US" sz="1800">
                <a:cs typeface="Arial" charset="0"/>
              </a:endParaRPr>
            </a:p>
          </p:txBody>
        </p:sp>
        <p:sp>
          <p:nvSpPr>
            <p:cNvPr id="22555" name="Line 22"/>
            <p:cNvSpPr>
              <a:spLocks noChangeShapeType="1"/>
            </p:cNvSpPr>
            <p:nvPr/>
          </p:nvSpPr>
          <p:spPr bwMode="auto">
            <a:xfrm flipH="1">
              <a:off x="1536" y="2544"/>
              <a:ext cx="144"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556" name="Line 23"/>
            <p:cNvSpPr>
              <a:spLocks noChangeShapeType="1"/>
            </p:cNvSpPr>
            <p:nvPr/>
          </p:nvSpPr>
          <p:spPr bwMode="auto">
            <a:xfrm flipH="1">
              <a:off x="1536" y="1872"/>
              <a:ext cx="144"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557" name="Line 24"/>
            <p:cNvSpPr>
              <a:spLocks noChangeShapeType="1"/>
            </p:cNvSpPr>
            <p:nvPr/>
          </p:nvSpPr>
          <p:spPr bwMode="auto">
            <a:xfrm flipH="1">
              <a:off x="1536" y="1123"/>
              <a:ext cx="144"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558" name="Text Box 25"/>
            <p:cNvSpPr txBox="1">
              <a:spLocks noChangeArrowheads="1"/>
            </p:cNvSpPr>
            <p:nvPr/>
          </p:nvSpPr>
          <p:spPr bwMode="auto">
            <a:xfrm>
              <a:off x="1215" y="2435"/>
              <a:ext cx="302"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a:cs typeface="Arial" charset="0"/>
                </a:rPr>
                <a:t>200</a:t>
              </a:r>
            </a:p>
          </p:txBody>
        </p:sp>
        <p:sp>
          <p:nvSpPr>
            <p:cNvPr id="22559" name="Text Box 26"/>
            <p:cNvSpPr txBox="1">
              <a:spLocks noChangeArrowheads="1"/>
            </p:cNvSpPr>
            <p:nvPr/>
          </p:nvSpPr>
          <p:spPr bwMode="auto">
            <a:xfrm>
              <a:off x="1215" y="1763"/>
              <a:ext cx="302"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a:cs typeface="Arial" charset="0"/>
                </a:rPr>
                <a:t>600</a:t>
              </a:r>
            </a:p>
          </p:txBody>
        </p:sp>
        <p:sp>
          <p:nvSpPr>
            <p:cNvPr id="22560" name="Text Box 27"/>
            <p:cNvSpPr txBox="1">
              <a:spLocks noChangeArrowheads="1"/>
            </p:cNvSpPr>
            <p:nvPr/>
          </p:nvSpPr>
          <p:spPr bwMode="auto">
            <a:xfrm>
              <a:off x="1147" y="1014"/>
              <a:ext cx="364"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a:cs typeface="Arial" charset="0"/>
                </a:rPr>
                <a:t>1200</a:t>
              </a:r>
            </a:p>
          </p:txBody>
        </p:sp>
        <p:grpSp>
          <p:nvGrpSpPr>
            <p:cNvPr id="22561" name="Group 28"/>
            <p:cNvGrpSpPr>
              <a:grpSpLocks/>
            </p:cNvGrpSpPr>
            <p:nvPr/>
          </p:nvGrpSpPr>
          <p:grpSpPr bwMode="auto">
            <a:xfrm>
              <a:off x="2327" y="2352"/>
              <a:ext cx="841" cy="694"/>
              <a:chOff x="2183" y="2784"/>
              <a:chExt cx="841" cy="694"/>
            </a:xfrm>
          </p:grpSpPr>
          <p:sp>
            <p:nvSpPr>
              <p:cNvPr id="22565" name="Freeform 29"/>
              <p:cNvSpPr>
                <a:spLocks/>
              </p:cNvSpPr>
              <p:nvPr/>
            </p:nvSpPr>
            <p:spPr bwMode="auto">
              <a:xfrm>
                <a:off x="2208" y="2784"/>
                <a:ext cx="816" cy="672"/>
              </a:xfrm>
              <a:custGeom>
                <a:avLst/>
                <a:gdLst>
                  <a:gd name="T0" fmla="*/ 0 w 816"/>
                  <a:gd name="T1" fmla="*/ 672 h 672"/>
                  <a:gd name="T2" fmla="*/ 336 w 816"/>
                  <a:gd name="T3" fmla="*/ 480 h 672"/>
                  <a:gd name="T4" fmla="*/ 576 w 816"/>
                  <a:gd name="T5" fmla="*/ 240 h 672"/>
                  <a:gd name="T6" fmla="*/ 816 w 816"/>
                  <a:gd name="T7" fmla="*/ 0 h 672"/>
                  <a:gd name="T8" fmla="*/ 0 60000 65536"/>
                  <a:gd name="T9" fmla="*/ 0 60000 65536"/>
                  <a:gd name="T10" fmla="*/ 0 60000 65536"/>
                  <a:gd name="T11" fmla="*/ 0 60000 65536"/>
                  <a:gd name="T12" fmla="*/ 0 w 816"/>
                  <a:gd name="T13" fmla="*/ 0 h 672"/>
                  <a:gd name="T14" fmla="*/ 816 w 816"/>
                  <a:gd name="T15" fmla="*/ 672 h 672"/>
                </a:gdLst>
                <a:ahLst/>
                <a:cxnLst>
                  <a:cxn ang="T8">
                    <a:pos x="T0" y="T1"/>
                  </a:cxn>
                  <a:cxn ang="T9">
                    <a:pos x="T2" y="T3"/>
                  </a:cxn>
                  <a:cxn ang="T10">
                    <a:pos x="T4" y="T5"/>
                  </a:cxn>
                  <a:cxn ang="T11">
                    <a:pos x="T6" y="T7"/>
                  </a:cxn>
                </a:cxnLst>
                <a:rect l="T12" t="T13" r="T14" b="T15"/>
                <a:pathLst>
                  <a:path w="816" h="672">
                    <a:moveTo>
                      <a:pt x="0" y="672"/>
                    </a:moveTo>
                    <a:cubicBezTo>
                      <a:pt x="120" y="612"/>
                      <a:pt x="240" y="552"/>
                      <a:pt x="336" y="480"/>
                    </a:cubicBezTo>
                    <a:cubicBezTo>
                      <a:pt x="432" y="408"/>
                      <a:pt x="496" y="320"/>
                      <a:pt x="576" y="240"/>
                    </a:cubicBezTo>
                    <a:cubicBezTo>
                      <a:pt x="656" y="160"/>
                      <a:pt x="776" y="40"/>
                      <a:pt x="816" y="0"/>
                    </a:cubicBezTo>
                  </a:path>
                </a:pathLst>
              </a:custGeom>
              <a:noFill/>
              <a:ln w="63500">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2566" name="Rectangle 30"/>
              <p:cNvSpPr>
                <a:spLocks noChangeArrowheads="1"/>
              </p:cNvSpPr>
              <p:nvPr/>
            </p:nvSpPr>
            <p:spPr bwMode="auto">
              <a:xfrm rot="3852372">
                <a:off x="2183" y="3443"/>
                <a:ext cx="35" cy="35"/>
              </a:xfrm>
              <a:prstGeom prst="rect">
                <a:avLst/>
              </a:prstGeom>
              <a:solidFill>
                <a:srgbClr val="BF2F37"/>
              </a:solidFill>
              <a:ln w="9525">
                <a:solidFill>
                  <a:schemeClr val="hlink"/>
                </a:solidFill>
                <a:miter lim="800000"/>
                <a:headEnd/>
                <a:tailEnd/>
              </a:ln>
            </p:spPr>
            <p:txBody>
              <a:bodyPr wrap="none" anchor="ctr"/>
              <a:lstStyle/>
              <a:p>
                <a:endParaRPr lang="en-US">
                  <a:latin typeface="Calibri" charset="0"/>
                </a:endParaRPr>
              </a:p>
            </p:txBody>
          </p:sp>
        </p:grpSp>
        <p:sp>
          <p:nvSpPr>
            <p:cNvPr id="22562" name="Freeform 31"/>
            <p:cNvSpPr>
              <a:spLocks/>
            </p:cNvSpPr>
            <p:nvPr/>
          </p:nvSpPr>
          <p:spPr bwMode="auto">
            <a:xfrm>
              <a:off x="1680" y="3045"/>
              <a:ext cx="720" cy="48"/>
            </a:xfrm>
            <a:custGeom>
              <a:avLst/>
              <a:gdLst>
                <a:gd name="T0" fmla="*/ 0 w 672"/>
                <a:gd name="T1" fmla="*/ 19 h 56"/>
                <a:gd name="T2" fmla="*/ 654 w 672"/>
                <a:gd name="T3" fmla="*/ 19 h 56"/>
                <a:gd name="T4" fmla="*/ 1016 w 672"/>
                <a:gd name="T5" fmla="*/ 0 h 56"/>
                <a:gd name="T6" fmla="*/ 0 60000 65536"/>
                <a:gd name="T7" fmla="*/ 0 60000 65536"/>
                <a:gd name="T8" fmla="*/ 0 60000 65536"/>
                <a:gd name="T9" fmla="*/ 0 w 672"/>
                <a:gd name="T10" fmla="*/ 0 h 56"/>
                <a:gd name="T11" fmla="*/ 672 w 672"/>
                <a:gd name="T12" fmla="*/ 56 h 56"/>
              </a:gdLst>
              <a:ahLst/>
              <a:cxnLst>
                <a:cxn ang="T6">
                  <a:pos x="T0" y="T1"/>
                </a:cxn>
                <a:cxn ang="T7">
                  <a:pos x="T2" y="T3"/>
                </a:cxn>
                <a:cxn ang="T8">
                  <a:pos x="T4" y="T5"/>
                </a:cxn>
              </a:cxnLst>
              <a:rect l="T9" t="T10" r="T11" b="T12"/>
              <a:pathLst>
                <a:path w="672" h="56">
                  <a:moveTo>
                    <a:pt x="0" y="48"/>
                  </a:moveTo>
                  <a:cubicBezTo>
                    <a:pt x="160" y="52"/>
                    <a:pt x="320" y="56"/>
                    <a:pt x="432" y="48"/>
                  </a:cubicBezTo>
                  <a:cubicBezTo>
                    <a:pt x="544" y="40"/>
                    <a:pt x="608" y="20"/>
                    <a:pt x="672" y="0"/>
                  </a:cubicBezTo>
                </a:path>
              </a:pathLst>
            </a:custGeom>
            <a:noFill/>
            <a:ln w="635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2563" name="Freeform 32"/>
            <p:cNvSpPr>
              <a:spLocks/>
            </p:cNvSpPr>
            <p:nvPr/>
          </p:nvSpPr>
          <p:spPr bwMode="auto">
            <a:xfrm>
              <a:off x="1680" y="3072"/>
              <a:ext cx="720" cy="48"/>
            </a:xfrm>
            <a:custGeom>
              <a:avLst/>
              <a:gdLst>
                <a:gd name="T0" fmla="*/ 0 w 672"/>
                <a:gd name="T1" fmla="*/ 19 h 56"/>
                <a:gd name="T2" fmla="*/ 654 w 672"/>
                <a:gd name="T3" fmla="*/ 19 h 56"/>
                <a:gd name="T4" fmla="*/ 1016 w 672"/>
                <a:gd name="T5" fmla="*/ 0 h 56"/>
                <a:gd name="T6" fmla="*/ 0 60000 65536"/>
                <a:gd name="T7" fmla="*/ 0 60000 65536"/>
                <a:gd name="T8" fmla="*/ 0 60000 65536"/>
                <a:gd name="T9" fmla="*/ 0 w 672"/>
                <a:gd name="T10" fmla="*/ 0 h 56"/>
                <a:gd name="T11" fmla="*/ 672 w 672"/>
                <a:gd name="T12" fmla="*/ 56 h 56"/>
              </a:gdLst>
              <a:ahLst/>
              <a:cxnLst>
                <a:cxn ang="T6">
                  <a:pos x="T0" y="T1"/>
                </a:cxn>
                <a:cxn ang="T7">
                  <a:pos x="T2" y="T3"/>
                </a:cxn>
                <a:cxn ang="T8">
                  <a:pos x="T4" y="T5"/>
                </a:cxn>
              </a:cxnLst>
              <a:rect l="T9" t="T10" r="T11" b="T12"/>
              <a:pathLst>
                <a:path w="672" h="56">
                  <a:moveTo>
                    <a:pt x="0" y="48"/>
                  </a:moveTo>
                  <a:cubicBezTo>
                    <a:pt x="160" y="52"/>
                    <a:pt x="320" y="56"/>
                    <a:pt x="432" y="48"/>
                  </a:cubicBezTo>
                  <a:cubicBezTo>
                    <a:pt x="544" y="40"/>
                    <a:pt x="608" y="20"/>
                    <a:pt x="672" y="0"/>
                  </a:cubicBezTo>
                </a:path>
              </a:pathLst>
            </a:custGeom>
            <a:noFill/>
            <a:ln w="63500">
              <a:solidFill>
                <a:srgbClr val="008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2564" name="Freeform 33"/>
            <p:cNvSpPr>
              <a:spLocks/>
            </p:cNvSpPr>
            <p:nvPr/>
          </p:nvSpPr>
          <p:spPr bwMode="auto">
            <a:xfrm>
              <a:off x="2400" y="2736"/>
              <a:ext cx="816" cy="336"/>
            </a:xfrm>
            <a:custGeom>
              <a:avLst/>
              <a:gdLst>
                <a:gd name="T0" fmla="*/ 0 w 816"/>
                <a:gd name="T1" fmla="*/ 336 h 336"/>
                <a:gd name="T2" fmla="*/ 384 w 816"/>
                <a:gd name="T3" fmla="*/ 192 h 336"/>
                <a:gd name="T4" fmla="*/ 624 w 816"/>
                <a:gd name="T5" fmla="*/ 96 h 336"/>
                <a:gd name="T6" fmla="*/ 816 w 816"/>
                <a:gd name="T7" fmla="*/ 0 h 336"/>
                <a:gd name="T8" fmla="*/ 0 60000 65536"/>
                <a:gd name="T9" fmla="*/ 0 60000 65536"/>
                <a:gd name="T10" fmla="*/ 0 60000 65536"/>
                <a:gd name="T11" fmla="*/ 0 60000 65536"/>
                <a:gd name="T12" fmla="*/ 0 w 816"/>
                <a:gd name="T13" fmla="*/ 0 h 336"/>
                <a:gd name="T14" fmla="*/ 816 w 816"/>
                <a:gd name="T15" fmla="*/ 336 h 336"/>
              </a:gdLst>
              <a:ahLst/>
              <a:cxnLst>
                <a:cxn ang="T8">
                  <a:pos x="T0" y="T1"/>
                </a:cxn>
                <a:cxn ang="T9">
                  <a:pos x="T2" y="T3"/>
                </a:cxn>
                <a:cxn ang="T10">
                  <a:pos x="T4" y="T5"/>
                </a:cxn>
                <a:cxn ang="T11">
                  <a:pos x="T6" y="T7"/>
                </a:cxn>
              </a:cxnLst>
              <a:rect l="T12" t="T13" r="T14" b="T15"/>
              <a:pathLst>
                <a:path w="816" h="336">
                  <a:moveTo>
                    <a:pt x="0" y="336"/>
                  </a:moveTo>
                  <a:cubicBezTo>
                    <a:pt x="140" y="284"/>
                    <a:pt x="280" y="232"/>
                    <a:pt x="384" y="192"/>
                  </a:cubicBezTo>
                  <a:cubicBezTo>
                    <a:pt x="488" y="152"/>
                    <a:pt x="552" y="128"/>
                    <a:pt x="624" y="96"/>
                  </a:cubicBezTo>
                  <a:cubicBezTo>
                    <a:pt x="696" y="64"/>
                    <a:pt x="784" y="16"/>
                    <a:pt x="816" y="0"/>
                  </a:cubicBezTo>
                </a:path>
              </a:pathLst>
            </a:custGeom>
            <a:noFill/>
            <a:ln w="63500">
              <a:solidFill>
                <a:srgbClr val="008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30723" name="Rectangle 34"/>
          <p:cNvSpPr>
            <a:spLocks noChangeArrowheads="1"/>
          </p:cNvSpPr>
          <p:nvPr/>
        </p:nvSpPr>
        <p:spPr bwMode="auto">
          <a:xfrm>
            <a:off x="1905000" y="228600"/>
            <a:ext cx="8458200" cy="1066800"/>
          </a:xfrm>
          <a:prstGeom prst="rect">
            <a:avLst/>
          </a:prstGeom>
          <a:noFill/>
          <a:ln w="9525">
            <a:noFill/>
            <a:miter lim="800000"/>
            <a:headEnd/>
            <a:tailEnd/>
          </a:ln>
        </p:spPr>
        <p:txBody>
          <a:bodyPr anchor="ctr"/>
          <a:lstStyle/>
          <a:p>
            <a:pPr algn="ctr">
              <a:lnSpc>
                <a:spcPct val="95000"/>
              </a:lnSpc>
              <a:defRPr/>
            </a:pPr>
            <a:r>
              <a:rPr lang="en-US" sz="4000" b="1" dirty="0">
                <a:solidFill>
                  <a:schemeClr val="tx2"/>
                </a:solidFill>
                <a:latin typeface="Calibri"/>
                <a:cs typeface="Calibri"/>
              </a:rPr>
              <a:t>Disparities in Early                      Vocabulary Experience</a:t>
            </a:r>
          </a:p>
        </p:txBody>
      </p:sp>
      <p:sp>
        <p:nvSpPr>
          <p:cNvPr id="22531" name="Text Box 35"/>
          <p:cNvSpPr txBox="1">
            <a:spLocks noChangeArrowheads="1"/>
          </p:cNvSpPr>
          <p:nvPr/>
        </p:nvSpPr>
        <p:spPr bwMode="auto">
          <a:xfrm>
            <a:off x="7391400" y="6248400"/>
            <a:ext cx="266700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200">
                <a:cs typeface="Arial" charset="0"/>
              </a:rPr>
              <a:t>Source: Hart &amp; Risley (2003)</a:t>
            </a:r>
            <a:r>
              <a:rPr lang="en-US" sz="1000">
                <a:latin typeface="Verdana" charset="0"/>
                <a:cs typeface="Arial" charset="0"/>
              </a:rPr>
              <a:t> </a:t>
            </a:r>
          </a:p>
        </p:txBody>
      </p:sp>
      <p:sp>
        <p:nvSpPr>
          <p:cNvPr id="231460" name="Oval 36"/>
          <p:cNvSpPr>
            <a:spLocks noChangeArrowheads="1"/>
          </p:cNvSpPr>
          <p:nvPr/>
        </p:nvSpPr>
        <p:spPr bwMode="auto">
          <a:xfrm>
            <a:off x="4876800" y="4876800"/>
            <a:ext cx="304800" cy="457200"/>
          </a:xfrm>
          <a:prstGeom prst="ellipse">
            <a:avLst/>
          </a:prstGeom>
          <a:noFill/>
          <a:ln w="28575">
            <a:solidFill>
              <a:srgbClr val="80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charset="0"/>
            </a:endParaRPr>
          </a:p>
        </p:txBody>
      </p:sp>
      <p:sp>
        <p:nvSpPr>
          <p:cNvPr id="231461" name="Oval 37"/>
          <p:cNvSpPr>
            <a:spLocks noChangeArrowheads="1"/>
          </p:cNvSpPr>
          <p:nvPr/>
        </p:nvSpPr>
        <p:spPr bwMode="auto">
          <a:xfrm>
            <a:off x="6248400" y="3657600"/>
            <a:ext cx="381000" cy="1295400"/>
          </a:xfrm>
          <a:prstGeom prst="ellipse">
            <a:avLst/>
          </a:prstGeom>
          <a:noFill/>
          <a:ln w="28575">
            <a:solidFill>
              <a:srgbClr val="80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charset="0"/>
            </a:endParaRPr>
          </a:p>
        </p:txBody>
      </p:sp>
      <p:grpSp>
        <p:nvGrpSpPr>
          <p:cNvPr id="4" name="Group 38"/>
          <p:cNvGrpSpPr>
            <a:grpSpLocks/>
          </p:cNvGrpSpPr>
          <p:nvPr/>
        </p:nvGrpSpPr>
        <p:grpSpPr bwMode="auto">
          <a:xfrm>
            <a:off x="7010400" y="1447800"/>
            <a:ext cx="2362200" cy="2743200"/>
            <a:chOff x="3456" y="912"/>
            <a:chExt cx="1488" cy="1728"/>
          </a:xfrm>
        </p:grpSpPr>
        <p:sp>
          <p:nvSpPr>
            <p:cNvPr id="22535" name="Oval 39"/>
            <p:cNvSpPr>
              <a:spLocks noChangeArrowheads="1"/>
            </p:cNvSpPr>
            <p:nvPr/>
          </p:nvSpPr>
          <p:spPr bwMode="auto">
            <a:xfrm>
              <a:off x="4032" y="1104"/>
              <a:ext cx="288" cy="1536"/>
            </a:xfrm>
            <a:prstGeom prst="ellipse">
              <a:avLst/>
            </a:prstGeom>
            <a:noFill/>
            <a:ln w="28575">
              <a:solidFill>
                <a:srgbClr val="80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charset="0"/>
              </a:endParaRPr>
            </a:p>
          </p:txBody>
        </p:sp>
        <p:sp>
          <p:nvSpPr>
            <p:cNvPr id="22536" name="Text Box 40"/>
            <p:cNvSpPr txBox="1">
              <a:spLocks noChangeArrowheads="1"/>
            </p:cNvSpPr>
            <p:nvPr/>
          </p:nvSpPr>
          <p:spPr bwMode="auto">
            <a:xfrm>
              <a:off x="3456" y="912"/>
              <a:ext cx="1488"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b="1">
                  <a:solidFill>
                    <a:srgbClr val="800000"/>
                  </a:solidFill>
                  <a:cs typeface="Arial" charset="0"/>
                </a:rPr>
                <a:t>30 million word gap</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31460"/>
                                        </p:tgtEl>
                                        <p:attrNameLst>
                                          <p:attrName>style.visibility</p:attrName>
                                        </p:attrNameLst>
                                      </p:cBhvr>
                                      <p:to>
                                        <p:strVal val="visible"/>
                                      </p:to>
                                    </p:set>
                                    <p:anim calcmode="lin" valueType="num">
                                      <p:cBhvr additive="base">
                                        <p:cTn id="7" dur="500" fill="hold"/>
                                        <p:tgtEl>
                                          <p:spTgt spid="231460"/>
                                        </p:tgtEl>
                                        <p:attrNameLst>
                                          <p:attrName>ppt_x</p:attrName>
                                        </p:attrNameLst>
                                      </p:cBhvr>
                                      <p:tavLst>
                                        <p:tav tm="0">
                                          <p:val>
                                            <p:strVal val="1+#ppt_w/2"/>
                                          </p:val>
                                        </p:tav>
                                        <p:tav tm="100000">
                                          <p:val>
                                            <p:strVal val="#ppt_x"/>
                                          </p:val>
                                        </p:tav>
                                      </p:tavLst>
                                    </p:anim>
                                    <p:anim calcmode="lin" valueType="num">
                                      <p:cBhvr additive="base">
                                        <p:cTn id="8" dur="500" fill="hold"/>
                                        <p:tgtEl>
                                          <p:spTgt spid="23146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31461"/>
                                        </p:tgtEl>
                                        <p:attrNameLst>
                                          <p:attrName>style.visibility</p:attrName>
                                        </p:attrNameLst>
                                      </p:cBhvr>
                                      <p:to>
                                        <p:strVal val="visible"/>
                                      </p:to>
                                    </p:set>
                                    <p:anim calcmode="lin" valueType="num">
                                      <p:cBhvr additive="base">
                                        <p:cTn id="13" dur="500" fill="hold"/>
                                        <p:tgtEl>
                                          <p:spTgt spid="231461"/>
                                        </p:tgtEl>
                                        <p:attrNameLst>
                                          <p:attrName>ppt_x</p:attrName>
                                        </p:attrNameLst>
                                      </p:cBhvr>
                                      <p:tavLst>
                                        <p:tav tm="0">
                                          <p:val>
                                            <p:strVal val="1+#ppt_w/2"/>
                                          </p:val>
                                        </p:tav>
                                        <p:tav tm="100000">
                                          <p:val>
                                            <p:strVal val="#ppt_x"/>
                                          </p:val>
                                        </p:tav>
                                      </p:tavLst>
                                    </p:anim>
                                    <p:anim calcmode="lin" valueType="num">
                                      <p:cBhvr additive="base">
                                        <p:cTn id="14" dur="500" fill="hold"/>
                                        <p:tgtEl>
                                          <p:spTgt spid="23146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1+#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460" grpId="0" animBg="1"/>
      <p:bldP spid="23146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596348" y="274638"/>
            <a:ext cx="7702826" cy="639762"/>
          </a:xfrm>
        </p:spPr>
        <p:txBody>
          <a:bodyPr>
            <a:normAutofit fontScale="90000"/>
          </a:bodyPr>
          <a:lstStyle/>
          <a:p>
            <a:pPr eaLnBrk="1" hangingPunct="1"/>
            <a:r>
              <a:rPr lang="en-US" sz="4000" b="1" dirty="0">
                <a:latin typeface="Calibri" charset="0"/>
                <a:cs typeface="Calibri" charset="0"/>
              </a:rPr>
              <a:t>Explanation of Hart &amp; </a:t>
            </a:r>
            <a:r>
              <a:rPr lang="en-US" sz="4000" b="1" dirty="0" err="1">
                <a:latin typeface="Calibri" charset="0"/>
                <a:cs typeface="Calibri" charset="0"/>
              </a:rPr>
              <a:t>Risley</a:t>
            </a:r>
            <a:r>
              <a:rPr lang="en-US" sz="4000" b="1" dirty="0">
                <a:latin typeface="Calibri" charset="0"/>
                <a:cs typeface="Calibri" charset="0"/>
              </a:rPr>
              <a:t> Results</a:t>
            </a:r>
          </a:p>
        </p:txBody>
      </p:sp>
      <p:sp>
        <p:nvSpPr>
          <p:cNvPr id="21506" name="Content Placeholder 2"/>
          <p:cNvSpPr>
            <a:spLocks noGrp="1"/>
          </p:cNvSpPr>
          <p:nvPr>
            <p:ph idx="1"/>
          </p:nvPr>
        </p:nvSpPr>
        <p:spPr>
          <a:xfrm>
            <a:off x="1981200" y="1981201"/>
            <a:ext cx="8229600" cy="4144963"/>
          </a:xfrm>
        </p:spPr>
        <p:txBody>
          <a:bodyPr>
            <a:normAutofit fontScale="92500" lnSpcReduction="20000"/>
          </a:bodyPr>
          <a:lstStyle/>
          <a:p>
            <a:r>
              <a:rPr lang="en-US" sz="2800" dirty="0"/>
              <a:t>Major concerns about the Hart &amp; </a:t>
            </a:r>
            <a:r>
              <a:rPr lang="en-US" sz="2800" dirty="0" err="1"/>
              <a:t>Risley</a:t>
            </a:r>
            <a:r>
              <a:rPr lang="en-US" sz="2800" dirty="0"/>
              <a:t> study: small size, methods that may have suppressed language of lowest SES population</a:t>
            </a:r>
          </a:p>
          <a:p>
            <a:r>
              <a:rPr lang="en-US" sz="2800" dirty="0" err="1"/>
              <a:t>Gilkerson</a:t>
            </a:r>
            <a:r>
              <a:rPr lang="en-US" sz="2800" dirty="0"/>
              <a:t>, et al. (2015): replicated the study, but with a larger sample of kids (329) and greater amount of data (and without researchers present—LENA); found that lower SES kids vocalized less than other kids and this explained 7-16% of the variance in oral language development---found a 4 million word gap by age of three </a:t>
            </a:r>
          </a:p>
          <a:p>
            <a:r>
              <a:rPr lang="en-US" sz="2800" dirty="0"/>
              <a:t>Sperry, Sperry, &amp; Miller, (2018): no differences (but didn’t include a high SES group and counted ambient language)</a:t>
            </a:r>
          </a:p>
          <a:p>
            <a:pPr eaLnBrk="1" hangingPunct="1"/>
            <a:endParaRPr lang="en-US" sz="2800" dirty="0">
              <a:latin typeface="Calibri" charset="0"/>
              <a:cs typeface="Calibri" charset="0"/>
            </a:endParaRPr>
          </a:p>
        </p:txBody>
      </p:sp>
      <p:pic>
        <p:nvPicPr>
          <p:cNvPr id="21507" name="Picture 2" descr="C:\Program Files\Microsoft Office\MEDIA\CAGCAT10\j0234131.w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8201" y="0"/>
            <a:ext cx="1952625" cy="207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31204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a:xfrm>
            <a:off x="1981200" y="0"/>
            <a:ext cx="8229600" cy="914400"/>
          </a:xfrm>
        </p:spPr>
        <p:txBody>
          <a:bodyPr>
            <a:normAutofit/>
          </a:bodyPr>
          <a:lstStyle/>
          <a:p>
            <a:pPr eaLnBrk="1" hangingPunct="1"/>
            <a:r>
              <a:rPr lang="en-US" sz="3600" b="1" dirty="0">
                <a:latin typeface="Calibri" charset="0"/>
                <a:cs typeface="Calibri" charset="0"/>
              </a:rPr>
              <a:t>Effects of full-day kindergarten</a:t>
            </a:r>
          </a:p>
        </p:txBody>
      </p:sp>
      <p:sp>
        <p:nvSpPr>
          <p:cNvPr id="3" name="Content Placeholder 2"/>
          <p:cNvSpPr>
            <a:spLocks noGrp="1"/>
          </p:cNvSpPr>
          <p:nvPr>
            <p:ph idx="1"/>
          </p:nvPr>
        </p:nvSpPr>
        <p:spPr>
          <a:xfrm>
            <a:off x="1518213" y="1447800"/>
            <a:ext cx="8686800" cy="4876800"/>
          </a:xfrm>
        </p:spPr>
        <p:txBody>
          <a:bodyPr rtlCol="0">
            <a:normAutofit/>
          </a:bodyPr>
          <a:lstStyle/>
          <a:p>
            <a:pPr>
              <a:buFont typeface="Arial" pitchFamily="34" charset="0"/>
              <a:buChar char="•"/>
              <a:defRPr/>
            </a:pPr>
            <a:r>
              <a:rPr lang="en-US" sz="2800" dirty="0">
                <a:latin typeface="Calibri"/>
                <a:cs typeface="Calibri"/>
              </a:rPr>
              <a:t>Full-day kindergarten increases academic experience by about one month per year</a:t>
            </a:r>
          </a:p>
          <a:p>
            <a:pPr>
              <a:buFont typeface="Arial" pitchFamily="34" charset="0"/>
              <a:buChar char="•"/>
              <a:defRPr/>
            </a:pPr>
            <a:r>
              <a:rPr lang="en-US" sz="2800" dirty="0">
                <a:latin typeface="Calibri"/>
                <a:cs typeface="Calibri"/>
              </a:rPr>
              <a:t>Full-day kindergartens consistently outscore half-day kindergartens on achievement tests</a:t>
            </a:r>
          </a:p>
          <a:p>
            <a:pPr>
              <a:spcBef>
                <a:spcPts val="0"/>
              </a:spcBef>
              <a:buFont typeface="Arial" pitchFamily="34" charset="0"/>
              <a:buChar char="•"/>
              <a:defRPr/>
            </a:pPr>
            <a:r>
              <a:rPr lang="en-US" sz="2800" dirty="0">
                <a:latin typeface="Calibri"/>
                <a:cs typeface="Calibri"/>
              </a:rPr>
              <a:t>Full-day kindergarten has stronger, longer lasting</a:t>
            </a:r>
          </a:p>
          <a:p>
            <a:pPr>
              <a:spcBef>
                <a:spcPts val="0"/>
              </a:spcBef>
              <a:buNone/>
              <a:defRPr/>
            </a:pPr>
            <a:r>
              <a:rPr lang="en-US" sz="2800" dirty="0">
                <a:latin typeface="Calibri"/>
                <a:cs typeface="Calibri"/>
              </a:rPr>
              <a:t>    benefits for children from </a:t>
            </a:r>
          </a:p>
          <a:p>
            <a:pPr>
              <a:spcBef>
                <a:spcPts val="0"/>
              </a:spcBef>
              <a:buNone/>
              <a:defRPr/>
            </a:pPr>
            <a:r>
              <a:rPr lang="en-US" sz="2800" dirty="0">
                <a:latin typeface="Calibri"/>
                <a:cs typeface="Calibri"/>
              </a:rPr>
              <a:t>    low-income families or with</a:t>
            </a:r>
          </a:p>
          <a:p>
            <a:pPr>
              <a:spcBef>
                <a:spcPts val="0"/>
              </a:spcBef>
              <a:buNone/>
              <a:defRPr/>
            </a:pPr>
            <a:r>
              <a:rPr lang="en-US" sz="2800" dirty="0">
                <a:latin typeface="Calibri"/>
                <a:cs typeface="Calibri"/>
              </a:rPr>
              <a:t>    few educational resources </a:t>
            </a:r>
          </a:p>
          <a:p>
            <a:pPr>
              <a:spcBef>
                <a:spcPts val="0"/>
              </a:spcBef>
              <a:buNone/>
              <a:defRPr/>
            </a:pPr>
            <a:r>
              <a:rPr lang="en-US" sz="2800" dirty="0">
                <a:latin typeface="Calibri"/>
                <a:cs typeface="Calibri"/>
              </a:rPr>
              <a:t>    prior to kindergarten.</a:t>
            </a:r>
          </a:p>
          <a:p>
            <a:pPr>
              <a:buFont typeface="Arial" pitchFamily="34" charset="0"/>
              <a:buChar char="•"/>
              <a:defRPr/>
            </a:pPr>
            <a:endParaRPr lang="en-US" dirty="0">
              <a:ea typeface="+mn-ea"/>
              <a:cs typeface="+mn-cs"/>
            </a:endParaRPr>
          </a:p>
        </p:txBody>
      </p:sp>
      <p:pic>
        <p:nvPicPr>
          <p:cNvPr id="24579" name="Picture 3" descr="C:\Users\Timothy Shanahan\AppData\Local\Microsoft\Windows\Temporary Internet Files\Content.IE5\I1HKNXGJ\MPj043944100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3732214"/>
            <a:ext cx="4184650" cy="312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p:txBody>
          <a:bodyPr>
            <a:normAutofit/>
          </a:bodyPr>
          <a:lstStyle/>
          <a:p>
            <a:pPr eaLnBrk="1" hangingPunct="1"/>
            <a:r>
              <a:rPr lang="en-US" sz="4000" b="1">
                <a:latin typeface="Calibri" charset="0"/>
                <a:cs typeface="Calibri" charset="0"/>
              </a:rPr>
              <a:t>Use of School Day</a:t>
            </a:r>
          </a:p>
        </p:txBody>
      </p:sp>
      <p:sp>
        <p:nvSpPr>
          <p:cNvPr id="28674" name="Content Placeholder 2"/>
          <p:cNvSpPr>
            <a:spLocks noGrp="1"/>
          </p:cNvSpPr>
          <p:nvPr>
            <p:ph idx="1"/>
          </p:nvPr>
        </p:nvSpPr>
        <p:spPr/>
        <p:txBody>
          <a:bodyPr/>
          <a:lstStyle/>
          <a:p>
            <a:pPr eaLnBrk="1" hangingPunct="1"/>
            <a:r>
              <a:rPr lang="en-US" sz="2800" dirty="0">
                <a:latin typeface="Calibri" charset="0"/>
                <a:cs typeface="Calibri" charset="0"/>
              </a:rPr>
              <a:t>Concept of Academic Learning Time (Fisher, </a:t>
            </a:r>
            <a:r>
              <a:rPr lang="en-US" sz="2800" dirty="0" err="1">
                <a:latin typeface="Calibri" charset="0"/>
                <a:cs typeface="Calibri" charset="0"/>
              </a:rPr>
              <a:t>Marliave</a:t>
            </a:r>
            <a:r>
              <a:rPr lang="en-US" sz="2800" dirty="0">
                <a:latin typeface="Calibri" charset="0"/>
                <a:cs typeface="Calibri" charset="0"/>
              </a:rPr>
              <a:t>, </a:t>
            </a:r>
            <a:r>
              <a:rPr lang="en-US" sz="2800" dirty="0" err="1">
                <a:latin typeface="Calibri" charset="0"/>
                <a:cs typeface="Calibri" charset="0"/>
              </a:rPr>
              <a:t>Filby</a:t>
            </a:r>
            <a:r>
              <a:rPr lang="en-US" sz="2800" dirty="0">
                <a:latin typeface="Calibri" charset="0"/>
                <a:cs typeface="Calibri" charset="0"/>
              </a:rPr>
              <a:t>, 1978)—big differences in the use of time from class to class</a:t>
            </a:r>
          </a:p>
          <a:p>
            <a:pPr eaLnBrk="1" hangingPunct="1"/>
            <a:r>
              <a:rPr lang="en-US" sz="2800" dirty="0">
                <a:latin typeface="Calibri" charset="0"/>
                <a:cs typeface="Calibri" charset="0"/>
              </a:rPr>
              <a:t>Beat the odds comparisons showed that effective teachers in grades K-3 keep students on task/engaged 96% of the time, students of less effective teachers only 63% (Taylor, 1999, 2006).</a:t>
            </a:r>
          </a:p>
          <a:p>
            <a:pPr marL="0" indent="0" eaLnBrk="1" hangingPunct="1">
              <a:buNone/>
            </a:pPr>
            <a:endParaRPr lang="en-US" dirty="0">
              <a:latin typeface="Arial" charset="0"/>
            </a:endParaRPr>
          </a:p>
        </p:txBody>
      </p:sp>
      <p:pic>
        <p:nvPicPr>
          <p:cNvPr id="28675" name="Picture 5" descr="C:\Users\Timothy Shanahan\AppData\Local\Microsoft\Windows\Temporary Internet Files\Content.IE5\XRMF1Y7H\MCj04414680000[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3800" y="4876800"/>
            <a:ext cx="2743200" cy="236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p:txBody>
          <a:bodyPr>
            <a:normAutofit/>
          </a:bodyPr>
          <a:lstStyle/>
          <a:p>
            <a:pPr eaLnBrk="1" hangingPunct="1"/>
            <a:r>
              <a:rPr lang="en-US" sz="4000" b="1">
                <a:latin typeface="Calibri" charset="0"/>
                <a:cs typeface="Calibri" charset="0"/>
              </a:rPr>
              <a:t>Kennewick School</a:t>
            </a:r>
          </a:p>
        </p:txBody>
      </p:sp>
      <p:sp>
        <p:nvSpPr>
          <p:cNvPr id="29698" name="Content Placeholder 2"/>
          <p:cNvSpPr>
            <a:spLocks noGrp="1"/>
          </p:cNvSpPr>
          <p:nvPr>
            <p:ph idx="1"/>
          </p:nvPr>
        </p:nvSpPr>
        <p:spPr/>
        <p:txBody>
          <a:bodyPr>
            <a:normAutofit/>
          </a:bodyPr>
          <a:lstStyle/>
          <a:p>
            <a:pPr eaLnBrk="1" hangingPunct="1">
              <a:lnSpc>
                <a:spcPct val="90000"/>
              </a:lnSpc>
            </a:pPr>
            <a:r>
              <a:rPr lang="en-US" sz="2800" b="1" dirty="0">
                <a:latin typeface="Calibri" charset="0"/>
                <a:cs typeface="Calibri" charset="0"/>
              </a:rPr>
              <a:t>Annual Growth for All Students… Catch-up Growth for Those Who are Behind </a:t>
            </a:r>
            <a:r>
              <a:rPr lang="en-US" sz="2800" dirty="0">
                <a:latin typeface="Calibri" charset="0"/>
                <a:cs typeface="Calibri" charset="0"/>
              </a:rPr>
              <a:t>by Lynn Fielding, Nancy Kerr, and Paul Rosier</a:t>
            </a:r>
          </a:p>
          <a:p>
            <a:pPr eaLnBrk="1" hangingPunct="1">
              <a:lnSpc>
                <a:spcPct val="90000"/>
              </a:lnSpc>
            </a:pPr>
            <a:r>
              <a:rPr lang="en-US" sz="2800" dirty="0">
                <a:latin typeface="Calibri" charset="0"/>
                <a:cs typeface="Calibri" charset="0"/>
              </a:rPr>
              <a:t>Tells of experiences in Kennewick, WA school that successfully raised reading achievement</a:t>
            </a:r>
          </a:p>
          <a:p>
            <a:pPr eaLnBrk="1" hangingPunct="1">
              <a:lnSpc>
                <a:spcPct val="90000"/>
              </a:lnSpc>
            </a:pPr>
            <a:r>
              <a:rPr lang="en-US" sz="2800" dirty="0">
                <a:latin typeface="Calibri" charset="0"/>
                <a:cs typeface="Calibri" charset="0"/>
              </a:rPr>
              <a:t>They estimate that 60-80 minutes of reading instruction (per day/per year) will raise achievement one year</a:t>
            </a:r>
          </a:p>
          <a:p>
            <a:pPr eaLnBrk="1" hangingPunct="1">
              <a:lnSpc>
                <a:spcPct val="90000"/>
              </a:lnSpc>
            </a:pPr>
            <a:r>
              <a:rPr lang="en-US" sz="2800" dirty="0">
                <a:latin typeface="Calibri" charset="0"/>
                <a:cs typeface="Calibri" charset="0"/>
              </a:rPr>
              <a:t>So, a youngster who enters 3</a:t>
            </a:r>
            <a:r>
              <a:rPr lang="en-US" sz="2800" baseline="30000" dirty="0">
                <a:latin typeface="Calibri" charset="0"/>
                <a:cs typeface="Calibri" charset="0"/>
              </a:rPr>
              <a:t>rd</a:t>
            </a:r>
            <a:r>
              <a:rPr lang="en-US" sz="2800" dirty="0">
                <a:latin typeface="Calibri" charset="0"/>
                <a:cs typeface="Calibri" charset="0"/>
              </a:rPr>
              <a:t> grade 2 years behind in reading, will need about 240 minutes of instruction daily to catch up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ext Box 2"/>
          <p:cNvSpPr txBox="1">
            <a:spLocks noChangeArrowheads="1"/>
          </p:cNvSpPr>
          <p:nvPr/>
        </p:nvSpPr>
        <p:spPr bwMode="auto">
          <a:xfrm>
            <a:off x="1905000" y="304801"/>
            <a:ext cx="85344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3600" b="1">
                <a:solidFill>
                  <a:schemeClr val="tx2"/>
                </a:solidFill>
                <a:latin typeface="Calibri" charset="0"/>
                <a:cs typeface="Arial" charset="0"/>
              </a:rPr>
              <a:t>Washington Elementary School</a:t>
            </a:r>
          </a:p>
        </p:txBody>
      </p:sp>
      <p:sp>
        <p:nvSpPr>
          <p:cNvPr id="30722" name="Text Box 3"/>
          <p:cNvSpPr txBox="1">
            <a:spLocks noChangeArrowheads="1"/>
          </p:cNvSpPr>
          <p:nvPr/>
        </p:nvSpPr>
        <p:spPr bwMode="auto">
          <a:xfrm>
            <a:off x="1600200" y="1066800"/>
            <a:ext cx="8915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a:solidFill>
                  <a:schemeClr val="tx2"/>
                </a:solidFill>
                <a:latin typeface="Calibri" charset="0"/>
                <a:cs typeface="Arial" charset="0"/>
              </a:rPr>
              <a:t>Growth in % of 3</a:t>
            </a:r>
            <a:r>
              <a:rPr lang="en-US" baseline="30000">
                <a:solidFill>
                  <a:schemeClr val="tx2"/>
                </a:solidFill>
                <a:latin typeface="Calibri" charset="0"/>
                <a:cs typeface="Arial" charset="0"/>
              </a:rPr>
              <a:t>rd</a:t>
            </a:r>
            <a:r>
              <a:rPr lang="en-US">
                <a:solidFill>
                  <a:schemeClr val="tx2"/>
                </a:solidFill>
                <a:latin typeface="Calibri" charset="0"/>
                <a:cs typeface="Arial" charset="0"/>
              </a:rPr>
              <a:t> grade students meeting grade level standards</a:t>
            </a:r>
          </a:p>
        </p:txBody>
      </p:sp>
      <p:sp>
        <p:nvSpPr>
          <p:cNvPr id="30723" name="Text Box 4"/>
          <p:cNvSpPr txBox="1">
            <a:spLocks noChangeArrowheads="1"/>
          </p:cNvSpPr>
          <p:nvPr/>
        </p:nvSpPr>
        <p:spPr bwMode="auto">
          <a:xfrm>
            <a:off x="2057400" y="2133600"/>
            <a:ext cx="8915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330200" eaLnBrk="0" hangingPunct="0">
              <a:defRPr sz="2400">
                <a:solidFill>
                  <a:schemeClr val="tx1"/>
                </a:solidFill>
                <a:latin typeface="Arial" charset="0"/>
                <a:ea typeface="ＭＳ Ｐゴシック" charset="0"/>
                <a:cs typeface="ＭＳ Ｐゴシック" charset="0"/>
              </a:defRPr>
            </a:lvl1pPr>
            <a:lvl2pPr marL="742950" indent="-285750" defTabSz="330200" eaLnBrk="0" hangingPunct="0">
              <a:defRPr sz="2400">
                <a:solidFill>
                  <a:schemeClr val="tx1"/>
                </a:solidFill>
                <a:latin typeface="Arial" charset="0"/>
                <a:ea typeface="ＭＳ Ｐゴシック" charset="0"/>
              </a:defRPr>
            </a:lvl2pPr>
            <a:lvl3pPr marL="1143000" indent="-228600" defTabSz="330200" eaLnBrk="0" hangingPunct="0">
              <a:defRPr sz="2400">
                <a:solidFill>
                  <a:schemeClr val="tx1"/>
                </a:solidFill>
                <a:latin typeface="Arial" charset="0"/>
                <a:ea typeface="ＭＳ Ｐゴシック" charset="0"/>
              </a:defRPr>
            </a:lvl3pPr>
            <a:lvl4pPr marL="1600200" indent="-228600" defTabSz="330200" eaLnBrk="0" hangingPunct="0">
              <a:defRPr sz="2400">
                <a:solidFill>
                  <a:schemeClr val="tx1"/>
                </a:solidFill>
                <a:latin typeface="Arial" charset="0"/>
                <a:ea typeface="ＭＳ Ｐゴシック" charset="0"/>
              </a:defRPr>
            </a:lvl4pPr>
            <a:lvl5pPr marL="2057400" indent="-228600" defTabSz="330200" eaLnBrk="0" hangingPunct="0">
              <a:defRPr sz="2400">
                <a:solidFill>
                  <a:schemeClr val="tx1"/>
                </a:solidFill>
                <a:latin typeface="Arial" charset="0"/>
                <a:ea typeface="ＭＳ Ｐゴシック" charset="0"/>
              </a:defRPr>
            </a:lvl5pPr>
            <a:lvl6pPr marL="2514600" indent="-228600" defTabSz="33020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33020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33020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3302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a:solidFill>
                  <a:schemeClr val="tx2"/>
                </a:solidFill>
                <a:latin typeface="Calibri" charset="0"/>
                <a:cs typeface="Arial" charset="0"/>
              </a:rPr>
              <a:t>95     96	    97	    98	    99 	   00 	   01	    02	    03	    04	    05	    06</a:t>
            </a:r>
          </a:p>
        </p:txBody>
      </p:sp>
      <p:sp>
        <p:nvSpPr>
          <p:cNvPr id="71685" name="Text Box 5"/>
          <p:cNvSpPr txBox="1">
            <a:spLocks noChangeArrowheads="1"/>
          </p:cNvSpPr>
          <p:nvPr/>
        </p:nvSpPr>
        <p:spPr bwMode="auto">
          <a:xfrm>
            <a:off x="1676400" y="3352800"/>
            <a:ext cx="8915400" cy="457200"/>
          </a:xfrm>
          <a:prstGeom prst="rect">
            <a:avLst/>
          </a:prstGeom>
          <a:noFill/>
          <a:ln w="9525">
            <a:noFill/>
            <a:miter lim="800000"/>
            <a:headEnd/>
            <a:tailEnd/>
          </a:ln>
          <a:effectLst/>
        </p:spPr>
        <p:txBody>
          <a:bodyPr>
            <a:spAutoFit/>
          </a:bodyPr>
          <a:lstStyle/>
          <a:p>
            <a:pPr defTabSz="330200">
              <a:spcBef>
                <a:spcPct val="50000"/>
              </a:spcBef>
              <a:defRPr/>
            </a:pPr>
            <a:r>
              <a:rPr lang="en-US" sz="2400" dirty="0">
                <a:solidFill>
                  <a:srgbClr val="FFFF00"/>
                </a:solidFill>
                <a:effectLst>
                  <a:outerShdw blurRad="38100" dist="38100" dir="2700000" algn="tl">
                    <a:srgbClr val="000000"/>
                  </a:outerShdw>
                </a:effectLst>
              </a:rPr>
              <a:t>	</a:t>
            </a:r>
            <a:r>
              <a:rPr lang="en-US" sz="2400" dirty="0">
                <a:solidFill>
                  <a:schemeClr val="tx2"/>
                </a:solidFill>
                <a:latin typeface="Calibri"/>
                <a:cs typeface="Calibri"/>
              </a:rPr>
              <a:t>57	    72	     72	     68	     78	     94	     96	     99	     94	     98	     99	     98</a:t>
            </a:r>
          </a:p>
        </p:txBody>
      </p:sp>
      <p:sp>
        <p:nvSpPr>
          <p:cNvPr id="30725" name="Text Box 6"/>
          <p:cNvSpPr txBox="1">
            <a:spLocks noChangeArrowheads="1"/>
          </p:cNvSpPr>
          <p:nvPr/>
        </p:nvSpPr>
        <p:spPr bwMode="auto">
          <a:xfrm>
            <a:off x="4800600" y="1600200"/>
            <a:ext cx="2362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a:solidFill>
                  <a:schemeClr val="tx2"/>
                </a:solidFill>
                <a:latin typeface="Calibri" charset="0"/>
                <a:cs typeface="Arial" charset="0"/>
              </a:rPr>
              <a:t>School Year</a:t>
            </a:r>
          </a:p>
        </p:txBody>
      </p:sp>
      <p:sp>
        <p:nvSpPr>
          <p:cNvPr id="30726" name="Text Box 7"/>
          <p:cNvSpPr txBox="1">
            <a:spLocks noChangeArrowheads="1"/>
          </p:cNvSpPr>
          <p:nvPr/>
        </p:nvSpPr>
        <p:spPr bwMode="auto">
          <a:xfrm>
            <a:off x="4267200" y="2743200"/>
            <a:ext cx="3352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a:solidFill>
                  <a:schemeClr val="tx2"/>
                </a:solidFill>
                <a:latin typeface="Calibri" charset="0"/>
                <a:cs typeface="Arial" charset="0"/>
              </a:rPr>
              <a:t>Percent at Grade level</a:t>
            </a:r>
          </a:p>
        </p:txBody>
      </p:sp>
      <p:grpSp>
        <p:nvGrpSpPr>
          <p:cNvPr id="30727" name="Group 8"/>
          <p:cNvGrpSpPr>
            <a:grpSpLocks/>
          </p:cNvGrpSpPr>
          <p:nvPr/>
        </p:nvGrpSpPr>
        <p:grpSpPr bwMode="auto">
          <a:xfrm>
            <a:off x="2667000" y="3276600"/>
            <a:ext cx="2514600" cy="2159000"/>
            <a:chOff x="720" y="2064"/>
            <a:chExt cx="1584" cy="1360"/>
          </a:xfrm>
        </p:grpSpPr>
        <p:sp>
          <p:nvSpPr>
            <p:cNvPr id="30740" name="Rectangle 9"/>
            <p:cNvSpPr>
              <a:spLocks noChangeArrowheads="1"/>
            </p:cNvSpPr>
            <p:nvPr/>
          </p:nvSpPr>
          <p:spPr bwMode="auto">
            <a:xfrm>
              <a:off x="720" y="2064"/>
              <a:ext cx="1152" cy="336"/>
            </a:xfrm>
            <a:prstGeom prst="rect">
              <a:avLst/>
            </a:prstGeom>
            <a:noFill/>
            <a:ln w="28575">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latin typeface="Calibri" charset="0"/>
              </a:endParaRPr>
            </a:p>
          </p:txBody>
        </p:sp>
        <p:sp>
          <p:nvSpPr>
            <p:cNvPr id="30741" name="Line 10"/>
            <p:cNvSpPr>
              <a:spLocks noChangeShapeType="1"/>
            </p:cNvSpPr>
            <p:nvPr/>
          </p:nvSpPr>
          <p:spPr bwMode="auto">
            <a:xfrm flipH="1" flipV="1">
              <a:off x="1248" y="2400"/>
              <a:ext cx="96" cy="432"/>
            </a:xfrm>
            <a:prstGeom prst="line">
              <a:avLst/>
            </a:prstGeom>
            <a:noFill/>
            <a:ln w="38100">
              <a:solidFill>
                <a:srgbClr val="CCECFF"/>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30742" name="Text Box 11"/>
            <p:cNvSpPr txBox="1">
              <a:spLocks noChangeArrowheads="1"/>
            </p:cNvSpPr>
            <p:nvPr/>
          </p:nvSpPr>
          <p:spPr bwMode="auto">
            <a:xfrm>
              <a:off x="768" y="2784"/>
              <a:ext cx="1536" cy="640"/>
            </a:xfrm>
            <a:prstGeom prst="rect">
              <a:avLst/>
            </a:prstGeom>
            <a:noFill/>
            <a:ln w="9525">
              <a:solidFill>
                <a:srgbClr val="CCECFF"/>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dirty="0">
                  <a:solidFill>
                    <a:schemeClr val="tx2"/>
                  </a:solidFill>
                  <a:latin typeface="Calibri" charset="0"/>
                  <a:cs typeface="Arial" charset="0"/>
                </a:rPr>
                <a:t>Working harder and more effectively at 3</a:t>
              </a:r>
              <a:r>
                <a:rPr lang="en-US" sz="2000" baseline="30000" dirty="0">
                  <a:solidFill>
                    <a:schemeClr val="tx2"/>
                  </a:solidFill>
                  <a:latin typeface="Calibri" charset="0"/>
                  <a:cs typeface="Arial" charset="0"/>
                </a:rPr>
                <a:t>rd</a:t>
              </a:r>
              <a:r>
                <a:rPr lang="en-US" sz="2000" dirty="0">
                  <a:solidFill>
                    <a:schemeClr val="tx2"/>
                  </a:solidFill>
                  <a:latin typeface="Calibri" charset="0"/>
                  <a:cs typeface="Arial" charset="0"/>
                </a:rPr>
                <a:t> grade</a:t>
              </a:r>
            </a:p>
          </p:txBody>
        </p:sp>
      </p:grpSp>
      <p:grpSp>
        <p:nvGrpSpPr>
          <p:cNvPr id="3" name="Group 12"/>
          <p:cNvGrpSpPr>
            <a:grpSpLocks/>
          </p:cNvGrpSpPr>
          <p:nvPr/>
        </p:nvGrpSpPr>
        <p:grpSpPr bwMode="auto">
          <a:xfrm>
            <a:off x="3733800" y="3810001"/>
            <a:ext cx="2743200" cy="2911475"/>
            <a:chOff x="1392" y="2400"/>
            <a:chExt cx="1728" cy="1834"/>
          </a:xfrm>
        </p:grpSpPr>
        <p:sp>
          <p:nvSpPr>
            <p:cNvPr id="30738" name="Line 13"/>
            <p:cNvSpPr>
              <a:spLocks noChangeShapeType="1"/>
            </p:cNvSpPr>
            <p:nvPr/>
          </p:nvSpPr>
          <p:spPr bwMode="auto">
            <a:xfrm flipH="1" flipV="1">
              <a:off x="1728" y="2400"/>
              <a:ext cx="240" cy="1152"/>
            </a:xfrm>
            <a:prstGeom prst="line">
              <a:avLst/>
            </a:prstGeom>
            <a:noFill/>
            <a:ln w="38100">
              <a:solidFill>
                <a:srgbClr val="FFFF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30739" name="Text Box 14"/>
            <p:cNvSpPr txBox="1">
              <a:spLocks noChangeArrowheads="1"/>
            </p:cNvSpPr>
            <p:nvPr/>
          </p:nvSpPr>
          <p:spPr bwMode="auto">
            <a:xfrm>
              <a:off x="1392" y="3600"/>
              <a:ext cx="1728" cy="6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a:solidFill>
                    <a:schemeClr val="tx2"/>
                  </a:solidFill>
                  <a:latin typeface="Calibri" charset="0"/>
                  <a:cs typeface="Arial" charset="0"/>
                </a:rPr>
                <a:t>Began testing in 2</a:t>
              </a:r>
              <a:r>
                <a:rPr lang="en-US" sz="2000" baseline="30000">
                  <a:solidFill>
                    <a:schemeClr val="tx2"/>
                  </a:solidFill>
                  <a:latin typeface="Calibri" charset="0"/>
                  <a:cs typeface="Arial" charset="0"/>
                </a:rPr>
                <a:t>nd</a:t>
              </a:r>
              <a:r>
                <a:rPr lang="en-US" sz="2000">
                  <a:solidFill>
                    <a:schemeClr val="tx2"/>
                  </a:solidFill>
                  <a:latin typeface="Calibri" charset="0"/>
                  <a:cs typeface="Arial" charset="0"/>
                </a:rPr>
                <a:t> grade and focusing on earlier improvement</a:t>
              </a:r>
            </a:p>
          </p:txBody>
        </p:sp>
      </p:grpSp>
      <p:grpSp>
        <p:nvGrpSpPr>
          <p:cNvPr id="4" name="Group 15"/>
          <p:cNvGrpSpPr>
            <a:grpSpLocks/>
          </p:cNvGrpSpPr>
          <p:nvPr/>
        </p:nvGrpSpPr>
        <p:grpSpPr bwMode="auto">
          <a:xfrm>
            <a:off x="4953000" y="3810000"/>
            <a:ext cx="5334000" cy="1778000"/>
            <a:chOff x="2160" y="2400"/>
            <a:chExt cx="3360" cy="1120"/>
          </a:xfrm>
        </p:grpSpPr>
        <p:sp>
          <p:nvSpPr>
            <p:cNvPr id="30736" name="Line 16"/>
            <p:cNvSpPr>
              <a:spLocks noChangeShapeType="1"/>
            </p:cNvSpPr>
            <p:nvPr/>
          </p:nvSpPr>
          <p:spPr bwMode="auto">
            <a:xfrm flipH="1" flipV="1">
              <a:off x="2160" y="2400"/>
              <a:ext cx="192" cy="768"/>
            </a:xfrm>
            <a:prstGeom prst="line">
              <a:avLst/>
            </a:prstGeom>
            <a:noFill/>
            <a:ln w="38100">
              <a:solidFill>
                <a:srgbClr val="00FF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30737" name="Text Box 17"/>
            <p:cNvSpPr txBox="1">
              <a:spLocks noChangeArrowheads="1"/>
            </p:cNvSpPr>
            <p:nvPr/>
          </p:nvSpPr>
          <p:spPr bwMode="auto">
            <a:xfrm>
              <a:off x="2352" y="3072"/>
              <a:ext cx="3168" cy="448"/>
            </a:xfrm>
            <a:prstGeom prst="rect">
              <a:avLst/>
            </a:prstGeom>
            <a:noFill/>
            <a:ln w="9525">
              <a:solidFill>
                <a:srgbClr val="00FF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a:solidFill>
                    <a:schemeClr val="tx2"/>
                  </a:solidFill>
                  <a:latin typeface="Calibri" charset="0"/>
                  <a:cs typeface="Arial" charset="0"/>
                </a:rPr>
                <a:t>Result of improvement at both 2</a:t>
              </a:r>
              <a:r>
                <a:rPr lang="en-US" sz="2000" baseline="30000">
                  <a:solidFill>
                    <a:schemeClr val="tx2"/>
                  </a:solidFill>
                  <a:latin typeface="Calibri" charset="0"/>
                  <a:cs typeface="Arial" charset="0"/>
                </a:rPr>
                <a:t>nd</a:t>
              </a:r>
              <a:r>
                <a:rPr lang="en-US" sz="2000">
                  <a:solidFill>
                    <a:schemeClr val="tx2"/>
                  </a:solidFill>
                  <a:latin typeface="Calibri" charset="0"/>
                  <a:cs typeface="Arial" charset="0"/>
                </a:rPr>
                <a:t> and 3</a:t>
              </a:r>
              <a:r>
                <a:rPr lang="en-US" sz="2000" baseline="30000">
                  <a:solidFill>
                    <a:schemeClr val="tx2"/>
                  </a:solidFill>
                  <a:latin typeface="Calibri" charset="0"/>
                  <a:cs typeface="Arial" charset="0"/>
                </a:rPr>
                <a:t>rd</a:t>
              </a:r>
              <a:r>
                <a:rPr lang="en-US" sz="2000">
                  <a:solidFill>
                    <a:schemeClr val="tx2"/>
                  </a:solidFill>
                  <a:latin typeface="Calibri" charset="0"/>
                  <a:cs typeface="Arial" charset="0"/>
                </a:rPr>
                <a:t> Grade</a:t>
              </a:r>
            </a:p>
          </p:txBody>
        </p:sp>
      </p:grpSp>
      <p:grpSp>
        <p:nvGrpSpPr>
          <p:cNvPr id="5" name="Group 18"/>
          <p:cNvGrpSpPr>
            <a:grpSpLocks/>
          </p:cNvGrpSpPr>
          <p:nvPr/>
        </p:nvGrpSpPr>
        <p:grpSpPr bwMode="auto">
          <a:xfrm>
            <a:off x="5562600" y="3810000"/>
            <a:ext cx="5105400" cy="863600"/>
            <a:chOff x="2544" y="2400"/>
            <a:chExt cx="3216" cy="544"/>
          </a:xfrm>
        </p:grpSpPr>
        <p:sp>
          <p:nvSpPr>
            <p:cNvPr id="30734" name="Line 19"/>
            <p:cNvSpPr>
              <a:spLocks noChangeShapeType="1"/>
            </p:cNvSpPr>
            <p:nvPr/>
          </p:nvSpPr>
          <p:spPr bwMode="auto">
            <a:xfrm flipH="1" flipV="1">
              <a:off x="2544" y="2400"/>
              <a:ext cx="48" cy="240"/>
            </a:xfrm>
            <a:prstGeom prst="line">
              <a:avLst/>
            </a:prstGeom>
            <a:noFill/>
            <a:ln w="38100">
              <a:solidFill>
                <a:srgbClr val="FF66FF"/>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30735" name="Text Box 20"/>
            <p:cNvSpPr txBox="1">
              <a:spLocks noChangeArrowheads="1"/>
            </p:cNvSpPr>
            <p:nvPr/>
          </p:nvSpPr>
          <p:spPr bwMode="auto">
            <a:xfrm>
              <a:off x="2592" y="2496"/>
              <a:ext cx="3168" cy="448"/>
            </a:xfrm>
            <a:prstGeom prst="rect">
              <a:avLst/>
            </a:prstGeom>
            <a:noFill/>
            <a:ln w="9525">
              <a:solidFill>
                <a:srgbClr val="FF66FF"/>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a:solidFill>
                    <a:schemeClr val="tx2"/>
                  </a:solidFill>
                  <a:latin typeface="Calibri" charset="0"/>
                  <a:cs typeface="Arial" charset="0"/>
                </a:rPr>
                <a:t>Began providing intensive interventions in the afternoon to many students</a:t>
              </a:r>
            </a:p>
          </p:txBody>
        </p:sp>
      </p:grpSp>
      <p:grpSp>
        <p:nvGrpSpPr>
          <p:cNvPr id="30731" name="Group 21"/>
          <p:cNvGrpSpPr>
            <a:grpSpLocks/>
          </p:cNvGrpSpPr>
          <p:nvPr/>
        </p:nvGrpSpPr>
        <p:grpSpPr bwMode="auto">
          <a:xfrm>
            <a:off x="1752600" y="3733801"/>
            <a:ext cx="2057400" cy="2295525"/>
            <a:chOff x="144" y="2352"/>
            <a:chExt cx="1296" cy="1446"/>
          </a:xfrm>
        </p:grpSpPr>
        <p:sp>
          <p:nvSpPr>
            <p:cNvPr id="30732" name="Text Box 22"/>
            <p:cNvSpPr txBox="1">
              <a:spLocks noChangeArrowheads="1"/>
            </p:cNvSpPr>
            <p:nvPr/>
          </p:nvSpPr>
          <p:spPr bwMode="auto">
            <a:xfrm>
              <a:off x="144" y="3542"/>
              <a:ext cx="1296" cy="256"/>
            </a:xfrm>
            <a:prstGeom prst="rect">
              <a:avLst/>
            </a:prstGeom>
            <a:noFill/>
            <a:ln w="9525">
              <a:solidFill>
                <a:srgbClr val="FFCC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a:solidFill>
                    <a:schemeClr val="tx2"/>
                  </a:solidFill>
                  <a:latin typeface="Calibri" charset="0"/>
                  <a:cs typeface="Arial" charset="0"/>
                </a:rPr>
                <a:t>Baseline year</a:t>
              </a:r>
            </a:p>
          </p:txBody>
        </p:sp>
        <p:sp>
          <p:nvSpPr>
            <p:cNvPr id="30733" name="Line 23"/>
            <p:cNvSpPr>
              <a:spLocks noChangeShapeType="1"/>
            </p:cNvSpPr>
            <p:nvPr/>
          </p:nvSpPr>
          <p:spPr bwMode="auto">
            <a:xfrm flipH="1" flipV="1">
              <a:off x="432" y="2352"/>
              <a:ext cx="240" cy="1152"/>
            </a:xfrm>
            <a:prstGeom prst="line">
              <a:avLst/>
            </a:prstGeom>
            <a:noFill/>
            <a:ln w="38100">
              <a:solidFill>
                <a:srgbClr val="FFCC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100000">
                                          <p:val>
                                            <p:strVal val="#ppt_x"/>
                                          </p:val>
                                        </p:tav>
                                      </p:tavLst>
                                    </p:anim>
                                    <p:anim calcmode="lin" valueType="num">
                                      <p:cBhvr>
                                        <p:cTn id="8" dur="500" fill="hold"/>
                                        <p:tgtEl>
                                          <p:spTgt spid="3"/>
                                        </p:tgtEl>
                                        <p:attrNameLst>
                                          <p:attrName>ppt_y</p:attrName>
                                        </p:attrNameLst>
                                      </p:cBhvr>
                                      <p:tavLst>
                                        <p:tav tm="0">
                                          <p:val>
                                            <p:strVal val="#ppt_y-#ppt_h/2"/>
                                          </p:val>
                                        </p:tav>
                                        <p:tav tm="100000">
                                          <p:val>
                                            <p:strVal val="#ppt_y"/>
                                          </p:val>
                                        </p:tav>
                                      </p:tavLst>
                                    </p:anim>
                                    <p:anim calcmode="lin" valueType="num">
                                      <p:cBhvr>
                                        <p:cTn id="9" dur="500" fill="hold"/>
                                        <p:tgtEl>
                                          <p:spTgt spid="3"/>
                                        </p:tgtEl>
                                        <p:attrNameLst>
                                          <p:attrName>ppt_w</p:attrName>
                                        </p:attrNameLst>
                                      </p:cBhvr>
                                      <p:tavLst>
                                        <p:tav tm="0">
                                          <p:val>
                                            <p:strVal val="#ppt_w"/>
                                          </p:val>
                                        </p:tav>
                                        <p:tav tm="100000">
                                          <p:val>
                                            <p:strVal val="#ppt_w"/>
                                          </p:val>
                                        </p:tav>
                                      </p:tavLst>
                                    </p:anim>
                                    <p:anim calcmode="lin" valueType="num">
                                      <p:cBhvr>
                                        <p:cTn id="10"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ppt_x</p:attrName>
                                        </p:attrNameLst>
                                      </p:cBhvr>
                                      <p:tavLst>
                                        <p:tav tm="0">
                                          <p:val>
                                            <p:strVal val="#ppt_x"/>
                                          </p:val>
                                        </p:tav>
                                        <p:tav tm="100000">
                                          <p:val>
                                            <p:strVal val="#ppt_x"/>
                                          </p:val>
                                        </p:tav>
                                      </p:tavLst>
                                    </p:anim>
                                    <p:anim calcmode="lin" valueType="num">
                                      <p:cBhvr>
                                        <p:cTn id="16" dur="500" fill="hold"/>
                                        <p:tgtEl>
                                          <p:spTgt spid="4"/>
                                        </p:tgtEl>
                                        <p:attrNameLst>
                                          <p:attrName>ppt_y</p:attrName>
                                        </p:attrNameLst>
                                      </p:cBhvr>
                                      <p:tavLst>
                                        <p:tav tm="0">
                                          <p:val>
                                            <p:strVal val="#ppt_y-#ppt_h/2"/>
                                          </p:val>
                                        </p:tav>
                                        <p:tav tm="100000">
                                          <p:val>
                                            <p:strVal val="#ppt_y"/>
                                          </p:val>
                                        </p:tav>
                                      </p:tavLst>
                                    </p:anim>
                                    <p:anim calcmode="lin" valueType="num">
                                      <p:cBhvr>
                                        <p:cTn id="17" dur="500" fill="hold"/>
                                        <p:tgtEl>
                                          <p:spTgt spid="4"/>
                                        </p:tgtEl>
                                        <p:attrNameLst>
                                          <p:attrName>ppt_w</p:attrName>
                                        </p:attrNameLst>
                                      </p:cBhvr>
                                      <p:tavLst>
                                        <p:tav tm="0">
                                          <p:val>
                                            <p:strVal val="#ppt_w"/>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1"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ppt_h/2"/>
                                          </p:val>
                                        </p:tav>
                                        <p:tav tm="100000">
                                          <p:val>
                                            <p:strVal val="#ppt_y"/>
                                          </p:val>
                                        </p:tav>
                                      </p:tavLst>
                                    </p:anim>
                                    <p:anim calcmode="lin" valueType="num">
                                      <p:cBhvr>
                                        <p:cTn id="25" dur="500" fill="hold"/>
                                        <p:tgtEl>
                                          <p:spTgt spid="5"/>
                                        </p:tgtEl>
                                        <p:attrNameLst>
                                          <p:attrName>ppt_w</p:attrName>
                                        </p:attrNameLst>
                                      </p:cBhvr>
                                      <p:tavLst>
                                        <p:tav tm="0">
                                          <p:val>
                                            <p:strVal val="#ppt_w"/>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F39FD-76BC-244F-804B-9C69C92BB82A}"/>
              </a:ext>
            </a:extLst>
          </p:cNvPr>
          <p:cNvSpPr>
            <a:spLocks noGrp="1"/>
          </p:cNvSpPr>
          <p:nvPr>
            <p:ph type="title"/>
          </p:nvPr>
        </p:nvSpPr>
        <p:spPr/>
        <p:txBody>
          <a:bodyPr>
            <a:normAutofit/>
          </a:bodyPr>
          <a:lstStyle/>
          <a:p>
            <a:r>
              <a:rPr lang="en-US" sz="4000" dirty="0">
                <a:latin typeface="+mn-lt"/>
              </a:rPr>
              <a:t>Remedial instruction</a:t>
            </a:r>
          </a:p>
        </p:txBody>
      </p:sp>
      <p:sp>
        <p:nvSpPr>
          <p:cNvPr id="3" name="Content Placeholder 2">
            <a:extLst>
              <a:ext uri="{FF2B5EF4-FFF2-40B4-BE49-F238E27FC236}">
                <a16:creationId xmlns:a16="http://schemas.microsoft.com/office/drawing/2014/main" id="{689AA4D8-955A-7042-89F7-559A6366F171}"/>
              </a:ext>
            </a:extLst>
          </p:cNvPr>
          <p:cNvSpPr>
            <a:spLocks noGrp="1"/>
          </p:cNvSpPr>
          <p:nvPr>
            <p:ph idx="1"/>
          </p:nvPr>
        </p:nvSpPr>
        <p:spPr/>
        <p:txBody>
          <a:bodyPr/>
          <a:lstStyle/>
          <a:p>
            <a:r>
              <a:rPr lang="en-US" dirty="0"/>
              <a:t>When students are struggling in reading, schools often provide them with “pull-out” instruction (e.g., Title I reading, </a:t>
            </a:r>
            <a:r>
              <a:rPr lang="en-US" dirty="0" err="1"/>
              <a:t>RtI</a:t>
            </a:r>
            <a:r>
              <a:rPr lang="en-US" dirty="0"/>
              <a:t>)</a:t>
            </a:r>
          </a:p>
          <a:p>
            <a:r>
              <a:rPr lang="en-US" dirty="0"/>
              <a:t>Unfortunately, a large percentage of those programs replace one form of reading instruction with another (rendering these programs ineffective)</a:t>
            </a:r>
          </a:p>
        </p:txBody>
      </p:sp>
    </p:spTree>
    <p:extLst>
      <p:ext uri="{BB962C8B-B14F-4D97-AF65-F5344CB8AC3E}">
        <p14:creationId xmlns:p14="http://schemas.microsoft.com/office/powerpoint/2010/main" val="41575190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F39FD-76BC-244F-804B-9C69C92BB82A}"/>
              </a:ext>
            </a:extLst>
          </p:cNvPr>
          <p:cNvSpPr>
            <a:spLocks noGrp="1"/>
          </p:cNvSpPr>
          <p:nvPr>
            <p:ph type="title"/>
          </p:nvPr>
        </p:nvSpPr>
        <p:spPr/>
        <p:txBody>
          <a:bodyPr>
            <a:normAutofit/>
          </a:bodyPr>
          <a:lstStyle/>
          <a:p>
            <a:r>
              <a:rPr lang="en-US" sz="4000" dirty="0">
                <a:latin typeface="+mn-lt"/>
              </a:rPr>
              <a:t>Independent reading</a:t>
            </a:r>
          </a:p>
        </p:txBody>
      </p:sp>
      <p:sp>
        <p:nvSpPr>
          <p:cNvPr id="3" name="Content Placeholder 2">
            <a:extLst>
              <a:ext uri="{FF2B5EF4-FFF2-40B4-BE49-F238E27FC236}">
                <a16:creationId xmlns:a16="http://schemas.microsoft.com/office/drawing/2014/main" id="{689AA4D8-955A-7042-89F7-559A6366F171}"/>
              </a:ext>
            </a:extLst>
          </p:cNvPr>
          <p:cNvSpPr>
            <a:spLocks noGrp="1"/>
          </p:cNvSpPr>
          <p:nvPr>
            <p:ph idx="1"/>
          </p:nvPr>
        </p:nvSpPr>
        <p:spPr/>
        <p:txBody>
          <a:bodyPr>
            <a:normAutofit/>
          </a:bodyPr>
          <a:lstStyle/>
          <a:p>
            <a:r>
              <a:rPr lang="en-US" dirty="0"/>
              <a:t>Teachers love kids and want to encourage kids to read—and there are plenty of ”experts” saying that kids should be reading on their own</a:t>
            </a:r>
          </a:p>
          <a:p>
            <a:r>
              <a:rPr lang="en-US" dirty="0"/>
              <a:t>However, do students learn more when they read on their own or when they work with a teacher on reading?</a:t>
            </a:r>
          </a:p>
          <a:p>
            <a:r>
              <a:rPr lang="en-US" dirty="0"/>
              <a:t>Research suggests 4-8 times the learning benefit from instruction than from independent reading</a:t>
            </a:r>
          </a:p>
          <a:p>
            <a:r>
              <a:rPr lang="en-US" dirty="0"/>
              <a:t>Get kids to read on their own away from school</a:t>
            </a:r>
          </a:p>
        </p:txBody>
      </p:sp>
    </p:spTree>
    <p:extLst>
      <p:ext uri="{BB962C8B-B14F-4D97-AF65-F5344CB8AC3E}">
        <p14:creationId xmlns:p14="http://schemas.microsoft.com/office/powerpoint/2010/main" val="36955287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F39FD-76BC-244F-804B-9C69C92BB82A}"/>
              </a:ext>
            </a:extLst>
          </p:cNvPr>
          <p:cNvSpPr>
            <a:spLocks noGrp="1"/>
          </p:cNvSpPr>
          <p:nvPr>
            <p:ph type="title"/>
          </p:nvPr>
        </p:nvSpPr>
        <p:spPr/>
        <p:txBody>
          <a:bodyPr>
            <a:normAutofit/>
          </a:bodyPr>
          <a:lstStyle/>
          <a:p>
            <a:r>
              <a:rPr lang="en-US" sz="4000" dirty="0">
                <a:latin typeface="+mn-lt"/>
              </a:rPr>
              <a:t>Minimize unnecessary repetition</a:t>
            </a:r>
          </a:p>
        </p:txBody>
      </p:sp>
      <p:sp>
        <p:nvSpPr>
          <p:cNvPr id="3" name="Content Placeholder 2">
            <a:extLst>
              <a:ext uri="{FF2B5EF4-FFF2-40B4-BE49-F238E27FC236}">
                <a16:creationId xmlns:a16="http://schemas.microsoft.com/office/drawing/2014/main" id="{689AA4D8-955A-7042-89F7-559A6366F171}"/>
              </a:ext>
            </a:extLst>
          </p:cNvPr>
          <p:cNvSpPr>
            <a:spLocks noGrp="1"/>
          </p:cNvSpPr>
          <p:nvPr>
            <p:ph idx="1"/>
          </p:nvPr>
        </p:nvSpPr>
        <p:spPr/>
        <p:txBody>
          <a:bodyPr>
            <a:normAutofit fontScale="92500" lnSpcReduction="20000"/>
          </a:bodyPr>
          <a:lstStyle/>
          <a:p>
            <a:r>
              <a:rPr lang="en-US" dirty="0"/>
              <a:t>Small group instruction is more effective than whole class teaching</a:t>
            </a:r>
          </a:p>
          <a:p>
            <a:r>
              <a:rPr lang="en-US" dirty="0"/>
              <a:t>However, that isn’t the appropriate comparison (since students get less teaching when they work in small groups)</a:t>
            </a:r>
          </a:p>
          <a:p>
            <a:r>
              <a:rPr lang="en-US" dirty="0"/>
              <a:t>When amounts of instruction are equalized, there is no consistent benefit from small group teaching</a:t>
            </a:r>
          </a:p>
          <a:p>
            <a:r>
              <a:rPr lang="en-US" dirty="0"/>
              <a:t>Don’t teach individually what can be accomplished equally well in small group, don’t teach small group what can be accomplished equally in whole class</a:t>
            </a:r>
          </a:p>
          <a:p>
            <a:r>
              <a:rPr lang="en-US" dirty="0"/>
              <a:t>Don’t organize time around size of group, but what you are trying to teach</a:t>
            </a:r>
          </a:p>
        </p:txBody>
      </p:sp>
    </p:spTree>
    <p:extLst>
      <p:ext uri="{BB962C8B-B14F-4D97-AF65-F5344CB8AC3E}">
        <p14:creationId xmlns:p14="http://schemas.microsoft.com/office/powerpoint/2010/main" val="8561088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a:defRPr/>
            </a:pPr>
            <a:r>
              <a:rPr lang="en-US" dirty="0">
                <a:latin typeface="Calibri"/>
                <a:ea typeface="+mj-ea"/>
                <a:cs typeface="Calibri"/>
              </a:rPr>
              <a:t>Other time data</a:t>
            </a:r>
          </a:p>
        </p:txBody>
      </p:sp>
      <p:sp>
        <p:nvSpPr>
          <p:cNvPr id="31746" name="Content Placeholder 2"/>
          <p:cNvSpPr>
            <a:spLocks noGrp="1"/>
          </p:cNvSpPr>
          <p:nvPr>
            <p:ph idx="1"/>
          </p:nvPr>
        </p:nvSpPr>
        <p:spPr/>
        <p:txBody>
          <a:bodyPr/>
          <a:lstStyle/>
          <a:p>
            <a:pPr eaLnBrk="1" hangingPunct="1"/>
            <a:r>
              <a:rPr lang="en-US" sz="2800" dirty="0">
                <a:latin typeface="Calibri" charset="0"/>
                <a:cs typeface="Calibri" charset="0"/>
              </a:rPr>
              <a:t>Preschool</a:t>
            </a:r>
          </a:p>
          <a:p>
            <a:pPr eaLnBrk="1" hangingPunct="1"/>
            <a:r>
              <a:rPr lang="en-US" sz="2800" dirty="0">
                <a:latin typeface="Calibri" charset="0"/>
                <a:cs typeface="Calibri" charset="0"/>
              </a:rPr>
              <a:t>Absenteeism</a:t>
            </a:r>
          </a:p>
          <a:p>
            <a:pPr eaLnBrk="1" hangingPunct="1"/>
            <a:r>
              <a:rPr lang="en-US" sz="2800" dirty="0">
                <a:latin typeface="Calibri" charset="0"/>
                <a:cs typeface="Calibri" charset="0"/>
              </a:rPr>
              <a:t>After-school programs</a:t>
            </a:r>
          </a:p>
          <a:p>
            <a:pPr eaLnBrk="1" hangingPunct="1"/>
            <a:r>
              <a:rPr lang="en-US" sz="2800" dirty="0">
                <a:latin typeface="Calibri" charset="0"/>
                <a:cs typeface="Calibri" charset="0"/>
              </a:rPr>
              <a:t>Summer school programs</a:t>
            </a:r>
          </a:p>
          <a:p>
            <a:pPr eaLnBrk="1" hangingPunct="1"/>
            <a:r>
              <a:rPr lang="en-US" sz="2800" dirty="0">
                <a:latin typeface="Calibri" charset="0"/>
                <a:cs typeface="Calibri" charset="0"/>
              </a:rPr>
              <a:t>Snow days</a:t>
            </a:r>
          </a:p>
          <a:p>
            <a:pPr eaLnBrk="1" hangingPunct="1"/>
            <a:r>
              <a:rPr lang="en-US" sz="2800" dirty="0">
                <a:latin typeface="Calibri" charset="0"/>
                <a:cs typeface="Calibri" charset="0"/>
              </a:rPr>
              <a:t>Days with unplanned teacher absences</a:t>
            </a:r>
          </a:p>
          <a:p>
            <a:pPr eaLnBrk="1" hangingPunct="1"/>
            <a:endParaRPr lang="en-US" dirty="0">
              <a:latin typeface="Arial"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303A1-A1F9-5B4E-966A-524C159A227C}"/>
              </a:ext>
            </a:extLst>
          </p:cNvPr>
          <p:cNvSpPr>
            <a:spLocks noGrp="1"/>
          </p:cNvSpPr>
          <p:nvPr>
            <p:ph type="title"/>
          </p:nvPr>
        </p:nvSpPr>
        <p:spPr/>
        <p:txBody>
          <a:bodyPr/>
          <a:lstStyle/>
          <a:p>
            <a:r>
              <a:rPr lang="en-US" dirty="0"/>
              <a:t>The Science of Reading</a:t>
            </a:r>
          </a:p>
        </p:txBody>
      </p:sp>
      <p:sp>
        <p:nvSpPr>
          <p:cNvPr id="3" name="Content Placeholder 2">
            <a:extLst>
              <a:ext uri="{FF2B5EF4-FFF2-40B4-BE49-F238E27FC236}">
                <a16:creationId xmlns:a16="http://schemas.microsoft.com/office/drawing/2014/main" id="{64A031C3-E394-1344-8068-9713EF34333A}"/>
              </a:ext>
            </a:extLst>
          </p:cNvPr>
          <p:cNvSpPr>
            <a:spLocks noGrp="1"/>
          </p:cNvSpPr>
          <p:nvPr>
            <p:ph idx="1"/>
          </p:nvPr>
        </p:nvSpPr>
        <p:spPr/>
        <p:txBody>
          <a:bodyPr>
            <a:normAutofit/>
          </a:bodyPr>
          <a:lstStyle/>
          <a:p>
            <a:r>
              <a:rPr lang="en-US" dirty="0"/>
              <a:t>Recently, Emily Hanford’s radio documentary on the “science of reading” has brought attention to the role of phonemic awareness and phonics in reading</a:t>
            </a:r>
          </a:p>
          <a:p>
            <a:r>
              <a:rPr lang="en-US" dirty="0"/>
              <a:t>Hanford (and her many listeners) are persuaded by the substantial research showing that instruction in PA and phonics raises reading achievement </a:t>
            </a:r>
          </a:p>
          <a:p>
            <a:r>
              <a:rPr lang="en-US" dirty="0"/>
              <a:t>She also has reported how neglected this research has been which has caused political pressure in many school districts</a:t>
            </a:r>
          </a:p>
        </p:txBody>
      </p:sp>
    </p:spTree>
    <p:extLst>
      <p:ext uri="{BB962C8B-B14F-4D97-AF65-F5344CB8AC3E}">
        <p14:creationId xmlns:p14="http://schemas.microsoft.com/office/powerpoint/2010/main" val="37539720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1E50E-11D4-FB4D-80F6-2B74E30E193A}"/>
              </a:ext>
            </a:extLst>
          </p:cNvPr>
          <p:cNvSpPr>
            <a:spLocks noGrp="1"/>
          </p:cNvSpPr>
          <p:nvPr>
            <p:ph type="title"/>
          </p:nvPr>
        </p:nvSpPr>
        <p:spPr/>
        <p:txBody>
          <a:bodyPr>
            <a:normAutofit/>
          </a:bodyPr>
          <a:lstStyle/>
          <a:p>
            <a:r>
              <a:rPr lang="en-US" dirty="0"/>
              <a:t>How much teaching do our kids get?</a:t>
            </a:r>
          </a:p>
        </p:txBody>
      </p:sp>
      <p:sp>
        <p:nvSpPr>
          <p:cNvPr id="3" name="Content Placeholder 2">
            <a:extLst>
              <a:ext uri="{FF2B5EF4-FFF2-40B4-BE49-F238E27FC236}">
                <a16:creationId xmlns:a16="http://schemas.microsoft.com/office/drawing/2014/main" id="{55CCF508-3FA1-6F4B-9B60-E0A5B09FB720}"/>
              </a:ext>
            </a:extLst>
          </p:cNvPr>
          <p:cNvSpPr>
            <a:spLocks noGrp="1"/>
          </p:cNvSpPr>
          <p:nvPr>
            <p:ph idx="1"/>
          </p:nvPr>
        </p:nvSpPr>
        <p:spPr/>
        <p:txBody>
          <a:bodyPr/>
          <a:lstStyle/>
          <a:p>
            <a:r>
              <a:rPr lang="en-US" dirty="0"/>
              <a:t>How much reading instruction do the students get at your school?</a:t>
            </a:r>
          </a:p>
          <a:p>
            <a:r>
              <a:rPr lang="en-US" dirty="0"/>
              <a:t>How does amount of reading instruction differ by grade level?</a:t>
            </a:r>
          </a:p>
          <a:p>
            <a:r>
              <a:rPr lang="en-US" dirty="0"/>
              <a:t>How much reading instruction do the lowest kids receive?</a:t>
            </a:r>
          </a:p>
          <a:p>
            <a:r>
              <a:rPr lang="en-US" dirty="0"/>
              <a:t>Does Tier 2 instruction increase the amount of teaching received by all students?</a:t>
            </a:r>
          </a:p>
        </p:txBody>
      </p:sp>
    </p:spTree>
    <p:extLst>
      <p:ext uri="{BB962C8B-B14F-4D97-AF65-F5344CB8AC3E}">
        <p14:creationId xmlns:p14="http://schemas.microsoft.com/office/powerpoint/2010/main" val="11242146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ChangeArrowheads="1"/>
          </p:cNvSpPr>
          <p:nvPr>
            <p:ph type="title"/>
          </p:nvPr>
        </p:nvSpPr>
        <p:spPr>
          <a:xfrm>
            <a:off x="1752600" y="274638"/>
            <a:ext cx="8458200" cy="639762"/>
          </a:xfrm>
        </p:spPr>
        <p:txBody>
          <a:bodyPr>
            <a:normAutofit fontScale="90000"/>
          </a:bodyPr>
          <a:lstStyle/>
          <a:p>
            <a:pPr eaLnBrk="1" hangingPunct="1"/>
            <a:r>
              <a:rPr lang="en-US" sz="4000" b="1" dirty="0">
                <a:latin typeface="Calibri" charset="0"/>
                <a:cs typeface="Calibri" charset="0"/>
              </a:rPr>
              <a:t>Content of Instruction</a:t>
            </a:r>
          </a:p>
        </p:txBody>
      </p:sp>
      <p:sp>
        <p:nvSpPr>
          <p:cNvPr id="40962" name="Rectangle 3"/>
          <p:cNvSpPr>
            <a:spLocks noGrp="1" noChangeArrowheads="1"/>
          </p:cNvSpPr>
          <p:nvPr>
            <p:ph type="body" idx="1"/>
          </p:nvPr>
        </p:nvSpPr>
        <p:spPr>
          <a:xfrm>
            <a:off x="1981200" y="1971675"/>
            <a:ext cx="5405438" cy="4154488"/>
          </a:xfrm>
        </p:spPr>
        <p:txBody>
          <a:bodyPr/>
          <a:lstStyle/>
          <a:p>
            <a:pPr marL="0" indent="0">
              <a:buNone/>
            </a:pPr>
            <a:r>
              <a:rPr lang="en-US" sz="2800" dirty="0">
                <a:latin typeface="Calibri" charset="0"/>
                <a:cs typeface="Calibri" charset="0"/>
              </a:rPr>
              <a:t>The second biggest determinant of school learning is content coverage—what we teach</a:t>
            </a:r>
          </a:p>
        </p:txBody>
      </p:sp>
      <p:pic>
        <p:nvPicPr>
          <p:cNvPr id="40963" name="Picture 5" descr="j02991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0463" y="1981200"/>
            <a:ext cx="2379662" cy="390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needs to be taught?</a:t>
            </a:r>
          </a:p>
        </p:txBody>
      </p:sp>
      <p:sp>
        <p:nvSpPr>
          <p:cNvPr id="3" name="Content Placeholder 2"/>
          <p:cNvSpPr>
            <a:spLocks noGrp="1"/>
          </p:cNvSpPr>
          <p:nvPr>
            <p:ph idx="1"/>
          </p:nvPr>
        </p:nvSpPr>
        <p:spPr/>
        <p:txBody>
          <a:bodyPr/>
          <a:lstStyle/>
          <a:p>
            <a:r>
              <a:rPr lang="en-US" dirty="0"/>
              <a:t>Teach those things that research has supported</a:t>
            </a:r>
            <a:r>
              <a:rPr lang="is-IS" dirty="0"/>
              <a:t>… what needs to be learned to make someone a reader?</a:t>
            </a:r>
            <a:endParaRPr lang="en-US" dirty="0"/>
          </a:p>
          <a:p>
            <a:r>
              <a:rPr lang="en-US" dirty="0"/>
              <a:t>Long lists of skills and standards</a:t>
            </a:r>
            <a:r>
              <a:rPr lang="is-IS" dirty="0"/>
              <a:t>…. </a:t>
            </a:r>
            <a:r>
              <a:rPr lang="en-US" dirty="0"/>
              <a:t>U</a:t>
            </a:r>
            <a:r>
              <a:rPr lang="is-IS" dirty="0"/>
              <a:t>nwieldy, unmanageable...</a:t>
            </a:r>
          </a:p>
          <a:p>
            <a:r>
              <a:rPr lang="is-IS" dirty="0"/>
              <a:t>Organize into clusters and divide the time roughly equally among them</a:t>
            </a:r>
            <a:endParaRPr lang="en-US" dirty="0"/>
          </a:p>
        </p:txBody>
      </p:sp>
    </p:spTree>
    <p:extLst>
      <p:ext uri="{BB962C8B-B14F-4D97-AF65-F5344CB8AC3E}">
        <p14:creationId xmlns:p14="http://schemas.microsoft.com/office/powerpoint/2010/main" val="17887590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FD37F-FEFF-AE4A-8131-A2A65B3A7BD2}"/>
              </a:ext>
            </a:extLst>
          </p:cNvPr>
          <p:cNvSpPr>
            <a:spLocks noGrp="1"/>
          </p:cNvSpPr>
          <p:nvPr>
            <p:ph type="title"/>
          </p:nvPr>
        </p:nvSpPr>
        <p:spPr/>
        <p:txBody>
          <a:bodyPr/>
          <a:lstStyle/>
          <a:p>
            <a:r>
              <a:rPr lang="en-US" dirty="0"/>
              <a:t>Components of Literacy</a:t>
            </a:r>
          </a:p>
        </p:txBody>
      </p:sp>
      <p:sp>
        <p:nvSpPr>
          <p:cNvPr id="3" name="Content Placeholder 2">
            <a:extLst>
              <a:ext uri="{FF2B5EF4-FFF2-40B4-BE49-F238E27FC236}">
                <a16:creationId xmlns:a16="http://schemas.microsoft.com/office/drawing/2014/main" id="{138787E4-BB6C-674D-A000-2FAFD33FF290}"/>
              </a:ext>
            </a:extLst>
          </p:cNvPr>
          <p:cNvSpPr>
            <a:spLocks noGrp="1"/>
          </p:cNvSpPr>
          <p:nvPr>
            <p:ph idx="1"/>
          </p:nvPr>
        </p:nvSpPr>
        <p:spPr/>
        <p:txBody>
          <a:bodyPr/>
          <a:lstStyle/>
          <a:p>
            <a:r>
              <a:rPr lang="en-US" sz="2400" b="1" dirty="0"/>
              <a:t>Knowledge of Words and Parts of Words </a:t>
            </a:r>
            <a:r>
              <a:rPr lang="en-US" sz="2400" dirty="0"/>
              <a:t>(phonological awareness, phonemic awareness, alphabet, phonics, spelling, sight vocabulary, morphology, word meaning)</a:t>
            </a:r>
          </a:p>
          <a:p>
            <a:r>
              <a:rPr lang="en-US" sz="2400" b="1" dirty="0"/>
              <a:t>Oral Reading Fluency </a:t>
            </a:r>
            <a:r>
              <a:rPr lang="en-US" sz="2400" dirty="0"/>
              <a:t>(accuracy, speed, prosody) </a:t>
            </a:r>
          </a:p>
          <a:p>
            <a:r>
              <a:rPr lang="en-US" sz="2400" b="1" dirty="0"/>
              <a:t>Reading Comprehension/Learning from Text </a:t>
            </a:r>
            <a:r>
              <a:rPr lang="en-US" sz="2400" dirty="0"/>
              <a:t>(reading comprehension strategies, text structure, cohesion, grammar, learning)</a:t>
            </a:r>
          </a:p>
          <a:p>
            <a:r>
              <a:rPr lang="en-US" sz="2400" b="1" dirty="0"/>
              <a:t>Writing</a:t>
            </a:r>
            <a:r>
              <a:rPr lang="en-US" sz="2400" dirty="0"/>
              <a:t> (narration, exposition, argument, writing process, summarization, analysis, synthesis, coherence, elaboration, focus, voice, diction, conventions)</a:t>
            </a:r>
            <a:endParaRPr lang="en-US" dirty="0"/>
          </a:p>
        </p:txBody>
      </p:sp>
    </p:spTree>
    <p:extLst>
      <p:ext uri="{BB962C8B-B14F-4D97-AF65-F5344CB8AC3E}">
        <p14:creationId xmlns:p14="http://schemas.microsoft.com/office/powerpoint/2010/main" val="4193221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Phonological Awareness</a:t>
            </a:r>
          </a:p>
        </p:txBody>
      </p:sp>
      <p:sp>
        <p:nvSpPr>
          <p:cNvPr id="3" name="Content Placeholder 2"/>
          <p:cNvSpPr>
            <a:spLocks noGrp="1"/>
          </p:cNvSpPr>
          <p:nvPr>
            <p:ph idx="1"/>
          </p:nvPr>
        </p:nvSpPr>
        <p:spPr/>
        <p:txBody>
          <a:bodyPr>
            <a:noAutofit/>
          </a:bodyPr>
          <a:lstStyle/>
          <a:p>
            <a:r>
              <a:rPr lang="en-US" sz="2400" dirty="0"/>
              <a:t>Phonological Awareness is the ability to hear and manipulate language sounds including word and syllable separations and the phonemic within spoken words</a:t>
            </a:r>
          </a:p>
          <a:p>
            <a:r>
              <a:rPr lang="en-US" sz="2400" dirty="0"/>
              <a:t>Phonemic Awareness refers to the ability to hear and manipulate the smallest sounds within words (it is a part of Phonological Awareness)</a:t>
            </a:r>
          </a:p>
          <a:p>
            <a:r>
              <a:rPr lang="en-US" sz="2400" dirty="0"/>
              <a:t>PA is not phonics</a:t>
            </a:r>
          </a:p>
          <a:p>
            <a:r>
              <a:rPr lang="en-US" sz="2400" dirty="0"/>
              <a:t>Development of PA progresses from gross sounds (words, syllables) to finer-grained sounds (phonemes)</a:t>
            </a:r>
          </a:p>
          <a:p>
            <a:r>
              <a:rPr lang="en-US" sz="2400" dirty="0"/>
              <a:t>The instructional goal is to enable children to be able to easily and quickly fully segment the phonemes within words</a:t>
            </a:r>
          </a:p>
          <a:p>
            <a:endParaRPr lang="en-US" sz="2400" dirty="0"/>
          </a:p>
          <a:p>
            <a:endParaRPr lang="en-US" sz="2400" dirty="0"/>
          </a:p>
          <a:p>
            <a:pPr marL="0" indent="0">
              <a:buNone/>
            </a:pPr>
            <a:endParaRPr lang="en-US" sz="2400" dirty="0"/>
          </a:p>
        </p:txBody>
      </p:sp>
    </p:spTree>
    <p:extLst>
      <p:ext uri="{BB962C8B-B14F-4D97-AF65-F5344CB8AC3E}">
        <p14:creationId xmlns:p14="http://schemas.microsoft.com/office/powerpoint/2010/main" val="962661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Phonological Awareness (cont.)</a:t>
            </a:r>
          </a:p>
        </p:txBody>
      </p:sp>
      <p:sp>
        <p:nvSpPr>
          <p:cNvPr id="3" name="Content Placeholder 2"/>
          <p:cNvSpPr>
            <a:spLocks noGrp="1"/>
          </p:cNvSpPr>
          <p:nvPr>
            <p:ph idx="1"/>
          </p:nvPr>
        </p:nvSpPr>
        <p:spPr>
          <a:xfrm>
            <a:off x="1810170" y="1287972"/>
            <a:ext cx="8400631" cy="4838192"/>
          </a:xfrm>
        </p:spPr>
        <p:txBody>
          <a:bodyPr>
            <a:noAutofit/>
          </a:bodyPr>
          <a:lstStyle/>
          <a:p>
            <a:r>
              <a:rPr lang="en-US" sz="2400" dirty="0"/>
              <a:t>National Early Literacy Panel (2008) reviewed nearly 70 studies showing that phonological awareness was a strong predictor of later reading achievement</a:t>
            </a:r>
          </a:p>
          <a:p>
            <a:r>
              <a:rPr lang="en-US" sz="2400" dirty="0"/>
              <a:t>PA remains a significant predictor even controlling for age, SES, alphabet knowledge, oral language, IQ, or prior decoding ability  </a:t>
            </a:r>
          </a:p>
          <a:p>
            <a:pPr marL="0" indent="0">
              <a:buNone/>
            </a:pPr>
            <a:endParaRPr lang="en-US" sz="2200" dirty="0"/>
          </a:p>
          <a:p>
            <a:endParaRPr lang="en-US" sz="2200" dirty="0"/>
          </a:p>
          <a:p>
            <a:pPr marL="0" indent="0">
              <a:buNone/>
            </a:pPr>
            <a:endParaRPr lang="en-US" sz="2200" dirty="0"/>
          </a:p>
        </p:txBody>
      </p:sp>
    </p:spTree>
    <p:extLst>
      <p:ext uri="{BB962C8B-B14F-4D97-AF65-F5344CB8AC3E}">
        <p14:creationId xmlns:p14="http://schemas.microsoft.com/office/powerpoint/2010/main" val="34407146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Phonological Awareness (cont.)</a:t>
            </a:r>
          </a:p>
        </p:txBody>
      </p:sp>
      <p:sp>
        <p:nvSpPr>
          <p:cNvPr id="3" name="Content Placeholder 2"/>
          <p:cNvSpPr>
            <a:spLocks noGrp="1"/>
          </p:cNvSpPr>
          <p:nvPr>
            <p:ph idx="1"/>
          </p:nvPr>
        </p:nvSpPr>
        <p:spPr>
          <a:xfrm>
            <a:off x="1970314" y="1600201"/>
            <a:ext cx="8229600" cy="4525963"/>
          </a:xfrm>
        </p:spPr>
        <p:txBody>
          <a:bodyPr>
            <a:noAutofit/>
          </a:bodyPr>
          <a:lstStyle/>
          <a:p>
            <a:r>
              <a:rPr lang="en-US" sz="2400" dirty="0"/>
              <a:t>NELP meta-analyzed approximately 50 studies finding that instruction in PA in pre-K and/or K (alone, combined with AK, combined with phonics) led to significant impacts on PA, AK, Reading, Spelling</a:t>
            </a:r>
          </a:p>
          <a:p>
            <a:r>
              <a:rPr lang="en-US" sz="2400" dirty="0"/>
              <a:t>Age/developmental level made no difference in the benefits of this kind of teaching, but what was taught varied (larger to smaller units</a:t>
            </a:r>
            <a:r>
              <a:rPr lang="en-US" sz="2200" dirty="0"/>
              <a:t>) </a:t>
            </a:r>
            <a:endParaRPr lang="en-US" sz="2400" dirty="0"/>
          </a:p>
          <a:p>
            <a:r>
              <a:rPr lang="en-US" sz="2400" dirty="0"/>
              <a:t>NRP meta-analyzed more than 51 studies finding that phonemic awareness instruction in K, 1, and remediation led to significant improvements in phonemic awareness, decoding, reading comprehension, and spelling (NICHD, 2000)</a:t>
            </a:r>
          </a:p>
          <a:p>
            <a:r>
              <a:rPr lang="en-US" sz="2400" dirty="0"/>
              <a:t>NLP (2008) found that phonemic awareness instruction was beneficial for second-language students</a:t>
            </a:r>
          </a:p>
          <a:p>
            <a:endParaRPr lang="en-US" sz="2400" dirty="0"/>
          </a:p>
          <a:p>
            <a:pPr marL="0" indent="0">
              <a:buNone/>
            </a:pPr>
            <a:endParaRPr lang="en-US" sz="2400" dirty="0"/>
          </a:p>
        </p:txBody>
      </p:sp>
    </p:spTree>
    <p:extLst>
      <p:ext uri="{BB962C8B-B14F-4D97-AF65-F5344CB8AC3E}">
        <p14:creationId xmlns:p14="http://schemas.microsoft.com/office/powerpoint/2010/main" val="35146371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Instruction of PA</a:t>
            </a:r>
          </a:p>
        </p:txBody>
      </p:sp>
      <p:sp>
        <p:nvSpPr>
          <p:cNvPr id="3" name="Content Placeholder 2"/>
          <p:cNvSpPr>
            <a:spLocks noGrp="1"/>
          </p:cNvSpPr>
          <p:nvPr>
            <p:ph idx="1"/>
          </p:nvPr>
        </p:nvSpPr>
        <p:spPr/>
        <p:txBody>
          <a:bodyPr>
            <a:normAutofit/>
          </a:bodyPr>
          <a:lstStyle/>
          <a:p>
            <a:r>
              <a:rPr lang="en-US" sz="2800" dirty="0"/>
              <a:t>Initially, it must be done orally; students have to hear the sounds (without text clues)—but it is reciprocal so letters will come into this </a:t>
            </a:r>
          </a:p>
          <a:p>
            <a:r>
              <a:rPr lang="en-US" sz="2800" dirty="0"/>
              <a:t>Brief intensive instruction </a:t>
            </a:r>
          </a:p>
          <a:p>
            <a:r>
              <a:rPr lang="en-US" sz="2800" dirty="0"/>
              <a:t>Instruction should emphasize 1-2 skills at a time</a:t>
            </a:r>
          </a:p>
          <a:p>
            <a:r>
              <a:rPr lang="en-US" sz="2800" dirty="0"/>
              <a:t>Progression is from grosser sounds to smaller sounds (words-syllables-phonemes)</a:t>
            </a:r>
          </a:p>
          <a:p>
            <a:r>
              <a:rPr lang="en-US" sz="2800" dirty="0"/>
              <a:t>Should be combined with alphabet instruction</a:t>
            </a:r>
          </a:p>
          <a:p>
            <a:r>
              <a:rPr lang="en-US" sz="2800" dirty="0"/>
              <a:t>Individual or small group (or with monitoring and follow up)</a:t>
            </a:r>
          </a:p>
          <a:p>
            <a:pPr marL="0" indent="0">
              <a:buNone/>
            </a:pPr>
            <a:endParaRPr lang="en-US" sz="2400" dirty="0"/>
          </a:p>
        </p:txBody>
      </p:sp>
    </p:spTree>
    <p:extLst>
      <p:ext uri="{BB962C8B-B14F-4D97-AF65-F5344CB8AC3E}">
        <p14:creationId xmlns:p14="http://schemas.microsoft.com/office/powerpoint/2010/main" val="40447986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3506" y="1257574"/>
            <a:ext cx="8308975" cy="1143000"/>
          </a:xfrm>
        </p:spPr>
        <p:txBody>
          <a:bodyPr/>
          <a:lstStyle/>
          <a:p>
            <a:r>
              <a:rPr lang="en-US" dirty="0"/>
              <a:t>Phonological Awareness Skills</a:t>
            </a:r>
          </a:p>
        </p:txBody>
      </p:sp>
      <p:sp>
        <p:nvSpPr>
          <p:cNvPr id="3" name="Text Placeholder 2"/>
          <p:cNvSpPr>
            <a:spLocks noGrp="1"/>
          </p:cNvSpPr>
          <p:nvPr>
            <p:ph type="body" idx="1"/>
          </p:nvPr>
        </p:nvSpPr>
        <p:spPr/>
        <p:txBody>
          <a:bodyPr/>
          <a:lstStyle/>
          <a:p>
            <a:r>
              <a:rPr lang="en-US" dirty="0">
                <a:solidFill>
                  <a:schemeClr val="bg1"/>
                </a:solidFill>
              </a:rPr>
              <a:t> </a:t>
            </a:r>
          </a:p>
        </p:txBody>
      </p:sp>
      <p:sp>
        <p:nvSpPr>
          <p:cNvPr id="4" name="Content Placeholder 3"/>
          <p:cNvSpPr>
            <a:spLocks noGrp="1"/>
          </p:cNvSpPr>
          <p:nvPr>
            <p:ph sz="half" idx="2"/>
          </p:nvPr>
        </p:nvSpPr>
        <p:spPr>
          <a:xfrm>
            <a:off x="1963506" y="2678477"/>
            <a:ext cx="4057883" cy="3447686"/>
          </a:xfrm>
        </p:spPr>
        <p:txBody>
          <a:bodyPr/>
          <a:lstStyle/>
          <a:p>
            <a:endParaRPr lang="en-US" dirty="0"/>
          </a:p>
          <a:p>
            <a:r>
              <a:rPr lang="en-US" dirty="0"/>
              <a:t>Word separation</a:t>
            </a:r>
          </a:p>
          <a:p>
            <a:r>
              <a:rPr lang="en-US" dirty="0"/>
              <a:t>Syllable segmentation</a:t>
            </a:r>
          </a:p>
          <a:p>
            <a:r>
              <a:rPr lang="en-US" dirty="0"/>
              <a:t>Onset/rime</a:t>
            </a:r>
          </a:p>
          <a:p>
            <a:r>
              <a:rPr lang="en-US" dirty="0"/>
              <a:t>Phoneme identity</a:t>
            </a:r>
          </a:p>
          <a:p>
            <a:r>
              <a:rPr lang="en-US" dirty="0"/>
              <a:t>Phoneme isolation</a:t>
            </a:r>
          </a:p>
          <a:p>
            <a:endParaRPr lang="en-US" dirty="0"/>
          </a:p>
        </p:txBody>
      </p:sp>
      <p:sp>
        <p:nvSpPr>
          <p:cNvPr id="6" name="Content Placeholder 5"/>
          <p:cNvSpPr>
            <a:spLocks noGrp="1"/>
          </p:cNvSpPr>
          <p:nvPr>
            <p:ph sz="quarter" idx="4"/>
          </p:nvPr>
        </p:nvSpPr>
        <p:spPr>
          <a:xfrm>
            <a:off x="6397752" y="3142529"/>
            <a:ext cx="3840480" cy="3104656"/>
          </a:xfrm>
        </p:spPr>
        <p:txBody>
          <a:bodyPr>
            <a:normAutofit/>
          </a:bodyPr>
          <a:lstStyle/>
          <a:p>
            <a:r>
              <a:rPr lang="en-US" dirty="0"/>
              <a:t>Phoneme blending</a:t>
            </a:r>
          </a:p>
          <a:p>
            <a:r>
              <a:rPr lang="en-US" dirty="0"/>
              <a:t>Phoneme segmentation</a:t>
            </a:r>
          </a:p>
          <a:p>
            <a:r>
              <a:rPr lang="en-US" dirty="0"/>
              <a:t>Phoneme addition</a:t>
            </a:r>
          </a:p>
          <a:p>
            <a:r>
              <a:rPr lang="en-US" dirty="0"/>
              <a:t>Phoneme substitution</a:t>
            </a:r>
          </a:p>
          <a:p>
            <a:r>
              <a:rPr lang="en-US" dirty="0"/>
              <a:t>Phoneme deletion</a:t>
            </a:r>
          </a:p>
          <a:p>
            <a:endParaRPr lang="en-US" sz="2000" dirty="0"/>
          </a:p>
        </p:txBody>
      </p:sp>
    </p:spTree>
    <p:extLst>
      <p:ext uri="{BB962C8B-B14F-4D97-AF65-F5344CB8AC3E}">
        <p14:creationId xmlns:p14="http://schemas.microsoft.com/office/powerpoint/2010/main" val="25197787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Examples of PA Skills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258754544"/>
              </p:ext>
            </p:extLst>
          </p:nvPr>
        </p:nvGraphicFramePr>
        <p:xfrm>
          <a:off x="1981200" y="1609969"/>
          <a:ext cx="8229600" cy="4463019"/>
        </p:xfrm>
        <a:graphic>
          <a:graphicData uri="http://schemas.openxmlformats.org/drawingml/2006/table">
            <a:tbl>
              <a:tblPr firstRow="1" bandRow="1">
                <a:tableStyleId>{5C22544A-7EE6-4342-B048-85BDC9FD1C3A}</a:tableStyleId>
              </a:tblPr>
              <a:tblGrid>
                <a:gridCol w="3173536">
                  <a:extLst>
                    <a:ext uri="{9D8B030D-6E8A-4147-A177-3AD203B41FA5}">
                      <a16:colId xmlns:a16="http://schemas.microsoft.com/office/drawing/2014/main" val="20000"/>
                    </a:ext>
                  </a:extLst>
                </a:gridCol>
                <a:gridCol w="5056064">
                  <a:extLst>
                    <a:ext uri="{9D8B030D-6E8A-4147-A177-3AD203B41FA5}">
                      <a16:colId xmlns:a16="http://schemas.microsoft.com/office/drawing/2014/main" val="20001"/>
                    </a:ext>
                  </a:extLst>
                </a:gridCol>
              </a:tblGrid>
              <a:tr h="405729">
                <a:tc>
                  <a:txBody>
                    <a:bodyPr/>
                    <a:lstStyle/>
                    <a:p>
                      <a:r>
                        <a:rPr lang="en-US" dirty="0"/>
                        <a:t> PA Skill</a:t>
                      </a:r>
                    </a:p>
                  </a:txBody>
                  <a:tcPr/>
                </a:tc>
                <a:tc>
                  <a:txBody>
                    <a:bodyPr/>
                    <a:lstStyle/>
                    <a:p>
                      <a:r>
                        <a:rPr lang="en-US" dirty="0"/>
                        <a:t>Example</a:t>
                      </a:r>
                    </a:p>
                  </a:txBody>
                  <a:tcPr/>
                </a:tc>
                <a:extLst>
                  <a:ext uri="{0D108BD9-81ED-4DB2-BD59-A6C34878D82A}">
                    <a16:rowId xmlns:a16="http://schemas.microsoft.com/office/drawing/2014/main" val="10000"/>
                  </a:ext>
                </a:extLst>
              </a:tr>
              <a:tr h="405729">
                <a:tc>
                  <a:txBody>
                    <a:bodyPr/>
                    <a:lstStyle/>
                    <a:p>
                      <a:r>
                        <a:rPr lang="en-US" dirty="0"/>
                        <a:t>Word separation</a:t>
                      </a:r>
                    </a:p>
                  </a:txBody>
                  <a:tcPr/>
                </a:tc>
                <a:tc>
                  <a:txBody>
                    <a:bodyPr/>
                    <a:lstStyle/>
                    <a:p>
                      <a:r>
                        <a:rPr lang="en-US" dirty="0"/>
                        <a:t>The---man---</a:t>
                      </a:r>
                      <a:r>
                        <a:rPr lang="en-US" baseline="0" dirty="0"/>
                        <a:t>ran---up---the---hill.</a:t>
                      </a:r>
                      <a:endParaRPr lang="en-US" dirty="0"/>
                    </a:p>
                  </a:txBody>
                  <a:tcPr/>
                </a:tc>
                <a:extLst>
                  <a:ext uri="{0D108BD9-81ED-4DB2-BD59-A6C34878D82A}">
                    <a16:rowId xmlns:a16="http://schemas.microsoft.com/office/drawing/2014/main" val="10001"/>
                  </a:ext>
                </a:extLst>
              </a:tr>
              <a:tr h="405729">
                <a:tc>
                  <a:txBody>
                    <a:bodyPr/>
                    <a:lstStyle/>
                    <a:p>
                      <a:r>
                        <a:rPr lang="en-US" dirty="0"/>
                        <a:t>Syllabic segmentation</a:t>
                      </a:r>
                    </a:p>
                  </a:txBody>
                  <a:tcPr/>
                </a:tc>
                <a:tc>
                  <a:txBody>
                    <a:bodyPr/>
                    <a:lstStyle/>
                    <a:p>
                      <a:r>
                        <a:rPr lang="en-US" dirty="0"/>
                        <a:t>Ti--</a:t>
                      </a:r>
                      <a:r>
                        <a:rPr lang="en-US" dirty="0" err="1"/>
                        <a:t>mo</a:t>
                      </a:r>
                      <a:r>
                        <a:rPr lang="en-US" dirty="0"/>
                        <a:t>--thy--Shan--a--</a:t>
                      </a:r>
                      <a:r>
                        <a:rPr lang="en-US" dirty="0" err="1"/>
                        <a:t>han</a:t>
                      </a:r>
                      <a:endParaRPr lang="en-US" dirty="0"/>
                    </a:p>
                  </a:txBody>
                  <a:tcPr/>
                </a:tc>
                <a:extLst>
                  <a:ext uri="{0D108BD9-81ED-4DB2-BD59-A6C34878D82A}">
                    <a16:rowId xmlns:a16="http://schemas.microsoft.com/office/drawing/2014/main" val="10002"/>
                  </a:ext>
                </a:extLst>
              </a:tr>
              <a:tr h="405729">
                <a:tc>
                  <a:txBody>
                    <a:bodyPr/>
                    <a:lstStyle/>
                    <a:p>
                      <a:r>
                        <a:rPr lang="en-US" dirty="0"/>
                        <a:t>Onset/rime</a:t>
                      </a:r>
                    </a:p>
                  </a:txBody>
                  <a:tcPr/>
                </a:tc>
                <a:tc>
                  <a:txBody>
                    <a:bodyPr/>
                    <a:lstStyle/>
                    <a:p>
                      <a:r>
                        <a:rPr lang="en-US" dirty="0"/>
                        <a:t>b—</a:t>
                      </a:r>
                      <a:r>
                        <a:rPr lang="en-US" dirty="0" err="1"/>
                        <a:t>ig</a:t>
                      </a:r>
                      <a:r>
                        <a:rPr lang="en-US" dirty="0"/>
                        <a:t>; m—an; r—</a:t>
                      </a:r>
                      <a:r>
                        <a:rPr lang="en-US" dirty="0" err="1"/>
                        <a:t>ug</a:t>
                      </a:r>
                      <a:r>
                        <a:rPr lang="en-US" dirty="0"/>
                        <a:t>;</a:t>
                      </a:r>
                      <a:r>
                        <a:rPr lang="en-US" baseline="0" dirty="0"/>
                        <a:t> l--</a:t>
                      </a:r>
                      <a:r>
                        <a:rPr lang="en-US" baseline="0" dirty="0" err="1"/>
                        <a:t>amb</a:t>
                      </a:r>
                      <a:r>
                        <a:rPr lang="en-US" baseline="0" dirty="0"/>
                        <a:t> </a:t>
                      </a:r>
                      <a:endParaRPr lang="en-US" dirty="0"/>
                    </a:p>
                  </a:txBody>
                  <a:tcPr/>
                </a:tc>
                <a:extLst>
                  <a:ext uri="{0D108BD9-81ED-4DB2-BD59-A6C34878D82A}">
                    <a16:rowId xmlns:a16="http://schemas.microsoft.com/office/drawing/2014/main" val="10003"/>
                  </a:ext>
                </a:extLst>
              </a:tr>
              <a:tr h="405729">
                <a:tc>
                  <a:txBody>
                    <a:bodyPr/>
                    <a:lstStyle/>
                    <a:p>
                      <a:r>
                        <a:rPr lang="en-US" dirty="0"/>
                        <a:t>Phoneme identity</a:t>
                      </a:r>
                    </a:p>
                  </a:txBody>
                  <a:tcPr/>
                </a:tc>
                <a:tc>
                  <a:txBody>
                    <a:bodyPr/>
                    <a:lstStyle/>
                    <a:p>
                      <a:r>
                        <a:rPr lang="en-US" dirty="0"/>
                        <a:t>ball, game, baby, bat</a:t>
                      </a:r>
                    </a:p>
                  </a:txBody>
                  <a:tcPr/>
                </a:tc>
                <a:extLst>
                  <a:ext uri="{0D108BD9-81ED-4DB2-BD59-A6C34878D82A}">
                    <a16:rowId xmlns:a16="http://schemas.microsoft.com/office/drawing/2014/main" val="10004"/>
                  </a:ext>
                </a:extLst>
              </a:tr>
              <a:tr h="405729">
                <a:tc>
                  <a:txBody>
                    <a:bodyPr/>
                    <a:lstStyle/>
                    <a:p>
                      <a:r>
                        <a:rPr lang="en-US" dirty="0"/>
                        <a:t>Phoneme</a:t>
                      </a:r>
                      <a:r>
                        <a:rPr lang="en-US" baseline="0" dirty="0"/>
                        <a:t> isolation</a:t>
                      </a:r>
                    </a:p>
                  </a:txBody>
                  <a:tcPr/>
                </a:tc>
                <a:tc>
                  <a:txBody>
                    <a:bodyPr/>
                    <a:lstStyle/>
                    <a:p>
                      <a:r>
                        <a:rPr lang="en-US" dirty="0"/>
                        <a:t>p—an, pa—n</a:t>
                      </a:r>
                    </a:p>
                  </a:txBody>
                  <a:tcPr/>
                </a:tc>
                <a:extLst>
                  <a:ext uri="{0D108BD9-81ED-4DB2-BD59-A6C34878D82A}">
                    <a16:rowId xmlns:a16="http://schemas.microsoft.com/office/drawing/2014/main" val="10005"/>
                  </a:ext>
                </a:extLst>
              </a:tr>
              <a:tr h="405729">
                <a:tc>
                  <a:txBody>
                    <a:bodyPr/>
                    <a:lstStyle/>
                    <a:p>
                      <a:r>
                        <a:rPr lang="en-US" dirty="0"/>
                        <a:t>Phoneme blending</a:t>
                      </a:r>
                    </a:p>
                  </a:txBody>
                  <a:tcPr/>
                </a:tc>
                <a:tc>
                  <a:txBody>
                    <a:bodyPr/>
                    <a:lstStyle/>
                    <a:p>
                      <a:r>
                        <a:rPr lang="en-US" dirty="0"/>
                        <a:t>/p/-/a/-/n/</a:t>
                      </a:r>
                    </a:p>
                  </a:txBody>
                  <a:tcPr/>
                </a:tc>
                <a:extLst>
                  <a:ext uri="{0D108BD9-81ED-4DB2-BD59-A6C34878D82A}">
                    <a16:rowId xmlns:a16="http://schemas.microsoft.com/office/drawing/2014/main" val="10006"/>
                  </a:ext>
                </a:extLst>
              </a:tr>
              <a:tr h="405729">
                <a:tc>
                  <a:txBody>
                    <a:bodyPr/>
                    <a:lstStyle/>
                    <a:p>
                      <a:r>
                        <a:rPr lang="en-US" dirty="0"/>
                        <a:t>Phoneme segmentation</a:t>
                      </a:r>
                    </a:p>
                  </a:txBody>
                  <a:tcPr/>
                </a:tc>
                <a:tc>
                  <a:txBody>
                    <a:bodyPr/>
                    <a:lstStyle/>
                    <a:p>
                      <a:r>
                        <a:rPr lang="en-US" dirty="0"/>
                        <a:t>m/a/p</a:t>
                      </a:r>
                      <a:r>
                        <a:rPr lang="en-US" baseline="0" dirty="0"/>
                        <a:t>, t/a/</a:t>
                      </a:r>
                      <a:r>
                        <a:rPr lang="en-US" baseline="0" dirty="0" err="1"/>
                        <a:t>b/l</a:t>
                      </a:r>
                      <a:endParaRPr lang="en-US" dirty="0"/>
                    </a:p>
                  </a:txBody>
                  <a:tcPr/>
                </a:tc>
                <a:extLst>
                  <a:ext uri="{0D108BD9-81ED-4DB2-BD59-A6C34878D82A}">
                    <a16:rowId xmlns:a16="http://schemas.microsoft.com/office/drawing/2014/main" val="10007"/>
                  </a:ext>
                </a:extLst>
              </a:tr>
              <a:tr h="405729">
                <a:tc>
                  <a:txBody>
                    <a:bodyPr/>
                    <a:lstStyle/>
                    <a:p>
                      <a:r>
                        <a:rPr lang="en-US" dirty="0"/>
                        <a:t>Phoneme addition</a:t>
                      </a:r>
                    </a:p>
                  </a:txBody>
                  <a:tcPr/>
                </a:tc>
                <a:tc>
                  <a:txBody>
                    <a:bodyPr/>
                    <a:lstStyle/>
                    <a:p>
                      <a:r>
                        <a:rPr lang="en-US" dirty="0"/>
                        <a:t>re</a:t>
                      </a:r>
                      <a:r>
                        <a:rPr lang="en-US" baseline="0" dirty="0"/>
                        <a:t>, red, </a:t>
                      </a:r>
                      <a:r>
                        <a:rPr lang="en-US" baseline="0" dirty="0" err="1"/>
                        <a:t>redea</a:t>
                      </a:r>
                      <a:r>
                        <a:rPr lang="en-US" baseline="0" dirty="0"/>
                        <a:t>, </a:t>
                      </a:r>
                      <a:r>
                        <a:rPr lang="en-US" baseline="0" dirty="0" err="1"/>
                        <a:t>redeam</a:t>
                      </a:r>
                      <a:r>
                        <a:rPr lang="en-US" baseline="0" dirty="0"/>
                        <a:t>, </a:t>
                      </a:r>
                      <a:r>
                        <a:rPr lang="en-US" baseline="0" dirty="0" err="1"/>
                        <a:t>redeams</a:t>
                      </a:r>
                      <a:endParaRPr lang="en-US" baseline="0" dirty="0"/>
                    </a:p>
                  </a:txBody>
                  <a:tcPr/>
                </a:tc>
                <a:extLst>
                  <a:ext uri="{0D108BD9-81ED-4DB2-BD59-A6C34878D82A}">
                    <a16:rowId xmlns:a16="http://schemas.microsoft.com/office/drawing/2014/main" val="10008"/>
                  </a:ext>
                </a:extLst>
              </a:tr>
              <a:tr h="405729">
                <a:tc>
                  <a:txBody>
                    <a:bodyPr/>
                    <a:lstStyle/>
                    <a:p>
                      <a:r>
                        <a:rPr lang="en-US" dirty="0"/>
                        <a:t>Phoneme</a:t>
                      </a:r>
                      <a:r>
                        <a:rPr lang="en-US" baseline="0" dirty="0"/>
                        <a:t> substitution</a:t>
                      </a:r>
                      <a:endParaRPr lang="en-US" dirty="0"/>
                    </a:p>
                  </a:txBody>
                  <a:tcPr/>
                </a:tc>
                <a:tc>
                  <a:txBody>
                    <a:bodyPr/>
                    <a:lstStyle/>
                    <a:p>
                      <a:r>
                        <a:rPr lang="en-US" dirty="0"/>
                        <a:t>map,</a:t>
                      </a:r>
                      <a:r>
                        <a:rPr lang="en-US" baseline="0" dirty="0"/>
                        <a:t> cap, pap, rap, sap—</a:t>
                      </a:r>
                      <a:r>
                        <a:rPr lang="en-US" baseline="0" dirty="0" err="1"/>
                        <a:t>sam</a:t>
                      </a:r>
                      <a:r>
                        <a:rPr lang="en-US" baseline="0" dirty="0"/>
                        <a:t>, sad, </a:t>
                      </a:r>
                      <a:r>
                        <a:rPr lang="en-US" baseline="0" dirty="0" err="1"/>
                        <a:t>saf</a:t>
                      </a:r>
                      <a:r>
                        <a:rPr lang="en-US" baseline="0" dirty="0"/>
                        <a:t>, sag</a:t>
                      </a:r>
                      <a:endParaRPr lang="en-US" dirty="0"/>
                    </a:p>
                  </a:txBody>
                  <a:tcPr/>
                </a:tc>
                <a:extLst>
                  <a:ext uri="{0D108BD9-81ED-4DB2-BD59-A6C34878D82A}">
                    <a16:rowId xmlns:a16="http://schemas.microsoft.com/office/drawing/2014/main" val="10009"/>
                  </a:ext>
                </a:extLst>
              </a:tr>
              <a:tr h="405729">
                <a:tc>
                  <a:txBody>
                    <a:bodyPr/>
                    <a:lstStyle/>
                    <a:p>
                      <a:r>
                        <a:rPr lang="en-US" dirty="0"/>
                        <a:t>Phoneme deletion</a:t>
                      </a:r>
                    </a:p>
                  </a:txBody>
                  <a:tcPr/>
                </a:tc>
                <a:tc>
                  <a:txBody>
                    <a:bodyPr/>
                    <a:lstStyle/>
                    <a:p>
                      <a:r>
                        <a:rPr lang="en-US" dirty="0"/>
                        <a:t>Ready, read, re, r</a:t>
                      </a:r>
                    </a:p>
                  </a:txBody>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27086124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303A1-A1F9-5B4E-966A-524C159A227C}"/>
              </a:ext>
            </a:extLst>
          </p:cNvPr>
          <p:cNvSpPr>
            <a:spLocks noGrp="1"/>
          </p:cNvSpPr>
          <p:nvPr>
            <p:ph type="title"/>
          </p:nvPr>
        </p:nvSpPr>
        <p:spPr/>
        <p:txBody>
          <a:bodyPr/>
          <a:lstStyle/>
          <a:p>
            <a:r>
              <a:rPr lang="en-US" dirty="0"/>
              <a:t>But what is the science of reading?</a:t>
            </a:r>
          </a:p>
        </p:txBody>
      </p:sp>
      <p:sp>
        <p:nvSpPr>
          <p:cNvPr id="3" name="Content Placeholder 2">
            <a:extLst>
              <a:ext uri="{FF2B5EF4-FFF2-40B4-BE49-F238E27FC236}">
                <a16:creationId xmlns:a16="http://schemas.microsoft.com/office/drawing/2014/main" id="{64A031C3-E394-1344-8068-9713EF34333A}"/>
              </a:ext>
            </a:extLst>
          </p:cNvPr>
          <p:cNvSpPr>
            <a:spLocks noGrp="1"/>
          </p:cNvSpPr>
          <p:nvPr>
            <p:ph idx="1"/>
          </p:nvPr>
        </p:nvSpPr>
        <p:spPr/>
        <p:txBody>
          <a:bodyPr>
            <a:normAutofit/>
          </a:bodyPr>
          <a:lstStyle/>
          <a:p>
            <a:r>
              <a:rPr lang="en-US" dirty="0"/>
              <a:t>Any science of reading would obviously include all studies of reading (literacy)—how it is used, what it means, how it is learned, and so on</a:t>
            </a:r>
          </a:p>
          <a:p>
            <a:r>
              <a:rPr lang="en-US" dirty="0"/>
              <a:t>We are really focused on the science of reading instruction which is, of course, a narrower concept</a:t>
            </a:r>
          </a:p>
          <a:p>
            <a:r>
              <a:rPr lang="en-US" dirty="0"/>
              <a:t>It focuses on those studies that have direct implications for pedagogy</a:t>
            </a:r>
          </a:p>
        </p:txBody>
      </p:sp>
    </p:spTree>
    <p:extLst>
      <p:ext uri="{BB962C8B-B14F-4D97-AF65-F5344CB8AC3E}">
        <p14:creationId xmlns:p14="http://schemas.microsoft.com/office/powerpoint/2010/main" val="6991517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Alphabet Letters</a:t>
            </a:r>
          </a:p>
        </p:txBody>
      </p:sp>
      <p:sp>
        <p:nvSpPr>
          <p:cNvPr id="3" name="Content Placeholder 2"/>
          <p:cNvSpPr>
            <a:spLocks noGrp="1"/>
          </p:cNvSpPr>
          <p:nvPr>
            <p:ph idx="1"/>
          </p:nvPr>
        </p:nvSpPr>
        <p:spPr/>
        <p:txBody>
          <a:bodyPr>
            <a:noAutofit/>
          </a:bodyPr>
          <a:lstStyle/>
          <a:p>
            <a:r>
              <a:rPr lang="en-US" sz="2400" dirty="0"/>
              <a:t>Letter name knowledge is one of best predictors of later reading achievement (Adams, 1990; </a:t>
            </a:r>
            <a:r>
              <a:rPr lang="en-US" sz="2400" dirty="0" err="1"/>
              <a:t>Hammill</a:t>
            </a:r>
            <a:r>
              <a:rPr lang="en-US" sz="2400" dirty="0"/>
              <a:t>, 2004; Scarborough, 1998; </a:t>
            </a:r>
            <a:r>
              <a:rPr lang="en-US" sz="2400" dirty="0" err="1"/>
              <a:t>Schatschneider</a:t>
            </a:r>
            <a:r>
              <a:rPr lang="en-US" sz="2400" dirty="0"/>
              <a:t>, et al., 2004; National Early Literacy Panel, 2008)</a:t>
            </a:r>
          </a:p>
          <a:p>
            <a:r>
              <a:rPr lang="en-US" sz="2400" dirty="0"/>
              <a:t>Letter name knowledge is an important indicator of later reading disability (Gallagher, et al., 2000; O’Connor &amp; Jenkins, 1999; </a:t>
            </a:r>
            <a:r>
              <a:rPr lang="en-US" sz="2400" dirty="0" err="1"/>
              <a:t>Torppa</a:t>
            </a:r>
            <a:r>
              <a:rPr lang="en-US" sz="2400" dirty="0"/>
              <a:t>, et al., 2006)</a:t>
            </a:r>
          </a:p>
          <a:p>
            <a:r>
              <a:rPr lang="en-US" sz="2400" dirty="0"/>
              <a:t>Alphabet knowledge remains significant even when controlling for age, SES, oral language, phonological awareness, or IQ (NELP, 2008)</a:t>
            </a:r>
          </a:p>
          <a:p>
            <a:endParaRPr lang="en-US" sz="2200" dirty="0"/>
          </a:p>
        </p:txBody>
      </p:sp>
    </p:spTree>
    <p:extLst>
      <p:ext uri="{BB962C8B-B14F-4D97-AF65-F5344CB8AC3E}">
        <p14:creationId xmlns:p14="http://schemas.microsoft.com/office/powerpoint/2010/main" val="34092956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Alphabet Letters (cont.)</a:t>
            </a:r>
          </a:p>
        </p:txBody>
      </p:sp>
      <p:sp>
        <p:nvSpPr>
          <p:cNvPr id="3" name="Content Placeholder 2"/>
          <p:cNvSpPr>
            <a:spLocks noGrp="1"/>
          </p:cNvSpPr>
          <p:nvPr>
            <p:ph idx="1"/>
          </p:nvPr>
        </p:nvSpPr>
        <p:spPr/>
        <p:txBody>
          <a:bodyPr>
            <a:noAutofit/>
          </a:bodyPr>
          <a:lstStyle/>
          <a:p>
            <a:r>
              <a:rPr lang="en-US" sz="2400" dirty="0">
                <a:latin typeface="Calibri" charset="0"/>
              </a:rPr>
              <a:t>There are studies of the teaching of alphabet knowledge, but none of these studies have reading outcomes</a:t>
            </a:r>
          </a:p>
          <a:p>
            <a:r>
              <a:rPr lang="en-US" sz="2400" dirty="0">
                <a:latin typeface="Calibri" charset="0"/>
              </a:rPr>
              <a:t>However, studies suggest that letter name teaching </a:t>
            </a:r>
            <a:r>
              <a:rPr lang="en-US" sz="2400" b="1" dirty="0">
                <a:latin typeface="Calibri" charset="0"/>
              </a:rPr>
              <a:t>in combination </a:t>
            </a:r>
            <a:r>
              <a:rPr lang="en-US" sz="2400" dirty="0">
                <a:latin typeface="Calibri" charset="0"/>
              </a:rPr>
              <a:t>with phonological awareness or decoding is beneficial to reading achievement—and phonological awareness development is more rapid when letter names known  (Kim et al, 2010)</a:t>
            </a:r>
          </a:p>
          <a:p>
            <a:r>
              <a:rPr lang="en-US" sz="2400" dirty="0">
                <a:latin typeface="Calibri" charset="0"/>
              </a:rPr>
              <a:t>Studies show the best letter name learning progress occurs when the instruction is combined with letter sounds (</a:t>
            </a:r>
            <a:r>
              <a:rPr lang="en-US" sz="2400" dirty="0" err="1">
                <a:latin typeface="Calibri" charset="0"/>
              </a:rPr>
              <a:t>Piasta</a:t>
            </a:r>
            <a:r>
              <a:rPr lang="en-US" sz="2400" dirty="0">
                <a:latin typeface="Calibri" charset="0"/>
              </a:rPr>
              <a:t> &amp; Wagner, 2010) and that it is important to separate similar letters (visual and aural)</a:t>
            </a:r>
          </a:p>
          <a:p>
            <a:pPr marL="0" indent="0">
              <a:buNone/>
            </a:pPr>
            <a:endParaRPr lang="en-US" sz="2200" dirty="0"/>
          </a:p>
        </p:txBody>
      </p:sp>
    </p:spTree>
    <p:extLst>
      <p:ext uri="{BB962C8B-B14F-4D97-AF65-F5344CB8AC3E}">
        <p14:creationId xmlns:p14="http://schemas.microsoft.com/office/powerpoint/2010/main" val="22280371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Phonics</a:t>
            </a:r>
          </a:p>
        </p:txBody>
      </p:sp>
      <p:sp>
        <p:nvSpPr>
          <p:cNvPr id="3" name="Content Placeholder 2"/>
          <p:cNvSpPr>
            <a:spLocks noGrp="1"/>
          </p:cNvSpPr>
          <p:nvPr>
            <p:ph idx="1"/>
          </p:nvPr>
        </p:nvSpPr>
        <p:spPr/>
        <p:txBody>
          <a:bodyPr/>
          <a:lstStyle/>
          <a:p>
            <a:r>
              <a:rPr lang="en-US" sz="2400" dirty="0"/>
              <a:t>Phonics refers to instruction aimed at teaching the alphabetic system of English; includes sound-symbol correspondences and the relationships between spelling patterns and pronunciations of words. Decoding from print to pronunciation.</a:t>
            </a:r>
          </a:p>
          <a:p>
            <a:r>
              <a:rPr lang="en-US" sz="2400" dirty="0"/>
              <a:t>There has long been controversy over phonics: the controversy is not whether students need to decode or not, just whether such instruction is needed to enable such decoding (Barr, 1972; </a:t>
            </a:r>
            <a:r>
              <a:rPr lang="en-US" sz="2400" dirty="0" err="1"/>
              <a:t>Biemiller</a:t>
            </a:r>
            <a:r>
              <a:rPr lang="en-US" sz="2400" dirty="0"/>
              <a:t>, 1970)</a:t>
            </a:r>
          </a:p>
          <a:p>
            <a:pPr marL="0" indent="0">
              <a:buNone/>
            </a:pPr>
            <a:endParaRPr lang="en-US" sz="2400" dirty="0"/>
          </a:p>
          <a:p>
            <a:endParaRPr lang="en-US" sz="2400" dirty="0"/>
          </a:p>
          <a:p>
            <a:endParaRPr lang="en-US" dirty="0"/>
          </a:p>
        </p:txBody>
      </p:sp>
    </p:spTree>
    <p:extLst>
      <p:ext uri="{BB962C8B-B14F-4D97-AF65-F5344CB8AC3E}">
        <p14:creationId xmlns:p14="http://schemas.microsoft.com/office/powerpoint/2010/main" val="5461556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3144" y="675726"/>
            <a:ext cx="8247249" cy="1082789"/>
          </a:xfrm>
        </p:spPr>
        <p:txBody>
          <a:bodyPr/>
          <a:lstStyle/>
          <a:p>
            <a:r>
              <a:rPr lang="en-US" dirty="0"/>
              <a:t>Phonics (cont.)</a:t>
            </a:r>
          </a:p>
        </p:txBody>
      </p:sp>
      <p:sp>
        <p:nvSpPr>
          <p:cNvPr id="3" name="Content Placeholder 2"/>
          <p:cNvSpPr>
            <a:spLocks noGrp="1"/>
          </p:cNvSpPr>
          <p:nvPr>
            <p:ph idx="1"/>
          </p:nvPr>
        </p:nvSpPr>
        <p:spPr>
          <a:xfrm>
            <a:off x="1957090" y="1880634"/>
            <a:ext cx="8308975" cy="4384927"/>
          </a:xfrm>
        </p:spPr>
        <p:txBody>
          <a:bodyPr>
            <a:noAutofit/>
          </a:bodyPr>
          <a:lstStyle/>
          <a:p>
            <a:r>
              <a:rPr lang="en-US" sz="2400" dirty="0"/>
              <a:t>NELP examined 70 studies on decoding instruction (includes those PA studies noted earlier); found that such instruction in preschool and kindergarten had moderate to large impacts on  students’ reading and spelling development and on various emergent literacy skills</a:t>
            </a:r>
          </a:p>
          <a:p>
            <a:r>
              <a:rPr lang="en-US" sz="2400" dirty="0"/>
              <a:t>NRP examined 38 studies on phonics instruction and found that such teaching in grades K-2 and with older remedial readers had a positive impact on decoding and fluency and on reading comprehension and spelling as well K-2.</a:t>
            </a:r>
          </a:p>
        </p:txBody>
      </p:sp>
    </p:spTree>
    <p:extLst>
      <p:ext uri="{BB962C8B-B14F-4D97-AF65-F5344CB8AC3E}">
        <p14:creationId xmlns:p14="http://schemas.microsoft.com/office/powerpoint/2010/main" val="5282492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Phonics (cont.)</a:t>
            </a:r>
          </a:p>
        </p:txBody>
      </p:sp>
      <p:sp>
        <p:nvSpPr>
          <p:cNvPr id="3" name="Content Placeholder 2"/>
          <p:cNvSpPr>
            <a:spLocks noGrp="1"/>
          </p:cNvSpPr>
          <p:nvPr>
            <p:ph idx="1"/>
          </p:nvPr>
        </p:nvSpPr>
        <p:spPr/>
        <p:txBody>
          <a:bodyPr>
            <a:normAutofit/>
          </a:bodyPr>
          <a:lstStyle/>
          <a:p>
            <a:r>
              <a:rPr lang="en-US" sz="2400" dirty="0"/>
              <a:t>NLP found explicit decoding instruction to be beneficial to English learners as well (though there are only a few studies with this population and the effect sizes were smaller than for native English speakers)</a:t>
            </a:r>
          </a:p>
          <a:p>
            <a:r>
              <a:rPr lang="en-US" sz="2400" dirty="0"/>
              <a:t>No point during these PreK-2 years when code-focused instruction is not beneficial to students (and the benefits appear to be long lasting)</a:t>
            </a:r>
          </a:p>
        </p:txBody>
      </p:sp>
    </p:spTree>
    <p:extLst>
      <p:ext uri="{BB962C8B-B14F-4D97-AF65-F5344CB8AC3E}">
        <p14:creationId xmlns:p14="http://schemas.microsoft.com/office/powerpoint/2010/main" val="41236510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Phonics (cont.)</a:t>
            </a:r>
          </a:p>
        </p:txBody>
      </p:sp>
      <p:sp>
        <p:nvSpPr>
          <p:cNvPr id="3" name="Content Placeholder 2"/>
          <p:cNvSpPr>
            <a:spLocks noGrp="1"/>
          </p:cNvSpPr>
          <p:nvPr>
            <p:ph idx="1"/>
          </p:nvPr>
        </p:nvSpPr>
        <p:spPr/>
        <p:txBody>
          <a:bodyPr>
            <a:normAutofit/>
          </a:bodyPr>
          <a:lstStyle/>
          <a:p>
            <a:r>
              <a:rPr lang="en-US" sz="2400" dirty="0"/>
              <a:t>Effective phonics instruction was explicit and systematic</a:t>
            </a:r>
          </a:p>
          <a:p>
            <a:r>
              <a:rPr lang="en-US" sz="2400" dirty="0"/>
              <a:t>Multiple years of phonics instruction were better than single years</a:t>
            </a:r>
          </a:p>
          <a:p>
            <a:r>
              <a:rPr lang="en-US" sz="2400" dirty="0"/>
              <a:t>Virtually all programs of phonics work with young children (NRP, WWC)—however, thoroughness matters</a:t>
            </a:r>
          </a:p>
          <a:p>
            <a:r>
              <a:rPr lang="en-US" sz="2400" dirty="0"/>
              <a:t>No single phonics sequence did better than any other</a:t>
            </a:r>
          </a:p>
          <a:p>
            <a:r>
              <a:rPr lang="en-US" sz="2400" dirty="0"/>
              <a:t>Phonics instruction should include lots of opportunity for students to decode and encode words </a:t>
            </a:r>
          </a:p>
          <a:p>
            <a:r>
              <a:rPr lang="en-US" sz="2400" dirty="0"/>
              <a:t>Important to develop a “mental set for diversity” </a:t>
            </a:r>
          </a:p>
          <a:p>
            <a:r>
              <a:rPr lang="en-US" sz="2400" dirty="0"/>
              <a:t>Spelling is part of this, too</a:t>
            </a:r>
          </a:p>
          <a:p>
            <a:endParaRPr lang="en-US" sz="2400" dirty="0"/>
          </a:p>
          <a:p>
            <a:endParaRPr lang="en-US" sz="2400" dirty="0"/>
          </a:p>
          <a:p>
            <a:endParaRPr lang="en-US" sz="2400" dirty="0"/>
          </a:p>
        </p:txBody>
      </p:sp>
    </p:spTree>
    <p:extLst>
      <p:ext uri="{BB962C8B-B14F-4D97-AF65-F5344CB8AC3E}">
        <p14:creationId xmlns:p14="http://schemas.microsoft.com/office/powerpoint/2010/main" val="14850754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9926" y="667355"/>
            <a:ext cx="8308975" cy="1143000"/>
          </a:xfrm>
        </p:spPr>
        <p:txBody>
          <a:bodyPr>
            <a:normAutofit fontScale="90000"/>
          </a:bodyPr>
          <a:lstStyle/>
          <a:p>
            <a:r>
              <a:rPr lang="en-US" dirty="0"/>
              <a:t>Phoneme-Grapheme Correspondences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724790646"/>
              </p:ext>
            </p:extLst>
          </p:nvPr>
        </p:nvGraphicFramePr>
        <p:xfrm>
          <a:off x="2073276" y="1600200"/>
          <a:ext cx="8042275" cy="4815840"/>
        </p:xfrm>
        <a:graphic>
          <a:graphicData uri="http://schemas.openxmlformats.org/drawingml/2006/table">
            <a:tbl>
              <a:tblPr firstRow="1" bandRow="1">
                <a:tableStyleId>{5C22544A-7EE6-4342-B048-85BDC9FD1C3A}</a:tableStyleId>
              </a:tblPr>
              <a:tblGrid>
                <a:gridCol w="1445196">
                  <a:extLst>
                    <a:ext uri="{9D8B030D-6E8A-4147-A177-3AD203B41FA5}">
                      <a16:colId xmlns:a16="http://schemas.microsoft.com/office/drawing/2014/main" val="20000"/>
                    </a:ext>
                  </a:extLst>
                </a:gridCol>
                <a:gridCol w="3916321">
                  <a:extLst>
                    <a:ext uri="{9D8B030D-6E8A-4147-A177-3AD203B41FA5}">
                      <a16:colId xmlns:a16="http://schemas.microsoft.com/office/drawing/2014/main" val="20001"/>
                    </a:ext>
                  </a:extLst>
                </a:gridCol>
                <a:gridCol w="2680758">
                  <a:extLst>
                    <a:ext uri="{9D8B030D-6E8A-4147-A177-3AD203B41FA5}">
                      <a16:colId xmlns:a16="http://schemas.microsoft.com/office/drawing/2014/main" val="20002"/>
                    </a:ext>
                  </a:extLst>
                </a:gridCol>
              </a:tblGrid>
              <a:tr h="339003">
                <a:tc>
                  <a:txBody>
                    <a:bodyPr/>
                    <a:lstStyle/>
                    <a:p>
                      <a:r>
                        <a:rPr lang="en-US" dirty="0">
                          <a:solidFill>
                            <a:schemeClr val="tx1"/>
                          </a:solidFill>
                        </a:rPr>
                        <a:t>Phoneme</a:t>
                      </a:r>
                    </a:p>
                  </a:txBody>
                  <a:tcPr marL="89359" marR="89359"/>
                </a:tc>
                <a:tc>
                  <a:txBody>
                    <a:bodyPr/>
                    <a:lstStyle/>
                    <a:p>
                      <a:r>
                        <a:rPr lang="en-US" dirty="0">
                          <a:solidFill>
                            <a:schemeClr val="tx1"/>
                          </a:solidFill>
                        </a:rPr>
                        <a:t>Word Examples</a:t>
                      </a:r>
                    </a:p>
                  </a:txBody>
                  <a:tcPr marL="89359" marR="89359"/>
                </a:tc>
                <a:tc>
                  <a:txBody>
                    <a:bodyPr/>
                    <a:lstStyle/>
                    <a:p>
                      <a:r>
                        <a:rPr lang="en-US" dirty="0">
                          <a:solidFill>
                            <a:schemeClr val="tx1"/>
                          </a:solidFill>
                        </a:rPr>
                        <a:t>Common spellings</a:t>
                      </a:r>
                    </a:p>
                  </a:txBody>
                  <a:tcPr marL="89359" marR="89359"/>
                </a:tc>
                <a:extLst>
                  <a:ext uri="{0D108BD9-81ED-4DB2-BD59-A6C34878D82A}">
                    <a16:rowId xmlns:a16="http://schemas.microsoft.com/office/drawing/2014/main" val="10000"/>
                  </a:ext>
                </a:extLst>
              </a:tr>
              <a:tr h="370840">
                <a:tc>
                  <a:txBody>
                    <a:bodyPr/>
                    <a:lstStyle/>
                    <a:p>
                      <a:r>
                        <a:rPr lang="en-US" dirty="0"/>
                        <a:t>/p/</a:t>
                      </a:r>
                    </a:p>
                  </a:txBody>
                  <a:tcPr marL="89359" marR="89359"/>
                </a:tc>
                <a:tc>
                  <a:txBody>
                    <a:bodyPr/>
                    <a:lstStyle/>
                    <a:p>
                      <a:r>
                        <a:rPr lang="en-US" dirty="0"/>
                        <a:t>pit, spider, stop</a:t>
                      </a:r>
                    </a:p>
                  </a:txBody>
                  <a:tcPr marL="89359" marR="89359"/>
                </a:tc>
                <a:tc>
                  <a:txBody>
                    <a:bodyPr/>
                    <a:lstStyle/>
                    <a:p>
                      <a:r>
                        <a:rPr lang="en-US" dirty="0"/>
                        <a:t>p</a:t>
                      </a:r>
                    </a:p>
                  </a:txBody>
                  <a:tcPr marL="89359" marR="89359"/>
                </a:tc>
                <a:extLst>
                  <a:ext uri="{0D108BD9-81ED-4DB2-BD59-A6C34878D82A}">
                    <a16:rowId xmlns:a16="http://schemas.microsoft.com/office/drawing/2014/main" val="10001"/>
                  </a:ext>
                </a:extLst>
              </a:tr>
              <a:tr h="370840">
                <a:tc>
                  <a:txBody>
                    <a:bodyPr/>
                    <a:lstStyle/>
                    <a:p>
                      <a:r>
                        <a:rPr lang="en-US" dirty="0"/>
                        <a:t>/b/</a:t>
                      </a:r>
                    </a:p>
                  </a:txBody>
                  <a:tcPr marL="89359" marR="89359"/>
                </a:tc>
                <a:tc>
                  <a:txBody>
                    <a:bodyPr/>
                    <a:lstStyle/>
                    <a:p>
                      <a:r>
                        <a:rPr lang="en-US" dirty="0"/>
                        <a:t>bit, brat, bubble</a:t>
                      </a:r>
                    </a:p>
                  </a:txBody>
                  <a:tcPr marL="89359" marR="89359"/>
                </a:tc>
                <a:tc>
                  <a:txBody>
                    <a:bodyPr/>
                    <a:lstStyle/>
                    <a:p>
                      <a:r>
                        <a:rPr lang="en-US" dirty="0"/>
                        <a:t>b</a:t>
                      </a:r>
                    </a:p>
                  </a:txBody>
                  <a:tcPr marL="89359" marR="89359"/>
                </a:tc>
                <a:extLst>
                  <a:ext uri="{0D108BD9-81ED-4DB2-BD59-A6C34878D82A}">
                    <a16:rowId xmlns:a16="http://schemas.microsoft.com/office/drawing/2014/main" val="10002"/>
                  </a:ext>
                </a:extLst>
              </a:tr>
              <a:tr h="370840">
                <a:tc>
                  <a:txBody>
                    <a:bodyPr/>
                    <a:lstStyle/>
                    <a:p>
                      <a:r>
                        <a:rPr lang="en-US" dirty="0"/>
                        <a:t>/m/</a:t>
                      </a:r>
                    </a:p>
                  </a:txBody>
                  <a:tcPr marL="89359" marR="89359"/>
                </a:tc>
                <a:tc>
                  <a:txBody>
                    <a:bodyPr/>
                    <a:lstStyle/>
                    <a:p>
                      <a:r>
                        <a:rPr lang="en-US" dirty="0"/>
                        <a:t>mitt,</a:t>
                      </a:r>
                      <a:r>
                        <a:rPr lang="en-US" baseline="0" dirty="0"/>
                        <a:t> comb, hymn</a:t>
                      </a:r>
                      <a:endParaRPr lang="en-US" dirty="0"/>
                    </a:p>
                  </a:txBody>
                  <a:tcPr marL="89359" marR="89359"/>
                </a:tc>
                <a:tc>
                  <a:txBody>
                    <a:bodyPr/>
                    <a:lstStyle/>
                    <a:p>
                      <a:r>
                        <a:rPr lang="en-US" dirty="0"/>
                        <a:t>m,</a:t>
                      </a:r>
                      <a:r>
                        <a:rPr lang="en-US" baseline="0" dirty="0"/>
                        <a:t> </a:t>
                      </a:r>
                      <a:r>
                        <a:rPr lang="en-US" baseline="0" dirty="0" err="1"/>
                        <a:t>mb</a:t>
                      </a:r>
                      <a:r>
                        <a:rPr lang="en-US" baseline="0" dirty="0"/>
                        <a:t>, </a:t>
                      </a:r>
                      <a:r>
                        <a:rPr lang="en-US" baseline="0" dirty="0" err="1"/>
                        <a:t>mn</a:t>
                      </a:r>
                      <a:endParaRPr lang="en-US" dirty="0"/>
                    </a:p>
                  </a:txBody>
                  <a:tcPr marL="89359" marR="89359"/>
                </a:tc>
                <a:extLst>
                  <a:ext uri="{0D108BD9-81ED-4DB2-BD59-A6C34878D82A}">
                    <a16:rowId xmlns:a16="http://schemas.microsoft.com/office/drawing/2014/main" val="10003"/>
                  </a:ext>
                </a:extLst>
              </a:tr>
              <a:tr h="370840">
                <a:tc>
                  <a:txBody>
                    <a:bodyPr/>
                    <a:lstStyle/>
                    <a:p>
                      <a:r>
                        <a:rPr lang="en-US" dirty="0"/>
                        <a:t>/t/</a:t>
                      </a:r>
                    </a:p>
                  </a:txBody>
                  <a:tcPr marL="89359" marR="89359"/>
                </a:tc>
                <a:tc>
                  <a:txBody>
                    <a:bodyPr/>
                    <a:lstStyle/>
                    <a:p>
                      <a:r>
                        <a:rPr lang="en-US" dirty="0"/>
                        <a:t>tickle</a:t>
                      </a:r>
                      <a:r>
                        <a:rPr lang="en-US" baseline="0" dirty="0"/>
                        <a:t> mitt, sipped</a:t>
                      </a:r>
                      <a:endParaRPr lang="en-US" dirty="0"/>
                    </a:p>
                  </a:txBody>
                  <a:tcPr marL="89359" marR="89359"/>
                </a:tc>
                <a:tc>
                  <a:txBody>
                    <a:bodyPr/>
                    <a:lstStyle/>
                    <a:p>
                      <a:r>
                        <a:rPr lang="en-US" dirty="0"/>
                        <a:t>t,</a:t>
                      </a:r>
                      <a:r>
                        <a:rPr lang="en-US" baseline="0" dirty="0"/>
                        <a:t> </a:t>
                      </a:r>
                      <a:r>
                        <a:rPr lang="en-US" baseline="0" dirty="0" err="1"/>
                        <a:t>tt</a:t>
                      </a:r>
                      <a:r>
                        <a:rPr lang="en-US" baseline="0" dirty="0"/>
                        <a:t>, </a:t>
                      </a:r>
                      <a:r>
                        <a:rPr lang="en-US" baseline="0" dirty="0" err="1"/>
                        <a:t>ed</a:t>
                      </a:r>
                      <a:endParaRPr lang="en-US" dirty="0"/>
                    </a:p>
                  </a:txBody>
                  <a:tcPr marL="89359" marR="89359"/>
                </a:tc>
                <a:extLst>
                  <a:ext uri="{0D108BD9-81ED-4DB2-BD59-A6C34878D82A}">
                    <a16:rowId xmlns:a16="http://schemas.microsoft.com/office/drawing/2014/main" val="10004"/>
                  </a:ext>
                </a:extLst>
              </a:tr>
              <a:tr h="370840">
                <a:tc>
                  <a:txBody>
                    <a:bodyPr/>
                    <a:lstStyle/>
                    <a:p>
                      <a:r>
                        <a:rPr lang="en-US" dirty="0"/>
                        <a:t>/d/</a:t>
                      </a:r>
                    </a:p>
                  </a:txBody>
                  <a:tcPr marL="89359" marR="89359"/>
                </a:tc>
                <a:tc>
                  <a:txBody>
                    <a:bodyPr/>
                    <a:lstStyle/>
                    <a:p>
                      <a:r>
                        <a:rPr lang="en-US" dirty="0"/>
                        <a:t>die,</a:t>
                      </a:r>
                      <a:r>
                        <a:rPr lang="en-US" baseline="0" dirty="0"/>
                        <a:t> loved</a:t>
                      </a:r>
                      <a:endParaRPr lang="en-US" dirty="0"/>
                    </a:p>
                  </a:txBody>
                  <a:tcPr marL="89359" marR="89359"/>
                </a:tc>
                <a:tc>
                  <a:txBody>
                    <a:bodyPr/>
                    <a:lstStyle/>
                    <a:p>
                      <a:r>
                        <a:rPr lang="en-US" dirty="0"/>
                        <a:t>d,</a:t>
                      </a:r>
                      <a:r>
                        <a:rPr lang="en-US" baseline="0" dirty="0"/>
                        <a:t> </a:t>
                      </a:r>
                      <a:r>
                        <a:rPr lang="en-US" baseline="0" dirty="0" err="1"/>
                        <a:t>ed</a:t>
                      </a:r>
                      <a:endParaRPr lang="en-US" dirty="0"/>
                    </a:p>
                  </a:txBody>
                  <a:tcPr marL="89359" marR="89359"/>
                </a:tc>
                <a:extLst>
                  <a:ext uri="{0D108BD9-81ED-4DB2-BD59-A6C34878D82A}">
                    <a16:rowId xmlns:a16="http://schemas.microsoft.com/office/drawing/2014/main" val="10005"/>
                  </a:ext>
                </a:extLst>
              </a:tr>
              <a:tr h="370840">
                <a:tc>
                  <a:txBody>
                    <a:bodyPr/>
                    <a:lstStyle/>
                    <a:p>
                      <a:r>
                        <a:rPr lang="en-US" dirty="0"/>
                        <a:t>/n/</a:t>
                      </a:r>
                    </a:p>
                  </a:txBody>
                  <a:tcPr marL="89359" marR="89359"/>
                </a:tc>
                <a:tc>
                  <a:txBody>
                    <a:bodyPr/>
                    <a:lstStyle/>
                    <a:p>
                      <a:r>
                        <a:rPr lang="en-US" dirty="0"/>
                        <a:t>nice, knight,</a:t>
                      </a:r>
                      <a:r>
                        <a:rPr lang="en-US" baseline="0" dirty="0"/>
                        <a:t> gnat</a:t>
                      </a:r>
                      <a:endParaRPr lang="en-US" dirty="0"/>
                    </a:p>
                  </a:txBody>
                  <a:tcPr marL="89359" marR="89359"/>
                </a:tc>
                <a:tc>
                  <a:txBody>
                    <a:bodyPr/>
                    <a:lstStyle/>
                    <a:p>
                      <a:r>
                        <a:rPr lang="en-US" dirty="0"/>
                        <a:t>n,</a:t>
                      </a:r>
                      <a:r>
                        <a:rPr lang="en-US" baseline="0" dirty="0"/>
                        <a:t> </a:t>
                      </a:r>
                      <a:r>
                        <a:rPr lang="en-US" baseline="0" dirty="0" err="1"/>
                        <a:t>kn</a:t>
                      </a:r>
                      <a:r>
                        <a:rPr lang="en-US" baseline="0" dirty="0"/>
                        <a:t>, </a:t>
                      </a:r>
                      <a:r>
                        <a:rPr lang="en-US" baseline="0" dirty="0" err="1"/>
                        <a:t>gn</a:t>
                      </a:r>
                      <a:endParaRPr lang="en-US" dirty="0"/>
                    </a:p>
                  </a:txBody>
                  <a:tcPr marL="89359" marR="89359"/>
                </a:tc>
                <a:extLst>
                  <a:ext uri="{0D108BD9-81ED-4DB2-BD59-A6C34878D82A}">
                    <a16:rowId xmlns:a16="http://schemas.microsoft.com/office/drawing/2014/main" val="10006"/>
                  </a:ext>
                </a:extLst>
              </a:tr>
              <a:tr h="370840">
                <a:tc>
                  <a:txBody>
                    <a:bodyPr/>
                    <a:lstStyle/>
                    <a:p>
                      <a:r>
                        <a:rPr lang="en-US" dirty="0"/>
                        <a:t>/k/</a:t>
                      </a:r>
                    </a:p>
                  </a:txBody>
                  <a:tcPr marL="89359" marR="89359"/>
                </a:tc>
                <a:tc>
                  <a:txBody>
                    <a:bodyPr/>
                    <a:lstStyle/>
                    <a:p>
                      <a:r>
                        <a:rPr lang="en-US" dirty="0"/>
                        <a:t>cup, kite, duck, chorus, folk,</a:t>
                      </a:r>
                      <a:r>
                        <a:rPr lang="en-US" baseline="0" dirty="0"/>
                        <a:t> quiet </a:t>
                      </a:r>
                      <a:endParaRPr lang="en-US" dirty="0"/>
                    </a:p>
                  </a:txBody>
                  <a:tcPr marL="89359" marR="89359"/>
                </a:tc>
                <a:tc>
                  <a:txBody>
                    <a:bodyPr/>
                    <a:lstStyle/>
                    <a:p>
                      <a:r>
                        <a:rPr lang="en-US" dirty="0"/>
                        <a:t>k,</a:t>
                      </a:r>
                      <a:r>
                        <a:rPr lang="en-US" baseline="0" dirty="0"/>
                        <a:t> c, </a:t>
                      </a:r>
                      <a:r>
                        <a:rPr lang="en-US" baseline="0" dirty="0" err="1"/>
                        <a:t>ck</a:t>
                      </a:r>
                      <a:r>
                        <a:rPr lang="en-US" baseline="0" dirty="0"/>
                        <a:t>, </a:t>
                      </a:r>
                      <a:r>
                        <a:rPr lang="en-US" baseline="0" dirty="0" err="1"/>
                        <a:t>ch</a:t>
                      </a:r>
                      <a:r>
                        <a:rPr lang="en-US" baseline="0" dirty="0"/>
                        <a:t>, </a:t>
                      </a:r>
                      <a:r>
                        <a:rPr lang="en-US" baseline="0" dirty="0" err="1"/>
                        <a:t>lk</a:t>
                      </a:r>
                      <a:r>
                        <a:rPr lang="en-US" baseline="0" dirty="0"/>
                        <a:t>, q</a:t>
                      </a:r>
                      <a:endParaRPr lang="en-US" dirty="0"/>
                    </a:p>
                  </a:txBody>
                  <a:tcPr marL="89359" marR="89359"/>
                </a:tc>
                <a:extLst>
                  <a:ext uri="{0D108BD9-81ED-4DB2-BD59-A6C34878D82A}">
                    <a16:rowId xmlns:a16="http://schemas.microsoft.com/office/drawing/2014/main" val="10007"/>
                  </a:ext>
                </a:extLst>
              </a:tr>
              <a:tr h="370840">
                <a:tc>
                  <a:txBody>
                    <a:bodyPr/>
                    <a:lstStyle/>
                    <a:p>
                      <a:r>
                        <a:rPr lang="en-US" dirty="0"/>
                        <a:t>/g/</a:t>
                      </a:r>
                    </a:p>
                  </a:txBody>
                  <a:tcPr marL="89359" marR="89359"/>
                </a:tc>
                <a:tc>
                  <a:txBody>
                    <a:bodyPr/>
                    <a:lstStyle/>
                    <a:p>
                      <a:r>
                        <a:rPr lang="en-US" dirty="0"/>
                        <a:t>girl, Pittsburgh</a:t>
                      </a:r>
                    </a:p>
                  </a:txBody>
                  <a:tcPr marL="89359" marR="89359"/>
                </a:tc>
                <a:tc>
                  <a:txBody>
                    <a:bodyPr/>
                    <a:lstStyle/>
                    <a:p>
                      <a:r>
                        <a:rPr lang="en-US" dirty="0"/>
                        <a:t>g, </a:t>
                      </a:r>
                      <a:r>
                        <a:rPr lang="en-US" dirty="0" err="1"/>
                        <a:t>gh</a:t>
                      </a:r>
                      <a:r>
                        <a:rPr lang="en-US" baseline="0" dirty="0"/>
                        <a:t> </a:t>
                      </a:r>
                      <a:endParaRPr lang="en-US" dirty="0"/>
                    </a:p>
                  </a:txBody>
                  <a:tcPr marL="89359" marR="89359"/>
                </a:tc>
                <a:extLst>
                  <a:ext uri="{0D108BD9-81ED-4DB2-BD59-A6C34878D82A}">
                    <a16:rowId xmlns:a16="http://schemas.microsoft.com/office/drawing/2014/main" val="10008"/>
                  </a:ext>
                </a:extLst>
              </a:tr>
              <a:tr h="370840">
                <a:tc>
                  <a:txBody>
                    <a:bodyPr/>
                    <a:lstStyle/>
                    <a:p>
                      <a:r>
                        <a:rPr lang="en-US" dirty="0"/>
                        <a:t>/</a:t>
                      </a:r>
                      <a:r>
                        <a:rPr lang="en-US" dirty="0" err="1"/>
                        <a:t>ng</a:t>
                      </a:r>
                      <a:r>
                        <a:rPr lang="en-US" dirty="0"/>
                        <a:t>/</a:t>
                      </a:r>
                    </a:p>
                  </a:txBody>
                  <a:tcPr marL="89359" marR="89359"/>
                </a:tc>
                <a:tc>
                  <a:txBody>
                    <a:bodyPr/>
                    <a:lstStyle/>
                    <a:p>
                      <a:r>
                        <a:rPr lang="en-US" dirty="0"/>
                        <a:t>sing,</a:t>
                      </a:r>
                      <a:r>
                        <a:rPr lang="en-US" baseline="0" dirty="0"/>
                        <a:t> bank</a:t>
                      </a:r>
                      <a:endParaRPr lang="en-US" dirty="0"/>
                    </a:p>
                  </a:txBody>
                  <a:tcPr marL="89359" marR="89359"/>
                </a:tc>
                <a:tc>
                  <a:txBody>
                    <a:bodyPr/>
                    <a:lstStyle/>
                    <a:p>
                      <a:r>
                        <a:rPr lang="en-US" dirty="0" err="1"/>
                        <a:t>ng</a:t>
                      </a:r>
                      <a:r>
                        <a:rPr lang="en-US" dirty="0"/>
                        <a:t>,</a:t>
                      </a:r>
                      <a:r>
                        <a:rPr lang="en-US" baseline="0" dirty="0"/>
                        <a:t> n</a:t>
                      </a:r>
                      <a:endParaRPr lang="en-US" dirty="0"/>
                    </a:p>
                  </a:txBody>
                  <a:tcPr marL="89359" marR="89359"/>
                </a:tc>
                <a:extLst>
                  <a:ext uri="{0D108BD9-81ED-4DB2-BD59-A6C34878D82A}">
                    <a16:rowId xmlns:a16="http://schemas.microsoft.com/office/drawing/2014/main" val="10009"/>
                  </a:ext>
                </a:extLst>
              </a:tr>
              <a:tr h="370840">
                <a:tc>
                  <a:txBody>
                    <a:bodyPr/>
                    <a:lstStyle/>
                    <a:p>
                      <a:r>
                        <a:rPr lang="en-US" dirty="0"/>
                        <a:t>/f/</a:t>
                      </a:r>
                    </a:p>
                  </a:txBody>
                  <a:tcPr marL="89359" marR="89359"/>
                </a:tc>
                <a:tc>
                  <a:txBody>
                    <a:bodyPr/>
                    <a:lstStyle/>
                    <a:p>
                      <a:r>
                        <a:rPr lang="en-US" dirty="0"/>
                        <a:t>fluff,</a:t>
                      </a:r>
                      <a:r>
                        <a:rPr lang="en-US" baseline="0" dirty="0"/>
                        <a:t> sphere, tough, calf</a:t>
                      </a:r>
                      <a:endParaRPr lang="en-US" dirty="0"/>
                    </a:p>
                  </a:txBody>
                  <a:tcPr marL="89359" marR="89359"/>
                </a:tc>
                <a:tc>
                  <a:txBody>
                    <a:bodyPr/>
                    <a:lstStyle/>
                    <a:p>
                      <a:r>
                        <a:rPr lang="en-US" dirty="0"/>
                        <a:t>f,</a:t>
                      </a:r>
                      <a:r>
                        <a:rPr lang="en-US" baseline="0" dirty="0"/>
                        <a:t> </a:t>
                      </a:r>
                      <a:r>
                        <a:rPr lang="en-US" baseline="0" dirty="0" err="1"/>
                        <a:t>ff</a:t>
                      </a:r>
                      <a:r>
                        <a:rPr lang="en-US" baseline="0" dirty="0"/>
                        <a:t>, </a:t>
                      </a:r>
                      <a:r>
                        <a:rPr lang="en-US" baseline="0" dirty="0" err="1"/>
                        <a:t>ph</a:t>
                      </a:r>
                      <a:r>
                        <a:rPr lang="en-US" baseline="0" dirty="0"/>
                        <a:t>, lf</a:t>
                      </a:r>
                      <a:endParaRPr lang="en-US" dirty="0"/>
                    </a:p>
                  </a:txBody>
                  <a:tcPr marL="89359" marR="89359"/>
                </a:tc>
                <a:extLst>
                  <a:ext uri="{0D108BD9-81ED-4DB2-BD59-A6C34878D82A}">
                    <a16:rowId xmlns:a16="http://schemas.microsoft.com/office/drawing/2014/main" val="10010"/>
                  </a:ext>
                </a:extLst>
              </a:tr>
              <a:tr h="370840">
                <a:tc>
                  <a:txBody>
                    <a:bodyPr/>
                    <a:lstStyle/>
                    <a:p>
                      <a:r>
                        <a:rPr lang="en-US" dirty="0"/>
                        <a:t>/v/</a:t>
                      </a:r>
                    </a:p>
                  </a:txBody>
                  <a:tcPr marL="89359" marR="89359"/>
                </a:tc>
                <a:tc>
                  <a:txBody>
                    <a:bodyPr/>
                    <a:lstStyle/>
                    <a:p>
                      <a:r>
                        <a:rPr lang="en-US" dirty="0"/>
                        <a:t>van,</a:t>
                      </a:r>
                      <a:r>
                        <a:rPr lang="en-US" baseline="0" dirty="0"/>
                        <a:t> dove</a:t>
                      </a:r>
                      <a:endParaRPr lang="en-US" dirty="0"/>
                    </a:p>
                  </a:txBody>
                  <a:tcPr marL="89359" marR="89359"/>
                </a:tc>
                <a:tc>
                  <a:txBody>
                    <a:bodyPr/>
                    <a:lstStyle/>
                    <a:p>
                      <a:r>
                        <a:rPr lang="en-US" dirty="0"/>
                        <a:t>v, </a:t>
                      </a:r>
                      <a:r>
                        <a:rPr lang="en-US" dirty="0" err="1"/>
                        <a:t>ve</a:t>
                      </a:r>
                      <a:r>
                        <a:rPr lang="en-US" baseline="0" dirty="0"/>
                        <a:t> </a:t>
                      </a:r>
                      <a:endParaRPr lang="en-US" dirty="0"/>
                    </a:p>
                  </a:txBody>
                  <a:tcPr marL="89359" marR="89359"/>
                </a:tc>
                <a:extLst>
                  <a:ext uri="{0D108BD9-81ED-4DB2-BD59-A6C34878D82A}">
                    <a16:rowId xmlns:a16="http://schemas.microsoft.com/office/drawing/2014/main" val="10011"/>
                  </a:ext>
                </a:extLst>
              </a:tr>
              <a:tr h="370840">
                <a:tc>
                  <a:txBody>
                    <a:bodyPr/>
                    <a:lstStyle/>
                    <a:p>
                      <a:r>
                        <a:rPr lang="en-US" dirty="0"/>
                        <a:t>/s/</a:t>
                      </a:r>
                    </a:p>
                  </a:txBody>
                  <a:tcPr marL="89359" marR="89359"/>
                </a:tc>
                <a:tc>
                  <a:txBody>
                    <a:bodyPr/>
                    <a:lstStyle/>
                    <a:p>
                      <a:r>
                        <a:rPr lang="en-US" dirty="0"/>
                        <a:t>sit,</a:t>
                      </a:r>
                      <a:r>
                        <a:rPr lang="en-US" baseline="0" dirty="0"/>
                        <a:t> pass, science, psychic</a:t>
                      </a:r>
                      <a:endParaRPr lang="en-US" dirty="0"/>
                    </a:p>
                  </a:txBody>
                  <a:tcPr marL="89359" marR="89359"/>
                </a:tc>
                <a:tc>
                  <a:txBody>
                    <a:bodyPr/>
                    <a:lstStyle/>
                    <a:p>
                      <a:r>
                        <a:rPr lang="en-US" dirty="0"/>
                        <a:t>s, </a:t>
                      </a:r>
                      <a:r>
                        <a:rPr lang="en-US" dirty="0" err="1"/>
                        <a:t>ss</a:t>
                      </a:r>
                      <a:r>
                        <a:rPr lang="en-US" dirty="0"/>
                        <a:t>, </a:t>
                      </a:r>
                      <a:r>
                        <a:rPr lang="en-US" dirty="0" err="1"/>
                        <a:t>sc</a:t>
                      </a:r>
                      <a:r>
                        <a:rPr lang="en-US" dirty="0"/>
                        <a:t>, </a:t>
                      </a:r>
                      <a:r>
                        <a:rPr lang="en-US" dirty="0" err="1"/>
                        <a:t>ps</a:t>
                      </a:r>
                      <a:endParaRPr lang="en-US" dirty="0"/>
                    </a:p>
                  </a:txBody>
                  <a:tcPr marL="89359" marR="89359"/>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35720510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Phoneme-Grapheme Correspondence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579937864"/>
              </p:ext>
            </p:extLst>
          </p:nvPr>
        </p:nvGraphicFramePr>
        <p:xfrm>
          <a:off x="2073274" y="1497940"/>
          <a:ext cx="8137524" cy="5487624"/>
        </p:xfrm>
        <a:graphic>
          <a:graphicData uri="http://schemas.openxmlformats.org/drawingml/2006/table">
            <a:tbl>
              <a:tblPr firstRow="1" bandRow="1">
                <a:tableStyleId>{5C22544A-7EE6-4342-B048-85BDC9FD1C3A}</a:tableStyleId>
              </a:tblPr>
              <a:tblGrid>
                <a:gridCol w="1355105">
                  <a:extLst>
                    <a:ext uri="{9D8B030D-6E8A-4147-A177-3AD203B41FA5}">
                      <a16:colId xmlns:a16="http://schemas.microsoft.com/office/drawing/2014/main" val="20000"/>
                    </a:ext>
                  </a:extLst>
                </a:gridCol>
                <a:gridCol w="4069911">
                  <a:extLst>
                    <a:ext uri="{9D8B030D-6E8A-4147-A177-3AD203B41FA5}">
                      <a16:colId xmlns:a16="http://schemas.microsoft.com/office/drawing/2014/main" val="20001"/>
                    </a:ext>
                  </a:extLst>
                </a:gridCol>
                <a:gridCol w="2712508">
                  <a:extLst>
                    <a:ext uri="{9D8B030D-6E8A-4147-A177-3AD203B41FA5}">
                      <a16:colId xmlns:a16="http://schemas.microsoft.com/office/drawing/2014/main" val="20002"/>
                    </a:ext>
                  </a:extLst>
                </a:gridCol>
              </a:tblGrid>
              <a:tr h="458424">
                <a:tc>
                  <a:txBody>
                    <a:bodyPr/>
                    <a:lstStyle/>
                    <a:p>
                      <a:r>
                        <a:rPr lang="en-US" dirty="0">
                          <a:solidFill>
                            <a:srgbClr val="000000"/>
                          </a:solidFill>
                        </a:rPr>
                        <a:t>Phoneme</a:t>
                      </a:r>
                    </a:p>
                  </a:txBody>
                  <a:tcPr/>
                </a:tc>
                <a:tc>
                  <a:txBody>
                    <a:bodyPr/>
                    <a:lstStyle/>
                    <a:p>
                      <a:r>
                        <a:rPr lang="en-US" dirty="0">
                          <a:solidFill>
                            <a:srgbClr val="000000"/>
                          </a:solidFill>
                        </a:rPr>
                        <a:t>Word Examples</a:t>
                      </a:r>
                    </a:p>
                  </a:txBody>
                  <a:tcPr/>
                </a:tc>
                <a:tc>
                  <a:txBody>
                    <a:bodyPr/>
                    <a:lstStyle/>
                    <a:p>
                      <a:r>
                        <a:rPr lang="en-US" dirty="0">
                          <a:solidFill>
                            <a:srgbClr val="000000"/>
                          </a:solidFill>
                        </a:rPr>
                        <a:t>Common spellings</a:t>
                      </a:r>
                    </a:p>
                  </a:txBody>
                  <a:tcPr/>
                </a:tc>
                <a:extLst>
                  <a:ext uri="{0D108BD9-81ED-4DB2-BD59-A6C34878D82A}">
                    <a16:rowId xmlns:a16="http://schemas.microsoft.com/office/drawing/2014/main" val="10000"/>
                  </a:ext>
                </a:extLst>
              </a:tr>
              <a:tr h="337696">
                <a:tc>
                  <a:txBody>
                    <a:bodyPr/>
                    <a:lstStyle/>
                    <a:p>
                      <a:r>
                        <a:rPr lang="en-US" dirty="0">
                          <a:solidFill>
                            <a:srgbClr val="000000"/>
                          </a:solidFill>
                        </a:rPr>
                        <a:t>/z/</a:t>
                      </a:r>
                    </a:p>
                  </a:txBody>
                  <a:tcPr/>
                </a:tc>
                <a:tc>
                  <a:txBody>
                    <a:bodyPr/>
                    <a:lstStyle/>
                    <a:p>
                      <a:r>
                        <a:rPr lang="en-US" dirty="0">
                          <a:solidFill>
                            <a:srgbClr val="000000"/>
                          </a:solidFill>
                        </a:rPr>
                        <a:t>zoo, jazz,</a:t>
                      </a:r>
                      <a:r>
                        <a:rPr lang="en-US" baseline="0" dirty="0">
                          <a:solidFill>
                            <a:srgbClr val="000000"/>
                          </a:solidFill>
                        </a:rPr>
                        <a:t> nose, as, xylophone</a:t>
                      </a:r>
                      <a:endParaRPr lang="en-US" dirty="0">
                        <a:solidFill>
                          <a:srgbClr val="000000"/>
                        </a:solidFill>
                      </a:endParaRPr>
                    </a:p>
                  </a:txBody>
                  <a:tcPr/>
                </a:tc>
                <a:tc>
                  <a:txBody>
                    <a:bodyPr/>
                    <a:lstStyle/>
                    <a:p>
                      <a:r>
                        <a:rPr lang="en-US" dirty="0">
                          <a:solidFill>
                            <a:srgbClr val="000000"/>
                          </a:solidFill>
                        </a:rPr>
                        <a:t>z,</a:t>
                      </a:r>
                      <a:r>
                        <a:rPr lang="en-US" baseline="0" dirty="0">
                          <a:solidFill>
                            <a:srgbClr val="000000"/>
                          </a:solidFill>
                        </a:rPr>
                        <a:t> </a:t>
                      </a:r>
                      <a:r>
                        <a:rPr lang="en-US" baseline="0" dirty="0" err="1">
                          <a:solidFill>
                            <a:srgbClr val="000000"/>
                          </a:solidFill>
                        </a:rPr>
                        <a:t>zz</a:t>
                      </a:r>
                      <a:r>
                        <a:rPr lang="en-US" baseline="0" dirty="0">
                          <a:solidFill>
                            <a:srgbClr val="000000"/>
                          </a:solidFill>
                        </a:rPr>
                        <a:t>, se, s, x</a:t>
                      </a:r>
                      <a:endParaRPr lang="en-US" dirty="0">
                        <a:solidFill>
                          <a:srgbClr val="000000"/>
                        </a:solidFill>
                      </a:endParaRPr>
                    </a:p>
                  </a:txBody>
                  <a:tcPr/>
                </a:tc>
                <a:extLst>
                  <a:ext uri="{0D108BD9-81ED-4DB2-BD59-A6C34878D82A}">
                    <a16:rowId xmlns:a16="http://schemas.microsoft.com/office/drawing/2014/main" val="10001"/>
                  </a:ext>
                </a:extLst>
              </a:tr>
              <a:tr h="337696">
                <a:tc>
                  <a:txBody>
                    <a:bodyPr/>
                    <a:lstStyle/>
                    <a:p>
                      <a:r>
                        <a:rPr lang="en-US" dirty="0"/>
                        <a:t>/</a:t>
                      </a:r>
                      <a:r>
                        <a:rPr lang="en-US" dirty="0" err="1"/>
                        <a:t>th</a:t>
                      </a:r>
                      <a:r>
                        <a:rPr lang="en-US" dirty="0"/>
                        <a:t>/</a:t>
                      </a:r>
                    </a:p>
                  </a:txBody>
                  <a:tcPr/>
                </a:tc>
                <a:tc>
                  <a:txBody>
                    <a:bodyPr/>
                    <a:lstStyle/>
                    <a:p>
                      <a:r>
                        <a:rPr lang="en-US" dirty="0"/>
                        <a:t>thin, breath,</a:t>
                      </a:r>
                      <a:r>
                        <a:rPr lang="en-US" baseline="0" dirty="0"/>
                        <a:t> ether</a:t>
                      </a:r>
                      <a:endParaRPr lang="en-US" dirty="0"/>
                    </a:p>
                  </a:txBody>
                  <a:tcPr/>
                </a:tc>
                <a:tc>
                  <a:txBody>
                    <a:bodyPr/>
                    <a:lstStyle/>
                    <a:p>
                      <a:r>
                        <a:rPr lang="en-US" dirty="0" err="1"/>
                        <a:t>th</a:t>
                      </a:r>
                      <a:r>
                        <a:rPr lang="en-US" baseline="0" dirty="0"/>
                        <a:t> </a:t>
                      </a:r>
                      <a:endParaRPr lang="en-US" dirty="0"/>
                    </a:p>
                  </a:txBody>
                  <a:tcPr/>
                </a:tc>
                <a:extLst>
                  <a:ext uri="{0D108BD9-81ED-4DB2-BD59-A6C34878D82A}">
                    <a16:rowId xmlns:a16="http://schemas.microsoft.com/office/drawing/2014/main" val="10002"/>
                  </a:ext>
                </a:extLst>
              </a:tr>
              <a:tr h="337696">
                <a:tc>
                  <a:txBody>
                    <a:bodyPr/>
                    <a:lstStyle/>
                    <a:p>
                      <a:r>
                        <a:rPr lang="en-US" dirty="0"/>
                        <a:t>/</a:t>
                      </a:r>
                      <a:r>
                        <a:rPr lang="en-US" u="sng" dirty="0" err="1"/>
                        <a:t>th</a:t>
                      </a:r>
                      <a:r>
                        <a:rPr lang="en-US" dirty="0"/>
                        <a:t>/</a:t>
                      </a:r>
                    </a:p>
                  </a:txBody>
                  <a:tcPr/>
                </a:tc>
                <a:tc>
                  <a:txBody>
                    <a:bodyPr/>
                    <a:lstStyle/>
                    <a:p>
                      <a:r>
                        <a:rPr lang="en-US" dirty="0"/>
                        <a:t>this,</a:t>
                      </a:r>
                      <a:r>
                        <a:rPr lang="en-US" baseline="0" dirty="0"/>
                        <a:t> breathe, either</a:t>
                      </a:r>
                      <a:endParaRPr lang="en-US" dirty="0"/>
                    </a:p>
                  </a:txBody>
                  <a:tcPr/>
                </a:tc>
                <a:tc>
                  <a:txBody>
                    <a:bodyPr/>
                    <a:lstStyle/>
                    <a:p>
                      <a:r>
                        <a:rPr lang="en-US" dirty="0" err="1"/>
                        <a:t>th</a:t>
                      </a:r>
                      <a:endParaRPr lang="en-US" dirty="0"/>
                    </a:p>
                  </a:txBody>
                  <a:tcPr/>
                </a:tc>
                <a:extLst>
                  <a:ext uri="{0D108BD9-81ED-4DB2-BD59-A6C34878D82A}">
                    <a16:rowId xmlns:a16="http://schemas.microsoft.com/office/drawing/2014/main" val="10003"/>
                  </a:ext>
                </a:extLst>
              </a:tr>
              <a:tr h="582872">
                <a:tc>
                  <a:txBody>
                    <a:bodyPr/>
                    <a:lstStyle/>
                    <a:p>
                      <a:r>
                        <a:rPr lang="en-US" dirty="0"/>
                        <a:t>/</a:t>
                      </a:r>
                      <a:r>
                        <a:rPr lang="en-US" dirty="0" err="1"/>
                        <a:t>sh</a:t>
                      </a:r>
                      <a:r>
                        <a:rPr lang="en-US" dirty="0"/>
                        <a:t>/</a:t>
                      </a:r>
                    </a:p>
                  </a:txBody>
                  <a:tcPr/>
                </a:tc>
                <a:tc>
                  <a:txBody>
                    <a:bodyPr/>
                    <a:lstStyle/>
                    <a:p>
                      <a:r>
                        <a:rPr lang="en-US" baseline="0" dirty="0"/>
                        <a:t>shoe, mission, sure, charade, precious, notion, mission, special</a:t>
                      </a:r>
                      <a:endParaRPr lang="en-US" dirty="0"/>
                    </a:p>
                  </a:txBody>
                  <a:tcPr/>
                </a:tc>
                <a:tc>
                  <a:txBody>
                    <a:bodyPr/>
                    <a:lstStyle/>
                    <a:p>
                      <a:r>
                        <a:rPr lang="en-US" dirty="0" err="1"/>
                        <a:t>sh</a:t>
                      </a:r>
                      <a:r>
                        <a:rPr lang="en-US" dirty="0"/>
                        <a:t>,</a:t>
                      </a:r>
                      <a:r>
                        <a:rPr lang="en-US" baseline="0" dirty="0"/>
                        <a:t> </a:t>
                      </a:r>
                      <a:r>
                        <a:rPr lang="en-US" baseline="0" dirty="0" err="1"/>
                        <a:t>ss</a:t>
                      </a:r>
                      <a:r>
                        <a:rPr lang="en-US" baseline="0" dirty="0"/>
                        <a:t>, s, </a:t>
                      </a:r>
                      <a:r>
                        <a:rPr lang="en-US" baseline="0" dirty="0" err="1"/>
                        <a:t>ch</a:t>
                      </a:r>
                      <a:r>
                        <a:rPr lang="en-US" baseline="0" dirty="0"/>
                        <a:t>, </a:t>
                      </a:r>
                      <a:r>
                        <a:rPr lang="en-US" baseline="0" dirty="0" err="1"/>
                        <a:t>sc</a:t>
                      </a:r>
                      <a:r>
                        <a:rPr lang="en-US" baseline="0" dirty="0"/>
                        <a:t>, </a:t>
                      </a:r>
                      <a:r>
                        <a:rPr lang="en-US" baseline="0" dirty="0" err="1"/>
                        <a:t>ti</a:t>
                      </a:r>
                      <a:r>
                        <a:rPr lang="en-US" baseline="0" dirty="0"/>
                        <a:t>, </a:t>
                      </a:r>
                      <a:r>
                        <a:rPr lang="en-US" baseline="0" dirty="0" err="1"/>
                        <a:t>si</a:t>
                      </a:r>
                      <a:r>
                        <a:rPr lang="en-US" baseline="0" dirty="0"/>
                        <a:t>, ci</a:t>
                      </a:r>
                      <a:endParaRPr lang="en-US" dirty="0"/>
                    </a:p>
                  </a:txBody>
                  <a:tcPr/>
                </a:tc>
                <a:extLst>
                  <a:ext uri="{0D108BD9-81ED-4DB2-BD59-A6C34878D82A}">
                    <a16:rowId xmlns:a16="http://schemas.microsoft.com/office/drawing/2014/main" val="10004"/>
                  </a:ext>
                </a:extLst>
              </a:tr>
              <a:tr h="337696">
                <a:tc>
                  <a:txBody>
                    <a:bodyPr/>
                    <a:lstStyle/>
                    <a:p>
                      <a:r>
                        <a:rPr lang="en-US" dirty="0"/>
                        <a:t>/</a:t>
                      </a:r>
                      <a:r>
                        <a:rPr lang="en-US" dirty="0" err="1"/>
                        <a:t>zh</a:t>
                      </a:r>
                      <a:r>
                        <a:rPr lang="en-US" dirty="0"/>
                        <a:t>/</a:t>
                      </a:r>
                    </a:p>
                  </a:txBody>
                  <a:tcPr/>
                </a:tc>
                <a:tc>
                  <a:txBody>
                    <a:bodyPr/>
                    <a:lstStyle/>
                    <a:p>
                      <a:r>
                        <a:rPr lang="en-US" dirty="0"/>
                        <a:t>measure,</a:t>
                      </a:r>
                      <a:r>
                        <a:rPr lang="en-US" baseline="0" dirty="0"/>
                        <a:t> azure</a:t>
                      </a:r>
                      <a:endParaRPr lang="en-US" dirty="0"/>
                    </a:p>
                  </a:txBody>
                  <a:tcPr/>
                </a:tc>
                <a:tc>
                  <a:txBody>
                    <a:bodyPr/>
                    <a:lstStyle/>
                    <a:p>
                      <a:r>
                        <a:rPr lang="en-US" dirty="0"/>
                        <a:t>s,</a:t>
                      </a:r>
                      <a:r>
                        <a:rPr lang="en-US" baseline="0" dirty="0"/>
                        <a:t> z</a:t>
                      </a:r>
                      <a:endParaRPr lang="en-US" dirty="0"/>
                    </a:p>
                  </a:txBody>
                  <a:tcPr/>
                </a:tc>
                <a:extLst>
                  <a:ext uri="{0D108BD9-81ED-4DB2-BD59-A6C34878D82A}">
                    <a16:rowId xmlns:a16="http://schemas.microsoft.com/office/drawing/2014/main" val="10005"/>
                  </a:ext>
                </a:extLst>
              </a:tr>
              <a:tr h="337696">
                <a:tc>
                  <a:txBody>
                    <a:bodyPr/>
                    <a:lstStyle/>
                    <a:p>
                      <a:r>
                        <a:rPr lang="en-US" dirty="0"/>
                        <a:t>/</a:t>
                      </a:r>
                      <a:r>
                        <a:rPr lang="en-US" dirty="0" err="1"/>
                        <a:t>ch</a:t>
                      </a:r>
                      <a:r>
                        <a:rPr lang="en-US" dirty="0"/>
                        <a:t>/</a:t>
                      </a:r>
                    </a:p>
                  </a:txBody>
                  <a:tcPr/>
                </a:tc>
                <a:tc>
                  <a:txBody>
                    <a:bodyPr/>
                    <a:lstStyle/>
                    <a:p>
                      <a:r>
                        <a:rPr lang="en-US" dirty="0"/>
                        <a:t>cheap, future,</a:t>
                      </a:r>
                      <a:r>
                        <a:rPr lang="en-US" baseline="0" dirty="0"/>
                        <a:t> etch</a:t>
                      </a:r>
                      <a:endParaRPr lang="en-US" dirty="0"/>
                    </a:p>
                  </a:txBody>
                  <a:tcPr/>
                </a:tc>
                <a:tc>
                  <a:txBody>
                    <a:bodyPr/>
                    <a:lstStyle/>
                    <a:p>
                      <a:r>
                        <a:rPr lang="en-US" dirty="0" err="1"/>
                        <a:t>ch</a:t>
                      </a:r>
                      <a:r>
                        <a:rPr lang="en-US" dirty="0"/>
                        <a:t>,</a:t>
                      </a:r>
                      <a:r>
                        <a:rPr lang="en-US" baseline="0" dirty="0"/>
                        <a:t> </a:t>
                      </a:r>
                      <a:r>
                        <a:rPr lang="en-US" baseline="0" dirty="0" err="1"/>
                        <a:t>tch</a:t>
                      </a:r>
                      <a:endParaRPr lang="en-US" dirty="0"/>
                    </a:p>
                  </a:txBody>
                  <a:tcPr/>
                </a:tc>
                <a:extLst>
                  <a:ext uri="{0D108BD9-81ED-4DB2-BD59-A6C34878D82A}">
                    <a16:rowId xmlns:a16="http://schemas.microsoft.com/office/drawing/2014/main" val="10006"/>
                  </a:ext>
                </a:extLst>
              </a:tr>
              <a:tr h="337696">
                <a:tc>
                  <a:txBody>
                    <a:bodyPr/>
                    <a:lstStyle/>
                    <a:p>
                      <a:r>
                        <a:rPr lang="en-US" dirty="0"/>
                        <a:t>/j/</a:t>
                      </a:r>
                    </a:p>
                  </a:txBody>
                  <a:tcPr/>
                </a:tc>
                <a:tc>
                  <a:txBody>
                    <a:bodyPr/>
                    <a:lstStyle/>
                    <a:p>
                      <a:r>
                        <a:rPr lang="en-US" dirty="0"/>
                        <a:t>judge, wage </a:t>
                      </a:r>
                    </a:p>
                  </a:txBody>
                  <a:tcPr/>
                </a:tc>
                <a:tc>
                  <a:txBody>
                    <a:bodyPr/>
                    <a:lstStyle/>
                    <a:p>
                      <a:r>
                        <a:rPr lang="en-US" dirty="0"/>
                        <a:t>j,</a:t>
                      </a:r>
                      <a:r>
                        <a:rPr lang="en-US" baseline="0" dirty="0"/>
                        <a:t> </a:t>
                      </a:r>
                      <a:r>
                        <a:rPr lang="en-US" baseline="0" dirty="0" err="1"/>
                        <a:t>dge</a:t>
                      </a:r>
                      <a:r>
                        <a:rPr lang="en-US" baseline="0" dirty="0"/>
                        <a:t>, </a:t>
                      </a:r>
                      <a:r>
                        <a:rPr lang="en-US" baseline="0" dirty="0" err="1"/>
                        <a:t>ge</a:t>
                      </a:r>
                      <a:endParaRPr lang="en-US" dirty="0"/>
                    </a:p>
                  </a:txBody>
                  <a:tcPr/>
                </a:tc>
                <a:extLst>
                  <a:ext uri="{0D108BD9-81ED-4DB2-BD59-A6C34878D82A}">
                    <a16:rowId xmlns:a16="http://schemas.microsoft.com/office/drawing/2014/main" val="10007"/>
                  </a:ext>
                </a:extLst>
              </a:tr>
              <a:tr h="337696">
                <a:tc>
                  <a:txBody>
                    <a:bodyPr/>
                    <a:lstStyle/>
                    <a:p>
                      <a:r>
                        <a:rPr lang="en-US" dirty="0"/>
                        <a:t>/l/</a:t>
                      </a:r>
                    </a:p>
                  </a:txBody>
                  <a:tcPr/>
                </a:tc>
                <a:tc>
                  <a:txBody>
                    <a:bodyPr/>
                    <a:lstStyle/>
                    <a:p>
                      <a:r>
                        <a:rPr lang="en-US" dirty="0"/>
                        <a:t>lamb, call,</a:t>
                      </a:r>
                      <a:r>
                        <a:rPr lang="en-US" baseline="0" dirty="0"/>
                        <a:t> single</a:t>
                      </a:r>
                      <a:endParaRPr lang="en-US" dirty="0"/>
                    </a:p>
                  </a:txBody>
                  <a:tcPr/>
                </a:tc>
                <a:tc>
                  <a:txBody>
                    <a:bodyPr/>
                    <a:lstStyle/>
                    <a:p>
                      <a:r>
                        <a:rPr lang="en-US" baseline="0" dirty="0"/>
                        <a:t>l, </a:t>
                      </a:r>
                      <a:r>
                        <a:rPr lang="en-US" baseline="0" dirty="0" err="1"/>
                        <a:t>ll</a:t>
                      </a:r>
                      <a:r>
                        <a:rPr lang="en-US" baseline="0" dirty="0"/>
                        <a:t>, le </a:t>
                      </a:r>
                      <a:endParaRPr lang="en-US" dirty="0"/>
                    </a:p>
                  </a:txBody>
                  <a:tcPr/>
                </a:tc>
                <a:extLst>
                  <a:ext uri="{0D108BD9-81ED-4DB2-BD59-A6C34878D82A}">
                    <a16:rowId xmlns:a16="http://schemas.microsoft.com/office/drawing/2014/main" val="10008"/>
                  </a:ext>
                </a:extLst>
              </a:tr>
              <a:tr h="337696">
                <a:tc>
                  <a:txBody>
                    <a:bodyPr/>
                    <a:lstStyle/>
                    <a:p>
                      <a:r>
                        <a:rPr lang="en-US" dirty="0"/>
                        <a:t>/r/</a:t>
                      </a:r>
                    </a:p>
                  </a:txBody>
                  <a:tcPr/>
                </a:tc>
                <a:tc>
                  <a:txBody>
                    <a:bodyPr/>
                    <a:lstStyle/>
                    <a:p>
                      <a:r>
                        <a:rPr lang="en-US" dirty="0"/>
                        <a:t>reach, wrap, her, fur,</a:t>
                      </a:r>
                      <a:r>
                        <a:rPr lang="en-US" baseline="0" dirty="0"/>
                        <a:t> stir</a:t>
                      </a:r>
                      <a:endParaRPr lang="en-US" dirty="0"/>
                    </a:p>
                  </a:txBody>
                  <a:tcPr/>
                </a:tc>
                <a:tc>
                  <a:txBody>
                    <a:bodyPr/>
                    <a:lstStyle/>
                    <a:p>
                      <a:r>
                        <a:rPr lang="en-US" dirty="0"/>
                        <a:t>r,</a:t>
                      </a:r>
                      <a:r>
                        <a:rPr lang="en-US" baseline="0" dirty="0"/>
                        <a:t> </a:t>
                      </a:r>
                      <a:r>
                        <a:rPr lang="en-US" baseline="0" dirty="0" err="1"/>
                        <a:t>wr</a:t>
                      </a:r>
                      <a:r>
                        <a:rPr lang="en-US" baseline="0" dirty="0"/>
                        <a:t>, </a:t>
                      </a:r>
                      <a:r>
                        <a:rPr lang="en-US" baseline="0" dirty="0" err="1"/>
                        <a:t>er</a:t>
                      </a:r>
                      <a:r>
                        <a:rPr lang="en-US" baseline="0" dirty="0"/>
                        <a:t>/</a:t>
                      </a:r>
                      <a:r>
                        <a:rPr lang="en-US" baseline="0" dirty="0" err="1"/>
                        <a:t>ur</a:t>
                      </a:r>
                      <a:r>
                        <a:rPr lang="en-US" baseline="0" dirty="0"/>
                        <a:t>/</a:t>
                      </a:r>
                      <a:r>
                        <a:rPr lang="en-US" baseline="0" dirty="0" err="1"/>
                        <a:t>ir</a:t>
                      </a:r>
                      <a:endParaRPr lang="en-US" dirty="0"/>
                    </a:p>
                  </a:txBody>
                  <a:tcPr/>
                </a:tc>
                <a:extLst>
                  <a:ext uri="{0D108BD9-81ED-4DB2-BD59-A6C34878D82A}">
                    <a16:rowId xmlns:a16="http://schemas.microsoft.com/office/drawing/2014/main" val="10009"/>
                  </a:ext>
                </a:extLst>
              </a:tr>
              <a:tr h="337696">
                <a:tc>
                  <a:txBody>
                    <a:bodyPr/>
                    <a:lstStyle/>
                    <a:p>
                      <a:r>
                        <a:rPr lang="en-US" dirty="0"/>
                        <a:t>/y/</a:t>
                      </a:r>
                    </a:p>
                  </a:txBody>
                  <a:tcPr/>
                </a:tc>
                <a:tc>
                  <a:txBody>
                    <a:bodyPr/>
                    <a:lstStyle/>
                    <a:p>
                      <a:r>
                        <a:rPr lang="en-US" dirty="0"/>
                        <a:t>you,</a:t>
                      </a:r>
                      <a:r>
                        <a:rPr lang="en-US" baseline="0" dirty="0"/>
                        <a:t> use, feud, onion</a:t>
                      </a:r>
                      <a:endParaRPr lang="en-US" dirty="0"/>
                    </a:p>
                  </a:txBody>
                  <a:tcPr/>
                </a:tc>
                <a:tc>
                  <a:txBody>
                    <a:bodyPr/>
                    <a:lstStyle/>
                    <a:p>
                      <a:r>
                        <a:rPr lang="en-US" dirty="0"/>
                        <a:t>y</a:t>
                      </a:r>
                      <a:r>
                        <a:rPr lang="en-US" baseline="0" dirty="0"/>
                        <a:t> (u, </a:t>
                      </a:r>
                      <a:r>
                        <a:rPr lang="en-US" baseline="0" dirty="0" err="1"/>
                        <a:t>eu</a:t>
                      </a:r>
                      <a:r>
                        <a:rPr lang="en-US" baseline="0" dirty="0"/>
                        <a:t>), </a:t>
                      </a:r>
                      <a:r>
                        <a:rPr lang="en-US" baseline="0" dirty="0" err="1"/>
                        <a:t>i</a:t>
                      </a:r>
                      <a:endParaRPr lang="en-US" dirty="0"/>
                    </a:p>
                  </a:txBody>
                  <a:tcPr/>
                </a:tc>
                <a:extLst>
                  <a:ext uri="{0D108BD9-81ED-4DB2-BD59-A6C34878D82A}">
                    <a16:rowId xmlns:a16="http://schemas.microsoft.com/office/drawing/2014/main" val="10010"/>
                  </a:ext>
                </a:extLst>
              </a:tr>
              <a:tr h="337696">
                <a:tc>
                  <a:txBody>
                    <a:bodyPr/>
                    <a:lstStyle/>
                    <a:p>
                      <a:r>
                        <a:rPr lang="en-US" dirty="0"/>
                        <a:t>/w/</a:t>
                      </a:r>
                    </a:p>
                  </a:txBody>
                  <a:tcPr/>
                </a:tc>
                <a:tc>
                  <a:txBody>
                    <a:bodyPr/>
                    <a:lstStyle/>
                    <a:p>
                      <a:r>
                        <a:rPr lang="en-US" dirty="0"/>
                        <a:t>witch,</a:t>
                      </a:r>
                      <a:r>
                        <a:rPr lang="en-US" baseline="0" dirty="0"/>
                        <a:t> queen</a:t>
                      </a:r>
                      <a:endParaRPr lang="en-US" dirty="0"/>
                    </a:p>
                  </a:txBody>
                  <a:tcPr/>
                </a:tc>
                <a:tc>
                  <a:txBody>
                    <a:bodyPr/>
                    <a:lstStyle/>
                    <a:p>
                      <a:r>
                        <a:rPr lang="en-US" dirty="0"/>
                        <a:t>w, (q)u</a:t>
                      </a:r>
                    </a:p>
                  </a:txBody>
                  <a:tcPr/>
                </a:tc>
                <a:extLst>
                  <a:ext uri="{0D108BD9-81ED-4DB2-BD59-A6C34878D82A}">
                    <a16:rowId xmlns:a16="http://schemas.microsoft.com/office/drawing/2014/main" val="10011"/>
                  </a:ext>
                </a:extLst>
              </a:tr>
              <a:tr h="337696">
                <a:tc>
                  <a:txBody>
                    <a:bodyPr/>
                    <a:lstStyle/>
                    <a:p>
                      <a:r>
                        <a:rPr lang="en-US" dirty="0"/>
                        <a:t>/</a:t>
                      </a:r>
                      <a:r>
                        <a:rPr lang="en-US" dirty="0" err="1"/>
                        <a:t>wh</a:t>
                      </a:r>
                      <a:r>
                        <a:rPr lang="en-US" dirty="0"/>
                        <a:t>/</a:t>
                      </a:r>
                    </a:p>
                  </a:txBody>
                  <a:tcPr/>
                </a:tc>
                <a:tc>
                  <a:txBody>
                    <a:bodyPr/>
                    <a:lstStyle/>
                    <a:p>
                      <a:r>
                        <a:rPr lang="en-US" dirty="0"/>
                        <a:t>where</a:t>
                      </a:r>
                    </a:p>
                  </a:txBody>
                  <a:tcPr/>
                </a:tc>
                <a:tc>
                  <a:txBody>
                    <a:bodyPr/>
                    <a:lstStyle/>
                    <a:p>
                      <a:r>
                        <a:rPr lang="en-US" dirty="0" err="1"/>
                        <a:t>wh</a:t>
                      </a:r>
                      <a:endParaRPr lang="en-US" dirty="0"/>
                    </a:p>
                  </a:txBody>
                  <a:tcPr/>
                </a:tc>
                <a:extLst>
                  <a:ext uri="{0D108BD9-81ED-4DB2-BD59-A6C34878D82A}">
                    <a16:rowId xmlns:a16="http://schemas.microsoft.com/office/drawing/2014/main" val="10012"/>
                  </a:ext>
                </a:extLst>
              </a:tr>
              <a:tr h="337696">
                <a:tc>
                  <a:txBody>
                    <a:bodyPr/>
                    <a:lstStyle/>
                    <a:p>
                      <a:r>
                        <a:rPr lang="en-US" dirty="0"/>
                        <a:t>/h/</a:t>
                      </a:r>
                    </a:p>
                  </a:txBody>
                  <a:tcPr/>
                </a:tc>
                <a:tc>
                  <a:txBody>
                    <a:bodyPr/>
                    <a:lstStyle/>
                    <a:p>
                      <a:r>
                        <a:rPr lang="en-US" dirty="0"/>
                        <a:t>house,</a:t>
                      </a:r>
                      <a:r>
                        <a:rPr lang="en-US" baseline="0" dirty="0"/>
                        <a:t> whole</a:t>
                      </a:r>
                      <a:endParaRPr lang="en-US" dirty="0"/>
                    </a:p>
                  </a:txBody>
                  <a:tcPr/>
                </a:tc>
                <a:tc>
                  <a:txBody>
                    <a:bodyPr/>
                    <a:lstStyle/>
                    <a:p>
                      <a:r>
                        <a:rPr lang="en-US" dirty="0"/>
                        <a:t>h, </a:t>
                      </a:r>
                      <a:r>
                        <a:rPr lang="en-US" dirty="0" err="1"/>
                        <a:t>wh</a:t>
                      </a:r>
                      <a:endParaRPr lang="en-US" dirty="0"/>
                    </a:p>
                  </a:txBody>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33233259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Phoneme-Grapheme Correspondence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67900459"/>
              </p:ext>
            </p:extLst>
          </p:nvPr>
        </p:nvGraphicFramePr>
        <p:xfrm>
          <a:off x="1981200" y="1243940"/>
          <a:ext cx="8229600" cy="5357762"/>
        </p:xfrm>
        <a:graphic>
          <a:graphicData uri="http://schemas.openxmlformats.org/drawingml/2006/table">
            <a:tbl>
              <a:tblPr firstRow="1" bandRow="1">
                <a:tableStyleId>{5C22544A-7EE6-4342-B048-85BDC9FD1C3A}</a:tableStyleId>
              </a:tblPr>
              <a:tblGrid>
                <a:gridCol w="1370438">
                  <a:extLst>
                    <a:ext uri="{9D8B030D-6E8A-4147-A177-3AD203B41FA5}">
                      <a16:colId xmlns:a16="http://schemas.microsoft.com/office/drawing/2014/main" val="20000"/>
                    </a:ext>
                  </a:extLst>
                </a:gridCol>
                <a:gridCol w="4115962">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369202">
                <a:tc>
                  <a:txBody>
                    <a:bodyPr/>
                    <a:lstStyle/>
                    <a:p>
                      <a:r>
                        <a:rPr lang="en-US" dirty="0">
                          <a:solidFill>
                            <a:srgbClr val="000000"/>
                          </a:solidFill>
                        </a:rPr>
                        <a:t>Phoneme</a:t>
                      </a:r>
                    </a:p>
                  </a:txBody>
                  <a:tcPr/>
                </a:tc>
                <a:tc>
                  <a:txBody>
                    <a:bodyPr/>
                    <a:lstStyle/>
                    <a:p>
                      <a:r>
                        <a:rPr lang="en-US" dirty="0">
                          <a:solidFill>
                            <a:srgbClr val="000000"/>
                          </a:solidFill>
                        </a:rPr>
                        <a:t>Word Examples</a:t>
                      </a:r>
                    </a:p>
                  </a:txBody>
                  <a:tcPr/>
                </a:tc>
                <a:tc>
                  <a:txBody>
                    <a:bodyPr/>
                    <a:lstStyle/>
                    <a:p>
                      <a:r>
                        <a:rPr lang="en-US" dirty="0">
                          <a:solidFill>
                            <a:srgbClr val="000000"/>
                          </a:solidFill>
                        </a:rPr>
                        <a:t>Common spellings</a:t>
                      </a:r>
                    </a:p>
                  </a:txBody>
                  <a:tcPr/>
                </a:tc>
                <a:extLst>
                  <a:ext uri="{0D108BD9-81ED-4DB2-BD59-A6C34878D82A}">
                    <a16:rowId xmlns:a16="http://schemas.microsoft.com/office/drawing/2014/main" val="10000"/>
                  </a:ext>
                </a:extLst>
              </a:tr>
              <a:tr h="370840">
                <a:tc>
                  <a:txBody>
                    <a:bodyPr/>
                    <a:lstStyle/>
                    <a:p>
                      <a:r>
                        <a:rPr lang="en-US" dirty="0"/>
                        <a:t>/</a:t>
                      </a:r>
                      <a:r>
                        <a:rPr lang="en-US" dirty="0" err="1"/>
                        <a:t>ē</a:t>
                      </a:r>
                      <a:r>
                        <a:rPr lang="en-US" dirty="0"/>
                        <a:t>/</a:t>
                      </a:r>
                    </a:p>
                  </a:txBody>
                  <a:tcPr/>
                </a:tc>
                <a:tc>
                  <a:txBody>
                    <a:bodyPr/>
                    <a:lstStyle/>
                    <a:p>
                      <a:r>
                        <a:rPr lang="en-US" dirty="0"/>
                        <a:t>see,</a:t>
                      </a:r>
                      <a:r>
                        <a:rPr lang="en-US" baseline="0" dirty="0"/>
                        <a:t> these me, eat, key, happy, chief, either</a:t>
                      </a:r>
                      <a:endParaRPr lang="en-US" dirty="0"/>
                    </a:p>
                  </a:txBody>
                  <a:tcPr/>
                </a:tc>
                <a:tc>
                  <a:txBody>
                    <a:bodyPr/>
                    <a:lstStyle/>
                    <a:p>
                      <a:r>
                        <a:rPr lang="en-US" dirty="0" err="1"/>
                        <a:t>ee</a:t>
                      </a:r>
                      <a:r>
                        <a:rPr lang="en-US" dirty="0"/>
                        <a:t>,</a:t>
                      </a:r>
                      <a:r>
                        <a:rPr lang="en-US" baseline="0" dirty="0"/>
                        <a:t> </a:t>
                      </a:r>
                      <a:r>
                        <a:rPr lang="en-US" baseline="0" dirty="0" err="1"/>
                        <a:t>e__e</a:t>
                      </a:r>
                      <a:r>
                        <a:rPr lang="en-US" baseline="0" dirty="0"/>
                        <a:t>, -e, </a:t>
                      </a:r>
                      <a:r>
                        <a:rPr lang="en-US" baseline="0" dirty="0" err="1"/>
                        <a:t>ea</a:t>
                      </a:r>
                      <a:r>
                        <a:rPr lang="en-US" baseline="0" dirty="0"/>
                        <a:t>, </a:t>
                      </a:r>
                      <a:r>
                        <a:rPr lang="en-US" baseline="0" dirty="0" err="1"/>
                        <a:t>ey</a:t>
                      </a:r>
                      <a:r>
                        <a:rPr lang="en-US" baseline="0" dirty="0"/>
                        <a:t>, -y, </a:t>
                      </a:r>
                      <a:r>
                        <a:rPr lang="en-US" baseline="0" dirty="0" err="1"/>
                        <a:t>ie</a:t>
                      </a:r>
                      <a:r>
                        <a:rPr lang="en-US" baseline="0" dirty="0"/>
                        <a:t>, </a:t>
                      </a:r>
                      <a:r>
                        <a:rPr lang="en-US" baseline="0" dirty="0" err="1"/>
                        <a:t>ei</a:t>
                      </a:r>
                      <a:endParaRPr lang="en-US" dirty="0"/>
                    </a:p>
                  </a:txBody>
                  <a:tcPr/>
                </a:tc>
                <a:extLst>
                  <a:ext uri="{0D108BD9-81ED-4DB2-BD59-A6C34878D82A}">
                    <a16:rowId xmlns:a16="http://schemas.microsoft.com/office/drawing/2014/main" val="10001"/>
                  </a:ext>
                </a:extLst>
              </a:tr>
              <a:tr h="370840">
                <a:tc>
                  <a:txBody>
                    <a:bodyPr/>
                    <a:lstStyle/>
                    <a:p>
                      <a:r>
                        <a:rPr lang="en-US" dirty="0"/>
                        <a:t>/</a:t>
                      </a:r>
                      <a:r>
                        <a:rPr lang="en-US" dirty="0" err="1"/>
                        <a:t>ĭ</a:t>
                      </a:r>
                      <a:r>
                        <a:rPr lang="en-US" dirty="0"/>
                        <a:t>/</a:t>
                      </a:r>
                    </a:p>
                  </a:txBody>
                  <a:tcPr/>
                </a:tc>
                <a:tc>
                  <a:txBody>
                    <a:bodyPr/>
                    <a:lstStyle/>
                    <a:p>
                      <a:r>
                        <a:rPr lang="en-US" dirty="0"/>
                        <a:t>sit,</a:t>
                      </a:r>
                      <a:r>
                        <a:rPr lang="en-US" baseline="0" dirty="0"/>
                        <a:t> gym</a:t>
                      </a:r>
                      <a:endParaRPr lang="en-US" dirty="0"/>
                    </a:p>
                  </a:txBody>
                  <a:tcPr/>
                </a:tc>
                <a:tc>
                  <a:txBody>
                    <a:bodyPr/>
                    <a:lstStyle/>
                    <a:p>
                      <a:r>
                        <a:rPr lang="en-US" dirty="0" err="1"/>
                        <a:t>i</a:t>
                      </a:r>
                      <a:r>
                        <a:rPr lang="en-US" dirty="0"/>
                        <a:t>,</a:t>
                      </a:r>
                      <a:r>
                        <a:rPr lang="en-US" baseline="0" dirty="0"/>
                        <a:t> y</a:t>
                      </a:r>
                      <a:endParaRPr lang="en-US" dirty="0"/>
                    </a:p>
                  </a:txBody>
                  <a:tcPr/>
                </a:tc>
                <a:extLst>
                  <a:ext uri="{0D108BD9-81ED-4DB2-BD59-A6C34878D82A}">
                    <a16:rowId xmlns:a16="http://schemas.microsoft.com/office/drawing/2014/main" val="10002"/>
                  </a:ext>
                </a:extLst>
              </a:tr>
              <a:tr h="370840">
                <a:tc>
                  <a:txBody>
                    <a:bodyPr/>
                    <a:lstStyle/>
                    <a:p>
                      <a:r>
                        <a:rPr lang="en-US" dirty="0"/>
                        <a:t>/</a:t>
                      </a:r>
                      <a:r>
                        <a:rPr lang="en-US" dirty="0" err="1"/>
                        <a:t>ā</a:t>
                      </a:r>
                      <a:r>
                        <a:rPr lang="en-US" dirty="0"/>
                        <a:t>/</a:t>
                      </a:r>
                    </a:p>
                  </a:txBody>
                  <a:tcPr/>
                </a:tc>
                <a:tc>
                  <a:txBody>
                    <a:bodyPr/>
                    <a:lstStyle/>
                    <a:p>
                      <a:r>
                        <a:rPr lang="en-US" dirty="0"/>
                        <a:t>make,</a:t>
                      </a:r>
                      <a:r>
                        <a:rPr lang="en-US" baseline="0" dirty="0"/>
                        <a:t> rain, play, great, baby, eight, vein, they</a:t>
                      </a:r>
                      <a:endParaRPr lang="en-US" dirty="0"/>
                    </a:p>
                  </a:txBody>
                  <a:tcPr/>
                </a:tc>
                <a:tc>
                  <a:txBody>
                    <a:bodyPr/>
                    <a:lstStyle/>
                    <a:p>
                      <a:r>
                        <a:rPr lang="en-US" dirty="0" err="1"/>
                        <a:t>a__e</a:t>
                      </a:r>
                      <a:r>
                        <a:rPr lang="en-US" dirty="0"/>
                        <a:t>,</a:t>
                      </a:r>
                      <a:r>
                        <a:rPr lang="en-US" baseline="0" dirty="0"/>
                        <a:t> </a:t>
                      </a:r>
                      <a:r>
                        <a:rPr lang="en-US" baseline="0" dirty="0" err="1"/>
                        <a:t>ai</a:t>
                      </a:r>
                      <a:r>
                        <a:rPr lang="en-US" baseline="0" dirty="0"/>
                        <a:t>, ay, </a:t>
                      </a:r>
                      <a:r>
                        <a:rPr lang="en-US" baseline="0" dirty="0" err="1"/>
                        <a:t>ea</a:t>
                      </a:r>
                      <a:r>
                        <a:rPr lang="en-US" baseline="0" dirty="0"/>
                        <a:t>, -y, </a:t>
                      </a:r>
                      <a:r>
                        <a:rPr lang="en-US" baseline="0" dirty="0" err="1"/>
                        <a:t>eigh</a:t>
                      </a:r>
                      <a:r>
                        <a:rPr lang="en-US" baseline="0" dirty="0"/>
                        <a:t>, </a:t>
                      </a:r>
                      <a:r>
                        <a:rPr lang="en-US" baseline="0" dirty="0" err="1"/>
                        <a:t>ei</a:t>
                      </a:r>
                      <a:r>
                        <a:rPr lang="en-US" baseline="0" dirty="0"/>
                        <a:t>, </a:t>
                      </a:r>
                      <a:r>
                        <a:rPr lang="en-US" baseline="0" dirty="0" err="1"/>
                        <a:t>ey</a:t>
                      </a:r>
                      <a:endParaRPr lang="en-US" dirty="0"/>
                    </a:p>
                  </a:txBody>
                  <a:tcPr/>
                </a:tc>
                <a:extLst>
                  <a:ext uri="{0D108BD9-81ED-4DB2-BD59-A6C34878D82A}">
                    <a16:rowId xmlns:a16="http://schemas.microsoft.com/office/drawing/2014/main" val="10003"/>
                  </a:ext>
                </a:extLst>
              </a:tr>
              <a:tr h="370840">
                <a:tc>
                  <a:txBody>
                    <a:bodyPr/>
                    <a:lstStyle/>
                    <a:p>
                      <a:r>
                        <a:rPr lang="en-US" dirty="0"/>
                        <a:t>/</a:t>
                      </a:r>
                      <a:r>
                        <a:rPr lang="en-US" dirty="0" err="1"/>
                        <a:t>ě</a:t>
                      </a:r>
                      <a:r>
                        <a:rPr lang="en-US" dirty="0"/>
                        <a:t>/</a:t>
                      </a:r>
                    </a:p>
                  </a:txBody>
                  <a:tcPr/>
                </a:tc>
                <a:tc>
                  <a:txBody>
                    <a:bodyPr/>
                    <a:lstStyle/>
                    <a:p>
                      <a:r>
                        <a:rPr lang="en-US" baseline="0" dirty="0"/>
                        <a:t>bed, breath</a:t>
                      </a:r>
                      <a:endParaRPr lang="en-US" dirty="0"/>
                    </a:p>
                  </a:txBody>
                  <a:tcPr/>
                </a:tc>
                <a:tc>
                  <a:txBody>
                    <a:bodyPr/>
                    <a:lstStyle/>
                    <a:p>
                      <a:r>
                        <a:rPr lang="en-US" dirty="0"/>
                        <a:t>e,</a:t>
                      </a:r>
                      <a:r>
                        <a:rPr lang="en-US" baseline="0" dirty="0"/>
                        <a:t> </a:t>
                      </a:r>
                      <a:r>
                        <a:rPr lang="en-US" baseline="0" dirty="0" err="1"/>
                        <a:t>ea</a:t>
                      </a:r>
                      <a:endParaRPr lang="en-US" dirty="0"/>
                    </a:p>
                  </a:txBody>
                  <a:tcPr/>
                </a:tc>
                <a:extLst>
                  <a:ext uri="{0D108BD9-81ED-4DB2-BD59-A6C34878D82A}">
                    <a16:rowId xmlns:a16="http://schemas.microsoft.com/office/drawing/2014/main" val="10004"/>
                  </a:ext>
                </a:extLst>
              </a:tr>
              <a:tr h="370840">
                <a:tc>
                  <a:txBody>
                    <a:bodyPr/>
                    <a:lstStyle/>
                    <a:p>
                      <a:r>
                        <a:rPr lang="en-US" dirty="0"/>
                        <a:t>/</a:t>
                      </a:r>
                      <a:r>
                        <a:rPr lang="en-US" dirty="0" err="1"/>
                        <a:t>ă</a:t>
                      </a:r>
                      <a:r>
                        <a:rPr lang="en-US" dirty="0"/>
                        <a:t>/</a:t>
                      </a:r>
                    </a:p>
                  </a:txBody>
                  <a:tcPr/>
                </a:tc>
                <a:tc>
                  <a:txBody>
                    <a:bodyPr/>
                    <a:lstStyle/>
                    <a:p>
                      <a:r>
                        <a:rPr lang="en-US" dirty="0"/>
                        <a:t>cat</a:t>
                      </a:r>
                    </a:p>
                  </a:txBody>
                  <a:tcPr/>
                </a:tc>
                <a:tc>
                  <a:txBody>
                    <a:bodyPr/>
                    <a:lstStyle/>
                    <a:p>
                      <a:r>
                        <a:rPr lang="en-US" dirty="0"/>
                        <a:t>a</a:t>
                      </a:r>
                    </a:p>
                  </a:txBody>
                  <a:tcPr/>
                </a:tc>
                <a:extLst>
                  <a:ext uri="{0D108BD9-81ED-4DB2-BD59-A6C34878D82A}">
                    <a16:rowId xmlns:a16="http://schemas.microsoft.com/office/drawing/2014/main" val="10005"/>
                  </a:ext>
                </a:extLst>
              </a:tr>
              <a:tr h="370840">
                <a:tc>
                  <a:txBody>
                    <a:bodyPr/>
                    <a:lstStyle/>
                    <a:p>
                      <a:r>
                        <a:rPr lang="en-US" dirty="0"/>
                        <a:t>/</a:t>
                      </a:r>
                      <a:r>
                        <a:rPr lang="en-US" dirty="0" err="1"/>
                        <a:t>ī</a:t>
                      </a:r>
                      <a:r>
                        <a:rPr lang="en-US" dirty="0"/>
                        <a:t>/</a:t>
                      </a:r>
                    </a:p>
                  </a:txBody>
                  <a:tcPr/>
                </a:tc>
                <a:tc>
                  <a:txBody>
                    <a:bodyPr/>
                    <a:lstStyle/>
                    <a:p>
                      <a:r>
                        <a:rPr lang="en-US" dirty="0"/>
                        <a:t>time,</a:t>
                      </a:r>
                      <a:r>
                        <a:rPr lang="en-US" baseline="0" dirty="0"/>
                        <a:t> pie, cry, right, rifle</a:t>
                      </a:r>
                      <a:endParaRPr lang="en-US" dirty="0"/>
                    </a:p>
                  </a:txBody>
                  <a:tcPr/>
                </a:tc>
                <a:tc>
                  <a:txBody>
                    <a:bodyPr/>
                    <a:lstStyle/>
                    <a:p>
                      <a:r>
                        <a:rPr lang="en-US" dirty="0" err="1"/>
                        <a:t>i</a:t>
                      </a:r>
                      <a:r>
                        <a:rPr lang="en-US" dirty="0"/>
                        <a:t>__e,</a:t>
                      </a:r>
                      <a:r>
                        <a:rPr lang="en-US" baseline="0" dirty="0"/>
                        <a:t> </a:t>
                      </a:r>
                      <a:r>
                        <a:rPr lang="en-US" baseline="0" dirty="0" err="1"/>
                        <a:t>ie</a:t>
                      </a:r>
                      <a:r>
                        <a:rPr lang="en-US" baseline="0" dirty="0"/>
                        <a:t>, -y, </a:t>
                      </a:r>
                      <a:r>
                        <a:rPr lang="en-US" baseline="0" dirty="0" err="1"/>
                        <a:t>igh</a:t>
                      </a:r>
                      <a:r>
                        <a:rPr lang="en-US" baseline="0" dirty="0"/>
                        <a:t>, -</a:t>
                      </a:r>
                      <a:r>
                        <a:rPr lang="en-US" baseline="0" dirty="0" err="1"/>
                        <a:t>i</a:t>
                      </a:r>
                      <a:endParaRPr lang="en-US" dirty="0"/>
                    </a:p>
                  </a:txBody>
                  <a:tcPr/>
                </a:tc>
                <a:extLst>
                  <a:ext uri="{0D108BD9-81ED-4DB2-BD59-A6C34878D82A}">
                    <a16:rowId xmlns:a16="http://schemas.microsoft.com/office/drawing/2014/main" val="10006"/>
                  </a:ext>
                </a:extLst>
              </a:tr>
              <a:tr h="370840">
                <a:tc>
                  <a:txBody>
                    <a:bodyPr/>
                    <a:lstStyle/>
                    <a:p>
                      <a:r>
                        <a:rPr lang="en-US" dirty="0"/>
                        <a:t>/</a:t>
                      </a:r>
                      <a:r>
                        <a:rPr lang="en-US" dirty="0" err="1"/>
                        <a:t>ŏ</a:t>
                      </a:r>
                      <a:r>
                        <a:rPr lang="en-US" dirty="0"/>
                        <a:t>/</a:t>
                      </a:r>
                    </a:p>
                  </a:txBody>
                  <a:tcPr/>
                </a:tc>
                <a:tc>
                  <a:txBody>
                    <a:bodyPr/>
                    <a:lstStyle/>
                    <a:p>
                      <a:r>
                        <a:rPr lang="en-US" dirty="0"/>
                        <a:t>fox,</a:t>
                      </a:r>
                      <a:r>
                        <a:rPr lang="en-US" baseline="0" dirty="0"/>
                        <a:t> swap, palm</a:t>
                      </a:r>
                      <a:endParaRPr lang="en-US" dirty="0"/>
                    </a:p>
                  </a:txBody>
                  <a:tcPr/>
                </a:tc>
                <a:tc>
                  <a:txBody>
                    <a:bodyPr/>
                    <a:lstStyle/>
                    <a:p>
                      <a:r>
                        <a:rPr lang="en-US" dirty="0"/>
                        <a:t>o,</a:t>
                      </a:r>
                      <a:r>
                        <a:rPr lang="en-US" baseline="0" dirty="0"/>
                        <a:t> </a:t>
                      </a:r>
                      <a:r>
                        <a:rPr lang="en-US" baseline="0" dirty="0" err="1"/>
                        <a:t>wa</a:t>
                      </a:r>
                      <a:r>
                        <a:rPr lang="en-US" baseline="0" dirty="0"/>
                        <a:t>, al</a:t>
                      </a:r>
                      <a:endParaRPr lang="en-US" dirty="0"/>
                    </a:p>
                  </a:txBody>
                  <a:tcPr/>
                </a:tc>
                <a:extLst>
                  <a:ext uri="{0D108BD9-81ED-4DB2-BD59-A6C34878D82A}">
                    <a16:rowId xmlns:a16="http://schemas.microsoft.com/office/drawing/2014/main" val="10007"/>
                  </a:ext>
                </a:extLst>
              </a:tr>
              <a:tr h="370840">
                <a:tc>
                  <a:txBody>
                    <a:bodyPr/>
                    <a:lstStyle/>
                    <a:p>
                      <a:r>
                        <a:rPr lang="en-US" dirty="0"/>
                        <a:t>/</a:t>
                      </a:r>
                      <a:r>
                        <a:rPr lang="en-US" dirty="0" err="1"/>
                        <a:t>ŭ</a:t>
                      </a:r>
                      <a:r>
                        <a:rPr lang="en-US" dirty="0"/>
                        <a:t>/</a:t>
                      </a:r>
                    </a:p>
                  </a:txBody>
                  <a:tcPr/>
                </a:tc>
                <a:tc>
                  <a:txBody>
                    <a:bodyPr/>
                    <a:lstStyle/>
                    <a:p>
                      <a:r>
                        <a:rPr lang="en-US" dirty="0"/>
                        <a:t>cup,</a:t>
                      </a:r>
                      <a:r>
                        <a:rPr lang="en-US" baseline="0" dirty="0"/>
                        <a:t> cover, flood, tough</a:t>
                      </a:r>
                      <a:endParaRPr lang="en-US" dirty="0"/>
                    </a:p>
                  </a:txBody>
                  <a:tcPr/>
                </a:tc>
                <a:tc>
                  <a:txBody>
                    <a:bodyPr/>
                    <a:lstStyle/>
                    <a:p>
                      <a:r>
                        <a:rPr lang="en-US" baseline="0" dirty="0"/>
                        <a:t>u, o, </a:t>
                      </a:r>
                      <a:r>
                        <a:rPr lang="en-US" baseline="0" dirty="0" err="1"/>
                        <a:t>oo</a:t>
                      </a:r>
                      <a:r>
                        <a:rPr lang="en-US" baseline="0" dirty="0"/>
                        <a:t>, </a:t>
                      </a:r>
                      <a:r>
                        <a:rPr lang="en-US" baseline="0" dirty="0" err="1"/>
                        <a:t>ou</a:t>
                      </a:r>
                      <a:endParaRPr lang="en-US" dirty="0"/>
                    </a:p>
                  </a:txBody>
                  <a:tcPr/>
                </a:tc>
                <a:extLst>
                  <a:ext uri="{0D108BD9-81ED-4DB2-BD59-A6C34878D82A}">
                    <a16:rowId xmlns:a16="http://schemas.microsoft.com/office/drawing/2014/main" val="10008"/>
                  </a:ext>
                </a:extLst>
              </a:tr>
              <a:tr h="370840">
                <a:tc>
                  <a:txBody>
                    <a:bodyPr/>
                    <a:lstStyle/>
                    <a:p>
                      <a:r>
                        <a:rPr lang="en-US" dirty="0"/>
                        <a:t>/aw/</a:t>
                      </a:r>
                    </a:p>
                  </a:txBody>
                  <a:tcPr/>
                </a:tc>
                <a:tc>
                  <a:txBody>
                    <a:bodyPr/>
                    <a:lstStyle/>
                    <a:p>
                      <a:r>
                        <a:rPr lang="en-US" dirty="0"/>
                        <a:t>saw</a:t>
                      </a:r>
                      <a:r>
                        <a:rPr lang="en-US" baseline="0" dirty="0"/>
                        <a:t>, pause, call, water, brought</a:t>
                      </a:r>
                      <a:endParaRPr lang="en-US" dirty="0"/>
                    </a:p>
                  </a:txBody>
                  <a:tcPr/>
                </a:tc>
                <a:tc>
                  <a:txBody>
                    <a:bodyPr/>
                    <a:lstStyle/>
                    <a:p>
                      <a:r>
                        <a:rPr lang="en-US" dirty="0"/>
                        <a:t>aw,</a:t>
                      </a:r>
                      <a:r>
                        <a:rPr lang="en-US" baseline="0" dirty="0"/>
                        <a:t> au, all, w, </a:t>
                      </a:r>
                      <a:r>
                        <a:rPr lang="en-US" baseline="0" dirty="0" err="1"/>
                        <a:t>ough</a:t>
                      </a:r>
                      <a:endParaRPr lang="en-US" dirty="0"/>
                    </a:p>
                  </a:txBody>
                  <a:tcPr/>
                </a:tc>
                <a:extLst>
                  <a:ext uri="{0D108BD9-81ED-4DB2-BD59-A6C34878D82A}">
                    <a16:rowId xmlns:a16="http://schemas.microsoft.com/office/drawing/2014/main" val="10009"/>
                  </a:ext>
                </a:extLst>
              </a:tr>
              <a:tr h="370840">
                <a:tc>
                  <a:txBody>
                    <a:bodyPr/>
                    <a:lstStyle/>
                    <a:p>
                      <a:r>
                        <a:rPr lang="en-US" dirty="0"/>
                        <a:t>/</a:t>
                      </a:r>
                      <a:r>
                        <a:rPr lang="en-US" dirty="0" err="1"/>
                        <a:t>ō</a:t>
                      </a:r>
                      <a:r>
                        <a:rPr lang="en-US" dirty="0"/>
                        <a:t>/</a:t>
                      </a:r>
                    </a:p>
                  </a:txBody>
                  <a:tcPr/>
                </a:tc>
                <a:tc>
                  <a:txBody>
                    <a:bodyPr/>
                    <a:lstStyle/>
                    <a:p>
                      <a:r>
                        <a:rPr lang="en-US" dirty="0"/>
                        <a:t>vote,</a:t>
                      </a:r>
                      <a:r>
                        <a:rPr lang="en-US" baseline="0" dirty="0"/>
                        <a:t> boat, toe, snow, open</a:t>
                      </a:r>
                      <a:endParaRPr lang="en-US" dirty="0"/>
                    </a:p>
                  </a:txBody>
                  <a:tcPr/>
                </a:tc>
                <a:tc>
                  <a:txBody>
                    <a:bodyPr/>
                    <a:lstStyle/>
                    <a:p>
                      <a:r>
                        <a:rPr lang="en-US" dirty="0" err="1"/>
                        <a:t>o_e</a:t>
                      </a:r>
                      <a:r>
                        <a:rPr lang="en-US" baseline="0" dirty="0"/>
                        <a:t>. </a:t>
                      </a:r>
                      <a:r>
                        <a:rPr lang="en-US" baseline="0" dirty="0" err="1"/>
                        <a:t>oa</a:t>
                      </a:r>
                      <a:r>
                        <a:rPr lang="en-US" baseline="0" dirty="0"/>
                        <a:t>, </a:t>
                      </a:r>
                      <a:r>
                        <a:rPr lang="en-US" baseline="0" dirty="0" err="1"/>
                        <a:t>oe</a:t>
                      </a:r>
                      <a:r>
                        <a:rPr lang="en-US" baseline="0" dirty="0"/>
                        <a:t>, </a:t>
                      </a:r>
                      <a:r>
                        <a:rPr lang="en-US" baseline="0" dirty="0" err="1"/>
                        <a:t>ow</a:t>
                      </a:r>
                      <a:r>
                        <a:rPr lang="en-US" baseline="0" dirty="0"/>
                        <a:t>, o-</a:t>
                      </a:r>
                      <a:endParaRPr lang="en-US" dirty="0"/>
                    </a:p>
                  </a:txBody>
                  <a:tcPr/>
                </a:tc>
                <a:extLst>
                  <a:ext uri="{0D108BD9-81ED-4DB2-BD59-A6C34878D82A}">
                    <a16:rowId xmlns:a16="http://schemas.microsoft.com/office/drawing/2014/main" val="10010"/>
                  </a:ext>
                </a:extLst>
              </a:tr>
              <a:tr h="370840">
                <a:tc>
                  <a:txBody>
                    <a:bodyPr/>
                    <a:lstStyle/>
                    <a:p>
                      <a:r>
                        <a:rPr lang="en-US" dirty="0"/>
                        <a:t>/</a:t>
                      </a:r>
                      <a:r>
                        <a:rPr lang="en-US" dirty="0" err="1"/>
                        <a:t>ŏŏ</a:t>
                      </a:r>
                      <a:r>
                        <a:rPr lang="en-US" dirty="0"/>
                        <a:t>/</a:t>
                      </a:r>
                    </a:p>
                  </a:txBody>
                  <a:tcPr/>
                </a:tc>
                <a:tc>
                  <a:txBody>
                    <a:bodyPr/>
                    <a:lstStyle/>
                    <a:p>
                      <a:r>
                        <a:rPr lang="en-US" dirty="0"/>
                        <a:t>took,</a:t>
                      </a:r>
                      <a:r>
                        <a:rPr lang="en-US" baseline="0" dirty="0"/>
                        <a:t> put, could</a:t>
                      </a:r>
                      <a:endParaRPr lang="en-US" dirty="0"/>
                    </a:p>
                  </a:txBody>
                  <a:tcPr/>
                </a:tc>
                <a:tc>
                  <a:txBody>
                    <a:bodyPr/>
                    <a:lstStyle/>
                    <a:p>
                      <a:r>
                        <a:rPr lang="en-US" dirty="0" err="1"/>
                        <a:t>oo</a:t>
                      </a:r>
                      <a:r>
                        <a:rPr lang="en-US" dirty="0"/>
                        <a:t>,</a:t>
                      </a:r>
                      <a:r>
                        <a:rPr lang="en-US" baseline="0" dirty="0"/>
                        <a:t> u, </a:t>
                      </a:r>
                      <a:r>
                        <a:rPr lang="en-US" baseline="0" dirty="0" err="1"/>
                        <a:t>ou</a:t>
                      </a:r>
                      <a:endParaRPr lang="en-US" dirty="0"/>
                    </a:p>
                  </a:txBody>
                  <a:tcPr/>
                </a:tc>
                <a:extLst>
                  <a:ext uri="{0D108BD9-81ED-4DB2-BD59-A6C34878D82A}">
                    <a16:rowId xmlns:a16="http://schemas.microsoft.com/office/drawing/2014/main" val="10011"/>
                  </a:ext>
                </a:extLst>
              </a:tr>
              <a:tr h="370840">
                <a:tc>
                  <a:txBody>
                    <a:bodyPr/>
                    <a:lstStyle/>
                    <a:p>
                      <a:r>
                        <a:rPr lang="en-US" dirty="0"/>
                        <a:t>/</a:t>
                      </a:r>
                      <a:r>
                        <a:rPr lang="en-US" dirty="0" err="1"/>
                        <a:t>ū</a:t>
                      </a:r>
                      <a:r>
                        <a:rPr lang="en-US" dirty="0"/>
                        <a:t>/ [</a:t>
                      </a:r>
                      <a:r>
                        <a:rPr lang="en-US" dirty="0" err="1"/>
                        <a:t>ōō</a:t>
                      </a:r>
                      <a:r>
                        <a:rPr lang="en-US" dirty="0"/>
                        <a:t>]</a:t>
                      </a:r>
                    </a:p>
                  </a:txBody>
                  <a:tcPr/>
                </a:tc>
                <a:tc>
                  <a:txBody>
                    <a:bodyPr/>
                    <a:lstStyle/>
                    <a:p>
                      <a:r>
                        <a:rPr lang="en-US" dirty="0"/>
                        <a:t>moo,</a:t>
                      </a:r>
                      <a:r>
                        <a:rPr lang="en-US" baseline="0" dirty="0"/>
                        <a:t> tube, blue, chew, suit, soup</a:t>
                      </a:r>
                      <a:endParaRPr lang="en-US" dirty="0"/>
                    </a:p>
                  </a:txBody>
                  <a:tcPr/>
                </a:tc>
                <a:tc>
                  <a:txBody>
                    <a:bodyPr/>
                    <a:lstStyle/>
                    <a:p>
                      <a:r>
                        <a:rPr lang="en-US" dirty="0" err="1"/>
                        <a:t>oo</a:t>
                      </a:r>
                      <a:r>
                        <a:rPr lang="en-US" dirty="0"/>
                        <a:t>,</a:t>
                      </a:r>
                      <a:r>
                        <a:rPr lang="en-US" baseline="0" dirty="0"/>
                        <a:t> </a:t>
                      </a:r>
                      <a:r>
                        <a:rPr lang="en-US" baseline="0" dirty="0" err="1"/>
                        <a:t>u_e</a:t>
                      </a:r>
                      <a:r>
                        <a:rPr lang="en-US" baseline="0" dirty="0"/>
                        <a:t>, </a:t>
                      </a:r>
                      <a:r>
                        <a:rPr lang="en-US" baseline="0" dirty="0" err="1"/>
                        <a:t>ue</a:t>
                      </a:r>
                      <a:r>
                        <a:rPr lang="en-US" baseline="0" dirty="0"/>
                        <a:t>, </a:t>
                      </a:r>
                      <a:r>
                        <a:rPr lang="en-US" baseline="0" dirty="0" err="1"/>
                        <a:t>ew</a:t>
                      </a:r>
                      <a:r>
                        <a:rPr lang="en-US" baseline="0" dirty="0"/>
                        <a:t>, </a:t>
                      </a:r>
                      <a:r>
                        <a:rPr lang="en-US" baseline="0" dirty="0" err="1"/>
                        <a:t>ui</a:t>
                      </a:r>
                      <a:r>
                        <a:rPr lang="en-US" baseline="0" dirty="0"/>
                        <a:t>, </a:t>
                      </a:r>
                      <a:r>
                        <a:rPr lang="en-US" baseline="0" dirty="0" err="1"/>
                        <a:t>ou</a:t>
                      </a:r>
                      <a:endParaRPr lang="en-US" dirty="0"/>
                    </a:p>
                  </a:txBody>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27305890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Phoneme-Grapheme Correspondence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6187280"/>
              </p:ext>
            </p:extLst>
          </p:nvPr>
        </p:nvGraphicFramePr>
        <p:xfrm>
          <a:off x="1981200" y="1499862"/>
          <a:ext cx="8229600" cy="2612899"/>
        </p:xfrm>
        <a:graphic>
          <a:graphicData uri="http://schemas.openxmlformats.org/drawingml/2006/table">
            <a:tbl>
              <a:tblPr firstRow="1" bandRow="1">
                <a:tableStyleId>{5C22544A-7EE6-4342-B048-85BDC9FD1C3A}</a:tableStyleId>
              </a:tblPr>
              <a:tblGrid>
                <a:gridCol w="1370438">
                  <a:extLst>
                    <a:ext uri="{9D8B030D-6E8A-4147-A177-3AD203B41FA5}">
                      <a16:colId xmlns:a16="http://schemas.microsoft.com/office/drawing/2014/main" val="20000"/>
                    </a:ext>
                  </a:extLst>
                </a:gridCol>
                <a:gridCol w="4115962">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387859">
                <a:tc>
                  <a:txBody>
                    <a:bodyPr/>
                    <a:lstStyle/>
                    <a:p>
                      <a:r>
                        <a:rPr lang="en-US" dirty="0">
                          <a:solidFill>
                            <a:srgbClr val="000000"/>
                          </a:solidFill>
                        </a:rPr>
                        <a:t>Phoneme</a:t>
                      </a:r>
                    </a:p>
                  </a:txBody>
                  <a:tcPr/>
                </a:tc>
                <a:tc>
                  <a:txBody>
                    <a:bodyPr/>
                    <a:lstStyle/>
                    <a:p>
                      <a:r>
                        <a:rPr lang="en-US" dirty="0">
                          <a:solidFill>
                            <a:srgbClr val="000000"/>
                          </a:solidFill>
                        </a:rPr>
                        <a:t>Word Examples</a:t>
                      </a:r>
                    </a:p>
                  </a:txBody>
                  <a:tcPr/>
                </a:tc>
                <a:tc>
                  <a:txBody>
                    <a:bodyPr/>
                    <a:lstStyle/>
                    <a:p>
                      <a:r>
                        <a:rPr lang="en-US" dirty="0">
                          <a:solidFill>
                            <a:srgbClr val="000000"/>
                          </a:solidFill>
                        </a:rPr>
                        <a:t>Common spellings</a:t>
                      </a:r>
                    </a:p>
                  </a:txBody>
                  <a:tcPr/>
                </a:tc>
                <a:extLst>
                  <a:ext uri="{0D108BD9-81ED-4DB2-BD59-A6C34878D82A}">
                    <a16:rowId xmlns:a16="http://schemas.microsoft.com/office/drawing/2014/main" val="10000"/>
                  </a:ext>
                </a:extLst>
              </a:tr>
              <a:tr h="370840">
                <a:tc>
                  <a:txBody>
                    <a:bodyPr/>
                    <a:lstStyle/>
                    <a:p>
                      <a:r>
                        <a:rPr lang="en-US" dirty="0"/>
                        <a:t>/y/ /</a:t>
                      </a:r>
                      <a:r>
                        <a:rPr lang="en-US" dirty="0" err="1"/>
                        <a:t>ū</a:t>
                      </a:r>
                      <a:r>
                        <a:rPr lang="en-US" dirty="0"/>
                        <a:t>/</a:t>
                      </a:r>
                    </a:p>
                  </a:txBody>
                  <a:tcPr/>
                </a:tc>
                <a:tc>
                  <a:txBody>
                    <a:bodyPr/>
                    <a:lstStyle/>
                    <a:p>
                      <a:r>
                        <a:rPr lang="en-US" dirty="0"/>
                        <a:t>use,</a:t>
                      </a:r>
                      <a:r>
                        <a:rPr lang="en-US" baseline="0" dirty="0"/>
                        <a:t> few, cute</a:t>
                      </a:r>
                      <a:endParaRPr lang="en-US" dirty="0"/>
                    </a:p>
                  </a:txBody>
                  <a:tcPr/>
                </a:tc>
                <a:tc>
                  <a:txBody>
                    <a:bodyPr/>
                    <a:lstStyle/>
                    <a:p>
                      <a:r>
                        <a:rPr lang="en-US" dirty="0"/>
                        <a:t>u,</a:t>
                      </a:r>
                      <a:r>
                        <a:rPr lang="en-US" baseline="0" dirty="0"/>
                        <a:t> </a:t>
                      </a:r>
                      <a:r>
                        <a:rPr lang="en-US" baseline="0" dirty="0" err="1"/>
                        <a:t>ew</a:t>
                      </a:r>
                      <a:r>
                        <a:rPr lang="en-US" baseline="0" dirty="0"/>
                        <a:t>, </a:t>
                      </a:r>
                      <a:r>
                        <a:rPr lang="en-US" baseline="0" dirty="0" err="1"/>
                        <a:t>u_e</a:t>
                      </a:r>
                      <a:endParaRPr lang="en-US" dirty="0"/>
                    </a:p>
                  </a:txBody>
                  <a:tcPr/>
                </a:tc>
                <a:extLst>
                  <a:ext uri="{0D108BD9-81ED-4DB2-BD59-A6C34878D82A}">
                    <a16:rowId xmlns:a16="http://schemas.microsoft.com/office/drawing/2014/main" val="10001"/>
                  </a:ext>
                </a:extLst>
              </a:tr>
              <a:tr h="370840">
                <a:tc>
                  <a:txBody>
                    <a:bodyPr/>
                    <a:lstStyle/>
                    <a:p>
                      <a:r>
                        <a:rPr lang="en-US" dirty="0"/>
                        <a:t>/</a:t>
                      </a:r>
                      <a:r>
                        <a:rPr lang="en-US" dirty="0" err="1"/>
                        <a:t>oi</a:t>
                      </a:r>
                      <a:r>
                        <a:rPr lang="en-US" dirty="0"/>
                        <a:t>/</a:t>
                      </a:r>
                    </a:p>
                  </a:txBody>
                  <a:tcPr/>
                </a:tc>
                <a:tc>
                  <a:txBody>
                    <a:bodyPr/>
                    <a:lstStyle/>
                    <a:p>
                      <a:r>
                        <a:rPr lang="en-US" dirty="0"/>
                        <a:t>boil,</a:t>
                      </a:r>
                      <a:r>
                        <a:rPr lang="en-US" baseline="0" dirty="0"/>
                        <a:t> boy</a:t>
                      </a:r>
                      <a:endParaRPr lang="en-US" dirty="0"/>
                    </a:p>
                  </a:txBody>
                  <a:tcPr/>
                </a:tc>
                <a:tc>
                  <a:txBody>
                    <a:bodyPr/>
                    <a:lstStyle/>
                    <a:p>
                      <a:r>
                        <a:rPr lang="en-US" dirty="0" err="1"/>
                        <a:t>oi</a:t>
                      </a:r>
                      <a:r>
                        <a:rPr lang="en-US" dirty="0"/>
                        <a:t>,</a:t>
                      </a:r>
                      <a:r>
                        <a:rPr lang="en-US" baseline="0" dirty="0"/>
                        <a:t> </a:t>
                      </a:r>
                      <a:r>
                        <a:rPr lang="en-US" baseline="0" dirty="0" err="1"/>
                        <a:t>oy</a:t>
                      </a:r>
                      <a:endParaRPr lang="en-US" dirty="0"/>
                    </a:p>
                  </a:txBody>
                  <a:tcPr/>
                </a:tc>
                <a:extLst>
                  <a:ext uri="{0D108BD9-81ED-4DB2-BD59-A6C34878D82A}">
                    <a16:rowId xmlns:a16="http://schemas.microsoft.com/office/drawing/2014/main" val="10002"/>
                  </a:ext>
                </a:extLst>
              </a:tr>
              <a:tr h="370840">
                <a:tc>
                  <a:txBody>
                    <a:bodyPr/>
                    <a:lstStyle/>
                    <a:p>
                      <a:r>
                        <a:rPr lang="en-US" dirty="0"/>
                        <a:t>/</a:t>
                      </a:r>
                      <a:r>
                        <a:rPr lang="en-US" dirty="0" err="1"/>
                        <a:t>ow</a:t>
                      </a:r>
                      <a:r>
                        <a:rPr lang="en-US" dirty="0"/>
                        <a:t>/</a:t>
                      </a:r>
                    </a:p>
                  </a:txBody>
                  <a:tcPr/>
                </a:tc>
                <a:tc>
                  <a:txBody>
                    <a:bodyPr/>
                    <a:lstStyle/>
                    <a:p>
                      <a:r>
                        <a:rPr lang="en-US" dirty="0"/>
                        <a:t>out,</a:t>
                      </a:r>
                      <a:r>
                        <a:rPr lang="en-US" baseline="0" dirty="0"/>
                        <a:t> cow</a:t>
                      </a:r>
                      <a:endParaRPr lang="en-US" dirty="0"/>
                    </a:p>
                  </a:txBody>
                  <a:tcPr/>
                </a:tc>
                <a:tc>
                  <a:txBody>
                    <a:bodyPr/>
                    <a:lstStyle/>
                    <a:p>
                      <a:r>
                        <a:rPr lang="en-US" dirty="0" err="1"/>
                        <a:t>ou</a:t>
                      </a:r>
                      <a:r>
                        <a:rPr lang="en-US" dirty="0"/>
                        <a:t>,</a:t>
                      </a:r>
                      <a:r>
                        <a:rPr lang="en-US" baseline="0" dirty="0"/>
                        <a:t> </a:t>
                      </a:r>
                      <a:r>
                        <a:rPr lang="en-US" baseline="0" dirty="0" err="1"/>
                        <a:t>ow</a:t>
                      </a:r>
                      <a:endParaRPr lang="en-US" dirty="0"/>
                    </a:p>
                  </a:txBody>
                  <a:tcPr/>
                </a:tc>
                <a:extLst>
                  <a:ext uri="{0D108BD9-81ED-4DB2-BD59-A6C34878D82A}">
                    <a16:rowId xmlns:a16="http://schemas.microsoft.com/office/drawing/2014/main" val="10003"/>
                  </a:ext>
                </a:extLst>
              </a:tr>
              <a:tr h="370840">
                <a:tc>
                  <a:txBody>
                    <a:bodyPr/>
                    <a:lstStyle/>
                    <a:p>
                      <a:r>
                        <a:rPr lang="en-US" dirty="0"/>
                        <a:t>/</a:t>
                      </a:r>
                      <a:r>
                        <a:rPr lang="en-US" dirty="0" err="1"/>
                        <a:t>er</a:t>
                      </a:r>
                      <a:r>
                        <a:rPr lang="en-US" dirty="0"/>
                        <a:t>/</a:t>
                      </a:r>
                    </a:p>
                  </a:txBody>
                  <a:tcPr/>
                </a:tc>
                <a:tc>
                  <a:txBody>
                    <a:bodyPr/>
                    <a:lstStyle/>
                    <a:p>
                      <a:r>
                        <a:rPr lang="en-US" baseline="0" dirty="0"/>
                        <a:t>her, fur, sir</a:t>
                      </a:r>
                      <a:endParaRPr lang="en-US" dirty="0"/>
                    </a:p>
                  </a:txBody>
                  <a:tcPr/>
                </a:tc>
                <a:tc>
                  <a:txBody>
                    <a:bodyPr/>
                    <a:lstStyle/>
                    <a:p>
                      <a:r>
                        <a:rPr lang="en-US" dirty="0" err="1"/>
                        <a:t>er</a:t>
                      </a:r>
                      <a:r>
                        <a:rPr lang="en-US" dirty="0"/>
                        <a:t>,</a:t>
                      </a:r>
                      <a:r>
                        <a:rPr lang="en-US" baseline="0" dirty="0"/>
                        <a:t> </a:t>
                      </a:r>
                      <a:r>
                        <a:rPr lang="en-US" baseline="0" dirty="0" err="1"/>
                        <a:t>ur</a:t>
                      </a:r>
                      <a:r>
                        <a:rPr lang="en-US" baseline="0" dirty="0"/>
                        <a:t>, </a:t>
                      </a:r>
                      <a:r>
                        <a:rPr lang="en-US" baseline="0" dirty="0" err="1"/>
                        <a:t>ir</a:t>
                      </a:r>
                      <a:endParaRPr lang="en-US" dirty="0"/>
                    </a:p>
                  </a:txBody>
                  <a:tcPr/>
                </a:tc>
                <a:extLst>
                  <a:ext uri="{0D108BD9-81ED-4DB2-BD59-A6C34878D82A}">
                    <a16:rowId xmlns:a16="http://schemas.microsoft.com/office/drawing/2014/main" val="10004"/>
                  </a:ext>
                </a:extLst>
              </a:tr>
              <a:tr h="370840">
                <a:tc>
                  <a:txBody>
                    <a:bodyPr/>
                    <a:lstStyle/>
                    <a:p>
                      <a:r>
                        <a:rPr lang="en-US" dirty="0"/>
                        <a:t>/</a:t>
                      </a:r>
                      <a:r>
                        <a:rPr lang="en-US" dirty="0" err="1"/>
                        <a:t>ar</a:t>
                      </a:r>
                      <a:r>
                        <a:rPr lang="en-US" dirty="0"/>
                        <a:t>/</a:t>
                      </a:r>
                    </a:p>
                  </a:txBody>
                  <a:tcPr/>
                </a:tc>
                <a:tc>
                  <a:txBody>
                    <a:bodyPr/>
                    <a:lstStyle/>
                    <a:p>
                      <a:r>
                        <a:rPr lang="en-US" dirty="0"/>
                        <a:t>cart</a:t>
                      </a:r>
                    </a:p>
                  </a:txBody>
                  <a:tcPr/>
                </a:tc>
                <a:tc>
                  <a:txBody>
                    <a:bodyPr/>
                    <a:lstStyle/>
                    <a:p>
                      <a:r>
                        <a:rPr lang="en-US" dirty="0" err="1"/>
                        <a:t>ar</a:t>
                      </a:r>
                      <a:endParaRPr lang="en-US" dirty="0"/>
                    </a:p>
                  </a:txBody>
                  <a:tcPr/>
                </a:tc>
                <a:extLst>
                  <a:ext uri="{0D108BD9-81ED-4DB2-BD59-A6C34878D82A}">
                    <a16:rowId xmlns:a16="http://schemas.microsoft.com/office/drawing/2014/main" val="10005"/>
                  </a:ext>
                </a:extLst>
              </a:tr>
              <a:tr h="370840">
                <a:tc>
                  <a:txBody>
                    <a:bodyPr/>
                    <a:lstStyle/>
                    <a:p>
                      <a:r>
                        <a:rPr lang="en-US" dirty="0"/>
                        <a:t>/or/</a:t>
                      </a:r>
                    </a:p>
                  </a:txBody>
                  <a:tcPr/>
                </a:tc>
                <a:tc>
                  <a:txBody>
                    <a:bodyPr/>
                    <a:lstStyle/>
                    <a:p>
                      <a:r>
                        <a:rPr lang="en-US" dirty="0"/>
                        <a:t>sport</a:t>
                      </a:r>
                    </a:p>
                  </a:txBody>
                  <a:tcPr/>
                </a:tc>
                <a:tc>
                  <a:txBody>
                    <a:bodyPr/>
                    <a:lstStyle/>
                    <a:p>
                      <a:r>
                        <a:rPr lang="en-US" dirty="0"/>
                        <a:t>or</a:t>
                      </a: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4242704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303A1-A1F9-5B4E-966A-524C159A227C}"/>
              </a:ext>
            </a:extLst>
          </p:cNvPr>
          <p:cNvSpPr>
            <a:spLocks noGrp="1"/>
          </p:cNvSpPr>
          <p:nvPr>
            <p:ph type="title"/>
          </p:nvPr>
        </p:nvSpPr>
        <p:spPr/>
        <p:txBody>
          <a:bodyPr/>
          <a:lstStyle/>
          <a:p>
            <a:r>
              <a:rPr lang="en-US" dirty="0"/>
              <a:t>A science of reading instruction?</a:t>
            </a:r>
          </a:p>
        </p:txBody>
      </p:sp>
      <p:sp>
        <p:nvSpPr>
          <p:cNvPr id="3" name="Content Placeholder 2">
            <a:extLst>
              <a:ext uri="{FF2B5EF4-FFF2-40B4-BE49-F238E27FC236}">
                <a16:creationId xmlns:a16="http://schemas.microsoft.com/office/drawing/2014/main" id="{64A031C3-E394-1344-8068-9713EF34333A}"/>
              </a:ext>
            </a:extLst>
          </p:cNvPr>
          <p:cNvSpPr>
            <a:spLocks noGrp="1"/>
          </p:cNvSpPr>
          <p:nvPr>
            <p:ph idx="1"/>
          </p:nvPr>
        </p:nvSpPr>
        <p:spPr/>
        <p:txBody>
          <a:bodyPr>
            <a:normAutofit/>
          </a:bodyPr>
          <a:lstStyle/>
          <a:p>
            <a:pPr marL="0" indent="0">
              <a:buNone/>
            </a:pPr>
            <a:r>
              <a:rPr lang="en-US" dirty="0"/>
              <a:t>A science of reading instruction would: </a:t>
            </a:r>
          </a:p>
          <a:p>
            <a:r>
              <a:rPr lang="en-US" dirty="0"/>
              <a:t>identify what needs to be taught (curricular research) </a:t>
            </a:r>
          </a:p>
          <a:p>
            <a:r>
              <a:rPr lang="en-US" dirty="0"/>
              <a:t>the most effective ways of teaching it (instructional research)</a:t>
            </a:r>
          </a:p>
          <a:p>
            <a:r>
              <a:rPr lang="en-US" dirty="0"/>
              <a:t>how we would know it has been taught (assessment research)</a:t>
            </a:r>
          </a:p>
        </p:txBody>
      </p:sp>
    </p:spTree>
    <p:extLst>
      <p:ext uri="{BB962C8B-B14F-4D97-AF65-F5344CB8AC3E}">
        <p14:creationId xmlns:p14="http://schemas.microsoft.com/office/powerpoint/2010/main" val="2901280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Syllable Patterns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75464078"/>
              </p:ext>
            </p:extLst>
          </p:nvPr>
        </p:nvGraphicFramePr>
        <p:xfrm>
          <a:off x="1981200" y="1219202"/>
          <a:ext cx="8229600" cy="5074919"/>
        </p:xfrm>
        <a:graphic>
          <a:graphicData uri="http://schemas.openxmlformats.org/drawingml/2006/table">
            <a:tbl>
              <a:tblPr firstRow="1" bandRow="1">
                <a:tableStyleId>{5C22544A-7EE6-4342-B048-85BDC9FD1C3A}</a:tableStyleId>
              </a:tblPr>
              <a:tblGrid>
                <a:gridCol w="1571788">
                  <a:extLst>
                    <a:ext uri="{9D8B030D-6E8A-4147-A177-3AD203B41FA5}">
                      <a16:colId xmlns:a16="http://schemas.microsoft.com/office/drawing/2014/main" val="20000"/>
                    </a:ext>
                  </a:extLst>
                </a:gridCol>
                <a:gridCol w="3914612">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685799">
                <a:tc>
                  <a:txBody>
                    <a:bodyPr/>
                    <a:lstStyle/>
                    <a:p>
                      <a:r>
                        <a:rPr lang="en-US" dirty="0">
                          <a:solidFill>
                            <a:srgbClr val="000000"/>
                          </a:solidFill>
                        </a:rPr>
                        <a:t>Syllable type</a:t>
                      </a:r>
                    </a:p>
                  </a:txBody>
                  <a:tcPr/>
                </a:tc>
                <a:tc>
                  <a:txBody>
                    <a:bodyPr/>
                    <a:lstStyle/>
                    <a:p>
                      <a:r>
                        <a:rPr lang="en-US" dirty="0">
                          <a:solidFill>
                            <a:srgbClr val="000000"/>
                          </a:solidFill>
                        </a:rPr>
                        <a:t>Definition</a:t>
                      </a:r>
                    </a:p>
                  </a:txBody>
                  <a:tcPr/>
                </a:tc>
                <a:tc>
                  <a:txBody>
                    <a:bodyPr/>
                    <a:lstStyle/>
                    <a:p>
                      <a:r>
                        <a:rPr lang="en-US" dirty="0">
                          <a:solidFill>
                            <a:srgbClr val="000000"/>
                          </a:solidFill>
                        </a:rPr>
                        <a:t>Examples</a:t>
                      </a:r>
                    </a:p>
                  </a:txBody>
                  <a:tcPr/>
                </a:tc>
                <a:extLst>
                  <a:ext uri="{0D108BD9-81ED-4DB2-BD59-A6C34878D82A}">
                    <a16:rowId xmlns:a16="http://schemas.microsoft.com/office/drawing/2014/main" val="10000"/>
                  </a:ext>
                </a:extLst>
              </a:tr>
              <a:tr h="370840">
                <a:tc>
                  <a:txBody>
                    <a:bodyPr/>
                    <a:lstStyle/>
                    <a:p>
                      <a:r>
                        <a:rPr lang="en-US" dirty="0"/>
                        <a:t>Closed</a:t>
                      </a:r>
                    </a:p>
                  </a:txBody>
                  <a:tcPr/>
                </a:tc>
                <a:tc>
                  <a:txBody>
                    <a:bodyPr/>
                    <a:lstStyle/>
                    <a:p>
                      <a:r>
                        <a:rPr lang="en-US" dirty="0"/>
                        <a:t>Syllable</a:t>
                      </a:r>
                      <a:r>
                        <a:rPr lang="en-US" baseline="0" dirty="0"/>
                        <a:t> with short vowel spelled with a single vowel letter ending in one or more consonants</a:t>
                      </a:r>
                      <a:endParaRPr lang="en-US" dirty="0"/>
                    </a:p>
                  </a:txBody>
                  <a:tcPr/>
                </a:tc>
                <a:tc>
                  <a:txBody>
                    <a:bodyPr/>
                    <a:lstStyle/>
                    <a:p>
                      <a:r>
                        <a:rPr lang="en-US" dirty="0"/>
                        <a:t> dap-</a:t>
                      </a:r>
                      <a:r>
                        <a:rPr lang="en-US" dirty="0" err="1"/>
                        <a:t>ple</a:t>
                      </a:r>
                      <a:r>
                        <a:rPr lang="en-US" dirty="0"/>
                        <a:t>,</a:t>
                      </a:r>
                      <a:r>
                        <a:rPr lang="en-US" baseline="0" dirty="0"/>
                        <a:t> hos-</a:t>
                      </a:r>
                      <a:r>
                        <a:rPr lang="en-US" baseline="0" dirty="0" err="1"/>
                        <a:t>tel</a:t>
                      </a:r>
                      <a:r>
                        <a:rPr lang="en-US" baseline="0" dirty="0"/>
                        <a:t>,            </a:t>
                      </a:r>
                      <a:r>
                        <a:rPr lang="en-US" baseline="0" dirty="0" err="1"/>
                        <a:t>bev-erage</a:t>
                      </a:r>
                      <a:endParaRPr lang="en-US" dirty="0"/>
                    </a:p>
                  </a:txBody>
                  <a:tcPr/>
                </a:tc>
                <a:extLst>
                  <a:ext uri="{0D108BD9-81ED-4DB2-BD59-A6C34878D82A}">
                    <a16:rowId xmlns:a16="http://schemas.microsoft.com/office/drawing/2014/main" val="10001"/>
                  </a:ext>
                </a:extLst>
              </a:tr>
              <a:tr h="370840">
                <a:tc>
                  <a:txBody>
                    <a:bodyPr/>
                    <a:lstStyle/>
                    <a:p>
                      <a:r>
                        <a:rPr lang="en-US" dirty="0"/>
                        <a:t>Vowel-C-e</a:t>
                      </a:r>
                    </a:p>
                    <a:p>
                      <a:r>
                        <a:rPr lang="en-US" dirty="0"/>
                        <a:t>(Magic</a:t>
                      </a:r>
                      <a:r>
                        <a:rPr lang="en-US" baseline="0" dirty="0"/>
                        <a:t> e)</a:t>
                      </a:r>
                      <a:endParaRPr lang="en-US" dirty="0"/>
                    </a:p>
                  </a:txBody>
                  <a:tcPr/>
                </a:tc>
                <a:tc>
                  <a:txBody>
                    <a:bodyPr/>
                    <a:lstStyle/>
                    <a:p>
                      <a:r>
                        <a:rPr lang="en-US" dirty="0"/>
                        <a:t>Syllable</a:t>
                      </a:r>
                      <a:r>
                        <a:rPr lang="en-US" baseline="0" dirty="0"/>
                        <a:t> with a long vowel spelled with one vowel + one consonant + silent e</a:t>
                      </a:r>
                      <a:endParaRPr lang="en-US" dirty="0"/>
                    </a:p>
                  </a:txBody>
                  <a:tcPr/>
                </a:tc>
                <a:tc>
                  <a:txBody>
                    <a:bodyPr/>
                    <a:lstStyle/>
                    <a:p>
                      <a:r>
                        <a:rPr lang="en-US" dirty="0"/>
                        <a:t> com-</a:t>
                      </a:r>
                      <a:r>
                        <a:rPr lang="en-US" dirty="0" err="1"/>
                        <a:t>pete</a:t>
                      </a:r>
                      <a:r>
                        <a:rPr lang="en-US" dirty="0"/>
                        <a:t>,</a:t>
                      </a:r>
                      <a:r>
                        <a:rPr lang="en-US" baseline="0" dirty="0"/>
                        <a:t> -des-</a:t>
                      </a:r>
                      <a:r>
                        <a:rPr lang="en-US" baseline="0" dirty="0" err="1"/>
                        <a:t>pite</a:t>
                      </a:r>
                      <a:endParaRPr lang="en-US" dirty="0"/>
                    </a:p>
                  </a:txBody>
                  <a:tcPr/>
                </a:tc>
                <a:extLst>
                  <a:ext uri="{0D108BD9-81ED-4DB2-BD59-A6C34878D82A}">
                    <a16:rowId xmlns:a16="http://schemas.microsoft.com/office/drawing/2014/main" val="10002"/>
                  </a:ext>
                </a:extLst>
              </a:tr>
              <a:tr h="370840">
                <a:tc>
                  <a:txBody>
                    <a:bodyPr/>
                    <a:lstStyle/>
                    <a:p>
                      <a:r>
                        <a:rPr lang="en-US" dirty="0"/>
                        <a:t>Open</a:t>
                      </a:r>
                    </a:p>
                  </a:txBody>
                  <a:tcPr/>
                </a:tc>
                <a:tc>
                  <a:txBody>
                    <a:bodyPr/>
                    <a:lstStyle/>
                    <a:p>
                      <a:r>
                        <a:rPr lang="en-US" dirty="0"/>
                        <a:t>Syllable</a:t>
                      </a:r>
                      <a:r>
                        <a:rPr lang="en-US" baseline="0" dirty="0"/>
                        <a:t> that ends with a long vowel sound, spelled with single vowel letter</a:t>
                      </a:r>
                      <a:endParaRPr lang="en-US" dirty="0"/>
                    </a:p>
                  </a:txBody>
                  <a:tcPr/>
                </a:tc>
                <a:tc>
                  <a:txBody>
                    <a:bodyPr/>
                    <a:lstStyle/>
                    <a:p>
                      <a:r>
                        <a:rPr lang="en-US" dirty="0"/>
                        <a:t> pro-gram, ta-</a:t>
                      </a:r>
                      <a:r>
                        <a:rPr lang="en-US" dirty="0" err="1"/>
                        <a:t>ble</a:t>
                      </a:r>
                      <a:r>
                        <a:rPr lang="en-US" dirty="0"/>
                        <a:t>,</a:t>
                      </a:r>
                      <a:r>
                        <a:rPr lang="en-US" baseline="0" dirty="0"/>
                        <a:t> re-cent</a:t>
                      </a:r>
                      <a:endParaRPr lang="en-US" dirty="0"/>
                    </a:p>
                  </a:txBody>
                  <a:tcPr/>
                </a:tc>
                <a:extLst>
                  <a:ext uri="{0D108BD9-81ED-4DB2-BD59-A6C34878D82A}">
                    <a16:rowId xmlns:a16="http://schemas.microsoft.com/office/drawing/2014/main" val="10003"/>
                  </a:ext>
                </a:extLst>
              </a:tr>
              <a:tr h="370840">
                <a:tc>
                  <a:txBody>
                    <a:bodyPr/>
                    <a:lstStyle/>
                    <a:p>
                      <a:r>
                        <a:rPr lang="en-US" dirty="0"/>
                        <a:t>Vowel team</a:t>
                      </a:r>
                    </a:p>
                  </a:txBody>
                  <a:tcPr/>
                </a:tc>
                <a:tc>
                  <a:txBody>
                    <a:bodyPr/>
                    <a:lstStyle/>
                    <a:p>
                      <a:r>
                        <a:rPr lang="en-US" dirty="0"/>
                        <a:t>Syllables that use 2-4 letters to spell the vowel</a:t>
                      </a:r>
                    </a:p>
                  </a:txBody>
                  <a:tcPr/>
                </a:tc>
                <a:tc>
                  <a:txBody>
                    <a:bodyPr/>
                    <a:lstStyle/>
                    <a:p>
                      <a:r>
                        <a:rPr lang="en-US" dirty="0"/>
                        <a:t>beau-</a:t>
                      </a:r>
                      <a:r>
                        <a:rPr lang="en-US" dirty="0" err="1"/>
                        <a:t>ti</a:t>
                      </a:r>
                      <a:r>
                        <a:rPr lang="en-US" dirty="0"/>
                        <a:t>-</a:t>
                      </a:r>
                      <a:r>
                        <a:rPr lang="en-US" dirty="0" err="1"/>
                        <a:t>ful</a:t>
                      </a:r>
                      <a:r>
                        <a:rPr lang="en-US" dirty="0"/>
                        <a:t>,</a:t>
                      </a:r>
                      <a:r>
                        <a:rPr lang="en-US" baseline="0" dirty="0"/>
                        <a:t> train-</a:t>
                      </a:r>
                      <a:r>
                        <a:rPr lang="en-US" baseline="0" dirty="0" err="1"/>
                        <a:t>er</a:t>
                      </a:r>
                      <a:r>
                        <a:rPr lang="en-US" baseline="0" dirty="0"/>
                        <a:t>,       con-</a:t>
                      </a:r>
                      <a:r>
                        <a:rPr lang="en-US" baseline="0" dirty="0" err="1"/>
                        <a:t>geal</a:t>
                      </a:r>
                      <a:r>
                        <a:rPr lang="en-US" baseline="0" dirty="0"/>
                        <a:t>, spoil-age</a:t>
                      </a:r>
                      <a:endParaRPr lang="en-US" dirty="0"/>
                    </a:p>
                  </a:txBody>
                  <a:tcPr/>
                </a:tc>
                <a:extLst>
                  <a:ext uri="{0D108BD9-81ED-4DB2-BD59-A6C34878D82A}">
                    <a16:rowId xmlns:a16="http://schemas.microsoft.com/office/drawing/2014/main" val="10004"/>
                  </a:ext>
                </a:extLst>
              </a:tr>
              <a:tr h="370840">
                <a:tc>
                  <a:txBody>
                    <a:bodyPr/>
                    <a:lstStyle/>
                    <a:p>
                      <a:r>
                        <a:rPr lang="en-US" dirty="0"/>
                        <a:t>Vowel-r</a:t>
                      </a:r>
                      <a:r>
                        <a:rPr lang="en-US" baseline="0" dirty="0"/>
                        <a:t> (r-controlled)</a:t>
                      </a:r>
                      <a:endParaRPr lang="en-US" dirty="0"/>
                    </a:p>
                  </a:txBody>
                  <a:tcPr/>
                </a:tc>
                <a:tc>
                  <a:txBody>
                    <a:bodyPr/>
                    <a:lstStyle/>
                    <a:p>
                      <a:r>
                        <a:rPr lang="en-US" dirty="0"/>
                        <a:t>Syllable with </a:t>
                      </a:r>
                      <a:r>
                        <a:rPr lang="en-US" dirty="0" err="1"/>
                        <a:t>er</a:t>
                      </a:r>
                      <a:r>
                        <a:rPr lang="en-US" dirty="0"/>
                        <a:t>,</a:t>
                      </a:r>
                      <a:r>
                        <a:rPr lang="en-US" baseline="0" dirty="0"/>
                        <a:t> </a:t>
                      </a:r>
                      <a:r>
                        <a:rPr lang="en-US" baseline="0" dirty="0" err="1"/>
                        <a:t>ir</a:t>
                      </a:r>
                      <a:r>
                        <a:rPr lang="en-US" baseline="0" dirty="0"/>
                        <a:t>, or </a:t>
                      </a:r>
                      <a:r>
                        <a:rPr lang="en-US" baseline="0" dirty="0" err="1"/>
                        <a:t>ur</a:t>
                      </a:r>
                      <a:r>
                        <a:rPr lang="en-US" baseline="0" dirty="0"/>
                        <a:t> </a:t>
                      </a:r>
                      <a:endParaRPr lang="en-US" dirty="0"/>
                    </a:p>
                  </a:txBody>
                  <a:tcPr/>
                </a:tc>
                <a:tc>
                  <a:txBody>
                    <a:bodyPr/>
                    <a:lstStyle/>
                    <a:p>
                      <a:r>
                        <a:rPr lang="en-US" dirty="0"/>
                        <a:t>in-</a:t>
                      </a:r>
                      <a:r>
                        <a:rPr lang="en-US" dirty="0" err="1"/>
                        <a:t>jur</a:t>
                      </a:r>
                      <a:r>
                        <a:rPr lang="en-US" dirty="0"/>
                        <a:t>-</a:t>
                      </a:r>
                      <a:r>
                        <a:rPr lang="en-US" dirty="0" err="1"/>
                        <a:t>ious</a:t>
                      </a:r>
                      <a:r>
                        <a:rPr lang="en-US" dirty="0"/>
                        <a:t>,</a:t>
                      </a:r>
                      <a:r>
                        <a:rPr lang="en-US" baseline="0" dirty="0"/>
                        <a:t> con-sort,     char-</a:t>
                      </a:r>
                      <a:r>
                        <a:rPr lang="en-US" baseline="0" dirty="0" err="1"/>
                        <a:t>ter</a:t>
                      </a:r>
                      <a:endParaRPr lang="en-US" dirty="0"/>
                    </a:p>
                  </a:txBody>
                  <a:tcPr/>
                </a:tc>
                <a:extLst>
                  <a:ext uri="{0D108BD9-81ED-4DB2-BD59-A6C34878D82A}">
                    <a16:rowId xmlns:a16="http://schemas.microsoft.com/office/drawing/2014/main" val="10005"/>
                  </a:ext>
                </a:extLst>
              </a:tr>
              <a:tr h="370840">
                <a:tc>
                  <a:txBody>
                    <a:bodyPr/>
                    <a:lstStyle/>
                    <a:p>
                      <a:r>
                        <a:rPr lang="en-US" dirty="0"/>
                        <a:t>Consonant-le</a:t>
                      </a:r>
                    </a:p>
                  </a:txBody>
                  <a:tcPr/>
                </a:tc>
                <a:tc>
                  <a:txBody>
                    <a:bodyPr/>
                    <a:lstStyle/>
                    <a:p>
                      <a:r>
                        <a:rPr lang="en-US" dirty="0"/>
                        <a:t>Unaccented final syllable containing a consonant before /l/ followed by a silent e</a:t>
                      </a:r>
                    </a:p>
                  </a:txBody>
                  <a:tcPr/>
                </a:tc>
                <a:tc>
                  <a:txBody>
                    <a:bodyPr/>
                    <a:lstStyle/>
                    <a:p>
                      <a:r>
                        <a:rPr lang="en-US" dirty="0"/>
                        <a:t>drib-</a:t>
                      </a:r>
                      <a:r>
                        <a:rPr lang="en-US" dirty="0" err="1"/>
                        <a:t>ble</a:t>
                      </a:r>
                      <a:r>
                        <a:rPr lang="en-US" dirty="0"/>
                        <a:t>, </a:t>
                      </a:r>
                      <a:r>
                        <a:rPr lang="en-US" dirty="0" err="1"/>
                        <a:t>bea-gle</a:t>
                      </a:r>
                      <a:r>
                        <a:rPr lang="en-US" dirty="0"/>
                        <a:t>, lit-</a:t>
                      </a:r>
                      <a:r>
                        <a:rPr lang="en-US" dirty="0" err="1"/>
                        <a:t>tle</a:t>
                      </a:r>
                      <a:endParaRPr lang="en-US" dirty="0"/>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8447086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 frequency words</a:t>
            </a:r>
          </a:p>
        </p:txBody>
      </p:sp>
      <p:sp>
        <p:nvSpPr>
          <p:cNvPr id="3" name="Content Placeholder 2"/>
          <p:cNvSpPr>
            <a:spLocks noGrp="1"/>
          </p:cNvSpPr>
          <p:nvPr>
            <p:ph idx="1"/>
          </p:nvPr>
        </p:nvSpPr>
        <p:spPr/>
        <p:txBody>
          <a:bodyPr>
            <a:noAutofit/>
          </a:bodyPr>
          <a:lstStyle/>
          <a:p>
            <a:r>
              <a:rPr lang="en-US" sz="2400" dirty="0"/>
              <a:t>Words differ in their frequency in the language (some words are used a lot and others appear rarely)</a:t>
            </a:r>
          </a:p>
          <a:p>
            <a:r>
              <a:rPr lang="en-US" sz="2400" dirty="0"/>
              <a:t>In English, the 300 most frequent words in the language (and their derivations) make up about 75% of all the words one sees in texts—it can be useful to know these words especially well</a:t>
            </a:r>
          </a:p>
          <a:p>
            <a:r>
              <a:rPr lang="en-US" sz="2400" dirty="0"/>
              <a:t>Also, the origins of our language are complex: the alphabetic properties of English are complex—this is particularly true of some of the most common words in the language (e.g., the, of, where); can be easier to memorize these rather than decoding them</a:t>
            </a:r>
          </a:p>
        </p:txBody>
      </p:sp>
    </p:spTree>
    <p:extLst>
      <p:ext uri="{BB962C8B-B14F-4D97-AF65-F5344CB8AC3E}">
        <p14:creationId xmlns:p14="http://schemas.microsoft.com/office/powerpoint/2010/main" val="138354747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 frequency words (cont.)</a:t>
            </a:r>
          </a:p>
        </p:txBody>
      </p:sp>
      <p:sp>
        <p:nvSpPr>
          <p:cNvPr id="3" name="Content Placeholder 2"/>
          <p:cNvSpPr>
            <a:spLocks noGrp="1"/>
          </p:cNvSpPr>
          <p:nvPr>
            <p:ph idx="1"/>
          </p:nvPr>
        </p:nvSpPr>
        <p:spPr/>
        <p:txBody>
          <a:bodyPr>
            <a:noAutofit/>
          </a:bodyPr>
          <a:lstStyle/>
          <a:p>
            <a:r>
              <a:rPr lang="en-US" sz="2400" dirty="0"/>
              <a:t>Sight vocabulary refers to words that someone can read “as if” they were not decoding—appears like they are effortlessly pulling them back from memory and recognizing them as a whole</a:t>
            </a:r>
          </a:p>
          <a:p>
            <a:r>
              <a:rPr lang="en-US" sz="2400" dirty="0"/>
              <a:t>Given the value of high frequency words it would make sense that students learn these as “sight words”</a:t>
            </a:r>
          </a:p>
          <a:p>
            <a:r>
              <a:rPr lang="en-US" sz="2400" dirty="0"/>
              <a:t>However, the story is more complex than that—student memory for words is highly dependent upon decoding (phonics makes words “stickier”); sight vocabulary is to a great degree an outcome of decoding (Ehri, 2005)—in other words sight vocabulary is a result of decoding ability</a:t>
            </a:r>
          </a:p>
        </p:txBody>
      </p:sp>
    </p:spTree>
    <p:extLst>
      <p:ext uri="{BB962C8B-B14F-4D97-AF65-F5344CB8AC3E}">
        <p14:creationId xmlns:p14="http://schemas.microsoft.com/office/powerpoint/2010/main" val="57159929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 frequency words (cont.)</a:t>
            </a:r>
          </a:p>
        </p:txBody>
      </p:sp>
      <p:sp>
        <p:nvSpPr>
          <p:cNvPr id="3" name="Content Placeholder 2"/>
          <p:cNvSpPr>
            <a:spLocks noGrp="1"/>
          </p:cNvSpPr>
          <p:nvPr>
            <p:ph idx="1"/>
          </p:nvPr>
        </p:nvSpPr>
        <p:spPr/>
        <p:txBody>
          <a:bodyPr>
            <a:noAutofit/>
          </a:bodyPr>
          <a:lstStyle/>
          <a:p>
            <a:r>
              <a:rPr lang="en-US" sz="2400" dirty="0"/>
              <a:t>Teaching a small number of sight vocabulary can improve fluency and comprehension (Griffin &amp; Murtagh, 2015) </a:t>
            </a:r>
          </a:p>
          <a:p>
            <a:r>
              <a:rPr lang="en-US" sz="2400" dirty="0"/>
              <a:t>Teach words by focusing attention on the order of letters (not mnemonics, pictures, etc.) and work with them both in isolation—interval training—and in context (Browder &amp; </a:t>
            </a:r>
            <a:r>
              <a:rPr lang="en-US" sz="2400" dirty="0" err="1"/>
              <a:t>Lalli</a:t>
            </a:r>
            <a:r>
              <a:rPr lang="en-US" sz="2400" dirty="0"/>
              <a:t>, 1991; </a:t>
            </a:r>
            <a:r>
              <a:rPr lang="en-US" sz="2400" dirty="0" err="1"/>
              <a:t>Fossett</a:t>
            </a:r>
            <a:r>
              <a:rPr lang="en-US" sz="2400" dirty="0"/>
              <a:t> &amp; </a:t>
            </a:r>
            <a:r>
              <a:rPr lang="en-US" sz="2400" dirty="0" err="1"/>
              <a:t>Mirenda</a:t>
            </a:r>
            <a:r>
              <a:rPr lang="en-US" sz="2400" dirty="0"/>
              <a:t>, 2006)</a:t>
            </a:r>
          </a:p>
        </p:txBody>
      </p:sp>
    </p:spTree>
    <p:extLst>
      <p:ext uri="{BB962C8B-B14F-4D97-AF65-F5344CB8AC3E}">
        <p14:creationId xmlns:p14="http://schemas.microsoft.com/office/powerpoint/2010/main" val="57815876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 frequency words (cont.)</a:t>
            </a:r>
          </a:p>
        </p:txBody>
      </p:sp>
      <p:sp>
        <p:nvSpPr>
          <p:cNvPr id="3" name="Content Placeholder 2"/>
          <p:cNvSpPr>
            <a:spLocks noGrp="1"/>
          </p:cNvSpPr>
          <p:nvPr>
            <p:ph idx="1"/>
          </p:nvPr>
        </p:nvSpPr>
        <p:spPr/>
        <p:txBody>
          <a:bodyPr>
            <a:noAutofit/>
          </a:bodyPr>
          <a:lstStyle/>
          <a:p>
            <a:r>
              <a:rPr lang="en-US" sz="2400" dirty="0"/>
              <a:t>Texts used in K-1 should include decodable text along with high frequency words</a:t>
            </a:r>
          </a:p>
          <a:p>
            <a:r>
              <a:rPr lang="en-US" sz="2400" dirty="0"/>
              <a:t>Direct work on memorizing words should be minimal (lots of programs are overdoing this now)</a:t>
            </a:r>
          </a:p>
          <a:p>
            <a:r>
              <a:rPr lang="en-US" sz="2400" dirty="0"/>
              <a:t>Kindergarteners should learn about 20 words</a:t>
            </a:r>
          </a:p>
          <a:p>
            <a:r>
              <a:rPr lang="en-US" sz="2400" dirty="0"/>
              <a:t>By end of grade 1, kids should know the 100 most frequent words (and should be able to decode ~500 words)</a:t>
            </a:r>
          </a:p>
          <a:p>
            <a:r>
              <a:rPr lang="en-US" sz="2400" dirty="0"/>
              <a:t>By end of Grade 2, and 300 most frequent by end of Grade 2</a:t>
            </a:r>
          </a:p>
        </p:txBody>
      </p:sp>
    </p:spTree>
    <p:extLst>
      <p:ext uri="{BB962C8B-B14F-4D97-AF65-F5344CB8AC3E}">
        <p14:creationId xmlns:p14="http://schemas.microsoft.com/office/powerpoint/2010/main" val="9785440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65763054"/>
              </p:ext>
            </p:extLst>
          </p:nvPr>
        </p:nvGraphicFramePr>
        <p:xfrm>
          <a:off x="1939925" y="377434"/>
          <a:ext cx="8455320" cy="5829876"/>
        </p:xfrm>
        <a:graphic>
          <a:graphicData uri="http://schemas.openxmlformats.org/drawingml/2006/table">
            <a:tbl>
              <a:tblPr firstRow="1" bandRow="1">
                <a:tableStyleId>{5C22544A-7EE6-4342-B048-85BDC9FD1C3A}</a:tableStyleId>
              </a:tblPr>
              <a:tblGrid>
                <a:gridCol w="1691064">
                  <a:extLst>
                    <a:ext uri="{9D8B030D-6E8A-4147-A177-3AD203B41FA5}">
                      <a16:colId xmlns:a16="http://schemas.microsoft.com/office/drawing/2014/main" val="20000"/>
                    </a:ext>
                  </a:extLst>
                </a:gridCol>
                <a:gridCol w="1691064">
                  <a:extLst>
                    <a:ext uri="{9D8B030D-6E8A-4147-A177-3AD203B41FA5}">
                      <a16:colId xmlns:a16="http://schemas.microsoft.com/office/drawing/2014/main" val="20001"/>
                    </a:ext>
                  </a:extLst>
                </a:gridCol>
                <a:gridCol w="1691064">
                  <a:extLst>
                    <a:ext uri="{9D8B030D-6E8A-4147-A177-3AD203B41FA5}">
                      <a16:colId xmlns:a16="http://schemas.microsoft.com/office/drawing/2014/main" val="20002"/>
                    </a:ext>
                  </a:extLst>
                </a:gridCol>
                <a:gridCol w="1691064">
                  <a:extLst>
                    <a:ext uri="{9D8B030D-6E8A-4147-A177-3AD203B41FA5}">
                      <a16:colId xmlns:a16="http://schemas.microsoft.com/office/drawing/2014/main" val="20003"/>
                    </a:ext>
                  </a:extLst>
                </a:gridCol>
                <a:gridCol w="1691064">
                  <a:extLst>
                    <a:ext uri="{9D8B030D-6E8A-4147-A177-3AD203B41FA5}">
                      <a16:colId xmlns:a16="http://schemas.microsoft.com/office/drawing/2014/main" val="20004"/>
                    </a:ext>
                  </a:extLst>
                </a:gridCol>
              </a:tblGrid>
              <a:tr h="485823">
                <a:tc>
                  <a:txBody>
                    <a:bodyPr/>
                    <a:lstStyle/>
                    <a:p>
                      <a:r>
                        <a:rPr lang="en-US" sz="2400" b="0" dirty="0">
                          <a:solidFill>
                            <a:srgbClr val="000000"/>
                          </a:solidFill>
                        </a:rPr>
                        <a:t>the</a:t>
                      </a:r>
                    </a:p>
                  </a:txBody>
                  <a:tcPr/>
                </a:tc>
                <a:tc>
                  <a:txBody>
                    <a:bodyPr/>
                    <a:lstStyle/>
                    <a:p>
                      <a:r>
                        <a:rPr lang="en-US" sz="2400" b="0" dirty="0">
                          <a:solidFill>
                            <a:srgbClr val="000000"/>
                          </a:solidFill>
                        </a:rPr>
                        <a:t>for</a:t>
                      </a:r>
                    </a:p>
                  </a:txBody>
                  <a:tcPr/>
                </a:tc>
                <a:tc>
                  <a:txBody>
                    <a:bodyPr/>
                    <a:lstStyle/>
                    <a:p>
                      <a:r>
                        <a:rPr lang="en-US" sz="2400" b="0" dirty="0">
                          <a:solidFill>
                            <a:srgbClr val="000000"/>
                          </a:solidFill>
                        </a:rPr>
                        <a:t>from</a:t>
                      </a:r>
                    </a:p>
                  </a:txBody>
                  <a:tcPr/>
                </a:tc>
                <a:tc>
                  <a:txBody>
                    <a:bodyPr/>
                    <a:lstStyle/>
                    <a:p>
                      <a:r>
                        <a:rPr lang="en-US" sz="2400" b="0" dirty="0">
                          <a:solidFill>
                            <a:srgbClr val="000000"/>
                          </a:solidFill>
                        </a:rPr>
                        <a:t>when</a:t>
                      </a:r>
                    </a:p>
                  </a:txBody>
                  <a:tcPr/>
                </a:tc>
                <a:tc>
                  <a:txBody>
                    <a:bodyPr/>
                    <a:lstStyle/>
                    <a:p>
                      <a:r>
                        <a:rPr lang="en-US" sz="2400" b="0" dirty="0">
                          <a:solidFill>
                            <a:srgbClr val="000000"/>
                          </a:solidFill>
                        </a:rPr>
                        <a:t>their</a:t>
                      </a:r>
                    </a:p>
                  </a:txBody>
                  <a:tcPr/>
                </a:tc>
                <a:extLst>
                  <a:ext uri="{0D108BD9-81ED-4DB2-BD59-A6C34878D82A}">
                    <a16:rowId xmlns:a16="http://schemas.microsoft.com/office/drawing/2014/main" val="10000"/>
                  </a:ext>
                </a:extLst>
              </a:tr>
              <a:tr h="485823">
                <a:tc>
                  <a:txBody>
                    <a:bodyPr/>
                    <a:lstStyle/>
                    <a:p>
                      <a:r>
                        <a:rPr lang="en-US" sz="2400" dirty="0"/>
                        <a:t>of</a:t>
                      </a:r>
                    </a:p>
                  </a:txBody>
                  <a:tcPr/>
                </a:tc>
                <a:tc>
                  <a:txBody>
                    <a:bodyPr/>
                    <a:lstStyle/>
                    <a:p>
                      <a:r>
                        <a:rPr lang="en-US" sz="2400" dirty="0"/>
                        <a:t>on</a:t>
                      </a:r>
                    </a:p>
                  </a:txBody>
                  <a:tcPr/>
                </a:tc>
                <a:tc>
                  <a:txBody>
                    <a:bodyPr/>
                    <a:lstStyle/>
                    <a:p>
                      <a:r>
                        <a:rPr lang="en-US" sz="2400" dirty="0"/>
                        <a:t>or</a:t>
                      </a:r>
                    </a:p>
                  </a:txBody>
                  <a:tcPr/>
                </a:tc>
                <a:tc>
                  <a:txBody>
                    <a:bodyPr/>
                    <a:lstStyle/>
                    <a:p>
                      <a:r>
                        <a:rPr lang="en-US" sz="2400" dirty="0"/>
                        <a:t>your</a:t>
                      </a:r>
                    </a:p>
                  </a:txBody>
                  <a:tcPr/>
                </a:tc>
                <a:tc>
                  <a:txBody>
                    <a:bodyPr/>
                    <a:lstStyle/>
                    <a:p>
                      <a:r>
                        <a:rPr lang="en-US" sz="2400" dirty="0"/>
                        <a:t>if</a:t>
                      </a:r>
                    </a:p>
                  </a:txBody>
                  <a:tcPr/>
                </a:tc>
                <a:extLst>
                  <a:ext uri="{0D108BD9-81ED-4DB2-BD59-A6C34878D82A}">
                    <a16:rowId xmlns:a16="http://schemas.microsoft.com/office/drawing/2014/main" val="10001"/>
                  </a:ext>
                </a:extLst>
              </a:tr>
              <a:tr h="485823">
                <a:tc>
                  <a:txBody>
                    <a:bodyPr/>
                    <a:lstStyle/>
                    <a:p>
                      <a:r>
                        <a:rPr lang="en-US" sz="2400" dirty="0"/>
                        <a:t>and</a:t>
                      </a:r>
                    </a:p>
                  </a:txBody>
                  <a:tcPr/>
                </a:tc>
                <a:tc>
                  <a:txBody>
                    <a:bodyPr/>
                    <a:lstStyle/>
                    <a:p>
                      <a:r>
                        <a:rPr lang="en-US" sz="2400" dirty="0"/>
                        <a:t>are</a:t>
                      </a:r>
                    </a:p>
                  </a:txBody>
                  <a:tcPr/>
                </a:tc>
                <a:tc>
                  <a:txBody>
                    <a:bodyPr/>
                    <a:lstStyle/>
                    <a:p>
                      <a:r>
                        <a:rPr lang="en-US" sz="2400" dirty="0"/>
                        <a:t>one</a:t>
                      </a:r>
                    </a:p>
                  </a:txBody>
                  <a:tcPr/>
                </a:tc>
                <a:tc>
                  <a:txBody>
                    <a:bodyPr/>
                    <a:lstStyle/>
                    <a:p>
                      <a:r>
                        <a:rPr lang="en-US" sz="2400" dirty="0"/>
                        <a:t>can</a:t>
                      </a:r>
                    </a:p>
                  </a:txBody>
                  <a:tcPr/>
                </a:tc>
                <a:tc>
                  <a:txBody>
                    <a:bodyPr/>
                    <a:lstStyle/>
                    <a:p>
                      <a:r>
                        <a:rPr lang="en-US" sz="2400" dirty="0"/>
                        <a:t>will</a:t>
                      </a:r>
                    </a:p>
                  </a:txBody>
                  <a:tcPr/>
                </a:tc>
                <a:extLst>
                  <a:ext uri="{0D108BD9-81ED-4DB2-BD59-A6C34878D82A}">
                    <a16:rowId xmlns:a16="http://schemas.microsoft.com/office/drawing/2014/main" val="10002"/>
                  </a:ext>
                </a:extLst>
              </a:tr>
              <a:tr h="485823">
                <a:tc>
                  <a:txBody>
                    <a:bodyPr/>
                    <a:lstStyle/>
                    <a:p>
                      <a:r>
                        <a:rPr lang="en-US" sz="2400" dirty="0"/>
                        <a:t>a</a:t>
                      </a:r>
                    </a:p>
                  </a:txBody>
                  <a:tcPr/>
                </a:tc>
                <a:tc>
                  <a:txBody>
                    <a:bodyPr/>
                    <a:lstStyle/>
                    <a:p>
                      <a:r>
                        <a:rPr lang="en-US" sz="2400" dirty="0"/>
                        <a:t>as</a:t>
                      </a:r>
                    </a:p>
                  </a:txBody>
                  <a:tcPr/>
                </a:tc>
                <a:tc>
                  <a:txBody>
                    <a:bodyPr/>
                    <a:lstStyle/>
                    <a:p>
                      <a:r>
                        <a:rPr lang="en-US" sz="2400" dirty="0"/>
                        <a:t>had</a:t>
                      </a:r>
                    </a:p>
                  </a:txBody>
                  <a:tcPr/>
                </a:tc>
                <a:tc>
                  <a:txBody>
                    <a:bodyPr/>
                    <a:lstStyle/>
                    <a:p>
                      <a:r>
                        <a:rPr lang="en-US" sz="2400" dirty="0"/>
                        <a:t>said</a:t>
                      </a:r>
                    </a:p>
                  </a:txBody>
                  <a:tcPr/>
                </a:tc>
                <a:tc>
                  <a:txBody>
                    <a:bodyPr/>
                    <a:lstStyle/>
                    <a:p>
                      <a:r>
                        <a:rPr lang="en-US" sz="2400" dirty="0"/>
                        <a:t>up</a:t>
                      </a:r>
                    </a:p>
                  </a:txBody>
                  <a:tcPr/>
                </a:tc>
                <a:extLst>
                  <a:ext uri="{0D108BD9-81ED-4DB2-BD59-A6C34878D82A}">
                    <a16:rowId xmlns:a16="http://schemas.microsoft.com/office/drawing/2014/main" val="10003"/>
                  </a:ext>
                </a:extLst>
              </a:tr>
              <a:tr h="485823">
                <a:tc>
                  <a:txBody>
                    <a:bodyPr/>
                    <a:lstStyle/>
                    <a:p>
                      <a:r>
                        <a:rPr lang="en-US" sz="2400" dirty="0"/>
                        <a:t>to</a:t>
                      </a:r>
                    </a:p>
                  </a:txBody>
                  <a:tcPr/>
                </a:tc>
                <a:tc>
                  <a:txBody>
                    <a:bodyPr/>
                    <a:lstStyle/>
                    <a:p>
                      <a:r>
                        <a:rPr lang="en-US" sz="2400" dirty="0"/>
                        <a:t>with</a:t>
                      </a:r>
                    </a:p>
                  </a:txBody>
                  <a:tcPr/>
                </a:tc>
                <a:tc>
                  <a:txBody>
                    <a:bodyPr/>
                    <a:lstStyle/>
                    <a:p>
                      <a:r>
                        <a:rPr lang="en-US" sz="2400" dirty="0"/>
                        <a:t>by</a:t>
                      </a:r>
                    </a:p>
                  </a:txBody>
                  <a:tcPr/>
                </a:tc>
                <a:tc>
                  <a:txBody>
                    <a:bodyPr/>
                    <a:lstStyle/>
                    <a:p>
                      <a:r>
                        <a:rPr lang="en-US" sz="2400" dirty="0"/>
                        <a:t>there</a:t>
                      </a:r>
                    </a:p>
                  </a:txBody>
                  <a:tcPr/>
                </a:tc>
                <a:tc>
                  <a:txBody>
                    <a:bodyPr/>
                    <a:lstStyle/>
                    <a:p>
                      <a:r>
                        <a:rPr lang="en-US" sz="2400" dirty="0"/>
                        <a:t>other</a:t>
                      </a:r>
                    </a:p>
                  </a:txBody>
                  <a:tcPr/>
                </a:tc>
                <a:extLst>
                  <a:ext uri="{0D108BD9-81ED-4DB2-BD59-A6C34878D82A}">
                    <a16:rowId xmlns:a16="http://schemas.microsoft.com/office/drawing/2014/main" val="10004"/>
                  </a:ext>
                </a:extLst>
              </a:tr>
              <a:tr h="485823">
                <a:tc>
                  <a:txBody>
                    <a:bodyPr/>
                    <a:lstStyle/>
                    <a:p>
                      <a:r>
                        <a:rPr lang="en-US" sz="2400" dirty="0"/>
                        <a:t>in</a:t>
                      </a:r>
                    </a:p>
                  </a:txBody>
                  <a:tcPr/>
                </a:tc>
                <a:tc>
                  <a:txBody>
                    <a:bodyPr/>
                    <a:lstStyle/>
                    <a:p>
                      <a:r>
                        <a:rPr lang="en-US" sz="2400" dirty="0"/>
                        <a:t>his</a:t>
                      </a:r>
                    </a:p>
                  </a:txBody>
                  <a:tcPr/>
                </a:tc>
                <a:tc>
                  <a:txBody>
                    <a:bodyPr/>
                    <a:lstStyle/>
                    <a:p>
                      <a:r>
                        <a:rPr lang="en-US" sz="2400" dirty="0"/>
                        <a:t>word</a:t>
                      </a:r>
                    </a:p>
                  </a:txBody>
                  <a:tcPr/>
                </a:tc>
                <a:tc>
                  <a:txBody>
                    <a:bodyPr/>
                    <a:lstStyle/>
                    <a:p>
                      <a:r>
                        <a:rPr lang="en-US" sz="2400" dirty="0"/>
                        <a:t>use</a:t>
                      </a:r>
                    </a:p>
                  </a:txBody>
                  <a:tcPr/>
                </a:tc>
                <a:tc>
                  <a:txBody>
                    <a:bodyPr/>
                    <a:lstStyle/>
                    <a:p>
                      <a:r>
                        <a:rPr lang="en-US" sz="2400" dirty="0"/>
                        <a:t>about</a:t>
                      </a:r>
                    </a:p>
                  </a:txBody>
                  <a:tcPr/>
                </a:tc>
                <a:extLst>
                  <a:ext uri="{0D108BD9-81ED-4DB2-BD59-A6C34878D82A}">
                    <a16:rowId xmlns:a16="http://schemas.microsoft.com/office/drawing/2014/main" val="10005"/>
                  </a:ext>
                </a:extLst>
              </a:tr>
              <a:tr h="485823">
                <a:tc>
                  <a:txBody>
                    <a:bodyPr/>
                    <a:lstStyle/>
                    <a:p>
                      <a:r>
                        <a:rPr lang="en-US" sz="2400" dirty="0"/>
                        <a:t>is</a:t>
                      </a:r>
                    </a:p>
                  </a:txBody>
                  <a:tcPr/>
                </a:tc>
                <a:tc>
                  <a:txBody>
                    <a:bodyPr/>
                    <a:lstStyle/>
                    <a:p>
                      <a:r>
                        <a:rPr lang="en-US" sz="2400" dirty="0"/>
                        <a:t>they</a:t>
                      </a:r>
                    </a:p>
                  </a:txBody>
                  <a:tcPr/>
                </a:tc>
                <a:tc>
                  <a:txBody>
                    <a:bodyPr/>
                    <a:lstStyle/>
                    <a:p>
                      <a:r>
                        <a:rPr lang="en-US" sz="2400" dirty="0"/>
                        <a:t>but</a:t>
                      </a:r>
                    </a:p>
                  </a:txBody>
                  <a:tcPr/>
                </a:tc>
                <a:tc>
                  <a:txBody>
                    <a:bodyPr/>
                    <a:lstStyle/>
                    <a:p>
                      <a:r>
                        <a:rPr lang="en-US" sz="2400" dirty="0"/>
                        <a:t>an</a:t>
                      </a:r>
                    </a:p>
                  </a:txBody>
                  <a:tcPr/>
                </a:tc>
                <a:tc>
                  <a:txBody>
                    <a:bodyPr/>
                    <a:lstStyle/>
                    <a:p>
                      <a:r>
                        <a:rPr lang="en-US" sz="2400" dirty="0"/>
                        <a:t>out</a:t>
                      </a:r>
                    </a:p>
                  </a:txBody>
                  <a:tcPr/>
                </a:tc>
                <a:extLst>
                  <a:ext uri="{0D108BD9-81ED-4DB2-BD59-A6C34878D82A}">
                    <a16:rowId xmlns:a16="http://schemas.microsoft.com/office/drawing/2014/main" val="10006"/>
                  </a:ext>
                </a:extLst>
              </a:tr>
              <a:tr h="485823">
                <a:tc>
                  <a:txBody>
                    <a:bodyPr/>
                    <a:lstStyle/>
                    <a:p>
                      <a:r>
                        <a:rPr lang="en-US" sz="2400" dirty="0"/>
                        <a:t>you</a:t>
                      </a:r>
                    </a:p>
                  </a:txBody>
                  <a:tcPr/>
                </a:tc>
                <a:tc>
                  <a:txBody>
                    <a:bodyPr/>
                    <a:lstStyle/>
                    <a:p>
                      <a:r>
                        <a:rPr lang="en-US" sz="2400" dirty="0"/>
                        <a:t>I</a:t>
                      </a:r>
                    </a:p>
                  </a:txBody>
                  <a:tcPr/>
                </a:tc>
                <a:tc>
                  <a:txBody>
                    <a:bodyPr/>
                    <a:lstStyle/>
                    <a:p>
                      <a:r>
                        <a:rPr lang="en-US" sz="2400" dirty="0"/>
                        <a:t>not</a:t>
                      </a:r>
                    </a:p>
                  </a:txBody>
                  <a:tcPr/>
                </a:tc>
                <a:tc>
                  <a:txBody>
                    <a:bodyPr/>
                    <a:lstStyle/>
                    <a:p>
                      <a:r>
                        <a:rPr lang="en-US" sz="2400" dirty="0"/>
                        <a:t>each</a:t>
                      </a:r>
                    </a:p>
                  </a:txBody>
                  <a:tcPr/>
                </a:tc>
                <a:tc>
                  <a:txBody>
                    <a:bodyPr/>
                    <a:lstStyle/>
                    <a:p>
                      <a:r>
                        <a:rPr lang="en-US" sz="2400" dirty="0"/>
                        <a:t>many</a:t>
                      </a:r>
                    </a:p>
                  </a:txBody>
                  <a:tcPr/>
                </a:tc>
                <a:extLst>
                  <a:ext uri="{0D108BD9-81ED-4DB2-BD59-A6C34878D82A}">
                    <a16:rowId xmlns:a16="http://schemas.microsoft.com/office/drawing/2014/main" val="10007"/>
                  </a:ext>
                </a:extLst>
              </a:tr>
              <a:tr h="485823">
                <a:tc>
                  <a:txBody>
                    <a:bodyPr/>
                    <a:lstStyle/>
                    <a:p>
                      <a:r>
                        <a:rPr lang="en-US" sz="2400" dirty="0"/>
                        <a:t>that</a:t>
                      </a:r>
                    </a:p>
                  </a:txBody>
                  <a:tcPr/>
                </a:tc>
                <a:tc>
                  <a:txBody>
                    <a:bodyPr/>
                    <a:lstStyle/>
                    <a:p>
                      <a:r>
                        <a:rPr lang="en-US" sz="2400" dirty="0"/>
                        <a:t>at</a:t>
                      </a:r>
                    </a:p>
                  </a:txBody>
                  <a:tcPr/>
                </a:tc>
                <a:tc>
                  <a:txBody>
                    <a:bodyPr/>
                    <a:lstStyle/>
                    <a:p>
                      <a:r>
                        <a:rPr lang="en-US" sz="2400" dirty="0"/>
                        <a:t>what</a:t>
                      </a:r>
                    </a:p>
                  </a:txBody>
                  <a:tcPr/>
                </a:tc>
                <a:tc>
                  <a:txBody>
                    <a:bodyPr/>
                    <a:lstStyle/>
                    <a:p>
                      <a:r>
                        <a:rPr lang="en-US" sz="2400" dirty="0"/>
                        <a:t>which</a:t>
                      </a:r>
                    </a:p>
                  </a:txBody>
                  <a:tcPr/>
                </a:tc>
                <a:tc>
                  <a:txBody>
                    <a:bodyPr/>
                    <a:lstStyle/>
                    <a:p>
                      <a:r>
                        <a:rPr lang="en-US" sz="2400" dirty="0"/>
                        <a:t>then</a:t>
                      </a:r>
                    </a:p>
                  </a:txBody>
                  <a:tcPr/>
                </a:tc>
                <a:extLst>
                  <a:ext uri="{0D108BD9-81ED-4DB2-BD59-A6C34878D82A}">
                    <a16:rowId xmlns:a16="http://schemas.microsoft.com/office/drawing/2014/main" val="10008"/>
                  </a:ext>
                </a:extLst>
              </a:tr>
              <a:tr h="485823">
                <a:tc>
                  <a:txBody>
                    <a:bodyPr/>
                    <a:lstStyle/>
                    <a:p>
                      <a:r>
                        <a:rPr lang="en-US" sz="2400" dirty="0"/>
                        <a:t>it</a:t>
                      </a:r>
                    </a:p>
                  </a:txBody>
                  <a:tcPr/>
                </a:tc>
                <a:tc>
                  <a:txBody>
                    <a:bodyPr/>
                    <a:lstStyle/>
                    <a:p>
                      <a:r>
                        <a:rPr lang="en-US" sz="2400" dirty="0"/>
                        <a:t>with</a:t>
                      </a:r>
                    </a:p>
                  </a:txBody>
                  <a:tcPr/>
                </a:tc>
                <a:tc>
                  <a:txBody>
                    <a:bodyPr/>
                    <a:lstStyle/>
                    <a:p>
                      <a:r>
                        <a:rPr lang="en-US" sz="2400" dirty="0"/>
                        <a:t>all</a:t>
                      </a:r>
                    </a:p>
                  </a:txBody>
                  <a:tcPr/>
                </a:tc>
                <a:tc>
                  <a:txBody>
                    <a:bodyPr/>
                    <a:lstStyle/>
                    <a:p>
                      <a:r>
                        <a:rPr lang="en-US" sz="2400" dirty="0"/>
                        <a:t>she</a:t>
                      </a:r>
                    </a:p>
                  </a:txBody>
                  <a:tcPr/>
                </a:tc>
                <a:tc>
                  <a:txBody>
                    <a:bodyPr/>
                    <a:lstStyle/>
                    <a:p>
                      <a:r>
                        <a:rPr lang="en-US" sz="2400" dirty="0"/>
                        <a:t>them</a:t>
                      </a:r>
                    </a:p>
                  </a:txBody>
                  <a:tcPr/>
                </a:tc>
                <a:extLst>
                  <a:ext uri="{0D108BD9-81ED-4DB2-BD59-A6C34878D82A}">
                    <a16:rowId xmlns:a16="http://schemas.microsoft.com/office/drawing/2014/main" val="10009"/>
                  </a:ext>
                </a:extLst>
              </a:tr>
              <a:tr h="485823">
                <a:tc>
                  <a:txBody>
                    <a:bodyPr/>
                    <a:lstStyle/>
                    <a:p>
                      <a:r>
                        <a:rPr lang="en-US" sz="2400" dirty="0"/>
                        <a:t>he</a:t>
                      </a:r>
                    </a:p>
                  </a:txBody>
                  <a:tcPr/>
                </a:tc>
                <a:tc>
                  <a:txBody>
                    <a:bodyPr/>
                    <a:lstStyle/>
                    <a:p>
                      <a:r>
                        <a:rPr lang="en-US" sz="2400" dirty="0"/>
                        <a:t>his</a:t>
                      </a:r>
                    </a:p>
                  </a:txBody>
                  <a:tcPr/>
                </a:tc>
                <a:tc>
                  <a:txBody>
                    <a:bodyPr/>
                    <a:lstStyle/>
                    <a:p>
                      <a:r>
                        <a:rPr lang="en-US" sz="2400" dirty="0"/>
                        <a:t>were</a:t>
                      </a:r>
                    </a:p>
                  </a:txBody>
                  <a:tcPr/>
                </a:tc>
                <a:tc>
                  <a:txBody>
                    <a:bodyPr/>
                    <a:lstStyle/>
                    <a:p>
                      <a:r>
                        <a:rPr lang="en-US" sz="2400" dirty="0"/>
                        <a:t>do</a:t>
                      </a:r>
                    </a:p>
                  </a:txBody>
                  <a:tcPr/>
                </a:tc>
                <a:tc>
                  <a:txBody>
                    <a:bodyPr/>
                    <a:lstStyle/>
                    <a:p>
                      <a:r>
                        <a:rPr lang="en-US" sz="2400" dirty="0"/>
                        <a:t>these</a:t>
                      </a:r>
                    </a:p>
                  </a:txBody>
                  <a:tcPr/>
                </a:tc>
                <a:extLst>
                  <a:ext uri="{0D108BD9-81ED-4DB2-BD59-A6C34878D82A}">
                    <a16:rowId xmlns:a16="http://schemas.microsoft.com/office/drawing/2014/main" val="10010"/>
                  </a:ext>
                </a:extLst>
              </a:tr>
              <a:tr h="485823">
                <a:tc>
                  <a:txBody>
                    <a:bodyPr/>
                    <a:lstStyle/>
                    <a:p>
                      <a:r>
                        <a:rPr lang="en-US" sz="2400" dirty="0"/>
                        <a:t>was</a:t>
                      </a:r>
                    </a:p>
                  </a:txBody>
                  <a:tcPr/>
                </a:tc>
                <a:tc>
                  <a:txBody>
                    <a:bodyPr/>
                    <a:lstStyle/>
                    <a:p>
                      <a:r>
                        <a:rPr lang="en-US" sz="2400" dirty="0"/>
                        <a:t>have</a:t>
                      </a:r>
                    </a:p>
                  </a:txBody>
                  <a:tcPr/>
                </a:tc>
                <a:tc>
                  <a:txBody>
                    <a:bodyPr/>
                    <a:lstStyle/>
                    <a:p>
                      <a:r>
                        <a:rPr lang="en-US" sz="2400" dirty="0"/>
                        <a:t>we</a:t>
                      </a:r>
                    </a:p>
                  </a:txBody>
                  <a:tcPr/>
                </a:tc>
                <a:tc>
                  <a:txBody>
                    <a:bodyPr/>
                    <a:lstStyle/>
                    <a:p>
                      <a:r>
                        <a:rPr lang="en-US" sz="2400" dirty="0"/>
                        <a:t>how</a:t>
                      </a:r>
                    </a:p>
                  </a:txBody>
                  <a:tcPr/>
                </a:tc>
                <a:tc>
                  <a:txBody>
                    <a:bodyPr/>
                    <a:lstStyle/>
                    <a:p>
                      <a:r>
                        <a:rPr lang="en-US" sz="2400" dirty="0"/>
                        <a:t>so</a:t>
                      </a:r>
                    </a:p>
                  </a:txBody>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383099507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306069189"/>
              </p:ext>
            </p:extLst>
          </p:nvPr>
        </p:nvGraphicFramePr>
        <p:xfrm>
          <a:off x="1872940" y="339884"/>
          <a:ext cx="8308975" cy="6810012"/>
        </p:xfrm>
        <a:graphic>
          <a:graphicData uri="http://schemas.openxmlformats.org/drawingml/2006/table">
            <a:tbl>
              <a:tblPr firstRow="1" bandRow="1">
                <a:tableStyleId>{5C22544A-7EE6-4342-B048-85BDC9FD1C3A}</a:tableStyleId>
              </a:tblPr>
              <a:tblGrid>
                <a:gridCol w="1661795">
                  <a:extLst>
                    <a:ext uri="{9D8B030D-6E8A-4147-A177-3AD203B41FA5}">
                      <a16:colId xmlns:a16="http://schemas.microsoft.com/office/drawing/2014/main" val="20000"/>
                    </a:ext>
                  </a:extLst>
                </a:gridCol>
                <a:gridCol w="1661795">
                  <a:extLst>
                    <a:ext uri="{9D8B030D-6E8A-4147-A177-3AD203B41FA5}">
                      <a16:colId xmlns:a16="http://schemas.microsoft.com/office/drawing/2014/main" val="20001"/>
                    </a:ext>
                  </a:extLst>
                </a:gridCol>
                <a:gridCol w="1661795">
                  <a:extLst>
                    <a:ext uri="{9D8B030D-6E8A-4147-A177-3AD203B41FA5}">
                      <a16:colId xmlns:a16="http://schemas.microsoft.com/office/drawing/2014/main" val="20002"/>
                    </a:ext>
                  </a:extLst>
                </a:gridCol>
                <a:gridCol w="1661795">
                  <a:extLst>
                    <a:ext uri="{9D8B030D-6E8A-4147-A177-3AD203B41FA5}">
                      <a16:colId xmlns:a16="http://schemas.microsoft.com/office/drawing/2014/main" val="20003"/>
                    </a:ext>
                  </a:extLst>
                </a:gridCol>
                <a:gridCol w="1661795">
                  <a:extLst>
                    <a:ext uri="{9D8B030D-6E8A-4147-A177-3AD203B41FA5}">
                      <a16:colId xmlns:a16="http://schemas.microsoft.com/office/drawing/2014/main" val="20004"/>
                    </a:ext>
                  </a:extLst>
                </a:gridCol>
              </a:tblGrid>
              <a:tr h="567501">
                <a:tc>
                  <a:txBody>
                    <a:bodyPr/>
                    <a:lstStyle/>
                    <a:p>
                      <a:r>
                        <a:rPr lang="en-US" sz="2800" b="0" dirty="0">
                          <a:solidFill>
                            <a:srgbClr val="000000"/>
                          </a:solidFill>
                        </a:rPr>
                        <a:t>some</a:t>
                      </a:r>
                    </a:p>
                  </a:txBody>
                  <a:tcPr/>
                </a:tc>
                <a:tc>
                  <a:txBody>
                    <a:bodyPr/>
                    <a:lstStyle/>
                    <a:p>
                      <a:r>
                        <a:rPr lang="en-US" sz="2800" b="0" dirty="0">
                          <a:solidFill>
                            <a:srgbClr val="000000"/>
                          </a:solidFill>
                        </a:rPr>
                        <a:t>write</a:t>
                      </a:r>
                    </a:p>
                  </a:txBody>
                  <a:tcPr/>
                </a:tc>
                <a:tc>
                  <a:txBody>
                    <a:bodyPr/>
                    <a:lstStyle/>
                    <a:p>
                      <a:r>
                        <a:rPr lang="en-US" sz="2800" b="0" dirty="0">
                          <a:solidFill>
                            <a:srgbClr val="000000"/>
                          </a:solidFill>
                        </a:rPr>
                        <a:t>been</a:t>
                      </a:r>
                    </a:p>
                  </a:txBody>
                  <a:tcPr/>
                </a:tc>
                <a:tc>
                  <a:txBody>
                    <a:bodyPr/>
                    <a:lstStyle/>
                    <a:p>
                      <a:r>
                        <a:rPr lang="en-US" sz="2800" b="0" dirty="0">
                          <a:solidFill>
                            <a:srgbClr val="000000"/>
                          </a:solidFill>
                        </a:rPr>
                        <a:t>made</a:t>
                      </a:r>
                    </a:p>
                  </a:txBody>
                  <a:tcPr/>
                </a:tc>
                <a:tc>
                  <a:txBody>
                    <a:bodyPr/>
                    <a:lstStyle/>
                    <a:p>
                      <a:endParaRPr lang="en-US" sz="2800" b="0" dirty="0">
                        <a:solidFill>
                          <a:srgbClr val="000000"/>
                        </a:solidFill>
                      </a:endParaRPr>
                    </a:p>
                  </a:txBody>
                  <a:tcPr/>
                </a:tc>
                <a:extLst>
                  <a:ext uri="{0D108BD9-81ED-4DB2-BD59-A6C34878D82A}">
                    <a16:rowId xmlns:a16="http://schemas.microsoft.com/office/drawing/2014/main" val="10000"/>
                  </a:ext>
                </a:extLst>
              </a:tr>
              <a:tr h="567501">
                <a:tc>
                  <a:txBody>
                    <a:bodyPr/>
                    <a:lstStyle/>
                    <a:p>
                      <a:r>
                        <a:rPr lang="en-US" sz="2800" dirty="0"/>
                        <a:t>her</a:t>
                      </a:r>
                    </a:p>
                  </a:txBody>
                  <a:tcPr/>
                </a:tc>
                <a:tc>
                  <a:txBody>
                    <a:bodyPr/>
                    <a:lstStyle/>
                    <a:p>
                      <a:r>
                        <a:rPr lang="en-US" sz="2800" dirty="0"/>
                        <a:t>go</a:t>
                      </a:r>
                    </a:p>
                  </a:txBody>
                  <a:tcPr/>
                </a:tc>
                <a:tc>
                  <a:txBody>
                    <a:bodyPr/>
                    <a:lstStyle/>
                    <a:p>
                      <a:r>
                        <a:rPr lang="en-US" sz="2800" dirty="0"/>
                        <a:t>call</a:t>
                      </a:r>
                    </a:p>
                  </a:txBody>
                  <a:tcPr/>
                </a:tc>
                <a:tc>
                  <a:txBody>
                    <a:bodyPr/>
                    <a:lstStyle/>
                    <a:p>
                      <a:r>
                        <a:rPr lang="en-US" sz="2800" dirty="0"/>
                        <a:t>may</a:t>
                      </a:r>
                    </a:p>
                  </a:txBody>
                  <a:tcPr/>
                </a:tc>
                <a:tc>
                  <a:txBody>
                    <a:bodyPr/>
                    <a:lstStyle/>
                    <a:p>
                      <a:endParaRPr lang="en-US" sz="2800" dirty="0"/>
                    </a:p>
                  </a:txBody>
                  <a:tcPr/>
                </a:tc>
                <a:extLst>
                  <a:ext uri="{0D108BD9-81ED-4DB2-BD59-A6C34878D82A}">
                    <a16:rowId xmlns:a16="http://schemas.microsoft.com/office/drawing/2014/main" val="10001"/>
                  </a:ext>
                </a:extLst>
              </a:tr>
              <a:tr h="567501">
                <a:tc>
                  <a:txBody>
                    <a:bodyPr/>
                    <a:lstStyle/>
                    <a:p>
                      <a:r>
                        <a:rPr lang="en-US" sz="2800" dirty="0"/>
                        <a:t>would</a:t>
                      </a:r>
                    </a:p>
                  </a:txBody>
                  <a:tcPr/>
                </a:tc>
                <a:tc>
                  <a:txBody>
                    <a:bodyPr/>
                    <a:lstStyle/>
                    <a:p>
                      <a:r>
                        <a:rPr lang="en-US" sz="2800" dirty="0"/>
                        <a:t>see</a:t>
                      </a:r>
                    </a:p>
                  </a:txBody>
                  <a:tcPr/>
                </a:tc>
                <a:tc>
                  <a:txBody>
                    <a:bodyPr/>
                    <a:lstStyle/>
                    <a:p>
                      <a:r>
                        <a:rPr lang="en-US" sz="2800" dirty="0"/>
                        <a:t>who</a:t>
                      </a:r>
                    </a:p>
                  </a:txBody>
                  <a:tcPr/>
                </a:tc>
                <a:tc>
                  <a:txBody>
                    <a:bodyPr/>
                    <a:lstStyle/>
                    <a:p>
                      <a:r>
                        <a:rPr lang="en-US" sz="2800" dirty="0"/>
                        <a:t>part</a:t>
                      </a:r>
                    </a:p>
                  </a:txBody>
                  <a:tcPr/>
                </a:tc>
                <a:tc>
                  <a:txBody>
                    <a:bodyPr/>
                    <a:lstStyle/>
                    <a:p>
                      <a:endParaRPr lang="en-US" sz="2800" dirty="0"/>
                    </a:p>
                  </a:txBody>
                  <a:tcPr/>
                </a:tc>
                <a:extLst>
                  <a:ext uri="{0D108BD9-81ED-4DB2-BD59-A6C34878D82A}">
                    <a16:rowId xmlns:a16="http://schemas.microsoft.com/office/drawing/2014/main" val="10002"/>
                  </a:ext>
                </a:extLst>
              </a:tr>
              <a:tr h="567501">
                <a:tc>
                  <a:txBody>
                    <a:bodyPr/>
                    <a:lstStyle/>
                    <a:p>
                      <a:r>
                        <a:rPr lang="en-US" sz="2800" dirty="0"/>
                        <a:t>make</a:t>
                      </a:r>
                    </a:p>
                  </a:txBody>
                  <a:tcPr/>
                </a:tc>
                <a:tc>
                  <a:txBody>
                    <a:bodyPr/>
                    <a:lstStyle/>
                    <a:p>
                      <a:r>
                        <a:rPr lang="en-US" sz="2800" dirty="0"/>
                        <a:t>number</a:t>
                      </a:r>
                    </a:p>
                  </a:txBody>
                  <a:tcPr/>
                </a:tc>
                <a:tc>
                  <a:txBody>
                    <a:bodyPr/>
                    <a:lstStyle/>
                    <a:p>
                      <a:r>
                        <a:rPr lang="en-US" sz="2800" dirty="0"/>
                        <a:t>oil</a:t>
                      </a:r>
                    </a:p>
                  </a:txBody>
                  <a:tcPr/>
                </a:tc>
                <a:tc>
                  <a:txBody>
                    <a:bodyPr/>
                    <a:lstStyle/>
                    <a:p>
                      <a:r>
                        <a:rPr lang="en-US" sz="2800" dirty="0"/>
                        <a:t>over</a:t>
                      </a:r>
                    </a:p>
                  </a:txBody>
                  <a:tcPr/>
                </a:tc>
                <a:tc>
                  <a:txBody>
                    <a:bodyPr/>
                    <a:lstStyle/>
                    <a:p>
                      <a:endParaRPr lang="en-US" sz="2800" dirty="0"/>
                    </a:p>
                  </a:txBody>
                  <a:tcPr/>
                </a:tc>
                <a:extLst>
                  <a:ext uri="{0D108BD9-81ED-4DB2-BD59-A6C34878D82A}">
                    <a16:rowId xmlns:a16="http://schemas.microsoft.com/office/drawing/2014/main" val="10003"/>
                  </a:ext>
                </a:extLst>
              </a:tr>
              <a:tr h="567501">
                <a:tc>
                  <a:txBody>
                    <a:bodyPr/>
                    <a:lstStyle/>
                    <a:p>
                      <a:r>
                        <a:rPr lang="en-US" sz="2800" dirty="0"/>
                        <a:t>like</a:t>
                      </a:r>
                    </a:p>
                  </a:txBody>
                  <a:tcPr/>
                </a:tc>
                <a:tc>
                  <a:txBody>
                    <a:bodyPr/>
                    <a:lstStyle/>
                    <a:p>
                      <a:r>
                        <a:rPr lang="en-US" sz="2800" dirty="0"/>
                        <a:t>no</a:t>
                      </a:r>
                    </a:p>
                  </a:txBody>
                  <a:tcPr/>
                </a:tc>
                <a:tc>
                  <a:txBody>
                    <a:bodyPr/>
                    <a:lstStyle/>
                    <a:p>
                      <a:r>
                        <a:rPr lang="en-US" sz="2800" dirty="0"/>
                        <a:t>now</a:t>
                      </a:r>
                    </a:p>
                  </a:txBody>
                  <a:tcPr/>
                </a:tc>
                <a:tc>
                  <a:txBody>
                    <a:bodyPr/>
                    <a:lstStyle/>
                    <a:p>
                      <a:endParaRPr lang="en-US" sz="2800" dirty="0"/>
                    </a:p>
                  </a:txBody>
                  <a:tcPr/>
                </a:tc>
                <a:tc>
                  <a:txBody>
                    <a:bodyPr/>
                    <a:lstStyle/>
                    <a:p>
                      <a:endParaRPr lang="en-US" sz="2800" dirty="0"/>
                    </a:p>
                  </a:txBody>
                  <a:tcPr/>
                </a:tc>
                <a:extLst>
                  <a:ext uri="{0D108BD9-81ED-4DB2-BD59-A6C34878D82A}">
                    <a16:rowId xmlns:a16="http://schemas.microsoft.com/office/drawing/2014/main" val="10004"/>
                  </a:ext>
                </a:extLst>
              </a:tr>
              <a:tr h="567501">
                <a:tc>
                  <a:txBody>
                    <a:bodyPr/>
                    <a:lstStyle/>
                    <a:p>
                      <a:r>
                        <a:rPr lang="en-US" sz="2800" dirty="0"/>
                        <a:t>him</a:t>
                      </a:r>
                    </a:p>
                  </a:txBody>
                  <a:tcPr/>
                </a:tc>
                <a:tc>
                  <a:txBody>
                    <a:bodyPr/>
                    <a:lstStyle/>
                    <a:p>
                      <a:r>
                        <a:rPr lang="en-US" sz="2800" dirty="0"/>
                        <a:t>way</a:t>
                      </a:r>
                    </a:p>
                  </a:txBody>
                  <a:tcPr/>
                </a:tc>
                <a:tc>
                  <a:txBody>
                    <a:bodyPr/>
                    <a:lstStyle/>
                    <a:p>
                      <a:r>
                        <a:rPr lang="en-US" sz="2800" dirty="0"/>
                        <a:t>find</a:t>
                      </a:r>
                    </a:p>
                  </a:txBody>
                  <a:tcPr/>
                </a:tc>
                <a:tc>
                  <a:txBody>
                    <a:bodyPr/>
                    <a:lstStyle/>
                    <a:p>
                      <a:endParaRPr lang="en-US" sz="2800" dirty="0"/>
                    </a:p>
                  </a:txBody>
                  <a:tcPr/>
                </a:tc>
                <a:tc>
                  <a:txBody>
                    <a:bodyPr/>
                    <a:lstStyle/>
                    <a:p>
                      <a:endParaRPr lang="en-US" sz="2800" dirty="0"/>
                    </a:p>
                  </a:txBody>
                  <a:tcPr/>
                </a:tc>
                <a:extLst>
                  <a:ext uri="{0D108BD9-81ED-4DB2-BD59-A6C34878D82A}">
                    <a16:rowId xmlns:a16="http://schemas.microsoft.com/office/drawing/2014/main" val="10005"/>
                  </a:ext>
                </a:extLst>
              </a:tr>
              <a:tr h="567501">
                <a:tc>
                  <a:txBody>
                    <a:bodyPr/>
                    <a:lstStyle/>
                    <a:p>
                      <a:r>
                        <a:rPr lang="en-US" sz="2800" dirty="0"/>
                        <a:t>into</a:t>
                      </a:r>
                    </a:p>
                  </a:txBody>
                  <a:tcPr/>
                </a:tc>
                <a:tc>
                  <a:txBody>
                    <a:bodyPr/>
                    <a:lstStyle/>
                    <a:p>
                      <a:r>
                        <a:rPr lang="en-US" sz="2800" dirty="0"/>
                        <a:t>could</a:t>
                      </a:r>
                    </a:p>
                  </a:txBody>
                  <a:tcPr/>
                </a:tc>
                <a:tc>
                  <a:txBody>
                    <a:bodyPr/>
                    <a:lstStyle/>
                    <a:p>
                      <a:r>
                        <a:rPr lang="en-US" sz="2800" dirty="0"/>
                        <a:t>long</a:t>
                      </a:r>
                    </a:p>
                  </a:txBody>
                  <a:tcPr/>
                </a:tc>
                <a:tc>
                  <a:txBody>
                    <a:bodyPr/>
                    <a:lstStyle/>
                    <a:p>
                      <a:endParaRPr lang="en-US" sz="2800" dirty="0"/>
                    </a:p>
                  </a:txBody>
                  <a:tcPr/>
                </a:tc>
                <a:tc>
                  <a:txBody>
                    <a:bodyPr/>
                    <a:lstStyle/>
                    <a:p>
                      <a:endParaRPr lang="en-US" sz="2800" dirty="0"/>
                    </a:p>
                  </a:txBody>
                  <a:tcPr/>
                </a:tc>
                <a:extLst>
                  <a:ext uri="{0D108BD9-81ED-4DB2-BD59-A6C34878D82A}">
                    <a16:rowId xmlns:a16="http://schemas.microsoft.com/office/drawing/2014/main" val="10006"/>
                  </a:ext>
                </a:extLst>
              </a:tr>
              <a:tr h="567501">
                <a:tc>
                  <a:txBody>
                    <a:bodyPr/>
                    <a:lstStyle/>
                    <a:p>
                      <a:r>
                        <a:rPr lang="en-US" sz="2800" dirty="0"/>
                        <a:t>time</a:t>
                      </a:r>
                    </a:p>
                  </a:txBody>
                  <a:tcPr/>
                </a:tc>
                <a:tc>
                  <a:txBody>
                    <a:bodyPr/>
                    <a:lstStyle/>
                    <a:p>
                      <a:r>
                        <a:rPr lang="en-US" sz="2800" dirty="0"/>
                        <a:t>people</a:t>
                      </a:r>
                    </a:p>
                  </a:txBody>
                  <a:tcPr/>
                </a:tc>
                <a:tc>
                  <a:txBody>
                    <a:bodyPr/>
                    <a:lstStyle/>
                    <a:p>
                      <a:r>
                        <a:rPr lang="en-US" sz="2800" dirty="0"/>
                        <a:t>down</a:t>
                      </a:r>
                    </a:p>
                  </a:txBody>
                  <a:tcPr/>
                </a:tc>
                <a:tc>
                  <a:txBody>
                    <a:bodyPr/>
                    <a:lstStyle/>
                    <a:p>
                      <a:endParaRPr lang="en-US" sz="2800" dirty="0"/>
                    </a:p>
                  </a:txBody>
                  <a:tcPr/>
                </a:tc>
                <a:tc>
                  <a:txBody>
                    <a:bodyPr/>
                    <a:lstStyle/>
                    <a:p>
                      <a:endParaRPr lang="en-US" sz="2800" dirty="0"/>
                    </a:p>
                  </a:txBody>
                  <a:tcPr/>
                </a:tc>
                <a:extLst>
                  <a:ext uri="{0D108BD9-81ED-4DB2-BD59-A6C34878D82A}">
                    <a16:rowId xmlns:a16="http://schemas.microsoft.com/office/drawing/2014/main" val="10007"/>
                  </a:ext>
                </a:extLst>
              </a:tr>
              <a:tr h="567501">
                <a:tc>
                  <a:txBody>
                    <a:bodyPr/>
                    <a:lstStyle/>
                    <a:p>
                      <a:r>
                        <a:rPr lang="en-US" sz="2800" dirty="0"/>
                        <a:t>has</a:t>
                      </a:r>
                    </a:p>
                  </a:txBody>
                  <a:tcPr/>
                </a:tc>
                <a:tc>
                  <a:txBody>
                    <a:bodyPr/>
                    <a:lstStyle/>
                    <a:p>
                      <a:r>
                        <a:rPr lang="en-US" sz="2800" dirty="0"/>
                        <a:t>my</a:t>
                      </a:r>
                    </a:p>
                  </a:txBody>
                  <a:tcPr/>
                </a:tc>
                <a:tc>
                  <a:txBody>
                    <a:bodyPr/>
                    <a:lstStyle/>
                    <a:p>
                      <a:r>
                        <a:rPr lang="en-US" sz="2800" dirty="0"/>
                        <a:t>day</a:t>
                      </a:r>
                    </a:p>
                  </a:txBody>
                  <a:tcPr/>
                </a:tc>
                <a:tc>
                  <a:txBody>
                    <a:bodyPr/>
                    <a:lstStyle/>
                    <a:p>
                      <a:endParaRPr lang="en-US" sz="2800" dirty="0"/>
                    </a:p>
                  </a:txBody>
                  <a:tcPr/>
                </a:tc>
                <a:tc>
                  <a:txBody>
                    <a:bodyPr/>
                    <a:lstStyle/>
                    <a:p>
                      <a:endParaRPr lang="en-US" sz="2800" dirty="0"/>
                    </a:p>
                  </a:txBody>
                  <a:tcPr/>
                </a:tc>
                <a:extLst>
                  <a:ext uri="{0D108BD9-81ED-4DB2-BD59-A6C34878D82A}">
                    <a16:rowId xmlns:a16="http://schemas.microsoft.com/office/drawing/2014/main" val="10008"/>
                  </a:ext>
                </a:extLst>
              </a:tr>
              <a:tr h="567501">
                <a:tc>
                  <a:txBody>
                    <a:bodyPr/>
                    <a:lstStyle/>
                    <a:p>
                      <a:r>
                        <a:rPr lang="en-US" sz="2800" dirty="0"/>
                        <a:t>look</a:t>
                      </a:r>
                    </a:p>
                  </a:txBody>
                  <a:tcPr/>
                </a:tc>
                <a:tc>
                  <a:txBody>
                    <a:bodyPr/>
                    <a:lstStyle/>
                    <a:p>
                      <a:r>
                        <a:rPr lang="en-US" sz="2800" dirty="0"/>
                        <a:t>than</a:t>
                      </a:r>
                    </a:p>
                  </a:txBody>
                  <a:tcPr/>
                </a:tc>
                <a:tc>
                  <a:txBody>
                    <a:bodyPr/>
                    <a:lstStyle/>
                    <a:p>
                      <a:r>
                        <a:rPr lang="en-US" sz="2800" dirty="0"/>
                        <a:t>did</a:t>
                      </a:r>
                    </a:p>
                  </a:txBody>
                  <a:tcPr/>
                </a:tc>
                <a:tc>
                  <a:txBody>
                    <a:bodyPr/>
                    <a:lstStyle/>
                    <a:p>
                      <a:endParaRPr lang="en-US" sz="2800" dirty="0"/>
                    </a:p>
                  </a:txBody>
                  <a:tcPr/>
                </a:tc>
                <a:tc>
                  <a:txBody>
                    <a:bodyPr/>
                    <a:lstStyle/>
                    <a:p>
                      <a:endParaRPr lang="en-US" sz="2800" dirty="0"/>
                    </a:p>
                  </a:txBody>
                  <a:tcPr/>
                </a:tc>
                <a:extLst>
                  <a:ext uri="{0D108BD9-81ED-4DB2-BD59-A6C34878D82A}">
                    <a16:rowId xmlns:a16="http://schemas.microsoft.com/office/drawing/2014/main" val="10009"/>
                  </a:ext>
                </a:extLst>
              </a:tr>
              <a:tr h="567501">
                <a:tc>
                  <a:txBody>
                    <a:bodyPr/>
                    <a:lstStyle/>
                    <a:p>
                      <a:r>
                        <a:rPr lang="en-US" sz="2800" dirty="0"/>
                        <a:t>two</a:t>
                      </a:r>
                    </a:p>
                  </a:txBody>
                  <a:tcPr/>
                </a:tc>
                <a:tc>
                  <a:txBody>
                    <a:bodyPr/>
                    <a:lstStyle/>
                    <a:p>
                      <a:r>
                        <a:rPr lang="en-US" sz="2800" dirty="0"/>
                        <a:t>first</a:t>
                      </a:r>
                    </a:p>
                  </a:txBody>
                  <a:tcPr/>
                </a:tc>
                <a:tc>
                  <a:txBody>
                    <a:bodyPr/>
                    <a:lstStyle/>
                    <a:p>
                      <a:r>
                        <a:rPr lang="en-US" sz="2800" dirty="0"/>
                        <a:t>get</a:t>
                      </a:r>
                    </a:p>
                  </a:txBody>
                  <a:tcPr/>
                </a:tc>
                <a:tc>
                  <a:txBody>
                    <a:bodyPr/>
                    <a:lstStyle/>
                    <a:p>
                      <a:endParaRPr lang="en-US" sz="2800" dirty="0"/>
                    </a:p>
                  </a:txBody>
                  <a:tcPr/>
                </a:tc>
                <a:tc>
                  <a:txBody>
                    <a:bodyPr/>
                    <a:lstStyle/>
                    <a:p>
                      <a:endParaRPr lang="en-US" sz="2800" dirty="0"/>
                    </a:p>
                  </a:txBody>
                  <a:tcPr/>
                </a:tc>
                <a:extLst>
                  <a:ext uri="{0D108BD9-81ED-4DB2-BD59-A6C34878D82A}">
                    <a16:rowId xmlns:a16="http://schemas.microsoft.com/office/drawing/2014/main" val="10010"/>
                  </a:ext>
                </a:extLst>
              </a:tr>
              <a:tr h="567501">
                <a:tc>
                  <a:txBody>
                    <a:bodyPr/>
                    <a:lstStyle/>
                    <a:p>
                      <a:r>
                        <a:rPr lang="en-US" sz="2800" dirty="0"/>
                        <a:t>more</a:t>
                      </a:r>
                    </a:p>
                  </a:txBody>
                  <a:tcPr/>
                </a:tc>
                <a:tc>
                  <a:txBody>
                    <a:bodyPr/>
                    <a:lstStyle/>
                    <a:p>
                      <a:r>
                        <a:rPr lang="en-US" sz="2800" dirty="0"/>
                        <a:t>water</a:t>
                      </a:r>
                    </a:p>
                  </a:txBody>
                  <a:tcPr/>
                </a:tc>
                <a:tc>
                  <a:txBody>
                    <a:bodyPr/>
                    <a:lstStyle/>
                    <a:p>
                      <a:r>
                        <a:rPr lang="en-US" sz="2800" dirty="0"/>
                        <a:t>come</a:t>
                      </a:r>
                    </a:p>
                  </a:txBody>
                  <a:tcPr/>
                </a:tc>
                <a:tc>
                  <a:txBody>
                    <a:bodyPr/>
                    <a:lstStyle/>
                    <a:p>
                      <a:endParaRPr lang="en-US" sz="2800" dirty="0"/>
                    </a:p>
                  </a:txBody>
                  <a:tcPr/>
                </a:tc>
                <a:tc>
                  <a:txBody>
                    <a:bodyPr/>
                    <a:lstStyle/>
                    <a:p>
                      <a:endParaRPr lang="en-US" sz="2800" dirty="0"/>
                    </a:p>
                  </a:txBody>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250951723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Vocabulary</a:t>
            </a:r>
          </a:p>
        </p:txBody>
      </p:sp>
      <p:sp>
        <p:nvSpPr>
          <p:cNvPr id="3" name="Content Placeholder 2"/>
          <p:cNvSpPr>
            <a:spLocks noGrp="1"/>
          </p:cNvSpPr>
          <p:nvPr>
            <p:ph idx="1"/>
          </p:nvPr>
        </p:nvSpPr>
        <p:spPr/>
        <p:txBody>
          <a:bodyPr>
            <a:normAutofit/>
          </a:bodyPr>
          <a:lstStyle/>
          <a:p>
            <a:r>
              <a:rPr lang="en-US" sz="2400" dirty="0"/>
              <a:t>A good deal of vocabulary learning is indirect (from listening, from reading, from learning, from media)</a:t>
            </a:r>
          </a:p>
          <a:p>
            <a:r>
              <a:rPr lang="en-US" sz="2400" dirty="0"/>
              <a:t>Explicit teaching helps, too</a:t>
            </a:r>
          </a:p>
          <a:p>
            <a:r>
              <a:rPr lang="en-US" sz="2400" dirty="0"/>
              <a:t>National Reading Panel reviewed 45 studies and found that direct instruction in words and/or the meaningful parts of words (morphology) has a positive impact on reading comprehension (studies from grades 1-12)</a:t>
            </a:r>
          </a:p>
          <a:p>
            <a:r>
              <a:rPr lang="en-US" sz="2400" dirty="0"/>
              <a:t>NLP studies showed the special importance of vocabulary to second-language learners: effect size is bigger</a:t>
            </a:r>
          </a:p>
        </p:txBody>
      </p:sp>
    </p:spTree>
    <p:extLst>
      <p:ext uri="{BB962C8B-B14F-4D97-AF65-F5344CB8AC3E}">
        <p14:creationId xmlns:p14="http://schemas.microsoft.com/office/powerpoint/2010/main" val="136090852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9661" y="274638"/>
            <a:ext cx="10972800" cy="1143000"/>
          </a:xfrm>
        </p:spPr>
        <p:txBody>
          <a:bodyPr/>
          <a:lstStyle/>
          <a:p>
            <a:r>
              <a:rPr lang="en-US" dirty="0"/>
              <a:t>Vocabulary (cont.)</a:t>
            </a:r>
          </a:p>
        </p:txBody>
      </p:sp>
      <p:sp>
        <p:nvSpPr>
          <p:cNvPr id="3" name="Content Placeholder 2"/>
          <p:cNvSpPr>
            <a:spLocks noGrp="1"/>
          </p:cNvSpPr>
          <p:nvPr>
            <p:ph idx="1"/>
          </p:nvPr>
        </p:nvSpPr>
        <p:spPr/>
        <p:txBody>
          <a:bodyPr/>
          <a:lstStyle/>
          <a:p>
            <a:r>
              <a:rPr lang="en-US" sz="2400" dirty="0"/>
              <a:t>Vocabulary has the opposite relationship with reading comprehension as fluency (vocabulary explains a small amount of comprehension in the early grades, but this increases as students progress)</a:t>
            </a:r>
          </a:p>
          <a:p>
            <a:r>
              <a:rPr lang="en-US" sz="2400" dirty="0"/>
              <a:t>Effective instruction is explicit, implicates oral and written language, rich/thorough, focused on relationships among words, personalization, and with adequate ongoing review</a:t>
            </a:r>
          </a:p>
          <a:p>
            <a:r>
              <a:rPr lang="en-US" sz="2400" dirty="0"/>
              <a:t>Reading to young kids can be a prime source of vocabulary growth (dialogic reading)</a:t>
            </a:r>
          </a:p>
          <a:p>
            <a:pPr marL="0" indent="0">
              <a:buNone/>
            </a:pPr>
            <a:endParaRPr lang="en-US" dirty="0"/>
          </a:p>
        </p:txBody>
      </p:sp>
    </p:spTree>
    <p:extLst>
      <p:ext uri="{BB962C8B-B14F-4D97-AF65-F5344CB8AC3E}">
        <p14:creationId xmlns:p14="http://schemas.microsoft.com/office/powerpoint/2010/main" val="155748236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0" name="Rectangle 4"/>
          <p:cNvSpPr>
            <a:spLocks noGrp="1" noChangeArrowheads="1"/>
          </p:cNvSpPr>
          <p:nvPr>
            <p:ph type="title"/>
          </p:nvPr>
        </p:nvSpPr>
        <p:spPr>
          <a:xfrm>
            <a:off x="2057400" y="152400"/>
            <a:ext cx="8610600" cy="685800"/>
          </a:xfrm>
        </p:spPr>
        <p:txBody>
          <a:bodyPr>
            <a:normAutofit/>
          </a:bodyPr>
          <a:lstStyle/>
          <a:p>
            <a:pPr eaLnBrk="1" hangingPunct="1">
              <a:defRPr/>
            </a:pPr>
            <a:r>
              <a:rPr lang="en-US" sz="2000" b="1">
                <a:solidFill>
                  <a:srgbClr val="0D0D0D"/>
                </a:solidFill>
                <a:effectLst>
                  <a:outerShdw blurRad="38100" dist="38100" dir="2700000" algn="tl">
                    <a:srgbClr val="DDDDDD"/>
                  </a:outerShdw>
                </a:effectLst>
                <a:latin typeface="Helvetica" charset="0"/>
              </a:rPr>
              <a:t>Oral Language Predictors</a:t>
            </a:r>
          </a:p>
        </p:txBody>
      </p:sp>
      <p:graphicFrame>
        <p:nvGraphicFramePr>
          <p:cNvPr id="69634" name="Object 6"/>
          <p:cNvGraphicFramePr>
            <a:graphicFrameLocks noGrp="1" noChangeAspect="1"/>
          </p:cNvGraphicFramePr>
          <p:nvPr>
            <p:ph type="tbl" idx="1"/>
          </p:nvPr>
        </p:nvGraphicFramePr>
        <p:xfrm>
          <a:off x="2133600" y="1066800"/>
          <a:ext cx="8077200" cy="5029200"/>
        </p:xfrm>
        <a:graphic>
          <a:graphicData uri="http://schemas.openxmlformats.org/presentationml/2006/ole">
            <mc:AlternateContent xmlns:mc="http://schemas.openxmlformats.org/markup-compatibility/2006">
              <mc:Choice xmlns:v="urn:schemas-microsoft-com:vml" Requires="v">
                <p:oleObj spid="_x0000_s6174" name="Document" r:id="rId4" imgW="6686550" imgH="4610100" progId="Word.Document.8">
                  <p:embed/>
                </p:oleObj>
              </mc:Choice>
              <mc:Fallback>
                <p:oleObj name="Document" r:id="rId4" imgW="6686550" imgH="4610100" progId="Word.Document.8">
                  <p:embed/>
                  <p:pic>
                    <p:nvPicPr>
                      <p:cNvPr id="69634"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1066800"/>
                        <a:ext cx="8077200" cy="5029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303A1-A1F9-5B4E-966A-524C159A227C}"/>
              </a:ext>
            </a:extLst>
          </p:cNvPr>
          <p:cNvSpPr>
            <a:spLocks noGrp="1"/>
          </p:cNvSpPr>
          <p:nvPr>
            <p:ph type="title"/>
          </p:nvPr>
        </p:nvSpPr>
        <p:spPr/>
        <p:txBody>
          <a:bodyPr/>
          <a:lstStyle/>
          <a:p>
            <a:r>
              <a:rPr lang="en-US" dirty="0"/>
              <a:t>Science of reading instruction? (cont.)</a:t>
            </a:r>
          </a:p>
        </p:txBody>
      </p:sp>
      <p:sp>
        <p:nvSpPr>
          <p:cNvPr id="3" name="Content Placeholder 2">
            <a:extLst>
              <a:ext uri="{FF2B5EF4-FFF2-40B4-BE49-F238E27FC236}">
                <a16:creationId xmlns:a16="http://schemas.microsoft.com/office/drawing/2014/main" id="{64A031C3-E394-1344-8068-9713EF34333A}"/>
              </a:ext>
            </a:extLst>
          </p:cNvPr>
          <p:cNvSpPr>
            <a:spLocks noGrp="1"/>
          </p:cNvSpPr>
          <p:nvPr>
            <p:ph idx="1"/>
          </p:nvPr>
        </p:nvSpPr>
        <p:spPr/>
        <p:txBody>
          <a:bodyPr>
            <a:normAutofit fontScale="85000" lnSpcReduction="10000"/>
          </a:bodyPr>
          <a:lstStyle/>
          <a:p>
            <a:r>
              <a:rPr lang="en-US" dirty="0"/>
              <a:t>Other studies come into this as well… once studies show that something needs to be taught or that a particular way of teaching is effective, then other research that helps you to understand those phenomena become part of the science of reading instruction, too</a:t>
            </a:r>
          </a:p>
          <a:p>
            <a:r>
              <a:rPr lang="en-US" dirty="0"/>
              <a:t>Thus, studies show that explicit phonics instruction helps kids to become better readers, then those descriptive studies that tell us how such instruction affects the brain or those linguistic studies that identify essential phonemic units become part of the science of reading instruction, too</a:t>
            </a:r>
          </a:p>
          <a:p>
            <a:r>
              <a:rPr lang="en-US" dirty="0"/>
              <a:t>But the core element of a science of reading instruction has to be focused on research that reveals how to improve reading achievement</a:t>
            </a:r>
          </a:p>
        </p:txBody>
      </p:sp>
    </p:spTree>
    <p:extLst>
      <p:ext uri="{BB962C8B-B14F-4D97-AF65-F5344CB8AC3E}">
        <p14:creationId xmlns:p14="http://schemas.microsoft.com/office/powerpoint/2010/main" val="43148787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Oral Reading Fluency</a:t>
            </a:r>
          </a:p>
        </p:txBody>
      </p:sp>
      <p:sp>
        <p:nvSpPr>
          <p:cNvPr id="3" name="Content Placeholder 2"/>
          <p:cNvSpPr>
            <a:spLocks noGrp="1"/>
          </p:cNvSpPr>
          <p:nvPr>
            <p:ph idx="1"/>
          </p:nvPr>
        </p:nvSpPr>
        <p:spPr/>
        <p:txBody>
          <a:bodyPr>
            <a:normAutofit/>
          </a:bodyPr>
          <a:lstStyle/>
          <a:p>
            <a:r>
              <a:rPr lang="en-US" sz="2400" dirty="0"/>
              <a:t>Oral reading fluency refers to the ability to read text accurately, quickly, and with proper expression</a:t>
            </a:r>
          </a:p>
          <a:p>
            <a:r>
              <a:rPr lang="en-US" sz="2400" dirty="0"/>
              <a:t>National Reading Panel reviewed 52 studies and found that oral reading fluency instruction improved decoding, word reading, fluency, and reading comprehension in Grades 1-4 and with remedial students Grades 1-12</a:t>
            </a:r>
          </a:p>
          <a:p>
            <a:r>
              <a:rPr lang="en-US" sz="2400" dirty="0"/>
              <a:t>Fluency is best predictor of reading comprehension in lower grades (2</a:t>
            </a:r>
            <a:r>
              <a:rPr lang="en-US" sz="2400" baseline="30000" dirty="0"/>
              <a:t>nd</a:t>
            </a:r>
            <a:r>
              <a:rPr lang="en-US" sz="2400" dirty="0"/>
              <a:t>: 73% of comprehension variance explained by fluency; this declines to 25% by grade 8)</a:t>
            </a:r>
          </a:p>
          <a:p>
            <a:endParaRPr lang="en-US" dirty="0"/>
          </a:p>
        </p:txBody>
      </p:sp>
    </p:spTree>
    <p:extLst>
      <p:ext uri="{BB962C8B-B14F-4D97-AF65-F5344CB8AC3E}">
        <p14:creationId xmlns:p14="http://schemas.microsoft.com/office/powerpoint/2010/main" val="80713925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Oral Reading Fluency (cont.)</a:t>
            </a:r>
          </a:p>
        </p:txBody>
      </p:sp>
      <p:sp>
        <p:nvSpPr>
          <p:cNvPr id="3" name="Content Placeholder 2"/>
          <p:cNvSpPr>
            <a:spLocks noGrp="1"/>
          </p:cNvSpPr>
          <p:nvPr>
            <p:ph idx="1"/>
          </p:nvPr>
        </p:nvSpPr>
        <p:spPr/>
        <p:txBody>
          <a:bodyPr>
            <a:normAutofit/>
          </a:bodyPr>
          <a:lstStyle/>
          <a:p>
            <a:r>
              <a:rPr lang="en-US" sz="2400" dirty="0"/>
              <a:t>NLP found that oral reading fluency was important with second-language learners, too</a:t>
            </a:r>
          </a:p>
          <a:p>
            <a:r>
              <a:rPr lang="en-US" sz="2400" dirty="0"/>
              <a:t>Effective instruction engaged kids in oral reading with feedback and repetition and with texts that were relatively difficult</a:t>
            </a:r>
          </a:p>
          <a:p>
            <a:r>
              <a:rPr lang="en-US" sz="2400" dirty="0"/>
              <a:t>Instructional approaches like paired reading, repeated reading, reading while listening, neurological impress, etc. worked</a:t>
            </a:r>
          </a:p>
          <a:p>
            <a:r>
              <a:rPr lang="en-US" sz="2400" dirty="0"/>
              <a:t>ORF is a bit of a mash up of fast decoding and initial reading comprehension</a:t>
            </a:r>
          </a:p>
          <a:p>
            <a:r>
              <a:rPr lang="en-US" sz="2400" dirty="0"/>
              <a:t>Initially we try to teach kids to be disfluent (finger-point reading), but from the time they can do this we teach fluency as defined)</a:t>
            </a:r>
          </a:p>
        </p:txBody>
      </p:sp>
    </p:spTree>
    <p:extLst>
      <p:ext uri="{BB962C8B-B14F-4D97-AF65-F5344CB8AC3E}">
        <p14:creationId xmlns:p14="http://schemas.microsoft.com/office/powerpoint/2010/main" val="131822142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Reading Comprehension</a:t>
            </a:r>
          </a:p>
        </p:txBody>
      </p:sp>
      <p:sp>
        <p:nvSpPr>
          <p:cNvPr id="3" name="Content Placeholder 2"/>
          <p:cNvSpPr>
            <a:spLocks noGrp="1"/>
          </p:cNvSpPr>
          <p:nvPr>
            <p:ph idx="1"/>
          </p:nvPr>
        </p:nvSpPr>
        <p:spPr/>
        <p:txBody>
          <a:bodyPr>
            <a:noAutofit/>
          </a:bodyPr>
          <a:lstStyle/>
          <a:p>
            <a:r>
              <a:rPr lang="en-US" sz="2400" dirty="0"/>
              <a:t>National Reading Panel reviewed 204 studies of reading comprehension strategy instruction (K-12)</a:t>
            </a:r>
          </a:p>
          <a:p>
            <a:r>
              <a:rPr lang="en-US" sz="2400" dirty="0"/>
              <a:t>What Works Clearinghouse (Shanahan, Carlson, </a:t>
            </a:r>
            <a:r>
              <a:rPr lang="en-US" sz="2400" dirty="0" err="1"/>
              <a:t>Carriere</a:t>
            </a:r>
            <a:r>
              <a:rPr lang="en-US" sz="2400" dirty="0"/>
              <a:t>, Duke, et al., 2010) concluded that reading comprehension strategy instruction was effective with students in the primary grades</a:t>
            </a:r>
          </a:p>
          <a:p>
            <a:r>
              <a:rPr lang="en-US" sz="2400" dirty="0"/>
              <a:t>WWC also determined that “gradual release of responsibility” instruction was an effective method for improving reading comprehension with primary grade students </a:t>
            </a:r>
          </a:p>
        </p:txBody>
      </p:sp>
    </p:spTree>
    <p:extLst>
      <p:ext uri="{BB962C8B-B14F-4D97-AF65-F5344CB8AC3E}">
        <p14:creationId xmlns:p14="http://schemas.microsoft.com/office/powerpoint/2010/main" val="269425602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Reading Comprehension (cont.)</a:t>
            </a:r>
          </a:p>
        </p:txBody>
      </p:sp>
      <p:sp>
        <p:nvSpPr>
          <p:cNvPr id="3" name="Content Placeholder 2"/>
          <p:cNvSpPr>
            <a:spLocks noGrp="1"/>
          </p:cNvSpPr>
          <p:nvPr>
            <p:ph idx="1"/>
          </p:nvPr>
        </p:nvSpPr>
        <p:spPr/>
        <p:txBody>
          <a:bodyPr>
            <a:normAutofit/>
          </a:bodyPr>
          <a:lstStyle/>
          <a:p>
            <a:r>
              <a:rPr lang="en-US" sz="2400" dirty="0"/>
              <a:t>Effective instruction focuses on summarization, questioning, monitoring, visualization, story mapping/text structure analysis, </a:t>
            </a:r>
          </a:p>
          <a:p>
            <a:r>
              <a:rPr lang="en-US" sz="2400" dirty="0"/>
              <a:t>Multiple strategies are most effective (such as in reciprocal teaching)</a:t>
            </a:r>
          </a:p>
          <a:p>
            <a:r>
              <a:rPr lang="en-US" sz="2400" dirty="0"/>
              <a:t>Gradual release of responsibility has strong supporting research evidence (WWC)</a:t>
            </a:r>
          </a:p>
          <a:p>
            <a:r>
              <a:rPr lang="en-US" sz="2400" dirty="0"/>
              <a:t>Moderate evidence (WWC) supporting the role of motivation in comprehension instruction (choice, collaboration, challenge, control) </a:t>
            </a:r>
          </a:p>
        </p:txBody>
      </p:sp>
    </p:spTree>
    <p:extLst>
      <p:ext uri="{BB962C8B-B14F-4D97-AF65-F5344CB8AC3E}">
        <p14:creationId xmlns:p14="http://schemas.microsoft.com/office/powerpoint/2010/main" val="253050661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Reading Comprehension (cont.)</a:t>
            </a:r>
          </a:p>
        </p:txBody>
      </p:sp>
      <p:sp>
        <p:nvSpPr>
          <p:cNvPr id="3" name="Content Placeholder 2"/>
          <p:cNvSpPr>
            <a:spLocks noGrp="1"/>
          </p:cNvSpPr>
          <p:nvPr>
            <p:ph idx="1"/>
          </p:nvPr>
        </p:nvSpPr>
        <p:spPr/>
        <p:txBody>
          <a:bodyPr>
            <a:normAutofit/>
          </a:bodyPr>
          <a:lstStyle/>
          <a:p>
            <a:r>
              <a:rPr lang="en-US" sz="2400" dirty="0"/>
              <a:t>Other aspects of comprehension instruction with positive results</a:t>
            </a:r>
          </a:p>
          <a:p>
            <a:r>
              <a:rPr lang="en-US" sz="2400" dirty="0"/>
              <a:t>Vocabulary instruction is usually treated as part of comprehension work (and as already explained, vocabulary instruction improves comprehension)</a:t>
            </a:r>
          </a:p>
          <a:p>
            <a:r>
              <a:rPr lang="en-US" sz="2400" dirty="0"/>
              <a:t>Sentence combining (sentence reducing) improves understanding of syntax and transfers to comprehension</a:t>
            </a:r>
          </a:p>
          <a:p>
            <a:r>
              <a:rPr lang="en-US" sz="2400" dirty="0"/>
              <a:t>Text structure and cohesion work improves reading comprehension, too</a:t>
            </a:r>
          </a:p>
        </p:txBody>
      </p:sp>
    </p:spTree>
    <p:extLst>
      <p:ext uri="{BB962C8B-B14F-4D97-AF65-F5344CB8AC3E}">
        <p14:creationId xmlns:p14="http://schemas.microsoft.com/office/powerpoint/2010/main" val="352936757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Writing</a:t>
            </a:r>
          </a:p>
        </p:txBody>
      </p:sp>
      <p:sp>
        <p:nvSpPr>
          <p:cNvPr id="3" name="Content Placeholder 2"/>
          <p:cNvSpPr>
            <a:spLocks noGrp="1"/>
          </p:cNvSpPr>
          <p:nvPr>
            <p:ph idx="1"/>
          </p:nvPr>
        </p:nvSpPr>
        <p:spPr/>
        <p:txBody>
          <a:bodyPr>
            <a:normAutofit/>
          </a:bodyPr>
          <a:lstStyle/>
          <a:p>
            <a:r>
              <a:rPr lang="en-US" sz="2400" dirty="0"/>
              <a:t>Writing—the ability to communicate one’s ideas effectively through written/printed words </a:t>
            </a:r>
          </a:p>
          <a:p>
            <a:r>
              <a:rPr lang="en-US" sz="2400" dirty="0"/>
              <a:t>Writing is important in its own right</a:t>
            </a:r>
          </a:p>
          <a:p>
            <a:r>
              <a:rPr lang="en-US" sz="2400" dirty="0"/>
              <a:t>Emphasis here is on the value that writing has to reading achievement</a:t>
            </a:r>
          </a:p>
        </p:txBody>
      </p:sp>
    </p:spTree>
    <p:extLst>
      <p:ext uri="{BB962C8B-B14F-4D97-AF65-F5344CB8AC3E}">
        <p14:creationId xmlns:p14="http://schemas.microsoft.com/office/powerpoint/2010/main" val="371962328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Writing (cont.)</a:t>
            </a:r>
          </a:p>
        </p:txBody>
      </p:sp>
      <p:sp>
        <p:nvSpPr>
          <p:cNvPr id="3" name="Content Placeholder 2"/>
          <p:cNvSpPr>
            <a:spLocks noGrp="1"/>
          </p:cNvSpPr>
          <p:nvPr>
            <p:ph idx="1"/>
          </p:nvPr>
        </p:nvSpPr>
        <p:spPr/>
        <p:txBody>
          <a:bodyPr>
            <a:normAutofit/>
          </a:bodyPr>
          <a:lstStyle/>
          <a:p>
            <a:r>
              <a:rPr lang="en-US" sz="2400" dirty="0"/>
              <a:t>Writing and reading are closely correlated (Shanahan, 2016) </a:t>
            </a:r>
          </a:p>
          <a:p>
            <a:r>
              <a:rPr lang="en-US" sz="2400" dirty="0"/>
              <a:t>Reading and writing can explain about 75% of the variation in each other</a:t>
            </a:r>
          </a:p>
          <a:p>
            <a:r>
              <a:rPr lang="en-US" sz="2400" dirty="0"/>
              <a:t>Magnitude of relationships are consistent from grade level to grade level, but the nature of relations change (decoding and spelling overlap more in the early grades, and writing structure/vocabulary and reading comprehension connect more later on) </a:t>
            </a:r>
          </a:p>
        </p:txBody>
      </p:sp>
    </p:spTree>
    <p:extLst>
      <p:ext uri="{BB962C8B-B14F-4D97-AF65-F5344CB8AC3E}">
        <p14:creationId xmlns:p14="http://schemas.microsoft.com/office/powerpoint/2010/main" val="76284914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E33B5-CDB3-AB47-86FC-00D76B8EBB49}"/>
              </a:ext>
            </a:extLst>
          </p:cNvPr>
          <p:cNvSpPr>
            <a:spLocks noGrp="1"/>
          </p:cNvSpPr>
          <p:nvPr>
            <p:ph type="title"/>
          </p:nvPr>
        </p:nvSpPr>
        <p:spPr/>
        <p:txBody>
          <a:bodyPr/>
          <a:lstStyle/>
          <a:p>
            <a:r>
              <a:rPr lang="en-US" dirty="0"/>
              <a:t>An example</a:t>
            </a:r>
          </a:p>
        </p:txBody>
      </p:sp>
      <p:sp>
        <p:nvSpPr>
          <p:cNvPr id="3" name="Content Placeholder 2">
            <a:extLst>
              <a:ext uri="{FF2B5EF4-FFF2-40B4-BE49-F238E27FC236}">
                <a16:creationId xmlns:a16="http://schemas.microsoft.com/office/drawing/2014/main" id="{5658BA5C-2D4C-2C41-A118-557D24B055AD}"/>
              </a:ext>
            </a:extLst>
          </p:cNvPr>
          <p:cNvSpPr>
            <a:spLocks noGrp="1"/>
          </p:cNvSpPr>
          <p:nvPr>
            <p:ph idx="1"/>
          </p:nvPr>
        </p:nvSpPr>
        <p:spPr/>
        <p:txBody>
          <a:bodyPr/>
          <a:lstStyle/>
          <a:p>
            <a:pPr>
              <a:defRPr/>
            </a:pPr>
            <a:r>
              <a:rPr lang="en-US" sz="2400" dirty="0"/>
              <a:t>Studies show a close relationship between reading and writing in the primary grades</a:t>
            </a:r>
          </a:p>
          <a:p>
            <a:pPr>
              <a:defRPr/>
            </a:pPr>
            <a:r>
              <a:rPr lang="en-US" sz="2400" dirty="0"/>
              <a:t>The major overlaps at these ages are between the  phonological and orthographic aspects of reading and writing</a:t>
            </a:r>
          </a:p>
          <a:p>
            <a:pPr>
              <a:defRPr/>
            </a:pPr>
            <a:r>
              <a:rPr lang="en-US" sz="2400" dirty="0"/>
              <a:t>Specifically, decoding skills are related to encoding skills</a:t>
            </a:r>
          </a:p>
          <a:p>
            <a:pPr>
              <a:defRPr/>
            </a:pPr>
            <a:r>
              <a:rPr lang="en-US" sz="2400" dirty="0"/>
              <a:t>Engaging students in spelling invention or developmental writing in which children spell words as they think they are spelled is valuable practice</a:t>
            </a:r>
          </a:p>
          <a:p>
            <a:endParaRPr lang="en-US" dirty="0"/>
          </a:p>
        </p:txBody>
      </p:sp>
    </p:spTree>
    <p:extLst>
      <p:ext uri="{BB962C8B-B14F-4D97-AF65-F5344CB8AC3E}">
        <p14:creationId xmlns:p14="http://schemas.microsoft.com/office/powerpoint/2010/main" val="126294683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07301-5F1A-2144-A57D-2DF3A1413B83}"/>
              </a:ext>
            </a:extLst>
          </p:cNvPr>
          <p:cNvSpPr>
            <a:spLocks noGrp="1"/>
          </p:cNvSpPr>
          <p:nvPr>
            <p:ph type="title"/>
          </p:nvPr>
        </p:nvSpPr>
        <p:spPr/>
        <p:txBody>
          <a:bodyPr>
            <a:normAutofit fontScale="90000"/>
          </a:bodyPr>
          <a:lstStyle/>
          <a:p>
            <a:r>
              <a:rPr lang="en-US" dirty="0"/>
              <a:t>First-grader’s attempt to represent 59 phonemes</a:t>
            </a:r>
          </a:p>
        </p:txBody>
      </p:sp>
      <p:pic>
        <p:nvPicPr>
          <p:cNvPr id="4" name="Content Placeholder 4">
            <a:extLst>
              <a:ext uri="{FF2B5EF4-FFF2-40B4-BE49-F238E27FC236}">
                <a16:creationId xmlns:a16="http://schemas.microsoft.com/office/drawing/2014/main" id="{401A85D9-525D-FC4A-AFC4-E16DA29B6FE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842216" y="1600200"/>
            <a:ext cx="6507568" cy="4525963"/>
          </a:xfrm>
        </p:spPr>
      </p:pic>
    </p:spTree>
    <p:extLst>
      <p:ext uri="{BB962C8B-B14F-4D97-AF65-F5344CB8AC3E}">
        <p14:creationId xmlns:p14="http://schemas.microsoft.com/office/powerpoint/2010/main" val="35472185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of Content</a:t>
            </a:r>
          </a:p>
        </p:txBody>
      </p:sp>
      <p:sp>
        <p:nvSpPr>
          <p:cNvPr id="3" name="Content Placeholder 2"/>
          <p:cNvSpPr>
            <a:spLocks noGrp="1"/>
          </p:cNvSpPr>
          <p:nvPr>
            <p:ph idx="1"/>
          </p:nvPr>
        </p:nvSpPr>
        <p:spPr/>
        <p:txBody>
          <a:bodyPr>
            <a:normAutofit/>
          </a:bodyPr>
          <a:lstStyle/>
          <a:p>
            <a:pPr marL="0" indent="0" defTabSz="914400">
              <a:spcBef>
                <a:spcPts val="0"/>
              </a:spcBef>
              <a:buNone/>
              <a:defRPr/>
            </a:pPr>
            <a:r>
              <a:rPr lang="en-US" sz="2400" dirty="0"/>
              <a:t>Research shows clear causal relationship between teaching the following and reading achievement:</a:t>
            </a:r>
          </a:p>
          <a:p>
            <a:pPr defTabSz="914400">
              <a:spcBef>
                <a:spcPts val="0"/>
              </a:spcBef>
            </a:pPr>
            <a:r>
              <a:rPr lang="en-US" sz="2400" dirty="0"/>
              <a:t>Phonological awareness (including letters)</a:t>
            </a:r>
          </a:p>
          <a:p>
            <a:pPr defTabSz="914400">
              <a:spcBef>
                <a:spcPts val="0"/>
              </a:spcBef>
            </a:pPr>
            <a:r>
              <a:rPr lang="en-US" sz="2400" dirty="0"/>
              <a:t>Phonics (including sight words)</a:t>
            </a:r>
          </a:p>
          <a:p>
            <a:pPr defTabSz="914400">
              <a:spcBef>
                <a:spcPts val="0"/>
              </a:spcBef>
            </a:pPr>
            <a:r>
              <a:rPr lang="en-US" sz="2400" dirty="0"/>
              <a:t>Vocabulary</a:t>
            </a:r>
          </a:p>
          <a:p>
            <a:pPr defTabSz="914400">
              <a:spcBef>
                <a:spcPts val="0"/>
              </a:spcBef>
            </a:pPr>
            <a:r>
              <a:rPr lang="en-US" sz="2400" dirty="0"/>
              <a:t>Oral Reading Fluency</a:t>
            </a:r>
          </a:p>
          <a:p>
            <a:pPr defTabSz="914400">
              <a:spcBef>
                <a:spcPts val="0"/>
              </a:spcBef>
            </a:pPr>
            <a:r>
              <a:rPr lang="en-US" sz="2400" dirty="0"/>
              <a:t>Reading comprehension strategies</a:t>
            </a:r>
          </a:p>
          <a:p>
            <a:pPr defTabSz="914400">
              <a:spcBef>
                <a:spcPts val="0"/>
              </a:spcBef>
            </a:pPr>
            <a:r>
              <a:rPr lang="en-US" sz="2400" dirty="0"/>
              <a:t>Writing</a:t>
            </a:r>
          </a:p>
        </p:txBody>
      </p:sp>
    </p:spTree>
    <p:extLst>
      <p:ext uri="{BB962C8B-B14F-4D97-AF65-F5344CB8AC3E}">
        <p14:creationId xmlns:p14="http://schemas.microsoft.com/office/powerpoint/2010/main" val="7777930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303A1-A1F9-5B4E-966A-524C159A227C}"/>
              </a:ext>
            </a:extLst>
          </p:cNvPr>
          <p:cNvSpPr>
            <a:spLocks noGrp="1"/>
          </p:cNvSpPr>
          <p:nvPr>
            <p:ph type="title"/>
          </p:nvPr>
        </p:nvSpPr>
        <p:spPr/>
        <p:txBody>
          <a:bodyPr/>
          <a:lstStyle/>
          <a:p>
            <a:r>
              <a:rPr lang="en-US" dirty="0"/>
              <a:t>Not Everyone Likes the Science of Reading</a:t>
            </a:r>
          </a:p>
        </p:txBody>
      </p:sp>
      <p:sp>
        <p:nvSpPr>
          <p:cNvPr id="3" name="Content Placeholder 2">
            <a:extLst>
              <a:ext uri="{FF2B5EF4-FFF2-40B4-BE49-F238E27FC236}">
                <a16:creationId xmlns:a16="http://schemas.microsoft.com/office/drawing/2014/main" id="{64A031C3-E394-1344-8068-9713EF34333A}"/>
              </a:ext>
            </a:extLst>
          </p:cNvPr>
          <p:cNvSpPr>
            <a:spLocks noGrp="1"/>
          </p:cNvSpPr>
          <p:nvPr>
            <p:ph idx="1"/>
          </p:nvPr>
        </p:nvSpPr>
        <p:spPr/>
        <p:txBody>
          <a:bodyPr>
            <a:normAutofit/>
          </a:bodyPr>
          <a:lstStyle/>
          <a:p>
            <a:r>
              <a:rPr lang="en-US" dirty="0"/>
              <a:t>Critics argue that their “studies of reading” should be treated as part of the “science of reading instruction” even though they have never tested their variables to see if they offer any kind of learning benefit</a:t>
            </a:r>
          </a:p>
          <a:p>
            <a:r>
              <a:rPr lang="en-US" dirty="0"/>
              <a:t>Thus, those who examine oral language learning and then prescribe reading instruction based on that information, are not really drawing on the science of reading instruction (though their work may eventually become part of that)</a:t>
            </a:r>
          </a:p>
        </p:txBody>
      </p:sp>
    </p:spTree>
    <p:extLst>
      <p:ext uri="{BB962C8B-B14F-4D97-AF65-F5344CB8AC3E}">
        <p14:creationId xmlns:p14="http://schemas.microsoft.com/office/powerpoint/2010/main" val="33667698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296D8-3CF1-D942-AA4C-2D6576FA8701}"/>
              </a:ext>
            </a:extLst>
          </p:cNvPr>
          <p:cNvSpPr>
            <a:spLocks noGrp="1"/>
          </p:cNvSpPr>
          <p:nvPr>
            <p:ph type="title"/>
          </p:nvPr>
        </p:nvSpPr>
        <p:spPr/>
        <p:txBody>
          <a:bodyPr/>
          <a:lstStyle/>
          <a:p>
            <a:r>
              <a:rPr lang="en-US" dirty="0"/>
              <a:t>How much teaching?</a:t>
            </a:r>
          </a:p>
        </p:txBody>
      </p:sp>
      <p:sp>
        <p:nvSpPr>
          <p:cNvPr id="3" name="Content Placeholder 2">
            <a:extLst>
              <a:ext uri="{FF2B5EF4-FFF2-40B4-BE49-F238E27FC236}">
                <a16:creationId xmlns:a16="http://schemas.microsoft.com/office/drawing/2014/main" id="{D364B400-CAA0-5242-BE9A-A98B82395FF3}"/>
              </a:ext>
            </a:extLst>
          </p:cNvPr>
          <p:cNvSpPr>
            <a:spLocks noGrp="1"/>
          </p:cNvSpPr>
          <p:nvPr>
            <p:ph idx="1"/>
          </p:nvPr>
        </p:nvSpPr>
        <p:spPr/>
        <p:txBody>
          <a:bodyPr/>
          <a:lstStyle/>
          <a:p>
            <a:r>
              <a:rPr lang="en-US" dirty="0"/>
              <a:t>How much time daily should be devoted to:</a:t>
            </a:r>
          </a:p>
          <a:p>
            <a:pPr marL="457200" lvl="1" indent="0">
              <a:buNone/>
            </a:pPr>
            <a:r>
              <a:rPr lang="en-US" dirty="0"/>
              <a:t>-- word knowledge (PA, decoding, spelling, high frequency words, morphology, word meanings)?</a:t>
            </a:r>
          </a:p>
          <a:p>
            <a:pPr marL="457200" lvl="1" indent="0">
              <a:buNone/>
            </a:pPr>
            <a:r>
              <a:rPr lang="en-US" dirty="0"/>
              <a:t>-- oral reading fluency?</a:t>
            </a:r>
          </a:p>
          <a:p>
            <a:pPr marL="457200" lvl="1" indent="0">
              <a:buNone/>
            </a:pPr>
            <a:r>
              <a:rPr lang="en-US" dirty="0"/>
              <a:t>-- reading comprehension?</a:t>
            </a:r>
          </a:p>
          <a:p>
            <a:pPr marL="457200" lvl="1" indent="0">
              <a:buNone/>
            </a:pPr>
            <a:r>
              <a:rPr lang="en-US" dirty="0"/>
              <a:t>-- writing?</a:t>
            </a:r>
          </a:p>
          <a:p>
            <a:pPr marL="0" indent="0">
              <a:buNone/>
            </a:pPr>
            <a:endParaRPr lang="en-US" dirty="0"/>
          </a:p>
        </p:txBody>
      </p:sp>
    </p:spTree>
    <p:extLst>
      <p:ext uri="{BB962C8B-B14F-4D97-AF65-F5344CB8AC3E}">
        <p14:creationId xmlns:p14="http://schemas.microsoft.com/office/powerpoint/2010/main" val="334315792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well are we doing?</a:t>
            </a:r>
          </a:p>
        </p:txBody>
      </p:sp>
      <p:sp>
        <p:nvSpPr>
          <p:cNvPr id="3" name="Content Placeholder 2"/>
          <p:cNvSpPr>
            <a:spLocks noGrp="1"/>
          </p:cNvSpPr>
          <p:nvPr>
            <p:ph idx="1"/>
          </p:nvPr>
        </p:nvSpPr>
        <p:spPr/>
        <p:txBody>
          <a:bodyPr>
            <a:normAutofit/>
          </a:bodyPr>
          <a:lstStyle/>
          <a:p>
            <a:endParaRPr lang="en-US" sz="2400" dirty="0"/>
          </a:p>
          <a:p>
            <a:endParaRPr lang="en-US" sz="2400" dirty="0"/>
          </a:p>
        </p:txBody>
      </p:sp>
      <p:graphicFrame>
        <p:nvGraphicFramePr>
          <p:cNvPr id="5" name="Table 4">
            <a:extLst>
              <a:ext uri="{FF2B5EF4-FFF2-40B4-BE49-F238E27FC236}">
                <a16:creationId xmlns:a16="http://schemas.microsoft.com/office/drawing/2014/main" id="{2DAEA735-864C-F443-B245-B22E6B8918A1}"/>
              </a:ext>
            </a:extLst>
          </p:cNvPr>
          <p:cNvGraphicFramePr>
            <a:graphicFrameLocks noGrp="1"/>
          </p:cNvGraphicFramePr>
          <p:nvPr>
            <p:extLst>
              <p:ext uri="{D42A27DB-BD31-4B8C-83A1-F6EECF244321}">
                <p14:modId xmlns:p14="http://schemas.microsoft.com/office/powerpoint/2010/main" val="3124067208"/>
              </p:ext>
            </p:extLst>
          </p:nvPr>
        </p:nvGraphicFramePr>
        <p:xfrm>
          <a:off x="1663786" y="2222903"/>
          <a:ext cx="8127999" cy="2865120"/>
        </p:xfrm>
        <a:graphic>
          <a:graphicData uri="http://schemas.openxmlformats.org/drawingml/2006/table">
            <a:tbl>
              <a:tblPr firstRow="1" bandRow="1">
                <a:tableStyleId>{5C22544A-7EE6-4342-B048-85BDC9FD1C3A}</a:tableStyleId>
              </a:tblPr>
              <a:tblGrid>
                <a:gridCol w="2576821">
                  <a:extLst>
                    <a:ext uri="{9D8B030D-6E8A-4147-A177-3AD203B41FA5}">
                      <a16:colId xmlns:a16="http://schemas.microsoft.com/office/drawing/2014/main" val="3669088059"/>
                    </a:ext>
                  </a:extLst>
                </a:gridCol>
                <a:gridCol w="1460585">
                  <a:extLst>
                    <a:ext uri="{9D8B030D-6E8A-4147-A177-3AD203B41FA5}">
                      <a16:colId xmlns:a16="http://schemas.microsoft.com/office/drawing/2014/main" val="2454319179"/>
                    </a:ext>
                  </a:extLst>
                </a:gridCol>
                <a:gridCol w="1350121">
                  <a:extLst>
                    <a:ext uri="{9D8B030D-6E8A-4147-A177-3AD203B41FA5}">
                      <a16:colId xmlns:a16="http://schemas.microsoft.com/office/drawing/2014/main" val="4130804964"/>
                    </a:ext>
                  </a:extLst>
                </a:gridCol>
                <a:gridCol w="1564913">
                  <a:extLst>
                    <a:ext uri="{9D8B030D-6E8A-4147-A177-3AD203B41FA5}">
                      <a16:colId xmlns:a16="http://schemas.microsoft.com/office/drawing/2014/main" val="488977173"/>
                    </a:ext>
                  </a:extLst>
                </a:gridCol>
                <a:gridCol w="1175559">
                  <a:extLst>
                    <a:ext uri="{9D8B030D-6E8A-4147-A177-3AD203B41FA5}">
                      <a16:colId xmlns:a16="http://schemas.microsoft.com/office/drawing/2014/main" val="3593966226"/>
                    </a:ext>
                  </a:extLst>
                </a:gridCol>
              </a:tblGrid>
              <a:tr h="0">
                <a:tc>
                  <a:txBody>
                    <a:bodyPr/>
                    <a:lstStyle/>
                    <a:p>
                      <a:endParaRPr lang="en-US" dirty="0"/>
                    </a:p>
                  </a:txBody>
                  <a:tcPr/>
                </a:tc>
                <a:tc>
                  <a:txBody>
                    <a:bodyPr/>
                    <a:lstStyle/>
                    <a:p>
                      <a:pPr algn="ctr"/>
                      <a:r>
                        <a:rPr lang="en-US" dirty="0"/>
                        <a:t>Amount of Teaching</a:t>
                      </a:r>
                    </a:p>
                  </a:txBody>
                  <a:tcPr/>
                </a:tc>
                <a:tc>
                  <a:txBody>
                    <a:bodyPr/>
                    <a:lstStyle/>
                    <a:p>
                      <a:pPr algn="ctr"/>
                      <a:r>
                        <a:rPr lang="en-US" dirty="0"/>
                        <a:t>Quality of Program</a:t>
                      </a:r>
                    </a:p>
                  </a:txBody>
                  <a:tcPr/>
                </a:tc>
                <a:tc>
                  <a:txBody>
                    <a:bodyPr/>
                    <a:lstStyle/>
                    <a:p>
                      <a:pPr algn="ctr"/>
                      <a:r>
                        <a:rPr lang="en-US" dirty="0"/>
                        <a:t>Quality of Teaching</a:t>
                      </a:r>
                    </a:p>
                  </a:txBody>
                  <a:tcPr/>
                </a:tc>
                <a:tc>
                  <a:txBody>
                    <a:bodyPr/>
                    <a:lstStyle/>
                    <a:p>
                      <a:pPr algn="ctr"/>
                      <a:endParaRPr lang="en-US" dirty="0"/>
                    </a:p>
                    <a:p>
                      <a:pPr algn="ctr"/>
                      <a:r>
                        <a:rPr lang="en-US" dirty="0"/>
                        <a:t>Results</a:t>
                      </a:r>
                    </a:p>
                  </a:txBody>
                  <a:tcPr/>
                </a:tc>
                <a:extLst>
                  <a:ext uri="{0D108BD9-81ED-4DB2-BD59-A6C34878D82A}">
                    <a16:rowId xmlns:a16="http://schemas.microsoft.com/office/drawing/2014/main" val="3065853352"/>
                  </a:ext>
                </a:extLst>
              </a:tr>
              <a:tr h="370840">
                <a:tc>
                  <a:txBody>
                    <a:bodyPr/>
                    <a:lstStyle/>
                    <a:p>
                      <a:r>
                        <a:rPr lang="en-US" dirty="0"/>
                        <a:t>Phonemic awareness</a:t>
                      </a:r>
                    </a:p>
                  </a:txBody>
                  <a:tcPr/>
                </a:tc>
                <a:tc>
                  <a:txBody>
                    <a:bodyPr/>
                    <a:lstStyle/>
                    <a:p>
                      <a:pPr algn="ctr"/>
                      <a:endParaRPr lang="en-US"/>
                    </a:p>
                  </a:txBody>
                  <a:tcPr/>
                </a:tc>
                <a:tc>
                  <a:txBody>
                    <a:bodyPr/>
                    <a:lstStyle/>
                    <a:p>
                      <a:pPr algn="ctr"/>
                      <a:endParaRPr lang="en-US" dirty="0"/>
                    </a:p>
                  </a:txBody>
                  <a:tcPr/>
                </a:tc>
                <a:tc>
                  <a:txBody>
                    <a:bodyPr/>
                    <a:lstStyle/>
                    <a:p>
                      <a:pPr algn="ctr"/>
                      <a:endParaRPr lang="en-US" dirty="0"/>
                    </a:p>
                  </a:txBody>
                  <a:tcPr/>
                </a:tc>
                <a:tc>
                  <a:txBody>
                    <a:bodyPr/>
                    <a:lstStyle/>
                    <a:p>
                      <a:pPr algn="ctr"/>
                      <a:endParaRPr lang="en-US"/>
                    </a:p>
                  </a:txBody>
                  <a:tcPr/>
                </a:tc>
                <a:extLst>
                  <a:ext uri="{0D108BD9-81ED-4DB2-BD59-A6C34878D82A}">
                    <a16:rowId xmlns:a16="http://schemas.microsoft.com/office/drawing/2014/main" val="3606092656"/>
                  </a:ext>
                </a:extLst>
              </a:tr>
              <a:tr h="370840">
                <a:tc>
                  <a:txBody>
                    <a:bodyPr/>
                    <a:lstStyle/>
                    <a:p>
                      <a:r>
                        <a:rPr lang="en-US" dirty="0"/>
                        <a:t>Decoding</a:t>
                      </a:r>
                    </a:p>
                  </a:txBody>
                  <a:tcPr/>
                </a:tc>
                <a:tc>
                  <a:txBody>
                    <a:bodyPr/>
                    <a:lstStyle/>
                    <a:p>
                      <a:pPr algn="ctr"/>
                      <a:endParaRPr lang="en-US"/>
                    </a:p>
                  </a:txBody>
                  <a:tcPr/>
                </a:tc>
                <a:tc>
                  <a:txBody>
                    <a:bodyPr/>
                    <a:lstStyle/>
                    <a:p>
                      <a:pPr algn="ctr"/>
                      <a:endParaRPr lang="en-US" dirty="0"/>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1013565835"/>
                  </a:ext>
                </a:extLst>
              </a:tr>
              <a:tr h="370840">
                <a:tc>
                  <a:txBody>
                    <a:bodyPr/>
                    <a:lstStyle/>
                    <a:p>
                      <a:r>
                        <a:rPr lang="en-US" dirty="0"/>
                        <a:t>Vocabulary/oral language</a:t>
                      </a:r>
                    </a:p>
                  </a:txBody>
                  <a:tcPr/>
                </a:tc>
                <a:tc>
                  <a:txBody>
                    <a:bodyPr/>
                    <a:lstStyle/>
                    <a:p>
                      <a:pPr algn="ctr"/>
                      <a:endParaRPr lang="en-US"/>
                    </a:p>
                  </a:txBody>
                  <a:tcPr/>
                </a:tc>
                <a:tc>
                  <a:txBody>
                    <a:bodyPr/>
                    <a:lstStyle/>
                    <a:p>
                      <a:pPr algn="ctr"/>
                      <a:endParaRPr lang="en-US" dirty="0"/>
                    </a:p>
                  </a:txBody>
                  <a:tcPr/>
                </a:tc>
                <a:tc>
                  <a:txBody>
                    <a:bodyPr/>
                    <a:lstStyle/>
                    <a:p>
                      <a:pPr algn="ctr"/>
                      <a:endParaRPr lang="en-US" dirty="0"/>
                    </a:p>
                  </a:txBody>
                  <a:tcPr/>
                </a:tc>
                <a:tc>
                  <a:txBody>
                    <a:bodyPr/>
                    <a:lstStyle/>
                    <a:p>
                      <a:pPr algn="ctr"/>
                      <a:endParaRPr lang="en-US"/>
                    </a:p>
                  </a:txBody>
                  <a:tcPr/>
                </a:tc>
                <a:extLst>
                  <a:ext uri="{0D108BD9-81ED-4DB2-BD59-A6C34878D82A}">
                    <a16:rowId xmlns:a16="http://schemas.microsoft.com/office/drawing/2014/main" val="1148965206"/>
                  </a:ext>
                </a:extLst>
              </a:tr>
              <a:tr h="370840">
                <a:tc>
                  <a:txBody>
                    <a:bodyPr/>
                    <a:lstStyle/>
                    <a:p>
                      <a:r>
                        <a:rPr lang="en-US" dirty="0"/>
                        <a:t>Oral reading fluency</a:t>
                      </a:r>
                    </a:p>
                  </a:txBody>
                  <a:tcPr/>
                </a:tc>
                <a:tc>
                  <a:txBody>
                    <a:bodyPr/>
                    <a:lstStyle/>
                    <a:p>
                      <a:pPr algn="ctr"/>
                      <a:endParaRPr lang="en-US"/>
                    </a:p>
                  </a:txBody>
                  <a:tcPr/>
                </a:tc>
                <a:tc>
                  <a:txBody>
                    <a:bodyPr/>
                    <a:lstStyle/>
                    <a:p>
                      <a:pPr algn="ctr"/>
                      <a:endParaRPr lang="en-US"/>
                    </a:p>
                  </a:txBody>
                  <a:tcPr/>
                </a:tc>
                <a:tc>
                  <a:txBody>
                    <a:bodyPr/>
                    <a:lstStyle/>
                    <a:p>
                      <a:pPr algn="ctr"/>
                      <a:endParaRPr lang="en-US" dirty="0"/>
                    </a:p>
                  </a:txBody>
                  <a:tcPr/>
                </a:tc>
                <a:tc>
                  <a:txBody>
                    <a:bodyPr/>
                    <a:lstStyle/>
                    <a:p>
                      <a:pPr algn="ctr"/>
                      <a:endParaRPr lang="en-US"/>
                    </a:p>
                  </a:txBody>
                  <a:tcPr/>
                </a:tc>
                <a:extLst>
                  <a:ext uri="{0D108BD9-81ED-4DB2-BD59-A6C34878D82A}">
                    <a16:rowId xmlns:a16="http://schemas.microsoft.com/office/drawing/2014/main" val="866551857"/>
                  </a:ext>
                </a:extLst>
              </a:tr>
              <a:tr h="370840">
                <a:tc>
                  <a:txBody>
                    <a:bodyPr/>
                    <a:lstStyle/>
                    <a:p>
                      <a:r>
                        <a:rPr lang="en-US" dirty="0"/>
                        <a:t>Reading comprehension</a:t>
                      </a:r>
                    </a:p>
                  </a:txBody>
                  <a:tcPr/>
                </a:tc>
                <a:tc>
                  <a:txBody>
                    <a:bodyPr/>
                    <a:lstStyle/>
                    <a:p>
                      <a:pPr algn="ctr"/>
                      <a:endParaRPr lang="en-US"/>
                    </a:p>
                  </a:txBody>
                  <a:tcPr/>
                </a:tc>
                <a:tc>
                  <a:txBody>
                    <a:bodyPr/>
                    <a:lstStyle/>
                    <a:p>
                      <a:pPr algn="ctr"/>
                      <a:endParaRPr lang="en-US"/>
                    </a:p>
                  </a:txBody>
                  <a:tcPr/>
                </a:tc>
                <a:tc>
                  <a:txBody>
                    <a:bodyPr/>
                    <a:lstStyle/>
                    <a:p>
                      <a:pPr algn="ctr"/>
                      <a:endParaRPr lang="en-US" dirty="0"/>
                    </a:p>
                  </a:txBody>
                  <a:tcPr/>
                </a:tc>
                <a:tc>
                  <a:txBody>
                    <a:bodyPr/>
                    <a:lstStyle/>
                    <a:p>
                      <a:pPr algn="ctr"/>
                      <a:endParaRPr lang="en-US"/>
                    </a:p>
                  </a:txBody>
                  <a:tcPr/>
                </a:tc>
                <a:extLst>
                  <a:ext uri="{0D108BD9-81ED-4DB2-BD59-A6C34878D82A}">
                    <a16:rowId xmlns:a16="http://schemas.microsoft.com/office/drawing/2014/main" val="1936354983"/>
                  </a:ext>
                </a:extLst>
              </a:tr>
              <a:tr h="370840">
                <a:tc>
                  <a:txBody>
                    <a:bodyPr/>
                    <a:lstStyle/>
                    <a:p>
                      <a:r>
                        <a:rPr lang="en-US" dirty="0"/>
                        <a:t>Writing</a:t>
                      </a:r>
                    </a:p>
                  </a:txBody>
                  <a:tcPr/>
                </a:tc>
                <a:tc>
                  <a:txBody>
                    <a:bodyPr/>
                    <a:lstStyle/>
                    <a:p>
                      <a:pPr algn="ctr"/>
                      <a:endParaRPr lang="en-US"/>
                    </a:p>
                  </a:txBody>
                  <a:tcPr/>
                </a:tc>
                <a:tc>
                  <a:txBody>
                    <a:bodyPr/>
                    <a:lstStyle/>
                    <a:p>
                      <a:pPr algn="ctr"/>
                      <a:endParaRPr lang="en-US"/>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548568633"/>
                  </a:ext>
                </a:extLst>
              </a:tr>
            </a:tbl>
          </a:graphicData>
        </a:graphic>
      </p:graphicFrame>
    </p:spTree>
    <p:extLst>
      <p:ext uri="{BB962C8B-B14F-4D97-AF65-F5344CB8AC3E}">
        <p14:creationId xmlns:p14="http://schemas.microsoft.com/office/powerpoint/2010/main" val="38561619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ChangeArrowheads="1"/>
          </p:cNvSpPr>
          <p:nvPr>
            <p:ph type="title"/>
          </p:nvPr>
        </p:nvSpPr>
        <p:spPr>
          <a:xfrm>
            <a:off x="1524000" y="0"/>
            <a:ext cx="9144000" cy="990600"/>
          </a:xfrm>
        </p:spPr>
        <p:txBody>
          <a:bodyPr/>
          <a:lstStyle/>
          <a:p>
            <a:pPr eaLnBrk="1" hangingPunct="1"/>
            <a:r>
              <a:rPr lang="en-US" sz="4000" b="1" dirty="0">
                <a:latin typeface="Calibri" charset="0"/>
                <a:cs typeface="Calibri" charset="0"/>
              </a:rPr>
              <a:t>  </a:t>
            </a:r>
            <a:r>
              <a:rPr lang="en-US" sz="3600" b="1" dirty="0">
                <a:latin typeface="Calibri" charset="0"/>
                <a:cs typeface="Calibri" charset="0"/>
              </a:rPr>
              <a:t>Quality of Instruction</a:t>
            </a:r>
          </a:p>
        </p:txBody>
      </p:sp>
      <p:sp>
        <p:nvSpPr>
          <p:cNvPr id="73730" name="Rectangle 3"/>
          <p:cNvSpPr>
            <a:spLocks noGrp="1" noChangeArrowheads="1"/>
          </p:cNvSpPr>
          <p:nvPr>
            <p:ph type="body" idx="1"/>
          </p:nvPr>
        </p:nvSpPr>
        <p:spPr>
          <a:xfrm>
            <a:off x="1981200" y="1971675"/>
            <a:ext cx="5405438" cy="4154488"/>
          </a:xfrm>
        </p:spPr>
        <p:txBody>
          <a:bodyPr/>
          <a:lstStyle/>
          <a:p>
            <a:pPr marL="0" indent="0">
              <a:buNone/>
            </a:pPr>
            <a:r>
              <a:rPr lang="en-US" sz="2800" dirty="0">
                <a:latin typeface="Calibri" charset="0"/>
                <a:cs typeface="Calibri" charset="0"/>
              </a:rPr>
              <a:t>There are quality factors in teaching as well—and they too can have an impact on achievement</a:t>
            </a:r>
          </a:p>
        </p:txBody>
      </p:sp>
      <p:pic>
        <p:nvPicPr>
          <p:cNvPr id="73731" name="Picture 5" descr="j009025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1400" y="2590800"/>
            <a:ext cx="2590800" cy="259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Quality of Instruction</a:t>
            </a:r>
          </a:p>
        </p:txBody>
      </p:sp>
      <p:sp>
        <p:nvSpPr>
          <p:cNvPr id="3" name="Content Placeholder 2"/>
          <p:cNvSpPr>
            <a:spLocks noGrp="1"/>
          </p:cNvSpPr>
          <p:nvPr>
            <p:ph idx="1"/>
          </p:nvPr>
        </p:nvSpPr>
        <p:spPr/>
        <p:txBody>
          <a:bodyPr>
            <a:normAutofit/>
          </a:bodyPr>
          <a:lstStyle/>
          <a:p>
            <a:r>
              <a:rPr lang="en-US" sz="2400" dirty="0"/>
              <a:t>Only a negative definition of this</a:t>
            </a:r>
          </a:p>
          <a:p>
            <a:r>
              <a:rPr lang="en-US" sz="2400" dirty="0"/>
              <a:t>Instructional features that influence learning without increasing amount of instruction or altering the content to be taught</a:t>
            </a:r>
          </a:p>
        </p:txBody>
      </p:sp>
    </p:spTree>
    <p:extLst>
      <p:ext uri="{BB962C8B-B14F-4D97-AF65-F5344CB8AC3E}">
        <p14:creationId xmlns:p14="http://schemas.microsoft.com/office/powerpoint/2010/main" val="89187466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noChangeArrowheads="1"/>
          </p:cNvSpPr>
          <p:nvPr>
            <p:ph type="title"/>
          </p:nvPr>
        </p:nvSpPr>
        <p:spPr>
          <a:xfrm>
            <a:off x="2057400" y="152400"/>
            <a:ext cx="8077200" cy="762000"/>
          </a:xfrm>
        </p:spPr>
        <p:txBody>
          <a:bodyPr>
            <a:normAutofit/>
          </a:bodyPr>
          <a:lstStyle/>
          <a:p>
            <a:pPr eaLnBrk="1" hangingPunct="1"/>
            <a:r>
              <a:rPr lang="en-US" sz="3600" b="1" dirty="0">
                <a:latin typeface="Calibri" charset="0"/>
                <a:cs typeface="Calibri" charset="0"/>
              </a:rPr>
              <a:t>Quality of Instruction (cont.)</a:t>
            </a:r>
          </a:p>
        </p:txBody>
      </p:sp>
      <p:sp>
        <p:nvSpPr>
          <p:cNvPr id="75778" name="Rectangle 3"/>
          <p:cNvSpPr>
            <a:spLocks noGrp="1" noChangeArrowheads="1"/>
          </p:cNvSpPr>
          <p:nvPr>
            <p:ph type="body" idx="1"/>
          </p:nvPr>
        </p:nvSpPr>
        <p:spPr>
          <a:xfrm>
            <a:off x="1981201" y="1524000"/>
            <a:ext cx="5889625" cy="4876800"/>
          </a:xfrm>
        </p:spPr>
        <p:txBody>
          <a:bodyPr/>
          <a:lstStyle/>
          <a:p>
            <a:pPr eaLnBrk="1" hangingPunct="1"/>
            <a:r>
              <a:rPr lang="en-US" sz="2800" dirty="0">
                <a:latin typeface="Calibri" charset="0"/>
                <a:cs typeface="Calibri" charset="0"/>
              </a:rPr>
              <a:t>Clear purposes</a:t>
            </a:r>
          </a:p>
          <a:p>
            <a:pPr eaLnBrk="1" hangingPunct="1"/>
            <a:r>
              <a:rPr lang="en-US" sz="2800" dirty="0">
                <a:latin typeface="Calibri" charset="0"/>
                <a:cs typeface="Calibri" charset="0"/>
              </a:rPr>
              <a:t>Amount of reading/language use within lessons</a:t>
            </a:r>
          </a:p>
          <a:p>
            <a:pPr eaLnBrk="1" hangingPunct="1"/>
            <a:r>
              <a:rPr lang="en-US" sz="2800" dirty="0">
                <a:latin typeface="Calibri" charset="0"/>
                <a:cs typeface="Calibri" charset="0"/>
              </a:rPr>
              <a:t>Thoroughness/intensity of instruction</a:t>
            </a:r>
          </a:p>
          <a:p>
            <a:pPr eaLnBrk="1" hangingPunct="1"/>
            <a:r>
              <a:rPr lang="en-US" sz="2800" dirty="0">
                <a:latin typeface="Calibri" charset="0"/>
                <a:cs typeface="Calibri" charset="0"/>
              </a:rPr>
              <a:t>Amount of interaction</a:t>
            </a:r>
          </a:p>
          <a:p>
            <a:pPr eaLnBrk="1" hangingPunct="1"/>
            <a:r>
              <a:rPr lang="en-US" sz="2800" dirty="0">
                <a:latin typeface="Calibri" charset="0"/>
                <a:cs typeface="Calibri" charset="0"/>
              </a:rPr>
              <a:t>Depth of information</a:t>
            </a:r>
          </a:p>
          <a:p>
            <a:pPr eaLnBrk="1" hangingPunct="1"/>
            <a:r>
              <a:rPr lang="en-US" sz="2800" dirty="0">
                <a:latin typeface="Calibri" charset="0"/>
                <a:cs typeface="Calibri" charset="0"/>
              </a:rPr>
              <a:t>Quality of explanation</a:t>
            </a:r>
          </a:p>
          <a:p>
            <a:pPr eaLnBrk="1" hangingPunct="1"/>
            <a:r>
              <a:rPr lang="en-US" sz="2800" dirty="0">
                <a:latin typeface="Calibri" charset="0"/>
                <a:cs typeface="Calibri" charset="0"/>
              </a:rPr>
              <a:t>Motivation</a:t>
            </a:r>
          </a:p>
          <a:p>
            <a:pPr eaLnBrk="1" hangingPunct="1"/>
            <a:endParaRPr lang="en-US" sz="2800" dirty="0">
              <a:latin typeface="Calibri" charset="0"/>
              <a:cs typeface="Calibri" charset="0"/>
            </a:endParaRPr>
          </a:p>
        </p:txBody>
      </p:sp>
      <p:pic>
        <p:nvPicPr>
          <p:cNvPr id="75779" name="Picture 5" descr="j019964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1" y="2514601"/>
            <a:ext cx="1751013" cy="1751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noChangeArrowheads="1"/>
          </p:cNvSpPr>
          <p:nvPr>
            <p:ph type="title"/>
          </p:nvPr>
        </p:nvSpPr>
        <p:spPr>
          <a:xfrm>
            <a:off x="2057400" y="152400"/>
            <a:ext cx="8077200" cy="762000"/>
          </a:xfrm>
        </p:spPr>
        <p:txBody>
          <a:bodyPr>
            <a:normAutofit/>
          </a:bodyPr>
          <a:lstStyle/>
          <a:p>
            <a:pPr eaLnBrk="1" hangingPunct="1"/>
            <a:r>
              <a:rPr lang="en-US" sz="3600" b="1" dirty="0">
                <a:latin typeface="Calibri" charset="0"/>
                <a:cs typeface="Calibri" charset="0"/>
              </a:rPr>
              <a:t>Quality of Instruction (cont.)</a:t>
            </a:r>
          </a:p>
        </p:txBody>
      </p:sp>
      <p:sp>
        <p:nvSpPr>
          <p:cNvPr id="75778" name="Rectangle 3"/>
          <p:cNvSpPr>
            <a:spLocks noGrp="1" noChangeArrowheads="1"/>
          </p:cNvSpPr>
          <p:nvPr>
            <p:ph type="body" idx="1"/>
          </p:nvPr>
        </p:nvSpPr>
        <p:spPr>
          <a:xfrm>
            <a:off x="2057401" y="1571708"/>
            <a:ext cx="6225209" cy="4876800"/>
          </a:xfrm>
        </p:spPr>
        <p:txBody>
          <a:bodyPr/>
          <a:lstStyle/>
          <a:p>
            <a:pPr eaLnBrk="1" hangingPunct="1"/>
            <a:r>
              <a:rPr lang="en-US" sz="2800" dirty="0">
                <a:latin typeface="Calibri" charset="0"/>
                <a:cs typeface="Calibri" charset="0"/>
              </a:rPr>
              <a:t>Clear purposes (Hattie’s meta-analyses)</a:t>
            </a:r>
          </a:p>
          <a:p>
            <a:pPr eaLnBrk="1" hangingPunct="1"/>
            <a:r>
              <a:rPr lang="en-US" sz="2800" dirty="0">
                <a:latin typeface="Calibri" charset="0"/>
                <a:cs typeface="Calibri" charset="0"/>
              </a:rPr>
              <a:t>Lessons with clear learning goals are most effective</a:t>
            </a:r>
          </a:p>
          <a:p>
            <a:pPr eaLnBrk="1" hangingPunct="1"/>
            <a:r>
              <a:rPr lang="en-US" sz="2800" dirty="0">
                <a:latin typeface="Calibri" charset="0"/>
                <a:cs typeface="Calibri" charset="0"/>
              </a:rPr>
              <a:t>Lessons should have clear goals and students should know what those  goals are</a:t>
            </a:r>
          </a:p>
          <a:p>
            <a:pPr eaLnBrk="1" hangingPunct="1"/>
            <a:r>
              <a:rPr lang="en-US" sz="2800" dirty="0">
                <a:latin typeface="Calibri" charset="0"/>
                <a:cs typeface="Calibri" charset="0"/>
              </a:rPr>
              <a:t>Improves teaching</a:t>
            </a:r>
          </a:p>
          <a:p>
            <a:pPr eaLnBrk="1" hangingPunct="1"/>
            <a:r>
              <a:rPr lang="en-US" sz="2800" dirty="0">
                <a:latin typeface="Calibri" charset="0"/>
                <a:cs typeface="Calibri" charset="0"/>
              </a:rPr>
              <a:t>Improves learning</a:t>
            </a:r>
          </a:p>
          <a:p>
            <a:pPr eaLnBrk="1" hangingPunct="1"/>
            <a:endParaRPr lang="en-US" sz="2800" dirty="0">
              <a:latin typeface="Calibri" charset="0"/>
              <a:cs typeface="Calibri" charset="0"/>
            </a:endParaRPr>
          </a:p>
          <a:p>
            <a:pPr eaLnBrk="1" hangingPunct="1"/>
            <a:endParaRPr lang="en-US" sz="2800" dirty="0">
              <a:latin typeface="Calibri" charset="0"/>
              <a:cs typeface="Calibri" charset="0"/>
            </a:endParaRPr>
          </a:p>
        </p:txBody>
      </p:sp>
      <p:pic>
        <p:nvPicPr>
          <p:cNvPr id="75779" name="Picture 5" descr="j019964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1" y="2514601"/>
            <a:ext cx="1751013" cy="1751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noChangeArrowheads="1"/>
          </p:cNvSpPr>
          <p:nvPr>
            <p:ph type="title"/>
          </p:nvPr>
        </p:nvSpPr>
        <p:spPr>
          <a:xfrm>
            <a:off x="2057400" y="152400"/>
            <a:ext cx="8077200" cy="762000"/>
          </a:xfrm>
        </p:spPr>
        <p:txBody>
          <a:bodyPr>
            <a:normAutofit/>
          </a:bodyPr>
          <a:lstStyle/>
          <a:p>
            <a:pPr eaLnBrk="1" hangingPunct="1"/>
            <a:r>
              <a:rPr lang="en-US" sz="3600" b="1" dirty="0">
                <a:latin typeface="Calibri" charset="0"/>
                <a:cs typeface="Calibri" charset="0"/>
              </a:rPr>
              <a:t>Quality of Instruction (cont.)</a:t>
            </a:r>
          </a:p>
        </p:txBody>
      </p:sp>
      <p:sp>
        <p:nvSpPr>
          <p:cNvPr id="75778" name="Rectangle 3"/>
          <p:cNvSpPr>
            <a:spLocks noGrp="1" noChangeArrowheads="1"/>
          </p:cNvSpPr>
          <p:nvPr>
            <p:ph type="body" idx="1"/>
          </p:nvPr>
        </p:nvSpPr>
        <p:spPr>
          <a:xfrm>
            <a:off x="1981201" y="1524000"/>
            <a:ext cx="5889625" cy="4876800"/>
          </a:xfrm>
        </p:spPr>
        <p:txBody>
          <a:bodyPr/>
          <a:lstStyle/>
          <a:p>
            <a:pPr eaLnBrk="1" hangingPunct="1"/>
            <a:r>
              <a:rPr lang="en-US" sz="2800" dirty="0">
                <a:latin typeface="Calibri" charset="0"/>
                <a:cs typeface="Calibri" charset="0"/>
              </a:rPr>
              <a:t>Amount of reading within lessons</a:t>
            </a:r>
          </a:p>
          <a:p>
            <a:pPr eaLnBrk="1" hangingPunct="1"/>
            <a:r>
              <a:rPr lang="en-US" sz="2800" dirty="0">
                <a:latin typeface="Calibri" charset="0"/>
                <a:cs typeface="Calibri" charset="0"/>
              </a:rPr>
              <a:t>Studies show the importance of amount of reading</a:t>
            </a:r>
          </a:p>
          <a:p>
            <a:pPr eaLnBrk="1" hangingPunct="1"/>
            <a:r>
              <a:rPr lang="en-US" sz="2800" dirty="0">
                <a:latin typeface="Calibri" charset="0"/>
                <a:cs typeface="Calibri" charset="0"/>
              </a:rPr>
              <a:t>This gets confused as just having kids read on their own (which is fine outside of school)</a:t>
            </a:r>
          </a:p>
          <a:p>
            <a:pPr eaLnBrk="1" hangingPunct="1"/>
            <a:r>
              <a:rPr lang="en-US" sz="2800" dirty="0">
                <a:latin typeface="Calibri" charset="0"/>
                <a:cs typeface="Calibri" charset="0"/>
              </a:rPr>
              <a:t>The important reading in school is done within lessons (teacher selected materials, teacher guidance)</a:t>
            </a:r>
          </a:p>
        </p:txBody>
      </p:sp>
      <p:pic>
        <p:nvPicPr>
          <p:cNvPr id="75779" name="Picture 5" descr="j019964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1" y="2514601"/>
            <a:ext cx="1751013" cy="1751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98501243"/>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noChangeArrowheads="1"/>
          </p:cNvSpPr>
          <p:nvPr>
            <p:ph type="title"/>
          </p:nvPr>
        </p:nvSpPr>
        <p:spPr>
          <a:xfrm>
            <a:off x="2057400" y="152400"/>
            <a:ext cx="8077200" cy="762000"/>
          </a:xfrm>
        </p:spPr>
        <p:txBody>
          <a:bodyPr>
            <a:normAutofit/>
          </a:bodyPr>
          <a:lstStyle/>
          <a:p>
            <a:pPr eaLnBrk="1" hangingPunct="1"/>
            <a:r>
              <a:rPr lang="en-US" sz="3600" b="1" dirty="0">
                <a:latin typeface="Calibri" charset="0"/>
                <a:cs typeface="Calibri" charset="0"/>
              </a:rPr>
              <a:t>Quality of Instruction (cont.)</a:t>
            </a:r>
          </a:p>
        </p:txBody>
      </p:sp>
      <p:sp>
        <p:nvSpPr>
          <p:cNvPr id="75778" name="Rectangle 3"/>
          <p:cNvSpPr>
            <a:spLocks noGrp="1" noChangeArrowheads="1"/>
          </p:cNvSpPr>
          <p:nvPr>
            <p:ph type="body" idx="1"/>
          </p:nvPr>
        </p:nvSpPr>
        <p:spPr>
          <a:xfrm>
            <a:off x="1981200" y="1524000"/>
            <a:ext cx="6404776" cy="4876800"/>
          </a:xfrm>
        </p:spPr>
        <p:txBody>
          <a:bodyPr/>
          <a:lstStyle/>
          <a:p>
            <a:pPr eaLnBrk="1" hangingPunct="1"/>
            <a:r>
              <a:rPr lang="en-US" sz="2800" dirty="0">
                <a:latin typeface="Calibri" charset="0"/>
                <a:cs typeface="Calibri" charset="0"/>
              </a:rPr>
              <a:t>Thoroughness/intensity of instruction</a:t>
            </a:r>
          </a:p>
          <a:p>
            <a:pPr eaLnBrk="1" hangingPunct="1"/>
            <a:r>
              <a:rPr lang="en-US" sz="2800" dirty="0">
                <a:latin typeface="Calibri" charset="0"/>
                <a:cs typeface="Calibri" charset="0"/>
              </a:rPr>
              <a:t>Are the lesson’s goals being met?</a:t>
            </a:r>
          </a:p>
          <a:p>
            <a:pPr eaLnBrk="1" hangingPunct="1"/>
            <a:r>
              <a:rPr lang="en-US" sz="2800" dirty="0">
                <a:latin typeface="Calibri" charset="0"/>
                <a:cs typeface="Calibri" charset="0"/>
              </a:rPr>
              <a:t>If not, what is the follow up?</a:t>
            </a:r>
          </a:p>
          <a:p>
            <a:pPr eaLnBrk="1" hangingPunct="1"/>
            <a:r>
              <a:rPr lang="en-US" sz="2800" dirty="0">
                <a:latin typeface="Calibri" charset="0"/>
                <a:cs typeface="Calibri" charset="0"/>
              </a:rPr>
              <a:t>How much opportunity to respond is there for individual children?</a:t>
            </a:r>
          </a:p>
          <a:p>
            <a:pPr eaLnBrk="1" hangingPunct="1"/>
            <a:r>
              <a:rPr lang="en-US" sz="2800" dirty="0">
                <a:latin typeface="Calibri" charset="0"/>
                <a:cs typeface="Calibri" charset="0"/>
              </a:rPr>
              <a:t>How much re-teaching?</a:t>
            </a:r>
          </a:p>
        </p:txBody>
      </p:sp>
      <p:pic>
        <p:nvPicPr>
          <p:cNvPr id="75779" name="Picture 5" descr="j019964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1" y="2514601"/>
            <a:ext cx="1751013" cy="1751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60308085"/>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noChangeArrowheads="1"/>
          </p:cNvSpPr>
          <p:nvPr>
            <p:ph type="title"/>
          </p:nvPr>
        </p:nvSpPr>
        <p:spPr>
          <a:xfrm>
            <a:off x="2057400" y="152400"/>
            <a:ext cx="8077200" cy="762000"/>
          </a:xfrm>
        </p:spPr>
        <p:txBody>
          <a:bodyPr>
            <a:normAutofit/>
          </a:bodyPr>
          <a:lstStyle/>
          <a:p>
            <a:pPr eaLnBrk="1" hangingPunct="1"/>
            <a:r>
              <a:rPr lang="en-US" sz="3600" b="1" dirty="0">
                <a:latin typeface="Calibri" charset="0"/>
                <a:cs typeface="Calibri" charset="0"/>
              </a:rPr>
              <a:t>Quality of Instruction (cont.)</a:t>
            </a:r>
          </a:p>
        </p:txBody>
      </p:sp>
      <p:sp>
        <p:nvSpPr>
          <p:cNvPr id="75778" name="Rectangle 3"/>
          <p:cNvSpPr>
            <a:spLocks noGrp="1" noChangeArrowheads="1"/>
          </p:cNvSpPr>
          <p:nvPr>
            <p:ph type="body" idx="1"/>
          </p:nvPr>
        </p:nvSpPr>
        <p:spPr>
          <a:xfrm>
            <a:off x="1981200" y="1524000"/>
            <a:ext cx="6198042" cy="4876800"/>
          </a:xfrm>
        </p:spPr>
        <p:txBody>
          <a:bodyPr/>
          <a:lstStyle/>
          <a:p>
            <a:pPr eaLnBrk="1" hangingPunct="1"/>
            <a:r>
              <a:rPr lang="en-US" sz="2800" dirty="0">
                <a:latin typeface="Calibri" charset="0"/>
                <a:cs typeface="Calibri" charset="0"/>
              </a:rPr>
              <a:t>Depth of information</a:t>
            </a:r>
          </a:p>
          <a:p>
            <a:pPr eaLnBrk="1" hangingPunct="1"/>
            <a:r>
              <a:rPr lang="en-US" sz="2800" dirty="0">
                <a:latin typeface="Calibri" charset="0"/>
                <a:cs typeface="Calibri" charset="0"/>
              </a:rPr>
              <a:t>Reading comprehension depends on knowledge, not just reading skill</a:t>
            </a:r>
          </a:p>
          <a:p>
            <a:pPr eaLnBrk="1" hangingPunct="1"/>
            <a:r>
              <a:rPr lang="en-US" sz="2800" dirty="0">
                <a:latin typeface="Calibri" charset="0"/>
                <a:cs typeface="Calibri" charset="0"/>
              </a:rPr>
              <a:t>The texts that students read should be worth reading (rich in information—social and natural world)</a:t>
            </a:r>
          </a:p>
          <a:p>
            <a:pPr eaLnBrk="1" hangingPunct="1"/>
            <a:r>
              <a:rPr lang="en-US" sz="2800" dirty="0">
                <a:latin typeface="Calibri" charset="0"/>
                <a:cs typeface="Calibri" charset="0"/>
              </a:rPr>
              <a:t>Are kids learning that information?</a:t>
            </a:r>
          </a:p>
          <a:p>
            <a:pPr eaLnBrk="1" hangingPunct="1"/>
            <a:r>
              <a:rPr lang="en-US" sz="2800" dirty="0">
                <a:latin typeface="Calibri" charset="0"/>
                <a:cs typeface="Calibri" charset="0"/>
              </a:rPr>
              <a:t>What about in science, social studies, math, the arts, etc.?</a:t>
            </a:r>
          </a:p>
          <a:p>
            <a:pPr eaLnBrk="1" hangingPunct="1"/>
            <a:endParaRPr lang="en-US" sz="2800" dirty="0">
              <a:latin typeface="Calibri" charset="0"/>
              <a:cs typeface="Calibri" charset="0"/>
            </a:endParaRPr>
          </a:p>
        </p:txBody>
      </p:sp>
      <p:pic>
        <p:nvPicPr>
          <p:cNvPr id="75779" name="Picture 5" descr="j019964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1" y="2514601"/>
            <a:ext cx="1751013" cy="1751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89640431"/>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noChangeArrowheads="1"/>
          </p:cNvSpPr>
          <p:nvPr>
            <p:ph type="title"/>
          </p:nvPr>
        </p:nvSpPr>
        <p:spPr>
          <a:xfrm>
            <a:off x="2057400" y="152400"/>
            <a:ext cx="8077200" cy="762000"/>
          </a:xfrm>
        </p:spPr>
        <p:txBody>
          <a:bodyPr>
            <a:normAutofit/>
          </a:bodyPr>
          <a:lstStyle/>
          <a:p>
            <a:pPr eaLnBrk="1" hangingPunct="1"/>
            <a:r>
              <a:rPr lang="en-US" sz="3600" b="1" dirty="0">
                <a:latin typeface="Calibri" charset="0"/>
                <a:cs typeface="Calibri" charset="0"/>
              </a:rPr>
              <a:t>Quality of Instruction (cont.)</a:t>
            </a:r>
          </a:p>
        </p:txBody>
      </p:sp>
      <p:sp>
        <p:nvSpPr>
          <p:cNvPr id="75778" name="Rectangle 3"/>
          <p:cNvSpPr>
            <a:spLocks noGrp="1" noChangeArrowheads="1"/>
          </p:cNvSpPr>
          <p:nvPr>
            <p:ph type="body" idx="1"/>
          </p:nvPr>
        </p:nvSpPr>
        <p:spPr>
          <a:xfrm>
            <a:off x="1981200" y="1524000"/>
            <a:ext cx="6420678" cy="4876800"/>
          </a:xfrm>
        </p:spPr>
        <p:txBody>
          <a:bodyPr/>
          <a:lstStyle/>
          <a:p>
            <a:pPr eaLnBrk="1" hangingPunct="1"/>
            <a:r>
              <a:rPr lang="en-US" sz="2800" dirty="0">
                <a:latin typeface="Calibri" charset="0"/>
                <a:cs typeface="Calibri" charset="0"/>
              </a:rPr>
              <a:t>Quality of explanation</a:t>
            </a:r>
          </a:p>
          <a:p>
            <a:pPr eaLnBrk="1" hangingPunct="1"/>
            <a:r>
              <a:rPr lang="en-US" sz="2800" dirty="0">
                <a:latin typeface="Calibri" charset="0"/>
                <a:cs typeface="Calibri" charset="0"/>
              </a:rPr>
              <a:t>Reading is a skilled activity</a:t>
            </a:r>
          </a:p>
          <a:p>
            <a:pPr eaLnBrk="1" hangingPunct="1"/>
            <a:r>
              <a:rPr lang="en-US" sz="2800" dirty="0">
                <a:latin typeface="Calibri" charset="0"/>
                <a:cs typeface="Calibri" charset="0"/>
              </a:rPr>
              <a:t>How well teachers can explain a concept or a skill can make a big difference in their learning (Duffy, et al.)</a:t>
            </a:r>
          </a:p>
          <a:p>
            <a:pPr eaLnBrk="1" hangingPunct="1"/>
            <a:r>
              <a:rPr lang="en-US" sz="2800" dirty="0">
                <a:latin typeface="Calibri" charset="0"/>
                <a:cs typeface="Calibri" charset="0"/>
              </a:rPr>
              <a:t>Clarity, efficiency, effectiveness of explanations matters</a:t>
            </a:r>
          </a:p>
          <a:p>
            <a:pPr marL="0" indent="0">
              <a:buNone/>
            </a:pPr>
            <a:endParaRPr lang="en-US" sz="2800" dirty="0">
              <a:latin typeface="Calibri" charset="0"/>
              <a:cs typeface="Calibri" charset="0"/>
            </a:endParaRPr>
          </a:p>
        </p:txBody>
      </p:sp>
      <p:pic>
        <p:nvPicPr>
          <p:cNvPr id="75779" name="Picture 5" descr="j019964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2177" y="2514601"/>
            <a:ext cx="1751013" cy="1751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4198202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31814-4A7B-DC48-8AB4-2C4131C9AB41}"/>
              </a:ext>
            </a:extLst>
          </p:cNvPr>
          <p:cNvSpPr>
            <a:spLocks noGrp="1"/>
          </p:cNvSpPr>
          <p:nvPr>
            <p:ph type="title"/>
          </p:nvPr>
        </p:nvSpPr>
        <p:spPr/>
        <p:txBody>
          <a:bodyPr>
            <a:normAutofit fontScale="90000"/>
          </a:bodyPr>
          <a:lstStyle/>
          <a:p>
            <a:r>
              <a:rPr lang="en-US" dirty="0"/>
              <a:t>What does the “science of reading” say improves reading achievement?</a:t>
            </a:r>
          </a:p>
        </p:txBody>
      </p:sp>
      <p:pic>
        <p:nvPicPr>
          <p:cNvPr id="5" name="Content Placeholder 4">
            <a:extLst>
              <a:ext uri="{FF2B5EF4-FFF2-40B4-BE49-F238E27FC236}">
                <a16:creationId xmlns:a16="http://schemas.microsoft.com/office/drawing/2014/main" id="{D5A1B1FB-BC6F-B343-BD3E-DFF5CC533E6A}"/>
              </a:ext>
            </a:extLst>
          </p:cNvPr>
          <p:cNvPicPr>
            <a:picLocks noGrp="1" noChangeAspect="1"/>
          </p:cNvPicPr>
          <p:nvPr>
            <p:ph idx="1"/>
          </p:nvPr>
        </p:nvPicPr>
        <p:blipFill>
          <a:blip r:embed="rId2"/>
          <a:stretch>
            <a:fillRect/>
          </a:stretch>
        </p:blipFill>
        <p:spPr>
          <a:xfrm>
            <a:off x="2871838" y="1825625"/>
            <a:ext cx="6559159" cy="4351338"/>
          </a:xfrm>
        </p:spPr>
      </p:pic>
    </p:spTree>
    <p:extLst>
      <p:ext uri="{BB962C8B-B14F-4D97-AF65-F5344CB8AC3E}">
        <p14:creationId xmlns:p14="http://schemas.microsoft.com/office/powerpoint/2010/main" val="99945418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noChangeArrowheads="1"/>
          </p:cNvSpPr>
          <p:nvPr>
            <p:ph type="title"/>
          </p:nvPr>
        </p:nvSpPr>
        <p:spPr>
          <a:xfrm>
            <a:off x="2057400" y="152400"/>
            <a:ext cx="8077200" cy="762000"/>
          </a:xfrm>
        </p:spPr>
        <p:txBody>
          <a:bodyPr>
            <a:normAutofit/>
          </a:bodyPr>
          <a:lstStyle/>
          <a:p>
            <a:pPr eaLnBrk="1" hangingPunct="1"/>
            <a:r>
              <a:rPr lang="en-US" sz="3600" b="1" dirty="0">
                <a:latin typeface="Calibri" charset="0"/>
                <a:cs typeface="Calibri" charset="0"/>
              </a:rPr>
              <a:t>Quality of Instruction (cont.)</a:t>
            </a:r>
          </a:p>
        </p:txBody>
      </p:sp>
      <p:sp>
        <p:nvSpPr>
          <p:cNvPr id="75778" name="Rectangle 3"/>
          <p:cNvSpPr>
            <a:spLocks noGrp="1" noChangeArrowheads="1"/>
          </p:cNvSpPr>
          <p:nvPr>
            <p:ph type="body" idx="1"/>
          </p:nvPr>
        </p:nvSpPr>
        <p:spPr>
          <a:xfrm>
            <a:off x="1981201" y="1524000"/>
            <a:ext cx="5889625" cy="4876800"/>
          </a:xfrm>
        </p:spPr>
        <p:txBody>
          <a:bodyPr/>
          <a:lstStyle/>
          <a:p>
            <a:pPr eaLnBrk="1" hangingPunct="1"/>
            <a:r>
              <a:rPr lang="en-US" sz="2800" dirty="0">
                <a:latin typeface="Calibri" charset="0"/>
                <a:cs typeface="Calibri" charset="0"/>
              </a:rPr>
              <a:t>Motivation</a:t>
            </a:r>
          </a:p>
          <a:p>
            <a:pPr eaLnBrk="1" hangingPunct="1"/>
            <a:r>
              <a:rPr lang="en-US" sz="2800" dirty="0">
                <a:latin typeface="Calibri" charset="0"/>
                <a:cs typeface="Calibri" charset="0"/>
              </a:rPr>
              <a:t>Lessons are more effective if students are trying to learn than if they are resisting</a:t>
            </a:r>
          </a:p>
          <a:p>
            <a:pPr eaLnBrk="1" hangingPunct="1"/>
            <a:r>
              <a:rPr lang="en-US" sz="2800" dirty="0">
                <a:latin typeface="Calibri" charset="0"/>
                <a:cs typeface="Calibri" charset="0"/>
              </a:rPr>
              <a:t>Collaboration, curiosity, choice matter in motivation</a:t>
            </a:r>
          </a:p>
          <a:p>
            <a:pPr eaLnBrk="1" hangingPunct="1"/>
            <a:endParaRPr lang="en-US" sz="2800" dirty="0">
              <a:latin typeface="Calibri" charset="0"/>
              <a:cs typeface="Calibri" charset="0"/>
            </a:endParaRPr>
          </a:p>
        </p:txBody>
      </p:sp>
      <p:pic>
        <p:nvPicPr>
          <p:cNvPr id="75779" name="Picture 5" descr="j019964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1" y="2514601"/>
            <a:ext cx="1751013" cy="1751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56268030"/>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noChangeArrowheads="1"/>
          </p:cNvSpPr>
          <p:nvPr>
            <p:ph type="title"/>
          </p:nvPr>
        </p:nvSpPr>
        <p:spPr>
          <a:xfrm>
            <a:off x="2057400" y="152400"/>
            <a:ext cx="8077200" cy="762000"/>
          </a:xfrm>
        </p:spPr>
        <p:txBody>
          <a:bodyPr>
            <a:normAutofit/>
          </a:bodyPr>
          <a:lstStyle/>
          <a:p>
            <a:pPr eaLnBrk="1" hangingPunct="1"/>
            <a:r>
              <a:rPr lang="en-US" sz="3600" b="1" dirty="0">
                <a:latin typeface="Calibri" charset="0"/>
                <a:cs typeface="Calibri" charset="0"/>
              </a:rPr>
              <a:t>Quality of Instruction (cont.)</a:t>
            </a:r>
          </a:p>
        </p:txBody>
      </p:sp>
      <p:sp>
        <p:nvSpPr>
          <p:cNvPr id="75778" name="Rectangle 3"/>
          <p:cNvSpPr>
            <a:spLocks noGrp="1" noChangeArrowheads="1"/>
          </p:cNvSpPr>
          <p:nvPr>
            <p:ph type="body" idx="1"/>
          </p:nvPr>
        </p:nvSpPr>
        <p:spPr>
          <a:xfrm>
            <a:off x="1981201" y="1524000"/>
            <a:ext cx="5889625" cy="4876800"/>
          </a:xfrm>
        </p:spPr>
        <p:txBody>
          <a:bodyPr/>
          <a:lstStyle/>
          <a:p>
            <a:pPr eaLnBrk="1" hangingPunct="1"/>
            <a:r>
              <a:rPr lang="en-US" sz="2800" dirty="0">
                <a:latin typeface="Calibri" charset="0"/>
                <a:cs typeface="Calibri" charset="0"/>
              </a:rPr>
              <a:t>Text appropriateness</a:t>
            </a:r>
          </a:p>
          <a:p>
            <a:pPr eaLnBrk="1" hangingPunct="1"/>
            <a:r>
              <a:rPr lang="en-US" sz="2800" dirty="0">
                <a:latin typeface="Calibri" charset="0"/>
                <a:cs typeface="Calibri" charset="0"/>
              </a:rPr>
              <a:t>Avoiding too much “predictable text”</a:t>
            </a:r>
          </a:p>
          <a:p>
            <a:pPr eaLnBrk="1" hangingPunct="1"/>
            <a:r>
              <a:rPr lang="en-US" sz="2800" dirty="0">
                <a:latin typeface="Calibri" charset="0"/>
                <a:cs typeface="Calibri" charset="0"/>
              </a:rPr>
              <a:t>When kids can read a beginning second-grade level are then in texts that are hard enough</a:t>
            </a:r>
          </a:p>
          <a:p>
            <a:pPr eaLnBrk="1" hangingPunct="1"/>
            <a:endParaRPr lang="en-US" sz="2800" dirty="0">
              <a:latin typeface="Calibri" charset="0"/>
              <a:cs typeface="Calibri" charset="0"/>
            </a:endParaRPr>
          </a:p>
        </p:txBody>
      </p:sp>
      <p:pic>
        <p:nvPicPr>
          <p:cNvPr id="75779" name="Picture 5" descr="j019964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1" y="2514601"/>
            <a:ext cx="1751013" cy="1751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78224039"/>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If you want to improve reading</a:t>
            </a:r>
            <a:r>
              <a:rPr lang="is-IS" dirty="0"/>
              <a:t>…</a:t>
            </a:r>
            <a:endParaRPr lang="en-US" dirty="0"/>
          </a:p>
        </p:txBody>
      </p:sp>
      <p:sp>
        <p:nvSpPr>
          <p:cNvPr id="3" name="Content Placeholder 2"/>
          <p:cNvSpPr>
            <a:spLocks noGrp="1"/>
          </p:cNvSpPr>
          <p:nvPr>
            <p:ph idx="1"/>
          </p:nvPr>
        </p:nvSpPr>
        <p:spPr/>
        <p:txBody>
          <a:bodyPr/>
          <a:lstStyle/>
          <a:p>
            <a:r>
              <a:rPr lang="en-US" dirty="0"/>
              <a:t>Make sure kids get a lot of teaching and experience</a:t>
            </a:r>
          </a:p>
          <a:p>
            <a:r>
              <a:rPr lang="en-US" dirty="0"/>
              <a:t>Make sure the right things are being taught</a:t>
            </a:r>
          </a:p>
          <a:p>
            <a:r>
              <a:rPr lang="en-US" dirty="0"/>
              <a:t>Make sure the instruction is good</a:t>
            </a:r>
          </a:p>
        </p:txBody>
      </p:sp>
    </p:spTree>
    <p:extLst>
      <p:ext uri="{BB962C8B-B14F-4D97-AF65-F5344CB8AC3E}">
        <p14:creationId xmlns:p14="http://schemas.microsoft.com/office/powerpoint/2010/main" val="29142890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3369</TotalTime>
  <Words>5808</Words>
  <Application>Microsoft Macintosh PowerPoint</Application>
  <PresentationFormat>Widescreen</PresentationFormat>
  <Paragraphs>747</Paragraphs>
  <Slides>92</Slides>
  <Notes>16</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92</vt:i4>
      </vt:variant>
    </vt:vector>
  </HeadingPairs>
  <TitlesOfParts>
    <vt:vector size="100" baseType="lpstr">
      <vt:lpstr>Arabic Typesetting</vt:lpstr>
      <vt:lpstr>Arial</vt:lpstr>
      <vt:lpstr>Calibri</vt:lpstr>
      <vt:lpstr>Helvetica</vt:lpstr>
      <vt:lpstr>Times New Roman</vt:lpstr>
      <vt:lpstr>Verdana</vt:lpstr>
      <vt:lpstr>Office Theme</vt:lpstr>
      <vt:lpstr>Document</vt:lpstr>
      <vt:lpstr>PowerPoint Presentation</vt:lpstr>
      <vt:lpstr>Literacy is Important</vt:lpstr>
      <vt:lpstr>Literacy Levels Languish</vt:lpstr>
      <vt:lpstr>The Science of Reading</vt:lpstr>
      <vt:lpstr>But what is the science of reading?</vt:lpstr>
      <vt:lpstr>A science of reading instruction?</vt:lpstr>
      <vt:lpstr>Science of reading instruction? (cont.)</vt:lpstr>
      <vt:lpstr>Not Everyone Likes the Science of Reading</vt:lpstr>
      <vt:lpstr>What does the “science of reading” say improves reading achievement?</vt:lpstr>
      <vt:lpstr>Let’s turn to the research—but which research?</vt:lpstr>
      <vt:lpstr>Preventing Reading Difficulties</vt:lpstr>
      <vt:lpstr>PowerPoint Presentation</vt:lpstr>
      <vt:lpstr>PowerPoint Presentation</vt:lpstr>
      <vt:lpstr>National Reading Panel</vt:lpstr>
      <vt:lpstr>PowerPoint Presentation</vt:lpstr>
      <vt:lpstr>PowerPoint Presentation</vt:lpstr>
      <vt:lpstr>National Early Literacy Panel</vt:lpstr>
      <vt:lpstr>PowerPoint Presentation</vt:lpstr>
      <vt:lpstr>PowerPoint Presentation</vt:lpstr>
      <vt:lpstr>National Literacy Panel for Language Minority Children and Youth</vt:lpstr>
      <vt:lpstr>PowerPoint Presentation</vt:lpstr>
      <vt:lpstr>PowerPoint Presentation</vt:lpstr>
      <vt:lpstr>PowerPoint Presentation</vt:lpstr>
      <vt:lpstr>What Works Clearinghouse</vt:lpstr>
      <vt:lpstr>What Works Clearinghouse Panelists (sample)</vt:lpstr>
      <vt:lpstr>Learning is Individual</vt:lpstr>
      <vt:lpstr>There are 3 Aspects of Experience</vt:lpstr>
      <vt:lpstr>Amount of Instruction</vt:lpstr>
      <vt:lpstr>Amount of Teaching</vt:lpstr>
      <vt:lpstr>PowerPoint Presentation</vt:lpstr>
      <vt:lpstr>Explanation of Hart &amp; Risley Results</vt:lpstr>
      <vt:lpstr>Effects of full-day kindergarten</vt:lpstr>
      <vt:lpstr>Use of School Day</vt:lpstr>
      <vt:lpstr>Kennewick School</vt:lpstr>
      <vt:lpstr>PowerPoint Presentation</vt:lpstr>
      <vt:lpstr>Remedial instruction</vt:lpstr>
      <vt:lpstr>Independent reading</vt:lpstr>
      <vt:lpstr>Minimize unnecessary repetition</vt:lpstr>
      <vt:lpstr>Other time data</vt:lpstr>
      <vt:lpstr>How much teaching do our kids get?</vt:lpstr>
      <vt:lpstr>Content of Instruction</vt:lpstr>
      <vt:lpstr>What needs to be taught?</vt:lpstr>
      <vt:lpstr>Components of Literacy</vt:lpstr>
      <vt:lpstr>Phonological Awareness</vt:lpstr>
      <vt:lpstr>Phonological Awareness (cont.)</vt:lpstr>
      <vt:lpstr>Phonological Awareness (cont.)</vt:lpstr>
      <vt:lpstr>Instruction of PA</vt:lpstr>
      <vt:lpstr>Phonological Awareness Skills</vt:lpstr>
      <vt:lpstr>Examples of PA Skills</vt:lpstr>
      <vt:lpstr>Alphabet Letters</vt:lpstr>
      <vt:lpstr>Alphabet Letters (cont.)</vt:lpstr>
      <vt:lpstr>Phonics</vt:lpstr>
      <vt:lpstr>Phonics (cont.)</vt:lpstr>
      <vt:lpstr>Phonics (cont.)</vt:lpstr>
      <vt:lpstr>Phonics (cont.)</vt:lpstr>
      <vt:lpstr>Phoneme-Grapheme Correspondences</vt:lpstr>
      <vt:lpstr>Phoneme-Grapheme Correspondence</vt:lpstr>
      <vt:lpstr>Phoneme-Grapheme Correspondence</vt:lpstr>
      <vt:lpstr>Phoneme-Grapheme Correspondence</vt:lpstr>
      <vt:lpstr>Syllable Patterns</vt:lpstr>
      <vt:lpstr>High frequency words</vt:lpstr>
      <vt:lpstr>High frequency words (cont.)</vt:lpstr>
      <vt:lpstr>High frequency words (cont.)</vt:lpstr>
      <vt:lpstr>High frequency words (cont.)</vt:lpstr>
      <vt:lpstr>PowerPoint Presentation</vt:lpstr>
      <vt:lpstr>PowerPoint Presentation</vt:lpstr>
      <vt:lpstr>Vocabulary</vt:lpstr>
      <vt:lpstr>Vocabulary (cont.)</vt:lpstr>
      <vt:lpstr>Oral Language Predictors</vt:lpstr>
      <vt:lpstr>Oral Reading Fluency</vt:lpstr>
      <vt:lpstr>Oral Reading Fluency (cont.)</vt:lpstr>
      <vt:lpstr>Reading Comprehension</vt:lpstr>
      <vt:lpstr>Reading Comprehension (cont.)</vt:lpstr>
      <vt:lpstr>Reading Comprehension (cont.)</vt:lpstr>
      <vt:lpstr>Writing</vt:lpstr>
      <vt:lpstr>Writing (cont.)</vt:lpstr>
      <vt:lpstr>An example</vt:lpstr>
      <vt:lpstr>First-grader’s attempt to represent 59 phonemes</vt:lpstr>
      <vt:lpstr>Summary of Content</vt:lpstr>
      <vt:lpstr>How much teaching?</vt:lpstr>
      <vt:lpstr>How well are we doing?</vt:lpstr>
      <vt:lpstr>  Quality of Instruction</vt:lpstr>
      <vt:lpstr>Quality of Instruction</vt:lpstr>
      <vt:lpstr>Quality of Instruction (cont.)</vt:lpstr>
      <vt:lpstr>Quality of Instruction (cont.)</vt:lpstr>
      <vt:lpstr>Quality of Instruction (cont.)</vt:lpstr>
      <vt:lpstr>Quality of Instruction (cont.)</vt:lpstr>
      <vt:lpstr>Quality of Instruction (cont.)</vt:lpstr>
      <vt:lpstr>Quality of Instruction (cont.)</vt:lpstr>
      <vt:lpstr>Quality of Instruction (cont.)</vt:lpstr>
      <vt:lpstr>Quality of Instruction (cont.)</vt:lpstr>
      <vt:lpstr>If you want to improve reading…</vt:lpstr>
    </vt:vector>
  </TitlesOfParts>
  <Company>Univ of Illinois-Chicago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Early Childhood Literacy</dc:title>
  <dc:creator>Timothy Shanahan</dc:creator>
  <cp:lastModifiedBy>Shanahan, Timothy E</cp:lastModifiedBy>
  <cp:revision>121</cp:revision>
  <dcterms:created xsi:type="dcterms:W3CDTF">2015-04-06T19:56:39Z</dcterms:created>
  <dcterms:modified xsi:type="dcterms:W3CDTF">2019-10-10T12:20:36Z</dcterms:modified>
</cp:coreProperties>
</file>