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55"/>
  </p:notesMasterIdLst>
  <p:sldIdLst>
    <p:sldId id="256" r:id="rId2"/>
    <p:sldId id="387" r:id="rId3"/>
    <p:sldId id="401" r:id="rId4"/>
    <p:sldId id="400" r:id="rId5"/>
    <p:sldId id="402" r:id="rId6"/>
    <p:sldId id="357" r:id="rId7"/>
    <p:sldId id="358" r:id="rId8"/>
    <p:sldId id="359" r:id="rId9"/>
    <p:sldId id="392" r:id="rId10"/>
    <p:sldId id="409" r:id="rId11"/>
    <p:sldId id="389" r:id="rId12"/>
    <p:sldId id="323" r:id="rId13"/>
    <p:sldId id="272" r:id="rId14"/>
    <p:sldId id="298" r:id="rId15"/>
    <p:sldId id="299" r:id="rId16"/>
    <p:sldId id="300" r:id="rId17"/>
    <p:sldId id="403" r:id="rId18"/>
    <p:sldId id="301" r:id="rId19"/>
    <p:sldId id="302" r:id="rId20"/>
    <p:sldId id="303" r:id="rId21"/>
    <p:sldId id="270" r:id="rId22"/>
    <p:sldId id="344" r:id="rId23"/>
    <p:sldId id="345" r:id="rId24"/>
    <p:sldId id="304" r:id="rId25"/>
    <p:sldId id="305" r:id="rId26"/>
    <p:sldId id="306" r:id="rId27"/>
    <p:sldId id="307" r:id="rId28"/>
    <p:sldId id="396" r:id="rId29"/>
    <p:sldId id="397" r:id="rId30"/>
    <p:sldId id="395" r:id="rId31"/>
    <p:sldId id="308" r:id="rId32"/>
    <p:sldId id="309" r:id="rId33"/>
    <p:sldId id="405" r:id="rId34"/>
    <p:sldId id="271" r:id="rId35"/>
    <p:sldId id="312" r:id="rId36"/>
    <p:sldId id="313" r:id="rId37"/>
    <p:sldId id="314" r:id="rId38"/>
    <p:sldId id="334" r:id="rId39"/>
    <p:sldId id="336" r:id="rId40"/>
    <p:sldId id="337" r:id="rId41"/>
    <p:sldId id="339" r:id="rId42"/>
    <p:sldId id="340" r:id="rId43"/>
    <p:sldId id="316" r:id="rId44"/>
    <p:sldId id="330" r:id="rId45"/>
    <p:sldId id="331" r:id="rId46"/>
    <p:sldId id="406" r:id="rId47"/>
    <p:sldId id="393" r:id="rId48"/>
    <p:sldId id="394" r:id="rId49"/>
    <p:sldId id="398" r:id="rId50"/>
    <p:sldId id="399" r:id="rId51"/>
    <p:sldId id="407" r:id="rId52"/>
    <p:sldId id="408" r:id="rId53"/>
    <p:sldId id="386" r:id="rId5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024"/>
    <p:restoredTop sz="94260" autoAdjust="0"/>
  </p:normalViewPr>
  <p:slideViewPr>
    <p:cSldViewPr>
      <p:cViewPr varScale="1">
        <p:scale>
          <a:sx n="108" d="100"/>
          <a:sy n="108" d="100"/>
        </p:scale>
        <p:origin x="992" y="1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8" d="100"/>
          <a:sy n="58"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DE5064-5073-4DDF-BAD5-611C7E5DF72F}" type="doc">
      <dgm:prSet loTypeId="urn:microsoft.com/office/officeart/2005/8/layout/pyramid1" loCatId="pyramid" qsTypeId="urn:microsoft.com/office/officeart/2005/8/quickstyle/simple1" qsCatId="simple" csTypeId="urn:microsoft.com/office/officeart/2005/8/colors/accent1_2" csCatId="accent1"/>
      <dgm:spPr/>
    </dgm:pt>
    <dgm:pt modelId="{4E8F88BA-4EB2-4526-A626-EE3480ABD15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a:ln>
                <a:noFill/>
              </a:ln>
              <a:solidFill>
                <a:schemeClr val="tx1"/>
              </a:solidFill>
              <a:effectLst/>
              <a:latin typeface="Arial Narrow" pitchFamily="34" charset="0"/>
              <a:cs typeface="Arial" charset="0"/>
            </a:rPr>
            <a:t>Disciplinary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a:ln>
                <a:noFill/>
              </a:ln>
              <a:solidFill>
                <a:schemeClr val="tx1"/>
              </a:solidFill>
              <a:effectLst/>
              <a:latin typeface="Arial Narrow" pitchFamily="34" charset="0"/>
              <a:cs typeface="Arial" charset="0"/>
            </a:rPr>
            <a:t>Literacy</a:t>
          </a:r>
          <a:endParaRPr kumimoji="0" lang="en-US" b="1" i="0" u="none" strike="noStrike" cap="none" normalizeH="0" baseline="0">
            <a:ln>
              <a:noFill/>
            </a:ln>
            <a:solidFill>
              <a:schemeClr val="tx1"/>
            </a:solidFill>
            <a:effectLst/>
            <a:latin typeface="Arial" charset="0"/>
            <a:cs typeface="Arial" charset="0"/>
          </a:endParaRPr>
        </a:p>
      </dgm:t>
    </dgm:pt>
    <dgm:pt modelId="{BF68CDED-BA69-4AA8-8635-A4008CAD9C4D}" type="parTrans" cxnId="{DDE923A6-94A8-4C52-9DA6-14F024644B49}">
      <dgm:prSet/>
      <dgm:spPr/>
    </dgm:pt>
    <dgm:pt modelId="{A8179D26-4A52-4817-9083-A4B910DCC392}" type="sibTrans" cxnId="{DDE923A6-94A8-4C52-9DA6-14F024644B49}">
      <dgm:prSet/>
      <dgm:spPr/>
    </dgm:pt>
    <dgm:pt modelId="{E63117BE-E488-46F8-8638-A15EEFA733A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a:ln>
                <a:noFill/>
              </a:ln>
              <a:solidFill>
                <a:schemeClr val="tx1"/>
              </a:solidFill>
              <a:effectLst/>
              <a:latin typeface="Arial Narrow" pitchFamily="34" charset="0"/>
              <a:cs typeface="Arial" charset="0"/>
            </a:rPr>
            <a:t>Intermediate Literacy</a:t>
          </a:r>
          <a:endParaRPr kumimoji="0" lang="en-US" b="0" i="0" u="none" strike="noStrike" cap="none" normalizeH="0" baseline="0">
            <a:ln>
              <a:noFill/>
            </a:ln>
            <a:solidFill>
              <a:schemeClr val="tx1"/>
            </a:solidFill>
            <a:effectLst/>
            <a:latin typeface="Arial" charset="0"/>
            <a:cs typeface="Arial" charset="0"/>
          </a:endParaRPr>
        </a:p>
      </dgm:t>
    </dgm:pt>
    <dgm:pt modelId="{04DC0172-3DC1-4F6B-9784-CC7D4F8A82E5}" type="parTrans" cxnId="{86272BF0-1D55-4B33-AEDE-E3664FF27546}">
      <dgm:prSet/>
      <dgm:spPr/>
    </dgm:pt>
    <dgm:pt modelId="{1DF0E69A-6D21-44DC-A3E8-B07987BF2330}" type="sibTrans" cxnId="{86272BF0-1D55-4B33-AEDE-E3664FF27546}">
      <dgm:prSet/>
      <dgm:spPr/>
    </dgm:pt>
    <dgm:pt modelId="{A85C7A1B-59E2-4308-808B-0289896D2830}">
      <dgm:prSet/>
      <dgm:spPr/>
      <dgm: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Arial Narrow" pitchFamily="34" charset="0"/>
              <a:cs typeface="Arial" charset="0"/>
            </a:rPr>
            <a:t>Basic Literacy</a:t>
          </a:r>
          <a:endParaRPr kumimoji="0" lang="en-US" b="0" i="0" u="none" strike="noStrike" cap="none" normalizeH="0" baseline="0" dirty="0">
            <a:ln>
              <a:noFill/>
            </a:ln>
            <a:solidFill>
              <a:schemeClr val="tx1"/>
            </a:solidFill>
            <a:effectLst/>
            <a:latin typeface="Arial" charset="0"/>
            <a:cs typeface="Arial" charset="0"/>
          </a:endParaRPr>
        </a:p>
      </dgm:t>
    </dgm:pt>
    <dgm:pt modelId="{AACFE1FA-A300-4555-B55C-ED350C5639A0}" type="parTrans" cxnId="{7F7B5853-A754-4DDB-8E7A-FB626BAB081C}">
      <dgm:prSet/>
      <dgm:spPr/>
    </dgm:pt>
    <dgm:pt modelId="{DD238FAA-7E6B-4A4B-BD23-ACFE317020C2}" type="sibTrans" cxnId="{7F7B5853-A754-4DDB-8E7A-FB626BAB081C}">
      <dgm:prSet/>
      <dgm:spPr/>
    </dgm:pt>
    <dgm:pt modelId="{7029292E-F83A-4521-ADE3-9F45F00E1383}" type="pres">
      <dgm:prSet presAssocID="{21DE5064-5073-4DDF-BAD5-611C7E5DF72F}" presName="Name0" presStyleCnt="0">
        <dgm:presLayoutVars>
          <dgm:dir/>
          <dgm:animLvl val="lvl"/>
          <dgm:resizeHandles val="exact"/>
        </dgm:presLayoutVars>
      </dgm:prSet>
      <dgm:spPr/>
    </dgm:pt>
    <dgm:pt modelId="{E659DFE9-2983-417B-AA17-830282A43E0A}" type="pres">
      <dgm:prSet presAssocID="{4E8F88BA-4EB2-4526-A626-EE3480ABD153}" presName="Name8" presStyleCnt="0"/>
      <dgm:spPr/>
    </dgm:pt>
    <dgm:pt modelId="{8A68178D-7389-4071-8C9A-663D1E424E51}" type="pres">
      <dgm:prSet presAssocID="{4E8F88BA-4EB2-4526-A626-EE3480ABD153}" presName="level" presStyleLbl="node1" presStyleIdx="0" presStyleCnt="3">
        <dgm:presLayoutVars>
          <dgm:chMax val="1"/>
          <dgm:bulletEnabled val="1"/>
        </dgm:presLayoutVars>
      </dgm:prSet>
      <dgm:spPr/>
    </dgm:pt>
    <dgm:pt modelId="{4A33469B-D01D-4448-86B3-EA7606461AA3}" type="pres">
      <dgm:prSet presAssocID="{4E8F88BA-4EB2-4526-A626-EE3480ABD153}" presName="levelTx" presStyleLbl="revTx" presStyleIdx="0" presStyleCnt="0">
        <dgm:presLayoutVars>
          <dgm:chMax val="1"/>
          <dgm:bulletEnabled val="1"/>
        </dgm:presLayoutVars>
      </dgm:prSet>
      <dgm:spPr/>
    </dgm:pt>
    <dgm:pt modelId="{4E4E339E-EA3B-43FE-B96C-0419034AB890}" type="pres">
      <dgm:prSet presAssocID="{E63117BE-E488-46F8-8638-A15EEFA733A3}" presName="Name8" presStyleCnt="0"/>
      <dgm:spPr/>
    </dgm:pt>
    <dgm:pt modelId="{5AC67AE6-F57B-4900-BA4D-D40C5E3CD27F}" type="pres">
      <dgm:prSet presAssocID="{E63117BE-E488-46F8-8638-A15EEFA733A3}" presName="level" presStyleLbl="node1" presStyleIdx="1" presStyleCnt="3">
        <dgm:presLayoutVars>
          <dgm:chMax val="1"/>
          <dgm:bulletEnabled val="1"/>
        </dgm:presLayoutVars>
      </dgm:prSet>
      <dgm:spPr/>
    </dgm:pt>
    <dgm:pt modelId="{7E0D80E8-D6DE-4B21-802E-F61AAD61BB20}" type="pres">
      <dgm:prSet presAssocID="{E63117BE-E488-46F8-8638-A15EEFA733A3}" presName="levelTx" presStyleLbl="revTx" presStyleIdx="0" presStyleCnt="0">
        <dgm:presLayoutVars>
          <dgm:chMax val="1"/>
          <dgm:bulletEnabled val="1"/>
        </dgm:presLayoutVars>
      </dgm:prSet>
      <dgm:spPr/>
    </dgm:pt>
    <dgm:pt modelId="{93B2A037-11D0-4DB5-ABE8-CE3244D0EAAD}" type="pres">
      <dgm:prSet presAssocID="{A85C7A1B-59E2-4308-808B-0289896D2830}" presName="Name8" presStyleCnt="0"/>
      <dgm:spPr/>
    </dgm:pt>
    <dgm:pt modelId="{D7837EA7-F01F-4F78-B201-F279FADC72E5}" type="pres">
      <dgm:prSet presAssocID="{A85C7A1B-59E2-4308-808B-0289896D2830}" presName="level" presStyleLbl="node1" presStyleIdx="2" presStyleCnt="3">
        <dgm:presLayoutVars>
          <dgm:chMax val="1"/>
          <dgm:bulletEnabled val="1"/>
        </dgm:presLayoutVars>
      </dgm:prSet>
      <dgm:spPr/>
    </dgm:pt>
    <dgm:pt modelId="{26D7633B-73F4-464C-A353-0D9BF294CACD}" type="pres">
      <dgm:prSet presAssocID="{A85C7A1B-59E2-4308-808B-0289896D2830}" presName="levelTx" presStyleLbl="revTx" presStyleIdx="0" presStyleCnt="0">
        <dgm:presLayoutVars>
          <dgm:chMax val="1"/>
          <dgm:bulletEnabled val="1"/>
        </dgm:presLayoutVars>
      </dgm:prSet>
      <dgm:spPr/>
    </dgm:pt>
  </dgm:ptLst>
  <dgm:cxnLst>
    <dgm:cxn modelId="{A6774832-A858-40AF-8FB6-8E35902F61A0}" type="presOf" srcId="{E63117BE-E488-46F8-8638-A15EEFA733A3}" destId="{5AC67AE6-F57B-4900-BA4D-D40C5E3CD27F}" srcOrd="0" destOrd="0" presId="urn:microsoft.com/office/officeart/2005/8/layout/pyramid1"/>
    <dgm:cxn modelId="{5D5A333B-6713-4042-B517-AC4FC639C466}" type="presOf" srcId="{4E8F88BA-4EB2-4526-A626-EE3480ABD153}" destId="{4A33469B-D01D-4448-86B3-EA7606461AA3}" srcOrd="1" destOrd="0" presId="urn:microsoft.com/office/officeart/2005/8/layout/pyramid1"/>
    <dgm:cxn modelId="{7F7B5853-A754-4DDB-8E7A-FB626BAB081C}" srcId="{21DE5064-5073-4DDF-BAD5-611C7E5DF72F}" destId="{A85C7A1B-59E2-4308-808B-0289896D2830}" srcOrd="2" destOrd="0" parTransId="{AACFE1FA-A300-4555-B55C-ED350C5639A0}" sibTransId="{DD238FAA-7E6B-4A4B-BD23-ACFE317020C2}"/>
    <dgm:cxn modelId="{3AFF6E67-40B7-4FA9-9D7C-A4F12072A5B9}" type="presOf" srcId="{4E8F88BA-4EB2-4526-A626-EE3480ABD153}" destId="{8A68178D-7389-4071-8C9A-663D1E424E51}" srcOrd="0" destOrd="0" presId="urn:microsoft.com/office/officeart/2005/8/layout/pyramid1"/>
    <dgm:cxn modelId="{49FA566A-B340-4DA2-84C2-327D41484F73}" type="presOf" srcId="{E63117BE-E488-46F8-8638-A15EEFA733A3}" destId="{7E0D80E8-D6DE-4B21-802E-F61AAD61BB20}" srcOrd="1" destOrd="0" presId="urn:microsoft.com/office/officeart/2005/8/layout/pyramid1"/>
    <dgm:cxn modelId="{995D6972-CB90-4D41-BE3E-2DBDE3175E24}" type="presOf" srcId="{A85C7A1B-59E2-4308-808B-0289896D2830}" destId="{26D7633B-73F4-464C-A353-0D9BF294CACD}" srcOrd="1" destOrd="0" presId="urn:microsoft.com/office/officeart/2005/8/layout/pyramid1"/>
    <dgm:cxn modelId="{FEED5A9F-6F37-497F-8529-774079FD87D0}" type="presOf" srcId="{A85C7A1B-59E2-4308-808B-0289896D2830}" destId="{D7837EA7-F01F-4F78-B201-F279FADC72E5}" srcOrd="0" destOrd="0" presId="urn:microsoft.com/office/officeart/2005/8/layout/pyramid1"/>
    <dgm:cxn modelId="{DDE923A6-94A8-4C52-9DA6-14F024644B49}" srcId="{21DE5064-5073-4DDF-BAD5-611C7E5DF72F}" destId="{4E8F88BA-4EB2-4526-A626-EE3480ABD153}" srcOrd="0" destOrd="0" parTransId="{BF68CDED-BA69-4AA8-8635-A4008CAD9C4D}" sibTransId="{A8179D26-4A52-4817-9083-A4B910DCC392}"/>
    <dgm:cxn modelId="{5B94BCDC-9262-4EC2-80A5-9EB47DDDEADA}" type="presOf" srcId="{21DE5064-5073-4DDF-BAD5-611C7E5DF72F}" destId="{7029292E-F83A-4521-ADE3-9F45F00E1383}" srcOrd="0" destOrd="0" presId="urn:microsoft.com/office/officeart/2005/8/layout/pyramid1"/>
    <dgm:cxn modelId="{86272BF0-1D55-4B33-AEDE-E3664FF27546}" srcId="{21DE5064-5073-4DDF-BAD5-611C7E5DF72F}" destId="{E63117BE-E488-46F8-8638-A15EEFA733A3}" srcOrd="1" destOrd="0" parTransId="{04DC0172-3DC1-4F6B-9784-CC7D4F8A82E5}" sibTransId="{1DF0E69A-6D21-44DC-A3E8-B07987BF2330}"/>
    <dgm:cxn modelId="{3AB8E3F4-F39A-482E-BBCB-644D6BD7267E}" type="presParOf" srcId="{7029292E-F83A-4521-ADE3-9F45F00E1383}" destId="{E659DFE9-2983-417B-AA17-830282A43E0A}" srcOrd="0" destOrd="0" presId="urn:microsoft.com/office/officeart/2005/8/layout/pyramid1"/>
    <dgm:cxn modelId="{60A2BF71-610D-41BF-9010-36D227CF4B2B}" type="presParOf" srcId="{E659DFE9-2983-417B-AA17-830282A43E0A}" destId="{8A68178D-7389-4071-8C9A-663D1E424E51}" srcOrd="0" destOrd="0" presId="urn:microsoft.com/office/officeart/2005/8/layout/pyramid1"/>
    <dgm:cxn modelId="{B0979D67-21D9-42FD-9AD1-28213AE2207D}" type="presParOf" srcId="{E659DFE9-2983-417B-AA17-830282A43E0A}" destId="{4A33469B-D01D-4448-86B3-EA7606461AA3}" srcOrd="1" destOrd="0" presId="urn:microsoft.com/office/officeart/2005/8/layout/pyramid1"/>
    <dgm:cxn modelId="{A28A54BF-EB90-46DA-AE67-79D9EBFBBE82}" type="presParOf" srcId="{7029292E-F83A-4521-ADE3-9F45F00E1383}" destId="{4E4E339E-EA3B-43FE-B96C-0419034AB890}" srcOrd="1" destOrd="0" presId="urn:microsoft.com/office/officeart/2005/8/layout/pyramid1"/>
    <dgm:cxn modelId="{99B6A991-B77D-4DF5-8487-B247572188BD}" type="presParOf" srcId="{4E4E339E-EA3B-43FE-B96C-0419034AB890}" destId="{5AC67AE6-F57B-4900-BA4D-D40C5E3CD27F}" srcOrd="0" destOrd="0" presId="urn:microsoft.com/office/officeart/2005/8/layout/pyramid1"/>
    <dgm:cxn modelId="{46779C9B-D72F-43B5-A355-1DC09DAD3F0A}" type="presParOf" srcId="{4E4E339E-EA3B-43FE-B96C-0419034AB890}" destId="{7E0D80E8-D6DE-4B21-802E-F61AAD61BB20}" srcOrd="1" destOrd="0" presId="urn:microsoft.com/office/officeart/2005/8/layout/pyramid1"/>
    <dgm:cxn modelId="{2547D2C7-0F18-430A-8B0D-A799A86BCB01}" type="presParOf" srcId="{7029292E-F83A-4521-ADE3-9F45F00E1383}" destId="{93B2A037-11D0-4DB5-ABE8-CE3244D0EAAD}" srcOrd="2" destOrd="0" presId="urn:microsoft.com/office/officeart/2005/8/layout/pyramid1"/>
    <dgm:cxn modelId="{4764F248-4423-46C9-A939-78DD788100AC}" type="presParOf" srcId="{93B2A037-11D0-4DB5-ABE8-CE3244D0EAAD}" destId="{D7837EA7-F01F-4F78-B201-F279FADC72E5}" srcOrd="0" destOrd="0" presId="urn:microsoft.com/office/officeart/2005/8/layout/pyramid1"/>
    <dgm:cxn modelId="{DB7A5D8F-BAD2-427D-8898-8BB944D54AF3}" type="presParOf" srcId="{93B2A037-11D0-4DB5-ABE8-CE3244D0EAAD}" destId="{26D7633B-73F4-464C-A353-0D9BF294CACD}"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68178D-7389-4071-8C9A-663D1E424E51}">
      <dsp:nvSpPr>
        <dsp:cNvPr id="0" name=""/>
        <dsp:cNvSpPr/>
      </dsp:nvSpPr>
      <dsp:spPr>
        <a:xfrm>
          <a:off x="2997200" y="0"/>
          <a:ext cx="2997200" cy="1828800"/>
        </a:xfrm>
        <a:prstGeom prst="trapezoid">
          <a:avLst>
            <a:gd name="adj" fmla="val 81944"/>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kern="1200" cap="none" normalizeH="0" baseline="0">
              <a:ln>
                <a:noFill/>
              </a:ln>
              <a:solidFill>
                <a:schemeClr val="tx1"/>
              </a:solidFill>
              <a:effectLst/>
              <a:latin typeface="Arial Narrow" pitchFamily="34" charset="0"/>
              <a:cs typeface="Arial" charset="0"/>
            </a:rPr>
            <a:t>Disciplinary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kern="1200" cap="none" normalizeH="0" baseline="0">
              <a:ln>
                <a:noFill/>
              </a:ln>
              <a:solidFill>
                <a:schemeClr val="tx1"/>
              </a:solidFill>
              <a:effectLst/>
              <a:latin typeface="Arial Narrow" pitchFamily="34" charset="0"/>
              <a:cs typeface="Arial" charset="0"/>
            </a:rPr>
            <a:t>Literacy</a:t>
          </a:r>
          <a:endParaRPr kumimoji="0" lang="en-US" sz="1500" b="1" i="0" u="none" strike="noStrike" kern="1200" cap="none" normalizeH="0" baseline="0">
            <a:ln>
              <a:noFill/>
            </a:ln>
            <a:solidFill>
              <a:schemeClr val="tx1"/>
            </a:solidFill>
            <a:effectLst/>
            <a:latin typeface="Arial" charset="0"/>
            <a:cs typeface="Arial" charset="0"/>
          </a:endParaRPr>
        </a:p>
      </dsp:txBody>
      <dsp:txXfrm>
        <a:off x="2997200" y="0"/>
        <a:ext cx="2997200" cy="1828800"/>
      </dsp:txXfrm>
    </dsp:sp>
    <dsp:sp modelId="{5AC67AE6-F57B-4900-BA4D-D40C5E3CD27F}">
      <dsp:nvSpPr>
        <dsp:cNvPr id="0" name=""/>
        <dsp:cNvSpPr/>
      </dsp:nvSpPr>
      <dsp:spPr>
        <a:xfrm>
          <a:off x="1498600" y="1828800"/>
          <a:ext cx="5994400" cy="1828800"/>
        </a:xfrm>
        <a:prstGeom prst="trapezoid">
          <a:avLst>
            <a:gd name="adj" fmla="val 81944"/>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kern="1200" cap="none" normalizeH="0" baseline="0">
              <a:ln>
                <a:noFill/>
              </a:ln>
              <a:solidFill>
                <a:schemeClr val="tx1"/>
              </a:solidFill>
              <a:effectLst/>
              <a:latin typeface="Arial Narrow" pitchFamily="34" charset="0"/>
              <a:cs typeface="Arial" charset="0"/>
            </a:rPr>
            <a:t>Intermediate Literacy</a:t>
          </a:r>
          <a:endParaRPr kumimoji="0" lang="en-US" sz="1500" b="0" i="0" u="none" strike="noStrike" kern="1200" cap="none" normalizeH="0" baseline="0">
            <a:ln>
              <a:noFill/>
            </a:ln>
            <a:solidFill>
              <a:schemeClr val="tx1"/>
            </a:solidFill>
            <a:effectLst/>
            <a:latin typeface="Arial" charset="0"/>
            <a:cs typeface="Arial" charset="0"/>
          </a:endParaRPr>
        </a:p>
      </dsp:txBody>
      <dsp:txXfrm>
        <a:off x="2547619" y="1828800"/>
        <a:ext cx="3896360" cy="1828800"/>
      </dsp:txXfrm>
    </dsp:sp>
    <dsp:sp modelId="{D7837EA7-F01F-4F78-B201-F279FADC72E5}">
      <dsp:nvSpPr>
        <dsp:cNvPr id="0" name=""/>
        <dsp:cNvSpPr/>
      </dsp:nvSpPr>
      <dsp:spPr>
        <a:xfrm>
          <a:off x="0" y="3657600"/>
          <a:ext cx="8991600" cy="1828800"/>
        </a:xfrm>
        <a:prstGeom prst="trapezoid">
          <a:avLst>
            <a:gd name="adj" fmla="val 81944"/>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1" i="0" u="none" strike="noStrike" kern="1200" cap="none" normalizeH="0" baseline="0" dirty="0">
            <a:ln>
              <a:noFill/>
            </a:ln>
            <a:solidFill>
              <a:schemeClr val="tx1"/>
            </a:solidFill>
            <a:effectLst/>
            <a:latin typeface="Arial Narrow"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kern="1200" cap="none" normalizeH="0" baseline="0" dirty="0">
              <a:ln>
                <a:noFill/>
              </a:ln>
              <a:solidFill>
                <a:schemeClr val="tx1"/>
              </a:solidFill>
              <a:effectLst/>
              <a:latin typeface="Arial Narrow" pitchFamily="34" charset="0"/>
              <a:cs typeface="Arial" charset="0"/>
            </a:rPr>
            <a:t>Basic Literacy</a:t>
          </a:r>
          <a:endParaRPr kumimoji="0" lang="en-US" sz="1500" b="0" i="0" u="none" strike="noStrike" kern="1200" cap="none" normalizeH="0" baseline="0" dirty="0">
            <a:ln>
              <a:noFill/>
            </a:ln>
            <a:solidFill>
              <a:schemeClr val="tx1"/>
            </a:solidFill>
            <a:effectLst/>
            <a:latin typeface="Arial" charset="0"/>
            <a:cs typeface="Arial" charset="0"/>
          </a:endParaRPr>
        </a:p>
      </dsp:txBody>
      <dsp:txXfrm>
        <a:off x="1573529" y="3657600"/>
        <a:ext cx="5844540" cy="18288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58016FC-C516-4A8B-8530-000C1D91BF7C}" type="slidenum">
              <a:rPr lang="en-US"/>
              <a:pPr>
                <a:defRPr/>
              </a:pPr>
              <a:t>‹#›</a:t>
            </a:fld>
            <a:endParaRPr lang="en-US"/>
          </a:p>
        </p:txBody>
      </p:sp>
    </p:spTree>
    <p:extLst>
      <p:ext uri="{BB962C8B-B14F-4D97-AF65-F5344CB8AC3E}">
        <p14:creationId xmlns:p14="http://schemas.microsoft.com/office/powerpoint/2010/main" val="7749756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5359EC2-2BF5-4BC2-B0B4-F75147426DEB}" type="slidenum">
              <a:rPr lang="en-US" smtClean="0"/>
              <a:pPr/>
              <a:t>1</a:t>
            </a:fld>
            <a:endParaRPr lang="en-US"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EEE63B76-AE0D-409A-8EEF-B8D2CAFF5AE1}" type="slidenum">
              <a:rPr lang="en-US" smtClean="0"/>
              <a:pPr/>
              <a:t>13</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US"/>
              <a:t>This pyramid illustrates the development of literacy. The pyramid base represents highly generalizable basic skills entailed in all reading tasks, (decoding skills, print and literacy conventions, recognition of high-frequency words, basic punctuation, etc). Most kids master these in the primary grades, and even those who struggle tend to master them before high school entry.  As students progress, more sophisticated skills develop. These skills are not as widely applicable to different texts and reading situations, but neither are they linked to particular disciplinary specializations. They include decoding multisyllabic words, less common punctuation (such as split quotes), knowing more vocabulary including words not common in oral language, developing the cognitive endurance to maintain attention to extended discourse, monitoring  comprehension, and using fix-up procedures such as rereading. They gain access to more complex forms of text organization, and begin to use author purpose as a tool for critical response. Most students learn these by the end of middle school, but many schoolers struggle with them. In high school, some students even begin to master more specialized reading routines/language uses, but these new routines, though powerful, tend to be constrained in their applicability to most reading tasks. The constraints on the generalizability of literacy skills for more advanced readers — symbolized here by the narrowing of the pyramid — are imposed by the increasingly disciplinary and technical turn in the nature of literacy tasks. Although most students manage to master basic and even intermediate literacy skills, many never gain proficiency with these more advanced skills.</a:t>
            </a:r>
          </a:p>
          <a:p>
            <a:pPr eaLnBrk="1" hangingPunct="1"/>
            <a:r>
              <a:rPr lang="en-US"/>
              <a:t>Progressing higher in the pyramid means learning more sophisticated, but less generalizable, skills and routines.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Studies of experts only and their literate practices have also been undertaken, mostly in cognitive psychology.  These often identify practices so general in nature that they could be true of all disciplines.  E.g.:  Scientists take notes.  Comparisons of expert readers and novices are instructive but also do not differentiate disciplines and does not rule out the role of maturity.  </a:t>
            </a:r>
          </a:p>
        </p:txBody>
      </p:sp>
      <p:sp>
        <p:nvSpPr>
          <p:cNvPr id="4" name="Slide Number Placeholder 3"/>
          <p:cNvSpPr>
            <a:spLocks noGrp="1"/>
          </p:cNvSpPr>
          <p:nvPr>
            <p:ph type="sldNum" sz="quarter" idx="5"/>
          </p:nvPr>
        </p:nvSpPr>
        <p:spPr/>
        <p:txBody>
          <a:bodyPr/>
          <a:lstStyle/>
          <a:p>
            <a:pPr>
              <a:defRPr/>
            </a:pPr>
            <a:fld id="{C58016FC-C516-4A8B-8530-000C1D91BF7C}" type="slidenum">
              <a:rPr lang="en-US" smtClean="0"/>
              <a:pPr>
                <a:defRPr/>
              </a:pPr>
              <a:t>16</a:t>
            </a:fld>
            <a:endParaRPr lang="en-US"/>
          </a:p>
        </p:txBody>
      </p:sp>
    </p:spTree>
    <p:extLst>
      <p:ext uri="{BB962C8B-B14F-4D97-AF65-F5344CB8AC3E}">
        <p14:creationId xmlns:p14="http://schemas.microsoft.com/office/powerpoint/2010/main" val="2471621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Studies of experts only and their literate practices have also been undertaken, mostly in cognitive psychology.  These often identify practices so general in nature that they could be true of all disciplines.  E.g.:  Scientists take notes.  Comparisons of expert readers and novices are instructive but also do not differentiate disciplines and does not rule out the role of maturity.  </a:t>
            </a:r>
          </a:p>
        </p:txBody>
      </p:sp>
      <p:sp>
        <p:nvSpPr>
          <p:cNvPr id="4" name="Slide Number Placeholder 3"/>
          <p:cNvSpPr>
            <a:spLocks noGrp="1"/>
          </p:cNvSpPr>
          <p:nvPr>
            <p:ph type="sldNum" sz="quarter" idx="5"/>
          </p:nvPr>
        </p:nvSpPr>
        <p:spPr/>
        <p:txBody>
          <a:bodyPr/>
          <a:lstStyle/>
          <a:p>
            <a:pPr>
              <a:defRPr/>
            </a:pPr>
            <a:fld id="{C58016FC-C516-4A8B-8530-000C1D91BF7C}" type="slidenum">
              <a:rPr lang="en-US" smtClean="0"/>
              <a:pPr>
                <a:defRPr/>
              </a:pPr>
              <a:t>17</a:t>
            </a:fld>
            <a:endParaRPr lang="en-US"/>
          </a:p>
        </p:txBody>
      </p:sp>
    </p:spTree>
    <p:extLst>
      <p:ext uri="{BB962C8B-B14F-4D97-AF65-F5344CB8AC3E}">
        <p14:creationId xmlns:p14="http://schemas.microsoft.com/office/powerpoint/2010/main" val="939295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C7BDC41B-027E-4228-8324-FE62992B2092}" type="slidenum">
              <a:rPr lang="en-US" smtClean="0"/>
              <a:pPr/>
              <a:t>21</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z="1000"/>
              <a:t>Experts, teacher educators and high school teachers displayed reluctance in embracing the idea of strategy instruction. For most, the concept was new, and the reading strategies we shared with them seemed contrived and irrelevant. This reluctance was revealing, because it mirrored the disinclination of the preservice students in the high school literacy class. The chemistry team’s reluctance only changed when we introduced our version of structured summarization, a strategy that we based specifically on their insights about chemistry reading. Using this strategy, students take notes in a chart format. Each section of the chart reflected the information that these chemistry specialists said was essential to reading chemistry text. Because chemistry is about the properties of substances and their reactions, a reader who paid attention to these would be engaging in a disciplinary-focused reading. We had illustrated the chart using information from one of the chemistry textbooks the team members had shared with us. One of the chemists who had been dismissive of teaching content area reading strategies (such as summarization) in chemistry reacted by saying, “Well, if they used this, they would be learning chemistry.” He then suggested a modification (the inclusion of a place to summarize atomic expression). The difference between this strategy and summarization was its subject-matter specificity. This strategy was not just about understanding text; it was also about understanding the essence of chemistry.</a:t>
            </a:r>
          </a:p>
          <a:p>
            <a:pPr eaLnBrk="1" hangingPunct="1"/>
            <a:r>
              <a:rPr lang="en-US" sz="1000"/>
              <a:t>This structured-summarization strategy meshed well with concerns the chemists had expressed earlier when they examined high school chemistry textbooks: the need to identify where the chemistry was. That is, although they understood that some of the information in the text was included purely for motivational purposes or to establish context for students, they were concerned that what students were actually supposed to learn about chemistry was obscured and hidden by these devices. One of the chemistry teachers bitterly complained about a text she had to use in which each chapter began with a real-life problem (such as lake pollution) that was then followed by an explanation of the chemistry behind the problem. She complained that the students were not learning the chemistry. Chemistry learning is somewhat hierarchical in nature. The concepts build on each other, and these concepts can then be applied to situations. That is, the principles are taught as abstractions, and the particulars are exemplars of the abstractions. This chemistry book, however, perseverated on the particular, providing students with little real opportunity to learn the abstractions that could be used to solve other problems.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2C96FF2-B2A3-49F8-89FF-A896BC8614F8}" type="slidenum">
              <a:rPr lang="en-US" smtClean="0"/>
              <a:pPr/>
              <a:t>34</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z="1000" dirty="0"/>
              <a:t>In the history meetings, the team liked a number of strategies and made suggestions for improvement. One such strategy was the history events chart. Coherence and understanding how the stories of history connect to each other is crucial to understanding narrative history. As students read about a particular event, they write down answers to the questions of who, what, where, when, how, and why</a:t>
            </a:r>
            <a:r>
              <a:rPr lang="en-US" sz="1000" i="1" dirty="0"/>
              <a:t> </a:t>
            </a:r>
            <a:r>
              <a:rPr lang="en-US" sz="1000" dirty="0"/>
              <a:t>in order to summarize the key narrative events. They do the same with each event they read about. However, the compelling task — the one that addresses a specific disciplinary problem in reading history — is to determine what the relationship is between the first and second event, between the second and third event, and so on. Students are asked to think about the most likely connections and to write these on the chart. The historians were approving of this task because it mirrored the kind of thinking that historians do. That is, historians infer cause-and-effect relationships when they study events and what precedes and follows them. These relationships are not necessarily visible in the events themselves, nor are they always made explicit in high school history texts, so they must be surmised. And, if they </a:t>
            </a:r>
            <a:r>
              <a:rPr lang="en-US" sz="1000" i="1" dirty="0"/>
              <a:t>are</a:t>
            </a:r>
            <a:r>
              <a:rPr lang="en-US" sz="1000" dirty="0"/>
              <a:t> made explicit in the text, students generally regard the connection as “truth” rather than as the construction of the writer. The task, then, not only mirrored historians’ thinking, but also offered the opportunity for students to construct the cause-and-effect relationships themselves. </a:t>
            </a:r>
          </a:p>
          <a:p>
            <a:pPr eaLnBrk="1" hangingPunct="1"/>
            <a:r>
              <a:rPr lang="en-US" sz="1000" dirty="0"/>
              <a:t>The high school teachers have tried out several promising strategies in the classroom, including the ones described above. One of the history teachers engaged in a quasi-experimental study of another history strategy — one he called “The Multiple Gist” strategy. In this strategy, students read one text and summarize it, read another text and incorporate that text into the summary, then read another text and incorporate that text into the summary, and so on. The summary has to stay the same length, essentially, and this forces a student to use words such as </a:t>
            </a:r>
            <a:r>
              <a:rPr lang="en-US" sz="1000" i="1" dirty="0"/>
              <a:t>similarly</a:t>
            </a:r>
            <a:r>
              <a:rPr lang="en-US" sz="1000" dirty="0"/>
              <a:t> or </a:t>
            </a:r>
            <a:r>
              <a:rPr lang="en-US" sz="1000" i="1" dirty="0"/>
              <a:t>in contrast</a:t>
            </a:r>
            <a:r>
              <a:rPr lang="en-US" sz="1000" dirty="0"/>
              <a:t> when incorporating texts that compare or contrast with each other. His preliminary results reveal that students who learned the multiple-gist strategy wrote longer, more coherent answers to essay questions.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5359EC2-2BF5-4BC2-B0B4-F75147426DEB}" type="slidenum">
              <a:rPr lang="en-US" smtClean="0"/>
              <a:pPr/>
              <a:t>53</a:t>
            </a:fld>
            <a:endParaRPr lang="en-US"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451" name="Group 450"/>
          <p:cNvGrpSpPr/>
          <p:nvPr/>
        </p:nvGrpSpPr>
        <p:grpSpPr>
          <a:xfrm>
            <a:off x="0" y="0"/>
            <a:ext cx="9555163" cy="6853238"/>
            <a:chOff x="1524000" y="0"/>
            <a:chExt cx="9555163" cy="6853238"/>
          </a:xfrm>
        </p:grpSpPr>
        <p:sp>
          <p:nvSpPr>
            <p:cNvPr id="452"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3"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4"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5"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6"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7"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8"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9"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0"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1"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62"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3"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4"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5"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6"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7"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1283114" y="1168329"/>
            <a:ext cx="6586124" cy="4537816"/>
            <a:chOff x="1283114" y="1168329"/>
            <a:chExt cx="6586124" cy="4537816"/>
          </a:xfrm>
        </p:grpSpPr>
        <p:sp>
          <p:nvSpPr>
            <p:cNvPr id="39" name="Rectangle 38"/>
            <p:cNvSpPr/>
            <p:nvPr/>
          </p:nvSpPr>
          <p:spPr>
            <a:xfrm>
              <a:off x="1283114" y="1168329"/>
              <a:ext cx="658612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283114" y="1973001"/>
              <a:ext cx="658612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1" name="Isosceles Triangle 39"/>
            <p:cNvSpPr/>
            <p:nvPr/>
          </p:nvSpPr>
          <p:spPr>
            <a:xfrm rot="10800000">
              <a:off x="4362524" y="5355082"/>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359091" y="2055278"/>
            <a:ext cx="6428445" cy="1810636"/>
          </a:xfrm>
        </p:spPr>
        <p:txBody>
          <a:bodyPr bIns="0" anchor="b">
            <a:normAutofit/>
          </a:bodyPr>
          <a:lstStyle>
            <a:lvl1pPr algn="ctr">
              <a:lnSpc>
                <a:spcPct val="80000"/>
              </a:lnSpc>
              <a:defRPr sz="4800" spc="-113">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359091" y="3941492"/>
            <a:ext cx="6428445" cy="1334120"/>
          </a:xfrm>
        </p:spPr>
        <p:txBody>
          <a:bodyPr tIns="0">
            <a:normAutofit/>
          </a:bodyPr>
          <a:lstStyle>
            <a:lvl1pPr marL="0" indent="0" algn="ctr">
              <a:lnSpc>
                <a:spcPct val="100000"/>
              </a:lnSpc>
              <a:buNone/>
              <a:defRPr sz="1800" b="0">
                <a:solidFill>
                  <a:srgbClr val="FFFEFF"/>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640080" y="320040"/>
            <a:ext cx="2743200" cy="320040"/>
          </a:xfrm>
        </p:spPr>
        <p:txBody>
          <a:bodyPr vert="horz" lIns="91440" tIns="45720" rIns="91440" bIns="45720" rtlCol="0" anchor="ctr"/>
          <a:lstStyle>
            <a:lvl1pPr>
              <a:defRPr lang="en-US"/>
            </a:lvl1pPr>
          </a:lstStyle>
          <a:p>
            <a:pPr>
              <a:defRPr/>
            </a:pPr>
            <a:endParaRPr lang="en-US" altLang="en-US"/>
          </a:p>
        </p:txBody>
      </p:sp>
      <p:sp>
        <p:nvSpPr>
          <p:cNvPr id="5" name="Footer Placeholder 4"/>
          <p:cNvSpPr>
            <a:spLocks noGrp="1"/>
          </p:cNvSpPr>
          <p:nvPr>
            <p:ph type="ftr" sz="quarter" idx="11"/>
          </p:nvPr>
        </p:nvSpPr>
        <p:spPr>
          <a:xfrm>
            <a:off x="640080" y="6227064"/>
            <a:ext cx="7854696" cy="320040"/>
          </a:xfrm>
        </p:spPr>
        <p:txBody>
          <a:bodyPr/>
          <a:lstStyle>
            <a:lvl1pPr algn="ctr">
              <a:defRPr/>
            </a:lvl1pPr>
          </a:lstStyle>
          <a:p>
            <a:pPr>
              <a:defRPr/>
            </a:pPr>
            <a:endParaRPr lang="en-US" altLang="en-US"/>
          </a:p>
        </p:txBody>
      </p:sp>
      <p:sp>
        <p:nvSpPr>
          <p:cNvPr id="6" name="Slide Number Placeholder 5"/>
          <p:cNvSpPr>
            <a:spLocks noGrp="1"/>
          </p:cNvSpPr>
          <p:nvPr>
            <p:ph type="sldNum" sz="quarter" idx="12"/>
          </p:nvPr>
        </p:nvSpPr>
        <p:spPr>
          <a:xfrm>
            <a:off x="7808976" y="320040"/>
            <a:ext cx="685800" cy="320040"/>
          </a:xfrm>
        </p:spPr>
        <p:txBody>
          <a:bodyPr/>
          <a:lstStyle/>
          <a:p>
            <a:pPr>
              <a:defRPr/>
            </a:pPr>
            <a:fld id="{EB066C8D-CD39-4EC8-8826-E5953AA6E394}" type="slidenum">
              <a:rPr lang="en-US" altLang="en-US" smtClean="0"/>
              <a:pPr>
                <a:defRPr/>
              </a:pPr>
              <a:t>‹#›</a:t>
            </a:fld>
            <a:endParaRPr lang="en-US" altLang="en-US"/>
          </a:p>
        </p:txBody>
      </p:sp>
    </p:spTree>
    <p:extLst>
      <p:ext uri="{BB962C8B-B14F-4D97-AF65-F5344CB8AC3E}">
        <p14:creationId xmlns:p14="http://schemas.microsoft.com/office/powerpoint/2010/main" val="422333175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85" name="Group 84"/>
          <p:cNvGrpSpPr/>
          <p:nvPr/>
        </p:nvGrpSpPr>
        <p:grpSpPr>
          <a:xfrm>
            <a:off x="-286226" y="0"/>
            <a:ext cx="9421759" cy="6858001"/>
            <a:chOff x="1243013" y="0"/>
            <a:chExt cx="9402763" cy="6858001"/>
          </a:xfrm>
        </p:grpSpPr>
        <p:sp>
          <p:nvSpPr>
            <p:cNvPr id="8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3"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2" name="Group 31"/>
          <p:cNvGrpSpPr/>
          <p:nvPr/>
        </p:nvGrpSpPr>
        <p:grpSpPr>
          <a:xfrm>
            <a:off x="640080" y="1699589"/>
            <a:ext cx="3286552" cy="3470421"/>
            <a:chOff x="640080" y="1699589"/>
            <a:chExt cx="3286552" cy="3470421"/>
          </a:xfrm>
        </p:grpSpPr>
        <p:sp>
          <p:nvSpPr>
            <p:cNvPr id="42" name="Rectangle 41"/>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Rectangle 43"/>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3786" y="2349926"/>
            <a:ext cx="3113815" cy="2472774"/>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415686" y="794719"/>
            <a:ext cx="4095643"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5C7C6AD1-3916-4CBE-8E17-DBE9422BC47F}" type="slidenum">
              <a:rPr lang="en-US" altLang="en-US" smtClean="0"/>
              <a:pPr>
                <a:defRPr/>
              </a:pPr>
              <a:t>‹#›</a:t>
            </a:fld>
            <a:endParaRPr lang="en-US" altLang="en-US"/>
          </a:p>
        </p:txBody>
      </p:sp>
    </p:spTree>
    <p:extLst>
      <p:ext uri="{BB962C8B-B14F-4D97-AF65-F5344CB8AC3E}">
        <p14:creationId xmlns:p14="http://schemas.microsoft.com/office/powerpoint/2010/main" val="861909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51" name="Group 50"/>
          <p:cNvGrpSpPr/>
          <p:nvPr/>
        </p:nvGrpSpPr>
        <p:grpSpPr>
          <a:xfrm flipH="1">
            <a:off x="0" y="0"/>
            <a:ext cx="9421759" cy="6858001"/>
            <a:chOff x="1243013" y="0"/>
            <a:chExt cx="9402763" cy="6858001"/>
          </a:xfrm>
        </p:grpSpPr>
        <p:sp>
          <p:nvSpPr>
            <p:cNvPr id="5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85" name="Group 84"/>
          <p:cNvGrpSpPr/>
          <p:nvPr/>
        </p:nvGrpSpPr>
        <p:grpSpPr>
          <a:xfrm>
            <a:off x="5228134" y="1699589"/>
            <a:ext cx="3286552" cy="3470421"/>
            <a:chOff x="640080" y="1699589"/>
            <a:chExt cx="3286552" cy="3470421"/>
          </a:xfrm>
        </p:grpSpPr>
        <p:sp>
          <p:nvSpPr>
            <p:cNvPr id="86" name="Rectangle 85"/>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5313609" y="2349924"/>
            <a:ext cx="3112047" cy="2464951"/>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43258" y="802808"/>
            <a:ext cx="4118291" cy="52548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0080" y="320040"/>
            <a:ext cx="2743200" cy="320040"/>
          </a:xfrm>
        </p:spPr>
        <p:txBody>
          <a:bodyPr/>
          <a:lstStyle/>
          <a:p>
            <a:pPr>
              <a:defRPr/>
            </a:pPr>
            <a:endParaRPr lang="en-US" altLang="en-US"/>
          </a:p>
        </p:txBody>
      </p:sp>
      <p:sp>
        <p:nvSpPr>
          <p:cNvPr id="5" name="Footer Placeholder 4"/>
          <p:cNvSpPr>
            <a:spLocks noGrp="1"/>
          </p:cNvSpPr>
          <p:nvPr>
            <p:ph type="ftr" sz="quarter" idx="11"/>
          </p:nvPr>
        </p:nvSpPr>
        <p:spPr>
          <a:xfrm>
            <a:off x="640080" y="6227064"/>
            <a:ext cx="7854696" cy="320040"/>
          </a:xfrm>
        </p:spPr>
        <p:txBody>
          <a:bodyPr/>
          <a:lstStyle/>
          <a:p>
            <a:pPr>
              <a:defRPr/>
            </a:pPr>
            <a:endParaRPr lang="en-US" altLang="en-US"/>
          </a:p>
        </p:txBody>
      </p:sp>
      <p:sp>
        <p:nvSpPr>
          <p:cNvPr id="6" name="Slide Number Placeholder 5"/>
          <p:cNvSpPr>
            <a:spLocks noGrp="1"/>
          </p:cNvSpPr>
          <p:nvPr>
            <p:ph type="sldNum" sz="quarter" idx="12"/>
          </p:nvPr>
        </p:nvSpPr>
        <p:spPr>
          <a:xfrm>
            <a:off x="7808976" y="320040"/>
            <a:ext cx="685800" cy="320040"/>
          </a:xfrm>
        </p:spPr>
        <p:txBody>
          <a:bodyPr/>
          <a:lstStyle/>
          <a:p>
            <a:pPr>
              <a:defRPr/>
            </a:pPr>
            <a:fld id="{2007C862-DFE1-49CC-A278-D34717422C1A}" type="slidenum">
              <a:rPr lang="en-US" altLang="en-US" smtClean="0"/>
              <a:pPr>
                <a:defRPr/>
              </a:pPr>
              <a:t>‹#›</a:t>
            </a:fld>
            <a:endParaRPr lang="en-US" altLang="en-US"/>
          </a:p>
        </p:txBody>
      </p:sp>
    </p:spTree>
    <p:extLst>
      <p:ext uri="{BB962C8B-B14F-4D97-AF65-F5344CB8AC3E}">
        <p14:creationId xmlns:p14="http://schemas.microsoft.com/office/powerpoint/2010/main" val="2401123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SmartArt Placeholder 2"/>
          <p:cNvSpPr>
            <a:spLocks noGrp="1"/>
          </p:cNvSpPr>
          <p:nvPr>
            <p:ph type="dgm" idx="1"/>
          </p:nvPr>
        </p:nvSpPr>
        <p:spPr>
          <a:xfrm>
            <a:off x="457200" y="1600200"/>
            <a:ext cx="8229600" cy="4530725"/>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EC1491B-E0FC-4077-A94D-2338C4786C95}" type="slidenum">
              <a:rPr lang="en-US" altLang="en-US"/>
              <a:pPr>
                <a:defRPr/>
              </a:pPr>
              <a:t>‹#›</a:t>
            </a:fld>
            <a:endParaRPr lang="en-US" altLang="en-US"/>
          </a:p>
        </p:txBody>
      </p:sp>
    </p:spTree>
    <p:extLst>
      <p:ext uri="{BB962C8B-B14F-4D97-AF65-F5344CB8AC3E}">
        <p14:creationId xmlns:p14="http://schemas.microsoft.com/office/powerpoint/2010/main" val="2009740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B5314E7-2869-4DF3-93E5-AE9F803887AE}" type="slidenum">
              <a:rPr lang="en-US" altLang="en-US"/>
              <a:pPr>
                <a:defRPr/>
              </a:pPr>
              <a:t>‹#›</a:t>
            </a:fld>
            <a:endParaRPr lang="en-US" altLang="en-US"/>
          </a:p>
        </p:txBody>
      </p:sp>
    </p:spTree>
    <p:extLst>
      <p:ext uri="{BB962C8B-B14F-4D97-AF65-F5344CB8AC3E}">
        <p14:creationId xmlns:p14="http://schemas.microsoft.com/office/powerpoint/2010/main" val="93872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0725"/>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4E333C1-DAB2-4176-9B56-7349A3BCF161}" type="slidenum">
              <a:rPr lang="en-US" altLang="en-US"/>
              <a:pPr>
                <a:defRPr/>
              </a:pPr>
              <a:t>‹#›</a:t>
            </a:fld>
            <a:endParaRPr lang="en-US" altLang="en-US"/>
          </a:p>
        </p:txBody>
      </p:sp>
    </p:spTree>
    <p:extLst>
      <p:ext uri="{BB962C8B-B14F-4D97-AF65-F5344CB8AC3E}">
        <p14:creationId xmlns:p14="http://schemas.microsoft.com/office/powerpoint/2010/main" val="1887309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65" name="Group 64"/>
          <p:cNvGrpSpPr/>
          <p:nvPr/>
        </p:nvGrpSpPr>
        <p:grpSpPr>
          <a:xfrm>
            <a:off x="-286226" y="0"/>
            <a:ext cx="9421759" cy="6858001"/>
            <a:chOff x="1243013" y="0"/>
            <a:chExt cx="9402763" cy="6858001"/>
          </a:xfrm>
        </p:grpSpPr>
        <p:sp>
          <p:nvSpPr>
            <p:cNvPr id="6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0" name="Group 19"/>
          <p:cNvGrpSpPr/>
          <p:nvPr/>
        </p:nvGrpSpPr>
        <p:grpSpPr>
          <a:xfrm>
            <a:off x="640080" y="1699589"/>
            <a:ext cx="3286552" cy="3470421"/>
            <a:chOff x="640080" y="1699589"/>
            <a:chExt cx="3286552" cy="3470421"/>
          </a:xfrm>
        </p:grpSpPr>
        <p:sp>
          <p:nvSpPr>
            <p:cNvPr id="21" name="Rectangle 2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8" cy="246495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4415687" y="803186"/>
            <a:ext cx="4091410"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67CE1351-E32F-427B-88A8-2162027770D6}" type="slidenum">
              <a:rPr lang="en-US" altLang="en-US" smtClean="0"/>
              <a:pPr>
                <a:defRPr/>
              </a:pPr>
              <a:t>‹#›</a:t>
            </a:fld>
            <a:endParaRPr lang="en-US" altLang="en-US"/>
          </a:p>
        </p:txBody>
      </p:sp>
    </p:spTree>
    <p:extLst>
      <p:ext uri="{BB962C8B-B14F-4D97-AF65-F5344CB8AC3E}">
        <p14:creationId xmlns:p14="http://schemas.microsoft.com/office/powerpoint/2010/main" val="3211632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4" name="Group 773"/>
          <p:cNvGrpSpPr/>
          <p:nvPr/>
        </p:nvGrpSpPr>
        <p:grpSpPr>
          <a:xfrm>
            <a:off x="0" y="0"/>
            <a:ext cx="9555163" cy="6853238"/>
            <a:chOff x="1524000" y="0"/>
            <a:chExt cx="9555163" cy="6853238"/>
          </a:xfrm>
        </p:grpSpPr>
        <p:sp>
          <p:nvSpPr>
            <p:cNvPr id="775"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6"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7"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8"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9"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0"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1"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2"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3"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4"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785"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6"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7"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8"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9"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0"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2403476" y="1158902"/>
            <a:ext cx="4317684" cy="4537816"/>
            <a:chOff x="2403476" y="1158902"/>
            <a:chExt cx="4317684" cy="4537816"/>
          </a:xfrm>
        </p:grpSpPr>
        <p:sp>
          <p:nvSpPr>
            <p:cNvPr id="28" name="Rectangle 27"/>
            <p:cNvSpPr/>
            <p:nvPr/>
          </p:nvSpPr>
          <p:spPr>
            <a:xfrm>
              <a:off x="2403476" y="1158902"/>
              <a:ext cx="431768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2403476" y="1963574"/>
              <a:ext cx="431768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Isosceles Triangle 28"/>
            <p:cNvSpPr/>
            <p:nvPr/>
          </p:nvSpPr>
          <p:spPr>
            <a:xfrm rot="10800000">
              <a:off x="4358702" y="5345655"/>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479148" y="2028827"/>
            <a:ext cx="4162952" cy="1732474"/>
          </a:xfrm>
        </p:spPr>
        <p:txBody>
          <a:bodyPr bIns="0" anchor="b">
            <a:normAutofit/>
          </a:bodyPr>
          <a:lstStyle>
            <a:lvl1pPr algn="ctr">
              <a:defRPr sz="36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79148" y="3843338"/>
            <a:ext cx="4162952" cy="1426097"/>
          </a:xfrm>
        </p:spPr>
        <p:txBody>
          <a:bodyPr tIns="0">
            <a:normAutofit/>
          </a:bodyPr>
          <a:lstStyle>
            <a:lvl1pPr marL="0" indent="0" algn="ctr">
              <a:buNone/>
              <a:defRPr sz="1600">
                <a:solidFill>
                  <a:srgbClr val="FFFEFF"/>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0080" y="320040"/>
            <a:ext cx="2743200" cy="320040"/>
          </a:xfrm>
        </p:spPr>
        <p:txBody>
          <a:bodyPr/>
          <a:lstStyle/>
          <a:p>
            <a:pPr>
              <a:defRPr/>
            </a:pPr>
            <a:endParaRPr lang="en-US" altLang="en-US"/>
          </a:p>
        </p:txBody>
      </p:sp>
      <p:sp>
        <p:nvSpPr>
          <p:cNvPr id="5" name="Footer Placeholder 4"/>
          <p:cNvSpPr>
            <a:spLocks noGrp="1"/>
          </p:cNvSpPr>
          <p:nvPr>
            <p:ph type="ftr" sz="quarter" idx="11"/>
          </p:nvPr>
        </p:nvSpPr>
        <p:spPr>
          <a:xfrm>
            <a:off x="640080" y="6227064"/>
            <a:ext cx="7854696" cy="320040"/>
          </a:xfrm>
        </p:spPr>
        <p:txBody>
          <a:bodyPr/>
          <a:lstStyle>
            <a:lvl1pPr algn="ctr">
              <a:defRPr/>
            </a:lvl1pPr>
          </a:lstStyle>
          <a:p>
            <a:pPr>
              <a:defRPr/>
            </a:pPr>
            <a:endParaRPr lang="en-US" altLang="en-US"/>
          </a:p>
        </p:txBody>
      </p:sp>
      <p:sp>
        <p:nvSpPr>
          <p:cNvPr id="6" name="Slide Number Placeholder 5"/>
          <p:cNvSpPr>
            <a:spLocks noGrp="1"/>
          </p:cNvSpPr>
          <p:nvPr>
            <p:ph type="sldNum" sz="quarter" idx="12"/>
          </p:nvPr>
        </p:nvSpPr>
        <p:spPr>
          <a:xfrm>
            <a:off x="7808976" y="320040"/>
            <a:ext cx="685800" cy="320040"/>
          </a:xfrm>
        </p:spPr>
        <p:txBody>
          <a:bodyPr/>
          <a:lstStyle/>
          <a:p>
            <a:pPr>
              <a:defRPr/>
            </a:pPr>
            <a:fld id="{CDB6BF2A-2474-4D30-B83F-A075872EA25C}" type="slidenum">
              <a:rPr lang="en-US" altLang="en-US" smtClean="0"/>
              <a:pPr>
                <a:defRPr/>
              </a:pPr>
              <a:t>‹#›</a:t>
            </a:fld>
            <a:endParaRPr lang="en-US" altLang="en-US"/>
          </a:p>
        </p:txBody>
      </p:sp>
    </p:spTree>
    <p:extLst>
      <p:ext uri="{BB962C8B-B14F-4D97-AF65-F5344CB8AC3E}">
        <p14:creationId xmlns:p14="http://schemas.microsoft.com/office/powerpoint/2010/main" val="2979523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41" name="Group 40"/>
          <p:cNvGrpSpPr/>
          <p:nvPr/>
        </p:nvGrpSpPr>
        <p:grpSpPr>
          <a:xfrm>
            <a:off x="-286226" y="0"/>
            <a:ext cx="9421759" cy="6858001"/>
            <a:chOff x="1243013" y="0"/>
            <a:chExt cx="9402763" cy="6858001"/>
          </a:xfrm>
        </p:grpSpPr>
        <p:sp>
          <p:nvSpPr>
            <p:cNvPr id="4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2" name="Group 61"/>
          <p:cNvGrpSpPr/>
          <p:nvPr/>
        </p:nvGrpSpPr>
        <p:grpSpPr>
          <a:xfrm>
            <a:off x="640080" y="1699589"/>
            <a:ext cx="3286552" cy="3470421"/>
            <a:chOff x="640080" y="1699589"/>
            <a:chExt cx="3286552" cy="3470421"/>
          </a:xfrm>
        </p:grpSpPr>
        <p:sp>
          <p:nvSpPr>
            <p:cNvPr id="63" name="Rectangle 6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 name="Rectangle 6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9952" y="2355068"/>
            <a:ext cx="3122163" cy="2459808"/>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423014" y="804029"/>
            <a:ext cx="4091674" cy="24593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20283" y="3585104"/>
            <a:ext cx="4094404" cy="24706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40080" y="320040"/>
            <a:ext cx="2743200" cy="320040"/>
          </a:xfrm>
        </p:spPr>
        <p:txBody>
          <a:bodyPr/>
          <a:lstStyle/>
          <a:p>
            <a:pPr>
              <a:defRPr/>
            </a:pPr>
            <a:endParaRPr lang="en-US" altLang="en-US"/>
          </a:p>
        </p:txBody>
      </p:sp>
      <p:sp>
        <p:nvSpPr>
          <p:cNvPr id="6" name="Footer Placeholder 5"/>
          <p:cNvSpPr>
            <a:spLocks noGrp="1"/>
          </p:cNvSpPr>
          <p:nvPr>
            <p:ph type="ftr" sz="quarter" idx="11"/>
          </p:nvPr>
        </p:nvSpPr>
        <p:spPr>
          <a:xfrm>
            <a:off x="640080" y="6227064"/>
            <a:ext cx="7854696" cy="320040"/>
          </a:xfrm>
        </p:spPr>
        <p:txBody>
          <a:bodyPr/>
          <a:lstStyle/>
          <a:p>
            <a:pPr>
              <a:defRPr/>
            </a:pPr>
            <a:endParaRPr lang="en-US" altLang="en-US"/>
          </a:p>
        </p:txBody>
      </p:sp>
      <p:sp>
        <p:nvSpPr>
          <p:cNvPr id="7" name="Slide Number Placeholder 6"/>
          <p:cNvSpPr>
            <a:spLocks noGrp="1"/>
          </p:cNvSpPr>
          <p:nvPr>
            <p:ph type="sldNum" sz="quarter" idx="12"/>
          </p:nvPr>
        </p:nvSpPr>
        <p:spPr>
          <a:xfrm>
            <a:off x="7808976" y="320040"/>
            <a:ext cx="685800" cy="320040"/>
          </a:xfrm>
        </p:spPr>
        <p:txBody>
          <a:bodyPr/>
          <a:lstStyle/>
          <a:p>
            <a:pPr>
              <a:defRPr/>
            </a:pPr>
            <a:fld id="{D7111013-200F-41D0-8814-5467C396FCAA}" type="slidenum">
              <a:rPr lang="en-US" altLang="en-US" smtClean="0"/>
              <a:pPr>
                <a:defRPr/>
              </a:pPr>
              <a:t>‹#›</a:t>
            </a:fld>
            <a:endParaRPr lang="en-US" altLang="en-US"/>
          </a:p>
        </p:txBody>
      </p:sp>
    </p:spTree>
    <p:extLst>
      <p:ext uri="{BB962C8B-B14F-4D97-AF65-F5344CB8AC3E}">
        <p14:creationId xmlns:p14="http://schemas.microsoft.com/office/powerpoint/2010/main" val="4034265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8" name="Group 37"/>
          <p:cNvGrpSpPr/>
          <p:nvPr/>
        </p:nvGrpSpPr>
        <p:grpSpPr>
          <a:xfrm>
            <a:off x="-286226" y="0"/>
            <a:ext cx="9421759" cy="6858001"/>
            <a:chOff x="1243013" y="0"/>
            <a:chExt cx="9402763" cy="6858001"/>
          </a:xfrm>
        </p:grpSpPr>
        <p:sp>
          <p:nvSpPr>
            <p:cNvPr id="39"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5"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6"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640080" y="1699589"/>
            <a:ext cx="3286552" cy="3470421"/>
            <a:chOff x="640080" y="1699589"/>
            <a:chExt cx="3286552" cy="3470421"/>
          </a:xfrm>
        </p:grpSpPr>
        <p:sp>
          <p:nvSpPr>
            <p:cNvPr id="60" name="Rectangle 59"/>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9952" y="2355848"/>
            <a:ext cx="3122163" cy="2459028"/>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4706612" y="802200"/>
            <a:ext cx="3805123" cy="685800"/>
          </a:xfrm>
        </p:spPr>
        <p:txBody>
          <a:bodyPr anchor="ctr">
            <a:noAutofit/>
          </a:bodyPr>
          <a:lstStyle>
            <a:lvl1pPr marL="0" indent="0" algn="l">
              <a:lnSpc>
                <a:spcPct val="100000"/>
              </a:lnSpc>
              <a:buNone/>
              <a:defRPr sz="18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06636" y="1487999"/>
            <a:ext cx="3804674" cy="1775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95010" y="3585518"/>
            <a:ext cx="3819675" cy="685800"/>
          </a:xfrm>
        </p:spPr>
        <p:txBody>
          <a:bodyPr anchor="ctr">
            <a:noAutofit/>
          </a:bodyPr>
          <a:lstStyle>
            <a:lvl1pPr marL="0" indent="0" algn="l">
              <a:lnSpc>
                <a:spcPct val="100000"/>
              </a:lnSpc>
              <a:buNone/>
              <a:defRPr sz="18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95010" y="4270332"/>
            <a:ext cx="3819675" cy="1785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40080" y="320040"/>
            <a:ext cx="2743200" cy="320040"/>
          </a:xfrm>
        </p:spPr>
        <p:txBody>
          <a:bodyPr/>
          <a:lstStyle/>
          <a:p>
            <a:pPr>
              <a:defRPr/>
            </a:pPr>
            <a:endParaRPr lang="en-US" altLang="en-US"/>
          </a:p>
        </p:txBody>
      </p:sp>
      <p:sp>
        <p:nvSpPr>
          <p:cNvPr id="8" name="Footer Placeholder 7"/>
          <p:cNvSpPr>
            <a:spLocks noGrp="1"/>
          </p:cNvSpPr>
          <p:nvPr>
            <p:ph type="ftr" sz="quarter" idx="11"/>
          </p:nvPr>
        </p:nvSpPr>
        <p:spPr>
          <a:xfrm>
            <a:off x="640080" y="6227064"/>
            <a:ext cx="7854696" cy="320040"/>
          </a:xfrm>
        </p:spPr>
        <p:txBody>
          <a:bodyPr/>
          <a:lstStyle/>
          <a:p>
            <a:pPr>
              <a:defRPr/>
            </a:pPr>
            <a:endParaRPr lang="en-US" altLang="en-US"/>
          </a:p>
        </p:txBody>
      </p:sp>
      <p:sp>
        <p:nvSpPr>
          <p:cNvPr id="9" name="Slide Number Placeholder 8"/>
          <p:cNvSpPr>
            <a:spLocks noGrp="1"/>
          </p:cNvSpPr>
          <p:nvPr>
            <p:ph type="sldNum" sz="quarter" idx="12"/>
          </p:nvPr>
        </p:nvSpPr>
        <p:spPr>
          <a:xfrm>
            <a:off x="7808976" y="320040"/>
            <a:ext cx="685800" cy="320040"/>
          </a:xfrm>
        </p:spPr>
        <p:txBody>
          <a:bodyPr/>
          <a:lstStyle/>
          <a:p>
            <a:pPr>
              <a:defRPr/>
            </a:pPr>
            <a:fld id="{ACC08C5B-0769-4239-8BC0-D744397C915E}" type="slidenum">
              <a:rPr lang="en-US" altLang="en-US" smtClean="0"/>
              <a:pPr>
                <a:defRPr/>
              </a:pPr>
              <a:t>‹#›</a:t>
            </a:fld>
            <a:endParaRPr lang="en-US" altLang="en-US"/>
          </a:p>
        </p:txBody>
      </p:sp>
    </p:spTree>
    <p:extLst>
      <p:ext uri="{BB962C8B-B14F-4D97-AF65-F5344CB8AC3E}">
        <p14:creationId xmlns:p14="http://schemas.microsoft.com/office/powerpoint/2010/main" val="1498022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6" name="Group 75"/>
          <p:cNvGrpSpPr/>
          <p:nvPr/>
        </p:nvGrpSpPr>
        <p:grpSpPr>
          <a:xfrm>
            <a:off x="-286226" y="0"/>
            <a:ext cx="9421759" cy="6858001"/>
            <a:chOff x="1243013" y="0"/>
            <a:chExt cx="9402763" cy="6858001"/>
          </a:xfrm>
        </p:grpSpPr>
        <p:sp>
          <p:nvSpPr>
            <p:cNvPr id="77"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0" name="Group 39"/>
          <p:cNvGrpSpPr/>
          <p:nvPr/>
        </p:nvGrpSpPr>
        <p:grpSpPr>
          <a:xfrm>
            <a:off x="640080" y="1699589"/>
            <a:ext cx="3286552" cy="3470421"/>
            <a:chOff x="640080" y="1699589"/>
            <a:chExt cx="3286552" cy="3470421"/>
          </a:xfrm>
        </p:grpSpPr>
        <p:sp>
          <p:nvSpPr>
            <p:cNvPr id="41" name="Rectangle 4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4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7" cy="246495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a:xfrm>
            <a:off x="640080" y="6227064"/>
            <a:ext cx="7854696" cy="320040"/>
          </a:xfrm>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2206D3D1-B2B2-4DC6-8FF2-60BE8891B0B8}" type="slidenum">
              <a:rPr lang="en-US" altLang="en-US" smtClean="0"/>
              <a:pPr>
                <a:defRPr/>
              </a:pPr>
              <a:t>‹#›</a:t>
            </a:fld>
            <a:endParaRPr lang="en-US" altLang="en-US"/>
          </a:p>
        </p:txBody>
      </p:sp>
    </p:spTree>
    <p:extLst>
      <p:ext uri="{BB962C8B-B14F-4D97-AF65-F5344CB8AC3E}">
        <p14:creationId xmlns:p14="http://schemas.microsoft.com/office/powerpoint/2010/main" val="491549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0080" y="320040"/>
            <a:ext cx="2743200" cy="320040"/>
          </a:xfrm>
        </p:spPr>
        <p:txBody>
          <a:bodyPr/>
          <a:lstStyle/>
          <a:p>
            <a:pPr>
              <a:defRPr/>
            </a:pPr>
            <a:endParaRPr lang="en-US" altLang="en-US"/>
          </a:p>
        </p:txBody>
      </p:sp>
      <p:sp>
        <p:nvSpPr>
          <p:cNvPr id="3" name="Footer Placeholder 2"/>
          <p:cNvSpPr>
            <a:spLocks noGrp="1"/>
          </p:cNvSpPr>
          <p:nvPr>
            <p:ph type="ftr" sz="quarter" idx="11"/>
          </p:nvPr>
        </p:nvSpPr>
        <p:spPr>
          <a:xfrm>
            <a:off x="640080" y="6227064"/>
            <a:ext cx="7854696" cy="320040"/>
          </a:xfrm>
        </p:spPr>
        <p:txBody>
          <a:bodyPr/>
          <a:lstStyle/>
          <a:p>
            <a:pPr>
              <a:defRPr/>
            </a:pPr>
            <a:endParaRPr lang="en-US" altLang="en-US"/>
          </a:p>
        </p:txBody>
      </p:sp>
      <p:sp>
        <p:nvSpPr>
          <p:cNvPr id="4" name="Slide Number Placeholder 3"/>
          <p:cNvSpPr>
            <a:spLocks noGrp="1"/>
          </p:cNvSpPr>
          <p:nvPr>
            <p:ph type="sldNum" sz="quarter" idx="12"/>
          </p:nvPr>
        </p:nvSpPr>
        <p:spPr>
          <a:xfrm>
            <a:off x="7808976" y="320040"/>
            <a:ext cx="685800" cy="320040"/>
          </a:xfrm>
        </p:spPr>
        <p:txBody>
          <a:bodyPr/>
          <a:lstStyle/>
          <a:p>
            <a:pPr>
              <a:defRPr/>
            </a:pPr>
            <a:fld id="{EB10606F-DF33-48C1-A3B6-E716ED850A8F}" type="slidenum">
              <a:rPr lang="en-US" altLang="en-US" smtClean="0"/>
              <a:pPr>
                <a:defRPr/>
              </a:pPr>
              <a:t>‹#›</a:t>
            </a:fld>
            <a:endParaRPr lang="en-US" altLang="en-US"/>
          </a:p>
        </p:txBody>
      </p:sp>
    </p:spTree>
    <p:extLst>
      <p:ext uri="{BB962C8B-B14F-4D97-AF65-F5344CB8AC3E}">
        <p14:creationId xmlns:p14="http://schemas.microsoft.com/office/powerpoint/2010/main" val="716745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7" name="Group 86"/>
          <p:cNvGrpSpPr/>
          <p:nvPr/>
        </p:nvGrpSpPr>
        <p:grpSpPr>
          <a:xfrm>
            <a:off x="-286226" y="0"/>
            <a:ext cx="9421759" cy="6858001"/>
            <a:chOff x="1243013" y="0"/>
            <a:chExt cx="9402763" cy="6858001"/>
          </a:xfrm>
        </p:grpSpPr>
        <p:sp>
          <p:nvSpPr>
            <p:cNvPr id="88"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4"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2"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4"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5"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2" name="Group 41"/>
          <p:cNvGrpSpPr/>
          <p:nvPr/>
        </p:nvGrpSpPr>
        <p:grpSpPr>
          <a:xfrm>
            <a:off x="640080" y="1699589"/>
            <a:ext cx="3286552" cy="3470421"/>
            <a:chOff x="640080" y="1699589"/>
            <a:chExt cx="3286552" cy="3470421"/>
          </a:xfrm>
        </p:grpSpPr>
        <p:sp>
          <p:nvSpPr>
            <p:cNvPr id="43" name="Rectangle 4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Rectangle 4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7" cy="1225399"/>
          </a:xfrm>
        </p:spPr>
        <p:txBody>
          <a:bodyPr bIns="0" anchor="b">
            <a:noAutofit/>
          </a:bodyPr>
          <a:lstStyle>
            <a:lvl1pPr algn="ctr">
              <a:defRPr sz="28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4415686" y="801390"/>
            <a:ext cx="4095643" cy="524949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5554" y="3575324"/>
            <a:ext cx="3112047" cy="1239552"/>
          </a:xfrm>
        </p:spPr>
        <p:txBody>
          <a:bodyPr>
            <a:normAutofit/>
          </a:bodyPr>
          <a:lstStyle>
            <a:lvl1pPr marL="0" indent="0" algn="ctr">
              <a:buNone/>
              <a:defRPr sz="14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7F4CCDCD-F02D-404C-8924-18670D10B4D0}" type="slidenum">
              <a:rPr lang="en-US" altLang="en-US" smtClean="0"/>
              <a:pPr>
                <a:defRPr/>
              </a:pPr>
              <a:t>‹#›</a:t>
            </a:fld>
            <a:endParaRPr lang="en-US" altLang="en-US"/>
          </a:p>
        </p:txBody>
      </p:sp>
    </p:spTree>
    <p:extLst>
      <p:ext uri="{BB962C8B-B14F-4D97-AF65-F5344CB8AC3E}">
        <p14:creationId xmlns:p14="http://schemas.microsoft.com/office/powerpoint/2010/main" val="2396225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29" name="Group 428"/>
          <p:cNvGrpSpPr/>
          <p:nvPr/>
        </p:nvGrpSpPr>
        <p:grpSpPr>
          <a:xfrm>
            <a:off x="0" y="0"/>
            <a:ext cx="9555163" cy="6853238"/>
            <a:chOff x="1524000" y="0"/>
            <a:chExt cx="9555163" cy="6853238"/>
          </a:xfrm>
        </p:grpSpPr>
        <p:sp>
          <p:nvSpPr>
            <p:cNvPr id="430"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1"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2"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3"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4"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5"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6"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7"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8"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9"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40"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1"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2"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3"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4"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5"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644463" y="1698332"/>
            <a:ext cx="4357752" cy="3470420"/>
            <a:chOff x="644463" y="1698332"/>
            <a:chExt cx="4357752" cy="3470420"/>
          </a:xfrm>
        </p:grpSpPr>
        <p:sp>
          <p:nvSpPr>
            <p:cNvPr id="77" name="Rectangle 76"/>
            <p:cNvSpPr/>
            <p:nvPr/>
          </p:nvSpPr>
          <p:spPr>
            <a:xfrm>
              <a:off x="644463" y="1698332"/>
              <a:ext cx="4357752"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644463" y="2274404"/>
              <a:ext cx="43577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7" name="Isosceles Triangle 9"/>
            <p:cNvSpPr/>
            <p:nvPr/>
          </p:nvSpPr>
          <p:spPr>
            <a:xfrm rot="10800000">
              <a:off x="2665346"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5654676" y="0"/>
            <a:ext cx="3489324" cy="6858000"/>
          </a:xfrm>
          <a:solidFill>
            <a:schemeClr val="bg1">
              <a:lumMod val="65000"/>
              <a:lumOff val="3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723585" y="2336402"/>
            <a:ext cx="4197666" cy="1265539"/>
          </a:xfrm>
        </p:spPr>
        <p:txBody>
          <a:bodyPr bIns="0" anchor="b">
            <a:normAutofit/>
          </a:bodyPr>
          <a:lstStyle>
            <a:lvl1pPr>
              <a:defRPr sz="32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722314" y="3601941"/>
            <a:ext cx="4199254" cy="1214535"/>
          </a:xfrm>
        </p:spPr>
        <p:txBody>
          <a:bodyPr>
            <a:normAutofit/>
          </a:bodyPr>
          <a:lstStyle>
            <a:lvl1pPr marL="0" indent="0" algn="ctr">
              <a:buNone/>
              <a:defRPr sz="14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640080" y="320040"/>
            <a:ext cx="2743200" cy="320040"/>
          </a:xfrm>
        </p:spPr>
        <p:txBody>
          <a:bodyPr/>
          <a:lstStyle/>
          <a:p>
            <a:pPr>
              <a:defRPr/>
            </a:pPr>
            <a:endParaRPr lang="en-US" altLang="en-US"/>
          </a:p>
        </p:txBody>
      </p:sp>
      <p:sp>
        <p:nvSpPr>
          <p:cNvPr id="6" name="Footer Placeholder 5"/>
          <p:cNvSpPr>
            <a:spLocks noGrp="1"/>
          </p:cNvSpPr>
          <p:nvPr>
            <p:ph type="ftr" sz="quarter" idx="11"/>
          </p:nvPr>
        </p:nvSpPr>
        <p:spPr>
          <a:xfrm>
            <a:off x="640080" y="6227064"/>
            <a:ext cx="4358641" cy="320040"/>
          </a:xfrm>
        </p:spPr>
        <p:txBody>
          <a:bodyPr/>
          <a:lstStyle/>
          <a:p>
            <a:pPr>
              <a:defRPr/>
            </a:pPr>
            <a:endParaRPr lang="en-US" altLang="en-US"/>
          </a:p>
        </p:txBody>
      </p:sp>
      <p:sp>
        <p:nvSpPr>
          <p:cNvPr id="7" name="Slide Number Placeholder 6"/>
          <p:cNvSpPr>
            <a:spLocks noGrp="1"/>
          </p:cNvSpPr>
          <p:nvPr>
            <p:ph type="sldNum" sz="quarter" idx="12"/>
          </p:nvPr>
        </p:nvSpPr>
        <p:spPr>
          <a:xfrm>
            <a:off x="4315463" y="320040"/>
            <a:ext cx="685800" cy="320040"/>
          </a:xfrm>
        </p:spPr>
        <p:txBody>
          <a:bodyPr/>
          <a:lstStyle/>
          <a:p>
            <a:pPr>
              <a:defRPr/>
            </a:pPr>
            <a:fld id="{C286F2B0-647D-422D-B7C1-62E780EB98FC}" type="slidenum">
              <a:rPr lang="en-US" altLang="en-US" smtClean="0"/>
              <a:pPr>
                <a:defRPr/>
              </a:pPr>
              <a:t>‹#›</a:t>
            </a:fld>
            <a:endParaRPr lang="en-US" altLang="en-US"/>
          </a:p>
        </p:txBody>
      </p:sp>
    </p:spTree>
    <p:extLst>
      <p:ext uri="{BB962C8B-B14F-4D97-AF65-F5344CB8AC3E}">
        <p14:creationId xmlns:p14="http://schemas.microsoft.com/office/powerpoint/2010/main" val="4189780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5554" y="2349925"/>
            <a:ext cx="3112047" cy="2464952"/>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415687" y="794719"/>
            <a:ext cx="4079089"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0080" y="320040"/>
            <a:ext cx="27432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pPr>
              <a:defRPr/>
            </a:pPr>
            <a:endParaRPr lang="en-US" altLang="en-US"/>
          </a:p>
        </p:txBody>
      </p:sp>
      <p:sp>
        <p:nvSpPr>
          <p:cNvPr id="5" name="Footer Placeholder 4"/>
          <p:cNvSpPr>
            <a:spLocks noGrp="1"/>
          </p:cNvSpPr>
          <p:nvPr>
            <p:ph type="ftr" sz="quarter" idx="3"/>
          </p:nvPr>
        </p:nvSpPr>
        <p:spPr>
          <a:xfrm>
            <a:off x="640080" y="6227064"/>
            <a:ext cx="7854696" cy="320040"/>
          </a:xfrm>
          <a:prstGeom prst="rect">
            <a:avLst/>
          </a:prstGeom>
        </p:spPr>
        <p:txBody>
          <a:bodyPr vert="horz" lIns="91440" tIns="45720" rIns="91440" bIns="45720" rtlCol="0" anchor="ctr"/>
          <a:lstStyle>
            <a:lvl1pPr algn="r">
              <a:defRPr sz="1000">
                <a:solidFill>
                  <a:schemeClr val="tx1">
                    <a:tint val="75000"/>
                  </a:schemeClr>
                </a:solidFill>
              </a:defRPr>
            </a:lvl1pPr>
          </a:lstStyle>
          <a:p>
            <a:pPr>
              <a:defRPr/>
            </a:pPr>
            <a:endParaRPr lang="en-US" altLang="en-US"/>
          </a:p>
        </p:txBody>
      </p:sp>
      <p:sp>
        <p:nvSpPr>
          <p:cNvPr id="6" name="Slide Number Placeholder 5"/>
          <p:cNvSpPr>
            <a:spLocks noGrp="1"/>
          </p:cNvSpPr>
          <p:nvPr>
            <p:ph type="sldNum" sz="quarter" idx="4"/>
          </p:nvPr>
        </p:nvSpPr>
        <p:spPr>
          <a:xfrm>
            <a:off x="7808976" y="320040"/>
            <a:ext cx="6858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pPr>
              <a:defRPr/>
            </a:pPr>
            <a:fld id="{436A81AE-2B84-43A8-BBE0-1C6E0B7140DD}" type="slidenum">
              <a:rPr lang="en-US" altLang="en-US" smtClean="0"/>
              <a:pPr>
                <a:defRPr/>
              </a:pPr>
              <a:t>‹#›</a:t>
            </a:fld>
            <a:endParaRPr lang="en-US" altLang="en-US"/>
          </a:p>
        </p:txBody>
      </p:sp>
    </p:spTree>
    <p:extLst>
      <p:ext uri="{BB962C8B-B14F-4D97-AF65-F5344CB8AC3E}">
        <p14:creationId xmlns:p14="http://schemas.microsoft.com/office/powerpoint/2010/main" val="1886150159"/>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Lst>
  <p:txStyles>
    <p:titleStyle>
      <a:lvl1pPr algn="ctr" defTabSz="685800" rtl="0" eaLnBrk="1" latinLnBrk="0" hangingPunct="1">
        <a:lnSpc>
          <a:spcPct val="85000"/>
        </a:lnSpc>
        <a:spcBef>
          <a:spcPct val="0"/>
        </a:spcBef>
        <a:buNone/>
        <a:defRPr sz="3200" b="0" i="0" kern="1200" cap="none" spc="-113">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hyperlink" Target="http://www.shanahanonliteracy.com/"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1600200"/>
            <a:ext cx="7924800" cy="1524000"/>
          </a:xfrm>
        </p:spPr>
        <p:txBody>
          <a:bodyPr/>
          <a:lstStyle/>
          <a:p>
            <a:pPr algn="ctr" eaLnBrk="1" hangingPunct="1"/>
            <a:br>
              <a:rPr lang="en-US" sz="3600" b="1" dirty="0"/>
            </a:br>
            <a:r>
              <a:rPr lang="en-US" sz="6000" b="1" dirty="0"/>
              <a:t>Disciplinary Literacy</a:t>
            </a:r>
          </a:p>
        </p:txBody>
      </p:sp>
      <p:sp>
        <p:nvSpPr>
          <p:cNvPr id="5123" name="Rectangle 3"/>
          <p:cNvSpPr>
            <a:spLocks noGrp="1" noChangeArrowheads="1"/>
          </p:cNvSpPr>
          <p:nvPr>
            <p:ph type="subTitle" idx="1"/>
          </p:nvPr>
        </p:nvSpPr>
        <p:spPr>
          <a:xfrm>
            <a:off x="1981200" y="2743200"/>
            <a:ext cx="6553200" cy="2971800"/>
          </a:xfrm>
        </p:spPr>
        <p:txBody>
          <a:bodyPr>
            <a:normAutofit/>
          </a:bodyPr>
          <a:lstStyle/>
          <a:p>
            <a:pPr eaLnBrk="1" hangingPunct="1"/>
            <a:endParaRPr lang="en-US" sz="2000" dirty="0"/>
          </a:p>
          <a:p>
            <a:pPr eaLnBrk="1" hangingPunct="1"/>
            <a:endParaRPr lang="en-US" sz="2000" dirty="0"/>
          </a:p>
          <a:p>
            <a:pPr eaLnBrk="1" hangingPunct="1"/>
            <a:r>
              <a:rPr lang="en-US" sz="2000" dirty="0"/>
              <a:t>Timothy Shanahan</a:t>
            </a:r>
          </a:p>
          <a:p>
            <a:pPr eaLnBrk="1" hangingPunct="1"/>
            <a:r>
              <a:rPr lang="en-US" sz="2000" dirty="0"/>
              <a:t>Cynthia Shanahan</a:t>
            </a:r>
          </a:p>
          <a:p>
            <a:pPr eaLnBrk="1" hangingPunct="1"/>
            <a:r>
              <a:rPr lang="en-US" sz="2000" dirty="0"/>
              <a:t>University of Illinois at Chicago</a:t>
            </a:r>
          </a:p>
          <a:p>
            <a:pPr eaLnBrk="1" hangingPunct="1"/>
            <a:r>
              <a:rPr lang="en-US" sz="2000" dirty="0" err="1"/>
              <a:t>www.shanahanonliteracy.com</a:t>
            </a:r>
            <a:endParaRPr lang="en-US" sz="2000" dirty="0"/>
          </a:p>
          <a:p>
            <a:pPr eaLnBrk="1" hangingPunct="1"/>
            <a:endParaRPr lang="en-US" sz="2000" dirty="0"/>
          </a:p>
          <a:p>
            <a:pPr eaLnBrk="1" hangingPunct="1"/>
            <a:endParaRPr lang="en-US" sz="2000" dirty="0"/>
          </a:p>
          <a:p>
            <a:pPr eaLnBrk="1" hangingPunct="1"/>
            <a:endParaRPr lang="en-US" sz="20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3716B86-8173-214B-8525-D79E2B485A60}"/>
              </a:ext>
            </a:extLst>
          </p:cNvPr>
          <p:cNvSpPr>
            <a:spLocks noChangeArrowheads="1"/>
          </p:cNvSpPr>
          <p:nvPr/>
        </p:nvSpPr>
        <p:spPr bwMode="auto">
          <a:xfrm>
            <a:off x="457200" y="1447800"/>
            <a:ext cx="967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4097" name="Picture 6">
            <a:extLst>
              <a:ext uri="{FF2B5EF4-FFF2-40B4-BE49-F238E27FC236}">
                <a16:creationId xmlns:a16="http://schemas.microsoft.com/office/drawing/2014/main" id="{CBDCE033-D088-904F-BD0F-F2027AFA44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387657"/>
            <a:ext cx="8458200" cy="350518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FE52B0A4-9450-A34F-AD3D-B1DD929F37BA}"/>
              </a:ext>
            </a:extLst>
          </p:cNvPr>
          <p:cNvSpPr>
            <a:spLocks noChangeArrowheads="1"/>
          </p:cNvSpPr>
          <p:nvPr/>
        </p:nvSpPr>
        <p:spPr bwMode="auto">
          <a:xfrm>
            <a:off x="990600" y="487680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C94EBF33-EB96-CC41-80F2-CEDDB7F62E1A}"/>
              </a:ext>
            </a:extLst>
          </p:cNvPr>
          <p:cNvSpPr txBox="1"/>
          <p:nvPr/>
        </p:nvSpPr>
        <p:spPr>
          <a:xfrm>
            <a:off x="609600" y="5562600"/>
            <a:ext cx="6934200" cy="646331"/>
          </a:xfrm>
          <a:prstGeom prst="rect">
            <a:avLst/>
          </a:prstGeom>
          <a:noFill/>
        </p:spPr>
        <p:txBody>
          <a:bodyPr wrap="square" rtlCol="0">
            <a:spAutoFit/>
          </a:bodyPr>
          <a:lstStyle/>
          <a:p>
            <a:r>
              <a:rPr lang="en-US" dirty="0"/>
              <a:t>Use of the terms content area reading and disciplinary literacy since 2006.</a:t>
            </a:r>
          </a:p>
        </p:txBody>
      </p:sp>
    </p:spTree>
    <p:extLst>
      <p:ext uri="{BB962C8B-B14F-4D97-AF65-F5344CB8AC3E}">
        <p14:creationId xmlns:p14="http://schemas.microsoft.com/office/powerpoint/2010/main" val="852427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disciplinary literacy</a:t>
            </a:r>
          </a:p>
        </p:txBody>
      </p:sp>
      <p:sp>
        <p:nvSpPr>
          <p:cNvPr id="3" name="Content Placeholder 2"/>
          <p:cNvSpPr>
            <a:spLocks noGrp="1"/>
          </p:cNvSpPr>
          <p:nvPr>
            <p:ph idx="1"/>
          </p:nvPr>
        </p:nvSpPr>
        <p:spPr/>
        <p:txBody>
          <a:bodyPr>
            <a:normAutofit/>
          </a:bodyPr>
          <a:lstStyle/>
          <a:p>
            <a:r>
              <a:rPr lang="en-US" sz="2400" dirty="0"/>
              <a:t>This presentation… </a:t>
            </a:r>
          </a:p>
          <a:p>
            <a:pPr lvl="1"/>
            <a:r>
              <a:rPr lang="en-US" sz="2400" dirty="0"/>
              <a:t>will explain  disciplinary literacy</a:t>
            </a:r>
          </a:p>
          <a:p>
            <a:pPr lvl="1"/>
            <a:r>
              <a:rPr lang="en-US" sz="2400" dirty="0"/>
              <a:t>Will compare it with the better known content area reading</a:t>
            </a:r>
          </a:p>
          <a:p>
            <a:pPr lvl="1"/>
            <a:r>
              <a:rPr lang="en-US" sz="2400" dirty="0"/>
              <a:t>Will explore the arguments about the two approaches</a:t>
            </a:r>
          </a:p>
          <a:p>
            <a:pPr lvl="1"/>
            <a:endParaRPr lang="en-US" sz="2000" dirty="0"/>
          </a:p>
          <a:p>
            <a:pPr marL="0" indent="0">
              <a:buNone/>
            </a:pPr>
            <a:r>
              <a:rPr lang="en-US" sz="2400" dirty="0"/>
              <a:t> </a:t>
            </a:r>
          </a:p>
        </p:txBody>
      </p:sp>
    </p:spTree>
    <p:extLst>
      <p:ext uri="{BB962C8B-B14F-4D97-AF65-F5344CB8AC3E}">
        <p14:creationId xmlns:p14="http://schemas.microsoft.com/office/powerpoint/2010/main" val="153665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Disciplinary Reading Instruction</a:t>
            </a:r>
          </a:p>
        </p:txBody>
      </p:sp>
      <p:sp>
        <p:nvSpPr>
          <p:cNvPr id="3" name="Content Placeholder 2"/>
          <p:cNvSpPr>
            <a:spLocks noGrp="1"/>
          </p:cNvSpPr>
          <p:nvPr>
            <p:ph idx="1"/>
          </p:nvPr>
        </p:nvSpPr>
        <p:spPr>
          <a:xfrm>
            <a:off x="4038600" y="152400"/>
            <a:ext cx="4800600" cy="6096000"/>
          </a:xfrm>
        </p:spPr>
        <p:txBody>
          <a:bodyPr>
            <a:noAutofit/>
          </a:bodyPr>
          <a:lstStyle/>
          <a:p>
            <a:r>
              <a:rPr lang="en-US" sz="2000" dirty="0"/>
              <a:t>Each discipline has its own language, purposes, and ways of using text, and students should understand these aspects of a discipline’s literacy practices (Shanahan &amp; Shanahan, 2008)</a:t>
            </a:r>
          </a:p>
          <a:p>
            <a:r>
              <a:rPr lang="en-US" sz="2000" dirty="0"/>
              <a:t>There are special skills and strategies needed to make complete sense of texts from the disciplines</a:t>
            </a:r>
          </a:p>
          <a:p>
            <a:r>
              <a:rPr lang="en-US" sz="2000" dirty="0"/>
              <a:t>As students begin to confront these kinds of texts (especially in middle school and high school), instruction must facilitate their understanding of what it means to read disciplinary texts </a:t>
            </a:r>
          </a:p>
        </p:txBody>
      </p:sp>
    </p:spTree>
    <p:extLst>
      <p:ext uri="{BB962C8B-B14F-4D97-AF65-F5344CB8AC3E}">
        <p14:creationId xmlns:p14="http://schemas.microsoft.com/office/powerpoint/2010/main" val="2504876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52400" y="990600"/>
          <a:ext cx="89916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31" name="Text Box 11"/>
          <p:cNvSpPr txBox="1">
            <a:spLocks noChangeArrowheads="1"/>
          </p:cNvSpPr>
          <p:nvPr/>
        </p:nvSpPr>
        <p:spPr bwMode="auto">
          <a:xfrm>
            <a:off x="436179" y="304800"/>
            <a:ext cx="7391400" cy="641350"/>
          </a:xfrm>
          <a:prstGeom prst="rect">
            <a:avLst/>
          </a:prstGeom>
          <a:noFill/>
          <a:ln w="9525">
            <a:noFill/>
            <a:miter lim="800000"/>
            <a:headEnd/>
            <a:tailEnd/>
          </a:ln>
        </p:spPr>
        <p:txBody>
          <a:bodyPr>
            <a:spAutoFit/>
          </a:bodyPr>
          <a:lstStyle/>
          <a:p>
            <a:pPr>
              <a:spcBef>
                <a:spcPct val="50000"/>
              </a:spcBef>
            </a:pPr>
            <a:r>
              <a:rPr lang="en-US" sz="3600" b="1" dirty="0">
                <a:solidFill>
                  <a:schemeClr val="tx2"/>
                </a:solidFill>
                <a:latin typeface="Garamond" pitchFamily="18" charset="0"/>
              </a:rPr>
              <a:t>Increasing Specialization of Literacy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557286652"/>
              </p:ext>
            </p:extLst>
          </p:nvPr>
        </p:nvGraphicFramePr>
        <p:xfrm>
          <a:off x="152400" y="1066800"/>
          <a:ext cx="8763000" cy="3939540"/>
        </p:xfrm>
        <a:graphic>
          <a:graphicData uri="http://schemas.openxmlformats.org/drawingml/2006/table">
            <a:tbl>
              <a:tblPr firstRow="1" bandRow="1">
                <a:tableStyleId>{5C22544A-7EE6-4342-B048-85BDC9FD1C3A}</a:tableStyleId>
              </a:tblPr>
              <a:tblGrid>
                <a:gridCol w="2109611">
                  <a:extLst>
                    <a:ext uri="{9D8B030D-6E8A-4147-A177-3AD203B41FA5}">
                      <a16:colId xmlns:a16="http://schemas.microsoft.com/office/drawing/2014/main" val="20000"/>
                    </a:ext>
                  </a:extLst>
                </a:gridCol>
                <a:gridCol w="3083278">
                  <a:extLst>
                    <a:ext uri="{9D8B030D-6E8A-4147-A177-3AD203B41FA5}">
                      <a16:colId xmlns:a16="http://schemas.microsoft.com/office/drawing/2014/main" val="20001"/>
                    </a:ext>
                  </a:extLst>
                </a:gridCol>
                <a:gridCol w="3570111">
                  <a:extLst>
                    <a:ext uri="{9D8B030D-6E8A-4147-A177-3AD203B41FA5}">
                      <a16:colId xmlns:a16="http://schemas.microsoft.com/office/drawing/2014/main" val="20002"/>
                    </a:ext>
                  </a:extLst>
                </a:gridCol>
              </a:tblGrid>
              <a:tr h="647700">
                <a:tc>
                  <a:txBody>
                    <a:bodyPr/>
                    <a:lstStyle/>
                    <a:p>
                      <a:endParaRPr lang="en-US" dirty="0"/>
                    </a:p>
                  </a:txBody>
                  <a:tcPr/>
                </a:tc>
                <a:tc>
                  <a:txBody>
                    <a:bodyPr/>
                    <a:lstStyle/>
                    <a:p>
                      <a:r>
                        <a:rPr lang="en-US" sz="2000" dirty="0"/>
                        <a:t>Content Area</a:t>
                      </a:r>
                      <a:r>
                        <a:rPr lang="en-US" sz="2000" baseline="0" dirty="0"/>
                        <a:t> Reading</a:t>
                      </a:r>
                      <a:endParaRPr lang="en-US" sz="2000" dirty="0"/>
                    </a:p>
                  </a:txBody>
                  <a:tcPr/>
                </a:tc>
                <a:tc>
                  <a:txBody>
                    <a:bodyPr/>
                    <a:lstStyle/>
                    <a:p>
                      <a:r>
                        <a:rPr lang="en-US" sz="2000" dirty="0"/>
                        <a:t>Disciplinary Literacy</a:t>
                      </a:r>
                    </a:p>
                  </a:txBody>
                  <a:tcPr/>
                </a:tc>
                <a:extLst>
                  <a:ext uri="{0D108BD9-81ED-4DB2-BD59-A6C34878D82A}">
                    <a16:rowId xmlns:a16="http://schemas.microsoft.com/office/drawing/2014/main" val="10000"/>
                  </a:ext>
                </a:extLst>
              </a:tr>
              <a:tr h="647700">
                <a:tc>
                  <a:txBody>
                    <a:bodyPr/>
                    <a:lstStyle/>
                    <a:p>
                      <a:r>
                        <a:rPr lang="en-US" sz="2000" b="1" dirty="0"/>
                        <a:t>Source</a:t>
                      </a:r>
                    </a:p>
                  </a:txBody>
                  <a:tcPr/>
                </a:tc>
                <a:tc>
                  <a:txBody>
                    <a:bodyPr/>
                    <a:lstStyle/>
                    <a:p>
                      <a:r>
                        <a:rPr lang="en-US" sz="2000" b="1" dirty="0"/>
                        <a:t>Reading</a:t>
                      </a:r>
                      <a:r>
                        <a:rPr lang="en-US" sz="2000" b="1" baseline="0" dirty="0"/>
                        <a:t> experts since 1920s</a:t>
                      </a:r>
                      <a:endParaRPr lang="en-US" sz="2000" b="1" dirty="0"/>
                    </a:p>
                  </a:txBody>
                  <a:tcPr/>
                </a:tc>
                <a:tc>
                  <a:txBody>
                    <a:bodyPr/>
                    <a:lstStyle/>
                    <a:p>
                      <a:r>
                        <a:rPr lang="en-US" sz="2000" b="1" dirty="0"/>
                        <a:t>Wider range of experts since 1980s</a:t>
                      </a:r>
                    </a:p>
                  </a:txBody>
                  <a:tcPr/>
                </a:tc>
                <a:extLst>
                  <a:ext uri="{0D108BD9-81ED-4DB2-BD59-A6C34878D82A}">
                    <a16:rowId xmlns:a16="http://schemas.microsoft.com/office/drawing/2014/main" val="10001"/>
                  </a:ext>
                </a:extLst>
              </a:tr>
              <a:tr h="64770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64770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64770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4"/>
                  </a:ext>
                </a:extLst>
              </a:tr>
              <a:tr h="64770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b="1"/>
              <a:t>Sources of Content Area Reading </a:t>
            </a:r>
          </a:p>
        </p:txBody>
      </p:sp>
      <p:sp>
        <p:nvSpPr>
          <p:cNvPr id="13315" name="Content Placeholder 2"/>
          <p:cNvSpPr>
            <a:spLocks noGrp="1"/>
          </p:cNvSpPr>
          <p:nvPr>
            <p:ph idx="1"/>
          </p:nvPr>
        </p:nvSpPr>
        <p:spPr>
          <a:xfrm>
            <a:off x="4114800" y="381000"/>
            <a:ext cx="4392297" cy="5670808"/>
          </a:xfrm>
        </p:spPr>
        <p:txBody>
          <a:bodyPr>
            <a:normAutofit fontScale="85000" lnSpcReduction="20000"/>
          </a:bodyPr>
          <a:lstStyle/>
          <a:p>
            <a:r>
              <a:rPr lang="en-US" sz="2400" dirty="0"/>
              <a:t>In 1920s, the idea of “every teacher a teacher of reading” was first raised</a:t>
            </a:r>
          </a:p>
          <a:p>
            <a:r>
              <a:rPr lang="en-US" sz="2400" dirty="0"/>
              <a:t>Fundamental idea is that reading experts know the necessary reading skills and that those should be taught by everyone across the curriculum </a:t>
            </a:r>
          </a:p>
          <a:p>
            <a:r>
              <a:rPr lang="en-US" sz="2400" dirty="0"/>
              <a:t>Leads to the development of lots of general study skills approaches and strategies: SQ3R, KWL, three-level guides, icharts, etc.</a:t>
            </a:r>
          </a:p>
          <a:p>
            <a:r>
              <a:rPr lang="en-US" sz="2400" dirty="0"/>
              <a:t>Research focuses on effectiveness of these instructional routines in making students better students (content reading emphasis is largely pedagogical in nature)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b="1"/>
              <a:t>Sources of Disciplinary Literacy</a:t>
            </a:r>
          </a:p>
        </p:txBody>
      </p:sp>
      <p:sp>
        <p:nvSpPr>
          <p:cNvPr id="14339" name="Content Placeholder 2"/>
          <p:cNvSpPr>
            <a:spLocks noGrp="1"/>
          </p:cNvSpPr>
          <p:nvPr>
            <p:ph idx="1"/>
          </p:nvPr>
        </p:nvSpPr>
        <p:spPr/>
        <p:txBody>
          <a:bodyPr>
            <a:normAutofit fontScale="85000" lnSpcReduction="10000"/>
          </a:bodyPr>
          <a:lstStyle/>
          <a:p>
            <a:r>
              <a:rPr lang="en-US" sz="2400" dirty="0"/>
              <a:t>Studies that compare expert readers with novices (Bazerman, 1985; Geisler, 1994; Wineburg, 1991, etc.)</a:t>
            </a:r>
          </a:p>
          <a:p>
            <a:r>
              <a:rPr lang="en-US" sz="2400" dirty="0"/>
              <a:t>Studies that compare expert readers in different disciplines (Shanahan, Shanahan, &amp; Misischia, 2011).</a:t>
            </a:r>
          </a:p>
          <a:p>
            <a:r>
              <a:rPr lang="en-US" sz="2400" dirty="0"/>
              <a:t>Functional linguistics analyses of the unique practices in creating, disseminating, evaluating knowledge (Fang, 2004; Halliday, 1998; Schleppegrell, 2004, etc.)</a:t>
            </a:r>
          </a:p>
          <a:p>
            <a:endParaRPr lang="en-US" sz="2400" dirty="0"/>
          </a:p>
          <a:p>
            <a:pPr marL="0" indent="0">
              <a:buNone/>
            </a:pPr>
            <a:endParaRPr lang="en-US" sz="2400"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b="1" dirty="0"/>
              <a:t>Example of </a:t>
            </a:r>
            <a:br>
              <a:rPr lang="en-US" b="1" dirty="0"/>
            </a:br>
            <a:r>
              <a:rPr lang="en-US" b="1" dirty="0"/>
              <a:t>Expert Reader Methodology</a:t>
            </a:r>
          </a:p>
        </p:txBody>
      </p:sp>
      <p:sp>
        <p:nvSpPr>
          <p:cNvPr id="14339" name="Content Placeholder 2"/>
          <p:cNvSpPr>
            <a:spLocks noGrp="1"/>
          </p:cNvSpPr>
          <p:nvPr>
            <p:ph idx="1"/>
          </p:nvPr>
        </p:nvSpPr>
        <p:spPr/>
        <p:txBody>
          <a:bodyPr>
            <a:normAutofit/>
          </a:bodyPr>
          <a:lstStyle/>
          <a:p>
            <a:pPr marL="0" indent="0">
              <a:buNone/>
            </a:pPr>
            <a:r>
              <a:rPr lang="en-US" sz="2000" b="1" dirty="0"/>
              <a:t>Sam </a:t>
            </a:r>
            <a:r>
              <a:rPr lang="en-US" sz="2000" b="1" dirty="0" err="1"/>
              <a:t>Wineburg</a:t>
            </a:r>
            <a:r>
              <a:rPr lang="en-US" sz="2000" b="1" dirty="0"/>
              <a:t>, 1991</a:t>
            </a:r>
          </a:p>
          <a:p>
            <a:r>
              <a:rPr lang="en-US" sz="2000" b="1" dirty="0"/>
              <a:t>Sourcing: </a:t>
            </a:r>
            <a:r>
              <a:rPr lang="en-US" sz="2000" dirty="0"/>
              <a:t>considering the author and author perspective</a:t>
            </a:r>
          </a:p>
          <a:p>
            <a:r>
              <a:rPr lang="en-US" sz="2000" b="1" dirty="0"/>
              <a:t>Contextualizing</a:t>
            </a:r>
            <a:r>
              <a:rPr lang="en-US" sz="2000" dirty="0"/>
              <a:t>: placing the document/info within its historical period and place</a:t>
            </a:r>
          </a:p>
          <a:p>
            <a:r>
              <a:rPr lang="en-US" sz="2000" b="1" dirty="0"/>
              <a:t>Corroboration:</a:t>
            </a:r>
            <a:r>
              <a:rPr lang="en-US" sz="2000" dirty="0"/>
              <a:t> evaluating information across sources </a:t>
            </a:r>
          </a:p>
          <a:p>
            <a:endParaRPr lang="en-US" sz="2400" dirty="0"/>
          </a:p>
          <a:p>
            <a:pPr marL="0" indent="0">
              <a:buNone/>
            </a:pPr>
            <a:endParaRPr lang="en-US" sz="2400" dirty="0"/>
          </a:p>
          <a:p>
            <a:endParaRPr lang="en-US" dirty="0"/>
          </a:p>
        </p:txBody>
      </p:sp>
    </p:spTree>
    <p:extLst>
      <p:ext uri="{BB962C8B-B14F-4D97-AF65-F5344CB8AC3E}">
        <p14:creationId xmlns:p14="http://schemas.microsoft.com/office/powerpoint/2010/main" val="282058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fontScale="90000"/>
          </a:bodyPr>
          <a:lstStyle/>
          <a:p>
            <a:r>
              <a:rPr lang="en-US" b="1" dirty="0"/>
              <a:t>Comparing Content Area Reading and Disciplinary Literacy</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79198948"/>
              </p:ext>
            </p:extLst>
          </p:nvPr>
        </p:nvGraphicFramePr>
        <p:xfrm>
          <a:off x="228600" y="914400"/>
          <a:ext cx="8458201" cy="4343400"/>
        </p:xfrm>
        <a:graphic>
          <a:graphicData uri="http://schemas.openxmlformats.org/drawingml/2006/table">
            <a:tbl>
              <a:tblPr firstRow="1" bandRow="1">
                <a:tableStyleId>{5C22544A-7EE6-4342-B048-85BDC9FD1C3A}</a:tableStyleId>
              </a:tblPr>
              <a:tblGrid>
                <a:gridCol w="2209800">
                  <a:extLst>
                    <a:ext uri="{9D8B030D-6E8A-4147-A177-3AD203B41FA5}">
                      <a16:colId xmlns:a16="http://schemas.microsoft.com/office/drawing/2014/main" val="20000"/>
                    </a:ext>
                  </a:extLst>
                </a:gridCol>
                <a:gridCol w="2802467">
                  <a:extLst>
                    <a:ext uri="{9D8B030D-6E8A-4147-A177-3AD203B41FA5}">
                      <a16:colId xmlns:a16="http://schemas.microsoft.com/office/drawing/2014/main" val="20001"/>
                    </a:ext>
                  </a:extLst>
                </a:gridCol>
                <a:gridCol w="3445934">
                  <a:extLst>
                    <a:ext uri="{9D8B030D-6E8A-4147-A177-3AD203B41FA5}">
                      <a16:colId xmlns:a16="http://schemas.microsoft.com/office/drawing/2014/main" val="20002"/>
                    </a:ext>
                  </a:extLst>
                </a:gridCol>
              </a:tblGrid>
              <a:tr h="723900">
                <a:tc>
                  <a:txBody>
                    <a:bodyPr/>
                    <a:lstStyle/>
                    <a:p>
                      <a:endParaRPr lang="en-US" sz="2000" dirty="0"/>
                    </a:p>
                  </a:txBody>
                  <a:tcPr/>
                </a:tc>
                <a:tc>
                  <a:txBody>
                    <a:bodyPr/>
                    <a:lstStyle/>
                    <a:p>
                      <a:r>
                        <a:rPr lang="en-US" sz="2000" dirty="0"/>
                        <a:t>Content Area</a:t>
                      </a:r>
                      <a:r>
                        <a:rPr lang="en-US" sz="2000" baseline="0" dirty="0"/>
                        <a:t> Reading</a:t>
                      </a:r>
                      <a:endParaRPr lang="en-US" sz="2000" dirty="0"/>
                    </a:p>
                  </a:txBody>
                  <a:tcPr/>
                </a:tc>
                <a:tc>
                  <a:txBody>
                    <a:bodyPr/>
                    <a:lstStyle/>
                    <a:p>
                      <a:r>
                        <a:rPr lang="en-US" sz="2000" dirty="0"/>
                        <a:t>Disciplinary Literacy</a:t>
                      </a:r>
                    </a:p>
                  </a:txBody>
                  <a:tcPr/>
                </a:tc>
                <a:extLst>
                  <a:ext uri="{0D108BD9-81ED-4DB2-BD59-A6C34878D82A}">
                    <a16:rowId xmlns:a16="http://schemas.microsoft.com/office/drawing/2014/main" val="10000"/>
                  </a:ext>
                </a:extLst>
              </a:tr>
              <a:tr h="723900">
                <a:tc>
                  <a:txBody>
                    <a:bodyPr/>
                    <a:lstStyle/>
                    <a:p>
                      <a:r>
                        <a:rPr lang="en-US" sz="1800" dirty="0"/>
                        <a:t>Source</a:t>
                      </a:r>
                    </a:p>
                  </a:txBody>
                  <a:tcPr/>
                </a:tc>
                <a:tc>
                  <a:txBody>
                    <a:bodyPr/>
                    <a:lstStyle/>
                    <a:p>
                      <a:r>
                        <a:rPr lang="en-US" sz="1800" dirty="0"/>
                        <a:t>Reading</a:t>
                      </a:r>
                      <a:r>
                        <a:rPr lang="en-US" sz="1800" baseline="0" dirty="0"/>
                        <a:t> experts since 1920s</a:t>
                      </a:r>
                      <a:endParaRPr lang="en-US" sz="1800" dirty="0"/>
                    </a:p>
                  </a:txBody>
                  <a:tcPr/>
                </a:tc>
                <a:tc>
                  <a:txBody>
                    <a:bodyPr/>
                    <a:lstStyle/>
                    <a:p>
                      <a:r>
                        <a:rPr lang="en-US" sz="1800" dirty="0"/>
                        <a:t>Wider range of experts since 1990s</a:t>
                      </a:r>
                    </a:p>
                  </a:txBody>
                  <a:tcPr/>
                </a:tc>
                <a:extLst>
                  <a:ext uri="{0D108BD9-81ED-4DB2-BD59-A6C34878D82A}">
                    <a16:rowId xmlns:a16="http://schemas.microsoft.com/office/drawing/2014/main" val="10001"/>
                  </a:ext>
                </a:extLst>
              </a:tr>
              <a:tr h="723900">
                <a:tc>
                  <a:txBody>
                    <a:bodyPr/>
                    <a:lstStyle/>
                    <a:p>
                      <a:r>
                        <a:rPr lang="en-US" sz="2000" b="1" dirty="0"/>
                        <a:t>Nature of skills</a:t>
                      </a:r>
                    </a:p>
                  </a:txBody>
                  <a:tcPr/>
                </a:tc>
                <a:tc>
                  <a:txBody>
                    <a:bodyPr/>
                    <a:lstStyle/>
                    <a:p>
                      <a:r>
                        <a:rPr lang="en-US" sz="2000" b="1" dirty="0"/>
                        <a:t>Generalizable</a:t>
                      </a:r>
                    </a:p>
                  </a:txBody>
                  <a:tcPr/>
                </a:tc>
                <a:tc>
                  <a:txBody>
                    <a:bodyPr/>
                    <a:lstStyle/>
                    <a:p>
                      <a:r>
                        <a:rPr lang="en-US" sz="2000" b="1" dirty="0"/>
                        <a:t>Specialized</a:t>
                      </a:r>
                    </a:p>
                  </a:txBody>
                  <a:tcPr/>
                </a:tc>
                <a:extLst>
                  <a:ext uri="{0D108BD9-81ED-4DB2-BD59-A6C34878D82A}">
                    <a16:rowId xmlns:a16="http://schemas.microsoft.com/office/drawing/2014/main" val="10002"/>
                  </a:ext>
                </a:extLst>
              </a:tr>
              <a:tr h="72390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72390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4"/>
                  </a:ext>
                </a:extLst>
              </a:tr>
              <a:tr h="72390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b="1" dirty="0"/>
              <a:t>Content area reading</a:t>
            </a:r>
          </a:p>
        </p:txBody>
      </p:sp>
      <p:sp>
        <p:nvSpPr>
          <p:cNvPr id="17411" name="Content Placeholder 2"/>
          <p:cNvSpPr>
            <a:spLocks noGrp="1"/>
          </p:cNvSpPr>
          <p:nvPr>
            <p:ph idx="1"/>
          </p:nvPr>
        </p:nvSpPr>
        <p:spPr>
          <a:xfrm>
            <a:off x="4191000" y="228600"/>
            <a:ext cx="4572000" cy="6359525"/>
          </a:xfrm>
        </p:spPr>
        <p:txBody>
          <a:bodyPr>
            <a:normAutofit lnSpcReduction="10000"/>
          </a:bodyPr>
          <a:lstStyle/>
          <a:p>
            <a:r>
              <a:rPr lang="en-US" sz="2200" dirty="0"/>
              <a:t>Content area reading has emphasized the teaching of generalizable skills and activities that can be used in all or most reading in any discipline:</a:t>
            </a:r>
          </a:p>
          <a:p>
            <a:pPr>
              <a:buFont typeface="Wingdings" pitchFamily="2" charset="2"/>
              <a:buNone/>
            </a:pPr>
            <a:r>
              <a:rPr lang="en-US" sz="2200" dirty="0"/>
              <a:t>	KWL		Summarization</a:t>
            </a:r>
          </a:p>
          <a:p>
            <a:pPr>
              <a:buFont typeface="Wingdings" pitchFamily="2" charset="2"/>
              <a:buNone/>
            </a:pPr>
            <a:r>
              <a:rPr lang="en-US" sz="2200" dirty="0"/>
              <a:t>	SQ3R		Previewing</a:t>
            </a:r>
          </a:p>
          <a:p>
            <a:pPr>
              <a:buFont typeface="Wingdings" pitchFamily="2" charset="2"/>
              <a:buNone/>
            </a:pPr>
            <a:r>
              <a:rPr lang="en-US" sz="2200" dirty="0"/>
              <a:t>	Word maps	Brainstorming</a:t>
            </a:r>
          </a:p>
          <a:p>
            <a:pPr>
              <a:buFont typeface="Wingdings" pitchFamily="2" charset="2"/>
              <a:buNone/>
            </a:pPr>
            <a:r>
              <a:rPr lang="en-US" sz="2200" dirty="0"/>
              <a:t>	Frayer model	Notetaking</a:t>
            </a:r>
          </a:p>
          <a:p>
            <a:pPr>
              <a:buFont typeface="Wingdings" pitchFamily="2" charset="2"/>
              <a:buNone/>
            </a:pPr>
            <a:r>
              <a:rPr lang="en-US" sz="2200" dirty="0"/>
              <a:t>	3-level guides	QAR</a:t>
            </a:r>
          </a:p>
          <a:p>
            <a:pPr>
              <a:buFont typeface="Wingdings" pitchFamily="2" charset="2"/>
              <a:buNone/>
            </a:pPr>
            <a:r>
              <a:rPr lang="en-US" sz="2200" dirty="0"/>
              <a:t>	DR-TA		I-Charts</a:t>
            </a:r>
          </a:p>
          <a:p>
            <a:pPr>
              <a:buFont typeface="Wingdings" pitchFamily="2" charset="2"/>
              <a:buNone/>
            </a:pPr>
            <a:r>
              <a:rPr lang="en-US" sz="2200" dirty="0"/>
              <a:t>	Reciprocal teaching</a:t>
            </a:r>
          </a:p>
          <a:p>
            <a:pPr>
              <a:buFont typeface="Wingdings" pitchFamily="2" charset="2"/>
              <a:buNone/>
            </a:pPr>
            <a:r>
              <a:rPr lang="en-US" sz="2200" dirty="0"/>
              <a:t>	</a:t>
            </a:r>
          </a:p>
          <a:p>
            <a:pPr>
              <a:buFont typeface="Wingdings" pitchFamily="2" charset="2"/>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are two major problems in secondary literacy</a:t>
            </a:r>
          </a:p>
        </p:txBody>
      </p:sp>
      <p:sp>
        <p:nvSpPr>
          <p:cNvPr id="3" name="Content Placeholder 2"/>
          <p:cNvSpPr>
            <a:spLocks noGrp="1"/>
          </p:cNvSpPr>
          <p:nvPr>
            <p:ph idx="1"/>
          </p:nvPr>
        </p:nvSpPr>
        <p:spPr>
          <a:xfrm>
            <a:off x="4038600" y="1066800"/>
            <a:ext cx="4648200" cy="5064125"/>
          </a:xfrm>
        </p:spPr>
        <p:txBody>
          <a:bodyPr>
            <a:normAutofit fontScale="92500"/>
          </a:bodyPr>
          <a:lstStyle/>
          <a:p>
            <a:r>
              <a:rPr lang="en-US" sz="2400" dirty="0"/>
              <a:t>The first of these has to do with our striving readers</a:t>
            </a:r>
          </a:p>
          <a:p>
            <a:r>
              <a:rPr lang="en-US" sz="2400" dirty="0"/>
              <a:t>These are the bottom 25-30% of high school students who do not meet current standards, sometimes fail to graduate, rarely enroll in college, and often struggle in the workplace</a:t>
            </a:r>
          </a:p>
          <a:p>
            <a:r>
              <a:rPr lang="en-US" sz="2400" dirty="0"/>
              <a:t>Remedial instruction has not been adequate to meet their needs</a:t>
            </a:r>
          </a:p>
        </p:txBody>
      </p:sp>
    </p:spTree>
    <p:extLst>
      <p:ext uri="{BB962C8B-B14F-4D97-AF65-F5344CB8AC3E}">
        <p14:creationId xmlns:p14="http://schemas.microsoft.com/office/powerpoint/2010/main" val="915732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b="1" dirty="0"/>
              <a:t>Disciplinary literacy</a:t>
            </a:r>
          </a:p>
        </p:txBody>
      </p:sp>
      <p:sp>
        <p:nvSpPr>
          <p:cNvPr id="18435" name="Content Placeholder 2"/>
          <p:cNvSpPr>
            <a:spLocks noGrp="1"/>
          </p:cNvSpPr>
          <p:nvPr>
            <p:ph idx="1"/>
          </p:nvPr>
        </p:nvSpPr>
        <p:spPr/>
        <p:txBody>
          <a:bodyPr>
            <a:normAutofit fontScale="92500" lnSpcReduction="10000"/>
          </a:bodyPr>
          <a:lstStyle/>
          <a:p>
            <a:endParaRPr lang="en-US" sz="2200" dirty="0"/>
          </a:p>
          <a:p>
            <a:r>
              <a:rPr lang="en-US" sz="2200" dirty="0"/>
              <a:t>Disciplinary literacy emphasizes the teaching of specialized skills and activities and disciplinary insights</a:t>
            </a:r>
          </a:p>
          <a:p>
            <a:r>
              <a:rPr lang="en-US" sz="2200" dirty="0"/>
              <a:t>Idea is to consider the learning demands of a subject matter</a:t>
            </a:r>
          </a:p>
          <a:p>
            <a:r>
              <a:rPr lang="en-US" sz="2200" dirty="0"/>
              <a:t>Example: textbook use</a:t>
            </a:r>
          </a:p>
          <a:p>
            <a:pPr>
              <a:buFont typeface="Wingdings" pitchFamily="2" charset="2"/>
              <a:buNone/>
            </a:pPr>
            <a:r>
              <a:rPr lang="en-US" sz="2200" dirty="0"/>
              <a:t>	Science	-	Essential</a:t>
            </a:r>
          </a:p>
          <a:p>
            <a:pPr>
              <a:buFont typeface="Wingdings" pitchFamily="2" charset="2"/>
              <a:buNone/>
            </a:pPr>
            <a:r>
              <a:rPr lang="en-US" sz="2200" dirty="0"/>
              <a:t>	History	-	Antithetical</a:t>
            </a:r>
          </a:p>
          <a:p>
            <a:pPr>
              <a:buFont typeface="Wingdings" pitchFamily="2" charset="2"/>
              <a:buNone/>
            </a:pPr>
            <a:r>
              <a:rPr lang="en-US" sz="2200" dirty="0"/>
              <a:t>	Literature	-	Irrelevant</a:t>
            </a:r>
          </a:p>
          <a:p>
            <a:pPr>
              <a:buFont typeface="Wingdings" pitchFamily="2" charset="2"/>
              <a:buNone/>
            </a:pPr>
            <a:r>
              <a:rPr lang="en-US" sz="2200" dirty="0"/>
              <a:t>		</a:t>
            </a:r>
          </a:p>
          <a:p>
            <a:pPr>
              <a:buFont typeface="Wingdings" pitchFamily="2" charset="2"/>
              <a:buNone/>
            </a:pPr>
            <a:r>
              <a:rPr lang="en-US" dirty="0"/>
              <a:t>		</a:t>
            </a:r>
          </a:p>
          <a:p>
            <a:pPr>
              <a:buFont typeface="Wingdings" pitchFamily="2" charset="2"/>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52400"/>
            <a:ext cx="7543800" cy="1600200"/>
          </a:xfrm>
        </p:spPr>
        <p:txBody>
          <a:bodyPr>
            <a:normAutofit fontScale="90000"/>
          </a:bodyPr>
          <a:lstStyle/>
          <a:p>
            <a:pPr eaLnBrk="1" hangingPunct="1"/>
            <a:br>
              <a:rPr lang="en-US" b="1" dirty="0"/>
            </a:br>
            <a:r>
              <a:rPr lang="en-US" sz="3600" b="1" dirty="0"/>
              <a:t>Chemistry Note-taking</a:t>
            </a:r>
            <a:br>
              <a:rPr lang="en-US" b="1" dirty="0"/>
            </a:br>
            <a:endParaRPr lang="en-US" b="1" dirty="0"/>
          </a:p>
        </p:txBody>
      </p:sp>
      <p:graphicFrame>
        <p:nvGraphicFramePr>
          <p:cNvPr id="33823" name="Group 31"/>
          <p:cNvGraphicFramePr>
            <a:graphicFrameLocks noGrp="1"/>
          </p:cNvGraphicFramePr>
          <p:nvPr>
            <p:ph sz="half" idx="2"/>
          </p:nvPr>
        </p:nvGraphicFramePr>
        <p:xfrm>
          <a:off x="228600" y="1828800"/>
          <a:ext cx="8153400" cy="3657600"/>
        </p:xfrm>
        <a:graphic>
          <a:graphicData uri="http://schemas.openxmlformats.org/drawingml/2006/table">
            <a:tbl>
              <a:tblPr/>
              <a:tblGrid>
                <a:gridCol w="1630363">
                  <a:extLst>
                    <a:ext uri="{9D8B030D-6E8A-4147-A177-3AD203B41FA5}">
                      <a16:colId xmlns:a16="http://schemas.microsoft.com/office/drawing/2014/main" val="20000"/>
                    </a:ext>
                  </a:extLst>
                </a:gridCol>
                <a:gridCol w="1630362">
                  <a:extLst>
                    <a:ext uri="{9D8B030D-6E8A-4147-A177-3AD203B41FA5}">
                      <a16:colId xmlns:a16="http://schemas.microsoft.com/office/drawing/2014/main" val="20001"/>
                    </a:ext>
                  </a:extLst>
                </a:gridCol>
                <a:gridCol w="1631950">
                  <a:extLst>
                    <a:ext uri="{9D8B030D-6E8A-4147-A177-3AD203B41FA5}">
                      <a16:colId xmlns:a16="http://schemas.microsoft.com/office/drawing/2014/main" val="20002"/>
                    </a:ext>
                  </a:extLst>
                </a:gridCol>
                <a:gridCol w="1630363">
                  <a:extLst>
                    <a:ext uri="{9D8B030D-6E8A-4147-A177-3AD203B41FA5}">
                      <a16:colId xmlns:a16="http://schemas.microsoft.com/office/drawing/2014/main" val="20003"/>
                    </a:ext>
                  </a:extLst>
                </a:gridCol>
                <a:gridCol w="1630362">
                  <a:extLst>
                    <a:ext uri="{9D8B030D-6E8A-4147-A177-3AD203B41FA5}">
                      <a16:colId xmlns:a16="http://schemas.microsoft.com/office/drawing/2014/main" val="20004"/>
                    </a:ext>
                  </a:extLst>
                </a:gridCol>
              </a:tblGrid>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a:ln>
                            <a:noFill/>
                          </a:ln>
                          <a:solidFill>
                            <a:schemeClr val="tx1"/>
                          </a:solidFill>
                          <a:effectLst/>
                          <a:latin typeface="Arial" charset="0"/>
                        </a:rPr>
                        <a:t>Substances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a:ln>
                            <a:noFill/>
                          </a:ln>
                          <a:solidFill>
                            <a:schemeClr val="tx1"/>
                          </a:solidFill>
                          <a:effectLst/>
                          <a:latin typeface="Arial" charset="0"/>
                        </a:rPr>
                        <a:t>Properties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a:ln>
                            <a:noFill/>
                          </a:ln>
                          <a:solidFill>
                            <a:schemeClr val="tx1"/>
                          </a:solidFill>
                          <a:effectLst/>
                          <a:latin typeface="Arial" charset="0"/>
                        </a:rPr>
                        <a:t>Processes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a:ln>
                            <a:noFill/>
                          </a:ln>
                          <a:solidFill>
                            <a:schemeClr val="tx1"/>
                          </a:solidFill>
                          <a:effectLst/>
                          <a:latin typeface="Arial" charset="0"/>
                        </a:rPr>
                        <a:t>Interactions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700" b="1"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a:ln>
                            <a:noFill/>
                          </a:ln>
                          <a:solidFill>
                            <a:schemeClr val="tx1"/>
                          </a:solidFill>
                          <a:effectLst/>
                          <a:latin typeface="Arial" charset="0"/>
                        </a:rPr>
                        <a:t>Atomic Expression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192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Content area reading:  Vocabulary</a:t>
            </a:r>
          </a:p>
        </p:txBody>
      </p:sp>
      <p:sp>
        <p:nvSpPr>
          <p:cNvPr id="3" name="Content Placeholder 2"/>
          <p:cNvSpPr>
            <a:spLocks noGrp="1"/>
          </p:cNvSpPr>
          <p:nvPr>
            <p:ph idx="1"/>
          </p:nvPr>
        </p:nvSpPr>
        <p:spPr/>
        <p:txBody>
          <a:bodyPr>
            <a:normAutofit fontScale="85000" lnSpcReduction="20000"/>
          </a:bodyPr>
          <a:lstStyle/>
          <a:p>
            <a:r>
              <a:rPr lang="en-US" sz="2400" b="1" dirty="0"/>
              <a:t>Focus is on teaching/study techniques: </a:t>
            </a:r>
          </a:p>
          <a:p>
            <a:pPr marL="457200" indent="-457200">
              <a:buFont typeface="+mj-lt"/>
              <a:buAutoNum type="arabicPeriod"/>
            </a:pPr>
            <a:r>
              <a:rPr lang="en-US" sz="2400" dirty="0"/>
              <a:t>make connections among concepts </a:t>
            </a:r>
          </a:p>
          <a:p>
            <a:pPr marL="457200" indent="-457200">
              <a:buFont typeface="+mj-lt"/>
              <a:buAutoNum type="arabicPeriod"/>
            </a:pPr>
            <a:r>
              <a:rPr lang="en-US" sz="2400" dirty="0"/>
              <a:t>construct graphic organizers </a:t>
            </a:r>
          </a:p>
          <a:p>
            <a:pPr marL="457200" indent="-457200">
              <a:buFont typeface="+mj-lt"/>
              <a:buAutoNum type="arabicPeriod"/>
            </a:pPr>
            <a:r>
              <a:rPr lang="en-US" sz="2400" dirty="0"/>
              <a:t>brainstorm </a:t>
            </a:r>
          </a:p>
          <a:p>
            <a:pPr marL="457200" indent="-457200">
              <a:buFont typeface="+mj-lt"/>
              <a:buAutoNum type="arabicPeriod"/>
            </a:pPr>
            <a:r>
              <a:rPr lang="en-US" sz="2400" dirty="0"/>
              <a:t>semantic maps </a:t>
            </a:r>
          </a:p>
          <a:p>
            <a:pPr marL="457200" indent="-457200">
              <a:buFont typeface="+mj-lt"/>
              <a:buAutoNum type="arabicPeriod"/>
            </a:pPr>
            <a:r>
              <a:rPr lang="en-US" sz="2400" dirty="0"/>
              <a:t>word sorts </a:t>
            </a:r>
          </a:p>
          <a:p>
            <a:pPr marL="457200" indent="-457200">
              <a:buFont typeface="+mj-lt"/>
              <a:buAutoNum type="arabicPeriod"/>
            </a:pPr>
            <a:r>
              <a:rPr lang="en-US" sz="2400" dirty="0"/>
              <a:t>rate knowledge of words </a:t>
            </a:r>
          </a:p>
          <a:p>
            <a:pPr marL="457200" indent="-457200">
              <a:buFont typeface="+mj-lt"/>
              <a:buAutoNum type="arabicPeriod"/>
            </a:pPr>
            <a:r>
              <a:rPr lang="en-US" sz="2400" dirty="0"/>
              <a:t>analyze semantic features of words </a:t>
            </a:r>
          </a:p>
          <a:p>
            <a:pPr marL="457200" indent="-457200">
              <a:buFont typeface="+mj-lt"/>
              <a:buAutoNum type="arabicPeriod"/>
            </a:pPr>
            <a:r>
              <a:rPr lang="en-US" sz="2400" dirty="0"/>
              <a:t>categorize or map words </a:t>
            </a:r>
          </a:p>
          <a:p>
            <a:pPr marL="457200" indent="-457200">
              <a:buFont typeface="+mj-lt"/>
              <a:buAutoNum type="arabicPeriod"/>
            </a:pPr>
            <a:r>
              <a:rPr lang="en-US" sz="2400" dirty="0"/>
              <a:t>develop synonym webs</a:t>
            </a:r>
          </a:p>
          <a:p>
            <a:endParaRPr lang="en-US" dirty="0"/>
          </a:p>
        </p:txBody>
      </p:sp>
    </p:spTree>
    <p:extLst>
      <p:ext uri="{BB962C8B-B14F-4D97-AF65-F5344CB8AC3E}">
        <p14:creationId xmlns:p14="http://schemas.microsoft.com/office/powerpoint/2010/main" val="3513835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Disciplinary literacy:  Vocabulary</a:t>
            </a:r>
          </a:p>
        </p:txBody>
      </p:sp>
      <p:sp>
        <p:nvSpPr>
          <p:cNvPr id="3" name="Content Placeholder 2"/>
          <p:cNvSpPr>
            <a:spLocks noGrp="1"/>
          </p:cNvSpPr>
          <p:nvPr>
            <p:ph idx="1"/>
          </p:nvPr>
        </p:nvSpPr>
        <p:spPr>
          <a:xfrm>
            <a:off x="4415687" y="803186"/>
            <a:ext cx="4002759" cy="4759414"/>
          </a:xfrm>
        </p:spPr>
        <p:txBody>
          <a:bodyPr>
            <a:normAutofit fontScale="92500" lnSpcReduction="10000"/>
          </a:bodyPr>
          <a:lstStyle/>
          <a:p>
            <a:r>
              <a:rPr lang="en-US" sz="2200" dirty="0"/>
              <a:t>Focus is on specialized nature of vocabulary of the subjects</a:t>
            </a:r>
          </a:p>
          <a:p>
            <a:r>
              <a:rPr lang="en-US" sz="2200" dirty="0"/>
              <a:t>Science: Greek and Latin roots (precise, dense, stable meanings that may be </a:t>
            </a:r>
            <a:r>
              <a:rPr lang="en-US" sz="2000" dirty="0"/>
              <a:t>related</a:t>
            </a:r>
            <a:r>
              <a:rPr lang="en-US" sz="2200" dirty="0"/>
              <a:t> and recoverable)</a:t>
            </a:r>
          </a:p>
          <a:p>
            <a:r>
              <a:rPr lang="en-US" sz="2200" dirty="0"/>
              <a:t>History: metaphorical terms, words/terms with a political point of view</a:t>
            </a:r>
          </a:p>
          <a:p>
            <a:r>
              <a:rPr lang="en-US" sz="2200" dirty="0"/>
              <a:t>Literature:  focus on terms of sensory description,  emotion, relationships</a:t>
            </a:r>
          </a:p>
          <a:p>
            <a:endParaRPr lang="en-US" dirty="0"/>
          </a:p>
        </p:txBody>
      </p:sp>
    </p:spTree>
    <p:extLst>
      <p:ext uri="{BB962C8B-B14F-4D97-AF65-F5344CB8AC3E}">
        <p14:creationId xmlns:p14="http://schemas.microsoft.com/office/powerpoint/2010/main" val="1216427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r>
              <a:rPr lang="en-US" b="1"/>
              <a:t>Comparing Content Area Reading and Disciplinary Literacy</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6537348"/>
              </p:ext>
            </p:extLst>
          </p:nvPr>
        </p:nvGraphicFramePr>
        <p:xfrm>
          <a:off x="533400" y="990600"/>
          <a:ext cx="8229600" cy="4269716"/>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561363">
                <a:tc>
                  <a:txBody>
                    <a:bodyPr/>
                    <a:lstStyle/>
                    <a:p>
                      <a:endParaRPr lang="en-US" dirty="0"/>
                    </a:p>
                  </a:txBody>
                  <a:tcPr/>
                </a:tc>
                <a:tc>
                  <a:txBody>
                    <a:bodyPr/>
                    <a:lstStyle/>
                    <a:p>
                      <a:r>
                        <a:rPr lang="en-US" sz="2000" dirty="0"/>
                        <a:t>Content Area</a:t>
                      </a:r>
                      <a:r>
                        <a:rPr lang="en-US" sz="2000" baseline="0" dirty="0"/>
                        <a:t> Reading</a:t>
                      </a:r>
                      <a:endParaRPr lang="en-US" sz="2000" dirty="0"/>
                    </a:p>
                  </a:txBody>
                  <a:tcPr/>
                </a:tc>
                <a:tc>
                  <a:txBody>
                    <a:bodyPr/>
                    <a:lstStyle/>
                    <a:p>
                      <a:r>
                        <a:rPr lang="en-US" sz="2000" dirty="0"/>
                        <a:t>Disciplinary Literacy</a:t>
                      </a:r>
                    </a:p>
                  </a:txBody>
                  <a:tcPr/>
                </a:tc>
                <a:extLst>
                  <a:ext uri="{0D108BD9-81ED-4DB2-BD59-A6C34878D82A}">
                    <a16:rowId xmlns:a16="http://schemas.microsoft.com/office/drawing/2014/main" val="10000"/>
                  </a:ext>
                </a:extLst>
              </a:tr>
              <a:tr h="561363">
                <a:tc>
                  <a:txBody>
                    <a:bodyPr/>
                    <a:lstStyle/>
                    <a:p>
                      <a:r>
                        <a:rPr lang="en-US" sz="1800" dirty="0"/>
                        <a:t>Source</a:t>
                      </a:r>
                    </a:p>
                  </a:txBody>
                  <a:tcPr/>
                </a:tc>
                <a:tc>
                  <a:txBody>
                    <a:bodyPr/>
                    <a:lstStyle/>
                    <a:p>
                      <a:r>
                        <a:rPr lang="en-US" sz="1800" dirty="0"/>
                        <a:t>Reading</a:t>
                      </a:r>
                      <a:r>
                        <a:rPr lang="en-US" sz="1800" baseline="0" dirty="0"/>
                        <a:t> experts since 1920s</a:t>
                      </a:r>
                      <a:endParaRPr lang="en-US" sz="1800" dirty="0"/>
                    </a:p>
                  </a:txBody>
                  <a:tcPr/>
                </a:tc>
                <a:tc>
                  <a:txBody>
                    <a:bodyPr/>
                    <a:lstStyle/>
                    <a:p>
                      <a:r>
                        <a:rPr lang="en-US" sz="1800" dirty="0"/>
                        <a:t>Wider range of experts since 1990s</a:t>
                      </a:r>
                    </a:p>
                  </a:txBody>
                  <a:tcPr/>
                </a:tc>
                <a:extLst>
                  <a:ext uri="{0D108BD9-81ED-4DB2-BD59-A6C34878D82A}">
                    <a16:rowId xmlns:a16="http://schemas.microsoft.com/office/drawing/2014/main" val="10001"/>
                  </a:ext>
                </a:extLst>
              </a:tr>
              <a:tr h="561363">
                <a:tc>
                  <a:txBody>
                    <a:bodyPr/>
                    <a:lstStyle/>
                    <a:p>
                      <a:r>
                        <a:rPr lang="en-US" sz="1800" b="0" dirty="0"/>
                        <a:t>Nature of skills</a:t>
                      </a:r>
                    </a:p>
                  </a:txBody>
                  <a:tcPr/>
                </a:tc>
                <a:tc>
                  <a:txBody>
                    <a:bodyPr/>
                    <a:lstStyle/>
                    <a:p>
                      <a:r>
                        <a:rPr lang="en-US" sz="1800" b="0" dirty="0"/>
                        <a:t>Generalizable</a:t>
                      </a:r>
                    </a:p>
                  </a:txBody>
                  <a:tcPr/>
                </a:tc>
                <a:tc>
                  <a:txBody>
                    <a:bodyPr/>
                    <a:lstStyle/>
                    <a:p>
                      <a:r>
                        <a:rPr lang="en-US" sz="1800" b="0" dirty="0"/>
                        <a:t>Specialized</a:t>
                      </a:r>
                    </a:p>
                  </a:txBody>
                  <a:tcPr/>
                </a:tc>
                <a:extLst>
                  <a:ext uri="{0D108BD9-81ED-4DB2-BD59-A6C34878D82A}">
                    <a16:rowId xmlns:a16="http://schemas.microsoft.com/office/drawing/2014/main" val="10002"/>
                  </a:ext>
                </a:extLst>
              </a:tr>
              <a:tr h="1384184">
                <a:tc>
                  <a:txBody>
                    <a:bodyPr/>
                    <a:lstStyle/>
                    <a:p>
                      <a:r>
                        <a:rPr lang="en-US" sz="2000" b="1" dirty="0"/>
                        <a:t>Focus</a:t>
                      </a:r>
                    </a:p>
                  </a:txBody>
                  <a:tcPr/>
                </a:tc>
                <a:tc>
                  <a:txBody>
                    <a:bodyPr/>
                    <a:lstStyle/>
                    <a:p>
                      <a:r>
                        <a:rPr lang="en-US" sz="2000" b="1" kern="1200" dirty="0">
                          <a:solidFill>
                            <a:schemeClr val="dk1"/>
                          </a:solidFill>
                          <a:latin typeface="+mn-lt"/>
                          <a:ea typeface="+mn-ea"/>
                          <a:cs typeface="+mn-cs"/>
                        </a:rPr>
                        <a:t>Use of reading and writing to study/learn information</a:t>
                      </a:r>
                      <a:endParaRPr lang="en-US" sz="2000" b="1" dirty="0"/>
                    </a:p>
                  </a:txBody>
                  <a:tcPr/>
                </a:tc>
                <a:tc>
                  <a:txBody>
                    <a:bodyPr/>
                    <a:lstStyle/>
                    <a:p>
                      <a:r>
                        <a:rPr lang="en-US" sz="2000" b="1" kern="1200" dirty="0">
                          <a:solidFill>
                            <a:schemeClr val="dk1"/>
                          </a:solidFill>
                          <a:latin typeface="+mn-lt"/>
                          <a:ea typeface="+mn-ea"/>
                          <a:cs typeface="+mn-cs"/>
                        </a:rPr>
                        <a:t>How literacy is used to make meaning within a discipline</a:t>
                      </a:r>
                      <a:endParaRPr lang="en-US" sz="2000" b="1" dirty="0"/>
                    </a:p>
                  </a:txBody>
                  <a:tcPr/>
                </a:tc>
                <a:extLst>
                  <a:ext uri="{0D108BD9-81ED-4DB2-BD59-A6C34878D82A}">
                    <a16:rowId xmlns:a16="http://schemas.microsoft.com/office/drawing/2014/main" val="10003"/>
                  </a:ext>
                </a:extLst>
              </a:tr>
              <a:tr h="561363">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4"/>
                  </a:ext>
                </a:extLst>
              </a:tr>
              <a:tr h="561363">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b="1" dirty="0"/>
              <a:t>Focus of </a:t>
            </a:r>
            <a:br>
              <a:rPr lang="en-US" b="1" dirty="0"/>
            </a:br>
            <a:r>
              <a:rPr lang="en-US" b="1" dirty="0"/>
              <a:t>Content Area Reading</a:t>
            </a:r>
          </a:p>
        </p:txBody>
      </p:sp>
      <p:sp>
        <p:nvSpPr>
          <p:cNvPr id="21507" name="Content Placeholder 2"/>
          <p:cNvSpPr>
            <a:spLocks noGrp="1"/>
          </p:cNvSpPr>
          <p:nvPr>
            <p:ph idx="1"/>
          </p:nvPr>
        </p:nvSpPr>
        <p:spPr>
          <a:xfrm>
            <a:off x="4114800" y="1295400"/>
            <a:ext cx="4572000" cy="4606925"/>
          </a:xfrm>
        </p:spPr>
        <p:txBody>
          <a:bodyPr>
            <a:normAutofit fontScale="85000" lnSpcReduction="10000"/>
          </a:bodyPr>
          <a:lstStyle/>
          <a:p>
            <a:r>
              <a:rPr lang="en-US" sz="2400" dirty="0"/>
              <a:t>The focus is on learning from text</a:t>
            </a:r>
          </a:p>
          <a:p>
            <a:r>
              <a:rPr lang="en-US" sz="2400" dirty="0"/>
              <a:t>The idea is not to read like a chemist, but to know how to study books (including chemistry books)</a:t>
            </a:r>
          </a:p>
          <a:p>
            <a:r>
              <a:rPr lang="en-US" sz="2400" dirty="0"/>
              <a:t>Emphasis on literacy learning tools:</a:t>
            </a:r>
          </a:p>
          <a:p>
            <a:pPr>
              <a:buNone/>
            </a:pPr>
            <a:r>
              <a:rPr lang="en-US" dirty="0"/>
              <a:t>	</a:t>
            </a:r>
            <a:r>
              <a:rPr lang="en-US" sz="2400" dirty="0"/>
              <a:t>Exit notes		Dictionary skills</a:t>
            </a:r>
          </a:p>
          <a:p>
            <a:pPr>
              <a:buFont typeface="Wingdings" pitchFamily="2" charset="2"/>
              <a:buNone/>
            </a:pPr>
            <a:r>
              <a:rPr lang="en-US" sz="2400" dirty="0"/>
              <a:t>   Advanced organizers</a:t>
            </a:r>
          </a:p>
          <a:p>
            <a:pPr>
              <a:buFont typeface="Wingdings" pitchFamily="2" charset="2"/>
              <a:buNone/>
            </a:pPr>
            <a:r>
              <a:rPr lang="en-US" sz="2400" dirty="0"/>
              <a:t>	Response journals	Internet</a:t>
            </a:r>
          </a:p>
          <a:p>
            <a:pPr>
              <a:buFont typeface="Wingdings" pitchFamily="2" charset="2"/>
              <a:buNone/>
            </a:pPr>
            <a:r>
              <a:rPr lang="en-US" sz="2400" dirty="0"/>
              <a:t>   Readability analysis</a:t>
            </a:r>
          </a:p>
          <a:p>
            <a:pPr>
              <a:buFont typeface="Wingdings" pitchFamily="2" charset="2"/>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b="1" dirty="0"/>
              <a:t>Focus of </a:t>
            </a:r>
            <a:br>
              <a:rPr lang="en-US" b="1" dirty="0"/>
            </a:br>
            <a:r>
              <a:rPr lang="en-US" b="1" dirty="0"/>
              <a:t>Disciplinary Reading</a:t>
            </a:r>
          </a:p>
        </p:txBody>
      </p:sp>
      <p:sp>
        <p:nvSpPr>
          <p:cNvPr id="22531" name="Content Placeholder 2"/>
          <p:cNvSpPr>
            <a:spLocks noGrp="1"/>
          </p:cNvSpPr>
          <p:nvPr>
            <p:ph idx="1"/>
          </p:nvPr>
        </p:nvSpPr>
        <p:spPr>
          <a:xfrm>
            <a:off x="4267200" y="1600200"/>
            <a:ext cx="4343400" cy="4225925"/>
          </a:xfrm>
        </p:spPr>
        <p:txBody>
          <a:bodyPr/>
          <a:lstStyle/>
          <a:p>
            <a:r>
              <a:rPr lang="en-US" sz="2000" dirty="0"/>
              <a:t>The focus is on the specialized problems of a subject area</a:t>
            </a:r>
          </a:p>
          <a:p>
            <a:r>
              <a:rPr lang="en-US" sz="2000" dirty="0"/>
              <a:t>Disciplines represent cultural differences in how information is used, the nature of language, demands for precision, role of author in interpretation, etc.</a:t>
            </a:r>
          </a:p>
          <a:p>
            <a:r>
              <a:rPr lang="en-US" sz="2000" dirty="0"/>
              <a:t>Instruction is more like enculturation than direct instruction in a strategy</a:t>
            </a:r>
          </a:p>
          <a:p>
            <a:pPr>
              <a:buFont typeface="Wingdings" pitchFamily="2" charset="2"/>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US" b="1"/>
              <a:t>Comparing Content Area Reading and Disciplinary Literacy</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5768645"/>
              </p:ext>
            </p:extLst>
          </p:nvPr>
        </p:nvGraphicFramePr>
        <p:xfrm>
          <a:off x="381000" y="1295400"/>
          <a:ext cx="8381998" cy="4003449"/>
        </p:xfrm>
        <a:graphic>
          <a:graphicData uri="http://schemas.openxmlformats.org/drawingml/2006/table">
            <a:tbl>
              <a:tblPr firstRow="1" bandRow="1">
                <a:tableStyleId>{5C22544A-7EE6-4342-B048-85BDC9FD1C3A}</a:tableStyleId>
              </a:tblPr>
              <a:tblGrid>
                <a:gridCol w="2017888">
                  <a:extLst>
                    <a:ext uri="{9D8B030D-6E8A-4147-A177-3AD203B41FA5}">
                      <a16:colId xmlns:a16="http://schemas.microsoft.com/office/drawing/2014/main" val="20000"/>
                    </a:ext>
                  </a:extLst>
                </a:gridCol>
                <a:gridCol w="2949222">
                  <a:extLst>
                    <a:ext uri="{9D8B030D-6E8A-4147-A177-3AD203B41FA5}">
                      <a16:colId xmlns:a16="http://schemas.microsoft.com/office/drawing/2014/main" val="20001"/>
                    </a:ext>
                  </a:extLst>
                </a:gridCol>
                <a:gridCol w="3414888">
                  <a:extLst>
                    <a:ext uri="{9D8B030D-6E8A-4147-A177-3AD203B41FA5}">
                      <a16:colId xmlns:a16="http://schemas.microsoft.com/office/drawing/2014/main" val="20002"/>
                    </a:ext>
                  </a:extLst>
                </a:gridCol>
              </a:tblGrid>
              <a:tr h="487093">
                <a:tc>
                  <a:txBody>
                    <a:bodyPr/>
                    <a:lstStyle/>
                    <a:p>
                      <a:endParaRPr lang="en-US" sz="2000" dirty="0"/>
                    </a:p>
                  </a:txBody>
                  <a:tcPr/>
                </a:tc>
                <a:tc>
                  <a:txBody>
                    <a:bodyPr/>
                    <a:lstStyle/>
                    <a:p>
                      <a:r>
                        <a:rPr lang="en-US" sz="2000" dirty="0"/>
                        <a:t>Content Area</a:t>
                      </a:r>
                      <a:r>
                        <a:rPr lang="en-US" sz="2000" baseline="0" dirty="0"/>
                        <a:t> Reading</a:t>
                      </a:r>
                      <a:endParaRPr lang="en-US" sz="2000" dirty="0"/>
                    </a:p>
                  </a:txBody>
                  <a:tcPr/>
                </a:tc>
                <a:tc>
                  <a:txBody>
                    <a:bodyPr/>
                    <a:lstStyle/>
                    <a:p>
                      <a:r>
                        <a:rPr lang="en-US" sz="2000" dirty="0"/>
                        <a:t>Disciplinary Literacy</a:t>
                      </a:r>
                    </a:p>
                  </a:txBody>
                  <a:tcPr/>
                </a:tc>
                <a:extLst>
                  <a:ext uri="{0D108BD9-81ED-4DB2-BD59-A6C34878D82A}">
                    <a16:rowId xmlns:a16="http://schemas.microsoft.com/office/drawing/2014/main" val="10000"/>
                  </a:ext>
                </a:extLst>
              </a:tr>
              <a:tr h="487093">
                <a:tc>
                  <a:txBody>
                    <a:bodyPr/>
                    <a:lstStyle/>
                    <a:p>
                      <a:r>
                        <a:rPr lang="en-US" sz="1800" dirty="0"/>
                        <a:t>Source</a:t>
                      </a:r>
                    </a:p>
                  </a:txBody>
                  <a:tcPr/>
                </a:tc>
                <a:tc>
                  <a:txBody>
                    <a:bodyPr/>
                    <a:lstStyle/>
                    <a:p>
                      <a:r>
                        <a:rPr lang="en-US" sz="1800" dirty="0"/>
                        <a:t>Reading</a:t>
                      </a:r>
                      <a:r>
                        <a:rPr lang="en-US" sz="1800" baseline="0" dirty="0"/>
                        <a:t> experts since 1920s</a:t>
                      </a:r>
                      <a:endParaRPr lang="en-US" sz="1800" dirty="0"/>
                    </a:p>
                  </a:txBody>
                  <a:tcPr/>
                </a:tc>
                <a:tc>
                  <a:txBody>
                    <a:bodyPr/>
                    <a:lstStyle/>
                    <a:p>
                      <a:r>
                        <a:rPr lang="en-US" sz="1800" dirty="0"/>
                        <a:t>Wider range of experts since 1990s</a:t>
                      </a:r>
                    </a:p>
                  </a:txBody>
                  <a:tcPr/>
                </a:tc>
                <a:extLst>
                  <a:ext uri="{0D108BD9-81ED-4DB2-BD59-A6C34878D82A}">
                    <a16:rowId xmlns:a16="http://schemas.microsoft.com/office/drawing/2014/main" val="10001"/>
                  </a:ext>
                </a:extLst>
              </a:tr>
              <a:tr h="487093">
                <a:tc>
                  <a:txBody>
                    <a:bodyPr/>
                    <a:lstStyle/>
                    <a:p>
                      <a:r>
                        <a:rPr lang="en-US" sz="1800" b="0" dirty="0"/>
                        <a:t>Nature of skills</a:t>
                      </a:r>
                    </a:p>
                  </a:txBody>
                  <a:tcPr/>
                </a:tc>
                <a:tc>
                  <a:txBody>
                    <a:bodyPr/>
                    <a:lstStyle/>
                    <a:p>
                      <a:r>
                        <a:rPr lang="en-US" sz="1800" b="0" dirty="0"/>
                        <a:t>Generalizable</a:t>
                      </a:r>
                    </a:p>
                  </a:txBody>
                  <a:tcPr/>
                </a:tc>
                <a:tc>
                  <a:txBody>
                    <a:bodyPr/>
                    <a:lstStyle/>
                    <a:p>
                      <a:r>
                        <a:rPr lang="en-US" sz="1800" b="0" dirty="0"/>
                        <a:t>Specialized</a:t>
                      </a:r>
                    </a:p>
                  </a:txBody>
                  <a:tcPr/>
                </a:tc>
                <a:extLst>
                  <a:ext uri="{0D108BD9-81ED-4DB2-BD59-A6C34878D82A}">
                    <a16:rowId xmlns:a16="http://schemas.microsoft.com/office/drawing/2014/main" val="10002"/>
                  </a:ext>
                </a:extLst>
              </a:tr>
              <a:tr h="1201050">
                <a:tc>
                  <a:txBody>
                    <a:bodyPr/>
                    <a:lstStyle/>
                    <a:p>
                      <a:r>
                        <a:rPr lang="en-US" sz="1800" b="0" dirty="0"/>
                        <a:t>Focus</a:t>
                      </a:r>
                    </a:p>
                  </a:txBody>
                  <a:tcPr/>
                </a:tc>
                <a:tc>
                  <a:txBody>
                    <a:bodyPr/>
                    <a:lstStyle/>
                    <a:p>
                      <a:r>
                        <a:rPr lang="en-US" sz="1800" b="0" kern="1200" dirty="0">
                          <a:solidFill>
                            <a:schemeClr val="dk1"/>
                          </a:solidFill>
                          <a:latin typeface="+mn-lt"/>
                          <a:ea typeface="+mn-ea"/>
                          <a:cs typeface="+mn-cs"/>
                        </a:rPr>
                        <a:t>Use of reading and writing to study/learn information</a:t>
                      </a:r>
                      <a:endParaRPr lang="en-US" sz="1800" b="0" dirty="0"/>
                    </a:p>
                  </a:txBody>
                  <a:tcPr/>
                </a:tc>
                <a:tc>
                  <a:txBody>
                    <a:bodyPr/>
                    <a:lstStyle/>
                    <a:p>
                      <a:r>
                        <a:rPr lang="en-US" sz="1800" b="0" kern="1200" dirty="0">
                          <a:solidFill>
                            <a:schemeClr val="dk1"/>
                          </a:solidFill>
                          <a:latin typeface="+mn-lt"/>
                          <a:ea typeface="+mn-ea"/>
                          <a:cs typeface="+mn-cs"/>
                        </a:rPr>
                        <a:t>How literacy is used to make meaning within a discipline</a:t>
                      </a:r>
                      <a:endParaRPr lang="en-US" sz="1800" b="0" dirty="0"/>
                    </a:p>
                  </a:txBody>
                  <a:tcPr/>
                </a:tc>
                <a:extLst>
                  <a:ext uri="{0D108BD9-81ED-4DB2-BD59-A6C34878D82A}">
                    <a16:rowId xmlns:a16="http://schemas.microsoft.com/office/drawing/2014/main" val="10003"/>
                  </a:ext>
                </a:extLst>
              </a:tr>
              <a:tr h="660578">
                <a:tc>
                  <a:txBody>
                    <a:bodyPr/>
                    <a:lstStyle/>
                    <a:p>
                      <a:r>
                        <a:rPr lang="en-US" sz="2000" b="1" dirty="0"/>
                        <a:t>Sequence of instruction</a:t>
                      </a:r>
                    </a:p>
                  </a:txBody>
                  <a:tcPr/>
                </a:tc>
                <a:tc>
                  <a:txBody>
                    <a:bodyPr/>
                    <a:lstStyle/>
                    <a:p>
                      <a:r>
                        <a:rPr lang="en-US" sz="2000" b="1" dirty="0"/>
                        <a:t>Begin with strategy</a:t>
                      </a:r>
                    </a:p>
                  </a:txBody>
                  <a:tcPr/>
                </a:tc>
                <a:tc>
                  <a:txBody>
                    <a:bodyPr/>
                    <a:lstStyle/>
                    <a:p>
                      <a:r>
                        <a:rPr lang="en-US" sz="2000" b="1" dirty="0"/>
                        <a:t>Begin with what students should learn </a:t>
                      </a:r>
                    </a:p>
                  </a:txBody>
                  <a:tcPr/>
                </a:tc>
                <a:extLst>
                  <a:ext uri="{0D108BD9-81ED-4DB2-BD59-A6C34878D82A}">
                    <a16:rowId xmlns:a16="http://schemas.microsoft.com/office/drawing/2014/main" val="10004"/>
                  </a:ext>
                </a:extLst>
              </a:tr>
              <a:tr h="487093">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4D98A-BB08-AA44-9751-381758A42E94}"/>
              </a:ext>
            </a:extLst>
          </p:cNvPr>
          <p:cNvSpPr>
            <a:spLocks noGrp="1"/>
          </p:cNvSpPr>
          <p:nvPr>
            <p:ph type="title"/>
          </p:nvPr>
        </p:nvSpPr>
        <p:spPr/>
        <p:txBody>
          <a:bodyPr/>
          <a:lstStyle/>
          <a:p>
            <a:r>
              <a:rPr lang="en-US" dirty="0"/>
              <a:t>Content area reading</a:t>
            </a:r>
          </a:p>
        </p:txBody>
      </p:sp>
      <p:sp>
        <p:nvSpPr>
          <p:cNvPr id="3" name="Content Placeholder 2">
            <a:extLst>
              <a:ext uri="{FF2B5EF4-FFF2-40B4-BE49-F238E27FC236}">
                <a16:creationId xmlns:a16="http://schemas.microsoft.com/office/drawing/2014/main" id="{F862DAFB-DEF6-B64D-ABAC-6D1B9FE224E9}"/>
              </a:ext>
            </a:extLst>
          </p:cNvPr>
          <p:cNvSpPr>
            <a:spLocks noGrp="1"/>
          </p:cNvSpPr>
          <p:nvPr>
            <p:ph idx="1"/>
          </p:nvPr>
        </p:nvSpPr>
        <p:spPr>
          <a:xfrm>
            <a:off x="4419600" y="609600"/>
            <a:ext cx="4267200" cy="5521325"/>
          </a:xfrm>
        </p:spPr>
        <p:txBody>
          <a:bodyPr>
            <a:normAutofit fontScale="92500"/>
          </a:bodyPr>
          <a:lstStyle/>
          <a:p>
            <a:r>
              <a:rPr lang="en-US" sz="2200" dirty="0"/>
              <a:t>Strategy is the central point</a:t>
            </a:r>
          </a:p>
          <a:p>
            <a:r>
              <a:rPr lang="en-US" sz="2200" dirty="0"/>
              <a:t>Teachers need to identify text that the strategy fits </a:t>
            </a:r>
          </a:p>
          <a:p>
            <a:r>
              <a:rPr lang="en-US" sz="2200" dirty="0"/>
              <a:t>Strategy is introduced</a:t>
            </a:r>
          </a:p>
          <a:p>
            <a:r>
              <a:rPr lang="en-US" sz="2200" dirty="0"/>
              <a:t>Strategy is demonstrated</a:t>
            </a:r>
          </a:p>
          <a:p>
            <a:r>
              <a:rPr lang="en-US" sz="2200" dirty="0"/>
              <a:t>Strategy is practiced</a:t>
            </a:r>
          </a:p>
          <a:p>
            <a:r>
              <a:rPr lang="en-US" sz="2200" dirty="0"/>
              <a:t>Strategy is used on a target text</a:t>
            </a:r>
          </a:p>
          <a:p>
            <a:r>
              <a:rPr lang="en-US" sz="2200" dirty="0"/>
              <a:t>Strategy use is evaluated</a:t>
            </a:r>
          </a:p>
          <a:p>
            <a:r>
              <a:rPr lang="en-US" sz="2200" dirty="0"/>
              <a:t>Teachers need to make sure they do not lose sight of the information students were supposed to learn  </a:t>
            </a:r>
          </a:p>
          <a:p>
            <a:endParaRPr lang="en-US" sz="2800" dirty="0"/>
          </a:p>
          <a:p>
            <a:endParaRPr lang="en-US" dirty="0"/>
          </a:p>
        </p:txBody>
      </p:sp>
    </p:spTree>
    <p:extLst>
      <p:ext uri="{BB962C8B-B14F-4D97-AF65-F5344CB8AC3E}">
        <p14:creationId xmlns:p14="http://schemas.microsoft.com/office/powerpoint/2010/main" val="2932486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BE197-19F6-294A-BE99-AC7C211067C5}"/>
              </a:ext>
            </a:extLst>
          </p:cNvPr>
          <p:cNvSpPr>
            <a:spLocks noGrp="1"/>
          </p:cNvSpPr>
          <p:nvPr>
            <p:ph type="title"/>
          </p:nvPr>
        </p:nvSpPr>
        <p:spPr/>
        <p:txBody>
          <a:bodyPr/>
          <a:lstStyle/>
          <a:p>
            <a:r>
              <a:rPr lang="en-US" dirty="0"/>
              <a:t>Disciplinary Literacy</a:t>
            </a:r>
          </a:p>
        </p:txBody>
      </p:sp>
      <p:sp>
        <p:nvSpPr>
          <p:cNvPr id="3" name="Content Placeholder 2">
            <a:extLst>
              <a:ext uri="{FF2B5EF4-FFF2-40B4-BE49-F238E27FC236}">
                <a16:creationId xmlns:a16="http://schemas.microsoft.com/office/drawing/2014/main" id="{B193236E-E3EB-494C-8085-B40E83FED88B}"/>
              </a:ext>
            </a:extLst>
          </p:cNvPr>
          <p:cNvSpPr>
            <a:spLocks noGrp="1"/>
          </p:cNvSpPr>
          <p:nvPr>
            <p:ph idx="1"/>
          </p:nvPr>
        </p:nvSpPr>
        <p:spPr>
          <a:xfrm>
            <a:off x="4038600" y="228600"/>
            <a:ext cx="5105400" cy="6781800"/>
          </a:xfrm>
        </p:spPr>
        <p:txBody>
          <a:bodyPr>
            <a:normAutofit fontScale="77500" lnSpcReduction="20000"/>
          </a:bodyPr>
          <a:lstStyle/>
          <a:p>
            <a:r>
              <a:rPr lang="en-US" sz="2600" dirty="0"/>
              <a:t>Teacher identifies what should be learned and chooses text emphasizing that knowledge</a:t>
            </a:r>
          </a:p>
          <a:p>
            <a:r>
              <a:rPr lang="en-US" sz="2600" dirty="0"/>
              <a:t>Teacher determines what kind of disciplinary thinking is necessary to understand the text</a:t>
            </a:r>
          </a:p>
          <a:p>
            <a:r>
              <a:rPr lang="en-US" sz="2600" dirty="0"/>
              <a:t>Teacher discusses and demonstrates the kind of thinking necessary to learn targeted information</a:t>
            </a:r>
          </a:p>
          <a:p>
            <a:r>
              <a:rPr lang="en-US" sz="2600" dirty="0"/>
              <a:t>Students practice that kind of thinking</a:t>
            </a:r>
          </a:p>
          <a:p>
            <a:r>
              <a:rPr lang="en-US" sz="2600" dirty="0"/>
              <a:t>Students use that thinking to understand text</a:t>
            </a:r>
          </a:p>
          <a:p>
            <a:r>
              <a:rPr lang="en-US" sz="2600" dirty="0"/>
              <a:t>Students understanding of the text is evaluated</a:t>
            </a:r>
          </a:p>
          <a:p>
            <a:r>
              <a:rPr lang="en-US" sz="2600" dirty="0"/>
              <a:t>Teachers need to be aware of any other problems students are having with text and how they might be addressed</a:t>
            </a:r>
          </a:p>
          <a:p>
            <a:endParaRPr lang="en-US" sz="2800" dirty="0"/>
          </a:p>
        </p:txBody>
      </p:sp>
    </p:spTree>
    <p:extLst>
      <p:ext uri="{BB962C8B-B14F-4D97-AF65-F5344CB8AC3E}">
        <p14:creationId xmlns:p14="http://schemas.microsoft.com/office/powerpoint/2010/main" val="55498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are two major problems in secondary literacy (cont.)</a:t>
            </a:r>
          </a:p>
        </p:txBody>
      </p:sp>
      <p:sp>
        <p:nvSpPr>
          <p:cNvPr id="3" name="Content Placeholder 2"/>
          <p:cNvSpPr>
            <a:spLocks noGrp="1"/>
          </p:cNvSpPr>
          <p:nvPr>
            <p:ph idx="1"/>
          </p:nvPr>
        </p:nvSpPr>
        <p:spPr>
          <a:xfrm>
            <a:off x="4038600" y="1066800"/>
            <a:ext cx="4648200" cy="5064125"/>
          </a:xfrm>
        </p:spPr>
        <p:txBody>
          <a:bodyPr>
            <a:normAutofit/>
          </a:bodyPr>
          <a:lstStyle/>
          <a:p>
            <a:r>
              <a:rPr lang="en-US" sz="2400" dirty="0"/>
              <a:t>Research suggests that a better solution may be to enroll these students in classes that require accountable reading and writing (Bohr, 1994)</a:t>
            </a:r>
          </a:p>
          <a:p>
            <a:r>
              <a:rPr lang="en-US" sz="2400" dirty="0"/>
              <a:t>Too often teachers in such classes either avoid text because of the presence of these students or use text but provide little support</a:t>
            </a:r>
          </a:p>
        </p:txBody>
      </p:sp>
    </p:spTree>
    <p:extLst>
      <p:ext uri="{BB962C8B-B14F-4D97-AF65-F5344CB8AC3E}">
        <p14:creationId xmlns:p14="http://schemas.microsoft.com/office/powerpoint/2010/main" val="759096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US" b="1"/>
              <a:t>Comparing Content Area Reading and Disciplinary Literacy</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11509649"/>
              </p:ext>
            </p:extLst>
          </p:nvPr>
        </p:nvGraphicFramePr>
        <p:xfrm>
          <a:off x="228600" y="1447800"/>
          <a:ext cx="8534400" cy="3962988"/>
        </p:xfrm>
        <a:graphic>
          <a:graphicData uri="http://schemas.openxmlformats.org/drawingml/2006/table">
            <a:tbl>
              <a:tblPr firstRow="1" bandRow="1">
                <a:tableStyleId>{5C22544A-7EE6-4342-B048-85BDC9FD1C3A}</a:tableStyleId>
              </a:tblPr>
              <a:tblGrid>
                <a:gridCol w="2054578">
                  <a:extLst>
                    <a:ext uri="{9D8B030D-6E8A-4147-A177-3AD203B41FA5}">
                      <a16:colId xmlns:a16="http://schemas.microsoft.com/office/drawing/2014/main" val="20000"/>
                    </a:ext>
                  </a:extLst>
                </a:gridCol>
                <a:gridCol w="3002844">
                  <a:extLst>
                    <a:ext uri="{9D8B030D-6E8A-4147-A177-3AD203B41FA5}">
                      <a16:colId xmlns:a16="http://schemas.microsoft.com/office/drawing/2014/main" val="20001"/>
                    </a:ext>
                  </a:extLst>
                </a:gridCol>
                <a:gridCol w="3476978">
                  <a:extLst>
                    <a:ext uri="{9D8B030D-6E8A-4147-A177-3AD203B41FA5}">
                      <a16:colId xmlns:a16="http://schemas.microsoft.com/office/drawing/2014/main" val="20002"/>
                    </a:ext>
                  </a:extLst>
                </a:gridCol>
              </a:tblGrid>
              <a:tr h="487093">
                <a:tc>
                  <a:txBody>
                    <a:bodyPr/>
                    <a:lstStyle/>
                    <a:p>
                      <a:endParaRPr lang="en-US" dirty="0"/>
                    </a:p>
                  </a:txBody>
                  <a:tcPr/>
                </a:tc>
                <a:tc>
                  <a:txBody>
                    <a:bodyPr/>
                    <a:lstStyle/>
                    <a:p>
                      <a:r>
                        <a:rPr lang="en-US" sz="2000" dirty="0"/>
                        <a:t>Content Area</a:t>
                      </a:r>
                      <a:r>
                        <a:rPr lang="en-US" sz="2000" baseline="0" dirty="0"/>
                        <a:t> Reading</a:t>
                      </a:r>
                      <a:endParaRPr lang="en-US" sz="2000" dirty="0"/>
                    </a:p>
                  </a:txBody>
                  <a:tcPr/>
                </a:tc>
                <a:tc>
                  <a:txBody>
                    <a:bodyPr/>
                    <a:lstStyle/>
                    <a:p>
                      <a:r>
                        <a:rPr lang="en-US" sz="2000" dirty="0"/>
                        <a:t>Disciplinary Literacy</a:t>
                      </a:r>
                    </a:p>
                  </a:txBody>
                  <a:tcPr/>
                </a:tc>
                <a:extLst>
                  <a:ext uri="{0D108BD9-81ED-4DB2-BD59-A6C34878D82A}">
                    <a16:rowId xmlns:a16="http://schemas.microsoft.com/office/drawing/2014/main" val="10000"/>
                  </a:ext>
                </a:extLst>
              </a:tr>
              <a:tr h="487093">
                <a:tc>
                  <a:txBody>
                    <a:bodyPr/>
                    <a:lstStyle/>
                    <a:p>
                      <a:r>
                        <a:rPr lang="en-US" sz="1800" dirty="0"/>
                        <a:t>Source</a:t>
                      </a:r>
                    </a:p>
                  </a:txBody>
                  <a:tcPr/>
                </a:tc>
                <a:tc>
                  <a:txBody>
                    <a:bodyPr/>
                    <a:lstStyle/>
                    <a:p>
                      <a:r>
                        <a:rPr lang="en-US" sz="1800" dirty="0"/>
                        <a:t>Reading</a:t>
                      </a:r>
                      <a:r>
                        <a:rPr lang="en-US" sz="1800" baseline="0" dirty="0"/>
                        <a:t> experts since 1920s</a:t>
                      </a:r>
                      <a:endParaRPr lang="en-US" sz="1800" dirty="0"/>
                    </a:p>
                  </a:txBody>
                  <a:tcPr/>
                </a:tc>
                <a:tc>
                  <a:txBody>
                    <a:bodyPr/>
                    <a:lstStyle/>
                    <a:p>
                      <a:r>
                        <a:rPr lang="en-US" sz="1800" dirty="0"/>
                        <a:t>Wider range of experts since 1990s</a:t>
                      </a:r>
                    </a:p>
                  </a:txBody>
                  <a:tcPr/>
                </a:tc>
                <a:extLst>
                  <a:ext uri="{0D108BD9-81ED-4DB2-BD59-A6C34878D82A}">
                    <a16:rowId xmlns:a16="http://schemas.microsoft.com/office/drawing/2014/main" val="10001"/>
                  </a:ext>
                </a:extLst>
              </a:tr>
              <a:tr h="487093">
                <a:tc>
                  <a:txBody>
                    <a:bodyPr/>
                    <a:lstStyle/>
                    <a:p>
                      <a:r>
                        <a:rPr lang="en-US" sz="1800" b="0" dirty="0"/>
                        <a:t>Nature of skills</a:t>
                      </a:r>
                    </a:p>
                  </a:txBody>
                  <a:tcPr/>
                </a:tc>
                <a:tc>
                  <a:txBody>
                    <a:bodyPr/>
                    <a:lstStyle/>
                    <a:p>
                      <a:r>
                        <a:rPr lang="en-US" sz="1800" b="0" dirty="0"/>
                        <a:t>Generalizable</a:t>
                      </a:r>
                    </a:p>
                  </a:txBody>
                  <a:tcPr/>
                </a:tc>
                <a:tc>
                  <a:txBody>
                    <a:bodyPr/>
                    <a:lstStyle/>
                    <a:p>
                      <a:r>
                        <a:rPr lang="en-US" sz="1800" b="0" dirty="0"/>
                        <a:t>Specialized</a:t>
                      </a:r>
                    </a:p>
                  </a:txBody>
                  <a:tcPr/>
                </a:tc>
                <a:extLst>
                  <a:ext uri="{0D108BD9-81ED-4DB2-BD59-A6C34878D82A}">
                    <a16:rowId xmlns:a16="http://schemas.microsoft.com/office/drawing/2014/main" val="10002"/>
                  </a:ext>
                </a:extLst>
              </a:tr>
              <a:tr h="1201051">
                <a:tc>
                  <a:txBody>
                    <a:bodyPr/>
                    <a:lstStyle/>
                    <a:p>
                      <a:r>
                        <a:rPr lang="en-US" sz="1800" b="0" dirty="0"/>
                        <a:t>Focus</a:t>
                      </a:r>
                    </a:p>
                  </a:txBody>
                  <a:tcPr/>
                </a:tc>
                <a:tc>
                  <a:txBody>
                    <a:bodyPr/>
                    <a:lstStyle/>
                    <a:p>
                      <a:r>
                        <a:rPr lang="en-US" sz="1800" b="0" kern="1200" dirty="0">
                          <a:solidFill>
                            <a:schemeClr val="dk1"/>
                          </a:solidFill>
                          <a:latin typeface="+mn-lt"/>
                          <a:ea typeface="+mn-ea"/>
                          <a:cs typeface="+mn-cs"/>
                        </a:rPr>
                        <a:t>Use of reading and writing to study/learn information</a:t>
                      </a:r>
                      <a:endParaRPr lang="en-US" sz="1800" b="0" dirty="0"/>
                    </a:p>
                  </a:txBody>
                  <a:tcPr/>
                </a:tc>
                <a:tc>
                  <a:txBody>
                    <a:bodyPr/>
                    <a:lstStyle/>
                    <a:p>
                      <a:r>
                        <a:rPr lang="en-US" sz="1800" b="0" kern="1200" dirty="0">
                          <a:solidFill>
                            <a:schemeClr val="dk1"/>
                          </a:solidFill>
                          <a:latin typeface="+mn-lt"/>
                          <a:ea typeface="+mn-ea"/>
                          <a:cs typeface="+mn-cs"/>
                        </a:rPr>
                        <a:t>How literacy is used to make meaning within a discipline</a:t>
                      </a:r>
                      <a:endParaRPr lang="en-US" sz="1800" b="0" dirty="0"/>
                    </a:p>
                  </a:txBody>
                  <a:tcPr/>
                </a:tc>
                <a:extLst>
                  <a:ext uri="{0D108BD9-81ED-4DB2-BD59-A6C34878D82A}">
                    <a16:rowId xmlns:a16="http://schemas.microsoft.com/office/drawing/2014/main" val="10003"/>
                  </a:ext>
                </a:extLst>
              </a:tr>
              <a:tr h="660578">
                <a:tc>
                  <a:txBody>
                    <a:bodyPr/>
                    <a:lstStyle/>
                    <a:p>
                      <a:r>
                        <a:rPr lang="en-US" sz="1800" b="0" dirty="0"/>
                        <a:t>Sequence of Instruction</a:t>
                      </a:r>
                    </a:p>
                  </a:txBody>
                  <a:tcPr/>
                </a:tc>
                <a:tc>
                  <a:txBody>
                    <a:bodyPr/>
                    <a:lstStyle/>
                    <a:p>
                      <a:r>
                        <a:rPr lang="en-US" sz="1800" b="0" dirty="0"/>
                        <a:t>Begin with strategy.</a:t>
                      </a:r>
                    </a:p>
                  </a:txBody>
                  <a:tcPr/>
                </a:tc>
                <a:tc>
                  <a:txBody>
                    <a:bodyPr/>
                    <a:lstStyle/>
                    <a:p>
                      <a:r>
                        <a:rPr lang="en-US" sz="1800" b="0" dirty="0"/>
                        <a:t>Begin with what students should learn</a:t>
                      </a:r>
                    </a:p>
                  </a:txBody>
                  <a:tcPr/>
                </a:tc>
                <a:extLst>
                  <a:ext uri="{0D108BD9-81ED-4DB2-BD59-A6C34878D82A}">
                    <a16:rowId xmlns:a16="http://schemas.microsoft.com/office/drawing/2014/main" val="10004"/>
                  </a:ext>
                </a:extLst>
              </a:tr>
              <a:tr h="487093">
                <a:tc>
                  <a:txBody>
                    <a:bodyPr/>
                    <a:lstStyle/>
                    <a:p>
                      <a:r>
                        <a:rPr lang="en-US" sz="2000" dirty="0"/>
                        <a:t>Students</a:t>
                      </a:r>
                    </a:p>
                  </a:txBody>
                  <a:tcPr/>
                </a:tc>
                <a:tc>
                  <a:txBody>
                    <a:bodyPr/>
                    <a:lstStyle/>
                    <a:p>
                      <a:r>
                        <a:rPr lang="en-US" sz="2000" b="1" dirty="0"/>
                        <a:t>Remedial</a:t>
                      </a:r>
                    </a:p>
                  </a:txBody>
                  <a:tcPr/>
                </a:tc>
                <a:tc>
                  <a:txBody>
                    <a:bodyPr/>
                    <a:lstStyle/>
                    <a:p>
                      <a:r>
                        <a:rPr lang="en-US" sz="2000" b="1" dirty="0"/>
                        <a:t>Whole distribution</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248379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b="1" dirty="0"/>
              <a:t>Content area reading tends to be remedial</a:t>
            </a:r>
          </a:p>
        </p:txBody>
      </p:sp>
      <p:sp>
        <p:nvSpPr>
          <p:cNvPr id="27651" name="Content Placeholder 2"/>
          <p:cNvSpPr>
            <a:spLocks noGrp="1"/>
          </p:cNvSpPr>
          <p:nvPr>
            <p:ph idx="1"/>
          </p:nvPr>
        </p:nvSpPr>
        <p:spPr/>
        <p:txBody>
          <a:bodyPr>
            <a:normAutofit/>
          </a:bodyPr>
          <a:lstStyle/>
          <a:p>
            <a:r>
              <a:rPr lang="en-US" sz="2000" dirty="0"/>
              <a:t>Content area reading is promoted for all students</a:t>
            </a:r>
          </a:p>
          <a:p>
            <a:r>
              <a:rPr lang="en-US" sz="2000" dirty="0"/>
              <a:t>But the strategies that are taught tend to work best with younger and lower level readers – with little evident benefit for average and higher readers</a:t>
            </a:r>
          </a:p>
          <a:p>
            <a:r>
              <a:rPr lang="en-US" sz="2000" dirty="0"/>
              <a:t>Teachers often won’t use approaches that don’t have a wider impact than that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b="1" dirty="0"/>
              <a:t>Disciplinary reading can be beneficial to top readers, too </a:t>
            </a:r>
          </a:p>
        </p:txBody>
      </p:sp>
      <p:sp>
        <p:nvSpPr>
          <p:cNvPr id="28675" name="Content Placeholder 2"/>
          <p:cNvSpPr>
            <a:spLocks noGrp="1"/>
          </p:cNvSpPr>
          <p:nvPr>
            <p:ph idx="1"/>
          </p:nvPr>
        </p:nvSpPr>
        <p:spPr/>
        <p:txBody>
          <a:bodyPr>
            <a:normAutofit fontScale="92500" lnSpcReduction="10000"/>
          </a:bodyPr>
          <a:lstStyle/>
          <a:p>
            <a:r>
              <a:rPr lang="en-US" sz="2200" dirty="0"/>
              <a:t>Effectiveness is beginning to be tested, with promising results. (Goldman et. al </a:t>
            </a:r>
            <a:r>
              <a:rPr lang="en-US" sz="2200" i="1" dirty="0"/>
              <a:t>Reading for Understanding </a:t>
            </a:r>
            <a:r>
              <a:rPr lang="en-US" sz="2200" dirty="0"/>
              <a:t>Project (2017, 2019);  De la Paz et. al 2005, 2012, 2016; Hynd, Holschuh, &amp; Hubbard, 2004; Reisman, 2012; Rudd, Greenbowe, Hand, &amp; Legg , 2001; Shanahan et al 20016)</a:t>
            </a:r>
          </a:p>
          <a:p>
            <a:r>
              <a:rPr lang="en-US" sz="2200" dirty="0"/>
              <a:t>The nature of the activities that have been developed so far suggest a wide range of learning benefits.</a:t>
            </a:r>
          </a:p>
          <a:p>
            <a:pPr>
              <a:buFont typeface="Wingdings" pitchFamily="2" charset="2"/>
              <a:buNone/>
            </a:pPr>
            <a:endParaRPr lang="en-US" dirty="0"/>
          </a:p>
          <a:p>
            <a:pPr>
              <a:buFont typeface="Wingdings" pitchFamily="2" charset="2"/>
              <a:buNone/>
            </a:pPr>
            <a:endParaRPr lang="en-US" dirty="0"/>
          </a:p>
          <a:p>
            <a:endParaRPr lang="en-US" dirty="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20">
            <a:extLst>
              <a:ext uri="{FF2B5EF4-FFF2-40B4-BE49-F238E27FC236}">
                <a16:creationId xmlns:a16="http://schemas.microsoft.com/office/drawing/2014/main" id="{1500D2CA-F852-BD4D-A75A-8D88737F0D9D}"/>
              </a:ext>
            </a:extLst>
          </p:cNvPr>
          <p:cNvGraphicFramePr>
            <a:graphicFrameLocks noGrp="1"/>
          </p:cNvGraphicFramePr>
          <p:nvPr>
            <p:extLst>
              <p:ext uri="{D42A27DB-BD31-4B8C-83A1-F6EECF244321}">
                <p14:modId xmlns:p14="http://schemas.microsoft.com/office/powerpoint/2010/main" val="156486239"/>
              </p:ext>
            </p:extLst>
          </p:nvPr>
        </p:nvGraphicFramePr>
        <p:xfrm>
          <a:off x="1600200" y="1371601"/>
          <a:ext cx="5622925" cy="838200"/>
        </p:xfrm>
        <a:graphic>
          <a:graphicData uri="http://schemas.openxmlformats.org/drawingml/2006/table">
            <a:tbl>
              <a:tblPr/>
              <a:tblGrid>
                <a:gridCol w="2819400">
                  <a:extLst>
                    <a:ext uri="{9D8B030D-6E8A-4147-A177-3AD203B41FA5}">
                      <a16:colId xmlns:a16="http://schemas.microsoft.com/office/drawing/2014/main" val="20000"/>
                    </a:ext>
                  </a:extLst>
                </a:gridCol>
                <a:gridCol w="2803525">
                  <a:extLst>
                    <a:ext uri="{9D8B030D-6E8A-4147-A177-3AD203B41FA5}">
                      <a16:colId xmlns:a16="http://schemas.microsoft.com/office/drawing/2014/main" val="20001"/>
                    </a:ext>
                  </a:extLst>
                </a:gridCol>
              </a:tblGrid>
              <a:tr h="838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ea typeface="Times New Roman" pitchFamily="18" charset="0"/>
                          <a:cs typeface="Arial" charset="0"/>
                        </a:rPr>
                        <a:t>What is main character like at the beginning of the story?</a:t>
                      </a:r>
                      <a:endParaRPr kumimoji="0" lang="en-US"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charset="0"/>
                          <a:ea typeface="Times New Roman" pitchFamily="18" charset="0"/>
                          <a:cs typeface="Arial" charset="0"/>
                        </a:rPr>
                        <a:t>What is the main character like at the end of the story? How has he or she changed?</a:t>
                      </a:r>
                      <a:endParaRPr kumimoji="0" lang="en-US" sz="1400" b="0" i="0" u="none" strike="noStrike" cap="none" normalizeH="0" baseline="0" dirty="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3" name="Object 4">
            <a:extLst>
              <a:ext uri="{FF2B5EF4-FFF2-40B4-BE49-F238E27FC236}">
                <a16:creationId xmlns:a16="http://schemas.microsoft.com/office/drawing/2014/main" id="{14BC926A-4C88-8841-842B-E8B062EB8CE5}"/>
              </a:ext>
            </a:extLst>
          </p:cNvPr>
          <p:cNvGraphicFramePr>
            <a:graphicFrameLocks noChangeAspect="1"/>
          </p:cNvGraphicFramePr>
          <p:nvPr>
            <p:extLst>
              <p:ext uri="{D42A27DB-BD31-4B8C-83A1-F6EECF244321}">
                <p14:modId xmlns:p14="http://schemas.microsoft.com/office/powerpoint/2010/main" val="885576631"/>
              </p:ext>
            </p:extLst>
          </p:nvPr>
        </p:nvGraphicFramePr>
        <p:xfrm>
          <a:off x="2392362" y="2209801"/>
          <a:ext cx="4038600" cy="2555111"/>
        </p:xfrm>
        <a:graphic>
          <a:graphicData uri="http://schemas.openxmlformats.org/presentationml/2006/ole">
            <mc:AlternateContent xmlns:mc="http://schemas.openxmlformats.org/markup-compatibility/2006">
              <mc:Choice xmlns:v="urn:schemas-microsoft-com:vml" Requires="v">
                <p:oleObj spid="_x0000_s3081" name="Microsoft Draw Drawing" r:id="rId3" imgW="4572000" imgH="2733675" progId="MSDraw.Drawing.8.2">
                  <p:embed/>
                </p:oleObj>
              </mc:Choice>
              <mc:Fallback>
                <p:oleObj name="Microsoft Draw Drawing" r:id="rId3" imgW="4572000" imgH="2733675" progId="MSDraw.Drawing.8.2">
                  <p:embed/>
                  <p:pic>
                    <p:nvPicPr>
                      <p:cNvPr id="205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2362" y="2209801"/>
                        <a:ext cx="4038600" cy="2555111"/>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4" name="TextBox 3">
            <a:extLst>
              <a:ext uri="{FF2B5EF4-FFF2-40B4-BE49-F238E27FC236}">
                <a16:creationId xmlns:a16="http://schemas.microsoft.com/office/drawing/2014/main" id="{8C7164DF-BE7B-F044-82DF-67F869A91FBE}"/>
              </a:ext>
            </a:extLst>
          </p:cNvPr>
          <p:cNvSpPr txBox="1"/>
          <p:nvPr/>
        </p:nvSpPr>
        <p:spPr>
          <a:xfrm>
            <a:off x="0" y="4114800"/>
            <a:ext cx="9144000" cy="2062103"/>
          </a:xfrm>
          <a:prstGeom prst="rect">
            <a:avLst/>
          </a:prstGeom>
          <a:noFill/>
        </p:spPr>
        <p:txBody>
          <a:bodyPr wrap="square" rtlCol="0">
            <a:spAutoFit/>
          </a:bodyPr>
          <a:lstStyle/>
          <a:p>
            <a:pPr>
              <a:tabLst>
                <a:tab pos="457200" algn="r"/>
                <a:tab pos="2743200" algn="ctr"/>
                <a:tab pos="5486400" algn="r"/>
              </a:tabLst>
            </a:pPr>
            <a:endParaRPr lang="en-US" b="1" dirty="0">
              <a:ea typeface="Times New Roman" pitchFamily="18" charset="0"/>
              <a:cs typeface="Arial" charset="0"/>
            </a:endParaRPr>
          </a:p>
          <a:p>
            <a:pPr>
              <a:tabLst>
                <a:tab pos="457200" algn="r"/>
                <a:tab pos="2743200" algn="ctr"/>
                <a:tab pos="5486400" algn="r"/>
              </a:tabLst>
            </a:pPr>
            <a:r>
              <a:rPr lang="en-US" b="1" dirty="0">
                <a:ea typeface="Times New Roman" pitchFamily="18" charset="0"/>
                <a:cs typeface="Arial" charset="0"/>
              </a:rPr>
              <a:t>                                                              </a:t>
            </a:r>
          </a:p>
          <a:p>
            <a:pPr>
              <a:tabLst>
                <a:tab pos="457200" algn="r"/>
                <a:tab pos="2743200" algn="ctr"/>
                <a:tab pos="5486400" algn="r"/>
              </a:tabLst>
            </a:pPr>
            <a:r>
              <a:rPr lang="en-US" sz="2000" b="1" dirty="0">
                <a:ea typeface="Times New Roman" pitchFamily="18" charset="0"/>
                <a:cs typeface="Arial" charset="0"/>
              </a:rPr>
              <a:t>                                                                </a:t>
            </a:r>
            <a:r>
              <a:rPr lang="en-US" sz="2000" dirty="0">
                <a:ea typeface="Times New Roman" pitchFamily="18" charset="0"/>
                <a:cs typeface="Arial" charset="0"/>
              </a:rPr>
              <a:t>Crisis</a:t>
            </a:r>
          </a:p>
          <a:p>
            <a:pPr>
              <a:tabLst>
                <a:tab pos="457200" algn="r"/>
                <a:tab pos="2743200" algn="ctr"/>
                <a:tab pos="5486400" algn="r"/>
              </a:tabLst>
            </a:pPr>
            <a:r>
              <a:rPr lang="en-US" dirty="0">
                <a:ea typeface="Times New Roman" pitchFamily="18" charset="0"/>
                <a:cs typeface="Arial" charset="0"/>
              </a:rPr>
              <a:t>  </a:t>
            </a:r>
          </a:p>
          <a:p>
            <a:pPr>
              <a:tabLst>
                <a:tab pos="457200" algn="r"/>
                <a:tab pos="2743200" algn="ctr"/>
                <a:tab pos="5486400" algn="r"/>
              </a:tabLst>
            </a:pPr>
            <a:r>
              <a:rPr lang="en-US" dirty="0">
                <a:ea typeface="Times New Roman" pitchFamily="18" charset="0"/>
                <a:cs typeface="Arial" charset="0"/>
              </a:rPr>
              <a:t>Given this character change, what do you think the author wanted you to learn? ________________________________________________________________________________________________________________________________________________________ </a:t>
            </a:r>
            <a:endParaRPr lang="en-US" dirty="0"/>
          </a:p>
        </p:txBody>
      </p:sp>
    </p:spTree>
    <p:extLst>
      <p:ext uri="{BB962C8B-B14F-4D97-AF65-F5344CB8AC3E}">
        <p14:creationId xmlns:p14="http://schemas.microsoft.com/office/powerpoint/2010/main" val="30266173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12813" y="277813"/>
            <a:ext cx="7773987" cy="922337"/>
          </a:xfrm>
        </p:spPr>
        <p:txBody>
          <a:bodyPr/>
          <a:lstStyle/>
          <a:p>
            <a:pPr eaLnBrk="1" hangingPunct="1"/>
            <a:r>
              <a:rPr lang="en-US" b="1" dirty="0"/>
              <a:t>History Events Chart</a:t>
            </a:r>
          </a:p>
        </p:txBody>
      </p:sp>
      <p:graphicFrame>
        <p:nvGraphicFramePr>
          <p:cNvPr id="35910" name="Group 70"/>
          <p:cNvGraphicFramePr>
            <a:graphicFrameLocks noGrp="1"/>
          </p:cNvGraphicFramePr>
          <p:nvPr>
            <p:ph type="tbl" idx="1"/>
          </p:nvPr>
        </p:nvGraphicFramePr>
        <p:xfrm>
          <a:off x="457200" y="1295400"/>
          <a:ext cx="8229600" cy="4533903"/>
        </p:xfrm>
        <a:graphic>
          <a:graphicData uri="http://schemas.openxmlformats.org/drawingml/2006/table">
            <a:tbl>
              <a:tblPr/>
              <a:tblGrid>
                <a:gridCol w="1401763">
                  <a:extLst>
                    <a:ext uri="{9D8B030D-6E8A-4147-A177-3AD203B41FA5}">
                      <a16:colId xmlns:a16="http://schemas.microsoft.com/office/drawing/2014/main" val="20000"/>
                    </a:ext>
                  </a:extLst>
                </a:gridCol>
                <a:gridCol w="1331912">
                  <a:extLst>
                    <a:ext uri="{9D8B030D-6E8A-4147-A177-3AD203B41FA5}">
                      <a16:colId xmlns:a16="http://schemas.microsoft.com/office/drawing/2014/main" val="20001"/>
                    </a:ext>
                  </a:extLst>
                </a:gridCol>
                <a:gridCol w="1373188">
                  <a:extLst>
                    <a:ext uri="{9D8B030D-6E8A-4147-A177-3AD203B41FA5}">
                      <a16:colId xmlns:a16="http://schemas.microsoft.com/office/drawing/2014/main" val="20002"/>
                    </a:ext>
                  </a:extLst>
                </a:gridCol>
                <a:gridCol w="1419225">
                  <a:extLst>
                    <a:ext uri="{9D8B030D-6E8A-4147-A177-3AD203B41FA5}">
                      <a16:colId xmlns:a16="http://schemas.microsoft.com/office/drawing/2014/main" val="20003"/>
                    </a:ext>
                  </a:extLst>
                </a:gridCol>
                <a:gridCol w="1374775">
                  <a:extLst>
                    <a:ext uri="{9D8B030D-6E8A-4147-A177-3AD203B41FA5}">
                      <a16:colId xmlns:a16="http://schemas.microsoft.com/office/drawing/2014/main" val="20004"/>
                    </a:ext>
                  </a:extLst>
                </a:gridCol>
                <a:gridCol w="1328737">
                  <a:extLst>
                    <a:ext uri="{9D8B030D-6E8A-4147-A177-3AD203B41FA5}">
                      <a16:colId xmlns:a16="http://schemas.microsoft.com/office/drawing/2014/main" val="20005"/>
                    </a:ext>
                  </a:extLst>
                </a:gridCol>
              </a:tblGrid>
              <a:tr h="414338">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TEXT</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WHO?</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WHAT?</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WHERE?</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WHEN?</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1" i="0" u="none" strike="noStrike" cap="none" normalizeH="0" baseline="0" dirty="0">
                          <a:ln>
                            <a:noFill/>
                          </a:ln>
                          <a:solidFill>
                            <a:schemeClr val="tx1"/>
                          </a:solidFill>
                          <a:effectLst/>
                          <a:latin typeface="Times New Roman" pitchFamily="18" charset="0"/>
                          <a:cs typeface="Times New Roman" pitchFamily="18" charset="0"/>
                        </a:rPr>
                        <a:t>WHY?</a:t>
                      </a:r>
                      <a:endParaRPr kumimoji="0" lang="en-US" sz="17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22300">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a:ln>
                            <a:noFill/>
                          </a:ln>
                          <a:solidFill>
                            <a:schemeClr val="tx1"/>
                          </a:solidFill>
                          <a:effectLst/>
                          <a:latin typeface="Times New Roman" pitchFamily="18" charset="0"/>
                          <a:cs typeface="Times New Roman" pitchFamily="18" charset="0"/>
                        </a:rPr>
                        <a:t>1</a:t>
                      </a:r>
                      <a:endParaRPr kumimoji="0" lang="en-US" sz="1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a:ln>
                            <a:noFill/>
                          </a:ln>
                          <a:solidFill>
                            <a:schemeClr val="tx1"/>
                          </a:solidFill>
                          <a:effectLst/>
                          <a:latin typeface="Times New Roman" pitchFamily="18" charset="0"/>
                          <a:cs typeface="Times New Roman" pitchFamily="18" charset="0"/>
                        </a:rPr>
                        <a:t>Relation: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623888">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a:ln>
                            <a:noFill/>
                          </a:ln>
                          <a:solidFill>
                            <a:schemeClr val="tx1"/>
                          </a:solidFill>
                          <a:effectLst/>
                          <a:latin typeface="Times New Roman" pitchFamily="18" charset="0"/>
                          <a:cs typeface="Times New Roman" pitchFamily="18" charset="0"/>
                        </a:rPr>
                        <a:t>2</a:t>
                      </a:r>
                      <a:endParaRPr kumimoji="0" lang="en-US" sz="1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a:ln>
                            <a:noFill/>
                          </a:ln>
                          <a:solidFill>
                            <a:schemeClr val="tx1"/>
                          </a:solidFill>
                          <a:effectLst/>
                          <a:latin typeface="Times New Roman" pitchFamily="18" charset="0"/>
                          <a:cs typeface="Times New Roman" pitchFamily="18" charset="0"/>
                        </a:rPr>
                        <a:t>Relation: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622300">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a:ln>
                            <a:noFill/>
                          </a:ln>
                          <a:solidFill>
                            <a:schemeClr val="tx1"/>
                          </a:solidFill>
                          <a:effectLst/>
                          <a:latin typeface="Times New Roman" pitchFamily="18" charset="0"/>
                          <a:cs typeface="Times New Roman" pitchFamily="18" charset="0"/>
                        </a:rPr>
                        <a:t>3</a:t>
                      </a:r>
                      <a:endParaRPr kumimoji="0" lang="en-US" sz="1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14338">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a:ln>
                            <a:noFill/>
                          </a:ln>
                          <a:solidFill>
                            <a:schemeClr val="tx1"/>
                          </a:solidFill>
                          <a:effectLst/>
                          <a:latin typeface="Times New Roman" pitchFamily="18" charset="0"/>
                          <a:cs typeface="Times New Roman" pitchFamily="18" charset="0"/>
                        </a:rPr>
                        <a:t>Relation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623888">
                <a:tc>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100" b="0" i="0" u="none" strike="noStrike" cap="none" normalizeH="0" baseline="0" dirty="0">
                          <a:ln>
                            <a:noFill/>
                          </a:ln>
                          <a:solidFill>
                            <a:schemeClr val="tx1"/>
                          </a:solidFill>
                          <a:effectLst/>
                          <a:latin typeface="Times New Roman" pitchFamily="18" charset="0"/>
                          <a:cs typeface="Times New Roman" pitchFamily="18" charset="0"/>
                        </a:rPr>
                        <a:t>4</a:t>
                      </a:r>
                      <a:endParaRPr kumimoji="0" lang="en-US" sz="1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84175">
                <a:tc gridSpan="6">
                  <a:txBody>
                    <a:bodyPr/>
                    <a:lstStyle/>
                    <a:p>
                      <a:pPr marL="342900" marR="0" lvl="0" indent="-342900" algn="l" defTabSz="914400" rtl="0" eaLnBrk="1" fontAlgn="base" latinLnBrk="0" hangingPunct="1">
                        <a:lnSpc>
                          <a:spcPct val="100000"/>
                        </a:lnSpc>
                        <a:spcBef>
                          <a:spcPct val="0"/>
                        </a:spcBef>
                        <a:spcAft>
                          <a:spcPct val="0"/>
                        </a:spcAft>
                        <a:buClrTx/>
                        <a:buSzPct val="65000"/>
                        <a:buFont typeface="Wingdings" pitchFamily="2" charset="2"/>
                        <a:buNone/>
                        <a:tabLst/>
                      </a:pPr>
                      <a:r>
                        <a:rPr kumimoji="0" lang="en-US" sz="1700" b="0" i="0" u="none" strike="noStrike" cap="none" normalizeH="0" baseline="0" dirty="0">
                          <a:ln>
                            <a:noFill/>
                          </a:ln>
                          <a:solidFill>
                            <a:schemeClr val="tx1"/>
                          </a:solidFill>
                          <a:effectLst/>
                          <a:latin typeface="Times New Roman" pitchFamily="18" charset="0"/>
                          <a:cs typeface="Times New Roman" pitchFamily="18" charset="0"/>
                        </a:rPr>
                        <a:t>                 Main point: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fontScale="90000"/>
          </a:bodyPr>
          <a:lstStyle/>
          <a:p>
            <a:r>
              <a:rPr lang="en-US" b="1" dirty="0"/>
              <a:t>Comparing Content Area Reading and Disciplinary Literacy</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02917450"/>
              </p:ext>
            </p:extLst>
          </p:nvPr>
        </p:nvGraphicFramePr>
        <p:xfrm>
          <a:off x="533400" y="1524000"/>
          <a:ext cx="8229600" cy="4073969"/>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3124200">
                  <a:extLst>
                    <a:ext uri="{9D8B030D-6E8A-4147-A177-3AD203B41FA5}">
                      <a16:colId xmlns:a16="http://schemas.microsoft.com/office/drawing/2014/main" val="20002"/>
                    </a:ext>
                  </a:extLst>
                </a:gridCol>
              </a:tblGrid>
              <a:tr h="422665">
                <a:tc>
                  <a:txBody>
                    <a:bodyPr/>
                    <a:lstStyle/>
                    <a:p>
                      <a:endParaRPr lang="en-US" sz="2000" dirty="0"/>
                    </a:p>
                  </a:txBody>
                  <a:tcPr/>
                </a:tc>
                <a:tc>
                  <a:txBody>
                    <a:bodyPr/>
                    <a:lstStyle/>
                    <a:p>
                      <a:r>
                        <a:rPr lang="en-US" sz="2000" dirty="0"/>
                        <a:t>Content Area</a:t>
                      </a:r>
                      <a:r>
                        <a:rPr lang="en-US" sz="2000" baseline="0" dirty="0"/>
                        <a:t> Reading</a:t>
                      </a:r>
                      <a:endParaRPr lang="en-US" sz="2000" dirty="0"/>
                    </a:p>
                  </a:txBody>
                  <a:tcPr/>
                </a:tc>
                <a:tc>
                  <a:txBody>
                    <a:bodyPr/>
                    <a:lstStyle/>
                    <a:p>
                      <a:r>
                        <a:rPr lang="en-US" sz="2000" dirty="0"/>
                        <a:t>Disciplinary Literacy</a:t>
                      </a:r>
                    </a:p>
                  </a:txBody>
                  <a:tcPr/>
                </a:tc>
                <a:extLst>
                  <a:ext uri="{0D108BD9-81ED-4DB2-BD59-A6C34878D82A}">
                    <a16:rowId xmlns:a16="http://schemas.microsoft.com/office/drawing/2014/main" val="10000"/>
                  </a:ext>
                </a:extLst>
              </a:tr>
              <a:tr h="422665">
                <a:tc>
                  <a:txBody>
                    <a:bodyPr/>
                    <a:lstStyle/>
                    <a:p>
                      <a:r>
                        <a:rPr lang="en-US" sz="1800" dirty="0"/>
                        <a:t>Source</a:t>
                      </a:r>
                    </a:p>
                  </a:txBody>
                  <a:tcPr/>
                </a:tc>
                <a:tc>
                  <a:txBody>
                    <a:bodyPr/>
                    <a:lstStyle/>
                    <a:p>
                      <a:r>
                        <a:rPr lang="en-US" sz="1800" dirty="0"/>
                        <a:t>Reading</a:t>
                      </a:r>
                      <a:r>
                        <a:rPr lang="en-US" sz="1800" baseline="0" dirty="0"/>
                        <a:t> experts since 1920s</a:t>
                      </a:r>
                      <a:endParaRPr lang="en-US" sz="1800" dirty="0"/>
                    </a:p>
                  </a:txBody>
                  <a:tcPr/>
                </a:tc>
                <a:tc>
                  <a:txBody>
                    <a:bodyPr/>
                    <a:lstStyle/>
                    <a:p>
                      <a:r>
                        <a:rPr lang="en-US" sz="1800" dirty="0"/>
                        <a:t>Wider range of experts since 1990s</a:t>
                      </a:r>
                    </a:p>
                  </a:txBody>
                  <a:tcPr/>
                </a:tc>
                <a:extLst>
                  <a:ext uri="{0D108BD9-81ED-4DB2-BD59-A6C34878D82A}">
                    <a16:rowId xmlns:a16="http://schemas.microsoft.com/office/drawing/2014/main" val="10001"/>
                  </a:ext>
                </a:extLst>
              </a:tr>
              <a:tr h="422665">
                <a:tc>
                  <a:txBody>
                    <a:bodyPr/>
                    <a:lstStyle/>
                    <a:p>
                      <a:r>
                        <a:rPr lang="en-US" sz="1800" b="0" dirty="0"/>
                        <a:t>Nature of skills</a:t>
                      </a:r>
                    </a:p>
                  </a:txBody>
                  <a:tcPr/>
                </a:tc>
                <a:tc>
                  <a:txBody>
                    <a:bodyPr/>
                    <a:lstStyle/>
                    <a:p>
                      <a:r>
                        <a:rPr lang="en-US" sz="1800" b="0" dirty="0"/>
                        <a:t>Generalizable</a:t>
                      </a:r>
                    </a:p>
                  </a:txBody>
                  <a:tcPr/>
                </a:tc>
                <a:tc>
                  <a:txBody>
                    <a:bodyPr/>
                    <a:lstStyle/>
                    <a:p>
                      <a:r>
                        <a:rPr lang="en-US" sz="1800" b="0" dirty="0"/>
                        <a:t>Specialized</a:t>
                      </a:r>
                    </a:p>
                  </a:txBody>
                  <a:tcPr/>
                </a:tc>
                <a:extLst>
                  <a:ext uri="{0D108BD9-81ED-4DB2-BD59-A6C34878D82A}">
                    <a16:rowId xmlns:a16="http://schemas.microsoft.com/office/drawing/2014/main" val="10002"/>
                  </a:ext>
                </a:extLst>
              </a:tr>
              <a:tr h="1042189">
                <a:tc>
                  <a:txBody>
                    <a:bodyPr/>
                    <a:lstStyle/>
                    <a:p>
                      <a:r>
                        <a:rPr lang="en-US" sz="1800" b="0" dirty="0"/>
                        <a:t>Focus</a:t>
                      </a:r>
                    </a:p>
                  </a:txBody>
                  <a:tcPr/>
                </a:tc>
                <a:tc>
                  <a:txBody>
                    <a:bodyPr/>
                    <a:lstStyle/>
                    <a:p>
                      <a:r>
                        <a:rPr lang="en-US" sz="1800" b="0" kern="1200" dirty="0">
                          <a:solidFill>
                            <a:schemeClr val="dk1"/>
                          </a:solidFill>
                          <a:latin typeface="+mn-lt"/>
                          <a:ea typeface="+mn-ea"/>
                          <a:cs typeface="+mn-cs"/>
                        </a:rPr>
                        <a:t>Use of reading and writing to study/learn information</a:t>
                      </a:r>
                      <a:endParaRPr lang="en-US" sz="1800" b="0" dirty="0"/>
                    </a:p>
                  </a:txBody>
                  <a:tcPr/>
                </a:tc>
                <a:tc>
                  <a:txBody>
                    <a:bodyPr/>
                    <a:lstStyle/>
                    <a:p>
                      <a:r>
                        <a:rPr lang="en-US" sz="1800" b="0" kern="1200" dirty="0">
                          <a:solidFill>
                            <a:schemeClr val="dk1"/>
                          </a:solidFill>
                          <a:latin typeface="+mn-lt"/>
                          <a:ea typeface="+mn-ea"/>
                          <a:cs typeface="+mn-cs"/>
                        </a:rPr>
                        <a:t>How literacy is used to make meaning within a discipline</a:t>
                      </a:r>
                      <a:endParaRPr lang="en-US" sz="1800" b="0" dirty="0"/>
                    </a:p>
                  </a:txBody>
                  <a:tcPr/>
                </a:tc>
                <a:extLst>
                  <a:ext uri="{0D108BD9-81ED-4DB2-BD59-A6C34878D82A}">
                    <a16:rowId xmlns:a16="http://schemas.microsoft.com/office/drawing/2014/main" val="10003"/>
                  </a:ext>
                </a:extLst>
              </a:tr>
              <a:tr h="422665">
                <a:tc>
                  <a:txBody>
                    <a:bodyPr/>
                    <a:lstStyle/>
                    <a:p>
                      <a:r>
                        <a:rPr lang="en-US" sz="1800" b="0" dirty="0"/>
                        <a:t>Students</a:t>
                      </a:r>
                    </a:p>
                  </a:txBody>
                  <a:tcPr/>
                </a:tc>
                <a:tc>
                  <a:txBody>
                    <a:bodyPr/>
                    <a:lstStyle/>
                    <a:p>
                      <a:r>
                        <a:rPr lang="en-US" sz="1800" b="0" dirty="0"/>
                        <a:t>Remedial</a:t>
                      </a:r>
                    </a:p>
                  </a:txBody>
                  <a:tcPr/>
                </a:tc>
                <a:tc>
                  <a:txBody>
                    <a:bodyPr/>
                    <a:lstStyle/>
                    <a:p>
                      <a:r>
                        <a:rPr lang="en-US" sz="1800" b="0" dirty="0"/>
                        <a:t>Whole</a:t>
                      </a:r>
                      <a:r>
                        <a:rPr lang="en-US" sz="1800" b="0" baseline="0" dirty="0"/>
                        <a:t> distribution</a:t>
                      </a:r>
                      <a:endParaRPr lang="en-US" sz="1800" b="0" dirty="0"/>
                    </a:p>
                  </a:txBody>
                  <a:tcPr/>
                </a:tc>
                <a:extLst>
                  <a:ext uri="{0D108BD9-81ED-4DB2-BD59-A6C34878D82A}">
                    <a16:rowId xmlns:a16="http://schemas.microsoft.com/office/drawing/2014/main" val="10004"/>
                  </a:ext>
                </a:extLst>
              </a:tr>
              <a:tr h="573204">
                <a:tc>
                  <a:txBody>
                    <a:bodyPr/>
                    <a:lstStyle/>
                    <a:p>
                      <a:r>
                        <a:rPr lang="en-US" sz="2000" b="1" dirty="0"/>
                        <a:t>Texts</a:t>
                      </a:r>
                    </a:p>
                  </a:txBody>
                  <a:tcPr/>
                </a:tc>
                <a:tc>
                  <a:txBody>
                    <a:bodyPr/>
                    <a:lstStyle/>
                    <a:p>
                      <a:r>
                        <a:rPr lang="en-US" sz="2000" b="1" baseline="0" dirty="0"/>
                        <a:t>Sometimes encourages use of literary text</a:t>
                      </a:r>
                      <a:endParaRPr lang="en-US" sz="2000" b="1" dirty="0"/>
                    </a:p>
                  </a:txBody>
                  <a:tcPr/>
                </a:tc>
                <a:tc>
                  <a:txBody>
                    <a:bodyPr/>
                    <a:lstStyle/>
                    <a:p>
                      <a:r>
                        <a:rPr lang="en-US" sz="2000" b="1" dirty="0"/>
                        <a:t>Only focuses on disciplinary text</a:t>
                      </a:r>
                    </a:p>
                  </a:txBody>
                  <a:tcPr/>
                </a:tc>
                <a:extLst>
                  <a:ext uri="{0D108BD9-81ED-4DB2-BD59-A6C34878D82A}">
                    <a16:rowId xmlns:a16="http://schemas.microsoft.com/office/drawing/2014/main" val="10005"/>
                  </a:ext>
                </a:extLst>
              </a:tr>
              <a:tr h="422665">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b="1" dirty="0"/>
              <a:t>Content Area Reading Texts</a:t>
            </a:r>
          </a:p>
        </p:txBody>
      </p:sp>
      <p:sp>
        <p:nvSpPr>
          <p:cNvPr id="31747" name="Content Placeholder 2"/>
          <p:cNvSpPr>
            <a:spLocks noGrp="1"/>
          </p:cNvSpPr>
          <p:nvPr>
            <p:ph idx="1"/>
          </p:nvPr>
        </p:nvSpPr>
        <p:spPr/>
        <p:txBody>
          <a:bodyPr/>
          <a:lstStyle/>
          <a:p>
            <a:r>
              <a:rPr lang="en-US" sz="2000" dirty="0"/>
              <a:t>Often promotes reading of plays, short stories, novels, poems for math, science, and history</a:t>
            </a:r>
          </a:p>
          <a:p>
            <a:r>
              <a:rPr lang="en-US" sz="2000" dirty="0"/>
              <a:t>Thematic units and integrated curriculum (focused on the non-disciplinary use of disciplinary information)</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b="1" dirty="0"/>
              <a:t>Disciplinary Literacy </a:t>
            </a:r>
            <a:br>
              <a:rPr lang="en-US" b="1" dirty="0"/>
            </a:br>
            <a:r>
              <a:rPr lang="en-US" b="1" dirty="0"/>
              <a:t>Texts</a:t>
            </a:r>
          </a:p>
        </p:txBody>
      </p:sp>
      <p:sp>
        <p:nvSpPr>
          <p:cNvPr id="32771" name="Content Placeholder 2"/>
          <p:cNvSpPr>
            <a:spLocks noGrp="1"/>
          </p:cNvSpPr>
          <p:nvPr>
            <p:ph idx="1"/>
          </p:nvPr>
        </p:nvSpPr>
        <p:spPr/>
        <p:txBody>
          <a:bodyPr/>
          <a:lstStyle/>
          <a:p>
            <a:r>
              <a:rPr lang="en-US" sz="2000" dirty="0"/>
              <a:t>Language differs across disciplines, so it is critical that readers confront the language of their discipline</a:t>
            </a:r>
          </a:p>
          <a:p>
            <a:r>
              <a:rPr lang="en-US" sz="2000" dirty="0"/>
              <a:t>The Friendly Textbook Dilemma </a:t>
            </a:r>
          </a:p>
          <a:p>
            <a:endParaRPr lang="en-US" dirty="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7813"/>
            <a:ext cx="8458200" cy="1322387"/>
          </a:xfrm>
        </p:spPr>
        <p:txBody>
          <a:bodyPr/>
          <a:lstStyle/>
          <a:p>
            <a:r>
              <a:rPr lang="en-US" sz="3600" b="1" dirty="0"/>
              <a:t>History Reading (Fang &amp; </a:t>
            </a:r>
            <a:r>
              <a:rPr lang="en-US" sz="3600" b="1" dirty="0" err="1"/>
              <a:t>Schleppergrell</a:t>
            </a:r>
            <a:r>
              <a:rPr lang="en-US" sz="3600" b="1" dirty="0"/>
              <a:t>)</a:t>
            </a:r>
          </a:p>
        </p:txBody>
      </p:sp>
      <p:sp>
        <p:nvSpPr>
          <p:cNvPr id="30723" name="Content Placeholder 2"/>
          <p:cNvSpPr>
            <a:spLocks noGrp="1"/>
          </p:cNvSpPr>
          <p:nvPr>
            <p:ph idx="1"/>
          </p:nvPr>
        </p:nvSpPr>
        <p:spPr/>
        <p:txBody>
          <a:bodyPr>
            <a:normAutofit/>
          </a:bodyPr>
          <a:lstStyle/>
          <a:p>
            <a:r>
              <a:rPr lang="en-US" sz="2000" dirty="0"/>
              <a:t>History text constructs time and causation</a:t>
            </a:r>
          </a:p>
          <a:p>
            <a:r>
              <a:rPr lang="en-US" sz="2000" dirty="0"/>
              <a:t>Attributes agency (readers need to focus on the reasons for actions and the outcomes of those actions—cause/effect)</a:t>
            </a:r>
          </a:p>
          <a:p>
            <a:r>
              <a:rPr lang="en-US" sz="2000" dirty="0"/>
              <a:t>Presents judgment and interpretation (argument)</a:t>
            </a:r>
          </a:p>
          <a:p>
            <a:r>
              <a:rPr lang="en-US" sz="2000" dirty="0"/>
              <a:t>Often narratives with lack of clear connections to thesis </a:t>
            </a:r>
          </a:p>
        </p:txBody>
      </p:sp>
      <p:sp>
        <p:nvSpPr>
          <p:cNvPr id="2" name="TextBox 1">
            <a:extLst>
              <a:ext uri="{FF2B5EF4-FFF2-40B4-BE49-F238E27FC236}">
                <a16:creationId xmlns:a16="http://schemas.microsoft.com/office/drawing/2014/main" id="{9E3F50A3-0C72-CC4E-B493-F3B221AC7922}"/>
              </a:ext>
            </a:extLst>
          </p:cNvPr>
          <p:cNvSpPr txBox="1"/>
          <p:nvPr/>
        </p:nvSpPr>
        <p:spPr>
          <a:xfrm>
            <a:off x="636904" y="2590800"/>
            <a:ext cx="3249296" cy="1846659"/>
          </a:xfrm>
          <a:prstGeom prst="rect">
            <a:avLst/>
          </a:prstGeom>
          <a:noFill/>
        </p:spPr>
        <p:txBody>
          <a:bodyPr wrap="square" rtlCol="0">
            <a:spAutoFit/>
          </a:bodyPr>
          <a:lstStyle/>
          <a:p>
            <a:pPr algn="ctr"/>
            <a:r>
              <a:rPr lang="en-US" sz="3200" dirty="0">
                <a:solidFill>
                  <a:schemeClr val="bg1"/>
                </a:solidFill>
                <a:latin typeface="Calibri" panose="020F0502020204030204" pitchFamily="34" charset="0"/>
                <a:cs typeface="Calibri" panose="020F0502020204030204" pitchFamily="34" charset="0"/>
              </a:rPr>
              <a:t>Functional linguistics (History)</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z="3600" b="1" dirty="0"/>
              <a:t>Functional Linguistics (History)</a:t>
            </a:r>
            <a:br>
              <a:rPr lang="en-US" sz="3600" b="1" dirty="0"/>
            </a:br>
            <a:r>
              <a:rPr lang="en-US" sz="3600" b="1" dirty="0"/>
              <a:t> (cont.)</a:t>
            </a:r>
          </a:p>
        </p:txBody>
      </p:sp>
      <p:sp>
        <p:nvSpPr>
          <p:cNvPr id="32771" name="Content Placeholder 2"/>
          <p:cNvSpPr>
            <a:spLocks noGrp="1"/>
          </p:cNvSpPr>
          <p:nvPr>
            <p:ph idx="1"/>
          </p:nvPr>
        </p:nvSpPr>
        <p:spPr>
          <a:xfrm>
            <a:off x="4800600" y="1600200"/>
            <a:ext cx="3886200" cy="4530725"/>
          </a:xfrm>
        </p:spPr>
        <p:txBody>
          <a:bodyPr/>
          <a:lstStyle/>
          <a:p>
            <a:r>
              <a:rPr lang="en-US" sz="2400" dirty="0"/>
              <a:t>History also constructs </a:t>
            </a:r>
            <a:r>
              <a:rPr lang="en-US" sz="2400" u="sng" dirty="0"/>
              <a:t>participants/actors</a:t>
            </a:r>
            <a:r>
              <a:rPr lang="en-US" sz="2400" dirty="0"/>
              <a:t> and the </a:t>
            </a:r>
            <a:r>
              <a:rPr lang="en-US" sz="2400" u="sng" dirty="0"/>
              <a:t>processes</a:t>
            </a:r>
            <a:r>
              <a:rPr lang="en-US" sz="2400" dirty="0"/>
              <a:t> that they engaged in to move </a:t>
            </a:r>
            <a:r>
              <a:rPr lang="en-US" sz="2400" u="sng" dirty="0"/>
              <a:t>towards their goals</a:t>
            </a:r>
            <a:r>
              <a:rPr lang="en-US" sz="2400" dirty="0"/>
              <a:t>.</a:t>
            </a:r>
          </a:p>
          <a:p>
            <a:pPr>
              <a:buFont typeface="Wingdings" pitchFamily="2" charset="2"/>
              <a:buNone/>
            </a:pP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Secondary Literacy Problems (cont.)</a:t>
            </a:r>
          </a:p>
        </p:txBody>
      </p:sp>
      <p:sp>
        <p:nvSpPr>
          <p:cNvPr id="3" name="Content Placeholder 2"/>
          <p:cNvSpPr>
            <a:spLocks noGrp="1"/>
          </p:cNvSpPr>
          <p:nvPr>
            <p:ph idx="1"/>
          </p:nvPr>
        </p:nvSpPr>
        <p:spPr/>
        <p:txBody>
          <a:bodyPr>
            <a:normAutofit fontScale="92500"/>
          </a:bodyPr>
          <a:lstStyle/>
          <a:p>
            <a:r>
              <a:rPr lang="en-US" sz="2400" dirty="0"/>
              <a:t> The second problem has to do with a significant portion of those students who are not identified as strugglers</a:t>
            </a:r>
          </a:p>
          <a:p>
            <a:r>
              <a:rPr lang="en-US" sz="2400" dirty="0"/>
              <a:t>~30% of students meet current standards, graduate from high school, start college but require remediation, usually don’t complete college, and also struggle in the workplace</a:t>
            </a:r>
          </a:p>
        </p:txBody>
      </p:sp>
    </p:spTree>
    <p:extLst>
      <p:ext uri="{BB962C8B-B14F-4D97-AF65-F5344CB8AC3E}">
        <p14:creationId xmlns:p14="http://schemas.microsoft.com/office/powerpoint/2010/main" val="35552280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z="3600" b="1" dirty="0"/>
              <a:t>History Reading (Fang &amp; </a:t>
            </a:r>
            <a:r>
              <a:rPr lang="en-US" sz="3600" b="1" dirty="0" err="1"/>
              <a:t>Schleppergrel</a:t>
            </a:r>
            <a:r>
              <a:rPr lang="en-US" sz="3600" b="1" dirty="0"/>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09611058"/>
              </p:ext>
            </p:extLst>
          </p:nvPr>
        </p:nvGraphicFramePr>
        <p:xfrm>
          <a:off x="457200" y="1524000"/>
          <a:ext cx="8153400" cy="3810001"/>
        </p:xfrm>
        <a:graphic>
          <a:graphicData uri="http://schemas.openxmlformats.org/drawingml/2006/table">
            <a:tbl>
              <a:tblPr firstRow="1" bandRow="1">
                <a:tableStyleId>{5C22544A-7EE6-4342-B048-85BDC9FD1C3A}</a:tableStyleId>
              </a:tblPr>
              <a:tblGrid>
                <a:gridCol w="981428">
                  <a:extLst>
                    <a:ext uri="{9D8B030D-6E8A-4147-A177-3AD203B41FA5}">
                      <a16:colId xmlns:a16="http://schemas.microsoft.com/office/drawing/2014/main" val="20000"/>
                    </a:ext>
                  </a:extLst>
                </a:gridCol>
                <a:gridCol w="1736372">
                  <a:extLst>
                    <a:ext uri="{9D8B030D-6E8A-4147-A177-3AD203B41FA5}">
                      <a16:colId xmlns:a16="http://schemas.microsoft.com/office/drawing/2014/main" val="20001"/>
                    </a:ext>
                  </a:extLst>
                </a:gridCol>
                <a:gridCol w="1358900">
                  <a:extLst>
                    <a:ext uri="{9D8B030D-6E8A-4147-A177-3AD203B41FA5}">
                      <a16:colId xmlns:a16="http://schemas.microsoft.com/office/drawing/2014/main" val="20002"/>
                    </a:ext>
                  </a:extLst>
                </a:gridCol>
                <a:gridCol w="1358900">
                  <a:extLst>
                    <a:ext uri="{9D8B030D-6E8A-4147-A177-3AD203B41FA5}">
                      <a16:colId xmlns:a16="http://schemas.microsoft.com/office/drawing/2014/main" val="20003"/>
                    </a:ext>
                  </a:extLst>
                </a:gridCol>
                <a:gridCol w="1358900">
                  <a:extLst>
                    <a:ext uri="{9D8B030D-6E8A-4147-A177-3AD203B41FA5}">
                      <a16:colId xmlns:a16="http://schemas.microsoft.com/office/drawing/2014/main" val="20004"/>
                    </a:ext>
                  </a:extLst>
                </a:gridCol>
                <a:gridCol w="1358900">
                  <a:extLst>
                    <a:ext uri="{9D8B030D-6E8A-4147-A177-3AD203B41FA5}">
                      <a16:colId xmlns:a16="http://schemas.microsoft.com/office/drawing/2014/main" val="20005"/>
                    </a:ext>
                  </a:extLst>
                </a:gridCol>
              </a:tblGrid>
              <a:tr h="414192">
                <a:tc>
                  <a:txBody>
                    <a:bodyPr/>
                    <a:lstStyle/>
                    <a:p>
                      <a:r>
                        <a:rPr lang="en-US" dirty="0"/>
                        <a:t>Clause</a:t>
                      </a:r>
                    </a:p>
                  </a:txBody>
                  <a:tcPr/>
                </a:tc>
                <a:tc>
                  <a:txBody>
                    <a:bodyPr/>
                    <a:lstStyle/>
                    <a:p>
                      <a:r>
                        <a:rPr lang="en-US" dirty="0"/>
                        <a:t>Circumstance</a:t>
                      </a:r>
                    </a:p>
                  </a:txBody>
                  <a:tcPr/>
                </a:tc>
                <a:tc>
                  <a:txBody>
                    <a:bodyPr/>
                    <a:lstStyle/>
                    <a:p>
                      <a:r>
                        <a:rPr lang="en-US" dirty="0"/>
                        <a:t>Actor</a:t>
                      </a:r>
                    </a:p>
                  </a:txBody>
                  <a:tcPr/>
                </a:tc>
                <a:tc>
                  <a:txBody>
                    <a:bodyPr/>
                    <a:lstStyle/>
                    <a:p>
                      <a:r>
                        <a:rPr lang="en-US" dirty="0"/>
                        <a:t>Process</a:t>
                      </a:r>
                    </a:p>
                  </a:txBody>
                  <a:tcPr/>
                </a:tc>
                <a:tc>
                  <a:txBody>
                    <a:bodyPr/>
                    <a:lstStyle/>
                    <a:p>
                      <a:r>
                        <a:rPr lang="en-US" dirty="0"/>
                        <a:t>Goal</a:t>
                      </a:r>
                    </a:p>
                  </a:txBody>
                  <a:tcPr/>
                </a:tc>
                <a:tc>
                  <a:txBody>
                    <a:bodyPr/>
                    <a:lstStyle/>
                    <a:p>
                      <a:r>
                        <a:rPr lang="en-US" dirty="0"/>
                        <a:t>Circum.</a:t>
                      </a:r>
                    </a:p>
                  </a:txBody>
                  <a:tcPr/>
                </a:tc>
                <a:extLst>
                  <a:ext uri="{0D108BD9-81ED-4DB2-BD59-A6C34878D82A}">
                    <a16:rowId xmlns:a16="http://schemas.microsoft.com/office/drawing/2014/main" val="10000"/>
                  </a:ext>
                </a:extLst>
              </a:tr>
              <a:tr h="561713">
                <a:tc>
                  <a:txBody>
                    <a:bodyPr/>
                    <a:lstStyle/>
                    <a:p>
                      <a:pPr algn="ctr"/>
                      <a:r>
                        <a:rPr lang="en-US" dirty="0"/>
                        <a:t>1</a:t>
                      </a:r>
                    </a:p>
                  </a:txBody>
                  <a:tcPr/>
                </a:tc>
                <a:tc>
                  <a:txBody>
                    <a:bodyPr/>
                    <a:lstStyle/>
                    <a:p>
                      <a:r>
                        <a:rPr lang="en-US" dirty="0"/>
                        <a:t>Over the next decade,</a:t>
                      </a:r>
                    </a:p>
                  </a:txBody>
                  <a:tcPr/>
                </a:tc>
                <a:tc>
                  <a:txBody>
                    <a:bodyPr/>
                    <a:lstStyle/>
                    <a:p>
                      <a:r>
                        <a:rPr lang="en-US" dirty="0"/>
                        <a:t>further events</a:t>
                      </a:r>
                    </a:p>
                  </a:txBody>
                  <a:tcPr/>
                </a:tc>
                <a:tc>
                  <a:txBody>
                    <a:bodyPr/>
                    <a:lstStyle/>
                    <a:p>
                      <a:r>
                        <a:rPr lang="en-US" dirty="0"/>
                        <a:t>steadily led</a:t>
                      </a:r>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to</a:t>
                      </a:r>
                      <a:r>
                        <a:rPr lang="en-US" baseline="0" dirty="0"/>
                        <a:t> war</a:t>
                      </a:r>
                      <a:endParaRPr lang="en-US" dirty="0"/>
                    </a:p>
                    <a:p>
                      <a:endParaRPr lang="en-US" dirty="0"/>
                    </a:p>
                  </a:txBody>
                  <a:tcPr/>
                </a:tc>
                <a:extLst>
                  <a:ext uri="{0D108BD9-81ED-4DB2-BD59-A6C34878D82A}">
                    <a16:rowId xmlns:a16="http://schemas.microsoft.com/office/drawing/2014/main" val="10001"/>
                  </a:ext>
                </a:extLst>
              </a:tr>
              <a:tr h="1021296">
                <a:tc>
                  <a:txBody>
                    <a:bodyPr/>
                    <a:lstStyle/>
                    <a:p>
                      <a:pPr algn="ctr"/>
                      <a:r>
                        <a:rPr lang="en-US" dirty="0"/>
                        <a:t>2</a:t>
                      </a:r>
                    </a:p>
                  </a:txBody>
                  <a:tcPr/>
                </a:tc>
                <a:tc>
                  <a:txBody>
                    <a:bodyPr/>
                    <a:lstStyle/>
                    <a:p>
                      <a:endParaRPr lang="en-US" dirty="0"/>
                    </a:p>
                  </a:txBody>
                  <a:tcPr/>
                </a:tc>
                <a:tc>
                  <a:txBody>
                    <a:bodyPr/>
                    <a:lstStyle/>
                    <a:p>
                      <a:r>
                        <a:rPr lang="en-US" dirty="0"/>
                        <a:t>Some colonial leaders, such as</a:t>
                      </a:r>
                      <a:r>
                        <a:rPr lang="en-US" baseline="0" dirty="0"/>
                        <a:t> Samuel Adams</a:t>
                      </a:r>
                      <a:endParaRPr lang="en-US" dirty="0"/>
                    </a:p>
                  </a:txBody>
                  <a:tcPr/>
                </a:tc>
                <a:tc>
                  <a:txBody>
                    <a:bodyPr/>
                    <a:lstStyle/>
                    <a:p>
                      <a:r>
                        <a:rPr lang="en-US" dirty="0"/>
                        <a:t>favored</a:t>
                      </a:r>
                    </a:p>
                  </a:txBody>
                  <a:tcPr/>
                </a:tc>
                <a:tc>
                  <a:txBody>
                    <a:bodyPr/>
                    <a:lstStyle/>
                    <a:p>
                      <a:r>
                        <a:rPr lang="en-US" dirty="0" err="1"/>
                        <a:t>independ-ence</a:t>
                      </a:r>
                      <a:r>
                        <a:rPr lang="en-US" dirty="0"/>
                        <a:t> from Britain.</a:t>
                      </a:r>
                    </a:p>
                  </a:txBody>
                  <a:tcPr/>
                </a:tc>
                <a:tc>
                  <a:txBody>
                    <a:bodyPr/>
                    <a:lstStyle/>
                    <a:p>
                      <a:endParaRPr lang="en-US" dirty="0"/>
                    </a:p>
                  </a:txBody>
                  <a:tcPr/>
                </a:tc>
                <a:extLst>
                  <a:ext uri="{0D108BD9-81ED-4DB2-BD59-A6C34878D82A}">
                    <a16:rowId xmlns:a16="http://schemas.microsoft.com/office/drawing/2014/main" val="10002"/>
                  </a:ext>
                </a:extLst>
              </a:tr>
              <a:tr h="791504">
                <a:tc>
                  <a:txBody>
                    <a:bodyPr/>
                    <a:lstStyle/>
                    <a:p>
                      <a:pPr algn="ctr"/>
                      <a:r>
                        <a:rPr lang="en-US" dirty="0"/>
                        <a:t>3</a:t>
                      </a:r>
                    </a:p>
                  </a:txBody>
                  <a:tcPr/>
                </a:tc>
                <a:tc>
                  <a:txBody>
                    <a:bodyPr/>
                    <a:lstStyle/>
                    <a:p>
                      <a:endParaRPr lang="en-US" dirty="0"/>
                    </a:p>
                  </a:txBody>
                  <a:tcPr/>
                </a:tc>
                <a:tc>
                  <a:txBody>
                    <a:bodyPr/>
                    <a:lstStyle/>
                    <a:p>
                      <a:r>
                        <a:rPr lang="en-US" dirty="0"/>
                        <a:t>They</a:t>
                      </a:r>
                    </a:p>
                  </a:txBody>
                  <a:tcPr/>
                </a:tc>
                <a:tc>
                  <a:txBody>
                    <a:bodyPr/>
                    <a:lstStyle/>
                    <a:p>
                      <a:r>
                        <a:rPr lang="en-US" dirty="0" err="1"/>
                        <a:t>encour</a:t>
                      </a:r>
                      <a:r>
                        <a:rPr lang="en-US" dirty="0"/>
                        <a:t>-aged</a:t>
                      </a:r>
                    </a:p>
                  </a:txBody>
                  <a:tcPr/>
                </a:tc>
                <a:tc>
                  <a:txBody>
                    <a:bodyPr/>
                    <a:lstStyle/>
                    <a:p>
                      <a:r>
                        <a:rPr lang="en-US" dirty="0"/>
                        <a:t>conflict with</a:t>
                      </a:r>
                    </a:p>
                    <a:p>
                      <a:r>
                        <a:rPr lang="en-US" dirty="0"/>
                        <a:t>British authorities. </a:t>
                      </a:r>
                    </a:p>
                  </a:txBody>
                  <a:tcPr/>
                </a:tc>
                <a:tc>
                  <a:txBody>
                    <a:bodyPr/>
                    <a:lstStyle/>
                    <a:p>
                      <a:endParaRPr lang="en-US" dirty="0"/>
                    </a:p>
                  </a:txBody>
                  <a:tcPr/>
                </a:tc>
                <a:extLst>
                  <a:ext uri="{0D108BD9-81ED-4DB2-BD59-A6C34878D82A}">
                    <a16:rowId xmlns:a16="http://schemas.microsoft.com/office/drawing/2014/main" val="10003"/>
                  </a:ext>
                </a:extLst>
              </a:tr>
              <a:tr h="1021296">
                <a:tc>
                  <a:txBody>
                    <a:bodyPr/>
                    <a:lstStyle/>
                    <a:p>
                      <a:pPr algn="ctr"/>
                      <a:r>
                        <a:rPr lang="en-US" dirty="0"/>
                        <a:t>4</a:t>
                      </a:r>
                    </a:p>
                  </a:txBody>
                  <a:tcPr/>
                </a:tc>
                <a:tc>
                  <a:txBody>
                    <a:bodyPr/>
                    <a:lstStyle/>
                    <a:p>
                      <a:r>
                        <a:rPr lang="en-US" dirty="0"/>
                        <a:t>At the same time,</a:t>
                      </a:r>
                    </a:p>
                  </a:txBody>
                  <a:tcPr/>
                </a:tc>
                <a:tc>
                  <a:txBody>
                    <a:bodyPr/>
                    <a:lstStyle/>
                    <a:p>
                      <a:r>
                        <a:rPr lang="en-US" dirty="0"/>
                        <a:t>George III and his ministers</a:t>
                      </a:r>
                    </a:p>
                  </a:txBody>
                  <a:tcPr/>
                </a:tc>
                <a:tc>
                  <a:txBody>
                    <a:bodyPr/>
                    <a:lstStyle/>
                    <a:p>
                      <a:r>
                        <a:rPr lang="en-US" dirty="0"/>
                        <a:t>made</a:t>
                      </a:r>
                    </a:p>
                  </a:txBody>
                  <a:tcPr/>
                </a:tc>
                <a:tc>
                  <a:txBody>
                    <a:bodyPr/>
                    <a:lstStyle/>
                    <a:p>
                      <a:r>
                        <a:rPr lang="en-US" dirty="0"/>
                        <a:t>enemies of many moderate  Colonists </a:t>
                      </a:r>
                    </a:p>
                  </a:txBody>
                  <a:tcPr/>
                </a:tc>
                <a:tc>
                  <a:txBody>
                    <a:bodyPr/>
                    <a:lstStyle/>
                    <a:p>
                      <a:r>
                        <a:rPr lang="en-US" dirty="0"/>
                        <a:t>by their harsh stands </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z="3600" b="1" dirty="0"/>
              <a:t>Functional Linguistics</a:t>
            </a:r>
            <a:br>
              <a:rPr lang="en-US" sz="3600" b="1" dirty="0"/>
            </a:br>
            <a:r>
              <a:rPr lang="en-US" sz="3600" b="1" dirty="0"/>
              <a:t>Science</a:t>
            </a:r>
          </a:p>
        </p:txBody>
      </p:sp>
      <p:sp>
        <p:nvSpPr>
          <p:cNvPr id="35843" name="Content Placeholder 2"/>
          <p:cNvSpPr>
            <a:spLocks noGrp="1"/>
          </p:cNvSpPr>
          <p:nvPr>
            <p:ph idx="1"/>
          </p:nvPr>
        </p:nvSpPr>
        <p:spPr/>
        <p:txBody>
          <a:bodyPr>
            <a:normAutofit/>
          </a:bodyPr>
          <a:lstStyle/>
          <a:p>
            <a:r>
              <a:rPr lang="en-US" sz="2000" dirty="0"/>
              <a:t>Technical, abstract, dense, tightly knit language (that contrasts with interactive, interpersonal style of other texts or ordinary language)</a:t>
            </a:r>
          </a:p>
          <a:p>
            <a:r>
              <a:rPr lang="en-US" sz="2000" dirty="0"/>
              <a:t>Nominalization (turning processes into nouns) </a:t>
            </a:r>
          </a:p>
          <a:p>
            <a:r>
              <a:rPr lang="en-US" sz="2000" dirty="0"/>
              <a:t>Suppresses agency (readers need to focus on causation not intention)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z="3600" b="1" dirty="0"/>
              <a:t>Functional Linguistics</a:t>
            </a:r>
            <a:br>
              <a:rPr lang="en-US" sz="3600" b="1" dirty="0"/>
            </a:br>
            <a:r>
              <a:rPr lang="en-US" sz="3600" b="1" dirty="0"/>
              <a:t>Science (cont.)</a:t>
            </a:r>
          </a:p>
        </p:txBody>
      </p:sp>
      <p:sp>
        <p:nvSpPr>
          <p:cNvPr id="36867" name="Content Placeholder 2"/>
          <p:cNvSpPr>
            <a:spLocks noGrp="1"/>
          </p:cNvSpPr>
          <p:nvPr>
            <p:ph idx="1"/>
          </p:nvPr>
        </p:nvSpPr>
        <p:spPr/>
        <p:txBody>
          <a:bodyPr>
            <a:normAutofit/>
          </a:bodyPr>
          <a:lstStyle/>
          <a:p>
            <a:r>
              <a:rPr lang="en-US" sz="2000" dirty="0"/>
              <a:t>Sentence density: unpacking complex nouns</a:t>
            </a:r>
          </a:p>
          <a:p>
            <a:r>
              <a:rPr lang="en-US" sz="2000" i="1" u="sng" dirty="0"/>
              <a:t>Experimental verification of Einstein’s explanation of the photoelectric effect </a:t>
            </a:r>
            <a:r>
              <a:rPr lang="en-US" sz="2000" i="1" dirty="0"/>
              <a:t>was made 11 years later by the American physicist Robert Millikan. </a:t>
            </a:r>
            <a:r>
              <a:rPr lang="en-US" sz="2000" i="1" u="sng" dirty="0"/>
              <a:t>Every aspect of Einstein’s interpretation </a:t>
            </a:r>
            <a:r>
              <a:rPr lang="en-US" sz="2000" i="1" dirty="0"/>
              <a:t>was confirmed, including the direct proportionality of photon energy to frequency.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normAutofit fontScale="90000"/>
          </a:bodyPr>
          <a:lstStyle/>
          <a:p>
            <a:r>
              <a:rPr lang="en-US" b="1"/>
              <a:t>Comparing Content Area Reading and Disciplinary Literacy</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07892305"/>
              </p:ext>
            </p:extLst>
          </p:nvPr>
        </p:nvGraphicFramePr>
        <p:xfrm>
          <a:off x="533400" y="838200"/>
          <a:ext cx="8229600" cy="4754834"/>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3124200">
                  <a:extLst>
                    <a:ext uri="{9D8B030D-6E8A-4147-A177-3AD203B41FA5}">
                      <a16:colId xmlns:a16="http://schemas.microsoft.com/office/drawing/2014/main" val="20002"/>
                    </a:ext>
                  </a:extLst>
                </a:gridCol>
              </a:tblGrid>
              <a:tr h="500404">
                <a:tc>
                  <a:txBody>
                    <a:bodyPr/>
                    <a:lstStyle/>
                    <a:p>
                      <a:endParaRPr lang="en-US" sz="1800" dirty="0"/>
                    </a:p>
                  </a:txBody>
                  <a:tcPr/>
                </a:tc>
                <a:tc>
                  <a:txBody>
                    <a:bodyPr/>
                    <a:lstStyle/>
                    <a:p>
                      <a:r>
                        <a:rPr lang="en-US" sz="1800" dirty="0"/>
                        <a:t>Content Area</a:t>
                      </a:r>
                      <a:r>
                        <a:rPr lang="en-US" sz="1800" baseline="0" dirty="0"/>
                        <a:t> Reading</a:t>
                      </a:r>
                      <a:endParaRPr lang="en-US" sz="1800" dirty="0"/>
                    </a:p>
                  </a:txBody>
                  <a:tcPr/>
                </a:tc>
                <a:tc>
                  <a:txBody>
                    <a:bodyPr/>
                    <a:lstStyle/>
                    <a:p>
                      <a:r>
                        <a:rPr lang="en-US" sz="1800" dirty="0"/>
                        <a:t>Disciplinary Literacy</a:t>
                      </a:r>
                    </a:p>
                  </a:txBody>
                  <a:tcPr/>
                </a:tc>
                <a:extLst>
                  <a:ext uri="{0D108BD9-81ED-4DB2-BD59-A6C34878D82A}">
                    <a16:rowId xmlns:a16="http://schemas.microsoft.com/office/drawing/2014/main" val="10000"/>
                  </a:ext>
                </a:extLst>
              </a:tr>
              <a:tr h="500404">
                <a:tc>
                  <a:txBody>
                    <a:bodyPr/>
                    <a:lstStyle/>
                    <a:p>
                      <a:r>
                        <a:rPr lang="en-US" sz="1800" dirty="0"/>
                        <a:t>Source</a:t>
                      </a:r>
                    </a:p>
                  </a:txBody>
                  <a:tcPr/>
                </a:tc>
                <a:tc>
                  <a:txBody>
                    <a:bodyPr/>
                    <a:lstStyle/>
                    <a:p>
                      <a:r>
                        <a:rPr lang="en-US" sz="1800" dirty="0"/>
                        <a:t>Reading</a:t>
                      </a:r>
                      <a:r>
                        <a:rPr lang="en-US" sz="1800" baseline="0" dirty="0"/>
                        <a:t> experts since 1920s</a:t>
                      </a:r>
                      <a:endParaRPr lang="en-US" sz="1800" dirty="0"/>
                    </a:p>
                  </a:txBody>
                  <a:tcPr/>
                </a:tc>
                <a:tc>
                  <a:txBody>
                    <a:bodyPr/>
                    <a:lstStyle/>
                    <a:p>
                      <a:r>
                        <a:rPr lang="en-US" sz="1800" dirty="0"/>
                        <a:t>Wider range of experts since 1990s</a:t>
                      </a:r>
                    </a:p>
                  </a:txBody>
                  <a:tcPr/>
                </a:tc>
                <a:extLst>
                  <a:ext uri="{0D108BD9-81ED-4DB2-BD59-A6C34878D82A}">
                    <a16:rowId xmlns:a16="http://schemas.microsoft.com/office/drawing/2014/main" val="10001"/>
                  </a:ext>
                </a:extLst>
              </a:tr>
              <a:tr h="500404">
                <a:tc>
                  <a:txBody>
                    <a:bodyPr/>
                    <a:lstStyle/>
                    <a:p>
                      <a:r>
                        <a:rPr lang="en-US" sz="1800" b="0" dirty="0"/>
                        <a:t>Nature of skills</a:t>
                      </a:r>
                    </a:p>
                  </a:txBody>
                  <a:tcPr/>
                </a:tc>
                <a:tc>
                  <a:txBody>
                    <a:bodyPr/>
                    <a:lstStyle/>
                    <a:p>
                      <a:r>
                        <a:rPr lang="en-US" sz="1800" b="0" dirty="0"/>
                        <a:t>Generalizable</a:t>
                      </a:r>
                    </a:p>
                  </a:txBody>
                  <a:tcPr/>
                </a:tc>
                <a:tc>
                  <a:txBody>
                    <a:bodyPr/>
                    <a:lstStyle/>
                    <a:p>
                      <a:r>
                        <a:rPr lang="en-US" sz="1800" b="0" dirty="0"/>
                        <a:t>Specialized</a:t>
                      </a:r>
                    </a:p>
                  </a:txBody>
                  <a:tcPr/>
                </a:tc>
                <a:extLst>
                  <a:ext uri="{0D108BD9-81ED-4DB2-BD59-A6C34878D82A}">
                    <a16:rowId xmlns:a16="http://schemas.microsoft.com/office/drawing/2014/main" val="10002"/>
                  </a:ext>
                </a:extLst>
              </a:tr>
              <a:tr h="1233872">
                <a:tc>
                  <a:txBody>
                    <a:bodyPr/>
                    <a:lstStyle/>
                    <a:p>
                      <a:r>
                        <a:rPr lang="en-US" sz="1800" b="0" dirty="0"/>
                        <a:t>Focus</a:t>
                      </a:r>
                    </a:p>
                  </a:txBody>
                  <a:tcPr/>
                </a:tc>
                <a:tc>
                  <a:txBody>
                    <a:bodyPr/>
                    <a:lstStyle/>
                    <a:p>
                      <a:r>
                        <a:rPr lang="en-US" sz="1800" b="0" kern="1200" dirty="0">
                          <a:solidFill>
                            <a:schemeClr val="dk1"/>
                          </a:solidFill>
                          <a:latin typeface="+mn-lt"/>
                          <a:ea typeface="+mn-ea"/>
                          <a:cs typeface="+mn-cs"/>
                        </a:rPr>
                        <a:t>Use of reading and writing to study/learn information</a:t>
                      </a:r>
                      <a:endParaRPr lang="en-US" sz="1800" b="0" dirty="0"/>
                    </a:p>
                  </a:txBody>
                  <a:tcPr/>
                </a:tc>
                <a:tc>
                  <a:txBody>
                    <a:bodyPr/>
                    <a:lstStyle/>
                    <a:p>
                      <a:r>
                        <a:rPr lang="en-US" sz="1800" b="0" kern="1200" dirty="0">
                          <a:solidFill>
                            <a:schemeClr val="dk1"/>
                          </a:solidFill>
                          <a:latin typeface="+mn-lt"/>
                          <a:ea typeface="+mn-ea"/>
                          <a:cs typeface="+mn-cs"/>
                        </a:rPr>
                        <a:t>How literacy is used to make meaning within a discipline</a:t>
                      </a:r>
                      <a:endParaRPr lang="en-US" sz="1800" b="0" dirty="0"/>
                    </a:p>
                  </a:txBody>
                  <a:tcPr/>
                </a:tc>
                <a:extLst>
                  <a:ext uri="{0D108BD9-81ED-4DB2-BD59-A6C34878D82A}">
                    <a16:rowId xmlns:a16="http://schemas.microsoft.com/office/drawing/2014/main" val="10003"/>
                  </a:ext>
                </a:extLst>
              </a:tr>
              <a:tr h="500404">
                <a:tc>
                  <a:txBody>
                    <a:bodyPr/>
                    <a:lstStyle/>
                    <a:p>
                      <a:r>
                        <a:rPr lang="en-US" sz="1800" b="0" dirty="0"/>
                        <a:t>Students</a:t>
                      </a:r>
                    </a:p>
                  </a:txBody>
                  <a:tcPr/>
                </a:tc>
                <a:tc>
                  <a:txBody>
                    <a:bodyPr/>
                    <a:lstStyle/>
                    <a:p>
                      <a:r>
                        <a:rPr lang="en-US" sz="1800" b="0" dirty="0"/>
                        <a:t>Remedial</a:t>
                      </a:r>
                    </a:p>
                  </a:txBody>
                  <a:tcPr/>
                </a:tc>
                <a:tc>
                  <a:txBody>
                    <a:bodyPr/>
                    <a:lstStyle/>
                    <a:p>
                      <a:r>
                        <a:rPr lang="en-US" sz="1800" b="0" dirty="0"/>
                        <a:t>Whole</a:t>
                      </a:r>
                      <a:r>
                        <a:rPr lang="en-US" sz="1800" b="0" baseline="0" dirty="0"/>
                        <a:t> distribution</a:t>
                      </a:r>
                      <a:endParaRPr lang="en-US" sz="1800" b="0" dirty="0"/>
                    </a:p>
                  </a:txBody>
                  <a:tcPr/>
                </a:tc>
                <a:extLst>
                  <a:ext uri="{0D108BD9-81ED-4DB2-BD59-A6C34878D82A}">
                    <a16:rowId xmlns:a16="http://schemas.microsoft.com/office/drawing/2014/main" val="10004"/>
                  </a:ext>
                </a:extLst>
              </a:tr>
              <a:tr h="678630">
                <a:tc>
                  <a:txBody>
                    <a:bodyPr/>
                    <a:lstStyle/>
                    <a:p>
                      <a:r>
                        <a:rPr lang="en-US" sz="1800" b="0" dirty="0"/>
                        <a:t>Texts</a:t>
                      </a:r>
                    </a:p>
                  </a:txBody>
                  <a:tcPr/>
                </a:tc>
                <a:tc>
                  <a:txBody>
                    <a:bodyPr/>
                    <a:lstStyle/>
                    <a:p>
                      <a:r>
                        <a:rPr lang="en-US" sz="1800" b="0" dirty="0"/>
                        <a:t>Often</a:t>
                      </a:r>
                      <a:r>
                        <a:rPr lang="en-US" sz="1800" b="0" baseline="0" dirty="0"/>
                        <a:t> encourages use of literary text</a:t>
                      </a:r>
                      <a:endParaRPr lang="en-US" sz="1800" b="0" dirty="0"/>
                    </a:p>
                  </a:txBody>
                  <a:tcPr/>
                </a:tc>
                <a:tc>
                  <a:txBody>
                    <a:bodyPr/>
                    <a:lstStyle/>
                    <a:p>
                      <a:r>
                        <a:rPr lang="en-US" sz="1800" b="0" dirty="0"/>
                        <a:t>Only focuses on disciplinary text</a:t>
                      </a:r>
                    </a:p>
                  </a:txBody>
                  <a:tcPr/>
                </a:tc>
                <a:extLst>
                  <a:ext uri="{0D108BD9-81ED-4DB2-BD59-A6C34878D82A}">
                    <a16:rowId xmlns:a16="http://schemas.microsoft.com/office/drawing/2014/main" val="10005"/>
                  </a:ext>
                </a:extLst>
              </a:tr>
              <a:tr h="500404">
                <a:tc>
                  <a:txBody>
                    <a:bodyPr/>
                    <a:lstStyle/>
                    <a:p>
                      <a:r>
                        <a:rPr lang="en-US" sz="2000" b="1" dirty="0"/>
                        <a:t>Role of graphics</a:t>
                      </a:r>
                    </a:p>
                  </a:txBody>
                  <a:tcPr/>
                </a:tc>
                <a:tc>
                  <a:txBody>
                    <a:bodyPr/>
                    <a:lstStyle/>
                    <a:p>
                      <a:r>
                        <a:rPr lang="en-US" sz="2000" b="1" dirty="0"/>
                        <a:t>Ignored or taught generally</a:t>
                      </a:r>
                    </a:p>
                  </a:txBody>
                  <a:tcPr/>
                </a:tc>
                <a:tc>
                  <a:txBody>
                    <a:bodyPr/>
                    <a:lstStyle/>
                    <a:p>
                      <a:r>
                        <a:rPr lang="en-US" sz="2000" b="1" dirty="0"/>
                        <a:t>Specific to the discipline</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b="1" dirty="0"/>
              <a:t>Content Area Reading: Graphics</a:t>
            </a:r>
          </a:p>
        </p:txBody>
      </p:sp>
      <p:sp>
        <p:nvSpPr>
          <p:cNvPr id="35843" name="Content Placeholder 2"/>
          <p:cNvSpPr>
            <a:spLocks noGrp="1"/>
          </p:cNvSpPr>
          <p:nvPr>
            <p:ph idx="1"/>
          </p:nvPr>
        </p:nvSpPr>
        <p:spPr/>
        <p:txBody>
          <a:bodyPr>
            <a:normAutofit/>
          </a:bodyPr>
          <a:lstStyle/>
          <a:p>
            <a:r>
              <a:rPr lang="en-US" sz="2000" dirty="0"/>
              <a:t>Graphics as adjuncts</a:t>
            </a:r>
          </a:p>
          <a:p>
            <a:r>
              <a:rPr lang="en-US" sz="2000" dirty="0"/>
              <a:t>Interpretive skills are general for pictures, tables, charts, etc.</a:t>
            </a:r>
          </a:p>
          <a:p>
            <a:r>
              <a:rPr lang="en-US" sz="2000" dirty="0"/>
              <a:t>No differences across disciplines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b="1" dirty="0"/>
              <a:t>Disciplinary Literacy</a:t>
            </a:r>
            <a:br>
              <a:rPr lang="en-US" b="1" dirty="0"/>
            </a:br>
            <a:r>
              <a:rPr lang="en-US" b="1" dirty="0"/>
              <a:t>Graphics</a:t>
            </a:r>
          </a:p>
        </p:txBody>
      </p:sp>
      <p:sp>
        <p:nvSpPr>
          <p:cNvPr id="36867" name="Content Placeholder 2"/>
          <p:cNvSpPr>
            <a:spLocks noGrp="1"/>
          </p:cNvSpPr>
          <p:nvPr>
            <p:ph idx="1"/>
          </p:nvPr>
        </p:nvSpPr>
        <p:spPr>
          <a:xfrm>
            <a:off x="4800600" y="1600200"/>
            <a:ext cx="3886200" cy="4572000"/>
          </a:xfrm>
        </p:spPr>
        <p:txBody>
          <a:bodyPr>
            <a:normAutofit/>
          </a:bodyPr>
          <a:lstStyle/>
          <a:p>
            <a:pPr marL="0" indent="0">
              <a:buNone/>
            </a:pPr>
            <a:endParaRPr lang="en-US" sz="2200" dirty="0"/>
          </a:p>
          <a:p>
            <a:r>
              <a:rPr lang="en-US" sz="2200" dirty="0"/>
              <a:t>Science students need to translate graphics to prose and visa versa</a:t>
            </a:r>
          </a:p>
          <a:p>
            <a:r>
              <a:rPr lang="en-US" sz="2200" dirty="0"/>
              <a:t>History students need to critically analyze graphics</a:t>
            </a:r>
          </a:p>
          <a:p>
            <a:r>
              <a:rPr lang="en-US" sz="2200" dirty="0"/>
              <a:t>Rare use of graphics in literature</a:t>
            </a:r>
            <a:endParaRPr lang="en-US"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b="1" dirty="0"/>
              <a:t>Disciplinary Literacy</a:t>
            </a:r>
            <a:br>
              <a:rPr lang="en-US" b="1" dirty="0"/>
            </a:br>
            <a:r>
              <a:rPr lang="en-US" b="1" dirty="0"/>
              <a:t>Graphics (cont.)</a:t>
            </a:r>
          </a:p>
        </p:txBody>
      </p:sp>
      <p:sp>
        <p:nvSpPr>
          <p:cNvPr id="36867" name="Content Placeholder 2"/>
          <p:cNvSpPr>
            <a:spLocks noGrp="1"/>
          </p:cNvSpPr>
          <p:nvPr>
            <p:ph idx="1"/>
          </p:nvPr>
        </p:nvSpPr>
        <p:spPr>
          <a:xfrm>
            <a:off x="4800600" y="1600200"/>
            <a:ext cx="3886200" cy="4572000"/>
          </a:xfrm>
        </p:spPr>
        <p:txBody>
          <a:bodyPr>
            <a:normAutofit/>
          </a:bodyPr>
          <a:lstStyle/>
          <a:p>
            <a:r>
              <a:rPr lang="en-US" sz="2200" dirty="0"/>
              <a:t>Is the information: 	Descriptive? Sequential? 					Relational/hierarchical? 					Causal? </a:t>
            </a:r>
          </a:p>
          <a:p>
            <a:r>
              <a:rPr lang="en-US" sz="2200" dirty="0"/>
              <a:t>Do they add </a:t>
            </a:r>
            <a:r>
              <a:rPr lang="en-US" sz="2400" dirty="0"/>
              <a:t>information?</a:t>
            </a:r>
          </a:p>
          <a:p>
            <a:r>
              <a:rPr lang="en-US" sz="2400" dirty="0"/>
              <a:t>Are they redundant? </a:t>
            </a:r>
            <a:endParaRPr lang="en-US" sz="2800" dirty="0"/>
          </a:p>
        </p:txBody>
      </p:sp>
    </p:spTree>
    <p:extLst>
      <p:ext uri="{BB962C8B-B14F-4D97-AF65-F5344CB8AC3E}">
        <p14:creationId xmlns:p14="http://schemas.microsoft.com/office/powerpoint/2010/main" val="30348460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60275-A4CC-114B-AA71-3C29F9AA5DED}"/>
              </a:ext>
            </a:extLst>
          </p:cNvPr>
          <p:cNvSpPr>
            <a:spLocks noGrp="1"/>
          </p:cNvSpPr>
          <p:nvPr>
            <p:ph type="title"/>
          </p:nvPr>
        </p:nvSpPr>
        <p:spPr/>
        <p:txBody>
          <a:bodyPr/>
          <a:lstStyle/>
          <a:p>
            <a:r>
              <a:rPr lang="en-US" dirty="0"/>
              <a:t>Back to the confusion!</a:t>
            </a:r>
          </a:p>
        </p:txBody>
      </p:sp>
      <p:sp>
        <p:nvSpPr>
          <p:cNvPr id="3" name="Content Placeholder 2">
            <a:extLst>
              <a:ext uri="{FF2B5EF4-FFF2-40B4-BE49-F238E27FC236}">
                <a16:creationId xmlns:a16="http://schemas.microsoft.com/office/drawing/2014/main" id="{80506736-DA4E-D84A-9F06-A48E7CBEF069}"/>
              </a:ext>
            </a:extLst>
          </p:cNvPr>
          <p:cNvSpPr>
            <a:spLocks noGrp="1"/>
          </p:cNvSpPr>
          <p:nvPr>
            <p:ph idx="1"/>
          </p:nvPr>
        </p:nvSpPr>
        <p:spPr/>
        <p:txBody>
          <a:bodyPr>
            <a:normAutofit/>
          </a:bodyPr>
          <a:lstStyle/>
          <a:p>
            <a:r>
              <a:rPr lang="en-US" sz="2000" dirty="0"/>
              <a:t>Are content area reading and disciplinary literacy synonymous?  </a:t>
            </a:r>
          </a:p>
          <a:p>
            <a:endParaRPr lang="en-US" sz="2000" dirty="0"/>
          </a:p>
          <a:p>
            <a:pPr lvl="1"/>
            <a:r>
              <a:rPr lang="en-US" sz="2000" dirty="0"/>
              <a:t>NO.</a:t>
            </a:r>
          </a:p>
        </p:txBody>
      </p:sp>
    </p:spTree>
    <p:extLst>
      <p:ext uri="{BB962C8B-B14F-4D97-AF65-F5344CB8AC3E}">
        <p14:creationId xmlns:p14="http://schemas.microsoft.com/office/powerpoint/2010/main" val="21345578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7B307-0C04-574C-B9C8-07EDF4002D2C}"/>
              </a:ext>
            </a:extLst>
          </p:cNvPr>
          <p:cNvSpPr>
            <a:spLocks noGrp="1"/>
          </p:cNvSpPr>
          <p:nvPr>
            <p:ph type="title"/>
          </p:nvPr>
        </p:nvSpPr>
        <p:spPr/>
        <p:txBody>
          <a:bodyPr/>
          <a:lstStyle/>
          <a:p>
            <a:r>
              <a:rPr lang="en-US" dirty="0"/>
              <a:t>Back to the confusion</a:t>
            </a:r>
            <a:br>
              <a:rPr lang="en-US" dirty="0"/>
            </a:br>
            <a:r>
              <a:rPr lang="en-US" dirty="0"/>
              <a:t> (cont.)</a:t>
            </a:r>
          </a:p>
        </p:txBody>
      </p:sp>
      <p:sp>
        <p:nvSpPr>
          <p:cNvPr id="3" name="Content Placeholder 2">
            <a:extLst>
              <a:ext uri="{FF2B5EF4-FFF2-40B4-BE49-F238E27FC236}">
                <a16:creationId xmlns:a16="http://schemas.microsoft.com/office/drawing/2014/main" id="{B1F6907B-1CCA-384E-BC26-8ABBF5217B0C}"/>
              </a:ext>
            </a:extLst>
          </p:cNvPr>
          <p:cNvSpPr>
            <a:spLocks noGrp="1"/>
          </p:cNvSpPr>
          <p:nvPr>
            <p:ph idx="1"/>
          </p:nvPr>
        </p:nvSpPr>
        <p:spPr/>
        <p:txBody>
          <a:bodyPr>
            <a:normAutofit fontScale="85000" lnSpcReduction="10000"/>
          </a:bodyPr>
          <a:lstStyle/>
          <a:p>
            <a:endParaRPr lang="en-US" sz="2000" dirty="0"/>
          </a:p>
          <a:p>
            <a:endParaRPr lang="en-US" sz="2000" dirty="0"/>
          </a:p>
          <a:p>
            <a:endParaRPr lang="en-US" sz="2000" dirty="0"/>
          </a:p>
          <a:p>
            <a:endParaRPr lang="en-US" sz="2000" dirty="0"/>
          </a:p>
          <a:p>
            <a:endParaRPr lang="en-US" sz="2000" dirty="0"/>
          </a:p>
          <a:p>
            <a:r>
              <a:rPr lang="en-US" sz="2000" dirty="0"/>
              <a:t>Are instruction and outcomes the same?</a:t>
            </a:r>
          </a:p>
          <a:p>
            <a:pPr lvl="1"/>
            <a:r>
              <a:rPr lang="en-US" sz="2000" dirty="0"/>
              <a:t>No.  </a:t>
            </a:r>
          </a:p>
          <a:p>
            <a:pPr lvl="2"/>
            <a:r>
              <a:rPr lang="en-US" sz="2000" dirty="0"/>
              <a:t>Strategies don’t matter in disciplinary literacy—it’s the thinking that counts..</a:t>
            </a:r>
          </a:p>
          <a:p>
            <a:pPr lvl="2"/>
            <a:r>
              <a:rPr lang="en-US" sz="2000" dirty="0"/>
              <a:t>The strategy is the important part of content area reading. Once you know a strategy you can read anything. </a:t>
            </a:r>
          </a:p>
          <a:p>
            <a:endParaRPr lang="en-US" dirty="0"/>
          </a:p>
          <a:p>
            <a:endParaRPr lang="en-US" dirty="0"/>
          </a:p>
        </p:txBody>
      </p:sp>
    </p:spTree>
    <p:extLst>
      <p:ext uri="{BB962C8B-B14F-4D97-AF65-F5344CB8AC3E}">
        <p14:creationId xmlns:p14="http://schemas.microsoft.com/office/powerpoint/2010/main" val="41353312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F0F21-DA97-BE4D-8187-2D26AF86B776}"/>
              </a:ext>
            </a:extLst>
          </p:cNvPr>
          <p:cNvSpPr>
            <a:spLocks noGrp="1"/>
          </p:cNvSpPr>
          <p:nvPr>
            <p:ph type="title"/>
          </p:nvPr>
        </p:nvSpPr>
        <p:spPr/>
        <p:txBody>
          <a:bodyPr/>
          <a:lstStyle/>
          <a:p>
            <a:r>
              <a:rPr lang="en-US" dirty="0"/>
              <a:t>Back to the confusion (cont.)</a:t>
            </a:r>
          </a:p>
        </p:txBody>
      </p:sp>
      <p:sp>
        <p:nvSpPr>
          <p:cNvPr id="3" name="Content Placeholder 2">
            <a:extLst>
              <a:ext uri="{FF2B5EF4-FFF2-40B4-BE49-F238E27FC236}">
                <a16:creationId xmlns:a16="http://schemas.microsoft.com/office/drawing/2014/main" id="{A671C0B9-D42E-FC4B-BEFC-EFC648390964}"/>
              </a:ext>
            </a:extLst>
          </p:cNvPr>
          <p:cNvSpPr>
            <a:spLocks noGrp="1"/>
          </p:cNvSpPr>
          <p:nvPr>
            <p:ph idx="1"/>
          </p:nvPr>
        </p:nvSpPr>
        <p:spPr/>
        <p:txBody>
          <a:bodyPr/>
          <a:lstStyle/>
          <a:p>
            <a:r>
              <a:rPr lang="en-US" sz="2000" dirty="0"/>
              <a:t>Content area reading and disciplinary literacy are competing. </a:t>
            </a:r>
          </a:p>
          <a:p>
            <a:r>
              <a:rPr lang="en-US" sz="2000" dirty="0"/>
              <a:t> No.  They can both be used.  </a:t>
            </a:r>
          </a:p>
          <a:p>
            <a:pPr lvl="2"/>
            <a:r>
              <a:rPr lang="en-US" sz="2000" dirty="0"/>
              <a:t>If a strategy makes disciplinary sense, then use.  (Bean’s ILA Leadership Brief, 2017).</a:t>
            </a:r>
          </a:p>
          <a:p>
            <a:pPr lvl="2"/>
            <a:r>
              <a:rPr lang="en-US" sz="2000" dirty="0"/>
              <a:t>As student progress, strategy instruction can be lessened and disciplinary literacy instruction increased.</a:t>
            </a:r>
          </a:p>
          <a:p>
            <a:pPr marL="344487" lvl="1" indent="0">
              <a:buNone/>
            </a:pPr>
            <a:endParaRPr lang="en-US" dirty="0"/>
          </a:p>
          <a:p>
            <a:pPr marL="344487" lvl="1" indent="0">
              <a:buNone/>
            </a:pPr>
            <a:endParaRPr lang="en-US" dirty="0"/>
          </a:p>
        </p:txBody>
      </p:sp>
    </p:spTree>
    <p:extLst>
      <p:ext uri="{BB962C8B-B14F-4D97-AF65-F5344CB8AC3E}">
        <p14:creationId xmlns:p14="http://schemas.microsoft.com/office/powerpoint/2010/main" val="494693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Secondary Literacy Problems (cont.)</a:t>
            </a:r>
          </a:p>
        </p:txBody>
      </p:sp>
      <p:sp>
        <p:nvSpPr>
          <p:cNvPr id="3" name="Content Placeholder 2"/>
          <p:cNvSpPr>
            <a:spLocks noGrp="1"/>
          </p:cNvSpPr>
          <p:nvPr>
            <p:ph idx="1"/>
          </p:nvPr>
        </p:nvSpPr>
        <p:spPr/>
        <p:txBody>
          <a:bodyPr>
            <a:normAutofit/>
          </a:bodyPr>
          <a:lstStyle/>
          <a:p>
            <a:r>
              <a:rPr lang="en-US" sz="2400" dirty="0"/>
              <a:t> These somewhat more advantaged readers are not usually assigned to remedial courses</a:t>
            </a:r>
          </a:p>
          <a:p>
            <a:r>
              <a:rPr lang="en-US" sz="2400" dirty="0"/>
              <a:t> But they don’t benefit sufficiently from an emphasis on general reading strategies and they also are penalized when teachers avoid text</a:t>
            </a:r>
          </a:p>
        </p:txBody>
      </p:sp>
    </p:spTree>
    <p:extLst>
      <p:ext uri="{BB962C8B-B14F-4D97-AF65-F5344CB8AC3E}">
        <p14:creationId xmlns:p14="http://schemas.microsoft.com/office/powerpoint/2010/main" val="6980982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7B69B-1744-1042-917F-5AE36127EAAE}"/>
              </a:ext>
            </a:extLst>
          </p:cNvPr>
          <p:cNvSpPr>
            <a:spLocks noGrp="1"/>
          </p:cNvSpPr>
          <p:nvPr>
            <p:ph type="title"/>
          </p:nvPr>
        </p:nvSpPr>
        <p:spPr/>
        <p:txBody>
          <a:bodyPr/>
          <a:lstStyle/>
          <a:p>
            <a:r>
              <a:rPr lang="en-US" dirty="0"/>
              <a:t>But…</a:t>
            </a:r>
          </a:p>
        </p:txBody>
      </p:sp>
      <p:sp>
        <p:nvSpPr>
          <p:cNvPr id="3" name="Content Placeholder 2">
            <a:extLst>
              <a:ext uri="{FF2B5EF4-FFF2-40B4-BE49-F238E27FC236}">
                <a16:creationId xmlns:a16="http://schemas.microsoft.com/office/drawing/2014/main" id="{36A8DE14-17C6-1746-B37A-979D67734025}"/>
              </a:ext>
            </a:extLst>
          </p:cNvPr>
          <p:cNvSpPr>
            <a:spLocks noGrp="1"/>
          </p:cNvSpPr>
          <p:nvPr>
            <p:ph idx="1"/>
          </p:nvPr>
        </p:nvSpPr>
        <p:spPr/>
        <p:txBody>
          <a:bodyPr/>
          <a:lstStyle/>
          <a:p>
            <a:pPr marL="344487" lvl="1" indent="0">
              <a:buNone/>
            </a:pPr>
            <a:endParaRPr lang="en-US" sz="2000" dirty="0"/>
          </a:p>
          <a:p>
            <a:pPr lvl="1"/>
            <a:r>
              <a:rPr lang="en-US" sz="2000" dirty="0"/>
              <a:t>As students progress through the grades and content becomes more disciplinary</a:t>
            </a:r>
          </a:p>
          <a:p>
            <a:pPr lvl="1"/>
            <a:r>
              <a:rPr lang="en-US" sz="2000" dirty="0"/>
              <a:t>Teachers are more likely to allow students to read disciplinary texts with this focus</a:t>
            </a:r>
          </a:p>
          <a:p>
            <a:pPr lvl="1"/>
            <a:r>
              <a:rPr lang="en-US" sz="2000" dirty="0"/>
              <a:t>Disciplinary teaching meets most states’  standards (content area does not)</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7699919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B0CB36-AC0A-E149-A7CE-31B936777E47}"/>
              </a:ext>
            </a:extLst>
          </p:cNvPr>
          <p:cNvSpPr/>
          <p:nvPr/>
        </p:nvSpPr>
        <p:spPr>
          <a:xfrm>
            <a:off x="914400" y="889843"/>
            <a:ext cx="6781800" cy="5355312"/>
          </a:xfrm>
          <a:prstGeom prst="rect">
            <a:avLst/>
          </a:prstGeom>
        </p:spPr>
        <p:txBody>
          <a:bodyPr wrap="square">
            <a:spAutoFit/>
          </a:bodyPr>
          <a:lstStyle/>
          <a:p>
            <a:pPr marL="228600" marR="0" indent="-228600">
              <a:spcBef>
                <a:spcPts val="0"/>
              </a:spcBef>
              <a:spcAft>
                <a:spcPts val="0"/>
              </a:spcAft>
            </a:pPr>
            <a:r>
              <a:rPr lang="en-US" b="1" dirty="0">
                <a:latin typeface="Calibri" panose="020F0502020204030204" pitchFamily="34" charset="0"/>
                <a:ea typeface="Times New Roman" panose="02020603050405020304" pitchFamily="18" charset="0"/>
                <a:cs typeface="Times New Roman" panose="02020603050405020304" pitchFamily="18" charset="0"/>
              </a:rPr>
              <a:t>References</a:t>
            </a:r>
          </a:p>
          <a:p>
            <a:pPr marL="228600" marR="0" indent="-228600">
              <a:spcBef>
                <a:spcPts val="0"/>
              </a:spcBef>
              <a:spcAft>
                <a:spcPts val="0"/>
              </a:spcAft>
            </a:pPr>
            <a:r>
              <a:rPr lang="en-US" dirty="0">
                <a:latin typeface="Calibri" panose="020F0502020204030204" pitchFamily="34" charset="0"/>
                <a:ea typeface="Times New Roman" panose="02020603050405020304" pitchFamily="18" charset="0"/>
                <a:cs typeface="Times New Roman" panose="02020603050405020304" pitchFamily="18" charset="0"/>
              </a:rPr>
              <a:t>Goldman, S. R., Britt, M. A., Brown, W., Cribb, G., George, M., Greenleaf, C., Lee, C.D., Shanahan, C., &amp; Project READI (Submitted). </a:t>
            </a:r>
            <a:r>
              <a:rPr lang="en-US" i="1" dirty="0">
                <a:latin typeface="Calibri" panose="020F0502020204030204" pitchFamily="34" charset="0"/>
                <a:ea typeface="Times New Roman" panose="02020603050405020304" pitchFamily="18" charset="0"/>
                <a:cs typeface="Times New Roman" panose="02020603050405020304" pitchFamily="18" charset="0"/>
              </a:rPr>
              <a:t>Disciplinary Literacies and learning to read for understanding:  A conceptual framework of core concepts and processes.</a:t>
            </a:r>
            <a:r>
              <a:rPr lang="en-US" dirty="0">
                <a:latin typeface="Calibri" panose="020F0502020204030204" pitchFamily="34" charset="0"/>
                <a:ea typeface="Times New Roman" panose="02020603050405020304" pitchFamily="18" charset="0"/>
                <a:cs typeface="Times New Roman" panose="02020603050405020304" pitchFamily="18" charset="0"/>
              </a:rPr>
              <a:t> </a:t>
            </a:r>
          </a:p>
          <a:p>
            <a:pPr marL="228600" marR="0" indent="-228600">
              <a:spcBef>
                <a:spcPts val="0"/>
              </a:spcBef>
              <a:spcAft>
                <a:spcPts val="0"/>
              </a:spcAft>
            </a:pPr>
            <a:r>
              <a:rPr lang="en-US" dirty="0">
                <a:latin typeface="Calibri" panose="020F0502020204030204" pitchFamily="34" charset="0"/>
                <a:ea typeface="Times New Roman" panose="02020603050405020304" pitchFamily="18" charset="0"/>
                <a:cs typeface="Times New Roman" panose="02020603050405020304" pitchFamily="18" charset="0"/>
              </a:rPr>
              <a:t>Halliday, M. A. K. (1994). </a:t>
            </a:r>
            <a:r>
              <a:rPr lang="en-US" i="1" dirty="0">
                <a:latin typeface="Calibri" panose="020F0502020204030204" pitchFamily="34" charset="0"/>
                <a:ea typeface="Times New Roman" panose="02020603050405020304" pitchFamily="18" charset="0"/>
                <a:cs typeface="Times New Roman" panose="02020603050405020304" pitchFamily="18" charset="0"/>
              </a:rPr>
              <a:t>An Introduction to Functional Grammar</a:t>
            </a:r>
            <a:r>
              <a:rPr lang="en-US" dirty="0">
                <a:latin typeface="Calibri" panose="020F0502020204030204" pitchFamily="34" charset="0"/>
                <a:ea typeface="Times New Roman" panose="02020603050405020304" pitchFamily="18" charset="0"/>
                <a:cs typeface="Times New Roman" panose="02020603050405020304" pitchFamily="18" charset="0"/>
              </a:rPr>
              <a:t> (2nd ed.). London, UK: Edward Arnold.</a:t>
            </a:r>
          </a:p>
          <a:p>
            <a:pPr marL="228600" marR="0" indent="-228600">
              <a:spcBef>
                <a:spcPts val="0"/>
              </a:spcBef>
              <a:spcAft>
                <a:spcPts val="0"/>
              </a:spcAft>
            </a:pPr>
            <a:r>
              <a:rPr lang="en-US" dirty="0">
                <a:latin typeface="Calibri" panose="020F0502020204030204" pitchFamily="34" charset="0"/>
                <a:ea typeface="Times New Roman" panose="02020603050405020304" pitchFamily="18" charset="0"/>
                <a:cs typeface="Times New Roman" panose="02020603050405020304" pitchFamily="18" charset="0"/>
              </a:rPr>
              <a:t>Inglis, M., &amp; </a:t>
            </a:r>
            <a:r>
              <a:rPr lang="en-US" dirty="0" err="1">
                <a:latin typeface="Calibri" panose="020F0502020204030204" pitchFamily="34" charset="0"/>
                <a:ea typeface="Times New Roman" panose="02020603050405020304" pitchFamily="18" charset="0"/>
                <a:cs typeface="Times New Roman" panose="02020603050405020304" pitchFamily="18" charset="0"/>
              </a:rPr>
              <a:t>Alcock</a:t>
            </a:r>
            <a:r>
              <a:rPr lang="en-US" dirty="0">
                <a:latin typeface="Calibri" panose="020F0502020204030204" pitchFamily="34" charset="0"/>
                <a:ea typeface="Times New Roman" panose="02020603050405020304" pitchFamily="18" charset="0"/>
                <a:cs typeface="Times New Roman" panose="02020603050405020304" pitchFamily="18" charset="0"/>
              </a:rPr>
              <a:t>, L. (2012). Expert and novice approaches to reading mathematical proofs. </a:t>
            </a:r>
            <a:r>
              <a:rPr lang="en-US" i="1" dirty="0">
                <a:latin typeface="Calibri" panose="020F0502020204030204" pitchFamily="34" charset="0"/>
                <a:ea typeface="Times New Roman" panose="02020603050405020304" pitchFamily="18" charset="0"/>
                <a:cs typeface="Times New Roman" panose="02020603050405020304" pitchFamily="18" charset="0"/>
              </a:rPr>
              <a:t>Journal for Research in Mathematics Education, 43</a:t>
            </a:r>
            <a:r>
              <a:rPr lang="en-US" dirty="0">
                <a:latin typeface="Calibri" panose="020F0502020204030204" pitchFamily="34" charset="0"/>
                <a:ea typeface="Times New Roman" panose="02020603050405020304" pitchFamily="18" charset="0"/>
                <a:cs typeface="Times New Roman" panose="02020603050405020304" pitchFamily="18" charset="0"/>
              </a:rPr>
              <a:t>(4), 358-390. </a:t>
            </a:r>
          </a:p>
          <a:p>
            <a:pPr marL="228600" marR="0" indent="-228600">
              <a:spcBef>
                <a:spcPts val="0"/>
              </a:spcBef>
              <a:spcAft>
                <a:spcPts val="0"/>
              </a:spcAft>
            </a:pPr>
            <a:r>
              <a:rPr lang="en-US" dirty="0">
                <a:latin typeface="Calibri" panose="020F0502020204030204" pitchFamily="34" charset="0"/>
                <a:ea typeface="Times New Roman" panose="02020603050405020304" pitchFamily="18" charset="0"/>
                <a:cs typeface="Times New Roman" panose="02020603050405020304" pitchFamily="18" charset="0"/>
              </a:rPr>
              <a:t>Moje, E. B. (2015). Doing and teaching disciplinary literacy with adolescent learners: A social and cultural enterprise. </a:t>
            </a:r>
            <a:r>
              <a:rPr lang="en-US" i="1" dirty="0">
                <a:latin typeface="Calibri" panose="020F0502020204030204" pitchFamily="34" charset="0"/>
                <a:ea typeface="Times New Roman" panose="02020603050405020304" pitchFamily="18" charset="0"/>
                <a:cs typeface="Times New Roman" panose="02020603050405020304" pitchFamily="18" charset="0"/>
              </a:rPr>
              <a:t>Harvard Educational Review, 85,</a:t>
            </a:r>
            <a:r>
              <a:rPr lang="en-US" dirty="0">
                <a:latin typeface="Calibri" panose="020F0502020204030204" pitchFamily="34" charset="0"/>
                <a:ea typeface="Times New Roman" panose="02020603050405020304" pitchFamily="18" charset="0"/>
                <a:cs typeface="Times New Roman" panose="02020603050405020304" pitchFamily="18" charset="0"/>
              </a:rPr>
              <a:t> 254-278.</a:t>
            </a:r>
          </a:p>
          <a:p>
            <a:pPr marL="228600" marR="0" indent="-228600">
              <a:spcBef>
                <a:spcPts val="0"/>
              </a:spcBef>
              <a:spcAft>
                <a:spcPts val="0"/>
              </a:spcAft>
            </a:pPr>
            <a:r>
              <a:rPr lang="en-US" dirty="0">
                <a:latin typeface="Calibri" panose="020F0502020204030204" pitchFamily="34" charset="0"/>
                <a:ea typeface="Times New Roman" panose="02020603050405020304" pitchFamily="18" charset="0"/>
                <a:cs typeface="Times New Roman" panose="02020603050405020304" pitchFamily="18" charset="0"/>
              </a:rPr>
              <a:t>National Governors Association Center for Best Practices, Council of Chief State School Officers (2010). </a:t>
            </a:r>
            <a:r>
              <a:rPr lang="en-US" i="1" dirty="0">
                <a:latin typeface="Calibri" panose="020F0502020204030204" pitchFamily="34" charset="0"/>
                <a:ea typeface="Times New Roman" panose="02020603050405020304" pitchFamily="18" charset="0"/>
                <a:cs typeface="Times New Roman" panose="02020603050405020304" pitchFamily="18" charset="0"/>
              </a:rPr>
              <a:t>Common Core State Standards</a:t>
            </a:r>
            <a:r>
              <a:rPr lang="en-US" dirty="0">
                <a:latin typeface="Calibri" panose="020F0502020204030204" pitchFamily="34" charset="0"/>
                <a:ea typeface="Times New Roman" panose="02020603050405020304" pitchFamily="18" charset="0"/>
                <a:cs typeface="Times New Roman" panose="02020603050405020304" pitchFamily="18" charset="0"/>
              </a:rPr>
              <a:t>. Washington D.C.: National Governors Association Center for Best Practices, Council of Chief State School Officers.</a:t>
            </a:r>
          </a:p>
          <a:p>
            <a:pPr marL="228600" marR="0" indent="-228600">
              <a:spcBef>
                <a:spcPts val="0"/>
              </a:spcBef>
              <a:spcAft>
                <a:spcPts val="0"/>
              </a:spcAft>
            </a:pPr>
            <a:r>
              <a:rPr lang="en-US" dirty="0" err="1">
                <a:latin typeface="Calibri" panose="020F0502020204030204" pitchFamily="34" charset="0"/>
                <a:ea typeface="Times New Roman" panose="02020603050405020304" pitchFamily="18" charset="0"/>
                <a:cs typeface="Times New Roman" panose="02020603050405020304" pitchFamily="18" charset="0"/>
              </a:rPr>
              <a:t>Peskin</a:t>
            </a:r>
            <a:r>
              <a:rPr lang="en-US" dirty="0">
                <a:latin typeface="Calibri" panose="020F0502020204030204" pitchFamily="34" charset="0"/>
                <a:ea typeface="Times New Roman" panose="02020603050405020304" pitchFamily="18" charset="0"/>
                <a:cs typeface="Times New Roman" panose="02020603050405020304" pitchFamily="18" charset="0"/>
              </a:rPr>
              <a:t>, J. (1998). Constructing meaning when reading poetry: An expert-novice study. </a:t>
            </a:r>
            <a:r>
              <a:rPr lang="en-US" i="1" dirty="0">
                <a:latin typeface="Calibri" panose="020F0502020204030204" pitchFamily="34" charset="0"/>
                <a:ea typeface="Times New Roman" panose="02020603050405020304" pitchFamily="18" charset="0"/>
                <a:cs typeface="Times New Roman" panose="02020603050405020304" pitchFamily="18" charset="0"/>
              </a:rPr>
              <a:t>Cognition and Instruction</a:t>
            </a:r>
            <a:r>
              <a:rPr lang="en-US" dirty="0">
                <a:latin typeface="Calibri" panose="020F0502020204030204" pitchFamily="34" charset="0"/>
                <a:ea typeface="Times New Roman" panose="02020603050405020304" pitchFamily="18" charset="0"/>
                <a:cs typeface="Times New Roman" panose="02020603050405020304" pitchFamily="18" charset="0"/>
              </a:rPr>
              <a:t>, </a:t>
            </a:r>
            <a:r>
              <a:rPr lang="en-US" i="1" dirty="0">
                <a:latin typeface="Calibri" panose="020F0502020204030204" pitchFamily="34" charset="0"/>
                <a:ea typeface="Times New Roman" panose="02020603050405020304" pitchFamily="18" charset="0"/>
                <a:cs typeface="Times New Roman" panose="02020603050405020304" pitchFamily="18" charset="0"/>
              </a:rPr>
              <a:t>16</a:t>
            </a:r>
            <a:r>
              <a:rPr lang="en-US" dirty="0">
                <a:latin typeface="Calibri" panose="020F0502020204030204" pitchFamily="34" charset="0"/>
                <a:ea typeface="Times New Roman" panose="02020603050405020304" pitchFamily="18" charset="0"/>
                <a:cs typeface="Times New Roman" panose="02020603050405020304" pitchFamily="18" charset="0"/>
              </a:rPr>
              <a:t>, 235–263.</a:t>
            </a:r>
          </a:p>
        </p:txBody>
      </p:sp>
    </p:spTree>
    <p:extLst>
      <p:ext uri="{BB962C8B-B14F-4D97-AF65-F5344CB8AC3E}">
        <p14:creationId xmlns:p14="http://schemas.microsoft.com/office/powerpoint/2010/main" val="293774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B0CB36-AC0A-E149-A7CE-31B936777E47}"/>
              </a:ext>
            </a:extLst>
          </p:cNvPr>
          <p:cNvSpPr/>
          <p:nvPr/>
        </p:nvSpPr>
        <p:spPr>
          <a:xfrm>
            <a:off x="1066800" y="838200"/>
            <a:ext cx="6781800" cy="3416320"/>
          </a:xfrm>
          <a:prstGeom prst="rect">
            <a:avLst/>
          </a:prstGeom>
        </p:spPr>
        <p:txBody>
          <a:bodyPr wrap="square">
            <a:spAutoFit/>
          </a:bodyPr>
          <a:lstStyle/>
          <a:p>
            <a:pPr marL="228600" marR="0" indent="-228600">
              <a:spcBef>
                <a:spcPts val="0"/>
              </a:spcBef>
              <a:spcAft>
                <a:spcPts val="0"/>
              </a:spcAft>
            </a:pPr>
            <a:r>
              <a:rPr lang="en-US" dirty="0">
                <a:latin typeface="Calibri" panose="020F0502020204030204" pitchFamily="34" charset="0"/>
                <a:ea typeface="Times New Roman" panose="02020603050405020304" pitchFamily="18" charset="0"/>
                <a:cs typeface="Times New Roman" panose="02020603050405020304" pitchFamily="18" charset="0"/>
              </a:rPr>
              <a:t>References (cont.)</a:t>
            </a:r>
          </a:p>
          <a:p>
            <a:pPr marL="228600" marR="0" indent="-228600">
              <a:spcBef>
                <a:spcPts val="0"/>
              </a:spcBef>
              <a:spcAft>
                <a:spcPts val="0"/>
              </a:spcAft>
            </a:pPr>
            <a:r>
              <a:rPr lang="en-US" dirty="0">
                <a:latin typeface="Calibri" panose="020F0502020204030204" pitchFamily="34" charset="0"/>
                <a:ea typeface="Times New Roman" panose="02020603050405020304" pitchFamily="18" charset="0"/>
                <a:cs typeface="Times New Roman" panose="02020603050405020304" pitchFamily="18" charset="0"/>
              </a:rPr>
              <a:t>Shanahan, C., Shanahan, T., &amp; </a:t>
            </a:r>
            <a:r>
              <a:rPr lang="en-US" dirty="0" err="1">
                <a:latin typeface="Calibri" panose="020F0502020204030204" pitchFamily="34" charset="0"/>
                <a:ea typeface="Times New Roman" panose="02020603050405020304" pitchFamily="18" charset="0"/>
                <a:cs typeface="Times New Roman" panose="02020603050405020304" pitchFamily="18" charset="0"/>
              </a:rPr>
              <a:t>Misischia</a:t>
            </a:r>
            <a:r>
              <a:rPr lang="en-US" dirty="0">
                <a:latin typeface="Calibri" panose="020F0502020204030204" pitchFamily="34" charset="0"/>
                <a:ea typeface="Times New Roman" panose="02020603050405020304" pitchFamily="18" charset="0"/>
                <a:cs typeface="Times New Roman" panose="02020603050405020304" pitchFamily="18" charset="0"/>
              </a:rPr>
              <a:t>, C. (2011). Analysis of expert readers in three disciplines:  History, mathematics, and chemistry. </a:t>
            </a:r>
            <a:r>
              <a:rPr lang="en-US" i="1" dirty="0">
                <a:latin typeface="Calibri" panose="020F0502020204030204" pitchFamily="34" charset="0"/>
                <a:ea typeface="Times New Roman" panose="02020603050405020304" pitchFamily="18" charset="0"/>
                <a:cs typeface="Times New Roman" panose="02020603050405020304" pitchFamily="18" charset="0"/>
              </a:rPr>
              <a:t>Journal of Literacy Research, 43</a:t>
            </a:r>
            <a:r>
              <a:rPr lang="en-US" dirty="0">
                <a:latin typeface="Calibri" panose="020F0502020204030204" pitchFamily="34" charset="0"/>
                <a:ea typeface="Times New Roman" panose="02020603050405020304" pitchFamily="18" charset="0"/>
                <a:cs typeface="Times New Roman" panose="02020603050405020304" pitchFamily="18" charset="0"/>
              </a:rPr>
              <a:t>, 393-429.</a:t>
            </a:r>
          </a:p>
          <a:p>
            <a:pPr marL="228600" marR="0" indent="-228600">
              <a:spcBef>
                <a:spcPts val="0"/>
              </a:spcBef>
              <a:spcAft>
                <a:spcPts val="0"/>
              </a:spcAft>
            </a:pPr>
            <a:r>
              <a:rPr lang="en-US" kern="1800" dirty="0">
                <a:solidFill>
                  <a:srgbClr val="2E2E2E"/>
                </a:solidFill>
                <a:latin typeface="Calibri" panose="020F0502020204030204" pitchFamily="34" charset="0"/>
                <a:ea typeface="Times New Roman" panose="02020603050405020304" pitchFamily="18" charset="0"/>
                <a:cs typeface="Arial" panose="020B0604020202020204" pitchFamily="34" charset="0"/>
              </a:rPr>
              <a:t>Shanahan, T., &amp; Shanahan, C.R. (2008). Teaching disciplinary literacy to adolescents: Rethinking content-area literacy. </a:t>
            </a:r>
            <a:r>
              <a:rPr lang="en-US" i="1" kern="1800" dirty="0">
                <a:solidFill>
                  <a:srgbClr val="2E2E2E"/>
                </a:solidFill>
                <a:latin typeface="Calibri" panose="020F0502020204030204" pitchFamily="34" charset="0"/>
                <a:ea typeface="Times New Roman" panose="02020603050405020304" pitchFamily="18" charset="0"/>
                <a:cs typeface="Arial" panose="020B0604020202020204" pitchFamily="34" charset="0"/>
              </a:rPr>
              <a:t>Harvard Educational Review, 78, </a:t>
            </a:r>
            <a:r>
              <a:rPr lang="en-US" kern="1800" dirty="0">
                <a:solidFill>
                  <a:srgbClr val="2E2E2E"/>
                </a:solidFill>
                <a:latin typeface="Calibri" panose="020F0502020204030204" pitchFamily="34" charset="0"/>
                <a:ea typeface="Times New Roman" panose="02020603050405020304" pitchFamily="18" charset="0"/>
                <a:cs typeface="Arial" panose="020B0604020202020204" pitchFamily="34" charset="0"/>
              </a:rPr>
              <a:t>40-59.</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marL="228600" marR="0" indent="-228600">
              <a:spcBef>
                <a:spcPts val="0"/>
              </a:spcBef>
              <a:spcAft>
                <a:spcPts val="0"/>
              </a:spcAft>
            </a:pPr>
            <a:r>
              <a:rPr lang="en-US" kern="1800" dirty="0">
                <a:solidFill>
                  <a:srgbClr val="2E2E2E"/>
                </a:solidFill>
                <a:latin typeface="Calibri" panose="020F0502020204030204" pitchFamily="34" charset="0"/>
                <a:ea typeface="Times New Roman" panose="02020603050405020304" pitchFamily="18" charset="0"/>
                <a:cs typeface="Arial" panose="020B0604020202020204" pitchFamily="34" charset="0"/>
              </a:rPr>
              <a:t>Shanahan, T., &amp; Shanahan, C. (2012). What is disciplinary literacy and why does it matter? </a:t>
            </a:r>
            <a:r>
              <a:rPr lang="en-US" i="1" kern="1800" dirty="0">
                <a:solidFill>
                  <a:srgbClr val="2E2E2E"/>
                </a:solidFill>
                <a:latin typeface="Calibri" panose="020F0502020204030204" pitchFamily="34" charset="0"/>
                <a:ea typeface="Times New Roman" panose="02020603050405020304" pitchFamily="18" charset="0"/>
                <a:cs typeface="Arial" panose="020B0604020202020204" pitchFamily="34" charset="0"/>
              </a:rPr>
              <a:t>Topics in Language Disorders, 32,</a:t>
            </a:r>
            <a:r>
              <a:rPr lang="en-US" kern="1800" dirty="0">
                <a:solidFill>
                  <a:srgbClr val="2E2E2E"/>
                </a:solidFill>
                <a:latin typeface="Calibri" panose="020F0502020204030204" pitchFamily="34" charset="0"/>
                <a:ea typeface="Times New Roman" panose="02020603050405020304" pitchFamily="18" charset="0"/>
                <a:cs typeface="Arial" panose="020B0604020202020204" pitchFamily="34" charset="0"/>
              </a:rPr>
              <a:t> 1-12.</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marL="228600" marR="0" indent="-228600">
              <a:spcBef>
                <a:spcPts val="0"/>
              </a:spcBef>
              <a:spcAft>
                <a:spcPts val="0"/>
              </a:spcAft>
            </a:pPr>
            <a:r>
              <a:rPr lang="en-US" kern="1800" dirty="0" err="1">
                <a:solidFill>
                  <a:srgbClr val="2E2E2E"/>
                </a:solidFill>
                <a:latin typeface="Calibri" panose="020F0502020204030204" pitchFamily="34" charset="0"/>
                <a:ea typeface="Times New Roman" panose="02020603050405020304" pitchFamily="18" charset="0"/>
                <a:cs typeface="Arial" panose="020B0604020202020204" pitchFamily="34" charset="0"/>
              </a:rPr>
              <a:t>Wineburg</a:t>
            </a:r>
            <a:r>
              <a:rPr lang="en-US" kern="1800" dirty="0">
                <a:solidFill>
                  <a:srgbClr val="2E2E2E"/>
                </a:solidFill>
                <a:latin typeface="Calibri" panose="020F0502020204030204" pitchFamily="34" charset="0"/>
                <a:ea typeface="Times New Roman" panose="02020603050405020304" pitchFamily="18" charset="0"/>
                <a:cs typeface="Arial" panose="020B0604020202020204" pitchFamily="34" charset="0"/>
              </a:rPr>
              <a:t>, S. S. (1991). On the reading of historical texts: Notes on the breach between school and academy. </a:t>
            </a:r>
            <a:r>
              <a:rPr lang="en-US" i="1" kern="1800" dirty="0">
                <a:solidFill>
                  <a:srgbClr val="2E2E2E"/>
                </a:solidFill>
                <a:latin typeface="Calibri" panose="020F0502020204030204" pitchFamily="34" charset="0"/>
                <a:ea typeface="Times New Roman" panose="02020603050405020304" pitchFamily="18" charset="0"/>
                <a:cs typeface="Arial" panose="020B0604020202020204" pitchFamily="34" charset="0"/>
              </a:rPr>
              <a:t>American Educational Research Journal, 28, </a:t>
            </a:r>
            <a:r>
              <a:rPr lang="en-US" kern="1800" dirty="0">
                <a:solidFill>
                  <a:srgbClr val="2E2E2E"/>
                </a:solidFill>
                <a:latin typeface="Calibri" panose="020F0502020204030204" pitchFamily="34" charset="0"/>
                <a:ea typeface="Times New Roman" panose="02020603050405020304" pitchFamily="18" charset="0"/>
                <a:cs typeface="Arial" panose="020B0604020202020204" pitchFamily="34" charset="0"/>
              </a:rPr>
              <a:t>495-519.</a:t>
            </a:r>
            <a:endParaRPr lang="en-US"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9741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1600200"/>
            <a:ext cx="7924800" cy="1524000"/>
          </a:xfrm>
        </p:spPr>
        <p:txBody>
          <a:bodyPr/>
          <a:lstStyle/>
          <a:p>
            <a:pPr algn="ctr" eaLnBrk="1" hangingPunct="1"/>
            <a:br>
              <a:rPr lang="en-US" sz="3600" b="1" dirty="0"/>
            </a:br>
            <a:r>
              <a:rPr lang="en-US" sz="3800" b="1" dirty="0"/>
              <a:t>Teaching Disciplinary Literacy</a:t>
            </a:r>
          </a:p>
        </p:txBody>
      </p:sp>
      <p:sp>
        <p:nvSpPr>
          <p:cNvPr id="5123" name="Rectangle 3"/>
          <p:cNvSpPr>
            <a:spLocks noGrp="1" noChangeArrowheads="1"/>
          </p:cNvSpPr>
          <p:nvPr>
            <p:ph type="subTitle" idx="1"/>
          </p:nvPr>
        </p:nvSpPr>
        <p:spPr>
          <a:xfrm>
            <a:off x="1981200" y="3124200"/>
            <a:ext cx="6553200" cy="2590800"/>
          </a:xfrm>
        </p:spPr>
        <p:txBody>
          <a:bodyPr>
            <a:normAutofit fontScale="92500" lnSpcReduction="10000"/>
          </a:bodyPr>
          <a:lstStyle/>
          <a:p>
            <a:pPr eaLnBrk="1" hangingPunct="1"/>
            <a:endParaRPr lang="en-US" sz="2000" dirty="0"/>
          </a:p>
          <a:p>
            <a:pPr eaLnBrk="1" hangingPunct="1"/>
            <a:endParaRPr lang="en-US" sz="2000" dirty="0"/>
          </a:p>
          <a:p>
            <a:pPr eaLnBrk="1" hangingPunct="1"/>
            <a:endParaRPr lang="en-US" sz="2000" dirty="0"/>
          </a:p>
          <a:p>
            <a:pPr eaLnBrk="1" hangingPunct="1"/>
            <a:r>
              <a:rPr lang="en-US" sz="2000" dirty="0"/>
              <a:t>Timothy Shanahan</a:t>
            </a:r>
          </a:p>
          <a:p>
            <a:pPr eaLnBrk="1" hangingPunct="1"/>
            <a:r>
              <a:rPr lang="en-US" sz="2000" dirty="0"/>
              <a:t>Cynthia Shanahan</a:t>
            </a:r>
          </a:p>
          <a:p>
            <a:pPr eaLnBrk="1" hangingPunct="1"/>
            <a:r>
              <a:rPr lang="en-US" sz="2000" dirty="0"/>
              <a:t>University of Illinois at Chicago</a:t>
            </a:r>
          </a:p>
          <a:p>
            <a:pPr eaLnBrk="1" hangingPunct="1"/>
            <a:r>
              <a:rPr lang="en-US" sz="2000" dirty="0">
                <a:solidFill>
                  <a:schemeClr val="bg1"/>
                </a:solidFill>
                <a:hlinkClick r:id="rId3">
                  <a:extLst>
                    <a:ext uri="{A12FA001-AC4F-418D-AE19-62706E023703}">
                      <ahyp:hlinkClr xmlns:ahyp="http://schemas.microsoft.com/office/drawing/2018/hyperlinkcolor" val="tx"/>
                    </a:ext>
                  </a:extLst>
                </a:hlinkClick>
              </a:rPr>
              <a:t>www.shanahanonliteracy.com</a:t>
            </a:r>
            <a:endParaRPr lang="en-US" sz="2000" dirty="0">
              <a:solidFill>
                <a:schemeClr val="bg1"/>
              </a:solidFill>
            </a:endParaRPr>
          </a:p>
          <a:p>
            <a:pPr eaLnBrk="1" hangingPunct="1"/>
            <a:endParaRPr lang="en-US" sz="2000" dirty="0"/>
          </a:p>
          <a:p>
            <a:pPr eaLnBrk="1" hangingPunct="1"/>
            <a:endParaRPr lang="en-US" sz="2000" dirty="0"/>
          </a:p>
          <a:p>
            <a:pPr eaLnBrk="1" hangingPunct="1"/>
            <a:endParaRPr lang="en-US" sz="2000" dirty="0"/>
          </a:p>
        </p:txBody>
      </p:sp>
    </p:spTree>
    <p:extLst>
      <p:ext uri="{BB962C8B-B14F-4D97-AF65-F5344CB8AC3E}">
        <p14:creationId xmlns:p14="http://schemas.microsoft.com/office/powerpoint/2010/main" val="331160089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Two Potential Avenues to Success</a:t>
            </a:r>
          </a:p>
        </p:txBody>
      </p:sp>
      <p:sp>
        <p:nvSpPr>
          <p:cNvPr id="3" name="Content Placeholder 2"/>
          <p:cNvSpPr>
            <a:spLocks noGrp="1"/>
          </p:cNvSpPr>
          <p:nvPr>
            <p:ph idx="1"/>
          </p:nvPr>
        </p:nvSpPr>
        <p:spPr/>
        <p:txBody>
          <a:bodyPr/>
          <a:lstStyle/>
          <a:p>
            <a:endParaRPr lang="en-US" sz="2400" dirty="0"/>
          </a:p>
          <a:p>
            <a:r>
              <a:rPr lang="en-US" sz="2400" dirty="0"/>
              <a:t>Content area reading</a:t>
            </a:r>
          </a:p>
          <a:p>
            <a:r>
              <a:rPr lang="en-US" sz="2400" dirty="0"/>
              <a:t>Disciplinary literacy</a:t>
            </a:r>
          </a:p>
          <a:p>
            <a:pPr marL="0" indent="0">
              <a:buNone/>
            </a:pPr>
            <a:r>
              <a:rPr lang="en-US" sz="2400" dirty="0"/>
              <a:t>	</a:t>
            </a:r>
          </a:p>
        </p:txBody>
      </p:sp>
    </p:spTree>
    <p:extLst>
      <p:ext uri="{BB962C8B-B14F-4D97-AF65-F5344CB8AC3E}">
        <p14:creationId xmlns:p14="http://schemas.microsoft.com/office/powerpoint/2010/main" val="4075380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Content Area Reading Instruction</a:t>
            </a:r>
          </a:p>
        </p:txBody>
      </p:sp>
      <p:sp>
        <p:nvSpPr>
          <p:cNvPr id="3" name="Content Placeholder 2"/>
          <p:cNvSpPr>
            <a:spLocks noGrp="1"/>
          </p:cNvSpPr>
          <p:nvPr>
            <p:ph idx="1"/>
          </p:nvPr>
        </p:nvSpPr>
        <p:spPr>
          <a:xfrm>
            <a:off x="4267200" y="990600"/>
            <a:ext cx="4495800" cy="5562600"/>
          </a:xfrm>
        </p:spPr>
        <p:txBody>
          <a:bodyPr>
            <a:normAutofit fontScale="85000" lnSpcReduction="20000"/>
          </a:bodyPr>
          <a:lstStyle/>
          <a:p>
            <a:endParaRPr lang="en-US" sz="2400" dirty="0"/>
          </a:p>
          <a:p>
            <a:r>
              <a:rPr lang="en-US" sz="2400" dirty="0"/>
              <a:t>Content area reading instruction provides students with comprehension and study strategies aimed at improving their classroom performance</a:t>
            </a:r>
          </a:p>
          <a:p>
            <a:r>
              <a:rPr lang="en-US" sz="2400" dirty="0"/>
              <a:t>Has long history in education</a:t>
            </a:r>
          </a:p>
          <a:p>
            <a:r>
              <a:rPr lang="en-US" sz="2400" dirty="0"/>
              <a:t>Many secondary teachers have preparation in content area reading instruction</a:t>
            </a:r>
          </a:p>
          <a:p>
            <a:r>
              <a:rPr lang="en-US" sz="2400" dirty="0"/>
              <a:t>Lots of books and resources for teachers</a:t>
            </a:r>
          </a:p>
          <a:p>
            <a:r>
              <a:rPr lang="en-US" sz="2400" dirty="0"/>
              <a:t>Nevertheless, great resistance to adopting these practices into disciplinary classrooms</a:t>
            </a:r>
          </a:p>
          <a:p>
            <a:endParaRPr lang="en-US" sz="2400" dirty="0"/>
          </a:p>
          <a:p>
            <a:endParaRPr lang="en-US" sz="2400" dirty="0"/>
          </a:p>
        </p:txBody>
      </p:sp>
    </p:spTree>
    <p:extLst>
      <p:ext uri="{BB962C8B-B14F-4D97-AF65-F5344CB8AC3E}">
        <p14:creationId xmlns:p14="http://schemas.microsoft.com/office/powerpoint/2010/main" val="2420342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Disciplinary literacy instruction</a:t>
            </a:r>
          </a:p>
        </p:txBody>
      </p:sp>
      <p:sp>
        <p:nvSpPr>
          <p:cNvPr id="3" name="Content Placeholder 2"/>
          <p:cNvSpPr>
            <a:spLocks noGrp="1"/>
          </p:cNvSpPr>
          <p:nvPr>
            <p:ph idx="1"/>
          </p:nvPr>
        </p:nvSpPr>
        <p:spPr>
          <a:xfrm>
            <a:off x="4038600" y="0"/>
            <a:ext cx="4648200" cy="6477000"/>
          </a:xfrm>
        </p:spPr>
        <p:txBody>
          <a:bodyPr>
            <a:normAutofit fontScale="85000" lnSpcReduction="10000"/>
          </a:bodyPr>
          <a:lstStyle/>
          <a:p>
            <a:r>
              <a:rPr lang="en-US" sz="2400" dirty="0"/>
              <a:t>Disciplinary literacy is an approach that emphasizes teaching students to read in the ways that disciplinary experts do</a:t>
            </a:r>
          </a:p>
          <a:p>
            <a:r>
              <a:rPr lang="en-US" sz="2400" dirty="0"/>
              <a:t>Each discipline has particular literate practices that are based on the  knowledge of each discipline and its empirical methods </a:t>
            </a:r>
          </a:p>
          <a:p>
            <a:r>
              <a:rPr lang="en-US" sz="2400" dirty="0"/>
              <a:t>Has a shorter history than content area reading</a:t>
            </a:r>
          </a:p>
          <a:p>
            <a:r>
              <a:rPr lang="en-US" sz="2400" dirty="0"/>
              <a:t>Often misunderstood by educators, so poor pedagogical and policy choices are often made</a:t>
            </a:r>
          </a:p>
          <a:p>
            <a:r>
              <a:rPr lang="en-US" sz="2400" dirty="0"/>
              <a:t> Nevertheless, these practices are beginning to make headway in American classrooms, particularly in social studies </a:t>
            </a:r>
          </a:p>
        </p:txBody>
      </p:sp>
    </p:spTree>
    <p:extLst>
      <p:ext uri="{BB962C8B-B14F-4D97-AF65-F5344CB8AC3E}">
        <p14:creationId xmlns:p14="http://schemas.microsoft.com/office/powerpoint/2010/main" val="4255155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245E4-2EF3-C249-A7A4-09F5C8CE1635}"/>
              </a:ext>
            </a:extLst>
          </p:cNvPr>
          <p:cNvSpPr>
            <a:spLocks noGrp="1"/>
          </p:cNvSpPr>
          <p:nvPr>
            <p:ph type="title"/>
          </p:nvPr>
        </p:nvSpPr>
        <p:spPr/>
        <p:txBody>
          <a:bodyPr/>
          <a:lstStyle/>
          <a:p>
            <a:r>
              <a:rPr lang="en-US" dirty="0"/>
              <a:t>Wide Confusion</a:t>
            </a:r>
          </a:p>
        </p:txBody>
      </p:sp>
      <p:sp>
        <p:nvSpPr>
          <p:cNvPr id="3" name="Content Placeholder 2">
            <a:extLst>
              <a:ext uri="{FF2B5EF4-FFF2-40B4-BE49-F238E27FC236}">
                <a16:creationId xmlns:a16="http://schemas.microsoft.com/office/drawing/2014/main" id="{EB20E416-A364-D54C-95E1-DB6A3129DE2D}"/>
              </a:ext>
            </a:extLst>
          </p:cNvPr>
          <p:cNvSpPr>
            <a:spLocks noGrp="1"/>
          </p:cNvSpPr>
          <p:nvPr>
            <p:ph idx="1"/>
          </p:nvPr>
        </p:nvSpPr>
        <p:spPr>
          <a:xfrm>
            <a:off x="4114800" y="152400"/>
            <a:ext cx="4800600" cy="6324600"/>
          </a:xfrm>
        </p:spPr>
        <p:txBody>
          <a:bodyPr/>
          <a:lstStyle/>
          <a:p>
            <a:r>
              <a:rPr lang="en-US" sz="2000" dirty="0"/>
              <a:t>Content area reading and disciplinary literacy are seen as synonymous (</a:t>
            </a:r>
            <a:r>
              <a:rPr lang="en-US" sz="2000" dirty="0" err="1"/>
              <a:t>Dunkerly</a:t>
            </a:r>
            <a:r>
              <a:rPr lang="en-US" sz="2000" dirty="0"/>
              <a:t>-Bean &amp; Bean, 2016).  </a:t>
            </a:r>
          </a:p>
          <a:p>
            <a:r>
              <a:rPr lang="en-US" sz="2000" dirty="0"/>
              <a:t>Content area reading and disciplinary literacy are not conceived as the same thing, but the methods and outcomes are the same.</a:t>
            </a:r>
          </a:p>
          <a:p>
            <a:r>
              <a:rPr lang="en-US" sz="2000" dirty="0"/>
              <a:t>Content area reading and disciplinary literacy are competing.  You either use one or the other.</a:t>
            </a:r>
          </a:p>
          <a:p>
            <a:pPr marL="0" indent="0">
              <a:buNone/>
            </a:pPr>
            <a:endParaRPr lang="en-US" dirty="0"/>
          </a:p>
        </p:txBody>
      </p:sp>
    </p:spTree>
    <p:extLst>
      <p:ext uri="{BB962C8B-B14F-4D97-AF65-F5344CB8AC3E}">
        <p14:creationId xmlns:p14="http://schemas.microsoft.com/office/powerpoint/2010/main" val="1324339418"/>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{BDF8D052-674C-9F45-B4D9-953B76E612C8}tf16401369</Template>
  <TotalTime>3088</TotalTime>
  <Words>3966</Words>
  <Application>Microsoft Macintosh PowerPoint</Application>
  <PresentationFormat>On-screen Show (4:3)</PresentationFormat>
  <Paragraphs>417</Paragraphs>
  <Slides>53</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3" baseType="lpstr">
      <vt:lpstr>Arial</vt:lpstr>
      <vt:lpstr>Arial Narrow</vt:lpstr>
      <vt:lpstr>Calibri</vt:lpstr>
      <vt:lpstr>Calibri Light</vt:lpstr>
      <vt:lpstr>Garamond</vt:lpstr>
      <vt:lpstr>Rockwell</vt:lpstr>
      <vt:lpstr>Times New Roman</vt:lpstr>
      <vt:lpstr>Wingdings</vt:lpstr>
      <vt:lpstr>Atlas</vt:lpstr>
      <vt:lpstr>Microsoft Draw Drawing</vt:lpstr>
      <vt:lpstr> Disciplinary Literacy</vt:lpstr>
      <vt:lpstr>There are two major problems in secondary literacy</vt:lpstr>
      <vt:lpstr>There are two major problems in secondary literacy (cont.)</vt:lpstr>
      <vt:lpstr>Two Secondary Literacy Problems (cont.)</vt:lpstr>
      <vt:lpstr>Two Secondary Literacy Problems (cont.)</vt:lpstr>
      <vt:lpstr>Two Potential Avenues to Success</vt:lpstr>
      <vt:lpstr>Content Area Reading Instruction</vt:lpstr>
      <vt:lpstr>Disciplinary literacy instruction</vt:lpstr>
      <vt:lpstr>Wide Confusion</vt:lpstr>
      <vt:lpstr>PowerPoint Presentation</vt:lpstr>
      <vt:lpstr>Understanding disciplinary literacy</vt:lpstr>
      <vt:lpstr>Disciplinary Reading Instruction</vt:lpstr>
      <vt:lpstr>PowerPoint Presentation</vt:lpstr>
      <vt:lpstr>PowerPoint Presentation</vt:lpstr>
      <vt:lpstr>Sources of Content Area Reading </vt:lpstr>
      <vt:lpstr>Sources of Disciplinary Literacy</vt:lpstr>
      <vt:lpstr>Example of  Expert Reader Methodology</vt:lpstr>
      <vt:lpstr>Comparing Content Area Reading and Disciplinary Literacy</vt:lpstr>
      <vt:lpstr>Content area reading</vt:lpstr>
      <vt:lpstr>Disciplinary literacy</vt:lpstr>
      <vt:lpstr> Chemistry Note-taking </vt:lpstr>
      <vt:lpstr>Content area reading:  Vocabulary</vt:lpstr>
      <vt:lpstr>Disciplinary literacy:  Vocabulary</vt:lpstr>
      <vt:lpstr>Comparing Content Area Reading and Disciplinary Literacy</vt:lpstr>
      <vt:lpstr>Focus of  Content Area Reading</vt:lpstr>
      <vt:lpstr>Focus of  Disciplinary Reading</vt:lpstr>
      <vt:lpstr>Comparing Content Area Reading and Disciplinary Literacy</vt:lpstr>
      <vt:lpstr>Content area reading</vt:lpstr>
      <vt:lpstr>Disciplinary Literacy</vt:lpstr>
      <vt:lpstr>Comparing Content Area Reading and Disciplinary Literacy</vt:lpstr>
      <vt:lpstr>Content area reading tends to be remedial</vt:lpstr>
      <vt:lpstr>Disciplinary reading can be beneficial to top readers, too </vt:lpstr>
      <vt:lpstr>PowerPoint Presentation</vt:lpstr>
      <vt:lpstr>History Events Chart</vt:lpstr>
      <vt:lpstr>Comparing Content Area Reading and Disciplinary Literacy</vt:lpstr>
      <vt:lpstr>Content Area Reading Texts</vt:lpstr>
      <vt:lpstr>Disciplinary Literacy  Texts</vt:lpstr>
      <vt:lpstr>History Reading (Fang &amp; Schleppergrell)</vt:lpstr>
      <vt:lpstr>Functional Linguistics (History)  (cont.)</vt:lpstr>
      <vt:lpstr>History Reading (Fang &amp; Schleppergrel)</vt:lpstr>
      <vt:lpstr>Functional Linguistics Science</vt:lpstr>
      <vt:lpstr>Functional Linguistics Science (cont.)</vt:lpstr>
      <vt:lpstr>Comparing Content Area Reading and Disciplinary Literacy</vt:lpstr>
      <vt:lpstr>Content Area Reading: Graphics</vt:lpstr>
      <vt:lpstr>Disciplinary Literacy Graphics</vt:lpstr>
      <vt:lpstr>Disciplinary Literacy Graphics (cont.)</vt:lpstr>
      <vt:lpstr>Back to the confusion!</vt:lpstr>
      <vt:lpstr>Back to the confusion  (cont.)</vt:lpstr>
      <vt:lpstr>Back to the confusion (cont.)</vt:lpstr>
      <vt:lpstr>But…</vt:lpstr>
      <vt:lpstr>PowerPoint Presentation</vt:lpstr>
      <vt:lpstr>PowerPoint Presentation</vt:lpstr>
      <vt:lpstr> Teaching Disciplinary Literacy</vt:lpstr>
    </vt:vector>
  </TitlesOfParts>
  <Company>University of Illinois at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Disciplinary Literacy for Adolescents:   Rethinking Content-Area Literacy</dc:title>
  <dc:creator>Timothy Shanahan</dc:creator>
  <cp:lastModifiedBy>Shanahan, Timothy E</cp:lastModifiedBy>
  <cp:revision>116</cp:revision>
  <dcterms:created xsi:type="dcterms:W3CDTF">2008-03-20T12:58:45Z</dcterms:created>
  <dcterms:modified xsi:type="dcterms:W3CDTF">2019-10-10T12:25:17Z</dcterms:modified>
</cp:coreProperties>
</file>