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793" r:id="rId2"/>
    <p:sldId id="924" r:id="rId3"/>
    <p:sldId id="925" r:id="rId4"/>
    <p:sldId id="939" r:id="rId5"/>
    <p:sldId id="940" r:id="rId6"/>
    <p:sldId id="941" r:id="rId7"/>
    <p:sldId id="938" r:id="rId8"/>
    <p:sldId id="942" r:id="rId9"/>
    <p:sldId id="926" r:id="rId10"/>
    <p:sldId id="927" r:id="rId11"/>
    <p:sldId id="929" r:id="rId12"/>
    <p:sldId id="798" r:id="rId13"/>
    <p:sldId id="799" r:id="rId14"/>
    <p:sldId id="800" r:id="rId15"/>
    <p:sldId id="874" r:id="rId16"/>
    <p:sldId id="930" r:id="rId17"/>
    <p:sldId id="928" r:id="rId18"/>
    <p:sldId id="943" r:id="rId19"/>
    <p:sldId id="932" r:id="rId20"/>
    <p:sldId id="935" r:id="rId21"/>
    <p:sldId id="257" r:id="rId22"/>
    <p:sldId id="944" r:id="rId23"/>
    <p:sldId id="877" r:id="rId24"/>
    <p:sldId id="948" r:id="rId25"/>
    <p:sldId id="945" r:id="rId26"/>
    <p:sldId id="947" r:id="rId27"/>
    <p:sldId id="936" r:id="rId28"/>
    <p:sldId id="94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autoAdjust="0"/>
    <p:restoredTop sz="88630" autoAdjust="0"/>
  </p:normalViewPr>
  <p:slideViewPr>
    <p:cSldViewPr>
      <p:cViewPr varScale="1">
        <p:scale>
          <a:sx n="101" d="100"/>
          <a:sy n="101" d="100"/>
        </p:scale>
        <p:origin x="2856" y="192"/>
      </p:cViewPr>
      <p:guideLst>
        <p:guide orient="horz" pos="2160"/>
        <p:guide pos="2880"/>
      </p:guideLst>
    </p:cSldViewPr>
  </p:slideViewPr>
  <p:notesTextViewPr>
    <p:cViewPr>
      <p:scale>
        <a:sx n="1" d="1"/>
        <a:sy n="1" d="1"/>
      </p:scale>
      <p:origin x="0" y="0"/>
    </p:cViewPr>
  </p:notesTextViewPr>
  <p:sorterViewPr>
    <p:cViewPr>
      <p:scale>
        <a:sx n="66" d="100"/>
        <a:sy n="66" d="100"/>
      </p:scale>
      <p:origin x="0" y="12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AB85C-D165-47D7-AAC7-F85BD25FBC7A}" type="datetimeFigureOut">
              <a:rPr lang="en-US" smtClean="0"/>
              <a:t>8/26/19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800C1-72A4-4F8A-8C40-450B19EE46D6}" type="slidenum">
              <a:rPr lang="en-US" smtClean="0"/>
              <a:t>‹#›</a:t>
            </a:fld>
            <a:endParaRPr lang="en-US"/>
          </a:p>
        </p:txBody>
      </p:sp>
    </p:spTree>
    <p:extLst>
      <p:ext uri="{BB962C8B-B14F-4D97-AF65-F5344CB8AC3E}">
        <p14:creationId xmlns:p14="http://schemas.microsoft.com/office/powerpoint/2010/main" val="147563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a:t>
            </a:fld>
            <a:endParaRPr lang="zh-CN" altLang="en-US"/>
          </a:p>
        </p:txBody>
      </p:sp>
    </p:spTree>
    <p:extLst>
      <p:ext uri="{BB962C8B-B14F-4D97-AF65-F5344CB8AC3E}">
        <p14:creationId xmlns:p14="http://schemas.microsoft.com/office/powerpoint/2010/main" val="142166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11</a:t>
            </a:fld>
            <a:endParaRPr lang="zh-CN" altLang="en-US"/>
          </a:p>
        </p:txBody>
      </p:sp>
    </p:spTree>
    <p:extLst>
      <p:ext uri="{BB962C8B-B14F-4D97-AF65-F5344CB8AC3E}">
        <p14:creationId xmlns:p14="http://schemas.microsoft.com/office/powerpoint/2010/main" val="396907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15</a:t>
            </a:fld>
            <a:endParaRPr lang="zh-CN" altLang="en-US"/>
          </a:p>
        </p:txBody>
      </p:sp>
    </p:spTree>
    <p:extLst>
      <p:ext uri="{BB962C8B-B14F-4D97-AF65-F5344CB8AC3E}">
        <p14:creationId xmlns:p14="http://schemas.microsoft.com/office/powerpoint/2010/main" val="791677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16</a:t>
            </a:fld>
            <a:endParaRPr lang="zh-CN" altLang="en-US"/>
          </a:p>
        </p:txBody>
      </p:sp>
    </p:spTree>
    <p:extLst>
      <p:ext uri="{BB962C8B-B14F-4D97-AF65-F5344CB8AC3E}">
        <p14:creationId xmlns:p14="http://schemas.microsoft.com/office/powerpoint/2010/main" val="209150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17</a:t>
            </a:fld>
            <a:endParaRPr lang="zh-CN" altLang="en-US"/>
          </a:p>
        </p:txBody>
      </p:sp>
    </p:spTree>
    <p:extLst>
      <p:ext uri="{BB962C8B-B14F-4D97-AF65-F5344CB8AC3E}">
        <p14:creationId xmlns:p14="http://schemas.microsoft.com/office/powerpoint/2010/main" val="3416221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18</a:t>
            </a:fld>
            <a:endParaRPr lang="zh-CN" altLang="en-US"/>
          </a:p>
        </p:txBody>
      </p:sp>
    </p:spTree>
    <p:extLst>
      <p:ext uri="{BB962C8B-B14F-4D97-AF65-F5344CB8AC3E}">
        <p14:creationId xmlns:p14="http://schemas.microsoft.com/office/powerpoint/2010/main" val="602722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19</a:t>
            </a:fld>
            <a:endParaRPr lang="zh-CN" altLang="en-US"/>
          </a:p>
        </p:txBody>
      </p:sp>
    </p:spTree>
    <p:extLst>
      <p:ext uri="{BB962C8B-B14F-4D97-AF65-F5344CB8AC3E}">
        <p14:creationId xmlns:p14="http://schemas.microsoft.com/office/powerpoint/2010/main" val="150093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20</a:t>
            </a:fld>
            <a:endParaRPr lang="zh-CN" altLang="en-US"/>
          </a:p>
        </p:txBody>
      </p:sp>
    </p:spTree>
    <p:extLst>
      <p:ext uri="{BB962C8B-B14F-4D97-AF65-F5344CB8AC3E}">
        <p14:creationId xmlns:p14="http://schemas.microsoft.com/office/powerpoint/2010/main" val="3859259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23</a:t>
            </a:fld>
            <a:endParaRPr lang="zh-CN" altLang="en-US"/>
          </a:p>
        </p:txBody>
      </p:sp>
    </p:spTree>
    <p:extLst>
      <p:ext uri="{BB962C8B-B14F-4D97-AF65-F5344CB8AC3E}">
        <p14:creationId xmlns:p14="http://schemas.microsoft.com/office/powerpoint/2010/main" val="1553213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24</a:t>
            </a:fld>
            <a:endParaRPr lang="zh-CN" altLang="en-US"/>
          </a:p>
        </p:txBody>
      </p:sp>
    </p:spTree>
    <p:extLst>
      <p:ext uri="{BB962C8B-B14F-4D97-AF65-F5344CB8AC3E}">
        <p14:creationId xmlns:p14="http://schemas.microsoft.com/office/powerpoint/2010/main" val="1246058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25</a:t>
            </a:fld>
            <a:endParaRPr lang="zh-CN" altLang="en-US"/>
          </a:p>
        </p:txBody>
      </p:sp>
    </p:spTree>
    <p:extLst>
      <p:ext uri="{BB962C8B-B14F-4D97-AF65-F5344CB8AC3E}">
        <p14:creationId xmlns:p14="http://schemas.microsoft.com/office/powerpoint/2010/main" val="424371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a:t>
            </a:fld>
            <a:endParaRPr lang="zh-CN" altLang="en-US"/>
          </a:p>
        </p:txBody>
      </p:sp>
    </p:spTree>
    <p:extLst>
      <p:ext uri="{BB962C8B-B14F-4D97-AF65-F5344CB8AC3E}">
        <p14:creationId xmlns:p14="http://schemas.microsoft.com/office/powerpoint/2010/main" val="1442204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26</a:t>
            </a:fld>
            <a:endParaRPr lang="zh-CN" altLang="en-US"/>
          </a:p>
        </p:txBody>
      </p:sp>
    </p:spTree>
    <p:extLst>
      <p:ext uri="{BB962C8B-B14F-4D97-AF65-F5344CB8AC3E}">
        <p14:creationId xmlns:p14="http://schemas.microsoft.com/office/powerpoint/2010/main" val="2802540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27</a:t>
            </a:fld>
            <a:endParaRPr lang="zh-CN" altLang="en-US"/>
          </a:p>
        </p:txBody>
      </p:sp>
    </p:spTree>
    <p:extLst>
      <p:ext uri="{BB962C8B-B14F-4D97-AF65-F5344CB8AC3E}">
        <p14:creationId xmlns:p14="http://schemas.microsoft.com/office/powerpoint/2010/main" val="2959452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28</a:t>
            </a:fld>
            <a:endParaRPr lang="zh-CN" altLang="en-US"/>
          </a:p>
        </p:txBody>
      </p:sp>
    </p:spTree>
    <p:extLst>
      <p:ext uri="{BB962C8B-B14F-4D97-AF65-F5344CB8AC3E}">
        <p14:creationId xmlns:p14="http://schemas.microsoft.com/office/powerpoint/2010/main" val="303998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4</a:t>
            </a:fld>
            <a:endParaRPr lang="zh-CN" altLang="en-US"/>
          </a:p>
        </p:txBody>
      </p:sp>
    </p:spTree>
    <p:extLst>
      <p:ext uri="{BB962C8B-B14F-4D97-AF65-F5344CB8AC3E}">
        <p14:creationId xmlns:p14="http://schemas.microsoft.com/office/powerpoint/2010/main" val="195049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5</a:t>
            </a:fld>
            <a:endParaRPr lang="zh-CN" altLang="en-US"/>
          </a:p>
        </p:txBody>
      </p:sp>
    </p:spTree>
    <p:extLst>
      <p:ext uri="{BB962C8B-B14F-4D97-AF65-F5344CB8AC3E}">
        <p14:creationId xmlns:p14="http://schemas.microsoft.com/office/powerpoint/2010/main" val="271713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6</a:t>
            </a:fld>
            <a:endParaRPr lang="zh-CN" altLang="en-US"/>
          </a:p>
        </p:txBody>
      </p:sp>
    </p:spTree>
    <p:extLst>
      <p:ext uri="{BB962C8B-B14F-4D97-AF65-F5344CB8AC3E}">
        <p14:creationId xmlns:p14="http://schemas.microsoft.com/office/powerpoint/2010/main" val="195725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7</a:t>
            </a:fld>
            <a:endParaRPr lang="zh-CN" altLang="en-US"/>
          </a:p>
        </p:txBody>
      </p:sp>
    </p:spTree>
    <p:extLst>
      <p:ext uri="{BB962C8B-B14F-4D97-AF65-F5344CB8AC3E}">
        <p14:creationId xmlns:p14="http://schemas.microsoft.com/office/powerpoint/2010/main" val="79548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8</a:t>
            </a:fld>
            <a:endParaRPr lang="zh-CN" altLang="en-US"/>
          </a:p>
        </p:txBody>
      </p:sp>
    </p:spTree>
    <p:extLst>
      <p:ext uri="{BB962C8B-B14F-4D97-AF65-F5344CB8AC3E}">
        <p14:creationId xmlns:p14="http://schemas.microsoft.com/office/powerpoint/2010/main" val="198997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9</a:t>
            </a:fld>
            <a:endParaRPr lang="zh-CN" altLang="en-US"/>
          </a:p>
        </p:txBody>
      </p:sp>
    </p:spTree>
    <p:extLst>
      <p:ext uri="{BB962C8B-B14F-4D97-AF65-F5344CB8AC3E}">
        <p14:creationId xmlns:p14="http://schemas.microsoft.com/office/powerpoint/2010/main" val="346732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10</a:t>
            </a:fld>
            <a:endParaRPr lang="zh-CN" altLang="en-US"/>
          </a:p>
        </p:txBody>
      </p:sp>
    </p:spTree>
    <p:extLst>
      <p:ext uri="{BB962C8B-B14F-4D97-AF65-F5344CB8AC3E}">
        <p14:creationId xmlns:p14="http://schemas.microsoft.com/office/powerpoint/2010/main" val="212731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8/26/19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8/26/19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8/26/19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73CBCF"/>
        </a:solidFill>
        <a:effectLst/>
      </p:bgPr>
    </p:bg>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bs_05.png"/>
          <p:cNvPicPr>
            <a:picLocks noChangeAspect="1"/>
          </p:cNvPicPr>
          <p:nvPr userDrawn="1"/>
        </p:nvPicPr>
        <p:blipFill>
          <a:blip r:embed="rId2"/>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3"/>
          <a:stretch>
            <a:fillRect/>
          </a:stretch>
        </p:blipFill>
        <p:spPr>
          <a:xfrm>
            <a:off x="5357818" y="5143512"/>
            <a:ext cx="1013080" cy="1329992"/>
          </a:xfrm>
          <a:prstGeom prst="rect">
            <a:avLst/>
          </a:prstGeom>
        </p:spPr>
      </p:pic>
      <p:sp>
        <p:nvSpPr>
          <p:cNvPr id="15" name="文本占位符 14"/>
          <p:cNvSpPr>
            <a:spLocks noGrp="1"/>
          </p:cNvSpPr>
          <p:nvPr>
            <p:ph type="body" sz="quarter" idx="10"/>
          </p:nvPr>
        </p:nvSpPr>
        <p:spPr>
          <a:xfrm>
            <a:off x="1071538" y="428604"/>
            <a:ext cx="4643437" cy="1785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8/26/19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8A8A3-7174-4BCC-8A51-7D6396C83E7E}" type="datetimeFigureOut">
              <a:rPr lang="en-US" smtClean="0"/>
              <a:t>8/26/19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98A8A3-7174-4BCC-8A51-7D6396C83E7E}" type="datetimeFigureOut">
              <a:rPr lang="en-US" smtClean="0"/>
              <a:t>8/26/19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8A8A3-7174-4BCC-8A51-7D6396C83E7E}" type="datetimeFigureOut">
              <a:rPr lang="en-US" smtClean="0"/>
              <a:t>8/26/19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C8F7-B98D-4348-9664-B11A0C9F499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98A8A3-7174-4BCC-8A51-7D6396C83E7E}" type="datetimeFigureOut">
              <a:rPr lang="en-US" smtClean="0"/>
              <a:t>8/26/19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8A8A3-7174-4BCC-8A51-7D6396C83E7E}" type="datetimeFigureOut">
              <a:rPr lang="en-US" smtClean="0"/>
              <a:t>8/26/19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8/26/19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8/26/19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A98A8A3-7174-4BCC-8A51-7D6396C83E7E}" type="datetimeFigureOut">
              <a:rPr lang="en-US" smtClean="0"/>
              <a:t>8/26/19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26EC8F7-B98D-4348-9664-B11A0C9F49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hanahanonliteracy.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corestandards.or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914400"/>
            <a:ext cx="7696200" cy="2667000"/>
          </a:xfrm>
        </p:spPr>
        <p:txBody>
          <a:bodyPr>
            <a:normAutofit/>
          </a:bodyPr>
          <a:lstStyle/>
          <a:p>
            <a:pPr marL="0" indent="0">
              <a:buNone/>
            </a:pPr>
            <a:r>
              <a:rPr lang="en-US" sz="5400" dirty="0">
                <a:solidFill>
                  <a:srgbClr val="000000"/>
                </a:solidFill>
              </a:rPr>
              <a:t>Reconceptualizing Reading and       Reading Instruction</a:t>
            </a:r>
          </a:p>
          <a:p>
            <a:endParaRPr lang="en-US" sz="4400" dirty="0">
              <a:solidFill>
                <a:schemeClr val="bg1"/>
              </a:solidFill>
            </a:endParaRPr>
          </a:p>
        </p:txBody>
      </p:sp>
      <p:sp>
        <p:nvSpPr>
          <p:cNvPr id="3" name="TextBox 2"/>
          <p:cNvSpPr txBox="1"/>
          <p:nvPr/>
        </p:nvSpPr>
        <p:spPr>
          <a:xfrm>
            <a:off x="1524000" y="3657600"/>
            <a:ext cx="4724400" cy="1477327"/>
          </a:xfrm>
          <a:prstGeom prst="rect">
            <a:avLst/>
          </a:prstGeom>
          <a:noFill/>
        </p:spPr>
        <p:txBody>
          <a:bodyPr wrap="square" rtlCol="0">
            <a:spAutoFit/>
          </a:bodyPr>
          <a:lstStyle/>
          <a:p>
            <a:r>
              <a:rPr lang="en-US" sz="2400" dirty="0">
                <a:solidFill>
                  <a:srgbClr val="000000"/>
                </a:solidFill>
              </a:rPr>
              <a:t>Timothy Shanahan</a:t>
            </a:r>
          </a:p>
          <a:p>
            <a:r>
              <a:rPr lang="en-US" sz="2400" dirty="0">
                <a:solidFill>
                  <a:srgbClr val="000000"/>
                </a:solidFill>
              </a:rPr>
              <a:t>University of Illinois at Chicago</a:t>
            </a:r>
          </a:p>
          <a:p>
            <a:r>
              <a:rPr lang="en-US" sz="2400" dirty="0">
                <a:hlinkClick r:id="rId2"/>
              </a:rPr>
              <a:t>www.shanahanonliteracy.com</a:t>
            </a:r>
            <a:endParaRPr lang="en-US" sz="2400" dirty="0"/>
          </a:p>
          <a:p>
            <a:endParaRPr lang="en-US" dirty="0"/>
          </a:p>
        </p:txBody>
      </p:sp>
    </p:spTree>
    <p:extLst>
      <p:ext uri="{BB962C8B-B14F-4D97-AF65-F5344CB8AC3E}">
        <p14:creationId xmlns:p14="http://schemas.microsoft.com/office/powerpoint/2010/main" val="379610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altLang="zh-CN" sz="3600" dirty="0"/>
              <a:t>Where did these questionable skills come from?</a:t>
            </a:r>
            <a:endParaRPr lang="zh-CN" altLang="en-US" sz="3600" dirty="0"/>
          </a:p>
        </p:txBody>
      </p:sp>
      <p:sp>
        <p:nvSpPr>
          <p:cNvPr id="3" name="TextBox 2"/>
          <p:cNvSpPr txBox="1"/>
          <p:nvPr/>
        </p:nvSpPr>
        <p:spPr>
          <a:xfrm>
            <a:off x="304800" y="1905000"/>
            <a:ext cx="6431632"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t>In 1917, Thorndike found that readers comprehended better when they answered questions about a text</a:t>
            </a:r>
          </a:p>
          <a:p>
            <a:pPr marL="342900" indent="-342900">
              <a:buFont typeface="Arial" panose="020B0604020202020204" pitchFamily="34" charset="0"/>
              <a:buChar char="•"/>
            </a:pPr>
            <a:r>
              <a:rPr lang="en-US" sz="2000" dirty="0"/>
              <a:t>Basal readers started publishing lesson plans   during the 1920s</a:t>
            </a:r>
          </a:p>
          <a:p>
            <a:pPr marL="342900" indent="-342900">
              <a:buFont typeface="Arial" panose="020B0604020202020204" pitchFamily="34" charset="0"/>
              <a:buChar char="•"/>
            </a:pPr>
            <a:r>
              <a:rPr lang="en-US" sz="2000" dirty="0"/>
              <a:t>If answering questions improved comprehension,     it must be guiding readers to think about the          text in a useful way</a:t>
            </a:r>
          </a:p>
          <a:p>
            <a:pPr marL="342900" indent="-342900">
              <a:buFont typeface="Arial" panose="020B0604020202020204" pitchFamily="34" charset="0"/>
              <a:buChar char="•"/>
            </a:pPr>
            <a:r>
              <a:rPr lang="en-US" sz="2000" dirty="0"/>
              <a:t>And, perhaps, different kinds of questions would     get students to think about texts in particular ways</a:t>
            </a:r>
          </a:p>
          <a:p>
            <a:pPr marL="342900" indent="-342900">
              <a:buFont typeface="Arial" panose="020B0604020202020204" pitchFamily="34" charset="0"/>
              <a:buChar char="•"/>
            </a:pPr>
            <a:r>
              <a:rPr lang="en-US" sz="2000" dirty="0"/>
              <a:t>The tests followed suit—testing the kinds of       skills the programs were teaching</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651877047"/>
      </p:ext>
    </p:extLst>
  </p:cSld>
  <p:clrMapOvr>
    <a:masterClrMapping/>
  </p:clrMapOvr>
  <p:transition>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77280" y="609600"/>
            <a:ext cx="8280920" cy="1071570"/>
          </a:xfrm>
        </p:spPr>
        <p:txBody>
          <a:bodyPr>
            <a:noAutofit/>
          </a:bodyPr>
          <a:lstStyle/>
          <a:p>
            <a:pPr>
              <a:buNone/>
            </a:pPr>
            <a:r>
              <a:rPr lang="en-US" altLang="zh-CN" sz="3600" dirty="0"/>
              <a:t>But can tests measure these skills?</a:t>
            </a:r>
            <a:endParaRPr lang="zh-CN" altLang="en-US" sz="3600" dirty="0"/>
          </a:p>
        </p:txBody>
      </p:sp>
      <p:sp>
        <p:nvSpPr>
          <p:cNvPr id="3" name="TextBox 2"/>
          <p:cNvSpPr txBox="1"/>
          <p:nvPr/>
        </p:nvSpPr>
        <p:spPr>
          <a:xfrm>
            <a:off x="381000" y="1447800"/>
            <a:ext cx="6355432"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t>Research has cast doubt on the reality or the value of this skills orientation</a:t>
            </a:r>
          </a:p>
          <a:p>
            <a:pPr marL="342900" indent="-342900">
              <a:buFont typeface="Arial" panose="020B0604020202020204" pitchFamily="34" charset="0"/>
              <a:buChar char="•"/>
            </a:pPr>
            <a:r>
              <a:rPr lang="en-US" sz="2000" dirty="0"/>
              <a:t>These studies go back to the 1940s and their pattern of results is pretty consistent</a:t>
            </a:r>
          </a:p>
          <a:p>
            <a:pPr marL="342900" indent="-342900">
              <a:buFont typeface="Arial" panose="020B0604020202020204" pitchFamily="34" charset="0"/>
              <a:buChar char="•"/>
            </a:pPr>
            <a:r>
              <a:rPr lang="en-US" sz="2000" dirty="0"/>
              <a:t>Here is just one example of these findings</a:t>
            </a:r>
          </a:p>
          <a:p>
            <a:pPr marL="342900" indent="-342900">
              <a:buFont typeface="Arial" panose="020B0604020202020204" pitchFamily="34" charset="0"/>
              <a:buChar char="•"/>
            </a:pPr>
            <a:r>
              <a:rPr lang="en-US" sz="2000" dirty="0"/>
              <a:t>However, what you need to remember is that        this is an example and what I am showing             you is true for all standardized comprehension     tests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743585363"/>
      </p:ext>
    </p:extLst>
  </p:cSld>
  <p:clrMapOvr>
    <a:masterClrMapping/>
  </p:clrMapOvr>
  <p:transition>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2533C"/>
                </a:solidFill>
              </a:rPr>
              <a:t>No performance differences due to question types (skills)</a:t>
            </a:r>
          </a:p>
        </p:txBody>
      </p:sp>
      <p:sp>
        <p:nvSpPr>
          <p:cNvPr id="5" name="Content Placeholder 4"/>
          <p:cNvSpPr>
            <a:spLocks noGrp="1"/>
          </p:cNvSpPr>
          <p:nvPr>
            <p:ph idx="1"/>
          </p:nvPr>
        </p:nvSpPr>
        <p:spPr/>
        <p:txBody>
          <a:bodyPr/>
          <a:lstStyle/>
          <a:p>
            <a:r>
              <a:rPr lang="en-US" dirty="0"/>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1676400"/>
            <a:ext cx="8153401" cy="4618038"/>
          </a:xfrm>
          <a:prstGeom prst="rect">
            <a:avLst/>
          </a:prstGeom>
          <a:noFill/>
        </p:spPr>
      </p:pic>
    </p:spTree>
    <p:extLst>
      <p:ext uri="{BB962C8B-B14F-4D97-AF65-F5344CB8AC3E}">
        <p14:creationId xmlns:p14="http://schemas.microsoft.com/office/powerpoint/2010/main" val="368435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performance differences due to question types (cont.)</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328" b="6328"/>
          <a:stretch>
            <a:fillRect/>
          </a:stretch>
        </p:blipFill>
        <p:spPr>
          <a:noFill/>
        </p:spPr>
      </p:pic>
    </p:spTree>
    <p:extLst>
      <p:ext uri="{BB962C8B-B14F-4D97-AF65-F5344CB8AC3E}">
        <p14:creationId xmlns:p14="http://schemas.microsoft.com/office/powerpoint/2010/main" val="167755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9563" y="1828800"/>
            <a:ext cx="8529637" cy="4879975"/>
          </a:xfrm>
        </p:spPr>
      </p:pic>
      <p:sp>
        <p:nvSpPr>
          <p:cNvPr id="2" name="TextBox 1"/>
          <p:cNvSpPr txBox="1"/>
          <p:nvPr/>
        </p:nvSpPr>
        <p:spPr>
          <a:xfrm>
            <a:off x="914400" y="609600"/>
            <a:ext cx="6629400" cy="1200329"/>
          </a:xfrm>
          <a:prstGeom prst="rect">
            <a:avLst/>
          </a:prstGeom>
          <a:noFill/>
        </p:spPr>
        <p:txBody>
          <a:bodyPr wrap="square" rtlCol="0">
            <a:spAutoFit/>
          </a:bodyPr>
          <a:lstStyle/>
          <a:p>
            <a:r>
              <a:rPr lang="en-US" sz="3600" dirty="0">
                <a:solidFill>
                  <a:srgbClr val="D2533C"/>
                </a:solidFill>
              </a:rPr>
              <a:t>Text differences affect reading performance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The Usual Way of Doing this Study</a:t>
            </a:r>
            <a:endParaRPr lang="zh-CN" altLang="en-US" sz="3600" dirty="0"/>
          </a:p>
        </p:txBody>
      </p:sp>
      <p:sp>
        <p:nvSpPr>
          <p:cNvPr id="3" name="TextBox 2"/>
          <p:cNvSpPr txBox="1"/>
          <p:nvPr/>
        </p:nvSpPr>
        <p:spPr>
          <a:xfrm>
            <a:off x="381000" y="1828800"/>
            <a:ext cx="5791200"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t>In 1944, Frederick Davis noted that the reading tests of the day claimed to measure 8 skills (since they were asking 8 different kinds of questions)</a:t>
            </a:r>
          </a:p>
          <a:p>
            <a:pPr marL="342900" indent="-342900">
              <a:buFont typeface="Arial" panose="020B0604020202020204" pitchFamily="34" charset="0"/>
              <a:buChar char="•"/>
            </a:pPr>
            <a:r>
              <a:rPr lang="en-US" sz="2000" dirty="0"/>
              <a:t>He factor analyzed a popular standardized reading comprehension test of the time</a:t>
            </a:r>
          </a:p>
          <a:p>
            <a:pPr marL="342900" indent="-342900">
              <a:buFont typeface="Arial" panose="020B0604020202020204" pitchFamily="34" charset="0"/>
              <a:buChar char="•"/>
            </a:pPr>
            <a:r>
              <a:rPr lang="en-US" sz="2000" dirty="0"/>
              <a:t>The result: the test measured only a single factor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73299247"/>
      </p:ext>
    </p:extLst>
  </p:cSld>
  <p:clrMapOvr>
    <a:masterClrMapping/>
  </p:clrMapOvr>
  <p:transition>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Reconceptualization of reading </a:t>
            </a:r>
            <a:endParaRPr lang="zh-CN" altLang="en-US" sz="3600" dirty="0"/>
          </a:p>
        </p:txBody>
      </p:sp>
      <p:sp>
        <p:nvSpPr>
          <p:cNvPr id="3" name="TextBox 2"/>
          <p:cNvSpPr txBox="1"/>
          <p:nvPr/>
        </p:nvSpPr>
        <p:spPr>
          <a:xfrm>
            <a:off x="381000" y="1371600"/>
            <a:ext cx="6355432"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Reading comprehension is not the ability to answer certain kinds of text questions</a:t>
            </a:r>
          </a:p>
          <a:p>
            <a:pPr marL="342900" indent="-342900">
              <a:buFont typeface="Arial" panose="020B0604020202020204" pitchFamily="34" charset="0"/>
              <a:buChar char="•"/>
            </a:pPr>
            <a:r>
              <a:rPr lang="en-US" sz="2000" dirty="0"/>
              <a:t>Reading is the ability to make sense of ideas expressed in text—the ability to negotiate the linguistic and conceptual barriers or               affordances of a text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611645867"/>
      </p:ext>
    </p:extLst>
  </p:cSld>
  <p:clrMapOvr>
    <a:masterClrMapping/>
  </p:clrMapOvr>
  <p:transition>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altLang="zh-CN" sz="3600" dirty="0"/>
              <a:t>But isn’t reading a skilled activity?</a:t>
            </a:r>
            <a:endParaRPr lang="zh-CN" altLang="en-US" sz="3600" dirty="0"/>
          </a:p>
        </p:txBody>
      </p:sp>
      <p:sp>
        <p:nvSpPr>
          <p:cNvPr id="3" name="TextBox 2"/>
          <p:cNvSpPr txBox="1"/>
          <p:nvPr/>
        </p:nvSpPr>
        <p:spPr>
          <a:xfrm>
            <a:off x="152400" y="1524000"/>
            <a:ext cx="6584032"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a:t>Reading definitely requires some skills, but not reading comprehension skills, per se (or at least not skills that match up with answering particular types of questions)</a:t>
            </a:r>
          </a:p>
          <a:p>
            <a:pPr marL="342900" indent="-342900">
              <a:buFont typeface="Arial" panose="020B0604020202020204" pitchFamily="34" charset="0"/>
              <a:buChar char="•"/>
            </a:pPr>
            <a:r>
              <a:rPr lang="en-US" sz="2000" dirty="0"/>
              <a:t>Readers need to be able to perceive the language sounds within words (phonemic awareness) and that’s a skill</a:t>
            </a:r>
          </a:p>
          <a:p>
            <a:pPr marL="342900" indent="-342900">
              <a:buFont typeface="Arial" panose="020B0604020202020204" pitchFamily="34" charset="0"/>
              <a:buChar char="•"/>
            </a:pPr>
            <a:r>
              <a:rPr lang="en-US" sz="2000" dirty="0"/>
              <a:t>They must be able to decode print to pronunciation fluently and that’s a skill</a:t>
            </a:r>
          </a:p>
          <a:p>
            <a:pPr marL="342900" indent="-342900">
              <a:buFont typeface="Arial" panose="020B0604020202020204" pitchFamily="34" charset="0"/>
              <a:buChar char="•"/>
            </a:pPr>
            <a:r>
              <a:rPr lang="en-US" sz="2000" dirty="0"/>
              <a:t>And there are others, too (vocabulary meaning)</a:t>
            </a:r>
          </a:p>
          <a:p>
            <a:pPr marL="342900" indent="-342900">
              <a:buFont typeface="Arial" panose="020B0604020202020204" pitchFamily="34" charset="0"/>
              <a:buChar char="•"/>
            </a:pPr>
            <a:r>
              <a:rPr lang="en-US" sz="2000" dirty="0"/>
              <a:t>Skills require a certainty of outcome and a regularity in their execution (something like main idea is not a skill)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203927000"/>
      </p:ext>
    </p:extLst>
  </p:cSld>
  <p:clrMapOvr>
    <a:masterClrMapping/>
  </p:clrMapOvr>
  <p:transition>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altLang="zh-CN" sz="3600" dirty="0"/>
              <a:t>The role of questions</a:t>
            </a:r>
            <a:endParaRPr lang="zh-CN" altLang="en-US" sz="3600" dirty="0"/>
          </a:p>
        </p:txBody>
      </p:sp>
      <p:sp>
        <p:nvSpPr>
          <p:cNvPr id="3" name="TextBox 2"/>
          <p:cNvSpPr txBox="1"/>
          <p:nvPr/>
        </p:nvSpPr>
        <p:spPr>
          <a:xfrm>
            <a:off x="152400" y="1524000"/>
            <a:ext cx="6584032"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a:t>Answering questions is useful because it encourages readers to think about the text content (so do discussion, writing, and using the information in projects)</a:t>
            </a:r>
          </a:p>
          <a:p>
            <a:pPr marL="342900" indent="-342900">
              <a:buFont typeface="Arial" panose="020B0604020202020204" pitchFamily="34" charset="0"/>
              <a:buChar char="•"/>
            </a:pPr>
            <a:r>
              <a:rPr lang="en-US" sz="2000" dirty="0"/>
              <a:t>Particular kinds of questions can guide reader attention (e.g., focus on numerals or dates, signal words)</a:t>
            </a:r>
          </a:p>
          <a:p>
            <a:pPr marL="342900" indent="-342900">
              <a:buFont typeface="Arial" panose="020B0604020202020204" pitchFamily="34" charset="0"/>
              <a:buChar char="•"/>
            </a:pPr>
            <a:r>
              <a:rPr lang="en-US" sz="2000" dirty="0"/>
              <a:t>However, that only works if readers are able to identify that information easily within text</a:t>
            </a:r>
          </a:p>
          <a:p>
            <a:pPr marL="342900" indent="-342900">
              <a:buFont typeface="Arial" panose="020B0604020202020204" pitchFamily="34" charset="0"/>
              <a:buChar char="•"/>
            </a:pPr>
            <a:r>
              <a:rPr lang="en-US" sz="2000" dirty="0"/>
              <a:t>Of all the reading strategies tested, schemes aimed at answering certain kinds of questions (e.g., Bloom’s taxonomy, QAR) have the least impact on comprehension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731584612"/>
      </p:ext>
    </p:extLst>
  </p:cSld>
  <p:clrMapOvr>
    <a:masterClrMapping/>
  </p:clrMapOvr>
  <p:transition>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763000" cy="1071570"/>
          </a:xfrm>
        </p:spPr>
        <p:txBody>
          <a:bodyPr>
            <a:noAutofit/>
          </a:bodyPr>
          <a:lstStyle/>
          <a:p>
            <a:pPr>
              <a:buNone/>
            </a:pPr>
            <a:r>
              <a:rPr lang="en-US" sz="3600" dirty="0"/>
              <a:t>The role of knowledge in comprehension</a:t>
            </a:r>
            <a:endParaRPr lang="zh-CN" altLang="en-US" sz="3600" dirty="0"/>
          </a:p>
        </p:txBody>
      </p:sp>
      <p:sp>
        <p:nvSpPr>
          <p:cNvPr id="3" name="TextBox 2"/>
          <p:cNvSpPr txBox="1"/>
          <p:nvPr/>
        </p:nvSpPr>
        <p:spPr>
          <a:xfrm>
            <a:off x="457200" y="1681170"/>
            <a:ext cx="6203032"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t>Another reason to reject the skills approach and to reconceptualize reading instruction is because of the important role that prior knowledge plays in reading comprehension</a:t>
            </a:r>
          </a:p>
          <a:p>
            <a:pPr marL="342900" indent="-342900">
              <a:buFont typeface="Arial" panose="020B0604020202020204" pitchFamily="34" charset="0"/>
              <a:buChar char="•"/>
            </a:pPr>
            <a:r>
              <a:rPr lang="en-US" sz="2000" dirty="0"/>
              <a:t>Studies show that readers do not just comprehend text by analyzing the texts themselves but that comprehension requires knowledge</a:t>
            </a:r>
          </a:p>
          <a:p>
            <a:pPr marL="342900" indent="-342900">
              <a:buFont typeface="Arial" panose="020B0604020202020204" pitchFamily="34" charset="0"/>
              <a:buChar char="•"/>
            </a:pPr>
            <a:r>
              <a:rPr lang="en-US" sz="2000" dirty="0"/>
              <a:t>We use knowledge to draw inferences, to disambiguate text, to reduce demands on working memory, etc.</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320107857"/>
      </p:ext>
    </p:extLst>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altLang="zh-CN" sz="3600" dirty="0"/>
              <a:t>Standardized Testing Has Shaped Our Conceptions of Reading</a:t>
            </a:r>
            <a:endParaRPr lang="zh-CN" altLang="en-US" sz="3600" dirty="0"/>
          </a:p>
        </p:txBody>
      </p:sp>
      <p:sp>
        <p:nvSpPr>
          <p:cNvPr id="3" name="TextBox 2"/>
          <p:cNvSpPr txBox="1"/>
          <p:nvPr/>
        </p:nvSpPr>
        <p:spPr>
          <a:xfrm>
            <a:off x="304800" y="1905000"/>
            <a:ext cx="6431632"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t>Even educators who hate standardized testing have come to view reading through the testing prism</a:t>
            </a:r>
          </a:p>
          <a:p>
            <a:pPr marL="342900" indent="-342900">
              <a:buFont typeface="Arial" panose="020B0604020202020204" pitchFamily="34" charset="0"/>
              <a:buChar char="•"/>
            </a:pPr>
            <a:r>
              <a:rPr lang="en-US" sz="2000" dirty="0"/>
              <a:t>Currently, our states adopt standards that are basically lists of reading skills </a:t>
            </a:r>
          </a:p>
          <a:p>
            <a:pPr marL="342900" indent="-342900">
              <a:buFont typeface="Arial" panose="020B0604020202020204" pitchFamily="34" charset="0"/>
              <a:buChar char="•"/>
            </a:pPr>
            <a:r>
              <a:rPr lang="en-US" sz="2000" dirty="0"/>
              <a:t>Those skills then are built into accountability tests through questions that mirror the skills lists</a:t>
            </a:r>
          </a:p>
          <a:p>
            <a:pPr marL="342900" indent="-342900">
              <a:buFont typeface="Arial" panose="020B0604020202020204" pitchFamily="34" charset="0"/>
              <a:buChar char="•"/>
            </a:pPr>
            <a:r>
              <a:rPr lang="en-US" sz="2000" dirty="0"/>
              <a:t>And, then textbook publishers and teachers construct lessons aimed at teaching those skills</a:t>
            </a:r>
          </a:p>
          <a:p>
            <a:pPr marL="342900" indent="-342900">
              <a:buFont typeface="Arial" panose="020B0604020202020204" pitchFamily="34" charset="0"/>
              <a:buChar char="•"/>
            </a:pPr>
            <a:r>
              <a:rPr lang="en-US" sz="2000" dirty="0"/>
              <a:t>The idea being that if kids get enough practice     with these skills then they will become better readers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298411339"/>
      </p:ext>
    </p:extLst>
  </p:cSld>
  <p:clrMapOvr>
    <a:masterClrMapping/>
  </p:clrMapOvr>
  <p:transition>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2DB769-4A18-9A4E-BFAB-C459E42E2387}"/>
              </a:ext>
            </a:extLst>
          </p:cNvPr>
          <p:cNvPicPr>
            <a:picLocks noChangeAspect="1"/>
          </p:cNvPicPr>
          <p:nvPr/>
        </p:nvPicPr>
        <p:blipFill>
          <a:blip r:embed="rId3"/>
          <a:stretch>
            <a:fillRect/>
          </a:stretch>
        </p:blipFill>
        <p:spPr>
          <a:xfrm>
            <a:off x="-1" y="70018"/>
            <a:ext cx="9388215" cy="6483182"/>
          </a:xfrm>
          <a:prstGeom prst="rect">
            <a:avLst/>
          </a:prstGeom>
        </p:spPr>
      </p:pic>
    </p:spTree>
    <p:extLst>
      <p:ext uri="{BB962C8B-B14F-4D97-AF65-F5344CB8AC3E}">
        <p14:creationId xmlns:p14="http://schemas.microsoft.com/office/powerpoint/2010/main" val="2743464845"/>
      </p:ext>
    </p:extLst>
  </p:cSld>
  <p:clrMapOvr>
    <a:masterClrMapping/>
  </p:clrMapOvr>
  <p:transition>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2033F-846C-234D-BC85-525CE0F5DD8F}"/>
              </a:ext>
            </a:extLst>
          </p:cNvPr>
          <p:cNvSpPr>
            <a:spLocks noGrp="1"/>
          </p:cNvSpPr>
          <p:nvPr>
            <p:ph idx="1"/>
          </p:nvPr>
        </p:nvSpPr>
        <p:spPr>
          <a:xfrm>
            <a:off x="171450" y="1125141"/>
            <a:ext cx="8754666" cy="4875610"/>
          </a:xfrm>
        </p:spPr>
        <p:txBody>
          <a:bodyPr>
            <a:normAutofit fontScale="92500"/>
          </a:bodyPr>
          <a:lstStyle/>
          <a:p>
            <a:pPr marL="0" indent="0">
              <a:buNone/>
            </a:pPr>
            <a:r>
              <a:rPr lang="en-US" dirty="0"/>
              <a:t>"The procedure is actually quite simple. First you arrange items into different groups. Of course one pile may be sufficient depending on how much there is do. If you need to go somewhere else due to a lack of facilities, then this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future, but then, one can never tell.  After the procedure is completed, one arranges the materials into different piles again.  Eventually they will be used one more and the whole cycle will then have to be repeated.  However, that is part of life."</a:t>
            </a:r>
          </a:p>
          <a:p>
            <a:endParaRPr lang="en-US" dirty="0"/>
          </a:p>
        </p:txBody>
      </p:sp>
    </p:spTree>
    <p:extLst>
      <p:ext uri="{BB962C8B-B14F-4D97-AF65-F5344CB8AC3E}">
        <p14:creationId xmlns:p14="http://schemas.microsoft.com/office/powerpoint/2010/main" val="1650353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2033F-846C-234D-BC85-525CE0F5DD8F}"/>
              </a:ext>
            </a:extLst>
          </p:cNvPr>
          <p:cNvSpPr>
            <a:spLocks noGrp="1"/>
          </p:cNvSpPr>
          <p:nvPr>
            <p:ph idx="1"/>
          </p:nvPr>
        </p:nvSpPr>
        <p:spPr>
          <a:xfrm>
            <a:off x="171450" y="1125141"/>
            <a:ext cx="8754666" cy="4875610"/>
          </a:xfrm>
        </p:spPr>
        <p:txBody>
          <a:bodyPr>
            <a:normAutofit fontScale="92500" lnSpcReduction="10000"/>
          </a:bodyPr>
          <a:lstStyle/>
          <a:p>
            <a:pPr marL="0" indent="0" algn="ctr">
              <a:buNone/>
            </a:pPr>
            <a:r>
              <a:rPr lang="en-US" b="1" dirty="0"/>
              <a:t>Washing Clothes</a:t>
            </a:r>
          </a:p>
          <a:p>
            <a:pPr marL="0" indent="0">
              <a:buNone/>
            </a:pPr>
            <a:r>
              <a:rPr lang="en-US" dirty="0"/>
              <a:t>"The procedure is actually quite simple. First you arrange items into different groups. Of course one pile may be sufficient depending on how much there is do. If you need to go somewhere else due to a lack of facilities, then this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future, but then, one can never tell.  After the procedure is completed, one arranges the materials into different piles again.  Eventually they will be used one more and the whole cycle will then have to be repeated.  However, that is part of life."</a:t>
            </a:r>
          </a:p>
          <a:p>
            <a:endParaRPr lang="en-US" dirty="0"/>
          </a:p>
        </p:txBody>
      </p:sp>
    </p:spTree>
    <p:extLst>
      <p:ext uri="{BB962C8B-B14F-4D97-AF65-F5344CB8AC3E}">
        <p14:creationId xmlns:p14="http://schemas.microsoft.com/office/powerpoint/2010/main" val="1900109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Building Knowledge</a:t>
            </a:r>
            <a:endParaRPr lang="zh-CN" altLang="en-US" sz="3600" dirty="0"/>
          </a:p>
        </p:txBody>
      </p:sp>
      <p:sp>
        <p:nvSpPr>
          <p:cNvPr id="3" name="TextBox 2"/>
          <p:cNvSpPr txBox="1"/>
          <p:nvPr/>
        </p:nvSpPr>
        <p:spPr>
          <a:xfrm>
            <a:off x="304800" y="1681170"/>
            <a:ext cx="6934200"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t>Knowledge is crucial to reading, but we don’t do a sufficient amount to increase student knowledge</a:t>
            </a:r>
          </a:p>
          <a:p>
            <a:pPr marL="342900" indent="-342900">
              <a:buFont typeface="Arial" panose="020B0604020202020204" pitchFamily="34" charset="0"/>
              <a:buChar char="•"/>
            </a:pPr>
            <a:r>
              <a:rPr lang="en-US" sz="2000" dirty="0"/>
              <a:t>Building knowledge through reading is more       important than emphasizing certain kinds of       questions</a:t>
            </a:r>
          </a:p>
          <a:p>
            <a:pPr marL="342900" indent="-342900">
              <a:buFont typeface="Arial" panose="020B0604020202020204" pitchFamily="34" charset="0"/>
              <a:buChar char="•"/>
            </a:pPr>
            <a:r>
              <a:rPr lang="en-US" sz="2000" dirty="0"/>
              <a:t>Need less emphasis on answering certain                 kinds of questions and more emphasis on      remembering the information from text</a:t>
            </a:r>
          </a:p>
          <a:p>
            <a:pPr marL="342900" indent="-342900">
              <a:buFont typeface="Arial" panose="020B0604020202020204" pitchFamily="34" charset="0"/>
              <a:buChar char="•"/>
            </a:pPr>
            <a:r>
              <a:rPr lang="en-US" sz="2000" dirty="0"/>
              <a:t>One example: instead of practicing answering     particular kinds of questions on the weekly or unit     tests—review the content of the texts </a:t>
            </a:r>
          </a:p>
          <a:p>
            <a:r>
              <a:rPr lang="en-US" sz="2000" dirty="0"/>
              <a:t> </a:t>
            </a:r>
          </a:p>
          <a:p>
            <a:endParaRPr lang="en-US" sz="2000" dirty="0"/>
          </a:p>
        </p:txBody>
      </p:sp>
    </p:spTree>
    <p:extLst>
      <p:ext uri="{BB962C8B-B14F-4D97-AF65-F5344CB8AC3E}">
        <p14:creationId xmlns:p14="http://schemas.microsoft.com/office/powerpoint/2010/main" val="2984238256"/>
      </p:ext>
    </p:extLst>
  </p:cSld>
  <p:clrMapOvr>
    <a:masterClrMapping/>
  </p:clrMapOvr>
  <p:transition>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Building Knowledge (cont.)</a:t>
            </a:r>
            <a:endParaRPr lang="zh-CN" altLang="en-US" sz="3600" dirty="0"/>
          </a:p>
        </p:txBody>
      </p:sp>
      <p:sp>
        <p:nvSpPr>
          <p:cNvPr id="3" name="TextBox 2"/>
          <p:cNvSpPr txBox="1"/>
          <p:nvPr/>
        </p:nvSpPr>
        <p:spPr>
          <a:xfrm>
            <a:off x="304800" y="1681170"/>
            <a:ext cx="6934200" cy="3170099"/>
          </a:xfrm>
          <a:prstGeom prst="rect">
            <a:avLst/>
          </a:prstGeom>
          <a:noFill/>
        </p:spPr>
        <p:txBody>
          <a:bodyPr wrap="square" rtlCol="0">
            <a:spAutoFit/>
          </a:bodyPr>
          <a:lstStyle/>
          <a:p>
            <a:endParaRPr lang="en-US" sz="2000" dirty="0"/>
          </a:p>
          <a:p>
            <a:pPr marL="342900" indent="-342900">
              <a:buFont typeface="Arial" panose="020B0604020202020204" pitchFamily="34" charset="0"/>
              <a:buChar char="•"/>
            </a:pPr>
            <a:r>
              <a:rPr lang="en-US" sz="2000" dirty="0"/>
              <a:t>Need to protect science, social studies, and the           arts in the curriculum</a:t>
            </a:r>
          </a:p>
          <a:p>
            <a:pPr marL="342900" indent="-342900">
              <a:buFont typeface="Arial" panose="020B0604020202020204" pitchFamily="34" charset="0"/>
              <a:buChar char="•"/>
            </a:pPr>
            <a:r>
              <a:rPr lang="en-US" sz="2000" dirty="0"/>
              <a:t>Need to be more knowledge-oriented throughout         the curriculum including in the reading texts                 that we use</a:t>
            </a:r>
          </a:p>
          <a:p>
            <a:pPr marL="342900" indent="-342900">
              <a:buFont typeface="Arial" panose="020B0604020202020204" pitchFamily="34" charset="0"/>
              <a:buChar char="•"/>
            </a:pPr>
            <a:r>
              <a:rPr lang="en-US" sz="2000" dirty="0"/>
              <a:t>Classroom libraries and read-</a:t>
            </a:r>
            <a:r>
              <a:rPr lang="en-US" sz="2000" dirty="0" err="1"/>
              <a:t>alouds</a:t>
            </a:r>
            <a:r>
              <a:rPr lang="en-US" sz="2000" dirty="0"/>
              <a:t> should              skew more towards content, too</a:t>
            </a:r>
          </a:p>
          <a:p>
            <a:r>
              <a:rPr lang="en-US" sz="2000" dirty="0"/>
              <a:t> </a:t>
            </a:r>
          </a:p>
          <a:p>
            <a:endParaRPr lang="en-US" sz="2000" dirty="0"/>
          </a:p>
        </p:txBody>
      </p:sp>
    </p:spTree>
    <p:extLst>
      <p:ext uri="{BB962C8B-B14F-4D97-AF65-F5344CB8AC3E}">
        <p14:creationId xmlns:p14="http://schemas.microsoft.com/office/powerpoint/2010/main" val="3489261318"/>
      </p:ext>
    </p:extLst>
  </p:cSld>
  <p:clrMapOvr>
    <a:masterClrMapping/>
  </p:clrMapOvr>
  <p:transition>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Another reason to rethink reading…</a:t>
            </a:r>
            <a:endParaRPr lang="zh-CN" altLang="en-US" sz="3600" dirty="0"/>
          </a:p>
        </p:txBody>
      </p:sp>
      <p:sp>
        <p:nvSpPr>
          <p:cNvPr id="3" name="TextBox 2"/>
          <p:cNvSpPr txBox="1"/>
          <p:nvPr/>
        </p:nvSpPr>
        <p:spPr>
          <a:xfrm>
            <a:off x="381000" y="1752600"/>
            <a:ext cx="6781800" cy="4093428"/>
          </a:xfrm>
          <a:prstGeom prst="rect">
            <a:avLst/>
          </a:prstGeom>
          <a:noFill/>
        </p:spPr>
        <p:txBody>
          <a:bodyPr wrap="square" rtlCol="0">
            <a:spAutoFit/>
          </a:bodyPr>
          <a:lstStyle/>
          <a:p>
            <a:pPr>
              <a:buFont typeface="Arial" pitchFamily="34" charset="0"/>
              <a:buChar char="•"/>
            </a:pPr>
            <a:r>
              <a:rPr lang="en-US" sz="2000" dirty="0"/>
              <a:t>   Reading ability is not as generalizable as once believed</a:t>
            </a:r>
          </a:p>
          <a:p>
            <a:pPr>
              <a:buFont typeface="Arial" pitchFamily="34" charset="0"/>
              <a:buChar char="•"/>
            </a:pPr>
            <a:r>
              <a:rPr lang="en-US" sz="2000" dirty="0"/>
              <a:t>   We read differently across the disciplines</a:t>
            </a:r>
          </a:p>
          <a:p>
            <a:pPr marL="342900" indent="-342900">
              <a:buFont typeface="Arial" panose="020B0604020202020204" pitchFamily="34" charset="0"/>
              <a:buChar char="•"/>
            </a:pPr>
            <a:r>
              <a:rPr lang="en-US" sz="2000" dirty="0"/>
              <a:t>Each discipline (e.g., mathematics, science,         history, literature) creates and uses specialized        texts and reads in unique or specialized ways </a:t>
            </a:r>
          </a:p>
          <a:p>
            <a:pPr marL="342900" indent="-342900">
              <a:buFont typeface="Arial" panose="020B0604020202020204" pitchFamily="34" charset="0"/>
              <a:buChar char="•"/>
            </a:pPr>
            <a:r>
              <a:rPr lang="en-US" sz="2000" dirty="0"/>
              <a:t>They do this because reading is shaped by                 the ways they create, disseminate, and               evaluate knowledge</a:t>
            </a:r>
          </a:p>
          <a:p>
            <a:pPr marL="342900" indent="-342900">
              <a:buFont typeface="Arial" panose="020B0604020202020204" pitchFamily="34" charset="0"/>
              <a:buChar char="•"/>
            </a:pPr>
            <a:r>
              <a:rPr lang="en-US" sz="2000" dirty="0"/>
              <a:t>The ways literacy is used in the various fields of      study is linked, inextricably, to the methods the fields use to create knowledge and the nature of the knowledge that it creates</a:t>
            </a:r>
          </a:p>
          <a:p>
            <a:endParaRPr lang="en-US" sz="2000" dirty="0"/>
          </a:p>
        </p:txBody>
      </p:sp>
    </p:spTree>
    <p:extLst>
      <p:ext uri="{BB962C8B-B14F-4D97-AF65-F5344CB8AC3E}">
        <p14:creationId xmlns:p14="http://schemas.microsoft.com/office/powerpoint/2010/main" val="711559522"/>
      </p:ext>
    </p:extLst>
  </p:cSld>
  <p:clrMapOvr>
    <a:masterClrMapping/>
  </p:clrMapOvr>
  <p:transition>
    <p:comb/>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Disciplinary Literacy</a:t>
            </a:r>
            <a:endParaRPr lang="zh-CN" altLang="en-US" sz="3600" dirty="0"/>
          </a:p>
        </p:txBody>
      </p:sp>
      <p:sp>
        <p:nvSpPr>
          <p:cNvPr id="3" name="TextBox 2"/>
          <p:cNvSpPr txBox="1"/>
          <p:nvPr/>
        </p:nvSpPr>
        <p:spPr>
          <a:xfrm>
            <a:off x="381000" y="1752600"/>
            <a:ext cx="6781800"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t>No one is surprised that the vocabulary of the different disciplines differs </a:t>
            </a:r>
          </a:p>
          <a:p>
            <a:pPr marL="342900" indent="-342900">
              <a:buFont typeface="Arial" panose="020B0604020202020204" pitchFamily="34" charset="0"/>
              <a:buChar char="•"/>
            </a:pPr>
            <a:r>
              <a:rPr lang="en-US" sz="2000" dirty="0"/>
              <a:t>But are you aware that the grammar differs       markedly, too?</a:t>
            </a:r>
          </a:p>
          <a:p>
            <a:pPr marL="342900" indent="-342900">
              <a:buFont typeface="Arial" panose="020B0604020202020204" pitchFamily="34" charset="0"/>
              <a:buChar char="•"/>
            </a:pPr>
            <a:r>
              <a:rPr lang="en-US" sz="2000" dirty="0"/>
              <a:t>So does text structure</a:t>
            </a:r>
          </a:p>
          <a:p>
            <a:pPr marL="342900" indent="-342900">
              <a:buFont typeface="Arial" panose="020B0604020202020204" pitchFamily="34" charset="0"/>
              <a:buChar char="•"/>
            </a:pPr>
            <a:r>
              <a:rPr lang="en-US" sz="2000" dirty="0"/>
              <a:t>And the ways graphic elements are used</a:t>
            </a:r>
          </a:p>
          <a:p>
            <a:pPr marL="342900" indent="-342900">
              <a:buFont typeface="Arial" panose="020B0604020202020204" pitchFamily="34" charset="0"/>
              <a:buChar char="•"/>
            </a:pPr>
            <a:r>
              <a:rPr lang="en-US" sz="2000" dirty="0"/>
              <a:t>They also differ in terms of what tools readers           can use to make sense of text and in the kinds of information that are considered to be important</a:t>
            </a:r>
          </a:p>
          <a:p>
            <a:pPr marL="342900" indent="-342900">
              <a:buFont typeface="Arial" panose="020B0604020202020204" pitchFamily="34" charset="0"/>
              <a:buChar char="•"/>
            </a:pPr>
            <a:r>
              <a:rPr lang="en-US" sz="2000" dirty="0"/>
              <a:t>It is not enough to teach general literacy abilities </a:t>
            </a:r>
          </a:p>
          <a:p>
            <a:pPr marL="342900" indent="-342900">
              <a:buFont typeface="Arial" panose="020B0604020202020204" pitchFamily="34" charset="0"/>
              <a:buChar char="•"/>
            </a:pPr>
            <a:r>
              <a:rPr lang="en-US" sz="2000" dirty="0"/>
              <a:t>Students need to learn how to read these more specialized texts</a:t>
            </a:r>
          </a:p>
          <a:p>
            <a:pPr marL="342900" indent="-34290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1927802566"/>
      </p:ext>
    </p:extLst>
  </p:cSld>
  <p:clrMapOvr>
    <a:masterClrMapping/>
  </p:clrMapOvr>
  <p:transition>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Summary</a:t>
            </a:r>
            <a:endParaRPr lang="zh-CN" altLang="en-US" sz="3600" dirty="0"/>
          </a:p>
        </p:txBody>
      </p:sp>
      <p:sp>
        <p:nvSpPr>
          <p:cNvPr id="3" name="TextBox 2"/>
          <p:cNvSpPr txBox="1"/>
          <p:nvPr/>
        </p:nvSpPr>
        <p:spPr>
          <a:xfrm>
            <a:off x="381000" y="1371600"/>
            <a:ext cx="6858000" cy="2862322"/>
          </a:xfrm>
          <a:prstGeom prst="rect">
            <a:avLst/>
          </a:prstGeom>
          <a:noFill/>
        </p:spPr>
        <p:txBody>
          <a:bodyPr wrap="square" rtlCol="0">
            <a:spAutoFit/>
          </a:bodyPr>
          <a:lstStyle/>
          <a:p>
            <a:r>
              <a:rPr lang="en-US" sz="2000" dirty="0"/>
              <a:t>We need to reconceptualize reading instruction…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is the reading passages that matter, not the      question types</a:t>
            </a:r>
          </a:p>
          <a:p>
            <a:pPr marL="342900" indent="-342900">
              <a:buFont typeface="Arial" panose="020B0604020202020204" pitchFamily="34" charset="0"/>
              <a:buChar char="•"/>
            </a:pPr>
            <a:r>
              <a:rPr lang="en-US" sz="2000" dirty="0"/>
              <a:t>Practicing reading skills should be subservient               to developing rich knowledge</a:t>
            </a:r>
          </a:p>
          <a:p>
            <a:pPr marL="342900" indent="-342900">
              <a:buFont typeface="Arial" panose="020B0604020202020204" pitchFamily="34" charset="0"/>
              <a:buChar char="•"/>
            </a:pPr>
            <a:r>
              <a:rPr lang="en-US" sz="2000" dirty="0"/>
              <a:t>Students should be learning not just general         literacy ability, but the ability to read              appropriately within the disciplines </a:t>
            </a:r>
          </a:p>
        </p:txBody>
      </p:sp>
    </p:spTree>
    <p:extLst>
      <p:ext uri="{BB962C8B-B14F-4D97-AF65-F5344CB8AC3E}">
        <p14:creationId xmlns:p14="http://schemas.microsoft.com/office/powerpoint/2010/main" val="2060546056"/>
      </p:ext>
    </p:extLst>
  </p:cSld>
  <p:clrMapOvr>
    <a:masterClrMapping/>
  </p:clrMapOvr>
  <p:transition>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Today</a:t>
            </a:r>
            <a:endParaRPr lang="zh-CN" altLang="en-US" sz="3600" dirty="0"/>
          </a:p>
        </p:txBody>
      </p:sp>
      <p:sp>
        <p:nvSpPr>
          <p:cNvPr id="3" name="TextBox 2"/>
          <p:cNvSpPr txBox="1"/>
          <p:nvPr/>
        </p:nvSpPr>
        <p:spPr>
          <a:xfrm>
            <a:off x="381000" y="1371600"/>
            <a:ext cx="6858000" cy="2862322"/>
          </a:xfrm>
          <a:prstGeom prst="rect">
            <a:avLst/>
          </a:prstGeom>
          <a:noFill/>
        </p:spPr>
        <p:txBody>
          <a:bodyPr wrap="square" rtlCol="0">
            <a:spAutoFit/>
          </a:bodyPr>
          <a:lstStyle/>
          <a:p>
            <a:endParaRPr lang="en-US" sz="2000" dirty="0"/>
          </a:p>
          <a:p>
            <a:pPr marL="342900" indent="-342900">
              <a:buFont typeface="Arial" panose="020B0604020202020204" pitchFamily="34" charset="0"/>
              <a:buChar char="•"/>
            </a:pPr>
            <a:r>
              <a:rPr lang="en-US" sz="2000" dirty="0"/>
              <a:t>This morning I will get to speak with the elementary teachers and my focus will be on teaching students      to read complex texts and we’ll deal with the                  idea of the instructional level</a:t>
            </a:r>
          </a:p>
          <a:p>
            <a:pPr marL="342900" indent="-342900">
              <a:buFont typeface="Arial" panose="020B0604020202020204" pitchFamily="34" charset="0"/>
              <a:buChar char="•"/>
            </a:pPr>
            <a:r>
              <a:rPr lang="en-US" sz="2000" dirty="0"/>
              <a:t>This afternoon I’ll speak with the secondary          teachers and my emphasis will be on               disciplinary literacy and what that should                  mean to instruction in those grade levels</a:t>
            </a:r>
          </a:p>
        </p:txBody>
      </p:sp>
    </p:spTree>
    <p:extLst>
      <p:ext uri="{BB962C8B-B14F-4D97-AF65-F5344CB8AC3E}">
        <p14:creationId xmlns:p14="http://schemas.microsoft.com/office/powerpoint/2010/main" val="1657165949"/>
      </p:ext>
    </p:extLst>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altLang="zh-CN" sz="3600" dirty="0"/>
              <a:t>Examples of Reading Skills--WA  </a:t>
            </a:r>
            <a:endParaRPr lang="zh-CN" altLang="en-US" sz="3600" dirty="0"/>
          </a:p>
        </p:txBody>
      </p:sp>
      <p:sp>
        <p:nvSpPr>
          <p:cNvPr id="3" name="TextBox 2"/>
          <p:cNvSpPr txBox="1"/>
          <p:nvPr/>
        </p:nvSpPr>
        <p:spPr>
          <a:xfrm>
            <a:off x="304800" y="1371600"/>
            <a:ext cx="6553200" cy="4678204"/>
          </a:xfrm>
          <a:prstGeom prst="rect">
            <a:avLst/>
          </a:prstGeom>
          <a:noFill/>
        </p:spPr>
        <p:txBody>
          <a:bodyPr wrap="square" rtlCol="0">
            <a:spAutoFit/>
          </a:bodyPr>
          <a:lstStyle/>
          <a:p>
            <a:r>
              <a:rPr lang="en-US" sz="1600" dirty="0"/>
              <a:t>Refer to details and examples in a text when explaining what the text says explicitly and when drawing inferences from the text.</a:t>
            </a:r>
          </a:p>
          <a:p>
            <a:br>
              <a:rPr lang="en-US" sz="1600" dirty="0"/>
            </a:br>
            <a:r>
              <a:rPr lang="en-US" sz="1600" dirty="0"/>
              <a:t>Determine a theme of a story, drama, or poem from details in the    text; summarize the text.</a:t>
            </a:r>
          </a:p>
          <a:p>
            <a:br>
              <a:rPr lang="en-US" sz="1600" dirty="0"/>
            </a:br>
            <a:r>
              <a:rPr lang="en-US" sz="1600" dirty="0"/>
              <a:t>Describe in depth a character, setting, or event in a story or         drama, drawing on specific details in the text (e.g., a character's thoughts, words, or actions).</a:t>
            </a:r>
          </a:p>
          <a:p>
            <a:br>
              <a:rPr lang="en-US" sz="1600" dirty="0"/>
            </a:br>
            <a:r>
              <a:rPr lang="en-US" sz="1600" dirty="0"/>
              <a:t>Determine the meaning of words and phrases as they are              used in a text, including those that allude to significant           characters found in mythology (e.g., Herculean).</a:t>
            </a:r>
          </a:p>
          <a:p>
            <a:br>
              <a:rPr lang="en-US" dirty="0"/>
            </a:br>
            <a:r>
              <a:rPr lang="en-US" sz="1600" dirty="0"/>
              <a:t>Compare and contrast the point of view from which different        stories are narrated, including the difference between                     first- and third-person narrations</a:t>
            </a:r>
            <a:r>
              <a:rPr lang="en-US" sz="2000" dirty="0"/>
              <a:t>.</a:t>
            </a:r>
          </a:p>
          <a:p>
            <a:endParaRPr lang="en-US" sz="2000" dirty="0"/>
          </a:p>
        </p:txBody>
      </p:sp>
    </p:spTree>
    <p:extLst>
      <p:ext uri="{BB962C8B-B14F-4D97-AF65-F5344CB8AC3E}">
        <p14:creationId xmlns:p14="http://schemas.microsoft.com/office/powerpoint/2010/main" val="748535689"/>
      </p:ext>
    </p:extLst>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altLang="zh-CN" sz="3600" dirty="0"/>
              <a:t>Examples of Reading Skills--WA  (cont.)</a:t>
            </a:r>
            <a:endParaRPr lang="zh-CN" altLang="en-US" sz="3600" dirty="0"/>
          </a:p>
        </p:txBody>
      </p:sp>
      <p:sp>
        <p:nvSpPr>
          <p:cNvPr id="3" name="TextBox 2"/>
          <p:cNvSpPr txBox="1"/>
          <p:nvPr/>
        </p:nvSpPr>
        <p:spPr>
          <a:xfrm>
            <a:off x="304800" y="1371600"/>
            <a:ext cx="6553200" cy="4678204"/>
          </a:xfrm>
          <a:prstGeom prst="rect">
            <a:avLst/>
          </a:prstGeom>
          <a:noFill/>
        </p:spPr>
        <p:txBody>
          <a:bodyPr wrap="square" rtlCol="0">
            <a:spAutoFit/>
          </a:bodyPr>
          <a:lstStyle/>
          <a:p>
            <a:r>
              <a:rPr lang="en-US" sz="1600" dirty="0">
                <a:highlight>
                  <a:srgbClr val="FFFF00"/>
                </a:highlight>
              </a:rPr>
              <a:t>Refer to details and examples in a text when explaining what the text says explicitly and when drawing inferences from the text.</a:t>
            </a:r>
          </a:p>
          <a:p>
            <a:br>
              <a:rPr lang="en-US" sz="1600" dirty="0"/>
            </a:br>
            <a:r>
              <a:rPr lang="en-US" sz="1600" dirty="0"/>
              <a:t>Determine a theme of a story, drama, or poem from details in the text; summarize the text.</a:t>
            </a:r>
          </a:p>
          <a:p>
            <a:br>
              <a:rPr lang="en-US" sz="1600" dirty="0"/>
            </a:br>
            <a:r>
              <a:rPr lang="en-US" sz="1600" dirty="0"/>
              <a:t>Describe in depth a character, setting, or event in a story or drama, drawing on specific details in the text (e.g., a character's thoughts, words, or actions).</a:t>
            </a:r>
          </a:p>
          <a:p>
            <a:br>
              <a:rPr lang="en-US" sz="1600" dirty="0"/>
            </a:br>
            <a:r>
              <a:rPr lang="en-US" sz="1600" dirty="0"/>
              <a:t>Determine the meaning of words and phrases as they are used           in a text, including those that allude to significant characters           found in mythology (e.g., Herculean).</a:t>
            </a:r>
          </a:p>
          <a:p>
            <a:br>
              <a:rPr lang="en-US" dirty="0"/>
            </a:br>
            <a:r>
              <a:rPr lang="en-US" sz="1600" dirty="0"/>
              <a:t>Compare and contrast the point of view from which different        stories are narrated, including the difference between first- and                     third-person narrations</a:t>
            </a:r>
            <a:r>
              <a:rPr lang="en-US" sz="2000" dirty="0"/>
              <a:t>.</a:t>
            </a:r>
          </a:p>
          <a:p>
            <a:endParaRPr lang="en-US" sz="2000" dirty="0"/>
          </a:p>
        </p:txBody>
      </p:sp>
    </p:spTree>
    <p:extLst>
      <p:ext uri="{BB962C8B-B14F-4D97-AF65-F5344CB8AC3E}">
        <p14:creationId xmlns:p14="http://schemas.microsoft.com/office/powerpoint/2010/main" val="2194891827"/>
      </p:ext>
    </p:extLst>
  </p:cSld>
  <p:clrMapOvr>
    <a:masterClrMapping/>
  </p:clrMapOvr>
  <p:transition>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altLang="zh-CN" sz="3600" dirty="0"/>
              <a:t>Example of Test Item--SBAC  </a:t>
            </a:r>
            <a:endParaRPr lang="zh-CN" altLang="en-US" sz="3600" dirty="0"/>
          </a:p>
        </p:txBody>
      </p:sp>
      <p:sp>
        <p:nvSpPr>
          <p:cNvPr id="3" name="TextBox 2"/>
          <p:cNvSpPr txBox="1"/>
          <p:nvPr/>
        </p:nvSpPr>
        <p:spPr>
          <a:xfrm>
            <a:off x="304800" y="1371600"/>
            <a:ext cx="6553200" cy="4185761"/>
          </a:xfrm>
          <a:prstGeom prst="rect">
            <a:avLst/>
          </a:prstGeom>
          <a:noFill/>
        </p:spPr>
        <p:txBody>
          <a:bodyPr wrap="square" rtlCol="0">
            <a:spAutoFit/>
          </a:bodyPr>
          <a:lstStyle/>
          <a:p>
            <a:r>
              <a:rPr lang="en-US" sz="1600" dirty="0">
                <a:highlight>
                  <a:srgbClr val="FFFF00"/>
                </a:highlight>
              </a:rPr>
              <a:t>Refer to details and examples in a text when explaining what the text says explicitly and when drawing inferences from the text.</a:t>
            </a:r>
          </a:p>
          <a:p>
            <a:br>
              <a:rPr lang="en-US" sz="1600" dirty="0"/>
            </a:br>
            <a:r>
              <a:rPr lang="en-US" dirty="0"/>
              <a:t>Matthew and his family go to the farmer's market regularly. Pick the </a:t>
            </a:r>
            <a:r>
              <a:rPr lang="en-US" b="1" dirty="0"/>
              <a:t>two </a:t>
            </a:r>
            <a:r>
              <a:rPr lang="en-US" dirty="0"/>
              <a:t>details from the passage that </a:t>
            </a:r>
            <a:r>
              <a:rPr lang="en-US" b="1" dirty="0"/>
              <a:t>best </a:t>
            </a:r>
            <a:r>
              <a:rPr lang="en-US" dirty="0"/>
              <a:t>support this inference.</a:t>
            </a:r>
          </a:p>
          <a:p>
            <a:br>
              <a:rPr lang="en-US" sz="1600" dirty="0"/>
            </a:br>
            <a:r>
              <a:rPr lang="en-US" sz="1600" dirty="0"/>
              <a:t>◻︎  Kayla helps load the crates onto the truck.</a:t>
            </a:r>
          </a:p>
          <a:p>
            <a:endParaRPr lang="en-US" sz="1600" dirty="0"/>
          </a:p>
          <a:p>
            <a:r>
              <a:rPr lang="en-US" sz="1600" dirty="0"/>
              <a:t>◻︎. Matthew knows his friend Jose will be there.</a:t>
            </a:r>
          </a:p>
          <a:p>
            <a:endParaRPr lang="en-US" sz="1600" dirty="0"/>
          </a:p>
          <a:p>
            <a:r>
              <a:rPr lang="en-US" sz="1600" dirty="0"/>
              <a:t>◻︎. Grandmother bakes pies to sell at the market.</a:t>
            </a:r>
          </a:p>
          <a:p>
            <a:endParaRPr lang="en-US" sz="1600" dirty="0"/>
          </a:p>
          <a:p>
            <a:r>
              <a:rPr lang="en-US" sz="1600" dirty="0"/>
              <a:t>◻︎. Dad knows the name of the parking attendant.</a:t>
            </a:r>
          </a:p>
          <a:p>
            <a:endParaRPr lang="en-US" sz="1600" dirty="0"/>
          </a:p>
          <a:p>
            <a:r>
              <a:rPr lang="en-US" sz="1600" dirty="0"/>
              <a:t>◻︎. Matthew thinks the rain will allow them to stay home</a:t>
            </a:r>
            <a:endParaRPr lang="en-US" sz="2000" dirty="0"/>
          </a:p>
        </p:txBody>
      </p:sp>
    </p:spTree>
    <p:extLst>
      <p:ext uri="{BB962C8B-B14F-4D97-AF65-F5344CB8AC3E}">
        <p14:creationId xmlns:p14="http://schemas.microsoft.com/office/powerpoint/2010/main" val="98434165"/>
      </p:ext>
    </p:extLst>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altLang="zh-CN" sz="3600" dirty="0"/>
              <a:t>So the Tests Measure the Standards?</a:t>
            </a:r>
            <a:endParaRPr lang="zh-CN" altLang="en-US" sz="3600" dirty="0"/>
          </a:p>
        </p:txBody>
      </p:sp>
      <p:sp>
        <p:nvSpPr>
          <p:cNvPr id="3" name="TextBox 2"/>
          <p:cNvSpPr txBox="1"/>
          <p:nvPr/>
        </p:nvSpPr>
        <p:spPr>
          <a:xfrm>
            <a:off x="533400" y="1752600"/>
            <a:ext cx="685800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Not exactly</a:t>
            </a:r>
          </a:p>
          <a:p>
            <a:pPr marL="342900" indent="-342900">
              <a:buFont typeface="Arial" panose="020B0604020202020204" pitchFamily="34" charset="0"/>
              <a:buChar char="•"/>
            </a:pPr>
            <a:r>
              <a:rPr lang="en-US" sz="2000" dirty="0"/>
              <a:t>The standards specify the skills the children                 are to learn</a:t>
            </a:r>
          </a:p>
          <a:p>
            <a:pPr marL="342900" indent="-342900">
              <a:buFont typeface="Arial" panose="020B0604020202020204" pitchFamily="34" charset="0"/>
              <a:buChar char="•"/>
            </a:pPr>
            <a:r>
              <a:rPr lang="en-US" sz="2000" dirty="0"/>
              <a:t>The test items are designed based on those         standards</a:t>
            </a:r>
          </a:p>
          <a:p>
            <a:pPr marL="342900" indent="-342900">
              <a:buFont typeface="Arial" panose="020B0604020202020204" pitchFamily="34" charset="0"/>
              <a:buChar char="•"/>
            </a:pPr>
            <a:r>
              <a:rPr lang="en-US" sz="2000" dirty="0"/>
              <a:t>But the test does not reveal how well                  students learn any of the specific standards</a:t>
            </a:r>
          </a:p>
        </p:txBody>
      </p:sp>
    </p:spTree>
    <p:extLst>
      <p:ext uri="{BB962C8B-B14F-4D97-AF65-F5344CB8AC3E}">
        <p14:creationId xmlns:p14="http://schemas.microsoft.com/office/powerpoint/2010/main" val="891984714"/>
      </p:ext>
    </p:extLst>
  </p:cSld>
  <p:clrMapOvr>
    <a:masterClrMapping/>
  </p:clrMapOvr>
  <p:transition>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altLang="zh-CN" sz="3600" dirty="0"/>
              <a:t>What the Tests Do – Content Claims</a:t>
            </a:r>
            <a:endParaRPr lang="zh-CN" altLang="en-US" sz="3600" dirty="0"/>
          </a:p>
        </p:txBody>
      </p:sp>
      <p:sp>
        <p:nvSpPr>
          <p:cNvPr id="3" name="TextBox 2"/>
          <p:cNvSpPr txBox="1"/>
          <p:nvPr/>
        </p:nvSpPr>
        <p:spPr>
          <a:xfrm>
            <a:off x="152400" y="1371600"/>
            <a:ext cx="6553200" cy="4862870"/>
          </a:xfrm>
          <a:prstGeom prst="rect">
            <a:avLst/>
          </a:prstGeom>
          <a:noFill/>
        </p:spPr>
        <p:txBody>
          <a:bodyPr wrap="square" rtlCol="0">
            <a:spAutoFit/>
          </a:bodyPr>
          <a:lstStyle/>
          <a:p>
            <a:endParaRPr lang="en-US" dirty="0"/>
          </a:p>
          <a:p>
            <a:r>
              <a:rPr lang="en-US" dirty="0"/>
              <a:t>“Common Core Aligned</a:t>
            </a:r>
          </a:p>
          <a:p>
            <a:endParaRPr lang="en-US" dirty="0"/>
          </a:p>
          <a:p>
            <a:r>
              <a:rPr lang="en-US" dirty="0"/>
              <a:t>The Smarter Balanced assessment system covers the full range of college- and career-ready knowledge and skills          in the </a:t>
            </a:r>
            <a:r>
              <a:rPr lang="en-US" dirty="0">
                <a:hlinkClick r:id="rId3"/>
              </a:rPr>
              <a:t>Common Core State Standards</a:t>
            </a:r>
            <a:r>
              <a:rPr lang="en-US" dirty="0"/>
              <a:t>. To do this, each         test item is based on overall content claims and       assessment targets.</a:t>
            </a:r>
          </a:p>
          <a:p>
            <a:r>
              <a:rPr lang="en-US" b="1" dirty="0"/>
              <a:t>Content claims</a:t>
            </a:r>
            <a:r>
              <a:rPr lang="en-US" dirty="0"/>
              <a:t> are summary statements about the knowledge and skills students are expected to        demonstrate on the assessment related to a particular    aspect of the standards. Within each claim area,      assessment targets were developed to ensure that Item   writers and reviewers address the standards, learning progressions, and the Depth of Knowledge levels.” </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098421637"/>
      </p:ext>
    </p:extLst>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altLang="zh-CN" sz="3600" dirty="0"/>
              <a:t>SBAC ELA Content Claim</a:t>
            </a:r>
            <a:endParaRPr lang="zh-CN" altLang="en-US" sz="3600" dirty="0"/>
          </a:p>
        </p:txBody>
      </p:sp>
      <p:sp>
        <p:nvSpPr>
          <p:cNvPr id="3" name="TextBox 2"/>
          <p:cNvSpPr txBox="1"/>
          <p:nvPr/>
        </p:nvSpPr>
        <p:spPr>
          <a:xfrm>
            <a:off x="152400" y="1371600"/>
            <a:ext cx="6553200" cy="3108543"/>
          </a:xfrm>
          <a:prstGeom prst="rect">
            <a:avLst/>
          </a:prstGeom>
          <a:noFill/>
        </p:spPr>
        <p:txBody>
          <a:bodyPr wrap="square" rtlCol="0">
            <a:spAutoFit/>
          </a:bodyPr>
          <a:lstStyle/>
          <a:p>
            <a:endParaRPr lang="en-US" dirty="0"/>
          </a:p>
          <a:p>
            <a:endParaRPr lang="en-US" dirty="0"/>
          </a:p>
          <a:p>
            <a:pPr marL="342900" indent="-342900">
              <a:buFont typeface="Arial" panose="020B0604020202020204" pitchFamily="34" charset="0"/>
              <a:buChar char="•"/>
            </a:pPr>
            <a:r>
              <a:rPr lang="en-US" sz="2000" dirty="0"/>
              <a:t>“Students can read closely and analytically to comprehend a range of increasingly complex       literary and informational texts.”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test results tell us how students did with       regard to this content claim, not on any of the standards themselves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941582669"/>
      </p:ext>
    </p:extLst>
  </p:cSld>
  <p:clrMapOvr>
    <a:masterClrMapping/>
  </p:clrMapOvr>
  <p:transition>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altLang="zh-CN" sz="3600" dirty="0"/>
              <a:t>Why don’t the tests offer an evaluation of student performance on the skills?</a:t>
            </a:r>
            <a:endParaRPr lang="zh-CN" altLang="en-US" sz="3600" dirty="0"/>
          </a:p>
        </p:txBody>
      </p:sp>
      <p:sp>
        <p:nvSpPr>
          <p:cNvPr id="3" name="TextBox 2"/>
          <p:cNvSpPr txBox="1"/>
          <p:nvPr/>
        </p:nvSpPr>
        <p:spPr>
          <a:xfrm>
            <a:off x="304800" y="1905000"/>
            <a:ext cx="6431632"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Because they cannot</a:t>
            </a:r>
          </a:p>
          <a:p>
            <a:pPr marL="342900" indent="-342900">
              <a:buFont typeface="Arial" panose="020B0604020202020204" pitchFamily="34" charset="0"/>
              <a:buChar char="•"/>
            </a:pPr>
            <a:r>
              <a:rPr lang="en-US" sz="2000" dirty="0"/>
              <a:t>Reading is not a collection of such skills and    reading comprehension tests cannot measure    them in any meaningful or useful way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882350479"/>
      </p:ext>
    </p:extLst>
  </p:cSld>
  <p:clrMapOvr>
    <a:masterClrMapping/>
  </p:clrMapOvr>
  <p:transition>
    <p:comb/>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4534</TotalTime>
  <Words>1360</Words>
  <Application>Microsoft Macintosh PowerPoint</Application>
  <PresentationFormat>On-screen Show (4:3)</PresentationFormat>
  <Paragraphs>160</Paragraphs>
  <Slides>28</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performance differences due to question types (skills)</vt:lpstr>
      <vt:lpstr>No performance differences due to question types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Challenging Text</dc:title>
  <dc:creator>Shanahan</dc:creator>
  <cp:lastModifiedBy>Shanahan, Timothy E</cp:lastModifiedBy>
  <cp:revision>189</cp:revision>
  <dcterms:created xsi:type="dcterms:W3CDTF">2012-06-17T22:50:28Z</dcterms:created>
  <dcterms:modified xsi:type="dcterms:W3CDTF">2019-08-26T13:13:15Z</dcterms:modified>
</cp:coreProperties>
</file>