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9" r:id="rId3"/>
    <p:sldId id="257" r:id="rId4"/>
    <p:sldId id="258" r:id="rId5"/>
    <p:sldId id="260" r:id="rId6"/>
    <p:sldId id="261" r:id="rId7"/>
    <p:sldId id="262" r:id="rId8"/>
    <p:sldId id="269" r:id="rId9"/>
    <p:sldId id="270" r:id="rId10"/>
    <p:sldId id="263" r:id="rId11"/>
    <p:sldId id="271" r:id="rId12"/>
    <p:sldId id="264" r:id="rId13"/>
    <p:sldId id="265" r:id="rId14"/>
    <p:sldId id="267" r:id="rId15"/>
    <p:sldId id="268" r:id="rId16"/>
    <p:sldId id="273" r:id="rId17"/>
    <p:sldId id="272"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1"/>
  </p:normalViewPr>
  <p:slideViewPr>
    <p:cSldViewPr snapToGrid="0" snapToObjects="1">
      <p:cViewPr varScale="1">
        <p:scale>
          <a:sx n="108" d="100"/>
          <a:sy n="108" d="100"/>
        </p:scale>
        <p:origin x="7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01FFFBBF-1FD1-CA48-9F9D-884D8AA87324}" type="datetimeFigureOut">
              <a:rPr lang="en-US" smtClean="0"/>
              <a:t>7/17/19</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94A85775-1AD1-6B49-90CC-1D6C03712073}" type="slidenum">
              <a:rPr lang="en-US" smtClean="0"/>
              <a:t>‹#›</a:t>
            </a:fld>
            <a:endParaRPr lang="en-US"/>
          </a:p>
        </p:txBody>
      </p:sp>
    </p:spTree>
    <p:extLst>
      <p:ext uri="{BB962C8B-B14F-4D97-AF65-F5344CB8AC3E}">
        <p14:creationId xmlns:p14="http://schemas.microsoft.com/office/powerpoint/2010/main" val="3850940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FFFBBF-1FD1-CA48-9F9D-884D8AA87324}" type="datetimeFigureOut">
              <a:rPr lang="en-US" smtClean="0"/>
              <a:t>7/17/19</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705000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1FFFBBF-1FD1-CA48-9F9D-884D8AA87324}" type="datetimeFigureOut">
              <a:rPr lang="en-US" smtClean="0"/>
              <a:t>7/17/19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3509048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1FFFBBF-1FD1-CA48-9F9D-884D8AA87324}" type="datetimeFigureOut">
              <a:rPr lang="en-US" smtClean="0"/>
              <a:t>7/17/19</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3787399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FFFBBF-1FD1-CA48-9F9D-884D8AA87324}" type="datetimeFigureOut">
              <a:rPr lang="en-US" smtClean="0"/>
              <a:t>7/17/19</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41705835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1FFFBBF-1FD1-CA48-9F9D-884D8AA87324}" type="datetimeFigureOut">
              <a:rPr lang="en-US" smtClean="0"/>
              <a:t>7/17/19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1080764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1FFFBBF-1FD1-CA48-9F9D-884D8AA87324}" type="datetimeFigureOut">
              <a:rPr lang="en-US" smtClean="0"/>
              <a:t>7/17/19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3342409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FFFBBF-1FD1-CA48-9F9D-884D8AA87324}" type="datetimeFigureOut">
              <a:rPr lang="en-US" smtClean="0"/>
              <a:t>7/17/19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875650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FFFBBF-1FD1-CA48-9F9D-884D8AA87324}" type="datetimeFigureOut">
              <a:rPr lang="en-US" smtClean="0"/>
              <a:t>7/17/19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326173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FFFBBF-1FD1-CA48-9F9D-884D8AA87324}" type="datetimeFigureOut">
              <a:rPr lang="en-US" smtClean="0"/>
              <a:t>7/17/19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2974932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FFFBBF-1FD1-CA48-9F9D-884D8AA87324}" type="datetimeFigureOut">
              <a:rPr lang="en-US" smtClean="0"/>
              <a:t>7/17/19</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1983166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FFFBBF-1FD1-CA48-9F9D-884D8AA87324}" type="datetimeFigureOut">
              <a:rPr lang="en-US" smtClean="0"/>
              <a:t>7/17/19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289913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FFFBBF-1FD1-CA48-9F9D-884D8AA87324}" type="datetimeFigureOut">
              <a:rPr lang="en-US" smtClean="0"/>
              <a:t>7/17/19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3048571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FFFBBF-1FD1-CA48-9F9D-884D8AA87324}" type="datetimeFigureOut">
              <a:rPr lang="en-US" smtClean="0"/>
              <a:t>7/17/19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1161739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FFBBF-1FD1-CA48-9F9D-884D8AA87324}" type="datetimeFigureOut">
              <a:rPr lang="en-US" smtClean="0"/>
              <a:t>7/17/19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232166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FFFBBF-1FD1-CA48-9F9D-884D8AA87324}" type="datetimeFigureOut">
              <a:rPr lang="en-US" smtClean="0"/>
              <a:t>7/17/19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214575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FFFBBF-1FD1-CA48-9F9D-884D8AA87324}" type="datetimeFigureOut">
              <a:rPr lang="en-US" smtClean="0"/>
              <a:t>7/17/19</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4A85775-1AD1-6B49-90CC-1D6C03712073}" type="slidenum">
              <a:rPr lang="en-US" smtClean="0"/>
              <a:t>‹#›</a:t>
            </a:fld>
            <a:endParaRPr lang="en-US"/>
          </a:p>
        </p:txBody>
      </p:sp>
    </p:spTree>
    <p:extLst>
      <p:ext uri="{BB962C8B-B14F-4D97-AF65-F5344CB8AC3E}">
        <p14:creationId xmlns:p14="http://schemas.microsoft.com/office/powerpoint/2010/main" val="3493457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01FFFBBF-1FD1-CA48-9F9D-884D8AA87324}" type="datetimeFigureOut">
              <a:rPr lang="en-US" smtClean="0"/>
              <a:t>7/17/19</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94A85775-1AD1-6B49-90CC-1D6C03712073}" type="slidenum">
              <a:rPr lang="en-US" smtClean="0"/>
              <a:t>‹#›</a:t>
            </a:fld>
            <a:endParaRPr lang="en-US"/>
          </a:p>
        </p:txBody>
      </p:sp>
    </p:spTree>
    <p:extLst>
      <p:ext uri="{BB962C8B-B14F-4D97-AF65-F5344CB8AC3E}">
        <p14:creationId xmlns:p14="http://schemas.microsoft.com/office/powerpoint/2010/main" val="98860854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hanahanonliterac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newtothislife07-mysubmissivejourney.blogspot.com/2012_09_01_archive.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1BCBC-DC0E-D941-A2DD-9E455020FE23}"/>
              </a:ext>
            </a:extLst>
          </p:cNvPr>
          <p:cNvSpPr>
            <a:spLocks noGrp="1"/>
          </p:cNvSpPr>
          <p:nvPr>
            <p:ph type="ctrTitle"/>
          </p:nvPr>
        </p:nvSpPr>
        <p:spPr/>
        <p:txBody>
          <a:bodyPr/>
          <a:lstStyle/>
          <a:p>
            <a:r>
              <a:rPr lang="en-US" dirty="0"/>
              <a:t>How to Plan Effective Literacy Instruction</a:t>
            </a:r>
          </a:p>
        </p:txBody>
      </p:sp>
      <p:sp>
        <p:nvSpPr>
          <p:cNvPr id="3" name="Subtitle 2">
            <a:extLst>
              <a:ext uri="{FF2B5EF4-FFF2-40B4-BE49-F238E27FC236}">
                <a16:creationId xmlns:a16="http://schemas.microsoft.com/office/drawing/2014/main" id="{CFF149FE-CA07-224E-AB3B-045641F018F1}"/>
              </a:ext>
            </a:extLst>
          </p:cNvPr>
          <p:cNvSpPr>
            <a:spLocks noGrp="1"/>
          </p:cNvSpPr>
          <p:nvPr>
            <p:ph type="subTitle" idx="1"/>
          </p:nvPr>
        </p:nvSpPr>
        <p:spPr/>
        <p:txBody>
          <a:bodyPr>
            <a:normAutofit fontScale="77500" lnSpcReduction="20000"/>
          </a:bodyPr>
          <a:lstStyle/>
          <a:p>
            <a:r>
              <a:rPr lang="en-US" dirty="0"/>
              <a:t>Timothy Shanahan</a:t>
            </a:r>
          </a:p>
          <a:p>
            <a:r>
              <a:rPr lang="en-US" dirty="0"/>
              <a:t>University of Illinois at Chicago</a:t>
            </a:r>
          </a:p>
          <a:p>
            <a:r>
              <a:rPr lang="en-US" dirty="0">
                <a:hlinkClick r:id="rId2"/>
              </a:rPr>
              <a:t>www.shanahanonliteracy.com</a:t>
            </a:r>
            <a:endParaRPr lang="en-US" dirty="0"/>
          </a:p>
          <a:p>
            <a:endParaRPr lang="en-US" dirty="0"/>
          </a:p>
        </p:txBody>
      </p:sp>
    </p:spTree>
    <p:extLst>
      <p:ext uri="{BB962C8B-B14F-4D97-AF65-F5344CB8AC3E}">
        <p14:creationId xmlns:p14="http://schemas.microsoft.com/office/powerpoint/2010/main" val="2419121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BBF0A-FCCA-B340-89BA-9B8243E4D11B}"/>
              </a:ext>
            </a:extLst>
          </p:cNvPr>
          <p:cNvSpPr>
            <a:spLocks noGrp="1"/>
          </p:cNvSpPr>
          <p:nvPr>
            <p:ph type="title"/>
          </p:nvPr>
        </p:nvSpPr>
        <p:spPr/>
        <p:txBody>
          <a:bodyPr/>
          <a:lstStyle/>
          <a:p>
            <a:r>
              <a:rPr lang="en-US" dirty="0"/>
              <a:t>Whole Class, Small Group</a:t>
            </a:r>
          </a:p>
        </p:txBody>
      </p:sp>
      <p:sp>
        <p:nvSpPr>
          <p:cNvPr id="3" name="Content Placeholder 2">
            <a:extLst>
              <a:ext uri="{FF2B5EF4-FFF2-40B4-BE49-F238E27FC236}">
                <a16:creationId xmlns:a16="http://schemas.microsoft.com/office/drawing/2014/main" id="{CC95F50B-025C-9A47-91DE-80AE1F4FE5F8}"/>
              </a:ext>
            </a:extLst>
          </p:cNvPr>
          <p:cNvSpPr>
            <a:spLocks noGrp="1"/>
          </p:cNvSpPr>
          <p:nvPr>
            <p:ph idx="1"/>
          </p:nvPr>
        </p:nvSpPr>
        <p:spPr/>
        <p:txBody>
          <a:bodyPr>
            <a:noAutofit/>
          </a:bodyPr>
          <a:lstStyle/>
          <a:p>
            <a:r>
              <a:rPr lang="en-US" sz="2000" dirty="0"/>
              <a:t>Small group instruction is more effective than whole class instruction</a:t>
            </a:r>
          </a:p>
          <a:p>
            <a:r>
              <a:rPr lang="en-US" sz="2000" dirty="0"/>
              <a:t>However, that isn’t the choice for teachers/schools</a:t>
            </a:r>
          </a:p>
          <a:p>
            <a:r>
              <a:rPr lang="en-US" sz="2000" dirty="0"/>
              <a:t>When small group instruction </a:t>
            </a:r>
            <a:r>
              <a:rPr lang="en-US" sz="2000" u="sng" dirty="0"/>
              <a:t>plus</a:t>
            </a:r>
            <a:r>
              <a:rPr lang="en-US" sz="2000" dirty="0"/>
              <a:t> the necessary seatwork that facilitates it are compared to whole class instruction it’s a wash</a:t>
            </a:r>
          </a:p>
          <a:p>
            <a:r>
              <a:rPr lang="en-US" sz="2000" dirty="0"/>
              <a:t>Seatwork, independent reading time, computer time, etc. are not as effective as working with a teacher</a:t>
            </a:r>
          </a:p>
          <a:p>
            <a:r>
              <a:rPr lang="en-US" sz="2000" dirty="0"/>
              <a:t>Many schools insist on ”small group instruction time”—but that is a big mistake</a:t>
            </a:r>
          </a:p>
          <a:p>
            <a:r>
              <a:rPr lang="en-US" sz="2000" dirty="0"/>
              <a:t>Use small group instruction when necessary, but minimize this when possible</a:t>
            </a:r>
          </a:p>
        </p:txBody>
      </p:sp>
      <p:pic>
        <p:nvPicPr>
          <p:cNvPr id="4" name="Picture 3" descr="A red and white clock&#10;&#10;Description automatically generated">
            <a:extLst>
              <a:ext uri="{FF2B5EF4-FFF2-40B4-BE49-F238E27FC236}">
                <a16:creationId xmlns:a16="http://schemas.microsoft.com/office/drawing/2014/main" id="{9DBD92E4-9FCD-7E46-96A0-72A513E09E6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070757" y="4868562"/>
            <a:ext cx="1989438" cy="1989438"/>
          </a:xfrm>
          <a:prstGeom prst="rect">
            <a:avLst/>
          </a:prstGeom>
        </p:spPr>
      </p:pic>
    </p:spTree>
    <p:extLst>
      <p:ext uri="{BB962C8B-B14F-4D97-AF65-F5344CB8AC3E}">
        <p14:creationId xmlns:p14="http://schemas.microsoft.com/office/powerpoint/2010/main" val="156009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BBF0A-FCCA-B340-89BA-9B8243E4D11B}"/>
              </a:ext>
            </a:extLst>
          </p:cNvPr>
          <p:cNvSpPr>
            <a:spLocks noGrp="1"/>
          </p:cNvSpPr>
          <p:nvPr>
            <p:ph type="title"/>
          </p:nvPr>
        </p:nvSpPr>
        <p:spPr/>
        <p:txBody>
          <a:bodyPr/>
          <a:lstStyle/>
          <a:p>
            <a:r>
              <a:rPr lang="en-US" dirty="0"/>
              <a:t>Whole Class, Small Group (cont.)</a:t>
            </a:r>
          </a:p>
        </p:txBody>
      </p:sp>
      <p:sp>
        <p:nvSpPr>
          <p:cNvPr id="3" name="Content Placeholder 2">
            <a:extLst>
              <a:ext uri="{FF2B5EF4-FFF2-40B4-BE49-F238E27FC236}">
                <a16:creationId xmlns:a16="http://schemas.microsoft.com/office/drawing/2014/main" id="{CC95F50B-025C-9A47-91DE-80AE1F4FE5F8}"/>
              </a:ext>
            </a:extLst>
          </p:cNvPr>
          <p:cNvSpPr>
            <a:spLocks noGrp="1"/>
          </p:cNvSpPr>
          <p:nvPr>
            <p:ph idx="1"/>
          </p:nvPr>
        </p:nvSpPr>
        <p:spPr/>
        <p:txBody>
          <a:bodyPr>
            <a:normAutofit/>
          </a:bodyPr>
          <a:lstStyle/>
          <a:p>
            <a:r>
              <a:rPr lang="en-US" sz="2000" dirty="0"/>
              <a:t>Try to make whole class instruction as effective as possible</a:t>
            </a:r>
          </a:p>
          <a:p>
            <a:r>
              <a:rPr lang="en-US" sz="2000" dirty="0"/>
              <a:t>Seating arrangements, turn taking and response routines, teacher movement are all tools that can reduce the need for small group teaching</a:t>
            </a:r>
          </a:p>
          <a:p>
            <a:r>
              <a:rPr lang="en-US" sz="2000" dirty="0"/>
              <a:t>Consider using small group for reteaching rather than teaching</a:t>
            </a:r>
          </a:p>
          <a:p>
            <a:r>
              <a:rPr lang="en-US" sz="2000" dirty="0"/>
              <a:t>Instead of thinking of 2 hours of instruction overall, think of 2 hours of instruction for each child (thus, with 3 small groups, each group would receive only about 40 minutes of instruction) </a:t>
            </a:r>
          </a:p>
        </p:txBody>
      </p:sp>
      <p:pic>
        <p:nvPicPr>
          <p:cNvPr id="4" name="Picture 3" descr="A red and white clock&#10;&#10;Description automatically generated">
            <a:extLst>
              <a:ext uri="{FF2B5EF4-FFF2-40B4-BE49-F238E27FC236}">
                <a16:creationId xmlns:a16="http://schemas.microsoft.com/office/drawing/2014/main" id="{2331242B-8B2E-DD46-894A-6BD747B0D3C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194325" y="4621427"/>
            <a:ext cx="2236573" cy="2236573"/>
          </a:xfrm>
          <a:prstGeom prst="rect">
            <a:avLst/>
          </a:prstGeom>
        </p:spPr>
      </p:pic>
    </p:spTree>
    <p:extLst>
      <p:ext uri="{BB962C8B-B14F-4D97-AF65-F5344CB8AC3E}">
        <p14:creationId xmlns:p14="http://schemas.microsoft.com/office/powerpoint/2010/main" val="3436715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BBF0A-FCCA-B340-89BA-9B8243E4D11B}"/>
              </a:ext>
            </a:extLst>
          </p:cNvPr>
          <p:cNvSpPr>
            <a:spLocks noGrp="1"/>
          </p:cNvSpPr>
          <p:nvPr>
            <p:ph type="title"/>
          </p:nvPr>
        </p:nvSpPr>
        <p:spPr/>
        <p:txBody>
          <a:bodyPr/>
          <a:lstStyle/>
          <a:p>
            <a:r>
              <a:rPr lang="en-US" dirty="0"/>
              <a:t>In-Class Intervention</a:t>
            </a:r>
          </a:p>
        </p:txBody>
      </p:sp>
      <p:sp>
        <p:nvSpPr>
          <p:cNvPr id="3" name="Content Placeholder 2">
            <a:extLst>
              <a:ext uri="{FF2B5EF4-FFF2-40B4-BE49-F238E27FC236}">
                <a16:creationId xmlns:a16="http://schemas.microsoft.com/office/drawing/2014/main" id="{CC95F50B-025C-9A47-91DE-80AE1F4FE5F8}"/>
              </a:ext>
            </a:extLst>
          </p:cNvPr>
          <p:cNvSpPr>
            <a:spLocks noGrp="1"/>
          </p:cNvSpPr>
          <p:nvPr>
            <p:ph idx="1"/>
          </p:nvPr>
        </p:nvSpPr>
        <p:spPr/>
        <p:txBody>
          <a:bodyPr>
            <a:normAutofit/>
          </a:bodyPr>
          <a:lstStyle/>
          <a:p>
            <a:r>
              <a:rPr lang="en-US" sz="2000" dirty="0"/>
              <a:t>One way to expand beyond the 2-hour plan is to schedule additional time for in-class intervention</a:t>
            </a:r>
          </a:p>
          <a:p>
            <a:r>
              <a:rPr lang="en-US" sz="2000" dirty="0"/>
              <a:t>For this, there isn’t a different teacher, a different classroom, or a different curriculum</a:t>
            </a:r>
          </a:p>
          <a:p>
            <a:r>
              <a:rPr lang="en-US" sz="2000" dirty="0"/>
              <a:t>This time (usually requiring small groups) is devoted to reteaching lessons when kids aren’t succeeding or for catching certain kids up with what they were missing previously</a:t>
            </a:r>
          </a:p>
        </p:txBody>
      </p:sp>
      <p:pic>
        <p:nvPicPr>
          <p:cNvPr id="5" name="Picture 4" descr="A red and white clock&#10;&#10;Description automatically generated">
            <a:extLst>
              <a:ext uri="{FF2B5EF4-FFF2-40B4-BE49-F238E27FC236}">
                <a16:creationId xmlns:a16="http://schemas.microsoft.com/office/drawing/2014/main" id="{4D240019-7F0E-E64D-9A12-540419F6DA67}"/>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774195" y="3936314"/>
            <a:ext cx="2921686" cy="2921686"/>
          </a:xfrm>
          <a:prstGeom prst="rect">
            <a:avLst/>
          </a:prstGeom>
        </p:spPr>
      </p:pic>
      <p:sp>
        <p:nvSpPr>
          <p:cNvPr id="6" name="TextBox 5">
            <a:extLst>
              <a:ext uri="{FF2B5EF4-FFF2-40B4-BE49-F238E27FC236}">
                <a16:creationId xmlns:a16="http://schemas.microsoft.com/office/drawing/2014/main" id="{D06FA431-4891-7844-B3D0-19A15C42AD00}"/>
              </a:ext>
            </a:extLst>
          </p:cNvPr>
          <p:cNvSpPr txBox="1"/>
          <p:nvPr/>
        </p:nvSpPr>
        <p:spPr>
          <a:xfrm>
            <a:off x="9774195" y="7047842"/>
            <a:ext cx="2921686" cy="369332"/>
          </a:xfrm>
          <a:prstGeom prst="rect">
            <a:avLst/>
          </a:prstGeom>
          <a:noFill/>
        </p:spPr>
        <p:txBody>
          <a:bodyPr wrap="square" rtlCol="0">
            <a:spAutoFit/>
          </a:bodyPr>
          <a:lstStyle/>
          <a:p>
            <a:r>
              <a:rPr lang="en-US" sz="900">
                <a:hlinkClick r:id="rId3" tooltip="http://newtothislife07-mysubmissivejourney.blogspot.com/2012_09_01_archive.html"/>
              </a:rPr>
              <a:t>This Photo</a:t>
            </a:r>
            <a:r>
              <a:rPr lang="en-US" sz="900"/>
              <a:t> by Unknown Author is licensed under </a:t>
            </a:r>
            <a:r>
              <a:rPr lang="en-US" sz="900">
                <a:hlinkClick r:id="rId4" tooltip="https://creativecommons.org/licenses/by-nc-nd/3.0/"/>
              </a:rPr>
              <a:t>CC BY-NC-ND</a:t>
            </a:r>
            <a:endParaRPr lang="en-US" sz="900"/>
          </a:p>
        </p:txBody>
      </p:sp>
    </p:spTree>
    <p:extLst>
      <p:ext uri="{BB962C8B-B14F-4D97-AF65-F5344CB8AC3E}">
        <p14:creationId xmlns:p14="http://schemas.microsoft.com/office/powerpoint/2010/main" val="3505304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482B0-1AC1-4B43-9C53-1264E24B4D66}"/>
              </a:ext>
            </a:extLst>
          </p:cNvPr>
          <p:cNvSpPr>
            <a:spLocks noGrp="1"/>
          </p:cNvSpPr>
          <p:nvPr>
            <p:ph type="title"/>
          </p:nvPr>
        </p:nvSpPr>
        <p:spPr/>
        <p:txBody>
          <a:bodyPr/>
          <a:lstStyle/>
          <a:p>
            <a:r>
              <a:rPr lang="en-US" dirty="0"/>
              <a:t>Motivating Reading</a:t>
            </a:r>
          </a:p>
        </p:txBody>
      </p:sp>
      <p:sp>
        <p:nvSpPr>
          <p:cNvPr id="3" name="Content Placeholder 2">
            <a:extLst>
              <a:ext uri="{FF2B5EF4-FFF2-40B4-BE49-F238E27FC236}">
                <a16:creationId xmlns:a16="http://schemas.microsoft.com/office/drawing/2014/main" id="{2D915D29-8A7E-EE41-B38C-EF6432D0B35D}"/>
              </a:ext>
            </a:extLst>
          </p:cNvPr>
          <p:cNvSpPr>
            <a:spLocks noGrp="1"/>
          </p:cNvSpPr>
          <p:nvPr>
            <p:ph idx="1"/>
          </p:nvPr>
        </p:nvSpPr>
        <p:spPr/>
        <p:txBody>
          <a:bodyPr>
            <a:normAutofit/>
          </a:bodyPr>
          <a:lstStyle/>
          <a:p>
            <a:r>
              <a:rPr lang="en-US" sz="2000" dirty="0"/>
              <a:t>Many teachers devote substantial amounts of time to activities that supposedly increase student motivation to read (e.g., reading to kids, independent reading time)</a:t>
            </a:r>
          </a:p>
          <a:p>
            <a:r>
              <a:rPr lang="en-US" sz="2000" dirty="0"/>
              <a:t>However, neither of these activities has been found to either improve reading achievement or reading motivation with school-age students</a:t>
            </a:r>
          </a:p>
          <a:p>
            <a:r>
              <a:rPr lang="en-US" sz="2000" dirty="0"/>
              <a:t>That doesn’t necessarily mean banning these activities, but it should not be counted as instructional time in most instances </a:t>
            </a:r>
          </a:p>
        </p:txBody>
      </p:sp>
    </p:spTree>
    <p:extLst>
      <p:ext uri="{BB962C8B-B14F-4D97-AF65-F5344CB8AC3E}">
        <p14:creationId xmlns:p14="http://schemas.microsoft.com/office/powerpoint/2010/main" val="1705402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FD45F-7FEB-884E-9AAD-FA63600A77E4}"/>
              </a:ext>
            </a:extLst>
          </p:cNvPr>
          <p:cNvSpPr>
            <a:spLocks noGrp="1"/>
          </p:cNvSpPr>
          <p:nvPr>
            <p:ph type="title"/>
          </p:nvPr>
        </p:nvSpPr>
        <p:spPr/>
        <p:txBody>
          <a:bodyPr/>
          <a:lstStyle/>
          <a:p>
            <a:r>
              <a:rPr lang="en-US" dirty="0"/>
              <a:t>Content knowledge</a:t>
            </a:r>
          </a:p>
        </p:txBody>
      </p:sp>
      <p:sp>
        <p:nvSpPr>
          <p:cNvPr id="3" name="Content Placeholder 2">
            <a:extLst>
              <a:ext uri="{FF2B5EF4-FFF2-40B4-BE49-F238E27FC236}">
                <a16:creationId xmlns:a16="http://schemas.microsoft.com/office/drawing/2014/main" id="{BADF1C84-D705-6C4A-9BEF-8F4B011D0221}"/>
              </a:ext>
            </a:extLst>
          </p:cNvPr>
          <p:cNvSpPr>
            <a:spLocks noGrp="1"/>
          </p:cNvSpPr>
          <p:nvPr>
            <p:ph idx="1"/>
          </p:nvPr>
        </p:nvSpPr>
        <p:spPr/>
        <p:txBody>
          <a:bodyPr>
            <a:normAutofit/>
          </a:bodyPr>
          <a:lstStyle/>
          <a:p>
            <a:r>
              <a:rPr lang="en-US" sz="2000" dirty="0"/>
              <a:t>Reading comprehension depends upon background knowledge</a:t>
            </a:r>
          </a:p>
          <a:p>
            <a:r>
              <a:rPr lang="en-US" sz="2000" dirty="0"/>
              <a:t>The more knowledge that students have the better their chances of comprehending well</a:t>
            </a:r>
          </a:p>
          <a:p>
            <a:r>
              <a:rPr lang="en-US" sz="2000" dirty="0"/>
              <a:t>Schools should not minimize science, history, or the arts for literacy instruction</a:t>
            </a:r>
          </a:p>
          <a:p>
            <a:r>
              <a:rPr lang="en-US" sz="2000" dirty="0"/>
              <a:t>Pull-out interventions often must remove students from content classes, but efforts should be made to minimize the effects of this (e.g., content texts in reading, parent involvement)</a:t>
            </a:r>
          </a:p>
        </p:txBody>
      </p:sp>
    </p:spTree>
    <p:extLst>
      <p:ext uri="{BB962C8B-B14F-4D97-AF65-F5344CB8AC3E}">
        <p14:creationId xmlns:p14="http://schemas.microsoft.com/office/powerpoint/2010/main" val="948456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6C051-24C6-FE47-B191-5C29B83F74CB}"/>
              </a:ext>
            </a:extLst>
          </p:cNvPr>
          <p:cNvSpPr>
            <a:spLocks noGrp="1"/>
          </p:cNvSpPr>
          <p:nvPr>
            <p:ph type="title"/>
          </p:nvPr>
        </p:nvSpPr>
        <p:spPr/>
        <p:txBody>
          <a:bodyPr/>
          <a:lstStyle/>
          <a:p>
            <a:r>
              <a:rPr lang="en-US"/>
              <a:t>Language </a:t>
            </a:r>
          </a:p>
        </p:txBody>
      </p:sp>
      <p:sp>
        <p:nvSpPr>
          <p:cNvPr id="3" name="Content Placeholder 2">
            <a:extLst>
              <a:ext uri="{FF2B5EF4-FFF2-40B4-BE49-F238E27FC236}">
                <a16:creationId xmlns:a16="http://schemas.microsoft.com/office/drawing/2014/main" id="{CAF9EF48-1152-7540-AE46-3CF99EB08D62}"/>
              </a:ext>
            </a:extLst>
          </p:cNvPr>
          <p:cNvSpPr>
            <a:spLocks noGrp="1"/>
          </p:cNvSpPr>
          <p:nvPr>
            <p:ph idx="1"/>
          </p:nvPr>
        </p:nvSpPr>
        <p:spPr>
          <a:xfrm>
            <a:off x="1484417" y="2351314"/>
            <a:ext cx="9084622" cy="4506686"/>
          </a:xfrm>
        </p:spPr>
        <p:txBody>
          <a:bodyPr>
            <a:noAutofit/>
          </a:bodyPr>
          <a:lstStyle/>
          <a:p>
            <a:r>
              <a:rPr lang="en-US" sz="2000" dirty="0"/>
              <a:t>Reading is a language activity--students who are low in language development often struggle with reading, too</a:t>
            </a:r>
          </a:p>
          <a:p>
            <a:r>
              <a:rPr lang="en-US" sz="2000" dirty="0"/>
              <a:t>Studies show that instruction can improve oral language proficiency, but no studies yet show that such improvement translates to higher reading achievement</a:t>
            </a:r>
          </a:p>
          <a:p>
            <a:r>
              <a:rPr lang="en-US" sz="2000" dirty="0"/>
              <a:t>An exception to this is with English Language Learners (dedicated time on oral English does make sense with these children)</a:t>
            </a:r>
          </a:p>
          <a:p>
            <a:r>
              <a:rPr lang="en-US" sz="2000" dirty="0"/>
              <a:t>However, studies do show that instruction of written language (vocabulary, grammar, cohesion, text structure) do have positive impacts on reading comprehension (that should be part of reading comprehension instruction</a:t>
            </a:r>
          </a:p>
          <a:p>
            <a:r>
              <a:rPr lang="en-US" sz="2000" dirty="0"/>
              <a:t>Otherwise, teachers should use model English, should correct student language errors, encourage interaction within instruction</a:t>
            </a:r>
          </a:p>
        </p:txBody>
      </p:sp>
    </p:spTree>
    <p:extLst>
      <p:ext uri="{BB962C8B-B14F-4D97-AF65-F5344CB8AC3E}">
        <p14:creationId xmlns:p14="http://schemas.microsoft.com/office/powerpoint/2010/main" val="1710218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263F8-3748-7748-9EF3-A501E7B3F5E2}"/>
              </a:ext>
            </a:extLst>
          </p:cNvPr>
          <p:cNvSpPr>
            <a:spLocks noGrp="1"/>
          </p:cNvSpPr>
          <p:nvPr>
            <p:ph type="title"/>
          </p:nvPr>
        </p:nvSpPr>
        <p:spPr/>
        <p:txBody>
          <a:bodyPr/>
          <a:lstStyle/>
          <a:p>
            <a:r>
              <a:rPr lang="en-US" dirty="0"/>
              <a:t>A second-grade schedule (cont.)</a:t>
            </a:r>
          </a:p>
        </p:txBody>
      </p:sp>
      <p:sp>
        <p:nvSpPr>
          <p:cNvPr id="3" name="Content Placeholder 2">
            <a:extLst>
              <a:ext uri="{FF2B5EF4-FFF2-40B4-BE49-F238E27FC236}">
                <a16:creationId xmlns:a16="http://schemas.microsoft.com/office/drawing/2014/main" id="{C156E90D-1BB8-5541-8CFF-93CC5B4D470C}"/>
              </a:ext>
            </a:extLst>
          </p:cNvPr>
          <p:cNvSpPr>
            <a:spLocks noGrp="1"/>
          </p:cNvSpPr>
          <p:nvPr>
            <p:ph idx="1"/>
          </p:nvPr>
        </p:nvSpPr>
        <p:spPr/>
        <p:txBody>
          <a:bodyPr>
            <a:normAutofit lnSpcReduction="10000"/>
          </a:bodyPr>
          <a:lstStyle/>
          <a:p>
            <a:r>
              <a:rPr lang="en-US" sz="2000" dirty="0"/>
              <a:t>Reading comprehension is given more time here than the other components, but that is because the teacher is working with two groups and it will take 45 minutes to deliver 30 mins of instruction with each group</a:t>
            </a:r>
          </a:p>
          <a:p>
            <a:r>
              <a:rPr lang="en-US" sz="2000" dirty="0"/>
              <a:t>Oral reading fluency is paired reading and it has been divided into two time periods</a:t>
            </a:r>
          </a:p>
          <a:p>
            <a:r>
              <a:rPr lang="en-US" sz="2000" dirty="0"/>
              <a:t>Math is here because the math supervisor hasn’t read the research and she is sure that kids learn math better in the morning (I’m willing to accommodate her)</a:t>
            </a:r>
          </a:p>
          <a:p>
            <a:r>
              <a:rPr lang="en-US" sz="2000" dirty="0"/>
              <a:t>Word knowledge (the focus here is on decoding/phonics)</a:t>
            </a:r>
          </a:p>
          <a:p>
            <a:pPr marL="0" indent="0">
              <a:buNone/>
            </a:pPr>
            <a:endParaRPr lang="en-US" dirty="0"/>
          </a:p>
        </p:txBody>
      </p:sp>
    </p:spTree>
    <p:extLst>
      <p:ext uri="{BB962C8B-B14F-4D97-AF65-F5344CB8AC3E}">
        <p14:creationId xmlns:p14="http://schemas.microsoft.com/office/powerpoint/2010/main" val="2716926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263F8-3748-7748-9EF3-A501E7B3F5E2}"/>
              </a:ext>
            </a:extLst>
          </p:cNvPr>
          <p:cNvSpPr>
            <a:spLocks noGrp="1"/>
          </p:cNvSpPr>
          <p:nvPr>
            <p:ph type="title"/>
          </p:nvPr>
        </p:nvSpPr>
        <p:spPr/>
        <p:txBody>
          <a:bodyPr/>
          <a:lstStyle/>
          <a:p>
            <a:r>
              <a:rPr lang="en-US" dirty="0"/>
              <a:t>A second-grade schedule</a:t>
            </a:r>
          </a:p>
        </p:txBody>
      </p:sp>
      <p:sp>
        <p:nvSpPr>
          <p:cNvPr id="3" name="Content Placeholder 2">
            <a:extLst>
              <a:ext uri="{FF2B5EF4-FFF2-40B4-BE49-F238E27FC236}">
                <a16:creationId xmlns:a16="http://schemas.microsoft.com/office/drawing/2014/main" id="{C156E90D-1BB8-5541-8CFF-93CC5B4D470C}"/>
              </a:ext>
            </a:extLst>
          </p:cNvPr>
          <p:cNvSpPr>
            <a:spLocks noGrp="1"/>
          </p:cNvSpPr>
          <p:nvPr>
            <p:ph idx="1"/>
          </p:nvPr>
        </p:nvSpPr>
        <p:spPr>
          <a:xfrm>
            <a:off x="1025611" y="2615857"/>
            <a:ext cx="9069859" cy="3871440"/>
          </a:xfrm>
        </p:spPr>
        <p:txBody>
          <a:bodyPr>
            <a:noAutofit/>
          </a:bodyPr>
          <a:lstStyle/>
          <a:p>
            <a:pPr marL="0" indent="0">
              <a:buNone/>
            </a:pPr>
            <a:r>
              <a:rPr lang="en-US" sz="2000" dirty="0"/>
              <a:t>8:10-9:00		Reading comprehension instruction</a:t>
            </a:r>
          </a:p>
          <a:p>
            <a:pPr marL="0" indent="0">
              <a:buNone/>
            </a:pPr>
            <a:r>
              <a:rPr lang="en-US" sz="2000" dirty="0"/>
              <a:t>9:00-9:15		Oral reading fluency</a:t>
            </a:r>
          </a:p>
          <a:p>
            <a:pPr marL="0" indent="0">
              <a:buNone/>
            </a:pPr>
            <a:r>
              <a:rPr lang="en-US" sz="2000" dirty="0"/>
              <a:t>10:15-10:45		Math</a:t>
            </a:r>
          </a:p>
          <a:p>
            <a:pPr marL="0" indent="0">
              <a:buNone/>
            </a:pPr>
            <a:r>
              <a:rPr lang="en-US" sz="2000" dirty="0"/>
              <a:t>10:45-11:15		Word knowledge</a:t>
            </a:r>
          </a:p>
          <a:p>
            <a:pPr marL="0" indent="0">
              <a:buNone/>
            </a:pPr>
            <a:r>
              <a:rPr lang="en-US" sz="2000" dirty="0"/>
              <a:t>10:45-11:15		Writing</a:t>
            </a:r>
          </a:p>
          <a:p>
            <a:pPr marL="0" indent="0">
              <a:buNone/>
            </a:pPr>
            <a:r>
              <a:rPr lang="en-US" sz="2000" dirty="0"/>
              <a:t>11:15-12:15		Lunch/recess</a:t>
            </a:r>
          </a:p>
          <a:p>
            <a:pPr marL="0" indent="0">
              <a:buNone/>
            </a:pPr>
            <a:r>
              <a:rPr lang="en-US" sz="2000" dirty="0"/>
              <a:t>12:15-12:30		Oral reading fluency</a:t>
            </a:r>
          </a:p>
          <a:p>
            <a:pPr marL="0" indent="0">
              <a:buNone/>
            </a:pPr>
            <a:r>
              <a:rPr lang="en-US" sz="2000" dirty="0"/>
              <a:t>12:30-3:30		(social studies, science, music, art, PE,  library/computer </a:t>
            </a:r>
          </a:p>
        </p:txBody>
      </p:sp>
      <p:pic>
        <p:nvPicPr>
          <p:cNvPr id="4" name="Picture 3" descr="A red and white clock&#10;&#10;Description automatically generated">
            <a:extLst>
              <a:ext uri="{FF2B5EF4-FFF2-40B4-BE49-F238E27FC236}">
                <a16:creationId xmlns:a16="http://schemas.microsoft.com/office/drawing/2014/main" id="{8139E258-351B-DB46-BB32-4352EEDA5CD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194325" y="4621427"/>
            <a:ext cx="2236573" cy="2236573"/>
          </a:xfrm>
          <a:prstGeom prst="rect">
            <a:avLst/>
          </a:prstGeom>
        </p:spPr>
      </p:pic>
    </p:spTree>
    <p:extLst>
      <p:ext uri="{BB962C8B-B14F-4D97-AF65-F5344CB8AC3E}">
        <p14:creationId xmlns:p14="http://schemas.microsoft.com/office/powerpoint/2010/main" val="2431773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263F8-3748-7748-9EF3-A501E7B3F5E2}"/>
              </a:ext>
            </a:extLst>
          </p:cNvPr>
          <p:cNvSpPr>
            <a:spLocks noGrp="1"/>
          </p:cNvSpPr>
          <p:nvPr>
            <p:ph type="title"/>
          </p:nvPr>
        </p:nvSpPr>
        <p:spPr/>
        <p:txBody>
          <a:bodyPr/>
          <a:lstStyle/>
          <a:p>
            <a:r>
              <a:rPr lang="en-US" dirty="0"/>
              <a:t>A fourth-grade schedule</a:t>
            </a:r>
          </a:p>
        </p:txBody>
      </p:sp>
      <p:sp>
        <p:nvSpPr>
          <p:cNvPr id="3" name="Content Placeholder 2">
            <a:extLst>
              <a:ext uri="{FF2B5EF4-FFF2-40B4-BE49-F238E27FC236}">
                <a16:creationId xmlns:a16="http://schemas.microsoft.com/office/drawing/2014/main" id="{C156E90D-1BB8-5541-8CFF-93CC5B4D470C}"/>
              </a:ext>
            </a:extLst>
          </p:cNvPr>
          <p:cNvSpPr>
            <a:spLocks noGrp="1"/>
          </p:cNvSpPr>
          <p:nvPr>
            <p:ph idx="1"/>
          </p:nvPr>
        </p:nvSpPr>
        <p:spPr>
          <a:xfrm>
            <a:off x="1025611" y="2615857"/>
            <a:ext cx="9069859" cy="3871440"/>
          </a:xfrm>
        </p:spPr>
        <p:txBody>
          <a:bodyPr>
            <a:noAutofit/>
          </a:bodyPr>
          <a:lstStyle/>
          <a:p>
            <a:pPr marL="0" indent="0">
              <a:buNone/>
            </a:pPr>
            <a:r>
              <a:rPr lang="en-US" sz="2000" dirty="0"/>
              <a:t>8:10-9:10		Reading comprehension instruction</a:t>
            </a:r>
          </a:p>
          <a:p>
            <a:pPr marL="0" indent="0">
              <a:buNone/>
            </a:pPr>
            <a:r>
              <a:rPr lang="en-US" sz="2000" dirty="0"/>
              <a:t>9:10-9:40		Oral reading fluency</a:t>
            </a:r>
          </a:p>
          <a:p>
            <a:pPr marL="0" indent="0">
              <a:buNone/>
            </a:pPr>
            <a:r>
              <a:rPr lang="en-US" sz="2000" dirty="0"/>
              <a:t>9:40-10:20		Music</a:t>
            </a:r>
          </a:p>
          <a:p>
            <a:pPr marL="0" indent="0">
              <a:buNone/>
            </a:pPr>
            <a:r>
              <a:rPr lang="en-US" sz="2000" dirty="0"/>
              <a:t>10:20-11:50		Word knowledge</a:t>
            </a:r>
          </a:p>
          <a:p>
            <a:pPr marL="0" indent="0">
              <a:buNone/>
            </a:pPr>
            <a:r>
              <a:rPr lang="en-US" sz="2000" dirty="0"/>
              <a:t>11:50-12:50		Lunch/recess</a:t>
            </a:r>
          </a:p>
          <a:p>
            <a:pPr marL="0" indent="0">
              <a:buNone/>
            </a:pPr>
            <a:r>
              <a:rPr lang="en-US" sz="2000" dirty="0"/>
              <a:t>12:50-3:30		(math social studies, science, art, PE, library/computer) </a:t>
            </a:r>
          </a:p>
        </p:txBody>
      </p:sp>
      <p:pic>
        <p:nvPicPr>
          <p:cNvPr id="4" name="Picture 3" descr="A red and white clock&#10;&#10;Description automatically generated">
            <a:extLst>
              <a:ext uri="{FF2B5EF4-FFF2-40B4-BE49-F238E27FC236}">
                <a16:creationId xmlns:a16="http://schemas.microsoft.com/office/drawing/2014/main" id="{8139E258-351B-DB46-BB32-4352EEDA5CD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194325" y="4621427"/>
            <a:ext cx="2236573" cy="2236573"/>
          </a:xfrm>
          <a:prstGeom prst="rect">
            <a:avLst/>
          </a:prstGeom>
        </p:spPr>
      </p:pic>
    </p:spTree>
    <p:extLst>
      <p:ext uri="{BB962C8B-B14F-4D97-AF65-F5344CB8AC3E}">
        <p14:creationId xmlns:p14="http://schemas.microsoft.com/office/powerpoint/2010/main" val="61678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263F8-3748-7748-9EF3-A501E7B3F5E2}"/>
              </a:ext>
            </a:extLst>
          </p:cNvPr>
          <p:cNvSpPr>
            <a:spLocks noGrp="1"/>
          </p:cNvSpPr>
          <p:nvPr>
            <p:ph type="title"/>
          </p:nvPr>
        </p:nvSpPr>
        <p:spPr/>
        <p:txBody>
          <a:bodyPr/>
          <a:lstStyle/>
          <a:p>
            <a:r>
              <a:rPr lang="en-US" dirty="0"/>
              <a:t>A fourth-grade schedule</a:t>
            </a:r>
          </a:p>
        </p:txBody>
      </p:sp>
      <p:sp>
        <p:nvSpPr>
          <p:cNvPr id="3" name="Content Placeholder 2">
            <a:extLst>
              <a:ext uri="{FF2B5EF4-FFF2-40B4-BE49-F238E27FC236}">
                <a16:creationId xmlns:a16="http://schemas.microsoft.com/office/drawing/2014/main" id="{C156E90D-1BB8-5541-8CFF-93CC5B4D470C}"/>
              </a:ext>
            </a:extLst>
          </p:cNvPr>
          <p:cNvSpPr>
            <a:spLocks noGrp="1"/>
          </p:cNvSpPr>
          <p:nvPr>
            <p:ph idx="1"/>
          </p:nvPr>
        </p:nvSpPr>
        <p:spPr>
          <a:xfrm>
            <a:off x="1025611" y="2615857"/>
            <a:ext cx="9069859" cy="3871440"/>
          </a:xfrm>
        </p:spPr>
        <p:txBody>
          <a:bodyPr>
            <a:noAutofit/>
          </a:bodyPr>
          <a:lstStyle/>
          <a:p>
            <a:pPr>
              <a:buFont typeface="Wingdings" pitchFamily="2" charset="2"/>
              <a:buChar char="§"/>
            </a:pPr>
            <a:r>
              <a:rPr lang="en-US" sz="2000" dirty="0"/>
              <a:t>Reading comprehension will be taught whole class in this instance, and writing is not included at all (they are alternating these to allow for more extensive coverage)</a:t>
            </a:r>
          </a:p>
          <a:p>
            <a:pPr>
              <a:buFont typeface="Wingdings" pitchFamily="2" charset="2"/>
              <a:buChar char="§"/>
            </a:pPr>
            <a:endParaRPr lang="en-US" sz="2000" dirty="0"/>
          </a:p>
        </p:txBody>
      </p:sp>
      <p:pic>
        <p:nvPicPr>
          <p:cNvPr id="4" name="Picture 3" descr="A red and white clock&#10;&#10;Description automatically generated">
            <a:extLst>
              <a:ext uri="{FF2B5EF4-FFF2-40B4-BE49-F238E27FC236}">
                <a16:creationId xmlns:a16="http://schemas.microsoft.com/office/drawing/2014/main" id="{8139E258-351B-DB46-BB32-4352EEDA5CD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194325" y="4621427"/>
            <a:ext cx="2236573" cy="2236573"/>
          </a:xfrm>
          <a:prstGeom prst="rect">
            <a:avLst/>
          </a:prstGeom>
        </p:spPr>
      </p:pic>
    </p:spTree>
    <p:extLst>
      <p:ext uri="{BB962C8B-B14F-4D97-AF65-F5344CB8AC3E}">
        <p14:creationId xmlns:p14="http://schemas.microsoft.com/office/powerpoint/2010/main" val="179485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442AF-384D-E84A-B4F2-69D6D979AE43}"/>
              </a:ext>
            </a:extLst>
          </p:cNvPr>
          <p:cNvSpPr>
            <a:spLocks noGrp="1"/>
          </p:cNvSpPr>
          <p:nvPr>
            <p:ph type="title"/>
          </p:nvPr>
        </p:nvSpPr>
        <p:spPr/>
        <p:txBody>
          <a:bodyPr/>
          <a:lstStyle/>
          <a:p>
            <a:r>
              <a:rPr lang="en-US" dirty="0"/>
              <a:t>Purposes</a:t>
            </a:r>
          </a:p>
        </p:txBody>
      </p:sp>
      <p:sp>
        <p:nvSpPr>
          <p:cNvPr id="3" name="Content Placeholder 2">
            <a:extLst>
              <a:ext uri="{FF2B5EF4-FFF2-40B4-BE49-F238E27FC236}">
                <a16:creationId xmlns:a16="http://schemas.microsoft.com/office/drawing/2014/main" id="{9342C1B2-512E-9A40-BC89-B43E2B61E2B5}"/>
              </a:ext>
            </a:extLst>
          </p:cNvPr>
          <p:cNvSpPr>
            <a:spLocks noGrp="1"/>
          </p:cNvSpPr>
          <p:nvPr>
            <p:ph idx="1"/>
          </p:nvPr>
        </p:nvSpPr>
        <p:spPr>
          <a:xfrm>
            <a:off x="1154954" y="2603500"/>
            <a:ext cx="9200007" cy="3896154"/>
          </a:xfrm>
        </p:spPr>
        <p:txBody>
          <a:bodyPr/>
          <a:lstStyle/>
          <a:p>
            <a:r>
              <a:rPr lang="en-US" sz="2000" dirty="0"/>
              <a:t>I have been critical of several scheduling schemes (e.g., Reading Block, Daily 5, Café, Readers/Writers Workshop)</a:t>
            </a:r>
          </a:p>
          <a:p>
            <a:r>
              <a:rPr lang="en-US" sz="2000" dirty="0"/>
              <a:t>These schemes see aim to provide teachers with an easy plan for organizing their daily instruction (if you have to come up with a total different schedule every day you’ll go crazy)</a:t>
            </a:r>
          </a:p>
          <a:p>
            <a:r>
              <a:rPr lang="en-US" sz="2000" dirty="0"/>
              <a:t>My goal, on the other hand, is both to schedule reading in a manageable way for teachers, but also in a way that has a chance of maximizing reading achievement</a:t>
            </a:r>
          </a:p>
          <a:p>
            <a:endParaRPr lang="en-US" dirty="0"/>
          </a:p>
        </p:txBody>
      </p:sp>
      <p:pic>
        <p:nvPicPr>
          <p:cNvPr id="4" name="Picture 3" descr="A red and white clock&#10;&#10;Description automatically generated">
            <a:extLst>
              <a:ext uri="{FF2B5EF4-FFF2-40B4-BE49-F238E27FC236}">
                <a16:creationId xmlns:a16="http://schemas.microsoft.com/office/drawing/2014/main" id="{C29F2C3B-C10F-A041-95B3-6AA349EBD2A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354961" y="4893276"/>
            <a:ext cx="1964724" cy="1964724"/>
          </a:xfrm>
          <a:prstGeom prst="rect">
            <a:avLst/>
          </a:prstGeom>
        </p:spPr>
      </p:pic>
    </p:spTree>
    <p:extLst>
      <p:ext uri="{BB962C8B-B14F-4D97-AF65-F5344CB8AC3E}">
        <p14:creationId xmlns:p14="http://schemas.microsoft.com/office/powerpoint/2010/main" val="1302266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D030-6388-214D-8F1E-2D85B0E7EA3C}"/>
              </a:ext>
            </a:extLst>
          </p:cNvPr>
          <p:cNvSpPr>
            <a:spLocks noGrp="1"/>
          </p:cNvSpPr>
          <p:nvPr>
            <p:ph type="title"/>
          </p:nvPr>
        </p:nvSpPr>
        <p:spPr/>
        <p:txBody>
          <a:bodyPr/>
          <a:lstStyle/>
          <a:p>
            <a:r>
              <a:rPr lang="en-US" dirty="0"/>
              <a:t>Amount of Instruction</a:t>
            </a:r>
          </a:p>
        </p:txBody>
      </p:sp>
      <p:sp>
        <p:nvSpPr>
          <p:cNvPr id="3" name="Content Placeholder 2">
            <a:extLst>
              <a:ext uri="{FF2B5EF4-FFF2-40B4-BE49-F238E27FC236}">
                <a16:creationId xmlns:a16="http://schemas.microsoft.com/office/drawing/2014/main" id="{D0D96BA7-CC09-B84F-9C4E-A593D88F22B9}"/>
              </a:ext>
            </a:extLst>
          </p:cNvPr>
          <p:cNvSpPr>
            <a:spLocks noGrp="1"/>
          </p:cNvSpPr>
          <p:nvPr>
            <p:ph idx="1"/>
          </p:nvPr>
        </p:nvSpPr>
        <p:spPr/>
        <p:txBody>
          <a:bodyPr>
            <a:normAutofit/>
          </a:bodyPr>
          <a:lstStyle/>
          <a:p>
            <a:r>
              <a:rPr lang="en-US" sz="2000" dirty="0"/>
              <a:t>The first decision that teachers need to make is how much literacy instruction to provide</a:t>
            </a:r>
          </a:p>
          <a:p>
            <a:r>
              <a:rPr lang="en-US" sz="2000" dirty="0"/>
              <a:t>More literacy instruction can increase literacy achievement, so I try to increase the amount of reading instruction provided</a:t>
            </a:r>
          </a:p>
          <a:p>
            <a:r>
              <a:rPr lang="en-US" sz="2000" dirty="0"/>
              <a:t>The average amount of literacy instruction offered is about 90 minutes per day</a:t>
            </a:r>
          </a:p>
          <a:p>
            <a:r>
              <a:rPr lang="en-US" sz="2000" dirty="0"/>
              <a:t>Therefore, I try to provide more than 90 minutes daily</a:t>
            </a:r>
          </a:p>
          <a:p>
            <a:r>
              <a:rPr lang="en-US" sz="2000" dirty="0"/>
              <a:t>Not all situations are equal, so I require between 120-180 minutes per day (more than that will impinge on content teaching)</a:t>
            </a:r>
          </a:p>
        </p:txBody>
      </p:sp>
      <p:pic>
        <p:nvPicPr>
          <p:cNvPr id="4" name="Picture 3" descr="A red and white clock&#10;&#10;Description automatically generated">
            <a:extLst>
              <a:ext uri="{FF2B5EF4-FFF2-40B4-BE49-F238E27FC236}">
                <a16:creationId xmlns:a16="http://schemas.microsoft.com/office/drawing/2014/main" id="{AA74D59D-828C-1242-855D-E8E7518BAF7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132541" y="4831492"/>
            <a:ext cx="2026508" cy="2026508"/>
          </a:xfrm>
          <a:prstGeom prst="rect">
            <a:avLst/>
          </a:prstGeom>
        </p:spPr>
      </p:pic>
    </p:spTree>
    <p:extLst>
      <p:ext uri="{BB962C8B-B14F-4D97-AF65-F5344CB8AC3E}">
        <p14:creationId xmlns:p14="http://schemas.microsoft.com/office/powerpoint/2010/main" val="2528706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2139F-9687-D14E-BB71-5D733AB837A4}"/>
              </a:ext>
            </a:extLst>
          </p:cNvPr>
          <p:cNvSpPr>
            <a:spLocks noGrp="1"/>
          </p:cNvSpPr>
          <p:nvPr>
            <p:ph type="title"/>
          </p:nvPr>
        </p:nvSpPr>
        <p:spPr/>
        <p:txBody>
          <a:bodyPr/>
          <a:lstStyle/>
          <a:p>
            <a:r>
              <a:rPr lang="en-US" dirty="0"/>
              <a:t>What Needs to be Taught</a:t>
            </a:r>
          </a:p>
        </p:txBody>
      </p:sp>
      <p:sp>
        <p:nvSpPr>
          <p:cNvPr id="3" name="Content Placeholder 2">
            <a:extLst>
              <a:ext uri="{FF2B5EF4-FFF2-40B4-BE49-F238E27FC236}">
                <a16:creationId xmlns:a16="http://schemas.microsoft.com/office/drawing/2014/main" id="{B2F46602-EE80-F142-A226-AB0445B46CC7}"/>
              </a:ext>
            </a:extLst>
          </p:cNvPr>
          <p:cNvSpPr>
            <a:spLocks noGrp="1"/>
          </p:cNvSpPr>
          <p:nvPr>
            <p:ph idx="1"/>
          </p:nvPr>
        </p:nvSpPr>
        <p:spPr/>
        <p:txBody>
          <a:bodyPr>
            <a:normAutofit/>
          </a:bodyPr>
          <a:lstStyle/>
          <a:p>
            <a:r>
              <a:rPr lang="en-US" sz="2000" dirty="0"/>
              <a:t>Research has found that teaching phonemic awareness, letters, decoding, high frequency words, oral reading fluency, reading comprehension (strategies and written language), and writing improve literacy achievement</a:t>
            </a:r>
          </a:p>
          <a:p>
            <a:r>
              <a:rPr lang="en-US" sz="2000" dirty="0"/>
              <a:t>Need to accommodate all of those</a:t>
            </a:r>
          </a:p>
          <a:p>
            <a:r>
              <a:rPr lang="en-US" sz="2000" dirty="0"/>
              <a:t>I require teaching of word knowledge (including both decoding and word meaning), fluency, comprehension, and writing</a:t>
            </a:r>
          </a:p>
          <a:p>
            <a:r>
              <a:rPr lang="en-US" sz="2000" dirty="0"/>
              <a:t>Accord equal amounts of time to each of those four components</a:t>
            </a:r>
          </a:p>
        </p:txBody>
      </p:sp>
      <p:pic>
        <p:nvPicPr>
          <p:cNvPr id="4" name="Picture 3" descr="A red and white clock&#10;&#10;Description automatically generated">
            <a:extLst>
              <a:ext uri="{FF2B5EF4-FFF2-40B4-BE49-F238E27FC236}">
                <a16:creationId xmlns:a16="http://schemas.microsoft.com/office/drawing/2014/main" id="{3BA148BD-C565-C54D-B65F-CCC699DB0D3D}"/>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280822" y="4917989"/>
            <a:ext cx="1940010" cy="1940010"/>
          </a:xfrm>
          <a:prstGeom prst="rect">
            <a:avLst/>
          </a:prstGeom>
        </p:spPr>
      </p:pic>
    </p:spTree>
    <p:extLst>
      <p:ext uri="{BB962C8B-B14F-4D97-AF65-F5344CB8AC3E}">
        <p14:creationId xmlns:p14="http://schemas.microsoft.com/office/powerpoint/2010/main" val="1247239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7CE26-45A6-1A42-87EF-DC2EC029CA6C}"/>
              </a:ext>
            </a:extLst>
          </p:cNvPr>
          <p:cNvSpPr>
            <a:spLocks noGrp="1"/>
          </p:cNvSpPr>
          <p:nvPr>
            <p:ph type="title"/>
          </p:nvPr>
        </p:nvSpPr>
        <p:spPr/>
        <p:txBody>
          <a:bodyPr/>
          <a:lstStyle/>
          <a:p>
            <a:r>
              <a:rPr lang="en-US" dirty="0"/>
              <a:t>Morning or Afternoon</a:t>
            </a:r>
          </a:p>
        </p:txBody>
      </p:sp>
      <p:sp>
        <p:nvSpPr>
          <p:cNvPr id="3" name="Content Placeholder 2">
            <a:extLst>
              <a:ext uri="{FF2B5EF4-FFF2-40B4-BE49-F238E27FC236}">
                <a16:creationId xmlns:a16="http://schemas.microsoft.com/office/drawing/2014/main" id="{365AEF1D-F7D0-F74B-AAB2-FB389CAEBF5B}"/>
              </a:ext>
            </a:extLst>
          </p:cNvPr>
          <p:cNvSpPr>
            <a:spLocks noGrp="1"/>
          </p:cNvSpPr>
          <p:nvPr>
            <p:ph idx="1"/>
          </p:nvPr>
        </p:nvSpPr>
        <p:spPr>
          <a:xfrm>
            <a:off x="1154955" y="2603499"/>
            <a:ext cx="9150580" cy="4106219"/>
          </a:xfrm>
        </p:spPr>
        <p:txBody>
          <a:bodyPr>
            <a:normAutofit/>
          </a:bodyPr>
          <a:lstStyle/>
          <a:p>
            <a:r>
              <a:rPr lang="en-US" sz="2000" dirty="0"/>
              <a:t>Everyone knows that kids learn best in the morning, so literacy instruction has to be scheduled then</a:t>
            </a:r>
          </a:p>
          <a:p>
            <a:r>
              <a:rPr lang="en-US" sz="2000" dirty="0"/>
              <a:t>Except research doesn’t support what everyone knows</a:t>
            </a:r>
          </a:p>
          <a:p>
            <a:r>
              <a:rPr lang="en-US" sz="2000" dirty="0"/>
              <a:t>There is no difference between amount of learning that is accomplished in the AM &amp; PM</a:t>
            </a:r>
          </a:p>
          <a:p>
            <a:r>
              <a:rPr lang="en-US" sz="2000" dirty="0"/>
              <a:t>Being able to use both the morning and afternoon allows for greater amounts of literacy instruction and greater flexibility (particularly with pullout programming)</a:t>
            </a:r>
          </a:p>
        </p:txBody>
      </p:sp>
      <p:pic>
        <p:nvPicPr>
          <p:cNvPr id="4" name="Picture 3" descr="A red and white clock&#10;&#10;Description automatically generated">
            <a:extLst>
              <a:ext uri="{FF2B5EF4-FFF2-40B4-BE49-F238E27FC236}">
                <a16:creationId xmlns:a16="http://schemas.microsoft.com/office/drawing/2014/main" id="{26C6CE07-BB0E-B64A-9CC1-AEDB71A19E03}"/>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305535" y="4930346"/>
            <a:ext cx="1927654" cy="1927654"/>
          </a:xfrm>
          <a:prstGeom prst="rect">
            <a:avLst/>
          </a:prstGeom>
        </p:spPr>
      </p:pic>
    </p:spTree>
    <p:extLst>
      <p:ext uri="{BB962C8B-B14F-4D97-AF65-F5344CB8AC3E}">
        <p14:creationId xmlns:p14="http://schemas.microsoft.com/office/powerpoint/2010/main" val="68755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F879D-6E4C-CD4C-BB4F-EDD7E0C05F7F}"/>
              </a:ext>
            </a:extLst>
          </p:cNvPr>
          <p:cNvSpPr>
            <a:spLocks noGrp="1"/>
          </p:cNvSpPr>
          <p:nvPr>
            <p:ph type="title"/>
          </p:nvPr>
        </p:nvSpPr>
        <p:spPr/>
        <p:txBody>
          <a:bodyPr/>
          <a:lstStyle/>
          <a:p>
            <a:r>
              <a:rPr lang="en-US" dirty="0"/>
              <a:t>To Block or Not to Block</a:t>
            </a:r>
          </a:p>
        </p:txBody>
      </p:sp>
      <p:sp>
        <p:nvSpPr>
          <p:cNvPr id="3" name="Content Placeholder 2">
            <a:extLst>
              <a:ext uri="{FF2B5EF4-FFF2-40B4-BE49-F238E27FC236}">
                <a16:creationId xmlns:a16="http://schemas.microsoft.com/office/drawing/2014/main" id="{A42AE5AF-8311-BE4B-A653-A2503C030C66}"/>
              </a:ext>
            </a:extLst>
          </p:cNvPr>
          <p:cNvSpPr>
            <a:spLocks noGrp="1"/>
          </p:cNvSpPr>
          <p:nvPr>
            <p:ph idx="1"/>
          </p:nvPr>
        </p:nvSpPr>
        <p:spPr/>
        <p:txBody>
          <a:bodyPr/>
          <a:lstStyle/>
          <a:p>
            <a:r>
              <a:rPr lang="en-US" sz="2000" dirty="0"/>
              <a:t>Many districts are committed to the “uninterrupted reading block” (9-10:30 we teach reading)</a:t>
            </a:r>
          </a:p>
          <a:p>
            <a:r>
              <a:rPr lang="en-US" sz="2000" dirty="0"/>
              <a:t>But research supports no particular scheduling plan</a:t>
            </a:r>
          </a:p>
          <a:p>
            <a:r>
              <a:rPr lang="en-US" sz="2000" dirty="0"/>
              <a:t>Reading blocks tend to lower the amount of reading instruction that can be given (does instruction really begin at 8 or 9AM)</a:t>
            </a:r>
          </a:p>
          <a:p>
            <a:r>
              <a:rPr lang="en-US" sz="2000" dirty="0"/>
              <a:t>They also reduce the flexibility of pullout programs which often means kids get “replacement teaching” rather than “in addition to” instruction</a:t>
            </a:r>
          </a:p>
          <a:p>
            <a:endParaRPr lang="en-US" dirty="0"/>
          </a:p>
        </p:txBody>
      </p:sp>
      <p:pic>
        <p:nvPicPr>
          <p:cNvPr id="4" name="Picture 3" descr="A red and white clock&#10;&#10;Description automatically generated">
            <a:extLst>
              <a:ext uri="{FF2B5EF4-FFF2-40B4-BE49-F238E27FC236}">
                <a16:creationId xmlns:a16="http://schemas.microsoft.com/office/drawing/2014/main" id="{862C263F-9F0B-D24A-B397-F67F55CD372F}"/>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107827" y="4621426"/>
            <a:ext cx="2236573" cy="2236573"/>
          </a:xfrm>
          <a:prstGeom prst="rect">
            <a:avLst/>
          </a:prstGeom>
        </p:spPr>
      </p:pic>
    </p:spTree>
    <p:extLst>
      <p:ext uri="{BB962C8B-B14F-4D97-AF65-F5344CB8AC3E}">
        <p14:creationId xmlns:p14="http://schemas.microsoft.com/office/powerpoint/2010/main" val="88638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39F46-DE26-2949-80EA-FA57E18BCEE7}"/>
              </a:ext>
            </a:extLst>
          </p:cNvPr>
          <p:cNvSpPr>
            <a:spLocks noGrp="1"/>
          </p:cNvSpPr>
          <p:nvPr>
            <p:ph type="title"/>
          </p:nvPr>
        </p:nvSpPr>
        <p:spPr/>
        <p:txBody>
          <a:bodyPr/>
          <a:lstStyle/>
          <a:p>
            <a:r>
              <a:rPr lang="en-US" dirty="0"/>
              <a:t>Planning by Purpose, Not Activity</a:t>
            </a:r>
          </a:p>
        </p:txBody>
      </p:sp>
      <p:sp>
        <p:nvSpPr>
          <p:cNvPr id="3" name="Content Placeholder 2">
            <a:extLst>
              <a:ext uri="{FF2B5EF4-FFF2-40B4-BE49-F238E27FC236}">
                <a16:creationId xmlns:a16="http://schemas.microsoft.com/office/drawing/2014/main" id="{DAD0FD7E-94AF-9147-8784-307F8A5082E4}"/>
              </a:ext>
            </a:extLst>
          </p:cNvPr>
          <p:cNvSpPr>
            <a:spLocks noGrp="1"/>
          </p:cNvSpPr>
          <p:nvPr>
            <p:ph idx="1"/>
          </p:nvPr>
        </p:nvSpPr>
        <p:spPr/>
        <p:txBody>
          <a:bodyPr/>
          <a:lstStyle/>
          <a:p>
            <a:r>
              <a:rPr lang="en-US" sz="2000" dirty="0"/>
              <a:t>Schemes like “Daily 5” encourage teachers to schedule on the basis of particular activities— “read to self, read to someone, listen to reading, word work, writing”</a:t>
            </a:r>
          </a:p>
          <a:p>
            <a:r>
              <a:rPr lang="en-US" sz="2000" dirty="0"/>
              <a:t>Research shows that teachers (and other professionals) have difficulty staying focused on what they are trying to accomplish rather than on activities </a:t>
            </a:r>
          </a:p>
          <a:p>
            <a:r>
              <a:rPr lang="en-US" sz="2000" dirty="0"/>
              <a:t>These activity oriented schemes focus teachers on activities rather than outcomes—BIG MISTAKE!</a:t>
            </a:r>
          </a:p>
          <a:p>
            <a:pPr marL="0" indent="0">
              <a:buNone/>
            </a:pPr>
            <a:endParaRPr lang="en-US" dirty="0"/>
          </a:p>
        </p:txBody>
      </p:sp>
      <p:pic>
        <p:nvPicPr>
          <p:cNvPr id="4" name="Picture 3" descr="A red and white clock&#10;&#10;Description automatically generated">
            <a:extLst>
              <a:ext uri="{FF2B5EF4-FFF2-40B4-BE49-F238E27FC236}">
                <a16:creationId xmlns:a16="http://schemas.microsoft.com/office/drawing/2014/main" id="{A02D1CBC-1E5D-EC4D-A267-B51ADD8ABB92}"/>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466173" y="4905632"/>
            <a:ext cx="1952368" cy="1952368"/>
          </a:xfrm>
          <a:prstGeom prst="rect">
            <a:avLst/>
          </a:prstGeom>
        </p:spPr>
      </p:pic>
    </p:spTree>
    <p:extLst>
      <p:ext uri="{BB962C8B-B14F-4D97-AF65-F5344CB8AC3E}">
        <p14:creationId xmlns:p14="http://schemas.microsoft.com/office/powerpoint/2010/main" val="3935642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39F46-DE26-2949-80EA-FA57E18BCEE7}"/>
              </a:ext>
            </a:extLst>
          </p:cNvPr>
          <p:cNvSpPr>
            <a:spLocks noGrp="1"/>
          </p:cNvSpPr>
          <p:nvPr>
            <p:ph type="title"/>
          </p:nvPr>
        </p:nvSpPr>
        <p:spPr/>
        <p:txBody>
          <a:bodyPr/>
          <a:lstStyle/>
          <a:p>
            <a:r>
              <a:rPr lang="en-US" dirty="0"/>
              <a:t>Planning by Purpose, Not Activity (cont.)</a:t>
            </a:r>
          </a:p>
        </p:txBody>
      </p:sp>
      <p:sp>
        <p:nvSpPr>
          <p:cNvPr id="3" name="Content Placeholder 2">
            <a:extLst>
              <a:ext uri="{FF2B5EF4-FFF2-40B4-BE49-F238E27FC236}">
                <a16:creationId xmlns:a16="http://schemas.microsoft.com/office/drawing/2014/main" id="{DAD0FD7E-94AF-9147-8784-307F8A5082E4}"/>
              </a:ext>
            </a:extLst>
          </p:cNvPr>
          <p:cNvSpPr>
            <a:spLocks noGrp="1"/>
          </p:cNvSpPr>
          <p:nvPr>
            <p:ph idx="1"/>
          </p:nvPr>
        </p:nvSpPr>
        <p:spPr/>
        <p:txBody>
          <a:bodyPr/>
          <a:lstStyle/>
          <a:p>
            <a:r>
              <a:rPr lang="en-US" sz="2000" dirty="0"/>
              <a:t>There is more than one way to teach something—don’t lock yourself into particular activities, especially those that don’t have a consistent record of effectiveness at teaching some essential component of reading</a:t>
            </a:r>
          </a:p>
          <a:p>
            <a:r>
              <a:rPr lang="en-US" sz="2000" dirty="0"/>
              <a:t>Don’t organize around activity, but around purpose</a:t>
            </a:r>
          </a:p>
          <a:p>
            <a:r>
              <a:rPr lang="en-US" sz="2000" dirty="0"/>
              <a:t>I’m trying to teach kids to understand words—how to decode them and their meanings; to read text fluently; to teach students to read with comprehension; to write effectively (organize your day around goals—and then select activities aimed at accomplishing those goals)</a:t>
            </a:r>
          </a:p>
          <a:p>
            <a:pPr marL="0" indent="0">
              <a:buNone/>
            </a:pPr>
            <a:endParaRPr lang="en-US" dirty="0"/>
          </a:p>
        </p:txBody>
      </p:sp>
      <p:pic>
        <p:nvPicPr>
          <p:cNvPr id="4" name="Picture 3" descr="A red and white clock&#10;&#10;Description automatically generated">
            <a:extLst>
              <a:ext uri="{FF2B5EF4-FFF2-40B4-BE49-F238E27FC236}">
                <a16:creationId xmlns:a16="http://schemas.microsoft.com/office/drawing/2014/main" id="{618ADAA2-2E5B-4743-8469-ECFF7A1ADDA2}"/>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132541" y="4798540"/>
            <a:ext cx="2059459" cy="2059459"/>
          </a:xfrm>
          <a:prstGeom prst="rect">
            <a:avLst/>
          </a:prstGeom>
        </p:spPr>
      </p:pic>
    </p:spTree>
    <p:extLst>
      <p:ext uri="{BB962C8B-B14F-4D97-AF65-F5344CB8AC3E}">
        <p14:creationId xmlns:p14="http://schemas.microsoft.com/office/powerpoint/2010/main" val="216700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39F46-DE26-2949-80EA-FA57E18BCEE7}"/>
              </a:ext>
            </a:extLst>
          </p:cNvPr>
          <p:cNvSpPr>
            <a:spLocks noGrp="1"/>
          </p:cNvSpPr>
          <p:nvPr>
            <p:ph type="title"/>
          </p:nvPr>
        </p:nvSpPr>
        <p:spPr/>
        <p:txBody>
          <a:bodyPr/>
          <a:lstStyle/>
          <a:p>
            <a:r>
              <a:rPr lang="en-US" dirty="0"/>
              <a:t>Planning by Purpose, Not Activity (cont.)</a:t>
            </a:r>
          </a:p>
        </p:txBody>
      </p:sp>
      <p:sp>
        <p:nvSpPr>
          <p:cNvPr id="3" name="Content Placeholder 2">
            <a:extLst>
              <a:ext uri="{FF2B5EF4-FFF2-40B4-BE49-F238E27FC236}">
                <a16:creationId xmlns:a16="http://schemas.microsoft.com/office/drawing/2014/main" id="{DAD0FD7E-94AF-9147-8784-307F8A5082E4}"/>
              </a:ext>
            </a:extLst>
          </p:cNvPr>
          <p:cNvSpPr>
            <a:spLocks noGrp="1"/>
          </p:cNvSpPr>
          <p:nvPr>
            <p:ph idx="1"/>
          </p:nvPr>
        </p:nvSpPr>
        <p:spPr/>
        <p:txBody>
          <a:bodyPr/>
          <a:lstStyle/>
          <a:p>
            <a:r>
              <a:rPr lang="en-US" sz="2000" dirty="0"/>
              <a:t>One of the benefits of organizing by purpose is that it tips teachers off as to the kinds of time commitments that needed to accomplish particular goals</a:t>
            </a:r>
          </a:p>
          <a:p>
            <a:r>
              <a:rPr lang="en-US" sz="2000" dirty="0"/>
              <a:t>Experts: Most authorities recommend 20-45 minutes per day of phonics instruction in primary grades (many teachers do the decoding pages in their core programs much more quickly—a problem in terms of guiding kids to be good decoders)</a:t>
            </a:r>
          </a:p>
          <a:p>
            <a:pPr marL="0" indent="0">
              <a:buNone/>
            </a:pPr>
            <a:endParaRPr lang="en-US" dirty="0"/>
          </a:p>
        </p:txBody>
      </p:sp>
      <p:pic>
        <p:nvPicPr>
          <p:cNvPr id="4" name="Picture 3" descr="A red and white clock&#10;&#10;Description automatically generated">
            <a:extLst>
              <a:ext uri="{FF2B5EF4-FFF2-40B4-BE49-F238E27FC236}">
                <a16:creationId xmlns:a16="http://schemas.microsoft.com/office/drawing/2014/main" id="{3AD53CB4-6BEC-FA4B-A1E2-817B9A2F86A5}"/>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589741" y="5016842"/>
            <a:ext cx="1841157" cy="1841157"/>
          </a:xfrm>
          <a:prstGeom prst="rect">
            <a:avLst/>
          </a:prstGeom>
        </p:spPr>
      </p:pic>
    </p:spTree>
    <p:extLst>
      <p:ext uri="{BB962C8B-B14F-4D97-AF65-F5344CB8AC3E}">
        <p14:creationId xmlns:p14="http://schemas.microsoft.com/office/powerpoint/2010/main" val="9451253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{E343493B-96FC-2044-80E1-6404384AAF95}tf10001076</Template>
  <TotalTime>174</TotalTime>
  <Words>1335</Words>
  <Application>Microsoft Macintosh PowerPoint</Application>
  <PresentationFormat>Widescreen</PresentationFormat>
  <Paragraphs>95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Century Gothic</vt:lpstr>
      <vt:lpstr>Wingdings</vt:lpstr>
      <vt:lpstr>Wingdings 3</vt:lpstr>
      <vt:lpstr>Ion Boardroom</vt:lpstr>
      <vt:lpstr>How to Plan Effective Literacy Instruction</vt:lpstr>
      <vt:lpstr>Purposes</vt:lpstr>
      <vt:lpstr>Amount of Instruction</vt:lpstr>
      <vt:lpstr>What Needs to be Taught</vt:lpstr>
      <vt:lpstr>Morning or Afternoon</vt:lpstr>
      <vt:lpstr>To Block or Not to Block</vt:lpstr>
      <vt:lpstr>Planning by Purpose, Not Activity</vt:lpstr>
      <vt:lpstr>Planning by Purpose, Not Activity (cont.)</vt:lpstr>
      <vt:lpstr>Planning by Purpose, Not Activity (cont.)</vt:lpstr>
      <vt:lpstr>Whole Class, Small Group</vt:lpstr>
      <vt:lpstr>Whole Class, Small Group (cont.)</vt:lpstr>
      <vt:lpstr>In-Class Intervention</vt:lpstr>
      <vt:lpstr>Motivating Reading</vt:lpstr>
      <vt:lpstr>Content knowledge</vt:lpstr>
      <vt:lpstr>Language </vt:lpstr>
      <vt:lpstr>A second-grade schedule (cont.)</vt:lpstr>
      <vt:lpstr>A second-grade schedule</vt:lpstr>
      <vt:lpstr>A fourth-grade schedule</vt:lpstr>
      <vt:lpstr>A fourth-grade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Plan Effective Literacy Instruction</dc:title>
  <dc:creator>Shanahan, Timothy E</dc:creator>
  <cp:lastModifiedBy>Shanahan, Timothy E</cp:lastModifiedBy>
  <cp:revision>15</cp:revision>
  <dcterms:created xsi:type="dcterms:W3CDTF">2019-07-16T02:09:46Z</dcterms:created>
  <dcterms:modified xsi:type="dcterms:W3CDTF">2019-07-17T22:48:34Z</dcterms:modified>
</cp:coreProperties>
</file>