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9"/>
  </p:notesMasterIdLst>
  <p:sldIdLst>
    <p:sldId id="256" r:id="rId2"/>
    <p:sldId id="257" r:id="rId3"/>
    <p:sldId id="571" r:id="rId4"/>
    <p:sldId id="572" r:id="rId5"/>
    <p:sldId id="258" r:id="rId6"/>
    <p:sldId id="570" r:id="rId7"/>
    <p:sldId id="573" r:id="rId8"/>
    <p:sldId id="574" r:id="rId9"/>
    <p:sldId id="839" r:id="rId10"/>
    <p:sldId id="844" r:id="rId11"/>
    <p:sldId id="847" r:id="rId12"/>
    <p:sldId id="575" r:id="rId13"/>
    <p:sldId id="578" r:id="rId14"/>
    <p:sldId id="607" r:id="rId15"/>
    <p:sldId id="577" r:id="rId16"/>
    <p:sldId id="580" r:id="rId17"/>
    <p:sldId id="579" r:id="rId18"/>
    <p:sldId id="582" r:id="rId19"/>
    <p:sldId id="584" r:id="rId20"/>
    <p:sldId id="587" r:id="rId21"/>
    <p:sldId id="588" r:id="rId22"/>
    <p:sldId id="589" r:id="rId23"/>
    <p:sldId id="585" r:id="rId24"/>
    <p:sldId id="581" r:id="rId25"/>
    <p:sldId id="603" r:id="rId26"/>
    <p:sldId id="591" r:id="rId27"/>
    <p:sldId id="592" r:id="rId28"/>
    <p:sldId id="593" r:id="rId29"/>
    <p:sldId id="594" r:id="rId30"/>
    <p:sldId id="595" r:id="rId31"/>
    <p:sldId id="596" r:id="rId32"/>
    <p:sldId id="597" r:id="rId33"/>
    <p:sldId id="598" r:id="rId34"/>
    <p:sldId id="599" r:id="rId35"/>
    <p:sldId id="600" r:id="rId36"/>
    <p:sldId id="601" r:id="rId37"/>
    <p:sldId id="602" r:id="rId38"/>
    <p:sldId id="774" r:id="rId39"/>
    <p:sldId id="775" r:id="rId40"/>
    <p:sldId id="776" r:id="rId41"/>
    <p:sldId id="777" r:id="rId42"/>
    <p:sldId id="778" r:id="rId43"/>
    <p:sldId id="779" r:id="rId44"/>
    <p:sldId id="780" r:id="rId45"/>
    <p:sldId id="781" r:id="rId46"/>
    <p:sldId id="782" r:id="rId47"/>
    <p:sldId id="783" r:id="rId48"/>
    <p:sldId id="784" r:id="rId49"/>
    <p:sldId id="785" r:id="rId50"/>
    <p:sldId id="786" r:id="rId51"/>
    <p:sldId id="787" r:id="rId52"/>
    <p:sldId id="809" r:id="rId53"/>
    <p:sldId id="790" r:id="rId54"/>
    <p:sldId id="791" r:id="rId55"/>
    <p:sldId id="792" r:id="rId56"/>
    <p:sldId id="793" r:id="rId57"/>
    <p:sldId id="794" r:id="rId58"/>
    <p:sldId id="795" r:id="rId59"/>
    <p:sldId id="796" r:id="rId60"/>
    <p:sldId id="797" r:id="rId61"/>
    <p:sldId id="798" r:id="rId62"/>
    <p:sldId id="799" r:id="rId63"/>
    <p:sldId id="800" r:id="rId64"/>
    <p:sldId id="801" r:id="rId65"/>
    <p:sldId id="802" r:id="rId66"/>
    <p:sldId id="803" r:id="rId67"/>
    <p:sldId id="804" r:id="rId68"/>
    <p:sldId id="805" r:id="rId69"/>
    <p:sldId id="806" r:id="rId70"/>
    <p:sldId id="807" r:id="rId71"/>
    <p:sldId id="808" r:id="rId72"/>
    <p:sldId id="608" r:id="rId73"/>
    <p:sldId id="609" r:id="rId74"/>
    <p:sldId id="606" r:id="rId75"/>
    <p:sldId id="612" r:id="rId76"/>
    <p:sldId id="614" r:id="rId77"/>
    <p:sldId id="615" r:id="rId78"/>
    <p:sldId id="616" r:id="rId79"/>
    <p:sldId id="617" r:id="rId80"/>
    <p:sldId id="619" r:id="rId81"/>
    <p:sldId id="620" r:id="rId82"/>
    <p:sldId id="632" r:id="rId83"/>
    <p:sldId id="621" r:id="rId84"/>
    <p:sldId id="633" r:id="rId85"/>
    <p:sldId id="634" r:id="rId86"/>
    <p:sldId id="622" r:id="rId87"/>
    <p:sldId id="635" r:id="rId88"/>
    <p:sldId id="636" r:id="rId89"/>
    <p:sldId id="637" r:id="rId90"/>
    <p:sldId id="623" r:id="rId91"/>
    <p:sldId id="641" r:id="rId92"/>
    <p:sldId id="640" r:id="rId93"/>
    <p:sldId id="643" r:id="rId94"/>
    <p:sldId id="644" r:id="rId95"/>
    <p:sldId id="642" r:id="rId96"/>
    <p:sldId id="638" r:id="rId97"/>
    <p:sldId id="639" r:id="rId98"/>
    <p:sldId id="757" r:id="rId99"/>
    <p:sldId id="835" r:id="rId100"/>
    <p:sldId id="836" r:id="rId101"/>
    <p:sldId id="753" r:id="rId102"/>
    <p:sldId id="754" r:id="rId103"/>
    <p:sldId id="755" r:id="rId104"/>
    <p:sldId id="756" r:id="rId105"/>
    <p:sldId id="810" r:id="rId106"/>
    <p:sldId id="811" r:id="rId107"/>
    <p:sldId id="812" r:id="rId108"/>
    <p:sldId id="834" r:id="rId109"/>
    <p:sldId id="813" r:id="rId110"/>
    <p:sldId id="814" r:id="rId111"/>
    <p:sldId id="815" r:id="rId112"/>
    <p:sldId id="817" r:id="rId113"/>
    <p:sldId id="818" r:id="rId114"/>
    <p:sldId id="819" r:id="rId115"/>
    <p:sldId id="820" r:id="rId116"/>
    <p:sldId id="821" r:id="rId117"/>
    <p:sldId id="822" r:id="rId118"/>
    <p:sldId id="823" r:id="rId119"/>
    <p:sldId id="824" r:id="rId120"/>
    <p:sldId id="825" r:id="rId121"/>
    <p:sldId id="826" r:id="rId122"/>
    <p:sldId id="827" r:id="rId123"/>
    <p:sldId id="828" r:id="rId124"/>
    <p:sldId id="829" r:id="rId125"/>
    <p:sldId id="830" r:id="rId126"/>
    <p:sldId id="838" r:id="rId127"/>
    <p:sldId id="656" r:id="rId128"/>
    <p:sldId id="645" r:id="rId129"/>
    <p:sldId id="647" r:id="rId130"/>
    <p:sldId id="648" r:id="rId131"/>
    <p:sldId id="652" r:id="rId132"/>
    <p:sldId id="650" r:id="rId133"/>
    <p:sldId id="651" r:id="rId134"/>
    <p:sldId id="649" r:id="rId135"/>
    <p:sldId id="661" r:id="rId136"/>
    <p:sldId id="840" r:id="rId137"/>
    <p:sldId id="841" r:id="rId138"/>
    <p:sldId id="842" r:id="rId139"/>
    <p:sldId id="653" r:id="rId140"/>
    <p:sldId id="654" r:id="rId141"/>
    <p:sldId id="655" r:id="rId142"/>
    <p:sldId id="646" r:id="rId143"/>
    <p:sldId id="657" r:id="rId144"/>
    <p:sldId id="658" r:id="rId145"/>
    <p:sldId id="659" r:id="rId146"/>
    <p:sldId id="660" r:id="rId147"/>
    <p:sldId id="663" r:id="rId148"/>
    <p:sldId id="662" r:id="rId149"/>
    <p:sldId id="848" r:id="rId150"/>
    <p:sldId id="849" r:id="rId151"/>
    <p:sldId id="831" r:id="rId152"/>
    <p:sldId id="712" r:id="rId153"/>
    <p:sldId id="713" r:id="rId154"/>
    <p:sldId id="714" r:id="rId155"/>
    <p:sldId id="715" r:id="rId156"/>
    <p:sldId id="717" r:id="rId157"/>
    <p:sldId id="718" r:id="rId158"/>
    <p:sldId id="832" r:id="rId159"/>
    <p:sldId id="833" r:id="rId160"/>
    <p:sldId id="746" r:id="rId161"/>
    <p:sldId id="747" r:id="rId162"/>
    <p:sldId id="748" r:id="rId163"/>
    <p:sldId id="686" r:id="rId164"/>
    <p:sldId id="465" r:id="rId165"/>
    <p:sldId id="441" r:id="rId166"/>
    <p:sldId id="429" r:id="rId167"/>
    <p:sldId id="773" r:id="rId1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000"/>
    <p:restoredTop sz="91692"/>
  </p:normalViewPr>
  <p:slideViewPr>
    <p:cSldViewPr snapToGrid="0" snapToObjects="1">
      <p:cViewPr varScale="1">
        <p:scale>
          <a:sx n="103" d="100"/>
          <a:sy n="103" d="100"/>
        </p:scale>
        <p:origin x="27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52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a:t>Phonology</a:t>
          </a:r>
          <a:endParaRPr lang="en-US" b="1" dirty="0"/>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D1D27C03-FB0D-D14E-9AC8-7E612657ED21}" type="presOf" srcId="{7A925214-72EE-4EB6-A94C-37235FBEAE15}" destId="{8D583B1E-CC64-439F-8519-7C5052E210A9}" srcOrd="0" destOrd="0" presId="urn:microsoft.com/office/officeart/2005/8/layout/vList2"/>
    <dgm:cxn modelId="{C9063010-CA4C-264A-B9C2-57DA7DE8121F}" type="presOf" srcId="{8AD5AE2A-2C1D-468F-B769-4546639377D3}" destId="{1A1132EF-B689-4815-A42F-1C39EF471106}" srcOrd="0" destOrd="1" presId="urn:microsoft.com/office/officeart/2005/8/layout/vList2"/>
    <dgm:cxn modelId="{F20F1216-1EA2-6C4E-822B-9AFB8826E452}" type="presOf" srcId="{A345C623-74C5-4AFA-98F0-1EECDAFEB794}" destId="{FE713A05-7580-4CE7-8800-A3238E846BAC}"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DA703646-150A-D047-AB23-FCE4633A435C}" type="presOf" srcId="{089129D3-FA29-47D4-84F9-13984F77ED1D}" destId="{FB2CCB66-114F-4516-8090-FBEBDB2FCCAD}" srcOrd="0" destOrd="0"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2D7F504D-561E-F045-88B1-908E8BAF7C44}" type="presOf" srcId="{BC43366E-9E00-4E18-BD99-E344CD1CA7F4}" destId="{94DE11FD-93D6-46E5-823D-41F25814C002}" srcOrd="0" destOrd="0" presId="urn:microsoft.com/office/officeart/2005/8/layout/vList2"/>
    <dgm:cxn modelId="{00D09A52-C864-4624-A037-00611C96E544}" srcId="{7A925214-72EE-4EB6-A94C-37235FBEAE15}" destId="{BC43366E-9E00-4E18-BD99-E344CD1CA7F4}" srcOrd="0" destOrd="0" parTransId="{7A9BE1AE-A34B-4830-9D36-765B412674A0}" sibTransId="{2FAE6F71-2146-43F4-BB04-81BEABCD8001}"/>
    <dgm:cxn modelId="{7B58F252-7CCC-974C-8332-3975A6185C3E}" type="presOf" srcId="{05BCCC5B-B70D-4BA3-8450-0B802D477353}" destId="{B324F83B-6267-48BE-BD65-DFD3D085CBDB}" srcOrd="0" destOrd="1" presId="urn:microsoft.com/office/officeart/2005/8/layout/vList2"/>
    <dgm:cxn modelId="{25E8FC5A-98FA-4070-89A7-CD5928EBFFA7}" srcId="{7A925214-72EE-4EB6-A94C-37235FBEAE15}" destId="{A345C623-74C5-4AFA-98F0-1EECDAFEB794}" srcOrd="2" destOrd="0" parTransId="{223CE708-CFF0-4E7E-98F2-D9F5E0325D1F}" sibTransId="{A79B24AA-9958-4069-8B3A-7AB8FFAD46E0}"/>
    <dgm:cxn modelId="{98F1286A-C519-43E0-84BD-ED63BE4F7498}" srcId="{C6CFDFC9-0D44-4FAA-86BB-2EE23241BAD7}" destId="{66276635-F511-4870-8AD9-87140BABEF3E}" srcOrd="0" destOrd="0" parTransId="{5160E095-704F-47A1-BD69-3927E703BC54}" sibTransId="{EF9A267B-30F2-487A-9958-3EDDF4905305}"/>
    <dgm:cxn modelId="{97FD406D-5335-5748-8E1B-9523930EFB09}" type="presOf" srcId="{C94CC739-9532-4093-B5A9-FCBD785E6E96}" destId="{2D8906BD-81D4-4BED-89D6-3BF7AAFB4A59}" srcOrd="0" destOrd="0" presId="urn:microsoft.com/office/officeart/2005/8/layout/vList2"/>
    <dgm:cxn modelId="{FFDC3C74-E265-8543-B1F5-5E164E8B0193}" type="presOf" srcId="{594C59EB-A7F7-490D-B2DD-E0E5011741EF}" destId="{6C3A2D1D-E3E0-4FD3-B25E-BA15327FF5E1}" srcOrd="0" destOrd="0" presId="urn:microsoft.com/office/officeart/2005/8/layout/vList2"/>
    <dgm:cxn modelId="{1A7A7B79-F9F2-4077-858D-642D0E8DF2A3}" srcId="{A345C623-74C5-4AFA-98F0-1EECDAFEB794}" destId="{1EB2F0C9-411D-46C1-8077-338386BA407E}" srcOrd="0" destOrd="0" parTransId="{ECC8AC43-5587-4F36-AB89-9D8475BA7A2A}" sibTransId="{6732A570-F4F2-444B-8A37-8ABD45ED728B}"/>
    <dgm:cxn modelId="{476EE87A-B84E-1F44-8ACA-C813486C4B78}" type="presOf" srcId="{1EB2F0C9-411D-46C1-8077-338386BA407E}" destId="{B324F83B-6267-48BE-BD65-DFD3D085CBDB}" srcOrd="0" destOrd="0" presId="urn:microsoft.com/office/officeart/2005/8/layout/vList2"/>
    <dgm:cxn modelId="{9E47028B-0767-4413-9289-5134F9CA6ED0}" srcId="{089129D3-FA29-47D4-84F9-13984F77ED1D}" destId="{C94CC739-9532-4093-B5A9-FCBD785E6E96}" srcOrd="0" destOrd="0" parTransId="{7192A967-0525-4A3C-B3EC-95193F850D99}" sibTransId="{05A75D64-0F73-48B9-ACB7-9115F2D531A7}"/>
    <dgm:cxn modelId="{8E76BEA4-2141-C64D-B299-E218B0D6CAEA}" type="presOf" srcId="{C6CFDFC9-0D44-4FAA-86BB-2EE23241BAD7}" destId="{611F12DB-109E-469B-A4D2-9BD377C086FC}"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9CCB0CBC-7F12-D34D-BCB6-ED348CFD7B11}" type="presOf" srcId="{66276635-F511-4870-8AD9-87140BABEF3E}" destId="{1A1132EF-B689-4815-A42F-1C39EF471106}" srcOrd="0" destOrd="0"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1AA237F2-0AAB-4381-B093-DFAF10776547}" srcId="{7A925214-72EE-4EB6-A94C-37235FBEAE15}" destId="{089129D3-FA29-47D4-84F9-13984F77ED1D}" srcOrd="1" destOrd="0" parTransId="{0D84DF40-8849-4273-BDAA-1D9970E320E2}" sibTransId="{51D923AE-1D6C-46D6-8719-8285D2014E48}"/>
    <dgm:cxn modelId="{3F9F3334-7345-2E4C-AB63-2A2F50BCD6EC}" type="presParOf" srcId="{8D583B1E-CC64-439F-8519-7C5052E210A9}" destId="{94DE11FD-93D6-46E5-823D-41F25814C002}" srcOrd="0" destOrd="0" presId="urn:microsoft.com/office/officeart/2005/8/layout/vList2"/>
    <dgm:cxn modelId="{86484841-6B6A-724A-8776-132D1067B865}" type="presParOf" srcId="{8D583B1E-CC64-439F-8519-7C5052E210A9}" destId="{6C3A2D1D-E3E0-4FD3-B25E-BA15327FF5E1}" srcOrd="1" destOrd="0" presId="urn:microsoft.com/office/officeart/2005/8/layout/vList2"/>
    <dgm:cxn modelId="{33175931-0D7A-C049-A906-7246E78F3073}" type="presParOf" srcId="{8D583B1E-CC64-439F-8519-7C5052E210A9}" destId="{FB2CCB66-114F-4516-8090-FBEBDB2FCCAD}" srcOrd="2" destOrd="0" presId="urn:microsoft.com/office/officeart/2005/8/layout/vList2"/>
    <dgm:cxn modelId="{E79D3B26-C9E6-034F-9EB5-019BB3E1554A}" type="presParOf" srcId="{8D583B1E-CC64-439F-8519-7C5052E210A9}" destId="{2D8906BD-81D4-4BED-89D6-3BF7AAFB4A59}" srcOrd="3" destOrd="0" presId="urn:microsoft.com/office/officeart/2005/8/layout/vList2"/>
    <dgm:cxn modelId="{D7D2ADAA-14F7-1C42-BCAA-975DBF51B06A}" type="presParOf" srcId="{8D583B1E-CC64-439F-8519-7C5052E210A9}" destId="{FE713A05-7580-4CE7-8800-A3238E846BAC}" srcOrd="4" destOrd="0" presId="urn:microsoft.com/office/officeart/2005/8/layout/vList2"/>
    <dgm:cxn modelId="{496A84F1-DA46-1D47-ABAD-486EBEC3F087}" type="presParOf" srcId="{8D583B1E-CC64-439F-8519-7C5052E210A9}" destId="{B324F83B-6267-48BE-BD65-DFD3D085CBDB}" srcOrd="5" destOrd="0" presId="urn:microsoft.com/office/officeart/2005/8/layout/vList2"/>
    <dgm:cxn modelId="{8A715AEB-6D46-3F4E-8C0B-F4723A6A769E}" type="presParOf" srcId="{8D583B1E-CC64-439F-8519-7C5052E210A9}" destId="{611F12DB-109E-469B-A4D2-9BD377C086FC}" srcOrd="6" destOrd="0" presId="urn:microsoft.com/office/officeart/2005/8/layout/vList2"/>
    <dgm:cxn modelId="{08D38F59-C9E4-BA4D-A9E8-57D85CB06C77}"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solidFill>
                <a:srgbClr val="008000"/>
              </a:solidFill>
            </a:rPr>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F42D3818-1688-5947-A9FF-B343DE400CEB}" type="presOf" srcId="{089129D3-FA29-47D4-84F9-13984F77ED1D}" destId="{FB2CCB66-114F-4516-8090-FBEBDB2FCCAD}" srcOrd="0" destOrd="0" presId="urn:microsoft.com/office/officeart/2005/8/layout/vList2"/>
    <dgm:cxn modelId="{3C13D11D-FF3A-F04F-B24B-D3605C1F4354}" type="presOf" srcId="{7A925214-72EE-4EB6-A94C-37235FBEAE15}" destId="{8D583B1E-CC64-439F-8519-7C5052E210A9}" srcOrd="0" destOrd="0" presId="urn:microsoft.com/office/officeart/2005/8/layout/vList2"/>
    <dgm:cxn modelId="{A3B09B2C-559C-0744-B7FE-2A8090AA3DAF}" type="presOf" srcId="{BC43366E-9E00-4E18-BD99-E344CD1CA7F4}" destId="{94DE11FD-93D6-46E5-823D-41F25814C002}"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AAF1C249-A2BB-45E7-9CE7-2C2464CACEC9}" srcId="{BC43366E-9E00-4E18-BD99-E344CD1CA7F4}" destId="{594C59EB-A7F7-490D-B2DD-E0E5011741EF}" srcOrd="0" destOrd="0" parTransId="{B55473D2-5245-46B7-9023-26644B5E34F2}" sibTransId="{2930DA35-63CD-464F-8722-A78353104A51}"/>
    <dgm:cxn modelId="{00D09A52-C864-4624-A037-00611C96E544}" srcId="{7A925214-72EE-4EB6-A94C-37235FBEAE15}" destId="{BC43366E-9E00-4E18-BD99-E344CD1CA7F4}" srcOrd="0" destOrd="0" parTransId="{7A9BE1AE-A34B-4830-9D36-765B412674A0}" sibTransId="{2FAE6F71-2146-43F4-BB04-81BEABCD8001}"/>
    <dgm:cxn modelId="{CF905D58-BE32-1F4F-AA6B-1CDF29C0A158}" type="presOf" srcId="{1EB2F0C9-411D-46C1-8077-338386BA407E}" destId="{B324F83B-6267-48BE-BD65-DFD3D085CBDB}" srcOrd="0" destOrd="0" presId="urn:microsoft.com/office/officeart/2005/8/layout/vList2"/>
    <dgm:cxn modelId="{25E8FC5A-98FA-4070-89A7-CD5928EBFFA7}" srcId="{7A925214-72EE-4EB6-A94C-37235FBEAE15}" destId="{A345C623-74C5-4AFA-98F0-1EECDAFEB794}" srcOrd="2" destOrd="0" parTransId="{223CE708-CFF0-4E7E-98F2-D9F5E0325D1F}" sibTransId="{A79B24AA-9958-4069-8B3A-7AB8FFAD46E0}"/>
    <dgm:cxn modelId="{4D811D6A-879B-0349-960F-FF82C09504DD}" type="presOf" srcId="{C6CFDFC9-0D44-4FAA-86BB-2EE23241BAD7}" destId="{611F12DB-109E-469B-A4D2-9BD377C086FC}" srcOrd="0" destOrd="0" presId="urn:microsoft.com/office/officeart/2005/8/layout/vList2"/>
    <dgm:cxn modelId="{98F1286A-C519-43E0-84BD-ED63BE4F7498}" srcId="{C6CFDFC9-0D44-4FAA-86BB-2EE23241BAD7}" destId="{66276635-F511-4870-8AD9-87140BABEF3E}" srcOrd="0" destOrd="0" parTransId="{5160E095-704F-47A1-BD69-3927E703BC54}" sibTransId="{EF9A267B-30F2-487A-9958-3EDDF4905305}"/>
    <dgm:cxn modelId="{1A7A7B79-F9F2-4077-858D-642D0E8DF2A3}" srcId="{A345C623-74C5-4AFA-98F0-1EECDAFEB794}" destId="{1EB2F0C9-411D-46C1-8077-338386BA407E}" srcOrd="0" destOrd="0" parTransId="{ECC8AC43-5587-4F36-AB89-9D8475BA7A2A}" sibTransId="{6732A570-F4F2-444B-8A37-8ABD45ED728B}"/>
    <dgm:cxn modelId="{9E47028B-0767-4413-9289-5134F9CA6ED0}" srcId="{089129D3-FA29-47D4-84F9-13984F77ED1D}" destId="{C94CC739-9532-4093-B5A9-FCBD785E6E96}" srcOrd="0" destOrd="0" parTransId="{7192A967-0525-4A3C-B3EC-95193F850D99}" sibTransId="{05A75D64-0F73-48B9-ACB7-9115F2D531A7}"/>
    <dgm:cxn modelId="{E55227A2-A1BD-DF48-A1E1-2E785577666A}" type="presOf" srcId="{C94CC739-9532-4093-B5A9-FCBD785E6E96}" destId="{2D8906BD-81D4-4BED-89D6-3BF7AAFB4A59}" srcOrd="0" destOrd="0" presId="urn:microsoft.com/office/officeart/2005/8/layout/vList2"/>
    <dgm:cxn modelId="{3CB2D7A6-CF4B-9E4B-ADFC-4768C9808341}" type="presOf" srcId="{594C59EB-A7F7-490D-B2DD-E0E5011741EF}" destId="{6C3A2D1D-E3E0-4FD3-B25E-BA15327FF5E1}" srcOrd="0" destOrd="0" presId="urn:microsoft.com/office/officeart/2005/8/layout/vList2"/>
    <dgm:cxn modelId="{552F3FA7-9416-2C47-BC79-24C2FE6D96F6}" type="presOf" srcId="{66276635-F511-4870-8AD9-87140BABEF3E}" destId="{1A1132EF-B689-4815-A42F-1C39EF471106}" srcOrd="0" destOrd="0" presId="urn:microsoft.com/office/officeart/2005/8/layout/vList2"/>
    <dgm:cxn modelId="{F8C6EEA7-989A-4F49-BD41-00DBAFC07428}" type="presOf" srcId="{A345C623-74C5-4AFA-98F0-1EECDAFEB794}" destId="{FE713A05-7580-4CE7-8800-A3238E846BAC}"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46E90ACE-D52B-E643-9910-36C2E4CF5D73}" type="presOf" srcId="{8AD5AE2A-2C1D-468F-B769-4546639377D3}" destId="{1A1132EF-B689-4815-A42F-1C39EF471106}" srcOrd="0" destOrd="1"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1AA237F2-0AAB-4381-B093-DFAF10776547}" srcId="{7A925214-72EE-4EB6-A94C-37235FBEAE15}" destId="{089129D3-FA29-47D4-84F9-13984F77ED1D}" srcOrd="1" destOrd="0" parTransId="{0D84DF40-8849-4273-BDAA-1D9970E320E2}" sibTransId="{51D923AE-1D6C-46D6-8719-8285D2014E48}"/>
    <dgm:cxn modelId="{209E0CFD-E75D-4948-8279-C0873C4A2CCE}" type="presOf" srcId="{05BCCC5B-B70D-4BA3-8450-0B802D477353}" destId="{B324F83B-6267-48BE-BD65-DFD3D085CBDB}" srcOrd="0" destOrd="1" presId="urn:microsoft.com/office/officeart/2005/8/layout/vList2"/>
    <dgm:cxn modelId="{9E82FB8A-E9B2-F246-82E6-B74A2F49408D}" type="presParOf" srcId="{8D583B1E-CC64-439F-8519-7C5052E210A9}" destId="{94DE11FD-93D6-46E5-823D-41F25814C002}" srcOrd="0" destOrd="0" presId="urn:microsoft.com/office/officeart/2005/8/layout/vList2"/>
    <dgm:cxn modelId="{BF379A33-7FF8-5B4C-8120-C2B20F1EED5B}" type="presParOf" srcId="{8D583B1E-CC64-439F-8519-7C5052E210A9}" destId="{6C3A2D1D-E3E0-4FD3-B25E-BA15327FF5E1}" srcOrd="1" destOrd="0" presId="urn:microsoft.com/office/officeart/2005/8/layout/vList2"/>
    <dgm:cxn modelId="{E2D24F86-AF66-D340-A21B-427D0A78BDA7}" type="presParOf" srcId="{8D583B1E-CC64-439F-8519-7C5052E210A9}" destId="{FB2CCB66-114F-4516-8090-FBEBDB2FCCAD}" srcOrd="2" destOrd="0" presId="urn:microsoft.com/office/officeart/2005/8/layout/vList2"/>
    <dgm:cxn modelId="{BB3E1F25-1D53-B640-ABCE-09F06D424744}" type="presParOf" srcId="{8D583B1E-CC64-439F-8519-7C5052E210A9}" destId="{2D8906BD-81D4-4BED-89D6-3BF7AAFB4A59}" srcOrd="3" destOrd="0" presId="urn:microsoft.com/office/officeart/2005/8/layout/vList2"/>
    <dgm:cxn modelId="{DEBE65D5-8242-D54E-91FC-0140E0ED054C}" type="presParOf" srcId="{8D583B1E-CC64-439F-8519-7C5052E210A9}" destId="{FE713A05-7580-4CE7-8800-A3238E846BAC}" srcOrd="4" destOrd="0" presId="urn:microsoft.com/office/officeart/2005/8/layout/vList2"/>
    <dgm:cxn modelId="{C3957FC7-00A5-964F-AF6A-9A5E240D69C7}" type="presParOf" srcId="{8D583B1E-CC64-439F-8519-7C5052E210A9}" destId="{B324F83B-6267-48BE-BD65-DFD3D085CBDB}" srcOrd="5" destOrd="0" presId="urn:microsoft.com/office/officeart/2005/8/layout/vList2"/>
    <dgm:cxn modelId="{F842FBF2-EA46-774A-9398-9557D02D73CB}" type="presParOf" srcId="{8D583B1E-CC64-439F-8519-7C5052E210A9}" destId="{611F12DB-109E-469B-A4D2-9BD377C086FC}" srcOrd="6" destOrd="0" presId="urn:microsoft.com/office/officeart/2005/8/layout/vList2"/>
    <dgm:cxn modelId="{B242ACFF-0C06-5D4D-92BD-4F14DEBE40E3}"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0BA0B92E-DA6E-4A44-8891-E455FC52746A}" srcId="{A345C623-74C5-4AFA-98F0-1EECDAFEB794}" destId="{05BCCC5B-B70D-4BA3-8450-0B802D477353}" srcOrd="1" destOrd="0" parTransId="{E79E65FD-48C5-48F1-A2C9-5569428177E6}" sibTransId="{9ADEFEDC-F0A4-40D6-997A-87C91504C7DF}"/>
    <dgm:cxn modelId="{6678A434-CAF1-B644-AD59-CE9595809752}" type="presOf" srcId="{05BCCC5B-B70D-4BA3-8450-0B802D477353}" destId="{B324F83B-6267-48BE-BD65-DFD3D085CBDB}" srcOrd="0" destOrd="1" presId="urn:microsoft.com/office/officeart/2005/8/layout/vList2"/>
    <dgm:cxn modelId="{6AF7D336-5543-8D43-AD48-31F4CCE13615}" type="presOf" srcId="{1EB2F0C9-411D-46C1-8077-338386BA407E}" destId="{B324F83B-6267-48BE-BD65-DFD3D085CBDB}" srcOrd="0" destOrd="0"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00D09A52-C864-4624-A037-00611C96E544}" srcId="{7A925214-72EE-4EB6-A94C-37235FBEAE15}" destId="{BC43366E-9E00-4E18-BD99-E344CD1CA7F4}" srcOrd="0" destOrd="0" parTransId="{7A9BE1AE-A34B-4830-9D36-765B412674A0}" sibTransId="{2FAE6F71-2146-43F4-BB04-81BEABCD8001}"/>
    <dgm:cxn modelId="{F2C36D5A-28DF-F74F-824B-1754F98C6980}" type="presOf" srcId="{089129D3-FA29-47D4-84F9-13984F77ED1D}" destId="{FB2CCB66-114F-4516-8090-FBEBDB2FCCAD}" srcOrd="0" destOrd="0" presId="urn:microsoft.com/office/officeart/2005/8/layout/vList2"/>
    <dgm:cxn modelId="{25E8FC5A-98FA-4070-89A7-CD5928EBFFA7}" srcId="{7A925214-72EE-4EB6-A94C-37235FBEAE15}" destId="{A345C623-74C5-4AFA-98F0-1EECDAFEB794}" srcOrd="2" destOrd="0" parTransId="{223CE708-CFF0-4E7E-98F2-D9F5E0325D1F}" sibTransId="{A79B24AA-9958-4069-8B3A-7AB8FFAD46E0}"/>
    <dgm:cxn modelId="{88DFD05C-65C9-D34E-AF50-5DFA25EDEA90}" type="presOf" srcId="{C94CC739-9532-4093-B5A9-FCBD785E6E96}" destId="{2D8906BD-81D4-4BED-89D6-3BF7AAFB4A59}" srcOrd="0" destOrd="0" presId="urn:microsoft.com/office/officeart/2005/8/layout/vList2"/>
    <dgm:cxn modelId="{98F1286A-C519-43E0-84BD-ED63BE4F7498}" srcId="{C6CFDFC9-0D44-4FAA-86BB-2EE23241BAD7}" destId="{66276635-F511-4870-8AD9-87140BABEF3E}" srcOrd="0" destOrd="0" parTransId="{5160E095-704F-47A1-BD69-3927E703BC54}" sibTransId="{EF9A267B-30F2-487A-9958-3EDDF4905305}"/>
    <dgm:cxn modelId="{4DC3F675-8BF0-9D40-85F3-216667D8BCDF}" type="presOf" srcId="{C6CFDFC9-0D44-4FAA-86BB-2EE23241BAD7}" destId="{611F12DB-109E-469B-A4D2-9BD377C086FC}" srcOrd="0" destOrd="0" presId="urn:microsoft.com/office/officeart/2005/8/layout/vList2"/>
    <dgm:cxn modelId="{1A7A7B79-F9F2-4077-858D-642D0E8DF2A3}" srcId="{A345C623-74C5-4AFA-98F0-1EECDAFEB794}" destId="{1EB2F0C9-411D-46C1-8077-338386BA407E}" srcOrd="0" destOrd="0" parTransId="{ECC8AC43-5587-4F36-AB89-9D8475BA7A2A}" sibTransId="{6732A570-F4F2-444B-8A37-8ABD45ED728B}"/>
    <dgm:cxn modelId="{D515F085-9072-5845-B2FC-52B1BA3AA27D}" type="presOf" srcId="{7A925214-72EE-4EB6-A94C-37235FBEAE15}" destId="{8D583B1E-CC64-439F-8519-7C5052E210A9}" srcOrd="0" destOrd="0" presId="urn:microsoft.com/office/officeart/2005/8/layout/vList2"/>
    <dgm:cxn modelId="{9E47028B-0767-4413-9289-5134F9CA6ED0}" srcId="{089129D3-FA29-47D4-84F9-13984F77ED1D}" destId="{C94CC739-9532-4093-B5A9-FCBD785E6E96}" srcOrd="0" destOrd="0" parTransId="{7192A967-0525-4A3C-B3EC-95193F850D99}" sibTransId="{05A75D64-0F73-48B9-ACB7-9115F2D531A7}"/>
    <dgm:cxn modelId="{4EA9DB8E-C3CA-5D46-BD3F-284B177C5201}" type="presOf" srcId="{594C59EB-A7F7-490D-B2DD-E0E5011741EF}" destId="{6C3A2D1D-E3E0-4FD3-B25E-BA15327FF5E1}" srcOrd="0" destOrd="0" presId="urn:microsoft.com/office/officeart/2005/8/layout/vList2"/>
    <dgm:cxn modelId="{CA38489F-7C92-234A-982A-41C0C98BA370}" type="presOf" srcId="{8AD5AE2A-2C1D-468F-B769-4546639377D3}" destId="{1A1132EF-B689-4815-A42F-1C39EF471106}" srcOrd="0" destOrd="1" presId="urn:microsoft.com/office/officeart/2005/8/layout/vList2"/>
    <dgm:cxn modelId="{6685E2A2-A241-654D-9CF8-49B1AC2C508B}" type="presOf" srcId="{66276635-F511-4870-8AD9-87140BABEF3E}" destId="{1A1132EF-B689-4815-A42F-1C39EF471106}"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787E39D4-E627-45A7-99CF-4405416D3FCC}" srcId="{C6CFDFC9-0D44-4FAA-86BB-2EE23241BAD7}" destId="{8AD5AE2A-2C1D-468F-B769-4546639377D3}" srcOrd="1" destOrd="0" parTransId="{28B83043-705D-431A-BAC2-0751F1612C5F}" sibTransId="{CE4C8801-E007-4936-B360-2AB3C3A5FBAD}"/>
    <dgm:cxn modelId="{377E31DF-0557-C748-9556-57BE2360D207}" type="presOf" srcId="{A345C623-74C5-4AFA-98F0-1EECDAFEB794}" destId="{FE713A05-7580-4CE7-8800-A3238E846BAC}" srcOrd="0" destOrd="0"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4410DBF4-BB3C-9B46-8429-0F0E1CB63AA0}" type="presOf" srcId="{BC43366E-9E00-4E18-BD99-E344CD1CA7F4}" destId="{94DE11FD-93D6-46E5-823D-41F25814C002}" srcOrd="0" destOrd="0" presId="urn:microsoft.com/office/officeart/2005/8/layout/vList2"/>
    <dgm:cxn modelId="{0EAE2ECA-531D-B247-8DA1-974CF043D26B}" type="presParOf" srcId="{8D583B1E-CC64-439F-8519-7C5052E210A9}" destId="{94DE11FD-93D6-46E5-823D-41F25814C002}" srcOrd="0" destOrd="0" presId="urn:microsoft.com/office/officeart/2005/8/layout/vList2"/>
    <dgm:cxn modelId="{8E2841E4-B836-1B4C-A78C-5374D1DC6C54}" type="presParOf" srcId="{8D583B1E-CC64-439F-8519-7C5052E210A9}" destId="{6C3A2D1D-E3E0-4FD3-B25E-BA15327FF5E1}" srcOrd="1" destOrd="0" presId="urn:microsoft.com/office/officeart/2005/8/layout/vList2"/>
    <dgm:cxn modelId="{784B8F06-836F-D840-BA40-3CE70119F411}" type="presParOf" srcId="{8D583B1E-CC64-439F-8519-7C5052E210A9}" destId="{FB2CCB66-114F-4516-8090-FBEBDB2FCCAD}" srcOrd="2" destOrd="0" presId="urn:microsoft.com/office/officeart/2005/8/layout/vList2"/>
    <dgm:cxn modelId="{3A759612-C15B-0249-ACD0-EE0059103957}" type="presParOf" srcId="{8D583B1E-CC64-439F-8519-7C5052E210A9}" destId="{2D8906BD-81D4-4BED-89D6-3BF7AAFB4A59}" srcOrd="3" destOrd="0" presId="urn:microsoft.com/office/officeart/2005/8/layout/vList2"/>
    <dgm:cxn modelId="{B5ED6135-EE18-C64F-939D-DAE18B4C9535}" type="presParOf" srcId="{8D583B1E-CC64-439F-8519-7C5052E210A9}" destId="{FE713A05-7580-4CE7-8800-A3238E846BAC}" srcOrd="4" destOrd="0" presId="urn:microsoft.com/office/officeart/2005/8/layout/vList2"/>
    <dgm:cxn modelId="{90B3408F-9094-AB4A-8E46-7C45D37AE1A5}" type="presParOf" srcId="{8D583B1E-CC64-439F-8519-7C5052E210A9}" destId="{B324F83B-6267-48BE-BD65-DFD3D085CBDB}" srcOrd="5" destOrd="0" presId="urn:microsoft.com/office/officeart/2005/8/layout/vList2"/>
    <dgm:cxn modelId="{F756D818-93B0-0749-911E-3EEFB896CAD6}" type="presParOf" srcId="{8D583B1E-CC64-439F-8519-7C5052E210A9}" destId="{611F12DB-109E-469B-A4D2-9BD377C086FC}" srcOrd="6" destOrd="0" presId="urn:microsoft.com/office/officeart/2005/8/layout/vList2"/>
    <dgm:cxn modelId="{179F73B9-16F4-3944-807C-9FA0CD99D15F}"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dirty="0">
              <a:solidFill>
                <a:srgbClr val="008000"/>
              </a:solidFill>
            </a:rPr>
            <a:t>Semantics</a:t>
          </a:r>
          <a:endParaRPr lang="en-US" dirty="0">
            <a:solidFill>
              <a:srgbClr val="008000"/>
            </a:solidFill>
          </a:endParaRPr>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886FBB1F-0B60-9248-B3FD-B80085F5CF11}" type="presOf" srcId="{05BCCC5B-B70D-4BA3-8450-0B802D477353}" destId="{B324F83B-6267-48BE-BD65-DFD3D085CBDB}" srcOrd="0" destOrd="1"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3665FB47-D311-FE47-BC1C-4B4FB8D73A51}" type="presOf" srcId="{66276635-F511-4870-8AD9-87140BABEF3E}" destId="{1A1132EF-B689-4815-A42F-1C39EF471106}" srcOrd="0" destOrd="0"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D2EBFC4F-870F-1748-B973-63C5DAC2F43B}" type="presOf" srcId="{594C59EB-A7F7-490D-B2DD-E0E5011741EF}" destId="{6C3A2D1D-E3E0-4FD3-B25E-BA15327FF5E1}" srcOrd="0" destOrd="0" presId="urn:microsoft.com/office/officeart/2005/8/layout/vList2"/>
    <dgm:cxn modelId="{00D09A52-C864-4624-A037-00611C96E544}" srcId="{7A925214-72EE-4EB6-A94C-37235FBEAE15}" destId="{BC43366E-9E00-4E18-BD99-E344CD1CA7F4}" srcOrd="0" destOrd="0" parTransId="{7A9BE1AE-A34B-4830-9D36-765B412674A0}" sibTransId="{2FAE6F71-2146-43F4-BB04-81BEABCD8001}"/>
    <dgm:cxn modelId="{25E8FC5A-98FA-4070-89A7-CD5928EBFFA7}" srcId="{7A925214-72EE-4EB6-A94C-37235FBEAE15}" destId="{A345C623-74C5-4AFA-98F0-1EECDAFEB794}" srcOrd="2" destOrd="0" parTransId="{223CE708-CFF0-4E7E-98F2-D9F5E0325D1F}" sibTransId="{A79B24AA-9958-4069-8B3A-7AB8FFAD46E0}"/>
    <dgm:cxn modelId="{98F1286A-C519-43E0-84BD-ED63BE4F7498}" srcId="{C6CFDFC9-0D44-4FAA-86BB-2EE23241BAD7}" destId="{66276635-F511-4870-8AD9-87140BABEF3E}" srcOrd="0" destOrd="0" parTransId="{5160E095-704F-47A1-BD69-3927E703BC54}" sibTransId="{EF9A267B-30F2-487A-9958-3EDDF4905305}"/>
    <dgm:cxn modelId="{37335F6E-FCBB-2A40-AF48-EBB63169FD41}" type="presOf" srcId="{7A925214-72EE-4EB6-A94C-37235FBEAE15}" destId="{8D583B1E-CC64-439F-8519-7C5052E210A9}" srcOrd="0" destOrd="0" presId="urn:microsoft.com/office/officeart/2005/8/layout/vList2"/>
    <dgm:cxn modelId="{1A7A7B79-F9F2-4077-858D-642D0E8DF2A3}" srcId="{A345C623-74C5-4AFA-98F0-1EECDAFEB794}" destId="{1EB2F0C9-411D-46C1-8077-338386BA407E}" srcOrd="0" destOrd="0" parTransId="{ECC8AC43-5587-4F36-AB89-9D8475BA7A2A}" sibTransId="{6732A570-F4F2-444B-8A37-8ABD45ED728B}"/>
    <dgm:cxn modelId="{9E47028B-0767-4413-9289-5134F9CA6ED0}" srcId="{089129D3-FA29-47D4-84F9-13984F77ED1D}" destId="{C94CC739-9532-4093-B5A9-FCBD785E6E96}" srcOrd="0" destOrd="0" parTransId="{7192A967-0525-4A3C-B3EC-95193F850D99}" sibTransId="{05A75D64-0F73-48B9-ACB7-9115F2D531A7}"/>
    <dgm:cxn modelId="{67087692-8D9A-854F-B2BC-159CC6BCE0A7}" type="presOf" srcId="{1EB2F0C9-411D-46C1-8077-338386BA407E}" destId="{B324F83B-6267-48BE-BD65-DFD3D085CBDB}" srcOrd="0" destOrd="0" presId="urn:microsoft.com/office/officeart/2005/8/layout/vList2"/>
    <dgm:cxn modelId="{D2F599A8-D1FC-A845-9277-A347F1F63EA6}" type="presOf" srcId="{C94CC739-9532-4093-B5A9-FCBD785E6E96}" destId="{2D8906BD-81D4-4BED-89D6-3BF7AAFB4A59}" srcOrd="0" destOrd="0" presId="urn:microsoft.com/office/officeart/2005/8/layout/vList2"/>
    <dgm:cxn modelId="{3FA0CDA9-C261-F14D-A953-FE7494D00727}" type="presOf" srcId="{BC43366E-9E00-4E18-BD99-E344CD1CA7F4}" destId="{94DE11FD-93D6-46E5-823D-41F25814C002}"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02498FD3-3DB1-F943-AAE4-DEAE139EBBDD}" type="presOf" srcId="{A345C623-74C5-4AFA-98F0-1EECDAFEB794}" destId="{FE713A05-7580-4CE7-8800-A3238E846BAC}" srcOrd="0" destOrd="0"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157C99E2-AFAA-3A44-9285-069EB470E513}" type="presOf" srcId="{C6CFDFC9-0D44-4FAA-86BB-2EE23241BAD7}" destId="{611F12DB-109E-469B-A4D2-9BD377C086FC}" srcOrd="0" destOrd="0" presId="urn:microsoft.com/office/officeart/2005/8/layout/vList2"/>
    <dgm:cxn modelId="{79E89FE2-1953-8048-B1DB-6F3051245403}" type="presOf" srcId="{089129D3-FA29-47D4-84F9-13984F77ED1D}" destId="{FB2CCB66-114F-4516-8090-FBEBDB2FCCAD}" srcOrd="0" destOrd="0" presId="urn:microsoft.com/office/officeart/2005/8/layout/vList2"/>
    <dgm:cxn modelId="{340B38E8-392A-B941-B3FC-E017D07DE007}" type="presOf" srcId="{8AD5AE2A-2C1D-468F-B769-4546639377D3}" destId="{1A1132EF-B689-4815-A42F-1C39EF471106}" srcOrd="0" destOrd="1"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0311F2B2-BBE7-BB4C-A659-F837EEDAD53E}" type="presParOf" srcId="{8D583B1E-CC64-439F-8519-7C5052E210A9}" destId="{94DE11FD-93D6-46E5-823D-41F25814C002}" srcOrd="0" destOrd="0" presId="urn:microsoft.com/office/officeart/2005/8/layout/vList2"/>
    <dgm:cxn modelId="{647B5E53-27D2-1A4D-A23C-1DAA9D1A9FCC}" type="presParOf" srcId="{8D583B1E-CC64-439F-8519-7C5052E210A9}" destId="{6C3A2D1D-E3E0-4FD3-B25E-BA15327FF5E1}" srcOrd="1" destOrd="0" presId="urn:microsoft.com/office/officeart/2005/8/layout/vList2"/>
    <dgm:cxn modelId="{071578C6-6359-2144-9CA2-FF9D74FACABC}" type="presParOf" srcId="{8D583B1E-CC64-439F-8519-7C5052E210A9}" destId="{FB2CCB66-114F-4516-8090-FBEBDB2FCCAD}" srcOrd="2" destOrd="0" presId="urn:microsoft.com/office/officeart/2005/8/layout/vList2"/>
    <dgm:cxn modelId="{2A79F9D0-576E-0A41-9542-FCF8F018B18F}" type="presParOf" srcId="{8D583B1E-CC64-439F-8519-7C5052E210A9}" destId="{2D8906BD-81D4-4BED-89D6-3BF7AAFB4A59}" srcOrd="3" destOrd="0" presId="urn:microsoft.com/office/officeart/2005/8/layout/vList2"/>
    <dgm:cxn modelId="{3140412E-9728-254B-AF49-16E6AFC3AA66}" type="presParOf" srcId="{8D583B1E-CC64-439F-8519-7C5052E210A9}" destId="{FE713A05-7580-4CE7-8800-A3238E846BAC}" srcOrd="4" destOrd="0" presId="urn:microsoft.com/office/officeart/2005/8/layout/vList2"/>
    <dgm:cxn modelId="{CF2F4CAD-1C45-484E-8C50-BEA774EF285F}" type="presParOf" srcId="{8D583B1E-CC64-439F-8519-7C5052E210A9}" destId="{B324F83B-6267-48BE-BD65-DFD3D085CBDB}" srcOrd="5" destOrd="0" presId="urn:microsoft.com/office/officeart/2005/8/layout/vList2"/>
    <dgm:cxn modelId="{C2F588ED-4135-D647-8207-E4F45AF2CB61}" type="presParOf" srcId="{8D583B1E-CC64-439F-8519-7C5052E210A9}" destId="{611F12DB-109E-469B-A4D2-9BD377C086FC}" srcOrd="6" destOrd="0" presId="urn:microsoft.com/office/officeart/2005/8/layout/vList2"/>
    <dgm:cxn modelId="{33A6B8C2-BCE4-5441-9C11-D450A6E76F12}"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27E30909-7CEE-8840-BB67-6ADCE251540C}" type="presOf" srcId="{7A925214-72EE-4EB6-A94C-37235FBEAE15}" destId="{8D583B1E-CC64-439F-8519-7C5052E210A9}" srcOrd="0" destOrd="0" presId="urn:microsoft.com/office/officeart/2005/8/layout/vList2"/>
    <dgm:cxn modelId="{4A07352D-BF32-D54B-B253-068D9739365F}" type="presOf" srcId="{C94CC739-9532-4093-B5A9-FCBD785E6E96}" destId="{2D8906BD-81D4-4BED-89D6-3BF7AAFB4A59}"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51232B37-546D-754C-9881-4EA0E747A01B}" type="presOf" srcId="{8AD5AE2A-2C1D-468F-B769-4546639377D3}" destId="{1A1132EF-B689-4815-A42F-1C39EF471106}" srcOrd="0" destOrd="1"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AD026950-1A33-844D-B21C-1A6662E1D3D4}" type="presOf" srcId="{66276635-F511-4870-8AD9-87140BABEF3E}" destId="{1A1132EF-B689-4815-A42F-1C39EF471106}" srcOrd="0" destOrd="0" presId="urn:microsoft.com/office/officeart/2005/8/layout/vList2"/>
    <dgm:cxn modelId="{00D09A52-C864-4624-A037-00611C96E544}" srcId="{7A925214-72EE-4EB6-A94C-37235FBEAE15}" destId="{BC43366E-9E00-4E18-BD99-E344CD1CA7F4}" srcOrd="0" destOrd="0" parTransId="{7A9BE1AE-A34B-4830-9D36-765B412674A0}" sibTransId="{2FAE6F71-2146-43F4-BB04-81BEABCD8001}"/>
    <dgm:cxn modelId="{25E8FC5A-98FA-4070-89A7-CD5928EBFFA7}" srcId="{7A925214-72EE-4EB6-A94C-37235FBEAE15}" destId="{A345C623-74C5-4AFA-98F0-1EECDAFEB794}" srcOrd="2" destOrd="0" parTransId="{223CE708-CFF0-4E7E-98F2-D9F5E0325D1F}" sibTransId="{A79B24AA-9958-4069-8B3A-7AB8FFAD46E0}"/>
    <dgm:cxn modelId="{98F1286A-C519-43E0-84BD-ED63BE4F7498}" srcId="{C6CFDFC9-0D44-4FAA-86BB-2EE23241BAD7}" destId="{66276635-F511-4870-8AD9-87140BABEF3E}" srcOrd="0" destOrd="0" parTransId="{5160E095-704F-47A1-BD69-3927E703BC54}" sibTransId="{EF9A267B-30F2-487A-9958-3EDDF4905305}"/>
    <dgm:cxn modelId="{1A7A7B79-F9F2-4077-858D-642D0E8DF2A3}" srcId="{A345C623-74C5-4AFA-98F0-1EECDAFEB794}" destId="{1EB2F0C9-411D-46C1-8077-338386BA407E}" srcOrd="0" destOrd="0" parTransId="{ECC8AC43-5587-4F36-AB89-9D8475BA7A2A}" sibTransId="{6732A570-F4F2-444B-8A37-8ABD45ED728B}"/>
    <dgm:cxn modelId="{9E47028B-0767-4413-9289-5134F9CA6ED0}" srcId="{089129D3-FA29-47D4-84F9-13984F77ED1D}" destId="{C94CC739-9532-4093-B5A9-FCBD785E6E96}" srcOrd="0" destOrd="0" parTransId="{7192A967-0525-4A3C-B3EC-95193F850D99}" sibTransId="{05A75D64-0F73-48B9-ACB7-9115F2D531A7}"/>
    <dgm:cxn modelId="{DE4B3BA4-6BFA-024D-A0D3-296E2964B322}" type="presOf" srcId="{089129D3-FA29-47D4-84F9-13984F77ED1D}" destId="{FB2CCB66-114F-4516-8090-FBEBDB2FCCAD}" srcOrd="0" destOrd="0" presId="urn:microsoft.com/office/officeart/2005/8/layout/vList2"/>
    <dgm:cxn modelId="{45AE2CB4-8C40-7941-8AAE-A674B35C1AB9}" type="presOf" srcId="{594C59EB-A7F7-490D-B2DD-E0E5011741EF}" destId="{6C3A2D1D-E3E0-4FD3-B25E-BA15327FF5E1}"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680861C0-7996-404D-A7AA-8C4A3258526B}" type="presOf" srcId="{BC43366E-9E00-4E18-BD99-E344CD1CA7F4}" destId="{94DE11FD-93D6-46E5-823D-41F25814C002}" srcOrd="0" destOrd="0" presId="urn:microsoft.com/office/officeart/2005/8/layout/vList2"/>
    <dgm:cxn modelId="{68F14BC6-00F7-F54F-B6AD-9B3EBF8A2C9E}" type="presOf" srcId="{C6CFDFC9-0D44-4FAA-86BB-2EE23241BAD7}" destId="{611F12DB-109E-469B-A4D2-9BD377C086FC}" srcOrd="0" destOrd="0"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184DEBE6-BF66-2342-9F6C-A97D703E0FC3}" type="presOf" srcId="{A345C623-74C5-4AFA-98F0-1EECDAFEB794}" destId="{FE713A05-7580-4CE7-8800-A3238E846BAC}" srcOrd="0" destOrd="0" presId="urn:microsoft.com/office/officeart/2005/8/layout/vList2"/>
    <dgm:cxn modelId="{5C24CFEA-21DD-AB42-99C0-CAB47FA29A33}" type="presOf" srcId="{05BCCC5B-B70D-4BA3-8450-0B802D477353}" destId="{B324F83B-6267-48BE-BD65-DFD3D085CBDB}" srcOrd="0" destOrd="1"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C0B30CF9-84D1-7546-AC4A-9C1748D0742F}" type="presOf" srcId="{1EB2F0C9-411D-46C1-8077-338386BA407E}" destId="{B324F83B-6267-48BE-BD65-DFD3D085CBDB}" srcOrd="0" destOrd="0" presId="urn:microsoft.com/office/officeart/2005/8/layout/vList2"/>
    <dgm:cxn modelId="{1A42806E-7EB0-8142-BB66-747E58777A49}" type="presParOf" srcId="{8D583B1E-CC64-439F-8519-7C5052E210A9}" destId="{94DE11FD-93D6-46E5-823D-41F25814C002}" srcOrd="0" destOrd="0" presId="urn:microsoft.com/office/officeart/2005/8/layout/vList2"/>
    <dgm:cxn modelId="{A331A91E-A44A-284D-A66F-BB9B5AD70C12}" type="presParOf" srcId="{8D583B1E-CC64-439F-8519-7C5052E210A9}" destId="{6C3A2D1D-E3E0-4FD3-B25E-BA15327FF5E1}" srcOrd="1" destOrd="0" presId="urn:microsoft.com/office/officeart/2005/8/layout/vList2"/>
    <dgm:cxn modelId="{324FCB84-604F-6D48-B454-A0D71FB1CF03}" type="presParOf" srcId="{8D583B1E-CC64-439F-8519-7C5052E210A9}" destId="{FB2CCB66-114F-4516-8090-FBEBDB2FCCAD}" srcOrd="2" destOrd="0" presId="urn:microsoft.com/office/officeart/2005/8/layout/vList2"/>
    <dgm:cxn modelId="{4A66EFF5-6A77-8D41-8831-45C01B762F54}" type="presParOf" srcId="{8D583B1E-CC64-439F-8519-7C5052E210A9}" destId="{2D8906BD-81D4-4BED-89D6-3BF7AAFB4A59}" srcOrd="3" destOrd="0" presId="urn:microsoft.com/office/officeart/2005/8/layout/vList2"/>
    <dgm:cxn modelId="{7874587A-52E5-6C4F-AA00-CB53E7761E37}" type="presParOf" srcId="{8D583B1E-CC64-439F-8519-7C5052E210A9}" destId="{FE713A05-7580-4CE7-8800-A3238E846BAC}" srcOrd="4" destOrd="0" presId="urn:microsoft.com/office/officeart/2005/8/layout/vList2"/>
    <dgm:cxn modelId="{7D4362F9-2FCD-3D4A-B7DF-90CCB5FBC6BE}" type="presParOf" srcId="{8D583B1E-CC64-439F-8519-7C5052E210A9}" destId="{B324F83B-6267-48BE-BD65-DFD3D085CBDB}" srcOrd="5" destOrd="0" presId="urn:microsoft.com/office/officeart/2005/8/layout/vList2"/>
    <dgm:cxn modelId="{DD568596-B973-9F45-B02D-DE8A1D830244}" type="presParOf" srcId="{8D583B1E-CC64-439F-8519-7C5052E210A9}" destId="{611F12DB-109E-469B-A4D2-9BD377C086FC}" srcOrd="6" destOrd="0" presId="urn:microsoft.com/office/officeart/2005/8/layout/vList2"/>
    <dgm:cxn modelId="{73D11596-A389-DB49-9174-85E53E310E1D}"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dirty="0">
              <a:solidFill>
                <a:srgbClr val="008000"/>
              </a:solidFill>
            </a:rPr>
            <a:t>Syntax</a:t>
          </a:r>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5143980F-81DB-894A-9685-3674EE9B7F4C}" type="presOf" srcId="{594C59EB-A7F7-490D-B2DD-E0E5011741EF}" destId="{6C3A2D1D-E3E0-4FD3-B25E-BA15327FF5E1}"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0AE0222F-818D-5E4C-9FBC-59DC07090BD1}" type="presOf" srcId="{BC43366E-9E00-4E18-BD99-E344CD1CA7F4}" destId="{94DE11FD-93D6-46E5-823D-41F25814C002}" srcOrd="0" destOrd="0" presId="urn:microsoft.com/office/officeart/2005/8/layout/vList2"/>
    <dgm:cxn modelId="{B3129849-7068-6D48-BF4F-69A2934EB5C7}" type="presOf" srcId="{A345C623-74C5-4AFA-98F0-1EECDAFEB794}" destId="{FE713A05-7580-4CE7-8800-A3238E846BAC}" srcOrd="0" destOrd="0"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00D09A52-C864-4624-A037-00611C96E544}" srcId="{7A925214-72EE-4EB6-A94C-37235FBEAE15}" destId="{BC43366E-9E00-4E18-BD99-E344CD1CA7F4}" srcOrd="0" destOrd="0" parTransId="{7A9BE1AE-A34B-4830-9D36-765B412674A0}" sibTransId="{2FAE6F71-2146-43F4-BB04-81BEABCD8001}"/>
    <dgm:cxn modelId="{2887CB54-FB85-6440-B879-ADF8EEFF583F}" type="presOf" srcId="{C6CFDFC9-0D44-4FAA-86BB-2EE23241BAD7}" destId="{611F12DB-109E-469B-A4D2-9BD377C086FC}" srcOrd="0" destOrd="0" presId="urn:microsoft.com/office/officeart/2005/8/layout/vList2"/>
    <dgm:cxn modelId="{25E8FC5A-98FA-4070-89A7-CD5928EBFFA7}" srcId="{7A925214-72EE-4EB6-A94C-37235FBEAE15}" destId="{A345C623-74C5-4AFA-98F0-1EECDAFEB794}" srcOrd="2" destOrd="0" parTransId="{223CE708-CFF0-4E7E-98F2-D9F5E0325D1F}" sibTransId="{A79B24AA-9958-4069-8B3A-7AB8FFAD46E0}"/>
    <dgm:cxn modelId="{704CCA5D-34A7-6948-9D90-1D6260CD76DA}" type="presOf" srcId="{66276635-F511-4870-8AD9-87140BABEF3E}" destId="{1A1132EF-B689-4815-A42F-1C39EF471106}" srcOrd="0" destOrd="0" presId="urn:microsoft.com/office/officeart/2005/8/layout/vList2"/>
    <dgm:cxn modelId="{98F1286A-C519-43E0-84BD-ED63BE4F7498}" srcId="{C6CFDFC9-0D44-4FAA-86BB-2EE23241BAD7}" destId="{66276635-F511-4870-8AD9-87140BABEF3E}" srcOrd="0" destOrd="0" parTransId="{5160E095-704F-47A1-BD69-3927E703BC54}" sibTransId="{EF9A267B-30F2-487A-9958-3EDDF4905305}"/>
    <dgm:cxn modelId="{1A7A7B79-F9F2-4077-858D-642D0E8DF2A3}" srcId="{A345C623-74C5-4AFA-98F0-1EECDAFEB794}" destId="{1EB2F0C9-411D-46C1-8077-338386BA407E}" srcOrd="0" destOrd="0" parTransId="{ECC8AC43-5587-4F36-AB89-9D8475BA7A2A}" sibTransId="{6732A570-F4F2-444B-8A37-8ABD45ED728B}"/>
    <dgm:cxn modelId="{9E47028B-0767-4413-9289-5134F9CA6ED0}" srcId="{089129D3-FA29-47D4-84F9-13984F77ED1D}" destId="{C94CC739-9532-4093-B5A9-FCBD785E6E96}" srcOrd="0" destOrd="0" parTransId="{7192A967-0525-4A3C-B3EC-95193F850D99}" sibTransId="{05A75D64-0F73-48B9-ACB7-9115F2D531A7}"/>
    <dgm:cxn modelId="{44556DAA-D6B0-2347-A3C9-3B1958C8ABA9}" type="presOf" srcId="{8AD5AE2A-2C1D-468F-B769-4546639377D3}" destId="{1A1132EF-B689-4815-A42F-1C39EF471106}" srcOrd="0" destOrd="1"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B4FE78B8-5705-4145-9A1F-2FC3258BDECC}" type="presOf" srcId="{05BCCC5B-B70D-4BA3-8450-0B802D477353}" destId="{B324F83B-6267-48BE-BD65-DFD3D085CBDB}" srcOrd="0" destOrd="1"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DCC08CD9-816A-934B-A85D-6D0BC6F48D53}" type="presOf" srcId="{1EB2F0C9-411D-46C1-8077-338386BA407E}" destId="{B324F83B-6267-48BE-BD65-DFD3D085CBDB}" srcOrd="0" destOrd="0" presId="urn:microsoft.com/office/officeart/2005/8/layout/vList2"/>
    <dgm:cxn modelId="{A7AFB5E8-7261-5945-9391-35B0089E3C9F}" type="presOf" srcId="{089129D3-FA29-47D4-84F9-13984F77ED1D}" destId="{FB2CCB66-114F-4516-8090-FBEBDB2FCCAD}" srcOrd="0" destOrd="0" presId="urn:microsoft.com/office/officeart/2005/8/layout/vList2"/>
    <dgm:cxn modelId="{728EB7E8-B627-6240-9BBC-EE1C9845B2EC}" type="presOf" srcId="{7A925214-72EE-4EB6-A94C-37235FBEAE15}" destId="{8D583B1E-CC64-439F-8519-7C5052E210A9}" srcOrd="0" destOrd="0" presId="urn:microsoft.com/office/officeart/2005/8/layout/vList2"/>
    <dgm:cxn modelId="{274023EE-7D3A-DA44-86B4-214ECB932F9E}" type="presOf" srcId="{C94CC739-9532-4093-B5A9-FCBD785E6E96}" destId="{2D8906BD-81D4-4BED-89D6-3BF7AAFB4A59}" srcOrd="0" destOrd="0"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005E91FC-17EE-734A-908D-63C54FFB693A}" type="presParOf" srcId="{8D583B1E-CC64-439F-8519-7C5052E210A9}" destId="{94DE11FD-93D6-46E5-823D-41F25814C002}" srcOrd="0" destOrd="0" presId="urn:microsoft.com/office/officeart/2005/8/layout/vList2"/>
    <dgm:cxn modelId="{6DED4112-852B-4D44-A794-4382D3528B69}" type="presParOf" srcId="{8D583B1E-CC64-439F-8519-7C5052E210A9}" destId="{6C3A2D1D-E3E0-4FD3-B25E-BA15327FF5E1}" srcOrd="1" destOrd="0" presId="urn:microsoft.com/office/officeart/2005/8/layout/vList2"/>
    <dgm:cxn modelId="{73C61354-40CE-094F-8F3D-59779C696705}" type="presParOf" srcId="{8D583B1E-CC64-439F-8519-7C5052E210A9}" destId="{FB2CCB66-114F-4516-8090-FBEBDB2FCCAD}" srcOrd="2" destOrd="0" presId="urn:microsoft.com/office/officeart/2005/8/layout/vList2"/>
    <dgm:cxn modelId="{D59B8AB1-B837-DE42-A9FD-8796DA0D85B2}" type="presParOf" srcId="{8D583B1E-CC64-439F-8519-7C5052E210A9}" destId="{2D8906BD-81D4-4BED-89D6-3BF7AAFB4A59}" srcOrd="3" destOrd="0" presId="urn:microsoft.com/office/officeart/2005/8/layout/vList2"/>
    <dgm:cxn modelId="{2065883E-BF9E-D14C-B116-244B666252E4}" type="presParOf" srcId="{8D583B1E-CC64-439F-8519-7C5052E210A9}" destId="{FE713A05-7580-4CE7-8800-A3238E846BAC}" srcOrd="4" destOrd="0" presId="urn:microsoft.com/office/officeart/2005/8/layout/vList2"/>
    <dgm:cxn modelId="{266F5947-B297-FA4D-8757-5F944CF60E27}" type="presParOf" srcId="{8D583B1E-CC64-439F-8519-7C5052E210A9}" destId="{B324F83B-6267-48BE-BD65-DFD3D085CBDB}" srcOrd="5" destOrd="0" presId="urn:microsoft.com/office/officeart/2005/8/layout/vList2"/>
    <dgm:cxn modelId="{EC6D1A0C-CD3C-DD4E-8F6E-DEA46489CEE6}" type="presParOf" srcId="{8D583B1E-CC64-439F-8519-7C5052E210A9}" destId="{611F12DB-109E-469B-A4D2-9BD377C086FC}" srcOrd="6" destOrd="0" presId="urn:microsoft.com/office/officeart/2005/8/layout/vList2"/>
    <dgm:cxn modelId="{0F7E5176-435D-874D-B80E-EF2B9CC6BDF1}"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a:t>Pragmatics</a:t>
          </a:r>
          <a:endParaRPr lang="en-US" b="1" dirty="0"/>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201D0703-A125-304B-99C4-13B29E6894F5}" type="presOf" srcId="{BC43366E-9E00-4E18-BD99-E344CD1CA7F4}" destId="{94DE11FD-93D6-46E5-823D-41F25814C002}" srcOrd="0" destOrd="0" presId="urn:microsoft.com/office/officeart/2005/8/layout/vList2"/>
    <dgm:cxn modelId="{E1AB9116-3282-024E-AD44-003F5BEEE3B7}" type="presOf" srcId="{A345C623-74C5-4AFA-98F0-1EECDAFEB794}" destId="{FE713A05-7580-4CE7-8800-A3238E846BAC}"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AAF1C249-A2BB-45E7-9CE7-2C2464CACEC9}" srcId="{BC43366E-9E00-4E18-BD99-E344CD1CA7F4}" destId="{594C59EB-A7F7-490D-B2DD-E0E5011741EF}" srcOrd="0" destOrd="0" parTransId="{B55473D2-5245-46B7-9023-26644B5E34F2}" sibTransId="{2930DA35-63CD-464F-8722-A78353104A51}"/>
    <dgm:cxn modelId="{00D09A52-C864-4624-A037-00611C96E544}" srcId="{7A925214-72EE-4EB6-A94C-37235FBEAE15}" destId="{BC43366E-9E00-4E18-BD99-E344CD1CA7F4}" srcOrd="0" destOrd="0" parTransId="{7A9BE1AE-A34B-4830-9D36-765B412674A0}" sibTransId="{2FAE6F71-2146-43F4-BB04-81BEABCD8001}"/>
    <dgm:cxn modelId="{25E8FC5A-98FA-4070-89A7-CD5928EBFFA7}" srcId="{7A925214-72EE-4EB6-A94C-37235FBEAE15}" destId="{A345C623-74C5-4AFA-98F0-1EECDAFEB794}" srcOrd="2" destOrd="0" parTransId="{223CE708-CFF0-4E7E-98F2-D9F5E0325D1F}" sibTransId="{A79B24AA-9958-4069-8B3A-7AB8FFAD46E0}"/>
    <dgm:cxn modelId="{588E285D-5969-C34B-9B21-BE67910D8BD7}" type="presOf" srcId="{8AD5AE2A-2C1D-468F-B769-4546639377D3}" destId="{1A1132EF-B689-4815-A42F-1C39EF471106}" srcOrd="0" destOrd="1" presId="urn:microsoft.com/office/officeart/2005/8/layout/vList2"/>
    <dgm:cxn modelId="{DDB60B68-59C2-9A41-A0F8-3A98709E988F}" type="presOf" srcId="{C94CC739-9532-4093-B5A9-FCBD785E6E96}" destId="{2D8906BD-81D4-4BED-89D6-3BF7AAFB4A59}" srcOrd="0" destOrd="0" presId="urn:microsoft.com/office/officeart/2005/8/layout/vList2"/>
    <dgm:cxn modelId="{98F1286A-C519-43E0-84BD-ED63BE4F7498}" srcId="{C6CFDFC9-0D44-4FAA-86BB-2EE23241BAD7}" destId="{66276635-F511-4870-8AD9-87140BABEF3E}" srcOrd="0" destOrd="0" parTransId="{5160E095-704F-47A1-BD69-3927E703BC54}" sibTransId="{EF9A267B-30F2-487A-9958-3EDDF4905305}"/>
    <dgm:cxn modelId="{1A7A7B79-F9F2-4077-858D-642D0E8DF2A3}" srcId="{A345C623-74C5-4AFA-98F0-1EECDAFEB794}" destId="{1EB2F0C9-411D-46C1-8077-338386BA407E}" srcOrd="0" destOrd="0" parTransId="{ECC8AC43-5587-4F36-AB89-9D8475BA7A2A}" sibTransId="{6732A570-F4F2-444B-8A37-8ABD45ED728B}"/>
    <dgm:cxn modelId="{8EEA188A-C942-9D40-93CC-E0C86CCF1AC1}" type="presOf" srcId="{1EB2F0C9-411D-46C1-8077-338386BA407E}" destId="{B324F83B-6267-48BE-BD65-DFD3D085CBDB}" srcOrd="0" destOrd="0" presId="urn:microsoft.com/office/officeart/2005/8/layout/vList2"/>
    <dgm:cxn modelId="{9E47028B-0767-4413-9289-5134F9CA6ED0}" srcId="{089129D3-FA29-47D4-84F9-13984F77ED1D}" destId="{C94CC739-9532-4093-B5A9-FCBD785E6E96}" srcOrd="0" destOrd="0" parTransId="{7192A967-0525-4A3C-B3EC-95193F850D99}" sibTransId="{05A75D64-0F73-48B9-ACB7-9115F2D531A7}"/>
    <dgm:cxn modelId="{723D5390-05D1-A64B-8C10-F182500AB028}" type="presOf" srcId="{C6CFDFC9-0D44-4FAA-86BB-2EE23241BAD7}" destId="{611F12DB-109E-469B-A4D2-9BD377C086FC}" srcOrd="0" destOrd="0" presId="urn:microsoft.com/office/officeart/2005/8/layout/vList2"/>
    <dgm:cxn modelId="{45121E9D-3E34-CB49-A7F5-9E98B9AB6C48}" type="presOf" srcId="{7A925214-72EE-4EB6-A94C-37235FBEAE15}" destId="{8D583B1E-CC64-439F-8519-7C5052E210A9}" srcOrd="0" destOrd="0" presId="urn:microsoft.com/office/officeart/2005/8/layout/vList2"/>
    <dgm:cxn modelId="{CBEE22B8-209E-4829-8F00-0176E5AECF79}" srcId="{7A925214-72EE-4EB6-A94C-37235FBEAE15}" destId="{C6CFDFC9-0D44-4FAA-86BB-2EE23241BAD7}" srcOrd="3" destOrd="0" parTransId="{E424369B-7570-41EB-B8FF-3D8230B19CA7}" sibTransId="{71A17A90-D6F4-48A2-8564-A01D51FD0EF2}"/>
    <dgm:cxn modelId="{DCA4E9D3-6A26-924B-B8CE-7A1F81C8BB7D}" type="presOf" srcId="{66276635-F511-4870-8AD9-87140BABEF3E}" destId="{1A1132EF-B689-4815-A42F-1C39EF471106}" srcOrd="0" destOrd="0"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CF6628DE-4A65-7B4C-A34D-EB75FABE92B5}" type="presOf" srcId="{089129D3-FA29-47D4-84F9-13984F77ED1D}" destId="{FB2CCB66-114F-4516-8090-FBEBDB2FCCAD}" srcOrd="0" destOrd="0" presId="urn:microsoft.com/office/officeart/2005/8/layout/vList2"/>
    <dgm:cxn modelId="{76B5CCEE-3F73-B04B-AAEF-0A4329DEDE94}" type="presOf" srcId="{594C59EB-A7F7-490D-B2DD-E0E5011741EF}" destId="{6C3A2D1D-E3E0-4FD3-B25E-BA15327FF5E1}" srcOrd="0" destOrd="0"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005910F4-6B94-3F46-BD01-32D2A88DD187}" type="presOf" srcId="{05BCCC5B-B70D-4BA3-8450-0B802D477353}" destId="{B324F83B-6267-48BE-BD65-DFD3D085CBDB}" srcOrd="0" destOrd="1" presId="urn:microsoft.com/office/officeart/2005/8/layout/vList2"/>
    <dgm:cxn modelId="{3C3FCCBF-20B9-9044-A40B-AC790449D4B4}" type="presParOf" srcId="{8D583B1E-CC64-439F-8519-7C5052E210A9}" destId="{94DE11FD-93D6-46E5-823D-41F25814C002}" srcOrd="0" destOrd="0" presId="urn:microsoft.com/office/officeart/2005/8/layout/vList2"/>
    <dgm:cxn modelId="{0D1FA66A-A04B-784C-9813-AD31C9F5C4A9}" type="presParOf" srcId="{8D583B1E-CC64-439F-8519-7C5052E210A9}" destId="{6C3A2D1D-E3E0-4FD3-B25E-BA15327FF5E1}" srcOrd="1" destOrd="0" presId="urn:microsoft.com/office/officeart/2005/8/layout/vList2"/>
    <dgm:cxn modelId="{DDD1694D-D40A-F249-96E4-4032E800F6DA}" type="presParOf" srcId="{8D583B1E-CC64-439F-8519-7C5052E210A9}" destId="{FB2CCB66-114F-4516-8090-FBEBDB2FCCAD}" srcOrd="2" destOrd="0" presId="urn:microsoft.com/office/officeart/2005/8/layout/vList2"/>
    <dgm:cxn modelId="{F4071A1A-53A0-6A44-955C-288AD8AABA21}" type="presParOf" srcId="{8D583B1E-CC64-439F-8519-7C5052E210A9}" destId="{2D8906BD-81D4-4BED-89D6-3BF7AAFB4A59}" srcOrd="3" destOrd="0" presId="urn:microsoft.com/office/officeart/2005/8/layout/vList2"/>
    <dgm:cxn modelId="{CF9AE2BC-F3FF-CF4E-AC90-C5D9BBBDB72C}" type="presParOf" srcId="{8D583B1E-CC64-439F-8519-7C5052E210A9}" destId="{FE713A05-7580-4CE7-8800-A3238E846BAC}" srcOrd="4" destOrd="0" presId="urn:microsoft.com/office/officeart/2005/8/layout/vList2"/>
    <dgm:cxn modelId="{8F8CF722-0FE7-A84A-B08B-47257892A089}" type="presParOf" srcId="{8D583B1E-CC64-439F-8519-7C5052E210A9}" destId="{B324F83B-6267-48BE-BD65-DFD3D085CBDB}" srcOrd="5" destOrd="0" presId="urn:microsoft.com/office/officeart/2005/8/layout/vList2"/>
    <dgm:cxn modelId="{5BA315B6-2297-CA4B-9BDD-0A4E8AE7050E}" type="presParOf" srcId="{8D583B1E-CC64-439F-8519-7C5052E210A9}" destId="{611F12DB-109E-469B-A4D2-9BD377C086FC}" srcOrd="6" destOrd="0" presId="urn:microsoft.com/office/officeart/2005/8/layout/vList2"/>
    <dgm:cxn modelId="{F948B7C5-54EF-744E-AFA9-ABFBC4D34202}"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A925214-72EE-4EB6-A94C-37235FBEAE15}"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089129D3-FA29-47D4-84F9-13984F77ED1D}">
      <dgm:prSet phldrT="[Text]"/>
      <dgm:spPr/>
      <dgm:t>
        <a:bodyPr/>
        <a:lstStyle/>
        <a:p>
          <a:r>
            <a:rPr lang="en-US" b="1"/>
            <a:t>Semantics</a:t>
          </a:r>
          <a:endParaRPr lang="en-US" dirty="0"/>
        </a:p>
      </dgm:t>
    </dgm:pt>
    <dgm:pt modelId="{0D84DF40-8849-4273-BDAA-1D9970E320E2}" type="parTrans" cxnId="{1AA237F2-0AAB-4381-B093-DFAF10776547}">
      <dgm:prSet/>
      <dgm:spPr/>
      <dgm:t>
        <a:bodyPr/>
        <a:lstStyle/>
        <a:p>
          <a:endParaRPr lang="en-US"/>
        </a:p>
      </dgm:t>
    </dgm:pt>
    <dgm:pt modelId="{51D923AE-1D6C-46D6-8719-8285D2014E48}" type="sibTrans" cxnId="{1AA237F2-0AAB-4381-B093-DFAF10776547}">
      <dgm:prSet/>
      <dgm:spPr/>
      <dgm:t>
        <a:bodyPr/>
        <a:lstStyle/>
        <a:p>
          <a:endParaRPr lang="en-US"/>
        </a:p>
      </dgm:t>
    </dgm:pt>
    <dgm:pt modelId="{C94CC739-9532-4093-B5A9-FCBD785E6E96}">
      <dgm:prSet/>
      <dgm:spPr/>
      <dgm:t>
        <a:bodyPr/>
        <a:lstStyle/>
        <a:p>
          <a:r>
            <a:rPr lang="en-US" dirty="0"/>
            <a:t>The meaning of words (and parts of words) and combinations of words</a:t>
          </a:r>
        </a:p>
      </dgm:t>
    </dgm:pt>
    <dgm:pt modelId="{7192A967-0525-4A3C-B3EC-95193F850D99}" type="parTrans" cxnId="{9E47028B-0767-4413-9289-5134F9CA6ED0}">
      <dgm:prSet/>
      <dgm:spPr/>
      <dgm:t>
        <a:bodyPr/>
        <a:lstStyle/>
        <a:p>
          <a:endParaRPr lang="en-US"/>
        </a:p>
      </dgm:t>
    </dgm:pt>
    <dgm:pt modelId="{05A75D64-0F73-48B9-ACB7-9115F2D531A7}" type="sibTrans" cxnId="{9E47028B-0767-4413-9289-5134F9CA6ED0}">
      <dgm:prSet/>
      <dgm:spPr/>
      <dgm:t>
        <a:bodyPr/>
        <a:lstStyle/>
        <a:p>
          <a:endParaRPr lang="en-US"/>
        </a:p>
      </dgm:t>
    </dgm:pt>
    <dgm:pt modelId="{A345C623-74C5-4AFA-98F0-1EECDAFEB794}">
      <dgm:prSet/>
      <dgm:spPr/>
      <dgm:t>
        <a:bodyPr/>
        <a:lstStyle/>
        <a:p>
          <a:r>
            <a:rPr lang="en-US" b="1"/>
            <a:t>Syntax</a:t>
          </a:r>
          <a:endParaRPr lang="en-US" b="1" dirty="0"/>
        </a:p>
      </dgm:t>
    </dgm:pt>
    <dgm:pt modelId="{223CE708-CFF0-4E7E-98F2-D9F5E0325D1F}" type="parTrans" cxnId="{25E8FC5A-98FA-4070-89A7-CD5928EBFFA7}">
      <dgm:prSet/>
      <dgm:spPr/>
      <dgm:t>
        <a:bodyPr/>
        <a:lstStyle/>
        <a:p>
          <a:endParaRPr lang="en-US"/>
        </a:p>
      </dgm:t>
    </dgm:pt>
    <dgm:pt modelId="{A79B24AA-9958-4069-8B3A-7AB8FFAD46E0}" type="sibTrans" cxnId="{25E8FC5A-98FA-4070-89A7-CD5928EBFFA7}">
      <dgm:prSet/>
      <dgm:spPr/>
      <dgm:t>
        <a:bodyPr/>
        <a:lstStyle/>
        <a:p>
          <a:endParaRPr lang="en-US"/>
        </a:p>
      </dgm:t>
    </dgm:pt>
    <dgm:pt modelId="{1EB2F0C9-411D-46C1-8077-338386BA407E}">
      <dgm:prSet/>
      <dgm:spPr/>
      <dgm:t>
        <a:bodyPr/>
        <a:lstStyle/>
        <a:p>
          <a:r>
            <a:rPr lang="en-US" dirty="0"/>
            <a:t>the rules that pertain to the ways in which words can be combined to form sentences in a language</a:t>
          </a:r>
        </a:p>
      </dgm:t>
    </dgm:pt>
    <dgm:pt modelId="{ECC8AC43-5587-4F36-AB89-9D8475BA7A2A}" type="parTrans" cxnId="{1A7A7B79-F9F2-4077-858D-642D0E8DF2A3}">
      <dgm:prSet/>
      <dgm:spPr/>
      <dgm:t>
        <a:bodyPr/>
        <a:lstStyle/>
        <a:p>
          <a:endParaRPr lang="en-US"/>
        </a:p>
      </dgm:t>
    </dgm:pt>
    <dgm:pt modelId="{6732A570-F4F2-444B-8A37-8ABD45ED728B}" type="sibTrans" cxnId="{1A7A7B79-F9F2-4077-858D-642D0E8DF2A3}">
      <dgm:prSet/>
      <dgm:spPr/>
      <dgm:t>
        <a:bodyPr/>
        <a:lstStyle/>
        <a:p>
          <a:endParaRPr lang="en-US"/>
        </a:p>
      </dgm:t>
    </dgm:pt>
    <dgm:pt modelId="{05BCCC5B-B70D-4BA3-8450-0B802D477353}">
      <dgm:prSet/>
      <dgm:spPr/>
      <dgm:t>
        <a:bodyPr/>
        <a:lstStyle/>
        <a:p>
          <a:r>
            <a:rPr lang="en-US" dirty="0"/>
            <a:t>Understanding or Use of correct sentence structure</a:t>
          </a:r>
        </a:p>
      </dgm:t>
    </dgm:pt>
    <dgm:pt modelId="{E79E65FD-48C5-48F1-A2C9-5569428177E6}" type="parTrans" cxnId="{0BA0B92E-DA6E-4A44-8891-E455FC52746A}">
      <dgm:prSet/>
      <dgm:spPr/>
      <dgm:t>
        <a:bodyPr/>
        <a:lstStyle/>
        <a:p>
          <a:endParaRPr lang="en-US"/>
        </a:p>
      </dgm:t>
    </dgm:pt>
    <dgm:pt modelId="{9ADEFEDC-F0A4-40D6-997A-87C91504C7DF}" type="sibTrans" cxnId="{0BA0B92E-DA6E-4A44-8891-E455FC52746A}">
      <dgm:prSet/>
      <dgm:spPr/>
      <dgm:t>
        <a:bodyPr/>
        <a:lstStyle/>
        <a:p>
          <a:endParaRPr lang="en-US"/>
        </a:p>
      </dgm:t>
    </dgm:pt>
    <dgm:pt modelId="{C6CFDFC9-0D44-4FAA-86BB-2EE23241BAD7}">
      <dgm:prSet/>
      <dgm:spPr/>
      <dgm:t>
        <a:bodyPr/>
        <a:lstStyle/>
        <a:p>
          <a:r>
            <a:rPr lang="en-US" b="1" dirty="0">
              <a:solidFill>
                <a:srgbClr val="008000"/>
              </a:solidFill>
            </a:rPr>
            <a:t>Pragmatics</a:t>
          </a:r>
        </a:p>
      </dgm:t>
    </dgm:pt>
    <dgm:pt modelId="{E424369B-7570-41EB-B8FF-3D8230B19CA7}" type="parTrans" cxnId="{CBEE22B8-209E-4829-8F00-0176E5AECF79}">
      <dgm:prSet/>
      <dgm:spPr/>
      <dgm:t>
        <a:bodyPr/>
        <a:lstStyle/>
        <a:p>
          <a:endParaRPr lang="en-US"/>
        </a:p>
      </dgm:t>
    </dgm:pt>
    <dgm:pt modelId="{71A17A90-D6F4-48A2-8564-A01D51FD0EF2}" type="sibTrans" cxnId="{CBEE22B8-209E-4829-8F00-0176E5AECF79}">
      <dgm:prSet/>
      <dgm:spPr/>
      <dgm:t>
        <a:bodyPr/>
        <a:lstStyle/>
        <a:p>
          <a:endParaRPr lang="en-US"/>
        </a:p>
      </dgm:t>
    </dgm:pt>
    <dgm:pt modelId="{66276635-F511-4870-8AD9-87140BABEF3E}">
      <dgm:prSet/>
      <dgm:spPr/>
      <dgm:t>
        <a:bodyPr/>
        <a:lstStyle/>
        <a:p>
          <a:r>
            <a:rPr lang="en-US" dirty="0"/>
            <a:t>Understanding language in relation to social contexts</a:t>
          </a:r>
        </a:p>
      </dgm:t>
    </dgm:pt>
    <dgm:pt modelId="{5160E095-704F-47A1-BD69-3927E703BC54}" type="parTrans" cxnId="{98F1286A-C519-43E0-84BD-ED63BE4F7498}">
      <dgm:prSet/>
      <dgm:spPr/>
      <dgm:t>
        <a:bodyPr/>
        <a:lstStyle/>
        <a:p>
          <a:endParaRPr lang="en-US"/>
        </a:p>
      </dgm:t>
    </dgm:pt>
    <dgm:pt modelId="{EF9A267B-30F2-487A-9958-3EDDF4905305}" type="sibTrans" cxnId="{98F1286A-C519-43E0-84BD-ED63BE4F7498}">
      <dgm:prSet/>
      <dgm:spPr/>
      <dgm:t>
        <a:bodyPr/>
        <a:lstStyle/>
        <a:p>
          <a:endParaRPr lang="en-US"/>
        </a:p>
      </dgm:t>
    </dgm:pt>
    <dgm:pt modelId="{8AD5AE2A-2C1D-468F-B769-4546639377D3}">
      <dgm:prSet/>
      <dgm:spPr/>
      <dgm:t>
        <a:bodyPr/>
        <a:lstStyle/>
        <a:p>
          <a:r>
            <a:rPr lang="en-US" dirty="0"/>
            <a:t>Knowing what to say, how to say it and when to say it</a:t>
          </a:r>
        </a:p>
      </dgm:t>
    </dgm:pt>
    <dgm:pt modelId="{28B83043-705D-431A-BAC2-0751F1612C5F}" type="parTrans" cxnId="{787E39D4-E627-45A7-99CF-4405416D3FCC}">
      <dgm:prSet/>
      <dgm:spPr/>
      <dgm:t>
        <a:bodyPr/>
        <a:lstStyle/>
        <a:p>
          <a:endParaRPr lang="en-US"/>
        </a:p>
      </dgm:t>
    </dgm:pt>
    <dgm:pt modelId="{CE4C8801-E007-4936-B360-2AB3C3A5FBAD}" type="sibTrans" cxnId="{787E39D4-E627-45A7-99CF-4405416D3FCC}">
      <dgm:prSet/>
      <dgm:spPr/>
      <dgm:t>
        <a:bodyPr/>
        <a:lstStyle/>
        <a:p>
          <a:endParaRPr lang="en-US"/>
        </a:p>
      </dgm:t>
    </dgm:pt>
    <dgm:pt modelId="{BC43366E-9E00-4E18-BD99-E344CD1CA7F4}">
      <dgm:prSet/>
      <dgm:spPr/>
      <dgm:t>
        <a:bodyPr/>
        <a:lstStyle/>
        <a:p>
          <a:r>
            <a:rPr lang="en-US" b="1" dirty="0"/>
            <a:t>Phonology</a:t>
          </a:r>
        </a:p>
      </dgm:t>
    </dgm:pt>
    <dgm:pt modelId="{7A9BE1AE-A34B-4830-9D36-765B412674A0}" type="parTrans" cxnId="{00D09A52-C864-4624-A037-00611C96E544}">
      <dgm:prSet/>
      <dgm:spPr/>
      <dgm:t>
        <a:bodyPr/>
        <a:lstStyle/>
        <a:p>
          <a:endParaRPr lang="en-US"/>
        </a:p>
      </dgm:t>
    </dgm:pt>
    <dgm:pt modelId="{2FAE6F71-2146-43F4-BB04-81BEABCD8001}" type="sibTrans" cxnId="{00D09A52-C864-4624-A037-00611C96E544}">
      <dgm:prSet/>
      <dgm:spPr/>
      <dgm:t>
        <a:bodyPr/>
        <a:lstStyle/>
        <a:p>
          <a:endParaRPr lang="en-US"/>
        </a:p>
      </dgm:t>
    </dgm:pt>
    <dgm:pt modelId="{594C59EB-A7F7-490D-B2DD-E0E5011741EF}">
      <dgm:prSet/>
      <dgm:spPr/>
      <dgm:t>
        <a:bodyPr/>
        <a:lstStyle/>
        <a:p>
          <a:r>
            <a:rPr lang="en-US" dirty="0"/>
            <a:t>Speech sounds (i.e., phonemes) system of a language, including the rules for combining and using phonemes</a:t>
          </a:r>
        </a:p>
      </dgm:t>
    </dgm:pt>
    <dgm:pt modelId="{B55473D2-5245-46B7-9023-26644B5E34F2}" type="parTrans" cxnId="{AAF1C249-A2BB-45E7-9CE7-2C2464CACEC9}">
      <dgm:prSet/>
      <dgm:spPr/>
      <dgm:t>
        <a:bodyPr/>
        <a:lstStyle/>
        <a:p>
          <a:endParaRPr lang="en-US"/>
        </a:p>
      </dgm:t>
    </dgm:pt>
    <dgm:pt modelId="{2930DA35-63CD-464F-8722-A78353104A51}" type="sibTrans" cxnId="{AAF1C249-A2BB-45E7-9CE7-2C2464CACEC9}">
      <dgm:prSet/>
      <dgm:spPr/>
      <dgm:t>
        <a:bodyPr/>
        <a:lstStyle/>
        <a:p>
          <a:endParaRPr lang="en-US"/>
        </a:p>
      </dgm:t>
    </dgm:pt>
    <dgm:pt modelId="{8D583B1E-CC64-439F-8519-7C5052E210A9}" type="pres">
      <dgm:prSet presAssocID="{7A925214-72EE-4EB6-A94C-37235FBEAE15}" presName="linear" presStyleCnt="0">
        <dgm:presLayoutVars>
          <dgm:animLvl val="lvl"/>
          <dgm:resizeHandles val="exact"/>
        </dgm:presLayoutVars>
      </dgm:prSet>
      <dgm:spPr/>
    </dgm:pt>
    <dgm:pt modelId="{94DE11FD-93D6-46E5-823D-41F25814C002}" type="pres">
      <dgm:prSet presAssocID="{BC43366E-9E00-4E18-BD99-E344CD1CA7F4}" presName="parentText" presStyleLbl="node1" presStyleIdx="0" presStyleCnt="4">
        <dgm:presLayoutVars>
          <dgm:chMax val="0"/>
          <dgm:bulletEnabled val="1"/>
        </dgm:presLayoutVars>
      </dgm:prSet>
      <dgm:spPr/>
    </dgm:pt>
    <dgm:pt modelId="{6C3A2D1D-E3E0-4FD3-B25E-BA15327FF5E1}" type="pres">
      <dgm:prSet presAssocID="{BC43366E-9E00-4E18-BD99-E344CD1CA7F4}" presName="childText" presStyleLbl="revTx" presStyleIdx="0" presStyleCnt="4">
        <dgm:presLayoutVars>
          <dgm:bulletEnabled val="1"/>
        </dgm:presLayoutVars>
      </dgm:prSet>
      <dgm:spPr/>
    </dgm:pt>
    <dgm:pt modelId="{FB2CCB66-114F-4516-8090-FBEBDB2FCCAD}" type="pres">
      <dgm:prSet presAssocID="{089129D3-FA29-47D4-84F9-13984F77ED1D}" presName="parentText" presStyleLbl="node1" presStyleIdx="1" presStyleCnt="4">
        <dgm:presLayoutVars>
          <dgm:chMax val="0"/>
          <dgm:bulletEnabled val="1"/>
        </dgm:presLayoutVars>
      </dgm:prSet>
      <dgm:spPr/>
    </dgm:pt>
    <dgm:pt modelId="{2D8906BD-81D4-4BED-89D6-3BF7AAFB4A59}" type="pres">
      <dgm:prSet presAssocID="{089129D3-FA29-47D4-84F9-13984F77ED1D}" presName="childText" presStyleLbl="revTx" presStyleIdx="1" presStyleCnt="4">
        <dgm:presLayoutVars>
          <dgm:bulletEnabled val="1"/>
        </dgm:presLayoutVars>
      </dgm:prSet>
      <dgm:spPr/>
    </dgm:pt>
    <dgm:pt modelId="{FE713A05-7580-4CE7-8800-A3238E846BAC}" type="pres">
      <dgm:prSet presAssocID="{A345C623-74C5-4AFA-98F0-1EECDAFEB794}" presName="parentText" presStyleLbl="node1" presStyleIdx="2" presStyleCnt="4">
        <dgm:presLayoutVars>
          <dgm:chMax val="0"/>
          <dgm:bulletEnabled val="1"/>
        </dgm:presLayoutVars>
      </dgm:prSet>
      <dgm:spPr/>
    </dgm:pt>
    <dgm:pt modelId="{B324F83B-6267-48BE-BD65-DFD3D085CBDB}" type="pres">
      <dgm:prSet presAssocID="{A345C623-74C5-4AFA-98F0-1EECDAFEB794}" presName="childText" presStyleLbl="revTx" presStyleIdx="2" presStyleCnt="4">
        <dgm:presLayoutVars>
          <dgm:bulletEnabled val="1"/>
        </dgm:presLayoutVars>
      </dgm:prSet>
      <dgm:spPr/>
    </dgm:pt>
    <dgm:pt modelId="{611F12DB-109E-469B-A4D2-9BD377C086FC}" type="pres">
      <dgm:prSet presAssocID="{C6CFDFC9-0D44-4FAA-86BB-2EE23241BAD7}" presName="parentText" presStyleLbl="node1" presStyleIdx="3" presStyleCnt="4">
        <dgm:presLayoutVars>
          <dgm:chMax val="0"/>
          <dgm:bulletEnabled val="1"/>
        </dgm:presLayoutVars>
      </dgm:prSet>
      <dgm:spPr/>
    </dgm:pt>
    <dgm:pt modelId="{1A1132EF-B689-4815-A42F-1C39EF471106}" type="pres">
      <dgm:prSet presAssocID="{C6CFDFC9-0D44-4FAA-86BB-2EE23241BAD7}" presName="childText" presStyleLbl="revTx" presStyleIdx="3" presStyleCnt="4">
        <dgm:presLayoutVars>
          <dgm:bulletEnabled val="1"/>
        </dgm:presLayoutVars>
      </dgm:prSet>
      <dgm:spPr/>
    </dgm:pt>
  </dgm:ptLst>
  <dgm:cxnLst>
    <dgm:cxn modelId="{459F6508-AD34-7844-95F0-9BDF2B9BA2CB}" type="presOf" srcId="{A345C623-74C5-4AFA-98F0-1EECDAFEB794}" destId="{FE713A05-7580-4CE7-8800-A3238E846BAC}" srcOrd="0" destOrd="0" presId="urn:microsoft.com/office/officeart/2005/8/layout/vList2"/>
    <dgm:cxn modelId="{7E1A1D19-157E-7644-89FC-7D18BBA30B7E}" type="presOf" srcId="{BC43366E-9E00-4E18-BD99-E344CD1CA7F4}" destId="{94DE11FD-93D6-46E5-823D-41F25814C002}" srcOrd="0" destOrd="0" presId="urn:microsoft.com/office/officeart/2005/8/layout/vList2"/>
    <dgm:cxn modelId="{79E52228-C0CB-554B-92C2-0A6280D78E98}" type="presOf" srcId="{66276635-F511-4870-8AD9-87140BABEF3E}" destId="{1A1132EF-B689-4815-A42F-1C39EF471106}" srcOrd="0" destOrd="0" presId="urn:microsoft.com/office/officeart/2005/8/layout/vList2"/>
    <dgm:cxn modelId="{0BA0B92E-DA6E-4A44-8891-E455FC52746A}" srcId="{A345C623-74C5-4AFA-98F0-1EECDAFEB794}" destId="{05BCCC5B-B70D-4BA3-8450-0B802D477353}" srcOrd="1" destOrd="0" parTransId="{E79E65FD-48C5-48F1-A2C9-5569428177E6}" sibTransId="{9ADEFEDC-F0A4-40D6-997A-87C91504C7DF}"/>
    <dgm:cxn modelId="{E8320C32-8D4D-8A43-91F6-5BB175F57AA6}" type="presOf" srcId="{C94CC739-9532-4093-B5A9-FCBD785E6E96}" destId="{2D8906BD-81D4-4BED-89D6-3BF7AAFB4A59}" srcOrd="0" destOrd="0" presId="urn:microsoft.com/office/officeart/2005/8/layout/vList2"/>
    <dgm:cxn modelId="{AAF1C249-A2BB-45E7-9CE7-2C2464CACEC9}" srcId="{BC43366E-9E00-4E18-BD99-E344CD1CA7F4}" destId="{594C59EB-A7F7-490D-B2DD-E0E5011741EF}" srcOrd="0" destOrd="0" parTransId="{B55473D2-5245-46B7-9023-26644B5E34F2}" sibTransId="{2930DA35-63CD-464F-8722-A78353104A51}"/>
    <dgm:cxn modelId="{00D09A52-C864-4624-A037-00611C96E544}" srcId="{7A925214-72EE-4EB6-A94C-37235FBEAE15}" destId="{BC43366E-9E00-4E18-BD99-E344CD1CA7F4}" srcOrd="0" destOrd="0" parTransId="{7A9BE1AE-A34B-4830-9D36-765B412674A0}" sibTransId="{2FAE6F71-2146-43F4-BB04-81BEABCD8001}"/>
    <dgm:cxn modelId="{F759C655-B115-634F-8E53-6518EA786FAF}" type="presOf" srcId="{8AD5AE2A-2C1D-468F-B769-4546639377D3}" destId="{1A1132EF-B689-4815-A42F-1C39EF471106}" srcOrd="0" destOrd="1" presId="urn:microsoft.com/office/officeart/2005/8/layout/vList2"/>
    <dgm:cxn modelId="{25E8FC5A-98FA-4070-89A7-CD5928EBFFA7}" srcId="{7A925214-72EE-4EB6-A94C-37235FBEAE15}" destId="{A345C623-74C5-4AFA-98F0-1EECDAFEB794}" srcOrd="2" destOrd="0" parTransId="{223CE708-CFF0-4E7E-98F2-D9F5E0325D1F}" sibTransId="{A79B24AA-9958-4069-8B3A-7AB8FFAD46E0}"/>
    <dgm:cxn modelId="{3109D35F-D924-CD4D-9CD3-3275CA437195}" type="presOf" srcId="{089129D3-FA29-47D4-84F9-13984F77ED1D}" destId="{FB2CCB66-114F-4516-8090-FBEBDB2FCCAD}" srcOrd="0" destOrd="0" presId="urn:microsoft.com/office/officeart/2005/8/layout/vList2"/>
    <dgm:cxn modelId="{98F1286A-C519-43E0-84BD-ED63BE4F7498}" srcId="{C6CFDFC9-0D44-4FAA-86BB-2EE23241BAD7}" destId="{66276635-F511-4870-8AD9-87140BABEF3E}" srcOrd="0" destOrd="0" parTransId="{5160E095-704F-47A1-BD69-3927E703BC54}" sibTransId="{EF9A267B-30F2-487A-9958-3EDDF4905305}"/>
    <dgm:cxn modelId="{ED9B4971-A58C-3343-A554-A9109B2D8900}" type="presOf" srcId="{1EB2F0C9-411D-46C1-8077-338386BA407E}" destId="{B324F83B-6267-48BE-BD65-DFD3D085CBDB}" srcOrd="0" destOrd="0" presId="urn:microsoft.com/office/officeart/2005/8/layout/vList2"/>
    <dgm:cxn modelId="{1A7A7B79-F9F2-4077-858D-642D0E8DF2A3}" srcId="{A345C623-74C5-4AFA-98F0-1EECDAFEB794}" destId="{1EB2F0C9-411D-46C1-8077-338386BA407E}" srcOrd="0" destOrd="0" parTransId="{ECC8AC43-5587-4F36-AB89-9D8475BA7A2A}" sibTransId="{6732A570-F4F2-444B-8A37-8ABD45ED728B}"/>
    <dgm:cxn modelId="{2CAA4D80-F0F6-1140-A932-21ABE6C4CB85}" type="presOf" srcId="{7A925214-72EE-4EB6-A94C-37235FBEAE15}" destId="{8D583B1E-CC64-439F-8519-7C5052E210A9}" srcOrd="0" destOrd="0" presId="urn:microsoft.com/office/officeart/2005/8/layout/vList2"/>
    <dgm:cxn modelId="{9E47028B-0767-4413-9289-5134F9CA6ED0}" srcId="{089129D3-FA29-47D4-84F9-13984F77ED1D}" destId="{C94CC739-9532-4093-B5A9-FCBD785E6E96}" srcOrd="0" destOrd="0" parTransId="{7192A967-0525-4A3C-B3EC-95193F850D99}" sibTransId="{05A75D64-0F73-48B9-ACB7-9115F2D531A7}"/>
    <dgm:cxn modelId="{CBEE22B8-209E-4829-8F00-0176E5AECF79}" srcId="{7A925214-72EE-4EB6-A94C-37235FBEAE15}" destId="{C6CFDFC9-0D44-4FAA-86BB-2EE23241BAD7}" srcOrd="3" destOrd="0" parTransId="{E424369B-7570-41EB-B8FF-3D8230B19CA7}" sibTransId="{71A17A90-D6F4-48A2-8564-A01D51FD0EF2}"/>
    <dgm:cxn modelId="{951605BC-16F6-A64D-972F-6D68E31E2AC1}" type="presOf" srcId="{594C59EB-A7F7-490D-B2DD-E0E5011741EF}" destId="{6C3A2D1D-E3E0-4FD3-B25E-BA15327FF5E1}" srcOrd="0" destOrd="0" presId="urn:microsoft.com/office/officeart/2005/8/layout/vList2"/>
    <dgm:cxn modelId="{787E39D4-E627-45A7-99CF-4405416D3FCC}" srcId="{C6CFDFC9-0D44-4FAA-86BB-2EE23241BAD7}" destId="{8AD5AE2A-2C1D-468F-B769-4546639377D3}" srcOrd="1" destOrd="0" parTransId="{28B83043-705D-431A-BAC2-0751F1612C5F}" sibTransId="{CE4C8801-E007-4936-B360-2AB3C3A5FBAD}"/>
    <dgm:cxn modelId="{B614EAD8-A6CE-1848-8E5D-FDDC1C2B7CD1}" type="presOf" srcId="{C6CFDFC9-0D44-4FAA-86BB-2EE23241BAD7}" destId="{611F12DB-109E-469B-A4D2-9BD377C086FC}" srcOrd="0" destOrd="0" presId="urn:microsoft.com/office/officeart/2005/8/layout/vList2"/>
    <dgm:cxn modelId="{E3BDBBE5-1595-C647-A019-B93A8BE13E5D}" type="presOf" srcId="{05BCCC5B-B70D-4BA3-8450-0B802D477353}" destId="{B324F83B-6267-48BE-BD65-DFD3D085CBDB}" srcOrd="0" destOrd="1" presId="urn:microsoft.com/office/officeart/2005/8/layout/vList2"/>
    <dgm:cxn modelId="{1AA237F2-0AAB-4381-B093-DFAF10776547}" srcId="{7A925214-72EE-4EB6-A94C-37235FBEAE15}" destId="{089129D3-FA29-47D4-84F9-13984F77ED1D}" srcOrd="1" destOrd="0" parTransId="{0D84DF40-8849-4273-BDAA-1D9970E320E2}" sibTransId="{51D923AE-1D6C-46D6-8719-8285D2014E48}"/>
    <dgm:cxn modelId="{3FF6B4FE-9D02-F440-8F27-68E7E907AB75}" type="presParOf" srcId="{8D583B1E-CC64-439F-8519-7C5052E210A9}" destId="{94DE11FD-93D6-46E5-823D-41F25814C002}" srcOrd="0" destOrd="0" presId="urn:microsoft.com/office/officeart/2005/8/layout/vList2"/>
    <dgm:cxn modelId="{E61611B7-A3A7-954B-8EEE-95FA179E4B09}" type="presParOf" srcId="{8D583B1E-CC64-439F-8519-7C5052E210A9}" destId="{6C3A2D1D-E3E0-4FD3-B25E-BA15327FF5E1}" srcOrd="1" destOrd="0" presId="urn:microsoft.com/office/officeart/2005/8/layout/vList2"/>
    <dgm:cxn modelId="{5DCB1CBC-FD53-1948-8624-7A4E66EF46DA}" type="presParOf" srcId="{8D583B1E-CC64-439F-8519-7C5052E210A9}" destId="{FB2CCB66-114F-4516-8090-FBEBDB2FCCAD}" srcOrd="2" destOrd="0" presId="urn:microsoft.com/office/officeart/2005/8/layout/vList2"/>
    <dgm:cxn modelId="{8ED8FB7C-EADA-ED40-8A27-E3E1C54F9BBE}" type="presParOf" srcId="{8D583B1E-CC64-439F-8519-7C5052E210A9}" destId="{2D8906BD-81D4-4BED-89D6-3BF7AAFB4A59}" srcOrd="3" destOrd="0" presId="urn:microsoft.com/office/officeart/2005/8/layout/vList2"/>
    <dgm:cxn modelId="{D6E4128E-2B2A-2842-A6D6-CC0AFC3788A4}" type="presParOf" srcId="{8D583B1E-CC64-439F-8519-7C5052E210A9}" destId="{FE713A05-7580-4CE7-8800-A3238E846BAC}" srcOrd="4" destOrd="0" presId="urn:microsoft.com/office/officeart/2005/8/layout/vList2"/>
    <dgm:cxn modelId="{A69DADCB-86D0-6F41-BE40-54F8F7CBB484}" type="presParOf" srcId="{8D583B1E-CC64-439F-8519-7C5052E210A9}" destId="{B324F83B-6267-48BE-BD65-DFD3D085CBDB}" srcOrd="5" destOrd="0" presId="urn:microsoft.com/office/officeart/2005/8/layout/vList2"/>
    <dgm:cxn modelId="{FF01FB1F-2973-DC4F-ACB9-87710EB9B35D}" type="presParOf" srcId="{8D583B1E-CC64-439F-8519-7C5052E210A9}" destId="{611F12DB-109E-469B-A4D2-9BD377C086FC}" srcOrd="6" destOrd="0" presId="urn:microsoft.com/office/officeart/2005/8/layout/vList2"/>
    <dgm:cxn modelId="{4957FAB9-28B1-5A4C-B7CC-D89F2C69D6B4}" type="presParOf" srcId="{8D583B1E-CC64-439F-8519-7C5052E210A9}" destId="{1A1132EF-B689-4815-A42F-1C39EF4711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Phonology</a:t>
          </a:r>
          <a:endParaRPr lang="en-US" sz="2700" b="1" kern="1200" dirty="0"/>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rgbClr val="008000"/>
              </a:solidFill>
            </a:rPr>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rgbClr val="008000"/>
              </a:solidFill>
            </a:rPr>
            <a:t>Semantics</a:t>
          </a:r>
          <a:endParaRPr lang="en-US" sz="2700" kern="1200" dirty="0">
            <a:solidFill>
              <a:srgbClr val="008000"/>
            </a:solidFill>
          </a:endParaRPr>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rgbClr val="008000"/>
              </a:solidFill>
            </a:rPr>
            <a:t>Syntax</a:t>
          </a:r>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Pragmatics</a:t>
          </a:r>
          <a:endParaRPr lang="en-US" sz="2700" b="1" kern="1200" dirty="0"/>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E11FD-93D6-46E5-823D-41F25814C002}">
      <dsp:nvSpPr>
        <dsp:cNvPr id="0" name=""/>
        <dsp:cNvSpPr/>
      </dsp:nvSpPr>
      <dsp:spPr>
        <a:xfrm>
          <a:off x="0" y="53928"/>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Phonology</a:t>
          </a:r>
        </a:p>
      </dsp:txBody>
      <dsp:txXfrm>
        <a:off x="31613" y="85541"/>
        <a:ext cx="8547373" cy="584369"/>
      </dsp:txXfrm>
    </dsp:sp>
    <dsp:sp modelId="{6C3A2D1D-E3E0-4FD3-B25E-BA15327FF5E1}">
      <dsp:nvSpPr>
        <dsp:cNvPr id="0" name=""/>
        <dsp:cNvSpPr/>
      </dsp:nvSpPr>
      <dsp:spPr>
        <a:xfrm>
          <a:off x="0" y="701523"/>
          <a:ext cx="8610599"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Speech sounds (i.e., phonemes) system of a language, including the rules for combining and using phonemes</a:t>
          </a:r>
        </a:p>
      </dsp:txBody>
      <dsp:txXfrm>
        <a:off x="0" y="701523"/>
        <a:ext cx="8610599" cy="656707"/>
      </dsp:txXfrm>
    </dsp:sp>
    <dsp:sp modelId="{FB2CCB66-114F-4516-8090-FBEBDB2FCCAD}">
      <dsp:nvSpPr>
        <dsp:cNvPr id="0" name=""/>
        <dsp:cNvSpPr/>
      </dsp:nvSpPr>
      <dsp:spPr>
        <a:xfrm>
          <a:off x="0" y="1358230"/>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Semantics</a:t>
          </a:r>
          <a:endParaRPr lang="en-US" sz="2700" kern="1200" dirty="0"/>
        </a:p>
      </dsp:txBody>
      <dsp:txXfrm>
        <a:off x="31613" y="1389843"/>
        <a:ext cx="8547373" cy="584369"/>
      </dsp:txXfrm>
    </dsp:sp>
    <dsp:sp modelId="{2D8906BD-81D4-4BED-89D6-3BF7AAFB4A59}">
      <dsp:nvSpPr>
        <dsp:cNvPr id="0" name=""/>
        <dsp:cNvSpPr/>
      </dsp:nvSpPr>
      <dsp:spPr>
        <a:xfrm>
          <a:off x="0" y="2005825"/>
          <a:ext cx="8610599"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meaning of words (and parts of words) and combinations of words</a:t>
          </a:r>
        </a:p>
      </dsp:txBody>
      <dsp:txXfrm>
        <a:off x="0" y="2005825"/>
        <a:ext cx="8610599" cy="447120"/>
      </dsp:txXfrm>
    </dsp:sp>
    <dsp:sp modelId="{FE713A05-7580-4CE7-8800-A3238E846BAC}">
      <dsp:nvSpPr>
        <dsp:cNvPr id="0" name=""/>
        <dsp:cNvSpPr/>
      </dsp:nvSpPr>
      <dsp:spPr>
        <a:xfrm>
          <a:off x="0" y="245294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a:t>Syntax</a:t>
          </a:r>
          <a:endParaRPr lang="en-US" sz="2700" b="1" kern="1200" dirty="0"/>
        </a:p>
      </dsp:txBody>
      <dsp:txXfrm>
        <a:off x="31613" y="2484558"/>
        <a:ext cx="8547373" cy="584369"/>
      </dsp:txXfrm>
    </dsp:sp>
    <dsp:sp modelId="{B324F83B-6267-48BE-BD65-DFD3D085CBDB}">
      <dsp:nvSpPr>
        <dsp:cNvPr id="0" name=""/>
        <dsp:cNvSpPr/>
      </dsp:nvSpPr>
      <dsp:spPr>
        <a:xfrm>
          <a:off x="0" y="3100540"/>
          <a:ext cx="8610599" cy="103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the rules that pertain to the ways in which words can be combined to form sentences in a language</a:t>
          </a:r>
        </a:p>
        <a:p>
          <a:pPr marL="228600" lvl="1" indent="-228600" algn="l" defTabSz="933450">
            <a:lnSpc>
              <a:spcPct val="90000"/>
            </a:lnSpc>
            <a:spcBef>
              <a:spcPct val="0"/>
            </a:spcBef>
            <a:spcAft>
              <a:spcPct val="20000"/>
            </a:spcAft>
            <a:buChar char="•"/>
          </a:pPr>
          <a:r>
            <a:rPr lang="en-US" sz="2100" kern="1200" dirty="0"/>
            <a:t>Understanding or Use of correct sentence structure</a:t>
          </a:r>
        </a:p>
      </dsp:txBody>
      <dsp:txXfrm>
        <a:off x="0" y="3100540"/>
        <a:ext cx="8610599" cy="1033964"/>
      </dsp:txXfrm>
    </dsp:sp>
    <dsp:sp modelId="{611F12DB-109E-469B-A4D2-9BD377C086FC}">
      <dsp:nvSpPr>
        <dsp:cNvPr id="0" name=""/>
        <dsp:cNvSpPr/>
      </dsp:nvSpPr>
      <dsp:spPr>
        <a:xfrm>
          <a:off x="0" y="4134505"/>
          <a:ext cx="8610599" cy="64759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solidFill>
                <a:srgbClr val="008000"/>
              </a:solidFill>
            </a:rPr>
            <a:t>Pragmatics</a:t>
          </a:r>
        </a:p>
      </dsp:txBody>
      <dsp:txXfrm>
        <a:off x="31613" y="4166118"/>
        <a:ext cx="8547373" cy="584369"/>
      </dsp:txXfrm>
    </dsp:sp>
    <dsp:sp modelId="{1A1132EF-B689-4815-A42F-1C39EF471106}">
      <dsp:nvSpPr>
        <dsp:cNvPr id="0" name=""/>
        <dsp:cNvSpPr/>
      </dsp:nvSpPr>
      <dsp:spPr>
        <a:xfrm>
          <a:off x="0" y="4782100"/>
          <a:ext cx="8610599"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Understanding language in relation to social contexts</a:t>
          </a:r>
        </a:p>
        <a:p>
          <a:pPr marL="228600" lvl="1" indent="-228600" algn="l" defTabSz="933450">
            <a:lnSpc>
              <a:spcPct val="90000"/>
            </a:lnSpc>
            <a:spcBef>
              <a:spcPct val="0"/>
            </a:spcBef>
            <a:spcAft>
              <a:spcPct val="20000"/>
            </a:spcAft>
            <a:buChar char="•"/>
          </a:pPr>
          <a:r>
            <a:rPr lang="en-US" sz="2100" kern="1200" dirty="0"/>
            <a:t>Knowing what to say, how to say it and when to say it</a:t>
          </a:r>
        </a:p>
      </dsp:txBody>
      <dsp:txXfrm>
        <a:off x="0" y="4782100"/>
        <a:ext cx="8610599" cy="7265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BF2551-1BA7-8B41-91EC-AE655B8B95B3}" type="datetimeFigureOut">
              <a:rPr lang="en-US" smtClean="0"/>
              <a:t>7/6/19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1B795A-3609-8B49-ABAF-C53ACE9D5217}" type="slidenum">
              <a:rPr lang="en-US" smtClean="0"/>
              <a:t>‹#›</a:t>
            </a:fld>
            <a:endParaRPr lang="en-US"/>
          </a:p>
        </p:txBody>
      </p:sp>
    </p:spTree>
    <p:extLst>
      <p:ext uri="{BB962C8B-B14F-4D97-AF65-F5344CB8AC3E}">
        <p14:creationId xmlns:p14="http://schemas.microsoft.com/office/powerpoint/2010/main" val="11149211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reading.uoregon.edu/big_ideas/pa/pa_sequence.php"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5</a:t>
            </a:fld>
            <a:endParaRPr lang="en-US" sz="130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16</a:t>
            </a:fld>
            <a:endParaRPr lang="en-US" sz="130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17</a:t>
            </a:fld>
            <a:endParaRPr lang="en-US" sz="1300">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18</a:t>
            </a:fld>
            <a:endParaRPr lang="en-US" sz="130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19</a:t>
            </a:fld>
            <a:endParaRPr lang="en-US" sz="1300">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20</a:t>
            </a:fld>
            <a:endParaRPr lang="en-US" sz="1300">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21</a:t>
            </a:fld>
            <a:endParaRPr lang="en-US" sz="130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22</a:t>
            </a:fld>
            <a:endParaRPr lang="en-US" sz="1300">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23</a:t>
            </a:fld>
            <a:endParaRPr lang="en-US" sz="1300">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24</a:t>
            </a:fld>
            <a:endParaRPr lang="en-US" sz="1300">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Gaga for grandma</a:t>
            </a:r>
          </a:p>
          <a:p>
            <a:r>
              <a:rPr lang="en-US" dirty="0"/>
              <a:t>Baba for bottle</a:t>
            </a:r>
          </a:p>
        </p:txBody>
      </p:sp>
      <p:sp>
        <p:nvSpPr>
          <p:cNvPr id="4" name="Slide Number Placeholder 3"/>
          <p:cNvSpPr>
            <a:spLocks noGrp="1"/>
          </p:cNvSpPr>
          <p:nvPr>
            <p:ph type="sldNum" sz="quarter" idx="10"/>
          </p:nvPr>
        </p:nvSpPr>
        <p:spPr/>
        <p:txBody>
          <a:bodyPr/>
          <a:lstStyle/>
          <a:p>
            <a:fld id="{A61B795A-3609-8B49-ABAF-C53ACE9D5217}" type="slidenum">
              <a:rPr lang="en-US" smtClean="0"/>
              <a:t>35</a:t>
            </a:fld>
            <a:endParaRPr lang="en-US"/>
          </a:p>
        </p:txBody>
      </p:sp>
    </p:spTree>
    <p:extLst>
      <p:ext uri="{BB962C8B-B14F-4D97-AF65-F5344CB8AC3E}">
        <p14:creationId xmlns:p14="http://schemas.microsoft.com/office/powerpoint/2010/main" val="531908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6</a:t>
            </a:fld>
            <a:endParaRPr lang="en-US" sz="1300">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079"/>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566EFAB-0878-FF4F-B02D-02C6A9CE4CDA}" type="slidenum">
              <a:rPr lang="en-US" sz="1300">
                <a:latin typeface="Times New Roman" charset="0"/>
              </a:rPr>
              <a:pPr/>
              <a:t>45</a:t>
            </a:fld>
            <a:endParaRPr lang="en-US" sz="1300">
              <a:latin typeface="Times New Roman" charset="0"/>
            </a:endParaRPr>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r>
              <a:rPr lang="en-US" b="1" dirty="0">
                <a:latin typeface="Arial" charset="0"/>
              </a:rPr>
              <a:t>Trainer:  </a:t>
            </a:r>
            <a:r>
              <a:rPr lang="en-US" dirty="0">
                <a:latin typeface="Arial" charset="0"/>
              </a:rPr>
              <a:t>This is a visual way to represent the information shared on the previous slide.  We move from less complex to more complex.  Keeping in mind, blending/segmenting and deletion and manipulation are the most critical skills.  Phonological awareness activities extend beyond first grade.  Second grade and beyond should have students engaged in these types of activities.  Particularly the more advanced phonological awareness activities of manipulation. </a:t>
            </a:r>
          </a:p>
          <a:p>
            <a:endParaRPr lang="en-US" dirty="0">
              <a:latin typeface="Arial" charset="0"/>
            </a:endParaRPr>
          </a:p>
          <a:p>
            <a:r>
              <a:rPr lang="en-US" b="1" i="1" dirty="0">
                <a:latin typeface="Arial" charset="0"/>
              </a:rPr>
              <a:t>CAUTION:  </a:t>
            </a:r>
            <a:r>
              <a:rPr lang="en-US" i="1" dirty="0">
                <a:latin typeface="Arial" charset="0"/>
              </a:rPr>
              <a:t>Second grade teachers will question why they need to worry about phonological awareness skills as they may view this as a kindergarten “thing.”  Be sure to share with second grade teachers that students sitting in their classroom who are struggling readers/writers most likely have struggles with phonological awareness.  Because of this, the teachers need to understand the continuum and how to evaluate where/which step a student is “stuck” at.  It is also important for second grade teachers to understand students in second grade and beyond still need instruction in phonological awareness. </a:t>
            </a:r>
          </a:p>
          <a:p>
            <a:endParaRPr lang="en-US" b="1" dirty="0">
              <a:latin typeface="Arial" charset="0"/>
            </a:endParaRPr>
          </a:p>
          <a:p>
            <a:r>
              <a:rPr lang="en-US" u="sng" dirty="0">
                <a:latin typeface="Calibri" charset="0"/>
                <a:hlinkClick r:id="rId3"/>
              </a:rPr>
              <a:t>Image reference:  http://reading.uoregon.edu/big_ideas/pa/pa_sequence.php</a:t>
            </a:r>
            <a:endParaRPr lang="en-US" dirty="0">
              <a:latin typeface="Calibri" charset="0"/>
            </a:endParaRPr>
          </a:p>
          <a:p>
            <a:endParaRPr lang="en-US" sz="1000" b="1" dirty="0">
              <a:latin typeface="Arial" charset="0"/>
            </a:endParaRPr>
          </a:p>
          <a:p>
            <a:endParaRPr lang="en-US" sz="1000" b="1" dirty="0">
              <a:latin typeface="Arial" charset="0"/>
            </a:endParaRPr>
          </a:p>
          <a:p>
            <a:endParaRPr lang="en-US" sz="1000" b="1" dirty="0">
              <a:latin typeface="Arial" charset="0"/>
            </a:endParaRPr>
          </a:p>
          <a:p>
            <a:r>
              <a:rPr lang="en-US" sz="1000" b="1" dirty="0">
                <a:latin typeface="Arial" charset="0"/>
              </a:rPr>
              <a:t>Phonological Awareness: Instructional and Assessment Guidelines (</a:t>
            </a:r>
            <a:r>
              <a:rPr lang="en-US" sz="1000" b="1" dirty="0" err="1">
                <a:latin typeface="Arial" charset="0"/>
              </a:rPr>
              <a:t>www.ldonline.com</a:t>
            </a:r>
            <a:r>
              <a:rPr lang="en-US" sz="1000" b="1" dirty="0">
                <a:latin typeface="Arial" charset="0"/>
              </a:rPr>
              <a:t>)</a:t>
            </a:r>
          </a:p>
          <a:p>
            <a:r>
              <a:rPr lang="en-US" sz="1000" dirty="0">
                <a:latin typeface="Arial" charset="0"/>
              </a:rPr>
              <a:t>By: David J. Chard and Shirley V. Dickson</a:t>
            </a:r>
          </a:p>
          <a:p>
            <a:endParaRPr lang="en-US" sz="1000" dirty="0">
              <a:latin typeface="Arial" charset="0"/>
            </a:endParaRPr>
          </a:p>
          <a:p>
            <a:r>
              <a:rPr lang="en-US" sz="1000" dirty="0">
                <a:latin typeface="Arial" charset="0"/>
              </a:rPr>
              <a:t>This article defines phonological awareness and discusses historic and contemporary research findings regarding its relation to early reading. Common misconceptions about phonological awareness are addressed. Research-based guidelines for teaching phonological awareness and phonemic awareness to all children are described. Additional instructional design guidelines are offered for teaching children with learning disabilities who are experiencing difficulties with early reading. Considerations for assessing children's phonological awareness are discussed, and descriptions of available measures are provided.</a:t>
            </a:r>
          </a:p>
          <a:p>
            <a:endParaRPr lang="en-US" sz="1000" dirty="0">
              <a:latin typeface="Times New Roman" charset="0"/>
            </a:endParaRPr>
          </a:p>
          <a:p>
            <a:endParaRPr lang="en-US" sz="1000" dirty="0">
              <a:latin typeface="Times New Roman" charset="0"/>
            </a:endParaRPr>
          </a:p>
          <a:p>
            <a:endParaRPr lang="en-US" sz="1000" dirty="0">
              <a:latin typeface="Times New Roman" charset="0"/>
            </a:endParaRPr>
          </a:p>
        </p:txBody>
      </p:sp>
    </p:spTree>
    <p:extLst>
      <p:ext uri="{BB962C8B-B14F-4D97-AF65-F5344CB8AC3E}">
        <p14:creationId xmlns:p14="http://schemas.microsoft.com/office/powerpoint/2010/main" val="1701538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picking</a:t>
            </a:r>
            <a:r>
              <a:rPr lang="en-US" baseline="0" dirty="0"/>
              <a:t> flowers</a:t>
            </a:r>
            <a:endParaRPr lang="en-US" dirty="0"/>
          </a:p>
        </p:txBody>
      </p:sp>
      <p:sp>
        <p:nvSpPr>
          <p:cNvPr id="4" name="Slide Number Placeholder 3"/>
          <p:cNvSpPr>
            <a:spLocks noGrp="1"/>
          </p:cNvSpPr>
          <p:nvPr>
            <p:ph type="sldNum" sz="quarter" idx="10"/>
          </p:nvPr>
        </p:nvSpPr>
        <p:spPr/>
        <p:txBody>
          <a:bodyPr/>
          <a:lstStyle/>
          <a:p>
            <a:fld id="{A61B795A-3609-8B49-ABAF-C53ACE9D5217}" type="slidenum">
              <a:rPr lang="en-US" smtClean="0"/>
              <a:t>66</a:t>
            </a:fld>
            <a:endParaRPr lang="en-US"/>
          </a:p>
        </p:txBody>
      </p:sp>
    </p:spTree>
    <p:extLst>
      <p:ext uri="{BB962C8B-B14F-4D97-AF65-F5344CB8AC3E}">
        <p14:creationId xmlns:p14="http://schemas.microsoft.com/office/powerpoint/2010/main" val="1347525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72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73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7/6/19 3:14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12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76</a:t>
            </a:fld>
            <a:endParaRPr lang="en-US" sz="1200" b="0" i="0">
              <a:latin typeface="Calibri"/>
              <a:ea typeface="+mn-ea"/>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7/6/19 3:14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12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77</a:t>
            </a:fld>
            <a:endParaRPr lang="en-US" sz="1200" b="0" i="0">
              <a:latin typeface="Calibri"/>
              <a:ea typeface="+mn-ea"/>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lgn="r" defTabSz="914400">
              <a:buNone/>
            </a:pPr>
            <a:fld id="{8B263312-38AA-4E1E-B2B5-0F8F122B24FE}" type="slidenum">
              <a:rPr lang="en-US" sz="1200" b="0" i="0">
                <a:latin typeface="Calibri"/>
                <a:ea typeface="+mn-ea"/>
                <a:cs typeface="+mn-cs"/>
              </a:rPr>
              <a:t>78</a:t>
            </a:fld>
            <a:endParaRPr lang="en-US" sz="1200" b="0" i="0">
              <a:latin typeface="Calibri"/>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7/6/19 3:14 PM</a:t>
            </a:fld>
            <a:endParaRPr lang="en-US" sz="1200" b="0" i="0">
              <a:latin typeface="Calibri"/>
              <a:ea typeface="+mn-ea"/>
              <a:cs typeface="+mn-cs"/>
            </a:endParaRPr>
          </a:p>
        </p:txBody>
      </p:sp>
      <p:sp>
        <p:nvSpPr>
          <p:cNvPr id="6" name="Footer Placeholder 5"/>
          <p:cNvSpPr>
            <a:spLocks noGrp="1"/>
          </p:cNvSpPr>
          <p:nvPr>
            <p:ph type="ftr" sz="quarter" idx="12"/>
          </p:nvPr>
        </p:nvSpPr>
        <p:spPr/>
        <p:txBody>
          <a:bodyPr/>
          <a:lstStyle/>
          <a:p>
            <a:pPr algn="l" defTabSz="914400">
              <a:buNone/>
            </a:pPr>
            <a:r>
              <a:rPr lang="en-US" sz="12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12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1200" b="0" i="0">
                <a:solidFill>
                  <a:srgbClr val="000000"/>
                </a:solidFill>
                <a:latin typeface="Calibri"/>
                <a:ea typeface="+mn-ea"/>
                <a:cs typeface="+mn-cs"/>
              </a:rPr>
            </a:br>
            <a:r>
              <a:rPr lang="en-US" sz="12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dirty="0"/>
          </a:p>
        </p:txBody>
      </p:sp>
      <p:sp>
        <p:nvSpPr>
          <p:cNvPr id="7" name="Slide Number Placeholder 6"/>
          <p:cNvSpPr>
            <a:spLocks noGrp="1"/>
          </p:cNvSpPr>
          <p:nvPr>
            <p:ph type="sldNum" sz="quarter" idx="13"/>
          </p:nvPr>
        </p:nvSpPr>
        <p:spPr/>
        <p:txBody>
          <a:bodyPr/>
          <a:lstStyle/>
          <a:p>
            <a:pPr algn="r" defTabSz="914400">
              <a:buNone/>
            </a:pPr>
            <a:fld id="{EC87E0CF-87F6-4B58-B8B8-DCAB2DAAF3CA}" type="slidenum">
              <a:rPr lang="en-US" sz="1200" b="0" i="0">
                <a:latin typeface="Calibri"/>
                <a:ea typeface="+mn-ea"/>
                <a:cs typeface="+mn-cs"/>
              </a:rPr>
              <a:t>79</a:t>
            </a:fld>
            <a:endParaRPr lang="en-US" sz="1200" b="0" i="0">
              <a:latin typeface="Calibri"/>
              <a:ea typeface="+mn-ea"/>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77% of 2 year olds will pick the taxonomic pairing</a:t>
            </a:r>
            <a:r>
              <a:rPr lang="en-US" baseline="0" dirty="0"/>
              <a:t> rather than the thematic or functional connection</a:t>
            </a:r>
            <a:endParaRPr lang="en-US" dirty="0"/>
          </a:p>
        </p:txBody>
      </p:sp>
      <p:sp>
        <p:nvSpPr>
          <p:cNvPr id="4" name="Slide Number Placeholder 3"/>
          <p:cNvSpPr>
            <a:spLocks noGrp="1"/>
          </p:cNvSpPr>
          <p:nvPr>
            <p:ph type="sldNum" sz="quarter" idx="10"/>
          </p:nvPr>
        </p:nvSpPr>
        <p:spPr/>
        <p:txBody>
          <a:bodyPr/>
          <a:lstStyle/>
          <a:p>
            <a:fld id="{A61B795A-3609-8B49-ABAF-C53ACE9D5217}" type="slidenum">
              <a:rPr lang="en-US" smtClean="0"/>
              <a:t>89</a:t>
            </a:fld>
            <a:endParaRPr lang="en-US"/>
          </a:p>
        </p:txBody>
      </p:sp>
    </p:spTree>
    <p:extLst>
      <p:ext uri="{BB962C8B-B14F-4D97-AF65-F5344CB8AC3E}">
        <p14:creationId xmlns:p14="http://schemas.microsoft.com/office/powerpoint/2010/main" val="2877646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ACD696D-4389-7748-92DA-1F8BC4D41BEE}" type="slidenum">
              <a:rPr lang="en-US" sz="1200"/>
              <a:pPr/>
              <a:t>98</a:t>
            </a:fld>
            <a:endParaRPr lang="en-US" sz="1200"/>
          </a:p>
        </p:txBody>
      </p:sp>
      <p:sp>
        <p:nvSpPr>
          <p:cNvPr id="2048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0483"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dirty="0">
                <a:latin typeface="Arial" charset="0"/>
              </a:rPr>
              <a:t>Major Findings from the study:</a:t>
            </a:r>
          </a:p>
          <a:p>
            <a:pPr eaLnBrk="1" hangingPunct="1">
              <a:spcBef>
                <a:spcPct val="0"/>
              </a:spcBef>
              <a:buFontTx/>
              <a:buChar char="•"/>
            </a:pPr>
            <a:r>
              <a:rPr lang="en-US" dirty="0">
                <a:latin typeface="Arial" charset="0"/>
              </a:rPr>
              <a:t> Children from all three groups of families started to speak around the same time and developed good</a:t>
            </a:r>
          </a:p>
          <a:p>
            <a:pPr eaLnBrk="1" hangingPunct="1">
              <a:spcBef>
                <a:spcPct val="0"/>
              </a:spcBef>
            </a:pPr>
            <a:r>
              <a:rPr lang="en-US" dirty="0">
                <a:latin typeface="Arial" charset="0"/>
              </a:rPr>
              <a:t>structure and use of language.</a:t>
            </a:r>
          </a:p>
          <a:p>
            <a:pPr eaLnBrk="1" hangingPunct="1">
              <a:spcBef>
                <a:spcPct val="0"/>
              </a:spcBef>
              <a:buFontTx/>
              <a:buChar char="•"/>
            </a:pPr>
            <a:r>
              <a:rPr lang="en-US" dirty="0">
                <a:latin typeface="Arial" charset="0"/>
              </a:rPr>
              <a:t> Children in professional families heard more words per hour, associated with larger cumulative</a:t>
            </a:r>
          </a:p>
          <a:p>
            <a:pPr eaLnBrk="1" hangingPunct="1">
              <a:spcBef>
                <a:spcPct val="0"/>
              </a:spcBef>
            </a:pPr>
            <a:r>
              <a:rPr lang="en-US" dirty="0">
                <a:latin typeface="Arial" charset="0"/>
              </a:rPr>
              <a:t>vocabularies.</a:t>
            </a:r>
          </a:p>
          <a:p>
            <a:pPr eaLnBrk="1" hangingPunct="1">
              <a:spcBef>
                <a:spcPct val="0"/>
              </a:spcBef>
              <a:buFontTx/>
              <a:buChar char="•"/>
            </a:pPr>
            <a:r>
              <a:rPr lang="en-US" dirty="0">
                <a:latin typeface="Arial" charset="0"/>
              </a:rPr>
              <a:t> In professional families, children heard an average of 2,153 words per hour, while children in working</a:t>
            </a:r>
          </a:p>
          <a:p>
            <a:pPr eaLnBrk="1" hangingPunct="1">
              <a:spcBef>
                <a:spcPct val="0"/>
              </a:spcBef>
            </a:pPr>
            <a:r>
              <a:rPr lang="en-US" dirty="0">
                <a:latin typeface="Arial" charset="0"/>
              </a:rPr>
              <a:t>class families heard an average of 1,251 words per hour and children in welfare families heard an average</a:t>
            </a:r>
          </a:p>
          <a:p>
            <a:pPr eaLnBrk="1" hangingPunct="1">
              <a:spcBef>
                <a:spcPct val="0"/>
              </a:spcBef>
            </a:pPr>
            <a:r>
              <a:rPr lang="en-US" dirty="0">
                <a:latin typeface="Arial" charset="0"/>
              </a:rPr>
              <a:t>of 616 words per hour. Extrapolated out, this means that in a year children in professional families heard</a:t>
            </a:r>
          </a:p>
          <a:p>
            <a:pPr eaLnBrk="1" hangingPunct="1">
              <a:spcBef>
                <a:spcPct val="0"/>
              </a:spcBef>
            </a:pPr>
            <a:r>
              <a:rPr lang="en-US" dirty="0">
                <a:latin typeface="Arial" charset="0"/>
              </a:rPr>
              <a:t>an average of 11 million words, while children in working class families heard an average of 6 million</a:t>
            </a:r>
          </a:p>
          <a:p>
            <a:pPr eaLnBrk="1" hangingPunct="1">
              <a:spcBef>
                <a:spcPct val="0"/>
              </a:spcBef>
            </a:pPr>
            <a:r>
              <a:rPr lang="en-US" dirty="0">
                <a:latin typeface="Arial" charset="0"/>
              </a:rPr>
              <a:t>words and children in welfare families heard an average of 3 million words. </a:t>
            </a:r>
          </a:p>
          <a:p>
            <a:pPr eaLnBrk="1" hangingPunct="1">
              <a:spcBef>
                <a:spcPct val="0"/>
              </a:spcBef>
              <a:buFontTx/>
              <a:buChar char="•"/>
            </a:pPr>
            <a:r>
              <a:rPr lang="en-US" dirty="0">
                <a:latin typeface="Arial" charset="0"/>
              </a:rPr>
              <a:t> By kindergarten, a child from a welfare family could have heard 32 million words fewer than a classmate from a professional family.</a:t>
            </a:r>
          </a:p>
          <a:p>
            <a:pPr eaLnBrk="1" hangingPunct="1">
              <a:spcBef>
                <a:spcPct val="0"/>
              </a:spcBef>
              <a:buFontTx/>
              <a:buChar char="•"/>
            </a:pPr>
            <a:r>
              <a:rPr lang="en-US" dirty="0">
                <a:latin typeface="Arial" charset="0"/>
              </a:rPr>
              <a:t> By age three, the observed cumulative vocabulary for children in the professional families was about 1,100 words. For children from working class families, the observed cumulative vocabulary was about 750 words and for children from welfare families it was just above 500 words.</a:t>
            </a:r>
          </a:p>
          <a:p>
            <a:pPr eaLnBrk="1" hangingPunct="1">
              <a:spcBef>
                <a:spcPct val="0"/>
              </a:spcBef>
              <a:buFontTx/>
              <a:buChar char="•"/>
            </a:pPr>
            <a:r>
              <a:rPr lang="en-US" dirty="0">
                <a:latin typeface="Arial" charset="0"/>
              </a:rPr>
              <a:t> Children in professional families heard a higher ratio of encouragements to discouragements than their</a:t>
            </a:r>
          </a:p>
          <a:p>
            <a:pPr eaLnBrk="1" hangingPunct="1">
              <a:spcBef>
                <a:spcPct val="0"/>
              </a:spcBef>
            </a:pPr>
            <a:r>
              <a:rPr lang="en-US" dirty="0">
                <a:latin typeface="Arial" charset="0"/>
              </a:rPr>
              <a:t>working class and welfare counterparts. This point was another striking research finding. Of the three socioeconomic levels studied, only the children in welfare families heard feedback that was overwhelmingly (80 to 90%) negative. This negative tone surely affects the children's self-concept, motivation level and expectations.</a:t>
            </a:r>
          </a:p>
          <a:p>
            <a:pPr eaLnBrk="1" hangingPunct="1">
              <a:spcBef>
                <a:spcPct val="0"/>
              </a:spcBef>
            </a:pPr>
            <a:endParaRPr lang="en-US" dirty="0">
              <a:latin typeface="Arial" charset="0"/>
            </a:endParaRPr>
          </a:p>
          <a:p>
            <a:pPr eaLnBrk="1" hangingPunct="1">
              <a:spcBef>
                <a:spcPct val="0"/>
              </a:spcBef>
            </a:pPr>
            <a:r>
              <a:rPr lang="en-US" b="1" dirty="0">
                <a:latin typeface="Calibri" charset="0"/>
              </a:rPr>
              <a:t>What do these results mean for children entering preschool? </a:t>
            </a:r>
            <a:r>
              <a:rPr lang="en-US" dirty="0">
                <a:latin typeface="Calibri" charset="0"/>
              </a:rPr>
              <a:t>1.) The size of the differences between families in the amount of talk to babies is tremendous. 2.) The differences add up to large advantages or disadvantages for children in in oral language before they begin preschool.</a:t>
            </a:r>
          </a:p>
          <a:p>
            <a:pPr eaLnBrk="1" hangingPunct="1">
              <a:spcBef>
                <a:spcPct val="0"/>
              </a:spcBef>
            </a:pPr>
            <a:endParaRPr lang="en-US" dirty="0">
              <a:latin typeface="Calibri" charset="0"/>
            </a:endParaRPr>
          </a:p>
          <a:p>
            <a:pPr eaLnBrk="1" hangingPunct="1">
              <a:spcBef>
                <a:spcPct val="0"/>
              </a:spcBef>
            </a:pPr>
            <a:r>
              <a:rPr lang="en-US" dirty="0" err="1">
                <a:latin typeface="Calibri" charset="0"/>
              </a:rPr>
              <a:t>Gilkerson</a:t>
            </a:r>
            <a:r>
              <a:rPr lang="en-US" dirty="0">
                <a:latin typeface="Calibri" charset="0"/>
              </a:rPr>
              <a:t>, et al., (2015): LENA analysis of 329 families, 2 months to 4 years; lower SES kids vocalized less than other kids, vocalization explained 7-16% of the variance in oral language; by age 3 a 4 million word gap</a:t>
            </a:r>
          </a:p>
          <a:p>
            <a:pPr eaLnBrk="1" hangingPunct="1">
              <a:spcBef>
                <a:spcPct val="0"/>
              </a:spcBef>
            </a:pPr>
            <a:endParaRPr lang="en-US" dirty="0">
              <a:latin typeface="Calibri" charset="0"/>
            </a:endParaRPr>
          </a:p>
          <a:p>
            <a:pPr eaLnBrk="1" hangingPunct="1">
              <a:spcBef>
                <a:spcPct val="0"/>
              </a:spcBef>
            </a:pPr>
            <a:r>
              <a:rPr lang="en-US" dirty="0">
                <a:latin typeface="Calibri" charset="0"/>
              </a:rPr>
              <a:t>Sperry, Sperry, &amp; Miller, 2018---claimed no gap, but doesn’t include the top group that was included in these other studies</a:t>
            </a:r>
          </a:p>
          <a:p>
            <a:pPr eaLnBrk="1" hangingPunct="1">
              <a:spcBef>
                <a:spcPct val="0"/>
              </a:spcBef>
            </a:pPr>
            <a:endParaRPr lang="en-US" dirty="0">
              <a:latin typeface="Calibri" charset="0"/>
            </a:endParaRPr>
          </a:p>
          <a:p>
            <a:pPr eaLnBrk="1" hangingPunct="1">
              <a:spcBef>
                <a:spcPct val="0"/>
              </a:spcBef>
            </a:pPr>
            <a:r>
              <a:rPr lang="en-US" dirty="0">
                <a:latin typeface="Calibri" charset="0"/>
              </a:rPr>
              <a:t>The issue is how to explain the major vocabulary gap </a:t>
            </a:r>
            <a:endParaRPr lang="en-US" dirty="0">
              <a:latin typeface="Arial" charset="0"/>
            </a:endParaRPr>
          </a:p>
          <a:p>
            <a:pPr eaLnBrk="1" hangingPunct="1">
              <a:spcBef>
                <a:spcPct val="0"/>
              </a:spcBef>
            </a:pPr>
            <a:endParaRPr lang="en-US"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7</a:t>
            </a:fld>
            <a:endParaRPr lang="en-US" sz="1300">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27ACBB22-5E4E-3449-8208-CB0E835C2A6F}" type="slidenum">
              <a:rPr lang="en-US" sz="1200"/>
              <a:pPr/>
              <a:t>101</a:t>
            </a:fld>
            <a:endParaRPr lang="en-US" sz="1200"/>
          </a:p>
        </p:txBody>
      </p:sp>
      <p:sp>
        <p:nvSpPr>
          <p:cNvPr id="122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2291"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dirty="0">
                <a:solidFill>
                  <a:srgbClr val="120093"/>
                </a:solidFill>
                <a:latin typeface="Arial Rounded MT Bold" charset="0"/>
              </a:rPr>
              <a:t>Children enter preschool with different experiences in oral language. Some children have been in language-rich homes where there are many daily interactions and experiences. While others have come from homes where there were very limited conversations and experiences. The type of environment children have been exposed to for the first 3 to 4 years of life has a great impact on their development in oral language. </a:t>
            </a:r>
          </a:p>
          <a:p>
            <a:pPr eaLnBrk="1" hangingPunct="1">
              <a:spcBef>
                <a:spcPct val="0"/>
              </a:spcBef>
            </a:pPr>
            <a:endParaRPr lang="en-US" dirty="0">
              <a:solidFill>
                <a:srgbClr val="120093"/>
              </a:solidFill>
              <a:latin typeface="Arial Rounded MT Bold" charset="0"/>
            </a:endParaRPr>
          </a:p>
          <a:p>
            <a:pPr eaLnBrk="1" hangingPunct="1">
              <a:spcBef>
                <a:spcPct val="0"/>
              </a:spcBef>
            </a:pPr>
            <a:r>
              <a:rPr lang="en-US" dirty="0">
                <a:solidFill>
                  <a:srgbClr val="120093"/>
                </a:solidFill>
                <a:latin typeface="Arial Rounded MT Bold" charset="0"/>
              </a:rPr>
              <a:t>To show you the </a:t>
            </a:r>
            <a:r>
              <a:rPr lang="ja-JP" altLang="en-US">
                <a:solidFill>
                  <a:srgbClr val="120093"/>
                </a:solidFill>
                <a:latin typeface="Arial Rounded MT Bold" charset="0"/>
              </a:rPr>
              <a:t>“</a:t>
            </a:r>
            <a:r>
              <a:rPr lang="en-US" altLang="ja-JP" dirty="0">
                <a:solidFill>
                  <a:srgbClr val="120093"/>
                </a:solidFill>
                <a:latin typeface="Arial Rounded MT Bold" charset="0"/>
              </a:rPr>
              <a:t>meaningful differences</a:t>
            </a:r>
            <a:r>
              <a:rPr lang="ja-JP" altLang="en-US">
                <a:solidFill>
                  <a:srgbClr val="120093"/>
                </a:solidFill>
                <a:latin typeface="Arial Rounded MT Bold" charset="0"/>
              </a:rPr>
              <a:t>”</a:t>
            </a:r>
            <a:r>
              <a:rPr lang="en-US" altLang="ja-JP" dirty="0">
                <a:solidFill>
                  <a:srgbClr val="120093"/>
                </a:solidFill>
                <a:latin typeface="Arial Rounded MT Bold" charset="0"/>
              </a:rPr>
              <a:t> in language growth for children who have a language-rich environment versus those children who do not, let</a:t>
            </a:r>
            <a:r>
              <a:rPr lang="ja-JP" altLang="en-US">
                <a:solidFill>
                  <a:srgbClr val="120093"/>
                </a:solidFill>
                <a:latin typeface="Arial Rounded MT Bold" charset="0"/>
              </a:rPr>
              <a:t>’</a:t>
            </a:r>
            <a:r>
              <a:rPr lang="en-US" altLang="ja-JP" dirty="0">
                <a:solidFill>
                  <a:srgbClr val="120093"/>
                </a:solidFill>
                <a:latin typeface="Arial Rounded MT Bold" charset="0"/>
              </a:rPr>
              <a:t>s take a look at a landmark language study conducted by Hart and </a:t>
            </a:r>
            <a:r>
              <a:rPr lang="en-US" altLang="ja-JP" dirty="0" err="1">
                <a:solidFill>
                  <a:srgbClr val="120093"/>
                </a:solidFill>
                <a:latin typeface="Arial Rounded MT Bold" charset="0"/>
              </a:rPr>
              <a:t>Risley</a:t>
            </a:r>
            <a:r>
              <a:rPr lang="en-US" altLang="ja-JP" dirty="0">
                <a:solidFill>
                  <a:srgbClr val="120093"/>
                </a:solidFill>
                <a:latin typeface="Arial Rounded MT Bold" charset="0"/>
              </a:rPr>
              <a:t> (1995). The researchers conducted a longitudinal study of children and families from three groups: professional families, working-class families, and families on welfare. The study began when the children were between 7-9 months old and were followed until they turned 3 years old.</a:t>
            </a:r>
          </a:p>
          <a:p>
            <a:pPr eaLnBrk="1" hangingPunct="1">
              <a:spcBef>
                <a:spcPct val="0"/>
              </a:spcBef>
            </a:pPr>
            <a:endParaRPr lang="en-US" dirty="0">
              <a:solidFill>
                <a:srgbClr val="120093"/>
              </a:solidFill>
              <a:latin typeface="Arial Rounded MT Bold" charset="0"/>
            </a:endParaRPr>
          </a:p>
          <a:p>
            <a:pPr eaLnBrk="1" hangingPunct="1">
              <a:spcBef>
                <a:spcPct val="0"/>
              </a:spcBef>
            </a:pPr>
            <a:r>
              <a:rPr lang="en-US" dirty="0">
                <a:solidFill>
                  <a:srgbClr val="120093"/>
                </a:solidFill>
                <a:latin typeface="Arial Rounded MT Bold" charset="0"/>
              </a:rPr>
              <a:t>Hart &amp; </a:t>
            </a:r>
            <a:r>
              <a:rPr lang="en-US" dirty="0" err="1">
                <a:solidFill>
                  <a:srgbClr val="120093"/>
                </a:solidFill>
                <a:latin typeface="Arial Rounded MT Bold" charset="0"/>
              </a:rPr>
              <a:t>Risley</a:t>
            </a:r>
            <a:r>
              <a:rPr lang="en-US" dirty="0">
                <a:solidFill>
                  <a:srgbClr val="120093"/>
                </a:solidFill>
                <a:latin typeface="Arial Rounded MT Bold" charset="0"/>
              </a:rPr>
              <a:t> compared the average number of interactions initiated per hour in each of the three groups. They found 29 interactions initiated per hour in the homes of children who were from families on welfare, 28.5 interactions in the homes of children from families that were working class, and 33 interactions per hour in the homes of children who were from professional families.</a:t>
            </a:r>
            <a:endParaRPr lang="en-US" dirty="0">
              <a:latin typeface="Arial Rounded MT Bold" charset="0"/>
            </a:endParaRPr>
          </a:p>
          <a:p>
            <a:pPr eaLnBrk="1" hangingPunct="1">
              <a:spcBef>
                <a:spcPct val="0"/>
              </a:spcBef>
            </a:pPr>
            <a:endParaRPr lang="en-US" dirty="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527CFF9-EA4D-A44D-8718-CCA8575519DE}" type="slidenum">
              <a:rPr lang="en-US" sz="1200"/>
              <a:pPr/>
              <a:t>102</a:t>
            </a:fld>
            <a:endParaRPr lang="en-US" sz="1200"/>
          </a:p>
        </p:txBody>
      </p:sp>
      <p:sp>
        <p:nvSpPr>
          <p:cNvPr id="1433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4339"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atin typeface="Arial" charset="0"/>
              </a:rPr>
              <a:t>They found that </a:t>
            </a:r>
            <a:r>
              <a:rPr lang="en-US">
                <a:latin typeface="Calibri" charset="0"/>
              </a:rPr>
              <a:t>in an hour parents in professional families spent 42 minutes of their time interacting with their</a:t>
            </a:r>
          </a:p>
          <a:p>
            <a:r>
              <a:rPr lang="en-US">
                <a:latin typeface="Calibri" charset="0"/>
              </a:rPr>
              <a:t>babies, parents in working families spent an average of 26 minutes interacting with their babies and parents in welfare families spent 18 minutes.</a:t>
            </a:r>
            <a:endParaRPr lang="en-US">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276B009-5DD8-664B-882E-C8EB62AE33AE}" type="slidenum">
              <a:rPr lang="en-US" sz="1200"/>
              <a:pPr/>
              <a:t>103</a:t>
            </a:fld>
            <a:endParaRPr lang="en-US" sz="1200"/>
          </a:p>
        </p:txBody>
      </p:sp>
      <p:sp>
        <p:nvSpPr>
          <p:cNvPr id="16386"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atin typeface="Arial" charset="0"/>
              </a:rPr>
              <a:t>Perhaps the most striking results were the differences in quality of interaction, when the affirmations vs. prohibitions per hour were compared. The average child in a professional family heard 32 affirmations and five prohibitions per hour, a ratio of 6 encouragements to 1 discouragement. The average child in a working-class family heard 12 affirmatives and seven prohibitions per hour, a ratio of 2 encouragements to 1 discouragement. The average child in a welfare family heard five affirmatives and 11 prohibitions per hour, a ratio of 1 encouragement to 2 discouragements. </a:t>
            </a:r>
          </a:p>
          <a:p>
            <a:pPr eaLnBrk="1" hangingPunct="1">
              <a:spcBef>
                <a:spcPct val="0"/>
              </a:spcBef>
            </a:pPr>
            <a:endParaRPr lang="en-US">
              <a:latin typeface="Arial" charset="0"/>
            </a:endParaRPr>
          </a:p>
          <a:p>
            <a:pPr eaLnBrk="1" hangingPunct="1">
              <a:spcBef>
                <a:spcPct val="0"/>
              </a:spcBef>
            </a:pPr>
            <a:r>
              <a:rPr lang="en-US">
                <a:latin typeface="Arial" charset="0"/>
              </a:rPr>
              <a:t>Extrapolated to the first four years of life, the average child in a professional family would have heard 560,000 more times of encouraging feedback than discouraging feedback, and an average child in a working-class family would have heard 100,000 more encouragements than discouragements. However, the average child in a welfare family would have heard 125,000 more times of prohibitions than encouragements.</a:t>
            </a:r>
          </a:p>
          <a:p>
            <a:pPr eaLnBrk="1" hangingPunct="1">
              <a:spcBef>
                <a:spcPct val="0"/>
              </a:spcBef>
            </a:pPr>
            <a:endParaRPr lang="en-US">
              <a:latin typeface="Arial" charset="0"/>
            </a:endParaRPr>
          </a:p>
          <a:p>
            <a:pPr eaLnBrk="1" hangingPunct="1">
              <a:spcBef>
                <a:spcPct val="0"/>
              </a:spcBef>
            </a:pPr>
            <a:r>
              <a:rPr lang="en-US" i="1">
                <a:latin typeface="Arial" charset="0"/>
              </a:rPr>
              <a:t>The good news is that children can change adults</a:t>
            </a:r>
            <a:r>
              <a:rPr lang="en-US">
                <a:latin typeface="Arial" charset="0"/>
              </a:rPr>
              <a:t>. If children are in a high-quality preschool classroom where the teacher pays a lot of attention to the children and has a lot of back and forth conversations, the children will mirror the interaction at home. Thus, the children can change their parents interaction.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ECE004B-65A3-DE4A-AC81-C9C77A9E6557}" type="slidenum">
              <a:rPr lang="en-US" sz="1200"/>
              <a:pPr/>
              <a:t>104</a:t>
            </a:fld>
            <a:endParaRPr lang="en-US" sz="1200"/>
          </a:p>
        </p:txBody>
      </p:sp>
      <p:sp>
        <p:nvSpPr>
          <p:cNvPr id="1843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843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atin typeface="Arial" charset="0"/>
              </a:rPr>
              <a:t>In the number of words heard, the average child on welfare heard half as many words per hour (616 words per hour) as the average working –class child (1,251 words per hour) and less than one-third that of the average child in a professional family (2,153 words per hour). These results were stable over the duration of the 2 ½ year study.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CBE9E0B3-2D37-CF48-ACDB-3099B300B6BF}" type="slidenum">
              <a:rPr lang="en-US"/>
              <a:pPr/>
              <a:t>112</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319252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56D99004-055C-444B-8163-E0FD7EBAAAE0}" type="slidenum">
              <a:rPr lang="en-US"/>
              <a:pPr/>
              <a:t>113</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559181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7B5BC534-3701-2E4E-94B3-64936335EB44}" type="slidenum">
              <a:rPr lang="en-US"/>
              <a:pPr/>
              <a:t>114</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790201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3E5F1133-3DC9-834D-90B5-0B1202BB1783}" type="slidenum">
              <a:rPr lang="en-US"/>
              <a:pPr/>
              <a:t>115</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109252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8A4CA122-FC1D-9148-A028-305A3864A59C}" type="slidenum">
              <a:rPr lang="en-US"/>
              <a:pPr/>
              <a:t>116</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4163840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3E997A28-C008-D549-9009-51CFA150599B}" type="slidenum">
              <a:rPr lang="en-US"/>
              <a:pPr/>
              <a:t>117</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453230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8</a:t>
            </a:fld>
            <a:endParaRPr lang="en-US" sz="1300">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E7C480C9-1E48-8D49-A4DE-FE980CE92FD1}" type="slidenum">
              <a:rPr lang="en-US"/>
              <a:pPr/>
              <a:t>118</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124866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B5EDF11D-63E6-784D-BBCE-8DB531A9183F}" type="slidenum">
              <a:rPr lang="en-US"/>
              <a:pPr/>
              <a:t>119</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968591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C8B0FCAA-0E49-644B-8A13-6DC0715C90E8}" type="slidenum">
              <a:rPr lang="en-US"/>
              <a:pPr/>
              <a:t>120</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862536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91711AE0-7DF2-644B-B6ED-EDA2F1A78D8C}" type="slidenum">
              <a:rPr lang="en-US"/>
              <a:pPr/>
              <a:t>121</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4500083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CF10D52-4F2C-764A-A24A-8859B73A31EC}" type="slidenum">
              <a:rPr lang="en-US" sz="1200">
                <a:ea typeface="ヒラギノ角ゴ Pro W3" charset="0"/>
                <a:cs typeface="ヒラギノ角ゴ Pro W3" charset="0"/>
              </a:rPr>
              <a:pPr/>
              <a:t>122</a:t>
            </a:fld>
            <a:endParaRPr lang="en-US" sz="1200">
              <a:ea typeface="ヒラギノ角ゴ Pro W3" charset="0"/>
              <a:cs typeface="ヒラギノ角ゴ Pro W3" charset="0"/>
            </a:endParaRPr>
          </a:p>
        </p:txBody>
      </p:sp>
      <p:sp>
        <p:nvSpPr>
          <p:cNvPr id="177154" name="Rectangle 7"/>
          <p:cNvSpPr txBox="1">
            <a:spLocks noGrp="1" noChangeArrowheads="1"/>
          </p:cNvSpPr>
          <p:nvPr/>
        </p:nvSpPr>
        <p:spPr bwMode="auto">
          <a:xfrm>
            <a:off x="3970338" y="8828088"/>
            <a:ext cx="3038475"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925" tIns="47464" rIns="94925" bIns="47464" anchor="b"/>
          <a:lstStyle>
            <a:lvl1pPr defTabSz="920750">
              <a:defRPr sz="2400">
                <a:solidFill>
                  <a:schemeClr val="tx1"/>
                </a:solidFill>
                <a:latin typeface="Arial" charset="0"/>
                <a:ea typeface="ＭＳ Ｐゴシック" charset="0"/>
                <a:cs typeface="ＭＳ Ｐゴシック" charset="0"/>
              </a:defRPr>
            </a:lvl1pPr>
            <a:lvl2pPr marL="742950" indent="-285750" defTabSz="920750">
              <a:defRPr sz="2400">
                <a:solidFill>
                  <a:schemeClr val="tx1"/>
                </a:solidFill>
                <a:latin typeface="Arial" charset="0"/>
                <a:ea typeface="ＭＳ Ｐゴシック" charset="0"/>
              </a:defRPr>
            </a:lvl2pPr>
            <a:lvl3pPr marL="1143000" indent="-228600" defTabSz="920750">
              <a:defRPr sz="2400">
                <a:solidFill>
                  <a:schemeClr val="tx1"/>
                </a:solidFill>
                <a:latin typeface="Arial" charset="0"/>
                <a:ea typeface="ＭＳ Ｐゴシック" charset="0"/>
              </a:defRPr>
            </a:lvl3pPr>
            <a:lvl4pPr marL="1600200" indent="-228600" defTabSz="920750">
              <a:defRPr sz="2400">
                <a:solidFill>
                  <a:schemeClr val="tx1"/>
                </a:solidFill>
                <a:latin typeface="Arial" charset="0"/>
                <a:ea typeface="ＭＳ Ｐゴシック" charset="0"/>
              </a:defRPr>
            </a:lvl4pPr>
            <a:lvl5pPr marL="2057400" indent="-228600" defTabSz="920750">
              <a:defRPr sz="2400">
                <a:solidFill>
                  <a:schemeClr val="tx1"/>
                </a:solidFill>
                <a:latin typeface="Arial" charset="0"/>
                <a:ea typeface="ＭＳ Ｐゴシック" charset="0"/>
              </a:defRPr>
            </a:lvl5pPr>
            <a:lvl6pPr marL="2514600" indent="-228600" defTabSz="920750"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20750"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20750"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2075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BDC95C38-4002-464C-BACD-15EAD9AB1FDE}" type="slidenum">
              <a:rPr lang="en-US" sz="900">
                <a:latin typeface="Times New Roman" charset="0"/>
                <a:ea typeface="ヒラギノ角ゴ Pro W3" charset="0"/>
                <a:cs typeface="ヒラギノ角ゴ Pro W3" charset="0"/>
              </a:rPr>
              <a:pPr algn="r" eaLnBrk="1" hangingPunct="1"/>
              <a:t>122</a:t>
            </a:fld>
            <a:endParaRPr lang="en-US" sz="900">
              <a:latin typeface="Times New Roman" charset="0"/>
              <a:ea typeface="ヒラギノ角ゴ Pro W3" charset="0"/>
              <a:cs typeface="ヒラギノ角ゴ Pro W3" charset="0"/>
            </a:endParaRPr>
          </a:p>
        </p:txBody>
      </p:sp>
      <p:sp>
        <p:nvSpPr>
          <p:cNvPr id="177155" name="Rectangle 2"/>
          <p:cNvSpPr>
            <a:spLocks noGrp="1" noRot="1" noChangeAspect="1" noChangeArrowheads="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77156" name="Rectangle 3"/>
          <p:cNvSpPr>
            <a:spLocks noGrp="1" noChangeArrowheads="1"/>
          </p:cNvSpPr>
          <p:nvPr>
            <p:ph type="body" idx="1"/>
          </p:nvPr>
        </p:nvSpPr>
        <p:spPr bwMode="auto">
          <a:xfrm>
            <a:off x="936625" y="4418013"/>
            <a:ext cx="5137150" cy="41814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Arial" charset="0"/>
              </a:rPr>
              <a:t>Trainer:  </a:t>
            </a:r>
            <a:r>
              <a:rPr lang="en-US">
                <a:latin typeface="Arial" charset="0"/>
              </a:rPr>
              <a:t>Tier 2 words are most important to focus on for extensive/intentional vocabulary instruction. </a:t>
            </a:r>
          </a:p>
          <a:p>
            <a:r>
              <a:rPr lang="en-US">
                <a:latin typeface="Arial" charset="0"/>
              </a:rPr>
              <a:t>Typically, however, many programs focus on Tier 3 words for instruction. These are the low-frequency, technical words or terms that do not provide much use in future readings.</a:t>
            </a:r>
          </a:p>
          <a:p>
            <a:endParaRPr lang="en-US">
              <a:latin typeface="Arial" charset="0"/>
            </a:endParaRPr>
          </a:p>
          <a:p>
            <a:pPr eaLnBrk="1" hangingPunct="1">
              <a:spcBef>
                <a:spcPct val="50000"/>
              </a:spcBef>
            </a:pPr>
            <a:r>
              <a:rPr lang="en-US">
                <a:solidFill>
                  <a:srgbClr val="000000"/>
                </a:solidFill>
                <a:latin typeface="Arial" charset="0"/>
              </a:rPr>
              <a:t>Beck, I. L., McKeown, M. G., &amp; Kucan, L. (2002). </a:t>
            </a:r>
            <a:r>
              <a:rPr lang="en-US" i="1">
                <a:solidFill>
                  <a:srgbClr val="000000"/>
                </a:solidFill>
                <a:latin typeface="Arial" charset="0"/>
              </a:rPr>
              <a:t>Bringing words to life: Robust vocabulary instruction.</a:t>
            </a:r>
            <a:r>
              <a:rPr lang="en-US">
                <a:solidFill>
                  <a:srgbClr val="000000"/>
                </a:solidFill>
                <a:latin typeface="Arial" charset="0"/>
              </a:rPr>
              <a:t> New York: The Guilford Press.</a:t>
            </a:r>
          </a:p>
          <a:p>
            <a:endParaRPr lang="en-US">
              <a:latin typeface="Arial" charset="0"/>
            </a:endParaRPr>
          </a:p>
        </p:txBody>
      </p:sp>
    </p:spTree>
    <p:extLst>
      <p:ext uri="{BB962C8B-B14F-4D97-AF65-F5344CB8AC3E}">
        <p14:creationId xmlns:p14="http://schemas.microsoft.com/office/powerpoint/2010/main" val="20162999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Rectangle 2"/>
          <p:cNvSpPr>
            <a:spLocks noGrp="1" noRot="1" noChangeAspect="1" noChangeArrowheads="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228354"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Arial" charset="0"/>
              </a:rPr>
              <a:t>Trainer:  </a:t>
            </a:r>
            <a:r>
              <a:rPr lang="en-US">
                <a:latin typeface="Arial" charset="0"/>
              </a:rPr>
              <a:t>Refer participants to the complete list of suffixes provided in their handout packet.</a:t>
            </a:r>
          </a:p>
          <a:p>
            <a:endParaRPr lang="en-US">
              <a:latin typeface="Arial" charset="0"/>
            </a:endParaRPr>
          </a:p>
          <a:p>
            <a:r>
              <a:rPr lang="en-US" b="1">
                <a:latin typeface="Arial" charset="0"/>
              </a:rPr>
              <a:t>Handout: </a:t>
            </a:r>
            <a:r>
              <a:rPr lang="en-US">
                <a:latin typeface="Arial" charset="0"/>
              </a:rPr>
              <a:t>Most Frequent Suffixes</a:t>
            </a:r>
          </a:p>
          <a:p>
            <a:endParaRPr lang="en-US" b="1">
              <a:latin typeface="Arial" charset="0"/>
            </a:endParaRPr>
          </a:p>
          <a:p>
            <a:endParaRPr lang="en-US">
              <a:latin typeface="Arial" charset="0"/>
            </a:endParaRPr>
          </a:p>
        </p:txBody>
      </p:sp>
    </p:spTree>
    <p:extLst>
      <p:ext uri="{BB962C8B-B14F-4D97-AF65-F5344CB8AC3E}">
        <p14:creationId xmlns:p14="http://schemas.microsoft.com/office/powerpoint/2010/main" val="7318598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Rectangle 2"/>
          <p:cNvSpPr>
            <a:spLocks noGrp="1" noRot="1" noChangeAspect="1" noChangeArrowheads="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23040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Arial" charset="0"/>
              </a:rPr>
              <a:t>Trainer:  </a:t>
            </a:r>
            <a:r>
              <a:rPr lang="en-US">
                <a:latin typeface="Arial" charset="0"/>
              </a:rPr>
              <a:t>Refer participants to the complete list of prefixes provided in their handout packet.</a:t>
            </a:r>
          </a:p>
          <a:p>
            <a:r>
              <a:rPr lang="en-US">
                <a:latin typeface="Arial" charset="0"/>
              </a:rPr>
              <a:t>The prefix </a:t>
            </a:r>
            <a:r>
              <a:rPr lang="en-US" b="1">
                <a:latin typeface="Arial" charset="0"/>
              </a:rPr>
              <a:t>in</a:t>
            </a:r>
            <a:r>
              <a:rPr lang="en-US">
                <a:latin typeface="Arial" charset="0"/>
              </a:rPr>
              <a:t> has two meanings: </a:t>
            </a:r>
            <a:r>
              <a:rPr lang="en-US" b="1">
                <a:latin typeface="Arial" charset="0"/>
              </a:rPr>
              <a:t>in</a:t>
            </a:r>
            <a:r>
              <a:rPr lang="en-US">
                <a:latin typeface="Arial" charset="0"/>
              </a:rPr>
              <a:t> as in </a:t>
            </a:r>
            <a:r>
              <a:rPr lang="en-US" b="1">
                <a:latin typeface="Arial" charset="0"/>
              </a:rPr>
              <a:t>inward</a:t>
            </a:r>
            <a:r>
              <a:rPr lang="en-US" i="1">
                <a:latin typeface="Arial" charset="0"/>
              </a:rPr>
              <a:t>, </a:t>
            </a:r>
            <a:r>
              <a:rPr lang="en-US">
                <a:latin typeface="Arial" charset="0"/>
              </a:rPr>
              <a:t>and </a:t>
            </a:r>
            <a:r>
              <a:rPr lang="en-US" b="1">
                <a:latin typeface="Arial" charset="0"/>
              </a:rPr>
              <a:t>not</a:t>
            </a:r>
            <a:r>
              <a:rPr lang="en-US">
                <a:latin typeface="Arial" charset="0"/>
              </a:rPr>
              <a:t> as in </a:t>
            </a:r>
            <a:r>
              <a:rPr lang="en-US" b="1">
                <a:latin typeface="Arial" charset="0"/>
              </a:rPr>
              <a:t>inappropriate</a:t>
            </a:r>
            <a:r>
              <a:rPr lang="en-US">
                <a:latin typeface="Arial" charset="0"/>
              </a:rPr>
              <a:t>. When it means </a:t>
            </a:r>
            <a:r>
              <a:rPr lang="en-US" b="1">
                <a:latin typeface="Arial" charset="0"/>
              </a:rPr>
              <a:t>not</a:t>
            </a:r>
            <a:r>
              <a:rPr lang="en-US">
                <a:latin typeface="Arial" charset="0"/>
              </a:rPr>
              <a:t>, it can be spelled either </a:t>
            </a:r>
            <a:r>
              <a:rPr lang="en-US" b="1">
                <a:latin typeface="Arial" charset="0"/>
              </a:rPr>
              <a:t>im-</a:t>
            </a:r>
            <a:r>
              <a:rPr lang="en-US">
                <a:latin typeface="Arial" charset="0"/>
              </a:rPr>
              <a:t> or </a:t>
            </a:r>
            <a:r>
              <a:rPr lang="en-US" b="1">
                <a:latin typeface="Arial" charset="0"/>
              </a:rPr>
              <a:t>in-</a:t>
            </a:r>
            <a:r>
              <a:rPr lang="en-US">
                <a:latin typeface="Arial" charset="0"/>
              </a:rPr>
              <a:t>, as in </a:t>
            </a:r>
            <a:r>
              <a:rPr lang="en-US" b="1">
                <a:latin typeface="Arial" charset="0"/>
              </a:rPr>
              <a:t>impossible</a:t>
            </a:r>
            <a:r>
              <a:rPr lang="en-US">
                <a:latin typeface="Arial" charset="0"/>
              </a:rPr>
              <a:t>, </a:t>
            </a:r>
            <a:r>
              <a:rPr lang="en-US" b="1">
                <a:latin typeface="Arial" charset="0"/>
              </a:rPr>
              <a:t>inevitable</a:t>
            </a:r>
            <a:r>
              <a:rPr lang="en-US">
                <a:latin typeface="Arial" charset="0"/>
              </a:rPr>
              <a:t>, </a:t>
            </a:r>
            <a:r>
              <a:rPr lang="en-US" b="1">
                <a:latin typeface="Arial" charset="0"/>
              </a:rPr>
              <a:t>impeccable</a:t>
            </a:r>
            <a:r>
              <a:rPr lang="en-US">
                <a:latin typeface="Arial" charset="0"/>
              </a:rPr>
              <a:t>, </a:t>
            </a:r>
            <a:r>
              <a:rPr lang="en-US" b="1">
                <a:latin typeface="Arial" charset="0"/>
              </a:rPr>
              <a:t>inept</a:t>
            </a:r>
            <a:r>
              <a:rPr lang="en-US" i="1">
                <a:latin typeface="Arial" charset="0"/>
              </a:rPr>
              <a:t>.</a:t>
            </a:r>
          </a:p>
          <a:p>
            <a:endParaRPr lang="en-US" i="1">
              <a:latin typeface="Arial" charset="0"/>
            </a:endParaRPr>
          </a:p>
          <a:p>
            <a:r>
              <a:rPr lang="en-US" b="1">
                <a:latin typeface="Arial" charset="0"/>
              </a:rPr>
              <a:t>Handout: </a:t>
            </a:r>
            <a:r>
              <a:rPr lang="en-US">
                <a:latin typeface="Arial" charset="0"/>
              </a:rPr>
              <a:t>Most Frequent Prefixes</a:t>
            </a:r>
          </a:p>
          <a:p>
            <a:endParaRPr lang="en-US" b="1">
              <a:latin typeface="Arial" charset="0"/>
            </a:endParaRPr>
          </a:p>
          <a:p>
            <a:endParaRPr lang="en-US">
              <a:latin typeface="Arial" charset="0"/>
            </a:endParaRPr>
          </a:p>
        </p:txBody>
      </p:sp>
    </p:spTree>
    <p:extLst>
      <p:ext uri="{BB962C8B-B14F-4D97-AF65-F5344CB8AC3E}">
        <p14:creationId xmlns:p14="http://schemas.microsoft.com/office/powerpoint/2010/main" val="10270187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21197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Arial" charset="0"/>
              </a:rPr>
              <a:t>Trainer:  </a:t>
            </a:r>
            <a:r>
              <a:rPr lang="en-US">
                <a:latin typeface="Arial" charset="0"/>
              </a:rPr>
              <a:t>Link to 2</a:t>
            </a:r>
            <a:r>
              <a:rPr lang="en-US" baseline="30000">
                <a:latin typeface="Arial" charset="0"/>
              </a:rPr>
              <a:t>nd</a:t>
            </a:r>
            <a:r>
              <a:rPr lang="en-US">
                <a:latin typeface="Arial" charset="0"/>
              </a:rPr>
              <a:t> grade lesson:  http://explicitinstruction.org/video-elementary/elementary-video-4/</a:t>
            </a:r>
          </a:p>
          <a:p>
            <a:endParaRPr lang="en-US">
              <a:latin typeface="Arial" charset="0"/>
            </a:endParaRPr>
          </a:p>
          <a:p>
            <a:r>
              <a:rPr lang="en-US" b="1">
                <a:latin typeface="Arial" charset="0"/>
              </a:rPr>
              <a:t>Vocabulary Handout: </a:t>
            </a:r>
            <a:r>
              <a:rPr lang="en-US">
                <a:latin typeface="Arial" charset="0"/>
              </a:rPr>
              <a:t>Note-taker for video</a:t>
            </a:r>
          </a:p>
          <a:p>
            <a:r>
              <a:rPr lang="en-US">
                <a:latin typeface="Arial" charset="0"/>
              </a:rPr>
              <a:t>During this video, watch closely for the way Dr. Archer involves the participants, how I do, We do, You do is reinforced---seamlessly.</a:t>
            </a:r>
          </a:p>
        </p:txBody>
      </p:sp>
      <p:sp>
        <p:nvSpPr>
          <p:cNvPr id="188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5345A70A-B113-A142-9849-EB897C772FF3}" type="slidenum">
              <a:rPr lang="en-US"/>
              <a:pPr>
                <a:defRPr/>
              </a:pPr>
              <a:t>125</a:t>
            </a:fld>
            <a:endParaRPr lang="en-US"/>
          </a:p>
        </p:txBody>
      </p:sp>
    </p:spTree>
    <p:extLst>
      <p:ext uri="{BB962C8B-B14F-4D97-AF65-F5344CB8AC3E}">
        <p14:creationId xmlns:p14="http://schemas.microsoft.com/office/powerpoint/2010/main" val="5492777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127</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9</a:t>
            </a:fld>
            <a:endParaRPr lang="en-US" sz="1300">
              <a:latin typeface="Times New Roman" charset="0"/>
            </a:endParaRPr>
          </a:p>
        </p:txBody>
      </p:sp>
    </p:spTree>
    <p:extLst>
      <p:ext uri="{BB962C8B-B14F-4D97-AF65-F5344CB8AC3E}">
        <p14:creationId xmlns:p14="http://schemas.microsoft.com/office/powerpoint/2010/main" val="29785214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142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143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Helvetica" charset="0"/>
                <a:ea typeface="ＭＳ Ｐゴシック" charset="0"/>
                <a:cs typeface="ＭＳ Ｐゴシック" charset="0"/>
              </a:defRPr>
            </a:lvl1pPr>
            <a:lvl2pPr marL="742950" indent="-285750">
              <a:defRPr sz="2400">
                <a:solidFill>
                  <a:schemeClr val="tx1"/>
                </a:solidFill>
                <a:latin typeface="Helvetica" charset="0"/>
                <a:ea typeface="ＭＳ Ｐゴシック" charset="0"/>
              </a:defRPr>
            </a:lvl2pPr>
            <a:lvl3pPr marL="1143000" indent="-228600">
              <a:defRPr sz="2400">
                <a:solidFill>
                  <a:schemeClr val="tx1"/>
                </a:solidFill>
                <a:latin typeface="Helvetica" charset="0"/>
                <a:ea typeface="ＭＳ Ｐゴシック" charset="0"/>
              </a:defRPr>
            </a:lvl3pPr>
            <a:lvl4pPr marL="1600200" indent="-228600">
              <a:defRPr sz="2400">
                <a:solidFill>
                  <a:schemeClr val="tx1"/>
                </a:solidFill>
                <a:latin typeface="Helvetica" charset="0"/>
                <a:ea typeface="ＭＳ Ｐゴシック" charset="0"/>
              </a:defRPr>
            </a:lvl4pPr>
            <a:lvl5pPr marL="2057400" indent="-228600">
              <a:defRPr sz="2400">
                <a:solidFill>
                  <a:schemeClr val="tx1"/>
                </a:solidFill>
                <a:latin typeface="Helvetica" charset="0"/>
                <a:ea typeface="ＭＳ Ｐゴシック" charset="0"/>
              </a:defRPr>
            </a:lvl5pPr>
            <a:lvl6pPr marL="2514600" indent="-228600" eaLnBrk="0" fontAlgn="base" hangingPunct="0">
              <a:spcBef>
                <a:spcPct val="0"/>
              </a:spcBef>
              <a:spcAft>
                <a:spcPct val="0"/>
              </a:spcAft>
              <a:defRPr sz="2400">
                <a:solidFill>
                  <a:schemeClr val="tx1"/>
                </a:solidFill>
                <a:latin typeface="Helvetica" charset="0"/>
                <a:ea typeface="ＭＳ Ｐゴシック" charset="0"/>
              </a:defRPr>
            </a:lvl6pPr>
            <a:lvl7pPr marL="2971800" indent="-228600" eaLnBrk="0" fontAlgn="base" hangingPunct="0">
              <a:spcBef>
                <a:spcPct val="0"/>
              </a:spcBef>
              <a:spcAft>
                <a:spcPct val="0"/>
              </a:spcAft>
              <a:defRPr sz="2400">
                <a:solidFill>
                  <a:schemeClr val="tx1"/>
                </a:solidFill>
                <a:latin typeface="Helvetica" charset="0"/>
                <a:ea typeface="ＭＳ Ｐゴシック" charset="0"/>
              </a:defRPr>
            </a:lvl7pPr>
            <a:lvl8pPr marL="3429000" indent="-228600" eaLnBrk="0" fontAlgn="base" hangingPunct="0">
              <a:spcBef>
                <a:spcPct val="0"/>
              </a:spcBef>
              <a:spcAft>
                <a:spcPct val="0"/>
              </a:spcAft>
              <a:defRPr sz="2400">
                <a:solidFill>
                  <a:schemeClr val="tx1"/>
                </a:solidFill>
                <a:latin typeface="Helvetica" charset="0"/>
                <a:ea typeface="ＭＳ Ｐゴシック" charset="0"/>
              </a:defRPr>
            </a:lvl8pPr>
            <a:lvl9pPr marL="3886200" indent="-228600" eaLnBrk="0" fontAlgn="base" hangingPunct="0">
              <a:spcBef>
                <a:spcPct val="0"/>
              </a:spcBef>
              <a:spcAft>
                <a:spcPct val="0"/>
              </a:spcAft>
              <a:defRPr sz="2400">
                <a:solidFill>
                  <a:schemeClr val="tx1"/>
                </a:solidFill>
                <a:latin typeface="Helvetica" charset="0"/>
                <a:ea typeface="ＭＳ Ｐゴシック" charset="0"/>
              </a:defRPr>
            </a:lvl9pPr>
          </a:lstStyle>
          <a:p>
            <a:fld id="{6197F1D0-0F63-624C-8E16-2553F18863D7}" type="slidenum">
              <a:rPr lang="en-US" sz="1200">
                <a:latin typeface="Arial" charset="0"/>
              </a:rPr>
              <a:pPr/>
              <a:t>156</a:t>
            </a:fld>
            <a:endParaRPr lang="en-US" sz="1200">
              <a:latin typeface="Arial" charset="0"/>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ea typeface="ＭＳ Ｐゴシック"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Helvetica" charset="0"/>
                <a:ea typeface="ＭＳ Ｐゴシック" charset="0"/>
                <a:cs typeface="ＭＳ Ｐゴシック" charset="0"/>
              </a:defRPr>
            </a:lvl1pPr>
            <a:lvl2pPr marL="742950" indent="-285750">
              <a:defRPr sz="2400">
                <a:solidFill>
                  <a:schemeClr val="tx1"/>
                </a:solidFill>
                <a:latin typeface="Helvetica" charset="0"/>
                <a:ea typeface="ＭＳ Ｐゴシック" charset="0"/>
              </a:defRPr>
            </a:lvl2pPr>
            <a:lvl3pPr marL="1143000" indent="-228600">
              <a:defRPr sz="2400">
                <a:solidFill>
                  <a:schemeClr val="tx1"/>
                </a:solidFill>
                <a:latin typeface="Helvetica" charset="0"/>
                <a:ea typeface="ＭＳ Ｐゴシック" charset="0"/>
              </a:defRPr>
            </a:lvl3pPr>
            <a:lvl4pPr marL="1600200" indent="-228600">
              <a:defRPr sz="2400">
                <a:solidFill>
                  <a:schemeClr val="tx1"/>
                </a:solidFill>
                <a:latin typeface="Helvetica" charset="0"/>
                <a:ea typeface="ＭＳ Ｐゴシック" charset="0"/>
              </a:defRPr>
            </a:lvl4pPr>
            <a:lvl5pPr marL="2057400" indent="-228600">
              <a:defRPr sz="2400">
                <a:solidFill>
                  <a:schemeClr val="tx1"/>
                </a:solidFill>
                <a:latin typeface="Helvetica" charset="0"/>
                <a:ea typeface="ＭＳ Ｐゴシック" charset="0"/>
              </a:defRPr>
            </a:lvl5pPr>
            <a:lvl6pPr marL="2514600" indent="-228600" eaLnBrk="0" fontAlgn="base" hangingPunct="0">
              <a:spcBef>
                <a:spcPct val="0"/>
              </a:spcBef>
              <a:spcAft>
                <a:spcPct val="0"/>
              </a:spcAft>
              <a:defRPr sz="2400">
                <a:solidFill>
                  <a:schemeClr val="tx1"/>
                </a:solidFill>
                <a:latin typeface="Helvetica" charset="0"/>
                <a:ea typeface="ＭＳ Ｐゴシック" charset="0"/>
              </a:defRPr>
            </a:lvl6pPr>
            <a:lvl7pPr marL="2971800" indent="-228600" eaLnBrk="0" fontAlgn="base" hangingPunct="0">
              <a:spcBef>
                <a:spcPct val="0"/>
              </a:spcBef>
              <a:spcAft>
                <a:spcPct val="0"/>
              </a:spcAft>
              <a:defRPr sz="2400">
                <a:solidFill>
                  <a:schemeClr val="tx1"/>
                </a:solidFill>
                <a:latin typeface="Helvetica" charset="0"/>
                <a:ea typeface="ＭＳ Ｐゴシック" charset="0"/>
              </a:defRPr>
            </a:lvl7pPr>
            <a:lvl8pPr marL="3429000" indent="-228600" eaLnBrk="0" fontAlgn="base" hangingPunct="0">
              <a:spcBef>
                <a:spcPct val="0"/>
              </a:spcBef>
              <a:spcAft>
                <a:spcPct val="0"/>
              </a:spcAft>
              <a:defRPr sz="2400">
                <a:solidFill>
                  <a:schemeClr val="tx1"/>
                </a:solidFill>
                <a:latin typeface="Helvetica" charset="0"/>
                <a:ea typeface="ＭＳ Ｐゴシック" charset="0"/>
              </a:defRPr>
            </a:lvl8pPr>
            <a:lvl9pPr marL="3886200" indent="-228600" eaLnBrk="0" fontAlgn="base" hangingPunct="0">
              <a:spcBef>
                <a:spcPct val="0"/>
              </a:spcBef>
              <a:spcAft>
                <a:spcPct val="0"/>
              </a:spcAft>
              <a:defRPr sz="2400">
                <a:solidFill>
                  <a:schemeClr val="tx1"/>
                </a:solidFill>
                <a:latin typeface="Helvetica" charset="0"/>
                <a:ea typeface="ＭＳ Ｐゴシック" charset="0"/>
              </a:defRPr>
            </a:lvl9pPr>
          </a:lstStyle>
          <a:p>
            <a:fld id="{AAA8C0B0-8498-AF41-BB72-CD0FF4020353}" type="slidenum">
              <a:rPr lang="en-US" sz="1200">
                <a:latin typeface="Arial" charset="0"/>
              </a:rPr>
              <a:pPr/>
              <a:t>157</a:t>
            </a:fld>
            <a:endParaRPr lang="en-US" sz="1200">
              <a:latin typeface="Arial"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ea typeface="ＭＳ Ｐゴシック"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These language skills are the main underlying skills needed for all academics.  Need to be built in oral language prior to expected production in reading or writing or application in subjects. </a:t>
            </a:r>
          </a:p>
          <a:p>
            <a:endParaRPr lang="en-US">
              <a:latin typeface="Arial" charset="0"/>
            </a:endParaRPr>
          </a:p>
          <a:p>
            <a:r>
              <a:rPr lang="en-US">
                <a:latin typeface="Arial" charset="0"/>
              </a:rPr>
              <a:t>We are going to look at ways that you as the classroom teacher can build these skills in everyday activities for all students. </a:t>
            </a:r>
          </a:p>
          <a:p>
            <a:endParaRPr lang="en-US">
              <a:latin typeface="Arial" charset="0"/>
            </a:endParaRPr>
          </a:p>
        </p:txBody>
      </p:sp>
      <p:sp>
        <p:nvSpPr>
          <p:cNvPr id="5018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45B105B6-D513-EA4B-9F3A-70632F3B3AFE}" type="slidenum">
              <a:rPr lang="en-US"/>
              <a:pPr>
                <a:defRPr/>
              </a:pPr>
              <a:t>165</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49154"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Arial" charset="0"/>
            </a:endParaRPr>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D27B5C3-D34A-C542-BAA8-16A519311702}" type="slidenum">
              <a:rPr lang="en-US" sz="1200"/>
              <a:pPr/>
              <a:t>166</a:t>
            </a:fld>
            <a:endParaRPr lang="en-US" sz="120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49154"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Arial" charset="0"/>
            </a:endParaRPr>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D27B5C3-D34A-C542-BAA8-16A519311702}" type="slidenum">
              <a:rPr lang="en-US" sz="1200"/>
              <a:pPr/>
              <a:t>167</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12</a:t>
            </a:fld>
            <a:endParaRPr lang="en-US" sz="130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83970"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atin typeface="Calibri" charset="0"/>
            </a:endParaRPr>
          </a:p>
        </p:txBody>
      </p:sp>
      <p:sp>
        <p:nvSpPr>
          <p:cNvPr id="6042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fld id="{D5B13BB4-1312-064F-B32C-CB443363AA70}" type="slidenum">
              <a:rPr lang="en-US"/>
              <a:pPr>
                <a:defRPr/>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endParaRPr lang="en-US" dirty="0">
              <a:latin typeface="Times New Roman"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6746A1B-8353-7744-9511-5788DA8596E6}" type="slidenum">
              <a:rPr lang="en-US" sz="1300">
                <a:latin typeface="Times New Roman" charset="0"/>
              </a:rPr>
              <a:pPr/>
              <a:t>15</a:t>
            </a:fld>
            <a:endParaRPr lang="en-US" sz="130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9B0682-3FC7-0545-96BC-038075F033AE}" type="datetimeFigureOut">
              <a:rPr lang="en-US" smtClean="0"/>
              <a:t>7/6/19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35688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B0682-3FC7-0545-96BC-038075F033AE}" type="datetimeFigureOut">
              <a:rPr lang="en-US" smtClean="0"/>
              <a:t>7/6/19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285929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B0682-3FC7-0545-96BC-038075F033AE}" type="datetimeFigureOut">
              <a:rPr lang="en-US" smtClean="0"/>
              <a:t>7/6/19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888296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533400" y="21336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495800" y="2133600"/>
            <a:ext cx="3810000" cy="4114800"/>
          </a:xfrm>
        </p:spPr>
        <p:txBody>
          <a:bodyPr rtlCol="0">
            <a:normAutofit/>
          </a:bodyPr>
          <a:lstStyle/>
          <a:p>
            <a:pPr lvl="0"/>
            <a:endParaRPr lang="en-US" noProof="0"/>
          </a:p>
        </p:txBody>
      </p:sp>
      <p:sp>
        <p:nvSpPr>
          <p:cNvPr id="5" name="Rectangle 13"/>
          <p:cNvSpPr>
            <a:spLocks noGrp="1" noChangeArrowheads="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latin typeface="Calibri" charset="0"/>
                <a:ea typeface="ＭＳ Ｐゴシック" charset="0"/>
              </a:defRPr>
            </a:lvl1pPr>
          </a:lstStyle>
          <a:p>
            <a:pPr>
              <a:defRPr/>
            </a:pPr>
            <a:fld id="{7118946A-C791-8C49-B56F-267297698FCA}" type="datetime1">
              <a:rPr lang="en-US"/>
              <a:pPr>
                <a:defRPr/>
              </a:pPr>
              <a:t>7/6/19</a:t>
            </a:fld>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4F59445F-E7D3-8046-8212-A717CC6AC0B6}" type="slidenum">
              <a:rPr lang="en-US"/>
              <a:pPr>
                <a:defRPr/>
              </a:pPr>
              <a:t>‹#›</a:t>
            </a:fld>
            <a:endParaRPr lang="en-US"/>
          </a:p>
        </p:txBody>
      </p:sp>
    </p:spTree>
    <p:extLst>
      <p:ext uri="{BB962C8B-B14F-4D97-AF65-F5344CB8AC3E}">
        <p14:creationId xmlns:p14="http://schemas.microsoft.com/office/powerpoint/2010/main" val="2822734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630238"/>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25963"/>
          </a:xfrm>
        </p:spPr>
        <p:txBody>
          <a:bodyPr rtlCol="0">
            <a:normAutofit/>
          </a:bodyPr>
          <a:lstStyle/>
          <a:p>
            <a:pPr lvl="0"/>
            <a:endParaRPr lang="en-US" noProof="0"/>
          </a:p>
        </p:txBody>
      </p:sp>
      <p:sp>
        <p:nvSpPr>
          <p:cNvPr id="4" name="Date Placeholder 3"/>
          <p:cNvSpPr>
            <a:spLocks noGrp="1" noChangeArrowheads="1"/>
          </p:cNvSpPr>
          <p:nvPr>
            <p:ph type="dt" sz="half" idx="10"/>
          </p:nvPr>
        </p:nvSpPr>
        <p:spPr/>
        <p:txBody>
          <a:bodyPr wrap="square" numCol="1" anchorCtr="0" compatLnSpc="1">
            <a:prstTxWarp prst="textNoShape">
              <a:avLst/>
            </a:prstTxWarp>
          </a:bodyPr>
          <a:lstStyle>
            <a:lvl1pPr fontAlgn="base">
              <a:spcBef>
                <a:spcPct val="0"/>
              </a:spcBef>
              <a:spcAft>
                <a:spcPct val="0"/>
              </a:spcAft>
              <a:defRPr>
                <a:solidFill>
                  <a:srgbClr val="898989"/>
                </a:solidFill>
                <a:latin typeface="Calibri" charset="0"/>
                <a:ea typeface="ＭＳ Ｐゴシック" charset="0"/>
              </a:defRPr>
            </a:lvl1pPr>
          </a:lstStyle>
          <a:p>
            <a:pPr>
              <a:defRPr/>
            </a:pPr>
            <a:fld id="{4157DBB9-A2F5-8F4E-900D-DA713C989510}" type="datetime1">
              <a:rPr lang="en-US"/>
              <a:pPr>
                <a:defRPr/>
              </a:pPr>
              <a:t>7/6/19</a:t>
            </a:fld>
            <a:endParaRPr lang="en-US"/>
          </a:p>
        </p:txBody>
      </p:sp>
      <p:sp>
        <p:nvSpPr>
          <p:cNvPr id="5" name="Footer Placeholder 4"/>
          <p:cNvSpPr>
            <a:spLocks noGrp="1" noChangeArrowheads="1"/>
          </p:cNvSpPr>
          <p:nvPr>
            <p:ph type="ftr" sz="quarter" idx="11"/>
          </p:nvPr>
        </p:nvSpPr>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p:txBody>
          <a:bodyPr rtlCol="0"/>
          <a:lstStyle>
            <a:lvl1pPr>
              <a:defRPr>
                <a:solidFill>
                  <a:schemeClr val="tx1">
                    <a:tint val="75000"/>
                  </a:schemeClr>
                </a:solidFill>
                <a:latin typeface="Arial" panose="020B0604020202020204" pitchFamily="34" charset="0"/>
                <a:ea typeface="+mn-ea"/>
              </a:defRPr>
            </a:lvl1pPr>
          </a:lstStyle>
          <a:p>
            <a:pPr>
              <a:defRPr/>
            </a:pPr>
            <a:endParaRPr lang="en-US"/>
          </a:p>
        </p:txBody>
      </p:sp>
    </p:spTree>
    <p:extLst>
      <p:ext uri="{BB962C8B-B14F-4D97-AF65-F5344CB8AC3E}">
        <p14:creationId xmlns:p14="http://schemas.microsoft.com/office/powerpoint/2010/main" val="1232407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21336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2133600"/>
            <a:ext cx="4038600" cy="4302125"/>
          </a:xfrm>
        </p:spPr>
        <p:txBody>
          <a:bodyPr/>
          <a:lstStyle/>
          <a:p>
            <a:pPr lvl="0"/>
            <a:endParaRPr lang="en-US" noProof="0"/>
          </a:p>
        </p:txBody>
      </p:sp>
    </p:spTree>
    <p:extLst>
      <p:ext uri="{BB962C8B-B14F-4D97-AF65-F5344CB8AC3E}">
        <p14:creationId xmlns:p14="http://schemas.microsoft.com/office/powerpoint/2010/main" val="762287505"/>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2133600"/>
            <a:ext cx="8229600" cy="4302125"/>
          </a:xfrm>
        </p:spPr>
        <p:txBody>
          <a:bodyPr/>
          <a:lstStyle/>
          <a:p>
            <a:pPr lvl="0"/>
            <a:endParaRPr lang="en-US" noProof="0"/>
          </a:p>
        </p:txBody>
      </p:sp>
    </p:spTree>
    <p:extLst>
      <p:ext uri="{BB962C8B-B14F-4D97-AF65-F5344CB8AC3E}">
        <p14:creationId xmlns:p14="http://schemas.microsoft.com/office/powerpoint/2010/main" val="1751098007"/>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9B0682-3FC7-0545-96BC-038075F033AE}" type="datetimeFigureOut">
              <a:rPr lang="en-US" smtClean="0"/>
              <a:t>7/6/19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250577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9B0682-3FC7-0545-96BC-038075F033AE}" type="datetimeFigureOut">
              <a:rPr lang="en-US" smtClean="0"/>
              <a:t>7/6/19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296833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9B0682-3FC7-0545-96BC-038075F033AE}" type="datetimeFigureOut">
              <a:rPr lang="en-US" smtClean="0"/>
              <a:t>7/6/19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360324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9B0682-3FC7-0545-96BC-038075F033AE}" type="datetimeFigureOut">
              <a:rPr lang="en-US" smtClean="0"/>
              <a:t>7/6/19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988190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9B0682-3FC7-0545-96BC-038075F033AE}" type="datetimeFigureOut">
              <a:rPr lang="en-US" smtClean="0"/>
              <a:t>7/6/19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75864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B0682-3FC7-0545-96BC-038075F033AE}" type="datetimeFigureOut">
              <a:rPr lang="en-US" smtClean="0"/>
              <a:t>7/6/19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488062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9B0682-3FC7-0545-96BC-038075F033AE}" type="datetimeFigureOut">
              <a:rPr lang="en-US" smtClean="0"/>
              <a:t>7/6/19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408948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9B0682-3FC7-0545-96BC-038075F033AE}" type="datetimeFigureOut">
              <a:rPr lang="en-US" smtClean="0"/>
              <a:t>7/6/19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74599-DBFF-5746-806C-383000A96468}" type="slidenum">
              <a:rPr lang="en-US" smtClean="0"/>
              <a:t>‹#›</a:t>
            </a:fld>
            <a:endParaRPr lang="en-US"/>
          </a:p>
        </p:txBody>
      </p:sp>
    </p:spTree>
    <p:extLst>
      <p:ext uri="{BB962C8B-B14F-4D97-AF65-F5344CB8AC3E}">
        <p14:creationId xmlns:p14="http://schemas.microsoft.com/office/powerpoint/2010/main" val="386269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B0682-3FC7-0545-96BC-038075F033AE}" type="datetimeFigureOut">
              <a:rPr lang="en-US" smtClean="0"/>
              <a:t>7/6/19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74599-DBFF-5746-806C-383000A96468}" type="slidenum">
              <a:rPr lang="en-US" smtClean="0"/>
              <a:t>‹#›</a:t>
            </a:fld>
            <a:endParaRPr lang="en-US"/>
          </a:p>
        </p:txBody>
      </p:sp>
    </p:spTree>
    <p:extLst>
      <p:ext uri="{BB962C8B-B14F-4D97-AF65-F5344CB8AC3E}">
        <p14:creationId xmlns:p14="http://schemas.microsoft.com/office/powerpoint/2010/main" val="977998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15.png"/><Relationship Id="rId4" Type="http://schemas.openxmlformats.org/officeDocument/2006/relationships/oleObject" Target="../embeddings/oleObject2.bin"/></Relationships>
</file>

<file path=ppt/slides/_rels/slide10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16.png"/><Relationship Id="rId4" Type="http://schemas.openxmlformats.org/officeDocument/2006/relationships/oleObject" Target="../embeddings/oleObject3.bin"/></Relationships>
</file>

<file path=ppt/slides/_rels/slide10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4.xml"/><Relationship Id="rId1" Type="http://schemas.openxmlformats.org/officeDocument/2006/relationships/vmlDrawing" Target="../drawings/vmlDrawing4.vml"/><Relationship Id="rId5" Type="http://schemas.openxmlformats.org/officeDocument/2006/relationships/image" Target="../media/image17.png"/><Relationship Id="rId4" Type="http://schemas.openxmlformats.org/officeDocument/2006/relationships/oleObject" Target="../embeddings/oleObject4.bin"/></Relationships>
</file>

<file path=ppt/slides/_rels/slide10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5.xml"/><Relationship Id="rId1" Type="http://schemas.openxmlformats.org/officeDocument/2006/relationships/vmlDrawing" Target="../drawings/vmlDrawing5.vml"/><Relationship Id="rId5" Type="http://schemas.openxmlformats.org/officeDocument/2006/relationships/image" Target="../media/image18.png"/><Relationship Id="rId4" Type="http://schemas.openxmlformats.org/officeDocument/2006/relationships/oleObject" Target="../embeddings/oleObject5.bin"/></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3" Type="http://schemas.openxmlformats.org/officeDocument/2006/relationships/hyperlink" Target="http://explicitinstruction.org/videoelementary/elementary-video-4/"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hyperlink" Target="https://www.youtube.com/watch?v=VW8in2AIPy8" TargetMode="External"/><Relationship Id="rId2" Type="http://schemas.openxmlformats.org/officeDocument/2006/relationships/hyperlink" Target="https://www.youtube.com/watch?v=UeNnLwNzlkU"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bigthink.com/videos/how-children-learn-language"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0.xml.rels><?xml version="1.0" encoding="UTF-8" standalone="yes"?>
<Relationships xmlns="http://schemas.openxmlformats.org/package/2006/relationships"><Relationship Id="rId2" Type="http://schemas.openxmlformats.org/officeDocument/2006/relationships/hyperlink" Target="http://literacy.io/"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6.bin"/></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www.ldonline.org/article/6254?theme=print"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ed.com/talks/deb_roy_the_birth_of_a_word"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5.xml"/><Relationship Id="rId1" Type="http://schemas.openxmlformats.org/officeDocument/2006/relationships/vmlDrawing" Target="../drawings/vmlDrawing1.vml"/><Relationship Id="rId5" Type="http://schemas.openxmlformats.org/officeDocument/2006/relationships/image" Target="../media/image14.emf"/><Relationship Id="rId4" Type="http://schemas.openxmlformats.org/officeDocument/2006/relationships/oleObject" Target="../embeddings/oleObject1.bin"/></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886199"/>
          </a:xfrm>
        </p:spPr>
        <p:txBody>
          <a:bodyPr/>
          <a:lstStyle/>
          <a:p>
            <a:r>
              <a:rPr lang="en-US" dirty="0"/>
              <a:t> </a:t>
            </a:r>
            <a:br>
              <a:rPr lang="en-US" dirty="0"/>
            </a:br>
            <a:endParaRPr lang="en-US" dirty="0"/>
          </a:p>
        </p:txBody>
      </p:sp>
      <p:sp>
        <p:nvSpPr>
          <p:cNvPr id="3" name="Subtitle 2"/>
          <p:cNvSpPr>
            <a:spLocks noGrp="1"/>
          </p:cNvSpPr>
          <p:nvPr>
            <p:ph type="subTitle" idx="1"/>
          </p:nvPr>
        </p:nvSpPr>
        <p:spPr>
          <a:xfrm>
            <a:off x="1371600" y="4199466"/>
            <a:ext cx="6400800" cy="2133601"/>
          </a:xfrm>
        </p:spPr>
        <p:txBody>
          <a:bodyPr/>
          <a:lstStyle/>
          <a:p>
            <a:r>
              <a:rPr lang="en-US" dirty="0">
                <a:solidFill>
                  <a:srgbClr val="008000"/>
                </a:solidFill>
              </a:rPr>
              <a:t>Timothy Shanahan</a:t>
            </a:r>
          </a:p>
          <a:p>
            <a:r>
              <a:rPr lang="en-US" dirty="0">
                <a:solidFill>
                  <a:srgbClr val="008000"/>
                </a:solidFill>
              </a:rPr>
              <a:t>University of Illinois at Chicago</a:t>
            </a:r>
          </a:p>
          <a:p>
            <a:r>
              <a:rPr lang="en-US" dirty="0" err="1">
                <a:solidFill>
                  <a:srgbClr val="008000"/>
                </a:solidFill>
              </a:rPr>
              <a:t>www.shanahanonliteracy.com</a:t>
            </a:r>
            <a:endParaRPr lang="en-US" dirty="0">
              <a:solidFill>
                <a:srgbClr val="008000"/>
              </a:solidFill>
            </a:endParaRPr>
          </a:p>
        </p:txBody>
      </p:sp>
      <p:pic>
        <p:nvPicPr>
          <p:cNvPr id="4" name="Picture 3" descr="text_oral_languag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3201"/>
            <a:ext cx="9144000" cy="3683000"/>
          </a:xfrm>
          <a:prstGeom prst="rect">
            <a:avLst/>
          </a:prstGeom>
        </p:spPr>
      </p:pic>
    </p:spTree>
    <p:extLst>
      <p:ext uri="{BB962C8B-B14F-4D97-AF65-F5344CB8AC3E}">
        <p14:creationId xmlns:p14="http://schemas.microsoft.com/office/powerpoint/2010/main" val="304460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073F8-88EF-F844-86B6-E07B60BBBFFC}"/>
              </a:ext>
            </a:extLst>
          </p:cNvPr>
          <p:cNvSpPr>
            <a:spLocks noGrp="1"/>
          </p:cNvSpPr>
          <p:nvPr>
            <p:ph type="title"/>
          </p:nvPr>
        </p:nvSpPr>
        <p:spPr/>
        <p:txBody>
          <a:bodyPr>
            <a:normAutofit fontScale="90000"/>
          </a:bodyPr>
          <a:lstStyle/>
          <a:p>
            <a:r>
              <a:rPr lang="en-US" altLang="en-US" b="1" dirty="0">
                <a:solidFill>
                  <a:srgbClr val="333333"/>
                </a:solidFill>
                <a:latin typeface="inherit"/>
              </a:rPr>
              <a:t>Stages of Oral Language Development </a:t>
            </a:r>
            <a:br>
              <a:rPr lang="en-US" altLang="en-US" sz="4000" dirty="0"/>
            </a:br>
            <a:endParaRPr lang="en-US" dirty="0"/>
          </a:p>
        </p:txBody>
      </p:sp>
      <p:graphicFrame>
        <p:nvGraphicFramePr>
          <p:cNvPr id="7" name="Table 6">
            <a:extLst>
              <a:ext uri="{FF2B5EF4-FFF2-40B4-BE49-F238E27FC236}">
                <a16:creationId xmlns:a16="http://schemas.microsoft.com/office/drawing/2014/main" id="{E81A5A54-6ED8-5B47-ADD0-C90D45E97954}"/>
              </a:ext>
            </a:extLst>
          </p:cNvPr>
          <p:cNvGraphicFramePr>
            <a:graphicFrameLocks noGrp="1"/>
          </p:cNvGraphicFramePr>
          <p:nvPr>
            <p:extLst>
              <p:ext uri="{D42A27DB-BD31-4B8C-83A1-F6EECF244321}">
                <p14:modId xmlns:p14="http://schemas.microsoft.com/office/powerpoint/2010/main" val="3488257635"/>
              </p:ext>
            </p:extLst>
          </p:nvPr>
        </p:nvGraphicFramePr>
        <p:xfrm>
          <a:off x="222422" y="1878228"/>
          <a:ext cx="8180172" cy="1760220"/>
        </p:xfrm>
        <a:graphic>
          <a:graphicData uri="http://schemas.openxmlformats.org/drawingml/2006/table">
            <a:tbl>
              <a:tblPr/>
              <a:tblGrid>
                <a:gridCol w="1363362">
                  <a:extLst>
                    <a:ext uri="{9D8B030D-6E8A-4147-A177-3AD203B41FA5}">
                      <a16:colId xmlns:a16="http://schemas.microsoft.com/office/drawing/2014/main" val="510010241"/>
                    </a:ext>
                  </a:extLst>
                </a:gridCol>
                <a:gridCol w="1363362">
                  <a:extLst>
                    <a:ext uri="{9D8B030D-6E8A-4147-A177-3AD203B41FA5}">
                      <a16:colId xmlns:a16="http://schemas.microsoft.com/office/drawing/2014/main" val="522068472"/>
                    </a:ext>
                  </a:extLst>
                </a:gridCol>
                <a:gridCol w="5453448">
                  <a:extLst>
                    <a:ext uri="{9D8B030D-6E8A-4147-A177-3AD203B41FA5}">
                      <a16:colId xmlns:a16="http://schemas.microsoft.com/office/drawing/2014/main" val="1970990275"/>
                    </a:ext>
                  </a:extLst>
                </a:gridCol>
              </a:tblGrid>
              <a:tr h="1396313">
                <a:tc>
                  <a:txBody>
                    <a:bodyPr/>
                    <a:lstStyle/>
                    <a:p>
                      <a:pPr algn="l" fontAlgn="base"/>
                      <a:r>
                        <a:rPr lang="en-US" b="0" dirty="0">
                          <a:effectLst/>
                          <a:latin typeface="inherit"/>
                        </a:rPr>
                        <a:t>Stage 1</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Infant</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A child at this stage smiles socially, imitates facial expressions, coos, cries, babbles, plays with sounds, develops intonation, and repeats syllables.</a:t>
                      </a:r>
                    </a:p>
                    <a:p>
                      <a:pPr algn="l" fontAlgn="base"/>
                      <a:endParaRPr lang="en-US" b="0" dirty="0">
                        <a:effectLst/>
                        <a:latin typeface="inherit"/>
                      </a:endParaRPr>
                    </a:p>
                    <a:p>
                      <a:pPr algn="l" fontAlgn="base"/>
                      <a:endParaRPr lang="en-US" b="0" dirty="0">
                        <a:effectLst/>
                        <a:latin typeface="inherit"/>
                      </a:endParaRPr>
                    </a:p>
                    <a:p>
                      <a:pPr algn="l" fontAlgn="base"/>
                      <a:endParaRPr lang="en-US" b="0" dirty="0">
                        <a:effectLst/>
                        <a:latin typeface="inherit"/>
                      </a:endParaRP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extLst>
                  <a:ext uri="{0D108BD9-81ED-4DB2-BD59-A6C34878D82A}">
                    <a16:rowId xmlns:a16="http://schemas.microsoft.com/office/drawing/2014/main" val="2290634593"/>
                  </a:ext>
                </a:extLst>
              </a:tr>
            </a:tbl>
          </a:graphicData>
        </a:graphic>
      </p:graphicFrame>
      <p:graphicFrame>
        <p:nvGraphicFramePr>
          <p:cNvPr id="9" name="Table 8">
            <a:extLst>
              <a:ext uri="{FF2B5EF4-FFF2-40B4-BE49-F238E27FC236}">
                <a16:creationId xmlns:a16="http://schemas.microsoft.com/office/drawing/2014/main" id="{BC7885BD-E839-D64D-B3DA-FE75C1E21004}"/>
              </a:ext>
            </a:extLst>
          </p:cNvPr>
          <p:cNvGraphicFramePr>
            <a:graphicFrameLocks noGrp="1"/>
          </p:cNvGraphicFramePr>
          <p:nvPr>
            <p:extLst>
              <p:ext uri="{D42A27DB-BD31-4B8C-83A1-F6EECF244321}">
                <p14:modId xmlns:p14="http://schemas.microsoft.com/office/powerpoint/2010/main" val="2846984674"/>
              </p:ext>
            </p:extLst>
          </p:nvPr>
        </p:nvGraphicFramePr>
        <p:xfrm>
          <a:off x="222422" y="3052119"/>
          <a:ext cx="8180172" cy="1396313"/>
        </p:xfrm>
        <a:graphic>
          <a:graphicData uri="http://schemas.openxmlformats.org/drawingml/2006/table">
            <a:tbl>
              <a:tblPr/>
              <a:tblGrid>
                <a:gridCol w="1363362">
                  <a:extLst>
                    <a:ext uri="{9D8B030D-6E8A-4147-A177-3AD203B41FA5}">
                      <a16:colId xmlns:a16="http://schemas.microsoft.com/office/drawing/2014/main" val="3067385144"/>
                    </a:ext>
                  </a:extLst>
                </a:gridCol>
                <a:gridCol w="1363362">
                  <a:extLst>
                    <a:ext uri="{9D8B030D-6E8A-4147-A177-3AD203B41FA5}">
                      <a16:colId xmlns:a16="http://schemas.microsoft.com/office/drawing/2014/main" val="3150396375"/>
                    </a:ext>
                  </a:extLst>
                </a:gridCol>
                <a:gridCol w="5453448">
                  <a:extLst>
                    <a:ext uri="{9D8B030D-6E8A-4147-A177-3AD203B41FA5}">
                      <a16:colId xmlns:a16="http://schemas.microsoft.com/office/drawing/2014/main" val="1857107893"/>
                    </a:ext>
                  </a:extLst>
                </a:gridCol>
              </a:tblGrid>
              <a:tr h="1396313">
                <a:tc>
                  <a:txBody>
                    <a:bodyPr/>
                    <a:lstStyle/>
                    <a:p>
                      <a:pPr algn="l" fontAlgn="base"/>
                      <a:r>
                        <a:rPr lang="en-US" b="0" dirty="0">
                          <a:effectLst/>
                          <a:latin typeface="inherit"/>
                        </a:rPr>
                        <a:t>Stage 2</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a:effectLst/>
                          <a:latin typeface="inherit"/>
                        </a:rPr>
                        <a:t>18 months to two years</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A child at this stage responds to specific songs, uses two-word sentences, depends on intonation and gesture, understands simple questions, and points and/or names objects in pictures.</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extLst>
                  <a:ext uri="{0D108BD9-81ED-4DB2-BD59-A6C34878D82A}">
                    <a16:rowId xmlns:a16="http://schemas.microsoft.com/office/drawing/2014/main" val="3895275477"/>
                  </a:ext>
                </a:extLst>
              </a:tr>
            </a:tbl>
          </a:graphicData>
        </a:graphic>
      </p:graphicFrame>
      <p:graphicFrame>
        <p:nvGraphicFramePr>
          <p:cNvPr id="10" name="Table 9">
            <a:extLst>
              <a:ext uri="{FF2B5EF4-FFF2-40B4-BE49-F238E27FC236}">
                <a16:creationId xmlns:a16="http://schemas.microsoft.com/office/drawing/2014/main" id="{10A9882A-EC79-C845-9BBC-8C2BEFA2AD4B}"/>
              </a:ext>
            </a:extLst>
          </p:cNvPr>
          <p:cNvGraphicFramePr>
            <a:graphicFrameLocks noGrp="1"/>
          </p:cNvGraphicFramePr>
          <p:nvPr>
            <p:extLst>
              <p:ext uri="{D42A27DB-BD31-4B8C-83A1-F6EECF244321}">
                <p14:modId xmlns:p14="http://schemas.microsoft.com/office/powerpoint/2010/main" val="1552653917"/>
              </p:ext>
            </p:extLst>
          </p:nvPr>
        </p:nvGraphicFramePr>
        <p:xfrm>
          <a:off x="222422" y="4448432"/>
          <a:ext cx="8083378" cy="2054001"/>
        </p:xfrm>
        <a:graphic>
          <a:graphicData uri="http://schemas.openxmlformats.org/drawingml/2006/table">
            <a:tbl>
              <a:tblPr/>
              <a:tblGrid>
                <a:gridCol w="1347230">
                  <a:extLst>
                    <a:ext uri="{9D8B030D-6E8A-4147-A177-3AD203B41FA5}">
                      <a16:colId xmlns:a16="http://schemas.microsoft.com/office/drawing/2014/main" val="4147627431"/>
                    </a:ext>
                  </a:extLst>
                </a:gridCol>
                <a:gridCol w="1347230">
                  <a:extLst>
                    <a:ext uri="{9D8B030D-6E8A-4147-A177-3AD203B41FA5}">
                      <a16:colId xmlns:a16="http://schemas.microsoft.com/office/drawing/2014/main" val="1798996377"/>
                    </a:ext>
                  </a:extLst>
                </a:gridCol>
                <a:gridCol w="5388918">
                  <a:extLst>
                    <a:ext uri="{9D8B030D-6E8A-4147-A177-3AD203B41FA5}">
                      <a16:colId xmlns:a16="http://schemas.microsoft.com/office/drawing/2014/main" val="3495152665"/>
                    </a:ext>
                  </a:extLst>
                </a:gridCol>
              </a:tblGrid>
              <a:tr h="2054001">
                <a:tc>
                  <a:txBody>
                    <a:bodyPr/>
                    <a:lstStyle/>
                    <a:p>
                      <a:pPr algn="l" fontAlgn="base"/>
                      <a:r>
                        <a:rPr lang="en-US" b="0" dirty="0">
                          <a:effectLst/>
                          <a:latin typeface="inherit"/>
                        </a:rPr>
                        <a:t>Stage 3</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a:effectLst/>
                          <a:latin typeface="inherit"/>
                        </a:rPr>
                        <a:t>Two to three years</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A child at this stage begins to use pronouns and prepositions, uses “no”, remembers names of objects, and generalizes. There is a high interest in language and an increase in communication. There is a large jump in vocabulary growth and articulation.</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extLst>
                  <a:ext uri="{0D108BD9-81ED-4DB2-BD59-A6C34878D82A}">
                    <a16:rowId xmlns:a16="http://schemas.microsoft.com/office/drawing/2014/main" val="714172796"/>
                  </a:ext>
                </a:extLst>
              </a:tr>
            </a:tbl>
          </a:graphicData>
        </a:graphic>
      </p:graphicFrame>
    </p:spTree>
    <p:extLst>
      <p:ext uri="{BB962C8B-B14F-4D97-AF65-F5344CB8AC3E}">
        <p14:creationId xmlns:p14="http://schemas.microsoft.com/office/powerpoint/2010/main" val="20594330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2797-C52A-7D49-BEA6-F101449791CA}"/>
              </a:ext>
            </a:extLst>
          </p:cNvPr>
          <p:cNvSpPr>
            <a:spLocks noGrp="1"/>
          </p:cNvSpPr>
          <p:nvPr>
            <p:ph type="title"/>
          </p:nvPr>
        </p:nvSpPr>
        <p:spPr/>
        <p:txBody>
          <a:bodyPr/>
          <a:lstStyle/>
          <a:p>
            <a:r>
              <a:rPr lang="en-US" dirty="0">
                <a:solidFill>
                  <a:srgbClr val="00B050"/>
                </a:solidFill>
              </a:rPr>
              <a:t>Confusion over Exposure (cont.) </a:t>
            </a:r>
          </a:p>
        </p:txBody>
      </p:sp>
      <p:sp>
        <p:nvSpPr>
          <p:cNvPr id="3" name="Content Placeholder 2">
            <a:extLst>
              <a:ext uri="{FF2B5EF4-FFF2-40B4-BE49-F238E27FC236}">
                <a16:creationId xmlns:a16="http://schemas.microsoft.com/office/drawing/2014/main" id="{2431120A-9533-EB4E-A378-E661F24A7552}"/>
              </a:ext>
            </a:extLst>
          </p:cNvPr>
          <p:cNvSpPr>
            <a:spLocks noGrp="1"/>
          </p:cNvSpPr>
          <p:nvPr>
            <p:ph idx="1"/>
          </p:nvPr>
        </p:nvSpPr>
        <p:spPr>
          <a:xfrm>
            <a:off x="469557" y="1600200"/>
            <a:ext cx="8229600" cy="4525963"/>
          </a:xfrm>
        </p:spPr>
        <p:txBody>
          <a:bodyPr>
            <a:normAutofit lnSpcReduction="10000"/>
          </a:bodyPr>
          <a:lstStyle/>
          <a:p>
            <a:pPr marL="0" indent="0">
              <a:buNone/>
            </a:pPr>
            <a:endParaRPr lang="en-US" sz="2400" dirty="0"/>
          </a:p>
          <a:p>
            <a:r>
              <a:rPr lang="en-US" sz="2400" dirty="0"/>
              <a:t>Remember, research is clear that low SES kids tend to enter school with much lower vocabularies </a:t>
            </a:r>
          </a:p>
          <a:p>
            <a:r>
              <a:rPr lang="en-US" sz="2400" dirty="0"/>
              <a:t>Dearden et al. (2010): major differences in cognition and language by age 3</a:t>
            </a:r>
          </a:p>
          <a:p>
            <a:r>
              <a:rPr lang="en-US" sz="2400" dirty="0"/>
              <a:t>Fernald (2015): 6 month differences in language processing by age of 2 years old between low SES and high SES kids (processing time)</a:t>
            </a:r>
          </a:p>
          <a:p>
            <a:r>
              <a:rPr lang="en-US" sz="2400" dirty="0"/>
              <a:t>Hart &amp; </a:t>
            </a:r>
            <a:r>
              <a:rPr lang="en-US" sz="2400" dirty="0" err="1"/>
              <a:t>Risley</a:t>
            </a:r>
            <a:r>
              <a:rPr lang="en-US" sz="2400" dirty="0"/>
              <a:t> argued that the reason for this difference was the language environment provided in those households</a:t>
            </a:r>
          </a:p>
          <a:p>
            <a:r>
              <a:rPr lang="en-US" sz="2400" dirty="0"/>
              <a:t>The argument is over what is causing a problem (not whether the problem exists)</a:t>
            </a:r>
          </a:p>
          <a:p>
            <a:endParaRPr lang="en-US" sz="2400" dirty="0"/>
          </a:p>
        </p:txBody>
      </p:sp>
    </p:spTree>
    <p:extLst>
      <p:ext uri="{BB962C8B-B14F-4D97-AF65-F5344CB8AC3E}">
        <p14:creationId xmlns:p14="http://schemas.microsoft.com/office/powerpoint/2010/main" val="410218808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body" sz="half" idx="1"/>
          </p:nvPr>
        </p:nvSpPr>
        <p:spPr>
          <a:xfrm>
            <a:off x="609599" y="2057400"/>
            <a:ext cx="7540735" cy="1066800"/>
          </a:xfrm>
        </p:spPr>
        <p:txBody>
          <a:bodyPr/>
          <a:lstStyle/>
          <a:p>
            <a:pPr marL="342900" indent="-342900" eaLnBrk="1" hangingPunct="1">
              <a:buFont typeface="Wingdings" charset="0"/>
              <a:buNone/>
            </a:pPr>
            <a:r>
              <a:rPr lang="en-US" sz="1600" b="0" dirty="0">
                <a:solidFill>
                  <a:srgbClr val="120093"/>
                </a:solidFill>
                <a:latin typeface="Kidprint" charset="0"/>
              </a:rPr>
              <a:t>	</a:t>
            </a:r>
            <a:r>
              <a:rPr lang="en-US" sz="1600" b="0" dirty="0"/>
              <a:t>Hart &amp; </a:t>
            </a:r>
            <a:r>
              <a:rPr lang="en-US" sz="1600" b="0" dirty="0" err="1"/>
              <a:t>Risley</a:t>
            </a:r>
            <a:r>
              <a:rPr lang="en-US" sz="1600" b="0" dirty="0"/>
              <a:t> compared the mean number of interactions </a:t>
            </a:r>
            <a:r>
              <a:rPr lang="en-US" sz="1600" b="0" u="sng" dirty="0"/>
              <a:t>initiated</a:t>
            </a:r>
            <a:r>
              <a:rPr lang="en-US" sz="1600" b="0" dirty="0"/>
              <a:t> per hour in each of the three groups.</a:t>
            </a:r>
          </a:p>
        </p:txBody>
      </p:sp>
      <p:graphicFrame>
        <p:nvGraphicFramePr>
          <p:cNvPr id="11266" name="Object 3"/>
          <p:cNvGraphicFramePr>
            <a:graphicFrameLocks noGrp="1" noChangeAspect="1"/>
          </p:cNvGraphicFramePr>
          <p:nvPr>
            <p:ph type="chart" sz="half" idx="2"/>
            <p:extLst>
              <p:ext uri="{D42A27DB-BD31-4B8C-83A1-F6EECF244321}">
                <p14:modId xmlns:p14="http://schemas.microsoft.com/office/powerpoint/2010/main" val="4075864146"/>
              </p:ext>
            </p:extLst>
          </p:nvPr>
        </p:nvGraphicFramePr>
        <p:xfrm>
          <a:off x="1525904" y="3048000"/>
          <a:ext cx="6158437" cy="3429000"/>
        </p:xfrm>
        <a:graphic>
          <a:graphicData uri="http://schemas.openxmlformats.org/presentationml/2006/ole">
            <mc:AlternateContent xmlns:mc="http://schemas.openxmlformats.org/markup-compatibility/2006">
              <mc:Choice xmlns:v="urn:schemas-microsoft-com:vml" Requires="v">
                <p:oleObj spid="_x0000_s9245" r:id="rId4" imgW="5285690" imgH="3432345" progId="Excel.Chart.8">
                  <p:embed/>
                </p:oleObj>
              </mc:Choice>
              <mc:Fallback>
                <p:oleObj r:id="rId4" imgW="5285690" imgH="3432345"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5904" y="3048000"/>
                        <a:ext cx="6158437" cy="3429000"/>
                      </a:xfrm>
                      <a:prstGeom prst="rect">
                        <a:avLst/>
                      </a:prstGeom>
                      <a:noFill/>
                      <a:ln>
                        <a:noFill/>
                      </a:ln>
                    </p:spPr>
                  </p:pic>
                </p:oleObj>
              </mc:Fallback>
            </mc:AlternateContent>
          </a:graphicData>
        </a:graphic>
      </p:graphicFrame>
      <p:sp>
        <p:nvSpPr>
          <p:cNvPr id="11267" name="Rectangle 4"/>
          <p:cNvSpPr>
            <a:spLocks noChangeArrowheads="1"/>
          </p:cNvSpPr>
          <p:nvPr/>
        </p:nvSpPr>
        <p:spPr bwMode="auto">
          <a:xfrm>
            <a:off x="347213" y="609600"/>
            <a:ext cx="7803122"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sz="4000" dirty="0">
                <a:solidFill>
                  <a:srgbClr val="008000"/>
                </a:solidFill>
                <a:latin typeface="+mj-lt"/>
              </a:rPr>
              <a:t>Interactions</a:t>
            </a:r>
          </a:p>
        </p:txBody>
      </p:sp>
    </p:spTree>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503237" y="750888"/>
            <a:ext cx="8314109" cy="654050"/>
          </a:xfrm>
        </p:spPr>
        <p:txBody>
          <a:bodyPr>
            <a:normAutofit fontScale="90000"/>
          </a:bodyPr>
          <a:lstStyle/>
          <a:p>
            <a:pPr eaLnBrk="1" hangingPunct="1"/>
            <a:r>
              <a:rPr lang="en-US" b="0" dirty="0">
                <a:solidFill>
                  <a:srgbClr val="008000"/>
                </a:solidFill>
                <a:latin typeface="+mn-lt"/>
              </a:rPr>
              <a:t>Interactions</a:t>
            </a:r>
            <a:endParaRPr lang="en-US" dirty="0">
              <a:solidFill>
                <a:srgbClr val="008000"/>
              </a:solidFill>
              <a:latin typeface="+mn-lt"/>
            </a:endParaRPr>
          </a:p>
        </p:txBody>
      </p:sp>
      <p:graphicFrame>
        <p:nvGraphicFramePr>
          <p:cNvPr id="13314" name="Object 4"/>
          <p:cNvGraphicFramePr>
            <a:graphicFrameLocks noGrp="1" noChangeAspect="1"/>
          </p:cNvGraphicFramePr>
          <p:nvPr>
            <p:ph type="chart" sz="half" idx="2"/>
            <p:extLst>
              <p:ext uri="{D42A27DB-BD31-4B8C-83A1-F6EECF244321}">
                <p14:modId xmlns:p14="http://schemas.microsoft.com/office/powerpoint/2010/main" val="44658896"/>
              </p:ext>
            </p:extLst>
          </p:nvPr>
        </p:nvGraphicFramePr>
        <p:xfrm>
          <a:off x="2010172" y="2667000"/>
          <a:ext cx="6067066" cy="3516313"/>
        </p:xfrm>
        <a:graphic>
          <a:graphicData uri="http://schemas.openxmlformats.org/presentationml/2006/ole">
            <mc:AlternateContent xmlns:mc="http://schemas.openxmlformats.org/markup-compatibility/2006">
              <mc:Choice xmlns:v="urn:schemas-microsoft-com:vml" Requires="v">
                <p:oleObj spid="_x0000_s11293" r:id="rId4" imgW="5486876" imgH="3511600" progId="Excel.Chart.8">
                  <p:embed/>
                </p:oleObj>
              </mc:Choice>
              <mc:Fallback>
                <p:oleObj r:id="rId4" imgW="5486876" imgH="3511600"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0172" y="2667000"/>
                        <a:ext cx="6067066" cy="3516313"/>
                      </a:xfrm>
                      <a:prstGeom prst="rect">
                        <a:avLst/>
                      </a:prstGeom>
                      <a:noFill/>
                      <a:ln>
                        <a:noFill/>
                      </a:ln>
                    </p:spPr>
                  </p:pic>
                </p:oleObj>
              </mc:Fallback>
            </mc:AlternateContent>
          </a:graphicData>
        </a:graphic>
      </p:graphicFrame>
      <p:sp>
        <p:nvSpPr>
          <p:cNvPr id="13315" name="Rectangle 11"/>
          <p:cNvSpPr>
            <a:spLocks noChangeArrowheads="1"/>
          </p:cNvSpPr>
          <p:nvPr/>
        </p:nvSpPr>
        <p:spPr bwMode="auto">
          <a:xfrm>
            <a:off x="950263" y="1609725"/>
            <a:ext cx="751987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dirty="0"/>
              <a:t>Hart &amp; </a:t>
            </a:r>
            <a:r>
              <a:rPr lang="en-US" dirty="0" err="1"/>
              <a:t>Risley</a:t>
            </a:r>
            <a:r>
              <a:rPr lang="en-US" dirty="0"/>
              <a:t> also compared the mean number of </a:t>
            </a:r>
            <a:r>
              <a:rPr lang="en-US" u="sng" dirty="0"/>
              <a:t>minutes</a:t>
            </a:r>
            <a:r>
              <a:rPr lang="en-US" dirty="0"/>
              <a:t> of interaction per hour in the three groups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title"/>
          </p:nvPr>
        </p:nvSpPr>
        <p:spPr>
          <a:xfrm>
            <a:off x="609600" y="685800"/>
            <a:ext cx="8116376" cy="762000"/>
          </a:xfrm>
        </p:spPr>
        <p:txBody>
          <a:bodyPr/>
          <a:lstStyle/>
          <a:p>
            <a:pPr eaLnBrk="1" hangingPunct="1"/>
            <a:r>
              <a:rPr lang="en-US" b="0" dirty="0">
                <a:solidFill>
                  <a:srgbClr val="008000"/>
                </a:solidFill>
                <a:latin typeface="+mn-lt"/>
              </a:rPr>
              <a:t>Interactions</a:t>
            </a:r>
            <a:endParaRPr lang="en-US" dirty="0">
              <a:solidFill>
                <a:srgbClr val="008000"/>
              </a:solidFill>
              <a:latin typeface="+mn-lt"/>
            </a:endParaRPr>
          </a:p>
        </p:txBody>
      </p:sp>
      <p:graphicFrame>
        <p:nvGraphicFramePr>
          <p:cNvPr id="15362" name="Object 5"/>
          <p:cNvGraphicFramePr>
            <a:graphicFrameLocks noGrp="1" noChangeAspect="1"/>
          </p:cNvGraphicFramePr>
          <p:nvPr>
            <p:ph type="chart" sz="half" idx="2"/>
          </p:nvPr>
        </p:nvGraphicFramePr>
        <p:xfrm>
          <a:off x="3886200" y="1828800"/>
          <a:ext cx="4133850" cy="4648200"/>
        </p:xfrm>
        <a:graphic>
          <a:graphicData uri="http://schemas.openxmlformats.org/presentationml/2006/ole">
            <mc:AlternateContent xmlns:mc="http://schemas.openxmlformats.org/markup-compatibility/2006">
              <mc:Choice xmlns:v="urn:schemas-microsoft-com:vml" Requires="v">
                <p:oleObj spid="_x0000_s13340" r:id="rId4" imgW="4133446" imgH="4651651" progId="Excel.Chart.8">
                  <p:embed/>
                </p:oleObj>
              </mc:Choice>
              <mc:Fallback>
                <p:oleObj r:id="rId4" imgW="4133446" imgH="4651651"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1828800"/>
                        <a:ext cx="413385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 name="Rectangle 1"/>
          <p:cNvSpPr/>
          <p:nvPr/>
        </p:nvSpPr>
        <p:spPr>
          <a:xfrm>
            <a:off x="438584" y="2422664"/>
            <a:ext cx="3033665" cy="1200329"/>
          </a:xfrm>
          <a:prstGeom prst="rect">
            <a:avLst/>
          </a:prstGeom>
        </p:spPr>
        <p:txBody>
          <a:bodyPr wrap="square">
            <a:spAutoFit/>
          </a:bodyPr>
          <a:lstStyle/>
          <a:p>
            <a:pPr lvl="0">
              <a:lnSpc>
                <a:spcPct val="90000"/>
              </a:lnSpc>
              <a:spcBef>
                <a:spcPct val="20000"/>
              </a:spcBef>
              <a:buClr>
                <a:srgbClr val="000066"/>
              </a:buClr>
              <a:defRPr/>
            </a:pPr>
            <a:r>
              <a:rPr lang="en-US" sz="1600" kern="0" dirty="0"/>
              <a:t>Perhaps most striking were the differences in </a:t>
            </a:r>
            <a:r>
              <a:rPr lang="en-US" sz="1600" u="sng" kern="0" dirty="0"/>
              <a:t>quality</a:t>
            </a:r>
            <a:r>
              <a:rPr lang="en-US" sz="1600" kern="0" dirty="0"/>
              <a:t> of interaction, when the affirmations vs. prohibitions per hour were compared.</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457200"/>
            <a:ext cx="8305800" cy="990600"/>
          </a:xfrm>
        </p:spPr>
        <p:txBody>
          <a:bodyPr/>
          <a:lstStyle/>
          <a:p>
            <a:pPr eaLnBrk="1" hangingPunct="1"/>
            <a:r>
              <a:rPr lang="en-US" sz="3600" b="0" dirty="0">
                <a:solidFill>
                  <a:srgbClr val="008000"/>
                </a:solidFill>
                <a:latin typeface="+mn-lt"/>
              </a:rPr>
              <a:t>Cumulative Language Experiences</a:t>
            </a:r>
            <a:endParaRPr lang="en-US" sz="3600" dirty="0">
              <a:solidFill>
                <a:srgbClr val="008000"/>
              </a:solidFill>
              <a:latin typeface="+mn-lt"/>
            </a:endParaRPr>
          </a:p>
        </p:txBody>
      </p:sp>
      <p:graphicFrame>
        <p:nvGraphicFramePr>
          <p:cNvPr id="17410" name="Object 3"/>
          <p:cNvGraphicFramePr>
            <a:graphicFrameLocks noGrp="1" noChangeAspect="1"/>
          </p:cNvGraphicFramePr>
          <p:nvPr>
            <p:ph type="chart" idx="1"/>
            <p:extLst>
              <p:ext uri="{D42A27DB-BD31-4B8C-83A1-F6EECF244321}">
                <p14:modId xmlns:p14="http://schemas.microsoft.com/office/powerpoint/2010/main" val="1712120881"/>
              </p:ext>
            </p:extLst>
          </p:nvPr>
        </p:nvGraphicFramePr>
        <p:xfrm>
          <a:off x="155331" y="1752600"/>
          <a:ext cx="8053919" cy="4237038"/>
        </p:xfrm>
        <a:graphic>
          <a:graphicData uri="http://schemas.openxmlformats.org/presentationml/2006/ole">
            <mc:AlternateContent xmlns:mc="http://schemas.openxmlformats.org/markup-compatibility/2006">
              <mc:Choice xmlns:v="urn:schemas-microsoft-com:vml" Requires="v">
                <p:oleObj spid="_x0000_s15388" r:id="rId4" imgW="6096528" imgH="4237087" progId="Excel.Chart.8">
                  <p:embed/>
                </p:oleObj>
              </mc:Choice>
              <mc:Fallback>
                <p:oleObj r:id="rId4" imgW="6096528" imgH="4237087"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331" y="1752600"/>
                        <a:ext cx="8053919" cy="4237038"/>
                      </a:xfrm>
                      <a:prstGeom prst="rect">
                        <a:avLst/>
                      </a:prstGeom>
                      <a:noFill/>
                      <a:ln>
                        <a:noFill/>
                      </a:ln>
                    </p:spPr>
                  </p:pic>
                </p:oleObj>
              </mc:Fallback>
            </mc:AlternateContent>
          </a:graphicData>
        </a:graphic>
      </p:graphicFrame>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8000"/>
                </a:solidFill>
              </a:rPr>
              <a:t>Importance of Vocabulary to Reading</a:t>
            </a:r>
          </a:p>
        </p:txBody>
      </p:sp>
      <p:sp>
        <p:nvSpPr>
          <p:cNvPr id="3" name="Content Placeholder 2"/>
          <p:cNvSpPr>
            <a:spLocks noGrp="1"/>
          </p:cNvSpPr>
          <p:nvPr>
            <p:ph idx="1"/>
          </p:nvPr>
        </p:nvSpPr>
        <p:spPr/>
        <p:txBody>
          <a:bodyPr>
            <a:normAutofit fontScale="62500" lnSpcReduction="20000"/>
          </a:bodyPr>
          <a:lstStyle/>
          <a:p>
            <a:pPr eaLnBrk="0" hangingPunct="0"/>
            <a:r>
              <a:rPr lang="en-US" b="1" dirty="0"/>
              <a:t>Children’s vocabulary in the early grades related to reading comprehension in the upper grades.</a:t>
            </a:r>
            <a:endParaRPr lang="en-US" dirty="0"/>
          </a:p>
          <a:p>
            <a:pPr eaLnBrk="0" hangingPunct="0"/>
            <a:endParaRPr lang="en-US" dirty="0"/>
          </a:p>
          <a:p>
            <a:pPr lvl="0" eaLnBrk="0" hangingPunct="0"/>
            <a:r>
              <a:rPr lang="en-US" dirty="0"/>
              <a:t>Preschool – Children’s vocabulary correlated with reading comprehension in upper elementary school. (Tabors, 2001)</a:t>
            </a:r>
          </a:p>
          <a:p>
            <a:pPr eaLnBrk="0" hangingPunct="0"/>
            <a:endParaRPr lang="en-US" dirty="0"/>
          </a:p>
          <a:p>
            <a:pPr lvl="0" eaLnBrk="0" hangingPunct="0"/>
            <a:r>
              <a:rPr lang="en-US" dirty="0"/>
              <a:t>Kindergarten – Vocabulary size was an effective predictor reading comprehension in middle elementary years. (Scarborough, 1998)</a:t>
            </a:r>
          </a:p>
          <a:p>
            <a:pPr marL="0" indent="0" eaLnBrk="0" hangingPunct="0">
              <a:buNone/>
            </a:pPr>
            <a:r>
              <a:rPr lang="en-US" dirty="0"/>
              <a:t> </a:t>
            </a:r>
          </a:p>
          <a:p>
            <a:pPr lvl="0" eaLnBrk="0" hangingPunct="0"/>
            <a:r>
              <a:rPr lang="en-US" dirty="0"/>
              <a:t>First Grade – Orally tested vocabulary was a proficient predictor of reading comprehension ten years later. (</a:t>
            </a:r>
            <a:r>
              <a:rPr lang="en-US" dirty="0" err="1"/>
              <a:t>Cunnningham</a:t>
            </a:r>
            <a:r>
              <a:rPr lang="en-US" dirty="0"/>
              <a:t> and </a:t>
            </a:r>
            <a:r>
              <a:rPr lang="en-US" dirty="0" err="1"/>
              <a:t>Stanovich</a:t>
            </a:r>
            <a:r>
              <a:rPr lang="en-US" dirty="0"/>
              <a:t>, 1997)</a:t>
            </a:r>
          </a:p>
          <a:p>
            <a:pPr eaLnBrk="0" hangingPunct="0"/>
            <a:endParaRPr lang="en-US" dirty="0"/>
          </a:p>
          <a:p>
            <a:pPr lvl="0" eaLnBrk="0" hangingPunct="0"/>
            <a:r>
              <a:rPr lang="en-US" dirty="0"/>
              <a:t>Third Grade – Children with restricted vocabulary have declining comprehension scores in later elementary years. (</a:t>
            </a:r>
            <a:r>
              <a:rPr lang="en-US" dirty="0" err="1"/>
              <a:t>Chall</a:t>
            </a:r>
            <a:r>
              <a:rPr lang="en-US" dirty="0"/>
              <a:t>, Jacobs, &amp; Baldwin, 1990)</a:t>
            </a:r>
          </a:p>
          <a:p>
            <a:endParaRPr lang="en-US" dirty="0"/>
          </a:p>
        </p:txBody>
      </p:sp>
    </p:spTree>
    <p:extLst>
      <p:ext uri="{BB962C8B-B14F-4D97-AF65-F5344CB8AC3E}">
        <p14:creationId xmlns:p14="http://schemas.microsoft.com/office/powerpoint/2010/main" val="5952401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4638"/>
            <a:ext cx="9054913" cy="1143000"/>
          </a:xfrm>
        </p:spPr>
        <p:txBody>
          <a:bodyPr>
            <a:normAutofit/>
          </a:bodyPr>
          <a:lstStyle/>
          <a:p>
            <a:r>
              <a:rPr lang="en-US" sz="3600" dirty="0">
                <a:solidFill>
                  <a:srgbClr val="008000"/>
                </a:solidFill>
              </a:rPr>
              <a:t>Importance of Vocabulary to Reading (cont.)</a:t>
            </a:r>
          </a:p>
        </p:txBody>
      </p:sp>
      <p:sp>
        <p:nvSpPr>
          <p:cNvPr id="3" name="Content Placeholder 2"/>
          <p:cNvSpPr>
            <a:spLocks noGrp="1"/>
          </p:cNvSpPr>
          <p:nvPr>
            <p:ph idx="1"/>
          </p:nvPr>
        </p:nvSpPr>
        <p:spPr/>
        <p:txBody>
          <a:bodyPr>
            <a:normAutofit lnSpcReduction="10000"/>
          </a:bodyPr>
          <a:lstStyle/>
          <a:p>
            <a:pPr eaLnBrk="0" hangingPunct="0"/>
            <a:r>
              <a:rPr lang="en-US" sz="2200" b="1" dirty="0"/>
              <a:t>Insufficient vocabulary support for young children.</a:t>
            </a:r>
            <a:endParaRPr lang="en-US" sz="2200" dirty="0"/>
          </a:p>
          <a:p>
            <a:pPr eaLnBrk="0" hangingPunct="0"/>
            <a:r>
              <a:rPr lang="en-US" sz="2200" dirty="0"/>
              <a:t>By grade 1, children from high SES backgrounds know approximately twice the number of words known by low SES children (Graves, et al., 1987)</a:t>
            </a:r>
          </a:p>
          <a:p>
            <a:pPr eaLnBrk="0" hangingPunct="0"/>
            <a:r>
              <a:rPr lang="en-US" sz="2200" dirty="0"/>
              <a:t>Children who lag behind their peers in language development are at-risk for later reading difficulties (</a:t>
            </a:r>
            <a:r>
              <a:rPr lang="en-US" sz="2200" dirty="0" err="1"/>
              <a:t>Catts</a:t>
            </a:r>
            <a:r>
              <a:rPr lang="en-US" sz="2200" dirty="0"/>
              <a:t>, Fey, </a:t>
            </a:r>
            <a:r>
              <a:rPr lang="en-US" sz="2200" dirty="0" err="1"/>
              <a:t>Tomblin</a:t>
            </a:r>
            <a:r>
              <a:rPr lang="en-US" sz="2200" dirty="0"/>
              <a:t>, &amp; Zhang, 2002). </a:t>
            </a:r>
          </a:p>
          <a:p>
            <a:pPr eaLnBrk="0" hangingPunct="0"/>
            <a:r>
              <a:rPr lang="en-US" sz="2200" dirty="0"/>
              <a:t>Lowest quartile students learn about 500-600 words per year--they need to learn </a:t>
            </a:r>
            <a:r>
              <a:rPr lang="en-US" sz="2200"/>
              <a:t>about 1,000 </a:t>
            </a:r>
            <a:r>
              <a:rPr lang="en-US" sz="2200" dirty="0"/>
              <a:t>(</a:t>
            </a:r>
            <a:r>
              <a:rPr lang="en-US" sz="2200"/>
              <a:t>Biemiller</a:t>
            </a:r>
            <a:r>
              <a:rPr lang="en-US" sz="2200" dirty="0"/>
              <a:t>, 2005)</a:t>
            </a:r>
          </a:p>
          <a:p>
            <a:pPr eaLnBrk="0" hangingPunct="0"/>
            <a:r>
              <a:rPr lang="en-US" sz="2200" dirty="0"/>
              <a:t>Vocabulary knowledge is related to reading proficiency and overall academic success (Beck, </a:t>
            </a:r>
            <a:r>
              <a:rPr lang="en-US" sz="2200" dirty="0" err="1"/>
              <a:t>McKeown</a:t>
            </a:r>
            <a:r>
              <a:rPr lang="en-US" sz="2200" dirty="0"/>
              <a:t>,&amp; </a:t>
            </a:r>
            <a:r>
              <a:rPr lang="en-US" sz="2200" dirty="0" err="1"/>
              <a:t>Kucan</a:t>
            </a:r>
            <a:r>
              <a:rPr lang="en-US" sz="2200" dirty="0"/>
              <a:t>, 2002)</a:t>
            </a:r>
          </a:p>
          <a:p>
            <a:pPr lvl="0" eaLnBrk="0" hangingPunct="0"/>
            <a:r>
              <a:rPr lang="en-US" sz="2200" dirty="0"/>
              <a:t>Instruction has little or no impact on vocabulary knowledge in K-1 (</a:t>
            </a:r>
            <a:r>
              <a:rPr lang="en-US" sz="2200" dirty="0" err="1"/>
              <a:t>Biemiller</a:t>
            </a:r>
            <a:r>
              <a:rPr lang="en-US" sz="2200" dirty="0"/>
              <a:t>, 2000)</a:t>
            </a:r>
          </a:p>
          <a:p>
            <a:pPr eaLnBrk="0" hangingPunct="0"/>
            <a:endParaRPr lang="en-US" dirty="0"/>
          </a:p>
          <a:p>
            <a:endParaRPr lang="en-US" dirty="0"/>
          </a:p>
        </p:txBody>
      </p:sp>
    </p:spTree>
    <p:extLst>
      <p:ext uri="{BB962C8B-B14F-4D97-AF65-F5344CB8AC3E}">
        <p14:creationId xmlns:p14="http://schemas.microsoft.com/office/powerpoint/2010/main" val="122272627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US" dirty="0">
                <a:solidFill>
                  <a:srgbClr val="008000"/>
                </a:solidFill>
                <a:latin typeface="Calibri" charset="0"/>
              </a:rPr>
              <a:t>Building Vocabulary </a:t>
            </a:r>
          </a:p>
        </p:txBody>
      </p:sp>
      <p:sp>
        <p:nvSpPr>
          <p:cNvPr id="93186" name="Content Placeholder 2"/>
          <p:cNvSpPr>
            <a:spLocks noGrp="1"/>
          </p:cNvSpPr>
          <p:nvPr>
            <p:ph idx="1"/>
          </p:nvPr>
        </p:nvSpPr>
        <p:spPr>
          <a:xfrm>
            <a:off x="392897" y="1600200"/>
            <a:ext cx="8293903" cy="4749589"/>
          </a:xfrm>
        </p:spPr>
        <p:txBody>
          <a:bodyPr>
            <a:normAutofit/>
          </a:bodyPr>
          <a:lstStyle/>
          <a:p>
            <a:r>
              <a:rPr lang="en-US" dirty="0"/>
              <a:t>Studies show that vocabulary teaching can have a positive impact on reading comprehension (mainly with older kids, though there are studies showing you can teach vocabulary effectively to younger kids—but not connection to reading)</a:t>
            </a:r>
          </a:p>
          <a:p>
            <a:r>
              <a:rPr lang="en-US" dirty="0"/>
              <a:t>Two kinds of vocabulary learning:          incidental and explicit (both are         important)</a:t>
            </a:r>
          </a:p>
        </p:txBody>
      </p:sp>
      <p:pic>
        <p:nvPicPr>
          <p:cNvPr id="2" name="Picture 1"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8284" y="4842284"/>
            <a:ext cx="2015715" cy="2015715"/>
          </a:xfrm>
          <a:prstGeom prst="rect">
            <a:avLst/>
          </a:prstGeom>
        </p:spPr>
      </p:pic>
    </p:spTree>
    <p:extLst>
      <p:ext uri="{BB962C8B-B14F-4D97-AF65-F5344CB8AC3E}">
        <p14:creationId xmlns:p14="http://schemas.microsoft.com/office/powerpoint/2010/main" val="108941855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US" dirty="0">
                <a:solidFill>
                  <a:srgbClr val="008000"/>
                </a:solidFill>
                <a:latin typeface="Calibri" charset="0"/>
              </a:rPr>
              <a:t>Building Vocabulary </a:t>
            </a:r>
          </a:p>
        </p:txBody>
      </p:sp>
      <p:sp>
        <p:nvSpPr>
          <p:cNvPr id="93186" name="Content Placeholder 2"/>
          <p:cNvSpPr>
            <a:spLocks noGrp="1"/>
          </p:cNvSpPr>
          <p:nvPr>
            <p:ph idx="1"/>
          </p:nvPr>
        </p:nvSpPr>
        <p:spPr>
          <a:xfrm>
            <a:off x="392897" y="1600200"/>
            <a:ext cx="8293903" cy="4749589"/>
          </a:xfrm>
        </p:spPr>
        <p:txBody>
          <a:bodyPr>
            <a:normAutofit/>
          </a:bodyPr>
          <a:lstStyle/>
          <a:p>
            <a:r>
              <a:rPr lang="en-US" dirty="0"/>
              <a:t>Incidental learning can be supported by encouraging student reading, reading to children, and using complex language</a:t>
            </a:r>
          </a:p>
          <a:p>
            <a:r>
              <a:rPr lang="en-US" dirty="0"/>
              <a:t>Explicit vocabulary instruction should be linked to what students are about to read; should provide rich/thorough explorations of meaning, relationships among                       words, opportunities to use the words in                     multiple ways, with frequent review</a:t>
            </a:r>
          </a:p>
        </p:txBody>
      </p:sp>
      <p:pic>
        <p:nvPicPr>
          <p:cNvPr id="2" name="Picture 1"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8284" y="4842284"/>
            <a:ext cx="2015715" cy="2015715"/>
          </a:xfrm>
          <a:prstGeom prst="rect">
            <a:avLst/>
          </a:prstGeom>
        </p:spPr>
      </p:pic>
    </p:spTree>
    <p:extLst>
      <p:ext uri="{BB962C8B-B14F-4D97-AF65-F5344CB8AC3E}">
        <p14:creationId xmlns:p14="http://schemas.microsoft.com/office/powerpoint/2010/main" val="15741434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US" dirty="0">
                <a:solidFill>
                  <a:srgbClr val="008000"/>
                </a:solidFill>
                <a:latin typeface="Calibri" charset="0"/>
              </a:rPr>
              <a:t>Reading to Children</a:t>
            </a:r>
          </a:p>
        </p:txBody>
      </p:sp>
      <p:sp>
        <p:nvSpPr>
          <p:cNvPr id="93186" name="Content Placeholder 2"/>
          <p:cNvSpPr>
            <a:spLocks noGrp="1"/>
          </p:cNvSpPr>
          <p:nvPr>
            <p:ph idx="1"/>
          </p:nvPr>
        </p:nvSpPr>
        <p:spPr/>
        <p:txBody>
          <a:bodyPr/>
          <a:lstStyle/>
          <a:p>
            <a:pPr eaLnBrk="1" hangingPunct="1"/>
            <a:r>
              <a:rPr lang="en-US" dirty="0">
                <a:latin typeface="Calibri" charset="0"/>
              </a:rPr>
              <a:t>Moderate effects on oral language skills (mainly vocabulary) and print knowledge</a:t>
            </a:r>
          </a:p>
          <a:p>
            <a:pPr eaLnBrk="1" hangingPunct="1"/>
            <a:r>
              <a:rPr lang="en-US" dirty="0">
                <a:latin typeface="Calibri" charset="0"/>
              </a:rPr>
              <a:t>Oral language effects were evident across demographic groups, types of interventions, and student risk factors</a:t>
            </a:r>
          </a:p>
          <a:p>
            <a:pPr eaLnBrk="1" hangingPunct="1"/>
            <a:r>
              <a:rPr lang="en-US" dirty="0">
                <a:latin typeface="Calibri" charset="0"/>
              </a:rPr>
              <a:t>Almost no studies looked at the impact of reading to children on reading or on              other emergent literacy skills</a:t>
            </a:r>
          </a:p>
        </p:txBody>
      </p:sp>
      <p:pic>
        <p:nvPicPr>
          <p:cNvPr id="2" name="Picture 1"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014" y="4777014"/>
            <a:ext cx="2080985" cy="2080985"/>
          </a:xfrm>
          <a:prstGeom prst="rect">
            <a:avLst/>
          </a:prstGeom>
        </p:spPr>
      </p:pic>
    </p:spTree>
    <p:extLst>
      <p:ext uri="{BB962C8B-B14F-4D97-AF65-F5344CB8AC3E}">
        <p14:creationId xmlns:p14="http://schemas.microsoft.com/office/powerpoint/2010/main" val="412062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073F8-88EF-F844-86B6-E07B60BBBFFC}"/>
              </a:ext>
            </a:extLst>
          </p:cNvPr>
          <p:cNvSpPr>
            <a:spLocks noGrp="1"/>
          </p:cNvSpPr>
          <p:nvPr>
            <p:ph type="title"/>
          </p:nvPr>
        </p:nvSpPr>
        <p:spPr/>
        <p:txBody>
          <a:bodyPr>
            <a:normAutofit fontScale="90000"/>
          </a:bodyPr>
          <a:lstStyle/>
          <a:p>
            <a:r>
              <a:rPr lang="en-US" altLang="en-US" b="1" dirty="0">
                <a:solidFill>
                  <a:srgbClr val="333333"/>
                </a:solidFill>
                <a:latin typeface="inherit"/>
              </a:rPr>
              <a:t>Stages of Oral Language Development (cont.)</a:t>
            </a:r>
            <a:br>
              <a:rPr lang="en-US" altLang="en-US" sz="4000" dirty="0"/>
            </a:br>
            <a:endParaRPr lang="en-US" dirty="0"/>
          </a:p>
        </p:txBody>
      </p:sp>
      <p:graphicFrame>
        <p:nvGraphicFramePr>
          <p:cNvPr id="3" name="Table 2">
            <a:extLst>
              <a:ext uri="{FF2B5EF4-FFF2-40B4-BE49-F238E27FC236}">
                <a16:creationId xmlns:a16="http://schemas.microsoft.com/office/drawing/2014/main" id="{6B2A69A9-3EF4-D643-8F74-D432E63A3B6E}"/>
              </a:ext>
            </a:extLst>
          </p:cNvPr>
          <p:cNvGraphicFramePr>
            <a:graphicFrameLocks noGrp="1"/>
          </p:cNvGraphicFramePr>
          <p:nvPr>
            <p:extLst>
              <p:ext uri="{D42A27DB-BD31-4B8C-83A1-F6EECF244321}">
                <p14:modId xmlns:p14="http://schemas.microsoft.com/office/powerpoint/2010/main" val="772668753"/>
              </p:ext>
            </p:extLst>
          </p:nvPr>
        </p:nvGraphicFramePr>
        <p:xfrm>
          <a:off x="271849" y="1752600"/>
          <a:ext cx="8464377" cy="2461054"/>
        </p:xfrm>
        <a:graphic>
          <a:graphicData uri="http://schemas.openxmlformats.org/drawingml/2006/table">
            <a:tbl>
              <a:tblPr/>
              <a:tblGrid>
                <a:gridCol w="1410730">
                  <a:extLst>
                    <a:ext uri="{9D8B030D-6E8A-4147-A177-3AD203B41FA5}">
                      <a16:colId xmlns:a16="http://schemas.microsoft.com/office/drawing/2014/main" val="3235771563"/>
                    </a:ext>
                  </a:extLst>
                </a:gridCol>
                <a:gridCol w="1410730">
                  <a:extLst>
                    <a:ext uri="{9D8B030D-6E8A-4147-A177-3AD203B41FA5}">
                      <a16:colId xmlns:a16="http://schemas.microsoft.com/office/drawing/2014/main" val="3509748610"/>
                    </a:ext>
                  </a:extLst>
                </a:gridCol>
                <a:gridCol w="5642917">
                  <a:extLst>
                    <a:ext uri="{9D8B030D-6E8A-4147-A177-3AD203B41FA5}">
                      <a16:colId xmlns:a16="http://schemas.microsoft.com/office/drawing/2014/main" val="1931020147"/>
                    </a:ext>
                  </a:extLst>
                </a:gridCol>
              </a:tblGrid>
              <a:tr h="2461054">
                <a:tc>
                  <a:txBody>
                    <a:bodyPr/>
                    <a:lstStyle/>
                    <a:p>
                      <a:pPr algn="l" fontAlgn="base"/>
                      <a:r>
                        <a:rPr lang="en-US" b="0">
                          <a:effectLst/>
                          <a:latin typeface="inherit"/>
                        </a:rPr>
                        <a:t>Stage 4</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Three to four years</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A child at this stage communicates needs, asks questions, begins to enjoy humor, has much better articulation, begins true conversation, responds to directional commands, knows parts of songs, can retell a story, speaks in three and four word sentences, is acquiring the rules of grammar and learns sophisticated words heard in adult conversation.</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extLst>
                  <a:ext uri="{0D108BD9-81ED-4DB2-BD59-A6C34878D82A}">
                    <a16:rowId xmlns:a16="http://schemas.microsoft.com/office/drawing/2014/main" val="643264381"/>
                  </a:ext>
                </a:extLst>
              </a:tr>
            </a:tbl>
          </a:graphicData>
        </a:graphic>
      </p:graphicFrame>
      <p:graphicFrame>
        <p:nvGraphicFramePr>
          <p:cNvPr id="4" name="Table 3">
            <a:extLst>
              <a:ext uri="{FF2B5EF4-FFF2-40B4-BE49-F238E27FC236}">
                <a16:creationId xmlns:a16="http://schemas.microsoft.com/office/drawing/2014/main" id="{3556B58A-21B7-C144-B8EE-D9C8AD66FBCC}"/>
              </a:ext>
            </a:extLst>
          </p:cNvPr>
          <p:cNvGraphicFramePr>
            <a:graphicFrameLocks noGrp="1"/>
          </p:cNvGraphicFramePr>
          <p:nvPr>
            <p:extLst>
              <p:ext uri="{D42A27DB-BD31-4B8C-83A1-F6EECF244321}">
                <p14:modId xmlns:p14="http://schemas.microsoft.com/office/powerpoint/2010/main" val="3214304334"/>
              </p:ext>
            </p:extLst>
          </p:nvPr>
        </p:nvGraphicFramePr>
        <p:xfrm>
          <a:off x="271851" y="3978876"/>
          <a:ext cx="8464376" cy="2034540"/>
        </p:xfrm>
        <a:graphic>
          <a:graphicData uri="http://schemas.openxmlformats.org/drawingml/2006/table">
            <a:tbl>
              <a:tblPr/>
              <a:tblGrid>
                <a:gridCol w="1410730">
                  <a:extLst>
                    <a:ext uri="{9D8B030D-6E8A-4147-A177-3AD203B41FA5}">
                      <a16:colId xmlns:a16="http://schemas.microsoft.com/office/drawing/2014/main" val="1224551546"/>
                    </a:ext>
                  </a:extLst>
                </a:gridCol>
                <a:gridCol w="1410730">
                  <a:extLst>
                    <a:ext uri="{9D8B030D-6E8A-4147-A177-3AD203B41FA5}">
                      <a16:colId xmlns:a16="http://schemas.microsoft.com/office/drawing/2014/main" val="2985453094"/>
                    </a:ext>
                  </a:extLst>
                </a:gridCol>
                <a:gridCol w="5642916">
                  <a:extLst>
                    <a:ext uri="{9D8B030D-6E8A-4147-A177-3AD203B41FA5}">
                      <a16:colId xmlns:a16="http://schemas.microsoft.com/office/drawing/2014/main" val="1573328553"/>
                    </a:ext>
                  </a:extLst>
                </a:gridCol>
              </a:tblGrid>
              <a:tr h="1977081">
                <a:tc>
                  <a:txBody>
                    <a:bodyPr/>
                    <a:lstStyle/>
                    <a:p>
                      <a:pPr algn="l" fontAlgn="base"/>
                      <a:r>
                        <a:rPr lang="en-US" b="0">
                          <a:effectLst/>
                          <a:latin typeface="inherit"/>
                        </a:rPr>
                        <a:t>Stage 5</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a:effectLst/>
                          <a:latin typeface="inherit"/>
                        </a:rPr>
                        <a:t>Four to five years</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tc>
                  <a:txBody>
                    <a:bodyPr/>
                    <a:lstStyle/>
                    <a:p>
                      <a:pPr algn="l" fontAlgn="base"/>
                      <a:r>
                        <a:rPr lang="en-US" b="0" dirty="0">
                          <a:effectLst/>
                          <a:latin typeface="inherit"/>
                        </a:rPr>
                        <a:t>A child at this stage has a tremendous vocabulary, uses irregular noun and verb forms, talks with adults on adult level in four to eight words sentences, giggles over nonsense words, engages in imaginative play using complex oral scripts, tell longer stories, recounts in sequence the day’s events and uses silly and profane language to experiment and shock the listener.</a:t>
                      </a:r>
                    </a:p>
                  </a:txBody>
                  <a:tcPr marL="142875" marR="142875" marT="57150" marB="57150">
                    <a:lnL>
                      <a:noFill/>
                    </a:lnL>
                    <a:lnR>
                      <a:noFill/>
                    </a:lnR>
                    <a:lnT w="9525" cap="flat" cmpd="sng" algn="ctr">
                      <a:solidFill>
                        <a:srgbClr val="ACC2D6"/>
                      </a:solidFill>
                      <a:prstDash val="solid"/>
                      <a:round/>
                      <a:headEnd type="none" w="med" len="med"/>
                      <a:tailEnd type="none" w="med" len="med"/>
                    </a:lnT>
                    <a:lnB>
                      <a:noFill/>
                    </a:lnB>
                    <a:solidFill>
                      <a:srgbClr val="EDF6FE"/>
                    </a:solidFill>
                  </a:tcPr>
                </a:tc>
                <a:extLst>
                  <a:ext uri="{0D108BD9-81ED-4DB2-BD59-A6C34878D82A}">
                    <a16:rowId xmlns:a16="http://schemas.microsoft.com/office/drawing/2014/main" val="743714629"/>
                  </a:ext>
                </a:extLst>
              </a:tr>
            </a:tbl>
          </a:graphicData>
        </a:graphic>
      </p:graphicFrame>
      <p:sp>
        <p:nvSpPr>
          <p:cNvPr id="11" name="Rectangle 10">
            <a:extLst>
              <a:ext uri="{FF2B5EF4-FFF2-40B4-BE49-F238E27FC236}">
                <a16:creationId xmlns:a16="http://schemas.microsoft.com/office/drawing/2014/main" id="{25ECA458-EFE4-2F40-BE65-8C7BB76E75EF}"/>
              </a:ext>
            </a:extLst>
          </p:cNvPr>
          <p:cNvSpPr/>
          <p:nvPr/>
        </p:nvSpPr>
        <p:spPr>
          <a:xfrm>
            <a:off x="271849" y="5839765"/>
            <a:ext cx="8328455" cy="738664"/>
          </a:xfrm>
          <a:prstGeom prst="rect">
            <a:avLst/>
          </a:prstGeom>
        </p:spPr>
        <p:txBody>
          <a:bodyPr wrap="square">
            <a:spAutoFit/>
          </a:bodyPr>
          <a:lstStyle/>
          <a:p>
            <a:endParaRPr lang="en-US" dirty="0">
              <a:solidFill>
                <a:srgbClr val="333333"/>
              </a:solidFill>
              <a:latin typeface="Verdana" panose="020B0604030504040204" pitchFamily="34" charset="0"/>
            </a:endParaRPr>
          </a:p>
          <a:p>
            <a:r>
              <a:rPr lang="en-US" sz="1200" dirty="0" err="1">
                <a:solidFill>
                  <a:srgbClr val="333333"/>
                </a:solidFill>
                <a:latin typeface="Verdana" panose="020B0604030504040204" pitchFamily="34" charset="0"/>
              </a:rPr>
              <a:t>MacDonal</a:t>
            </a:r>
            <a:r>
              <a:rPr lang="en-US" sz="1200" dirty="0">
                <a:solidFill>
                  <a:srgbClr val="333333"/>
                </a:solidFill>
                <a:latin typeface="Verdana" panose="020B0604030504040204" pitchFamily="34" charset="0"/>
              </a:rPr>
              <a:t>, S. (1997) The Portfolio and Its Use : A Road Map for Assessment. Southern Early Childhood Association</a:t>
            </a:r>
            <a:endParaRPr lang="en-US" sz="1200" dirty="0"/>
          </a:p>
        </p:txBody>
      </p:sp>
    </p:spTree>
    <p:extLst>
      <p:ext uri="{BB962C8B-B14F-4D97-AF65-F5344CB8AC3E}">
        <p14:creationId xmlns:p14="http://schemas.microsoft.com/office/powerpoint/2010/main" val="289543152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781504" y="238100"/>
          <a:ext cx="6911424" cy="6492240"/>
        </p:xfrm>
        <a:graphic>
          <a:graphicData uri="http://schemas.openxmlformats.org/drawingml/2006/table">
            <a:tbl>
              <a:tblPr firstRow="1" bandRow="1">
                <a:tableStyleId>{EB344D84-9AFB-497E-A393-DC336BA19D2E}</a:tableStyleId>
              </a:tblPr>
              <a:tblGrid>
                <a:gridCol w="1038270">
                  <a:extLst>
                    <a:ext uri="{9D8B030D-6E8A-4147-A177-3AD203B41FA5}">
                      <a16:colId xmlns:a16="http://schemas.microsoft.com/office/drawing/2014/main" val="20000"/>
                    </a:ext>
                  </a:extLst>
                </a:gridCol>
                <a:gridCol w="2600606">
                  <a:extLst>
                    <a:ext uri="{9D8B030D-6E8A-4147-A177-3AD203B41FA5}">
                      <a16:colId xmlns:a16="http://schemas.microsoft.com/office/drawing/2014/main" val="20001"/>
                    </a:ext>
                  </a:extLst>
                </a:gridCol>
                <a:gridCol w="1766524">
                  <a:extLst>
                    <a:ext uri="{9D8B030D-6E8A-4147-A177-3AD203B41FA5}">
                      <a16:colId xmlns:a16="http://schemas.microsoft.com/office/drawing/2014/main" val="20002"/>
                    </a:ext>
                  </a:extLst>
                </a:gridCol>
                <a:gridCol w="1506024">
                  <a:extLst>
                    <a:ext uri="{9D8B030D-6E8A-4147-A177-3AD203B41FA5}">
                      <a16:colId xmlns:a16="http://schemas.microsoft.com/office/drawing/2014/main" val="20003"/>
                    </a:ext>
                  </a:extLst>
                </a:gridCol>
              </a:tblGrid>
              <a:tr h="612987">
                <a:tc>
                  <a:txBody>
                    <a:bodyPr/>
                    <a:lstStyle/>
                    <a:p>
                      <a:endParaRPr lang="en-US" dirty="0"/>
                    </a:p>
                  </a:txBody>
                  <a:tcPr/>
                </a:tc>
                <a:tc>
                  <a:txBody>
                    <a:bodyPr/>
                    <a:lstStyle/>
                    <a:p>
                      <a:endParaRPr lang="en-US" dirty="0"/>
                    </a:p>
                  </a:txBody>
                  <a:tcPr/>
                </a:tc>
                <a:tc>
                  <a:txBody>
                    <a:bodyPr/>
                    <a:lstStyle/>
                    <a:p>
                      <a:pPr algn="ctr"/>
                      <a:r>
                        <a:rPr lang="en-US" dirty="0">
                          <a:solidFill>
                            <a:schemeClr val="tx1"/>
                          </a:solidFill>
                        </a:rPr>
                        <a:t>Rank of Median Word</a:t>
                      </a:r>
                    </a:p>
                  </a:txBody>
                  <a:tcPr/>
                </a:tc>
                <a:tc>
                  <a:txBody>
                    <a:bodyPr/>
                    <a:lstStyle/>
                    <a:p>
                      <a:pPr algn="ctr"/>
                      <a:r>
                        <a:rPr lang="en-US" dirty="0">
                          <a:solidFill>
                            <a:schemeClr val="tx1"/>
                          </a:solidFill>
                        </a:rPr>
                        <a:t>Rare Words Per 1000</a:t>
                      </a:r>
                    </a:p>
                  </a:txBody>
                  <a:tcPr/>
                </a:tc>
                <a:extLst>
                  <a:ext uri="{0D108BD9-81ED-4DB2-BD59-A6C34878D82A}">
                    <a16:rowId xmlns:a16="http://schemas.microsoft.com/office/drawing/2014/main" val="10000"/>
                  </a:ext>
                </a:extLst>
              </a:tr>
              <a:tr h="350278">
                <a:tc>
                  <a:txBody>
                    <a:bodyPr/>
                    <a:lstStyle/>
                    <a:p>
                      <a:r>
                        <a:rPr lang="en-US" dirty="0"/>
                        <a:t>I.</a:t>
                      </a:r>
                    </a:p>
                  </a:txBody>
                  <a:tcPr/>
                </a:tc>
                <a:tc>
                  <a:txBody>
                    <a:bodyPr/>
                    <a:lstStyle/>
                    <a:p>
                      <a:pPr marL="0" marR="0">
                        <a:spcBef>
                          <a:spcPts val="0"/>
                        </a:spcBef>
                        <a:spcAft>
                          <a:spcPts val="0"/>
                        </a:spcAft>
                      </a:pPr>
                      <a:r>
                        <a:rPr lang="en-US" sz="1600" b="1" dirty="0">
                          <a:effectLst/>
                        </a:rPr>
                        <a:t>Printed texts</a:t>
                      </a:r>
                      <a:endParaRPr lang="en-US" sz="1600" b="1" dirty="0">
                        <a:effectLst/>
                        <a:latin typeface="Arial"/>
                        <a:ea typeface="ＭＳ 明朝"/>
                        <a:cs typeface="Arial"/>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01"/>
                  </a:ext>
                </a:extLst>
              </a:tr>
              <a:tr h="350278">
                <a:tc>
                  <a:txBody>
                    <a:bodyPr/>
                    <a:lstStyle/>
                    <a:p>
                      <a:endParaRPr lang="en-US" dirty="0"/>
                    </a:p>
                  </a:txBody>
                  <a:tcPr/>
                </a:tc>
                <a:tc>
                  <a:txBody>
                    <a:bodyPr/>
                    <a:lstStyle/>
                    <a:p>
                      <a:pPr marL="0" marR="0">
                        <a:spcBef>
                          <a:spcPts val="0"/>
                        </a:spcBef>
                        <a:spcAft>
                          <a:spcPts val="0"/>
                        </a:spcAft>
                      </a:pPr>
                      <a:r>
                        <a:rPr lang="en-US" sz="1200">
                          <a:effectLst/>
                        </a:rPr>
                        <a:t>Abstracts of scientific articles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4389</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128.0</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2"/>
                  </a:ext>
                </a:extLst>
              </a:tr>
              <a:tr h="350278">
                <a:tc>
                  <a:txBody>
                    <a:bodyPr/>
                    <a:lstStyle/>
                    <a:p>
                      <a:endParaRPr lang="en-US"/>
                    </a:p>
                  </a:txBody>
                  <a:tcPr/>
                </a:tc>
                <a:tc>
                  <a:txBody>
                    <a:bodyPr/>
                    <a:lstStyle/>
                    <a:p>
                      <a:pPr marL="0" marR="0">
                        <a:spcBef>
                          <a:spcPts val="0"/>
                        </a:spcBef>
                        <a:spcAft>
                          <a:spcPts val="0"/>
                        </a:spcAft>
                      </a:pPr>
                      <a:r>
                        <a:rPr lang="en-US" sz="1200">
                          <a:effectLst/>
                        </a:rPr>
                        <a:t>Newspapers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1690</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68.3</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3"/>
                  </a:ext>
                </a:extLst>
              </a:tr>
              <a:tr h="350278">
                <a:tc>
                  <a:txBody>
                    <a:bodyPr/>
                    <a:lstStyle/>
                    <a:p>
                      <a:endParaRPr lang="en-US"/>
                    </a:p>
                  </a:txBody>
                  <a:tcPr/>
                </a:tc>
                <a:tc>
                  <a:txBody>
                    <a:bodyPr/>
                    <a:lstStyle/>
                    <a:p>
                      <a:pPr marL="0" marR="0">
                        <a:spcBef>
                          <a:spcPts val="0"/>
                        </a:spcBef>
                        <a:spcAft>
                          <a:spcPts val="0"/>
                        </a:spcAft>
                      </a:pPr>
                      <a:r>
                        <a:rPr lang="en-US" sz="1200" dirty="0">
                          <a:effectLst/>
                        </a:rPr>
                        <a:t>Popular magazines</a:t>
                      </a:r>
                      <a:endParaRPr lang="en-US" sz="1200" dirty="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1399</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65.7</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4"/>
                  </a:ext>
                </a:extLst>
              </a:tr>
              <a:tr h="350278">
                <a:tc>
                  <a:txBody>
                    <a:bodyPr/>
                    <a:lstStyle/>
                    <a:p>
                      <a:endParaRPr lang="en-US"/>
                    </a:p>
                  </a:txBody>
                  <a:tcPr/>
                </a:tc>
                <a:tc>
                  <a:txBody>
                    <a:bodyPr/>
                    <a:lstStyle/>
                    <a:p>
                      <a:pPr marL="0" marR="0">
                        <a:spcBef>
                          <a:spcPts val="0"/>
                        </a:spcBef>
                        <a:spcAft>
                          <a:spcPts val="0"/>
                        </a:spcAft>
                      </a:pPr>
                      <a:r>
                        <a:rPr lang="en-US" sz="1200">
                          <a:effectLst/>
                        </a:rPr>
                        <a:t>Adult books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1058</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52.7</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5"/>
                  </a:ext>
                </a:extLst>
              </a:tr>
              <a:tr h="350278">
                <a:tc>
                  <a:txBody>
                    <a:bodyPr/>
                    <a:lstStyle/>
                    <a:p>
                      <a:endParaRPr lang="en-US"/>
                    </a:p>
                  </a:txBody>
                  <a:tcPr/>
                </a:tc>
                <a:tc>
                  <a:txBody>
                    <a:bodyPr/>
                    <a:lstStyle/>
                    <a:p>
                      <a:pPr marL="0" marR="0">
                        <a:spcBef>
                          <a:spcPts val="0"/>
                        </a:spcBef>
                        <a:spcAft>
                          <a:spcPts val="0"/>
                        </a:spcAft>
                      </a:pPr>
                      <a:r>
                        <a:rPr lang="en-US" sz="1200">
                          <a:effectLst/>
                        </a:rPr>
                        <a:t>Comic books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887</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53.5</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6"/>
                  </a:ext>
                </a:extLst>
              </a:tr>
              <a:tr h="350278">
                <a:tc>
                  <a:txBody>
                    <a:bodyPr/>
                    <a:lstStyle/>
                    <a:p>
                      <a:endParaRPr lang="en-US"/>
                    </a:p>
                  </a:txBody>
                  <a:tcPr/>
                </a:tc>
                <a:tc>
                  <a:txBody>
                    <a:bodyPr/>
                    <a:lstStyle/>
                    <a:p>
                      <a:pPr marL="0" marR="0">
                        <a:spcBef>
                          <a:spcPts val="0"/>
                        </a:spcBef>
                        <a:spcAft>
                          <a:spcPts val="0"/>
                        </a:spcAft>
                      </a:pPr>
                      <a:r>
                        <a:rPr lang="en-US" sz="1200">
                          <a:effectLst/>
                        </a:rPr>
                        <a:t>Children’s books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627</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30.9</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7"/>
                  </a:ext>
                </a:extLst>
              </a:tr>
              <a:tr h="350278">
                <a:tc>
                  <a:txBody>
                    <a:bodyPr/>
                    <a:lstStyle/>
                    <a:p>
                      <a:endParaRPr lang="en-US"/>
                    </a:p>
                  </a:txBody>
                  <a:tcPr/>
                </a:tc>
                <a:tc>
                  <a:txBody>
                    <a:bodyPr/>
                    <a:lstStyle/>
                    <a:p>
                      <a:pPr marL="0" marR="0">
                        <a:spcBef>
                          <a:spcPts val="0"/>
                        </a:spcBef>
                        <a:spcAft>
                          <a:spcPts val="0"/>
                        </a:spcAft>
                      </a:pPr>
                      <a:r>
                        <a:rPr lang="en-US" sz="1200">
                          <a:effectLst/>
                        </a:rPr>
                        <a:t>Preschool books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dirty="0">
                          <a:effectLst/>
                        </a:rPr>
                        <a:t>578</a:t>
                      </a:r>
                      <a:endParaRPr lang="en-US" sz="1200" dirty="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6.3</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8"/>
                  </a:ext>
                </a:extLst>
              </a:tr>
              <a:tr h="350278">
                <a:tc>
                  <a:txBody>
                    <a:bodyPr/>
                    <a:lstStyle/>
                    <a:p>
                      <a:r>
                        <a:rPr lang="en-US" dirty="0"/>
                        <a:t>II.</a:t>
                      </a:r>
                    </a:p>
                  </a:txBody>
                  <a:tcPr/>
                </a:tc>
                <a:tc>
                  <a:txBody>
                    <a:bodyPr/>
                    <a:lstStyle/>
                    <a:p>
                      <a:pPr marL="0" marR="0">
                        <a:spcBef>
                          <a:spcPts val="0"/>
                        </a:spcBef>
                        <a:spcAft>
                          <a:spcPts val="0"/>
                        </a:spcAft>
                      </a:pPr>
                      <a:r>
                        <a:rPr lang="en-US" sz="1600" b="1" dirty="0">
                          <a:effectLst/>
                        </a:rPr>
                        <a:t>Television texts</a:t>
                      </a:r>
                      <a:endParaRPr lang="en-US" sz="1600" b="1" dirty="0">
                        <a:effectLst/>
                        <a:latin typeface="Arial"/>
                        <a:ea typeface="ＭＳ 明朝"/>
                        <a:cs typeface="Arial"/>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09"/>
                  </a:ext>
                </a:extLst>
              </a:tr>
              <a:tr h="350278">
                <a:tc>
                  <a:txBody>
                    <a:bodyPr/>
                    <a:lstStyle/>
                    <a:p>
                      <a:endParaRPr lang="en-US"/>
                    </a:p>
                  </a:txBody>
                  <a:tcPr/>
                </a:tc>
                <a:tc>
                  <a:txBody>
                    <a:bodyPr/>
                    <a:lstStyle/>
                    <a:p>
                      <a:pPr marL="0" marR="0">
                        <a:spcBef>
                          <a:spcPts val="0"/>
                        </a:spcBef>
                        <a:spcAft>
                          <a:spcPts val="0"/>
                        </a:spcAft>
                      </a:pPr>
                      <a:r>
                        <a:rPr lang="en-US" sz="1200">
                          <a:effectLst/>
                        </a:rPr>
                        <a:t>Popular prime-time adult shows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490</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22.7</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0"/>
                  </a:ext>
                </a:extLst>
              </a:tr>
              <a:tr h="350278">
                <a:tc>
                  <a:txBody>
                    <a:bodyPr/>
                    <a:lstStyle/>
                    <a:p>
                      <a:endParaRPr lang="en-US"/>
                    </a:p>
                  </a:txBody>
                  <a:tcPr/>
                </a:tc>
                <a:tc>
                  <a:txBody>
                    <a:bodyPr/>
                    <a:lstStyle/>
                    <a:p>
                      <a:pPr marL="0" marR="0">
                        <a:spcBef>
                          <a:spcPts val="0"/>
                        </a:spcBef>
                        <a:spcAft>
                          <a:spcPts val="0"/>
                        </a:spcAft>
                      </a:pPr>
                      <a:r>
                        <a:rPr lang="en-US" sz="1200">
                          <a:effectLst/>
                        </a:rPr>
                        <a:t>Popular prime-time children’s shows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543</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20.2</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1"/>
                  </a:ext>
                </a:extLst>
              </a:tr>
              <a:tr h="350278">
                <a:tc>
                  <a:txBody>
                    <a:bodyPr/>
                    <a:lstStyle/>
                    <a:p>
                      <a:endParaRPr lang="en-US"/>
                    </a:p>
                  </a:txBody>
                  <a:tcPr/>
                </a:tc>
                <a:tc>
                  <a:txBody>
                    <a:bodyPr/>
                    <a:lstStyle/>
                    <a:p>
                      <a:pPr marL="0" marR="0">
                        <a:spcBef>
                          <a:spcPts val="0"/>
                        </a:spcBef>
                        <a:spcAft>
                          <a:spcPts val="0"/>
                        </a:spcAft>
                      </a:pPr>
                      <a:r>
                        <a:rPr lang="en-US" sz="1200">
                          <a:effectLst/>
                        </a:rPr>
                        <a:t>Cartoon shows</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598</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30.8</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2"/>
                  </a:ext>
                </a:extLst>
              </a:tr>
              <a:tr h="350278">
                <a:tc>
                  <a:txBody>
                    <a:bodyPr/>
                    <a:lstStyle/>
                    <a:p>
                      <a:endParaRPr lang="en-US"/>
                    </a:p>
                  </a:txBody>
                  <a:tcPr/>
                </a:tc>
                <a:tc>
                  <a:txBody>
                    <a:bodyPr/>
                    <a:lstStyle/>
                    <a:p>
                      <a:pPr marL="0" marR="0">
                        <a:spcBef>
                          <a:spcPts val="0"/>
                        </a:spcBef>
                        <a:spcAft>
                          <a:spcPts val="0"/>
                        </a:spcAft>
                      </a:pPr>
                      <a:r>
                        <a:rPr lang="en-US" sz="1200">
                          <a:effectLst/>
                        </a:rPr>
                        <a:t>Mr. Rogers and Sesame Street</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413</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2.0</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3"/>
                  </a:ext>
                </a:extLst>
              </a:tr>
              <a:tr h="350278">
                <a:tc>
                  <a:txBody>
                    <a:bodyPr/>
                    <a:lstStyle/>
                    <a:p>
                      <a:r>
                        <a:rPr lang="en-US" dirty="0"/>
                        <a:t>III.</a:t>
                      </a:r>
                    </a:p>
                  </a:txBody>
                  <a:tcPr/>
                </a:tc>
                <a:tc>
                  <a:txBody>
                    <a:bodyPr/>
                    <a:lstStyle/>
                    <a:p>
                      <a:pPr marL="0" marR="0">
                        <a:spcBef>
                          <a:spcPts val="0"/>
                        </a:spcBef>
                        <a:spcAft>
                          <a:spcPts val="0"/>
                        </a:spcAft>
                      </a:pPr>
                      <a:r>
                        <a:rPr lang="en-US" sz="1600" b="1" dirty="0">
                          <a:effectLst/>
                        </a:rPr>
                        <a:t>Adult speech</a:t>
                      </a:r>
                      <a:endParaRPr lang="en-US" sz="1600" b="1" dirty="0">
                        <a:effectLst/>
                        <a:latin typeface="Arial"/>
                        <a:ea typeface="ＭＳ 明朝"/>
                        <a:cs typeface="Arial"/>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4"/>
                  </a:ext>
                </a:extLst>
              </a:tr>
              <a:tr h="350278">
                <a:tc>
                  <a:txBody>
                    <a:bodyPr/>
                    <a:lstStyle/>
                    <a:p>
                      <a:endParaRPr lang="en-US"/>
                    </a:p>
                  </a:txBody>
                  <a:tcPr/>
                </a:tc>
                <a:tc>
                  <a:txBody>
                    <a:bodyPr/>
                    <a:lstStyle/>
                    <a:p>
                      <a:pPr marL="0" marR="0">
                        <a:spcBef>
                          <a:spcPts val="0"/>
                        </a:spcBef>
                        <a:spcAft>
                          <a:spcPts val="0"/>
                        </a:spcAft>
                      </a:pPr>
                      <a:r>
                        <a:rPr lang="en-US" sz="1200">
                          <a:effectLst/>
                        </a:rPr>
                        <a:t>Expert witness testimony</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1008</a:t>
                      </a:r>
                      <a:endParaRPr lang="en-US" sz="120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a:effectLst/>
                        </a:rPr>
                        <a:t>28.4</a:t>
                      </a:r>
                      <a:endParaRPr lang="en-US" sz="1200">
                        <a:effectLst/>
                        <a:latin typeface="Cambria"/>
                        <a:ea typeface="ＭＳ 明朝"/>
                        <a:cs typeface="Times New Roman"/>
                      </a:endParaRPr>
                    </a:p>
                  </a:txBody>
                  <a:tcPr marL="68580" marR="68580" marT="0" marB="0"/>
                </a:tc>
                <a:extLst>
                  <a:ext uri="{0D108BD9-81ED-4DB2-BD59-A6C34878D82A}">
                    <a16:rowId xmlns:a16="http://schemas.microsoft.com/office/drawing/2014/main" val="10015"/>
                  </a:ext>
                </a:extLst>
              </a:tr>
              <a:tr h="350278">
                <a:tc>
                  <a:txBody>
                    <a:bodyPr/>
                    <a:lstStyle/>
                    <a:p>
                      <a:endParaRPr lang="en-US"/>
                    </a:p>
                  </a:txBody>
                  <a:tcPr/>
                </a:tc>
                <a:tc>
                  <a:txBody>
                    <a:bodyPr/>
                    <a:lstStyle/>
                    <a:p>
                      <a:pPr marL="0" marR="0">
                        <a:spcBef>
                          <a:spcPts val="0"/>
                        </a:spcBef>
                        <a:spcAft>
                          <a:spcPts val="0"/>
                        </a:spcAft>
                      </a:pPr>
                      <a:r>
                        <a:rPr lang="en-US" sz="1200" dirty="0">
                          <a:effectLst/>
                        </a:rPr>
                        <a:t>College graduates to friends, spouses</a:t>
                      </a:r>
                      <a:endParaRPr lang="en-US" sz="1200" dirty="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dirty="0">
                          <a:effectLst/>
                        </a:rPr>
                        <a:t>496</a:t>
                      </a:r>
                      <a:endParaRPr lang="en-US" sz="1200" dirty="0">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1200" dirty="0">
                          <a:effectLst/>
                        </a:rPr>
                        <a:t>17.3</a:t>
                      </a:r>
                      <a:endParaRPr lang="en-US" sz="1200" dirty="0">
                        <a:effectLst/>
                        <a:latin typeface="Cambria"/>
                        <a:ea typeface="ＭＳ 明朝"/>
                        <a:cs typeface="Times New Roman"/>
                      </a:endParaRPr>
                    </a:p>
                  </a:txBody>
                  <a:tcPr marL="68580" marR="68580" marT="0" marB="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0514621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p:nvPr>
        </p:nvSpPr>
        <p:spPr/>
        <p:txBody>
          <a:bodyPr/>
          <a:lstStyle/>
          <a:p>
            <a:pPr eaLnBrk="1" hangingPunct="1"/>
            <a:r>
              <a:rPr lang="en-US" dirty="0">
                <a:solidFill>
                  <a:srgbClr val="008000"/>
                </a:solidFill>
                <a:latin typeface="Calibri" charset="0"/>
              </a:rPr>
              <a:t>Reading to Children (cont.)</a:t>
            </a:r>
          </a:p>
        </p:txBody>
      </p:sp>
      <p:sp>
        <p:nvSpPr>
          <p:cNvPr id="94210" name="Content Placeholder 2"/>
          <p:cNvSpPr>
            <a:spLocks noGrp="1"/>
          </p:cNvSpPr>
          <p:nvPr>
            <p:ph idx="1"/>
          </p:nvPr>
        </p:nvSpPr>
        <p:spPr/>
        <p:txBody>
          <a:bodyPr/>
          <a:lstStyle/>
          <a:p>
            <a:pPr eaLnBrk="1" hangingPunct="1"/>
            <a:r>
              <a:rPr lang="en-US" dirty="0">
                <a:latin typeface="Calibri" charset="0"/>
              </a:rPr>
              <a:t>Biggest impacts were derived from dialogic reading as opposed to just reading </a:t>
            </a:r>
            <a:r>
              <a:rPr lang="mr-IN" dirty="0">
                <a:latin typeface="Calibri" charset="0"/>
              </a:rPr>
              <a:t>–</a:t>
            </a:r>
            <a:r>
              <a:rPr lang="en-US" dirty="0">
                <a:latin typeface="Calibri" charset="0"/>
              </a:rPr>
              <a:t> discussing the text, not just sharing it</a:t>
            </a:r>
          </a:p>
          <a:p>
            <a:pPr eaLnBrk="1" hangingPunct="1"/>
            <a:r>
              <a:rPr lang="en-US" dirty="0">
                <a:latin typeface="Calibri" charset="0"/>
              </a:rPr>
              <a:t>Biggest payoff on the simplest measures of oral language</a:t>
            </a:r>
          </a:p>
        </p:txBody>
      </p:sp>
      <p:pic>
        <p:nvPicPr>
          <p:cNvPr id="2" name="Picture 1"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107463776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686800" cy="1143000"/>
          </a:xfrm>
        </p:spPr>
        <p:txBody>
          <a:bodyPr>
            <a:noAutofit/>
          </a:bodyPr>
          <a:lstStyle/>
          <a:p>
            <a:pPr eaLnBrk="1" hangingPunct="1"/>
            <a:r>
              <a:rPr lang="en-US" sz="3600" dirty="0">
                <a:solidFill>
                  <a:srgbClr val="008000"/>
                </a:solidFill>
                <a:latin typeface="Arial" charset="0"/>
              </a:rPr>
              <a:t>Explicit Vocabulary Instruction: Text Talk</a:t>
            </a:r>
          </a:p>
        </p:txBody>
      </p:sp>
      <p:sp>
        <p:nvSpPr>
          <p:cNvPr id="20483" name="Rectangle 3"/>
          <p:cNvSpPr>
            <a:spLocks noGrp="1" noChangeArrowheads="1"/>
          </p:cNvSpPr>
          <p:nvPr>
            <p:ph type="body" idx="1"/>
          </p:nvPr>
        </p:nvSpPr>
        <p:spPr/>
        <p:txBody>
          <a:bodyPr/>
          <a:lstStyle/>
          <a:p>
            <a:pPr eaLnBrk="1" hangingPunct="1"/>
            <a:r>
              <a:rPr lang="en-US" dirty="0">
                <a:latin typeface="Arial" charset="0"/>
              </a:rPr>
              <a:t>Instructional routine for teaching word meanings to young children using book sharing as the basic instruction</a:t>
            </a:r>
          </a:p>
          <a:p>
            <a:pPr eaLnBrk="1" hangingPunct="1"/>
            <a:r>
              <a:rPr lang="en-US" dirty="0">
                <a:latin typeface="Arial" charset="0"/>
              </a:rPr>
              <a:t>Teaches 2-3 words per book</a:t>
            </a:r>
          </a:p>
          <a:p>
            <a:pPr eaLnBrk="1" hangingPunct="1"/>
            <a:endParaRPr lang="en-US" dirty="0">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85929430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a:solidFill>
                  <a:srgbClr val="008000"/>
                </a:solidFill>
                <a:latin typeface="Arial" charset="0"/>
              </a:rPr>
              <a:t>Text Talk</a:t>
            </a:r>
          </a:p>
        </p:txBody>
      </p:sp>
      <p:sp>
        <p:nvSpPr>
          <p:cNvPr id="21507" name="Rectangle 3"/>
          <p:cNvSpPr>
            <a:spLocks noGrp="1" noChangeArrowheads="1"/>
          </p:cNvSpPr>
          <p:nvPr>
            <p:ph type="body" idx="1"/>
          </p:nvPr>
        </p:nvSpPr>
        <p:spPr/>
        <p:txBody>
          <a:bodyPr/>
          <a:lstStyle/>
          <a:p>
            <a:pPr marL="533400" indent="-533400" eaLnBrk="1" hangingPunct="1">
              <a:lnSpc>
                <a:spcPct val="80000"/>
              </a:lnSpc>
              <a:buFontTx/>
              <a:buAutoNum type="arabicPeriod"/>
            </a:pPr>
            <a:r>
              <a:rPr lang="en-US" sz="2800">
                <a:latin typeface="Arial" charset="0"/>
              </a:rPr>
              <a:t>Read book to children (explain the words during the reading as necessary).</a:t>
            </a:r>
          </a:p>
          <a:p>
            <a:pPr marL="533400" indent="-533400" eaLnBrk="1" hangingPunct="1">
              <a:lnSpc>
                <a:spcPct val="80000"/>
              </a:lnSpc>
              <a:buFontTx/>
              <a:buAutoNum type="arabicPeriod"/>
            </a:pPr>
            <a:r>
              <a:rPr lang="en-US" sz="2800">
                <a:latin typeface="Arial" charset="0"/>
              </a:rPr>
              <a:t>Contextualize word in the story. </a:t>
            </a:r>
          </a:p>
          <a:p>
            <a:pPr marL="533400" indent="-533400" eaLnBrk="1" hangingPunct="1">
              <a:lnSpc>
                <a:spcPct val="80000"/>
              </a:lnSpc>
              <a:buFontTx/>
              <a:buAutoNum type="arabicPeriod"/>
            </a:pPr>
            <a:r>
              <a:rPr lang="en-US" sz="2800">
                <a:latin typeface="Arial" charset="0"/>
              </a:rPr>
              <a:t>Have children repeat the word to create a phonological representation of the word. </a:t>
            </a:r>
          </a:p>
          <a:p>
            <a:pPr marL="533400" indent="-533400" eaLnBrk="1" hangingPunct="1">
              <a:lnSpc>
                <a:spcPct val="80000"/>
              </a:lnSpc>
              <a:buFontTx/>
              <a:buAutoNum type="arabicPeriod"/>
            </a:pPr>
            <a:r>
              <a:rPr lang="en-US" sz="2800">
                <a:latin typeface="Arial" charset="0"/>
              </a:rPr>
              <a:t>Explain the meaning of the word using "student-friendly" definitions.</a:t>
            </a:r>
          </a:p>
          <a:p>
            <a:pPr marL="533400" indent="-533400" eaLnBrk="1" hangingPunct="1">
              <a:lnSpc>
                <a:spcPct val="80000"/>
              </a:lnSpc>
              <a:buFontTx/>
              <a:buAutoNum type="arabicPeriod"/>
            </a:pPr>
            <a:r>
              <a:rPr lang="en-US" sz="2800">
                <a:latin typeface="Arial" charset="0"/>
              </a:rPr>
              <a:t>Provide examples in other contexts </a:t>
            </a:r>
          </a:p>
          <a:p>
            <a:pPr marL="533400" indent="-533400" eaLnBrk="1" hangingPunct="1">
              <a:lnSpc>
                <a:spcPct val="80000"/>
              </a:lnSpc>
              <a:buFontTx/>
              <a:buAutoNum type="arabicPeriod"/>
            </a:pPr>
            <a:r>
              <a:rPr lang="en-US" sz="2800">
                <a:latin typeface="Arial" charset="0"/>
              </a:rPr>
              <a:t>Children provide personal examples. </a:t>
            </a:r>
          </a:p>
          <a:p>
            <a:pPr marL="533400" indent="-533400" eaLnBrk="1" hangingPunct="1">
              <a:lnSpc>
                <a:spcPct val="80000"/>
              </a:lnSpc>
              <a:buFontTx/>
              <a:buAutoNum type="arabicPeriod"/>
            </a:pPr>
            <a:r>
              <a:rPr lang="en-US" sz="2800">
                <a:latin typeface="Arial" charset="0"/>
              </a:rPr>
              <a:t>Have children say the word again to reinforce its phonological representation. </a:t>
            </a:r>
          </a:p>
        </p:txBody>
      </p:sp>
    </p:spTree>
    <p:extLst>
      <p:ext uri="{BB962C8B-B14F-4D97-AF65-F5344CB8AC3E}">
        <p14:creationId xmlns:p14="http://schemas.microsoft.com/office/powerpoint/2010/main" val="165328415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2531" name="Rectangle 5"/>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a:latin typeface="Arial" charset="0"/>
              </a:rPr>
              <a:t>Step 1:</a:t>
            </a:r>
          </a:p>
          <a:p>
            <a:pPr eaLnBrk="1" hangingPunct="1"/>
            <a:r>
              <a:rPr lang="en-US">
                <a:latin typeface="Arial" charset="0"/>
              </a:rPr>
              <a:t>Read story.</a:t>
            </a:r>
          </a:p>
          <a:p>
            <a:pPr eaLnBrk="1" hangingPunct="1"/>
            <a:r>
              <a:rPr lang="en-US">
                <a:latin typeface="Arial" charset="0"/>
              </a:rPr>
              <a:t>Explain meaning of words as they appear as necessary.</a:t>
            </a:r>
          </a:p>
        </p:txBody>
      </p:sp>
      <p:sp>
        <p:nvSpPr>
          <p:cNvPr id="22532" name="Rectangle 6"/>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a:latin typeface="Arial" charset="0"/>
              </a:rPr>
              <a:t>Example:</a:t>
            </a:r>
          </a:p>
          <a:p>
            <a:pPr eaLnBrk="1" hangingPunct="1"/>
            <a:r>
              <a:rPr lang="en-US" i="1">
                <a:latin typeface="Arial" charset="0"/>
              </a:rPr>
              <a:t>A Pocket for Corduroy</a:t>
            </a:r>
            <a:endParaRPr lang="en-US">
              <a:latin typeface="Arial" charset="0"/>
            </a:endParaRPr>
          </a:p>
          <a:p>
            <a:pPr eaLnBrk="1" hangingPunct="1"/>
            <a:endParaRPr lang="en-US">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39496346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3555" name="Rectangle 3"/>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a:latin typeface="Arial" charset="0"/>
              </a:rPr>
              <a:t>Step 2:</a:t>
            </a:r>
          </a:p>
          <a:p>
            <a:pPr eaLnBrk="1" hangingPunct="1"/>
            <a:r>
              <a:rPr lang="en-US">
                <a:latin typeface="Arial" charset="0"/>
              </a:rPr>
              <a:t>Contextualize word in story</a:t>
            </a:r>
          </a:p>
        </p:txBody>
      </p:sp>
      <p:sp>
        <p:nvSpPr>
          <p:cNvPr id="23556" name="Rectangle 4"/>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a:latin typeface="Arial" charset="0"/>
              </a:rPr>
              <a:t>Example:</a:t>
            </a:r>
          </a:p>
          <a:p>
            <a:pPr eaLnBrk="1" hangingPunct="1"/>
            <a:r>
              <a:rPr lang="ja-JP" altLang="en-US">
                <a:latin typeface="Arial" charset="0"/>
              </a:rPr>
              <a:t>“</a:t>
            </a:r>
            <a:r>
              <a:rPr lang="en-US">
                <a:latin typeface="Arial" charset="0"/>
              </a:rPr>
              <a:t>In the story, Lisa was reluctant to leave the laundromat without Corduroy.</a:t>
            </a:r>
            <a:r>
              <a:rPr lang="ja-JP" altLang="en-US">
                <a:latin typeface="Arial" charset="0"/>
              </a:rPr>
              <a:t>”</a:t>
            </a:r>
            <a:endParaRPr lang="en-US">
              <a:latin typeface="Arial" charset="0"/>
            </a:endParaRPr>
          </a:p>
          <a:p>
            <a:pPr eaLnBrk="1" hangingPunct="1"/>
            <a:endParaRPr lang="en-US">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15354478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4579" name="Rectangle 3"/>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a:latin typeface="Arial" charset="0"/>
              </a:rPr>
              <a:t>Step 3:</a:t>
            </a:r>
          </a:p>
          <a:p>
            <a:pPr eaLnBrk="1" hangingPunct="1"/>
            <a:r>
              <a:rPr lang="en-US">
                <a:latin typeface="Arial" charset="0"/>
              </a:rPr>
              <a:t>Have children repeat the word to create a phonological representation.</a:t>
            </a:r>
          </a:p>
        </p:txBody>
      </p:sp>
      <p:sp>
        <p:nvSpPr>
          <p:cNvPr id="24580" name="Rectangle 4"/>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a:latin typeface="Arial" charset="0"/>
              </a:rPr>
              <a:t>Example:</a:t>
            </a:r>
          </a:p>
          <a:p>
            <a:pPr eaLnBrk="1" hangingPunct="1">
              <a:buFont typeface="Wingdings" charset="0"/>
              <a:buNone/>
            </a:pPr>
            <a:r>
              <a:rPr lang="ja-JP" altLang="en-US">
                <a:latin typeface="Arial" charset="0"/>
              </a:rPr>
              <a:t>“</a:t>
            </a:r>
            <a:r>
              <a:rPr lang="en-US">
                <a:latin typeface="Arial" charset="0"/>
              </a:rPr>
              <a:t>Say the word with me.</a:t>
            </a:r>
            <a:r>
              <a:rPr lang="ja-JP" altLang="en-US">
                <a:latin typeface="Arial" charset="0"/>
              </a:rPr>
              <a:t>”</a:t>
            </a:r>
            <a:endParaRPr lang="en-US">
              <a:latin typeface="Arial" charset="0"/>
            </a:endParaRPr>
          </a:p>
          <a:p>
            <a:pPr eaLnBrk="1" hangingPunct="1"/>
            <a:endParaRPr lang="en-US">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168758451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5603" name="Rectangle 3"/>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a:latin typeface="Arial" charset="0"/>
              </a:rPr>
              <a:t>Step 4:</a:t>
            </a:r>
          </a:p>
          <a:p>
            <a:pPr eaLnBrk="1" hangingPunct="1"/>
            <a:r>
              <a:rPr lang="en-US">
                <a:latin typeface="Arial" charset="0"/>
              </a:rPr>
              <a:t>Explain the meaning of the word using student-friendly definitions. </a:t>
            </a:r>
          </a:p>
        </p:txBody>
      </p:sp>
      <p:sp>
        <p:nvSpPr>
          <p:cNvPr id="25604" name="Rectangle 4"/>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a:latin typeface="Arial" charset="0"/>
              </a:rPr>
              <a:t>Example:</a:t>
            </a:r>
          </a:p>
          <a:p>
            <a:pPr eaLnBrk="1" hangingPunct="1"/>
            <a:r>
              <a:rPr lang="ja-JP" altLang="en-US">
                <a:latin typeface="Arial" charset="0"/>
              </a:rPr>
              <a:t>“</a:t>
            </a:r>
            <a:r>
              <a:rPr lang="en-US" i="1">
                <a:latin typeface="Arial" charset="0"/>
              </a:rPr>
              <a:t>Reluctant</a:t>
            </a:r>
            <a:r>
              <a:rPr lang="en-US">
                <a:latin typeface="Arial" charset="0"/>
              </a:rPr>
              <a:t> means you are not sure you want to do something.</a:t>
            </a:r>
            <a:r>
              <a:rPr lang="ja-JP" altLang="en-US">
                <a:latin typeface="Arial" charset="0"/>
              </a:rPr>
              <a:t>”</a:t>
            </a:r>
            <a:endParaRPr lang="en-US">
              <a:latin typeface="Arial" charset="0"/>
            </a:endParaRPr>
          </a:p>
          <a:p>
            <a:pPr eaLnBrk="1" hangingPunct="1">
              <a:buFont typeface="Wingdings" charset="0"/>
              <a:buNone/>
            </a:pPr>
            <a:endParaRPr lang="en-US">
              <a:latin typeface="Arial" charset="0"/>
            </a:endParaRPr>
          </a:p>
          <a:p>
            <a:pPr eaLnBrk="1" hangingPunct="1"/>
            <a:endParaRPr lang="en-US">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3107030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6627" name="Rectangle 3"/>
          <p:cNvSpPr>
            <a:spLocks noGrp="1" noChangeArrowheads="1"/>
          </p:cNvSpPr>
          <p:nvPr>
            <p:ph type="body" sz="half" idx="1"/>
          </p:nvPr>
        </p:nvSpPr>
        <p:spPr>
          <a:xfrm>
            <a:off x="609600" y="1600200"/>
            <a:ext cx="3889375" cy="4419600"/>
          </a:xfrm>
        </p:spPr>
        <p:txBody>
          <a:bodyPr/>
          <a:lstStyle/>
          <a:p>
            <a:pPr eaLnBrk="1" hangingPunct="1">
              <a:lnSpc>
                <a:spcPct val="90000"/>
              </a:lnSpc>
              <a:buFont typeface="Wingdings" charset="0"/>
              <a:buNone/>
            </a:pPr>
            <a:r>
              <a:rPr lang="en-US">
                <a:latin typeface="Arial" charset="0"/>
              </a:rPr>
              <a:t>Step 5:</a:t>
            </a:r>
          </a:p>
          <a:p>
            <a:pPr eaLnBrk="1" hangingPunct="1">
              <a:lnSpc>
                <a:spcPct val="90000"/>
              </a:lnSpc>
            </a:pPr>
            <a:r>
              <a:rPr lang="en-US">
                <a:latin typeface="Arial" charset="0"/>
              </a:rPr>
              <a:t>Examples in contexts other than the one used in the story were provided. </a:t>
            </a:r>
          </a:p>
        </p:txBody>
      </p:sp>
      <p:sp>
        <p:nvSpPr>
          <p:cNvPr id="26628" name="Rectangle 4"/>
          <p:cNvSpPr>
            <a:spLocks noGrp="1" noChangeArrowheads="1"/>
          </p:cNvSpPr>
          <p:nvPr>
            <p:ph type="body" sz="half" idx="2"/>
          </p:nvPr>
        </p:nvSpPr>
        <p:spPr>
          <a:xfrm>
            <a:off x="4645025" y="1600200"/>
            <a:ext cx="3889375" cy="4419600"/>
          </a:xfrm>
        </p:spPr>
        <p:txBody>
          <a:bodyPr/>
          <a:lstStyle/>
          <a:p>
            <a:pPr eaLnBrk="1" hangingPunct="1">
              <a:lnSpc>
                <a:spcPct val="90000"/>
              </a:lnSpc>
              <a:buFont typeface="Wingdings" charset="0"/>
              <a:buNone/>
            </a:pPr>
            <a:r>
              <a:rPr lang="en-US">
                <a:latin typeface="Arial" charset="0"/>
              </a:rPr>
              <a:t>Example:</a:t>
            </a:r>
          </a:p>
          <a:p>
            <a:pPr eaLnBrk="1" hangingPunct="1">
              <a:lnSpc>
                <a:spcPct val="90000"/>
              </a:lnSpc>
            </a:pPr>
            <a:r>
              <a:rPr lang="ja-JP" altLang="en-US">
                <a:latin typeface="Arial" charset="0"/>
              </a:rPr>
              <a:t>“</a:t>
            </a:r>
            <a:r>
              <a:rPr lang="en-US">
                <a:latin typeface="Arial" charset="0"/>
              </a:rPr>
              <a:t>Someone might be reluctant to eat a food that they never had before, or someone might be reluctant to ride a roller-coaster because it looks scary.</a:t>
            </a:r>
            <a:r>
              <a:rPr lang="ja-JP" altLang="en-US">
                <a:latin typeface="Arial" charset="0"/>
              </a:rPr>
              <a:t>”</a:t>
            </a:r>
            <a:endParaRPr lang="en-US">
              <a:latin typeface="Arial" charset="0"/>
            </a:endParaRPr>
          </a:p>
          <a:p>
            <a:pPr eaLnBrk="1" hangingPunct="1">
              <a:lnSpc>
                <a:spcPct val="90000"/>
              </a:lnSpc>
            </a:pPr>
            <a:endParaRPr lang="en-US">
              <a:latin typeface="Arial" charset="0"/>
            </a:endParaRPr>
          </a:p>
          <a:p>
            <a:pPr eaLnBrk="1" hangingPunct="1">
              <a:lnSpc>
                <a:spcPct val="90000"/>
              </a:lnSpc>
              <a:buFont typeface="Wingdings" charset="0"/>
              <a:buNone/>
            </a:pPr>
            <a:endParaRPr lang="en-US">
              <a:latin typeface="Arial" charset="0"/>
            </a:endParaRPr>
          </a:p>
          <a:p>
            <a:pPr eaLnBrk="1" hangingPunct="1">
              <a:lnSpc>
                <a:spcPct val="90000"/>
              </a:lnSpc>
            </a:pPr>
            <a:endParaRPr lang="en-US">
              <a:latin typeface="Arial" charset="0"/>
            </a:endParaRPr>
          </a:p>
        </p:txBody>
      </p:sp>
    </p:spTree>
    <p:extLst>
      <p:ext uri="{BB962C8B-B14F-4D97-AF65-F5344CB8AC3E}">
        <p14:creationId xmlns:p14="http://schemas.microsoft.com/office/powerpoint/2010/main" val="11154457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7651" name="Rectangle 3"/>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sz="2400">
                <a:latin typeface="Arial" charset="0"/>
              </a:rPr>
              <a:t>Step 6:</a:t>
            </a:r>
          </a:p>
          <a:p>
            <a:pPr eaLnBrk="1" hangingPunct="1"/>
            <a:r>
              <a:rPr lang="en-US" sz="2400">
                <a:latin typeface="Arial" charset="0"/>
              </a:rPr>
              <a:t>Children provide personal examples.</a:t>
            </a:r>
          </a:p>
        </p:txBody>
      </p:sp>
      <p:sp>
        <p:nvSpPr>
          <p:cNvPr id="27652" name="Rectangle 4"/>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sz="2400" dirty="0">
                <a:latin typeface="Arial" charset="0"/>
              </a:rPr>
              <a:t>Example:</a:t>
            </a:r>
          </a:p>
          <a:p>
            <a:pPr eaLnBrk="1" hangingPunct="1">
              <a:spcBef>
                <a:spcPct val="0"/>
              </a:spcBef>
              <a:buFont typeface="Wingdings" charset="0"/>
              <a:buNone/>
            </a:pPr>
            <a:r>
              <a:rPr lang="en-US" sz="2400" dirty="0">
                <a:latin typeface="Arial" charset="0"/>
              </a:rPr>
              <a:t>  </a:t>
            </a:r>
            <a:r>
              <a:rPr lang="ja-JP" altLang="en-US" sz="2400" dirty="0">
                <a:latin typeface="Arial" charset="0"/>
              </a:rPr>
              <a:t>“</a:t>
            </a:r>
            <a:r>
              <a:rPr lang="en-US" sz="2400" dirty="0">
                <a:latin typeface="Arial" charset="0"/>
              </a:rPr>
              <a:t>Tell about something you would be </a:t>
            </a:r>
            <a:r>
              <a:rPr lang="en-US" sz="2400" i="1" dirty="0">
                <a:latin typeface="Arial" charset="0"/>
              </a:rPr>
              <a:t>reluctant</a:t>
            </a:r>
            <a:r>
              <a:rPr lang="en-US" sz="2400" dirty="0">
                <a:latin typeface="Arial" charset="0"/>
              </a:rPr>
              <a:t>  to do. Try to use reluctant when you tell about it. You could start by saying something like "I would be reluctant to _______.")</a:t>
            </a:r>
            <a:r>
              <a:rPr lang="ja-JP" altLang="en-US" sz="2400" dirty="0">
                <a:latin typeface="Arial" charset="0"/>
              </a:rPr>
              <a:t>”</a:t>
            </a:r>
            <a:endParaRPr lang="en-US" sz="2400" dirty="0">
              <a:latin typeface="Arial" charset="0"/>
            </a:endParaRPr>
          </a:p>
          <a:p>
            <a:pPr eaLnBrk="1" hangingPunct="1">
              <a:buFont typeface="Wingdings" charset="0"/>
              <a:buNone/>
            </a:pPr>
            <a:endParaRPr lang="en-US" sz="2400" dirty="0">
              <a:latin typeface="Arial" charset="0"/>
            </a:endParaRPr>
          </a:p>
          <a:p>
            <a:pPr eaLnBrk="1" hangingPunct="1"/>
            <a:endParaRPr lang="en-US" sz="2400" dirty="0">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9648" y="4933648"/>
            <a:ext cx="1924351" cy="1924351"/>
          </a:xfrm>
          <a:prstGeom prst="rect">
            <a:avLst/>
          </a:prstGeom>
        </p:spPr>
      </p:pic>
    </p:spTree>
    <p:extLst>
      <p:ext uri="{BB962C8B-B14F-4D97-AF65-F5344CB8AC3E}">
        <p14:creationId xmlns:p14="http://schemas.microsoft.com/office/powerpoint/2010/main" val="1774608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572934"/>
          </a:xfrm>
        </p:spPr>
        <p:txBody>
          <a:bodyPr>
            <a:normAutofit/>
          </a:bodyPr>
          <a:lstStyle/>
          <a:p>
            <a:r>
              <a:rPr lang="en-US" dirty="0">
                <a:latin typeface="Calibri" charset="0"/>
              </a:rPr>
              <a:t>To explore and explain the key features of oral language</a:t>
            </a:r>
          </a:p>
          <a:p>
            <a:r>
              <a:rPr lang="en-US" dirty="0">
                <a:latin typeface="Calibri" charset="0"/>
              </a:rPr>
              <a:t>To examine oral language development</a:t>
            </a:r>
          </a:p>
          <a:p>
            <a:r>
              <a:rPr lang="en-US" dirty="0">
                <a:latin typeface="Calibri" charset="0"/>
              </a:rPr>
              <a:t>To consider how literacy learning is related to oral language development</a:t>
            </a: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Purpose of Presentation</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3605645830"/>
      </p:ext>
    </p:extLst>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8675" name="Rectangle 3"/>
          <p:cNvSpPr>
            <a:spLocks noGrp="1" noChangeArrowheads="1"/>
          </p:cNvSpPr>
          <p:nvPr>
            <p:ph type="body" sz="half" idx="1"/>
          </p:nvPr>
        </p:nvSpPr>
        <p:spPr>
          <a:xfrm>
            <a:off x="609600" y="1600200"/>
            <a:ext cx="3889375" cy="4419600"/>
          </a:xfrm>
        </p:spPr>
        <p:txBody>
          <a:bodyPr/>
          <a:lstStyle/>
          <a:p>
            <a:pPr eaLnBrk="1" hangingPunct="1">
              <a:buFont typeface="Wingdings" charset="0"/>
              <a:buNone/>
            </a:pPr>
            <a:r>
              <a:rPr lang="en-US">
                <a:latin typeface="Arial" charset="0"/>
              </a:rPr>
              <a:t>Step 7:</a:t>
            </a:r>
          </a:p>
          <a:p>
            <a:pPr eaLnBrk="1" hangingPunct="1"/>
            <a:r>
              <a:rPr lang="en-US">
                <a:latin typeface="Arial" charset="0"/>
              </a:rPr>
              <a:t>Children repeat word to reinforce its phonological representation. </a:t>
            </a:r>
          </a:p>
        </p:txBody>
      </p:sp>
      <p:sp>
        <p:nvSpPr>
          <p:cNvPr id="28676" name="Rectangle 4"/>
          <p:cNvSpPr>
            <a:spLocks noGrp="1" noChangeArrowheads="1"/>
          </p:cNvSpPr>
          <p:nvPr>
            <p:ph type="body" sz="half" idx="2"/>
          </p:nvPr>
        </p:nvSpPr>
        <p:spPr>
          <a:xfrm>
            <a:off x="4645025" y="1600200"/>
            <a:ext cx="3889375" cy="4419600"/>
          </a:xfrm>
        </p:spPr>
        <p:txBody>
          <a:bodyPr/>
          <a:lstStyle/>
          <a:p>
            <a:pPr eaLnBrk="1" hangingPunct="1">
              <a:buFont typeface="Wingdings" charset="0"/>
              <a:buNone/>
            </a:pPr>
            <a:r>
              <a:rPr lang="en-US">
                <a:latin typeface="Arial" charset="0"/>
              </a:rPr>
              <a:t>Example:</a:t>
            </a:r>
          </a:p>
          <a:p>
            <a:pPr eaLnBrk="1" hangingPunct="1">
              <a:spcBef>
                <a:spcPct val="0"/>
              </a:spcBef>
              <a:buFont typeface="Wingdings" charset="0"/>
              <a:buNone/>
            </a:pPr>
            <a:r>
              <a:rPr lang="en-US">
                <a:latin typeface="Arial" charset="0"/>
              </a:rPr>
              <a:t>  </a:t>
            </a:r>
            <a:r>
              <a:rPr lang="ja-JP" altLang="en-US">
                <a:latin typeface="Arial" charset="0"/>
              </a:rPr>
              <a:t>“</a:t>
            </a:r>
            <a:r>
              <a:rPr lang="en-US">
                <a:latin typeface="Arial" charset="0"/>
              </a:rPr>
              <a:t>What</a:t>
            </a:r>
            <a:r>
              <a:rPr lang="ja-JP" altLang="en-US">
                <a:latin typeface="Arial" charset="0"/>
              </a:rPr>
              <a:t>’</a:t>
            </a:r>
            <a:r>
              <a:rPr lang="en-US">
                <a:latin typeface="Arial" charset="0"/>
              </a:rPr>
              <a:t>s the word we</a:t>
            </a:r>
            <a:r>
              <a:rPr lang="ja-JP" altLang="en-US">
                <a:latin typeface="Arial" charset="0"/>
              </a:rPr>
              <a:t>’</a:t>
            </a:r>
            <a:r>
              <a:rPr lang="en-US">
                <a:latin typeface="Arial" charset="0"/>
              </a:rPr>
              <a:t>ve been talking about?</a:t>
            </a:r>
            <a:r>
              <a:rPr lang="ja-JP" altLang="en-US">
                <a:latin typeface="Arial" charset="0"/>
              </a:rPr>
              <a:t>”</a:t>
            </a:r>
            <a:endParaRPr lang="en-US">
              <a:latin typeface="Arial" charset="0"/>
            </a:endParaRPr>
          </a:p>
          <a:p>
            <a:pPr eaLnBrk="1" hangingPunct="1">
              <a:buFont typeface="Wingdings" charset="0"/>
              <a:buNone/>
            </a:pPr>
            <a:endParaRPr lang="en-US">
              <a:latin typeface="Arial" charset="0"/>
            </a:endParaRPr>
          </a:p>
          <a:p>
            <a:pPr eaLnBrk="1" hangingPunct="1"/>
            <a:endParaRPr lang="en-US">
              <a:latin typeface="Arial"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13080428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a:solidFill>
                  <a:srgbClr val="008000"/>
                </a:solidFill>
                <a:latin typeface="Arial" charset="0"/>
              </a:rPr>
              <a:t>Text Talk (cont.)</a:t>
            </a:r>
          </a:p>
        </p:txBody>
      </p:sp>
      <p:sp>
        <p:nvSpPr>
          <p:cNvPr id="29699" name="Rectangle 3"/>
          <p:cNvSpPr>
            <a:spLocks noGrp="1" noChangeArrowheads="1"/>
          </p:cNvSpPr>
          <p:nvPr>
            <p:ph type="body" idx="1"/>
          </p:nvPr>
        </p:nvSpPr>
        <p:spPr/>
        <p:txBody>
          <a:bodyPr/>
          <a:lstStyle/>
          <a:p>
            <a:pPr eaLnBrk="1" hangingPunct="1"/>
            <a:r>
              <a:rPr lang="en-US">
                <a:latin typeface="Arial" charset="0"/>
              </a:rPr>
              <a:t>Keep revisiting the words</a:t>
            </a:r>
          </a:p>
          <a:p>
            <a:pPr eaLnBrk="1" hangingPunct="1"/>
            <a:r>
              <a:rPr lang="en-US">
                <a:latin typeface="Arial" charset="0"/>
              </a:rPr>
              <a:t>Draw connections among the words</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129033973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Slide Number Placeholder 1"/>
          <p:cNvSpPr>
            <a:spLocks noGrp="1"/>
          </p:cNvSpPr>
          <p:nvPr>
            <p:ph type="sldNum" sz="quarter" idx="12"/>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defRPr/>
            </a:pPr>
            <a:fld id="{9C9BA747-0C13-D04F-8DA5-A555F48F11AA}" type="slidenum">
              <a:rPr lang="en-US" sz="1400">
                <a:latin typeface="Arial" charset="0"/>
              </a:rPr>
              <a:pPr>
                <a:defRPr/>
              </a:pPr>
              <a:t>122</a:t>
            </a:fld>
            <a:endParaRPr lang="en-US" sz="1400">
              <a:latin typeface="Arial" charset="0"/>
            </a:endParaRPr>
          </a:p>
        </p:txBody>
      </p:sp>
      <p:sp>
        <p:nvSpPr>
          <p:cNvPr id="176130" name="Rectangle 2"/>
          <p:cNvSpPr>
            <a:spLocks noGrp="1" noChangeArrowheads="1"/>
          </p:cNvSpPr>
          <p:nvPr>
            <p:ph type="title" idx="4294967295"/>
          </p:nvPr>
        </p:nvSpPr>
        <p:spPr>
          <a:xfrm>
            <a:off x="508000" y="84138"/>
            <a:ext cx="8443913" cy="630237"/>
          </a:xfrm>
        </p:spPr>
        <p:txBody>
          <a:bodyPr>
            <a:normAutofit fontScale="90000"/>
          </a:bodyPr>
          <a:lstStyle/>
          <a:p>
            <a:pPr eaLnBrk="1" hangingPunct="1"/>
            <a:br>
              <a:rPr lang="en-US" sz="3200" dirty="0">
                <a:latin typeface="Calibri" charset="0"/>
              </a:rPr>
            </a:br>
            <a:r>
              <a:rPr lang="en-US" sz="3200" dirty="0">
                <a:solidFill>
                  <a:srgbClr val="008000"/>
                </a:solidFill>
                <a:latin typeface="Calibri" charset="0"/>
              </a:rPr>
              <a:t>Tiers for Word Selection &amp; Instruction</a:t>
            </a:r>
            <a:br>
              <a:rPr lang="en-US" sz="3200" dirty="0">
                <a:latin typeface="Calibri" charset="0"/>
              </a:rPr>
            </a:br>
            <a:endParaRPr lang="en-US" sz="3200" dirty="0">
              <a:latin typeface="Calibri" charset="0"/>
            </a:endParaRPr>
          </a:p>
        </p:txBody>
      </p:sp>
      <p:sp>
        <p:nvSpPr>
          <p:cNvPr id="152580" name="AutoShape 3"/>
          <p:cNvSpPr>
            <a:spLocks noChangeArrowheads="1"/>
          </p:cNvSpPr>
          <p:nvPr/>
        </p:nvSpPr>
        <p:spPr bwMode="auto">
          <a:xfrm>
            <a:off x="3500438" y="1268413"/>
            <a:ext cx="3619500" cy="4953000"/>
          </a:xfrm>
          <a:prstGeom prst="triangle">
            <a:avLst>
              <a:gd name="adj" fmla="val 50000"/>
            </a:avLst>
          </a:prstGeom>
          <a:noFill/>
          <a:ln w="38100">
            <a:solidFill>
              <a:srgbClr val="000000"/>
            </a:solidFill>
            <a:miter lim="800000"/>
            <a:headEnd/>
            <a:tailEn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en-US"/>
          </a:p>
        </p:txBody>
      </p:sp>
      <p:sp>
        <p:nvSpPr>
          <p:cNvPr id="152581" name="Line 4"/>
          <p:cNvSpPr>
            <a:spLocks noChangeShapeType="1"/>
          </p:cNvSpPr>
          <p:nvPr/>
        </p:nvSpPr>
        <p:spPr bwMode="auto">
          <a:xfrm flipV="1">
            <a:off x="3862388" y="5273675"/>
            <a:ext cx="2886075" cy="0"/>
          </a:xfrm>
          <a:prstGeom prst="line">
            <a:avLst/>
          </a:prstGeom>
          <a:noFill/>
          <a:ln w="3810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p>
        </p:txBody>
      </p:sp>
      <p:sp>
        <p:nvSpPr>
          <p:cNvPr id="152582" name="Line 5"/>
          <p:cNvSpPr>
            <a:spLocks noChangeShapeType="1"/>
          </p:cNvSpPr>
          <p:nvPr/>
        </p:nvSpPr>
        <p:spPr bwMode="auto">
          <a:xfrm flipV="1">
            <a:off x="4408488" y="3768725"/>
            <a:ext cx="1822450" cy="20638"/>
          </a:xfrm>
          <a:prstGeom prst="line">
            <a:avLst/>
          </a:prstGeom>
          <a:noFill/>
          <a:ln w="3810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p>
        </p:txBody>
      </p:sp>
      <p:sp>
        <p:nvSpPr>
          <p:cNvPr id="152583" name="Text Box 6"/>
          <p:cNvSpPr txBox="1">
            <a:spLocks noChangeArrowheads="1"/>
          </p:cNvSpPr>
          <p:nvPr/>
        </p:nvSpPr>
        <p:spPr bwMode="auto">
          <a:xfrm>
            <a:off x="4357688" y="5419725"/>
            <a:ext cx="24384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r>
              <a:rPr lang="en-US" sz="2000" b="1">
                <a:solidFill>
                  <a:srgbClr val="000000"/>
                </a:solidFill>
                <a:latin typeface="Arial" charset="0"/>
                <a:ea typeface="ヒラギノ角ゴ Pro W3" charset="0"/>
                <a:cs typeface="ヒラギノ角ゴ Pro W3" charset="0"/>
              </a:rPr>
              <a:t>      </a:t>
            </a:r>
            <a:r>
              <a:rPr lang="en-US" sz="2000" b="1" u="sng">
                <a:solidFill>
                  <a:srgbClr val="000000"/>
                </a:solidFill>
                <a:latin typeface="Arial" charset="0"/>
                <a:ea typeface="ヒラギノ角ゴ Pro W3" charset="0"/>
                <a:cs typeface="ヒラギノ角ゴ Pro W3" charset="0"/>
              </a:rPr>
              <a:t>Tier 1</a:t>
            </a:r>
          </a:p>
          <a:p>
            <a:pPr eaLnBrk="1" hangingPunct="1">
              <a:defRPr/>
            </a:pPr>
            <a:r>
              <a:rPr lang="en-US" sz="2000" b="1">
                <a:solidFill>
                  <a:srgbClr val="000000"/>
                </a:solidFill>
                <a:latin typeface="Arial" charset="0"/>
                <a:ea typeface="ヒラギノ角ゴ Pro W3" charset="0"/>
                <a:cs typeface="ヒラギノ角ゴ Pro W3" charset="0"/>
              </a:rPr>
              <a:t>most basic words</a:t>
            </a:r>
          </a:p>
        </p:txBody>
      </p:sp>
      <p:sp>
        <p:nvSpPr>
          <p:cNvPr id="176135" name="Text Box 7"/>
          <p:cNvSpPr txBox="1">
            <a:spLocks noChangeArrowheads="1"/>
          </p:cNvSpPr>
          <p:nvPr/>
        </p:nvSpPr>
        <p:spPr bwMode="auto">
          <a:xfrm>
            <a:off x="4573588" y="4151313"/>
            <a:ext cx="1612900" cy="10160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u="sng">
                <a:ea typeface="ヒラギノ角ゴ Pro W3" charset="0"/>
                <a:cs typeface="ヒラギノ角ゴ Pro W3" charset="0"/>
              </a:rPr>
              <a:t>Tier 2</a:t>
            </a:r>
          </a:p>
          <a:p>
            <a:pPr algn="ctr" eaLnBrk="1" hangingPunct="1"/>
            <a:r>
              <a:rPr lang="en-US" sz="2000" b="1">
                <a:ea typeface="ヒラギノ角ゴ Pro W3" charset="0"/>
                <a:cs typeface="ヒラギノ角ゴ Pro W3" charset="0"/>
              </a:rPr>
              <a:t>rich, useful words</a:t>
            </a:r>
            <a:endParaRPr lang="en-US" sz="2000" b="1">
              <a:latin typeface="Times New Roman" charset="0"/>
              <a:ea typeface="ヒラギノ角ゴ Pro W3" charset="0"/>
              <a:cs typeface="ヒラギノ角ゴ Pro W3" charset="0"/>
            </a:endParaRPr>
          </a:p>
        </p:txBody>
      </p:sp>
      <p:sp>
        <p:nvSpPr>
          <p:cNvPr id="176136" name="Text Box 8"/>
          <p:cNvSpPr txBox="1">
            <a:spLocks noChangeArrowheads="1"/>
          </p:cNvSpPr>
          <p:nvPr/>
        </p:nvSpPr>
        <p:spPr bwMode="auto">
          <a:xfrm>
            <a:off x="4491038" y="2497138"/>
            <a:ext cx="169545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a:solidFill>
                  <a:srgbClr val="000000"/>
                </a:solidFill>
                <a:ea typeface="ヒラギノ角ゴ Pro W3" charset="0"/>
                <a:cs typeface="ヒラギノ角ゴ Pro W3" charset="0"/>
              </a:rPr>
              <a:t> </a:t>
            </a:r>
            <a:r>
              <a:rPr lang="en-US" sz="2000" b="1" u="sng">
                <a:solidFill>
                  <a:srgbClr val="000000"/>
                </a:solidFill>
                <a:ea typeface="ヒラギノ角ゴ Pro W3" charset="0"/>
                <a:cs typeface="ヒラギノ角ゴ Pro W3" charset="0"/>
              </a:rPr>
              <a:t>Tier 3</a:t>
            </a:r>
          </a:p>
          <a:p>
            <a:pPr algn="ctr" eaLnBrk="1" hangingPunct="1"/>
            <a:r>
              <a:rPr lang="en-US" sz="2000" b="1">
                <a:solidFill>
                  <a:srgbClr val="000000"/>
                </a:solidFill>
                <a:ea typeface="ヒラギノ角ゴ Pro W3" charset="0"/>
                <a:cs typeface="ヒラギノ角ゴ Pro W3" charset="0"/>
              </a:rPr>
              <a:t>important, difficult words</a:t>
            </a:r>
            <a:endParaRPr lang="en-US" sz="2000" b="1">
              <a:ea typeface="ヒラギノ角ゴ Pro W3" charset="0"/>
              <a:cs typeface="ヒラギノ角ゴ Pro W3" charset="0"/>
            </a:endParaRPr>
          </a:p>
        </p:txBody>
      </p:sp>
      <p:sp>
        <p:nvSpPr>
          <p:cNvPr id="152586" name="Text Box 9"/>
          <p:cNvSpPr txBox="1">
            <a:spLocks noChangeArrowheads="1"/>
          </p:cNvSpPr>
          <p:nvPr/>
        </p:nvSpPr>
        <p:spPr bwMode="auto">
          <a:xfrm>
            <a:off x="90488" y="3525838"/>
            <a:ext cx="3968750" cy="19383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r" eaLnBrk="1" hangingPunct="1">
              <a:defRPr/>
            </a:pPr>
            <a:endParaRPr lang="en-US" sz="2400" b="1">
              <a:latin typeface="Arial" charset="0"/>
              <a:ea typeface="ヒラギノ角ゴ Pro W3" charset="0"/>
              <a:cs typeface="ヒラギノ角ゴ Pro W3" charset="0"/>
            </a:endParaRPr>
          </a:p>
          <a:p>
            <a:pPr eaLnBrk="1" hangingPunct="1">
              <a:defRPr/>
            </a:pPr>
            <a:r>
              <a:rPr lang="en-US" sz="2400">
                <a:latin typeface="Arial" charset="0"/>
                <a:ea typeface="ヒラギノ角ゴ Pro W3" charset="0"/>
                <a:cs typeface="ヒラギノ角ゴ Pro W3" charset="0"/>
              </a:rPr>
              <a:t>high-frequency, </a:t>
            </a:r>
          </a:p>
          <a:p>
            <a:pPr eaLnBrk="1" hangingPunct="1">
              <a:defRPr/>
            </a:pPr>
            <a:r>
              <a:rPr lang="en-US" sz="2400">
                <a:latin typeface="Arial" charset="0"/>
                <a:ea typeface="ヒラギノ角ゴ Pro W3" charset="0"/>
                <a:cs typeface="ヒラギノ角ゴ Pro W3" charset="0"/>
              </a:rPr>
              <a:t>high-utility words </a:t>
            </a:r>
          </a:p>
          <a:p>
            <a:pPr eaLnBrk="1" hangingPunct="1">
              <a:defRPr/>
            </a:pPr>
            <a:r>
              <a:rPr lang="en-US" sz="2000">
                <a:latin typeface="Arial" charset="0"/>
                <a:ea typeface="ヒラギノ角ゴ Pro W3" charset="0"/>
                <a:cs typeface="ヒラギノ角ゴ Pro W3" charset="0"/>
              </a:rPr>
              <a:t>(across all subjects)</a:t>
            </a:r>
            <a:r>
              <a:rPr lang="en-US" sz="2400">
                <a:latin typeface="Arial" charset="0"/>
                <a:ea typeface="ヒラギノ角ゴ Pro W3" charset="0"/>
                <a:cs typeface="ヒラギノ角ゴ Pro W3" charset="0"/>
              </a:rPr>
              <a:t> </a:t>
            </a:r>
          </a:p>
          <a:p>
            <a:pPr algn="r" eaLnBrk="1" hangingPunct="1">
              <a:defRPr/>
            </a:pPr>
            <a:endParaRPr lang="en-US" sz="2400">
              <a:latin typeface="Arial" charset="0"/>
              <a:ea typeface="ヒラギノ角ゴ Pro W3" charset="0"/>
              <a:cs typeface="ヒラギノ角ゴ Pro W3" charset="0"/>
            </a:endParaRPr>
          </a:p>
        </p:txBody>
      </p:sp>
      <p:sp>
        <p:nvSpPr>
          <p:cNvPr id="152587" name="Text Box 10"/>
          <p:cNvSpPr txBox="1">
            <a:spLocks noChangeArrowheads="1"/>
          </p:cNvSpPr>
          <p:nvPr/>
        </p:nvSpPr>
        <p:spPr bwMode="auto">
          <a:xfrm>
            <a:off x="90488" y="2538413"/>
            <a:ext cx="4032250" cy="1138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r>
              <a:rPr lang="en-US" sz="2400">
                <a:latin typeface="Arial" charset="0"/>
                <a:ea typeface="ヒラギノ角ゴ Pro W3" charset="0"/>
                <a:cs typeface="ヒラギノ角ゴ Pro W3" charset="0"/>
              </a:rPr>
              <a:t>low-frequency words, </a:t>
            </a:r>
          </a:p>
          <a:p>
            <a:pPr eaLnBrk="1" hangingPunct="1">
              <a:defRPr/>
            </a:pPr>
            <a:r>
              <a:rPr lang="en-US" sz="2400">
                <a:latin typeface="Arial" charset="0"/>
                <a:ea typeface="ヒラギノ角ゴ Pro W3" charset="0"/>
                <a:cs typeface="ヒラギノ角ゴ Pro W3" charset="0"/>
              </a:rPr>
              <a:t>content-specific words</a:t>
            </a:r>
          </a:p>
          <a:p>
            <a:pPr eaLnBrk="1" hangingPunct="1">
              <a:defRPr/>
            </a:pPr>
            <a:r>
              <a:rPr lang="en-US" sz="2000">
                <a:latin typeface="Arial" charset="0"/>
                <a:ea typeface="ヒラギノ角ゴ Pro W3" charset="0"/>
                <a:cs typeface="ヒラギノ角ゴ Pro W3" charset="0"/>
              </a:rPr>
              <a:t>(specific subject area)</a:t>
            </a:r>
          </a:p>
        </p:txBody>
      </p:sp>
      <p:sp>
        <p:nvSpPr>
          <p:cNvPr id="152588" name="Line 11"/>
          <p:cNvSpPr>
            <a:spLocks noChangeShapeType="1"/>
          </p:cNvSpPr>
          <p:nvPr/>
        </p:nvSpPr>
        <p:spPr bwMode="auto">
          <a:xfrm flipH="1">
            <a:off x="5919788" y="4449763"/>
            <a:ext cx="8763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p>
        </p:txBody>
      </p:sp>
      <p:sp>
        <p:nvSpPr>
          <p:cNvPr id="152589" name="Text Box 12"/>
          <p:cNvSpPr txBox="1">
            <a:spLocks noChangeArrowheads="1"/>
          </p:cNvSpPr>
          <p:nvPr/>
        </p:nvSpPr>
        <p:spPr bwMode="auto">
          <a:xfrm>
            <a:off x="90488" y="5421313"/>
            <a:ext cx="3281362"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r>
              <a:rPr lang="en-US" sz="2400">
                <a:latin typeface="Arial" charset="0"/>
                <a:ea typeface="ヒラギノ角ゴ Pro W3" charset="0"/>
                <a:cs typeface="ヒラギノ角ゴ Pro W3" charset="0"/>
              </a:rPr>
              <a:t>common words,</a:t>
            </a:r>
          </a:p>
          <a:p>
            <a:pPr eaLnBrk="1" hangingPunct="1">
              <a:defRPr/>
            </a:pPr>
            <a:r>
              <a:rPr lang="en-US" sz="2400">
                <a:latin typeface="Arial" charset="0"/>
                <a:ea typeface="ヒラギノ角ゴ Pro W3" charset="0"/>
                <a:cs typeface="ヒラギノ角ゴ Pro W3" charset="0"/>
              </a:rPr>
              <a:t>usually known</a:t>
            </a:r>
          </a:p>
        </p:txBody>
      </p:sp>
      <p:sp>
        <p:nvSpPr>
          <p:cNvPr id="152590" name="Text Box 13"/>
          <p:cNvSpPr txBox="1">
            <a:spLocks noChangeArrowheads="1"/>
          </p:cNvSpPr>
          <p:nvPr/>
        </p:nvSpPr>
        <p:spPr bwMode="auto">
          <a:xfrm>
            <a:off x="6999055" y="6121400"/>
            <a:ext cx="2619115"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endParaRPr lang="en-US" sz="1600" dirty="0">
              <a:latin typeface="Arial" charset="0"/>
              <a:ea typeface="ヒラギノ角ゴ Pro W3" charset="0"/>
              <a:cs typeface="ヒラギノ角ゴ Pro W3" charset="0"/>
            </a:endParaRPr>
          </a:p>
          <a:p>
            <a:pPr eaLnBrk="1" hangingPunct="1">
              <a:defRPr/>
            </a:pPr>
            <a:r>
              <a:rPr lang="en-US" sz="1600" dirty="0">
                <a:latin typeface="Arial" charset="0"/>
                <a:ea typeface="ヒラギノ角ゴ Pro W3" charset="0"/>
                <a:cs typeface="ヒラギノ角ゴ Pro W3" charset="0"/>
              </a:rPr>
              <a:t>(Beck, et al., 2002 </a:t>
            </a:r>
            <a:endParaRPr lang="en-US" sz="1400" dirty="0">
              <a:solidFill>
                <a:srgbClr val="000000"/>
              </a:solidFill>
              <a:latin typeface="Times New Roman" charset="0"/>
              <a:ea typeface="ヒラギノ角ゴ Pro W3" charset="0"/>
              <a:cs typeface="ヒラギノ角ゴ Pro W3" charset="0"/>
            </a:endParaRPr>
          </a:p>
        </p:txBody>
      </p:sp>
      <p:sp>
        <p:nvSpPr>
          <p:cNvPr id="152591" name="Text Box 15"/>
          <p:cNvSpPr txBox="1">
            <a:spLocks noChangeArrowheads="1"/>
          </p:cNvSpPr>
          <p:nvPr/>
        </p:nvSpPr>
        <p:spPr bwMode="auto">
          <a:xfrm>
            <a:off x="6810375" y="4237038"/>
            <a:ext cx="2120900" cy="40005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r>
              <a:rPr lang="en-US" sz="2000">
                <a:latin typeface="Arial" charset="0"/>
                <a:ea typeface="ヒラギノ角ゴ Pro W3" charset="0"/>
                <a:cs typeface="ヒラギノ角ゴ Pro W3" charset="0"/>
              </a:rPr>
              <a:t>Deep Instruction </a:t>
            </a:r>
          </a:p>
        </p:txBody>
      </p:sp>
      <p:sp>
        <p:nvSpPr>
          <p:cNvPr id="152592" name="Text Box 16"/>
          <p:cNvSpPr txBox="1">
            <a:spLocks noChangeArrowheads="1"/>
          </p:cNvSpPr>
          <p:nvPr/>
        </p:nvSpPr>
        <p:spPr bwMode="auto">
          <a:xfrm>
            <a:off x="6794500" y="2100263"/>
            <a:ext cx="1624013" cy="1016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eaLnBrk="1" hangingPunct="1">
              <a:defRPr/>
            </a:pPr>
            <a:r>
              <a:rPr lang="en-US" sz="2000">
                <a:latin typeface="Arial" charset="0"/>
                <a:ea typeface="ヒラギノ角ゴ Pro W3" charset="0"/>
                <a:cs typeface="ヒラギノ角ゴ Pro W3" charset="0"/>
              </a:rPr>
              <a:t>Building </a:t>
            </a:r>
          </a:p>
          <a:p>
            <a:pPr eaLnBrk="1" hangingPunct="1">
              <a:defRPr/>
            </a:pPr>
            <a:r>
              <a:rPr lang="en-US" sz="2000">
                <a:latin typeface="Arial" charset="0"/>
                <a:ea typeface="ヒラギノ角ゴ Pro W3" charset="0"/>
                <a:cs typeface="ヒラギノ角ゴ Pro W3" charset="0"/>
              </a:rPr>
              <a:t>Background </a:t>
            </a:r>
          </a:p>
          <a:p>
            <a:pPr eaLnBrk="1" hangingPunct="1">
              <a:defRPr/>
            </a:pPr>
            <a:r>
              <a:rPr lang="en-US" sz="2000">
                <a:latin typeface="Arial" charset="0"/>
                <a:ea typeface="ヒラギノ角ゴ Pro W3" charset="0"/>
                <a:cs typeface="ヒラギノ角ゴ Pro W3" charset="0"/>
              </a:rPr>
              <a:t>Knowledge</a:t>
            </a:r>
          </a:p>
        </p:txBody>
      </p:sp>
      <p:sp>
        <p:nvSpPr>
          <p:cNvPr id="152593" name="Line 17"/>
          <p:cNvSpPr>
            <a:spLocks noChangeShapeType="1"/>
          </p:cNvSpPr>
          <p:nvPr/>
        </p:nvSpPr>
        <p:spPr bwMode="auto">
          <a:xfrm flipH="1" flipV="1">
            <a:off x="5805488" y="2562225"/>
            <a:ext cx="942975" cy="63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endParaRPr lang="en-US"/>
          </a:p>
        </p:txBody>
      </p:sp>
      <p:sp>
        <p:nvSpPr>
          <p:cNvPr id="152594" name="Line 18"/>
          <p:cNvSpPr>
            <a:spLocks noChangeShapeType="1"/>
          </p:cNvSpPr>
          <p:nvPr/>
        </p:nvSpPr>
        <p:spPr bwMode="auto">
          <a:xfrm flipH="1">
            <a:off x="1033463" y="3787775"/>
            <a:ext cx="3343275"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endParaRPr lang="en-US"/>
          </a:p>
        </p:txBody>
      </p:sp>
      <p:sp>
        <p:nvSpPr>
          <p:cNvPr id="152595" name="Line 19"/>
          <p:cNvSpPr>
            <a:spLocks noChangeShapeType="1"/>
          </p:cNvSpPr>
          <p:nvPr/>
        </p:nvSpPr>
        <p:spPr bwMode="auto">
          <a:xfrm flipH="1">
            <a:off x="1062038" y="5273675"/>
            <a:ext cx="28003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defRPr/>
            </a:pPr>
            <a:endParaRPr lang="en-US"/>
          </a:p>
        </p:txBody>
      </p:sp>
      <p:pic>
        <p:nvPicPr>
          <p:cNvPr id="176147" name="Picture 19" descr="Sheet, Document, Paper, Letter, Tex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77938"/>
            <a:ext cx="762000" cy="893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7-Point Star 2"/>
          <p:cNvSpPr/>
          <p:nvPr/>
        </p:nvSpPr>
        <p:spPr>
          <a:xfrm>
            <a:off x="4541838" y="3790950"/>
            <a:ext cx="1676400" cy="1500188"/>
          </a:xfrm>
          <a:prstGeom prst="star7">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645374470"/>
      </p:ext>
    </p:extLst>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Rectangle 2"/>
          <p:cNvSpPr>
            <a:spLocks noGrp="1" noChangeArrowheads="1"/>
          </p:cNvSpPr>
          <p:nvPr>
            <p:ph type="title"/>
          </p:nvPr>
        </p:nvSpPr>
        <p:spPr>
          <a:xfrm>
            <a:off x="539750" y="30163"/>
            <a:ext cx="9144000" cy="914400"/>
          </a:xfrm>
        </p:spPr>
        <p:txBody>
          <a:bodyPr>
            <a:normAutofit fontScale="90000"/>
          </a:bodyPr>
          <a:lstStyle/>
          <a:p>
            <a:pPr eaLnBrk="1" hangingPunct="1"/>
            <a:br>
              <a:rPr lang="en-US" sz="3400" dirty="0">
                <a:solidFill>
                  <a:srgbClr val="008000"/>
                </a:solidFill>
                <a:latin typeface="Calibri" charset="0"/>
              </a:rPr>
            </a:br>
            <a:r>
              <a:rPr lang="en-US" sz="3400" dirty="0">
                <a:solidFill>
                  <a:srgbClr val="008000"/>
                </a:solidFill>
                <a:latin typeface="Calibri" charset="0"/>
              </a:rPr>
              <a:t>Most Frequent English Suffixes</a:t>
            </a:r>
            <a:r>
              <a:rPr lang="en-US" sz="3400" dirty="0">
                <a:latin typeface="Calibri" charset="0"/>
              </a:rPr>
              <a:t> </a:t>
            </a:r>
            <a:br>
              <a:rPr lang="en-US" sz="3400" dirty="0">
                <a:latin typeface="Calibri" charset="0"/>
              </a:rPr>
            </a:br>
            <a:endParaRPr lang="en-US" sz="3400" dirty="0">
              <a:latin typeface="Calibri" charset="0"/>
            </a:endParaRPr>
          </a:p>
        </p:txBody>
      </p:sp>
      <p:graphicFrame>
        <p:nvGraphicFramePr>
          <p:cNvPr id="721990" name="Group 70"/>
          <p:cNvGraphicFramePr>
            <a:graphicFrameLocks noGrp="1"/>
          </p:cNvGraphicFramePr>
          <p:nvPr>
            <p:ph type="tbl" idx="1"/>
          </p:nvPr>
        </p:nvGraphicFramePr>
        <p:xfrm>
          <a:off x="576263" y="1338263"/>
          <a:ext cx="5440362" cy="4962614"/>
        </p:xfrm>
        <a:graphic>
          <a:graphicData uri="http://schemas.openxmlformats.org/drawingml/2006/table">
            <a:tbl>
              <a:tblPr/>
              <a:tblGrid>
                <a:gridCol w="1200150">
                  <a:extLst>
                    <a:ext uri="{9D8B030D-6E8A-4147-A177-3AD203B41FA5}">
                      <a16:colId xmlns:a16="http://schemas.microsoft.com/office/drawing/2014/main" val="20000"/>
                    </a:ext>
                  </a:extLst>
                </a:gridCol>
                <a:gridCol w="2519362">
                  <a:extLst>
                    <a:ext uri="{9D8B030D-6E8A-4147-A177-3AD203B41FA5}">
                      <a16:colId xmlns:a16="http://schemas.microsoft.com/office/drawing/2014/main" val="20001"/>
                    </a:ext>
                  </a:extLst>
                </a:gridCol>
                <a:gridCol w="1720850">
                  <a:extLst>
                    <a:ext uri="{9D8B030D-6E8A-4147-A177-3AD203B41FA5}">
                      <a16:colId xmlns:a16="http://schemas.microsoft.com/office/drawing/2014/main" val="20002"/>
                    </a:ext>
                  </a:extLst>
                </a:gridCol>
              </a:tblGrid>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Rank</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Suffix</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Percentage</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-s, -es</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2</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-ed</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20</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-ing</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14</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-ly</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7</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5</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-er, -or (agent)</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59206">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6</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-ion, -ation, </a:t>
                      </a:r>
                    </a:p>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-ition, -tion</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7</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-able, -ible</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2</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8</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-al, -ial</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9</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-y</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10</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-ness</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11</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-ity, -ty</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50277">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12</a:t>
                      </a:r>
                    </a:p>
                  </a:txBody>
                  <a:tcPr marT="45602" marB="456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-ment</a:t>
                      </a:r>
                    </a:p>
                  </a:txBody>
                  <a:tcPr marT="45602" marB="456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02" marB="456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203838" name="Text Box 3"/>
          <p:cNvSpPr txBox="1">
            <a:spLocks noChangeArrowheads="1"/>
          </p:cNvSpPr>
          <p:nvPr/>
        </p:nvSpPr>
        <p:spPr bwMode="auto">
          <a:xfrm>
            <a:off x="-7938" y="6384925"/>
            <a:ext cx="3937001"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r" eaLnBrk="1" hangingPunct="1">
              <a:defRPr/>
            </a:pPr>
            <a:r>
              <a:rPr lang="en-US" sz="1600" dirty="0">
                <a:latin typeface="Arial" charset="0"/>
              </a:rPr>
              <a:t>  (White, Sowell, &amp; </a:t>
            </a:r>
            <a:r>
              <a:rPr lang="en-US" sz="1600" dirty="0" err="1">
                <a:latin typeface="Arial" charset="0"/>
              </a:rPr>
              <a:t>Yanagihara</a:t>
            </a:r>
            <a:r>
              <a:rPr lang="en-US" sz="1600" dirty="0">
                <a:latin typeface="Arial" charset="0"/>
              </a:rPr>
              <a:t>, 1989)</a:t>
            </a:r>
          </a:p>
        </p:txBody>
      </p:sp>
    </p:spTree>
    <p:extLst>
      <p:ext uri="{BB962C8B-B14F-4D97-AF65-F5344CB8AC3E}">
        <p14:creationId xmlns:p14="http://schemas.microsoft.com/office/powerpoint/2010/main" val="661141920"/>
      </p:ext>
    </p:extLst>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Rectangle 2"/>
          <p:cNvSpPr>
            <a:spLocks noGrp="1" noChangeArrowheads="1"/>
          </p:cNvSpPr>
          <p:nvPr>
            <p:ph type="title"/>
          </p:nvPr>
        </p:nvSpPr>
        <p:spPr>
          <a:xfrm>
            <a:off x="476250" y="-26988"/>
            <a:ext cx="9144000" cy="914401"/>
          </a:xfrm>
        </p:spPr>
        <p:txBody>
          <a:bodyPr>
            <a:normAutofit fontScale="90000"/>
          </a:bodyPr>
          <a:lstStyle/>
          <a:p>
            <a:pPr eaLnBrk="1" hangingPunct="1"/>
            <a:br>
              <a:rPr lang="en-US" sz="3400" dirty="0">
                <a:solidFill>
                  <a:srgbClr val="008000"/>
                </a:solidFill>
                <a:latin typeface="Calibri" charset="0"/>
              </a:rPr>
            </a:br>
            <a:r>
              <a:rPr lang="en-US" sz="3400" dirty="0">
                <a:solidFill>
                  <a:srgbClr val="008000"/>
                </a:solidFill>
                <a:latin typeface="Calibri" charset="0"/>
              </a:rPr>
              <a:t>Most Frequent English Prefixes</a:t>
            </a:r>
            <a:br>
              <a:rPr lang="en-US" sz="3400" dirty="0">
                <a:latin typeface="Calibri" charset="0"/>
              </a:rPr>
            </a:br>
            <a:endParaRPr lang="en-US" sz="3400" dirty="0">
              <a:latin typeface="Calibri" charset="0"/>
            </a:endParaRPr>
          </a:p>
        </p:txBody>
      </p:sp>
      <p:graphicFrame>
        <p:nvGraphicFramePr>
          <p:cNvPr id="718060" name="Group 236"/>
          <p:cNvGraphicFramePr>
            <a:graphicFrameLocks noGrp="1"/>
          </p:cNvGraphicFramePr>
          <p:nvPr>
            <p:ph type="tbl" idx="1"/>
            <p:extLst>
              <p:ext uri="{D42A27DB-BD31-4B8C-83A1-F6EECF244321}">
                <p14:modId xmlns:p14="http://schemas.microsoft.com/office/powerpoint/2010/main" val="1722248119"/>
              </p:ext>
            </p:extLst>
          </p:nvPr>
        </p:nvGraphicFramePr>
        <p:xfrm>
          <a:off x="1508897" y="1356503"/>
          <a:ext cx="5253038" cy="4559332"/>
        </p:xfrm>
        <a:graphic>
          <a:graphicData uri="http://schemas.openxmlformats.org/drawingml/2006/table">
            <a:tbl>
              <a:tblPr/>
              <a:tblGrid>
                <a:gridCol w="1158875">
                  <a:extLst>
                    <a:ext uri="{9D8B030D-6E8A-4147-A177-3AD203B41FA5}">
                      <a16:colId xmlns:a16="http://schemas.microsoft.com/office/drawing/2014/main" val="20000"/>
                    </a:ext>
                  </a:extLst>
                </a:gridCol>
                <a:gridCol w="2432050">
                  <a:extLst>
                    <a:ext uri="{9D8B030D-6E8A-4147-A177-3AD203B41FA5}">
                      <a16:colId xmlns:a16="http://schemas.microsoft.com/office/drawing/2014/main" val="20001"/>
                    </a:ext>
                  </a:extLst>
                </a:gridCol>
                <a:gridCol w="1662113">
                  <a:extLst>
                    <a:ext uri="{9D8B030D-6E8A-4147-A177-3AD203B41FA5}">
                      <a16:colId xmlns:a16="http://schemas.microsoft.com/office/drawing/2014/main" val="20002"/>
                    </a:ext>
                  </a:extLst>
                </a:gridCol>
              </a:tblGrid>
              <a:tr h="338223">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Rank</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Prefix</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Percentage</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350582">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un-</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26</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2</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re-</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14</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im-, in-, il-, ir-</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11</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dis-</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7</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5</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en-, em-</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6</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non-</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7</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in-, im- (in-)</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4</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8</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over-</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9</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mis-</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10</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sub-</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0451">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11</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pre-</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53756">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12</a:t>
                      </a:r>
                    </a:p>
                  </a:txBody>
                  <a:tcPr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inter-</a:t>
                      </a:r>
                    </a:p>
                  </a:txBody>
                  <a:tcPr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85000"/>
                        </a:lnSpc>
                        <a:spcBef>
                          <a:spcPct val="45000"/>
                        </a:spcBef>
                        <a:spcAft>
                          <a:spcPct val="0"/>
                        </a:spcAft>
                        <a:buClr>
                          <a:srgbClr val="17375E"/>
                        </a:buClr>
                        <a:buSzTx/>
                        <a:buFontTx/>
                        <a:buNone/>
                        <a:tabLst/>
                      </a:pPr>
                      <a:r>
                        <a:rPr kumimoji="0" lang="en-US" sz="2000" b="1" i="0" u="none" strike="noStrike" cap="none" normalizeH="0" baseline="0" dirty="0">
                          <a:ln>
                            <a:noFill/>
                          </a:ln>
                          <a:solidFill>
                            <a:srgbClr val="17375E"/>
                          </a:solidFill>
                          <a:effectLst/>
                          <a:latin typeface="Arial" charset="0"/>
                        </a:rPr>
                        <a:t>3</a:t>
                      </a:r>
                    </a:p>
                  </a:txBody>
                  <a:tcPr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205886" name="Text Box 4"/>
          <p:cNvSpPr txBox="1">
            <a:spLocks noChangeArrowheads="1"/>
          </p:cNvSpPr>
          <p:nvPr/>
        </p:nvSpPr>
        <p:spPr bwMode="auto">
          <a:xfrm>
            <a:off x="-228600" y="6384925"/>
            <a:ext cx="526316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r" eaLnBrk="1" hangingPunct="1">
              <a:defRPr/>
            </a:pPr>
            <a:r>
              <a:rPr lang="en-US" sz="1600" dirty="0">
                <a:latin typeface="Arial" charset="0"/>
              </a:rPr>
              <a:t>(White, Sowell, &amp; </a:t>
            </a:r>
            <a:r>
              <a:rPr lang="en-US" sz="1600" dirty="0" err="1">
                <a:latin typeface="Arial" charset="0"/>
              </a:rPr>
              <a:t>Yanagihara</a:t>
            </a:r>
            <a:r>
              <a:rPr lang="en-US" sz="1600" dirty="0">
                <a:latin typeface="Arial" charset="0"/>
              </a:rPr>
              <a:t>, 1989)</a:t>
            </a:r>
          </a:p>
        </p:txBody>
      </p:sp>
    </p:spTree>
    <p:extLst>
      <p:ext uri="{BB962C8B-B14F-4D97-AF65-F5344CB8AC3E}">
        <p14:creationId xmlns:p14="http://schemas.microsoft.com/office/powerpoint/2010/main" val="1729854265"/>
      </p:ext>
    </p:extLst>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Title 1"/>
          <p:cNvSpPr>
            <a:spLocks noGrp="1"/>
          </p:cNvSpPr>
          <p:nvPr>
            <p:ph type="title"/>
          </p:nvPr>
        </p:nvSpPr>
        <p:spPr>
          <a:xfrm>
            <a:off x="482600" y="109538"/>
            <a:ext cx="6045200" cy="609600"/>
          </a:xfrm>
        </p:spPr>
        <p:txBody>
          <a:bodyPr>
            <a:normAutofit fontScale="90000"/>
          </a:bodyPr>
          <a:lstStyle/>
          <a:p>
            <a:pPr eaLnBrk="1" hangingPunct="1"/>
            <a:r>
              <a:rPr lang="en-US" dirty="0">
                <a:solidFill>
                  <a:srgbClr val="008000"/>
                </a:solidFill>
                <a:latin typeface="Calibri" charset="0"/>
              </a:rPr>
              <a:t>Explicit Vocabulary Lesson</a:t>
            </a:r>
          </a:p>
        </p:txBody>
      </p:sp>
      <p:sp>
        <p:nvSpPr>
          <p:cNvPr id="210946" name="Content Placeholder 2"/>
          <p:cNvSpPr>
            <a:spLocks noGrp="1"/>
          </p:cNvSpPr>
          <p:nvPr>
            <p:ph idx="1"/>
          </p:nvPr>
        </p:nvSpPr>
        <p:spPr>
          <a:xfrm>
            <a:off x="482600" y="1347788"/>
            <a:ext cx="8229600" cy="4525962"/>
          </a:xfrm>
        </p:spPr>
        <p:txBody>
          <a:bodyPr/>
          <a:lstStyle/>
          <a:p>
            <a:pPr eaLnBrk="1" hangingPunct="1"/>
            <a:r>
              <a:rPr lang="en-US" sz="2800" dirty="0">
                <a:latin typeface="Calibri" charset="0"/>
              </a:rPr>
              <a:t>Anita Archer – Vocabulary Lesson Grade 2</a:t>
            </a:r>
          </a:p>
          <a:p>
            <a:pPr eaLnBrk="1" hangingPunct="1"/>
            <a:r>
              <a:rPr lang="en-US" sz="1800" dirty="0">
                <a:latin typeface="Calibri" charset="0"/>
                <a:hlinkClick r:id="rId3"/>
              </a:rPr>
              <a:t>http://explicitinstruction.org/videoelementary/elementary-video-4/</a:t>
            </a:r>
            <a:endParaRPr lang="en-US" sz="1800" dirty="0">
              <a:latin typeface="Calibri" charset="0"/>
            </a:endParaRPr>
          </a:p>
          <a:p>
            <a:pPr eaLnBrk="1" hangingPunct="1"/>
            <a:endParaRPr lang="en-US" dirty="0">
              <a:latin typeface="Calibri" charset="0"/>
            </a:endParaRPr>
          </a:p>
          <a:p>
            <a:pPr eaLnBrk="1" hangingPunct="1">
              <a:buFontTx/>
              <a:buNone/>
            </a:pPr>
            <a:endParaRPr lang="en-US" dirty="0">
              <a:latin typeface="Calibri" charset="0"/>
            </a:endParaRPr>
          </a:p>
        </p:txBody>
      </p:sp>
    </p:spTree>
    <p:extLst>
      <p:ext uri="{BB962C8B-B14F-4D97-AF65-F5344CB8AC3E}">
        <p14:creationId xmlns:p14="http://schemas.microsoft.com/office/powerpoint/2010/main" val="177837964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5CC48-AA2E-7E4F-B653-98A617DD6B93}"/>
              </a:ext>
            </a:extLst>
          </p:cNvPr>
          <p:cNvSpPr>
            <a:spLocks noGrp="1"/>
          </p:cNvSpPr>
          <p:nvPr>
            <p:ph type="title"/>
          </p:nvPr>
        </p:nvSpPr>
        <p:spPr/>
        <p:txBody>
          <a:bodyPr/>
          <a:lstStyle/>
          <a:p>
            <a:r>
              <a:rPr lang="en-US" dirty="0"/>
              <a:t>Explicit Morpheme Instruction</a:t>
            </a:r>
          </a:p>
        </p:txBody>
      </p:sp>
      <p:sp>
        <p:nvSpPr>
          <p:cNvPr id="3" name="Content Placeholder 2">
            <a:extLst>
              <a:ext uri="{FF2B5EF4-FFF2-40B4-BE49-F238E27FC236}">
                <a16:creationId xmlns:a16="http://schemas.microsoft.com/office/drawing/2014/main" id="{F8E24825-87D7-8840-990B-426FB607363C}"/>
              </a:ext>
            </a:extLst>
          </p:cNvPr>
          <p:cNvSpPr>
            <a:spLocks noGrp="1"/>
          </p:cNvSpPr>
          <p:nvPr>
            <p:ph idx="1"/>
          </p:nvPr>
        </p:nvSpPr>
        <p:spPr/>
        <p:txBody>
          <a:bodyPr/>
          <a:lstStyle/>
          <a:p>
            <a:pPr marL="0" indent="0">
              <a:buNone/>
            </a:pPr>
            <a:r>
              <a:rPr lang="en-US" dirty="0"/>
              <a:t>Peter Bowers’ Structured Word Inquiry (SWI)--</a:t>
            </a:r>
          </a:p>
          <a:p>
            <a:pPr marL="0" indent="0">
              <a:buNone/>
            </a:pPr>
            <a:r>
              <a:rPr lang="en-US" dirty="0"/>
              <a:t>Grade 1:</a:t>
            </a:r>
            <a:endParaRPr lang="en-US" dirty="0">
              <a:hlinkClick r:id="rId2"/>
            </a:endParaRPr>
          </a:p>
          <a:p>
            <a:pPr marL="0" indent="0">
              <a:buNone/>
            </a:pPr>
            <a:r>
              <a:rPr lang="en-US" dirty="0">
                <a:hlinkClick r:id="rId2"/>
              </a:rPr>
              <a:t>https://www.youtube.com/watch?v=UeNnLwNzlkU</a:t>
            </a:r>
            <a:endParaRPr lang="en-US" dirty="0"/>
          </a:p>
          <a:p>
            <a:pPr marL="0" indent="0">
              <a:buNone/>
            </a:pPr>
            <a:endParaRPr lang="en-US" dirty="0"/>
          </a:p>
          <a:p>
            <a:pPr marL="0" indent="0">
              <a:buNone/>
            </a:pPr>
            <a:r>
              <a:rPr lang="en-US"/>
              <a:t>Kindergarten:</a:t>
            </a:r>
            <a:endParaRPr lang="en-US" dirty="0"/>
          </a:p>
          <a:p>
            <a:pPr marL="0" indent="0">
              <a:buNone/>
            </a:pPr>
            <a:r>
              <a:rPr lang="en-US" dirty="0">
                <a:hlinkClick r:id="rId3"/>
              </a:rPr>
              <a:t>https://www.youtube.com/watch?v=VW8in2AIPy8</a:t>
            </a:r>
            <a:endParaRPr lang="en-US" dirty="0"/>
          </a:p>
          <a:p>
            <a:pPr marL="0" indent="0">
              <a:buNone/>
            </a:pPr>
            <a:endParaRPr lang="en-US" dirty="0"/>
          </a:p>
        </p:txBody>
      </p:sp>
    </p:spTree>
    <p:extLst>
      <p:ext uri="{BB962C8B-B14F-4D97-AF65-F5344CB8AC3E}">
        <p14:creationId xmlns:p14="http://schemas.microsoft.com/office/powerpoint/2010/main" val="3548216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5590798"/>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1304429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9835951"/>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240443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Syntax</a:t>
            </a:r>
          </a:p>
        </p:txBody>
      </p:sp>
      <p:sp>
        <p:nvSpPr>
          <p:cNvPr id="3" name="Content Placeholder 2"/>
          <p:cNvSpPr>
            <a:spLocks noGrp="1"/>
          </p:cNvSpPr>
          <p:nvPr>
            <p:ph idx="1"/>
          </p:nvPr>
        </p:nvSpPr>
        <p:spPr/>
        <p:txBody>
          <a:bodyPr/>
          <a:lstStyle/>
          <a:p>
            <a:r>
              <a:rPr lang="en-US" dirty="0"/>
              <a:t>Syntax: arrangement of words and phrases to create well-formed sentences in a language</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2099042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4482567"/>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16086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Components of Syntax</a:t>
            </a:r>
          </a:p>
        </p:txBody>
      </p:sp>
      <p:sp>
        <p:nvSpPr>
          <p:cNvPr id="3" name="Content Placeholder 2"/>
          <p:cNvSpPr>
            <a:spLocks noGrp="1"/>
          </p:cNvSpPr>
          <p:nvPr>
            <p:ph idx="1"/>
          </p:nvPr>
        </p:nvSpPr>
        <p:spPr/>
        <p:txBody>
          <a:bodyPr/>
          <a:lstStyle/>
          <a:p>
            <a:r>
              <a:rPr lang="en-US" dirty="0"/>
              <a:t>Sentence arrangement</a:t>
            </a:r>
          </a:p>
          <a:p>
            <a:r>
              <a:rPr lang="en-US" dirty="0"/>
              <a:t>Relations among ideas (cohesion)</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987085"/>
            <a:ext cx="2857500" cy="2857500"/>
          </a:xfrm>
          <a:prstGeom prst="rect">
            <a:avLst/>
          </a:prstGeom>
        </p:spPr>
      </p:pic>
    </p:spTree>
    <p:extLst>
      <p:ext uri="{BB962C8B-B14F-4D97-AF65-F5344CB8AC3E}">
        <p14:creationId xmlns:p14="http://schemas.microsoft.com/office/powerpoint/2010/main" val="403328851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Syntax vs. Semantics</a:t>
            </a:r>
          </a:p>
        </p:txBody>
      </p:sp>
      <p:sp>
        <p:nvSpPr>
          <p:cNvPr id="3" name="Content Placeholder 2"/>
          <p:cNvSpPr>
            <a:spLocks noGrp="1"/>
          </p:cNvSpPr>
          <p:nvPr>
            <p:ph idx="1"/>
          </p:nvPr>
        </p:nvSpPr>
        <p:spPr/>
        <p:txBody>
          <a:bodyPr/>
          <a:lstStyle/>
          <a:p>
            <a:r>
              <a:rPr lang="en-US" dirty="0"/>
              <a:t>The </a:t>
            </a:r>
            <a:r>
              <a:rPr lang="en-US" dirty="0" err="1"/>
              <a:t>gub</a:t>
            </a:r>
            <a:r>
              <a:rPr lang="en-US" dirty="0"/>
              <a:t> </a:t>
            </a:r>
            <a:r>
              <a:rPr lang="en-US" dirty="0" err="1"/>
              <a:t>goved</a:t>
            </a:r>
            <a:r>
              <a:rPr lang="en-US" dirty="0"/>
              <a:t> the </a:t>
            </a:r>
            <a:r>
              <a:rPr lang="en-US" dirty="0" err="1"/>
              <a:t>wuv</a:t>
            </a:r>
            <a:r>
              <a:rPr lang="en-US" dirty="0"/>
              <a:t>.</a:t>
            </a:r>
          </a:p>
          <a:p>
            <a:r>
              <a:rPr lang="en-US" dirty="0" err="1"/>
              <a:t>Gubs</a:t>
            </a:r>
            <a:r>
              <a:rPr lang="en-US" dirty="0"/>
              <a:t> do that.</a:t>
            </a:r>
          </a:p>
          <a:p>
            <a:r>
              <a:rPr lang="en-US" dirty="0" err="1"/>
              <a:t>Wuvs</a:t>
            </a:r>
            <a:r>
              <a:rPr lang="en-US" dirty="0"/>
              <a:t> usually don’t like it, but that could be because they don’t </a:t>
            </a:r>
            <a:r>
              <a:rPr lang="en-US" dirty="0" err="1"/>
              <a:t>gove</a:t>
            </a:r>
            <a:r>
              <a:rPr lang="en-US" dirty="0"/>
              <a:t> at all (though there is evidence that they have </a:t>
            </a:r>
            <a:r>
              <a:rPr lang="en-US" dirty="0" err="1"/>
              <a:t>goved</a:t>
            </a:r>
            <a:r>
              <a:rPr lang="en-US" dirty="0"/>
              <a:t> occasionally).</a:t>
            </a:r>
          </a:p>
          <a:p>
            <a:r>
              <a:rPr lang="en-US" dirty="0"/>
              <a:t>As a result, scientists are very                interesting in </a:t>
            </a:r>
            <a:r>
              <a:rPr lang="en-US" dirty="0" err="1"/>
              <a:t>goving</a:t>
            </a:r>
            <a:r>
              <a:rPr lang="en-US" dirty="0"/>
              <a:t>.</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6020" y="4470020"/>
            <a:ext cx="2387980" cy="2387980"/>
          </a:xfrm>
          <a:prstGeom prst="rect">
            <a:avLst/>
          </a:prstGeom>
        </p:spPr>
      </p:pic>
    </p:spTree>
    <p:extLst>
      <p:ext uri="{BB962C8B-B14F-4D97-AF65-F5344CB8AC3E}">
        <p14:creationId xmlns:p14="http://schemas.microsoft.com/office/powerpoint/2010/main" val="403885885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Development of Syntax</a:t>
            </a:r>
          </a:p>
        </p:txBody>
      </p:sp>
      <p:sp>
        <p:nvSpPr>
          <p:cNvPr id="3" name="Content Placeholder 2"/>
          <p:cNvSpPr>
            <a:spLocks noGrp="1"/>
          </p:cNvSpPr>
          <p:nvPr>
            <p:ph idx="1"/>
          </p:nvPr>
        </p:nvSpPr>
        <p:spPr/>
        <p:txBody>
          <a:bodyPr/>
          <a:lstStyle/>
          <a:p>
            <a:r>
              <a:rPr lang="en-US" dirty="0"/>
              <a:t>Holophrastic structures:  one word sentences (milk, up, mommy)</a:t>
            </a:r>
          </a:p>
          <a:p>
            <a:r>
              <a:rPr lang="en-US" dirty="0"/>
              <a:t>Telegraphic structures:  two-word sentences used by children ages 18-24 mos.</a:t>
            </a:r>
          </a:p>
          <a:p>
            <a:r>
              <a:rPr lang="en-US" dirty="0"/>
              <a:t>More complex grammar                             develops from 2.5 yrs. to 5 yrs.</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987085"/>
            <a:ext cx="2857500" cy="2857500"/>
          </a:xfrm>
          <a:prstGeom prst="rect">
            <a:avLst/>
          </a:prstGeom>
        </p:spPr>
      </p:pic>
    </p:spTree>
    <p:extLst>
      <p:ext uri="{BB962C8B-B14F-4D97-AF65-F5344CB8AC3E}">
        <p14:creationId xmlns:p14="http://schemas.microsoft.com/office/powerpoint/2010/main" val="41042550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Telegraphic Language</a:t>
            </a:r>
          </a:p>
        </p:txBody>
      </p:sp>
      <p:sp>
        <p:nvSpPr>
          <p:cNvPr id="3" name="Content Placeholder 2"/>
          <p:cNvSpPr>
            <a:spLocks noGrp="1"/>
          </p:cNvSpPr>
          <p:nvPr>
            <p:ph idx="1"/>
          </p:nvPr>
        </p:nvSpPr>
        <p:spPr/>
        <p:txBody>
          <a:bodyPr/>
          <a:lstStyle/>
          <a:p>
            <a:r>
              <a:rPr lang="en-US" dirty="0"/>
              <a:t>There book (locate/name)</a:t>
            </a:r>
          </a:p>
          <a:p>
            <a:r>
              <a:rPr lang="en-US" dirty="0"/>
              <a:t>More milk (demands)</a:t>
            </a:r>
          </a:p>
          <a:p>
            <a:r>
              <a:rPr lang="en-US" dirty="0"/>
              <a:t>No wet (negation)</a:t>
            </a:r>
          </a:p>
          <a:p>
            <a:r>
              <a:rPr lang="en-US" dirty="0"/>
              <a:t>My shoes (possession)</a:t>
            </a:r>
          </a:p>
          <a:p>
            <a:r>
              <a:rPr lang="en-US" dirty="0"/>
              <a:t>Pretty dress (modify/qualify)</a:t>
            </a:r>
          </a:p>
          <a:p>
            <a:r>
              <a:rPr lang="en-US" dirty="0"/>
              <a:t>Where ball? (question)</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987085"/>
            <a:ext cx="2857500" cy="2857500"/>
          </a:xfrm>
          <a:prstGeom prst="rect">
            <a:avLst/>
          </a:prstGeom>
        </p:spPr>
      </p:pic>
    </p:spTree>
    <p:extLst>
      <p:ext uri="{BB962C8B-B14F-4D97-AF65-F5344CB8AC3E}">
        <p14:creationId xmlns:p14="http://schemas.microsoft.com/office/powerpoint/2010/main" val="287696863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0328" b="-20328"/>
          <a:stretch>
            <a:fillRect/>
          </a:stretch>
        </p:blipFill>
        <p:spPr bwMode="auto">
          <a:xfrm>
            <a:off x="-2010930" y="-652723"/>
            <a:ext cx="11233199" cy="815021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9026732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Learning Syntax</a:t>
            </a:r>
          </a:p>
        </p:txBody>
      </p:sp>
      <p:sp>
        <p:nvSpPr>
          <p:cNvPr id="3" name="Content Placeholder 2"/>
          <p:cNvSpPr>
            <a:spLocks noGrp="1"/>
          </p:cNvSpPr>
          <p:nvPr>
            <p:ph idx="1"/>
          </p:nvPr>
        </p:nvSpPr>
        <p:spPr/>
        <p:txBody>
          <a:bodyPr/>
          <a:lstStyle/>
          <a:p>
            <a:r>
              <a:rPr lang="en-US" dirty="0">
                <a:hlinkClick r:id="rId2"/>
              </a:rPr>
              <a:t>http://bigthink.com/videos/how-children-learn-language</a:t>
            </a:r>
            <a:endParaRPr lang="en-US" dirty="0"/>
          </a:p>
          <a:p>
            <a:endParaRPr lang="en-US" dirty="0"/>
          </a:p>
        </p:txBody>
      </p:sp>
    </p:spTree>
    <p:extLst>
      <p:ext uri="{BB962C8B-B14F-4D97-AF65-F5344CB8AC3E}">
        <p14:creationId xmlns:p14="http://schemas.microsoft.com/office/powerpoint/2010/main" val="369684305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6A6E8-4CC0-8345-9A98-7018983D8E3C}"/>
              </a:ext>
            </a:extLst>
          </p:cNvPr>
          <p:cNvSpPr>
            <a:spLocks noGrp="1"/>
          </p:cNvSpPr>
          <p:nvPr>
            <p:ph type="title"/>
          </p:nvPr>
        </p:nvSpPr>
        <p:spPr/>
        <p:txBody>
          <a:bodyPr>
            <a:normAutofit fontScale="90000"/>
          </a:bodyPr>
          <a:lstStyle/>
          <a:p>
            <a:r>
              <a:rPr lang="en-US" dirty="0">
                <a:solidFill>
                  <a:srgbClr val="00B050"/>
                </a:solidFill>
              </a:rPr>
              <a:t>Sentence Combining</a:t>
            </a:r>
            <a:br>
              <a:rPr lang="en-US" dirty="0"/>
            </a:br>
            <a:endParaRPr lang="en-US" dirty="0"/>
          </a:p>
        </p:txBody>
      </p:sp>
      <p:sp>
        <p:nvSpPr>
          <p:cNvPr id="3" name="Content Placeholder 2">
            <a:extLst>
              <a:ext uri="{FF2B5EF4-FFF2-40B4-BE49-F238E27FC236}">
                <a16:creationId xmlns:a16="http://schemas.microsoft.com/office/drawing/2014/main" id="{AB05A3DC-210A-1F4B-9B25-70AB8F811D12}"/>
              </a:ext>
            </a:extLst>
          </p:cNvPr>
          <p:cNvSpPr>
            <a:spLocks noGrp="1"/>
          </p:cNvSpPr>
          <p:nvPr>
            <p:ph idx="1"/>
          </p:nvPr>
        </p:nvSpPr>
        <p:spPr/>
        <p:txBody>
          <a:bodyPr>
            <a:normAutofit/>
          </a:bodyPr>
          <a:lstStyle/>
          <a:p>
            <a:pPr marL="0" indent="0">
              <a:buNone/>
            </a:pPr>
            <a:r>
              <a:rPr lang="en-US" dirty="0"/>
              <a:t>Inserting adjectives and adverbs</a:t>
            </a:r>
          </a:p>
          <a:p>
            <a:r>
              <a:rPr lang="en-US" i="1" dirty="0"/>
              <a:t>Example:</a:t>
            </a:r>
            <a:endParaRPr lang="en-US" dirty="0"/>
          </a:p>
          <a:p>
            <a:r>
              <a:rPr lang="en-US" dirty="0"/>
              <a:t>The girl drank lemonade.</a:t>
            </a:r>
            <a:br>
              <a:rPr lang="en-US" dirty="0"/>
            </a:br>
            <a:r>
              <a:rPr lang="en-US" dirty="0"/>
              <a:t>The girl was thirsty.</a:t>
            </a:r>
            <a:br>
              <a:rPr lang="en-US" dirty="0"/>
            </a:br>
            <a:r>
              <a:rPr lang="en-US" dirty="0"/>
              <a:t>The thirsty girl drank lemonade.</a:t>
            </a:r>
          </a:p>
          <a:p>
            <a:endParaRPr lang="en-US" dirty="0"/>
          </a:p>
        </p:txBody>
      </p:sp>
    </p:spTree>
    <p:extLst>
      <p:ext uri="{BB962C8B-B14F-4D97-AF65-F5344CB8AC3E}">
        <p14:creationId xmlns:p14="http://schemas.microsoft.com/office/powerpoint/2010/main" val="77068576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6A6E8-4CC0-8345-9A98-7018983D8E3C}"/>
              </a:ext>
            </a:extLst>
          </p:cNvPr>
          <p:cNvSpPr>
            <a:spLocks noGrp="1"/>
          </p:cNvSpPr>
          <p:nvPr>
            <p:ph type="title"/>
          </p:nvPr>
        </p:nvSpPr>
        <p:spPr/>
        <p:txBody>
          <a:bodyPr>
            <a:normAutofit fontScale="90000"/>
          </a:bodyPr>
          <a:lstStyle/>
          <a:p>
            <a:r>
              <a:rPr lang="en-US" dirty="0">
                <a:solidFill>
                  <a:srgbClr val="00B050"/>
                </a:solidFill>
              </a:rPr>
              <a:t>Sentence Combining (cont.)</a:t>
            </a:r>
            <a:br>
              <a:rPr lang="en-US" dirty="0"/>
            </a:br>
            <a:endParaRPr lang="en-US" dirty="0"/>
          </a:p>
        </p:txBody>
      </p:sp>
      <p:sp>
        <p:nvSpPr>
          <p:cNvPr id="3" name="Content Placeholder 2">
            <a:extLst>
              <a:ext uri="{FF2B5EF4-FFF2-40B4-BE49-F238E27FC236}">
                <a16:creationId xmlns:a16="http://schemas.microsoft.com/office/drawing/2014/main" id="{AB05A3DC-210A-1F4B-9B25-70AB8F811D12}"/>
              </a:ext>
            </a:extLst>
          </p:cNvPr>
          <p:cNvSpPr>
            <a:spLocks noGrp="1"/>
          </p:cNvSpPr>
          <p:nvPr>
            <p:ph idx="1"/>
          </p:nvPr>
        </p:nvSpPr>
        <p:spPr/>
        <p:txBody>
          <a:bodyPr>
            <a:normAutofit/>
          </a:bodyPr>
          <a:lstStyle/>
          <a:p>
            <a:r>
              <a:rPr lang="en-US" dirty="0"/>
              <a:t>Producing compound subjects and objects</a:t>
            </a:r>
          </a:p>
          <a:p>
            <a:r>
              <a:rPr lang="en-US" i="1" dirty="0"/>
              <a:t>Example:</a:t>
            </a:r>
            <a:endParaRPr lang="en-US" dirty="0"/>
          </a:p>
          <a:p>
            <a:r>
              <a:rPr lang="en-US" dirty="0"/>
              <a:t>The book was good.</a:t>
            </a:r>
            <a:br>
              <a:rPr lang="en-US" dirty="0"/>
            </a:br>
            <a:r>
              <a:rPr lang="en-US" dirty="0"/>
              <a:t>The movie was good.</a:t>
            </a:r>
            <a:br>
              <a:rPr lang="en-US" dirty="0"/>
            </a:br>
            <a:r>
              <a:rPr lang="en-US" dirty="0"/>
              <a:t>The book and the movie were good.</a:t>
            </a:r>
          </a:p>
          <a:p>
            <a:pPr marL="0" indent="0">
              <a:buNone/>
            </a:pPr>
            <a:endParaRPr lang="en-US" dirty="0"/>
          </a:p>
        </p:txBody>
      </p:sp>
    </p:spTree>
    <p:extLst>
      <p:ext uri="{BB962C8B-B14F-4D97-AF65-F5344CB8AC3E}">
        <p14:creationId xmlns:p14="http://schemas.microsoft.com/office/powerpoint/2010/main" val="338737726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6A6E8-4CC0-8345-9A98-7018983D8E3C}"/>
              </a:ext>
            </a:extLst>
          </p:cNvPr>
          <p:cNvSpPr>
            <a:spLocks noGrp="1"/>
          </p:cNvSpPr>
          <p:nvPr>
            <p:ph type="title"/>
          </p:nvPr>
        </p:nvSpPr>
        <p:spPr/>
        <p:txBody>
          <a:bodyPr>
            <a:normAutofit fontScale="90000"/>
          </a:bodyPr>
          <a:lstStyle/>
          <a:p>
            <a:r>
              <a:rPr lang="en-US" dirty="0">
                <a:solidFill>
                  <a:srgbClr val="00B050"/>
                </a:solidFill>
              </a:rPr>
              <a:t>Sentence Combining (cont.)</a:t>
            </a:r>
            <a:br>
              <a:rPr lang="en-US" dirty="0"/>
            </a:br>
            <a:endParaRPr lang="en-US" dirty="0"/>
          </a:p>
        </p:txBody>
      </p:sp>
      <p:sp>
        <p:nvSpPr>
          <p:cNvPr id="3" name="Content Placeholder 2">
            <a:extLst>
              <a:ext uri="{FF2B5EF4-FFF2-40B4-BE49-F238E27FC236}">
                <a16:creationId xmlns:a16="http://schemas.microsoft.com/office/drawing/2014/main" id="{AB05A3DC-210A-1F4B-9B25-70AB8F811D12}"/>
              </a:ext>
            </a:extLst>
          </p:cNvPr>
          <p:cNvSpPr>
            <a:spLocks noGrp="1"/>
          </p:cNvSpPr>
          <p:nvPr>
            <p:ph idx="1"/>
          </p:nvPr>
        </p:nvSpPr>
        <p:spPr/>
        <p:txBody>
          <a:bodyPr>
            <a:normAutofit/>
          </a:bodyPr>
          <a:lstStyle/>
          <a:p>
            <a:r>
              <a:rPr lang="en-US" dirty="0"/>
              <a:t>Producing compound sentences using conjunctions (for example: and, but)</a:t>
            </a:r>
          </a:p>
          <a:p>
            <a:r>
              <a:rPr lang="en-US" i="1" dirty="0"/>
              <a:t>Example:</a:t>
            </a:r>
            <a:endParaRPr lang="en-US" dirty="0"/>
          </a:p>
          <a:p>
            <a:r>
              <a:rPr lang="en-US" dirty="0"/>
              <a:t>The weather was perfect.</a:t>
            </a:r>
            <a:br>
              <a:rPr lang="en-US" dirty="0"/>
            </a:br>
            <a:r>
              <a:rPr lang="en-US" dirty="0"/>
              <a:t>The girls were playing soccer.</a:t>
            </a:r>
            <a:br>
              <a:rPr lang="en-US" dirty="0"/>
            </a:br>
            <a:r>
              <a:rPr lang="en-US" dirty="0"/>
              <a:t>The weather was perfect, and the girls were playing soccer.</a:t>
            </a:r>
          </a:p>
          <a:p>
            <a:endParaRPr lang="en-US" dirty="0"/>
          </a:p>
        </p:txBody>
      </p:sp>
    </p:spTree>
    <p:extLst>
      <p:ext uri="{BB962C8B-B14F-4D97-AF65-F5344CB8AC3E}">
        <p14:creationId xmlns:p14="http://schemas.microsoft.com/office/powerpoint/2010/main" val="29019743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Cohesion</a:t>
            </a:r>
          </a:p>
        </p:txBody>
      </p:sp>
      <p:sp>
        <p:nvSpPr>
          <p:cNvPr id="3" name="Content Placeholder 2"/>
          <p:cNvSpPr>
            <a:spLocks noGrp="1"/>
          </p:cNvSpPr>
          <p:nvPr>
            <p:ph idx="1"/>
          </p:nvPr>
        </p:nvSpPr>
        <p:spPr/>
        <p:txBody>
          <a:bodyPr/>
          <a:lstStyle/>
          <a:p>
            <a:r>
              <a:rPr lang="en-US" b="1" dirty="0"/>
              <a:t>Cohesion</a:t>
            </a:r>
            <a:r>
              <a:rPr lang="en-US" dirty="0"/>
              <a:t> is the grammatical and lexical linking within a text or sentence that holds the text together and gives it meaning.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969444"/>
            <a:ext cx="2857500" cy="2857500"/>
          </a:xfrm>
          <a:prstGeom prst="rect">
            <a:avLst/>
          </a:prstGeom>
        </p:spPr>
      </p:pic>
    </p:spTree>
    <p:extLst>
      <p:ext uri="{BB962C8B-B14F-4D97-AF65-F5344CB8AC3E}">
        <p14:creationId xmlns:p14="http://schemas.microsoft.com/office/powerpoint/2010/main" val="1945349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4717203"/>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102574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Cohesion Categories</a:t>
            </a:r>
          </a:p>
        </p:txBody>
      </p:sp>
      <p:sp>
        <p:nvSpPr>
          <p:cNvPr id="3" name="Content Placeholder 2"/>
          <p:cNvSpPr>
            <a:spLocks noGrp="1"/>
          </p:cNvSpPr>
          <p:nvPr>
            <p:ph idx="1"/>
          </p:nvPr>
        </p:nvSpPr>
        <p:spPr/>
        <p:txBody>
          <a:bodyPr/>
          <a:lstStyle/>
          <a:p>
            <a:r>
              <a:rPr lang="en-US" dirty="0"/>
              <a:t>Reference:  John went to the movies. He likes them.</a:t>
            </a:r>
          </a:p>
          <a:p>
            <a:r>
              <a:rPr lang="en-US" dirty="0"/>
              <a:t>Ellipsis:  Where are you going? To dance.</a:t>
            </a:r>
          </a:p>
          <a:p>
            <a:r>
              <a:rPr lang="en-US" dirty="0"/>
              <a:t>Substitution:  Which ice cream do you want? I want the chocolate one.  </a:t>
            </a:r>
          </a:p>
          <a:p>
            <a:r>
              <a:rPr lang="en-US" dirty="0"/>
              <a:t>Conjunctions: I went to school,                         then I ate lunch.</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4218" y="4558218"/>
            <a:ext cx="2299781" cy="2299781"/>
          </a:xfrm>
          <a:prstGeom prst="rect">
            <a:avLst/>
          </a:prstGeom>
        </p:spPr>
      </p:pic>
    </p:spTree>
    <p:extLst>
      <p:ext uri="{BB962C8B-B14F-4D97-AF65-F5344CB8AC3E}">
        <p14:creationId xmlns:p14="http://schemas.microsoft.com/office/powerpoint/2010/main" val="224253850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Cohesion Development</a:t>
            </a:r>
          </a:p>
        </p:txBody>
      </p:sp>
      <p:sp>
        <p:nvSpPr>
          <p:cNvPr id="3" name="Content Placeholder 2"/>
          <p:cNvSpPr>
            <a:spLocks noGrp="1"/>
          </p:cNvSpPr>
          <p:nvPr>
            <p:ph idx="1"/>
          </p:nvPr>
        </p:nvSpPr>
        <p:spPr/>
        <p:txBody>
          <a:bodyPr/>
          <a:lstStyle/>
          <a:p>
            <a:r>
              <a:rPr lang="en-US" dirty="0"/>
              <a:t>Between ages of 2.0 </a:t>
            </a:r>
            <a:r>
              <a:rPr lang="mr-IN" dirty="0"/>
              <a:t>–</a:t>
            </a:r>
            <a:r>
              <a:rPr lang="en-US" dirty="0"/>
              <a:t> 3.6 yrs. lengths of linguistic units increase</a:t>
            </a:r>
          </a:p>
          <a:p>
            <a:r>
              <a:rPr lang="en-US" dirty="0"/>
              <a:t>Number of cohesive ties increases</a:t>
            </a:r>
          </a:p>
          <a:p>
            <a:r>
              <a:rPr lang="en-US" dirty="0"/>
              <a:t>Increase in </a:t>
            </a:r>
            <a:r>
              <a:rPr lang="en-US" dirty="0" err="1"/>
              <a:t>pronomial</a:t>
            </a:r>
            <a:r>
              <a:rPr lang="en-US" dirty="0"/>
              <a:t> cohesion and conjunctions</a:t>
            </a:r>
          </a:p>
          <a:p>
            <a:r>
              <a:rPr lang="en-US" dirty="0"/>
              <a:t>Decline in </a:t>
            </a:r>
            <a:r>
              <a:rPr lang="en-US" dirty="0" err="1"/>
              <a:t>elipsis</a:t>
            </a:r>
            <a:r>
              <a:rPr lang="en-US" dirty="0"/>
              <a:t>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92175001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9683777"/>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48662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5059291"/>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39257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Pragmatics</a:t>
            </a:r>
          </a:p>
        </p:txBody>
      </p:sp>
      <p:sp>
        <p:nvSpPr>
          <p:cNvPr id="3" name="Content Placeholder 2"/>
          <p:cNvSpPr>
            <a:spLocks noGrp="1"/>
          </p:cNvSpPr>
          <p:nvPr>
            <p:ph idx="1"/>
          </p:nvPr>
        </p:nvSpPr>
        <p:spPr/>
        <p:txBody>
          <a:bodyPr>
            <a:normAutofit lnSpcReduction="10000"/>
          </a:bodyPr>
          <a:lstStyle/>
          <a:p>
            <a:r>
              <a:rPr lang="en-US" dirty="0"/>
              <a:t>Language use and the contexts in which it is used, including such matters as taking turns in conversation, text organization, presupposition, </a:t>
            </a:r>
            <a:r>
              <a:rPr lang="en-US" dirty="0" err="1"/>
              <a:t>implicature</a:t>
            </a:r>
            <a:r>
              <a:rPr lang="en-US" dirty="0"/>
              <a:t>, and interpretation of word meanings                   that can only be understood                           with contextual information</a:t>
            </a:r>
          </a:p>
          <a:p>
            <a:r>
              <a:rPr lang="en-US" dirty="0"/>
              <a:t>How context contributes to                     meaning</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8357712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Examples of Pragmatics</a:t>
            </a:r>
          </a:p>
        </p:txBody>
      </p:sp>
      <p:sp>
        <p:nvSpPr>
          <p:cNvPr id="3" name="Content Placeholder 2"/>
          <p:cNvSpPr>
            <a:spLocks noGrp="1"/>
          </p:cNvSpPr>
          <p:nvPr>
            <p:ph idx="1"/>
          </p:nvPr>
        </p:nvSpPr>
        <p:spPr/>
        <p:txBody>
          <a:bodyPr>
            <a:normAutofit/>
          </a:bodyPr>
          <a:lstStyle/>
          <a:p>
            <a:r>
              <a:rPr lang="en-US" dirty="0"/>
              <a:t>What does this mean?: “I am happy you are here.”</a:t>
            </a:r>
          </a:p>
          <a:p>
            <a:r>
              <a:rPr lang="en-US" dirty="0"/>
              <a:t>What does this mean?: “You are standing on my toe.”</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48171417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Formal vs. Informal Language</a:t>
            </a:r>
          </a:p>
        </p:txBody>
      </p:sp>
      <p:sp>
        <p:nvSpPr>
          <p:cNvPr id="3" name="Content Placeholder 2"/>
          <p:cNvSpPr>
            <a:spLocks noGrp="1"/>
          </p:cNvSpPr>
          <p:nvPr>
            <p:ph idx="1"/>
          </p:nvPr>
        </p:nvSpPr>
        <p:spPr/>
        <p:txBody>
          <a:bodyPr>
            <a:normAutofit fontScale="70000" lnSpcReduction="20000"/>
          </a:bodyPr>
          <a:lstStyle/>
          <a:p>
            <a:r>
              <a:rPr lang="en-US" b="1" dirty="0"/>
              <a:t>Contractions:  </a:t>
            </a:r>
            <a:r>
              <a:rPr lang="en-US" dirty="0"/>
              <a:t>I cannot ride a bike.</a:t>
            </a:r>
          </a:p>
          <a:p>
            <a:pPr marL="0" indent="0">
              <a:buNone/>
            </a:pPr>
            <a:r>
              <a:rPr lang="en-US" dirty="0"/>
              <a:t>			          I can’t ride a bike.</a:t>
            </a:r>
          </a:p>
          <a:p>
            <a:pPr marL="1371600" lvl="3" indent="0">
              <a:buNone/>
            </a:pPr>
            <a:r>
              <a:rPr lang="en-US" dirty="0"/>
              <a:t>                        </a:t>
            </a:r>
          </a:p>
          <a:p>
            <a:r>
              <a:rPr lang="en-US" b="1" dirty="0"/>
              <a:t>Slang/colloquialisms</a:t>
            </a:r>
            <a:r>
              <a:rPr lang="en-US" dirty="0"/>
              <a:t>:                                                                                   </a:t>
            </a:r>
          </a:p>
          <a:p>
            <a:pPr marL="0" indent="0">
              <a:buNone/>
            </a:pPr>
            <a:r>
              <a:rPr lang="en-US" dirty="0"/>
              <a:t>                               My mom knew I ate the cake. Busted.</a:t>
            </a:r>
          </a:p>
          <a:p>
            <a:pPr marL="0" indent="0">
              <a:buNone/>
            </a:pPr>
            <a:r>
              <a:rPr lang="en-US" dirty="0"/>
              <a:t>                               My mom knew I ate the cake, so I was in trouble.</a:t>
            </a:r>
          </a:p>
          <a:p>
            <a:pPr marL="0" indent="0">
              <a:buNone/>
            </a:pPr>
            <a:endParaRPr lang="en-US" dirty="0"/>
          </a:p>
          <a:p>
            <a:r>
              <a:rPr lang="en-US" b="1" dirty="0"/>
              <a:t>Overuse of words like “like”</a:t>
            </a:r>
          </a:p>
          <a:p>
            <a:pPr marL="0" indent="0">
              <a:buNone/>
            </a:pPr>
            <a:r>
              <a:rPr lang="en-US" dirty="0"/>
              <a:t>	It has, like, lions, or like, pandas, or like, tigers, like, jaguars…</a:t>
            </a:r>
          </a:p>
          <a:p>
            <a:pPr marL="0" indent="0">
              <a:buNone/>
            </a:pPr>
            <a:r>
              <a:rPr lang="en-US" dirty="0"/>
              <a:t>       It has lions, pandas, tigers, and jaguars.</a:t>
            </a:r>
          </a:p>
          <a:p>
            <a:pPr marL="0" indent="0">
              <a:buNone/>
            </a:pPr>
            <a:endParaRPr lang="en-US" dirty="0"/>
          </a:p>
          <a:p>
            <a:r>
              <a:rPr lang="en-US" b="1" dirty="0"/>
              <a:t>Incomplete sentences</a:t>
            </a:r>
          </a:p>
          <a:p>
            <a:endParaRPr lang="en-US" dirty="0"/>
          </a:p>
          <a:p>
            <a:endParaRPr lang="en-US" dirty="0"/>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4778" y="4628778"/>
            <a:ext cx="2229222" cy="2229222"/>
          </a:xfrm>
          <a:prstGeom prst="rect">
            <a:avLst/>
          </a:prstGeom>
        </p:spPr>
      </p:pic>
    </p:spTree>
    <p:extLst>
      <p:ext uri="{BB962C8B-B14F-4D97-AF65-F5344CB8AC3E}">
        <p14:creationId xmlns:p14="http://schemas.microsoft.com/office/powerpoint/2010/main" val="311238664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Register Differences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6233905"/>
              </p:ext>
            </p:extLst>
          </p:nvPr>
        </p:nvGraphicFramePr>
        <p:xfrm>
          <a:off x="457200" y="1600200"/>
          <a:ext cx="8229600" cy="3032760"/>
        </p:xfrm>
        <a:graphic>
          <a:graphicData uri="http://schemas.openxmlformats.org/drawingml/2006/table">
            <a:tbl>
              <a:tblPr firstRow="1" bandRow="1">
                <a:tableStyleId>{EB344D84-9AFB-497E-A393-DC336BA19D2E}</a:tableStyleId>
              </a:tblPr>
              <a:tblGrid>
                <a:gridCol w="2030003">
                  <a:extLst>
                    <a:ext uri="{9D8B030D-6E8A-4147-A177-3AD203B41FA5}">
                      <a16:colId xmlns:a16="http://schemas.microsoft.com/office/drawing/2014/main" val="20000"/>
                    </a:ext>
                  </a:extLst>
                </a:gridCol>
                <a:gridCol w="3157514">
                  <a:extLst>
                    <a:ext uri="{9D8B030D-6E8A-4147-A177-3AD203B41FA5}">
                      <a16:colId xmlns:a16="http://schemas.microsoft.com/office/drawing/2014/main" val="20001"/>
                    </a:ext>
                  </a:extLst>
                </a:gridCol>
                <a:gridCol w="3042083">
                  <a:extLst>
                    <a:ext uri="{9D8B030D-6E8A-4147-A177-3AD203B41FA5}">
                      <a16:colId xmlns:a16="http://schemas.microsoft.com/office/drawing/2014/main" val="20002"/>
                    </a:ext>
                  </a:extLst>
                </a:gridCol>
              </a:tblGrid>
              <a:tr h="370840">
                <a:tc>
                  <a:txBody>
                    <a:bodyPr/>
                    <a:lstStyle/>
                    <a:p>
                      <a:pPr algn="ctr"/>
                      <a:r>
                        <a:rPr lang="en-US" dirty="0">
                          <a:solidFill>
                            <a:schemeClr val="tx1"/>
                          </a:solidFill>
                        </a:rPr>
                        <a:t>Register</a:t>
                      </a:r>
                    </a:p>
                  </a:txBody>
                  <a:tcPr/>
                </a:tc>
                <a:tc>
                  <a:txBody>
                    <a:bodyPr/>
                    <a:lstStyle/>
                    <a:p>
                      <a:pPr algn="ctr"/>
                      <a:r>
                        <a:rPr lang="en-US" dirty="0">
                          <a:solidFill>
                            <a:schemeClr val="tx1"/>
                          </a:solidFill>
                        </a:rPr>
                        <a:t>Definition</a:t>
                      </a:r>
                    </a:p>
                  </a:txBody>
                  <a:tcPr/>
                </a:tc>
                <a:tc>
                  <a:txBody>
                    <a:bodyPr/>
                    <a:lstStyle/>
                    <a:p>
                      <a:pPr algn="ctr"/>
                      <a:r>
                        <a:rPr lang="en-US" dirty="0">
                          <a:solidFill>
                            <a:schemeClr val="tx1"/>
                          </a:solidFill>
                        </a:rPr>
                        <a:t>Explanation</a:t>
                      </a:r>
                    </a:p>
                  </a:txBody>
                  <a:tcPr/>
                </a:tc>
                <a:extLst>
                  <a:ext uri="{0D108BD9-81ED-4DB2-BD59-A6C34878D82A}">
                    <a16:rowId xmlns:a16="http://schemas.microsoft.com/office/drawing/2014/main" val="10000"/>
                  </a:ext>
                </a:extLst>
              </a:tr>
              <a:tr h="370840">
                <a:tc>
                  <a:txBody>
                    <a:bodyPr/>
                    <a:lstStyle/>
                    <a:p>
                      <a:pPr algn="ctr"/>
                      <a:r>
                        <a:rPr lang="en-US" dirty="0"/>
                        <a:t>Frozen</a:t>
                      </a:r>
                    </a:p>
                  </a:txBody>
                  <a:tcPr/>
                </a:tc>
                <a:tc>
                  <a:txBody>
                    <a:bodyPr/>
                    <a:lstStyle/>
                    <a:p>
                      <a:r>
                        <a:rPr lang="en-US" dirty="0"/>
                        <a:t>Language that never changes</a:t>
                      </a:r>
                    </a:p>
                  </a:txBody>
                  <a:tcPr/>
                </a:tc>
                <a:tc>
                  <a:txBody>
                    <a:bodyPr/>
                    <a:lstStyle/>
                    <a:p>
                      <a:r>
                        <a:rPr lang="en-US" dirty="0"/>
                        <a:t>Wedding vows, Miranda rights</a:t>
                      </a:r>
                    </a:p>
                  </a:txBody>
                  <a:tcPr/>
                </a:tc>
                <a:extLst>
                  <a:ext uri="{0D108BD9-81ED-4DB2-BD59-A6C34878D82A}">
                    <a16:rowId xmlns:a16="http://schemas.microsoft.com/office/drawing/2014/main" val="10001"/>
                  </a:ext>
                </a:extLst>
              </a:tr>
              <a:tr h="370840">
                <a:tc>
                  <a:txBody>
                    <a:bodyPr/>
                    <a:lstStyle/>
                    <a:p>
                      <a:pPr algn="ctr"/>
                      <a:r>
                        <a:rPr lang="en-US" dirty="0"/>
                        <a:t>Formal</a:t>
                      </a:r>
                    </a:p>
                  </a:txBody>
                  <a:tcPr/>
                </a:tc>
                <a:tc>
                  <a:txBody>
                    <a:bodyPr/>
                    <a:lstStyle/>
                    <a:p>
                      <a:r>
                        <a:rPr lang="en-US" dirty="0"/>
                        <a:t>Standard English</a:t>
                      </a:r>
                    </a:p>
                  </a:txBody>
                  <a:tcPr/>
                </a:tc>
                <a:tc>
                  <a:txBody>
                    <a:bodyPr/>
                    <a:lstStyle/>
                    <a:p>
                      <a:r>
                        <a:rPr lang="en-US" dirty="0"/>
                        <a:t>Speeches,</a:t>
                      </a:r>
                      <a:r>
                        <a:rPr lang="en-US" baseline="0" dirty="0"/>
                        <a:t> school lessons</a:t>
                      </a:r>
                      <a:endParaRPr lang="en-US" dirty="0"/>
                    </a:p>
                  </a:txBody>
                  <a:tcPr/>
                </a:tc>
                <a:extLst>
                  <a:ext uri="{0D108BD9-81ED-4DB2-BD59-A6C34878D82A}">
                    <a16:rowId xmlns:a16="http://schemas.microsoft.com/office/drawing/2014/main" val="10002"/>
                  </a:ext>
                </a:extLst>
              </a:tr>
              <a:tr h="370840">
                <a:tc>
                  <a:txBody>
                    <a:bodyPr/>
                    <a:lstStyle/>
                    <a:p>
                      <a:pPr algn="ctr"/>
                      <a:r>
                        <a:rPr lang="en-US" dirty="0"/>
                        <a:t>Consultative</a:t>
                      </a:r>
                    </a:p>
                  </a:txBody>
                  <a:tcPr/>
                </a:tc>
                <a:tc>
                  <a:txBody>
                    <a:bodyPr/>
                    <a:lstStyle/>
                    <a:p>
                      <a:r>
                        <a:rPr lang="en-US" dirty="0"/>
                        <a:t>Less formal standard English</a:t>
                      </a:r>
                    </a:p>
                  </a:txBody>
                  <a:tcPr/>
                </a:tc>
                <a:tc>
                  <a:txBody>
                    <a:bodyPr/>
                    <a:lstStyle/>
                    <a:p>
                      <a:r>
                        <a:rPr lang="en-US" dirty="0"/>
                        <a:t>News casting, employee to employer</a:t>
                      </a:r>
                    </a:p>
                  </a:txBody>
                  <a:tcPr/>
                </a:tc>
                <a:extLst>
                  <a:ext uri="{0D108BD9-81ED-4DB2-BD59-A6C34878D82A}">
                    <a16:rowId xmlns:a16="http://schemas.microsoft.com/office/drawing/2014/main" val="10003"/>
                  </a:ext>
                </a:extLst>
              </a:tr>
              <a:tr h="370840">
                <a:tc>
                  <a:txBody>
                    <a:bodyPr/>
                    <a:lstStyle/>
                    <a:p>
                      <a:pPr algn="ctr"/>
                      <a:r>
                        <a:rPr lang="en-US" dirty="0"/>
                        <a:t>Casual</a:t>
                      </a:r>
                      <a:r>
                        <a:rPr lang="en-US" baseline="0" dirty="0"/>
                        <a:t> </a:t>
                      </a:r>
                      <a:endParaRPr lang="en-US" dirty="0"/>
                    </a:p>
                  </a:txBody>
                  <a:tcPr/>
                </a:tc>
                <a:tc>
                  <a:txBody>
                    <a:bodyPr/>
                    <a:lstStyle/>
                    <a:p>
                      <a:r>
                        <a:rPr lang="en-US" dirty="0"/>
                        <a:t>Language between friends</a:t>
                      </a:r>
                    </a:p>
                  </a:txBody>
                  <a:tcPr/>
                </a:tc>
                <a:tc>
                  <a:txBody>
                    <a:bodyPr/>
                    <a:lstStyle/>
                    <a:p>
                      <a:r>
                        <a:rPr lang="en-US" dirty="0"/>
                        <a:t>Loose</a:t>
                      </a:r>
                      <a:r>
                        <a:rPr lang="en-US" baseline="0" dirty="0"/>
                        <a:t> sentence structure, vernacular speech</a:t>
                      </a:r>
                      <a:endParaRPr lang="en-US" dirty="0"/>
                    </a:p>
                  </a:txBody>
                  <a:tcPr/>
                </a:tc>
                <a:extLst>
                  <a:ext uri="{0D108BD9-81ED-4DB2-BD59-A6C34878D82A}">
                    <a16:rowId xmlns:a16="http://schemas.microsoft.com/office/drawing/2014/main" val="10004"/>
                  </a:ext>
                </a:extLst>
              </a:tr>
              <a:tr h="370840">
                <a:tc>
                  <a:txBody>
                    <a:bodyPr/>
                    <a:lstStyle/>
                    <a:p>
                      <a:pPr algn="ctr"/>
                      <a:r>
                        <a:rPr lang="en-US" dirty="0"/>
                        <a:t>Intimate</a:t>
                      </a:r>
                    </a:p>
                  </a:txBody>
                  <a:tcPr/>
                </a:tc>
                <a:tc>
                  <a:txBody>
                    <a:bodyPr/>
                    <a:lstStyle/>
                    <a:p>
                      <a:r>
                        <a:rPr lang="en-US" dirty="0"/>
                        <a:t>Language between lovers, close</a:t>
                      </a:r>
                      <a:r>
                        <a:rPr lang="en-US" baseline="0" dirty="0"/>
                        <a:t> family, friends</a:t>
                      </a:r>
                      <a:endParaRPr lang="en-US" dirty="0"/>
                    </a:p>
                  </a:txBody>
                  <a:tcPr/>
                </a:tc>
                <a:tc>
                  <a:txBody>
                    <a:bodyPr/>
                    <a:lstStyle/>
                    <a:p>
                      <a:r>
                        <a:rPr lang="en-US" dirty="0"/>
                        <a:t>Pet names, inside jokes</a:t>
                      </a:r>
                    </a:p>
                  </a:txBody>
                  <a:tcPr/>
                </a:tc>
                <a:extLst>
                  <a:ext uri="{0D108BD9-81ED-4DB2-BD59-A6C34878D82A}">
                    <a16:rowId xmlns:a16="http://schemas.microsoft.com/office/drawing/2014/main" val="10005"/>
                  </a:ext>
                </a:extLst>
              </a:tr>
            </a:tbl>
          </a:graphicData>
        </a:graphic>
      </p:graphicFrame>
      <p:pic>
        <p:nvPicPr>
          <p:cNvPr id="5" name="Picture 4"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1858" y="4474238"/>
            <a:ext cx="2282141" cy="2282141"/>
          </a:xfrm>
          <a:prstGeom prst="rect">
            <a:avLst/>
          </a:prstGeom>
        </p:spPr>
      </p:pic>
    </p:spTree>
    <p:extLst>
      <p:ext uri="{BB962C8B-B14F-4D97-AF65-F5344CB8AC3E}">
        <p14:creationId xmlns:p14="http://schemas.microsoft.com/office/powerpoint/2010/main" val="18439144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8000"/>
                </a:solidFill>
              </a:rPr>
              <a:t>Other Relevant Issues in Pragmatics</a:t>
            </a:r>
          </a:p>
        </p:txBody>
      </p:sp>
      <p:sp>
        <p:nvSpPr>
          <p:cNvPr id="3" name="Content Placeholder 2"/>
          <p:cNvSpPr>
            <a:spLocks noGrp="1"/>
          </p:cNvSpPr>
          <p:nvPr>
            <p:ph idx="1"/>
          </p:nvPr>
        </p:nvSpPr>
        <p:spPr/>
        <p:txBody>
          <a:bodyPr/>
          <a:lstStyle/>
          <a:p>
            <a:r>
              <a:rPr lang="en-US" dirty="0"/>
              <a:t>Contextualized language versus decontextualized</a:t>
            </a:r>
          </a:p>
          <a:p>
            <a:r>
              <a:rPr lang="en-US" dirty="0"/>
              <a:t>Literary versus informational text</a:t>
            </a:r>
          </a:p>
          <a:p>
            <a:r>
              <a:rPr lang="en-US" dirty="0"/>
              <a:t>Text structure</a:t>
            </a:r>
          </a:p>
          <a:p>
            <a:r>
              <a:rPr lang="en-US" dirty="0"/>
              <a:t>Code switching</a:t>
            </a:r>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8698" y="4000500"/>
            <a:ext cx="2857500" cy="2857500"/>
          </a:xfrm>
          <a:prstGeom prst="rect">
            <a:avLst/>
          </a:prstGeom>
        </p:spPr>
      </p:pic>
    </p:spTree>
    <p:extLst>
      <p:ext uri="{BB962C8B-B14F-4D97-AF65-F5344CB8AC3E}">
        <p14:creationId xmlns:p14="http://schemas.microsoft.com/office/powerpoint/2010/main" val="385176864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A187E-8CDB-A041-9530-B6599838DB31}"/>
              </a:ext>
            </a:extLst>
          </p:cNvPr>
          <p:cNvSpPr>
            <a:spLocks noGrp="1"/>
          </p:cNvSpPr>
          <p:nvPr>
            <p:ph type="title"/>
          </p:nvPr>
        </p:nvSpPr>
        <p:spPr>
          <a:xfrm>
            <a:off x="457200" y="406400"/>
            <a:ext cx="8229600" cy="1143000"/>
          </a:xfrm>
        </p:spPr>
        <p:txBody>
          <a:bodyPr/>
          <a:lstStyle/>
          <a:p>
            <a:r>
              <a:rPr lang="en-US" dirty="0">
                <a:solidFill>
                  <a:srgbClr val="00B050"/>
                </a:solidFill>
              </a:rPr>
              <a:t>Story Mapping </a:t>
            </a:r>
          </a:p>
        </p:txBody>
      </p:sp>
      <p:graphicFrame>
        <p:nvGraphicFramePr>
          <p:cNvPr id="4" name="Content Placeholder 3">
            <a:extLst>
              <a:ext uri="{FF2B5EF4-FFF2-40B4-BE49-F238E27FC236}">
                <a16:creationId xmlns:a16="http://schemas.microsoft.com/office/drawing/2014/main" id="{1D2C371A-AD53-5A4D-A87C-7F6B0A450C6A}"/>
              </a:ext>
            </a:extLst>
          </p:cNvPr>
          <p:cNvGraphicFramePr>
            <a:graphicFrameLocks noGrp="1"/>
          </p:cNvGraphicFramePr>
          <p:nvPr>
            <p:ph idx="1"/>
            <p:extLst>
              <p:ext uri="{D42A27DB-BD31-4B8C-83A1-F6EECF244321}">
                <p14:modId xmlns:p14="http://schemas.microsoft.com/office/powerpoint/2010/main" val="1948826299"/>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393937489"/>
                    </a:ext>
                  </a:extLst>
                </a:gridCol>
                <a:gridCol w="4114800">
                  <a:extLst>
                    <a:ext uri="{9D8B030D-6E8A-4147-A177-3AD203B41FA5}">
                      <a16:colId xmlns:a16="http://schemas.microsoft.com/office/drawing/2014/main" val="1859497641"/>
                    </a:ext>
                  </a:extLst>
                </a:gridCol>
              </a:tblGrid>
              <a:tr h="370840">
                <a:tc>
                  <a:txBody>
                    <a:bodyPr/>
                    <a:lstStyle/>
                    <a:p>
                      <a:endParaRPr lang="en-US" dirty="0"/>
                    </a:p>
                  </a:txBody>
                  <a:tcPr/>
                </a:tc>
                <a:tc>
                  <a:txBody>
                    <a:bodyPr/>
                    <a:lstStyle/>
                    <a:p>
                      <a:endParaRPr lang="en-US"/>
                    </a:p>
                  </a:txBody>
                  <a:tcPr/>
                </a:tc>
                <a:extLst>
                  <a:ext uri="{0D108BD9-81ED-4DB2-BD59-A6C34878D82A}">
                    <a16:rowId xmlns:a16="http://schemas.microsoft.com/office/drawing/2014/main" val="2100470559"/>
                  </a:ext>
                </a:extLst>
              </a:tr>
              <a:tr h="370840">
                <a:tc>
                  <a:txBody>
                    <a:bodyPr/>
                    <a:lstStyle/>
                    <a:p>
                      <a:r>
                        <a:rPr lang="en-US" dirty="0"/>
                        <a:t>Setting</a:t>
                      </a:r>
                    </a:p>
                    <a:p>
                      <a:endParaRPr lang="en-US" dirty="0"/>
                    </a:p>
                  </a:txBody>
                  <a:tcPr/>
                </a:tc>
                <a:tc>
                  <a:txBody>
                    <a:bodyPr/>
                    <a:lstStyle/>
                    <a:p>
                      <a:endParaRPr lang="en-US" dirty="0"/>
                    </a:p>
                  </a:txBody>
                  <a:tcPr/>
                </a:tc>
                <a:extLst>
                  <a:ext uri="{0D108BD9-81ED-4DB2-BD59-A6C34878D82A}">
                    <a16:rowId xmlns:a16="http://schemas.microsoft.com/office/drawing/2014/main" val="711547483"/>
                  </a:ext>
                </a:extLst>
              </a:tr>
              <a:tr h="370840">
                <a:tc>
                  <a:txBody>
                    <a:bodyPr/>
                    <a:lstStyle/>
                    <a:p>
                      <a:r>
                        <a:rPr lang="en-US" dirty="0"/>
                        <a:t>Main character</a:t>
                      </a:r>
                    </a:p>
                    <a:p>
                      <a:endParaRPr lang="en-US" dirty="0"/>
                    </a:p>
                  </a:txBody>
                  <a:tcPr/>
                </a:tc>
                <a:tc>
                  <a:txBody>
                    <a:bodyPr/>
                    <a:lstStyle/>
                    <a:p>
                      <a:endParaRPr lang="en-US"/>
                    </a:p>
                  </a:txBody>
                  <a:tcPr/>
                </a:tc>
                <a:extLst>
                  <a:ext uri="{0D108BD9-81ED-4DB2-BD59-A6C34878D82A}">
                    <a16:rowId xmlns:a16="http://schemas.microsoft.com/office/drawing/2014/main" val="2164484847"/>
                  </a:ext>
                </a:extLst>
              </a:tr>
              <a:tr h="370840">
                <a:tc>
                  <a:txBody>
                    <a:bodyPr/>
                    <a:lstStyle/>
                    <a:p>
                      <a:r>
                        <a:rPr lang="en-US" dirty="0"/>
                        <a:t>Problem</a:t>
                      </a:r>
                    </a:p>
                    <a:p>
                      <a:endParaRPr lang="en-US" dirty="0"/>
                    </a:p>
                  </a:txBody>
                  <a:tcPr/>
                </a:tc>
                <a:tc>
                  <a:txBody>
                    <a:bodyPr/>
                    <a:lstStyle/>
                    <a:p>
                      <a:endParaRPr lang="en-US"/>
                    </a:p>
                  </a:txBody>
                  <a:tcPr/>
                </a:tc>
                <a:extLst>
                  <a:ext uri="{0D108BD9-81ED-4DB2-BD59-A6C34878D82A}">
                    <a16:rowId xmlns:a16="http://schemas.microsoft.com/office/drawing/2014/main" val="1954314195"/>
                  </a:ext>
                </a:extLst>
              </a:tr>
              <a:tr h="370840">
                <a:tc>
                  <a:txBody>
                    <a:bodyPr/>
                    <a:lstStyle/>
                    <a:p>
                      <a:r>
                        <a:rPr lang="en-US" dirty="0"/>
                        <a:t>Attempt</a:t>
                      </a:r>
                    </a:p>
                    <a:p>
                      <a:endParaRPr lang="en-US" dirty="0"/>
                    </a:p>
                  </a:txBody>
                  <a:tcPr/>
                </a:tc>
                <a:tc>
                  <a:txBody>
                    <a:bodyPr/>
                    <a:lstStyle/>
                    <a:p>
                      <a:endParaRPr lang="en-US"/>
                    </a:p>
                  </a:txBody>
                  <a:tcPr/>
                </a:tc>
                <a:extLst>
                  <a:ext uri="{0D108BD9-81ED-4DB2-BD59-A6C34878D82A}">
                    <a16:rowId xmlns:a16="http://schemas.microsoft.com/office/drawing/2014/main" val="24346738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Internal response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a:p>
                  </a:txBody>
                  <a:tcPr/>
                </a:tc>
                <a:extLst>
                  <a:ext uri="{0D108BD9-81ED-4DB2-BD59-A6C34878D82A}">
                    <a16:rowId xmlns:a16="http://schemas.microsoft.com/office/drawing/2014/main" val="115338359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Consequence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a:p>
                  </a:txBody>
                  <a:tcPr/>
                </a:tc>
                <a:extLst>
                  <a:ext uri="{0D108BD9-81ED-4DB2-BD59-A6C34878D82A}">
                    <a16:rowId xmlns:a16="http://schemas.microsoft.com/office/drawing/2014/main" val="841811534"/>
                  </a:ext>
                </a:extLst>
              </a:tr>
              <a:tr h="370840">
                <a:tc>
                  <a:txBody>
                    <a:bodyPr/>
                    <a:lstStyle/>
                    <a:p>
                      <a:r>
                        <a:rPr lang="en-US" dirty="0"/>
                        <a:t>Reaction</a:t>
                      </a:r>
                    </a:p>
                    <a:p>
                      <a:endParaRPr lang="en-US" dirty="0"/>
                    </a:p>
                  </a:txBody>
                  <a:tcPr/>
                </a:tc>
                <a:tc>
                  <a:txBody>
                    <a:bodyPr/>
                    <a:lstStyle/>
                    <a:p>
                      <a:endParaRPr lang="en-US"/>
                    </a:p>
                  </a:txBody>
                  <a:tcPr/>
                </a:tc>
                <a:extLst>
                  <a:ext uri="{0D108BD9-81ED-4DB2-BD59-A6C34878D82A}">
                    <a16:rowId xmlns:a16="http://schemas.microsoft.com/office/drawing/2014/main" val="2761531544"/>
                  </a:ext>
                </a:extLst>
              </a:tr>
            </a:tbl>
          </a:graphicData>
        </a:graphic>
      </p:graphicFrame>
    </p:spTree>
    <p:extLst>
      <p:ext uri="{BB962C8B-B14F-4D97-AF65-F5344CB8AC3E}">
        <p14:creationId xmlns:p14="http://schemas.microsoft.com/office/powerpoint/2010/main" val="316514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572934"/>
          </a:xfrm>
        </p:spPr>
        <p:txBody>
          <a:bodyPr>
            <a:normAutofit/>
          </a:bodyPr>
          <a:lstStyle/>
          <a:p>
            <a:pPr lvl="0"/>
            <a:r>
              <a:rPr lang="en-US" b="1" dirty="0">
                <a:latin typeface="Calibri" charset="0"/>
              </a:rPr>
              <a:t>Phonology:  </a:t>
            </a:r>
            <a:r>
              <a:rPr lang="en-US" dirty="0"/>
              <a:t>speech sounds (i.e., phonemes) system of a language, including the rules for combining and using phonemes</a:t>
            </a: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Phonology</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904350929"/>
      </p:ext>
    </p:extLst>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8BA2-F3FB-2244-A93B-7E7C088CD6EC}"/>
              </a:ext>
            </a:extLst>
          </p:cNvPr>
          <p:cNvSpPr>
            <a:spLocks noGrp="1"/>
          </p:cNvSpPr>
          <p:nvPr>
            <p:ph type="title"/>
          </p:nvPr>
        </p:nvSpPr>
        <p:spPr/>
        <p:txBody>
          <a:bodyPr/>
          <a:lstStyle/>
          <a:p>
            <a:r>
              <a:rPr lang="en-US" dirty="0">
                <a:solidFill>
                  <a:srgbClr val="00B050"/>
                </a:solidFill>
              </a:rPr>
              <a:t>Text Structure</a:t>
            </a:r>
          </a:p>
        </p:txBody>
      </p:sp>
      <p:sp>
        <p:nvSpPr>
          <p:cNvPr id="3" name="Content Placeholder 2">
            <a:extLst>
              <a:ext uri="{FF2B5EF4-FFF2-40B4-BE49-F238E27FC236}">
                <a16:creationId xmlns:a16="http://schemas.microsoft.com/office/drawing/2014/main" id="{DA2DBEE1-A4E5-3948-9432-FFA56D0F55FB}"/>
              </a:ext>
            </a:extLst>
          </p:cNvPr>
          <p:cNvSpPr>
            <a:spLocks noGrp="1"/>
          </p:cNvSpPr>
          <p:nvPr>
            <p:ph idx="1"/>
          </p:nvPr>
        </p:nvSpPr>
        <p:spPr/>
        <p:txBody>
          <a:bodyPr/>
          <a:lstStyle/>
          <a:p>
            <a:pPr marL="0" indent="0">
              <a:buNone/>
            </a:pPr>
            <a:endParaRPr lang="en-US" u="sng" dirty="0">
              <a:hlinkClick r:id="rId2"/>
            </a:endParaRPr>
          </a:p>
          <a:p>
            <a:r>
              <a:rPr lang="en-US" dirty="0">
                <a:hlinkClick r:id="rId2"/>
              </a:rPr>
              <a:t>http://literacy.io/</a:t>
            </a:r>
            <a:endParaRPr lang="en-US" dirty="0"/>
          </a:p>
        </p:txBody>
      </p:sp>
    </p:spTree>
    <p:extLst>
      <p:ext uri="{BB962C8B-B14F-4D97-AF65-F5344CB8AC3E}">
        <p14:creationId xmlns:p14="http://schemas.microsoft.com/office/powerpoint/2010/main" val="17985546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Relationship of Language/Literacy</a:t>
            </a:r>
          </a:p>
        </p:txBody>
      </p:sp>
      <p:sp>
        <p:nvSpPr>
          <p:cNvPr id="3" name="Content Placeholder 2"/>
          <p:cNvSpPr>
            <a:spLocks noGrp="1"/>
          </p:cNvSpPr>
          <p:nvPr>
            <p:ph idx="1"/>
          </p:nvPr>
        </p:nvSpPr>
        <p:spPr/>
        <p:txBody>
          <a:bodyPr>
            <a:normAutofit/>
          </a:bodyPr>
          <a:lstStyle/>
          <a:p>
            <a:r>
              <a:rPr lang="en-US" sz="2400" dirty="0"/>
              <a:t>National Early Literacy Panel examined 299 studies that measured early skills and correlated them with later literacy</a:t>
            </a:r>
          </a:p>
          <a:p>
            <a:r>
              <a:rPr lang="en-US" sz="2400" dirty="0"/>
              <a:t>Many of these studies looked at language</a:t>
            </a:r>
          </a:p>
          <a:p>
            <a:r>
              <a:rPr lang="en-US" sz="2400" dirty="0"/>
              <a:t>However the relationship of language and literacy was surprising</a:t>
            </a:r>
          </a:p>
          <a:p>
            <a:r>
              <a:rPr lang="en-US" sz="2400" dirty="0"/>
              <a:t>NELP expected language to have high relationship with reading (higher with  comprehension than decoding)</a:t>
            </a:r>
          </a:p>
        </p:txBody>
      </p:sp>
    </p:spTree>
    <p:extLst>
      <p:ext uri="{BB962C8B-B14F-4D97-AF65-F5344CB8AC3E}">
        <p14:creationId xmlns:p14="http://schemas.microsoft.com/office/powerpoint/2010/main" val="53980580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8327"/>
            <a:ext cx="7772400" cy="874673"/>
          </a:xfrm>
        </p:spPr>
        <p:txBody>
          <a:bodyPr rtlCol="0">
            <a:normAutofit/>
          </a:bodyPr>
          <a:lstStyle/>
          <a:p>
            <a:pPr eaLnBrk="1" fontAlgn="auto" hangingPunct="1">
              <a:spcAft>
                <a:spcPts val="0"/>
              </a:spcAft>
              <a:defRPr/>
            </a:pPr>
            <a:r>
              <a:rPr lang="en-US" dirty="0">
                <a:ea typeface="+mj-ea"/>
                <a:cs typeface="+mj-cs"/>
              </a:rPr>
              <a:t>Decoding</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81496437"/>
              </p:ext>
            </p:extLst>
          </p:nvPr>
        </p:nvGraphicFramePr>
        <p:xfrm>
          <a:off x="609600" y="1295400"/>
          <a:ext cx="8297416" cy="5278434"/>
        </p:xfrm>
        <a:graphic>
          <a:graphicData uri="http://schemas.openxmlformats.org/drawingml/2006/table">
            <a:tbl>
              <a:tblPr firstRow="1" bandRow="1">
                <a:tableStyleId>{EB344D84-9AFB-497E-A393-DC336BA19D2E}</a:tableStyleId>
              </a:tblPr>
              <a:tblGrid>
                <a:gridCol w="2603111">
                  <a:extLst>
                    <a:ext uri="{9D8B030D-6E8A-4147-A177-3AD203B41FA5}">
                      <a16:colId xmlns:a16="http://schemas.microsoft.com/office/drawing/2014/main" val="20000"/>
                    </a:ext>
                  </a:extLst>
                </a:gridCol>
                <a:gridCol w="1626944">
                  <a:extLst>
                    <a:ext uri="{9D8B030D-6E8A-4147-A177-3AD203B41FA5}">
                      <a16:colId xmlns:a16="http://schemas.microsoft.com/office/drawing/2014/main" val="20001"/>
                    </a:ext>
                  </a:extLst>
                </a:gridCol>
                <a:gridCol w="1993007">
                  <a:extLst>
                    <a:ext uri="{9D8B030D-6E8A-4147-A177-3AD203B41FA5}">
                      <a16:colId xmlns:a16="http://schemas.microsoft.com/office/drawing/2014/main" val="20002"/>
                    </a:ext>
                  </a:extLst>
                </a:gridCol>
                <a:gridCol w="2074354">
                  <a:extLst>
                    <a:ext uri="{9D8B030D-6E8A-4147-A177-3AD203B41FA5}">
                      <a16:colId xmlns:a16="http://schemas.microsoft.com/office/drawing/2014/main" val="20003"/>
                    </a:ext>
                  </a:extLst>
                </a:gridCol>
              </a:tblGrid>
              <a:tr h="457228">
                <a:tc>
                  <a:txBody>
                    <a:bodyPr/>
                    <a:lstStyle/>
                    <a:p>
                      <a:pPr algn="ctr"/>
                      <a:r>
                        <a:rPr lang="en-US" sz="1800" dirty="0">
                          <a:solidFill>
                            <a:schemeClr val="tx1"/>
                          </a:solidFill>
                        </a:rPr>
                        <a:t>Predictor</a:t>
                      </a:r>
                    </a:p>
                  </a:txBody>
                  <a:tcPr marT="45723" marB="45723"/>
                </a:tc>
                <a:tc>
                  <a:txBody>
                    <a:bodyPr/>
                    <a:lstStyle/>
                    <a:p>
                      <a:pPr algn="ctr"/>
                      <a:r>
                        <a:rPr lang="en-US" sz="1800" dirty="0">
                          <a:solidFill>
                            <a:schemeClr val="tx1"/>
                          </a:solidFill>
                        </a:rPr>
                        <a:t>Average</a:t>
                      </a:r>
                      <a:r>
                        <a:rPr lang="en-US" sz="1800" baseline="0" dirty="0">
                          <a:solidFill>
                            <a:schemeClr val="tx1"/>
                          </a:solidFill>
                        </a:rPr>
                        <a:t> r</a:t>
                      </a:r>
                      <a:endParaRPr lang="en-US" sz="1800" dirty="0">
                        <a:solidFill>
                          <a:schemeClr val="tx1"/>
                        </a:solidFill>
                      </a:endParaRPr>
                    </a:p>
                  </a:txBody>
                  <a:tcPr marT="45723" marB="45723"/>
                </a:tc>
                <a:tc>
                  <a:txBody>
                    <a:bodyPr/>
                    <a:lstStyle/>
                    <a:p>
                      <a:pPr algn="ctr"/>
                      <a:r>
                        <a:rPr lang="en-US" sz="1800" dirty="0">
                          <a:solidFill>
                            <a:schemeClr val="tx1"/>
                          </a:solidFill>
                        </a:rPr>
                        <a:t>N </a:t>
                      </a:r>
                      <a:r>
                        <a:rPr lang="en-US" sz="1800" baseline="0" dirty="0">
                          <a:solidFill>
                            <a:schemeClr val="tx1"/>
                          </a:solidFill>
                        </a:rPr>
                        <a:t> of studies</a:t>
                      </a:r>
                      <a:endParaRPr lang="en-US" sz="1800" dirty="0">
                        <a:solidFill>
                          <a:schemeClr val="tx1"/>
                        </a:solidFill>
                      </a:endParaRPr>
                    </a:p>
                  </a:txBody>
                  <a:tcPr marT="45723" marB="45723"/>
                </a:tc>
                <a:tc>
                  <a:txBody>
                    <a:bodyPr/>
                    <a:lstStyle/>
                    <a:p>
                      <a:pPr algn="ctr"/>
                      <a:r>
                        <a:rPr lang="en-US" sz="1800" dirty="0">
                          <a:solidFill>
                            <a:schemeClr val="tx1"/>
                          </a:solidFill>
                        </a:rPr>
                        <a:t>N of</a:t>
                      </a:r>
                      <a:r>
                        <a:rPr lang="en-US" sz="1800" baseline="0" dirty="0">
                          <a:solidFill>
                            <a:schemeClr val="tx1"/>
                          </a:solidFill>
                        </a:rPr>
                        <a:t> children</a:t>
                      </a:r>
                      <a:endParaRPr lang="en-US" sz="1800" dirty="0">
                        <a:solidFill>
                          <a:schemeClr val="tx1"/>
                        </a:solidFill>
                      </a:endParaRPr>
                    </a:p>
                  </a:txBody>
                  <a:tcPr marT="45723" marB="45723"/>
                </a:tc>
                <a:extLst>
                  <a:ext uri="{0D108BD9-81ED-4DB2-BD59-A6C34878D82A}">
                    <a16:rowId xmlns:a16="http://schemas.microsoft.com/office/drawing/2014/main" val="10000"/>
                  </a:ext>
                </a:extLst>
              </a:tr>
              <a:tr h="370862">
                <a:tc>
                  <a:txBody>
                    <a:bodyPr/>
                    <a:lstStyle/>
                    <a:p>
                      <a:r>
                        <a:rPr lang="en-US" sz="1800" dirty="0"/>
                        <a:t>Decoding</a:t>
                      </a:r>
                      <a:r>
                        <a:rPr lang="en-US" sz="1800" baseline="0" dirty="0"/>
                        <a:t> </a:t>
                      </a:r>
                      <a:r>
                        <a:rPr lang="en-US" sz="1800" baseline="0" dirty="0" err="1"/>
                        <a:t>nonwords</a:t>
                      </a:r>
                      <a:endParaRPr lang="en-US" sz="1800" dirty="0"/>
                    </a:p>
                  </a:txBody>
                  <a:tcPr marT="45723" marB="45723"/>
                </a:tc>
                <a:tc>
                  <a:txBody>
                    <a:bodyPr/>
                    <a:lstStyle/>
                    <a:p>
                      <a:pPr algn="ctr"/>
                      <a:r>
                        <a:rPr lang="en-US" sz="1800" dirty="0"/>
                        <a:t>.72</a:t>
                      </a:r>
                    </a:p>
                  </a:txBody>
                  <a:tcPr marT="45723" marB="45723"/>
                </a:tc>
                <a:tc>
                  <a:txBody>
                    <a:bodyPr/>
                    <a:lstStyle/>
                    <a:p>
                      <a:pPr algn="ctr"/>
                      <a:r>
                        <a:rPr lang="en-US" sz="1800" dirty="0"/>
                        <a:t>8</a:t>
                      </a:r>
                    </a:p>
                  </a:txBody>
                  <a:tcPr marT="45723" marB="45723"/>
                </a:tc>
                <a:tc>
                  <a:txBody>
                    <a:bodyPr/>
                    <a:lstStyle/>
                    <a:p>
                      <a:pPr algn="ctr"/>
                      <a:r>
                        <a:rPr lang="en-US" sz="1800" dirty="0"/>
                        <a:t>763</a:t>
                      </a:r>
                    </a:p>
                  </a:txBody>
                  <a:tcPr marT="45723" marB="45723"/>
                </a:tc>
                <a:extLst>
                  <a:ext uri="{0D108BD9-81ED-4DB2-BD59-A6C34878D82A}">
                    <a16:rowId xmlns:a16="http://schemas.microsoft.com/office/drawing/2014/main" val="10001"/>
                  </a:ext>
                </a:extLst>
              </a:tr>
              <a:tr h="370862">
                <a:tc>
                  <a:txBody>
                    <a:bodyPr/>
                    <a:lstStyle/>
                    <a:p>
                      <a:r>
                        <a:rPr lang="en-US" sz="1800" dirty="0"/>
                        <a:t>Spelling</a:t>
                      </a:r>
                    </a:p>
                  </a:txBody>
                  <a:tcPr marT="45723" marB="45723"/>
                </a:tc>
                <a:tc>
                  <a:txBody>
                    <a:bodyPr/>
                    <a:lstStyle/>
                    <a:p>
                      <a:pPr algn="ctr"/>
                      <a:r>
                        <a:rPr lang="en-US" sz="1800" dirty="0"/>
                        <a:t>.60</a:t>
                      </a:r>
                    </a:p>
                  </a:txBody>
                  <a:tcPr marT="45723" marB="45723"/>
                </a:tc>
                <a:tc>
                  <a:txBody>
                    <a:bodyPr/>
                    <a:lstStyle/>
                    <a:p>
                      <a:pPr algn="ctr"/>
                      <a:r>
                        <a:rPr lang="en-US" sz="1800" dirty="0"/>
                        <a:t>7</a:t>
                      </a:r>
                    </a:p>
                  </a:txBody>
                  <a:tcPr marT="45723" marB="45723"/>
                </a:tc>
                <a:tc>
                  <a:txBody>
                    <a:bodyPr/>
                    <a:lstStyle/>
                    <a:p>
                      <a:pPr algn="ctr"/>
                      <a:r>
                        <a:rPr lang="en-US" sz="1800" dirty="0"/>
                        <a:t>1,184</a:t>
                      </a:r>
                    </a:p>
                  </a:txBody>
                  <a:tcPr marT="45723" marB="45723"/>
                </a:tc>
                <a:extLst>
                  <a:ext uri="{0D108BD9-81ED-4DB2-BD59-A6C34878D82A}">
                    <a16:rowId xmlns:a16="http://schemas.microsoft.com/office/drawing/2014/main" val="10002"/>
                  </a:ext>
                </a:extLst>
              </a:tr>
              <a:tr h="370862">
                <a:tc>
                  <a:txBody>
                    <a:bodyPr/>
                    <a:lstStyle/>
                    <a:p>
                      <a:r>
                        <a:rPr lang="en-US" sz="1800" dirty="0"/>
                        <a:t>Invented spelling</a:t>
                      </a:r>
                    </a:p>
                  </a:txBody>
                  <a:tcPr marT="45723" marB="45723"/>
                </a:tc>
                <a:tc>
                  <a:txBody>
                    <a:bodyPr/>
                    <a:lstStyle/>
                    <a:p>
                      <a:pPr algn="ctr"/>
                      <a:r>
                        <a:rPr lang="en-US" sz="1800" dirty="0"/>
                        <a:t>.58</a:t>
                      </a:r>
                    </a:p>
                  </a:txBody>
                  <a:tcPr marT="45723" marB="45723"/>
                </a:tc>
                <a:tc>
                  <a:txBody>
                    <a:bodyPr/>
                    <a:lstStyle/>
                    <a:p>
                      <a:pPr algn="ctr"/>
                      <a:r>
                        <a:rPr lang="en-US" sz="1800" dirty="0"/>
                        <a:t>10</a:t>
                      </a:r>
                    </a:p>
                  </a:txBody>
                  <a:tcPr marT="45723" marB="45723"/>
                </a:tc>
                <a:tc>
                  <a:txBody>
                    <a:bodyPr/>
                    <a:lstStyle/>
                    <a:p>
                      <a:pPr algn="ctr"/>
                      <a:r>
                        <a:rPr lang="en-US" sz="1800" dirty="0"/>
                        <a:t>778</a:t>
                      </a:r>
                    </a:p>
                  </a:txBody>
                  <a:tcPr marT="45723" marB="45723"/>
                </a:tc>
                <a:extLst>
                  <a:ext uri="{0D108BD9-81ED-4DB2-BD59-A6C34878D82A}">
                    <a16:rowId xmlns:a16="http://schemas.microsoft.com/office/drawing/2014/main" val="10003"/>
                  </a:ext>
                </a:extLst>
              </a:tr>
              <a:tr h="370862">
                <a:tc>
                  <a:txBody>
                    <a:bodyPr/>
                    <a:lstStyle/>
                    <a:p>
                      <a:r>
                        <a:rPr lang="en-US" sz="1800" dirty="0"/>
                        <a:t>Reading NOS</a:t>
                      </a:r>
                    </a:p>
                  </a:txBody>
                  <a:tcPr marT="45723" marB="45723"/>
                </a:tc>
                <a:tc>
                  <a:txBody>
                    <a:bodyPr/>
                    <a:lstStyle/>
                    <a:p>
                      <a:pPr algn="ctr"/>
                      <a:r>
                        <a:rPr lang="en-US" sz="1800" dirty="0"/>
                        <a:t>.57</a:t>
                      </a:r>
                    </a:p>
                  </a:txBody>
                  <a:tcPr marT="45723" marB="45723"/>
                </a:tc>
                <a:tc>
                  <a:txBody>
                    <a:bodyPr/>
                    <a:lstStyle/>
                    <a:p>
                      <a:pPr algn="ctr"/>
                      <a:r>
                        <a:rPr lang="en-US" sz="1800" dirty="0"/>
                        <a:t>3</a:t>
                      </a:r>
                    </a:p>
                  </a:txBody>
                  <a:tcPr marT="45723" marB="45723"/>
                </a:tc>
                <a:tc>
                  <a:txBody>
                    <a:bodyPr/>
                    <a:lstStyle/>
                    <a:p>
                      <a:pPr algn="ctr"/>
                      <a:r>
                        <a:rPr lang="en-US" sz="1800" dirty="0"/>
                        <a:t>1,739</a:t>
                      </a:r>
                    </a:p>
                  </a:txBody>
                  <a:tcPr marT="45723" marB="45723"/>
                </a:tc>
                <a:extLst>
                  <a:ext uri="{0D108BD9-81ED-4DB2-BD59-A6C34878D82A}">
                    <a16:rowId xmlns:a16="http://schemas.microsoft.com/office/drawing/2014/main" val="10004"/>
                  </a:ext>
                </a:extLst>
              </a:tr>
              <a:tr h="370862">
                <a:tc>
                  <a:txBody>
                    <a:bodyPr/>
                    <a:lstStyle/>
                    <a:p>
                      <a:r>
                        <a:rPr lang="en-US" sz="1800" dirty="0"/>
                        <a:t>Decoding NOS</a:t>
                      </a:r>
                    </a:p>
                  </a:txBody>
                  <a:tcPr marT="45723" marB="45723"/>
                </a:tc>
                <a:tc>
                  <a:txBody>
                    <a:bodyPr/>
                    <a:lstStyle/>
                    <a:p>
                      <a:pPr algn="ctr"/>
                      <a:r>
                        <a:rPr lang="en-US" sz="1800" dirty="0"/>
                        <a:t>.53</a:t>
                      </a:r>
                    </a:p>
                  </a:txBody>
                  <a:tcPr marT="45723" marB="45723"/>
                </a:tc>
                <a:tc>
                  <a:txBody>
                    <a:bodyPr/>
                    <a:lstStyle/>
                    <a:p>
                      <a:pPr algn="ctr"/>
                      <a:r>
                        <a:rPr lang="en-US" sz="1800" dirty="0"/>
                        <a:t>5</a:t>
                      </a:r>
                    </a:p>
                  </a:txBody>
                  <a:tcPr marT="45723" marB="45723"/>
                </a:tc>
                <a:tc>
                  <a:txBody>
                    <a:bodyPr/>
                    <a:lstStyle/>
                    <a:p>
                      <a:pPr algn="ctr"/>
                      <a:r>
                        <a:rPr lang="en-US" sz="1800" dirty="0"/>
                        <a:t>877</a:t>
                      </a:r>
                    </a:p>
                  </a:txBody>
                  <a:tcPr marT="45723" marB="45723"/>
                </a:tc>
                <a:extLst>
                  <a:ext uri="{0D108BD9-81ED-4DB2-BD59-A6C34878D82A}">
                    <a16:rowId xmlns:a16="http://schemas.microsoft.com/office/drawing/2014/main" val="10005"/>
                  </a:ext>
                </a:extLst>
              </a:tr>
              <a:tr h="370862">
                <a:tc>
                  <a:txBody>
                    <a:bodyPr/>
                    <a:lstStyle/>
                    <a:p>
                      <a:r>
                        <a:rPr lang="en-US" sz="1800" dirty="0"/>
                        <a:t>Decoding words</a:t>
                      </a:r>
                    </a:p>
                  </a:txBody>
                  <a:tcPr marT="45723" marB="45723"/>
                </a:tc>
                <a:tc>
                  <a:txBody>
                    <a:bodyPr/>
                    <a:lstStyle/>
                    <a:p>
                      <a:pPr algn="ctr"/>
                      <a:r>
                        <a:rPr lang="en-US" sz="1800" dirty="0"/>
                        <a:t>.52</a:t>
                      </a:r>
                    </a:p>
                  </a:txBody>
                  <a:tcPr marT="45723" marB="45723"/>
                </a:tc>
                <a:tc>
                  <a:txBody>
                    <a:bodyPr/>
                    <a:lstStyle/>
                    <a:p>
                      <a:pPr algn="ctr"/>
                      <a:r>
                        <a:rPr lang="en-US" sz="1800" dirty="0"/>
                        <a:t>21</a:t>
                      </a:r>
                    </a:p>
                  </a:txBody>
                  <a:tcPr marT="45723" marB="45723"/>
                </a:tc>
                <a:tc>
                  <a:txBody>
                    <a:bodyPr/>
                    <a:lstStyle/>
                    <a:p>
                      <a:pPr algn="ctr"/>
                      <a:r>
                        <a:rPr lang="en-US" sz="1800" dirty="0"/>
                        <a:t>4,121</a:t>
                      </a:r>
                    </a:p>
                  </a:txBody>
                  <a:tcPr marT="45723" marB="45723"/>
                </a:tc>
                <a:extLst>
                  <a:ext uri="{0D108BD9-81ED-4DB2-BD59-A6C34878D82A}">
                    <a16:rowId xmlns:a16="http://schemas.microsoft.com/office/drawing/2014/main" val="10006"/>
                  </a:ext>
                </a:extLst>
              </a:tr>
              <a:tr h="370862">
                <a:tc>
                  <a:txBody>
                    <a:bodyPr/>
                    <a:lstStyle/>
                    <a:p>
                      <a:r>
                        <a:rPr lang="en-US" sz="1800" dirty="0"/>
                        <a:t>Reading comprehension</a:t>
                      </a:r>
                    </a:p>
                  </a:txBody>
                  <a:tcPr marT="45723" marB="45723"/>
                </a:tc>
                <a:tc>
                  <a:txBody>
                    <a:bodyPr/>
                    <a:lstStyle/>
                    <a:p>
                      <a:pPr algn="ctr"/>
                      <a:r>
                        <a:rPr lang="en-US" sz="1800" dirty="0"/>
                        <a:t>.52</a:t>
                      </a:r>
                    </a:p>
                  </a:txBody>
                  <a:tcPr marT="45723" marB="45723"/>
                </a:tc>
                <a:tc>
                  <a:txBody>
                    <a:bodyPr/>
                    <a:lstStyle/>
                    <a:p>
                      <a:pPr algn="ctr"/>
                      <a:r>
                        <a:rPr lang="en-US" sz="1800" dirty="0"/>
                        <a:t>5</a:t>
                      </a:r>
                    </a:p>
                  </a:txBody>
                  <a:tcPr marT="45723" marB="45723"/>
                </a:tc>
                <a:tc>
                  <a:txBody>
                    <a:bodyPr/>
                    <a:lstStyle/>
                    <a:p>
                      <a:pPr algn="ctr"/>
                      <a:r>
                        <a:rPr lang="en-US" sz="1800" dirty="0"/>
                        <a:t>700</a:t>
                      </a:r>
                    </a:p>
                  </a:txBody>
                  <a:tcPr marT="45723" marB="45723"/>
                </a:tc>
                <a:extLst>
                  <a:ext uri="{0D108BD9-81ED-4DB2-BD59-A6C34878D82A}">
                    <a16:rowId xmlns:a16="http://schemas.microsoft.com/office/drawing/2014/main" val="10007"/>
                  </a:ext>
                </a:extLst>
              </a:tr>
              <a:tr h="370862">
                <a:tc>
                  <a:txBody>
                    <a:bodyPr/>
                    <a:lstStyle/>
                    <a:p>
                      <a:r>
                        <a:rPr lang="en-US" sz="1800" dirty="0"/>
                        <a:t>ABC knowledge</a:t>
                      </a:r>
                      <a:endParaRPr lang="en-US" sz="1800" b="1" dirty="0"/>
                    </a:p>
                  </a:txBody>
                  <a:tcPr marT="45723" marB="45723"/>
                </a:tc>
                <a:tc>
                  <a:txBody>
                    <a:bodyPr/>
                    <a:lstStyle/>
                    <a:p>
                      <a:pPr algn="ctr"/>
                      <a:r>
                        <a:rPr lang="en-US" sz="1800" dirty="0"/>
                        <a:t>.50</a:t>
                      </a:r>
                      <a:endParaRPr lang="en-US" sz="1800" b="1" dirty="0"/>
                    </a:p>
                  </a:txBody>
                  <a:tcPr marT="45723" marB="45723"/>
                </a:tc>
                <a:tc>
                  <a:txBody>
                    <a:bodyPr/>
                    <a:lstStyle/>
                    <a:p>
                      <a:pPr algn="ctr"/>
                      <a:r>
                        <a:rPr lang="en-US" sz="1800" dirty="0"/>
                        <a:t>52</a:t>
                      </a:r>
                      <a:endParaRPr lang="en-US" sz="1800" b="1" dirty="0"/>
                    </a:p>
                  </a:txBody>
                  <a:tcPr marT="45723" marB="45723"/>
                </a:tc>
                <a:tc>
                  <a:txBody>
                    <a:bodyPr/>
                    <a:lstStyle/>
                    <a:p>
                      <a:pPr algn="ctr"/>
                      <a:r>
                        <a:rPr lang="en-US" sz="1800" dirty="0"/>
                        <a:t>7,570</a:t>
                      </a:r>
                      <a:endParaRPr lang="en-US" sz="1800" b="1" dirty="0"/>
                    </a:p>
                  </a:txBody>
                  <a:tcPr marT="45723" marB="45723"/>
                </a:tc>
                <a:extLst>
                  <a:ext uri="{0D108BD9-81ED-4DB2-BD59-A6C34878D82A}">
                    <a16:rowId xmlns:a16="http://schemas.microsoft.com/office/drawing/2014/main" val="10008"/>
                  </a:ext>
                </a:extLst>
              </a:tr>
              <a:tr h="370862">
                <a:tc>
                  <a:txBody>
                    <a:bodyPr/>
                    <a:lstStyle/>
                    <a:p>
                      <a:r>
                        <a:rPr lang="en-US" sz="1800" dirty="0"/>
                        <a:t>Readiness</a:t>
                      </a:r>
                    </a:p>
                  </a:txBody>
                  <a:tcPr marT="45723" marB="45723"/>
                </a:tc>
                <a:tc>
                  <a:txBody>
                    <a:bodyPr/>
                    <a:lstStyle/>
                    <a:p>
                      <a:pPr algn="ctr"/>
                      <a:r>
                        <a:rPr lang="en-US" sz="1800" dirty="0"/>
                        <a:t>.50</a:t>
                      </a:r>
                    </a:p>
                  </a:txBody>
                  <a:tcPr marT="45723" marB="45723"/>
                </a:tc>
                <a:tc>
                  <a:txBody>
                    <a:bodyPr/>
                    <a:lstStyle/>
                    <a:p>
                      <a:pPr algn="ctr"/>
                      <a:r>
                        <a:rPr lang="en-US" sz="1800" dirty="0"/>
                        <a:t>5</a:t>
                      </a:r>
                    </a:p>
                  </a:txBody>
                  <a:tcPr marT="45723" marB="45723"/>
                </a:tc>
                <a:tc>
                  <a:txBody>
                    <a:bodyPr/>
                    <a:lstStyle/>
                    <a:p>
                      <a:pPr algn="ctr"/>
                      <a:r>
                        <a:rPr lang="en-US" sz="1800" dirty="0"/>
                        <a:t>1,988</a:t>
                      </a:r>
                    </a:p>
                  </a:txBody>
                  <a:tcPr marT="45723" marB="45723"/>
                </a:tc>
                <a:extLst>
                  <a:ext uri="{0D108BD9-81ED-4DB2-BD59-A6C34878D82A}">
                    <a16:rowId xmlns:a16="http://schemas.microsoft.com/office/drawing/2014/main" val="10009"/>
                  </a:ext>
                </a:extLst>
              </a:tr>
              <a:tr h="370862">
                <a:tc>
                  <a:txBody>
                    <a:bodyPr/>
                    <a:lstStyle/>
                    <a:p>
                      <a:r>
                        <a:rPr lang="en-US" sz="1800" dirty="0"/>
                        <a:t>Writing/writing</a:t>
                      </a:r>
                      <a:r>
                        <a:rPr lang="en-US" sz="1800" baseline="0" dirty="0"/>
                        <a:t> name</a:t>
                      </a:r>
                      <a:endParaRPr lang="en-US" sz="1800" b="1" dirty="0"/>
                    </a:p>
                  </a:txBody>
                  <a:tcPr marT="45723" marB="45723"/>
                </a:tc>
                <a:tc>
                  <a:txBody>
                    <a:bodyPr/>
                    <a:lstStyle/>
                    <a:p>
                      <a:pPr algn="ctr"/>
                      <a:r>
                        <a:rPr lang="en-US" sz="1800" dirty="0"/>
                        <a:t>.49</a:t>
                      </a:r>
                      <a:endParaRPr lang="en-US" sz="1800" b="1" dirty="0"/>
                    </a:p>
                  </a:txBody>
                  <a:tcPr marT="45723" marB="45723"/>
                </a:tc>
                <a:tc>
                  <a:txBody>
                    <a:bodyPr/>
                    <a:lstStyle/>
                    <a:p>
                      <a:pPr algn="ctr"/>
                      <a:r>
                        <a:rPr lang="en-US" sz="1800" dirty="0"/>
                        <a:t>10</a:t>
                      </a:r>
                      <a:endParaRPr lang="en-US" sz="1800" b="1" dirty="0"/>
                    </a:p>
                  </a:txBody>
                  <a:tcPr marT="45723" marB="45723"/>
                </a:tc>
                <a:tc>
                  <a:txBody>
                    <a:bodyPr/>
                    <a:lstStyle/>
                    <a:p>
                      <a:pPr algn="ctr"/>
                      <a:r>
                        <a:rPr lang="en-US" sz="1800" dirty="0"/>
                        <a:t>1,650</a:t>
                      </a:r>
                      <a:endParaRPr lang="en-US" sz="1800" b="1" dirty="0"/>
                    </a:p>
                  </a:txBody>
                  <a:tcPr marT="45723" marB="45723"/>
                </a:tc>
                <a:extLst>
                  <a:ext uri="{0D108BD9-81ED-4DB2-BD59-A6C34878D82A}">
                    <a16:rowId xmlns:a16="http://schemas.microsoft.com/office/drawing/2014/main" val="10010"/>
                  </a:ext>
                </a:extLst>
              </a:tr>
              <a:tr h="370862">
                <a:tc>
                  <a:txBody>
                    <a:bodyPr/>
                    <a:lstStyle/>
                    <a:p>
                      <a:r>
                        <a:rPr lang="en-US" sz="1800" dirty="0"/>
                        <a:t>Arithmetic</a:t>
                      </a:r>
                    </a:p>
                  </a:txBody>
                  <a:tcPr marT="45723" marB="45723"/>
                </a:tc>
                <a:tc>
                  <a:txBody>
                    <a:bodyPr/>
                    <a:lstStyle/>
                    <a:p>
                      <a:pPr algn="ctr"/>
                      <a:r>
                        <a:rPr lang="en-US" sz="1800" dirty="0"/>
                        <a:t>.45</a:t>
                      </a:r>
                    </a:p>
                  </a:txBody>
                  <a:tcPr marT="45723" marB="45723"/>
                </a:tc>
                <a:tc>
                  <a:txBody>
                    <a:bodyPr/>
                    <a:lstStyle/>
                    <a:p>
                      <a:pPr algn="ctr"/>
                      <a:r>
                        <a:rPr lang="en-US" sz="1800" dirty="0"/>
                        <a:t>14</a:t>
                      </a:r>
                    </a:p>
                  </a:txBody>
                  <a:tcPr marT="45723" marB="45723"/>
                </a:tc>
                <a:tc>
                  <a:txBody>
                    <a:bodyPr/>
                    <a:lstStyle/>
                    <a:p>
                      <a:pPr algn="ctr"/>
                      <a:r>
                        <a:rPr lang="en-US" sz="1800" dirty="0"/>
                        <a:t>3,929</a:t>
                      </a:r>
                    </a:p>
                  </a:txBody>
                  <a:tcPr marT="45723" marB="45723"/>
                </a:tc>
                <a:extLst>
                  <a:ext uri="{0D108BD9-81ED-4DB2-BD59-A6C34878D82A}">
                    <a16:rowId xmlns:a16="http://schemas.microsoft.com/office/drawing/2014/main" val="10011"/>
                  </a:ext>
                </a:extLst>
              </a:tr>
              <a:tr h="370862">
                <a:tc>
                  <a:txBody>
                    <a:bodyPr/>
                    <a:lstStyle/>
                    <a:p>
                      <a:r>
                        <a:rPr lang="en-US" sz="1800" dirty="0"/>
                        <a:t>IQ</a:t>
                      </a:r>
                    </a:p>
                  </a:txBody>
                  <a:tcPr marT="45723" marB="45723"/>
                </a:tc>
                <a:tc>
                  <a:txBody>
                    <a:bodyPr/>
                    <a:lstStyle/>
                    <a:p>
                      <a:pPr algn="ctr"/>
                      <a:r>
                        <a:rPr lang="en-US" sz="1800" dirty="0"/>
                        <a:t>.45</a:t>
                      </a:r>
                    </a:p>
                  </a:txBody>
                  <a:tcPr marT="45723" marB="45723"/>
                </a:tc>
                <a:tc>
                  <a:txBody>
                    <a:bodyPr/>
                    <a:lstStyle/>
                    <a:p>
                      <a:pPr algn="ctr"/>
                      <a:r>
                        <a:rPr lang="en-US" sz="1800" dirty="0"/>
                        <a:t>13</a:t>
                      </a:r>
                    </a:p>
                  </a:txBody>
                  <a:tcPr marT="45723" marB="45723"/>
                </a:tc>
                <a:tc>
                  <a:txBody>
                    <a:bodyPr/>
                    <a:lstStyle/>
                    <a:p>
                      <a:pPr algn="ctr"/>
                      <a:r>
                        <a:rPr lang="en-US" sz="1800" dirty="0"/>
                        <a:t>2,015</a:t>
                      </a:r>
                    </a:p>
                  </a:txBody>
                  <a:tcPr marT="45723" marB="45723"/>
                </a:tc>
                <a:extLst>
                  <a:ext uri="{0D108BD9-81ED-4DB2-BD59-A6C34878D82A}">
                    <a16:rowId xmlns:a16="http://schemas.microsoft.com/office/drawing/2014/main" val="10012"/>
                  </a:ext>
                </a:extLst>
              </a:tr>
              <a:tr h="370862">
                <a:tc>
                  <a:txBody>
                    <a:bodyPr/>
                    <a:lstStyle/>
                    <a:p>
                      <a:r>
                        <a:rPr lang="en-US" sz="1800" dirty="0"/>
                        <a:t>Phonological awareness</a:t>
                      </a:r>
                      <a:endParaRPr lang="en-US" sz="1800" b="1" dirty="0"/>
                    </a:p>
                  </a:txBody>
                  <a:tcPr marT="45723" marB="45723"/>
                </a:tc>
                <a:tc>
                  <a:txBody>
                    <a:bodyPr/>
                    <a:lstStyle/>
                    <a:p>
                      <a:pPr algn="ctr"/>
                      <a:r>
                        <a:rPr lang="en-US" sz="1800" dirty="0"/>
                        <a:t>.40</a:t>
                      </a:r>
                      <a:endParaRPr lang="en-US" sz="1800" b="1" dirty="0"/>
                    </a:p>
                  </a:txBody>
                  <a:tcPr marT="45723" marB="45723"/>
                </a:tc>
                <a:tc>
                  <a:txBody>
                    <a:bodyPr/>
                    <a:lstStyle/>
                    <a:p>
                      <a:pPr algn="ctr"/>
                      <a:r>
                        <a:rPr lang="en-US" sz="1800" dirty="0"/>
                        <a:t>69</a:t>
                      </a:r>
                      <a:endParaRPr lang="en-US" sz="1800" b="1" dirty="0"/>
                    </a:p>
                  </a:txBody>
                  <a:tcPr marT="45723" marB="45723"/>
                </a:tc>
                <a:tc>
                  <a:txBody>
                    <a:bodyPr/>
                    <a:lstStyle/>
                    <a:p>
                      <a:pPr algn="ctr"/>
                      <a:r>
                        <a:rPr lang="en-US" sz="1800" dirty="0"/>
                        <a:t>8,443</a:t>
                      </a:r>
                      <a:endParaRPr lang="en-US" sz="1800" b="1" dirty="0"/>
                    </a:p>
                  </a:txBody>
                  <a:tcPr marT="45723" marB="45723"/>
                </a:tc>
                <a:extLst>
                  <a:ext uri="{0D108BD9-81ED-4DB2-BD59-A6C34878D82A}">
                    <a16:rowId xmlns:a16="http://schemas.microsoft.com/office/drawing/2014/main" val="10013"/>
                  </a:ext>
                </a:extLst>
              </a:tr>
            </a:tbl>
          </a:graphicData>
        </a:graphic>
      </p:graphicFrame>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rtlCol="0">
            <a:normAutofit fontScale="90000"/>
          </a:bodyPr>
          <a:lstStyle/>
          <a:p>
            <a:pPr eaLnBrk="1" fontAlgn="auto" hangingPunct="1">
              <a:spcAft>
                <a:spcPts val="0"/>
              </a:spcAft>
              <a:defRPr/>
            </a:pPr>
            <a:r>
              <a:rPr lang="en-US" dirty="0">
                <a:ea typeface="+mj-ea"/>
                <a:cs typeface="+mj-cs"/>
              </a:rPr>
              <a:t>Decoding (cont).</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914864385"/>
              </p:ext>
            </p:extLst>
          </p:nvPr>
        </p:nvGraphicFramePr>
        <p:xfrm>
          <a:off x="609600" y="1295400"/>
          <a:ext cx="7772400" cy="4906962"/>
        </p:xfrm>
        <a:graphic>
          <a:graphicData uri="http://schemas.openxmlformats.org/drawingml/2006/table">
            <a:tbl>
              <a:tblPr firstRow="1" bandRow="1">
                <a:tableStyleId>{EB344D84-9AFB-497E-A393-DC336BA19D2E}</a:tableStyleId>
              </a:tblPr>
              <a:tblGrid>
                <a:gridCol w="2438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457170">
                <a:tc>
                  <a:txBody>
                    <a:bodyPr/>
                    <a:lstStyle/>
                    <a:p>
                      <a:pPr algn="ctr"/>
                      <a:r>
                        <a:rPr lang="en-US" sz="1800" dirty="0"/>
                        <a:t>Predictor</a:t>
                      </a:r>
                      <a:endParaRPr lang="en-US" sz="1800" dirty="0">
                        <a:solidFill>
                          <a:srgbClr val="000000"/>
                        </a:solidFill>
                      </a:endParaRPr>
                    </a:p>
                  </a:txBody>
                  <a:tcPr marT="45717" marB="45717"/>
                </a:tc>
                <a:tc>
                  <a:txBody>
                    <a:bodyPr/>
                    <a:lstStyle/>
                    <a:p>
                      <a:pPr algn="ctr"/>
                      <a:r>
                        <a:rPr lang="en-US" sz="1800" dirty="0"/>
                        <a:t>Average</a:t>
                      </a:r>
                      <a:r>
                        <a:rPr lang="en-US" sz="1800" baseline="0" dirty="0"/>
                        <a:t> r</a:t>
                      </a:r>
                      <a:endParaRPr lang="en-US" sz="1800" dirty="0">
                        <a:solidFill>
                          <a:srgbClr val="000000"/>
                        </a:solidFill>
                      </a:endParaRPr>
                    </a:p>
                  </a:txBody>
                  <a:tcPr marT="45717" marB="45717"/>
                </a:tc>
                <a:tc>
                  <a:txBody>
                    <a:bodyPr/>
                    <a:lstStyle/>
                    <a:p>
                      <a:pPr algn="ctr"/>
                      <a:r>
                        <a:rPr lang="en-US" sz="1800" dirty="0"/>
                        <a:t>N </a:t>
                      </a:r>
                      <a:r>
                        <a:rPr lang="en-US" sz="1800" baseline="0" dirty="0"/>
                        <a:t> of studies</a:t>
                      </a:r>
                      <a:endParaRPr lang="en-US" sz="1800" dirty="0">
                        <a:solidFill>
                          <a:srgbClr val="000000"/>
                        </a:solidFill>
                      </a:endParaRPr>
                    </a:p>
                  </a:txBody>
                  <a:tcPr marT="45717" marB="45717"/>
                </a:tc>
                <a:tc>
                  <a:txBody>
                    <a:bodyPr/>
                    <a:lstStyle/>
                    <a:p>
                      <a:pPr algn="ctr"/>
                      <a:r>
                        <a:rPr lang="en-US" sz="1800" dirty="0"/>
                        <a:t>N of</a:t>
                      </a:r>
                      <a:r>
                        <a:rPr lang="en-US" sz="1800" baseline="0" dirty="0"/>
                        <a:t> children</a:t>
                      </a:r>
                      <a:endParaRPr lang="en-US" sz="1800" dirty="0">
                        <a:solidFill>
                          <a:srgbClr val="000000"/>
                        </a:solidFill>
                      </a:endParaRPr>
                    </a:p>
                  </a:txBody>
                  <a:tcPr marT="45717" marB="45717"/>
                </a:tc>
                <a:extLst>
                  <a:ext uri="{0D108BD9-81ED-4DB2-BD59-A6C34878D82A}">
                    <a16:rowId xmlns:a16="http://schemas.microsoft.com/office/drawing/2014/main" val="10000"/>
                  </a:ext>
                </a:extLst>
              </a:tr>
              <a:tr h="370816">
                <a:tc>
                  <a:txBody>
                    <a:bodyPr/>
                    <a:lstStyle/>
                    <a:p>
                      <a:r>
                        <a:rPr lang="en-US" sz="1800" dirty="0"/>
                        <a:t>RAN letters/digits</a:t>
                      </a:r>
                      <a:endParaRPr lang="en-US" sz="1800" b="1" dirty="0"/>
                    </a:p>
                  </a:txBody>
                  <a:tcPr marT="45717" marB="45717"/>
                </a:tc>
                <a:tc>
                  <a:txBody>
                    <a:bodyPr/>
                    <a:lstStyle/>
                    <a:p>
                      <a:pPr algn="ctr"/>
                      <a:r>
                        <a:rPr lang="en-US" sz="1800" dirty="0"/>
                        <a:t>.40</a:t>
                      </a:r>
                    </a:p>
                  </a:txBody>
                  <a:tcPr marT="45717" marB="45717"/>
                </a:tc>
                <a:tc>
                  <a:txBody>
                    <a:bodyPr/>
                    <a:lstStyle/>
                    <a:p>
                      <a:pPr algn="ctr"/>
                      <a:r>
                        <a:rPr lang="en-US" sz="1800" dirty="0"/>
                        <a:t>12</a:t>
                      </a:r>
                    </a:p>
                  </a:txBody>
                  <a:tcPr marT="45717" marB="45717"/>
                </a:tc>
                <a:tc>
                  <a:txBody>
                    <a:bodyPr/>
                    <a:lstStyle/>
                    <a:p>
                      <a:pPr algn="ctr"/>
                      <a:r>
                        <a:rPr lang="en-US" sz="1800" dirty="0"/>
                        <a:t>2,081</a:t>
                      </a:r>
                    </a:p>
                  </a:txBody>
                  <a:tcPr marT="45717" marB="45717"/>
                </a:tc>
                <a:extLst>
                  <a:ext uri="{0D108BD9-81ED-4DB2-BD59-A6C34878D82A}">
                    <a16:rowId xmlns:a16="http://schemas.microsoft.com/office/drawing/2014/main" val="10001"/>
                  </a:ext>
                </a:extLst>
              </a:tr>
              <a:tr h="370816">
                <a:tc>
                  <a:txBody>
                    <a:bodyPr/>
                    <a:lstStyle/>
                    <a:p>
                      <a:r>
                        <a:rPr lang="en-US" sz="1800" dirty="0"/>
                        <a:t>Concepts about print</a:t>
                      </a:r>
                      <a:endParaRPr lang="en-US" sz="1800" b="1" dirty="0"/>
                    </a:p>
                  </a:txBody>
                  <a:tcPr marT="45717" marB="45717"/>
                </a:tc>
                <a:tc>
                  <a:txBody>
                    <a:bodyPr/>
                    <a:lstStyle/>
                    <a:p>
                      <a:pPr algn="ctr"/>
                      <a:r>
                        <a:rPr lang="en-US" sz="1800" dirty="0"/>
                        <a:t>.34</a:t>
                      </a:r>
                    </a:p>
                  </a:txBody>
                  <a:tcPr marT="45717" marB="45717"/>
                </a:tc>
                <a:tc>
                  <a:txBody>
                    <a:bodyPr/>
                    <a:lstStyle/>
                    <a:p>
                      <a:pPr algn="ctr"/>
                      <a:r>
                        <a:rPr lang="en-US" sz="1800" dirty="0"/>
                        <a:t>12</a:t>
                      </a:r>
                    </a:p>
                  </a:txBody>
                  <a:tcPr marT="45717" marB="45717"/>
                </a:tc>
                <a:tc>
                  <a:txBody>
                    <a:bodyPr/>
                    <a:lstStyle/>
                    <a:p>
                      <a:pPr algn="ctr"/>
                      <a:r>
                        <a:rPr lang="en-US" sz="1800" dirty="0"/>
                        <a:t>2,604</a:t>
                      </a:r>
                    </a:p>
                  </a:txBody>
                  <a:tcPr marT="45717" marB="45717"/>
                </a:tc>
                <a:extLst>
                  <a:ext uri="{0D108BD9-81ED-4DB2-BD59-A6C34878D82A}">
                    <a16:rowId xmlns:a16="http://schemas.microsoft.com/office/drawing/2014/main" val="10002"/>
                  </a:ext>
                </a:extLst>
              </a:tr>
              <a:tr h="370816">
                <a:tc>
                  <a:txBody>
                    <a:bodyPr/>
                    <a:lstStyle/>
                    <a:p>
                      <a:r>
                        <a:rPr lang="en-US" sz="1800" dirty="0"/>
                        <a:t>Oral language</a:t>
                      </a:r>
                      <a:endParaRPr lang="en-US" sz="1800" b="1" dirty="0"/>
                    </a:p>
                  </a:txBody>
                  <a:tcPr marT="45717" marB="45717"/>
                </a:tc>
                <a:tc>
                  <a:txBody>
                    <a:bodyPr/>
                    <a:lstStyle/>
                    <a:p>
                      <a:pPr algn="ctr"/>
                      <a:r>
                        <a:rPr lang="en-US" sz="1800" dirty="0"/>
                        <a:t>.33</a:t>
                      </a:r>
                    </a:p>
                  </a:txBody>
                  <a:tcPr marT="45717" marB="45717"/>
                </a:tc>
                <a:tc>
                  <a:txBody>
                    <a:bodyPr/>
                    <a:lstStyle/>
                    <a:p>
                      <a:pPr algn="ctr"/>
                      <a:r>
                        <a:rPr lang="en-US" sz="1800" dirty="0"/>
                        <a:t>63</a:t>
                      </a:r>
                    </a:p>
                  </a:txBody>
                  <a:tcPr marT="45717" marB="45717"/>
                </a:tc>
                <a:tc>
                  <a:txBody>
                    <a:bodyPr/>
                    <a:lstStyle/>
                    <a:p>
                      <a:pPr algn="ctr"/>
                      <a:r>
                        <a:rPr lang="en-US" sz="1800" dirty="0"/>
                        <a:t>9,358</a:t>
                      </a:r>
                    </a:p>
                  </a:txBody>
                  <a:tcPr marT="45717" marB="45717"/>
                </a:tc>
                <a:extLst>
                  <a:ext uri="{0D108BD9-81ED-4DB2-BD59-A6C34878D82A}">
                    <a16:rowId xmlns:a16="http://schemas.microsoft.com/office/drawing/2014/main" val="10003"/>
                  </a:ext>
                </a:extLst>
              </a:tr>
              <a:tr h="370816">
                <a:tc>
                  <a:txBody>
                    <a:bodyPr/>
                    <a:lstStyle/>
                    <a:p>
                      <a:r>
                        <a:rPr lang="en-US" sz="1800" dirty="0"/>
                        <a:t>RAN objects/colors</a:t>
                      </a:r>
                    </a:p>
                  </a:txBody>
                  <a:tcPr marT="45717" marB="45717"/>
                </a:tc>
                <a:tc>
                  <a:txBody>
                    <a:bodyPr/>
                    <a:lstStyle/>
                    <a:p>
                      <a:pPr algn="ctr"/>
                      <a:r>
                        <a:rPr lang="en-US" sz="1800" dirty="0"/>
                        <a:t>.32</a:t>
                      </a:r>
                    </a:p>
                  </a:txBody>
                  <a:tcPr marT="45717" marB="45717"/>
                </a:tc>
                <a:tc>
                  <a:txBody>
                    <a:bodyPr/>
                    <a:lstStyle/>
                    <a:p>
                      <a:pPr algn="ctr"/>
                      <a:r>
                        <a:rPr lang="en-US" sz="1800" dirty="0"/>
                        <a:t>16</a:t>
                      </a:r>
                    </a:p>
                  </a:txBody>
                  <a:tcPr marT="45717" marB="45717"/>
                </a:tc>
                <a:tc>
                  <a:txBody>
                    <a:bodyPr/>
                    <a:lstStyle/>
                    <a:p>
                      <a:pPr algn="ctr"/>
                      <a:r>
                        <a:rPr lang="en-US" sz="1800" dirty="0"/>
                        <a:t>3,100</a:t>
                      </a:r>
                    </a:p>
                  </a:txBody>
                  <a:tcPr marT="45717" marB="45717"/>
                </a:tc>
                <a:extLst>
                  <a:ext uri="{0D108BD9-81ED-4DB2-BD59-A6C34878D82A}">
                    <a16:rowId xmlns:a16="http://schemas.microsoft.com/office/drawing/2014/main" val="10004"/>
                  </a:ext>
                </a:extLst>
              </a:tr>
              <a:tr h="370816">
                <a:tc>
                  <a:txBody>
                    <a:bodyPr/>
                    <a:lstStyle/>
                    <a:p>
                      <a:r>
                        <a:rPr lang="en-US" sz="1800" dirty="0"/>
                        <a:t>Phonological NOS</a:t>
                      </a:r>
                    </a:p>
                  </a:txBody>
                  <a:tcPr marT="45717" marB="45717"/>
                </a:tc>
                <a:tc>
                  <a:txBody>
                    <a:bodyPr/>
                    <a:lstStyle/>
                    <a:p>
                      <a:pPr algn="ctr"/>
                      <a:r>
                        <a:rPr lang="en-US" sz="1800" dirty="0"/>
                        <a:t>.31</a:t>
                      </a:r>
                    </a:p>
                  </a:txBody>
                  <a:tcPr marT="45717" marB="45717"/>
                </a:tc>
                <a:tc>
                  <a:txBody>
                    <a:bodyPr/>
                    <a:lstStyle/>
                    <a:p>
                      <a:pPr algn="ctr"/>
                      <a:r>
                        <a:rPr lang="en-US" sz="1800" dirty="0"/>
                        <a:t>3</a:t>
                      </a:r>
                    </a:p>
                  </a:txBody>
                  <a:tcPr marT="45717" marB="45717"/>
                </a:tc>
                <a:tc>
                  <a:txBody>
                    <a:bodyPr/>
                    <a:lstStyle/>
                    <a:p>
                      <a:pPr algn="ctr"/>
                      <a:r>
                        <a:rPr lang="en-US" sz="1800" dirty="0"/>
                        <a:t>174</a:t>
                      </a:r>
                    </a:p>
                  </a:txBody>
                  <a:tcPr marT="45717" marB="45717"/>
                </a:tc>
                <a:extLst>
                  <a:ext uri="{0D108BD9-81ED-4DB2-BD59-A6C34878D82A}">
                    <a16:rowId xmlns:a16="http://schemas.microsoft.com/office/drawing/2014/main" val="10005"/>
                  </a:ext>
                </a:extLst>
              </a:tr>
              <a:tr h="370816">
                <a:tc>
                  <a:txBody>
                    <a:bodyPr/>
                    <a:lstStyle/>
                    <a:p>
                      <a:r>
                        <a:rPr lang="en-US" sz="1800" dirty="0"/>
                        <a:t>Performance IQ</a:t>
                      </a:r>
                    </a:p>
                  </a:txBody>
                  <a:tcPr marT="45717" marB="45717"/>
                </a:tc>
                <a:tc>
                  <a:txBody>
                    <a:bodyPr/>
                    <a:lstStyle/>
                    <a:p>
                      <a:pPr algn="ctr"/>
                      <a:r>
                        <a:rPr lang="en-US" sz="1800" dirty="0"/>
                        <a:t>.30</a:t>
                      </a:r>
                    </a:p>
                  </a:txBody>
                  <a:tcPr marT="45717" marB="45717"/>
                </a:tc>
                <a:tc>
                  <a:txBody>
                    <a:bodyPr/>
                    <a:lstStyle/>
                    <a:p>
                      <a:pPr algn="ctr"/>
                      <a:r>
                        <a:rPr lang="en-US" sz="1800" dirty="0"/>
                        <a:t>15</a:t>
                      </a:r>
                    </a:p>
                  </a:txBody>
                  <a:tcPr marT="45717" marB="45717"/>
                </a:tc>
                <a:tc>
                  <a:txBody>
                    <a:bodyPr/>
                    <a:lstStyle/>
                    <a:p>
                      <a:pPr algn="ctr"/>
                      <a:r>
                        <a:rPr lang="en-US" sz="1800" dirty="0"/>
                        <a:t>2.792</a:t>
                      </a:r>
                    </a:p>
                  </a:txBody>
                  <a:tcPr marT="45717" marB="45717"/>
                </a:tc>
                <a:extLst>
                  <a:ext uri="{0D108BD9-81ED-4DB2-BD59-A6C34878D82A}">
                    <a16:rowId xmlns:a16="http://schemas.microsoft.com/office/drawing/2014/main" val="10006"/>
                  </a:ext>
                </a:extLst>
              </a:tr>
              <a:tr h="370816">
                <a:tc>
                  <a:txBody>
                    <a:bodyPr/>
                    <a:lstStyle/>
                    <a:p>
                      <a:r>
                        <a:rPr lang="en-US" sz="1800" dirty="0"/>
                        <a:t>Print awareness</a:t>
                      </a:r>
                    </a:p>
                  </a:txBody>
                  <a:tcPr marT="45717" marB="45717"/>
                </a:tc>
                <a:tc>
                  <a:txBody>
                    <a:bodyPr/>
                    <a:lstStyle/>
                    <a:p>
                      <a:pPr algn="ctr"/>
                      <a:r>
                        <a:rPr lang="en-US" sz="1800" dirty="0"/>
                        <a:t>.29</a:t>
                      </a:r>
                    </a:p>
                  </a:txBody>
                  <a:tcPr marT="45717" marB="45717"/>
                </a:tc>
                <a:tc>
                  <a:txBody>
                    <a:bodyPr/>
                    <a:lstStyle/>
                    <a:p>
                      <a:pPr algn="ctr"/>
                      <a:r>
                        <a:rPr lang="en-US" sz="1800" dirty="0"/>
                        <a:t>6</a:t>
                      </a:r>
                    </a:p>
                  </a:txBody>
                  <a:tcPr marT="45717" marB="45717"/>
                </a:tc>
                <a:tc>
                  <a:txBody>
                    <a:bodyPr/>
                    <a:lstStyle/>
                    <a:p>
                      <a:pPr algn="ctr"/>
                      <a:r>
                        <a:rPr lang="en-US" sz="1800" dirty="0"/>
                        <a:t>683</a:t>
                      </a:r>
                    </a:p>
                  </a:txBody>
                  <a:tcPr marT="45717" marB="45717"/>
                </a:tc>
                <a:extLst>
                  <a:ext uri="{0D108BD9-81ED-4DB2-BD59-A6C34878D82A}">
                    <a16:rowId xmlns:a16="http://schemas.microsoft.com/office/drawing/2014/main" val="10007"/>
                  </a:ext>
                </a:extLst>
              </a:tr>
              <a:tr h="370816">
                <a:tc>
                  <a:txBody>
                    <a:bodyPr/>
                    <a:lstStyle/>
                    <a:p>
                      <a:r>
                        <a:rPr lang="en-US" sz="1800" dirty="0"/>
                        <a:t>Environmental print</a:t>
                      </a:r>
                    </a:p>
                  </a:txBody>
                  <a:tcPr marT="45717" marB="45717"/>
                </a:tc>
                <a:tc>
                  <a:txBody>
                    <a:bodyPr/>
                    <a:lstStyle/>
                    <a:p>
                      <a:pPr algn="ctr"/>
                      <a:r>
                        <a:rPr lang="en-US" sz="1800" dirty="0"/>
                        <a:t>.28</a:t>
                      </a:r>
                    </a:p>
                  </a:txBody>
                  <a:tcPr marT="45717" marB="45717"/>
                </a:tc>
                <a:tc>
                  <a:txBody>
                    <a:bodyPr/>
                    <a:lstStyle/>
                    <a:p>
                      <a:pPr algn="ctr"/>
                      <a:r>
                        <a:rPr lang="en-US" sz="1800" dirty="0"/>
                        <a:t>6</a:t>
                      </a:r>
                    </a:p>
                  </a:txBody>
                  <a:tcPr marT="45717" marB="45717"/>
                </a:tc>
                <a:tc>
                  <a:txBody>
                    <a:bodyPr/>
                    <a:lstStyle/>
                    <a:p>
                      <a:pPr algn="ctr"/>
                      <a:r>
                        <a:rPr lang="en-US" sz="1800" dirty="0"/>
                        <a:t>1,042</a:t>
                      </a:r>
                    </a:p>
                  </a:txBody>
                  <a:tcPr marT="45717" marB="45717"/>
                </a:tc>
                <a:extLst>
                  <a:ext uri="{0D108BD9-81ED-4DB2-BD59-A6C34878D82A}">
                    <a16:rowId xmlns:a16="http://schemas.microsoft.com/office/drawing/2014/main" val="10008"/>
                  </a:ext>
                </a:extLst>
              </a:tr>
              <a:tr h="370816">
                <a:tc>
                  <a:txBody>
                    <a:bodyPr/>
                    <a:lstStyle/>
                    <a:p>
                      <a:r>
                        <a:rPr lang="en-US" sz="1800" dirty="0"/>
                        <a:t>Phonological</a:t>
                      </a:r>
                      <a:r>
                        <a:rPr lang="en-US" sz="1800" baseline="0" dirty="0"/>
                        <a:t> STM</a:t>
                      </a:r>
                      <a:endParaRPr lang="en-US" sz="1800" dirty="0"/>
                    </a:p>
                  </a:txBody>
                  <a:tcPr marT="45717" marB="45717"/>
                </a:tc>
                <a:tc>
                  <a:txBody>
                    <a:bodyPr/>
                    <a:lstStyle/>
                    <a:p>
                      <a:pPr algn="ctr"/>
                      <a:r>
                        <a:rPr lang="en-US" sz="1800" dirty="0"/>
                        <a:t>.26</a:t>
                      </a:r>
                    </a:p>
                  </a:txBody>
                  <a:tcPr marT="45717" marB="45717"/>
                </a:tc>
                <a:tc>
                  <a:txBody>
                    <a:bodyPr/>
                    <a:lstStyle/>
                    <a:p>
                      <a:pPr algn="ctr"/>
                      <a:r>
                        <a:rPr lang="en-US" sz="1800" dirty="0"/>
                        <a:t>33</a:t>
                      </a:r>
                    </a:p>
                  </a:txBody>
                  <a:tcPr marT="45717" marB="45717"/>
                </a:tc>
                <a:tc>
                  <a:txBody>
                    <a:bodyPr/>
                    <a:lstStyle/>
                    <a:p>
                      <a:pPr algn="ctr"/>
                      <a:r>
                        <a:rPr lang="en-US" sz="1800" dirty="0"/>
                        <a:t>4,863</a:t>
                      </a:r>
                    </a:p>
                  </a:txBody>
                  <a:tcPr marT="45717" marB="45717"/>
                </a:tc>
                <a:extLst>
                  <a:ext uri="{0D108BD9-81ED-4DB2-BD59-A6C34878D82A}">
                    <a16:rowId xmlns:a16="http://schemas.microsoft.com/office/drawing/2014/main" val="10009"/>
                  </a:ext>
                </a:extLst>
              </a:tr>
              <a:tr h="370816">
                <a:tc>
                  <a:txBody>
                    <a:bodyPr/>
                    <a:lstStyle/>
                    <a:p>
                      <a:r>
                        <a:rPr lang="en-US" sz="1800" dirty="0"/>
                        <a:t>Visual motor</a:t>
                      </a:r>
                    </a:p>
                  </a:txBody>
                  <a:tcPr marT="45717" marB="45717"/>
                </a:tc>
                <a:tc>
                  <a:txBody>
                    <a:bodyPr/>
                    <a:lstStyle/>
                    <a:p>
                      <a:pPr algn="ctr"/>
                      <a:r>
                        <a:rPr lang="en-US" sz="1800" dirty="0"/>
                        <a:t>.25</a:t>
                      </a:r>
                    </a:p>
                  </a:txBody>
                  <a:tcPr marT="45717" marB="45717"/>
                </a:tc>
                <a:tc>
                  <a:txBody>
                    <a:bodyPr/>
                    <a:lstStyle/>
                    <a:p>
                      <a:pPr algn="ctr"/>
                      <a:r>
                        <a:rPr lang="en-US" sz="1800" dirty="0"/>
                        <a:t>14</a:t>
                      </a:r>
                    </a:p>
                  </a:txBody>
                  <a:tcPr marT="45717" marB="45717"/>
                </a:tc>
                <a:tc>
                  <a:txBody>
                    <a:bodyPr/>
                    <a:lstStyle/>
                    <a:p>
                      <a:pPr algn="ctr"/>
                      <a:r>
                        <a:rPr lang="en-US" sz="1800" dirty="0"/>
                        <a:t>1,316</a:t>
                      </a:r>
                    </a:p>
                  </a:txBody>
                  <a:tcPr marT="45717" marB="45717"/>
                </a:tc>
                <a:extLst>
                  <a:ext uri="{0D108BD9-81ED-4DB2-BD59-A6C34878D82A}">
                    <a16:rowId xmlns:a16="http://schemas.microsoft.com/office/drawing/2014/main" val="10010"/>
                  </a:ext>
                </a:extLst>
              </a:tr>
              <a:tr h="370816">
                <a:tc>
                  <a:txBody>
                    <a:bodyPr/>
                    <a:lstStyle/>
                    <a:p>
                      <a:r>
                        <a:rPr lang="en-US" sz="1800" dirty="0"/>
                        <a:t>Visual memory</a:t>
                      </a:r>
                    </a:p>
                  </a:txBody>
                  <a:tcPr marT="45717" marB="45717"/>
                </a:tc>
                <a:tc>
                  <a:txBody>
                    <a:bodyPr/>
                    <a:lstStyle/>
                    <a:p>
                      <a:pPr algn="ctr"/>
                      <a:r>
                        <a:rPr lang="en-US" sz="1800" dirty="0"/>
                        <a:t>.22</a:t>
                      </a:r>
                    </a:p>
                  </a:txBody>
                  <a:tcPr marT="45717" marB="45717"/>
                </a:tc>
                <a:tc>
                  <a:txBody>
                    <a:bodyPr/>
                    <a:lstStyle/>
                    <a:p>
                      <a:pPr algn="ctr"/>
                      <a:r>
                        <a:rPr lang="en-US" sz="1800" dirty="0"/>
                        <a:t>8</a:t>
                      </a:r>
                    </a:p>
                  </a:txBody>
                  <a:tcPr marT="45717" marB="45717"/>
                </a:tc>
                <a:tc>
                  <a:txBody>
                    <a:bodyPr/>
                    <a:lstStyle/>
                    <a:p>
                      <a:pPr algn="ctr"/>
                      <a:r>
                        <a:rPr lang="en-US" sz="1800" dirty="0"/>
                        <a:t>1,708</a:t>
                      </a:r>
                    </a:p>
                  </a:txBody>
                  <a:tcPr marT="45717" marB="45717"/>
                </a:tc>
                <a:extLst>
                  <a:ext uri="{0D108BD9-81ED-4DB2-BD59-A6C34878D82A}">
                    <a16:rowId xmlns:a16="http://schemas.microsoft.com/office/drawing/2014/main" val="10011"/>
                  </a:ext>
                </a:extLst>
              </a:tr>
              <a:tr h="370816">
                <a:tc>
                  <a:txBody>
                    <a:bodyPr/>
                    <a:lstStyle/>
                    <a:p>
                      <a:r>
                        <a:rPr lang="en-US" sz="1800" dirty="0"/>
                        <a:t>Visual perception</a:t>
                      </a:r>
                    </a:p>
                  </a:txBody>
                  <a:tcPr marT="45717" marB="45717"/>
                </a:tc>
                <a:tc>
                  <a:txBody>
                    <a:bodyPr/>
                    <a:lstStyle/>
                    <a:p>
                      <a:pPr algn="ctr"/>
                      <a:r>
                        <a:rPr lang="en-US" sz="1800" dirty="0"/>
                        <a:t>.22</a:t>
                      </a:r>
                    </a:p>
                  </a:txBody>
                  <a:tcPr marT="45717" marB="45717"/>
                </a:tc>
                <a:tc>
                  <a:txBody>
                    <a:bodyPr/>
                    <a:lstStyle/>
                    <a:p>
                      <a:pPr algn="ctr"/>
                      <a:r>
                        <a:rPr lang="en-US" sz="1800" dirty="0"/>
                        <a:t>16</a:t>
                      </a:r>
                    </a:p>
                  </a:txBody>
                  <a:tcPr marT="45717" marB="45717"/>
                </a:tc>
                <a:tc>
                  <a:txBody>
                    <a:bodyPr/>
                    <a:lstStyle/>
                    <a:p>
                      <a:pPr algn="ctr"/>
                      <a:r>
                        <a:rPr lang="en-US" sz="1800" dirty="0"/>
                        <a:t>2,551</a:t>
                      </a:r>
                    </a:p>
                  </a:txBody>
                  <a:tcPr marT="45717" marB="45717"/>
                </a:tc>
                <a:extLst>
                  <a:ext uri="{0D108BD9-81ED-4DB2-BD59-A6C34878D82A}">
                    <a16:rowId xmlns:a16="http://schemas.microsoft.com/office/drawing/2014/main" val="10012"/>
                  </a:ext>
                </a:extLst>
              </a:tr>
            </a:tbl>
          </a:graphicData>
        </a:graphic>
      </p:graphicFrame>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rtlCol="0">
            <a:normAutofit fontScale="90000"/>
          </a:bodyPr>
          <a:lstStyle/>
          <a:p>
            <a:pPr eaLnBrk="1" fontAlgn="auto" hangingPunct="1">
              <a:spcAft>
                <a:spcPts val="0"/>
              </a:spcAft>
              <a:defRPr/>
            </a:pPr>
            <a:r>
              <a:rPr lang="en-US" dirty="0">
                <a:ea typeface="+mj-ea"/>
                <a:cs typeface="+mj-cs"/>
              </a:rPr>
              <a:t>Comprehension</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960111363"/>
              </p:ext>
            </p:extLst>
          </p:nvPr>
        </p:nvGraphicFramePr>
        <p:xfrm>
          <a:off x="609600" y="1295400"/>
          <a:ext cx="7772400" cy="4906962"/>
        </p:xfrm>
        <a:graphic>
          <a:graphicData uri="http://schemas.openxmlformats.org/drawingml/2006/table">
            <a:tbl>
              <a:tblPr firstRow="1" bandRow="1">
                <a:tableStyleId>{EB344D84-9AFB-497E-A393-DC336BA19D2E}</a:tableStyleId>
              </a:tblPr>
              <a:tblGrid>
                <a:gridCol w="2438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457170">
                <a:tc>
                  <a:txBody>
                    <a:bodyPr/>
                    <a:lstStyle/>
                    <a:p>
                      <a:pPr algn="ctr"/>
                      <a:r>
                        <a:rPr lang="en-US" sz="1800" dirty="0"/>
                        <a:t>Predictor</a:t>
                      </a:r>
                      <a:endParaRPr lang="en-US" sz="1800" dirty="0">
                        <a:solidFill>
                          <a:srgbClr val="000000"/>
                        </a:solidFill>
                      </a:endParaRPr>
                    </a:p>
                  </a:txBody>
                  <a:tcPr marT="45717" marB="45717"/>
                </a:tc>
                <a:tc>
                  <a:txBody>
                    <a:bodyPr/>
                    <a:lstStyle/>
                    <a:p>
                      <a:pPr algn="ctr"/>
                      <a:r>
                        <a:rPr lang="en-US" sz="1800" dirty="0"/>
                        <a:t>Average</a:t>
                      </a:r>
                      <a:r>
                        <a:rPr lang="en-US" sz="1800" baseline="0" dirty="0"/>
                        <a:t> r</a:t>
                      </a:r>
                      <a:endParaRPr lang="en-US" sz="1800" dirty="0">
                        <a:solidFill>
                          <a:srgbClr val="000000"/>
                        </a:solidFill>
                      </a:endParaRPr>
                    </a:p>
                  </a:txBody>
                  <a:tcPr marT="45717" marB="45717"/>
                </a:tc>
                <a:tc>
                  <a:txBody>
                    <a:bodyPr/>
                    <a:lstStyle/>
                    <a:p>
                      <a:pPr algn="ctr"/>
                      <a:r>
                        <a:rPr lang="en-US" sz="1800" dirty="0"/>
                        <a:t>N </a:t>
                      </a:r>
                      <a:r>
                        <a:rPr lang="en-US" sz="1800" baseline="0" dirty="0"/>
                        <a:t> of studies</a:t>
                      </a:r>
                      <a:endParaRPr lang="en-US" sz="1800" dirty="0">
                        <a:solidFill>
                          <a:srgbClr val="000000"/>
                        </a:solidFill>
                      </a:endParaRPr>
                    </a:p>
                  </a:txBody>
                  <a:tcPr marT="45717" marB="45717"/>
                </a:tc>
                <a:tc>
                  <a:txBody>
                    <a:bodyPr/>
                    <a:lstStyle/>
                    <a:p>
                      <a:pPr algn="ctr"/>
                      <a:r>
                        <a:rPr lang="en-US" sz="1800" dirty="0"/>
                        <a:t>N of</a:t>
                      </a:r>
                      <a:r>
                        <a:rPr lang="en-US" sz="1800" baseline="0" dirty="0"/>
                        <a:t> children</a:t>
                      </a:r>
                      <a:endParaRPr lang="en-US" sz="1800" dirty="0">
                        <a:solidFill>
                          <a:srgbClr val="000000"/>
                        </a:solidFill>
                      </a:endParaRPr>
                    </a:p>
                  </a:txBody>
                  <a:tcPr marT="45717" marB="45717"/>
                </a:tc>
                <a:extLst>
                  <a:ext uri="{0D108BD9-81ED-4DB2-BD59-A6C34878D82A}">
                    <a16:rowId xmlns:a16="http://schemas.microsoft.com/office/drawing/2014/main" val="10000"/>
                  </a:ext>
                </a:extLst>
              </a:tr>
              <a:tr h="370816">
                <a:tc>
                  <a:txBody>
                    <a:bodyPr/>
                    <a:lstStyle/>
                    <a:p>
                      <a:r>
                        <a:rPr lang="en-US" sz="1800" dirty="0"/>
                        <a:t>Readiness</a:t>
                      </a:r>
                    </a:p>
                  </a:txBody>
                  <a:tcPr marT="45717" marB="45717"/>
                </a:tc>
                <a:tc>
                  <a:txBody>
                    <a:bodyPr/>
                    <a:lstStyle/>
                    <a:p>
                      <a:pPr algn="ctr"/>
                      <a:r>
                        <a:rPr lang="en-US" sz="1800" dirty="0"/>
                        <a:t>.59</a:t>
                      </a:r>
                    </a:p>
                  </a:txBody>
                  <a:tcPr marT="45717" marB="45717"/>
                </a:tc>
                <a:tc>
                  <a:txBody>
                    <a:bodyPr/>
                    <a:lstStyle/>
                    <a:p>
                      <a:pPr algn="ctr"/>
                      <a:r>
                        <a:rPr lang="en-US" sz="1800" dirty="0"/>
                        <a:t>3</a:t>
                      </a:r>
                    </a:p>
                  </a:txBody>
                  <a:tcPr marT="45717" marB="45717"/>
                </a:tc>
                <a:tc>
                  <a:txBody>
                    <a:bodyPr/>
                    <a:lstStyle/>
                    <a:p>
                      <a:pPr algn="ctr"/>
                      <a:r>
                        <a:rPr lang="en-US" sz="1800" dirty="0"/>
                        <a:t>348</a:t>
                      </a:r>
                    </a:p>
                  </a:txBody>
                  <a:tcPr marT="45717" marB="45717"/>
                </a:tc>
                <a:extLst>
                  <a:ext uri="{0D108BD9-81ED-4DB2-BD59-A6C34878D82A}">
                    <a16:rowId xmlns:a16="http://schemas.microsoft.com/office/drawing/2014/main" val="10001"/>
                  </a:ext>
                </a:extLst>
              </a:tr>
              <a:tr h="370816">
                <a:tc>
                  <a:txBody>
                    <a:bodyPr/>
                    <a:lstStyle/>
                    <a:p>
                      <a:r>
                        <a:rPr lang="en-US" sz="1800" dirty="0"/>
                        <a:t>Concepts about print</a:t>
                      </a:r>
                      <a:endParaRPr lang="en-US" sz="1800" b="1" dirty="0"/>
                    </a:p>
                  </a:txBody>
                  <a:tcPr marT="45717" marB="45717"/>
                </a:tc>
                <a:tc>
                  <a:txBody>
                    <a:bodyPr/>
                    <a:lstStyle/>
                    <a:p>
                      <a:pPr algn="ctr"/>
                      <a:r>
                        <a:rPr lang="en-US" sz="1800" dirty="0"/>
                        <a:t>.54</a:t>
                      </a:r>
                    </a:p>
                  </a:txBody>
                  <a:tcPr marT="45717" marB="45717"/>
                </a:tc>
                <a:tc>
                  <a:txBody>
                    <a:bodyPr/>
                    <a:lstStyle/>
                    <a:p>
                      <a:pPr algn="ctr"/>
                      <a:r>
                        <a:rPr lang="en-US" sz="1800" dirty="0"/>
                        <a:t>3</a:t>
                      </a:r>
                    </a:p>
                  </a:txBody>
                  <a:tcPr marT="45717" marB="45717"/>
                </a:tc>
                <a:tc>
                  <a:txBody>
                    <a:bodyPr/>
                    <a:lstStyle/>
                    <a:p>
                      <a:pPr algn="ctr"/>
                      <a:r>
                        <a:rPr lang="en-US" sz="1800" dirty="0"/>
                        <a:t>535</a:t>
                      </a:r>
                    </a:p>
                  </a:txBody>
                  <a:tcPr marT="45717" marB="45717"/>
                </a:tc>
                <a:extLst>
                  <a:ext uri="{0D108BD9-81ED-4DB2-BD59-A6C34878D82A}">
                    <a16:rowId xmlns:a16="http://schemas.microsoft.com/office/drawing/2014/main" val="10002"/>
                  </a:ext>
                </a:extLst>
              </a:tr>
              <a:tr h="370816">
                <a:tc>
                  <a:txBody>
                    <a:bodyPr/>
                    <a:lstStyle/>
                    <a:p>
                      <a:r>
                        <a:rPr lang="en-US" sz="1800" dirty="0"/>
                        <a:t>ABC knowledge</a:t>
                      </a:r>
                      <a:endParaRPr lang="en-US" sz="1800" b="1" dirty="0"/>
                    </a:p>
                  </a:txBody>
                  <a:tcPr marT="45717" marB="45717"/>
                </a:tc>
                <a:tc>
                  <a:txBody>
                    <a:bodyPr/>
                    <a:lstStyle/>
                    <a:p>
                      <a:pPr algn="ctr"/>
                      <a:r>
                        <a:rPr lang="en-US" sz="1800" dirty="0"/>
                        <a:t>.48</a:t>
                      </a:r>
                    </a:p>
                  </a:txBody>
                  <a:tcPr marT="45717" marB="45717"/>
                </a:tc>
                <a:tc>
                  <a:txBody>
                    <a:bodyPr/>
                    <a:lstStyle/>
                    <a:p>
                      <a:pPr algn="ctr"/>
                      <a:r>
                        <a:rPr lang="en-US" sz="1800" dirty="0"/>
                        <a:t>17</a:t>
                      </a:r>
                    </a:p>
                  </a:txBody>
                  <a:tcPr marT="45717" marB="45717"/>
                </a:tc>
                <a:tc>
                  <a:txBody>
                    <a:bodyPr/>
                    <a:lstStyle/>
                    <a:p>
                      <a:pPr algn="ctr"/>
                      <a:r>
                        <a:rPr lang="en-US" sz="1800" dirty="0"/>
                        <a:t>2,038</a:t>
                      </a:r>
                    </a:p>
                  </a:txBody>
                  <a:tcPr marT="45717" marB="45717"/>
                </a:tc>
                <a:extLst>
                  <a:ext uri="{0D108BD9-81ED-4DB2-BD59-A6C34878D82A}">
                    <a16:rowId xmlns:a16="http://schemas.microsoft.com/office/drawing/2014/main" val="10003"/>
                  </a:ext>
                </a:extLst>
              </a:tr>
              <a:tr h="370816">
                <a:tc>
                  <a:txBody>
                    <a:bodyPr/>
                    <a:lstStyle/>
                    <a:p>
                      <a:r>
                        <a:rPr lang="en-US" sz="1800" dirty="0"/>
                        <a:t>Print awareness</a:t>
                      </a:r>
                      <a:endParaRPr lang="en-US" sz="1800" b="1" dirty="0"/>
                    </a:p>
                  </a:txBody>
                  <a:tcPr marT="45717" marB="45717"/>
                </a:tc>
                <a:tc>
                  <a:txBody>
                    <a:bodyPr/>
                    <a:lstStyle/>
                    <a:p>
                      <a:pPr algn="ctr"/>
                      <a:r>
                        <a:rPr lang="en-US" sz="1800" dirty="0"/>
                        <a:t>.48</a:t>
                      </a:r>
                    </a:p>
                  </a:txBody>
                  <a:tcPr marT="45717" marB="45717"/>
                </a:tc>
                <a:tc>
                  <a:txBody>
                    <a:bodyPr/>
                    <a:lstStyle/>
                    <a:p>
                      <a:pPr algn="ctr"/>
                      <a:r>
                        <a:rPr lang="en-US" sz="1800" dirty="0"/>
                        <a:t>4</a:t>
                      </a:r>
                    </a:p>
                  </a:txBody>
                  <a:tcPr marT="45717" marB="45717"/>
                </a:tc>
                <a:tc>
                  <a:txBody>
                    <a:bodyPr/>
                    <a:lstStyle/>
                    <a:p>
                      <a:pPr algn="ctr"/>
                      <a:r>
                        <a:rPr lang="en-US" sz="1800" dirty="0"/>
                        <a:t>347</a:t>
                      </a:r>
                    </a:p>
                  </a:txBody>
                  <a:tcPr marT="45717" marB="45717"/>
                </a:tc>
                <a:extLst>
                  <a:ext uri="{0D108BD9-81ED-4DB2-BD59-A6C34878D82A}">
                    <a16:rowId xmlns:a16="http://schemas.microsoft.com/office/drawing/2014/main" val="10004"/>
                  </a:ext>
                </a:extLst>
              </a:tr>
              <a:tr h="370816">
                <a:tc>
                  <a:txBody>
                    <a:bodyPr/>
                    <a:lstStyle/>
                    <a:p>
                      <a:r>
                        <a:rPr lang="en-US" sz="1800" dirty="0"/>
                        <a:t>Phonological</a:t>
                      </a:r>
                      <a:r>
                        <a:rPr lang="en-US" sz="1800" baseline="0" dirty="0"/>
                        <a:t> awareness</a:t>
                      </a:r>
                      <a:endParaRPr lang="en-US" sz="1800" b="1" dirty="0"/>
                    </a:p>
                  </a:txBody>
                  <a:tcPr marT="45717" marB="45717"/>
                </a:tc>
                <a:tc>
                  <a:txBody>
                    <a:bodyPr/>
                    <a:lstStyle/>
                    <a:p>
                      <a:pPr algn="ctr"/>
                      <a:r>
                        <a:rPr lang="en-US" sz="1800" dirty="0"/>
                        <a:t>.44</a:t>
                      </a:r>
                    </a:p>
                  </a:txBody>
                  <a:tcPr marT="45717" marB="45717"/>
                </a:tc>
                <a:tc>
                  <a:txBody>
                    <a:bodyPr/>
                    <a:lstStyle/>
                    <a:p>
                      <a:pPr algn="ctr"/>
                      <a:r>
                        <a:rPr lang="en-US" sz="1800" dirty="0"/>
                        <a:t>20</a:t>
                      </a:r>
                    </a:p>
                  </a:txBody>
                  <a:tcPr marT="45717" marB="45717"/>
                </a:tc>
                <a:tc>
                  <a:txBody>
                    <a:bodyPr/>
                    <a:lstStyle/>
                    <a:p>
                      <a:pPr algn="ctr"/>
                      <a:r>
                        <a:rPr lang="en-US" sz="1800" dirty="0"/>
                        <a:t>2,461</a:t>
                      </a:r>
                    </a:p>
                  </a:txBody>
                  <a:tcPr marT="45717" marB="45717"/>
                </a:tc>
                <a:extLst>
                  <a:ext uri="{0D108BD9-81ED-4DB2-BD59-A6C34878D82A}">
                    <a16:rowId xmlns:a16="http://schemas.microsoft.com/office/drawing/2014/main" val="10005"/>
                  </a:ext>
                </a:extLst>
              </a:tr>
              <a:tr h="370816">
                <a:tc>
                  <a:txBody>
                    <a:bodyPr/>
                    <a:lstStyle/>
                    <a:p>
                      <a:r>
                        <a:rPr lang="en-US" sz="1800" dirty="0"/>
                        <a:t>RAN letters/digits</a:t>
                      </a:r>
                      <a:endParaRPr lang="en-US" sz="1800" b="1" dirty="0"/>
                    </a:p>
                  </a:txBody>
                  <a:tcPr marT="45717" marB="45717"/>
                </a:tc>
                <a:tc>
                  <a:txBody>
                    <a:bodyPr/>
                    <a:lstStyle/>
                    <a:p>
                      <a:pPr algn="ctr"/>
                      <a:r>
                        <a:rPr lang="en-US" sz="1800" dirty="0"/>
                        <a:t>.43</a:t>
                      </a:r>
                    </a:p>
                  </a:txBody>
                  <a:tcPr marT="45717" marB="45717"/>
                </a:tc>
                <a:tc>
                  <a:txBody>
                    <a:bodyPr/>
                    <a:lstStyle/>
                    <a:p>
                      <a:pPr algn="ctr"/>
                      <a:r>
                        <a:rPr lang="en-US" sz="1800" dirty="0"/>
                        <a:t>3</a:t>
                      </a:r>
                    </a:p>
                  </a:txBody>
                  <a:tcPr marT="45717" marB="45717"/>
                </a:tc>
                <a:tc>
                  <a:txBody>
                    <a:bodyPr/>
                    <a:lstStyle/>
                    <a:p>
                      <a:pPr algn="ctr"/>
                      <a:r>
                        <a:rPr lang="en-US" sz="1800" dirty="0"/>
                        <a:t>333</a:t>
                      </a:r>
                    </a:p>
                  </a:txBody>
                  <a:tcPr marT="45717" marB="45717"/>
                </a:tc>
                <a:extLst>
                  <a:ext uri="{0D108BD9-81ED-4DB2-BD59-A6C34878D82A}">
                    <a16:rowId xmlns:a16="http://schemas.microsoft.com/office/drawing/2014/main" val="10006"/>
                  </a:ext>
                </a:extLst>
              </a:tr>
              <a:tr h="370816">
                <a:tc>
                  <a:txBody>
                    <a:bodyPr/>
                    <a:lstStyle/>
                    <a:p>
                      <a:r>
                        <a:rPr lang="en-US" sz="1800" dirty="0"/>
                        <a:t>RAN objects/colors</a:t>
                      </a:r>
                      <a:endParaRPr lang="en-US" sz="1800" b="1" dirty="0"/>
                    </a:p>
                  </a:txBody>
                  <a:tcPr marT="45717" marB="45717"/>
                </a:tc>
                <a:tc>
                  <a:txBody>
                    <a:bodyPr/>
                    <a:lstStyle/>
                    <a:p>
                      <a:pPr algn="ctr"/>
                      <a:r>
                        <a:rPr lang="en-US" sz="1800" dirty="0"/>
                        <a:t>.42</a:t>
                      </a:r>
                    </a:p>
                  </a:txBody>
                  <a:tcPr marT="45717" marB="45717"/>
                </a:tc>
                <a:tc>
                  <a:txBody>
                    <a:bodyPr/>
                    <a:lstStyle/>
                    <a:p>
                      <a:pPr algn="ctr"/>
                      <a:r>
                        <a:rPr lang="en-US" sz="1800" dirty="0"/>
                        <a:t>6</a:t>
                      </a:r>
                    </a:p>
                  </a:txBody>
                  <a:tcPr marT="45717" marB="45717"/>
                </a:tc>
                <a:tc>
                  <a:txBody>
                    <a:bodyPr/>
                    <a:lstStyle/>
                    <a:p>
                      <a:pPr algn="ctr"/>
                      <a:r>
                        <a:rPr lang="en-US" sz="1800" dirty="0"/>
                        <a:t>1,146</a:t>
                      </a:r>
                    </a:p>
                  </a:txBody>
                  <a:tcPr marT="45717" marB="45717"/>
                </a:tc>
                <a:extLst>
                  <a:ext uri="{0D108BD9-81ED-4DB2-BD59-A6C34878D82A}">
                    <a16:rowId xmlns:a16="http://schemas.microsoft.com/office/drawing/2014/main" val="10007"/>
                  </a:ext>
                </a:extLst>
              </a:tr>
              <a:tr h="370816">
                <a:tc>
                  <a:txBody>
                    <a:bodyPr/>
                    <a:lstStyle/>
                    <a:p>
                      <a:r>
                        <a:rPr lang="en-US" sz="1800" dirty="0"/>
                        <a:t>Decoding </a:t>
                      </a:r>
                      <a:r>
                        <a:rPr lang="en-US" sz="1800" dirty="0" err="1"/>
                        <a:t>nonwords</a:t>
                      </a:r>
                      <a:endParaRPr lang="en-US" sz="1800" dirty="0"/>
                    </a:p>
                  </a:txBody>
                  <a:tcPr marT="45717" marB="45717"/>
                </a:tc>
                <a:tc>
                  <a:txBody>
                    <a:bodyPr/>
                    <a:lstStyle/>
                    <a:p>
                      <a:pPr algn="ctr"/>
                      <a:r>
                        <a:rPr lang="en-US" sz="1800" dirty="0"/>
                        <a:t>.41</a:t>
                      </a:r>
                    </a:p>
                  </a:txBody>
                  <a:tcPr marT="45717" marB="45717"/>
                </a:tc>
                <a:tc>
                  <a:txBody>
                    <a:bodyPr/>
                    <a:lstStyle/>
                    <a:p>
                      <a:pPr algn="ctr"/>
                      <a:r>
                        <a:rPr lang="en-US" sz="1800" dirty="0"/>
                        <a:t>3</a:t>
                      </a:r>
                    </a:p>
                  </a:txBody>
                  <a:tcPr marT="45717" marB="45717"/>
                </a:tc>
                <a:tc>
                  <a:txBody>
                    <a:bodyPr/>
                    <a:lstStyle/>
                    <a:p>
                      <a:pPr algn="ctr"/>
                      <a:r>
                        <a:rPr lang="en-US" sz="1800" dirty="0"/>
                        <a:t>282</a:t>
                      </a:r>
                    </a:p>
                  </a:txBody>
                  <a:tcPr marT="45717" marB="45717"/>
                </a:tc>
                <a:extLst>
                  <a:ext uri="{0D108BD9-81ED-4DB2-BD59-A6C34878D82A}">
                    <a16:rowId xmlns:a16="http://schemas.microsoft.com/office/drawing/2014/main" val="10008"/>
                  </a:ext>
                </a:extLst>
              </a:tr>
              <a:tr h="370816">
                <a:tc>
                  <a:txBody>
                    <a:bodyPr/>
                    <a:lstStyle/>
                    <a:p>
                      <a:r>
                        <a:rPr lang="en-US" sz="1800" dirty="0"/>
                        <a:t>Decoding words</a:t>
                      </a:r>
                    </a:p>
                  </a:txBody>
                  <a:tcPr marT="45717" marB="45717"/>
                </a:tc>
                <a:tc>
                  <a:txBody>
                    <a:bodyPr/>
                    <a:lstStyle/>
                    <a:p>
                      <a:pPr algn="ctr"/>
                      <a:r>
                        <a:rPr lang="en-US" sz="1800" dirty="0"/>
                        <a:t>.40</a:t>
                      </a:r>
                    </a:p>
                  </a:txBody>
                  <a:tcPr marT="45717" marB="45717"/>
                </a:tc>
                <a:tc>
                  <a:txBody>
                    <a:bodyPr/>
                    <a:lstStyle/>
                    <a:p>
                      <a:pPr algn="ctr"/>
                      <a:r>
                        <a:rPr lang="en-US" sz="1800" dirty="0"/>
                        <a:t>6</a:t>
                      </a:r>
                    </a:p>
                  </a:txBody>
                  <a:tcPr marT="45717" marB="45717"/>
                </a:tc>
                <a:tc>
                  <a:txBody>
                    <a:bodyPr/>
                    <a:lstStyle/>
                    <a:p>
                      <a:pPr algn="ctr"/>
                      <a:r>
                        <a:rPr lang="en-US" sz="1800" dirty="0"/>
                        <a:t>1,091</a:t>
                      </a:r>
                    </a:p>
                  </a:txBody>
                  <a:tcPr marT="45717" marB="45717"/>
                </a:tc>
                <a:extLst>
                  <a:ext uri="{0D108BD9-81ED-4DB2-BD59-A6C34878D82A}">
                    <a16:rowId xmlns:a16="http://schemas.microsoft.com/office/drawing/2014/main" val="10009"/>
                  </a:ext>
                </a:extLst>
              </a:tr>
              <a:tr h="370816">
                <a:tc>
                  <a:txBody>
                    <a:bodyPr/>
                    <a:lstStyle/>
                    <a:p>
                      <a:r>
                        <a:rPr lang="en-US" sz="1800" dirty="0"/>
                        <a:t>Phonological STM</a:t>
                      </a:r>
                    </a:p>
                  </a:txBody>
                  <a:tcPr marT="45717" marB="45717"/>
                </a:tc>
                <a:tc>
                  <a:txBody>
                    <a:bodyPr/>
                    <a:lstStyle/>
                    <a:p>
                      <a:pPr algn="ctr"/>
                      <a:r>
                        <a:rPr lang="en-US" sz="1800" dirty="0"/>
                        <a:t>.39</a:t>
                      </a:r>
                    </a:p>
                  </a:txBody>
                  <a:tcPr marT="45717" marB="45717"/>
                </a:tc>
                <a:tc>
                  <a:txBody>
                    <a:bodyPr/>
                    <a:lstStyle/>
                    <a:p>
                      <a:pPr algn="ctr"/>
                      <a:r>
                        <a:rPr lang="en-US" sz="1800" dirty="0"/>
                        <a:t>13</a:t>
                      </a:r>
                    </a:p>
                  </a:txBody>
                  <a:tcPr marT="45717" marB="45717"/>
                </a:tc>
                <a:tc>
                  <a:txBody>
                    <a:bodyPr/>
                    <a:lstStyle/>
                    <a:p>
                      <a:pPr algn="ctr"/>
                      <a:r>
                        <a:rPr lang="en-US" sz="1800" dirty="0"/>
                        <a:t>1,911</a:t>
                      </a:r>
                    </a:p>
                  </a:txBody>
                  <a:tcPr marT="45717" marB="45717"/>
                </a:tc>
                <a:extLst>
                  <a:ext uri="{0D108BD9-81ED-4DB2-BD59-A6C34878D82A}">
                    <a16:rowId xmlns:a16="http://schemas.microsoft.com/office/drawing/2014/main" val="10010"/>
                  </a:ext>
                </a:extLst>
              </a:tr>
              <a:tr h="370816">
                <a:tc>
                  <a:txBody>
                    <a:bodyPr/>
                    <a:lstStyle/>
                    <a:p>
                      <a:r>
                        <a:rPr lang="en-US" sz="1800" dirty="0"/>
                        <a:t>Arithmetic</a:t>
                      </a:r>
                    </a:p>
                  </a:txBody>
                  <a:tcPr marT="45717" marB="45717"/>
                </a:tc>
                <a:tc>
                  <a:txBody>
                    <a:bodyPr/>
                    <a:lstStyle/>
                    <a:p>
                      <a:pPr algn="ctr"/>
                      <a:r>
                        <a:rPr lang="en-US" sz="1800" dirty="0"/>
                        <a:t>.35</a:t>
                      </a:r>
                    </a:p>
                  </a:txBody>
                  <a:tcPr marT="45717" marB="45717"/>
                </a:tc>
                <a:tc>
                  <a:txBody>
                    <a:bodyPr/>
                    <a:lstStyle/>
                    <a:p>
                      <a:pPr algn="ctr"/>
                      <a:r>
                        <a:rPr lang="en-US" sz="1800" dirty="0"/>
                        <a:t>8</a:t>
                      </a:r>
                    </a:p>
                  </a:txBody>
                  <a:tcPr marT="45717" marB="45717"/>
                </a:tc>
                <a:tc>
                  <a:txBody>
                    <a:bodyPr/>
                    <a:lstStyle/>
                    <a:p>
                      <a:pPr algn="ctr"/>
                      <a:r>
                        <a:rPr lang="en-US" sz="1800" dirty="0"/>
                        <a:t>1,197</a:t>
                      </a:r>
                    </a:p>
                  </a:txBody>
                  <a:tcPr marT="45717" marB="45717"/>
                </a:tc>
                <a:extLst>
                  <a:ext uri="{0D108BD9-81ED-4DB2-BD59-A6C34878D82A}">
                    <a16:rowId xmlns:a16="http://schemas.microsoft.com/office/drawing/2014/main" val="10011"/>
                  </a:ext>
                </a:extLst>
              </a:tr>
              <a:tr h="370816">
                <a:tc>
                  <a:txBody>
                    <a:bodyPr/>
                    <a:lstStyle/>
                    <a:p>
                      <a:r>
                        <a:rPr lang="en-US" sz="1800" dirty="0"/>
                        <a:t>Performance IQ</a:t>
                      </a:r>
                    </a:p>
                  </a:txBody>
                  <a:tcPr marT="45717" marB="45717"/>
                </a:tc>
                <a:tc>
                  <a:txBody>
                    <a:bodyPr/>
                    <a:lstStyle/>
                    <a:p>
                      <a:pPr algn="ctr"/>
                      <a:r>
                        <a:rPr lang="en-US" sz="1800" dirty="0"/>
                        <a:t>.34</a:t>
                      </a:r>
                    </a:p>
                  </a:txBody>
                  <a:tcPr marT="45717" marB="45717"/>
                </a:tc>
                <a:tc>
                  <a:txBody>
                    <a:bodyPr/>
                    <a:lstStyle/>
                    <a:p>
                      <a:pPr algn="ctr"/>
                      <a:r>
                        <a:rPr lang="en-US" sz="1800" dirty="0"/>
                        <a:t>5</a:t>
                      </a:r>
                    </a:p>
                  </a:txBody>
                  <a:tcPr marT="45717" marB="45717"/>
                </a:tc>
                <a:tc>
                  <a:txBody>
                    <a:bodyPr/>
                    <a:lstStyle/>
                    <a:p>
                      <a:pPr algn="ctr"/>
                      <a:r>
                        <a:rPr lang="en-US" sz="1800" dirty="0"/>
                        <a:t>253</a:t>
                      </a:r>
                    </a:p>
                  </a:txBody>
                  <a:tcPr marT="45717" marB="45717"/>
                </a:tc>
                <a:extLst>
                  <a:ext uri="{0D108BD9-81ED-4DB2-BD59-A6C34878D82A}">
                    <a16:rowId xmlns:a16="http://schemas.microsoft.com/office/drawing/2014/main" val="10012"/>
                  </a:ext>
                </a:extLst>
              </a:tr>
            </a:tbl>
          </a:graphicData>
        </a:graphic>
      </p:graphicFrame>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rtlCol="0">
            <a:normAutofit fontScale="90000"/>
          </a:bodyPr>
          <a:lstStyle/>
          <a:p>
            <a:pPr eaLnBrk="1" fontAlgn="auto" hangingPunct="1">
              <a:spcAft>
                <a:spcPts val="0"/>
              </a:spcAft>
              <a:defRPr/>
            </a:pPr>
            <a:r>
              <a:rPr lang="en-US" dirty="0">
                <a:ea typeface="+mj-ea"/>
                <a:cs typeface="+mj-cs"/>
              </a:rPr>
              <a:t>Comprehension (cont).</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033386448"/>
              </p:ext>
            </p:extLst>
          </p:nvPr>
        </p:nvGraphicFramePr>
        <p:xfrm>
          <a:off x="609600" y="1295400"/>
          <a:ext cx="7772400" cy="2682876"/>
        </p:xfrm>
        <a:graphic>
          <a:graphicData uri="http://schemas.openxmlformats.org/drawingml/2006/table">
            <a:tbl>
              <a:tblPr firstRow="1" bandRow="1">
                <a:tableStyleId>{EB344D84-9AFB-497E-A393-DC336BA19D2E}</a:tableStyleId>
              </a:tblPr>
              <a:tblGrid>
                <a:gridCol w="2438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457308">
                <a:tc>
                  <a:txBody>
                    <a:bodyPr/>
                    <a:lstStyle/>
                    <a:p>
                      <a:pPr algn="ctr"/>
                      <a:r>
                        <a:rPr lang="en-US" sz="1800" dirty="0"/>
                        <a:t>Predictor</a:t>
                      </a:r>
                      <a:endParaRPr lang="en-US" sz="1800" dirty="0">
                        <a:solidFill>
                          <a:srgbClr val="000000"/>
                        </a:solidFill>
                      </a:endParaRPr>
                    </a:p>
                  </a:txBody>
                  <a:tcPr marT="45731" marB="45731"/>
                </a:tc>
                <a:tc>
                  <a:txBody>
                    <a:bodyPr/>
                    <a:lstStyle/>
                    <a:p>
                      <a:pPr algn="ctr"/>
                      <a:r>
                        <a:rPr lang="en-US" sz="1800" dirty="0"/>
                        <a:t>Average</a:t>
                      </a:r>
                      <a:r>
                        <a:rPr lang="en-US" sz="1800" baseline="0" dirty="0"/>
                        <a:t> r</a:t>
                      </a:r>
                      <a:endParaRPr lang="en-US" sz="1800" dirty="0">
                        <a:solidFill>
                          <a:srgbClr val="000000"/>
                        </a:solidFill>
                      </a:endParaRPr>
                    </a:p>
                  </a:txBody>
                  <a:tcPr marT="45731" marB="45731"/>
                </a:tc>
                <a:tc>
                  <a:txBody>
                    <a:bodyPr/>
                    <a:lstStyle/>
                    <a:p>
                      <a:pPr algn="ctr"/>
                      <a:r>
                        <a:rPr lang="en-US" sz="1800" dirty="0"/>
                        <a:t>N </a:t>
                      </a:r>
                      <a:r>
                        <a:rPr lang="en-US" sz="1800" baseline="0" dirty="0"/>
                        <a:t> of studies</a:t>
                      </a:r>
                      <a:endParaRPr lang="en-US" sz="1800" dirty="0">
                        <a:solidFill>
                          <a:srgbClr val="000000"/>
                        </a:solidFill>
                      </a:endParaRPr>
                    </a:p>
                  </a:txBody>
                  <a:tcPr marT="45731" marB="45731"/>
                </a:tc>
                <a:tc>
                  <a:txBody>
                    <a:bodyPr/>
                    <a:lstStyle/>
                    <a:p>
                      <a:pPr algn="ctr"/>
                      <a:r>
                        <a:rPr lang="en-US" sz="1800" dirty="0"/>
                        <a:t>N of</a:t>
                      </a:r>
                      <a:r>
                        <a:rPr lang="en-US" sz="1800" baseline="0" dirty="0"/>
                        <a:t> children</a:t>
                      </a:r>
                      <a:endParaRPr lang="en-US" sz="1800" dirty="0">
                        <a:solidFill>
                          <a:srgbClr val="000000"/>
                        </a:solidFill>
                      </a:endParaRPr>
                    </a:p>
                  </a:txBody>
                  <a:tcPr marT="45731" marB="45731"/>
                </a:tc>
                <a:extLst>
                  <a:ext uri="{0D108BD9-81ED-4DB2-BD59-A6C34878D82A}">
                    <a16:rowId xmlns:a16="http://schemas.microsoft.com/office/drawing/2014/main" val="10000"/>
                  </a:ext>
                </a:extLst>
              </a:tr>
              <a:tr h="370928">
                <a:tc>
                  <a:txBody>
                    <a:bodyPr/>
                    <a:lstStyle/>
                    <a:p>
                      <a:r>
                        <a:rPr lang="en-US" sz="1800" dirty="0"/>
                        <a:t>Oral language</a:t>
                      </a:r>
                      <a:endParaRPr lang="en-US" sz="1800" b="1" dirty="0"/>
                    </a:p>
                  </a:txBody>
                  <a:tcPr marT="45731" marB="45731"/>
                </a:tc>
                <a:tc>
                  <a:txBody>
                    <a:bodyPr/>
                    <a:lstStyle/>
                    <a:p>
                      <a:pPr algn="ctr"/>
                      <a:r>
                        <a:rPr lang="en-US" sz="1800" dirty="0"/>
                        <a:t>.33</a:t>
                      </a:r>
                    </a:p>
                  </a:txBody>
                  <a:tcPr marT="45731" marB="45731"/>
                </a:tc>
                <a:tc>
                  <a:txBody>
                    <a:bodyPr/>
                    <a:lstStyle/>
                    <a:p>
                      <a:pPr algn="ctr"/>
                      <a:r>
                        <a:rPr lang="en-US" sz="1800" dirty="0"/>
                        <a:t>30</a:t>
                      </a:r>
                    </a:p>
                  </a:txBody>
                  <a:tcPr marT="45731" marB="45731"/>
                </a:tc>
                <a:tc>
                  <a:txBody>
                    <a:bodyPr/>
                    <a:lstStyle/>
                    <a:p>
                      <a:pPr algn="ctr"/>
                      <a:r>
                        <a:rPr lang="en-US" sz="1800" dirty="0"/>
                        <a:t>4,015</a:t>
                      </a:r>
                    </a:p>
                  </a:txBody>
                  <a:tcPr marT="45731" marB="45731"/>
                </a:tc>
                <a:extLst>
                  <a:ext uri="{0D108BD9-81ED-4DB2-BD59-A6C34878D82A}">
                    <a16:rowId xmlns:a16="http://schemas.microsoft.com/office/drawing/2014/main" val="10001"/>
                  </a:ext>
                </a:extLst>
              </a:tr>
              <a:tr h="370928">
                <a:tc>
                  <a:txBody>
                    <a:bodyPr/>
                    <a:lstStyle/>
                    <a:p>
                      <a:r>
                        <a:rPr lang="en-US" sz="1800" dirty="0"/>
                        <a:t>Writing/writing name</a:t>
                      </a:r>
                    </a:p>
                  </a:txBody>
                  <a:tcPr marT="45731" marB="45731"/>
                </a:tc>
                <a:tc>
                  <a:txBody>
                    <a:bodyPr/>
                    <a:lstStyle/>
                    <a:p>
                      <a:pPr algn="ctr"/>
                      <a:r>
                        <a:rPr lang="en-US" sz="1800" dirty="0"/>
                        <a:t>.33</a:t>
                      </a:r>
                    </a:p>
                  </a:txBody>
                  <a:tcPr marT="45731" marB="45731"/>
                </a:tc>
                <a:tc>
                  <a:txBody>
                    <a:bodyPr/>
                    <a:lstStyle/>
                    <a:p>
                      <a:pPr algn="ctr"/>
                      <a:r>
                        <a:rPr lang="en-US" sz="1800" dirty="0"/>
                        <a:t>4</a:t>
                      </a:r>
                    </a:p>
                  </a:txBody>
                  <a:tcPr marT="45731" marB="45731"/>
                </a:tc>
                <a:tc>
                  <a:txBody>
                    <a:bodyPr/>
                    <a:lstStyle/>
                    <a:p>
                      <a:pPr algn="ctr"/>
                      <a:r>
                        <a:rPr lang="en-US" sz="1800" dirty="0"/>
                        <a:t>565</a:t>
                      </a:r>
                    </a:p>
                  </a:txBody>
                  <a:tcPr marT="45731" marB="45731"/>
                </a:tc>
                <a:extLst>
                  <a:ext uri="{0D108BD9-81ED-4DB2-BD59-A6C34878D82A}">
                    <a16:rowId xmlns:a16="http://schemas.microsoft.com/office/drawing/2014/main" val="10002"/>
                  </a:ext>
                </a:extLst>
              </a:tr>
              <a:tr h="370928">
                <a:tc>
                  <a:txBody>
                    <a:bodyPr/>
                    <a:lstStyle/>
                    <a:p>
                      <a:r>
                        <a:rPr lang="en-US" sz="1800" dirty="0"/>
                        <a:t>Visual perception</a:t>
                      </a:r>
                    </a:p>
                  </a:txBody>
                  <a:tcPr marT="45731" marB="45731"/>
                </a:tc>
                <a:tc>
                  <a:txBody>
                    <a:bodyPr/>
                    <a:lstStyle/>
                    <a:p>
                      <a:pPr algn="ctr"/>
                      <a:r>
                        <a:rPr lang="en-US" sz="1800" dirty="0"/>
                        <a:t>.26</a:t>
                      </a:r>
                    </a:p>
                  </a:txBody>
                  <a:tcPr marT="45731" marB="45731"/>
                </a:tc>
                <a:tc>
                  <a:txBody>
                    <a:bodyPr/>
                    <a:lstStyle/>
                    <a:p>
                      <a:pPr algn="ctr"/>
                      <a:r>
                        <a:rPr lang="en-US" sz="1800" dirty="0"/>
                        <a:t>9</a:t>
                      </a:r>
                    </a:p>
                  </a:txBody>
                  <a:tcPr marT="45731" marB="45731"/>
                </a:tc>
                <a:tc>
                  <a:txBody>
                    <a:bodyPr/>
                    <a:lstStyle/>
                    <a:p>
                      <a:pPr algn="ctr"/>
                      <a:r>
                        <a:rPr lang="en-US" sz="1800" dirty="0"/>
                        <a:t>1,438</a:t>
                      </a:r>
                    </a:p>
                  </a:txBody>
                  <a:tcPr marT="45731" marB="45731"/>
                </a:tc>
                <a:extLst>
                  <a:ext uri="{0D108BD9-81ED-4DB2-BD59-A6C34878D82A}">
                    <a16:rowId xmlns:a16="http://schemas.microsoft.com/office/drawing/2014/main" val="10003"/>
                  </a:ext>
                </a:extLst>
              </a:tr>
              <a:tr h="370928">
                <a:tc>
                  <a:txBody>
                    <a:bodyPr/>
                    <a:lstStyle/>
                    <a:p>
                      <a:r>
                        <a:rPr lang="en-US" sz="1800" dirty="0"/>
                        <a:t>Visual motor</a:t>
                      </a:r>
                    </a:p>
                  </a:txBody>
                  <a:tcPr marT="45731" marB="45731"/>
                </a:tc>
                <a:tc>
                  <a:txBody>
                    <a:bodyPr/>
                    <a:lstStyle/>
                    <a:p>
                      <a:pPr algn="ctr"/>
                      <a:r>
                        <a:rPr lang="en-US" sz="1800" dirty="0"/>
                        <a:t>.22</a:t>
                      </a:r>
                    </a:p>
                  </a:txBody>
                  <a:tcPr marT="45731" marB="45731"/>
                </a:tc>
                <a:tc>
                  <a:txBody>
                    <a:bodyPr/>
                    <a:lstStyle/>
                    <a:p>
                      <a:pPr algn="ctr"/>
                      <a:r>
                        <a:rPr lang="en-US" sz="1800" dirty="0"/>
                        <a:t>9</a:t>
                      </a:r>
                    </a:p>
                  </a:txBody>
                  <a:tcPr marT="45731" marB="45731"/>
                </a:tc>
                <a:tc>
                  <a:txBody>
                    <a:bodyPr/>
                    <a:lstStyle/>
                    <a:p>
                      <a:pPr algn="ctr"/>
                      <a:r>
                        <a:rPr lang="en-US" sz="1800" dirty="0"/>
                        <a:t>1,333</a:t>
                      </a:r>
                    </a:p>
                  </a:txBody>
                  <a:tcPr marT="45731" marB="45731"/>
                </a:tc>
                <a:extLst>
                  <a:ext uri="{0D108BD9-81ED-4DB2-BD59-A6C34878D82A}">
                    <a16:rowId xmlns:a16="http://schemas.microsoft.com/office/drawing/2014/main" val="10004"/>
                  </a:ext>
                </a:extLst>
              </a:tr>
              <a:tr h="370928">
                <a:tc>
                  <a:txBody>
                    <a:bodyPr/>
                    <a:lstStyle/>
                    <a:p>
                      <a:r>
                        <a:rPr lang="en-US" sz="1800" dirty="0"/>
                        <a:t>Concept knowledge</a:t>
                      </a:r>
                    </a:p>
                  </a:txBody>
                  <a:tcPr marT="45731" marB="45731"/>
                </a:tc>
                <a:tc>
                  <a:txBody>
                    <a:bodyPr/>
                    <a:lstStyle/>
                    <a:p>
                      <a:pPr algn="ctr"/>
                      <a:r>
                        <a:rPr lang="en-US" sz="1800" dirty="0"/>
                        <a:t>.20</a:t>
                      </a:r>
                    </a:p>
                  </a:txBody>
                  <a:tcPr marT="45731" marB="45731"/>
                </a:tc>
                <a:tc>
                  <a:txBody>
                    <a:bodyPr/>
                    <a:lstStyle/>
                    <a:p>
                      <a:pPr algn="ctr"/>
                      <a:r>
                        <a:rPr lang="en-US" sz="1800" dirty="0"/>
                        <a:t>3</a:t>
                      </a:r>
                    </a:p>
                  </a:txBody>
                  <a:tcPr marT="45731" marB="45731"/>
                </a:tc>
                <a:tc>
                  <a:txBody>
                    <a:bodyPr/>
                    <a:lstStyle/>
                    <a:p>
                      <a:pPr algn="ctr"/>
                      <a:r>
                        <a:rPr lang="en-US" sz="1800" dirty="0"/>
                        <a:t>873</a:t>
                      </a:r>
                    </a:p>
                  </a:txBody>
                  <a:tcPr marT="45731" marB="45731"/>
                </a:tc>
                <a:extLst>
                  <a:ext uri="{0D108BD9-81ED-4DB2-BD59-A6C34878D82A}">
                    <a16:rowId xmlns:a16="http://schemas.microsoft.com/office/drawing/2014/main" val="10005"/>
                  </a:ext>
                </a:extLst>
              </a:tr>
              <a:tr h="370928">
                <a:tc>
                  <a:txBody>
                    <a:bodyPr/>
                    <a:lstStyle/>
                    <a:p>
                      <a:r>
                        <a:rPr lang="en-US" sz="1800" dirty="0"/>
                        <a:t>Visual memory</a:t>
                      </a:r>
                    </a:p>
                  </a:txBody>
                  <a:tcPr marT="45731" marB="45731"/>
                </a:tc>
                <a:tc>
                  <a:txBody>
                    <a:bodyPr/>
                    <a:lstStyle/>
                    <a:p>
                      <a:pPr algn="ctr"/>
                      <a:r>
                        <a:rPr lang="en-US" sz="1800" dirty="0"/>
                        <a:t>.17</a:t>
                      </a:r>
                    </a:p>
                  </a:txBody>
                  <a:tcPr marT="45731" marB="45731"/>
                </a:tc>
                <a:tc>
                  <a:txBody>
                    <a:bodyPr/>
                    <a:lstStyle/>
                    <a:p>
                      <a:pPr algn="ctr"/>
                      <a:r>
                        <a:rPr lang="en-US" sz="1800" dirty="0"/>
                        <a:t>5</a:t>
                      </a:r>
                    </a:p>
                  </a:txBody>
                  <a:tcPr marT="45731" marB="45731"/>
                </a:tc>
                <a:tc>
                  <a:txBody>
                    <a:bodyPr/>
                    <a:lstStyle/>
                    <a:p>
                      <a:pPr algn="ctr"/>
                      <a:r>
                        <a:rPr lang="en-US" sz="1800" dirty="0"/>
                        <a:t>875</a:t>
                      </a:r>
                    </a:p>
                  </a:txBody>
                  <a:tcPr marT="45731" marB="45731"/>
                </a:tc>
                <a:extLst>
                  <a:ext uri="{0D108BD9-81ED-4DB2-BD59-A6C34878D82A}">
                    <a16:rowId xmlns:a16="http://schemas.microsoft.com/office/drawing/2014/main" val="10006"/>
                  </a:ext>
                </a:extLst>
              </a:tr>
            </a:tbl>
          </a:graphicData>
        </a:graphic>
      </p:graphicFrame>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3"/>
          <p:cNvSpPr>
            <a:spLocks noGrp="1" noChangeArrowheads="1"/>
          </p:cNvSpPr>
          <p:nvPr>
            <p:ph idx="1"/>
          </p:nvPr>
        </p:nvSpPr>
        <p:spPr>
          <a:xfrm>
            <a:off x="762000" y="1752600"/>
            <a:ext cx="7696200" cy="3886200"/>
          </a:xfrm>
        </p:spPr>
        <p:txBody>
          <a:bodyPr>
            <a:normAutofit fontScale="92500" lnSpcReduction="10000"/>
          </a:bodyPr>
          <a:lstStyle/>
          <a:p>
            <a:pPr eaLnBrk="1" hangingPunct="1"/>
            <a:r>
              <a:rPr lang="en-US" sz="2800" dirty="0">
                <a:latin typeface="Calibri" charset="0"/>
              </a:rPr>
              <a:t>Surprisingly low correlation between oral language and reading (especially reading comprehension)</a:t>
            </a:r>
          </a:p>
          <a:p>
            <a:pPr eaLnBrk="1" hangingPunct="1"/>
            <a:r>
              <a:rPr lang="en-US" sz="2800" dirty="0">
                <a:latin typeface="Calibri" charset="0"/>
              </a:rPr>
              <a:t>The oral language measures matter a lot</a:t>
            </a:r>
          </a:p>
          <a:p>
            <a:pPr eaLnBrk="1" hangingPunct="1"/>
            <a:r>
              <a:rPr lang="en-US" sz="2800" dirty="0">
                <a:latin typeface="Calibri" charset="0"/>
              </a:rPr>
              <a:t>Vocabulary is a weak predictor of later decoding and comprehension</a:t>
            </a:r>
          </a:p>
          <a:p>
            <a:pPr eaLnBrk="1" hangingPunct="1"/>
            <a:r>
              <a:rPr lang="en-US" sz="2800" dirty="0">
                <a:latin typeface="Calibri" charset="0"/>
              </a:rPr>
              <a:t>More complex aspects of oral language, like listening comprehension, grammar and definitional vocabulary, are very strong predictors of comprehension (not of decoding)</a:t>
            </a:r>
          </a:p>
          <a:p>
            <a:pPr eaLnBrk="1" hangingPunct="1">
              <a:buFontTx/>
              <a:buNone/>
            </a:pPr>
            <a:endParaRPr lang="en-US" sz="2800" dirty="0">
              <a:latin typeface="Calibri" charset="0"/>
            </a:endParaRPr>
          </a:p>
        </p:txBody>
      </p:sp>
      <p:sp>
        <p:nvSpPr>
          <p:cNvPr id="6" name="Title 5"/>
          <p:cNvSpPr>
            <a:spLocks noGrp="1"/>
          </p:cNvSpPr>
          <p:nvPr>
            <p:ph type="title"/>
          </p:nvPr>
        </p:nvSpPr>
        <p:spPr/>
        <p:txBody>
          <a:bodyPr rtlCol="0">
            <a:normAutofit fontScale="90000"/>
          </a:bodyPr>
          <a:lstStyle/>
          <a:p>
            <a:pPr eaLnBrk="1" fontAlgn="auto" hangingPunct="1">
              <a:spcAft>
                <a:spcPts val="0"/>
              </a:spcAft>
              <a:defRPr/>
            </a:pPr>
            <a:r>
              <a:rPr lang="en-US" dirty="0">
                <a:solidFill>
                  <a:srgbClr val="008000"/>
                </a:solidFill>
                <a:ea typeface="+mj-ea"/>
                <a:cs typeface="+mj-cs"/>
              </a:rPr>
              <a:t>Does oral language definition matter?</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2661" y="4886661"/>
            <a:ext cx="1971338" cy="1971338"/>
          </a:xfrm>
          <a:prstGeom prst="rect">
            <a:avLst/>
          </a:prstGeom>
        </p:spPr>
      </p:pic>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xfrm>
            <a:off x="533400" y="152400"/>
            <a:ext cx="8610600" cy="685800"/>
          </a:xfrm>
        </p:spPr>
        <p:txBody>
          <a:bodyPr>
            <a:normAutofit/>
          </a:bodyPr>
          <a:lstStyle/>
          <a:p>
            <a:pPr eaLnBrk="1" hangingPunct="1">
              <a:defRPr/>
            </a:pPr>
            <a:r>
              <a:rPr lang="en-US" sz="2800" dirty="0">
                <a:solidFill>
                  <a:srgbClr val="008000"/>
                </a:solidFill>
                <a:effectLst>
                  <a:outerShdw blurRad="38100" dist="38100" dir="2700000" algn="tl">
                    <a:srgbClr val="DDDDDD"/>
                  </a:outerShdw>
                </a:effectLst>
                <a:latin typeface="Helvetica" charset="0"/>
                <a:cs typeface="+mj-cs"/>
              </a:rPr>
              <a:t>Oral Language Predictors</a:t>
            </a:r>
          </a:p>
        </p:txBody>
      </p:sp>
      <p:graphicFrame>
        <p:nvGraphicFramePr>
          <p:cNvPr id="69634" name="Object 6"/>
          <p:cNvGraphicFramePr>
            <a:graphicFrameLocks noGrp="1" noChangeAspect="1"/>
          </p:cNvGraphicFramePr>
          <p:nvPr>
            <p:ph type="tbl" idx="1"/>
          </p:nvPr>
        </p:nvGraphicFramePr>
        <p:xfrm>
          <a:off x="609600" y="1066800"/>
          <a:ext cx="8077200" cy="5029200"/>
        </p:xfrm>
        <a:graphic>
          <a:graphicData uri="http://schemas.openxmlformats.org/presentationml/2006/ole">
            <mc:AlternateContent xmlns:mc="http://schemas.openxmlformats.org/markup-compatibility/2006">
              <mc:Choice xmlns:v="urn:schemas-microsoft-com:vml" Requires="v">
                <p:oleObj spid="_x0000_s1055" name="Document" r:id="rId4" imgW="6686550" imgH="4610100" progId="Word.Document.8">
                  <p:embed/>
                </p:oleObj>
              </mc:Choice>
              <mc:Fallback>
                <p:oleObj name="Document" r:id="rId4" imgW="6686550" imgH="46101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066800"/>
                        <a:ext cx="8077200" cy="502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pic>
                </p:oleObj>
              </mc:Fallback>
            </mc:AlternateContent>
          </a:graphicData>
        </a:graphic>
      </p:graphicFrame>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Language Environment</a:t>
            </a:r>
          </a:p>
        </p:txBody>
      </p:sp>
      <p:sp>
        <p:nvSpPr>
          <p:cNvPr id="3" name="Content Placeholder 2"/>
          <p:cNvSpPr>
            <a:spLocks noGrp="1"/>
          </p:cNvSpPr>
          <p:nvPr>
            <p:ph idx="1"/>
          </p:nvPr>
        </p:nvSpPr>
        <p:spPr/>
        <p:txBody>
          <a:bodyPr>
            <a:normAutofit lnSpcReduction="10000"/>
          </a:bodyPr>
          <a:lstStyle/>
          <a:p>
            <a:r>
              <a:rPr lang="en-US" dirty="0"/>
              <a:t>To ensure that language has a positive impact on literacy, it is important to do more than teach decoding or vocabulary</a:t>
            </a:r>
          </a:p>
          <a:p>
            <a:r>
              <a:rPr lang="en-US" dirty="0"/>
              <a:t>Students need to work in an environment that gives them opportunities to expand their language in more complex ways, too</a:t>
            </a:r>
          </a:p>
          <a:p>
            <a:r>
              <a:rPr lang="en-US" dirty="0"/>
              <a:t>However, research results are mixed in terms of how well  primary grade teachers provide a strong language learning environment</a:t>
            </a:r>
          </a:p>
        </p:txBody>
      </p:sp>
    </p:spTree>
    <p:extLst>
      <p:ext uri="{BB962C8B-B14F-4D97-AF65-F5344CB8AC3E}">
        <p14:creationId xmlns:p14="http://schemas.microsoft.com/office/powerpoint/2010/main" val="155217186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Recent Study</a:t>
            </a:r>
          </a:p>
        </p:txBody>
      </p:sp>
      <p:sp>
        <p:nvSpPr>
          <p:cNvPr id="3" name="Content Placeholder 2"/>
          <p:cNvSpPr>
            <a:spLocks noGrp="1"/>
          </p:cNvSpPr>
          <p:nvPr>
            <p:ph idx="1"/>
          </p:nvPr>
        </p:nvSpPr>
        <p:spPr/>
        <p:txBody>
          <a:bodyPr/>
          <a:lstStyle/>
          <a:p>
            <a:r>
              <a:rPr lang="en-US" dirty="0"/>
              <a:t>Chang, Walsh, Shanahan, Gentile, et al. (2017)</a:t>
            </a:r>
          </a:p>
          <a:p>
            <a:r>
              <a:rPr lang="en-US" dirty="0"/>
              <a:t>Examined instructional practices in more than 1000 preschool and primary grade classes </a:t>
            </a:r>
          </a:p>
          <a:p>
            <a:r>
              <a:rPr lang="en-US" dirty="0"/>
              <a:t>Four half days of observation</a:t>
            </a:r>
          </a:p>
          <a:p>
            <a:r>
              <a:rPr lang="en-US" dirty="0"/>
              <a:t>Identified language environment as an important correlate with reading achievement</a:t>
            </a:r>
          </a:p>
        </p:txBody>
      </p:sp>
    </p:spTree>
    <p:extLst>
      <p:ext uri="{BB962C8B-B14F-4D97-AF65-F5344CB8AC3E}">
        <p14:creationId xmlns:p14="http://schemas.microsoft.com/office/powerpoint/2010/main" val="1368669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572934"/>
          </a:xfrm>
        </p:spPr>
        <p:txBody>
          <a:bodyPr>
            <a:normAutofit fontScale="85000" lnSpcReduction="10000"/>
          </a:bodyPr>
          <a:lstStyle/>
          <a:p>
            <a:pPr lvl="0"/>
            <a:r>
              <a:rPr lang="en-US" b="1" dirty="0">
                <a:latin typeface="Calibri" charset="0"/>
              </a:rPr>
              <a:t>Phones:  </a:t>
            </a:r>
            <a:r>
              <a:rPr lang="en-US" dirty="0"/>
              <a:t>distinct speech sounds or gestures</a:t>
            </a:r>
          </a:p>
          <a:p>
            <a:pPr lvl="0"/>
            <a:r>
              <a:rPr lang="en-US" dirty="0"/>
              <a:t>Phones are absolute sounds in that they are not specific to a language</a:t>
            </a:r>
          </a:p>
          <a:p>
            <a:pPr lvl="0"/>
            <a:r>
              <a:rPr lang="en-US" dirty="0"/>
              <a:t>Phones have distinct physical or perceptual properties </a:t>
            </a:r>
          </a:p>
          <a:p>
            <a:pPr lvl="0"/>
            <a:r>
              <a:rPr lang="en-US" dirty="0"/>
              <a:t>They can be categorized as consonants or vowels</a:t>
            </a:r>
          </a:p>
          <a:p>
            <a:pPr lvl="0"/>
            <a:r>
              <a:rPr lang="en-US" dirty="0"/>
              <a:t>Babies are born with the ability                                               to make/perceive all phones (initial                             learning is paring these possibilities)</a:t>
            </a: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Phones</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3032454066"/>
      </p:ext>
    </p:extLst>
  </p:cSld>
  <p:clrMapOvr>
    <a:masterClrMapping/>
  </p:clrMapOvr>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solidFill>
                  <a:srgbClr val="008000"/>
                </a:solidFill>
              </a:rPr>
              <a:t>Oral Language Environment:  Modeling</a:t>
            </a:r>
          </a:p>
        </p:txBody>
      </p:sp>
      <p:sp>
        <p:nvSpPr>
          <p:cNvPr id="3" name="Content Placeholder 2"/>
          <p:cNvSpPr>
            <a:spLocks noGrp="1"/>
          </p:cNvSpPr>
          <p:nvPr>
            <p:ph idx="1"/>
          </p:nvPr>
        </p:nvSpPr>
        <p:spPr/>
        <p:txBody>
          <a:bodyPr>
            <a:normAutofit/>
          </a:bodyPr>
          <a:lstStyle/>
          <a:p>
            <a:r>
              <a:rPr lang="en-US" dirty="0"/>
              <a:t>Language is partly learned from listening</a:t>
            </a:r>
          </a:p>
          <a:p>
            <a:r>
              <a:rPr lang="en-US" dirty="0"/>
              <a:t>Children get a great opportunity to listen (the average 15-minute instructional period contained 13.68 minutes of teacher talk)—too much</a:t>
            </a:r>
          </a:p>
          <a:p>
            <a:r>
              <a:rPr lang="en-US" dirty="0"/>
              <a:t>Quality of teacher talk was good                    (clear, easy to understand, free of             grammar errors)</a:t>
            </a:r>
            <a:r>
              <a:rPr lang="mr-IN" dirty="0"/>
              <a:t>	</a:t>
            </a:r>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0272" y="4594272"/>
            <a:ext cx="2263728" cy="2263728"/>
          </a:xfrm>
          <a:prstGeom prst="rect">
            <a:avLst/>
          </a:prstGeom>
        </p:spPr>
      </p:pic>
    </p:spTree>
    <p:extLst>
      <p:ext uri="{BB962C8B-B14F-4D97-AF65-F5344CB8AC3E}">
        <p14:creationId xmlns:p14="http://schemas.microsoft.com/office/powerpoint/2010/main" val="261560085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solidFill>
                  <a:srgbClr val="008000"/>
                </a:solidFill>
              </a:rPr>
              <a:t>Oral Language Environment:  Information Focus</a:t>
            </a:r>
          </a:p>
        </p:txBody>
      </p:sp>
      <p:sp>
        <p:nvSpPr>
          <p:cNvPr id="3" name="Content Placeholder 2"/>
          <p:cNvSpPr>
            <a:spLocks noGrp="1"/>
          </p:cNvSpPr>
          <p:nvPr>
            <p:ph idx="1"/>
          </p:nvPr>
        </p:nvSpPr>
        <p:spPr/>
        <p:txBody>
          <a:bodyPr>
            <a:normAutofit/>
          </a:bodyPr>
          <a:lstStyle/>
          <a:p>
            <a:r>
              <a:rPr lang="en-US" dirty="0"/>
              <a:t>Teacher talk mainly—71%—focused on content or instruction (as opposed to management or giving directions)</a:t>
            </a:r>
            <a:r>
              <a:rPr lang="mr-IN" dirty="0"/>
              <a:t>	</a:t>
            </a:r>
            <a:endParaRPr lang="en-US" dirty="0"/>
          </a:p>
          <a:p>
            <a:pPr marL="0" indent="0">
              <a:buNone/>
            </a:pPr>
            <a:endParaRPr lang="mr-IN" dirty="0"/>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0272" y="4594272"/>
            <a:ext cx="2263728" cy="2263728"/>
          </a:xfrm>
          <a:prstGeom prst="rect">
            <a:avLst/>
          </a:prstGeom>
        </p:spPr>
      </p:pic>
    </p:spTree>
    <p:extLst>
      <p:ext uri="{BB962C8B-B14F-4D97-AF65-F5344CB8AC3E}">
        <p14:creationId xmlns:p14="http://schemas.microsoft.com/office/powerpoint/2010/main" val="315218764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solidFill>
                  <a:srgbClr val="008000"/>
                </a:solidFill>
              </a:rPr>
              <a:t>Oral Language Environment:  	              Encourages Child Language</a:t>
            </a:r>
          </a:p>
        </p:txBody>
      </p:sp>
      <p:sp>
        <p:nvSpPr>
          <p:cNvPr id="3" name="Content Placeholder 2"/>
          <p:cNvSpPr>
            <a:spLocks noGrp="1"/>
          </p:cNvSpPr>
          <p:nvPr>
            <p:ph idx="1"/>
          </p:nvPr>
        </p:nvSpPr>
        <p:spPr/>
        <p:txBody>
          <a:bodyPr>
            <a:normAutofit/>
          </a:bodyPr>
          <a:lstStyle/>
          <a:p>
            <a:r>
              <a:rPr lang="en-US" dirty="0"/>
              <a:t>Teacher asked questions (80%)</a:t>
            </a:r>
          </a:p>
          <a:p>
            <a:r>
              <a:rPr lang="en-US" dirty="0"/>
              <a:t>Teacher asked open-ended questions or questions that help students say more (68%)</a:t>
            </a:r>
          </a:p>
          <a:p>
            <a:r>
              <a:rPr lang="en-US" dirty="0"/>
              <a:t>Wait time for students to respond (76%)</a:t>
            </a:r>
          </a:p>
          <a:p>
            <a:r>
              <a:rPr lang="en-US" dirty="0"/>
              <a:t>Students were encouraged to discuss content with partners and small groups (14%)</a:t>
            </a:r>
          </a:p>
          <a:p>
            <a:r>
              <a:rPr lang="en-US" dirty="0"/>
              <a:t>Teacher had students discuss with              peers for 4 minutes or more (4%)	 	</a:t>
            </a:r>
          </a:p>
          <a:p>
            <a:endParaRPr lang="en-US" dirty="0"/>
          </a:p>
          <a:p>
            <a:pPr marL="0" indent="0">
              <a:buNone/>
            </a:pPr>
            <a:endParaRPr lang="mr-IN" dirty="0"/>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0272" y="4994299"/>
            <a:ext cx="2263728" cy="2263728"/>
          </a:xfrm>
          <a:prstGeom prst="rect">
            <a:avLst/>
          </a:prstGeom>
        </p:spPr>
      </p:pic>
    </p:spTree>
    <p:extLst>
      <p:ext uri="{BB962C8B-B14F-4D97-AF65-F5344CB8AC3E}">
        <p14:creationId xmlns:p14="http://schemas.microsoft.com/office/powerpoint/2010/main" val="41684374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solidFill>
                  <a:srgbClr val="008000"/>
                </a:solidFill>
              </a:rPr>
              <a:t>Oral Language Environment:                    Response to Students</a:t>
            </a:r>
          </a:p>
        </p:txBody>
      </p:sp>
      <p:sp>
        <p:nvSpPr>
          <p:cNvPr id="3" name="Content Placeholder 2"/>
          <p:cNvSpPr>
            <a:spLocks noGrp="1"/>
          </p:cNvSpPr>
          <p:nvPr>
            <p:ph idx="1"/>
          </p:nvPr>
        </p:nvSpPr>
        <p:spPr/>
        <p:txBody>
          <a:bodyPr>
            <a:normAutofit/>
          </a:bodyPr>
          <a:lstStyle/>
          <a:p>
            <a:r>
              <a:rPr lang="en-US" dirty="0"/>
              <a:t>Teacher added more information to what the student said  (58%)	</a:t>
            </a:r>
          </a:p>
          <a:p>
            <a:r>
              <a:rPr lang="en-US" dirty="0"/>
              <a:t>Other responses happened too rarely or were too difficult to monitor (e.g., having students correct their language, multi-turn conversation between student and teacher)	</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0426" y="4804426"/>
            <a:ext cx="2053574" cy="2053574"/>
          </a:xfrm>
          <a:prstGeom prst="rect">
            <a:avLst/>
          </a:prstGeom>
        </p:spPr>
      </p:pic>
    </p:spTree>
    <p:extLst>
      <p:ext uri="{BB962C8B-B14F-4D97-AF65-F5344CB8AC3E}">
        <p14:creationId xmlns:p14="http://schemas.microsoft.com/office/powerpoint/2010/main" val="191512138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Content Placeholder 3" descr="Table 1"/>
          <p:cNvPicPr>
            <a:picLocks noGrp="1"/>
          </p:cNvPicPr>
          <p:nvPr>
            <p:ph idx="1"/>
          </p:nvPr>
        </p:nvPicPr>
        <p:blipFill>
          <a:blip r:embed="rId2">
            <a:extLst>
              <a:ext uri="{28A0092B-C50C-407E-A947-70E740481C1C}">
                <a14:useLocalDpi xmlns:a14="http://schemas.microsoft.com/office/drawing/2010/main" val="0"/>
              </a:ext>
            </a:extLst>
          </a:blip>
          <a:srcRect l="-7633" r="-7633"/>
          <a:stretch>
            <a:fillRect/>
          </a:stretch>
        </p:blipFill>
        <p:spPr>
          <a:xfrm>
            <a:off x="838200" y="1516063"/>
            <a:ext cx="7505700" cy="4541837"/>
          </a:xfrm>
        </p:spPr>
      </p:pic>
      <p:sp>
        <p:nvSpPr>
          <p:cNvPr id="4" name="TextBox 3"/>
          <p:cNvSpPr txBox="1"/>
          <p:nvPr/>
        </p:nvSpPr>
        <p:spPr>
          <a:xfrm>
            <a:off x="986812" y="566456"/>
            <a:ext cx="7200072" cy="707886"/>
          </a:xfrm>
          <a:prstGeom prst="rect">
            <a:avLst/>
          </a:prstGeom>
          <a:noFill/>
        </p:spPr>
        <p:txBody>
          <a:bodyPr wrap="square" rtlCol="0">
            <a:spAutoFit/>
          </a:bodyPr>
          <a:lstStyle/>
          <a:p>
            <a:pPr algn="ctr"/>
            <a:r>
              <a:rPr lang="en-US" sz="4000" dirty="0">
                <a:solidFill>
                  <a:srgbClr val="008000"/>
                </a:solidFill>
              </a:rPr>
              <a:t>Elaborating Student Responses</a:t>
            </a:r>
          </a:p>
        </p:txBody>
      </p:sp>
      <p:sp>
        <p:nvSpPr>
          <p:cNvPr id="5" name="TextBox 4"/>
          <p:cNvSpPr txBox="1"/>
          <p:nvPr/>
        </p:nvSpPr>
        <p:spPr>
          <a:xfrm>
            <a:off x="4047756" y="1615202"/>
            <a:ext cx="118782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419100" y="0"/>
            <a:ext cx="8931275" cy="990600"/>
          </a:xfrm>
        </p:spPr>
        <p:txBody>
          <a:bodyPr>
            <a:normAutofit fontScale="90000"/>
          </a:bodyPr>
          <a:lstStyle/>
          <a:p>
            <a:pPr algn="l"/>
            <a:r>
              <a:rPr lang="en-US" dirty="0">
                <a:solidFill>
                  <a:srgbClr val="008000"/>
                </a:solidFill>
                <a:latin typeface="Calibri" charset="0"/>
              </a:rPr>
              <a:t>Explicit Oral Language Skills to </a:t>
            </a:r>
            <a:br>
              <a:rPr lang="en-US" dirty="0">
                <a:solidFill>
                  <a:srgbClr val="008000"/>
                </a:solidFill>
                <a:latin typeface="Calibri" charset="0"/>
              </a:rPr>
            </a:br>
            <a:r>
              <a:rPr lang="en-US" dirty="0">
                <a:solidFill>
                  <a:srgbClr val="008000"/>
                </a:solidFill>
                <a:latin typeface="Calibri" charset="0"/>
              </a:rPr>
              <a:t>Support Reading in ELA Standards </a:t>
            </a:r>
            <a:endParaRPr lang="en-US" b="1" dirty="0">
              <a:solidFill>
                <a:srgbClr val="008000"/>
              </a:solidFill>
              <a:latin typeface="Calibri" charset="0"/>
            </a:endParaRPr>
          </a:p>
        </p:txBody>
      </p:sp>
      <p:sp>
        <p:nvSpPr>
          <p:cNvPr id="4" name="Rectangle 3"/>
          <p:cNvSpPr/>
          <p:nvPr/>
        </p:nvSpPr>
        <p:spPr>
          <a:xfrm>
            <a:off x="4938713" y="1528763"/>
            <a:ext cx="24003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2000" dirty="0">
                <a:solidFill>
                  <a:schemeClr val="tx1"/>
                </a:solidFill>
              </a:rPr>
              <a:t>Retell</a:t>
            </a:r>
          </a:p>
          <a:p>
            <a:pPr algn="ctr">
              <a:defRPr/>
            </a:pPr>
            <a:r>
              <a:rPr lang="en-US" sz="2000" dirty="0">
                <a:solidFill>
                  <a:schemeClr val="tx1"/>
                </a:solidFill>
              </a:rPr>
              <a:t>Summarize</a:t>
            </a:r>
          </a:p>
          <a:p>
            <a:pPr algn="ctr">
              <a:defRPr/>
            </a:pPr>
            <a:r>
              <a:rPr lang="en-US" sz="2000" dirty="0">
                <a:solidFill>
                  <a:schemeClr val="tx1"/>
                </a:solidFill>
              </a:rPr>
              <a:t>Paraphrase</a:t>
            </a:r>
          </a:p>
        </p:txBody>
      </p:sp>
      <p:sp>
        <p:nvSpPr>
          <p:cNvPr id="5" name="Rectangle 4"/>
          <p:cNvSpPr/>
          <p:nvPr/>
        </p:nvSpPr>
        <p:spPr>
          <a:xfrm>
            <a:off x="1927225" y="2890838"/>
            <a:ext cx="24003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defRPr/>
            </a:pPr>
            <a:r>
              <a:rPr lang="en-US" dirty="0">
                <a:solidFill>
                  <a:schemeClr val="tx1"/>
                </a:solidFill>
              </a:rPr>
              <a:t>Compare and Contrast</a:t>
            </a:r>
          </a:p>
          <a:p>
            <a:pPr>
              <a:defRPr/>
            </a:pPr>
            <a:r>
              <a:rPr lang="en-US" dirty="0">
                <a:solidFill>
                  <a:schemeClr val="tx1"/>
                </a:solidFill>
              </a:rPr>
              <a:t>         Similarities &amp;</a:t>
            </a:r>
          </a:p>
          <a:p>
            <a:pPr>
              <a:defRPr/>
            </a:pPr>
            <a:r>
              <a:rPr lang="en-US" dirty="0">
                <a:solidFill>
                  <a:schemeClr val="tx1"/>
                </a:solidFill>
              </a:rPr>
              <a:t>           Differences</a:t>
            </a:r>
          </a:p>
        </p:txBody>
      </p:sp>
      <p:sp>
        <p:nvSpPr>
          <p:cNvPr id="6" name="Rectangle 5"/>
          <p:cNvSpPr/>
          <p:nvPr/>
        </p:nvSpPr>
        <p:spPr>
          <a:xfrm>
            <a:off x="1949450" y="4244975"/>
            <a:ext cx="24003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defRPr/>
            </a:pPr>
            <a:r>
              <a:rPr lang="en-US" sz="2700" dirty="0"/>
              <a:t>      </a:t>
            </a:r>
            <a:r>
              <a:rPr lang="en-US" sz="2000" dirty="0">
                <a:solidFill>
                  <a:schemeClr val="tx1"/>
                </a:solidFill>
              </a:rPr>
              <a:t>Sequencing</a:t>
            </a:r>
          </a:p>
        </p:txBody>
      </p:sp>
      <p:sp>
        <p:nvSpPr>
          <p:cNvPr id="7" name="Rectangle 6"/>
          <p:cNvSpPr/>
          <p:nvPr/>
        </p:nvSpPr>
        <p:spPr>
          <a:xfrm>
            <a:off x="4938713" y="2890838"/>
            <a:ext cx="2400300" cy="1143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nchorCtr="1"/>
          <a:lstStyle/>
          <a:p>
            <a:pPr>
              <a:defRPr/>
            </a:pPr>
            <a:r>
              <a:rPr lang="en-US" sz="1900" dirty="0">
                <a:solidFill>
                  <a:schemeClr val="tx1"/>
                </a:solidFill>
              </a:rPr>
              <a:t>Identification/Labeling</a:t>
            </a:r>
          </a:p>
          <a:p>
            <a:pPr>
              <a:defRPr/>
            </a:pPr>
            <a:r>
              <a:rPr lang="en-US" sz="1900" dirty="0">
                <a:solidFill>
                  <a:schemeClr val="tx1"/>
                </a:solidFill>
              </a:rPr>
              <a:t>           Attributes</a:t>
            </a:r>
          </a:p>
        </p:txBody>
      </p:sp>
      <p:sp>
        <p:nvSpPr>
          <p:cNvPr id="8" name="Rectangle 7"/>
          <p:cNvSpPr/>
          <p:nvPr/>
        </p:nvSpPr>
        <p:spPr>
          <a:xfrm>
            <a:off x="1927225" y="1536700"/>
            <a:ext cx="2400300" cy="1143000"/>
          </a:xfrm>
          <a:prstGeom prst="rect">
            <a:avLst/>
          </a:prstGeom>
        </p:spPr>
        <p:style>
          <a:lnRef idx="3">
            <a:schemeClr val="lt1"/>
          </a:lnRef>
          <a:fillRef idx="1">
            <a:schemeClr val="accent3"/>
          </a:fillRef>
          <a:effectRef idx="1">
            <a:schemeClr val="accent3"/>
          </a:effectRef>
          <a:fontRef idx="minor">
            <a:schemeClr val="lt1"/>
          </a:fontRef>
        </p:style>
        <p:txBody>
          <a:bodyPr anchor="ctr" anchorCtr="1"/>
          <a:lstStyle/>
          <a:p>
            <a:pPr>
              <a:defRPr/>
            </a:pPr>
            <a:endParaRPr lang="en-US" sz="800" dirty="0">
              <a:solidFill>
                <a:schemeClr val="tx1"/>
              </a:solidFill>
            </a:endParaRPr>
          </a:p>
          <a:p>
            <a:pPr>
              <a:defRPr/>
            </a:pPr>
            <a:endParaRPr lang="en-US" sz="800" dirty="0">
              <a:solidFill>
                <a:schemeClr val="tx1"/>
              </a:solidFill>
            </a:endParaRPr>
          </a:p>
          <a:p>
            <a:pPr>
              <a:defRPr/>
            </a:pPr>
            <a:r>
              <a:rPr lang="en-US" sz="2000" dirty="0">
                <a:solidFill>
                  <a:schemeClr val="tx1"/>
                </a:solidFill>
              </a:rPr>
              <a:t>Description</a:t>
            </a:r>
          </a:p>
          <a:p>
            <a:pPr>
              <a:defRPr/>
            </a:pPr>
            <a:r>
              <a:rPr lang="en-US" sz="2000" dirty="0">
                <a:solidFill>
                  <a:schemeClr val="tx1"/>
                </a:solidFill>
              </a:rPr>
              <a:t>People, place, attributes</a:t>
            </a:r>
          </a:p>
          <a:p>
            <a:pPr algn="ctr">
              <a:defRPr/>
            </a:pPr>
            <a:endParaRPr lang="en-US" dirty="0"/>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7265" y="4612558"/>
            <a:ext cx="2099260" cy="2099260"/>
          </a:xfrm>
          <a:prstGeom prst="rect">
            <a:avLst/>
          </a:prstGeom>
        </p:spPr>
      </p:pic>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304800"/>
            <a:ext cx="8229600" cy="457200"/>
          </a:xfrm>
        </p:spPr>
        <p:txBody>
          <a:bodyPr>
            <a:normAutofit fontScale="90000"/>
          </a:bodyPr>
          <a:lstStyle/>
          <a:p>
            <a:pPr eaLnBrk="1" hangingPunct="1"/>
            <a:r>
              <a:rPr lang="en-US" dirty="0">
                <a:solidFill>
                  <a:srgbClr val="008000"/>
                </a:solidFill>
                <a:latin typeface="Calibri" charset="0"/>
              </a:rPr>
              <a:t>References</a:t>
            </a:r>
            <a:r>
              <a:rPr lang="en-US" dirty="0">
                <a:latin typeface="Calibri" charset="0"/>
              </a:rPr>
              <a:t> </a:t>
            </a:r>
          </a:p>
        </p:txBody>
      </p:sp>
      <p:sp>
        <p:nvSpPr>
          <p:cNvPr id="3" name="Content Placeholder 2"/>
          <p:cNvSpPr>
            <a:spLocks noGrp="1"/>
          </p:cNvSpPr>
          <p:nvPr>
            <p:ph idx="1"/>
          </p:nvPr>
        </p:nvSpPr>
        <p:spPr>
          <a:xfrm>
            <a:off x="508000" y="947058"/>
            <a:ext cx="8400718" cy="5052106"/>
          </a:xfrm>
        </p:spPr>
        <p:txBody>
          <a:bodyPr rtlCol="0">
            <a:noAutofit/>
          </a:bodyPr>
          <a:lstStyle/>
          <a:p>
            <a:pPr marL="228600" indent="-228600" eaLnBrk="1" fontAlgn="auto" hangingPunct="1">
              <a:spcAft>
                <a:spcPts val="0"/>
              </a:spcAft>
              <a:buNone/>
              <a:defRPr/>
            </a:pPr>
            <a:r>
              <a:rPr lang="en-US" altLang="en-US" sz="1600" dirty="0"/>
              <a:t>Adams, M., (2001) </a:t>
            </a:r>
            <a:r>
              <a:rPr lang="en-US" altLang="en-US" sz="1600" i="1" dirty="0"/>
              <a:t>Beginning to Read. </a:t>
            </a:r>
            <a:r>
              <a:rPr lang="en-US" altLang="en-US" sz="1600" dirty="0"/>
              <a:t>Cambridge, MA: MIT Press.</a:t>
            </a:r>
          </a:p>
          <a:p>
            <a:pPr marL="228600" indent="-228600">
              <a:buNone/>
              <a:defRPr/>
            </a:pPr>
            <a:r>
              <a:rPr lang="en-US" altLang="en-US" sz="1600" dirty="0"/>
              <a:t>Beck, I., McKeown, M. &amp; </a:t>
            </a:r>
            <a:r>
              <a:rPr lang="en-US" altLang="en-US" sz="1600" dirty="0" err="1"/>
              <a:t>Kucan</a:t>
            </a:r>
            <a:r>
              <a:rPr lang="en-US" altLang="en-US" sz="1600" dirty="0"/>
              <a:t>, L., (2002), </a:t>
            </a:r>
            <a:r>
              <a:rPr lang="en-US" altLang="en-US" sz="1600" i="1" dirty="0"/>
              <a:t>Bringing Words to Life: Robust vocabulary instruction. </a:t>
            </a:r>
            <a:r>
              <a:rPr lang="en-US" altLang="en-US" sz="1600" dirty="0"/>
              <a:t>New York: The Guildford Press.</a:t>
            </a:r>
            <a:r>
              <a:rPr lang="en-US" sz="1600" i="1" dirty="0">
                <a:latin typeface="Calibri" charset="0"/>
              </a:rPr>
              <a:t> </a:t>
            </a:r>
          </a:p>
          <a:p>
            <a:pPr marL="228600" indent="-228600">
              <a:buNone/>
              <a:defRPr/>
            </a:pPr>
            <a:r>
              <a:rPr lang="en-US" sz="1600" dirty="0" err="1">
                <a:latin typeface="Calibri" charset="0"/>
              </a:rPr>
              <a:t>Biemiller</a:t>
            </a:r>
            <a:r>
              <a:rPr lang="en-US" sz="1600" dirty="0">
                <a:latin typeface="Calibri" charset="0"/>
              </a:rPr>
              <a:t>, A., &amp; </a:t>
            </a:r>
            <a:r>
              <a:rPr lang="en-US" sz="1600" dirty="0" err="1">
                <a:latin typeface="Calibri" charset="0"/>
              </a:rPr>
              <a:t>Boote</a:t>
            </a:r>
            <a:r>
              <a:rPr lang="en-US" sz="1600" dirty="0">
                <a:latin typeface="Calibri" charset="0"/>
              </a:rPr>
              <a:t>, C. (2006). An effective method for building meaning vocabulary in primary grades. </a:t>
            </a:r>
            <a:r>
              <a:rPr lang="en-US" sz="1600" i="1" dirty="0">
                <a:latin typeface="Calibri" charset="0"/>
              </a:rPr>
              <a:t>Journal of Educational Psychology, 98</a:t>
            </a:r>
            <a:r>
              <a:rPr lang="en-US" sz="1600" dirty="0">
                <a:latin typeface="Calibri" charset="0"/>
              </a:rPr>
              <a:t>(1),</a:t>
            </a:r>
            <a:r>
              <a:rPr lang="en-US" sz="1600" i="1" dirty="0">
                <a:latin typeface="Calibri" charset="0"/>
              </a:rPr>
              <a:t> </a:t>
            </a:r>
            <a:r>
              <a:rPr lang="en-US" sz="1600" dirty="0">
                <a:latin typeface="Calibri" charset="0"/>
              </a:rPr>
              <a:t>44–62. </a:t>
            </a:r>
          </a:p>
          <a:p>
            <a:pPr marL="228600" indent="-228600">
              <a:buNone/>
              <a:defRPr/>
            </a:pPr>
            <a:r>
              <a:rPr lang="en-US" sz="1600" dirty="0">
                <a:latin typeface="Calibri" charset="0"/>
              </a:rPr>
              <a:t>Chang, H., Walsh, E., Shanahan, T. (2017). </a:t>
            </a:r>
            <a:r>
              <a:rPr lang="en-US" sz="1600" i="1" dirty="0">
                <a:latin typeface="Calibri" charset="0"/>
              </a:rPr>
              <a:t>An exploration of instructional practices that foster language development and comprehension. </a:t>
            </a:r>
            <a:r>
              <a:rPr lang="en-US" sz="1600" dirty="0">
                <a:latin typeface="Calibri" charset="0"/>
              </a:rPr>
              <a:t>Washington, DC. Institute of Education Science.</a:t>
            </a:r>
          </a:p>
          <a:p>
            <a:pPr marL="228600" indent="-228600">
              <a:buNone/>
              <a:defRPr/>
            </a:pPr>
            <a:r>
              <a:rPr lang="en-US" sz="1600" dirty="0" err="1">
                <a:latin typeface="Calibri" charset="0"/>
              </a:rPr>
              <a:t>Catts</a:t>
            </a:r>
            <a:r>
              <a:rPr lang="en-US" sz="1600" dirty="0">
                <a:latin typeface="Calibri" charset="0"/>
              </a:rPr>
              <a:t>, H. W., Fey, M</a:t>
            </a:r>
            <a:r>
              <a:rPr lang="en-US" sz="1600" dirty="0"/>
              <a:t>. E., </a:t>
            </a:r>
            <a:r>
              <a:rPr lang="en-US" sz="1600" dirty="0" err="1"/>
              <a:t>Tomblin</a:t>
            </a:r>
            <a:r>
              <a:rPr lang="en-US" sz="1600" dirty="0"/>
              <a:t>, J. B., &amp; Zhang, X. (2002). A longitudinal investigation of reading outcomes in children with language impairments. Journal of Speech, Language, and Hearing Research, 45, 1142-1157.</a:t>
            </a:r>
            <a:endParaRPr lang="en-US" sz="1600" dirty="0">
              <a:cs typeface="Arial" pitchFamily="34" charset="0"/>
            </a:endParaRPr>
          </a:p>
          <a:p>
            <a:pPr marL="228600" indent="-228600" eaLnBrk="1" fontAlgn="auto" hangingPunct="1">
              <a:spcAft>
                <a:spcPts val="0"/>
              </a:spcAft>
              <a:buNone/>
              <a:defRPr/>
            </a:pPr>
            <a:r>
              <a:rPr lang="en-US" sz="1600" dirty="0">
                <a:cs typeface="Arial" pitchFamily="34" charset="0"/>
              </a:rPr>
              <a:t>Chard, D., &amp; Dickson, S. (1999). </a:t>
            </a:r>
            <a:r>
              <a:rPr lang="en-US" sz="1600" i="1" dirty="0">
                <a:cs typeface="Arial" pitchFamily="34" charset="0"/>
              </a:rPr>
              <a:t>Phonological Awareness: instructional and assessment guidelines.</a:t>
            </a:r>
            <a:r>
              <a:rPr lang="en-US" sz="1600" dirty="0">
                <a:cs typeface="Arial" pitchFamily="34" charset="0"/>
              </a:rPr>
              <a:t> Retrieved: </a:t>
            </a:r>
            <a:r>
              <a:rPr lang="en-US" sz="1600" dirty="0">
                <a:cs typeface="Arial" pitchFamily="34" charset="0"/>
                <a:hlinkClick r:id="rId3"/>
              </a:rPr>
              <a:t>www.ldonline.org/article/6254?theme=print</a:t>
            </a:r>
            <a:r>
              <a:rPr lang="en-US" sz="1600" dirty="0">
                <a:cs typeface="Arial" pitchFamily="34" charset="0"/>
              </a:rPr>
              <a:t> </a:t>
            </a:r>
          </a:p>
          <a:p>
            <a:pPr marL="228600" indent="-228600">
              <a:buNone/>
              <a:defRPr/>
            </a:pPr>
            <a:r>
              <a:rPr lang="en-US" sz="1600" dirty="0"/>
              <a:t>Dickinson, D. K. (2006). Large group and free-play times: Conversational settings supporting language and literacy development. In D. K. Dickinson, &amp; P. O. Tabors (Eds.), </a:t>
            </a:r>
            <a:r>
              <a:rPr lang="en-US" sz="1600" i="1" dirty="0"/>
              <a:t>Beginning literacy with language: Young children learning at home and at school </a:t>
            </a:r>
            <a:r>
              <a:rPr lang="en-US" sz="1600" dirty="0"/>
              <a:t>(pp. 223-256). Baltimore, MD: Brookes.</a:t>
            </a:r>
          </a:p>
          <a:p>
            <a:pPr marL="228600" indent="-228600">
              <a:buNone/>
              <a:defRPr/>
            </a:pPr>
            <a:r>
              <a:rPr lang="en-US" sz="1600" dirty="0"/>
              <a:t>Hart, B., &amp; </a:t>
            </a:r>
            <a:r>
              <a:rPr lang="en-US" sz="1600" dirty="0" err="1"/>
              <a:t>Risley</a:t>
            </a:r>
            <a:r>
              <a:rPr lang="en-US" sz="1600" dirty="0"/>
              <a:t>, T. R. (1995). </a:t>
            </a:r>
            <a:r>
              <a:rPr lang="en-US" sz="1600" i="1" dirty="0"/>
              <a:t>Meaningful differences in the everyday experience of young American children. </a:t>
            </a:r>
            <a:r>
              <a:rPr lang="en-US" sz="1600" dirty="0"/>
              <a:t>Baltimore, MD: P.H. Brookes Publishing.</a:t>
            </a:r>
          </a:p>
          <a:p>
            <a:pPr marL="228600" indent="-228600">
              <a:buNone/>
              <a:defRPr/>
            </a:pPr>
            <a:endParaRPr lang="en-US" sz="1600" dirty="0"/>
          </a:p>
          <a:p>
            <a:pPr marL="0" indent="0">
              <a:buNone/>
              <a:defRPr/>
            </a:pPr>
            <a:endParaRPr lang="en-US" sz="1600" dirty="0">
              <a:cs typeface="Arial" pitchFamily="34" charset="0"/>
            </a:endParaRPr>
          </a:p>
          <a:p>
            <a:pPr eaLnBrk="1" fontAlgn="auto" hangingPunct="1">
              <a:spcAft>
                <a:spcPts val="0"/>
              </a:spcAft>
              <a:buFont typeface="Arial" panose="020B0604020202020204" pitchFamily="34" charset="0"/>
              <a:buChar char="•"/>
              <a:defRPr/>
            </a:pPr>
            <a:endParaRPr lang="en-US" sz="1800" dirty="0">
              <a:ea typeface="+mn-ea"/>
              <a:cs typeface="Arial" pitchFamily="34" charset="0"/>
            </a:endParaRPr>
          </a:p>
          <a:p>
            <a:pPr eaLnBrk="1" fontAlgn="auto" hangingPunct="1">
              <a:spcAft>
                <a:spcPts val="0"/>
              </a:spcAft>
              <a:buFont typeface="Arial" panose="020B0604020202020204" pitchFamily="34" charset="0"/>
              <a:buChar char="•"/>
              <a:defRPr/>
            </a:pPr>
            <a:endParaRPr lang="en-US" sz="1600" dirty="0">
              <a:ea typeface="+mn-ea"/>
              <a:cs typeface="+mn-cs"/>
            </a:endParaRPr>
          </a:p>
          <a:p>
            <a:pPr eaLnBrk="1" fontAlgn="auto" hangingPunct="1">
              <a:spcAft>
                <a:spcPts val="0"/>
              </a:spcAft>
              <a:buFont typeface="Arial" panose="020B0604020202020204" pitchFamily="34" charset="0"/>
              <a:buChar char="•"/>
              <a:defRPr/>
            </a:pPr>
            <a:endParaRPr lang="en-US" sz="1600" dirty="0">
              <a:ea typeface="+mn-ea"/>
              <a:cs typeface="+mn-cs"/>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304800"/>
            <a:ext cx="8229600" cy="457200"/>
          </a:xfrm>
        </p:spPr>
        <p:txBody>
          <a:bodyPr>
            <a:normAutofit fontScale="90000"/>
          </a:bodyPr>
          <a:lstStyle/>
          <a:p>
            <a:pPr eaLnBrk="1" hangingPunct="1"/>
            <a:r>
              <a:rPr lang="en-US" dirty="0">
                <a:solidFill>
                  <a:srgbClr val="008000"/>
                </a:solidFill>
                <a:latin typeface="Calibri" charset="0"/>
              </a:rPr>
              <a:t>References</a:t>
            </a:r>
            <a:r>
              <a:rPr lang="en-US" dirty="0">
                <a:latin typeface="Calibri" charset="0"/>
              </a:rPr>
              <a:t> </a:t>
            </a:r>
          </a:p>
        </p:txBody>
      </p:sp>
      <p:sp>
        <p:nvSpPr>
          <p:cNvPr id="3" name="Content Placeholder 2"/>
          <p:cNvSpPr>
            <a:spLocks noGrp="1"/>
          </p:cNvSpPr>
          <p:nvPr>
            <p:ph idx="1"/>
          </p:nvPr>
        </p:nvSpPr>
        <p:spPr>
          <a:xfrm>
            <a:off x="508000" y="1295400"/>
            <a:ext cx="8099193" cy="4703763"/>
          </a:xfrm>
        </p:spPr>
        <p:txBody>
          <a:bodyPr rtlCol="0">
            <a:noAutofit/>
          </a:bodyPr>
          <a:lstStyle/>
          <a:p>
            <a:pPr marL="228600" indent="-228600">
              <a:buNone/>
            </a:pPr>
            <a:r>
              <a:rPr lang="en-US" sz="1600" dirty="0"/>
              <a:t>Hogan, T.P., Cain, K., &amp; Bridges, M.S. (2013). Young children’s oral language abilities and later reading comprehension. In T. Shanahan &amp; C. J. Lonigan, </a:t>
            </a:r>
            <a:r>
              <a:rPr lang="en-US" sz="1600" i="1" dirty="0"/>
              <a:t>Early childhood literacy </a:t>
            </a:r>
            <a:r>
              <a:rPr lang="en-US" sz="1600" dirty="0"/>
              <a:t>(pp. 217-232.</a:t>
            </a:r>
            <a:r>
              <a:rPr lang="en-US" sz="1600" i="1" dirty="0"/>
              <a:t>. </a:t>
            </a:r>
            <a:r>
              <a:rPr lang="en-US" sz="1600" dirty="0"/>
              <a:t>Baltimore: Brookes.</a:t>
            </a:r>
          </a:p>
          <a:p>
            <a:pPr marL="228600" indent="-228600">
              <a:buNone/>
            </a:pPr>
            <a:r>
              <a:rPr lang="en-US" sz="1600" dirty="0"/>
              <a:t>Isbell, R. T. (2002). Telling and retelling stories: Learning language and literacy. </a:t>
            </a:r>
            <a:r>
              <a:rPr lang="en-US" sz="1600" i="1" dirty="0"/>
              <a:t>Young Children, </a:t>
            </a:r>
            <a:r>
              <a:rPr lang="en-US" sz="1600" dirty="0"/>
              <a:t>26-30.</a:t>
            </a:r>
          </a:p>
          <a:p>
            <a:pPr marL="228600" indent="-228600">
              <a:buNone/>
            </a:pPr>
            <a:r>
              <a:rPr lang="en-US" sz="1600" dirty="0" err="1"/>
              <a:t>Mashburn</a:t>
            </a:r>
            <a:r>
              <a:rPr lang="en-US" sz="1600" dirty="0"/>
              <a:t>, A. J., Justice, L. M., Downer, J. T., &amp; </a:t>
            </a:r>
            <a:r>
              <a:rPr lang="en-US" sz="1600" dirty="0" err="1"/>
              <a:t>Pianta</a:t>
            </a:r>
            <a:r>
              <a:rPr lang="en-US" sz="1600" dirty="0"/>
              <a:t>, R. C. (2009). Peer effects on children</a:t>
            </a:r>
            <a:r>
              <a:rPr lang="ja-JP" altLang="en-US" sz="1600" dirty="0"/>
              <a:t>’</a:t>
            </a:r>
            <a:r>
              <a:rPr lang="en-US" altLang="ja-JP" sz="1600" dirty="0"/>
              <a:t>s language achievement during pre-kindergarten. </a:t>
            </a:r>
            <a:r>
              <a:rPr lang="en-US" altLang="ja-JP" sz="1600" i="1" dirty="0"/>
              <a:t>Child Development, </a:t>
            </a:r>
            <a:r>
              <a:rPr lang="en-US" altLang="ja-JP" sz="1600" dirty="0"/>
              <a:t>80(3), 686-702.</a:t>
            </a:r>
          </a:p>
          <a:p>
            <a:pPr marL="228600" indent="-228600">
              <a:buNone/>
            </a:pPr>
            <a:r>
              <a:rPr lang="en-US" sz="1600" dirty="0"/>
              <a:t>National Reading Panel. (2000). </a:t>
            </a:r>
            <a:r>
              <a:rPr lang="en-US" sz="1600" i="1" dirty="0"/>
              <a:t>Teaching children to read: An evidence based assessment of the scientific research literature on reading and its implications for reading instruction. </a:t>
            </a:r>
            <a:r>
              <a:rPr lang="en-US" sz="1600" dirty="0"/>
              <a:t>Washington DC: National Institute of Child Health and Human Development.</a:t>
            </a:r>
            <a:endParaRPr lang="en-US" sz="1600" i="1" dirty="0">
              <a:latin typeface="Calibri" charset="0"/>
            </a:endParaRPr>
          </a:p>
          <a:p>
            <a:pPr marL="228600" indent="-228600">
              <a:buNone/>
            </a:pPr>
            <a:r>
              <a:rPr lang="en-US" sz="1600" i="1" dirty="0">
                <a:latin typeface="Calibri" charset="0"/>
              </a:rPr>
              <a:t>National Research Council, Snow, C., Burns., M. S., &amp; Griffin, P., Eds. (1998). Preventing Reading Difficulties in Young Children. Washington, DC: The National Academies Press</a:t>
            </a:r>
            <a:r>
              <a:rPr lang="en-US" sz="1800" i="1" dirty="0">
                <a:latin typeface="Calibri" charset="0"/>
              </a:rPr>
              <a:t>.</a:t>
            </a:r>
          </a:p>
          <a:p>
            <a:pPr marL="228600" indent="-228600">
              <a:buNone/>
            </a:pPr>
            <a:r>
              <a:rPr lang="en-US" sz="1800" dirty="0"/>
              <a:t>New Standards. (2001). </a:t>
            </a:r>
            <a:r>
              <a:rPr lang="en-US" sz="1800" i="1" dirty="0"/>
              <a:t>Speaking &amp; listening. </a:t>
            </a:r>
            <a:r>
              <a:rPr lang="en-US" sz="1800" dirty="0"/>
              <a:t>Pittsburgh, PA: University of Pittsburgh.</a:t>
            </a:r>
          </a:p>
          <a:p>
            <a:pPr marL="228600" indent="-228600">
              <a:buNone/>
            </a:pPr>
            <a:r>
              <a:rPr lang="en-US" sz="1800" dirty="0" err="1"/>
              <a:t>Roskos</a:t>
            </a:r>
            <a:r>
              <a:rPr lang="en-US" sz="1800" dirty="0"/>
              <a:t>, K. A., Tabors, P. O., &amp; </a:t>
            </a:r>
            <a:r>
              <a:rPr lang="en-US" sz="1800" dirty="0" err="1"/>
              <a:t>Lenhart</a:t>
            </a:r>
            <a:r>
              <a:rPr lang="en-US" sz="1800" dirty="0"/>
              <a:t>, L. A. (2009). </a:t>
            </a:r>
            <a:r>
              <a:rPr lang="en-US" sz="1800" i="1" dirty="0"/>
              <a:t>Oral language and early literacy in preschool. </a:t>
            </a:r>
            <a:r>
              <a:rPr lang="en-US" sz="1800" dirty="0"/>
              <a:t>Newark, DE: International Reading Association.</a:t>
            </a:r>
          </a:p>
          <a:p>
            <a:pPr marL="228600" indent="-228600">
              <a:buNone/>
            </a:pPr>
            <a:r>
              <a:rPr lang="en-US" sz="1800" dirty="0" err="1"/>
              <a:t>Shiel</a:t>
            </a:r>
            <a:r>
              <a:rPr lang="en-US" sz="1800" dirty="0"/>
              <a:t>, G., </a:t>
            </a:r>
            <a:r>
              <a:rPr lang="en-US" sz="1800" dirty="0" err="1"/>
              <a:t>Cregan</a:t>
            </a:r>
            <a:r>
              <a:rPr lang="en-US" sz="1800" dirty="0"/>
              <a:t>, A., </a:t>
            </a:r>
            <a:r>
              <a:rPr lang="en-US" sz="1800" dirty="0" err="1"/>
              <a:t>McGough</a:t>
            </a:r>
            <a:r>
              <a:rPr lang="en-US" sz="1800" dirty="0"/>
              <a:t>, A., &amp; Archer, P. (2012). </a:t>
            </a:r>
            <a:r>
              <a:rPr lang="en-US" sz="1800" i="1" dirty="0"/>
              <a:t>Oral language in early childhood primary education (3-8 years). </a:t>
            </a:r>
            <a:r>
              <a:rPr lang="en-US" sz="1800" dirty="0"/>
              <a:t>Dublin: National Council for Curriculum and Assessment.</a:t>
            </a:r>
          </a:p>
          <a:p>
            <a:pPr marL="0" indent="0">
              <a:buNone/>
            </a:pPr>
            <a:endParaRPr lang="en-US" sz="1800" i="1" dirty="0">
              <a:latin typeface="Calibri" charset="0"/>
            </a:endParaRPr>
          </a:p>
          <a:p>
            <a:pPr marL="0" indent="0" eaLnBrk="1" fontAlgn="auto" hangingPunct="1">
              <a:spcAft>
                <a:spcPts val="0"/>
              </a:spcAft>
              <a:buNone/>
              <a:defRPr/>
            </a:pPr>
            <a:endParaRPr lang="en-US" sz="1600" dirty="0">
              <a:ea typeface="+mn-ea"/>
              <a:cs typeface="+mn-cs"/>
            </a:endParaRPr>
          </a:p>
          <a:p>
            <a:pPr eaLnBrk="1" fontAlgn="auto" hangingPunct="1">
              <a:spcAft>
                <a:spcPts val="0"/>
              </a:spcAft>
              <a:buFont typeface="Arial" panose="020B0604020202020204" pitchFamily="34" charset="0"/>
              <a:buChar char="•"/>
              <a:defRPr/>
            </a:pPr>
            <a:endParaRPr lang="en-US" sz="1600" dirty="0">
              <a:ea typeface="+mn-ea"/>
              <a:cs typeface="+mn-cs"/>
            </a:endParaRPr>
          </a:p>
        </p:txBody>
      </p:sp>
    </p:spTree>
    <p:extLst>
      <p:ext uri="{BB962C8B-B14F-4D97-AF65-F5344CB8AC3E}">
        <p14:creationId xmlns:p14="http://schemas.microsoft.com/office/powerpoint/2010/main" val="1665444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fontScale="77500" lnSpcReduction="20000"/>
          </a:bodyPr>
          <a:lstStyle/>
          <a:p>
            <a:r>
              <a:rPr lang="en-US" dirty="0">
                <a:latin typeface="Calibri" charset="0"/>
              </a:rPr>
              <a:t>A phoneme is a unit of sound that distinguishes one word from another within a language</a:t>
            </a:r>
          </a:p>
          <a:p>
            <a:r>
              <a:rPr lang="en-US" dirty="0">
                <a:latin typeface="Calibri" charset="0"/>
              </a:rPr>
              <a:t>Human languages likely use between 300-500 phonemes, but it is difficult to compare phonemes across languages because of the contrastive definition</a:t>
            </a:r>
          </a:p>
          <a:p>
            <a:r>
              <a:rPr lang="en-US" dirty="0">
                <a:latin typeface="Calibri" charset="0"/>
              </a:rPr>
              <a:t>Thus, /r/ and /l/ are phonemes within English, because these sounds distinguish words like /rock/ from /lock/</a:t>
            </a:r>
          </a:p>
          <a:p>
            <a:r>
              <a:rPr lang="en-US" dirty="0">
                <a:latin typeface="Calibri" charset="0"/>
              </a:rPr>
              <a:t>But those phonemes don’t exist in Japanese  because those sounds don’t distinguish any words in that language</a:t>
            </a:r>
          </a:p>
          <a:p>
            <a:r>
              <a:rPr lang="en-US" dirty="0">
                <a:latin typeface="Calibri" charset="0"/>
              </a:rPr>
              <a:t>Allophones are pronunciation variants of the                                      same phoneme (/p/in vs. s/p/in), but these               differences don’t alter meaning (learners have to learn to hear these as equivalent)</a:t>
            </a: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Phonemes</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37177214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a:bodyPr>
          <a:lstStyle/>
          <a:p>
            <a:r>
              <a:rPr lang="en-US" dirty="0"/>
              <a:t>Most speech sounds are produced by creating a stream of air which flows from the lungs through the mouth or nose. </a:t>
            </a:r>
          </a:p>
          <a:p>
            <a:r>
              <a:rPr lang="en-US" dirty="0"/>
              <a:t>We use this stream of air to form specific sounds with our vocal folds and/or by changing the configuration of our mouths.</a:t>
            </a: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How Phonemes Are Formed</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8030417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fontScale="92500" lnSpcReduction="10000"/>
          </a:bodyPr>
          <a:lstStyle/>
          <a:p>
            <a:r>
              <a:rPr lang="en-US" dirty="0"/>
              <a:t>We produce consonants by stopping the air stream entirely (e.g., with our lips when saying /p/ or with our tongues when saying /t/ or by leaving a very narrow gap which makes the air hiss as it passes (with lips and teeth when saying /f/ or with our tongues when saying /s/)</a:t>
            </a:r>
          </a:p>
          <a:p>
            <a:r>
              <a:rPr lang="en-US" dirty="0"/>
              <a:t>We also differentiate consonants by                 bringing vocal folds close together,                     making a vibration; when they are                         apart, they do not vibrate (/s/  or /z/) </a:t>
            </a:r>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How Consonants Are Formed </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40899457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Definition of Oral Language</a:t>
            </a:r>
          </a:p>
        </p:txBody>
      </p:sp>
      <p:pic>
        <p:nvPicPr>
          <p:cNvPr id="4" name="Content Placeholder 3" descr="images.png"/>
          <p:cNvPicPr>
            <a:picLocks noGrp="1" noChangeAspect="1"/>
          </p:cNvPicPr>
          <p:nvPr>
            <p:ph idx="1"/>
          </p:nvPr>
        </p:nvPicPr>
        <p:blipFill>
          <a:blip r:embed="rId2">
            <a:extLst>
              <a:ext uri="{28A0092B-C50C-407E-A947-70E740481C1C}">
                <a14:useLocalDpi xmlns:a14="http://schemas.microsoft.com/office/drawing/2010/main" val="0"/>
              </a:ext>
            </a:extLst>
          </a:blip>
          <a:srcRect t="22502" b="22502"/>
          <a:stretch>
            <a:fillRect/>
          </a:stretch>
        </p:blipFill>
        <p:spPr>
          <a:xfrm>
            <a:off x="6445860" y="4893732"/>
            <a:ext cx="2647944" cy="1828801"/>
          </a:xfrm>
        </p:spPr>
      </p:pic>
      <p:sp>
        <p:nvSpPr>
          <p:cNvPr id="6" name="Rectangle 5"/>
          <p:cNvSpPr/>
          <p:nvPr/>
        </p:nvSpPr>
        <p:spPr>
          <a:xfrm>
            <a:off x="592667" y="1625600"/>
            <a:ext cx="8094133" cy="1569660"/>
          </a:xfrm>
          <a:prstGeom prst="rect">
            <a:avLst/>
          </a:prstGeom>
        </p:spPr>
        <p:txBody>
          <a:bodyPr wrap="square">
            <a:spAutoFit/>
          </a:bodyPr>
          <a:lstStyle/>
          <a:p>
            <a:r>
              <a:rPr lang="en-US" sz="3200" dirty="0"/>
              <a:t>Oral language is the system through which we use spoken words to communicate knowledge, ideas, and feelings (more than speech)</a:t>
            </a:r>
          </a:p>
        </p:txBody>
      </p:sp>
    </p:spTree>
    <p:extLst>
      <p:ext uri="{BB962C8B-B14F-4D97-AF65-F5344CB8AC3E}">
        <p14:creationId xmlns:p14="http://schemas.microsoft.com/office/powerpoint/2010/main" val="4189775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fontScale="92500" lnSpcReduction="10000"/>
          </a:bodyPr>
          <a:lstStyle/>
          <a:p>
            <a:pPr marL="0" indent="0">
              <a:buNone/>
            </a:pPr>
            <a:r>
              <a:rPr lang="en-US" b="1" dirty="0">
                <a:latin typeface="Calibri" charset="0"/>
              </a:rPr>
              <a:t>Place of articulation</a:t>
            </a:r>
          </a:p>
          <a:p>
            <a:r>
              <a:rPr lang="en-US" b="1" dirty="0">
                <a:latin typeface="Calibri" charset="0"/>
              </a:rPr>
              <a:t>Bilabial: </a:t>
            </a:r>
            <a:r>
              <a:rPr lang="en-US" dirty="0">
                <a:latin typeface="Calibri" charset="0"/>
              </a:rPr>
              <a:t>both lips (/p/in, /b/</a:t>
            </a:r>
            <a:r>
              <a:rPr lang="en-US" dirty="0" err="1">
                <a:latin typeface="Calibri" charset="0"/>
              </a:rPr>
              <a:t>ust</a:t>
            </a:r>
            <a:r>
              <a:rPr lang="en-US" dirty="0">
                <a:latin typeface="Calibri" charset="0"/>
              </a:rPr>
              <a:t>, see/m/)</a:t>
            </a:r>
          </a:p>
          <a:p>
            <a:r>
              <a:rPr lang="en-US" b="1" dirty="0">
                <a:latin typeface="Calibri" charset="0"/>
              </a:rPr>
              <a:t>Labiodental: </a:t>
            </a:r>
            <a:r>
              <a:rPr lang="en-US" dirty="0">
                <a:latin typeface="Calibri" charset="0"/>
              </a:rPr>
              <a:t>between teeth (/f/in, /v/an)</a:t>
            </a:r>
          </a:p>
          <a:p>
            <a:r>
              <a:rPr lang="en-US" b="1" dirty="0">
                <a:latin typeface="Calibri" charset="0"/>
              </a:rPr>
              <a:t>Alveolar: </a:t>
            </a:r>
            <a:r>
              <a:rPr lang="en-US" dirty="0">
                <a:latin typeface="Calibri" charset="0"/>
              </a:rPr>
              <a:t>tongue and ridge behind teeth (/t/in, /d/</a:t>
            </a:r>
            <a:r>
              <a:rPr lang="en-US" dirty="0" err="1">
                <a:latin typeface="Calibri" charset="0"/>
              </a:rPr>
              <a:t>ust</a:t>
            </a:r>
            <a:r>
              <a:rPr lang="en-US" dirty="0">
                <a:latin typeface="Calibri" charset="0"/>
              </a:rPr>
              <a:t>, /s/in, /z/</a:t>
            </a:r>
            <a:r>
              <a:rPr lang="en-US" dirty="0" err="1">
                <a:latin typeface="Calibri" charset="0"/>
              </a:rPr>
              <a:t>oo</a:t>
            </a:r>
            <a:r>
              <a:rPr lang="en-US" dirty="0">
                <a:latin typeface="Calibri" charset="0"/>
              </a:rPr>
              <a:t>, see/n/)</a:t>
            </a:r>
          </a:p>
          <a:p>
            <a:r>
              <a:rPr lang="en-US" b="1" dirty="0">
                <a:latin typeface="Calibri" charset="0"/>
              </a:rPr>
              <a:t>Palatal: </a:t>
            </a:r>
            <a:r>
              <a:rPr lang="en-US" dirty="0">
                <a:latin typeface="Calibri" charset="0"/>
              </a:rPr>
              <a:t>tongue and hard palate (/</a:t>
            </a:r>
            <a:r>
              <a:rPr lang="en-US" dirty="0" err="1">
                <a:latin typeface="Calibri" charset="0"/>
              </a:rPr>
              <a:t>sh</a:t>
            </a:r>
            <a:r>
              <a:rPr lang="en-US" dirty="0">
                <a:latin typeface="Calibri" charset="0"/>
              </a:rPr>
              <a:t>/in, /</a:t>
            </a:r>
            <a:r>
              <a:rPr lang="en-US" dirty="0" err="1">
                <a:latin typeface="Calibri" charset="0"/>
              </a:rPr>
              <a:t>ch</a:t>
            </a:r>
            <a:r>
              <a:rPr lang="en-US" dirty="0">
                <a:latin typeface="Calibri" charset="0"/>
              </a:rPr>
              <a:t>/</a:t>
            </a:r>
            <a:r>
              <a:rPr lang="en-US" dirty="0" err="1">
                <a:latin typeface="Calibri" charset="0"/>
              </a:rPr>
              <a:t>eap</a:t>
            </a:r>
            <a:r>
              <a:rPr lang="en-US" dirty="0">
                <a:latin typeface="Calibri" charset="0"/>
              </a:rPr>
              <a:t>, /j/</a:t>
            </a:r>
            <a:r>
              <a:rPr lang="en-US" dirty="0" err="1">
                <a:latin typeface="Calibri" charset="0"/>
              </a:rPr>
              <a:t>eep</a:t>
            </a:r>
            <a:r>
              <a:rPr lang="en-US" dirty="0">
                <a:latin typeface="Calibri" charset="0"/>
              </a:rPr>
              <a:t>, /r/ate)</a:t>
            </a:r>
          </a:p>
          <a:p>
            <a:r>
              <a:rPr lang="en-US" b="1" dirty="0">
                <a:latin typeface="Calibri" charset="0"/>
              </a:rPr>
              <a:t>Velar: </a:t>
            </a:r>
            <a:r>
              <a:rPr lang="en-US" dirty="0">
                <a:latin typeface="Calibri" charset="0"/>
              </a:rPr>
              <a:t>soft palate (/k/in, /g/</a:t>
            </a:r>
            <a:r>
              <a:rPr lang="en-US" dirty="0" err="1">
                <a:latin typeface="Calibri" charset="0"/>
              </a:rPr>
              <a:t>ust</a:t>
            </a:r>
            <a:r>
              <a:rPr lang="en-US" dirty="0">
                <a:latin typeface="Calibri" charset="0"/>
              </a:rPr>
              <a:t>, </a:t>
            </a:r>
            <a:r>
              <a:rPr lang="en-US" dirty="0" err="1">
                <a:latin typeface="Calibri" charset="0"/>
              </a:rPr>
              <a:t>si</a:t>
            </a:r>
            <a:r>
              <a:rPr lang="en-US">
                <a:latin typeface="Calibri" charset="0"/>
              </a:rPr>
              <a:t>/ng/)</a:t>
            </a:r>
            <a:endParaRPr lang="en-US" dirty="0">
              <a:latin typeface="Calibri" charset="0"/>
            </a:endParaRPr>
          </a:p>
          <a:p>
            <a:r>
              <a:rPr lang="en-US" b="1" dirty="0">
                <a:latin typeface="Calibri" charset="0"/>
              </a:rPr>
              <a:t>Glottal: </a:t>
            </a:r>
            <a:r>
              <a:rPr lang="en-US" dirty="0">
                <a:latin typeface="Calibri" charset="0"/>
              </a:rPr>
              <a:t>throat (/h/it)</a:t>
            </a: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rPr>
              <a:t>Distinguishing Consonants</a:t>
            </a:r>
            <a:endParaRPr lang="en-US" altLang="en-US" dirty="0">
              <a:solidFill>
                <a:srgbClr val="008000"/>
              </a:solidFill>
              <a:ea typeface="+mj-ea"/>
              <a:cs typeface="+mj-cs"/>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3976451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fontScale="85000" lnSpcReduction="20000"/>
          </a:bodyPr>
          <a:lstStyle/>
          <a:p>
            <a:pPr marL="0" indent="0">
              <a:buNone/>
            </a:pPr>
            <a:r>
              <a:rPr lang="en-US" b="1" dirty="0">
                <a:latin typeface="Calibri" charset="0"/>
              </a:rPr>
              <a:t>Manner of articulation</a:t>
            </a:r>
          </a:p>
          <a:p>
            <a:r>
              <a:rPr lang="en-US" b="1" dirty="0">
                <a:latin typeface="Calibri" charset="0"/>
              </a:rPr>
              <a:t>Stops: </a:t>
            </a:r>
            <a:r>
              <a:rPr lang="en-US" dirty="0">
                <a:latin typeface="Calibri" charset="0"/>
              </a:rPr>
              <a:t>air is stopped (/p/in, /</a:t>
            </a:r>
            <a:r>
              <a:rPr lang="en-US" dirty="0">
                <a:solidFill>
                  <a:srgbClr val="000000"/>
                </a:solidFill>
                <a:latin typeface="Calibri" charset="0"/>
              </a:rPr>
              <a:t>t</a:t>
            </a:r>
            <a:r>
              <a:rPr lang="en-US" dirty="0">
                <a:latin typeface="Calibri" charset="0"/>
              </a:rPr>
              <a:t>/op, /</a:t>
            </a:r>
            <a:r>
              <a:rPr lang="en-US" dirty="0">
                <a:solidFill>
                  <a:srgbClr val="FF0000"/>
                </a:solidFill>
                <a:latin typeface="Calibri" charset="0"/>
              </a:rPr>
              <a:t>g</a:t>
            </a:r>
            <a:r>
              <a:rPr lang="en-US" dirty="0">
                <a:latin typeface="Calibri" charset="0"/>
              </a:rPr>
              <a:t>/</a:t>
            </a:r>
            <a:r>
              <a:rPr lang="en-US" dirty="0" err="1">
                <a:latin typeface="Calibri" charset="0"/>
              </a:rPr>
              <a:t>ust</a:t>
            </a:r>
            <a:r>
              <a:rPr lang="en-US" dirty="0">
                <a:latin typeface="Calibri" charset="0"/>
              </a:rPr>
              <a:t>)</a:t>
            </a:r>
          </a:p>
          <a:p>
            <a:r>
              <a:rPr lang="en-US" b="1" dirty="0">
                <a:latin typeface="Calibri" charset="0"/>
              </a:rPr>
              <a:t>Fricatives:  </a:t>
            </a:r>
            <a:r>
              <a:rPr lang="en-US" dirty="0">
                <a:latin typeface="Calibri" charset="0"/>
              </a:rPr>
              <a:t>restricted air causes friction                               (/f/in, /</a:t>
            </a:r>
            <a:r>
              <a:rPr lang="en-US" dirty="0">
                <a:solidFill>
                  <a:srgbClr val="000000"/>
                </a:solidFill>
                <a:latin typeface="Calibri" charset="0"/>
              </a:rPr>
              <a:t>v</a:t>
            </a:r>
            <a:r>
              <a:rPr lang="en-US" dirty="0">
                <a:latin typeface="Calibri" charset="0"/>
              </a:rPr>
              <a:t>/an, /</a:t>
            </a:r>
            <a:r>
              <a:rPr lang="en-US" dirty="0" err="1">
                <a:solidFill>
                  <a:srgbClr val="000000"/>
                </a:solidFill>
                <a:latin typeface="Calibri" charset="0"/>
              </a:rPr>
              <a:t>th</a:t>
            </a:r>
            <a:r>
              <a:rPr lang="en-US" dirty="0">
                <a:latin typeface="Calibri" charset="0"/>
              </a:rPr>
              <a:t>/in, /</a:t>
            </a:r>
            <a:r>
              <a:rPr lang="en-US" dirty="0" err="1">
                <a:solidFill>
                  <a:srgbClr val="FF0000"/>
                </a:solidFill>
                <a:latin typeface="Calibri" charset="0"/>
              </a:rPr>
              <a:t>th</a:t>
            </a:r>
            <a:r>
              <a:rPr lang="en-US" dirty="0">
                <a:latin typeface="Calibri" charset="0"/>
              </a:rPr>
              <a:t>/an, /</a:t>
            </a:r>
            <a:r>
              <a:rPr lang="en-US" dirty="0">
                <a:solidFill>
                  <a:srgbClr val="FF0000"/>
                </a:solidFill>
                <a:latin typeface="Calibri" charset="0"/>
              </a:rPr>
              <a:t>z</a:t>
            </a:r>
            <a:r>
              <a:rPr lang="en-US" dirty="0">
                <a:latin typeface="Calibri" charset="0"/>
              </a:rPr>
              <a:t>/</a:t>
            </a:r>
            <a:r>
              <a:rPr lang="en-US" dirty="0" err="1">
                <a:latin typeface="Calibri" charset="0"/>
              </a:rPr>
              <a:t>oo</a:t>
            </a:r>
            <a:r>
              <a:rPr lang="en-US" dirty="0">
                <a:latin typeface="Calibri" charset="0"/>
              </a:rPr>
              <a:t>)</a:t>
            </a:r>
          </a:p>
          <a:p>
            <a:r>
              <a:rPr lang="en-US" b="1" dirty="0">
                <a:latin typeface="Calibri" charset="0"/>
              </a:rPr>
              <a:t>Affricates: </a:t>
            </a:r>
            <a:r>
              <a:rPr lang="en-US" dirty="0">
                <a:latin typeface="Calibri" charset="0"/>
              </a:rPr>
              <a:t>combinations of stops and fricatives               (/</a:t>
            </a:r>
            <a:r>
              <a:rPr lang="en-US" dirty="0" err="1">
                <a:latin typeface="Calibri" charset="0"/>
              </a:rPr>
              <a:t>ch</a:t>
            </a:r>
            <a:r>
              <a:rPr lang="en-US" dirty="0">
                <a:latin typeface="Calibri" charset="0"/>
              </a:rPr>
              <a:t>/</a:t>
            </a:r>
            <a:r>
              <a:rPr lang="en-US" dirty="0" err="1">
                <a:latin typeface="Calibri" charset="0"/>
              </a:rPr>
              <a:t>eep</a:t>
            </a:r>
            <a:r>
              <a:rPr lang="en-US" dirty="0">
                <a:latin typeface="Calibri" charset="0"/>
              </a:rPr>
              <a:t>, /</a:t>
            </a:r>
            <a:r>
              <a:rPr lang="en-US" dirty="0">
                <a:solidFill>
                  <a:srgbClr val="FF0000"/>
                </a:solidFill>
                <a:latin typeface="Calibri" charset="0"/>
              </a:rPr>
              <a:t>j</a:t>
            </a:r>
            <a:r>
              <a:rPr lang="en-US" dirty="0">
                <a:latin typeface="Calibri" charset="0"/>
              </a:rPr>
              <a:t>/</a:t>
            </a:r>
            <a:r>
              <a:rPr lang="en-US" dirty="0" err="1">
                <a:latin typeface="Calibri" charset="0"/>
              </a:rPr>
              <a:t>eep</a:t>
            </a:r>
            <a:r>
              <a:rPr lang="en-US" dirty="0">
                <a:latin typeface="Calibri" charset="0"/>
              </a:rPr>
              <a:t>)</a:t>
            </a:r>
          </a:p>
          <a:p>
            <a:r>
              <a:rPr lang="en-US" b="1" dirty="0">
                <a:latin typeface="Calibri" charset="0"/>
              </a:rPr>
              <a:t>Nasals: </a:t>
            </a:r>
            <a:r>
              <a:rPr lang="en-US" dirty="0">
                <a:latin typeface="Calibri" charset="0"/>
              </a:rPr>
              <a:t>air redirected to nose (see/m/, </a:t>
            </a:r>
            <a:r>
              <a:rPr lang="en-US" dirty="0" err="1">
                <a:latin typeface="Calibri" charset="0"/>
              </a:rPr>
              <a:t>soo</a:t>
            </a:r>
            <a:r>
              <a:rPr lang="en-US" dirty="0">
                <a:latin typeface="Calibri" charset="0"/>
              </a:rPr>
              <a:t>/n/, </a:t>
            </a:r>
            <a:r>
              <a:rPr lang="en-US" dirty="0" err="1">
                <a:latin typeface="Calibri" charset="0"/>
              </a:rPr>
              <a:t>si</a:t>
            </a:r>
            <a:r>
              <a:rPr lang="en-US" dirty="0">
                <a:latin typeface="Calibri" charset="0"/>
              </a:rPr>
              <a:t>/</a:t>
            </a:r>
            <a:r>
              <a:rPr lang="en-US" dirty="0" err="1">
                <a:latin typeface="Calibri" charset="0"/>
              </a:rPr>
              <a:t>ng</a:t>
            </a:r>
            <a:r>
              <a:rPr lang="en-US" dirty="0">
                <a:latin typeface="Calibri" charset="0"/>
              </a:rPr>
              <a:t>/)</a:t>
            </a:r>
          </a:p>
          <a:p>
            <a:r>
              <a:rPr lang="en-US" b="1" dirty="0">
                <a:latin typeface="Calibri" charset="0"/>
              </a:rPr>
              <a:t>Liquids: </a:t>
            </a:r>
            <a:r>
              <a:rPr lang="en-US" dirty="0">
                <a:latin typeface="Calibri" charset="0"/>
              </a:rPr>
              <a:t>almost no air is stopped                                             (/l/ate, /r/ate))</a:t>
            </a:r>
          </a:p>
          <a:p>
            <a:r>
              <a:rPr lang="en-US" b="1" dirty="0">
                <a:latin typeface="Calibri" charset="0"/>
              </a:rPr>
              <a:t>Glides: </a:t>
            </a:r>
            <a:r>
              <a:rPr lang="en-US" dirty="0">
                <a:latin typeface="Calibri" charset="0"/>
              </a:rPr>
              <a:t>vowel-like stops (/w/ell, /y/ell)</a:t>
            </a:r>
          </a:p>
          <a:p>
            <a:r>
              <a:rPr lang="en-US" b="1" dirty="0">
                <a:solidFill>
                  <a:srgbClr val="FF0000"/>
                </a:solidFill>
                <a:latin typeface="Calibri" charset="0"/>
              </a:rPr>
              <a:t>Voiced</a:t>
            </a:r>
            <a:r>
              <a:rPr lang="en-US" b="1" dirty="0">
                <a:latin typeface="Calibri" charset="0"/>
              </a:rPr>
              <a:t>/Voiceless: </a:t>
            </a:r>
            <a:r>
              <a:rPr lang="en-US" dirty="0">
                <a:latin typeface="Calibri" charset="0"/>
              </a:rPr>
              <a:t>vibrations</a:t>
            </a:r>
            <a:endParaRPr lang="en-US" b="1"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rPr>
              <a:t>Distinguishing Consonants</a:t>
            </a:r>
            <a:endParaRPr lang="en-US" altLang="en-US" dirty="0">
              <a:solidFill>
                <a:srgbClr val="008000"/>
              </a:solidFill>
              <a:ea typeface="+mj-ea"/>
              <a:cs typeface="+mj-cs"/>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76508821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a:bodyPr>
          <a:lstStyle/>
          <a:p>
            <a:r>
              <a:rPr lang="en-US" dirty="0"/>
              <a:t>Vowels are sounds formed by allowing a free flow of air through the mouth</a:t>
            </a:r>
          </a:p>
          <a:p>
            <a:r>
              <a:rPr lang="en-US" dirty="0"/>
              <a:t>We produce the different vowels by changing the shape of our mouths by moving our tongues, lips, and jaw</a:t>
            </a:r>
            <a:r>
              <a:rPr lang="en-US" dirty="0">
                <a:effectLst/>
              </a:rPr>
              <a:t> </a:t>
            </a:r>
          </a:p>
          <a:p>
            <a:r>
              <a:rPr lang="en-US" dirty="0">
                <a:latin typeface="Calibri" charset="0"/>
              </a:rPr>
              <a:t>Vowels are shaped by tongue and lips </a:t>
            </a: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How Vowels Are Formed </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252969373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a:bodyPr>
          <a:lstStyle/>
          <a:p>
            <a:r>
              <a:rPr lang="en-US" dirty="0"/>
              <a:t>We produce vowels by shaping the the air stream by changing the shape of our mouth and by relaxing or stretching our vocal folds</a:t>
            </a:r>
          </a:p>
          <a:p>
            <a:r>
              <a:rPr lang="en-US" dirty="0">
                <a:latin typeface="Calibri" charset="0"/>
              </a:rPr>
              <a:t>Vowels also are distinguished by where in the voice apparatus they are formed </a:t>
            </a: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How Vowels Are Formed</a:t>
            </a:r>
            <a:r>
              <a:rPr lang="en-US" altLang="en-US" dirty="0">
                <a:solidFill>
                  <a:srgbClr val="008000"/>
                </a:solidFill>
              </a:rPr>
              <a:t> (cont.)</a:t>
            </a:r>
            <a:r>
              <a:rPr lang="en-US" altLang="en-US" dirty="0">
                <a:solidFill>
                  <a:srgbClr val="008000"/>
                </a:solidFill>
                <a:ea typeface="+mj-ea"/>
                <a:cs typeface="+mj-cs"/>
              </a:rPr>
              <a:t> </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333539507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1000" y="1292225"/>
            <a:ext cx="8458198" cy="4363508"/>
          </a:xfrm>
        </p:spPr>
        <p:txBody>
          <a:bodyPr>
            <a:normAutofit/>
          </a:bodyPr>
          <a:lstStyle/>
          <a:p>
            <a:r>
              <a:rPr lang="en-US" dirty="0">
                <a:latin typeface="Calibri" charset="0"/>
              </a:rPr>
              <a:t>The English language employs 44 phonemes</a:t>
            </a:r>
          </a:p>
          <a:p>
            <a:r>
              <a:rPr lang="en-US" dirty="0">
                <a:latin typeface="Calibri" charset="0"/>
              </a:rPr>
              <a:t>What this means is that if someone can perceive those 44 sounds, he/she will be able to successfully distinguish all the words in English (Spanish has 24)</a:t>
            </a: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English Phonemes</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0268" y="4504268"/>
            <a:ext cx="2353732" cy="2353732"/>
          </a:xfrm>
          <a:prstGeom prst="rect">
            <a:avLst/>
          </a:prstGeom>
        </p:spPr>
      </p:pic>
    </p:spTree>
    <p:extLst>
      <p:ext uri="{BB962C8B-B14F-4D97-AF65-F5344CB8AC3E}">
        <p14:creationId xmlns:p14="http://schemas.microsoft.com/office/powerpoint/2010/main" val="317356622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Consonants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4064592"/>
              </p:ext>
            </p:extLst>
          </p:nvPr>
        </p:nvGraphicFramePr>
        <p:xfrm>
          <a:off x="220133" y="1231048"/>
          <a:ext cx="8635999" cy="5626952"/>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864339">
                  <a:extLst>
                    <a:ext uri="{9D8B030D-6E8A-4147-A177-3AD203B41FA5}">
                      <a16:colId xmlns:a16="http://schemas.microsoft.com/office/drawing/2014/main" val="20001"/>
                    </a:ext>
                  </a:extLst>
                </a:gridCol>
                <a:gridCol w="2096806">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chemeClr val="tx1"/>
                          </a:solidFill>
                        </a:rPr>
                        <a:t>Phoneme</a:t>
                      </a:r>
                    </a:p>
                  </a:txBody>
                  <a:tcPr/>
                </a:tc>
                <a:tc>
                  <a:txBody>
                    <a:bodyPr/>
                    <a:lstStyle/>
                    <a:p>
                      <a:pPr algn="ctr"/>
                      <a:r>
                        <a:rPr lang="en-US" dirty="0">
                          <a:solidFill>
                            <a:schemeClr val="tx1"/>
                          </a:solidFill>
                        </a:rPr>
                        <a:t>Spelling</a:t>
                      </a:r>
                    </a:p>
                  </a:txBody>
                  <a:tcPr/>
                </a:tc>
                <a:tc>
                  <a:txBody>
                    <a:bodyPr/>
                    <a:lstStyle/>
                    <a:p>
                      <a:pPr algn="ctr"/>
                      <a:r>
                        <a:rPr lang="en-US" dirty="0">
                          <a:solidFill>
                            <a:schemeClr val="tx1"/>
                          </a:solidFill>
                        </a:rPr>
                        <a:t>Examples</a:t>
                      </a:r>
                    </a:p>
                  </a:txBody>
                  <a:tcPr/>
                </a:tc>
                <a:extLst>
                  <a:ext uri="{0D108BD9-81ED-4DB2-BD59-A6C34878D82A}">
                    <a16:rowId xmlns:a16="http://schemas.microsoft.com/office/drawing/2014/main" val="10000"/>
                  </a:ext>
                </a:extLst>
              </a:tr>
              <a:tr h="453352">
                <a:tc>
                  <a:txBody>
                    <a:bodyPr/>
                    <a:lstStyle/>
                    <a:p>
                      <a:r>
                        <a:rPr lang="en-US" dirty="0"/>
                        <a:t>1</a:t>
                      </a:r>
                    </a:p>
                  </a:txBody>
                  <a:tcPr/>
                </a:tc>
                <a:tc>
                  <a:txBody>
                    <a:bodyPr/>
                    <a:lstStyle/>
                    <a:p>
                      <a:pPr algn="ctr"/>
                      <a:r>
                        <a:rPr lang="en-US" dirty="0"/>
                        <a:t>/b/</a:t>
                      </a:r>
                    </a:p>
                  </a:txBody>
                  <a:tcPr/>
                </a:tc>
                <a:tc>
                  <a:txBody>
                    <a:bodyPr/>
                    <a:lstStyle/>
                    <a:p>
                      <a:r>
                        <a:rPr lang="en-US" dirty="0"/>
                        <a:t>b,</a:t>
                      </a:r>
                      <a:r>
                        <a:rPr lang="en-US" baseline="0" dirty="0"/>
                        <a:t> bb</a:t>
                      </a:r>
                      <a:endParaRPr lang="en-US" dirty="0"/>
                    </a:p>
                  </a:txBody>
                  <a:tcPr/>
                </a:tc>
                <a:tc>
                  <a:txBody>
                    <a:bodyPr/>
                    <a:lstStyle/>
                    <a:p>
                      <a:r>
                        <a:rPr lang="en-US" dirty="0"/>
                        <a:t>big, rubber </a:t>
                      </a:r>
                    </a:p>
                  </a:txBody>
                  <a:tcPr/>
                </a:tc>
                <a:extLst>
                  <a:ext uri="{0D108BD9-81ED-4DB2-BD59-A6C34878D82A}">
                    <a16:rowId xmlns:a16="http://schemas.microsoft.com/office/drawing/2014/main" val="10001"/>
                  </a:ext>
                </a:extLst>
              </a:tr>
              <a:tr h="453352">
                <a:tc>
                  <a:txBody>
                    <a:bodyPr/>
                    <a:lstStyle/>
                    <a:p>
                      <a:r>
                        <a:rPr lang="en-US" dirty="0"/>
                        <a:t>2</a:t>
                      </a:r>
                    </a:p>
                  </a:txBody>
                  <a:tcPr/>
                </a:tc>
                <a:tc>
                  <a:txBody>
                    <a:bodyPr/>
                    <a:lstStyle/>
                    <a:p>
                      <a:pPr algn="ctr"/>
                      <a:r>
                        <a:rPr lang="en-US" dirty="0"/>
                        <a:t>/d/</a:t>
                      </a:r>
                    </a:p>
                  </a:txBody>
                  <a:tcPr/>
                </a:tc>
                <a:tc>
                  <a:txBody>
                    <a:bodyPr/>
                    <a:lstStyle/>
                    <a:p>
                      <a:r>
                        <a:rPr lang="en-US" dirty="0"/>
                        <a:t>d,</a:t>
                      </a:r>
                      <a:r>
                        <a:rPr lang="en-US" baseline="0" dirty="0"/>
                        <a:t> </a:t>
                      </a:r>
                      <a:r>
                        <a:rPr lang="en-US" baseline="0" dirty="0" err="1"/>
                        <a:t>dd</a:t>
                      </a:r>
                      <a:r>
                        <a:rPr lang="en-US" baseline="0" dirty="0"/>
                        <a:t>, </a:t>
                      </a:r>
                      <a:r>
                        <a:rPr lang="en-US" baseline="0" dirty="0" err="1"/>
                        <a:t>ed</a:t>
                      </a:r>
                      <a:endParaRPr lang="en-US" dirty="0"/>
                    </a:p>
                  </a:txBody>
                  <a:tcPr/>
                </a:tc>
                <a:tc>
                  <a:txBody>
                    <a:bodyPr/>
                    <a:lstStyle/>
                    <a:p>
                      <a:r>
                        <a:rPr lang="en-US" dirty="0"/>
                        <a:t>dog, add, filled</a:t>
                      </a:r>
                    </a:p>
                  </a:txBody>
                  <a:tcPr/>
                </a:tc>
                <a:extLst>
                  <a:ext uri="{0D108BD9-81ED-4DB2-BD59-A6C34878D82A}">
                    <a16:rowId xmlns:a16="http://schemas.microsoft.com/office/drawing/2014/main" val="10002"/>
                  </a:ext>
                </a:extLst>
              </a:tr>
              <a:tr h="453352">
                <a:tc>
                  <a:txBody>
                    <a:bodyPr/>
                    <a:lstStyle/>
                    <a:p>
                      <a:r>
                        <a:rPr lang="en-US" dirty="0"/>
                        <a:t>3</a:t>
                      </a:r>
                    </a:p>
                  </a:txBody>
                  <a:tcPr/>
                </a:tc>
                <a:tc>
                  <a:txBody>
                    <a:bodyPr/>
                    <a:lstStyle/>
                    <a:p>
                      <a:pPr algn="ctr"/>
                      <a:r>
                        <a:rPr lang="en-US" dirty="0"/>
                        <a:t>/f/</a:t>
                      </a:r>
                    </a:p>
                  </a:txBody>
                  <a:tcPr/>
                </a:tc>
                <a:tc>
                  <a:txBody>
                    <a:bodyPr/>
                    <a:lstStyle/>
                    <a:p>
                      <a:r>
                        <a:rPr lang="en-US" dirty="0"/>
                        <a:t>f, </a:t>
                      </a:r>
                      <a:r>
                        <a:rPr lang="en-US" dirty="0" err="1"/>
                        <a:t>ph</a:t>
                      </a:r>
                      <a:endParaRPr lang="en-US" dirty="0"/>
                    </a:p>
                  </a:txBody>
                  <a:tcPr/>
                </a:tc>
                <a:tc>
                  <a:txBody>
                    <a:bodyPr/>
                    <a:lstStyle/>
                    <a:p>
                      <a:r>
                        <a:rPr lang="en-US" dirty="0"/>
                        <a:t>fish, phone</a:t>
                      </a:r>
                    </a:p>
                  </a:txBody>
                  <a:tcPr/>
                </a:tc>
                <a:extLst>
                  <a:ext uri="{0D108BD9-81ED-4DB2-BD59-A6C34878D82A}">
                    <a16:rowId xmlns:a16="http://schemas.microsoft.com/office/drawing/2014/main" val="10003"/>
                  </a:ext>
                </a:extLst>
              </a:tr>
              <a:tr h="453352">
                <a:tc>
                  <a:txBody>
                    <a:bodyPr/>
                    <a:lstStyle/>
                    <a:p>
                      <a:r>
                        <a:rPr lang="en-US" dirty="0"/>
                        <a:t>4</a:t>
                      </a:r>
                    </a:p>
                  </a:txBody>
                  <a:tcPr/>
                </a:tc>
                <a:tc>
                  <a:txBody>
                    <a:bodyPr/>
                    <a:lstStyle/>
                    <a:p>
                      <a:pPr algn="ctr"/>
                      <a:r>
                        <a:rPr lang="en-US" dirty="0"/>
                        <a:t>/g/</a:t>
                      </a:r>
                    </a:p>
                  </a:txBody>
                  <a:tcPr/>
                </a:tc>
                <a:tc>
                  <a:txBody>
                    <a:bodyPr/>
                    <a:lstStyle/>
                    <a:p>
                      <a:r>
                        <a:rPr lang="en-US" dirty="0"/>
                        <a:t>g,</a:t>
                      </a:r>
                      <a:r>
                        <a:rPr lang="en-US" baseline="0" dirty="0"/>
                        <a:t> </a:t>
                      </a:r>
                      <a:r>
                        <a:rPr lang="en-US" baseline="0" dirty="0" err="1"/>
                        <a:t>gg</a:t>
                      </a:r>
                      <a:endParaRPr lang="en-US" dirty="0"/>
                    </a:p>
                  </a:txBody>
                  <a:tcPr/>
                </a:tc>
                <a:tc>
                  <a:txBody>
                    <a:bodyPr/>
                    <a:lstStyle/>
                    <a:p>
                      <a:r>
                        <a:rPr lang="en-US" dirty="0"/>
                        <a:t>go, egg</a:t>
                      </a:r>
                    </a:p>
                  </a:txBody>
                  <a:tcPr/>
                </a:tc>
                <a:extLst>
                  <a:ext uri="{0D108BD9-81ED-4DB2-BD59-A6C34878D82A}">
                    <a16:rowId xmlns:a16="http://schemas.microsoft.com/office/drawing/2014/main" val="10004"/>
                  </a:ext>
                </a:extLst>
              </a:tr>
              <a:tr h="453352">
                <a:tc>
                  <a:txBody>
                    <a:bodyPr/>
                    <a:lstStyle/>
                    <a:p>
                      <a:r>
                        <a:rPr lang="en-US" dirty="0"/>
                        <a:t>5</a:t>
                      </a:r>
                    </a:p>
                  </a:txBody>
                  <a:tcPr/>
                </a:tc>
                <a:tc>
                  <a:txBody>
                    <a:bodyPr/>
                    <a:lstStyle/>
                    <a:p>
                      <a:pPr algn="ctr"/>
                      <a:r>
                        <a:rPr lang="en-US" dirty="0"/>
                        <a:t>/h/</a:t>
                      </a:r>
                    </a:p>
                  </a:txBody>
                  <a:tcPr/>
                </a:tc>
                <a:tc>
                  <a:txBody>
                    <a:bodyPr/>
                    <a:lstStyle/>
                    <a:p>
                      <a:r>
                        <a:rPr lang="en-US" dirty="0"/>
                        <a:t>h</a:t>
                      </a:r>
                    </a:p>
                  </a:txBody>
                  <a:tcPr/>
                </a:tc>
                <a:tc>
                  <a:txBody>
                    <a:bodyPr/>
                    <a:lstStyle/>
                    <a:p>
                      <a:r>
                        <a:rPr lang="en-US" dirty="0"/>
                        <a:t>hot</a:t>
                      </a:r>
                    </a:p>
                  </a:txBody>
                  <a:tcPr/>
                </a:tc>
                <a:extLst>
                  <a:ext uri="{0D108BD9-81ED-4DB2-BD59-A6C34878D82A}">
                    <a16:rowId xmlns:a16="http://schemas.microsoft.com/office/drawing/2014/main" val="10005"/>
                  </a:ext>
                </a:extLst>
              </a:tr>
              <a:tr h="453352">
                <a:tc>
                  <a:txBody>
                    <a:bodyPr/>
                    <a:lstStyle/>
                    <a:p>
                      <a:r>
                        <a:rPr lang="en-US" dirty="0"/>
                        <a:t>6</a:t>
                      </a:r>
                    </a:p>
                  </a:txBody>
                  <a:tcPr/>
                </a:tc>
                <a:tc>
                  <a:txBody>
                    <a:bodyPr/>
                    <a:lstStyle/>
                    <a:p>
                      <a:pPr algn="ctr"/>
                      <a:r>
                        <a:rPr lang="en-US" dirty="0"/>
                        <a:t>/j/</a:t>
                      </a:r>
                    </a:p>
                  </a:txBody>
                  <a:tcPr/>
                </a:tc>
                <a:tc>
                  <a:txBody>
                    <a:bodyPr/>
                    <a:lstStyle/>
                    <a:p>
                      <a:r>
                        <a:rPr lang="en-US" dirty="0"/>
                        <a:t>j, g, </a:t>
                      </a:r>
                      <a:r>
                        <a:rPr lang="en-US" dirty="0" err="1"/>
                        <a:t>ge</a:t>
                      </a:r>
                      <a:r>
                        <a:rPr lang="en-US" dirty="0"/>
                        <a:t>, </a:t>
                      </a:r>
                      <a:r>
                        <a:rPr lang="en-US" dirty="0" err="1"/>
                        <a:t>dge</a:t>
                      </a:r>
                      <a:endParaRPr lang="en-US" dirty="0"/>
                    </a:p>
                  </a:txBody>
                  <a:tcPr/>
                </a:tc>
                <a:tc>
                  <a:txBody>
                    <a:bodyPr/>
                    <a:lstStyle/>
                    <a:p>
                      <a:r>
                        <a:rPr lang="en-US" dirty="0"/>
                        <a:t>jet, cage, barge, judge</a:t>
                      </a:r>
                    </a:p>
                  </a:txBody>
                  <a:tcPr/>
                </a:tc>
                <a:extLst>
                  <a:ext uri="{0D108BD9-81ED-4DB2-BD59-A6C34878D82A}">
                    <a16:rowId xmlns:a16="http://schemas.microsoft.com/office/drawing/2014/main" val="10006"/>
                  </a:ext>
                </a:extLst>
              </a:tr>
              <a:tr h="453352">
                <a:tc>
                  <a:txBody>
                    <a:bodyPr/>
                    <a:lstStyle/>
                    <a:p>
                      <a:r>
                        <a:rPr lang="en-US" dirty="0"/>
                        <a:t>7</a:t>
                      </a:r>
                    </a:p>
                  </a:txBody>
                  <a:tcPr/>
                </a:tc>
                <a:tc>
                  <a:txBody>
                    <a:bodyPr/>
                    <a:lstStyle/>
                    <a:p>
                      <a:pPr algn="ctr"/>
                      <a:r>
                        <a:rPr lang="en-US" dirty="0"/>
                        <a:t>/k/</a:t>
                      </a:r>
                    </a:p>
                  </a:txBody>
                  <a:tcPr/>
                </a:tc>
                <a:tc>
                  <a:txBody>
                    <a:bodyPr/>
                    <a:lstStyle/>
                    <a:p>
                      <a:r>
                        <a:rPr lang="en-US" dirty="0"/>
                        <a:t>c, k, </a:t>
                      </a:r>
                      <a:r>
                        <a:rPr lang="en-US" dirty="0" err="1"/>
                        <a:t>ck</a:t>
                      </a:r>
                      <a:r>
                        <a:rPr lang="en-US" dirty="0"/>
                        <a:t>, </a:t>
                      </a:r>
                      <a:r>
                        <a:rPr lang="en-US" dirty="0" err="1"/>
                        <a:t>ch</a:t>
                      </a:r>
                      <a:r>
                        <a:rPr lang="en-US" dirty="0"/>
                        <a:t>, cc, </a:t>
                      </a:r>
                      <a:r>
                        <a:rPr lang="en-US" dirty="0" err="1"/>
                        <a:t>que</a:t>
                      </a:r>
                      <a:endParaRPr lang="en-US" dirty="0"/>
                    </a:p>
                  </a:txBody>
                  <a:tcPr/>
                </a:tc>
                <a:tc>
                  <a:txBody>
                    <a:bodyPr/>
                    <a:lstStyle/>
                    <a:p>
                      <a:r>
                        <a:rPr lang="en-US" dirty="0"/>
                        <a:t>cat, kitten,</a:t>
                      </a:r>
                      <a:r>
                        <a:rPr lang="en-US" baseline="0" dirty="0"/>
                        <a:t> duck, school, occur, antique </a:t>
                      </a:r>
                      <a:r>
                        <a:rPr lang="en-US" baseline="0" dirty="0" err="1"/>
                        <a:t>cheque</a:t>
                      </a:r>
                      <a:endParaRPr lang="en-US" dirty="0"/>
                    </a:p>
                  </a:txBody>
                  <a:tcPr/>
                </a:tc>
                <a:extLst>
                  <a:ext uri="{0D108BD9-81ED-4DB2-BD59-A6C34878D82A}">
                    <a16:rowId xmlns:a16="http://schemas.microsoft.com/office/drawing/2014/main" val="10007"/>
                  </a:ext>
                </a:extLst>
              </a:tr>
              <a:tr h="453352">
                <a:tc>
                  <a:txBody>
                    <a:bodyPr/>
                    <a:lstStyle/>
                    <a:p>
                      <a:r>
                        <a:rPr lang="en-US" dirty="0"/>
                        <a:t>8</a:t>
                      </a:r>
                    </a:p>
                  </a:txBody>
                  <a:tcPr/>
                </a:tc>
                <a:tc>
                  <a:txBody>
                    <a:bodyPr/>
                    <a:lstStyle/>
                    <a:p>
                      <a:pPr algn="ctr"/>
                      <a:r>
                        <a:rPr lang="en-US" dirty="0"/>
                        <a:t>/l/</a:t>
                      </a:r>
                    </a:p>
                  </a:txBody>
                  <a:tcPr/>
                </a:tc>
                <a:tc>
                  <a:txBody>
                    <a:bodyPr/>
                    <a:lstStyle/>
                    <a:p>
                      <a:r>
                        <a:rPr lang="en-US" dirty="0"/>
                        <a:t>l, </a:t>
                      </a:r>
                      <a:r>
                        <a:rPr lang="en-US" dirty="0" err="1"/>
                        <a:t>ll</a:t>
                      </a:r>
                      <a:endParaRPr lang="en-US" dirty="0"/>
                    </a:p>
                  </a:txBody>
                  <a:tcPr/>
                </a:tc>
                <a:tc>
                  <a:txBody>
                    <a:bodyPr/>
                    <a:lstStyle/>
                    <a:p>
                      <a:r>
                        <a:rPr lang="en-US" dirty="0"/>
                        <a:t>leg, bell</a:t>
                      </a:r>
                    </a:p>
                  </a:txBody>
                  <a:tcPr/>
                </a:tc>
                <a:extLst>
                  <a:ext uri="{0D108BD9-81ED-4DB2-BD59-A6C34878D82A}">
                    <a16:rowId xmlns:a16="http://schemas.microsoft.com/office/drawing/2014/main" val="10008"/>
                  </a:ext>
                </a:extLst>
              </a:tr>
              <a:tr h="453352">
                <a:tc>
                  <a:txBody>
                    <a:bodyPr/>
                    <a:lstStyle/>
                    <a:p>
                      <a:r>
                        <a:rPr lang="en-US" dirty="0"/>
                        <a:t>9</a:t>
                      </a:r>
                    </a:p>
                  </a:txBody>
                  <a:tcPr/>
                </a:tc>
                <a:tc>
                  <a:txBody>
                    <a:bodyPr/>
                    <a:lstStyle/>
                    <a:p>
                      <a:pPr algn="ctr"/>
                      <a:r>
                        <a:rPr lang="en-US" dirty="0"/>
                        <a:t>/m/</a:t>
                      </a:r>
                    </a:p>
                  </a:txBody>
                  <a:tcPr/>
                </a:tc>
                <a:tc>
                  <a:txBody>
                    <a:bodyPr/>
                    <a:lstStyle/>
                    <a:p>
                      <a:r>
                        <a:rPr lang="en-US" dirty="0"/>
                        <a:t>m, mm, </a:t>
                      </a:r>
                      <a:r>
                        <a:rPr lang="en-US" dirty="0" err="1"/>
                        <a:t>mb</a:t>
                      </a:r>
                      <a:endParaRPr lang="en-US" dirty="0"/>
                    </a:p>
                  </a:txBody>
                  <a:tcPr/>
                </a:tc>
                <a:tc>
                  <a:txBody>
                    <a:bodyPr/>
                    <a:lstStyle/>
                    <a:p>
                      <a:r>
                        <a:rPr lang="en-US" dirty="0"/>
                        <a:t>mad, hammer, lamb</a:t>
                      </a:r>
                    </a:p>
                  </a:txBody>
                  <a:tcPr/>
                </a:tc>
                <a:extLst>
                  <a:ext uri="{0D108BD9-81ED-4DB2-BD59-A6C34878D82A}">
                    <a16:rowId xmlns:a16="http://schemas.microsoft.com/office/drawing/2014/main" val="10009"/>
                  </a:ext>
                </a:extLst>
              </a:tr>
              <a:tr h="453352">
                <a:tc>
                  <a:txBody>
                    <a:bodyPr/>
                    <a:lstStyle/>
                    <a:p>
                      <a:r>
                        <a:rPr lang="en-US" dirty="0"/>
                        <a:t>10</a:t>
                      </a:r>
                    </a:p>
                  </a:txBody>
                  <a:tcPr/>
                </a:tc>
                <a:tc>
                  <a:txBody>
                    <a:bodyPr/>
                    <a:lstStyle/>
                    <a:p>
                      <a:pPr algn="ctr"/>
                      <a:r>
                        <a:rPr lang="en-US" dirty="0"/>
                        <a:t>/n/</a:t>
                      </a:r>
                    </a:p>
                  </a:txBody>
                  <a:tcPr/>
                </a:tc>
                <a:tc>
                  <a:txBody>
                    <a:bodyPr/>
                    <a:lstStyle/>
                    <a:p>
                      <a:r>
                        <a:rPr lang="en-US" dirty="0"/>
                        <a:t>n, </a:t>
                      </a:r>
                      <a:r>
                        <a:rPr lang="en-US" dirty="0" err="1"/>
                        <a:t>nn</a:t>
                      </a:r>
                      <a:r>
                        <a:rPr lang="en-US" dirty="0"/>
                        <a:t>, </a:t>
                      </a:r>
                      <a:r>
                        <a:rPr lang="en-US" dirty="0" err="1"/>
                        <a:t>kn</a:t>
                      </a:r>
                      <a:r>
                        <a:rPr lang="en-US" dirty="0"/>
                        <a:t>, </a:t>
                      </a:r>
                      <a:r>
                        <a:rPr lang="en-US" dirty="0" err="1"/>
                        <a:t>gn</a:t>
                      </a:r>
                      <a:endParaRPr lang="en-US" dirty="0"/>
                    </a:p>
                  </a:txBody>
                  <a:tcPr/>
                </a:tc>
                <a:tc>
                  <a:txBody>
                    <a:bodyPr/>
                    <a:lstStyle/>
                    <a:p>
                      <a:r>
                        <a:rPr lang="en-US" dirty="0"/>
                        <a:t>no, dinner, knee, gnome</a:t>
                      </a:r>
                    </a:p>
                  </a:txBody>
                  <a:tcPr/>
                </a:tc>
                <a:extLst>
                  <a:ext uri="{0D108BD9-81ED-4DB2-BD59-A6C34878D82A}">
                    <a16:rowId xmlns:a16="http://schemas.microsoft.com/office/drawing/2014/main" val="10010"/>
                  </a:ext>
                </a:extLst>
              </a:tr>
              <a:tr h="453352">
                <a:tc>
                  <a:txBody>
                    <a:bodyPr/>
                    <a:lstStyle/>
                    <a:p>
                      <a:r>
                        <a:rPr lang="en-US" dirty="0"/>
                        <a:t>11</a:t>
                      </a:r>
                    </a:p>
                  </a:txBody>
                  <a:tcPr/>
                </a:tc>
                <a:tc>
                  <a:txBody>
                    <a:bodyPr/>
                    <a:lstStyle/>
                    <a:p>
                      <a:pPr algn="ctr"/>
                      <a:r>
                        <a:rPr lang="en-US" dirty="0"/>
                        <a:t>/p/</a:t>
                      </a:r>
                    </a:p>
                  </a:txBody>
                  <a:tcPr/>
                </a:tc>
                <a:tc>
                  <a:txBody>
                    <a:bodyPr/>
                    <a:lstStyle/>
                    <a:p>
                      <a:r>
                        <a:rPr lang="en-US" dirty="0"/>
                        <a:t>p, </a:t>
                      </a:r>
                      <a:r>
                        <a:rPr lang="en-US" dirty="0" err="1"/>
                        <a:t>pp</a:t>
                      </a:r>
                      <a:endParaRPr lang="en-US" dirty="0"/>
                    </a:p>
                  </a:txBody>
                  <a:tcPr/>
                </a:tc>
                <a:tc>
                  <a:txBody>
                    <a:bodyPr/>
                    <a:lstStyle/>
                    <a:p>
                      <a:r>
                        <a:rPr lang="en-US" dirty="0"/>
                        <a:t>pie, apple</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54843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Consonants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1518133"/>
              </p:ext>
            </p:extLst>
          </p:nvPr>
        </p:nvGraphicFramePr>
        <p:xfrm>
          <a:off x="220133" y="1231048"/>
          <a:ext cx="8635999" cy="3813544"/>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864339">
                  <a:extLst>
                    <a:ext uri="{9D8B030D-6E8A-4147-A177-3AD203B41FA5}">
                      <a16:colId xmlns:a16="http://schemas.microsoft.com/office/drawing/2014/main" val="20001"/>
                    </a:ext>
                  </a:extLst>
                </a:gridCol>
                <a:gridCol w="2096806">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chemeClr val="tx1"/>
                          </a:solidFill>
                        </a:rPr>
                        <a:t>Phoneme</a:t>
                      </a:r>
                    </a:p>
                  </a:txBody>
                  <a:tcPr/>
                </a:tc>
                <a:tc>
                  <a:txBody>
                    <a:bodyPr/>
                    <a:lstStyle/>
                    <a:p>
                      <a:pPr algn="ctr"/>
                      <a:r>
                        <a:rPr lang="en-US" dirty="0">
                          <a:solidFill>
                            <a:schemeClr val="tx1"/>
                          </a:solidFill>
                        </a:rPr>
                        <a:t>Spelling</a:t>
                      </a:r>
                    </a:p>
                  </a:txBody>
                  <a:tcPr/>
                </a:tc>
                <a:tc>
                  <a:txBody>
                    <a:bodyPr/>
                    <a:lstStyle/>
                    <a:p>
                      <a:pPr algn="ctr"/>
                      <a:r>
                        <a:rPr lang="en-US" dirty="0">
                          <a:solidFill>
                            <a:schemeClr val="tx1"/>
                          </a:solidFill>
                        </a:rPr>
                        <a:t>Examples</a:t>
                      </a:r>
                    </a:p>
                  </a:txBody>
                  <a:tcPr/>
                </a:tc>
                <a:extLst>
                  <a:ext uri="{0D108BD9-81ED-4DB2-BD59-A6C34878D82A}">
                    <a16:rowId xmlns:a16="http://schemas.microsoft.com/office/drawing/2014/main" val="10000"/>
                  </a:ext>
                </a:extLst>
              </a:tr>
              <a:tr h="453352">
                <a:tc>
                  <a:txBody>
                    <a:bodyPr/>
                    <a:lstStyle/>
                    <a:p>
                      <a:r>
                        <a:rPr lang="en-US" dirty="0"/>
                        <a:t>12</a:t>
                      </a:r>
                    </a:p>
                  </a:txBody>
                  <a:tcPr/>
                </a:tc>
                <a:tc>
                  <a:txBody>
                    <a:bodyPr/>
                    <a:lstStyle/>
                    <a:p>
                      <a:pPr algn="ctr"/>
                      <a:r>
                        <a:rPr lang="en-US" dirty="0"/>
                        <a:t>/r/</a:t>
                      </a:r>
                    </a:p>
                  </a:txBody>
                  <a:tcPr/>
                </a:tc>
                <a:tc>
                  <a:txBody>
                    <a:bodyPr/>
                    <a:lstStyle/>
                    <a:p>
                      <a:r>
                        <a:rPr lang="en-US" dirty="0"/>
                        <a:t>r, </a:t>
                      </a:r>
                      <a:r>
                        <a:rPr lang="en-US" dirty="0" err="1"/>
                        <a:t>rr</a:t>
                      </a:r>
                      <a:r>
                        <a:rPr lang="en-US" dirty="0"/>
                        <a:t>, </a:t>
                      </a:r>
                      <a:r>
                        <a:rPr lang="en-US" dirty="0" err="1"/>
                        <a:t>wr</a:t>
                      </a:r>
                      <a:endParaRPr lang="en-US" dirty="0"/>
                    </a:p>
                  </a:txBody>
                  <a:tcPr/>
                </a:tc>
                <a:tc>
                  <a:txBody>
                    <a:bodyPr/>
                    <a:lstStyle/>
                    <a:p>
                      <a:r>
                        <a:rPr lang="en-US" dirty="0"/>
                        <a:t>run, marry, write </a:t>
                      </a:r>
                    </a:p>
                  </a:txBody>
                  <a:tcPr/>
                </a:tc>
                <a:extLst>
                  <a:ext uri="{0D108BD9-81ED-4DB2-BD59-A6C34878D82A}">
                    <a16:rowId xmlns:a16="http://schemas.microsoft.com/office/drawing/2014/main" val="10001"/>
                  </a:ext>
                </a:extLst>
              </a:tr>
              <a:tr h="453352">
                <a:tc>
                  <a:txBody>
                    <a:bodyPr/>
                    <a:lstStyle/>
                    <a:p>
                      <a:r>
                        <a:rPr lang="en-US" dirty="0"/>
                        <a:t>13</a:t>
                      </a:r>
                    </a:p>
                  </a:txBody>
                  <a:tcPr/>
                </a:tc>
                <a:tc>
                  <a:txBody>
                    <a:bodyPr/>
                    <a:lstStyle/>
                    <a:p>
                      <a:pPr algn="ctr"/>
                      <a:r>
                        <a:rPr lang="en-US" dirty="0"/>
                        <a:t>/s/</a:t>
                      </a:r>
                    </a:p>
                  </a:txBody>
                  <a:tcPr/>
                </a:tc>
                <a:tc>
                  <a:txBody>
                    <a:bodyPr/>
                    <a:lstStyle/>
                    <a:p>
                      <a:r>
                        <a:rPr lang="en-US" dirty="0"/>
                        <a:t>s, se, </a:t>
                      </a:r>
                      <a:r>
                        <a:rPr lang="en-US" dirty="0" err="1"/>
                        <a:t>ss</a:t>
                      </a:r>
                      <a:r>
                        <a:rPr lang="en-US" dirty="0"/>
                        <a:t>, c, </a:t>
                      </a:r>
                      <a:r>
                        <a:rPr lang="en-US" dirty="0" err="1"/>
                        <a:t>ce</a:t>
                      </a:r>
                      <a:r>
                        <a:rPr lang="en-US" dirty="0"/>
                        <a:t>,</a:t>
                      </a:r>
                      <a:r>
                        <a:rPr lang="en-US" baseline="0" dirty="0"/>
                        <a:t> </a:t>
                      </a:r>
                      <a:r>
                        <a:rPr lang="en-US" baseline="0" dirty="0" err="1"/>
                        <a:t>sc</a:t>
                      </a:r>
                      <a:endParaRPr lang="en-US" dirty="0"/>
                    </a:p>
                  </a:txBody>
                  <a:tcPr/>
                </a:tc>
                <a:tc>
                  <a:txBody>
                    <a:bodyPr/>
                    <a:lstStyle/>
                    <a:p>
                      <a:r>
                        <a:rPr lang="en-US" dirty="0"/>
                        <a:t>sun</a:t>
                      </a:r>
                      <a:r>
                        <a:rPr lang="en-US" baseline="0" dirty="0"/>
                        <a:t>, mouse, dress, city, ice, science</a:t>
                      </a:r>
                      <a:endParaRPr lang="en-US" dirty="0"/>
                    </a:p>
                  </a:txBody>
                  <a:tcPr/>
                </a:tc>
                <a:extLst>
                  <a:ext uri="{0D108BD9-81ED-4DB2-BD59-A6C34878D82A}">
                    <a16:rowId xmlns:a16="http://schemas.microsoft.com/office/drawing/2014/main" val="10002"/>
                  </a:ext>
                </a:extLst>
              </a:tr>
              <a:tr h="453352">
                <a:tc>
                  <a:txBody>
                    <a:bodyPr/>
                    <a:lstStyle/>
                    <a:p>
                      <a:r>
                        <a:rPr lang="en-US" dirty="0"/>
                        <a:t>14</a:t>
                      </a:r>
                    </a:p>
                  </a:txBody>
                  <a:tcPr/>
                </a:tc>
                <a:tc>
                  <a:txBody>
                    <a:bodyPr/>
                    <a:lstStyle/>
                    <a:p>
                      <a:pPr algn="ctr"/>
                      <a:r>
                        <a:rPr lang="en-US" dirty="0"/>
                        <a:t>/t/</a:t>
                      </a:r>
                    </a:p>
                  </a:txBody>
                  <a:tcPr/>
                </a:tc>
                <a:tc>
                  <a:txBody>
                    <a:bodyPr/>
                    <a:lstStyle/>
                    <a:p>
                      <a:r>
                        <a:rPr lang="en-US" dirty="0"/>
                        <a:t>t, </a:t>
                      </a:r>
                      <a:r>
                        <a:rPr lang="en-US" dirty="0" err="1"/>
                        <a:t>tt</a:t>
                      </a:r>
                      <a:r>
                        <a:rPr lang="en-US" dirty="0"/>
                        <a:t>, </a:t>
                      </a:r>
                      <a:r>
                        <a:rPr lang="en-US" dirty="0" err="1"/>
                        <a:t>ed</a:t>
                      </a:r>
                      <a:endParaRPr lang="en-US" dirty="0"/>
                    </a:p>
                  </a:txBody>
                  <a:tcPr/>
                </a:tc>
                <a:tc>
                  <a:txBody>
                    <a:bodyPr/>
                    <a:lstStyle/>
                    <a:p>
                      <a:r>
                        <a:rPr lang="en-US" dirty="0"/>
                        <a:t>top</a:t>
                      </a:r>
                      <a:r>
                        <a:rPr lang="en-US" baseline="0" dirty="0"/>
                        <a:t>, letter, stopped</a:t>
                      </a:r>
                      <a:endParaRPr lang="en-US" dirty="0"/>
                    </a:p>
                  </a:txBody>
                  <a:tcPr/>
                </a:tc>
                <a:extLst>
                  <a:ext uri="{0D108BD9-81ED-4DB2-BD59-A6C34878D82A}">
                    <a16:rowId xmlns:a16="http://schemas.microsoft.com/office/drawing/2014/main" val="10003"/>
                  </a:ext>
                </a:extLst>
              </a:tr>
              <a:tr h="453352">
                <a:tc>
                  <a:txBody>
                    <a:bodyPr/>
                    <a:lstStyle/>
                    <a:p>
                      <a:r>
                        <a:rPr lang="en-US" dirty="0"/>
                        <a:t>15</a:t>
                      </a:r>
                    </a:p>
                  </a:txBody>
                  <a:tcPr/>
                </a:tc>
                <a:tc>
                  <a:txBody>
                    <a:bodyPr/>
                    <a:lstStyle/>
                    <a:p>
                      <a:pPr algn="ctr"/>
                      <a:r>
                        <a:rPr lang="en-US" dirty="0"/>
                        <a:t>/v/</a:t>
                      </a:r>
                    </a:p>
                  </a:txBody>
                  <a:tcPr/>
                </a:tc>
                <a:tc>
                  <a:txBody>
                    <a:bodyPr/>
                    <a:lstStyle/>
                    <a:p>
                      <a:r>
                        <a:rPr lang="en-US" dirty="0"/>
                        <a:t>v,</a:t>
                      </a:r>
                      <a:r>
                        <a:rPr lang="en-US" baseline="0" dirty="0"/>
                        <a:t> </a:t>
                      </a:r>
                      <a:r>
                        <a:rPr lang="en-US" baseline="0" dirty="0" err="1"/>
                        <a:t>ve</a:t>
                      </a:r>
                      <a:endParaRPr lang="en-US" dirty="0"/>
                    </a:p>
                  </a:txBody>
                  <a:tcPr/>
                </a:tc>
                <a:tc>
                  <a:txBody>
                    <a:bodyPr/>
                    <a:lstStyle/>
                    <a:p>
                      <a:r>
                        <a:rPr lang="en-US" dirty="0"/>
                        <a:t>vet, give</a:t>
                      </a:r>
                    </a:p>
                  </a:txBody>
                  <a:tcPr/>
                </a:tc>
                <a:extLst>
                  <a:ext uri="{0D108BD9-81ED-4DB2-BD59-A6C34878D82A}">
                    <a16:rowId xmlns:a16="http://schemas.microsoft.com/office/drawing/2014/main" val="10004"/>
                  </a:ext>
                </a:extLst>
              </a:tr>
              <a:tr h="453352">
                <a:tc>
                  <a:txBody>
                    <a:bodyPr/>
                    <a:lstStyle/>
                    <a:p>
                      <a:r>
                        <a:rPr lang="en-US" dirty="0"/>
                        <a:t>16</a:t>
                      </a:r>
                    </a:p>
                  </a:txBody>
                  <a:tcPr/>
                </a:tc>
                <a:tc>
                  <a:txBody>
                    <a:bodyPr/>
                    <a:lstStyle/>
                    <a:p>
                      <a:pPr algn="ctr"/>
                      <a:r>
                        <a:rPr lang="en-US" dirty="0"/>
                        <a:t>/w/</a:t>
                      </a:r>
                    </a:p>
                  </a:txBody>
                  <a:tcPr/>
                </a:tc>
                <a:tc>
                  <a:txBody>
                    <a:bodyPr/>
                    <a:lstStyle/>
                    <a:p>
                      <a:r>
                        <a:rPr lang="en-US" dirty="0"/>
                        <a:t>w</a:t>
                      </a:r>
                    </a:p>
                  </a:txBody>
                  <a:tcPr/>
                </a:tc>
                <a:tc>
                  <a:txBody>
                    <a:bodyPr/>
                    <a:lstStyle/>
                    <a:p>
                      <a:r>
                        <a:rPr lang="en-US" dirty="0"/>
                        <a:t>wet, win, swim</a:t>
                      </a:r>
                    </a:p>
                  </a:txBody>
                  <a:tcPr/>
                </a:tc>
                <a:extLst>
                  <a:ext uri="{0D108BD9-81ED-4DB2-BD59-A6C34878D82A}">
                    <a16:rowId xmlns:a16="http://schemas.microsoft.com/office/drawing/2014/main" val="10005"/>
                  </a:ext>
                </a:extLst>
              </a:tr>
              <a:tr h="453352">
                <a:tc>
                  <a:txBody>
                    <a:bodyPr/>
                    <a:lstStyle/>
                    <a:p>
                      <a:r>
                        <a:rPr lang="en-US" dirty="0"/>
                        <a:t>17</a:t>
                      </a:r>
                    </a:p>
                  </a:txBody>
                  <a:tcPr/>
                </a:tc>
                <a:tc>
                  <a:txBody>
                    <a:bodyPr/>
                    <a:lstStyle/>
                    <a:p>
                      <a:pPr algn="ctr"/>
                      <a:r>
                        <a:rPr lang="en-US" dirty="0"/>
                        <a:t>/y/</a:t>
                      </a:r>
                    </a:p>
                  </a:txBody>
                  <a:tcPr/>
                </a:tc>
                <a:tc>
                  <a:txBody>
                    <a:bodyPr/>
                    <a:lstStyle/>
                    <a:p>
                      <a:r>
                        <a:rPr lang="en-US" dirty="0"/>
                        <a:t>y, </a:t>
                      </a:r>
                      <a:r>
                        <a:rPr lang="en-US" dirty="0" err="1"/>
                        <a:t>i</a:t>
                      </a:r>
                      <a:endParaRPr lang="en-US" dirty="0"/>
                    </a:p>
                  </a:txBody>
                  <a:tcPr/>
                </a:tc>
                <a:tc>
                  <a:txBody>
                    <a:bodyPr/>
                    <a:lstStyle/>
                    <a:p>
                      <a:r>
                        <a:rPr lang="en-US" dirty="0"/>
                        <a:t>yes, onion</a:t>
                      </a:r>
                    </a:p>
                  </a:txBody>
                  <a:tcPr/>
                </a:tc>
                <a:extLst>
                  <a:ext uri="{0D108BD9-81ED-4DB2-BD59-A6C34878D82A}">
                    <a16:rowId xmlns:a16="http://schemas.microsoft.com/office/drawing/2014/main" val="10006"/>
                  </a:ext>
                </a:extLst>
              </a:tr>
              <a:tr h="453352">
                <a:tc>
                  <a:txBody>
                    <a:bodyPr/>
                    <a:lstStyle/>
                    <a:p>
                      <a:r>
                        <a:rPr lang="en-US" dirty="0"/>
                        <a:t>18</a:t>
                      </a:r>
                    </a:p>
                  </a:txBody>
                  <a:tcPr/>
                </a:tc>
                <a:tc>
                  <a:txBody>
                    <a:bodyPr/>
                    <a:lstStyle/>
                    <a:p>
                      <a:pPr algn="ctr"/>
                      <a:r>
                        <a:rPr lang="en-US" dirty="0"/>
                        <a:t>/z/</a:t>
                      </a:r>
                    </a:p>
                  </a:txBody>
                  <a:tcPr/>
                </a:tc>
                <a:tc>
                  <a:txBody>
                    <a:bodyPr/>
                    <a:lstStyle/>
                    <a:p>
                      <a:r>
                        <a:rPr lang="en-US" dirty="0"/>
                        <a:t>z, </a:t>
                      </a:r>
                      <a:r>
                        <a:rPr lang="en-US" dirty="0" err="1"/>
                        <a:t>zz</a:t>
                      </a:r>
                      <a:r>
                        <a:rPr lang="en-US" dirty="0"/>
                        <a:t>, </a:t>
                      </a:r>
                      <a:r>
                        <a:rPr lang="en-US" dirty="0" err="1"/>
                        <a:t>ze</a:t>
                      </a:r>
                      <a:r>
                        <a:rPr lang="en-US" dirty="0"/>
                        <a:t>, s,</a:t>
                      </a:r>
                      <a:r>
                        <a:rPr lang="en-US" baseline="0" dirty="0"/>
                        <a:t> se, x</a:t>
                      </a:r>
                      <a:endParaRPr lang="en-US" dirty="0"/>
                    </a:p>
                  </a:txBody>
                  <a:tcPr/>
                </a:tc>
                <a:tc>
                  <a:txBody>
                    <a:bodyPr/>
                    <a:lstStyle/>
                    <a:p>
                      <a:r>
                        <a:rPr lang="en-US" dirty="0"/>
                        <a:t>zip, fizz, sneeze, laser, is, was, please,</a:t>
                      </a:r>
                      <a:r>
                        <a:rPr lang="en-US" baseline="0" dirty="0"/>
                        <a:t> Xerox, xylophone</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54483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Consonants Digraphs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1043798"/>
              </p:ext>
            </p:extLst>
          </p:nvPr>
        </p:nvGraphicFramePr>
        <p:xfrm>
          <a:off x="220133" y="1231048"/>
          <a:ext cx="8635999" cy="3626816"/>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864339">
                  <a:extLst>
                    <a:ext uri="{9D8B030D-6E8A-4147-A177-3AD203B41FA5}">
                      <a16:colId xmlns:a16="http://schemas.microsoft.com/office/drawing/2014/main" val="20001"/>
                    </a:ext>
                  </a:extLst>
                </a:gridCol>
                <a:gridCol w="2096806">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rgbClr val="000000"/>
                          </a:solidFill>
                        </a:rPr>
                        <a:t>Phoneme</a:t>
                      </a:r>
                    </a:p>
                  </a:txBody>
                  <a:tcPr/>
                </a:tc>
                <a:tc>
                  <a:txBody>
                    <a:bodyPr/>
                    <a:lstStyle/>
                    <a:p>
                      <a:pPr algn="ctr"/>
                      <a:r>
                        <a:rPr lang="en-US" dirty="0">
                          <a:solidFill>
                            <a:srgbClr val="000000"/>
                          </a:solidFill>
                        </a:rPr>
                        <a:t>Spelling</a:t>
                      </a:r>
                    </a:p>
                  </a:txBody>
                  <a:tcPr/>
                </a:tc>
                <a:tc>
                  <a:txBody>
                    <a:bodyPr/>
                    <a:lstStyle/>
                    <a:p>
                      <a:pPr algn="ctr"/>
                      <a:r>
                        <a:rPr lang="en-US" dirty="0">
                          <a:solidFill>
                            <a:srgbClr val="000000"/>
                          </a:solidFill>
                        </a:rPr>
                        <a:t>Examples</a:t>
                      </a:r>
                    </a:p>
                  </a:txBody>
                  <a:tcPr/>
                </a:tc>
                <a:extLst>
                  <a:ext uri="{0D108BD9-81ED-4DB2-BD59-A6C34878D82A}">
                    <a16:rowId xmlns:a16="http://schemas.microsoft.com/office/drawing/2014/main" val="10000"/>
                  </a:ext>
                </a:extLst>
              </a:tr>
              <a:tr h="453352">
                <a:tc>
                  <a:txBody>
                    <a:bodyPr/>
                    <a:lstStyle/>
                    <a:p>
                      <a:r>
                        <a:rPr lang="en-US" dirty="0"/>
                        <a:t>19</a:t>
                      </a:r>
                    </a:p>
                  </a:txBody>
                  <a:tcPr/>
                </a:tc>
                <a:tc>
                  <a:txBody>
                    <a:bodyPr/>
                    <a:lstStyle/>
                    <a:p>
                      <a:pPr algn="ctr"/>
                      <a:r>
                        <a:rPr lang="en-US" dirty="0"/>
                        <a:t>/</a:t>
                      </a:r>
                      <a:r>
                        <a:rPr lang="en-US" dirty="0" err="1"/>
                        <a:t>th</a:t>
                      </a:r>
                      <a:r>
                        <a:rPr lang="en-US" dirty="0"/>
                        <a:t>/</a:t>
                      </a:r>
                    </a:p>
                  </a:txBody>
                  <a:tcPr/>
                </a:tc>
                <a:tc>
                  <a:txBody>
                    <a:bodyPr/>
                    <a:lstStyle/>
                    <a:p>
                      <a:r>
                        <a:rPr lang="en-US" dirty="0" err="1"/>
                        <a:t>th</a:t>
                      </a:r>
                      <a:endParaRPr lang="en-US" dirty="0"/>
                    </a:p>
                  </a:txBody>
                  <a:tcPr/>
                </a:tc>
                <a:tc>
                  <a:txBody>
                    <a:bodyPr/>
                    <a:lstStyle/>
                    <a:p>
                      <a:r>
                        <a:rPr lang="en-US" dirty="0"/>
                        <a:t>thumb, thin,</a:t>
                      </a:r>
                      <a:r>
                        <a:rPr lang="en-US" baseline="0" dirty="0"/>
                        <a:t> thing</a:t>
                      </a:r>
                      <a:endParaRPr lang="en-US" dirty="0"/>
                    </a:p>
                  </a:txBody>
                  <a:tcPr/>
                </a:tc>
                <a:extLst>
                  <a:ext uri="{0D108BD9-81ED-4DB2-BD59-A6C34878D82A}">
                    <a16:rowId xmlns:a16="http://schemas.microsoft.com/office/drawing/2014/main" val="10001"/>
                  </a:ext>
                </a:extLst>
              </a:tr>
              <a:tr h="453352">
                <a:tc>
                  <a:txBody>
                    <a:bodyPr/>
                    <a:lstStyle/>
                    <a:p>
                      <a:r>
                        <a:rPr lang="en-US" dirty="0"/>
                        <a:t>20</a:t>
                      </a:r>
                    </a:p>
                  </a:txBody>
                  <a:tcPr/>
                </a:tc>
                <a:tc>
                  <a:txBody>
                    <a:bodyPr/>
                    <a:lstStyle/>
                    <a:p>
                      <a:pPr algn="ctr"/>
                      <a:r>
                        <a:rPr lang="en-US" dirty="0"/>
                        <a:t>/</a:t>
                      </a:r>
                      <a:r>
                        <a:rPr lang="en-US" dirty="0" err="1"/>
                        <a:t>th</a:t>
                      </a:r>
                      <a:r>
                        <a:rPr lang="en-US" dirty="0"/>
                        <a:t>/</a:t>
                      </a:r>
                    </a:p>
                  </a:txBody>
                  <a:tcPr/>
                </a:tc>
                <a:tc>
                  <a:txBody>
                    <a:bodyPr/>
                    <a:lstStyle/>
                    <a:p>
                      <a:r>
                        <a:rPr lang="en-US" dirty="0" err="1"/>
                        <a:t>th</a:t>
                      </a:r>
                      <a:endParaRPr lang="en-US" dirty="0"/>
                    </a:p>
                  </a:txBody>
                  <a:tcPr/>
                </a:tc>
                <a:tc>
                  <a:txBody>
                    <a:bodyPr/>
                    <a:lstStyle/>
                    <a:p>
                      <a:r>
                        <a:rPr lang="en-US" dirty="0"/>
                        <a:t>this, feather</a:t>
                      </a:r>
                      <a:r>
                        <a:rPr lang="en-US" baseline="0" dirty="0"/>
                        <a:t>, then</a:t>
                      </a:r>
                      <a:endParaRPr lang="en-US" dirty="0"/>
                    </a:p>
                  </a:txBody>
                  <a:tcPr/>
                </a:tc>
                <a:extLst>
                  <a:ext uri="{0D108BD9-81ED-4DB2-BD59-A6C34878D82A}">
                    <a16:rowId xmlns:a16="http://schemas.microsoft.com/office/drawing/2014/main" val="10002"/>
                  </a:ext>
                </a:extLst>
              </a:tr>
              <a:tr h="453352">
                <a:tc>
                  <a:txBody>
                    <a:bodyPr/>
                    <a:lstStyle/>
                    <a:p>
                      <a:r>
                        <a:rPr lang="en-US" dirty="0"/>
                        <a:t>21</a:t>
                      </a:r>
                    </a:p>
                  </a:txBody>
                  <a:tcPr/>
                </a:tc>
                <a:tc>
                  <a:txBody>
                    <a:bodyPr/>
                    <a:lstStyle/>
                    <a:p>
                      <a:pPr algn="ctr"/>
                      <a:r>
                        <a:rPr lang="en-US" dirty="0"/>
                        <a:t>/</a:t>
                      </a:r>
                      <a:r>
                        <a:rPr lang="en-US" dirty="0" err="1"/>
                        <a:t>ng</a:t>
                      </a:r>
                      <a:r>
                        <a:rPr lang="en-US" dirty="0"/>
                        <a:t>/</a:t>
                      </a:r>
                    </a:p>
                  </a:txBody>
                  <a:tcPr/>
                </a:tc>
                <a:tc>
                  <a:txBody>
                    <a:bodyPr/>
                    <a:lstStyle/>
                    <a:p>
                      <a:r>
                        <a:rPr lang="en-US" dirty="0" err="1"/>
                        <a:t>ng</a:t>
                      </a:r>
                      <a:r>
                        <a:rPr lang="en-US" dirty="0"/>
                        <a:t>, n</a:t>
                      </a:r>
                    </a:p>
                  </a:txBody>
                  <a:tcPr/>
                </a:tc>
                <a:tc>
                  <a:txBody>
                    <a:bodyPr/>
                    <a:lstStyle/>
                    <a:p>
                      <a:r>
                        <a:rPr lang="en-US" dirty="0"/>
                        <a:t>sing, monkey,</a:t>
                      </a:r>
                      <a:r>
                        <a:rPr lang="en-US" baseline="0" dirty="0"/>
                        <a:t> sink</a:t>
                      </a:r>
                      <a:endParaRPr lang="en-US" dirty="0"/>
                    </a:p>
                  </a:txBody>
                  <a:tcPr/>
                </a:tc>
                <a:extLst>
                  <a:ext uri="{0D108BD9-81ED-4DB2-BD59-A6C34878D82A}">
                    <a16:rowId xmlns:a16="http://schemas.microsoft.com/office/drawing/2014/main" val="10003"/>
                  </a:ext>
                </a:extLst>
              </a:tr>
              <a:tr h="453352">
                <a:tc>
                  <a:txBody>
                    <a:bodyPr/>
                    <a:lstStyle/>
                    <a:p>
                      <a:r>
                        <a:rPr lang="en-US" dirty="0"/>
                        <a:t>22</a:t>
                      </a:r>
                    </a:p>
                  </a:txBody>
                  <a:tcPr/>
                </a:tc>
                <a:tc>
                  <a:txBody>
                    <a:bodyPr/>
                    <a:lstStyle/>
                    <a:p>
                      <a:pPr algn="ctr"/>
                      <a:r>
                        <a:rPr lang="en-US" dirty="0"/>
                        <a:t>/</a:t>
                      </a:r>
                      <a:r>
                        <a:rPr lang="en-US" dirty="0" err="1"/>
                        <a:t>sh</a:t>
                      </a:r>
                      <a:r>
                        <a:rPr lang="en-US" dirty="0"/>
                        <a:t>/</a:t>
                      </a:r>
                    </a:p>
                  </a:txBody>
                  <a:tcPr/>
                </a:tc>
                <a:tc>
                  <a:txBody>
                    <a:bodyPr/>
                    <a:lstStyle/>
                    <a:p>
                      <a:r>
                        <a:rPr lang="en-US" dirty="0" err="1"/>
                        <a:t>sh</a:t>
                      </a:r>
                      <a:r>
                        <a:rPr lang="en-US" dirty="0"/>
                        <a:t>, </a:t>
                      </a:r>
                      <a:r>
                        <a:rPr lang="en-US" dirty="0" err="1"/>
                        <a:t>ss</a:t>
                      </a:r>
                      <a:r>
                        <a:rPr lang="en-US" dirty="0"/>
                        <a:t>,</a:t>
                      </a:r>
                      <a:r>
                        <a:rPr lang="en-US" baseline="0" dirty="0"/>
                        <a:t> </a:t>
                      </a:r>
                      <a:r>
                        <a:rPr lang="en-US" baseline="0" dirty="0" err="1"/>
                        <a:t>ch</a:t>
                      </a:r>
                      <a:r>
                        <a:rPr lang="en-US" baseline="0" dirty="0"/>
                        <a:t>, </a:t>
                      </a:r>
                      <a:r>
                        <a:rPr lang="en-US" baseline="0" dirty="0" err="1"/>
                        <a:t>ti</a:t>
                      </a:r>
                      <a:r>
                        <a:rPr lang="en-US" baseline="0" dirty="0"/>
                        <a:t>, ci</a:t>
                      </a:r>
                      <a:endParaRPr lang="en-US" dirty="0"/>
                    </a:p>
                  </a:txBody>
                  <a:tcPr/>
                </a:tc>
                <a:tc>
                  <a:txBody>
                    <a:bodyPr/>
                    <a:lstStyle/>
                    <a:p>
                      <a:r>
                        <a:rPr lang="en-US" dirty="0"/>
                        <a:t>ship, mission,</a:t>
                      </a:r>
                      <a:r>
                        <a:rPr lang="en-US" baseline="0" dirty="0"/>
                        <a:t> chef, motion, special</a:t>
                      </a:r>
                      <a:endParaRPr lang="en-US" dirty="0"/>
                    </a:p>
                  </a:txBody>
                  <a:tcPr/>
                </a:tc>
                <a:extLst>
                  <a:ext uri="{0D108BD9-81ED-4DB2-BD59-A6C34878D82A}">
                    <a16:rowId xmlns:a16="http://schemas.microsoft.com/office/drawing/2014/main" val="10004"/>
                  </a:ext>
                </a:extLst>
              </a:tr>
              <a:tr h="453352">
                <a:tc>
                  <a:txBody>
                    <a:bodyPr/>
                    <a:lstStyle/>
                    <a:p>
                      <a:r>
                        <a:rPr lang="en-US" dirty="0"/>
                        <a:t>23</a:t>
                      </a:r>
                    </a:p>
                  </a:txBody>
                  <a:tcPr/>
                </a:tc>
                <a:tc>
                  <a:txBody>
                    <a:bodyPr/>
                    <a:lstStyle/>
                    <a:p>
                      <a:pPr algn="ctr"/>
                      <a:r>
                        <a:rPr lang="en-US" dirty="0"/>
                        <a:t>/</a:t>
                      </a:r>
                      <a:r>
                        <a:rPr lang="en-US" dirty="0" err="1"/>
                        <a:t>ch</a:t>
                      </a:r>
                      <a:r>
                        <a:rPr lang="en-US" dirty="0"/>
                        <a:t>/</a:t>
                      </a:r>
                    </a:p>
                  </a:txBody>
                  <a:tcPr/>
                </a:tc>
                <a:tc>
                  <a:txBody>
                    <a:bodyPr/>
                    <a:lstStyle/>
                    <a:p>
                      <a:r>
                        <a:rPr lang="en-US" dirty="0" err="1"/>
                        <a:t>ch</a:t>
                      </a:r>
                      <a:r>
                        <a:rPr lang="en-US" dirty="0"/>
                        <a:t>, </a:t>
                      </a:r>
                      <a:r>
                        <a:rPr lang="en-US" dirty="0" err="1"/>
                        <a:t>tch</a:t>
                      </a:r>
                      <a:endParaRPr lang="en-US" dirty="0"/>
                    </a:p>
                  </a:txBody>
                  <a:tcPr/>
                </a:tc>
                <a:tc>
                  <a:txBody>
                    <a:bodyPr/>
                    <a:lstStyle/>
                    <a:p>
                      <a:r>
                        <a:rPr lang="en-US" dirty="0"/>
                        <a:t>chip, match</a:t>
                      </a:r>
                    </a:p>
                  </a:txBody>
                  <a:tcPr/>
                </a:tc>
                <a:extLst>
                  <a:ext uri="{0D108BD9-81ED-4DB2-BD59-A6C34878D82A}">
                    <a16:rowId xmlns:a16="http://schemas.microsoft.com/office/drawing/2014/main" val="10005"/>
                  </a:ext>
                </a:extLst>
              </a:tr>
              <a:tr h="453352">
                <a:tc>
                  <a:txBody>
                    <a:bodyPr/>
                    <a:lstStyle/>
                    <a:p>
                      <a:r>
                        <a:rPr lang="en-US" dirty="0"/>
                        <a:t>24</a:t>
                      </a:r>
                    </a:p>
                  </a:txBody>
                  <a:tcPr/>
                </a:tc>
                <a:tc>
                  <a:txBody>
                    <a:bodyPr/>
                    <a:lstStyle/>
                    <a:p>
                      <a:pPr algn="ctr"/>
                      <a:r>
                        <a:rPr lang="en-US" dirty="0"/>
                        <a:t>/</a:t>
                      </a:r>
                      <a:r>
                        <a:rPr lang="en-US" dirty="0" err="1"/>
                        <a:t>zh</a:t>
                      </a:r>
                      <a:r>
                        <a:rPr lang="en-US" dirty="0"/>
                        <a:t>/</a:t>
                      </a:r>
                    </a:p>
                  </a:txBody>
                  <a:tcPr/>
                </a:tc>
                <a:tc>
                  <a:txBody>
                    <a:bodyPr/>
                    <a:lstStyle/>
                    <a:p>
                      <a:r>
                        <a:rPr lang="en-US" dirty="0" err="1"/>
                        <a:t>ge</a:t>
                      </a:r>
                      <a:r>
                        <a:rPr lang="en-US" dirty="0"/>
                        <a:t>, s</a:t>
                      </a:r>
                    </a:p>
                  </a:txBody>
                  <a:tcPr/>
                </a:tc>
                <a:tc>
                  <a:txBody>
                    <a:bodyPr/>
                    <a:lstStyle/>
                    <a:p>
                      <a:r>
                        <a:rPr lang="en-US" dirty="0"/>
                        <a:t>garage, measure, division </a:t>
                      </a:r>
                    </a:p>
                  </a:txBody>
                  <a:tcPr/>
                </a:tc>
                <a:extLst>
                  <a:ext uri="{0D108BD9-81ED-4DB2-BD59-A6C34878D82A}">
                    <a16:rowId xmlns:a16="http://schemas.microsoft.com/office/drawing/2014/main" val="10006"/>
                  </a:ext>
                </a:extLst>
              </a:tr>
              <a:tr h="453352">
                <a:tc>
                  <a:txBody>
                    <a:bodyPr/>
                    <a:lstStyle/>
                    <a:p>
                      <a:r>
                        <a:rPr lang="en-US" dirty="0"/>
                        <a:t>25</a:t>
                      </a:r>
                    </a:p>
                  </a:txBody>
                  <a:tcPr/>
                </a:tc>
                <a:tc>
                  <a:txBody>
                    <a:bodyPr/>
                    <a:lstStyle/>
                    <a:p>
                      <a:pPr algn="ctr"/>
                      <a:r>
                        <a:rPr lang="en-US" dirty="0"/>
                        <a:t>/</a:t>
                      </a:r>
                      <a:r>
                        <a:rPr lang="en-US" dirty="0" err="1"/>
                        <a:t>wh</a:t>
                      </a:r>
                      <a:r>
                        <a:rPr lang="en-US" dirty="0"/>
                        <a:t>/</a:t>
                      </a:r>
                    </a:p>
                  </a:txBody>
                  <a:tcPr/>
                </a:tc>
                <a:tc>
                  <a:txBody>
                    <a:bodyPr/>
                    <a:lstStyle/>
                    <a:p>
                      <a:r>
                        <a:rPr lang="en-US" dirty="0" err="1"/>
                        <a:t>wh</a:t>
                      </a:r>
                      <a:endParaRPr lang="en-US" dirty="0"/>
                    </a:p>
                  </a:txBody>
                  <a:tcPr/>
                </a:tc>
                <a:tc>
                  <a:txBody>
                    <a:bodyPr/>
                    <a:lstStyle/>
                    <a:p>
                      <a:r>
                        <a:rPr lang="en-US" dirty="0"/>
                        <a:t>what, when, where, why</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37700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Short Vowels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8634761"/>
              </p:ext>
            </p:extLst>
          </p:nvPr>
        </p:nvGraphicFramePr>
        <p:xfrm>
          <a:off x="220133" y="1231048"/>
          <a:ext cx="8635999" cy="2720112"/>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864339">
                  <a:extLst>
                    <a:ext uri="{9D8B030D-6E8A-4147-A177-3AD203B41FA5}">
                      <a16:colId xmlns:a16="http://schemas.microsoft.com/office/drawing/2014/main" val="20001"/>
                    </a:ext>
                  </a:extLst>
                </a:gridCol>
                <a:gridCol w="2096806">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rgbClr val="000000"/>
                          </a:solidFill>
                        </a:rPr>
                        <a:t>Phoneme</a:t>
                      </a:r>
                    </a:p>
                  </a:txBody>
                  <a:tcPr/>
                </a:tc>
                <a:tc>
                  <a:txBody>
                    <a:bodyPr/>
                    <a:lstStyle/>
                    <a:p>
                      <a:pPr algn="ctr"/>
                      <a:r>
                        <a:rPr lang="en-US" dirty="0">
                          <a:solidFill>
                            <a:srgbClr val="000000"/>
                          </a:solidFill>
                        </a:rPr>
                        <a:t>Spelling</a:t>
                      </a:r>
                    </a:p>
                  </a:txBody>
                  <a:tcPr/>
                </a:tc>
                <a:tc>
                  <a:txBody>
                    <a:bodyPr/>
                    <a:lstStyle/>
                    <a:p>
                      <a:pPr algn="ctr"/>
                      <a:r>
                        <a:rPr lang="en-US" dirty="0">
                          <a:solidFill>
                            <a:srgbClr val="000000"/>
                          </a:solidFill>
                        </a:rPr>
                        <a:t>Examples</a:t>
                      </a:r>
                    </a:p>
                  </a:txBody>
                  <a:tcPr/>
                </a:tc>
                <a:extLst>
                  <a:ext uri="{0D108BD9-81ED-4DB2-BD59-A6C34878D82A}">
                    <a16:rowId xmlns:a16="http://schemas.microsoft.com/office/drawing/2014/main" val="10000"/>
                  </a:ext>
                </a:extLst>
              </a:tr>
              <a:tr h="453352">
                <a:tc>
                  <a:txBody>
                    <a:bodyPr/>
                    <a:lstStyle/>
                    <a:p>
                      <a:r>
                        <a:rPr lang="en-US" dirty="0"/>
                        <a:t>26</a:t>
                      </a:r>
                    </a:p>
                  </a:txBody>
                  <a:tcPr/>
                </a:tc>
                <a:tc>
                  <a:txBody>
                    <a:bodyPr/>
                    <a:lstStyle/>
                    <a:p>
                      <a:pPr algn="ctr"/>
                      <a:r>
                        <a:rPr lang="en-US" dirty="0"/>
                        <a:t>/a/</a:t>
                      </a:r>
                    </a:p>
                  </a:txBody>
                  <a:tcPr/>
                </a:tc>
                <a:tc>
                  <a:txBody>
                    <a:bodyPr/>
                    <a:lstStyle/>
                    <a:p>
                      <a:r>
                        <a:rPr lang="en-US" dirty="0"/>
                        <a:t>a,</a:t>
                      </a:r>
                      <a:r>
                        <a:rPr lang="en-US" baseline="0" dirty="0"/>
                        <a:t> au</a:t>
                      </a:r>
                      <a:endParaRPr lang="en-US" dirty="0"/>
                    </a:p>
                  </a:txBody>
                  <a:tcPr/>
                </a:tc>
                <a:tc>
                  <a:txBody>
                    <a:bodyPr/>
                    <a:lstStyle/>
                    <a:p>
                      <a:r>
                        <a:rPr lang="en-US" dirty="0"/>
                        <a:t>hat, laugh</a:t>
                      </a:r>
                    </a:p>
                  </a:txBody>
                  <a:tcPr/>
                </a:tc>
                <a:extLst>
                  <a:ext uri="{0D108BD9-81ED-4DB2-BD59-A6C34878D82A}">
                    <a16:rowId xmlns:a16="http://schemas.microsoft.com/office/drawing/2014/main" val="10001"/>
                  </a:ext>
                </a:extLst>
              </a:tr>
              <a:tr h="453352">
                <a:tc>
                  <a:txBody>
                    <a:bodyPr/>
                    <a:lstStyle/>
                    <a:p>
                      <a:r>
                        <a:rPr lang="en-US" dirty="0"/>
                        <a:t>27</a:t>
                      </a:r>
                    </a:p>
                  </a:txBody>
                  <a:tcPr/>
                </a:tc>
                <a:tc>
                  <a:txBody>
                    <a:bodyPr/>
                    <a:lstStyle/>
                    <a:p>
                      <a:pPr algn="ctr"/>
                      <a:r>
                        <a:rPr lang="en-US" dirty="0"/>
                        <a:t>/e/</a:t>
                      </a:r>
                    </a:p>
                  </a:txBody>
                  <a:tcPr/>
                </a:tc>
                <a:tc>
                  <a:txBody>
                    <a:bodyPr/>
                    <a:lstStyle/>
                    <a:p>
                      <a:r>
                        <a:rPr lang="en-US" dirty="0"/>
                        <a:t>e,</a:t>
                      </a:r>
                      <a:r>
                        <a:rPr lang="en-US" baseline="0" dirty="0"/>
                        <a:t> </a:t>
                      </a:r>
                      <a:r>
                        <a:rPr lang="en-US" baseline="0" dirty="0" err="1"/>
                        <a:t>ea</a:t>
                      </a:r>
                      <a:endParaRPr lang="en-US" dirty="0"/>
                    </a:p>
                  </a:txBody>
                  <a:tcPr/>
                </a:tc>
                <a:tc>
                  <a:txBody>
                    <a:bodyPr/>
                    <a:lstStyle/>
                    <a:p>
                      <a:r>
                        <a:rPr lang="en-US" dirty="0"/>
                        <a:t>bed, bread</a:t>
                      </a:r>
                    </a:p>
                  </a:txBody>
                  <a:tcPr/>
                </a:tc>
                <a:extLst>
                  <a:ext uri="{0D108BD9-81ED-4DB2-BD59-A6C34878D82A}">
                    <a16:rowId xmlns:a16="http://schemas.microsoft.com/office/drawing/2014/main" val="10002"/>
                  </a:ext>
                </a:extLst>
              </a:tr>
              <a:tr h="453352">
                <a:tc>
                  <a:txBody>
                    <a:bodyPr/>
                    <a:lstStyle/>
                    <a:p>
                      <a:r>
                        <a:rPr lang="en-US" dirty="0"/>
                        <a:t>28</a:t>
                      </a:r>
                    </a:p>
                  </a:txBody>
                  <a:tcPr/>
                </a:tc>
                <a:tc>
                  <a:txBody>
                    <a:bodyPr/>
                    <a:lstStyle/>
                    <a:p>
                      <a:pPr algn="ctr"/>
                      <a:r>
                        <a:rPr lang="en-US" dirty="0"/>
                        <a:t>/</a:t>
                      </a:r>
                      <a:r>
                        <a:rPr lang="en-US" dirty="0" err="1"/>
                        <a:t>i</a:t>
                      </a:r>
                      <a:r>
                        <a:rPr lang="en-US" dirty="0"/>
                        <a:t>/</a:t>
                      </a:r>
                    </a:p>
                  </a:txBody>
                  <a:tcPr/>
                </a:tc>
                <a:tc>
                  <a:txBody>
                    <a:bodyPr/>
                    <a:lstStyle/>
                    <a:p>
                      <a:r>
                        <a:rPr lang="en-US" dirty="0" err="1"/>
                        <a:t>i</a:t>
                      </a:r>
                      <a:endParaRPr lang="en-US" dirty="0"/>
                    </a:p>
                  </a:txBody>
                  <a:tcPr/>
                </a:tc>
                <a:tc>
                  <a:txBody>
                    <a:bodyPr/>
                    <a:lstStyle/>
                    <a:p>
                      <a:r>
                        <a:rPr lang="en-US" dirty="0"/>
                        <a:t>if</a:t>
                      </a:r>
                    </a:p>
                  </a:txBody>
                  <a:tcPr/>
                </a:tc>
                <a:extLst>
                  <a:ext uri="{0D108BD9-81ED-4DB2-BD59-A6C34878D82A}">
                    <a16:rowId xmlns:a16="http://schemas.microsoft.com/office/drawing/2014/main" val="10003"/>
                  </a:ext>
                </a:extLst>
              </a:tr>
              <a:tr h="453352">
                <a:tc>
                  <a:txBody>
                    <a:bodyPr/>
                    <a:lstStyle/>
                    <a:p>
                      <a:r>
                        <a:rPr lang="en-US" dirty="0"/>
                        <a:t>29</a:t>
                      </a:r>
                    </a:p>
                  </a:txBody>
                  <a:tcPr/>
                </a:tc>
                <a:tc>
                  <a:txBody>
                    <a:bodyPr/>
                    <a:lstStyle/>
                    <a:p>
                      <a:pPr algn="ctr"/>
                      <a:r>
                        <a:rPr lang="en-US" dirty="0"/>
                        <a:t>/o/</a:t>
                      </a:r>
                    </a:p>
                  </a:txBody>
                  <a:tcPr/>
                </a:tc>
                <a:tc>
                  <a:txBody>
                    <a:bodyPr/>
                    <a:lstStyle/>
                    <a:p>
                      <a:r>
                        <a:rPr lang="en-US" dirty="0"/>
                        <a:t>o, a, au, aw, </a:t>
                      </a:r>
                      <a:r>
                        <a:rPr lang="en-US" dirty="0" err="1"/>
                        <a:t>ough</a:t>
                      </a:r>
                      <a:endParaRPr lang="en-US" dirty="0"/>
                    </a:p>
                  </a:txBody>
                  <a:tcPr/>
                </a:tc>
                <a:tc>
                  <a:txBody>
                    <a:bodyPr/>
                    <a:lstStyle/>
                    <a:p>
                      <a:r>
                        <a:rPr lang="en-US" dirty="0"/>
                        <a:t>hot, want, haul, draw, bought</a:t>
                      </a:r>
                    </a:p>
                  </a:txBody>
                  <a:tcPr/>
                </a:tc>
                <a:extLst>
                  <a:ext uri="{0D108BD9-81ED-4DB2-BD59-A6C34878D82A}">
                    <a16:rowId xmlns:a16="http://schemas.microsoft.com/office/drawing/2014/main" val="10004"/>
                  </a:ext>
                </a:extLst>
              </a:tr>
              <a:tr h="453352">
                <a:tc>
                  <a:txBody>
                    <a:bodyPr/>
                    <a:lstStyle/>
                    <a:p>
                      <a:r>
                        <a:rPr lang="en-US" dirty="0"/>
                        <a:t>30</a:t>
                      </a:r>
                    </a:p>
                  </a:txBody>
                  <a:tcPr/>
                </a:tc>
                <a:tc>
                  <a:txBody>
                    <a:bodyPr/>
                    <a:lstStyle/>
                    <a:p>
                      <a:pPr algn="ctr"/>
                      <a:r>
                        <a:rPr lang="en-US" dirty="0"/>
                        <a:t>/u/</a:t>
                      </a:r>
                    </a:p>
                  </a:txBody>
                  <a:tcPr/>
                </a:tc>
                <a:tc>
                  <a:txBody>
                    <a:bodyPr/>
                    <a:lstStyle/>
                    <a:p>
                      <a:r>
                        <a:rPr lang="en-US" dirty="0"/>
                        <a:t>u, o</a:t>
                      </a:r>
                    </a:p>
                  </a:txBody>
                  <a:tcPr/>
                </a:tc>
                <a:tc>
                  <a:txBody>
                    <a:bodyPr/>
                    <a:lstStyle/>
                    <a:p>
                      <a:r>
                        <a:rPr lang="en-US" dirty="0"/>
                        <a:t>up, ton</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18423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Long Vowels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6322561"/>
              </p:ext>
            </p:extLst>
          </p:nvPr>
        </p:nvGraphicFramePr>
        <p:xfrm>
          <a:off x="220133" y="1231048"/>
          <a:ext cx="8635999" cy="2906840"/>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2233945">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t>Phoneme</a:t>
                      </a:r>
                    </a:p>
                  </a:txBody>
                  <a:tcPr/>
                </a:tc>
                <a:tc>
                  <a:txBody>
                    <a:bodyPr/>
                    <a:lstStyle/>
                    <a:p>
                      <a:pPr algn="ctr"/>
                      <a:r>
                        <a:rPr lang="en-US" dirty="0"/>
                        <a:t>Spelling</a:t>
                      </a:r>
                    </a:p>
                  </a:txBody>
                  <a:tcPr/>
                </a:tc>
                <a:tc>
                  <a:txBody>
                    <a:bodyPr/>
                    <a:lstStyle/>
                    <a:p>
                      <a:pPr algn="ctr"/>
                      <a:r>
                        <a:rPr lang="en-US" dirty="0"/>
                        <a:t>Examples</a:t>
                      </a:r>
                    </a:p>
                  </a:txBody>
                  <a:tcPr/>
                </a:tc>
                <a:extLst>
                  <a:ext uri="{0D108BD9-81ED-4DB2-BD59-A6C34878D82A}">
                    <a16:rowId xmlns:a16="http://schemas.microsoft.com/office/drawing/2014/main" val="10000"/>
                  </a:ext>
                </a:extLst>
              </a:tr>
              <a:tr h="453352">
                <a:tc>
                  <a:txBody>
                    <a:bodyPr/>
                    <a:lstStyle/>
                    <a:p>
                      <a:r>
                        <a:rPr lang="en-US" dirty="0"/>
                        <a:t>31</a:t>
                      </a:r>
                    </a:p>
                  </a:txBody>
                  <a:tcPr/>
                </a:tc>
                <a:tc>
                  <a:txBody>
                    <a:bodyPr/>
                    <a:lstStyle/>
                    <a:p>
                      <a:pPr algn="ctr"/>
                      <a:r>
                        <a:rPr lang="en-US" dirty="0"/>
                        <a:t>/a/</a:t>
                      </a:r>
                    </a:p>
                  </a:txBody>
                  <a:tcPr/>
                </a:tc>
                <a:tc>
                  <a:txBody>
                    <a:bodyPr/>
                    <a:lstStyle/>
                    <a:p>
                      <a:r>
                        <a:rPr lang="en-US" dirty="0"/>
                        <a:t>a,</a:t>
                      </a:r>
                      <a:r>
                        <a:rPr lang="en-US" baseline="0" dirty="0"/>
                        <a:t> </a:t>
                      </a:r>
                      <a:r>
                        <a:rPr lang="en-US" baseline="0" dirty="0" err="1"/>
                        <a:t>a_e</a:t>
                      </a:r>
                      <a:r>
                        <a:rPr lang="en-US" baseline="0" dirty="0"/>
                        <a:t>, ay, </a:t>
                      </a:r>
                      <a:r>
                        <a:rPr lang="en-US" baseline="0" dirty="0" err="1"/>
                        <a:t>ai</a:t>
                      </a:r>
                      <a:r>
                        <a:rPr lang="en-US" baseline="0" dirty="0"/>
                        <a:t>, </a:t>
                      </a:r>
                      <a:r>
                        <a:rPr lang="en-US" baseline="0" dirty="0" err="1"/>
                        <a:t>ey</a:t>
                      </a:r>
                      <a:r>
                        <a:rPr lang="en-US" baseline="0" dirty="0"/>
                        <a:t>, </a:t>
                      </a:r>
                      <a:r>
                        <a:rPr lang="en-US" baseline="0" dirty="0" err="1"/>
                        <a:t>ei</a:t>
                      </a:r>
                      <a:endParaRPr lang="en-US" dirty="0"/>
                    </a:p>
                  </a:txBody>
                  <a:tcPr/>
                </a:tc>
                <a:tc>
                  <a:txBody>
                    <a:bodyPr/>
                    <a:lstStyle/>
                    <a:p>
                      <a:r>
                        <a:rPr lang="en-US" dirty="0"/>
                        <a:t>bacon, late, day, train, they,</a:t>
                      </a:r>
                      <a:r>
                        <a:rPr lang="en-US" baseline="0" dirty="0"/>
                        <a:t> eight, vein</a:t>
                      </a:r>
                      <a:endParaRPr lang="en-US" dirty="0"/>
                    </a:p>
                  </a:txBody>
                  <a:tcPr/>
                </a:tc>
                <a:extLst>
                  <a:ext uri="{0D108BD9-81ED-4DB2-BD59-A6C34878D82A}">
                    <a16:rowId xmlns:a16="http://schemas.microsoft.com/office/drawing/2014/main" val="10001"/>
                  </a:ext>
                </a:extLst>
              </a:tr>
              <a:tr h="453352">
                <a:tc>
                  <a:txBody>
                    <a:bodyPr/>
                    <a:lstStyle/>
                    <a:p>
                      <a:r>
                        <a:rPr lang="en-US" dirty="0"/>
                        <a:t>32</a:t>
                      </a:r>
                    </a:p>
                  </a:txBody>
                  <a:tcPr/>
                </a:tc>
                <a:tc>
                  <a:txBody>
                    <a:bodyPr/>
                    <a:lstStyle/>
                    <a:p>
                      <a:pPr algn="ctr"/>
                      <a:r>
                        <a:rPr lang="en-US" dirty="0"/>
                        <a:t>/e/</a:t>
                      </a:r>
                    </a:p>
                  </a:txBody>
                  <a:tcPr/>
                </a:tc>
                <a:tc>
                  <a:txBody>
                    <a:bodyPr/>
                    <a:lstStyle/>
                    <a:p>
                      <a:r>
                        <a:rPr lang="en-US" dirty="0"/>
                        <a:t>e, </a:t>
                      </a:r>
                      <a:r>
                        <a:rPr lang="en-US" dirty="0" err="1"/>
                        <a:t>e_e</a:t>
                      </a:r>
                      <a:r>
                        <a:rPr lang="en-US" dirty="0"/>
                        <a:t>, </a:t>
                      </a:r>
                      <a:r>
                        <a:rPr lang="en-US" dirty="0" err="1"/>
                        <a:t>ea</a:t>
                      </a:r>
                      <a:r>
                        <a:rPr lang="en-US" dirty="0"/>
                        <a:t>, </a:t>
                      </a:r>
                      <a:r>
                        <a:rPr lang="en-US" dirty="0" err="1"/>
                        <a:t>ee</a:t>
                      </a:r>
                      <a:r>
                        <a:rPr lang="en-US" dirty="0"/>
                        <a:t>, </a:t>
                      </a:r>
                      <a:r>
                        <a:rPr lang="en-US" dirty="0" err="1"/>
                        <a:t>ey</a:t>
                      </a:r>
                      <a:r>
                        <a:rPr lang="en-US" dirty="0"/>
                        <a:t>, </a:t>
                      </a:r>
                      <a:r>
                        <a:rPr lang="en-US" dirty="0" err="1"/>
                        <a:t>ie</a:t>
                      </a:r>
                      <a:r>
                        <a:rPr lang="en-US" dirty="0"/>
                        <a:t>, y</a:t>
                      </a:r>
                    </a:p>
                  </a:txBody>
                  <a:tcPr/>
                </a:tc>
                <a:tc>
                  <a:txBody>
                    <a:bodyPr/>
                    <a:lstStyle/>
                    <a:p>
                      <a:r>
                        <a:rPr lang="en-US" dirty="0"/>
                        <a:t>me, these, beat, feet,</a:t>
                      </a:r>
                      <a:r>
                        <a:rPr lang="en-US" baseline="0" dirty="0"/>
                        <a:t> key, chief, baby</a:t>
                      </a:r>
                      <a:endParaRPr lang="en-US" dirty="0"/>
                    </a:p>
                  </a:txBody>
                  <a:tcPr/>
                </a:tc>
                <a:extLst>
                  <a:ext uri="{0D108BD9-81ED-4DB2-BD59-A6C34878D82A}">
                    <a16:rowId xmlns:a16="http://schemas.microsoft.com/office/drawing/2014/main" val="10002"/>
                  </a:ext>
                </a:extLst>
              </a:tr>
              <a:tr h="453352">
                <a:tc>
                  <a:txBody>
                    <a:bodyPr/>
                    <a:lstStyle/>
                    <a:p>
                      <a:r>
                        <a:rPr lang="en-US" dirty="0"/>
                        <a:t>33</a:t>
                      </a:r>
                    </a:p>
                  </a:txBody>
                  <a:tcPr/>
                </a:tc>
                <a:tc>
                  <a:txBody>
                    <a:bodyPr/>
                    <a:lstStyle/>
                    <a:p>
                      <a:pPr algn="ctr"/>
                      <a:r>
                        <a:rPr lang="en-US" dirty="0"/>
                        <a:t>/</a:t>
                      </a:r>
                      <a:r>
                        <a:rPr lang="en-US" dirty="0" err="1"/>
                        <a:t>i</a:t>
                      </a:r>
                      <a:r>
                        <a:rPr lang="en-US" dirty="0"/>
                        <a:t>/</a:t>
                      </a:r>
                    </a:p>
                  </a:txBody>
                  <a:tcPr/>
                </a:tc>
                <a:tc>
                  <a:txBody>
                    <a:bodyPr/>
                    <a:lstStyle/>
                    <a:p>
                      <a:r>
                        <a:rPr lang="en-US" dirty="0"/>
                        <a:t>i, </a:t>
                      </a:r>
                      <a:r>
                        <a:rPr lang="en-US" dirty="0" err="1"/>
                        <a:t>i_e</a:t>
                      </a:r>
                      <a:r>
                        <a:rPr lang="en-US" dirty="0"/>
                        <a:t>, </a:t>
                      </a:r>
                      <a:r>
                        <a:rPr lang="en-US" dirty="0" err="1"/>
                        <a:t>igh</a:t>
                      </a:r>
                      <a:r>
                        <a:rPr lang="en-US" dirty="0"/>
                        <a:t>, y, </a:t>
                      </a:r>
                      <a:r>
                        <a:rPr lang="en-US" dirty="0" err="1"/>
                        <a:t>ie</a:t>
                      </a:r>
                      <a:endParaRPr lang="en-US" dirty="0"/>
                    </a:p>
                  </a:txBody>
                  <a:tcPr/>
                </a:tc>
                <a:tc>
                  <a:txBody>
                    <a:bodyPr/>
                    <a:lstStyle/>
                    <a:p>
                      <a:r>
                        <a:rPr lang="en-US" dirty="0"/>
                        <a:t>find, ride, light, fly, pie</a:t>
                      </a:r>
                    </a:p>
                  </a:txBody>
                  <a:tcPr/>
                </a:tc>
                <a:extLst>
                  <a:ext uri="{0D108BD9-81ED-4DB2-BD59-A6C34878D82A}">
                    <a16:rowId xmlns:a16="http://schemas.microsoft.com/office/drawing/2014/main" val="10003"/>
                  </a:ext>
                </a:extLst>
              </a:tr>
              <a:tr h="453352">
                <a:tc>
                  <a:txBody>
                    <a:bodyPr/>
                    <a:lstStyle/>
                    <a:p>
                      <a:r>
                        <a:rPr lang="en-US" dirty="0"/>
                        <a:t>34</a:t>
                      </a:r>
                    </a:p>
                  </a:txBody>
                  <a:tcPr/>
                </a:tc>
                <a:tc>
                  <a:txBody>
                    <a:bodyPr/>
                    <a:lstStyle/>
                    <a:p>
                      <a:pPr algn="ctr"/>
                      <a:r>
                        <a:rPr lang="en-US" dirty="0"/>
                        <a:t>/o/</a:t>
                      </a:r>
                    </a:p>
                  </a:txBody>
                  <a:tcPr/>
                </a:tc>
                <a:tc>
                  <a:txBody>
                    <a:bodyPr/>
                    <a:lstStyle/>
                    <a:p>
                      <a:r>
                        <a:rPr lang="en-US" dirty="0"/>
                        <a:t>o, </a:t>
                      </a:r>
                      <a:r>
                        <a:rPr lang="en-US" dirty="0" err="1"/>
                        <a:t>o_e</a:t>
                      </a:r>
                      <a:r>
                        <a:rPr lang="en-US" dirty="0"/>
                        <a:t>, </a:t>
                      </a:r>
                      <a:r>
                        <a:rPr lang="en-US" dirty="0" err="1"/>
                        <a:t>oa</a:t>
                      </a:r>
                      <a:r>
                        <a:rPr lang="en-US" dirty="0"/>
                        <a:t>, </a:t>
                      </a:r>
                      <a:r>
                        <a:rPr lang="en-US" dirty="0" err="1"/>
                        <a:t>ou</a:t>
                      </a:r>
                      <a:r>
                        <a:rPr lang="en-US" dirty="0"/>
                        <a:t>, </a:t>
                      </a:r>
                      <a:r>
                        <a:rPr lang="en-US" dirty="0" err="1"/>
                        <a:t>ow</a:t>
                      </a:r>
                      <a:endParaRPr lang="en-US" dirty="0"/>
                    </a:p>
                  </a:txBody>
                  <a:tcPr/>
                </a:tc>
                <a:tc>
                  <a:txBody>
                    <a:bodyPr/>
                    <a:lstStyle/>
                    <a:p>
                      <a:r>
                        <a:rPr lang="en-US" dirty="0"/>
                        <a:t>no, note, boat, soul, row</a:t>
                      </a:r>
                    </a:p>
                  </a:txBody>
                  <a:tcPr/>
                </a:tc>
                <a:extLst>
                  <a:ext uri="{0D108BD9-81ED-4DB2-BD59-A6C34878D82A}">
                    <a16:rowId xmlns:a16="http://schemas.microsoft.com/office/drawing/2014/main" val="10004"/>
                  </a:ext>
                </a:extLst>
              </a:tr>
              <a:tr h="453352">
                <a:tc>
                  <a:txBody>
                    <a:bodyPr/>
                    <a:lstStyle/>
                    <a:p>
                      <a:r>
                        <a:rPr lang="en-US" dirty="0"/>
                        <a:t>35</a:t>
                      </a:r>
                    </a:p>
                  </a:txBody>
                  <a:tcPr/>
                </a:tc>
                <a:tc>
                  <a:txBody>
                    <a:bodyPr/>
                    <a:lstStyle/>
                    <a:p>
                      <a:pPr algn="ctr"/>
                      <a:r>
                        <a:rPr lang="en-US" dirty="0"/>
                        <a:t>/u/</a:t>
                      </a:r>
                    </a:p>
                  </a:txBody>
                  <a:tcPr/>
                </a:tc>
                <a:tc>
                  <a:txBody>
                    <a:bodyPr/>
                    <a:lstStyle/>
                    <a:p>
                      <a:r>
                        <a:rPr lang="en-US" dirty="0"/>
                        <a:t>u, </a:t>
                      </a:r>
                      <a:r>
                        <a:rPr lang="en-US" dirty="0" err="1"/>
                        <a:t>u_e</a:t>
                      </a:r>
                      <a:r>
                        <a:rPr lang="en-US" dirty="0"/>
                        <a:t>, </a:t>
                      </a:r>
                      <a:r>
                        <a:rPr lang="en-US" dirty="0" err="1"/>
                        <a:t>ew</a:t>
                      </a:r>
                      <a:endParaRPr lang="en-US" dirty="0"/>
                    </a:p>
                  </a:txBody>
                  <a:tcPr/>
                </a:tc>
                <a:tc>
                  <a:txBody>
                    <a:bodyPr/>
                    <a:lstStyle/>
                    <a:p>
                      <a:r>
                        <a:rPr lang="en-US" dirty="0"/>
                        <a:t>human, use, few, chew</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29210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Definition of Literacy</a:t>
            </a:r>
          </a:p>
        </p:txBody>
      </p:sp>
      <p:pic>
        <p:nvPicPr>
          <p:cNvPr id="4" name="Content Placeholder 3" descr="images.png"/>
          <p:cNvPicPr>
            <a:picLocks noGrp="1" noChangeAspect="1"/>
          </p:cNvPicPr>
          <p:nvPr>
            <p:ph idx="1"/>
          </p:nvPr>
        </p:nvPicPr>
        <p:blipFill>
          <a:blip r:embed="rId2">
            <a:extLst>
              <a:ext uri="{28A0092B-C50C-407E-A947-70E740481C1C}">
                <a14:useLocalDpi xmlns:a14="http://schemas.microsoft.com/office/drawing/2010/main" val="0"/>
              </a:ext>
            </a:extLst>
          </a:blip>
          <a:srcRect t="22502" b="22502"/>
          <a:stretch>
            <a:fillRect/>
          </a:stretch>
        </p:blipFill>
        <p:spPr>
          <a:xfrm>
            <a:off x="6445860" y="4893732"/>
            <a:ext cx="2647944" cy="1828801"/>
          </a:xfrm>
        </p:spPr>
      </p:pic>
      <p:sp>
        <p:nvSpPr>
          <p:cNvPr id="3" name="Rectangle 2"/>
          <p:cNvSpPr/>
          <p:nvPr/>
        </p:nvSpPr>
        <p:spPr>
          <a:xfrm>
            <a:off x="592667" y="1862667"/>
            <a:ext cx="8094133" cy="1569660"/>
          </a:xfrm>
          <a:prstGeom prst="rect">
            <a:avLst/>
          </a:prstGeom>
        </p:spPr>
        <p:txBody>
          <a:bodyPr wrap="square">
            <a:spAutoFit/>
          </a:bodyPr>
          <a:lstStyle/>
          <a:p>
            <a:r>
              <a:rPr lang="en-US" sz="3200" dirty="0"/>
              <a:t>Literacy is the ability to use printed and written information to communicate knowledge, ideas, and feelings</a:t>
            </a:r>
          </a:p>
        </p:txBody>
      </p:sp>
    </p:spTree>
    <p:extLst>
      <p:ext uri="{BB962C8B-B14F-4D97-AF65-F5344CB8AC3E}">
        <p14:creationId xmlns:p14="http://schemas.microsoft.com/office/powerpoint/2010/main" val="24780605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Other Vowel Sounds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8374978"/>
              </p:ext>
            </p:extLst>
          </p:nvPr>
        </p:nvGraphicFramePr>
        <p:xfrm>
          <a:off x="220133" y="1231048"/>
          <a:ext cx="8635999" cy="1360056"/>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2233945">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t>Phoneme</a:t>
                      </a:r>
                    </a:p>
                  </a:txBody>
                  <a:tcPr/>
                </a:tc>
                <a:tc>
                  <a:txBody>
                    <a:bodyPr/>
                    <a:lstStyle/>
                    <a:p>
                      <a:pPr algn="ctr"/>
                      <a:r>
                        <a:rPr lang="en-US" dirty="0"/>
                        <a:t>Spelling</a:t>
                      </a:r>
                    </a:p>
                  </a:txBody>
                  <a:tcPr/>
                </a:tc>
                <a:tc>
                  <a:txBody>
                    <a:bodyPr/>
                    <a:lstStyle/>
                    <a:p>
                      <a:pPr algn="ctr"/>
                      <a:r>
                        <a:rPr lang="en-US" dirty="0"/>
                        <a:t>Examples</a:t>
                      </a:r>
                    </a:p>
                  </a:txBody>
                  <a:tcPr/>
                </a:tc>
                <a:extLst>
                  <a:ext uri="{0D108BD9-81ED-4DB2-BD59-A6C34878D82A}">
                    <a16:rowId xmlns:a16="http://schemas.microsoft.com/office/drawing/2014/main" val="10000"/>
                  </a:ext>
                </a:extLst>
              </a:tr>
              <a:tr h="453352">
                <a:tc>
                  <a:txBody>
                    <a:bodyPr/>
                    <a:lstStyle/>
                    <a:p>
                      <a:r>
                        <a:rPr lang="en-US" dirty="0"/>
                        <a:t>36</a:t>
                      </a:r>
                    </a:p>
                  </a:txBody>
                  <a:tcPr/>
                </a:tc>
                <a:tc>
                  <a:txBody>
                    <a:bodyPr/>
                    <a:lstStyle/>
                    <a:p>
                      <a:pPr algn="ctr"/>
                      <a:r>
                        <a:rPr lang="en-US" dirty="0"/>
                        <a:t>/</a:t>
                      </a:r>
                      <a:r>
                        <a:rPr lang="en-US" dirty="0" err="1"/>
                        <a:t>oo</a:t>
                      </a:r>
                      <a:r>
                        <a:rPr lang="en-US" dirty="0"/>
                        <a:t>/</a:t>
                      </a:r>
                    </a:p>
                  </a:txBody>
                  <a:tcPr/>
                </a:tc>
                <a:tc>
                  <a:txBody>
                    <a:bodyPr/>
                    <a:lstStyle/>
                    <a:p>
                      <a:r>
                        <a:rPr lang="en-US" dirty="0" err="1"/>
                        <a:t>oo</a:t>
                      </a:r>
                      <a:r>
                        <a:rPr lang="en-US" dirty="0"/>
                        <a:t>, u, </a:t>
                      </a:r>
                      <a:r>
                        <a:rPr lang="en-US" dirty="0" err="1"/>
                        <a:t>oul</a:t>
                      </a:r>
                      <a:endParaRPr lang="en-US" dirty="0"/>
                    </a:p>
                  </a:txBody>
                  <a:tcPr/>
                </a:tc>
                <a:tc>
                  <a:txBody>
                    <a:bodyPr/>
                    <a:lstStyle/>
                    <a:p>
                      <a:r>
                        <a:rPr lang="en-US" dirty="0"/>
                        <a:t>book, put, could</a:t>
                      </a:r>
                    </a:p>
                  </a:txBody>
                  <a:tcPr/>
                </a:tc>
                <a:extLst>
                  <a:ext uri="{0D108BD9-81ED-4DB2-BD59-A6C34878D82A}">
                    <a16:rowId xmlns:a16="http://schemas.microsoft.com/office/drawing/2014/main" val="10001"/>
                  </a:ext>
                </a:extLst>
              </a:tr>
              <a:tr h="453352">
                <a:tc>
                  <a:txBody>
                    <a:bodyPr/>
                    <a:lstStyle/>
                    <a:p>
                      <a:r>
                        <a:rPr lang="en-US" dirty="0"/>
                        <a:t>37</a:t>
                      </a:r>
                    </a:p>
                  </a:txBody>
                  <a:tcPr/>
                </a:tc>
                <a:tc>
                  <a:txBody>
                    <a:bodyPr/>
                    <a:lstStyle/>
                    <a:p>
                      <a:pPr algn="ctr"/>
                      <a:r>
                        <a:rPr lang="en-US" dirty="0"/>
                        <a:t>/</a:t>
                      </a:r>
                      <a:r>
                        <a:rPr lang="en-US" dirty="0" err="1"/>
                        <a:t>oo</a:t>
                      </a:r>
                      <a:r>
                        <a:rPr lang="en-US" dirty="0"/>
                        <a:t>/</a:t>
                      </a:r>
                    </a:p>
                  </a:txBody>
                  <a:tcPr/>
                </a:tc>
                <a:tc>
                  <a:txBody>
                    <a:bodyPr/>
                    <a:lstStyle/>
                    <a:p>
                      <a:r>
                        <a:rPr lang="en-US" dirty="0" err="1"/>
                        <a:t>oo</a:t>
                      </a:r>
                      <a:r>
                        <a:rPr lang="en-US" dirty="0"/>
                        <a:t>, u, </a:t>
                      </a:r>
                      <a:r>
                        <a:rPr lang="en-US" dirty="0" err="1"/>
                        <a:t>u_e</a:t>
                      </a:r>
                      <a:endParaRPr lang="en-US" dirty="0"/>
                    </a:p>
                  </a:txBody>
                  <a:tcPr/>
                </a:tc>
                <a:tc>
                  <a:txBody>
                    <a:bodyPr/>
                    <a:lstStyle/>
                    <a:p>
                      <a:r>
                        <a:rPr lang="en-US" dirty="0"/>
                        <a:t>moon, truth, rule</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68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Vowel </a:t>
            </a:r>
            <a:r>
              <a:rPr lang="en-US" dirty="0" err="1">
                <a:solidFill>
                  <a:srgbClr val="008000"/>
                </a:solidFill>
              </a:rPr>
              <a:t>Dipthongs</a:t>
            </a:r>
            <a:endParaRPr lang="en-US" dirty="0">
              <a:solidFill>
                <a:srgbClr val="008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6386878"/>
              </p:ext>
            </p:extLst>
          </p:nvPr>
        </p:nvGraphicFramePr>
        <p:xfrm>
          <a:off x="220133" y="1231048"/>
          <a:ext cx="8635999" cy="1360056"/>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2233945">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rgbClr val="000000"/>
                          </a:solidFill>
                        </a:rPr>
                        <a:t>Phoneme</a:t>
                      </a:r>
                    </a:p>
                  </a:txBody>
                  <a:tcPr/>
                </a:tc>
                <a:tc>
                  <a:txBody>
                    <a:bodyPr/>
                    <a:lstStyle/>
                    <a:p>
                      <a:pPr algn="ctr"/>
                      <a:r>
                        <a:rPr lang="en-US" dirty="0">
                          <a:solidFill>
                            <a:srgbClr val="000000"/>
                          </a:solidFill>
                        </a:rPr>
                        <a:t>Spelling</a:t>
                      </a:r>
                    </a:p>
                  </a:txBody>
                  <a:tcPr/>
                </a:tc>
                <a:tc>
                  <a:txBody>
                    <a:bodyPr/>
                    <a:lstStyle/>
                    <a:p>
                      <a:pPr algn="ctr"/>
                      <a:r>
                        <a:rPr lang="en-US" dirty="0">
                          <a:solidFill>
                            <a:srgbClr val="000000"/>
                          </a:solidFill>
                        </a:rPr>
                        <a:t>Examples</a:t>
                      </a:r>
                    </a:p>
                  </a:txBody>
                  <a:tcPr/>
                </a:tc>
                <a:extLst>
                  <a:ext uri="{0D108BD9-81ED-4DB2-BD59-A6C34878D82A}">
                    <a16:rowId xmlns:a16="http://schemas.microsoft.com/office/drawing/2014/main" val="10000"/>
                  </a:ext>
                </a:extLst>
              </a:tr>
              <a:tr h="453352">
                <a:tc>
                  <a:txBody>
                    <a:bodyPr/>
                    <a:lstStyle/>
                    <a:p>
                      <a:r>
                        <a:rPr lang="en-US" dirty="0"/>
                        <a:t>38</a:t>
                      </a:r>
                    </a:p>
                  </a:txBody>
                  <a:tcPr/>
                </a:tc>
                <a:tc>
                  <a:txBody>
                    <a:bodyPr/>
                    <a:lstStyle/>
                    <a:p>
                      <a:pPr algn="ctr"/>
                      <a:r>
                        <a:rPr lang="en-US" dirty="0"/>
                        <a:t>/</a:t>
                      </a:r>
                      <a:r>
                        <a:rPr lang="en-US" dirty="0" err="1"/>
                        <a:t>ow</a:t>
                      </a:r>
                      <a:r>
                        <a:rPr lang="en-US" dirty="0"/>
                        <a:t>/</a:t>
                      </a:r>
                    </a:p>
                  </a:txBody>
                  <a:tcPr/>
                </a:tc>
                <a:tc>
                  <a:txBody>
                    <a:bodyPr/>
                    <a:lstStyle/>
                    <a:p>
                      <a:r>
                        <a:rPr lang="en-US" dirty="0" err="1"/>
                        <a:t>ow</a:t>
                      </a:r>
                      <a:r>
                        <a:rPr lang="en-US" dirty="0"/>
                        <a:t>, </a:t>
                      </a:r>
                      <a:r>
                        <a:rPr lang="en-US" dirty="0" err="1"/>
                        <a:t>ou</a:t>
                      </a:r>
                      <a:r>
                        <a:rPr lang="en-US" dirty="0"/>
                        <a:t>, </a:t>
                      </a:r>
                      <a:r>
                        <a:rPr lang="en-US" dirty="0" err="1"/>
                        <a:t>ou_e</a:t>
                      </a:r>
                      <a:endParaRPr lang="en-US" dirty="0"/>
                    </a:p>
                  </a:txBody>
                  <a:tcPr/>
                </a:tc>
                <a:tc>
                  <a:txBody>
                    <a:bodyPr/>
                    <a:lstStyle/>
                    <a:p>
                      <a:r>
                        <a:rPr lang="en-US" dirty="0"/>
                        <a:t>cow, out, mouse, house</a:t>
                      </a:r>
                    </a:p>
                  </a:txBody>
                  <a:tcPr/>
                </a:tc>
                <a:extLst>
                  <a:ext uri="{0D108BD9-81ED-4DB2-BD59-A6C34878D82A}">
                    <a16:rowId xmlns:a16="http://schemas.microsoft.com/office/drawing/2014/main" val="10001"/>
                  </a:ext>
                </a:extLst>
              </a:tr>
              <a:tr h="453352">
                <a:tc>
                  <a:txBody>
                    <a:bodyPr/>
                    <a:lstStyle/>
                    <a:p>
                      <a:r>
                        <a:rPr lang="en-US" dirty="0"/>
                        <a:t>39</a:t>
                      </a:r>
                    </a:p>
                  </a:txBody>
                  <a:tcPr/>
                </a:tc>
                <a:tc>
                  <a:txBody>
                    <a:bodyPr/>
                    <a:lstStyle/>
                    <a:p>
                      <a:pPr algn="ctr"/>
                      <a:r>
                        <a:rPr lang="en-US" dirty="0"/>
                        <a:t>/</a:t>
                      </a:r>
                      <a:r>
                        <a:rPr lang="en-US" dirty="0" err="1"/>
                        <a:t>oy</a:t>
                      </a:r>
                      <a:r>
                        <a:rPr lang="en-US" dirty="0"/>
                        <a:t>/</a:t>
                      </a:r>
                    </a:p>
                  </a:txBody>
                  <a:tcPr/>
                </a:tc>
                <a:tc>
                  <a:txBody>
                    <a:bodyPr/>
                    <a:lstStyle/>
                    <a:p>
                      <a:r>
                        <a:rPr lang="en-US" dirty="0" err="1"/>
                        <a:t>oi</a:t>
                      </a:r>
                      <a:r>
                        <a:rPr lang="en-US" dirty="0"/>
                        <a:t>, </a:t>
                      </a:r>
                      <a:r>
                        <a:rPr lang="en-US" dirty="0" err="1"/>
                        <a:t>oy</a:t>
                      </a:r>
                      <a:endParaRPr lang="en-US" dirty="0"/>
                    </a:p>
                  </a:txBody>
                  <a:tcPr/>
                </a:tc>
                <a:tc>
                  <a:txBody>
                    <a:bodyPr/>
                    <a:lstStyle/>
                    <a:p>
                      <a:r>
                        <a:rPr lang="en-US" dirty="0"/>
                        <a:t>coin, toy</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83504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9095"/>
          </a:xfrm>
        </p:spPr>
        <p:txBody>
          <a:bodyPr/>
          <a:lstStyle/>
          <a:p>
            <a:r>
              <a:rPr lang="en-US" dirty="0">
                <a:solidFill>
                  <a:srgbClr val="008000"/>
                </a:solidFill>
              </a:rPr>
              <a:t>R-affected Vowels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8161672"/>
              </p:ext>
            </p:extLst>
          </p:nvPr>
        </p:nvGraphicFramePr>
        <p:xfrm>
          <a:off x="220133" y="1231048"/>
          <a:ext cx="8635999" cy="2720112"/>
        </p:xfrm>
        <a:graphic>
          <a:graphicData uri="http://schemas.openxmlformats.org/drawingml/2006/table">
            <a:tbl>
              <a:tblPr firstRow="1" bandRow="1">
                <a:tableStyleId>{1FECB4D8-DB02-4DC6-A0A2-4F2EBAE1DC90}</a:tableStyleId>
              </a:tblPr>
              <a:tblGrid>
                <a:gridCol w="1049867">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2233945">
                  <a:extLst>
                    <a:ext uri="{9D8B030D-6E8A-4147-A177-3AD203B41FA5}">
                      <a16:colId xmlns:a16="http://schemas.microsoft.com/office/drawing/2014/main" val="20002"/>
                    </a:ext>
                  </a:extLst>
                </a:gridCol>
                <a:gridCol w="3624987">
                  <a:extLst>
                    <a:ext uri="{9D8B030D-6E8A-4147-A177-3AD203B41FA5}">
                      <a16:colId xmlns:a16="http://schemas.microsoft.com/office/drawing/2014/main" val="20003"/>
                    </a:ext>
                  </a:extLst>
                </a:gridCol>
              </a:tblGrid>
              <a:tr h="453352">
                <a:tc>
                  <a:txBody>
                    <a:bodyPr/>
                    <a:lstStyle/>
                    <a:p>
                      <a:endParaRPr lang="en-US" dirty="0"/>
                    </a:p>
                  </a:txBody>
                  <a:tcPr/>
                </a:tc>
                <a:tc>
                  <a:txBody>
                    <a:bodyPr/>
                    <a:lstStyle/>
                    <a:p>
                      <a:pPr algn="ctr"/>
                      <a:r>
                        <a:rPr lang="en-US" dirty="0">
                          <a:solidFill>
                            <a:srgbClr val="000000"/>
                          </a:solidFill>
                        </a:rPr>
                        <a:t>Phoneme</a:t>
                      </a:r>
                    </a:p>
                  </a:txBody>
                  <a:tcPr/>
                </a:tc>
                <a:tc>
                  <a:txBody>
                    <a:bodyPr/>
                    <a:lstStyle/>
                    <a:p>
                      <a:pPr algn="ctr"/>
                      <a:r>
                        <a:rPr lang="en-US" dirty="0">
                          <a:solidFill>
                            <a:srgbClr val="000000"/>
                          </a:solidFill>
                        </a:rPr>
                        <a:t>Spelling</a:t>
                      </a:r>
                    </a:p>
                  </a:txBody>
                  <a:tcPr/>
                </a:tc>
                <a:tc>
                  <a:txBody>
                    <a:bodyPr/>
                    <a:lstStyle/>
                    <a:p>
                      <a:pPr algn="ctr"/>
                      <a:r>
                        <a:rPr lang="en-US" dirty="0">
                          <a:solidFill>
                            <a:srgbClr val="000000"/>
                          </a:solidFill>
                        </a:rPr>
                        <a:t>Examples</a:t>
                      </a:r>
                    </a:p>
                  </a:txBody>
                  <a:tcPr/>
                </a:tc>
                <a:extLst>
                  <a:ext uri="{0D108BD9-81ED-4DB2-BD59-A6C34878D82A}">
                    <a16:rowId xmlns:a16="http://schemas.microsoft.com/office/drawing/2014/main" val="10000"/>
                  </a:ext>
                </a:extLst>
              </a:tr>
              <a:tr h="453352">
                <a:tc>
                  <a:txBody>
                    <a:bodyPr/>
                    <a:lstStyle/>
                    <a:p>
                      <a:r>
                        <a:rPr lang="en-US" dirty="0"/>
                        <a:t>40</a:t>
                      </a:r>
                    </a:p>
                  </a:txBody>
                  <a:tcPr/>
                </a:tc>
                <a:tc>
                  <a:txBody>
                    <a:bodyPr/>
                    <a:lstStyle/>
                    <a:p>
                      <a:pPr algn="ctr"/>
                      <a:r>
                        <a:rPr lang="en-US" dirty="0"/>
                        <a:t>/a(r)/</a:t>
                      </a:r>
                    </a:p>
                  </a:txBody>
                  <a:tcPr/>
                </a:tc>
                <a:tc>
                  <a:txBody>
                    <a:bodyPr/>
                    <a:lstStyle/>
                    <a:p>
                      <a:r>
                        <a:rPr lang="en-US" dirty="0" err="1"/>
                        <a:t>ar</a:t>
                      </a:r>
                      <a:endParaRPr lang="en-US" dirty="0"/>
                    </a:p>
                  </a:txBody>
                  <a:tcPr/>
                </a:tc>
                <a:tc>
                  <a:txBody>
                    <a:bodyPr/>
                    <a:lstStyle/>
                    <a:p>
                      <a:r>
                        <a:rPr lang="en-US" dirty="0"/>
                        <a:t>car</a:t>
                      </a:r>
                    </a:p>
                  </a:txBody>
                  <a:tcPr/>
                </a:tc>
                <a:extLst>
                  <a:ext uri="{0D108BD9-81ED-4DB2-BD59-A6C34878D82A}">
                    <a16:rowId xmlns:a16="http://schemas.microsoft.com/office/drawing/2014/main" val="10001"/>
                  </a:ext>
                </a:extLst>
              </a:tr>
              <a:tr h="453352">
                <a:tc>
                  <a:txBody>
                    <a:bodyPr/>
                    <a:lstStyle/>
                    <a:p>
                      <a:r>
                        <a:rPr lang="en-US" dirty="0"/>
                        <a:t>41</a:t>
                      </a:r>
                    </a:p>
                  </a:txBody>
                  <a:tcPr/>
                </a:tc>
                <a:tc>
                  <a:txBody>
                    <a:bodyPr/>
                    <a:lstStyle/>
                    <a:p>
                      <a:pPr algn="ctr"/>
                      <a:r>
                        <a:rPr lang="en-US" dirty="0"/>
                        <a:t>/</a:t>
                      </a:r>
                      <a:r>
                        <a:rPr lang="en-US" dirty="0" err="1"/>
                        <a:t>ā</a:t>
                      </a:r>
                      <a:r>
                        <a:rPr lang="en-US" dirty="0"/>
                        <a:t>(r)/</a:t>
                      </a:r>
                    </a:p>
                  </a:txBody>
                  <a:tcPr/>
                </a:tc>
                <a:tc>
                  <a:txBody>
                    <a:bodyPr/>
                    <a:lstStyle/>
                    <a:p>
                      <a:r>
                        <a:rPr lang="en-US" dirty="0"/>
                        <a:t>air, ear, are</a:t>
                      </a:r>
                    </a:p>
                  </a:txBody>
                  <a:tcPr/>
                </a:tc>
                <a:tc>
                  <a:txBody>
                    <a:bodyPr/>
                    <a:lstStyle/>
                    <a:p>
                      <a:r>
                        <a:rPr lang="en-US" dirty="0"/>
                        <a:t>air,</a:t>
                      </a:r>
                      <a:r>
                        <a:rPr lang="en-US" baseline="0" dirty="0"/>
                        <a:t> bear, care</a:t>
                      </a:r>
                      <a:endParaRPr lang="en-US" dirty="0"/>
                    </a:p>
                  </a:txBody>
                  <a:tcPr/>
                </a:tc>
                <a:extLst>
                  <a:ext uri="{0D108BD9-81ED-4DB2-BD59-A6C34878D82A}">
                    <a16:rowId xmlns:a16="http://schemas.microsoft.com/office/drawing/2014/main" val="10002"/>
                  </a:ext>
                </a:extLst>
              </a:tr>
              <a:tr h="453352">
                <a:tc>
                  <a:txBody>
                    <a:bodyPr/>
                    <a:lstStyle/>
                    <a:p>
                      <a:r>
                        <a:rPr lang="en-US" dirty="0"/>
                        <a:t>42</a:t>
                      </a:r>
                    </a:p>
                  </a:txBody>
                  <a:tcPr/>
                </a:tc>
                <a:tc>
                  <a:txBody>
                    <a:bodyPr/>
                    <a:lstStyle/>
                    <a:p>
                      <a:pPr algn="ctr"/>
                      <a:r>
                        <a:rPr lang="en-US" dirty="0"/>
                        <a:t>/</a:t>
                      </a:r>
                      <a:r>
                        <a:rPr lang="en-US" dirty="0" err="1"/>
                        <a:t>i</a:t>
                      </a:r>
                      <a:r>
                        <a:rPr lang="en-US" dirty="0"/>
                        <a:t>(r)</a:t>
                      </a:r>
                      <a:r>
                        <a:rPr lang="en-US" baseline="0" dirty="0"/>
                        <a:t>/</a:t>
                      </a:r>
                      <a:endParaRPr lang="en-US" dirty="0"/>
                    </a:p>
                  </a:txBody>
                  <a:tcPr/>
                </a:tc>
                <a:tc>
                  <a:txBody>
                    <a:bodyPr/>
                    <a:lstStyle/>
                    <a:p>
                      <a:r>
                        <a:rPr lang="en-US" dirty="0" err="1"/>
                        <a:t>Irr</a:t>
                      </a:r>
                      <a:r>
                        <a:rPr lang="en-US" dirty="0"/>
                        <a:t>, ere, </a:t>
                      </a:r>
                      <a:r>
                        <a:rPr lang="en-US" dirty="0" err="1"/>
                        <a:t>eer</a:t>
                      </a:r>
                      <a:endParaRPr lang="en-US" dirty="0"/>
                    </a:p>
                  </a:txBody>
                  <a:tcPr/>
                </a:tc>
                <a:tc>
                  <a:txBody>
                    <a:bodyPr/>
                    <a:lstStyle/>
                    <a:p>
                      <a:r>
                        <a:rPr lang="en-US" dirty="0"/>
                        <a:t>mirror, here, cheer</a:t>
                      </a:r>
                    </a:p>
                  </a:txBody>
                  <a:tcPr/>
                </a:tc>
                <a:extLst>
                  <a:ext uri="{0D108BD9-81ED-4DB2-BD59-A6C34878D82A}">
                    <a16:rowId xmlns:a16="http://schemas.microsoft.com/office/drawing/2014/main" val="10003"/>
                  </a:ext>
                </a:extLst>
              </a:tr>
              <a:tr h="453352">
                <a:tc>
                  <a:txBody>
                    <a:bodyPr/>
                    <a:lstStyle/>
                    <a:p>
                      <a:r>
                        <a:rPr lang="en-US" dirty="0"/>
                        <a:t>43</a:t>
                      </a:r>
                    </a:p>
                  </a:txBody>
                  <a:tcPr/>
                </a:tc>
                <a:tc>
                  <a:txBody>
                    <a:bodyPr/>
                    <a:lstStyle/>
                    <a:p>
                      <a:pPr algn="ctr"/>
                      <a:r>
                        <a:rPr lang="en-US" dirty="0"/>
                        <a:t>/o(r)/</a:t>
                      </a:r>
                    </a:p>
                  </a:txBody>
                  <a:tcPr/>
                </a:tc>
                <a:tc>
                  <a:txBody>
                    <a:bodyPr/>
                    <a:lstStyle/>
                    <a:p>
                      <a:r>
                        <a:rPr lang="en-US" dirty="0"/>
                        <a:t>or, ore, </a:t>
                      </a:r>
                      <a:r>
                        <a:rPr lang="en-US" dirty="0" err="1"/>
                        <a:t>oor</a:t>
                      </a:r>
                      <a:endParaRPr lang="en-US" dirty="0"/>
                    </a:p>
                  </a:txBody>
                  <a:tcPr/>
                </a:tc>
                <a:tc>
                  <a:txBody>
                    <a:bodyPr/>
                    <a:lstStyle/>
                    <a:p>
                      <a:r>
                        <a:rPr lang="en-US" dirty="0"/>
                        <a:t>for, core, door</a:t>
                      </a:r>
                    </a:p>
                  </a:txBody>
                  <a:tcPr/>
                </a:tc>
                <a:extLst>
                  <a:ext uri="{0D108BD9-81ED-4DB2-BD59-A6C34878D82A}">
                    <a16:rowId xmlns:a16="http://schemas.microsoft.com/office/drawing/2014/main" val="10004"/>
                  </a:ext>
                </a:extLst>
              </a:tr>
              <a:tr h="453352">
                <a:tc>
                  <a:txBody>
                    <a:bodyPr/>
                    <a:lstStyle/>
                    <a:p>
                      <a:r>
                        <a:rPr lang="en-US" dirty="0"/>
                        <a:t>44</a:t>
                      </a:r>
                    </a:p>
                  </a:txBody>
                  <a:tcPr/>
                </a:tc>
                <a:tc>
                  <a:txBody>
                    <a:bodyPr/>
                    <a:lstStyle/>
                    <a:p>
                      <a:pPr algn="ctr"/>
                      <a:r>
                        <a:rPr lang="en-US" dirty="0"/>
                        <a:t>/u(r)/</a:t>
                      </a:r>
                    </a:p>
                  </a:txBody>
                  <a:tcPr/>
                </a:tc>
                <a:tc>
                  <a:txBody>
                    <a:bodyPr/>
                    <a:lstStyle/>
                    <a:p>
                      <a:r>
                        <a:rPr lang="en-US" dirty="0" err="1"/>
                        <a:t>ur</a:t>
                      </a:r>
                      <a:r>
                        <a:rPr lang="en-US" dirty="0"/>
                        <a:t>, </a:t>
                      </a:r>
                      <a:r>
                        <a:rPr lang="en-US" dirty="0" err="1"/>
                        <a:t>ir</a:t>
                      </a:r>
                      <a:r>
                        <a:rPr lang="en-US" dirty="0"/>
                        <a:t>, </a:t>
                      </a:r>
                      <a:r>
                        <a:rPr lang="en-US" dirty="0" err="1"/>
                        <a:t>er</a:t>
                      </a:r>
                      <a:r>
                        <a:rPr lang="en-US" dirty="0"/>
                        <a:t>, ear, or,</a:t>
                      </a:r>
                      <a:r>
                        <a:rPr lang="en-US" baseline="0" dirty="0"/>
                        <a:t> </a:t>
                      </a:r>
                      <a:r>
                        <a:rPr lang="en-US" baseline="0" dirty="0" err="1"/>
                        <a:t>ar</a:t>
                      </a:r>
                      <a:r>
                        <a:rPr lang="en-US" dirty="0"/>
                        <a:t> </a:t>
                      </a:r>
                    </a:p>
                  </a:txBody>
                  <a:tcPr/>
                </a:tc>
                <a:tc>
                  <a:txBody>
                    <a:bodyPr/>
                    <a:lstStyle/>
                    <a:p>
                      <a:r>
                        <a:rPr lang="en-US" dirty="0"/>
                        <a:t>burn, first, fern,</a:t>
                      </a:r>
                      <a:r>
                        <a:rPr lang="en-US" baseline="0" dirty="0"/>
                        <a:t> heard, work, dollar</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37268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Phonological Development</a:t>
            </a:r>
          </a:p>
        </p:txBody>
      </p:sp>
      <p:sp>
        <p:nvSpPr>
          <p:cNvPr id="3" name="Content Placeholder 2"/>
          <p:cNvSpPr>
            <a:spLocks noGrp="1"/>
          </p:cNvSpPr>
          <p:nvPr>
            <p:ph idx="1"/>
          </p:nvPr>
        </p:nvSpPr>
        <p:spPr>
          <a:xfrm>
            <a:off x="186267" y="1417638"/>
            <a:ext cx="8771465" cy="5220229"/>
          </a:xfrm>
        </p:spPr>
        <p:txBody>
          <a:bodyPr>
            <a:normAutofit fontScale="62500" lnSpcReduction="20000"/>
          </a:bodyPr>
          <a:lstStyle/>
          <a:p>
            <a:pPr marL="0" indent="0">
              <a:buNone/>
            </a:pPr>
            <a:r>
              <a:rPr lang="en-US" sz="3400" b="1" dirty="0"/>
              <a:t>1 month </a:t>
            </a:r>
            <a:endParaRPr lang="en-US" sz="3400" dirty="0"/>
          </a:p>
          <a:p>
            <a:r>
              <a:rPr lang="en-US" sz="3400" dirty="0"/>
              <a:t>Infants have some categorical perception of speech (e.g., they pay more attention to distinction between /b/ and /p/, than to equal size differences within those categories) </a:t>
            </a:r>
          </a:p>
          <a:p>
            <a:r>
              <a:rPr lang="en-US" sz="3400" dirty="0"/>
              <a:t>Crying, breathing, sucking, sneezing vibrate vocal cords and air passes through vocal apparatus familiarizing infants with processes involved in speech</a:t>
            </a:r>
          </a:p>
          <a:p>
            <a:pPr marL="0" indent="0">
              <a:buNone/>
            </a:pPr>
            <a:r>
              <a:rPr lang="en-US" sz="3400" b="1" dirty="0"/>
              <a:t>2 months</a:t>
            </a:r>
            <a:endParaRPr lang="en-US" sz="3400" dirty="0"/>
          </a:p>
          <a:p>
            <a:r>
              <a:rPr lang="en-US" sz="3400" dirty="0"/>
              <a:t>Infants coo when content (and in response to social interaction)</a:t>
            </a:r>
          </a:p>
          <a:p>
            <a:pPr marL="0" indent="0">
              <a:buNone/>
            </a:pPr>
            <a:r>
              <a:rPr lang="en-US" sz="3400" b="1" dirty="0"/>
              <a:t>4 months       </a:t>
            </a:r>
            <a:endParaRPr lang="en-US" sz="3400" dirty="0"/>
          </a:p>
          <a:p>
            <a:r>
              <a:rPr lang="en-US" sz="3400" dirty="0"/>
              <a:t>Infants prefer infant-directed speech to adult-directed speech (they improve in their ability to track the prosodic information in language)</a:t>
            </a:r>
          </a:p>
          <a:p>
            <a:r>
              <a:rPr lang="en-US" sz="3400" dirty="0"/>
              <a:t>Begin producing vowel and consonant sounds that they eventually combine into longer sequences (vowels are produced earlier than consonants, and back consonants before front consonants… through 7</a:t>
            </a:r>
            <a:r>
              <a:rPr lang="en-US" sz="3400" baseline="30000" dirty="0"/>
              <a:t>th</a:t>
            </a:r>
            <a:r>
              <a:rPr lang="en-US" sz="3400" dirty="0"/>
              <a:t> month)</a:t>
            </a:r>
          </a:p>
          <a:p>
            <a:pPr marL="0" indent="0">
              <a:buNone/>
            </a:pPr>
            <a:r>
              <a:rPr lang="en-US" sz="3400" b="1" dirty="0"/>
              <a:t>5 months   </a:t>
            </a:r>
            <a:endParaRPr lang="en-US" sz="3400" dirty="0"/>
          </a:p>
          <a:p>
            <a:r>
              <a:rPr lang="en-US" sz="3400" dirty="0"/>
              <a:t>Prefer to hear their own name to similar-sounding words</a:t>
            </a:r>
          </a:p>
          <a:p>
            <a:endParaRPr lang="en-US" dirty="0"/>
          </a:p>
        </p:txBody>
      </p:sp>
    </p:spTree>
    <p:extLst>
      <p:ext uri="{BB962C8B-B14F-4D97-AF65-F5344CB8AC3E}">
        <p14:creationId xmlns:p14="http://schemas.microsoft.com/office/powerpoint/2010/main" val="1772222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Phonological Development (cont.)</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6 months   </a:t>
            </a:r>
            <a:endParaRPr lang="en-US" dirty="0"/>
          </a:p>
          <a:p>
            <a:r>
              <a:rPr lang="en-US" dirty="0"/>
              <a:t>Learn not to pay attention to sound distinctions that are not meaningful in their native language (like male/female acoustical differences)</a:t>
            </a:r>
          </a:p>
          <a:p>
            <a:r>
              <a:rPr lang="en-US" dirty="0"/>
              <a:t>Babbling contains repeated CV syllables, resembling speech and native language (through 10 months)</a:t>
            </a:r>
          </a:p>
          <a:p>
            <a:pPr marL="0" indent="0">
              <a:buNone/>
            </a:pPr>
            <a:r>
              <a:rPr lang="en-US" b="1" dirty="0"/>
              <a:t>7 months   </a:t>
            </a:r>
            <a:endParaRPr lang="en-US" dirty="0"/>
          </a:p>
          <a:p>
            <a:r>
              <a:rPr lang="en-US" dirty="0"/>
              <a:t>Able to segment words from speech that show a strong-weak stress pattern (but not weak-strong pattern)</a:t>
            </a:r>
          </a:p>
          <a:p>
            <a:pPr marL="0" indent="0">
              <a:buNone/>
            </a:pPr>
            <a:r>
              <a:rPr lang="en-US" b="1" dirty="0"/>
              <a:t>9 months    </a:t>
            </a:r>
            <a:endParaRPr lang="en-US" dirty="0"/>
          </a:p>
          <a:p>
            <a:r>
              <a:rPr lang="en-US" dirty="0"/>
              <a:t>Can distinguish native from nonnative language input using phonetic patterns alone (not using prosodic cues)</a:t>
            </a:r>
          </a:p>
          <a:p>
            <a:endParaRPr lang="en-US" dirty="0"/>
          </a:p>
        </p:txBody>
      </p:sp>
    </p:spTree>
    <p:extLst>
      <p:ext uri="{BB962C8B-B14F-4D97-AF65-F5344CB8AC3E}">
        <p14:creationId xmlns:p14="http://schemas.microsoft.com/office/powerpoint/2010/main" val="2768794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Phonological Development (cont.</a:t>
            </a:r>
            <a:r>
              <a:rPr lang="en-US" dirty="0"/>
              <a:t>)</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10-12 months       </a:t>
            </a:r>
            <a:endParaRPr lang="en-US" dirty="0"/>
          </a:p>
          <a:p>
            <a:r>
              <a:rPr lang="en-US" dirty="0"/>
              <a:t>Can no longer discriminate most nonnative sound contrasts that fall within the same sound category (perceptual system has been tuned to the contrasts relevant in their native language)</a:t>
            </a:r>
          </a:p>
          <a:p>
            <a:pPr marL="0" indent="0">
              <a:buNone/>
            </a:pPr>
            <a:r>
              <a:rPr lang="en-US" b="1" dirty="0"/>
              <a:t>10-14 months</a:t>
            </a:r>
            <a:endParaRPr lang="en-US" dirty="0"/>
          </a:p>
          <a:p>
            <a:r>
              <a:rPr lang="en-US" dirty="0"/>
              <a:t>Combine different vowels and consonants into syllable strings (along with various stress and intonation patterns); creation of proto-words; use of first real words </a:t>
            </a:r>
          </a:p>
          <a:p>
            <a:endParaRPr lang="en-US" dirty="0"/>
          </a:p>
        </p:txBody>
      </p:sp>
    </p:spTree>
    <p:extLst>
      <p:ext uri="{BB962C8B-B14F-4D97-AF65-F5344CB8AC3E}">
        <p14:creationId xmlns:p14="http://schemas.microsoft.com/office/powerpoint/2010/main" val="1957449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Statistical Learning</a:t>
            </a:r>
          </a:p>
        </p:txBody>
      </p:sp>
      <p:sp>
        <p:nvSpPr>
          <p:cNvPr id="3" name="Content Placeholder 2"/>
          <p:cNvSpPr>
            <a:spLocks noGrp="1"/>
          </p:cNvSpPr>
          <p:nvPr>
            <p:ph idx="1"/>
          </p:nvPr>
        </p:nvSpPr>
        <p:spPr/>
        <p:txBody>
          <a:bodyPr>
            <a:normAutofit/>
          </a:bodyPr>
          <a:lstStyle/>
          <a:p>
            <a:r>
              <a:rPr lang="en-US" sz="2400" dirty="0"/>
              <a:t>Learners collect statistical information about their experience</a:t>
            </a:r>
          </a:p>
          <a:p>
            <a:r>
              <a:rPr lang="en-US" sz="2400" dirty="0"/>
              <a:t>They do this at a variety of levels simultaneously (thus, infants are collecting information about phonology, prosody, meaning, social implications)</a:t>
            </a:r>
          </a:p>
          <a:p>
            <a:r>
              <a:rPr lang="en-US" sz="2400" dirty="0"/>
              <a:t>They make inferences based on these statistical experiences and then shape their responses based on that information</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8532" y="4047065"/>
            <a:ext cx="2810935" cy="2810935"/>
          </a:xfrm>
          <a:prstGeom prst="rect">
            <a:avLst/>
          </a:prstGeom>
        </p:spPr>
      </p:pic>
    </p:spTree>
    <p:extLst>
      <p:ext uri="{BB962C8B-B14F-4D97-AF65-F5344CB8AC3E}">
        <p14:creationId xmlns:p14="http://schemas.microsoft.com/office/powerpoint/2010/main" val="2612726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Birth of a Word</a:t>
            </a:r>
          </a:p>
        </p:txBody>
      </p:sp>
      <p:sp>
        <p:nvSpPr>
          <p:cNvPr id="3" name="Content Placeholder 2"/>
          <p:cNvSpPr>
            <a:spLocks noGrp="1"/>
          </p:cNvSpPr>
          <p:nvPr>
            <p:ph idx="1"/>
          </p:nvPr>
        </p:nvSpPr>
        <p:spPr/>
        <p:txBody>
          <a:bodyPr/>
          <a:lstStyle/>
          <a:p>
            <a:pPr marL="0" indent="0">
              <a:buNone/>
            </a:pPr>
            <a:r>
              <a:rPr lang="en-US" dirty="0">
                <a:hlinkClick r:id="rId2"/>
              </a:rPr>
              <a:t>https://www.ted.com/talks/deb_roy_the_birth_of_a_word</a:t>
            </a:r>
            <a:endParaRPr lang="en-US" dirty="0"/>
          </a:p>
        </p:txBody>
      </p:sp>
      <p:pic>
        <p:nvPicPr>
          <p:cNvPr id="4" name="Picture 3"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5783" y="3989917"/>
            <a:ext cx="2857500" cy="2857500"/>
          </a:xfrm>
          <a:prstGeom prst="rect">
            <a:avLst/>
          </a:prstGeom>
        </p:spPr>
      </p:pic>
    </p:spTree>
    <p:extLst>
      <p:ext uri="{BB962C8B-B14F-4D97-AF65-F5344CB8AC3E}">
        <p14:creationId xmlns:p14="http://schemas.microsoft.com/office/powerpoint/2010/main" val="1257497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Phonology and Literacy</a:t>
            </a:r>
          </a:p>
        </p:txBody>
      </p:sp>
      <p:sp>
        <p:nvSpPr>
          <p:cNvPr id="3" name="Content Placeholder 2"/>
          <p:cNvSpPr>
            <a:spLocks noGrp="1"/>
          </p:cNvSpPr>
          <p:nvPr>
            <p:ph idx="1"/>
          </p:nvPr>
        </p:nvSpPr>
        <p:spPr/>
        <p:txBody>
          <a:bodyPr/>
          <a:lstStyle/>
          <a:p>
            <a:r>
              <a:rPr lang="en-US" dirty="0"/>
              <a:t>When is most of the phonological system developed for oral language?</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898880"/>
            <a:ext cx="2857500" cy="2857500"/>
          </a:xfrm>
          <a:prstGeom prst="rect">
            <a:avLst/>
          </a:prstGeom>
        </p:spPr>
      </p:pic>
    </p:spTree>
    <p:extLst>
      <p:ext uri="{BB962C8B-B14F-4D97-AF65-F5344CB8AC3E}">
        <p14:creationId xmlns:p14="http://schemas.microsoft.com/office/powerpoint/2010/main" val="7712614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Phonology and Literacy (cont.)</a:t>
            </a:r>
          </a:p>
        </p:txBody>
      </p:sp>
      <p:sp>
        <p:nvSpPr>
          <p:cNvPr id="3" name="Content Placeholder 2"/>
          <p:cNvSpPr>
            <a:spLocks noGrp="1"/>
          </p:cNvSpPr>
          <p:nvPr>
            <p:ph idx="1"/>
          </p:nvPr>
        </p:nvSpPr>
        <p:spPr/>
        <p:txBody>
          <a:bodyPr/>
          <a:lstStyle/>
          <a:p>
            <a:r>
              <a:rPr lang="en-US" dirty="0"/>
              <a:t>When is most of the phonological system developed for oral language?</a:t>
            </a:r>
          </a:p>
          <a:p>
            <a:r>
              <a:rPr lang="en-US" dirty="0"/>
              <a:t>Most phonological development takes place in the first 12-18 mos. of life </a:t>
            </a:r>
          </a:p>
          <a:p>
            <a:pPr marL="0" indent="0">
              <a:buNone/>
            </a:pPr>
            <a:endParaRPr lang="en-US" dirty="0"/>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898880"/>
            <a:ext cx="2857500" cy="2857500"/>
          </a:xfrm>
          <a:prstGeom prst="rect">
            <a:avLst/>
          </a:prstGeom>
        </p:spPr>
      </p:pic>
    </p:spTree>
    <p:extLst>
      <p:ext uri="{BB962C8B-B14F-4D97-AF65-F5344CB8AC3E}">
        <p14:creationId xmlns:p14="http://schemas.microsoft.com/office/powerpoint/2010/main" val="38068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Functions of Language and Literacy</a:t>
            </a:r>
          </a:p>
        </p:txBody>
      </p:sp>
      <p:pic>
        <p:nvPicPr>
          <p:cNvPr id="4" name="Content Placeholder 3" descr="images.png"/>
          <p:cNvPicPr>
            <a:picLocks noGrp="1" noChangeAspect="1"/>
          </p:cNvPicPr>
          <p:nvPr>
            <p:ph idx="1"/>
          </p:nvPr>
        </p:nvPicPr>
        <p:blipFill>
          <a:blip r:embed="rId2">
            <a:extLst>
              <a:ext uri="{28A0092B-C50C-407E-A947-70E740481C1C}">
                <a14:useLocalDpi xmlns:a14="http://schemas.microsoft.com/office/drawing/2010/main" val="0"/>
              </a:ext>
            </a:extLst>
          </a:blip>
          <a:srcRect t="22502" b="22502"/>
          <a:stretch>
            <a:fillRect/>
          </a:stretch>
        </p:blipFill>
        <p:spPr>
          <a:xfrm>
            <a:off x="6445860" y="4893732"/>
            <a:ext cx="2647944" cy="1828801"/>
          </a:xfrm>
        </p:spPr>
      </p:pic>
      <p:sp>
        <p:nvSpPr>
          <p:cNvPr id="3" name="Rectangle 2"/>
          <p:cNvSpPr/>
          <p:nvPr/>
        </p:nvSpPr>
        <p:spPr>
          <a:xfrm>
            <a:off x="592667" y="1862667"/>
            <a:ext cx="8094133" cy="3046988"/>
          </a:xfrm>
          <a:prstGeom prst="rect">
            <a:avLst/>
          </a:prstGeom>
        </p:spPr>
        <p:txBody>
          <a:bodyPr wrap="square">
            <a:spAutoFit/>
          </a:bodyPr>
          <a:lstStyle/>
          <a:p>
            <a:pPr marL="457200" indent="-457200">
              <a:buFont typeface="Arial"/>
              <a:buChar char="•"/>
            </a:pPr>
            <a:r>
              <a:rPr lang="en-US" sz="3200" dirty="0"/>
              <a:t>Language and literacy are used to function in society, to achieve one's goals, and to develop one's knowledge and potential</a:t>
            </a:r>
          </a:p>
          <a:p>
            <a:pPr marL="457200" indent="-457200">
              <a:buFont typeface="Arial"/>
              <a:buChar char="•"/>
            </a:pPr>
            <a:r>
              <a:rPr lang="en-US" sz="3200" dirty="0"/>
              <a:t>They are used for thinking</a:t>
            </a:r>
          </a:p>
          <a:p>
            <a:pPr marL="457200" indent="-457200">
              <a:buFont typeface="Arial"/>
              <a:buChar char="•"/>
            </a:pPr>
            <a:r>
              <a:rPr lang="en-US" sz="3200" dirty="0"/>
              <a:t>They are used for learning</a:t>
            </a:r>
          </a:p>
          <a:p>
            <a:pPr marL="457200" indent="-457200">
              <a:buFont typeface="Arial"/>
              <a:buChar char="•"/>
            </a:pPr>
            <a:r>
              <a:rPr lang="en-US" sz="3200" dirty="0"/>
              <a:t>They are used for communication</a:t>
            </a:r>
          </a:p>
        </p:txBody>
      </p:sp>
    </p:spTree>
    <p:extLst>
      <p:ext uri="{BB962C8B-B14F-4D97-AF65-F5344CB8AC3E}">
        <p14:creationId xmlns:p14="http://schemas.microsoft.com/office/powerpoint/2010/main" val="39369791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Phonology and Literacy (cont.)</a:t>
            </a:r>
          </a:p>
        </p:txBody>
      </p:sp>
      <p:sp>
        <p:nvSpPr>
          <p:cNvPr id="3" name="Content Placeholder 2"/>
          <p:cNvSpPr>
            <a:spLocks noGrp="1"/>
          </p:cNvSpPr>
          <p:nvPr>
            <p:ph idx="1"/>
          </p:nvPr>
        </p:nvSpPr>
        <p:spPr/>
        <p:txBody>
          <a:bodyPr/>
          <a:lstStyle/>
          <a:p>
            <a:r>
              <a:rPr lang="en-US" dirty="0"/>
              <a:t>Once the phonological system develops, what aspect of language becomes the major focus of development? </a:t>
            </a:r>
          </a:p>
          <a:p>
            <a:pPr marL="0" indent="0">
              <a:buNone/>
            </a:pPr>
            <a:endParaRPr lang="en-US" dirty="0"/>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898880"/>
            <a:ext cx="2857500" cy="2857500"/>
          </a:xfrm>
          <a:prstGeom prst="rect">
            <a:avLst/>
          </a:prstGeom>
        </p:spPr>
      </p:pic>
    </p:spTree>
    <p:extLst>
      <p:ext uri="{BB962C8B-B14F-4D97-AF65-F5344CB8AC3E}">
        <p14:creationId xmlns:p14="http://schemas.microsoft.com/office/powerpoint/2010/main" val="8490446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Phonology and Literacy (cont.)</a:t>
            </a:r>
          </a:p>
        </p:txBody>
      </p:sp>
      <p:sp>
        <p:nvSpPr>
          <p:cNvPr id="3" name="Content Placeholder 2"/>
          <p:cNvSpPr>
            <a:spLocks noGrp="1"/>
          </p:cNvSpPr>
          <p:nvPr>
            <p:ph idx="1"/>
          </p:nvPr>
        </p:nvSpPr>
        <p:spPr/>
        <p:txBody>
          <a:bodyPr/>
          <a:lstStyle/>
          <a:p>
            <a:r>
              <a:rPr lang="en-US" dirty="0"/>
              <a:t>Once the phonological system develops, what aspect of language becomes the major focus of development? </a:t>
            </a:r>
          </a:p>
          <a:p>
            <a:r>
              <a:rPr lang="en-US" dirty="0"/>
              <a:t>When children have mastered most of the phonemes, the focus of their                 language learning shifts to                      semantics (learning words)</a:t>
            </a:r>
          </a:p>
          <a:p>
            <a:pPr marL="0" indent="0">
              <a:buNone/>
            </a:pPr>
            <a:endParaRPr lang="en-US" dirty="0"/>
          </a:p>
          <a:p>
            <a:pPr marL="0" indent="0">
              <a:buNone/>
            </a:pPr>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898880"/>
            <a:ext cx="2857500" cy="2857500"/>
          </a:xfrm>
          <a:prstGeom prst="rect">
            <a:avLst/>
          </a:prstGeom>
        </p:spPr>
      </p:pic>
    </p:spTree>
    <p:extLst>
      <p:ext uri="{BB962C8B-B14F-4D97-AF65-F5344CB8AC3E}">
        <p14:creationId xmlns:p14="http://schemas.microsoft.com/office/powerpoint/2010/main" val="20128550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Phonological Awareness</a:t>
            </a:r>
          </a:p>
        </p:txBody>
      </p:sp>
      <p:sp>
        <p:nvSpPr>
          <p:cNvPr id="3" name="Content Placeholder 2"/>
          <p:cNvSpPr>
            <a:spLocks noGrp="1"/>
          </p:cNvSpPr>
          <p:nvPr>
            <p:ph idx="1"/>
          </p:nvPr>
        </p:nvSpPr>
        <p:spPr/>
        <p:txBody>
          <a:bodyPr>
            <a:normAutofit lnSpcReduction="10000"/>
          </a:bodyPr>
          <a:lstStyle/>
          <a:p>
            <a:r>
              <a:rPr lang="en-US" dirty="0"/>
              <a:t>Because of the heavy focus on word learning, young children have difficulty with phonological awareness</a:t>
            </a:r>
          </a:p>
          <a:p>
            <a:r>
              <a:rPr lang="en-US" dirty="0"/>
              <a:t>Phonological awareness refers to the ability to perceive and operate on the sounds of language separately from                        meaning—it includes the ability                        to separate words, syllables,                            and phonemes</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9777" y="4533777"/>
            <a:ext cx="2324223" cy="2324223"/>
          </a:xfrm>
          <a:prstGeom prst="rect">
            <a:avLst/>
          </a:prstGeom>
        </p:spPr>
      </p:pic>
    </p:spTree>
    <p:extLst>
      <p:ext uri="{BB962C8B-B14F-4D97-AF65-F5344CB8AC3E}">
        <p14:creationId xmlns:p14="http://schemas.microsoft.com/office/powerpoint/2010/main" val="7441610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Phonological Awareness (cont.)</a:t>
            </a:r>
          </a:p>
        </p:txBody>
      </p:sp>
      <p:sp>
        <p:nvSpPr>
          <p:cNvPr id="3" name="Content Placeholder 2"/>
          <p:cNvSpPr>
            <a:spLocks noGrp="1"/>
          </p:cNvSpPr>
          <p:nvPr>
            <p:ph idx="1"/>
          </p:nvPr>
        </p:nvSpPr>
        <p:spPr/>
        <p:txBody>
          <a:bodyPr>
            <a:normAutofit lnSpcReduction="10000"/>
          </a:bodyPr>
          <a:lstStyle/>
          <a:p>
            <a:r>
              <a:rPr lang="en-US" sz="2800" dirty="0"/>
              <a:t>Because of the heavy focus on word learning, young children have difficulty with phonological awareness</a:t>
            </a:r>
          </a:p>
          <a:p>
            <a:r>
              <a:rPr lang="en-US" sz="2800" dirty="0"/>
              <a:t>Phonological awareness refers to the ability to perceive and operate on the sounds of language separately from meaning—it includes the ability to separate words, syllables, and phonemes</a:t>
            </a:r>
          </a:p>
          <a:p>
            <a:r>
              <a:rPr lang="en-US" sz="2800" dirty="0"/>
              <a:t>Phonological awareness is essential                              in learning to read because English is                           an alphabetic language (the letters                    represent phonemes not meaning)</a:t>
            </a:r>
          </a:p>
          <a:p>
            <a:endParaRPr lang="en-US" sz="2800"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4342" y="4258342"/>
            <a:ext cx="2599657" cy="2599657"/>
          </a:xfrm>
          <a:prstGeom prst="rect">
            <a:avLst/>
          </a:prstGeom>
        </p:spPr>
      </p:pic>
    </p:spTree>
    <p:extLst>
      <p:ext uri="{BB962C8B-B14F-4D97-AF65-F5344CB8AC3E}">
        <p14:creationId xmlns:p14="http://schemas.microsoft.com/office/powerpoint/2010/main" val="1697887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Research on PA </a:t>
            </a:r>
          </a:p>
        </p:txBody>
      </p:sp>
      <p:sp>
        <p:nvSpPr>
          <p:cNvPr id="3" name="Content Placeholder 2"/>
          <p:cNvSpPr>
            <a:spLocks noGrp="1"/>
          </p:cNvSpPr>
          <p:nvPr>
            <p:ph idx="1"/>
          </p:nvPr>
        </p:nvSpPr>
        <p:spPr/>
        <p:txBody>
          <a:bodyPr>
            <a:normAutofit/>
          </a:bodyPr>
          <a:lstStyle/>
          <a:p>
            <a:r>
              <a:rPr lang="en-US" sz="2800" dirty="0"/>
              <a:t>More than 100 research studies have shown</a:t>
            </a:r>
            <a:r>
              <a:rPr lang="mr-IN" sz="2800" dirty="0"/>
              <a:t>…</a:t>
            </a:r>
            <a:endParaRPr lang="en-US" sz="2800" dirty="0"/>
          </a:p>
          <a:p>
            <a:r>
              <a:rPr lang="en-US" sz="2800" dirty="0"/>
              <a:t>That it is possible to accelerate PA development so that children can perceive and operate on the phonemes within words</a:t>
            </a:r>
          </a:p>
          <a:p>
            <a:r>
              <a:rPr lang="en-US" sz="2800" dirty="0"/>
              <a:t>These studies also demonstrate that improving children’s PA (to the point of full             segmentation) has a positive impact on                      word reading, decoding, spelling, and                reading comprehension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4342" y="4258342"/>
            <a:ext cx="2599657" cy="2599657"/>
          </a:xfrm>
          <a:prstGeom prst="rect">
            <a:avLst/>
          </a:prstGeom>
        </p:spPr>
      </p:pic>
    </p:spTree>
    <p:extLst>
      <p:ext uri="{BB962C8B-B14F-4D97-AF65-F5344CB8AC3E}">
        <p14:creationId xmlns:p14="http://schemas.microsoft.com/office/powerpoint/2010/main" val="17809187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381000" y="228600"/>
            <a:ext cx="8229600" cy="538163"/>
          </a:xfrm>
        </p:spPr>
        <p:txBody>
          <a:bodyPr>
            <a:normAutofit fontScale="90000"/>
          </a:bodyPr>
          <a:lstStyle/>
          <a:p>
            <a:pPr eaLnBrk="1" hangingPunct="1">
              <a:defRPr/>
            </a:pPr>
            <a:r>
              <a:rPr lang="en-US" altLang="en-US" dirty="0">
                <a:solidFill>
                  <a:srgbClr val="008000"/>
                </a:solidFill>
                <a:ea typeface="+mj-ea"/>
                <a:cs typeface="+mj-cs"/>
              </a:rPr>
              <a:t>Phonological Awareness Continuum</a:t>
            </a:r>
          </a:p>
        </p:txBody>
      </p:sp>
      <p:pic>
        <p:nvPicPr>
          <p:cNvPr id="46082"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74763"/>
            <a:ext cx="8662988"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6083" name="TextBox 8"/>
          <p:cNvSpPr txBox="1">
            <a:spLocks noChangeArrowheads="1"/>
          </p:cNvSpPr>
          <p:nvPr/>
        </p:nvSpPr>
        <p:spPr bwMode="auto">
          <a:xfrm>
            <a:off x="7010400" y="5219700"/>
            <a:ext cx="281940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latin typeface="Calibri" charset="0"/>
              </a:rPr>
              <a:t>University of Oregon</a:t>
            </a:r>
          </a:p>
        </p:txBody>
      </p:sp>
    </p:spTree>
    <p:extLst>
      <p:ext uri="{BB962C8B-B14F-4D97-AF65-F5344CB8AC3E}">
        <p14:creationId xmlns:p14="http://schemas.microsoft.com/office/powerpoint/2010/main" val="273535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Implications</a:t>
            </a:r>
          </a:p>
        </p:txBody>
      </p:sp>
      <p:sp>
        <p:nvSpPr>
          <p:cNvPr id="3" name="Content Placeholder 2"/>
          <p:cNvSpPr>
            <a:spLocks noGrp="1"/>
          </p:cNvSpPr>
          <p:nvPr>
            <p:ph idx="1"/>
          </p:nvPr>
        </p:nvSpPr>
        <p:spPr/>
        <p:txBody>
          <a:bodyPr>
            <a:normAutofit fontScale="92500"/>
          </a:bodyPr>
          <a:lstStyle/>
          <a:p>
            <a:r>
              <a:rPr lang="en-US" dirty="0"/>
              <a:t>It is difficult to learn to decode if you can’t hear the sounds within words and most young children cannot perceive these sounds as separable units </a:t>
            </a:r>
          </a:p>
          <a:p>
            <a:r>
              <a:rPr lang="en-US" dirty="0"/>
              <a:t>Research shows that this can be taught and that it is beneficial</a:t>
            </a:r>
          </a:p>
          <a:p>
            <a:r>
              <a:rPr lang="en-US" dirty="0"/>
              <a:t>It is essential that explicit PA                         instruction be provided to children                                 in PreK, K, and 1 and with older                         children  who have trouble with PA</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8102" y="4522714"/>
            <a:ext cx="2315898" cy="2315898"/>
          </a:xfrm>
          <a:prstGeom prst="rect">
            <a:avLst/>
          </a:prstGeom>
        </p:spPr>
      </p:pic>
    </p:spTree>
    <p:extLst>
      <p:ext uri="{BB962C8B-B14F-4D97-AF65-F5344CB8AC3E}">
        <p14:creationId xmlns:p14="http://schemas.microsoft.com/office/powerpoint/2010/main" val="18731749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Decoding and Language</a:t>
            </a:r>
          </a:p>
        </p:txBody>
      </p:sp>
      <p:sp>
        <p:nvSpPr>
          <p:cNvPr id="3" name="Content Placeholder 2"/>
          <p:cNvSpPr>
            <a:spLocks noGrp="1"/>
          </p:cNvSpPr>
          <p:nvPr>
            <p:ph idx="1"/>
          </p:nvPr>
        </p:nvSpPr>
        <p:spPr/>
        <p:txBody>
          <a:bodyPr/>
          <a:lstStyle/>
          <a:p>
            <a:r>
              <a:rPr lang="en-US" dirty="0"/>
              <a:t>English is an alphabetic language</a:t>
            </a:r>
          </a:p>
          <a:p>
            <a:r>
              <a:rPr lang="en-US" dirty="0"/>
              <a:t>The written symbols do not directly represent meaning, but phonemes</a:t>
            </a:r>
          </a:p>
          <a:p>
            <a:r>
              <a:rPr lang="en-US" dirty="0"/>
              <a:t>But the system is complex, making English a particularly difficult written language to master initially</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3405649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Decoding and Language (cont.)</a:t>
            </a:r>
          </a:p>
        </p:txBody>
      </p:sp>
      <p:sp>
        <p:nvSpPr>
          <p:cNvPr id="3" name="Content Placeholder 2"/>
          <p:cNvSpPr>
            <a:spLocks noGrp="1"/>
          </p:cNvSpPr>
          <p:nvPr>
            <p:ph idx="1"/>
          </p:nvPr>
        </p:nvSpPr>
        <p:spPr/>
        <p:txBody>
          <a:bodyPr>
            <a:normAutofit lnSpcReduction="10000"/>
          </a:bodyPr>
          <a:lstStyle/>
          <a:p>
            <a:r>
              <a:rPr lang="en-US" dirty="0"/>
              <a:t>How many phonemes in English?</a:t>
            </a:r>
          </a:p>
          <a:p>
            <a:r>
              <a:rPr lang="en-US" dirty="0"/>
              <a:t>How many letters?</a:t>
            </a:r>
          </a:p>
          <a:p>
            <a:r>
              <a:rPr lang="en-US" dirty="0"/>
              <a:t>Because of the mismatch in numbers of phonemes and graphemes it is necessary to use combinations of letters to represent sounds and because of various              complexities of the language,                       some letters represent more than                  one phoneme</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832018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Decoding and Language (cont.)</a:t>
            </a:r>
          </a:p>
        </p:txBody>
      </p:sp>
      <p:sp>
        <p:nvSpPr>
          <p:cNvPr id="3" name="Content Placeholder 2"/>
          <p:cNvSpPr>
            <a:spLocks noGrp="1"/>
          </p:cNvSpPr>
          <p:nvPr>
            <p:ph idx="1"/>
          </p:nvPr>
        </p:nvSpPr>
        <p:spPr/>
        <p:txBody>
          <a:bodyPr>
            <a:normAutofit/>
          </a:bodyPr>
          <a:lstStyle/>
          <a:p>
            <a:r>
              <a:rPr lang="en-US" dirty="0"/>
              <a:t>How consistent are the relationships between English spelling patterns and pronunciations?</a:t>
            </a:r>
          </a:p>
          <a:p>
            <a:r>
              <a:rPr lang="en-US" dirty="0" err="1"/>
              <a:t>ghoti</a:t>
            </a:r>
            <a:endParaRPr lang="en-US" dirty="0"/>
          </a:p>
          <a:p>
            <a:endParaRPr lang="en-US" dirty="0"/>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147626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166533"/>
          </a:xfrm>
        </p:spPr>
        <p:txBody>
          <a:bodyPr>
            <a:normAutofit fontScale="85000" lnSpcReduction="10000"/>
          </a:bodyPr>
          <a:lstStyle/>
          <a:p>
            <a:r>
              <a:rPr lang="en-US" dirty="0">
                <a:latin typeface="Calibri" charset="0"/>
              </a:rPr>
              <a:t>Speech is natural, it is hard wired into the human brain</a:t>
            </a:r>
          </a:p>
          <a:p>
            <a:r>
              <a:rPr lang="en-US" dirty="0">
                <a:latin typeface="Calibri" charset="0"/>
              </a:rPr>
              <a:t>Human language capacity evolved about 100,000 years ago</a:t>
            </a:r>
          </a:p>
          <a:p>
            <a:r>
              <a:rPr lang="en-US" dirty="0">
                <a:latin typeface="Calibri" charset="0"/>
              </a:rPr>
              <a:t>All human cultures have oral language (about 7000 languages)</a:t>
            </a:r>
          </a:p>
          <a:p>
            <a:r>
              <a:rPr lang="en-US" dirty="0">
                <a:latin typeface="Calibri" charset="0"/>
              </a:rPr>
              <a:t>Almost all children learn to use oral language without instruction</a:t>
            </a: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Source of Oral Language</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Decoding and Language (cont.)</a:t>
            </a:r>
          </a:p>
        </p:txBody>
      </p:sp>
      <p:sp>
        <p:nvSpPr>
          <p:cNvPr id="3" name="Content Placeholder 2"/>
          <p:cNvSpPr>
            <a:spLocks noGrp="1"/>
          </p:cNvSpPr>
          <p:nvPr>
            <p:ph idx="1"/>
          </p:nvPr>
        </p:nvSpPr>
        <p:spPr/>
        <p:txBody>
          <a:bodyPr>
            <a:normAutofit fontScale="92500" lnSpcReduction="10000"/>
          </a:bodyPr>
          <a:lstStyle/>
          <a:p>
            <a:r>
              <a:rPr lang="en-US" dirty="0"/>
              <a:t>How consistent are English pronunciations?</a:t>
            </a:r>
          </a:p>
          <a:p>
            <a:r>
              <a:rPr lang="en-US" dirty="0"/>
              <a:t>How consistent is the English spelling system?</a:t>
            </a:r>
          </a:p>
          <a:p>
            <a:r>
              <a:rPr lang="en-US" dirty="0" err="1"/>
              <a:t>ghoti</a:t>
            </a:r>
            <a:endParaRPr lang="en-US" dirty="0"/>
          </a:p>
          <a:p>
            <a:r>
              <a:rPr lang="en-US" dirty="0" err="1"/>
              <a:t>gh</a:t>
            </a:r>
            <a:r>
              <a:rPr lang="en-US" dirty="0"/>
              <a:t> of enough</a:t>
            </a:r>
          </a:p>
          <a:p>
            <a:r>
              <a:rPr lang="en-US" dirty="0"/>
              <a:t>o of women</a:t>
            </a:r>
          </a:p>
          <a:p>
            <a:r>
              <a:rPr lang="en-US" dirty="0" err="1"/>
              <a:t>ti</a:t>
            </a:r>
            <a:r>
              <a:rPr lang="en-US" dirty="0"/>
              <a:t> of nation </a:t>
            </a:r>
          </a:p>
          <a:p>
            <a:r>
              <a:rPr lang="en-US" dirty="0"/>
              <a:t>Need to consider not just the                     letters and phonemes, but syllables                       and positions</a:t>
            </a:r>
          </a:p>
          <a:p>
            <a:endParaRPr lang="en-US" dirty="0"/>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17131468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Decoding and Language (cont.)</a:t>
            </a:r>
          </a:p>
        </p:txBody>
      </p:sp>
      <p:sp>
        <p:nvSpPr>
          <p:cNvPr id="3" name="Content Placeholder 2"/>
          <p:cNvSpPr>
            <a:spLocks noGrp="1"/>
          </p:cNvSpPr>
          <p:nvPr>
            <p:ph idx="1"/>
          </p:nvPr>
        </p:nvSpPr>
        <p:spPr/>
        <p:txBody>
          <a:bodyPr>
            <a:normAutofit lnSpcReduction="10000"/>
          </a:bodyPr>
          <a:lstStyle/>
          <a:p>
            <a:r>
              <a:rPr lang="en-US" dirty="0"/>
              <a:t>Our spelling reflects phonology and morphology</a:t>
            </a:r>
          </a:p>
          <a:p>
            <a:r>
              <a:rPr lang="en-US" dirty="0"/>
              <a:t>We don’t have ideograms, but our spelling patterns reveal both pronunciations and meanings</a:t>
            </a:r>
          </a:p>
          <a:p>
            <a:r>
              <a:rPr lang="en-US" dirty="0"/>
              <a:t>For example, the “s” at the end of            nouns:  cats, dogs</a:t>
            </a:r>
          </a:p>
          <a:p>
            <a:r>
              <a:rPr lang="en-US" dirty="0"/>
              <a:t>Within syllables, our language is         more about 90% consistent</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15458862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Decoding and Language (cont.)</a:t>
            </a:r>
          </a:p>
        </p:txBody>
      </p:sp>
      <p:sp>
        <p:nvSpPr>
          <p:cNvPr id="3" name="Content Placeholder 2"/>
          <p:cNvSpPr>
            <a:spLocks noGrp="1"/>
          </p:cNvSpPr>
          <p:nvPr>
            <p:ph idx="1"/>
          </p:nvPr>
        </p:nvSpPr>
        <p:spPr/>
        <p:txBody>
          <a:bodyPr>
            <a:normAutofit/>
          </a:bodyPr>
          <a:lstStyle/>
          <a:p>
            <a:r>
              <a:rPr lang="en-US" dirty="0"/>
              <a:t>Phonics refers to instruction that teaches the sounds that correspond with letters and how spelling patterns match with pronunciation</a:t>
            </a:r>
          </a:p>
          <a:p>
            <a:r>
              <a:rPr lang="en-US" dirty="0"/>
              <a:t>National Reading Panel and National Early Literacy Panel have found explicit systematic instruction improves reading achievement in grades PreK-2</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8513" y="4680858"/>
            <a:ext cx="2177142" cy="2177142"/>
          </a:xfrm>
          <a:prstGeom prst="rect">
            <a:avLst/>
          </a:prstGeom>
        </p:spPr>
      </p:pic>
    </p:spTree>
    <p:extLst>
      <p:ext uri="{BB962C8B-B14F-4D97-AF65-F5344CB8AC3E}">
        <p14:creationId xmlns:p14="http://schemas.microsoft.com/office/powerpoint/2010/main" val="931866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Implications</a:t>
            </a:r>
          </a:p>
        </p:txBody>
      </p:sp>
      <p:sp>
        <p:nvSpPr>
          <p:cNvPr id="3" name="Content Placeholder 2"/>
          <p:cNvSpPr>
            <a:spLocks noGrp="1"/>
          </p:cNvSpPr>
          <p:nvPr>
            <p:ph idx="1"/>
          </p:nvPr>
        </p:nvSpPr>
        <p:spPr/>
        <p:txBody>
          <a:bodyPr>
            <a:normAutofit fontScale="92500" lnSpcReduction="10000"/>
          </a:bodyPr>
          <a:lstStyle/>
          <a:p>
            <a:r>
              <a:rPr lang="en-US" dirty="0"/>
              <a:t>It is difficult, though not impossible to learn how spellings match pronunciations</a:t>
            </a:r>
          </a:p>
          <a:p>
            <a:r>
              <a:rPr lang="en-US" dirty="0"/>
              <a:t>Research overwhelmingly shows a clear benefit from explicit instruction in matching letters and spelling patterns with sounds and pronunciations (phonics)</a:t>
            </a:r>
          </a:p>
          <a:p>
            <a:r>
              <a:rPr lang="en-US" dirty="0"/>
              <a:t>The complexity of the system benefits from extensive explicit teaching in Pre-K              through Grade 2 and for older kids                       who are struggling to decode</a:t>
            </a:r>
          </a:p>
          <a:p>
            <a:endParaRPr lang="en-US" dirty="0"/>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3248" y="4307248"/>
            <a:ext cx="2550751" cy="2550751"/>
          </a:xfrm>
          <a:prstGeom prst="rect">
            <a:avLst/>
          </a:prstGeom>
        </p:spPr>
      </p:pic>
    </p:spTree>
    <p:extLst>
      <p:ext uri="{BB962C8B-B14F-4D97-AF65-F5344CB8AC3E}">
        <p14:creationId xmlns:p14="http://schemas.microsoft.com/office/powerpoint/2010/main" val="14474938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Invented Spelling</a:t>
            </a:r>
          </a:p>
        </p:txBody>
      </p:sp>
      <p:sp>
        <p:nvSpPr>
          <p:cNvPr id="3" name="Content Placeholder 2"/>
          <p:cNvSpPr>
            <a:spLocks noGrp="1"/>
          </p:cNvSpPr>
          <p:nvPr>
            <p:ph idx="1"/>
          </p:nvPr>
        </p:nvSpPr>
        <p:spPr/>
        <p:txBody>
          <a:bodyPr/>
          <a:lstStyle/>
          <a:p>
            <a:r>
              <a:rPr lang="en-US" dirty="0"/>
              <a:t>Young children writing words based on their knowledge of words</a:t>
            </a:r>
          </a:p>
          <a:p>
            <a:r>
              <a:rPr lang="en-US" dirty="0"/>
              <a:t>Also called developmental spelling, since their spellings change—not from memorizing standard spellings—but from increasing knowledge about word structure                      and sound-symbol relations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0230" y="4394230"/>
            <a:ext cx="2463770" cy="2463770"/>
          </a:xfrm>
          <a:prstGeom prst="rect">
            <a:avLst/>
          </a:prstGeom>
        </p:spPr>
      </p:pic>
    </p:spTree>
    <p:extLst>
      <p:ext uri="{BB962C8B-B14F-4D97-AF65-F5344CB8AC3E}">
        <p14:creationId xmlns:p14="http://schemas.microsoft.com/office/powerpoint/2010/main" val="13344341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Pre-communicative Stage</a:t>
            </a:r>
          </a:p>
        </p:txBody>
      </p:sp>
      <p:sp>
        <p:nvSpPr>
          <p:cNvPr id="3" name="Content Placeholder 2"/>
          <p:cNvSpPr>
            <a:spLocks noGrp="1"/>
          </p:cNvSpPr>
          <p:nvPr>
            <p:ph idx="1"/>
          </p:nvPr>
        </p:nvSpPr>
        <p:spPr/>
        <p:txBody>
          <a:bodyPr/>
          <a:lstStyle/>
          <a:p>
            <a:r>
              <a:rPr lang="en-US" dirty="0"/>
              <a:t>May or may not use letters but with no effort to reflect letter-sound correspondences; child may not yet know the entire alphabet, the distinction between upper- and lower-case letters, and the left-to-right direction of English orthography</a:t>
            </a:r>
          </a:p>
          <a:p>
            <a:r>
              <a:rPr lang="en-US" dirty="0"/>
              <a:t>Scribbling</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2196" y="4190005"/>
            <a:ext cx="2601803" cy="2601803"/>
          </a:xfrm>
          <a:prstGeom prst="rect">
            <a:avLst/>
          </a:prstGeom>
        </p:spPr>
      </p:pic>
    </p:spTree>
    <p:extLst>
      <p:ext uri="{BB962C8B-B14F-4D97-AF65-F5344CB8AC3E}">
        <p14:creationId xmlns:p14="http://schemas.microsoft.com/office/powerpoint/2010/main" val="16631174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Pre-communicative Stage (cont.)</a:t>
            </a:r>
          </a:p>
        </p:txBody>
      </p:sp>
      <p:pic>
        <p:nvPicPr>
          <p:cNvPr id="4" name="Content Placeholder 3" descr="spelling_precom.jpg"/>
          <p:cNvPicPr>
            <a:picLocks noGrp="1" noChangeAspect="1"/>
          </p:cNvPicPr>
          <p:nvPr>
            <p:ph idx="1"/>
          </p:nvPr>
        </p:nvPicPr>
        <p:blipFill>
          <a:blip r:embed="rId2">
            <a:extLst>
              <a:ext uri="{28A0092B-C50C-407E-A947-70E740481C1C}">
                <a14:useLocalDpi xmlns:a14="http://schemas.microsoft.com/office/drawing/2010/main" val="0"/>
              </a:ext>
            </a:extLst>
          </a:blip>
          <a:srcRect l="-74736" r="-74736"/>
          <a:stretch>
            <a:fillRect/>
          </a:stretch>
        </p:blipFill>
        <p:spPr>
          <a:xfrm>
            <a:off x="-359524" y="1600199"/>
            <a:ext cx="9370876" cy="5153621"/>
          </a:xfrm>
        </p:spPr>
      </p:pic>
      <p:sp>
        <p:nvSpPr>
          <p:cNvPr id="5" name="TextBox 4"/>
          <p:cNvSpPr txBox="1"/>
          <p:nvPr/>
        </p:nvSpPr>
        <p:spPr>
          <a:xfrm>
            <a:off x="6967697" y="4727830"/>
            <a:ext cx="1719103" cy="369332"/>
          </a:xfrm>
          <a:prstGeom prst="rect">
            <a:avLst/>
          </a:prstGeom>
          <a:noFill/>
        </p:spPr>
        <p:txBody>
          <a:bodyPr wrap="square" rtlCol="0">
            <a:spAutoFit/>
          </a:bodyPr>
          <a:lstStyle/>
          <a:p>
            <a:r>
              <a:rPr lang="en-US" dirty="0"/>
              <a:t>Lutz, 1986</a:t>
            </a:r>
          </a:p>
        </p:txBody>
      </p:sp>
    </p:spTree>
    <p:extLst>
      <p:ext uri="{BB962C8B-B14F-4D97-AF65-F5344CB8AC3E}">
        <p14:creationId xmlns:p14="http://schemas.microsoft.com/office/powerpoint/2010/main" val="3680680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8000"/>
                </a:solidFill>
              </a:rPr>
              <a:t>Semiphonetic</a:t>
            </a:r>
            <a:r>
              <a:rPr lang="en-US" dirty="0">
                <a:solidFill>
                  <a:srgbClr val="008000"/>
                </a:solidFill>
              </a:rPr>
              <a:t> Stage</a:t>
            </a:r>
          </a:p>
        </p:txBody>
      </p:sp>
      <p:sp>
        <p:nvSpPr>
          <p:cNvPr id="3" name="Content Placeholder 2"/>
          <p:cNvSpPr>
            <a:spLocks noGrp="1"/>
          </p:cNvSpPr>
          <p:nvPr>
            <p:ph idx="1"/>
          </p:nvPr>
        </p:nvSpPr>
        <p:spPr/>
        <p:txBody>
          <a:bodyPr/>
          <a:lstStyle/>
          <a:p>
            <a:r>
              <a:rPr lang="en-US" dirty="0"/>
              <a:t>Spelling reflects rudimentary understanding of letters representing sounds; single letters might be used to represent words, sounds, and syllables (e.g., U for you)</a:t>
            </a:r>
          </a:p>
          <a:p>
            <a:r>
              <a:rPr lang="en-US" dirty="0"/>
              <a:t>Letter-name spelling-spellings use letter names in place of the standard letter-sounds patterns </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4032" y="4802204"/>
            <a:ext cx="1879967" cy="1879967"/>
          </a:xfrm>
          <a:prstGeom prst="rect">
            <a:avLst/>
          </a:prstGeom>
        </p:spPr>
      </p:pic>
    </p:spTree>
    <p:extLst>
      <p:ext uri="{BB962C8B-B14F-4D97-AF65-F5344CB8AC3E}">
        <p14:creationId xmlns:p14="http://schemas.microsoft.com/office/powerpoint/2010/main" val="13675861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8000"/>
                </a:solidFill>
              </a:rPr>
              <a:t>Semiphonetic</a:t>
            </a:r>
            <a:r>
              <a:rPr lang="en-US" dirty="0">
                <a:solidFill>
                  <a:srgbClr val="008000"/>
                </a:solidFill>
              </a:rPr>
              <a:t> Stage (cont.)</a:t>
            </a:r>
          </a:p>
        </p:txBody>
      </p:sp>
      <p:pic>
        <p:nvPicPr>
          <p:cNvPr id="4" name="Content Placeholder 3" descr="spelling_semiphon.jpg"/>
          <p:cNvPicPr>
            <a:picLocks noGrp="1" noChangeAspect="1"/>
          </p:cNvPicPr>
          <p:nvPr>
            <p:ph idx="1"/>
          </p:nvPr>
        </p:nvPicPr>
        <p:blipFill>
          <a:blip r:embed="rId2">
            <a:extLst>
              <a:ext uri="{28A0092B-C50C-407E-A947-70E740481C1C}">
                <a14:useLocalDpi xmlns:a14="http://schemas.microsoft.com/office/drawing/2010/main" val="0"/>
              </a:ext>
            </a:extLst>
          </a:blip>
          <a:srcRect l="-27096" r="-27096"/>
          <a:stretch>
            <a:fillRect/>
          </a:stretch>
        </p:blipFill>
        <p:spPr>
          <a:xfrm>
            <a:off x="176397" y="1417638"/>
            <a:ext cx="9528357" cy="5268361"/>
          </a:xfrm>
        </p:spPr>
      </p:pic>
      <p:sp>
        <p:nvSpPr>
          <p:cNvPr id="5" name="TextBox 4"/>
          <p:cNvSpPr txBox="1"/>
          <p:nvPr/>
        </p:nvSpPr>
        <p:spPr>
          <a:xfrm>
            <a:off x="176397" y="5010089"/>
            <a:ext cx="1446459" cy="369332"/>
          </a:xfrm>
          <a:prstGeom prst="rect">
            <a:avLst/>
          </a:prstGeom>
          <a:noFill/>
        </p:spPr>
        <p:txBody>
          <a:bodyPr wrap="square" rtlCol="0">
            <a:spAutoFit/>
          </a:bodyPr>
          <a:lstStyle/>
          <a:p>
            <a:r>
              <a:rPr lang="en-US" dirty="0"/>
              <a:t>Lutz, 1986</a:t>
            </a:r>
          </a:p>
        </p:txBody>
      </p:sp>
    </p:spTree>
    <p:extLst>
      <p:ext uri="{BB962C8B-B14F-4D97-AF65-F5344CB8AC3E}">
        <p14:creationId xmlns:p14="http://schemas.microsoft.com/office/powerpoint/2010/main" val="50231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Examples of Letter-Name Spelling</a:t>
            </a:r>
          </a:p>
        </p:txBody>
      </p:sp>
      <p:sp>
        <p:nvSpPr>
          <p:cNvPr id="3" name="Content Placeholder 2"/>
          <p:cNvSpPr>
            <a:spLocks noGrp="1"/>
          </p:cNvSpPr>
          <p:nvPr>
            <p:ph idx="1"/>
          </p:nvPr>
        </p:nvSpPr>
        <p:spPr/>
        <p:txBody>
          <a:bodyPr>
            <a:normAutofit/>
          </a:bodyPr>
          <a:lstStyle/>
          <a:p>
            <a:r>
              <a:rPr lang="en-US" dirty="0" err="1"/>
              <a:t>sep</a:t>
            </a:r>
            <a:r>
              <a:rPr lang="en-US" dirty="0"/>
              <a:t>							</a:t>
            </a:r>
            <a:r>
              <a:rPr lang="en-US" dirty="0" err="1"/>
              <a:t>taddebar</a:t>
            </a:r>
            <a:r>
              <a:rPr lang="en-US" dirty="0"/>
              <a:t>		   			</a:t>
            </a:r>
          </a:p>
          <a:p>
            <a:r>
              <a:rPr lang="en-US" dirty="0" err="1"/>
              <a:t>sek</a:t>
            </a:r>
            <a:r>
              <a:rPr lang="en-US" dirty="0"/>
              <a:t>	   							</a:t>
            </a:r>
            <a:r>
              <a:rPr lang="en-US" dirty="0" err="1"/>
              <a:t>alls</a:t>
            </a:r>
            <a:endParaRPr lang="en-US" dirty="0"/>
          </a:p>
          <a:p>
            <a:r>
              <a:rPr lang="en-US" dirty="0" err="1"/>
              <a:t>egliow</a:t>
            </a:r>
            <a:r>
              <a:rPr lang="en-US" dirty="0"/>
              <a:t>	   		    			fall</a:t>
            </a:r>
          </a:p>
          <a:p>
            <a:r>
              <a:rPr lang="en-US" dirty="0" err="1"/>
              <a:t>fes</a:t>
            </a:r>
            <a:r>
              <a:rPr lang="en-US" dirty="0"/>
              <a:t>	   				     		pan</a:t>
            </a:r>
          </a:p>
          <a:p>
            <a:r>
              <a:rPr lang="en-US" dirty="0" err="1"/>
              <a:t>wel</a:t>
            </a:r>
            <a:r>
              <a:rPr lang="en-US" dirty="0"/>
              <a:t>	 </a:t>
            </a:r>
          </a:p>
          <a:p>
            <a:r>
              <a:rPr lang="en-US" dirty="0" err="1"/>
              <a:t>letl</a:t>
            </a:r>
            <a:r>
              <a:rPr lang="en-US" dirty="0"/>
              <a:t>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57507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166533"/>
          </a:xfrm>
        </p:spPr>
        <p:txBody>
          <a:bodyPr>
            <a:normAutofit fontScale="92500" lnSpcReduction="20000"/>
          </a:bodyPr>
          <a:lstStyle/>
          <a:p>
            <a:r>
              <a:rPr lang="en-US" dirty="0">
                <a:latin typeface="Calibri" charset="0"/>
              </a:rPr>
              <a:t>Literacy is a cultural invention</a:t>
            </a:r>
          </a:p>
          <a:p>
            <a:r>
              <a:rPr lang="en-US" dirty="0">
                <a:latin typeface="Calibri" charset="0"/>
              </a:rPr>
              <a:t>Literacy first appears about 10,000 years ago</a:t>
            </a:r>
          </a:p>
          <a:p>
            <a:r>
              <a:rPr lang="en-US" dirty="0">
                <a:latin typeface="Calibri" charset="0"/>
              </a:rPr>
              <a:t>Most human cultures do not have literacy (there are about 300 written languages)</a:t>
            </a:r>
          </a:p>
          <a:p>
            <a:r>
              <a:rPr lang="en-US" dirty="0">
                <a:latin typeface="Calibri" charset="0"/>
              </a:rPr>
              <a:t>Children develop the abilities to read and write relatively late and such learning almost always requires instruction</a:t>
            </a: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a:bodyPr>
          <a:lstStyle/>
          <a:p>
            <a:pPr>
              <a:defRPr/>
            </a:pPr>
            <a:r>
              <a:rPr lang="en-US" altLang="en-US" dirty="0">
                <a:solidFill>
                  <a:srgbClr val="008000"/>
                </a:solidFill>
                <a:ea typeface="+mj-ea"/>
                <a:cs typeface="+mj-cs"/>
              </a:rPr>
              <a:t>Source of Literacy</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335367891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solidFill>
                  <a:srgbClr val="008000"/>
                </a:solidFill>
              </a:rPr>
              <a:t>Examples of Letter-Name Spelling (cont.)</a:t>
            </a:r>
          </a:p>
        </p:txBody>
      </p:sp>
      <p:sp>
        <p:nvSpPr>
          <p:cNvPr id="3" name="Content Placeholder 2"/>
          <p:cNvSpPr>
            <a:spLocks noGrp="1"/>
          </p:cNvSpPr>
          <p:nvPr>
            <p:ph idx="1"/>
          </p:nvPr>
        </p:nvSpPr>
        <p:spPr/>
        <p:txBody>
          <a:bodyPr>
            <a:normAutofit/>
          </a:bodyPr>
          <a:lstStyle/>
          <a:p>
            <a:r>
              <a:rPr lang="en-US" dirty="0" err="1"/>
              <a:t>sep</a:t>
            </a:r>
            <a:r>
              <a:rPr lang="en-US" dirty="0"/>
              <a:t> (ship)					</a:t>
            </a:r>
            <a:r>
              <a:rPr lang="en-US" dirty="0" err="1"/>
              <a:t>taddebar</a:t>
            </a:r>
            <a:r>
              <a:rPr lang="en-US" dirty="0"/>
              <a:t> (teddy bear)	</a:t>
            </a:r>
          </a:p>
          <a:p>
            <a:r>
              <a:rPr lang="en-US" dirty="0" err="1"/>
              <a:t>sek</a:t>
            </a:r>
            <a:r>
              <a:rPr lang="en-US" dirty="0"/>
              <a:t>	 (sick)  					</a:t>
            </a:r>
            <a:r>
              <a:rPr lang="en-US" dirty="0" err="1"/>
              <a:t>alls</a:t>
            </a:r>
            <a:r>
              <a:rPr lang="en-US" dirty="0"/>
              <a:t> (else)</a:t>
            </a:r>
          </a:p>
          <a:p>
            <a:r>
              <a:rPr lang="en-US" dirty="0" err="1"/>
              <a:t>Egliow</a:t>
            </a:r>
            <a:r>
              <a:rPr lang="en-US" dirty="0"/>
              <a:t> (igloo)	   		    	fall  (fell)</a:t>
            </a:r>
          </a:p>
          <a:p>
            <a:r>
              <a:rPr lang="en-US" dirty="0" err="1"/>
              <a:t>fes</a:t>
            </a:r>
            <a:r>
              <a:rPr lang="en-US" dirty="0"/>
              <a:t>	 (fish) 				     pan (pen)</a:t>
            </a:r>
          </a:p>
          <a:p>
            <a:r>
              <a:rPr lang="en-US" dirty="0" err="1"/>
              <a:t>wel</a:t>
            </a:r>
            <a:r>
              <a:rPr lang="en-US" dirty="0"/>
              <a:t>  (will)	 </a:t>
            </a:r>
          </a:p>
          <a:p>
            <a:r>
              <a:rPr lang="en-US" dirty="0" err="1"/>
              <a:t>letl</a:t>
            </a:r>
            <a:r>
              <a:rPr lang="en-US" dirty="0"/>
              <a:t>   (little)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16905266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solidFill>
                  <a:srgbClr val="008000"/>
                </a:solidFill>
              </a:rPr>
              <a:t>Examples of Letter-Name Spelling (cont.)</a:t>
            </a:r>
          </a:p>
        </p:txBody>
      </p:sp>
      <p:sp>
        <p:nvSpPr>
          <p:cNvPr id="3" name="Content Placeholder 2"/>
          <p:cNvSpPr>
            <a:spLocks noGrp="1"/>
          </p:cNvSpPr>
          <p:nvPr>
            <p:ph idx="1"/>
          </p:nvPr>
        </p:nvSpPr>
        <p:spPr/>
        <p:txBody>
          <a:bodyPr>
            <a:normAutofit/>
          </a:bodyPr>
          <a:lstStyle/>
          <a:p>
            <a:r>
              <a:rPr lang="en-US" dirty="0" err="1"/>
              <a:t>bopy</a:t>
            </a:r>
            <a:r>
              <a:rPr lang="en-US" dirty="0"/>
              <a:t> 							</a:t>
            </a:r>
            <a:r>
              <a:rPr lang="en-US" dirty="0" err="1"/>
              <a:t>git</a:t>
            </a:r>
            <a:r>
              <a:rPr lang="en-US" dirty="0"/>
              <a:t> </a:t>
            </a:r>
          </a:p>
          <a:p>
            <a:r>
              <a:rPr lang="en-US" dirty="0" err="1"/>
              <a:t>nubrs</a:t>
            </a:r>
            <a:r>
              <a:rPr lang="en-US" dirty="0"/>
              <a:t>	   						</a:t>
            </a:r>
            <a:r>
              <a:rPr lang="en-US" dirty="0" err="1"/>
              <a:t>scichtap</a:t>
            </a:r>
            <a:r>
              <a:rPr lang="en-US" dirty="0"/>
              <a:t> </a:t>
            </a:r>
          </a:p>
          <a:p>
            <a:r>
              <a:rPr lang="en-US" dirty="0" err="1"/>
              <a:t>grapo</a:t>
            </a:r>
            <a:r>
              <a:rPr lang="en-US" dirty="0"/>
              <a:t> 	   					</a:t>
            </a:r>
            <a:r>
              <a:rPr lang="en-US" dirty="0" err="1"/>
              <a:t>riket</a:t>
            </a:r>
            <a:r>
              <a:rPr lang="en-US" dirty="0"/>
              <a:t> </a:t>
            </a:r>
          </a:p>
          <a:p>
            <a:r>
              <a:rPr lang="en-US" dirty="0" err="1"/>
              <a:t>staps</a:t>
            </a:r>
            <a:r>
              <a:rPr lang="en-US" dirty="0"/>
              <a:t>	  						</a:t>
            </a:r>
            <a:r>
              <a:rPr lang="en-US" dirty="0" err="1"/>
              <a:t>clic</a:t>
            </a:r>
            <a:r>
              <a:rPr lang="en-US" dirty="0"/>
              <a:t> </a:t>
            </a:r>
          </a:p>
          <a:p>
            <a:r>
              <a:rPr lang="en-US" dirty="0" err="1"/>
              <a:t>attept</a:t>
            </a:r>
            <a:r>
              <a:rPr lang="en-US" dirty="0"/>
              <a:t>  	 					</a:t>
            </a:r>
            <a:r>
              <a:rPr lang="en-US" dirty="0" err="1"/>
              <a:t>cidejches</a:t>
            </a:r>
            <a:r>
              <a:rPr lang="en-US" dirty="0"/>
              <a:t> </a:t>
            </a:r>
          </a:p>
          <a:p>
            <a:pPr marL="0" indent="0">
              <a:buNone/>
            </a:pPr>
            <a:r>
              <a:rPr lang="en-US" dirty="0"/>
              <a:t>									</a:t>
            </a:r>
            <a:r>
              <a:rPr lang="en-US" dirty="0" err="1"/>
              <a:t>ir</a:t>
            </a:r>
            <a:r>
              <a:rPr lang="en-US" dirty="0"/>
              <a:t>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14720508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solidFill>
                  <a:srgbClr val="008000"/>
                </a:solidFill>
              </a:rPr>
              <a:t>Examples of Letter-Name Spelling (cont.)</a:t>
            </a:r>
          </a:p>
        </p:txBody>
      </p:sp>
      <p:sp>
        <p:nvSpPr>
          <p:cNvPr id="3" name="Content Placeholder 2"/>
          <p:cNvSpPr>
            <a:spLocks noGrp="1"/>
          </p:cNvSpPr>
          <p:nvPr>
            <p:ph idx="1"/>
          </p:nvPr>
        </p:nvSpPr>
        <p:spPr/>
        <p:txBody>
          <a:bodyPr>
            <a:normAutofit/>
          </a:bodyPr>
          <a:lstStyle/>
          <a:p>
            <a:r>
              <a:rPr lang="en-US" dirty="0" err="1"/>
              <a:t>bopy</a:t>
            </a:r>
            <a:r>
              <a:rPr lang="en-US" dirty="0"/>
              <a:t> (bumpy)				</a:t>
            </a:r>
            <a:r>
              <a:rPr lang="en-US" dirty="0" err="1"/>
              <a:t>git</a:t>
            </a:r>
            <a:r>
              <a:rPr lang="en-US" dirty="0"/>
              <a:t> (got)	</a:t>
            </a:r>
          </a:p>
          <a:p>
            <a:r>
              <a:rPr lang="en-US" dirty="0" err="1"/>
              <a:t>nubrs</a:t>
            </a:r>
            <a:r>
              <a:rPr lang="en-US" dirty="0"/>
              <a:t>	 (numbers)  		</a:t>
            </a:r>
            <a:r>
              <a:rPr lang="en-US" dirty="0" err="1"/>
              <a:t>scichtap</a:t>
            </a:r>
            <a:r>
              <a:rPr lang="en-US" dirty="0"/>
              <a:t> (</a:t>
            </a:r>
            <a:r>
              <a:rPr lang="en-US" dirty="0" err="1"/>
              <a:t>scotchtape</a:t>
            </a:r>
            <a:r>
              <a:rPr lang="en-US" dirty="0"/>
              <a:t>)</a:t>
            </a:r>
          </a:p>
          <a:p>
            <a:r>
              <a:rPr lang="en-US" dirty="0" err="1"/>
              <a:t>grapo</a:t>
            </a:r>
            <a:r>
              <a:rPr lang="en-US" dirty="0"/>
              <a:t> (grandpa)	   		</a:t>
            </a:r>
            <a:r>
              <a:rPr lang="en-US" dirty="0" err="1"/>
              <a:t>riket</a:t>
            </a:r>
            <a:r>
              <a:rPr lang="en-US" dirty="0"/>
              <a:t>  (rocket)</a:t>
            </a:r>
          </a:p>
          <a:p>
            <a:r>
              <a:rPr lang="en-US" dirty="0" err="1"/>
              <a:t>staps</a:t>
            </a:r>
            <a:r>
              <a:rPr lang="en-US" dirty="0"/>
              <a:t>	 (stamps) 			</a:t>
            </a:r>
            <a:r>
              <a:rPr lang="en-US" dirty="0" err="1"/>
              <a:t>clic</a:t>
            </a:r>
            <a:r>
              <a:rPr lang="en-US" dirty="0"/>
              <a:t> (clock)</a:t>
            </a:r>
          </a:p>
          <a:p>
            <a:r>
              <a:rPr lang="en-US" dirty="0" err="1"/>
              <a:t>attept</a:t>
            </a:r>
            <a:r>
              <a:rPr lang="en-US" dirty="0"/>
              <a:t>  (attempt)	 		</a:t>
            </a:r>
            <a:r>
              <a:rPr lang="en-US" dirty="0" err="1"/>
              <a:t>cidejches</a:t>
            </a:r>
            <a:r>
              <a:rPr lang="en-US" dirty="0"/>
              <a:t> (</a:t>
            </a:r>
            <a:r>
              <a:rPr lang="en-US" sz="2400" dirty="0"/>
              <a:t>cottage cheese</a:t>
            </a:r>
            <a:r>
              <a:rPr lang="en-US" dirty="0"/>
              <a:t>)</a:t>
            </a:r>
          </a:p>
          <a:p>
            <a:pPr marL="0" indent="0">
              <a:buNone/>
            </a:pPr>
            <a:r>
              <a:rPr lang="en-US" dirty="0"/>
              <a:t>								</a:t>
            </a:r>
            <a:r>
              <a:rPr lang="en-US"/>
              <a:t>	ir</a:t>
            </a:r>
            <a:r>
              <a:rPr lang="en-US" dirty="0"/>
              <a:t> (are)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17469552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solidFill>
                  <a:srgbClr val="008000"/>
                </a:solidFill>
              </a:rPr>
              <a:t>Examples of Letter-Name Spelling (cont.)</a:t>
            </a:r>
          </a:p>
        </p:txBody>
      </p:sp>
      <p:sp>
        <p:nvSpPr>
          <p:cNvPr id="3" name="Content Placeholder 2"/>
          <p:cNvSpPr>
            <a:spLocks noGrp="1"/>
          </p:cNvSpPr>
          <p:nvPr>
            <p:ph idx="1"/>
          </p:nvPr>
        </p:nvSpPr>
        <p:spPr/>
        <p:txBody>
          <a:bodyPr>
            <a:normAutofit/>
          </a:bodyPr>
          <a:lstStyle/>
          <a:p>
            <a:r>
              <a:rPr lang="en-US" dirty="0"/>
              <a:t>as </a:t>
            </a:r>
            <a:r>
              <a:rPr lang="en-US" dirty="0" err="1"/>
              <a:t>chay</a:t>
            </a:r>
            <a:r>
              <a:rPr lang="en-US" dirty="0"/>
              <a:t> 					</a:t>
            </a:r>
            <a:r>
              <a:rPr lang="en-US" dirty="0" err="1"/>
              <a:t>adsavin</a:t>
            </a:r>
            <a:r>
              <a:rPr lang="en-US" dirty="0"/>
              <a:t> 	</a:t>
            </a:r>
          </a:p>
          <a:p>
            <a:r>
              <a:rPr lang="en-US" dirty="0" err="1"/>
              <a:t>chribls</a:t>
            </a:r>
            <a:r>
              <a:rPr lang="en-US" dirty="0"/>
              <a:t>    					</a:t>
            </a:r>
            <a:r>
              <a:rPr lang="en-US" dirty="0" err="1"/>
              <a:t>kd</a:t>
            </a:r>
            <a:r>
              <a:rPr lang="en-US" dirty="0"/>
              <a:t> </a:t>
            </a:r>
          </a:p>
          <a:p>
            <a:r>
              <a:rPr lang="en-US" dirty="0" err="1"/>
              <a:t>cnchre</a:t>
            </a:r>
            <a:r>
              <a:rPr lang="en-US" dirty="0"/>
              <a:t>    		</a:t>
            </a:r>
          </a:p>
          <a:p>
            <a:r>
              <a:rPr lang="en-US" dirty="0" err="1"/>
              <a:t>chrac</a:t>
            </a:r>
            <a:r>
              <a:rPr lang="en-US" dirty="0"/>
              <a:t>	 			</a:t>
            </a:r>
          </a:p>
          <a:p>
            <a:r>
              <a:rPr lang="en-US" dirty="0" err="1"/>
              <a:t>jragon</a:t>
            </a:r>
            <a:r>
              <a:rPr lang="en-US" dirty="0"/>
              <a:t>  	 		</a:t>
            </a:r>
          </a:p>
          <a:p>
            <a:pPr marL="0" indent="0">
              <a:buNone/>
            </a:pPr>
            <a:r>
              <a:rPr lang="en-US" dirty="0"/>
              <a:t>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6810027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solidFill>
                  <a:srgbClr val="008000"/>
                </a:solidFill>
              </a:rPr>
              <a:t>Examples of Letter-Name Spelling (cont.)</a:t>
            </a:r>
          </a:p>
        </p:txBody>
      </p:sp>
      <p:sp>
        <p:nvSpPr>
          <p:cNvPr id="3" name="Content Placeholder 2"/>
          <p:cNvSpPr>
            <a:spLocks noGrp="1"/>
          </p:cNvSpPr>
          <p:nvPr>
            <p:ph idx="1"/>
          </p:nvPr>
        </p:nvSpPr>
        <p:spPr/>
        <p:txBody>
          <a:bodyPr>
            <a:normAutofit/>
          </a:bodyPr>
          <a:lstStyle/>
          <a:p>
            <a:r>
              <a:rPr lang="en-US" dirty="0"/>
              <a:t>as </a:t>
            </a:r>
            <a:r>
              <a:rPr lang="en-US" dirty="0" err="1"/>
              <a:t>chay</a:t>
            </a:r>
            <a:r>
              <a:rPr lang="en-US" dirty="0"/>
              <a:t> (ash tray)				</a:t>
            </a:r>
            <a:r>
              <a:rPr lang="en-US" dirty="0" err="1"/>
              <a:t>adsavin</a:t>
            </a:r>
            <a:r>
              <a:rPr lang="en-US" dirty="0"/>
              <a:t> (87)	</a:t>
            </a:r>
          </a:p>
          <a:p>
            <a:r>
              <a:rPr lang="en-US" dirty="0" err="1"/>
              <a:t>chribls</a:t>
            </a:r>
            <a:r>
              <a:rPr lang="en-US" dirty="0"/>
              <a:t>  (troubles)  				</a:t>
            </a:r>
            <a:r>
              <a:rPr lang="en-US" dirty="0" err="1"/>
              <a:t>kd</a:t>
            </a:r>
            <a:r>
              <a:rPr lang="en-US" dirty="0"/>
              <a:t> (Katy)</a:t>
            </a:r>
          </a:p>
          <a:p>
            <a:r>
              <a:rPr lang="en-US" dirty="0" err="1"/>
              <a:t>cnchre</a:t>
            </a:r>
            <a:r>
              <a:rPr lang="en-US" dirty="0"/>
              <a:t> (country)	   		</a:t>
            </a:r>
          </a:p>
          <a:p>
            <a:r>
              <a:rPr lang="en-US" dirty="0" err="1"/>
              <a:t>chrac</a:t>
            </a:r>
            <a:r>
              <a:rPr lang="en-US" dirty="0"/>
              <a:t>	 (track) 			</a:t>
            </a:r>
          </a:p>
          <a:p>
            <a:r>
              <a:rPr lang="en-US" dirty="0" err="1"/>
              <a:t>jragon</a:t>
            </a:r>
            <a:r>
              <a:rPr lang="en-US" dirty="0"/>
              <a:t>  (dragon)	 		</a:t>
            </a:r>
          </a:p>
          <a:p>
            <a:pPr marL="0" indent="0">
              <a:buNone/>
            </a:pPr>
            <a:r>
              <a:rPr lang="en-US" dirty="0"/>
              <a:t>								</a:t>
            </a:r>
            <a:r>
              <a:rPr lang="en-US"/>
              <a:t>	</a:t>
            </a:r>
            <a:r>
              <a:rPr lang="en-US" dirty="0"/>
              <a:t>	</a:t>
            </a:r>
          </a:p>
          <a:p>
            <a:pPr marL="0" indent="0">
              <a:buNone/>
            </a:pPr>
            <a:r>
              <a:rPr lang="en-US" dirty="0"/>
              <a:t>												</a:t>
            </a:r>
            <a:r>
              <a:rPr lang="en-US" sz="2000" dirty="0"/>
              <a:t>Read, 1975</a:t>
            </a:r>
            <a:endParaRPr lang="en-US" dirty="0"/>
          </a:p>
        </p:txBody>
      </p:sp>
    </p:spTree>
    <p:extLst>
      <p:ext uri="{BB962C8B-B14F-4D97-AF65-F5344CB8AC3E}">
        <p14:creationId xmlns:p14="http://schemas.microsoft.com/office/powerpoint/2010/main" val="16735366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Phonetic Stage</a:t>
            </a:r>
          </a:p>
        </p:txBody>
      </p:sp>
      <p:sp>
        <p:nvSpPr>
          <p:cNvPr id="3" name="Content Placeholder 2"/>
          <p:cNvSpPr>
            <a:spLocks noGrp="1"/>
          </p:cNvSpPr>
          <p:nvPr>
            <p:ph idx="1"/>
          </p:nvPr>
        </p:nvSpPr>
        <p:spPr/>
        <p:txBody>
          <a:bodyPr/>
          <a:lstStyle/>
          <a:p>
            <a:r>
              <a:rPr lang="en-US" dirty="0"/>
              <a:t>Spellings that attempt to represent all or most  phonemes in a word, though some of these choices do not conform to conventional English spelling </a:t>
            </a:r>
          </a:p>
          <a:p>
            <a:r>
              <a:rPr lang="en-US" dirty="0"/>
              <a:t>Systematic and easily understood (e.g., the letters “</a:t>
            </a:r>
            <a:r>
              <a:rPr lang="en-US" dirty="0" err="1"/>
              <a:t>tak</a:t>
            </a:r>
            <a:r>
              <a:rPr lang="en-US" dirty="0"/>
              <a:t>” for take and “en” for in)</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288" y="4528096"/>
            <a:ext cx="2062711" cy="2062711"/>
          </a:xfrm>
          <a:prstGeom prst="rect">
            <a:avLst/>
          </a:prstGeom>
        </p:spPr>
      </p:pic>
    </p:spTree>
    <p:extLst>
      <p:ext uri="{BB962C8B-B14F-4D97-AF65-F5344CB8AC3E}">
        <p14:creationId xmlns:p14="http://schemas.microsoft.com/office/powerpoint/2010/main" val="15374375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Phonetic Stage (cont.)</a:t>
            </a:r>
          </a:p>
        </p:txBody>
      </p:sp>
      <p:pic>
        <p:nvPicPr>
          <p:cNvPr id="4" name="Content Placeholder 3" descr="spelling_phonetics.jpg"/>
          <p:cNvPicPr>
            <a:picLocks noGrp="1" noChangeAspect="1"/>
          </p:cNvPicPr>
          <p:nvPr>
            <p:ph idx="1"/>
          </p:nvPr>
        </p:nvPicPr>
        <p:blipFill>
          <a:blip r:embed="rId3">
            <a:extLst>
              <a:ext uri="{28A0092B-C50C-407E-A947-70E740481C1C}">
                <a14:useLocalDpi xmlns:a14="http://schemas.microsoft.com/office/drawing/2010/main" val="0"/>
              </a:ext>
            </a:extLst>
          </a:blip>
          <a:srcRect l="-19823" r="-19823"/>
          <a:stretch>
            <a:fillRect/>
          </a:stretch>
        </p:blipFill>
        <p:spPr>
          <a:xfrm>
            <a:off x="0" y="1600201"/>
            <a:ext cx="9704754" cy="5085798"/>
          </a:xfrm>
        </p:spPr>
      </p:pic>
      <p:sp>
        <p:nvSpPr>
          <p:cNvPr id="5" name="TextBox 4"/>
          <p:cNvSpPr txBox="1"/>
          <p:nvPr/>
        </p:nvSpPr>
        <p:spPr>
          <a:xfrm>
            <a:off x="457200" y="5327630"/>
            <a:ext cx="830501" cy="646331"/>
          </a:xfrm>
          <a:prstGeom prst="rect">
            <a:avLst/>
          </a:prstGeom>
          <a:noFill/>
        </p:spPr>
        <p:txBody>
          <a:bodyPr wrap="square" rtlCol="0">
            <a:spAutoFit/>
          </a:bodyPr>
          <a:lstStyle/>
          <a:p>
            <a:r>
              <a:rPr lang="en-US" dirty="0"/>
              <a:t>Lutz, 1986</a:t>
            </a:r>
          </a:p>
        </p:txBody>
      </p:sp>
    </p:spTree>
    <p:extLst>
      <p:ext uri="{BB962C8B-B14F-4D97-AF65-F5344CB8AC3E}">
        <p14:creationId xmlns:p14="http://schemas.microsoft.com/office/powerpoint/2010/main" val="11889898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Transitional Stage</a:t>
            </a:r>
          </a:p>
        </p:txBody>
      </p:sp>
      <p:sp>
        <p:nvSpPr>
          <p:cNvPr id="3" name="Content Placeholder 2"/>
          <p:cNvSpPr>
            <a:spLocks noGrp="1"/>
          </p:cNvSpPr>
          <p:nvPr>
            <p:ph idx="1"/>
          </p:nvPr>
        </p:nvSpPr>
        <p:spPr/>
        <p:txBody>
          <a:bodyPr>
            <a:normAutofit fontScale="92500"/>
          </a:bodyPr>
          <a:lstStyle/>
          <a:p>
            <a:r>
              <a:rPr lang="en-US" dirty="0"/>
              <a:t>Spellings reflect a transition from being based entirely upon simple sound-symbol relationships to one that represents the visual aspects of spelling, including marker/silent letters</a:t>
            </a:r>
          </a:p>
          <a:p>
            <a:r>
              <a:rPr lang="en-US" dirty="0"/>
              <a:t>Attempts to represent standard spelling conventions without full understanding of those rules/patterns (e.g., </a:t>
            </a:r>
            <a:r>
              <a:rPr lang="en-US" dirty="0" err="1"/>
              <a:t>biek</a:t>
            </a:r>
            <a:r>
              <a:rPr lang="en-US" dirty="0"/>
              <a:t>)</a:t>
            </a:r>
          </a:p>
          <a:p>
            <a:r>
              <a:rPr lang="en-US" dirty="0"/>
              <a:t>Might be harder to read than spellings                     at the previous stage</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2506" y="4676506"/>
            <a:ext cx="2181494" cy="2181494"/>
          </a:xfrm>
          <a:prstGeom prst="rect">
            <a:avLst/>
          </a:prstGeom>
        </p:spPr>
      </p:pic>
    </p:spTree>
    <p:extLst>
      <p:ext uri="{BB962C8B-B14F-4D97-AF65-F5344CB8AC3E}">
        <p14:creationId xmlns:p14="http://schemas.microsoft.com/office/powerpoint/2010/main" val="10173425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Transitional Spelling (cont.)</a:t>
            </a:r>
          </a:p>
        </p:txBody>
      </p:sp>
      <p:pic>
        <p:nvPicPr>
          <p:cNvPr id="4" name="Content Placeholder 3" descr="spelling_transitional.jpg"/>
          <p:cNvPicPr>
            <a:picLocks noGrp="1" noChangeAspect="1"/>
          </p:cNvPicPr>
          <p:nvPr>
            <p:ph idx="1"/>
          </p:nvPr>
        </p:nvPicPr>
        <p:blipFill>
          <a:blip r:embed="rId2">
            <a:extLst>
              <a:ext uri="{28A0092B-C50C-407E-A947-70E740481C1C}">
                <a14:useLocalDpi xmlns:a14="http://schemas.microsoft.com/office/drawing/2010/main" val="0"/>
              </a:ext>
            </a:extLst>
          </a:blip>
          <a:srcRect l="-68917" r="-68917"/>
          <a:stretch>
            <a:fillRect/>
          </a:stretch>
        </p:blipFill>
        <p:spPr>
          <a:xfrm>
            <a:off x="158759" y="1600200"/>
            <a:ext cx="9225224" cy="5073518"/>
          </a:xfrm>
        </p:spPr>
      </p:pic>
      <p:sp>
        <p:nvSpPr>
          <p:cNvPr id="5" name="TextBox 4"/>
          <p:cNvSpPr txBox="1"/>
          <p:nvPr/>
        </p:nvSpPr>
        <p:spPr>
          <a:xfrm>
            <a:off x="7232293" y="5539323"/>
            <a:ext cx="1454507" cy="369332"/>
          </a:xfrm>
          <a:prstGeom prst="rect">
            <a:avLst/>
          </a:prstGeom>
          <a:noFill/>
        </p:spPr>
        <p:txBody>
          <a:bodyPr wrap="square" rtlCol="0">
            <a:spAutoFit/>
          </a:bodyPr>
          <a:lstStyle/>
          <a:p>
            <a:r>
              <a:rPr lang="en-US" dirty="0"/>
              <a:t>Lutz, 1986</a:t>
            </a:r>
          </a:p>
        </p:txBody>
      </p:sp>
    </p:spTree>
    <p:extLst>
      <p:ext uri="{BB962C8B-B14F-4D97-AF65-F5344CB8AC3E}">
        <p14:creationId xmlns:p14="http://schemas.microsoft.com/office/powerpoint/2010/main" val="2110538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Correct Stage</a:t>
            </a:r>
          </a:p>
        </p:txBody>
      </p:sp>
      <p:sp>
        <p:nvSpPr>
          <p:cNvPr id="3" name="Content Placeholder 2"/>
          <p:cNvSpPr>
            <a:spLocks noGrp="1"/>
          </p:cNvSpPr>
          <p:nvPr>
            <p:ph idx="1"/>
          </p:nvPr>
        </p:nvSpPr>
        <p:spPr/>
        <p:txBody>
          <a:bodyPr>
            <a:normAutofit/>
          </a:bodyPr>
          <a:lstStyle/>
          <a:p>
            <a:r>
              <a:rPr lang="en-US" dirty="0"/>
              <a:t>These spellings reflect common letter-sound relationships and generalizations (rules) for spelling, as well as morphemic information</a:t>
            </a:r>
          </a:p>
          <a:p>
            <a:r>
              <a:rPr lang="en-US" dirty="0"/>
              <a:t>These spellings will usually accurately represent accurately common prefixes/suffixes, silent consonants, and irregular spellings.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7328" y="4731328"/>
            <a:ext cx="2126671" cy="2126671"/>
          </a:xfrm>
          <a:prstGeom prst="rect">
            <a:avLst/>
          </a:prstGeom>
        </p:spPr>
      </p:pic>
    </p:spTree>
    <p:extLst>
      <p:ext uri="{BB962C8B-B14F-4D97-AF65-F5344CB8AC3E}">
        <p14:creationId xmlns:p14="http://schemas.microsoft.com/office/powerpoint/2010/main" val="168697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166533"/>
          </a:xfrm>
        </p:spPr>
        <p:txBody>
          <a:bodyPr>
            <a:normAutofit fontScale="92500" lnSpcReduction="10000"/>
          </a:bodyPr>
          <a:lstStyle/>
          <a:p>
            <a:r>
              <a:rPr lang="en-US" dirty="0">
                <a:latin typeface="Calibri" charset="0"/>
              </a:rPr>
              <a:t>Literacy is based upon language—it depends upon a translation of oral language into written form</a:t>
            </a:r>
          </a:p>
          <a:p>
            <a:r>
              <a:rPr lang="en-US" dirty="0">
                <a:latin typeface="Calibri" charset="0"/>
              </a:rPr>
              <a:t>Literacy is a cultural invention that allows oral language to be expressed over greater distances (space and time) and to think and communicate more extensive and complex ideas than could be done with oral language</a:t>
            </a: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fontScale="90000"/>
          </a:bodyPr>
          <a:lstStyle/>
          <a:p>
            <a:pPr>
              <a:defRPr/>
            </a:pPr>
            <a:r>
              <a:rPr lang="en-US" altLang="en-US" dirty="0">
                <a:solidFill>
                  <a:srgbClr val="008000"/>
                </a:solidFill>
                <a:ea typeface="+mj-ea"/>
                <a:cs typeface="+mj-cs"/>
              </a:rPr>
              <a:t>Relationship of Language and Literacy</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216104878"/>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Correct Stage (cont.)</a:t>
            </a:r>
          </a:p>
        </p:txBody>
      </p:sp>
      <p:pic>
        <p:nvPicPr>
          <p:cNvPr id="4" name="Content Placeholder 3" descr="spelling_correct.jpg"/>
          <p:cNvPicPr>
            <a:picLocks noGrp="1" noChangeAspect="1"/>
          </p:cNvPicPr>
          <p:nvPr>
            <p:ph idx="1"/>
          </p:nvPr>
        </p:nvPicPr>
        <p:blipFill>
          <a:blip r:embed="rId2">
            <a:extLst>
              <a:ext uri="{28A0092B-C50C-407E-A947-70E740481C1C}">
                <a14:useLocalDpi xmlns:a14="http://schemas.microsoft.com/office/drawing/2010/main" val="0"/>
              </a:ext>
            </a:extLst>
          </a:blip>
          <a:srcRect l="-47461" r="-47461"/>
          <a:stretch>
            <a:fillRect/>
          </a:stretch>
        </p:blipFill>
        <p:spPr>
          <a:xfrm>
            <a:off x="-194037" y="1272861"/>
            <a:ext cx="9338037" cy="5135561"/>
          </a:xfrm>
        </p:spPr>
      </p:pic>
    </p:spTree>
    <p:extLst>
      <p:ext uri="{BB962C8B-B14F-4D97-AF65-F5344CB8AC3E}">
        <p14:creationId xmlns:p14="http://schemas.microsoft.com/office/powerpoint/2010/main" val="19253142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Implications</a:t>
            </a:r>
          </a:p>
        </p:txBody>
      </p:sp>
      <p:sp>
        <p:nvSpPr>
          <p:cNvPr id="3" name="Content Placeholder 2"/>
          <p:cNvSpPr>
            <a:spLocks noGrp="1"/>
          </p:cNvSpPr>
          <p:nvPr>
            <p:ph idx="1"/>
          </p:nvPr>
        </p:nvSpPr>
        <p:spPr/>
        <p:txBody>
          <a:bodyPr>
            <a:normAutofit fontScale="85000" lnSpcReduction="10000"/>
          </a:bodyPr>
          <a:lstStyle/>
          <a:p>
            <a:r>
              <a:rPr lang="en-US" dirty="0"/>
              <a:t>Young children try to apply what they know about phonology and orthography when they write words</a:t>
            </a:r>
          </a:p>
          <a:p>
            <a:r>
              <a:rPr lang="en-US" dirty="0"/>
              <a:t>They don’t memorize correct spellings as much as they come up with logical inferences about the nature of the spelling system</a:t>
            </a:r>
          </a:p>
          <a:p>
            <a:r>
              <a:rPr lang="en-US" dirty="0"/>
              <a:t>These efforts are beneficial and lead to better understanding of decoding and spelling (but they don’t replace explicit lessons as much as they provide beneficial practice with PA, phonics, and spelling)</a:t>
            </a:r>
          </a:p>
          <a:p>
            <a:r>
              <a:rPr lang="en-US" dirty="0"/>
              <a:t>Children in PreK-2 should be encouraged to               invent spelling without penalty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8058" y="5162058"/>
            <a:ext cx="1695942" cy="1695942"/>
          </a:xfrm>
          <a:prstGeom prst="rect">
            <a:avLst/>
          </a:prstGeom>
        </p:spPr>
      </p:pic>
    </p:spTree>
    <p:extLst>
      <p:ext uri="{BB962C8B-B14F-4D97-AF65-F5344CB8AC3E}">
        <p14:creationId xmlns:p14="http://schemas.microsoft.com/office/powerpoint/2010/main" val="4722000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4710671"/>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57992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228600" y="0"/>
            <a:ext cx="8915400" cy="838200"/>
          </a:xfrm>
        </p:spPr>
        <p:txBody>
          <a:bodyPr>
            <a:normAutofit/>
          </a:bodyPr>
          <a:lstStyle/>
          <a:p>
            <a:r>
              <a:rPr lang="en-US" dirty="0">
                <a:solidFill>
                  <a:srgbClr val="008000"/>
                </a:solidFill>
                <a:latin typeface="Calibri" charset="0"/>
              </a:rPr>
              <a:t>Systems of Language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661396"/>
              </p:ext>
            </p:extLst>
          </p:nvPr>
        </p:nvGraphicFramePr>
        <p:xfrm>
          <a:off x="228600" y="1066800"/>
          <a:ext cx="8610599" cy="55625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73930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Semantics</a:t>
            </a:r>
          </a:p>
        </p:txBody>
      </p:sp>
      <p:sp>
        <p:nvSpPr>
          <p:cNvPr id="3" name="Content Placeholder 2"/>
          <p:cNvSpPr>
            <a:spLocks noGrp="1"/>
          </p:cNvSpPr>
          <p:nvPr>
            <p:ph idx="1"/>
          </p:nvPr>
        </p:nvSpPr>
        <p:spPr/>
        <p:txBody>
          <a:bodyPr/>
          <a:lstStyle/>
          <a:p>
            <a:pPr lvl="0"/>
            <a:r>
              <a:rPr lang="en-US" b="1" dirty="0">
                <a:latin typeface="Calibri" charset="0"/>
              </a:rPr>
              <a:t>Semantics:  </a:t>
            </a:r>
            <a:r>
              <a:rPr lang="en-US" dirty="0"/>
              <a:t>the meaning of parts of words (morphemes), words, phrases, sentences, and discourse</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6719037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Components of Semantics</a:t>
            </a:r>
          </a:p>
        </p:txBody>
      </p:sp>
      <p:sp>
        <p:nvSpPr>
          <p:cNvPr id="3" name="Content Placeholder 2"/>
          <p:cNvSpPr>
            <a:spLocks noGrp="1"/>
          </p:cNvSpPr>
          <p:nvPr>
            <p:ph idx="1"/>
          </p:nvPr>
        </p:nvSpPr>
        <p:spPr/>
        <p:txBody>
          <a:bodyPr/>
          <a:lstStyle/>
          <a:p>
            <a:r>
              <a:rPr lang="en-US" dirty="0"/>
              <a:t>Lexemes: meanings of words in all of their forms</a:t>
            </a:r>
          </a:p>
          <a:p>
            <a:r>
              <a:rPr lang="en-US" dirty="0"/>
              <a:t>Morphemes: units of meaning within words and the way that words are formed </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989917"/>
            <a:ext cx="2857500" cy="2857500"/>
          </a:xfrm>
          <a:prstGeom prst="rect">
            <a:avLst/>
          </a:prstGeom>
        </p:spPr>
      </p:pic>
    </p:spTree>
    <p:extLst>
      <p:ext uri="{BB962C8B-B14F-4D97-AF65-F5344CB8AC3E}">
        <p14:creationId xmlns:p14="http://schemas.microsoft.com/office/powerpoint/2010/main" val="14909921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555010" y="124985"/>
            <a:ext cx="7408270" cy="769441"/>
          </a:xfrm>
          <a:prstGeom prst="rect">
            <a:avLst/>
          </a:prstGeom>
        </p:spPr>
        <p:txBody>
          <a:bodyPr wrap="square">
            <a:spAutoFit/>
          </a:bodyPr>
          <a:lstStyle/>
          <a:p>
            <a:pPr algn="ctr"/>
            <a:r>
              <a:rPr lang="en-US" sz="4400" dirty="0">
                <a:solidFill>
                  <a:srgbClr val="008000"/>
                </a:solidFill>
                <a:latin typeface="+mj-lt"/>
              </a:rPr>
              <a:t>What is word? </a:t>
            </a:r>
            <a:endParaRPr lang="es-EC" sz="4400" dirty="0">
              <a:solidFill>
                <a:srgbClr val="008000"/>
              </a:solidFill>
              <a:latin typeface="+mj-lt"/>
            </a:endParaRPr>
          </a:p>
        </p:txBody>
      </p:sp>
      <p:sp>
        <p:nvSpPr>
          <p:cNvPr id="12" name="11 Rectángulo"/>
          <p:cNvSpPr/>
          <p:nvPr/>
        </p:nvSpPr>
        <p:spPr>
          <a:xfrm>
            <a:off x="690472" y="1127270"/>
            <a:ext cx="7272808" cy="4524315"/>
          </a:xfrm>
          <a:prstGeom prst="rect">
            <a:avLst/>
          </a:prstGeom>
        </p:spPr>
        <p:txBody>
          <a:bodyPr wrap="square">
            <a:spAutoFit/>
          </a:bodyPr>
          <a:lstStyle/>
          <a:p>
            <a:pPr marL="342900" indent="-342900" algn="just">
              <a:buFont typeface="Wingdings" pitchFamily="2" charset="2"/>
              <a:buChar char="§"/>
            </a:pPr>
            <a:r>
              <a:rPr lang="en-US" sz="2400" dirty="0">
                <a:latin typeface="Arial" pitchFamily="34" charset="0"/>
                <a:cs typeface="Arial" pitchFamily="34" charset="0"/>
              </a:rPr>
              <a:t>A word is the smallest element in a language that meaningfully may be pronounced in isolation (contrasts with a morpheme, the smallest unit of meaning but which does not necessarily stand on its own)</a:t>
            </a:r>
          </a:p>
          <a:p>
            <a:pPr algn="just"/>
            <a:endParaRPr lang="en-US" sz="2400" dirty="0">
              <a:latin typeface="Arial" pitchFamily="34" charset="0"/>
              <a:cs typeface="Arial" pitchFamily="34" charset="0"/>
            </a:endParaRPr>
          </a:p>
          <a:p>
            <a:pPr marL="342900" indent="-342900" algn="just">
              <a:buFont typeface="Wingdings" pitchFamily="2" charset="2"/>
              <a:buChar char="§"/>
            </a:pPr>
            <a:r>
              <a:rPr lang="en-US" sz="2400" dirty="0">
                <a:latin typeface="Arial" pitchFamily="34" charset="0"/>
                <a:cs typeface="Arial" pitchFamily="34" charset="0"/>
              </a:rPr>
              <a:t>A word may consist of a single morpheme.</a:t>
            </a:r>
          </a:p>
          <a:p>
            <a:pPr algn="just"/>
            <a:r>
              <a:rPr lang="en-US" sz="2400" dirty="0">
                <a:latin typeface="Arial" pitchFamily="34" charset="0"/>
                <a:cs typeface="Arial" pitchFamily="34" charset="0"/>
              </a:rPr>
              <a:t>   </a:t>
            </a:r>
            <a:r>
              <a:rPr lang="en-US" sz="2400" b="1" dirty="0">
                <a:latin typeface="Arial" pitchFamily="34" charset="0"/>
                <a:cs typeface="Arial" pitchFamily="34" charset="0"/>
              </a:rPr>
              <a:t>		</a:t>
            </a:r>
            <a:r>
              <a:rPr lang="en-US" sz="2400" dirty="0">
                <a:latin typeface="Arial" pitchFamily="34" charset="0"/>
                <a:cs typeface="Arial" pitchFamily="34" charset="0"/>
              </a:rPr>
              <a:t>Rock   -   Red   -   Quick   -   Run  -   Go</a:t>
            </a:r>
          </a:p>
          <a:p>
            <a:pPr algn="just"/>
            <a:r>
              <a:rPr lang="en-US" sz="2400" dirty="0">
                <a:latin typeface="Arial" pitchFamily="34" charset="0"/>
                <a:cs typeface="Arial" pitchFamily="34" charset="0"/>
              </a:rPr>
              <a:t>    </a:t>
            </a:r>
          </a:p>
          <a:p>
            <a:pPr marL="342900" indent="-342900" algn="just">
              <a:buFont typeface="Wingdings" pitchFamily="2" charset="2"/>
              <a:buChar char="§"/>
            </a:pPr>
            <a:r>
              <a:rPr lang="en-US" sz="2400" dirty="0">
                <a:latin typeface="Arial" pitchFamily="34" charset="0"/>
                <a:cs typeface="Arial" pitchFamily="34" charset="0"/>
              </a:rPr>
              <a:t>Or several morphemes.</a:t>
            </a:r>
          </a:p>
          <a:p>
            <a:r>
              <a:rPr lang="en-US" sz="2400" dirty="0">
                <a:latin typeface="Arial" pitchFamily="34" charset="0"/>
                <a:cs typeface="Arial" pitchFamily="34" charset="0"/>
              </a:rPr>
              <a:t>	Rock</a:t>
            </a:r>
            <a:r>
              <a:rPr lang="en-US" sz="2400" dirty="0">
                <a:solidFill>
                  <a:srgbClr val="FF0000"/>
                </a:solidFill>
                <a:latin typeface="Arial" pitchFamily="34" charset="0"/>
                <a:cs typeface="Arial" pitchFamily="34" charset="0"/>
              </a:rPr>
              <a:t>s</a:t>
            </a:r>
            <a:r>
              <a:rPr lang="en-US" sz="2400" dirty="0">
                <a:latin typeface="Arial" pitchFamily="34" charset="0"/>
                <a:cs typeface="Arial" pitchFamily="34" charset="0"/>
              </a:rPr>
              <a:t>  -  Red</a:t>
            </a:r>
            <a:r>
              <a:rPr lang="en-US" sz="2400" dirty="0">
                <a:solidFill>
                  <a:srgbClr val="FF0000"/>
                </a:solidFill>
                <a:latin typeface="Arial" pitchFamily="34" charset="0"/>
                <a:cs typeface="Arial" pitchFamily="34" charset="0"/>
              </a:rPr>
              <a:t>ness</a:t>
            </a:r>
            <a:r>
              <a:rPr lang="en-US" sz="2400" dirty="0">
                <a:latin typeface="Arial" pitchFamily="34" charset="0"/>
                <a:cs typeface="Arial" pitchFamily="34" charset="0"/>
              </a:rPr>
              <a:t>  -  Quick</a:t>
            </a:r>
            <a:r>
              <a:rPr lang="en-US" sz="2400" dirty="0">
                <a:solidFill>
                  <a:srgbClr val="FF0000"/>
                </a:solidFill>
                <a:latin typeface="Arial" pitchFamily="34" charset="0"/>
                <a:cs typeface="Arial" pitchFamily="34" charset="0"/>
              </a:rPr>
              <a:t>ly</a:t>
            </a:r>
            <a:r>
              <a:rPr lang="en-US" sz="2400" dirty="0">
                <a:latin typeface="Arial" pitchFamily="34" charset="0"/>
                <a:cs typeface="Arial" pitchFamily="34" charset="0"/>
              </a:rPr>
              <a:t>  -                     </a:t>
            </a:r>
          </a:p>
          <a:p>
            <a:r>
              <a:rPr lang="en-US" sz="2400" dirty="0">
                <a:latin typeface="Arial" pitchFamily="34" charset="0"/>
                <a:cs typeface="Arial" pitchFamily="34" charset="0"/>
              </a:rPr>
              <a:t>     Run</a:t>
            </a:r>
            <a:r>
              <a:rPr lang="en-US" sz="2400" dirty="0">
                <a:solidFill>
                  <a:srgbClr val="FF0000"/>
                </a:solidFill>
                <a:latin typeface="Arial" pitchFamily="34" charset="0"/>
                <a:cs typeface="Arial" pitchFamily="34" charset="0"/>
              </a:rPr>
              <a:t>ning</a:t>
            </a:r>
            <a:r>
              <a:rPr lang="en-US" sz="2400" dirty="0">
                <a:latin typeface="Arial" pitchFamily="34" charset="0"/>
                <a:cs typeface="Arial" pitchFamily="34" charset="0"/>
              </a:rPr>
              <a:t>  -  	Go</a:t>
            </a:r>
            <a:r>
              <a:rPr lang="en-US" sz="2400" dirty="0">
                <a:solidFill>
                  <a:srgbClr val="FF0000"/>
                </a:solidFill>
                <a:latin typeface="Arial" pitchFamily="34" charset="0"/>
                <a:cs typeface="Arial" pitchFamily="34" charset="0"/>
              </a:rPr>
              <a:t>es</a:t>
            </a:r>
            <a:endParaRPr lang="es-EC" sz="2400" dirty="0">
              <a:solidFill>
                <a:srgbClr val="FF0000"/>
              </a:solidFill>
              <a:latin typeface="Arial" pitchFamily="34" charset="0"/>
              <a:cs typeface="Arial" pitchFamily="34" charset="0"/>
            </a:endParaRP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4218" y="4558218"/>
            <a:ext cx="2299781" cy="2299781"/>
          </a:xfrm>
          <a:prstGeom prst="rect">
            <a:avLst/>
          </a:prstGeom>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44016" y="787187"/>
            <a:ext cx="8460432" cy="3970318"/>
          </a:xfrm>
          <a:prstGeom prst="rect">
            <a:avLst/>
          </a:prstGeom>
        </p:spPr>
        <p:txBody>
          <a:bodyPr wrap="square">
            <a:spAutoFit/>
          </a:bodyPr>
          <a:lstStyle/>
          <a:p>
            <a:pPr marL="285750" indent="-285750">
              <a:buFont typeface="Wingdings" pitchFamily="2" charset="2"/>
              <a:buChar char="§"/>
            </a:pPr>
            <a:r>
              <a:rPr lang="en-US" sz="2000" dirty="0">
                <a:latin typeface="Arial" pitchFamily="34" charset="0"/>
                <a:cs typeface="Arial" pitchFamily="34" charset="0"/>
              </a:rPr>
              <a:t>A complex word will typically include a root and one or more affixes. </a:t>
            </a:r>
          </a:p>
          <a:p>
            <a:r>
              <a:rPr lang="en-US" sz="2000" dirty="0">
                <a:solidFill>
                  <a:srgbClr val="0000FF"/>
                </a:solidFill>
                <a:latin typeface="Arial" pitchFamily="34" charset="0"/>
                <a:cs typeface="Arial" pitchFamily="34" charset="0"/>
              </a:rPr>
              <a:t>                             Rock-</a:t>
            </a:r>
            <a:r>
              <a:rPr lang="en-US" sz="2000" dirty="0">
                <a:solidFill>
                  <a:srgbClr val="FF0000"/>
                </a:solidFill>
                <a:latin typeface="Arial" pitchFamily="34" charset="0"/>
                <a:cs typeface="Arial" pitchFamily="34" charset="0"/>
              </a:rPr>
              <a:t>s </a:t>
            </a:r>
            <a:r>
              <a:rPr lang="en-US" sz="2000" dirty="0">
                <a:solidFill>
                  <a:srgbClr val="0000FF"/>
                </a:solidFill>
                <a:latin typeface="Arial" pitchFamily="34" charset="0"/>
                <a:cs typeface="Arial" pitchFamily="34" charset="0"/>
              </a:rPr>
              <a:t>                                Run-</a:t>
            </a:r>
            <a:r>
              <a:rPr lang="en-US" sz="2000" dirty="0" err="1">
                <a:solidFill>
                  <a:srgbClr val="FF0000"/>
                </a:solidFill>
                <a:latin typeface="Arial" pitchFamily="34" charset="0"/>
                <a:cs typeface="Arial" pitchFamily="34" charset="0"/>
              </a:rPr>
              <a:t>ning</a:t>
            </a:r>
            <a:endParaRPr lang="en-US" sz="2000" dirty="0">
              <a:solidFill>
                <a:srgbClr val="FF0000"/>
              </a:solidFill>
              <a:latin typeface="Arial" pitchFamily="34" charset="0"/>
              <a:cs typeface="Arial" pitchFamily="34" charset="0"/>
            </a:endParaRPr>
          </a:p>
          <a:p>
            <a:r>
              <a:rPr lang="en-US" sz="2000" dirty="0">
                <a:solidFill>
                  <a:srgbClr val="0000FF"/>
                </a:solidFill>
                <a:latin typeface="Arial" pitchFamily="34" charset="0"/>
                <a:cs typeface="Arial" pitchFamily="34" charset="0"/>
              </a:rPr>
              <a:t>                             Red-</a:t>
            </a:r>
            <a:r>
              <a:rPr lang="en-US" sz="2000" dirty="0">
                <a:solidFill>
                  <a:srgbClr val="FF0000"/>
                </a:solidFill>
                <a:latin typeface="Arial" pitchFamily="34" charset="0"/>
                <a:cs typeface="Arial" pitchFamily="34" charset="0"/>
              </a:rPr>
              <a:t>ness  </a:t>
            </a:r>
            <a:r>
              <a:rPr lang="en-US" sz="2000" dirty="0">
                <a:solidFill>
                  <a:srgbClr val="0000FF"/>
                </a:solidFill>
                <a:latin typeface="Arial" pitchFamily="34" charset="0"/>
                <a:cs typeface="Arial" pitchFamily="34" charset="0"/>
              </a:rPr>
              <a:t>                           Go-</a:t>
            </a:r>
            <a:r>
              <a:rPr lang="en-US" sz="2000" dirty="0" err="1">
                <a:solidFill>
                  <a:srgbClr val="FF0000"/>
                </a:solidFill>
                <a:latin typeface="Arial" pitchFamily="34" charset="0"/>
                <a:cs typeface="Arial" pitchFamily="34" charset="0"/>
              </a:rPr>
              <a:t>es</a:t>
            </a:r>
            <a:endParaRPr lang="en-US" sz="2000" dirty="0">
              <a:solidFill>
                <a:srgbClr val="FF0000"/>
              </a:solidFill>
              <a:latin typeface="Arial" pitchFamily="34" charset="0"/>
              <a:cs typeface="Arial" pitchFamily="34" charset="0"/>
            </a:endParaRPr>
          </a:p>
          <a:p>
            <a:r>
              <a:rPr lang="en-US" sz="2000" dirty="0">
                <a:solidFill>
                  <a:srgbClr val="0000FF"/>
                </a:solidFill>
                <a:latin typeface="Arial" pitchFamily="34" charset="0"/>
                <a:cs typeface="Arial" pitchFamily="34" charset="0"/>
              </a:rPr>
              <a:t>                             Quick-</a:t>
            </a:r>
            <a:r>
              <a:rPr lang="en-US" sz="2000" dirty="0" err="1">
                <a:solidFill>
                  <a:srgbClr val="FF0000"/>
                </a:solidFill>
                <a:latin typeface="Arial" pitchFamily="34" charset="0"/>
                <a:cs typeface="Arial" pitchFamily="34" charset="0"/>
              </a:rPr>
              <a:t>ly</a:t>
            </a:r>
            <a:endParaRPr lang="en-US" sz="2000" dirty="0">
              <a:solidFill>
                <a:srgbClr val="FF0000"/>
              </a:solidFill>
              <a:latin typeface="Arial" pitchFamily="34" charset="0"/>
              <a:cs typeface="Arial" pitchFamily="34" charset="0"/>
            </a:endParaRPr>
          </a:p>
          <a:p>
            <a:endParaRPr lang="en-US" sz="2000" dirty="0">
              <a:latin typeface="Arial" pitchFamily="34" charset="0"/>
              <a:cs typeface="Arial" pitchFamily="34" charset="0"/>
            </a:endParaRPr>
          </a:p>
          <a:p>
            <a:pPr marL="285750" indent="-285750">
              <a:buFont typeface="Wingdings" pitchFamily="2" charset="2"/>
              <a:buChar char="§"/>
            </a:pPr>
            <a:r>
              <a:rPr lang="en-US" sz="2000" dirty="0">
                <a:latin typeface="Arial" pitchFamily="34" charset="0"/>
                <a:cs typeface="Arial" pitchFamily="34" charset="0"/>
              </a:rPr>
              <a:t>Or more than one root in a compound.</a:t>
            </a:r>
          </a:p>
          <a:p>
            <a:r>
              <a:rPr lang="en-US" sz="2000" dirty="0">
                <a:latin typeface="Arial" pitchFamily="34" charset="0"/>
                <a:cs typeface="Arial" pitchFamily="34" charset="0"/>
              </a:rPr>
              <a:t>                             </a:t>
            </a:r>
            <a:r>
              <a:rPr lang="en-US" sz="2000" dirty="0">
                <a:solidFill>
                  <a:srgbClr val="0000FF"/>
                </a:solidFill>
                <a:latin typeface="Arial" pitchFamily="34" charset="0"/>
                <a:cs typeface="Arial" pitchFamily="34" charset="0"/>
              </a:rPr>
              <a:t>Black-</a:t>
            </a:r>
            <a:r>
              <a:rPr lang="en-US" sz="2000" dirty="0">
                <a:solidFill>
                  <a:srgbClr val="FF0000"/>
                </a:solidFill>
                <a:latin typeface="Arial" pitchFamily="34" charset="0"/>
                <a:cs typeface="Arial" pitchFamily="34" charset="0"/>
              </a:rPr>
              <a:t>board  </a:t>
            </a:r>
            <a:r>
              <a:rPr lang="en-US" sz="2000" dirty="0">
                <a:latin typeface="Arial" pitchFamily="34" charset="0"/>
                <a:cs typeface="Arial" pitchFamily="34" charset="0"/>
              </a:rPr>
              <a:t>                       </a:t>
            </a:r>
            <a:r>
              <a:rPr lang="en-US" sz="2000" dirty="0">
                <a:solidFill>
                  <a:srgbClr val="0000FF"/>
                </a:solidFill>
                <a:latin typeface="Arial" pitchFamily="34" charset="0"/>
                <a:cs typeface="Arial" pitchFamily="34" charset="0"/>
              </a:rPr>
              <a:t>Down-</a:t>
            </a:r>
            <a:r>
              <a:rPr lang="en-US" sz="2000" dirty="0">
                <a:solidFill>
                  <a:srgbClr val="FF0000"/>
                </a:solidFill>
                <a:latin typeface="Arial" pitchFamily="34" charset="0"/>
                <a:cs typeface="Arial" pitchFamily="34" charset="0"/>
              </a:rPr>
              <a:t>fall</a:t>
            </a:r>
          </a:p>
          <a:p>
            <a:endParaRPr lang="en-US" sz="2000" dirty="0">
              <a:latin typeface="Arial" pitchFamily="34" charset="0"/>
              <a:cs typeface="Arial" pitchFamily="34" charset="0"/>
            </a:endParaRPr>
          </a:p>
          <a:p>
            <a:pPr marL="285750" indent="-285750">
              <a:buFont typeface="Wingdings" pitchFamily="2" charset="2"/>
              <a:buChar char="§"/>
            </a:pPr>
            <a:r>
              <a:rPr lang="en-US" sz="2000" dirty="0">
                <a:latin typeface="Arial" pitchFamily="34" charset="0"/>
                <a:cs typeface="Arial" pitchFamily="34" charset="0"/>
              </a:rPr>
              <a:t>Words can be put together to build larger </a:t>
            </a:r>
            <a:r>
              <a:rPr lang="en-US" sz="2000" b="1" u="sng" dirty="0">
                <a:latin typeface="Arial" pitchFamily="34" charset="0"/>
                <a:cs typeface="Arial" pitchFamily="34" charset="0"/>
              </a:rPr>
              <a:t>elements of language</a:t>
            </a:r>
            <a:r>
              <a:rPr lang="en-US" b="1" u="sng" dirty="0"/>
              <a:t>.</a:t>
            </a:r>
          </a:p>
          <a:p>
            <a:pPr marL="285750" indent="-285750">
              <a:buFont typeface="Wingdings" pitchFamily="2" charset="2"/>
              <a:buChar char="§"/>
            </a:pPr>
            <a:endParaRPr lang="en-US" dirty="0"/>
          </a:p>
          <a:p>
            <a:endParaRPr lang="en-US" dirty="0"/>
          </a:p>
          <a:p>
            <a:endParaRPr lang="en-US" dirty="0"/>
          </a:p>
          <a:p>
            <a:endParaRPr lang="en-US" dirty="0"/>
          </a:p>
        </p:txBody>
      </p:sp>
      <p:sp>
        <p:nvSpPr>
          <p:cNvPr id="7" name="6 Rectángulo"/>
          <p:cNvSpPr/>
          <p:nvPr/>
        </p:nvSpPr>
        <p:spPr>
          <a:xfrm>
            <a:off x="4788024" y="4584322"/>
            <a:ext cx="3816424" cy="1261884"/>
          </a:xfrm>
          <a:prstGeom prst="rect">
            <a:avLst/>
          </a:prstGeom>
        </p:spPr>
        <p:txBody>
          <a:bodyPr wrap="square">
            <a:spAutoFit/>
          </a:bodyPr>
          <a:lstStyle/>
          <a:p>
            <a:endParaRPr lang="en-US" dirty="0"/>
          </a:p>
          <a:p>
            <a:r>
              <a:rPr lang="en-US" dirty="0"/>
              <a:t> </a:t>
            </a:r>
          </a:p>
          <a:p>
            <a:r>
              <a:rPr lang="en-US" sz="2000" b="1" dirty="0">
                <a:solidFill>
                  <a:srgbClr val="FF3399"/>
                </a:solidFill>
                <a:latin typeface="Arial" pitchFamily="34" charset="0"/>
                <a:cs typeface="Arial" pitchFamily="34" charset="0"/>
              </a:rPr>
              <a:t>Sentences</a:t>
            </a:r>
            <a:r>
              <a:rPr lang="en-US" sz="2000" b="1" dirty="0">
                <a:latin typeface="Arial" pitchFamily="34" charset="0"/>
                <a:cs typeface="Arial" pitchFamily="34" charset="0"/>
              </a:rPr>
              <a:t> </a:t>
            </a:r>
          </a:p>
          <a:p>
            <a:r>
              <a:rPr lang="en-US" sz="2000" dirty="0">
                <a:latin typeface="Arial" pitchFamily="34" charset="0"/>
                <a:cs typeface="Arial" pitchFamily="34" charset="0"/>
              </a:rPr>
              <a:t>He threw a rock near to the lake</a:t>
            </a:r>
          </a:p>
        </p:txBody>
      </p:sp>
      <p:sp>
        <p:nvSpPr>
          <p:cNvPr id="8" name="7 Rectángulo"/>
          <p:cNvSpPr/>
          <p:nvPr/>
        </p:nvSpPr>
        <p:spPr>
          <a:xfrm>
            <a:off x="632667" y="5165801"/>
            <a:ext cx="1619672" cy="707886"/>
          </a:xfrm>
          <a:prstGeom prst="rect">
            <a:avLst/>
          </a:prstGeom>
        </p:spPr>
        <p:txBody>
          <a:bodyPr wrap="square">
            <a:spAutoFit/>
          </a:bodyPr>
          <a:lstStyle/>
          <a:p>
            <a:r>
              <a:rPr lang="en-US" sz="2000" b="1" dirty="0">
                <a:solidFill>
                  <a:srgbClr val="FF3399"/>
                </a:solidFill>
                <a:latin typeface="Arial" pitchFamily="34" charset="0"/>
                <a:cs typeface="Arial" pitchFamily="34" charset="0"/>
              </a:rPr>
              <a:t>Phrases</a:t>
            </a:r>
          </a:p>
          <a:p>
            <a:r>
              <a:rPr lang="es-EC" sz="2000" dirty="0">
                <a:latin typeface="Arial" pitchFamily="34" charset="0"/>
                <a:cs typeface="Arial" pitchFamily="34" charset="0"/>
              </a:rPr>
              <a:t>A red rock</a:t>
            </a:r>
          </a:p>
        </p:txBody>
      </p:sp>
      <p:sp>
        <p:nvSpPr>
          <p:cNvPr id="9" name="8 Rectángulo"/>
          <p:cNvSpPr/>
          <p:nvPr/>
        </p:nvSpPr>
        <p:spPr>
          <a:xfrm>
            <a:off x="2825017" y="5165801"/>
            <a:ext cx="1872208" cy="707886"/>
          </a:xfrm>
          <a:prstGeom prst="rect">
            <a:avLst/>
          </a:prstGeom>
        </p:spPr>
        <p:txBody>
          <a:bodyPr wrap="square">
            <a:spAutoFit/>
          </a:bodyPr>
          <a:lstStyle/>
          <a:p>
            <a:r>
              <a:rPr lang="en-US" sz="2000" b="1" dirty="0">
                <a:solidFill>
                  <a:srgbClr val="FF3399"/>
                </a:solidFill>
                <a:latin typeface="Arial" pitchFamily="34" charset="0"/>
                <a:cs typeface="Arial" pitchFamily="34" charset="0"/>
              </a:rPr>
              <a:t>Clauses </a:t>
            </a:r>
          </a:p>
          <a:p>
            <a:r>
              <a:rPr lang="en-US" sz="2000" dirty="0">
                <a:latin typeface="Arial" pitchFamily="34" charset="0"/>
                <a:cs typeface="Arial" pitchFamily="34" charset="0"/>
              </a:rPr>
              <a:t>I threw a rock</a:t>
            </a:r>
          </a:p>
        </p:txBody>
      </p:sp>
      <p:cxnSp>
        <p:nvCxnSpPr>
          <p:cNvPr id="11" name="10 Conector recto de flecha"/>
          <p:cNvCxnSpPr/>
          <p:nvPr/>
        </p:nvCxnSpPr>
        <p:spPr>
          <a:xfrm flipH="1">
            <a:off x="1259632" y="3573016"/>
            <a:ext cx="5112568" cy="15653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12 Conector recto de flecha"/>
          <p:cNvCxnSpPr/>
          <p:nvPr/>
        </p:nvCxnSpPr>
        <p:spPr>
          <a:xfrm flipH="1">
            <a:off x="3563888" y="3573016"/>
            <a:ext cx="2808312" cy="15653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14 Conector recto de flecha"/>
          <p:cNvCxnSpPr/>
          <p:nvPr/>
        </p:nvCxnSpPr>
        <p:spPr>
          <a:xfrm flipH="1">
            <a:off x="5796136" y="3573016"/>
            <a:ext cx="576064" cy="15927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11560" y="1196752"/>
            <a:ext cx="7357130" cy="1200329"/>
          </a:xfrm>
          <a:prstGeom prst="rect">
            <a:avLst/>
          </a:prstGeom>
        </p:spPr>
        <p:txBody>
          <a:bodyPr wrap="square">
            <a:spAutoFit/>
          </a:bodyPr>
          <a:lstStyle/>
          <a:p>
            <a:pPr marL="342900" indent="-342900">
              <a:buFont typeface="Wingdings" pitchFamily="2" charset="2"/>
              <a:buChar char="§"/>
            </a:pPr>
            <a:r>
              <a:rPr lang="en-US" sz="2400" dirty="0">
                <a:latin typeface="Arial" pitchFamily="34" charset="0"/>
                <a:cs typeface="Arial" pitchFamily="34" charset="0"/>
              </a:rPr>
              <a:t>A lexeme is an abstract unit of morphological analysis in linguistics; it corresponds to all forms taken by a single word </a:t>
            </a:r>
            <a:endParaRPr lang="es-EC" sz="2400" dirty="0">
              <a:latin typeface="Arial" pitchFamily="34" charset="0"/>
              <a:cs typeface="Arial" pitchFamily="34" charset="0"/>
            </a:endParaRPr>
          </a:p>
        </p:txBody>
      </p:sp>
      <p:sp>
        <p:nvSpPr>
          <p:cNvPr id="6" name="5 CuadroTexto"/>
          <p:cNvSpPr txBox="1"/>
          <p:nvPr/>
        </p:nvSpPr>
        <p:spPr>
          <a:xfrm>
            <a:off x="266202" y="116632"/>
            <a:ext cx="7506198" cy="769441"/>
          </a:xfrm>
          <a:prstGeom prst="rect">
            <a:avLst/>
          </a:prstGeom>
          <a:noFill/>
        </p:spPr>
        <p:txBody>
          <a:bodyPr wrap="square" rtlCol="0">
            <a:spAutoFit/>
          </a:bodyPr>
          <a:lstStyle/>
          <a:p>
            <a:pPr algn="ctr"/>
            <a:r>
              <a:rPr lang="en-US" sz="4400" dirty="0">
                <a:solidFill>
                  <a:srgbClr val="008000"/>
                </a:solidFill>
                <a:latin typeface="+mj-lt"/>
              </a:rPr>
              <a:t>What is a Lexeme? </a:t>
            </a:r>
          </a:p>
        </p:txBody>
      </p:sp>
      <p:sp>
        <p:nvSpPr>
          <p:cNvPr id="7" name="6 Rectángulo"/>
          <p:cNvSpPr/>
          <p:nvPr/>
        </p:nvSpPr>
        <p:spPr>
          <a:xfrm>
            <a:off x="735119" y="2567584"/>
            <a:ext cx="2100255" cy="461665"/>
          </a:xfrm>
          <a:prstGeom prst="rect">
            <a:avLst/>
          </a:prstGeom>
        </p:spPr>
        <p:txBody>
          <a:bodyPr wrap="none">
            <a:spAutoFit/>
          </a:bodyPr>
          <a:lstStyle/>
          <a:p>
            <a:r>
              <a:rPr lang="en-US" sz="2400" b="1" dirty="0">
                <a:latin typeface="Arial" pitchFamily="34" charset="0"/>
                <a:cs typeface="Arial" pitchFamily="34" charset="0"/>
              </a:rPr>
              <a:t>For example:</a:t>
            </a:r>
          </a:p>
        </p:txBody>
      </p:sp>
      <p:sp>
        <p:nvSpPr>
          <p:cNvPr id="9" name="8 Rectángulo"/>
          <p:cNvSpPr/>
          <p:nvPr/>
        </p:nvSpPr>
        <p:spPr bwMode="auto">
          <a:xfrm>
            <a:off x="844656" y="3212976"/>
            <a:ext cx="7615776" cy="1119831"/>
          </a:xfrm>
          <a:prstGeom prst="rect">
            <a:avLst/>
          </a:prstGeom>
          <a:solidFill>
            <a:srgbClr val="FFCC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b="1" dirty="0">
                <a:solidFill>
                  <a:srgbClr val="6600CC"/>
                </a:solidFill>
                <a:latin typeface="Segoe" pitchFamily="34" charset="0"/>
              </a:rPr>
              <a:t>Run, runs, ran and running </a:t>
            </a:r>
            <a:r>
              <a:rPr lang="en-US" sz="2300" dirty="0">
                <a:solidFill>
                  <a:schemeClr val="tx1"/>
                </a:solidFill>
                <a:latin typeface="Segoe" pitchFamily="34" charset="0"/>
              </a:rPr>
              <a:t>are forms of the same lexeme, conventionally written as </a:t>
            </a:r>
            <a:r>
              <a:rPr lang="en-US" sz="2300" b="1" dirty="0">
                <a:solidFill>
                  <a:srgbClr val="6600CC"/>
                </a:solidFill>
                <a:latin typeface="Segoe" pitchFamily="34" charset="0"/>
              </a:rPr>
              <a:t>RUN</a:t>
            </a:r>
          </a:p>
          <a:p>
            <a:pPr algn="ctr" defTabSz="914099" fontAlgn="base">
              <a:spcBef>
                <a:spcPct val="0"/>
              </a:spcBef>
              <a:spcAft>
                <a:spcPct val="0"/>
              </a:spcAft>
            </a:pPr>
            <a:endParaRPr lang="en-US" sz="2300" b="1" dirty="0">
              <a:solidFill>
                <a:srgbClr val="6600CC"/>
              </a:solidFill>
              <a:latin typeface="Segoe" pitchFamily="34" charset="0"/>
            </a:endParaRPr>
          </a:p>
          <a:p>
            <a:pPr algn="ctr" defTabSz="914099" fontAlgn="base">
              <a:spcBef>
                <a:spcPct val="0"/>
              </a:spcBef>
              <a:spcAft>
                <a:spcPct val="0"/>
              </a:spcAft>
            </a:pPr>
            <a:endParaRPr lang="en-US" sz="2300" b="1" dirty="0">
              <a:solidFill>
                <a:srgbClr val="6600CC"/>
              </a:solidFill>
              <a:latin typeface="Segoe" pitchFamily="34" charset="0"/>
            </a:endParaRPr>
          </a:p>
          <a:p>
            <a:pPr algn="ctr" defTabSz="914099" fontAlgn="base">
              <a:spcBef>
                <a:spcPct val="0"/>
              </a:spcBef>
              <a:spcAft>
                <a:spcPct val="0"/>
              </a:spcAft>
            </a:pPr>
            <a:endParaRPr lang="es-EC" sz="2300" b="1" dirty="0">
              <a:solidFill>
                <a:srgbClr val="6600CC"/>
              </a:solidFill>
              <a:latin typeface="Segoe" pitchFamily="34" charset="0"/>
            </a:endParaRPr>
          </a:p>
        </p:txBody>
      </p:sp>
      <p:sp>
        <p:nvSpPr>
          <p:cNvPr id="10" name="9 Rectángulo"/>
          <p:cNvSpPr/>
          <p:nvPr/>
        </p:nvSpPr>
        <p:spPr bwMode="auto">
          <a:xfrm>
            <a:off x="844656" y="4869160"/>
            <a:ext cx="7615776" cy="1152128"/>
          </a:xfrm>
          <a:prstGeom prst="rect">
            <a:avLst/>
          </a:prstGeom>
          <a:solidFill>
            <a:schemeClr val="accent6">
              <a:lumMod val="60000"/>
              <a:lumOff val="4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b="1" dirty="0">
                <a:solidFill>
                  <a:srgbClr val="0000FF"/>
                </a:solidFill>
                <a:latin typeface="Segoe" pitchFamily="34" charset="0"/>
              </a:rPr>
              <a:t>Find, finds, found, and finding</a:t>
            </a:r>
            <a:r>
              <a:rPr lang="en-US" sz="2300" dirty="0">
                <a:solidFill>
                  <a:schemeClr val="tx1"/>
                </a:solidFill>
                <a:latin typeface="Segoe" pitchFamily="34" charset="0"/>
              </a:rPr>
              <a:t> are forms of the English lexeme </a:t>
            </a:r>
            <a:r>
              <a:rPr lang="en-US" sz="2300" b="1" dirty="0">
                <a:solidFill>
                  <a:srgbClr val="0000FF"/>
                </a:solidFill>
                <a:latin typeface="Segoe" pitchFamily="34" charset="0"/>
              </a:rPr>
              <a:t>FIND</a:t>
            </a:r>
            <a:endParaRPr lang="es-EC" sz="2300" b="1" dirty="0">
              <a:solidFill>
                <a:srgbClr val="0000FF"/>
              </a:solidFill>
              <a:latin typeface="Segoe"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00262" y="95487"/>
            <a:ext cx="8943738" cy="646331"/>
          </a:xfrm>
          <a:prstGeom prst="rect">
            <a:avLst/>
          </a:prstGeom>
          <a:noFill/>
        </p:spPr>
        <p:txBody>
          <a:bodyPr wrap="square" rtlCol="0">
            <a:spAutoFit/>
          </a:bodyPr>
          <a:lstStyle/>
          <a:p>
            <a:r>
              <a:rPr lang="en-US" sz="3600" dirty="0">
                <a:solidFill>
                  <a:srgbClr val="008000"/>
                </a:solidFill>
                <a:latin typeface="+mj-lt"/>
              </a:rPr>
              <a:t>Difference between Lexeme and Morpheme</a:t>
            </a:r>
          </a:p>
        </p:txBody>
      </p:sp>
      <p:sp>
        <p:nvSpPr>
          <p:cNvPr id="6" name="5 Rectángulo"/>
          <p:cNvSpPr/>
          <p:nvPr/>
        </p:nvSpPr>
        <p:spPr bwMode="auto">
          <a:xfrm>
            <a:off x="539552" y="1253627"/>
            <a:ext cx="7920880" cy="4608512"/>
          </a:xfrm>
          <a:prstGeom prst="rect">
            <a:avLst/>
          </a:prstGeom>
          <a:solidFill>
            <a:schemeClr val="accent1">
              <a:lumMod val="60000"/>
              <a:lumOff val="40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a:solidFill>
                  <a:schemeClr val="tx1"/>
                </a:solidFill>
                <a:latin typeface="Segoe" pitchFamily="34" charset="0"/>
              </a:rPr>
              <a:t>Lexeme refers to a single </a:t>
            </a:r>
            <a:r>
              <a:rPr lang="en-US" sz="2300" b="1" dirty="0">
                <a:solidFill>
                  <a:srgbClr val="FF3399"/>
                </a:solidFill>
                <a:latin typeface="Segoe" pitchFamily="34" charset="0"/>
              </a:rPr>
              <a:t>word and all of its forms</a:t>
            </a:r>
            <a:r>
              <a:rPr lang="en-US" sz="2300" dirty="0">
                <a:solidFill>
                  <a:schemeClr val="tx1"/>
                </a:solidFill>
                <a:latin typeface="Segoe" pitchFamily="34" charset="0"/>
              </a:rPr>
              <a:t>. For example the word "go" in English has the forms "go" "goes" "went" and "going". All of these words are from the same lexeme "go.“</a:t>
            </a:r>
          </a:p>
          <a:p>
            <a:pPr algn="ctr" defTabSz="914099" fontAlgn="base">
              <a:spcBef>
                <a:spcPct val="0"/>
              </a:spcBef>
              <a:spcAft>
                <a:spcPct val="0"/>
              </a:spcAft>
            </a:pPr>
            <a:endParaRPr lang="en-US" sz="2300" dirty="0">
              <a:solidFill>
                <a:schemeClr val="tx1"/>
              </a:solidFill>
              <a:latin typeface="Segoe" pitchFamily="34" charset="0"/>
            </a:endParaRPr>
          </a:p>
          <a:p>
            <a:pPr algn="ctr" defTabSz="914099" fontAlgn="base">
              <a:spcBef>
                <a:spcPct val="0"/>
              </a:spcBef>
              <a:spcAft>
                <a:spcPct val="0"/>
              </a:spcAft>
            </a:pPr>
            <a:endParaRPr lang="en-US" sz="2300" dirty="0">
              <a:solidFill>
                <a:schemeClr val="tx1"/>
              </a:solidFill>
              <a:latin typeface="Segoe" pitchFamily="34" charset="0"/>
            </a:endParaRPr>
          </a:p>
          <a:p>
            <a:pPr algn="ctr" defTabSz="914099" fontAlgn="base">
              <a:spcBef>
                <a:spcPct val="0"/>
              </a:spcBef>
              <a:spcAft>
                <a:spcPct val="0"/>
              </a:spcAft>
            </a:pPr>
            <a:r>
              <a:rPr lang="en-US" sz="2300" dirty="0">
                <a:solidFill>
                  <a:schemeClr val="tx1"/>
                </a:solidFill>
                <a:latin typeface="Segoe" pitchFamily="34" charset="0"/>
              </a:rPr>
              <a:t>Morpheme refers to the </a:t>
            </a:r>
            <a:r>
              <a:rPr lang="en-US" sz="2300" b="1" dirty="0">
                <a:solidFill>
                  <a:srgbClr val="FF3399"/>
                </a:solidFill>
                <a:latin typeface="Segoe" pitchFamily="34" charset="0"/>
              </a:rPr>
              <a:t>smallest unit of meaning a word</a:t>
            </a:r>
            <a:r>
              <a:rPr lang="en-US" sz="2300" dirty="0">
                <a:solidFill>
                  <a:schemeClr val="tx1"/>
                </a:solidFill>
                <a:latin typeface="Segoe" pitchFamily="34" charset="0"/>
              </a:rPr>
              <a:t> can be broken down into. For example the word "cats" This can be broken down into "cat-s" "cat" carries the meaning of the furry four legged animal and "-s" carries the meaning of plural.</a:t>
            </a:r>
          </a:p>
        </p:txBody>
      </p:sp>
      <p:cxnSp>
        <p:nvCxnSpPr>
          <p:cNvPr id="8" name="7 Conector recto"/>
          <p:cNvCxnSpPr>
            <a:endCxn id="6" idx="3"/>
          </p:cNvCxnSpPr>
          <p:nvPr/>
        </p:nvCxnSpPr>
        <p:spPr>
          <a:xfrm>
            <a:off x="539552" y="3557883"/>
            <a:ext cx="792088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380999" y="1659466"/>
            <a:ext cx="8458199" cy="3572934"/>
          </a:xfrm>
        </p:spPr>
        <p:txBody>
          <a:bodyPr>
            <a:normAutofit fontScale="92500" lnSpcReduction="20000"/>
          </a:bodyPr>
          <a:lstStyle/>
          <a:p>
            <a:r>
              <a:rPr lang="en-US" dirty="0">
                <a:latin typeface="Calibri" charset="0"/>
              </a:rPr>
              <a:t>However, there are implications to being a secondary form of language</a:t>
            </a:r>
          </a:p>
          <a:p>
            <a:r>
              <a:rPr lang="en-US" dirty="0">
                <a:latin typeface="Calibri" charset="0"/>
              </a:rPr>
              <a:t>For example, language problems tend to interfere with learning to read and write </a:t>
            </a:r>
          </a:p>
          <a:p>
            <a:r>
              <a:rPr lang="en-US" dirty="0">
                <a:latin typeface="Calibri" charset="0"/>
              </a:rPr>
              <a:t>Some learners have trouble learning literacy because the cultural invention needs to use neural structures/processes developed for                   other purposes—and that doesn’t                    always work</a:t>
            </a:r>
          </a:p>
          <a:p>
            <a:endParaRPr lang="en-US" dirty="0">
              <a:latin typeface="Calibri" charset="0"/>
            </a:endParaRP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fontScale="90000"/>
          </a:bodyPr>
          <a:lstStyle/>
          <a:p>
            <a:pPr>
              <a:defRPr/>
            </a:pPr>
            <a:r>
              <a:rPr lang="en-US" altLang="en-US" dirty="0">
                <a:solidFill>
                  <a:srgbClr val="008000"/>
                </a:solidFill>
                <a:ea typeface="+mj-ea"/>
                <a:cs typeface="+mj-cs"/>
              </a:rPr>
              <a:t>Language &amp; Literacy Relations (cont.)</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5467" y="4504267"/>
            <a:ext cx="2353732" cy="2353732"/>
          </a:xfrm>
          <a:prstGeom prst="rect">
            <a:avLst/>
          </a:prstGeom>
        </p:spPr>
      </p:pic>
    </p:spTree>
    <p:extLst>
      <p:ext uri="{BB962C8B-B14F-4D97-AF65-F5344CB8AC3E}">
        <p14:creationId xmlns:p14="http://schemas.microsoft.com/office/powerpoint/2010/main" val="4194030638"/>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solidFill>
                  <a:srgbClr val="008000"/>
                </a:solidFill>
              </a:rPr>
              <a:t>Semantic</a:t>
            </a:r>
            <a:r>
              <a:rPr lang="tr-TR" dirty="0">
                <a:solidFill>
                  <a:srgbClr val="008000"/>
                </a:solidFill>
              </a:rPr>
              <a:t> Development</a:t>
            </a:r>
          </a:p>
        </p:txBody>
      </p:sp>
      <p:sp>
        <p:nvSpPr>
          <p:cNvPr id="3" name="Content Placeholder 2"/>
          <p:cNvSpPr>
            <a:spLocks noGrp="1"/>
          </p:cNvSpPr>
          <p:nvPr>
            <p:ph idx="1"/>
          </p:nvPr>
        </p:nvSpPr>
        <p:spPr>
          <a:xfrm>
            <a:off x="457200" y="1600200"/>
            <a:ext cx="8229600" cy="4963886"/>
          </a:xfrm>
        </p:spPr>
        <p:txBody>
          <a:bodyPr>
            <a:noAutofit/>
          </a:bodyPr>
          <a:lstStyle/>
          <a:p>
            <a:r>
              <a:rPr lang="tr-TR" sz="2400" dirty="0" err="1">
                <a:latin typeface="Aharoni" pitchFamily="2" charset="-79"/>
                <a:cs typeface="Aharoni" pitchFamily="2" charset="-79"/>
              </a:rPr>
              <a:t>Semantic</a:t>
            </a:r>
            <a:r>
              <a:rPr lang="tr-TR" sz="2400" dirty="0">
                <a:latin typeface="Aharoni" pitchFamily="2" charset="-79"/>
                <a:cs typeface="Aharoni" pitchFamily="2" charset="-79"/>
              </a:rPr>
              <a:t> </a:t>
            </a:r>
            <a:r>
              <a:rPr lang="tr-TR" sz="2400" dirty="0" err="1">
                <a:latin typeface="Aharoni" pitchFamily="2" charset="-79"/>
                <a:cs typeface="Aharoni" pitchFamily="2" charset="-79"/>
              </a:rPr>
              <a:t>development</a:t>
            </a:r>
            <a:r>
              <a:rPr lang="tr-TR" sz="2400" dirty="0">
                <a:latin typeface="Aharoni" pitchFamily="2" charset="-79"/>
                <a:cs typeface="Aharoni" pitchFamily="2" charset="-79"/>
              </a:rPr>
              <a:t>: gradual acqusition of words </a:t>
            </a:r>
            <a:r>
              <a:rPr lang="tr-TR" sz="2400" dirty="0" err="1">
                <a:latin typeface="Aharoni" pitchFamily="2" charset="-79"/>
                <a:cs typeface="Aharoni" pitchFamily="2" charset="-79"/>
              </a:rPr>
              <a:t>and</a:t>
            </a:r>
            <a:r>
              <a:rPr lang="tr-TR" sz="2400" dirty="0">
                <a:latin typeface="Aharoni" pitchFamily="2" charset="-79"/>
                <a:cs typeface="Aharoni" pitchFamily="2" charset="-79"/>
              </a:rPr>
              <a:t> </a:t>
            </a:r>
            <a:r>
              <a:rPr lang="tr-TR" sz="2400" dirty="0" err="1">
                <a:latin typeface="Aharoni" pitchFamily="2" charset="-79"/>
                <a:cs typeface="Aharoni" pitchFamily="2" charset="-79"/>
              </a:rPr>
              <a:t>their</a:t>
            </a:r>
            <a:r>
              <a:rPr lang="tr-TR" sz="2400" dirty="0">
                <a:latin typeface="Aharoni" pitchFamily="2" charset="-79"/>
                <a:cs typeface="Aharoni" pitchFamily="2" charset="-79"/>
              </a:rPr>
              <a:t> </a:t>
            </a:r>
            <a:r>
              <a:rPr lang="tr-TR" sz="2400" dirty="0" err="1">
                <a:latin typeface="Aharoni" pitchFamily="2" charset="-79"/>
                <a:cs typeface="Aharoni" pitchFamily="2" charset="-79"/>
              </a:rPr>
              <a:t>meanings</a:t>
            </a:r>
            <a:r>
              <a:rPr lang="tr-TR" sz="2400" dirty="0">
                <a:latin typeface="Aharoni" pitchFamily="2" charset="-79"/>
                <a:cs typeface="Aharoni" pitchFamily="2" charset="-79"/>
              </a:rPr>
              <a:t> </a:t>
            </a:r>
          </a:p>
          <a:p>
            <a:r>
              <a:rPr lang="tr-TR" sz="2400" dirty="0">
                <a:latin typeface="Aharoni" pitchFamily="2" charset="-79"/>
                <a:cs typeface="Aharoni" pitchFamily="2" charset="-79"/>
              </a:rPr>
              <a:t>First words are usually produced at around the first year of </a:t>
            </a:r>
            <a:r>
              <a:rPr lang="tr-TR" sz="2400" dirty="0" err="1">
                <a:latin typeface="Aharoni" pitchFamily="2" charset="-79"/>
                <a:cs typeface="Aharoni" pitchFamily="2" charset="-79"/>
              </a:rPr>
              <a:t>birth</a:t>
            </a:r>
            <a:endParaRPr lang="tr-TR" sz="2400" dirty="0">
              <a:latin typeface="Aharoni" pitchFamily="2" charset="-79"/>
              <a:cs typeface="Aharoni" pitchFamily="2" charset="-79"/>
            </a:endParaRPr>
          </a:p>
          <a:p>
            <a:r>
              <a:rPr lang="tr-TR" sz="2400" dirty="0">
                <a:latin typeface="Aharoni" pitchFamily="2" charset="-79"/>
                <a:cs typeface="Aharoni" pitchFamily="2" charset="-79"/>
              </a:rPr>
              <a:t>A </a:t>
            </a:r>
            <a:r>
              <a:rPr lang="tr-TR" sz="2400" dirty="0" err="1">
                <a:latin typeface="Aharoni" pitchFamily="2" charset="-79"/>
                <a:cs typeface="Aharoni" pitchFamily="2" charset="-79"/>
              </a:rPr>
              <a:t>slow</a:t>
            </a:r>
            <a:r>
              <a:rPr lang="tr-TR" sz="2400" dirty="0">
                <a:latin typeface="Aharoni" pitchFamily="2" charset="-79"/>
                <a:cs typeface="Aharoni" pitchFamily="2" charset="-79"/>
              </a:rPr>
              <a:t>, but a </a:t>
            </a:r>
            <a:r>
              <a:rPr lang="tr-TR" sz="2400" dirty="0" err="1">
                <a:latin typeface="Aharoni" pitchFamily="2" charset="-79"/>
                <a:cs typeface="Aharoni" pitchFamily="2" charset="-79"/>
              </a:rPr>
              <a:t>gradual</a:t>
            </a:r>
            <a:r>
              <a:rPr lang="tr-TR" sz="2400" dirty="0">
                <a:latin typeface="Aharoni" pitchFamily="2" charset="-79"/>
                <a:cs typeface="Aharoni" pitchFamily="2" charset="-79"/>
              </a:rPr>
              <a:t> </a:t>
            </a:r>
            <a:r>
              <a:rPr lang="tr-TR" sz="2400" dirty="0" err="1">
                <a:latin typeface="Aharoni" pitchFamily="2" charset="-79"/>
                <a:cs typeface="Aharoni" pitchFamily="2" charset="-79"/>
              </a:rPr>
              <a:t>process</a:t>
            </a:r>
            <a:r>
              <a:rPr lang="tr-TR" sz="2400" dirty="0">
                <a:latin typeface="Aharoni" pitchFamily="2" charset="-79"/>
                <a:cs typeface="Aharoni" pitchFamily="2" charset="-79"/>
              </a:rPr>
              <a:t> (</a:t>
            </a:r>
            <a:r>
              <a:rPr lang="tr-TR" sz="2400" dirty="0" err="1">
                <a:latin typeface="Aharoni" pitchFamily="2" charset="-79"/>
                <a:cs typeface="Aharoni" pitchFamily="2" charset="-79"/>
              </a:rPr>
              <a:t>initially</a:t>
            </a:r>
            <a:r>
              <a:rPr lang="tr-TR" sz="2400" dirty="0">
                <a:latin typeface="Aharoni" pitchFamily="2" charset="-79"/>
                <a:cs typeface="Aharoni" pitchFamily="2" charset="-79"/>
              </a:rPr>
              <a:t>, </a:t>
            </a:r>
            <a:r>
              <a:rPr lang="tr-TR" sz="2400" dirty="0" err="1">
                <a:latin typeface="Aharoni" pitchFamily="2" charset="-79"/>
                <a:cs typeface="Aharoni" pitchFamily="2" charset="-79"/>
              </a:rPr>
              <a:t>children</a:t>
            </a:r>
            <a:r>
              <a:rPr lang="tr-TR" sz="2400" dirty="0">
                <a:latin typeface="Aharoni" pitchFamily="2" charset="-79"/>
                <a:cs typeface="Aharoni" pitchFamily="2" charset="-79"/>
              </a:rPr>
              <a:t> </a:t>
            </a:r>
            <a:r>
              <a:rPr lang="tr-TR" sz="2400" dirty="0" err="1">
                <a:latin typeface="Aharoni" pitchFamily="2" charset="-79"/>
                <a:cs typeface="Aharoni" pitchFamily="2" charset="-79"/>
              </a:rPr>
              <a:t>learn</a:t>
            </a:r>
            <a:r>
              <a:rPr lang="tr-TR" sz="2400" dirty="0">
                <a:latin typeface="Aharoni" pitchFamily="2" charset="-79"/>
                <a:cs typeface="Aharoni" pitchFamily="2" charset="-79"/>
              </a:rPr>
              <a:t> a </a:t>
            </a:r>
            <a:r>
              <a:rPr lang="tr-TR" sz="2400" dirty="0" err="1">
                <a:latin typeface="Aharoni" pitchFamily="2" charset="-79"/>
                <a:cs typeface="Aharoni" pitchFamily="2" charset="-79"/>
              </a:rPr>
              <a:t>couple</a:t>
            </a:r>
            <a:r>
              <a:rPr lang="tr-TR" sz="2400" dirty="0">
                <a:latin typeface="Aharoni" pitchFamily="2" charset="-79"/>
                <a:cs typeface="Aharoni" pitchFamily="2" charset="-79"/>
              </a:rPr>
              <a:t> of </a:t>
            </a:r>
            <a:r>
              <a:rPr lang="tr-TR" sz="2400" dirty="0" err="1">
                <a:latin typeface="Aharoni" pitchFamily="2" charset="-79"/>
                <a:cs typeface="Aharoni" pitchFamily="2" charset="-79"/>
              </a:rPr>
              <a:t>words</a:t>
            </a:r>
            <a:r>
              <a:rPr lang="tr-TR" sz="2400" dirty="0">
                <a:latin typeface="Aharoni" pitchFamily="2" charset="-79"/>
                <a:cs typeface="Aharoni" pitchFamily="2" charset="-79"/>
              </a:rPr>
              <a:t> a </a:t>
            </a:r>
            <a:r>
              <a:rPr lang="tr-TR" sz="2400" dirty="0" err="1">
                <a:latin typeface="Aharoni" pitchFamily="2" charset="-79"/>
                <a:cs typeface="Aharoni" pitchFamily="2" charset="-79"/>
              </a:rPr>
              <a:t>week</a:t>
            </a:r>
            <a:r>
              <a:rPr lang="tr-TR" sz="2400" dirty="0">
                <a:latin typeface="Aharoni" pitchFamily="2" charset="-79"/>
                <a:cs typeface="Aharoni" pitchFamily="2" charset="-79"/>
              </a:rPr>
              <a:t>)</a:t>
            </a:r>
          </a:p>
          <a:p>
            <a:r>
              <a:rPr lang="tr-TR" sz="2400" dirty="0" err="1">
                <a:latin typeface="Aharoni" pitchFamily="2" charset="-79"/>
                <a:cs typeface="Aharoni" pitchFamily="2" charset="-79"/>
              </a:rPr>
              <a:t>Initially</a:t>
            </a:r>
            <a:r>
              <a:rPr lang="tr-TR" sz="2400" dirty="0">
                <a:latin typeface="Aharoni" pitchFamily="2" charset="-79"/>
                <a:cs typeface="Aharoni" pitchFamily="2" charset="-79"/>
              </a:rPr>
              <a:t> </a:t>
            </a:r>
            <a:r>
              <a:rPr lang="tr-TR" sz="2400" dirty="0" err="1">
                <a:latin typeface="Aharoni" pitchFamily="2" charset="-79"/>
                <a:cs typeface="Aharoni" pitchFamily="2" charset="-79"/>
              </a:rPr>
              <a:t>children</a:t>
            </a:r>
            <a:r>
              <a:rPr lang="tr-TR" sz="2400" dirty="0">
                <a:latin typeface="Aharoni" pitchFamily="2" charset="-79"/>
                <a:cs typeface="Aharoni" pitchFamily="2" charset="-79"/>
              </a:rPr>
              <a:t> </a:t>
            </a:r>
            <a:r>
              <a:rPr lang="tr-TR" sz="2400" dirty="0" err="1">
                <a:latin typeface="Aharoni" pitchFamily="2" charset="-79"/>
                <a:cs typeface="Aharoni" pitchFamily="2" charset="-79"/>
              </a:rPr>
              <a:t>learn</a:t>
            </a:r>
            <a:r>
              <a:rPr lang="tr-TR" sz="2400" dirty="0">
                <a:latin typeface="Aharoni" pitchFamily="2" charset="-79"/>
                <a:cs typeface="Aharoni" pitchFamily="2" charset="-79"/>
              </a:rPr>
              <a:t> </a:t>
            </a:r>
            <a:r>
              <a:rPr lang="tr-TR" sz="2400" dirty="0" err="1">
                <a:latin typeface="Aharoni" pitchFamily="2" charset="-79"/>
                <a:cs typeface="Aharoni" pitchFamily="2" charset="-79"/>
              </a:rPr>
              <a:t>nouns</a:t>
            </a:r>
            <a:r>
              <a:rPr lang="tr-TR" sz="2400" dirty="0">
                <a:latin typeface="Aharoni" pitchFamily="2" charset="-79"/>
                <a:cs typeface="Aharoni" pitchFamily="2" charset="-79"/>
              </a:rPr>
              <a:t>                                   (mama, dada, </a:t>
            </a:r>
            <a:r>
              <a:rPr lang="tr-TR" sz="2400" dirty="0" err="1">
                <a:latin typeface="Aharoni" pitchFamily="2" charset="-79"/>
                <a:cs typeface="Aharoni" pitchFamily="2" charset="-79"/>
              </a:rPr>
              <a:t>ball</a:t>
            </a:r>
            <a:r>
              <a:rPr lang="tr-TR" sz="2400" dirty="0">
                <a:latin typeface="Aharoni" pitchFamily="2" charset="-79"/>
                <a:cs typeface="Aharoni" pitchFamily="2" charset="-79"/>
              </a:rPr>
              <a:t>) </a:t>
            </a:r>
            <a:r>
              <a:rPr lang="tr-TR" sz="2400" dirty="0" err="1">
                <a:latin typeface="Aharoni" pitchFamily="2" charset="-79"/>
                <a:cs typeface="Aharoni" pitchFamily="2" charset="-79"/>
              </a:rPr>
              <a:t>and</a:t>
            </a:r>
            <a:r>
              <a:rPr lang="tr-TR" sz="2400" dirty="0">
                <a:latin typeface="Aharoni" pitchFamily="2" charset="-79"/>
                <a:cs typeface="Aharoni" pitchFamily="2" charset="-79"/>
              </a:rPr>
              <a:t> </a:t>
            </a:r>
            <a:r>
              <a:rPr lang="tr-TR" sz="2400" dirty="0" err="1">
                <a:latin typeface="Aharoni" pitchFamily="2" charset="-79"/>
                <a:cs typeface="Aharoni" pitchFamily="2" charset="-79"/>
              </a:rPr>
              <a:t>some</a:t>
            </a:r>
            <a:r>
              <a:rPr lang="tr-TR" sz="2400" dirty="0">
                <a:latin typeface="Aharoni" pitchFamily="2" charset="-79"/>
                <a:cs typeface="Aharoni" pitchFamily="2" charset="-79"/>
              </a:rPr>
              <a:t> </a:t>
            </a:r>
            <a:r>
              <a:rPr lang="tr-TR" sz="2400" dirty="0" err="1">
                <a:latin typeface="Aharoni" pitchFamily="2" charset="-79"/>
                <a:cs typeface="Aharoni" pitchFamily="2" charset="-79"/>
              </a:rPr>
              <a:t>social</a:t>
            </a:r>
            <a:r>
              <a:rPr lang="tr-TR" sz="2400" dirty="0">
                <a:latin typeface="Aharoni" pitchFamily="2" charset="-79"/>
                <a:cs typeface="Aharoni" pitchFamily="2" charset="-79"/>
              </a:rPr>
              <a:t>                              </a:t>
            </a:r>
            <a:r>
              <a:rPr lang="tr-TR" sz="2400" dirty="0" err="1">
                <a:latin typeface="Aharoni" pitchFamily="2" charset="-79"/>
                <a:cs typeface="Aharoni" pitchFamily="2" charset="-79"/>
              </a:rPr>
              <a:t>words</a:t>
            </a:r>
            <a:r>
              <a:rPr lang="tr-TR" sz="2400" dirty="0">
                <a:latin typeface="Aharoni" pitchFamily="2" charset="-79"/>
                <a:cs typeface="Aharoni" pitchFamily="2" charset="-79"/>
              </a:rPr>
              <a:t> (</a:t>
            </a:r>
            <a:r>
              <a:rPr lang="tr-TR" sz="2400" dirty="0" err="1">
                <a:latin typeface="Aharoni" pitchFamily="2" charset="-79"/>
                <a:cs typeface="Aharoni" pitchFamily="2" charset="-79"/>
              </a:rPr>
              <a:t>bye-bye</a:t>
            </a:r>
            <a:r>
              <a:rPr lang="tr-TR" sz="2400" dirty="0">
                <a:latin typeface="Aharoni" pitchFamily="2" charset="-79"/>
                <a:cs typeface="Aharoni" pitchFamily="2" charset="-79"/>
              </a:rPr>
              <a:t>, </a:t>
            </a:r>
            <a:r>
              <a:rPr lang="tr-TR" sz="2400" dirty="0" err="1">
                <a:latin typeface="Aharoni" pitchFamily="2" charset="-79"/>
                <a:cs typeface="Aharoni" pitchFamily="2" charset="-79"/>
              </a:rPr>
              <a:t>hello</a:t>
            </a:r>
            <a:r>
              <a:rPr lang="tr-TR" sz="2400" dirty="0">
                <a:latin typeface="Aharoni" pitchFamily="2" charset="-79"/>
                <a:cs typeface="Aharoni" pitchFamily="2" charset="-79"/>
              </a:rPr>
              <a:t>) </a:t>
            </a:r>
          </a:p>
          <a:p>
            <a:r>
              <a:rPr lang="tr-TR" sz="2400" dirty="0">
                <a:latin typeface="Aharoni" pitchFamily="2" charset="-79"/>
                <a:cs typeface="Aharoni" pitchFamily="2" charset="-79"/>
              </a:rPr>
              <a:t>Word learning speeds </a:t>
            </a:r>
            <a:r>
              <a:rPr lang="tr-TR" sz="2400" dirty="0" err="1">
                <a:latin typeface="Aharoni" pitchFamily="2" charset="-79"/>
                <a:cs typeface="Aharoni" pitchFamily="2" charset="-79"/>
              </a:rPr>
              <a:t>up</a:t>
            </a:r>
            <a:r>
              <a:rPr lang="tr-TR" sz="2400" dirty="0">
                <a:latin typeface="Aharoni" pitchFamily="2" charset="-79"/>
                <a:cs typeface="Aharoni" pitchFamily="2" charset="-79"/>
              </a:rPr>
              <a:t> </a:t>
            </a:r>
            <a:r>
              <a:rPr lang="tr-TR" sz="2400" dirty="0" err="1">
                <a:latin typeface="Aharoni" pitchFamily="2" charset="-79"/>
                <a:cs typeface="Aharoni" pitchFamily="2" charset="-79"/>
              </a:rPr>
              <a:t>dramatically</a:t>
            </a:r>
            <a:r>
              <a:rPr lang="tr-TR" sz="2400" dirty="0">
                <a:latin typeface="Aharoni" pitchFamily="2" charset="-79"/>
                <a:cs typeface="Aharoni" pitchFamily="2" charset="-79"/>
              </a:rPr>
              <a:t>,                      </a:t>
            </a:r>
            <a:r>
              <a:rPr lang="tr-TR" sz="2400" dirty="0" err="1">
                <a:latin typeface="Aharoni" pitchFamily="2" charset="-79"/>
                <a:cs typeface="Aharoni" pitchFamily="2" charset="-79"/>
              </a:rPr>
              <a:t>usually</a:t>
            </a:r>
            <a:r>
              <a:rPr lang="tr-TR" sz="2400" dirty="0">
                <a:latin typeface="Aharoni" pitchFamily="2" charset="-79"/>
                <a:cs typeface="Aharoni" pitchFamily="2" charset="-79"/>
              </a:rPr>
              <a:t> </a:t>
            </a:r>
            <a:r>
              <a:rPr lang="tr-TR" sz="2400" dirty="0" err="1">
                <a:latin typeface="Aharoni" pitchFamily="2" charset="-79"/>
                <a:cs typeface="Aharoni" pitchFamily="2" charset="-79"/>
              </a:rPr>
              <a:t>when</a:t>
            </a:r>
            <a:r>
              <a:rPr lang="tr-TR" sz="2400" dirty="0">
                <a:latin typeface="Aharoni" pitchFamily="2" charset="-79"/>
                <a:cs typeface="Aharoni" pitchFamily="2" charset="-79"/>
              </a:rPr>
              <a:t> </a:t>
            </a:r>
            <a:r>
              <a:rPr lang="tr-TR" sz="2400" dirty="0" err="1">
                <a:latin typeface="Aharoni" pitchFamily="2" charset="-79"/>
                <a:cs typeface="Aharoni" pitchFamily="2" charset="-79"/>
              </a:rPr>
              <a:t>the</a:t>
            </a:r>
            <a:r>
              <a:rPr lang="tr-TR" sz="2400" dirty="0">
                <a:latin typeface="Aharoni" pitchFamily="2" charset="-79"/>
                <a:cs typeface="Aharoni" pitchFamily="2" charset="-79"/>
              </a:rPr>
              <a:t> </a:t>
            </a:r>
            <a:r>
              <a:rPr lang="tr-TR" sz="2400" dirty="0" err="1">
                <a:latin typeface="Aharoni" pitchFamily="2" charset="-79"/>
                <a:cs typeface="Aharoni" pitchFamily="2" charset="-79"/>
              </a:rPr>
              <a:t>child’s</a:t>
            </a:r>
            <a:r>
              <a:rPr lang="tr-TR" sz="2400" dirty="0">
                <a:latin typeface="Aharoni" pitchFamily="2" charset="-79"/>
                <a:cs typeface="Aharoni" pitchFamily="2" charset="-79"/>
              </a:rPr>
              <a:t> </a:t>
            </a:r>
            <a:r>
              <a:rPr lang="tr-TR" sz="2400" dirty="0" err="1">
                <a:latin typeface="Aharoni" pitchFamily="2" charset="-79"/>
                <a:cs typeface="Aharoni" pitchFamily="2" charset="-79"/>
              </a:rPr>
              <a:t>vocabulary</a:t>
            </a:r>
            <a:r>
              <a:rPr lang="tr-TR" sz="2400" dirty="0">
                <a:latin typeface="Aharoni" pitchFamily="2" charset="-79"/>
                <a:cs typeface="Aharoni" pitchFamily="2" charset="-79"/>
              </a:rPr>
              <a:t>                                     is about 50-100 </a:t>
            </a:r>
            <a:r>
              <a:rPr lang="tr-TR" sz="2400" dirty="0" err="1">
                <a:latin typeface="Aharoni" pitchFamily="2" charset="-79"/>
                <a:cs typeface="Aharoni" pitchFamily="2" charset="-79"/>
              </a:rPr>
              <a:t>words</a:t>
            </a:r>
            <a:r>
              <a:rPr lang="tr-TR" sz="2400" dirty="0">
                <a:latin typeface="Aharoni" pitchFamily="2" charset="-79"/>
                <a:cs typeface="Aharoni" pitchFamily="2" charset="-79"/>
              </a:rPr>
              <a:t> (</a:t>
            </a:r>
            <a:r>
              <a:rPr lang="tr-TR" sz="2400" dirty="0" err="1">
                <a:latin typeface="Aharoni" pitchFamily="2" charset="-79"/>
                <a:cs typeface="Aharoni" pitchFamily="2" charset="-79"/>
              </a:rPr>
              <a:t>vocabulary</a:t>
            </a:r>
            <a:r>
              <a:rPr lang="tr-TR" sz="2400" dirty="0">
                <a:latin typeface="Aharoni" pitchFamily="2" charset="-79"/>
                <a:cs typeface="Aharoni" pitchFamily="2" charset="-79"/>
              </a:rPr>
              <a:t> </a:t>
            </a:r>
            <a:r>
              <a:rPr lang="tr-TR" sz="2400" dirty="0" err="1">
                <a:latin typeface="Aharoni" pitchFamily="2" charset="-79"/>
                <a:cs typeface="Aharoni" pitchFamily="2" charset="-79"/>
              </a:rPr>
              <a:t>burst</a:t>
            </a:r>
            <a:r>
              <a:rPr lang="tr-TR" sz="2400" dirty="0">
                <a:latin typeface="Aharoni" pitchFamily="2" charset="-79"/>
                <a:cs typeface="Aharoni" pitchFamily="2" charset="-79"/>
              </a:rPr>
              <a:t>)</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1096" y="4318040"/>
            <a:ext cx="2857500" cy="2857500"/>
          </a:xfrm>
          <a:prstGeom prst="rect">
            <a:avLst/>
          </a:prstGeom>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solidFill>
                  <a:srgbClr val="008000"/>
                </a:solidFill>
              </a:rPr>
              <a:t> </a:t>
            </a:r>
            <a:r>
              <a:rPr lang="tr-TR" dirty="0" err="1">
                <a:solidFill>
                  <a:srgbClr val="008000"/>
                </a:solidFill>
              </a:rPr>
              <a:t>Vocabulary</a:t>
            </a:r>
            <a:r>
              <a:rPr lang="tr-TR" dirty="0">
                <a:solidFill>
                  <a:srgbClr val="008000"/>
                </a:solidFill>
              </a:rPr>
              <a:t> </a:t>
            </a:r>
            <a:r>
              <a:rPr lang="tr-TR" dirty="0" err="1">
                <a:solidFill>
                  <a:srgbClr val="008000"/>
                </a:solidFill>
              </a:rPr>
              <a:t>Burst</a:t>
            </a:r>
            <a:endParaRPr lang="tr-TR" dirty="0">
              <a:solidFill>
                <a:srgbClr val="008000"/>
              </a:solidFill>
            </a:endParaRPr>
          </a:p>
        </p:txBody>
      </p:sp>
      <p:sp>
        <p:nvSpPr>
          <p:cNvPr id="3" name="Content Placeholder 2"/>
          <p:cNvSpPr>
            <a:spLocks noGrp="1"/>
          </p:cNvSpPr>
          <p:nvPr>
            <p:ph idx="1"/>
          </p:nvPr>
        </p:nvSpPr>
        <p:spPr/>
        <p:txBody>
          <a:bodyPr>
            <a:noAutofit/>
          </a:bodyPr>
          <a:lstStyle/>
          <a:p>
            <a:r>
              <a:rPr lang="tr-TR" sz="2800" dirty="0" err="1"/>
              <a:t>Sudden</a:t>
            </a:r>
            <a:r>
              <a:rPr lang="tr-TR" sz="2800" dirty="0"/>
              <a:t> and rapid increase of </a:t>
            </a:r>
            <a:r>
              <a:rPr lang="tr-TR" sz="2800" dirty="0" err="1"/>
              <a:t>word</a:t>
            </a:r>
            <a:r>
              <a:rPr lang="tr-TR" sz="2800" dirty="0"/>
              <a:t> </a:t>
            </a:r>
            <a:r>
              <a:rPr lang="tr-TR" sz="2800" dirty="0" err="1"/>
              <a:t>learning</a:t>
            </a:r>
            <a:r>
              <a:rPr lang="tr-TR" sz="2800" dirty="0"/>
              <a:t> in young child</a:t>
            </a:r>
          </a:p>
          <a:p>
            <a:r>
              <a:rPr lang="tr-TR" sz="2800" dirty="0" err="1"/>
              <a:t>Average</a:t>
            </a:r>
            <a:r>
              <a:rPr lang="tr-TR" sz="2800" dirty="0"/>
              <a:t> 5-year-old </a:t>
            </a:r>
            <a:r>
              <a:rPr lang="tr-TR" sz="2800" dirty="0" err="1"/>
              <a:t>child</a:t>
            </a:r>
            <a:r>
              <a:rPr lang="tr-TR" sz="2800" dirty="0"/>
              <a:t> </a:t>
            </a:r>
            <a:r>
              <a:rPr lang="tr-TR" sz="2800" dirty="0" err="1"/>
              <a:t>knows</a:t>
            </a:r>
            <a:r>
              <a:rPr lang="tr-TR" sz="2800" dirty="0"/>
              <a:t> about 6000 </a:t>
            </a:r>
            <a:r>
              <a:rPr lang="tr-TR" sz="2800" dirty="0" err="1"/>
              <a:t>words</a:t>
            </a:r>
            <a:endParaRPr lang="tr-TR" sz="2800" dirty="0"/>
          </a:p>
          <a:p>
            <a:r>
              <a:rPr lang="tr-TR" sz="2800" dirty="0"/>
              <a:t>Child </a:t>
            </a:r>
            <a:r>
              <a:rPr lang="tr-TR" sz="2800" dirty="0" err="1"/>
              <a:t>who</a:t>
            </a:r>
            <a:r>
              <a:rPr lang="tr-TR" sz="2800" dirty="0"/>
              <a:t> </a:t>
            </a:r>
            <a:r>
              <a:rPr lang="tr-TR" sz="2800" dirty="0" err="1"/>
              <a:t>knows</a:t>
            </a:r>
            <a:r>
              <a:rPr lang="tr-TR" sz="2800" dirty="0"/>
              <a:t> </a:t>
            </a:r>
            <a:r>
              <a:rPr lang="tr-TR" sz="2800" dirty="0" err="1"/>
              <a:t>about</a:t>
            </a:r>
            <a:r>
              <a:rPr lang="tr-TR" sz="2800" dirty="0"/>
              <a:t> 100 </a:t>
            </a:r>
            <a:r>
              <a:rPr lang="tr-TR" sz="2800" dirty="0" err="1"/>
              <a:t>words</a:t>
            </a:r>
            <a:r>
              <a:rPr lang="tr-TR" sz="2800" dirty="0"/>
              <a:t> at 18 months, </a:t>
            </a:r>
            <a:r>
              <a:rPr lang="tr-TR" sz="2800" dirty="0" err="1"/>
              <a:t>acquires</a:t>
            </a:r>
            <a:r>
              <a:rPr lang="tr-TR" sz="2800" dirty="0"/>
              <a:t> </a:t>
            </a:r>
            <a:r>
              <a:rPr lang="tr-TR" sz="2800" dirty="0" err="1"/>
              <a:t>about</a:t>
            </a:r>
            <a:r>
              <a:rPr lang="tr-TR" sz="2800" dirty="0"/>
              <a:t> 5900 words over the next 3.5 </a:t>
            </a:r>
            <a:r>
              <a:rPr lang="tr-TR" sz="2800" dirty="0" err="1"/>
              <a:t>years</a:t>
            </a:r>
            <a:r>
              <a:rPr lang="tr-TR" sz="2800" dirty="0"/>
              <a:t> (</a:t>
            </a:r>
            <a:r>
              <a:rPr lang="tr-TR" sz="2800" dirty="0" err="1"/>
              <a:t>about</a:t>
            </a:r>
            <a:r>
              <a:rPr lang="tr-TR" sz="2800" dirty="0"/>
              <a:t> 5 words a </a:t>
            </a:r>
            <a:r>
              <a:rPr lang="tr-TR" sz="2800" dirty="0" err="1"/>
              <a:t>day</a:t>
            </a:r>
            <a:r>
              <a:rPr lang="tr-TR" sz="2800" dirty="0"/>
              <a:t>) </a:t>
            </a:r>
          </a:p>
          <a:p>
            <a:r>
              <a:rPr lang="tr-TR" sz="2800" dirty="0" err="1"/>
              <a:t>Children</a:t>
            </a:r>
            <a:r>
              <a:rPr lang="tr-TR" sz="2800" dirty="0"/>
              <a:t> </a:t>
            </a:r>
            <a:r>
              <a:rPr lang="tr-TR" sz="2800" dirty="0" err="1"/>
              <a:t>know</a:t>
            </a:r>
            <a:r>
              <a:rPr lang="tr-TR" sz="2800" dirty="0"/>
              <a:t> </a:t>
            </a:r>
            <a:r>
              <a:rPr lang="tr-TR" sz="2800" dirty="0" err="1"/>
              <a:t>that</a:t>
            </a:r>
            <a:r>
              <a:rPr lang="tr-TR" sz="2800" dirty="0"/>
              <a:t> everthing has                                    a name (</a:t>
            </a:r>
            <a:r>
              <a:rPr lang="tr-TR" sz="2800" dirty="0" err="1"/>
              <a:t>including</a:t>
            </a:r>
            <a:r>
              <a:rPr lang="tr-TR" sz="2800" dirty="0"/>
              <a:t> </a:t>
            </a:r>
            <a:r>
              <a:rPr lang="tr-TR" sz="2800" dirty="0" err="1"/>
              <a:t>abstractions</a:t>
            </a:r>
            <a:r>
              <a:rPr lang="tr-TR" sz="2800" dirty="0"/>
              <a:t>)</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8000"/>
                </a:solidFill>
              </a:rPr>
              <a:t>Theories of Semantic Development</a:t>
            </a:r>
          </a:p>
        </p:txBody>
      </p:sp>
      <p:sp>
        <p:nvSpPr>
          <p:cNvPr id="3" name="Content Placeholder 2"/>
          <p:cNvSpPr>
            <a:spLocks noGrp="1"/>
          </p:cNvSpPr>
          <p:nvPr>
            <p:ph idx="1"/>
          </p:nvPr>
        </p:nvSpPr>
        <p:spPr/>
        <p:txBody>
          <a:bodyPr/>
          <a:lstStyle/>
          <a:p>
            <a:r>
              <a:rPr lang="en-US" dirty="0"/>
              <a:t>Fast Mapping</a:t>
            </a:r>
          </a:p>
          <a:p>
            <a:r>
              <a:rPr lang="en-US" dirty="0"/>
              <a:t>Statistical Learning</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775391"/>
            <a:ext cx="2857500" cy="2857500"/>
          </a:xfrm>
          <a:prstGeom prst="rect">
            <a:avLst/>
          </a:prstGeom>
        </p:spPr>
      </p:pic>
    </p:spTree>
    <p:extLst>
      <p:ext uri="{BB962C8B-B14F-4D97-AF65-F5344CB8AC3E}">
        <p14:creationId xmlns:p14="http://schemas.microsoft.com/office/powerpoint/2010/main" val="28787376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tr-TR" dirty="0">
                <a:solidFill>
                  <a:srgbClr val="008000"/>
                </a:solidFill>
              </a:rPr>
              <a:t> </a:t>
            </a:r>
            <a:r>
              <a:rPr lang="tr-TR" dirty="0" err="1">
                <a:solidFill>
                  <a:srgbClr val="008000"/>
                </a:solidFill>
              </a:rPr>
              <a:t>Fast</a:t>
            </a:r>
            <a:r>
              <a:rPr lang="tr-TR" dirty="0">
                <a:solidFill>
                  <a:srgbClr val="008000"/>
                </a:solidFill>
              </a:rPr>
              <a:t> </a:t>
            </a:r>
            <a:r>
              <a:rPr lang="tr-TR" dirty="0" err="1">
                <a:solidFill>
                  <a:srgbClr val="008000"/>
                </a:solidFill>
              </a:rPr>
              <a:t>Mapping</a:t>
            </a:r>
            <a:endParaRPr lang="tr-TR" dirty="0">
              <a:solidFill>
                <a:srgbClr val="008000"/>
              </a:solidFill>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tr-TR" dirty="0" err="1"/>
              <a:t>Fast</a:t>
            </a:r>
            <a:r>
              <a:rPr lang="tr-TR" dirty="0"/>
              <a:t> </a:t>
            </a:r>
            <a:r>
              <a:rPr lang="tr-TR" dirty="0" err="1"/>
              <a:t>mapping</a:t>
            </a:r>
            <a:r>
              <a:rPr lang="tr-TR" dirty="0"/>
              <a:t> </a:t>
            </a:r>
            <a:r>
              <a:rPr lang="tr-TR" dirty="0" err="1"/>
              <a:t>refers</a:t>
            </a:r>
            <a:r>
              <a:rPr lang="tr-TR" dirty="0"/>
              <a:t> </a:t>
            </a:r>
            <a:r>
              <a:rPr lang="tr-TR" dirty="0" err="1"/>
              <a:t>to</a:t>
            </a:r>
            <a:r>
              <a:rPr lang="tr-TR" dirty="0"/>
              <a:t> </a:t>
            </a:r>
            <a:r>
              <a:rPr lang="tr-TR" dirty="0" err="1"/>
              <a:t>the</a:t>
            </a:r>
            <a:r>
              <a:rPr lang="tr-TR" dirty="0"/>
              <a:t> </a:t>
            </a:r>
            <a:r>
              <a:rPr lang="tr-TR" dirty="0" err="1"/>
              <a:t>ability</a:t>
            </a:r>
            <a:r>
              <a:rPr lang="tr-TR" dirty="0"/>
              <a:t> </a:t>
            </a:r>
            <a:r>
              <a:rPr lang="tr-TR" dirty="0" err="1"/>
              <a:t>to</a:t>
            </a:r>
            <a:r>
              <a:rPr lang="tr-TR" dirty="0"/>
              <a:t> </a:t>
            </a:r>
            <a:r>
              <a:rPr lang="tr-TR" dirty="0" err="1"/>
              <a:t>understand</a:t>
            </a:r>
            <a:r>
              <a:rPr lang="tr-TR" dirty="0"/>
              <a:t> </a:t>
            </a:r>
            <a:r>
              <a:rPr lang="tr-TR" dirty="0" err="1"/>
              <a:t>and</a:t>
            </a:r>
            <a:r>
              <a:rPr lang="tr-TR" dirty="0"/>
              <a:t> </a:t>
            </a:r>
            <a:r>
              <a:rPr lang="tr-TR" dirty="0" err="1"/>
              <a:t>retain</a:t>
            </a:r>
            <a:r>
              <a:rPr lang="tr-TR" dirty="0"/>
              <a:t> </a:t>
            </a:r>
            <a:r>
              <a:rPr lang="tr-TR" dirty="0" err="1"/>
              <a:t>vocabulary</a:t>
            </a:r>
            <a:r>
              <a:rPr lang="tr-TR" dirty="0"/>
              <a:t> </a:t>
            </a:r>
            <a:r>
              <a:rPr lang="tr-TR" dirty="0" err="1"/>
              <a:t>based</a:t>
            </a:r>
            <a:r>
              <a:rPr lang="tr-TR" dirty="0"/>
              <a:t> </a:t>
            </a:r>
            <a:r>
              <a:rPr lang="tr-TR" dirty="0" err="1"/>
              <a:t>upon</a:t>
            </a:r>
            <a:r>
              <a:rPr lang="tr-TR" dirty="0"/>
              <a:t> a </a:t>
            </a:r>
            <a:r>
              <a:rPr lang="tr-TR" dirty="0" err="1"/>
              <a:t>single</a:t>
            </a:r>
            <a:r>
              <a:rPr lang="tr-TR" dirty="0"/>
              <a:t> </a:t>
            </a:r>
            <a:r>
              <a:rPr lang="tr-TR" dirty="0" err="1"/>
              <a:t>exposure</a:t>
            </a:r>
            <a:r>
              <a:rPr lang="tr-TR" dirty="0"/>
              <a:t> </a:t>
            </a:r>
            <a:r>
              <a:rPr lang="tr-TR" dirty="0" err="1"/>
              <a:t>to</a:t>
            </a:r>
            <a:r>
              <a:rPr lang="tr-TR" dirty="0"/>
              <a:t> a </a:t>
            </a:r>
            <a:r>
              <a:rPr lang="tr-TR" dirty="0" err="1"/>
              <a:t>word</a:t>
            </a:r>
            <a:endParaRPr lang="tr-TR" dirty="0"/>
          </a:p>
          <a:p>
            <a:r>
              <a:rPr lang="tr-TR" dirty="0" err="1"/>
              <a:t>Some</a:t>
            </a:r>
            <a:r>
              <a:rPr lang="tr-TR" dirty="0"/>
              <a:t> </a:t>
            </a:r>
            <a:r>
              <a:rPr lang="tr-TR" dirty="0" err="1"/>
              <a:t>contexts</a:t>
            </a:r>
            <a:r>
              <a:rPr lang="tr-TR" dirty="0"/>
              <a:t> </a:t>
            </a:r>
            <a:r>
              <a:rPr lang="tr-TR" dirty="0" err="1"/>
              <a:t>are</a:t>
            </a:r>
            <a:r>
              <a:rPr lang="tr-TR" dirty="0"/>
              <a:t> </a:t>
            </a:r>
            <a:r>
              <a:rPr lang="tr-TR" dirty="0" err="1"/>
              <a:t>so</a:t>
            </a:r>
            <a:r>
              <a:rPr lang="tr-TR" dirty="0"/>
              <a:t> </a:t>
            </a:r>
            <a:r>
              <a:rPr lang="tr-TR" dirty="0" err="1"/>
              <a:t>supportive</a:t>
            </a:r>
            <a:r>
              <a:rPr lang="tr-TR" dirty="0"/>
              <a:t> </a:t>
            </a:r>
            <a:r>
              <a:rPr lang="tr-TR" dirty="0" err="1"/>
              <a:t>that</a:t>
            </a:r>
            <a:r>
              <a:rPr lang="tr-TR" dirty="0"/>
              <a:t> a </a:t>
            </a:r>
            <a:r>
              <a:rPr lang="tr-TR" dirty="0" err="1"/>
              <a:t>child</a:t>
            </a:r>
            <a:r>
              <a:rPr lang="tr-TR" dirty="0"/>
              <a:t> can </a:t>
            </a:r>
            <a:r>
              <a:rPr lang="tr-TR" dirty="0" err="1"/>
              <a:t>figure</a:t>
            </a:r>
            <a:r>
              <a:rPr lang="tr-TR" dirty="0"/>
              <a:t> </a:t>
            </a:r>
            <a:r>
              <a:rPr lang="tr-TR" dirty="0" err="1"/>
              <a:t>out</a:t>
            </a:r>
            <a:r>
              <a:rPr lang="tr-TR" dirty="0"/>
              <a:t> a </a:t>
            </a:r>
            <a:r>
              <a:rPr lang="tr-TR" dirty="0" err="1"/>
              <a:t>word</a:t>
            </a:r>
            <a:r>
              <a:rPr lang="tr-TR" dirty="0"/>
              <a:t>                                </a:t>
            </a:r>
            <a:r>
              <a:rPr lang="tr-TR" dirty="0" err="1"/>
              <a:t>meaning</a:t>
            </a:r>
            <a:r>
              <a:rPr lang="tr-TR" dirty="0"/>
              <a:t> </a:t>
            </a:r>
            <a:r>
              <a:rPr lang="tr-TR" dirty="0" err="1"/>
              <a:t>immediately</a:t>
            </a:r>
            <a:r>
              <a:rPr lang="tr-TR" dirty="0"/>
              <a:t>   </a:t>
            </a:r>
          </a:p>
          <a:p>
            <a:r>
              <a:rPr lang="tr-TR" dirty="0" err="1"/>
              <a:t>There</a:t>
            </a:r>
            <a:r>
              <a:rPr lang="tr-TR" dirty="0"/>
              <a:t> </a:t>
            </a:r>
            <a:r>
              <a:rPr lang="tr-TR" dirty="0" err="1"/>
              <a:t>are</a:t>
            </a:r>
            <a:r>
              <a:rPr lang="tr-TR" dirty="0"/>
              <a:t> </a:t>
            </a:r>
            <a:r>
              <a:rPr lang="tr-TR" dirty="0" err="1"/>
              <a:t>studies</a:t>
            </a:r>
            <a:r>
              <a:rPr lang="tr-TR" dirty="0"/>
              <a:t> </a:t>
            </a:r>
            <a:r>
              <a:rPr lang="tr-TR" dirty="0" err="1"/>
              <a:t>showing</a:t>
            </a:r>
            <a:r>
              <a:rPr lang="tr-TR" dirty="0"/>
              <a:t>                     </a:t>
            </a:r>
            <a:r>
              <a:rPr lang="tr-TR" dirty="0" err="1"/>
              <a:t>retention</a:t>
            </a:r>
            <a:r>
              <a:rPr lang="tr-TR" dirty="0"/>
              <a:t> of </a:t>
            </a:r>
            <a:r>
              <a:rPr lang="tr-TR" dirty="0" err="1"/>
              <a:t>some</a:t>
            </a:r>
            <a:r>
              <a:rPr lang="tr-TR" dirty="0"/>
              <a:t> </a:t>
            </a:r>
            <a:r>
              <a:rPr lang="tr-TR" dirty="0" err="1"/>
              <a:t>words</a:t>
            </a:r>
            <a:r>
              <a:rPr lang="tr-TR" dirty="0"/>
              <a:t>                                    </a:t>
            </a:r>
            <a:r>
              <a:rPr lang="tr-TR" dirty="0" err="1"/>
              <a:t>after</a:t>
            </a:r>
            <a:r>
              <a:rPr lang="tr-TR" dirty="0"/>
              <a:t> a </a:t>
            </a:r>
            <a:r>
              <a:rPr lang="tr-TR" dirty="0" err="1"/>
              <a:t>single</a:t>
            </a:r>
            <a:r>
              <a:rPr lang="tr-TR" dirty="0"/>
              <a:t> </a:t>
            </a:r>
            <a:r>
              <a:rPr lang="tr-TR" dirty="0" err="1"/>
              <a:t>exposure</a:t>
            </a:r>
            <a:endParaRPr lang="tr-TR" dirty="0"/>
          </a:p>
          <a:p>
            <a:endParaRPr lang="tr-TR"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2984" y="3969444"/>
            <a:ext cx="2857500" cy="2857500"/>
          </a:xfrm>
          <a:prstGeom prst="rect">
            <a:avLst/>
          </a:prstGeom>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tr-TR" dirty="0">
                <a:solidFill>
                  <a:srgbClr val="008000"/>
                </a:solidFill>
              </a:rPr>
              <a:t> Statistical Learning</a:t>
            </a:r>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tr-TR" dirty="0" err="1"/>
              <a:t>Again</a:t>
            </a:r>
            <a:r>
              <a:rPr lang="tr-TR" dirty="0"/>
              <a:t>, </a:t>
            </a:r>
            <a:r>
              <a:rPr lang="tr-TR" dirty="0" err="1"/>
              <a:t>children</a:t>
            </a:r>
            <a:r>
              <a:rPr lang="tr-TR" dirty="0"/>
              <a:t> </a:t>
            </a:r>
            <a:r>
              <a:rPr lang="tr-TR" dirty="0" err="1"/>
              <a:t>analyze</a:t>
            </a:r>
            <a:r>
              <a:rPr lang="tr-TR" dirty="0"/>
              <a:t> </a:t>
            </a:r>
            <a:r>
              <a:rPr lang="tr-TR" dirty="0" err="1"/>
              <a:t>large</a:t>
            </a:r>
            <a:r>
              <a:rPr lang="tr-TR" dirty="0"/>
              <a:t> </a:t>
            </a:r>
            <a:r>
              <a:rPr lang="tr-TR" dirty="0" err="1"/>
              <a:t>amounts</a:t>
            </a:r>
            <a:r>
              <a:rPr lang="tr-TR" dirty="0"/>
              <a:t> of </a:t>
            </a:r>
            <a:r>
              <a:rPr lang="tr-TR" dirty="0" err="1"/>
              <a:t>statistical</a:t>
            </a:r>
            <a:r>
              <a:rPr lang="tr-TR" dirty="0"/>
              <a:t> data </a:t>
            </a:r>
            <a:r>
              <a:rPr lang="tr-TR" dirty="0" err="1"/>
              <a:t>based</a:t>
            </a:r>
            <a:r>
              <a:rPr lang="tr-TR" dirty="0"/>
              <a:t> </a:t>
            </a:r>
            <a:r>
              <a:rPr lang="tr-TR" dirty="0" err="1"/>
              <a:t>upon</a:t>
            </a:r>
            <a:r>
              <a:rPr lang="tr-TR" dirty="0"/>
              <a:t> </a:t>
            </a:r>
            <a:r>
              <a:rPr lang="tr-TR" dirty="0" err="1"/>
              <a:t>their</a:t>
            </a:r>
            <a:r>
              <a:rPr lang="tr-TR" dirty="0"/>
              <a:t> </a:t>
            </a:r>
            <a:r>
              <a:rPr lang="tr-TR" dirty="0" err="1"/>
              <a:t>experiences</a:t>
            </a:r>
            <a:endParaRPr lang="tr-TR" dirty="0"/>
          </a:p>
          <a:p>
            <a:r>
              <a:rPr lang="tr-TR" dirty="0" err="1"/>
              <a:t>Studies</a:t>
            </a:r>
            <a:r>
              <a:rPr lang="tr-TR" dirty="0"/>
              <a:t> </a:t>
            </a:r>
            <a:r>
              <a:rPr lang="tr-TR" dirty="0" err="1"/>
              <a:t>show</a:t>
            </a:r>
            <a:r>
              <a:rPr lang="tr-TR" dirty="0"/>
              <a:t> </a:t>
            </a:r>
            <a:r>
              <a:rPr lang="tr-TR" dirty="0" err="1"/>
              <a:t>that</a:t>
            </a:r>
            <a:r>
              <a:rPr lang="tr-TR" dirty="0"/>
              <a:t> </a:t>
            </a:r>
            <a:r>
              <a:rPr lang="tr-TR" dirty="0" err="1"/>
              <a:t>many</a:t>
            </a:r>
            <a:r>
              <a:rPr lang="tr-TR" dirty="0"/>
              <a:t> </a:t>
            </a:r>
            <a:r>
              <a:rPr lang="tr-TR" dirty="0" err="1"/>
              <a:t>word</a:t>
            </a:r>
            <a:r>
              <a:rPr lang="tr-TR" dirty="0"/>
              <a:t> </a:t>
            </a:r>
            <a:r>
              <a:rPr lang="tr-TR" dirty="0" err="1"/>
              <a:t>meanings</a:t>
            </a:r>
            <a:r>
              <a:rPr lang="tr-TR" dirty="0"/>
              <a:t> </a:t>
            </a:r>
            <a:r>
              <a:rPr lang="tr-TR" dirty="0" err="1"/>
              <a:t>accumulate</a:t>
            </a:r>
            <a:r>
              <a:rPr lang="tr-TR" dirty="0"/>
              <a:t> </a:t>
            </a:r>
            <a:r>
              <a:rPr lang="tr-TR" dirty="0" err="1"/>
              <a:t>across</a:t>
            </a:r>
            <a:r>
              <a:rPr lang="tr-TR" dirty="0"/>
              <a:t> </a:t>
            </a:r>
            <a:r>
              <a:rPr lang="tr-TR" dirty="0" err="1"/>
              <a:t>exposures</a:t>
            </a:r>
            <a:r>
              <a:rPr lang="tr-TR" dirty="0"/>
              <a:t>, </a:t>
            </a:r>
            <a:r>
              <a:rPr lang="tr-TR" dirty="0" err="1"/>
              <a:t>thus</a:t>
            </a:r>
            <a:r>
              <a:rPr lang="tr-TR" dirty="0"/>
              <a:t> </a:t>
            </a:r>
            <a:r>
              <a:rPr lang="tr-TR" dirty="0" err="1"/>
              <a:t>children</a:t>
            </a:r>
            <a:r>
              <a:rPr lang="tr-TR" dirty="0"/>
              <a:t> </a:t>
            </a:r>
            <a:r>
              <a:rPr lang="tr-TR" dirty="0" err="1"/>
              <a:t>would</a:t>
            </a:r>
            <a:r>
              <a:rPr lang="tr-TR" dirty="0"/>
              <a:t> </a:t>
            </a:r>
            <a:r>
              <a:rPr lang="tr-TR" dirty="0" err="1"/>
              <a:t>learn</a:t>
            </a:r>
            <a:r>
              <a:rPr lang="tr-TR" dirty="0"/>
              <a:t> </a:t>
            </a:r>
            <a:r>
              <a:rPr lang="tr-TR" dirty="0" err="1"/>
              <a:t>the</a:t>
            </a:r>
            <a:r>
              <a:rPr lang="tr-TR" dirty="0"/>
              <a:t> </a:t>
            </a:r>
            <a:r>
              <a:rPr lang="tr-TR" dirty="0" err="1"/>
              <a:t>words</a:t>
            </a:r>
            <a:r>
              <a:rPr lang="tr-TR" dirty="0"/>
              <a:t> </a:t>
            </a:r>
            <a:r>
              <a:rPr lang="tr-TR" dirty="0" err="1"/>
              <a:t>they</a:t>
            </a:r>
            <a:r>
              <a:rPr lang="tr-TR" dirty="0"/>
              <a:t>  </a:t>
            </a:r>
          </a:p>
          <a:p>
            <a:pPr marL="0" indent="0">
              <a:buNone/>
            </a:pPr>
            <a:r>
              <a:rPr lang="tr-TR" dirty="0"/>
              <a:t>    </a:t>
            </a:r>
            <a:r>
              <a:rPr lang="tr-TR" dirty="0" err="1"/>
              <a:t>hear</a:t>
            </a:r>
            <a:r>
              <a:rPr lang="tr-TR" dirty="0"/>
              <a:t> </a:t>
            </a:r>
            <a:r>
              <a:rPr lang="tr-TR" dirty="0" err="1"/>
              <a:t>most</a:t>
            </a:r>
            <a:r>
              <a:rPr lang="tr-TR" dirty="0"/>
              <a:t> </a:t>
            </a:r>
            <a:r>
              <a:rPr lang="tr-TR" dirty="0" err="1"/>
              <a:t>often</a:t>
            </a:r>
            <a:r>
              <a:rPr lang="tr-TR" dirty="0"/>
              <a:t> </a:t>
            </a:r>
          </a:p>
          <a:p>
            <a:r>
              <a:rPr lang="tr-TR" dirty="0" err="1"/>
              <a:t>Some</a:t>
            </a:r>
            <a:r>
              <a:rPr lang="tr-TR" dirty="0"/>
              <a:t> </a:t>
            </a:r>
            <a:r>
              <a:rPr lang="tr-TR" dirty="0" err="1"/>
              <a:t>words</a:t>
            </a:r>
            <a:r>
              <a:rPr lang="tr-TR" dirty="0"/>
              <a:t> </a:t>
            </a:r>
            <a:r>
              <a:rPr lang="tr-TR" dirty="0" err="1"/>
              <a:t>are</a:t>
            </a:r>
            <a:r>
              <a:rPr lang="tr-TR" dirty="0"/>
              <a:t> </a:t>
            </a:r>
            <a:r>
              <a:rPr lang="tr-TR" dirty="0" err="1"/>
              <a:t>more</a:t>
            </a:r>
            <a:r>
              <a:rPr lang="tr-TR" dirty="0"/>
              <a:t> </a:t>
            </a:r>
            <a:r>
              <a:rPr lang="tr-TR" dirty="0" err="1"/>
              <a:t>salient</a:t>
            </a:r>
            <a:r>
              <a:rPr lang="tr-TR" dirty="0"/>
              <a:t>                        </a:t>
            </a:r>
            <a:r>
              <a:rPr lang="tr-TR" dirty="0" err="1"/>
              <a:t>than</a:t>
            </a:r>
            <a:r>
              <a:rPr lang="tr-TR" dirty="0"/>
              <a:t> </a:t>
            </a:r>
            <a:r>
              <a:rPr lang="tr-TR" dirty="0" err="1"/>
              <a:t>others</a:t>
            </a:r>
            <a:r>
              <a:rPr lang="en-US" dirty="0"/>
              <a:t>—</a:t>
            </a:r>
            <a:r>
              <a:rPr lang="tr-TR" dirty="0"/>
              <a:t>”</a:t>
            </a:r>
            <a:r>
              <a:rPr lang="tr-TR" dirty="0" err="1"/>
              <a:t>yellow</a:t>
            </a:r>
            <a:r>
              <a:rPr lang="tr-TR" dirty="0"/>
              <a:t> cup”</a:t>
            </a:r>
            <a:r>
              <a:rPr lang="en-US" dirty="0"/>
              <a:t>—                       </a:t>
            </a:r>
            <a:r>
              <a:rPr lang="tr-TR" dirty="0" err="1"/>
              <a:t>reveal</a:t>
            </a:r>
            <a:r>
              <a:rPr lang="tr-TR" dirty="0"/>
              <a:t> </a:t>
            </a:r>
            <a:r>
              <a:rPr lang="tr-TR" dirty="0" err="1"/>
              <a:t>rule-based</a:t>
            </a:r>
            <a:r>
              <a:rPr lang="tr-TR" dirty="0"/>
              <a:t> </a:t>
            </a:r>
            <a:r>
              <a:rPr lang="tr-TR" dirty="0" err="1"/>
              <a:t>learning</a:t>
            </a:r>
            <a:endParaRPr lang="tr-TR" dirty="0"/>
          </a:p>
          <a:p>
            <a:endParaRPr lang="tr-TR"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4000500"/>
            <a:ext cx="2857500" cy="2857500"/>
          </a:xfrm>
          <a:prstGeom prst="rect">
            <a:avLst/>
          </a:prstGeom>
        </p:spPr>
      </p:pic>
    </p:spTree>
    <p:extLst>
      <p:ext uri="{BB962C8B-B14F-4D97-AF65-F5344CB8AC3E}">
        <p14:creationId xmlns:p14="http://schemas.microsoft.com/office/powerpoint/2010/main" val="25019684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008000"/>
                </a:solidFill>
              </a:rPr>
              <a:t>Quine’s</a:t>
            </a:r>
            <a:r>
              <a:rPr lang="en-US" dirty="0">
                <a:solidFill>
                  <a:srgbClr val="008000"/>
                </a:solidFill>
              </a:rPr>
              <a:t> Observation</a:t>
            </a:r>
          </a:p>
        </p:txBody>
      </p:sp>
      <p:sp>
        <p:nvSpPr>
          <p:cNvPr id="3" name="Content Placeholder 2"/>
          <p:cNvSpPr>
            <a:spLocks noGrp="1"/>
          </p:cNvSpPr>
          <p:nvPr>
            <p:ph idx="1"/>
          </p:nvPr>
        </p:nvSpPr>
        <p:spPr/>
        <p:txBody>
          <a:bodyPr>
            <a:normAutofit lnSpcReduction="10000"/>
          </a:bodyPr>
          <a:lstStyle/>
          <a:p>
            <a:pPr marL="287338" indent="-287338">
              <a:buNone/>
            </a:pPr>
            <a:r>
              <a:rPr lang="en-US" sz="2600" dirty="0"/>
              <a:t>•  The father says “</a:t>
            </a:r>
            <a:r>
              <a:rPr lang="en-US" sz="2600" dirty="0" err="1"/>
              <a:t>gavagai</a:t>
            </a:r>
            <a:r>
              <a:rPr lang="en-US" sz="2600" dirty="0"/>
              <a:t>” upon seeing a rabbit hopping around</a:t>
            </a:r>
          </a:p>
          <a:p>
            <a:r>
              <a:rPr lang="en-US" sz="2600" dirty="0"/>
              <a:t>The child has to make a hypothesis as to what the word means:</a:t>
            </a:r>
          </a:p>
          <a:p>
            <a:pPr marL="0" indent="0">
              <a:buNone/>
            </a:pPr>
            <a:r>
              <a:rPr lang="en-US" sz="2600" dirty="0"/>
              <a:t>     – “rabbit”</a:t>
            </a:r>
          </a:p>
          <a:p>
            <a:pPr marL="0" indent="0">
              <a:buNone/>
            </a:pPr>
            <a:r>
              <a:rPr lang="en-US" sz="2600" dirty="0"/>
              <a:t>     – “rabbit tail”</a:t>
            </a:r>
          </a:p>
          <a:p>
            <a:pPr marL="0" indent="0">
              <a:buNone/>
            </a:pPr>
            <a:r>
              <a:rPr lang="en-US" sz="2600" dirty="0"/>
              <a:t>     – “hopping activity done by furry creatures”, etc.</a:t>
            </a:r>
          </a:p>
          <a:p>
            <a:r>
              <a:rPr lang="en-US" sz="2600" dirty="0"/>
              <a:t>For any set of language data, there will be                   many hypotheses consistent with it. </a:t>
            </a:r>
          </a:p>
          <a:p>
            <a:r>
              <a:rPr lang="en-US" sz="2600" dirty="0"/>
              <a:t>How do we make the correct hypothesis</a:t>
            </a:r>
            <a:r>
              <a:rPr lang="en-US" dirty="0"/>
              <a:t>?</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4652" y="4597697"/>
            <a:ext cx="1929347" cy="1929347"/>
          </a:xfrm>
          <a:prstGeom prst="rect">
            <a:avLst/>
          </a:prstGeom>
        </p:spPr>
      </p:pic>
    </p:spTree>
    <p:extLst>
      <p:ext uri="{BB962C8B-B14F-4D97-AF65-F5344CB8AC3E}">
        <p14:creationId xmlns:p14="http://schemas.microsoft.com/office/powerpoint/2010/main" val="1271310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err="1">
                <a:solidFill>
                  <a:srgbClr val="008000"/>
                </a:solidFill>
              </a:rPr>
              <a:t>Rule-Based</a:t>
            </a:r>
            <a:r>
              <a:rPr lang="tr-TR" dirty="0">
                <a:solidFill>
                  <a:srgbClr val="008000"/>
                </a:solidFill>
              </a:rPr>
              <a:t> Learning</a:t>
            </a:r>
          </a:p>
        </p:txBody>
      </p:sp>
      <p:sp>
        <p:nvSpPr>
          <p:cNvPr id="3" name="Content Placeholder 2"/>
          <p:cNvSpPr>
            <a:spLocks noGrp="1"/>
          </p:cNvSpPr>
          <p:nvPr>
            <p:ph idx="1"/>
          </p:nvPr>
        </p:nvSpPr>
        <p:spPr>
          <a:xfrm>
            <a:off x="457199" y="1600200"/>
            <a:ext cx="8449733" cy="5037667"/>
          </a:xfrm>
        </p:spPr>
        <p:txBody>
          <a:bodyPr>
            <a:normAutofit/>
          </a:bodyPr>
          <a:lstStyle/>
          <a:p>
            <a:pPr>
              <a:buNone/>
            </a:pPr>
            <a:r>
              <a:rPr lang="tr-TR" dirty="0" err="1"/>
              <a:t>Examples</a:t>
            </a:r>
            <a:r>
              <a:rPr lang="tr-TR" dirty="0"/>
              <a:t> of </a:t>
            </a:r>
            <a:r>
              <a:rPr lang="tr-TR" dirty="0" err="1"/>
              <a:t>word-learning</a:t>
            </a:r>
            <a:r>
              <a:rPr lang="tr-TR" dirty="0"/>
              <a:t> </a:t>
            </a:r>
            <a:r>
              <a:rPr lang="tr-TR" dirty="0" err="1"/>
              <a:t>principles</a:t>
            </a:r>
            <a:r>
              <a:rPr lang="tr-TR" dirty="0"/>
              <a:t>:</a:t>
            </a:r>
          </a:p>
          <a:p>
            <a:pPr>
              <a:buNone/>
            </a:pPr>
            <a:endParaRPr lang="tr-TR" sz="2400" dirty="0"/>
          </a:p>
          <a:p>
            <a:r>
              <a:rPr lang="en-US" sz="2400" b="1" dirty="0"/>
              <a:t>the whole object assumption</a:t>
            </a:r>
            <a:r>
              <a:rPr lang="en-US" sz="2400" dirty="0"/>
              <a:t>: words refer to an object rather than to its parts or features</a:t>
            </a:r>
            <a:endParaRPr lang="tr-TR" sz="2400" dirty="0"/>
          </a:p>
          <a:p>
            <a:r>
              <a:rPr lang="en-US" sz="2400" b="1" dirty="0"/>
              <a:t>the mutual exclusivity assumption:  </a:t>
            </a:r>
            <a:r>
              <a:rPr lang="en-US" sz="2400" dirty="0"/>
              <a:t>other words can be used to refer to a feature or part of an object</a:t>
            </a:r>
            <a:endParaRPr lang="tr-TR" sz="2400" dirty="0"/>
          </a:p>
          <a:p>
            <a:r>
              <a:rPr lang="en-US" sz="2400" b="1" dirty="0"/>
              <a:t>the taxonomic assumption: </a:t>
            </a:r>
            <a:r>
              <a:rPr lang="en-US" sz="2400" dirty="0"/>
              <a:t>words should be extended to objects of the same kind rather than to objects                        that are thematically related</a:t>
            </a:r>
          </a:p>
          <a:p>
            <a:pPr marL="0" indent="0">
              <a:buNone/>
            </a:pPr>
            <a:r>
              <a:rPr lang="en-US" sz="2000" b="1" dirty="0"/>
              <a:t>                                                                      </a:t>
            </a:r>
            <a:r>
              <a:rPr lang="en-US" sz="2000" dirty="0"/>
              <a:t>(Markman, 1991)</a:t>
            </a:r>
            <a:endParaRPr lang="tr-TR" sz="2000"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4394" y="4798394"/>
            <a:ext cx="2059605" cy="2059605"/>
          </a:xfrm>
          <a:prstGeom prst="rect">
            <a:avLst/>
          </a:prstGeom>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Taxonomic Assumption</a:t>
            </a:r>
          </a:p>
        </p:txBody>
      </p:sp>
      <p:pic>
        <p:nvPicPr>
          <p:cNvPr id="6" name="Content Placeholder 5"/>
          <p:cNvPicPr>
            <a:picLocks noGrp="1"/>
          </p:cNvPicPr>
          <p:nvPr>
            <p:ph idx="1"/>
          </p:nvPr>
        </p:nvPicPr>
        <p:blipFill rotWithShape="1">
          <a:blip r:embed="rId2">
            <a:extLst>
              <a:ext uri="{28A0092B-C50C-407E-A947-70E740481C1C}">
                <a14:useLocalDpi xmlns:a14="http://schemas.microsoft.com/office/drawing/2010/main" val="0"/>
              </a:ext>
            </a:extLst>
          </a:blip>
          <a:srcRect l="-5412" t="10297" r="-8936" b="-31899"/>
          <a:stretch/>
        </p:blipFill>
        <p:spPr bwMode="auto">
          <a:xfrm>
            <a:off x="457200" y="4128031"/>
            <a:ext cx="8229600" cy="1998132"/>
          </a:xfrm>
          <a:prstGeom prst="rect">
            <a:avLst/>
          </a:prstGeom>
          <a:noFill/>
          <a:ln>
            <a:noFill/>
          </a:ln>
        </p:spPr>
      </p:pic>
      <p:sp>
        <p:nvSpPr>
          <p:cNvPr id="8" name="TextBox 7"/>
          <p:cNvSpPr txBox="1"/>
          <p:nvPr/>
        </p:nvSpPr>
        <p:spPr>
          <a:xfrm>
            <a:off x="1270061" y="2875509"/>
            <a:ext cx="3633787" cy="461665"/>
          </a:xfrm>
          <a:prstGeom prst="rect">
            <a:avLst/>
          </a:prstGeom>
          <a:noFill/>
        </p:spPr>
        <p:txBody>
          <a:bodyPr wrap="square" rtlCol="0">
            <a:spAutoFit/>
          </a:bodyPr>
          <a:lstStyle/>
          <a:p>
            <a:r>
              <a:rPr lang="en-US" sz="2400" dirty="0"/>
              <a:t>This swims in water</a:t>
            </a:r>
          </a:p>
        </p:txBody>
      </p:sp>
      <p:sp>
        <p:nvSpPr>
          <p:cNvPr id="9" name="TextBox 8"/>
          <p:cNvSpPr txBox="1"/>
          <p:nvPr/>
        </p:nvSpPr>
        <p:spPr>
          <a:xfrm>
            <a:off x="5097884" y="2875508"/>
            <a:ext cx="2892917" cy="461665"/>
          </a:xfrm>
          <a:prstGeom prst="rect">
            <a:avLst/>
          </a:prstGeom>
          <a:noFill/>
        </p:spPr>
        <p:txBody>
          <a:bodyPr wrap="square" rtlCol="0">
            <a:spAutoFit/>
          </a:bodyPr>
          <a:lstStyle/>
          <a:p>
            <a:r>
              <a:rPr lang="en-US" sz="2400" dirty="0"/>
              <a:t>This swims in water</a:t>
            </a:r>
          </a:p>
        </p:txBody>
      </p:sp>
      <p:sp>
        <p:nvSpPr>
          <p:cNvPr id="3" name="TextBox 2"/>
          <p:cNvSpPr txBox="1"/>
          <p:nvPr/>
        </p:nvSpPr>
        <p:spPr>
          <a:xfrm>
            <a:off x="5344841" y="6280253"/>
            <a:ext cx="3341959" cy="369332"/>
          </a:xfrm>
          <a:prstGeom prst="rect">
            <a:avLst/>
          </a:prstGeom>
          <a:noFill/>
        </p:spPr>
        <p:txBody>
          <a:bodyPr wrap="square" rtlCol="0">
            <a:spAutoFit/>
          </a:bodyPr>
          <a:lstStyle/>
          <a:p>
            <a:r>
              <a:rPr lang="en-US" dirty="0" err="1"/>
              <a:t>Markman</a:t>
            </a:r>
            <a:r>
              <a:rPr lang="en-US" dirty="0"/>
              <a:t> &amp; </a:t>
            </a:r>
            <a:r>
              <a:rPr lang="en-US" dirty="0" err="1"/>
              <a:t>Huchinson</a:t>
            </a:r>
            <a:r>
              <a:rPr lang="en-US" dirty="0"/>
              <a:t>, 1984</a:t>
            </a:r>
          </a:p>
        </p:txBody>
      </p:sp>
    </p:spTree>
    <p:extLst>
      <p:ext uri="{BB962C8B-B14F-4D97-AF65-F5344CB8AC3E}">
        <p14:creationId xmlns:p14="http://schemas.microsoft.com/office/powerpoint/2010/main" val="13272917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Taxonomic Assumption (cont.)</a:t>
            </a:r>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l="-69790" r="-69790"/>
          <a:stretch>
            <a:fillRect/>
          </a:stretch>
        </p:blipFill>
        <p:spPr bwMode="auto">
          <a:xfrm>
            <a:off x="-776148" y="1741330"/>
            <a:ext cx="6120990" cy="4525963"/>
          </a:xfrm>
          <a:prstGeom prst="rect">
            <a:avLst/>
          </a:prstGeom>
          <a:noFill/>
          <a:ln>
            <a:noFill/>
          </a:ln>
        </p:spPr>
      </p:pic>
      <p:sp>
        <p:nvSpPr>
          <p:cNvPr id="7" name="TextBox 6"/>
          <p:cNvSpPr txBox="1"/>
          <p:nvPr/>
        </p:nvSpPr>
        <p:spPr>
          <a:xfrm>
            <a:off x="4798009" y="2787303"/>
            <a:ext cx="4162979" cy="523220"/>
          </a:xfrm>
          <a:prstGeom prst="rect">
            <a:avLst/>
          </a:prstGeom>
          <a:noFill/>
        </p:spPr>
        <p:txBody>
          <a:bodyPr wrap="square" rtlCol="0">
            <a:spAutoFit/>
          </a:bodyPr>
          <a:lstStyle/>
          <a:p>
            <a:r>
              <a:rPr lang="en-US" sz="2800" dirty="0"/>
              <a:t>This catches this</a:t>
            </a:r>
          </a:p>
        </p:txBody>
      </p:sp>
      <p:sp>
        <p:nvSpPr>
          <p:cNvPr id="3" name="TextBox 2"/>
          <p:cNvSpPr txBox="1"/>
          <p:nvPr/>
        </p:nvSpPr>
        <p:spPr>
          <a:xfrm>
            <a:off x="5344842" y="5345271"/>
            <a:ext cx="3069314" cy="646331"/>
          </a:xfrm>
          <a:prstGeom prst="rect">
            <a:avLst/>
          </a:prstGeom>
          <a:noFill/>
        </p:spPr>
        <p:txBody>
          <a:bodyPr wrap="square" rtlCol="0">
            <a:spAutoFit/>
          </a:bodyPr>
          <a:lstStyle/>
          <a:p>
            <a:r>
              <a:rPr lang="en-US" dirty="0" err="1"/>
              <a:t>Markman</a:t>
            </a:r>
            <a:r>
              <a:rPr lang="en-US" dirty="0"/>
              <a:t> &amp; </a:t>
            </a:r>
            <a:r>
              <a:rPr lang="en-US" dirty="0" err="1"/>
              <a:t>Huchinson</a:t>
            </a:r>
            <a:r>
              <a:rPr lang="en-US" dirty="0"/>
              <a:t>, 1984</a:t>
            </a:r>
          </a:p>
          <a:p>
            <a:endParaRPr lang="en-US" dirty="0"/>
          </a:p>
        </p:txBody>
      </p:sp>
    </p:spTree>
    <p:extLst>
      <p:ext uri="{BB962C8B-B14F-4D97-AF65-F5344CB8AC3E}">
        <p14:creationId xmlns:p14="http://schemas.microsoft.com/office/powerpoint/2010/main" val="29232129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Taxonomic Assumption (cont.)</a:t>
            </a:r>
          </a:p>
        </p:txBody>
      </p:sp>
      <p:pic>
        <p:nvPicPr>
          <p:cNvPr id="4" name="Content Placeholder 3"/>
          <p:cNvPicPr>
            <a:picLocks noGrp="1" noChangeAspect="1"/>
          </p:cNvPicPr>
          <p:nvPr>
            <p:ph idx="1"/>
          </p:nvPr>
        </p:nvPicPr>
        <p:blipFill>
          <a:blip r:embed="rId3"/>
          <a:srcRect t="-16781" b="-16781"/>
          <a:stretch>
            <a:fillRect/>
          </a:stretch>
        </p:blipFill>
        <p:spPr>
          <a:xfrm>
            <a:off x="457200" y="1600201"/>
            <a:ext cx="3141307" cy="1727598"/>
          </a:xfrm>
        </p:spPr>
      </p:pic>
      <p:pic>
        <p:nvPicPr>
          <p:cNvPr id="5" name="Picture 4"/>
          <p:cNvPicPr>
            <a:picLocks noChangeAspect="1"/>
          </p:cNvPicPr>
          <p:nvPr/>
        </p:nvPicPr>
        <p:blipFill>
          <a:blip r:embed="rId4"/>
          <a:stretch>
            <a:fillRect/>
          </a:stretch>
        </p:blipFill>
        <p:spPr>
          <a:xfrm>
            <a:off x="457200" y="4022184"/>
            <a:ext cx="3078888" cy="1974504"/>
          </a:xfrm>
          <a:prstGeom prst="rect">
            <a:avLst/>
          </a:prstGeom>
        </p:spPr>
      </p:pic>
      <p:pic>
        <p:nvPicPr>
          <p:cNvPr id="7" name="Picture 6"/>
          <p:cNvPicPr>
            <a:picLocks noChangeAspect="1"/>
          </p:cNvPicPr>
          <p:nvPr/>
        </p:nvPicPr>
        <p:blipFill>
          <a:blip r:embed="rId5"/>
          <a:stretch>
            <a:fillRect/>
          </a:stretch>
        </p:blipFill>
        <p:spPr>
          <a:xfrm>
            <a:off x="3669066" y="3863413"/>
            <a:ext cx="1403679" cy="2576903"/>
          </a:xfrm>
          <a:prstGeom prst="rect">
            <a:avLst/>
          </a:prstGeom>
        </p:spPr>
      </p:pic>
      <p:sp>
        <p:nvSpPr>
          <p:cNvPr id="8" name="TextBox 7"/>
          <p:cNvSpPr txBox="1"/>
          <p:nvPr/>
        </p:nvSpPr>
        <p:spPr>
          <a:xfrm>
            <a:off x="4833289" y="2169862"/>
            <a:ext cx="2823126" cy="523220"/>
          </a:xfrm>
          <a:prstGeom prst="rect">
            <a:avLst/>
          </a:prstGeom>
          <a:noFill/>
        </p:spPr>
        <p:txBody>
          <a:bodyPr wrap="square" rtlCol="0">
            <a:spAutoFit/>
          </a:bodyPr>
          <a:lstStyle/>
          <a:p>
            <a:r>
              <a:rPr lang="en-US" sz="2800" dirty="0"/>
              <a:t>See this?</a:t>
            </a:r>
          </a:p>
        </p:txBody>
      </p:sp>
      <p:sp>
        <p:nvSpPr>
          <p:cNvPr id="9" name="TextBox 8"/>
          <p:cNvSpPr txBox="1"/>
          <p:nvPr/>
        </p:nvSpPr>
        <p:spPr>
          <a:xfrm>
            <a:off x="6085710" y="4710189"/>
            <a:ext cx="2601090" cy="954107"/>
          </a:xfrm>
          <a:prstGeom prst="rect">
            <a:avLst/>
          </a:prstGeom>
          <a:noFill/>
        </p:spPr>
        <p:txBody>
          <a:bodyPr wrap="square" rtlCol="0">
            <a:spAutoFit/>
          </a:bodyPr>
          <a:lstStyle/>
          <a:p>
            <a:r>
              <a:rPr lang="en-US" sz="2800" dirty="0"/>
              <a:t>Can you find another one?</a:t>
            </a:r>
          </a:p>
        </p:txBody>
      </p:sp>
      <p:sp>
        <p:nvSpPr>
          <p:cNvPr id="3" name="TextBox 2"/>
          <p:cNvSpPr txBox="1"/>
          <p:nvPr/>
        </p:nvSpPr>
        <p:spPr>
          <a:xfrm>
            <a:off x="5856394" y="6139123"/>
            <a:ext cx="3086954" cy="646331"/>
          </a:xfrm>
          <a:prstGeom prst="rect">
            <a:avLst/>
          </a:prstGeom>
          <a:noFill/>
        </p:spPr>
        <p:txBody>
          <a:bodyPr wrap="square" rtlCol="0">
            <a:spAutoFit/>
          </a:bodyPr>
          <a:lstStyle/>
          <a:p>
            <a:r>
              <a:rPr lang="en-US" dirty="0" err="1"/>
              <a:t>Markman</a:t>
            </a:r>
            <a:r>
              <a:rPr lang="en-US" dirty="0"/>
              <a:t> &amp; </a:t>
            </a:r>
            <a:r>
              <a:rPr lang="en-US" dirty="0" err="1"/>
              <a:t>Huchinson</a:t>
            </a:r>
            <a:r>
              <a:rPr lang="en-US" dirty="0"/>
              <a:t>, 1984</a:t>
            </a:r>
          </a:p>
          <a:p>
            <a:endParaRPr lang="en-US" dirty="0"/>
          </a:p>
        </p:txBody>
      </p:sp>
    </p:spTree>
    <p:extLst>
      <p:ext uri="{BB962C8B-B14F-4D97-AF65-F5344CB8AC3E}">
        <p14:creationId xmlns:p14="http://schemas.microsoft.com/office/powerpoint/2010/main" val="322207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sz="half" idx="1"/>
          </p:nvPr>
        </p:nvSpPr>
        <p:spPr>
          <a:xfrm>
            <a:off x="431800" y="1381125"/>
            <a:ext cx="8458198" cy="3940175"/>
          </a:xfrm>
        </p:spPr>
        <p:txBody>
          <a:bodyPr>
            <a:normAutofit fontScale="92500" lnSpcReduction="10000"/>
          </a:bodyPr>
          <a:lstStyle/>
          <a:p>
            <a:r>
              <a:rPr lang="en-US" sz="2800" dirty="0">
                <a:latin typeface="Calibri" charset="0"/>
              </a:rPr>
              <a:t>Meta-analysis of studies of children with adequate decoding ability, but poor reading comprehension (Spencer &amp; Wagner, 2018)</a:t>
            </a:r>
          </a:p>
          <a:p>
            <a:r>
              <a:rPr lang="en-US" sz="2800" dirty="0">
                <a:latin typeface="Calibri" charset="0"/>
              </a:rPr>
              <a:t>Based on 86 studies, the children with comprehension problems  tended to have deficits in oral language</a:t>
            </a:r>
          </a:p>
          <a:p>
            <a:r>
              <a:rPr lang="en-US" sz="2800" dirty="0">
                <a:latin typeface="Calibri" charset="0"/>
              </a:rPr>
              <a:t>Likely to be due to developmental delay rather than a deficiency in language ability</a:t>
            </a:r>
          </a:p>
          <a:p>
            <a:r>
              <a:rPr lang="en-US" sz="2800" dirty="0">
                <a:latin typeface="Calibri" charset="0"/>
              </a:rPr>
              <a:t>However, no specific studies showing that oral                language instruction improves comprehension          with native speakers                                           </a:t>
            </a:r>
          </a:p>
          <a:p>
            <a:endParaRPr lang="en-US" dirty="0">
              <a:latin typeface="Calibri" charset="0"/>
            </a:endParaRPr>
          </a:p>
          <a:p>
            <a:pPr marL="0" indent="0" eaLnBrk="1" hangingPunct="1">
              <a:buFont typeface="Arial" charset="0"/>
              <a:buNone/>
            </a:pPr>
            <a:endParaRPr lang="en-US" dirty="0">
              <a:latin typeface="Calibri" charset="0"/>
            </a:endParaRPr>
          </a:p>
          <a:p>
            <a:pPr marL="0" indent="0" eaLnBrk="1" hangingPunct="1">
              <a:buFont typeface="Arial" charset="0"/>
              <a:buNone/>
            </a:pPr>
            <a:endParaRPr lang="en-US" sz="2800" dirty="0">
              <a:latin typeface="Calibri" charset="0"/>
            </a:endParaRPr>
          </a:p>
          <a:p>
            <a:pPr marL="0" indent="0" eaLnBrk="1" hangingPunct="1">
              <a:buFont typeface="Arial" charset="0"/>
              <a:buNone/>
            </a:pPr>
            <a:endParaRPr lang="en-US" sz="2800" dirty="0">
              <a:latin typeface="Calibri" charset="0"/>
            </a:endParaRPr>
          </a:p>
        </p:txBody>
      </p:sp>
      <p:sp>
        <p:nvSpPr>
          <p:cNvPr id="4" name="Title 1"/>
          <p:cNvSpPr>
            <a:spLocks noGrp="1"/>
          </p:cNvSpPr>
          <p:nvPr>
            <p:ph type="title"/>
          </p:nvPr>
        </p:nvSpPr>
        <p:spPr>
          <a:xfrm>
            <a:off x="381000" y="228600"/>
            <a:ext cx="8229600" cy="1063625"/>
          </a:xfrm>
        </p:spPr>
        <p:txBody>
          <a:bodyPr>
            <a:normAutofit fontScale="90000"/>
          </a:bodyPr>
          <a:lstStyle/>
          <a:p>
            <a:pPr>
              <a:defRPr/>
            </a:pPr>
            <a:r>
              <a:rPr lang="en-US" altLang="en-US" dirty="0">
                <a:solidFill>
                  <a:srgbClr val="008000"/>
                </a:solidFill>
                <a:ea typeface="+mj-ea"/>
                <a:cs typeface="+mj-cs"/>
              </a:rPr>
              <a:t>Language &amp; Literacy Relations (cont.)</a:t>
            </a:r>
          </a:p>
        </p:txBody>
      </p:sp>
      <p:pic>
        <p:nvPicPr>
          <p:cNvPr id="2" name="Picture 1" descr="imag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7767" y="4504268"/>
            <a:ext cx="2353732" cy="2353732"/>
          </a:xfrm>
          <a:prstGeom prst="rect">
            <a:avLst/>
          </a:prstGeom>
        </p:spPr>
      </p:pic>
    </p:spTree>
    <p:extLst>
      <p:ext uri="{BB962C8B-B14F-4D97-AF65-F5344CB8AC3E}">
        <p14:creationId xmlns:p14="http://schemas.microsoft.com/office/powerpoint/2010/main" val="3797908852"/>
      </p:ext>
    </p:extLst>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a:solidFill>
                  <a:srgbClr val="008000"/>
                </a:solidFill>
              </a:rPr>
              <a:t>Semantic</a:t>
            </a:r>
            <a:r>
              <a:rPr lang="tr-TR" dirty="0">
                <a:solidFill>
                  <a:srgbClr val="008000"/>
                </a:solidFill>
              </a:rPr>
              <a:t> Learning </a:t>
            </a:r>
            <a:r>
              <a:rPr lang="tr-TR" dirty="0" err="1">
                <a:solidFill>
                  <a:srgbClr val="008000"/>
                </a:solidFill>
              </a:rPr>
              <a:t>Errors</a:t>
            </a:r>
            <a:endParaRPr lang="tr-TR" dirty="0">
              <a:solidFill>
                <a:srgbClr val="008000"/>
              </a:solidFill>
            </a:endParaRPr>
          </a:p>
        </p:txBody>
      </p:sp>
      <p:sp>
        <p:nvSpPr>
          <p:cNvPr id="3" name="Content Placeholder 2"/>
          <p:cNvSpPr>
            <a:spLocks noGrp="1"/>
          </p:cNvSpPr>
          <p:nvPr>
            <p:ph idx="1"/>
          </p:nvPr>
        </p:nvSpPr>
        <p:spPr/>
        <p:txBody>
          <a:bodyPr>
            <a:normAutofit/>
          </a:bodyPr>
          <a:lstStyle/>
          <a:p>
            <a:r>
              <a:rPr lang="tr-TR" dirty="0" err="1"/>
              <a:t>Undergeneralization</a:t>
            </a:r>
            <a:r>
              <a:rPr lang="tr-TR" dirty="0"/>
              <a:t>: </a:t>
            </a:r>
            <a:r>
              <a:rPr lang="tr-TR" dirty="0" err="1"/>
              <a:t>using</a:t>
            </a:r>
            <a:r>
              <a:rPr lang="tr-TR" dirty="0"/>
              <a:t> </a:t>
            </a:r>
            <a:r>
              <a:rPr lang="tr-TR" dirty="0" err="1"/>
              <a:t>the</a:t>
            </a:r>
            <a:r>
              <a:rPr lang="tr-TR" dirty="0"/>
              <a:t> </a:t>
            </a:r>
            <a:r>
              <a:rPr lang="tr-TR" dirty="0" err="1"/>
              <a:t>word</a:t>
            </a:r>
            <a:r>
              <a:rPr lang="tr-TR" dirty="0"/>
              <a:t> “</a:t>
            </a:r>
            <a:r>
              <a:rPr lang="tr-TR" dirty="0" err="1"/>
              <a:t>cat</a:t>
            </a:r>
            <a:r>
              <a:rPr lang="tr-TR" dirty="0"/>
              <a:t>” </a:t>
            </a:r>
            <a:r>
              <a:rPr lang="tr-TR" dirty="0" err="1"/>
              <a:t>to</a:t>
            </a:r>
            <a:r>
              <a:rPr lang="tr-TR" dirty="0"/>
              <a:t> </a:t>
            </a:r>
            <a:r>
              <a:rPr lang="tr-TR" dirty="0" err="1"/>
              <a:t>refer</a:t>
            </a:r>
            <a:r>
              <a:rPr lang="tr-TR" dirty="0"/>
              <a:t> </a:t>
            </a:r>
            <a:r>
              <a:rPr lang="tr-TR" dirty="0" err="1"/>
              <a:t>only</a:t>
            </a:r>
            <a:r>
              <a:rPr lang="tr-TR" dirty="0"/>
              <a:t> </a:t>
            </a:r>
            <a:r>
              <a:rPr lang="tr-TR" dirty="0" err="1"/>
              <a:t>to</a:t>
            </a:r>
            <a:r>
              <a:rPr lang="tr-TR" dirty="0"/>
              <a:t> </a:t>
            </a:r>
            <a:r>
              <a:rPr lang="tr-TR" dirty="0" err="1"/>
              <a:t>your</a:t>
            </a:r>
            <a:r>
              <a:rPr lang="tr-TR" dirty="0"/>
              <a:t> </a:t>
            </a:r>
            <a:r>
              <a:rPr lang="tr-TR" dirty="0" err="1"/>
              <a:t>own</a:t>
            </a:r>
            <a:r>
              <a:rPr lang="tr-TR" dirty="0"/>
              <a:t> pet</a:t>
            </a:r>
          </a:p>
          <a:p>
            <a:r>
              <a:rPr lang="tr-TR" dirty="0" err="1"/>
              <a:t>Overgeneralization</a:t>
            </a:r>
            <a:r>
              <a:rPr lang="tr-TR" dirty="0"/>
              <a:t>: </a:t>
            </a:r>
            <a:r>
              <a:rPr lang="tr-TR" dirty="0" err="1"/>
              <a:t>using</a:t>
            </a:r>
            <a:r>
              <a:rPr lang="tr-TR" dirty="0"/>
              <a:t> a </a:t>
            </a:r>
            <a:r>
              <a:rPr lang="tr-TR" dirty="0" err="1"/>
              <a:t>word</a:t>
            </a:r>
            <a:r>
              <a:rPr lang="tr-TR" dirty="0"/>
              <a:t> </a:t>
            </a:r>
            <a:r>
              <a:rPr lang="tr-TR" dirty="0" err="1"/>
              <a:t>too</a:t>
            </a:r>
            <a:r>
              <a:rPr lang="tr-TR" dirty="0"/>
              <a:t> </a:t>
            </a:r>
            <a:r>
              <a:rPr lang="tr-TR" dirty="0" err="1"/>
              <a:t>broadly</a:t>
            </a:r>
            <a:r>
              <a:rPr lang="tr-TR" dirty="0"/>
              <a:t> (</a:t>
            </a:r>
            <a:r>
              <a:rPr lang="tr-TR" dirty="0" err="1"/>
              <a:t>using</a:t>
            </a:r>
            <a:r>
              <a:rPr lang="tr-TR" dirty="0"/>
              <a:t> </a:t>
            </a:r>
            <a:r>
              <a:rPr lang="tr-TR" dirty="0" err="1"/>
              <a:t>cat</a:t>
            </a:r>
            <a:r>
              <a:rPr lang="tr-TR" dirty="0"/>
              <a:t> </a:t>
            </a:r>
            <a:r>
              <a:rPr lang="tr-TR" dirty="0" err="1"/>
              <a:t>to</a:t>
            </a:r>
            <a:r>
              <a:rPr lang="tr-TR" dirty="0"/>
              <a:t> </a:t>
            </a:r>
            <a:r>
              <a:rPr lang="tr-TR" dirty="0" err="1"/>
              <a:t>refer</a:t>
            </a:r>
            <a:r>
              <a:rPr lang="tr-TR" dirty="0"/>
              <a:t> </a:t>
            </a:r>
            <a:r>
              <a:rPr lang="tr-TR" dirty="0" err="1"/>
              <a:t>to</a:t>
            </a:r>
            <a:r>
              <a:rPr lang="tr-TR" dirty="0"/>
              <a:t> </a:t>
            </a:r>
            <a:r>
              <a:rPr lang="tr-TR" dirty="0" err="1"/>
              <a:t>dogs</a:t>
            </a:r>
            <a:r>
              <a:rPr lang="tr-TR" dirty="0"/>
              <a:t>, </a:t>
            </a:r>
            <a:r>
              <a:rPr lang="tr-TR" dirty="0" err="1"/>
              <a:t>cows</a:t>
            </a:r>
            <a:r>
              <a:rPr lang="tr-TR" dirty="0"/>
              <a:t>, </a:t>
            </a:r>
            <a:r>
              <a:rPr lang="tr-TR" dirty="0" err="1"/>
              <a:t>animals</a:t>
            </a:r>
            <a:r>
              <a:rPr lang="tr-TR" dirty="0"/>
              <a:t>)</a:t>
            </a:r>
          </a:p>
          <a:p>
            <a:r>
              <a:rPr lang="tr-TR" dirty="0" err="1"/>
              <a:t>Young</a:t>
            </a:r>
            <a:r>
              <a:rPr lang="tr-TR" dirty="0"/>
              <a:t> </a:t>
            </a:r>
            <a:r>
              <a:rPr lang="tr-TR" dirty="0" err="1"/>
              <a:t>children</a:t>
            </a:r>
            <a:r>
              <a:rPr lang="tr-TR" dirty="0"/>
              <a:t> </a:t>
            </a:r>
            <a:r>
              <a:rPr lang="tr-TR" dirty="0" err="1"/>
              <a:t>usually</a:t>
            </a:r>
            <a:r>
              <a:rPr lang="tr-TR" dirty="0"/>
              <a:t> </a:t>
            </a:r>
            <a:r>
              <a:rPr lang="tr-TR" dirty="0" err="1"/>
              <a:t>make</a:t>
            </a:r>
            <a:r>
              <a:rPr lang="tr-TR" dirty="0"/>
              <a:t> </a:t>
            </a:r>
            <a:r>
              <a:rPr lang="tr-TR" dirty="0" err="1"/>
              <a:t>overgeneralizations</a:t>
            </a:r>
            <a:r>
              <a:rPr lang="tr-TR" dirty="0"/>
              <a:t> </a:t>
            </a:r>
            <a:r>
              <a:rPr lang="tr-TR" dirty="0" err="1"/>
              <a:t>to</a:t>
            </a:r>
            <a:r>
              <a:rPr lang="tr-TR" dirty="0"/>
              <a:t> </a:t>
            </a:r>
            <a:r>
              <a:rPr lang="tr-TR" dirty="0" err="1"/>
              <a:t>fill</a:t>
            </a:r>
            <a:r>
              <a:rPr lang="tr-TR" dirty="0"/>
              <a:t> </a:t>
            </a:r>
            <a:r>
              <a:rPr lang="tr-TR" dirty="0" err="1"/>
              <a:t>their</a:t>
            </a:r>
            <a:r>
              <a:rPr lang="tr-TR" dirty="0"/>
              <a:t> </a:t>
            </a:r>
            <a:r>
              <a:rPr lang="tr-TR" dirty="0" err="1"/>
              <a:t>lexical</a:t>
            </a:r>
            <a:r>
              <a:rPr lang="tr-TR" dirty="0"/>
              <a:t> </a:t>
            </a:r>
            <a:r>
              <a:rPr lang="tr-TR" dirty="0" err="1"/>
              <a:t>gap</a:t>
            </a:r>
            <a:endParaRPr lang="tr-TR" dirty="0"/>
          </a:p>
          <a:p>
            <a:pPr>
              <a:buNone/>
            </a:pPr>
            <a:endParaRPr lang="tr-TR" dirty="0"/>
          </a:p>
          <a:p>
            <a:pPr>
              <a:buNone/>
            </a:pPr>
            <a:endParaRPr lang="tr-TR" dirty="0"/>
          </a:p>
          <a:p>
            <a:pPr>
              <a:buNone/>
            </a:pPr>
            <a:endParaRPr lang="tr-TR"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616" y="4734616"/>
            <a:ext cx="2123384" cy="2123384"/>
          </a:xfrm>
          <a:prstGeom prst="rect">
            <a:avLst/>
          </a:prstGeom>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Lexeme Categories</a:t>
            </a:r>
          </a:p>
        </p:txBody>
      </p:sp>
      <p:sp>
        <p:nvSpPr>
          <p:cNvPr id="3" name="Content Placeholder 2"/>
          <p:cNvSpPr>
            <a:spLocks noGrp="1"/>
          </p:cNvSpPr>
          <p:nvPr>
            <p:ph idx="1"/>
          </p:nvPr>
        </p:nvSpPr>
        <p:spPr/>
        <p:txBody>
          <a:bodyPr>
            <a:normAutofit/>
          </a:bodyPr>
          <a:lstStyle/>
          <a:p>
            <a:r>
              <a:rPr lang="en-US" b="1" dirty="0"/>
              <a:t>Content words: </a:t>
            </a:r>
            <a:r>
              <a:rPr lang="en-US" dirty="0"/>
              <a:t>nouns, verbs, adjectives, and adverbs, that carry the main meaning in discourse; they denote objects, actions, attributes, and ideas </a:t>
            </a:r>
            <a:endParaRPr lang="en-US" b="1" dirty="0"/>
          </a:p>
          <a:p>
            <a:r>
              <a:rPr lang="en-US" b="1" dirty="0"/>
              <a:t>Function words: </a:t>
            </a:r>
            <a:r>
              <a:rPr lang="en-US" dirty="0"/>
              <a:t>these are words that play mainly a grammatical function in language, they do not carry the main meaning                     in discourse (learned later)</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536" y="4787536"/>
            <a:ext cx="2070464" cy="2070464"/>
          </a:xfrm>
          <a:prstGeom prst="rect">
            <a:avLst/>
          </a:prstGeom>
        </p:spPr>
      </p:pic>
    </p:spTree>
    <p:extLst>
      <p:ext uri="{BB962C8B-B14F-4D97-AF65-F5344CB8AC3E}">
        <p14:creationId xmlns:p14="http://schemas.microsoft.com/office/powerpoint/2010/main" val="120601156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Morpheme Categories</a:t>
            </a:r>
          </a:p>
        </p:txBody>
      </p:sp>
      <p:sp>
        <p:nvSpPr>
          <p:cNvPr id="3" name="Content Placeholder 2"/>
          <p:cNvSpPr>
            <a:spLocks noGrp="1"/>
          </p:cNvSpPr>
          <p:nvPr>
            <p:ph idx="1"/>
          </p:nvPr>
        </p:nvSpPr>
        <p:spPr/>
        <p:txBody>
          <a:bodyPr>
            <a:normAutofit fontScale="92500" lnSpcReduction="20000"/>
          </a:bodyPr>
          <a:lstStyle/>
          <a:p>
            <a:r>
              <a:rPr lang="en-US" b="1" dirty="0"/>
              <a:t>Free morphemes: </a:t>
            </a:r>
            <a:r>
              <a:rPr lang="en-US" dirty="0"/>
              <a:t>morphemes that can stand on their own (cup)</a:t>
            </a:r>
          </a:p>
          <a:p>
            <a:r>
              <a:rPr lang="en-US" b="1" dirty="0"/>
              <a:t>Bound morphemes: </a:t>
            </a:r>
            <a:r>
              <a:rPr lang="en-US" dirty="0"/>
              <a:t>morphemes that have to be combined with other morphemes (s)</a:t>
            </a:r>
          </a:p>
          <a:p>
            <a:r>
              <a:rPr lang="en-US" b="1" dirty="0"/>
              <a:t>Simple words: </a:t>
            </a:r>
            <a:r>
              <a:rPr lang="en-US" dirty="0"/>
              <a:t>words with one free morpheme (cup)</a:t>
            </a:r>
          </a:p>
          <a:p>
            <a:r>
              <a:rPr lang="en-US" b="1" dirty="0"/>
              <a:t>Complex words: </a:t>
            </a:r>
            <a:r>
              <a:rPr lang="en-US" dirty="0"/>
              <a:t>words with a free morpheme and one or more bound morphemes (cups)</a:t>
            </a:r>
          </a:p>
          <a:p>
            <a:r>
              <a:rPr lang="en-US" b="1" dirty="0"/>
              <a:t>Compound words</a:t>
            </a:r>
            <a:r>
              <a:rPr lang="en-US" dirty="0"/>
              <a:t>: words that consist                       of 2 free morphemes (teacup)</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977" y="4882418"/>
            <a:ext cx="1975582" cy="1975582"/>
          </a:xfrm>
          <a:prstGeom prst="rect">
            <a:avLst/>
          </a:prstGeom>
        </p:spPr>
      </p:pic>
    </p:spTree>
    <p:extLst>
      <p:ext uri="{BB962C8B-B14F-4D97-AF65-F5344CB8AC3E}">
        <p14:creationId xmlns:p14="http://schemas.microsoft.com/office/powerpoint/2010/main" val="41590889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Morpheme Categories (cont.)</a:t>
            </a:r>
          </a:p>
        </p:txBody>
      </p:sp>
      <p:sp>
        <p:nvSpPr>
          <p:cNvPr id="3" name="Content Placeholder 2"/>
          <p:cNvSpPr>
            <a:spLocks noGrp="1"/>
          </p:cNvSpPr>
          <p:nvPr>
            <p:ph idx="1"/>
          </p:nvPr>
        </p:nvSpPr>
        <p:spPr/>
        <p:txBody>
          <a:bodyPr>
            <a:normAutofit/>
          </a:bodyPr>
          <a:lstStyle/>
          <a:p>
            <a:r>
              <a:rPr lang="en-US" b="1" dirty="0"/>
              <a:t>Derivational morphemes: </a:t>
            </a:r>
            <a:r>
              <a:rPr lang="en-US" dirty="0"/>
              <a:t>morphemes that change the meanings and often the grammatical function of the words that they are added to </a:t>
            </a:r>
          </a:p>
          <a:p>
            <a:r>
              <a:rPr lang="en-US" dirty="0" err="1"/>
              <a:t>boy+ish</a:t>
            </a:r>
            <a:r>
              <a:rPr lang="en-US" dirty="0"/>
              <a:t> = boyish (noun becomes adjective)</a:t>
            </a:r>
          </a:p>
          <a:p>
            <a:r>
              <a:rPr lang="en-US" dirty="0" err="1"/>
              <a:t>remove+al</a:t>
            </a:r>
            <a:r>
              <a:rPr lang="en-US" dirty="0"/>
              <a:t> = removal (verb becomes noun)</a:t>
            </a:r>
          </a:p>
          <a:p>
            <a:r>
              <a:rPr lang="en-US" dirty="0" err="1"/>
              <a:t>quiet+ly</a:t>
            </a:r>
            <a:r>
              <a:rPr lang="en-US" dirty="0"/>
              <a:t> = quietly (adjective                       becomes adverb)</a:t>
            </a:r>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2600" y="4886600"/>
            <a:ext cx="1971399" cy="1971399"/>
          </a:xfrm>
          <a:prstGeom prst="rect">
            <a:avLst/>
          </a:prstGeom>
        </p:spPr>
      </p:pic>
    </p:spTree>
    <p:extLst>
      <p:ext uri="{BB962C8B-B14F-4D97-AF65-F5344CB8AC3E}">
        <p14:creationId xmlns:p14="http://schemas.microsoft.com/office/powerpoint/2010/main" val="31022278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Morpheme Categories (</a:t>
            </a:r>
            <a:r>
              <a:rPr lang="en-US">
                <a:solidFill>
                  <a:srgbClr val="008000"/>
                </a:solidFill>
              </a:rPr>
              <a:t>cont.)</a:t>
            </a:r>
            <a:endParaRPr lang="en-US" dirty="0">
              <a:solidFill>
                <a:srgbClr val="008000"/>
              </a:solidFill>
            </a:endParaRPr>
          </a:p>
        </p:txBody>
      </p:sp>
      <p:sp>
        <p:nvSpPr>
          <p:cNvPr id="3" name="Content Placeholder 2"/>
          <p:cNvSpPr>
            <a:spLocks noGrp="1"/>
          </p:cNvSpPr>
          <p:nvPr>
            <p:ph idx="1"/>
          </p:nvPr>
        </p:nvSpPr>
        <p:spPr/>
        <p:txBody>
          <a:bodyPr>
            <a:normAutofit/>
          </a:bodyPr>
          <a:lstStyle/>
          <a:p>
            <a:r>
              <a:rPr lang="en-US" b="1" dirty="0" err="1"/>
              <a:t>lnflectional</a:t>
            </a:r>
            <a:r>
              <a:rPr lang="en-US" b="1" dirty="0"/>
              <a:t> morphemes: </a:t>
            </a:r>
            <a:r>
              <a:rPr lang="en-US" dirty="0"/>
              <a:t>morphemes that play a grammatical function but that do not change a word’s grammatical function  </a:t>
            </a:r>
          </a:p>
          <a:p>
            <a:r>
              <a:rPr lang="en-US" dirty="0" err="1"/>
              <a:t>sail+s</a:t>
            </a:r>
            <a:r>
              <a:rPr lang="en-US" dirty="0"/>
              <a:t> = He sails the ocean.</a:t>
            </a:r>
          </a:p>
          <a:p>
            <a:r>
              <a:rPr lang="en-US" dirty="0" err="1"/>
              <a:t>sail+ed</a:t>
            </a:r>
            <a:r>
              <a:rPr lang="en-US" dirty="0"/>
              <a:t> = He sailed the ocean.</a:t>
            </a:r>
          </a:p>
          <a:p>
            <a:r>
              <a:rPr lang="en-US" dirty="0" err="1"/>
              <a:t>strong+er</a:t>
            </a:r>
            <a:r>
              <a:rPr lang="en-US" dirty="0"/>
              <a:t> = He is </a:t>
            </a:r>
            <a:r>
              <a:rPr lang="en-US" dirty="0" err="1"/>
              <a:t>stonger</a:t>
            </a:r>
            <a:r>
              <a:rPr lang="en-US" dirty="0"/>
              <a:t>.</a:t>
            </a:r>
          </a:p>
          <a:p>
            <a:endParaRPr lang="en-US" dirty="0"/>
          </a:p>
        </p:txBody>
      </p:sp>
      <p:pic>
        <p:nvPicPr>
          <p:cNvPr id="4" name="Picture 3" descr="imag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0" y="3828315"/>
            <a:ext cx="2857500" cy="2857500"/>
          </a:xfrm>
          <a:prstGeom prst="rect">
            <a:avLst/>
          </a:prstGeom>
        </p:spPr>
      </p:pic>
    </p:spTree>
    <p:extLst>
      <p:ext uri="{BB962C8B-B14F-4D97-AF65-F5344CB8AC3E}">
        <p14:creationId xmlns:p14="http://schemas.microsoft.com/office/powerpoint/2010/main" val="21718984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Types of Function Words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0410127"/>
              </p:ext>
            </p:extLst>
          </p:nvPr>
        </p:nvGraphicFramePr>
        <p:xfrm>
          <a:off x="457200" y="1600200"/>
          <a:ext cx="8229600" cy="3337560"/>
        </p:xfrm>
        <a:graphic>
          <a:graphicData uri="http://schemas.openxmlformats.org/drawingml/2006/table">
            <a:tbl>
              <a:tblPr firstRow="1" bandRow="1">
                <a:tableStyleId>{EB344D84-9AFB-497E-A393-DC336BA19D2E}</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ctr"/>
                      <a:r>
                        <a:rPr lang="en-US" dirty="0">
                          <a:solidFill>
                            <a:schemeClr val="tx1"/>
                          </a:solidFill>
                        </a:rPr>
                        <a:t>Type</a:t>
                      </a:r>
                    </a:p>
                  </a:txBody>
                  <a:tcPr/>
                </a:tc>
                <a:tc>
                  <a:txBody>
                    <a:bodyPr/>
                    <a:lstStyle/>
                    <a:p>
                      <a:pPr algn="ctr"/>
                      <a:r>
                        <a:rPr lang="en-US" dirty="0">
                          <a:solidFill>
                            <a:schemeClr val="tx1"/>
                          </a:solidFill>
                        </a:rPr>
                        <a:t>Example</a:t>
                      </a:r>
                    </a:p>
                  </a:txBody>
                  <a:tcPr/>
                </a:tc>
                <a:tc>
                  <a:txBody>
                    <a:bodyPr/>
                    <a:lstStyle/>
                    <a:p>
                      <a:pPr algn="ctr"/>
                      <a:r>
                        <a:rPr lang="en-US" dirty="0">
                          <a:solidFill>
                            <a:schemeClr val="tx1"/>
                          </a:solidFill>
                        </a:rPr>
                        <a:t>Example</a:t>
                      </a:r>
                    </a:p>
                  </a:txBody>
                  <a:tcPr/>
                </a:tc>
                <a:tc>
                  <a:txBody>
                    <a:bodyPr/>
                    <a:lstStyle/>
                    <a:p>
                      <a:pPr algn="ctr"/>
                      <a:r>
                        <a:rPr lang="en-US" dirty="0">
                          <a:solidFill>
                            <a:schemeClr val="tx1"/>
                          </a:solidFill>
                        </a:rPr>
                        <a:t>Example</a:t>
                      </a:r>
                    </a:p>
                  </a:txBody>
                  <a:tcPr/>
                </a:tc>
                <a:extLst>
                  <a:ext uri="{0D108BD9-81ED-4DB2-BD59-A6C34878D82A}">
                    <a16:rowId xmlns:a16="http://schemas.microsoft.com/office/drawing/2014/main" val="10000"/>
                  </a:ext>
                </a:extLst>
              </a:tr>
              <a:tr h="370840">
                <a:tc>
                  <a:txBody>
                    <a:bodyPr/>
                    <a:lstStyle/>
                    <a:p>
                      <a:r>
                        <a:rPr lang="en-US" b="1" dirty="0"/>
                        <a:t>Determiners</a:t>
                      </a:r>
                    </a:p>
                  </a:txBody>
                  <a:tcPr/>
                </a:tc>
                <a:tc>
                  <a:txBody>
                    <a:bodyPr/>
                    <a:lstStyle/>
                    <a:p>
                      <a:pPr algn="ctr"/>
                      <a:r>
                        <a:rPr lang="en-US" dirty="0"/>
                        <a:t>the</a:t>
                      </a:r>
                    </a:p>
                  </a:txBody>
                  <a:tcPr/>
                </a:tc>
                <a:tc>
                  <a:txBody>
                    <a:bodyPr/>
                    <a:lstStyle/>
                    <a:p>
                      <a:pPr algn="ctr"/>
                      <a:r>
                        <a:rPr lang="en-US" dirty="0"/>
                        <a:t>this</a:t>
                      </a:r>
                    </a:p>
                  </a:txBody>
                  <a:tcPr/>
                </a:tc>
                <a:tc>
                  <a:txBody>
                    <a:bodyPr/>
                    <a:lstStyle/>
                    <a:p>
                      <a:pPr algn="ctr"/>
                      <a:r>
                        <a:rPr lang="en-US" dirty="0"/>
                        <a:t>my</a:t>
                      </a:r>
                    </a:p>
                  </a:txBody>
                  <a:tcPr/>
                </a:tc>
                <a:extLst>
                  <a:ext uri="{0D108BD9-81ED-4DB2-BD59-A6C34878D82A}">
                    <a16:rowId xmlns:a16="http://schemas.microsoft.com/office/drawing/2014/main" val="10001"/>
                  </a:ext>
                </a:extLst>
              </a:tr>
              <a:tr h="370840">
                <a:tc>
                  <a:txBody>
                    <a:bodyPr/>
                    <a:lstStyle/>
                    <a:p>
                      <a:r>
                        <a:rPr lang="en-US" b="1" dirty="0"/>
                        <a:t>Quantifiers</a:t>
                      </a:r>
                    </a:p>
                  </a:txBody>
                  <a:tcPr/>
                </a:tc>
                <a:tc>
                  <a:txBody>
                    <a:bodyPr/>
                    <a:lstStyle/>
                    <a:p>
                      <a:pPr algn="ctr"/>
                      <a:r>
                        <a:rPr lang="en-US" dirty="0"/>
                        <a:t>one</a:t>
                      </a:r>
                    </a:p>
                  </a:txBody>
                  <a:tcPr/>
                </a:tc>
                <a:tc>
                  <a:txBody>
                    <a:bodyPr/>
                    <a:lstStyle/>
                    <a:p>
                      <a:pPr algn="ctr"/>
                      <a:r>
                        <a:rPr lang="en-US" dirty="0"/>
                        <a:t>every</a:t>
                      </a:r>
                    </a:p>
                  </a:txBody>
                  <a:tcPr/>
                </a:tc>
                <a:tc>
                  <a:txBody>
                    <a:bodyPr/>
                    <a:lstStyle/>
                    <a:p>
                      <a:pPr algn="ctr"/>
                      <a:r>
                        <a:rPr lang="en-US" dirty="0"/>
                        <a:t>several</a:t>
                      </a:r>
                    </a:p>
                  </a:txBody>
                  <a:tcPr/>
                </a:tc>
                <a:extLst>
                  <a:ext uri="{0D108BD9-81ED-4DB2-BD59-A6C34878D82A}">
                    <a16:rowId xmlns:a16="http://schemas.microsoft.com/office/drawing/2014/main" val="10002"/>
                  </a:ext>
                </a:extLst>
              </a:tr>
              <a:tr h="370840">
                <a:tc>
                  <a:txBody>
                    <a:bodyPr/>
                    <a:lstStyle/>
                    <a:p>
                      <a:r>
                        <a:rPr lang="en-US" b="1" dirty="0"/>
                        <a:t>Pronouns</a:t>
                      </a:r>
                    </a:p>
                  </a:txBody>
                  <a:tcPr/>
                </a:tc>
                <a:tc>
                  <a:txBody>
                    <a:bodyPr/>
                    <a:lstStyle/>
                    <a:p>
                      <a:pPr algn="ctr"/>
                      <a:r>
                        <a:rPr lang="en-US" dirty="0"/>
                        <a:t>you</a:t>
                      </a:r>
                    </a:p>
                  </a:txBody>
                  <a:tcPr/>
                </a:tc>
                <a:tc>
                  <a:txBody>
                    <a:bodyPr/>
                    <a:lstStyle/>
                    <a:p>
                      <a:pPr algn="ctr"/>
                      <a:r>
                        <a:rPr lang="en-US" dirty="0"/>
                        <a:t>yourself</a:t>
                      </a:r>
                    </a:p>
                  </a:txBody>
                  <a:tcPr/>
                </a:tc>
                <a:tc>
                  <a:txBody>
                    <a:bodyPr/>
                    <a:lstStyle/>
                    <a:p>
                      <a:pPr algn="ctr"/>
                      <a:r>
                        <a:rPr lang="en-US" dirty="0"/>
                        <a:t>who</a:t>
                      </a:r>
                    </a:p>
                  </a:txBody>
                  <a:tcPr/>
                </a:tc>
                <a:extLst>
                  <a:ext uri="{0D108BD9-81ED-4DB2-BD59-A6C34878D82A}">
                    <a16:rowId xmlns:a16="http://schemas.microsoft.com/office/drawing/2014/main" val="10003"/>
                  </a:ext>
                </a:extLst>
              </a:tr>
              <a:tr h="370840">
                <a:tc>
                  <a:txBody>
                    <a:bodyPr/>
                    <a:lstStyle/>
                    <a:p>
                      <a:r>
                        <a:rPr lang="en-US" b="1" dirty="0"/>
                        <a:t>Auxiliaries</a:t>
                      </a:r>
                    </a:p>
                  </a:txBody>
                  <a:tcPr/>
                </a:tc>
                <a:tc>
                  <a:txBody>
                    <a:bodyPr/>
                    <a:lstStyle/>
                    <a:p>
                      <a:pPr algn="ctr"/>
                      <a:r>
                        <a:rPr lang="en-US" dirty="0"/>
                        <a:t>is</a:t>
                      </a:r>
                    </a:p>
                  </a:txBody>
                  <a:tcPr/>
                </a:tc>
                <a:tc>
                  <a:txBody>
                    <a:bodyPr/>
                    <a:lstStyle/>
                    <a:p>
                      <a:pPr algn="ctr"/>
                      <a:r>
                        <a:rPr lang="en-US" dirty="0"/>
                        <a:t>has</a:t>
                      </a:r>
                    </a:p>
                  </a:txBody>
                  <a:tcPr/>
                </a:tc>
                <a:tc>
                  <a:txBody>
                    <a:bodyPr/>
                    <a:lstStyle/>
                    <a:p>
                      <a:pPr algn="ctr"/>
                      <a:r>
                        <a:rPr lang="en-US" dirty="0"/>
                        <a:t>might</a:t>
                      </a:r>
                    </a:p>
                  </a:txBody>
                  <a:tcPr/>
                </a:tc>
                <a:extLst>
                  <a:ext uri="{0D108BD9-81ED-4DB2-BD59-A6C34878D82A}">
                    <a16:rowId xmlns:a16="http://schemas.microsoft.com/office/drawing/2014/main" val="10004"/>
                  </a:ext>
                </a:extLst>
              </a:tr>
              <a:tr h="370840">
                <a:tc>
                  <a:txBody>
                    <a:bodyPr/>
                    <a:lstStyle/>
                    <a:p>
                      <a:r>
                        <a:rPr lang="en-US" b="1" dirty="0"/>
                        <a:t>Prepositions</a:t>
                      </a:r>
                    </a:p>
                  </a:txBody>
                  <a:tcPr/>
                </a:tc>
                <a:tc>
                  <a:txBody>
                    <a:bodyPr/>
                    <a:lstStyle/>
                    <a:p>
                      <a:pPr algn="ctr"/>
                      <a:r>
                        <a:rPr lang="en-US" dirty="0"/>
                        <a:t>In </a:t>
                      </a:r>
                    </a:p>
                  </a:txBody>
                  <a:tcPr/>
                </a:tc>
                <a:tc>
                  <a:txBody>
                    <a:bodyPr/>
                    <a:lstStyle/>
                    <a:p>
                      <a:pPr algn="ctr"/>
                      <a:r>
                        <a:rPr lang="en-US" dirty="0"/>
                        <a:t>before</a:t>
                      </a:r>
                    </a:p>
                  </a:txBody>
                  <a:tcPr/>
                </a:tc>
                <a:tc>
                  <a:txBody>
                    <a:bodyPr/>
                    <a:lstStyle/>
                    <a:p>
                      <a:pPr algn="ctr"/>
                      <a:r>
                        <a:rPr lang="en-US" dirty="0"/>
                        <a:t>of</a:t>
                      </a:r>
                    </a:p>
                  </a:txBody>
                  <a:tcPr/>
                </a:tc>
                <a:extLst>
                  <a:ext uri="{0D108BD9-81ED-4DB2-BD59-A6C34878D82A}">
                    <a16:rowId xmlns:a16="http://schemas.microsoft.com/office/drawing/2014/main" val="10005"/>
                  </a:ext>
                </a:extLst>
              </a:tr>
              <a:tr h="370840">
                <a:tc>
                  <a:txBody>
                    <a:bodyPr/>
                    <a:lstStyle/>
                    <a:p>
                      <a:r>
                        <a:rPr lang="en-US" b="1" dirty="0"/>
                        <a:t>Conjunctions</a:t>
                      </a:r>
                    </a:p>
                  </a:txBody>
                  <a:tcPr/>
                </a:tc>
                <a:tc>
                  <a:txBody>
                    <a:bodyPr/>
                    <a:lstStyle/>
                    <a:p>
                      <a:pPr algn="ctr"/>
                      <a:r>
                        <a:rPr lang="en-US" dirty="0"/>
                        <a:t>and</a:t>
                      </a:r>
                    </a:p>
                  </a:txBody>
                  <a:tcPr/>
                </a:tc>
                <a:tc>
                  <a:txBody>
                    <a:bodyPr/>
                    <a:lstStyle/>
                    <a:p>
                      <a:pPr algn="ctr"/>
                      <a:r>
                        <a:rPr lang="en-US" dirty="0"/>
                        <a:t>If </a:t>
                      </a:r>
                    </a:p>
                  </a:txBody>
                  <a:tcPr/>
                </a:tc>
                <a:tc>
                  <a:txBody>
                    <a:bodyPr/>
                    <a:lstStyle/>
                    <a:p>
                      <a:pPr algn="ctr"/>
                      <a:r>
                        <a:rPr lang="en-US" dirty="0"/>
                        <a:t>however</a:t>
                      </a:r>
                    </a:p>
                  </a:txBody>
                  <a:tcPr/>
                </a:tc>
                <a:extLst>
                  <a:ext uri="{0D108BD9-81ED-4DB2-BD59-A6C34878D82A}">
                    <a16:rowId xmlns:a16="http://schemas.microsoft.com/office/drawing/2014/main" val="10006"/>
                  </a:ext>
                </a:extLst>
              </a:tr>
              <a:tr h="370840">
                <a:tc>
                  <a:txBody>
                    <a:bodyPr/>
                    <a:lstStyle/>
                    <a:p>
                      <a:r>
                        <a:rPr lang="en-US" b="1" dirty="0"/>
                        <a:t>Particles</a:t>
                      </a:r>
                    </a:p>
                  </a:txBody>
                  <a:tcPr/>
                </a:tc>
                <a:tc>
                  <a:txBody>
                    <a:bodyPr/>
                    <a:lstStyle/>
                    <a:p>
                      <a:pPr algn="ctr"/>
                      <a:r>
                        <a:rPr lang="en-US" dirty="0"/>
                        <a:t>up</a:t>
                      </a:r>
                    </a:p>
                  </a:txBody>
                  <a:tcPr/>
                </a:tc>
                <a:tc>
                  <a:txBody>
                    <a:bodyPr/>
                    <a:lstStyle/>
                    <a:p>
                      <a:pPr algn="ctr"/>
                      <a:r>
                        <a:rPr lang="en-US" dirty="0"/>
                        <a:t>down</a:t>
                      </a:r>
                    </a:p>
                  </a:txBody>
                  <a:tcPr/>
                </a:tc>
                <a:tc>
                  <a:txBody>
                    <a:bodyPr/>
                    <a:lstStyle/>
                    <a:p>
                      <a:pPr algn="ctr"/>
                      <a:r>
                        <a:rPr lang="en-US" dirty="0"/>
                        <a:t>around</a:t>
                      </a:r>
                    </a:p>
                  </a:txBody>
                  <a:tcPr/>
                </a:tc>
                <a:extLst>
                  <a:ext uri="{0D108BD9-81ED-4DB2-BD59-A6C34878D82A}">
                    <a16:rowId xmlns:a16="http://schemas.microsoft.com/office/drawing/2014/main" val="10007"/>
                  </a:ext>
                </a:extLst>
              </a:tr>
              <a:tr h="370840">
                <a:tc>
                  <a:txBody>
                    <a:bodyPr/>
                    <a:lstStyle/>
                    <a:p>
                      <a:r>
                        <a:rPr lang="en-US" b="1" dirty="0"/>
                        <a:t>Intensifiers</a:t>
                      </a:r>
                    </a:p>
                  </a:txBody>
                  <a:tcPr/>
                </a:tc>
                <a:tc>
                  <a:txBody>
                    <a:bodyPr/>
                    <a:lstStyle/>
                    <a:p>
                      <a:pPr algn="ctr"/>
                      <a:r>
                        <a:rPr lang="en-US" dirty="0"/>
                        <a:t>rather</a:t>
                      </a:r>
                    </a:p>
                  </a:txBody>
                  <a:tcPr/>
                </a:tc>
                <a:tc>
                  <a:txBody>
                    <a:bodyPr/>
                    <a:lstStyle/>
                    <a:p>
                      <a:pPr algn="ctr"/>
                      <a:r>
                        <a:rPr lang="en-US" dirty="0"/>
                        <a:t>very </a:t>
                      </a:r>
                    </a:p>
                  </a:txBody>
                  <a:tcPr/>
                </a:tc>
                <a:tc>
                  <a:txBody>
                    <a:bodyPr/>
                    <a:lstStyle/>
                    <a:p>
                      <a:pPr algn="ctr"/>
                      <a:r>
                        <a:rPr lang="en-US" dirty="0"/>
                        <a:t>so</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399212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000"/>
                </a:solidFill>
              </a:rPr>
              <a:t>Morphological Development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6847634"/>
              </p:ext>
            </p:extLst>
          </p:nvPr>
        </p:nvGraphicFramePr>
        <p:xfrm>
          <a:off x="457200" y="1600200"/>
          <a:ext cx="8229600" cy="4323080"/>
        </p:xfrm>
        <a:graphic>
          <a:graphicData uri="http://schemas.openxmlformats.org/drawingml/2006/table">
            <a:tbl>
              <a:tblPr firstRow="1" bandRow="1">
                <a:tableStyleId>{1FECB4D8-DB02-4DC6-A0A2-4F2EBAE1DC90}</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n-US" dirty="0">
                          <a:solidFill>
                            <a:schemeClr val="tx1"/>
                          </a:solidFill>
                        </a:rPr>
                        <a:t>Morpheme</a:t>
                      </a:r>
                    </a:p>
                  </a:txBody>
                  <a:tcPr/>
                </a:tc>
                <a:tc>
                  <a:txBody>
                    <a:bodyPr/>
                    <a:lstStyle/>
                    <a:p>
                      <a:pPr algn="ctr"/>
                      <a:r>
                        <a:rPr lang="en-US" dirty="0">
                          <a:solidFill>
                            <a:schemeClr val="tx1"/>
                          </a:solidFill>
                        </a:rPr>
                        <a:t>Example</a:t>
                      </a:r>
                    </a:p>
                  </a:txBody>
                  <a:tcPr/>
                </a:tc>
                <a:tc>
                  <a:txBody>
                    <a:bodyPr/>
                    <a:lstStyle/>
                    <a:p>
                      <a:pPr algn="ctr"/>
                      <a:r>
                        <a:rPr lang="en-US" dirty="0">
                          <a:solidFill>
                            <a:schemeClr val="tx1"/>
                          </a:solidFill>
                        </a:rPr>
                        <a:t>Age</a:t>
                      </a:r>
                      <a:r>
                        <a:rPr lang="en-US" baseline="0" dirty="0">
                          <a:solidFill>
                            <a:schemeClr val="tx1"/>
                          </a:solidFill>
                        </a:rPr>
                        <a:t> of Mastery </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r>
                        <a:rPr lang="en-US" dirty="0"/>
                        <a:t>Present progressive</a:t>
                      </a:r>
                      <a:r>
                        <a:rPr lang="en-US" baseline="0" dirty="0"/>
                        <a:t> </a:t>
                      </a:r>
                      <a:r>
                        <a:rPr lang="en-US" i="1" baseline="0" dirty="0"/>
                        <a:t>-</a:t>
                      </a:r>
                      <a:r>
                        <a:rPr lang="en-US" i="1" baseline="0" dirty="0" err="1"/>
                        <a:t>ing</a:t>
                      </a:r>
                      <a:endParaRPr lang="en-US" i="1" dirty="0"/>
                    </a:p>
                  </a:txBody>
                  <a:tcPr/>
                </a:tc>
                <a:tc>
                  <a:txBody>
                    <a:bodyPr/>
                    <a:lstStyle/>
                    <a:p>
                      <a:r>
                        <a:rPr lang="en-US" dirty="0"/>
                        <a:t>Mommy </a:t>
                      </a:r>
                      <a:r>
                        <a:rPr lang="en-US" i="1" dirty="0"/>
                        <a:t>driving.</a:t>
                      </a:r>
                    </a:p>
                  </a:txBody>
                  <a:tcPr/>
                </a:tc>
                <a:tc>
                  <a:txBody>
                    <a:bodyPr/>
                    <a:lstStyle/>
                    <a:p>
                      <a:pPr algn="ctr"/>
                      <a:r>
                        <a:rPr lang="en-US" dirty="0"/>
                        <a:t>19-28 mos.</a:t>
                      </a:r>
                    </a:p>
                  </a:txBody>
                  <a:tcPr/>
                </a:tc>
                <a:extLst>
                  <a:ext uri="{0D108BD9-81ED-4DB2-BD59-A6C34878D82A}">
                    <a16:rowId xmlns:a16="http://schemas.microsoft.com/office/drawing/2014/main" val="10001"/>
                  </a:ext>
                </a:extLst>
              </a:tr>
              <a:tr h="370840">
                <a:tc>
                  <a:txBody>
                    <a:bodyPr/>
                    <a:lstStyle/>
                    <a:p>
                      <a:r>
                        <a:rPr lang="en-US" dirty="0"/>
                        <a:t>In</a:t>
                      </a:r>
                    </a:p>
                  </a:txBody>
                  <a:tcPr/>
                </a:tc>
                <a:tc>
                  <a:txBody>
                    <a:bodyPr/>
                    <a:lstStyle/>
                    <a:p>
                      <a:r>
                        <a:rPr lang="en-US" dirty="0"/>
                        <a:t>Ball in cup</a:t>
                      </a:r>
                    </a:p>
                  </a:txBody>
                  <a:tcPr/>
                </a:tc>
                <a:tc>
                  <a:txBody>
                    <a:bodyPr/>
                    <a:lstStyle/>
                    <a:p>
                      <a:pPr algn="ctr"/>
                      <a:r>
                        <a:rPr lang="en-US" dirty="0"/>
                        <a:t>27-30 mos.</a:t>
                      </a:r>
                    </a:p>
                  </a:txBody>
                  <a:tcPr/>
                </a:tc>
                <a:extLst>
                  <a:ext uri="{0D108BD9-81ED-4DB2-BD59-A6C34878D82A}">
                    <a16:rowId xmlns:a16="http://schemas.microsoft.com/office/drawing/2014/main" val="10002"/>
                  </a:ext>
                </a:extLst>
              </a:tr>
              <a:tr h="370840">
                <a:tc>
                  <a:txBody>
                    <a:bodyPr/>
                    <a:lstStyle/>
                    <a:p>
                      <a:r>
                        <a:rPr lang="en-US" dirty="0"/>
                        <a:t>On</a:t>
                      </a:r>
                    </a:p>
                  </a:txBody>
                  <a:tcPr/>
                </a:tc>
                <a:tc>
                  <a:txBody>
                    <a:bodyPr/>
                    <a:lstStyle/>
                    <a:p>
                      <a:r>
                        <a:rPr lang="en-US" dirty="0"/>
                        <a:t>Doggie</a:t>
                      </a:r>
                      <a:r>
                        <a:rPr lang="en-US" baseline="0" dirty="0"/>
                        <a:t> on sofa</a:t>
                      </a:r>
                      <a:endParaRPr lang="en-US" dirty="0"/>
                    </a:p>
                  </a:txBody>
                  <a:tcPr/>
                </a:tc>
                <a:tc>
                  <a:txBody>
                    <a:bodyPr/>
                    <a:lstStyle/>
                    <a:p>
                      <a:pPr algn="ctr"/>
                      <a:r>
                        <a:rPr lang="en-US" dirty="0"/>
                        <a:t>27-33 mos.</a:t>
                      </a:r>
                    </a:p>
                  </a:txBody>
                  <a:tcPr/>
                </a:tc>
                <a:extLst>
                  <a:ext uri="{0D108BD9-81ED-4DB2-BD59-A6C34878D82A}">
                    <a16:rowId xmlns:a16="http://schemas.microsoft.com/office/drawing/2014/main" val="10003"/>
                  </a:ext>
                </a:extLst>
              </a:tr>
              <a:tr h="370840">
                <a:tc>
                  <a:txBody>
                    <a:bodyPr/>
                    <a:lstStyle/>
                    <a:p>
                      <a:r>
                        <a:rPr lang="en-US" dirty="0"/>
                        <a:t>Regular plural</a:t>
                      </a:r>
                      <a:r>
                        <a:rPr lang="en-US" i="1" dirty="0"/>
                        <a:t> -s</a:t>
                      </a:r>
                    </a:p>
                  </a:txBody>
                  <a:tcPr/>
                </a:tc>
                <a:tc>
                  <a:txBody>
                    <a:bodyPr/>
                    <a:lstStyle/>
                    <a:p>
                      <a:r>
                        <a:rPr lang="en-US" dirty="0"/>
                        <a:t>Kitties eat my ice cream.</a:t>
                      </a:r>
                    </a:p>
                    <a:p>
                      <a:r>
                        <a:rPr lang="en-US" dirty="0"/>
                        <a:t>Cats, dogs, classes, wishes</a:t>
                      </a:r>
                    </a:p>
                  </a:txBody>
                  <a:tcPr/>
                </a:tc>
                <a:tc>
                  <a:txBody>
                    <a:bodyPr/>
                    <a:lstStyle/>
                    <a:p>
                      <a:pPr algn="ctr"/>
                      <a:r>
                        <a:rPr lang="en-US" dirty="0"/>
                        <a:t>27-33 mos.</a:t>
                      </a:r>
                    </a:p>
                  </a:txBody>
                  <a:tcPr/>
                </a:tc>
                <a:extLst>
                  <a:ext uri="{0D108BD9-81ED-4DB2-BD59-A6C34878D82A}">
                    <a16:rowId xmlns:a16="http://schemas.microsoft.com/office/drawing/2014/main" val="10004"/>
                  </a:ext>
                </a:extLst>
              </a:tr>
              <a:tr h="370840">
                <a:tc>
                  <a:txBody>
                    <a:bodyPr/>
                    <a:lstStyle/>
                    <a:p>
                      <a:r>
                        <a:rPr lang="en-US" dirty="0"/>
                        <a:t>Irregular past</a:t>
                      </a:r>
                    </a:p>
                  </a:txBody>
                  <a:tcPr/>
                </a:tc>
                <a:tc>
                  <a:txBody>
                    <a:bodyPr/>
                    <a:lstStyle/>
                    <a:p>
                      <a:r>
                        <a:rPr lang="en-US" dirty="0"/>
                        <a:t>Came, fell, broke, sat,</a:t>
                      </a:r>
                      <a:r>
                        <a:rPr lang="en-US" baseline="0" dirty="0"/>
                        <a:t> went</a:t>
                      </a:r>
                      <a:endParaRPr lang="en-US" dirty="0"/>
                    </a:p>
                  </a:txBody>
                  <a:tcPr/>
                </a:tc>
                <a:tc>
                  <a:txBody>
                    <a:bodyPr/>
                    <a:lstStyle/>
                    <a:p>
                      <a:pPr algn="ctr"/>
                      <a:r>
                        <a:rPr lang="en-US" dirty="0"/>
                        <a:t>25-46 mos.</a:t>
                      </a:r>
                    </a:p>
                  </a:txBody>
                  <a:tcPr/>
                </a:tc>
                <a:extLst>
                  <a:ext uri="{0D108BD9-81ED-4DB2-BD59-A6C34878D82A}">
                    <a16:rowId xmlns:a16="http://schemas.microsoft.com/office/drawing/2014/main" val="10005"/>
                  </a:ext>
                </a:extLst>
              </a:tr>
              <a:tr h="370840">
                <a:tc>
                  <a:txBody>
                    <a:bodyPr/>
                    <a:lstStyle/>
                    <a:p>
                      <a:r>
                        <a:rPr lang="en-US" dirty="0"/>
                        <a:t>Possessive</a:t>
                      </a:r>
                      <a:r>
                        <a:rPr lang="en-US" baseline="0" dirty="0"/>
                        <a:t> ‘s</a:t>
                      </a:r>
                      <a:endParaRPr lang="en-US" dirty="0"/>
                    </a:p>
                  </a:txBody>
                  <a:tcPr/>
                </a:tc>
                <a:tc>
                  <a:txBody>
                    <a:bodyPr/>
                    <a:lstStyle/>
                    <a:p>
                      <a:r>
                        <a:rPr lang="en-US" dirty="0"/>
                        <a:t>Mommy’s balloon broke</a:t>
                      </a:r>
                    </a:p>
                    <a:p>
                      <a:r>
                        <a:rPr lang="en-US" dirty="0"/>
                        <a:t>Forms: /s/, /s/, and /</a:t>
                      </a:r>
                      <a:r>
                        <a:rPr lang="en-US" dirty="0" err="1"/>
                        <a:t>iz</a:t>
                      </a:r>
                      <a:r>
                        <a:rPr lang="en-US" dirty="0"/>
                        <a:t>/ as in regular plural </a:t>
                      </a:r>
                    </a:p>
                  </a:txBody>
                  <a:tcPr/>
                </a:tc>
                <a:tc>
                  <a:txBody>
                    <a:bodyPr/>
                    <a:lstStyle/>
                    <a:p>
                      <a:pPr algn="ctr"/>
                      <a:r>
                        <a:rPr lang="en-US" dirty="0"/>
                        <a:t>26-40 mos.</a:t>
                      </a:r>
                    </a:p>
                  </a:txBody>
                  <a:tcPr/>
                </a:tc>
                <a:extLst>
                  <a:ext uri="{0D108BD9-81ED-4DB2-BD59-A6C34878D82A}">
                    <a16:rowId xmlns:a16="http://schemas.microsoft.com/office/drawing/2014/main" val="10006"/>
                  </a:ext>
                </a:extLst>
              </a:tr>
              <a:tr h="370840">
                <a:tc>
                  <a:txBody>
                    <a:bodyPr/>
                    <a:lstStyle/>
                    <a:p>
                      <a:r>
                        <a:rPr lang="en-US" dirty="0" err="1"/>
                        <a:t>Uncontractible</a:t>
                      </a:r>
                      <a:r>
                        <a:rPr lang="en-US" dirty="0"/>
                        <a:t> copula</a:t>
                      </a:r>
                    </a:p>
                    <a:p>
                      <a:r>
                        <a:rPr lang="en-US" dirty="0"/>
                        <a:t>(Verb</a:t>
                      </a:r>
                      <a:r>
                        <a:rPr lang="en-US" baseline="0" dirty="0"/>
                        <a:t> </a:t>
                      </a:r>
                      <a:r>
                        <a:rPr lang="en-US" i="1" baseline="0" dirty="0"/>
                        <a:t>to be </a:t>
                      </a:r>
                      <a:r>
                        <a:rPr lang="en-US" baseline="0" dirty="0"/>
                        <a:t>as main verb)</a:t>
                      </a:r>
                      <a:endParaRPr lang="en-US" dirty="0"/>
                    </a:p>
                  </a:txBody>
                  <a:tcPr/>
                </a:tc>
                <a:tc>
                  <a:txBody>
                    <a:bodyPr/>
                    <a:lstStyle/>
                    <a:p>
                      <a:r>
                        <a:rPr lang="en-US" dirty="0"/>
                        <a:t>He is.</a:t>
                      </a:r>
                    </a:p>
                    <a:p>
                      <a:r>
                        <a:rPr lang="en-US" dirty="0"/>
                        <a:t>(Response to “Who is sick?”</a:t>
                      </a:r>
                    </a:p>
                  </a:txBody>
                  <a:tcPr/>
                </a:tc>
                <a:tc>
                  <a:txBody>
                    <a:bodyPr/>
                    <a:lstStyle/>
                    <a:p>
                      <a:pPr algn="ctr"/>
                      <a:r>
                        <a:rPr lang="en-US" dirty="0"/>
                        <a:t>28-46 mos.</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404691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8000"/>
                </a:solidFill>
              </a:rPr>
              <a:t>Morphological Development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6889188"/>
              </p:ext>
            </p:extLst>
          </p:nvPr>
        </p:nvGraphicFramePr>
        <p:xfrm>
          <a:off x="457200" y="1600200"/>
          <a:ext cx="8229600" cy="4861560"/>
        </p:xfrm>
        <a:graphic>
          <a:graphicData uri="http://schemas.openxmlformats.org/drawingml/2006/table">
            <a:tbl>
              <a:tblPr firstRow="1" bandRow="1">
                <a:tableStyleId>{1FECB4D8-DB02-4DC6-A0A2-4F2EBAE1DC90}</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gn="ctr"/>
                      <a:r>
                        <a:rPr lang="en-US" dirty="0">
                          <a:solidFill>
                            <a:schemeClr val="tx1"/>
                          </a:solidFill>
                        </a:rPr>
                        <a:t>Morpheme</a:t>
                      </a:r>
                    </a:p>
                  </a:txBody>
                  <a:tcPr/>
                </a:tc>
                <a:tc>
                  <a:txBody>
                    <a:bodyPr/>
                    <a:lstStyle/>
                    <a:p>
                      <a:pPr algn="ctr"/>
                      <a:r>
                        <a:rPr lang="en-US" dirty="0">
                          <a:solidFill>
                            <a:schemeClr val="tx1"/>
                          </a:solidFill>
                        </a:rPr>
                        <a:t>Example</a:t>
                      </a:r>
                    </a:p>
                  </a:txBody>
                  <a:tcPr/>
                </a:tc>
                <a:tc>
                  <a:txBody>
                    <a:bodyPr/>
                    <a:lstStyle/>
                    <a:p>
                      <a:pPr algn="ctr"/>
                      <a:r>
                        <a:rPr lang="en-US" dirty="0">
                          <a:solidFill>
                            <a:schemeClr val="tx1"/>
                          </a:solidFill>
                        </a:rPr>
                        <a:t>Age</a:t>
                      </a:r>
                      <a:r>
                        <a:rPr lang="en-US" baseline="0" dirty="0">
                          <a:solidFill>
                            <a:schemeClr val="tx1"/>
                          </a:solidFill>
                        </a:rPr>
                        <a:t> of Mastery </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r>
                        <a:rPr lang="en-US" dirty="0"/>
                        <a:t>Articles</a:t>
                      </a:r>
                      <a:endParaRPr lang="en-US" i="1" dirty="0"/>
                    </a:p>
                  </a:txBody>
                  <a:tcPr/>
                </a:tc>
                <a:tc>
                  <a:txBody>
                    <a:bodyPr/>
                    <a:lstStyle/>
                    <a:p>
                      <a:r>
                        <a:rPr lang="en-US" i="0" dirty="0"/>
                        <a:t>I see</a:t>
                      </a:r>
                      <a:r>
                        <a:rPr lang="en-US" i="0" baseline="0" dirty="0"/>
                        <a:t> </a:t>
                      </a:r>
                      <a:r>
                        <a:rPr lang="en-US" i="1" baseline="0" dirty="0"/>
                        <a:t>a </a:t>
                      </a:r>
                      <a:r>
                        <a:rPr lang="en-US" i="0" baseline="0" dirty="0"/>
                        <a:t>kitty</a:t>
                      </a:r>
                      <a:r>
                        <a:rPr lang="en-US" i="1" baseline="0" dirty="0"/>
                        <a:t>. </a:t>
                      </a:r>
                      <a:endParaRPr lang="en-US" i="1" dirty="0"/>
                    </a:p>
                  </a:txBody>
                  <a:tcPr/>
                </a:tc>
                <a:tc>
                  <a:txBody>
                    <a:bodyPr/>
                    <a:lstStyle/>
                    <a:p>
                      <a:pPr algn="ctr"/>
                      <a:r>
                        <a:rPr lang="en-US" dirty="0"/>
                        <a:t>28-46 mos.</a:t>
                      </a:r>
                    </a:p>
                  </a:txBody>
                  <a:tcPr/>
                </a:tc>
                <a:extLst>
                  <a:ext uri="{0D108BD9-81ED-4DB2-BD59-A6C34878D82A}">
                    <a16:rowId xmlns:a16="http://schemas.microsoft.com/office/drawing/2014/main" val="10001"/>
                  </a:ext>
                </a:extLst>
              </a:tr>
              <a:tr h="370840">
                <a:tc>
                  <a:txBody>
                    <a:bodyPr/>
                    <a:lstStyle/>
                    <a:p>
                      <a:r>
                        <a:rPr lang="en-US" dirty="0"/>
                        <a:t>Regular</a:t>
                      </a:r>
                      <a:r>
                        <a:rPr lang="en-US" baseline="0" dirty="0"/>
                        <a:t> past </a:t>
                      </a:r>
                      <a:r>
                        <a:rPr lang="en-US" i="1" baseline="0" dirty="0"/>
                        <a:t>-</a:t>
                      </a:r>
                      <a:r>
                        <a:rPr lang="en-US" i="1" baseline="0" dirty="0" err="1"/>
                        <a:t>ed</a:t>
                      </a:r>
                      <a:endParaRPr lang="en-US" i="1" dirty="0"/>
                    </a:p>
                  </a:txBody>
                  <a:tcPr/>
                </a:tc>
                <a:tc>
                  <a:txBody>
                    <a:bodyPr/>
                    <a:lstStyle/>
                    <a:p>
                      <a:r>
                        <a:rPr lang="en-US" dirty="0"/>
                        <a:t>Mommy pull</a:t>
                      </a:r>
                      <a:r>
                        <a:rPr lang="en-US" i="1" dirty="0"/>
                        <a:t>ed</a:t>
                      </a:r>
                      <a:r>
                        <a:rPr lang="en-US" dirty="0"/>
                        <a:t> the wagon.</a:t>
                      </a:r>
                    </a:p>
                    <a:p>
                      <a:r>
                        <a:rPr lang="en-US" dirty="0"/>
                        <a:t>Forms:</a:t>
                      </a:r>
                      <a:r>
                        <a:rPr lang="en-US" baseline="0" dirty="0"/>
                        <a:t> /d/, /t/, /Id/</a:t>
                      </a:r>
                    </a:p>
                    <a:p>
                      <a:r>
                        <a:rPr lang="en-US" baseline="0" dirty="0"/>
                        <a:t>Pulled, walked, glided</a:t>
                      </a:r>
                      <a:endParaRPr lang="en-US" dirty="0"/>
                    </a:p>
                  </a:txBody>
                  <a:tcPr/>
                </a:tc>
                <a:tc>
                  <a:txBody>
                    <a:bodyPr/>
                    <a:lstStyle/>
                    <a:p>
                      <a:pPr algn="ctr"/>
                      <a:r>
                        <a:rPr lang="en-US" dirty="0"/>
                        <a:t>26-48 mos.</a:t>
                      </a:r>
                    </a:p>
                  </a:txBody>
                  <a:tcPr/>
                </a:tc>
                <a:extLst>
                  <a:ext uri="{0D108BD9-81ED-4DB2-BD59-A6C34878D82A}">
                    <a16:rowId xmlns:a16="http://schemas.microsoft.com/office/drawing/2014/main" val="10002"/>
                  </a:ext>
                </a:extLst>
              </a:tr>
              <a:tr h="370840">
                <a:tc>
                  <a:txBody>
                    <a:bodyPr/>
                    <a:lstStyle/>
                    <a:p>
                      <a:r>
                        <a:rPr lang="en-US" dirty="0"/>
                        <a:t>Regular</a:t>
                      </a:r>
                      <a:r>
                        <a:rPr lang="en-US" baseline="0" dirty="0"/>
                        <a:t> third person</a:t>
                      </a:r>
                      <a:r>
                        <a:rPr lang="en-US" i="1" baseline="0" dirty="0"/>
                        <a:t> -s</a:t>
                      </a:r>
                      <a:endParaRPr lang="en-US" i="1" dirty="0"/>
                    </a:p>
                  </a:txBody>
                  <a:tcPr/>
                </a:tc>
                <a:tc>
                  <a:txBody>
                    <a:bodyPr/>
                    <a:lstStyle/>
                    <a:p>
                      <a:r>
                        <a:rPr lang="en-US" dirty="0"/>
                        <a:t>Kathy hits</a:t>
                      </a:r>
                    </a:p>
                    <a:p>
                      <a:r>
                        <a:rPr lang="en-US" dirty="0"/>
                        <a:t>Forms:</a:t>
                      </a:r>
                      <a:r>
                        <a:rPr lang="en-US" baseline="0" dirty="0"/>
                        <a:t> /s/, /z/, /</a:t>
                      </a:r>
                      <a:r>
                        <a:rPr lang="en-US" baseline="0" dirty="0" err="1"/>
                        <a:t>iz</a:t>
                      </a:r>
                      <a:r>
                        <a:rPr lang="en-US" baseline="0" dirty="0"/>
                        <a:t>/</a:t>
                      </a:r>
                      <a:endParaRPr lang="en-US" dirty="0"/>
                    </a:p>
                  </a:txBody>
                  <a:tcPr/>
                </a:tc>
                <a:tc>
                  <a:txBody>
                    <a:bodyPr/>
                    <a:lstStyle/>
                    <a:p>
                      <a:pPr algn="ctr"/>
                      <a:r>
                        <a:rPr lang="en-US" dirty="0"/>
                        <a:t>28-50 mos.</a:t>
                      </a:r>
                    </a:p>
                  </a:txBody>
                  <a:tcPr/>
                </a:tc>
                <a:extLst>
                  <a:ext uri="{0D108BD9-81ED-4DB2-BD59-A6C34878D82A}">
                    <a16:rowId xmlns:a16="http://schemas.microsoft.com/office/drawing/2014/main" val="10003"/>
                  </a:ext>
                </a:extLst>
              </a:tr>
              <a:tr h="370840">
                <a:tc>
                  <a:txBody>
                    <a:bodyPr/>
                    <a:lstStyle/>
                    <a:p>
                      <a:r>
                        <a:rPr lang="en-US" i="0" dirty="0"/>
                        <a:t>Irregular</a:t>
                      </a:r>
                      <a:r>
                        <a:rPr lang="en-US" i="0" baseline="0" dirty="0"/>
                        <a:t> third person</a:t>
                      </a:r>
                      <a:endParaRPr lang="en-US" i="0" dirty="0"/>
                    </a:p>
                  </a:txBody>
                  <a:tcPr/>
                </a:tc>
                <a:tc>
                  <a:txBody>
                    <a:bodyPr/>
                    <a:lstStyle/>
                    <a:p>
                      <a:r>
                        <a:rPr lang="en-US" dirty="0"/>
                        <a:t>Does, has</a:t>
                      </a:r>
                    </a:p>
                  </a:txBody>
                  <a:tcPr/>
                </a:tc>
                <a:tc>
                  <a:txBody>
                    <a:bodyPr/>
                    <a:lstStyle/>
                    <a:p>
                      <a:pPr algn="ctr"/>
                      <a:r>
                        <a:rPr lang="en-US" dirty="0"/>
                        <a:t>28-50 mos.</a:t>
                      </a:r>
                    </a:p>
                  </a:txBody>
                  <a:tcPr/>
                </a:tc>
                <a:extLst>
                  <a:ext uri="{0D108BD9-81ED-4DB2-BD59-A6C34878D82A}">
                    <a16:rowId xmlns:a16="http://schemas.microsoft.com/office/drawing/2014/main" val="10004"/>
                  </a:ext>
                </a:extLst>
              </a:tr>
              <a:tr h="370840">
                <a:tc>
                  <a:txBody>
                    <a:bodyPr/>
                    <a:lstStyle/>
                    <a:p>
                      <a:r>
                        <a:rPr lang="en-US" dirty="0" err="1"/>
                        <a:t>Uncontractible</a:t>
                      </a:r>
                      <a:r>
                        <a:rPr lang="en-US" baseline="0" dirty="0"/>
                        <a:t> auxiliary</a:t>
                      </a:r>
                      <a:endParaRPr lang="en-US" dirty="0"/>
                    </a:p>
                  </a:txBody>
                  <a:tcPr/>
                </a:tc>
                <a:tc>
                  <a:txBody>
                    <a:bodyPr/>
                    <a:lstStyle/>
                    <a:p>
                      <a:r>
                        <a:rPr lang="en-US" dirty="0"/>
                        <a:t>He</a:t>
                      </a:r>
                      <a:r>
                        <a:rPr lang="en-US" baseline="0" dirty="0"/>
                        <a:t> is.</a:t>
                      </a:r>
                    </a:p>
                    <a:p>
                      <a:r>
                        <a:rPr lang="en-US" baseline="0" dirty="0"/>
                        <a:t>(Response to “Who is wearing your hat?”</a:t>
                      </a:r>
                      <a:endParaRPr lang="en-US" dirty="0"/>
                    </a:p>
                  </a:txBody>
                  <a:tcPr/>
                </a:tc>
                <a:tc>
                  <a:txBody>
                    <a:bodyPr/>
                    <a:lstStyle/>
                    <a:p>
                      <a:pPr algn="ctr"/>
                      <a:r>
                        <a:rPr lang="en-US" dirty="0"/>
                        <a:t>29-48 mos.</a:t>
                      </a:r>
                    </a:p>
                  </a:txBody>
                  <a:tcPr/>
                </a:tc>
                <a:extLst>
                  <a:ext uri="{0D108BD9-81ED-4DB2-BD59-A6C34878D82A}">
                    <a16:rowId xmlns:a16="http://schemas.microsoft.com/office/drawing/2014/main" val="10005"/>
                  </a:ext>
                </a:extLst>
              </a:tr>
              <a:tr h="370840">
                <a:tc>
                  <a:txBody>
                    <a:bodyPr/>
                    <a:lstStyle/>
                    <a:p>
                      <a:r>
                        <a:rPr lang="en-US" dirty="0"/>
                        <a:t>Contractible copula </a:t>
                      </a:r>
                    </a:p>
                  </a:txBody>
                  <a:tcPr/>
                </a:tc>
                <a:tc>
                  <a:txBody>
                    <a:bodyPr/>
                    <a:lstStyle/>
                    <a:p>
                      <a:r>
                        <a:rPr lang="en-US" dirty="0"/>
                        <a:t>Man’s big.</a:t>
                      </a:r>
                    </a:p>
                    <a:p>
                      <a:r>
                        <a:rPr lang="en-US" dirty="0"/>
                        <a:t>Man is big.</a:t>
                      </a:r>
                    </a:p>
                  </a:txBody>
                  <a:tcPr/>
                </a:tc>
                <a:tc>
                  <a:txBody>
                    <a:bodyPr/>
                    <a:lstStyle/>
                    <a:p>
                      <a:pPr algn="ctr"/>
                      <a:r>
                        <a:rPr lang="en-US" dirty="0"/>
                        <a:t>29-49 mos.</a:t>
                      </a:r>
                    </a:p>
                  </a:txBody>
                  <a:tcPr/>
                </a:tc>
                <a:extLst>
                  <a:ext uri="{0D108BD9-81ED-4DB2-BD59-A6C34878D82A}">
                    <a16:rowId xmlns:a16="http://schemas.microsoft.com/office/drawing/2014/main" val="10006"/>
                  </a:ext>
                </a:extLst>
              </a:tr>
              <a:tr h="370840">
                <a:tc>
                  <a:txBody>
                    <a:bodyPr/>
                    <a:lstStyle/>
                    <a:p>
                      <a:r>
                        <a:rPr lang="en-US" dirty="0"/>
                        <a:t>Contractible auxiliary</a:t>
                      </a:r>
                    </a:p>
                  </a:txBody>
                  <a:tcPr/>
                </a:tc>
                <a:tc>
                  <a:txBody>
                    <a:bodyPr/>
                    <a:lstStyle/>
                    <a:p>
                      <a:r>
                        <a:rPr lang="en-US" dirty="0"/>
                        <a:t>Daddy’s eating.</a:t>
                      </a:r>
                    </a:p>
                    <a:p>
                      <a:r>
                        <a:rPr lang="en-US" dirty="0"/>
                        <a:t>Daddy is eating.</a:t>
                      </a:r>
                    </a:p>
                  </a:txBody>
                  <a:tcPr/>
                </a:tc>
                <a:tc>
                  <a:txBody>
                    <a:bodyPr/>
                    <a:lstStyle/>
                    <a:p>
                      <a:pPr algn="ctr"/>
                      <a:r>
                        <a:rPr lang="en-US" dirty="0"/>
                        <a:t>30-50 mos.</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468897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title"/>
          </p:nvPr>
        </p:nvSpPr>
        <p:spPr>
          <a:xfrm>
            <a:off x="457200" y="457200"/>
            <a:ext cx="8458200" cy="1143000"/>
          </a:xfrm>
        </p:spPr>
        <p:txBody>
          <a:bodyPr/>
          <a:lstStyle/>
          <a:p>
            <a:r>
              <a:rPr lang="en-US" sz="3600" dirty="0">
                <a:solidFill>
                  <a:srgbClr val="008000"/>
                </a:solidFill>
              </a:rPr>
              <a:t>Exposure to Words</a:t>
            </a:r>
            <a:endParaRPr lang="en-US" sz="3600" b="0" dirty="0">
              <a:solidFill>
                <a:srgbClr val="008000"/>
              </a:solidFill>
              <a:latin typeface="Arial Rounded MT Bold" charset="0"/>
            </a:endParaRPr>
          </a:p>
        </p:txBody>
      </p:sp>
      <p:graphicFrame>
        <p:nvGraphicFramePr>
          <p:cNvPr id="30724" name="Object 4"/>
          <p:cNvGraphicFramePr>
            <a:graphicFrameLocks noGrp="1" noChangeAspect="1"/>
          </p:cNvGraphicFramePr>
          <p:nvPr>
            <p:ph type="chart" idx="1"/>
          </p:nvPr>
        </p:nvGraphicFramePr>
        <p:xfrm>
          <a:off x="1295400" y="1905000"/>
          <a:ext cx="6553200" cy="4233863"/>
        </p:xfrm>
        <a:graphic>
          <a:graphicData uri="http://schemas.openxmlformats.org/presentationml/2006/ole">
            <mc:AlternateContent xmlns:mc="http://schemas.openxmlformats.org/markup-compatibility/2006">
              <mc:Choice xmlns:v="urn:schemas-microsoft-com:vml" Requires="v">
                <p:oleObj spid="_x0000_s17437" name="Chart" r:id="rId4" imgW="9258300" imgH="5981700" progId="MSGraph.Chart.8">
                  <p:embed followColorScheme="full"/>
                </p:oleObj>
              </mc:Choice>
              <mc:Fallback>
                <p:oleObj name="Chart" r:id="rId4" imgW="9258300" imgH="5981700" progId="MSGraph.Chart.8">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905000"/>
                        <a:ext cx="6553200" cy="4233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19459" name="TextBox 4"/>
          <p:cNvSpPr txBox="1">
            <a:spLocks noChangeArrowheads="1"/>
          </p:cNvSpPr>
          <p:nvPr/>
        </p:nvSpPr>
        <p:spPr bwMode="auto">
          <a:xfrm>
            <a:off x="6248400" y="6172200"/>
            <a:ext cx="205740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200" dirty="0">
                <a:latin typeface="Arial Rounded MT Bold" charset="0"/>
              </a:rPr>
              <a:t>(Hart &amp; </a:t>
            </a:r>
            <a:r>
              <a:rPr lang="en-US" sz="1200" dirty="0" err="1">
                <a:latin typeface="Arial Rounded MT Bold" charset="0"/>
              </a:rPr>
              <a:t>Risley</a:t>
            </a:r>
            <a:r>
              <a:rPr lang="en-US" sz="1200" dirty="0">
                <a:latin typeface="Arial Rounded MT Bold" charset="0"/>
              </a:rPr>
              <a:t>, 1995)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0724" grpId="0" bld="series" 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2797-C52A-7D49-BEA6-F101449791CA}"/>
              </a:ext>
            </a:extLst>
          </p:cNvPr>
          <p:cNvSpPr>
            <a:spLocks noGrp="1"/>
          </p:cNvSpPr>
          <p:nvPr>
            <p:ph type="title"/>
          </p:nvPr>
        </p:nvSpPr>
        <p:spPr/>
        <p:txBody>
          <a:bodyPr/>
          <a:lstStyle/>
          <a:p>
            <a:r>
              <a:rPr lang="en-US" dirty="0">
                <a:solidFill>
                  <a:srgbClr val="00B050"/>
                </a:solidFill>
              </a:rPr>
              <a:t>Confusion over Exposure </a:t>
            </a:r>
          </a:p>
        </p:txBody>
      </p:sp>
      <p:sp>
        <p:nvSpPr>
          <p:cNvPr id="3" name="Content Placeholder 2">
            <a:extLst>
              <a:ext uri="{FF2B5EF4-FFF2-40B4-BE49-F238E27FC236}">
                <a16:creationId xmlns:a16="http://schemas.microsoft.com/office/drawing/2014/main" id="{2431120A-9533-EB4E-A378-E661F24A7552}"/>
              </a:ext>
            </a:extLst>
          </p:cNvPr>
          <p:cNvSpPr>
            <a:spLocks noGrp="1"/>
          </p:cNvSpPr>
          <p:nvPr>
            <p:ph idx="1"/>
          </p:nvPr>
        </p:nvSpPr>
        <p:spPr/>
        <p:txBody>
          <a:bodyPr>
            <a:normAutofit/>
          </a:bodyPr>
          <a:lstStyle/>
          <a:p>
            <a:r>
              <a:rPr lang="en-US" sz="2400" dirty="0"/>
              <a:t>Major concerns about the Hart &amp; </a:t>
            </a:r>
            <a:r>
              <a:rPr lang="en-US" sz="2400" dirty="0" err="1"/>
              <a:t>Risley</a:t>
            </a:r>
            <a:r>
              <a:rPr lang="en-US" sz="2400" dirty="0"/>
              <a:t> study: small size, methods that may have suppressed language of lowest SES population</a:t>
            </a:r>
          </a:p>
          <a:p>
            <a:r>
              <a:rPr lang="en-US" sz="2400" dirty="0" err="1"/>
              <a:t>Gilkerson</a:t>
            </a:r>
            <a:r>
              <a:rPr lang="en-US" sz="2400" dirty="0"/>
              <a:t>, et al. (2015): replicated the study, but with a larger sample of kids (329) and greater amount of data (and without researchers present—LENA); found that lower SES kids vocalized less than other kids and this explained 7-16% of the variance in oral language development---found a 4 million word gap by age of three </a:t>
            </a:r>
          </a:p>
          <a:p>
            <a:r>
              <a:rPr lang="en-US" sz="2400" dirty="0"/>
              <a:t>Sperry, Sperry, &amp; Miller, (2018): no differences (but didn’t include a high SES group and counted ambient language)</a:t>
            </a:r>
          </a:p>
          <a:p>
            <a:pPr marL="0" indent="0">
              <a:buNone/>
            </a:pPr>
            <a:endParaRPr lang="en-US" sz="2400" dirty="0"/>
          </a:p>
        </p:txBody>
      </p:sp>
    </p:spTree>
    <p:extLst>
      <p:ext uri="{BB962C8B-B14F-4D97-AF65-F5344CB8AC3E}">
        <p14:creationId xmlns:p14="http://schemas.microsoft.com/office/powerpoint/2010/main" val="3880867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6124</TotalTime>
  <Words>10825</Words>
  <Application>Microsoft Macintosh PowerPoint</Application>
  <PresentationFormat>On-screen Show (4:3)</PresentationFormat>
  <Paragraphs>1612</Paragraphs>
  <Slides>167</Slides>
  <Notes>56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167</vt:i4>
      </vt:variant>
    </vt:vector>
  </HeadingPairs>
  <TitlesOfParts>
    <vt:vector size="183" baseType="lpstr">
      <vt:lpstr>Aharoni</vt:lpstr>
      <vt:lpstr>Arial</vt:lpstr>
      <vt:lpstr>Arial Rounded MT Bold</vt:lpstr>
      <vt:lpstr>Calibri</vt:lpstr>
      <vt:lpstr>Cambria</vt:lpstr>
      <vt:lpstr>Helvetica</vt:lpstr>
      <vt:lpstr>inherit</vt:lpstr>
      <vt:lpstr>Kidprint</vt:lpstr>
      <vt:lpstr>Segoe</vt:lpstr>
      <vt:lpstr>Times New Roman</vt:lpstr>
      <vt:lpstr>Verdana</vt:lpstr>
      <vt:lpstr>Wingdings</vt:lpstr>
      <vt:lpstr>Office Theme</vt:lpstr>
      <vt:lpstr>Chart</vt:lpstr>
      <vt:lpstr>Excel.Chart.8</vt:lpstr>
      <vt:lpstr>Document</vt:lpstr>
      <vt:lpstr>  </vt:lpstr>
      <vt:lpstr>Definition of Oral Language</vt:lpstr>
      <vt:lpstr>Definition of Literacy</vt:lpstr>
      <vt:lpstr>Functions of Language and Literacy</vt:lpstr>
      <vt:lpstr>Source of Oral Language</vt:lpstr>
      <vt:lpstr>Source of Literacy</vt:lpstr>
      <vt:lpstr>Relationship of Language and Literacy</vt:lpstr>
      <vt:lpstr>Language &amp; Literacy Relations (cont.)</vt:lpstr>
      <vt:lpstr>Language &amp; Literacy Relations (cont.)</vt:lpstr>
      <vt:lpstr>Stages of Oral Language Development  </vt:lpstr>
      <vt:lpstr>Stages of Oral Language Development (cont.) </vt:lpstr>
      <vt:lpstr>Purpose of Presentation</vt:lpstr>
      <vt:lpstr>Systems of Language</vt:lpstr>
      <vt:lpstr>Systems of Language</vt:lpstr>
      <vt:lpstr>Phonology</vt:lpstr>
      <vt:lpstr>Phones</vt:lpstr>
      <vt:lpstr>Phonemes</vt:lpstr>
      <vt:lpstr>How Phonemes Are Formed</vt:lpstr>
      <vt:lpstr>How Consonants Are Formed </vt:lpstr>
      <vt:lpstr>Distinguishing Consonants</vt:lpstr>
      <vt:lpstr>Distinguishing Consonants</vt:lpstr>
      <vt:lpstr>How Vowels Are Formed </vt:lpstr>
      <vt:lpstr>How Vowels Are Formed (cont.) </vt:lpstr>
      <vt:lpstr>English Phonemes</vt:lpstr>
      <vt:lpstr>Consonants</vt:lpstr>
      <vt:lpstr>Consonants (cont.)</vt:lpstr>
      <vt:lpstr>Consonants Digraphs</vt:lpstr>
      <vt:lpstr>Short Vowels</vt:lpstr>
      <vt:lpstr>Long Vowels</vt:lpstr>
      <vt:lpstr>Other Vowel Sounds</vt:lpstr>
      <vt:lpstr>Vowel Dipthongs</vt:lpstr>
      <vt:lpstr>R-affected Vowels</vt:lpstr>
      <vt:lpstr>Phonological Development</vt:lpstr>
      <vt:lpstr>Phonological Development (cont.)</vt:lpstr>
      <vt:lpstr>Phonological Development (cont.)</vt:lpstr>
      <vt:lpstr>Statistical Learning</vt:lpstr>
      <vt:lpstr>Birth of a Word</vt:lpstr>
      <vt:lpstr>Phonology and Literacy</vt:lpstr>
      <vt:lpstr>Phonology and Literacy (cont.)</vt:lpstr>
      <vt:lpstr>Phonology and Literacy (cont.)</vt:lpstr>
      <vt:lpstr>Phonology and Literacy (cont.)</vt:lpstr>
      <vt:lpstr>Phonological Awareness</vt:lpstr>
      <vt:lpstr>Phonological Awareness (cont.)</vt:lpstr>
      <vt:lpstr>Research on PA </vt:lpstr>
      <vt:lpstr>Phonological Awareness Continuum</vt:lpstr>
      <vt:lpstr>Implications</vt:lpstr>
      <vt:lpstr>Decoding and Language</vt:lpstr>
      <vt:lpstr>Decoding and Language (cont.)</vt:lpstr>
      <vt:lpstr>Decoding and Language (cont.)</vt:lpstr>
      <vt:lpstr>Decoding and Language (cont.)</vt:lpstr>
      <vt:lpstr>Decoding and Language (cont.)</vt:lpstr>
      <vt:lpstr>Decoding and Language (cont.)</vt:lpstr>
      <vt:lpstr>Implications</vt:lpstr>
      <vt:lpstr>Invented Spelling</vt:lpstr>
      <vt:lpstr>Pre-communicative Stage</vt:lpstr>
      <vt:lpstr>Pre-communicative Stage (cont.)</vt:lpstr>
      <vt:lpstr>Semiphonetic Stage</vt:lpstr>
      <vt:lpstr>Semiphonetic Stage (cont.)</vt:lpstr>
      <vt:lpstr>Examples of Letter-Name Spelling</vt:lpstr>
      <vt:lpstr>Examples of Letter-Name Spelling (cont.)</vt:lpstr>
      <vt:lpstr>Examples of Letter-Name Spelling (cont.)</vt:lpstr>
      <vt:lpstr>Examples of Letter-Name Spelling (cont.)</vt:lpstr>
      <vt:lpstr>Examples of Letter-Name Spelling (cont.)</vt:lpstr>
      <vt:lpstr>Examples of Letter-Name Spelling (cont.)</vt:lpstr>
      <vt:lpstr>Phonetic Stage</vt:lpstr>
      <vt:lpstr>Phonetic Stage (cont.)</vt:lpstr>
      <vt:lpstr>Transitional Stage</vt:lpstr>
      <vt:lpstr>Transitional Spelling (cont.)</vt:lpstr>
      <vt:lpstr>Correct Stage</vt:lpstr>
      <vt:lpstr>Correct Stage (cont.)</vt:lpstr>
      <vt:lpstr>Implications</vt:lpstr>
      <vt:lpstr>Systems of Language</vt:lpstr>
      <vt:lpstr>Systems of Language</vt:lpstr>
      <vt:lpstr>Semantics</vt:lpstr>
      <vt:lpstr>Components of Semantics</vt:lpstr>
      <vt:lpstr>PowerPoint Presentation</vt:lpstr>
      <vt:lpstr>PowerPoint Presentation</vt:lpstr>
      <vt:lpstr>PowerPoint Presentation</vt:lpstr>
      <vt:lpstr>PowerPoint Presentation</vt:lpstr>
      <vt:lpstr>Semantic Development</vt:lpstr>
      <vt:lpstr> Vocabulary Burst</vt:lpstr>
      <vt:lpstr>Theories of Semantic Development</vt:lpstr>
      <vt:lpstr> Fast Mapping</vt:lpstr>
      <vt:lpstr> Statistical Learning</vt:lpstr>
      <vt:lpstr>Quine’s Observation</vt:lpstr>
      <vt:lpstr>Rule-Based Learning</vt:lpstr>
      <vt:lpstr>Taxonomic Assumption</vt:lpstr>
      <vt:lpstr>Taxonomic Assumption (cont.)</vt:lpstr>
      <vt:lpstr>Taxonomic Assumption (cont.)</vt:lpstr>
      <vt:lpstr>Semantic Learning Errors</vt:lpstr>
      <vt:lpstr>Lexeme Categories</vt:lpstr>
      <vt:lpstr>Morpheme Categories</vt:lpstr>
      <vt:lpstr>Morpheme Categories (cont.)</vt:lpstr>
      <vt:lpstr>Morpheme Categories (cont.)</vt:lpstr>
      <vt:lpstr>Types of Function Words</vt:lpstr>
      <vt:lpstr>Morphological Development</vt:lpstr>
      <vt:lpstr>Morphological Development (cont.)</vt:lpstr>
      <vt:lpstr>Exposure to Words</vt:lpstr>
      <vt:lpstr>Confusion over Exposure </vt:lpstr>
      <vt:lpstr>Confusion over Exposure (cont.) </vt:lpstr>
      <vt:lpstr>PowerPoint Presentation</vt:lpstr>
      <vt:lpstr>Interactions</vt:lpstr>
      <vt:lpstr>Interactions</vt:lpstr>
      <vt:lpstr>Cumulative Language Experiences</vt:lpstr>
      <vt:lpstr>Importance of Vocabulary to Reading</vt:lpstr>
      <vt:lpstr>Importance of Vocabulary to Reading (cont.)</vt:lpstr>
      <vt:lpstr>Building Vocabulary </vt:lpstr>
      <vt:lpstr>Building Vocabulary </vt:lpstr>
      <vt:lpstr>Reading to Children</vt:lpstr>
      <vt:lpstr>PowerPoint Presentation</vt:lpstr>
      <vt:lpstr>Reading to Children (cont.)</vt:lpstr>
      <vt:lpstr>Explicit Vocabulary Instruction: Text Talk</vt:lpstr>
      <vt:lpstr>Text Talk</vt:lpstr>
      <vt:lpstr>Text Talk (cont.)</vt:lpstr>
      <vt:lpstr>Text Talk (cont.)</vt:lpstr>
      <vt:lpstr>Text Talk (cont.)</vt:lpstr>
      <vt:lpstr>Text Talk (cont.)</vt:lpstr>
      <vt:lpstr>Text Talk (cont.)</vt:lpstr>
      <vt:lpstr>Text Talk (cont.)</vt:lpstr>
      <vt:lpstr>Text Talk (cont.)</vt:lpstr>
      <vt:lpstr>Text Talk (cont.)</vt:lpstr>
      <vt:lpstr> Tiers for Word Selection &amp; Instruction </vt:lpstr>
      <vt:lpstr> Most Frequent English Suffixes  </vt:lpstr>
      <vt:lpstr> Most Frequent English Prefixes </vt:lpstr>
      <vt:lpstr>Explicit Vocabulary Lesson</vt:lpstr>
      <vt:lpstr>Explicit Morpheme Instruction</vt:lpstr>
      <vt:lpstr>Systems of Language</vt:lpstr>
      <vt:lpstr>Systems of Language</vt:lpstr>
      <vt:lpstr>Syntax</vt:lpstr>
      <vt:lpstr>Components of Syntax</vt:lpstr>
      <vt:lpstr>Syntax vs. Semantics</vt:lpstr>
      <vt:lpstr>Development of Syntax</vt:lpstr>
      <vt:lpstr>Telegraphic Language</vt:lpstr>
      <vt:lpstr>PowerPoint Presentation</vt:lpstr>
      <vt:lpstr>Learning Syntax</vt:lpstr>
      <vt:lpstr>Sentence Combining </vt:lpstr>
      <vt:lpstr>Sentence Combining (cont.) </vt:lpstr>
      <vt:lpstr>Sentence Combining (cont.) </vt:lpstr>
      <vt:lpstr>Cohesion</vt:lpstr>
      <vt:lpstr>Cohesion Categories</vt:lpstr>
      <vt:lpstr>Cohesion Development</vt:lpstr>
      <vt:lpstr>Systems of Language</vt:lpstr>
      <vt:lpstr>Systems of Language</vt:lpstr>
      <vt:lpstr>Pragmatics</vt:lpstr>
      <vt:lpstr>Examples of Pragmatics</vt:lpstr>
      <vt:lpstr>Formal vs. Informal Language</vt:lpstr>
      <vt:lpstr>Register Differences</vt:lpstr>
      <vt:lpstr>Other Relevant Issues in Pragmatics</vt:lpstr>
      <vt:lpstr>Story Mapping </vt:lpstr>
      <vt:lpstr>Text Structure</vt:lpstr>
      <vt:lpstr>Relationship of Language/Literacy</vt:lpstr>
      <vt:lpstr>Decoding</vt:lpstr>
      <vt:lpstr>Decoding (cont).</vt:lpstr>
      <vt:lpstr>Comprehension</vt:lpstr>
      <vt:lpstr>Comprehension (cont).</vt:lpstr>
      <vt:lpstr>Does oral language definition matter?</vt:lpstr>
      <vt:lpstr>Oral Language Predictors</vt:lpstr>
      <vt:lpstr>Language Environment</vt:lpstr>
      <vt:lpstr>Recent Study</vt:lpstr>
      <vt:lpstr>Oral Language Environment:  Modeling</vt:lpstr>
      <vt:lpstr>Oral Language Environment:  Information Focus</vt:lpstr>
      <vt:lpstr>Oral Language Environment:                 Encourages Child Language</vt:lpstr>
      <vt:lpstr>Oral Language Environment:                    Response to Students</vt:lpstr>
      <vt:lpstr>PowerPoint Presentation</vt:lpstr>
      <vt:lpstr>Explicit Oral Language Skills to  Support Reading in ELA Standards </vt:lpstr>
      <vt:lpstr>References </vt:lpstr>
      <vt:lpstr>References </vt:lpstr>
    </vt:vector>
  </TitlesOfParts>
  <Company>Shanahan Consulting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Timothy Shanahan</dc:creator>
  <cp:lastModifiedBy>Shanahan, Timothy E</cp:lastModifiedBy>
  <cp:revision>126</cp:revision>
  <dcterms:created xsi:type="dcterms:W3CDTF">2017-07-03T16:46:55Z</dcterms:created>
  <dcterms:modified xsi:type="dcterms:W3CDTF">2019-07-06T20:18:29Z</dcterms:modified>
</cp:coreProperties>
</file>