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notesMasterIdLst>
    <p:notesMasterId r:id="rId54"/>
  </p:notesMasterIdLst>
  <p:sldIdLst>
    <p:sldId id="256" r:id="rId2"/>
    <p:sldId id="277" r:id="rId3"/>
    <p:sldId id="278" r:id="rId4"/>
    <p:sldId id="279" r:id="rId5"/>
    <p:sldId id="267" r:id="rId6"/>
    <p:sldId id="274" r:id="rId7"/>
    <p:sldId id="275" r:id="rId8"/>
    <p:sldId id="276" r:id="rId9"/>
    <p:sldId id="259" r:id="rId10"/>
    <p:sldId id="266" r:id="rId11"/>
    <p:sldId id="280" r:id="rId12"/>
    <p:sldId id="258" r:id="rId13"/>
    <p:sldId id="281" r:id="rId14"/>
    <p:sldId id="282" r:id="rId15"/>
    <p:sldId id="283" r:id="rId16"/>
    <p:sldId id="284" r:id="rId17"/>
    <p:sldId id="285" r:id="rId18"/>
    <p:sldId id="286" r:id="rId19"/>
    <p:sldId id="290" r:id="rId20"/>
    <p:sldId id="291" r:id="rId21"/>
    <p:sldId id="292" r:id="rId22"/>
    <p:sldId id="293" r:id="rId23"/>
    <p:sldId id="289" r:id="rId24"/>
    <p:sldId id="294" r:id="rId25"/>
    <p:sldId id="295" r:id="rId26"/>
    <p:sldId id="314" r:id="rId27"/>
    <p:sldId id="315" r:id="rId28"/>
    <p:sldId id="298" r:id="rId29"/>
    <p:sldId id="299" r:id="rId30"/>
    <p:sldId id="300" r:id="rId31"/>
    <p:sldId id="301" r:id="rId32"/>
    <p:sldId id="302" r:id="rId33"/>
    <p:sldId id="303" r:id="rId34"/>
    <p:sldId id="304" r:id="rId35"/>
    <p:sldId id="305" r:id="rId36"/>
    <p:sldId id="306" r:id="rId37"/>
    <p:sldId id="307" r:id="rId38"/>
    <p:sldId id="308" r:id="rId39"/>
    <p:sldId id="313" r:id="rId40"/>
    <p:sldId id="319" r:id="rId41"/>
    <p:sldId id="339" r:id="rId42"/>
    <p:sldId id="322" r:id="rId43"/>
    <p:sldId id="323" r:id="rId44"/>
    <p:sldId id="324" r:id="rId45"/>
    <p:sldId id="325" r:id="rId46"/>
    <p:sldId id="326" r:id="rId47"/>
    <p:sldId id="327" r:id="rId48"/>
    <p:sldId id="338" r:id="rId49"/>
    <p:sldId id="260" r:id="rId50"/>
    <p:sldId id="316" r:id="rId51"/>
    <p:sldId id="317" r:id="rId52"/>
    <p:sldId id="340" r:id="rId5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4" d="100"/>
          <a:sy n="74" d="100"/>
        </p:scale>
        <p:origin x="-199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notesMaster" Target="notesMasters/notesMaster1.xml"/><Relationship Id="rId55" Type="http://schemas.openxmlformats.org/officeDocument/2006/relationships/printerSettings" Target="printerSettings/printerSettings1.bin"/><Relationship Id="rId56" Type="http://schemas.openxmlformats.org/officeDocument/2006/relationships/presProps" Target="presProps.xml"/><Relationship Id="rId57" Type="http://schemas.openxmlformats.org/officeDocument/2006/relationships/viewProps" Target="viewProps.xml"/><Relationship Id="rId58" Type="http://schemas.openxmlformats.org/officeDocument/2006/relationships/theme" Target="theme/theme1.xml"/><Relationship Id="rId59"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ACEEC2-F3DC-E64C-9F72-483D9FA48F40}" type="datetimeFigureOut">
              <a:rPr lang="en-US" smtClean="0"/>
              <a:t>1/3/17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3769B0-DA28-E440-9179-7499B23C1DB3}" type="slidenum">
              <a:rPr lang="en-US" smtClean="0"/>
              <a:t>‹#›</a:t>
            </a:fld>
            <a:endParaRPr lang="en-US"/>
          </a:p>
        </p:txBody>
      </p:sp>
    </p:spTree>
    <p:extLst>
      <p:ext uri="{BB962C8B-B14F-4D97-AF65-F5344CB8AC3E}">
        <p14:creationId xmlns:p14="http://schemas.microsoft.com/office/powerpoint/2010/main" val="29621608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latin typeface="Arial" pitchFamily="34" charset="0"/>
              </a:rPr>
              <a:t>In </a:t>
            </a:r>
            <a:r>
              <a:rPr lang="en-US" i="1" dirty="0" smtClean="0">
                <a:latin typeface="Arial" pitchFamily="34" charset="0"/>
              </a:rPr>
              <a:t>Reading: Between the Lines</a:t>
            </a:r>
            <a:r>
              <a:rPr lang="en-US" dirty="0" smtClean="0">
                <a:latin typeface="Arial" pitchFamily="34" charset="0"/>
              </a:rPr>
              <a:t>, ACT demonstrates that student performance cannot be differentiated in any meaningful way by question type. Students do not perform differently if they are answering literal recall items or inferential items.</a:t>
            </a:r>
          </a:p>
          <a:p>
            <a:r>
              <a:rPr lang="en-US" dirty="0" smtClean="0">
                <a:latin typeface="Arial" pitchFamily="34" charset="0"/>
              </a:rPr>
              <a:t>KEVIN’S IDEA: </a:t>
            </a:r>
          </a:p>
          <a:p>
            <a:r>
              <a:rPr lang="en-US" dirty="0" smtClean="0">
                <a:latin typeface="Arial" pitchFamily="34" charset="0"/>
              </a:rPr>
              <a:t>Ask audience to look at the data presented what would they expect to see in terms of student responses to literal versus inferential questions? </a:t>
            </a:r>
          </a:p>
          <a:p>
            <a:endParaRPr lang="en-US" dirty="0" smtClean="0">
              <a:latin typeface="Arial" pitchFamily="34" charset="0"/>
            </a:endParaRPr>
          </a:p>
          <a:p>
            <a:r>
              <a:rPr lang="en-US" dirty="0" smtClean="0">
                <a:latin typeface="Arial" pitchFamily="34" charset="0"/>
              </a:rPr>
              <a:t>What do they see?</a:t>
            </a:r>
          </a:p>
          <a:p>
            <a:endParaRPr lang="en-US" dirty="0" smtClean="0">
              <a:latin typeface="Arial" pitchFamily="34" charset="0"/>
            </a:endParaRPr>
          </a:p>
          <a:p>
            <a:r>
              <a:rPr lang="en-US" dirty="0" smtClean="0">
                <a:latin typeface="Arial" pitchFamily="34" charset="0"/>
              </a:rPr>
              <a:t>Is there any difference?</a:t>
            </a:r>
          </a:p>
          <a:p>
            <a:r>
              <a:rPr lang="en-US" dirty="0" smtClean="0">
                <a:latin typeface="Arial" pitchFamily="34" charset="0"/>
              </a:rPr>
              <a:t>Katie: notice the very small difference between the lines….because factual questions are easier to answer than the inferential. </a:t>
            </a:r>
          </a:p>
          <a:p>
            <a:endParaRPr lang="en-US" dirty="0" smtClean="0">
              <a:latin typeface="Arial" pitchFamily="34" charset="0"/>
            </a:endParaRPr>
          </a:p>
          <a:p>
            <a:r>
              <a:rPr lang="en-US" dirty="0" smtClean="0">
                <a:latin typeface="Arial" pitchFamily="34" charset="0"/>
              </a:rPr>
              <a:t>Wouldn’t you expect to see a wide gap?  Tiny gap</a:t>
            </a:r>
          </a:p>
        </p:txBody>
      </p:sp>
      <p:sp>
        <p:nvSpPr>
          <p:cNvPr id="27652" name="Slide Number Placeholder 3"/>
          <p:cNvSpPr>
            <a:spLocks noGrp="1"/>
          </p:cNvSpPr>
          <p:nvPr>
            <p:ph type="sldNum" sz="quarter" idx="5"/>
          </p:nvPr>
        </p:nvSpPr>
        <p:spPr/>
        <p:txBody>
          <a:bodyPr/>
          <a:lstStyle/>
          <a:p>
            <a:pPr>
              <a:defRPr/>
            </a:pPr>
            <a:fld id="{EC2ACAD8-607C-462A-A419-5F3FD5E0F309}" type="slidenum">
              <a:rPr lang="en-US" smtClean="0">
                <a:latin typeface="Arial" pitchFamily="34" charset="0"/>
              </a:rPr>
              <a:pPr>
                <a:defRPr/>
              </a:pPr>
              <a:t>6</a:t>
            </a:fld>
            <a:endParaRPr lang="en-US" dirty="0"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latin typeface="Arial" pitchFamily="34" charset="0"/>
              </a:rPr>
              <a:t>ACT demonstrates that student performance cannot be differentiated in any meaningful way by question type. Students do not perform differently if they are answering vocabulary items or main idea.</a:t>
            </a:r>
          </a:p>
          <a:p>
            <a:endParaRPr lang="en-US" dirty="0" smtClean="0">
              <a:latin typeface="Arial" pitchFamily="34" charset="0"/>
            </a:endParaRPr>
          </a:p>
          <a:p>
            <a:r>
              <a:rPr lang="en-US" dirty="0" smtClean="0">
                <a:latin typeface="Arial" pitchFamily="34" charset="0"/>
              </a:rPr>
              <a:t>KEVIN’S IDEA: </a:t>
            </a:r>
          </a:p>
          <a:p>
            <a:r>
              <a:rPr lang="en-US" dirty="0" smtClean="0">
                <a:latin typeface="Arial" pitchFamily="34" charset="0"/>
              </a:rPr>
              <a:t>Ask audience to look at the data presented what would they expect to see in terms of student responses to literal versus inferential questions? </a:t>
            </a:r>
          </a:p>
          <a:p>
            <a:endParaRPr lang="en-US" dirty="0" smtClean="0">
              <a:latin typeface="Arial" pitchFamily="34" charset="0"/>
            </a:endParaRPr>
          </a:p>
          <a:p>
            <a:r>
              <a:rPr lang="en-US" dirty="0" smtClean="0">
                <a:latin typeface="Arial" pitchFamily="34" charset="0"/>
              </a:rPr>
              <a:t>What do they see?</a:t>
            </a:r>
          </a:p>
          <a:p>
            <a:endParaRPr lang="en-US" dirty="0" smtClean="0">
              <a:latin typeface="Arial" pitchFamily="34" charset="0"/>
            </a:endParaRPr>
          </a:p>
          <a:p>
            <a:r>
              <a:rPr lang="en-US" dirty="0" smtClean="0">
                <a:latin typeface="Arial" pitchFamily="34" charset="0"/>
              </a:rPr>
              <a:t>Is there any difference?</a:t>
            </a:r>
          </a:p>
          <a:p>
            <a:r>
              <a:rPr lang="en-US" dirty="0" smtClean="0">
                <a:latin typeface="Arial" pitchFamily="34" charset="0"/>
              </a:rPr>
              <a:t>Katie: notice the very small difference between the </a:t>
            </a:r>
            <a:r>
              <a:rPr lang="en-US" smtClean="0">
                <a:latin typeface="Arial" pitchFamily="34" charset="0"/>
              </a:rPr>
              <a:t>lines….</a:t>
            </a:r>
            <a:endParaRPr lang="en-US" dirty="0" smtClean="0">
              <a:latin typeface="Arial" pitchFamily="34" charset="0"/>
            </a:endParaRPr>
          </a:p>
          <a:p>
            <a:endParaRPr lang="en-US" dirty="0" smtClean="0">
              <a:latin typeface="Arial" pitchFamily="34" charset="0"/>
            </a:endParaRPr>
          </a:p>
          <a:p>
            <a:r>
              <a:rPr lang="en-US" dirty="0" smtClean="0">
                <a:latin typeface="Arial" pitchFamily="34" charset="0"/>
              </a:rPr>
              <a:t>Wouldn’t you expect to see a wide gap?  Tiny gap</a:t>
            </a:r>
          </a:p>
          <a:p>
            <a:endParaRPr lang="en-US" dirty="0" smtClean="0">
              <a:latin typeface="Arial" pitchFamily="34" charset="0"/>
            </a:endParaRPr>
          </a:p>
          <a:p>
            <a:r>
              <a:rPr lang="en-US" dirty="0" smtClean="0">
                <a:latin typeface="Arial" pitchFamily="34" charset="0"/>
              </a:rPr>
              <a:t>Make the point---we spend so much time on skills based instruction, question types, etc. and ACT found no difference.</a:t>
            </a:r>
          </a:p>
          <a:p>
            <a:endParaRPr lang="en-US" dirty="0" smtClean="0">
              <a:latin typeface="Arial" pitchFamily="34" charset="0"/>
            </a:endParaRPr>
          </a:p>
        </p:txBody>
      </p:sp>
      <p:sp>
        <p:nvSpPr>
          <p:cNvPr id="28676" name="Slide Number Placeholder 3"/>
          <p:cNvSpPr>
            <a:spLocks noGrp="1"/>
          </p:cNvSpPr>
          <p:nvPr>
            <p:ph type="sldNum" sz="quarter" idx="5"/>
          </p:nvPr>
        </p:nvSpPr>
        <p:spPr/>
        <p:txBody>
          <a:bodyPr/>
          <a:lstStyle/>
          <a:p>
            <a:pPr>
              <a:defRPr/>
            </a:pPr>
            <a:fld id="{22115ED0-5F21-46FC-A2F2-9A2795905E79}" type="slidenum">
              <a:rPr lang="en-US" smtClean="0">
                <a:latin typeface="Arial" pitchFamily="34" charset="0"/>
              </a:rPr>
              <a:pPr>
                <a:defRPr/>
              </a:pPr>
              <a:t>7</a:t>
            </a:fld>
            <a:endParaRPr lang="en-US" dirty="0"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latin typeface="Arial" pitchFamily="34" charset="0"/>
              </a:rPr>
              <a:t>Test performance, according to ACT, is driven by text rather than questions. Thus, if students are asked to read a hard passage, they may only answer a few questions correctly, no matter what types of questions they may be. On the other hand, with an easy enough text, students may answer almost any questions right, again with no differences by question type.</a:t>
            </a:r>
          </a:p>
        </p:txBody>
      </p:sp>
      <p:sp>
        <p:nvSpPr>
          <p:cNvPr id="29700" name="Slide Number Placeholder 3"/>
          <p:cNvSpPr>
            <a:spLocks noGrp="1"/>
          </p:cNvSpPr>
          <p:nvPr>
            <p:ph type="sldNum" sz="quarter" idx="5"/>
          </p:nvPr>
        </p:nvSpPr>
        <p:spPr/>
        <p:txBody>
          <a:bodyPr/>
          <a:lstStyle/>
          <a:p>
            <a:pPr>
              <a:defRPr/>
            </a:pPr>
            <a:fld id="{460191FB-BB70-49DC-B7B7-5CC4B5121F8F}" type="slidenum">
              <a:rPr lang="en-US" smtClean="0">
                <a:latin typeface="Arial" pitchFamily="34" charset="0"/>
              </a:rPr>
              <a:pPr>
                <a:defRPr/>
              </a:pPr>
              <a:t>8</a:t>
            </a:fld>
            <a:endParaRPr lang="en-US" dirty="0"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9C1E5FD6-94E5-C144-80D6-CAF257E74C2F}" type="datetimeFigureOut">
              <a:rPr lang="en-US" smtClean="0"/>
              <a:t>1/3/17</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pPr algn="r"/>
            <a:fld id="{F7886C9C-DC18-4195-8FD5-A50AA931D419}" type="slidenum">
              <a:rPr lang="en-US" smtClean="0"/>
              <a:pPr algn="r"/>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1E5FD6-94E5-C144-80D6-CAF257E74C2F}" type="datetimeFigureOut">
              <a:rPr lang="en-US" smtClean="0"/>
              <a:t>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0FC513-F20D-BB4D-A53E-DEA9404C499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C1E5FD6-94E5-C144-80D6-CAF257E74C2F}" type="datetimeFigureOut">
              <a:rPr lang="en-US" smtClean="0"/>
              <a:t>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60FC513-F20D-BB4D-A53E-DEA9404C499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C1E5FD6-94E5-C144-80D6-CAF257E74C2F}" type="datetimeFigureOut">
              <a:rPr lang="en-US" smtClean="0"/>
              <a:t>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0FC513-F20D-BB4D-A53E-DEA9404C4998}"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9C1E5FD6-94E5-C144-80D6-CAF257E74C2F}" type="datetimeFigureOut">
              <a:rPr lang="en-US" smtClean="0"/>
              <a:t>1/3/17</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160FC513-F20D-BB4D-A53E-DEA9404C4998}"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C1E5FD6-94E5-C144-80D6-CAF257E74C2F}" type="datetimeFigureOut">
              <a:rPr lang="en-US" smtClean="0"/>
              <a:t>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0FC513-F20D-BB4D-A53E-DEA9404C4998}"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C1E5FD6-94E5-C144-80D6-CAF257E74C2F}" type="datetimeFigureOut">
              <a:rPr lang="en-US" smtClean="0"/>
              <a:t>1/3/17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0FC513-F20D-BB4D-A53E-DEA9404C4998}"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C1E5FD6-94E5-C144-80D6-CAF257E74C2F}" type="datetimeFigureOut">
              <a:rPr lang="en-US" smtClean="0"/>
              <a:t>1/3/17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0FC513-F20D-BB4D-A53E-DEA9404C4998}"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9C1E5FD6-94E5-C144-80D6-CAF257E74C2F}" type="datetimeFigureOut">
              <a:rPr lang="en-US" smtClean="0"/>
              <a:t>1/3/17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0FC513-F20D-BB4D-A53E-DEA9404C499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1E5FD6-94E5-C144-80D6-CAF257E74C2F}" type="datetimeFigureOut">
              <a:rPr lang="en-US" smtClean="0"/>
              <a:t>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160FC513-F20D-BB4D-A53E-DEA9404C4998}"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1E5FD6-94E5-C144-80D6-CAF257E74C2F}" type="datetimeFigureOut">
              <a:rPr lang="en-US" smtClean="0"/>
              <a:t>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0FC513-F20D-BB4D-A53E-DEA9404C4998}"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9C1E5FD6-94E5-C144-80D6-CAF257E74C2F}" type="datetimeFigureOut">
              <a:rPr lang="en-US" smtClean="0"/>
              <a:t>1/3/17</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160FC513-F20D-BB4D-A53E-DEA9404C499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sz="2400" dirty="0" smtClean="0"/>
              <a:t>Timothy Shanahan</a:t>
            </a:r>
          </a:p>
          <a:p>
            <a:r>
              <a:rPr lang="en-US" sz="1800" dirty="0" smtClean="0"/>
              <a:t>University of Illinois at Chicago</a:t>
            </a:r>
          </a:p>
          <a:p>
            <a:r>
              <a:rPr lang="en-US" sz="1800" dirty="0" err="1" smtClean="0"/>
              <a:t>www.shanahanonliteracy.com</a:t>
            </a:r>
            <a:endParaRPr lang="en-US" sz="1800" dirty="0"/>
          </a:p>
        </p:txBody>
      </p:sp>
      <p:sp>
        <p:nvSpPr>
          <p:cNvPr id="2" name="Title 1"/>
          <p:cNvSpPr>
            <a:spLocks noGrp="1"/>
          </p:cNvSpPr>
          <p:nvPr>
            <p:ph type="title"/>
          </p:nvPr>
        </p:nvSpPr>
        <p:spPr>
          <a:xfrm>
            <a:off x="211644" y="2052960"/>
            <a:ext cx="6570156" cy="1828800"/>
          </a:xfrm>
        </p:spPr>
        <p:txBody>
          <a:bodyPr/>
          <a:lstStyle/>
          <a:p>
            <a:r>
              <a:rPr lang="en-US" dirty="0" smtClean="0"/>
              <a:t>How and how not to get higher test scores  </a:t>
            </a:r>
            <a:endParaRPr lang="en-US" dirty="0"/>
          </a:p>
        </p:txBody>
      </p:sp>
    </p:spTree>
    <p:extLst>
      <p:ext uri="{BB962C8B-B14F-4D97-AF65-F5344CB8AC3E}">
        <p14:creationId xmlns:p14="http://schemas.microsoft.com/office/powerpoint/2010/main" val="3460020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Can we Get higher </a:t>
            </a:r>
            <a:br>
              <a:rPr lang="en-US" dirty="0" smtClean="0"/>
            </a:br>
            <a:r>
              <a:rPr lang="en-US" dirty="0" smtClean="0"/>
              <a:t>reading scores?</a:t>
            </a:r>
            <a:endParaRPr lang="en-US" dirty="0"/>
          </a:p>
        </p:txBody>
      </p:sp>
      <p:sp>
        <p:nvSpPr>
          <p:cNvPr id="6" name="Content Placeholder 5"/>
          <p:cNvSpPr>
            <a:spLocks noGrp="1"/>
          </p:cNvSpPr>
          <p:nvPr>
            <p:ph idx="1"/>
          </p:nvPr>
        </p:nvSpPr>
        <p:spPr/>
        <p:txBody>
          <a:bodyPr/>
          <a:lstStyle/>
          <a:p>
            <a:pPr marL="45720" indent="0">
              <a:buNone/>
            </a:pPr>
            <a:endParaRPr lang="en-US" dirty="0" smtClean="0"/>
          </a:p>
          <a:p>
            <a:pPr marL="45720" indent="0">
              <a:buNone/>
            </a:pPr>
            <a:endParaRPr lang="en-US" dirty="0"/>
          </a:p>
          <a:p>
            <a:pPr marL="45720" indent="0" algn="ctr">
              <a:buNone/>
            </a:pPr>
            <a:r>
              <a:rPr lang="en-US" sz="7200" b="1" dirty="0" smtClean="0"/>
              <a:t>Teach reading!</a:t>
            </a:r>
            <a:endParaRPr lang="en-US" sz="7200" b="1" dirty="0"/>
          </a:p>
        </p:txBody>
      </p:sp>
    </p:spTree>
    <p:extLst>
      <p:ext uri="{BB962C8B-B14F-4D97-AF65-F5344CB8AC3E}">
        <p14:creationId xmlns:p14="http://schemas.microsoft.com/office/powerpoint/2010/main" val="13943246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animEffect transition="in" filter="blinds(horizontal)">
                                      <p:cBhvr>
                                        <p:cTn id="11"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Aft>
                <a:spcPts val="600"/>
              </a:spcAft>
            </a:pPr>
            <a:r>
              <a:rPr lang="en-US" sz="2800" dirty="0" smtClean="0"/>
              <a:t>What does test reading entail?</a:t>
            </a:r>
          </a:p>
          <a:p>
            <a:pPr>
              <a:spcAft>
                <a:spcPts val="600"/>
              </a:spcAft>
            </a:pPr>
            <a:r>
              <a:rPr lang="en-US" sz="2800" dirty="0" smtClean="0"/>
              <a:t>What will allow students to do better in making sense of the passages that they are asked to read on the tests?</a:t>
            </a:r>
          </a:p>
          <a:p>
            <a:pPr marL="45720" indent="0">
              <a:spcAft>
                <a:spcPts val="600"/>
              </a:spcAft>
              <a:buNone/>
            </a:pPr>
            <a:endParaRPr lang="en-US" dirty="0"/>
          </a:p>
        </p:txBody>
      </p:sp>
      <p:sp>
        <p:nvSpPr>
          <p:cNvPr id="3" name="Title 2"/>
          <p:cNvSpPr>
            <a:spLocks noGrp="1"/>
          </p:cNvSpPr>
          <p:nvPr>
            <p:ph type="title"/>
          </p:nvPr>
        </p:nvSpPr>
        <p:spPr/>
        <p:txBody>
          <a:bodyPr/>
          <a:lstStyle/>
          <a:p>
            <a:r>
              <a:rPr lang="en-US" dirty="0" smtClean="0"/>
              <a:t>Let’s think about reading</a:t>
            </a:r>
            <a:endParaRPr lang="en-US" dirty="0"/>
          </a:p>
        </p:txBody>
      </p:sp>
    </p:spTree>
    <p:extLst>
      <p:ext uri="{BB962C8B-B14F-4D97-AF65-F5344CB8AC3E}">
        <p14:creationId xmlns:p14="http://schemas.microsoft.com/office/powerpoint/2010/main" val="380293296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800" dirty="0" smtClean="0"/>
              <a:t>To read a text, one has to read the words independently</a:t>
            </a:r>
          </a:p>
          <a:p>
            <a:r>
              <a:rPr lang="en-US" sz="2800" dirty="0" smtClean="0"/>
              <a:t>Most elementary school students who struggle with reading, struggle to decode</a:t>
            </a:r>
          </a:p>
          <a:p>
            <a:r>
              <a:rPr lang="en-US" sz="2800" dirty="0" smtClean="0"/>
              <a:t>Really low students may still need some instruction in phonological awareness and/or phonics</a:t>
            </a:r>
          </a:p>
          <a:p>
            <a:r>
              <a:rPr lang="en-US" sz="2800" dirty="0" smtClean="0"/>
              <a:t>Many know basic sounds and spelling patterns, but their oral reading fluency suffers</a:t>
            </a:r>
          </a:p>
          <a:p>
            <a:pPr marL="45720" indent="0">
              <a:buNone/>
            </a:pPr>
            <a:r>
              <a:rPr lang="en-US" sz="2800" dirty="0" smtClean="0"/>
              <a:t>  </a:t>
            </a:r>
            <a:endParaRPr lang="en-US" sz="2800" dirty="0"/>
          </a:p>
        </p:txBody>
      </p:sp>
      <p:sp>
        <p:nvSpPr>
          <p:cNvPr id="2" name="Title 1"/>
          <p:cNvSpPr>
            <a:spLocks noGrp="1"/>
          </p:cNvSpPr>
          <p:nvPr>
            <p:ph type="title"/>
          </p:nvPr>
        </p:nvSpPr>
        <p:spPr/>
        <p:txBody>
          <a:bodyPr>
            <a:normAutofit/>
          </a:bodyPr>
          <a:lstStyle/>
          <a:p>
            <a:r>
              <a:rPr lang="en-US" dirty="0" smtClean="0"/>
              <a:t>Decoding and fluency matter a lot</a:t>
            </a:r>
            <a:endParaRPr lang="en-US" dirty="0"/>
          </a:p>
        </p:txBody>
      </p:sp>
    </p:spTree>
    <p:extLst>
      <p:ext uri="{BB962C8B-B14F-4D97-AF65-F5344CB8AC3E}">
        <p14:creationId xmlns:p14="http://schemas.microsoft.com/office/powerpoint/2010/main" val="196306285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800" dirty="0" smtClean="0"/>
              <a:t>Often teachers pull back on fluency instruction once accountability testing starts because the tests don’t evaluate oral reading</a:t>
            </a:r>
          </a:p>
          <a:p>
            <a:r>
              <a:rPr lang="en-US" sz="2800" dirty="0" smtClean="0"/>
              <a:t>However, the reason oral reading fluency instruction has been promoted is because of its impact on silent reading achievement (NICHD, 2000)</a:t>
            </a:r>
          </a:p>
          <a:p>
            <a:r>
              <a:rPr lang="en-US" sz="2800" dirty="0" smtClean="0"/>
              <a:t>Effective ORF teaching involves students in reading challenging texts aloud, with repetition, and feedback (not round robin) </a:t>
            </a:r>
            <a:endParaRPr lang="en-US" sz="2800" dirty="0"/>
          </a:p>
        </p:txBody>
      </p:sp>
      <p:sp>
        <p:nvSpPr>
          <p:cNvPr id="2" name="Title 1"/>
          <p:cNvSpPr>
            <a:spLocks noGrp="1"/>
          </p:cNvSpPr>
          <p:nvPr>
            <p:ph type="title"/>
          </p:nvPr>
        </p:nvSpPr>
        <p:spPr/>
        <p:txBody>
          <a:bodyPr>
            <a:normAutofit/>
          </a:bodyPr>
          <a:lstStyle/>
          <a:p>
            <a:r>
              <a:rPr lang="en-US" dirty="0" smtClean="0"/>
              <a:t>Decoding and fluency (cont.)</a:t>
            </a:r>
            <a:endParaRPr lang="en-US" dirty="0"/>
          </a:p>
        </p:txBody>
      </p:sp>
    </p:spTree>
    <p:extLst>
      <p:ext uri="{BB962C8B-B14F-4D97-AF65-F5344CB8AC3E}">
        <p14:creationId xmlns:p14="http://schemas.microsoft.com/office/powerpoint/2010/main" val="27906768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Making sense of text requires knowledge of the meanings of words (vocabulary is important in reading comprehension)</a:t>
            </a:r>
          </a:p>
          <a:p>
            <a:r>
              <a:rPr lang="en-US" sz="2800" dirty="0" smtClean="0"/>
              <a:t>Building vocabulary is a good idea, but its impact on test performance is limited (Stahl &amp; Fairbanks, 1986): 1.00 vs. .30</a:t>
            </a:r>
          </a:p>
          <a:p>
            <a:pPr marL="45720" indent="0">
              <a:buNone/>
            </a:pPr>
            <a:endParaRPr lang="en-US" sz="2800" dirty="0" smtClean="0"/>
          </a:p>
          <a:p>
            <a:endParaRPr lang="en-US" sz="2800" dirty="0" smtClean="0"/>
          </a:p>
          <a:p>
            <a:endParaRPr lang="en-US" sz="2800" dirty="0" smtClean="0"/>
          </a:p>
        </p:txBody>
      </p:sp>
      <p:sp>
        <p:nvSpPr>
          <p:cNvPr id="3" name="Title 2"/>
          <p:cNvSpPr>
            <a:spLocks noGrp="1"/>
          </p:cNvSpPr>
          <p:nvPr>
            <p:ph type="title"/>
          </p:nvPr>
        </p:nvSpPr>
        <p:spPr/>
        <p:txBody>
          <a:bodyPr/>
          <a:lstStyle/>
          <a:p>
            <a:r>
              <a:rPr lang="en-US" dirty="0" smtClean="0"/>
              <a:t>Attention to vocabulary</a:t>
            </a:r>
            <a:endParaRPr lang="en-US" dirty="0"/>
          </a:p>
        </p:txBody>
      </p:sp>
    </p:spTree>
    <p:extLst>
      <p:ext uri="{BB962C8B-B14F-4D97-AF65-F5344CB8AC3E}">
        <p14:creationId xmlns:p14="http://schemas.microsoft.com/office/powerpoint/2010/main" val="3350966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What can a student do when he/she comes to an unknown word on a test?</a:t>
            </a:r>
          </a:p>
          <a:p>
            <a:r>
              <a:rPr lang="en-US" sz="2800" dirty="0" smtClean="0"/>
              <a:t>Two potential sources of information: morphology, context</a:t>
            </a:r>
          </a:p>
          <a:p>
            <a:r>
              <a:rPr lang="en-US" sz="2800" dirty="0" smtClean="0"/>
              <a:t>However, although we often teach both of these skills, we also tend to undermine their use</a:t>
            </a:r>
          </a:p>
          <a:p>
            <a:r>
              <a:rPr lang="en-US" sz="2800" dirty="0" smtClean="0"/>
              <a:t>Preteaching vocabulary does not always make sense</a:t>
            </a:r>
          </a:p>
          <a:p>
            <a:endParaRPr lang="en-US" sz="2800" dirty="0" smtClean="0"/>
          </a:p>
          <a:p>
            <a:endParaRPr lang="en-US" sz="2800" dirty="0" smtClean="0"/>
          </a:p>
        </p:txBody>
      </p:sp>
      <p:sp>
        <p:nvSpPr>
          <p:cNvPr id="3" name="Title 2"/>
          <p:cNvSpPr>
            <a:spLocks noGrp="1"/>
          </p:cNvSpPr>
          <p:nvPr>
            <p:ph type="title"/>
          </p:nvPr>
        </p:nvSpPr>
        <p:spPr/>
        <p:txBody>
          <a:bodyPr/>
          <a:lstStyle/>
          <a:p>
            <a:r>
              <a:rPr lang="en-US" dirty="0" smtClean="0"/>
              <a:t>Attention to vocabulary (cont.)</a:t>
            </a:r>
            <a:endParaRPr lang="en-US" dirty="0"/>
          </a:p>
        </p:txBody>
      </p:sp>
    </p:spTree>
    <p:extLst>
      <p:ext uri="{BB962C8B-B14F-4D97-AF65-F5344CB8AC3E}">
        <p14:creationId xmlns:p14="http://schemas.microsoft.com/office/powerpoint/2010/main" val="10488752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words do you teach?</a:t>
            </a:r>
            <a:endParaRPr lang="en-US" dirty="0"/>
          </a:p>
        </p:txBody>
      </p:sp>
      <p:sp>
        <p:nvSpPr>
          <p:cNvPr id="3" name="Content Placeholder 2"/>
          <p:cNvSpPr>
            <a:spLocks noGrp="1"/>
          </p:cNvSpPr>
          <p:nvPr>
            <p:ph idx="1"/>
          </p:nvPr>
        </p:nvSpPr>
        <p:spPr/>
        <p:txBody>
          <a:bodyPr/>
          <a:lstStyle/>
          <a:p>
            <a:pPr marL="0" indent="0">
              <a:buNone/>
            </a:pPr>
            <a:r>
              <a:rPr lang="en-US" dirty="0" smtClean="0"/>
              <a:t>Photosynthesis may </a:t>
            </a:r>
            <a:r>
              <a:rPr lang="en-US" dirty="0"/>
              <a:t>sound like a big word, but it's actually pretty simple.  You can divide it into two parts:  "Photo" is the Greek word for "Light," and "synthesis," is the Greek word for "putting together," which explains what photosynthesis is.  It is using light to put things together.  You may have noticed that all animals and humans eat food, but plants don't eat anything.  Photosynthesis is how plants eat.  They use this process to make their own food.  Since they don't have to move around to find food, plants stay in one place, since they can make their food anywhere as long as they have three things.</a:t>
            </a:r>
          </a:p>
          <a:p>
            <a:endParaRPr lang="en-US" dirty="0"/>
          </a:p>
        </p:txBody>
      </p:sp>
    </p:spTree>
    <p:extLst>
      <p:ext uri="{BB962C8B-B14F-4D97-AF65-F5344CB8AC3E}">
        <p14:creationId xmlns:p14="http://schemas.microsoft.com/office/powerpoint/2010/main" val="208857233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words do you teach?</a:t>
            </a:r>
            <a:endParaRPr lang="en-US" dirty="0"/>
          </a:p>
        </p:txBody>
      </p:sp>
      <p:sp>
        <p:nvSpPr>
          <p:cNvPr id="3" name="Content Placeholder 2"/>
          <p:cNvSpPr>
            <a:spLocks noGrp="1"/>
          </p:cNvSpPr>
          <p:nvPr>
            <p:ph idx="1"/>
          </p:nvPr>
        </p:nvSpPr>
        <p:spPr/>
        <p:txBody>
          <a:bodyPr/>
          <a:lstStyle/>
          <a:p>
            <a:pPr marL="0" indent="0">
              <a:buNone/>
            </a:pPr>
            <a:r>
              <a:rPr lang="en-US" dirty="0">
                <a:solidFill>
                  <a:srgbClr val="3366FF"/>
                </a:solidFill>
              </a:rPr>
              <a:t>Photosynthesis</a:t>
            </a:r>
            <a:r>
              <a:rPr lang="en-US" dirty="0"/>
              <a:t> may sound like a big word, but it's actually pretty simple.  You can divide it into two parts:  "Photo" is the Greek word for "Light," and "synthesis," is the Greek word for "putting together," which explains what photosynthesis is.  It is using light to put things together.  You may have noticed that all animals and humans eat food, but plants don't eat anything.  Photosynthesis is how plants eat.  They use this process to make their own food.  Since they don't have to move around to find food, plants stay in one place, since they can make their food anywhere as long as they have three things.</a:t>
            </a:r>
          </a:p>
          <a:p>
            <a:endParaRPr lang="en-US" dirty="0"/>
          </a:p>
        </p:txBody>
      </p:sp>
    </p:spTree>
    <p:extLst>
      <p:ext uri="{BB962C8B-B14F-4D97-AF65-F5344CB8AC3E}">
        <p14:creationId xmlns:p14="http://schemas.microsoft.com/office/powerpoint/2010/main" val="6574091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words would you teach?</a:t>
            </a:r>
            <a:endParaRPr lang="en-US" dirty="0"/>
          </a:p>
        </p:txBody>
      </p:sp>
      <p:sp>
        <p:nvSpPr>
          <p:cNvPr id="3" name="Content Placeholder 2"/>
          <p:cNvSpPr>
            <a:spLocks noGrp="1"/>
          </p:cNvSpPr>
          <p:nvPr>
            <p:ph idx="1"/>
          </p:nvPr>
        </p:nvSpPr>
        <p:spPr/>
        <p:txBody>
          <a:bodyPr/>
          <a:lstStyle/>
          <a:p>
            <a:pPr marL="0" indent="0">
              <a:buNone/>
            </a:pPr>
            <a:r>
              <a:rPr lang="en-US" dirty="0" smtClean="0"/>
              <a:t>Some scientists argued that these gases have heated up our atmosphere. They say global warming will </a:t>
            </a:r>
            <a:r>
              <a:rPr lang="en-US" dirty="0" smtClean="0">
                <a:solidFill>
                  <a:srgbClr val="3366FF"/>
                </a:solidFill>
              </a:rPr>
              <a:t>affect</a:t>
            </a:r>
            <a:r>
              <a:rPr lang="en-US" dirty="0" smtClean="0"/>
              <a:t> our climate so dramatically that </a:t>
            </a:r>
            <a:r>
              <a:rPr lang="en-US" dirty="0" smtClean="0">
                <a:solidFill>
                  <a:srgbClr val="3366FF"/>
                </a:solidFill>
              </a:rPr>
              <a:t>glaciers</a:t>
            </a:r>
            <a:r>
              <a:rPr lang="en-US" dirty="0" smtClean="0"/>
              <a:t> will melt and sea levels will rise. In addition, it is not just our atmosphere that can be polluted. Oil from spills often </a:t>
            </a:r>
            <a:r>
              <a:rPr lang="en-US" dirty="0" smtClean="0">
                <a:solidFill>
                  <a:srgbClr val="3366FF"/>
                </a:solidFill>
              </a:rPr>
              <a:t>seeps</a:t>
            </a:r>
            <a:r>
              <a:rPr lang="en-US" dirty="0" smtClean="0"/>
              <a:t> into the ocean.</a:t>
            </a:r>
            <a:endParaRPr lang="en-US" dirty="0"/>
          </a:p>
        </p:txBody>
      </p:sp>
    </p:spTree>
    <p:extLst>
      <p:ext uri="{BB962C8B-B14F-4D97-AF65-F5344CB8AC3E}">
        <p14:creationId xmlns:p14="http://schemas.microsoft.com/office/powerpoint/2010/main" val="197440469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20323393"/>
              </p:ext>
            </p:extLst>
          </p:nvPr>
        </p:nvGraphicFramePr>
        <p:xfrm>
          <a:off x="381000" y="1719263"/>
          <a:ext cx="8407401" cy="4450080"/>
        </p:xfrm>
        <a:graphic>
          <a:graphicData uri="http://schemas.openxmlformats.org/drawingml/2006/table">
            <a:tbl>
              <a:tblPr firstRow="1" bandRow="1">
                <a:tableStyleId>{5C22544A-7EE6-4342-B048-85BDC9FD1C3A}</a:tableStyleId>
              </a:tblPr>
              <a:tblGrid>
                <a:gridCol w="2802467"/>
                <a:gridCol w="2802467"/>
                <a:gridCol w="2802467"/>
              </a:tblGrid>
              <a:tr h="370840">
                <a:tc>
                  <a:txBody>
                    <a:bodyPr/>
                    <a:lstStyle/>
                    <a:p>
                      <a:pPr algn="ctr"/>
                      <a:r>
                        <a:rPr lang="en-US" dirty="0" smtClean="0"/>
                        <a:t>Prefix</a:t>
                      </a:r>
                      <a:endParaRPr lang="en-US" dirty="0"/>
                    </a:p>
                  </a:txBody>
                  <a:tcPr/>
                </a:tc>
                <a:tc>
                  <a:txBody>
                    <a:bodyPr/>
                    <a:lstStyle/>
                    <a:p>
                      <a:pPr algn="ctr"/>
                      <a:r>
                        <a:rPr lang="en-US" dirty="0" smtClean="0"/>
                        <a:t>Meaning</a:t>
                      </a:r>
                      <a:endParaRPr lang="en-US" dirty="0"/>
                    </a:p>
                  </a:txBody>
                  <a:tcPr/>
                </a:tc>
                <a:tc>
                  <a:txBody>
                    <a:bodyPr/>
                    <a:lstStyle/>
                    <a:p>
                      <a:pPr algn="ctr"/>
                      <a:r>
                        <a:rPr lang="en-US" dirty="0" smtClean="0"/>
                        <a:t>Example</a:t>
                      </a:r>
                      <a:endParaRPr lang="en-US" dirty="0"/>
                    </a:p>
                  </a:txBody>
                  <a:tcPr/>
                </a:tc>
              </a:tr>
              <a:tr h="370840">
                <a:tc>
                  <a:txBody>
                    <a:bodyPr/>
                    <a:lstStyle/>
                    <a:p>
                      <a:pPr algn="ctr"/>
                      <a:r>
                        <a:rPr lang="en-US" dirty="0" smtClean="0"/>
                        <a:t>anti-</a:t>
                      </a:r>
                    </a:p>
                  </a:txBody>
                  <a:tcPr/>
                </a:tc>
                <a:tc>
                  <a:txBody>
                    <a:bodyPr/>
                    <a:lstStyle/>
                    <a:p>
                      <a:pPr algn="ctr"/>
                      <a:r>
                        <a:rPr lang="en-US" dirty="0" smtClean="0"/>
                        <a:t>against</a:t>
                      </a:r>
                      <a:endParaRPr lang="en-US" dirty="0"/>
                    </a:p>
                  </a:txBody>
                  <a:tcPr/>
                </a:tc>
                <a:tc>
                  <a:txBody>
                    <a:bodyPr/>
                    <a:lstStyle/>
                    <a:p>
                      <a:pPr algn="ctr"/>
                      <a:r>
                        <a:rPr lang="en-US" dirty="0" smtClean="0"/>
                        <a:t>antisocial</a:t>
                      </a:r>
                      <a:endParaRPr lang="en-US" dirty="0"/>
                    </a:p>
                  </a:txBody>
                  <a:tcPr/>
                </a:tc>
              </a:tr>
              <a:tr h="370840">
                <a:tc>
                  <a:txBody>
                    <a:bodyPr/>
                    <a:lstStyle/>
                    <a:p>
                      <a:pPr algn="ctr"/>
                      <a:r>
                        <a:rPr lang="en-US" dirty="0" smtClean="0"/>
                        <a:t>de-</a:t>
                      </a:r>
                    </a:p>
                  </a:txBody>
                  <a:tcPr/>
                </a:tc>
                <a:tc>
                  <a:txBody>
                    <a:bodyPr/>
                    <a:lstStyle/>
                    <a:p>
                      <a:pPr algn="ctr"/>
                      <a:r>
                        <a:rPr lang="en-US" dirty="0" smtClean="0"/>
                        <a:t>opposite</a:t>
                      </a:r>
                      <a:endParaRPr lang="en-US" dirty="0"/>
                    </a:p>
                  </a:txBody>
                  <a:tcPr/>
                </a:tc>
                <a:tc>
                  <a:txBody>
                    <a:bodyPr/>
                    <a:lstStyle/>
                    <a:p>
                      <a:pPr algn="ctr"/>
                      <a:r>
                        <a:rPr lang="en-US" dirty="0" smtClean="0"/>
                        <a:t>decode</a:t>
                      </a:r>
                      <a:endParaRPr lang="en-US" dirty="0"/>
                    </a:p>
                  </a:txBody>
                  <a:tcPr/>
                </a:tc>
              </a:tr>
              <a:tr h="370840">
                <a:tc>
                  <a:txBody>
                    <a:bodyPr/>
                    <a:lstStyle/>
                    <a:p>
                      <a:pPr algn="ctr"/>
                      <a:r>
                        <a:rPr lang="en-US" dirty="0" smtClean="0"/>
                        <a:t>dis-</a:t>
                      </a:r>
                    </a:p>
                  </a:txBody>
                  <a:tcPr/>
                </a:tc>
                <a:tc>
                  <a:txBody>
                    <a:bodyPr/>
                    <a:lstStyle/>
                    <a:p>
                      <a:pPr algn="ctr"/>
                      <a:r>
                        <a:rPr lang="en-US" dirty="0" smtClean="0"/>
                        <a:t>not,</a:t>
                      </a:r>
                      <a:r>
                        <a:rPr lang="en-US" baseline="0" dirty="0" smtClean="0"/>
                        <a:t> opposite of</a:t>
                      </a:r>
                      <a:endParaRPr lang="en-US" dirty="0"/>
                    </a:p>
                  </a:txBody>
                  <a:tcPr/>
                </a:tc>
                <a:tc>
                  <a:txBody>
                    <a:bodyPr/>
                    <a:lstStyle/>
                    <a:p>
                      <a:pPr algn="ctr"/>
                      <a:r>
                        <a:rPr lang="en-US" dirty="0" smtClean="0"/>
                        <a:t>disagree</a:t>
                      </a:r>
                      <a:endParaRPr lang="en-US"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en-,</a:t>
                      </a:r>
                      <a:r>
                        <a:rPr lang="en-US" baseline="0" dirty="0" smtClean="0"/>
                        <a:t> </a:t>
                      </a:r>
                      <a:r>
                        <a:rPr lang="en-US" baseline="0" dirty="0" err="1" smtClean="0"/>
                        <a:t>em</a:t>
                      </a:r>
                      <a:r>
                        <a:rPr lang="en-US" baseline="0" dirty="0" smtClean="0"/>
                        <a:t>-</a:t>
                      </a:r>
                    </a:p>
                  </a:txBody>
                  <a:tcPr/>
                </a:tc>
                <a:tc>
                  <a:txBody>
                    <a:bodyPr/>
                    <a:lstStyle/>
                    <a:p>
                      <a:pPr algn="ctr"/>
                      <a:r>
                        <a:rPr lang="en-US" dirty="0" smtClean="0"/>
                        <a:t>put</a:t>
                      </a:r>
                      <a:r>
                        <a:rPr lang="en-US" baseline="0" dirty="0" smtClean="0"/>
                        <a:t> into, provide with</a:t>
                      </a:r>
                      <a:endParaRPr lang="en-US" dirty="0"/>
                    </a:p>
                  </a:txBody>
                  <a:tcPr/>
                </a:tc>
                <a:tc>
                  <a:txBody>
                    <a:bodyPr/>
                    <a:lstStyle/>
                    <a:p>
                      <a:pPr algn="ctr"/>
                      <a:r>
                        <a:rPr lang="en-US" dirty="0" smtClean="0"/>
                        <a:t>enslave,</a:t>
                      </a:r>
                      <a:r>
                        <a:rPr lang="en-US" baseline="0" dirty="0" smtClean="0"/>
                        <a:t> empower</a:t>
                      </a:r>
                      <a:endParaRPr lang="en-US" dirty="0"/>
                    </a:p>
                  </a:txBody>
                  <a:tcPr/>
                </a:tc>
              </a:tr>
              <a:tr h="370840">
                <a:tc>
                  <a:txBody>
                    <a:bodyPr/>
                    <a:lstStyle/>
                    <a:p>
                      <a:pPr algn="ctr"/>
                      <a:r>
                        <a:rPr lang="en-US" dirty="0" smtClean="0"/>
                        <a:t>fore-</a:t>
                      </a:r>
                      <a:endParaRPr lang="en-US" dirty="0"/>
                    </a:p>
                  </a:txBody>
                  <a:tcPr/>
                </a:tc>
                <a:tc>
                  <a:txBody>
                    <a:bodyPr/>
                    <a:lstStyle/>
                    <a:p>
                      <a:pPr algn="ctr"/>
                      <a:r>
                        <a:rPr lang="en-US" dirty="0" smtClean="0"/>
                        <a:t>before</a:t>
                      </a:r>
                      <a:endParaRPr lang="en-US" dirty="0"/>
                    </a:p>
                  </a:txBody>
                  <a:tcPr/>
                </a:tc>
                <a:tc>
                  <a:txBody>
                    <a:bodyPr/>
                    <a:lstStyle/>
                    <a:p>
                      <a:pPr algn="ctr"/>
                      <a:r>
                        <a:rPr lang="en-US" dirty="0" smtClean="0"/>
                        <a:t>foresee</a:t>
                      </a:r>
                      <a:endParaRPr lang="en-US" dirty="0"/>
                    </a:p>
                  </a:txBody>
                  <a:tcPr/>
                </a:tc>
              </a:tr>
              <a:tr h="370840">
                <a:tc>
                  <a:txBody>
                    <a:bodyPr/>
                    <a:lstStyle/>
                    <a:p>
                      <a:pPr algn="ctr"/>
                      <a:r>
                        <a:rPr lang="en-US" dirty="0" smtClean="0"/>
                        <a:t>in-, </a:t>
                      </a:r>
                      <a:r>
                        <a:rPr lang="en-US" dirty="0" err="1" smtClean="0"/>
                        <a:t>im</a:t>
                      </a:r>
                      <a:r>
                        <a:rPr lang="en-US" dirty="0" smtClean="0"/>
                        <a:t>-</a:t>
                      </a:r>
                      <a:endParaRPr lang="en-US" dirty="0"/>
                    </a:p>
                  </a:txBody>
                  <a:tcPr/>
                </a:tc>
                <a:tc>
                  <a:txBody>
                    <a:bodyPr/>
                    <a:lstStyle/>
                    <a:p>
                      <a:pPr algn="ctr"/>
                      <a:r>
                        <a:rPr lang="en-US" dirty="0" smtClean="0"/>
                        <a:t>in</a:t>
                      </a:r>
                      <a:endParaRPr lang="en-US" dirty="0"/>
                    </a:p>
                  </a:txBody>
                  <a:tcPr/>
                </a:tc>
                <a:tc>
                  <a:txBody>
                    <a:bodyPr/>
                    <a:lstStyle/>
                    <a:p>
                      <a:pPr algn="ctr"/>
                      <a:r>
                        <a:rPr lang="en-US" dirty="0" smtClean="0"/>
                        <a:t>infield</a:t>
                      </a:r>
                      <a:endParaRPr lang="en-US" dirty="0"/>
                    </a:p>
                  </a:txBody>
                  <a:tcPr/>
                </a:tc>
              </a:tr>
              <a:tr h="370840">
                <a:tc>
                  <a:txBody>
                    <a:bodyPr/>
                    <a:lstStyle/>
                    <a:p>
                      <a:pPr algn="ctr"/>
                      <a:r>
                        <a:rPr lang="en-US" dirty="0" smtClean="0"/>
                        <a:t>in-,</a:t>
                      </a:r>
                      <a:r>
                        <a:rPr lang="en-US" baseline="0" dirty="0" smtClean="0"/>
                        <a:t> </a:t>
                      </a:r>
                      <a:r>
                        <a:rPr lang="en-US" baseline="0" dirty="0" err="1" smtClean="0"/>
                        <a:t>im</a:t>
                      </a:r>
                      <a:r>
                        <a:rPr lang="en-US" baseline="0" dirty="0" smtClean="0"/>
                        <a:t>-, </a:t>
                      </a:r>
                      <a:r>
                        <a:rPr lang="en-US" baseline="0" dirty="0" err="1" smtClean="0"/>
                        <a:t>il</a:t>
                      </a:r>
                      <a:r>
                        <a:rPr lang="en-US" baseline="0" dirty="0" smtClean="0"/>
                        <a:t>-, </a:t>
                      </a:r>
                      <a:r>
                        <a:rPr lang="en-US" baseline="0" dirty="0" err="1" smtClean="0"/>
                        <a:t>ir</a:t>
                      </a:r>
                      <a:r>
                        <a:rPr lang="en-US" baseline="0" dirty="0" smtClean="0"/>
                        <a:t>-</a:t>
                      </a:r>
                      <a:endParaRPr lang="en-US" dirty="0"/>
                    </a:p>
                  </a:txBody>
                  <a:tcPr/>
                </a:tc>
                <a:tc>
                  <a:txBody>
                    <a:bodyPr/>
                    <a:lstStyle/>
                    <a:p>
                      <a:pPr algn="ctr"/>
                      <a:r>
                        <a:rPr lang="en-US" dirty="0" smtClean="0"/>
                        <a:t>not</a:t>
                      </a:r>
                      <a:endParaRPr lang="en-US" dirty="0"/>
                    </a:p>
                  </a:txBody>
                  <a:tcPr/>
                </a:tc>
                <a:tc>
                  <a:txBody>
                    <a:bodyPr/>
                    <a:lstStyle/>
                    <a:p>
                      <a:pPr algn="ctr"/>
                      <a:r>
                        <a:rPr lang="en-US" dirty="0" smtClean="0"/>
                        <a:t>impossible, inaction</a:t>
                      </a:r>
                      <a:endParaRPr lang="en-US" dirty="0"/>
                    </a:p>
                  </a:txBody>
                  <a:tcPr/>
                </a:tc>
              </a:tr>
              <a:tr h="370840">
                <a:tc>
                  <a:txBody>
                    <a:bodyPr/>
                    <a:lstStyle/>
                    <a:p>
                      <a:pPr algn="ctr"/>
                      <a:r>
                        <a:rPr lang="en-US" dirty="0" smtClean="0"/>
                        <a:t>inter-</a:t>
                      </a:r>
                      <a:endParaRPr lang="en-US" dirty="0"/>
                    </a:p>
                  </a:txBody>
                  <a:tcPr/>
                </a:tc>
                <a:tc>
                  <a:txBody>
                    <a:bodyPr/>
                    <a:lstStyle/>
                    <a:p>
                      <a:pPr algn="ctr"/>
                      <a:r>
                        <a:rPr lang="en-US" dirty="0" smtClean="0"/>
                        <a:t>between</a:t>
                      </a:r>
                      <a:endParaRPr lang="en-US" dirty="0"/>
                    </a:p>
                  </a:txBody>
                  <a:tcPr/>
                </a:tc>
                <a:tc>
                  <a:txBody>
                    <a:bodyPr/>
                    <a:lstStyle/>
                    <a:p>
                      <a:pPr algn="ctr"/>
                      <a:r>
                        <a:rPr lang="en-US" dirty="0" smtClean="0"/>
                        <a:t>intersection</a:t>
                      </a:r>
                      <a:endParaRPr lang="en-US" dirty="0"/>
                    </a:p>
                  </a:txBody>
                  <a:tcPr/>
                </a:tc>
              </a:tr>
              <a:tr h="370840">
                <a:tc>
                  <a:txBody>
                    <a:bodyPr/>
                    <a:lstStyle/>
                    <a:p>
                      <a:pPr algn="ctr"/>
                      <a:r>
                        <a:rPr lang="en-US" dirty="0" smtClean="0"/>
                        <a:t>mid-</a:t>
                      </a:r>
                      <a:endParaRPr lang="en-US" dirty="0"/>
                    </a:p>
                  </a:txBody>
                  <a:tcPr/>
                </a:tc>
                <a:tc>
                  <a:txBody>
                    <a:bodyPr/>
                    <a:lstStyle/>
                    <a:p>
                      <a:pPr algn="ctr"/>
                      <a:r>
                        <a:rPr lang="en-US" dirty="0" smtClean="0"/>
                        <a:t>middle</a:t>
                      </a:r>
                      <a:endParaRPr lang="en-US" dirty="0"/>
                    </a:p>
                  </a:txBody>
                  <a:tcPr/>
                </a:tc>
                <a:tc>
                  <a:txBody>
                    <a:bodyPr/>
                    <a:lstStyle/>
                    <a:p>
                      <a:pPr algn="ctr"/>
                      <a:r>
                        <a:rPr lang="en-US" dirty="0" smtClean="0"/>
                        <a:t>midway</a:t>
                      </a:r>
                      <a:endParaRPr lang="en-US" dirty="0"/>
                    </a:p>
                  </a:txBody>
                  <a:tcPr/>
                </a:tc>
              </a:tr>
              <a:tr h="370840">
                <a:tc>
                  <a:txBody>
                    <a:bodyPr/>
                    <a:lstStyle/>
                    <a:p>
                      <a:pPr algn="ctr"/>
                      <a:r>
                        <a:rPr lang="en-US" dirty="0" err="1" smtClean="0"/>
                        <a:t>mis</a:t>
                      </a:r>
                      <a:r>
                        <a:rPr lang="en-US" dirty="0" smtClean="0"/>
                        <a:t>-</a:t>
                      </a:r>
                      <a:endParaRPr lang="en-US" dirty="0"/>
                    </a:p>
                  </a:txBody>
                  <a:tcPr/>
                </a:tc>
                <a:tc>
                  <a:txBody>
                    <a:bodyPr/>
                    <a:lstStyle/>
                    <a:p>
                      <a:pPr algn="ctr"/>
                      <a:r>
                        <a:rPr lang="en-US" dirty="0" smtClean="0"/>
                        <a:t>wrongly</a:t>
                      </a:r>
                      <a:endParaRPr lang="en-US" dirty="0"/>
                    </a:p>
                  </a:txBody>
                  <a:tcPr/>
                </a:tc>
                <a:tc>
                  <a:txBody>
                    <a:bodyPr/>
                    <a:lstStyle/>
                    <a:p>
                      <a:pPr algn="ctr"/>
                      <a:r>
                        <a:rPr lang="en-US" dirty="0" smtClean="0"/>
                        <a:t>mispronounce</a:t>
                      </a:r>
                      <a:endParaRPr lang="en-US" dirty="0"/>
                    </a:p>
                  </a:txBody>
                  <a:tcPr/>
                </a:tc>
              </a:tr>
              <a:tr h="370840">
                <a:tc>
                  <a:txBody>
                    <a:bodyPr/>
                    <a:lstStyle/>
                    <a:p>
                      <a:pPr algn="ctr"/>
                      <a:r>
                        <a:rPr lang="en-US" dirty="0" smtClean="0"/>
                        <a:t>non-</a:t>
                      </a:r>
                      <a:endParaRPr lang="en-US" dirty="0"/>
                    </a:p>
                  </a:txBody>
                  <a:tcPr/>
                </a:tc>
                <a:tc>
                  <a:txBody>
                    <a:bodyPr/>
                    <a:lstStyle/>
                    <a:p>
                      <a:pPr algn="ctr"/>
                      <a:r>
                        <a:rPr lang="en-US" dirty="0" smtClean="0"/>
                        <a:t>not</a:t>
                      </a:r>
                      <a:endParaRPr lang="en-US" dirty="0"/>
                    </a:p>
                  </a:txBody>
                  <a:tcPr/>
                </a:tc>
                <a:tc>
                  <a:txBody>
                    <a:bodyPr/>
                    <a:lstStyle/>
                    <a:p>
                      <a:pPr algn="ctr"/>
                      <a:r>
                        <a:rPr lang="en-US" dirty="0" smtClean="0"/>
                        <a:t>nonsense</a:t>
                      </a:r>
                      <a:endParaRPr lang="en-US" dirty="0"/>
                    </a:p>
                  </a:txBody>
                  <a:tcPr/>
                </a:tc>
              </a:tr>
            </a:tbl>
          </a:graphicData>
        </a:graphic>
      </p:graphicFrame>
      <p:sp>
        <p:nvSpPr>
          <p:cNvPr id="3" name="Title 2"/>
          <p:cNvSpPr>
            <a:spLocks noGrp="1"/>
          </p:cNvSpPr>
          <p:nvPr>
            <p:ph type="title"/>
          </p:nvPr>
        </p:nvSpPr>
        <p:spPr/>
        <p:txBody>
          <a:bodyPr/>
          <a:lstStyle/>
          <a:p>
            <a:r>
              <a:rPr lang="en-US" dirty="0" smtClean="0"/>
              <a:t>Common Prefixes</a:t>
            </a:r>
            <a:endParaRPr lang="en-US" dirty="0"/>
          </a:p>
        </p:txBody>
      </p:sp>
    </p:spTree>
    <p:extLst>
      <p:ext uri="{BB962C8B-B14F-4D97-AF65-F5344CB8AC3E}">
        <p14:creationId xmlns:p14="http://schemas.microsoft.com/office/powerpoint/2010/main" val="4017867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SBAC--Smarter Balanced Assessment Consortium</a:t>
            </a:r>
          </a:p>
          <a:p>
            <a:r>
              <a:rPr lang="en-US" dirty="0" smtClean="0"/>
              <a:t>PARCC--Partnership for Assessment of Readiness for College and Career </a:t>
            </a:r>
          </a:p>
          <a:p>
            <a:r>
              <a:rPr lang="en-US" dirty="0" smtClean="0"/>
              <a:t>ACT Aspire</a:t>
            </a:r>
          </a:p>
          <a:p>
            <a:r>
              <a:rPr lang="en-US" dirty="0" smtClean="0"/>
              <a:t>AIR Assessment</a:t>
            </a:r>
          </a:p>
          <a:p>
            <a:r>
              <a:rPr lang="en-US" dirty="0" smtClean="0"/>
              <a:t>Various other state tests (e.g., PSSA)</a:t>
            </a:r>
            <a:endParaRPr lang="en-US" dirty="0"/>
          </a:p>
        </p:txBody>
      </p:sp>
      <p:sp>
        <p:nvSpPr>
          <p:cNvPr id="3" name="Title 2"/>
          <p:cNvSpPr>
            <a:spLocks noGrp="1"/>
          </p:cNvSpPr>
          <p:nvPr>
            <p:ph type="title"/>
          </p:nvPr>
        </p:nvSpPr>
        <p:spPr/>
        <p:txBody>
          <a:bodyPr/>
          <a:lstStyle/>
          <a:p>
            <a:r>
              <a:rPr lang="en-US" dirty="0" smtClean="0"/>
              <a:t>ACCOUNTABILITY TESTING</a:t>
            </a:r>
            <a:endParaRPr lang="en-US" dirty="0"/>
          </a:p>
        </p:txBody>
      </p:sp>
    </p:spTree>
    <p:extLst>
      <p:ext uri="{BB962C8B-B14F-4D97-AF65-F5344CB8AC3E}">
        <p14:creationId xmlns:p14="http://schemas.microsoft.com/office/powerpoint/2010/main" val="2373696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65393408"/>
              </p:ext>
            </p:extLst>
          </p:nvPr>
        </p:nvGraphicFramePr>
        <p:xfrm>
          <a:off x="381000" y="1719263"/>
          <a:ext cx="8407401" cy="3708400"/>
        </p:xfrm>
        <a:graphic>
          <a:graphicData uri="http://schemas.openxmlformats.org/drawingml/2006/table">
            <a:tbl>
              <a:tblPr firstRow="1" bandRow="1">
                <a:tableStyleId>{5C22544A-7EE6-4342-B048-85BDC9FD1C3A}</a:tableStyleId>
              </a:tblPr>
              <a:tblGrid>
                <a:gridCol w="2802467"/>
                <a:gridCol w="2802467"/>
                <a:gridCol w="2802467"/>
              </a:tblGrid>
              <a:tr h="370840">
                <a:tc>
                  <a:txBody>
                    <a:bodyPr/>
                    <a:lstStyle/>
                    <a:p>
                      <a:pPr algn="ctr"/>
                      <a:r>
                        <a:rPr lang="en-US" dirty="0" smtClean="0"/>
                        <a:t>Prefix</a:t>
                      </a:r>
                      <a:endParaRPr lang="en-US" dirty="0"/>
                    </a:p>
                  </a:txBody>
                  <a:tcPr/>
                </a:tc>
                <a:tc>
                  <a:txBody>
                    <a:bodyPr/>
                    <a:lstStyle/>
                    <a:p>
                      <a:pPr algn="ctr"/>
                      <a:r>
                        <a:rPr lang="en-US" dirty="0" smtClean="0"/>
                        <a:t>Meaning</a:t>
                      </a:r>
                      <a:endParaRPr lang="en-US" dirty="0"/>
                    </a:p>
                  </a:txBody>
                  <a:tcPr/>
                </a:tc>
                <a:tc>
                  <a:txBody>
                    <a:bodyPr/>
                    <a:lstStyle/>
                    <a:p>
                      <a:pPr algn="ctr"/>
                      <a:r>
                        <a:rPr lang="en-US" dirty="0" smtClean="0"/>
                        <a:t>Example</a:t>
                      </a:r>
                      <a:endParaRPr lang="en-US" dirty="0"/>
                    </a:p>
                  </a:txBody>
                  <a:tcPr/>
                </a:tc>
              </a:tr>
              <a:tr h="370840">
                <a:tc>
                  <a:txBody>
                    <a:bodyPr/>
                    <a:lstStyle/>
                    <a:p>
                      <a:pPr algn="ctr"/>
                      <a:r>
                        <a:rPr lang="en-US" dirty="0" smtClean="0"/>
                        <a:t>over-</a:t>
                      </a:r>
                    </a:p>
                  </a:txBody>
                  <a:tcPr/>
                </a:tc>
                <a:tc>
                  <a:txBody>
                    <a:bodyPr/>
                    <a:lstStyle/>
                    <a:p>
                      <a:pPr algn="ctr"/>
                      <a:r>
                        <a:rPr lang="en-US" dirty="0" smtClean="0"/>
                        <a:t>over</a:t>
                      </a:r>
                      <a:endParaRPr lang="en-US" dirty="0"/>
                    </a:p>
                  </a:txBody>
                  <a:tcPr/>
                </a:tc>
                <a:tc>
                  <a:txBody>
                    <a:bodyPr/>
                    <a:lstStyle/>
                    <a:p>
                      <a:pPr algn="ctr"/>
                      <a:r>
                        <a:rPr lang="en-US" dirty="0" smtClean="0"/>
                        <a:t>overwork</a:t>
                      </a:r>
                      <a:endParaRPr lang="en-US" dirty="0"/>
                    </a:p>
                  </a:txBody>
                  <a:tcPr/>
                </a:tc>
              </a:tr>
              <a:tr h="370840">
                <a:tc>
                  <a:txBody>
                    <a:bodyPr/>
                    <a:lstStyle/>
                    <a:p>
                      <a:pPr algn="ctr"/>
                      <a:r>
                        <a:rPr lang="en-US" dirty="0" smtClean="0"/>
                        <a:t>pre-</a:t>
                      </a:r>
                    </a:p>
                  </a:txBody>
                  <a:tcPr/>
                </a:tc>
                <a:tc>
                  <a:txBody>
                    <a:bodyPr/>
                    <a:lstStyle/>
                    <a:p>
                      <a:pPr algn="ctr"/>
                      <a:r>
                        <a:rPr lang="en-US" dirty="0" smtClean="0"/>
                        <a:t>before</a:t>
                      </a:r>
                      <a:endParaRPr lang="en-US" dirty="0"/>
                    </a:p>
                  </a:txBody>
                  <a:tcPr/>
                </a:tc>
                <a:tc>
                  <a:txBody>
                    <a:bodyPr/>
                    <a:lstStyle/>
                    <a:p>
                      <a:pPr algn="ctr"/>
                      <a:r>
                        <a:rPr lang="en-US" dirty="0" smtClean="0"/>
                        <a:t>prepay</a:t>
                      </a:r>
                      <a:endParaRPr lang="en-US" dirty="0"/>
                    </a:p>
                  </a:txBody>
                  <a:tcPr/>
                </a:tc>
              </a:tr>
              <a:tr h="370840">
                <a:tc>
                  <a:txBody>
                    <a:bodyPr/>
                    <a:lstStyle/>
                    <a:p>
                      <a:pPr algn="ctr"/>
                      <a:r>
                        <a:rPr lang="en-US" dirty="0" smtClean="0"/>
                        <a:t>re-</a:t>
                      </a:r>
                    </a:p>
                  </a:txBody>
                  <a:tcPr/>
                </a:tc>
                <a:tc>
                  <a:txBody>
                    <a:bodyPr/>
                    <a:lstStyle/>
                    <a:p>
                      <a:pPr algn="ctr"/>
                      <a:r>
                        <a:rPr lang="en-US" dirty="0" smtClean="0"/>
                        <a:t>again</a:t>
                      </a:r>
                      <a:endParaRPr lang="en-US" dirty="0"/>
                    </a:p>
                  </a:txBody>
                  <a:tcPr/>
                </a:tc>
                <a:tc>
                  <a:txBody>
                    <a:bodyPr/>
                    <a:lstStyle/>
                    <a:p>
                      <a:pPr algn="ctr"/>
                      <a:r>
                        <a:rPr lang="en-US" dirty="0" smtClean="0"/>
                        <a:t>remember</a:t>
                      </a:r>
                      <a:endParaRPr lang="en-US"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aseline="0" dirty="0" smtClean="0"/>
                        <a:t>semi-</a:t>
                      </a:r>
                    </a:p>
                  </a:txBody>
                  <a:tcPr/>
                </a:tc>
                <a:tc>
                  <a:txBody>
                    <a:bodyPr/>
                    <a:lstStyle/>
                    <a:p>
                      <a:pPr algn="ctr"/>
                      <a:r>
                        <a:rPr lang="en-US" dirty="0" smtClean="0"/>
                        <a:t>half</a:t>
                      </a:r>
                      <a:endParaRPr lang="en-US" dirty="0"/>
                    </a:p>
                  </a:txBody>
                  <a:tcPr/>
                </a:tc>
                <a:tc>
                  <a:txBody>
                    <a:bodyPr/>
                    <a:lstStyle/>
                    <a:p>
                      <a:pPr algn="ctr"/>
                      <a:r>
                        <a:rPr lang="en-US" dirty="0" smtClean="0"/>
                        <a:t>semicircle</a:t>
                      </a:r>
                      <a:endParaRPr lang="en-US" dirty="0"/>
                    </a:p>
                  </a:txBody>
                  <a:tcPr/>
                </a:tc>
              </a:tr>
              <a:tr h="370840">
                <a:tc>
                  <a:txBody>
                    <a:bodyPr/>
                    <a:lstStyle/>
                    <a:p>
                      <a:pPr algn="ctr"/>
                      <a:r>
                        <a:rPr lang="en-US" dirty="0" smtClean="0"/>
                        <a:t>sub-</a:t>
                      </a:r>
                      <a:endParaRPr lang="en-US" dirty="0"/>
                    </a:p>
                  </a:txBody>
                  <a:tcPr/>
                </a:tc>
                <a:tc>
                  <a:txBody>
                    <a:bodyPr/>
                    <a:lstStyle/>
                    <a:p>
                      <a:pPr algn="ctr"/>
                      <a:r>
                        <a:rPr lang="en-US" dirty="0" smtClean="0"/>
                        <a:t>under</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submarine</a:t>
                      </a:r>
                    </a:p>
                  </a:txBody>
                  <a:tcPr/>
                </a:tc>
              </a:tr>
              <a:tr h="370840">
                <a:tc>
                  <a:txBody>
                    <a:bodyPr/>
                    <a:lstStyle/>
                    <a:p>
                      <a:pPr algn="ctr"/>
                      <a:r>
                        <a:rPr lang="en-US" dirty="0" smtClean="0"/>
                        <a:t>super-</a:t>
                      </a:r>
                      <a:endParaRPr lang="en-US" dirty="0"/>
                    </a:p>
                  </a:txBody>
                  <a:tcPr/>
                </a:tc>
                <a:tc>
                  <a:txBody>
                    <a:bodyPr/>
                    <a:lstStyle/>
                    <a:p>
                      <a:pPr algn="ctr"/>
                      <a:r>
                        <a:rPr lang="en-US" dirty="0" smtClean="0"/>
                        <a:t>above</a:t>
                      </a:r>
                      <a:endParaRPr lang="en-US" dirty="0"/>
                    </a:p>
                  </a:txBody>
                  <a:tcPr/>
                </a:tc>
                <a:tc>
                  <a:txBody>
                    <a:bodyPr/>
                    <a:lstStyle/>
                    <a:p>
                      <a:pPr algn="ctr"/>
                      <a:r>
                        <a:rPr lang="en-US" dirty="0" smtClean="0"/>
                        <a:t>Superman</a:t>
                      </a:r>
                      <a:endParaRPr lang="en-US" dirty="0"/>
                    </a:p>
                  </a:txBody>
                  <a:tcPr/>
                </a:tc>
              </a:tr>
              <a:tr h="370840">
                <a:tc>
                  <a:txBody>
                    <a:bodyPr/>
                    <a:lstStyle/>
                    <a:p>
                      <a:pPr algn="ctr"/>
                      <a:r>
                        <a:rPr lang="en-US" dirty="0" smtClean="0"/>
                        <a:t>trans-</a:t>
                      </a:r>
                      <a:endParaRPr lang="en-US" dirty="0"/>
                    </a:p>
                  </a:txBody>
                  <a:tcPr/>
                </a:tc>
                <a:tc>
                  <a:txBody>
                    <a:bodyPr/>
                    <a:lstStyle/>
                    <a:p>
                      <a:pPr algn="ctr"/>
                      <a:r>
                        <a:rPr lang="en-US" dirty="0" smtClean="0"/>
                        <a:t>across</a:t>
                      </a:r>
                      <a:endParaRPr lang="en-US" dirty="0"/>
                    </a:p>
                  </a:txBody>
                  <a:tcPr/>
                </a:tc>
                <a:tc>
                  <a:txBody>
                    <a:bodyPr/>
                    <a:lstStyle/>
                    <a:p>
                      <a:pPr algn="ctr"/>
                      <a:r>
                        <a:rPr lang="en-US" dirty="0" smtClean="0"/>
                        <a:t>transplant</a:t>
                      </a:r>
                      <a:endParaRPr lang="en-US" dirty="0"/>
                    </a:p>
                  </a:txBody>
                  <a:tcPr/>
                </a:tc>
              </a:tr>
              <a:tr h="370840">
                <a:tc>
                  <a:txBody>
                    <a:bodyPr/>
                    <a:lstStyle/>
                    <a:p>
                      <a:pPr algn="ctr"/>
                      <a:r>
                        <a:rPr lang="en-US" dirty="0" smtClean="0"/>
                        <a:t>un-</a:t>
                      </a:r>
                      <a:endParaRPr lang="en-US" dirty="0"/>
                    </a:p>
                  </a:txBody>
                  <a:tcPr/>
                </a:tc>
                <a:tc>
                  <a:txBody>
                    <a:bodyPr/>
                    <a:lstStyle/>
                    <a:p>
                      <a:pPr algn="ctr"/>
                      <a:r>
                        <a:rPr lang="en-US" dirty="0" smtClean="0"/>
                        <a:t>not</a:t>
                      </a:r>
                      <a:endParaRPr lang="en-US" dirty="0"/>
                    </a:p>
                  </a:txBody>
                  <a:tcPr/>
                </a:tc>
                <a:tc>
                  <a:txBody>
                    <a:bodyPr/>
                    <a:lstStyle/>
                    <a:p>
                      <a:pPr algn="ctr"/>
                      <a:r>
                        <a:rPr lang="en-US" dirty="0" smtClean="0"/>
                        <a:t>unfriendly</a:t>
                      </a:r>
                      <a:endParaRPr lang="en-US" dirty="0"/>
                    </a:p>
                  </a:txBody>
                  <a:tcPr/>
                </a:tc>
              </a:tr>
              <a:tr h="370840">
                <a:tc>
                  <a:txBody>
                    <a:bodyPr/>
                    <a:lstStyle/>
                    <a:p>
                      <a:pPr algn="ctr"/>
                      <a:r>
                        <a:rPr lang="en-US" dirty="0" smtClean="0"/>
                        <a:t>under-</a:t>
                      </a:r>
                      <a:endParaRPr lang="en-US" dirty="0"/>
                    </a:p>
                  </a:txBody>
                  <a:tcPr/>
                </a:tc>
                <a:tc>
                  <a:txBody>
                    <a:bodyPr/>
                    <a:lstStyle/>
                    <a:p>
                      <a:pPr algn="ctr"/>
                      <a:r>
                        <a:rPr lang="en-US" dirty="0" smtClean="0"/>
                        <a:t>under</a:t>
                      </a:r>
                      <a:endParaRPr lang="en-US" dirty="0"/>
                    </a:p>
                  </a:txBody>
                  <a:tcPr/>
                </a:tc>
                <a:tc>
                  <a:txBody>
                    <a:bodyPr/>
                    <a:lstStyle/>
                    <a:p>
                      <a:pPr algn="ctr"/>
                      <a:r>
                        <a:rPr lang="en-US" dirty="0" smtClean="0"/>
                        <a:t>underwear</a:t>
                      </a:r>
                      <a:endParaRPr lang="en-US" dirty="0"/>
                    </a:p>
                  </a:txBody>
                  <a:tcPr/>
                </a:tc>
              </a:tr>
            </a:tbl>
          </a:graphicData>
        </a:graphic>
      </p:graphicFrame>
      <p:sp>
        <p:nvSpPr>
          <p:cNvPr id="3" name="Title 2"/>
          <p:cNvSpPr>
            <a:spLocks noGrp="1"/>
          </p:cNvSpPr>
          <p:nvPr>
            <p:ph type="title"/>
          </p:nvPr>
        </p:nvSpPr>
        <p:spPr/>
        <p:txBody>
          <a:bodyPr/>
          <a:lstStyle/>
          <a:p>
            <a:r>
              <a:rPr lang="en-US" dirty="0" smtClean="0"/>
              <a:t>Common Prefixes</a:t>
            </a:r>
            <a:endParaRPr lang="en-US" dirty="0"/>
          </a:p>
        </p:txBody>
      </p:sp>
      <p:sp>
        <p:nvSpPr>
          <p:cNvPr id="2" name="TextBox 1"/>
          <p:cNvSpPr txBox="1"/>
          <p:nvPr/>
        </p:nvSpPr>
        <p:spPr>
          <a:xfrm>
            <a:off x="1239077" y="5700155"/>
            <a:ext cx="6381246" cy="523220"/>
          </a:xfrm>
          <a:prstGeom prst="rect">
            <a:avLst/>
          </a:prstGeom>
          <a:noFill/>
        </p:spPr>
        <p:txBody>
          <a:bodyPr wrap="square" rtlCol="0">
            <a:spAutoFit/>
          </a:bodyPr>
          <a:lstStyle/>
          <a:p>
            <a:r>
              <a:rPr lang="en-US" sz="1400" dirty="0" smtClean="0"/>
              <a:t>White, T.G., Sowell, J., &amp; </a:t>
            </a:r>
            <a:r>
              <a:rPr lang="en-US" sz="1400" dirty="0" err="1" smtClean="0"/>
              <a:t>Yanagihara</a:t>
            </a:r>
            <a:r>
              <a:rPr lang="en-US" sz="1400" dirty="0" smtClean="0"/>
              <a:t>, A. (1989). Teaching elementary students to use word-part clues. </a:t>
            </a:r>
            <a:r>
              <a:rPr lang="en-US" sz="1400" i="1" dirty="0" smtClean="0"/>
              <a:t>The Reading Teacher, 42, </a:t>
            </a:r>
            <a:r>
              <a:rPr lang="en-US" sz="1400" dirty="0" smtClean="0"/>
              <a:t>302-308.   </a:t>
            </a:r>
            <a:endParaRPr lang="en-US" sz="1400" dirty="0"/>
          </a:p>
        </p:txBody>
      </p:sp>
    </p:spTree>
    <p:extLst>
      <p:ext uri="{BB962C8B-B14F-4D97-AF65-F5344CB8AC3E}">
        <p14:creationId xmlns:p14="http://schemas.microsoft.com/office/powerpoint/2010/main" val="994052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647454121"/>
              </p:ext>
            </p:extLst>
          </p:nvPr>
        </p:nvGraphicFramePr>
        <p:xfrm>
          <a:off x="381000" y="1719263"/>
          <a:ext cx="8407401" cy="4450080"/>
        </p:xfrm>
        <a:graphic>
          <a:graphicData uri="http://schemas.openxmlformats.org/drawingml/2006/table">
            <a:tbl>
              <a:tblPr firstRow="1" bandRow="1">
                <a:tableStyleId>{5C22544A-7EE6-4342-B048-85BDC9FD1C3A}</a:tableStyleId>
              </a:tblPr>
              <a:tblGrid>
                <a:gridCol w="2802467"/>
                <a:gridCol w="2802467"/>
                <a:gridCol w="2802467"/>
              </a:tblGrid>
              <a:tr h="370840">
                <a:tc>
                  <a:txBody>
                    <a:bodyPr/>
                    <a:lstStyle/>
                    <a:p>
                      <a:pPr algn="ctr"/>
                      <a:r>
                        <a:rPr lang="en-US" dirty="0" smtClean="0"/>
                        <a:t>Suffix</a:t>
                      </a:r>
                      <a:endParaRPr lang="en-US" dirty="0"/>
                    </a:p>
                  </a:txBody>
                  <a:tcPr/>
                </a:tc>
                <a:tc>
                  <a:txBody>
                    <a:bodyPr/>
                    <a:lstStyle/>
                    <a:p>
                      <a:pPr algn="ctr"/>
                      <a:r>
                        <a:rPr lang="en-US" dirty="0" smtClean="0"/>
                        <a:t>Meaning</a:t>
                      </a:r>
                      <a:endParaRPr lang="en-US" dirty="0"/>
                    </a:p>
                  </a:txBody>
                  <a:tcPr/>
                </a:tc>
                <a:tc>
                  <a:txBody>
                    <a:bodyPr/>
                    <a:lstStyle/>
                    <a:p>
                      <a:pPr algn="ctr"/>
                      <a:r>
                        <a:rPr lang="en-US" dirty="0" smtClean="0"/>
                        <a:t>Example</a:t>
                      </a:r>
                      <a:endParaRPr lang="en-US" dirty="0"/>
                    </a:p>
                  </a:txBody>
                  <a:tcPr/>
                </a:tc>
              </a:tr>
              <a:tr h="370840">
                <a:tc>
                  <a:txBody>
                    <a:bodyPr/>
                    <a:lstStyle/>
                    <a:p>
                      <a:pPr algn="ctr"/>
                      <a:r>
                        <a:rPr lang="en-US" dirty="0" smtClean="0"/>
                        <a:t>-able,</a:t>
                      </a:r>
                      <a:r>
                        <a:rPr lang="en-US" baseline="0" dirty="0" smtClean="0"/>
                        <a:t> </a:t>
                      </a:r>
                      <a:r>
                        <a:rPr lang="en-US" baseline="0" dirty="0" err="1" smtClean="0"/>
                        <a:t>ible</a:t>
                      </a:r>
                      <a:endParaRPr lang="en-US" dirty="0" smtClean="0"/>
                    </a:p>
                  </a:txBody>
                  <a:tcPr/>
                </a:tc>
                <a:tc>
                  <a:txBody>
                    <a:bodyPr/>
                    <a:lstStyle/>
                    <a:p>
                      <a:pPr algn="ctr"/>
                      <a:r>
                        <a:rPr lang="en-US" dirty="0" smtClean="0"/>
                        <a:t>can be done</a:t>
                      </a:r>
                      <a:endParaRPr lang="en-US" dirty="0"/>
                    </a:p>
                  </a:txBody>
                  <a:tcPr/>
                </a:tc>
                <a:tc>
                  <a:txBody>
                    <a:bodyPr/>
                    <a:lstStyle/>
                    <a:p>
                      <a:pPr algn="ctr"/>
                      <a:r>
                        <a:rPr lang="en-US" dirty="0" smtClean="0"/>
                        <a:t>comfortable</a:t>
                      </a:r>
                      <a:endParaRPr lang="en-US" dirty="0"/>
                    </a:p>
                  </a:txBody>
                  <a:tcPr/>
                </a:tc>
              </a:tr>
              <a:tr h="370840">
                <a:tc>
                  <a:txBody>
                    <a:bodyPr/>
                    <a:lstStyle/>
                    <a:p>
                      <a:pPr algn="ctr"/>
                      <a:r>
                        <a:rPr lang="en-US" dirty="0" smtClean="0"/>
                        <a:t>-al,</a:t>
                      </a:r>
                      <a:r>
                        <a:rPr lang="en-US" baseline="0" dirty="0" smtClean="0"/>
                        <a:t> </a:t>
                      </a:r>
                      <a:r>
                        <a:rPr lang="en-US" baseline="0" dirty="0" err="1" smtClean="0"/>
                        <a:t>ial</a:t>
                      </a:r>
                      <a:endParaRPr lang="en-US" dirty="0" smtClean="0"/>
                    </a:p>
                  </a:txBody>
                  <a:tcPr/>
                </a:tc>
                <a:tc>
                  <a:txBody>
                    <a:bodyPr/>
                    <a:lstStyle/>
                    <a:p>
                      <a:pPr algn="ctr"/>
                      <a:r>
                        <a:rPr lang="en-US" dirty="0" smtClean="0"/>
                        <a:t>having characteristics of</a:t>
                      </a:r>
                      <a:endParaRPr lang="en-US" dirty="0"/>
                    </a:p>
                  </a:txBody>
                  <a:tcPr/>
                </a:tc>
                <a:tc>
                  <a:txBody>
                    <a:bodyPr/>
                    <a:lstStyle/>
                    <a:p>
                      <a:pPr algn="ctr"/>
                      <a:r>
                        <a:rPr lang="en-US" dirty="0" smtClean="0"/>
                        <a:t>partial</a:t>
                      </a:r>
                      <a:endParaRPr lang="en-US" dirty="0"/>
                    </a:p>
                  </a:txBody>
                  <a:tcPr/>
                </a:tc>
              </a:tr>
              <a:tr h="370840">
                <a:tc>
                  <a:txBody>
                    <a:bodyPr/>
                    <a:lstStyle/>
                    <a:p>
                      <a:pPr algn="ctr"/>
                      <a:r>
                        <a:rPr lang="en-US" dirty="0" smtClean="0"/>
                        <a:t>-</a:t>
                      </a:r>
                      <a:r>
                        <a:rPr lang="en-US" dirty="0" err="1" smtClean="0"/>
                        <a:t>ed</a:t>
                      </a:r>
                      <a:endParaRPr lang="en-US" dirty="0" smtClean="0"/>
                    </a:p>
                  </a:txBody>
                  <a:tcPr/>
                </a:tc>
                <a:tc>
                  <a:txBody>
                    <a:bodyPr/>
                    <a:lstStyle/>
                    <a:p>
                      <a:pPr algn="ctr"/>
                      <a:r>
                        <a:rPr lang="en-US" dirty="0" smtClean="0"/>
                        <a:t>past-test verbs</a:t>
                      </a:r>
                      <a:endParaRPr lang="en-US" dirty="0"/>
                    </a:p>
                  </a:txBody>
                  <a:tcPr/>
                </a:tc>
                <a:tc>
                  <a:txBody>
                    <a:bodyPr/>
                    <a:lstStyle/>
                    <a:p>
                      <a:pPr algn="ctr"/>
                      <a:r>
                        <a:rPr lang="en-US" dirty="0" smtClean="0"/>
                        <a:t>helped</a:t>
                      </a:r>
                      <a:endParaRPr lang="en-US"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aseline="0" dirty="0" smtClean="0"/>
                        <a:t>-en</a:t>
                      </a:r>
                    </a:p>
                  </a:txBody>
                  <a:tcPr/>
                </a:tc>
                <a:tc>
                  <a:txBody>
                    <a:bodyPr/>
                    <a:lstStyle/>
                    <a:p>
                      <a:pPr algn="ctr"/>
                      <a:r>
                        <a:rPr lang="en-US" dirty="0" smtClean="0"/>
                        <a:t>made</a:t>
                      </a:r>
                      <a:r>
                        <a:rPr lang="en-US" baseline="0" dirty="0" smtClean="0"/>
                        <a:t> of</a:t>
                      </a:r>
                      <a:endParaRPr lang="en-US" dirty="0"/>
                    </a:p>
                  </a:txBody>
                  <a:tcPr/>
                </a:tc>
                <a:tc>
                  <a:txBody>
                    <a:bodyPr/>
                    <a:lstStyle/>
                    <a:p>
                      <a:pPr algn="ctr"/>
                      <a:r>
                        <a:rPr lang="en-US" dirty="0" smtClean="0"/>
                        <a:t>golden</a:t>
                      </a:r>
                      <a:endParaRPr lang="en-US"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aseline="0" dirty="0" smtClean="0"/>
                        <a:t>-</a:t>
                      </a:r>
                      <a:r>
                        <a:rPr lang="en-US" baseline="0" dirty="0" err="1" smtClean="0"/>
                        <a:t>er</a:t>
                      </a:r>
                      <a:endParaRPr lang="en-US" baseline="0" dirty="0" smtClean="0"/>
                    </a:p>
                  </a:txBody>
                  <a:tcPr/>
                </a:tc>
                <a:tc>
                  <a:txBody>
                    <a:bodyPr/>
                    <a:lstStyle/>
                    <a:p>
                      <a:pPr algn="ctr"/>
                      <a:r>
                        <a:rPr lang="en-US" dirty="0" smtClean="0"/>
                        <a:t>one who</a:t>
                      </a:r>
                      <a:endParaRPr lang="en-US" dirty="0"/>
                    </a:p>
                  </a:txBody>
                  <a:tcPr/>
                </a:tc>
                <a:tc>
                  <a:txBody>
                    <a:bodyPr/>
                    <a:lstStyle/>
                    <a:p>
                      <a:pPr algn="ctr"/>
                      <a:r>
                        <a:rPr lang="en-US" dirty="0" smtClean="0"/>
                        <a:t>player</a:t>
                      </a:r>
                      <a:endParaRPr lang="en-US" dirty="0"/>
                    </a:p>
                  </a:txBody>
                  <a:tcPr/>
                </a:tc>
              </a:tr>
              <a:tr h="370840">
                <a:tc>
                  <a:txBody>
                    <a:bodyPr/>
                    <a:lstStyle/>
                    <a:p>
                      <a:pPr algn="ctr"/>
                      <a:r>
                        <a:rPr lang="en-US" dirty="0" smtClean="0"/>
                        <a:t>-</a:t>
                      </a:r>
                      <a:r>
                        <a:rPr lang="en-US" dirty="0" err="1" smtClean="0"/>
                        <a:t>er</a:t>
                      </a:r>
                      <a:endParaRPr lang="en-US" dirty="0"/>
                    </a:p>
                  </a:txBody>
                  <a:tcPr/>
                </a:tc>
                <a:tc>
                  <a:txBody>
                    <a:bodyPr/>
                    <a:lstStyle/>
                    <a:p>
                      <a:pPr algn="ctr"/>
                      <a:r>
                        <a:rPr lang="en-US" dirty="0" smtClean="0"/>
                        <a:t>comparative</a:t>
                      </a:r>
                      <a:endParaRPr lang="en-US" dirty="0"/>
                    </a:p>
                  </a:txBody>
                  <a:tcPr/>
                </a:tc>
                <a:tc>
                  <a:txBody>
                    <a:bodyPr/>
                    <a:lstStyle/>
                    <a:p>
                      <a:pPr algn="ctr"/>
                      <a:r>
                        <a:rPr lang="en-US" dirty="0" smtClean="0"/>
                        <a:t>faster</a:t>
                      </a:r>
                      <a:endParaRPr lang="en-US" dirty="0"/>
                    </a:p>
                  </a:txBody>
                  <a:tcPr/>
                </a:tc>
              </a:tr>
              <a:tr h="370840">
                <a:tc>
                  <a:txBody>
                    <a:bodyPr/>
                    <a:lstStyle/>
                    <a:p>
                      <a:pPr algn="ctr"/>
                      <a:r>
                        <a:rPr lang="en-US" dirty="0" smtClean="0"/>
                        <a:t>-</a:t>
                      </a:r>
                      <a:r>
                        <a:rPr lang="en-US" dirty="0" err="1" smtClean="0"/>
                        <a:t>est</a:t>
                      </a:r>
                      <a:endParaRPr lang="en-US" dirty="0"/>
                    </a:p>
                  </a:txBody>
                  <a:tcPr/>
                </a:tc>
                <a:tc>
                  <a:txBody>
                    <a:bodyPr/>
                    <a:lstStyle/>
                    <a:p>
                      <a:pPr algn="ctr"/>
                      <a:r>
                        <a:rPr lang="en-US" dirty="0" smtClean="0"/>
                        <a:t>comparative</a:t>
                      </a:r>
                      <a:endParaRPr lang="en-US" dirty="0"/>
                    </a:p>
                  </a:txBody>
                  <a:tcPr/>
                </a:tc>
                <a:tc>
                  <a:txBody>
                    <a:bodyPr/>
                    <a:lstStyle/>
                    <a:p>
                      <a:pPr algn="ctr"/>
                      <a:r>
                        <a:rPr lang="en-US" dirty="0" smtClean="0"/>
                        <a:t>fastest</a:t>
                      </a:r>
                      <a:endParaRPr lang="en-US" dirty="0"/>
                    </a:p>
                  </a:txBody>
                  <a:tcPr/>
                </a:tc>
              </a:tr>
              <a:tr h="370840">
                <a:tc>
                  <a:txBody>
                    <a:bodyPr/>
                    <a:lstStyle/>
                    <a:p>
                      <a:pPr algn="ctr"/>
                      <a:r>
                        <a:rPr lang="en-US" dirty="0" smtClean="0"/>
                        <a:t>-</a:t>
                      </a:r>
                      <a:r>
                        <a:rPr lang="en-US" dirty="0" err="1" smtClean="0"/>
                        <a:t>ful</a:t>
                      </a:r>
                      <a:endParaRPr lang="en-US" dirty="0"/>
                    </a:p>
                  </a:txBody>
                  <a:tcPr/>
                </a:tc>
                <a:tc>
                  <a:txBody>
                    <a:bodyPr/>
                    <a:lstStyle/>
                    <a:p>
                      <a:pPr algn="ctr"/>
                      <a:r>
                        <a:rPr lang="en-US" dirty="0" smtClean="0"/>
                        <a:t>full</a:t>
                      </a:r>
                      <a:r>
                        <a:rPr lang="en-US" baseline="0" dirty="0" smtClean="0"/>
                        <a:t> of</a:t>
                      </a:r>
                      <a:endParaRPr lang="en-US" dirty="0"/>
                    </a:p>
                  </a:txBody>
                  <a:tcPr/>
                </a:tc>
                <a:tc>
                  <a:txBody>
                    <a:bodyPr/>
                    <a:lstStyle/>
                    <a:p>
                      <a:pPr algn="ctr"/>
                      <a:r>
                        <a:rPr lang="en-US" dirty="0" smtClean="0"/>
                        <a:t>careful</a:t>
                      </a:r>
                      <a:endParaRPr lang="en-US" dirty="0"/>
                    </a:p>
                  </a:txBody>
                  <a:tcPr/>
                </a:tc>
              </a:tr>
              <a:tr h="370840">
                <a:tc>
                  <a:txBody>
                    <a:bodyPr/>
                    <a:lstStyle/>
                    <a:p>
                      <a:pPr algn="ctr"/>
                      <a:r>
                        <a:rPr lang="en-US" dirty="0" smtClean="0"/>
                        <a:t>-</a:t>
                      </a:r>
                      <a:r>
                        <a:rPr lang="en-US" dirty="0" err="1" smtClean="0"/>
                        <a:t>ic</a:t>
                      </a:r>
                      <a:endParaRPr lang="en-US" dirty="0"/>
                    </a:p>
                  </a:txBody>
                  <a:tcPr/>
                </a:tc>
                <a:tc>
                  <a:txBody>
                    <a:bodyPr/>
                    <a:lstStyle/>
                    <a:p>
                      <a:pPr algn="ctr"/>
                      <a:r>
                        <a:rPr lang="en-US" dirty="0" smtClean="0"/>
                        <a:t>having characteristics of</a:t>
                      </a:r>
                      <a:endParaRPr lang="en-US" dirty="0"/>
                    </a:p>
                  </a:txBody>
                  <a:tcPr/>
                </a:tc>
                <a:tc>
                  <a:txBody>
                    <a:bodyPr/>
                    <a:lstStyle/>
                    <a:p>
                      <a:pPr algn="ctr"/>
                      <a:r>
                        <a:rPr lang="en-US" dirty="0" smtClean="0"/>
                        <a:t>romantic</a:t>
                      </a:r>
                      <a:endParaRPr lang="en-US" dirty="0"/>
                    </a:p>
                  </a:txBody>
                  <a:tcPr/>
                </a:tc>
              </a:tr>
              <a:tr h="370840">
                <a:tc>
                  <a:txBody>
                    <a:bodyPr/>
                    <a:lstStyle/>
                    <a:p>
                      <a:pPr algn="ctr"/>
                      <a:r>
                        <a:rPr lang="en-US" dirty="0" smtClean="0"/>
                        <a:t>-</a:t>
                      </a:r>
                      <a:r>
                        <a:rPr lang="en-US" dirty="0" err="1" smtClean="0"/>
                        <a:t>ing</a:t>
                      </a:r>
                      <a:endParaRPr lang="en-US" dirty="0"/>
                    </a:p>
                  </a:txBody>
                  <a:tcPr/>
                </a:tc>
                <a:tc>
                  <a:txBody>
                    <a:bodyPr/>
                    <a:lstStyle/>
                    <a:p>
                      <a:pPr algn="ctr"/>
                      <a:r>
                        <a:rPr lang="en-US" dirty="0" smtClean="0"/>
                        <a:t>present-tense</a:t>
                      </a:r>
                      <a:r>
                        <a:rPr lang="en-US" baseline="0" dirty="0" smtClean="0"/>
                        <a:t> verbs</a:t>
                      </a:r>
                      <a:endParaRPr lang="en-US" dirty="0"/>
                    </a:p>
                  </a:txBody>
                  <a:tcPr/>
                </a:tc>
                <a:tc>
                  <a:txBody>
                    <a:bodyPr/>
                    <a:lstStyle/>
                    <a:p>
                      <a:pPr algn="ctr"/>
                      <a:r>
                        <a:rPr lang="en-US" dirty="0" smtClean="0"/>
                        <a:t>running</a:t>
                      </a:r>
                      <a:endParaRPr lang="en-US" dirty="0"/>
                    </a:p>
                  </a:txBody>
                  <a:tcPr/>
                </a:tc>
              </a:tr>
              <a:tr h="370840">
                <a:tc>
                  <a:txBody>
                    <a:bodyPr/>
                    <a:lstStyle/>
                    <a:p>
                      <a:pPr algn="ctr"/>
                      <a:r>
                        <a:rPr lang="en-US" dirty="0" smtClean="0"/>
                        <a:t>-ion,-</a:t>
                      </a:r>
                      <a:r>
                        <a:rPr lang="en-US" dirty="0" err="1" smtClean="0"/>
                        <a:t>tion</a:t>
                      </a:r>
                      <a:r>
                        <a:rPr lang="en-US" dirty="0" smtClean="0"/>
                        <a:t>,-</a:t>
                      </a:r>
                      <a:r>
                        <a:rPr lang="en-US" dirty="0" err="1" smtClean="0"/>
                        <a:t>ation</a:t>
                      </a:r>
                      <a:r>
                        <a:rPr lang="en-US" dirty="0" smtClean="0"/>
                        <a:t>,</a:t>
                      </a:r>
                      <a:r>
                        <a:rPr lang="en-US" baseline="0" dirty="0" smtClean="0"/>
                        <a:t> -</a:t>
                      </a:r>
                      <a:r>
                        <a:rPr lang="en-US" baseline="0" dirty="0" err="1" smtClean="0"/>
                        <a:t>ition</a:t>
                      </a:r>
                      <a:endParaRPr lang="en-US" dirty="0"/>
                    </a:p>
                  </a:txBody>
                  <a:tcPr/>
                </a:tc>
                <a:tc>
                  <a:txBody>
                    <a:bodyPr/>
                    <a:lstStyle/>
                    <a:p>
                      <a:pPr algn="ctr"/>
                      <a:r>
                        <a:rPr lang="en-US" dirty="0" smtClean="0"/>
                        <a:t>act,</a:t>
                      </a:r>
                      <a:r>
                        <a:rPr lang="en-US" baseline="0" dirty="0" smtClean="0"/>
                        <a:t> process</a:t>
                      </a:r>
                      <a:endParaRPr lang="en-US" dirty="0"/>
                    </a:p>
                  </a:txBody>
                  <a:tcPr/>
                </a:tc>
                <a:tc>
                  <a:txBody>
                    <a:bodyPr/>
                    <a:lstStyle/>
                    <a:p>
                      <a:pPr algn="ctr"/>
                      <a:r>
                        <a:rPr lang="en-US" dirty="0" smtClean="0"/>
                        <a:t>action</a:t>
                      </a:r>
                      <a:endParaRPr lang="en-US" dirty="0"/>
                    </a:p>
                  </a:txBody>
                  <a:tcPr/>
                </a:tc>
              </a:tr>
            </a:tbl>
          </a:graphicData>
        </a:graphic>
      </p:graphicFrame>
      <p:sp>
        <p:nvSpPr>
          <p:cNvPr id="3" name="Title 2"/>
          <p:cNvSpPr>
            <a:spLocks noGrp="1"/>
          </p:cNvSpPr>
          <p:nvPr>
            <p:ph type="title"/>
          </p:nvPr>
        </p:nvSpPr>
        <p:spPr/>
        <p:txBody>
          <a:bodyPr/>
          <a:lstStyle/>
          <a:p>
            <a:r>
              <a:rPr lang="en-US" dirty="0" smtClean="0"/>
              <a:t>Common suffixes</a:t>
            </a:r>
            <a:endParaRPr lang="en-US" dirty="0"/>
          </a:p>
        </p:txBody>
      </p:sp>
    </p:spTree>
    <p:extLst>
      <p:ext uri="{BB962C8B-B14F-4D97-AF65-F5344CB8AC3E}">
        <p14:creationId xmlns:p14="http://schemas.microsoft.com/office/powerpoint/2010/main" val="38329491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05438021"/>
              </p:ext>
            </p:extLst>
          </p:nvPr>
        </p:nvGraphicFramePr>
        <p:xfrm>
          <a:off x="381000" y="1719263"/>
          <a:ext cx="8407401" cy="3708400"/>
        </p:xfrm>
        <a:graphic>
          <a:graphicData uri="http://schemas.openxmlformats.org/drawingml/2006/table">
            <a:tbl>
              <a:tblPr firstRow="1" bandRow="1">
                <a:tableStyleId>{5C22544A-7EE6-4342-B048-85BDC9FD1C3A}</a:tableStyleId>
              </a:tblPr>
              <a:tblGrid>
                <a:gridCol w="2802467"/>
                <a:gridCol w="2802467"/>
                <a:gridCol w="2802467"/>
              </a:tblGrid>
              <a:tr h="370840">
                <a:tc>
                  <a:txBody>
                    <a:bodyPr/>
                    <a:lstStyle/>
                    <a:p>
                      <a:pPr algn="ctr"/>
                      <a:r>
                        <a:rPr lang="en-US" dirty="0" smtClean="0"/>
                        <a:t>Suffix</a:t>
                      </a:r>
                      <a:endParaRPr lang="en-US" dirty="0"/>
                    </a:p>
                  </a:txBody>
                  <a:tcPr/>
                </a:tc>
                <a:tc>
                  <a:txBody>
                    <a:bodyPr/>
                    <a:lstStyle/>
                    <a:p>
                      <a:pPr algn="ctr"/>
                      <a:r>
                        <a:rPr lang="en-US" dirty="0" smtClean="0"/>
                        <a:t>Meaning</a:t>
                      </a:r>
                      <a:endParaRPr lang="en-US" dirty="0"/>
                    </a:p>
                  </a:txBody>
                  <a:tcPr/>
                </a:tc>
                <a:tc>
                  <a:txBody>
                    <a:bodyPr/>
                    <a:lstStyle/>
                    <a:p>
                      <a:pPr algn="ctr"/>
                      <a:r>
                        <a:rPr lang="en-US" dirty="0" smtClean="0"/>
                        <a:t>Example</a:t>
                      </a:r>
                      <a:endParaRPr lang="en-US" dirty="0"/>
                    </a:p>
                  </a:txBody>
                  <a:tcPr/>
                </a:tc>
              </a:tr>
              <a:tr h="370840">
                <a:tc>
                  <a:txBody>
                    <a:bodyPr/>
                    <a:lstStyle/>
                    <a:p>
                      <a:pPr algn="ctr"/>
                      <a:r>
                        <a:rPr lang="en-US" dirty="0" smtClean="0"/>
                        <a:t>-</a:t>
                      </a:r>
                      <a:r>
                        <a:rPr lang="en-US" dirty="0" err="1" smtClean="0"/>
                        <a:t>ity</a:t>
                      </a:r>
                      <a:r>
                        <a:rPr lang="en-US" dirty="0" smtClean="0"/>
                        <a:t>,</a:t>
                      </a:r>
                      <a:r>
                        <a:rPr lang="en-US" baseline="0" dirty="0" smtClean="0"/>
                        <a:t> -</a:t>
                      </a:r>
                      <a:r>
                        <a:rPr lang="en-US" baseline="0" dirty="0" err="1" smtClean="0"/>
                        <a:t>ty</a:t>
                      </a:r>
                      <a:endParaRPr lang="en-US" dirty="0" smtClean="0"/>
                    </a:p>
                  </a:txBody>
                  <a:tcPr/>
                </a:tc>
                <a:tc>
                  <a:txBody>
                    <a:bodyPr/>
                    <a:lstStyle/>
                    <a:p>
                      <a:pPr algn="ctr"/>
                      <a:r>
                        <a:rPr lang="en-US" dirty="0" smtClean="0"/>
                        <a:t>state of</a:t>
                      </a:r>
                      <a:endParaRPr lang="en-US" dirty="0"/>
                    </a:p>
                  </a:txBody>
                  <a:tcPr/>
                </a:tc>
                <a:tc>
                  <a:txBody>
                    <a:bodyPr/>
                    <a:lstStyle/>
                    <a:p>
                      <a:pPr algn="ctr"/>
                      <a:r>
                        <a:rPr lang="en-US" dirty="0" smtClean="0"/>
                        <a:t>infinity </a:t>
                      </a:r>
                      <a:endParaRPr lang="en-US"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aseline="0" dirty="0" smtClean="0"/>
                        <a:t>-</a:t>
                      </a:r>
                      <a:r>
                        <a:rPr lang="en-US" baseline="0" dirty="0" err="1" smtClean="0"/>
                        <a:t>ive</a:t>
                      </a:r>
                      <a:r>
                        <a:rPr lang="en-US" baseline="0" dirty="0" smtClean="0"/>
                        <a:t>, -</a:t>
                      </a:r>
                      <a:r>
                        <a:rPr lang="en-US" baseline="0" dirty="0" err="1" smtClean="0"/>
                        <a:t>ative</a:t>
                      </a:r>
                      <a:r>
                        <a:rPr lang="en-US" baseline="0" dirty="0" smtClean="0"/>
                        <a:t>, -</a:t>
                      </a:r>
                      <a:r>
                        <a:rPr lang="en-US" baseline="0" dirty="0" err="1" smtClean="0"/>
                        <a:t>itive</a:t>
                      </a:r>
                      <a:endParaRPr lang="en-US" baseline="0" dirty="0" smtClean="0"/>
                    </a:p>
                  </a:txBody>
                  <a:tcPr/>
                </a:tc>
                <a:tc>
                  <a:txBody>
                    <a:bodyPr/>
                    <a:lstStyle/>
                    <a:p>
                      <a:pPr algn="ctr"/>
                      <a:r>
                        <a:rPr lang="en-US" dirty="0" smtClean="0"/>
                        <a:t>adjective form of noun </a:t>
                      </a:r>
                      <a:endParaRPr lang="en-US" dirty="0"/>
                    </a:p>
                  </a:txBody>
                  <a:tcPr/>
                </a:tc>
                <a:tc>
                  <a:txBody>
                    <a:bodyPr/>
                    <a:lstStyle/>
                    <a:p>
                      <a:pPr algn="ctr"/>
                      <a:r>
                        <a:rPr lang="en-US" dirty="0" smtClean="0"/>
                        <a:t>attentive</a:t>
                      </a:r>
                      <a:endParaRPr lang="en-US" dirty="0"/>
                    </a:p>
                  </a:txBody>
                  <a:tcPr/>
                </a:tc>
              </a:tr>
              <a:tr h="370840">
                <a:tc>
                  <a:txBody>
                    <a:bodyPr/>
                    <a:lstStyle/>
                    <a:p>
                      <a:pPr algn="ctr"/>
                      <a:r>
                        <a:rPr lang="en-US" dirty="0" smtClean="0"/>
                        <a:t>-less</a:t>
                      </a:r>
                      <a:endParaRPr lang="en-US" dirty="0"/>
                    </a:p>
                  </a:txBody>
                  <a:tcPr/>
                </a:tc>
                <a:tc>
                  <a:txBody>
                    <a:bodyPr/>
                    <a:lstStyle/>
                    <a:p>
                      <a:pPr algn="ctr"/>
                      <a:r>
                        <a:rPr lang="en-US" dirty="0" smtClean="0"/>
                        <a:t>without</a:t>
                      </a:r>
                      <a:endParaRPr lang="en-US" dirty="0"/>
                    </a:p>
                  </a:txBody>
                  <a:tcPr/>
                </a:tc>
                <a:tc>
                  <a:txBody>
                    <a:bodyPr/>
                    <a:lstStyle/>
                    <a:p>
                      <a:pPr algn="ctr"/>
                      <a:r>
                        <a:rPr lang="en-US" dirty="0" smtClean="0"/>
                        <a:t>hopeless</a:t>
                      </a:r>
                      <a:endParaRPr lang="en-US" dirty="0"/>
                    </a:p>
                  </a:txBody>
                  <a:tcPr/>
                </a:tc>
              </a:tr>
              <a:tr h="370840">
                <a:tc>
                  <a:txBody>
                    <a:bodyPr/>
                    <a:lstStyle/>
                    <a:p>
                      <a:pPr algn="ctr"/>
                      <a:r>
                        <a:rPr lang="en-US" dirty="0" smtClean="0"/>
                        <a:t>-</a:t>
                      </a:r>
                      <a:r>
                        <a:rPr lang="en-US" dirty="0" err="1" smtClean="0"/>
                        <a:t>ly</a:t>
                      </a:r>
                      <a:endParaRPr lang="en-US" dirty="0"/>
                    </a:p>
                  </a:txBody>
                  <a:tcPr/>
                </a:tc>
                <a:tc>
                  <a:txBody>
                    <a:bodyPr/>
                    <a:lstStyle/>
                    <a:p>
                      <a:pPr algn="ctr"/>
                      <a:r>
                        <a:rPr lang="en-US" dirty="0" smtClean="0"/>
                        <a:t>characteristic</a:t>
                      </a:r>
                      <a:r>
                        <a:rPr lang="en-US" baseline="0" dirty="0" smtClean="0"/>
                        <a:t> of</a:t>
                      </a:r>
                      <a:endParaRPr lang="en-US" dirty="0"/>
                    </a:p>
                  </a:txBody>
                  <a:tcPr/>
                </a:tc>
                <a:tc>
                  <a:txBody>
                    <a:bodyPr/>
                    <a:lstStyle/>
                    <a:p>
                      <a:pPr algn="ctr"/>
                      <a:r>
                        <a:rPr lang="en-US" dirty="0" smtClean="0"/>
                        <a:t>kindly</a:t>
                      </a:r>
                      <a:endParaRPr lang="en-US" dirty="0"/>
                    </a:p>
                  </a:txBody>
                  <a:tcPr/>
                </a:tc>
              </a:tr>
              <a:tr h="370840">
                <a:tc>
                  <a:txBody>
                    <a:bodyPr/>
                    <a:lstStyle/>
                    <a:p>
                      <a:pPr algn="ctr"/>
                      <a:r>
                        <a:rPr lang="en-US" dirty="0" smtClean="0"/>
                        <a:t>-</a:t>
                      </a:r>
                      <a:r>
                        <a:rPr lang="en-US" dirty="0" err="1" smtClean="0"/>
                        <a:t>ment</a:t>
                      </a:r>
                      <a:endParaRPr lang="en-US" dirty="0"/>
                    </a:p>
                  </a:txBody>
                  <a:tcPr/>
                </a:tc>
                <a:tc>
                  <a:txBody>
                    <a:bodyPr/>
                    <a:lstStyle/>
                    <a:p>
                      <a:pPr algn="ctr"/>
                      <a:r>
                        <a:rPr lang="en-US" dirty="0" smtClean="0"/>
                        <a:t>action or process</a:t>
                      </a:r>
                      <a:endParaRPr lang="en-US" dirty="0"/>
                    </a:p>
                  </a:txBody>
                  <a:tcPr/>
                </a:tc>
                <a:tc>
                  <a:txBody>
                    <a:bodyPr/>
                    <a:lstStyle/>
                    <a:p>
                      <a:pPr algn="ctr"/>
                      <a:r>
                        <a:rPr lang="en-US" dirty="0" smtClean="0"/>
                        <a:t>enjoyment</a:t>
                      </a:r>
                      <a:endParaRPr lang="en-US" dirty="0"/>
                    </a:p>
                  </a:txBody>
                  <a:tcPr/>
                </a:tc>
              </a:tr>
              <a:tr h="370840">
                <a:tc>
                  <a:txBody>
                    <a:bodyPr/>
                    <a:lstStyle/>
                    <a:p>
                      <a:pPr algn="ctr"/>
                      <a:r>
                        <a:rPr lang="en-US" dirty="0" smtClean="0"/>
                        <a:t>-ness</a:t>
                      </a:r>
                      <a:endParaRPr lang="en-US" dirty="0"/>
                    </a:p>
                  </a:txBody>
                  <a:tcPr/>
                </a:tc>
                <a:tc>
                  <a:txBody>
                    <a:bodyPr/>
                    <a:lstStyle/>
                    <a:p>
                      <a:pPr algn="ctr"/>
                      <a:r>
                        <a:rPr lang="en-US" dirty="0" smtClean="0"/>
                        <a:t>state of, condition of</a:t>
                      </a:r>
                      <a:endParaRPr lang="en-US" dirty="0"/>
                    </a:p>
                  </a:txBody>
                  <a:tcPr/>
                </a:tc>
                <a:tc>
                  <a:txBody>
                    <a:bodyPr/>
                    <a:lstStyle/>
                    <a:p>
                      <a:pPr algn="ctr"/>
                      <a:r>
                        <a:rPr lang="en-US" dirty="0" smtClean="0"/>
                        <a:t>happiness</a:t>
                      </a:r>
                      <a:endParaRPr lang="en-US" dirty="0"/>
                    </a:p>
                  </a:txBody>
                  <a:tcPr/>
                </a:tc>
              </a:tr>
              <a:tr h="370840">
                <a:tc>
                  <a:txBody>
                    <a:bodyPr/>
                    <a:lstStyle/>
                    <a:p>
                      <a:pPr algn="ctr"/>
                      <a:r>
                        <a:rPr lang="en-US" dirty="0" smtClean="0"/>
                        <a:t>-</a:t>
                      </a:r>
                      <a:r>
                        <a:rPr lang="en-US" dirty="0" err="1" smtClean="0"/>
                        <a:t>ous</a:t>
                      </a:r>
                      <a:r>
                        <a:rPr lang="en-US" dirty="0" smtClean="0"/>
                        <a:t>, -</a:t>
                      </a:r>
                      <a:r>
                        <a:rPr lang="en-US" dirty="0" err="1" smtClean="0"/>
                        <a:t>eous</a:t>
                      </a:r>
                      <a:r>
                        <a:rPr lang="en-US" dirty="0" smtClean="0"/>
                        <a:t>, -</a:t>
                      </a:r>
                      <a:r>
                        <a:rPr lang="en-US" dirty="0" err="1" smtClean="0"/>
                        <a:t>ious</a:t>
                      </a:r>
                      <a:endParaRPr lang="en-US" dirty="0"/>
                    </a:p>
                  </a:txBody>
                  <a:tcPr/>
                </a:tc>
                <a:tc>
                  <a:txBody>
                    <a:bodyPr/>
                    <a:lstStyle/>
                    <a:p>
                      <a:pPr algn="ctr"/>
                      <a:r>
                        <a:rPr lang="en-US" dirty="0" smtClean="0"/>
                        <a:t>possessing</a:t>
                      </a:r>
                      <a:r>
                        <a:rPr lang="en-US" baseline="0" dirty="0" smtClean="0"/>
                        <a:t> the qualities of</a:t>
                      </a:r>
                      <a:endParaRPr lang="en-US" dirty="0"/>
                    </a:p>
                  </a:txBody>
                  <a:tcPr/>
                </a:tc>
                <a:tc>
                  <a:txBody>
                    <a:bodyPr/>
                    <a:lstStyle/>
                    <a:p>
                      <a:pPr algn="ctr"/>
                      <a:r>
                        <a:rPr lang="en-US" dirty="0" smtClean="0"/>
                        <a:t>joyous</a:t>
                      </a:r>
                      <a:endParaRPr lang="en-US" dirty="0"/>
                    </a:p>
                  </a:txBody>
                  <a:tcPr/>
                </a:tc>
              </a:tr>
              <a:tr h="370840">
                <a:tc>
                  <a:txBody>
                    <a:bodyPr/>
                    <a:lstStyle/>
                    <a:p>
                      <a:pPr algn="ctr"/>
                      <a:r>
                        <a:rPr lang="en-US" dirty="0" smtClean="0"/>
                        <a:t>-s, -</a:t>
                      </a:r>
                      <a:r>
                        <a:rPr lang="en-US" dirty="0" err="1" smtClean="0"/>
                        <a:t>es</a:t>
                      </a:r>
                      <a:endParaRPr lang="en-US" dirty="0"/>
                    </a:p>
                  </a:txBody>
                  <a:tcPr/>
                </a:tc>
                <a:tc>
                  <a:txBody>
                    <a:bodyPr/>
                    <a:lstStyle/>
                    <a:p>
                      <a:pPr algn="ctr"/>
                      <a:r>
                        <a:rPr lang="en-US" dirty="0" smtClean="0"/>
                        <a:t>more than one</a:t>
                      </a:r>
                      <a:endParaRPr lang="en-US" dirty="0"/>
                    </a:p>
                  </a:txBody>
                  <a:tcPr/>
                </a:tc>
                <a:tc>
                  <a:txBody>
                    <a:bodyPr/>
                    <a:lstStyle/>
                    <a:p>
                      <a:pPr algn="ctr"/>
                      <a:r>
                        <a:rPr lang="en-US" dirty="0" smtClean="0"/>
                        <a:t>cars</a:t>
                      </a:r>
                      <a:endParaRPr lang="en-US" dirty="0"/>
                    </a:p>
                  </a:txBody>
                  <a:tcPr/>
                </a:tc>
              </a:tr>
              <a:tr h="370840">
                <a:tc>
                  <a:txBody>
                    <a:bodyPr/>
                    <a:lstStyle/>
                    <a:p>
                      <a:pPr algn="ctr"/>
                      <a:r>
                        <a:rPr lang="en-US" dirty="0" smtClean="0"/>
                        <a:t>-y</a:t>
                      </a:r>
                      <a:endParaRPr lang="en-US" dirty="0"/>
                    </a:p>
                  </a:txBody>
                  <a:tcPr/>
                </a:tc>
                <a:tc>
                  <a:txBody>
                    <a:bodyPr/>
                    <a:lstStyle/>
                    <a:p>
                      <a:pPr algn="ctr"/>
                      <a:r>
                        <a:rPr lang="en-US" dirty="0" smtClean="0"/>
                        <a:t>characterized by</a:t>
                      </a:r>
                      <a:endParaRPr lang="en-US" dirty="0"/>
                    </a:p>
                  </a:txBody>
                  <a:tcPr/>
                </a:tc>
                <a:tc>
                  <a:txBody>
                    <a:bodyPr/>
                    <a:lstStyle/>
                    <a:p>
                      <a:pPr algn="ctr"/>
                      <a:r>
                        <a:rPr lang="en-US" dirty="0" smtClean="0"/>
                        <a:t>funny</a:t>
                      </a:r>
                      <a:endParaRPr lang="en-US" dirty="0"/>
                    </a:p>
                  </a:txBody>
                  <a:tcPr/>
                </a:tc>
              </a:tr>
            </a:tbl>
          </a:graphicData>
        </a:graphic>
      </p:graphicFrame>
      <p:sp>
        <p:nvSpPr>
          <p:cNvPr id="3" name="Title 2"/>
          <p:cNvSpPr>
            <a:spLocks noGrp="1"/>
          </p:cNvSpPr>
          <p:nvPr>
            <p:ph type="title"/>
          </p:nvPr>
        </p:nvSpPr>
        <p:spPr/>
        <p:txBody>
          <a:bodyPr/>
          <a:lstStyle/>
          <a:p>
            <a:r>
              <a:rPr lang="en-US" dirty="0" smtClean="0"/>
              <a:t>Common suffixes</a:t>
            </a:r>
            <a:endParaRPr lang="en-US" dirty="0"/>
          </a:p>
        </p:txBody>
      </p:sp>
      <p:sp>
        <p:nvSpPr>
          <p:cNvPr id="2" name="TextBox 1"/>
          <p:cNvSpPr txBox="1"/>
          <p:nvPr/>
        </p:nvSpPr>
        <p:spPr>
          <a:xfrm>
            <a:off x="1239077" y="5700155"/>
            <a:ext cx="6381246" cy="523220"/>
          </a:xfrm>
          <a:prstGeom prst="rect">
            <a:avLst/>
          </a:prstGeom>
          <a:noFill/>
        </p:spPr>
        <p:txBody>
          <a:bodyPr wrap="square" rtlCol="0">
            <a:spAutoFit/>
          </a:bodyPr>
          <a:lstStyle/>
          <a:p>
            <a:r>
              <a:rPr lang="en-US" sz="1400" dirty="0" smtClean="0"/>
              <a:t>White, T.G., Sowell, J., &amp; </a:t>
            </a:r>
            <a:r>
              <a:rPr lang="en-US" sz="1400" dirty="0" err="1" smtClean="0"/>
              <a:t>Yanagihara</a:t>
            </a:r>
            <a:r>
              <a:rPr lang="en-US" sz="1400" dirty="0" smtClean="0"/>
              <a:t>, A. (1989). Teaching elementary students to use word-part clues. </a:t>
            </a:r>
            <a:r>
              <a:rPr lang="en-US" sz="1400" i="1" dirty="0" smtClean="0"/>
              <a:t>The Reading Teacher, 42, </a:t>
            </a:r>
            <a:r>
              <a:rPr lang="en-US" sz="1400" dirty="0" smtClean="0"/>
              <a:t>302-308.   </a:t>
            </a:r>
            <a:endParaRPr lang="en-US" sz="1400" dirty="0"/>
          </a:p>
        </p:txBody>
      </p:sp>
    </p:spTree>
    <p:extLst>
      <p:ext uri="{BB962C8B-B14F-4D97-AF65-F5344CB8AC3E}">
        <p14:creationId xmlns:p14="http://schemas.microsoft.com/office/powerpoint/2010/main" val="12847841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vocabulary guidelines</a:t>
            </a:r>
            <a:endParaRPr lang="en-US" dirty="0"/>
          </a:p>
        </p:txBody>
      </p:sp>
      <p:sp>
        <p:nvSpPr>
          <p:cNvPr id="3" name="Content Placeholder 2"/>
          <p:cNvSpPr>
            <a:spLocks noGrp="1"/>
          </p:cNvSpPr>
          <p:nvPr>
            <p:ph idx="1"/>
          </p:nvPr>
        </p:nvSpPr>
        <p:spPr/>
        <p:txBody>
          <a:bodyPr/>
          <a:lstStyle/>
          <a:p>
            <a:endParaRPr lang="en-US" dirty="0" smtClean="0"/>
          </a:p>
          <a:p>
            <a:r>
              <a:rPr lang="en-US" sz="2800" dirty="0" smtClean="0"/>
              <a:t>Do not preteach words that are explicitly defined in the text.</a:t>
            </a:r>
          </a:p>
          <a:p>
            <a:r>
              <a:rPr lang="en-US" sz="2800" dirty="0" smtClean="0"/>
              <a:t>Do not preteach words that can be figured out from context or morphology.</a:t>
            </a:r>
          </a:p>
          <a:p>
            <a:r>
              <a:rPr lang="en-US" sz="2800" dirty="0" smtClean="0"/>
              <a:t>Follow up with questions about the words meaning and guided interpretation.</a:t>
            </a:r>
          </a:p>
        </p:txBody>
      </p:sp>
    </p:spTree>
    <p:extLst>
      <p:ext uri="{BB962C8B-B14F-4D97-AF65-F5344CB8AC3E}">
        <p14:creationId xmlns:p14="http://schemas.microsoft.com/office/powerpoint/2010/main" val="265504182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15400" cy="1143000"/>
          </a:xfrm>
        </p:spPr>
        <p:txBody>
          <a:bodyPr>
            <a:normAutofit/>
          </a:bodyPr>
          <a:lstStyle/>
          <a:p>
            <a:r>
              <a:rPr lang="en-US" dirty="0"/>
              <a:t> </a:t>
            </a:r>
            <a:r>
              <a:rPr lang="en-US" dirty="0" smtClean="0"/>
              <a:t>  Help with Sentence Structure</a:t>
            </a:r>
            <a:endParaRPr lang="en-US" dirty="0"/>
          </a:p>
        </p:txBody>
      </p:sp>
      <p:sp>
        <p:nvSpPr>
          <p:cNvPr id="3" name="Content Placeholder 2"/>
          <p:cNvSpPr>
            <a:spLocks noGrp="1"/>
          </p:cNvSpPr>
          <p:nvPr>
            <p:ph idx="1"/>
          </p:nvPr>
        </p:nvSpPr>
        <p:spPr>
          <a:xfrm>
            <a:off x="822960" y="1447800"/>
            <a:ext cx="7520940" cy="3232677"/>
          </a:xfrm>
        </p:spPr>
        <p:txBody>
          <a:bodyPr>
            <a:noAutofit/>
          </a:bodyPr>
          <a:lstStyle/>
          <a:p>
            <a:endParaRPr lang="en-US" sz="2200" b="0" dirty="0" smtClean="0"/>
          </a:p>
          <a:p>
            <a:r>
              <a:rPr lang="en-US" sz="2800" b="0" dirty="0" smtClean="0"/>
              <a:t>Texts may be hard because of grammar or syntax </a:t>
            </a:r>
          </a:p>
          <a:p>
            <a:r>
              <a:rPr lang="en-US" sz="2800" dirty="0" smtClean="0"/>
              <a:t>What can a student do when he/she comes across an especially challenging sentence</a:t>
            </a:r>
            <a:endParaRPr lang="en-US" sz="2800" b="0" dirty="0" smtClean="0"/>
          </a:p>
          <a:p>
            <a:pPr marL="0" indent="0">
              <a:buNone/>
            </a:pPr>
            <a:endParaRPr lang="en-US" sz="2200" i="1" dirty="0" smtClean="0"/>
          </a:p>
          <a:p>
            <a:pPr marL="0" indent="0">
              <a:buNone/>
            </a:pPr>
            <a:endParaRPr lang="en-US" sz="2200" i="1" dirty="0"/>
          </a:p>
          <a:p>
            <a:pPr marL="0" indent="0">
              <a:buNone/>
            </a:pPr>
            <a:endParaRPr lang="en-US" sz="1800" i="1" dirty="0" smtClean="0"/>
          </a:p>
        </p:txBody>
      </p:sp>
    </p:spTree>
    <p:extLst>
      <p:ext uri="{BB962C8B-B14F-4D97-AF65-F5344CB8AC3E}">
        <p14:creationId xmlns:p14="http://schemas.microsoft.com/office/powerpoint/2010/main" val="41399145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15400" cy="1143000"/>
          </a:xfrm>
        </p:spPr>
        <p:txBody>
          <a:bodyPr>
            <a:normAutofit/>
          </a:bodyPr>
          <a:lstStyle/>
          <a:p>
            <a:r>
              <a:rPr lang="en-US" dirty="0"/>
              <a:t> </a:t>
            </a:r>
            <a:r>
              <a:rPr lang="en-US" dirty="0" smtClean="0"/>
              <a:t>  Help with Sentence Structure</a:t>
            </a:r>
            <a:endParaRPr lang="en-US" dirty="0"/>
          </a:p>
        </p:txBody>
      </p:sp>
      <p:sp>
        <p:nvSpPr>
          <p:cNvPr id="3" name="Content Placeholder 2"/>
          <p:cNvSpPr>
            <a:spLocks noGrp="1"/>
          </p:cNvSpPr>
          <p:nvPr>
            <p:ph idx="1"/>
          </p:nvPr>
        </p:nvSpPr>
        <p:spPr>
          <a:xfrm>
            <a:off x="822960" y="1828800"/>
            <a:ext cx="7520940" cy="3200400"/>
          </a:xfrm>
        </p:spPr>
        <p:txBody>
          <a:bodyPr>
            <a:noAutofit/>
          </a:bodyPr>
          <a:lstStyle/>
          <a:p>
            <a:r>
              <a:rPr lang="en-US" sz="2400" b="0" dirty="0" smtClean="0"/>
              <a:t>Guide students to interpret complex sentences (clause and phrase analysis)</a:t>
            </a:r>
          </a:p>
          <a:p>
            <a:pPr marL="0" indent="0">
              <a:buNone/>
            </a:pPr>
            <a:endParaRPr lang="en-US" sz="2400" b="0" dirty="0" smtClean="0"/>
          </a:p>
          <a:p>
            <a:r>
              <a:rPr lang="en-US" sz="2400" b="0" dirty="0" smtClean="0"/>
              <a:t>In dense prose, help find the subject and verb:</a:t>
            </a:r>
          </a:p>
          <a:p>
            <a:pPr marL="45720" indent="0">
              <a:buNone/>
            </a:pPr>
            <a:endParaRPr lang="en-US" sz="2400" b="0" dirty="0" smtClean="0"/>
          </a:p>
          <a:p>
            <a:pPr marL="0" indent="0">
              <a:spcBef>
                <a:spcPts val="0"/>
              </a:spcBef>
              <a:buNone/>
            </a:pPr>
            <a:r>
              <a:rPr lang="en-US" i="1" dirty="0"/>
              <a:t> </a:t>
            </a:r>
            <a:r>
              <a:rPr lang="en-US" i="1" dirty="0" smtClean="0"/>
              <a:t>  </a:t>
            </a:r>
            <a:r>
              <a:rPr lang="en-US" sz="2000" i="1" dirty="0" smtClean="0"/>
              <a:t>“However, on August 24, 2006, the International    </a:t>
            </a:r>
          </a:p>
          <a:p>
            <a:pPr marL="0" indent="0">
              <a:spcBef>
                <a:spcPts val="0"/>
              </a:spcBef>
              <a:buNone/>
            </a:pPr>
            <a:r>
              <a:rPr lang="en-US" sz="2000" i="1" dirty="0"/>
              <a:t> </a:t>
            </a:r>
            <a:r>
              <a:rPr lang="en-US" sz="2000" i="1" dirty="0" smtClean="0"/>
              <a:t>   Astronomical Union (IAU), a group of individual </a:t>
            </a:r>
          </a:p>
          <a:p>
            <a:pPr marL="0" indent="0">
              <a:spcBef>
                <a:spcPts val="0"/>
              </a:spcBef>
              <a:buNone/>
            </a:pPr>
            <a:r>
              <a:rPr lang="en-US" sz="2000" i="1" dirty="0"/>
              <a:t> </a:t>
            </a:r>
            <a:r>
              <a:rPr lang="en-US" sz="2000" i="1" dirty="0" smtClean="0"/>
              <a:t>   astronomers and astronomical societies from    </a:t>
            </a:r>
          </a:p>
          <a:p>
            <a:pPr marL="0" indent="0">
              <a:spcBef>
                <a:spcPts val="0"/>
              </a:spcBef>
              <a:buNone/>
            </a:pPr>
            <a:r>
              <a:rPr lang="en-US" sz="2000" i="1" dirty="0"/>
              <a:t> </a:t>
            </a:r>
            <a:r>
              <a:rPr lang="en-US" sz="2000" i="1" dirty="0" smtClean="0"/>
              <a:t>   around the world, made an announcement.”</a:t>
            </a:r>
          </a:p>
          <a:p>
            <a:pPr marL="0" indent="0">
              <a:spcBef>
                <a:spcPts val="0"/>
              </a:spcBef>
              <a:buNone/>
            </a:pPr>
            <a:endParaRPr lang="en-US" sz="2000" b="0" i="1" dirty="0" smtClean="0"/>
          </a:p>
        </p:txBody>
      </p:sp>
    </p:spTree>
    <p:extLst>
      <p:ext uri="{BB962C8B-B14F-4D97-AF65-F5344CB8AC3E}">
        <p14:creationId xmlns:p14="http://schemas.microsoft.com/office/powerpoint/2010/main" val="35290352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15400" cy="1143000"/>
          </a:xfrm>
        </p:spPr>
        <p:txBody>
          <a:bodyPr>
            <a:normAutofit/>
          </a:bodyPr>
          <a:lstStyle/>
          <a:p>
            <a:r>
              <a:rPr lang="en-US" dirty="0"/>
              <a:t> </a:t>
            </a:r>
            <a:r>
              <a:rPr lang="en-US" dirty="0" smtClean="0"/>
              <a:t>  Help with Sentence Structure</a:t>
            </a:r>
            <a:endParaRPr lang="en-US" dirty="0"/>
          </a:p>
        </p:txBody>
      </p:sp>
      <p:sp>
        <p:nvSpPr>
          <p:cNvPr id="3" name="Content Placeholder 2"/>
          <p:cNvSpPr>
            <a:spLocks noGrp="1"/>
          </p:cNvSpPr>
          <p:nvPr>
            <p:ph idx="1"/>
          </p:nvPr>
        </p:nvSpPr>
        <p:spPr>
          <a:xfrm>
            <a:off x="822960" y="1828800"/>
            <a:ext cx="7520940" cy="3200400"/>
          </a:xfrm>
        </p:spPr>
        <p:txBody>
          <a:bodyPr>
            <a:noAutofit/>
          </a:bodyPr>
          <a:lstStyle/>
          <a:p>
            <a:pPr>
              <a:spcBef>
                <a:spcPts val="0"/>
              </a:spcBef>
            </a:pPr>
            <a:r>
              <a:rPr lang="en-US" sz="2400" i="1" dirty="0"/>
              <a:t>However,</a:t>
            </a:r>
          </a:p>
          <a:p>
            <a:pPr>
              <a:spcBef>
                <a:spcPts val="0"/>
              </a:spcBef>
            </a:pPr>
            <a:r>
              <a:rPr lang="en-US" sz="2400" i="1" dirty="0"/>
              <a:t>on August 24 2006</a:t>
            </a:r>
          </a:p>
          <a:p>
            <a:pPr>
              <a:spcBef>
                <a:spcPts val="0"/>
              </a:spcBef>
            </a:pPr>
            <a:r>
              <a:rPr lang="en-US" sz="2400" i="1" dirty="0">
                <a:solidFill>
                  <a:srgbClr val="00B0F0"/>
                </a:solidFill>
              </a:rPr>
              <a:t>the International Astronomical Union (IAU), a group of individual astronomers and astronomical societies from around the world</a:t>
            </a:r>
          </a:p>
          <a:p>
            <a:pPr>
              <a:spcBef>
                <a:spcPts val="0"/>
              </a:spcBef>
            </a:pPr>
            <a:r>
              <a:rPr lang="en-US" sz="2400" i="1" dirty="0"/>
              <a:t>made</a:t>
            </a:r>
          </a:p>
          <a:p>
            <a:pPr>
              <a:spcBef>
                <a:spcPts val="0"/>
              </a:spcBef>
            </a:pPr>
            <a:r>
              <a:rPr lang="en-US" sz="2400" i="1" dirty="0">
                <a:solidFill>
                  <a:srgbClr val="00B050"/>
                </a:solidFill>
              </a:rPr>
              <a:t>an announcement</a:t>
            </a:r>
          </a:p>
          <a:p>
            <a:pPr marL="0" indent="0">
              <a:spcBef>
                <a:spcPts val="0"/>
              </a:spcBef>
              <a:buNone/>
            </a:pPr>
            <a:endParaRPr lang="en-US" sz="2000" b="0" i="1" dirty="0" smtClean="0"/>
          </a:p>
        </p:txBody>
      </p:sp>
    </p:spTree>
    <p:extLst>
      <p:ext uri="{BB962C8B-B14F-4D97-AF65-F5344CB8AC3E}">
        <p14:creationId xmlns:p14="http://schemas.microsoft.com/office/powerpoint/2010/main" val="31235886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15400" cy="1143000"/>
          </a:xfrm>
        </p:spPr>
        <p:txBody>
          <a:bodyPr>
            <a:normAutofit/>
          </a:bodyPr>
          <a:lstStyle/>
          <a:p>
            <a:r>
              <a:rPr lang="en-US" dirty="0"/>
              <a:t> </a:t>
            </a:r>
            <a:r>
              <a:rPr lang="en-US" dirty="0" smtClean="0"/>
              <a:t>  Help with Sentence Structure</a:t>
            </a:r>
            <a:endParaRPr lang="en-US" dirty="0"/>
          </a:p>
        </p:txBody>
      </p:sp>
      <p:sp>
        <p:nvSpPr>
          <p:cNvPr id="3" name="Content Placeholder 2"/>
          <p:cNvSpPr>
            <a:spLocks noGrp="1"/>
          </p:cNvSpPr>
          <p:nvPr>
            <p:ph idx="1"/>
          </p:nvPr>
        </p:nvSpPr>
        <p:spPr>
          <a:xfrm>
            <a:off x="822960" y="1828800"/>
            <a:ext cx="7520940" cy="3200400"/>
          </a:xfrm>
        </p:spPr>
        <p:txBody>
          <a:bodyPr>
            <a:noAutofit/>
          </a:bodyPr>
          <a:lstStyle/>
          <a:p>
            <a:pPr marL="0" indent="0">
              <a:spcBef>
                <a:spcPts val="0"/>
              </a:spcBef>
              <a:buNone/>
            </a:pPr>
            <a:r>
              <a:rPr lang="en-US" sz="1800" i="1" dirty="0"/>
              <a:t>Who was the sentence about?	</a:t>
            </a:r>
          </a:p>
          <a:p>
            <a:pPr marL="0" indent="0">
              <a:spcBef>
                <a:spcPts val="0"/>
              </a:spcBef>
              <a:buNone/>
            </a:pPr>
            <a:r>
              <a:rPr lang="en-US" sz="1800" i="1" dirty="0">
                <a:solidFill>
                  <a:srgbClr val="00B0F0"/>
                </a:solidFill>
              </a:rPr>
              <a:t>the International Astronomical Union (IAU)</a:t>
            </a:r>
          </a:p>
          <a:p>
            <a:pPr marL="0" indent="0">
              <a:spcBef>
                <a:spcPts val="0"/>
              </a:spcBef>
              <a:buNone/>
            </a:pPr>
            <a:endParaRPr lang="en-US" sz="1800" i="1" dirty="0"/>
          </a:p>
          <a:p>
            <a:pPr marL="0" indent="0">
              <a:spcBef>
                <a:spcPts val="0"/>
              </a:spcBef>
              <a:buNone/>
            </a:pPr>
            <a:r>
              <a:rPr lang="en-US" sz="1800" i="1" dirty="0"/>
              <a:t>Who are they?</a:t>
            </a:r>
          </a:p>
          <a:p>
            <a:pPr marL="0" indent="0">
              <a:spcBef>
                <a:spcPts val="0"/>
              </a:spcBef>
              <a:buNone/>
            </a:pPr>
            <a:r>
              <a:rPr lang="en-US" sz="1800" i="1" dirty="0">
                <a:solidFill>
                  <a:srgbClr val="00B0F0"/>
                </a:solidFill>
              </a:rPr>
              <a:t>a group of individual astronomers and astronomical societies from around the world</a:t>
            </a:r>
          </a:p>
          <a:p>
            <a:pPr marL="0" indent="0">
              <a:spcBef>
                <a:spcPts val="0"/>
              </a:spcBef>
              <a:buNone/>
            </a:pPr>
            <a:endParaRPr lang="en-US" sz="1800" i="1" dirty="0"/>
          </a:p>
          <a:p>
            <a:pPr marL="0" indent="0">
              <a:spcBef>
                <a:spcPts val="0"/>
              </a:spcBef>
              <a:buNone/>
            </a:pPr>
            <a:r>
              <a:rPr lang="en-US" sz="1800" i="1" dirty="0"/>
              <a:t>What did they do?</a:t>
            </a:r>
          </a:p>
          <a:p>
            <a:pPr marL="0" indent="0">
              <a:spcBef>
                <a:spcPts val="0"/>
              </a:spcBef>
              <a:buNone/>
            </a:pPr>
            <a:r>
              <a:rPr lang="en-US" sz="1800" i="1" dirty="0"/>
              <a:t>made</a:t>
            </a:r>
          </a:p>
          <a:p>
            <a:pPr marL="0" indent="0">
              <a:spcBef>
                <a:spcPts val="0"/>
              </a:spcBef>
              <a:buNone/>
            </a:pPr>
            <a:endParaRPr lang="en-US" sz="1800" i="1" dirty="0"/>
          </a:p>
          <a:p>
            <a:pPr marL="0" indent="0">
              <a:spcBef>
                <a:spcPts val="0"/>
              </a:spcBef>
              <a:buNone/>
            </a:pPr>
            <a:r>
              <a:rPr lang="en-US" sz="1800" i="1" dirty="0"/>
              <a:t>Made what?</a:t>
            </a:r>
          </a:p>
          <a:p>
            <a:pPr marL="0" indent="0">
              <a:spcBef>
                <a:spcPts val="0"/>
              </a:spcBef>
              <a:buNone/>
            </a:pPr>
            <a:r>
              <a:rPr lang="en-US" sz="1800" i="1" dirty="0">
                <a:solidFill>
                  <a:srgbClr val="00B050"/>
                </a:solidFill>
              </a:rPr>
              <a:t>an announcement</a:t>
            </a:r>
          </a:p>
          <a:p>
            <a:pPr marL="0" indent="0">
              <a:spcBef>
                <a:spcPts val="0"/>
              </a:spcBef>
              <a:buNone/>
            </a:pPr>
            <a:endParaRPr lang="en-US" sz="1800" i="1" dirty="0"/>
          </a:p>
          <a:p>
            <a:pPr marL="0" indent="0">
              <a:spcBef>
                <a:spcPts val="0"/>
              </a:spcBef>
              <a:buNone/>
            </a:pPr>
            <a:r>
              <a:rPr lang="en-US" sz="1800" i="1" dirty="0"/>
              <a:t>When?</a:t>
            </a:r>
          </a:p>
          <a:p>
            <a:pPr marL="0" indent="0">
              <a:spcBef>
                <a:spcPts val="0"/>
              </a:spcBef>
              <a:buNone/>
            </a:pPr>
            <a:r>
              <a:rPr lang="en-US" sz="1800" i="1" dirty="0"/>
              <a:t>on August 24 2006</a:t>
            </a:r>
          </a:p>
          <a:p>
            <a:pPr marL="0" indent="0">
              <a:spcBef>
                <a:spcPts val="0"/>
              </a:spcBef>
              <a:buNone/>
            </a:pPr>
            <a:endParaRPr lang="en-US" sz="2000" b="0" i="1" dirty="0" smtClean="0"/>
          </a:p>
        </p:txBody>
      </p:sp>
    </p:spTree>
    <p:extLst>
      <p:ext uri="{BB962C8B-B14F-4D97-AF65-F5344CB8AC3E}">
        <p14:creationId xmlns:p14="http://schemas.microsoft.com/office/powerpoint/2010/main" val="19273791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Sentence structure</a:t>
            </a:r>
            <a:endParaRPr lang="en-US" dirty="0"/>
          </a:p>
        </p:txBody>
      </p:sp>
      <p:sp>
        <p:nvSpPr>
          <p:cNvPr id="3" name="Content Placeholder 2"/>
          <p:cNvSpPr>
            <a:spLocks noGrp="1"/>
          </p:cNvSpPr>
          <p:nvPr>
            <p:ph idx="1"/>
          </p:nvPr>
        </p:nvSpPr>
        <p:spPr/>
        <p:txBody>
          <a:bodyPr/>
          <a:lstStyle/>
          <a:p>
            <a:pPr marL="0" indent="0">
              <a:buNone/>
            </a:pPr>
            <a:r>
              <a:rPr lang="en-US" dirty="0"/>
              <a:t>“The women of Montgomery, both young and older, would come in with their fancy holiday dresses that needed adjustments or their Sunday suits and blouses that needed just a touch—a flower or some velvet trimming or something to make the ladies look festive.</a:t>
            </a:r>
            <a:r>
              <a:rPr lang="en-US" dirty="0" smtClean="0"/>
              <a:t>”</a:t>
            </a:r>
          </a:p>
          <a:p>
            <a:pPr marL="0" indent="0">
              <a:buNone/>
            </a:pPr>
            <a:r>
              <a:rPr lang="en-US" dirty="0"/>
              <a:t>	</a:t>
            </a:r>
            <a:r>
              <a:rPr lang="en-US" dirty="0" smtClean="0"/>
              <a:t>		--Nikki Giovanni (</a:t>
            </a:r>
            <a:r>
              <a:rPr lang="en-US" u="sng" dirty="0" smtClean="0"/>
              <a:t>Rosa</a:t>
            </a:r>
            <a:r>
              <a:rPr lang="en-US" dirty="0" smtClean="0"/>
              <a:t>)</a:t>
            </a:r>
          </a:p>
          <a:p>
            <a:pPr marL="0" indent="0">
              <a:buNone/>
            </a:pPr>
            <a:endParaRPr lang="en-US" dirty="0"/>
          </a:p>
          <a:p>
            <a:r>
              <a:rPr lang="en-US" dirty="0" smtClean="0"/>
              <a:t>44 words</a:t>
            </a:r>
          </a:p>
          <a:p>
            <a:r>
              <a:rPr lang="en-US" dirty="0" smtClean="0"/>
              <a:t>2 commas, 1 </a:t>
            </a:r>
            <a:r>
              <a:rPr lang="en-US" dirty="0" err="1" smtClean="0"/>
              <a:t>em</a:t>
            </a:r>
            <a:r>
              <a:rPr lang="en-US" dirty="0" smtClean="0"/>
              <a:t>-dash</a:t>
            </a:r>
            <a:endParaRPr lang="en-US" dirty="0"/>
          </a:p>
        </p:txBody>
      </p:sp>
    </p:spTree>
    <p:extLst>
      <p:ext uri="{BB962C8B-B14F-4D97-AF65-F5344CB8AC3E}">
        <p14:creationId xmlns:p14="http://schemas.microsoft.com/office/powerpoint/2010/main" val="330383332"/>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p:txBody>
          <a:bodyPr/>
          <a:lstStyle/>
          <a:p>
            <a:pPr marL="0" indent="0">
              <a:buNone/>
            </a:pPr>
            <a:r>
              <a:rPr lang="en-US" dirty="0"/>
              <a:t>“The women of </a:t>
            </a:r>
            <a:r>
              <a:rPr lang="en-US" dirty="0" smtClean="0"/>
              <a:t>Montgomery </a:t>
            </a:r>
            <a:r>
              <a:rPr lang="en-US" strike="sngStrike" dirty="0" smtClean="0"/>
              <a:t>, </a:t>
            </a:r>
            <a:r>
              <a:rPr lang="en-US" strike="sngStrike" dirty="0"/>
              <a:t>both young and older, </a:t>
            </a:r>
            <a:r>
              <a:rPr lang="en-US" strike="sngStrike" dirty="0" smtClean="0"/>
              <a:t>  </a:t>
            </a:r>
            <a:r>
              <a:rPr lang="en-US" dirty="0" smtClean="0"/>
              <a:t>would </a:t>
            </a:r>
            <a:r>
              <a:rPr lang="en-US" dirty="0"/>
              <a:t>come in with their fancy holiday dresses that needed adjustments or their Sunday suits and blouses that needed just a touch—a flower or some velvet trimming or something to make the ladies look festive.</a:t>
            </a:r>
            <a:r>
              <a:rPr lang="en-US" dirty="0" smtClean="0"/>
              <a:t>”</a:t>
            </a:r>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150589232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65138" indent="-465138">
              <a:buFont typeface="+mj-lt"/>
              <a:buAutoNum type="arabicPeriod"/>
            </a:pPr>
            <a:r>
              <a:rPr lang="en-US" dirty="0" smtClean="0"/>
              <a:t>Identify “bubble kids”</a:t>
            </a:r>
          </a:p>
          <a:p>
            <a:pPr marL="808038" indent="-342900"/>
            <a:r>
              <a:rPr lang="en-US" dirty="0" smtClean="0"/>
              <a:t>Teach them like crazy to reach criterion</a:t>
            </a:r>
          </a:p>
          <a:p>
            <a:pPr marL="465138" indent="0">
              <a:buNone/>
            </a:pPr>
            <a:endParaRPr lang="en-US" dirty="0"/>
          </a:p>
          <a:p>
            <a:pPr marL="502920" indent="-457200">
              <a:buFont typeface="+mj-lt"/>
              <a:buAutoNum type="arabicPeriod" startAt="2"/>
            </a:pPr>
            <a:r>
              <a:rPr lang="en-US" dirty="0"/>
              <a:t>Identify and remediate deficient skills</a:t>
            </a:r>
          </a:p>
          <a:p>
            <a:pPr marL="465138" indent="0"/>
            <a:r>
              <a:rPr lang="en-US" dirty="0"/>
              <a:t>Examine prior test data</a:t>
            </a:r>
          </a:p>
          <a:p>
            <a:pPr marL="465138" indent="0"/>
            <a:r>
              <a:rPr lang="en-US" dirty="0"/>
              <a:t>Look for patterns in the data</a:t>
            </a:r>
          </a:p>
          <a:p>
            <a:pPr marL="465138" indent="0"/>
            <a:r>
              <a:rPr lang="en-US" dirty="0"/>
              <a:t>Teach/practice the identified weak skills</a:t>
            </a:r>
          </a:p>
        </p:txBody>
      </p:sp>
      <p:sp>
        <p:nvSpPr>
          <p:cNvPr id="3" name="Title 2"/>
          <p:cNvSpPr>
            <a:spLocks noGrp="1"/>
          </p:cNvSpPr>
          <p:nvPr>
            <p:ph type="title"/>
          </p:nvPr>
        </p:nvSpPr>
        <p:spPr/>
        <p:txBody>
          <a:bodyPr/>
          <a:lstStyle/>
          <a:p>
            <a:r>
              <a:rPr lang="en-US" dirty="0" smtClean="0"/>
              <a:t>Most popular approaches </a:t>
            </a:r>
            <a:br>
              <a:rPr lang="en-US" dirty="0" smtClean="0"/>
            </a:br>
            <a:r>
              <a:rPr lang="en-US" dirty="0" smtClean="0"/>
              <a:t>to higher scores</a:t>
            </a:r>
            <a:endParaRPr lang="en-US" dirty="0"/>
          </a:p>
        </p:txBody>
      </p:sp>
    </p:spTree>
    <p:extLst>
      <p:ext uri="{BB962C8B-B14F-4D97-AF65-F5344CB8AC3E}">
        <p14:creationId xmlns:p14="http://schemas.microsoft.com/office/powerpoint/2010/main" val="3312257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p:txBody>
          <a:bodyPr/>
          <a:lstStyle/>
          <a:p>
            <a:pPr marL="0" indent="0">
              <a:buNone/>
            </a:pPr>
            <a:r>
              <a:rPr lang="en-US" dirty="0"/>
              <a:t>“The women of </a:t>
            </a:r>
            <a:r>
              <a:rPr lang="en-US" dirty="0" smtClean="0"/>
              <a:t>Montgomery would </a:t>
            </a:r>
            <a:r>
              <a:rPr lang="en-US" dirty="0"/>
              <a:t>come in with their fancy holiday dresses that needed adjustments or their Sunday suits and blouses that needed just a touch—a flower or some velvet trimming or something to make the ladies look festive.</a:t>
            </a:r>
            <a:r>
              <a:rPr lang="en-US" dirty="0" smtClean="0"/>
              <a:t>”</a:t>
            </a:r>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2790272125"/>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p:txBody>
          <a:bodyPr/>
          <a:lstStyle/>
          <a:p>
            <a:pPr marL="0" indent="0">
              <a:buNone/>
            </a:pPr>
            <a:r>
              <a:rPr lang="en-US" dirty="0"/>
              <a:t>“The women of </a:t>
            </a:r>
            <a:r>
              <a:rPr lang="en-US" dirty="0" smtClean="0"/>
              <a:t>Montgomery would </a:t>
            </a:r>
            <a:r>
              <a:rPr lang="en-US" dirty="0"/>
              <a:t>come in with their fancy holiday dresses that needed adjustments </a:t>
            </a:r>
            <a:r>
              <a:rPr lang="en-US" dirty="0">
                <a:solidFill>
                  <a:srgbClr val="FF0000"/>
                </a:solidFill>
              </a:rPr>
              <a:t>or </a:t>
            </a:r>
            <a:r>
              <a:rPr lang="en-US" dirty="0"/>
              <a:t>their Sunday suits and blouses that needed just a touch</a:t>
            </a:r>
            <a:r>
              <a:rPr lang="en-US" dirty="0">
                <a:solidFill>
                  <a:srgbClr val="FF0000"/>
                </a:solidFill>
              </a:rPr>
              <a:t>—</a:t>
            </a:r>
            <a:r>
              <a:rPr lang="en-US" dirty="0"/>
              <a:t>a flower or some velvet trimming </a:t>
            </a:r>
            <a:r>
              <a:rPr lang="en-US" dirty="0">
                <a:solidFill>
                  <a:srgbClr val="FF0000"/>
                </a:solidFill>
              </a:rPr>
              <a:t>or</a:t>
            </a:r>
            <a:r>
              <a:rPr lang="en-US" dirty="0"/>
              <a:t> something to make the ladies look festive.</a:t>
            </a:r>
            <a:r>
              <a:rPr lang="en-US" dirty="0" smtClean="0"/>
              <a:t>”</a:t>
            </a:r>
          </a:p>
        </p:txBody>
      </p:sp>
    </p:spTree>
    <p:extLst>
      <p:ext uri="{BB962C8B-B14F-4D97-AF65-F5344CB8AC3E}">
        <p14:creationId xmlns:p14="http://schemas.microsoft.com/office/powerpoint/2010/main" val="258370528"/>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p:txBody>
          <a:bodyPr/>
          <a:lstStyle/>
          <a:p>
            <a:pPr marL="0" indent="0">
              <a:buNone/>
            </a:pPr>
            <a:r>
              <a:rPr lang="en-US" dirty="0"/>
              <a:t>“The women of </a:t>
            </a:r>
            <a:r>
              <a:rPr lang="en-US" dirty="0" smtClean="0"/>
              <a:t>Montgomery would </a:t>
            </a:r>
            <a:r>
              <a:rPr lang="en-US" dirty="0"/>
              <a:t>come in with their fancy holiday dresses </a:t>
            </a:r>
            <a:r>
              <a:rPr lang="en-US" dirty="0" smtClean="0"/>
              <a:t>that </a:t>
            </a:r>
            <a:r>
              <a:rPr lang="en-US" dirty="0"/>
              <a:t>needed adjustments </a:t>
            </a:r>
            <a:endParaRPr lang="en-US" dirty="0" smtClean="0"/>
          </a:p>
          <a:p>
            <a:pPr marL="0" indent="0">
              <a:buNone/>
            </a:pPr>
            <a:endParaRPr lang="en-US" dirty="0" smtClean="0"/>
          </a:p>
          <a:p>
            <a:pPr marL="0" indent="0">
              <a:buNone/>
            </a:pPr>
            <a:r>
              <a:rPr lang="en-US" dirty="0" smtClean="0">
                <a:solidFill>
                  <a:srgbClr val="FF0000"/>
                </a:solidFill>
              </a:rPr>
              <a:t>or </a:t>
            </a:r>
            <a:r>
              <a:rPr lang="en-US" dirty="0"/>
              <a:t>their Sunday suits and blouses </a:t>
            </a:r>
            <a:r>
              <a:rPr lang="en-US" dirty="0" smtClean="0"/>
              <a:t>that </a:t>
            </a:r>
            <a:r>
              <a:rPr lang="en-US" dirty="0"/>
              <a:t>needed just a </a:t>
            </a:r>
            <a:r>
              <a:rPr lang="en-US" dirty="0" smtClean="0"/>
              <a:t>touch</a:t>
            </a:r>
          </a:p>
          <a:p>
            <a:pPr marL="0" indent="0">
              <a:buNone/>
            </a:pPr>
            <a:endParaRPr lang="en-US" dirty="0" smtClean="0"/>
          </a:p>
          <a:p>
            <a:pPr marL="0" indent="0">
              <a:buNone/>
            </a:pPr>
            <a:r>
              <a:rPr lang="en-US" dirty="0" smtClean="0">
                <a:solidFill>
                  <a:srgbClr val="FF0000"/>
                </a:solidFill>
              </a:rPr>
              <a:t>—</a:t>
            </a:r>
            <a:r>
              <a:rPr lang="en-US" dirty="0"/>
              <a:t>a flower or some velvet trimming </a:t>
            </a:r>
            <a:endParaRPr lang="en-US" dirty="0" smtClean="0"/>
          </a:p>
          <a:p>
            <a:pPr marL="0" indent="0">
              <a:buNone/>
            </a:pPr>
            <a:endParaRPr lang="en-US" dirty="0">
              <a:solidFill>
                <a:srgbClr val="FF0000"/>
              </a:solidFill>
            </a:endParaRPr>
          </a:p>
          <a:p>
            <a:pPr marL="0" indent="0">
              <a:buNone/>
            </a:pPr>
            <a:r>
              <a:rPr lang="en-US" dirty="0" smtClean="0">
                <a:solidFill>
                  <a:srgbClr val="FF0000"/>
                </a:solidFill>
              </a:rPr>
              <a:t>or</a:t>
            </a:r>
            <a:r>
              <a:rPr lang="en-US" dirty="0" smtClean="0"/>
              <a:t> </a:t>
            </a:r>
            <a:r>
              <a:rPr lang="en-US" dirty="0"/>
              <a:t>something to make the ladies look festive.</a:t>
            </a:r>
            <a:r>
              <a:rPr lang="en-US" dirty="0" smtClean="0"/>
              <a:t>”</a:t>
            </a:r>
          </a:p>
        </p:txBody>
      </p:sp>
    </p:spTree>
    <p:extLst>
      <p:ext uri="{BB962C8B-B14F-4D97-AF65-F5344CB8AC3E}">
        <p14:creationId xmlns:p14="http://schemas.microsoft.com/office/powerpoint/2010/main" val="3320704871"/>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a:xfrm>
            <a:off x="381000" y="1600200"/>
            <a:ext cx="8229600" cy="4876800"/>
          </a:xfrm>
        </p:spPr>
        <p:txBody>
          <a:bodyPr/>
          <a:lstStyle/>
          <a:p>
            <a:pPr marL="0" indent="0">
              <a:buNone/>
            </a:pPr>
            <a:r>
              <a:rPr lang="en-US" dirty="0"/>
              <a:t>“The women of </a:t>
            </a:r>
            <a:r>
              <a:rPr lang="en-US" dirty="0" smtClean="0"/>
              <a:t>Montgomery would </a:t>
            </a:r>
            <a:r>
              <a:rPr lang="en-US" dirty="0"/>
              <a:t>come in with their fancy holiday dresses </a:t>
            </a:r>
            <a:r>
              <a:rPr lang="en-US" dirty="0" smtClean="0"/>
              <a:t>that </a:t>
            </a:r>
            <a:r>
              <a:rPr lang="en-US" dirty="0"/>
              <a:t>needed adjustments </a:t>
            </a:r>
            <a:endParaRPr lang="en-US" dirty="0" smtClean="0"/>
          </a:p>
          <a:p>
            <a:pPr marL="0" indent="0">
              <a:buNone/>
            </a:pPr>
            <a:endParaRPr lang="en-US" dirty="0" smtClean="0"/>
          </a:p>
          <a:p>
            <a:pPr marL="0" indent="0">
              <a:buNone/>
            </a:pPr>
            <a:r>
              <a:rPr lang="en-US" dirty="0" smtClean="0">
                <a:solidFill>
                  <a:srgbClr val="FF0000"/>
                </a:solidFill>
              </a:rPr>
              <a:t>or </a:t>
            </a:r>
            <a:r>
              <a:rPr lang="en-US" dirty="0"/>
              <a:t>their Sunday suits and blouses </a:t>
            </a:r>
            <a:r>
              <a:rPr lang="en-US" dirty="0" smtClean="0"/>
              <a:t>that </a:t>
            </a:r>
            <a:r>
              <a:rPr lang="en-US" dirty="0"/>
              <a:t>needed just a </a:t>
            </a:r>
            <a:r>
              <a:rPr lang="en-US" dirty="0" smtClean="0"/>
              <a:t>touch</a:t>
            </a:r>
          </a:p>
          <a:p>
            <a:pPr marL="0" indent="0">
              <a:buNone/>
            </a:pPr>
            <a:endParaRPr lang="en-US" dirty="0" smtClean="0"/>
          </a:p>
          <a:p>
            <a:pPr marL="0" indent="0">
              <a:buNone/>
            </a:pPr>
            <a:r>
              <a:rPr lang="en-US" dirty="0" smtClean="0">
                <a:solidFill>
                  <a:srgbClr val="FF0000"/>
                </a:solidFill>
              </a:rPr>
              <a:t>—</a:t>
            </a:r>
            <a:r>
              <a:rPr lang="en-US" dirty="0"/>
              <a:t>a flower or some velvet trimming </a:t>
            </a:r>
            <a:r>
              <a:rPr lang="en-US" dirty="0" smtClean="0">
                <a:solidFill>
                  <a:srgbClr val="FF0000"/>
                </a:solidFill>
              </a:rPr>
              <a:t>or</a:t>
            </a:r>
            <a:r>
              <a:rPr lang="en-US" dirty="0" smtClean="0"/>
              <a:t> </a:t>
            </a:r>
            <a:r>
              <a:rPr lang="en-US" dirty="0"/>
              <a:t>something to make the ladies look festive.</a:t>
            </a:r>
            <a:r>
              <a:rPr lang="en-US" dirty="0" smtClean="0"/>
              <a:t>”</a:t>
            </a:r>
          </a:p>
        </p:txBody>
      </p:sp>
    </p:spTree>
    <p:extLst>
      <p:ext uri="{BB962C8B-B14F-4D97-AF65-F5344CB8AC3E}">
        <p14:creationId xmlns:p14="http://schemas.microsoft.com/office/powerpoint/2010/main" val="951529041"/>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a:xfrm>
            <a:off x="381000" y="1600200"/>
            <a:ext cx="8229600" cy="4876800"/>
          </a:xfrm>
        </p:spPr>
        <p:txBody>
          <a:bodyPr/>
          <a:lstStyle/>
          <a:p>
            <a:pPr marL="0" indent="0">
              <a:buNone/>
            </a:pPr>
            <a:r>
              <a:rPr lang="en-US" dirty="0"/>
              <a:t>“The women of </a:t>
            </a:r>
            <a:r>
              <a:rPr lang="en-US" dirty="0" smtClean="0"/>
              <a:t>Montgomery would </a:t>
            </a:r>
            <a:r>
              <a:rPr lang="en-US" dirty="0"/>
              <a:t>come in with </a:t>
            </a:r>
            <a:r>
              <a:rPr lang="en-US" u="sng" dirty="0"/>
              <a:t>their fancy holiday dresses </a:t>
            </a:r>
            <a:r>
              <a:rPr lang="en-US" u="sng" dirty="0" smtClean="0"/>
              <a:t>that </a:t>
            </a:r>
            <a:r>
              <a:rPr lang="en-US" u="sng" dirty="0"/>
              <a:t>needed adjustments</a:t>
            </a:r>
            <a:r>
              <a:rPr lang="en-US" dirty="0"/>
              <a:t> </a:t>
            </a:r>
            <a:endParaRPr lang="en-US" dirty="0" smtClean="0"/>
          </a:p>
          <a:p>
            <a:pPr marL="0" indent="0">
              <a:buNone/>
            </a:pPr>
            <a:endParaRPr lang="en-US" dirty="0" smtClean="0"/>
          </a:p>
          <a:p>
            <a:pPr marL="0" indent="0">
              <a:buNone/>
            </a:pPr>
            <a:r>
              <a:rPr lang="en-US" dirty="0" smtClean="0">
                <a:solidFill>
                  <a:srgbClr val="FF0000"/>
                </a:solidFill>
              </a:rPr>
              <a:t>or </a:t>
            </a:r>
            <a:r>
              <a:rPr lang="en-US" u="sng" dirty="0"/>
              <a:t>their Sunday suits and blouses </a:t>
            </a:r>
            <a:r>
              <a:rPr lang="en-US" u="sng" dirty="0" smtClean="0"/>
              <a:t>that </a:t>
            </a:r>
            <a:r>
              <a:rPr lang="en-US" u="sng" dirty="0"/>
              <a:t>needed just a </a:t>
            </a:r>
            <a:r>
              <a:rPr lang="en-US" u="sng" dirty="0" smtClean="0"/>
              <a:t>touch</a:t>
            </a:r>
          </a:p>
          <a:p>
            <a:pPr marL="0" indent="0">
              <a:buNone/>
            </a:pPr>
            <a:endParaRPr lang="en-US" dirty="0" smtClean="0"/>
          </a:p>
          <a:p>
            <a:pPr marL="0" indent="0">
              <a:buNone/>
            </a:pPr>
            <a:r>
              <a:rPr lang="en-US" dirty="0" smtClean="0">
                <a:solidFill>
                  <a:srgbClr val="FF0000"/>
                </a:solidFill>
              </a:rPr>
              <a:t>—</a:t>
            </a:r>
            <a:r>
              <a:rPr lang="en-US" dirty="0"/>
              <a:t>a flower or some velvet trimming </a:t>
            </a:r>
            <a:r>
              <a:rPr lang="en-US" dirty="0" smtClean="0">
                <a:solidFill>
                  <a:srgbClr val="FF0000"/>
                </a:solidFill>
              </a:rPr>
              <a:t>or</a:t>
            </a:r>
            <a:r>
              <a:rPr lang="en-US" dirty="0" smtClean="0"/>
              <a:t> </a:t>
            </a:r>
            <a:r>
              <a:rPr lang="en-US" dirty="0"/>
              <a:t>something to make the ladies look festive.</a:t>
            </a:r>
            <a:r>
              <a:rPr lang="en-US" dirty="0" smtClean="0"/>
              <a:t>”</a:t>
            </a:r>
          </a:p>
        </p:txBody>
      </p:sp>
    </p:spTree>
    <p:extLst>
      <p:ext uri="{BB962C8B-B14F-4D97-AF65-F5344CB8AC3E}">
        <p14:creationId xmlns:p14="http://schemas.microsoft.com/office/powerpoint/2010/main" val="2500912528"/>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a:xfrm>
            <a:off x="381000" y="1600200"/>
            <a:ext cx="8229600" cy="4876800"/>
          </a:xfrm>
        </p:spPr>
        <p:txBody>
          <a:bodyPr/>
          <a:lstStyle/>
          <a:p>
            <a:pPr marL="0" indent="0">
              <a:buNone/>
            </a:pPr>
            <a:r>
              <a:rPr lang="en-US" dirty="0"/>
              <a:t>“The women of </a:t>
            </a:r>
            <a:r>
              <a:rPr lang="en-US" dirty="0" smtClean="0"/>
              <a:t>Montgomery would </a:t>
            </a:r>
            <a:r>
              <a:rPr lang="en-US" dirty="0"/>
              <a:t>come in with </a:t>
            </a:r>
            <a:r>
              <a:rPr lang="en-US" u="sng" dirty="0"/>
              <a:t>their fancy holiday dresses </a:t>
            </a:r>
            <a:r>
              <a:rPr lang="en-US" u="sng" dirty="0" smtClean="0"/>
              <a:t>that </a:t>
            </a:r>
            <a:r>
              <a:rPr lang="en-US" u="sng" dirty="0"/>
              <a:t>needed adjustments</a:t>
            </a:r>
            <a:r>
              <a:rPr lang="en-US" dirty="0"/>
              <a:t> </a:t>
            </a:r>
            <a:endParaRPr lang="en-US" dirty="0" smtClean="0"/>
          </a:p>
          <a:p>
            <a:pPr marL="0" indent="0">
              <a:buNone/>
            </a:pPr>
            <a:endParaRPr lang="en-US" dirty="0" smtClean="0"/>
          </a:p>
          <a:p>
            <a:pPr marL="0" indent="0">
              <a:buNone/>
            </a:pPr>
            <a:r>
              <a:rPr lang="en-US" dirty="0" smtClean="0">
                <a:solidFill>
                  <a:srgbClr val="FF0000"/>
                </a:solidFill>
              </a:rPr>
              <a:t>or </a:t>
            </a:r>
            <a:r>
              <a:rPr lang="en-US" dirty="0"/>
              <a:t>The women of Montgomery would come in with </a:t>
            </a:r>
            <a:r>
              <a:rPr lang="en-US" u="sng" dirty="0" smtClean="0"/>
              <a:t>their </a:t>
            </a:r>
            <a:r>
              <a:rPr lang="en-US" u="sng" dirty="0"/>
              <a:t>Sunday suits and blouses </a:t>
            </a:r>
            <a:r>
              <a:rPr lang="en-US" u="sng" dirty="0" smtClean="0"/>
              <a:t>that </a:t>
            </a:r>
            <a:r>
              <a:rPr lang="en-US" u="sng" dirty="0"/>
              <a:t>needed just a </a:t>
            </a:r>
            <a:r>
              <a:rPr lang="en-US" u="sng" dirty="0" smtClean="0"/>
              <a:t>touch</a:t>
            </a:r>
          </a:p>
          <a:p>
            <a:pPr marL="0" indent="0">
              <a:buNone/>
            </a:pPr>
            <a:endParaRPr lang="en-US" dirty="0" smtClean="0"/>
          </a:p>
          <a:p>
            <a:pPr marL="0" indent="0">
              <a:buNone/>
            </a:pPr>
            <a:r>
              <a:rPr lang="en-US" dirty="0" smtClean="0">
                <a:solidFill>
                  <a:srgbClr val="FF0000"/>
                </a:solidFill>
              </a:rPr>
              <a:t>—</a:t>
            </a:r>
            <a:r>
              <a:rPr lang="en-US" dirty="0"/>
              <a:t>a flower or some velvet trimming </a:t>
            </a:r>
            <a:r>
              <a:rPr lang="en-US" dirty="0" smtClean="0">
                <a:solidFill>
                  <a:srgbClr val="FF0000"/>
                </a:solidFill>
              </a:rPr>
              <a:t>or</a:t>
            </a:r>
            <a:r>
              <a:rPr lang="en-US" dirty="0" smtClean="0"/>
              <a:t> </a:t>
            </a:r>
            <a:r>
              <a:rPr lang="en-US" dirty="0"/>
              <a:t>something to make the ladies look festive.</a:t>
            </a:r>
            <a:r>
              <a:rPr lang="en-US" dirty="0" smtClean="0"/>
              <a:t>”</a:t>
            </a:r>
          </a:p>
        </p:txBody>
      </p:sp>
    </p:spTree>
    <p:extLst>
      <p:ext uri="{BB962C8B-B14F-4D97-AF65-F5344CB8AC3E}">
        <p14:creationId xmlns:p14="http://schemas.microsoft.com/office/powerpoint/2010/main" val="4001518490"/>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 (Spanish speakers)</a:t>
            </a:r>
            <a:endParaRPr lang="en-US" dirty="0"/>
          </a:p>
        </p:txBody>
      </p:sp>
      <p:sp>
        <p:nvSpPr>
          <p:cNvPr id="3" name="Content Placeholder 2"/>
          <p:cNvSpPr>
            <a:spLocks noGrp="1"/>
          </p:cNvSpPr>
          <p:nvPr>
            <p:ph idx="1"/>
          </p:nvPr>
        </p:nvSpPr>
        <p:spPr>
          <a:xfrm>
            <a:off x="457200" y="1981200"/>
            <a:ext cx="8229600" cy="4495800"/>
          </a:xfrm>
        </p:spPr>
        <p:txBody>
          <a:bodyPr/>
          <a:lstStyle/>
          <a:p>
            <a:r>
              <a:rPr lang="en-US" dirty="0"/>
              <a:t>One day, </a:t>
            </a:r>
            <a:r>
              <a:rPr lang="en-US" dirty="0" smtClean="0"/>
              <a:t>when </a:t>
            </a:r>
            <a:r>
              <a:rPr lang="en-US" dirty="0"/>
              <a:t>he grows up a bit, </a:t>
            </a:r>
            <a:r>
              <a:rPr lang="en-US" dirty="0" smtClean="0"/>
              <a:t>Mickey will be a </a:t>
            </a:r>
            <a:r>
              <a:rPr lang="en-US" dirty="0"/>
              <a:t>helping dog.</a:t>
            </a:r>
          </a:p>
          <a:p>
            <a:endParaRPr lang="en-US" dirty="0" smtClean="0"/>
          </a:p>
          <a:p>
            <a:pPr marL="0" indent="0">
              <a:buNone/>
            </a:pPr>
            <a:endParaRPr lang="en-US" dirty="0" smtClean="0"/>
          </a:p>
        </p:txBody>
      </p:sp>
    </p:spTree>
    <p:extLst>
      <p:ext uri="{BB962C8B-B14F-4D97-AF65-F5344CB8AC3E}">
        <p14:creationId xmlns:p14="http://schemas.microsoft.com/office/powerpoint/2010/main" val="3512542236"/>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 (Spanish speakers)</a:t>
            </a:r>
            <a:endParaRPr lang="en-US" dirty="0"/>
          </a:p>
        </p:txBody>
      </p:sp>
      <p:sp>
        <p:nvSpPr>
          <p:cNvPr id="3" name="Content Placeholder 2"/>
          <p:cNvSpPr>
            <a:spLocks noGrp="1"/>
          </p:cNvSpPr>
          <p:nvPr>
            <p:ph idx="1"/>
          </p:nvPr>
        </p:nvSpPr>
        <p:spPr>
          <a:xfrm>
            <a:off x="457200" y="1981200"/>
            <a:ext cx="8229600" cy="4495800"/>
          </a:xfrm>
        </p:spPr>
        <p:txBody>
          <a:bodyPr/>
          <a:lstStyle/>
          <a:p>
            <a:r>
              <a:rPr lang="en-US" dirty="0"/>
              <a:t>One day, </a:t>
            </a:r>
            <a:endParaRPr lang="en-US" dirty="0" smtClean="0"/>
          </a:p>
          <a:p>
            <a:r>
              <a:rPr lang="en-US" dirty="0" smtClean="0"/>
              <a:t>when </a:t>
            </a:r>
            <a:r>
              <a:rPr lang="en-US" dirty="0"/>
              <a:t>he grows up a bit, </a:t>
            </a:r>
            <a:endParaRPr lang="en-US" dirty="0" smtClean="0"/>
          </a:p>
          <a:p>
            <a:r>
              <a:rPr lang="en-US" dirty="0" smtClean="0"/>
              <a:t>Mickey will be a </a:t>
            </a:r>
            <a:r>
              <a:rPr lang="en-US" dirty="0"/>
              <a:t>helping dog.</a:t>
            </a:r>
          </a:p>
          <a:p>
            <a:endParaRPr lang="en-US" dirty="0" smtClean="0"/>
          </a:p>
          <a:p>
            <a:pPr marL="0" indent="0">
              <a:buNone/>
            </a:pPr>
            <a:endParaRPr lang="en-US" dirty="0" smtClean="0"/>
          </a:p>
        </p:txBody>
      </p:sp>
    </p:spTree>
    <p:extLst>
      <p:ext uri="{BB962C8B-B14F-4D97-AF65-F5344CB8AC3E}">
        <p14:creationId xmlns:p14="http://schemas.microsoft.com/office/powerpoint/2010/main" val="952841430"/>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 (Spanish speakers)</a:t>
            </a:r>
            <a:endParaRPr lang="en-US" dirty="0"/>
          </a:p>
        </p:txBody>
      </p:sp>
      <p:sp>
        <p:nvSpPr>
          <p:cNvPr id="3" name="Content Placeholder 2"/>
          <p:cNvSpPr>
            <a:spLocks noGrp="1"/>
          </p:cNvSpPr>
          <p:nvPr>
            <p:ph idx="1"/>
          </p:nvPr>
        </p:nvSpPr>
        <p:spPr>
          <a:xfrm>
            <a:off x="457200" y="1981200"/>
            <a:ext cx="8229600" cy="4495800"/>
          </a:xfrm>
        </p:spPr>
        <p:txBody>
          <a:bodyPr/>
          <a:lstStyle/>
          <a:p>
            <a:r>
              <a:rPr lang="en-US" dirty="0"/>
              <a:t>One day, </a:t>
            </a:r>
            <a:endParaRPr lang="en-US" dirty="0" smtClean="0"/>
          </a:p>
          <a:p>
            <a:r>
              <a:rPr lang="en-US" dirty="0" smtClean="0"/>
              <a:t>when </a:t>
            </a:r>
            <a:r>
              <a:rPr lang="en-US" dirty="0"/>
              <a:t>he grows up a bit, </a:t>
            </a:r>
            <a:endParaRPr lang="en-US" dirty="0" smtClean="0"/>
          </a:p>
          <a:p>
            <a:r>
              <a:rPr lang="en-US" dirty="0" smtClean="0"/>
              <a:t>Mickey </a:t>
            </a:r>
          </a:p>
          <a:p>
            <a:r>
              <a:rPr lang="en-US" dirty="0" smtClean="0">
                <a:solidFill>
                  <a:srgbClr val="3366FF"/>
                </a:solidFill>
              </a:rPr>
              <a:t>will be </a:t>
            </a:r>
          </a:p>
          <a:p>
            <a:r>
              <a:rPr lang="en-US" dirty="0" smtClean="0"/>
              <a:t>a </a:t>
            </a:r>
            <a:r>
              <a:rPr lang="en-US" dirty="0"/>
              <a:t>helping dog.</a:t>
            </a:r>
          </a:p>
          <a:p>
            <a:endParaRPr lang="en-US" dirty="0" smtClean="0"/>
          </a:p>
          <a:p>
            <a:pPr marL="0" indent="0">
              <a:buNone/>
            </a:pPr>
            <a:endParaRPr lang="en-US" dirty="0" smtClean="0"/>
          </a:p>
        </p:txBody>
      </p:sp>
    </p:spTree>
    <p:extLst>
      <p:ext uri="{BB962C8B-B14F-4D97-AF65-F5344CB8AC3E}">
        <p14:creationId xmlns:p14="http://schemas.microsoft.com/office/powerpoint/2010/main" val="433822139"/>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Guidelines for grammar</a:t>
            </a:r>
            <a:endParaRPr lang="en-US" dirty="0"/>
          </a:p>
        </p:txBody>
      </p:sp>
      <p:sp>
        <p:nvSpPr>
          <p:cNvPr id="3" name="Content Placeholder 2"/>
          <p:cNvSpPr>
            <a:spLocks noGrp="1"/>
          </p:cNvSpPr>
          <p:nvPr>
            <p:ph idx="1"/>
          </p:nvPr>
        </p:nvSpPr>
        <p:spPr/>
        <p:txBody>
          <a:bodyPr>
            <a:normAutofit/>
          </a:bodyPr>
          <a:lstStyle/>
          <a:p>
            <a:r>
              <a:rPr lang="en-US" sz="2400" dirty="0" smtClean="0"/>
              <a:t>Identify complex sentences and design questions aimed at assessing comprehension of those sentences</a:t>
            </a:r>
          </a:p>
          <a:p>
            <a:r>
              <a:rPr lang="en-US" sz="2400" dirty="0" smtClean="0"/>
              <a:t>Complex sentences: particularly long sentences, sentences with internal punctuation, dependent clauses, parentheticals, passive sentences, etc.</a:t>
            </a:r>
          </a:p>
          <a:p>
            <a:r>
              <a:rPr lang="en-US" sz="2400" dirty="0" smtClean="0"/>
              <a:t>Identify sentences that may be problematic for English learners (e.g., Spanish speakers tend to have difficulty with future tense, auxiliary verbs)</a:t>
            </a:r>
          </a:p>
          <a:p>
            <a:r>
              <a:rPr lang="en-US" sz="2400" dirty="0" smtClean="0"/>
              <a:t>Guide students to make sense of these sentences.</a:t>
            </a:r>
          </a:p>
          <a:p>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59066185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Bubble kid strategies look like they work when you count only the number of students who “meet or exceed” standards</a:t>
            </a:r>
          </a:p>
          <a:p>
            <a:r>
              <a:rPr lang="en-US" dirty="0" smtClean="0"/>
              <a:t>But an examination of average score improvement reveals this to be an ethically corrupt practice</a:t>
            </a:r>
          </a:p>
          <a:p>
            <a:pPr marL="45720" indent="0">
              <a:buNone/>
            </a:pPr>
            <a:endParaRPr lang="en-US" dirty="0"/>
          </a:p>
          <a:p>
            <a:pPr marL="45720" indent="0">
              <a:buNone/>
            </a:pPr>
            <a:r>
              <a:rPr lang="en-US" dirty="0" smtClean="0"/>
              <a:t>Student A	50	      Cut score=46 	</a:t>
            </a:r>
          </a:p>
          <a:p>
            <a:pPr marL="45720" indent="0">
              <a:buNone/>
            </a:pPr>
            <a:r>
              <a:rPr lang="en-US" dirty="0" smtClean="0"/>
              <a:t>Student B	49              Targeted instruction moves Student D</a:t>
            </a:r>
          </a:p>
          <a:p>
            <a:pPr marL="45720" indent="0">
              <a:buNone/>
            </a:pPr>
            <a:r>
              <a:rPr lang="en-US" u="sng" dirty="0" smtClean="0"/>
              <a:t>Student C	48	</a:t>
            </a:r>
            <a:r>
              <a:rPr lang="en-US" dirty="0" smtClean="0"/>
              <a:t>            from 45 to 46</a:t>
            </a:r>
            <a:endParaRPr lang="en-US" u="sng" dirty="0" smtClean="0"/>
          </a:p>
          <a:p>
            <a:pPr marL="45720" indent="0">
              <a:buNone/>
            </a:pPr>
            <a:r>
              <a:rPr lang="en-US" dirty="0" smtClean="0"/>
              <a:t>Student D	45	       This increases the percentage of 	</a:t>
            </a:r>
          </a:p>
          <a:p>
            <a:pPr marL="45720" indent="0">
              <a:buNone/>
            </a:pPr>
            <a:r>
              <a:rPr lang="en-US" dirty="0" smtClean="0"/>
              <a:t>Student E	41                 students who “meet” standards by 33%</a:t>
            </a:r>
          </a:p>
          <a:p>
            <a:pPr marL="45720" indent="0">
              <a:buNone/>
            </a:pPr>
            <a:r>
              <a:rPr lang="en-US" dirty="0" smtClean="0"/>
              <a:t>Student F	37	       Now your average reading performance  	</a:t>
            </a:r>
          </a:p>
          <a:p>
            <a:pPr marL="45720" indent="0">
              <a:buNone/>
            </a:pPr>
            <a:r>
              <a:rPr lang="en-US" dirty="0" smtClean="0"/>
              <a:t>Student G	</a:t>
            </a:r>
            <a:r>
              <a:rPr lang="en-US" u="sng" dirty="0" smtClean="0"/>
              <a:t>37</a:t>
            </a:r>
            <a:r>
              <a:rPr lang="en-US" dirty="0" smtClean="0"/>
              <a:t>		is 44</a:t>
            </a:r>
            <a:endParaRPr lang="en-US" u="sng" dirty="0" smtClean="0"/>
          </a:p>
          <a:p>
            <a:pPr marL="45720" indent="0">
              <a:buNone/>
            </a:pPr>
            <a:r>
              <a:rPr lang="en-US" dirty="0"/>
              <a:t> </a:t>
            </a:r>
            <a:r>
              <a:rPr lang="en-US" dirty="0" smtClean="0"/>
              <a:t>           X       43.9	       You’ve made it look like kids are doing</a:t>
            </a:r>
          </a:p>
          <a:p>
            <a:pPr marL="45720" indent="0">
              <a:buNone/>
            </a:pPr>
            <a:r>
              <a:rPr lang="en-US" dirty="0"/>
              <a:t>	</a:t>
            </a:r>
            <a:r>
              <a:rPr lang="en-US" dirty="0" smtClean="0"/>
              <a:t>			significantly better, with no improvement	</a:t>
            </a:r>
          </a:p>
        </p:txBody>
      </p:sp>
      <p:sp>
        <p:nvSpPr>
          <p:cNvPr id="3" name="Title 2"/>
          <p:cNvSpPr>
            <a:spLocks noGrp="1"/>
          </p:cNvSpPr>
          <p:nvPr>
            <p:ph type="title"/>
          </p:nvPr>
        </p:nvSpPr>
        <p:spPr/>
        <p:txBody>
          <a:bodyPr/>
          <a:lstStyle/>
          <a:p>
            <a:r>
              <a:rPr lang="en-US" dirty="0" smtClean="0"/>
              <a:t>Problem is that these don’t work</a:t>
            </a:r>
            <a:endParaRPr lang="en-US" dirty="0"/>
          </a:p>
        </p:txBody>
      </p:sp>
    </p:spTree>
    <p:extLst>
      <p:ext uri="{BB962C8B-B14F-4D97-AF65-F5344CB8AC3E}">
        <p14:creationId xmlns:p14="http://schemas.microsoft.com/office/powerpoint/2010/main" val="19531143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382000" cy="1143000"/>
          </a:xfrm>
        </p:spPr>
        <p:txBody>
          <a:bodyPr>
            <a:normAutofit/>
          </a:bodyPr>
          <a:lstStyle/>
          <a:p>
            <a:r>
              <a:rPr lang="en-US" dirty="0"/>
              <a:t> </a:t>
            </a:r>
            <a:r>
              <a:rPr lang="en-US" dirty="0" smtClean="0"/>
              <a:t>   Help with Cohesion</a:t>
            </a:r>
            <a:endParaRPr lang="en-US" dirty="0"/>
          </a:p>
        </p:txBody>
      </p:sp>
      <p:sp>
        <p:nvSpPr>
          <p:cNvPr id="3" name="Content Placeholder 2"/>
          <p:cNvSpPr>
            <a:spLocks noGrp="1"/>
          </p:cNvSpPr>
          <p:nvPr>
            <p:ph idx="1"/>
          </p:nvPr>
        </p:nvSpPr>
        <p:spPr>
          <a:xfrm>
            <a:off x="533400" y="1447800"/>
            <a:ext cx="7810500" cy="4114800"/>
          </a:xfrm>
        </p:spPr>
        <p:txBody>
          <a:bodyPr>
            <a:noAutofit/>
          </a:bodyPr>
          <a:lstStyle/>
          <a:p>
            <a:r>
              <a:rPr lang="en-US" sz="2200" b="0" dirty="0" smtClean="0"/>
              <a:t>Texts can be hard because the relationships and connections may be unclear to readers</a:t>
            </a:r>
          </a:p>
          <a:p>
            <a:r>
              <a:rPr lang="en-US" sz="2200" i="1" dirty="0" smtClean="0"/>
              <a:t>The killer whale tosses the penguin into the air and generally torments its prey before it eats it</a:t>
            </a:r>
          </a:p>
          <a:p>
            <a:r>
              <a:rPr lang="en-US" sz="2200" i="1" dirty="0" smtClean="0"/>
              <a:t>The killer whale tosses the penguin into the air and generally torments the penguin before eating it.</a:t>
            </a:r>
            <a:endParaRPr lang="en-US" sz="2200" i="1" dirty="0"/>
          </a:p>
        </p:txBody>
      </p:sp>
    </p:spTree>
    <p:extLst>
      <p:ext uri="{BB962C8B-B14F-4D97-AF65-F5344CB8AC3E}">
        <p14:creationId xmlns:p14="http://schemas.microsoft.com/office/powerpoint/2010/main" val="15486065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382000" cy="1143000"/>
          </a:xfrm>
        </p:spPr>
        <p:txBody>
          <a:bodyPr>
            <a:normAutofit/>
          </a:bodyPr>
          <a:lstStyle/>
          <a:p>
            <a:r>
              <a:rPr lang="en-US" dirty="0"/>
              <a:t> </a:t>
            </a:r>
            <a:r>
              <a:rPr lang="en-US" dirty="0" smtClean="0"/>
              <a:t>   Help with Cohesion (cont.)</a:t>
            </a:r>
            <a:endParaRPr lang="en-US" dirty="0"/>
          </a:p>
        </p:txBody>
      </p:sp>
      <p:sp>
        <p:nvSpPr>
          <p:cNvPr id="3" name="Content Placeholder 2"/>
          <p:cNvSpPr>
            <a:spLocks noGrp="1"/>
          </p:cNvSpPr>
          <p:nvPr>
            <p:ph idx="1"/>
          </p:nvPr>
        </p:nvSpPr>
        <p:spPr>
          <a:xfrm>
            <a:off x="533400" y="1447800"/>
            <a:ext cx="7810500" cy="4114800"/>
          </a:xfrm>
        </p:spPr>
        <p:txBody>
          <a:bodyPr>
            <a:noAutofit/>
          </a:bodyPr>
          <a:lstStyle/>
          <a:p>
            <a:pPr marL="0" indent="0">
              <a:buNone/>
            </a:pPr>
            <a:r>
              <a:rPr lang="en-US" sz="2400" dirty="0"/>
              <a:t>Meanwhile, the nebula continued to orbit the new Sun until it formed a large flat ring around it. Scientists call this ring a “</a:t>
            </a:r>
            <a:r>
              <a:rPr lang="en-US" sz="2400" dirty="0" err="1"/>
              <a:t>protoplanetary</a:t>
            </a:r>
            <a:r>
              <a:rPr lang="en-US" sz="2400" dirty="0"/>
              <a:t> disk.” The disk, or ring, was hottest where it was closest to the Sun, and coolest at its outer edge. As the disk swirled around the Sun, the Sun’s gravity went to work. It pulled and tugged at the bits of rock, dust, ice, and gas until they came together in clumps of material we now call the planets.</a:t>
            </a:r>
          </a:p>
        </p:txBody>
      </p:sp>
    </p:spTree>
    <p:extLst>
      <p:ext uri="{BB962C8B-B14F-4D97-AF65-F5344CB8AC3E}">
        <p14:creationId xmlns:p14="http://schemas.microsoft.com/office/powerpoint/2010/main" val="32849004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	</a:t>
            </a:r>
            <a:r>
              <a:rPr lang="en-US" sz="2400" dirty="0" smtClean="0"/>
              <a:t>Meanwhile</a:t>
            </a:r>
            <a:r>
              <a:rPr lang="en-US" sz="2400" dirty="0"/>
              <a:t>, </a:t>
            </a:r>
            <a:r>
              <a:rPr lang="en-US" sz="2400" dirty="0">
                <a:solidFill>
                  <a:srgbClr val="FF0000"/>
                </a:solidFill>
              </a:rPr>
              <a:t>the nebula </a:t>
            </a:r>
            <a:r>
              <a:rPr lang="en-US" sz="2400" dirty="0"/>
              <a:t>continued to orbit the new Sun until </a:t>
            </a:r>
            <a:r>
              <a:rPr lang="en-US" sz="2400" dirty="0">
                <a:solidFill>
                  <a:srgbClr val="FF0000"/>
                </a:solidFill>
              </a:rPr>
              <a:t>it </a:t>
            </a:r>
            <a:r>
              <a:rPr lang="en-US" sz="2400" dirty="0"/>
              <a:t>formed a large flat ring around it. Scientists call this ring a “protoplanetary disk.” The disk, or ring, was hottest where it was closest to the Sun, and coolest at its outer edge. As the disk swirled around the Sun, the Sun’s gravity went to work. It pulled and tugged at the bits of rock, dust, ice, and gas until they came together in clumps of material we now call the planets.</a:t>
            </a:r>
          </a:p>
          <a:p>
            <a:endParaRPr lang="en-US" dirty="0"/>
          </a:p>
        </p:txBody>
      </p:sp>
    </p:spTree>
    <p:extLst>
      <p:ext uri="{BB962C8B-B14F-4D97-AF65-F5344CB8AC3E}">
        <p14:creationId xmlns:p14="http://schemas.microsoft.com/office/powerpoint/2010/main" val="1788728785"/>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400" dirty="0" smtClean="0"/>
              <a:t>	Meanwhile</a:t>
            </a:r>
            <a:r>
              <a:rPr lang="en-US" sz="2400" dirty="0"/>
              <a:t>, the nebula continued to orbit </a:t>
            </a:r>
            <a:r>
              <a:rPr lang="en-US" sz="2400" dirty="0">
                <a:solidFill>
                  <a:srgbClr val="FFC000"/>
                </a:solidFill>
              </a:rPr>
              <a:t>the</a:t>
            </a:r>
            <a:r>
              <a:rPr lang="en-US" sz="2400" dirty="0"/>
              <a:t> </a:t>
            </a:r>
            <a:r>
              <a:rPr lang="en-US" sz="2400" dirty="0">
                <a:solidFill>
                  <a:srgbClr val="FFC000"/>
                </a:solidFill>
              </a:rPr>
              <a:t>new Sun </a:t>
            </a:r>
            <a:r>
              <a:rPr lang="en-US" sz="2400" dirty="0"/>
              <a:t>until it</a:t>
            </a:r>
            <a:r>
              <a:rPr lang="en-US" sz="2400" dirty="0">
                <a:solidFill>
                  <a:srgbClr val="FF0000"/>
                </a:solidFill>
              </a:rPr>
              <a:t> </a:t>
            </a:r>
            <a:r>
              <a:rPr lang="en-US" sz="2400" dirty="0"/>
              <a:t>formed a large flat ring around </a:t>
            </a:r>
            <a:r>
              <a:rPr lang="en-US" sz="2400" dirty="0">
                <a:solidFill>
                  <a:srgbClr val="FFC000"/>
                </a:solidFill>
              </a:rPr>
              <a:t>it. </a:t>
            </a:r>
            <a:r>
              <a:rPr lang="en-US" sz="2400" dirty="0"/>
              <a:t>Scientists call this ring a “protoplanetary disk.” The disk, or ring, was hottest where it was closest to </a:t>
            </a:r>
            <a:r>
              <a:rPr lang="en-US" sz="2400" dirty="0">
                <a:solidFill>
                  <a:srgbClr val="FFC000"/>
                </a:solidFill>
              </a:rPr>
              <a:t>the Sun, </a:t>
            </a:r>
            <a:r>
              <a:rPr lang="en-US" sz="2400" dirty="0"/>
              <a:t>and coolest at its outer edge. As the disk swirled around </a:t>
            </a:r>
            <a:r>
              <a:rPr lang="en-US" sz="2400" dirty="0">
                <a:solidFill>
                  <a:srgbClr val="FFC000"/>
                </a:solidFill>
              </a:rPr>
              <a:t>the Sun, the Sun’s </a:t>
            </a:r>
            <a:r>
              <a:rPr lang="en-US" sz="2400" dirty="0"/>
              <a:t>gravity went to work. It pulled and tugged at the bits of rock, dust, ice, and gas until they came together in clumps of material we now call the planets.</a:t>
            </a:r>
          </a:p>
          <a:p>
            <a:endParaRPr lang="en-US" dirty="0"/>
          </a:p>
        </p:txBody>
      </p:sp>
    </p:spTree>
    <p:extLst>
      <p:ext uri="{BB962C8B-B14F-4D97-AF65-F5344CB8AC3E}">
        <p14:creationId xmlns:p14="http://schemas.microsoft.com/office/powerpoint/2010/main" val="1980611289"/>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400" dirty="0" smtClean="0"/>
              <a:t>	Meanwhile</a:t>
            </a:r>
            <a:r>
              <a:rPr lang="en-US" sz="2400" dirty="0"/>
              <a:t>, the nebula continued to orbit the new Sun until it formed </a:t>
            </a:r>
            <a:r>
              <a:rPr lang="en-US" sz="2400" dirty="0">
                <a:solidFill>
                  <a:srgbClr val="92D050"/>
                </a:solidFill>
              </a:rPr>
              <a:t>a large flat ring </a:t>
            </a:r>
            <a:r>
              <a:rPr lang="en-US" sz="2400" dirty="0"/>
              <a:t>around it. Scientists call </a:t>
            </a:r>
            <a:r>
              <a:rPr lang="en-US" sz="2400" dirty="0">
                <a:solidFill>
                  <a:srgbClr val="92D050"/>
                </a:solidFill>
              </a:rPr>
              <a:t>this ring a “protoplanetary disk.” The disk, or ring, </a:t>
            </a:r>
            <a:r>
              <a:rPr lang="en-US" sz="2400" dirty="0"/>
              <a:t>was hottest where </a:t>
            </a:r>
            <a:r>
              <a:rPr lang="en-US" sz="2400" dirty="0">
                <a:solidFill>
                  <a:srgbClr val="92D050"/>
                </a:solidFill>
              </a:rPr>
              <a:t>it</a:t>
            </a:r>
            <a:r>
              <a:rPr lang="en-US" sz="2400" dirty="0"/>
              <a:t> was closest to the Sun, and coolest at </a:t>
            </a:r>
            <a:r>
              <a:rPr lang="en-US" sz="2400" dirty="0">
                <a:solidFill>
                  <a:srgbClr val="92D050"/>
                </a:solidFill>
              </a:rPr>
              <a:t>its </a:t>
            </a:r>
            <a:r>
              <a:rPr lang="en-US" sz="2400" dirty="0"/>
              <a:t>outer edge. As </a:t>
            </a:r>
            <a:r>
              <a:rPr lang="en-US" sz="2400" dirty="0">
                <a:solidFill>
                  <a:srgbClr val="92D050"/>
                </a:solidFill>
              </a:rPr>
              <a:t>the disk </a:t>
            </a:r>
            <a:r>
              <a:rPr lang="en-US" sz="2400" dirty="0"/>
              <a:t>swirled around the Sun, the Sun’s gravity went to work. It pulled and tugged at the bits of rock, dust, ice, and gas until they came together in clumps of material we now call the planets.</a:t>
            </a:r>
          </a:p>
          <a:p>
            <a:endParaRPr lang="en-US" dirty="0"/>
          </a:p>
        </p:txBody>
      </p:sp>
    </p:spTree>
    <p:extLst>
      <p:ext uri="{BB962C8B-B14F-4D97-AF65-F5344CB8AC3E}">
        <p14:creationId xmlns:p14="http://schemas.microsoft.com/office/powerpoint/2010/main" val="1372564373"/>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400" dirty="0" smtClean="0"/>
              <a:t>	Meanwhile</a:t>
            </a:r>
            <a:r>
              <a:rPr lang="en-US" sz="2400" dirty="0"/>
              <a:t>, the nebula continued to orbit the new Sun until it formed a large flat ring around it. Scientists call this ring a “protoplanetary disk.” The disk, or ring, was hottest where it was closest to the Sun, and coolest at its outer edge. As the disk swirled around the Sun, </a:t>
            </a:r>
            <a:r>
              <a:rPr lang="en-US" sz="2400" dirty="0">
                <a:solidFill>
                  <a:srgbClr val="00B0F0"/>
                </a:solidFill>
              </a:rPr>
              <a:t>the Sun’s gravity </a:t>
            </a:r>
            <a:r>
              <a:rPr lang="en-US" sz="2400" dirty="0"/>
              <a:t>went to work. </a:t>
            </a:r>
            <a:r>
              <a:rPr lang="en-US" sz="2400" dirty="0">
                <a:solidFill>
                  <a:srgbClr val="00B0F0"/>
                </a:solidFill>
              </a:rPr>
              <a:t>It</a:t>
            </a:r>
            <a:r>
              <a:rPr lang="en-US" sz="2400" dirty="0"/>
              <a:t> pulled and tugged at the bits of rock, dust, ice, and gas until they came together in clumps of material we now call the planets.</a:t>
            </a:r>
          </a:p>
          <a:p>
            <a:endParaRPr lang="en-US" dirty="0"/>
          </a:p>
        </p:txBody>
      </p:sp>
    </p:spTree>
    <p:extLst>
      <p:ext uri="{BB962C8B-B14F-4D97-AF65-F5344CB8AC3E}">
        <p14:creationId xmlns:p14="http://schemas.microsoft.com/office/powerpoint/2010/main" val="3189609364"/>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	</a:t>
            </a:r>
            <a:r>
              <a:rPr lang="en-US" sz="2400" dirty="0" smtClean="0"/>
              <a:t>Meanwhile</a:t>
            </a:r>
            <a:r>
              <a:rPr lang="en-US" sz="2400" dirty="0"/>
              <a:t>, the nebula continued to orbit the new Sun until it formed a large flat ring around it. Scientists call this ring a “protoplanetary disk.” The disk, or ring, was hottest where it was closest to the Sun, and coolest at its outer edge. As the disk swirled around the Sun, the Sun’s gravity went to work. It pulled and tugged at </a:t>
            </a:r>
            <a:r>
              <a:rPr lang="en-US" sz="2400" dirty="0">
                <a:solidFill>
                  <a:srgbClr val="7030A0"/>
                </a:solidFill>
              </a:rPr>
              <a:t>the bits of rock, dust, ice, and gas </a:t>
            </a:r>
            <a:r>
              <a:rPr lang="en-US" sz="2400" dirty="0"/>
              <a:t>until </a:t>
            </a:r>
            <a:r>
              <a:rPr lang="en-US" sz="2400" dirty="0">
                <a:solidFill>
                  <a:srgbClr val="660066"/>
                </a:solidFill>
              </a:rPr>
              <a:t>they </a:t>
            </a:r>
            <a:r>
              <a:rPr lang="en-US" sz="2400" dirty="0"/>
              <a:t>came together in </a:t>
            </a:r>
            <a:r>
              <a:rPr lang="en-US" sz="2400" dirty="0">
                <a:solidFill>
                  <a:srgbClr val="7030A0"/>
                </a:solidFill>
              </a:rPr>
              <a:t>clumps of material</a:t>
            </a:r>
            <a:r>
              <a:rPr lang="en-US" sz="2400" dirty="0"/>
              <a:t> we now call </a:t>
            </a:r>
            <a:r>
              <a:rPr lang="en-US" sz="2400" dirty="0">
                <a:solidFill>
                  <a:srgbClr val="7030A0"/>
                </a:solidFill>
              </a:rPr>
              <a:t>the planets</a:t>
            </a:r>
            <a:r>
              <a:rPr lang="en-US" sz="2400" dirty="0"/>
              <a:t>.</a:t>
            </a:r>
          </a:p>
          <a:p>
            <a:endParaRPr lang="en-US" dirty="0"/>
          </a:p>
        </p:txBody>
      </p:sp>
    </p:spTree>
    <p:extLst>
      <p:ext uri="{BB962C8B-B14F-4D97-AF65-F5344CB8AC3E}">
        <p14:creationId xmlns:p14="http://schemas.microsoft.com/office/powerpoint/2010/main" val="4002073325"/>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	</a:t>
            </a:r>
            <a:r>
              <a:rPr lang="en-US" sz="2400" dirty="0" smtClean="0"/>
              <a:t>Meanwhile</a:t>
            </a:r>
            <a:r>
              <a:rPr lang="en-US" sz="2400" dirty="0"/>
              <a:t>, </a:t>
            </a:r>
            <a:r>
              <a:rPr lang="en-US" sz="2400" dirty="0">
                <a:solidFill>
                  <a:srgbClr val="FF0000"/>
                </a:solidFill>
              </a:rPr>
              <a:t>the nebula </a:t>
            </a:r>
            <a:r>
              <a:rPr lang="en-US" sz="2400" dirty="0"/>
              <a:t>continued to orbit </a:t>
            </a:r>
            <a:r>
              <a:rPr lang="en-US" sz="2400" dirty="0">
                <a:solidFill>
                  <a:srgbClr val="FFC000"/>
                </a:solidFill>
              </a:rPr>
              <a:t>the new Sun </a:t>
            </a:r>
            <a:r>
              <a:rPr lang="en-US" sz="2400" dirty="0"/>
              <a:t>until</a:t>
            </a:r>
            <a:r>
              <a:rPr lang="en-US" sz="2400" dirty="0">
                <a:solidFill>
                  <a:srgbClr val="FF0000"/>
                </a:solidFill>
              </a:rPr>
              <a:t> it </a:t>
            </a:r>
            <a:r>
              <a:rPr lang="en-US" sz="2400" dirty="0"/>
              <a:t>formed </a:t>
            </a:r>
            <a:r>
              <a:rPr lang="en-US" sz="2400" dirty="0">
                <a:solidFill>
                  <a:srgbClr val="92D050"/>
                </a:solidFill>
              </a:rPr>
              <a:t>a large flat ring</a:t>
            </a:r>
            <a:r>
              <a:rPr lang="en-US" sz="2400" dirty="0"/>
              <a:t> around </a:t>
            </a:r>
            <a:r>
              <a:rPr lang="en-US" sz="2400" dirty="0">
                <a:solidFill>
                  <a:srgbClr val="FFC000"/>
                </a:solidFill>
              </a:rPr>
              <a:t>it. </a:t>
            </a:r>
            <a:r>
              <a:rPr lang="en-US" sz="2400" dirty="0"/>
              <a:t>Scientists call </a:t>
            </a:r>
            <a:r>
              <a:rPr lang="en-US" sz="2400" dirty="0">
                <a:solidFill>
                  <a:srgbClr val="92D050"/>
                </a:solidFill>
              </a:rPr>
              <a:t>this ring a “protoplanetary disk.” The disk, or ring, </a:t>
            </a:r>
            <a:r>
              <a:rPr lang="en-US" sz="2400" dirty="0"/>
              <a:t>was hottest where </a:t>
            </a:r>
            <a:r>
              <a:rPr lang="en-US" sz="2400" dirty="0">
                <a:solidFill>
                  <a:srgbClr val="92D050"/>
                </a:solidFill>
              </a:rPr>
              <a:t>it</a:t>
            </a:r>
            <a:r>
              <a:rPr lang="en-US" sz="2400" dirty="0"/>
              <a:t> was closest to </a:t>
            </a:r>
            <a:r>
              <a:rPr lang="en-US" sz="2400" dirty="0">
                <a:solidFill>
                  <a:srgbClr val="FFC000"/>
                </a:solidFill>
              </a:rPr>
              <a:t>the Sun</a:t>
            </a:r>
            <a:r>
              <a:rPr lang="en-US" sz="2400" dirty="0"/>
              <a:t>, and coolest at </a:t>
            </a:r>
            <a:r>
              <a:rPr lang="en-US" sz="2400" dirty="0">
                <a:solidFill>
                  <a:srgbClr val="92D050"/>
                </a:solidFill>
              </a:rPr>
              <a:t>its </a:t>
            </a:r>
            <a:r>
              <a:rPr lang="en-US" sz="2400" dirty="0">
                <a:solidFill>
                  <a:schemeClr val="accent6">
                    <a:lumMod val="40000"/>
                    <a:lumOff val="60000"/>
                  </a:schemeClr>
                </a:solidFill>
              </a:rPr>
              <a:t>outer edge</a:t>
            </a:r>
            <a:r>
              <a:rPr lang="en-US" sz="2400" dirty="0"/>
              <a:t>. As </a:t>
            </a:r>
            <a:r>
              <a:rPr lang="en-US" sz="2400" dirty="0">
                <a:solidFill>
                  <a:srgbClr val="92D050"/>
                </a:solidFill>
              </a:rPr>
              <a:t>the disk </a:t>
            </a:r>
            <a:r>
              <a:rPr lang="en-US" sz="2400" dirty="0"/>
              <a:t>swirled around </a:t>
            </a:r>
            <a:r>
              <a:rPr lang="en-US" sz="2400" dirty="0">
                <a:solidFill>
                  <a:srgbClr val="FFC000"/>
                </a:solidFill>
              </a:rPr>
              <a:t>the Sun, the Sun’s </a:t>
            </a:r>
            <a:r>
              <a:rPr lang="en-US" sz="2400" dirty="0">
                <a:solidFill>
                  <a:srgbClr val="00B0F0"/>
                </a:solidFill>
              </a:rPr>
              <a:t>gravity </a:t>
            </a:r>
            <a:r>
              <a:rPr lang="en-US" sz="2400" dirty="0"/>
              <a:t>went to work. </a:t>
            </a:r>
            <a:r>
              <a:rPr lang="en-US" sz="2400" dirty="0">
                <a:solidFill>
                  <a:srgbClr val="00B0F0"/>
                </a:solidFill>
              </a:rPr>
              <a:t>It</a:t>
            </a:r>
            <a:r>
              <a:rPr lang="en-US" sz="2400" dirty="0"/>
              <a:t> pulled and tugged at </a:t>
            </a:r>
            <a:r>
              <a:rPr lang="en-US" sz="2400" dirty="0">
                <a:solidFill>
                  <a:srgbClr val="7030A0"/>
                </a:solidFill>
              </a:rPr>
              <a:t>the bits of rock, dust, ice, and gas </a:t>
            </a:r>
            <a:r>
              <a:rPr lang="en-US" sz="2400" dirty="0"/>
              <a:t>until they came together in </a:t>
            </a:r>
            <a:r>
              <a:rPr lang="en-US" sz="2400" dirty="0">
                <a:solidFill>
                  <a:srgbClr val="7030A0"/>
                </a:solidFill>
              </a:rPr>
              <a:t>clumps of material</a:t>
            </a:r>
            <a:r>
              <a:rPr lang="en-US" sz="2400" dirty="0"/>
              <a:t> we now call the </a:t>
            </a:r>
            <a:r>
              <a:rPr lang="en-US" sz="2400" dirty="0">
                <a:solidFill>
                  <a:srgbClr val="7030A0"/>
                </a:solidFill>
              </a:rPr>
              <a:t>planets.</a:t>
            </a:r>
          </a:p>
          <a:p>
            <a:endParaRPr lang="en-US" dirty="0"/>
          </a:p>
        </p:txBody>
      </p:sp>
    </p:spTree>
    <p:extLst>
      <p:ext uri="{BB962C8B-B14F-4D97-AF65-F5344CB8AC3E}">
        <p14:creationId xmlns:p14="http://schemas.microsoft.com/office/powerpoint/2010/main" val="3549140595"/>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Guidelines for cohesion scaffolding </a:t>
            </a:r>
            <a:endParaRPr lang="en-US" dirty="0"/>
          </a:p>
        </p:txBody>
      </p:sp>
      <p:sp>
        <p:nvSpPr>
          <p:cNvPr id="3" name="Content Placeholder 2"/>
          <p:cNvSpPr>
            <a:spLocks noGrp="1"/>
          </p:cNvSpPr>
          <p:nvPr>
            <p:ph idx="1"/>
          </p:nvPr>
        </p:nvSpPr>
        <p:spPr/>
        <p:txBody>
          <a:bodyPr/>
          <a:lstStyle/>
          <a:p>
            <a:r>
              <a:rPr lang="en-US" sz="2400" dirty="0" smtClean="0"/>
              <a:t>Identify the repetitions, synonyms, pronouns (mark the text to show the connections)</a:t>
            </a:r>
          </a:p>
          <a:p>
            <a:r>
              <a:rPr lang="en-US" sz="2400" dirty="0" smtClean="0"/>
              <a:t>Identify the conjunctions (and, moreover, however, but, consequently, etc.)</a:t>
            </a:r>
          </a:p>
          <a:p>
            <a:r>
              <a:rPr lang="en-US" sz="2400" dirty="0" smtClean="0"/>
              <a:t>Spanish speakers have particular difficulty with abstract pronouns (e.g., one, any) and with gender markers (e.g., his, her, him, it)</a:t>
            </a:r>
          </a:p>
          <a:p>
            <a:r>
              <a:rPr lang="en-US" sz="2400" dirty="0" smtClean="0"/>
              <a:t>Ask questions that require students to make these connections across text</a:t>
            </a:r>
          </a:p>
          <a:p>
            <a:r>
              <a:rPr lang="en-US" sz="2400" dirty="0" smtClean="0"/>
              <a:t>Guide their interpretation of cohesive links</a:t>
            </a:r>
          </a:p>
          <a:p>
            <a:endParaRPr lang="en-US" dirty="0" smtClean="0"/>
          </a:p>
          <a:p>
            <a:endParaRPr lang="en-US" dirty="0"/>
          </a:p>
        </p:txBody>
      </p:sp>
    </p:spTree>
    <p:extLst>
      <p:ext uri="{BB962C8B-B14F-4D97-AF65-F5344CB8AC3E}">
        <p14:creationId xmlns:p14="http://schemas.microsoft.com/office/powerpoint/2010/main" val="2111470382"/>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t>Most students engage in “conversational reading activities” very well</a:t>
            </a:r>
          </a:p>
          <a:p>
            <a:r>
              <a:rPr lang="en-US" sz="2800" dirty="0" smtClean="0"/>
              <a:t>But the literacy work on a test is more of a monologue</a:t>
            </a:r>
          </a:p>
          <a:p>
            <a:r>
              <a:rPr lang="en-US" sz="2800" dirty="0" smtClean="0"/>
              <a:t>Can they sustain the conversation themselves (with the text as conversational partner)?</a:t>
            </a:r>
          </a:p>
        </p:txBody>
      </p:sp>
      <p:sp>
        <p:nvSpPr>
          <p:cNvPr id="2" name="Title 1"/>
          <p:cNvSpPr>
            <a:spLocks noGrp="1"/>
          </p:cNvSpPr>
          <p:nvPr>
            <p:ph type="title"/>
          </p:nvPr>
        </p:nvSpPr>
        <p:spPr/>
        <p:txBody>
          <a:bodyPr/>
          <a:lstStyle/>
          <a:p>
            <a:r>
              <a:rPr lang="en-US" dirty="0" smtClean="0"/>
              <a:t>Build silent reading stamina</a:t>
            </a:r>
            <a:endParaRPr lang="en-US" dirty="0"/>
          </a:p>
        </p:txBody>
      </p:sp>
    </p:spTree>
    <p:extLst>
      <p:ext uri="{BB962C8B-B14F-4D97-AF65-F5344CB8AC3E}">
        <p14:creationId xmlns:p14="http://schemas.microsoft.com/office/powerpoint/2010/main" val="2795413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b="1" dirty="0">
                <a:latin typeface="Avenir Book"/>
                <a:cs typeface="Avenir Book"/>
              </a:rPr>
              <a:t>Many schools analyze comprehension test data by question-type</a:t>
            </a:r>
          </a:p>
          <a:p>
            <a:r>
              <a:rPr lang="en-US" sz="2800" b="1" dirty="0" smtClean="0">
                <a:latin typeface="Avenir Book"/>
                <a:cs typeface="Avenir Book"/>
              </a:rPr>
              <a:t>Students spend a lot of time practicing the supposedly deficient skills</a:t>
            </a:r>
          </a:p>
          <a:p>
            <a:r>
              <a:rPr lang="en-US" sz="2800" b="1" dirty="0" smtClean="0">
                <a:latin typeface="Avenir Book"/>
                <a:cs typeface="Avenir Book"/>
              </a:rPr>
              <a:t>But tests can’t measure multiple skills</a:t>
            </a:r>
          </a:p>
          <a:p>
            <a:r>
              <a:rPr lang="en-US" sz="2800" dirty="0">
                <a:latin typeface="Avenir Book"/>
                <a:cs typeface="Avenir Book"/>
              </a:rPr>
              <a:t>Standardized reading comprehension tests measure a single factor (Davis, 1944; Kirsch, et al., 1993; </a:t>
            </a:r>
            <a:r>
              <a:rPr lang="en-US" sz="2800" dirty="0" err="1">
                <a:latin typeface="Avenir Book"/>
                <a:cs typeface="Avenir Book"/>
              </a:rPr>
              <a:t>Spearritt</a:t>
            </a:r>
            <a:r>
              <a:rPr lang="en-US" sz="2800" dirty="0">
                <a:latin typeface="Avenir Book"/>
                <a:cs typeface="Avenir Book"/>
              </a:rPr>
              <a:t>, 1972)</a:t>
            </a:r>
          </a:p>
          <a:p>
            <a:endParaRPr lang="en-US" sz="2800" b="1" dirty="0">
              <a:latin typeface="Avenir Book"/>
              <a:cs typeface="Avenir Book"/>
            </a:endParaRPr>
          </a:p>
          <a:p>
            <a:endParaRPr lang="en-US" dirty="0"/>
          </a:p>
        </p:txBody>
      </p:sp>
      <p:sp>
        <p:nvSpPr>
          <p:cNvPr id="3" name="Title 2"/>
          <p:cNvSpPr>
            <a:spLocks noGrp="1"/>
          </p:cNvSpPr>
          <p:nvPr>
            <p:ph type="title"/>
          </p:nvPr>
        </p:nvSpPr>
        <p:spPr/>
        <p:txBody>
          <a:bodyPr/>
          <a:lstStyle/>
          <a:p>
            <a:r>
              <a:rPr lang="en-US" dirty="0" smtClean="0"/>
              <a:t>These don’t WORK (cont.)</a:t>
            </a:r>
            <a:endParaRPr lang="en-US" dirty="0"/>
          </a:p>
        </p:txBody>
      </p:sp>
    </p:spTree>
    <p:extLst>
      <p:ext uri="{BB962C8B-B14F-4D97-AF65-F5344CB8AC3E}">
        <p14:creationId xmlns:p14="http://schemas.microsoft.com/office/powerpoint/2010/main" val="7418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t>Can they sustain the conversation themselves (with the text as conversational partner)?</a:t>
            </a:r>
          </a:p>
          <a:p>
            <a:r>
              <a:rPr lang="en-US" sz="2800" dirty="0" smtClean="0"/>
              <a:t>Most reading lessons don’t aim directly at building students’ ability to sustain concentration</a:t>
            </a:r>
          </a:p>
          <a:p>
            <a:r>
              <a:rPr lang="en-US" sz="2800" dirty="0" smtClean="0"/>
              <a:t>Typical lesson formats: students either read short portions interspersed with teacher support, or students are sent off to read longer texts on their own with minimal support</a:t>
            </a:r>
          </a:p>
        </p:txBody>
      </p:sp>
      <p:sp>
        <p:nvSpPr>
          <p:cNvPr id="2" name="Title 1"/>
          <p:cNvSpPr>
            <a:spLocks noGrp="1"/>
          </p:cNvSpPr>
          <p:nvPr>
            <p:ph type="title"/>
          </p:nvPr>
        </p:nvSpPr>
        <p:spPr/>
        <p:txBody>
          <a:bodyPr/>
          <a:lstStyle/>
          <a:p>
            <a:r>
              <a:rPr lang="en-US" dirty="0" smtClean="0"/>
              <a:t>Build reading stamina (cont.)</a:t>
            </a:r>
            <a:endParaRPr lang="en-US" dirty="0"/>
          </a:p>
        </p:txBody>
      </p:sp>
    </p:spTree>
    <p:extLst>
      <p:ext uri="{BB962C8B-B14F-4D97-AF65-F5344CB8AC3E}">
        <p14:creationId xmlns:p14="http://schemas.microsoft.com/office/powerpoint/2010/main" val="177292035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Arial"/>
              <a:buChar char="•"/>
            </a:pPr>
            <a:r>
              <a:rPr lang="en-US" sz="2800" dirty="0" smtClean="0"/>
              <a:t>Have students read short text</a:t>
            </a:r>
          </a:p>
          <a:p>
            <a:pPr>
              <a:buFont typeface="Arial"/>
              <a:buChar char="•"/>
            </a:pPr>
            <a:r>
              <a:rPr lang="en-US" sz="2800" dirty="0" smtClean="0"/>
              <a:t>Follow up with questions</a:t>
            </a:r>
          </a:p>
          <a:p>
            <a:pPr>
              <a:buFont typeface="Arial"/>
              <a:buChar char="•"/>
            </a:pPr>
            <a:r>
              <a:rPr lang="en-US" sz="2800" dirty="0" smtClean="0"/>
              <a:t>When they read that length of text well, then give longer text</a:t>
            </a:r>
          </a:p>
          <a:p>
            <a:pPr>
              <a:buFont typeface="Arial"/>
              <a:buChar char="•"/>
            </a:pPr>
            <a:r>
              <a:rPr lang="en-US" sz="2800" dirty="0" smtClean="0"/>
              <a:t>Etc.</a:t>
            </a:r>
          </a:p>
        </p:txBody>
      </p:sp>
      <p:sp>
        <p:nvSpPr>
          <p:cNvPr id="2" name="Title 1"/>
          <p:cNvSpPr>
            <a:spLocks noGrp="1"/>
          </p:cNvSpPr>
          <p:nvPr>
            <p:ph type="title"/>
          </p:nvPr>
        </p:nvSpPr>
        <p:spPr/>
        <p:txBody>
          <a:bodyPr/>
          <a:lstStyle/>
          <a:p>
            <a:r>
              <a:rPr lang="en-US" dirty="0" smtClean="0"/>
              <a:t>Build reading stamina (cont.)</a:t>
            </a:r>
            <a:endParaRPr lang="en-US" dirty="0"/>
          </a:p>
        </p:txBody>
      </p:sp>
    </p:spTree>
    <p:extLst>
      <p:ext uri="{BB962C8B-B14F-4D97-AF65-F5344CB8AC3E}">
        <p14:creationId xmlns:p14="http://schemas.microsoft.com/office/powerpoint/2010/main" val="38362028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Teach students to read</a:t>
            </a:r>
          </a:p>
          <a:p>
            <a:r>
              <a:rPr lang="en-US" sz="2400" dirty="0" smtClean="0"/>
              <a:t>Make sure kids can decode and read fluently aloud</a:t>
            </a:r>
          </a:p>
          <a:p>
            <a:r>
              <a:rPr lang="en-US" sz="2400" dirty="0" smtClean="0"/>
              <a:t>Teach them to interpret vocabulary on basis of context and morphology</a:t>
            </a:r>
          </a:p>
          <a:p>
            <a:r>
              <a:rPr lang="en-US" sz="2400" dirty="0" smtClean="0"/>
              <a:t>Teach students  to break down sentences to make sense of them</a:t>
            </a:r>
          </a:p>
          <a:p>
            <a:r>
              <a:rPr lang="en-US" sz="2400" dirty="0" smtClean="0"/>
              <a:t>Teach them to make cohesive links across texts</a:t>
            </a:r>
          </a:p>
          <a:p>
            <a:r>
              <a:rPr lang="en-US" sz="2400" dirty="0" smtClean="0"/>
              <a:t>Engage students in increasingly long stints of accountable silent reading </a:t>
            </a:r>
          </a:p>
          <a:p>
            <a:endParaRPr lang="en-US" dirty="0"/>
          </a:p>
        </p:txBody>
      </p:sp>
      <p:sp>
        <p:nvSpPr>
          <p:cNvPr id="3" name="Title 2"/>
          <p:cNvSpPr>
            <a:spLocks noGrp="1"/>
          </p:cNvSpPr>
          <p:nvPr>
            <p:ph type="title"/>
          </p:nvPr>
        </p:nvSpPr>
        <p:spPr/>
        <p:txBody>
          <a:bodyPr/>
          <a:lstStyle/>
          <a:p>
            <a:r>
              <a:rPr lang="en-US" dirty="0" smtClean="0"/>
              <a:t>Higher test scores</a:t>
            </a:r>
            <a:endParaRPr lang="en-US" dirty="0"/>
          </a:p>
        </p:txBody>
      </p:sp>
    </p:spTree>
    <p:extLst>
      <p:ext uri="{BB962C8B-B14F-4D97-AF65-F5344CB8AC3E}">
        <p14:creationId xmlns:p14="http://schemas.microsoft.com/office/powerpoint/2010/main" val="4048167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5"/>
          <p:cNvSpPr>
            <a:spLocks noChangeArrowheads="1"/>
          </p:cNvSpPr>
          <p:nvPr/>
        </p:nvSpPr>
        <p:spPr bwMode="auto">
          <a:xfrm>
            <a:off x="228600" y="152400"/>
            <a:ext cx="8915400" cy="1784350"/>
          </a:xfrm>
          <a:prstGeom prst="rect">
            <a:avLst/>
          </a:prstGeom>
          <a:noFill/>
          <a:ln w="9525">
            <a:noFill/>
            <a:miter lim="800000"/>
            <a:headEnd/>
            <a:tailEnd/>
          </a:ln>
        </p:spPr>
        <p:txBody>
          <a:bodyPr>
            <a:spAutoFit/>
          </a:bodyPr>
          <a:lstStyle/>
          <a:p>
            <a:pPr algn="ctr"/>
            <a:r>
              <a:rPr lang="en-US" sz="2800" b="1" dirty="0">
                <a:solidFill>
                  <a:schemeClr val="bg1"/>
                </a:solidFill>
              </a:rPr>
              <a:t>Performance on the ACT Reading Test </a:t>
            </a:r>
          </a:p>
          <a:p>
            <a:pPr algn="ctr"/>
            <a:r>
              <a:rPr lang="en-US" sz="2800" b="1" dirty="0">
                <a:solidFill>
                  <a:schemeClr val="bg1"/>
                </a:solidFill>
              </a:rPr>
              <a:t>by Comprehension Level</a:t>
            </a:r>
          </a:p>
          <a:p>
            <a:pPr algn="ctr"/>
            <a:endParaRPr lang="en-US" i="1" dirty="0"/>
          </a:p>
          <a:p>
            <a:pPr algn="ctr"/>
            <a:endParaRPr lang="en-US" i="1" dirty="0"/>
          </a:p>
          <a:p>
            <a:pPr algn="ctr"/>
            <a:r>
              <a:rPr lang="en-US" i="1" dirty="0"/>
              <a:t>(Averaged across Seven Forms)</a:t>
            </a:r>
            <a:endParaRPr lang="en-US" dirty="0"/>
          </a:p>
        </p:txBody>
      </p:sp>
      <p:pic>
        <p:nvPicPr>
          <p:cNvPr id="36867" name="Picture 6"/>
          <p:cNvPicPr>
            <a:picLocks noChangeAspect="1" noChangeArrowheads="1"/>
          </p:cNvPicPr>
          <p:nvPr/>
        </p:nvPicPr>
        <p:blipFill>
          <a:blip r:embed="rId3" cstate="print"/>
          <a:srcRect/>
          <a:stretch>
            <a:fillRect/>
          </a:stretch>
        </p:blipFill>
        <p:spPr bwMode="auto">
          <a:xfrm>
            <a:off x="0" y="1905000"/>
            <a:ext cx="9144000" cy="4953000"/>
          </a:xfrm>
          <a:prstGeom prst="rect">
            <a:avLst/>
          </a:prstGeom>
          <a:noFill/>
          <a:ln w="9525">
            <a:noFill/>
            <a:miter lim="800000"/>
            <a:headEnd/>
            <a:tailEnd/>
          </a:ln>
        </p:spPr>
      </p:pic>
      <p:sp>
        <p:nvSpPr>
          <p:cNvPr id="36868" name="TextBox 4"/>
          <p:cNvSpPr txBox="1">
            <a:spLocks noChangeArrowheads="1"/>
          </p:cNvSpPr>
          <p:nvPr/>
        </p:nvSpPr>
        <p:spPr bwMode="auto">
          <a:xfrm>
            <a:off x="4191000" y="990600"/>
            <a:ext cx="838200" cy="369888"/>
          </a:xfrm>
          <a:prstGeom prst="rect">
            <a:avLst/>
          </a:prstGeom>
          <a:noFill/>
          <a:ln w="9525">
            <a:noFill/>
            <a:miter lim="800000"/>
            <a:headEnd/>
            <a:tailEnd/>
          </a:ln>
        </p:spPr>
        <p:txBody>
          <a:bodyPr>
            <a:spAutoFit/>
          </a:bodyPr>
          <a:lstStyle/>
          <a:p>
            <a:endParaRPr lang="en-US"/>
          </a:p>
        </p:txBody>
      </p:sp>
      <p:sp>
        <p:nvSpPr>
          <p:cNvPr id="8" name="Slide Number Placeholder 7"/>
          <p:cNvSpPr>
            <a:spLocks noGrp="1"/>
          </p:cNvSpPr>
          <p:nvPr>
            <p:ph type="sldNum" sz="quarter" idx="12"/>
          </p:nvPr>
        </p:nvSpPr>
        <p:spPr/>
        <p:txBody>
          <a:bodyPr/>
          <a:lstStyle/>
          <a:p>
            <a:pPr>
              <a:defRPr/>
            </a:pPr>
            <a:fld id="{46AB6749-A2F3-4D87-A5C9-35C861323DF6}" type="slidenum">
              <a:rPr lang="en-US" smtClean="0"/>
              <a:pPr>
                <a:defRPr/>
              </a:pPr>
              <a:t>6</a:t>
            </a:fld>
            <a:endParaRPr lang="en-US" dirty="0"/>
          </a:p>
        </p:txBody>
      </p:sp>
      <p:sp>
        <p:nvSpPr>
          <p:cNvPr id="36870" name="Footer Placeholder 8"/>
          <p:cNvSpPr>
            <a:spLocks noGrp="1"/>
          </p:cNvSpPr>
          <p:nvPr>
            <p:ph type="ftr" sz="quarter" idx="11"/>
          </p:nvPr>
        </p:nvSpPr>
        <p:spPr bwMode="auto">
          <a:noFill/>
          <a:ln>
            <a:miter lim="800000"/>
            <a:headEnd/>
            <a:tailEnd/>
          </a:ln>
        </p:spPr>
        <p:txBody>
          <a:bodyPr wrap="square" lIns="91440" tIns="45720" rIns="91440" bIns="45720" numCol="1" anchor="t" anchorCtr="0" compatLnSpc="1">
            <a:prstTxWarp prst="textNoShape">
              <a:avLst/>
            </a:prstTxWarp>
          </a:bodyPr>
          <a:lstStyle/>
          <a:p>
            <a:r>
              <a:rPr lang="en-US" smtClean="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5"/>
          <p:cNvSpPr>
            <a:spLocks noChangeArrowheads="1"/>
          </p:cNvSpPr>
          <p:nvPr/>
        </p:nvSpPr>
        <p:spPr bwMode="auto">
          <a:xfrm>
            <a:off x="0" y="0"/>
            <a:ext cx="8915400" cy="1230313"/>
          </a:xfrm>
          <a:prstGeom prst="rect">
            <a:avLst/>
          </a:prstGeom>
          <a:noFill/>
          <a:ln w="9525">
            <a:noFill/>
            <a:miter lim="800000"/>
            <a:headEnd/>
            <a:tailEnd/>
          </a:ln>
        </p:spPr>
        <p:txBody>
          <a:bodyPr>
            <a:spAutoFit/>
          </a:bodyPr>
          <a:lstStyle/>
          <a:p>
            <a:pPr algn="ctr"/>
            <a:r>
              <a:rPr lang="en-US" sz="2800" b="1" dirty="0"/>
              <a:t>Performance on the ACT Reading Test </a:t>
            </a:r>
          </a:p>
          <a:p>
            <a:pPr algn="ctr"/>
            <a:r>
              <a:rPr lang="en-US" sz="2800" b="1" dirty="0"/>
              <a:t>by Textual Element </a:t>
            </a:r>
          </a:p>
          <a:p>
            <a:pPr algn="ctr"/>
            <a:r>
              <a:rPr lang="en-US" i="1" dirty="0"/>
              <a:t>(</a:t>
            </a:r>
            <a:r>
              <a:rPr lang="en-US" sz="1600" i="1" dirty="0"/>
              <a:t>Averaged across Seven Forms)</a:t>
            </a:r>
            <a:endParaRPr lang="en-US" sz="1600" dirty="0"/>
          </a:p>
        </p:txBody>
      </p:sp>
      <p:pic>
        <p:nvPicPr>
          <p:cNvPr id="37891" name="Picture 3"/>
          <p:cNvPicPr>
            <a:picLocks noChangeAspect="1" noChangeArrowheads="1"/>
          </p:cNvPicPr>
          <p:nvPr/>
        </p:nvPicPr>
        <p:blipFill>
          <a:blip r:embed="rId3" cstate="print"/>
          <a:srcRect/>
          <a:stretch>
            <a:fillRect/>
          </a:stretch>
        </p:blipFill>
        <p:spPr bwMode="auto">
          <a:xfrm>
            <a:off x="0" y="1371600"/>
            <a:ext cx="9144000" cy="5486400"/>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pPr>
              <a:defRPr/>
            </a:pPr>
            <a:fld id="{19AE2ABD-DABD-4CE3-A904-FA744E6197B9}" type="slidenum">
              <a:rPr lang="en-US" smtClean="0"/>
              <a:pPr>
                <a:defRPr/>
              </a:pPr>
              <a:t>7</a:t>
            </a:fld>
            <a:endParaRPr lang="en-US" dirty="0"/>
          </a:p>
        </p:txBody>
      </p:sp>
      <p:sp>
        <p:nvSpPr>
          <p:cNvPr id="37893" name="Footer Placeholder 7"/>
          <p:cNvSpPr>
            <a:spLocks noGrp="1"/>
          </p:cNvSpPr>
          <p:nvPr>
            <p:ph type="ftr" sz="quarter" idx="11"/>
          </p:nvPr>
        </p:nvSpPr>
        <p:spPr bwMode="auto">
          <a:noFill/>
          <a:ln>
            <a:miter lim="800000"/>
            <a:headEnd/>
            <a:tailEnd/>
          </a:ln>
        </p:spPr>
        <p:txBody>
          <a:bodyPr wrap="square" lIns="91440" tIns="45720" rIns="91440" bIns="45720" numCol="1" anchor="t" anchorCtr="0" compatLnSpc="1">
            <a:prstTxWarp prst="textNoShape">
              <a:avLst/>
            </a:prstTxWarp>
          </a:bodyPr>
          <a:lstStyle/>
          <a:p>
            <a:r>
              <a:rPr lang="en-US" smtClean="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9" name="Rectangle 7"/>
          <p:cNvSpPr>
            <a:spLocks noChangeArrowheads="1"/>
          </p:cNvSpPr>
          <p:nvPr/>
        </p:nvSpPr>
        <p:spPr bwMode="auto">
          <a:xfrm>
            <a:off x="0" y="0"/>
            <a:ext cx="8915400" cy="1107996"/>
          </a:xfrm>
          <a:prstGeom prst="rect">
            <a:avLst/>
          </a:prstGeom>
          <a:noFill/>
          <a:ln w="9525">
            <a:noFill/>
            <a:miter lim="800000"/>
            <a:headEnd/>
            <a:tailEnd/>
          </a:ln>
        </p:spPr>
        <p:txBody>
          <a:bodyPr wrap="square">
            <a:spAutoFit/>
          </a:bodyPr>
          <a:lstStyle/>
          <a:p>
            <a:pPr algn="ctr"/>
            <a:r>
              <a:rPr lang="en-US" sz="2400" b="1" dirty="0"/>
              <a:t>Performance on the ACT Reading Test </a:t>
            </a:r>
          </a:p>
          <a:p>
            <a:pPr algn="ctr"/>
            <a:r>
              <a:rPr lang="en-US" sz="2400" b="1" dirty="0"/>
              <a:t>by Degree of Text Complexity</a:t>
            </a:r>
          </a:p>
          <a:p>
            <a:pPr algn="ctr"/>
            <a:r>
              <a:rPr lang="en-US" i="1" dirty="0"/>
              <a:t>(Averaged across Seven Forms)</a:t>
            </a:r>
            <a:endParaRPr lang="en-US" dirty="0"/>
          </a:p>
        </p:txBody>
      </p:sp>
      <p:pic>
        <p:nvPicPr>
          <p:cNvPr id="39940" name="Picture 7"/>
          <p:cNvPicPr>
            <a:picLocks noChangeAspect="1" noChangeArrowheads="1"/>
          </p:cNvPicPr>
          <p:nvPr/>
        </p:nvPicPr>
        <p:blipFill>
          <a:blip r:embed="rId3" cstate="print"/>
          <a:srcRect/>
          <a:stretch>
            <a:fillRect/>
          </a:stretch>
        </p:blipFill>
        <p:spPr bwMode="auto">
          <a:xfrm>
            <a:off x="528470" y="1371600"/>
            <a:ext cx="8615530" cy="4286250"/>
          </a:xfrm>
          <a:prstGeom prst="rect">
            <a:avLst/>
          </a:prstGeom>
          <a:noFill/>
          <a:ln w="9525">
            <a:noFill/>
            <a:miter lim="800000"/>
            <a:headEnd/>
            <a:tailEnd/>
          </a:ln>
        </p:spPr>
      </p:pic>
      <p:sp>
        <p:nvSpPr>
          <p:cNvPr id="39941" name="Rectangle 9"/>
          <p:cNvSpPr>
            <a:spLocks noChangeArrowheads="1"/>
          </p:cNvSpPr>
          <p:nvPr/>
        </p:nvSpPr>
        <p:spPr bwMode="auto">
          <a:xfrm>
            <a:off x="0" y="5657850"/>
            <a:ext cx="9144000" cy="369332"/>
          </a:xfrm>
          <a:prstGeom prst="rect">
            <a:avLst/>
          </a:prstGeom>
          <a:solidFill>
            <a:schemeClr val="bg1"/>
          </a:solidFill>
          <a:ln w="9525">
            <a:noFill/>
            <a:miter lim="800000"/>
            <a:headEnd/>
            <a:tailEnd/>
          </a:ln>
        </p:spPr>
        <p:txBody>
          <a:bodyPr>
            <a:spAutoFit/>
          </a:bodyPr>
          <a:lstStyle/>
          <a:p>
            <a:endParaRPr lang="en-US" dirty="0"/>
          </a:p>
        </p:txBody>
      </p:sp>
      <p:sp>
        <p:nvSpPr>
          <p:cNvPr id="39944" name="Footer Placeholder 10"/>
          <p:cNvSpPr>
            <a:spLocks noGrp="1"/>
          </p:cNvSpPr>
          <p:nvPr>
            <p:ph type="ftr" sz="quarter" idx="11"/>
          </p:nvPr>
        </p:nvSpPr>
        <p:spPr bwMode="auto">
          <a:xfrm>
            <a:off x="3048000" y="6356350"/>
            <a:ext cx="3352800" cy="274320"/>
          </a:xfrm>
          <a:noFill/>
          <a:ln>
            <a:miter lim="800000"/>
            <a:headEnd/>
            <a:tailEnd/>
          </a:ln>
        </p:spPr>
        <p:txBody>
          <a:bodyPr wrap="square" lIns="91440" tIns="45720" rIns="91440" bIns="45720" numCol="1" anchor="t" anchorCtr="0" compatLnSpc="1">
            <a:prstTxWarp prst="textNoShape">
              <a:avLst/>
            </a:prstTxWarp>
          </a:bodyPr>
          <a:lstStyle/>
          <a:p>
            <a:r>
              <a:rPr lang="en-US" smtClean="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77571"/>
            <a:ext cx="8229600" cy="4148592"/>
          </a:xfrm>
        </p:spPr>
        <p:txBody>
          <a:bodyPr>
            <a:normAutofit fontScale="92500"/>
          </a:bodyPr>
          <a:lstStyle/>
          <a:p>
            <a:r>
              <a:rPr lang="en-US" sz="2800" dirty="0" smtClean="0"/>
              <a:t>Reading comprehension tests don’t assess individual skills or standards</a:t>
            </a:r>
          </a:p>
          <a:p>
            <a:r>
              <a:rPr lang="en-US" sz="2800" dirty="0" smtClean="0"/>
              <a:t>Reading comprehension isn’t (or isn’t mainly) a “skilled activity”</a:t>
            </a:r>
          </a:p>
          <a:p>
            <a:r>
              <a:rPr lang="en-US" sz="2800" dirty="0" smtClean="0"/>
              <a:t>Reading comprehension tests aren’t diagnostic tests; they can’t/won’t reveal skill differences</a:t>
            </a:r>
          </a:p>
          <a:p>
            <a:r>
              <a:rPr lang="en-US" sz="2800" dirty="0" smtClean="0"/>
              <a:t>Analyzing item performance is a waste of time</a:t>
            </a:r>
          </a:p>
          <a:p>
            <a:r>
              <a:rPr lang="en-US" sz="2800" dirty="0" smtClean="0"/>
              <a:t>To raise reading comprehension performance you have to teach students to read</a:t>
            </a:r>
          </a:p>
        </p:txBody>
      </p:sp>
      <p:sp>
        <p:nvSpPr>
          <p:cNvPr id="2" name="Title 1"/>
          <p:cNvSpPr>
            <a:spLocks noGrp="1"/>
          </p:cNvSpPr>
          <p:nvPr>
            <p:ph type="title"/>
          </p:nvPr>
        </p:nvSpPr>
        <p:spPr/>
        <p:txBody>
          <a:bodyPr>
            <a:normAutofit/>
          </a:bodyPr>
          <a:lstStyle/>
          <a:p>
            <a:r>
              <a:rPr lang="en-US" dirty="0" smtClean="0"/>
              <a:t>implications</a:t>
            </a:r>
            <a:endParaRPr lang="en-US" dirty="0"/>
          </a:p>
        </p:txBody>
      </p:sp>
    </p:spTree>
    <p:extLst>
      <p:ext uri="{BB962C8B-B14F-4D97-AF65-F5344CB8AC3E}">
        <p14:creationId xmlns:p14="http://schemas.microsoft.com/office/powerpoint/2010/main" val="260896309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Grid.thmx</Template>
  <TotalTime>333</TotalTime>
  <Words>2490</Words>
  <Application>Microsoft Macintosh PowerPoint</Application>
  <PresentationFormat>On-screen Show (4:3)</PresentationFormat>
  <Paragraphs>389</Paragraphs>
  <Slides>52</Slides>
  <Notes>3</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Grid</vt:lpstr>
      <vt:lpstr>How and how not to get higher test scores  </vt:lpstr>
      <vt:lpstr>ACCOUNTABILITY TESTING</vt:lpstr>
      <vt:lpstr>Most popular approaches  to higher scores</vt:lpstr>
      <vt:lpstr>Problem is that these don’t work</vt:lpstr>
      <vt:lpstr>These don’t WORK (cont.)</vt:lpstr>
      <vt:lpstr>PowerPoint Presentation</vt:lpstr>
      <vt:lpstr>PowerPoint Presentation</vt:lpstr>
      <vt:lpstr>PowerPoint Presentation</vt:lpstr>
      <vt:lpstr>implications</vt:lpstr>
      <vt:lpstr>How Can we Get higher  reading scores?</vt:lpstr>
      <vt:lpstr>Let’s think about reading</vt:lpstr>
      <vt:lpstr>Decoding and fluency matter a lot</vt:lpstr>
      <vt:lpstr>Decoding and fluency (cont.)</vt:lpstr>
      <vt:lpstr>Attention to vocabulary</vt:lpstr>
      <vt:lpstr>Attention to vocabulary (cont.)</vt:lpstr>
      <vt:lpstr>Which words do you teach?</vt:lpstr>
      <vt:lpstr>Which words do you teach?</vt:lpstr>
      <vt:lpstr>Which words would you teach?</vt:lpstr>
      <vt:lpstr>Common Prefixes</vt:lpstr>
      <vt:lpstr>Common Prefixes</vt:lpstr>
      <vt:lpstr>Common suffixes</vt:lpstr>
      <vt:lpstr>Common suffixes</vt:lpstr>
      <vt:lpstr>vocabulary guidelines</vt:lpstr>
      <vt:lpstr>   Help with Sentence Structure</vt:lpstr>
      <vt:lpstr>   Help with Sentence Structure</vt:lpstr>
      <vt:lpstr>   Help with Sentence Structure</vt:lpstr>
      <vt:lpstr>   Help with Sentence Structure</vt:lpstr>
      <vt:lpstr>Sentence structure</vt:lpstr>
      <vt:lpstr>Another example</vt:lpstr>
      <vt:lpstr>Another example</vt:lpstr>
      <vt:lpstr>Another example</vt:lpstr>
      <vt:lpstr>Another example</vt:lpstr>
      <vt:lpstr>Another example</vt:lpstr>
      <vt:lpstr>Another example</vt:lpstr>
      <vt:lpstr>Another example</vt:lpstr>
      <vt:lpstr>Another example (Spanish speakers)</vt:lpstr>
      <vt:lpstr>Another example (Spanish speakers)</vt:lpstr>
      <vt:lpstr>Another example (Spanish speakers)</vt:lpstr>
      <vt:lpstr>Guidelines for grammar</vt:lpstr>
      <vt:lpstr>    Help with Cohesion</vt:lpstr>
      <vt:lpstr>    Help with Cohesion (cont.)</vt:lpstr>
      <vt:lpstr>PowerPoint Presentation</vt:lpstr>
      <vt:lpstr>PowerPoint Presentation</vt:lpstr>
      <vt:lpstr>PowerPoint Presentation</vt:lpstr>
      <vt:lpstr>PowerPoint Presentation</vt:lpstr>
      <vt:lpstr>PowerPoint Presentation</vt:lpstr>
      <vt:lpstr>PowerPoint Presentation</vt:lpstr>
      <vt:lpstr>Guidelines for cohesion scaffolding </vt:lpstr>
      <vt:lpstr>Build silent reading stamina</vt:lpstr>
      <vt:lpstr>Build reading stamina (cont.)</vt:lpstr>
      <vt:lpstr>Build reading stamina (cont.)</vt:lpstr>
      <vt:lpstr>Higher test scores</vt:lpstr>
    </vt:vector>
  </TitlesOfParts>
  <Company>Univ of Illinois-Chicago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Can You Do to Improve Test Performance?</dc:title>
  <dc:creator>Timothy Shanahan</dc:creator>
  <cp:lastModifiedBy>Timothy Shanahan</cp:lastModifiedBy>
  <cp:revision>27</cp:revision>
  <dcterms:created xsi:type="dcterms:W3CDTF">2014-06-02T16:36:31Z</dcterms:created>
  <dcterms:modified xsi:type="dcterms:W3CDTF">2017-01-03T23:01:39Z</dcterms:modified>
</cp:coreProperties>
</file>