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2" r:id="rId1"/>
  </p:sldMasterIdLst>
  <p:sldIdLst>
    <p:sldId id="256" r:id="rId2"/>
    <p:sldId id="257" r:id="rId3"/>
    <p:sldId id="258" r:id="rId4"/>
    <p:sldId id="259" r:id="rId5"/>
    <p:sldId id="278" r:id="rId6"/>
    <p:sldId id="280" r:id="rId7"/>
    <p:sldId id="281" r:id="rId8"/>
    <p:sldId id="282" r:id="rId9"/>
    <p:sldId id="279" r:id="rId10"/>
    <p:sldId id="283" r:id="rId11"/>
    <p:sldId id="268" r:id="rId12"/>
    <p:sldId id="284" r:id="rId13"/>
    <p:sldId id="285" r:id="rId14"/>
    <p:sldId id="269" r:id="rId15"/>
    <p:sldId id="286" r:id="rId16"/>
    <p:sldId id="287" r:id="rId17"/>
    <p:sldId id="288" r:id="rId18"/>
    <p:sldId id="289" r:id="rId19"/>
    <p:sldId id="290" r:id="rId20"/>
    <p:sldId id="292" r:id="rId21"/>
    <p:sldId id="293" r:id="rId22"/>
    <p:sldId id="295" r:id="rId23"/>
    <p:sldId id="296" r:id="rId24"/>
    <p:sldId id="272" r:id="rId25"/>
    <p:sldId id="273" r:id="rId26"/>
    <p:sldId id="297" r:id="rId27"/>
    <p:sldId id="299" r:id="rId28"/>
    <p:sldId id="274" r:id="rId29"/>
    <p:sldId id="275" r:id="rId30"/>
    <p:sldId id="300" r:id="rId31"/>
    <p:sldId id="27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21"/>
  </p:normalViewPr>
  <p:slideViewPr>
    <p:cSldViewPr snapToGrid="0" snapToObjects="1">
      <p:cViewPr varScale="1">
        <p:scale>
          <a:sx n="108" d="100"/>
          <a:sy n="108" d="100"/>
        </p:scale>
        <p:origin x="4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F966D1-7298-464A-B2D4-0B03A354F9A3}" type="datetimeFigureOut">
              <a:rPr lang="en-US" smtClean="0"/>
              <a:t>6/4/19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089F14A-A089-CA41-95B6-4079C43B0FCA}" type="slidenum">
              <a:rPr lang="en-US" smtClean="0"/>
              <a:t>‹#›</a:t>
            </a:fld>
            <a:endParaRPr lang="en-US"/>
          </a:p>
        </p:txBody>
      </p:sp>
    </p:spTree>
    <p:extLst>
      <p:ext uri="{BB962C8B-B14F-4D97-AF65-F5344CB8AC3E}">
        <p14:creationId xmlns:p14="http://schemas.microsoft.com/office/powerpoint/2010/main" val="236770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F966D1-7298-464A-B2D4-0B03A354F9A3}" type="datetimeFigureOut">
              <a:rPr lang="en-US" smtClean="0"/>
              <a:t>6/4/19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9F14A-A089-CA41-95B6-4079C43B0FCA}" type="slidenum">
              <a:rPr lang="en-US" smtClean="0"/>
              <a:t>‹#›</a:t>
            </a:fld>
            <a:endParaRPr lang="en-US"/>
          </a:p>
        </p:txBody>
      </p:sp>
    </p:spTree>
    <p:extLst>
      <p:ext uri="{BB962C8B-B14F-4D97-AF65-F5344CB8AC3E}">
        <p14:creationId xmlns:p14="http://schemas.microsoft.com/office/powerpoint/2010/main" val="124678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F966D1-7298-464A-B2D4-0B03A354F9A3}" type="datetimeFigureOut">
              <a:rPr lang="en-US" smtClean="0"/>
              <a:t>6/4/19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9F14A-A089-CA41-95B6-4079C43B0FCA}" type="slidenum">
              <a:rPr lang="en-US" smtClean="0"/>
              <a:t>‹#›</a:t>
            </a:fld>
            <a:endParaRPr lang="en-US"/>
          </a:p>
        </p:txBody>
      </p:sp>
    </p:spTree>
    <p:extLst>
      <p:ext uri="{BB962C8B-B14F-4D97-AF65-F5344CB8AC3E}">
        <p14:creationId xmlns:p14="http://schemas.microsoft.com/office/powerpoint/2010/main" val="14821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F966D1-7298-464A-B2D4-0B03A354F9A3}" type="datetimeFigureOut">
              <a:rPr lang="en-US" smtClean="0"/>
              <a:t>6/4/19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9F14A-A089-CA41-95B6-4079C43B0FCA}" type="slidenum">
              <a:rPr lang="en-US" smtClean="0"/>
              <a:t>‹#›</a:t>
            </a:fld>
            <a:endParaRPr lang="en-US"/>
          </a:p>
        </p:txBody>
      </p:sp>
    </p:spTree>
    <p:extLst>
      <p:ext uri="{BB962C8B-B14F-4D97-AF65-F5344CB8AC3E}">
        <p14:creationId xmlns:p14="http://schemas.microsoft.com/office/powerpoint/2010/main" val="278886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9F966D1-7298-464A-B2D4-0B03A354F9A3}" type="datetimeFigureOut">
              <a:rPr lang="en-US" smtClean="0"/>
              <a:t>6/4/19</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089F14A-A089-CA41-95B6-4079C43B0FCA}" type="slidenum">
              <a:rPr lang="en-US" smtClean="0"/>
              <a:t>‹#›</a:t>
            </a:fld>
            <a:endParaRPr lang="en-US"/>
          </a:p>
        </p:txBody>
      </p:sp>
    </p:spTree>
    <p:extLst>
      <p:ext uri="{BB962C8B-B14F-4D97-AF65-F5344CB8AC3E}">
        <p14:creationId xmlns:p14="http://schemas.microsoft.com/office/powerpoint/2010/main" val="3508044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F966D1-7298-464A-B2D4-0B03A354F9A3}" type="datetimeFigureOut">
              <a:rPr lang="en-US" smtClean="0"/>
              <a:t>6/4/19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89F14A-A089-CA41-95B6-4079C43B0FCA}" type="slidenum">
              <a:rPr lang="en-US" smtClean="0"/>
              <a:t>‹#›</a:t>
            </a:fld>
            <a:endParaRPr lang="en-US"/>
          </a:p>
        </p:txBody>
      </p:sp>
    </p:spTree>
    <p:extLst>
      <p:ext uri="{BB962C8B-B14F-4D97-AF65-F5344CB8AC3E}">
        <p14:creationId xmlns:p14="http://schemas.microsoft.com/office/powerpoint/2010/main" val="169993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F966D1-7298-464A-B2D4-0B03A354F9A3}" type="datetimeFigureOut">
              <a:rPr lang="en-US" smtClean="0"/>
              <a:t>6/4/19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89F14A-A089-CA41-95B6-4079C43B0FCA}"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66229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9F966D1-7298-464A-B2D4-0B03A354F9A3}" type="datetimeFigureOut">
              <a:rPr lang="en-US" smtClean="0"/>
              <a:t>6/4/19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89F14A-A089-CA41-95B6-4079C43B0FCA}"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6489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966D1-7298-464A-B2D4-0B03A354F9A3}" type="datetimeFigureOut">
              <a:rPr lang="en-US" smtClean="0"/>
              <a:t>6/4/19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89F14A-A089-CA41-95B6-4079C43B0FCA}" type="slidenum">
              <a:rPr lang="en-US" smtClean="0"/>
              <a:t>‹#›</a:t>
            </a:fld>
            <a:endParaRPr lang="en-US"/>
          </a:p>
        </p:txBody>
      </p:sp>
    </p:spTree>
    <p:extLst>
      <p:ext uri="{BB962C8B-B14F-4D97-AF65-F5344CB8AC3E}">
        <p14:creationId xmlns:p14="http://schemas.microsoft.com/office/powerpoint/2010/main" val="4149136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F966D1-7298-464A-B2D4-0B03A354F9A3}" type="datetimeFigureOut">
              <a:rPr lang="en-US" smtClean="0"/>
              <a:t>6/4/19</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C089F14A-A089-CA41-95B6-4079C43B0FCA}" type="slidenum">
              <a:rPr lang="en-US" smtClean="0"/>
              <a:t>‹#›</a:t>
            </a:fld>
            <a:endParaRPr lang="en-US"/>
          </a:p>
        </p:txBody>
      </p:sp>
    </p:spTree>
    <p:extLst>
      <p:ext uri="{BB962C8B-B14F-4D97-AF65-F5344CB8AC3E}">
        <p14:creationId xmlns:p14="http://schemas.microsoft.com/office/powerpoint/2010/main" val="211090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F966D1-7298-464A-B2D4-0B03A354F9A3}" type="datetimeFigureOut">
              <a:rPr lang="en-US" smtClean="0"/>
              <a:t>6/4/19</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C089F14A-A089-CA41-95B6-4079C43B0FCA}" type="slidenum">
              <a:rPr lang="en-US" smtClean="0"/>
              <a:t>‹#›</a:t>
            </a:fld>
            <a:endParaRPr lang="en-US"/>
          </a:p>
        </p:txBody>
      </p:sp>
    </p:spTree>
    <p:extLst>
      <p:ext uri="{BB962C8B-B14F-4D97-AF65-F5344CB8AC3E}">
        <p14:creationId xmlns:p14="http://schemas.microsoft.com/office/powerpoint/2010/main" val="2491913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9F966D1-7298-464A-B2D4-0B03A354F9A3}" type="datetimeFigureOut">
              <a:rPr lang="en-US" smtClean="0"/>
              <a:t>6/4/19</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089F14A-A089-CA41-95B6-4079C43B0FCA}" type="slidenum">
              <a:rPr lang="en-US" smtClean="0"/>
              <a:t>‹#›</a:t>
            </a:fld>
            <a:endParaRPr lang="en-US"/>
          </a:p>
        </p:txBody>
      </p:sp>
    </p:spTree>
    <p:extLst>
      <p:ext uri="{BB962C8B-B14F-4D97-AF65-F5344CB8AC3E}">
        <p14:creationId xmlns:p14="http://schemas.microsoft.com/office/powerpoint/2010/main" val="230572779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91E38-616D-8D42-981D-07DC63ED1AB1}"/>
              </a:ext>
            </a:extLst>
          </p:cNvPr>
          <p:cNvSpPr>
            <a:spLocks noGrp="1"/>
          </p:cNvSpPr>
          <p:nvPr>
            <p:ph type="ctrTitle"/>
          </p:nvPr>
        </p:nvSpPr>
        <p:spPr/>
        <p:txBody>
          <a:bodyPr>
            <a:normAutofit fontScale="90000"/>
          </a:bodyPr>
          <a:lstStyle/>
          <a:p>
            <a:r>
              <a:rPr lang="en-US" b="1" dirty="0"/>
              <a:t>Why Aren’t Our Reading Scores Higher?</a:t>
            </a:r>
          </a:p>
        </p:txBody>
      </p:sp>
      <p:sp>
        <p:nvSpPr>
          <p:cNvPr id="3" name="Subtitle 2">
            <a:extLst>
              <a:ext uri="{FF2B5EF4-FFF2-40B4-BE49-F238E27FC236}">
                <a16:creationId xmlns:a16="http://schemas.microsoft.com/office/drawing/2014/main" id="{71E20141-25B4-FB4C-A4C2-40A49F4753FB}"/>
              </a:ext>
            </a:extLst>
          </p:cNvPr>
          <p:cNvSpPr>
            <a:spLocks noGrp="1"/>
          </p:cNvSpPr>
          <p:nvPr>
            <p:ph type="subTitle" idx="1"/>
          </p:nvPr>
        </p:nvSpPr>
        <p:spPr>
          <a:xfrm>
            <a:off x="1257300" y="4572000"/>
            <a:ext cx="7703820" cy="1214438"/>
          </a:xfrm>
        </p:spPr>
        <p:txBody>
          <a:bodyPr>
            <a:normAutofit lnSpcReduction="10000"/>
          </a:bodyPr>
          <a:lstStyle/>
          <a:p>
            <a:r>
              <a:rPr lang="en-US" dirty="0"/>
              <a:t>Timothy Shanahan</a:t>
            </a:r>
          </a:p>
          <a:p>
            <a:r>
              <a:rPr lang="en-US" dirty="0"/>
              <a:t>University of Illinois at Chicago</a:t>
            </a:r>
          </a:p>
          <a:p>
            <a:r>
              <a:rPr lang="en-US" dirty="0" err="1"/>
              <a:t>www.shanahanonliteracy.com</a:t>
            </a:r>
            <a:endParaRPr lang="en-US" dirty="0"/>
          </a:p>
        </p:txBody>
      </p:sp>
    </p:spTree>
    <p:extLst>
      <p:ext uri="{BB962C8B-B14F-4D97-AF65-F5344CB8AC3E}">
        <p14:creationId xmlns:p14="http://schemas.microsoft.com/office/powerpoint/2010/main" val="2165340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2CB2B-3791-E54A-8CF1-E00F8323B6B1}"/>
              </a:ext>
            </a:extLst>
          </p:cNvPr>
          <p:cNvSpPr>
            <a:spLocks noGrp="1"/>
          </p:cNvSpPr>
          <p:nvPr>
            <p:ph type="title"/>
          </p:nvPr>
        </p:nvSpPr>
        <p:spPr/>
        <p:txBody>
          <a:bodyPr/>
          <a:lstStyle/>
          <a:p>
            <a:r>
              <a:rPr lang="en-US" dirty="0"/>
              <a:t>But we can raise achievement</a:t>
            </a:r>
          </a:p>
        </p:txBody>
      </p:sp>
      <p:sp>
        <p:nvSpPr>
          <p:cNvPr id="3" name="Content Placeholder 2">
            <a:extLst>
              <a:ext uri="{FF2B5EF4-FFF2-40B4-BE49-F238E27FC236}">
                <a16:creationId xmlns:a16="http://schemas.microsoft.com/office/drawing/2014/main" id="{05F4E51C-BCDE-1C48-BA8E-D560BB2786B0}"/>
              </a:ext>
            </a:extLst>
          </p:cNvPr>
          <p:cNvSpPr>
            <a:spLocks noGrp="1"/>
          </p:cNvSpPr>
          <p:nvPr>
            <p:ph idx="1"/>
          </p:nvPr>
        </p:nvSpPr>
        <p:spPr/>
        <p:txBody>
          <a:bodyPr>
            <a:normAutofit/>
          </a:bodyPr>
          <a:lstStyle/>
          <a:p>
            <a:pPr marL="0" indent="0">
              <a:buNone/>
            </a:pPr>
            <a:endParaRPr lang="en-US" dirty="0"/>
          </a:p>
          <a:p>
            <a:r>
              <a:rPr lang="en-US" dirty="0"/>
              <a:t>Our kids may not be doing much better than in 2005, but they are outperforming where we were in 1992 (two bursts of improvement—one in the 1990s and another 2001-2005)</a:t>
            </a:r>
          </a:p>
          <a:p>
            <a:r>
              <a:rPr lang="en-US" dirty="0"/>
              <a:t>We need to keep reading instruction a priority </a:t>
            </a:r>
          </a:p>
          <a:p>
            <a:r>
              <a:rPr lang="en-US" dirty="0"/>
              <a:t>And we need to take responsibility for our portion of the issue</a:t>
            </a:r>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4028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8236A-530A-A548-8B03-F05C3F4F8C0C}"/>
              </a:ext>
            </a:extLst>
          </p:cNvPr>
          <p:cNvSpPr>
            <a:spLocks noGrp="1"/>
          </p:cNvSpPr>
          <p:nvPr>
            <p:ph type="title"/>
          </p:nvPr>
        </p:nvSpPr>
        <p:spPr/>
        <p:txBody>
          <a:bodyPr/>
          <a:lstStyle/>
          <a:p>
            <a:r>
              <a:rPr lang="en-US" dirty="0"/>
              <a:t>We Don’t Teach Enough Reading</a:t>
            </a:r>
          </a:p>
        </p:txBody>
      </p:sp>
      <p:sp>
        <p:nvSpPr>
          <p:cNvPr id="3" name="Content Placeholder 2">
            <a:extLst>
              <a:ext uri="{FF2B5EF4-FFF2-40B4-BE49-F238E27FC236}">
                <a16:creationId xmlns:a16="http://schemas.microsoft.com/office/drawing/2014/main" id="{3412FE84-2F00-544A-A80A-A1A10C7409C4}"/>
              </a:ext>
            </a:extLst>
          </p:cNvPr>
          <p:cNvSpPr>
            <a:spLocks noGrp="1"/>
          </p:cNvSpPr>
          <p:nvPr>
            <p:ph idx="1"/>
          </p:nvPr>
        </p:nvSpPr>
        <p:spPr/>
        <p:txBody>
          <a:bodyPr>
            <a:normAutofit/>
          </a:bodyPr>
          <a:lstStyle/>
          <a:p>
            <a:r>
              <a:rPr lang="en-US" dirty="0"/>
              <a:t>We don’t spend enough time on what makes a difference in making kids proficient</a:t>
            </a:r>
          </a:p>
          <a:p>
            <a:r>
              <a:rPr lang="en-US" dirty="0"/>
              <a:t>Most American elementary schools these days pride themselves on their 90-minute reading blocks… but much of that time is devoted to things that do little to promote reading ability:  reading to kids, independent reading time, shut-up sheets, kids keeping busy while teachers work with other kids</a:t>
            </a:r>
          </a:p>
          <a:p>
            <a:r>
              <a:rPr lang="en-US" dirty="0"/>
              <a:t>We’ve given high status to small group work and independent reading in our classrooms over those activities that have been found to improve reading achievement</a:t>
            </a:r>
          </a:p>
          <a:p>
            <a:endParaRPr lang="en-US" dirty="0"/>
          </a:p>
          <a:p>
            <a:endParaRPr lang="en-US" dirty="0"/>
          </a:p>
        </p:txBody>
      </p:sp>
    </p:spTree>
    <p:extLst>
      <p:ext uri="{BB962C8B-B14F-4D97-AF65-F5344CB8AC3E}">
        <p14:creationId xmlns:p14="http://schemas.microsoft.com/office/powerpoint/2010/main" val="3196608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8236A-530A-A548-8B03-F05C3F4F8C0C}"/>
              </a:ext>
            </a:extLst>
          </p:cNvPr>
          <p:cNvSpPr>
            <a:spLocks noGrp="1"/>
          </p:cNvSpPr>
          <p:nvPr>
            <p:ph type="title"/>
          </p:nvPr>
        </p:nvSpPr>
        <p:spPr/>
        <p:txBody>
          <a:bodyPr/>
          <a:lstStyle/>
          <a:p>
            <a:r>
              <a:rPr lang="en-US" dirty="0"/>
              <a:t>We Don’t Teach Enough Reading (</a:t>
            </a:r>
            <a:r>
              <a:rPr lang="en-US" dirty="0" err="1"/>
              <a:t>cont</a:t>
            </a:r>
            <a:r>
              <a:rPr lang="en-US" dirty="0"/>
              <a:t>)</a:t>
            </a:r>
          </a:p>
        </p:txBody>
      </p:sp>
      <p:sp>
        <p:nvSpPr>
          <p:cNvPr id="3" name="Content Placeholder 2">
            <a:extLst>
              <a:ext uri="{FF2B5EF4-FFF2-40B4-BE49-F238E27FC236}">
                <a16:creationId xmlns:a16="http://schemas.microsoft.com/office/drawing/2014/main" id="{3412FE84-2F00-544A-A80A-A1A10C7409C4}"/>
              </a:ext>
            </a:extLst>
          </p:cNvPr>
          <p:cNvSpPr>
            <a:spLocks noGrp="1"/>
          </p:cNvSpPr>
          <p:nvPr>
            <p:ph idx="1"/>
          </p:nvPr>
        </p:nvSpPr>
        <p:spPr/>
        <p:txBody>
          <a:bodyPr>
            <a:normAutofit/>
          </a:bodyPr>
          <a:lstStyle/>
          <a:p>
            <a:r>
              <a:rPr lang="en-US" dirty="0"/>
              <a:t>Instead of a 90-minute reading block, we should commit to providing 90 minutes of teaching and guided practice to each child each day</a:t>
            </a:r>
          </a:p>
          <a:p>
            <a:r>
              <a:rPr lang="en-US" dirty="0"/>
              <a:t>That might take more than 90 minutes to accomplish, but it would give kids a better chance of becoming proficient. </a:t>
            </a:r>
          </a:p>
          <a:p>
            <a:r>
              <a:rPr lang="en-US" dirty="0"/>
              <a:t>The 90-minute block is often a myth anyway; watch closely and you’ll see that reading lessons don’t actually begin at the beginning of the school day and yet those school opening minutes are counted as literacy block time</a:t>
            </a:r>
          </a:p>
          <a:p>
            <a:r>
              <a:rPr lang="en-US" dirty="0"/>
              <a:t>90-minutes is particularly foolish in the primary grades—where it does nothing to increase the amount of literacy teaching</a:t>
            </a:r>
          </a:p>
          <a:p>
            <a:endParaRPr lang="en-US" dirty="0"/>
          </a:p>
        </p:txBody>
      </p:sp>
    </p:spTree>
    <p:extLst>
      <p:ext uri="{BB962C8B-B14F-4D97-AF65-F5344CB8AC3E}">
        <p14:creationId xmlns:p14="http://schemas.microsoft.com/office/powerpoint/2010/main" val="112926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8236A-530A-A548-8B03-F05C3F4F8C0C}"/>
              </a:ext>
            </a:extLst>
          </p:cNvPr>
          <p:cNvSpPr>
            <a:spLocks noGrp="1"/>
          </p:cNvSpPr>
          <p:nvPr>
            <p:ph type="title"/>
          </p:nvPr>
        </p:nvSpPr>
        <p:spPr/>
        <p:txBody>
          <a:bodyPr/>
          <a:lstStyle/>
          <a:p>
            <a:r>
              <a:rPr lang="en-US" dirty="0"/>
              <a:t>We Don’t Teach Enough Reading (</a:t>
            </a:r>
            <a:r>
              <a:rPr lang="en-US" dirty="0" err="1"/>
              <a:t>Cont</a:t>
            </a:r>
            <a:r>
              <a:rPr lang="en-US" dirty="0"/>
              <a:t>)</a:t>
            </a:r>
          </a:p>
        </p:txBody>
      </p:sp>
      <p:sp>
        <p:nvSpPr>
          <p:cNvPr id="3" name="Content Placeholder 2">
            <a:extLst>
              <a:ext uri="{FF2B5EF4-FFF2-40B4-BE49-F238E27FC236}">
                <a16:creationId xmlns:a16="http://schemas.microsoft.com/office/drawing/2014/main" id="{3412FE84-2F00-544A-A80A-A1A10C7409C4}"/>
              </a:ext>
            </a:extLst>
          </p:cNvPr>
          <p:cNvSpPr>
            <a:spLocks noGrp="1"/>
          </p:cNvSpPr>
          <p:nvPr>
            <p:ph idx="1"/>
          </p:nvPr>
        </p:nvSpPr>
        <p:spPr/>
        <p:txBody>
          <a:bodyPr>
            <a:normAutofit/>
          </a:bodyPr>
          <a:lstStyle/>
          <a:p>
            <a:r>
              <a:rPr lang="en-US" dirty="0"/>
              <a:t>In my schools, I required 120-180 minutes per day of reading and writing instruction. </a:t>
            </a:r>
          </a:p>
          <a:p>
            <a:r>
              <a:rPr lang="en-US" dirty="0"/>
              <a:t>It doesn’t need to be the same for all schools</a:t>
            </a:r>
          </a:p>
          <a:p>
            <a:r>
              <a:rPr lang="en-US" dirty="0"/>
              <a:t>It is a lot of time, but it is accomplishable if you get rid of things like test prep and extended specific skills teaching in comprehension (and other things that don’t make students better readers)</a:t>
            </a:r>
          </a:p>
          <a:p>
            <a:endParaRPr lang="en-US" dirty="0"/>
          </a:p>
        </p:txBody>
      </p:sp>
    </p:spTree>
    <p:extLst>
      <p:ext uri="{BB962C8B-B14F-4D97-AF65-F5344CB8AC3E}">
        <p14:creationId xmlns:p14="http://schemas.microsoft.com/office/powerpoint/2010/main" val="1118935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8236A-530A-A548-8B03-F05C3F4F8C0C}"/>
              </a:ext>
            </a:extLst>
          </p:cNvPr>
          <p:cNvSpPr>
            <a:spLocks noGrp="1"/>
          </p:cNvSpPr>
          <p:nvPr>
            <p:ph type="title"/>
          </p:nvPr>
        </p:nvSpPr>
        <p:spPr/>
        <p:txBody>
          <a:bodyPr/>
          <a:lstStyle/>
          <a:p>
            <a:r>
              <a:rPr lang="en-US" dirty="0"/>
              <a:t>We Don’t Teach the Right Stuff</a:t>
            </a:r>
          </a:p>
        </p:txBody>
      </p:sp>
      <p:sp>
        <p:nvSpPr>
          <p:cNvPr id="3" name="Content Placeholder 2">
            <a:extLst>
              <a:ext uri="{FF2B5EF4-FFF2-40B4-BE49-F238E27FC236}">
                <a16:creationId xmlns:a16="http://schemas.microsoft.com/office/drawing/2014/main" id="{3412FE84-2F00-544A-A80A-A1A10C7409C4}"/>
              </a:ext>
            </a:extLst>
          </p:cNvPr>
          <p:cNvSpPr>
            <a:spLocks noGrp="1"/>
          </p:cNvSpPr>
          <p:nvPr>
            <p:ph idx="1"/>
          </p:nvPr>
        </p:nvSpPr>
        <p:spPr/>
        <p:txBody>
          <a:bodyPr>
            <a:normAutofit/>
          </a:bodyPr>
          <a:lstStyle/>
          <a:p>
            <a:r>
              <a:rPr lang="en-US" dirty="0"/>
              <a:t>Research has identified a limited number of skills and abilities that if taught improve children’s reading achievement</a:t>
            </a:r>
          </a:p>
          <a:p>
            <a:r>
              <a:rPr lang="en-US" dirty="0"/>
              <a:t>Instruction should emphasize the development of these beneficial skills and abilities rather than ones that are just hypotheses (things that might raise reading achievement, but have not yet been proven) or personal goals</a:t>
            </a:r>
          </a:p>
        </p:txBody>
      </p:sp>
    </p:spTree>
    <p:extLst>
      <p:ext uri="{BB962C8B-B14F-4D97-AF65-F5344CB8AC3E}">
        <p14:creationId xmlns:p14="http://schemas.microsoft.com/office/powerpoint/2010/main" val="2227273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8236A-530A-A548-8B03-F05C3F4F8C0C}"/>
              </a:ext>
            </a:extLst>
          </p:cNvPr>
          <p:cNvSpPr>
            <a:spLocks noGrp="1"/>
          </p:cNvSpPr>
          <p:nvPr>
            <p:ph type="title"/>
          </p:nvPr>
        </p:nvSpPr>
        <p:spPr>
          <a:xfrm>
            <a:off x="1069848" y="484632"/>
            <a:ext cx="10374440" cy="1609344"/>
          </a:xfrm>
        </p:spPr>
        <p:txBody>
          <a:bodyPr/>
          <a:lstStyle/>
          <a:p>
            <a:r>
              <a:rPr lang="en-US" dirty="0"/>
              <a:t>We Don’t Teach the Right Stuff (</a:t>
            </a:r>
            <a:r>
              <a:rPr lang="en-US" dirty="0" err="1"/>
              <a:t>ConT</a:t>
            </a:r>
            <a:r>
              <a:rPr lang="en-US" dirty="0"/>
              <a:t>)</a:t>
            </a:r>
          </a:p>
        </p:txBody>
      </p:sp>
      <p:sp>
        <p:nvSpPr>
          <p:cNvPr id="3" name="Content Placeholder 2">
            <a:extLst>
              <a:ext uri="{FF2B5EF4-FFF2-40B4-BE49-F238E27FC236}">
                <a16:creationId xmlns:a16="http://schemas.microsoft.com/office/drawing/2014/main" id="{3412FE84-2F00-544A-A80A-A1A10C7409C4}"/>
              </a:ext>
            </a:extLst>
          </p:cNvPr>
          <p:cNvSpPr>
            <a:spLocks noGrp="1"/>
          </p:cNvSpPr>
          <p:nvPr>
            <p:ph idx="1"/>
          </p:nvPr>
        </p:nvSpPr>
        <p:spPr/>
        <p:txBody>
          <a:bodyPr>
            <a:normAutofit/>
          </a:bodyPr>
          <a:lstStyle/>
          <a:p>
            <a:pPr marL="0" indent="0">
              <a:buNone/>
            </a:pPr>
            <a:r>
              <a:rPr lang="en-US" dirty="0"/>
              <a:t>These essential skills and abilities are supported by substantial amounts of research indicating that we can teach these, children can improve in these, and improving these has an overall impact on their reading achievement</a:t>
            </a:r>
          </a:p>
          <a:p>
            <a:r>
              <a:rPr lang="en-US" dirty="0"/>
              <a:t>Decoding (phonemic awareness, letter names, phonics)</a:t>
            </a:r>
          </a:p>
          <a:p>
            <a:r>
              <a:rPr lang="en-US" dirty="0"/>
              <a:t>Oral reading fluency (accuracy, rate, expression)</a:t>
            </a:r>
          </a:p>
          <a:p>
            <a:r>
              <a:rPr lang="en-US" dirty="0"/>
              <a:t>Reading comprehension (strategies, written language including vocabulary, sentence combining, cohesion, text structure)</a:t>
            </a:r>
          </a:p>
          <a:p>
            <a:r>
              <a:rPr lang="en-US" dirty="0"/>
              <a:t>Writing (including spelling)</a:t>
            </a:r>
          </a:p>
          <a:p>
            <a:pPr marL="0" indent="0">
              <a:buNone/>
            </a:pPr>
            <a:endParaRPr lang="en-US" dirty="0"/>
          </a:p>
        </p:txBody>
      </p:sp>
    </p:spTree>
    <p:extLst>
      <p:ext uri="{BB962C8B-B14F-4D97-AF65-F5344CB8AC3E}">
        <p14:creationId xmlns:p14="http://schemas.microsoft.com/office/powerpoint/2010/main" val="2728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8236A-530A-A548-8B03-F05C3F4F8C0C}"/>
              </a:ext>
            </a:extLst>
          </p:cNvPr>
          <p:cNvSpPr>
            <a:spLocks noGrp="1"/>
          </p:cNvSpPr>
          <p:nvPr>
            <p:ph type="title"/>
          </p:nvPr>
        </p:nvSpPr>
        <p:spPr>
          <a:xfrm>
            <a:off x="1069847" y="484632"/>
            <a:ext cx="10345865" cy="1609344"/>
          </a:xfrm>
        </p:spPr>
        <p:txBody>
          <a:bodyPr/>
          <a:lstStyle/>
          <a:p>
            <a:r>
              <a:rPr lang="en-US" dirty="0"/>
              <a:t>We Don’t Teach the Right Stuff (CONT)</a:t>
            </a:r>
          </a:p>
        </p:txBody>
      </p:sp>
      <p:sp>
        <p:nvSpPr>
          <p:cNvPr id="3" name="Content Placeholder 2">
            <a:extLst>
              <a:ext uri="{FF2B5EF4-FFF2-40B4-BE49-F238E27FC236}">
                <a16:creationId xmlns:a16="http://schemas.microsoft.com/office/drawing/2014/main" id="{3412FE84-2F00-544A-A80A-A1A10C7409C4}"/>
              </a:ext>
            </a:extLst>
          </p:cNvPr>
          <p:cNvSpPr>
            <a:spLocks noGrp="1"/>
          </p:cNvSpPr>
          <p:nvPr>
            <p:ph idx="1"/>
          </p:nvPr>
        </p:nvSpPr>
        <p:spPr/>
        <p:txBody>
          <a:bodyPr>
            <a:normAutofit/>
          </a:bodyPr>
          <a:lstStyle/>
          <a:p>
            <a:r>
              <a:rPr lang="en-US" dirty="0"/>
              <a:t>Lots of times teachers indicated that they teach these things, but time analysis suggests that they might not spend much time on particular ones</a:t>
            </a:r>
          </a:p>
          <a:p>
            <a:r>
              <a:rPr lang="en-US" dirty="0"/>
              <a:t>In Chicago, I required that teachers spend one-quarter of the instructional time on word knowledge (teaching both decoding and vocabulary, with instruction shifting from one to the other by grade 3)</a:t>
            </a:r>
          </a:p>
          <a:p>
            <a:r>
              <a:rPr lang="en-US" dirty="0"/>
              <a:t>I also required another 30-45 minutes per day of oral reading fluency instruction</a:t>
            </a:r>
          </a:p>
          <a:p>
            <a:r>
              <a:rPr lang="en-US" dirty="0"/>
              <a:t>A similar time expenditure for reading comprehension</a:t>
            </a:r>
          </a:p>
          <a:p>
            <a:r>
              <a:rPr lang="en-US" dirty="0"/>
              <a:t>And writing, too</a:t>
            </a:r>
          </a:p>
          <a:p>
            <a:endParaRPr lang="en-US" dirty="0"/>
          </a:p>
        </p:txBody>
      </p:sp>
    </p:spTree>
    <p:extLst>
      <p:ext uri="{BB962C8B-B14F-4D97-AF65-F5344CB8AC3E}">
        <p14:creationId xmlns:p14="http://schemas.microsoft.com/office/powerpoint/2010/main" val="2450987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CE512-99A5-6C4A-9327-4F126E0DE1E4}"/>
              </a:ext>
            </a:extLst>
          </p:cNvPr>
          <p:cNvSpPr>
            <a:spLocks noGrp="1"/>
          </p:cNvSpPr>
          <p:nvPr>
            <p:ph type="title"/>
          </p:nvPr>
        </p:nvSpPr>
        <p:spPr/>
        <p:txBody>
          <a:bodyPr/>
          <a:lstStyle/>
          <a:p>
            <a:r>
              <a:rPr lang="en-US" dirty="0"/>
              <a:t>We provide </a:t>
            </a:r>
            <a:r>
              <a:rPr lang="en-US"/>
              <a:t>weak practice</a:t>
            </a:r>
            <a:endParaRPr lang="en-US" dirty="0"/>
          </a:p>
        </p:txBody>
      </p:sp>
      <p:sp>
        <p:nvSpPr>
          <p:cNvPr id="3" name="Content Placeholder 2">
            <a:extLst>
              <a:ext uri="{FF2B5EF4-FFF2-40B4-BE49-F238E27FC236}">
                <a16:creationId xmlns:a16="http://schemas.microsoft.com/office/drawing/2014/main" id="{5D213915-A916-F04D-A18E-DFD3E1338628}"/>
              </a:ext>
            </a:extLst>
          </p:cNvPr>
          <p:cNvSpPr>
            <a:spLocks noGrp="1"/>
          </p:cNvSpPr>
          <p:nvPr>
            <p:ph idx="1"/>
          </p:nvPr>
        </p:nvSpPr>
        <p:spPr/>
        <p:txBody>
          <a:bodyPr>
            <a:normAutofit/>
          </a:bodyPr>
          <a:lstStyle/>
          <a:p>
            <a:r>
              <a:rPr lang="en-US" dirty="0"/>
              <a:t>Too many American teachers believe kids would be better off reading on their own than working with a teacher because “reading is learned by reading” </a:t>
            </a:r>
          </a:p>
          <a:p>
            <a:r>
              <a:rPr lang="en-US" dirty="0"/>
              <a:t>No question that kids who read more, read better</a:t>
            </a:r>
          </a:p>
          <a:p>
            <a:r>
              <a:rPr lang="en-US" dirty="0"/>
              <a:t>But that doesn’t mean that all reading practice is equal</a:t>
            </a:r>
          </a:p>
          <a:p>
            <a:r>
              <a:rPr lang="en-US" dirty="0"/>
              <a:t>Kids can learn when reading on their own, but they learn more when working with others on their reading </a:t>
            </a:r>
          </a:p>
          <a:p>
            <a:endParaRPr lang="en-US" dirty="0"/>
          </a:p>
        </p:txBody>
      </p:sp>
    </p:spTree>
    <p:extLst>
      <p:ext uri="{BB962C8B-B14F-4D97-AF65-F5344CB8AC3E}">
        <p14:creationId xmlns:p14="http://schemas.microsoft.com/office/powerpoint/2010/main" val="3484127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CE512-99A5-6C4A-9327-4F126E0DE1E4}"/>
              </a:ext>
            </a:extLst>
          </p:cNvPr>
          <p:cNvSpPr>
            <a:spLocks noGrp="1"/>
          </p:cNvSpPr>
          <p:nvPr>
            <p:ph type="title"/>
          </p:nvPr>
        </p:nvSpPr>
        <p:spPr/>
        <p:txBody>
          <a:bodyPr/>
          <a:lstStyle/>
          <a:p>
            <a:r>
              <a:rPr lang="en-US" dirty="0"/>
              <a:t>We provide weak practice (</a:t>
            </a:r>
            <a:r>
              <a:rPr lang="en-US" dirty="0" err="1"/>
              <a:t>Cont</a:t>
            </a:r>
            <a:r>
              <a:rPr lang="en-US" dirty="0"/>
              <a:t>)</a:t>
            </a:r>
          </a:p>
        </p:txBody>
      </p:sp>
      <p:sp>
        <p:nvSpPr>
          <p:cNvPr id="3" name="Content Placeholder 2">
            <a:extLst>
              <a:ext uri="{FF2B5EF4-FFF2-40B4-BE49-F238E27FC236}">
                <a16:creationId xmlns:a16="http://schemas.microsoft.com/office/drawing/2014/main" id="{5D213915-A916-F04D-A18E-DFD3E1338628}"/>
              </a:ext>
            </a:extLst>
          </p:cNvPr>
          <p:cNvSpPr>
            <a:spLocks noGrp="1"/>
          </p:cNvSpPr>
          <p:nvPr>
            <p:ph idx="1"/>
          </p:nvPr>
        </p:nvSpPr>
        <p:spPr/>
        <p:txBody>
          <a:bodyPr>
            <a:normAutofit/>
          </a:bodyPr>
          <a:lstStyle/>
          <a:p>
            <a:r>
              <a:rPr lang="en-US" dirty="0"/>
              <a:t>Reading with a teacher is more powerful because the teacher—in the best of circumstances—is getting the students to read texts that provide opportunities to learn (e.g., content, language, skills).</a:t>
            </a:r>
          </a:p>
          <a:p>
            <a:r>
              <a:rPr lang="en-US" dirty="0"/>
              <a:t>Reading with a teacher leads to more learning because of the accountability factor—teachers can make sure the kids make sense of the text (and learn to surmount the hurdles that may have blocked understanding)</a:t>
            </a:r>
          </a:p>
          <a:p>
            <a:r>
              <a:rPr lang="en-US" dirty="0"/>
              <a:t>Reading with a teacher leads to more learning because teachers can require rereading, deep discussions, writing about text, and so on</a:t>
            </a:r>
          </a:p>
        </p:txBody>
      </p:sp>
    </p:spTree>
    <p:extLst>
      <p:ext uri="{BB962C8B-B14F-4D97-AF65-F5344CB8AC3E}">
        <p14:creationId xmlns:p14="http://schemas.microsoft.com/office/powerpoint/2010/main" val="856064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CE512-99A5-6C4A-9327-4F126E0DE1E4}"/>
              </a:ext>
            </a:extLst>
          </p:cNvPr>
          <p:cNvSpPr>
            <a:spLocks noGrp="1"/>
          </p:cNvSpPr>
          <p:nvPr>
            <p:ph type="title"/>
          </p:nvPr>
        </p:nvSpPr>
        <p:spPr/>
        <p:txBody>
          <a:bodyPr/>
          <a:lstStyle/>
          <a:p>
            <a:r>
              <a:rPr lang="en-US" dirty="0"/>
              <a:t>We provide weak practice (</a:t>
            </a:r>
            <a:r>
              <a:rPr lang="en-US" dirty="0" err="1"/>
              <a:t>Cont</a:t>
            </a:r>
            <a:r>
              <a:rPr lang="en-US" dirty="0"/>
              <a:t>)</a:t>
            </a:r>
          </a:p>
        </p:txBody>
      </p:sp>
      <p:sp>
        <p:nvSpPr>
          <p:cNvPr id="3" name="Content Placeholder 2">
            <a:extLst>
              <a:ext uri="{FF2B5EF4-FFF2-40B4-BE49-F238E27FC236}">
                <a16:creationId xmlns:a16="http://schemas.microsoft.com/office/drawing/2014/main" id="{5D213915-A916-F04D-A18E-DFD3E1338628}"/>
              </a:ext>
            </a:extLst>
          </p:cNvPr>
          <p:cNvSpPr>
            <a:spLocks noGrp="1"/>
          </p:cNvSpPr>
          <p:nvPr>
            <p:ph idx="1"/>
          </p:nvPr>
        </p:nvSpPr>
        <p:spPr/>
        <p:txBody>
          <a:bodyPr>
            <a:normAutofit/>
          </a:bodyPr>
          <a:lstStyle/>
          <a:p>
            <a:r>
              <a:rPr lang="en-US" dirty="0"/>
              <a:t>I would argue that about 50% of the ELA instructional time should be spent actually  reading and writing</a:t>
            </a:r>
          </a:p>
          <a:p>
            <a:r>
              <a:rPr lang="en-US" dirty="0"/>
              <a:t>That would mean that kids would spend substantial amounts of time in decoding lessons on sounding out words, spelling words, sorting words on the basis of spelling pattern or pronunciation, and similar activities</a:t>
            </a:r>
          </a:p>
          <a:p>
            <a:r>
              <a:rPr lang="en-US" dirty="0"/>
              <a:t>They would spend about half of the fluency time reading challenging texts aloud and rereading them to improve how well they can read them</a:t>
            </a:r>
          </a:p>
          <a:p>
            <a:r>
              <a:rPr lang="en-US" dirty="0"/>
              <a:t>They would spend at least half of the comprehension time reading and rereading texts that they are trying to make sense of </a:t>
            </a:r>
          </a:p>
          <a:p>
            <a:r>
              <a:rPr lang="en-US" dirty="0"/>
              <a:t>They would spend at least half of the writing periods in writing (not just talking about it)</a:t>
            </a:r>
          </a:p>
        </p:txBody>
      </p:sp>
    </p:spTree>
    <p:extLst>
      <p:ext uri="{BB962C8B-B14F-4D97-AF65-F5344CB8AC3E}">
        <p14:creationId xmlns:p14="http://schemas.microsoft.com/office/powerpoint/2010/main" val="942052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25C49-80D6-A446-8EC3-2AA61697F294}"/>
              </a:ext>
            </a:extLst>
          </p:cNvPr>
          <p:cNvSpPr>
            <a:spLocks noGrp="1"/>
          </p:cNvSpPr>
          <p:nvPr>
            <p:ph type="title"/>
          </p:nvPr>
        </p:nvSpPr>
        <p:spPr/>
        <p:txBody>
          <a:bodyPr/>
          <a:lstStyle/>
          <a:p>
            <a:r>
              <a:rPr lang="en-US" dirty="0"/>
              <a:t>NAEP Scores</a:t>
            </a:r>
          </a:p>
        </p:txBody>
      </p:sp>
      <p:sp>
        <p:nvSpPr>
          <p:cNvPr id="3" name="Content Placeholder 2">
            <a:extLst>
              <a:ext uri="{FF2B5EF4-FFF2-40B4-BE49-F238E27FC236}">
                <a16:creationId xmlns:a16="http://schemas.microsoft.com/office/drawing/2014/main" id="{8BD61C66-7957-BF4F-BA5B-4F7958E8C29E}"/>
              </a:ext>
            </a:extLst>
          </p:cNvPr>
          <p:cNvSpPr>
            <a:spLocks noGrp="1"/>
          </p:cNvSpPr>
          <p:nvPr>
            <p:ph idx="1"/>
          </p:nvPr>
        </p:nvSpPr>
        <p:spPr/>
        <p:txBody>
          <a:bodyPr/>
          <a:lstStyle/>
          <a:p>
            <a:r>
              <a:rPr lang="en-US" dirty="0"/>
              <a:t>According to the National Assessment of Educational Progress, the Nation’s Report Card, 37% of fourth-graders can read proficiently and 36% of eighth-graders</a:t>
            </a:r>
          </a:p>
          <a:p>
            <a:r>
              <a:rPr lang="en-US" dirty="0"/>
              <a:t>Michigan does as well as the U.S. at Grade 8, but significantly underperforms in Grade 4</a:t>
            </a:r>
          </a:p>
          <a:p>
            <a:r>
              <a:rPr lang="en-US" dirty="0"/>
              <a:t>Reading scores have not risen since 2005 for fourth-graders nationwide, and eighth-graders have see-sawed a bit during that period, but the picture is similar for Michigan, too</a:t>
            </a:r>
          </a:p>
          <a:p>
            <a:endParaRPr lang="en-US" dirty="0"/>
          </a:p>
          <a:p>
            <a:endParaRPr lang="en-US" dirty="0"/>
          </a:p>
        </p:txBody>
      </p:sp>
    </p:spTree>
    <p:extLst>
      <p:ext uri="{BB962C8B-B14F-4D97-AF65-F5344CB8AC3E}">
        <p14:creationId xmlns:p14="http://schemas.microsoft.com/office/powerpoint/2010/main" val="3723623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CE512-99A5-6C4A-9327-4F126E0DE1E4}"/>
              </a:ext>
            </a:extLst>
          </p:cNvPr>
          <p:cNvSpPr>
            <a:spLocks noGrp="1"/>
          </p:cNvSpPr>
          <p:nvPr>
            <p:ph type="title"/>
          </p:nvPr>
        </p:nvSpPr>
        <p:spPr/>
        <p:txBody>
          <a:bodyPr/>
          <a:lstStyle/>
          <a:p>
            <a:r>
              <a:rPr lang="en-US" dirty="0"/>
              <a:t>We provide weak practice (</a:t>
            </a:r>
            <a:r>
              <a:rPr lang="en-US" dirty="0" err="1"/>
              <a:t>Cont</a:t>
            </a:r>
            <a:r>
              <a:rPr lang="en-US" dirty="0"/>
              <a:t>)</a:t>
            </a:r>
          </a:p>
        </p:txBody>
      </p:sp>
      <p:sp>
        <p:nvSpPr>
          <p:cNvPr id="3" name="Content Placeholder 2">
            <a:extLst>
              <a:ext uri="{FF2B5EF4-FFF2-40B4-BE49-F238E27FC236}">
                <a16:creationId xmlns:a16="http://schemas.microsoft.com/office/drawing/2014/main" id="{5D213915-A916-F04D-A18E-DFD3E1338628}"/>
              </a:ext>
            </a:extLst>
          </p:cNvPr>
          <p:cNvSpPr>
            <a:spLocks noGrp="1"/>
          </p:cNvSpPr>
          <p:nvPr>
            <p:ph idx="1"/>
          </p:nvPr>
        </p:nvSpPr>
        <p:spPr/>
        <p:txBody>
          <a:bodyPr>
            <a:normAutofit/>
          </a:bodyPr>
          <a:lstStyle/>
          <a:p>
            <a:r>
              <a:rPr lang="en-US" dirty="0"/>
              <a:t>And there would be substantial opportunities to read and write within their other subjects as well—throughout the day and throughout the school year</a:t>
            </a:r>
          </a:p>
          <a:p>
            <a:r>
              <a:rPr lang="en-US" dirty="0"/>
              <a:t>In addition, kids should be encouraged and supported in finding a place for reading in their own lives – not in the teachers’ lives, not instead of their schoolwork</a:t>
            </a:r>
          </a:p>
        </p:txBody>
      </p:sp>
    </p:spTree>
    <p:extLst>
      <p:ext uri="{BB962C8B-B14F-4D97-AF65-F5344CB8AC3E}">
        <p14:creationId xmlns:p14="http://schemas.microsoft.com/office/powerpoint/2010/main" val="2969062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4BB89-0900-AC40-9D65-9D4C8E08EEAA}"/>
              </a:ext>
            </a:extLst>
          </p:cNvPr>
          <p:cNvSpPr>
            <a:spLocks noGrp="1"/>
          </p:cNvSpPr>
          <p:nvPr>
            <p:ph type="title"/>
          </p:nvPr>
        </p:nvSpPr>
        <p:spPr/>
        <p:txBody>
          <a:bodyPr>
            <a:normAutofit/>
          </a:bodyPr>
          <a:lstStyle/>
          <a:p>
            <a:r>
              <a:rPr lang="en-US" dirty="0"/>
              <a:t>We Spend Too Much Time Teaching Kids to Do What They Already can Do</a:t>
            </a:r>
          </a:p>
        </p:txBody>
      </p:sp>
      <p:sp>
        <p:nvSpPr>
          <p:cNvPr id="3" name="Content Placeholder 2">
            <a:extLst>
              <a:ext uri="{FF2B5EF4-FFF2-40B4-BE49-F238E27FC236}">
                <a16:creationId xmlns:a16="http://schemas.microsoft.com/office/drawing/2014/main" id="{36D2A086-20F6-D944-86AE-6260BC8BF7D9}"/>
              </a:ext>
            </a:extLst>
          </p:cNvPr>
          <p:cNvSpPr>
            <a:spLocks noGrp="1"/>
          </p:cNvSpPr>
          <p:nvPr>
            <p:ph idx="1"/>
          </p:nvPr>
        </p:nvSpPr>
        <p:spPr/>
        <p:txBody>
          <a:bodyPr/>
          <a:lstStyle/>
          <a:p>
            <a:r>
              <a:rPr lang="en-US" dirty="0"/>
              <a:t>Students spend too much time being taught to read with books they can already read reasonably well</a:t>
            </a:r>
          </a:p>
          <a:p>
            <a:r>
              <a:rPr lang="en-US" dirty="0"/>
              <a:t>Despite the claims of some educators and marketers, there is no such thing as an instructional level in reading (at least beyond the very beginnings of reading)</a:t>
            </a:r>
          </a:p>
          <a:p>
            <a:r>
              <a:rPr lang="en-US" dirty="0"/>
              <a:t> Teaching kids at their supposed “reading levels” hasn’t been found to facilitate learning, but it does lower the sophistication and complexity of the content and language kids are working with</a:t>
            </a:r>
          </a:p>
          <a:p>
            <a:pPr marL="0" indent="0">
              <a:buNone/>
            </a:pPr>
            <a:endParaRPr lang="en-US" dirty="0"/>
          </a:p>
          <a:p>
            <a:endParaRPr lang="en-US" dirty="0"/>
          </a:p>
        </p:txBody>
      </p:sp>
    </p:spTree>
    <p:extLst>
      <p:ext uri="{BB962C8B-B14F-4D97-AF65-F5344CB8AC3E}">
        <p14:creationId xmlns:p14="http://schemas.microsoft.com/office/powerpoint/2010/main" val="1018064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4BB89-0900-AC40-9D65-9D4C8E08EEAA}"/>
              </a:ext>
            </a:extLst>
          </p:cNvPr>
          <p:cNvSpPr>
            <a:spLocks noGrp="1"/>
          </p:cNvSpPr>
          <p:nvPr>
            <p:ph type="title"/>
          </p:nvPr>
        </p:nvSpPr>
        <p:spPr/>
        <p:txBody>
          <a:bodyPr>
            <a:normAutofit fontScale="90000"/>
          </a:bodyPr>
          <a:lstStyle/>
          <a:p>
            <a:r>
              <a:rPr lang="en-US" dirty="0"/>
              <a:t>We Spend Too Much Time Teaching Kids to Do What They Already can Do (</a:t>
            </a:r>
            <a:r>
              <a:rPr lang="en-US" dirty="0" err="1"/>
              <a:t>Cont</a:t>
            </a:r>
            <a:r>
              <a:rPr lang="en-US" dirty="0"/>
              <a:t>)</a:t>
            </a:r>
          </a:p>
        </p:txBody>
      </p:sp>
      <p:sp>
        <p:nvSpPr>
          <p:cNvPr id="3" name="Content Placeholder 2">
            <a:extLst>
              <a:ext uri="{FF2B5EF4-FFF2-40B4-BE49-F238E27FC236}">
                <a16:creationId xmlns:a16="http://schemas.microsoft.com/office/drawing/2014/main" id="{36D2A086-20F6-D944-86AE-6260BC8BF7D9}"/>
              </a:ext>
            </a:extLst>
          </p:cNvPr>
          <p:cNvSpPr>
            <a:spLocks noGrp="1"/>
          </p:cNvSpPr>
          <p:nvPr>
            <p:ph idx="1"/>
          </p:nvPr>
        </p:nvSpPr>
        <p:spPr/>
        <p:txBody>
          <a:bodyPr/>
          <a:lstStyle/>
          <a:p>
            <a:r>
              <a:rPr lang="en-US" dirty="0"/>
              <a:t>If a child is taught reading in third grade with second-grade books, when will he/she be taught with third-grade books?</a:t>
            </a:r>
          </a:p>
          <a:p>
            <a:r>
              <a:rPr lang="en-US" dirty="0"/>
              <a:t>Often children are tested on grade level passages, but they have had few opportunities to read such passages in their classrooms and no instruction in how to make sense of such text</a:t>
            </a:r>
          </a:p>
          <a:p>
            <a:r>
              <a:rPr lang="en-US" dirty="0"/>
              <a:t>Instead of viewing differentiation as a process of teaching different kids to read with different leveled books, we would get our kids to higher levels of reading achievement by varying the amount and type of scaffolding and support that we provide with grade level texts</a:t>
            </a:r>
          </a:p>
        </p:txBody>
      </p:sp>
    </p:spTree>
    <p:extLst>
      <p:ext uri="{BB962C8B-B14F-4D97-AF65-F5344CB8AC3E}">
        <p14:creationId xmlns:p14="http://schemas.microsoft.com/office/powerpoint/2010/main" val="2969973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4BB89-0900-AC40-9D65-9D4C8E08EEAA}"/>
              </a:ext>
            </a:extLst>
          </p:cNvPr>
          <p:cNvSpPr>
            <a:spLocks noGrp="1"/>
          </p:cNvSpPr>
          <p:nvPr>
            <p:ph type="title"/>
          </p:nvPr>
        </p:nvSpPr>
        <p:spPr/>
        <p:txBody>
          <a:bodyPr>
            <a:normAutofit fontScale="90000"/>
          </a:bodyPr>
          <a:lstStyle/>
          <a:p>
            <a:r>
              <a:rPr lang="en-US" dirty="0"/>
              <a:t>We Spend Too Much Time Teaching Kids to Do What They Already can Do (</a:t>
            </a:r>
            <a:r>
              <a:rPr lang="en-US" dirty="0" err="1"/>
              <a:t>Cont</a:t>
            </a:r>
            <a:r>
              <a:rPr lang="en-US" dirty="0"/>
              <a:t>)</a:t>
            </a:r>
          </a:p>
        </p:txBody>
      </p:sp>
      <p:sp>
        <p:nvSpPr>
          <p:cNvPr id="3" name="Content Placeholder 2">
            <a:extLst>
              <a:ext uri="{FF2B5EF4-FFF2-40B4-BE49-F238E27FC236}">
                <a16:creationId xmlns:a16="http://schemas.microsoft.com/office/drawing/2014/main" id="{36D2A086-20F6-D944-86AE-6260BC8BF7D9}"/>
              </a:ext>
            </a:extLst>
          </p:cNvPr>
          <p:cNvSpPr>
            <a:spLocks noGrp="1"/>
          </p:cNvSpPr>
          <p:nvPr>
            <p:ph idx="1"/>
          </p:nvPr>
        </p:nvSpPr>
        <p:spPr/>
        <p:txBody>
          <a:bodyPr/>
          <a:lstStyle/>
          <a:p>
            <a:r>
              <a:rPr lang="en-US" dirty="0"/>
              <a:t>Reading is not the ability to answer certain kinds of questions (typical comprehension skills instruction and test prep), but the ability to make sense of what a text says and means</a:t>
            </a:r>
          </a:p>
          <a:p>
            <a:r>
              <a:rPr lang="en-US" dirty="0"/>
              <a:t>Readers make sense of texts by taking advantages of the affordances provided by authors and by surmounting the barriers that they pose</a:t>
            </a:r>
          </a:p>
          <a:p>
            <a:r>
              <a:rPr lang="en-US" dirty="0"/>
              <a:t>Reading instruction should focus on teaching kids to read challenging texts—dealing with the vocabulary, grammar, cohesion, structure, content, and other affordances/barriers inherent in text rather than on practicing answering particular kinds of questions (e.g., QAR, Bloom’s taxonomy, CCSS standards)</a:t>
            </a:r>
          </a:p>
          <a:p>
            <a:pPr marL="0" indent="0">
              <a:buNone/>
            </a:pPr>
            <a:endParaRPr lang="en-US" dirty="0"/>
          </a:p>
        </p:txBody>
      </p:sp>
    </p:spTree>
    <p:extLst>
      <p:ext uri="{BB962C8B-B14F-4D97-AF65-F5344CB8AC3E}">
        <p14:creationId xmlns:p14="http://schemas.microsoft.com/office/powerpoint/2010/main" val="4172639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7C795-C6E7-3241-A4FD-598D0D87B897}"/>
              </a:ext>
            </a:extLst>
          </p:cNvPr>
          <p:cNvSpPr>
            <a:spLocks noGrp="1"/>
          </p:cNvSpPr>
          <p:nvPr>
            <p:ph type="title"/>
          </p:nvPr>
        </p:nvSpPr>
        <p:spPr/>
        <p:txBody>
          <a:bodyPr>
            <a:normAutofit/>
          </a:bodyPr>
          <a:lstStyle/>
          <a:p>
            <a:r>
              <a:rPr lang="en-US" dirty="0"/>
              <a:t>We Don’t Do Enough to Build Stamina and Independence</a:t>
            </a:r>
          </a:p>
        </p:txBody>
      </p:sp>
      <p:sp>
        <p:nvSpPr>
          <p:cNvPr id="3" name="Content Placeholder 2">
            <a:extLst>
              <a:ext uri="{FF2B5EF4-FFF2-40B4-BE49-F238E27FC236}">
                <a16:creationId xmlns:a16="http://schemas.microsoft.com/office/drawing/2014/main" id="{DD7FDDC7-C089-034E-BDA2-6CC98E68111E}"/>
              </a:ext>
            </a:extLst>
          </p:cNvPr>
          <p:cNvSpPr>
            <a:spLocks noGrp="1"/>
          </p:cNvSpPr>
          <p:nvPr>
            <p:ph idx="1"/>
          </p:nvPr>
        </p:nvSpPr>
        <p:spPr/>
        <p:txBody>
          <a:bodyPr>
            <a:normAutofit/>
          </a:bodyPr>
          <a:lstStyle/>
          <a:p>
            <a:r>
              <a:rPr lang="en-US" dirty="0"/>
              <a:t>I suspect that most teachers do little to support or extend students’ reading stamina. </a:t>
            </a:r>
          </a:p>
          <a:p>
            <a:r>
              <a:rPr lang="en-US" dirty="0"/>
              <a:t>Oh, I know that many assign extended silent reading or pride themselves on having kids read books rather than excerpts (but those are usually sink-or-swim propositions—including little teaching or support)</a:t>
            </a:r>
          </a:p>
          <a:p>
            <a:r>
              <a:rPr lang="en-US" dirty="0"/>
              <a:t>What appears to predominate in American classrooms is guiding kids through texts round robin-style or having kids read short sections of text interspersed with discussion or teacher explanation</a:t>
            </a:r>
          </a:p>
          <a:p>
            <a:endParaRPr lang="en-US" dirty="0"/>
          </a:p>
        </p:txBody>
      </p:sp>
    </p:spTree>
    <p:extLst>
      <p:ext uri="{BB962C8B-B14F-4D97-AF65-F5344CB8AC3E}">
        <p14:creationId xmlns:p14="http://schemas.microsoft.com/office/powerpoint/2010/main" val="251154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7C795-C6E7-3241-A4FD-598D0D87B897}"/>
              </a:ext>
            </a:extLst>
          </p:cNvPr>
          <p:cNvSpPr>
            <a:spLocks noGrp="1"/>
          </p:cNvSpPr>
          <p:nvPr>
            <p:ph type="title"/>
          </p:nvPr>
        </p:nvSpPr>
        <p:spPr/>
        <p:txBody>
          <a:bodyPr>
            <a:normAutofit/>
          </a:bodyPr>
          <a:lstStyle/>
          <a:p>
            <a:r>
              <a:rPr lang="en-US" dirty="0"/>
              <a:t>We Don’t Do Enough to Build Stamina and Independence (</a:t>
            </a:r>
            <a:r>
              <a:rPr lang="en-US" dirty="0" err="1"/>
              <a:t>Cont</a:t>
            </a:r>
            <a:r>
              <a:rPr lang="en-US" dirty="0"/>
              <a:t>)</a:t>
            </a:r>
          </a:p>
        </p:txBody>
      </p:sp>
      <p:sp>
        <p:nvSpPr>
          <p:cNvPr id="3" name="Content Placeholder 2">
            <a:extLst>
              <a:ext uri="{FF2B5EF4-FFF2-40B4-BE49-F238E27FC236}">
                <a16:creationId xmlns:a16="http://schemas.microsoft.com/office/drawing/2014/main" id="{DD7FDDC7-C089-034E-BDA2-6CC98E68111E}"/>
              </a:ext>
            </a:extLst>
          </p:cNvPr>
          <p:cNvSpPr>
            <a:spLocks noGrp="1"/>
          </p:cNvSpPr>
          <p:nvPr>
            <p:ph idx="1"/>
          </p:nvPr>
        </p:nvSpPr>
        <p:spPr/>
        <p:txBody>
          <a:bodyPr>
            <a:normAutofit/>
          </a:bodyPr>
          <a:lstStyle/>
          <a:p>
            <a:r>
              <a:rPr lang="en-US" dirty="0"/>
              <a:t>Kids would be better prepared for tests (and most real reading situations) if there was an intentional regimen of stretching how long they can persist in making sense of texts</a:t>
            </a:r>
          </a:p>
          <a:p>
            <a:r>
              <a:rPr lang="en-US" dirty="0"/>
              <a:t>For many students, the first time that they read an extended grade-level text silently is when they take their state’s third grade test</a:t>
            </a:r>
          </a:p>
          <a:p>
            <a:r>
              <a:rPr lang="en-US" dirty="0"/>
              <a:t>That kind </a:t>
            </a:r>
            <a:r>
              <a:rPr lang="en-US" dirty="0" err="1"/>
              <a:t>ofreading</a:t>
            </a:r>
            <a:r>
              <a:rPr lang="en-US" dirty="0"/>
              <a:t> should be taking place in classrooms, too, but with appropriate teaching support</a:t>
            </a:r>
          </a:p>
          <a:p>
            <a:endParaRPr lang="en-US" dirty="0"/>
          </a:p>
        </p:txBody>
      </p:sp>
    </p:spTree>
    <p:extLst>
      <p:ext uri="{BB962C8B-B14F-4D97-AF65-F5344CB8AC3E}">
        <p14:creationId xmlns:p14="http://schemas.microsoft.com/office/powerpoint/2010/main" val="1689590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7C795-C6E7-3241-A4FD-598D0D87B897}"/>
              </a:ext>
            </a:extLst>
          </p:cNvPr>
          <p:cNvSpPr>
            <a:spLocks noGrp="1"/>
          </p:cNvSpPr>
          <p:nvPr>
            <p:ph type="title"/>
          </p:nvPr>
        </p:nvSpPr>
        <p:spPr/>
        <p:txBody>
          <a:bodyPr>
            <a:normAutofit/>
          </a:bodyPr>
          <a:lstStyle/>
          <a:p>
            <a:r>
              <a:rPr lang="en-US" dirty="0"/>
              <a:t>We Don’t Do Enough to Build Stamina and Independence (</a:t>
            </a:r>
            <a:r>
              <a:rPr lang="en-US" dirty="0" err="1"/>
              <a:t>Cont</a:t>
            </a:r>
            <a:r>
              <a:rPr lang="en-US" dirty="0"/>
              <a:t>)</a:t>
            </a:r>
          </a:p>
        </p:txBody>
      </p:sp>
      <p:sp>
        <p:nvSpPr>
          <p:cNvPr id="3" name="Content Placeholder 2">
            <a:extLst>
              <a:ext uri="{FF2B5EF4-FFF2-40B4-BE49-F238E27FC236}">
                <a16:creationId xmlns:a16="http://schemas.microsoft.com/office/drawing/2014/main" id="{DD7FDDC7-C089-034E-BDA2-6CC98E68111E}"/>
              </a:ext>
            </a:extLst>
          </p:cNvPr>
          <p:cNvSpPr>
            <a:spLocks noGrp="1"/>
          </p:cNvSpPr>
          <p:nvPr>
            <p:ph idx="1"/>
          </p:nvPr>
        </p:nvSpPr>
        <p:spPr/>
        <p:txBody>
          <a:bodyPr>
            <a:normAutofit/>
          </a:bodyPr>
          <a:lstStyle/>
          <a:p>
            <a:r>
              <a:rPr lang="en-US" dirty="0"/>
              <a:t>Of course, Kindergarteners and first-graders are going to read aloud</a:t>
            </a:r>
          </a:p>
          <a:p>
            <a:r>
              <a:rPr lang="en-US" dirty="0"/>
              <a:t>But by second-grade kids should be doing a substantial amount of silent reading (perhaps with mumble or whisper reading as a bridge)</a:t>
            </a:r>
          </a:p>
          <a:p>
            <a:r>
              <a:rPr lang="en-US" dirty="0"/>
              <a:t>Texts should be segmented, initially, so that kids are not required to hold too much in memory</a:t>
            </a:r>
          </a:p>
          <a:p>
            <a:r>
              <a:rPr lang="en-US" dirty="0"/>
              <a:t>This segmenting could be as little as a single sentence—and then two and three, etc.</a:t>
            </a:r>
          </a:p>
          <a:p>
            <a:r>
              <a:rPr lang="en-US" dirty="0"/>
              <a:t>The idea is to intentionally stretch kids out, getting them to read longer and longer segments of text that they can retell or answer questions about </a:t>
            </a:r>
          </a:p>
          <a:p>
            <a:r>
              <a:rPr lang="en-US" dirty="0"/>
              <a:t>By the time kids are finishing third-grade, reading a 600+-word text silently with good comprehension should be the norm</a:t>
            </a:r>
          </a:p>
          <a:p>
            <a:endParaRPr lang="en-US" dirty="0"/>
          </a:p>
        </p:txBody>
      </p:sp>
    </p:spTree>
    <p:extLst>
      <p:ext uri="{BB962C8B-B14F-4D97-AF65-F5344CB8AC3E}">
        <p14:creationId xmlns:p14="http://schemas.microsoft.com/office/powerpoint/2010/main" val="428691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63A1A-8660-A040-B5B3-6F9D5484808D}"/>
              </a:ext>
            </a:extLst>
          </p:cNvPr>
          <p:cNvSpPr>
            <a:spLocks noGrp="1"/>
          </p:cNvSpPr>
          <p:nvPr>
            <p:ph type="title"/>
          </p:nvPr>
        </p:nvSpPr>
        <p:spPr/>
        <p:txBody>
          <a:bodyPr/>
          <a:lstStyle/>
          <a:p>
            <a:r>
              <a:rPr lang="en-US" dirty="0"/>
              <a:t>We Don’t Build Knowledge</a:t>
            </a:r>
          </a:p>
        </p:txBody>
      </p:sp>
      <p:sp>
        <p:nvSpPr>
          <p:cNvPr id="3" name="Content Placeholder 2">
            <a:extLst>
              <a:ext uri="{FF2B5EF4-FFF2-40B4-BE49-F238E27FC236}">
                <a16:creationId xmlns:a16="http://schemas.microsoft.com/office/drawing/2014/main" id="{3290D00F-433D-BA43-BB3C-627B89086138}"/>
              </a:ext>
            </a:extLst>
          </p:cNvPr>
          <p:cNvSpPr>
            <a:spLocks noGrp="1"/>
          </p:cNvSpPr>
          <p:nvPr>
            <p:ph idx="1"/>
          </p:nvPr>
        </p:nvSpPr>
        <p:spPr/>
        <p:txBody>
          <a:bodyPr/>
          <a:lstStyle/>
          <a:p>
            <a:r>
              <a:rPr lang="en-US" dirty="0"/>
              <a:t>Lack of a knowledge-focused curriculum is an important culprit, too</a:t>
            </a:r>
          </a:p>
          <a:p>
            <a:r>
              <a:rPr lang="en-US" dirty="0"/>
              <a:t>Reading comprehension depends upon the knowledge that readers bring to a text (that’s where the inferences and disambiguation come from)</a:t>
            </a:r>
          </a:p>
          <a:p>
            <a:r>
              <a:rPr lang="en-US" dirty="0"/>
              <a:t>Science and social studies aren’t given enough time in elementary school (we claim there is no time for these because of the requirements to teach the tested subjects, but there is sufficient time to include them)</a:t>
            </a:r>
          </a:p>
          <a:p>
            <a:r>
              <a:rPr lang="en-US" dirty="0"/>
              <a:t>We need to provide daily teaching in these other subject areas (math, social studies, science, the arts)</a:t>
            </a:r>
          </a:p>
          <a:p>
            <a:r>
              <a:rPr lang="en-US" dirty="0"/>
              <a:t> And those lessons should include the reading of rich content text</a:t>
            </a:r>
          </a:p>
          <a:p>
            <a:endParaRPr lang="en-US" dirty="0"/>
          </a:p>
        </p:txBody>
      </p:sp>
    </p:spTree>
    <p:extLst>
      <p:ext uri="{BB962C8B-B14F-4D97-AF65-F5344CB8AC3E}">
        <p14:creationId xmlns:p14="http://schemas.microsoft.com/office/powerpoint/2010/main" val="3252444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63A1A-8660-A040-B5B3-6F9D5484808D}"/>
              </a:ext>
            </a:extLst>
          </p:cNvPr>
          <p:cNvSpPr>
            <a:spLocks noGrp="1"/>
          </p:cNvSpPr>
          <p:nvPr>
            <p:ph type="title"/>
          </p:nvPr>
        </p:nvSpPr>
        <p:spPr/>
        <p:txBody>
          <a:bodyPr/>
          <a:lstStyle/>
          <a:p>
            <a:r>
              <a:rPr lang="en-US" dirty="0"/>
              <a:t>We Don’t Build Knowledge</a:t>
            </a:r>
          </a:p>
        </p:txBody>
      </p:sp>
      <p:sp>
        <p:nvSpPr>
          <p:cNvPr id="3" name="Content Placeholder 2">
            <a:extLst>
              <a:ext uri="{FF2B5EF4-FFF2-40B4-BE49-F238E27FC236}">
                <a16:creationId xmlns:a16="http://schemas.microsoft.com/office/drawing/2014/main" id="{3290D00F-433D-BA43-BB3C-627B89086138}"/>
              </a:ext>
            </a:extLst>
          </p:cNvPr>
          <p:cNvSpPr>
            <a:spLocks noGrp="1"/>
          </p:cNvSpPr>
          <p:nvPr>
            <p:ph idx="1"/>
          </p:nvPr>
        </p:nvSpPr>
        <p:spPr/>
        <p:txBody>
          <a:bodyPr/>
          <a:lstStyle/>
          <a:p>
            <a:r>
              <a:rPr lang="en-US" dirty="0"/>
              <a:t>Texts about the social world and the natural worlds should be able to find a place within the reading instruction, too (along with fine literature) </a:t>
            </a:r>
          </a:p>
          <a:p>
            <a:r>
              <a:rPr lang="en-US" dirty="0"/>
              <a:t>I know that most reading programs do that kind of thing these days, but I’d go further if we want kids to test better we need to build student knowledge</a:t>
            </a:r>
          </a:p>
          <a:p>
            <a:r>
              <a:rPr lang="en-US" dirty="0"/>
              <a:t>I’m a big fan of including content learning objectives in reading programs (in other words, we should not just be interested in whether kids have accomplished the skills or vocabulary learning, but are they remembering the content of what they are reading?)</a:t>
            </a:r>
          </a:p>
          <a:p>
            <a:endParaRPr lang="en-US" dirty="0"/>
          </a:p>
        </p:txBody>
      </p:sp>
    </p:spTree>
    <p:extLst>
      <p:ext uri="{BB962C8B-B14F-4D97-AF65-F5344CB8AC3E}">
        <p14:creationId xmlns:p14="http://schemas.microsoft.com/office/powerpoint/2010/main" val="1240279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3FD93-A7FC-AF4A-8B3C-B9CFC8ACB793}"/>
              </a:ext>
            </a:extLst>
          </p:cNvPr>
          <p:cNvSpPr>
            <a:spLocks noGrp="1"/>
          </p:cNvSpPr>
          <p:nvPr>
            <p:ph type="title"/>
          </p:nvPr>
        </p:nvSpPr>
        <p:spPr/>
        <p:txBody>
          <a:bodyPr>
            <a:normAutofit/>
          </a:bodyPr>
          <a:lstStyle/>
          <a:p>
            <a:r>
              <a:rPr lang="en-US" dirty="0"/>
              <a:t>We Don’t Prepare or Support Teachers Well</a:t>
            </a:r>
          </a:p>
        </p:txBody>
      </p:sp>
      <p:sp>
        <p:nvSpPr>
          <p:cNvPr id="3" name="Content Placeholder 2">
            <a:extLst>
              <a:ext uri="{FF2B5EF4-FFF2-40B4-BE49-F238E27FC236}">
                <a16:creationId xmlns:a16="http://schemas.microsoft.com/office/drawing/2014/main" id="{6FFAE9B3-2915-9D4B-80A9-88AC43E59C41}"/>
              </a:ext>
            </a:extLst>
          </p:cNvPr>
          <p:cNvSpPr>
            <a:spLocks noGrp="1"/>
          </p:cNvSpPr>
          <p:nvPr>
            <p:ph idx="1"/>
          </p:nvPr>
        </p:nvSpPr>
        <p:spPr/>
        <p:txBody>
          <a:bodyPr/>
          <a:lstStyle/>
          <a:p>
            <a:endParaRPr lang="en-US" dirty="0"/>
          </a:p>
          <a:p>
            <a:r>
              <a:rPr lang="en-US" dirty="0"/>
              <a:t>All of these points have focused on what it is that teachers can do to improve achievement</a:t>
            </a:r>
          </a:p>
          <a:p>
            <a:r>
              <a:rPr lang="en-US" dirty="0"/>
              <a:t>If teachers were to do this on scale, you’d see markedly higher reading achievement for American students</a:t>
            </a:r>
          </a:p>
          <a:p>
            <a:r>
              <a:rPr lang="en-US" dirty="0"/>
              <a:t>But my comments should not be perceived as taking Educational Policymakers off the hook</a:t>
            </a:r>
          </a:p>
          <a:p>
            <a:endParaRPr lang="en-US" dirty="0"/>
          </a:p>
        </p:txBody>
      </p:sp>
    </p:spTree>
    <p:extLst>
      <p:ext uri="{BB962C8B-B14F-4D97-AF65-F5344CB8AC3E}">
        <p14:creationId xmlns:p14="http://schemas.microsoft.com/office/powerpoint/2010/main" val="1910706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1C1A-B27D-4648-9972-D15AA4A78DA7}"/>
              </a:ext>
            </a:extLst>
          </p:cNvPr>
          <p:cNvSpPr>
            <a:spLocks noGrp="1"/>
          </p:cNvSpPr>
          <p:nvPr>
            <p:ph type="title"/>
          </p:nvPr>
        </p:nvSpPr>
        <p:spPr/>
        <p:txBody>
          <a:bodyPr/>
          <a:lstStyle/>
          <a:p>
            <a:r>
              <a:rPr lang="en-US" dirty="0"/>
              <a:t>International Scores</a:t>
            </a:r>
          </a:p>
        </p:txBody>
      </p:sp>
      <p:sp>
        <p:nvSpPr>
          <p:cNvPr id="3" name="Content Placeholder 2">
            <a:extLst>
              <a:ext uri="{FF2B5EF4-FFF2-40B4-BE49-F238E27FC236}">
                <a16:creationId xmlns:a16="http://schemas.microsoft.com/office/drawing/2014/main" id="{85703B49-9342-1A41-9C44-F71585566BF1}"/>
              </a:ext>
            </a:extLst>
          </p:cNvPr>
          <p:cNvSpPr>
            <a:spLocks noGrp="1"/>
          </p:cNvSpPr>
          <p:nvPr>
            <p:ph idx="1"/>
          </p:nvPr>
        </p:nvSpPr>
        <p:spPr/>
        <p:txBody>
          <a:bodyPr/>
          <a:lstStyle/>
          <a:p>
            <a:r>
              <a:rPr lang="en-US" dirty="0"/>
              <a:t>The Program for International Student Achievement (PISA) reports that U.S. 15-year-olds ranks behind those of 15</a:t>
            </a:r>
            <a:r>
              <a:rPr lang="en-US" baseline="30000" dirty="0"/>
              <a:t> </a:t>
            </a:r>
            <a:r>
              <a:rPr lang="en-US" dirty="0"/>
              <a:t>other countries</a:t>
            </a:r>
          </a:p>
          <a:p>
            <a:r>
              <a:rPr lang="en-US" dirty="0"/>
              <a:t>They underperform the kids in Canada, Finland, Ireland, Korea, Japan, Norway, New Zealand, Germany, Poland, etc. </a:t>
            </a:r>
          </a:p>
        </p:txBody>
      </p:sp>
    </p:spTree>
    <p:extLst>
      <p:ext uri="{BB962C8B-B14F-4D97-AF65-F5344CB8AC3E}">
        <p14:creationId xmlns:p14="http://schemas.microsoft.com/office/powerpoint/2010/main" val="1580028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3FD93-A7FC-AF4A-8B3C-B9CFC8ACB793}"/>
              </a:ext>
            </a:extLst>
          </p:cNvPr>
          <p:cNvSpPr>
            <a:spLocks noGrp="1"/>
          </p:cNvSpPr>
          <p:nvPr>
            <p:ph type="title"/>
          </p:nvPr>
        </p:nvSpPr>
        <p:spPr/>
        <p:txBody>
          <a:bodyPr>
            <a:normAutofit/>
          </a:bodyPr>
          <a:lstStyle/>
          <a:p>
            <a:r>
              <a:rPr lang="en-US" dirty="0"/>
              <a:t>We Don’t Prepare or Support Teachers Well (CONT)</a:t>
            </a:r>
          </a:p>
        </p:txBody>
      </p:sp>
      <p:sp>
        <p:nvSpPr>
          <p:cNvPr id="3" name="Content Placeholder 2">
            <a:extLst>
              <a:ext uri="{FF2B5EF4-FFF2-40B4-BE49-F238E27FC236}">
                <a16:creationId xmlns:a16="http://schemas.microsoft.com/office/drawing/2014/main" id="{6FFAE9B3-2915-9D4B-80A9-88AC43E59C41}"/>
              </a:ext>
            </a:extLst>
          </p:cNvPr>
          <p:cNvSpPr>
            <a:spLocks noGrp="1"/>
          </p:cNvSpPr>
          <p:nvPr>
            <p:ph idx="1"/>
          </p:nvPr>
        </p:nvSpPr>
        <p:spPr/>
        <p:txBody>
          <a:bodyPr/>
          <a:lstStyle/>
          <a:p>
            <a:endParaRPr lang="en-US" dirty="0"/>
          </a:p>
          <a:p>
            <a:r>
              <a:rPr lang="en-US" dirty="0"/>
              <a:t>Policymakers and school leaders need to provide policies and resources that ensure that teachers receive sufficient high quality professional development and support</a:t>
            </a:r>
          </a:p>
          <a:p>
            <a:r>
              <a:rPr lang="en-US" dirty="0"/>
              <a:t>That they have adequate curriculum and instructional materials</a:t>
            </a:r>
          </a:p>
          <a:p>
            <a:r>
              <a:rPr lang="en-US" dirty="0"/>
              <a:t>That they have sufficient time to teach and to plan for that teaching</a:t>
            </a:r>
          </a:p>
          <a:p>
            <a:r>
              <a:rPr lang="en-US" dirty="0"/>
              <a:t>That parents and communities are included in these efforts</a:t>
            </a:r>
          </a:p>
          <a:p>
            <a:r>
              <a:rPr lang="en-US" dirty="0"/>
              <a:t>Everything I have described is doable, but most of those things are not being done because of inadequate school leadership, weak teacher education, flimsy non-existent curricula, and/or poorly informed parents</a:t>
            </a:r>
          </a:p>
        </p:txBody>
      </p:sp>
    </p:spTree>
    <p:extLst>
      <p:ext uri="{BB962C8B-B14F-4D97-AF65-F5344CB8AC3E}">
        <p14:creationId xmlns:p14="http://schemas.microsoft.com/office/powerpoint/2010/main" val="3146627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71002-BC62-3146-ACD5-D62FDC5A7B7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59F4551-26D5-9A4C-A8F5-FF51693E339A}"/>
              </a:ext>
            </a:extLst>
          </p:cNvPr>
          <p:cNvSpPr>
            <a:spLocks noGrp="1"/>
          </p:cNvSpPr>
          <p:nvPr>
            <p:ph idx="1"/>
          </p:nvPr>
        </p:nvSpPr>
        <p:spPr/>
        <p:txBody>
          <a:bodyPr/>
          <a:lstStyle/>
          <a:p>
            <a:r>
              <a:rPr lang="en-US" dirty="0"/>
              <a:t>Ensure that kids are actually receiving substantial amounts of literacy instruction</a:t>
            </a:r>
          </a:p>
          <a:p>
            <a:r>
              <a:rPr lang="en-US" dirty="0"/>
              <a:t>Ensure that kids receive substantial instruction in decoding (PA, ABCs, phonics), fluency, vocabulary, reading comprehension, and writing </a:t>
            </a:r>
          </a:p>
          <a:p>
            <a:r>
              <a:rPr lang="en-US" dirty="0"/>
              <a:t>Encourage the kinds of reading practice that make kids better readers (coached reading, not independent reading)</a:t>
            </a:r>
          </a:p>
          <a:p>
            <a:r>
              <a:rPr lang="en-US" dirty="0"/>
              <a:t>Teach kids to read grade-level texts in grades 2-12</a:t>
            </a:r>
          </a:p>
          <a:p>
            <a:r>
              <a:rPr lang="en-US" dirty="0"/>
              <a:t>Build stamina and independence intentionally</a:t>
            </a:r>
          </a:p>
          <a:p>
            <a:r>
              <a:rPr lang="en-US" dirty="0"/>
              <a:t>Increase student knowledge of the natural and social worlds</a:t>
            </a:r>
          </a:p>
          <a:p>
            <a:r>
              <a:rPr lang="en-US" dirty="0"/>
              <a:t>Prepare and support teachers to do these things</a:t>
            </a:r>
          </a:p>
          <a:p>
            <a:endParaRPr lang="en-US" dirty="0"/>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40948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50E2-82B1-6846-9130-DDFA7768DA18}"/>
              </a:ext>
            </a:extLst>
          </p:cNvPr>
          <p:cNvSpPr>
            <a:spLocks noGrp="1"/>
          </p:cNvSpPr>
          <p:nvPr>
            <p:ph type="title"/>
          </p:nvPr>
        </p:nvSpPr>
        <p:spPr/>
        <p:txBody>
          <a:bodyPr/>
          <a:lstStyle/>
          <a:p>
            <a:r>
              <a:rPr lang="en-US" dirty="0"/>
              <a:t>Efforts to Raise Achievement</a:t>
            </a:r>
          </a:p>
        </p:txBody>
      </p:sp>
      <p:sp>
        <p:nvSpPr>
          <p:cNvPr id="3" name="Content Placeholder 2">
            <a:extLst>
              <a:ext uri="{FF2B5EF4-FFF2-40B4-BE49-F238E27FC236}">
                <a16:creationId xmlns:a16="http://schemas.microsoft.com/office/drawing/2014/main" id="{0B380D5C-6E6B-3B4E-BB76-27325E27D344}"/>
              </a:ext>
            </a:extLst>
          </p:cNvPr>
          <p:cNvSpPr>
            <a:spLocks noGrp="1"/>
          </p:cNvSpPr>
          <p:nvPr>
            <p:ph idx="1"/>
          </p:nvPr>
        </p:nvSpPr>
        <p:spPr/>
        <p:txBody>
          <a:bodyPr/>
          <a:lstStyle/>
          <a:p>
            <a:r>
              <a:rPr lang="en-US" dirty="0"/>
              <a:t>Reading Excellence Act (1998)--$520 million to encourage reading instruction reform (K-5)</a:t>
            </a:r>
          </a:p>
          <a:p>
            <a:r>
              <a:rPr lang="en-US" dirty="0"/>
              <a:t>Reading First (2000)-–$5 billion to encourage research-based reading instruction (K-3)</a:t>
            </a:r>
          </a:p>
          <a:p>
            <a:r>
              <a:rPr lang="en-US" dirty="0"/>
              <a:t>Early Reading First (2001)– $680 million to encourage reading instruction reform in the primary grades</a:t>
            </a:r>
          </a:p>
          <a:p>
            <a:r>
              <a:rPr lang="en-US" dirty="0"/>
              <a:t>Striving Readers (2006)-- ~$250 million to encourage reading instruction reform in upper grades</a:t>
            </a:r>
          </a:p>
          <a:p>
            <a:r>
              <a:rPr lang="en-US" dirty="0"/>
              <a:t>LEARN (2015)-- $190 million to encourage reading improvement in Preschool-Grade 12</a:t>
            </a:r>
          </a:p>
          <a:p>
            <a:r>
              <a:rPr lang="en-US" dirty="0"/>
              <a:t>And, don’t forget Title I, IDEA, or Head Start and the dozens of state initiatives</a:t>
            </a:r>
          </a:p>
        </p:txBody>
      </p:sp>
    </p:spTree>
    <p:extLst>
      <p:ext uri="{BB962C8B-B14F-4D97-AF65-F5344CB8AC3E}">
        <p14:creationId xmlns:p14="http://schemas.microsoft.com/office/powerpoint/2010/main" val="1893112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2CB2B-3791-E54A-8CF1-E00F8323B6B1}"/>
              </a:ext>
            </a:extLst>
          </p:cNvPr>
          <p:cNvSpPr>
            <a:spLocks noGrp="1"/>
          </p:cNvSpPr>
          <p:nvPr>
            <p:ph type="title"/>
          </p:nvPr>
        </p:nvSpPr>
        <p:spPr/>
        <p:txBody>
          <a:bodyPr/>
          <a:lstStyle/>
          <a:p>
            <a:r>
              <a:rPr lang="en-US" dirty="0"/>
              <a:t>So Who Can We Blame?</a:t>
            </a:r>
          </a:p>
        </p:txBody>
      </p:sp>
      <p:sp>
        <p:nvSpPr>
          <p:cNvPr id="3" name="Content Placeholder 2">
            <a:extLst>
              <a:ext uri="{FF2B5EF4-FFF2-40B4-BE49-F238E27FC236}">
                <a16:creationId xmlns:a16="http://schemas.microsoft.com/office/drawing/2014/main" id="{05F4E51C-BCDE-1C48-BA8E-D560BB2786B0}"/>
              </a:ext>
            </a:extLst>
          </p:cNvPr>
          <p:cNvSpPr>
            <a:spLocks noGrp="1"/>
          </p:cNvSpPr>
          <p:nvPr>
            <p:ph idx="1"/>
          </p:nvPr>
        </p:nvSpPr>
        <p:spPr/>
        <p:txBody>
          <a:bodyPr>
            <a:normAutofit/>
          </a:bodyPr>
          <a:lstStyle/>
          <a:p>
            <a:r>
              <a:rPr lang="en-US" sz="2400" dirty="0"/>
              <a:t>Parents?</a:t>
            </a:r>
          </a:p>
          <a:p>
            <a:r>
              <a:rPr lang="en-US" sz="2400" dirty="0"/>
              <a:t>Let’s face it, many parents aren’t pulling their fair share of the load</a:t>
            </a:r>
          </a:p>
          <a:p>
            <a:r>
              <a:rPr lang="en-US" sz="2400" dirty="0"/>
              <a:t>30% of kids aren’t “school ready” when they come to school (Brookings, 2012)</a:t>
            </a:r>
          </a:p>
          <a:p>
            <a:r>
              <a:rPr lang="en-US" sz="2400" dirty="0"/>
              <a:t>Yep, if we could get parents to send better kids to school, our test scores would be higher</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883557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2CB2B-3791-E54A-8CF1-E00F8323B6B1}"/>
              </a:ext>
            </a:extLst>
          </p:cNvPr>
          <p:cNvSpPr>
            <a:spLocks noGrp="1"/>
          </p:cNvSpPr>
          <p:nvPr>
            <p:ph type="title"/>
          </p:nvPr>
        </p:nvSpPr>
        <p:spPr/>
        <p:txBody>
          <a:bodyPr/>
          <a:lstStyle/>
          <a:p>
            <a:r>
              <a:rPr lang="en-US" dirty="0"/>
              <a:t>So Who Can We Blame?</a:t>
            </a:r>
          </a:p>
        </p:txBody>
      </p:sp>
      <p:sp>
        <p:nvSpPr>
          <p:cNvPr id="3" name="Content Placeholder 2">
            <a:extLst>
              <a:ext uri="{FF2B5EF4-FFF2-40B4-BE49-F238E27FC236}">
                <a16:creationId xmlns:a16="http://schemas.microsoft.com/office/drawing/2014/main" id="{05F4E51C-BCDE-1C48-BA8E-D560BB2786B0}"/>
              </a:ext>
            </a:extLst>
          </p:cNvPr>
          <p:cNvSpPr>
            <a:spLocks noGrp="1"/>
          </p:cNvSpPr>
          <p:nvPr>
            <p:ph idx="1"/>
          </p:nvPr>
        </p:nvSpPr>
        <p:spPr/>
        <p:txBody>
          <a:bodyPr>
            <a:normAutofit/>
          </a:bodyPr>
          <a:lstStyle/>
          <a:p>
            <a:r>
              <a:rPr lang="en-US" sz="2400" dirty="0"/>
              <a:t>Screen time?</a:t>
            </a:r>
          </a:p>
          <a:p>
            <a:r>
              <a:rPr lang="en-US" sz="2400" dirty="0"/>
              <a:t>Kids 8-18 are estimated to spend 7+ hours in front of screens each day</a:t>
            </a:r>
          </a:p>
          <a:p>
            <a:r>
              <a:rPr lang="en-US" sz="2400" dirty="0"/>
              <a:t>Those who spend more than 2 hours per day tend not to do as well at school as kids who watch less</a:t>
            </a:r>
          </a:p>
          <a:p>
            <a:r>
              <a:rPr lang="en-US" sz="2400" dirty="0"/>
              <a:t>Yep, it’s the screen time—if we didn’t have so many computers, pads, phones, etc., are kids would do great-–let’s pitch technology</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164686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2CB2B-3791-E54A-8CF1-E00F8323B6B1}"/>
              </a:ext>
            </a:extLst>
          </p:cNvPr>
          <p:cNvSpPr>
            <a:spLocks noGrp="1"/>
          </p:cNvSpPr>
          <p:nvPr>
            <p:ph type="title"/>
          </p:nvPr>
        </p:nvSpPr>
        <p:spPr/>
        <p:txBody>
          <a:bodyPr/>
          <a:lstStyle/>
          <a:p>
            <a:r>
              <a:rPr lang="en-US" dirty="0"/>
              <a:t>So Who Can We Blame?</a:t>
            </a:r>
          </a:p>
        </p:txBody>
      </p:sp>
      <p:sp>
        <p:nvSpPr>
          <p:cNvPr id="3" name="Content Placeholder 2">
            <a:extLst>
              <a:ext uri="{FF2B5EF4-FFF2-40B4-BE49-F238E27FC236}">
                <a16:creationId xmlns:a16="http://schemas.microsoft.com/office/drawing/2014/main" id="{05F4E51C-BCDE-1C48-BA8E-D560BB2786B0}"/>
              </a:ext>
            </a:extLst>
          </p:cNvPr>
          <p:cNvSpPr>
            <a:spLocks noGrp="1"/>
          </p:cNvSpPr>
          <p:nvPr>
            <p:ph idx="1"/>
          </p:nvPr>
        </p:nvSpPr>
        <p:spPr/>
        <p:txBody>
          <a:bodyPr>
            <a:normAutofit/>
          </a:bodyPr>
          <a:lstStyle/>
          <a:p>
            <a:r>
              <a:rPr lang="en-US" sz="2400" dirty="0"/>
              <a:t>Immigration?</a:t>
            </a:r>
          </a:p>
          <a:p>
            <a:r>
              <a:rPr lang="en-US" sz="2400" dirty="0"/>
              <a:t>About 8-9% of Michigan kids (higher in the U.S.) are limited English learners</a:t>
            </a:r>
          </a:p>
          <a:p>
            <a:r>
              <a:rPr lang="en-US" sz="2400" dirty="0"/>
              <a:t>Kids who can’t speak English don’t do as well in American schools as native English speakers</a:t>
            </a:r>
          </a:p>
          <a:p>
            <a:r>
              <a:rPr lang="en-US" sz="2400" dirty="0"/>
              <a:t>Yep, our low scores definitely can be blamed on immigrants (build the wall and we’ll be great again)</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663734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2CB2B-3791-E54A-8CF1-E00F8323B6B1}"/>
              </a:ext>
            </a:extLst>
          </p:cNvPr>
          <p:cNvSpPr>
            <a:spLocks noGrp="1"/>
          </p:cNvSpPr>
          <p:nvPr>
            <p:ph type="title"/>
          </p:nvPr>
        </p:nvSpPr>
        <p:spPr/>
        <p:txBody>
          <a:bodyPr/>
          <a:lstStyle/>
          <a:p>
            <a:r>
              <a:rPr lang="en-US" dirty="0"/>
              <a:t>So Who Can We Blame?</a:t>
            </a:r>
          </a:p>
        </p:txBody>
      </p:sp>
      <p:sp>
        <p:nvSpPr>
          <p:cNvPr id="3" name="Content Placeholder 2">
            <a:extLst>
              <a:ext uri="{FF2B5EF4-FFF2-40B4-BE49-F238E27FC236}">
                <a16:creationId xmlns:a16="http://schemas.microsoft.com/office/drawing/2014/main" id="{05F4E51C-BCDE-1C48-BA8E-D560BB2786B0}"/>
              </a:ext>
            </a:extLst>
          </p:cNvPr>
          <p:cNvSpPr>
            <a:spLocks noGrp="1"/>
          </p:cNvSpPr>
          <p:nvPr>
            <p:ph idx="1"/>
          </p:nvPr>
        </p:nvSpPr>
        <p:spPr/>
        <p:txBody>
          <a:bodyPr>
            <a:normAutofit/>
          </a:bodyPr>
          <a:lstStyle/>
          <a:p>
            <a:r>
              <a:rPr lang="en-US" dirty="0"/>
              <a:t>Poverty? </a:t>
            </a:r>
          </a:p>
          <a:p>
            <a:r>
              <a:rPr lang="en-US" dirty="0"/>
              <a:t>Correlations between test performance and family income are high. </a:t>
            </a:r>
          </a:p>
          <a:p>
            <a:r>
              <a:rPr lang="en-US" dirty="0"/>
              <a:t>Childhood poverty can affect the brain—making it less able to learn (Noble, 2017)</a:t>
            </a:r>
          </a:p>
          <a:p>
            <a:r>
              <a:rPr lang="en-US" dirty="0"/>
              <a:t>SES includes income and parents’ education (those less likely to read and to read well are less likely to raise children who thrive in school) </a:t>
            </a:r>
          </a:p>
          <a:p>
            <a:r>
              <a:rPr lang="en-US" dirty="0"/>
              <a:t>Poverty also contributes to poor nutrition, school-interrupting illnesses, and stress</a:t>
            </a:r>
          </a:p>
          <a:p>
            <a:r>
              <a:rPr lang="en-US" dirty="0"/>
              <a:t>No question that if the government redistributed incomes and we all had the same opportunity our kids would read better</a:t>
            </a:r>
          </a:p>
          <a:p>
            <a:endParaRPr lang="en-US" dirty="0"/>
          </a:p>
          <a:p>
            <a:endParaRPr lang="en-US" dirty="0"/>
          </a:p>
        </p:txBody>
      </p:sp>
    </p:spTree>
    <p:extLst>
      <p:ext uri="{BB962C8B-B14F-4D97-AF65-F5344CB8AC3E}">
        <p14:creationId xmlns:p14="http://schemas.microsoft.com/office/powerpoint/2010/main" val="1090425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2CB2B-3791-E54A-8CF1-E00F8323B6B1}"/>
              </a:ext>
            </a:extLst>
          </p:cNvPr>
          <p:cNvSpPr>
            <a:spLocks noGrp="1"/>
          </p:cNvSpPr>
          <p:nvPr>
            <p:ph type="title"/>
          </p:nvPr>
        </p:nvSpPr>
        <p:spPr/>
        <p:txBody>
          <a:bodyPr/>
          <a:lstStyle/>
          <a:p>
            <a:r>
              <a:rPr lang="en-US" dirty="0"/>
              <a:t>So Who Can We Blame?</a:t>
            </a:r>
          </a:p>
        </p:txBody>
      </p:sp>
      <p:sp>
        <p:nvSpPr>
          <p:cNvPr id="3" name="Content Placeholder 2">
            <a:extLst>
              <a:ext uri="{FF2B5EF4-FFF2-40B4-BE49-F238E27FC236}">
                <a16:creationId xmlns:a16="http://schemas.microsoft.com/office/drawing/2014/main" id="{05F4E51C-BCDE-1C48-BA8E-D560BB2786B0}"/>
              </a:ext>
            </a:extLst>
          </p:cNvPr>
          <p:cNvSpPr>
            <a:spLocks noGrp="1"/>
          </p:cNvSpPr>
          <p:nvPr>
            <p:ph idx="1"/>
          </p:nvPr>
        </p:nvSpPr>
        <p:spPr/>
        <p:txBody>
          <a:bodyPr>
            <a:normAutofit/>
          </a:bodyPr>
          <a:lstStyle/>
          <a:p>
            <a:pPr marL="0" indent="0">
              <a:buNone/>
            </a:pPr>
            <a:endParaRPr lang="en-US" dirty="0"/>
          </a:p>
          <a:p>
            <a:r>
              <a:rPr lang="en-US" dirty="0"/>
              <a:t>You and me?</a:t>
            </a:r>
          </a:p>
          <a:p>
            <a:r>
              <a:rPr lang="en-US" dirty="0"/>
              <a:t>Hey, wait a minute… what about parents, screen time, immigration, poverty?</a:t>
            </a:r>
          </a:p>
          <a:p>
            <a:r>
              <a:rPr lang="en-US" dirty="0"/>
              <a:t>One of the things that makes those other explanations so attractive to educators is that they place the responsibility on everyone else</a:t>
            </a:r>
          </a:p>
          <a:p>
            <a:r>
              <a:rPr lang="en-US" dirty="0"/>
              <a:t>Although it is true that all of those things do affect how teachable kids are, they are also beside the point if we are trying to figure out what we as educators should do</a:t>
            </a:r>
          </a:p>
          <a:p>
            <a:r>
              <a:rPr lang="en-US" dirty="0"/>
              <a:t>For example, at least some other countries manage to deliver more effective education to their poor kids (Darling-Hammond, 2014)—and the same is true of linguistic differences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3740254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{7173F677-64F8-3346-95C2-EE9D01FA2916}tf10001070</Template>
  <TotalTime>174</TotalTime>
  <Words>2674</Words>
  <Application>Microsoft Macintosh PowerPoint</Application>
  <PresentationFormat>Widescreen</PresentationFormat>
  <Paragraphs>166</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Calibri</vt:lpstr>
      <vt:lpstr>Rockwell</vt:lpstr>
      <vt:lpstr>Rockwell Condensed</vt:lpstr>
      <vt:lpstr>Rockwell Extra Bold</vt:lpstr>
      <vt:lpstr>Wingdings</vt:lpstr>
      <vt:lpstr>Wood Type</vt:lpstr>
      <vt:lpstr>Why Aren’t Our Reading Scores Higher?</vt:lpstr>
      <vt:lpstr>NAEP Scores</vt:lpstr>
      <vt:lpstr>International Scores</vt:lpstr>
      <vt:lpstr>Efforts to Raise Achievement</vt:lpstr>
      <vt:lpstr>So Who Can We Blame?</vt:lpstr>
      <vt:lpstr>So Who Can We Blame?</vt:lpstr>
      <vt:lpstr>So Who Can We Blame?</vt:lpstr>
      <vt:lpstr>So Who Can We Blame?</vt:lpstr>
      <vt:lpstr>So Who Can We Blame?</vt:lpstr>
      <vt:lpstr>But we can raise achievement</vt:lpstr>
      <vt:lpstr>We Don’t Teach Enough Reading</vt:lpstr>
      <vt:lpstr>We Don’t Teach Enough Reading (cont)</vt:lpstr>
      <vt:lpstr>We Don’t Teach Enough Reading (Cont)</vt:lpstr>
      <vt:lpstr>We Don’t Teach the Right Stuff</vt:lpstr>
      <vt:lpstr>We Don’t Teach the Right Stuff (ConT)</vt:lpstr>
      <vt:lpstr>We Don’t Teach the Right Stuff (CONT)</vt:lpstr>
      <vt:lpstr>We provide weak practice</vt:lpstr>
      <vt:lpstr>We provide weak practice (Cont)</vt:lpstr>
      <vt:lpstr>We provide weak practice (Cont)</vt:lpstr>
      <vt:lpstr>We provide weak practice (Cont)</vt:lpstr>
      <vt:lpstr>We Spend Too Much Time Teaching Kids to Do What They Already can Do</vt:lpstr>
      <vt:lpstr>We Spend Too Much Time Teaching Kids to Do What They Already can Do (Cont)</vt:lpstr>
      <vt:lpstr>We Spend Too Much Time Teaching Kids to Do What They Already can Do (Cont)</vt:lpstr>
      <vt:lpstr>We Don’t Do Enough to Build Stamina and Independence</vt:lpstr>
      <vt:lpstr>We Don’t Do Enough to Build Stamina and Independence (Cont)</vt:lpstr>
      <vt:lpstr>We Don’t Do Enough to Build Stamina and Independence (Cont)</vt:lpstr>
      <vt:lpstr>We Don’t Build Knowledge</vt:lpstr>
      <vt:lpstr>We Don’t Build Knowledge</vt:lpstr>
      <vt:lpstr>We Don’t Prepare or Support Teachers Well</vt:lpstr>
      <vt:lpstr>We Don’t Prepare or Support Teachers Well (CONT)</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Aren’t Our Reading Scores Higher?</dc:title>
  <dc:creator>Shanahan, Timothy E</dc:creator>
  <cp:lastModifiedBy>Shanahan, Timothy E</cp:lastModifiedBy>
  <cp:revision>18</cp:revision>
  <dcterms:created xsi:type="dcterms:W3CDTF">2019-05-27T22:34:27Z</dcterms:created>
  <dcterms:modified xsi:type="dcterms:W3CDTF">2019-06-04T12:02:45Z</dcterms:modified>
</cp:coreProperties>
</file>