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33"/>
  </p:notesMasterIdLst>
  <p:sldIdLst>
    <p:sldId id="395" r:id="rId2"/>
    <p:sldId id="533" r:id="rId3"/>
    <p:sldId id="534" r:id="rId4"/>
    <p:sldId id="535" r:id="rId5"/>
    <p:sldId id="536" r:id="rId6"/>
    <p:sldId id="537" r:id="rId7"/>
    <p:sldId id="423" r:id="rId8"/>
    <p:sldId id="424" r:id="rId9"/>
    <p:sldId id="453" r:id="rId10"/>
    <p:sldId id="399" r:id="rId11"/>
    <p:sldId id="400" r:id="rId12"/>
    <p:sldId id="401" r:id="rId13"/>
    <p:sldId id="469" r:id="rId14"/>
    <p:sldId id="270" r:id="rId15"/>
    <p:sldId id="402" r:id="rId16"/>
    <p:sldId id="403" r:id="rId17"/>
    <p:sldId id="438" r:id="rId18"/>
    <p:sldId id="573" r:id="rId19"/>
    <p:sldId id="574" r:id="rId20"/>
    <p:sldId id="575" r:id="rId21"/>
    <p:sldId id="576" r:id="rId22"/>
    <p:sldId id="577" r:id="rId23"/>
    <p:sldId id="578" r:id="rId24"/>
    <p:sldId id="579" r:id="rId25"/>
    <p:sldId id="580" r:id="rId26"/>
    <p:sldId id="439" r:id="rId27"/>
    <p:sldId id="440" r:id="rId28"/>
    <p:sldId id="441" r:id="rId29"/>
    <p:sldId id="443" r:id="rId30"/>
    <p:sldId id="444" r:id="rId31"/>
    <p:sldId id="445" r:id="rId32"/>
    <p:sldId id="446" r:id="rId33"/>
    <p:sldId id="447" r:id="rId34"/>
    <p:sldId id="448" r:id="rId35"/>
    <p:sldId id="425" r:id="rId36"/>
    <p:sldId id="405" r:id="rId37"/>
    <p:sldId id="406" r:id="rId38"/>
    <p:sldId id="407" r:id="rId39"/>
    <p:sldId id="276" r:id="rId40"/>
    <p:sldId id="336" r:id="rId41"/>
    <p:sldId id="747" r:id="rId42"/>
    <p:sldId id="338" r:id="rId43"/>
    <p:sldId id="339" r:id="rId44"/>
    <p:sldId id="340" r:id="rId45"/>
    <p:sldId id="341" r:id="rId46"/>
    <p:sldId id="342" r:id="rId47"/>
    <p:sldId id="343" r:id="rId48"/>
    <p:sldId id="344" r:id="rId49"/>
    <p:sldId id="345" r:id="rId50"/>
    <p:sldId id="564" r:id="rId51"/>
    <p:sldId id="408" r:id="rId52"/>
    <p:sldId id="409" r:id="rId53"/>
    <p:sldId id="410" r:id="rId54"/>
    <p:sldId id="337" r:id="rId55"/>
    <p:sldId id="411" r:id="rId56"/>
    <p:sldId id="662" r:id="rId57"/>
    <p:sldId id="663" r:id="rId58"/>
    <p:sldId id="664" r:id="rId59"/>
    <p:sldId id="666" r:id="rId60"/>
    <p:sldId id="667" r:id="rId61"/>
    <p:sldId id="668" r:id="rId62"/>
    <p:sldId id="669" r:id="rId63"/>
    <p:sldId id="670" r:id="rId64"/>
    <p:sldId id="671" r:id="rId65"/>
    <p:sldId id="672" r:id="rId66"/>
    <p:sldId id="673" r:id="rId67"/>
    <p:sldId id="674" r:id="rId68"/>
    <p:sldId id="675" r:id="rId69"/>
    <p:sldId id="676" r:id="rId70"/>
    <p:sldId id="677" r:id="rId71"/>
    <p:sldId id="678" r:id="rId72"/>
    <p:sldId id="679" r:id="rId73"/>
    <p:sldId id="680" r:id="rId74"/>
    <p:sldId id="681" r:id="rId75"/>
    <p:sldId id="718" r:id="rId76"/>
    <p:sldId id="462" r:id="rId77"/>
    <p:sldId id="611" r:id="rId78"/>
    <p:sldId id="604" r:id="rId79"/>
    <p:sldId id="267" r:id="rId80"/>
    <p:sldId id="467" r:id="rId81"/>
    <p:sldId id="606" r:id="rId82"/>
    <p:sldId id="607" r:id="rId83"/>
    <p:sldId id="608" r:id="rId84"/>
    <p:sldId id="609" r:id="rId85"/>
    <p:sldId id="610" r:id="rId86"/>
    <p:sldId id="602" r:id="rId87"/>
    <p:sldId id="464" r:id="rId88"/>
    <p:sldId id="603" r:id="rId89"/>
    <p:sldId id="605" r:id="rId90"/>
    <p:sldId id="612" r:id="rId91"/>
    <p:sldId id="613" r:id="rId92"/>
    <p:sldId id="615" r:id="rId93"/>
    <p:sldId id="616" r:id="rId94"/>
    <p:sldId id="617" r:id="rId95"/>
    <p:sldId id="618" r:id="rId96"/>
    <p:sldId id="619" r:id="rId97"/>
    <p:sldId id="620" r:id="rId98"/>
    <p:sldId id="621" r:id="rId99"/>
    <p:sldId id="622" r:id="rId100"/>
    <p:sldId id="623" r:id="rId101"/>
    <p:sldId id="624" r:id="rId102"/>
    <p:sldId id="626" r:id="rId103"/>
    <p:sldId id="627" r:id="rId104"/>
    <p:sldId id="614" r:id="rId105"/>
    <p:sldId id="628" r:id="rId106"/>
    <p:sldId id="625" r:id="rId107"/>
    <p:sldId id="416" r:id="rId108"/>
    <p:sldId id="388" r:id="rId109"/>
    <p:sldId id="744" r:id="rId110"/>
    <p:sldId id="393" r:id="rId111"/>
    <p:sldId id="745" r:id="rId112"/>
    <p:sldId id="746" r:id="rId113"/>
    <p:sldId id="455" r:id="rId114"/>
    <p:sldId id="719" r:id="rId115"/>
    <p:sldId id="720" r:id="rId116"/>
    <p:sldId id="721" r:id="rId117"/>
    <p:sldId id="722" r:id="rId118"/>
    <p:sldId id="723" r:id="rId119"/>
    <p:sldId id="514" r:id="rId120"/>
    <p:sldId id="519" r:id="rId121"/>
    <p:sldId id="520" r:id="rId122"/>
    <p:sldId id="521" r:id="rId123"/>
    <p:sldId id="522" r:id="rId124"/>
    <p:sldId id="523" r:id="rId125"/>
    <p:sldId id="525" r:id="rId126"/>
    <p:sldId id="526" r:id="rId127"/>
    <p:sldId id="527" r:id="rId128"/>
    <p:sldId id="528" r:id="rId129"/>
    <p:sldId id="529" r:id="rId130"/>
    <p:sldId id="530" r:id="rId131"/>
    <p:sldId id="531" r:id="rId1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51"/>
    <p:restoredTop sz="66667" autoAdjust="0"/>
  </p:normalViewPr>
  <p:slideViewPr>
    <p:cSldViewPr>
      <p:cViewPr varScale="1">
        <p:scale>
          <a:sx n="43" d="100"/>
          <a:sy n="43" d="100"/>
        </p:scale>
        <p:origin x="1600" y="20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216"/>
    </p:cViewPr>
  </p:sorterViewPr>
  <p:notesViewPr>
    <p:cSldViewPr>
      <p:cViewPr varScale="1">
        <p:scale>
          <a:sx n="58" d="100"/>
          <a:sy n="58" d="100"/>
        </p:scale>
        <p:origin x="-176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E5064-5073-4DDF-BAD5-611C7E5DF72F}" type="doc">
      <dgm:prSet loTypeId="urn:microsoft.com/office/officeart/2005/8/layout/pyramid1" loCatId="pyramid" qsTypeId="urn:microsoft.com/office/officeart/2005/8/quickstyle/simple1" qsCatId="simple" csTypeId="urn:microsoft.com/office/officeart/2005/8/colors/accent1_2" csCatId="accent1"/>
      <dgm:spPr/>
    </dgm:pt>
    <dgm:pt modelId="{4E8F88BA-4EB2-4526-A626-EE3480ABD15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noFill/>
              </a:ln>
              <a:solidFill>
                <a:schemeClr val="tx1"/>
              </a:solidFill>
              <a:effectLst/>
              <a:latin typeface="Arial Narrow" pitchFamily="34" charset="0"/>
              <a:cs typeface="Arial" charset="0"/>
            </a:rPr>
            <a:t>Disciplinary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noFill/>
              </a:ln>
              <a:solidFill>
                <a:schemeClr val="tx1"/>
              </a:solidFill>
              <a:effectLst/>
              <a:latin typeface="Arial Narrow" pitchFamily="34" charset="0"/>
              <a:cs typeface="Arial" charset="0"/>
            </a:rPr>
            <a:t>Literacy</a:t>
          </a:r>
          <a:endParaRPr kumimoji="0" lang="en-US" b="1" i="0" u="none" strike="noStrike" cap="none" normalizeH="0" baseline="0">
            <a:ln>
              <a:noFill/>
            </a:ln>
            <a:solidFill>
              <a:schemeClr val="tx1"/>
            </a:solidFill>
            <a:effectLst/>
            <a:latin typeface="Arial" charset="0"/>
            <a:cs typeface="Arial" charset="0"/>
          </a:endParaRPr>
        </a:p>
      </dgm:t>
    </dgm:pt>
    <dgm:pt modelId="{BF68CDED-BA69-4AA8-8635-A4008CAD9C4D}" type="parTrans" cxnId="{DDE923A6-94A8-4C52-9DA6-14F024644B49}">
      <dgm:prSet/>
      <dgm:spPr/>
    </dgm:pt>
    <dgm:pt modelId="{A8179D26-4A52-4817-9083-A4B910DCC392}" type="sibTrans" cxnId="{DDE923A6-94A8-4C52-9DA6-14F024644B49}">
      <dgm:prSet/>
      <dgm:spPr/>
    </dgm:pt>
    <dgm:pt modelId="{E63117BE-E488-46F8-8638-A15EEFA733A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noFill/>
              </a:ln>
              <a:solidFill>
                <a:schemeClr val="tx1"/>
              </a:solidFill>
              <a:effectLst/>
              <a:latin typeface="Arial Narrow" pitchFamily="34" charset="0"/>
              <a:cs typeface="Arial" charset="0"/>
            </a:rPr>
            <a:t>Intermediate Literacy</a:t>
          </a:r>
          <a:endParaRPr kumimoji="0" lang="en-US" b="0" i="0" u="none" strike="noStrike" cap="none" normalizeH="0" baseline="0">
            <a:ln>
              <a:noFill/>
            </a:ln>
            <a:solidFill>
              <a:schemeClr val="tx1"/>
            </a:solidFill>
            <a:effectLst/>
            <a:latin typeface="Arial" charset="0"/>
            <a:cs typeface="Arial" charset="0"/>
          </a:endParaRPr>
        </a:p>
      </dgm:t>
    </dgm:pt>
    <dgm:pt modelId="{04DC0172-3DC1-4F6B-9784-CC7D4F8A82E5}" type="parTrans" cxnId="{86272BF0-1D55-4B33-AEDE-E3664FF27546}">
      <dgm:prSet/>
      <dgm:spPr/>
    </dgm:pt>
    <dgm:pt modelId="{1DF0E69A-6D21-44DC-A3E8-B07987BF2330}" type="sibTrans" cxnId="{86272BF0-1D55-4B33-AEDE-E3664FF27546}">
      <dgm:prSet/>
      <dgm:spPr/>
    </dgm:pt>
    <dgm:pt modelId="{A85C7A1B-59E2-4308-808B-0289896D2830}">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noFill/>
              </a:ln>
              <a:solidFill>
                <a:schemeClr val="tx1"/>
              </a:solidFill>
              <a:effectLst/>
              <a:latin typeface="Arial Narrow" pitchFamily="34" charset="0"/>
              <a:cs typeface="Arial" charset="0"/>
            </a:rPr>
            <a:t>Basic Literacy</a:t>
          </a:r>
          <a:endParaRPr kumimoji="0" lang="en-US" b="0" i="0" u="none" strike="noStrike" cap="none" normalizeH="0" baseline="0">
            <a:ln>
              <a:noFill/>
            </a:ln>
            <a:solidFill>
              <a:schemeClr val="tx1"/>
            </a:solidFill>
            <a:effectLst/>
            <a:latin typeface="Arial" charset="0"/>
            <a:cs typeface="Arial" charset="0"/>
          </a:endParaRPr>
        </a:p>
      </dgm:t>
    </dgm:pt>
    <dgm:pt modelId="{AACFE1FA-A300-4555-B55C-ED350C5639A0}" type="parTrans" cxnId="{7F7B5853-A754-4DDB-8E7A-FB626BAB081C}">
      <dgm:prSet/>
      <dgm:spPr/>
    </dgm:pt>
    <dgm:pt modelId="{DD238FAA-7E6B-4A4B-BD23-ACFE317020C2}" type="sibTrans" cxnId="{7F7B5853-A754-4DDB-8E7A-FB626BAB081C}">
      <dgm:prSet/>
      <dgm:spPr/>
    </dgm:pt>
    <dgm:pt modelId="{7029292E-F83A-4521-ADE3-9F45F00E1383}" type="pres">
      <dgm:prSet presAssocID="{21DE5064-5073-4DDF-BAD5-611C7E5DF72F}" presName="Name0" presStyleCnt="0">
        <dgm:presLayoutVars>
          <dgm:dir/>
          <dgm:animLvl val="lvl"/>
          <dgm:resizeHandles val="exact"/>
        </dgm:presLayoutVars>
      </dgm:prSet>
      <dgm:spPr/>
    </dgm:pt>
    <dgm:pt modelId="{E659DFE9-2983-417B-AA17-830282A43E0A}" type="pres">
      <dgm:prSet presAssocID="{4E8F88BA-4EB2-4526-A626-EE3480ABD153}" presName="Name8" presStyleCnt="0"/>
      <dgm:spPr/>
    </dgm:pt>
    <dgm:pt modelId="{8A68178D-7389-4071-8C9A-663D1E424E51}" type="pres">
      <dgm:prSet presAssocID="{4E8F88BA-4EB2-4526-A626-EE3480ABD153}" presName="level" presStyleLbl="node1" presStyleIdx="0" presStyleCnt="3">
        <dgm:presLayoutVars>
          <dgm:chMax val="1"/>
          <dgm:bulletEnabled val="1"/>
        </dgm:presLayoutVars>
      </dgm:prSet>
      <dgm:spPr/>
    </dgm:pt>
    <dgm:pt modelId="{4A33469B-D01D-4448-86B3-EA7606461AA3}" type="pres">
      <dgm:prSet presAssocID="{4E8F88BA-4EB2-4526-A626-EE3480ABD153}" presName="levelTx" presStyleLbl="revTx" presStyleIdx="0" presStyleCnt="0">
        <dgm:presLayoutVars>
          <dgm:chMax val="1"/>
          <dgm:bulletEnabled val="1"/>
        </dgm:presLayoutVars>
      </dgm:prSet>
      <dgm:spPr/>
    </dgm:pt>
    <dgm:pt modelId="{4E4E339E-EA3B-43FE-B96C-0419034AB890}" type="pres">
      <dgm:prSet presAssocID="{E63117BE-E488-46F8-8638-A15EEFA733A3}" presName="Name8" presStyleCnt="0"/>
      <dgm:spPr/>
    </dgm:pt>
    <dgm:pt modelId="{5AC67AE6-F57B-4900-BA4D-D40C5E3CD27F}" type="pres">
      <dgm:prSet presAssocID="{E63117BE-E488-46F8-8638-A15EEFA733A3}" presName="level" presStyleLbl="node1" presStyleIdx="1" presStyleCnt="3">
        <dgm:presLayoutVars>
          <dgm:chMax val="1"/>
          <dgm:bulletEnabled val="1"/>
        </dgm:presLayoutVars>
      </dgm:prSet>
      <dgm:spPr/>
    </dgm:pt>
    <dgm:pt modelId="{7E0D80E8-D6DE-4B21-802E-F61AAD61BB20}" type="pres">
      <dgm:prSet presAssocID="{E63117BE-E488-46F8-8638-A15EEFA733A3}" presName="levelTx" presStyleLbl="revTx" presStyleIdx="0" presStyleCnt="0">
        <dgm:presLayoutVars>
          <dgm:chMax val="1"/>
          <dgm:bulletEnabled val="1"/>
        </dgm:presLayoutVars>
      </dgm:prSet>
      <dgm:spPr/>
    </dgm:pt>
    <dgm:pt modelId="{93B2A037-11D0-4DB5-ABE8-CE3244D0EAAD}" type="pres">
      <dgm:prSet presAssocID="{A85C7A1B-59E2-4308-808B-0289896D2830}" presName="Name8" presStyleCnt="0"/>
      <dgm:spPr/>
    </dgm:pt>
    <dgm:pt modelId="{D7837EA7-F01F-4F78-B201-F279FADC72E5}" type="pres">
      <dgm:prSet presAssocID="{A85C7A1B-59E2-4308-808B-0289896D2830}" presName="level" presStyleLbl="node1" presStyleIdx="2" presStyleCnt="3">
        <dgm:presLayoutVars>
          <dgm:chMax val="1"/>
          <dgm:bulletEnabled val="1"/>
        </dgm:presLayoutVars>
      </dgm:prSet>
      <dgm:spPr/>
    </dgm:pt>
    <dgm:pt modelId="{26D7633B-73F4-464C-A353-0D9BF294CACD}" type="pres">
      <dgm:prSet presAssocID="{A85C7A1B-59E2-4308-808B-0289896D2830}" presName="levelTx" presStyleLbl="revTx" presStyleIdx="0" presStyleCnt="0">
        <dgm:presLayoutVars>
          <dgm:chMax val="1"/>
          <dgm:bulletEnabled val="1"/>
        </dgm:presLayoutVars>
      </dgm:prSet>
      <dgm:spPr/>
    </dgm:pt>
  </dgm:ptLst>
  <dgm:cxnLst>
    <dgm:cxn modelId="{0BB29529-035A-1A4C-9CD0-8A355F6ED511}" type="presOf" srcId="{A85C7A1B-59E2-4308-808B-0289896D2830}" destId="{26D7633B-73F4-464C-A353-0D9BF294CACD}" srcOrd="1" destOrd="0" presId="urn:microsoft.com/office/officeart/2005/8/layout/pyramid1"/>
    <dgm:cxn modelId="{7F7B5853-A754-4DDB-8E7A-FB626BAB081C}" srcId="{21DE5064-5073-4DDF-BAD5-611C7E5DF72F}" destId="{A85C7A1B-59E2-4308-808B-0289896D2830}" srcOrd="2" destOrd="0" parTransId="{AACFE1FA-A300-4555-B55C-ED350C5639A0}" sibTransId="{DD238FAA-7E6B-4A4B-BD23-ACFE317020C2}"/>
    <dgm:cxn modelId="{5D98095C-EEFE-D94F-92EA-E5C92D927FE1}" type="presOf" srcId="{4E8F88BA-4EB2-4526-A626-EE3480ABD153}" destId="{4A33469B-D01D-4448-86B3-EA7606461AA3}" srcOrd="1" destOrd="0" presId="urn:microsoft.com/office/officeart/2005/8/layout/pyramid1"/>
    <dgm:cxn modelId="{57E9006F-1FFC-AC41-9204-11A63DB702F0}" type="presOf" srcId="{21DE5064-5073-4DDF-BAD5-611C7E5DF72F}" destId="{7029292E-F83A-4521-ADE3-9F45F00E1383}" srcOrd="0" destOrd="0" presId="urn:microsoft.com/office/officeart/2005/8/layout/pyramid1"/>
    <dgm:cxn modelId="{66206E91-5CAD-8A4F-B5F0-99A5AEB4B7BA}" type="presOf" srcId="{E63117BE-E488-46F8-8638-A15EEFA733A3}" destId="{5AC67AE6-F57B-4900-BA4D-D40C5E3CD27F}" srcOrd="0" destOrd="0" presId="urn:microsoft.com/office/officeart/2005/8/layout/pyramid1"/>
    <dgm:cxn modelId="{7FBBAD9D-1E57-F54B-830C-68B0629CFB9E}" type="presOf" srcId="{E63117BE-E488-46F8-8638-A15EEFA733A3}" destId="{7E0D80E8-D6DE-4B21-802E-F61AAD61BB20}" srcOrd="1" destOrd="0" presId="urn:microsoft.com/office/officeart/2005/8/layout/pyramid1"/>
    <dgm:cxn modelId="{470A6EA5-6FD6-B64A-AF8C-F1151C8FDD10}" type="presOf" srcId="{4E8F88BA-4EB2-4526-A626-EE3480ABD153}" destId="{8A68178D-7389-4071-8C9A-663D1E424E51}" srcOrd="0" destOrd="0" presId="urn:microsoft.com/office/officeart/2005/8/layout/pyramid1"/>
    <dgm:cxn modelId="{DDE923A6-94A8-4C52-9DA6-14F024644B49}" srcId="{21DE5064-5073-4DDF-BAD5-611C7E5DF72F}" destId="{4E8F88BA-4EB2-4526-A626-EE3480ABD153}" srcOrd="0" destOrd="0" parTransId="{BF68CDED-BA69-4AA8-8635-A4008CAD9C4D}" sibTransId="{A8179D26-4A52-4817-9083-A4B910DCC392}"/>
    <dgm:cxn modelId="{86272BF0-1D55-4B33-AEDE-E3664FF27546}" srcId="{21DE5064-5073-4DDF-BAD5-611C7E5DF72F}" destId="{E63117BE-E488-46F8-8638-A15EEFA733A3}" srcOrd="1" destOrd="0" parTransId="{04DC0172-3DC1-4F6B-9784-CC7D4F8A82E5}" sibTransId="{1DF0E69A-6D21-44DC-A3E8-B07987BF2330}"/>
    <dgm:cxn modelId="{589DD2F1-DBBB-304D-8E3F-F4C5D06AF7CE}" type="presOf" srcId="{A85C7A1B-59E2-4308-808B-0289896D2830}" destId="{D7837EA7-F01F-4F78-B201-F279FADC72E5}" srcOrd="0" destOrd="0" presId="urn:microsoft.com/office/officeart/2005/8/layout/pyramid1"/>
    <dgm:cxn modelId="{DC6E8DC2-0B44-6E4E-842E-6225CE224173}" type="presParOf" srcId="{7029292E-F83A-4521-ADE3-9F45F00E1383}" destId="{E659DFE9-2983-417B-AA17-830282A43E0A}" srcOrd="0" destOrd="0" presId="urn:microsoft.com/office/officeart/2005/8/layout/pyramid1"/>
    <dgm:cxn modelId="{0247B78E-3EB7-EA4B-8AA7-650036D8599C}" type="presParOf" srcId="{E659DFE9-2983-417B-AA17-830282A43E0A}" destId="{8A68178D-7389-4071-8C9A-663D1E424E51}" srcOrd="0" destOrd="0" presId="urn:microsoft.com/office/officeart/2005/8/layout/pyramid1"/>
    <dgm:cxn modelId="{32228B00-D86E-E948-BBA8-9CA5338AFA12}" type="presParOf" srcId="{E659DFE9-2983-417B-AA17-830282A43E0A}" destId="{4A33469B-D01D-4448-86B3-EA7606461AA3}" srcOrd="1" destOrd="0" presId="urn:microsoft.com/office/officeart/2005/8/layout/pyramid1"/>
    <dgm:cxn modelId="{09025AD3-ED90-9648-9724-1030981358A1}" type="presParOf" srcId="{7029292E-F83A-4521-ADE3-9F45F00E1383}" destId="{4E4E339E-EA3B-43FE-B96C-0419034AB890}" srcOrd="1" destOrd="0" presId="urn:microsoft.com/office/officeart/2005/8/layout/pyramid1"/>
    <dgm:cxn modelId="{FBA9793F-1725-734B-BB73-9C9B27B28D67}" type="presParOf" srcId="{4E4E339E-EA3B-43FE-B96C-0419034AB890}" destId="{5AC67AE6-F57B-4900-BA4D-D40C5E3CD27F}" srcOrd="0" destOrd="0" presId="urn:microsoft.com/office/officeart/2005/8/layout/pyramid1"/>
    <dgm:cxn modelId="{32707726-EA2C-B143-8DD8-20EB5F1456E4}" type="presParOf" srcId="{4E4E339E-EA3B-43FE-B96C-0419034AB890}" destId="{7E0D80E8-D6DE-4B21-802E-F61AAD61BB20}" srcOrd="1" destOrd="0" presId="urn:microsoft.com/office/officeart/2005/8/layout/pyramid1"/>
    <dgm:cxn modelId="{D3C1B67E-A5BB-C549-A60B-F77D11499D2C}" type="presParOf" srcId="{7029292E-F83A-4521-ADE3-9F45F00E1383}" destId="{93B2A037-11D0-4DB5-ABE8-CE3244D0EAAD}" srcOrd="2" destOrd="0" presId="urn:microsoft.com/office/officeart/2005/8/layout/pyramid1"/>
    <dgm:cxn modelId="{326056B2-B458-1D45-AC2A-FE62D30FADA7}" type="presParOf" srcId="{93B2A037-11D0-4DB5-ABE8-CE3244D0EAAD}" destId="{D7837EA7-F01F-4F78-B201-F279FADC72E5}" srcOrd="0" destOrd="0" presId="urn:microsoft.com/office/officeart/2005/8/layout/pyramid1"/>
    <dgm:cxn modelId="{55EC4199-8615-5440-B9E8-A46726BE1920}" type="presParOf" srcId="{93B2A037-11D0-4DB5-ABE8-CE3244D0EAAD}" destId="{26D7633B-73F4-464C-A353-0D9BF294CAC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8178D-7389-4071-8C9A-663D1E424E51}">
      <dsp:nvSpPr>
        <dsp:cNvPr id="0" name=""/>
        <dsp:cNvSpPr/>
      </dsp:nvSpPr>
      <dsp:spPr>
        <a:xfrm>
          <a:off x="2997200" y="0"/>
          <a:ext cx="2997200" cy="1828800"/>
        </a:xfrm>
        <a:prstGeom prst="trapezoid">
          <a:avLst>
            <a:gd name="adj" fmla="val 8194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kern="1200" cap="none" normalizeH="0" baseline="0">
              <a:ln>
                <a:noFill/>
              </a:ln>
              <a:solidFill>
                <a:schemeClr val="tx1"/>
              </a:solidFill>
              <a:effectLst/>
              <a:latin typeface="Arial Narrow" pitchFamily="34" charset="0"/>
              <a:cs typeface="Arial" charset="0"/>
            </a:rPr>
            <a:t>Disciplinary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kern="1200" cap="none" normalizeH="0" baseline="0">
              <a:ln>
                <a:noFill/>
              </a:ln>
              <a:solidFill>
                <a:schemeClr val="tx1"/>
              </a:solidFill>
              <a:effectLst/>
              <a:latin typeface="Arial Narrow" pitchFamily="34" charset="0"/>
              <a:cs typeface="Arial" charset="0"/>
            </a:rPr>
            <a:t>Literacy</a:t>
          </a:r>
          <a:endParaRPr kumimoji="0" lang="en-US" sz="1500" b="1" i="0" u="none" strike="noStrike" kern="1200" cap="none" normalizeH="0" baseline="0">
            <a:ln>
              <a:noFill/>
            </a:ln>
            <a:solidFill>
              <a:schemeClr val="tx1"/>
            </a:solidFill>
            <a:effectLst/>
            <a:latin typeface="Arial" charset="0"/>
            <a:cs typeface="Arial" charset="0"/>
          </a:endParaRPr>
        </a:p>
      </dsp:txBody>
      <dsp:txXfrm>
        <a:off x="2997200" y="0"/>
        <a:ext cx="2997200" cy="1828800"/>
      </dsp:txXfrm>
    </dsp:sp>
    <dsp:sp modelId="{5AC67AE6-F57B-4900-BA4D-D40C5E3CD27F}">
      <dsp:nvSpPr>
        <dsp:cNvPr id="0" name=""/>
        <dsp:cNvSpPr/>
      </dsp:nvSpPr>
      <dsp:spPr>
        <a:xfrm>
          <a:off x="1498600" y="1828800"/>
          <a:ext cx="5994400" cy="1828800"/>
        </a:xfrm>
        <a:prstGeom prst="trapezoid">
          <a:avLst>
            <a:gd name="adj" fmla="val 8194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kern="1200" cap="none" normalizeH="0" baseline="0">
              <a:ln>
                <a:noFill/>
              </a:ln>
              <a:solidFill>
                <a:schemeClr val="tx1"/>
              </a:solidFill>
              <a:effectLst/>
              <a:latin typeface="Arial Narrow" pitchFamily="34" charset="0"/>
              <a:cs typeface="Arial" charset="0"/>
            </a:rPr>
            <a:t>Intermediate Literacy</a:t>
          </a:r>
          <a:endParaRPr kumimoji="0" lang="en-US" sz="1500" b="0" i="0" u="none" strike="noStrike" kern="1200" cap="none" normalizeH="0" baseline="0">
            <a:ln>
              <a:noFill/>
            </a:ln>
            <a:solidFill>
              <a:schemeClr val="tx1"/>
            </a:solidFill>
            <a:effectLst/>
            <a:latin typeface="Arial" charset="0"/>
            <a:cs typeface="Arial" charset="0"/>
          </a:endParaRPr>
        </a:p>
      </dsp:txBody>
      <dsp:txXfrm>
        <a:off x="2547619" y="1828800"/>
        <a:ext cx="3896360" cy="1828800"/>
      </dsp:txXfrm>
    </dsp:sp>
    <dsp:sp modelId="{D7837EA7-F01F-4F78-B201-F279FADC72E5}">
      <dsp:nvSpPr>
        <dsp:cNvPr id="0" name=""/>
        <dsp:cNvSpPr/>
      </dsp:nvSpPr>
      <dsp:spPr>
        <a:xfrm>
          <a:off x="0" y="3657600"/>
          <a:ext cx="8991600" cy="1828800"/>
        </a:xfrm>
        <a:prstGeom prst="trapezoid">
          <a:avLst>
            <a:gd name="adj" fmla="val 8194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1" i="0" u="none" strike="noStrike" kern="1200" cap="none" normalizeH="0" baseline="0">
            <a:ln>
              <a:noFill/>
            </a:ln>
            <a:solidFill>
              <a:schemeClr val="tx1"/>
            </a:solidFill>
            <a:effectLst/>
            <a:latin typeface="Arial Narrow"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kern="1200" cap="none" normalizeH="0" baseline="0">
              <a:ln>
                <a:noFill/>
              </a:ln>
              <a:solidFill>
                <a:schemeClr val="tx1"/>
              </a:solidFill>
              <a:effectLst/>
              <a:latin typeface="Arial Narrow" pitchFamily="34" charset="0"/>
              <a:cs typeface="Arial" charset="0"/>
            </a:rPr>
            <a:t>Basic Literacy</a:t>
          </a:r>
          <a:endParaRPr kumimoji="0" lang="en-US" sz="1500" b="0" i="0" u="none" strike="noStrike" kern="1200" cap="none" normalizeH="0" baseline="0">
            <a:ln>
              <a:noFill/>
            </a:ln>
            <a:solidFill>
              <a:schemeClr val="tx1"/>
            </a:solidFill>
            <a:effectLst/>
            <a:latin typeface="Arial" charset="0"/>
            <a:cs typeface="Arial" charset="0"/>
          </a:endParaRPr>
        </a:p>
      </dsp:txBody>
      <dsp:txXfrm>
        <a:off x="1573529" y="3657600"/>
        <a:ext cx="5844540" cy="18288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8016FC-C516-4A8B-8530-000C1D91BF7C}" type="slidenum">
              <a:rPr lang="en-US"/>
              <a:pPr>
                <a:defRPr/>
              </a:pPr>
              <a:t>‹#›</a:t>
            </a:fld>
            <a:endParaRPr lang="en-US"/>
          </a:p>
        </p:txBody>
      </p:sp>
    </p:spTree>
    <p:extLst>
      <p:ext uri="{BB962C8B-B14F-4D97-AF65-F5344CB8AC3E}">
        <p14:creationId xmlns:p14="http://schemas.microsoft.com/office/powerpoint/2010/main" val="774975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3F190726-1D7A-48F6-9E34-D0B7E20AAAE9}"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8016FC-C516-4A8B-8530-000C1D91BF7C}" type="slidenum">
              <a:rPr lang="en-US" smtClean="0"/>
              <a:pPr>
                <a:defRPr/>
              </a:pPr>
              <a:t>19</a:t>
            </a:fld>
            <a:endParaRPr lang="en-US"/>
          </a:p>
        </p:txBody>
      </p:sp>
    </p:spTree>
    <p:extLst>
      <p:ext uri="{BB962C8B-B14F-4D97-AF65-F5344CB8AC3E}">
        <p14:creationId xmlns:p14="http://schemas.microsoft.com/office/powerpoint/2010/main" val="181156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8016FC-C516-4A8B-8530-000C1D91BF7C}" type="slidenum">
              <a:rPr lang="en-US" smtClean="0"/>
              <a:pPr>
                <a:defRPr/>
              </a:pPr>
              <a:t>21</a:t>
            </a:fld>
            <a:endParaRPr lang="en-US"/>
          </a:p>
        </p:txBody>
      </p:sp>
    </p:spTree>
    <p:extLst>
      <p:ext uri="{BB962C8B-B14F-4D97-AF65-F5344CB8AC3E}">
        <p14:creationId xmlns:p14="http://schemas.microsoft.com/office/powerpoint/2010/main" val="181156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8016FC-C516-4A8B-8530-000C1D91BF7C}" type="slidenum">
              <a:rPr lang="en-US" smtClean="0"/>
              <a:pPr>
                <a:defRPr/>
              </a:pPr>
              <a:t>22</a:t>
            </a:fld>
            <a:endParaRPr lang="en-US"/>
          </a:p>
        </p:txBody>
      </p:sp>
    </p:spTree>
    <p:extLst>
      <p:ext uri="{BB962C8B-B14F-4D97-AF65-F5344CB8AC3E}">
        <p14:creationId xmlns:p14="http://schemas.microsoft.com/office/powerpoint/2010/main" val="1811562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8016FC-C516-4A8B-8530-000C1D91BF7C}" type="slidenum">
              <a:rPr lang="en-US" smtClean="0"/>
              <a:pPr>
                <a:defRPr/>
              </a:pPr>
              <a:t>23</a:t>
            </a:fld>
            <a:endParaRPr lang="en-US"/>
          </a:p>
        </p:txBody>
      </p:sp>
    </p:spTree>
    <p:extLst>
      <p:ext uri="{BB962C8B-B14F-4D97-AF65-F5344CB8AC3E}">
        <p14:creationId xmlns:p14="http://schemas.microsoft.com/office/powerpoint/2010/main" val="181156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F32F92F-6349-4323-B460-E774478CBEDC}" type="slidenum">
              <a:rPr lang="en-US" smtClean="0"/>
              <a:pPr/>
              <a:t>39</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2C96FF2-B2A3-49F8-89FF-A896BC8614F8}" type="slidenum">
              <a:rPr lang="en-US" smtClean="0"/>
              <a:pPr/>
              <a:t>48</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z="1000" dirty="0"/>
              <a:t>In the history meetings, the team liked a number of strategies and made suggestions for improvement. One such strategy was the history events chart. Coherence and understanding how the stories of history connect to each other is crucial to understanding narrative history. As students read about a particular event, they write down answers to the questions of who, what, where, when, how, and why</a:t>
            </a:r>
            <a:r>
              <a:rPr lang="en-US" sz="1000" i="1" dirty="0"/>
              <a:t> </a:t>
            </a:r>
            <a:r>
              <a:rPr lang="en-US" sz="1000" dirty="0"/>
              <a:t>in order to summarize the key narrative events. They do the same with each event they read about. However, the compelling task — the one that addresses a specific disciplinary problem in reading history — is to determine what the relationship is between the first and second event, between the second and third event, and so on. Students are asked to think about the most likely connections and to write these on the chart. The historians were approving of this task because it mirrored the kind of thinking that historians do. That is, historians infer cause-and-effect relationships when they study events and what precedes and follows them. These relationships are not necessarily visible in the events themselves, nor are they always made explicit in high school history texts, so they must be surmised. And, if they </a:t>
            </a:r>
            <a:r>
              <a:rPr lang="en-US" sz="1000" i="1" dirty="0"/>
              <a:t>are</a:t>
            </a:r>
            <a:r>
              <a:rPr lang="en-US" sz="1000" dirty="0"/>
              <a:t> made explicit in the text, students generally regard the connection as “truth” rather than as the construction of the writer. The task, then, not only mirrored historians’ thinking, but also offered the opportunity for students to construct the cause-and-effect relationships themselves. </a:t>
            </a:r>
          </a:p>
          <a:p>
            <a:pPr eaLnBrk="1" hangingPunct="1"/>
            <a:r>
              <a:rPr lang="en-US" sz="1000" dirty="0"/>
              <a:t>The high school teachers have tried out several promising strategies in the classroom, including the ones described above. One of the history teachers engaged in a quasi-experimental study of another history strategy — one he called “The Multiple Gist” strategy. In this strategy, students read one text and summarize it, read another text and incorporate that text into the summary, then read another text and incorporate that text into the summary, and so on. The summary has to stay the same length, essentially, and this forces a student to use words such as </a:t>
            </a:r>
            <a:r>
              <a:rPr lang="en-US" sz="1000" i="1" dirty="0"/>
              <a:t>similarly</a:t>
            </a:r>
            <a:r>
              <a:rPr lang="en-US" sz="1000" dirty="0"/>
              <a:t> or </a:t>
            </a:r>
            <a:r>
              <a:rPr lang="en-US" sz="1000" i="1" dirty="0"/>
              <a:t>in contrast</a:t>
            </a:r>
            <a:r>
              <a:rPr lang="en-US" sz="1000" dirty="0"/>
              <a:t> when incorporating texts that compare or contrast with each other. His preliminary results reveal that students who learned the multiple-gist strategy wrote longer, more coherent answers to essay questions.</a:t>
            </a:r>
          </a:p>
        </p:txBody>
      </p:sp>
    </p:spTree>
    <p:extLst>
      <p:ext uri="{BB962C8B-B14F-4D97-AF65-F5344CB8AC3E}">
        <p14:creationId xmlns:p14="http://schemas.microsoft.com/office/powerpoint/2010/main" val="125618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2C96FF2-B2A3-49F8-89FF-A896BC8614F8}" type="slidenum">
              <a:rPr lang="en-US" smtClean="0"/>
              <a:pPr/>
              <a:t>49</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z="1000" dirty="0"/>
              <a:t>In the history meetings, the team liked a number of strategies and made suggestions for improvement. One such strategy was the history events chart. Coherence and understanding how the stories of history connect to each other is crucial to understanding narrative history. As students read about a particular event, they write down answers to the questions of who, what, where, when, how, and why</a:t>
            </a:r>
            <a:r>
              <a:rPr lang="en-US" sz="1000" i="1" dirty="0"/>
              <a:t> </a:t>
            </a:r>
            <a:r>
              <a:rPr lang="en-US" sz="1000" dirty="0"/>
              <a:t>in order to summarize the key narrative events. They do the same with each event they read about. However, the compelling task — the one that addresses a specific disciplinary problem in reading history — is to determine what the relationship is between the first and second event, between the second and third event, and so on. Students are asked to think about the most likely connections and to write these on the chart. The historians were approving of this task because it mirrored the kind of thinking that historians do. That is, historians infer cause-and-effect relationships when they study events and what precedes and follows them. These relationships are not necessarily visible in the events themselves, nor are they always made explicit in high school history texts, so they must be surmised. And, if they </a:t>
            </a:r>
            <a:r>
              <a:rPr lang="en-US" sz="1000" i="1" dirty="0"/>
              <a:t>are</a:t>
            </a:r>
            <a:r>
              <a:rPr lang="en-US" sz="1000" dirty="0"/>
              <a:t> made explicit in the text, students generally regard the connection as “truth” rather than as the construction of the writer. The task, then, not only mirrored historians’ thinking, but also offered the opportunity for students to construct the cause-and-effect relationships themselves. </a:t>
            </a:r>
          </a:p>
          <a:p>
            <a:pPr eaLnBrk="1" hangingPunct="1"/>
            <a:r>
              <a:rPr lang="en-US" sz="1000" dirty="0"/>
              <a:t>The high school teachers have tried out several promising strategies in the classroom, including the ones described above. One of the history teachers engaged in a quasi-experimental study of another history strategy — one he called “The Multiple Gist” strategy. In this strategy, students read one text and summarize it, read another text and incorporate that text into the summary, then read another text and incorporate that text into the summary, and so on. The summary has to stay the same length, essentially, and this forces a student to use words such as </a:t>
            </a:r>
            <a:r>
              <a:rPr lang="en-US" sz="1000" i="1" dirty="0"/>
              <a:t>similarly</a:t>
            </a:r>
            <a:r>
              <a:rPr lang="en-US" sz="1000" dirty="0"/>
              <a:t> or </a:t>
            </a:r>
            <a:r>
              <a:rPr lang="en-US" sz="1000" i="1" dirty="0"/>
              <a:t>in contrast</a:t>
            </a:r>
            <a:r>
              <a:rPr lang="en-US" sz="1000" dirty="0"/>
              <a:t> when incorporating texts that compare or contrast with each other. His preliminary results reveal that students who learned the multiple-gist strategy wrote longer, more coherent answers to essay questions.</a:t>
            </a:r>
          </a:p>
        </p:txBody>
      </p:sp>
    </p:spTree>
    <p:extLst>
      <p:ext uri="{BB962C8B-B14F-4D97-AF65-F5344CB8AC3E}">
        <p14:creationId xmlns:p14="http://schemas.microsoft.com/office/powerpoint/2010/main" val="415803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2C96FF2-B2A3-49F8-89FF-A896BC8614F8}" type="slidenum">
              <a:rPr lang="en-US" smtClean="0"/>
              <a:pPr/>
              <a:t>50</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z="1000" dirty="0"/>
              <a:t>In the history meetings, the team liked a number of strategies and made suggestions for improvement. One such strategy was the history events chart. Coherence and understanding how the stories of history connect to each other is crucial to understanding narrative history. As students read about a particular event, they write down answers to the questions of who, what, where, when, how, and why</a:t>
            </a:r>
            <a:r>
              <a:rPr lang="en-US" sz="1000" i="1" dirty="0"/>
              <a:t> </a:t>
            </a:r>
            <a:r>
              <a:rPr lang="en-US" sz="1000" dirty="0"/>
              <a:t>in order to summarize the key narrative events. They do the same with each event they read about. However, the compelling task — the one that addresses a specific disciplinary problem in reading history — is to determine what the relationship is between the first and second event, between the second and third event, and so on. Students are asked to think about the most likely connections and to write these on the chart. The historians were approving of this task because it mirrored the kind of thinking that historians do. That is, historians infer cause-and-effect relationships when they study events and what precedes and follows them. These relationships are not necessarily visible in the events themselves, nor are they always made explicit in high school history texts, so they must be surmised. And, if they </a:t>
            </a:r>
            <a:r>
              <a:rPr lang="en-US" sz="1000" i="1" dirty="0"/>
              <a:t>are</a:t>
            </a:r>
            <a:r>
              <a:rPr lang="en-US" sz="1000" dirty="0"/>
              <a:t> made explicit in the text, students generally regard the connection as “truth” rather than as the construction of the writer. The task, then, not only mirrored historians’ thinking, but also offered the opportunity for students to construct the cause-and-effect relationships themselves. </a:t>
            </a:r>
          </a:p>
          <a:p>
            <a:pPr eaLnBrk="1" hangingPunct="1"/>
            <a:r>
              <a:rPr lang="en-US" sz="1000" dirty="0"/>
              <a:t>The high school teachers have tried out several promising strategies in the classroom, including the ones described above. One of the history teachers engaged in a quasi-experimental study of another history strategy — one he called “The Multiple Gist” strategy. In this strategy, students read one text and summarize it, read another text and incorporate that text into the summary, then read another text and incorporate that text into the summary, and so on. The summary has to stay the same length, essentially, and this forces a student to use words such as </a:t>
            </a:r>
            <a:r>
              <a:rPr lang="en-US" sz="1000" i="1" dirty="0"/>
              <a:t>similarly</a:t>
            </a:r>
            <a:r>
              <a:rPr lang="en-US" sz="1000" dirty="0"/>
              <a:t> or </a:t>
            </a:r>
            <a:r>
              <a:rPr lang="en-US" sz="1000" i="1" dirty="0"/>
              <a:t>in contrast</a:t>
            </a:r>
            <a:r>
              <a:rPr lang="en-US" sz="1000" dirty="0"/>
              <a:t> when incorporating texts that compare or contrast with each other. His preliminary results reveal that students who learned the multiple-gist strategy wrote longer, more coherent answers to essay questions.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8016FC-C516-4A8B-8530-000C1D91BF7C}" type="slidenum">
              <a:rPr lang="en-US" smtClean="0"/>
              <a:pPr>
                <a:defRPr/>
              </a:pPr>
              <a:t>63</a:t>
            </a:fld>
            <a:endParaRPr lang="en-US"/>
          </a:p>
        </p:txBody>
      </p:sp>
    </p:spTree>
    <p:extLst>
      <p:ext uri="{BB962C8B-B14F-4D97-AF65-F5344CB8AC3E}">
        <p14:creationId xmlns:p14="http://schemas.microsoft.com/office/powerpoint/2010/main" val="838600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different graphics of water molecule– the purpose here is to show that these graphics, though they look quite different are actually the same thing (though they might be emphasizing different aspects of this molecule.</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78</a:t>
            </a:fld>
            <a:endParaRPr lang="en-US"/>
          </a:p>
        </p:txBody>
      </p:sp>
    </p:spTree>
    <p:extLst>
      <p:ext uri="{BB962C8B-B14F-4D97-AF65-F5344CB8AC3E}">
        <p14:creationId xmlns:p14="http://schemas.microsoft.com/office/powerpoint/2010/main" val="231590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3F190726-1D7A-48F6-9E34-D0B7E20AAAE9}"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different graphics of sugar (glucose) molecule.</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79</a:t>
            </a:fld>
            <a:endParaRPr lang="en-US"/>
          </a:p>
        </p:txBody>
      </p:sp>
    </p:spTree>
    <p:extLst>
      <p:ext uri="{BB962C8B-B14F-4D97-AF65-F5344CB8AC3E}">
        <p14:creationId xmlns:p14="http://schemas.microsoft.com/office/powerpoint/2010/main" val="146636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Most </a:t>
            </a:r>
            <a:r>
              <a:rPr lang="en-US" sz="1200" b="1" i="0" kern="1200" dirty="0">
                <a:solidFill>
                  <a:schemeClr val="tx1"/>
                </a:solidFill>
                <a:effectLst/>
                <a:latin typeface="Arial" charset="0"/>
                <a:ea typeface="+mn-ea"/>
                <a:cs typeface="+mn-cs"/>
              </a:rPr>
              <a:t>spiral galaxies</a:t>
            </a:r>
            <a:r>
              <a:rPr lang="en-US" sz="1200" b="0" i="0" kern="1200" dirty="0">
                <a:solidFill>
                  <a:schemeClr val="tx1"/>
                </a:solidFill>
                <a:effectLst/>
                <a:latin typeface="Arial" charset="0"/>
                <a:ea typeface="+mn-ea"/>
                <a:cs typeface="+mn-cs"/>
              </a:rPr>
              <a:t> consist of a flat, rotating disk containing stars, gas and dust, and a central concentration of stars known as the bulge. ... Together with irregular </a:t>
            </a:r>
            <a:r>
              <a:rPr lang="en-US" sz="1200" b="1" i="0" kern="1200" dirty="0">
                <a:solidFill>
                  <a:schemeClr val="tx1"/>
                </a:solidFill>
                <a:effectLst/>
                <a:latin typeface="Arial" charset="0"/>
                <a:ea typeface="+mn-ea"/>
                <a:cs typeface="+mn-cs"/>
              </a:rPr>
              <a:t>galaxies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spiral galaxies</a:t>
            </a:r>
            <a:r>
              <a:rPr lang="en-US" sz="1200" b="0" i="0" kern="1200" dirty="0">
                <a:solidFill>
                  <a:schemeClr val="tx1"/>
                </a:solidFill>
                <a:effectLst/>
                <a:latin typeface="Arial" charset="0"/>
                <a:ea typeface="+mn-ea"/>
                <a:cs typeface="+mn-cs"/>
              </a:rPr>
              <a:t> make up approximately 60% of </a:t>
            </a:r>
            <a:r>
              <a:rPr lang="en-US" sz="1200" b="1" i="0" kern="1200" dirty="0">
                <a:solidFill>
                  <a:schemeClr val="tx1"/>
                </a:solidFill>
                <a:effectLst/>
                <a:latin typeface="Arial" charset="0"/>
                <a:ea typeface="+mn-ea"/>
                <a:cs typeface="+mn-cs"/>
              </a:rPr>
              <a:t>galaxies</a:t>
            </a:r>
            <a:r>
              <a:rPr lang="en-US" sz="1200" b="0" i="0" kern="1200" dirty="0">
                <a:solidFill>
                  <a:schemeClr val="tx1"/>
                </a:solidFill>
                <a:effectLst/>
                <a:latin typeface="Arial" charset="0"/>
                <a:ea typeface="+mn-ea"/>
                <a:cs typeface="+mn-cs"/>
              </a:rPr>
              <a:t> in </a:t>
            </a:r>
            <a:r>
              <a:rPr lang="en-US" sz="1200" b="0" i="0" kern="1200" dirty="0" err="1">
                <a:solidFill>
                  <a:schemeClr val="tx1"/>
                </a:solidFill>
                <a:effectLst/>
                <a:latin typeface="Arial" charset="0"/>
                <a:ea typeface="+mn-ea"/>
                <a:cs typeface="+mn-cs"/>
              </a:rPr>
              <a:t>today's</a:t>
            </a:r>
            <a:r>
              <a:rPr lang="en-US" sz="1200" b="1" i="0" kern="1200" dirty="0" err="1">
                <a:solidFill>
                  <a:schemeClr val="tx1"/>
                </a:solidFill>
                <a:effectLst/>
                <a:latin typeface="Arial" charset="0"/>
                <a:ea typeface="+mn-ea"/>
                <a:cs typeface="+mn-cs"/>
              </a:rPr>
              <a:t>universe</a:t>
            </a:r>
            <a:r>
              <a:rPr lang="en-US" sz="1200" b="0" i="0" kern="1200" dirty="0">
                <a:solidFill>
                  <a:schemeClr val="tx1"/>
                </a:solidFill>
                <a:effectLst/>
                <a:latin typeface="Arial" charset="0"/>
                <a:ea typeface="+mn-ea"/>
                <a:cs typeface="+mn-cs"/>
              </a:rPr>
              <a:t>.</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NOUN</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SPATIAL</a:t>
            </a:r>
            <a:endParaRPr lang="en-US" dirty="0"/>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86</a:t>
            </a:fld>
            <a:endParaRPr lang="en-US"/>
          </a:p>
        </p:txBody>
      </p:sp>
    </p:spTree>
    <p:extLst>
      <p:ext uri="{BB962C8B-B14F-4D97-AF65-F5344CB8AC3E}">
        <p14:creationId xmlns:p14="http://schemas.microsoft.com/office/powerpoint/2010/main" val="1628519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Process/verb: Water cycle </a:t>
            </a:r>
          </a:p>
          <a:p>
            <a:pPr fontAlgn="t"/>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The water </a:t>
            </a:r>
            <a:r>
              <a:rPr lang="en-US" sz="1200" b="1" i="0" kern="1200" dirty="0">
                <a:solidFill>
                  <a:schemeClr val="tx1"/>
                </a:solidFill>
                <a:effectLst/>
                <a:latin typeface="Arial" charset="0"/>
                <a:ea typeface="+mn-ea"/>
                <a:cs typeface="+mn-cs"/>
              </a:rPr>
              <a:t>cycle</a:t>
            </a:r>
            <a:r>
              <a:rPr lang="en-US" sz="1200" b="0" i="0" kern="1200" dirty="0">
                <a:solidFill>
                  <a:schemeClr val="tx1"/>
                </a:solidFill>
                <a:effectLst/>
                <a:latin typeface="Arial" charset="0"/>
                <a:ea typeface="+mn-ea"/>
                <a:cs typeface="+mn-cs"/>
              </a:rPr>
              <a:t> describes how water </a:t>
            </a:r>
            <a:r>
              <a:rPr lang="en-US" sz="1200" b="1" i="0" kern="1200" dirty="0">
                <a:solidFill>
                  <a:schemeClr val="tx1"/>
                </a:solidFill>
                <a:effectLst/>
                <a:latin typeface="Arial" charset="0"/>
                <a:ea typeface="+mn-ea"/>
                <a:cs typeface="+mn-cs"/>
              </a:rPr>
              <a:t>evaporates </a:t>
            </a:r>
            <a:r>
              <a:rPr lang="en-US" sz="1200" b="0" i="0" kern="1200" dirty="0">
                <a:solidFill>
                  <a:schemeClr val="tx1"/>
                </a:solidFill>
                <a:effectLst/>
                <a:latin typeface="Arial" charset="0"/>
                <a:ea typeface="+mn-ea"/>
                <a:cs typeface="+mn-cs"/>
              </a:rPr>
              <a:t>from the surface of the earth, rises into the atmosphere, cools and condenses into </a:t>
            </a:r>
            <a:r>
              <a:rPr lang="en-US" sz="1200" b="1" i="0" kern="1200" dirty="0">
                <a:solidFill>
                  <a:schemeClr val="tx1"/>
                </a:solidFill>
                <a:effectLst/>
                <a:latin typeface="Arial" charset="0"/>
                <a:ea typeface="+mn-ea"/>
                <a:cs typeface="+mn-cs"/>
              </a:rPr>
              <a:t>rain</a:t>
            </a:r>
            <a:r>
              <a:rPr lang="en-US" sz="1200" b="0" i="0" kern="1200" dirty="0">
                <a:solidFill>
                  <a:schemeClr val="tx1"/>
                </a:solidFill>
                <a:effectLst/>
                <a:latin typeface="Arial" charset="0"/>
                <a:ea typeface="+mn-ea"/>
                <a:cs typeface="+mn-cs"/>
              </a:rPr>
              <a:t> or snow in clouds, and falls again to the surface as precipitation.</a:t>
            </a:r>
          </a:p>
          <a:p>
            <a:r>
              <a:rPr lang="en-US" dirty="0"/>
              <a:t>Transpiration: plants give off water through their pores </a:t>
            </a:r>
          </a:p>
          <a:p>
            <a:r>
              <a:rPr lang="en-US" dirty="0"/>
              <a:t>Infiltration: water seeping through the soil to the water table</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87</a:t>
            </a:fld>
            <a:endParaRPr lang="en-US"/>
          </a:p>
        </p:txBody>
      </p:sp>
    </p:spTree>
    <p:extLst>
      <p:ext uri="{BB962C8B-B14F-4D97-AF65-F5344CB8AC3E}">
        <p14:creationId xmlns:p14="http://schemas.microsoft.com/office/powerpoint/2010/main" val="3473064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comparison… it allows one to compare how much atmospheric carbon dioxide there was each decade since 1960</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88</a:t>
            </a:fld>
            <a:endParaRPr lang="en-US"/>
          </a:p>
        </p:txBody>
      </p:sp>
    </p:spTree>
    <p:extLst>
      <p:ext uri="{BB962C8B-B14F-4D97-AF65-F5344CB8AC3E}">
        <p14:creationId xmlns:p14="http://schemas.microsoft.com/office/powerpoint/2010/main" val="2944509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and Comparison</a:t>
            </a:r>
          </a:p>
          <a:p>
            <a:r>
              <a:rPr lang="en-US" dirty="0"/>
              <a:t>Classification of </a:t>
            </a:r>
            <a:r>
              <a:rPr lang="en-US" dirty="0" err="1"/>
              <a:t>hom</a:t>
            </a:r>
            <a:r>
              <a:rPr lang="en-US" dirty="0"/>
              <a:t>-in-</a:t>
            </a:r>
            <a:r>
              <a:rPr lang="en-US" dirty="0" err="1"/>
              <a:t>oid</a:t>
            </a:r>
            <a:r>
              <a:rPr lang="en-US" dirty="0"/>
              <a:t>-</a:t>
            </a:r>
            <a:r>
              <a:rPr lang="en-US" dirty="0" err="1"/>
              <a:t>ea</a:t>
            </a:r>
            <a:r>
              <a:rPr lang="en-US" dirty="0"/>
              <a:t>; </a:t>
            </a:r>
          </a:p>
          <a:p>
            <a:endParaRPr lang="en-US" dirty="0"/>
          </a:p>
          <a:p>
            <a:r>
              <a:rPr lang="en-US" dirty="0"/>
              <a:t>We used to think man was a distinct or unique member of the </a:t>
            </a:r>
            <a:r>
              <a:rPr lang="en-US" dirty="0" err="1"/>
              <a:t>hominoidea</a:t>
            </a:r>
            <a:r>
              <a:rPr lang="en-US" dirty="0"/>
              <a:t> family… newer classification schemes recognize more fine grained distinctions and closer connections with some other members of the family.</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89</a:t>
            </a:fld>
            <a:endParaRPr lang="en-US"/>
          </a:p>
        </p:txBody>
      </p:sp>
    </p:spTree>
    <p:extLst>
      <p:ext uri="{BB962C8B-B14F-4D97-AF65-F5344CB8AC3E}">
        <p14:creationId xmlns:p14="http://schemas.microsoft.com/office/powerpoint/2010/main" val="3976890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 </a:t>
            </a:r>
            <a:r>
              <a:rPr lang="en-US" dirty="0" err="1"/>
              <a:t>Comaprative</a:t>
            </a:r>
            <a:endParaRPr lang="en-US" dirty="0"/>
          </a:p>
          <a:p>
            <a:r>
              <a:rPr lang="en-US" dirty="0"/>
              <a:t>Shows temperature locations</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90</a:t>
            </a:fld>
            <a:endParaRPr lang="en-US"/>
          </a:p>
        </p:txBody>
      </p:sp>
    </p:spTree>
    <p:extLst>
      <p:ext uri="{BB962C8B-B14F-4D97-AF65-F5344CB8AC3E}">
        <p14:creationId xmlns:p14="http://schemas.microsoft.com/office/powerpoint/2010/main" val="570880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(taxonomy) in hierarchical tree form (general to specific)</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91</a:t>
            </a:fld>
            <a:endParaRPr lang="en-US"/>
          </a:p>
        </p:txBody>
      </p:sp>
    </p:spTree>
    <p:extLst>
      <p:ext uri="{BB962C8B-B14F-4D97-AF65-F5344CB8AC3E}">
        <p14:creationId xmlns:p14="http://schemas.microsoft.com/office/powerpoint/2010/main" val="90878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Sequential—illustrates the digestion process</a:t>
            </a:r>
          </a:p>
          <a:p>
            <a:r>
              <a:rPr lang="en-US" dirty="0"/>
              <a:t>Spatial—shows the placement of the digestion system</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92</a:t>
            </a:fld>
            <a:endParaRPr lang="en-US"/>
          </a:p>
        </p:txBody>
      </p:sp>
    </p:spTree>
    <p:extLst>
      <p:ext uri="{BB962C8B-B14F-4D97-AF65-F5344CB8AC3E}">
        <p14:creationId xmlns:p14="http://schemas.microsoft.com/office/powerpoint/2010/main" val="344404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iron rusting</a:t>
            </a:r>
          </a:p>
          <a:p>
            <a:endParaRPr lang="en-US" dirty="0"/>
          </a:p>
          <a:p>
            <a:r>
              <a:rPr lang="en-US" dirty="0"/>
              <a:t>Causal– shows how Oxygen merges into water and how the oxygen from water bonds with iron to create rust</a:t>
            </a:r>
          </a:p>
          <a:p>
            <a:r>
              <a:rPr lang="en-US" dirty="0"/>
              <a:t>Sequential—it is a process</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93</a:t>
            </a:fld>
            <a:endParaRPr lang="en-US"/>
          </a:p>
        </p:txBody>
      </p:sp>
    </p:spTree>
    <p:extLst>
      <p:ext uri="{BB962C8B-B14F-4D97-AF65-F5344CB8AC3E}">
        <p14:creationId xmlns:p14="http://schemas.microsoft.com/office/powerpoint/2010/main" val="147667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different forms of H2O</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94</a:t>
            </a:fld>
            <a:endParaRPr lang="en-US"/>
          </a:p>
        </p:txBody>
      </p:sp>
    </p:spTree>
    <p:extLst>
      <p:ext uri="{BB962C8B-B14F-4D97-AF65-F5344CB8AC3E}">
        <p14:creationId xmlns:p14="http://schemas.microsoft.com/office/powerpoint/2010/main" val="273349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3F190726-1D7A-48F6-9E34-D0B7E20AAAE9}"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Causation—the areas show how the state of matter is changed by heat</a:t>
            </a:r>
          </a:p>
          <a:p>
            <a:r>
              <a:rPr lang="en-US" dirty="0"/>
              <a:t>Comparison</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95</a:t>
            </a:fld>
            <a:endParaRPr lang="en-US"/>
          </a:p>
        </p:txBody>
      </p:sp>
    </p:spTree>
    <p:extLst>
      <p:ext uri="{BB962C8B-B14F-4D97-AF65-F5344CB8AC3E}">
        <p14:creationId xmlns:p14="http://schemas.microsoft.com/office/powerpoint/2010/main" val="3964662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Sequence process flowchart</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96</a:t>
            </a:fld>
            <a:endParaRPr lang="en-US"/>
          </a:p>
        </p:txBody>
      </p:sp>
    </p:spTree>
    <p:extLst>
      <p:ext uri="{BB962C8B-B14F-4D97-AF65-F5344CB8AC3E}">
        <p14:creationId xmlns:p14="http://schemas.microsoft.com/office/powerpoint/2010/main" val="494267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Causal relationships</a:t>
            </a:r>
          </a:p>
          <a:p>
            <a:endParaRPr lang="en-US" dirty="0"/>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97</a:t>
            </a:fld>
            <a:endParaRPr lang="en-US"/>
          </a:p>
        </p:txBody>
      </p:sp>
    </p:spTree>
    <p:extLst>
      <p:ext uri="{BB962C8B-B14F-4D97-AF65-F5344CB8AC3E}">
        <p14:creationId xmlns:p14="http://schemas.microsoft.com/office/powerpoint/2010/main" val="95874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classification </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98</a:t>
            </a:fld>
            <a:endParaRPr lang="en-US"/>
          </a:p>
        </p:txBody>
      </p:sp>
    </p:spTree>
    <p:extLst>
      <p:ext uri="{BB962C8B-B14F-4D97-AF65-F5344CB8AC3E}">
        <p14:creationId xmlns:p14="http://schemas.microsoft.com/office/powerpoint/2010/main" val="3385806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ozone layer at two different times</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99</a:t>
            </a:fld>
            <a:endParaRPr lang="en-US"/>
          </a:p>
        </p:txBody>
      </p:sp>
    </p:spTree>
    <p:extLst>
      <p:ext uri="{BB962C8B-B14F-4D97-AF65-F5344CB8AC3E}">
        <p14:creationId xmlns:p14="http://schemas.microsoft.com/office/powerpoint/2010/main" val="839543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100</a:t>
            </a:fld>
            <a:endParaRPr lang="en-US"/>
          </a:p>
        </p:txBody>
      </p:sp>
    </p:spTree>
    <p:extLst>
      <p:ext uri="{BB962C8B-B14F-4D97-AF65-F5344CB8AC3E}">
        <p14:creationId xmlns:p14="http://schemas.microsoft.com/office/powerpoint/2010/main" val="485388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structure of human brain</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101</a:t>
            </a:fld>
            <a:endParaRPr lang="en-US"/>
          </a:p>
        </p:txBody>
      </p:sp>
    </p:spTree>
    <p:extLst>
      <p:ext uri="{BB962C8B-B14F-4D97-AF65-F5344CB8AC3E}">
        <p14:creationId xmlns:p14="http://schemas.microsoft.com/office/powerpoint/2010/main" val="742146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 engineering blueprint… showing circuits</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102</a:t>
            </a:fld>
            <a:endParaRPr lang="en-US"/>
          </a:p>
        </p:txBody>
      </p:sp>
    </p:spTree>
    <p:extLst>
      <p:ext uri="{BB962C8B-B14F-4D97-AF65-F5344CB8AC3E}">
        <p14:creationId xmlns:p14="http://schemas.microsoft.com/office/powerpoint/2010/main" val="3588601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Causal—relationship of growth rates in an experiment (crowding impact on growth)</a:t>
            </a:r>
          </a:p>
          <a:p>
            <a:r>
              <a:rPr lang="en-US" dirty="0"/>
              <a:t>Comparison</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103</a:t>
            </a:fld>
            <a:endParaRPr lang="en-US"/>
          </a:p>
        </p:txBody>
      </p:sp>
    </p:spTree>
    <p:extLst>
      <p:ext uri="{BB962C8B-B14F-4D97-AF65-F5344CB8AC3E}">
        <p14:creationId xmlns:p14="http://schemas.microsoft.com/office/powerpoint/2010/main" val="2310049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and Comparison</a:t>
            </a:r>
          </a:p>
          <a:p>
            <a:r>
              <a:rPr lang="en-US" dirty="0"/>
              <a:t>Classification of </a:t>
            </a:r>
            <a:r>
              <a:rPr lang="en-US" dirty="0" err="1"/>
              <a:t>hom</a:t>
            </a:r>
            <a:r>
              <a:rPr lang="en-US" dirty="0"/>
              <a:t>-in-</a:t>
            </a:r>
            <a:r>
              <a:rPr lang="en-US" dirty="0" err="1"/>
              <a:t>oid</a:t>
            </a:r>
            <a:r>
              <a:rPr lang="en-US" dirty="0"/>
              <a:t>-</a:t>
            </a:r>
            <a:r>
              <a:rPr lang="en-US" dirty="0" err="1"/>
              <a:t>ea</a:t>
            </a:r>
            <a:r>
              <a:rPr lang="en-US" dirty="0"/>
              <a:t>; </a:t>
            </a:r>
          </a:p>
          <a:p>
            <a:endParaRPr lang="en-US" dirty="0"/>
          </a:p>
          <a:p>
            <a:r>
              <a:rPr lang="en-US" dirty="0"/>
              <a:t>We used to think man was a distinct or unique member of the </a:t>
            </a:r>
            <a:r>
              <a:rPr lang="en-US" dirty="0" err="1"/>
              <a:t>hominoidea</a:t>
            </a:r>
            <a:r>
              <a:rPr lang="en-US" dirty="0"/>
              <a:t> family… newer classification schemes recognize more fine grained distinctions and closer connections with some other members of the family.</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104</a:t>
            </a:fld>
            <a:endParaRPr lang="en-US"/>
          </a:p>
        </p:txBody>
      </p:sp>
    </p:spTree>
    <p:extLst>
      <p:ext uri="{BB962C8B-B14F-4D97-AF65-F5344CB8AC3E}">
        <p14:creationId xmlns:p14="http://schemas.microsoft.com/office/powerpoint/2010/main" val="212447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3F190726-1D7A-48F6-9E34-D0B7E20AAAE9}"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lunar soil elements</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105</a:t>
            </a:fld>
            <a:endParaRPr lang="en-US"/>
          </a:p>
        </p:txBody>
      </p:sp>
    </p:spTree>
    <p:extLst>
      <p:ext uri="{BB962C8B-B14F-4D97-AF65-F5344CB8AC3E}">
        <p14:creationId xmlns:p14="http://schemas.microsoft.com/office/powerpoint/2010/main" val="355048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 Classifying where the American black bear fits in biological classification system (taxonomy ranks)</a:t>
            </a:r>
          </a:p>
          <a:p>
            <a:r>
              <a:rPr lang="en-US" dirty="0"/>
              <a:t>Comparative</a:t>
            </a:r>
          </a:p>
        </p:txBody>
      </p:sp>
      <p:sp>
        <p:nvSpPr>
          <p:cNvPr id="4" name="Slide Number Placeholder 3"/>
          <p:cNvSpPr>
            <a:spLocks noGrp="1"/>
          </p:cNvSpPr>
          <p:nvPr>
            <p:ph type="sldNum" sz="quarter" idx="5"/>
          </p:nvPr>
        </p:nvSpPr>
        <p:spPr/>
        <p:txBody>
          <a:bodyPr/>
          <a:lstStyle/>
          <a:p>
            <a:pPr>
              <a:defRPr/>
            </a:pPr>
            <a:fld id="{C58016FC-C516-4A8B-8530-000C1D91BF7C}" type="slidenum">
              <a:rPr lang="en-US" smtClean="0"/>
              <a:pPr>
                <a:defRPr/>
              </a:pPr>
              <a:t>106</a:t>
            </a:fld>
            <a:endParaRPr lang="en-US"/>
          </a:p>
        </p:txBody>
      </p:sp>
    </p:spTree>
    <p:extLst>
      <p:ext uri="{BB962C8B-B14F-4D97-AF65-F5344CB8AC3E}">
        <p14:creationId xmlns:p14="http://schemas.microsoft.com/office/powerpoint/2010/main" val="427271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3F190726-1D7A-48F6-9E34-D0B7E20AAAE9}"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3F190726-1D7A-48F6-9E34-D0B7E20AAAE9}"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EE63B76-AE0D-409A-8EEF-B8D2CAFF5AE1}" type="slidenum">
              <a:rPr lang="en-US" smtClean="0"/>
              <a:pPr/>
              <a:t>9</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t>This pyramid illustrates the development of literacy. The pyramid base represents highly generalizable basic skills entailed in all reading tasks, (decoding skills, print and literacy conventions, recognition of high-frequency words, basic punctuation, etc). Most kids master these in the primary grades, and even those who struggle tend to master them before high school entry.  As students progress, more sophisticated skills develop. These skills are not as widely applicable to different texts and reading situations, but neither are they linked to particular disciplinary specializations. They include decoding multisyllabic words, less common punctuation (such as split quotes), knowing more vocabulary including words not common in oral language, developing the cognitive endurance to maintain attention to extended discourse, monitoring  comprehension, and using fix-up procedures such as rereading. They gain access to more complex forms of text organization, and begin to use author purpose as a tool for critical response. Most students learn these by the end of middle school, but many schoolers struggle with them. In high school, some students even begin to master more specialized reading routines/language uses, but these new routines, though powerful, tend to be constrained in their applicability to most reading tasks. The constraints on the generalizability of literacy skills for more advanced readers — symbolized here by the narrowing of the pyramid — are imposed by the increasingly disciplinary and technical turn in the nature of literacy tasks. Although most students manage to master basic and even intermediate literacy skills, many never gain proficiency with these more advanced skills.</a:t>
            </a:r>
          </a:p>
          <a:p>
            <a:pPr eaLnBrk="1" hangingPunct="1"/>
            <a:r>
              <a:rPr lang="en-US"/>
              <a:t>Progressing higher in the pyramid means learning more sophisticated, but less generalizable, skills and routines.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7BDC41B-027E-4228-8324-FE62992B2092}" type="slidenum">
              <a:rPr lang="en-US" smtClean="0"/>
              <a:pPr/>
              <a:t>14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sz="1000" dirty="0"/>
              <a:t>Experts, teacher educators and high school teachers displayed reluctance in embracing the idea of strategy instruction. For most, the concept was new, and the reading strategies we shared with them seemed contrived and irrelevant. This reluctance was revealing, because it mirrored the disinclination of the preservice students in the high school literacy class. The chemistry team’s reluctance only changed when we introduced our version of structured summarization, a strategy that we based specifically on their insights about chemistry reading. Using this strategy, students take notes in a chart format. Each section of the chart reflected the information that these chemistry specialists said was essential to reading chemistry text. Because chemistry is about the properties of substances and their reactions, a reader who paid attention to these would be engaging in a disciplinary-focused reading. We had illustrated the chart using information from one of the chemistry textbooks the team members had shared with us. One of the chemists who had been dismissive of teaching content area reading strategies (such as summarization) in chemistry reacted by saying, “Well, if they used this, they would be learning chemistry.” He then suggested a modification (the inclusion of a place to summarize atomic expression). The difference between this strategy and summarization was its subject-matter specificity. This strategy was not just about understanding text; it was also about understanding the essence of chemistry.</a:t>
            </a:r>
          </a:p>
          <a:p>
            <a:pPr eaLnBrk="1" hangingPunct="1"/>
            <a:r>
              <a:rPr lang="en-US" sz="1000" dirty="0"/>
              <a:t>This structured-summarization strategy meshed well with concerns the chemists had expressed earlier when they examined high school chemistry textbooks: the need to identify where the chemistry was. That is, although they understood that some of the information in the text was included purely for motivational purposes or to establish context for students, they were concerned that what students were actually supposed to learn about chemistry was obscured and hidden by these devices. One of the chemistry teachers bitterly complained about a text she had to use in which each chapter began with a real-life problem (such as lake pollution) that was then followed by an explanation of the chemistry behind the problem. She complained that the students were not learning the chemistry. Chemistry learning is somewhat hierarchical in nature. The concepts build on each other, and these concepts can then be applied to situations. That is, the principles are taught as abstractions, and the particulars are exemplars of the abstractions. This chemistry book, however, perseverated on the particular, providing students with little real opportunity to learn the abstractions that could be used to solve other problems. </a:t>
            </a:r>
            <a:r>
              <a:rPr lang="en-US" sz="1000" i="1" dirty="0">
                <a:solidFill>
                  <a:srgbClr val="FF6600"/>
                </a:solidFill>
              </a:rPr>
              <a:t>Important:  charts</a:t>
            </a:r>
            <a:r>
              <a:rPr lang="en-US" sz="1000" i="1" baseline="0" dirty="0">
                <a:solidFill>
                  <a:srgbClr val="FF6600"/>
                </a:solidFill>
              </a:rPr>
              <a:t> are used in content area reading, too.  But the idea is that this particular chart couldn’t be used anywhere else but in chemistry.  That’s what makes it an example of disciplinary literacy.  </a:t>
            </a:r>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Haploid: cell with a single</a:t>
            </a:r>
            <a:r>
              <a:rPr lang="en-US" baseline="0" dirty="0"/>
              <a:t> set of unpaired chromosomes (half the normal number, not from both parents)</a:t>
            </a:r>
            <a:endParaRPr lang="en-US" dirty="0"/>
          </a:p>
          <a:p>
            <a:r>
              <a:rPr lang="en-US" dirty="0"/>
              <a:t>Diploid: cell with two complete sets of chromosomes, one from each parent</a:t>
            </a:r>
          </a:p>
          <a:p>
            <a:endParaRPr lang="en-US" dirty="0"/>
          </a:p>
          <a:p>
            <a:r>
              <a:rPr lang="en-US" dirty="0"/>
              <a:t>Meiosis</a:t>
            </a:r>
          </a:p>
          <a:p>
            <a:r>
              <a:rPr lang="en-US" dirty="0"/>
              <a:t>Mitosis </a:t>
            </a:r>
          </a:p>
          <a:p>
            <a:endParaRPr lang="en-US" dirty="0"/>
          </a:p>
          <a:p>
            <a:r>
              <a:rPr lang="en-US" dirty="0"/>
              <a:t>Allopatric: non overlapping distribution</a:t>
            </a:r>
            <a:r>
              <a:rPr lang="en-US" baseline="0" dirty="0"/>
              <a:t> of species  (other)</a:t>
            </a:r>
            <a:endParaRPr lang="en-US" dirty="0"/>
          </a:p>
          <a:p>
            <a:r>
              <a:rPr lang="en-US" dirty="0"/>
              <a:t>Sympatric:</a:t>
            </a:r>
            <a:r>
              <a:rPr lang="en-US" baseline="0" dirty="0"/>
              <a:t> overlapping distribution of species  (together)</a:t>
            </a:r>
            <a:endParaRPr lang="en-US" dirty="0"/>
          </a:p>
        </p:txBody>
      </p:sp>
      <p:sp>
        <p:nvSpPr>
          <p:cNvPr id="4" name="Slide Number Placeholder 3"/>
          <p:cNvSpPr>
            <a:spLocks noGrp="1"/>
          </p:cNvSpPr>
          <p:nvPr>
            <p:ph type="sldNum" sz="quarter" idx="10"/>
          </p:nvPr>
        </p:nvSpPr>
        <p:spPr/>
        <p:txBody>
          <a:bodyPr/>
          <a:lstStyle/>
          <a:p>
            <a:pPr>
              <a:defRPr/>
            </a:pPr>
            <a:fld id="{C58016FC-C516-4A8B-8530-000C1D91BF7C}" type="slidenum">
              <a:rPr lang="en-US" smtClean="0"/>
              <a:pPr>
                <a:defRPr/>
              </a:pPr>
              <a:t>16</a:t>
            </a:fld>
            <a:endParaRPr lang="en-US"/>
          </a:p>
        </p:txBody>
      </p:sp>
    </p:spTree>
    <p:extLst>
      <p:ext uri="{BB962C8B-B14F-4D97-AF65-F5344CB8AC3E}">
        <p14:creationId xmlns:p14="http://schemas.microsoft.com/office/powerpoint/2010/main" val="48131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144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144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EB066C8D-CD39-4EC8-8826-E5953AA6E394}"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7C6AD1-3916-4CBE-8E17-DBE9422BC47F}"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007C862-DFE1-49CC-A278-D34717422C1A}"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EC1491B-E0FC-4077-A94D-2338C4786C95}"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B5314E7-2869-4DF3-93E5-AE9F803887AE}"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4E333C1-DAB2-4176-9B56-7349A3BCF161}"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bg>
      <p:bgPr>
        <a:solidFill>
          <a:srgbClr val="73CBCF"/>
        </a:solidFill>
        <a:effectLst/>
      </p:bgPr>
    </p:bg>
    <p:spTree>
      <p:nvGrpSpPr>
        <p:cNvPr id="1" name=""/>
        <p:cNvGrpSpPr/>
        <p:nvPr/>
      </p:nvGrpSpPr>
      <p:grpSpPr>
        <a:xfrm>
          <a:off x="0" y="0"/>
          <a:ext cx="0" cy="0"/>
          <a:chOff x="0" y="0"/>
          <a:chExt cx="0" cy="0"/>
        </a:xfrm>
      </p:grpSpPr>
      <p:sp>
        <p:nvSpPr>
          <p:cNvPr id="6" name="矩形 5"/>
          <p:cNvSpPr/>
          <p:nvPr userDrawn="1"/>
        </p:nvSpPr>
        <p:spPr>
          <a:xfrm>
            <a:off x="0" y="5929330"/>
            <a:ext cx="9144000" cy="928670"/>
          </a:xfrm>
          <a:prstGeom prst="rect">
            <a:avLst/>
          </a:prstGeom>
          <a:solidFill>
            <a:srgbClr val="3B4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bs_05.png"/>
          <p:cNvPicPr>
            <a:picLocks noChangeAspect="1"/>
          </p:cNvPicPr>
          <p:nvPr userDrawn="1"/>
        </p:nvPicPr>
        <p:blipFill>
          <a:blip r:embed="rId2"/>
          <a:stretch>
            <a:fillRect/>
          </a:stretch>
        </p:blipFill>
        <p:spPr>
          <a:xfrm>
            <a:off x="5979697" y="1928802"/>
            <a:ext cx="3164335" cy="4735629"/>
          </a:xfrm>
          <a:prstGeom prst="rect">
            <a:avLst/>
          </a:prstGeom>
        </p:spPr>
      </p:pic>
      <p:pic>
        <p:nvPicPr>
          <p:cNvPr id="13" name="图片 12" descr="sb_06.png"/>
          <p:cNvPicPr>
            <a:picLocks noChangeAspect="1"/>
          </p:cNvPicPr>
          <p:nvPr userDrawn="1"/>
        </p:nvPicPr>
        <p:blipFill>
          <a:blip r:embed="rId3"/>
          <a:stretch>
            <a:fillRect/>
          </a:stretch>
        </p:blipFill>
        <p:spPr>
          <a:xfrm>
            <a:off x="5357818" y="5143512"/>
            <a:ext cx="1013080" cy="1329992"/>
          </a:xfrm>
          <a:prstGeom prst="rect">
            <a:avLst/>
          </a:prstGeom>
        </p:spPr>
      </p:pic>
      <p:sp>
        <p:nvSpPr>
          <p:cNvPr id="15" name="文本占位符 14"/>
          <p:cNvSpPr>
            <a:spLocks noGrp="1"/>
          </p:cNvSpPr>
          <p:nvPr>
            <p:ph type="body" sz="quarter" idx="10"/>
          </p:nvPr>
        </p:nvSpPr>
        <p:spPr>
          <a:xfrm>
            <a:off x="1071538" y="428604"/>
            <a:ext cx="4643437" cy="178593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CE1351-E32F-427B-88A8-2162027770D6}"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DB6BF2A-2474-4D30-B83F-A075872EA25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7111013-200F-41D0-8814-5467C396FCAA}"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CC08C5B-0769-4239-8BC0-D744397C915E}"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206D3D1-B2B2-4DC6-8FF2-60BE8891B0B8}"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B10606F-DF33-48C1-A3B6-E716ED850A8F}"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F4CCDCD-F02D-404C-8924-18670D10B4D0}"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286F2B0-647D-422D-B7C1-62E780EB98FC}"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en-US"/>
          </a:p>
        </p:txBody>
      </p:sp>
      <p:sp>
        <p:nvSpPr>
          <p:cNvPr id="6042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436A81AE-2B84-43A8-BBE0-1C6E0B7140DD}" type="slidenum">
              <a:rPr lang="en-US" altLang="en-US"/>
              <a:pPr>
                <a:defRPr/>
              </a:pPr>
              <a:t>‹#›</a:t>
            </a:fld>
            <a:endParaRPr lang="en-US" altLang="en-US"/>
          </a:p>
        </p:txBody>
      </p:sp>
      <p:sp>
        <p:nvSpPr>
          <p:cNvPr id="6042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6042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7"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hyperlink" Target="https://www.projectreadi.org/readi-science-materials/" TargetMode="External"/><Relationship Id="rId2" Type="http://schemas.openxmlformats.org/officeDocument/2006/relationships/hyperlink" Target="https://www.projectreadi.org/" TargetMode="External"/><Relationship Id="rId1" Type="http://schemas.openxmlformats.org/officeDocument/2006/relationships/slideLayout" Target="../slideLayouts/slideLayout2.xml"/><Relationship Id="rId6" Type="http://schemas.openxmlformats.org/officeDocument/2006/relationships/hyperlink" Target="http://sciencearguments.weebly.com/" TargetMode="External"/><Relationship Id="rId5" Type="http://schemas.openxmlformats.org/officeDocument/2006/relationships/hyperlink" Target="http://www.argumentationtoolkit.org/" TargetMode="External"/><Relationship Id="rId4" Type="http://schemas.openxmlformats.org/officeDocument/2006/relationships/hyperlink" Target="http://www.scienceandliteracy.org/"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13.png"/></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1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teachingchannel.org/videos/reading-like-a-historian-repetition" TargetMode="External"/><Relationship Id="rId2" Type="http://schemas.openxmlformats.org/officeDocument/2006/relationships/hyperlink" Target="http://sheg.stanford.edu/rlh" TargetMode="External"/><Relationship Id="rId1" Type="http://schemas.openxmlformats.org/officeDocument/2006/relationships/slideLayout" Target="../slideLayouts/slideLayout2.xml"/><Relationship Id="rId4" Type="http://schemas.openxmlformats.org/officeDocument/2006/relationships/hyperlink" Target="https://web.wm.edu/hsi/index.html"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hyperlink" Target="http://www.sreb.org/cgi-bin/MySQLdb?VIEW=/public/special/signin/view_checkuser.tx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sv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67544" y="500042"/>
            <a:ext cx="8676456" cy="1100158"/>
          </a:xfrm>
        </p:spPr>
        <p:txBody>
          <a:bodyPr>
            <a:noAutofit/>
          </a:bodyPr>
          <a:lstStyle/>
          <a:p>
            <a:pPr>
              <a:buNone/>
            </a:pPr>
            <a:endParaRPr lang="en-US" altLang="zh-CN" sz="3600" dirty="0">
              <a:solidFill>
                <a:schemeClr val="bg1"/>
              </a:solidFill>
            </a:endParaRPr>
          </a:p>
          <a:p>
            <a:pPr>
              <a:buNone/>
            </a:pPr>
            <a:r>
              <a:rPr lang="en-US" altLang="zh-CN" sz="3600" b="1" dirty="0">
                <a:solidFill>
                  <a:srgbClr val="0000FF"/>
                </a:solidFill>
              </a:rPr>
              <a:t>TEACHING DISCIPLINARY LITERACY</a:t>
            </a:r>
            <a:endParaRPr lang="zh-CN" altLang="en-US" sz="3600" b="1" dirty="0">
              <a:solidFill>
                <a:srgbClr val="0000FF"/>
              </a:solidFill>
            </a:endParaRPr>
          </a:p>
        </p:txBody>
      </p:sp>
      <p:sp>
        <p:nvSpPr>
          <p:cNvPr id="3" name="TextBox 2"/>
          <p:cNvSpPr txBox="1"/>
          <p:nvPr/>
        </p:nvSpPr>
        <p:spPr>
          <a:xfrm>
            <a:off x="1447800" y="2590800"/>
            <a:ext cx="5791200" cy="1200328"/>
          </a:xfrm>
          <a:prstGeom prst="rect">
            <a:avLst/>
          </a:prstGeom>
          <a:noFill/>
        </p:spPr>
        <p:txBody>
          <a:bodyPr wrap="square" rtlCol="0">
            <a:spAutoFit/>
          </a:bodyPr>
          <a:lstStyle/>
          <a:p>
            <a:r>
              <a:rPr lang="en-US" sz="2400" dirty="0"/>
              <a:t>Timothy Shanahan</a:t>
            </a:r>
          </a:p>
          <a:p>
            <a:r>
              <a:rPr lang="en-US" sz="2400" dirty="0"/>
              <a:t>University of Illinois at Chicago</a:t>
            </a:r>
          </a:p>
          <a:p>
            <a:r>
              <a:rPr lang="en-US" sz="2400" dirty="0" err="1"/>
              <a:t>www.shanahanonliteracy.com</a:t>
            </a:r>
            <a:endParaRPr lang="en-US" sz="2400" dirty="0"/>
          </a:p>
        </p:txBody>
      </p:sp>
      <p:pic>
        <p:nvPicPr>
          <p:cNvPr id="2" name="Picture 1">
            <a:extLst>
              <a:ext uri="{FF2B5EF4-FFF2-40B4-BE49-F238E27FC236}">
                <a16:creationId xmlns:a16="http://schemas.microsoft.com/office/drawing/2014/main" id="{85EDFD61-EF70-FC4F-9232-78BB8BB2FD22}"/>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E8078ED-6F01-C240-84F3-CC922E59F34D}"/>
              </a:ext>
            </a:extLst>
          </p:cNvPr>
          <p:cNvSpPr txBox="1"/>
          <p:nvPr/>
        </p:nvSpPr>
        <p:spPr>
          <a:xfrm>
            <a:off x="-3657600" y="3962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04823630"/>
      </p:ext>
    </p:extLst>
  </p:cSld>
  <p:clrMapOvr>
    <a:masterClrMapping/>
  </p:clrMapOvr>
  <p:transition>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391400" cy="1019195"/>
          </a:xfrm>
        </p:spPr>
        <p:txBody>
          <a:bodyPr/>
          <a:lstStyle/>
          <a:p>
            <a:pPr marL="0" indent="0">
              <a:buNone/>
            </a:pPr>
            <a:r>
              <a:rPr lang="en-US" sz="3600" b="1" dirty="0">
                <a:solidFill>
                  <a:srgbClr val="0000FF"/>
                </a:solidFill>
              </a:rPr>
              <a:t>Sources of Disciplinary Literacy</a:t>
            </a:r>
          </a:p>
          <a:p>
            <a:pPr marL="0" indent="0">
              <a:buNone/>
            </a:pPr>
            <a:endParaRPr lang="en-US" b="1" dirty="0">
              <a:solidFill>
                <a:srgbClr val="0D0D0D"/>
              </a:solidFill>
            </a:endParaRPr>
          </a:p>
          <a:p>
            <a:r>
              <a:rPr lang="en-US" sz="2400" dirty="0"/>
              <a:t>Studies that compare expert readers with novices (</a:t>
            </a:r>
            <a:r>
              <a:rPr lang="en-US" sz="2400" dirty="0" err="1"/>
              <a:t>Bazerman</a:t>
            </a:r>
            <a:r>
              <a:rPr lang="en-US" sz="2400" dirty="0"/>
              <a:t>, 1985; Geisler, 1994;                 Wineburg,1991, etc.)</a:t>
            </a:r>
          </a:p>
          <a:p>
            <a:r>
              <a:rPr lang="en-US" sz="2400" dirty="0"/>
              <a:t>Functional linguistics analyses of the                        specialized literacy/language practices                used in the disciplines (Fang, 2004;                 Halliday, 1998; </a:t>
            </a:r>
            <a:r>
              <a:rPr lang="en-US" sz="2400" dirty="0" err="1"/>
              <a:t>Schleppegrell</a:t>
            </a:r>
            <a:r>
              <a:rPr lang="en-US" sz="2400" dirty="0"/>
              <a:t>, 2004,                     etc.)</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7546949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51869844-CBC2-F947-B1BE-6F3F93C3C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75" y="381000"/>
            <a:ext cx="6646175" cy="4749800"/>
          </a:xfrm>
          <a:prstGeom prst="rect">
            <a:avLst/>
          </a:prstGeom>
        </p:spPr>
      </p:pic>
    </p:spTree>
    <p:extLst>
      <p:ext uri="{BB962C8B-B14F-4D97-AF65-F5344CB8AC3E}">
        <p14:creationId xmlns:p14="http://schemas.microsoft.com/office/powerpoint/2010/main" val="24088447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53BFA98C-1997-A645-A212-F93A84333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9" y="0"/>
            <a:ext cx="6796252" cy="5255768"/>
          </a:xfrm>
          <a:prstGeom prst="rect">
            <a:avLst/>
          </a:prstGeom>
        </p:spPr>
      </p:pic>
    </p:spTree>
    <p:extLst>
      <p:ext uri="{BB962C8B-B14F-4D97-AF65-F5344CB8AC3E}">
        <p14:creationId xmlns:p14="http://schemas.microsoft.com/office/powerpoint/2010/main" val="1883228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759FF195-B512-9941-8D34-4EA8C0D41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62000"/>
            <a:ext cx="6781800" cy="4038939"/>
          </a:xfrm>
          <a:prstGeom prst="rect">
            <a:avLst/>
          </a:prstGeom>
        </p:spPr>
      </p:pic>
    </p:spTree>
    <p:extLst>
      <p:ext uri="{BB962C8B-B14F-4D97-AF65-F5344CB8AC3E}">
        <p14:creationId xmlns:p14="http://schemas.microsoft.com/office/powerpoint/2010/main" val="3540580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4B0EB55E-1738-A843-A4DE-E4DAB0F37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47" y="533400"/>
            <a:ext cx="5737953" cy="4610100"/>
          </a:xfrm>
          <a:prstGeom prst="rect">
            <a:avLst/>
          </a:prstGeom>
        </p:spPr>
      </p:pic>
    </p:spTree>
    <p:extLst>
      <p:ext uri="{BB962C8B-B14F-4D97-AF65-F5344CB8AC3E}">
        <p14:creationId xmlns:p14="http://schemas.microsoft.com/office/powerpoint/2010/main" val="14395816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81680-5C9F-5B4B-8C30-9A288908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8383108" cy="4525561"/>
          </a:xfrm>
          <a:prstGeom prst="rect">
            <a:avLst/>
          </a:prstGeom>
        </p:spPr>
      </p:pic>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spTree>
    <p:extLst>
      <p:ext uri="{BB962C8B-B14F-4D97-AF65-F5344CB8AC3E}">
        <p14:creationId xmlns:p14="http://schemas.microsoft.com/office/powerpoint/2010/main" val="2536737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8AD383A1-13CA-6249-8EE4-CFC58DDB0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6324600" cy="4642170"/>
          </a:xfrm>
          <a:prstGeom prst="rect">
            <a:avLst/>
          </a:prstGeom>
        </p:spPr>
      </p:pic>
    </p:spTree>
    <p:extLst>
      <p:ext uri="{BB962C8B-B14F-4D97-AF65-F5344CB8AC3E}">
        <p14:creationId xmlns:p14="http://schemas.microsoft.com/office/powerpoint/2010/main" val="1942997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5BBF4815-FF99-1B4D-8731-68F556C14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381000"/>
            <a:ext cx="6207919" cy="5029200"/>
          </a:xfrm>
          <a:prstGeom prst="rect">
            <a:avLst/>
          </a:prstGeom>
        </p:spPr>
      </p:pic>
    </p:spTree>
    <p:extLst>
      <p:ext uri="{BB962C8B-B14F-4D97-AF65-F5344CB8AC3E}">
        <p14:creationId xmlns:p14="http://schemas.microsoft.com/office/powerpoint/2010/main" val="9320344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New standards are an outcome of this work</a:t>
            </a:r>
          </a:p>
          <a:p>
            <a:pPr>
              <a:buClrTx/>
              <a:buFont typeface="Arial"/>
              <a:buChar char="•"/>
            </a:pPr>
            <a:endParaRPr lang="en-US" sz="2400" dirty="0"/>
          </a:p>
          <a:p>
            <a:pPr>
              <a:buNone/>
            </a:pPr>
            <a:r>
              <a:rPr lang="en-US" sz="2000" dirty="0"/>
              <a:t>Common Core State Standards for English                            Language Arts</a:t>
            </a:r>
          </a:p>
          <a:p>
            <a:pPr>
              <a:buNone/>
            </a:pPr>
            <a:r>
              <a:rPr lang="en-US" sz="2000" dirty="0"/>
              <a:t> </a:t>
            </a:r>
          </a:p>
          <a:p>
            <a:pPr marL="0" indent="0">
              <a:buNone/>
            </a:pPr>
            <a:r>
              <a:rPr lang="en-US" sz="2000" i="1" dirty="0"/>
              <a:t>          and Literacy in History/Social Studies &amp;                                    </a:t>
            </a:r>
          </a:p>
          <a:p>
            <a:pPr marL="0" indent="0">
              <a:buNone/>
            </a:pPr>
            <a:r>
              <a:rPr lang="en-US" sz="2000" i="1" dirty="0"/>
              <a:t>          Science/Technical subjects</a:t>
            </a:r>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37341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Literacy in Science/Technical Subjects</a:t>
            </a:r>
          </a:p>
        </p:txBody>
      </p:sp>
      <p:sp>
        <p:nvSpPr>
          <p:cNvPr id="3" name="Content Placeholder 2"/>
          <p:cNvSpPr>
            <a:spLocks noGrp="1"/>
          </p:cNvSpPr>
          <p:nvPr>
            <p:ph idx="1"/>
          </p:nvPr>
        </p:nvSpPr>
        <p:spPr>
          <a:xfrm>
            <a:off x="457200" y="1066800"/>
            <a:ext cx="8229600" cy="5638800"/>
          </a:xfrm>
        </p:spPr>
        <p:txBody>
          <a:bodyPr>
            <a:normAutofit fontScale="25000" lnSpcReduction="20000"/>
          </a:bodyPr>
          <a:lstStyle/>
          <a:p>
            <a:pPr lvl="0"/>
            <a:r>
              <a:rPr lang="en-US" sz="6400" dirty="0"/>
              <a:t>Determine the meaning of symbols, key terms, and other domain-specific words and phrases as they are used in a specific scientific or technical texts and topics.</a:t>
            </a:r>
          </a:p>
          <a:p>
            <a:pPr lvl="0"/>
            <a:r>
              <a:rPr lang="en-US" sz="6400" dirty="0"/>
              <a:t>Integrate quantitative or technical information expressed in words in a text with a version of that information expressed visually (e.g., in a flowchart, diagram, model, graph, or table).</a:t>
            </a:r>
          </a:p>
          <a:p>
            <a:pPr lvl="0"/>
            <a:r>
              <a:rPr lang="en-US" sz="6400" dirty="0"/>
              <a:t>Distinguish among facts, reasoned judgment based on research findings, and speculation in a text.</a:t>
            </a:r>
          </a:p>
          <a:p>
            <a:pPr lvl="0"/>
            <a:r>
              <a:rPr lang="en-US" sz="6400" dirty="0"/>
              <a:t>Follow precisely a complex multistep procedure when carrying out experiments, taking measurements, or performing technical tasks, attending to special cases or exceptions defined in the text.</a:t>
            </a:r>
          </a:p>
          <a:p>
            <a:pPr lvl="0"/>
            <a:r>
              <a:rPr lang="en-US" sz="6400" dirty="0"/>
              <a:t>Analyze the structure of the relationships among concepts in a text, including relationships among key terms (e.g., </a:t>
            </a:r>
            <a:r>
              <a:rPr lang="en-US" sz="6400" i="1" dirty="0"/>
              <a:t>force, friction, reaction force, energy</a:t>
            </a:r>
            <a:r>
              <a:rPr lang="en-US" sz="6400" dirty="0"/>
              <a:t>).</a:t>
            </a:r>
          </a:p>
          <a:p>
            <a:pPr lvl="0"/>
            <a:r>
              <a:rPr lang="en-US" sz="6400" dirty="0"/>
              <a:t>Translate quantitative or technical information expressed in words in a text into visual form (e.g., a table or chart) and translate information expressed visually or mathematically (e.g., in an equation) into words.</a:t>
            </a:r>
          </a:p>
          <a:p>
            <a:pPr lvl="0"/>
            <a:r>
              <a:rPr lang="en-US" sz="6400" dirty="0"/>
              <a:t>Compare and contrast findings presented in a text to those from other sources (including their own experiments), noting when the findings support or contradict previous explanations or accounts.</a:t>
            </a:r>
          </a:p>
          <a:p>
            <a:pPr lvl="0"/>
            <a:r>
              <a:rPr lang="en-US" sz="6400" dirty="0"/>
              <a:t>Cite specific textual evidence to support analysis of science and technical texts, attending to important distinctions the author makes and to any gaps or inconsistencies in the account.</a:t>
            </a:r>
          </a:p>
          <a:p>
            <a:pPr lvl="0"/>
            <a:r>
              <a:rPr lang="en-US" sz="6400" dirty="0"/>
              <a:t>Follow precisely a complex multistep procedure when carrying out experiments, taking measurements, or performing technical tasks; analyze the specific results based on explanations in the text.</a:t>
            </a:r>
          </a:p>
          <a:p>
            <a:pPr lvl="0"/>
            <a:r>
              <a:rPr lang="en-US" sz="6400" dirty="0"/>
              <a:t>Synthesize information from a range of sources (e.g., texts, experiments, simulations) into a coherent understanding of a process, phenomenon, or concept, resolving conflicting information when possible.</a:t>
            </a:r>
          </a:p>
          <a:p>
            <a:endParaRPr lang="en-US" dirty="0"/>
          </a:p>
        </p:txBody>
      </p:sp>
    </p:spTree>
    <p:extLst>
      <p:ext uri="{BB962C8B-B14F-4D97-AF65-F5344CB8AC3E}">
        <p14:creationId xmlns:p14="http://schemas.microsoft.com/office/powerpoint/2010/main" val="659703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n-US" dirty="0"/>
              <a:t>Literacy in History/Social Studies</a:t>
            </a:r>
          </a:p>
        </p:txBody>
      </p:sp>
      <p:sp>
        <p:nvSpPr>
          <p:cNvPr id="40963" name="Content Placeholder 2"/>
          <p:cNvSpPr>
            <a:spLocks noGrp="1"/>
          </p:cNvSpPr>
          <p:nvPr>
            <p:ph idx="1"/>
          </p:nvPr>
        </p:nvSpPr>
        <p:spPr>
          <a:xfrm>
            <a:off x="533400" y="1295400"/>
            <a:ext cx="8229600" cy="5410200"/>
          </a:xfrm>
        </p:spPr>
        <p:txBody>
          <a:bodyPr>
            <a:normAutofit fontScale="85000" lnSpcReduction="20000"/>
          </a:bodyPr>
          <a:lstStyle/>
          <a:p>
            <a:r>
              <a:rPr lang="en-US" sz="1900" dirty="0"/>
              <a:t>Cite specific textual evidence to support analysis of primary and secondary sources, attending to such features as the date and origin of the information.</a:t>
            </a:r>
          </a:p>
          <a:p>
            <a:r>
              <a:rPr lang="en-US" sz="1900" dirty="0"/>
              <a:t>Analyze in detail a series of events described in a text and the causes that link the events; distinguish whether earlier events caused later ones or simply preceded them.</a:t>
            </a:r>
          </a:p>
          <a:p>
            <a:r>
              <a:rPr lang="en-US" sz="1900" dirty="0"/>
              <a:t>Identify aspects of a text that reveal an author’s point of view or purpose (e.g., loaded language, inclusion or avoidance of particular facts).</a:t>
            </a:r>
          </a:p>
          <a:p>
            <a:r>
              <a:rPr lang="en-US" sz="1900" dirty="0"/>
              <a:t>Compare the point of view of two or more authors by comparing how they treat the same or similar historical topics, including which details they include and emphasize in their respective accounts.</a:t>
            </a:r>
          </a:p>
          <a:p>
            <a:r>
              <a:rPr lang="en-US" sz="1900" dirty="0"/>
              <a:t>Interpret the meaning of words and phrases in a text, including how an author uses and refines the meaning of a key term over the course of a text (e.g., how Madison defines </a:t>
            </a:r>
            <a:r>
              <a:rPr lang="en-US" sz="1900" i="1" dirty="0"/>
              <a:t>faction in Federalist No. 10 and No. 51).</a:t>
            </a:r>
          </a:p>
          <a:p>
            <a:r>
              <a:rPr lang="en-US" sz="1900" dirty="0"/>
              <a:t>Evaluate authors’ differing points of view on the same historical event or issue by assessing the authors’ claims, evidence, and reasoning.</a:t>
            </a:r>
          </a:p>
          <a:p>
            <a:r>
              <a:rPr lang="en-US" sz="1900" dirty="0"/>
              <a:t>Distinguish among fact, opinion, and reasoned judgment in a historical account.</a:t>
            </a:r>
          </a:p>
          <a:p>
            <a:r>
              <a:rPr lang="en-US" sz="1900" dirty="0"/>
              <a:t>Compare and contrast treatments of the same topic in several primary and secondary sources.</a:t>
            </a:r>
          </a:p>
          <a:p>
            <a:r>
              <a:rPr lang="en-US" sz="1900" dirty="0"/>
              <a:t>Evaluate an author’s premises, claims, and evidence by corroborating or challenging them with other sources of information.</a:t>
            </a:r>
          </a:p>
          <a:p>
            <a:r>
              <a:rPr lang="en-US" sz="1900" dirty="0"/>
              <a:t>Integrate information from diverse sources, both primary and secondary, into a coherent understanding of an idea or event, noting discrepancies among sources.</a:t>
            </a:r>
          </a:p>
          <a:p>
            <a:pPr>
              <a:buFont typeface="Wingdings" pitchFamily="2" charset="2"/>
              <a:buNone/>
            </a:pPr>
            <a:endParaRPr lang="en-US" sz="1400" dirty="0"/>
          </a:p>
          <a:p>
            <a:pPr>
              <a:buFont typeface="Wingdings" pitchFamily="2" charset="2"/>
              <a:buNone/>
            </a:pPr>
            <a:endParaRPr lang="en-US" sz="1400" dirty="0"/>
          </a:p>
          <a:p>
            <a:pPr>
              <a:buFont typeface="Wingdings" pitchFamily="2" charset="2"/>
              <a:buNone/>
            </a:pPr>
            <a:r>
              <a:rPr lang="en-US" sz="1400" dirty="0"/>
              <a:t>.</a:t>
            </a:r>
          </a:p>
          <a:p>
            <a:pPr>
              <a:buFont typeface="Wingdings" pitchFamily="2" charset="2"/>
              <a:buNone/>
            </a:pPr>
            <a:endParaRPr lang="en-US" sz="1400" dirty="0"/>
          </a:p>
          <a:p>
            <a:pPr>
              <a:buFont typeface="Wingdings" pitchFamily="2" charset="2"/>
              <a:buNone/>
            </a:pPr>
            <a:endParaRPr lang="en-US" sz="1400" dirty="0"/>
          </a:p>
          <a:p>
            <a:pPr>
              <a:buFont typeface="Wingdings" pitchFamily="2" charset="2"/>
              <a:buNone/>
            </a:pPr>
            <a:endParaRPr lang="en-US" sz="1400" dirty="0"/>
          </a:p>
        </p:txBody>
      </p:sp>
    </p:spTree>
    <p:extLst>
      <p:ext uri="{BB962C8B-B14F-4D97-AF65-F5344CB8AC3E}">
        <p14:creationId xmlns:p14="http://schemas.microsoft.com/office/powerpoint/2010/main" val="903155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391400" cy="1019195"/>
          </a:xfrm>
        </p:spPr>
        <p:txBody>
          <a:bodyPr/>
          <a:lstStyle/>
          <a:p>
            <a:pPr marL="0" indent="0">
              <a:buNone/>
            </a:pPr>
            <a:r>
              <a:rPr lang="en-US" sz="3600" b="1" dirty="0">
                <a:solidFill>
                  <a:srgbClr val="0000FF"/>
                </a:solidFill>
              </a:rPr>
              <a:t>Example of Expert Reader Study</a:t>
            </a:r>
          </a:p>
          <a:p>
            <a:pPr>
              <a:buClr>
                <a:schemeClr val="tx1"/>
              </a:buClr>
              <a:buFont typeface="Wingdings" charset="2"/>
              <a:buChar char="§"/>
            </a:pPr>
            <a:endParaRPr lang="en-US" sz="2400" b="1" dirty="0"/>
          </a:p>
          <a:p>
            <a:pPr marL="0" indent="0">
              <a:buClr>
                <a:schemeClr val="tx1"/>
              </a:buClr>
              <a:buNone/>
            </a:pPr>
            <a:r>
              <a:rPr lang="en-US" sz="2400" dirty="0" err="1"/>
              <a:t>Wineburg’s</a:t>
            </a:r>
            <a:r>
              <a:rPr lang="en-US" sz="2400" dirty="0"/>
              <a:t> study of history reading:</a:t>
            </a:r>
          </a:p>
          <a:p>
            <a:pPr>
              <a:buClr>
                <a:schemeClr val="tx1"/>
              </a:buClr>
              <a:buFont typeface="Wingdings" charset="2"/>
              <a:buChar char="§"/>
            </a:pPr>
            <a:r>
              <a:rPr lang="en-US" sz="2400" b="1" dirty="0"/>
              <a:t>Sourcing: </a:t>
            </a:r>
            <a:r>
              <a:rPr lang="en-US" sz="2400" dirty="0"/>
              <a:t>considering the author and            author perspective</a:t>
            </a:r>
          </a:p>
          <a:p>
            <a:pPr>
              <a:buClr>
                <a:schemeClr val="tx1"/>
              </a:buClr>
              <a:buFont typeface="Wingdings" charset="2"/>
              <a:buChar char="§"/>
            </a:pPr>
            <a:r>
              <a:rPr lang="en-US" sz="2400" b="1" dirty="0"/>
              <a:t>Contextualizing</a:t>
            </a:r>
            <a:r>
              <a:rPr lang="en-US" sz="2400" dirty="0"/>
              <a:t>: placing documents                within their historical period and place</a:t>
            </a:r>
          </a:p>
          <a:p>
            <a:pPr>
              <a:buClr>
                <a:schemeClr val="tx1"/>
              </a:buClr>
              <a:buFont typeface="Wingdings" charset="2"/>
              <a:buChar char="§"/>
            </a:pPr>
            <a:r>
              <a:rPr lang="en-US" sz="2400" b="1" dirty="0"/>
              <a:t>Corroboration:</a:t>
            </a:r>
            <a:r>
              <a:rPr lang="en-US" sz="2400" dirty="0"/>
              <a:t> evaluating information             across sources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8655004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Disciplinary Literacy in Science</a:t>
            </a:r>
          </a:p>
        </p:txBody>
      </p:sp>
      <p:sp>
        <p:nvSpPr>
          <p:cNvPr id="3" name="Content Placeholder 2"/>
          <p:cNvSpPr>
            <a:spLocks noGrp="1"/>
          </p:cNvSpPr>
          <p:nvPr>
            <p:ph idx="1"/>
          </p:nvPr>
        </p:nvSpPr>
        <p:spPr/>
        <p:txBody>
          <a:bodyPr/>
          <a:lstStyle/>
          <a:p>
            <a:pPr marL="0" indent="0">
              <a:buNone/>
            </a:pPr>
            <a:endParaRPr lang="en-US" dirty="0"/>
          </a:p>
          <a:p>
            <a:r>
              <a:rPr lang="en-US" dirty="0">
                <a:hlinkClick r:id="rId2"/>
              </a:rPr>
              <a:t>https://www.projectreadi.org/</a:t>
            </a:r>
            <a:endParaRPr lang="en-US" dirty="0"/>
          </a:p>
          <a:p>
            <a:r>
              <a:rPr lang="en-US" dirty="0">
                <a:hlinkClick r:id="rId3"/>
              </a:rPr>
              <a:t>https://www.projectreadi.org/readi-science-materials/</a:t>
            </a:r>
            <a:endParaRPr lang="en-US" dirty="0"/>
          </a:p>
          <a:p>
            <a:r>
              <a:rPr lang="en-US" dirty="0">
                <a:hlinkClick r:id="rId4"/>
              </a:rPr>
              <a:t>http://www.scienceandliteracy.org/</a:t>
            </a:r>
            <a:endParaRPr lang="en-US" dirty="0"/>
          </a:p>
          <a:p>
            <a:r>
              <a:rPr lang="en-US" dirty="0">
                <a:hlinkClick r:id="rId5"/>
              </a:rPr>
              <a:t>http://www.argumentationtoolkit.org/</a:t>
            </a:r>
            <a:endParaRPr lang="en-US" dirty="0"/>
          </a:p>
          <a:p>
            <a:r>
              <a:rPr lang="en-US" dirty="0">
                <a:hlinkClick r:id="rId6"/>
              </a:rPr>
              <a:t>http://sciencearguments.weebly.com/</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5604895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5534" y="457200"/>
            <a:ext cx="3672990" cy="5673725"/>
          </a:xfrm>
        </p:spPr>
      </p:pic>
    </p:spTree>
    <p:extLst>
      <p:ext uri="{BB962C8B-B14F-4D97-AF65-F5344CB8AC3E}">
        <p14:creationId xmlns:p14="http://schemas.microsoft.com/office/powerpoint/2010/main" val="17011106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1500" y="310845"/>
            <a:ext cx="3822700" cy="5775783"/>
          </a:xfrm>
          <a:prstGeom prst="rect">
            <a:avLst/>
          </a:prstGeom>
        </p:spPr>
      </p:pic>
    </p:spTree>
    <p:extLst>
      <p:ext uri="{BB962C8B-B14F-4D97-AF65-F5344CB8AC3E}">
        <p14:creationId xmlns:p14="http://schemas.microsoft.com/office/powerpoint/2010/main" val="882184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242729"/>
            <a:ext cx="4114800" cy="6163294"/>
          </a:xfrm>
          <a:prstGeom prst="rect">
            <a:avLst/>
          </a:prstGeom>
        </p:spPr>
      </p:pic>
    </p:spTree>
    <p:extLst>
      <p:ext uri="{BB962C8B-B14F-4D97-AF65-F5344CB8AC3E}">
        <p14:creationId xmlns:p14="http://schemas.microsoft.com/office/powerpoint/2010/main" val="16254048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8686800" cy="1019195"/>
          </a:xfrm>
        </p:spPr>
        <p:txBody>
          <a:bodyPr/>
          <a:lstStyle/>
          <a:p>
            <a:pPr marL="0" indent="0">
              <a:buNone/>
            </a:pPr>
            <a:r>
              <a:rPr lang="en-US" sz="3600" b="1" dirty="0">
                <a:solidFill>
                  <a:srgbClr val="0000FF"/>
                </a:solidFill>
              </a:rPr>
              <a:t>Graphic Elements in the Disciplines</a:t>
            </a:r>
          </a:p>
          <a:p>
            <a:pPr>
              <a:buClrTx/>
              <a:buFont typeface="Arial"/>
              <a:buChar char="•"/>
            </a:pPr>
            <a:endParaRPr lang="en-US" sz="2400" dirty="0"/>
          </a:p>
          <a:p>
            <a:pPr>
              <a:buClr>
                <a:schemeClr val="tx1"/>
              </a:buClr>
              <a:buFont typeface="Wingdings" charset="2"/>
              <a:buChar char="§"/>
            </a:pPr>
            <a:r>
              <a:rPr lang="en-US" sz="2400" dirty="0"/>
              <a:t>Think of the differences between the graphics </a:t>
            </a:r>
          </a:p>
          <a:p>
            <a:pPr marL="0" indent="0">
              <a:buClr>
                <a:schemeClr val="tx1"/>
              </a:buClr>
              <a:buNone/>
            </a:pPr>
            <a:r>
              <a:rPr lang="en-US" sz="2400" dirty="0"/>
              <a:t>     in a math book and a science book </a:t>
            </a:r>
          </a:p>
          <a:p>
            <a:pPr>
              <a:buClr>
                <a:schemeClr val="tx1"/>
              </a:buClr>
              <a:buFont typeface="Arial"/>
              <a:buChar char="•"/>
            </a:pPr>
            <a:r>
              <a:rPr lang="en-US" sz="2400" dirty="0"/>
              <a:t>Math books embed the formulas and                      graphic elements—controlling how the                         text is read (precision)</a:t>
            </a:r>
          </a:p>
          <a:p>
            <a:pPr>
              <a:buClr>
                <a:schemeClr val="tx1"/>
              </a:buClr>
              <a:buFont typeface="Wingdings" charset="2"/>
              <a:buChar char="§"/>
            </a:pPr>
            <a:r>
              <a:rPr lang="en-US" sz="2400" dirty="0"/>
              <a:t>Science books require reader to move                    back and forth between graphics and prose (conceptual-multiple versions)                                                      </a:t>
            </a:r>
          </a:p>
          <a:p>
            <a:pPr marL="0" indent="0">
              <a:buClr>
                <a:schemeClr val="tx1"/>
              </a:buClr>
              <a:buNone/>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4393479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 Relationships</a:t>
            </a:r>
          </a:p>
          <a:p>
            <a:pPr>
              <a:buClrTx/>
              <a:buFont typeface="Arial"/>
              <a:buChar char="•"/>
            </a:pPr>
            <a:endParaRPr lang="en-US" sz="2400" dirty="0"/>
          </a:p>
          <a:p>
            <a:pPr>
              <a:buClr>
                <a:schemeClr val="tx1"/>
              </a:buClr>
            </a:pPr>
            <a:r>
              <a:rPr lang="en-US" sz="2400" dirty="0"/>
              <a:t>Spatial</a:t>
            </a:r>
          </a:p>
          <a:p>
            <a:pPr>
              <a:buClr>
                <a:schemeClr val="tx1"/>
              </a:buClr>
            </a:pPr>
            <a:r>
              <a:rPr lang="en-US" sz="2400" dirty="0"/>
              <a:t>Sequential</a:t>
            </a:r>
          </a:p>
          <a:p>
            <a:pPr>
              <a:buClr>
                <a:schemeClr val="tx1"/>
              </a:buClr>
            </a:pPr>
            <a:r>
              <a:rPr lang="en-US" sz="2400" dirty="0"/>
              <a:t>Comparative</a:t>
            </a:r>
          </a:p>
          <a:p>
            <a:pPr>
              <a:buClr>
                <a:schemeClr val="tx1"/>
              </a:buClr>
            </a:pPr>
            <a:r>
              <a:rPr lang="en-US" sz="2400" dirty="0"/>
              <a:t>Categorical</a:t>
            </a:r>
          </a:p>
          <a:p>
            <a:pPr>
              <a:buClr>
                <a:schemeClr val="tx1"/>
              </a:buClr>
            </a:pPr>
            <a:r>
              <a:rPr lang="en-US" sz="2400" dirty="0"/>
              <a:t>Causal</a:t>
            </a:r>
          </a:p>
          <a:p>
            <a:pPr>
              <a:buClr>
                <a:schemeClr val="tx1"/>
              </a:buClr>
            </a:pPr>
            <a:r>
              <a:rPr lang="en-US" sz="2400" dirty="0"/>
              <a:t>Hierarchical</a:t>
            </a:r>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5582522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791200"/>
            <a:ext cx="5486400" cy="381000"/>
          </a:xfrm>
        </p:spPr>
        <p:txBody>
          <a:bodyPr/>
          <a:lstStyle/>
          <a:p>
            <a:pPr algn="ctr"/>
            <a:r>
              <a:rPr lang="en-US" dirty="0"/>
              <a:t>Water cycle: Verb</a:t>
            </a:r>
          </a:p>
        </p:txBody>
      </p:sp>
      <p:pic>
        <p:nvPicPr>
          <p:cNvPr id="7" name="Picture Placeholder 6"/>
          <p:cNvPicPr>
            <a:picLocks noGrp="1" noChangeAspect="1"/>
          </p:cNvPicPr>
          <p:nvPr>
            <p:ph type="pic" idx="1"/>
          </p:nvPr>
        </p:nvPicPr>
        <p:blipFill>
          <a:blip r:embed="rId2"/>
          <a:srcRect l="608" r="608"/>
          <a:stretch>
            <a:fillRect/>
          </a:stretch>
        </p:blipFill>
        <p:spPr>
          <a:xfrm>
            <a:off x="1066800" y="612775"/>
            <a:ext cx="6553200" cy="4914900"/>
          </a:xfrm>
        </p:spPr>
      </p:pic>
    </p:spTree>
    <p:extLst>
      <p:ext uri="{BB962C8B-B14F-4D97-AF65-F5344CB8AC3E}">
        <p14:creationId xmlns:p14="http://schemas.microsoft.com/office/powerpoint/2010/main" val="22624657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t="16344" b="16344"/>
          <a:stretch>
            <a:fillRect/>
          </a:stretch>
        </p:blipFill>
        <p:spPr>
          <a:xfrm>
            <a:off x="1752600" y="685800"/>
            <a:ext cx="5486400" cy="4114800"/>
          </a:xfrm>
        </p:spPr>
      </p:pic>
    </p:spTree>
    <p:extLst>
      <p:ext uri="{BB962C8B-B14F-4D97-AF65-F5344CB8AC3E}">
        <p14:creationId xmlns:p14="http://schemas.microsoft.com/office/powerpoint/2010/main" val="1675208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p:nvPr/>
        </p:nvPicPr>
        <p:blipFill>
          <a:blip r:embed="rId2">
            <a:extLst>
              <a:ext uri="{28A0092B-C50C-407E-A947-70E740481C1C}">
                <a14:useLocalDpi xmlns:a14="http://schemas.microsoft.com/office/drawing/2010/main" val="0"/>
              </a:ext>
            </a:extLst>
          </a:blip>
          <a:srcRect l="4404" r="4404"/>
          <a:stretch>
            <a:fillRect/>
          </a:stretch>
        </p:blipFill>
        <p:spPr bwMode="auto">
          <a:xfrm>
            <a:off x="685801" y="381001"/>
            <a:ext cx="2590799" cy="2362199"/>
          </a:xfrm>
          <a:prstGeom prst="rect">
            <a:avLst/>
          </a:prstGeom>
        </p:spPr>
      </p:pic>
      <p:pic>
        <p:nvPicPr>
          <p:cNvPr id="3" name="Content Placeholder 5"/>
          <p:cNvPicPr/>
          <p:nvPr/>
        </p:nvPicPr>
        <p:blipFill>
          <a:blip r:embed="rId3">
            <a:extLst>
              <a:ext uri="{28A0092B-C50C-407E-A947-70E740481C1C}">
                <a14:useLocalDpi xmlns:a14="http://schemas.microsoft.com/office/drawing/2010/main" val="0"/>
              </a:ext>
            </a:extLst>
          </a:blip>
          <a:srcRect l="2112" r="2112"/>
          <a:stretch>
            <a:fillRect/>
          </a:stretch>
        </p:blipFill>
        <p:spPr bwMode="auto">
          <a:xfrm>
            <a:off x="4343400" y="228600"/>
            <a:ext cx="2362200" cy="2438400"/>
          </a:xfrm>
          <a:prstGeom prst="rect">
            <a:avLst/>
          </a:prstGeom>
        </p:spPr>
      </p:pic>
      <p:pic>
        <p:nvPicPr>
          <p:cNvPr id="4" name="Content Placeholder 5"/>
          <p:cNvPicPr/>
          <p:nvPr/>
        </p:nvPicPr>
        <p:blipFill>
          <a:blip r:embed="rId4">
            <a:alphaModFix/>
            <a:lum bright="70000" contrast="-70000"/>
            <a:extLst>
              <a:ext uri="{28A0092B-C50C-407E-A947-70E740481C1C}">
                <a14:useLocalDpi xmlns:a14="http://schemas.microsoft.com/office/drawing/2010/main" val="0"/>
              </a:ext>
            </a:extLst>
          </a:blip>
          <a:srcRect l="-48099" r="-48099"/>
          <a:stretch>
            <a:fillRect/>
          </a:stretch>
        </p:blipFill>
        <p:spPr bwMode="auto">
          <a:xfrm>
            <a:off x="4495800" y="3657600"/>
            <a:ext cx="2553970" cy="1777365"/>
          </a:xfrm>
          <a:prstGeom prst="rect">
            <a:avLst/>
          </a:prstGeom>
          <a:noFill/>
          <a:extLst/>
        </p:spPr>
      </p:pic>
      <p:pic>
        <p:nvPicPr>
          <p:cNvPr id="5" name="Content Placeholder 4"/>
          <p:cNvPicPr/>
          <p:nvPr/>
        </p:nvPicPr>
        <p:blipFill>
          <a:blip r:embed="rId5">
            <a:extLst>
              <a:ext uri="{28A0092B-C50C-407E-A947-70E740481C1C}">
                <a14:useLocalDpi xmlns:a14="http://schemas.microsoft.com/office/drawing/2010/main" val="0"/>
              </a:ext>
            </a:extLst>
          </a:blip>
          <a:srcRect l="2351" r="2351"/>
          <a:stretch>
            <a:fillRect/>
          </a:stretch>
        </p:blipFill>
        <p:spPr bwMode="auto">
          <a:xfrm>
            <a:off x="1295400" y="2895600"/>
            <a:ext cx="2362200" cy="2800985"/>
          </a:xfrm>
          <a:prstGeom prst="rect">
            <a:avLst/>
          </a:prstGeom>
        </p:spPr>
      </p:pic>
      <p:pic>
        <p:nvPicPr>
          <p:cNvPr id="7" name="Content Placeholder 5"/>
          <p:cNvPicPr/>
          <p:nvPr/>
        </p:nvPicPr>
        <p:blipFill>
          <a:blip r:embed="rId4">
            <a:alphaModFix/>
            <a:lum bright="70000" contrast="-70000"/>
            <a:extLst>
              <a:ext uri="{28A0092B-C50C-407E-A947-70E740481C1C}">
                <a14:useLocalDpi xmlns:a14="http://schemas.microsoft.com/office/drawing/2010/main" val="0"/>
              </a:ext>
            </a:extLst>
          </a:blip>
          <a:srcRect l="-48099" r="-48099"/>
          <a:stretch>
            <a:fillRect/>
          </a:stretch>
        </p:blipFill>
        <p:spPr bwMode="auto">
          <a:xfrm>
            <a:off x="3295014" y="2540317"/>
            <a:ext cx="2724785" cy="1955483"/>
          </a:xfrm>
          <a:prstGeom prst="rect">
            <a:avLst/>
          </a:prstGeom>
          <a:noFill/>
          <a:extLst/>
        </p:spPr>
      </p:pic>
      <p:pic>
        <p:nvPicPr>
          <p:cNvPr id="8" name="Picture 7"/>
          <p:cNvPicPr>
            <a:picLocks noChangeAspect="1"/>
          </p:cNvPicPr>
          <p:nvPr/>
        </p:nvPicPr>
        <p:blipFill>
          <a:blip r:embed="rId6"/>
          <a:stretch>
            <a:fillRect/>
          </a:stretch>
        </p:blipFill>
        <p:spPr>
          <a:xfrm>
            <a:off x="4488872" y="3124200"/>
            <a:ext cx="3054927" cy="3733799"/>
          </a:xfrm>
          <a:prstGeom prst="rect">
            <a:avLst/>
          </a:prstGeom>
        </p:spPr>
      </p:pic>
    </p:spTree>
    <p:extLst>
      <p:ext uri="{BB962C8B-B14F-4D97-AF65-F5344CB8AC3E}">
        <p14:creationId xmlns:p14="http://schemas.microsoft.com/office/powerpoint/2010/main" val="25175629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410200"/>
            <a:ext cx="5486400" cy="566738"/>
          </a:xfrm>
        </p:spPr>
        <p:txBody>
          <a:bodyPr/>
          <a:lstStyle/>
          <a:p>
            <a:pPr algn="ctr"/>
            <a:r>
              <a:rPr lang="en-US" dirty="0"/>
              <a:t>Human Cell: Noun</a:t>
            </a:r>
          </a:p>
        </p:txBody>
      </p:sp>
      <p:pic>
        <p:nvPicPr>
          <p:cNvPr id="5" name="Picture Placeholder 4"/>
          <p:cNvPicPr>
            <a:picLocks noGrp="1" noChangeAspect="1"/>
          </p:cNvPicPr>
          <p:nvPr>
            <p:ph type="pic" idx="1"/>
          </p:nvPr>
        </p:nvPicPr>
        <p:blipFill>
          <a:blip r:embed="rId2"/>
          <a:srcRect t="3846" b="3846"/>
          <a:stretch>
            <a:fillRect/>
          </a:stretch>
        </p:blipFill>
        <p:spPr>
          <a:xfrm>
            <a:off x="1371600" y="612775"/>
            <a:ext cx="6553200" cy="4914900"/>
          </a:xfrm>
        </p:spPr>
      </p:pic>
    </p:spTree>
    <p:extLst>
      <p:ext uri="{BB962C8B-B14F-4D97-AF65-F5344CB8AC3E}">
        <p14:creationId xmlns:p14="http://schemas.microsoft.com/office/powerpoint/2010/main" val="4216953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Generalizable vs. Specialized Skills</a:t>
            </a:r>
          </a:p>
          <a:p>
            <a:pPr>
              <a:buClr>
                <a:schemeClr val="tx1"/>
              </a:buClr>
              <a:buFont typeface="Wingdings" charset="2"/>
              <a:buChar char="§"/>
            </a:pPr>
            <a:endParaRPr lang="en-US" sz="2400" b="1" dirty="0"/>
          </a:p>
          <a:p>
            <a:pPr>
              <a:buClr>
                <a:schemeClr val="tx1"/>
              </a:buClr>
              <a:buFont typeface="Wingdings" charset="2"/>
              <a:buChar char="§"/>
            </a:pPr>
            <a:r>
              <a:rPr lang="en-US" sz="2400" dirty="0"/>
              <a:t>Content area reading is based on the idea that reading and writing are highly generalizable skills</a:t>
            </a:r>
          </a:p>
          <a:p>
            <a:pPr>
              <a:buClr>
                <a:schemeClr val="tx1"/>
              </a:buClr>
              <a:buFont typeface="Wingdings" charset="2"/>
              <a:buChar char="§"/>
            </a:pPr>
            <a:r>
              <a:rPr lang="en-US" sz="2400" dirty="0"/>
              <a:t>Thus, literacy can be taught with the                        texts and content of any field and the                     same approaches can be applied                            across the disciplines (e.g., SQ3R,                        KWL, summarization)</a:t>
            </a:r>
          </a:p>
          <a:p>
            <a:pPr>
              <a:buClr>
                <a:schemeClr val="tx1"/>
              </a:buClr>
              <a:buFont typeface="Wingdings" charset="2"/>
              <a:buChar char="§"/>
            </a:pPr>
            <a:r>
              <a:rPr lang="en-US" sz="2400" dirty="0"/>
              <a:t>But disciplinary literacy focuses not on                   what is the same across the disciplines,                     but what is unique or specialized</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42245495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p:nvPr/>
        </p:nvPicPr>
        <p:blipFill>
          <a:blip r:embed="rId2">
            <a:extLst>
              <a:ext uri="{28A0092B-C50C-407E-A947-70E740481C1C}">
                <a14:useLocalDpi xmlns:a14="http://schemas.microsoft.com/office/drawing/2010/main" val="0"/>
              </a:ext>
            </a:extLst>
          </a:blip>
          <a:srcRect l="4404" r="4404"/>
          <a:stretch>
            <a:fillRect/>
          </a:stretch>
        </p:blipFill>
        <p:spPr bwMode="auto">
          <a:xfrm>
            <a:off x="685801" y="381001"/>
            <a:ext cx="2590799" cy="2362199"/>
          </a:xfrm>
          <a:prstGeom prst="rect">
            <a:avLst/>
          </a:prstGeom>
        </p:spPr>
      </p:pic>
      <p:pic>
        <p:nvPicPr>
          <p:cNvPr id="3" name="Content Placeholder 5"/>
          <p:cNvPicPr/>
          <p:nvPr/>
        </p:nvPicPr>
        <p:blipFill>
          <a:blip r:embed="rId3">
            <a:extLst>
              <a:ext uri="{28A0092B-C50C-407E-A947-70E740481C1C}">
                <a14:useLocalDpi xmlns:a14="http://schemas.microsoft.com/office/drawing/2010/main" val="0"/>
              </a:ext>
            </a:extLst>
          </a:blip>
          <a:srcRect l="2112" r="2112"/>
          <a:stretch>
            <a:fillRect/>
          </a:stretch>
        </p:blipFill>
        <p:spPr bwMode="auto">
          <a:xfrm>
            <a:off x="4343400" y="228600"/>
            <a:ext cx="2362200" cy="2438400"/>
          </a:xfrm>
          <a:prstGeom prst="rect">
            <a:avLst/>
          </a:prstGeom>
        </p:spPr>
      </p:pic>
      <p:pic>
        <p:nvPicPr>
          <p:cNvPr id="4" name="Content Placeholder 5"/>
          <p:cNvPicPr/>
          <p:nvPr/>
        </p:nvPicPr>
        <p:blipFill>
          <a:blip r:embed="rId4">
            <a:alphaModFix/>
            <a:lum bright="70000" contrast="-70000"/>
            <a:extLst>
              <a:ext uri="{28A0092B-C50C-407E-A947-70E740481C1C}">
                <a14:useLocalDpi xmlns:a14="http://schemas.microsoft.com/office/drawing/2010/main" val="0"/>
              </a:ext>
            </a:extLst>
          </a:blip>
          <a:srcRect l="-48099" r="-48099"/>
          <a:stretch>
            <a:fillRect/>
          </a:stretch>
        </p:blipFill>
        <p:spPr bwMode="auto">
          <a:xfrm>
            <a:off x="4495800" y="3657600"/>
            <a:ext cx="2553970" cy="1777365"/>
          </a:xfrm>
          <a:prstGeom prst="rect">
            <a:avLst/>
          </a:prstGeom>
          <a:noFill/>
          <a:extLst/>
        </p:spPr>
      </p:pic>
      <p:pic>
        <p:nvPicPr>
          <p:cNvPr id="5" name="Content Placeholder 4"/>
          <p:cNvPicPr/>
          <p:nvPr/>
        </p:nvPicPr>
        <p:blipFill>
          <a:blip r:embed="rId5">
            <a:extLst>
              <a:ext uri="{28A0092B-C50C-407E-A947-70E740481C1C}">
                <a14:useLocalDpi xmlns:a14="http://schemas.microsoft.com/office/drawing/2010/main" val="0"/>
              </a:ext>
            </a:extLst>
          </a:blip>
          <a:srcRect l="2351" r="2351"/>
          <a:stretch>
            <a:fillRect/>
          </a:stretch>
        </p:blipFill>
        <p:spPr bwMode="auto">
          <a:xfrm>
            <a:off x="1295400" y="2895600"/>
            <a:ext cx="2362200" cy="2800985"/>
          </a:xfrm>
          <a:prstGeom prst="rect">
            <a:avLst/>
          </a:prstGeom>
        </p:spPr>
      </p:pic>
      <p:pic>
        <p:nvPicPr>
          <p:cNvPr id="7" name="Content Placeholder 5"/>
          <p:cNvPicPr/>
          <p:nvPr/>
        </p:nvPicPr>
        <p:blipFill>
          <a:blip r:embed="rId4">
            <a:alphaModFix/>
            <a:lum bright="70000" contrast="-70000"/>
            <a:extLst>
              <a:ext uri="{28A0092B-C50C-407E-A947-70E740481C1C}">
                <a14:useLocalDpi xmlns:a14="http://schemas.microsoft.com/office/drawing/2010/main" val="0"/>
              </a:ext>
            </a:extLst>
          </a:blip>
          <a:srcRect l="-48099" r="-48099"/>
          <a:stretch>
            <a:fillRect/>
          </a:stretch>
        </p:blipFill>
        <p:spPr bwMode="auto">
          <a:xfrm>
            <a:off x="3295014" y="2540317"/>
            <a:ext cx="2724785" cy="1955483"/>
          </a:xfrm>
          <a:prstGeom prst="rect">
            <a:avLst/>
          </a:prstGeom>
          <a:noFill/>
          <a:extLst/>
        </p:spPr>
      </p:pic>
      <p:pic>
        <p:nvPicPr>
          <p:cNvPr id="8" name="Picture 7"/>
          <p:cNvPicPr>
            <a:picLocks noChangeAspect="1"/>
          </p:cNvPicPr>
          <p:nvPr/>
        </p:nvPicPr>
        <p:blipFill>
          <a:blip r:embed="rId6"/>
          <a:stretch>
            <a:fillRect/>
          </a:stretch>
        </p:blipFill>
        <p:spPr>
          <a:xfrm>
            <a:off x="4488872" y="3124200"/>
            <a:ext cx="3054927" cy="3733799"/>
          </a:xfrm>
          <a:prstGeom prst="rect">
            <a:avLst/>
          </a:prstGeom>
        </p:spPr>
      </p:pic>
    </p:spTree>
    <p:extLst>
      <p:ext uri="{BB962C8B-B14F-4D97-AF65-F5344CB8AC3E}">
        <p14:creationId xmlns:p14="http://schemas.microsoft.com/office/powerpoint/2010/main" val="4057371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New standards are an outcome of this work</a:t>
            </a:r>
          </a:p>
          <a:p>
            <a:pPr>
              <a:buClrTx/>
              <a:buFont typeface="Arial"/>
              <a:buChar char="•"/>
            </a:pPr>
            <a:endParaRPr lang="en-US" sz="2400" dirty="0"/>
          </a:p>
          <a:p>
            <a:pPr>
              <a:buNone/>
            </a:pPr>
            <a:r>
              <a:rPr lang="en-US" sz="2000" dirty="0"/>
              <a:t>Common Core State Standards for English                            Language Arts</a:t>
            </a:r>
          </a:p>
          <a:p>
            <a:pPr>
              <a:buNone/>
            </a:pPr>
            <a:r>
              <a:rPr lang="en-US" sz="2000" dirty="0"/>
              <a:t> </a:t>
            </a:r>
          </a:p>
          <a:p>
            <a:pPr marL="0" indent="0">
              <a:buNone/>
            </a:pPr>
            <a:r>
              <a:rPr lang="en-US" sz="2000" i="1" dirty="0"/>
              <a:t>          and Literacy in History/Social Studies &amp;                                    </a:t>
            </a:r>
          </a:p>
          <a:p>
            <a:pPr marL="0" indent="0">
              <a:buNone/>
            </a:pPr>
            <a:r>
              <a:rPr lang="en-US" sz="2000" i="1" dirty="0"/>
              <a:t>          Science/Technical subjects</a:t>
            </a:r>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8856903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n-US" dirty="0"/>
              <a:t>Literacy in History/Social Studies</a:t>
            </a:r>
          </a:p>
        </p:txBody>
      </p:sp>
      <p:sp>
        <p:nvSpPr>
          <p:cNvPr id="40963" name="Content Placeholder 2"/>
          <p:cNvSpPr>
            <a:spLocks noGrp="1"/>
          </p:cNvSpPr>
          <p:nvPr>
            <p:ph idx="1"/>
          </p:nvPr>
        </p:nvSpPr>
        <p:spPr>
          <a:xfrm>
            <a:off x="533400" y="1295400"/>
            <a:ext cx="8229600" cy="5410200"/>
          </a:xfrm>
        </p:spPr>
        <p:txBody>
          <a:bodyPr>
            <a:normAutofit fontScale="85000" lnSpcReduction="20000"/>
          </a:bodyPr>
          <a:lstStyle/>
          <a:p>
            <a:r>
              <a:rPr lang="en-US" sz="1900" dirty="0"/>
              <a:t>Cite specific textual evidence to support analysis of primary and secondary sources, attending to such features as the date and origin of the information.</a:t>
            </a:r>
          </a:p>
          <a:p>
            <a:r>
              <a:rPr lang="en-US" sz="1900" dirty="0"/>
              <a:t>Analyze in detail a series of events described in a text and the causes that link the events; distinguish whether earlier events caused later ones or simply preceded them.</a:t>
            </a:r>
          </a:p>
          <a:p>
            <a:r>
              <a:rPr lang="en-US" sz="1900" dirty="0"/>
              <a:t>Identify aspects of a text that reveal an author’s point of view or purpose (e.g., loaded language, inclusion or avoidance of particular facts).</a:t>
            </a:r>
          </a:p>
          <a:p>
            <a:r>
              <a:rPr lang="en-US" sz="1900" dirty="0"/>
              <a:t>Compare the point of view of two or more authors by comparing how they treat the same or similar historical topics, including which details they include and emphasize in their respective accounts.</a:t>
            </a:r>
          </a:p>
          <a:p>
            <a:r>
              <a:rPr lang="en-US" sz="1900" dirty="0"/>
              <a:t>Interpret the meaning of words and phrases in a text, including how an author uses and refines the meaning of a key term over the course of a text (e.g., how Madison defines </a:t>
            </a:r>
            <a:r>
              <a:rPr lang="en-US" sz="1900" i="1" dirty="0"/>
              <a:t>faction in Federalist No. 10 and No. 51).</a:t>
            </a:r>
          </a:p>
          <a:p>
            <a:r>
              <a:rPr lang="en-US" sz="1900" dirty="0"/>
              <a:t>Evaluate authors’ differing points of view on the same historical event or issue by assessing the authors’ claims, evidence, and reasoning.</a:t>
            </a:r>
          </a:p>
          <a:p>
            <a:r>
              <a:rPr lang="en-US" sz="1900" dirty="0"/>
              <a:t>Distinguish among fact, opinion, and reasoned judgment in a historical account.</a:t>
            </a:r>
          </a:p>
          <a:p>
            <a:r>
              <a:rPr lang="en-US" sz="1900" dirty="0"/>
              <a:t>Compare and contrast treatments of the same topic in several primary and secondary sources.</a:t>
            </a:r>
          </a:p>
          <a:p>
            <a:r>
              <a:rPr lang="en-US" sz="1900" dirty="0"/>
              <a:t>Evaluate an author’s premises, claims, and evidence by corroborating or challenging them with other sources of information.</a:t>
            </a:r>
          </a:p>
          <a:p>
            <a:r>
              <a:rPr lang="en-US" sz="1900" dirty="0"/>
              <a:t>Integrate information from diverse sources, both primary and secondary, into a coherent understanding of an idea or event, noting discrepancies among sources.</a:t>
            </a:r>
          </a:p>
          <a:p>
            <a:pPr>
              <a:buFont typeface="Wingdings" pitchFamily="2" charset="2"/>
              <a:buNone/>
            </a:pPr>
            <a:endParaRPr lang="en-US" sz="1400" dirty="0"/>
          </a:p>
          <a:p>
            <a:pPr>
              <a:buFont typeface="Wingdings" pitchFamily="2" charset="2"/>
              <a:buNone/>
            </a:pPr>
            <a:endParaRPr lang="en-US" sz="1400" dirty="0"/>
          </a:p>
          <a:p>
            <a:pPr>
              <a:buFont typeface="Wingdings" pitchFamily="2" charset="2"/>
              <a:buNone/>
            </a:pPr>
            <a:r>
              <a:rPr lang="en-US" sz="1400" dirty="0"/>
              <a:t>.</a:t>
            </a:r>
          </a:p>
          <a:p>
            <a:pPr>
              <a:buFont typeface="Wingdings" pitchFamily="2" charset="2"/>
              <a:buNone/>
            </a:pPr>
            <a:endParaRPr lang="en-US" sz="1400" dirty="0"/>
          </a:p>
          <a:p>
            <a:pPr>
              <a:buFont typeface="Wingdings" pitchFamily="2" charset="2"/>
              <a:buNone/>
            </a:pPr>
            <a:endParaRPr lang="en-US" sz="1400" dirty="0"/>
          </a:p>
          <a:p>
            <a:pPr>
              <a:buFont typeface="Wingdings" pitchFamily="2" charset="2"/>
              <a:buNone/>
            </a:pPr>
            <a:endParaRPr lang="en-US" sz="1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Literacy in Science/Technical Subjects</a:t>
            </a:r>
          </a:p>
        </p:txBody>
      </p:sp>
      <p:sp>
        <p:nvSpPr>
          <p:cNvPr id="3" name="Content Placeholder 2"/>
          <p:cNvSpPr>
            <a:spLocks noGrp="1"/>
          </p:cNvSpPr>
          <p:nvPr>
            <p:ph idx="1"/>
          </p:nvPr>
        </p:nvSpPr>
        <p:spPr>
          <a:xfrm>
            <a:off x="457200" y="1066800"/>
            <a:ext cx="8229600" cy="5638800"/>
          </a:xfrm>
        </p:spPr>
        <p:txBody>
          <a:bodyPr>
            <a:normAutofit fontScale="25000" lnSpcReduction="20000"/>
          </a:bodyPr>
          <a:lstStyle/>
          <a:p>
            <a:pPr lvl="0"/>
            <a:r>
              <a:rPr lang="en-US" sz="6400" dirty="0"/>
              <a:t>Determine the meaning of symbols, key terms, and other domain-specific words and phrases as they are used in a specific scientific or technical texts and topics.</a:t>
            </a:r>
          </a:p>
          <a:p>
            <a:pPr lvl="0"/>
            <a:r>
              <a:rPr lang="en-US" sz="6400" dirty="0"/>
              <a:t>Integrate quantitative or technical information expressed in words in a text with a version of that information expressed visually (e.g., in a flowchart, diagram, model, graph, or table).</a:t>
            </a:r>
          </a:p>
          <a:p>
            <a:pPr lvl="0"/>
            <a:r>
              <a:rPr lang="en-US" sz="6400" dirty="0"/>
              <a:t>Distinguish among facts, reasoned judgment based on research findings, and speculation in a text.</a:t>
            </a:r>
          </a:p>
          <a:p>
            <a:pPr lvl="0"/>
            <a:r>
              <a:rPr lang="en-US" sz="6400" dirty="0"/>
              <a:t>Follow precisely a complex multistep procedure when carrying out experiments, taking measurements, or performing technical tasks, attending to special cases or exceptions defined in the text.</a:t>
            </a:r>
          </a:p>
          <a:p>
            <a:pPr lvl="0"/>
            <a:r>
              <a:rPr lang="en-US" sz="6400" dirty="0"/>
              <a:t>Analyze the structure of the relationships among concepts in a text, including relationships among key terms (e.g., </a:t>
            </a:r>
            <a:r>
              <a:rPr lang="en-US" sz="6400" i="1" dirty="0"/>
              <a:t>force, friction, reaction force, energy</a:t>
            </a:r>
            <a:r>
              <a:rPr lang="en-US" sz="6400" dirty="0"/>
              <a:t>).</a:t>
            </a:r>
          </a:p>
          <a:p>
            <a:pPr lvl="0"/>
            <a:r>
              <a:rPr lang="en-US" sz="6400" dirty="0"/>
              <a:t>Translate quantitative or technical information expressed in words in a text into visual form (e.g., a table or chart) and translate information expressed visually or mathematically (e.g., in an equation) into words.</a:t>
            </a:r>
          </a:p>
          <a:p>
            <a:pPr lvl="0"/>
            <a:r>
              <a:rPr lang="en-US" sz="6400" dirty="0"/>
              <a:t>Compare and contrast findings presented in a text to those from other sources (including their own experiments), noting when the findings support or contradict previous explanations or accounts.</a:t>
            </a:r>
          </a:p>
          <a:p>
            <a:pPr lvl="0"/>
            <a:r>
              <a:rPr lang="en-US" sz="6400" dirty="0"/>
              <a:t>Cite specific textual evidence to support analysis of science and technical texts, attending to important distinctions the author makes and to any gaps or inconsistencies in the account.</a:t>
            </a:r>
          </a:p>
          <a:p>
            <a:pPr lvl="0"/>
            <a:r>
              <a:rPr lang="en-US" sz="6400" dirty="0"/>
              <a:t>Follow precisely a complex multistep procedure when carrying out experiments, taking measurements, or performing technical tasks; analyze the specific results based on explanations in the text.</a:t>
            </a:r>
          </a:p>
          <a:p>
            <a:pPr lvl="0"/>
            <a:r>
              <a:rPr lang="en-US" sz="6400" dirty="0"/>
              <a:t>Synthesize information from a range of sources (e.g., texts, experiments, simulations) into a coherent understanding of a process, phenomenon, or concept, resolving conflicting information when possible.</a:t>
            </a:r>
          </a:p>
          <a:p>
            <a:endParaRPr lang="en-US" dirty="0"/>
          </a:p>
        </p:txBody>
      </p:sp>
    </p:spTree>
    <p:extLst>
      <p:ext uri="{BB962C8B-B14F-4D97-AF65-F5344CB8AC3E}">
        <p14:creationId xmlns:p14="http://schemas.microsoft.com/office/powerpoint/2010/main" val="14816830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Literacy in Literature</a:t>
            </a:r>
          </a:p>
        </p:txBody>
      </p:sp>
      <p:sp>
        <p:nvSpPr>
          <p:cNvPr id="3" name="Content Placeholder 2"/>
          <p:cNvSpPr>
            <a:spLocks noGrp="1"/>
          </p:cNvSpPr>
          <p:nvPr>
            <p:ph idx="1"/>
          </p:nvPr>
        </p:nvSpPr>
        <p:spPr>
          <a:xfrm>
            <a:off x="457200" y="990600"/>
            <a:ext cx="8229600" cy="5715000"/>
          </a:xfrm>
        </p:spPr>
        <p:txBody>
          <a:bodyPr>
            <a:normAutofit fontScale="92500"/>
          </a:bodyPr>
          <a:lstStyle/>
          <a:p>
            <a:pPr lvl="0"/>
            <a:r>
              <a:rPr lang="en-US" sz="1600" dirty="0"/>
              <a:t>Determine two or more themes or central ideas of a text and analyze their development over the course of the text, including how they interact and build on one another to produce a complex account; provide an objective summary of the text.</a:t>
            </a:r>
          </a:p>
          <a:p>
            <a:pPr lvl="0"/>
            <a:r>
              <a:rPr lang="en-US" sz="1600" dirty="0"/>
              <a:t>Analyze the impact of the author’s choices regarding how to develop and relate elements of a story or drama (e.g., where a story is set, how the action is ordered, how the characters are introduced and developed).</a:t>
            </a:r>
          </a:p>
          <a:p>
            <a:pPr lvl="0"/>
            <a:r>
              <a:rPr lang="en-US" sz="1600" dirty="0"/>
              <a:t>Determine the meaning of words and phrases as they are used in the text, including figurative and connotative meanings; analyze the impact of specific word choices on meaning and tone, including words with multiple meanings or language that is particularly fresh, engaging, or beautiful. (Include Shakespeare as well as other authors.)</a:t>
            </a:r>
          </a:p>
          <a:p>
            <a:pPr lvl="0"/>
            <a:r>
              <a:rPr lang="en-US" sz="1600" dirty="0"/>
              <a:t>Analyze how an author’s choices concerning how to structure specific parts of a text (e.g., the choice of where to begin or end a story, the choice to provide a comedic or tragic resolution) contribute to its overall structure and meaning as well as its aesthetic impact.</a:t>
            </a:r>
          </a:p>
          <a:p>
            <a:pPr lvl="0"/>
            <a:r>
              <a:rPr lang="en-US" sz="1600" dirty="0"/>
              <a:t>Analyze a case in which grasping a point of view requires distinguishing what is directly stated in a text from what is really meant (e.g., satire, sarcasm, irony, or understatement).</a:t>
            </a:r>
          </a:p>
          <a:p>
            <a:pPr lvl="0"/>
            <a:r>
              <a:rPr lang="en-US" sz="1600" dirty="0"/>
              <a:t>Analyze multiple interpretations of a story, drama, or poem (e.g., recorded or live production of a play or recorded novel or poetry), evaluating how each version interprets the source text. (Include at least one play by Shakespeare and one play by an American dramatist.)</a:t>
            </a:r>
          </a:p>
          <a:p>
            <a:pPr lvl="0"/>
            <a:r>
              <a:rPr lang="en-US" sz="1600" dirty="0"/>
              <a:t>Demonstrate knowledge of eighteenth-, nineteenth- and early-twentieth-century foundational works of American literature, including how two or more texts from the same period treat similar themes or topics.</a:t>
            </a:r>
          </a:p>
          <a:p>
            <a:endParaRPr lang="en-US" dirty="0"/>
          </a:p>
        </p:txBody>
      </p:sp>
    </p:spTree>
    <p:extLst>
      <p:ext uri="{BB962C8B-B14F-4D97-AF65-F5344CB8AC3E}">
        <p14:creationId xmlns:p14="http://schemas.microsoft.com/office/powerpoint/2010/main" val="35565571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History Literacy Resources</a:t>
            </a:r>
          </a:p>
        </p:txBody>
      </p:sp>
      <p:sp>
        <p:nvSpPr>
          <p:cNvPr id="3" name="Content Placeholder 2"/>
          <p:cNvSpPr>
            <a:spLocks noGrp="1"/>
          </p:cNvSpPr>
          <p:nvPr>
            <p:ph idx="1"/>
          </p:nvPr>
        </p:nvSpPr>
        <p:spPr/>
        <p:txBody>
          <a:bodyPr/>
          <a:lstStyle/>
          <a:p>
            <a:pPr marL="0" indent="0">
              <a:buNone/>
            </a:pPr>
            <a:r>
              <a:rPr lang="en-US" sz="2400" b="1" dirty="0"/>
              <a:t>Stanford History Education Group</a:t>
            </a:r>
            <a:endParaRPr lang="en-US" sz="2400" b="1" dirty="0">
              <a:hlinkClick r:id="rId2"/>
            </a:endParaRPr>
          </a:p>
          <a:p>
            <a:pPr>
              <a:buClrTx/>
              <a:buFont typeface="Arial"/>
              <a:buChar char="•"/>
            </a:pPr>
            <a:r>
              <a:rPr lang="en-US" sz="2400" dirty="0">
                <a:hlinkClick r:id="rId2"/>
              </a:rPr>
              <a:t>http://sheg.stanford.edu/rlh</a:t>
            </a:r>
            <a:endParaRPr lang="en-US" sz="2400" dirty="0"/>
          </a:p>
          <a:p>
            <a:pPr marL="0" indent="0">
              <a:buClrTx/>
              <a:buNone/>
            </a:pPr>
            <a:endParaRPr lang="en-US" sz="2400" dirty="0"/>
          </a:p>
          <a:p>
            <a:pPr marL="0" indent="0">
              <a:buClrTx/>
              <a:buNone/>
            </a:pPr>
            <a:r>
              <a:rPr lang="en-US" sz="2400" b="1" dirty="0"/>
              <a:t>Teaching Channel</a:t>
            </a:r>
          </a:p>
          <a:p>
            <a:pPr>
              <a:spcBef>
                <a:spcPts val="320"/>
              </a:spcBef>
              <a:buClrTx/>
              <a:buFont typeface="Arial"/>
              <a:buChar char="•"/>
            </a:pPr>
            <a:r>
              <a:rPr lang="en-US" sz="2400" dirty="0">
                <a:hlinkClick r:id="rId3"/>
              </a:rPr>
              <a:t>https://www.teachingchannel.org/videos/reading-like-a-historian-repetition</a:t>
            </a:r>
            <a:endParaRPr lang="en-US" sz="2400" dirty="0"/>
          </a:p>
          <a:p>
            <a:pPr marL="0" indent="0">
              <a:spcBef>
                <a:spcPts val="320"/>
              </a:spcBef>
              <a:buClrTx/>
              <a:buNone/>
            </a:pPr>
            <a:endParaRPr lang="en-US" sz="2400" dirty="0"/>
          </a:p>
          <a:p>
            <a:pPr marL="0" indent="0">
              <a:buClrTx/>
              <a:buNone/>
            </a:pPr>
            <a:r>
              <a:rPr lang="en-US" sz="2400" b="1" dirty="0"/>
              <a:t>Historical Scene Investigation</a:t>
            </a:r>
          </a:p>
          <a:p>
            <a:pPr>
              <a:buClrTx/>
              <a:buFont typeface="Arial"/>
              <a:buChar char="•"/>
            </a:pPr>
            <a:r>
              <a:rPr lang="en-US" sz="2400" dirty="0">
                <a:hlinkClick r:id="rId4"/>
              </a:rPr>
              <a:t>https://web.wm.edu/hsi/index.html</a:t>
            </a:r>
            <a:endParaRPr lang="en-US" sz="2400" dirty="0"/>
          </a:p>
          <a:p>
            <a:pPr marL="0" indent="0">
              <a:buNone/>
            </a:pPr>
            <a:endParaRPr lang="en-US" dirty="0"/>
          </a:p>
        </p:txBody>
      </p:sp>
    </p:spTree>
    <p:extLst>
      <p:ext uri="{BB962C8B-B14F-4D97-AF65-F5344CB8AC3E}">
        <p14:creationId xmlns:p14="http://schemas.microsoft.com/office/powerpoint/2010/main" val="16277103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a:t>
            </a:r>
            <a:r>
              <a:rPr lang="en-US" dirty="0" err="1"/>
              <a:t>Wineburg</a:t>
            </a:r>
            <a:r>
              <a:rPr lang="en-US" dirty="0"/>
              <a:t>, Daisy Martin, &amp; Chauncey Monte-Sano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6637" y="1600200"/>
            <a:ext cx="4530725" cy="4530725"/>
          </a:xfrm>
        </p:spPr>
      </p:pic>
    </p:spTree>
    <p:extLst>
      <p:ext uri="{BB962C8B-B14F-4D97-AF65-F5344CB8AC3E}">
        <p14:creationId xmlns:p14="http://schemas.microsoft.com/office/powerpoint/2010/main" val="168855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Foster</a:t>
            </a:r>
          </a:p>
        </p:txBody>
      </p:sp>
      <p:pic>
        <p:nvPicPr>
          <p:cNvPr id="4" name="Content Placeholder 3" descr="51-cALZt8BL._BO2,204,203,200_PIsitb-sticker-arrow-click,TopRight,35,-76_AA300_SH20_OU01_.jpg"/>
          <p:cNvPicPr>
            <a:picLocks noGrp="1" noChangeAspect="1"/>
          </p:cNvPicPr>
          <p:nvPr>
            <p:ph idx="1"/>
          </p:nvPr>
        </p:nvPicPr>
        <p:blipFill>
          <a:blip r:embed="rId2">
            <a:extLst>
              <a:ext uri="{28A0092B-C50C-407E-A947-70E740481C1C}">
                <a14:useLocalDpi xmlns:a14="http://schemas.microsoft.com/office/drawing/2010/main" val="0"/>
              </a:ext>
            </a:extLst>
          </a:blip>
          <a:srcRect t="22473" b="22473"/>
          <a:stretch>
            <a:fillRect/>
          </a:stretch>
        </p:blipFill>
        <p:spPr>
          <a:xfrm>
            <a:off x="318790" y="1524000"/>
            <a:ext cx="8368010" cy="4606925"/>
          </a:xfrm>
        </p:spPr>
      </p:pic>
    </p:spTree>
    <p:extLst>
      <p:ext uri="{BB962C8B-B14F-4D97-AF65-F5344CB8AC3E}">
        <p14:creationId xmlns:p14="http://schemas.microsoft.com/office/powerpoint/2010/main" val="26591663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5534" y="457200"/>
            <a:ext cx="3672990" cy="5673725"/>
          </a:xfrm>
        </p:spPr>
      </p:pic>
    </p:spTree>
    <p:extLst>
      <p:ext uri="{BB962C8B-B14F-4D97-AF65-F5344CB8AC3E}">
        <p14:creationId xmlns:p14="http://schemas.microsoft.com/office/powerpoint/2010/main" val="33451694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1500" y="310845"/>
            <a:ext cx="3822700" cy="5775783"/>
          </a:xfrm>
          <a:prstGeom prst="rect">
            <a:avLst/>
          </a:prstGeom>
        </p:spPr>
      </p:pic>
    </p:spTree>
    <p:extLst>
      <p:ext uri="{BB962C8B-B14F-4D97-AF65-F5344CB8AC3E}">
        <p14:creationId xmlns:p14="http://schemas.microsoft.com/office/powerpoint/2010/main" val="93697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71538" y="428604"/>
            <a:ext cx="4643462" cy="5133996"/>
          </a:xfrm>
        </p:spPr>
        <p:txBody>
          <a:bodyPr/>
          <a:lstStyle/>
          <a:p>
            <a:r>
              <a:rPr lang="en-US" sz="2400" dirty="0"/>
              <a:t>Content area literacy instruction provides students with a “toolbox” of strategies to use whenever text is encountered.</a:t>
            </a:r>
          </a:p>
          <a:p>
            <a:r>
              <a:rPr lang="en-US" sz="2400" dirty="0"/>
              <a:t>Disciplinary literacy strategies come out of the demands of the text and the purposes of the discipline.   </a:t>
            </a:r>
          </a:p>
        </p:txBody>
      </p:sp>
    </p:spTree>
    <p:extLst>
      <p:ext uri="{BB962C8B-B14F-4D97-AF65-F5344CB8AC3E}">
        <p14:creationId xmlns:p14="http://schemas.microsoft.com/office/powerpoint/2010/main" val="41957364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242729"/>
            <a:ext cx="4114800" cy="6163294"/>
          </a:xfrm>
          <a:prstGeom prst="rect">
            <a:avLst/>
          </a:prstGeom>
        </p:spPr>
      </p:pic>
    </p:spTree>
    <p:extLst>
      <p:ext uri="{BB962C8B-B14F-4D97-AF65-F5344CB8AC3E}">
        <p14:creationId xmlns:p14="http://schemas.microsoft.com/office/powerpoint/2010/main" val="36652049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Ready</a:t>
            </a:r>
          </a:p>
        </p:txBody>
      </p:sp>
      <p:sp>
        <p:nvSpPr>
          <p:cNvPr id="3" name="Content Placeholder 2"/>
          <p:cNvSpPr>
            <a:spLocks noGrp="1"/>
          </p:cNvSpPr>
          <p:nvPr>
            <p:ph idx="1"/>
          </p:nvPr>
        </p:nvSpPr>
        <p:spPr/>
        <p:txBody>
          <a:bodyPr/>
          <a:lstStyle/>
          <a:p>
            <a:r>
              <a:rPr lang="en-US" dirty="0">
                <a:hlinkClick r:id="rId2"/>
              </a:rPr>
              <a:t>http://www.sreb.org/cgi-bin/MySQLdb?VIEW=/public/special/signin/view_checkuser.txt</a:t>
            </a:r>
            <a:endParaRPr lang="en-US" dirty="0"/>
          </a:p>
          <a:p>
            <a:endParaRPr lang="en-US" dirty="0"/>
          </a:p>
        </p:txBody>
      </p:sp>
    </p:spTree>
    <p:extLst>
      <p:ext uri="{BB962C8B-B14F-4D97-AF65-F5344CB8AC3E}">
        <p14:creationId xmlns:p14="http://schemas.microsoft.com/office/powerpoint/2010/main" val="105318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7315200" cy="957263"/>
          </a:xfrm>
        </p:spPr>
        <p:txBody>
          <a:bodyPr/>
          <a:lstStyle/>
          <a:p>
            <a:pPr eaLnBrk="1" hangingPunct="1"/>
            <a:br>
              <a:rPr lang="en-US" b="1"/>
            </a:br>
            <a:r>
              <a:rPr lang="en-US" b="1"/>
              <a:t>Chemistry Note-taking</a:t>
            </a:r>
            <a:br>
              <a:rPr lang="en-US" b="1"/>
            </a:br>
            <a:endParaRPr lang="en-US" b="1"/>
          </a:p>
        </p:txBody>
      </p:sp>
      <p:graphicFrame>
        <p:nvGraphicFramePr>
          <p:cNvPr id="33823" name="Group 31"/>
          <p:cNvGraphicFramePr>
            <a:graphicFrameLocks noGrp="1"/>
          </p:cNvGraphicFramePr>
          <p:nvPr>
            <p:ph sz="half" idx="2"/>
          </p:nvPr>
        </p:nvGraphicFramePr>
        <p:xfrm>
          <a:off x="228600" y="1828800"/>
          <a:ext cx="8153400" cy="3657600"/>
        </p:xfrm>
        <a:graphic>
          <a:graphicData uri="http://schemas.openxmlformats.org/drawingml/2006/table">
            <a:tbl>
              <a:tblPr/>
              <a:tblGrid>
                <a:gridCol w="1630363">
                  <a:extLst>
                    <a:ext uri="{9D8B030D-6E8A-4147-A177-3AD203B41FA5}">
                      <a16:colId xmlns:a16="http://schemas.microsoft.com/office/drawing/2014/main" val="20000"/>
                    </a:ext>
                  </a:extLst>
                </a:gridCol>
                <a:gridCol w="1630362">
                  <a:extLst>
                    <a:ext uri="{9D8B030D-6E8A-4147-A177-3AD203B41FA5}">
                      <a16:colId xmlns:a16="http://schemas.microsoft.com/office/drawing/2014/main" val="20001"/>
                    </a:ext>
                  </a:extLst>
                </a:gridCol>
                <a:gridCol w="1631950">
                  <a:extLst>
                    <a:ext uri="{9D8B030D-6E8A-4147-A177-3AD203B41FA5}">
                      <a16:colId xmlns:a16="http://schemas.microsoft.com/office/drawing/2014/main" val="20002"/>
                    </a:ext>
                  </a:extLst>
                </a:gridCol>
                <a:gridCol w="1630363">
                  <a:extLst>
                    <a:ext uri="{9D8B030D-6E8A-4147-A177-3AD203B41FA5}">
                      <a16:colId xmlns:a16="http://schemas.microsoft.com/office/drawing/2014/main" val="20003"/>
                    </a:ext>
                  </a:extLst>
                </a:gridCol>
                <a:gridCol w="1630362">
                  <a:extLst>
                    <a:ext uri="{9D8B030D-6E8A-4147-A177-3AD203B41FA5}">
                      <a16:colId xmlns:a16="http://schemas.microsoft.com/office/drawing/2014/main" val="20004"/>
                    </a:ext>
                  </a:extLst>
                </a:gridCol>
              </a:tblGrid>
              <a:tr h="1219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a:ln>
                            <a:noFill/>
                          </a:ln>
                          <a:solidFill>
                            <a:schemeClr val="tx1"/>
                          </a:solidFill>
                          <a:effectLst/>
                          <a:latin typeface="Arial" charset="0"/>
                        </a:rPr>
                        <a:t>Substances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a:ln>
                            <a:noFill/>
                          </a:ln>
                          <a:solidFill>
                            <a:schemeClr val="tx1"/>
                          </a:solidFill>
                          <a:effectLst/>
                          <a:latin typeface="Arial" charset="0"/>
                        </a:rPr>
                        <a:t>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a:ln>
                            <a:noFill/>
                          </a:ln>
                          <a:solidFill>
                            <a:schemeClr val="tx1"/>
                          </a:solidFill>
                          <a:effectLst/>
                          <a:latin typeface="Arial" charset="0"/>
                        </a:rPr>
                        <a:t>Processes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a:ln>
                            <a:noFill/>
                          </a:ln>
                          <a:solidFill>
                            <a:schemeClr val="tx1"/>
                          </a:solidFill>
                          <a:effectLst/>
                          <a:latin typeface="Arial" charset="0"/>
                        </a:rPr>
                        <a:t>Interactions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a:ln>
                            <a:noFill/>
                          </a:ln>
                          <a:solidFill>
                            <a:schemeClr val="tx1"/>
                          </a:solidFill>
                          <a:effectLst/>
                          <a:latin typeface="Arial" charset="0"/>
                        </a:rPr>
                        <a:t>Atomic Expression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Content Area Vocabulary</a:t>
            </a:r>
          </a:p>
          <a:p>
            <a:pPr>
              <a:buClr>
                <a:schemeClr val="tx1"/>
              </a:buClr>
              <a:buFont typeface="Wingdings" charset="2"/>
              <a:buChar char="§"/>
            </a:pPr>
            <a:endParaRPr lang="en-US" sz="2400" b="1" dirty="0"/>
          </a:p>
          <a:p>
            <a:pPr>
              <a:buClr>
                <a:schemeClr val="tx1"/>
              </a:buClr>
              <a:buFont typeface="Wingdings" charset="2"/>
              <a:buChar char="§"/>
            </a:pPr>
            <a:r>
              <a:rPr lang="en-US" sz="2400" dirty="0"/>
              <a:t>Students need to learn terminology in all fields</a:t>
            </a:r>
          </a:p>
          <a:p>
            <a:pPr>
              <a:buClr>
                <a:schemeClr val="tx1"/>
              </a:buClr>
              <a:buFont typeface="Wingdings" charset="2"/>
              <a:buChar char="§"/>
            </a:pPr>
            <a:r>
              <a:rPr lang="en-US" sz="2400" dirty="0"/>
              <a:t>The same study techniques would                 accomplish this no matter what the                          words</a:t>
            </a:r>
          </a:p>
          <a:p>
            <a:pPr>
              <a:buClr>
                <a:schemeClr val="tx1"/>
              </a:buClr>
              <a:buFont typeface="Wingdings" charset="2"/>
              <a:buChar char="§"/>
            </a:pPr>
            <a:r>
              <a:rPr lang="en-US" sz="2400" dirty="0"/>
              <a:t>Graphic organizers, semantic maps,                           word sorts, rate knowledge of words,                      analyze semantic features of words,                      categorizing/mapping words, synonym                  webs, etc.</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4238754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Disciplinary Literacy Vocabulary</a:t>
            </a:r>
          </a:p>
          <a:p>
            <a:pPr>
              <a:buClr>
                <a:schemeClr val="tx1"/>
              </a:buClr>
              <a:buFont typeface="Wingdings" charset="2"/>
              <a:buChar char="§"/>
            </a:pPr>
            <a:endParaRPr lang="en-US" sz="2400" b="1" dirty="0"/>
          </a:p>
          <a:p>
            <a:r>
              <a:rPr lang="en-US" sz="2400" dirty="0"/>
              <a:t>Focus is on specialized nature of vocabulary of the subjects</a:t>
            </a:r>
          </a:p>
          <a:p>
            <a:r>
              <a:rPr lang="en-US" sz="2400" dirty="0"/>
              <a:t>Science: Greek and Latin roots                              (precise, dense, stable meanings that                           are recoverable)</a:t>
            </a:r>
          </a:p>
          <a:p>
            <a:r>
              <a:rPr lang="en-US" sz="2400" dirty="0"/>
              <a:t>History: metaphorical terms, terms                              with a political point of view</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805130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Morphology Differs by Discipline</a:t>
            </a:r>
          </a:p>
          <a:p>
            <a:pPr>
              <a:buClr>
                <a:schemeClr val="tx1"/>
              </a:buClr>
              <a:buFont typeface="Wingdings" charset="2"/>
              <a:buChar char="§"/>
            </a:pPr>
            <a:endParaRPr lang="en-US" sz="2400" b="1" dirty="0"/>
          </a:p>
          <a:p>
            <a:r>
              <a:rPr lang="en-US" sz="2400" dirty="0"/>
              <a:t>Of course, different disciplines use different words</a:t>
            </a:r>
          </a:p>
          <a:p>
            <a:r>
              <a:rPr lang="en-US" sz="2400" dirty="0"/>
              <a:t>But the frequency or value of prefixes,</a:t>
            </a:r>
          </a:p>
          <a:p>
            <a:pPr marL="0" indent="0">
              <a:buNone/>
            </a:pPr>
            <a:r>
              <a:rPr lang="en-US" sz="2400" dirty="0"/>
              <a:t>    suffixes, and (especially) combining </a:t>
            </a:r>
          </a:p>
          <a:p>
            <a:pPr marL="0" indent="0">
              <a:buNone/>
            </a:pPr>
            <a:r>
              <a:rPr lang="en-US" sz="2400" dirty="0"/>
              <a:t>    forms differs by discipline</a:t>
            </a:r>
          </a:p>
          <a:p>
            <a:r>
              <a:rPr lang="en-US" sz="2400" dirty="0"/>
              <a:t>See: </a:t>
            </a:r>
            <a:r>
              <a:rPr lang="en-US" sz="2400" u="sng" dirty="0"/>
              <a:t>Word ID: Assessment Across </a:t>
            </a:r>
          </a:p>
          <a:p>
            <a:pPr marL="0" indent="0">
              <a:buNone/>
            </a:pPr>
            <a:r>
              <a:rPr lang="en-US" sz="2400" dirty="0"/>
              <a:t>    </a:t>
            </a:r>
            <a:r>
              <a:rPr lang="en-US" sz="2400" u="sng" dirty="0"/>
              <a:t>the Content Areas </a:t>
            </a:r>
            <a:r>
              <a:rPr lang="en-US" sz="2400" dirty="0"/>
              <a:t>by Linda Gutlohn </a:t>
            </a:r>
          </a:p>
          <a:p>
            <a:pPr marL="0" indent="0">
              <a:buNone/>
            </a:pPr>
            <a:r>
              <a:rPr lang="en-US" sz="2400" dirty="0"/>
              <a:t>    &amp; Frances Besselieu</a:t>
            </a:r>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215545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Prefixes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6251430"/>
              </p:ext>
            </p:extLst>
          </p:nvPr>
        </p:nvGraphicFramePr>
        <p:xfrm>
          <a:off x="457200" y="1143002"/>
          <a:ext cx="8229600" cy="5648958"/>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403497">
                <a:tc>
                  <a:txBody>
                    <a:bodyPr/>
                    <a:lstStyle/>
                    <a:p>
                      <a:endParaRPr lang="en-US" dirty="0"/>
                    </a:p>
                  </a:txBody>
                  <a:tcPr/>
                </a:tc>
                <a:tc>
                  <a:txBody>
                    <a:bodyPr/>
                    <a:lstStyle/>
                    <a:p>
                      <a:pPr algn="ctr"/>
                      <a:r>
                        <a:rPr lang="en-US" dirty="0"/>
                        <a:t>ELA</a:t>
                      </a:r>
                    </a:p>
                  </a:txBody>
                  <a:tcPr/>
                </a:tc>
                <a:tc>
                  <a:txBody>
                    <a:bodyPr/>
                    <a:lstStyle/>
                    <a:p>
                      <a:pPr algn="ctr"/>
                      <a:r>
                        <a:rPr lang="en-US" dirty="0"/>
                        <a:t>Math</a:t>
                      </a:r>
                    </a:p>
                  </a:txBody>
                  <a:tcPr/>
                </a:tc>
                <a:tc>
                  <a:txBody>
                    <a:bodyPr/>
                    <a:lstStyle/>
                    <a:p>
                      <a:pPr algn="ctr"/>
                      <a:r>
                        <a:rPr lang="en-US" dirty="0"/>
                        <a:t>Science</a:t>
                      </a:r>
                    </a:p>
                  </a:txBody>
                  <a:tcPr/>
                </a:tc>
                <a:tc>
                  <a:txBody>
                    <a:bodyPr/>
                    <a:lstStyle/>
                    <a:p>
                      <a:pPr algn="ctr"/>
                      <a:r>
                        <a:rPr lang="en-US" dirty="0" err="1"/>
                        <a:t>Soc</a:t>
                      </a:r>
                      <a:r>
                        <a:rPr lang="en-US" dirty="0"/>
                        <a:t> </a:t>
                      </a:r>
                      <a:r>
                        <a:rPr lang="en-US" dirty="0" err="1"/>
                        <a:t>Stuides</a:t>
                      </a:r>
                      <a:endParaRPr lang="en-US" dirty="0"/>
                    </a:p>
                  </a:txBody>
                  <a:tcPr/>
                </a:tc>
                <a:extLst>
                  <a:ext uri="{0D108BD9-81ED-4DB2-BD59-A6C34878D82A}">
                    <a16:rowId xmlns:a16="http://schemas.microsoft.com/office/drawing/2014/main" val="10000"/>
                  </a:ext>
                </a:extLst>
              </a:tr>
              <a:tr h="403497">
                <a:tc>
                  <a:txBody>
                    <a:bodyPr/>
                    <a:lstStyle/>
                    <a:p>
                      <a:r>
                        <a:rPr lang="en-US" dirty="0"/>
                        <a:t>com-</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1"/>
                  </a:ext>
                </a:extLst>
              </a:tr>
              <a:tr h="403497">
                <a:tc>
                  <a:txBody>
                    <a:bodyPr/>
                    <a:lstStyle/>
                    <a:p>
                      <a:r>
                        <a:rPr lang="en-US" dirty="0"/>
                        <a:t>con-</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2"/>
                  </a:ext>
                </a:extLst>
              </a:tr>
              <a:tr h="403497">
                <a:tc>
                  <a:txBody>
                    <a:bodyPr/>
                    <a:lstStyle/>
                    <a:p>
                      <a:r>
                        <a:rPr lang="en-US" dirty="0"/>
                        <a:t>de-</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3"/>
                  </a:ext>
                </a:extLst>
              </a:tr>
              <a:tr h="403497">
                <a:tc>
                  <a:txBody>
                    <a:bodyPr/>
                    <a:lstStyle/>
                    <a:p>
                      <a:r>
                        <a:rPr lang="en-US" dirty="0"/>
                        <a:t>dis-</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4"/>
                  </a:ext>
                </a:extLst>
              </a:tr>
              <a:tr h="403497">
                <a:tc>
                  <a:txBody>
                    <a:bodyPr/>
                    <a:lstStyle/>
                    <a:p>
                      <a:r>
                        <a:rPr lang="en-US" dirty="0"/>
                        <a:t>ex-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5"/>
                  </a:ext>
                </a:extLst>
              </a:tr>
              <a:tr h="403497">
                <a:tc>
                  <a:txBody>
                    <a:bodyPr/>
                    <a:lstStyle/>
                    <a:p>
                      <a:r>
                        <a:rPr lang="en-US" dirty="0"/>
                        <a:t>in-</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6"/>
                  </a:ext>
                </a:extLst>
              </a:tr>
              <a:tr h="403497">
                <a:tc>
                  <a:txBody>
                    <a:bodyPr/>
                    <a:lstStyle/>
                    <a:p>
                      <a:r>
                        <a:rPr lang="en-US" dirty="0"/>
                        <a:t>inter-</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7"/>
                  </a:ext>
                </a:extLst>
              </a:tr>
              <a:tr h="403497">
                <a:tc>
                  <a:txBody>
                    <a:bodyPr/>
                    <a:lstStyle/>
                    <a:p>
                      <a:r>
                        <a:rPr lang="en-US" dirty="0"/>
                        <a:t>pre-</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8"/>
                  </a:ext>
                </a:extLst>
              </a:tr>
              <a:tr h="403497">
                <a:tc>
                  <a:txBody>
                    <a:bodyPr/>
                    <a:lstStyle/>
                    <a:p>
                      <a:r>
                        <a:rPr lang="en-US" dirty="0"/>
                        <a:t>pro-</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9"/>
                  </a:ext>
                </a:extLst>
              </a:tr>
              <a:tr h="403497">
                <a:tc>
                  <a:txBody>
                    <a:bodyPr/>
                    <a:lstStyle/>
                    <a:p>
                      <a:r>
                        <a:rPr lang="en-US" dirty="0"/>
                        <a:t>re-</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10"/>
                  </a:ext>
                </a:extLst>
              </a:tr>
              <a:tr h="403497">
                <a:tc>
                  <a:txBody>
                    <a:bodyPr/>
                    <a:lstStyle/>
                    <a:p>
                      <a:r>
                        <a:rPr lang="en-US" dirty="0"/>
                        <a:t>sub-</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1"/>
                  </a:ext>
                </a:extLst>
              </a:tr>
              <a:tr h="403497">
                <a:tc>
                  <a:txBody>
                    <a:bodyPr/>
                    <a:lstStyle/>
                    <a:p>
                      <a:r>
                        <a:rPr lang="en-US" dirty="0">
                          <a:solidFill>
                            <a:srgbClr val="FF0000"/>
                          </a:solidFill>
                        </a:rPr>
                        <a:t>trans-</a:t>
                      </a:r>
                    </a:p>
                  </a:txBody>
                  <a:tcPr/>
                </a:tc>
                <a:tc>
                  <a:txBody>
                    <a:bodyPr/>
                    <a:lstStyle/>
                    <a:p>
                      <a:pPr algn="ctr"/>
                      <a:endParaRPr lang="en-US"/>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12"/>
                  </a:ext>
                </a:extLst>
              </a:tr>
              <a:tr h="403497">
                <a:tc>
                  <a:txBody>
                    <a:bodyPr/>
                    <a:lstStyle/>
                    <a:p>
                      <a:r>
                        <a:rPr lang="en-US" dirty="0"/>
                        <a:t>un-</a:t>
                      </a:r>
                    </a:p>
                  </a:txBody>
                  <a:tcPr/>
                </a:tc>
                <a:tc>
                  <a:txBody>
                    <a:bodyPr/>
                    <a:lstStyle/>
                    <a:p>
                      <a:pPr algn="ctr"/>
                      <a:endParaRPr lang="en-US"/>
                    </a:p>
                  </a:txBody>
                  <a:tcPr/>
                </a:tc>
                <a:tc>
                  <a:txBody>
                    <a:bodyPr/>
                    <a:lstStyle/>
                    <a:p>
                      <a:pPr algn="ctr"/>
                      <a:r>
                        <a:rPr lang="en-US" dirty="0"/>
                        <a:t>X</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3255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Derivational Suffixes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0699653"/>
              </p:ext>
            </p:extLst>
          </p:nvPr>
        </p:nvGraphicFramePr>
        <p:xfrm>
          <a:off x="457200" y="1143002"/>
          <a:ext cx="8229600" cy="5648958"/>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403497">
                <a:tc>
                  <a:txBody>
                    <a:bodyPr/>
                    <a:lstStyle/>
                    <a:p>
                      <a:endParaRPr lang="en-US" dirty="0"/>
                    </a:p>
                  </a:txBody>
                  <a:tcPr/>
                </a:tc>
                <a:tc>
                  <a:txBody>
                    <a:bodyPr/>
                    <a:lstStyle/>
                    <a:p>
                      <a:pPr algn="ctr"/>
                      <a:r>
                        <a:rPr lang="en-US" dirty="0"/>
                        <a:t>ELA</a:t>
                      </a:r>
                    </a:p>
                  </a:txBody>
                  <a:tcPr/>
                </a:tc>
                <a:tc>
                  <a:txBody>
                    <a:bodyPr/>
                    <a:lstStyle/>
                    <a:p>
                      <a:pPr algn="ctr"/>
                      <a:r>
                        <a:rPr lang="en-US" dirty="0"/>
                        <a:t>Math</a:t>
                      </a:r>
                    </a:p>
                  </a:txBody>
                  <a:tcPr/>
                </a:tc>
                <a:tc>
                  <a:txBody>
                    <a:bodyPr/>
                    <a:lstStyle/>
                    <a:p>
                      <a:pPr algn="ctr"/>
                      <a:r>
                        <a:rPr lang="en-US" dirty="0"/>
                        <a:t>Science</a:t>
                      </a:r>
                    </a:p>
                  </a:txBody>
                  <a:tcPr/>
                </a:tc>
                <a:tc>
                  <a:txBody>
                    <a:bodyPr/>
                    <a:lstStyle/>
                    <a:p>
                      <a:pPr algn="ctr"/>
                      <a:r>
                        <a:rPr lang="en-US" dirty="0" err="1"/>
                        <a:t>Soc</a:t>
                      </a:r>
                      <a:r>
                        <a:rPr lang="en-US" dirty="0"/>
                        <a:t> </a:t>
                      </a:r>
                      <a:r>
                        <a:rPr lang="en-US" dirty="0" err="1"/>
                        <a:t>Stuides</a:t>
                      </a:r>
                      <a:endParaRPr lang="en-US" dirty="0"/>
                    </a:p>
                  </a:txBody>
                  <a:tcPr/>
                </a:tc>
                <a:extLst>
                  <a:ext uri="{0D108BD9-81ED-4DB2-BD59-A6C34878D82A}">
                    <a16:rowId xmlns:a16="http://schemas.microsoft.com/office/drawing/2014/main" val="10000"/>
                  </a:ext>
                </a:extLst>
              </a:tr>
              <a:tr h="403497">
                <a:tc>
                  <a:txBody>
                    <a:bodyPr/>
                    <a:lstStyle/>
                    <a:p>
                      <a:r>
                        <a:rPr lang="en-US" dirty="0"/>
                        <a:t>-al</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1"/>
                  </a:ext>
                </a:extLst>
              </a:tr>
              <a:tr h="403497">
                <a:tc>
                  <a:txBody>
                    <a:bodyPr/>
                    <a:lstStyle/>
                    <a:p>
                      <a:r>
                        <a:rPr lang="en-US" dirty="0">
                          <a:solidFill>
                            <a:srgbClr val="FF0000"/>
                          </a:solidFill>
                        </a:rPr>
                        <a:t>-</a:t>
                      </a:r>
                      <a:r>
                        <a:rPr lang="en-US" dirty="0" err="1">
                          <a:solidFill>
                            <a:srgbClr val="FF0000"/>
                          </a:solidFill>
                        </a:rPr>
                        <a:t>ar</a:t>
                      </a:r>
                      <a:endParaRPr lang="en-US" dirty="0">
                        <a:solidFill>
                          <a:srgbClr val="FF0000"/>
                        </a:solidFill>
                      </a:endParaRP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2"/>
                  </a:ext>
                </a:extLst>
              </a:tr>
              <a:tr h="403497">
                <a:tc>
                  <a:txBody>
                    <a:bodyPr/>
                    <a:lstStyle/>
                    <a:p>
                      <a:r>
                        <a:rPr lang="en-US" dirty="0"/>
                        <a:t>-</a:t>
                      </a:r>
                      <a:r>
                        <a:rPr lang="en-US" dirty="0" err="1"/>
                        <a:t>ary</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3"/>
                  </a:ext>
                </a:extLst>
              </a:tr>
              <a:tr h="403497">
                <a:tc>
                  <a:txBody>
                    <a:bodyPr/>
                    <a:lstStyle/>
                    <a:p>
                      <a:r>
                        <a:rPr lang="en-US" dirty="0"/>
                        <a:t>-ate</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4"/>
                  </a:ext>
                </a:extLst>
              </a:tr>
              <a:tr h="403497">
                <a:tc>
                  <a:txBody>
                    <a:bodyPr/>
                    <a:lstStyle/>
                    <a:p>
                      <a:r>
                        <a:rPr lang="en-US" dirty="0"/>
                        <a:t>-</a:t>
                      </a:r>
                      <a:r>
                        <a:rPr lang="en-US" dirty="0" err="1"/>
                        <a:t>ation</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5"/>
                  </a:ext>
                </a:extLst>
              </a:tr>
              <a:tr h="403497">
                <a:tc>
                  <a:txBody>
                    <a:bodyPr/>
                    <a:lstStyle/>
                    <a:p>
                      <a:r>
                        <a:rPr lang="en-US" dirty="0"/>
                        <a:t>-</a:t>
                      </a:r>
                      <a:r>
                        <a:rPr lang="en-US" dirty="0" err="1"/>
                        <a:t>ent</a:t>
                      </a: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6"/>
                  </a:ext>
                </a:extLst>
              </a:tr>
              <a:tr h="403497">
                <a:tc>
                  <a:txBody>
                    <a:bodyPr/>
                    <a:lstStyle/>
                    <a:p>
                      <a:r>
                        <a:rPr lang="en-US" dirty="0"/>
                        <a:t>-</a:t>
                      </a:r>
                      <a:r>
                        <a:rPr lang="en-US" dirty="0" err="1"/>
                        <a:t>ic</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7"/>
                  </a:ext>
                </a:extLst>
              </a:tr>
              <a:tr h="403497">
                <a:tc>
                  <a:txBody>
                    <a:bodyPr/>
                    <a:lstStyle/>
                    <a:p>
                      <a:r>
                        <a:rPr lang="en-US" dirty="0">
                          <a:solidFill>
                            <a:srgbClr val="FF0000"/>
                          </a:solidFill>
                        </a:rPr>
                        <a:t>-ism</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000000"/>
                          </a:solidFill>
                        </a:rPr>
                        <a:t>X</a:t>
                      </a:r>
                    </a:p>
                  </a:txBody>
                  <a:tcPr/>
                </a:tc>
                <a:tc>
                  <a:txBody>
                    <a:bodyPr/>
                    <a:lstStyle/>
                    <a:p>
                      <a:pPr algn="ctr"/>
                      <a:r>
                        <a:rPr lang="en-US" dirty="0"/>
                        <a:t>X</a:t>
                      </a:r>
                    </a:p>
                  </a:txBody>
                  <a:tcPr/>
                </a:tc>
                <a:extLst>
                  <a:ext uri="{0D108BD9-81ED-4DB2-BD59-A6C34878D82A}">
                    <a16:rowId xmlns:a16="http://schemas.microsoft.com/office/drawing/2014/main" val="10008"/>
                  </a:ext>
                </a:extLst>
              </a:tr>
              <a:tr h="403497">
                <a:tc>
                  <a:txBody>
                    <a:bodyPr/>
                    <a:lstStyle/>
                    <a:p>
                      <a:r>
                        <a:rPr lang="en-US" dirty="0"/>
                        <a:t>-</a:t>
                      </a:r>
                      <a:r>
                        <a:rPr lang="en-US" dirty="0" err="1"/>
                        <a:t>ist</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9"/>
                  </a:ext>
                </a:extLst>
              </a:tr>
              <a:tr h="403497">
                <a:tc>
                  <a:txBody>
                    <a:bodyPr/>
                    <a:lstStyle/>
                    <a:p>
                      <a:r>
                        <a:rPr lang="en-US" dirty="0"/>
                        <a:t>-</a:t>
                      </a:r>
                      <a:r>
                        <a:rPr lang="en-US" dirty="0" err="1"/>
                        <a:t>ity</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10"/>
                  </a:ext>
                </a:extLst>
              </a:tr>
              <a:tr h="403497">
                <a:tc>
                  <a:txBody>
                    <a:bodyPr/>
                    <a:lstStyle/>
                    <a:p>
                      <a:r>
                        <a:rPr lang="en-US" dirty="0"/>
                        <a:t>-</a:t>
                      </a:r>
                      <a:r>
                        <a:rPr lang="en-US" dirty="0" err="1"/>
                        <a:t>ive</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11"/>
                  </a:ext>
                </a:extLst>
              </a:tr>
              <a:tr h="403497">
                <a:tc>
                  <a:txBody>
                    <a:bodyPr/>
                    <a:lstStyle/>
                    <a:p>
                      <a:r>
                        <a:rPr lang="en-US" dirty="0">
                          <a:solidFill>
                            <a:srgbClr val="FF0000"/>
                          </a:solidFill>
                        </a:rPr>
                        <a:t>-</a:t>
                      </a:r>
                      <a:r>
                        <a:rPr lang="en-US" dirty="0" err="1">
                          <a:solidFill>
                            <a:srgbClr val="FF0000"/>
                          </a:solidFill>
                        </a:rPr>
                        <a:t>ize</a:t>
                      </a:r>
                      <a:endParaRPr lang="en-US" dirty="0">
                        <a:solidFill>
                          <a:srgbClr val="FF0000"/>
                        </a:solidFill>
                      </a:endParaRP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solidFill>
                            <a:schemeClr val="tx1"/>
                          </a:solidFill>
                        </a:rPr>
                        <a:t>X</a:t>
                      </a:r>
                    </a:p>
                  </a:txBody>
                  <a:tcPr/>
                </a:tc>
                <a:tc>
                  <a:txBody>
                    <a:bodyPr/>
                    <a:lstStyle/>
                    <a:p>
                      <a:pPr algn="ctr"/>
                      <a:r>
                        <a:rPr lang="en-US" dirty="0"/>
                        <a:t>X</a:t>
                      </a:r>
                    </a:p>
                  </a:txBody>
                  <a:tcPr/>
                </a:tc>
                <a:extLst>
                  <a:ext uri="{0D108BD9-81ED-4DB2-BD59-A6C34878D82A}">
                    <a16:rowId xmlns:a16="http://schemas.microsoft.com/office/drawing/2014/main" val="10012"/>
                  </a:ext>
                </a:extLst>
              </a:tr>
              <a:tr h="403497">
                <a:tc>
                  <a:txBody>
                    <a:bodyPr/>
                    <a:lstStyle/>
                    <a:p>
                      <a:r>
                        <a:rPr lang="en-US" dirty="0"/>
                        <a:t>-</a:t>
                      </a:r>
                      <a:r>
                        <a:rPr lang="en-US" dirty="0" err="1"/>
                        <a:t>ment</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62031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67544" y="500042"/>
            <a:ext cx="8280920" cy="1071570"/>
          </a:xfrm>
        </p:spPr>
        <p:txBody>
          <a:bodyPr>
            <a:noAutofit/>
          </a:bodyPr>
          <a:lstStyle/>
          <a:p>
            <a:pPr>
              <a:buNone/>
            </a:pPr>
            <a:r>
              <a:rPr lang="en-US" altLang="zh-CN" sz="3600" b="1" dirty="0">
                <a:solidFill>
                  <a:srgbClr val="0000FF"/>
                </a:solidFill>
              </a:rPr>
              <a:t>Many changes due to Common Core</a:t>
            </a:r>
            <a:endParaRPr lang="zh-CN" altLang="en-US" sz="3600" b="1" dirty="0">
              <a:solidFill>
                <a:srgbClr val="0000FF"/>
              </a:solidFill>
            </a:endParaRPr>
          </a:p>
        </p:txBody>
      </p:sp>
      <p:sp>
        <p:nvSpPr>
          <p:cNvPr id="3" name="TextBox 2"/>
          <p:cNvSpPr txBox="1"/>
          <p:nvPr/>
        </p:nvSpPr>
        <p:spPr>
          <a:xfrm>
            <a:off x="1143000" y="1676400"/>
            <a:ext cx="5517232" cy="3323987"/>
          </a:xfrm>
          <a:prstGeom prst="rect">
            <a:avLst/>
          </a:prstGeom>
          <a:noFill/>
        </p:spPr>
        <p:txBody>
          <a:bodyPr wrap="square" rtlCol="0">
            <a:spAutoFit/>
          </a:bodyPr>
          <a:lstStyle/>
          <a:p>
            <a:pPr marL="342900" indent="-342900">
              <a:buFont typeface="Arial"/>
              <a:buChar char="•"/>
            </a:pPr>
            <a:r>
              <a:rPr lang="en-US" sz="2400" dirty="0"/>
              <a:t>Challenging texts</a:t>
            </a:r>
          </a:p>
          <a:p>
            <a:pPr marL="342900" indent="-342900">
              <a:buFont typeface="Arial"/>
              <a:buChar char="•"/>
            </a:pPr>
            <a:r>
              <a:rPr lang="en-US" sz="2400" dirty="0"/>
              <a:t>Close reading</a:t>
            </a:r>
          </a:p>
          <a:p>
            <a:pPr marL="342900" indent="-342900">
              <a:buFont typeface="Arial"/>
              <a:buChar char="•"/>
            </a:pPr>
            <a:r>
              <a:rPr lang="en-US" sz="2400" dirty="0"/>
              <a:t>Writing from sources</a:t>
            </a:r>
          </a:p>
          <a:p>
            <a:pPr marL="342900" indent="-342900">
              <a:buFont typeface="Arial"/>
              <a:buChar char="•"/>
            </a:pPr>
            <a:r>
              <a:rPr lang="en-US" sz="2400" dirty="0"/>
              <a:t>Informational text</a:t>
            </a:r>
          </a:p>
          <a:p>
            <a:pPr marL="342900" indent="-342900">
              <a:buFont typeface="Arial"/>
              <a:buChar char="•"/>
            </a:pPr>
            <a:r>
              <a:rPr lang="en-US" sz="2400" dirty="0"/>
              <a:t>Multiple texts</a:t>
            </a:r>
          </a:p>
          <a:p>
            <a:pPr marL="342900" indent="-342900">
              <a:buFont typeface="Arial"/>
              <a:buChar char="•"/>
            </a:pPr>
            <a:r>
              <a:rPr lang="en-US" sz="2400" dirty="0"/>
              <a:t>Argument</a:t>
            </a:r>
          </a:p>
          <a:p>
            <a:pPr marL="342900" indent="-342900">
              <a:buFont typeface="Arial"/>
              <a:buChar char="•"/>
            </a:pPr>
            <a:r>
              <a:rPr lang="en-US" sz="2400" dirty="0"/>
              <a:t>Embedded technology</a:t>
            </a:r>
          </a:p>
          <a:p>
            <a:pPr marL="342900" indent="-342900">
              <a:buFont typeface="Arial"/>
              <a:buChar char="•"/>
            </a:pPr>
            <a:r>
              <a:rPr lang="en-US" sz="2400" dirty="0"/>
              <a:t>Disciplinary literacy</a:t>
            </a:r>
          </a:p>
          <a:p>
            <a:endParaRPr lang="en-US" dirty="0"/>
          </a:p>
        </p:txBody>
      </p:sp>
    </p:spTree>
    <p:extLst>
      <p:ext uri="{BB962C8B-B14F-4D97-AF65-F5344CB8AC3E}">
        <p14:creationId xmlns:p14="http://schemas.microsoft.com/office/powerpoint/2010/main" val="983815950"/>
      </p:ext>
    </p:extLst>
  </p:cSld>
  <p:clrMapOvr>
    <a:masterClrMapping/>
  </p:clrMapOvr>
  <p:transition>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Derivational Suffixes (cont.)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5224252"/>
              </p:ext>
            </p:extLst>
          </p:nvPr>
        </p:nvGraphicFramePr>
        <p:xfrm>
          <a:off x="457200" y="1143002"/>
          <a:ext cx="8229600" cy="2017485"/>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403497">
                <a:tc>
                  <a:txBody>
                    <a:bodyPr/>
                    <a:lstStyle/>
                    <a:p>
                      <a:endParaRPr lang="en-US" dirty="0"/>
                    </a:p>
                  </a:txBody>
                  <a:tcPr/>
                </a:tc>
                <a:tc>
                  <a:txBody>
                    <a:bodyPr/>
                    <a:lstStyle/>
                    <a:p>
                      <a:pPr algn="ctr"/>
                      <a:r>
                        <a:rPr lang="en-US" dirty="0"/>
                        <a:t>ELA</a:t>
                      </a:r>
                    </a:p>
                  </a:txBody>
                  <a:tcPr/>
                </a:tc>
                <a:tc>
                  <a:txBody>
                    <a:bodyPr/>
                    <a:lstStyle/>
                    <a:p>
                      <a:pPr algn="ctr"/>
                      <a:r>
                        <a:rPr lang="en-US" dirty="0"/>
                        <a:t>Math</a:t>
                      </a:r>
                    </a:p>
                  </a:txBody>
                  <a:tcPr/>
                </a:tc>
                <a:tc>
                  <a:txBody>
                    <a:bodyPr/>
                    <a:lstStyle/>
                    <a:p>
                      <a:pPr algn="ctr"/>
                      <a:r>
                        <a:rPr lang="en-US" dirty="0"/>
                        <a:t>Science</a:t>
                      </a:r>
                    </a:p>
                  </a:txBody>
                  <a:tcPr/>
                </a:tc>
                <a:tc>
                  <a:txBody>
                    <a:bodyPr/>
                    <a:lstStyle/>
                    <a:p>
                      <a:pPr algn="ctr"/>
                      <a:r>
                        <a:rPr lang="en-US" dirty="0" err="1"/>
                        <a:t>Soc</a:t>
                      </a:r>
                      <a:r>
                        <a:rPr lang="en-US" dirty="0"/>
                        <a:t> </a:t>
                      </a:r>
                      <a:r>
                        <a:rPr lang="en-US" dirty="0" err="1"/>
                        <a:t>Stuides</a:t>
                      </a:r>
                      <a:endParaRPr lang="en-US" dirty="0"/>
                    </a:p>
                  </a:txBody>
                  <a:tcPr/>
                </a:tc>
                <a:extLst>
                  <a:ext uri="{0D108BD9-81ED-4DB2-BD59-A6C34878D82A}">
                    <a16:rowId xmlns:a16="http://schemas.microsoft.com/office/drawing/2014/main" val="10000"/>
                  </a:ext>
                </a:extLst>
              </a:tr>
              <a:tr h="403497">
                <a:tc>
                  <a:txBody>
                    <a:bodyPr/>
                    <a:lstStyle/>
                    <a:p>
                      <a:r>
                        <a:rPr lang="en-US" dirty="0"/>
                        <a:t>-or</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1"/>
                  </a:ext>
                </a:extLst>
              </a:tr>
              <a:tr h="403497">
                <a:tc>
                  <a:txBody>
                    <a:bodyPr/>
                    <a:lstStyle/>
                    <a:p>
                      <a:r>
                        <a:rPr lang="en-US" dirty="0"/>
                        <a:t>-</a:t>
                      </a:r>
                      <a:r>
                        <a:rPr lang="en-US" dirty="0" err="1"/>
                        <a:t>sion</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2"/>
                  </a:ext>
                </a:extLst>
              </a:tr>
              <a:tr h="403497">
                <a:tc>
                  <a:txBody>
                    <a:bodyPr/>
                    <a:lstStyle/>
                    <a:p>
                      <a:r>
                        <a:rPr lang="en-US" dirty="0"/>
                        <a:t>-</a:t>
                      </a:r>
                      <a:r>
                        <a:rPr lang="en-US" dirty="0" err="1"/>
                        <a:t>tion</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3"/>
                  </a:ext>
                </a:extLst>
              </a:tr>
              <a:tr h="403497">
                <a:tc>
                  <a:txBody>
                    <a:bodyPr/>
                    <a:lstStyle/>
                    <a:p>
                      <a:r>
                        <a:rPr lang="en-US" dirty="0"/>
                        <a:t>-</a:t>
                      </a:r>
                      <a:r>
                        <a:rPr lang="en-US" dirty="0" err="1"/>
                        <a:t>ture</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8325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Combining Forms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79961501"/>
              </p:ext>
            </p:extLst>
          </p:nvPr>
        </p:nvGraphicFramePr>
        <p:xfrm>
          <a:off x="457200" y="1143002"/>
          <a:ext cx="8229600" cy="5652586"/>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403497">
                <a:tc>
                  <a:txBody>
                    <a:bodyPr/>
                    <a:lstStyle/>
                    <a:p>
                      <a:endParaRPr lang="en-US" dirty="0"/>
                    </a:p>
                  </a:txBody>
                  <a:tcPr/>
                </a:tc>
                <a:tc>
                  <a:txBody>
                    <a:bodyPr/>
                    <a:lstStyle/>
                    <a:p>
                      <a:pPr algn="ctr"/>
                      <a:r>
                        <a:rPr lang="en-US" dirty="0"/>
                        <a:t>ELA</a:t>
                      </a:r>
                    </a:p>
                  </a:txBody>
                  <a:tcPr/>
                </a:tc>
                <a:tc>
                  <a:txBody>
                    <a:bodyPr/>
                    <a:lstStyle/>
                    <a:p>
                      <a:pPr algn="ctr"/>
                      <a:r>
                        <a:rPr lang="en-US" dirty="0"/>
                        <a:t>Math</a:t>
                      </a:r>
                    </a:p>
                  </a:txBody>
                  <a:tcPr/>
                </a:tc>
                <a:tc>
                  <a:txBody>
                    <a:bodyPr/>
                    <a:lstStyle/>
                    <a:p>
                      <a:pPr algn="ctr"/>
                      <a:r>
                        <a:rPr lang="en-US" dirty="0"/>
                        <a:t>Science</a:t>
                      </a:r>
                    </a:p>
                  </a:txBody>
                  <a:tcPr/>
                </a:tc>
                <a:tc>
                  <a:txBody>
                    <a:bodyPr/>
                    <a:lstStyle/>
                    <a:p>
                      <a:pPr algn="ctr"/>
                      <a:r>
                        <a:rPr lang="en-US" dirty="0" err="1"/>
                        <a:t>Soc</a:t>
                      </a:r>
                      <a:r>
                        <a:rPr lang="en-US" dirty="0"/>
                        <a:t> </a:t>
                      </a:r>
                      <a:r>
                        <a:rPr lang="en-US" dirty="0" err="1"/>
                        <a:t>Stuides</a:t>
                      </a:r>
                      <a:endParaRPr lang="en-US" dirty="0"/>
                    </a:p>
                  </a:txBody>
                  <a:tcPr/>
                </a:tc>
                <a:extLst>
                  <a:ext uri="{0D108BD9-81ED-4DB2-BD59-A6C34878D82A}">
                    <a16:rowId xmlns:a16="http://schemas.microsoft.com/office/drawing/2014/main" val="10000"/>
                  </a:ext>
                </a:extLst>
              </a:tr>
              <a:tr h="403497">
                <a:tc>
                  <a:txBody>
                    <a:bodyPr/>
                    <a:lstStyle/>
                    <a:p>
                      <a:r>
                        <a:rPr lang="en-US" dirty="0" err="1"/>
                        <a:t>ana</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403497">
                <a:tc>
                  <a:txBody>
                    <a:bodyPr/>
                    <a:lstStyle/>
                    <a:p>
                      <a:r>
                        <a:rPr lang="en-US" dirty="0">
                          <a:solidFill>
                            <a:schemeClr val="tx1"/>
                          </a:solidFill>
                        </a:rPr>
                        <a:t>arch</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solidFill>
                          <a:srgbClr val="FF0000"/>
                        </a:solidFill>
                      </a:endParaRPr>
                    </a:p>
                  </a:txBody>
                  <a:tcPr/>
                </a:tc>
                <a:tc>
                  <a:txBody>
                    <a:bodyPr/>
                    <a:lstStyle/>
                    <a:p>
                      <a:pPr algn="ctr"/>
                      <a:r>
                        <a:rPr lang="en-US" dirty="0"/>
                        <a:t>X</a:t>
                      </a:r>
                    </a:p>
                  </a:txBody>
                  <a:tcPr/>
                </a:tc>
                <a:extLst>
                  <a:ext uri="{0D108BD9-81ED-4DB2-BD59-A6C34878D82A}">
                    <a16:rowId xmlns:a16="http://schemas.microsoft.com/office/drawing/2014/main" val="10002"/>
                  </a:ext>
                </a:extLst>
              </a:tr>
              <a:tr h="403497">
                <a:tc>
                  <a:txBody>
                    <a:bodyPr/>
                    <a:lstStyle/>
                    <a:p>
                      <a:r>
                        <a:rPr lang="en-US" dirty="0"/>
                        <a:t>auto</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3"/>
                  </a:ext>
                </a:extLst>
              </a:tr>
              <a:tr h="403497">
                <a:tc>
                  <a:txBody>
                    <a:bodyPr/>
                    <a:lstStyle/>
                    <a:p>
                      <a:r>
                        <a:rPr lang="en-US" dirty="0"/>
                        <a:t>bio</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4"/>
                  </a:ext>
                </a:extLst>
              </a:tr>
              <a:tr h="403497">
                <a:tc>
                  <a:txBody>
                    <a:bodyPr/>
                    <a:lstStyle/>
                    <a:p>
                      <a:r>
                        <a:rPr lang="en-US" dirty="0" err="1">
                          <a:solidFill>
                            <a:srgbClr val="FF0000"/>
                          </a:solidFill>
                        </a:rPr>
                        <a:t>chem</a:t>
                      </a:r>
                      <a:endParaRPr lang="en-US" dirty="0">
                        <a:solidFill>
                          <a:srgbClr val="FF0000"/>
                        </a:solidFill>
                      </a:endParaRP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5"/>
                  </a:ext>
                </a:extLst>
              </a:tr>
              <a:tr h="403497">
                <a:tc>
                  <a:txBody>
                    <a:bodyPr/>
                    <a:lstStyle/>
                    <a:p>
                      <a:r>
                        <a:rPr lang="en-US" dirty="0" err="1"/>
                        <a:t>cracy</a:t>
                      </a:r>
                      <a:r>
                        <a:rPr lang="en-US" dirty="0"/>
                        <a:t>, </a:t>
                      </a:r>
                      <a:r>
                        <a:rPr lang="en-US" dirty="0" err="1"/>
                        <a:t>crat</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6"/>
                  </a:ext>
                </a:extLst>
              </a:tr>
              <a:tr h="403497">
                <a:tc>
                  <a:txBody>
                    <a:bodyPr/>
                    <a:lstStyle/>
                    <a:p>
                      <a:r>
                        <a:rPr lang="en-US" dirty="0" err="1"/>
                        <a:t>dem</a:t>
                      </a:r>
                      <a:r>
                        <a:rPr lang="en-US" dirty="0"/>
                        <a:t>, demo</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7"/>
                  </a:ext>
                </a:extLst>
              </a:tr>
              <a:tr h="403497">
                <a:tc>
                  <a:txBody>
                    <a:bodyPr/>
                    <a:lstStyle/>
                    <a:p>
                      <a:r>
                        <a:rPr lang="en-US" dirty="0">
                          <a:solidFill>
                            <a:srgbClr val="000000"/>
                          </a:solidFill>
                        </a:rPr>
                        <a:t>eco</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solidFill>
                          <a:srgbClr val="FF0000"/>
                        </a:solidFill>
                      </a:endParaRPr>
                    </a:p>
                  </a:txBody>
                  <a:tcPr/>
                </a:tc>
                <a:tc>
                  <a:txBody>
                    <a:bodyPr/>
                    <a:lstStyle/>
                    <a:p>
                      <a:pPr algn="ctr"/>
                      <a:r>
                        <a:rPr lang="en-US" dirty="0"/>
                        <a:t>X</a:t>
                      </a:r>
                    </a:p>
                  </a:txBody>
                  <a:tcPr/>
                </a:tc>
                <a:extLst>
                  <a:ext uri="{0D108BD9-81ED-4DB2-BD59-A6C34878D82A}">
                    <a16:rowId xmlns:a16="http://schemas.microsoft.com/office/drawing/2014/main" val="10008"/>
                  </a:ext>
                </a:extLst>
              </a:tr>
              <a:tr h="407125">
                <a:tc>
                  <a:txBody>
                    <a:bodyPr/>
                    <a:lstStyle/>
                    <a:p>
                      <a:r>
                        <a:rPr lang="en-US" dirty="0">
                          <a:solidFill>
                            <a:srgbClr val="FF0000"/>
                          </a:solidFill>
                        </a:rPr>
                        <a:t>electro, elect</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9"/>
                  </a:ext>
                </a:extLst>
              </a:tr>
              <a:tr h="403497">
                <a:tc>
                  <a:txBody>
                    <a:bodyPr/>
                    <a:lstStyle/>
                    <a:p>
                      <a:r>
                        <a:rPr lang="en-US" dirty="0" err="1">
                          <a:solidFill>
                            <a:srgbClr val="FF0000"/>
                          </a:solidFill>
                        </a:rPr>
                        <a:t>endo</a:t>
                      </a:r>
                      <a:endParaRPr lang="en-US" dirty="0">
                        <a:solidFill>
                          <a:srgbClr val="FF0000"/>
                        </a:solidFill>
                      </a:endParaRP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10"/>
                  </a:ext>
                </a:extLst>
              </a:tr>
              <a:tr h="403497">
                <a:tc>
                  <a:txBody>
                    <a:bodyPr/>
                    <a:lstStyle/>
                    <a:p>
                      <a:r>
                        <a:rPr lang="en-US" dirty="0"/>
                        <a:t>geo</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11"/>
                  </a:ext>
                </a:extLst>
              </a:tr>
              <a:tr h="403497">
                <a:tc>
                  <a:txBody>
                    <a:bodyPr/>
                    <a:lstStyle/>
                    <a:p>
                      <a:r>
                        <a:rPr lang="en-US" dirty="0" err="1">
                          <a:solidFill>
                            <a:srgbClr val="000000"/>
                          </a:solidFill>
                        </a:rPr>
                        <a:t>gon</a:t>
                      </a:r>
                      <a:endParaRPr lang="en-US" dirty="0">
                        <a:solidFill>
                          <a:srgbClr val="000000"/>
                        </a:solidFill>
                      </a:endParaRP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solidFill>
                          <a:srgbClr val="FF0000"/>
                        </a:solidFill>
                      </a:endParaRPr>
                    </a:p>
                  </a:txBody>
                  <a:tcPr/>
                </a:tc>
                <a:tc>
                  <a:txBody>
                    <a:bodyPr/>
                    <a:lstStyle/>
                    <a:p>
                      <a:pPr algn="ctr"/>
                      <a:endParaRPr lang="en-US" dirty="0"/>
                    </a:p>
                  </a:txBody>
                  <a:tcPr/>
                </a:tc>
                <a:extLst>
                  <a:ext uri="{0D108BD9-81ED-4DB2-BD59-A6C34878D82A}">
                    <a16:rowId xmlns:a16="http://schemas.microsoft.com/office/drawing/2014/main" val="10012"/>
                  </a:ext>
                </a:extLst>
              </a:tr>
              <a:tr h="403497">
                <a:tc>
                  <a:txBody>
                    <a:bodyPr/>
                    <a:lstStyle/>
                    <a:p>
                      <a:r>
                        <a:rPr lang="en-US" dirty="0"/>
                        <a:t>gram</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645933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Combining Forms (cont.)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6243063"/>
              </p:ext>
            </p:extLst>
          </p:nvPr>
        </p:nvGraphicFramePr>
        <p:xfrm>
          <a:off x="457200" y="1143000"/>
          <a:ext cx="8229600" cy="564896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403499">
                <a:tc>
                  <a:txBody>
                    <a:bodyPr/>
                    <a:lstStyle/>
                    <a:p>
                      <a:endParaRPr lang="en-US" dirty="0"/>
                    </a:p>
                  </a:txBody>
                  <a:tcPr/>
                </a:tc>
                <a:tc>
                  <a:txBody>
                    <a:bodyPr/>
                    <a:lstStyle/>
                    <a:p>
                      <a:pPr algn="ctr"/>
                      <a:r>
                        <a:rPr lang="en-US" dirty="0"/>
                        <a:t>ELA</a:t>
                      </a:r>
                    </a:p>
                  </a:txBody>
                  <a:tcPr/>
                </a:tc>
                <a:tc>
                  <a:txBody>
                    <a:bodyPr/>
                    <a:lstStyle/>
                    <a:p>
                      <a:pPr algn="ctr"/>
                      <a:r>
                        <a:rPr lang="en-US" dirty="0"/>
                        <a:t>Math</a:t>
                      </a:r>
                    </a:p>
                  </a:txBody>
                  <a:tcPr/>
                </a:tc>
                <a:tc>
                  <a:txBody>
                    <a:bodyPr/>
                    <a:lstStyle/>
                    <a:p>
                      <a:pPr algn="ctr"/>
                      <a:r>
                        <a:rPr lang="en-US" dirty="0"/>
                        <a:t>Science</a:t>
                      </a:r>
                    </a:p>
                  </a:txBody>
                  <a:tcPr/>
                </a:tc>
                <a:tc>
                  <a:txBody>
                    <a:bodyPr/>
                    <a:lstStyle/>
                    <a:p>
                      <a:pPr algn="ctr"/>
                      <a:r>
                        <a:rPr lang="en-US" dirty="0" err="1"/>
                        <a:t>Soc</a:t>
                      </a:r>
                      <a:r>
                        <a:rPr lang="en-US" dirty="0"/>
                        <a:t> </a:t>
                      </a:r>
                      <a:r>
                        <a:rPr lang="en-US" dirty="0" err="1"/>
                        <a:t>Stuides</a:t>
                      </a:r>
                      <a:endParaRPr lang="en-US" dirty="0"/>
                    </a:p>
                  </a:txBody>
                  <a:tcPr/>
                </a:tc>
                <a:extLst>
                  <a:ext uri="{0D108BD9-81ED-4DB2-BD59-A6C34878D82A}">
                    <a16:rowId xmlns:a16="http://schemas.microsoft.com/office/drawing/2014/main" val="10000"/>
                  </a:ext>
                </a:extLst>
              </a:tr>
              <a:tr h="403497">
                <a:tc>
                  <a:txBody>
                    <a:bodyPr/>
                    <a:lstStyle/>
                    <a:p>
                      <a:r>
                        <a:rPr lang="en-US" dirty="0"/>
                        <a:t>graph</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1"/>
                  </a:ext>
                </a:extLst>
              </a:tr>
              <a:tr h="403497">
                <a:tc>
                  <a:txBody>
                    <a:bodyPr/>
                    <a:lstStyle/>
                    <a:p>
                      <a:r>
                        <a:rPr lang="en-US" dirty="0" err="1">
                          <a:solidFill>
                            <a:schemeClr val="tx1"/>
                          </a:solidFill>
                        </a:rPr>
                        <a:t>hedron</a:t>
                      </a:r>
                      <a:endParaRPr lang="en-US" dirty="0">
                        <a:solidFill>
                          <a:schemeClr val="tx1"/>
                        </a:solidFill>
                      </a:endParaRP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solidFill>
                          <a:srgbClr val="FF0000"/>
                        </a:solidFill>
                      </a:endParaRPr>
                    </a:p>
                  </a:txBody>
                  <a:tcPr/>
                </a:tc>
                <a:tc>
                  <a:txBody>
                    <a:bodyPr/>
                    <a:lstStyle/>
                    <a:p>
                      <a:pPr algn="ctr"/>
                      <a:endParaRPr lang="en-US" dirty="0"/>
                    </a:p>
                  </a:txBody>
                  <a:tcPr/>
                </a:tc>
                <a:extLst>
                  <a:ext uri="{0D108BD9-81ED-4DB2-BD59-A6C34878D82A}">
                    <a16:rowId xmlns:a16="http://schemas.microsoft.com/office/drawing/2014/main" val="10002"/>
                  </a:ext>
                </a:extLst>
              </a:tr>
              <a:tr h="403497">
                <a:tc>
                  <a:txBody>
                    <a:bodyPr/>
                    <a:lstStyle/>
                    <a:p>
                      <a:r>
                        <a:rPr lang="en-US" dirty="0">
                          <a:solidFill>
                            <a:srgbClr val="FF0000"/>
                          </a:solidFill>
                        </a:rPr>
                        <a:t>hydro</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3"/>
                  </a:ext>
                </a:extLst>
              </a:tr>
              <a:tr h="403497">
                <a:tc>
                  <a:txBody>
                    <a:bodyPr/>
                    <a:lstStyle/>
                    <a:p>
                      <a:r>
                        <a:rPr lang="en-US" dirty="0"/>
                        <a:t>logy</a:t>
                      </a:r>
                      <a:r>
                        <a:rPr lang="en-US" baseline="0" dirty="0"/>
                        <a:t> (ology)</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4"/>
                  </a:ext>
                </a:extLst>
              </a:tr>
              <a:tr h="403497">
                <a:tc>
                  <a:txBody>
                    <a:bodyPr/>
                    <a:lstStyle/>
                    <a:p>
                      <a:r>
                        <a:rPr lang="en-US" dirty="0"/>
                        <a:t>meter, </a:t>
                      </a:r>
                      <a:r>
                        <a:rPr lang="en-US" dirty="0" err="1"/>
                        <a:t>metr</a:t>
                      </a: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0005"/>
                  </a:ext>
                </a:extLst>
              </a:tr>
              <a:tr h="403497">
                <a:tc>
                  <a:txBody>
                    <a:bodyPr/>
                    <a:lstStyle/>
                    <a:p>
                      <a:r>
                        <a:rPr lang="en-US" dirty="0">
                          <a:solidFill>
                            <a:srgbClr val="FF0000"/>
                          </a:solidFill>
                        </a:rPr>
                        <a:t>micro</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6"/>
                  </a:ext>
                </a:extLst>
              </a:tr>
              <a:tr h="403497">
                <a:tc>
                  <a:txBody>
                    <a:bodyPr/>
                    <a:lstStyle/>
                    <a:p>
                      <a:r>
                        <a:rPr lang="en-US" dirty="0" err="1"/>
                        <a:t>nym</a:t>
                      </a:r>
                      <a:r>
                        <a:rPr lang="en-US" dirty="0"/>
                        <a:t>, </a:t>
                      </a:r>
                      <a:r>
                        <a:rPr lang="en-US" dirty="0" err="1"/>
                        <a:t>onym</a:t>
                      </a: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7"/>
                  </a:ext>
                </a:extLst>
              </a:tr>
              <a:tr h="403497">
                <a:tc>
                  <a:txBody>
                    <a:bodyPr/>
                    <a:lstStyle/>
                    <a:p>
                      <a:r>
                        <a:rPr lang="en-US" dirty="0">
                          <a:solidFill>
                            <a:srgbClr val="FF0000"/>
                          </a:solidFill>
                        </a:rPr>
                        <a:t>-</a:t>
                      </a:r>
                      <a:r>
                        <a:rPr lang="en-US" dirty="0" err="1">
                          <a:solidFill>
                            <a:srgbClr val="FF0000"/>
                          </a:solidFill>
                        </a:rPr>
                        <a:t>oid</a:t>
                      </a:r>
                      <a:endParaRPr lang="en-US" dirty="0">
                        <a:solidFill>
                          <a:srgbClr val="FF0000"/>
                        </a:solidFill>
                      </a:endParaRP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8"/>
                  </a:ext>
                </a:extLst>
              </a:tr>
              <a:tr h="403497">
                <a:tc>
                  <a:txBody>
                    <a:bodyPr/>
                    <a:lstStyle/>
                    <a:p>
                      <a:r>
                        <a:rPr lang="en-US" dirty="0" err="1"/>
                        <a:t>para</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9"/>
                  </a:ext>
                </a:extLst>
              </a:tr>
              <a:tr h="403497">
                <a:tc>
                  <a:txBody>
                    <a:bodyPr/>
                    <a:lstStyle/>
                    <a:p>
                      <a:r>
                        <a:rPr lang="en-US" dirty="0"/>
                        <a:t>photo</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0010"/>
                  </a:ext>
                </a:extLst>
              </a:tr>
              <a:tr h="403497">
                <a:tc>
                  <a:txBody>
                    <a:bodyPr/>
                    <a:lstStyle/>
                    <a:p>
                      <a:r>
                        <a:rPr lang="en-US" dirty="0"/>
                        <a:t>poly</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1"/>
                  </a:ext>
                </a:extLst>
              </a:tr>
              <a:tr h="403497">
                <a:tc>
                  <a:txBody>
                    <a:bodyPr/>
                    <a:lstStyle/>
                    <a:p>
                      <a:r>
                        <a:rPr lang="en-US" dirty="0">
                          <a:solidFill>
                            <a:srgbClr val="000000"/>
                          </a:solidFill>
                        </a:rPr>
                        <a:t>scope</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12"/>
                  </a:ext>
                </a:extLst>
              </a:tr>
              <a:tr h="403497">
                <a:tc>
                  <a:txBody>
                    <a:bodyPr/>
                    <a:lstStyle/>
                    <a:p>
                      <a:r>
                        <a:rPr lang="en-US" dirty="0"/>
                        <a:t>sphere</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84243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Combining Forms (cont.)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9635412"/>
              </p:ext>
            </p:extLst>
          </p:nvPr>
        </p:nvGraphicFramePr>
        <p:xfrm>
          <a:off x="457200" y="1143002"/>
          <a:ext cx="8229600" cy="2017485"/>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403497">
                <a:tc>
                  <a:txBody>
                    <a:bodyPr/>
                    <a:lstStyle/>
                    <a:p>
                      <a:endParaRPr lang="en-US" dirty="0"/>
                    </a:p>
                  </a:txBody>
                  <a:tcPr/>
                </a:tc>
                <a:tc>
                  <a:txBody>
                    <a:bodyPr/>
                    <a:lstStyle/>
                    <a:p>
                      <a:pPr algn="ctr"/>
                      <a:r>
                        <a:rPr lang="en-US" dirty="0"/>
                        <a:t>ELA</a:t>
                      </a:r>
                    </a:p>
                  </a:txBody>
                  <a:tcPr/>
                </a:tc>
                <a:tc>
                  <a:txBody>
                    <a:bodyPr/>
                    <a:lstStyle/>
                    <a:p>
                      <a:pPr algn="ctr"/>
                      <a:r>
                        <a:rPr lang="en-US" dirty="0"/>
                        <a:t>Math</a:t>
                      </a:r>
                    </a:p>
                  </a:txBody>
                  <a:tcPr/>
                </a:tc>
                <a:tc>
                  <a:txBody>
                    <a:bodyPr/>
                    <a:lstStyle/>
                    <a:p>
                      <a:pPr algn="ctr"/>
                      <a:r>
                        <a:rPr lang="en-US" dirty="0"/>
                        <a:t>Science</a:t>
                      </a:r>
                    </a:p>
                  </a:txBody>
                  <a:tcPr/>
                </a:tc>
                <a:tc>
                  <a:txBody>
                    <a:bodyPr/>
                    <a:lstStyle/>
                    <a:p>
                      <a:pPr algn="ctr"/>
                      <a:r>
                        <a:rPr lang="en-US" dirty="0" err="1"/>
                        <a:t>Soc</a:t>
                      </a:r>
                      <a:r>
                        <a:rPr lang="en-US" dirty="0"/>
                        <a:t> </a:t>
                      </a:r>
                      <a:r>
                        <a:rPr lang="en-US" dirty="0" err="1"/>
                        <a:t>Stuides</a:t>
                      </a:r>
                      <a:endParaRPr lang="en-US" dirty="0"/>
                    </a:p>
                  </a:txBody>
                  <a:tcPr/>
                </a:tc>
                <a:extLst>
                  <a:ext uri="{0D108BD9-81ED-4DB2-BD59-A6C34878D82A}">
                    <a16:rowId xmlns:a16="http://schemas.microsoft.com/office/drawing/2014/main" val="10000"/>
                  </a:ext>
                </a:extLst>
              </a:tr>
              <a:tr h="403497">
                <a:tc>
                  <a:txBody>
                    <a:bodyPr/>
                    <a:lstStyle/>
                    <a:p>
                      <a:r>
                        <a:rPr lang="en-US" dirty="0" err="1"/>
                        <a:t>sym</a:t>
                      </a:r>
                      <a:r>
                        <a:rPr lang="en-US" dirty="0"/>
                        <a:t>-</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403497">
                <a:tc>
                  <a:txBody>
                    <a:bodyPr/>
                    <a:lstStyle/>
                    <a:p>
                      <a:r>
                        <a:rPr lang="en-US" dirty="0" err="1">
                          <a:solidFill>
                            <a:schemeClr val="tx1"/>
                          </a:solidFill>
                        </a:rPr>
                        <a:t>syn</a:t>
                      </a:r>
                      <a:r>
                        <a:rPr lang="en-US" dirty="0">
                          <a:solidFill>
                            <a:schemeClr val="tx1"/>
                          </a:solidFill>
                        </a:rPr>
                        <a:t>-</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solidFill>
                            <a:srgbClr val="000000"/>
                          </a:solidFill>
                        </a:rPr>
                        <a:t>X</a:t>
                      </a:r>
                    </a:p>
                  </a:txBody>
                  <a:tcPr/>
                </a:tc>
                <a:tc>
                  <a:txBody>
                    <a:bodyPr/>
                    <a:lstStyle/>
                    <a:p>
                      <a:pPr algn="ctr"/>
                      <a:endParaRPr lang="en-US" dirty="0"/>
                    </a:p>
                  </a:txBody>
                  <a:tcPr/>
                </a:tc>
                <a:extLst>
                  <a:ext uri="{0D108BD9-81ED-4DB2-BD59-A6C34878D82A}">
                    <a16:rowId xmlns:a16="http://schemas.microsoft.com/office/drawing/2014/main" val="10002"/>
                  </a:ext>
                </a:extLst>
              </a:tr>
              <a:tr h="403497">
                <a:tc>
                  <a:txBody>
                    <a:bodyPr/>
                    <a:lstStyle/>
                    <a:p>
                      <a:r>
                        <a:rPr lang="en-US" dirty="0" err="1">
                          <a:solidFill>
                            <a:srgbClr val="FF0000"/>
                          </a:solidFill>
                        </a:rPr>
                        <a:t>therm</a:t>
                      </a:r>
                      <a:r>
                        <a:rPr lang="en-US" dirty="0">
                          <a:solidFill>
                            <a:srgbClr val="FF0000"/>
                          </a:solidFill>
                        </a:rPr>
                        <a:t>, thermo</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solidFill>
                            <a:srgbClr val="FF0000"/>
                          </a:solidFill>
                        </a:rPr>
                        <a:t>X</a:t>
                      </a:r>
                    </a:p>
                  </a:txBody>
                  <a:tcPr/>
                </a:tc>
                <a:tc>
                  <a:txBody>
                    <a:bodyPr/>
                    <a:lstStyle/>
                    <a:p>
                      <a:pPr algn="ctr"/>
                      <a:endParaRPr lang="en-US" dirty="0"/>
                    </a:p>
                  </a:txBody>
                  <a:tcPr/>
                </a:tc>
                <a:extLst>
                  <a:ext uri="{0D108BD9-81ED-4DB2-BD59-A6C34878D82A}">
                    <a16:rowId xmlns:a16="http://schemas.microsoft.com/office/drawing/2014/main" val="10003"/>
                  </a:ext>
                </a:extLst>
              </a:tr>
              <a:tr h="403497">
                <a:tc>
                  <a:txBody>
                    <a:bodyPr/>
                    <a:lstStyle/>
                    <a:p>
                      <a:r>
                        <a:rPr lang="en-US" dirty="0"/>
                        <a:t>tri-</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01860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Morpheme Frequency</a:t>
            </a:r>
          </a:p>
          <a:p>
            <a:pPr>
              <a:buClr>
                <a:schemeClr val="tx1"/>
              </a:buClr>
              <a:buFont typeface="Wingdings" charset="2"/>
              <a:buChar char="§"/>
            </a:pPr>
            <a:endParaRPr lang="en-US" sz="2400" b="1" dirty="0"/>
          </a:p>
          <a:p>
            <a:pPr>
              <a:buClrTx/>
              <a:buFont typeface="Arial"/>
              <a:buChar char="•"/>
            </a:pPr>
            <a:r>
              <a:rPr lang="en-US" sz="2400" dirty="0" err="1"/>
              <a:t>Gutlohn</a:t>
            </a:r>
            <a:r>
              <a:rPr lang="en-US" sz="2400" dirty="0"/>
              <a:t> &amp; </a:t>
            </a:r>
            <a:r>
              <a:rPr lang="en-US" sz="2400" dirty="0" err="1"/>
              <a:t>Bessellieu</a:t>
            </a:r>
            <a:r>
              <a:rPr lang="en-US" sz="2400" dirty="0"/>
              <a:t> (2014) examined frequency of morphemes in 4500 multisyllabic content area words to identify the morpheme frequency </a:t>
            </a:r>
          </a:p>
          <a:p>
            <a:pPr>
              <a:buClrTx/>
              <a:buFont typeface="Arial"/>
              <a:buChar char="•"/>
            </a:pPr>
            <a:r>
              <a:rPr lang="en-US" sz="2400" dirty="0"/>
              <a:t>Half the morphemes occurred across                    content areas, though the words they                  appeared in may be content specific            </a:t>
            </a:r>
          </a:p>
          <a:p>
            <a:pPr>
              <a:buClr>
                <a:schemeClr val="tx1"/>
              </a:buClr>
              <a:buFont typeface="Wingdings" charset="2"/>
              <a:buChar char="§"/>
            </a:pPr>
            <a:r>
              <a:rPr lang="en-US" sz="2400" dirty="0"/>
              <a:t>The following morphemes were only                       frequent in science text: trans-, -ism,                        </a:t>
            </a:r>
            <a:r>
              <a:rPr lang="en-US" sz="2400" dirty="0" err="1"/>
              <a:t>chem</a:t>
            </a:r>
            <a:r>
              <a:rPr lang="en-US" sz="2400" dirty="0"/>
              <a:t>, electro/</a:t>
            </a:r>
            <a:r>
              <a:rPr lang="en-US" sz="2400" dirty="0" err="1"/>
              <a:t>electr</a:t>
            </a:r>
            <a:r>
              <a:rPr lang="en-US" sz="2400" dirty="0"/>
              <a:t>, </a:t>
            </a:r>
            <a:r>
              <a:rPr lang="en-US" sz="2400" dirty="0" err="1"/>
              <a:t>endo</a:t>
            </a:r>
            <a:r>
              <a:rPr lang="en-US" sz="2400" dirty="0"/>
              <a:t>, hydro, micro,                    -</a:t>
            </a:r>
            <a:r>
              <a:rPr lang="en-US" sz="2400" dirty="0" err="1"/>
              <a:t>oid</a:t>
            </a:r>
            <a:r>
              <a:rPr lang="en-US" sz="2400" dirty="0"/>
              <a:t>, photo, scope, </a:t>
            </a:r>
            <a:r>
              <a:rPr lang="en-US" sz="2400" dirty="0" err="1"/>
              <a:t>therm</a:t>
            </a:r>
            <a:r>
              <a:rPr lang="en-US" sz="2400" dirty="0"/>
              <a:t>/thermo</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69926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Morpheme Frequency (cont.)</a:t>
            </a:r>
          </a:p>
          <a:p>
            <a:pPr>
              <a:buClr>
                <a:schemeClr val="tx1"/>
              </a:buClr>
              <a:buFont typeface="Wingdings" charset="2"/>
              <a:buChar char="§"/>
            </a:pPr>
            <a:endParaRPr lang="en-US" sz="2400" b="1" dirty="0"/>
          </a:p>
          <a:p>
            <a:pPr>
              <a:buClr>
                <a:schemeClr val="tx1"/>
              </a:buClr>
              <a:buFont typeface="Wingdings" charset="2"/>
              <a:buChar char="§"/>
            </a:pPr>
            <a:r>
              <a:rPr lang="en-US" sz="2400" dirty="0">
                <a:solidFill>
                  <a:schemeClr val="tx1">
                    <a:lumMod val="95000"/>
                    <a:lumOff val="5000"/>
                  </a:schemeClr>
                </a:solidFill>
              </a:rPr>
              <a:t>The following morphemes were frequent only in science and one other discipline:                                    -</a:t>
            </a:r>
            <a:r>
              <a:rPr lang="en-US" sz="2400" dirty="0" err="1">
                <a:solidFill>
                  <a:schemeClr val="tx1">
                    <a:lumMod val="95000"/>
                    <a:lumOff val="5000"/>
                  </a:schemeClr>
                </a:solidFill>
              </a:rPr>
              <a:t>ar</a:t>
            </a:r>
            <a:r>
              <a:rPr lang="en-US" sz="2400" dirty="0">
                <a:solidFill>
                  <a:schemeClr val="tx1">
                    <a:lumMod val="95000"/>
                    <a:lumOff val="5000"/>
                  </a:schemeClr>
                </a:solidFill>
              </a:rPr>
              <a:t>, -ism, -or, bio, geo, meter/</a:t>
            </a:r>
            <a:r>
              <a:rPr lang="en-US" sz="2400" dirty="0" err="1">
                <a:solidFill>
                  <a:schemeClr val="tx1">
                    <a:lumMod val="95000"/>
                    <a:lumOff val="5000"/>
                  </a:schemeClr>
                </a:solidFill>
              </a:rPr>
              <a:t>metr</a:t>
            </a:r>
            <a:r>
              <a:rPr lang="en-US" sz="2400" dirty="0">
                <a:solidFill>
                  <a:schemeClr val="tx1">
                    <a:lumMod val="95000"/>
                    <a:lumOff val="5000"/>
                  </a:schemeClr>
                </a:solidFill>
              </a:rPr>
              <a:t>,                        sphere </a:t>
            </a:r>
          </a:p>
          <a:p>
            <a:pPr marL="0" indent="0">
              <a:buNone/>
            </a:pPr>
            <a:r>
              <a:rPr lang="en-US" b="1" dirty="0">
                <a:solidFill>
                  <a:schemeClr val="bg1"/>
                </a:solidFill>
              </a:rPr>
              <a:t> </a:t>
            </a:r>
          </a:p>
        </p:txBody>
      </p:sp>
    </p:spTree>
    <p:extLst>
      <p:ext uri="{BB962C8B-B14F-4D97-AF65-F5344CB8AC3E}">
        <p14:creationId xmlns:p14="http://schemas.microsoft.com/office/powerpoint/2010/main" val="2833178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Disciplinary Literacy Emphasizes Specialized Nature of Vocabulary</a:t>
            </a:r>
          </a:p>
          <a:p>
            <a:endParaRPr lang="en-US" sz="2400" dirty="0"/>
          </a:p>
          <a:p>
            <a:r>
              <a:rPr lang="en-US" sz="2400" dirty="0"/>
              <a:t>Focus is on specialized nature of </a:t>
            </a:r>
          </a:p>
          <a:p>
            <a:pPr marL="0" indent="0">
              <a:buNone/>
            </a:pPr>
            <a:r>
              <a:rPr lang="en-US" sz="2400" dirty="0"/>
              <a:t>    vocabulary in each subject area</a:t>
            </a:r>
          </a:p>
          <a:p>
            <a:r>
              <a:rPr lang="en-US" sz="2400" dirty="0"/>
              <a:t>Science: Greek and Latin roots </a:t>
            </a:r>
          </a:p>
          <a:p>
            <a:pPr marL="0" indent="0">
              <a:buNone/>
            </a:pPr>
            <a:r>
              <a:rPr lang="en-US" sz="2400" dirty="0"/>
              <a:t>    (precise, dense, stable meanings that </a:t>
            </a:r>
          </a:p>
          <a:p>
            <a:pPr marL="0" indent="0">
              <a:buNone/>
            </a:pPr>
            <a:r>
              <a:rPr lang="en-US" sz="2400" dirty="0"/>
              <a:t>    are recoverable)</a:t>
            </a:r>
          </a:p>
          <a:p>
            <a:pPr>
              <a:buSzPct val="150000"/>
              <a:buFont typeface="Wingdings" charset="2"/>
              <a:buChar char="§"/>
            </a:pPr>
            <a:r>
              <a:rPr lang="en-US" sz="2400" dirty="0"/>
              <a:t>Example</a:t>
            </a:r>
            <a:r>
              <a:rPr lang="en-US" sz="2400" b="1" dirty="0"/>
              <a:t>:  DNA (deoxyribonucleic </a:t>
            </a:r>
          </a:p>
          <a:p>
            <a:pPr marL="0" indent="0">
              <a:buClr>
                <a:schemeClr val="tx1"/>
              </a:buClr>
              <a:buNone/>
            </a:pPr>
            <a:r>
              <a:rPr lang="en-US" sz="2400" b="1" dirty="0"/>
              <a:t>    acid) </a:t>
            </a:r>
            <a:r>
              <a:rPr lang="en-US" sz="2400" dirty="0"/>
              <a:t>is a </a:t>
            </a:r>
            <a:r>
              <a:rPr lang="en-US" sz="2400" b="1" dirty="0"/>
              <a:t>nucleic acid</a:t>
            </a:r>
            <a:r>
              <a:rPr lang="en-US" sz="2400" dirty="0"/>
              <a:t>, a macromolecule </a:t>
            </a:r>
          </a:p>
          <a:p>
            <a:pPr marL="0" indent="0">
              <a:buClr>
                <a:schemeClr val="tx1"/>
              </a:buClr>
              <a:buNone/>
            </a:pPr>
            <a:r>
              <a:rPr lang="en-US" sz="2400" dirty="0"/>
              <a:t>    that stores information. </a:t>
            </a: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805130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71538" y="428604"/>
            <a:ext cx="7462862" cy="1785937"/>
          </a:xfrm>
        </p:spPr>
        <p:txBody>
          <a:bodyPr/>
          <a:lstStyle/>
          <a:p>
            <a:pPr marL="0" indent="0">
              <a:buNone/>
            </a:pPr>
            <a:r>
              <a:rPr lang="en-US" sz="3600" b="1" dirty="0">
                <a:solidFill>
                  <a:srgbClr val="0000FF"/>
                </a:solidFill>
              </a:rPr>
              <a:t>Specialized Nature of Vocabulary</a:t>
            </a:r>
            <a:endParaRPr lang="en-US" sz="3600" dirty="0"/>
          </a:p>
        </p:txBody>
      </p:sp>
      <p:sp>
        <p:nvSpPr>
          <p:cNvPr id="3" name="TextBox 2"/>
          <p:cNvSpPr txBox="1"/>
          <p:nvPr/>
        </p:nvSpPr>
        <p:spPr>
          <a:xfrm>
            <a:off x="457200" y="1371600"/>
            <a:ext cx="5917730" cy="5124479"/>
          </a:xfrm>
          <a:prstGeom prst="rect">
            <a:avLst/>
          </a:prstGeom>
          <a:noFill/>
        </p:spPr>
        <p:txBody>
          <a:bodyPr wrap="none" rtlCol="0">
            <a:spAutoFit/>
          </a:bodyPr>
          <a:lstStyle/>
          <a:p>
            <a:pPr marL="342900" indent="-342900">
              <a:spcBef>
                <a:spcPts val="0"/>
              </a:spcBef>
              <a:buClr>
                <a:schemeClr val="accent1"/>
              </a:buClr>
              <a:buSzPct val="125000"/>
              <a:buFont typeface="Wingdings" charset="2"/>
              <a:buChar char="§"/>
            </a:pPr>
            <a:r>
              <a:rPr lang="en-US" sz="2400" dirty="0"/>
              <a:t>History: metaphorical terms, terms  </a:t>
            </a:r>
          </a:p>
          <a:p>
            <a:pPr>
              <a:spcBef>
                <a:spcPts val="0"/>
              </a:spcBef>
            </a:pPr>
            <a:r>
              <a:rPr lang="en-US" sz="2400" dirty="0"/>
              <a:t>    with a political point of view</a:t>
            </a:r>
          </a:p>
          <a:p>
            <a:pPr marL="342900" indent="-342900">
              <a:spcBef>
                <a:spcPts val="600"/>
              </a:spcBef>
              <a:buClr>
                <a:schemeClr val="accent1"/>
              </a:buClr>
              <a:buFont typeface="Wingdings" charset="2"/>
              <a:buChar char="§"/>
            </a:pPr>
            <a:r>
              <a:rPr lang="en-US" sz="2400" dirty="0"/>
              <a:t>Example:  </a:t>
            </a:r>
            <a:r>
              <a:rPr lang="en-US" sz="2400" i="1" dirty="0"/>
              <a:t>Revolutionary movements</a:t>
            </a:r>
          </a:p>
          <a:p>
            <a:pPr>
              <a:spcBef>
                <a:spcPts val="0"/>
              </a:spcBef>
              <a:buClr>
                <a:schemeClr val="accent1"/>
              </a:buClr>
            </a:pPr>
            <a:r>
              <a:rPr lang="en-US" sz="2400" i="1" dirty="0"/>
              <a:t>    in Europe and Asia were described</a:t>
            </a:r>
          </a:p>
          <a:p>
            <a:pPr>
              <a:buClr>
                <a:schemeClr val="accent1"/>
              </a:buClr>
            </a:pPr>
            <a:r>
              <a:rPr lang="en-US" sz="2400" i="1" dirty="0"/>
              <a:t>    to the American public as examples</a:t>
            </a:r>
          </a:p>
          <a:p>
            <a:pPr>
              <a:buClr>
                <a:schemeClr val="accent1"/>
              </a:buClr>
            </a:pPr>
            <a:r>
              <a:rPr lang="en-US" sz="2400" i="1" dirty="0"/>
              <a:t>    of Soviet Expansionism…. </a:t>
            </a:r>
            <a:endParaRPr lang="en-US" sz="2400" dirty="0"/>
          </a:p>
          <a:p>
            <a:r>
              <a:rPr lang="en-US" sz="2400" dirty="0"/>
              <a:t>    (Zinn, </a:t>
            </a:r>
            <a:r>
              <a:rPr lang="en-US" sz="2400" i="1" dirty="0"/>
              <a:t>A People’s History); </a:t>
            </a:r>
          </a:p>
          <a:p>
            <a:pPr marL="342900" indent="-342900">
              <a:spcBef>
                <a:spcPts val="600"/>
              </a:spcBef>
              <a:buClr>
                <a:schemeClr val="accent1"/>
              </a:buClr>
              <a:buSzPct val="125000"/>
              <a:buFont typeface="Wingdings" charset="2"/>
              <a:buChar char="§"/>
            </a:pPr>
            <a:r>
              <a:rPr lang="en-US" sz="2400" dirty="0"/>
              <a:t>Example</a:t>
            </a:r>
            <a:r>
              <a:rPr lang="en-US" sz="2400" i="1" dirty="0"/>
              <a:t>:  Civil War, War between</a:t>
            </a:r>
          </a:p>
          <a:p>
            <a:pPr>
              <a:spcBef>
                <a:spcPts val="0"/>
              </a:spcBef>
            </a:pPr>
            <a:r>
              <a:rPr lang="en-US" sz="2400" i="1" dirty="0"/>
              <a:t>    the states, War of Northern aggression.</a:t>
            </a:r>
          </a:p>
          <a:p>
            <a:pPr marL="342900" indent="-342900">
              <a:spcBef>
                <a:spcPts val="600"/>
              </a:spcBef>
              <a:buClr>
                <a:schemeClr val="accent1"/>
              </a:buClr>
              <a:buSzPct val="125000"/>
              <a:buFont typeface="Wingdings" charset="2"/>
              <a:buChar char="§"/>
            </a:pPr>
            <a:r>
              <a:rPr lang="en-US" sz="2400" dirty="0"/>
              <a:t>Example:  </a:t>
            </a:r>
            <a:r>
              <a:rPr lang="en-US" sz="2400" i="1" dirty="0"/>
              <a:t>The Gilded Age</a:t>
            </a:r>
          </a:p>
          <a:p>
            <a:endParaRPr lang="en-US" sz="2400" dirty="0"/>
          </a:p>
          <a:p>
            <a:pPr marL="342900" indent="-342900">
              <a:buClr>
                <a:schemeClr val="accent1"/>
              </a:buClr>
              <a:buSzPct val="125000"/>
              <a:buFont typeface="Wingdings" charset="2"/>
              <a:buChar char="§"/>
            </a:pPr>
            <a:endParaRPr lang="en-US" sz="2400" dirty="0"/>
          </a:p>
          <a:p>
            <a:endParaRPr lang="en-US" sz="2400" dirty="0"/>
          </a:p>
        </p:txBody>
      </p:sp>
    </p:spTree>
    <p:extLst>
      <p:ext uri="{BB962C8B-B14F-4D97-AF65-F5344CB8AC3E}">
        <p14:creationId xmlns:p14="http://schemas.microsoft.com/office/powerpoint/2010/main" val="2032466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6800" y="428605"/>
            <a:ext cx="6858000" cy="1095396"/>
          </a:xfrm>
        </p:spPr>
        <p:txBody>
          <a:bodyPr/>
          <a:lstStyle/>
          <a:p>
            <a:pPr marL="0" indent="0">
              <a:buNone/>
            </a:pPr>
            <a:r>
              <a:rPr lang="en-US" sz="3200" b="1" dirty="0">
                <a:solidFill>
                  <a:srgbClr val="0000FF"/>
                </a:solidFill>
              </a:rPr>
              <a:t>Specialized Nature of Vocabulary</a:t>
            </a:r>
            <a:endParaRPr lang="en-US" sz="3200" dirty="0"/>
          </a:p>
          <a:p>
            <a:pPr marL="0" indent="0">
              <a:buNone/>
            </a:pPr>
            <a:endParaRPr lang="en-US" sz="3200" dirty="0"/>
          </a:p>
          <a:p>
            <a:pPr marL="0" indent="0">
              <a:buNone/>
            </a:pPr>
            <a:endParaRPr lang="en-US" sz="3200" dirty="0"/>
          </a:p>
        </p:txBody>
      </p:sp>
      <p:sp>
        <p:nvSpPr>
          <p:cNvPr id="4" name="TextBox 3"/>
          <p:cNvSpPr txBox="1"/>
          <p:nvPr/>
        </p:nvSpPr>
        <p:spPr>
          <a:xfrm>
            <a:off x="304800" y="1447800"/>
            <a:ext cx="7561977" cy="3416320"/>
          </a:xfrm>
          <a:prstGeom prst="rect">
            <a:avLst/>
          </a:prstGeom>
          <a:noFill/>
        </p:spPr>
        <p:txBody>
          <a:bodyPr wrap="none" rtlCol="0">
            <a:spAutoFit/>
          </a:bodyPr>
          <a:lstStyle/>
          <a:p>
            <a:pPr marL="342900" indent="-342900">
              <a:buClr>
                <a:schemeClr val="accent1"/>
              </a:buClr>
              <a:buSzPct val="125000"/>
              <a:buFont typeface="Wingdings" charset="2"/>
              <a:buChar char="§"/>
            </a:pPr>
            <a:r>
              <a:rPr lang="en-US" sz="2400" dirty="0"/>
              <a:t>Literature:  Words that evoke emotion, the senses.</a:t>
            </a:r>
          </a:p>
          <a:p>
            <a:endParaRPr lang="en-US" sz="2400" dirty="0"/>
          </a:p>
          <a:p>
            <a:pPr marL="342900" indent="-342900">
              <a:buClr>
                <a:schemeClr val="accent1"/>
              </a:buClr>
              <a:buSzPct val="125000"/>
              <a:buFont typeface="Wingdings" charset="2"/>
              <a:buChar char="§"/>
            </a:pPr>
            <a:r>
              <a:rPr lang="en-US" sz="2400" dirty="0"/>
              <a:t>Example:  …</a:t>
            </a:r>
            <a:r>
              <a:rPr lang="en-US" sz="2400" i="1" dirty="0"/>
              <a:t>where I would have lived </a:t>
            </a:r>
          </a:p>
          <a:p>
            <a:r>
              <a:rPr lang="en-US" sz="2400" i="1" dirty="0"/>
              <a:t>    through all that impassioned, </a:t>
            </a:r>
          </a:p>
          <a:p>
            <a:r>
              <a:rPr lang="en-US" sz="2400" i="1" dirty="0"/>
              <a:t>    insane joy of the hunt, when as I </a:t>
            </a:r>
          </a:p>
          <a:p>
            <a:r>
              <a:rPr lang="en-US" sz="2400" i="1" dirty="0"/>
              <a:t>    climb the rock, my face contorted, </a:t>
            </a:r>
          </a:p>
          <a:p>
            <a:r>
              <a:rPr lang="en-US" sz="2400" i="1" dirty="0"/>
              <a:t>    gasping, shouting voluptuously </a:t>
            </a:r>
          </a:p>
          <a:p>
            <a:r>
              <a:rPr lang="en-US" sz="2400" i="1" dirty="0"/>
              <a:t>    senseless words…</a:t>
            </a:r>
            <a:r>
              <a:rPr lang="en-US" sz="2400" dirty="0"/>
              <a:t>(Nabokov, </a:t>
            </a:r>
            <a:r>
              <a:rPr lang="en-US" sz="2400" i="1" dirty="0"/>
              <a:t>Father’s</a:t>
            </a:r>
          </a:p>
          <a:p>
            <a:r>
              <a:rPr lang="en-US" sz="2400" i="1" dirty="0"/>
              <a:t>    Butterflies).</a:t>
            </a:r>
            <a:r>
              <a:rPr lang="en-US" sz="2400" dirty="0"/>
              <a:t> </a:t>
            </a:r>
          </a:p>
        </p:txBody>
      </p:sp>
    </p:spTree>
    <p:extLst>
      <p:ext uri="{BB962C8B-B14F-4D97-AF65-F5344CB8AC3E}">
        <p14:creationId xmlns:p14="http://schemas.microsoft.com/office/powerpoint/2010/main" val="1395891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Teach students to use reference works</a:t>
            </a:r>
          </a:p>
          <a:p>
            <a:pPr>
              <a:buClr>
                <a:schemeClr val="tx1"/>
              </a:buClr>
              <a:buFont typeface="Wingdings" charset="2"/>
              <a:buChar char="§"/>
            </a:pPr>
            <a:endParaRPr lang="en-US" sz="2400" b="1" dirty="0"/>
          </a:p>
          <a:p>
            <a:r>
              <a:rPr lang="en-US" sz="2400" dirty="0"/>
              <a:t>Dictionary instruction</a:t>
            </a:r>
          </a:p>
          <a:p>
            <a:r>
              <a:rPr lang="en-US" sz="2400" dirty="0"/>
              <a:t>But using the more specialized </a:t>
            </a:r>
          </a:p>
          <a:p>
            <a:pPr marL="0" indent="0">
              <a:buNone/>
            </a:pPr>
            <a:r>
              <a:rPr lang="en-US" sz="2400" dirty="0"/>
              <a:t>    reference works from a field of study</a:t>
            </a:r>
          </a:p>
          <a:p>
            <a:endParaRPr lang="en-US" sz="2400" dirty="0"/>
          </a:p>
          <a:p>
            <a:pPr marL="0" indent="0">
              <a:buNone/>
            </a:pPr>
            <a:endParaRPr lang="en-US" sz="2400" dirty="0"/>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440033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67544" y="500042"/>
            <a:ext cx="8280920" cy="1071570"/>
          </a:xfrm>
        </p:spPr>
        <p:txBody>
          <a:bodyPr>
            <a:noAutofit/>
          </a:bodyPr>
          <a:lstStyle/>
          <a:p>
            <a:pPr>
              <a:buNone/>
            </a:pPr>
            <a:r>
              <a:rPr lang="en-US" altLang="zh-CN" sz="3600" b="1" dirty="0">
                <a:solidFill>
                  <a:srgbClr val="0000FF"/>
                </a:solidFill>
              </a:rPr>
              <a:t>Many changes due to Common Core</a:t>
            </a:r>
            <a:endParaRPr lang="zh-CN" altLang="en-US" sz="3600" b="1" dirty="0">
              <a:solidFill>
                <a:srgbClr val="0000FF"/>
              </a:solidFill>
            </a:endParaRPr>
          </a:p>
        </p:txBody>
      </p:sp>
      <p:sp>
        <p:nvSpPr>
          <p:cNvPr id="3" name="TextBox 2"/>
          <p:cNvSpPr txBox="1"/>
          <p:nvPr/>
        </p:nvSpPr>
        <p:spPr>
          <a:xfrm>
            <a:off x="1143000" y="1676400"/>
            <a:ext cx="5517232" cy="3323987"/>
          </a:xfrm>
          <a:prstGeom prst="rect">
            <a:avLst/>
          </a:prstGeom>
          <a:noFill/>
        </p:spPr>
        <p:txBody>
          <a:bodyPr wrap="square" rtlCol="0">
            <a:spAutoFit/>
          </a:bodyPr>
          <a:lstStyle/>
          <a:p>
            <a:pPr marL="342900" indent="-342900">
              <a:buFont typeface="Arial"/>
              <a:buChar char="•"/>
            </a:pPr>
            <a:r>
              <a:rPr lang="en-US" sz="2400" dirty="0"/>
              <a:t>Challenging texts</a:t>
            </a:r>
          </a:p>
          <a:p>
            <a:pPr marL="342900" indent="-342900">
              <a:buFont typeface="Arial"/>
              <a:buChar char="•"/>
            </a:pPr>
            <a:r>
              <a:rPr lang="en-US" sz="2400" dirty="0"/>
              <a:t>Close reading</a:t>
            </a:r>
          </a:p>
          <a:p>
            <a:pPr marL="342900" indent="-342900">
              <a:buFont typeface="Arial"/>
              <a:buChar char="•"/>
            </a:pPr>
            <a:r>
              <a:rPr lang="en-US" sz="2400" dirty="0"/>
              <a:t>Writing from sources</a:t>
            </a:r>
          </a:p>
          <a:p>
            <a:pPr marL="342900" indent="-342900">
              <a:buFont typeface="Arial"/>
              <a:buChar char="•"/>
            </a:pPr>
            <a:r>
              <a:rPr lang="en-US" sz="2400" dirty="0"/>
              <a:t>Informational text</a:t>
            </a:r>
          </a:p>
          <a:p>
            <a:pPr marL="342900" indent="-342900">
              <a:buFont typeface="Arial"/>
              <a:buChar char="•"/>
            </a:pPr>
            <a:r>
              <a:rPr lang="en-US" sz="2400" dirty="0"/>
              <a:t>Multiple texts</a:t>
            </a:r>
          </a:p>
          <a:p>
            <a:pPr marL="342900" indent="-342900">
              <a:buFont typeface="Arial"/>
              <a:buChar char="•"/>
            </a:pPr>
            <a:r>
              <a:rPr lang="en-US" sz="2400" dirty="0"/>
              <a:t>Argument</a:t>
            </a:r>
          </a:p>
          <a:p>
            <a:pPr marL="342900" indent="-342900">
              <a:buFont typeface="Arial"/>
              <a:buChar char="•"/>
            </a:pPr>
            <a:r>
              <a:rPr lang="en-US" sz="2400" dirty="0"/>
              <a:t>Embedded technology</a:t>
            </a:r>
          </a:p>
          <a:p>
            <a:pPr marL="342900" indent="-342900">
              <a:buFont typeface="Arial"/>
              <a:buChar char="•"/>
            </a:pPr>
            <a:r>
              <a:rPr lang="en-US" sz="2400" dirty="0">
                <a:solidFill>
                  <a:srgbClr val="FF0000"/>
                </a:solidFill>
              </a:rPr>
              <a:t>Disciplinary literacy</a:t>
            </a:r>
          </a:p>
          <a:p>
            <a:endParaRPr lang="en-US" dirty="0"/>
          </a:p>
        </p:txBody>
      </p:sp>
    </p:spTree>
    <p:extLst>
      <p:ext uri="{BB962C8B-B14F-4D97-AF65-F5344CB8AC3E}">
        <p14:creationId xmlns:p14="http://schemas.microsoft.com/office/powerpoint/2010/main" val="1051356176"/>
      </p:ext>
    </p:extLst>
  </p:cSld>
  <p:clrMapOvr>
    <a:masterClrMapping/>
  </p:clrMapOvr>
  <p:transition>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Sugar example: General dictionary</a:t>
            </a:r>
          </a:p>
          <a:p>
            <a:pPr>
              <a:buClr>
                <a:schemeClr val="tx1"/>
              </a:buClr>
              <a:buFont typeface="Wingdings" charset="2"/>
              <a:buChar char="§"/>
            </a:pPr>
            <a:endParaRPr lang="en-US" sz="2400" b="1" dirty="0"/>
          </a:p>
          <a:p>
            <a:r>
              <a:rPr lang="en-US" sz="2400" dirty="0"/>
              <a:t>a sweet crystalline substance obtained from </a:t>
            </a:r>
          </a:p>
          <a:p>
            <a:pPr marL="0" indent="0">
              <a:buNone/>
            </a:pPr>
            <a:r>
              <a:rPr lang="en-US" sz="2400" dirty="0"/>
              <a:t>various plants, especially sugar cane and </a:t>
            </a:r>
          </a:p>
          <a:p>
            <a:pPr marL="0" indent="0">
              <a:buNone/>
            </a:pPr>
            <a:r>
              <a:rPr lang="en-US" sz="2400" dirty="0"/>
              <a:t>sugar beet, consisting essentially of                          sucrose, and used as a sweetener in </a:t>
            </a:r>
          </a:p>
          <a:p>
            <a:pPr marL="0" indent="0">
              <a:buNone/>
            </a:pPr>
            <a:r>
              <a:rPr lang="en-US" sz="2400" dirty="0"/>
              <a:t>food and drink.</a:t>
            </a:r>
          </a:p>
          <a:p>
            <a:pPr marL="0" indent="0">
              <a:buNone/>
            </a:pPr>
            <a:endParaRPr lang="en-US" sz="2400" dirty="0"/>
          </a:p>
          <a:p>
            <a:pPr marL="0" indent="0">
              <a:buNone/>
            </a:pPr>
            <a:endParaRPr lang="en-US" sz="2400" dirty="0"/>
          </a:p>
          <a:p>
            <a:pPr marL="0" indent="0">
              <a:buNone/>
            </a:pPr>
            <a:endParaRPr lang="en-US" sz="2400" dirty="0"/>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652569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866795"/>
          </a:xfrm>
        </p:spPr>
        <p:txBody>
          <a:bodyPr/>
          <a:lstStyle/>
          <a:p>
            <a:pPr marL="0" indent="0">
              <a:buNone/>
            </a:pPr>
            <a:r>
              <a:rPr lang="en-US" sz="3600" b="1" dirty="0">
                <a:solidFill>
                  <a:srgbClr val="0000FF"/>
                </a:solidFill>
              </a:rPr>
              <a:t>Sugar example: Science dictionary</a:t>
            </a:r>
          </a:p>
          <a:p>
            <a:pPr>
              <a:buClr>
                <a:schemeClr val="tx1"/>
              </a:buClr>
              <a:buFont typeface="Wingdings" charset="2"/>
              <a:buChar char="§"/>
            </a:pPr>
            <a:endParaRPr lang="en-US" sz="2400" b="1" dirty="0"/>
          </a:p>
          <a:p>
            <a:pPr>
              <a:spcBef>
                <a:spcPts val="0"/>
              </a:spcBef>
            </a:pPr>
            <a:r>
              <a:rPr lang="en-US" sz="1800" dirty="0"/>
              <a:t>(</a:t>
            </a:r>
            <a:r>
              <a:rPr lang="en-US" sz="2000" dirty="0"/>
              <a:t>saccharide) Any of a group of water soluble carbohydrates of relatively low molecular weight and having a sweet taste. The  simple sugars are called monosaccharides. More                     complex sugars comprise between two and ten </a:t>
            </a:r>
          </a:p>
          <a:p>
            <a:pPr marL="0" indent="0">
              <a:spcBef>
                <a:spcPts val="0"/>
              </a:spcBef>
              <a:buNone/>
            </a:pPr>
            <a:r>
              <a:rPr lang="en-US" sz="2000" dirty="0"/>
              <a:t>     </a:t>
            </a:r>
            <a:r>
              <a:rPr lang="en-US" sz="2000" dirty="0" err="1"/>
              <a:t>monosaccharides</a:t>
            </a:r>
            <a:r>
              <a:rPr lang="en-US" sz="2000" dirty="0"/>
              <a:t> linked together: disaccharides </a:t>
            </a:r>
          </a:p>
          <a:p>
            <a:pPr marL="0" indent="0">
              <a:spcBef>
                <a:spcPts val="0"/>
              </a:spcBef>
              <a:buNone/>
            </a:pPr>
            <a:r>
              <a:rPr lang="en-US" sz="2000" dirty="0"/>
              <a:t>     contain two, trisaccharides, three, and so on.                                 </a:t>
            </a:r>
          </a:p>
          <a:p>
            <a:pPr marL="0" indent="0">
              <a:spcBef>
                <a:spcPts val="0"/>
              </a:spcBef>
              <a:buNone/>
            </a:pPr>
            <a:r>
              <a:rPr lang="en-US" sz="2000" dirty="0"/>
              <a:t>     The name is often used to refer specifically to </a:t>
            </a:r>
          </a:p>
          <a:p>
            <a:pPr marL="0" indent="0">
              <a:spcBef>
                <a:spcPts val="0"/>
              </a:spcBef>
              <a:buNone/>
            </a:pPr>
            <a:r>
              <a:rPr lang="en-US" sz="2000" dirty="0"/>
              <a:t>     sucrose (cane or beet sugar). The suffix -</a:t>
            </a:r>
            <a:r>
              <a:rPr lang="en-US" sz="2000" dirty="0" err="1"/>
              <a:t>ose</a:t>
            </a:r>
            <a:r>
              <a:rPr lang="en-US" sz="2000" dirty="0"/>
              <a:t> </a:t>
            </a:r>
          </a:p>
          <a:p>
            <a:pPr marL="0" indent="0">
              <a:spcBef>
                <a:spcPts val="0"/>
              </a:spcBef>
              <a:buNone/>
            </a:pPr>
            <a:r>
              <a:rPr lang="en-US" sz="2000" dirty="0"/>
              <a:t>     is used in biochemistry to form the names </a:t>
            </a:r>
          </a:p>
          <a:p>
            <a:pPr marL="0" indent="0">
              <a:spcBef>
                <a:spcPts val="0"/>
              </a:spcBef>
              <a:buNone/>
            </a:pPr>
            <a:r>
              <a:rPr lang="en-US" sz="2000" dirty="0"/>
              <a:t>     of sugars. </a:t>
            </a:r>
          </a:p>
          <a:p>
            <a:pPr marL="0" indent="0">
              <a:buNone/>
            </a:pPr>
            <a:endParaRPr lang="en-US" sz="2400" dirty="0"/>
          </a:p>
          <a:p>
            <a:pPr marL="0" indent="0">
              <a:buNone/>
            </a:pPr>
            <a:endParaRPr lang="en-US" sz="2400" dirty="0"/>
          </a:p>
          <a:p>
            <a:pPr marL="0" indent="0">
              <a:buNone/>
            </a:pPr>
            <a:endParaRPr lang="en-US" sz="2400" dirty="0"/>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542137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Sugar example: Science dictionary</a:t>
            </a:r>
          </a:p>
          <a:p>
            <a:pPr>
              <a:buClr>
                <a:schemeClr val="tx1"/>
              </a:buClr>
              <a:buFont typeface="Wingdings" charset="2"/>
              <a:buChar char="§"/>
            </a:pPr>
            <a:endParaRPr lang="en-US" sz="2400" b="1" dirty="0"/>
          </a:p>
          <a:p>
            <a:pPr>
              <a:spcBef>
                <a:spcPts val="0"/>
              </a:spcBef>
            </a:pPr>
            <a:r>
              <a:rPr lang="en-US" sz="2000" dirty="0"/>
              <a:t>(</a:t>
            </a:r>
            <a:r>
              <a:rPr lang="en-US" sz="2000" dirty="0">
                <a:solidFill>
                  <a:srgbClr val="FF0000"/>
                </a:solidFill>
              </a:rPr>
              <a:t>saccharide</a:t>
            </a:r>
            <a:r>
              <a:rPr lang="en-US" sz="2000" dirty="0"/>
              <a:t>) Any of a group of </a:t>
            </a:r>
            <a:r>
              <a:rPr lang="en-US" sz="2000" dirty="0">
                <a:solidFill>
                  <a:srgbClr val="FF0000"/>
                </a:solidFill>
              </a:rPr>
              <a:t>water soluble carbohydrates</a:t>
            </a:r>
            <a:r>
              <a:rPr lang="en-US" sz="2000" dirty="0"/>
              <a:t> of relatively </a:t>
            </a:r>
            <a:r>
              <a:rPr lang="en-US" sz="2000" dirty="0">
                <a:solidFill>
                  <a:srgbClr val="FF0000"/>
                </a:solidFill>
              </a:rPr>
              <a:t>low molecular weight</a:t>
            </a:r>
            <a:r>
              <a:rPr lang="en-US" sz="2000" dirty="0"/>
              <a:t> and having a sweet taste. The  </a:t>
            </a:r>
            <a:r>
              <a:rPr lang="en-US" sz="2000" dirty="0">
                <a:solidFill>
                  <a:srgbClr val="FF0000"/>
                </a:solidFill>
              </a:rPr>
              <a:t>simple sugars </a:t>
            </a:r>
            <a:r>
              <a:rPr lang="en-US" sz="2000" dirty="0"/>
              <a:t>are called monosaccharides. More                  </a:t>
            </a:r>
            <a:r>
              <a:rPr lang="en-US" sz="2000" dirty="0">
                <a:solidFill>
                  <a:srgbClr val="FF0000"/>
                </a:solidFill>
              </a:rPr>
              <a:t>complex sugars </a:t>
            </a:r>
            <a:r>
              <a:rPr lang="en-US" sz="2000" dirty="0"/>
              <a:t>comprise between two and ten </a:t>
            </a:r>
          </a:p>
          <a:p>
            <a:pPr marL="0" indent="0">
              <a:spcBef>
                <a:spcPts val="0"/>
              </a:spcBef>
              <a:buNone/>
            </a:pPr>
            <a:r>
              <a:rPr lang="en-US" sz="2000" dirty="0"/>
              <a:t>     monosaccharides linked together: disaccharides </a:t>
            </a:r>
          </a:p>
          <a:p>
            <a:pPr marL="0" indent="0">
              <a:spcBef>
                <a:spcPts val="0"/>
              </a:spcBef>
              <a:buNone/>
            </a:pPr>
            <a:r>
              <a:rPr lang="en-US" sz="2000" dirty="0"/>
              <a:t>     contain two, trisaccharides three, and so on. The </a:t>
            </a:r>
          </a:p>
          <a:p>
            <a:pPr marL="0" indent="0">
              <a:spcBef>
                <a:spcPts val="0"/>
              </a:spcBef>
              <a:buNone/>
            </a:pPr>
            <a:r>
              <a:rPr lang="en-US" sz="2000" dirty="0"/>
              <a:t>     name is often used to refer specifically to sucrose </a:t>
            </a:r>
          </a:p>
          <a:p>
            <a:pPr marL="0" indent="0">
              <a:spcBef>
                <a:spcPts val="0"/>
              </a:spcBef>
              <a:buNone/>
            </a:pPr>
            <a:r>
              <a:rPr lang="en-US" sz="2000" dirty="0"/>
              <a:t>     (cane or beet sugar). The suffix </a:t>
            </a:r>
            <a:r>
              <a:rPr lang="en-US" sz="2000" dirty="0">
                <a:solidFill>
                  <a:srgbClr val="FF0000"/>
                </a:solidFill>
              </a:rPr>
              <a:t>-ose </a:t>
            </a:r>
            <a:r>
              <a:rPr lang="en-US" sz="2000" dirty="0"/>
              <a:t>is used in</a:t>
            </a:r>
          </a:p>
          <a:p>
            <a:pPr marL="0" indent="0">
              <a:spcBef>
                <a:spcPts val="0"/>
              </a:spcBef>
              <a:buNone/>
            </a:pPr>
            <a:r>
              <a:rPr lang="en-US" sz="2000" dirty="0"/>
              <a:t>     biochemistry to form the names of sugars. </a:t>
            </a:r>
          </a:p>
          <a:p>
            <a:pPr marL="0" indent="0">
              <a:buNone/>
            </a:pPr>
            <a:endParaRPr lang="en-US" sz="2400" dirty="0"/>
          </a:p>
          <a:p>
            <a:pPr marL="0" indent="0">
              <a:buNone/>
            </a:pPr>
            <a:endParaRPr lang="en-US" sz="2400" dirty="0"/>
          </a:p>
          <a:p>
            <a:pPr marL="0" indent="0">
              <a:buNone/>
            </a:pPr>
            <a:endParaRPr lang="en-US" sz="2400" dirty="0"/>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706819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Battleship example (History): General  dictionary</a:t>
            </a:r>
          </a:p>
          <a:p>
            <a:pPr>
              <a:buClr>
                <a:schemeClr val="tx1"/>
              </a:buClr>
              <a:buFont typeface="Wingdings" charset="2"/>
              <a:buChar char="§"/>
            </a:pPr>
            <a:endParaRPr lang="en-US" sz="2400" b="1" dirty="0"/>
          </a:p>
          <a:p>
            <a:pPr marL="0" indent="0">
              <a:buNone/>
            </a:pPr>
            <a:r>
              <a:rPr lang="en-US" sz="2400" dirty="0"/>
              <a:t>Any of a class of warships that are the </a:t>
            </a:r>
          </a:p>
          <a:p>
            <a:pPr marL="0" indent="0">
              <a:buNone/>
            </a:pPr>
            <a:r>
              <a:rPr lang="en-US" sz="2400" dirty="0"/>
              <a:t>Most heavily armored and are equipped </a:t>
            </a:r>
          </a:p>
          <a:p>
            <a:pPr marL="0" indent="0">
              <a:buNone/>
            </a:pPr>
            <a:r>
              <a:rPr lang="en-US" sz="2400" dirty="0"/>
              <a:t>With the most powerful armament.</a:t>
            </a:r>
          </a:p>
          <a:p>
            <a:pPr marL="0" indent="0">
              <a:buNone/>
            </a:pPr>
            <a:endParaRPr lang="en-US" sz="2400" dirty="0"/>
          </a:p>
          <a:p>
            <a:pPr marL="0" indent="0">
              <a:buNone/>
            </a:pPr>
            <a:endParaRPr lang="en-US" sz="2400" dirty="0"/>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488990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Battleship example: History  dictionary</a:t>
            </a:r>
          </a:p>
          <a:p>
            <a:pPr>
              <a:buClr>
                <a:schemeClr val="tx1"/>
              </a:buClr>
              <a:buFont typeface="Wingdings" charset="2"/>
              <a:buChar char="§"/>
            </a:pPr>
            <a:endParaRPr lang="en-US" sz="2400" b="1" dirty="0"/>
          </a:p>
          <a:p>
            <a:pPr marL="0" indent="0">
              <a:buNone/>
            </a:pPr>
            <a:r>
              <a:rPr lang="en-US" sz="1800" dirty="0"/>
              <a:t>U.S. battleship is usually </a:t>
            </a:r>
            <a:r>
              <a:rPr lang="en-US" sz="1800" dirty="0">
                <a:solidFill>
                  <a:srgbClr val="FF0000"/>
                </a:solidFill>
              </a:rPr>
              <a:t>distinguished from its foreign </a:t>
            </a:r>
          </a:p>
          <a:p>
            <a:pPr marL="0" indent="0">
              <a:buNone/>
            </a:pPr>
            <a:r>
              <a:rPr lang="en-US" sz="1800" dirty="0">
                <a:solidFill>
                  <a:srgbClr val="FF0000"/>
                </a:solidFill>
              </a:rPr>
              <a:t>Counterparts </a:t>
            </a:r>
            <a:r>
              <a:rPr lang="en-US" sz="1800" dirty="0"/>
              <a:t>by its heavy gun armament, </a:t>
            </a:r>
            <a:r>
              <a:rPr lang="en-US" sz="1800" dirty="0">
                <a:solidFill>
                  <a:srgbClr val="FF0000"/>
                </a:solidFill>
              </a:rPr>
              <a:t>sturdy </a:t>
            </a:r>
          </a:p>
          <a:p>
            <a:pPr marL="0" indent="0">
              <a:buNone/>
            </a:pPr>
            <a:r>
              <a:rPr lang="en-US" sz="1800" dirty="0">
                <a:solidFill>
                  <a:srgbClr val="FF0000"/>
                </a:solidFill>
              </a:rPr>
              <a:t>protection, </a:t>
            </a:r>
            <a:r>
              <a:rPr lang="en-US" sz="1800" dirty="0"/>
              <a:t>and relatively </a:t>
            </a:r>
            <a:r>
              <a:rPr lang="en-US" sz="1800" dirty="0">
                <a:solidFill>
                  <a:srgbClr val="FF0000"/>
                </a:solidFill>
              </a:rPr>
              <a:t>slow speed. Three distinct </a:t>
            </a:r>
          </a:p>
          <a:p>
            <a:pPr marL="0" indent="0">
              <a:buNone/>
            </a:pPr>
            <a:r>
              <a:rPr lang="en-US" sz="1800" dirty="0">
                <a:solidFill>
                  <a:srgbClr val="FF0000"/>
                </a:solidFill>
              </a:rPr>
              <a:t>subtypes: </a:t>
            </a:r>
            <a:r>
              <a:rPr lang="en-US" sz="1800" dirty="0"/>
              <a:t>27 mixed-battery ships built </a:t>
            </a:r>
            <a:r>
              <a:rPr lang="en-US" sz="1800" dirty="0">
                <a:solidFill>
                  <a:srgbClr val="FF0000"/>
                </a:solidFill>
              </a:rPr>
              <a:t>1888-1908</a:t>
            </a:r>
            <a:r>
              <a:rPr lang="en-US" sz="1800" dirty="0"/>
              <a:t>; </a:t>
            </a:r>
          </a:p>
          <a:p>
            <a:pPr marL="0" indent="0">
              <a:buNone/>
            </a:pPr>
            <a:r>
              <a:rPr lang="en-US" sz="1800" dirty="0"/>
              <a:t>22 all-big-gun “dreadnoughts”  (</a:t>
            </a:r>
            <a:r>
              <a:rPr lang="en-US" sz="1800" dirty="0">
                <a:solidFill>
                  <a:srgbClr val="FF0000"/>
                </a:solidFill>
              </a:rPr>
              <a:t>1910-1923); </a:t>
            </a:r>
            <a:r>
              <a:rPr lang="en-US" sz="1800" dirty="0"/>
              <a:t>and </a:t>
            </a:r>
          </a:p>
          <a:p>
            <a:pPr marL="0" indent="0">
              <a:buNone/>
            </a:pPr>
            <a:r>
              <a:rPr lang="en-US" sz="1800" dirty="0"/>
              <a:t>10 fast battleships (</a:t>
            </a:r>
            <a:r>
              <a:rPr lang="en-US" sz="1800" dirty="0">
                <a:solidFill>
                  <a:srgbClr val="FF0000"/>
                </a:solidFill>
              </a:rPr>
              <a:t>1937-1944). Stricken from the </a:t>
            </a:r>
          </a:p>
          <a:p>
            <a:pPr marL="0" indent="0">
              <a:buNone/>
            </a:pPr>
            <a:r>
              <a:rPr lang="en-US" sz="1800" dirty="0">
                <a:solidFill>
                  <a:srgbClr val="FF0000"/>
                </a:solidFill>
              </a:rPr>
              <a:t>Navy’s lists in January 1995. As ship killers, the </a:t>
            </a:r>
          </a:p>
          <a:p>
            <a:pPr marL="0" indent="0">
              <a:buNone/>
            </a:pPr>
            <a:r>
              <a:rPr lang="en-US" sz="1800" dirty="0">
                <a:solidFill>
                  <a:srgbClr val="FF0000"/>
                </a:solidFill>
              </a:rPr>
              <a:t>battleships saw little action; </a:t>
            </a:r>
            <a:r>
              <a:rPr lang="en-US" sz="1800" dirty="0"/>
              <a:t>yet they ultimately justified </a:t>
            </a:r>
          </a:p>
          <a:p>
            <a:pPr marL="0" indent="0">
              <a:buNone/>
            </a:pPr>
            <a:r>
              <a:rPr lang="en-US" sz="1800" dirty="0"/>
              <a:t>their existence in important subsidiary missions, the </a:t>
            </a:r>
          </a:p>
          <a:p>
            <a:pPr marL="0" indent="0">
              <a:buNone/>
            </a:pPr>
            <a:r>
              <a:rPr lang="en-US" sz="1800" dirty="0"/>
              <a:t>most significant being </a:t>
            </a:r>
            <a:r>
              <a:rPr lang="en-US" sz="1800" dirty="0">
                <a:solidFill>
                  <a:srgbClr val="FF0000"/>
                </a:solidFill>
              </a:rPr>
              <a:t>gunfire support for troops</a:t>
            </a:r>
          </a:p>
          <a:p>
            <a:pPr marL="0" indent="0">
              <a:buNone/>
            </a:pPr>
            <a:r>
              <a:rPr lang="en-US" sz="1800" dirty="0">
                <a:solidFill>
                  <a:srgbClr val="FF0000"/>
                </a:solidFill>
              </a:rPr>
              <a:t>ashore.</a:t>
            </a:r>
          </a:p>
          <a:p>
            <a:pPr marL="0" indent="0">
              <a:buNone/>
            </a:pPr>
            <a:endParaRPr lang="en-US" sz="2400" dirty="0"/>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422965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304801"/>
            <a:ext cx="7696200" cy="380999"/>
          </a:xfrm>
        </p:spPr>
        <p:txBody>
          <a:bodyPr/>
          <a:lstStyle/>
          <a:p>
            <a:pPr marL="0" indent="0">
              <a:buNone/>
            </a:pPr>
            <a:r>
              <a:rPr lang="en-US" sz="3600" b="1" dirty="0">
                <a:solidFill>
                  <a:srgbClr val="0000FF"/>
                </a:solidFill>
              </a:rPr>
              <a:t>Cultural differences across the disciplines</a:t>
            </a:r>
          </a:p>
          <a:p>
            <a:pPr marL="0" indent="0">
              <a:buSzPct val="125000"/>
              <a:buNone/>
            </a:pPr>
            <a:endParaRPr lang="en-US" sz="2400" dirty="0"/>
          </a:p>
          <a:p>
            <a:pPr>
              <a:buSzPct val="125000"/>
              <a:buFont typeface="Wingdings" charset="2"/>
              <a:buChar char="§"/>
            </a:pPr>
            <a:r>
              <a:rPr lang="en-US" sz="2400" dirty="0"/>
              <a:t>The differences among the disciplines                         are more than content/information                  differences</a:t>
            </a:r>
          </a:p>
          <a:p>
            <a:pPr>
              <a:buSzPct val="125000"/>
              <a:buFont typeface="Wingdings" charset="2"/>
              <a:buChar char="§"/>
            </a:pPr>
            <a:r>
              <a:rPr lang="en-US" sz="2400" dirty="0"/>
              <a:t>They are separated by differences in                            </a:t>
            </a:r>
            <a:r>
              <a:rPr lang="en-US" sz="2400" i="1" dirty="0"/>
              <a:t>how</a:t>
            </a:r>
            <a:r>
              <a:rPr lang="en-US" sz="2400" dirty="0"/>
              <a:t> information is created, used,                        evaluated, in the nature of the                             language, demands for precision, etc.</a:t>
            </a:r>
          </a:p>
          <a:p>
            <a:pPr>
              <a:spcBef>
                <a:spcPts val="0"/>
              </a:spcBef>
              <a:buSzPct val="125000"/>
              <a:buFont typeface="Wingdings" charset="2"/>
              <a:buChar char="§"/>
            </a:pPr>
            <a:r>
              <a:rPr lang="en-US" sz="2400" dirty="0"/>
              <a:t>Disciplinary Literacy requires </a:t>
            </a:r>
          </a:p>
          <a:p>
            <a:pPr marL="0" indent="0">
              <a:spcBef>
                <a:spcPts val="0"/>
              </a:spcBef>
              <a:buClrTx/>
              <a:buNone/>
            </a:pPr>
            <a:r>
              <a:rPr lang="en-US" sz="2400" dirty="0"/>
              <a:t>    </a:t>
            </a:r>
            <a:r>
              <a:rPr lang="en-US" sz="2400" i="1" dirty="0"/>
              <a:t>enculturation</a:t>
            </a:r>
            <a:r>
              <a:rPr lang="en-US" sz="2400" dirty="0"/>
              <a:t> and </a:t>
            </a:r>
            <a:r>
              <a:rPr lang="en-US" sz="2400" i="1" dirty="0"/>
              <a:t>acculturation</a:t>
            </a:r>
          </a:p>
          <a:p>
            <a:pPr>
              <a:spcBef>
                <a:spcPts val="0"/>
              </a:spcBef>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147315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The Culture of Mathematics</a:t>
            </a:r>
          </a:p>
          <a:p>
            <a:pPr>
              <a:buClr>
                <a:schemeClr val="tx1"/>
              </a:buClr>
              <a:buFont typeface="Wingdings" charset="2"/>
              <a:buChar char="§"/>
            </a:pPr>
            <a:endParaRPr lang="en-US" sz="2400" b="1" dirty="0"/>
          </a:p>
          <a:p>
            <a:pPr eaLnBrk="1" hangingPunct="1">
              <a:buClrTx/>
              <a:buFont typeface="Arial"/>
              <a:buChar char="•"/>
            </a:pPr>
            <a:r>
              <a:rPr lang="en-US" sz="2400" dirty="0"/>
              <a:t>Goal: arrive at “truth” </a:t>
            </a:r>
          </a:p>
          <a:p>
            <a:pPr eaLnBrk="1" hangingPunct="1">
              <a:buClrTx/>
              <a:buFont typeface="Arial"/>
              <a:buChar char="•"/>
            </a:pPr>
            <a:r>
              <a:rPr lang="en-US" sz="2400" dirty="0"/>
              <a:t>Importance of “close reading” an intensive consideration of every word in the text </a:t>
            </a:r>
          </a:p>
          <a:p>
            <a:pPr eaLnBrk="1" hangingPunct="1">
              <a:buClrTx/>
              <a:buFont typeface="Arial"/>
              <a:buChar char="•"/>
            </a:pPr>
            <a:r>
              <a:rPr lang="en-US" sz="2400" dirty="0"/>
              <a:t>Rereading a major strategy</a:t>
            </a:r>
          </a:p>
          <a:p>
            <a:pPr eaLnBrk="1" hangingPunct="1">
              <a:buClrTx/>
              <a:buFont typeface="Arial"/>
              <a:buChar char="•"/>
            </a:pPr>
            <a:r>
              <a:rPr lang="en-US" sz="2400" dirty="0"/>
              <a:t>Heavy emphasis on error detection</a:t>
            </a:r>
          </a:p>
          <a:p>
            <a:pPr eaLnBrk="1" hangingPunct="1">
              <a:buClrTx/>
              <a:buFont typeface="Arial"/>
              <a:buChar char="•"/>
            </a:pPr>
            <a:r>
              <a:rPr lang="en-US" sz="2400" dirty="0"/>
              <a:t>Precision of understanding essential </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68554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The Culture of Science</a:t>
            </a:r>
          </a:p>
          <a:p>
            <a:pPr>
              <a:buClr>
                <a:schemeClr val="tx1"/>
              </a:buClr>
              <a:buFont typeface="Wingdings" charset="2"/>
              <a:buChar char="§"/>
            </a:pPr>
            <a:endParaRPr lang="en-US" sz="2400" b="1" dirty="0"/>
          </a:p>
          <a:p>
            <a:pPr eaLnBrk="1" hangingPunct="1">
              <a:lnSpc>
                <a:spcPct val="90000"/>
              </a:lnSpc>
              <a:buClrTx/>
              <a:buFont typeface="Arial"/>
              <a:buChar char="•"/>
            </a:pPr>
            <a:r>
              <a:rPr lang="en-US" sz="2400" dirty="0"/>
              <a:t>Text provides knowledge that allows prediction              of how the world works</a:t>
            </a:r>
          </a:p>
          <a:p>
            <a:pPr eaLnBrk="1" hangingPunct="1">
              <a:lnSpc>
                <a:spcPct val="90000"/>
              </a:lnSpc>
              <a:buClrTx/>
              <a:buFont typeface="Arial"/>
              <a:buChar char="•"/>
            </a:pPr>
            <a:r>
              <a:rPr lang="en-US" sz="2400" dirty="0"/>
              <a:t>Full understanding needed of experiments                   and processes</a:t>
            </a:r>
          </a:p>
          <a:p>
            <a:pPr eaLnBrk="1" hangingPunct="1">
              <a:lnSpc>
                <a:spcPct val="90000"/>
              </a:lnSpc>
              <a:buClrTx/>
              <a:buFont typeface="Arial"/>
              <a:buChar char="•"/>
            </a:pPr>
            <a:r>
              <a:rPr lang="en-US" sz="2400" dirty="0"/>
              <a:t>Close connections among prose,                              graphs, charts, formulas (alternative                     representations of constructs an                                 essential aspect of chemistry text) </a:t>
            </a:r>
          </a:p>
          <a:p>
            <a:pPr eaLnBrk="1" hangingPunct="1">
              <a:lnSpc>
                <a:spcPct val="90000"/>
              </a:lnSpc>
              <a:buClrTx/>
              <a:buFont typeface="Arial"/>
              <a:buChar char="•"/>
            </a:pPr>
            <a:r>
              <a:rPr lang="en-US" sz="2400" dirty="0"/>
              <a:t>Major reading strategies include                      corroboration and transformation</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974566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The Culture of History</a:t>
            </a:r>
          </a:p>
          <a:p>
            <a:pPr>
              <a:buClr>
                <a:schemeClr val="tx1"/>
              </a:buClr>
              <a:buFont typeface="Wingdings" charset="2"/>
              <a:buChar char="§"/>
            </a:pPr>
            <a:endParaRPr lang="en-US" sz="2400" b="1" dirty="0"/>
          </a:p>
          <a:p>
            <a:pPr eaLnBrk="1" hangingPunct="1">
              <a:buClrTx/>
              <a:buFont typeface="Arial"/>
              <a:buChar char="•"/>
            </a:pPr>
            <a:r>
              <a:rPr lang="en-US" sz="2400" dirty="0"/>
              <a:t>History is interpretative, and authors and                          sourcing are central in interpretation             (consideration of bias and perspective)</a:t>
            </a:r>
          </a:p>
          <a:p>
            <a:pPr eaLnBrk="1" hangingPunct="1">
              <a:buClrTx/>
              <a:buFont typeface="Arial"/>
              <a:buChar char="•"/>
            </a:pPr>
            <a:r>
              <a:rPr lang="en-US" sz="2400" dirty="0"/>
              <a:t>Often seems narrative without purpose                        and argument without explicit claims                           (need to see history as argument                                based on partial evidence; narratives                              are more than facts)</a:t>
            </a:r>
          </a:p>
          <a:p>
            <a:pPr eaLnBrk="1" hangingPunct="1">
              <a:buClrTx/>
              <a:buFont typeface="Arial"/>
              <a:buChar char="•"/>
            </a:pPr>
            <a:r>
              <a:rPr lang="en-US" sz="2400" dirty="0"/>
              <a:t>Single texts are problematic (no                   corroboration)</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687292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09600" y="381000"/>
            <a:ext cx="6870700" cy="990600"/>
          </a:xfrm>
        </p:spPr>
        <p:txBody>
          <a:bodyPr/>
          <a:lstStyle/>
          <a:p>
            <a:pPr eaLnBrk="1" hangingPunct="1"/>
            <a:r>
              <a:rPr lang="en-US" b="1" dirty="0"/>
              <a:t>Character Change Chart</a:t>
            </a:r>
          </a:p>
        </p:txBody>
      </p:sp>
      <p:graphicFrame>
        <p:nvGraphicFramePr>
          <p:cNvPr id="114708" name="Group 20"/>
          <p:cNvGraphicFramePr>
            <a:graphicFrameLocks noGrp="1"/>
          </p:cNvGraphicFramePr>
          <p:nvPr/>
        </p:nvGraphicFramePr>
        <p:xfrm>
          <a:off x="1600200" y="1752600"/>
          <a:ext cx="5622925" cy="942975"/>
        </p:xfrm>
        <a:graphic>
          <a:graphicData uri="http://schemas.openxmlformats.org/drawingml/2006/table">
            <a:tbl>
              <a:tblPr/>
              <a:tblGrid>
                <a:gridCol w="2819400">
                  <a:extLst>
                    <a:ext uri="{9D8B030D-6E8A-4147-A177-3AD203B41FA5}">
                      <a16:colId xmlns:a16="http://schemas.microsoft.com/office/drawing/2014/main" val="20000"/>
                    </a:ext>
                  </a:extLst>
                </a:gridCol>
                <a:gridCol w="2803525">
                  <a:extLst>
                    <a:ext uri="{9D8B030D-6E8A-4147-A177-3AD203B41FA5}">
                      <a16:colId xmlns:a16="http://schemas.microsoft.com/office/drawing/2014/main" val="20001"/>
                    </a:ext>
                  </a:extLst>
                </a:gridCol>
              </a:tblGrid>
              <a:tr h="942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What is main character like at the beginning of the story?</a:t>
                      </a:r>
                      <a:endParaRPr kumimoji="0" lang="en-US" sz="1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What is the main character like at the end of the story? How has he or she changed?</a:t>
                      </a:r>
                      <a:endParaRPr kumimoji="0" lang="en-US" sz="14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60" name="Rectangle 21"/>
          <p:cNvSpPr>
            <a:spLocks noChangeArrowheads="1"/>
          </p:cNvSpPr>
          <p:nvPr/>
        </p:nvSpPr>
        <p:spPr bwMode="auto">
          <a:xfrm>
            <a:off x="-2971800" y="2133600"/>
            <a:ext cx="9144000" cy="0"/>
          </a:xfrm>
          <a:prstGeom prst="rect">
            <a:avLst/>
          </a:prstGeom>
          <a:noFill/>
          <a:ln w="9525">
            <a:noFill/>
            <a:miter lim="800000"/>
            <a:headEnd/>
            <a:tailEnd/>
          </a:ln>
        </p:spPr>
        <p:txBody>
          <a:bodyPr wrap="none" anchor="ctr">
            <a:spAutoFit/>
          </a:bodyPr>
          <a:lstStyle/>
          <a:p>
            <a:endParaRPr lang="en-US" dirty="0"/>
          </a:p>
        </p:txBody>
      </p:sp>
      <p:graphicFrame>
        <p:nvGraphicFramePr>
          <p:cNvPr id="2050" name="Object 4"/>
          <p:cNvGraphicFramePr>
            <a:graphicFrameLocks noChangeAspect="1"/>
          </p:cNvGraphicFramePr>
          <p:nvPr/>
        </p:nvGraphicFramePr>
        <p:xfrm>
          <a:off x="2438400" y="2681288"/>
          <a:ext cx="4038600" cy="2414587"/>
        </p:xfrm>
        <a:graphic>
          <a:graphicData uri="http://schemas.openxmlformats.org/presentationml/2006/ole">
            <mc:AlternateContent xmlns:mc="http://schemas.openxmlformats.org/markup-compatibility/2006">
              <mc:Choice xmlns:v="urn:schemas-microsoft-com:vml" Requires="v">
                <p:oleObj spid="_x0000_s2132" name="Microsoft Draw Drawing" r:id="rId4" imgW="4572000" imgH="2733675" progId="MSDraw.Drawing.8.2">
                  <p:embed/>
                </p:oleObj>
              </mc:Choice>
              <mc:Fallback>
                <p:oleObj name="Microsoft Draw Drawing" r:id="rId4" imgW="4572000" imgH="2733675" progId="MSDraw.Drawing.8.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681288"/>
                        <a:ext cx="4038600" cy="2414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61" name="Rectangle 22"/>
          <p:cNvSpPr>
            <a:spLocks noChangeArrowheads="1"/>
          </p:cNvSpPr>
          <p:nvPr/>
        </p:nvSpPr>
        <p:spPr bwMode="auto">
          <a:xfrm>
            <a:off x="1524000" y="4652963"/>
            <a:ext cx="6742113" cy="1600200"/>
          </a:xfrm>
          <a:prstGeom prst="rect">
            <a:avLst/>
          </a:prstGeom>
          <a:noFill/>
          <a:ln w="9525">
            <a:noFill/>
            <a:miter lim="800000"/>
            <a:headEnd/>
            <a:tailEnd/>
          </a:ln>
        </p:spPr>
        <p:txBody>
          <a:bodyPr anchor="ctr">
            <a:spAutoFit/>
          </a:bodyPr>
          <a:lstStyle/>
          <a:p>
            <a:pPr>
              <a:tabLst>
                <a:tab pos="457200" algn="r"/>
                <a:tab pos="2743200" algn="ctr"/>
                <a:tab pos="5486400" algn="r"/>
              </a:tabLst>
            </a:pPr>
            <a:r>
              <a:rPr lang="en-US" sz="1200" b="1" dirty="0">
                <a:ea typeface="Times New Roman" pitchFamily="18" charset="0"/>
                <a:cs typeface="Arial" charset="0"/>
              </a:rPr>
              <a:t>                                                </a:t>
            </a:r>
          </a:p>
          <a:p>
            <a:pPr>
              <a:tabLst>
                <a:tab pos="457200" algn="r"/>
                <a:tab pos="2743200" algn="ctr"/>
                <a:tab pos="5486400" algn="r"/>
              </a:tabLst>
            </a:pPr>
            <a:endParaRPr lang="en-US" sz="1200" b="1" dirty="0">
              <a:ea typeface="Times New Roman" pitchFamily="18" charset="0"/>
              <a:cs typeface="Arial" charset="0"/>
            </a:endParaRPr>
          </a:p>
          <a:p>
            <a:pPr>
              <a:tabLst>
                <a:tab pos="457200" algn="r"/>
                <a:tab pos="2743200" algn="ctr"/>
                <a:tab pos="5486400" algn="r"/>
              </a:tabLst>
            </a:pPr>
            <a:r>
              <a:rPr lang="en-US" sz="1200" b="1" dirty="0">
                <a:ea typeface="Times New Roman" pitchFamily="18" charset="0"/>
                <a:cs typeface="Arial" charset="0"/>
              </a:rPr>
              <a:t>                                                 </a:t>
            </a:r>
            <a:r>
              <a:rPr lang="en-US" sz="1400" b="1" dirty="0">
                <a:ea typeface="Times New Roman" pitchFamily="18" charset="0"/>
                <a:cs typeface="Arial" charset="0"/>
              </a:rPr>
              <a:t>Crisis</a:t>
            </a:r>
            <a:endParaRPr lang="en-US" sz="1400" dirty="0">
              <a:ea typeface="Times New Roman" pitchFamily="18" charset="0"/>
              <a:cs typeface="Arial" charset="0"/>
            </a:endParaRPr>
          </a:p>
          <a:p>
            <a:pPr>
              <a:tabLst>
                <a:tab pos="457200" algn="r"/>
                <a:tab pos="2743200" algn="ctr"/>
                <a:tab pos="5486400" algn="r"/>
              </a:tabLst>
            </a:pPr>
            <a:r>
              <a:rPr lang="en-US" sz="1200" dirty="0">
                <a:ea typeface="Times New Roman" pitchFamily="18" charset="0"/>
                <a:cs typeface="Arial" charset="0"/>
              </a:rPr>
              <a:t>  </a:t>
            </a:r>
          </a:p>
          <a:p>
            <a:pPr>
              <a:tabLst>
                <a:tab pos="457200" algn="r"/>
                <a:tab pos="2743200" algn="ctr"/>
                <a:tab pos="5486400" algn="r"/>
              </a:tabLst>
            </a:pPr>
            <a:endParaRPr lang="en-US" sz="1200" dirty="0">
              <a:ea typeface="Times New Roman" pitchFamily="18" charset="0"/>
              <a:cs typeface="Arial" charset="0"/>
            </a:endParaRPr>
          </a:p>
          <a:p>
            <a:pPr>
              <a:tabLst>
                <a:tab pos="457200" algn="r"/>
                <a:tab pos="2743200" algn="ctr"/>
                <a:tab pos="5486400" algn="r"/>
              </a:tabLst>
            </a:pPr>
            <a:r>
              <a:rPr lang="en-US" sz="1200" dirty="0">
                <a:ea typeface="Times New Roman" pitchFamily="18" charset="0"/>
                <a:cs typeface="Arial" charset="0"/>
              </a:rPr>
              <a:t>Given this character change, what do you think the author wanted you to learn? ________</a:t>
            </a:r>
            <a:endParaRPr lang="en-US" sz="1100" dirty="0">
              <a:ea typeface="Times New Roman" pitchFamily="18" charset="0"/>
              <a:cs typeface="Arial" charset="0"/>
            </a:endParaRPr>
          </a:p>
          <a:p>
            <a:pPr>
              <a:tabLst>
                <a:tab pos="457200" algn="r"/>
                <a:tab pos="2743200" algn="ctr"/>
                <a:tab pos="5486400" algn="r"/>
              </a:tabLst>
            </a:pPr>
            <a:r>
              <a:rPr lang="en-US" sz="1200" dirty="0">
                <a:ea typeface="Times New Roman" pitchFamily="18" charset="0"/>
                <a:cs typeface="Arial" charset="0"/>
              </a:rPr>
              <a:t>________________________________________________________________________</a:t>
            </a:r>
            <a:endParaRPr lang="en-US" sz="1100" dirty="0">
              <a:ea typeface="Times New Roman" pitchFamily="18" charset="0"/>
              <a:cs typeface="Arial" charset="0"/>
            </a:endParaRPr>
          </a:p>
          <a:p>
            <a:pPr>
              <a:tabLst>
                <a:tab pos="457200" algn="r"/>
                <a:tab pos="2743200" algn="ctr"/>
                <a:tab pos="5486400" algn="r"/>
              </a:tabLst>
            </a:pPr>
            <a:r>
              <a:rPr lang="en-US" sz="1200" dirty="0">
                <a:ea typeface="Times New Roman" pitchFamily="18" charset="0"/>
                <a:cs typeface="Arial" charset="0"/>
              </a:rPr>
              <a:t>________________________________________________________________________ </a:t>
            </a:r>
            <a:endParaRPr lang="en-US" dirty="0">
              <a:ea typeface="Times New Roman" pitchFamily="18"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67544" y="500042"/>
            <a:ext cx="8280920" cy="1071570"/>
          </a:xfrm>
        </p:spPr>
        <p:txBody>
          <a:bodyPr>
            <a:noAutofit/>
          </a:bodyPr>
          <a:lstStyle/>
          <a:p>
            <a:pPr>
              <a:buNone/>
            </a:pPr>
            <a:r>
              <a:rPr lang="en-US" altLang="zh-CN" sz="3600" b="1" dirty="0">
                <a:solidFill>
                  <a:srgbClr val="0000FF"/>
                </a:solidFill>
              </a:rPr>
              <a:t>Many changes due to Common Core</a:t>
            </a:r>
            <a:endParaRPr lang="zh-CN" altLang="en-US" sz="3600" b="1" dirty="0">
              <a:solidFill>
                <a:srgbClr val="0000FF"/>
              </a:solidFill>
            </a:endParaRPr>
          </a:p>
        </p:txBody>
      </p:sp>
      <p:sp>
        <p:nvSpPr>
          <p:cNvPr id="3" name="TextBox 2"/>
          <p:cNvSpPr txBox="1"/>
          <p:nvPr/>
        </p:nvSpPr>
        <p:spPr>
          <a:xfrm>
            <a:off x="1143000" y="1676400"/>
            <a:ext cx="5517232" cy="3323987"/>
          </a:xfrm>
          <a:prstGeom prst="rect">
            <a:avLst/>
          </a:prstGeom>
          <a:noFill/>
        </p:spPr>
        <p:txBody>
          <a:bodyPr wrap="square" rtlCol="0">
            <a:spAutoFit/>
          </a:bodyPr>
          <a:lstStyle/>
          <a:p>
            <a:pPr marL="342900" indent="-342900">
              <a:buFont typeface="Arial"/>
              <a:buChar char="•"/>
            </a:pPr>
            <a:r>
              <a:rPr lang="en-US" sz="2400" dirty="0"/>
              <a:t>Challenging texts</a:t>
            </a:r>
          </a:p>
          <a:p>
            <a:pPr marL="342900" indent="-342900">
              <a:buFont typeface="Arial"/>
              <a:buChar char="•"/>
            </a:pPr>
            <a:r>
              <a:rPr lang="en-US" sz="2400" dirty="0"/>
              <a:t>Close reading</a:t>
            </a:r>
          </a:p>
          <a:p>
            <a:pPr marL="342900" indent="-342900">
              <a:buFont typeface="Arial"/>
              <a:buChar char="•"/>
            </a:pPr>
            <a:r>
              <a:rPr lang="en-US" sz="2400" dirty="0"/>
              <a:t>Writing from sources</a:t>
            </a:r>
          </a:p>
          <a:p>
            <a:pPr marL="342900" indent="-342900">
              <a:buFont typeface="Arial"/>
              <a:buChar char="•"/>
            </a:pPr>
            <a:r>
              <a:rPr lang="en-US" sz="2400" dirty="0">
                <a:solidFill>
                  <a:srgbClr val="FF0000"/>
                </a:solidFill>
              </a:rPr>
              <a:t>Informational text</a:t>
            </a:r>
          </a:p>
          <a:p>
            <a:pPr marL="342900" indent="-342900">
              <a:buFont typeface="Arial"/>
              <a:buChar char="•"/>
            </a:pPr>
            <a:r>
              <a:rPr lang="en-US" sz="2400" dirty="0"/>
              <a:t>Multiple texts</a:t>
            </a:r>
          </a:p>
          <a:p>
            <a:pPr marL="342900" indent="-342900">
              <a:buFont typeface="Arial"/>
              <a:buChar char="•"/>
            </a:pPr>
            <a:r>
              <a:rPr lang="en-US" sz="2400" dirty="0"/>
              <a:t>Argument</a:t>
            </a:r>
          </a:p>
          <a:p>
            <a:pPr marL="342900" indent="-342900">
              <a:buFont typeface="Arial"/>
              <a:buChar char="•"/>
            </a:pPr>
            <a:r>
              <a:rPr lang="en-US" sz="2400" dirty="0"/>
              <a:t>Embedded technology</a:t>
            </a:r>
          </a:p>
          <a:p>
            <a:pPr marL="342900" indent="-342900">
              <a:buFont typeface="Arial"/>
              <a:buChar char="•"/>
            </a:pPr>
            <a:r>
              <a:rPr lang="en-US" sz="2400" dirty="0">
                <a:solidFill>
                  <a:srgbClr val="FF0000"/>
                </a:solidFill>
              </a:rPr>
              <a:t>Disciplinary literacy</a:t>
            </a:r>
          </a:p>
          <a:p>
            <a:endParaRPr lang="en-US" dirty="0"/>
          </a:p>
        </p:txBody>
      </p:sp>
    </p:spTree>
    <p:extLst>
      <p:ext uri="{BB962C8B-B14F-4D97-AF65-F5344CB8AC3E}">
        <p14:creationId xmlns:p14="http://schemas.microsoft.com/office/powerpoint/2010/main" val="3598245521"/>
      </p:ext>
    </p:extLst>
  </p:cSld>
  <p:clrMapOvr>
    <a:masterClrMapping/>
  </p:clrMapOvr>
  <p:transition>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American Revolution</a:t>
            </a:r>
          </a:p>
        </p:txBody>
      </p:sp>
    </p:spTree>
    <p:extLst>
      <p:ext uri="{BB962C8B-B14F-4D97-AF65-F5344CB8AC3E}">
        <p14:creationId xmlns:p14="http://schemas.microsoft.com/office/powerpoint/2010/main" val="332210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05" y="612844"/>
            <a:ext cx="8721322" cy="5847754"/>
          </a:xfrm>
          <a:prstGeom prst="rect">
            <a:avLst/>
          </a:prstGeom>
        </p:spPr>
        <p:txBody>
          <a:bodyPr wrap="square">
            <a:spAutoFit/>
          </a:bodyPr>
          <a:lstStyle/>
          <a:p>
            <a:r>
              <a:rPr lang="en-US" sz="2200" b="1" cap="small" dirty="0"/>
              <a:t>The Fall of Fort Ticonderoga</a:t>
            </a:r>
          </a:p>
          <a:p>
            <a:endParaRPr lang="en-US" sz="2200" dirty="0"/>
          </a:p>
          <a:p>
            <a:r>
              <a:rPr lang="en-US" sz="2200" dirty="0"/>
              <a:t>     After the battles of Lexington and Concord, the British army stayed in Boston. The American forces camped around Boston, waiting for the British to move.</a:t>
            </a:r>
          </a:p>
          <a:p>
            <a:endParaRPr lang="en-US" sz="2200" dirty="0"/>
          </a:p>
          <a:p>
            <a:r>
              <a:rPr lang="en-US" sz="2200" dirty="0"/>
              <a:t>      Meanwhile, a young New Englander named Benedict Arnold had      been appointed to lead 400 soldiers at Fort Ticonderoga in New York.   After arriving there, he joined forces with Vermont’s rough and rugged Ethan Allen. Allen led a group of rebels called the “Green Mountain Boys.”</a:t>
            </a:r>
          </a:p>
          <a:p>
            <a:endParaRPr lang="en-US" sz="2200" dirty="0"/>
          </a:p>
          <a:p>
            <a:r>
              <a:rPr lang="en-US" sz="2200" dirty="0"/>
              <a:t>       Before dawn on May 10, 1775, the Americans attacked Fort Ticonderoga. The British were sleeping peacefully. Allen woke up the commander by banging on his door and shouting, “Come out of there,    you old rat!” The Americans captured the fort without firing a shot.    Inside, they found something they needed desperately—heavy iron cannons.</a:t>
            </a:r>
            <a:r>
              <a:rPr lang="en-US" sz="2200" dirty="0">
                <a:effectLst/>
              </a:rPr>
              <a:t> </a:t>
            </a:r>
            <a:r>
              <a:rPr lang="en-US" dirty="0"/>
              <a:t> </a:t>
            </a:r>
          </a:p>
        </p:txBody>
      </p:sp>
    </p:spTree>
    <p:extLst>
      <p:ext uri="{BB962C8B-B14F-4D97-AF65-F5344CB8AC3E}">
        <p14:creationId xmlns:p14="http://schemas.microsoft.com/office/powerpoint/2010/main" val="2129108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919" y="214194"/>
            <a:ext cx="7971594" cy="6294031"/>
          </a:xfrm>
          <a:prstGeom prst="rect">
            <a:avLst/>
          </a:prstGeom>
        </p:spPr>
        <p:txBody>
          <a:bodyPr wrap="square">
            <a:spAutoFit/>
          </a:bodyPr>
          <a:lstStyle/>
          <a:p>
            <a:pPr>
              <a:spcAft>
                <a:spcPts val="600"/>
              </a:spcAft>
            </a:pPr>
            <a:r>
              <a:rPr lang="en-US" sz="2000" b="1" cap="small" dirty="0"/>
              <a:t>The Battle of Bunker Hill</a:t>
            </a:r>
            <a:endParaRPr lang="en-US" sz="2000" dirty="0"/>
          </a:p>
          <a:p>
            <a:pPr>
              <a:spcAft>
                <a:spcPts val="600"/>
              </a:spcAft>
            </a:pPr>
            <a:r>
              <a:rPr lang="en-US" sz="2000" dirty="0"/>
              <a:t>      A month later on the night of June 16, British troops in Boston heard strange noises on nearby Charlestown Peninsula. When the sun rose, they could not believe their eyes. The day before, the peninsula had been empty. Now its two small hills—Bunker Hill and nearby Breed’s Hill—were alive with Americans. In just one night they had built a fort of dirt and logs on Breed’s Hill.</a:t>
            </a:r>
          </a:p>
          <a:p>
            <a:pPr>
              <a:spcAft>
                <a:spcPts val="600"/>
              </a:spcAft>
            </a:pPr>
            <a:r>
              <a:rPr lang="en-US" sz="2000" dirty="0"/>
              <a:t>      The British knew they had to attack quickly. If the Americans could drag the cannons taken at Fort Ticonderoga up to the hilltops, they would be able to pound Boston and the British ships in the harbor. </a:t>
            </a:r>
          </a:p>
          <a:p>
            <a:pPr>
              <a:spcAft>
                <a:spcPts val="600"/>
              </a:spcAft>
            </a:pPr>
            <a:r>
              <a:rPr lang="en-US" sz="2000" dirty="0"/>
              <a:t>     On the next day 2,000 of the king’s troops lined up at the base of Breed’s Hill. General William Howe ordered them to march to the top and take the American fort. The Redcoats sweated heavily in the hot June sun as they struggled up Breed’s Hill.</a:t>
            </a:r>
          </a:p>
          <a:p>
            <a:pPr>
              <a:spcAft>
                <a:spcPts val="600"/>
              </a:spcAft>
            </a:pPr>
            <a:r>
              <a:rPr lang="en-US" sz="2000" dirty="0"/>
              <a:t>      In the hilltop fort, fingers tightened on triggers. Fighting to control their fear, the Americans reported their order—“Don’t fire till you see the whites of their eyes.” As the red line of troops moved closer, a gray-haired farmer prayed, “I thank thee, O Lord, for sparing me to fight this day.”  </a:t>
            </a:r>
          </a:p>
          <a:p>
            <a:endParaRPr lang="en-US" dirty="0"/>
          </a:p>
        </p:txBody>
      </p:sp>
    </p:spTree>
    <p:extLst>
      <p:ext uri="{BB962C8B-B14F-4D97-AF65-F5344CB8AC3E}">
        <p14:creationId xmlns:p14="http://schemas.microsoft.com/office/powerpoint/2010/main" val="822858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919" y="260091"/>
            <a:ext cx="7879790" cy="5909310"/>
          </a:xfrm>
          <a:prstGeom prst="rect">
            <a:avLst/>
          </a:prstGeom>
        </p:spPr>
        <p:txBody>
          <a:bodyPr wrap="square">
            <a:spAutoFit/>
          </a:bodyPr>
          <a:lstStyle/>
          <a:p>
            <a:pPr>
              <a:spcAft>
                <a:spcPts val="600"/>
              </a:spcAft>
            </a:pPr>
            <a:r>
              <a:rPr lang="en-US" sz="2000" dirty="0"/>
              <a:t>     When the British were almost on top of them, the Americans fired. Huge gaps appeared in the line of redcoats. The surprised British fell back and then made a second attack. Again they were mowed down by American gunfire.</a:t>
            </a:r>
          </a:p>
          <a:p>
            <a:pPr>
              <a:spcAft>
                <a:spcPts val="600"/>
              </a:spcAft>
            </a:pPr>
            <a:r>
              <a:rPr lang="en-US" sz="2000" dirty="0"/>
              <a:t>     General Howe regrouped his men and sent them up the hill a third time. Once more, the Redcoats’ front line was ripped apart by gunfire. As soldiers in the back lines advanced, they tripped over their fallen comrades. But this time the British troops reached the top. By now the Americans had run out of gunpowder and were retreating to safer ground. The canons captured at Fort Ticonderoga had never left New York.</a:t>
            </a:r>
          </a:p>
          <a:p>
            <a:pPr>
              <a:spcAft>
                <a:spcPts val="600"/>
              </a:spcAft>
            </a:pPr>
            <a:r>
              <a:rPr lang="en-US" sz="2000" dirty="0"/>
              <a:t>     By evening the British had taken over the Charlestown Peninsula. But as the dead and wounded were counted, General Howe found that the victory had been “too dearly bought.” He had lost more than 1,000 soldiers that day. The Americans had lost over 400.</a:t>
            </a:r>
          </a:p>
          <a:p>
            <a:pPr>
              <a:spcAft>
                <a:spcPts val="600"/>
              </a:spcAft>
            </a:pPr>
            <a:r>
              <a:rPr lang="en-US" sz="2000" dirty="0"/>
              <a:t>     Even though most of the fighting took place on Breed’s Hill, this bloody conflict was remembered as the Battle of Bunker Hill. After that battle, the British would never again doubt that Americans could and would fight.</a:t>
            </a:r>
          </a:p>
          <a:p>
            <a:endParaRPr lang="en-US" dirty="0"/>
          </a:p>
        </p:txBody>
      </p:sp>
    </p:spTree>
    <p:extLst>
      <p:ext uri="{BB962C8B-B14F-4D97-AF65-F5344CB8AC3E}">
        <p14:creationId xmlns:p14="http://schemas.microsoft.com/office/powerpoint/2010/main" val="2815292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399"/>
            <a:ext cx="8706930" cy="5740034"/>
          </a:xfrm>
          <a:prstGeom prst="rect">
            <a:avLst/>
          </a:prstGeom>
        </p:spPr>
        <p:txBody>
          <a:bodyPr wrap="square">
            <a:spAutoFit/>
          </a:bodyPr>
          <a:lstStyle/>
          <a:p>
            <a:pPr>
              <a:spcAft>
                <a:spcPts val="600"/>
              </a:spcAft>
            </a:pPr>
            <a:r>
              <a:rPr lang="en-US" b="1" cap="small" dirty="0"/>
              <a:t>The Second Continental Congress</a:t>
            </a:r>
            <a:endParaRPr lang="en-US" dirty="0"/>
          </a:p>
          <a:p>
            <a:pPr>
              <a:spcAft>
                <a:spcPts val="600"/>
              </a:spcAft>
            </a:pPr>
            <a:r>
              <a:rPr lang="en-US" dirty="0"/>
              <a:t>     While New England went to war, representatives from the colonies were meeting in Philadelphia. This was the Second Continental Congress. John Adams asked the Congress to set up a “Grand American Army” with troops from every colony. To lead this army, Adams suggested “a gentleman whose skill as an officer…would command respect of America.” The man was George Washington of Virginia.</a:t>
            </a:r>
          </a:p>
          <a:p>
            <a:pPr>
              <a:spcAft>
                <a:spcPts val="600"/>
              </a:spcAft>
            </a:pPr>
            <a:r>
              <a:rPr lang="en-US" dirty="0"/>
              <a:t>     The Congress asked Washington to serve as commander-in-chief of the new Continental Army. Washington agreed, saying he would use “every power I possess… for the support of the glorious cause.”</a:t>
            </a:r>
          </a:p>
          <a:p>
            <a:pPr>
              <a:spcAft>
                <a:spcPts val="600"/>
              </a:spcAft>
            </a:pPr>
            <a:r>
              <a:rPr lang="en-US" dirty="0"/>
              <a:t>     Adams believed that the colonies should declare their independence, or complete freedom, from Great Britain. But the Congress was not ready to take such a step. Most Americans still felt loyal to King George III. The idea of independence scared them. </a:t>
            </a:r>
          </a:p>
          <a:p>
            <a:pPr>
              <a:spcAft>
                <a:spcPts val="600"/>
              </a:spcAft>
            </a:pPr>
            <a:r>
              <a:rPr lang="en-US" dirty="0"/>
              <a:t>     The Congress tried to make peace and voted to send another petition to King George III. This petition asked the king to help end the war. It was called the      Olive Branch Petition because the olive branch is the symbol of peace. </a:t>
            </a:r>
          </a:p>
          <a:p>
            <a:pPr>
              <a:spcAft>
                <a:spcPts val="600"/>
              </a:spcAft>
            </a:pPr>
            <a:r>
              <a:rPr lang="en-US" dirty="0"/>
              <a:t>     King George refused to read the petition from what he called an “illegal congress.” He saw the actions of the Congress as treason. In Britain the punishment of treason was death.</a:t>
            </a:r>
          </a:p>
        </p:txBody>
      </p:sp>
    </p:spTree>
    <p:extLst>
      <p:ext uri="{BB962C8B-B14F-4D97-AF65-F5344CB8AC3E}">
        <p14:creationId xmlns:p14="http://schemas.microsoft.com/office/powerpoint/2010/main" val="336463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219" y="335845"/>
            <a:ext cx="8292905" cy="6294032"/>
          </a:xfrm>
          <a:prstGeom prst="rect">
            <a:avLst/>
          </a:prstGeom>
        </p:spPr>
        <p:txBody>
          <a:bodyPr wrap="square">
            <a:spAutoFit/>
          </a:bodyPr>
          <a:lstStyle/>
          <a:p>
            <a:pPr>
              <a:spcAft>
                <a:spcPts val="600"/>
              </a:spcAft>
            </a:pPr>
            <a:r>
              <a:rPr lang="en-US" b="1" cap="small" dirty="0"/>
              <a:t>Washington Takes Command</a:t>
            </a:r>
            <a:endParaRPr lang="en-US" dirty="0"/>
          </a:p>
          <a:p>
            <a:pPr>
              <a:spcAft>
                <a:spcPts val="600"/>
              </a:spcAft>
            </a:pPr>
            <a:r>
              <a:rPr lang="en-US" dirty="0"/>
              <a:t>     As George Washington rode toward Boston he knew that the odds were against him. How, he wondered, could the colonies stand up to Britain—the world’s most powerful country? How could rebel farmers defeat the world’s strongest army and navy?</a:t>
            </a:r>
          </a:p>
          <a:p>
            <a:pPr>
              <a:spcAft>
                <a:spcPts val="600"/>
              </a:spcAft>
            </a:pPr>
            <a:r>
              <a:rPr lang="en-US" dirty="0"/>
              <a:t>     Yet Great Britain faced two large problems. One was distance—America lay across   a vast ocean. Sending troops and supplies across the Atlantic Ocean was both slow    and costly. Britain’s second problem was the size of the colonies. To crush the rebellion, the British would have to take control of a huge territory.</a:t>
            </a:r>
          </a:p>
          <a:p>
            <a:pPr>
              <a:spcAft>
                <a:spcPts val="600"/>
              </a:spcAft>
            </a:pPr>
            <a:r>
              <a:rPr lang="en-US" dirty="0"/>
              <a:t>     Washington also faced great problems. The Continental Army was poorly trained and lacked supplies. The colonies did not have a navy. Worse still, many people did    not support the war. Only about two fifths of the colonists called themselves Patriots and supported the fight against Britain. One fifth were Loyalists, people who felt     loyal to Great Britain and opposed the war. The remaining two fifths did not take    sides and could not be counted on to fight.</a:t>
            </a:r>
          </a:p>
          <a:p>
            <a:pPr>
              <a:spcAft>
                <a:spcPts val="600"/>
              </a:spcAft>
            </a:pPr>
            <a:r>
              <a:rPr lang="en-US" dirty="0"/>
              <a:t>     Early in July 1775, General Washington took command of the troops camped    around Boston. Everywhere he looked he saw “confusion and disorder.” Men obeyed only those orders they liked. Washington worked hard to bring order to the army.   Soon one soldier wrote, “Everyone is made to know his place and keep it… It is surprising how much work has been done!”</a:t>
            </a:r>
          </a:p>
          <a:p>
            <a:endParaRPr lang="en-US" dirty="0"/>
          </a:p>
        </p:txBody>
      </p:sp>
    </p:spTree>
    <p:extLst>
      <p:ext uri="{BB962C8B-B14F-4D97-AF65-F5344CB8AC3E}">
        <p14:creationId xmlns:p14="http://schemas.microsoft.com/office/powerpoint/2010/main" val="1594625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607" y="474284"/>
            <a:ext cx="7986895" cy="6170920"/>
          </a:xfrm>
          <a:prstGeom prst="rect">
            <a:avLst/>
          </a:prstGeom>
        </p:spPr>
        <p:txBody>
          <a:bodyPr wrap="square">
            <a:spAutoFit/>
          </a:bodyPr>
          <a:lstStyle/>
          <a:p>
            <a:pPr>
              <a:spcAft>
                <a:spcPts val="600"/>
              </a:spcAft>
            </a:pPr>
            <a:r>
              <a:rPr lang="en-US" sz="2000" b="1" cap="small" dirty="0"/>
              <a:t>The British Leave Boston</a:t>
            </a:r>
            <a:endParaRPr lang="en-US" sz="2000" dirty="0"/>
          </a:p>
          <a:p>
            <a:pPr>
              <a:spcAft>
                <a:spcPts val="600"/>
              </a:spcAft>
            </a:pPr>
            <a:r>
              <a:rPr lang="en-US" sz="2000" dirty="0"/>
              <a:t>     For months nothing happened. The British hoped the Patriots would grow tired of their rebellion and go home. To Washington’s dismay, many of his troops did just that. The Americans hoped that King George III would pull his troops out of Boston. Instead, he hired German mercenaries to help crush the rebellion. Mercenaries are soldiers hired to fight in another country’s war.</a:t>
            </a:r>
          </a:p>
          <a:p>
            <a:pPr>
              <a:spcAft>
                <a:spcPts val="600"/>
              </a:spcAft>
            </a:pPr>
            <a:r>
              <a:rPr lang="en-US" sz="2000" dirty="0"/>
              <a:t>     Washington desperately needed cannons to drive the British out of Boston. He finally sent a former bookseller, Henry Knox, to get the iron cannons that had been captured at Fort Ticonderoga. Somehow Knox’s men loaded 59 huge cannons onto sleds. Then they dragged them for more than 300 miles (480 km) across the snowy hills and frozen rivers to Boston.</a:t>
            </a:r>
          </a:p>
          <a:p>
            <a:pPr>
              <a:spcAft>
                <a:spcPts val="600"/>
              </a:spcAft>
            </a:pPr>
            <a:r>
              <a:rPr lang="en-US" sz="2000" dirty="0"/>
              <a:t>     On March 4, 1776, Boston awoke to a surprise. The day before, nearby Dorchester Heights had been bare hills. Then overnight those hills had sprouted cannons—cannons aimed at the city. The British general announced that if the Americans did not allow him to leave peacefully, he would destroy Boston. Washington wisely agreed to let the British troops move out. A few days later the redcoats sailed for Canada. With them went over 1,000 American loyalists.</a:t>
            </a:r>
          </a:p>
        </p:txBody>
      </p:sp>
    </p:spTree>
    <p:extLst>
      <p:ext uri="{BB962C8B-B14F-4D97-AF65-F5344CB8AC3E}">
        <p14:creationId xmlns:p14="http://schemas.microsoft.com/office/powerpoint/2010/main" val="3906252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2241" y="1859340"/>
            <a:ext cx="7022959" cy="3354765"/>
          </a:xfrm>
          <a:prstGeom prst="rect">
            <a:avLst/>
          </a:prstGeom>
        </p:spPr>
        <p:txBody>
          <a:bodyPr wrap="square">
            <a:spAutoFit/>
          </a:bodyPr>
          <a:lstStyle/>
          <a:p>
            <a:r>
              <a:rPr lang="en-US" sz="2400" b="1" cap="small" dirty="0"/>
              <a:t>A Good Beginning</a:t>
            </a:r>
          </a:p>
          <a:p>
            <a:endParaRPr lang="en-US" sz="2400" dirty="0"/>
          </a:p>
          <a:p>
            <a:r>
              <a:rPr lang="en-US" sz="2400" dirty="0"/>
              <a:t>   </a:t>
            </a:r>
            <a:r>
              <a:rPr lang="en-US" sz="2000" dirty="0"/>
              <a:t>  American Patriots were overjoyed by this news. In the past year, they had shown the British they could fight. They had formed a Continental Army with George Washington as their leader. And they had driven the British out of the colonies. </a:t>
            </a:r>
          </a:p>
          <a:p>
            <a:endParaRPr lang="en-US" sz="2000" dirty="0"/>
          </a:p>
          <a:p>
            <a:r>
              <a:rPr lang="en-US" sz="2000" dirty="0"/>
              <a:t>     Many people thought the war was over. But Washington knew better. The British would be back. Still, the Patriots had made a good beginning.</a:t>
            </a:r>
            <a:r>
              <a:rPr lang="en-US" sz="2000" dirty="0">
                <a:effectLst/>
              </a:rPr>
              <a:t> </a:t>
            </a:r>
            <a:endParaRPr lang="en-US" sz="2000" dirty="0"/>
          </a:p>
        </p:txBody>
      </p:sp>
    </p:spTree>
    <p:extLst>
      <p:ext uri="{BB962C8B-B14F-4D97-AF65-F5344CB8AC3E}">
        <p14:creationId xmlns:p14="http://schemas.microsoft.com/office/powerpoint/2010/main" val="159199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2813" y="277813"/>
            <a:ext cx="7773987" cy="922337"/>
          </a:xfrm>
        </p:spPr>
        <p:txBody>
          <a:bodyPr/>
          <a:lstStyle/>
          <a:p>
            <a:pPr eaLnBrk="1" hangingPunct="1"/>
            <a:r>
              <a:rPr lang="en-US" b="1" dirty="0"/>
              <a:t>History Events Chart</a:t>
            </a:r>
          </a:p>
        </p:txBody>
      </p:sp>
      <p:graphicFrame>
        <p:nvGraphicFramePr>
          <p:cNvPr id="35910" name="Group 70"/>
          <p:cNvGraphicFramePr>
            <a:graphicFrameLocks noGrp="1"/>
          </p:cNvGraphicFramePr>
          <p:nvPr>
            <p:ph type="tbl" idx="1"/>
            <p:extLst>
              <p:ext uri="{D42A27DB-BD31-4B8C-83A1-F6EECF244321}">
                <p14:modId xmlns:p14="http://schemas.microsoft.com/office/powerpoint/2010/main" val="1917994844"/>
              </p:ext>
            </p:extLst>
          </p:nvPr>
        </p:nvGraphicFramePr>
        <p:xfrm>
          <a:off x="457200" y="1295400"/>
          <a:ext cx="8229600" cy="4533903"/>
        </p:xfrm>
        <a:graphic>
          <a:graphicData uri="http://schemas.openxmlformats.org/drawingml/2006/table">
            <a:tbl>
              <a:tblPr/>
              <a:tblGrid>
                <a:gridCol w="1401763">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73188">
                  <a:extLst>
                    <a:ext uri="{9D8B030D-6E8A-4147-A177-3AD203B41FA5}">
                      <a16:colId xmlns:a16="http://schemas.microsoft.com/office/drawing/2014/main" val="20002"/>
                    </a:ext>
                  </a:extLst>
                </a:gridCol>
                <a:gridCol w="1419225">
                  <a:extLst>
                    <a:ext uri="{9D8B030D-6E8A-4147-A177-3AD203B41FA5}">
                      <a16:colId xmlns:a16="http://schemas.microsoft.com/office/drawing/2014/main" val="20003"/>
                    </a:ext>
                  </a:extLst>
                </a:gridCol>
                <a:gridCol w="1374775">
                  <a:extLst>
                    <a:ext uri="{9D8B030D-6E8A-4147-A177-3AD203B41FA5}">
                      <a16:colId xmlns:a16="http://schemas.microsoft.com/office/drawing/2014/main" val="20004"/>
                    </a:ext>
                  </a:extLst>
                </a:gridCol>
                <a:gridCol w="1328737">
                  <a:extLst>
                    <a:ext uri="{9D8B030D-6E8A-4147-A177-3AD203B41FA5}">
                      <a16:colId xmlns:a16="http://schemas.microsoft.com/office/drawing/2014/main" val="20005"/>
                    </a:ext>
                  </a:extLst>
                </a:gridCol>
              </a:tblGrid>
              <a:tr h="414338">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TEXT</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WHO?</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WHAT?</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WHERE?</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WHEN?</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WHY?</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2300">
                <a:tc>
                  <a:txBody>
                    <a:bodyPr/>
                    <a:lstStyle/>
                    <a:p>
                      <a:pPr marL="0" marR="0" lvl="0" indent="0" algn="l" defTabSz="914400" rtl="0" eaLnBrk="1" fontAlgn="base" latinLnBrk="0" hangingPunct="1">
                        <a:lnSpc>
                          <a:spcPct val="100000"/>
                        </a:lnSpc>
                        <a:spcBef>
                          <a:spcPct val="0"/>
                        </a:spcBef>
                        <a:spcAft>
                          <a:spcPct val="0"/>
                        </a:spcAft>
                        <a:buClrTx/>
                        <a:buSzPct val="65000"/>
                        <a:buFont typeface="Wingdings" pitchFamily="2" charset="2"/>
                        <a:buNone/>
                        <a:tabLst/>
                      </a:pP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23888">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2</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22300">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3</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23888">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4</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4175">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                 Main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49445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2813" y="277813"/>
            <a:ext cx="7773987" cy="922337"/>
          </a:xfrm>
        </p:spPr>
        <p:txBody>
          <a:bodyPr/>
          <a:lstStyle/>
          <a:p>
            <a:pPr eaLnBrk="1" hangingPunct="1"/>
            <a:r>
              <a:rPr lang="en-US" b="1" dirty="0"/>
              <a:t>History Events Chart</a:t>
            </a:r>
          </a:p>
        </p:txBody>
      </p:sp>
      <p:graphicFrame>
        <p:nvGraphicFramePr>
          <p:cNvPr id="35910" name="Group 70"/>
          <p:cNvGraphicFramePr>
            <a:graphicFrameLocks noGrp="1"/>
          </p:cNvGraphicFramePr>
          <p:nvPr>
            <p:ph type="tbl" idx="1"/>
            <p:extLst>
              <p:ext uri="{D42A27DB-BD31-4B8C-83A1-F6EECF244321}">
                <p14:modId xmlns:p14="http://schemas.microsoft.com/office/powerpoint/2010/main" val="3034572490"/>
              </p:ext>
            </p:extLst>
          </p:nvPr>
        </p:nvGraphicFramePr>
        <p:xfrm>
          <a:off x="304800" y="1371600"/>
          <a:ext cx="8248692" cy="3913062"/>
        </p:xfrm>
        <a:graphic>
          <a:graphicData uri="http://schemas.openxmlformats.org/drawingml/2006/table">
            <a:tbl>
              <a:tblPr/>
              <a:tblGrid>
                <a:gridCol w="1401763">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490028">
                  <a:extLst>
                    <a:ext uri="{9D8B030D-6E8A-4147-A177-3AD203B41FA5}">
                      <a16:colId xmlns:a16="http://schemas.microsoft.com/office/drawing/2014/main" val="20002"/>
                    </a:ext>
                  </a:extLst>
                </a:gridCol>
                <a:gridCol w="1321477">
                  <a:extLst>
                    <a:ext uri="{9D8B030D-6E8A-4147-A177-3AD203B41FA5}">
                      <a16:colId xmlns:a16="http://schemas.microsoft.com/office/drawing/2014/main" val="20003"/>
                    </a:ext>
                  </a:extLst>
                </a:gridCol>
                <a:gridCol w="1160420">
                  <a:extLst>
                    <a:ext uri="{9D8B030D-6E8A-4147-A177-3AD203B41FA5}">
                      <a16:colId xmlns:a16="http://schemas.microsoft.com/office/drawing/2014/main" val="20004"/>
                    </a:ext>
                  </a:extLst>
                </a:gridCol>
                <a:gridCol w="1543092">
                  <a:extLst>
                    <a:ext uri="{9D8B030D-6E8A-4147-A177-3AD203B41FA5}">
                      <a16:colId xmlns:a16="http://schemas.microsoft.com/office/drawing/2014/main" val="20005"/>
                    </a:ext>
                  </a:extLst>
                </a:gridCol>
              </a:tblGrid>
              <a:tr h="414338">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TEXT</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WHO?</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WHAT?</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WHERE?</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WHEN?</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WHY?</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2300">
                <a:tc>
                  <a:txBody>
                    <a:bodyPr/>
                    <a:lstStyle/>
                    <a:p>
                      <a:pPr marL="0" marR="0" lvl="0" indent="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Fall of Fort Ticonderoga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charset="0"/>
                        </a:rPr>
                        <a:t>American forces (Arnold &amp; Allen)</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charset="0"/>
                        </a:rPr>
                        <a:t>&amp; British forces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charset="0"/>
                        </a:rPr>
                        <a:t>Americans capture Fort Ticonderoga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charset="0"/>
                        </a:rPr>
                        <a:t>New York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charset="0"/>
                        </a:rPr>
                        <a:t>May 10, 1775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charset="0"/>
                        </a:rPr>
                        <a:t>Americans capture cannons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  Americans finally had cannons, but failed to get them from NY to Boston.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23888">
                <a:tc>
                  <a:txBody>
                    <a:bodyPr/>
                    <a:lstStyle/>
                    <a:p>
                      <a:pPr marL="0" marR="0" lvl="0" indent="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Battle of Bunker Hill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American forces &amp; British forces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British win the battle.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Boston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June 16, 1775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1" i="0" u="none" strike="noStrike" cap="none" normalizeH="0" baseline="0" dirty="0">
                          <a:ln>
                            <a:noFill/>
                          </a:ln>
                          <a:solidFill>
                            <a:schemeClr val="tx1"/>
                          </a:solidFill>
                          <a:effectLst/>
                          <a:latin typeface="Arial"/>
                          <a:cs typeface="Arial"/>
                        </a:rPr>
                        <a:t>Americans failed to get cannons to Boston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 American army has to be unified if they are going to win.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3592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67544" y="500042"/>
            <a:ext cx="8280920" cy="1071570"/>
          </a:xfrm>
        </p:spPr>
        <p:txBody>
          <a:bodyPr>
            <a:noAutofit/>
          </a:bodyPr>
          <a:lstStyle/>
          <a:p>
            <a:pPr>
              <a:buNone/>
            </a:pPr>
            <a:r>
              <a:rPr lang="en-US" altLang="zh-CN" sz="3600" b="1" dirty="0">
                <a:solidFill>
                  <a:srgbClr val="0000FF"/>
                </a:solidFill>
              </a:rPr>
              <a:t>Many changes due to Common Core</a:t>
            </a:r>
            <a:endParaRPr lang="zh-CN" altLang="en-US" sz="3600" b="1" dirty="0">
              <a:solidFill>
                <a:srgbClr val="0000FF"/>
              </a:solidFill>
            </a:endParaRPr>
          </a:p>
        </p:txBody>
      </p:sp>
      <p:sp>
        <p:nvSpPr>
          <p:cNvPr id="3" name="TextBox 2"/>
          <p:cNvSpPr txBox="1"/>
          <p:nvPr/>
        </p:nvSpPr>
        <p:spPr>
          <a:xfrm>
            <a:off x="1143000" y="1676400"/>
            <a:ext cx="5517232" cy="3323987"/>
          </a:xfrm>
          <a:prstGeom prst="rect">
            <a:avLst/>
          </a:prstGeom>
          <a:noFill/>
        </p:spPr>
        <p:txBody>
          <a:bodyPr wrap="square" rtlCol="0">
            <a:spAutoFit/>
          </a:bodyPr>
          <a:lstStyle/>
          <a:p>
            <a:pPr marL="342900" indent="-342900">
              <a:buFont typeface="Arial"/>
              <a:buChar char="•"/>
            </a:pPr>
            <a:r>
              <a:rPr lang="en-US" sz="2400" dirty="0"/>
              <a:t>Challenging texts</a:t>
            </a:r>
          </a:p>
          <a:p>
            <a:pPr marL="342900" indent="-342900">
              <a:buFont typeface="Arial"/>
              <a:buChar char="•"/>
            </a:pPr>
            <a:r>
              <a:rPr lang="en-US" sz="2400" dirty="0"/>
              <a:t>Close reading</a:t>
            </a:r>
          </a:p>
          <a:p>
            <a:pPr marL="342900" indent="-342900">
              <a:buFont typeface="Arial"/>
              <a:buChar char="•"/>
            </a:pPr>
            <a:r>
              <a:rPr lang="en-US" sz="2400" dirty="0"/>
              <a:t>Writing from sources</a:t>
            </a:r>
          </a:p>
          <a:p>
            <a:pPr marL="342900" indent="-342900">
              <a:buFont typeface="Arial"/>
              <a:buChar char="•"/>
            </a:pPr>
            <a:r>
              <a:rPr lang="en-US" sz="2400" dirty="0">
                <a:solidFill>
                  <a:srgbClr val="FF0000"/>
                </a:solidFill>
              </a:rPr>
              <a:t>Informational text</a:t>
            </a:r>
          </a:p>
          <a:p>
            <a:pPr marL="342900" indent="-342900">
              <a:buFont typeface="Arial"/>
              <a:buChar char="•"/>
            </a:pPr>
            <a:r>
              <a:rPr lang="en-US" sz="2400" dirty="0"/>
              <a:t>Multiple texts</a:t>
            </a:r>
          </a:p>
          <a:p>
            <a:pPr marL="342900" indent="-342900">
              <a:buFont typeface="Arial"/>
              <a:buChar char="•"/>
            </a:pPr>
            <a:r>
              <a:rPr lang="en-US" sz="2400" dirty="0">
                <a:solidFill>
                  <a:srgbClr val="FF0000"/>
                </a:solidFill>
              </a:rPr>
              <a:t>Argument</a:t>
            </a:r>
          </a:p>
          <a:p>
            <a:pPr marL="342900" indent="-342900">
              <a:buFont typeface="Arial"/>
              <a:buChar char="•"/>
            </a:pPr>
            <a:r>
              <a:rPr lang="en-US" sz="2400" dirty="0"/>
              <a:t>Embedded technology</a:t>
            </a:r>
          </a:p>
          <a:p>
            <a:pPr marL="342900" indent="-342900">
              <a:buFont typeface="Arial"/>
              <a:buChar char="•"/>
            </a:pPr>
            <a:r>
              <a:rPr lang="en-US" sz="2400" dirty="0">
                <a:solidFill>
                  <a:srgbClr val="FF0000"/>
                </a:solidFill>
              </a:rPr>
              <a:t>Disciplinary literacy</a:t>
            </a:r>
          </a:p>
          <a:p>
            <a:endParaRPr lang="en-US" dirty="0"/>
          </a:p>
        </p:txBody>
      </p:sp>
    </p:spTree>
    <p:extLst>
      <p:ext uri="{BB962C8B-B14F-4D97-AF65-F5344CB8AC3E}">
        <p14:creationId xmlns:p14="http://schemas.microsoft.com/office/powerpoint/2010/main" val="4144318891"/>
      </p:ext>
    </p:extLst>
  </p:cSld>
  <p:clrMapOvr>
    <a:masterClrMapping/>
  </p:clrMapOvr>
  <p:transition>
    <p:comb/>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2813" y="277813"/>
            <a:ext cx="7773987" cy="922337"/>
          </a:xfrm>
        </p:spPr>
        <p:txBody>
          <a:bodyPr/>
          <a:lstStyle/>
          <a:p>
            <a:pPr eaLnBrk="1" hangingPunct="1"/>
            <a:r>
              <a:rPr lang="en-US" b="1" dirty="0"/>
              <a:t>History Events Chart</a:t>
            </a:r>
          </a:p>
        </p:txBody>
      </p:sp>
      <p:graphicFrame>
        <p:nvGraphicFramePr>
          <p:cNvPr id="35910" name="Group 70"/>
          <p:cNvGraphicFramePr>
            <a:graphicFrameLocks noGrp="1"/>
          </p:cNvGraphicFramePr>
          <p:nvPr>
            <p:ph idx="1"/>
          </p:nvPr>
        </p:nvGraphicFramePr>
        <p:xfrm>
          <a:off x="457200" y="1295400"/>
          <a:ext cx="8229600" cy="4533903"/>
        </p:xfrm>
        <a:graphic>
          <a:graphicData uri="http://schemas.openxmlformats.org/drawingml/2006/table">
            <a:tbl>
              <a:tblPr/>
              <a:tblGrid>
                <a:gridCol w="1401763">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73188">
                  <a:extLst>
                    <a:ext uri="{9D8B030D-6E8A-4147-A177-3AD203B41FA5}">
                      <a16:colId xmlns:a16="http://schemas.microsoft.com/office/drawing/2014/main" val="20002"/>
                    </a:ext>
                  </a:extLst>
                </a:gridCol>
                <a:gridCol w="1419225">
                  <a:extLst>
                    <a:ext uri="{9D8B030D-6E8A-4147-A177-3AD203B41FA5}">
                      <a16:colId xmlns:a16="http://schemas.microsoft.com/office/drawing/2014/main" val="20003"/>
                    </a:ext>
                  </a:extLst>
                </a:gridCol>
                <a:gridCol w="1374775">
                  <a:extLst>
                    <a:ext uri="{9D8B030D-6E8A-4147-A177-3AD203B41FA5}">
                      <a16:colId xmlns:a16="http://schemas.microsoft.com/office/drawing/2014/main" val="20004"/>
                    </a:ext>
                  </a:extLst>
                </a:gridCol>
                <a:gridCol w="1328737">
                  <a:extLst>
                    <a:ext uri="{9D8B030D-6E8A-4147-A177-3AD203B41FA5}">
                      <a16:colId xmlns:a16="http://schemas.microsoft.com/office/drawing/2014/main" val="20005"/>
                    </a:ext>
                  </a:extLst>
                </a:gridCol>
              </a:tblGrid>
              <a:tr h="414338">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TEXT</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WHO?</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WHAT?</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WHERE?</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WHEN?</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1" i="0" u="none" strike="noStrike" cap="none" normalizeH="0" baseline="0" dirty="0">
                          <a:ln>
                            <a:noFill/>
                          </a:ln>
                          <a:solidFill>
                            <a:schemeClr val="tx1"/>
                          </a:solidFill>
                          <a:effectLst/>
                          <a:latin typeface="Times New Roman" pitchFamily="18" charset="0"/>
                          <a:cs typeface="Times New Roman" pitchFamily="18" charset="0"/>
                        </a:rPr>
                        <a:t>WHY?</a:t>
                      </a:r>
                      <a:endParaRPr kumimoji="0" lang="en-US" sz="17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2300">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23888">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2</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22300">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3</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4338">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Relation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23888">
                <a:tc>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4</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4175">
                <a:tc gridSpan="6">
                  <a:txBody>
                    <a:bodyPr/>
                    <a:lstStyle/>
                    <a:p>
                      <a:pPr marL="342900" marR="0" lvl="0" indent="-342900" algn="l" defTabSz="914400" rtl="0" eaLnBrk="1" fontAlgn="base" latinLnBrk="0" hangingPunct="1">
                        <a:lnSpc>
                          <a:spcPct val="100000"/>
                        </a:lnSpc>
                        <a:spcBef>
                          <a:spcPct val="0"/>
                        </a:spcBef>
                        <a:spcAft>
                          <a:spcPct val="0"/>
                        </a:spcAft>
                        <a:buClrTx/>
                        <a:buSzPct val="65000"/>
                        <a:buFont typeface="Wingdings" pitchFamily="2" charset="2"/>
                        <a:buNone/>
                        <a:tabLst/>
                      </a:pPr>
                      <a:r>
                        <a:rPr kumimoji="0" lang="en-US" sz="1700" b="0" i="0" u="none" strike="noStrike" cap="none" normalizeH="0" baseline="0" dirty="0">
                          <a:ln>
                            <a:noFill/>
                          </a:ln>
                          <a:solidFill>
                            <a:schemeClr val="tx1"/>
                          </a:solidFill>
                          <a:effectLst/>
                          <a:latin typeface="Times New Roman" pitchFamily="18" charset="0"/>
                          <a:cs typeface="Times New Roman" pitchFamily="18" charset="0"/>
                        </a:rPr>
                        <a:t>                 Main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Text is central to disciplines</a:t>
            </a:r>
          </a:p>
          <a:p>
            <a:pPr>
              <a:buClr>
                <a:schemeClr val="tx1"/>
              </a:buClr>
              <a:buFont typeface="Wingdings" charset="2"/>
              <a:buChar char="§"/>
            </a:pPr>
            <a:endParaRPr lang="en-US" sz="2400" b="1" dirty="0"/>
          </a:p>
          <a:p>
            <a:pPr eaLnBrk="1" hangingPunct="1">
              <a:buClrTx/>
              <a:buFont typeface="Arial"/>
              <a:buChar char="•"/>
            </a:pPr>
            <a:r>
              <a:rPr lang="en-US" sz="2400" dirty="0"/>
              <a:t>Functional linguists are showing how texts differ across disciplines</a:t>
            </a:r>
          </a:p>
          <a:p>
            <a:pPr eaLnBrk="1" hangingPunct="1">
              <a:buClrTx/>
              <a:buFont typeface="Arial"/>
              <a:buChar char="•"/>
            </a:pPr>
            <a:r>
              <a:rPr lang="en-US" sz="2400" dirty="0"/>
              <a:t>But secondary teachers are increasingly                     trying to teach content without text</a:t>
            </a:r>
          </a:p>
          <a:p>
            <a:pPr eaLnBrk="1" hangingPunct="1">
              <a:buClrTx/>
              <a:buFont typeface="Arial"/>
              <a:buChar char="•"/>
            </a:pPr>
            <a:r>
              <a:rPr lang="en-US" sz="2400" dirty="0"/>
              <a:t>And now, CCSS is requiring the teaching                     of complex texts </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619886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History text (Fang &amp; </a:t>
            </a:r>
            <a:r>
              <a:rPr lang="en-US" sz="3600" b="1" dirty="0" err="1">
                <a:solidFill>
                  <a:srgbClr val="0000FF"/>
                </a:solidFill>
              </a:rPr>
              <a:t>Scheppegrell</a:t>
            </a:r>
            <a:r>
              <a:rPr lang="en-US" sz="3600" b="1" dirty="0">
                <a:solidFill>
                  <a:srgbClr val="0000FF"/>
                </a:solidFill>
              </a:rPr>
              <a:t>)</a:t>
            </a:r>
          </a:p>
          <a:p>
            <a:pPr>
              <a:buClr>
                <a:schemeClr val="tx1"/>
              </a:buClr>
              <a:buFont typeface="Wingdings" charset="2"/>
              <a:buChar char="§"/>
            </a:pPr>
            <a:endParaRPr lang="en-US" sz="2400" b="1" dirty="0"/>
          </a:p>
          <a:p>
            <a:pPr>
              <a:buClrTx/>
              <a:buFont typeface="Arial"/>
              <a:buChar char="•"/>
            </a:pPr>
            <a:r>
              <a:rPr lang="en-US" sz="2400" dirty="0"/>
              <a:t>History text constructs time and causation</a:t>
            </a:r>
          </a:p>
          <a:p>
            <a:pPr>
              <a:buClrTx/>
              <a:buFont typeface="Arial"/>
              <a:buChar char="•"/>
            </a:pPr>
            <a:r>
              <a:rPr lang="en-US" sz="2400" dirty="0"/>
              <a:t>Attributes agency (readers need to focus                      on the reasons for actions and the                      outcomes of those actions—cause/effect)</a:t>
            </a:r>
          </a:p>
          <a:p>
            <a:pPr>
              <a:buClrTx/>
              <a:buFont typeface="Arial"/>
              <a:buChar char="•"/>
            </a:pPr>
            <a:r>
              <a:rPr lang="en-US" sz="2400" dirty="0"/>
              <a:t>Presents judgment and interpretation               (argument)</a:t>
            </a:r>
          </a:p>
          <a:p>
            <a:pPr>
              <a:buClrTx/>
              <a:buFont typeface="Arial"/>
              <a:buChar char="•"/>
            </a:pPr>
            <a:r>
              <a:rPr lang="en-US" sz="2400" dirty="0"/>
              <a:t>Often narratives with lack of clear                       connections to thesis </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183779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History text (Fang &amp; </a:t>
            </a:r>
            <a:r>
              <a:rPr lang="en-US" sz="3600" b="1" dirty="0" err="1">
                <a:solidFill>
                  <a:srgbClr val="0000FF"/>
                </a:solidFill>
              </a:rPr>
              <a:t>Scheppegrell</a:t>
            </a:r>
            <a:r>
              <a:rPr lang="en-US" sz="3600" b="1" dirty="0">
                <a:solidFill>
                  <a:srgbClr val="0000FF"/>
                </a:solidFill>
              </a:rPr>
              <a:t>)</a:t>
            </a:r>
          </a:p>
          <a:p>
            <a:pPr>
              <a:buClr>
                <a:schemeClr val="tx1"/>
              </a:buClr>
              <a:buFont typeface="Wingdings" charset="2"/>
              <a:buChar char="§"/>
            </a:pPr>
            <a:endParaRPr lang="en-US" sz="2400" b="1" dirty="0"/>
          </a:p>
          <a:p>
            <a:pPr>
              <a:buClrTx/>
              <a:buFont typeface="Arial"/>
              <a:buChar char="•"/>
            </a:pPr>
            <a:r>
              <a:rPr lang="en-US" sz="2400" dirty="0"/>
              <a:t>History also constructs </a:t>
            </a:r>
            <a:r>
              <a:rPr lang="en-US" sz="2400" u="sng" dirty="0"/>
              <a:t>participants/actors</a:t>
            </a:r>
            <a:r>
              <a:rPr lang="en-US" sz="2400" dirty="0"/>
              <a:t> and the </a:t>
            </a:r>
            <a:r>
              <a:rPr lang="en-US" sz="2400" u="sng" dirty="0"/>
              <a:t>processes</a:t>
            </a:r>
            <a:r>
              <a:rPr lang="en-US" sz="2400" dirty="0"/>
              <a:t> that they engaged in to move                   </a:t>
            </a:r>
            <a:r>
              <a:rPr lang="en-US" sz="2400" u="sng" dirty="0"/>
              <a:t>towards their goals</a:t>
            </a:r>
            <a:r>
              <a:rPr lang="en-US" sz="2400" dirty="0"/>
              <a:t>.</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5407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3600" b="1" dirty="0"/>
              <a:t>History Reading (Fang &amp; </a:t>
            </a:r>
            <a:r>
              <a:rPr lang="en-US" sz="3600" b="1" dirty="0" err="1"/>
              <a:t>Schleppergrel</a:t>
            </a:r>
            <a:r>
              <a:rPr lang="en-US" sz="3600" b="1"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660278"/>
              </p:ext>
            </p:extLst>
          </p:nvPr>
        </p:nvGraphicFramePr>
        <p:xfrm>
          <a:off x="381000" y="1524000"/>
          <a:ext cx="8229600" cy="485140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a:txBody>
                    <a:bodyPr/>
                    <a:lstStyle/>
                    <a:p>
                      <a:r>
                        <a:rPr lang="en-US" dirty="0"/>
                        <a:t>Clause</a:t>
                      </a:r>
                    </a:p>
                  </a:txBody>
                  <a:tcPr/>
                </a:tc>
                <a:tc>
                  <a:txBody>
                    <a:bodyPr/>
                    <a:lstStyle/>
                    <a:p>
                      <a:r>
                        <a:rPr lang="en-US" dirty="0"/>
                        <a:t>Circumstance</a:t>
                      </a:r>
                    </a:p>
                  </a:txBody>
                  <a:tcPr/>
                </a:tc>
                <a:tc>
                  <a:txBody>
                    <a:bodyPr/>
                    <a:lstStyle/>
                    <a:p>
                      <a:r>
                        <a:rPr lang="en-US" dirty="0"/>
                        <a:t>Actor</a:t>
                      </a:r>
                    </a:p>
                  </a:txBody>
                  <a:tcPr/>
                </a:tc>
                <a:tc>
                  <a:txBody>
                    <a:bodyPr/>
                    <a:lstStyle/>
                    <a:p>
                      <a:r>
                        <a:rPr lang="en-US" dirty="0"/>
                        <a:t>Process</a:t>
                      </a:r>
                    </a:p>
                  </a:txBody>
                  <a:tcPr/>
                </a:tc>
                <a:tc>
                  <a:txBody>
                    <a:bodyPr/>
                    <a:lstStyle/>
                    <a:p>
                      <a:r>
                        <a:rPr lang="en-US" dirty="0"/>
                        <a:t>Goal</a:t>
                      </a:r>
                    </a:p>
                  </a:txBody>
                  <a:tcPr/>
                </a:tc>
                <a:tc>
                  <a:txBody>
                    <a:bodyPr/>
                    <a:lstStyle/>
                    <a:p>
                      <a:r>
                        <a:rPr lang="en-US" dirty="0"/>
                        <a:t>Circum.</a:t>
                      </a:r>
                    </a:p>
                  </a:txBody>
                  <a:tcPr/>
                </a:tc>
                <a:extLst>
                  <a:ext uri="{0D108BD9-81ED-4DB2-BD59-A6C34878D82A}">
                    <a16:rowId xmlns:a16="http://schemas.microsoft.com/office/drawing/2014/main" val="10000"/>
                  </a:ext>
                </a:extLst>
              </a:tr>
              <a:tr h="370840">
                <a:tc>
                  <a:txBody>
                    <a:bodyPr/>
                    <a:lstStyle/>
                    <a:p>
                      <a:pPr algn="ctr"/>
                      <a:r>
                        <a:rPr lang="en-US" dirty="0"/>
                        <a:t>1</a:t>
                      </a:r>
                    </a:p>
                  </a:txBody>
                  <a:tcPr/>
                </a:tc>
                <a:tc>
                  <a:txBody>
                    <a:bodyPr/>
                    <a:lstStyle/>
                    <a:p>
                      <a:r>
                        <a:rPr lang="en-US" dirty="0"/>
                        <a:t>Over the next decade,</a:t>
                      </a:r>
                    </a:p>
                  </a:txBody>
                  <a:tcPr/>
                </a:tc>
                <a:tc>
                  <a:txBody>
                    <a:bodyPr/>
                    <a:lstStyle/>
                    <a:p>
                      <a:r>
                        <a:rPr lang="en-US" dirty="0"/>
                        <a:t>further events</a:t>
                      </a:r>
                    </a:p>
                  </a:txBody>
                  <a:tcPr/>
                </a:tc>
                <a:tc>
                  <a:txBody>
                    <a:bodyPr/>
                    <a:lstStyle/>
                    <a:p>
                      <a:r>
                        <a:rPr lang="en-US" dirty="0"/>
                        <a:t>steadily led</a:t>
                      </a:r>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war</a:t>
                      </a:r>
                      <a:endParaRPr lang="en-US" dirty="0"/>
                    </a:p>
                    <a:p>
                      <a:endParaRPr lang="en-US" dirty="0"/>
                    </a:p>
                  </a:txBody>
                  <a:tcPr/>
                </a:tc>
                <a:extLst>
                  <a:ext uri="{0D108BD9-81ED-4DB2-BD59-A6C34878D82A}">
                    <a16:rowId xmlns:a16="http://schemas.microsoft.com/office/drawing/2014/main" val="10001"/>
                  </a:ext>
                </a:extLst>
              </a:tr>
              <a:tr h="370840">
                <a:tc>
                  <a:txBody>
                    <a:bodyPr/>
                    <a:lstStyle/>
                    <a:p>
                      <a:pPr algn="ctr"/>
                      <a:r>
                        <a:rPr lang="en-US" dirty="0"/>
                        <a:t>2</a:t>
                      </a:r>
                    </a:p>
                  </a:txBody>
                  <a:tcPr/>
                </a:tc>
                <a:tc>
                  <a:txBody>
                    <a:bodyPr/>
                    <a:lstStyle/>
                    <a:p>
                      <a:endParaRPr lang="en-US" dirty="0"/>
                    </a:p>
                  </a:txBody>
                  <a:tcPr/>
                </a:tc>
                <a:tc>
                  <a:txBody>
                    <a:bodyPr/>
                    <a:lstStyle/>
                    <a:p>
                      <a:r>
                        <a:rPr lang="en-US" dirty="0"/>
                        <a:t>Some colonial leaders, such as</a:t>
                      </a:r>
                      <a:r>
                        <a:rPr lang="en-US" baseline="0" dirty="0"/>
                        <a:t> Samuel Adams</a:t>
                      </a:r>
                      <a:endParaRPr lang="en-US" dirty="0"/>
                    </a:p>
                  </a:txBody>
                  <a:tcPr/>
                </a:tc>
                <a:tc>
                  <a:txBody>
                    <a:bodyPr/>
                    <a:lstStyle/>
                    <a:p>
                      <a:r>
                        <a:rPr lang="en-US" dirty="0"/>
                        <a:t>favored</a:t>
                      </a:r>
                    </a:p>
                  </a:txBody>
                  <a:tcPr/>
                </a:tc>
                <a:tc>
                  <a:txBody>
                    <a:bodyPr/>
                    <a:lstStyle/>
                    <a:p>
                      <a:r>
                        <a:rPr lang="en-US" dirty="0" err="1"/>
                        <a:t>independ-ence</a:t>
                      </a:r>
                      <a:r>
                        <a:rPr lang="en-US" dirty="0"/>
                        <a:t> from Britain.</a:t>
                      </a:r>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pPr algn="ctr"/>
                      <a:r>
                        <a:rPr lang="en-US" dirty="0"/>
                        <a:t>3</a:t>
                      </a:r>
                    </a:p>
                  </a:txBody>
                  <a:tcPr/>
                </a:tc>
                <a:tc>
                  <a:txBody>
                    <a:bodyPr/>
                    <a:lstStyle/>
                    <a:p>
                      <a:endParaRPr lang="en-US" dirty="0"/>
                    </a:p>
                  </a:txBody>
                  <a:tcPr/>
                </a:tc>
                <a:tc>
                  <a:txBody>
                    <a:bodyPr/>
                    <a:lstStyle/>
                    <a:p>
                      <a:r>
                        <a:rPr lang="en-US" dirty="0"/>
                        <a:t>They</a:t>
                      </a:r>
                    </a:p>
                  </a:txBody>
                  <a:tcPr/>
                </a:tc>
                <a:tc>
                  <a:txBody>
                    <a:bodyPr/>
                    <a:lstStyle/>
                    <a:p>
                      <a:r>
                        <a:rPr lang="en-US" dirty="0" err="1"/>
                        <a:t>encour</a:t>
                      </a:r>
                      <a:r>
                        <a:rPr lang="en-US" dirty="0"/>
                        <a:t>-aged</a:t>
                      </a:r>
                    </a:p>
                  </a:txBody>
                  <a:tcPr/>
                </a:tc>
                <a:tc>
                  <a:txBody>
                    <a:bodyPr/>
                    <a:lstStyle/>
                    <a:p>
                      <a:r>
                        <a:rPr lang="en-US" dirty="0"/>
                        <a:t>conflict with</a:t>
                      </a:r>
                    </a:p>
                    <a:p>
                      <a:r>
                        <a:rPr lang="en-US" dirty="0"/>
                        <a:t>British authorities. </a:t>
                      </a:r>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pPr algn="ctr"/>
                      <a:r>
                        <a:rPr lang="en-US" dirty="0"/>
                        <a:t>4</a:t>
                      </a:r>
                    </a:p>
                  </a:txBody>
                  <a:tcPr/>
                </a:tc>
                <a:tc>
                  <a:txBody>
                    <a:bodyPr/>
                    <a:lstStyle/>
                    <a:p>
                      <a:r>
                        <a:rPr lang="en-US" dirty="0"/>
                        <a:t>At the same time,</a:t>
                      </a:r>
                    </a:p>
                  </a:txBody>
                  <a:tcPr/>
                </a:tc>
                <a:tc>
                  <a:txBody>
                    <a:bodyPr/>
                    <a:lstStyle/>
                    <a:p>
                      <a:r>
                        <a:rPr lang="en-US" dirty="0"/>
                        <a:t>George II and his ministers</a:t>
                      </a:r>
                    </a:p>
                  </a:txBody>
                  <a:tcPr/>
                </a:tc>
                <a:tc>
                  <a:txBody>
                    <a:bodyPr/>
                    <a:lstStyle/>
                    <a:p>
                      <a:r>
                        <a:rPr lang="en-US" dirty="0"/>
                        <a:t>made</a:t>
                      </a:r>
                    </a:p>
                  </a:txBody>
                  <a:tcPr/>
                </a:tc>
                <a:tc>
                  <a:txBody>
                    <a:bodyPr/>
                    <a:lstStyle/>
                    <a:p>
                      <a:r>
                        <a:rPr lang="en-US" dirty="0"/>
                        <a:t>enemies of many moderate  Colonists </a:t>
                      </a:r>
                    </a:p>
                  </a:txBody>
                  <a:tcPr/>
                </a:tc>
                <a:tc>
                  <a:txBody>
                    <a:bodyPr/>
                    <a:lstStyle/>
                    <a:p>
                      <a:r>
                        <a:rPr lang="en-US" dirty="0"/>
                        <a:t>by their harsh stands </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History text (Fang &amp; </a:t>
            </a:r>
            <a:r>
              <a:rPr lang="en-US" sz="3600" b="1" dirty="0" err="1">
                <a:solidFill>
                  <a:srgbClr val="0000FF"/>
                </a:solidFill>
              </a:rPr>
              <a:t>Scheppegrell</a:t>
            </a:r>
            <a:r>
              <a:rPr lang="en-US" sz="3600" b="1" dirty="0">
                <a:solidFill>
                  <a:srgbClr val="0000FF"/>
                </a:solidFill>
              </a:rPr>
              <a:t>)</a:t>
            </a:r>
          </a:p>
          <a:p>
            <a:pPr>
              <a:buClr>
                <a:schemeClr val="tx1"/>
              </a:buClr>
              <a:buFont typeface="Wingdings" charset="2"/>
              <a:buChar char="§"/>
            </a:pPr>
            <a:endParaRPr lang="en-US" sz="2400" b="1" dirty="0"/>
          </a:p>
          <a:p>
            <a:pPr>
              <a:buClrTx/>
              <a:buFont typeface="Arial"/>
              <a:buChar char="•"/>
            </a:pPr>
            <a:r>
              <a:rPr lang="en-US" sz="2400" dirty="0"/>
              <a:t>History also constructs </a:t>
            </a:r>
            <a:r>
              <a:rPr lang="en-US" sz="2400" u="sng" dirty="0"/>
              <a:t>participants/actors</a:t>
            </a:r>
            <a:r>
              <a:rPr lang="en-US" sz="2400" dirty="0"/>
              <a:t> and the </a:t>
            </a:r>
            <a:r>
              <a:rPr lang="en-US" sz="2400" u="sng" dirty="0"/>
              <a:t>processes</a:t>
            </a:r>
            <a:r>
              <a:rPr lang="en-US" sz="2400" dirty="0"/>
              <a:t> that they engaged in to move                   </a:t>
            </a:r>
            <a:r>
              <a:rPr lang="en-US" sz="2400" u="sng" dirty="0"/>
              <a:t>towards their goals</a:t>
            </a:r>
            <a:r>
              <a:rPr lang="en-US" sz="2400" dirty="0"/>
              <a:t>.</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735364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Specifics of science text</a:t>
            </a:r>
            <a:endParaRPr lang="en-US" sz="2400" b="1" dirty="0"/>
          </a:p>
          <a:p>
            <a:pPr>
              <a:buClrTx/>
              <a:buFont typeface="Arial"/>
              <a:buChar char="•"/>
            </a:pPr>
            <a:r>
              <a:rPr lang="en-US" sz="2400" dirty="0"/>
              <a:t>Technical, abstract, dense, tightly knit language (that contrasts with interactive, interpersonal style                 of other texts or ordinary language)</a:t>
            </a:r>
          </a:p>
          <a:p>
            <a:pPr>
              <a:buClrTx/>
              <a:buFont typeface="Arial"/>
              <a:buChar char="•"/>
            </a:pPr>
            <a:r>
              <a:rPr lang="en-US" sz="2400" dirty="0"/>
              <a:t>More nouns, fewer verbs—more noun modification</a:t>
            </a:r>
          </a:p>
          <a:p>
            <a:pPr>
              <a:buClrTx/>
              <a:buFont typeface="Arial"/>
              <a:buChar char="•"/>
            </a:pPr>
            <a:r>
              <a:rPr lang="en-US" sz="2400" dirty="0"/>
              <a:t>Nominalization (turning processes and           properties  into nouns) </a:t>
            </a:r>
          </a:p>
          <a:p>
            <a:pPr>
              <a:buClrTx/>
              <a:buFont typeface="Arial"/>
              <a:buChar char="•"/>
            </a:pPr>
            <a:r>
              <a:rPr lang="en-US" sz="2400" dirty="0"/>
              <a:t>Passive voice (“the atoms were excited                          by the heat”)</a:t>
            </a:r>
          </a:p>
          <a:p>
            <a:pPr>
              <a:buClrTx/>
              <a:buFont typeface="Arial"/>
              <a:buChar char="•"/>
            </a:pPr>
            <a:r>
              <a:rPr lang="en-US" sz="2400" dirty="0"/>
              <a:t>Suppression of agency (readers need to                      focus on causation not intention)</a:t>
            </a:r>
          </a:p>
          <a:p>
            <a:pPr>
              <a:buClrTx/>
              <a:buFont typeface="Arial"/>
              <a:buChar char="•"/>
            </a:pPr>
            <a:r>
              <a:rPr lang="en-US" sz="2400" dirty="0"/>
              <a:t>Phrasal complexity instead of clausal complexity </a:t>
            </a:r>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561000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Noun-centric prose (Fang &amp; </a:t>
            </a:r>
            <a:r>
              <a:rPr lang="en-US" sz="3600" b="1" dirty="0" err="1">
                <a:solidFill>
                  <a:srgbClr val="0000FF"/>
                </a:solidFill>
              </a:rPr>
              <a:t>Scheppegrell</a:t>
            </a:r>
            <a:r>
              <a:rPr lang="en-US" sz="3600" b="1" dirty="0">
                <a:solidFill>
                  <a:srgbClr val="0000FF"/>
                </a:solidFill>
              </a:rPr>
              <a:t>)</a:t>
            </a:r>
            <a:endParaRPr lang="en-US" sz="2400" dirty="0"/>
          </a:p>
          <a:p>
            <a:pPr>
              <a:buClrTx/>
              <a:buFont typeface="Arial"/>
              <a:buChar char="•"/>
            </a:pPr>
            <a:r>
              <a:rPr lang="en-US" sz="2400" dirty="0"/>
              <a:t>Sentence density: unpacking complex nouns</a:t>
            </a:r>
          </a:p>
          <a:p>
            <a:pPr>
              <a:buClrTx/>
              <a:buFont typeface="Arial"/>
              <a:buChar char="•"/>
            </a:pPr>
            <a:r>
              <a:rPr lang="en-US" sz="2400" i="1" u="sng" dirty="0"/>
              <a:t>Experimental verification of Einstein’s              explanation of the photoelectric effect</a:t>
            </a:r>
            <a:r>
              <a:rPr lang="en-US" sz="2400" i="1" dirty="0"/>
              <a:t>                       was made 11 years later by the                               American physicist Robert Millikan.                              </a:t>
            </a:r>
            <a:r>
              <a:rPr lang="en-US" sz="2400" i="1" u="sng" dirty="0"/>
              <a:t>Every aspect of Einstein’s interpretation</a:t>
            </a:r>
            <a:r>
              <a:rPr lang="en-US" sz="2400" i="1" dirty="0"/>
              <a:t>                          was confirmed, including the direct                  proportionality of photon energy to frequency.</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191521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Nominalization (</a:t>
            </a:r>
            <a:r>
              <a:rPr lang="en-US" sz="3600" b="1" dirty="0" err="1">
                <a:solidFill>
                  <a:srgbClr val="0000FF"/>
                </a:solidFill>
              </a:rPr>
              <a:t>Halliday</a:t>
            </a:r>
            <a:r>
              <a:rPr lang="en-US" sz="3600" b="1" dirty="0">
                <a:solidFill>
                  <a:srgbClr val="0000FF"/>
                </a:solidFill>
              </a:rPr>
              <a:t>, 2004)</a:t>
            </a:r>
          </a:p>
          <a:p>
            <a:pPr>
              <a:buClrTx/>
              <a:buFont typeface="Arial"/>
              <a:buChar char="•"/>
            </a:pPr>
            <a:endParaRPr lang="en-US" sz="2400" dirty="0"/>
          </a:p>
          <a:p>
            <a:pPr>
              <a:spcBef>
                <a:spcPts val="780"/>
              </a:spcBef>
              <a:buClrTx/>
            </a:pPr>
            <a:r>
              <a:rPr lang="en-US" sz="2000" dirty="0"/>
              <a:t>Glass cracks more quickly the harder you press on it. </a:t>
            </a:r>
          </a:p>
          <a:p>
            <a:pPr>
              <a:spcBef>
                <a:spcPts val="780"/>
              </a:spcBef>
              <a:buClrTx/>
            </a:pPr>
            <a:r>
              <a:rPr lang="en-US" sz="2000" dirty="0"/>
              <a:t>Cracks in glass grow faster the more pressure                               is put on. </a:t>
            </a:r>
          </a:p>
          <a:p>
            <a:pPr>
              <a:spcBef>
                <a:spcPts val="780"/>
              </a:spcBef>
              <a:buClrTx/>
            </a:pPr>
            <a:r>
              <a:rPr lang="en-US" sz="2000" dirty="0"/>
              <a:t>Glass crack growth is faster if greater stress                                     is applied. </a:t>
            </a:r>
          </a:p>
          <a:p>
            <a:pPr>
              <a:spcBef>
                <a:spcPts val="780"/>
              </a:spcBef>
              <a:buClrTx/>
            </a:pPr>
            <a:r>
              <a:rPr lang="en-US" sz="2000" dirty="0"/>
              <a:t>The rate of glass crack growth depends on                                    the magnitude of the applied stress. </a:t>
            </a:r>
          </a:p>
          <a:p>
            <a:pPr>
              <a:spcBef>
                <a:spcPts val="780"/>
              </a:spcBef>
              <a:buClrTx/>
            </a:pPr>
            <a:r>
              <a:rPr lang="en-US" sz="2000" dirty="0"/>
              <a:t>Glass crack growth rate is associated with                                applied stress magnitude. </a:t>
            </a:r>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159643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Nouns as pre-modifiers</a:t>
            </a:r>
          </a:p>
          <a:p>
            <a:pPr>
              <a:buClrTx/>
              <a:buFont typeface="Arial"/>
              <a:buChar char="•"/>
            </a:pPr>
            <a:endParaRPr lang="en-US" sz="2400" dirty="0"/>
          </a:p>
          <a:p>
            <a:pPr>
              <a:buClr>
                <a:schemeClr val="tx1"/>
              </a:buClr>
            </a:pPr>
            <a:r>
              <a:rPr lang="en-US" sz="2400" dirty="0"/>
              <a:t>Originally just titles: King, Doctor, Duke, Captain, Lord</a:t>
            </a:r>
            <a:r>
              <a:rPr lang="mr-IN" sz="2400" dirty="0"/>
              <a:t>…</a:t>
            </a:r>
            <a:r>
              <a:rPr lang="en-US" sz="2400" dirty="0"/>
              <a:t> and specific places: Hampton Court, Dumbarton Castle, India Company,                 Greenwich Park</a:t>
            </a:r>
          </a:p>
          <a:p>
            <a:pPr>
              <a:buClr>
                <a:schemeClr val="tx1"/>
              </a:buClr>
            </a:pPr>
            <a:r>
              <a:rPr lang="en-US" sz="2400" dirty="0"/>
              <a:t>Then concrete nouns (sand bank, flannel roller), institutions (family history), states or conditions  (cancer cells, croup cases), other intangibles (heat apoplexy, quarantine restrictions)</a:t>
            </a:r>
          </a:p>
          <a:p>
            <a:pPr>
              <a:buClr>
                <a:schemeClr val="tx1"/>
              </a:buClr>
            </a:pPr>
            <a:r>
              <a:rPr lang="en-US" sz="2400" dirty="0"/>
              <a:t>Now almost any combination and number</a:t>
            </a:r>
          </a:p>
          <a:p>
            <a:pPr>
              <a:buClr>
                <a:schemeClr val="tx1"/>
              </a:buClr>
            </a:pPr>
            <a:r>
              <a:rPr lang="en-US" sz="2400" i="1" dirty="0"/>
              <a:t>Philae comet lander alien ‘cover-up’ conspiracy theories emerge</a:t>
            </a:r>
          </a:p>
          <a:p>
            <a:pPr>
              <a:buClr>
                <a:schemeClr val="tx1"/>
              </a:buClr>
            </a:pPr>
            <a:endParaRPr lang="en-US" sz="2400" dirty="0"/>
          </a:p>
          <a:p>
            <a:pPr marL="0" indent="0">
              <a:buClr>
                <a:schemeClr val="tx1"/>
              </a:buClr>
              <a:buNone/>
            </a:pPr>
            <a:endParaRPr lang="en-US" sz="2400" dirty="0"/>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4288554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67544" y="500042"/>
            <a:ext cx="8280920" cy="1071570"/>
          </a:xfrm>
        </p:spPr>
        <p:txBody>
          <a:bodyPr>
            <a:noAutofit/>
          </a:bodyPr>
          <a:lstStyle/>
          <a:p>
            <a:pPr>
              <a:buNone/>
            </a:pPr>
            <a:r>
              <a:rPr lang="en-US" altLang="zh-CN" sz="3600" b="1" dirty="0">
                <a:solidFill>
                  <a:srgbClr val="0000FF"/>
                </a:solidFill>
              </a:rPr>
              <a:t>Many changes due to Common Core</a:t>
            </a:r>
            <a:endParaRPr lang="zh-CN" altLang="en-US" sz="3600" b="1" dirty="0">
              <a:solidFill>
                <a:srgbClr val="0000FF"/>
              </a:solidFill>
            </a:endParaRPr>
          </a:p>
        </p:txBody>
      </p:sp>
      <p:sp>
        <p:nvSpPr>
          <p:cNvPr id="3" name="TextBox 2"/>
          <p:cNvSpPr txBox="1"/>
          <p:nvPr/>
        </p:nvSpPr>
        <p:spPr>
          <a:xfrm>
            <a:off x="1143000" y="1676400"/>
            <a:ext cx="5517232" cy="3323987"/>
          </a:xfrm>
          <a:prstGeom prst="rect">
            <a:avLst/>
          </a:prstGeom>
          <a:noFill/>
        </p:spPr>
        <p:txBody>
          <a:bodyPr wrap="square" rtlCol="0">
            <a:spAutoFit/>
          </a:bodyPr>
          <a:lstStyle/>
          <a:p>
            <a:pPr marL="342900" indent="-342900">
              <a:buFont typeface="Arial"/>
              <a:buChar char="•"/>
            </a:pPr>
            <a:r>
              <a:rPr lang="en-US" sz="2400" dirty="0"/>
              <a:t>Challenging texts</a:t>
            </a:r>
          </a:p>
          <a:p>
            <a:pPr marL="342900" indent="-342900">
              <a:buFont typeface="Arial"/>
              <a:buChar char="•"/>
            </a:pPr>
            <a:r>
              <a:rPr lang="en-US" sz="2400" dirty="0"/>
              <a:t>Close reading</a:t>
            </a:r>
          </a:p>
          <a:p>
            <a:pPr marL="342900" indent="-342900">
              <a:buFont typeface="Arial"/>
              <a:buChar char="•"/>
            </a:pPr>
            <a:r>
              <a:rPr lang="en-US" sz="2400" dirty="0"/>
              <a:t>Writing from sources</a:t>
            </a:r>
          </a:p>
          <a:p>
            <a:pPr marL="342900" indent="-342900">
              <a:buFont typeface="Arial"/>
              <a:buChar char="•"/>
            </a:pPr>
            <a:r>
              <a:rPr lang="en-US" sz="2400" dirty="0">
                <a:solidFill>
                  <a:srgbClr val="FF0000"/>
                </a:solidFill>
              </a:rPr>
              <a:t>Informational text</a:t>
            </a:r>
          </a:p>
          <a:p>
            <a:pPr marL="342900" indent="-342900">
              <a:buFont typeface="Arial"/>
              <a:buChar char="•"/>
            </a:pPr>
            <a:r>
              <a:rPr lang="en-US" sz="2400" dirty="0">
                <a:solidFill>
                  <a:srgbClr val="FF0000"/>
                </a:solidFill>
              </a:rPr>
              <a:t>Multiple texts</a:t>
            </a:r>
          </a:p>
          <a:p>
            <a:pPr marL="342900" indent="-342900">
              <a:buFont typeface="Arial"/>
              <a:buChar char="•"/>
            </a:pPr>
            <a:r>
              <a:rPr lang="en-US" sz="2400" dirty="0">
                <a:solidFill>
                  <a:srgbClr val="FF0000"/>
                </a:solidFill>
              </a:rPr>
              <a:t>Argument</a:t>
            </a:r>
          </a:p>
          <a:p>
            <a:pPr marL="342900" indent="-342900">
              <a:buFont typeface="Arial"/>
              <a:buChar char="•"/>
            </a:pPr>
            <a:r>
              <a:rPr lang="en-US" sz="2400" dirty="0"/>
              <a:t>Embedded technology</a:t>
            </a:r>
          </a:p>
          <a:p>
            <a:pPr marL="342900" indent="-342900">
              <a:buFont typeface="Arial"/>
              <a:buChar char="•"/>
            </a:pPr>
            <a:r>
              <a:rPr lang="en-US" sz="2400" dirty="0">
                <a:solidFill>
                  <a:srgbClr val="FF0000"/>
                </a:solidFill>
              </a:rPr>
              <a:t>Disciplinary literacy</a:t>
            </a:r>
          </a:p>
          <a:p>
            <a:endParaRPr lang="en-US" dirty="0"/>
          </a:p>
        </p:txBody>
      </p:sp>
    </p:spTree>
    <p:extLst>
      <p:ext uri="{BB962C8B-B14F-4D97-AF65-F5344CB8AC3E}">
        <p14:creationId xmlns:p14="http://schemas.microsoft.com/office/powerpoint/2010/main" val="2086542718"/>
      </p:ext>
    </p:extLst>
  </p:cSld>
  <p:clrMapOvr>
    <a:masterClrMapping/>
  </p:clrMapOvr>
  <p:transition>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Nouns as pre-modifiers</a:t>
            </a:r>
          </a:p>
          <a:p>
            <a:pPr>
              <a:buClrTx/>
              <a:buFont typeface="Arial"/>
              <a:buChar char="•"/>
            </a:pPr>
            <a:endParaRPr lang="en-US" sz="2400" dirty="0"/>
          </a:p>
          <a:p>
            <a:pPr>
              <a:buClr>
                <a:schemeClr val="tx1"/>
              </a:buClr>
            </a:pPr>
            <a:r>
              <a:rPr lang="en-US" sz="2400" dirty="0"/>
              <a:t>Originally just titles: King, Doctor, Duke, Captain, Lord</a:t>
            </a:r>
            <a:r>
              <a:rPr lang="mr-IN" sz="2400" dirty="0"/>
              <a:t>…</a:t>
            </a:r>
            <a:r>
              <a:rPr lang="en-US" sz="2400" dirty="0"/>
              <a:t> and specific places: Hampton Court, Dumbarton Castle, India Company,                 Greenwich Park</a:t>
            </a:r>
          </a:p>
          <a:p>
            <a:pPr>
              <a:buClr>
                <a:schemeClr val="tx1"/>
              </a:buClr>
            </a:pPr>
            <a:r>
              <a:rPr lang="en-US" sz="2400" dirty="0"/>
              <a:t>Then concrete nouns (sand bank, flannel roller), institutions (family history), states or conditions  (cancer cells, croup cases), other intangibles (heat apoplexy, quarantine restrictions)</a:t>
            </a:r>
          </a:p>
          <a:p>
            <a:pPr>
              <a:buClr>
                <a:schemeClr val="tx1"/>
              </a:buClr>
            </a:pPr>
            <a:r>
              <a:rPr lang="en-US" sz="2400" dirty="0"/>
              <a:t>Now almost any combination and number</a:t>
            </a:r>
          </a:p>
          <a:p>
            <a:pPr>
              <a:buClr>
                <a:schemeClr val="tx1"/>
              </a:buClr>
            </a:pPr>
            <a:r>
              <a:rPr lang="en-US" sz="2400" i="1" dirty="0"/>
              <a:t>Philae comet lander alien ‘cover-</a:t>
            </a:r>
            <a:r>
              <a:rPr lang="en-US" sz="2400" i="1" dirty="0" err="1"/>
              <a:t>ip</a:t>
            </a:r>
            <a:r>
              <a:rPr lang="en-US" sz="2400" i="1" dirty="0"/>
              <a:t>’ conspiracy theories emerge</a:t>
            </a:r>
          </a:p>
          <a:p>
            <a:pPr>
              <a:buClr>
                <a:schemeClr val="tx1"/>
              </a:buClr>
            </a:pPr>
            <a:endParaRPr lang="en-US" sz="2400" dirty="0"/>
          </a:p>
          <a:p>
            <a:pPr marL="0" indent="0">
              <a:buClr>
                <a:schemeClr val="tx1"/>
              </a:buClr>
              <a:buNone/>
            </a:pPr>
            <a:endParaRPr lang="en-US" sz="2400" dirty="0"/>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402651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Nouns as pre-modifiers (cont.)</a:t>
            </a:r>
          </a:p>
          <a:p>
            <a:pPr>
              <a:buClrTx/>
              <a:buFont typeface="Arial"/>
              <a:buChar char="•"/>
            </a:pPr>
            <a:endParaRPr lang="en-US" sz="2400" dirty="0"/>
          </a:p>
          <a:p>
            <a:pPr>
              <a:buClr>
                <a:schemeClr val="tx1"/>
              </a:buClr>
            </a:pPr>
            <a:r>
              <a:rPr lang="en-US" sz="2400" dirty="0"/>
              <a:t>Including nominalizations (e.g., population base, inoculation experiment, regression analysis</a:t>
            </a:r>
          </a:p>
          <a:p>
            <a:pPr>
              <a:buClr>
                <a:schemeClr val="tx1"/>
              </a:buClr>
            </a:pPr>
            <a:r>
              <a:rPr lang="en-US" sz="2400" dirty="0"/>
              <a:t>Various meanings—relationship between                  N1 and N2 (that is composed of, that                    comes from, where one can find, specializing            in, se for/with, belonging to, associated with, about, that regulates/administers, etc.</a:t>
            </a:r>
          </a:p>
          <a:p>
            <a:pPr>
              <a:buClr>
                <a:schemeClr val="tx1"/>
              </a:buClr>
            </a:pPr>
            <a:r>
              <a:rPr lang="en-US" sz="2400" dirty="0"/>
              <a:t>The terms are not necessarily technical,                      but the only way to understand the relationship between the nouns is to know the                     relationship</a:t>
            </a:r>
          </a:p>
          <a:p>
            <a:pPr>
              <a:buClr>
                <a:schemeClr val="tx1"/>
              </a:buClr>
            </a:pPr>
            <a:endParaRPr lang="en-US" sz="2400" dirty="0"/>
          </a:p>
          <a:p>
            <a:pPr marL="0" indent="0">
              <a:buClr>
                <a:schemeClr val="tx1"/>
              </a:buClr>
              <a:buNone/>
            </a:pPr>
            <a:endParaRPr lang="en-US" sz="2400" dirty="0"/>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792325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Nouns as pre-modifiers (cont.)</a:t>
            </a:r>
          </a:p>
          <a:p>
            <a:pPr>
              <a:buClrTx/>
              <a:buFont typeface="Arial"/>
              <a:buChar char="•"/>
            </a:pPr>
            <a:endParaRPr lang="en-US" sz="2400" dirty="0"/>
          </a:p>
          <a:p>
            <a:pPr>
              <a:buClr>
                <a:schemeClr val="tx1"/>
              </a:buClr>
            </a:pPr>
            <a:r>
              <a:rPr lang="en-US" sz="2400" dirty="0"/>
              <a:t>Pressure hose (a hose able to withstand pressure)</a:t>
            </a:r>
          </a:p>
          <a:p>
            <a:pPr>
              <a:buClr>
                <a:schemeClr val="tx1"/>
              </a:buClr>
            </a:pPr>
            <a:r>
              <a:rPr lang="en-US" sz="2400" dirty="0"/>
              <a:t>Pressure ratio (a ratio that measures pressure)</a:t>
            </a:r>
          </a:p>
          <a:p>
            <a:pPr marL="0" indent="0">
              <a:buClr>
                <a:schemeClr val="tx1"/>
              </a:buClr>
              <a:buNone/>
            </a:pPr>
            <a:endParaRPr lang="en-US" sz="2400" dirty="0"/>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206324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Other compression devices</a:t>
            </a:r>
          </a:p>
          <a:p>
            <a:pPr>
              <a:buClrTx/>
              <a:buFont typeface="Arial"/>
              <a:buChar char="•"/>
            </a:pPr>
            <a:endParaRPr lang="en-US" sz="2400" dirty="0"/>
          </a:p>
          <a:p>
            <a:pPr>
              <a:buClr>
                <a:schemeClr val="tx1"/>
              </a:buClr>
            </a:pPr>
            <a:r>
              <a:rPr lang="en-US" sz="2400" dirty="0"/>
              <a:t>Omission of clause connections (however, thus, consequently, etc.)</a:t>
            </a:r>
          </a:p>
          <a:p>
            <a:pPr>
              <a:buClr>
                <a:schemeClr val="tx1"/>
              </a:buClr>
            </a:pPr>
            <a:r>
              <a:rPr lang="en-US" sz="2400" dirty="0"/>
              <a:t>Use of colons (</a:t>
            </a:r>
            <a:r>
              <a:rPr lang="en-US" sz="2400" i="1" dirty="0"/>
              <a:t>One possible                               pathogenic mechanism can be                              excluded with certainty in man:                                         a physiological decrease of intestinal                  lactase activity with advancing age</a:t>
            </a:r>
            <a:r>
              <a:rPr lang="en-US" sz="2400" dirty="0"/>
              <a:t>.)</a:t>
            </a:r>
          </a:p>
          <a:p>
            <a:pPr>
              <a:buClr>
                <a:schemeClr val="tx1"/>
              </a:buClr>
            </a:pPr>
            <a:endParaRPr lang="en-US" sz="2400" i="1" dirty="0"/>
          </a:p>
          <a:p>
            <a:pPr marL="0" indent="0">
              <a:buClr>
                <a:schemeClr val="tx1"/>
              </a:buClr>
              <a:buNone/>
            </a:pPr>
            <a:endParaRPr lang="en-US" sz="2400" dirty="0"/>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625177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Implications</a:t>
            </a:r>
          </a:p>
          <a:p>
            <a:pPr>
              <a:buClrTx/>
              <a:buFont typeface="Arial"/>
              <a:buChar char="•"/>
            </a:pPr>
            <a:endParaRPr lang="en-US" sz="2400" dirty="0"/>
          </a:p>
          <a:p>
            <a:pPr>
              <a:buClr>
                <a:schemeClr val="tx1"/>
              </a:buClr>
            </a:pPr>
            <a:r>
              <a:rPr lang="en-US" sz="2400" dirty="0"/>
              <a:t>Scientific language is maximally compressed and less explicit</a:t>
            </a:r>
          </a:p>
          <a:p>
            <a:pPr>
              <a:buClr>
                <a:schemeClr val="tx1"/>
              </a:buClr>
            </a:pPr>
            <a:r>
              <a:rPr lang="en-US" sz="2400" dirty="0"/>
              <a:t>The reader either has to know the              relationships or has to revise the                    sentences to understand what they                           mean</a:t>
            </a:r>
          </a:p>
          <a:p>
            <a:pPr>
              <a:buClr>
                <a:schemeClr val="tx1"/>
              </a:buClr>
            </a:pPr>
            <a:r>
              <a:rPr lang="en-US" sz="2400" i="1" dirty="0"/>
              <a:t>The Department of Water and Power               manages hazardous waste</a:t>
            </a:r>
          </a:p>
          <a:p>
            <a:pPr>
              <a:buClr>
                <a:schemeClr val="tx1"/>
              </a:buClr>
            </a:pPr>
            <a:r>
              <a:rPr lang="en-US" sz="2400" i="1" dirty="0"/>
              <a:t>Hazardous waste is managed (who is the agent?)</a:t>
            </a:r>
          </a:p>
          <a:p>
            <a:pPr>
              <a:buClr>
                <a:schemeClr val="tx1"/>
              </a:buClr>
            </a:pPr>
            <a:r>
              <a:rPr lang="en-US" sz="2400" i="1" dirty="0"/>
              <a:t>Hazardous waste management                                 (not even clear there is an activity)</a:t>
            </a:r>
          </a:p>
          <a:p>
            <a:pPr marL="0" indent="0">
              <a:buClr>
                <a:schemeClr val="tx1"/>
              </a:buClr>
              <a:buNone/>
            </a:pPr>
            <a:endParaRPr lang="en-US" sz="2400" dirty="0"/>
          </a:p>
          <a:p>
            <a:pPr marL="0" indent="0">
              <a:buClr>
                <a:schemeClr val="tx1"/>
              </a:buClr>
              <a:buNone/>
            </a:pPr>
            <a:r>
              <a:rPr lang="en-US" sz="2400" dirty="0"/>
              <a:t>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460150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a:bodyPr>
          <a:lstStyle/>
          <a:p>
            <a:r>
              <a:rPr lang="en-US" dirty="0"/>
              <a:t>   Help with Sentence Structure</a:t>
            </a:r>
          </a:p>
        </p:txBody>
      </p:sp>
      <p:sp>
        <p:nvSpPr>
          <p:cNvPr id="3" name="Content Placeholder 2"/>
          <p:cNvSpPr>
            <a:spLocks noGrp="1"/>
          </p:cNvSpPr>
          <p:nvPr>
            <p:ph idx="1"/>
          </p:nvPr>
        </p:nvSpPr>
        <p:spPr>
          <a:xfrm>
            <a:off x="822960" y="1828800"/>
            <a:ext cx="7520940" cy="3200400"/>
          </a:xfrm>
        </p:spPr>
        <p:txBody>
          <a:bodyPr>
            <a:noAutofit/>
          </a:bodyPr>
          <a:lstStyle/>
          <a:p>
            <a:pPr marL="0" indent="0">
              <a:buNone/>
            </a:pPr>
            <a:endParaRPr lang="en-US" sz="2400" b="0" dirty="0"/>
          </a:p>
          <a:p>
            <a:r>
              <a:rPr lang="en-US" sz="2400" b="0" dirty="0"/>
              <a:t>In dense prose, help find the subject and verb:</a:t>
            </a:r>
          </a:p>
          <a:p>
            <a:pPr marL="0" indent="0">
              <a:spcBef>
                <a:spcPts val="0"/>
              </a:spcBef>
              <a:buNone/>
            </a:pPr>
            <a:r>
              <a:rPr lang="en-US" i="1" dirty="0"/>
              <a:t>   </a:t>
            </a:r>
            <a:r>
              <a:rPr lang="en-US" sz="2000" i="1" dirty="0"/>
              <a:t>“However, on August 24, 2006, the International    </a:t>
            </a:r>
          </a:p>
          <a:p>
            <a:pPr marL="0" indent="0">
              <a:spcBef>
                <a:spcPts val="0"/>
              </a:spcBef>
              <a:buNone/>
            </a:pPr>
            <a:r>
              <a:rPr lang="en-US" sz="2000" i="1" dirty="0"/>
              <a:t>    Astronomical Union (IAU), a group of individual </a:t>
            </a:r>
          </a:p>
          <a:p>
            <a:pPr marL="0" indent="0">
              <a:spcBef>
                <a:spcPts val="0"/>
              </a:spcBef>
              <a:buNone/>
            </a:pPr>
            <a:r>
              <a:rPr lang="en-US" sz="2000" i="1" dirty="0"/>
              <a:t>    astronomers and astronomical societies from    </a:t>
            </a:r>
          </a:p>
          <a:p>
            <a:pPr marL="0" indent="0">
              <a:spcBef>
                <a:spcPts val="0"/>
              </a:spcBef>
              <a:buNone/>
            </a:pPr>
            <a:r>
              <a:rPr lang="en-US" sz="2000" i="1" dirty="0"/>
              <a:t>    around the world, made an announcement.”</a:t>
            </a:r>
          </a:p>
          <a:p>
            <a:pPr marL="0" indent="0">
              <a:spcBef>
                <a:spcPts val="0"/>
              </a:spcBef>
              <a:buNone/>
            </a:pPr>
            <a:endParaRPr lang="en-US" sz="2000" b="0" i="1" dirty="0"/>
          </a:p>
        </p:txBody>
      </p:sp>
    </p:spTree>
    <p:extLst>
      <p:ext uri="{BB962C8B-B14F-4D97-AF65-F5344CB8AC3E}">
        <p14:creationId xmlns:p14="http://schemas.microsoft.com/office/powerpoint/2010/main" val="2785574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spcBef>
                <a:spcPts val="0"/>
              </a:spcBef>
              <a:buNone/>
            </a:pPr>
            <a:endParaRPr lang="en-US" i="1" dirty="0"/>
          </a:p>
          <a:p>
            <a:pPr>
              <a:spcBef>
                <a:spcPts val="0"/>
              </a:spcBef>
            </a:pPr>
            <a:r>
              <a:rPr lang="en-US" i="1" dirty="0"/>
              <a:t>However,</a:t>
            </a:r>
          </a:p>
          <a:p>
            <a:pPr>
              <a:spcBef>
                <a:spcPts val="0"/>
              </a:spcBef>
            </a:pPr>
            <a:r>
              <a:rPr lang="en-US" i="1" dirty="0"/>
              <a:t>on August 24 2006</a:t>
            </a:r>
          </a:p>
          <a:p>
            <a:pPr>
              <a:spcBef>
                <a:spcPts val="0"/>
              </a:spcBef>
            </a:pPr>
            <a:r>
              <a:rPr lang="en-US" i="1" dirty="0">
                <a:solidFill>
                  <a:srgbClr val="00B0F0"/>
                </a:solidFill>
              </a:rPr>
              <a:t>the International Astronomical Union (IAU), a group of individual astronomers and astronomical societies from around the world</a:t>
            </a:r>
          </a:p>
          <a:p>
            <a:pPr>
              <a:spcBef>
                <a:spcPts val="0"/>
              </a:spcBef>
            </a:pPr>
            <a:r>
              <a:rPr lang="en-US" i="1" dirty="0">
                <a:solidFill>
                  <a:schemeClr val="tx2"/>
                </a:solidFill>
              </a:rPr>
              <a:t>made</a:t>
            </a:r>
          </a:p>
          <a:p>
            <a:pPr>
              <a:spcBef>
                <a:spcPts val="0"/>
              </a:spcBef>
            </a:pPr>
            <a:r>
              <a:rPr lang="en-US" i="1" dirty="0">
                <a:solidFill>
                  <a:srgbClr val="00B050"/>
                </a:solidFill>
              </a:rPr>
              <a:t>an announcement</a:t>
            </a:r>
          </a:p>
          <a:p>
            <a:endParaRPr lang="en-US" dirty="0"/>
          </a:p>
        </p:txBody>
      </p:sp>
    </p:spTree>
    <p:extLst>
      <p:ext uri="{BB962C8B-B14F-4D97-AF65-F5344CB8AC3E}">
        <p14:creationId xmlns:p14="http://schemas.microsoft.com/office/powerpoint/2010/main" val="645497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spcBef>
                <a:spcPts val="0"/>
              </a:spcBef>
              <a:buNone/>
            </a:pPr>
            <a:r>
              <a:rPr lang="en-US" i="1" dirty="0"/>
              <a:t>Who was the sentence about?	</a:t>
            </a:r>
          </a:p>
          <a:p>
            <a:pPr marL="0" indent="0">
              <a:spcBef>
                <a:spcPts val="0"/>
              </a:spcBef>
              <a:buNone/>
            </a:pPr>
            <a:r>
              <a:rPr lang="en-US" i="1" dirty="0">
                <a:solidFill>
                  <a:srgbClr val="00B0F0"/>
                </a:solidFill>
              </a:rPr>
              <a:t>the International Astronomical Union (IAU)</a:t>
            </a:r>
          </a:p>
          <a:p>
            <a:pPr marL="0" indent="0">
              <a:spcBef>
                <a:spcPts val="0"/>
              </a:spcBef>
              <a:buNone/>
            </a:pPr>
            <a:endParaRPr lang="en-US" i="1" dirty="0"/>
          </a:p>
          <a:p>
            <a:pPr marL="0" indent="0">
              <a:spcBef>
                <a:spcPts val="0"/>
              </a:spcBef>
              <a:buNone/>
            </a:pPr>
            <a:r>
              <a:rPr lang="en-US" i="1" dirty="0"/>
              <a:t>Who are they?</a:t>
            </a:r>
          </a:p>
          <a:p>
            <a:pPr marL="0" indent="0">
              <a:spcBef>
                <a:spcPts val="0"/>
              </a:spcBef>
              <a:buNone/>
            </a:pPr>
            <a:r>
              <a:rPr lang="en-US" i="1" dirty="0">
                <a:solidFill>
                  <a:srgbClr val="00B0F0"/>
                </a:solidFill>
              </a:rPr>
              <a:t>a group of individual astronomers and astronomical societies from around the world</a:t>
            </a:r>
          </a:p>
          <a:p>
            <a:pPr marL="0" indent="0">
              <a:spcBef>
                <a:spcPts val="0"/>
              </a:spcBef>
              <a:buNone/>
            </a:pPr>
            <a:endParaRPr lang="en-US" i="1" dirty="0"/>
          </a:p>
          <a:p>
            <a:pPr marL="0" indent="0">
              <a:spcBef>
                <a:spcPts val="0"/>
              </a:spcBef>
              <a:buNone/>
            </a:pPr>
            <a:r>
              <a:rPr lang="en-US" i="1" dirty="0"/>
              <a:t>What did they do?</a:t>
            </a:r>
          </a:p>
          <a:p>
            <a:pPr marL="0" indent="0">
              <a:spcBef>
                <a:spcPts val="0"/>
              </a:spcBef>
              <a:buNone/>
            </a:pPr>
            <a:r>
              <a:rPr lang="en-US" i="1" dirty="0">
                <a:solidFill>
                  <a:schemeClr val="tx2"/>
                </a:solidFill>
              </a:rPr>
              <a:t>made</a:t>
            </a:r>
          </a:p>
          <a:p>
            <a:pPr marL="0" indent="0">
              <a:spcBef>
                <a:spcPts val="0"/>
              </a:spcBef>
              <a:buNone/>
            </a:pPr>
            <a:endParaRPr lang="en-US" i="1" dirty="0"/>
          </a:p>
          <a:p>
            <a:pPr marL="0" indent="0">
              <a:spcBef>
                <a:spcPts val="0"/>
              </a:spcBef>
              <a:buNone/>
            </a:pPr>
            <a:r>
              <a:rPr lang="en-US" i="1" dirty="0"/>
              <a:t>Made what?</a:t>
            </a:r>
          </a:p>
          <a:p>
            <a:pPr marL="0" indent="0">
              <a:spcBef>
                <a:spcPts val="0"/>
              </a:spcBef>
              <a:buNone/>
            </a:pPr>
            <a:r>
              <a:rPr lang="en-US" i="1" dirty="0">
                <a:solidFill>
                  <a:srgbClr val="00B050"/>
                </a:solidFill>
              </a:rPr>
              <a:t>an announcement</a:t>
            </a:r>
          </a:p>
          <a:p>
            <a:pPr marL="0" indent="0">
              <a:spcBef>
                <a:spcPts val="0"/>
              </a:spcBef>
              <a:buNone/>
            </a:pPr>
            <a:endParaRPr lang="en-US" i="1" dirty="0"/>
          </a:p>
          <a:p>
            <a:pPr marL="0" indent="0">
              <a:spcBef>
                <a:spcPts val="0"/>
              </a:spcBef>
              <a:buNone/>
            </a:pPr>
            <a:r>
              <a:rPr lang="en-US" i="1" dirty="0"/>
              <a:t>When?</a:t>
            </a:r>
          </a:p>
          <a:p>
            <a:pPr marL="0" indent="0">
              <a:spcBef>
                <a:spcPts val="0"/>
              </a:spcBef>
              <a:buNone/>
            </a:pPr>
            <a:r>
              <a:rPr lang="en-US" i="1" dirty="0"/>
              <a:t>on August 24 2006</a:t>
            </a:r>
          </a:p>
          <a:p>
            <a:endParaRPr lang="en-US" dirty="0"/>
          </a:p>
        </p:txBody>
      </p:sp>
    </p:spTree>
    <p:extLst>
      <p:ext uri="{BB962C8B-B14F-4D97-AF65-F5344CB8AC3E}">
        <p14:creationId xmlns:p14="http://schemas.microsoft.com/office/powerpoint/2010/main" val="3757754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the nebula continued to orbit the new Sun until it formed a large flat ring around it. Scientists call this ring a “protoplanetary disk.” The disk, or ring, was hottest where it was closest to the Sun, and coolest at its outer edge. As the disk swirled around the Sun, the Sun’s gravity went to work. It pulled and tugged at the bits of rock, dust, ice, and gas until they came together in clumps of material we now call the planets.</a:t>
            </a:r>
          </a:p>
          <a:p>
            <a:endParaRPr lang="en-US" dirty="0"/>
          </a:p>
        </p:txBody>
      </p:sp>
    </p:spTree>
    <p:extLst>
      <p:ext uri="{BB962C8B-B14F-4D97-AF65-F5344CB8AC3E}">
        <p14:creationId xmlns:p14="http://schemas.microsoft.com/office/powerpoint/2010/main" val="3839634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a:t>
            </a:r>
            <a:r>
              <a:rPr lang="en-US" dirty="0">
                <a:solidFill>
                  <a:srgbClr val="FF0000"/>
                </a:solidFill>
              </a:rPr>
              <a:t>the nebula </a:t>
            </a:r>
            <a:r>
              <a:rPr lang="en-US" dirty="0"/>
              <a:t>continued to orbit the new Sun until </a:t>
            </a:r>
            <a:r>
              <a:rPr lang="en-US" dirty="0">
                <a:solidFill>
                  <a:srgbClr val="FF0000"/>
                </a:solidFill>
              </a:rPr>
              <a:t>it </a:t>
            </a:r>
            <a:r>
              <a:rPr lang="en-US" dirty="0"/>
              <a:t>formed a large flat ring around it. Scientists call this ring a “protoplanetary disk.” The disk, or ring, was hottest where it was closest to the Sun, and coolest at its outer edge. As the disk swirled around the Sun, the Sun’s gravity went to work. It pulled and tugged at the bits of rock, dust, ice, and gas until they came together in clumps of material we now call the planets.</a:t>
            </a:r>
          </a:p>
          <a:p>
            <a:endParaRPr lang="en-US" dirty="0"/>
          </a:p>
        </p:txBody>
      </p:sp>
    </p:spTree>
    <p:extLst>
      <p:ext uri="{BB962C8B-B14F-4D97-AF65-F5344CB8AC3E}">
        <p14:creationId xmlns:p14="http://schemas.microsoft.com/office/powerpoint/2010/main" val="107751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428604"/>
            <a:ext cx="7010400" cy="1785937"/>
          </a:xfrm>
        </p:spPr>
        <p:txBody>
          <a:bodyPr/>
          <a:lstStyle/>
          <a:p>
            <a:pPr marL="0" indent="0">
              <a:buNone/>
            </a:pPr>
            <a:r>
              <a:rPr lang="en-US" sz="3600" b="1" dirty="0">
                <a:solidFill>
                  <a:srgbClr val="0000FF"/>
                </a:solidFill>
              </a:rPr>
              <a:t>Content Area Literacy</a:t>
            </a:r>
          </a:p>
          <a:p>
            <a:endParaRPr lang="en-US" sz="2400" dirty="0"/>
          </a:p>
          <a:p>
            <a:pPr>
              <a:buSzPct val="125000"/>
              <a:buFont typeface="Wingdings" charset="2"/>
              <a:buChar char="§"/>
            </a:pPr>
            <a:r>
              <a:rPr lang="en-US" sz="2000" dirty="0"/>
              <a:t>Content area literacy has long championed the idea of “every teacher a teacher of reading”</a:t>
            </a:r>
          </a:p>
          <a:p>
            <a:r>
              <a:rPr lang="en-US" sz="2000" dirty="0"/>
              <a:t>The approach emphasizes teaching English </a:t>
            </a:r>
          </a:p>
          <a:p>
            <a:pPr marL="0" indent="0">
              <a:buNone/>
            </a:pPr>
            <a:r>
              <a:rPr lang="en-US" sz="2000" dirty="0"/>
              <a:t>     Language Arts with content texts </a:t>
            </a:r>
          </a:p>
          <a:p>
            <a:r>
              <a:rPr lang="en-US" sz="2000" dirty="0"/>
              <a:t>Focus is on making students better students</a:t>
            </a:r>
          </a:p>
          <a:p>
            <a:pPr marL="0" indent="0">
              <a:buClrTx/>
              <a:buNone/>
            </a:pPr>
            <a:r>
              <a:rPr lang="en-US" sz="2000" dirty="0"/>
              <a:t>     by building up their reading comprehension </a:t>
            </a:r>
          </a:p>
          <a:p>
            <a:pPr marL="0" indent="0">
              <a:buClrTx/>
              <a:buNone/>
            </a:pPr>
            <a:r>
              <a:rPr lang="en-US" sz="2000" dirty="0"/>
              <a:t>     and study skills with content textbooks</a:t>
            </a:r>
            <a:endParaRPr lang="en-US" sz="2000" dirty="0">
              <a:solidFill>
                <a:srgbClr val="C99C60"/>
              </a:solidFill>
            </a:endParaRPr>
          </a:p>
          <a:p>
            <a:pPr>
              <a:buClrTx/>
            </a:pPr>
            <a:r>
              <a:rPr lang="en-US" sz="2000" dirty="0">
                <a:solidFill>
                  <a:srgbClr val="C99C60"/>
                </a:solidFill>
              </a:rPr>
              <a:t> </a:t>
            </a:r>
            <a:r>
              <a:rPr lang="en-US" sz="2000" dirty="0"/>
              <a:t>Goal: To make students better students</a:t>
            </a:r>
          </a:p>
          <a:p>
            <a:r>
              <a:rPr lang="en-US" sz="2000" i="1" dirty="0"/>
              <a:t>What is the same </a:t>
            </a:r>
            <a:r>
              <a:rPr lang="en-US" sz="2000" dirty="0"/>
              <a:t>across the disciplines? </a:t>
            </a:r>
          </a:p>
          <a:p>
            <a:pPr marL="0" indent="0">
              <a:buNone/>
            </a:pPr>
            <a:endParaRPr lang="en-US" sz="3600" b="1" dirty="0">
              <a:solidFill>
                <a:schemeClr val="bg1"/>
              </a:solidFill>
            </a:endParaRPr>
          </a:p>
          <a:p>
            <a:pPr marL="0" indent="0">
              <a:buNone/>
            </a:pPr>
            <a:endParaRPr lang="en-US" sz="3600" b="1" dirty="0">
              <a:solidFill>
                <a:schemeClr val="bg1"/>
              </a:solidFill>
            </a:endParaRPr>
          </a:p>
          <a:p>
            <a:pPr marL="0" indent="0">
              <a:buNone/>
            </a:pPr>
            <a:endParaRPr lang="en-US" sz="3600" b="1" dirty="0">
              <a:solidFill>
                <a:schemeClr val="bg1"/>
              </a:solidFill>
            </a:endParaRPr>
          </a:p>
          <a:p>
            <a:pPr marL="0" indent="0">
              <a:buNone/>
            </a:pPr>
            <a:endParaRPr lang="en-US" sz="3600" b="1" dirty="0">
              <a:solidFill>
                <a:schemeClr val="bg1"/>
              </a:solidFill>
            </a:endParaRPr>
          </a:p>
        </p:txBody>
      </p:sp>
    </p:spTree>
    <p:extLst>
      <p:ext uri="{BB962C8B-B14F-4D97-AF65-F5344CB8AC3E}">
        <p14:creationId xmlns:p14="http://schemas.microsoft.com/office/powerpoint/2010/main" val="2841754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the nebula continued to orbit </a:t>
            </a:r>
            <a:r>
              <a:rPr lang="en-US" dirty="0">
                <a:solidFill>
                  <a:srgbClr val="FFC000"/>
                </a:solidFill>
              </a:rPr>
              <a:t>the</a:t>
            </a:r>
            <a:r>
              <a:rPr lang="en-US" dirty="0"/>
              <a:t> </a:t>
            </a:r>
            <a:r>
              <a:rPr lang="en-US" dirty="0">
                <a:solidFill>
                  <a:srgbClr val="FFC000"/>
                </a:solidFill>
              </a:rPr>
              <a:t>new Sun </a:t>
            </a:r>
            <a:r>
              <a:rPr lang="en-US" dirty="0"/>
              <a:t>until it</a:t>
            </a:r>
            <a:r>
              <a:rPr lang="en-US" dirty="0">
                <a:solidFill>
                  <a:srgbClr val="FF0000"/>
                </a:solidFill>
              </a:rPr>
              <a:t> </a:t>
            </a:r>
            <a:r>
              <a:rPr lang="en-US" dirty="0"/>
              <a:t>formed a large flat ring around </a:t>
            </a:r>
            <a:r>
              <a:rPr lang="en-US" dirty="0">
                <a:solidFill>
                  <a:srgbClr val="FFC000"/>
                </a:solidFill>
              </a:rPr>
              <a:t>it. </a:t>
            </a:r>
            <a:r>
              <a:rPr lang="en-US" dirty="0"/>
              <a:t>Scientists call this ring a “protoplanetary disk.” The disk, or ring, was hottest where it was closest to </a:t>
            </a:r>
            <a:r>
              <a:rPr lang="en-US" dirty="0">
                <a:solidFill>
                  <a:srgbClr val="FFC000"/>
                </a:solidFill>
              </a:rPr>
              <a:t>the Sun, </a:t>
            </a:r>
            <a:r>
              <a:rPr lang="en-US" dirty="0"/>
              <a:t>and coolest at its outer edge. As the disk swirled around </a:t>
            </a:r>
            <a:r>
              <a:rPr lang="en-US" dirty="0">
                <a:solidFill>
                  <a:srgbClr val="FFC000"/>
                </a:solidFill>
              </a:rPr>
              <a:t>the Sun, the Sun’s </a:t>
            </a:r>
            <a:r>
              <a:rPr lang="en-US" dirty="0"/>
              <a:t>gravity went to work. It pulled and tugged at the bits of rock, dust, ice, and gas until they came together in clumps of material we now call the planets.</a:t>
            </a:r>
          </a:p>
          <a:p>
            <a:endParaRPr lang="en-US" dirty="0"/>
          </a:p>
        </p:txBody>
      </p:sp>
    </p:spTree>
    <p:extLst>
      <p:ext uri="{BB962C8B-B14F-4D97-AF65-F5344CB8AC3E}">
        <p14:creationId xmlns:p14="http://schemas.microsoft.com/office/powerpoint/2010/main" val="337732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the nebula continued to orbit the new Sun until it formed </a:t>
            </a:r>
            <a:r>
              <a:rPr lang="en-US" dirty="0">
                <a:solidFill>
                  <a:srgbClr val="92D050"/>
                </a:solidFill>
              </a:rPr>
              <a:t>a large flat ring </a:t>
            </a:r>
            <a:r>
              <a:rPr lang="en-US" dirty="0"/>
              <a:t>around it. Scientists call </a:t>
            </a:r>
            <a:r>
              <a:rPr lang="en-US" dirty="0">
                <a:solidFill>
                  <a:srgbClr val="92D050"/>
                </a:solidFill>
              </a:rPr>
              <a:t>this ring a “protoplanetary disk.” The disk, or ring, </a:t>
            </a:r>
            <a:r>
              <a:rPr lang="en-US" dirty="0"/>
              <a:t>was hottest where </a:t>
            </a:r>
            <a:r>
              <a:rPr lang="en-US" dirty="0">
                <a:solidFill>
                  <a:srgbClr val="92D050"/>
                </a:solidFill>
              </a:rPr>
              <a:t>it</a:t>
            </a:r>
            <a:r>
              <a:rPr lang="en-US" dirty="0"/>
              <a:t> was closest to the Sun, and coolest at </a:t>
            </a:r>
            <a:r>
              <a:rPr lang="en-US" dirty="0">
                <a:solidFill>
                  <a:srgbClr val="92D050"/>
                </a:solidFill>
              </a:rPr>
              <a:t>its </a:t>
            </a:r>
            <a:r>
              <a:rPr lang="en-US" dirty="0"/>
              <a:t>outer edge. As </a:t>
            </a:r>
            <a:r>
              <a:rPr lang="en-US" dirty="0">
                <a:solidFill>
                  <a:srgbClr val="92D050"/>
                </a:solidFill>
              </a:rPr>
              <a:t>the disk </a:t>
            </a:r>
            <a:r>
              <a:rPr lang="en-US" dirty="0"/>
              <a:t>swirled around the Sun, the Sun’s gravity went to work. It pulled and tugged at the bits of rock, dust, ice, and gas until they came together in clumps of material we now call the planets.</a:t>
            </a:r>
          </a:p>
          <a:p>
            <a:endParaRPr lang="en-US" dirty="0"/>
          </a:p>
        </p:txBody>
      </p:sp>
    </p:spTree>
    <p:extLst>
      <p:ext uri="{BB962C8B-B14F-4D97-AF65-F5344CB8AC3E}">
        <p14:creationId xmlns:p14="http://schemas.microsoft.com/office/powerpoint/2010/main" val="1360449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the nebula continued to orbit the new Sun until it formed a large flat ring around it. Scientists call this ring a “protoplanetary disk.” The disk, or ring, was hottest where it was closest to the Sun, and coolest at its outer edge. As the disk swirled around the Sun, </a:t>
            </a:r>
            <a:r>
              <a:rPr lang="en-US" dirty="0">
                <a:solidFill>
                  <a:srgbClr val="00B0F0"/>
                </a:solidFill>
              </a:rPr>
              <a:t>the Sun’s gravity </a:t>
            </a:r>
            <a:r>
              <a:rPr lang="en-US" dirty="0"/>
              <a:t>went to work. </a:t>
            </a:r>
            <a:r>
              <a:rPr lang="en-US" dirty="0">
                <a:solidFill>
                  <a:srgbClr val="00B0F0"/>
                </a:solidFill>
              </a:rPr>
              <a:t>It</a:t>
            </a:r>
            <a:r>
              <a:rPr lang="en-US" dirty="0"/>
              <a:t> pulled and tugged at the bits of rock, dust, ice, and gas until they came together in clumps of material we now call the planets.</a:t>
            </a:r>
          </a:p>
          <a:p>
            <a:endParaRPr lang="en-US" dirty="0"/>
          </a:p>
        </p:txBody>
      </p:sp>
    </p:spTree>
    <p:extLst>
      <p:ext uri="{BB962C8B-B14F-4D97-AF65-F5344CB8AC3E}">
        <p14:creationId xmlns:p14="http://schemas.microsoft.com/office/powerpoint/2010/main" val="1972306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the nebula continued to orbit the new Sun until it formed a large flat ring around it. Scientists call this ring a “protoplanetary disk.” The disk, or ring, was hottest where it was closest to the Sun, and coolest at its outer edge. As the disk swirled around the Sun, the Sun’s gravity went to work. It pulled and tugged at </a:t>
            </a:r>
            <a:r>
              <a:rPr lang="en-US" dirty="0">
                <a:solidFill>
                  <a:srgbClr val="7030A0"/>
                </a:solidFill>
              </a:rPr>
              <a:t>the bits of rock, dust, ice, and gas </a:t>
            </a:r>
            <a:r>
              <a:rPr lang="en-US" dirty="0"/>
              <a:t>until </a:t>
            </a:r>
            <a:r>
              <a:rPr lang="en-US" dirty="0">
                <a:solidFill>
                  <a:srgbClr val="660066"/>
                </a:solidFill>
              </a:rPr>
              <a:t>they </a:t>
            </a:r>
            <a:r>
              <a:rPr lang="en-US" dirty="0"/>
              <a:t>came together in </a:t>
            </a:r>
            <a:r>
              <a:rPr lang="en-US" dirty="0">
                <a:solidFill>
                  <a:srgbClr val="7030A0"/>
                </a:solidFill>
              </a:rPr>
              <a:t>clumps of material</a:t>
            </a:r>
            <a:r>
              <a:rPr lang="en-US" dirty="0"/>
              <a:t> we now call </a:t>
            </a:r>
            <a:r>
              <a:rPr lang="en-US" dirty="0">
                <a:solidFill>
                  <a:srgbClr val="7030A0"/>
                </a:solidFill>
              </a:rPr>
              <a:t>the planets</a:t>
            </a:r>
            <a:r>
              <a:rPr lang="en-US" dirty="0"/>
              <a:t>.</a:t>
            </a:r>
          </a:p>
          <a:p>
            <a:endParaRPr lang="en-US" dirty="0"/>
          </a:p>
        </p:txBody>
      </p:sp>
    </p:spTree>
    <p:extLst>
      <p:ext uri="{BB962C8B-B14F-4D97-AF65-F5344CB8AC3E}">
        <p14:creationId xmlns:p14="http://schemas.microsoft.com/office/powerpoint/2010/main" val="4207057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Meanwhile, </a:t>
            </a:r>
            <a:r>
              <a:rPr lang="en-US" dirty="0">
                <a:solidFill>
                  <a:srgbClr val="FF0000"/>
                </a:solidFill>
              </a:rPr>
              <a:t>the nebula </a:t>
            </a:r>
            <a:r>
              <a:rPr lang="en-US" dirty="0"/>
              <a:t>continued to orbit </a:t>
            </a:r>
            <a:r>
              <a:rPr lang="en-US" dirty="0">
                <a:solidFill>
                  <a:srgbClr val="FFC000"/>
                </a:solidFill>
              </a:rPr>
              <a:t>the new Sun </a:t>
            </a:r>
            <a:r>
              <a:rPr lang="en-US" dirty="0"/>
              <a:t>until</a:t>
            </a:r>
            <a:r>
              <a:rPr lang="en-US" dirty="0">
                <a:solidFill>
                  <a:srgbClr val="FF0000"/>
                </a:solidFill>
              </a:rPr>
              <a:t> it </a:t>
            </a:r>
            <a:r>
              <a:rPr lang="en-US" dirty="0"/>
              <a:t>formed </a:t>
            </a:r>
            <a:r>
              <a:rPr lang="en-US" dirty="0">
                <a:solidFill>
                  <a:srgbClr val="92D050"/>
                </a:solidFill>
              </a:rPr>
              <a:t>a large flat ring</a:t>
            </a:r>
            <a:r>
              <a:rPr lang="en-US" dirty="0"/>
              <a:t> around </a:t>
            </a:r>
            <a:r>
              <a:rPr lang="en-US" dirty="0">
                <a:solidFill>
                  <a:srgbClr val="FFC000"/>
                </a:solidFill>
              </a:rPr>
              <a:t>it. </a:t>
            </a:r>
            <a:r>
              <a:rPr lang="en-US" dirty="0"/>
              <a:t>Scientists call </a:t>
            </a:r>
            <a:r>
              <a:rPr lang="en-US" dirty="0">
                <a:solidFill>
                  <a:srgbClr val="92D050"/>
                </a:solidFill>
              </a:rPr>
              <a:t>this ring a “protoplanetary disk.” The disk, or ring, </a:t>
            </a:r>
            <a:r>
              <a:rPr lang="en-US" dirty="0"/>
              <a:t>was hottest where </a:t>
            </a:r>
            <a:r>
              <a:rPr lang="en-US" dirty="0">
                <a:solidFill>
                  <a:srgbClr val="92D050"/>
                </a:solidFill>
              </a:rPr>
              <a:t>it</a:t>
            </a:r>
            <a:r>
              <a:rPr lang="en-US" dirty="0"/>
              <a:t> was closest to </a:t>
            </a:r>
            <a:r>
              <a:rPr lang="en-US" dirty="0">
                <a:solidFill>
                  <a:srgbClr val="FFC000"/>
                </a:solidFill>
              </a:rPr>
              <a:t>the Sun</a:t>
            </a:r>
            <a:r>
              <a:rPr lang="en-US" dirty="0"/>
              <a:t>, and coolest at </a:t>
            </a:r>
            <a:r>
              <a:rPr lang="en-US" dirty="0">
                <a:solidFill>
                  <a:srgbClr val="92D050"/>
                </a:solidFill>
              </a:rPr>
              <a:t>its </a:t>
            </a:r>
            <a:r>
              <a:rPr lang="en-US" dirty="0">
                <a:solidFill>
                  <a:schemeClr val="accent6">
                    <a:lumMod val="40000"/>
                    <a:lumOff val="60000"/>
                  </a:schemeClr>
                </a:solidFill>
              </a:rPr>
              <a:t>outer edge</a:t>
            </a:r>
            <a:r>
              <a:rPr lang="en-US" dirty="0"/>
              <a:t>. As </a:t>
            </a:r>
            <a:r>
              <a:rPr lang="en-US" dirty="0">
                <a:solidFill>
                  <a:srgbClr val="92D050"/>
                </a:solidFill>
              </a:rPr>
              <a:t>the disk </a:t>
            </a:r>
            <a:r>
              <a:rPr lang="en-US" dirty="0"/>
              <a:t>swirled around </a:t>
            </a:r>
            <a:r>
              <a:rPr lang="en-US" dirty="0">
                <a:solidFill>
                  <a:srgbClr val="FFC000"/>
                </a:solidFill>
              </a:rPr>
              <a:t>the Sun, the Sun’s </a:t>
            </a:r>
            <a:r>
              <a:rPr lang="en-US" dirty="0">
                <a:solidFill>
                  <a:srgbClr val="00B0F0"/>
                </a:solidFill>
              </a:rPr>
              <a:t>gravity </a:t>
            </a:r>
            <a:r>
              <a:rPr lang="en-US" dirty="0"/>
              <a:t>went to work. </a:t>
            </a:r>
            <a:r>
              <a:rPr lang="en-US" dirty="0">
                <a:solidFill>
                  <a:srgbClr val="00B0F0"/>
                </a:solidFill>
              </a:rPr>
              <a:t>It</a:t>
            </a:r>
            <a:r>
              <a:rPr lang="en-US" dirty="0"/>
              <a:t> pulled and tugged at </a:t>
            </a:r>
            <a:r>
              <a:rPr lang="en-US" dirty="0">
                <a:solidFill>
                  <a:srgbClr val="7030A0"/>
                </a:solidFill>
              </a:rPr>
              <a:t>the bits of rock, dust, ice, and gas </a:t>
            </a:r>
            <a:r>
              <a:rPr lang="en-US" dirty="0"/>
              <a:t>until they came together in </a:t>
            </a:r>
            <a:r>
              <a:rPr lang="en-US" dirty="0">
                <a:solidFill>
                  <a:srgbClr val="7030A0"/>
                </a:solidFill>
              </a:rPr>
              <a:t>clumps of material</a:t>
            </a:r>
            <a:r>
              <a:rPr lang="en-US" dirty="0"/>
              <a:t> we now call the </a:t>
            </a:r>
            <a:r>
              <a:rPr lang="en-US" dirty="0">
                <a:solidFill>
                  <a:srgbClr val="7030A0"/>
                </a:solidFill>
              </a:rPr>
              <a:t>planets.</a:t>
            </a:r>
          </a:p>
          <a:p>
            <a:endParaRPr lang="en-US" dirty="0"/>
          </a:p>
        </p:txBody>
      </p:sp>
    </p:spTree>
    <p:extLst>
      <p:ext uri="{BB962C8B-B14F-4D97-AF65-F5344CB8AC3E}">
        <p14:creationId xmlns:p14="http://schemas.microsoft.com/office/powerpoint/2010/main" val="1663934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 Elements</a:t>
            </a:r>
          </a:p>
          <a:p>
            <a:pPr>
              <a:buClrTx/>
              <a:buFont typeface="Arial"/>
              <a:buChar char="•"/>
            </a:pPr>
            <a:endParaRPr lang="en-US" sz="2400" dirty="0"/>
          </a:p>
          <a:p>
            <a:pPr>
              <a:buClr>
                <a:schemeClr val="tx1"/>
              </a:buClr>
              <a:buFont typeface="Wingdings" charset="2"/>
              <a:buChar char="§"/>
            </a:pPr>
            <a:r>
              <a:rPr lang="en-US" sz="2400" dirty="0"/>
              <a:t>Because language is inadequate to fully describe scientific phenomenon, science text is                necessarily </a:t>
            </a:r>
            <a:r>
              <a:rPr lang="en-US" sz="2400" dirty="0" err="1"/>
              <a:t>multiimodal</a:t>
            </a:r>
            <a:r>
              <a:rPr lang="en-US" sz="2400" dirty="0"/>
              <a:t> including                    illustrations, photographs, charts, tables,                      and other graphics</a:t>
            </a:r>
          </a:p>
          <a:p>
            <a:pPr>
              <a:buClr>
                <a:schemeClr val="tx1"/>
              </a:buClr>
              <a:buFont typeface="Wingdings" charset="2"/>
              <a:buChar char="§"/>
            </a:pPr>
            <a:r>
              <a:rPr lang="en-US" sz="2400" dirty="0"/>
              <a:t>These graphics may repeat the prose              information, supplement it, or even                          operate independently of it</a:t>
            </a:r>
          </a:p>
          <a:p>
            <a:pPr>
              <a:buClr>
                <a:schemeClr val="tx1"/>
              </a:buClr>
              <a:buFont typeface="Wingdings" charset="2"/>
              <a:buChar char="§"/>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157444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8305800" cy="1019195"/>
          </a:xfrm>
        </p:spPr>
        <p:txBody>
          <a:bodyPr/>
          <a:lstStyle/>
          <a:p>
            <a:pPr marL="0" indent="0">
              <a:buNone/>
            </a:pPr>
            <a:r>
              <a:rPr lang="en-US" sz="3600" b="1" dirty="0">
                <a:solidFill>
                  <a:srgbClr val="0000FF"/>
                </a:solidFill>
              </a:rPr>
              <a:t>Graphic Elements in the Disciplines</a:t>
            </a:r>
          </a:p>
          <a:p>
            <a:pPr>
              <a:buClrTx/>
              <a:buFont typeface="Arial"/>
              <a:buChar char="•"/>
            </a:pPr>
            <a:endParaRPr lang="en-US" sz="2400" dirty="0"/>
          </a:p>
          <a:p>
            <a:pPr>
              <a:buClr>
                <a:schemeClr val="tx1"/>
              </a:buClr>
              <a:buFont typeface="Wingdings" charset="2"/>
              <a:buChar char="§"/>
            </a:pPr>
            <a:r>
              <a:rPr lang="en-US" sz="2400" dirty="0"/>
              <a:t>Think of the differences between the graphics in a math book and science book </a:t>
            </a:r>
          </a:p>
          <a:p>
            <a:pPr>
              <a:buClr>
                <a:schemeClr val="tx1"/>
              </a:buClr>
              <a:buFont typeface="Arial"/>
              <a:buChar char="•"/>
            </a:pPr>
            <a:r>
              <a:rPr lang="en-US" sz="2400" dirty="0"/>
              <a:t>Math books embed the formulas and                      graphic elements—controlling how the             </a:t>
            </a:r>
          </a:p>
          <a:p>
            <a:pPr marL="0" indent="0">
              <a:buClr>
                <a:schemeClr val="tx1"/>
              </a:buClr>
              <a:buNone/>
            </a:pPr>
            <a:r>
              <a:rPr lang="en-US" sz="2400" dirty="0"/>
              <a:t>    text is read (precision)</a:t>
            </a:r>
          </a:p>
          <a:p>
            <a:pPr>
              <a:buClr>
                <a:schemeClr val="tx1"/>
              </a:buClr>
              <a:buFont typeface="Wingdings" charset="2"/>
              <a:buChar char="§"/>
            </a:pPr>
            <a:r>
              <a:rPr lang="en-US" sz="2400" dirty="0"/>
              <a:t>Science books require reader to move                            back and forth between graphics and                           prose (conceptual-multiple versions)                                                      </a:t>
            </a:r>
          </a:p>
          <a:p>
            <a:pPr marL="0" indent="0">
              <a:buClr>
                <a:schemeClr val="tx1"/>
              </a:buClr>
              <a:buNone/>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628023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8305800" cy="1019195"/>
          </a:xfrm>
        </p:spPr>
        <p:txBody>
          <a:bodyPr/>
          <a:lstStyle/>
          <a:p>
            <a:pPr marL="0" indent="0">
              <a:buNone/>
            </a:pPr>
            <a:r>
              <a:rPr lang="en-US" sz="3600" b="1" dirty="0">
                <a:solidFill>
                  <a:srgbClr val="0000FF"/>
                </a:solidFill>
              </a:rPr>
              <a:t>Scientific Graphics</a:t>
            </a:r>
          </a:p>
          <a:p>
            <a:pPr>
              <a:buClrTx/>
              <a:buFont typeface="Arial"/>
              <a:buChar char="•"/>
            </a:pPr>
            <a:endParaRPr lang="en-US" sz="2400" dirty="0"/>
          </a:p>
          <a:p>
            <a:pPr>
              <a:buClr>
                <a:schemeClr val="tx1"/>
              </a:buClr>
            </a:pPr>
            <a:r>
              <a:rPr lang="en-US" sz="2400" dirty="0"/>
              <a:t>There are a large number of tables, charts, graphics, 3-dimensional representations, scientific                        drawings, flowcharts, photographs, etc.                           used in scientific communication (and                           many ways to categorize these)</a:t>
            </a:r>
          </a:p>
          <a:p>
            <a:pPr>
              <a:buClr>
                <a:schemeClr val="tx1"/>
              </a:buClr>
            </a:pPr>
            <a:r>
              <a:rPr lang="en-US" sz="2400" dirty="0"/>
              <a:t>No attempt to show all possible graphics,                      just some major ones </a:t>
            </a:r>
          </a:p>
          <a:p>
            <a:pPr>
              <a:buClr>
                <a:schemeClr val="tx1"/>
              </a:buClr>
            </a:pPr>
            <a:r>
              <a:rPr lang="en-US" sz="2400" dirty="0"/>
              <a:t>Focus is on teaching students to identify                         their purposes and to interpret them                 appropriately (in relation to the rest                                  of the scientific information)</a:t>
            </a:r>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844214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304801"/>
            <a:ext cx="7016429" cy="584775"/>
          </a:xfrm>
          <a:prstGeom prst="rect">
            <a:avLst/>
          </a:prstGeom>
          <a:noFill/>
        </p:spPr>
        <p:txBody>
          <a:bodyPr wrap="square" rtlCol="0">
            <a:spAutoFit/>
          </a:bodyPr>
          <a:lstStyle/>
          <a:p>
            <a:r>
              <a:rPr lang="en-US" sz="3200" dirty="0"/>
              <a:t>What do these have in common?</a:t>
            </a:r>
          </a:p>
        </p:txBody>
      </p:sp>
      <p:pic>
        <p:nvPicPr>
          <p:cNvPr id="8" name="Picture 7">
            <a:extLst>
              <a:ext uri="{FF2B5EF4-FFF2-40B4-BE49-F238E27FC236}">
                <a16:creationId xmlns:a16="http://schemas.microsoft.com/office/drawing/2014/main" id="{3DFC38E0-6369-8C4A-B4F0-9F423C71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886200"/>
            <a:ext cx="3569948" cy="1900311"/>
          </a:xfrm>
          <a:prstGeom prst="rect">
            <a:avLst/>
          </a:prstGeom>
        </p:spPr>
      </p:pic>
      <p:pic>
        <p:nvPicPr>
          <p:cNvPr id="10" name="Graphic 9">
            <a:extLst>
              <a:ext uri="{FF2B5EF4-FFF2-40B4-BE49-F238E27FC236}">
                <a16:creationId xmlns:a16="http://schemas.microsoft.com/office/drawing/2014/main" id="{1500CE0E-4578-2846-B7BC-23A7A9128F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2200" y="894308"/>
            <a:ext cx="2634072" cy="2260513"/>
          </a:xfrm>
          <a:prstGeom prst="rect">
            <a:avLst/>
          </a:prstGeom>
        </p:spPr>
      </p:pic>
      <p:pic>
        <p:nvPicPr>
          <p:cNvPr id="11" name="Picture 10">
            <a:extLst>
              <a:ext uri="{FF2B5EF4-FFF2-40B4-BE49-F238E27FC236}">
                <a16:creationId xmlns:a16="http://schemas.microsoft.com/office/drawing/2014/main" id="{428BC22A-E211-7343-B60F-B2253F6FEB59}"/>
              </a:ext>
            </a:extLst>
          </p:cNvPr>
          <p:cNvPicPr>
            <a:picLocks noChangeAspect="1"/>
          </p:cNvPicPr>
          <p:nvPr/>
        </p:nvPicPr>
        <p:blipFill>
          <a:blip r:embed="rId6"/>
          <a:stretch>
            <a:fillRect/>
          </a:stretch>
        </p:blipFill>
        <p:spPr>
          <a:xfrm>
            <a:off x="685800" y="1219200"/>
            <a:ext cx="4397146" cy="1935621"/>
          </a:xfrm>
          <a:prstGeom prst="rect">
            <a:avLst/>
          </a:prstGeom>
        </p:spPr>
      </p:pic>
      <p:pic>
        <p:nvPicPr>
          <p:cNvPr id="13" name="Picture 12">
            <a:extLst>
              <a:ext uri="{FF2B5EF4-FFF2-40B4-BE49-F238E27FC236}">
                <a16:creationId xmlns:a16="http://schemas.microsoft.com/office/drawing/2014/main" id="{875BFED0-2B9B-B34D-BE00-F519B2F47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73" y="3484445"/>
            <a:ext cx="3886200" cy="3048000"/>
          </a:xfrm>
          <a:prstGeom prst="rect">
            <a:avLst/>
          </a:prstGeom>
        </p:spPr>
      </p:pic>
    </p:spTree>
    <p:extLst>
      <p:ext uri="{BB962C8B-B14F-4D97-AF65-F5344CB8AC3E}">
        <p14:creationId xmlns:p14="http://schemas.microsoft.com/office/powerpoint/2010/main" val="1655670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Grp="1" noChangeAspect="1"/>
          </p:cNvPicPr>
          <p:nvPr/>
        </p:nvPicPr>
        <p:blipFill>
          <a:blip r:embed="rId3">
            <a:extLst>
              <a:ext uri="{28A0092B-C50C-407E-A947-70E740481C1C}">
                <a14:useLocalDpi xmlns:a14="http://schemas.microsoft.com/office/drawing/2010/main" val="0"/>
              </a:ext>
            </a:extLst>
          </a:blip>
          <a:srcRect l="4404" r="4404"/>
          <a:stretch>
            <a:fillRect/>
          </a:stretch>
        </p:blipFill>
        <p:spPr bwMode="auto">
          <a:xfrm>
            <a:off x="174001" y="1768795"/>
            <a:ext cx="2264881" cy="2494353"/>
          </a:xfrm>
          <a:prstGeom prst="rect">
            <a:avLst/>
          </a:prstGeom>
        </p:spPr>
      </p:pic>
      <p:pic>
        <p:nvPicPr>
          <p:cNvPr id="3" name="Content Placeholder 4"/>
          <p:cNvPicPr>
            <a:picLocks noGrp="1" noChangeAspect="1"/>
          </p:cNvPicPr>
          <p:nvPr/>
        </p:nvPicPr>
        <p:blipFill>
          <a:blip r:embed="rId4">
            <a:extLst>
              <a:ext uri="{28A0092B-C50C-407E-A947-70E740481C1C}">
                <a14:useLocalDpi xmlns:a14="http://schemas.microsoft.com/office/drawing/2010/main" val="0"/>
              </a:ext>
            </a:extLst>
          </a:blip>
          <a:srcRect l="2351" r="2351"/>
          <a:stretch>
            <a:fillRect/>
          </a:stretch>
        </p:blipFill>
        <p:spPr bwMode="auto">
          <a:xfrm>
            <a:off x="1818936" y="3527324"/>
            <a:ext cx="2362496" cy="2242780"/>
          </a:xfrm>
          <a:prstGeom prst="rect">
            <a:avLst/>
          </a:prstGeom>
        </p:spPr>
      </p:pic>
      <p:pic>
        <p:nvPicPr>
          <p:cNvPr id="4" name="Content Placeholder 5"/>
          <p:cNvPicPr>
            <a:picLocks noGrp="1" noChangeAspect="1"/>
          </p:cNvPicPr>
          <p:nvPr/>
        </p:nvPicPr>
        <p:blipFill>
          <a:blip r:embed="rId5">
            <a:extLst>
              <a:ext uri="{28A0092B-C50C-407E-A947-70E740481C1C}">
                <a14:useLocalDpi xmlns:a14="http://schemas.microsoft.com/office/drawing/2010/main" val="0"/>
              </a:ext>
            </a:extLst>
          </a:blip>
          <a:srcRect l="2112" r="2112"/>
          <a:stretch>
            <a:fillRect/>
          </a:stretch>
        </p:blipFill>
        <p:spPr bwMode="auto">
          <a:xfrm>
            <a:off x="4470057" y="2045294"/>
            <a:ext cx="2420030" cy="2322367"/>
          </a:xfrm>
          <a:prstGeom prst="rect">
            <a:avLst/>
          </a:prstGeom>
        </p:spPr>
      </p:pic>
      <p:pic>
        <p:nvPicPr>
          <p:cNvPr id="5" name="Content Placeholder 5"/>
          <p:cNvPicPr>
            <a:picLocks noGrp="1" noChangeAspect="1"/>
          </p:cNvPicPr>
          <p:nvPr/>
        </p:nvPicPr>
        <p:blipFill>
          <a:blip r:embed="rId6">
            <a:alphaModFix/>
            <a:duotone>
              <a:prstClr val="black"/>
              <a:schemeClr val="accent5">
                <a:tint val="45000"/>
                <a:satMod val="400000"/>
              </a:schemeClr>
            </a:duotone>
            <a:extLst>
              <a:ext uri="{28A0092B-C50C-407E-A947-70E740481C1C}">
                <a14:useLocalDpi xmlns:a14="http://schemas.microsoft.com/office/drawing/2010/main" val="0"/>
              </a:ext>
            </a:extLst>
          </a:blip>
          <a:srcRect l="-48099" r="-48099"/>
          <a:stretch>
            <a:fillRect/>
          </a:stretch>
        </p:blipFill>
        <p:spPr bwMode="auto">
          <a:xfrm>
            <a:off x="6078538" y="3527324"/>
            <a:ext cx="3065462" cy="21336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219200" y="609601"/>
            <a:ext cx="6406829" cy="584775"/>
          </a:xfrm>
          <a:prstGeom prst="rect">
            <a:avLst/>
          </a:prstGeom>
          <a:noFill/>
        </p:spPr>
        <p:txBody>
          <a:bodyPr wrap="square" rtlCol="0">
            <a:spAutoFit/>
          </a:bodyPr>
          <a:lstStyle/>
          <a:p>
            <a:r>
              <a:rPr lang="en-US" sz="3200" dirty="0"/>
              <a:t>What do these have in common?</a:t>
            </a:r>
          </a:p>
        </p:txBody>
      </p:sp>
    </p:spTree>
    <p:extLst>
      <p:ext uri="{BB962C8B-B14F-4D97-AF65-F5344CB8AC3E}">
        <p14:creationId xmlns:p14="http://schemas.microsoft.com/office/powerpoint/2010/main" val="504936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391400" cy="790595"/>
          </a:xfrm>
        </p:spPr>
        <p:txBody>
          <a:bodyPr/>
          <a:lstStyle/>
          <a:p>
            <a:pPr marL="0" indent="0">
              <a:buNone/>
            </a:pPr>
            <a:r>
              <a:rPr lang="en-US" sz="3600" b="1" dirty="0">
                <a:solidFill>
                  <a:srgbClr val="0000FF"/>
                </a:solidFill>
              </a:rPr>
              <a:t>Disciplinary Literacy</a:t>
            </a:r>
          </a:p>
          <a:p>
            <a:pPr marL="0" indent="0">
              <a:buNone/>
            </a:pPr>
            <a:endParaRPr lang="en-US" b="1" dirty="0">
              <a:solidFill>
                <a:srgbClr val="0D0D0D"/>
              </a:solidFill>
            </a:endParaRPr>
          </a:p>
          <a:p>
            <a:pPr>
              <a:buSzPct val="125000"/>
              <a:buFont typeface="Wingdings" charset="2"/>
              <a:buChar char="§"/>
            </a:pPr>
            <a:r>
              <a:rPr lang="en-US" sz="2000" dirty="0"/>
              <a:t>Disciplinary Literacy is a completely different concept</a:t>
            </a:r>
          </a:p>
          <a:p>
            <a:pPr>
              <a:buSzPct val="125000"/>
              <a:buFont typeface="Wingdings" charset="2"/>
              <a:buChar char="§"/>
            </a:pPr>
            <a:r>
              <a:rPr lang="en-US" sz="2000" dirty="0"/>
              <a:t>It is not about bringing ELA standards, methods, or approaches to the subject area classroom</a:t>
            </a:r>
          </a:p>
          <a:p>
            <a:pPr>
              <a:buSzPct val="125000"/>
              <a:buFont typeface="Wingdings" charset="2"/>
              <a:buChar char="§"/>
            </a:pPr>
            <a:r>
              <a:rPr lang="en-US" sz="2000" dirty="0"/>
              <a:t>Each discipline has its own ways of using </a:t>
            </a:r>
          </a:p>
          <a:p>
            <a:pPr marL="0" indent="0">
              <a:buClr>
                <a:schemeClr val="tx1"/>
              </a:buClr>
              <a:buNone/>
            </a:pPr>
            <a:r>
              <a:rPr lang="en-US" sz="2000" dirty="0"/>
              <a:t>     text to create, disseminate, and evaluate </a:t>
            </a:r>
          </a:p>
          <a:p>
            <a:pPr marL="0" indent="0">
              <a:buClr>
                <a:schemeClr val="tx1"/>
              </a:buClr>
              <a:buNone/>
            </a:pPr>
            <a:r>
              <a:rPr lang="en-US" sz="2000" dirty="0"/>
              <a:t>     knowledge, and it is this that the new</a:t>
            </a:r>
          </a:p>
          <a:p>
            <a:pPr marL="0" indent="0">
              <a:buClr>
                <a:schemeClr val="tx1"/>
              </a:buClr>
              <a:buNone/>
            </a:pPr>
            <a:r>
              <a:rPr lang="en-US" sz="2000" dirty="0"/>
              <a:t>     standards are asking us to teach</a:t>
            </a:r>
          </a:p>
          <a:p>
            <a:pPr>
              <a:buSzPct val="125000"/>
              <a:buFont typeface="Wingdings" charset="2"/>
              <a:buChar char="§"/>
            </a:pPr>
            <a:r>
              <a:rPr lang="en-US" sz="2000" dirty="0"/>
              <a:t>Goal is to apprentice students into the </a:t>
            </a:r>
          </a:p>
          <a:p>
            <a:pPr marL="0" indent="0">
              <a:buClr>
                <a:schemeClr val="tx1"/>
              </a:buClr>
              <a:buNone/>
            </a:pPr>
            <a:r>
              <a:rPr lang="en-US" sz="2000" dirty="0"/>
              <a:t>     disciplines</a:t>
            </a:r>
          </a:p>
          <a:p>
            <a:pPr>
              <a:buSzPct val="125000"/>
              <a:buFont typeface="Wingdings" charset="2"/>
              <a:buChar char="§"/>
            </a:pPr>
            <a:r>
              <a:rPr lang="en-US" sz="2000" dirty="0"/>
              <a:t>What </a:t>
            </a:r>
            <a:r>
              <a:rPr lang="en-US" sz="2000" i="1" dirty="0"/>
              <a:t>is different </a:t>
            </a:r>
            <a:r>
              <a:rPr lang="en-US" sz="2000" dirty="0"/>
              <a:t>across the disciplines? </a:t>
            </a:r>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558726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Graphics Purposes</a:t>
            </a:r>
            <a:endParaRPr lang="en-US" sz="2400" dirty="0"/>
          </a:p>
          <a:p>
            <a:pPr>
              <a:buClr>
                <a:schemeClr val="tx1"/>
              </a:buClr>
            </a:pPr>
            <a:r>
              <a:rPr lang="en-US" sz="2400" b="1" dirty="0"/>
              <a:t>Spatial graphics: </a:t>
            </a:r>
            <a:r>
              <a:rPr lang="en-US" sz="2400" dirty="0"/>
              <a:t>represent spatial placement of objects or the physical relationships among            objects or parts (e.g., photos, scientific            drawings) </a:t>
            </a:r>
          </a:p>
          <a:p>
            <a:pPr>
              <a:buClr>
                <a:schemeClr val="tx1"/>
              </a:buClr>
            </a:pPr>
            <a:r>
              <a:rPr lang="en-US" sz="2400" dirty="0"/>
              <a:t>An understanding of spatial graphics is          demonstrated by being able to describe                         (or remember) the relative placements                             of the items in the graphics</a:t>
            </a:r>
          </a:p>
          <a:p>
            <a:pPr>
              <a:buClr>
                <a:schemeClr val="tx1"/>
              </a:buClr>
            </a:pPr>
            <a:r>
              <a:rPr lang="en-US" sz="2400" dirty="0"/>
              <a:t>Not enough to remember the actual items represented—understanding their                  relationships is key   </a:t>
            </a:r>
          </a:p>
          <a:p>
            <a:pPr marL="0" indent="0">
              <a:buClr>
                <a:schemeClr val="tx1"/>
              </a:buClr>
              <a:buNone/>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5799564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Graphics Purposes (cont.)</a:t>
            </a:r>
          </a:p>
          <a:p>
            <a:pPr>
              <a:buClrTx/>
              <a:buFont typeface="Arial"/>
              <a:buChar char="•"/>
            </a:pPr>
            <a:endParaRPr lang="en-US" sz="2400" dirty="0"/>
          </a:p>
          <a:p>
            <a:pPr>
              <a:buClr>
                <a:schemeClr val="tx1"/>
              </a:buClr>
            </a:pPr>
            <a:r>
              <a:rPr lang="en-US" sz="2400" b="1" dirty="0"/>
              <a:t>Sequential graphics: </a:t>
            </a:r>
            <a:r>
              <a:rPr lang="en-US" sz="2400" dirty="0"/>
              <a:t>represent the steps in a process or cycle (e.g., flow charts)</a:t>
            </a:r>
          </a:p>
          <a:p>
            <a:pPr>
              <a:buClr>
                <a:schemeClr val="tx1"/>
              </a:buClr>
            </a:pPr>
            <a:r>
              <a:rPr lang="en-US" sz="2400" dirty="0"/>
              <a:t>An understanding of sequential graphics               requires that readers be able to                              describe the steps in the process in an              appropriate sequence (and key features                          of the process such as asymmetricity,             circularity, etc.)</a:t>
            </a:r>
          </a:p>
          <a:p>
            <a:pPr>
              <a:buClr>
                <a:schemeClr val="tx1"/>
              </a:buClr>
            </a:pPr>
            <a:endParaRPr lang="en-US" sz="2400" dirty="0"/>
          </a:p>
          <a:p>
            <a:pPr marL="0" indent="0">
              <a:buClr>
                <a:schemeClr val="tx1"/>
              </a:buClr>
              <a:buNone/>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4365611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Graphics Purposes (cont.)</a:t>
            </a:r>
          </a:p>
          <a:p>
            <a:pPr>
              <a:buClrTx/>
              <a:buFont typeface="Arial"/>
              <a:buChar char="•"/>
            </a:pPr>
            <a:endParaRPr lang="en-US" sz="2400" dirty="0"/>
          </a:p>
          <a:p>
            <a:pPr>
              <a:buClr>
                <a:schemeClr val="tx1"/>
              </a:buClr>
            </a:pPr>
            <a:r>
              <a:rPr lang="en-US" sz="2400" b="1" dirty="0"/>
              <a:t>Comparative graphics: </a:t>
            </a:r>
            <a:r>
              <a:rPr lang="en-US" sz="2400" dirty="0"/>
              <a:t>reveal similarities and           differences in phenomena or processes             (includes scientific drawings, tables,                              bar graphs, etc.)</a:t>
            </a:r>
          </a:p>
          <a:p>
            <a:pPr>
              <a:buClr>
                <a:schemeClr val="tx1"/>
              </a:buClr>
            </a:pPr>
            <a:r>
              <a:rPr lang="en-US" sz="2400" dirty="0"/>
              <a:t>Understanding comparative graphics                   requires that readers recognize what                                 is being compared and to be able to                            draw appropriate generalizations                                   from the comparisons </a:t>
            </a:r>
          </a:p>
          <a:p>
            <a:pPr>
              <a:buClr>
                <a:schemeClr val="tx1"/>
              </a:buClr>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37085919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Graphics Purposes</a:t>
            </a:r>
          </a:p>
          <a:p>
            <a:pPr>
              <a:buClr>
                <a:schemeClr val="tx1"/>
              </a:buClr>
            </a:pPr>
            <a:endParaRPr lang="en-US" sz="2400" b="1" dirty="0"/>
          </a:p>
          <a:p>
            <a:pPr>
              <a:buClr>
                <a:schemeClr val="tx1"/>
              </a:buClr>
            </a:pPr>
            <a:r>
              <a:rPr lang="en-US" sz="2400" b="1" dirty="0"/>
              <a:t>Classification/Hierarchical graphics:                     </a:t>
            </a:r>
            <a:r>
              <a:rPr lang="en-US" sz="2400" dirty="0"/>
              <a:t>reveal taxonomic or rank relationships                            or arrangements among phenomena,                     objects, processes, etc. (includes tree                diagrams, category graphs, etc.)</a:t>
            </a:r>
          </a:p>
          <a:p>
            <a:pPr>
              <a:buClr>
                <a:schemeClr val="tx1"/>
              </a:buClr>
            </a:pPr>
            <a:r>
              <a:rPr lang="en-US" sz="2400" dirty="0"/>
              <a:t>Understanding classification/hierarchical             graphics requires recognizing what is                        being compared and whether the nature                          of the relations being pictured (e.g.,                     superior to inferior, general to specific) </a:t>
            </a:r>
          </a:p>
          <a:p>
            <a:pPr>
              <a:buClr>
                <a:schemeClr val="tx1"/>
              </a:buClr>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41430831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Graphics Purposes</a:t>
            </a:r>
          </a:p>
          <a:p>
            <a:pPr>
              <a:buClrTx/>
              <a:buFont typeface="Arial"/>
              <a:buChar char="•"/>
            </a:pPr>
            <a:endParaRPr lang="en-US" sz="2400" dirty="0"/>
          </a:p>
          <a:p>
            <a:pPr>
              <a:buClr>
                <a:schemeClr val="tx1"/>
              </a:buClr>
            </a:pPr>
            <a:r>
              <a:rPr lang="en-US" sz="2400" b="1" dirty="0"/>
              <a:t>Causal graphics: </a:t>
            </a:r>
            <a:r>
              <a:rPr lang="en-US" sz="2400" dirty="0"/>
              <a:t>reveal what conditions or                       actions lead to particular outcomes (can take            many forms, but be especially careful                          of graphics that illustrate relationships                    between two variables-–those are                                  not necessarily causal, but may be                correlational)</a:t>
            </a:r>
          </a:p>
          <a:p>
            <a:pPr>
              <a:buClr>
                <a:schemeClr val="tx1"/>
              </a:buClr>
            </a:pPr>
            <a:r>
              <a:rPr lang="en-US" sz="2400" dirty="0"/>
              <a:t>Understanding requires being able to                     describe the antecedent the consequent                      and how the the former impacts the latter</a:t>
            </a:r>
          </a:p>
          <a:p>
            <a:pPr>
              <a:buClr>
                <a:schemeClr val="tx1"/>
              </a:buClr>
            </a:pP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2988986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28605"/>
            <a:ext cx="7924800" cy="1019195"/>
          </a:xfrm>
        </p:spPr>
        <p:txBody>
          <a:bodyPr/>
          <a:lstStyle/>
          <a:p>
            <a:pPr marL="0" indent="0">
              <a:buNone/>
            </a:pPr>
            <a:r>
              <a:rPr lang="en-US" sz="3600" b="1" dirty="0">
                <a:solidFill>
                  <a:srgbClr val="0000FF"/>
                </a:solidFill>
              </a:rPr>
              <a:t>Graphics Purposes</a:t>
            </a:r>
          </a:p>
          <a:p>
            <a:pPr>
              <a:buClrTx/>
              <a:buFont typeface="Arial"/>
              <a:buChar char="•"/>
            </a:pPr>
            <a:endParaRPr lang="en-US" sz="2400" dirty="0"/>
          </a:p>
          <a:p>
            <a:pPr>
              <a:buClr>
                <a:schemeClr val="tx1"/>
              </a:buClr>
            </a:pPr>
            <a:r>
              <a:rPr lang="en-US" sz="2400" b="1" dirty="0"/>
              <a:t>Spatial graphics</a:t>
            </a:r>
          </a:p>
          <a:p>
            <a:pPr>
              <a:buClr>
                <a:schemeClr val="tx1"/>
              </a:buClr>
            </a:pPr>
            <a:r>
              <a:rPr lang="en-US" sz="2400" b="1" dirty="0"/>
              <a:t>Sequential graphics</a:t>
            </a:r>
          </a:p>
          <a:p>
            <a:pPr>
              <a:buClr>
                <a:schemeClr val="tx1"/>
              </a:buClr>
            </a:pPr>
            <a:r>
              <a:rPr lang="en-US" sz="2400" b="1" dirty="0"/>
              <a:t>Comparative</a:t>
            </a:r>
          </a:p>
          <a:p>
            <a:pPr>
              <a:buClr>
                <a:schemeClr val="tx1"/>
              </a:buClr>
            </a:pPr>
            <a:r>
              <a:rPr lang="en-US" sz="2400" b="1" dirty="0"/>
              <a:t>Classification/Hierarchical</a:t>
            </a:r>
          </a:p>
          <a:p>
            <a:pPr>
              <a:buClr>
                <a:schemeClr val="tx1"/>
              </a:buClr>
            </a:pPr>
            <a:r>
              <a:rPr lang="en-US" sz="2400" b="1" dirty="0"/>
              <a:t>Causal</a:t>
            </a:r>
            <a:endParaRPr lang="en-US" sz="2400" dirty="0"/>
          </a:p>
          <a:p>
            <a:pPr marL="0" indent="0">
              <a:buClr>
                <a:schemeClr val="tx1"/>
              </a:buClr>
              <a:buNone/>
            </a:pPr>
            <a:endParaRPr lang="en-US" sz="2400" dirty="0"/>
          </a:p>
          <a:p>
            <a:pPr>
              <a:buClr>
                <a:schemeClr val="tx1"/>
              </a:buClr>
              <a:buFont typeface="Wingdings" charset="2"/>
              <a:buChar char="§"/>
            </a:pPr>
            <a:endParaRPr lang="en-US" sz="2400" dirty="0">
              <a:solidFill>
                <a:schemeClr val="tx1">
                  <a:lumMod val="95000"/>
                  <a:lumOff val="5000"/>
                </a:schemeClr>
              </a:solidFill>
            </a:endParaRPr>
          </a:p>
          <a:p>
            <a:pPr marL="0" indent="0">
              <a:buNone/>
            </a:pPr>
            <a:r>
              <a:rPr lang="en-US" b="1" dirty="0">
                <a:solidFill>
                  <a:schemeClr val="bg1"/>
                </a:solidFill>
              </a:rPr>
              <a:t> </a:t>
            </a:r>
          </a:p>
        </p:txBody>
      </p:sp>
    </p:spTree>
    <p:extLst>
      <p:ext uri="{BB962C8B-B14F-4D97-AF65-F5344CB8AC3E}">
        <p14:creationId xmlns:p14="http://schemas.microsoft.com/office/powerpoint/2010/main" val="1252126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9C0405-922B-204C-9776-3AB65CAB1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6781800" cy="5303579"/>
          </a:xfrm>
          <a:prstGeom prst="rect">
            <a:avLst/>
          </a:prstGeom>
        </p:spPr>
      </p:pic>
      <p:sp>
        <p:nvSpPr>
          <p:cNvPr id="8" name="TextBox 7">
            <a:extLst>
              <a:ext uri="{FF2B5EF4-FFF2-40B4-BE49-F238E27FC236}">
                <a16:creationId xmlns:a16="http://schemas.microsoft.com/office/drawing/2014/main" id="{7667F65C-F3B9-3C46-B04B-D3FFFF801DD4}"/>
              </a:ext>
            </a:extLst>
          </p:cNvPr>
          <p:cNvSpPr txBox="1"/>
          <p:nvPr/>
        </p:nvSpPr>
        <p:spPr>
          <a:xfrm>
            <a:off x="7239000" y="4724400"/>
            <a:ext cx="35052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spTree>
    <p:extLst>
      <p:ext uri="{BB962C8B-B14F-4D97-AF65-F5344CB8AC3E}">
        <p14:creationId xmlns:p14="http://schemas.microsoft.com/office/powerpoint/2010/main" val="1071342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srcRect l="608" r="608"/>
          <a:stretch>
            <a:fillRect/>
          </a:stretch>
        </p:blipFill>
        <p:spPr>
          <a:xfrm>
            <a:off x="457200" y="381000"/>
            <a:ext cx="6400800" cy="4800600"/>
          </a:xfrm>
        </p:spPr>
      </p:pic>
      <p:sp>
        <p:nvSpPr>
          <p:cNvPr id="3" name="TextBox 2">
            <a:extLst>
              <a:ext uri="{FF2B5EF4-FFF2-40B4-BE49-F238E27FC236}">
                <a16:creationId xmlns:a16="http://schemas.microsoft.com/office/drawing/2014/main" id="{26A67C32-36AB-144C-A210-6153485FEC79}"/>
              </a:ext>
            </a:extLst>
          </p:cNvPr>
          <p:cNvSpPr txBox="1"/>
          <p:nvPr/>
        </p:nvSpPr>
        <p:spPr>
          <a:xfrm>
            <a:off x="6858000" y="4495800"/>
            <a:ext cx="26670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spTree>
    <p:extLst>
      <p:ext uri="{BB962C8B-B14F-4D97-AF65-F5344CB8AC3E}">
        <p14:creationId xmlns:p14="http://schemas.microsoft.com/office/powerpoint/2010/main" val="10917587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E8D607-5238-2541-8019-97E927D68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7200"/>
            <a:ext cx="5798150" cy="4876800"/>
          </a:xfrm>
          <a:prstGeom prst="rect">
            <a:avLst/>
          </a:prstGeom>
        </p:spPr>
      </p:pic>
      <p:sp>
        <p:nvSpPr>
          <p:cNvPr id="10" name="TextBox 9">
            <a:extLst>
              <a:ext uri="{FF2B5EF4-FFF2-40B4-BE49-F238E27FC236}">
                <a16:creationId xmlns:a16="http://schemas.microsoft.com/office/drawing/2014/main" id="{6A6D0522-D426-544B-A389-FD145A114936}"/>
              </a:ext>
            </a:extLst>
          </p:cNvPr>
          <p:cNvSpPr txBox="1"/>
          <p:nvPr/>
        </p:nvSpPr>
        <p:spPr>
          <a:xfrm>
            <a:off x="6781800" y="4191000"/>
            <a:ext cx="1941557" cy="1754326"/>
          </a:xfrm>
          <a:prstGeom prst="rect">
            <a:avLst/>
          </a:prstGeom>
          <a:noFill/>
        </p:spPr>
        <p:txBody>
          <a:bodyPr wrap="non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a:p>
            <a:endParaRPr lang="en-US" dirty="0"/>
          </a:p>
        </p:txBody>
      </p:sp>
    </p:spTree>
    <p:extLst>
      <p:ext uri="{BB962C8B-B14F-4D97-AF65-F5344CB8AC3E}">
        <p14:creationId xmlns:p14="http://schemas.microsoft.com/office/powerpoint/2010/main" val="3714828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81680-5C9F-5B4B-8C30-9A288908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8383108" cy="4525561"/>
          </a:xfrm>
          <a:prstGeom prst="rect">
            <a:avLst/>
          </a:prstGeom>
        </p:spPr>
      </p:pic>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spTree>
    <p:extLst>
      <p:ext uri="{BB962C8B-B14F-4D97-AF65-F5344CB8AC3E}">
        <p14:creationId xmlns:p14="http://schemas.microsoft.com/office/powerpoint/2010/main" val="106235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 y="990600"/>
          <a:ext cx="8991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31" name="Text Box 11"/>
          <p:cNvSpPr txBox="1">
            <a:spLocks noChangeArrowheads="1"/>
          </p:cNvSpPr>
          <p:nvPr/>
        </p:nvSpPr>
        <p:spPr bwMode="auto">
          <a:xfrm>
            <a:off x="436179" y="304800"/>
            <a:ext cx="7391400" cy="641350"/>
          </a:xfrm>
          <a:prstGeom prst="rect">
            <a:avLst/>
          </a:prstGeom>
          <a:noFill/>
          <a:ln w="9525">
            <a:noFill/>
            <a:miter lim="800000"/>
            <a:headEnd/>
            <a:tailEnd/>
          </a:ln>
        </p:spPr>
        <p:txBody>
          <a:bodyPr>
            <a:spAutoFit/>
          </a:bodyPr>
          <a:lstStyle/>
          <a:p>
            <a:pPr>
              <a:spcBef>
                <a:spcPct val="50000"/>
              </a:spcBef>
            </a:pPr>
            <a:r>
              <a:rPr lang="en-US" sz="3600" b="1" dirty="0">
                <a:solidFill>
                  <a:schemeClr val="tx2"/>
                </a:solidFill>
                <a:latin typeface="Garamond" pitchFamily="18" charset="0"/>
              </a:rPr>
              <a:t>Increasing Specialization of Literacy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8458200" y="4953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1E783D39-9E82-7449-B37A-9BC842414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9144000" cy="6332220"/>
          </a:xfrm>
          <a:prstGeom prst="rect">
            <a:avLst/>
          </a:prstGeom>
        </p:spPr>
      </p:pic>
    </p:spTree>
    <p:extLst>
      <p:ext uri="{BB962C8B-B14F-4D97-AF65-F5344CB8AC3E}">
        <p14:creationId xmlns:p14="http://schemas.microsoft.com/office/powerpoint/2010/main" val="36876493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467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632B5814-D68A-124B-BBB0-41EB4FC58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1464"/>
            <a:ext cx="7239000" cy="5029200"/>
          </a:xfrm>
          <a:prstGeom prst="rect">
            <a:avLst/>
          </a:prstGeom>
        </p:spPr>
      </p:pic>
    </p:spTree>
    <p:extLst>
      <p:ext uri="{BB962C8B-B14F-4D97-AF65-F5344CB8AC3E}">
        <p14:creationId xmlns:p14="http://schemas.microsoft.com/office/powerpoint/2010/main" val="1302271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4D37B12F-50E2-7D41-B3FE-339B64252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200"/>
            <a:ext cx="6300787" cy="6172200"/>
          </a:xfrm>
          <a:prstGeom prst="rect">
            <a:avLst/>
          </a:prstGeom>
        </p:spPr>
      </p:pic>
    </p:spTree>
    <p:extLst>
      <p:ext uri="{BB962C8B-B14F-4D97-AF65-F5344CB8AC3E}">
        <p14:creationId xmlns:p14="http://schemas.microsoft.com/office/powerpoint/2010/main" val="338560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0C67DA85-D3E6-5E40-8197-49AAE1DDD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24" y="990600"/>
            <a:ext cx="6284976" cy="3832302"/>
          </a:xfrm>
          <a:prstGeom prst="rect">
            <a:avLst/>
          </a:prstGeom>
        </p:spPr>
      </p:pic>
    </p:spTree>
    <p:extLst>
      <p:ext uri="{BB962C8B-B14F-4D97-AF65-F5344CB8AC3E}">
        <p14:creationId xmlns:p14="http://schemas.microsoft.com/office/powerpoint/2010/main" val="40010582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F6BF6AE5-EE09-B642-B94F-7CCA16296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85800"/>
            <a:ext cx="6400800" cy="4368114"/>
          </a:xfrm>
          <a:prstGeom prst="rect">
            <a:avLst/>
          </a:prstGeom>
        </p:spPr>
      </p:pic>
    </p:spTree>
    <p:extLst>
      <p:ext uri="{BB962C8B-B14F-4D97-AF65-F5344CB8AC3E}">
        <p14:creationId xmlns:p14="http://schemas.microsoft.com/office/powerpoint/2010/main" val="24444502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467996D1-B38B-124D-9535-800F13C51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7406280" cy="3276600"/>
          </a:xfrm>
          <a:prstGeom prst="rect">
            <a:avLst/>
          </a:prstGeom>
        </p:spPr>
      </p:pic>
    </p:spTree>
    <p:extLst>
      <p:ext uri="{BB962C8B-B14F-4D97-AF65-F5344CB8AC3E}">
        <p14:creationId xmlns:p14="http://schemas.microsoft.com/office/powerpoint/2010/main" val="10411401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52D561C1-4401-234D-ABD5-93559DD6A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04800"/>
            <a:ext cx="5197450" cy="6858000"/>
          </a:xfrm>
          <a:prstGeom prst="rect">
            <a:avLst/>
          </a:prstGeom>
        </p:spPr>
      </p:pic>
    </p:spTree>
    <p:extLst>
      <p:ext uri="{BB962C8B-B14F-4D97-AF65-F5344CB8AC3E}">
        <p14:creationId xmlns:p14="http://schemas.microsoft.com/office/powerpoint/2010/main" val="1485164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34F915FB-F5FC-6D4A-9EB2-2C179495B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94604"/>
            <a:ext cx="6553200" cy="4901055"/>
          </a:xfrm>
          <a:prstGeom prst="rect">
            <a:avLst/>
          </a:prstGeom>
        </p:spPr>
      </p:pic>
    </p:spTree>
    <p:extLst>
      <p:ext uri="{BB962C8B-B14F-4D97-AF65-F5344CB8AC3E}">
        <p14:creationId xmlns:p14="http://schemas.microsoft.com/office/powerpoint/2010/main" val="395529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756095"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3DCCDEE4-1C3A-BE46-B220-FB6711DB5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0609"/>
            <a:ext cx="7347217" cy="6557391"/>
          </a:xfrm>
          <a:prstGeom prst="rect">
            <a:avLst/>
          </a:prstGeom>
        </p:spPr>
      </p:pic>
    </p:spTree>
    <p:extLst>
      <p:ext uri="{BB962C8B-B14F-4D97-AF65-F5344CB8AC3E}">
        <p14:creationId xmlns:p14="http://schemas.microsoft.com/office/powerpoint/2010/main" val="36623785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37D097-DB18-5846-BF8F-039CE7C3296E}"/>
              </a:ext>
            </a:extLst>
          </p:cNvPr>
          <p:cNvSpPr txBox="1"/>
          <p:nvPr/>
        </p:nvSpPr>
        <p:spPr>
          <a:xfrm>
            <a:off x="7086600" y="4572000"/>
            <a:ext cx="2514600" cy="1477328"/>
          </a:xfrm>
          <a:prstGeom prst="rect">
            <a:avLst/>
          </a:prstGeom>
          <a:noFill/>
        </p:spPr>
        <p:txBody>
          <a:bodyPr wrap="square" rtlCol="0">
            <a:spAutoFit/>
          </a:bodyPr>
          <a:lstStyle/>
          <a:p>
            <a:pPr>
              <a:buClr>
                <a:schemeClr val="tx1"/>
              </a:buClr>
            </a:pPr>
            <a:r>
              <a:rPr lang="en-US" b="1" dirty="0"/>
              <a:t>Spatial </a:t>
            </a:r>
          </a:p>
          <a:p>
            <a:pPr>
              <a:buClr>
                <a:schemeClr val="tx1"/>
              </a:buClr>
            </a:pPr>
            <a:r>
              <a:rPr lang="en-US" b="1" dirty="0"/>
              <a:t>Sequential </a:t>
            </a:r>
          </a:p>
          <a:p>
            <a:pPr>
              <a:buClr>
                <a:schemeClr val="tx1"/>
              </a:buClr>
            </a:pPr>
            <a:r>
              <a:rPr lang="en-US" b="1" dirty="0"/>
              <a:t>Comparative</a:t>
            </a:r>
          </a:p>
          <a:p>
            <a:pPr>
              <a:buClr>
                <a:schemeClr val="tx1"/>
              </a:buClr>
            </a:pPr>
            <a:r>
              <a:rPr lang="en-US" b="1" dirty="0" err="1"/>
              <a:t>Classif</a:t>
            </a:r>
            <a:r>
              <a:rPr lang="en-US" b="1" dirty="0"/>
              <a:t>/Hierarch</a:t>
            </a:r>
          </a:p>
          <a:p>
            <a:pPr>
              <a:buClr>
                <a:schemeClr val="tx1"/>
              </a:buClr>
            </a:pPr>
            <a:r>
              <a:rPr lang="en-US" b="1" dirty="0"/>
              <a:t>Causal</a:t>
            </a:r>
            <a:endParaRPr lang="en-US" dirty="0"/>
          </a:p>
        </p:txBody>
      </p:sp>
      <p:pic>
        <p:nvPicPr>
          <p:cNvPr id="3" name="Picture 2">
            <a:extLst>
              <a:ext uri="{FF2B5EF4-FFF2-40B4-BE49-F238E27FC236}">
                <a16:creationId xmlns:a16="http://schemas.microsoft.com/office/drawing/2014/main" id="{0C1C9C5D-E9B7-344A-8C59-6AEAB9D3A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7543800" cy="4130249"/>
          </a:xfrm>
          <a:prstGeom prst="rect">
            <a:avLst/>
          </a:prstGeom>
        </p:spPr>
      </p:pic>
    </p:spTree>
    <p:extLst>
      <p:ext uri="{BB962C8B-B14F-4D97-AF65-F5344CB8AC3E}">
        <p14:creationId xmlns:p14="http://schemas.microsoft.com/office/powerpoint/2010/main" val="345787739"/>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2098</TotalTime>
  <Words>8907</Words>
  <Application>Microsoft Macintosh PowerPoint</Application>
  <PresentationFormat>On-screen Show (4:3)</PresentationFormat>
  <Paragraphs>1213</Paragraphs>
  <Slides>131</Slides>
  <Notes>41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8" baseType="lpstr">
      <vt:lpstr>Arial</vt:lpstr>
      <vt:lpstr>Arial Narrow</vt:lpstr>
      <vt:lpstr>Garamond</vt:lpstr>
      <vt:lpstr>Times New Roman</vt:lpstr>
      <vt:lpstr>Wingdings</vt:lpstr>
      <vt:lpstr>Edge</vt:lpstr>
      <vt:lpstr>Microsoft 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Chemistry Note-taking </vt:lpstr>
      <vt:lpstr>PowerPoint Presentation</vt:lpstr>
      <vt:lpstr>PowerPoint Presentation</vt:lpstr>
      <vt:lpstr>PowerPoint Presentation</vt:lpstr>
      <vt:lpstr>Prefixes</vt:lpstr>
      <vt:lpstr>Derivational Suffixes</vt:lpstr>
      <vt:lpstr>Derivational Suffixes (cont.)</vt:lpstr>
      <vt:lpstr>Greek Combining Forms</vt:lpstr>
      <vt:lpstr>Greek Combining Forms (cont.)</vt:lpstr>
      <vt:lpstr>Greek Combining Forms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 Change Chart</vt:lpstr>
      <vt:lpstr>The American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Events Chart</vt:lpstr>
      <vt:lpstr>History Events Chart</vt:lpstr>
      <vt:lpstr>History Events Chart</vt:lpstr>
      <vt:lpstr>PowerPoint Presentation</vt:lpstr>
      <vt:lpstr>PowerPoint Presentation</vt:lpstr>
      <vt:lpstr>PowerPoint Presentation</vt:lpstr>
      <vt:lpstr>History Reading (Fang &amp; Schleppergrel)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Help with Sentence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Literacy in Science/Technical Subjects</vt:lpstr>
      <vt:lpstr>Literacy in History/Social Studies</vt:lpstr>
      <vt:lpstr>Disciplinary Literacy in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Cell: Noun</vt:lpstr>
      <vt:lpstr>PowerPoint Presentation</vt:lpstr>
      <vt:lpstr>PowerPoint Presentation</vt:lpstr>
      <vt:lpstr>Literacy in History/Social Studies</vt:lpstr>
      <vt:lpstr>Literacy in Science/Technical Subjects</vt:lpstr>
      <vt:lpstr>Literacy in Literature</vt:lpstr>
      <vt:lpstr>Some History Literacy Resources</vt:lpstr>
      <vt:lpstr>Sam Wineburg, Daisy Martin, &amp; Chauncey Monte-Sano</vt:lpstr>
      <vt:lpstr>Thomas Foster</vt:lpstr>
      <vt:lpstr>PowerPoint Presentation</vt:lpstr>
      <vt:lpstr>PowerPoint Presentation</vt:lpstr>
      <vt:lpstr>PowerPoint Presentation</vt:lpstr>
      <vt:lpstr>Literacy Ready</vt:lpstr>
    </vt:vector>
  </TitlesOfParts>
  <Company>University of Illinois at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Disciplinary Literacy for Adolescents:   Rethinking Content-Area Literacy</dc:title>
  <dc:creator>Timothy Shanahan</dc:creator>
  <cp:lastModifiedBy>Shanahan, Timothy E</cp:lastModifiedBy>
  <cp:revision>133</cp:revision>
  <dcterms:created xsi:type="dcterms:W3CDTF">2008-03-20T12:58:45Z</dcterms:created>
  <dcterms:modified xsi:type="dcterms:W3CDTF">2019-03-22T17:30:02Z</dcterms:modified>
</cp:coreProperties>
</file>