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embeddings/oleObject1.bin" ContentType="application/vnd.openxmlformats-officedocument.oleObject"/>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42"/>
  </p:notesMasterIdLst>
  <p:sldIdLst>
    <p:sldId id="256" r:id="rId2"/>
    <p:sldId id="266" r:id="rId3"/>
    <p:sldId id="277" r:id="rId4"/>
    <p:sldId id="278" r:id="rId5"/>
    <p:sldId id="267" r:id="rId6"/>
    <p:sldId id="269" r:id="rId7"/>
    <p:sldId id="270" r:id="rId8"/>
    <p:sldId id="271" r:id="rId9"/>
    <p:sldId id="272" r:id="rId10"/>
    <p:sldId id="273" r:id="rId11"/>
    <p:sldId id="274" r:id="rId12"/>
    <p:sldId id="275" r:id="rId13"/>
    <p:sldId id="276" r:id="rId14"/>
    <p:sldId id="279" r:id="rId15"/>
    <p:sldId id="280" r:id="rId16"/>
    <p:sldId id="281" r:id="rId17"/>
    <p:sldId id="282" r:id="rId18"/>
    <p:sldId id="381" r:id="rId19"/>
    <p:sldId id="283" r:id="rId20"/>
    <p:sldId id="287" r:id="rId21"/>
    <p:sldId id="288" r:id="rId22"/>
    <p:sldId id="289" r:id="rId23"/>
    <p:sldId id="293" r:id="rId24"/>
    <p:sldId id="294" r:id="rId25"/>
    <p:sldId id="295" r:id="rId26"/>
    <p:sldId id="296" r:id="rId27"/>
    <p:sldId id="298" r:id="rId28"/>
    <p:sldId id="382" r:id="rId29"/>
    <p:sldId id="383" r:id="rId30"/>
    <p:sldId id="384" r:id="rId31"/>
    <p:sldId id="299" r:id="rId32"/>
    <p:sldId id="316" r:id="rId33"/>
    <p:sldId id="386" r:id="rId34"/>
    <p:sldId id="380" r:id="rId35"/>
    <p:sldId id="385" r:id="rId36"/>
    <p:sldId id="387" r:id="rId37"/>
    <p:sldId id="388" r:id="rId38"/>
    <p:sldId id="389" r:id="rId39"/>
    <p:sldId id="390" r:id="rId40"/>
    <p:sldId id="374"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82" autoAdjust="0"/>
    <p:restoredTop sz="94660"/>
  </p:normalViewPr>
  <p:slideViewPr>
    <p:cSldViewPr snapToGrid="0" snapToObjects="1">
      <p:cViewPr>
        <p:scale>
          <a:sx n="103" d="100"/>
          <a:sy n="103" d="100"/>
        </p:scale>
        <p:origin x="-1192" y="528"/>
      </p:cViewPr>
      <p:guideLst>
        <p:guide orient="horz" pos="2160"/>
        <p:guide pos="2880"/>
      </p:guideLst>
    </p:cSldViewPr>
  </p:slideViewPr>
  <p:notesTextViewPr>
    <p:cViewPr>
      <p:scale>
        <a:sx n="100" d="100"/>
        <a:sy n="100" d="100"/>
      </p:scale>
      <p:origin x="0" y="12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heme" Target="theme/theme1.xml"/><Relationship Id="rId47"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interSettings" Target="printerSettings/printerSettings1.bin"/><Relationship Id="rId44" Type="http://schemas.openxmlformats.org/officeDocument/2006/relationships/presProps" Target="presProps.xml"/><Relationship Id="rId4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BFA360-E90C-194E-A633-831036B69A60}" type="datetimeFigureOut">
              <a:rPr lang="en-US" smtClean="0"/>
              <a:t>1/3/17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E0B865-3F32-654E-AD1E-68BC20C792F7}" type="slidenum">
              <a:rPr lang="en-US" smtClean="0"/>
              <a:t>‹#›</a:t>
            </a:fld>
            <a:endParaRPr lang="en-US"/>
          </a:p>
        </p:txBody>
      </p:sp>
    </p:spTree>
    <p:extLst>
      <p:ext uri="{BB962C8B-B14F-4D97-AF65-F5344CB8AC3E}">
        <p14:creationId xmlns:p14="http://schemas.microsoft.com/office/powerpoint/2010/main" val="12909119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earch.proquest.com.proxy.cc.uic.edu/psycinfo/indexinglinkhandler/sng/au/de+S.+B.+Kida,+Adriana/$N?accountid=14552" TargetMode="External"/><Relationship Id="rId4" Type="http://schemas.openxmlformats.org/officeDocument/2006/relationships/hyperlink" Target="http://search.proquest.com.proxy.cc.uic.edu/psycinfo/indexinglinkhandler/sng/au/de+$c1vila,+Clara+R.+B./$N?accountid=14552" TargetMode="External"/><Relationship Id="rId5" Type="http://schemas.openxmlformats.org/officeDocument/2006/relationships/hyperlink" Target="http://search.proquest.com.proxy.cc.uic.edu/psycinfo/indexinglinkhandler/sng/au/Capellini,+Simone+A./$N?accountid=14552" TargetMode="External"/><Relationship Id="rId6" Type="http://schemas.openxmlformats.org/officeDocument/2006/relationships/hyperlink" Target="http://search.proquest.com.proxy.cc.uic.edu/psycinfo/docview/1812927363/abstract/A3D00991647F48DAPQ/60?accountid=14552%23resolverCitation_preview_2" TargetMode="External"/><Relationship Id="rId7" Type="http://schemas.openxmlformats.org/officeDocument/2006/relationships/hyperlink" Target="http://search.proquest.com.proxy.cc.uic.edu/psycinfo/pubidlinkhandler/sng/pubtitle/Frontiers+in+Psychology/$N?accountid=14552" TargetMode="External"/><Relationship Id="rId8" Type="http://schemas.openxmlformats.org/officeDocument/2006/relationships/hyperlink" Target="http://search.proquest.com.proxy.cc.uic.edu/psycinfo/indexingvolumeissuelinkhandler/23494/Frontiers+in+Psychology/02016Y06Y01$23Jun+1,+2016$3b++Vol.+7/7/$B?accountid=14552" TargetMode="External"/><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3AB30-D727-8945-A3B4-80384C552F14}" type="slidenum">
              <a:rPr lang="en-US"/>
              <a:pPr/>
              <a:t>5</a:t>
            </a:fld>
            <a:endParaRPr lang="en-US"/>
          </a:p>
        </p:txBody>
      </p:sp>
      <p:sp>
        <p:nvSpPr>
          <p:cNvPr id="76802"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76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2DE5367E-E6AA-8C44-8894-F7454A8C7E3E}" type="slidenum">
              <a:rPr lang="en-US"/>
              <a:pPr/>
              <a:t>6</a:t>
            </a:fld>
            <a:endParaRPr lang="en-US"/>
          </a:p>
        </p:txBody>
      </p:sp>
      <p:sp>
        <p:nvSpPr>
          <p:cNvPr id="31747" name="Rectangle 2"/>
          <p:cNvSpPr>
            <a:spLocks noGrp="1" noRot="1" noChangeAspect="1" noChangeArrowheads="1" noTextEdit="1"/>
          </p:cNvSpPr>
          <p:nvPr>
            <p:ph type="sldImg"/>
          </p:nvPr>
        </p:nvSpPr>
        <p:spPr bwMode="auto">
          <a:xfrm>
            <a:off x="3051175" y="685800"/>
            <a:ext cx="682625" cy="5127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8" name="Rectangle 3"/>
          <p:cNvSpPr>
            <a:spLocks noGrp="1" noChangeArrowheads="1"/>
          </p:cNvSpPr>
          <p:nvPr>
            <p:ph type="body" idx="1"/>
          </p:nvPr>
        </p:nvSpPr>
        <p:spPr bwMode="auto">
          <a:xfrm>
            <a:off x="457200" y="1274763"/>
            <a:ext cx="5943600" cy="77200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166688" indent="-166688">
              <a:spcBef>
                <a:spcPct val="0"/>
              </a:spcBef>
            </a:pPr>
            <a:endParaRPr lang="en-US" b="1" i="1">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Gottfried, M. A., &amp; Le, V. N. (2016). Full- versus part-day kindergarten for children with disabilities: Effects on academic and social-emotional outcomes. American Educational Research Journal, 53, .</a:t>
            </a:r>
          </a:p>
          <a:p>
            <a:endParaRPr lang="en-US" dirty="0"/>
          </a:p>
        </p:txBody>
      </p:sp>
      <p:sp>
        <p:nvSpPr>
          <p:cNvPr id="4" name="Slide Number Placeholder 3"/>
          <p:cNvSpPr>
            <a:spLocks noGrp="1"/>
          </p:cNvSpPr>
          <p:nvPr>
            <p:ph type="sldNum" sz="quarter" idx="10"/>
          </p:nvPr>
        </p:nvSpPr>
        <p:spPr/>
        <p:txBody>
          <a:bodyPr/>
          <a:lstStyle/>
          <a:p>
            <a:fld id="{80E0B865-3F32-654E-AD1E-68BC20C792F7}" type="slidenum">
              <a:rPr lang="en-US" smtClean="0"/>
              <a:t>7</a:t>
            </a:fld>
            <a:endParaRPr lang="en-US"/>
          </a:p>
        </p:txBody>
      </p:sp>
    </p:spTree>
    <p:extLst>
      <p:ext uri="{BB962C8B-B14F-4D97-AF65-F5344CB8AC3E}">
        <p14:creationId xmlns:p14="http://schemas.microsoft.com/office/powerpoint/2010/main" val="37625179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fld id="{B92467C5-95BB-9240-91FD-B6732A8AC9B1}" type="slidenum">
              <a:rPr lang="en-US"/>
              <a:pPr/>
              <a:t>8</a:t>
            </a:fld>
            <a:endParaRPr lang="en-US"/>
          </a:p>
        </p:txBody>
      </p:sp>
      <p:sp>
        <p:nvSpPr>
          <p:cNvPr id="327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Boardman, A. G., Buckley, P., Vaughn, S., Roberts, G., </a:t>
            </a:r>
            <a:r>
              <a:rPr lang="en-US" sz="1200" kern="1200" dirty="0" err="1" smtClean="0">
                <a:solidFill>
                  <a:schemeClr val="tx1"/>
                </a:solidFill>
                <a:effectLst/>
                <a:latin typeface="+mn-lt"/>
                <a:ea typeface="+mn-ea"/>
                <a:cs typeface="+mn-cs"/>
              </a:rPr>
              <a:t>Scornavacco</a:t>
            </a:r>
            <a:r>
              <a:rPr lang="en-US" sz="1200" kern="1200" dirty="0" smtClean="0">
                <a:solidFill>
                  <a:schemeClr val="tx1"/>
                </a:solidFill>
                <a:effectLst/>
                <a:latin typeface="+mn-lt"/>
                <a:ea typeface="+mn-ea"/>
                <a:cs typeface="+mn-cs"/>
              </a:rPr>
              <a:t>, K., et al. (2016). Relationship between implementation of collaborative strategic reading and student outcomes for adolescents with disabilities. Journal of Learning Disabilities, 49, 644-657.</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Strategies led to higher achievement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Hebert, M., </a:t>
            </a:r>
            <a:r>
              <a:rPr lang="en-US" sz="1200" kern="1200" dirty="0" err="1" smtClean="0">
                <a:solidFill>
                  <a:schemeClr val="tx1"/>
                </a:solidFill>
                <a:effectLst/>
                <a:latin typeface="+mn-lt"/>
                <a:ea typeface="+mn-ea"/>
                <a:cs typeface="+mn-cs"/>
              </a:rPr>
              <a:t>Bohaty</a:t>
            </a:r>
            <a:r>
              <a:rPr lang="en-US" sz="1200" kern="1200" dirty="0" smtClean="0">
                <a:solidFill>
                  <a:schemeClr val="tx1"/>
                </a:solidFill>
                <a:effectLst/>
                <a:latin typeface="+mn-lt"/>
                <a:ea typeface="+mn-ea"/>
                <a:cs typeface="+mn-cs"/>
              </a:rPr>
              <a:t>, J.J., Nelson, J. R, &amp; Brown, J. (2016). The effects of text structure instruction on expository reading comprehension: A meta-analysis. Journal of Educational Psychology, 108, 609-629.</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E0B865-3F32-654E-AD1E-68BC20C792F7}" type="slidenum">
              <a:rPr lang="en-US" smtClean="0"/>
              <a:t>26</a:t>
            </a:fld>
            <a:endParaRPr lang="en-US"/>
          </a:p>
        </p:txBody>
      </p:sp>
    </p:spTree>
    <p:extLst>
      <p:ext uri="{BB962C8B-B14F-4D97-AF65-F5344CB8AC3E}">
        <p14:creationId xmlns:p14="http://schemas.microsoft.com/office/powerpoint/2010/main" val="3725612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err="1" smtClean="0">
                <a:solidFill>
                  <a:schemeClr val="tx1"/>
                </a:solidFill>
                <a:effectLst/>
                <a:latin typeface="+mn-lt"/>
                <a:ea typeface="+mn-ea"/>
                <a:cs typeface="+mn-cs"/>
              </a:rPr>
              <a:t>Catts</a:t>
            </a:r>
            <a:r>
              <a:rPr lang="en-US" sz="1200" kern="1200" dirty="0" smtClean="0">
                <a:solidFill>
                  <a:schemeClr val="tx1"/>
                </a:solidFill>
                <a:effectLst/>
                <a:latin typeface="+mn-lt"/>
                <a:ea typeface="+mn-ea"/>
                <a:cs typeface="+mn-cs"/>
              </a:rPr>
              <a:t>, H. W., Nielsen, D., Corcoran, A., Bridges, M.S., Liu, Y-S. (2016). Early identification of reading comprehension difficulties. Journal of Learning Disabilities, 49, 451-465.</a:t>
            </a:r>
          </a:p>
          <a:p>
            <a:endParaRPr lang="en-US" sz="1200" kern="1200" dirty="0" smtClean="0">
              <a:solidFill>
                <a:schemeClr val="tx1"/>
              </a:solidFill>
              <a:effectLst/>
              <a:latin typeface="+mn-lt"/>
              <a:ea typeface="+mn-ea"/>
              <a:cs typeface="+mn-cs"/>
            </a:endParaRPr>
          </a:p>
          <a:p>
            <a:r>
              <a:rPr lang="en-US" sz="1200" kern="1200" dirty="0" err="1" smtClean="0">
                <a:solidFill>
                  <a:schemeClr val="tx1"/>
                </a:solidFill>
                <a:effectLst/>
                <a:latin typeface="+mn-lt"/>
                <a:ea typeface="+mn-ea"/>
                <a:cs typeface="+mn-cs"/>
              </a:rPr>
              <a:t>Kaldenberg</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Watt, &amp; </a:t>
            </a:r>
            <a:r>
              <a:rPr lang="en-US" sz="1200" kern="1200" baseline="0" dirty="0" err="1" smtClean="0">
                <a:solidFill>
                  <a:schemeClr val="tx1"/>
                </a:solidFill>
                <a:effectLst/>
                <a:latin typeface="+mn-lt"/>
                <a:ea typeface="+mn-ea"/>
                <a:cs typeface="+mn-cs"/>
              </a:rPr>
              <a:t>Therrieu</a:t>
            </a:r>
            <a:r>
              <a:rPr lang="en-US" sz="1200" kern="1200" baseline="0" dirty="0" smtClean="0">
                <a:solidFill>
                  <a:schemeClr val="tx1"/>
                </a:solidFill>
                <a:effectLst/>
                <a:latin typeface="+mn-lt"/>
                <a:ea typeface="+mn-ea"/>
                <a:cs typeface="+mn-cs"/>
              </a:rPr>
              <a:t>, 2016: science </a:t>
            </a:r>
            <a:r>
              <a:rPr lang="en-US" sz="1200" kern="1200" baseline="0" smtClean="0">
                <a:solidFill>
                  <a:schemeClr val="tx1"/>
                </a:solidFill>
                <a:effectLst/>
                <a:latin typeface="+mn-lt"/>
                <a:ea typeface="+mn-ea"/>
                <a:cs typeface="+mn-cs"/>
              </a:rPr>
              <a:t>expository text</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effectLst/>
                <a:latin typeface="+mn-lt"/>
                <a:ea typeface="+mn-ea"/>
                <a:cs typeface="+mn-cs"/>
                <a:hlinkClick r:id="rId3" tooltip="Click to search for more items by this author"/>
              </a:rPr>
              <a:t>de S. B. Kida, Adriana</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4" tooltip="Click to search for more items by this author"/>
              </a:rPr>
              <a:t>de Ávila, Clara R. B.</a:t>
            </a:r>
            <a:r>
              <a:rPr lang="en-US" sz="1200"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tooltip="Click to search for more items by this author"/>
              </a:rPr>
              <a:t>Capellini, Simone </a:t>
            </a:r>
            <a:r>
              <a:rPr lang="en-US" sz="1200" u="none" strike="noStrike" kern="1200" dirty="0" err="1" smtClean="0">
                <a:solidFill>
                  <a:schemeClr val="tx1"/>
                </a:solidFill>
                <a:effectLst/>
                <a:latin typeface="+mn-lt"/>
                <a:ea typeface="+mn-ea"/>
                <a:cs typeface="+mn-cs"/>
                <a:hlinkClick r:id="rId5" tooltip="Click to search for more items by this author"/>
              </a:rPr>
              <a:t>A.</a:t>
            </a:r>
            <a:r>
              <a:rPr lang="en-US" sz="1200" u="none" strike="noStrike" kern="1200" dirty="0" err="1" smtClean="0">
                <a:solidFill>
                  <a:schemeClr val="tx1"/>
                </a:solidFill>
                <a:effectLst/>
                <a:latin typeface="+mn-lt"/>
                <a:ea typeface="+mn-ea"/>
                <a:cs typeface="+mn-cs"/>
                <a:hlinkClick r:id="rId6"/>
              </a:rPr>
              <a:t>Author</a:t>
            </a:r>
            <a:r>
              <a:rPr lang="en-US" sz="1200" u="none" strike="noStrike" kern="1200" dirty="0" smtClean="0">
                <a:solidFill>
                  <a:schemeClr val="tx1"/>
                </a:solidFill>
                <a:effectLst/>
                <a:latin typeface="+mn-lt"/>
                <a:ea typeface="+mn-ea"/>
                <a:cs typeface="+mn-cs"/>
                <a:hlinkClick r:id="rId6"/>
              </a:rPr>
              <a:t> Information </a:t>
            </a:r>
            <a:r>
              <a:rPr lang="en-US" sz="1200" kern="1200" dirty="0" smtClean="0">
                <a:solidFill>
                  <a:schemeClr val="tx1"/>
                </a:solidFill>
                <a:effectLst/>
                <a:latin typeface="+mn-lt"/>
                <a:ea typeface="+mn-ea"/>
                <a:cs typeface="+mn-cs"/>
              </a:rPr>
              <a:t>. </a:t>
            </a:r>
            <a:r>
              <a:rPr lang="en-US" sz="1200" b="1" u="none" strike="noStrike" kern="1200" dirty="0" smtClean="0">
                <a:solidFill>
                  <a:schemeClr val="tx1"/>
                </a:solidFill>
                <a:effectLst/>
                <a:latin typeface="+mn-lt"/>
                <a:ea typeface="+mn-ea"/>
                <a:cs typeface="+mn-cs"/>
                <a:hlinkClick r:id="rId7" tooltip="Click to search for more items from this journal"/>
              </a:rPr>
              <a:t>Frontiers in Psychology</a:t>
            </a:r>
            <a:r>
              <a:rPr lang="en-US" sz="1200" u="none" strike="noStrike" kern="1200" dirty="0" smtClean="0">
                <a:solidFill>
                  <a:schemeClr val="tx1"/>
                </a:solidFill>
                <a:effectLst/>
                <a:latin typeface="+mn-lt"/>
                <a:ea typeface="+mn-ea"/>
                <a:cs typeface="+mn-cs"/>
                <a:hlinkClick r:id="rId8" tooltip="Click to search for more items from this issue"/>
              </a:rPr>
              <a:t> 7 </a:t>
            </a:r>
            <a:r>
              <a:rPr lang="en-US" sz="1200" kern="1200" dirty="0" smtClean="0">
                <a:solidFill>
                  <a:schemeClr val="tx1"/>
                </a:solidFill>
                <a:effectLst/>
                <a:latin typeface="+mn-lt"/>
                <a:ea typeface="+mn-ea"/>
                <a:cs typeface="+mn-cs"/>
              </a:rPr>
              <a:t> (Jun 1, 2016).</a:t>
            </a: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80E0B865-3F32-654E-AD1E-68BC20C792F7}" type="slidenum">
              <a:rPr lang="en-US" smtClean="0"/>
              <a:t>33</a:t>
            </a:fld>
            <a:endParaRPr lang="en-US"/>
          </a:p>
        </p:txBody>
      </p:sp>
    </p:spTree>
    <p:extLst>
      <p:ext uri="{BB962C8B-B14F-4D97-AF65-F5344CB8AC3E}">
        <p14:creationId xmlns:p14="http://schemas.microsoft.com/office/powerpoint/2010/main" val="1626734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4B290A9-838B-8F40-A236-7ED759F22C0A}" type="datetimeFigureOut">
              <a:rPr lang="en-US" smtClean="0"/>
              <a:t>1/3/17</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6E07B39A-B574-AD42-87FF-F52101E6F511}" type="slidenum">
              <a:rPr lang="en-US" smtClean="0"/>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290A9-838B-8F40-A236-7ED759F22C0A}"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B39A-B574-AD42-87FF-F52101E6F511}" type="slidenum">
              <a:rPr lang="en-US" smtClean="0"/>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290A9-838B-8F40-A236-7ED759F22C0A}"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B39A-B574-AD42-87FF-F52101E6F511}" type="slidenum">
              <a:rPr lang="en-US" smtClean="0"/>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4B290A9-838B-8F40-A236-7ED759F22C0A}"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B39A-B574-AD42-87FF-F52101E6F511}" type="slidenum">
              <a:rPr lang="en-US" smtClean="0"/>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B290A9-838B-8F40-A236-7ED759F22C0A}" type="datetimeFigureOut">
              <a:rPr lang="en-US" smtClean="0"/>
              <a:t>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07B39A-B574-AD42-87FF-F52101E6F51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4B290A9-838B-8F40-A236-7ED759F22C0A}" type="datetimeFigureOut">
              <a:rPr lang="en-US" smtClean="0"/>
              <a:t>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7B39A-B574-AD42-87FF-F52101E6F511}" type="slidenum">
              <a:rPr lang="en-US" smtClean="0"/>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4B290A9-838B-8F40-A236-7ED759F22C0A}" type="datetimeFigureOut">
              <a:rPr lang="en-US" smtClean="0"/>
              <a:t>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07B39A-B574-AD42-87FF-F52101E6F511}" type="slidenum">
              <a:rPr lang="en-US" smtClean="0"/>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4B290A9-838B-8F40-A236-7ED759F22C0A}" type="datetimeFigureOut">
              <a:rPr lang="en-US" smtClean="0"/>
              <a:t>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07B39A-B574-AD42-87FF-F52101E6F511}" type="slidenum">
              <a:rPr lang="en-US" smtClean="0"/>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B290A9-838B-8F40-A236-7ED759F22C0A}" type="datetimeFigureOut">
              <a:rPr lang="en-US" smtClean="0"/>
              <a:t>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07B39A-B574-AD42-87FF-F52101E6F51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290A9-838B-8F40-A236-7ED759F22C0A}" type="datetimeFigureOut">
              <a:rPr lang="en-US" smtClean="0"/>
              <a:t>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7B39A-B574-AD42-87FF-F52101E6F51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B290A9-838B-8F40-A236-7ED759F22C0A}" type="datetimeFigureOut">
              <a:rPr lang="en-US" smtClean="0"/>
              <a:t>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07B39A-B574-AD42-87FF-F52101E6F51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4B290A9-838B-8F40-A236-7ED759F22C0A}" type="datetimeFigureOut">
              <a:rPr lang="en-US" smtClean="0"/>
              <a:t>1/3/17</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6E07B39A-B574-AD42-87FF-F52101E6F51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4.wm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oleObject1.bin"/><Relationship Id="rId5"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solidFill>
                  <a:srgbClr val="FF0000"/>
                </a:solidFill>
                <a:latin typeface="Comic Sans MS"/>
                <a:cs typeface="Comic Sans MS"/>
              </a:rPr>
              <a:t>How to Improve Reading Achievement</a:t>
            </a:r>
            <a:endParaRPr lang="en-US" dirty="0">
              <a:solidFill>
                <a:srgbClr val="FF0000"/>
              </a:solidFill>
              <a:latin typeface="Comic Sans MS"/>
              <a:cs typeface="Comic Sans MS"/>
            </a:endParaRPr>
          </a:p>
        </p:txBody>
      </p:sp>
      <p:sp>
        <p:nvSpPr>
          <p:cNvPr id="3" name="Subtitle 2"/>
          <p:cNvSpPr>
            <a:spLocks noGrp="1"/>
          </p:cNvSpPr>
          <p:nvPr>
            <p:ph type="subTitle" idx="1"/>
          </p:nvPr>
        </p:nvSpPr>
        <p:spPr/>
        <p:txBody>
          <a:bodyPr/>
          <a:lstStyle/>
          <a:p>
            <a:r>
              <a:rPr lang="en-US" dirty="0" smtClean="0"/>
              <a:t>Timothy Shanahan</a:t>
            </a:r>
          </a:p>
          <a:p>
            <a:r>
              <a:rPr lang="en-US" dirty="0" smtClean="0"/>
              <a:t>University of Illinois at Chicago</a:t>
            </a:r>
          </a:p>
          <a:p>
            <a:r>
              <a:rPr lang="en-US" dirty="0" err="1" smtClean="0"/>
              <a:t>www.shanahanonliteracy.com</a:t>
            </a:r>
            <a:endParaRPr lang="en-US" dirty="0"/>
          </a:p>
        </p:txBody>
      </p:sp>
    </p:spTree>
    <p:extLst>
      <p:ext uri="{BB962C8B-B14F-4D97-AF65-F5344CB8AC3E}">
        <p14:creationId xmlns:p14="http://schemas.microsoft.com/office/powerpoint/2010/main" val="2352352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sz="4800" dirty="0">
                <a:solidFill>
                  <a:schemeClr val="tx2"/>
                </a:solidFill>
                <a:latin typeface="Comic Sans MS"/>
                <a:cs typeface="Comic Sans MS"/>
              </a:rPr>
              <a:t>Use of School Day</a:t>
            </a:r>
          </a:p>
        </p:txBody>
      </p:sp>
      <p:sp>
        <p:nvSpPr>
          <p:cNvPr id="16387" name="Content Placeholder 2"/>
          <p:cNvSpPr>
            <a:spLocks noGrp="1"/>
          </p:cNvSpPr>
          <p:nvPr>
            <p:ph idx="1"/>
          </p:nvPr>
        </p:nvSpPr>
        <p:spPr/>
        <p:txBody>
          <a:bodyPr/>
          <a:lstStyle/>
          <a:p>
            <a:r>
              <a:rPr lang="en-US" dirty="0">
                <a:cs typeface="Gill Sans MT"/>
              </a:rPr>
              <a:t>Concept of Academic Learning Time (Fisher, </a:t>
            </a:r>
            <a:r>
              <a:rPr lang="en-US" dirty="0" err="1">
                <a:cs typeface="Gill Sans MT"/>
              </a:rPr>
              <a:t>Marliave</a:t>
            </a:r>
            <a:r>
              <a:rPr lang="en-US" dirty="0">
                <a:cs typeface="Gill Sans MT"/>
              </a:rPr>
              <a:t>, </a:t>
            </a:r>
            <a:r>
              <a:rPr lang="en-US" dirty="0" err="1">
                <a:cs typeface="Gill Sans MT"/>
              </a:rPr>
              <a:t>Filby</a:t>
            </a:r>
            <a:r>
              <a:rPr lang="en-US" dirty="0">
                <a:cs typeface="Gill Sans MT"/>
              </a:rPr>
              <a:t>, 1978)</a:t>
            </a:r>
          </a:p>
          <a:p>
            <a:r>
              <a:rPr lang="en-US" dirty="0">
                <a:cs typeface="Gill Sans MT"/>
              </a:rPr>
              <a:t>Beat the odds comparison showed that effective teachers in grades K-3 keep students on task/engaged 96% of the time, students of less effective teachers only 63% (Taylor, 1999, 2006)</a:t>
            </a:r>
            <a:r>
              <a:rPr lang="en-US" dirty="0" smtClean="0">
                <a:cs typeface="Gill Sans MT"/>
              </a:rPr>
              <a:t>.</a:t>
            </a:r>
          </a:p>
          <a:p>
            <a:r>
              <a:rPr lang="ja-JP" altLang="en-US" dirty="0" smtClean="0">
                <a:cs typeface="Gill Sans MT"/>
              </a:rPr>
              <a:t>“</a:t>
            </a:r>
            <a:r>
              <a:rPr lang="en-US" dirty="0">
                <a:cs typeface="Gill Sans MT"/>
              </a:rPr>
              <a:t>Bell to </a:t>
            </a:r>
            <a:r>
              <a:rPr lang="en-US" dirty="0" smtClean="0">
                <a:cs typeface="Gill Sans MT"/>
              </a:rPr>
              <a:t>bell” teaching </a:t>
            </a:r>
            <a:r>
              <a:rPr lang="en-US" dirty="0">
                <a:cs typeface="Gill Sans MT"/>
              </a:rPr>
              <a:t>(Mel Riddle)</a:t>
            </a:r>
          </a:p>
          <a:p>
            <a:endParaRPr lang="en-US" dirty="0">
              <a:latin typeface="Calibri" charset="0"/>
            </a:endParaRPr>
          </a:p>
        </p:txBody>
      </p:sp>
      <p:pic>
        <p:nvPicPr>
          <p:cNvPr id="16388" name="Picture 5" descr="C:\Users\Timothy Shanahan\AppData\Local\Microsoft\Windows\Temporary Internet Files\Content.IE5\XRMF1Y7H\MCj0441468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876800"/>
            <a:ext cx="2743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z="4800" dirty="0">
                <a:solidFill>
                  <a:schemeClr val="tx2"/>
                </a:solidFill>
                <a:latin typeface="Comic Sans MS"/>
                <a:cs typeface="Comic Sans MS"/>
              </a:rPr>
              <a:t>Kennewick School</a:t>
            </a:r>
          </a:p>
        </p:txBody>
      </p:sp>
      <p:sp>
        <p:nvSpPr>
          <p:cNvPr id="3" name="Content Placeholder 2"/>
          <p:cNvSpPr>
            <a:spLocks noGrp="1"/>
          </p:cNvSpPr>
          <p:nvPr>
            <p:ph idx="1"/>
          </p:nvPr>
        </p:nvSpPr>
        <p:spPr/>
        <p:txBody>
          <a:bodyPr>
            <a:normAutofit/>
          </a:bodyPr>
          <a:lstStyle/>
          <a:p>
            <a:pPr>
              <a:lnSpc>
                <a:spcPct val="80000"/>
              </a:lnSpc>
            </a:pPr>
            <a:r>
              <a:rPr lang="en-US" b="1" dirty="0">
                <a:cs typeface="Gill Sans MT"/>
              </a:rPr>
              <a:t>Annual Growth for All Students… Catch-up Growth for Those Who are Behind </a:t>
            </a:r>
            <a:r>
              <a:rPr lang="en-US" dirty="0">
                <a:cs typeface="Gill Sans MT"/>
              </a:rPr>
              <a:t>by Lynn Fielding, Nancy Kerr, and Paul Rosier</a:t>
            </a:r>
          </a:p>
          <a:p>
            <a:pPr>
              <a:lnSpc>
                <a:spcPct val="80000"/>
              </a:lnSpc>
            </a:pPr>
            <a:r>
              <a:rPr lang="en-US" dirty="0">
                <a:cs typeface="Gill Sans MT"/>
              </a:rPr>
              <a:t>Tells of experiences in Kennewick, WA school that successfully raised reading achievement</a:t>
            </a:r>
          </a:p>
          <a:p>
            <a:pPr>
              <a:lnSpc>
                <a:spcPct val="80000"/>
              </a:lnSpc>
            </a:pPr>
            <a:r>
              <a:rPr lang="en-US" dirty="0">
                <a:cs typeface="Gill Sans MT"/>
              </a:rPr>
              <a:t>They estimate that 60-80 minutes of reading instruction (per day/per year) will raise achievement one year</a:t>
            </a:r>
          </a:p>
          <a:p>
            <a:pPr>
              <a:lnSpc>
                <a:spcPct val="80000"/>
              </a:lnSpc>
            </a:pPr>
            <a:r>
              <a:rPr lang="en-US" dirty="0">
                <a:cs typeface="Gill Sans MT"/>
              </a:rPr>
              <a:t>So, a youngster who enters 3</a:t>
            </a:r>
            <a:r>
              <a:rPr lang="en-US" baseline="30000" dirty="0">
                <a:cs typeface="Gill Sans MT"/>
              </a:rPr>
              <a:t>rd</a:t>
            </a:r>
            <a:r>
              <a:rPr lang="en-US" dirty="0">
                <a:cs typeface="Gill Sans MT"/>
              </a:rPr>
              <a:t> grade 2 years behind in reading, will need about 240 minutes of instruction daily to catch up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81000" y="304800"/>
            <a:ext cx="853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3600" b="1">
                <a:solidFill>
                  <a:schemeClr val="tx2"/>
                </a:solidFill>
              </a:rPr>
              <a:t>Washington Elementary School</a:t>
            </a:r>
          </a:p>
        </p:txBody>
      </p:sp>
      <p:sp>
        <p:nvSpPr>
          <p:cNvPr id="18435" name="Text Box 3"/>
          <p:cNvSpPr txBox="1">
            <a:spLocks noChangeArrowheads="1"/>
          </p:cNvSpPr>
          <p:nvPr/>
        </p:nvSpPr>
        <p:spPr bwMode="auto">
          <a:xfrm>
            <a:off x="76200" y="10668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400">
                <a:solidFill>
                  <a:schemeClr val="tx2"/>
                </a:solidFill>
              </a:rPr>
              <a:t>Growth in % of 3</a:t>
            </a:r>
            <a:r>
              <a:rPr lang="en-US" sz="2400" baseline="30000">
                <a:solidFill>
                  <a:schemeClr val="tx2"/>
                </a:solidFill>
              </a:rPr>
              <a:t>rd</a:t>
            </a:r>
            <a:r>
              <a:rPr lang="en-US" sz="2400">
                <a:solidFill>
                  <a:schemeClr val="tx2"/>
                </a:solidFill>
              </a:rPr>
              <a:t> grade students meeting grade level standards</a:t>
            </a:r>
          </a:p>
        </p:txBody>
      </p:sp>
      <p:sp>
        <p:nvSpPr>
          <p:cNvPr id="18436" name="Text Box 4"/>
          <p:cNvSpPr txBox="1">
            <a:spLocks noChangeArrowheads="1"/>
          </p:cNvSpPr>
          <p:nvPr/>
        </p:nvSpPr>
        <p:spPr bwMode="auto">
          <a:xfrm>
            <a:off x="533400" y="2133600"/>
            <a:ext cx="891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330200">
              <a:defRPr>
                <a:solidFill>
                  <a:schemeClr val="tx1"/>
                </a:solidFill>
                <a:latin typeface="Calibri" charset="0"/>
                <a:ea typeface="ＭＳ Ｐゴシック" charset="0"/>
              </a:defRPr>
            </a:lvl1pPr>
            <a:lvl2pPr marL="742950" indent="-285750" defTabSz="330200">
              <a:defRPr>
                <a:solidFill>
                  <a:schemeClr val="tx1"/>
                </a:solidFill>
                <a:latin typeface="Calibri" charset="0"/>
                <a:ea typeface="ＭＳ Ｐゴシック" charset="0"/>
              </a:defRPr>
            </a:lvl2pPr>
            <a:lvl3pPr marL="1143000" indent="-228600" defTabSz="330200">
              <a:defRPr>
                <a:solidFill>
                  <a:schemeClr val="tx1"/>
                </a:solidFill>
                <a:latin typeface="Calibri" charset="0"/>
                <a:ea typeface="ＭＳ Ｐゴシック" charset="0"/>
              </a:defRPr>
            </a:lvl3pPr>
            <a:lvl4pPr marL="1600200" indent="-228600" defTabSz="330200">
              <a:defRPr>
                <a:solidFill>
                  <a:schemeClr val="tx1"/>
                </a:solidFill>
                <a:latin typeface="Calibri" charset="0"/>
                <a:ea typeface="ＭＳ Ｐゴシック" charset="0"/>
              </a:defRPr>
            </a:lvl4pPr>
            <a:lvl5pPr marL="2057400" indent="-228600" defTabSz="330200">
              <a:defRPr>
                <a:solidFill>
                  <a:schemeClr val="tx1"/>
                </a:solidFill>
                <a:latin typeface="Calibri" charset="0"/>
                <a:ea typeface="ＭＳ Ｐゴシック" charset="0"/>
              </a:defRPr>
            </a:lvl5pPr>
            <a:lvl6pPr marL="2514600" indent="-228600" defTabSz="330200" fontAlgn="base">
              <a:spcBef>
                <a:spcPct val="0"/>
              </a:spcBef>
              <a:spcAft>
                <a:spcPct val="0"/>
              </a:spcAft>
              <a:defRPr>
                <a:solidFill>
                  <a:schemeClr val="tx1"/>
                </a:solidFill>
                <a:latin typeface="Calibri" charset="0"/>
                <a:ea typeface="ＭＳ Ｐゴシック" charset="0"/>
              </a:defRPr>
            </a:lvl6pPr>
            <a:lvl7pPr marL="2971800" indent="-228600" defTabSz="330200" fontAlgn="base">
              <a:spcBef>
                <a:spcPct val="0"/>
              </a:spcBef>
              <a:spcAft>
                <a:spcPct val="0"/>
              </a:spcAft>
              <a:defRPr>
                <a:solidFill>
                  <a:schemeClr val="tx1"/>
                </a:solidFill>
                <a:latin typeface="Calibri" charset="0"/>
                <a:ea typeface="ＭＳ Ｐゴシック" charset="0"/>
              </a:defRPr>
            </a:lvl7pPr>
            <a:lvl8pPr marL="3429000" indent="-228600" defTabSz="330200" fontAlgn="base">
              <a:spcBef>
                <a:spcPct val="0"/>
              </a:spcBef>
              <a:spcAft>
                <a:spcPct val="0"/>
              </a:spcAft>
              <a:defRPr>
                <a:solidFill>
                  <a:schemeClr val="tx1"/>
                </a:solidFill>
                <a:latin typeface="Calibri" charset="0"/>
                <a:ea typeface="ＭＳ Ｐゴシック" charset="0"/>
              </a:defRPr>
            </a:lvl8pPr>
            <a:lvl9pPr marL="3886200" indent="-228600" defTabSz="3302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400" dirty="0">
                <a:solidFill>
                  <a:schemeClr val="tx2"/>
                </a:solidFill>
              </a:rPr>
              <a:t>95     96	    97	    98	    99 	   00 	   01	    02	    03	    04	    05	    06</a:t>
            </a:r>
          </a:p>
        </p:txBody>
      </p:sp>
      <p:sp>
        <p:nvSpPr>
          <p:cNvPr id="71685" name="Text Box 5"/>
          <p:cNvSpPr txBox="1">
            <a:spLocks noChangeArrowheads="1"/>
          </p:cNvSpPr>
          <p:nvPr/>
        </p:nvSpPr>
        <p:spPr bwMode="auto">
          <a:xfrm>
            <a:off x="76200" y="3352800"/>
            <a:ext cx="8915400" cy="457200"/>
          </a:xfrm>
          <a:prstGeom prst="rect">
            <a:avLst/>
          </a:prstGeom>
          <a:noFill/>
          <a:ln w="9525">
            <a:noFill/>
            <a:miter lim="800000"/>
            <a:headEnd/>
            <a:tailEnd/>
          </a:ln>
          <a:effectLst/>
        </p:spPr>
        <p:txBody>
          <a:bodyPr>
            <a:spAutoFit/>
          </a:bodyPr>
          <a:lstStyle/>
          <a:p>
            <a:pPr defTabSz="330200" fontAlgn="auto">
              <a:spcBef>
                <a:spcPct val="50000"/>
              </a:spcBef>
              <a:spcAft>
                <a:spcPts val="0"/>
              </a:spcAft>
              <a:defRPr/>
            </a:pPr>
            <a:r>
              <a:rPr lang="en-US" sz="2400" dirty="0">
                <a:solidFill>
                  <a:srgbClr val="FFFF00"/>
                </a:solidFill>
                <a:effectLst>
                  <a:outerShdw blurRad="38100" dist="38100" dir="2700000" algn="tl">
                    <a:srgbClr val="000000"/>
                  </a:outerShdw>
                </a:effectLst>
                <a:latin typeface="+mn-lt"/>
                <a:ea typeface="+mn-ea"/>
                <a:cs typeface="+mn-cs"/>
              </a:rPr>
              <a:t>	</a:t>
            </a:r>
            <a:r>
              <a:rPr lang="en-US" sz="2000" dirty="0" smtClean="0">
                <a:solidFill>
                  <a:srgbClr val="FFFF00"/>
                </a:solidFill>
                <a:effectLst>
                  <a:outerShdw blurRad="38100" dist="38100" dir="2700000" algn="tl">
                    <a:srgbClr val="000000"/>
                  </a:outerShdw>
                </a:effectLst>
                <a:ea typeface="+mn-ea"/>
              </a:rPr>
              <a:t>  </a:t>
            </a:r>
            <a:r>
              <a:rPr lang="en-US" sz="2000" dirty="0" smtClean="0">
                <a:solidFill>
                  <a:schemeClr val="tx2"/>
                </a:solidFill>
                <a:latin typeface="Calibri"/>
                <a:ea typeface="+mn-ea"/>
                <a:cs typeface="Calibri"/>
              </a:rPr>
              <a:t>57</a:t>
            </a:r>
            <a:r>
              <a:rPr lang="en-US" sz="2000" dirty="0">
                <a:solidFill>
                  <a:schemeClr val="tx2"/>
                </a:solidFill>
                <a:latin typeface="Calibri"/>
                <a:ea typeface="+mn-ea"/>
                <a:cs typeface="Calibri"/>
              </a:rPr>
              <a:t>	  </a:t>
            </a:r>
            <a:r>
              <a:rPr lang="en-US" sz="2000" dirty="0" smtClean="0">
                <a:solidFill>
                  <a:schemeClr val="tx2"/>
                </a:solidFill>
                <a:latin typeface="Calibri"/>
                <a:cs typeface="Calibri"/>
              </a:rPr>
              <a:t> </a:t>
            </a:r>
            <a:r>
              <a:rPr lang="en-US" sz="2000" dirty="0" smtClean="0">
                <a:solidFill>
                  <a:schemeClr val="tx2"/>
                </a:solidFill>
                <a:latin typeface="Calibri"/>
                <a:ea typeface="+mn-ea"/>
                <a:cs typeface="Calibri"/>
              </a:rPr>
              <a:t>72</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72</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68</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78</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94</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 96</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  99</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  94</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 98</a:t>
            </a:r>
            <a:r>
              <a:rPr lang="en-US" sz="2000" dirty="0">
                <a:solidFill>
                  <a:schemeClr val="tx2"/>
                </a:solidFill>
                <a:ea typeface="+mn-ea"/>
              </a:rPr>
              <a:t>	     </a:t>
            </a:r>
            <a:r>
              <a:rPr lang="en-US" sz="2000" dirty="0" smtClean="0">
                <a:solidFill>
                  <a:schemeClr val="tx2"/>
                </a:solidFill>
                <a:ea typeface="+mn-ea"/>
              </a:rPr>
              <a:t> </a:t>
            </a:r>
            <a:r>
              <a:rPr lang="en-US" sz="2000" dirty="0" smtClean="0">
                <a:solidFill>
                  <a:schemeClr val="tx2"/>
                </a:solidFill>
                <a:latin typeface="Calibri"/>
                <a:ea typeface="+mn-ea"/>
                <a:cs typeface="Calibri"/>
              </a:rPr>
              <a:t>99</a:t>
            </a:r>
            <a:r>
              <a:rPr lang="en-US" sz="2000" dirty="0">
                <a:solidFill>
                  <a:schemeClr val="tx2"/>
                </a:solidFill>
                <a:latin typeface="Calibri"/>
                <a:ea typeface="+mn-ea"/>
                <a:cs typeface="Calibri"/>
              </a:rPr>
              <a:t>	     </a:t>
            </a:r>
            <a:r>
              <a:rPr lang="en-US" sz="2000" dirty="0" smtClean="0">
                <a:solidFill>
                  <a:schemeClr val="tx2"/>
                </a:solidFill>
                <a:latin typeface="Calibri"/>
                <a:ea typeface="+mn-ea"/>
                <a:cs typeface="Calibri"/>
              </a:rPr>
              <a:t>  98</a:t>
            </a:r>
            <a:endParaRPr lang="en-US" sz="2000" dirty="0">
              <a:solidFill>
                <a:schemeClr val="tx2"/>
              </a:solidFill>
              <a:latin typeface="Calibri"/>
              <a:ea typeface="+mn-ea"/>
              <a:cs typeface="Calibri"/>
            </a:endParaRPr>
          </a:p>
        </p:txBody>
      </p:sp>
      <p:sp>
        <p:nvSpPr>
          <p:cNvPr id="18438" name="Text Box 6"/>
          <p:cNvSpPr txBox="1">
            <a:spLocks noChangeArrowheads="1"/>
          </p:cNvSpPr>
          <p:nvPr/>
        </p:nvSpPr>
        <p:spPr bwMode="auto">
          <a:xfrm>
            <a:off x="3276600" y="16002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400">
                <a:solidFill>
                  <a:schemeClr val="tx2"/>
                </a:solidFill>
              </a:rPr>
              <a:t>School Year</a:t>
            </a:r>
          </a:p>
        </p:txBody>
      </p:sp>
      <p:sp>
        <p:nvSpPr>
          <p:cNvPr id="18439" name="Text Box 7"/>
          <p:cNvSpPr txBox="1">
            <a:spLocks noChangeArrowheads="1"/>
          </p:cNvSpPr>
          <p:nvPr/>
        </p:nvSpPr>
        <p:spPr bwMode="auto">
          <a:xfrm>
            <a:off x="2743200" y="27432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400" dirty="0">
                <a:solidFill>
                  <a:schemeClr val="tx2"/>
                </a:solidFill>
              </a:rPr>
              <a:t>Percent at Grade level</a:t>
            </a:r>
          </a:p>
        </p:txBody>
      </p:sp>
      <p:grpSp>
        <p:nvGrpSpPr>
          <p:cNvPr id="18440" name="Group 8"/>
          <p:cNvGrpSpPr>
            <a:grpSpLocks/>
          </p:cNvGrpSpPr>
          <p:nvPr/>
        </p:nvGrpSpPr>
        <p:grpSpPr bwMode="auto">
          <a:xfrm>
            <a:off x="1143000" y="3276600"/>
            <a:ext cx="2514600" cy="2159000"/>
            <a:chOff x="720" y="2064"/>
            <a:chExt cx="1584" cy="1360"/>
          </a:xfrm>
        </p:grpSpPr>
        <p:sp>
          <p:nvSpPr>
            <p:cNvPr id="18453" name="Rectangle 9"/>
            <p:cNvSpPr>
              <a:spLocks noChangeArrowheads="1"/>
            </p:cNvSpPr>
            <p:nvPr/>
          </p:nvSpPr>
          <p:spPr bwMode="auto">
            <a:xfrm>
              <a:off x="720" y="2064"/>
              <a:ext cx="1152" cy="336"/>
            </a:xfrm>
            <a:prstGeom prst="rect">
              <a:avLst/>
            </a:prstGeom>
            <a:noFill/>
            <a:ln w="28575">
              <a:solidFill>
                <a:srgbClr val="FFFF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8454" name="Line 10"/>
            <p:cNvSpPr>
              <a:spLocks noChangeShapeType="1"/>
            </p:cNvSpPr>
            <p:nvPr/>
          </p:nvSpPr>
          <p:spPr bwMode="auto">
            <a:xfrm flipH="1" flipV="1">
              <a:off x="1248" y="2400"/>
              <a:ext cx="96" cy="432"/>
            </a:xfrm>
            <a:prstGeom prst="line">
              <a:avLst/>
            </a:prstGeom>
            <a:noFill/>
            <a:ln w="38100">
              <a:solidFill>
                <a:srgbClr val="CCEC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5" name="Text Box 11"/>
            <p:cNvSpPr txBox="1">
              <a:spLocks noChangeArrowheads="1"/>
            </p:cNvSpPr>
            <p:nvPr/>
          </p:nvSpPr>
          <p:spPr bwMode="auto">
            <a:xfrm>
              <a:off x="768" y="2784"/>
              <a:ext cx="1536" cy="640"/>
            </a:xfrm>
            <a:prstGeom prst="rect">
              <a:avLst/>
            </a:prstGeom>
            <a:noFill/>
            <a:ln w="9525">
              <a:solidFill>
                <a:srgbClr val="CCEC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000">
                  <a:solidFill>
                    <a:schemeClr val="tx2"/>
                  </a:solidFill>
                </a:rPr>
                <a:t>Working harder and more effectively at 3</a:t>
              </a:r>
              <a:r>
                <a:rPr lang="en-US" sz="2000" baseline="30000">
                  <a:solidFill>
                    <a:schemeClr val="tx2"/>
                  </a:solidFill>
                </a:rPr>
                <a:t>rd</a:t>
              </a:r>
              <a:r>
                <a:rPr lang="en-US" sz="2000">
                  <a:solidFill>
                    <a:schemeClr val="tx2"/>
                  </a:solidFill>
                </a:rPr>
                <a:t> grade</a:t>
              </a:r>
            </a:p>
          </p:txBody>
        </p:sp>
      </p:grpSp>
      <p:grpSp>
        <p:nvGrpSpPr>
          <p:cNvPr id="3" name="Group 12"/>
          <p:cNvGrpSpPr>
            <a:grpSpLocks/>
          </p:cNvGrpSpPr>
          <p:nvPr/>
        </p:nvGrpSpPr>
        <p:grpSpPr bwMode="auto">
          <a:xfrm>
            <a:off x="2209800" y="3810000"/>
            <a:ext cx="2743200" cy="2911475"/>
            <a:chOff x="1392" y="2400"/>
            <a:chExt cx="1728" cy="1834"/>
          </a:xfrm>
        </p:grpSpPr>
        <p:sp>
          <p:nvSpPr>
            <p:cNvPr id="18451" name="Line 13"/>
            <p:cNvSpPr>
              <a:spLocks noChangeShapeType="1"/>
            </p:cNvSpPr>
            <p:nvPr/>
          </p:nvSpPr>
          <p:spPr bwMode="auto">
            <a:xfrm flipH="1" flipV="1">
              <a:off x="1728" y="2400"/>
              <a:ext cx="240" cy="1152"/>
            </a:xfrm>
            <a:prstGeom prst="line">
              <a:avLst/>
            </a:prstGeom>
            <a:noFill/>
            <a:ln w="38100">
              <a:solidFill>
                <a:srgbClr val="FF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2" name="Text Box 14"/>
            <p:cNvSpPr txBox="1">
              <a:spLocks noChangeArrowheads="1"/>
            </p:cNvSpPr>
            <p:nvPr/>
          </p:nvSpPr>
          <p:spPr bwMode="auto">
            <a:xfrm>
              <a:off x="1392" y="3600"/>
              <a:ext cx="1728" cy="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000">
                  <a:solidFill>
                    <a:schemeClr val="tx2"/>
                  </a:solidFill>
                </a:rPr>
                <a:t>Began testing in 2</a:t>
              </a:r>
              <a:r>
                <a:rPr lang="en-US" sz="2000" baseline="30000">
                  <a:solidFill>
                    <a:schemeClr val="tx2"/>
                  </a:solidFill>
                </a:rPr>
                <a:t>nd</a:t>
              </a:r>
              <a:r>
                <a:rPr lang="en-US" sz="2000">
                  <a:solidFill>
                    <a:schemeClr val="tx2"/>
                  </a:solidFill>
                </a:rPr>
                <a:t> grade and focusing on earlier improvement</a:t>
              </a:r>
            </a:p>
          </p:txBody>
        </p:sp>
      </p:grpSp>
      <p:grpSp>
        <p:nvGrpSpPr>
          <p:cNvPr id="4" name="Group 15"/>
          <p:cNvGrpSpPr>
            <a:grpSpLocks/>
          </p:cNvGrpSpPr>
          <p:nvPr/>
        </p:nvGrpSpPr>
        <p:grpSpPr bwMode="auto">
          <a:xfrm>
            <a:off x="3429000" y="3810000"/>
            <a:ext cx="5334000" cy="1778000"/>
            <a:chOff x="2160" y="2400"/>
            <a:chExt cx="3360" cy="1120"/>
          </a:xfrm>
        </p:grpSpPr>
        <p:sp>
          <p:nvSpPr>
            <p:cNvPr id="18449" name="Line 16"/>
            <p:cNvSpPr>
              <a:spLocks noChangeShapeType="1"/>
            </p:cNvSpPr>
            <p:nvPr/>
          </p:nvSpPr>
          <p:spPr bwMode="auto">
            <a:xfrm flipH="1" flipV="1">
              <a:off x="2160" y="2400"/>
              <a:ext cx="192" cy="768"/>
            </a:xfrm>
            <a:prstGeom prst="line">
              <a:avLst/>
            </a:prstGeom>
            <a:noFill/>
            <a:ln w="38100">
              <a:solidFill>
                <a:srgbClr val="00FF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50" name="Text Box 17"/>
            <p:cNvSpPr txBox="1">
              <a:spLocks noChangeArrowheads="1"/>
            </p:cNvSpPr>
            <p:nvPr/>
          </p:nvSpPr>
          <p:spPr bwMode="auto">
            <a:xfrm>
              <a:off x="2352" y="3072"/>
              <a:ext cx="3168" cy="448"/>
            </a:xfrm>
            <a:prstGeom prst="rect">
              <a:avLst/>
            </a:prstGeom>
            <a:noFill/>
            <a:ln w="9525">
              <a:solidFill>
                <a:srgbClr val="00FF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000">
                  <a:solidFill>
                    <a:schemeClr val="tx2"/>
                  </a:solidFill>
                </a:rPr>
                <a:t>Result of improvement at both 2</a:t>
              </a:r>
              <a:r>
                <a:rPr lang="en-US" sz="2000" baseline="30000">
                  <a:solidFill>
                    <a:schemeClr val="tx2"/>
                  </a:solidFill>
                </a:rPr>
                <a:t>nd</a:t>
              </a:r>
              <a:r>
                <a:rPr lang="en-US" sz="2000">
                  <a:solidFill>
                    <a:schemeClr val="tx2"/>
                  </a:solidFill>
                </a:rPr>
                <a:t> and 3</a:t>
              </a:r>
              <a:r>
                <a:rPr lang="en-US" sz="2000" baseline="30000">
                  <a:solidFill>
                    <a:schemeClr val="tx2"/>
                  </a:solidFill>
                </a:rPr>
                <a:t>rd</a:t>
              </a:r>
              <a:r>
                <a:rPr lang="en-US" sz="2000">
                  <a:solidFill>
                    <a:schemeClr val="tx2"/>
                  </a:solidFill>
                </a:rPr>
                <a:t> Grade</a:t>
              </a:r>
            </a:p>
          </p:txBody>
        </p:sp>
      </p:grpSp>
      <p:grpSp>
        <p:nvGrpSpPr>
          <p:cNvPr id="5" name="Group 18"/>
          <p:cNvGrpSpPr>
            <a:grpSpLocks/>
          </p:cNvGrpSpPr>
          <p:nvPr/>
        </p:nvGrpSpPr>
        <p:grpSpPr bwMode="auto">
          <a:xfrm>
            <a:off x="4038600" y="3810000"/>
            <a:ext cx="5105400" cy="863600"/>
            <a:chOff x="2544" y="2400"/>
            <a:chExt cx="3216" cy="544"/>
          </a:xfrm>
        </p:grpSpPr>
        <p:sp>
          <p:nvSpPr>
            <p:cNvPr id="18447" name="Line 19"/>
            <p:cNvSpPr>
              <a:spLocks noChangeShapeType="1"/>
            </p:cNvSpPr>
            <p:nvPr/>
          </p:nvSpPr>
          <p:spPr bwMode="auto">
            <a:xfrm flipH="1" flipV="1">
              <a:off x="2544" y="2400"/>
              <a:ext cx="48" cy="240"/>
            </a:xfrm>
            <a:prstGeom prst="line">
              <a:avLst/>
            </a:prstGeom>
            <a:noFill/>
            <a:ln w="38100">
              <a:solidFill>
                <a:srgbClr val="FF66FF"/>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48" name="Text Box 20"/>
            <p:cNvSpPr txBox="1">
              <a:spLocks noChangeArrowheads="1"/>
            </p:cNvSpPr>
            <p:nvPr/>
          </p:nvSpPr>
          <p:spPr bwMode="auto">
            <a:xfrm>
              <a:off x="2592" y="2496"/>
              <a:ext cx="3168" cy="448"/>
            </a:xfrm>
            <a:prstGeom prst="rect">
              <a:avLst/>
            </a:prstGeom>
            <a:noFill/>
            <a:ln w="9525">
              <a:solidFill>
                <a:srgbClr val="FF66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000">
                  <a:solidFill>
                    <a:schemeClr val="tx2"/>
                  </a:solidFill>
                </a:rPr>
                <a:t>Began providing intensive interventions in the afternoon to many students</a:t>
              </a:r>
            </a:p>
          </p:txBody>
        </p:sp>
      </p:grpSp>
      <p:grpSp>
        <p:nvGrpSpPr>
          <p:cNvPr id="18444" name="Group 21"/>
          <p:cNvGrpSpPr>
            <a:grpSpLocks/>
          </p:cNvGrpSpPr>
          <p:nvPr/>
        </p:nvGrpSpPr>
        <p:grpSpPr bwMode="auto">
          <a:xfrm>
            <a:off x="228600" y="3733800"/>
            <a:ext cx="2057400" cy="2295525"/>
            <a:chOff x="144" y="2352"/>
            <a:chExt cx="1296" cy="1446"/>
          </a:xfrm>
        </p:grpSpPr>
        <p:sp>
          <p:nvSpPr>
            <p:cNvPr id="18445" name="Text Box 22"/>
            <p:cNvSpPr txBox="1">
              <a:spLocks noChangeArrowheads="1"/>
            </p:cNvSpPr>
            <p:nvPr/>
          </p:nvSpPr>
          <p:spPr bwMode="auto">
            <a:xfrm>
              <a:off x="144" y="3542"/>
              <a:ext cx="1296" cy="256"/>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2000">
                  <a:solidFill>
                    <a:schemeClr val="tx2"/>
                  </a:solidFill>
                </a:rPr>
                <a:t>Baseline year</a:t>
              </a:r>
            </a:p>
          </p:txBody>
        </p:sp>
        <p:sp>
          <p:nvSpPr>
            <p:cNvPr id="18446" name="Line 23"/>
            <p:cNvSpPr>
              <a:spLocks noChangeShapeType="1"/>
            </p:cNvSpPr>
            <p:nvPr/>
          </p:nvSpPr>
          <p:spPr bwMode="auto">
            <a:xfrm flipH="1" flipV="1">
              <a:off x="432" y="2352"/>
              <a:ext cx="240" cy="1152"/>
            </a:xfrm>
            <a:prstGeom prst="line">
              <a:avLst/>
            </a:prstGeom>
            <a:noFill/>
            <a:ln w="381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
                                          </p:val>
                                        </p:tav>
                                        <p:tav tm="100000">
                                          <p:val>
                                            <p:strVal val="#ppt_x"/>
                                          </p:val>
                                        </p:tav>
                                      </p:tavLst>
                                    </p:anim>
                                    <p:anim calcmode="lin" valueType="num">
                                      <p:cBhvr>
                                        <p:cTn id="16" dur="500" fill="hold"/>
                                        <p:tgtEl>
                                          <p:spTgt spid="4"/>
                                        </p:tgtEl>
                                        <p:attrNameLst>
                                          <p:attrName>ppt_y</p:attrName>
                                        </p:attrNameLst>
                                      </p:cBhvr>
                                      <p:tavLst>
                                        <p:tav tm="0">
                                          <p:val>
                                            <p:strVal val="#ppt_y-#ppt_h/2"/>
                                          </p:val>
                                        </p:tav>
                                        <p:tav tm="100000">
                                          <p:val>
                                            <p:strVal val="#ppt_y"/>
                                          </p:val>
                                        </p:tav>
                                      </p:tavLst>
                                    </p:anim>
                                    <p:anim calcmode="lin" valueType="num">
                                      <p:cBhvr>
                                        <p:cTn id="17" dur="500" fill="hold"/>
                                        <p:tgtEl>
                                          <p:spTgt spid="4"/>
                                        </p:tgtEl>
                                        <p:attrNameLst>
                                          <p:attrName>ppt_w</p:attrName>
                                        </p:attrNameLst>
                                      </p:cBhvr>
                                      <p:tavLst>
                                        <p:tav tm="0">
                                          <p:val>
                                            <p:strVal val="#ppt_w"/>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1"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ppt_x</p:attrName>
                                        </p:attrNameLst>
                                      </p:cBhvr>
                                      <p:tavLst>
                                        <p:tav tm="0">
                                          <p:val>
                                            <p:strVal val="#ppt_x"/>
                                          </p:val>
                                        </p:tav>
                                        <p:tav tm="100000">
                                          <p:val>
                                            <p:strVal val="#ppt_x"/>
                                          </p:val>
                                        </p:tav>
                                      </p:tavLst>
                                    </p:anim>
                                    <p:anim calcmode="lin" valueType="num">
                                      <p:cBhvr>
                                        <p:cTn id="24" dur="500" fill="hold"/>
                                        <p:tgtEl>
                                          <p:spTgt spid="5"/>
                                        </p:tgtEl>
                                        <p:attrNameLst>
                                          <p:attrName>ppt_y</p:attrName>
                                        </p:attrNameLst>
                                      </p:cBhvr>
                                      <p:tavLst>
                                        <p:tav tm="0">
                                          <p:val>
                                            <p:strVal val="#ppt_y-#ppt_h/2"/>
                                          </p:val>
                                        </p:tav>
                                        <p:tav tm="100000">
                                          <p:val>
                                            <p:strVal val="#ppt_y"/>
                                          </p:val>
                                        </p:tav>
                                      </p:tavLst>
                                    </p:anim>
                                    <p:anim calcmode="lin" valueType="num">
                                      <p:cBhvr>
                                        <p:cTn id="25" dur="500" fill="hold"/>
                                        <p:tgtEl>
                                          <p:spTgt spid="5"/>
                                        </p:tgtEl>
                                        <p:attrNameLst>
                                          <p:attrName>ppt_w</p:attrName>
                                        </p:attrNameLst>
                                      </p:cBhvr>
                                      <p:tavLst>
                                        <p:tav tm="0">
                                          <p:val>
                                            <p:strVal val="#ppt_w"/>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Autofit/>
          </a:bodyPr>
          <a:lstStyle/>
          <a:p>
            <a:pPr fontAlgn="auto">
              <a:spcAft>
                <a:spcPts val="0"/>
              </a:spcAft>
              <a:defRPr/>
            </a:pPr>
            <a:r>
              <a:rPr lang="en-US" sz="4800" dirty="0" smtClean="0">
                <a:solidFill>
                  <a:schemeClr val="tx2"/>
                </a:solidFill>
                <a:latin typeface="Comic Sans MS"/>
                <a:ea typeface="+mj-ea"/>
                <a:cs typeface="Comic Sans MS"/>
              </a:rPr>
              <a:t>Other data on amount of instruction</a:t>
            </a:r>
            <a:endParaRPr lang="en-US" sz="4800" dirty="0">
              <a:solidFill>
                <a:schemeClr val="tx2"/>
              </a:solidFill>
              <a:latin typeface="Comic Sans MS"/>
              <a:ea typeface="+mj-ea"/>
              <a:cs typeface="Comic Sans MS"/>
            </a:endParaRPr>
          </a:p>
        </p:txBody>
      </p:sp>
      <p:sp>
        <p:nvSpPr>
          <p:cNvPr id="19459" name="Content Placeholder 2"/>
          <p:cNvSpPr>
            <a:spLocks noGrp="1"/>
          </p:cNvSpPr>
          <p:nvPr>
            <p:ph idx="1"/>
          </p:nvPr>
        </p:nvSpPr>
        <p:spPr/>
        <p:txBody>
          <a:bodyPr/>
          <a:lstStyle/>
          <a:p>
            <a:r>
              <a:rPr lang="en-US" dirty="0" smtClean="0">
                <a:cs typeface="Gill Sans MT"/>
              </a:rPr>
              <a:t>Preschool</a:t>
            </a:r>
          </a:p>
          <a:p>
            <a:r>
              <a:rPr lang="en-US" dirty="0" smtClean="0">
                <a:cs typeface="Gill Sans MT"/>
              </a:rPr>
              <a:t>Reading First</a:t>
            </a:r>
            <a:endParaRPr lang="en-US" dirty="0">
              <a:cs typeface="Gill Sans MT"/>
            </a:endParaRPr>
          </a:p>
          <a:p>
            <a:r>
              <a:rPr lang="en-US" dirty="0">
                <a:cs typeface="Gill Sans MT"/>
              </a:rPr>
              <a:t>Absenteeism</a:t>
            </a:r>
          </a:p>
          <a:p>
            <a:r>
              <a:rPr lang="en-US" dirty="0">
                <a:cs typeface="Gill Sans MT"/>
              </a:rPr>
              <a:t>After-school programs</a:t>
            </a:r>
          </a:p>
          <a:p>
            <a:r>
              <a:rPr lang="en-US" dirty="0">
                <a:cs typeface="Gill Sans MT"/>
              </a:rPr>
              <a:t>Summer school </a:t>
            </a:r>
            <a:r>
              <a:rPr lang="en-US" dirty="0" smtClean="0">
                <a:cs typeface="Gill Sans MT"/>
              </a:rPr>
              <a:t>programs</a:t>
            </a:r>
          </a:p>
          <a:p>
            <a:r>
              <a:rPr lang="en-US" dirty="0" smtClean="0">
                <a:cs typeface="Gill Sans MT"/>
              </a:rPr>
              <a:t>Summer reading</a:t>
            </a:r>
            <a:endParaRPr lang="en-US" dirty="0">
              <a:cs typeface="Gill Sans MT"/>
            </a:endParaRPr>
          </a:p>
          <a:p>
            <a:r>
              <a:rPr lang="en-US" dirty="0">
                <a:cs typeface="Gill Sans MT"/>
              </a:rPr>
              <a:t>Snow days</a:t>
            </a:r>
          </a:p>
          <a:p>
            <a:r>
              <a:rPr lang="en-US" dirty="0">
                <a:cs typeface="Gill Sans MT"/>
              </a:rPr>
              <a:t>Days with unplanned teacher absences</a:t>
            </a:r>
          </a:p>
          <a:p>
            <a:endParaRPr lang="en-US" dirty="0">
              <a:latin typeface="Calibri"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cs typeface="Gill Sans MT"/>
              </a:rPr>
              <a:t>Protect children’s “reading” time</a:t>
            </a:r>
          </a:p>
          <a:p>
            <a:r>
              <a:rPr lang="en-US" dirty="0" smtClean="0">
                <a:cs typeface="Gill Sans MT"/>
              </a:rPr>
              <a:t>Be vigilant about lost time</a:t>
            </a:r>
          </a:p>
          <a:p>
            <a:r>
              <a:rPr lang="en-US" dirty="0" smtClean="0">
                <a:cs typeface="Gill Sans MT"/>
              </a:rPr>
              <a:t>Seek ways to increase academic time within and beyond the school day/year</a:t>
            </a:r>
          </a:p>
          <a:p>
            <a:r>
              <a:rPr lang="en-US" dirty="0" smtClean="0">
                <a:cs typeface="Gill Sans MT"/>
              </a:rPr>
              <a:t>Never do in small group what could have been done as well in whole class; never do individually what can be done as well in small group (grouping has clear benefits, but it also has costs)</a:t>
            </a:r>
          </a:p>
          <a:p>
            <a:r>
              <a:rPr lang="en-US" dirty="0" smtClean="0">
                <a:cs typeface="Gill Sans MT"/>
              </a:rPr>
              <a:t>Multi-tier support needs to be more protective of learning time</a:t>
            </a:r>
          </a:p>
          <a:p>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What to do?</a:t>
            </a:r>
            <a:endParaRPr lang="en-US" sz="4800" dirty="0">
              <a:latin typeface="Comic Sans MS"/>
              <a:cs typeface="Comic Sans MS"/>
            </a:endParaRPr>
          </a:p>
        </p:txBody>
      </p:sp>
    </p:spTree>
    <p:extLst>
      <p:ext uri="{BB962C8B-B14F-4D97-AF65-F5344CB8AC3E}">
        <p14:creationId xmlns:p14="http://schemas.microsoft.com/office/powerpoint/2010/main" val="2005560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What we teach matters</a:t>
            </a:r>
          </a:p>
          <a:p>
            <a:r>
              <a:rPr lang="en-US" dirty="0" smtClean="0"/>
              <a:t>One of the great research findings is that students tend to learn what is taught (Walker &amp; </a:t>
            </a:r>
            <a:r>
              <a:rPr lang="en-US" dirty="0" err="1" smtClean="0"/>
              <a:t>Schefarzik</a:t>
            </a:r>
            <a:r>
              <a:rPr lang="en-US" dirty="0" smtClean="0"/>
              <a:t>, 1967)</a:t>
            </a:r>
          </a:p>
          <a:p>
            <a:r>
              <a:rPr lang="en-US" dirty="0" smtClean="0"/>
              <a:t>Research finds curriculum to be the second most important influencer of learning (though this is a bit of an intellectual trick)</a:t>
            </a:r>
          </a:p>
          <a:p>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Curriculum</a:t>
            </a:r>
            <a:endParaRPr lang="en-US" sz="4800" dirty="0">
              <a:latin typeface="Comic Sans MS"/>
              <a:cs typeface="Comic Sans MS"/>
            </a:endParaRPr>
          </a:p>
        </p:txBody>
      </p:sp>
    </p:spTree>
    <p:extLst>
      <p:ext uri="{BB962C8B-B14F-4D97-AF65-F5344CB8AC3E}">
        <p14:creationId xmlns:p14="http://schemas.microsoft.com/office/powerpoint/2010/main" val="4195931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We don’t know exactly what needs to be taught</a:t>
            </a:r>
          </a:p>
          <a:p>
            <a:r>
              <a:rPr lang="en-US" dirty="0" smtClean="0"/>
              <a:t>There are always examples of children who made good progress without any instruction in particular aspects of reading</a:t>
            </a:r>
          </a:p>
          <a:p>
            <a:r>
              <a:rPr lang="en-US" dirty="0" smtClean="0"/>
              <a:t>However, there is “content” that consistently shows benefits for the group </a:t>
            </a:r>
          </a:p>
          <a:p>
            <a:r>
              <a:rPr lang="en-US" dirty="0" smtClean="0"/>
              <a:t>Essential that we give students every opportunity to learn all of the components of reading that make a learning difference</a:t>
            </a:r>
          </a:p>
          <a:p>
            <a:endParaRPr lang="en-US" dirty="0" smtClean="0"/>
          </a:p>
          <a:p>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Curriculum</a:t>
            </a:r>
            <a:endParaRPr lang="en-US" sz="4800" dirty="0">
              <a:latin typeface="Comic Sans MS"/>
              <a:cs typeface="Comic Sans MS"/>
            </a:endParaRPr>
          </a:p>
        </p:txBody>
      </p:sp>
    </p:spTree>
    <p:extLst>
      <p:ext uri="{BB962C8B-B14F-4D97-AF65-F5344CB8AC3E}">
        <p14:creationId xmlns:p14="http://schemas.microsoft.com/office/powerpoint/2010/main" val="7540363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PA ability detect</a:t>
            </a:r>
            <a:r>
              <a:rPr lang="en-US" dirty="0"/>
              <a:t>, manipulate, </a:t>
            </a:r>
            <a:r>
              <a:rPr lang="en-US" dirty="0" smtClean="0"/>
              <a:t>or analyze </a:t>
            </a:r>
            <a:r>
              <a:rPr lang="en-US" dirty="0"/>
              <a:t>the auditory aspects of spoken language </a:t>
            </a:r>
            <a:r>
              <a:rPr lang="en-US" dirty="0" smtClean="0"/>
              <a:t>independent of meaning (e.g., word separations, syllables, rhymes, phonemes)</a:t>
            </a:r>
          </a:p>
          <a:p>
            <a:r>
              <a:rPr lang="en-US" dirty="0" smtClean="0"/>
              <a:t>Individuals who can “fully segment” words do better in reading than those who cannot</a:t>
            </a:r>
          </a:p>
          <a:p>
            <a:r>
              <a:rPr lang="en-US" dirty="0" smtClean="0"/>
              <a:t>Research has found PA to be a good predictor of later reading achievement (especially of decoding)</a:t>
            </a:r>
          </a:p>
          <a:p>
            <a:r>
              <a:rPr lang="en-US" dirty="0" smtClean="0"/>
              <a:t>Research shows that it is possible to teach children to hear and manipulate the sounds of language in preschool, kindergarten, and grade 1 (and older readers who struggle with this skill)</a:t>
            </a:r>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Phonological Awareness</a:t>
            </a:r>
            <a:endParaRPr lang="en-US" sz="4800" dirty="0">
              <a:latin typeface="Comic Sans MS"/>
              <a:cs typeface="Comic Sans MS"/>
            </a:endParaRPr>
          </a:p>
        </p:txBody>
      </p:sp>
    </p:spTree>
    <p:extLst>
      <p:ext uri="{BB962C8B-B14F-4D97-AF65-F5344CB8AC3E}">
        <p14:creationId xmlns:p14="http://schemas.microsoft.com/office/powerpoint/2010/main" val="3413406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PA is a continuum—learners go from grosser to finer sounds with the end point being full segmentation </a:t>
            </a:r>
          </a:p>
          <a:p>
            <a:r>
              <a:rPr lang="en-US" dirty="0" smtClean="0"/>
              <a:t>PA instruction has larger effect sizes in “normal classroom” studies than in studies of reading disabled children</a:t>
            </a:r>
          </a:p>
          <a:p>
            <a:r>
              <a:rPr lang="en-US" dirty="0" smtClean="0"/>
              <a:t>Rhyming has the weakest effects of the PA skills</a:t>
            </a:r>
          </a:p>
          <a:p>
            <a:r>
              <a:rPr lang="en-US" dirty="0" smtClean="0"/>
              <a:t>PA instruction is most effective when it is kept simple and when it is combined with letter name training</a:t>
            </a:r>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Phonological Awareness</a:t>
            </a:r>
            <a:endParaRPr lang="en-US" sz="4800" dirty="0">
              <a:latin typeface="Comic Sans MS"/>
              <a:cs typeface="Comic Sans MS"/>
            </a:endParaRPr>
          </a:p>
        </p:txBody>
      </p:sp>
    </p:spTree>
    <p:extLst>
      <p:ext uri="{BB962C8B-B14F-4D97-AF65-F5344CB8AC3E}">
        <p14:creationId xmlns:p14="http://schemas.microsoft.com/office/powerpoint/2010/main" val="171589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By kindergarten, kids usually need only about 14-18 hours of phonemic awareness training </a:t>
            </a:r>
          </a:p>
          <a:p>
            <a:r>
              <a:rPr lang="en-US" dirty="0" smtClean="0"/>
              <a:t>Instruction was usually individual or small group</a:t>
            </a:r>
          </a:p>
          <a:p>
            <a:endParaRPr lang="en-US" dirty="0" smtClean="0"/>
          </a:p>
          <a:p>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Phonological Awareness</a:t>
            </a:r>
            <a:endParaRPr lang="en-US" sz="4800" dirty="0">
              <a:latin typeface="Comic Sans MS"/>
              <a:cs typeface="Comic Sans MS"/>
            </a:endParaRPr>
          </a:p>
        </p:txBody>
      </p:sp>
    </p:spTree>
    <p:extLst>
      <p:ext uri="{BB962C8B-B14F-4D97-AF65-F5344CB8AC3E}">
        <p14:creationId xmlns:p14="http://schemas.microsoft.com/office/powerpoint/2010/main" val="3231304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latin typeface="Comic Sans MS"/>
                <a:cs typeface="Comic Sans MS"/>
              </a:rPr>
              <a:t>So what matters?</a:t>
            </a:r>
            <a:endParaRPr lang="en-US" sz="4800" dirty="0">
              <a:latin typeface="Comic Sans MS"/>
              <a:cs typeface="Comic Sans MS"/>
            </a:endParaRPr>
          </a:p>
        </p:txBody>
      </p:sp>
      <p:sp>
        <p:nvSpPr>
          <p:cNvPr id="5" name="Content Placeholder 4"/>
          <p:cNvSpPr>
            <a:spLocks noGrp="1"/>
          </p:cNvSpPr>
          <p:nvPr>
            <p:ph idx="1"/>
          </p:nvPr>
        </p:nvSpPr>
        <p:spPr/>
        <p:txBody>
          <a:bodyPr>
            <a:normAutofit/>
          </a:bodyPr>
          <a:lstStyle/>
          <a:p>
            <a:pPr marL="0" indent="0">
              <a:buNone/>
            </a:pPr>
            <a:r>
              <a:rPr lang="en-US" sz="9600" dirty="0"/>
              <a:t> </a:t>
            </a:r>
            <a:r>
              <a:rPr lang="en-US" sz="9600" dirty="0" smtClean="0"/>
              <a:t>          ?</a:t>
            </a:r>
            <a:endParaRPr lang="en-US" sz="9600" dirty="0"/>
          </a:p>
        </p:txBody>
      </p:sp>
    </p:spTree>
    <p:extLst>
      <p:ext uri="{BB962C8B-B14F-4D97-AF65-F5344CB8AC3E}">
        <p14:creationId xmlns:p14="http://schemas.microsoft.com/office/powerpoint/2010/main" val="4089175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Decoding refers to knowledge of letters, letter sounds, and spelling patterns and the ability to use this knowledge to figure out the pronunciation of printed words</a:t>
            </a:r>
          </a:p>
          <a:p>
            <a:r>
              <a:rPr lang="en-US" dirty="0" smtClean="0"/>
              <a:t>Research finds Decoding instruction to be effective in K, Grades 1 and 2, and with older struggling readers (but the biggest payoffs are early on)</a:t>
            </a:r>
          </a:p>
          <a:p>
            <a:r>
              <a:rPr lang="en-US" dirty="0" smtClean="0"/>
              <a:t>Decoding instruction found to improve reading of </a:t>
            </a:r>
            <a:r>
              <a:rPr lang="en-US" dirty="0" err="1" smtClean="0"/>
              <a:t>nonwords</a:t>
            </a:r>
            <a:r>
              <a:rPr lang="en-US" dirty="0" smtClean="0"/>
              <a:t> and words, oral reading fluency, spelling and reading comprehension with younger readers and word reading and fluency with older struggling readers</a:t>
            </a:r>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latin typeface="Comic Sans MS"/>
                <a:cs typeface="Comic Sans MS"/>
              </a:rPr>
              <a:t>Decoding</a:t>
            </a:r>
            <a:endParaRPr lang="en-US" dirty="0">
              <a:latin typeface="Comic Sans MS"/>
              <a:cs typeface="Comic Sans MS"/>
            </a:endParaRPr>
          </a:p>
        </p:txBody>
      </p:sp>
    </p:spTree>
    <p:extLst>
      <p:ext uri="{BB962C8B-B14F-4D97-AF65-F5344CB8AC3E}">
        <p14:creationId xmlns:p14="http://schemas.microsoft.com/office/powerpoint/2010/main" val="1187959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smtClean="0"/>
              <a:t>Systematic phonics instruction better than no phonics instruction or “diagnostic phonics”</a:t>
            </a:r>
          </a:p>
          <a:p>
            <a:r>
              <a:rPr lang="en-US" dirty="0" smtClean="0"/>
              <a:t>Multiple years of phonics training best</a:t>
            </a:r>
          </a:p>
          <a:p>
            <a:r>
              <a:rPr lang="en-US" dirty="0" smtClean="0"/>
              <a:t>Most successful instruction was delivered to individuals or small groups</a:t>
            </a:r>
          </a:p>
          <a:p>
            <a:r>
              <a:rPr lang="en-US" dirty="0" smtClean="0"/>
              <a:t>Importance of a quiet classroom during decoding instruction</a:t>
            </a:r>
          </a:p>
          <a:p>
            <a:r>
              <a:rPr lang="en-US" dirty="0" smtClean="0"/>
              <a:t>No single program had enough research to recommend a program, though all worked to some extent</a:t>
            </a:r>
          </a:p>
          <a:p>
            <a:r>
              <a:rPr lang="en-US" dirty="0" smtClean="0"/>
              <a:t>Include decoding and encoding practice</a:t>
            </a:r>
          </a:p>
          <a:p>
            <a:endParaRPr lang="en-US" dirty="0"/>
          </a:p>
          <a:p>
            <a:endParaRPr lang="en-US" dirty="0" smtClean="0"/>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latin typeface="Comic Sans MS"/>
                <a:cs typeface="Comic Sans MS"/>
              </a:rPr>
              <a:t>Decoding</a:t>
            </a:r>
            <a:endParaRPr lang="en-US" dirty="0">
              <a:latin typeface="Comic Sans MS"/>
              <a:cs typeface="Comic Sans MS"/>
            </a:endParaRPr>
          </a:p>
        </p:txBody>
      </p:sp>
    </p:spTree>
    <p:extLst>
      <p:ext uri="{BB962C8B-B14F-4D97-AF65-F5344CB8AC3E}">
        <p14:creationId xmlns:p14="http://schemas.microsoft.com/office/powerpoint/2010/main" val="716105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Vocabulary refers to knowledge of the meanings and meaningful parts of words</a:t>
            </a:r>
          </a:p>
          <a:p>
            <a:r>
              <a:rPr lang="en-US" dirty="0" smtClean="0"/>
              <a:t>Explicit vocabulary teaching improves reading comprehension</a:t>
            </a:r>
          </a:p>
          <a:p>
            <a:r>
              <a:rPr lang="en-US" dirty="0" smtClean="0"/>
              <a:t>Effective vocabulary instruction focuses on words that are common in text, but not common in oral language, and such instruction emphasizes depth of meaning, relationships among words, vocabulary use, and review</a:t>
            </a:r>
          </a:p>
          <a:p>
            <a:r>
              <a:rPr lang="en-US" dirty="0" smtClean="0"/>
              <a:t>Teaching of morphology is beneficial, too</a:t>
            </a:r>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Vocabulary</a:t>
            </a:r>
            <a:endParaRPr lang="en-US" sz="4800" dirty="0">
              <a:latin typeface="Comic Sans MS"/>
              <a:cs typeface="Comic Sans MS"/>
            </a:endParaRPr>
          </a:p>
        </p:txBody>
      </p:sp>
    </p:spTree>
    <p:extLst>
      <p:ext uri="{BB962C8B-B14F-4D97-AF65-F5344CB8AC3E}">
        <p14:creationId xmlns:p14="http://schemas.microsoft.com/office/powerpoint/2010/main" val="39616638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Oral reading fluency refers to the ability to read text accurately, with sufficient speed, and prosody</a:t>
            </a:r>
          </a:p>
          <a:p>
            <a:r>
              <a:rPr lang="en-US" dirty="0"/>
              <a:t>O</a:t>
            </a:r>
            <a:r>
              <a:rPr lang="en-US" dirty="0" smtClean="0"/>
              <a:t>ral reading fluency instruction improves word reading, fluency, and reading comprehension (oral and silent)</a:t>
            </a:r>
          </a:p>
          <a:p>
            <a:r>
              <a:rPr lang="en-US" dirty="0" smtClean="0"/>
              <a:t>Oral reading fluency is developmental: initially accuracy is especially important, then speed develops, and later prosody becomes important</a:t>
            </a:r>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Oral Reading Fluency</a:t>
            </a:r>
            <a:endParaRPr lang="en-US" sz="4800" dirty="0">
              <a:latin typeface="Comic Sans MS"/>
              <a:cs typeface="Comic Sans MS"/>
            </a:endParaRPr>
          </a:p>
        </p:txBody>
      </p:sp>
    </p:spTree>
    <p:extLst>
      <p:ext uri="{BB962C8B-B14F-4D97-AF65-F5344CB8AC3E}">
        <p14:creationId xmlns:p14="http://schemas.microsoft.com/office/powerpoint/2010/main" val="438348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Fluency instruction has been found to be important (improved comprehension) in grades 1-4, and with remedial readers in grades 1-12</a:t>
            </a:r>
          </a:p>
          <a:p>
            <a:r>
              <a:rPr lang="en-US" dirty="0" smtClean="0"/>
              <a:t>Impact of fluency teaching was equal for regular classroom instruction and with reading disabled students</a:t>
            </a:r>
          </a:p>
          <a:p>
            <a:r>
              <a:rPr lang="en-US" dirty="0" smtClean="0"/>
              <a:t>Correlational studies show that the importance of fluency declines across the years, but that even by Grade 8 fluency differences explain 25% of the variation in reading comprehension</a:t>
            </a:r>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Oral Reading Fluency</a:t>
            </a:r>
            <a:endParaRPr lang="en-US" sz="4800" dirty="0">
              <a:latin typeface="Comic Sans MS"/>
              <a:cs typeface="Comic Sans MS"/>
            </a:endParaRPr>
          </a:p>
        </p:txBody>
      </p:sp>
    </p:spTree>
    <p:extLst>
      <p:ext uri="{BB962C8B-B14F-4D97-AF65-F5344CB8AC3E}">
        <p14:creationId xmlns:p14="http://schemas.microsoft.com/office/powerpoint/2010/main" val="3868637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Effective fluency instruction focuses on relatively difficult text</a:t>
            </a:r>
          </a:p>
          <a:p>
            <a:r>
              <a:rPr lang="en-US" dirty="0" smtClean="0"/>
              <a:t>It emphasizes oral reading, feedback, modeling, repetition</a:t>
            </a:r>
          </a:p>
          <a:p>
            <a:r>
              <a:rPr lang="en-US" dirty="0" smtClean="0"/>
              <a:t>There are now some computer-driven silent reading programs that seem to be effective</a:t>
            </a:r>
          </a:p>
          <a:p>
            <a:r>
              <a:rPr lang="en-US" dirty="0" smtClean="0"/>
              <a:t>Instructional options: paired reading, partner reading, repeated reading, echo reading, neurological impress, etc.</a:t>
            </a:r>
          </a:p>
          <a:p>
            <a:endParaRPr lang="en-US" dirty="0" smtClean="0"/>
          </a:p>
          <a:p>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Oral Reading Fluency</a:t>
            </a:r>
            <a:endParaRPr lang="en-US" sz="4800" dirty="0">
              <a:latin typeface="Comic Sans MS"/>
              <a:cs typeface="Comic Sans MS"/>
            </a:endParaRPr>
          </a:p>
        </p:txBody>
      </p:sp>
    </p:spTree>
    <p:extLst>
      <p:ext uri="{BB962C8B-B14F-4D97-AF65-F5344CB8AC3E}">
        <p14:creationId xmlns:p14="http://schemas.microsoft.com/office/powerpoint/2010/main" val="19107350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r>
              <a:rPr lang="en-US" dirty="0"/>
              <a:t>Reading comprehension is a process in which the reader constructs meaning </a:t>
            </a:r>
            <a:r>
              <a:rPr lang="en-US" dirty="0" smtClean="0"/>
              <a:t>from the information included in the text and </a:t>
            </a:r>
            <a:r>
              <a:rPr lang="en-US" dirty="0"/>
              <a:t>the </a:t>
            </a:r>
            <a:r>
              <a:rPr lang="en-US" dirty="0" smtClean="0"/>
              <a:t>reader’s knowledge </a:t>
            </a:r>
          </a:p>
          <a:p>
            <a:r>
              <a:rPr lang="en-US" dirty="0" smtClean="0"/>
              <a:t>Comprehension strategy instruction improves reading achievement</a:t>
            </a:r>
          </a:p>
          <a:p>
            <a:r>
              <a:rPr lang="en-US" dirty="0"/>
              <a:t>S</a:t>
            </a:r>
            <a:r>
              <a:rPr lang="en-US" dirty="0" smtClean="0"/>
              <a:t>ummarization, questioning, monitoring, visualization, text structure, inferencing, and prior knowledge use were all effective comprehension strategies</a:t>
            </a:r>
          </a:p>
          <a:p>
            <a:r>
              <a:rPr lang="en-US" dirty="0" smtClean="0"/>
              <a:t>Strategy instruction was effective across a wide range of grade levels and with both average and disabled readers</a:t>
            </a:r>
          </a:p>
          <a:p>
            <a:endParaRPr lang="en-US" dirty="0"/>
          </a:p>
          <a:p>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Reading Comprehension</a:t>
            </a:r>
            <a:endParaRPr lang="en-US" sz="4800" dirty="0">
              <a:latin typeface="Comic Sans MS"/>
              <a:cs typeface="Comic Sans MS"/>
            </a:endParaRPr>
          </a:p>
        </p:txBody>
      </p:sp>
    </p:spTree>
    <p:extLst>
      <p:ext uri="{BB962C8B-B14F-4D97-AF65-F5344CB8AC3E}">
        <p14:creationId xmlns:p14="http://schemas.microsoft.com/office/powerpoint/2010/main" val="23945730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Gradual release of responsibility approaches were effective for teaching reading comprehension</a:t>
            </a:r>
          </a:p>
          <a:p>
            <a:r>
              <a:rPr lang="en-US" dirty="0" smtClean="0"/>
              <a:t>Teaching question types is not an effective way of teaching reading comprehension </a:t>
            </a:r>
            <a:endParaRPr lang="en-US" dirty="0"/>
          </a:p>
          <a:p>
            <a:r>
              <a:rPr lang="en-US" dirty="0" smtClean="0"/>
              <a:t>But prior knowledge matters in reading comprehension and it is critical that we use reading to build knowledge</a:t>
            </a:r>
          </a:p>
          <a:p>
            <a:r>
              <a:rPr lang="en-US" dirty="0" smtClean="0"/>
              <a:t>Even good strategy instruction will place a heavy emphasis on content </a:t>
            </a:r>
          </a:p>
          <a:p>
            <a:endParaRPr lang="en-US" dirty="0"/>
          </a:p>
          <a:p>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Reading Comprehension</a:t>
            </a:r>
            <a:endParaRPr lang="en-US" sz="4800" dirty="0">
              <a:latin typeface="Comic Sans MS"/>
              <a:cs typeface="Comic Sans MS"/>
            </a:endParaRPr>
          </a:p>
        </p:txBody>
      </p:sp>
    </p:spTree>
    <p:extLst>
      <p:ext uri="{BB962C8B-B14F-4D97-AF65-F5344CB8AC3E}">
        <p14:creationId xmlns:p14="http://schemas.microsoft.com/office/powerpoint/2010/main" val="4291202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rgbClr val="D2533C"/>
                </a:solidFill>
              </a:rPr>
              <a:t>No performance differences due to question types (skills)</a:t>
            </a:r>
            <a:endParaRPr lang="en-US" sz="3200" dirty="0">
              <a:solidFill>
                <a:srgbClr val="D2533C"/>
              </a:solidFill>
            </a:endParaRPr>
          </a:p>
        </p:txBody>
      </p:sp>
      <p:sp>
        <p:nvSpPr>
          <p:cNvPr id="5" name="Content Placeholder 4"/>
          <p:cNvSpPr>
            <a:spLocks noGrp="1"/>
          </p:cNvSpPr>
          <p:nvPr>
            <p:ph idx="1"/>
          </p:nvPr>
        </p:nvSpPr>
        <p:spPr/>
        <p:txBody>
          <a:bodyPr/>
          <a:lstStyle/>
          <a:p>
            <a:r>
              <a:rPr lang="en-US" dirty="0" smtClean="0"/>
              <a:t>         </a:t>
            </a:r>
            <a:endParaRPr lang="en-US"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57200" y="1676400"/>
            <a:ext cx="8153401" cy="4618038"/>
          </a:xfrm>
          <a:prstGeom prst="rect">
            <a:avLst/>
          </a:prstGeom>
          <a:noFill/>
        </p:spPr>
      </p:pic>
    </p:spTree>
    <p:extLst>
      <p:ext uri="{BB962C8B-B14F-4D97-AF65-F5344CB8AC3E}">
        <p14:creationId xmlns:p14="http://schemas.microsoft.com/office/powerpoint/2010/main" val="368435271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No performance differences due to question types (cont.)</a:t>
            </a:r>
            <a:endParaRPr lang="en-US" sz="3200" dirty="0"/>
          </a:p>
        </p:txBody>
      </p:sp>
      <p:pic>
        <p:nvPicPr>
          <p:cNvPr id="4" name="Content Placeholder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t="6328" b="6328"/>
          <a:stretch>
            <a:fillRect/>
          </a:stretch>
        </p:blipFill>
        <p:spPr>
          <a:noFill/>
        </p:spPr>
      </p:pic>
    </p:spTree>
    <p:extLst>
      <p:ext uri="{BB962C8B-B14F-4D97-AF65-F5344CB8AC3E}">
        <p14:creationId xmlns:p14="http://schemas.microsoft.com/office/powerpoint/2010/main" val="167755694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latin typeface="Comic Sans MS"/>
                <a:cs typeface="Comic Sans MS"/>
              </a:rPr>
              <a:t>So what matters?</a:t>
            </a:r>
            <a:endParaRPr lang="en-US" sz="4800" dirty="0">
              <a:latin typeface="Comic Sans MS"/>
              <a:cs typeface="Comic Sans MS"/>
            </a:endParaRPr>
          </a:p>
        </p:txBody>
      </p:sp>
      <p:sp>
        <p:nvSpPr>
          <p:cNvPr id="5" name="Content Placeholder 4"/>
          <p:cNvSpPr>
            <a:spLocks noGrp="1"/>
          </p:cNvSpPr>
          <p:nvPr>
            <p:ph idx="1"/>
          </p:nvPr>
        </p:nvSpPr>
        <p:spPr/>
        <p:txBody>
          <a:bodyPr>
            <a:normAutofit/>
          </a:bodyPr>
          <a:lstStyle/>
          <a:p>
            <a:r>
              <a:rPr lang="en-US" sz="3200" dirty="0" smtClean="0"/>
              <a:t>  </a:t>
            </a:r>
            <a:r>
              <a:rPr lang="en-US" sz="3200" dirty="0" smtClean="0">
                <a:latin typeface="Gill Sans MT"/>
                <a:cs typeface="Gill Sans MT"/>
              </a:rPr>
              <a:t>Children’s experience</a:t>
            </a:r>
            <a:endParaRPr lang="en-US" sz="9600" dirty="0">
              <a:latin typeface="Gill Sans MT"/>
              <a:cs typeface="Gill Sans MT"/>
            </a:endParaRPr>
          </a:p>
        </p:txBody>
      </p:sp>
    </p:spTree>
    <p:extLst>
      <p:ext uri="{BB962C8B-B14F-4D97-AF65-F5344CB8AC3E}">
        <p14:creationId xmlns:p14="http://schemas.microsoft.com/office/powerpoint/2010/main" val="15637897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309563" y="1828800"/>
            <a:ext cx="8529637" cy="4879975"/>
          </a:xfrm>
        </p:spPr>
      </p:pic>
      <p:sp>
        <p:nvSpPr>
          <p:cNvPr id="2" name="TextBox 1"/>
          <p:cNvSpPr txBox="1"/>
          <p:nvPr/>
        </p:nvSpPr>
        <p:spPr>
          <a:xfrm>
            <a:off x="406879" y="609600"/>
            <a:ext cx="8273217" cy="584776"/>
          </a:xfrm>
          <a:prstGeom prst="rect">
            <a:avLst/>
          </a:prstGeom>
          <a:noFill/>
        </p:spPr>
        <p:txBody>
          <a:bodyPr wrap="square" rtlCol="0">
            <a:spAutoFit/>
          </a:bodyPr>
          <a:lstStyle/>
          <a:p>
            <a:pPr algn="ctr"/>
            <a:r>
              <a:rPr lang="en-US" sz="3200" dirty="0">
                <a:solidFill>
                  <a:srgbClr val="D2533C"/>
                </a:solidFill>
              </a:rPr>
              <a:t>Text differences </a:t>
            </a:r>
            <a:r>
              <a:rPr lang="en-US" sz="3200" dirty="0" smtClean="0">
                <a:solidFill>
                  <a:srgbClr val="D2533C"/>
                </a:solidFill>
              </a:rPr>
              <a:t>affect </a:t>
            </a:r>
            <a:r>
              <a:rPr lang="en-US" sz="3200" dirty="0">
                <a:solidFill>
                  <a:srgbClr val="D2533C"/>
                </a:solidFill>
              </a:rPr>
              <a:t>reading performance</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Research shows a close relationship between reading and writing</a:t>
            </a:r>
          </a:p>
          <a:p>
            <a:r>
              <a:rPr lang="en-US" dirty="0" smtClean="0"/>
              <a:t>Lots of skill and strategy overlap, and yet, reading and writing are independent</a:t>
            </a:r>
          </a:p>
          <a:p>
            <a:r>
              <a:rPr lang="en-US" dirty="0" smtClean="0"/>
              <a:t>If they were not, then you would only need to teach one or the other</a:t>
            </a:r>
          </a:p>
          <a:p>
            <a:r>
              <a:rPr lang="en-US" dirty="0" smtClean="0"/>
              <a:t>However, the overlap is what allows the cross-linguistic teaching to pay off</a:t>
            </a:r>
          </a:p>
          <a:p>
            <a:r>
              <a:rPr lang="en-US" dirty="0"/>
              <a:t>Graham &amp; Hebert (2010): Meta-analyses of experimental studies show that writing about text can have a powerful impact on writing and reading achievement</a:t>
            </a:r>
          </a:p>
          <a:p>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Writing</a:t>
            </a:r>
            <a:endParaRPr lang="en-US" sz="4800" dirty="0">
              <a:latin typeface="Comic Sans MS"/>
              <a:cs typeface="Comic Sans MS"/>
            </a:endParaRPr>
          </a:p>
        </p:txBody>
      </p:sp>
    </p:spTree>
    <p:extLst>
      <p:ext uri="{BB962C8B-B14F-4D97-AF65-F5344CB8AC3E}">
        <p14:creationId xmlns:p14="http://schemas.microsoft.com/office/powerpoint/2010/main" val="27693934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370852" cy="1143000"/>
          </a:xfrm>
        </p:spPr>
        <p:txBody>
          <a:bodyPr/>
          <a:lstStyle/>
          <a:p>
            <a:pPr eaLnBrk="1" fontAlgn="auto" hangingPunct="1">
              <a:spcAft>
                <a:spcPts val="0"/>
              </a:spcAft>
              <a:defRPr/>
            </a:pPr>
            <a:r>
              <a:rPr lang="en-US" sz="4800" dirty="0" smtClean="0">
                <a:latin typeface="Comic Sans MS"/>
                <a:cs typeface="Comic Sans MS"/>
              </a:rPr>
              <a:t>Some key research results from writing about text</a:t>
            </a:r>
            <a:endParaRPr lang="en-US" sz="4800" dirty="0">
              <a:latin typeface="Comic Sans MS"/>
              <a:cs typeface="Comic Sans MS"/>
            </a:endParaRPr>
          </a:p>
        </p:txBody>
      </p:sp>
      <p:sp>
        <p:nvSpPr>
          <p:cNvPr id="17411" name="Content Placeholder 2"/>
          <p:cNvSpPr>
            <a:spLocks noGrp="1"/>
          </p:cNvSpPr>
          <p:nvPr>
            <p:ph idx="1"/>
          </p:nvPr>
        </p:nvSpPr>
        <p:spPr/>
        <p:txBody>
          <a:bodyPr>
            <a:normAutofit/>
          </a:bodyPr>
          <a:lstStyle/>
          <a:p>
            <a:pPr eaLnBrk="1" hangingPunct="1"/>
            <a:r>
              <a:rPr lang="en-US" dirty="0" smtClean="0"/>
              <a:t>93% of study outcomes in which students wrote about text showed positive impacts (grades 2-12)</a:t>
            </a:r>
          </a:p>
          <a:p>
            <a:pPr eaLnBrk="1" hangingPunct="1"/>
            <a:r>
              <a:rPr lang="en-US" dirty="0" smtClean="0"/>
              <a:t>There were better effects for the good writers, but when students were explicitly taught how to write (not just assigned writing), then these impacts were equally large for poor readers</a:t>
            </a:r>
          </a:p>
          <a:p>
            <a:pPr eaLnBrk="1" hangingPunct="1"/>
            <a:r>
              <a:rPr lang="en-US" dirty="0" smtClean="0"/>
              <a:t>Writing about text was more powerful than just reading, or reading/rereading/studying text, or discussing text</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8370852" cy="1143000"/>
          </a:xfrm>
        </p:spPr>
        <p:txBody>
          <a:bodyPr/>
          <a:lstStyle/>
          <a:p>
            <a:pPr eaLnBrk="1" fontAlgn="auto" hangingPunct="1">
              <a:spcAft>
                <a:spcPts val="0"/>
              </a:spcAft>
              <a:defRPr/>
            </a:pPr>
            <a:r>
              <a:rPr lang="en-US" sz="4800" dirty="0" smtClean="0">
                <a:latin typeface="Comic Sans MS"/>
                <a:cs typeface="Comic Sans MS"/>
              </a:rPr>
              <a:t>Other Possibilities</a:t>
            </a:r>
            <a:endParaRPr lang="en-US" sz="4800" dirty="0">
              <a:latin typeface="Comic Sans MS"/>
              <a:cs typeface="Comic Sans MS"/>
            </a:endParaRPr>
          </a:p>
        </p:txBody>
      </p:sp>
      <p:sp>
        <p:nvSpPr>
          <p:cNvPr id="17411" name="Content Placeholder 2"/>
          <p:cNvSpPr>
            <a:spLocks noGrp="1"/>
          </p:cNvSpPr>
          <p:nvPr>
            <p:ph idx="1"/>
          </p:nvPr>
        </p:nvSpPr>
        <p:spPr/>
        <p:txBody>
          <a:bodyPr>
            <a:normAutofit/>
          </a:bodyPr>
          <a:lstStyle/>
          <a:p>
            <a:pPr eaLnBrk="1" hangingPunct="1"/>
            <a:r>
              <a:rPr lang="en-US" dirty="0" smtClean="0"/>
              <a:t>Oral language</a:t>
            </a:r>
          </a:p>
          <a:p>
            <a:pPr eaLnBrk="1" hangingPunct="1"/>
            <a:r>
              <a:rPr lang="en-US" dirty="0" smtClean="0"/>
              <a:t>Content information (domain knowledge, knowledge of the world)</a:t>
            </a:r>
          </a:p>
          <a:p>
            <a:pPr eaLnBrk="1" hangingPunct="1"/>
            <a:endParaRPr lang="en-US" dirty="0" smtClean="0"/>
          </a:p>
        </p:txBody>
      </p:sp>
    </p:spTree>
    <p:extLst>
      <p:ext uri="{BB962C8B-B14F-4D97-AF65-F5344CB8AC3E}">
        <p14:creationId xmlns:p14="http://schemas.microsoft.com/office/powerpoint/2010/main" val="112550397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Quality is hard to define (harder to measure)</a:t>
            </a:r>
          </a:p>
          <a:p>
            <a:r>
              <a:rPr lang="en-US" dirty="0" smtClean="0"/>
              <a:t>I define it negatively: any feature of instruction associated with learning that is not mediated by amount or curriculum</a:t>
            </a:r>
          </a:p>
          <a:p>
            <a:r>
              <a:rPr lang="en-US" dirty="0" smtClean="0"/>
              <a:t>Basically, if two groups receive the same amount of instruction/practice with the same content—then differences in learning are due to qualitative differences</a:t>
            </a:r>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Quality</a:t>
            </a:r>
            <a:endParaRPr lang="en-US" dirty="0"/>
          </a:p>
        </p:txBody>
      </p:sp>
    </p:spTree>
    <p:extLst>
      <p:ext uri="{BB962C8B-B14F-4D97-AF65-F5344CB8AC3E}">
        <p14:creationId xmlns:p14="http://schemas.microsoft.com/office/powerpoint/2010/main" val="25395000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Explicit Teaching</a:t>
            </a:r>
          </a:p>
          <a:p>
            <a:pPr>
              <a:buFont typeface="Wingdings" charset="2"/>
              <a:buChar char="§"/>
            </a:pPr>
            <a:r>
              <a:rPr lang="en-US" dirty="0" smtClean="0"/>
              <a:t>Modeling </a:t>
            </a:r>
          </a:p>
          <a:p>
            <a:pPr>
              <a:buFont typeface="Wingdings" charset="2"/>
              <a:buChar char="§"/>
            </a:pPr>
            <a:r>
              <a:rPr lang="en-US" dirty="0" smtClean="0"/>
              <a:t>Guided practice</a:t>
            </a:r>
          </a:p>
          <a:p>
            <a:pPr>
              <a:buFont typeface="Wingdings" charset="2"/>
              <a:buChar char="§"/>
            </a:pPr>
            <a:r>
              <a:rPr lang="en-US" dirty="0" smtClean="0"/>
              <a:t>Collaborative use</a:t>
            </a:r>
          </a:p>
          <a:p>
            <a:pPr>
              <a:buFont typeface="Wingdings" charset="2"/>
              <a:buChar char="§"/>
            </a:pPr>
            <a:r>
              <a:rPr lang="en-US" dirty="0"/>
              <a:t>I</a:t>
            </a:r>
            <a:r>
              <a:rPr lang="en-US" dirty="0" smtClean="0"/>
              <a:t>ndependent practice </a:t>
            </a:r>
            <a:endParaRPr lang="en-US" dirty="0"/>
          </a:p>
          <a:p>
            <a:pPr>
              <a:buFont typeface="Wingdings" charset="2"/>
              <a:buChar char="§"/>
            </a:pPr>
            <a:r>
              <a:rPr lang="en-US" dirty="0" smtClean="0"/>
              <a:t>Review</a:t>
            </a:r>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Quality</a:t>
            </a:r>
            <a:endParaRPr lang="en-US" dirty="0"/>
          </a:p>
        </p:txBody>
      </p:sp>
    </p:spTree>
    <p:extLst>
      <p:ext uri="{BB962C8B-B14F-4D97-AF65-F5344CB8AC3E}">
        <p14:creationId xmlns:p14="http://schemas.microsoft.com/office/powerpoint/2010/main" val="21879698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Clear purposes of lessons</a:t>
            </a:r>
          </a:p>
          <a:p>
            <a:pPr>
              <a:buFont typeface="Wingdings" charset="2"/>
              <a:buChar char="§"/>
            </a:pPr>
            <a:r>
              <a:rPr lang="en-US" dirty="0" smtClean="0"/>
              <a:t>Students should know what they are doing and what they are trying to learn</a:t>
            </a:r>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Quality</a:t>
            </a:r>
            <a:endParaRPr lang="en-US" dirty="0"/>
          </a:p>
        </p:txBody>
      </p:sp>
    </p:spTree>
    <p:extLst>
      <p:ext uri="{BB962C8B-B14F-4D97-AF65-F5344CB8AC3E}">
        <p14:creationId xmlns:p14="http://schemas.microsoft.com/office/powerpoint/2010/main" val="1237522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Opportunities for response and interaction </a:t>
            </a:r>
            <a:endParaRPr lang="en-US" dirty="0"/>
          </a:p>
          <a:p>
            <a:pPr>
              <a:buFont typeface="Wingdings" charset="2"/>
              <a:buChar char="§"/>
            </a:pPr>
            <a:r>
              <a:rPr lang="en-US" dirty="0" smtClean="0"/>
              <a:t>With teachers</a:t>
            </a:r>
          </a:p>
          <a:p>
            <a:pPr>
              <a:buFont typeface="Wingdings" charset="2"/>
              <a:buChar char="§"/>
            </a:pPr>
            <a:r>
              <a:rPr lang="en-US" dirty="0" smtClean="0"/>
              <a:t>With students</a:t>
            </a:r>
          </a:p>
          <a:p>
            <a:pPr>
              <a:buFont typeface="Wingdings" charset="2"/>
              <a:buChar char="§"/>
            </a:pPr>
            <a:r>
              <a:rPr lang="en-US" dirty="0" smtClean="0"/>
              <a:t>Engagement</a:t>
            </a:r>
          </a:p>
          <a:p>
            <a:pPr>
              <a:buFont typeface="Wingdings" charset="2"/>
              <a:buChar char="§"/>
            </a:pPr>
            <a:r>
              <a:rPr lang="en-US" dirty="0" smtClean="0"/>
              <a:t>Language practice</a:t>
            </a:r>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Quality</a:t>
            </a:r>
            <a:endParaRPr lang="en-US" dirty="0"/>
          </a:p>
        </p:txBody>
      </p:sp>
    </p:spTree>
    <p:extLst>
      <p:ext uri="{BB962C8B-B14F-4D97-AF65-F5344CB8AC3E}">
        <p14:creationId xmlns:p14="http://schemas.microsoft.com/office/powerpoint/2010/main" val="17366761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Clear explanations</a:t>
            </a:r>
          </a:p>
          <a:p>
            <a:endParaRPr lang="en-US" dirty="0" smtClean="0"/>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Quality</a:t>
            </a:r>
            <a:endParaRPr lang="en-US" dirty="0"/>
          </a:p>
        </p:txBody>
      </p:sp>
    </p:spTree>
    <p:extLst>
      <p:ext uri="{BB962C8B-B14F-4D97-AF65-F5344CB8AC3E}">
        <p14:creationId xmlns:p14="http://schemas.microsoft.com/office/powerpoint/2010/main" val="142591250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Reading</a:t>
            </a:r>
            <a:r>
              <a:rPr lang="en-US" dirty="0"/>
              <a:t>/</a:t>
            </a:r>
            <a:r>
              <a:rPr lang="en-US" dirty="0" smtClean="0"/>
              <a:t>writing within instruction</a:t>
            </a:r>
          </a:p>
          <a:p>
            <a:pPr>
              <a:buFont typeface="Wingdings" charset="2"/>
              <a:buChar char="§"/>
            </a:pPr>
            <a:r>
              <a:rPr lang="en-US" dirty="0" smtClean="0"/>
              <a:t>More is better</a:t>
            </a:r>
          </a:p>
          <a:p>
            <a:pPr marL="0" indent="0">
              <a:buNone/>
            </a:pPr>
            <a:endParaRPr lang="en-US" dirty="0" smtClean="0"/>
          </a:p>
          <a:p>
            <a:endParaRPr lang="en-US" dirty="0" smtClean="0"/>
          </a:p>
          <a:p>
            <a:endParaRPr lang="en-US" dirty="0"/>
          </a:p>
        </p:txBody>
      </p:sp>
      <p:sp>
        <p:nvSpPr>
          <p:cNvPr id="3" name="Title 2"/>
          <p:cNvSpPr>
            <a:spLocks noGrp="1"/>
          </p:cNvSpPr>
          <p:nvPr>
            <p:ph type="title"/>
          </p:nvPr>
        </p:nvSpPr>
        <p:spPr/>
        <p:txBody>
          <a:bodyPr/>
          <a:lstStyle/>
          <a:p>
            <a:r>
              <a:rPr lang="en-US" dirty="0" smtClean="0"/>
              <a:t>Quality</a:t>
            </a:r>
            <a:endParaRPr lang="en-US" dirty="0"/>
          </a:p>
        </p:txBody>
      </p:sp>
    </p:spTree>
    <p:extLst>
      <p:ext uri="{BB962C8B-B14F-4D97-AF65-F5344CB8AC3E}">
        <p14:creationId xmlns:p14="http://schemas.microsoft.com/office/powerpoint/2010/main" val="26427012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800" dirty="0" smtClean="0">
                <a:latin typeface="Comic Sans MS"/>
                <a:cs typeface="Comic Sans MS"/>
              </a:rPr>
              <a:t>Experience</a:t>
            </a:r>
            <a:endParaRPr lang="en-US" sz="4800" dirty="0">
              <a:latin typeface="Comic Sans MS"/>
              <a:cs typeface="Comic Sans MS"/>
            </a:endParaRPr>
          </a:p>
        </p:txBody>
      </p:sp>
      <p:sp>
        <p:nvSpPr>
          <p:cNvPr id="5" name="Content Placeholder 4"/>
          <p:cNvSpPr>
            <a:spLocks noGrp="1"/>
          </p:cNvSpPr>
          <p:nvPr>
            <p:ph idx="1"/>
          </p:nvPr>
        </p:nvSpPr>
        <p:spPr/>
        <p:txBody>
          <a:bodyPr>
            <a:normAutofit/>
          </a:bodyPr>
          <a:lstStyle/>
          <a:p>
            <a:r>
              <a:rPr lang="en-US" sz="3200" dirty="0" smtClean="0"/>
              <a:t>  </a:t>
            </a:r>
            <a:r>
              <a:rPr lang="en-US" sz="3200" dirty="0" smtClean="0">
                <a:cs typeface="Gill Sans MT"/>
              </a:rPr>
              <a:t>Amount of experience</a:t>
            </a:r>
          </a:p>
          <a:p>
            <a:r>
              <a:rPr lang="en-US" sz="3200" dirty="0">
                <a:cs typeface="Gill Sans MT"/>
              </a:rPr>
              <a:t> </a:t>
            </a:r>
            <a:r>
              <a:rPr lang="en-US" sz="3200" dirty="0" smtClean="0">
                <a:cs typeface="Gill Sans MT"/>
              </a:rPr>
              <a:t> Content of experience</a:t>
            </a:r>
          </a:p>
          <a:p>
            <a:r>
              <a:rPr lang="en-US" sz="3200" dirty="0">
                <a:cs typeface="Gill Sans MT"/>
              </a:rPr>
              <a:t> </a:t>
            </a:r>
            <a:r>
              <a:rPr lang="en-US" sz="3200" dirty="0" smtClean="0">
                <a:cs typeface="Gill Sans MT"/>
              </a:rPr>
              <a:t> Quality of experience</a:t>
            </a:r>
          </a:p>
          <a:p>
            <a:endParaRPr lang="en-US" sz="3200" dirty="0"/>
          </a:p>
        </p:txBody>
      </p:sp>
    </p:spTree>
    <p:extLst>
      <p:ext uri="{BB962C8B-B14F-4D97-AF65-F5344CB8AC3E}">
        <p14:creationId xmlns:p14="http://schemas.microsoft.com/office/powerpoint/2010/main" val="3330405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More is better than less</a:t>
            </a:r>
          </a:p>
          <a:p>
            <a:r>
              <a:rPr lang="en-US" dirty="0" smtClean="0"/>
              <a:t>PA, phonics, oral reading fluency, vocabulary, comprehension</a:t>
            </a:r>
          </a:p>
          <a:p>
            <a:r>
              <a:rPr lang="en-US" dirty="0" smtClean="0"/>
              <a:t>Need high quality instruction</a:t>
            </a:r>
          </a:p>
          <a:p>
            <a:r>
              <a:rPr lang="en-US" dirty="0" smtClean="0"/>
              <a:t>Important to align supervision, professional development, instructional materials, assessments, and parent support with this framework</a:t>
            </a:r>
            <a:endParaRPr lang="en-US" dirty="0"/>
          </a:p>
        </p:txBody>
      </p:sp>
      <p:sp>
        <p:nvSpPr>
          <p:cNvPr id="3" name="Title 2"/>
          <p:cNvSpPr>
            <a:spLocks noGrp="1"/>
          </p:cNvSpPr>
          <p:nvPr>
            <p:ph type="title"/>
          </p:nvPr>
        </p:nvSpPr>
        <p:spPr/>
        <p:txBody>
          <a:bodyPr/>
          <a:lstStyle/>
          <a:p>
            <a:r>
              <a:rPr lang="en-US" sz="4800" dirty="0" smtClean="0">
                <a:latin typeface="Comic Sans MS"/>
                <a:cs typeface="Comic Sans MS"/>
              </a:rPr>
              <a:t>Summary</a:t>
            </a:r>
            <a:endParaRPr lang="en-US" sz="4800" dirty="0">
              <a:latin typeface="Comic Sans MS"/>
              <a:cs typeface="Comic Sans MS"/>
            </a:endParaRPr>
          </a:p>
        </p:txBody>
      </p:sp>
    </p:spTree>
    <p:extLst>
      <p:ext uri="{BB962C8B-B14F-4D97-AF65-F5344CB8AC3E}">
        <p14:creationId xmlns:p14="http://schemas.microsoft.com/office/powerpoint/2010/main" val="265294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sz="4800" dirty="0" smtClean="0">
                <a:latin typeface="Comic Sans MS" charset="0"/>
              </a:rPr>
              <a:t>Amount </a:t>
            </a:r>
            <a:r>
              <a:rPr lang="en-US" sz="4800" dirty="0">
                <a:latin typeface="Comic Sans MS" charset="0"/>
              </a:rPr>
              <a:t>of Instruction</a:t>
            </a:r>
          </a:p>
        </p:txBody>
      </p:sp>
      <p:sp>
        <p:nvSpPr>
          <p:cNvPr id="37891" name="Rectangle 3"/>
          <p:cNvSpPr>
            <a:spLocks noGrp="1" noChangeArrowheads="1"/>
          </p:cNvSpPr>
          <p:nvPr>
            <p:ph type="body" idx="1"/>
          </p:nvPr>
        </p:nvSpPr>
        <p:spPr>
          <a:xfrm>
            <a:off x="473130" y="2163210"/>
            <a:ext cx="6588125" cy="4425950"/>
          </a:xfrm>
        </p:spPr>
        <p:txBody>
          <a:bodyPr/>
          <a:lstStyle/>
          <a:p>
            <a:endParaRPr lang="en-US" dirty="0" smtClean="0">
              <a:latin typeface="Gill Sans MT"/>
              <a:cs typeface="Gill Sans MT"/>
            </a:endParaRPr>
          </a:p>
          <a:p>
            <a:r>
              <a:rPr lang="en-US" dirty="0" smtClean="0">
                <a:latin typeface="Gill Sans MT"/>
                <a:cs typeface="Gill Sans MT"/>
              </a:rPr>
              <a:t> </a:t>
            </a:r>
            <a:r>
              <a:rPr lang="en-US" dirty="0" smtClean="0">
                <a:cs typeface="Gill Sans MT"/>
              </a:rPr>
              <a:t>Amount of teaching or academic          experience is the most important                        factor in children’s reading                 achievement </a:t>
            </a:r>
          </a:p>
          <a:p>
            <a:r>
              <a:rPr lang="en-US" dirty="0" smtClean="0">
                <a:cs typeface="Gill Sans MT"/>
              </a:rPr>
              <a:t>Children with the most academic            experience make the most                      progress in reading and as                 instructional time increases                     learning tends to go up too</a:t>
            </a:r>
          </a:p>
          <a:p>
            <a:pPr>
              <a:buFontTx/>
              <a:buNone/>
            </a:pPr>
            <a:endParaRPr lang="en-US" dirty="0"/>
          </a:p>
          <a:p>
            <a:endParaRPr lang="en-US" dirty="0"/>
          </a:p>
        </p:txBody>
      </p:sp>
      <p:pic>
        <p:nvPicPr>
          <p:cNvPr id="37892" name="Picture 4" descr="hh00924_"/>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74033" y="2438400"/>
            <a:ext cx="3271837" cy="371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3314" name="Group 3"/>
          <p:cNvGrpSpPr>
            <a:grpSpLocks/>
          </p:cNvGrpSpPr>
          <p:nvPr/>
        </p:nvGrpSpPr>
        <p:grpSpPr bwMode="auto">
          <a:xfrm>
            <a:off x="813759" y="1814513"/>
            <a:ext cx="7971223" cy="4352925"/>
            <a:chOff x="960" y="1008"/>
            <a:chExt cx="4708" cy="2685"/>
          </a:xfrm>
        </p:grpSpPr>
        <p:sp>
          <p:nvSpPr>
            <p:cNvPr id="13322" name="Freeform 4"/>
            <p:cNvSpPr>
              <a:spLocks/>
            </p:cNvSpPr>
            <p:nvPr/>
          </p:nvSpPr>
          <p:spPr bwMode="auto">
            <a:xfrm rot="101830">
              <a:off x="1680" y="3024"/>
              <a:ext cx="672" cy="56"/>
            </a:xfrm>
            <a:custGeom>
              <a:avLst/>
              <a:gdLst>
                <a:gd name="T0" fmla="*/ 0 w 672"/>
                <a:gd name="T1" fmla="*/ 48 h 56"/>
                <a:gd name="T2" fmla="*/ 432 w 672"/>
                <a:gd name="T3" fmla="*/ 48 h 56"/>
                <a:gd name="T4" fmla="*/ 672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23" name="Freeform 5"/>
            <p:cNvSpPr>
              <a:spLocks/>
            </p:cNvSpPr>
            <p:nvPr/>
          </p:nvSpPr>
          <p:spPr bwMode="auto">
            <a:xfrm>
              <a:off x="3168" y="1104"/>
              <a:ext cx="1248" cy="1248"/>
            </a:xfrm>
            <a:custGeom>
              <a:avLst/>
              <a:gdLst>
                <a:gd name="T0" fmla="*/ 0 w 1248"/>
                <a:gd name="T1" fmla="*/ 1248 h 1248"/>
                <a:gd name="T2" fmla="*/ 288 w 1248"/>
                <a:gd name="T3" fmla="*/ 960 h 1248"/>
                <a:gd name="T4" fmla="*/ 480 w 1248"/>
                <a:gd name="T5" fmla="*/ 768 h 1248"/>
                <a:gd name="T6" fmla="*/ 624 w 1248"/>
                <a:gd name="T7" fmla="*/ 624 h 1248"/>
                <a:gd name="T8" fmla="*/ 816 w 1248"/>
                <a:gd name="T9" fmla="*/ 384 h 1248"/>
                <a:gd name="T10" fmla="*/ 1056 w 1248"/>
                <a:gd name="T11" fmla="*/ 192 h 1248"/>
                <a:gd name="T12" fmla="*/ 1152 w 1248"/>
                <a:gd name="T13" fmla="*/ 48 h 1248"/>
                <a:gd name="T14" fmla="*/ 1248 w 1248"/>
                <a:gd name="T15" fmla="*/ 0 h 1248"/>
                <a:gd name="T16" fmla="*/ 0 60000 65536"/>
                <a:gd name="T17" fmla="*/ 0 60000 65536"/>
                <a:gd name="T18" fmla="*/ 0 60000 65536"/>
                <a:gd name="T19" fmla="*/ 0 60000 65536"/>
                <a:gd name="T20" fmla="*/ 0 60000 65536"/>
                <a:gd name="T21" fmla="*/ 0 60000 65536"/>
                <a:gd name="T22" fmla="*/ 0 60000 65536"/>
                <a:gd name="T23" fmla="*/ 0 60000 65536"/>
                <a:gd name="T24" fmla="*/ 0 w 1248"/>
                <a:gd name="T25" fmla="*/ 0 h 1248"/>
                <a:gd name="T26" fmla="*/ 1248 w 1248"/>
                <a:gd name="T27" fmla="*/ 1248 h 12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48" h="1248">
                  <a:moveTo>
                    <a:pt x="0" y="1248"/>
                  </a:moveTo>
                  <a:cubicBezTo>
                    <a:pt x="104" y="1144"/>
                    <a:pt x="208" y="1040"/>
                    <a:pt x="288" y="960"/>
                  </a:cubicBezTo>
                  <a:cubicBezTo>
                    <a:pt x="368" y="880"/>
                    <a:pt x="424" y="824"/>
                    <a:pt x="480" y="768"/>
                  </a:cubicBezTo>
                  <a:cubicBezTo>
                    <a:pt x="536" y="712"/>
                    <a:pt x="568" y="688"/>
                    <a:pt x="624" y="624"/>
                  </a:cubicBezTo>
                  <a:cubicBezTo>
                    <a:pt x="680" y="560"/>
                    <a:pt x="744" y="456"/>
                    <a:pt x="816" y="384"/>
                  </a:cubicBezTo>
                  <a:cubicBezTo>
                    <a:pt x="888" y="312"/>
                    <a:pt x="1000" y="248"/>
                    <a:pt x="1056" y="192"/>
                  </a:cubicBezTo>
                  <a:cubicBezTo>
                    <a:pt x="1112" y="136"/>
                    <a:pt x="1120" y="80"/>
                    <a:pt x="1152" y="48"/>
                  </a:cubicBezTo>
                  <a:cubicBezTo>
                    <a:pt x="1184" y="16"/>
                    <a:pt x="1232" y="8"/>
                    <a:pt x="1248" y="0"/>
                  </a:cubicBezTo>
                </a:path>
              </a:pathLst>
            </a:custGeom>
            <a:noFill/>
            <a:ln w="635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24" name="Freeform 6"/>
            <p:cNvSpPr>
              <a:spLocks/>
            </p:cNvSpPr>
            <p:nvPr/>
          </p:nvSpPr>
          <p:spPr bwMode="auto">
            <a:xfrm>
              <a:off x="2400" y="2654"/>
              <a:ext cx="816" cy="384"/>
            </a:xfrm>
            <a:custGeom>
              <a:avLst/>
              <a:gdLst>
                <a:gd name="T0" fmla="*/ 0 w 816"/>
                <a:gd name="T1" fmla="*/ 384 h 384"/>
                <a:gd name="T2" fmla="*/ 576 w 816"/>
                <a:gd name="T3" fmla="*/ 144 h 384"/>
                <a:gd name="T4" fmla="*/ 816 w 816"/>
                <a:gd name="T5" fmla="*/ 0 h 384"/>
                <a:gd name="T6" fmla="*/ 0 60000 65536"/>
                <a:gd name="T7" fmla="*/ 0 60000 65536"/>
                <a:gd name="T8" fmla="*/ 0 60000 65536"/>
                <a:gd name="T9" fmla="*/ 0 w 816"/>
                <a:gd name="T10" fmla="*/ 0 h 384"/>
                <a:gd name="T11" fmla="*/ 816 w 816"/>
                <a:gd name="T12" fmla="*/ 384 h 384"/>
              </a:gdLst>
              <a:ahLst/>
              <a:cxnLst>
                <a:cxn ang="T6">
                  <a:pos x="T0" y="T1"/>
                </a:cxn>
                <a:cxn ang="T7">
                  <a:pos x="T2" y="T3"/>
                </a:cxn>
                <a:cxn ang="T8">
                  <a:pos x="T4" y="T5"/>
                </a:cxn>
              </a:cxnLst>
              <a:rect l="T9" t="T10" r="T11" b="T12"/>
              <a:pathLst>
                <a:path w="816" h="384">
                  <a:moveTo>
                    <a:pt x="0" y="384"/>
                  </a:moveTo>
                  <a:cubicBezTo>
                    <a:pt x="220" y="296"/>
                    <a:pt x="440" y="208"/>
                    <a:pt x="576" y="144"/>
                  </a:cubicBezTo>
                  <a:cubicBezTo>
                    <a:pt x="712" y="80"/>
                    <a:pt x="764" y="40"/>
                    <a:pt x="816" y="0"/>
                  </a:cubicBezTo>
                </a:path>
              </a:pathLst>
            </a:cu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25" name="Freeform 7"/>
            <p:cNvSpPr>
              <a:spLocks/>
            </p:cNvSpPr>
            <p:nvPr/>
          </p:nvSpPr>
          <p:spPr bwMode="auto">
            <a:xfrm rot="69552">
              <a:off x="3216" y="1905"/>
              <a:ext cx="1200" cy="768"/>
            </a:xfrm>
            <a:custGeom>
              <a:avLst/>
              <a:gdLst>
                <a:gd name="T0" fmla="*/ 0 w 1200"/>
                <a:gd name="T1" fmla="*/ 768 h 768"/>
                <a:gd name="T2" fmla="*/ 288 w 1200"/>
                <a:gd name="T3" fmla="*/ 576 h 768"/>
                <a:gd name="T4" fmla="*/ 480 w 1200"/>
                <a:gd name="T5" fmla="*/ 480 h 768"/>
                <a:gd name="T6" fmla="*/ 720 w 1200"/>
                <a:gd name="T7" fmla="*/ 240 h 768"/>
                <a:gd name="T8" fmla="*/ 960 w 1200"/>
                <a:gd name="T9" fmla="*/ 144 h 768"/>
                <a:gd name="T10" fmla="*/ 1200 w 1200"/>
                <a:gd name="T11" fmla="*/ 0 h 768"/>
                <a:gd name="T12" fmla="*/ 0 60000 65536"/>
                <a:gd name="T13" fmla="*/ 0 60000 65536"/>
                <a:gd name="T14" fmla="*/ 0 60000 65536"/>
                <a:gd name="T15" fmla="*/ 0 60000 65536"/>
                <a:gd name="T16" fmla="*/ 0 60000 65536"/>
                <a:gd name="T17" fmla="*/ 0 60000 65536"/>
                <a:gd name="T18" fmla="*/ 0 w 1200"/>
                <a:gd name="T19" fmla="*/ 0 h 768"/>
                <a:gd name="T20" fmla="*/ 1200 w 1200"/>
                <a:gd name="T21" fmla="*/ 768 h 768"/>
              </a:gdLst>
              <a:ahLst/>
              <a:cxnLst>
                <a:cxn ang="T12">
                  <a:pos x="T0" y="T1"/>
                </a:cxn>
                <a:cxn ang="T13">
                  <a:pos x="T2" y="T3"/>
                </a:cxn>
                <a:cxn ang="T14">
                  <a:pos x="T4" y="T5"/>
                </a:cxn>
                <a:cxn ang="T15">
                  <a:pos x="T6" y="T7"/>
                </a:cxn>
                <a:cxn ang="T16">
                  <a:pos x="T8" y="T9"/>
                </a:cxn>
                <a:cxn ang="T17">
                  <a:pos x="T10" y="T11"/>
                </a:cxn>
              </a:cxnLst>
              <a:rect l="T18" t="T19" r="T20" b="T21"/>
              <a:pathLst>
                <a:path w="1200" h="768">
                  <a:moveTo>
                    <a:pt x="0" y="768"/>
                  </a:moveTo>
                  <a:cubicBezTo>
                    <a:pt x="104" y="696"/>
                    <a:pt x="208" y="624"/>
                    <a:pt x="288" y="576"/>
                  </a:cubicBezTo>
                  <a:cubicBezTo>
                    <a:pt x="368" y="528"/>
                    <a:pt x="408" y="536"/>
                    <a:pt x="480" y="480"/>
                  </a:cubicBezTo>
                  <a:cubicBezTo>
                    <a:pt x="552" y="424"/>
                    <a:pt x="640" y="296"/>
                    <a:pt x="720" y="240"/>
                  </a:cubicBezTo>
                  <a:cubicBezTo>
                    <a:pt x="800" y="184"/>
                    <a:pt x="880" y="184"/>
                    <a:pt x="960" y="144"/>
                  </a:cubicBezTo>
                  <a:cubicBezTo>
                    <a:pt x="1040" y="104"/>
                    <a:pt x="1120" y="52"/>
                    <a:pt x="1200" y="0"/>
                  </a:cubicBezTo>
                </a:path>
              </a:pathLst>
            </a:cu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26" name="Freeform 8"/>
            <p:cNvSpPr>
              <a:spLocks/>
            </p:cNvSpPr>
            <p:nvPr/>
          </p:nvSpPr>
          <p:spPr bwMode="auto">
            <a:xfrm>
              <a:off x="3216" y="2240"/>
              <a:ext cx="1152" cy="496"/>
            </a:xfrm>
            <a:custGeom>
              <a:avLst/>
              <a:gdLst>
                <a:gd name="T0" fmla="*/ 0 w 1152"/>
                <a:gd name="T1" fmla="*/ 496 h 496"/>
                <a:gd name="T2" fmla="*/ 288 w 1152"/>
                <a:gd name="T3" fmla="*/ 400 h 496"/>
                <a:gd name="T4" fmla="*/ 432 w 1152"/>
                <a:gd name="T5" fmla="*/ 304 h 496"/>
                <a:gd name="T6" fmla="*/ 576 w 1152"/>
                <a:gd name="T7" fmla="*/ 208 h 496"/>
                <a:gd name="T8" fmla="*/ 816 w 1152"/>
                <a:gd name="T9" fmla="*/ 112 h 496"/>
                <a:gd name="T10" fmla="*/ 1056 w 1152"/>
                <a:gd name="T11" fmla="*/ 16 h 496"/>
                <a:gd name="T12" fmla="*/ 1152 w 1152"/>
                <a:gd name="T13" fmla="*/ 16 h 496"/>
                <a:gd name="T14" fmla="*/ 0 60000 65536"/>
                <a:gd name="T15" fmla="*/ 0 60000 65536"/>
                <a:gd name="T16" fmla="*/ 0 60000 65536"/>
                <a:gd name="T17" fmla="*/ 0 60000 65536"/>
                <a:gd name="T18" fmla="*/ 0 60000 65536"/>
                <a:gd name="T19" fmla="*/ 0 60000 65536"/>
                <a:gd name="T20" fmla="*/ 0 60000 65536"/>
                <a:gd name="T21" fmla="*/ 0 w 1152"/>
                <a:gd name="T22" fmla="*/ 0 h 496"/>
                <a:gd name="T23" fmla="*/ 1152 w 1152"/>
                <a:gd name="T24" fmla="*/ 496 h 4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2" h="496">
                  <a:moveTo>
                    <a:pt x="0" y="496"/>
                  </a:moveTo>
                  <a:cubicBezTo>
                    <a:pt x="108" y="464"/>
                    <a:pt x="216" y="432"/>
                    <a:pt x="288" y="400"/>
                  </a:cubicBezTo>
                  <a:cubicBezTo>
                    <a:pt x="360" y="368"/>
                    <a:pt x="384" y="336"/>
                    <a:pt x="432" y="304"/>
                  </a:cubicBezTo>
                  <a:cubicBezTo>
                    <a:pt x="480" y="272"/>
                    <a:pt x="512" y="240"/>
                    <a:pt x="576" y="208"/>
                  </a:cubicBezTo>
                  <a:cubicBezTo>
                    <a:pt x="640" y="176"/>
                    <a:pt x="736" y="144"/>
                    <a:pt x="816" y="112"/>
                  </a:cubicBezTo>
                  <a:cubicBezTo>
                    <a:pt x="896" y="80"/>
                    <a:pt x="1000" y="32"/>
                    <a:pt x="1056" y="16"/>
                  </a:cubicBezTo>
                  <a:cubicBezTo>
                    <a:pt x="1112" y="0"/>
                    <a:pt x="1136" y="16"/>
                    <a:pt x="1152" y="16"/>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27" name="Line 9"/>
            <p:cNvSpPr>
              <a:spLocks noChangeShapeType="1"/>
            </p:cNvSpPr>
            <p:nvPr/>
          </p:nvSpPr>
          <p:spPr bwMode="auto">
            <a:xfrm>
              <a:off x="1680" y="1008"/>
              <a:ext cx="0" cy="216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8" name="Line 10"/>
            <p:cNvSpPr>
              <a:spLocks noChangeShapeType="1"/>
            </p:cNvSpPr>
            <p:nvPr/>
          </p:nvSpPr>
          <p:spPr bwMode="auto">
            <a:xfrm rot="5400000">
              <a:off x="3072" y="1776"/>
              <a:ext cx="0" cy="278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9" name="Line 11"/>
            <p:cNvSpPr>
              <a:spLocks noChangeShapeType="1"/>
            </p:cNvSpPr>
            <p:nvPr/>
          </p:nvSpPr>
          <p:spPr bwMode="auto">
            <a:xfrm flipV="1">
              <a:off x="2352" y="316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0" name="Line 12"/>
            <p:cNvSpPr>
              <a:spLocks noChangeShapeType="1"/>
            </p:cNvSpPr>
            <p:nvPr/>
          </p:nvSpPr>
          <p:spPr bwMode="auto">
            <a:xfrm flipV="1">
              <a:off x="3216" y="316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1" name="Line 13"/>
            <p:cNvSpPr>
              <a:spLocks noChangeShapeType="1"/>
            </p:cNvSpPr>
            <p:nvPr/>
          </p:nvSpPr>
          <p:spPr bwMode="auto">
            <a:xfrm flipV="1">
              <a:off x="4368" y="3168"/>
              <a:ext cx="0" cy="9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32" name="Text Box 14"/>
            <p:cNvSpPr txBox="1">
              <a:spLocks noChangeArrowheads="1"/>
            </p:cNvSpPr>
            <p:nvPr/>
          </p:nvSpPr>
          <p:spPr bwMode="auto">
            <a:xfrm>
              <a:off x="2064" y="3251"/>
              <a:ext cx="5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a:latin typeface="Arial" charset="0"/>
                </a:rPr>
                <a:t>16 mos.</a:t>
              </a:r>
            </a:p>
          </p:txBody>
        </p:sp>
        <p:sp>
          <p:nvSpPr>
            <p:cNvPr id="13333" name="Text Box 15"/>
            <p:cNvSpPr txBox="1">
              <a:spLocks noChangeArrowheads="1"/>
            </p:cNvSpPr>
            <p:nvPr/>
          </p:nvSpPr>
          <p:spPr bwMode="auto">
            <a:xfrm>
              <a:off x="2928" y="3251"/>
              <a:ext cx="5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a:latin typeface="Arial" charset="0"/>
                </a:rPr>
                <a:t>24 mos.</a:t>
              </a:r>
            </a:p>
          </p:txBody>
        </p:sp>
        <p:sp>
          <p:nvSpPr>
            <p:cNvPr id="13334" name="Text Box 16"/>
            <p:cNvSpPr txBox="1">
              <a:spLocks noChangeArrowheads="1"/>
            </p:cNvSpPr>
            <p:nvPr/>
          </p:nvSpPr>
          <p:spPr bwMode="auto">
            <a:xfrm>
              <a:off x="4032" y="3251"/>
              <a:ext cx="53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a:latin typeface="Arial" charset="0"/>
                </a:rPr>
                <a:t>36 mos.</a:t>
              </a:r>
            </a:p>
          </p:txBody>
        </p:sp>
        <p:sp>
          <p:nvSpPr>
            <p:cNvPr id="13335" name="Text Box 17"/>
            <p:cNvSpPr txBox="1">
              <a:spLocks noChangeArrowheads="1"/>
            </p:cNvSpPr>
            <p:nvPr/>
          </p:nvSpPr>
          <p:spPr bwMode="auto">
            <a:xfrm rot="-5400000">
              <a:off x="169" y="1943"/>
              <a:ext cx="190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eaLnBrk="0" hangingPunct="0"/>
              <a:r>
                <a:rPr lang="en-US" sz="1400" b="1">
                  <a:latin typeface="Arial" charset="0"/>
                </a:rPr>
                <a:t>Child</a:t>
              </a:r>
              <a:r>
                <a:rPr lang="ja-JP" altLang="en-US" sz="1400" b="1">
                  <a:latin typeface="Arial" charset="0"/>
                </a:rPr>
                <a:t>’</a:t>
              </a:r>
              <a:r>
                <a:rPr lang="en-US" sz="1400" b="1">
                  <a:latin typeface="Arial" charset="0"/>
                </a:rPr>
                <a:t>s Cumulative Vocabulary (Words)</a:t>
              </a:r>
              <a:endParaRPr lang="en-US" sz="1400">
                <a:latin typeface="Arial" charset="0"/>
              </a:endParaRPr>
            </a:p>
          </p:txBody>
        </p:sp>
        <p:sp>
          <p:nvSpPr>
            <p:cNvPr id="13336" name="Text Box 18"/>
            <p:cNvSpPr txBox="1">
              <a:spLocks noChangeArrowheads="1"/>
            </p:cNvSpPr>
            <p:nvPr/>
          </p:nvSpPr>
          <p:spPr bwMode="auto">
            <a:xfrm>
              <a:off x="4416" y="1008"/>
              <a:ext cx="110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dirty="0" smtClean="0">
                  <a:solidFill>
                    <a:srgbClr val="0033CC"/>
                  </a:solidFill>
                  <a:latin typeface="Arial" charset="0"/>
                </a:rPr>
                <a:t>          Professional     </a:t>
              </a:r>
            </a:p>
            <a:p>
              <a:pPr eaLnBrk="0" hangingPunct="0"/>
              <a:r>
                <a:rPr lang="en-US" sz="1400" b="1" dirty="0">
                  <a:solidFill>
                    <a:srgbClr val="0033CC"/>
                  </a:solidFill>
                  <a:latin typeface="Arial" charset="0"/>
                </a:rPr>
                <a:t> </a:t>
              </a:r>
              <a:r>
                <a:rPr lang="en-US" sz="1400" b="1" dirty="0" smtClean="0">
                  <a:solidFill>
                    <a:srgbClr val="0033CC"/>
                  </a:solidFill>
                  <a:latin typeface="Arial" charset="0"/>
                </a:rPr>
                <a:t>          Families</a:t>
              </a:r>
              <a:endParaRPr lang="en-US" sz="1400" b="1" dirty="0">
                <a:solidFill>
                  <a:srgbClr val="0033CC"/>
                </a:solidFill>
                <a:latin typeface="Arial" charset="0"/>
              </a:endParaRPr>
            </a:p>
          </p:txBody>
        </p:sp>
        <p:sp>
          <p:nvSpPr>
            <p:cNvPr id="13337" name="Text Box 19"/>
            <p:cNvSpPr txBox="1">
              <a:spLocks noChangeArrowheads="1"/>
            </p:cNvSpPr>
            <p:nvPr/>
          </p:nvSpPr>
          <p:spPr bwMode="auto">
            <a:xfrm>
              <a:off x="4564" y="1677"/>
              <a:ext cx="1104" cy="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dirty="0" smtClean="0">
                  <a:solidFill>
                    <a:srgbClr val="FF0000"/>
                  </a:solidFill>
                  <a:latin typeface="Arial" charset="0"/>
                </a:rPr>
                <a:t>       Working Class </a:t>
              </a:r>
            </a:p>
            <a:p>
              <a:pPr eaLnBrk="0" hangingPunct="0"/>
              <a:r>
                <a:rPr lang="en-US" sz="1400" b="1" dirty="0">
                  <a:solidFill>
                    <a:srgbClr val="FF0000"/>
                  </a:solidFill>
                  <a:latin typeface="Arial" charset="0"/>
                </a:rPr>
                <a:t> </a:t>
              </a:r>
              <a:r>
                <a:rPr lang="en-US" sz="1400" b="1" dirty="0" smtClean="0">
                  <a:solidFill>
                    <a:srgbClr val="FF0000"/>
                  </a:solidFill>
                  <a:latin typeface="Arial" charset="0"/>
                </a:rPr>
                <a:t>      Families</a:t>
              </a:r>
              <a:endParaRPr lang="en-US" sz="1400" dirty="0">
                <a:solidFill>
                  <a:srgbClr val="FF0000"/>
                </a:solidFill>
                <a:latin typeface="Arial" charset="0"/>
              </a:endParaRPr>
            </a:p>
          </p:txBody>
        </p:sp>
        <p:sp>
          <p:nvSpPr>
            <p:cNvPr id="13338" name="Text Box 20"/>
            <p:cNvSpPr txBox="1">
              <a:spLocks noChangeArrowheads="1"/>
            </p:cNvSpPr>
            <p:nvPr/>
          </p:nvSpPr>
          <p:spPr bwMode="auto">
            <a:xfrm>
              <a:off x="4368" y="2160"/>
              <a:ext cx="1104" cy="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spcBef>
                  <a:spcPct val="50000"/>
                </a:spcBef>
              </a:pPr>
              <a:r>
                <a:rPr lang="en-US" sz="1400" b="1" dirty="0" smtClean="0">
                  <a:solidFill>
                    <a:srgbClr val="008000"/>
                  </a:solidFill>
                  <a:latin typeface="Arial" charset="0"/>
                </a:rPr>
                <a:t>              Welfare </a:t>
              </a:r>
              <a:r>
                <a:rPr lang="en-US" sz="1400" b="1" dirty="0">
                  <a:solidFill>
                    <a:srgbClr val="008000"/>
                  </a:solidFill>
                  <a:latin typeface="Arial" charset="0"/>
                </a:rPr>
                <a:t/>
              </a:r>
              <a:br>
                <a:rPr lang="en-US" sz="1400" b="1" dirty="0">
                  <a:solidFill>
                    <a:srgbClr val="008000"/>
                  </a:solidFill>
                  <a:latin typeface="Arial" charset="0"/>
                </a:rPr>
              </a:br>
              <a:r>
                <a:rPr lang="en-US" sz="1400" b="1" dirty="0" smtClean="0">
                  <a:solidFill>
                    <a:srgbClr val="008000"/>
                  </a:solidFill>
                  <a:latin typeface="Arial" charset="0"/>
                </a:rPr>
                <a:t>              Families</a:t>
              </a:r>
              <a:endParaRPr lang="en-US" sz="1400" b="1" dirty="0">
                <a:solidFill>
                  <a:srgbClr val="008000"/>
                </a:solidFill>
                <a:latin typeface="Arial" charset="0"/>
              </a:endParaRPr>
            </a:p>
            <a:p>
              <a:pPr eaLnBrk="0" hangingPunct="0">
                <a:spcBef>
                  <a:spcPct val="50000"/>
                </a:spcBef>
              </a:pPr>
              <a:endParaRPr lang="en-US" sz="1400" dirty="0">
                <a:solidFill>
                  <a:srgbClr val="008000"/>
                </a:solidFill>
                <a:latin typeface="Arial" charset="0"/>
              </a:endParaRPr>
            </a:p>
          </p:txBody>
        </p:sp>
        <p:sp>
          <p:nvSpPr>
            <p:cNvPr id="13339" name="Text Box 21"/>
            <p:cNvSpPr txBox="1">
              <a:spLocks noChangeArrowheads="1"/>
            </p:cNvSpPr>
            <p:nvPr/>
          </p:nvSpPr>
          <p:spPr bwMode="auto">
            <a:xfrm>
              <a:off x="2438" y="3501"/>
              <a:ext cx="123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a:latin typeface="Arial" charset="0"/>
                </a:rPr>
                <a:t>Child</a:t>
              </a:r>
              <a:r>
                <a:rPr lang="ja-JP" altLang="en-US" sz="1400" b="1">
                  <a:latin typeface="Arial" charset="0"/>
                </a:rPr>
                <a:t>’</a:t>
              </a:r>
              <a:r>
                <a:rPr lang="en-US" sz="1400" b="1">
                  <a:latin typeface="Arial" charset="0"/>
                </a:rPr>
                <a:t>s Age (Months)</a:t>
              </a:r>
              <a:endParaRPr lang="en-US">
                <a:latin typeface="Arial" charset="0"/>
              </a:endParaRPr>
            </a:p>
          </p:txBody>
        </p:sp>
        <p:sp>
          <p:nvSpPr>
            <p:cNvPr id="13340" name="Line 22"/>
            <p:cNvSpPr>
              <a:spLocks noChangeShapeType="1"/>
            </p:cNvSpPr>
            <p:nvPr/>
          </p:nvSpPr>
          <p:spPr bwMode="auto">
            <a:xfrm flipH="1">
              <a:off x="1536" y="2544"/>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23"/>
            <p:cNvSpPr>
              <a:spLocks noChangeShapeType="1"/>
            </p:cNvSpPr>
            <p:nvPr/>
          </p:nvSpPr>
          <p:spPr bwMode="auto">
            <a:xfrm flipH="1">
              <a:off x="1536" y="1872"/>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2" name="Line 24"/>
            <p:cNvSpPr>
              <a:spLocks noChangeShapeType="1"/>
            </p:cNvSpPr>
            <p:nvPr/>
          </p:nvSpPr>
          <p:spPr bwMode="auto">
            <a:xfrm flipH="1">
              <a:off x="1536" y="1123"/>
              <a:ext cx="144"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3" name="Text Box 25"/>
            <p:cNvSpPr txBox="1">
              <a:spLocks noChangeArrowheads="1"/>
            </p:cNvSpPr>
            <p:nvPr/>
          </p:nvSpPr>
          <p:spPr bwMode="auto">
            <a:xfrm>
              <a:off x="1215" y="2435"/>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a:latin typeface="Arial" charset="0"/>
                </a:rPr>
                <a:t>200</a:t>
              </a:r>
            </a:p>
          </p:txBody>
        </p:sp>
        <p:sp>
          <p:nvSpPr>
            <p:cNvPr id="13344" name="Text Box 26"/>
            <p:cNvSpPr txBox="1">
              <a:spLocks noChangeArrowheads="1"/>
            </p:cNvSpPr>
            <p:nvPr/>
          </p:nvSpPr>
          <p:spPr bwMode="auto">
            <a:xfrm>
              <a:off x="1215" y="1763"/>
              <a:ext cx="302"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a:latin typeface="Arial" charset="0"/>
                </a:rPr>
                <a:t>600</a:t>
              </a:r>
            </a:p>
          </p:txBody>
        </p:sp>
        <p:sp>
          <p:nvSpPr>
            <p:cNvPr id="13345" name="Text Box 27"/>
            <p:cNvSpPr txBox="1">
              <a:spLocks noChangeArrowheads="1"/>
            </p:cNvSpPr>
            <p:nvPr/>
          </p:nvSpPr>
          <p:spPr bwMode="auto">
            <a:xfrm>
              <a:off x="1147" y="1014"/>
              <a:ext cx="364"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r>
                <a:rPr lang="en-US" sz="1400" b="1">
                  <a:latin typeface="Arial" charset="0"/>
                </a:rPr>
                <a:t>1200</a:t>
              </a:r>
            </a:p>
          </p:txBody>
        </p:sp>
        <p:grpSp>
          <p:nvGrpSpPr>
            <p:cNvPr id="13346" name="Group 28"/>
            <p:cNvGrpSpPr>
              <a:grpSpLocks/>
            </p:cNvGrpSpPr>
            <p:nvPr/>
          </p:nvGrpSpPr>
          <p:grpSpPr bwMode="auto">
            <a:xfrm>
              <a:off x="2327" y="2352"/>
              <a:ext cx="841" cy="694"/>
              <a:chOff x="2183" y="2784"/>
              <a:chExt cx="841" cy="694"/>
            </a:xfrm>
          </p:grpSpPr>
          <p:sp>
            <p:nvSpPr>
              <p:cNvPr id="13350" name="Freeform 29"/>
              <p:cNvSpPr>
                <a:spLocks/>
              </p:cNvSpPr>
              <p:nvPr/>
            </p:nvSpPr>
            <p:spPr bwMode="auto">
              <a:xfrm>
                <a:off x="2208" y="2784"/>
                <a:ext cx="816" cy="672"/>
              </a:xfrm>
              <a:custGeom>
                <a:avLst/>
                <a:gdLst>
                  <a:gd name="T0" fmla="*/ 0 w 816"/>
                  <a:gd name="T1" fmla="*/ 672 h 672"/>
                  <a:gd name="T2" fmla="*/ 336 w 816"/>
                  <a:gd name="T3" fmla="*/ 480 h 672"/>
                  <a:gd name="T4" fmla="*/ 576 w 816"/>
                  <a:gd name="T5" fmla="*/ 240 h 672"/>
                  <a:gd name="T6" fmla="*/ 816 w 816"/>
                  <a:gd name="T7" fmla="*/ 0 h 672"/>
                  <a:gd name="T8" fmla="*/ 0 60000 65536"/>
                  <a:gd name="T9" fmla="*/ 0 60000 65536"/>
                  <a:gd name="T10" fmla="*/ 0 60000 65536"/>
                  <a:gd name="T11" fmla="*/ 0 60000 65536"/>
                  <a:gd name="T12" fmla="*/ 0 w 816"/>
                  <a:gd name="T13" fmla="*/ 0 h 672"/>
                  <a:gd name="T14" fmla="*/ 816 w 816"/>
                  <a:gd name="T15" fmla="*/ 672 h 672"/>
                </a:gdLst>
                <a:ahLst/>
                <a:cxnLst>
                  <a:cxn ang="T8">
                    <a:pos x="T0" y="T1"/>
                  </a:cxn>
                  <a:cxn ang="T9">
                    <a:pos x="T2" y="T3"/>
                  </a:cxn>
                  <a:cxn ang="T10">
                    <a:pos x="T4" y="T5"/>
                  </a:cxn>
                  <a:cxn ang="T11">
                    <a:pos x="T6" y="T7"/>
                  </a:cxn>
                </a:cxnLst>
                <a:rect l="T12" t="T13" r="T14" b="T15"/>
                <a:pathLst>
                  <a:path w="816" h="672">
                    <a:moveTo>
                      <a:pt x="0" y="672"/>
                    </a:moveTo>
                    <a:cubicBezTo>
                      <a:pt x="120" y="612"/>
                      <a:pt x="240" y="552"/>
                      <a:pt x="336" y="480"/>
                    </a:cubicBezTo>
                    <a:cubicBezTo>
                      <a:pt x="432" y="408"/>
                      <a:pt x="496" y="320"/>
                      <a:pt x="576" y="240"/>
                    </a:cubicBezTo>
                    <a:cubicBezTo>
                      <a:pt x="656" y="160"/>
                      <a:pt x="776" y="40"/>
                      <a:pt x="816" y="0"/>
                    </a:cubicBezTo>
                  </a:path>
                </a:pathLst>
              </a:custGeom>
              <a:noFill/>
              <a:ln w="63500">
                <a:solidFill>
                  <a:schemeClr val="accent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51" name="Rectangle 30"/>
              <p:cNvSpPr>
                <a:spLocks noChangeArrowheads="1"/>
              </p:cNvSpPr>
              <p:nvPr/>
            </p:nvSpPr>
            <p:spPr bwMode="auto">
              <a:xfrm rot="3852372">
                <a:off x="2183" y="3443"/>
                <a:ext cx="35" cy="35"/>
              </a:xfrm>
              <a:prstGeom prst="rect">
                <a:avLst/>
              </a:prstGeom>
              <a:solidFill>
                <a:srgbClr val="BF2F37"/>
              </a:solidFill>
              <a:ln w="9525">
                <a:solidFill>
                  <a:schemeClr val="hlink"/>
                </a:solidFill>
                <a:miter lim="800000"/>
                <a:headEnd/>
                <a:tailEnd/>
              </a:ln>
            </p:spPr>
            <p:txBody>
              <a:bodyPr wrap="none" anchor="ctr"/>
              <a:lstStyle/>
              <a:p>
                <a:endParaRPr lang="en-US">
                  <a:latin typeface="Calibri" charset="0"/>
                </a:endParaRPr>
              </a:p>
            </p:txBody>
          </p:sp>
        </p:grpSp>
        <p:sp>
          <p:nvSpPr>
            <p:cNvPr id="13347" name="Freeform 31"/>
            <p:cNvSpPr>
              <a:spLocks/>
            </p:cNvSpPr>
            <p:nvPr/>
          </p:nvSpPr>
          <p:spPr bwMode="auto">
            <a:xfrm>
              <a:off x="1680" y="3045"/>
              <a:ext cx="720" cy="48"/>
            </a:xfrm>
            <a:custGeom>
              <a:avLst/>
              <a:gdLst>
                <a:gd name="T0" fmla="*/ 0 w 672"/>
                <a:gd name="T1" fmla="*/ 41 h 56"/>
                <a:gd name="T2" fmla="*/ 463 w 672"/>
                <a:gd name="T3" fmla="*/ 41 h 56"/>
                <a:gd name="T4" fmla="*/ 720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48" name="Freeform 32"/>
            <p:cNvSpPr>
              <a:spLocks/>
            </p:cNvSpPr>
            <p:nvPr/>
          </p:nvSpPr>
          <p:spPr bwMode="auto">
            <a:xfrm>
              <a:off x="1680" y="3072"/>
              <a:ext cx="720" cy="48"/>
            </a:xfrm>
            <a:custGeom>
              <a:avLst/>
              <a:gdLst>
                <a:gd name="T0" fmla="*/ 0 w 672"/>
                <a:gd name="T1" fmla="*/ 41 h 56"/>
                <a:gd name="T2" fmla="*/ 463 w 672"/>
                <a:gd name="T3" fmla="*/ 41 h 56"/>
                <a:gd name="T4" fmla="*/ 720 w 672"/>
                <a:gd name="T5" fmla="*/ 0 h 56"/>
                <a:gd name="T6" fmla="*/ 0 60000 65536"/>
                <a:gd name="T7" fmla="*/ 0 60000 65536"/>
                <a:gd name="T8" fmla="*/ 0 60000 65536"/>
                <a:gd name="T9" fmla="*/ 0 w 672"/>
                <a:gd name="T10" fmla="*/ 0 h 56"/>
                <a:gd name="T11" fmla="*/ 672 w 672"/>
                <a:gd name="T12" fmla="*/ 56 h 56"/>
              </a:gdLst>
              <a:ahLst/>
              <a:cxnLst>
                <a:cxn ang="T6">
                  <a:pos x="T0" y="T1"/>
                </a:cxn>
                <a:cxn ang="T7">
                  <a:pos x="T2" y="T3"/>
                </a:cxn>
                <a:cxn ang="T8">
                  <a:pos x="T4" y="T5"/>
                </a:cxn>
              </a:cxnLst>
              <a:rect l="T9" t="T10" r="T11" b="T12"/>
              <a:pathLst>
                <a:path w="672" h="56">
                  <a:moveTo>
                    <a:pt x="0" y="48"/>
                  </a:moveTo>
                  <a:cubicBezTo>
                    <a:pt x="160" y="52"/>
                    <a:pt x="320" y="56"/>
                    <a:pt x="432" y="48"/>
                  </a:cubicBezTo>
                  <a:cubicBezTo>
                    <a:pt x="544" y="40"/>
                    <a:pt x="608" y="20"/>
                    <a:pt x="672" y="0"/>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49" name="Freeform 33"/>
            <p:cNvSpPr>
              <a:spLocks/>
            </p:cNvSpPr>
            <p:nvPr/>
          </p:nvSpPr>
          <p:spPr bwMode="auto">
            <a:xfrm>
              <a:off x="2400" y="2736"/>
              <a:ext cx="816" cy="336"/>
            </a:xfrm>
            <a:custGeom>
              <a:avLst/>
              <a:gdLst>
                <a:gd name="T0" fmla="*/ 0 w 816"/>
                <a:gd name="T1" fmla="*/ 336 h 336"/>
                <a:gd name="T2" fmla="*/ 384 w 816"/>
                <a:gd name="T3" fmla="*/ 192 h 336"/>
                <a:gd name="T4" fmla="*/ 624 w 816"/>
                <a:gd name="T5" fmla="*/ 96 h 336"/>
                <a:gd name="T6" fmla="*/ 816 w 816"/>
                <a:gd name="T7" fmla="*/ 0 h 336"/>
                <a:gd name="T8" fmla="*/ 0 60000 65536"/>
                <a:gd name="T9" fmla="*/ 0 60000 65536"/>
                <a:gd name="T10" fmla="*/ 0 60000 65536"/>
                <a:gd name="T11" fmla="*/ 0 60000 65536"/>
                <a:gd name="T12" fmla="*/ 0 w 816"/>
                <a:gd name="T13" fmla="*/ 0 h 336"/>
                <a:gd name="T14" fmla="*/ 816 w 816"/>
                <a:gd name="T15" fmla="*/ 336 h 336"/>
              </a:gdLst>
              <a:ahLst/>
              <a:cxnLst>
                <a:cxn ang="T8">
                  <a:pos x="T0" y="T1"/>
                </a:cxn>
                <a:cxn ang="T9">
                  <a:pos x="T2" y="T3"/>
                </a:cxn>
                <a:cxn ang="T10">
                  <a:pos x="T4" y="T5"/>
                </a:cxn>
                <a:cxn ang="T11">
                  <a:pos x="T6" y="T7"/>
                </a:cxn>
              </a:cxnLst>
              <a:rect l="T12" t="T13" r="T14" b="T15"/>
              <a:pathLst>
                <a:path w="816" h="336">
                  <a:moveTo>
                    <a:pt x="0" y="336"/>
                  </a:moveTo>
                  <a:cubicBezTo>
                    <a:pt x="140" y="284"/>
                    <a:pt x="280" y="232"/>
                    <a:pt x="384" y="192"/>
                  </a:cubicBezTo>
                  <a:cubicBezTo>
                    <a:pt x="488" y="152"/>
                    <a:pt x="552" y="128"/>
                    <a:pt x="624" y="96"/>
                  </a:cubicBezTo>
                  <a:cubicBezTo>
                    <a:pt x="696" y="64"/>
                    <a:pt x="784" y="16"/>
                    <a:pt x="816" y="0"/>
                  </a:cubicBezTo>
                </a:path>
              </a:pathLst>
            </a:custGeom>
            <a:noFill/>
            <a:ln w="635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grpSp>
      <p:sp>
        <p:nvSpPr>
          <p:cNvPr id="30723" name="Rectangle 34"/>
          <p:cNvSpPr>
            <a:spLocks noChangeArrowheads="1"/>
          </p:cNvSpPr>
          <p:nvPr/>
        </p:nvSpPr>
        <p:spPr bwMode="auto">
          <a:xfrm>
            <a:off x="685800" y="228600"/>
            <a:ext cx="8153400" cy="1066800"/>
          </a:xfrm>
          <a:prstGeom prst="rect">
            <a:avLst/>
          </a:prstGeom>
          <a:noFill/>
          <a:ln w="9525">
            <a:noFill/>
            <a:miter lim="800000"/>
            <a:headEnd/>
            <a:tailEnd/>
          </a:ln>
        </p:spPr>
        <p:txBody>
          <a:bodyPr anchor="ctr"/>
          <a:lstStyle/>
          <a:p>
            <a:pPr algn="ctr" fontAlgn="auto">
              <a:lnSpc>
                <a:spcPct val="95000"/>
              </a:lnSpc>
              <a:spcBef>
                <a:spcPts val="0"/>
              </a:spcBef>
              <a:spcAft>
                <a:spcPts val="0"/>
              </a:spcAft>
              <a:defRPr/>
            </a:pPr>
            <a:r>
              <a:rPr lang="en-US" sz="4800" dirty="0">
                <a:solidFill>
                  <a:schemeClr val="tx2"/>
                </a:solidFill>
                <a:latin typeface="Comic Sans MS"/>
                <a:ea typeface="+mn-ea"/>
                <a:cs typeface="Comic Sans MS"/>
              </a:rPr>
              <a:t>Disparities in Early Vocabulary Experience</a:t>
            </a:r>
          </a:p>
        </p:txBody>
      </p:sp>
      <p:sp>
        <p:nvSpPr>
          <p:cNvPr id="13316" name="Text Box 35"/>
          <p:cNvSpPr txBox="1">
            <a:spLocks noChangeArrowheads="1"/>
          </p:cNvSpPr>
          <p:nvPr/>
        </p:nvSpPr>
        <p:spPr bwMode="auto">
          <a:xfrm>
            <a:off x="5867400" y="6248400"/>
            <a:ext cx="2667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0" hangingPunct="0">
              <a:spcBef>
                <a:spcPct val="50000"/>
              </a:spcBef>
            </a:pPr>
            <a:r>
              <a:rPr lang="en-US" sz="1200">
                <a:latin typeface="Arial" charset="0"/>
              </a:rPr>
              <a:t>Source: Hart &amp; Risley (2003)</a:t>
            </a:r>
            <a:r>
              <a:rPr lang="en-US" sz="1000">
                <a:latin typeface="Verdana" charset="0"/>
              </a:rPr>
              <a:t> </a:t>
            </a:r>
          </a:p>
        </p:txBody>
      </p:sp>
      <p:sp>
        <p:nvSpPr>
          <p:cNvPr id="231460" name="Oval 36"/>
          <p:cNvSpPr>
            <a:spLocks noChangeArrowheads="1"/>
          </p:cNvSpPr>
          <p:nvPr/>
        </p:nvSpPr>
        <p:spPr bwMode="auto">
          <a:xfrm>
            <a:off x="3352800" y="4876800"/>
            <a:ext cx="304800" cy="457200"/>
          </a:xfrm>
          <a:prstGeom prst="ellipse">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231461" name="Oval 37"/>
          <p:cNvSpPr>
            <a:spLocks noChangeArrowheads="1"/>
          </p:cNvSpPr>
          <p:nvPr/>
        </p:nvSpPr>
        <p:spPr bwMode="auto">
          <a:xfrm>
            <a:off x="4724400" y="3657600"/>
            <a:ext cx="381000" cy="1295400"/>
          </a:xfrm>
          <a:prstGeom prst="ellipse">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grpSp>
        <p:nvGrpSpPr>
          <p:cNvPr id="4" name="Group 38"/>
          <p:cNvGrpSpPr>
            <a:grpSpLocks/>
          </p:cNvGrpSpPr>
          <p:nvPr/>
        </p:nvGrpSpPr>
        <p:grpSpPr bwMode="auto">
          <a:xfrm>
            <a:off x="5553033" y="1447800"/>
            <a:ext cx="2362200" cy="2743200"/>
            <a:chOff x="3456" y="912"/>
            <a:chExt cx="1488" cy="1728"/>
          </a:xfrm>
        </p:grpSpPr>
        <p:sp>
          <p:nvSpPr>
            <p:cNvPr id="13320" name="Oval 39"/>
            <p:cNvSpPr>
              <a:spLocks noChangeArrowheads="1"/>
            </p:cNvSpPr>
            <p:nvPr/>
          </p:nvSpPr>
          <p:spPr bwMode="auto">
            <a:xfrm>
              <a:off x="4032" y="1104"/>
              <a:ext cx="288" cy="1536"/>
            </a:xfrm>
            <a:prstGeom prst="ellipse">
              <a:avLst/>
            </a:prstGeom>
            <a:noFill/>
            <a:ln w="28575">
              <a:solidFill>
                <a:srgbClr val="80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atin typeface="Calibri" charset="0"/>
              </a:endParaRPr>
            </a:p>
          </p:txBody>
        </p:sp>
        <p:sp>
          <p:nvSpPr>
            <p:cNvPr id="13321" name="Text Box 40"/>
            <p:cNvSpPr txBox="1">
              <a:spLocks noChangeArrowheads="1"/>
            </p:cNvSpPr>
            <p:nvPr/>
          </p:nvSpPr>
          <p:spPr bwMode="auto">
            <a:xfrm>
              <a:off x="3456" y="912"/>
              <a:ext cx="148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b="1">
                  <a:solidFill>
                    <a:srgbClr val="800000"/>
                  </a:solidFill>
                  <a:latin typeface="Arial" charset="0"/>
                </a:rPr>
                <a:t>30 million word gap</a:t>
              </a:r>
            </a:p>
          </p:txBody>
        </p:sp>
      </p:gr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31460"/>
                                        </p:tgtEl>
                                        <p:attrNameLst>
                                          <p:attrName>style.visibility</p:attrName>
                                        </p:attrNameLst>
                                      </p:cBhvr>
                                      <p:to>
                                        <p:strVal val="visible"/>
                                      </p:to>
                                    </p:set>
                                    <p:anim calcmode="lin" valueType="num">
                                      <p:cBhvr additive="base">
                                        <p:cTn id="7" dur="500" fill="hold"/>
                                        <p:tgtEl>
                                          <p:spTgt spid="231460"/>
                                        </p:tgtEl>
                                        <p:attrNameLst>
                                          <p:attrName>ppt_x</p:attrName>
                                        </p:attrNameLst>
                                      </p:cBhvr>
                                      <p:tavLst>
                                        <p:tav tm="0">
                                          <p:val>
                                            <p:strVal val="1+#ppt_w/2"/>
                                          </p:val>
                                        </p:tav>
                                        <p:tav tm="100000">
                                          <p:val>
                                            <p:strVal val="#ppt_x"/>
                                          </p:val>
                                        </p:tav>
                                      </p:tavLst>
                                    </p:anim>
                                    <p:anim calcmode="lin" valueType="num">
                                      <p:cBhvr additive="base">
                                        <p:cTn id="8" dur="500" fill="hold"/>
                                        <p:tgtEl>
                                          <p:spTgt spid="2314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31461"/>
                                        </p:tgtEl>
                                        <p:attrNameLst>
                                          <p:attrName>style.visibility</p:attrName>
                                        </p:attrNameLst>
                                      </p:cBhvr>
                                      <p:to>
                                        <p:strVal val="visible"/>
                                      </p:to>
                                    </p:set>
                                    <p:anim calcmode="lin" valueType="num">
                                      <p:cBhvr additive="base">
                                        <p:cTn id="13" dur="500" fill="hold"/>
                                        <p:tgtEl>
                                          <p:spTgt spid="231461"/>
                                        </p:tgtEl>
                                        <p:attrNameLst>
                                          <p:attrName>ppt_x</p:attrName>
                                        </p:attrNameLst>
                                      </p:cBhvr>
                                      <p:tavLst>
                                        <p:tav tm="0">
                                          <p:val>
                                            <p:strVal val="1+#ppt_w/2"/>
                                          </p:val>
                                        </p:tav>
                                        <p:tav tm="100000">
                                          <p:val>
                                            <p:strVal val="#ppt_x"/>
                                          </p:val>
                                        </p:tav>
                                      </p:tavLst>
                                    </p:anim>
                                    <p:anim calcmode="lin" valueType="num">
                                      <p:cBhvr additive="base">
                                        <p:cTn id="14" dur="500" fill="hold"/>
                                        <p:tgtEl>
                                          <p:spTgt spid="23146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60" grpId="0" animBg="1"/>
      <p:bldP spid="2314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304800"/>
            <a:ext cx="8229600" cy="1143000"/>
          </a:xfrm>
        </p:spPr>
        <p:txBody>
          <a:bodyPr/>
          <a:lstStyle/>
          <a:p>
            <a:r>
              <a:rPr lang="en-US" sz="4800" dirty="0">
                <a:solidFill>
                  <a:schemeClr val="tx2"/>
                </a:solidFill>
                <a:latin typeface="Comic Sans MS"/>
                <a:cs typeface="Comic Sans MS"/>
              </a:rPr>
              <a:t>Effects of full-day kindergarten</a:t>
            </a:r>
          </a:p>
        </p:txBody>
      </p:sp>
      <p:sp>
        <p:nvSpPr>
          <p:cNvPr id="3" name="Content Placeholder 2"/>
          <p:cNvSpPr>
            <a:spLocks noGrp="1"/>
          </p:cNvSpPr>
          <p:nvPr>
            <p:ph idx="1"/>
          </p:nvPr>
        </p:nvSpPr>
        <p:spPr>
          <a:xfrm>
            <a:off x="0" y="1447800"/>
            <a:ext cx="8686800" cy="4876800"/>
          </a:xfrm>
        </p:spPr>
        <p:txBody>
          <a:bodyPr rtlCol="0">
            <a:normAutofit lnSpcReduction="10000"/>
          </a:bodyPr>
          <a:lstStyle/>
          <a:p>
            <a:pPr fontAlgn="auto">
              <a:spcAft>
                <a:spcPts val="0"/>
              </a:spcAft>
              <a:buFont typeface="Arial" pitchFamily="34" charset="0"/>
              <a:buChar char="•"/>
              <a:defRPr/>
            </a:pPr>
            <a:endParaRPr lang="en-US" dirty="0" smtClean="0">
              <a:latin typeface="Gill Sans MT"/>
              <a:ea typeface="+mn-ea"/>
              <a:cs typeface="Gill Sans MT"/>
            </a:endParaRPr>
          </a:p>
          <a:p>
            <a:pPr fontAlgn="auto">
              <a:spcAft>
                <a:spcPts val="0"/>
              </a:spcAft>
              <a:buFont typeface="Arial" pitchFamily="34" charset="0"/>
              <a:buChar char="•"/>
              <a:defRPr/>
            </a:pPr>
            <a:endParaRPr lang="en-US" dirty="0">
              <a:latin typeface="Gill Sans MT"/>
              <a:cs typeface="Gill Sans MT"/>
            </a:endParaRPr>
          </a:p>
          <a:p>
            <a:pPr fontAlgn="auto">
              <a:spcAft>
                <a:spcPts val="0"/>
              </a:spcAft>
              <a:buFont typeface="Arial" pitchFamily="34" charset="0"/>
              <a:buChar char="•"/>
              <a:defRPr/>
            </a:pPr>
            <a:endParaRPr lang="en-US" dirty="0" smtClean="0">
              <a:cs typeface="Gill Sans MT"/>
            </a:endParaRPr>
          </a:p>
          <a:p>
            <a:pPr fontAlgn="auto">
              <a:spcAft>
                <a:spcPts val="0"/>
              </a:spcAft>
              <a:buFont typeface="Arial" pitchFamily="34" charset="0"/>
              <a:buChar char="•"/>
              <a:defRPr/>
            </a:pPr>
            <a:r>
              <a:rPr lang="en-US" dirty="0" smtClean="0">
                <a:cs typeface="Gill Sans MT"/>
              </a:rPr>
              <a:t>Full-day kindergarten increases academic experience by about one month per year</a:t>
            </a:r>
          </a:p>
          <a:p>
            <a:pPr fontAlgn="auto">
              <a:spcAft>
                <a:spcPts val="0"/>
              </a:spcAft>
              <a:buFont typeface="Arial" pitchFamily="34" charset="0"/>
              <a:buChar char="•"/>
              <a:defRPr/>
            </a:pPr>
            <a:r>
              <a:rPr lang="en-US" dirty="0" smtClean="0">
                <a:cs typeface="Gill Sans MT"/>
              </a:rPr>
              <a:t>Full-day kindergartens consistently outscore                                half-day kindergartens  </a:t>
            </a:r>
          </a:p>
          <a:p>
            <a:pPr fontAlgn="auto">
              <a:spcBef>
                <a:spcPts val="0"/>
              </a:spcBef>
              <a:spcAft>
                <a:spcPts val="0"/>
              </a:spcAft>
              <a:buFont typeface="Arial" pitchFamily="34" charset="0"/>
              <a:buChar char="•"/>
              <a:defRPr/>
            </a:pPr>
            <a:r>
              <a:rPr lang="en-US" dirty="0" smtClean="0">
                <a:cs typeface="Gill Sans MT"/>
              </a:rPr>
              <a:t>Full-day kindergarten has                                                            stronger,</a:t>
            </a:r>
            <a:r>
              <a:rPr lang="en-US" dirty="0">
                <a:cs typeface="Gill Sans MT"/>
              </a:rPr>
              <a:t> </a:t>
            </a:r>
            <a:r>
              <a:rPr lang="en-US" dirty="0" smtClean="0">
                <a:cs typeface="Gill Sans MT"/>
              </a:rPr>
              <a:t>longer lasting benefits                                                         for children from low-income                                                   families or others with fewer</a:t>
            </a:r>
          </a:p>
          <a:p>
            <a:pPr marL="0" indent="0">
              <a:spcBef>
                <a:spcPts val="0"/>
              </a:spcBef>
              <a:buNone/>
              <a:defRPr/>
            </a:pPr>
            <a:r>
              <a:rPr lang="en-US" dirty="0" smtClean="0">
                <a:cs typeface="Gill Sans MT"/>
              </a:rPr>
              <a:t>     educational resources prior to  </a:t>
            </a:r>
          </a:p>
          <a:p>
            <a:pPr marL="0" indent="0">
              <a:spcBef>
                <a:spcPts val="0"/>
              </a:spcBef>
              <a:buNone/>
              <a:defRPr/>
            </a:pPr>
            <a:r>
              <a:rPr lang="en-US" dirty="0">
                <a:cs typeface="Gill Sans MT"/>
              </a:rPr>
              <a:t> </a:t>
            </a:r>
            <a:r>
              <a:rPr lang="en-US" dirty="0" smtClean="0">
                <a:cs typeface="Gill Sans MT"/>
              </a:rPr>
              <a:t>    kindergarten</a:t>
            </a:r>
          </a:p>
          <a:p>
            <a:pPr fontAlgn="auto">
              <a:spcAft>
                <a:spcPts val="0"/>
              </a:spcAft>
              <a:buFont typeface="Arial" pitchFamily="34" charset="0"/>
              <a:buChar char="•"/>
              <a:defRPr/>
            </a:pPr>
            <a:endParaRPr lang="en-US" dirty="0" smtClean="0">
              <a:ea typeface="+mn-ea"/>
            </a:endParaRPr>
          </a:p>
        </p:txBody>
      </p:sp>
      <p:pic>
        <p:nvPicPr>
          <p:cNvPr id="14340" name="Picture 3" descr="C:\Users\Timothy Shanahan\AppData\Local\Microsoft\Windows\Temporary Internet Files\Content.IE5\I1HKNXGJ\MPj0439441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1190" y="3748616"/>
            <a:ext cx="4162809" cy="3109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04800" y="1524000"/>
          <a:ext cx="8439150" cy="4643438"/>
        </p:xfrm>
        <a:graphic>
          <a:graphicData uri="http://schemas.openxmlformats.org/presentationml/2006/ole">
            <mc:AlternateContent xmlns:mc="http://schemas.openxmlformats.org/markup-compatibility/2006">
              <mc:Choice xmlns:v="urn:schemas-microsoft-com:vml" Requires="v">
                <p:oleObj spid="_x0000_s15396" name="Chart" r:id="rId4" imgW="11791859" imgH="5829216" progId="MSGraph.Chart.8">
                  <p:embed followColorScheme="full"/>
                </p:oleObj>
              </mc:Choice>
              <mc:Fallback>
                <p:oleObj name="Chart" r:id="rId4" imgW="11791859" imgH="5829216"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524000"/>
                        <a:ext cx="8439150" cy="4643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7" name="Text Box 4"/>
          <p:cNvSpPr txBox="1">
            <a:spLocks noChangeArrowheads="1"/>
          </p:cNvSpPr>
          <p:nvPr/>
        </p:nvSpPr>
        <p:spPr bwMode="auto">
          <a:xfrm>
            <a:off x="6553200" y="2133600"/>
            <a:ext cx="1371600"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lgn="ctr">
              <a:spcBef>
                <a:spcPct val="50000"/>
              </a:spcBef>
            </a:pPr>
            <a:r>
              <a:rPr lang="en-US" sz="1400" b="1">
                <a:latin typeface="Book Antiqua" charset="0"/>
              </a:rPr>
              <a:t>International Average = 193 School Days/Year</a:t>
            </a:r>
          </a:p>
        </p:txBody>
      </p:sp>
      <p:sp>
        <p:nvSpPr>
          <p:cNvPr id="1028" name="Line 5"/>
          <p:cNvSpPr>
            <a:spLocks noChangeShapeType="1"/>
          </p:cNvSpPr>
          <p:nvPr/>
        </p:nvSpPr>
        <p:spPr bwMode="auto">
          <a:xfrm>
            <a:off x="914400" y="3810000"/>
            <a:ext cx="6781800" cy="0"/>
          </a:xfrm>
          <a:prstGeom prst="line">
            <a:avLst/>
          </a:prstGeom>
          <a:noFill/>
          <a:ln w="19050" cap="rnd">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1029" name="Rectangle 6"/>
          <p:cNvSpPr>
            <a:spLocks noGrp="1" noChangeArrowheads="1"/>
          </p:cNvSpPr>
          <p:nvPr>
            <p:ph type="title" idx="4294967295"/>
          </p:nvPr>
        </p:nvSpPr>
        <p:spPr>
          <a:xfrm>
            <a:off x="762000" y="533400"/>
            <a:ext cx="7772400" cy="1143000"/>
          </a:xfrm>
        </p:spPr>
        <p:txBody>
          <a:bodyPr/>
          <a:lstStyle/>
          <a:p>
            <a:pPr>
              <a:lnSpc>
                <a:spcPct val="130000"/>
              </a:lnSpc>
              <a:spcAft>
                <a:spcPct val="50000"/>
              </a:spcAft>
            </a:pPr>
            <a:r>
              <a:rPr lang="en-US" sz="3600" dirty="0">
                <a:solidFill>
                  <a:schemeClr val="tx2"/>
                </a:solidFill>
                <a:latin typeface="Calibri" charset="0"/>
              </a:rPr>
              <a:t/>
            </a:r>
            <a:br>
              <a:rPr lang="en-US" sz="3600" dirty="0">
                <a:solidFill>
                  <a:schemeClr val="tx2"/>
                </a:solidFill>
                <a:latin typeface="Calibri" charset="0"/>
              </a:rPr>
            </a:br>
            <a:r>
              <a:rPr lang="en-US" sz="3600" dirty="0">
                <a:solidFill>
                  <a:schemeClr val="tx2"/>
                </a:solidFill>
                <a:latin typeface="Comic Sans MS"/>
                <a:cs typeface="Comic Sans MS"/>
              </a:rPr>
              <a:t>Number of Instructional Days in      School Year by Country</a:t>
            </a:r>
            <a:br>
              <a:rPr lang="en-US" sz="3600" dirty="0">
                <a:solidFill>
                  <a:schemeClr val="tx2"/>
                </a:solidFill>
                <a:latin typeface="Comic Sans MS"/>
                <a:cs typeface="Comic Sans MS"/>
              </a:rPr>
            </a:br>
            <a:endParaRPr lang="en-US" sz="3600" i="1" dirty="0">
              <a:solidFill>
                <a:schemeClr val="tx2"/>
              </a:solidFill>
              <a:latin typeface="Comic Sans MS"/>
              <a:cs typeface="Comic Sans MS"/>
            </a:endParaRPr>
          </a:p>
        </p:txBody>
      </p:sp>
      <p:sp>
        <p:nvSpPr>
          <p:cNvPr id="1030" name="Text Box 7"/>
          <p:cNvSpPr txBox="1">
            <a:spLocks noChangeArrowheads="1"/>
          </p:cNvSpPr>
          <p:nvPr/>
        </p:nvSpPr>
        <p:spPr bwMode="auto">
          <a:xfrm>
            <a:off x="3048000" y="6248400"/>
            <a:ext cx="3352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spcBef>
                <a:spcPct val="50000"/>
              </a:spcBef>
            </a:pPr>
            <a:r>
              <a:rPr lang="en-US" sz="1200">
                <a:latin typeface="Book Antiqua" charset="0"/>
              </a:rPr>
              <a:t>SOURCE:  Trends in International Mathematics and Science Study (TIMSS) 2003</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l"/>
            <a:r>
              <a:rPr lang="en-US" dirty="0" smtClean="0">
                <a:solidFill>
                  <a:schemeClr val="tx2"/>
                </a:solidFill>
                <a:latin typeface="Calibri" charset="0"/>
              </a:rPr>
              <a:t>   </a:t>
            </a:r>
            <a:r>
              <a:rPr lang="en-US" sz="4800" dirty="0" smtClean="0">
                <a:solidFill>
                  <a:schemeClr val="tx2"/>
                </a:solidFill>
                <a:latin typeface="Comic Sans MS"/>
                <a:cs typeface="Comic Sans MS"/>
              </a:rPr>
              <a:t>Extended school year</a:t>
            </a:r>
            <a:endParaRPr lang="en-US" sz="4800" dirty="0">
              <a:solidFill>
                <a:schemeClr val="tx2"/>
              </a:solidFill>
              <a:latin typeface="Comic Sans MS"/>
              <a:cs typeface="Comic Sans MS"/>
            </a:endParaRPr>
          </a:p>
        </p:txBody>
      </p:sp>
      <p:sp>
        <p:nvSpPr>
          <p:cNvPr id="15363" name="Content Placeholder 2"/>
          <p:cNvSpPr>
            <a:spLocks noGrp="1"/>
          </p:cNvSpPr>
          <p:nvPr>
            <p:ph idx="1"/>
          </p:nvPr>
        </p:nvSpPr>
        <p:spPr/>
        <p:txBody>
          <a:bodyPr/>
          <a:lstStyle/>
          <a:p>
            <a:pPr marL="0" indent="0">
              <a:buNone/>
            </a:pPr>
            <a:endParaRPr lang="en-US" dirty="0">
              <a:latin typeface="Calibri" charset="0"/>
            </a:endParaRPr>
          </a:p>
          <a:p>
            <a:r>
              <a:rPr lang="en-US" dirty="0">
                <a:cs typeface="Gill Sans MT"/>
              </a:rPr>
              <a:t>In a study in Chicago, extending the school year by 30 days led to increases in student learning in reading and math (Frazier &amp; Morrison, 1998)</a:t>
            </a:r>
          </a:p>
          <a:p>
            <a:r>
              <a:rPr lang="en-US" dirty="0">
                <a:cs typeface="Gill Sans MT"/>
              </a:rPr>
              <a:t>This study increased kindergarten by 30 days and raised reading achievement by about 1 full year in reading over comparison children</a:t>
            </a:r>
          </a:p>
        </p:txBody>
      </p:sp>
      <p:pic>
        <p:nvPicPr>
          <p:cNvPr id="15364" name="Picture 5" descr="C:\Users\Timothy Shanahan\AppData\Local\Microsoft\Windows\Temporary Internet Files\Content.IE5\I1HKNXGJ\MCj043479100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381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rdcover">
  <a:themeElements>
    <a:clrScheme name="Summer">
      <a:dk1>
        <a:sysClr val="windowText" lastClr="000000"/>
      </a:dk1>
      <a:lt1>
        <a:sysClr val="window" lastClr="FFFFFF"/>
      </a:lt1>
      <a:dk2>
        <a:srgbClr val="D16207"/>
      </a:dk2>
      <a:lt2>
        <a:srgbClr val="F0B31E"/>
      </a:lt2>
      <a:accent1>
        <a:srgbClr val="51A6C2"/>
      </a:accent1>
      <a:accent2>
        <a:srgbClr val="51C2A9"/>
      </a:accent2>
      <a:accent3>
        <a:srgbClr val="7EC251"/>
      </a:accent3>
      <a:accent4>
        <a:srgbClr val="E1DC53"/>
      </a:accent4>
      <a:accent5>
        <a:srgbClr val="B54721"/>
      </a:accent5>
      <a:accent6>
        <a:srgbClr val="A16BB1"/>
      </a:accent6>
      <a:hlink>
        <a:srgbClr val="A40A06"/>
      </a:hlink>
      <a:folHlink>
        <a:srgbClr val="837F16"/>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Hardcover.thmx</Template>
  <TotalTime>436</TotalTime>
  <Words>1849</Words>
  <Application>Microsoft Macintosh PowerPoint</Application>
  <PresentationFormat>On-screen Show (4:3)</PresentationFormat>
  <Paragraphs>222</Paragraphs>
  <Slides>40</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Hardcover</vt:lpstr>
      <vt:lpstr>Chart</vt:lpstr>
      <vt:lpstr>How to Improve Reading Achievement</vt:lpstr>
      <vt:lpstr>So what matters?</vt:lpstr>
      <vt:lpstr>So what matters?</vt:lpstr>
      <vt:lpstr>Experience</vt:lpstr>
      <vt:lpstr>Amount of Instruction</vt:lpstr>
      <vt:lpstr>PowerPoint Presentation</vt:lpstr>
      <vt:lpstr>Effects of full-day kindergarten</vt:lpstr>
      <vt:lpstr> Number of Instructional Days in      School Year by Country </vt:lpstr>
      <vt:lpstr>   Extended school year</vt:lpstr>
      <vt:lpstr>Use of School Day</vt:lpstr>
      <vt:lpstr>Kennewick School</vt:lpstr>
      <vt:lpstr>PowerPoint Presentation</vt:lpstr>
      <vt:lpstr>Other data on amount of instruction</vt:lpstr>
      <vt:lpstr>What to do?</vt:lpstr>
      <vt:lpstr>Curriculum</vt:lpstr>
      <vt:lpstr>Curriculum</vt:lpstr>
      <vt:lpstr>Phonological Awareness</vt:lpstr>
      <vt:lpstr>Phonological Awareness</vt:lpstr>
      <vt:lpstr>Phonological Awareness</vt:lpstr>
      <vt:lpstr>Decoding</vt:lpstr>
      <vt:lpstr>Decoding</vt:lpstr>
      <vt:lpstr>Vocabulary</vt:lpstr>
      <vt:lpstr>Oral Reading Fluency</vt:lpstr>
      <vt:lpstr>Oral Reading Fluency</vt:lpstr>
      <vt:lpstr>Oral Reading Fluency</vt:lpstr>
      <vt:lpstr>Reading Comprehension</vt:lpstr>
      <vt:lpstr>Reading Comprehension</vt:lpstr>
      <vt:lpstr>No performance differences due to question types (skills)</vt:lpstr>
      <vt:lpstr>No performance differences due to question types (cont.)</vt:lpstr>
      <vt:lpstr>PowerPoint Presentation</vt:lpstr>
      <vt:lpstr>Writing</vt:lpstr>
      <vt:lpstr>Some key research results from writing about text</vt:lpstr>
      <vt:lpstr>Other Possibilities</vt:lpstr>
      <vt:lpstr>Quality</vt:lpstr>
      <vt:lpstr>Quality</vt:lpstr>
      <vt:lpstr>Quality</vt:lpstr>
      <vt:lpstr>Quality</vt:lpstr>
      <vt:lpstr>Quality</vt:lpstr>
      <vt:lpstr>Quality</vt:lpstr>
      <vt:lpstr>Summary</vt:lpstr>
    </vt:vector>
  </TitlesOfParts>
  <Company>Shanahan Consulting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Improve Reading Achievement</dc:title>
  <dc:creator>Timothy Shanahan</dc:creator>
  <cp:lastModifiedBy>Timothy Shanahan</cp:lastModifiedBy>
  <cp:revision>41</cp:revision>
  <dcterms:created xsi:type="dcterms:W3CDTF">2015-11-15T17:52:49Z</dcterms:created>
  <dcterms:modified xsi:type="dcterms:W3CDTF">2017-01-03T22:57:41Z</dcterms:modified>
</cp:coreProperties>
</file>