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6" r:id="rId1"/>
  </p:sldMasterIdLst>
  <p:notesMasterIdLst>
    <p:notesMasterId r:id="rId44"/>
  </p:notesMasterIdLst>
  <p:sldIdLst>
    <p:sldId id="256" r:id="rId2"/>
    <p:sldId id="257" r:id="rId3"/>
    <p:sldId id="454" r:id="rId4"/>
    <p:sldId id="455" r:id="rId5"/>
    <p:sldId id="456" r:id="rId6"/>
    <p:sldId id="457" r:id="rId7"/>
    <p:sldId id="425" r:id="rId8"/>
    <p:sldId id="725" r:id="rId9"/>
    <p:sldId id="458" r:id="rId10"/>
    <p:sldId id="387" r:id="rId11"/>
    <p:sldId id="459" r:id="rId12"/>
    <p:sldId id="388" r:id="rId13"/>
    <p:sldId id="460" r:id="rId14"/>
    <p:sldId id="461" r:id="rId15"/>
    <p:sldId id="462" r:id="rId16"/>
    <p:sldId id="453" r:id="rId17"/>
    <p:sldId id="265" r:id="rId18"/>
    <p:sldId id="258" r:id="rId19"/>
    <p:sldId id="266" r:id="rId20"/>
    <p:sldId id="270" r:id="rId21"/>
    <p:sldId id="259" r:id="rId22"/>
    <p:sldId id="267" r:id="rId23"/>
    <p:sldId id="260" r:id="rId24"/>
    <p:sldId id="268" r:id="rId25"/>
    <p:sldId id="261" r:id="rId26"/>
    <p:sldId id="269" r:id="rId27"/>
    <p:sldId id="728" r:id="rId28"/>
    <p:sldId id="729" r:id="rId29"/>
    <p:sldId id="573" r:id="rId30"/>
    <p:sldId id="574" r:id="rId31"/>
    <p:sldId id="575" r:id="rId32"/>
    <p:sldId id="576" r:id="rId33"/>
    <p:sldId id="577" r:id="rId34"/>
    <p:sldId id="578" r:id="rId35"/>
    <p:sldId id="264" r:id="rId36"/>
    <p:sldId id="732" r:id="rId37"/>
    <p:sldId id="733" r:id="rId38"/>
    <p:sldId id="730" r:id="rId39"/>
    <p:sldId id="734" r:id="rId40"/>
    <p:sldId id="731" r:id="rId41"/>
    <p:sldId id="564" r:id="rId42"/>
    <p:sldId id="276"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73"/>
    <p:restoredTop sz="94640"/>
  </p:normalViewPr>
  <p:slideViewPr>
    <p:cSldViewPr snapToGrid="0" snapToObjects="1">
      <p:cViewPr varScale="1">
        <p:scale>
          <a:sx n="127" d="100"/>
          <a:sy n="127" d="100"/>
        </p:scale>
        <p:origin x="1688" y="18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DE5064-5073-4DDF-BAD5-611C7E5DF72F}" type="doc">
      <dgm:prSet loTypeId="urn:microsoft.com/office/officeart/2005/8/layout/pyramid1" loCatId="pyramid" qsTypeId="urn:microsoft.com/office/officeart/2005/8/quickstyle/simple1" qsCatId="simple" csTypeId="urn:microsoft.com/office/officeart/2005/8/colors/accent1_2" csCatId="accent1"/>
      <dgm:spPr/>
    </dgm:pt>
    <dgm:pt modelId="{4E8F88BA-4EB2-4526-A626-EE3480ABD15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Arial Narrow" pitchFamily="34" charset="0"/>
              <a:cs typeface="Arial" charset="0"/>
            </a:rPr>
            <a:t>Literacy</a:t>
          </a:r>
          <a:endParaRPr kumimoji="0" lang="en-US" sz="1800" b="1" i="0" u="none" strike="noStrike" cap="none" normalizeH="0" baseline="0" dirty="0">
            <a:ln>
              <a:noFill/>
            </a:ln>
            <a:solidFill>
              <a:schemeClr val="bg1"/>
            </a:solidFill>
            <a:effectLst/>
            <a:latin typeface="Arial" charset="0"/>
            <a:cs typeface="Arial" charset="0"/>
          </a:endParaRPr>
        </a:p>
      </dgm:t>
    </dgm:pt>
    <dgm:pt modelId="{BF68CDED-BA69-4AA8-8635-A4008CAD9C4D}" type="parTrans" cxnId="{DDE923A6-94A8-4C52-9DA6-14F024644B49}">
      <dgm:prSet/>
      <dgm:spPr/>
      <dgm:t>
        <a:bodyPr/>
        <a:lstStyle/>
        <a:p>
          <a:endParaRPr lang="en-US"/>
        </a:p>
      </dgm:t>
    </dgm:pt>
    <dgm:pt modelId="{A8179D26-4A52-4817-9083-A4B910DCC392}" type="sibTrans" cxnId="{DDE923A6-94A8-4C52-9DA6-14F024644B49}">
      <dgm:prSet/>
      <dgm:spPr/>
      <dgm:t>
        <a:bodyPr/>
        <a:lstStyle/>
        <a:p>
          <a:endParaRPr lang="en-US"/>
        </a:p>
      </dgm:t>
    </dgm:pt>
    <dgm:pt modelId="{E63117BE-E488-46F8-8638-A15EEFA733A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bg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Arial Narrow" pitchFamily="34" charset="0"/>
              <a:cs typeface="Arial" charset="0"/>
            </a:rPr>
            <a:t>Intermediate Literacy</a:t>
          </a:r>
          <a:endParaRPr kumimoji="0" lang="en-US" sz="1800" b="0" i="0" u="none" strike="noStrike" cap="none" normalizeH="0" baseline="0" dirty="0">
            <a:ln>
              <a:noFill/>
            </a:ln>
            <a:solidFill>
              <a:schemeClr val="bg1"/>
            </a:solidFill>
            <a:effectLst/>
            <a:latin typeface="Arial" charset="0"/>
            <a:cs typeface="Arial" charset="0"/>
          </a:endParaRPr>
        </a:p>
      </dgm:t>
    </dgm:pt>
    <dgm:pt modelId="{04DC0172-3DC1-4F6B-9784-CC7D4F8A82E5}" type="parTrans" cxnId="{86272BF0-1D55-4B33-AEDE-E3664FF27546}">
      <dgm:prSet/>
      <dgm:spPr/>
      <dgm:t>
        <a:bodyPr/>
        <a:lstStyle/>
        <a:p>
          <a:endParaRPr lang="en-US"/>
        </a:p>
      </dgm:t>
    </dgm:pt>
    <dgm:pt modelId="{1DF0E69A-6D21-44DC-A3E8-B07987BF2330}" type="sibTrans" cxnId="{86272BF0-1D55-4B33-AEDE-E3664FF27546}">
      <dgm:prSet/>
      <dgm:spPr/>
      <dgm:t>
        <a:bodyPr/>
        <a:lstStyle/>
        <a:p>
          <a:endParaRPr lang="en-US"/>
        </a:p>
      </dgm:t>
    </dgm:pt>
    <dgm:pt modelId="{A85C7A1B-59E2-4308-808B-0289896D2830}">
      <dgm:prSet custT="1"/>
      <dgm:spPr/>
      <dgm: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bg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Arial Narrow" pitchFamily="34" charset="0"/>
              <a:cs typeface="Arial" charset="0"/>
            </a:rPr>
            <a:t>Basic Literacy</a:t>
          </a:r>
          <a:endParaRPr kumimoji="0" lang="en-US" sz="1800" b="0" i="0" u="none" strike="noStrike" cap="none" normalizeH="0" baseline="0" dirty="0">
            <a:ln>
              <a:noFill/>
            </a:ln>
            <a:solidFill>
              <a:schemeClr val="bg1"/>
            </a:solidFill>
            <a:effectLst/>
            <a:latin typeface="Arial" charset="0"/>
            <a:cs typeface="Arial" charset="0"/>
          </a:endParaRPr>
        </a:p>
      </dgm:t>
    </dgm:pt>
    <dgm:pt modelId="{AACFE1FA-A300-4555-B55C-ED350C5639A0}" type="parTrans" cxnId="{7F7B5853-A754-4DDB-8E7A-FB626BAB081C}">
      <dgm:prSet/>
      <dgm:spPr/>
      <dgm:t>
        <a:bodyPr/>
        <a:lstStyle/>
        <a:p>
          <a:endParaRPr lang="en-US"/>
        </a:p>
      </dgm:t>
    </dgm:pt>
    <dgm:pt modelId="{DD238FAA-7E6B-4A4B-BD23-ACFE317020C2}" type="sibTrans" cxnId="{7F7B5853-A754-4DDB-8E7A-FB626BAB081C}">
      <dgm:prSet/>
      <dgm:spPr/>
      <dgm:t>
        <a:bodyPr/>
        <a:lstStyle/>
        <a:p>
          <a:endParaRPr lang="en-US"/>
        </a:p>
      </dgm:t>
    </dgm:pt>
    <dgm:pt modelId="{7029292E-F83A-4521-ADE3-9F45F00E1383}" type="pres">
      <dgm:prSet presAssocID="{21DE5064-5073-4DDF-BAD5-611C7E5DF72F}" presName="Name0" presStyleCnt="0">
        <dgm:presLayoutVars>
          <dgm:dir/>
          <dgm:animLvl val="lvl"/>
          <dgm:resizeHandles val="exact"/>
        </dgm:presLayoutVars>
      </dgm:prSet>
      <dgm:spPr/>
    </dgm:pt>
    <dgm:pt modelId="{E659DFE9-2983-417B-AA17-830282A43E0A}" type="pres">
      <dgm:prSet presAssocID="{4E8F88BA-4EB2-4526-A626-EE3480ABD153}" presName="Name8" presStyleCnt="0"/>
      <dgm:spPr/>
    </dgm:pt>
    <dgm:pt modelId="{8A68178D-7389-4071-8C9A-663D1E424E51}" type="pres">
      <dgm:prSet presAssocID="{4E8F88BA-4EB2-4526-A626-EE3480ABD153}" presName="level" presStyleLbl="node1" presStyleIdx="0" presStyleCnt="3">
        <dgm:presLayoutVars>
          <dgm:chMax val="1"/>
          <dgm:bulletEnabled val="1"/>
        </dgm:presLayoutVars>
      </dgm:prSet>
      <dgm:spPr/>
    </dgm:pt>
    <dgm:pt modelId="{4A33469B-D01D-4448-86B3-EA7606461AA3}" type="pres">
      <dgm:prSet presAssocID="{4E8F88BA-4EB2-4526-A626-EE3480ABD153}" presName="levelTx" presStyleLbl="revTx" presStyleIdx="0" presStyleCnt="0">
        <dgm:presLayoutVars>
          <dgm:chMax val="1"/>
          <dgm:bulletEnabled val="1"/>
        </dgm:presLayoutVars>
      </dgm:prSet>
      <dgm:spPr/>
    </dgm:pt>
    <dgm:pt modelId="{4E4E339E-EA3B-43FE-B96C-0419034AB890}" type="pres">
      <dgm:prSet presAssocID="{E63117BE-E488-46F8-8638-A15EEFA733A3}" presName="Name8" presStyleCnt="0"/>
      <dgm:spPr/>
    </dgm:pt>
    <dgm:pt modelId="{5AC67AE6-F57B-4900-BA4D-D40C5E3CD27F}" type="pres">
      <dgm:prSet presAssocID="{E63117BE-E488-46F8-8638-A15EEFA733A3}" presName="level" presStyleLbl="node1" presStyleIdx="1" presStyleCnt="3">
        <dgm:presLayoutVars>
          <dgm:chMax val="1"/>
          <dgm:bulletEnabled val="1"/>
        </dgm:presLayoutVars>
      </dgm:prSet>
      <dgm:spPr/>
    </dgm:pt>
    <dgm:pt modelId="{7E0D80E8-D6DE-4B21-802E-F61AAD61BB20}" type="pres">
      <dgm:prSet presAssocID="{E63117BE-E488-46F8-8638-A15EEFA733A3}" presName="levelTx" presStyleLbl="revTx" presStyleIdx="0" presStyleCnt="0">
        <dgm:presLayoutVars>
          <dgm:chMax val="1"/>
          <dgm:bulletEnabled val="1"/>
        </dgm:presLayoutVars>
      </dgm:prSet>
      <dgm:spPr/>
    </dgm:pt>
    <dgm:pt modelId="{93B2A037-11D0-4DB5-ABE8-CE3244D0EAAD}" type="pres">
      <dgm:prSet presAssocID="{A85C7A1B-59E2-4308-808B-0289896D2830}" presName="Name8" presStyleCnt="0"/>
      <dgm:spPr/>
    </dgm:pt>
    <dgm:pt modelId="{D7837EA7-F01F-4F78-B201-F279FADC72E5}" type="pres">
      <dgm:prSet presAssocID="{A85C7A1B-59E2-4308-808B-0289896D2830}" presName="level" presStyleLbl="node1" presStyleIdx="2" presStyleCnt="3">
        <dgm:presLayoutVars>
          <dgm:chMax val="1"/>
          <dgm:bulletEnabled val="1"/>
        </dgm:presLayoutVars>
      </dgm:prSet>
      <dgm:spPr/>
    </dgm:pt>
    <dgm:pt modelId="{26D7633B-73F4-464C-A353-0D9BF294CACD}" type="pres">
      <dgm:prSet presAssocID="{A85C7A1B-59E2-4308-808B-0289896D2830}" presName="levelTx" presStyleLbl="revTx" presStyleIdx="0" presStyleCnt="0">
        <dgm:presLayoutVars>
          <dgm:chMax val="1"/>
          <dgm:bulletEnabled val="1"/>
        </dgm:presLayoutVars>
      </dgm:prSet>
      <dgm:spPr/>
    </dgm:pt>
  </dgm:ptLst>
  <dgm:cxnLst>
    <dgm:cxn modelId="{0BB29529-035A-1A4C-9CD0-8A355F6ED511}" type="presOf" srcId="{A85C7A1B-59E2-4308-808B-0289896D2830}" destId="{26D7633B-73F4-464C-A353-0D9BF294CACD}" srcOrd="1" destOrd="0" presId="urn:microsoft.com/office/officeart/2005/8/layout/pyramid1"/>
    <dgm:cxn modelId="{7F7B5853-A754-4DDB-8E7A-FB626BAB081C}" srcId="{21DE5064-5073-4DDF-BAD5-611C7E5DF72F}" destId="{A85C7A1B-59E2-4308-808B-0289896D2830}" srcOrd="2" destOrd="0" parTransId="{AACFE1FA-A300-4555-B55C-ED350C5639A0}" sibTransId="{DD238FAA-7E6B-4A4B-BD23-ACFE317020C2}"/>
    <dgm:cxn modelId="{5D98095C-EEFE-D94F-92EA-E5C92D927FE1}" type="presOf" srcId="{4E8F88BA-4EB2-4526-A626-EE3480ABD153}" destId="{4A33469B-D01D-4448-86B3-EA7606461AA3}" srcOrd="1" destOrd="0" presId="urn:microsoft.com/office/officeart/2005/8/layout/pyramid1"/>
    <dgm:cxn modelId="{57E9006F-1FFC-AC41-9204-11A63DB702F0}" type="presOf" srcId="{21DE5064-5073-4DDF-BAD5-611C7E5DF72F}" destId="{7029292E-F83A-4521-ADE3-9F45F00E1383}" srcOrd="0" destOrd="0" presId="urn:microsoft.com/office/officeart/2005/8/layout/pyramid1"/>
    <dgm:cxn modelId="{66206E91-5CAD-8A4F-B5F0-99A5AEB4B7BA}" type="presOf" srcId="{E63117BE-E488-46F8-8638-A15EEFA733A3}" destId="{5AC67AE6-F57B-4900-BA4D-D40C5E3CD27F}" srcOrd="0" destOrd="0" presId="urn:microsoft.com/office/officeart/2005/8/layout/pyramid1"/>
    <dgm:cxn modelId="{7FBBAD9D-1E57-F54B-830C-68B0629CFB9E}" type="presOf" srcId="{E63117BE-E488-46F8-8638-A15EEFA733A3}" destId="{7E0D80E8-D6DE-4B21-802E-F61AAD61BB20}" srcOrd="1" destOrd="0" presId="urn:microsoft.com/office/officeart/2005/8/layout/pyramid1"/>
    <dgm:cxn modelId="{470A6EA5-6FD6-B64A-AF8C-F1151C8FDD10}" type="presOf" srcId="{4E8F88BA-4EB2-4526-A626-EE3480ABD153}" destId="{8A68178D-7389-4071-8C9A-663D1E424E51}" srcOrd="0" destOrd="0" presId="urn:microsoft.com/office/officeart/2005/8/layout/pyramid1"/>
    <dgm:cxn modelId="{DDE923A6-94A8-4C52-9DA6-14F024644B49}" srcId="{21DE5064-5073-4DDF-BAD5-611C7E5DF72F}" destId="{4E8F88BA-4EB2-4526-A626-EE3480ABD153}" srcOrd="0" destOrd="0" parTransId="{BF68CDED-BA69-4AA8-8635-A4008CAD9C4D}" sibTransId="{A8179D26-4A52-4817-9083-A4B910DCC392}"/>
    <dgm:cxn modelId="{86272BF0-1D55-4B33-AEDE-E3664FF27546}" srcId="{21DE5064-5073-4DDF-BAD5-611C7E5DF72F}" destId="{E63117BE-E488-46F8-8638-A15EEFA733A3}" srcOrd="1" destOrd="0" parTransId="{04DC0172-3DC1-4F6B-9784-CC7D4F8A82E5}" sibTransId="{1DF0E69A-6D21-44DC-A3E8-B07987BF2330}"/>
    <dgm:cxn modelId="{589DD2F1-DBBB-304D-8E3F-F4C5D06AF7CE}" type="presOf" srcId="{A85C7A1B-59E2-4308-808B-0289896D2830}" destId="{D7837EA7-F01F-4F78-B201-F279FADC72E5}" srcOrd="0" destOrd="0" presId="urn:microsoft.com/office/officeart/2005/8/layout/pyramid1"/>
    <dgm:cxn modelId="{DC6E8DC2-0B44-6E4E-842E-6225CE224173}" type="presParOf" srcId="{7029292E-F83A-4521-ADE3-9F45F00E1383}" destId="{E659DFE9-2983-417B-AA17-830282A43E0A}" srcOrd="0" destOrd="0" presId="urn:microsoft.com/office/officeart/2005/8/layout/pyramid1"/>
    <dgm:cxn modelId="{0247B78E-3EB7-EA4B-8AA7-650036D8599C}" type="presParOf" srcId="{E659DFE9-2983-417B-AA17-830282A43E0A}" destId="{8A68178D-7389-4071-8C9A-663D1E424E51}" srcOrd="0" destOrd="0" presId="urn:microsoft.com/office/officeart/2005/8/layout/pyramid1"/>
    <dgm:cxn modelId="{32228B00-D86E-E948-BBA8-9CA5338AFA12}" type="presParOf" srcId="{E659DFE9-2983-417B-AA17-830282A43E0A}" destId="{4A33469B-D01D-4448-86B3-EA7606461AA3}" srcOrd="1" destOrd="0" presId="urn:microsoft.com/office/officeart/2005/8/layout/pyramid1"/>
    <dgm:cxn modelId="{09025AD3-ED90-9648-9724-1030981358A1}" type="presParOf" srcId="{7029292E-F83A-4521-ADE3-9F45F00E1383}" destId="{4E4E339E-EA3B-43FE-B96C-0419034AB890}" srcOrd="1" destOrd="0" presId="urn:microsoft.com/office/officeart/2005/8/layout/pyramid1"/>
    <dgm:cxn modelId="{FBA9793F-1725-734B-BB73-9C9B27B28D67}" type="presParOf" srcId="{4E4E339E-EA3B-43FE-B96C-0419034AB890}" destId="{5AC67AE6-F57B-4900-BA4D-D40C5E3CD27F}" srcOrd="0" destOrd="0" presId="urn:microsoft.com/office/officeart/2005/8/layout/pyramid1"/>
    <dgm:cxn modelId="{32707726-EA2C-B143-8DD8-20EB5F1456E4}" type="presParOf" srcId="{4E4E339E-EA3B-43FE-B96C-0419034AB890}" destId="{7E0D80E8-D6DE-4B21-802E-F61AAD61BB20}" srcOrd="1" destOrd="0" presId="urn:microsoft.com/office/officeart/2005/8/layout/pyramid1"/>
    <dgm:cxn modelId="{D3C1B67E-A5BB-C549-A60B-F77D11499D2C}" type="presParOf" srcId="{7029292E-F83A-4521-ADE3-9F45F00E1383}" destId="{93B2A037-11D0-4DB5-ABE8-CE3244D0EAAD}" srcOrd="2" destOrd="0" presId="urn:microsoft.com/office/officeart/2005/8/layout/pyramid1"/>
    <dgm:cxn modelId="{326056B2-B458-1D45-AC2A-FE62D30FADA7}" type="presParOf" srcId="{93B2A037-11D0-4DB5-ABE8-CE3244D0EAAD}" destId="{D7837EA7-F01F-4F78-B201-F279FADC72E5}" srcOrd="0" destOrd="0" presId="urn:microsoft.com/office/officeart/2005/8/layout/pyramid1"/>
    <dgm:cxn modelId="{55EC4199-8615-5440-B9E8-A46726BE1920}" type="presParOf" srcId="{93B2A037-11D0-4DB5-ABE8-CE3244D0EAAD}" destId="{26D7633B-73F4-464C-A353-0D9BF294CAC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8178D-7389-4071-8C9A-663D1E424E51}">
      <dsp:nvSpPr>
        <dsp:cNvPr id="0" name=""/>
        <dsp:cNvSpPr/>
      </dsp:nvSpPr>
      <dsp:spPr>
        <a:xfrm>
          <a:off x="2247900" y="0"/>
          <a:ext cx="2247900" cy="1371600"/>
        </a:xfrm>
        <a:prstGeom prst="trapezoid">
          <a:avLst>
            <a:gd name="adj" fmla="val 81944"/>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bg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bg1"/>
              </a:solidFill>
              <a:effectLst/>
              <a:latin typeface="Arial Narrow" pitchFamily="34" charset="0"/>
              <a:cs typeface="Arial" charset="0"/>
            </a:rPr>
            <a:t>Literacy</a:t>
          </a:r>
          <a:endParaRPr kumimoji="0" lang="en-US" sz="1800" b="1" i="0" u="none" strike="noStrike" kern="1200" cap="none" normalizeH="0" baseline="0" dirty="0">
            <a:ln>
              <a:noFill/>
            </a:ln>
            <a:solidFill>
              <a:schemeClr val="bg1"/>
            </a:solidFill>
            <a:effectLst/>
            <a:latin typeface="Arial" charset="0"/>
            <a:cs typeface="Arial" charset="0"/>
          </a:endParaRPr>
        </a:p>
      </dsp:txBody>
      <dsp:txXfrm>
        <a:off x="2247900" y="0"/>
        <a:ext cx="2247900" cy="1371600"/>
      </dsp:txXfrm>
    </dsp:sp>
    <dsp:sp modelId="{5AC67AE6-F57B-4900-BA4D-D40C5E3CD27F}">
      <dsp:nvSpPr>
        <dsp:cNvPr id="0" name=""/>
        <dsp:cNvSpPr/>
      </dsp:nvSpPr>
      <dsp:spPr>
        <a:xfrm>
          <a:off x="1123949" y="1371600"/>
          <a:ext cx="4495800" cy="1371600"/>
        </a:xfrm>
        <a:prstGeom prst="trapezoid">
          <a:avLst>
            <a:gd name="adj" fmla="val 81944"/>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kern="1200" cap="none" normalizeH="0" baseline="0" dirty="0">
            <a:ln>
              <a:noFill/>
            </a:ln>
            <a:solidFill>
              <a:schemeClr val="bg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bg1"/>
              </a:solidFill>
              <a:effectLst/>
              <a:latin typeface="Arial Narrow" pitchFamily="34" charset="0"/>
              <a:cs typeface="Arial" charset="0"/>
            </a:rPr>
            <a:t>Intermediate Literacy</a:t>
          </a:r>
          <a:endParaRPr kumimoji="0" lang="en-US" sz="1800" b="0" i="0" u="none" strike="noStrike" kern="1200" cap="none" normalizeH="0" baseline="0" dirty="0">
            <a:ln>
              <a:noFill/>
            </a:ln>
            <a:solidFill>
              <a:schemeClr val="bg1"/>
            </a:solidFill>
            <a:effectLst/>
            <a:latin typeface="Arial" charset="0"/>
            <a:cs typeface="Arial" charset="0"/>
          </a:endParaRPr>
        </a:p>
      </dsp:txBody>
      <dsp:txXfrm>
        <a:off x="1910714" y="1371600"/>
        <a:ext cx="2922270" cy="1371600"/>
      </dsp:txXfrm>
    </dsp:sp>
    <dsp:sp modelId="{D7837EA7-F01F-4F78-B201-F279FADC72E5}">
      <dsp:nvSpPr>
        <dsp:cNvPr id="0" name=""/>
        <dsp:cNvSpPr/>
      </dsp:nvSpPr>
      <dsp:spPr>
        <a:xfrm>
          <a:off x="0" y="2743200"/>
          <a:ext cx="6743700" cy="1371600"/>
        </a:xfrm>
        <a:prstGeom prst="trapezoid">
          <a:avLst>
            <a:gd name="adj" fmla="val 81944"/>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kern="1200" cap="none" normalizeH="0" baseline="0" dirty="0">
            <a:ln>
              <a:noFill/>
            </a:ln>
            <a:solidFill>
              <a:schemeClr val="bg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bg1"/>
              </a:solidFill>
              <a:effectLst/>
              <a:latin typeface="Arial Narrow" pitchFamily="34" charset="0"/>
              <a:cs typeface="Arial" charset="0"/>
            </a:rPr>
            <a:t>Basic Literacy</a:t>
          </a:r>
          <a:endParaRPr kumimoji="0" lang="en-US" sz="1800" b="0" i="0" u="none" strike="noStrike" kern="1200" cap="none" normalizeH="0" baseline="0" dirty="0">
            <a:ln>
              <a:noFill/>
            </a:ln>
            <a:solidFill>
              <a:schemeClr val="bg1"/>
            </a:solidFill>
            <a:effectLst/>
            <a:latin typeface="Arial" charset="0"/>
            <a:cs typeface="Arial" charset="0"/>
          </a:endParaRPr>
        </a:p>
      </dsp:txBody>
      <dsp:txXfrm>
        <a:off x="1180147" y="2743200"/>
        <a:ext cx="4383405" cy="13716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3DB988-DFC8-5348-BB26-87BE15DBFBA0}" type="datetimeFigureOut">
              <a:rPr lang="en-US" smtClean="0"/>
              <a:t>2/5/19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FE8059-5E2F-E541-9CBC-650D34E21653}" type="slidenum">
              <a:rPr lang="en-US" smtClean="0"/>
              <a:t>‹#›</a:t>
            </a:fld>
            <a:endParaRPr lang="en-US"/>
          </a:p>
        </p:txBody>
      </p:sp>
    </p:spTree>
    <p:extLst>
      <p:ext uri="{BB962C8B-B14F-4D97-AF65-F5344CB8AC3E}">
        <p14:creationId xmlns:p14="http://schemas.microsoft.com/office/powerpoint/2010/main" val="107281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BDC41B-027E-4228-8324-FE62992B2092}" type="slidenum">
              <a:rPr lang="en-US" smtClean="0"/>
              <a:pPr/>
              <a:t>7</a:t>
            </a:fld>
            <a:endParaRPr lang="en-US"/>
          </a:p>
        </p:txBody>
      </p:sp>
      <p:sp>
        <p:nvSpPr>
          <p:cNvPr id="53251" name="Rectangle 2"/>
          <p:cNvSpPr>
            <a:spLocks noGrp="1" noRot="1" noChangeAspect="1" noChangeArrowheads="1" noTextEdit="1"/>
          </p:cNvSpPr>
          <p:nvPr>
            <p:ph type="sldImg"/>
          </p:nvPr>
        </p:nvSpPr>
        <p:spPr>
          <a:xfrm>
            <a:off x="1371600" y="1143000"/>
            <a:ext cx="4114800" cy="3086100"/>
          </a:xfrm>
          <a:ln/>
        </p:spPr>
      </p:sp>
      <p:sp>
        <p:nvSpPr>
          <p:cNvPr id="53252" name="Rectangle 3"/>
          <p:cNvSpPr>
            <a:spLocks noGrp="1" noChangeArrowheads="1"/>
          </p:cNvSpPr>
          <p:nvPr>
            <p:ph type="body" idx="1"/>
          </p:nvPr>
        </p:nvSpPr>
        <p:spPr>
          <a:noFill/>
          <a:ln/>
        </p:spPr>
        <p:txBody>
          <a:bodyPr/>
          <a:lstStyle/>
          <a:p>
            <a:pPr eaLnBrk="1" hangingPunct="1"/>
            <a:r>
              <a:rPr lang="en-US" sz="1000"/>
              <a:t>Experts, teacher educators and high school teachers displayed reluctance in embracing the idea of strategy instruction. For most, the concept was new, and the reading strategies we shared with them seemed contrived and irrelevant. This reluctance was revealing, because it mirrored the disinclination of the preservice students in the high school literacy class. The chemistry team’s reluctance only changed when we introduced our version of structured summarization, a strategy that we based specifically on their insights about chemistry reading. Using this strategy, students take notes in a chart format. Each section of the chart reflected the information that these chemistry specialists said was essential to reading chemistry text. Because chemistry is about the properties of substances and their reactions, a reader who paid attention to these would be engaging in a disciplinary-focused reading. We had illustrated the chart using information from one of the chemistry textbooks the team members had shared with us. One of the chemists who had been dismissive of teaching content area reading strategies (such as summarization) in chemistry reacted by saying, “Well, if they used this, they would be learning chemistry.” He then suggested a modification (the inclusion of a place to summarize atomic expression). The difference between this strategy and summarization was its subject-matter specificity. This strategy was not just about understanding text; it was also about understanding the essence of chemistry.</a:t>
            </a:r>
          </a:p>
          <a:p>
            <a:pPr eaLnBrk="1" hangingPunct="1"/>
            <a:r>
              <a:rPr lang="en-US" sz="1000"/>
              <a:t>This structured-summarization strategy meshed well with concerns the chemists had expressed earlier when they examined high school chemistry textbooks: the need to identify where the chemistry was. That is, although they understood that some of the information in the text was included purely for motivational purposes or to establish context for students, they were concerned that what students were actually supposed to learn about chemistry was obscured and hidden by these devices. One of the chemistry teachers bitterly complained about a text she had to use in which each chapter began with a real-life problem (such as lake pollution) that was then followed by an explanation of the chemistry behind the problem. She complained that the students were not learning the chemistry. Chemistry learning is somewhat hierarchical in nature. The concepts build on each other, and these concepts can then be applied to situations. That is, the principles are taught as abstractions, and the particulars are exemplars of the abstractions. This chemistry book, however, perseverated on the particular, providing students with little real opportunity to learn the abstractions that could be used to solve other problems. </a:t>
            </a:r>
          </a:p>
        </p:txBody>
      </p:sp>
    </p:spTree>
    <p:extLst>
      <p:ext uri="{BB962C8B-B14F-4D97-AF65-F5344CB8AC3E}">
        <p14:creationId xmlns:p14="http://schemas.microsoft.com/office/powerpoint/2010/main" val="2173569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EE63B76-AE0D-409A-8EEF-B8D2CAFF5AE1}" type="slidenum">
              <a:rPr lang="en-US" smtClean="0"/>
              <a:pPr/>
              <a:t>8</a:t>
            </a:fld>
            <a:endParaRPr lang="en-US"/>
          </a:p>
        </p:txBody>
      </p:sp>
      <p:sp>
        <p:nvSpPr>
          <p:cNvPr id="52227" name="Rectangle 2"/>
          <p:cNvSpPr>
            <a:spLocks noGrp="1" noRot="1" noChangeAspect="1" noChangeArrowheads="1" noTextEdit="1"/>
          </p:cNvSpPr>
          <p:nvPr>
            <p:ph type="sldImg"/>
          </p:nvPr>
        </p:nvSpPr>
        <p:spPr>
          <a:xfrm>
            <a:off x="1371600" y="1143000"/>
            <a:ext cx="4114800" cy="3086100"/>
          </a:xfrm>
          <a:ln/>
        </p:spPr>
      </p:sp>
      <p:sp>
        <p:nvSpPr>
          <p:cNvPr id="52228" name="Rectangle 3"/>
          <p:cNvSpPr>
            <a:spLocks noGrp="1" noChangeArrowheads="1"/>
          </p:cNvSpPr>
          <p:nvPr>
            <p:ph type="body" idx="1"/>
          </p:nvPr>
        </p:nvSpPr>
        <p:spPr>
          <a:noFill/>
          <a:ln/>
        </p:spPr>
        <p:txBody>
          <a:bodyPr/>
          <a:lstStyle/>
          <a:p>
            <a:pPr eaLnBrk="1" hangingPunct="1"/>
            <a:r>
              <a:rPr lang="en-US"/>
              <a:t>This pyramid illustrates the development of literacy. The pyramid base represents highly generalizable basic skills entailed in all reading tasks, (decoding skills, print and literacy conventions, recognition of high-frequency words, basic punctuation, etc). Most kids master these in the primary grades, and even those who struggle tend to master them before high school entry.  As students progress, more sophisticated skills develop. These skills are not as widely applicable to different texts and reading situations, but neither are they linked to particular disciplinary specializations. They include decoding multisyllabic words, less common punctuation (such as split quotes), knowing more vocabulary including words not common in oral language, developing the cognitive endurance to maintain attention to extended discourse, monitoring  comprehension, and using fix-up procedures such as rereading. They gain access to more complex forms of text organization, and begin to use author purpose as a tool for critical response. Most students learn these by the end of middle school, but many schoolers struggle with them. In high school, some students even begin to master more specialized reading routines/language uses, but these new routines, though powerful, tend to be constrained in their applicability to most reading tasks. The constraints on the generalizability of literacy skills for more advanced readers — symbolized here by the narrowing of the pyramid — are imposed by the increasingly disciplinary and technical turn in the nature of literacy tasks. Although most students manage to master basic and even intermediate literacy skills, many never gain proficiency with these more advanced skills.</a:t>
            </a:r>
          </a:p>
          <a:p>
            <a:pPr eaLnBrk="1" hangingPunct="1"/>
            <a:r>
              <a:rPr lang="en-US"/>
              <a:t>Progressing higher in the pyramid means learning more sophisticated, but less generalizable, skills and routines. </a:t>
            </a:r>
          </a:p>
        </p:txBody>
      </p:sp>
    </p:spTree>
    <p:extLst>
      <p:ext uri="{BB962C8B-B14F-4D97-AF65-F5344CB8AC3E}">
        <p14:creationId xmlns:p14="http://schemas.microsoft.com/office/powerpoint/2010/main" val="817607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Dis   (away from, not, opposite)</a:t>
            </a:r>
          </a:p>
        </p:txBody>
      </p:sp>
      <p:sp>
        <p:nvSpPr>
          <p:cNvPr id="4" name="Slide Number Placeholder 3"/>
          <p:cNvSpPr>
            <a:spLocks noGrp="1"/>
          </p:cNvSpPr>
          <p:nvPr>
            <p:ph type="sldNum" sz="quarter" idx="5"/>
          </p:nvPr>
        </p:nvSpPr>
        <p:spPr/>
        <p:txBody>
          <a:bodyPr/>
          <a:lstStyle/>
          <a:p>
            <a:pPr>
              <a:defRPr/>
            </a:pPr>
            <a:fld id="{C58016FC-C516-4A8B-8530-000C1D91BF7C}" type="slidenum">
              <a:rPr lang="en-US" smtClean="0"/>
              <a:pPr>
                <a:defRPr/>
              </a:pPr>
              <a:t>29</a:t>
            </a:fld>
            <a:endParaRPr lang="en-US"/>
          </a:p>
        </p:txBody>
      </p:sp>
    </p:spTree>
    <p:extLst>
      <p:ext uri="{BB962C8B-B14F-4D97-AF65-F5344CB8AC3E}">
        <p14:creationId xmlns:p14="http://schemas.microsoft.com/office/powerpoint/2010/main" val="2904032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30</a:t>
            </a:fld>
            <a:endParaRPr lang="en-US"/>
          </a:p>
        </p:txBody>
      </p:sp>
    </p:spTree>
    <p:extLst>
      <p:ext uri="{BB962C8B-B14F-4D97-AF65-F5344CB8AC3E}">
        <p14:creationId xmlns:p14="http://schemas.microsoft.com/office/powerpoint/2010/main" val="2702634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Arch: initial, beginning, original</a:t>
            </a:r>
          </a:p>
          <a:p>
            <a:r>
              <a:rPr lang="en-US" dirty="0"/>
              <a:t>Auto:: self</a:t>
            </a:r>
          </a:p>
          <a:p>
            <a:r>
              <a:rPr lang="en-US" dirty="0" err="1"/>
              <a:t>Cracy</a:t>
            </a:r>
            <a:r>
              <a:rPr lang="en-US" dirty="0"/>
              <a:t>: denoting a particular kind of government or influence</a:t>
            </a:r>
          </a:p>
          <a:p>
            <a:r>
              <a:rPr lang="en-US" dirty="0"/>
              <a:t>Demo: people, population</a:t>
            </a:r>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32</a:t>
            </a:fld>
            <a:endParaRPr lang="en-US"/>
          </a:p>
        </p:txBody>
      </p:sp>
    </p:spTree>
    <p:extLst>
      <p:ext uri="{BB962C8B-B14F-4D97-AF65-F5344CB8AC3E}">
        <p14:creationId xmlns:p14="http://schemas.microsoft.com/office/powerpoint/2010/main" val="318002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33</a:t>
            </a:fld>
            <a:endParaRPr lang="en-US"/>
          </a:p>
        </p:txBody>
      </p:sp>
    </p:spTree>
    <p:extLst>
      <p:ext uri="{BB962C8B-B14F-4D97-AF65-F5344CB8AC3E}">
        <p14:creationId xmlns:p14="http://schemas.microsoft.com/office/powerpoint/2010/main" val="3462259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34</a:t>
            </a:fld>
            <a:endParaRPr lang="en-US"/>
          </a:p>
        </p:txBody>
      </p:sp>
    </p:spTree>
    <p:extLst>
      <p:ext uri="{BB962C8B-B14F-4D97-AF65-F5344CB8AC3E}">
        <p14:creationId xmlns:p14="http://schemas.microsoft.com/office/powerpoint/2010/main" val="4021325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41</a:t>
            </a:fld>
            <a:endParaRPr lang="en-US" dirty="0"/>
          </a:p>
        </p:txBody>
      </p:sp>
      <p:sp>
        <p:nvSpPr>
          <p:cNvPr id="58371" name="Rectangle 2"/>
          <p:cNvSpPr>
            <a:spLocks noGrp="1" noRot="1" noChangeAspect="1" noChangeArrowheads="1" noTextEdit="1"/>
          </p:cNvSpPr>
          <p:nvPr>
            <p:ph type="sldImg"/>
          </p:nvPr>
        </p:nvSpPr>
        <p:spPr>
          <a:xfrm>
            <a:off x="1371600" y="1143000"/>
            <a:ext cx="4114800" cy="3086100"/>
          </a:xfrm>
          <a:ln/>
        </p:spPr>
      </p:sp>
      <p:sp>
        <p:nvSpPr>
          <p:cNvPr id="58372" name="Rectangle 3"/>
          <p:cNvSpPr>
            <a:spLocks noGrp="1" noChangeArrowheads="1"/>
          </p:cNvSpPr>
          <p:nvPr>
            <p:ph type="body" idx="1"/>
          </p:nvPr>
        </p:nvSpPr>
        <p:spPr>
          <a:noFill/>
          <a:ln/>
        </p:spPr>
        <p:txBody>
          <a:bodyPr/>
          <a:lstStyle/>
          <a:p>
            <a:pPr eaLnBrk="1" hangingPunct="1"/>
            <a:r>
              <a:rPr lang="en-US" sz="1000" dirty="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a:t> </a:t>
            </a:r>
            <a:r>
              <a:rPr lang="en-US" sz="1000" dirty="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a:t>are</a:t>
            </a:r>
            <a:r>
              <a:rPr lang="en-US" sz="1000" dirty="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a:t>similarly</a:t>
            </a:r>
            <a:r>
              <a:rPr lang="en-US" sz="1000" dirty="0"/>
              <a:t> or </a:t>
            </a:r>
            <a:r>
              <a:rPr lang="en-US" sz="1000" i="1" dirty="0"/>
              <a:t>in contrast</a:t>
            </a:r>
            <a:r>
              <a:rPr lang="en-US" sz="1000" dirty="0"/>
              <a:t> when incorporating texts that compare or contrast with each other. His preliminary results reveal that students who learned the multiple-gist strategy wrote longer, more coherent answers to essay questions.</a:t>
            </a:r>
          </a:p>
        </p:txBody>
      </p:sp>
    </p:spTree>
    <p:extLst>
      <p:ext uri="{BB962C8B-B14F-4D97-AF65-F5344CB8AC3E}">
        <p14:creationId xmlns:p14="http://schemas.microsoft.com/office/powerpoint/2010/main" val="3057749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F32F92F-6349-4323-B460-E774478CBEDC}" type="slidenum">
              <a:rPr lang="en-US" smtClean="0"/>
              <a:pPr/>
              <a:t>42</a:t>
            </a:fld>
            <a:endParaRPr lang="en-US" dirty="0"/>
          </a:p>
        </p:txBody>
      </p:sp>
      <p:sp>
        <p:nvSpPr>
          <p:cNvPr id="57347" name="Rectangle 2"/>
          <p:cNvSpPr>
            <a:spLocks noGrp="1" noRot="1" noChangeAspect="1" noChangeArrowheads="1" noTextEdit="1"/>
          </p:cNvSpPr>
          <p:nvPr>
            <p:ph type="sldImg"/>
          </p:nvPr>
        </p:nvSpPr>
        <p:spPr>
          <a:xfrm>
            <a:off x="1371600" y="1143000"/>
            <a:ext cx="4114800" cy="3086100"/>
          </a:xfrm>
          <a:ln/>
        </p:spPr>
      </p:sp>
      <p:sp>
        <p:nvSpPr>
          <p:cNvPr id="5734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8458148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useBgFill="1">
        <p:nvSpPr>
          <p:cNvPr id="13" name="Freeform 12"/>
          <p:cNvSpPr/>
          <p:nvPr/>
        </p:nvSpPr>
        <p:spPr>
          <a:xfrm>
            <a:off x="-8467" y="-16933"/>
            <a:ext cx="8754534" cy="6451600"/>
          </a:xfrm>
          <a:custGeom>
            <a:avLst/>
            <a:gdLst/>
            <a:ahLst/>
            <a:cxnLst/>
            <a:rect l="l" t="t" r="r" b="b"/>
            <a:pathLst>
              <a:path w="8754534" h="6451600">
                <a:moveTo>
                  <a:pt x="8373534" y="0"/>
                </a:moveTo>
                <a:lnTo>
                  <a:pt x="8754534" y="5994400"/>
                </a:lnTo>
                <a:lnTo>
                  <a:pt x="0" y="6451600"/>
                </a:lnTo>
                <a:lnTo>
                  <a:pt x="0" y="0"/>
                </a:lnTo>
                <a:lnTo>
                  <a:pt x="8373534" y="0"/>
                </a:lnTo>
                <a:close/>
              </a:path>
            </a:pathLst>
          </a:cu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10379" y="4445000"/>
            <a:ext cx="8464695" cy="1715811"/>
          </a:xfrm>
          <a:custGeom>
            <a:avLst/>
            <a:gdLst/>
            <a:ahLst/>
            <a:cxnLst/>
            <a:rect l="l" t="t" r="r" b="b"/>
            <a:pathLst>
              <a:path w="8428428" h="1878553">
                <a:moveTo>
                  <a:pt x="0" y="438229"/>
                </a:moveTo>
                <a:lnTo>
                  <a:pt x="8343246" y="0"/>
                </a:lnTo>
                <a:lnTo>
                  <a:pt x="8428428" y="1424838"/>
                </a:lnTo>
                <a:lnTo>
                  <a:pt x="7515" y="1878553"/>
                </a:lnTo>
                <a:lnTo>
                  <a:pt x="0" y="438229"/>
                </a:ln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2864" y="0"/>
            <a:ext cx="5811235" cy="321615"/>
          </a:xfrm>
          <a:custGeom>
            <a:avLst/>
            <a:gdLst/>
            <a:ahLst/>
            <a:cxnLst/>
            <a:rect l="l" t="t" r="r" b="b"/>
            <a:pathLst>
              <a:path w="5811235" h="321615">
                <a:moveTo>
                  <a:pt x="0" y="0"/>
                </a:moveTo>
                <a:lnTo>
                  <a:pt x="5811235" y="0"/>
                </a:lnTo>
                <a:lnTo>
                  <a:pt x="1" y="321615"/>
                </a:lnTo>
                <a:cubicBezTo>
                  <a:pt x="1" y="214410"/>
                  <a:pt x="0" y="107205"/>
                  <a:pt x="0" y="0"/>
                </a:cubicBez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30" name="Freeform 29"/>
          <p:cNvSpPr/>
          <p:nvPr/>
        </p:nvSpPr>
        <p:spPr>
          <a:xfrm rot="21420000">
            <a:off x="-170768" y="213023"/>
            <a:ext cx="8480534" cy="5746008"/>
          </a:xfrm>
          <a:custGeom>
            <a:avLst/>
            <a:gdLst/>
            <a:ahLst/>
            <a:cxnLst/>
            <a:rect l="l" t="t" r="r" b="b"/>
            <a:pathLst>
              <a:path w="11307378" h="5746008">
                <a:moveTo>
                  <a:pt x="11270997" y="0"/>
                </a:moveTo>
                <a:lnTo>
                  <a:pt x="11307378" y="5746008"/>
                </a:lnTo>
                <a:lnTo>
                  <a:pt x="1" y="574313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sp>
        <p:nvSpPr>
          <p:cNvPr id="2" name="Title 1"/>
          <p:cNvSpPr>
            <a:spLocks noGrp="1"/>
          </p:cNvSpPr>
          <p:nvPr>
            <p:ph type="ctrTitle"/>
          </p:nvPr>
        </p:nvSpPr>
        <p:spPr>
          <a:xfrm rot="21420000">
            <a:off x="451416" y="668338"/>
            <a:ext cx="7533524" cy="2766528"/>
          </a:xfrm>
        </p:spPr>
        <p:txBody>
          <a:bodyPr anchor="b">
            <a:normAutofit/>
          </a:bodyPr>
          <a:lstStyle>
            <a:lvl1pPr algn="r">
              <a:defRPr sz="7200"/>
            </a:lvl1pPr>
          </a:lstStyle>
          <a:p>
            <a:r>
              <a:rPr lang="en-US"/>
              <a:t>Click to edit Master title style</a:t>
            </a:r>
            <a:endParaRPr lang="en-US" dirty="0"/>
          </a:p>
        </p:txBody>
      </p:sp>
      <p:sp>
        <p:nvSpPr>
          <p:cNvPr id="3" name="Subtitle 2"/>
          <p:cNvSpPr>
            <a:spLocks noGrp="1"/>
          </p:cNvSpPr>
          <p:nvPr>
            <p:ph type="subTitle" idx="1"/>
          </p:nvPr>
        </p:nvSpPr>
        <p:spPr>
          <a:xfrm rot="21420000">
            <a:off x="554462" y="3446830"/>
            <a:ext cx="7512060" cy="550333"/>
          </a:xfrm>
        </p:spPr>
        <p:txBody>
          <a:bodyPr anchor="t">
            <a:noAutofit/>
          </a:bodyPr>
          <a:lstStyle>
            <a:lvl1pPr marL="0" indent="0" algn="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rot="21420000">
            <a:off x="3669071" y="4714242"/>
            <a:ext cx="4607740" cy="942356"/>
          </a:xfrm>
        </p:spPr>
        <p:txBody>
          <a:bodyPr/>
          <a:lstStyle>
            <a:lvl1pPr algn="ctr">
              <a:defRPr sz="4200">
                <a:solidFill>
                  <a:schemeClr val="accent1">
                    <a:lumMod val="50000"/>
                  </a:schemeClr>
                </a:solidFill>
              </a:defRPr>
            </a:lvl1pPr>
          </a:lstStyle>
          <a:p>
            <a:fld id="{F7AFFB9B-9FB8-469E-96F9-4D32314110B6}" type="datetimeFigureOut">
              <a:rPr lang="en-US" smtClean="0"/>
              <a:t>2/5/19</a:t>
            </a:fld>
            <a:endParaRPr lang="en-US" dirty="0"/>
          </a:p>
        </p:txBody>
      </p:sp>
      <p:sp>
        <p:nvSpPr>
          <p:cNvPr id="5" name="Footer Placeholder 4"/>
          <p:cNvSpPr>
            <a:spLocks noGrp="1"/>
          </p:cNvSpPr>
          <p:nvPr>
            <p:ph type="ftr" sz="quarter" idx="11"/>
          </p:nvPr>
        </p:nvSpPr>
        <p:spPr>
          <a:xfrm rot="21420000">
            <a:off x="-12134" y="4954635"/>
            <a:ext cx="2987069" cy="918361"/>
          </a:xfrm>
        </p:spPr>
        <p:txBody>
          <a:bodyPr vert="horz" lIns="91440" tIns="45720" rIns="91440" bIns="45720" rtlCol="0" anchor="ctr"/>
          <a:lstStyle>
            <a:lvl1pPr algn="r">
              <a:defRPr lang="en-US" sz="4200" dirty="0"/>
            </a:lvl1pPr>
          </a:lstStyle>
          <a:p>
            <a:endParaRPr lang="en-US" dirty="0"/>
          </a:p>
        </p:txBody>
      </p:sp>
      <p:sp>
        <p:nvSpPr>
          <p:cNvPr id="6" name="Slide Number Placeholder 5"/>
          <p:cNvSpPr>
            <a:spLocks noGrp="1"/>
          </p:cNvSpPr>
          <p:nvPr>
            <p:ph type="sldNum" sz="quarter" idx="12"/>
          </p:nvPr>
        </p:nvSpPr>
        <p:spPr>
          <a:xfrm rot="21420000">
            <a:off x="7401518" y="3819948"/>
            <a:ext cx="680390" cy="498470"/>
          </a:xfrm>
        </p:spPr>
        <p:txBody>
          <a:bodyPr/>
          <a:lstStyle>
            <a:lvl1pPr>
              <a:defRPr sz="2400">
                <a:solidFill>
                  <a:schemeClr val="tx1">
                    <a:lumMod val="75000"/>
                    <a:lumOff val="25000"/>
                  </a:schemeClr>
                </a:solidFill>
              </a:defRPr>
            </a:lvl1pPr>
          </a:lstStyle>
          <a:p>
            <a:fld id="{6D22F896-40B5-4ADD-8801-0D06FADFA095}" type="slidenum">
              <a:rPr lang="en-US" smtClean="0"/>
              <a:pPr/>
              <a:t>‹#›</a:t>
            </a:fld>
            <a:endParaRPr lang="en-US" dirty="0"/>
          </a:p>
        </p:txBody>
      </p:sp>
      <p:sp>
        <p:nvSpPr>
          <p:cNvPr id="33" name="5-Point Star 32"/>
          <p:cNvSpPr/>
          <p:nvPr/>
        </p:nvSpPr>
        <p:spPr>
          <a:xfrm rot="21420000">
            <a:off x="3121951" y="5057183"/>
            <a:ext cx="515386" cy="515386"/>
          </a:xfrm>
          <a:prstGeom prst="star5">
            <a:avLst>
              <a:gd name="adj" fmla="val 26693"/>
              <a:gd name="hf" fmla="val 105146"/>
              <a:gd name="vf" fmla="val 110557"/>
            </a:avLst>
          </a:prstGeom>
          <a:solidFill>
            <a:schemeClr val="tx1">
              <a:alpha val="40000"/>
            </a:schemeClr>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3335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4106333"/>
            <a:ext cx="7796031" cy="58884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4351" y="685800"/>
            <a:ext cx="7794385" cy="319490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14335" y="4702923"/>
            <a:ext cx="7796046" cy="682472"/>
          </a:xfr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1D2AC3-6A0B-4169-B1EA-E3AE8B351BDD}" type="datetimeFigureOut">
              <a:rPr lang="en-US" smtClean="0"/>
              <a:t>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989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7677" cy="3194903"/>
          </a:xfr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514335" y="4106333"/>
            <a:ext cx="7796047"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4B9363-8B87-41B7-9F8E-64519CBB8F34}" type="datetimeFigureOut">
              <a:rPr lang="en-US" smtClean="0"/>
              <a:t>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63345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99" y="685800"/>
            <a:ext cx="7143765" cy="2916704"/>
          </a:xfrm>
        </p:spPr>
        <p:txBody>
          <a:bodyPr anchor="ctr">
            <a:normAutofit/>
          </a:bodyPr>
          <a:lstStyle>
            <a:lvl1pPr algn="ctr">
              <a:defRPr sz="4800"/>
            </a:lvl1pPr>
          </a:lstStyle>
          <a:p>
            <a:r>
              <a:rPr lang="en-US"/>
              <a:t>Click to edit Master title style</a:t>
            </a:r>
            <a:endParaRPr lang="en-US" dirty="0"/>
          </a:p>
        </p:txBody>
      </p:sp>
      <p:sp>
        <p:nvSpPr>
          <p:cNvPr id="12" name="Text Placeholder 3"/>
          <p:cNvSpPr>
            <a:spLocks noGrp="1"/>
          </p:cNvSpPr>
          <p:nvPr>
            <p:ph type="body" sz="half" idx="13"/>
          </p:nvPr>
        </p:nvSpPr>
        <p:spPr>
          <a:xfrm>
            <a:off x="1162698" y="3610032"/>
            <a:ext cx="6500967" cy="377768"/>
          </a:xfr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14351" y="4106334"/>
            <a:ext cx="7797662" cy="1268252"/>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EF5746-5284-4951-9F37-7AE924EDBCB7}" type="datetimeFigureOut">
              <a:rPr lang="en-US" smtClean="0"/>
              <a:t>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0" name="TextBox 9"/>
          <p:cNvSpPr txBox="1"/>
          <p:nvPr/>
        </p:nvSpPr>
        <p:spPr>
          <a:xfrm>
            <a:off x="404280" y="88785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1" name="TextBox 10"/>
          <p:cNvSpPr txBox="1"/>
          <p:nvPr/>
        </p:nvSpPr>
        <p:spPr>
          <a:xfrm>
            <a:off x="7897147" y="290648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1064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14351" y="1723855"/>
            <a:ext cx="7796030" cy="2511835"/>
          </a:xfrm>
        </p:spPr>
        <p:txBody>
          <a:bodyPr anchor="b">
            <a:normAutofit/>
          </a:bodyPr>
          <a:lstStyle>
            <a:lvl1pPr algn="l">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514351" y="4247468"/>
            <a:ext cx="7796030" cy="1140644"/>
          </a:xfr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398B29-7265-4A65-A2A4-6703C057B7C1}" type="datetimeFigureOut">
              <a:rPr lang="en-US" smtClean="0"/>
              <a:t>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0563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514351" y="685801"/>
            <a:ext cx="7796030" cy="1151965"/>
          </a:xfrm>
        </p:spPr>
        <p:txBody>
          <a:bodyPr/>
          <a:lstStyle>
            <a:lvl1pPr algn="ctr">
              <a:defRPr/>
            </a:lvl1pPr>
          </a:lstStyle>
          <a:p>
            <a:r>
              <a:rPr lang="en-US"/>
              <a:t>Click to edit Master title style</a:t>
            </a:r>
            <a:endParaRPr lang="en-US" dirty="0"/>
          </a:p>
        </p:txBody>
      </p:sp>
      <p:sp>
        <p:nvSpPr>
          <p:cNvPr id="7" name="Text Placeholder 2"/>
          <p:cNvSpPr>
            <a:spLocks noGrp="1"/>
          </p:cNvSpPr>
          <p:nvPr>
            <p:ph type="body" idx="1"/>
          </p:nvPr>
        </p:nvSpPr>
        <p:spPr>
          <a:xfrm>
            <a:off x="514352"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14352"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175967"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175966"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827785"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827785"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8FBA082-94DF-4C4B-A041-6624924AB0A8}" type="datetimeFigureOut">
              <a:rPr lang="en-US" smtClean="0"/>
              <a:t>2/5/19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7498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514351" y="685801"/>
            <a:ext cx="7797662" cy="1151965"/>
          </a:xfrm>
        </p:spPr>
        <p:txBody>
          <a:bodyPr/>
          <a:lstStyle>
            <a:lvl1pPr algn="ctr">
              <a:defRPr/>
            </a:lvl1pPr>
          </a:lstStyle>
          <a:p>
            <a:r>
              <a:rPr lang="en-US"/>
              <a:t>Click to edit Master title style</a:t>
            </a:r>
            <a:endParaRPr lang="en-US" dirty="0"/>
          </a:p>
        </p:txBody>
      </p:sp>
      <p:sp>
        <p:nvSpPr>
          <p:cNvPr id="19" name="Text Placeholder 2"/>
          <p:cNvSpPr>
            <a:spLocks noGrp="1"/>
          </p:cNvSpPr>
          <p:nvPr>
            <p:ph type="body" idx="1"/>
          </p:nvPr>
        </p:nvSpPr>
        <p:spPr>
          <a:xfrm>
            <a:off x="518880"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14335" y="2063396"/>
            <a:ext cx="2482596"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18880" y="4389288"/>
            <a:ext cx="2482596" cy="98529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17805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176999" y="2063396"/>
            <a:ext cx="2482596"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176998" y="4389286"/>
            <a:ext cx="2483655" cy="98530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82670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826614" y="2063394"/>
            <a:ext cx="2482596"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826614" y="4389284"/>
            <a:ext cx="2482596" cy="98530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27686C4-3AB5-4E0C-86CA-FB108C350AA9}" type="datetimeFigureOut">
              <a:rPr lang="en-US" smtClean="0"/>
              <a:t>2/5/19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7218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514351" y="2063396"/>
            <a:ext cx="7796030" cy="331119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67735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1896" y="685801"/>
            <a:ext cx="1698485" cy="4688785"/>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514351" y="685801"/>
            <a:ext cx="5928323" cy="4688785"/>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17060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2"/>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5314E7-2869-4DF3-93E5-AE9F803887AE}" type="slidenum">
              <a:rPr lang="en-US" altLang="en-US"/>
              <a:pPr>
                <a:defRPr/>
              </a:pPr>
              <a:t>‹#›</a:t>
            </a:fld>
            <a:endParaRPr lang="en-US" altLang="en-US"/>
          </a:p>
        </p:txBody>
      </p:sp>
    </p:spTree>
    <p:extLst>
      <p:ext uri="{BB962C8B-B14F-4D97-AF65-F5344CB8AC3E}">
        <p14:creationId xmlns:p14="http://schemas.microsoft.com/office/powerpoint/2010/main" val="715055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a:t>Click to edit Master title style</a:t>
            </a:r>
          </a:p>
        </p:txBody>
      </p:sp>
      <p:sp>
        <p:nvSpPr>
          <p:cNvPr id="3" name="SmartArt Placeholder 2"/>
          <p:cNvSpPr>
            <a:spLocks noGrp="1"/>
          </p:cNvSpPr>
          <p:nvPr>
            <p:ph type="dgm" idx="1"/>
          </p:nvPr>
        </p:nvSpPr>
        <p:spPr>
          <a:xfrm>
            <a:off x="457200" y="1600202"/>
            <a:ext cx="82296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C1491B-E0FC-4077-A94D-2338C4786C95}" type="slidenum">
              <a:rPr lang="en-US" altLang="en-US"/>
              <a:pPr>
                <a:defRPr/>
              </a:pPr>
              <a:t>‹#›</a:t>
            </a:fld>
            <a:endParaRPr lang="en-US" altLang="en-US"/>
          </a:p>
        </p:txBody>
      </p:sp>
    </p:spTree>
    <p:extLst>
      <p:ext uri="{BB962C8B-B14F-4D97-AF65-F5344CB8AC3E}">
        <p14:creationId xmlns:p14="http://schemas.microsoft.com/office/powerpoint/2010/main" val="214875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514351" y="2063396"/>
            <a:ext cx="7796030" cy="33111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1869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CE1351-E32F-427B-88A8-2162027770D6}" type="slidenum">
              <a:rPr lang="en-US" altLang="en-US"/>
              <a:pPr>
                <a:defRPr/>
              </a:pPr>
              <a:t>‹#›</a:t>
            </a:fld>
            <a:endParaRPr lang="en-US" altLang="en-US"/>
          </a:p>
        </p:txBody>
      </p:sp>
    </p:spTree>
    <p:extLst>
      <p:ext uri="{BB962C8B-B14F-4D97-AF65-F5344CB8AC3E}">
        <p14:creationId xmlns:p14="http://schemas.microsoft.com/office/powerpoint/2010/main" val="396261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2"/>
            <a:ext cx="82296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E333C1-DAB2-4176-9B56-7349A3BCF161}" type="slidenum">
              <a:rPr lang="en-US" altLang="en-US"/>
              <a:pPr>
                <a:defRPr/>
              </a:pPr>
              <a:t>‹#›</a:t>
            </a:fld>
            <a:endParaRPr lang="en-US" altLang="en-US"/>
          </a:p>
        </p:txBody>
      </p:sp>
    </p:spTree>
    <p:extLst>
      <p:ext uri="{BB962C8B-B14F-4D97-AF65-F5344CB8AC3E}">
        <p14:creationId xmlns:p14="http://schemas.microsoft.com/office/powerpoint/2010/main" val="93906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6030" cy="3193487"/>
          </a:xfr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514351" y="3742267"/>
            <a:ext cx="7796030" cy="1639614"/>
          </a:xfr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608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7662" cy="1158140"/>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514350" y="2063396"/>
            <a:ext cx="3816536"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495478" y="2063396"/>
            <a:ext cx="3814904"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067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6030" cy="1158140"/>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9569" y="2063396"/>
            <a:ext cx="3591317"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514352" y="2861733"/>
            <a:ext cx="3816534" cy="2512852"/>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5340" y="2063396"/>
            <a:ext cx="3596671"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495477" y="2861733"/>
            <a:ext cx="3816535" cy="2512852"/>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2/5/19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497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2/5/19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4348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2/5/19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4415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232" y="685800"/>
            <a:ext cx="3095145" cy="2023252"/>
          </a:xfrm>
        </p:spPr>
        <p:txBody>
          <a:bodyPr anchor="b">
            <a:normAutofit/>
          </a:bodyPr>
          <a:lstStyle>
            <a:lvl1pPr algn="ctr">
              <a:defRPr sz="3600"/>
            </a:lvl1pPr>
          </a:lstStyle>
          <a:p>
            <a:r>
              <a:rPr lang="en-US"/>
              <a:t>Click to edit Master title style</a:t>
            </a:r>
            <a:endParaRPr lang="en-US" dirty="0"/>
          </a:p>
        </p:txBody>
      </p:sp>
      <p:sp>
        <p:nvSpPr>
          <p:cNvPr id="10" name="Content Placeholder 2"/>
          <p:cNvSpPr>
            <a:spLocks noGrp="1"/>
          </p:cNvSpPr>
          <p:nvPr>
            <p:ph sz="quarter" idx="13"/>
          </p:nvPr>
        </p:nvSpPr>
        <p:spPr>
          <a:xfrm>
            <a:off x="3784600" y="685801"/>
            <a:ext cx="4525781" cy="46887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232" y="2709053"/>
            <a:ext cx="3095146" cy="2665533"/>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648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0"/>
            <a:ext cx="4408172" cy="2023252"/>
          </a:xfrm>
        </p:spPr>
        <p:txBody>
          <a:bodyPr anchor="b">
            <a:normAutofit/>
          </a:bodyPr>
          <a:lstStyle>
            <a:lvl1pPr algn="ct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47740" y="1"/>
            <a:ext cx="3162641" cy="507153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14351" y="2709053"/>
            <a:ext cx="4408171" cy="2362481"/>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0265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10" name="Group 9"/>
          <p:cNvGrpSpPr/>
          <p:nvPr/>
        </p:nvGrpSpPr>
        <p:grpSpPr>
          <a:xfrm>
            <a:off x="-19048" y="1"/>
            <a:ext cx="9004013" cy="6644081"/>
            <a:chOff x="-25397" y="0"/>
            <a:chExt cx="12005350" cy="6644081"/>
          </a:xfrm>
        </p:grpSpPr>
        <p:sp useBgFill="1">
          <p:nvSpPr>
            <p:cNvPr id="11" name="Rectangle 10"/>
            <p:cNvSpPr/>
            <p:nvPr/>
          </p:nvSpPr>
          <p:spPr>
            <a:xfrm>
              <a:off x="1" y="0"/>
              <a:ext cx="11979952" cy="6644081"/>
            </a:xfrm>
            <a:prstGeom prst="rect">
              <a:avLst/>
            </a:pr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13" name="Rectangle 12"/>
            <p:cNvSpPr/>
            <p:nvPr/>
          </p:nvSpPr>
          <p:spPr>
            <a:xfrm>
              <a:off x="1" y="5600215"/>
              <a:ext cx="11706512" cy="780581"/>
            </a:xfrm>
            <a:prstGeom prst="rect">
              <a:avLst/>
            </a:pr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25397" y="0"/>
              <a:ext cx="11773291" cy="6419514"/>
            </a:xfrm>
            <a:custGeom>
              <a:avLst/>
              <a:gdLst/>
              <a:ahLst/>
              <a:cxnLst/>
              <a:rect l="l" t="t" r="r" b="b"/>
              <a:pathLst>
                <a:path w="11773291" h="6419514">
                  <a:moveTo>
                    <a:pt x="11750059" y="0"/>
                  </a:moveTo>
                  <a:lnTo>
                    <a:pt x="11773291" y="6419514"/>
                  </a:lnTo>
                  <a:lnTo>
                    <a:pt x="0" y="641104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grpSp>
      <p:sp>
        <p:nvSpPr>
          <p:cNvPr id="2" name="Title Placeholder 1"/>
          <p:cNvSpPr>
            <a:spLocks noGrp="1"/>
          </p:cNvSpPr>
          <p:nvPr>
            <p:ph type="title"/>
          </p:nvPr>
        </p:nvSpPr>
        <p:spPr>
          <a:xfrm>
            <a:off x="514351" y="685801"/>
            <a:ext cx="7797662" cy="11519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14351" y="2063396"/>
            <a:ext cx="7797662" cy="3311189"/>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73562" y="5757334"/>
            <a:ext cx="2838450" cy="498470"/>
          </a:xfrm>
          <a:prstGeom prst="rect">
            <a:avLst/>
          </a:prstGeom>
        </p:spPr>
        <p:txBody>
          <a:bodyPr vert="horz" lIns="91440" tIns="45720" rIns="91440" bIns="45720" rtlCol="0" anchor="ctr"/>
          <a:lstStyle>
            <a:lvl1pPr algn="r">
              <a:defRPr sz="2800" cap="all" baseline="0">
                <a:solidFill>
                  <a:schemeClr val="accent1">
                    <a:lumMod val="50000"/>
                  </a:schemeClr>
                </a:solidFill>
              </a:defRPr>
            </a:lvl1pPr>
          </a:lstStyle>
          <a:p>
            <a:fld id="{C35BB1C6-BF8F-4481-8AB2-603A1C8A906A}" type="datetimeFigureOut">
              <a:rPr lang="en-US" smtClean="0"/>
              <a:t>2/5/19</a:t>
            </a:fld>
            <a:endParaRPr lang="en-US" dirty="0"/>
          </a:p>
        </p:txBody>
      </p:sp>
      <p:sp>
        <p:nvSpPr>
          <p:cNvPr id="5" name="Footer Placeholder 4"/>
          <p:cNvSpPr>
            <a:spLocks noGrp="1"/>
          </p:cNvSpPr>
          <p:nvPr>
            <p:ph type="ftr" sz="quarter" idx="3"/>
          </p:nvPr>
        </p:nvSpPr>
        <p:spPr>
          <a:xfrm>
            <a:off x="514351" y="5757334"/>
            <a:ext cx="4124789" cy="498470"/>
          </a:xfrm>
          <a:prstGeom prst="rect">
            <a:avLst/>
          </a:prstGeom>
        </p:spPr>
        <p:txBody>
          <a:bodyPr vert="horz" lIns="91440" tIns="45720" rIns="91440" bIns="45720" rtlCol="0" anchor="ctr"/>
          <a:lstStyle>
            <a:lvl1pPr algn="l">
              <a:defRPr sz="2800" cap="all" baseline="0">
                <a:solidFill>
                  <a:schemeClr val="accent1">
                    <a:lumMod val="50000"/>
                  </a:schemeClr>
                </a:solidFill>
              </a:defRPr>
            </a:lvl1pPr>
          </a:lstStyle>
          <a:p>
            <a:endParaRPr lang="en-US" dirty="0"/>
          </a:p>
        </p:txBody>
      </p:sp>
      <p:sp>
        <p:nvSpPr>
          <p:cNvPr id="6" name="Slide Number Placeholder 5"/>
          <p:cNvSpPr>
            <a:spLocks noGrp="1"/>
          </p:cNvSpPr>
          <p:nvPr>
            <p:ph type="sldNum" sz="quarter" idx="4"/>
          </p:nvPr>
        </p:nvSpPr>
        <p:spPr>
          <a:xfrm>
            <a:off x="4715341" y="5757334"/>
            <a:ext cx="680390" cy="498470"/>
          </a:xfrm>
          <a:prstGeom prst="rect">
            <a:avLst/>
          </a:prstGeom>
        </p:spPr>
        <p:txBody>
          <a:bodyPr vert="horz" lIns="91440" tIns="45720" rIns="91440" bIns="45720" rtlCol="0" anchor="ctr"/>
          <a:lstStyle>
            <a:lvl1pPr algn="ctr">
              <a:defRPr sz="2800" cap="all" baseline="0">
                <a:solidFill>
                  <a:schemeClr val="accent1">
                    <a:lumMod val="50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7977917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 id="2147483694" r:id="rId18"/>
    <p:sldLayoutId id="2147483695" r:id="rId19"/>
    <p:sldLayoutId id="2147483696" r:id="rId20"/>
    <p:sldLayoutId id="2147483697" r:id="rId21"/>
  </p:sldLayoutIdLst>
  <p:hf sldNum="0" hdr="0" ftr="0" dt="0"/>
  <p:txStyles>
    <p:titleStyle>
      <a:lvl1pPr algn="l" defTabSz="914400" rtl="0" eaLnBrk="1" latinLnBrk="0" hangingPunct="1">
        <a:lnSpc>
          <a:spcPct val="90000"/>
        </a:lnSpc>
        <a:spcBef>
          <a:spcPct val="0"/>
        </a:spcBef>
        <a:buNone/>
        <a:defRPr sz="4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hsi.wm.edu/"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0.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E29F1-28C0-DE4A-ABE0-48F54B10C8EC}"/>
              </a:ext>
            </a:extLst>
          </p:cNvPr>
          <p:cNvSpPr>
            <a:spLocks noGrp="1"/>
          </p:cNvSpPr>
          <p:nvPr>
            <p:ph type="ctrTitle"/>
          </p:nvPr>
        </p:nvSpPr>
        <p:spPr>
          <a:xfrm rot="21420000">
            <a:off x="75518" y="678181"/>
            <a:ext cx="7909680" cy="2766528"/>
          </a:xfrm>
        </p:spPr>
        <p:txBody>
          <a:bodyPr>
            <a:normAutofit fontScale="90000"/>
          </a:bodyPr>
          <a:lstStyle/>
          <a:p>
            <a:r>
              <a:rPr lang="en-US" dirty="0"/>
              <a:t>Disciplinary literacy in elementary education</a:t>
            </a:r>
          </a:p>
        </p:txBody>
      </p:sp>
      <p:sp>
        <p:nvSpPr>
          <p:cNvPr id="3" name="Subtitle 2">
            <a:extLst>
              <a:ext uri="{FF2B5EF4-FFF2-40B4-BE49-F238E27FC236}">
                <a16:creationId xmlns:a16="http://schemas.microsoft.com/office/drawing/2014/main" id="{F49A1E32-6282-3443-BDF0-FB51CFB267AE}"/>
              </a:ext>
            </a:extLst>
          </p:cNvPr>
          <p:cNvSpPr>
            <a:spLocks noGrp="1"/>
          </p:cNvSpPr>
          <p:nvPr>
            <p:ph type="subTitle" idx="1"/>
          </p:nvPr>
        </p:nvSpPr>
        <p:spPr>
          <a:xfrm rot="21420000">
            <a:off x="762894" y="3481195"/>
            <a:ext cx="7480292" cy="1395247"/>
          </a:xfrm>
        </p:spPr>
        <p:txBody>
          <a:bodyPr/>
          <a:lstStyle/>
          <a:p>
            <a:pPr algn="ctr"/>
            <a:r>
              <a:rPr lang="en-US" cap="none" dirty="0">
                <a:solidFill>
                  <a:schemeClr val="tx1"/>
                </a:solidFill>
                <a:latin typeface="Arial" panose="020B0604020202020204" pitchFamily="34" charset="0"/>
                <a:cs typeface="Arial" panose="020B0604020202020204" pitchFamily="34" charset="0"/>
              </a:rPr>
              <a:t>Timothy Shanahan</a:t>
            </a:r>
          </a:p>
          <a:p>
            <a:pPr algn="ctr"/>
            <a:r>
              <a:rPr lang="en-US" cap="none" dirty="0">
                <a:solidFill>
                  <a:schemeClr val="tx1"/>
                </a:solidFill>
                <a:latin typeface="Arial" panose="020B0604020202020204" pitchFamily="34" charset="0"/>
                <a:cs typeface="Arial" panose="020B0604020202020204" pitchFamily="34" charset="0"/>
              </a:rPr>
              <a:t>University of Illinois at Chicago</a:t>
            </a:r>
          </a:p>
          <a:p>
            <a:pPr algn="ctr"/>
            <a:r>
              <a:rPr lang="en-US" cap="none" dirty="0" err="1">
                <a:solidFill>
                  <a:schemeClr val="bg1"/>
                </a:solidFill>
                <a:latin typeface="Arial" panose="020B0604020202020204" pitchFamily="34" charset="0"/>
                <a:cs typeface="Arial" panose="020B0604020202020204" pitchFamily="34" charset="0"/>
              </a:rPr>
              <a:t>www.shanahanonliteracy.com</a:t>
            </a:r>
            <a:endParaRPr lang="en-US" cap="none" dirty="0">
              <a:solidFill>
                <a:schemeClr val="bg1"/>
              </a:solidFill>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4079794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fontScale="90000"/>
          </a:bodyPr>
          <a:lstStyle/>
          <a:p>
            <a:r>
              <a:rPr lang="en-US" dirty="0"/>
              <a:t>Literacy in History/Social Studies</a:t>
            </a:r>
          </a:p>
        </p:txBody>
      </p:sp>
      <p:sp>
        <p:nvSpPr>
          <p:cNvPr id="40963" name="Content Placeholder 2"/>
          <p:cNvSpPr>
            <a:spLocks noGrp="1"/>
          </p:cNvSpPr>
          <p:nvPr>
            <p:ph idx="1"/>
          </p:nvPr>
        </p:nvSpPr>
        <p:spPr>
          <a:xfrm>
            <a:off x="602901" y="1657978"/>
            <a:ext cx="7185265" cy="4417658"/>
          </a:xfrm>
        </p:spPr>
        <p:txBody>
          <a:bodyPr>
            <a:normAutofit fontScale="55000" lnSpcReduction="20000"/>
          </a:bodyPr>
          <a:lstStyle/>
          <a:p>
            <a:r>
              <a:rPr lang="en-US" sz="2500" cap="none" dirty="0">
                <a:latin typeface="Arial" panose="020B0604020202020204" pitchFamily="34" charset="0"/>
                <a:cs typeface="Arial" panose="020B0604020202020204" pitchFamily="34" charset="0"/>
              </a:rPr>
              <a:t>Cite specific textual evidence to support analysis of primary and secondary sources, attending to such features as the date and origin of the information.</a:t>
            </a:r>
          </a:p>
          <a:p>
            <a:r>
              <a:rPr lang="en-US" sz="2500" cap="none" dirty="0">
                <a:latin typeface="Arial" panose="020B0604020202020204" pitchFamily="34" charset="0"/>
                <a:cs typeface="Arial" panose="020B0604020202020204" pitchFamily="34" charset="0"/>
              </a:rPr>
              <a:t>Analyze in detail a series of events described in a text and the causes that link the events; distinguish whether earlier events caused later ones or simply preceded them.</a:t>
            </a:r>
          </a:p>
          <a:p>
            <a:r>
              <a:rPr lang="en-US" sz="2500" cap="none" dirty="0">
                <a:latin typeface="Arial" panose="020B0604020202020204" pitchFamily="34" charset="0"/>
                <a:cs typeface="Arial" panose="020B0604020202020204" pitchFamily="34" charset="0"/>
              </a:rPr>
              <a:t>Identify aspects of a text that reveal an author’s point of view or purpose (e.g., loaded language, inclusion or avoidance of particular facts).</a:t>
            </a:r>
          </a:p>
          <a:p>
            <a:r>
              <a:rPr lang="en-US" sz="2500" cap="none" dirty="0">
                <a:latin typeface="Arial" panose="020B0604020202020204" pitchFamily="34" charset="0"/>
                <a:cs typeface="Arial" panose="020B0604020202020204" pitchFamily="34" charset="0"/>
              </a:rPr>
              <a:t>Compare the point of view of two or more authors by comparing how they treat the same or similar historical topics, including which details they include and emphasize in their respective accounts.</a:t>
            </a:r>
          </a:p>
          <a:p>
            <a:r>
              <a:rPr lang="en-US" sz="2500" cap="none" dirty="0">
                <a:latin typeface="Arial" panose="020B0604020202020204" pitchFamily="34" charset="0"/>
                <a:cs typeface="Arial" panose="020B0604020202020204" pitchFamily="34" charset="0"/>
              </a:rPr>
              <a:t>Interpret the meaning of words and phrases in a text, including how an author uses and refines the meaning of a key term over the course of a text (e.g., how Madison defines </a:t>
            </a:r>
            <a:r>
              <a:rPr lang="en-US" sz="2500" i="1" cap="none" dirty="0">
                <a:latin typeface="Arial" panose="020B0604020202020204" pitchFamily="34" charset="0"/>
                <a:cs typeface="Arial" panose="020B0604020202020204" pitchFamily="34" charset="0"/>
              </a:rPr>
              <a:t>faction in Federalist No. 10 and No. 51).</a:t>
            </a:r>
          </a:p>
          <a:p>
            <a:pPr>
              <a:buFont typeface="Wingdings" pitchFamily="2" charset="2"/>
              <a:buNone/>
            </a:pPr>
            <a:endParaRPr lang="en-US" sz="1050" dirty="0"/>
          </a:p>
          <a:p>
            <a:pPr>
              <a:buFont typeface="Wingdings" pitchFamily="2" charset="2"/>
              <a:buNone/>
            </a:pPr>
            <a:endParaRPr lang="en-US" sz="1050" dirty="0"/>
          </a:p>
          <a:p>
            <a:pPr>
              <a:buFont typeface="Wingdings" pitchFamily="2" charset="2"/>
              <a:buNone/>
            </a:pPr>
            <a:r>
              <a:rPr lang="en-US" sz="1050" dirty="0"/>
              <a:t>.</a:t>
            </a:r>
          </a:p>
          <a:p>
            <a:pPr>
              <a:buFont typeface="Wingdings" pitchFamily="2" charset="2"/>
              <a:buNone/>
            </a:pPr>
            <a:endParaRPr lang="en-US" sz="1050" dirty="0"/>
          </a:p>
          <a:p>
            <a:pPr>
              <a:buFont typeface="Wingdings" pitchFamily="2" charset="2"/>
              <a:buNone/>
            </a:pPr>
            <a:endParaRPr lang="en-US" sz="1050" dirty="0"/>
          </a:p>
          <a:p>
            <a:pPr>
              <a:buFont typeface="Wingdings" pitchFamily="2" charset="2"/>
              <a:buNone/>
            </a:pPr>
            <a:endParaRPr lang="en-US" sz="1050" dirty="0"/>
          </a:p>
        </p:txBody>
      </p:sp>
    </p:spTree>
    <p:extLst>
      <p:ext uri="{BB962C8B-B14F-4D97-AF65-F5344CB8AC3E}">
        <p14:creationId xmlns:p14="http://schemas.microsoft.com/office/powerpoint/2010/main" val="221795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fontScale="90000"/>
          </a:bodyPr>
          <a:lstStyle/>
          <a:p>
            <a:r>
              <a:rPr lang="en-US" dirty="0"/>
              <a:t>Literacy in History/Social Studies</a:t>
            </a:r>
          </a:p>
        </p:txBody>
      </p:sp>
      <p:sp>
        <p:nvSpPr>
          <p:cNvPr id="40963" name="Content Placeholder 2"/>
          <p:cNvSpPr>
            <a:spLocks noGrp="1"/>
          </p:cNvSpPr>
          <p:nvPr>
            <p:ph idx="1"/>
          </p:nvPr>
        </p:nvSpPr>
        <p:spPr>
          <a:xfrm>
            <a:off x="693337" y="1959429"/>
            <a:ext cx="7021914" cy="3927021"/>
          </a:xfrm>
        </p:spPr>
        <p:txBody>
          <a:bodyPr>
            <a:normAutofit fontScale="62500" lnSpcReduction="20000"/>
          </a:bodyPr>
          <a:lstStyle/>
          <a:p>
            <a:r>
              <a:rPr lang="en-US" sz="2400" cap="none" dirty="0">
                <a:latin typeface="Arial" panose="020B0604020202020204" pitchFamily="34" charset="0"/>
                <a:cs typeface="Arial" panose="020B0604020202020204" pitchFamily="34" charset="0"/>
              </a:rPr>
              <a:t>Evaluate authors’ differing points of view on the same historical event or issue by assessing the authors’ claims, evidence, and reasoning.</a:t>
            </a:r>
          </a:p>
          <a:p>
            <a:r>
              <a:rPr lang="en-US" sz="2400" cap="none" dirty="0">
                <a:latin typeface="Arial" panose="020B0604020202020204" pitchFamily="34" charset="0"/>
                <a:cs typeface="Arial" panose="020B0604020202020204" pitchFamily="34" charset="0"/>
              </a:rPr>
              <a:t>Distinguish among fact, opinion, and reasoned judgment in a historical account.</a:t>
            </a:r>
          </a:p>
          <a:p>
            <a:r>
              <a:rPr lang="en-US" sz="2400" cap="none" dirty="0">
                <a:latin typeface="Arial" panose="020B0604020202020204" pitchFamily="34" charset="0"/>
                <a:cs typeface="Arial" panose="020B0604020202020204" pitchFamily="34" charset="0"/>
              </a:rPr>
              <a:t>Compare and contrast treatments of the same topic in several primary and secondary sources.</a:t>
            </a:r>
          </a:p>
          <a:p>
            <a:r>
              <a:rPr lang="en-US" sz="2400" cap="none" dirty="0">
                <a:latin typeface="Arial" panose="020B0604020202020204" pitchFamily="34" charset="0"/>
                <a:cs typeface="Arial" panose="020B0604020202020204" pitchFamily="34" charset="0"/>
              </a:rPr>
              <a:t>Evaluate an author’s premises, claims, and evidence by corroborating or challenging them with other sources of information.</a:t>
            </a:r>
          </a:p>
          <a:p>
            <a:r>
              <a:rPr lang="en-US" sz="2400" cap="none" dirty="0">
                <a:latin typeface="Arial" panose="020B0604020202020204" pitchFamily="34" charset="0"/>
                <a:cs typeface="Arial" panose="020B0604020202020204" pitchFamily="34" charset="0"/>
              </a:rPr>
              <a:t>Integrate information from diverse sources, both primary and secondary, into a coherent understanding of an idea or event, noting discrepancies among sources.</a:t>
            </a:r>
          </a:p>
          <a:p>
            <a:pPr>
              <a:buFont typeface="Wingdings" pitchFamily="2" charset="2"/>
              <a:buNone/>
            </a:pPr>
            <a:endParaRPr lang="en-US" sz="1050" dirty="0"/>
          </a:p>
          <a:p>
            <a:pPr>
              <a:buFont typeface="Wingdings" pitchFamily="2" charset="2"/>
              <a:buNone/>
            </a:pPr>
            <a:endParaRPr lang="en-US" sz="1050" dirty="0"/>
          </a:p>
          <a:p>
            <a:pPr>
              <a:buFont typeface="Wingdings" pitchFamily="2" charset="2"/>
              <a:buNone/>
            </a:pPr>
            <a:r>
              <a:rPr lang="en-US" sz="1050" dirty="0"/>
              <a:t>.</a:t>
            </a:r>
          </a:p>
          <a:p>
            <a:pPr>
              <a:buFont typeface="Wingdings" pitchFamily="2" charset="2"/>
              <a:buNone/>
            </a:pPr>
            <a:endParaRPr lang="en-US" sz="1050" dirty="0"/>
          </a:p>
          <a:p>
            <a:pPr>
              <a:buFont typeface="Wingdings" pitchFamily="2" charset="2"/>
              <a:buNone/>
            </a:pPr>
            <a:endParaRPr lang="en-US" sz="1050" dirty="0"/>
          </a:p>
          <a:p>
            <a:pPr>
              <a:buFont typeface="Wingdings" pitchFamily="2" charset="2"/>
              <a:buNone/>
            </a:pPr>
            <a:endParaRPr lang="en-US" sz="1050" dirty="0"/>
          </a:p>
        </p:txBody>
      </p:sp>
    </p:spTree>
    <p:extLst>
      <p:ext uri="{BB962C8B-B14F-4D97-AF65-F5344CB8AC3E}">
        <p14:creationId xmlns:p14="http://schemas.microsoft.com/office/powerpoint/2010/main" val="3754597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Literacy in Science/Technical Subjects</a:t>
            </a:r>
          </a:p>
        </p:txBody>
      </p:sp>
      <p:sp>
        <p:nvSpPr>
          <p:cNvPr id="3" name="Content Placeholder 2"/>
          <p:cNvSpPr>
            <a:spLocks noGrp="1"/>
          </p:cNvSpPr>
          <p:nvPr>
            <p:ph idx="1"/>
          </p:nvPr>
        </p:nvSpPr>
        <p:spPr>
          <a:xfrm>
            <a:off x="602901" y="1657350"/>
            <a:ext cx="7346601" cy="4229100"/>
          </a:xfrm>
        </p:spPr>
        <p:txBody>
          <a:bodyPr>
            <a:normAutofit/>
          </a:bodyPr>
          <a:lstStyle/>
          <a:p>
            <a:pPr lvl="0"/>
            <a:r>
              <a:rPr lang="en-US" sz="1350" cap="none" dirty="0">
                <a:latin typeface="Arial" panose="020B0604020202020204" pitchFamily="34" charset="0"/>
                <a:cs typeface="Arial" panose="020B0604020202020204" pitchFamily="34" charset="0"/>
              </a:rPr>
              <a:t>Determine the meaning of symbols, key terms, and other domain-specific words and phrases as they are used in a specific scientific or technical texts and topics.</a:t>
            </a:r>
          </a:p>
          <a:p>
            <a:pPr lvl="0"/>
            <a:r>
              <a:rPr lang="en-US" sz="1350" cap="none" dirty="0">
                <a:latin typeface="Arial" panose="020B0604020202020204" pitchFamily="34" charset="0"/>
                <a:cs typeface="Arial" panose="020B0604020202020204" pitchFamily="34" charset="0"/>
              </a:rPr>
              <a:t>Integrate quantitative or technical information expressed in words in a text with a version of that information expressed visually (e.g., in a flowchart, diagram, model, graph, or table).</a:t>
            </a:r>
          </a:p>
          <a:p>
            <a:pPr lvl="0"/>
            <a:r>
              <a:rPr lang="en-US" sz="1350" cap="none" dirty="0">
                <a:latin typeface="Arial" panose="020B0604020202020204" pitchFamily="34" charset="0"/>
                <a:cs typeface="Arial" panose="020B0604020202020204" pitchFamily="34" charset="0"/>
              </a:rPr>
              <a:t>Distinguish among facts, reasoned judgment based on research findings, and speculation in a text.</a:t>
            </a:r>
          </a:p>
          <a:p>
            <a:pPr lvl="0"/>
            <a:r>
              <a:rPr lang="en-US" sz="1350" cap="none" dirty="0">
                <a:latin typeface="Arial" panose="020B0604020202020204" pitchFamily="34" charset="0"/>
                <a:cs typeface="Arial" panose="020B0604020202020204" pitchFamily="34" charset="0"/>
              </a:rPr>
              <a:t>Follow precisely a complex multistep procedure when carrying out experiments, taking measurements, or performing technical tasks, attending to special cases or exceptions defined in the text.</a:t>
            </a:r>
          </a:p>
        </p:txBody>
      </p:sp>
    </p:spTree>
    <p:extLst>
      <p:ext uri="{BB962C8B-B14F-4D97-AF65-F5344CB8AC3E}">
        <p14:creationId xmlns:p14="http://schemas.microsoft.com/office/powerpoint/2010/main" val="1434113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Literacy in Science/Technical Subjects</a:t>
            </a:r>
          </a:p>
        </p:txBody>
      </p:sp>
      <p:sp>
        <p:nvSpPr>
          <p:cNvPr id="3" name="Content Placeholder 2"/>
          <p:cNvSpPr>
            <a:spLocks noGrp="1"/>
          </p:cNvSpPr>
          <p:nvPr>
            <p:ph idx="1"/>
          </p:nvPr>
        </p:nvSpPr>
        <p:spPr>
          <a:xfrm>
            <a:off x="381836" y="1837766"/>
            <a:ext cx="7445829" cy="4048685"/>
          </a:xfrm>
        </p:spPr>
        <p:txBody>
          <a:bodyPr>
            <a:normAutofit/>
          </a:bodyPr>
          <a:lstStyle/>
          <a:p>
            <a:pPr lvl="0"/>
            <a:r>
              <a:rPr lang="en-US" sz="1350" cap="none" dirty="0">
                <a:latin typeface="Arial" panose="020B0604020202020204" pitchFamily="34" charset="0"/>
                <a:cs typeface="Arial" panose="020B0604020202020204" pitchFamily="34" charset="0"/>
              </a:rPr>
              <a:t>Translate quantitative or technical information expressed in words in a text into visual form (e.g., a table or chart) and translate information expressed visually or mathematically (e.g., in an equation) into words.</a:t>
            </a:r>
          </a:p>
          <a:p>
            <a:pPr lvl="0"/>
            <a:r>
              <a:rPr lang="en-US" sz="1350" cap="none" dirty="0">
                <a:latin typeface="Arial" panose="020B0604020202020204" pitchFamily="34" charset="0"/>
                <a:cs typeface="Arial" panose="020B0604020202020204" pitchFamily="34" charset="0"/>
              </a:rPr>
              <a:t>Compare and contrast findings presented in a text to those from other sources (including their own experiments), noting when the findings support or contradict previous explanations or accounts.</a:t>
            </a:r>
          </a:p>
          <a:p>
            <a:pPr lvl="0"/>
            <a:r>
              <a:rPr lang="en-US" sz="1350" cap="none" dirty="0">
                <a:latin typeface="Arial" panose="020B0604020202020204" pitchFamily="34" charset="0"/>
                <a:cs typeface="Arial" panose="020B0604020202020204" pitchFamily="34" charset="0"/>
              </a:rPr>
              <a:t>Cite specific textual evidence to support analysis of science and technical texts, attending to important distinctions the author makes and to any gaps or inconsistencies in the account.</a:t>
            </a:r>
          </a:p>
          <a:p>
            <a:pPr lvl="0"/>
            <a:r>
              <a:rPr lang="en-US" sz="1350" cap="none" dirty="0">
                <a:latin typeface="Arial" panose="020B0604020202020204" pitchFamily="34" charset="0"/>
                <a:cs typeface="Arial" panose="020B0604020202020204" pitchFamily="34" charset="0"/>
              </a:rPr>
              <a:t>Synthesize information from a range of sources (e.g., texts, experiments, simulations) into </a:t>
            </a:r>
            <a:r>
              <a:rPr lang="en-US" sz="1350" cap="none" dirty="0">
                <a:solidFill>
                  <a:schemeClr val="bg1"/>
                </a:solidFill>
                <a:latin typeface="Arial" panose="020B0604020202020204" pitchFamily="34" charset="0"/>
                <a:cs typeface="Arial" panose="020B0604020202020204" pitchFamily="34" charset="0"/>
              </a:rPr>
              <a:t>a </a:t>
            </a:r>
            <a:r>
              <a:rPr lang="en-US" sz="1350" cap="none" dirty="0">
                <a:latin typeface="Arial" panose="020B0604020202020204" pitchFamily="34" charset="0"/>
                <a:cs typeface="Arial" panose="020B0604020202020204" pitchFamily="34" charset="0"/>
              </a:rPr>
              <a:t>coherent understanding of a process, phenomenon, or concept, resolving conflicting information when possible.</a:t>
            </a:r>
          </a:p>
          <a:p>
            <a:endParaRPr lang="en-US" sz="1350" dirty="0"/>
          </a:p>
        </p:txBody>
      </p:sp>
    </p:spTree>
    <p:extLst>
      <p:ext uri="{BB962C8B-B14F-4D97-AF65-F5344CB8AC3E}">
        <p14:creationId xmlns:p14="http://schemas.microsoft.com/office/powerpoint/2010/main" val="3375945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Literacy in Literature</a:t>
            </a:r>
          </a:p>
        </p:txBody>
      </p:sp>
      <p:sp>
        <p:nvSpPr>
          <p:cNvPr id="3" name="Content Placeholder 2"/>
          <p:cNvSpPr>
            <a:spLocks noGrp="1"/>
          </p:cNvSpPr>
          <p:nvPr>
            <p:ph idx="1"/>
          </p:nvPr>
        </p:nvSpPr>
        <p:spPr>
          <a:xfrm>
            <a:off x="331596" y="1507253"/>
            <a:ext cx="7686989" cy="4511710"/>
          </a:xfrm>
        </p:spPr>
        <p:txBody>
          <a:bodyPr>
            <a:normAutofit/>
          </a:bodyPr>
          <a:lstStyle/>
          <a:p>
            <a:pPr lvl="0"/>
            <a:r>
              <a:rPr lang="en-US" sz="1275" cap="none" dirty="0">
                <a:latin typeface="Arial" panose="020B0604020202020204" pitchFamily="34" charset="0"/>
                <a:cs typeface="Arial" panose="020B0604020202020204" pitchFamily="34" charset="0"/>
              </a:rPr>
              <a:t>Determine two or more themes or central ideas of a text and analyze their development over the course of the text, including how they interact and build on one another to produce a complex account; provide an objective summary of the text.</a:t>
            </a:r>
          </a:p>
          <a:p>
            <a:pPr lvl="0"/>
            <a:r>
              <a:rPr lang="en-US" sz="1275" cap="none" dirty="0">
                <a:latin typeface="Arial" panose="020B0604020202020204" pitchFamily="34" charset="0"/>
                <a:cs typeface="Arial" panose="020B0604020202020204" pitchFamily="34" charset="0"/>
              </a:rPr>
              <a:t>Analyze the impact of the author’s choices regarding how to develop and relate elements of a story or drama (e.g., where a story is set, how the action is ordered, how the characters are introduced and developed).</a:t>
            </a:r>
          </a:p>
          <a:p>
            <a:pPr lvl="0"/>
            <a:r>
              <a:rPr lang="en-US" sz="1275" cap="none" dirty="0">
                <a:latin typeface="Arial" panose="020B0604020202020204" pitchFamily="34" charset="0"/>
                <a:cs typeface="Arial" panose="020B0604020202020204" pitchFamily="34" charset="0"/>
              </a:rPr>
              <a:t>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p>
            <a:pPr lvl="0"/>
            <a:r>
              <a:rPr lang="en-US" sz="1275" cap="none" dirty="0">
                <a:latin typeface="Arial" panose="020B0604020202020204" pitchFamily="34" charset="0"/>
                <a:cs typeface="Arial" panose="020B0604020202020204" pitchFamily="34" charset="0"/>
              </a:rPr>
              <a:t>Analyze how an author’s choices concerning how to structure specific parts of a text (e.g., the choice of where to begin or end a story, the choice to provide a comedic or tragic resolution) contribute to its overall structure and meaning as well as its aesthetic impact.</a:t>
            </a:r>
          </a:p>
          <a:p>
            <a:endParaRPr lang="en-US" sz="1275" dirty="0"/>
          </a:p>
        </p:txBody>
      </p:sp>
    </p:spTree>
    <p:extLst>
      <p:ext uri="{BB962C8B-B14F-4D97-AF65-F5344CB8AC3E}">
        <p14:creationId xmlns:p14="http://schemas.microsoft.com/office/powerpoint/2010/main" val="2348000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Literacy in Literature</a:t>
            </a:r>
          </a:p>
        </p:txBody>
      </p:sp>
      <p:sp>
        <p:nvSpPr>
          <p:cNvPr id="3" name="Content Placeholder 2"/>
          <p:cNvSpPr>
            <a:spLocks noGrp="1"/>
          </p:cNvSpPr>
          <p:nvPr>
            <p:ph idx="1"/>
          </p:nvPr>
        </p:nvSpPr>
        <p:spPr>
          <a:xfrm>
            <a:off x="301516" y="1960836"/>
            <a:ext cx="7143749" cy="3783724"/>
          </a:xfrm>
        </p:spPr>
        <p:txBody>
          <a:bodyPr>
            <a:normAutofit/>
          </a:bodyPr>
          <a:lstStyle/>
          <a:p>
            <a:pPr lvl="0"/>
            <a:r>
              <a:rPr lang="en-US" sz="1425" cap="none" dirty="0">
                <a:latin typeface="Arial" panose="020B0604020202020204" pitchFamily="34" charset="0"/>
                <a:cs typeface="Arial" panose="020B0604020202020204" pitchFamily="34" charset="0"/>
              </a:rPr>
              <a:t>Analyze a case in which grasping a point of view requires distinguishing what is directly stated in a text from what is really meant (e.g., satire, sarcasm, irony, or understatement).</a:t>
            </a:r>
          </a:p>
          <a:p>
            <a:pPr lvl="0"/>
            <a:r>
              <a:rPr lang="en-US" sz="1425" cap="none" dirty="0">
                <a:latin typeface="Arial" panose="020B0604020202020204" pitchFamily="34" charset="0"/>
                <a:cs typeface="Arial" panose="020B0604020202020204" pitchFamily="34" charset="0"/>
              </a:rPr>
              <a:t>Analyze multiple interpretations of a story, drama, or poem (e.g., recorded or live production of a play or recorded novel or poetry), evaluating how each version interprets the source text. (Include at least one play by Shakespeare and one play by an American dramatist.)</a:t>
            </a:r>
          </a:p>
          <a:p>
            <a:pPr lvl="0"/>
            <a:r>
              <a:rPr lang="en-US" sz="1425" cap="none" dirty="0">
                <a:latin typeface="Arial" panose="020B0604020202020204" pitchFamily="34" charset="0"/>
                <a:cs typeface="Arial" panose="020B0604020202020204" pitchFamily="34" charset="0"/>
              </a:rPr>
              <a:t>Demonstrate knowledge of eighteenth-, nineteenth- and early-twentieth-century foundational works of American literature, including how two or more texts from the same period treat similar themes or topics.</a:t>
            </a:r>
          </a:p>
          <a:p>
            <a:endParaRPr lang="en-US" dirty="0"/>
          </a:p>
        </p:txBody>
      </p:sp>
    </p:spTree>
    <p:extLst>
      <p:ext uri="{BB962C8B-B14F-4D97-AF65-F5344CB8AC3E}">
        <p14:creationId xmlns:p14="http://schemas.microsoft.com/office/powerpoint/2010/main" val="3519626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BDC6-68A6-7448-ADF6-4F8CDACA93EB}"/>
              </a:ext>
            </a:extLst>
          </p:cNvPr>
          <p:cNvSpPr>
            <a:spLocks noGrp="1"/>
          </p:cNvSpPr>
          <p:nvPr>
            <p:ph type="title"/>
          </p:nvPr>
        </p:nvSpPr>
        <p:spPr>
          <a:xfrm>
            <a:off x="255770" y="1382843"/>
            <a:ext cx="7797662" cy="863974"/>
          </a:xfrm>
        </p:spPr>
        <p:txBody>
          <a:bodyPr/>
          <a:lstStyle/>
          <a:p>
            <a:r>
              <a:rPr lang="en-US" dirty="0"/>
              <a:t>1. Build Basic Literacy skills</a:t>
            </a:r>
          </a:p>
        </p:txBody>
      </p:sp>
      <p:sp>
        <p:nvSpPr>
          <p:cNvPr id="3" name="Content Placeholder 2">
            <a:extLst>
              <a:ext uri="{FF2B5EF4-FFF2-40B4-BE49-F238E27FC236}">
                <a16:creationId xmlns:a16="http://schemas.microsoft.com/office/drawing/2014/main" id="{CDDE0D98-95C5-844A-98C9-8386BB26C80B}"/>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Number one complaint of content teachers?  Students can’t read the texts</a:t>
            </a:r>
          </a:p>
          <a:p>
            <a:r>
              <a:rPr lang="en-US" cap="none" dirty="0">
                <a:latin typeface="Arial" panose="020B0604020202020204" pitchFamily="34" charset="0"/>
                <a:cs typeface="Arial" panose="020B0604020202020204" pitchFamily="34" charset="0"/>
              </a:rPr>
              <a:t>It is critical that K-5 teachers ensure that children have well developed phonemic awareness, phonics skills, oral reading fluency, and basic comprehension abilities</a:t>
            </a:r>
          </a:p>
          <a:p>
            <a:r>
              <a:rPr lang="en-US" cap="none" dirty="0">
                <a:latin typeface="Arial" panose="020B0604020202020204" pitchFamily="34" charset="0"/>
                <a:cs typeface="Arial" panose="020B0604020202020204" pitchFamily="34" charset="0"/>
              </a:rPr>
              <a:t>Need to provide substantial amounts of explicit instruction in these skills and abilities with lots of opportunities to practice them</a:t>
            </a:r>
          </a:p>
        </p:txBody>
      </p:sp>
    </p:spTree>
    <p:extLst>
      <p:ext uri="{BB962C8B-B14F-4D97-AF65-F5344CB8AC3E}">
        <p14:creationId xmlns:p14="http://schemas.microsoft.com/office/powerpoint/2010/main" val="1154616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9F1C9-EDB9-3A45-A99C-071DC09C3F59}"/>
              </a:ext>
            </a:extLst>
          </p:cNvPr>
          <p:cNvSpPr>
            <a:spLocks noGrp="1"/>
          </p:cNvSpPr>
          <p:nvPr>
            <p:ph type="title"/>
          </p:nvPr>
        </p:nvSpPr>
        <p:spPr>
          <a:xfrm>
            <a:off x="643095" y="813916"/>
            <a:ext cx="7827736" cy="1155896"/>
          </a:xfrm>
        </p:spPr>
        <p:txBody>
          <a:bodyPr/>
          <a:lstStyle/>
          <a:p>
            <a:r>
              <a:rPr lang="en-US" dirty="0"/>
              <a:t>Build Basic Skills</a:t>
            </a:r>
          </a:p>
        </p:txBody>
      </p:sp>
      <p:sp>
        <p:nvSpPr>
          <p:cNvPr id="3" name="Content Placeholder 2">
            <a:extLst>
              <a:ext uri="{FF2B5EF4-FFF2-40B4-BE49-F238E27FC236}">
                <a16:creationId xmlns:a16="http://schemas.microsoft.com/office/drawing/2014/main" id="{33DCFD3A-1AE8-2145-97C3-72A8C5053B48}"/>
              </a:ext>
            </a:extLst>
          </p:cNvPr>
          <p:cNvSpPr>
            <a:spLocks noGrp="1"/>
          </p:cNvSpPr>
          <p:nvPr>
            <p:ph sz="quarter" idx="13"/>
          </p:nvPr>
        </p:nvSpPr>
        <p:spPr>
          <a:xfrm>
            <a:off x="321547" y="2280976"/>
            <a:ext cx="8029027" cy="3300550"/>
          </a:xfrm>
        </p:spPr>
        <p:txBody>
          <a:bodyPr>
            <a:normAutofit fontScale="77500" lnSpcReduction="20000"/>
          </a:bodyPr>
          <a:lstStyle/>
          <a:p>
            <a:r>
              <a:rPr lang="en-US" sz="2300" cap="none" dirty="0">
                <a:latin typeface="Arial" panose="020B0604020202020204" pitchFamily="34" charset="0"/>
                <a:cs typeface="Arial" panose="020B0604020202020204" pitchFamily="34" charset="0"/>
              </a:rPr>
              <a:t>Phonemic awareness instruction ensures that children can perceive sounds within words, hold them in memory, and operate on them</a:t>
            </a:r>
          </a:p>
          <a:p>
            <a:r>
              <a:rPr lang="en-US" sz="2300" cap="none" dirty="0">
                <a:latin typeface="Arial" panose="020B0604020202020204" pitchFamily="34" charset="0"/>
                <a:cs typeface="Arial" panose="020B0604020202020204" pitchFamily="34" charset="0"/>
              </a:rPr>
              <a:t>Phonics instruction enables children to translate letters and spelling patterns into sounds and pronunciations (translating written to oral language)</a:t>
            </a:r>
          </a:p>
          <a:p>
            <a:r>
              <a:rPr lang="en-US" sz="2300" cap="none" dirty="0">
                <a:latin typeface="Arial" panose="020B0604020202020204" pitchFamily="34" charset="0"/>
                <a:cs typeface="Arial" panose="020B0604020202020204" pitchFamily="34" charset="0"/>
              </a:rPr>
              <a:t>Oral reading fluency instruction supports children’s ability to decode accurately and with sufficient speed to make sense of text</a:t>
            </a:r>
          </a:p>
          <a:p>
            <a:r>
              <a:rPr lang="en-US" sz="2300" cap="none" dirty="0">
                <a:latin typeface="Arial" panose="020B0604020202020204" pitchFamily="34" charset="0"/>
                <a:cs typeface="Arial" panose="020B0604020202020204" pitchFamily="34" charset="0"/>
              </a:rPr>
              <a:t>Reading comprehension instruction guides students to expect text to be meaningful and to think in ways, while reading, that support understanding and recall</a:t>
            </a:r>
          </a:p>
          <a:p>
            <a:endParaRPr lang="en-US" cap="none" dirty="0">
              <a:latin typeface="Arial" panose="020B0604020202020204" pitchFamily="34" charset="0"/>
              <a:cs typeface="Arial" panose="020B0604020202020204" pitchFamily="34" charset="0"/>
            </a:endParaRPr>
          </a:p>
          <a:p>
            <a:endParaRPr lang="en-US" cap="none"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54442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BDC6-68A6-7448-ADF6-4F8CDACA93EB}"/>
              </a:ext>
            </a:extLst>
          </p:cNvPr>
          <p:cNvSpPr>
            <a:spLocks noGrp="1"/>
          </p:cNvSpPr>
          <p:nvPr>
            <p:ph type="title"/>
          </p:nvPr>
        </p:nvSpPr>
        <p:spPr>
          <a:xfrm>
            <a:off x="0" y="1371600"/>
            <a:ext cx="8953081" cy="863974"/>
          </a:xfrm>
        </p:spPr>
        <p:txBody>
          <a:bodyPr>
            <a:normAutofit fontScale="90000"/>
          </a:bodyPr>
          <a:lstStyle/>
          <a:p>
            <a:r>
              <a:rPr lang="en-US" dirty="0"/>
              <a:t>2. Develop extensive content knowledge</a:t>
            </a:r>
          </a:p>
        </p:txBody>
      </p:sp>
      <p:sp>
        <p:nvSpPr>
          <p:cNvPr id="3" name="Content Placeholder 2">
            <a:extLst>
              <a:ext uri="{FF2B5EF4-FFF2-40B4-BE49-F238E27FC236}">
                <a16:creationId xmlns:a16="http://schemas.microsoft.com/office/drawing/2014/main" id="{CDDE0D98-95C5-844A-98C9-8386BB26C80B}"/>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Even before they become readers, kids can start learning about their social and natural worlds</a:t>
            </a:r>
          </a:p>
          <a:p>
            <a:r>
              <a:rPr lang="en-US" cap="none" dirty="0">
                <a:latin typeface="Arial" panose="020B0604020202020204" pitchFamily="34" charset="0"/>
                <a:cs typeface="Arial" panose="020B0604020202020204" pitchFamily="34" charset="0"/>
              </a:rPr>
              <a:t>Disciplinary literacy depends heavily on disciplinary knowledge </a:t>
            </a: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11247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BDC6-68A6-7448-ADF6-4F8CDACA93EB}"/>
              </a:ext>
            </a:extLst>
          </p:cNvPr>
          <p:cNvSpPr>
            <a:spLocks noGrp="1"/>
          </p:cNvSpPr>
          <p:nvPr>
            <p:ph type="title"/>
          </p:nvPr>
        </p:nvSpPr>
        <p:spPr>
          <a:xfrm>
            <a:off x="221064" y="1004835"/>
            <a:ext cx="8312087" cy="1230739"/>
          </a:xfrm>
        </p:spPr>
        <p:txBody>
          <a:bodyPr>
            <a:normAutofit fontScale="90000"/>
          </a:bodyPr>
          <a:lstStyle/>
          <a:p>
            <a:r>
              <a:rPr lang="en-US" dirty="0"/>
              <a:t>Develop extensive content knowledge</a:t>
            </a:r>
          </a:p>
        </p:txBody>
      </p:sp>
      <p:sp>
        <p:nvSpPr>
          <p:cNvPr id="3" name="Content Placeholder 2">
            <a:extLst>
              <a:ext uri="{FF2B5EF4-FFF2-40B4-BE49-F238E27FC236}">
                <a16:creationId xmlns:a16="http://schemas.microsoft.com/office/drawing/2014/main" id="{CDDE0D98-95C5-844A-98C9-8386BB26C80B}"/>
              </a:ext>
            </a:extLst>
          </p:cNvPr>
          <p:cNvSpPr>
            <a:spLocks noGrp="1"/>
          </p:cNvSpPr>
          <p:nvPr>
            <p:ph sz="quarter" idx="13"/>
          </p:nvPr>
        </p:nvSpPr>
        <p:spPr>
          <a:xfrm>
            <a:off x="314793" y="2746011"/>
            <a:ext cx="8218358" cy="2981549"/>
          </a:xfrm>
        </p:spPr>
        <p:txBody>
          <a:bodyPr>
            <a:normAutofit fontScale="85000" lnSpcReduction="20000"/>
          </a:bodyPr>
          <a:lstStyle/>
          <a:p>
            <a:r>
              <a:rPr lang="en-US" sz="1725" cap="none" dirty="0">
                <a:latin typeface="Arial" panose="020B0604020202020204" pitchFamily="34" charset="0"/>
                <a:cs typeface="Arial" panose="020B0604020202020204" pitchFamily="34" charset="0"/>
              </a:rPr>
              <a:t>Many schools reduce the amount of social studies, sciences, arts, etc. to try to enhance reading achievement</a:t>
            </a:r>
          </a:p>
          <a:p>
            <a:r>
              <a:rPr lang="en-US" sz="1725" cap="none" dirty="0">
                <a:latin typeface="Arial" panose="020B0604020202020204" pitchFamily="34" charset="0"/>
                <a:cs typeface="Arial" panose="020B0604020202020204" pitchFamily="34" charset="0"/>
              </a:rPr>
              <a:t>Or, they provide such instruction but pay little attention to it because meeting the standards in those subjects “doesn’t count”</a:t>
            </a:r>
          </a:p>
          <a:p>
            <a:r>
              <a:rPr lang="en-US" sz="1725" cap="none" dirty="0">
                <a:latin typeface="Arial" panose="020B0604020202020204" pitchFamily="34" charset="0"/>
                <a:cs typeface="Arial" panose="020B0604020202020204" pitchFamily="34" charset="0"/>
              </a:rPr>
              <a:t>But research shows that “prior knowledge” plays an important role in reading comprehension</a:t>
            </a:r>
          </a:p>
          <a:p>
            <a:r>
              <a:rPr lang="en-US" sz="1725" cap="none" dirty="0">
                <a:latin typeface="Arial" panose="020B0604020202020204" pitchFamily="34" charset="0"/>
                <a:cs typeface="Arial" panose="020B0604020202020204" pitchFamily="34" charset="0"/>
              </a:rPr>
              <a:t>Opportunities lost in reading instruction in not having kids read texts that both support learning to read and learning content</a:t>
            </a:r>
          </a:p>
          <a:p>
            <a:r>
              <a:rPr lang="en-US" sz="1725" cap="none" dirty="0">
                <a:latin typeface="Arial" panose="020B0604020202020204" pitchFamily="34" charset="0"/>
                <a:cs typeface="Arial" panose="020B0604020202020204" pitchFamily="34" charset="0"/>
              </a:rPr>
              <a:t>Some teachers don’t value the knowing of information since “anyone can look that up on Google”—big mistake, knowledge matters</a:t>
            </a:r>
          </a:p>
          <a:p>
            <a:endParaRPr lang="en-US" cap="none" dirty="0">
              <a:latin typeface="Arial" panose="020B0604020202020204" pitchFamily="34" charset="0"/>
              <a:cs typeface="Arial" panose="020B0604020202020204" pitchFamily="34" charset="0"/>
            </a:endParaRP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79120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BDC6-68A6-7448-ADF6-4F8CDACA93EB}"/>
              </a:ext>
            </a:extLst>
          </p:cNvPr>
          <p:cNvSpPr>
            <a:spLocks noGrp="1"/>
          </p:cNvSpPr>
          <p:nvPr>
            <p:ph type="title"/>
          </p:nvPr>
        </p:nvSpPr>
        <p:spPr>
          <a:xfrm>
            <a:off x="255770" y="1382843"/>
            <a:ext cx="7797662" cy="863974"/>
          </a:xfrm>
        </p:spPr>
        <p:txBody>
          <a:bodyPr/>
          <a:lstStyle/>
          <a:p>
            <a:r>
              <a:rPr lang="en-US" dirty="0"/>
              <a:t>Content area reading</a:t>
            </a:r>
          </a:p>
        </p:txBody>
      </p:sp>
      <p:sp>
        <p:nvSpPr>
          <p:cNvPr id="3" name="Content Placeholder 2">
            <a:extLst>
              <a:ext uri="{FF2B5EF4-FFF2-40B4-BE49-F238E27FC236}">
                <a16:creationId xmlns:a16="http://schemas.microsoft.com/office/drawing/2014/main" id="{CDDE0D98-95C5-844A-98C9-8386BB26C80B}"/>
              </a:ext>
            </a:extLst>
          </p:cNvPr>
          <p:cNvSpPr>
            <a:spLocks noGrp="1"/>
          </p:cNvSpPr>
          <p:nvPr>
            <p:ph sz="quarter" idx="13"/>
          </p:nvPr>
        </p:nvSpPr>
        <p:spPr/>
        <p:txBody>
          <a:bodyPr>
            <a:normAutofit fontScale="92500" lnSpcReduction="20000"/>
          </a:bodyPr>
          <a:lstStyle/>
          <a:p>
            <a:r>
              <a:rPr lang="en-US" cap="none" dirty="0">
                <a:latin typeface="Arial" panose="020B0604020202020204" pitchFamily="34" charset="0"/>
                <a:cs typeface="Arial" panose="020B0604020202020204" pitchFamily="34" charset="0"/>
              </a:rPr>
              <a:t>Educators have long emphasized the idea of content area reading (”every teacher a teacher of reading”)</a:t>
            </a:r>
          </a:p>
          <a:p>
            <a:r>
              <a:rPr lang="en-US" cap="none" dirty="0">
                <a:latin typeface="Arial" panose="020B0604020202020204" pitchFamily="34" charset="0"/>
                <a:cs typeface="Arial" panose="020B0604020202020204" pitchFamily="34" charset="0"/>
              </a:rPr>
              <a:t>The idea has been that we can teach basic reading skills and strategies in the content subjects</a:t>
            </a:r>
          </a:p>
          <a:p>
            <a:r>
              <a:rPr lang="en-US" cap="none" dirty="0">
                <a:latin typeface="Arial" panose="020B0604020202020204" pitchFamily="34" charset="0"/>
                <a:cs typeface="Arial" panose="020B0604020202020204" pitchFamily="34" charset="0"/>
              </a:rPr>
              <a:t>Most of this emphasis in content area reading has been on secondary school classes</a:t>
            </a:r>
          </a:p>
          <a:p>
            <a:r>
              <a:rPr lang="en-US" cap="none" dirty="0">
                <a:latin typeface="Arial" panose="020B0604020202020204" pitchFamily="34" charset="0"/>
                <a:cs typeface="Arial" panose="020B0604020202020204" pitchFamily="34" charset="0"/>
              </a:rPr>
              <a:t>Emphasis on developing basic reading comprehension and study skills that can be used across the subjects – trying to make students better students </a:t>
            </a:r>
          </a:p>
        </p:txBody>
      </p:sp>
    </p:spTree>
    <p:extLst>
      <p:ext uri="{BB962C8B-B14F-4D97-AF65-F5344CB8AC3E}">
        <p14:creationId xmlns:p14="http://schemas.microsoft.com/office/powerpoint/2010/main" val="456084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BDC6-68A6-7448-ADF6-4F8CDACA93EB}"/>
              </a:ext>
            </a:extLst>
          </p:cNvPr>
          <p:cNvSpPr>
            <a:spLocks noGrp="1"/>
          </p:cNvSpPr>
          <p:nvPr>
            <p:ph type="title"/>
          </p:nvPr>
        </p:nvSpPr>
        <p:spPr>
          <a:xfrm>
            <a:off x="200968" y="944545"/>
            <a:ext cx="8332184" cy="1291029"/>
          </a:xfrm>
        </p:spPr>
        <p:txBody>
          <a:bodyPr>
            <a:normAutofit fontScale="90000"/>
          </a:bodyPr>
          <a:lstStyle/>
          <a:p>
            <a:r>
              <a:rPr lang="en-US" dirty="0"/>
              <a:t>Develop extensive content knowledge</a:t>
            </a:r>
          </a:p>
        </p:txBody>
      </p:sp>
      <p:sp>
        <p:nvSpPr>
          <p:cNvPr id="3" name="Content Placeholder 2">
            <a:extLst>
              <a:ext uri="{FF2B5EF4-FFF2-40B4-BE49-F238E27FC236}">
                <a16:creationId xmlns:a16="http://schemas.microsoft.com/office/drawing/2014/main" id="{CDDE0D98-95C5-844A-98C9-8386BB26C80B}"/>
              </a:ext>
            </a:extLst>
          </p:cNvPr>
          <p:cNvSpPr>
            <a:spLocks noGrp="1"/>
          </p:cNvSpPr>
          <p:nvPr>
            <p:ph sz="quarter" idx="13"/>
          </p:nvPr>
        </p:nvSpPr>
        <p:spPr>
          <a:xfrm>
            <a:off x="341644" y="2779738"/>
            <a:ext cx="8191507" cy="2998063"/>
          </a:xfrm>
        </p:spPr>
        <p:txBody>
          <a:bodyPr>
            <a:normAutofit/>
          </a:bodyPr>
          <a:lstStyle/>
          <a:p>
            <a:r>
              <a:rPr lang="en-US" cap="none" dirty="0">
                <a:latin typeface="Arial" panose="020B0604020202020204" pitchFamily="34" charset="0"/>
                <a:cs typeface="Arial" panose="020B0604020202020204" pitchFamily="34" charset="0"/>
              </a:rPr>
              <a:t>Teach content subjects in the elementary grades and protect this instructional time</a:t>
            </a:r>
          </a:p>
          <a:p>
            <a:r>
              <a:rPr lang="en-US" cap="none" dirty="0">
                <a:latin typeface="Arial" panose="020B0604020202020204" pitchFamily="34" charset="0"/>
                <a:cs typeface="Arial" panose="020B0604020202020204" pitchFamily="34" charset="0"/>
              </a:rPr>
              <a:t>Adopt content learning standards for your reading texts (not just your content texts)—that is specify what it is that kids are going to learn about the social or natural world from the texts that are to be read</a:t>
            </a:r>
          </a:p>
          <a:p>
            <a:r>
              <a:rPr lang="en-US" cap="none" dirty="0">
                <a:latin typeface="Arial" panose="020B0604020202020204" pitchFamily="34" charset="0"/>
                <a:cs typeface="Arial" panose="020B0604020202020204" pitchFamily="34" charset="0"/>
              </a:rPr>
              <a:t>Engage students in project-based learning in their content classes</a:t>
            </a: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67860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7F9AA-2510-EA44-BEC4-2F7CBF26319D}"/>
              </a:ext>
            </a:extLst>
          </p:cNvPr>
          <p:cNvSpPr>
            <a:spLocks noGrp="1"/>
          </p:cNvSpPr>
          <p:nvPr>
            <p:ph type="title"/>
          </p:nvPr>
        </p:nvSpPr>
        <p:spPr>
          <a:xfrm>
            <a:off x="78698" y="1371600"/>
            <a:ext cx="8465696" cy="863974"/>
          </a:xfrm>
        </p:spPr>
        <p:txBody>
          <a:bodyPr>
            <a:normAutofit fontScale="90000"/>
          </a:bodyPr>
          <a:lstStyle/>
          <a:p>
            <a:r>
              <a:rPr lang="en-US" dirty="0"/>
              <a:t>3. Expose students to disciplinary texts</a:t>
            </a:r>
          </a:p>
        </p:txBody>
      </p:sp>
      <p:sp>
        <p:nvSpPr>
          <p:cNvPr id="3" name="Content Placeholder 2">
            <a:extLst>
              <a:ext uri="{FF2B5EF4-FFF2-40B4-BE49-F238E27FC236}">
                <a16:creationId xmlns:a16="http://schemas.microsoft.com/office/drawing/2014/main" id="{7B3D405C-1AD6-884F-99F8-32A6258721C2}"/>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Students should have access to disciplinary texts in science, history, math, and literary texts</a:t>
            </a:r>
          </a:p>
          <a:p>
            <a:r>
              <a:rPr lang="en-US" cap="none" dirty="0">
                <a:latin typeface="Arial" panose="020B0604020202020204" pitchFamily="34" charset="0"/>
                <a:cs typeface="Arial" panose="020B0604020202020204" pitchFamily="34" charset="0"/>
              </a:rPr>
              <a:t>Informational texts should have a wide range of text types, modalities, and purposes</a:t>
            </a:r>
          </a:p>
          <a:p>
            <a:pPr marL="0" indent="0">
              <a:buNone/>
            </a:pPr>
            <a:endParaRPr lang="en-US" dirty="0"/>
          </a:p>
        </p:txBody>
      </p:sp>
    </p:spTree>
    <p:extLst>
      <p:ext uri="{BB962C8B-B14F-4D97-AF65-F5344CB8AC3E}">
        <p14:creationId xmlns:p14="http://schemas.microsoft.com/office/powerpoint/2010/main" val="1757035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7F9AA-2510-EA44-BEC4-2F7CBF26319D}"/>
              </a:ext>
            </a:extLst>
          </p:cNvPr>
          <p:cNvSpPr>
            <a:spLocks noGrp="1"/>
          </p:cNvSpPr>
          <p:nvPr>
            <p:ph type="title"/>
          </p:nvPr>
        </p:nvSpPr>
        <p:spPr>
          <a:xfrm>
            <a:off x="78698" y="1371600"/>
            <a:ext cx="8465696" cy="863974"/>
          </a:xfrm>
        </p:spPr>
        <p:txBody>
          <a:bodyPr>
            <a:normAutofit fontScale="90000"/>
          </a:bodyPr>
          <a:lstStyle/>
          <a:p>
            <a:r>
              <a:rPr lang="en-US"/>
              <a:t>Expose students to disciplinary texts</a:t>
            </a:r>
            <a:endParaRPr lang="en-US" dirty="0"/>
          </a:p>
        </p:txBody>
      </p:sp>
      <p:sp>
        <p:nvSpPr>
          <p:cNvPr id="3" name="Content Placeholder 2">
            <a:extLst>
              <a:ext uri="{FF2B5EF4-FFF2-40B4-BE49-F238E27FC236}">
                <a16:creationId xmlns:a16="http://schemas.microsoft.com/office/drawing/2014/main" id="{7B3D405C-1AD6-884F-99F8-32A6258721C2}"/>
              </a:ext>
            </a:extLst>
          </p:cNvPr>
          <p:cNvSpPr>
            <a:spLocks noGrp="1"/>
          </p:cNvSpPr>
          <p:nvPr>
            <p:ph sz="quarter" idx="13"/>
          </p:nvPr>
        </p:nvSpPr>
        <p:spPr>
          <a:xfrm>
            <a:off x="532563" y="2632668"/>
            <a:ext cx="7777818" cy="2741917"/>
          </a:xfrm>
        </p:spPr>
        <p:txBody>
          <a:bodyPr>
            <a:normAutofit fontScale="92500"/>
          </a:bodyPr>
          <a:lstStyle/>
          <a:p>
            <a:r>
              <a:rPr lang="en-US" cap="none" dirty="0">
                <a:latin typeface="Arial" panose="020B0604020202020204" pitchFamily="34" charset="0"/>
                <a:cs typeface="Arial" panose="020B0604020202020204" pitchFamily="34" charset="0"/>
              </a:rPr>
              <a:t>Include informational texts in reading instruction itself</a:t>
            </a:r>
          </a:p>
          <a:p>
            <a:r>
              <a:rPr lang="en-US" cap="none" dirty="0">
                <a:latin typeface="Arial" panose="020B0604020202020204" pitchFamily="34" charset="0"/>
                <a:cs typeface="Arial" panose="020B0604020202020204" pitchFamily="34" charset="0"/>
              </a:rPr>
              <a:t>Include informational texts in classroom libraries</a:t>
            </a:r>
          </a:p>
          <a:p>
            <a:r>
              <a:rPr lang="en-US" cap="none" dirty="0">
                <a:latin typeface="Arial" panose="020B0604020202020204" pitchFamily="34" charset="0"/>
                <a:cs typeface="Arial" panose="020B0604020202020204" pitchFamily="34" charset="0"/>
              </a:rPr>
              <a:t>Don’t be afraid of informational texts for read </a:t>
            </a:r>
            <a:r>
              <a:rPr lang="en-US" cap="none" dirty="0" err="1">
                <a:latin typeface="Arial" panose="020B0604020202020204" pitchFamily="34" charset="0"/>
                <a:cs typeface="Arial" panose="020B0604020202020204" pitchFamily="34" charset="0"/>
              </a:rPr>
              <a:t>alouds</a:t>
            </a:r>
            <a:endParaRPr lang="en-US" cap="none" dirty="0">
              <a:latin typeface="Arial" panose="020B0604020202020204" pitchFamily="34" charset="0"/>
              <a:cs typeface="Arial" panose="020B0604020202020204" pitchFamily="34" charset="0"/>
            </a:endParaRPr>
          </a:p>
          <a:p>
            <a:r>
              <a:rPr lang="en-US" cap="none" dirty="0">
                <a:latin typeface="Arial" panose="020B0604020202020204" pitchFamily="34" charset="0"/>
                <a:cs typeface="Arial" panose="020B0604020202020204" pitchFamily="34" charset="0"/>
              </a:rPr>
              <a:t>Many districts don’t provide texts for the various subjects (for instance, they try to only teach “hands on science”—BIG MISTAKE</a:t>
            </a:r>
          </a:p>
          <a:p>
            <a:r>
              <a:rPr lang="en-US" cap="none" dirty="0">
                <a:latin typeface="Arial" panose="020B0604020202020204" pitchFamily="34" charset="0"/>
                <a:cs typeface="Arial" panose="020B0604020202020204" pitchFamily="34" charset="0"/>
              </a:rPr>
              <a:t>Use appropriate texts in science, social studies, etc.</a:t>
            </a:r>
          </a:p>
          <a:p>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383574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874FB-8F32-4B48-B6D2-FF0EC7ACD55A}"/>
              </a:ext>
            </a:extLst>
          </p:cNvPr>
          <p:cNvSpPr>
            <a:spLocks noGrp="1"/>
          </p:cNvSpPr>
          <p:nvPr>
            <p:ph type="title"/>
          </p:nvPr>
        </p:nvSpPr>
        <p:spPr>
          <a:xfrm>
            <a:off x="112427" y="1371600"/>
            <a:ext cx="8589364" cy="863974"/>
          </a:xfrm>
        </p:spPr>
        <p:txBody>
          <a:bodyPr>
            <a:normAutofit fontScale="90000"/>
          </a:bodyPr>
          <a:lstStyle/>
          <a:p>
            <a:r>
              <a:rPr lang="en-US" dirty="0"/>
              <a:t>4. Guide reading of disciplinary Texts </a:t>
            </a:r>
          </a:p>
        </p:txBody>
      </p:sp>
      <p:sp>
        <p:nvSpPr>
          <p:cNvPr id="3" name="Content Placeholder 2">
            <a:extLst>
              <a:ext uri="{FF2B5EF4-FFF2-40B4-BE49-F238E27FC236}">
                <a16:creationId xmlns:a16="http://schemas.microsoft.com/office/drawing/2014/main" id="{AFFB1E7F-7150-3B44-B3C3-60FAFD5338CC}"/>
              </a:ext>
            </a:extLst>
          </p:cNvPr>
          <p:cNvSpPr>
            <a:spLocks noGrp="1"/>
          </p:cNvSpPr>
          <p:nvPr>
            <p:ph sz="quarter" idx="13"/>
          </p:nvPr>
        </p:nvSpPr>
        <p:spPr>
          <a:xfrm>
            <a:off x="527362" y="1475595"/>
            <a:ext cx="7759492" cy="2951647"/>
          </a:xfrm>
        </p:spPr>
        <p:txBody>
          <a:bodyPr/>
          <a:lstStyle/>
          <a:p>
            <a:r>
              <a:rPr lang="en-US" cap="none" dirty="0">
                <a:latin typeface="Arial" panose="020B0604020202020204" pitchFamily="34" charset="0"/>
                <a:cs typeface="Arial" panose="020B0604020202020204" pitchFamily="34" charset="0"/>
              </a:rPr>
              <a:t>Require that students read disciplinary texts and hold them accountable for making sense of these</a:t>
            </a:r>
          </a:p>
          <a:p>
            <a:r>
              <a:rPr lang="en-US" cap="none" dirty="0">
                <a:latin typeface="Arial" panose="020B0604020202020204" pitchFamily="34" charset="0"/>
                <a:cs typeface="Arial" panose="020B0604020202020204" pitchFamily="34" charset="0"/>
              </a:rPr>
              <a:t>Provide guidance to teach them how to read these text independently</a:t>
            </a:r>
          </a:p>
        </p:txBody>
      </p:sp>
    </p:spTree>
    <p:extLst>
      <p:ext uri="{BB962C8B-B14F-4D97-AF65-F5344CB8AC3E}">
        <p14:creationId xmlns:p14="http://schemas.microsoft.com/office/powerpoint/2010/main" val="1409285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874FB-8F32-4B48-B6D2-FF0EC7ACD55A}"/>
              </a:ext>
            </a:extLst>
          </p:cNvPr>
          <p:cNvSpPr>
            <a:spLocks noGrp="1"/>
          </p:cNvSpPr>
          <p:nvPr>
            <p:ph type="title"/>
          </p:nvPr>
        </p:nvSpPr>
        <p:spPr>
          <a:xfrm>
            <a:off x="112427" y="1371600"/>
            <a:ext cx="8589364" cy="863974"/>
          </a:xfrm>
        </p:spPr>
        <p:txBody>
          <a:bodyPr>
            <a:normAutofit fontScale="90000"/>
          </a:bodyPr>
          <a:lstStyle/>
          <a:p>
            <a:r>
              <a:rPr lang="en-US" dirty="0"/>
              <a:t>Guide reading of disciplinary Texts </a:t>
            </a:r>
          </a:p>
        </p:txBody>
      </p:sp>
      <p:sp>
        <p:nvSpPr>
          <p:cNvPr id="3" name="Content Placeholder 2">
            <a:extLst>
              <a:ext uri="{FF2B5EF4-FFF2-40B4-BE49-F238E27FC236}">
                <a16:creationId xmlns:a16="http://schemas.microsoft.com/office/drawing/2014/main" id="{AFFB1E7F-7150-3B44-B3C3-60FAFD5338CC}"/>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Even when texts are available many teachers don’t use these – and often use them poorly</a:t>
            </a:r>
          </a:p>
          <a:p>
            <a:r>
              <a:rPr lang="en-US" cap="none" dirty="0">
                <a:latin typeface="Arial" panose="020B0604020202020204" pitchFamily="34" charset="0"/>
                <a:cs typeface="Arial" panose="020B0604020202020204" pitchFamily="34" charset="0"/>
              </a:rPr>
              <a:t>A typical text-centered content lesson is done through round robin reading with the teacher elaborating on the text (a very weak introduction to disciplinary text!)</a:t>
            </a:r>
          </a:p>
          <a:p>
            <a:r>
              <a:rPr lang="en-US" cap="none" dirty="0">
                <a:latin typeface="Arial" panose="020B0604020202020204" pitchFamily="34" charset="0"/>
                <a:cs typeface="Arial" panose="020B0604020202020204" pitchFamily="34" charset="0"/>
              </a:rPr>
              <a:t>Guide students to do accountable reading (and rereading)--including the reading of graphics</a:t>
            </a:r>
          </a:p>
        </p:txBody>
      </p:sp>
    </p:spTree>
    <p:extLst>
      <p:ext uri="{BB962C8B-B14F-4D97-AF65-F5344CB8AC3E}">
        <p14:creationId xmlns:p14="http://schemas.microsoft.com/office/powerpoint/2010/main" val="628538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DB3F-CA60-334C-9A0B-000FFCEB31C5}"/>
              </a:ext>
            </a:extLst>
          </p:cNvPr>
          <p:cNvSpPr>
            <a:spLocks noGrp="1"/>
          </p:cNvSpPr>
          <p:nvPr>
            <p:ph type="title"/>
          </p:nvPr>
        </p:nvSpPr>
        <p:spPr>
          <a:xfrm>
            <a:off x="514351" y="1371600"/>
            <a:ext cx="7797662" cy="863974"/>
          </a:xfrm>
        </p:spPr>
        <p:txBody>
          <a:bodyPr>
            <a:normAutofit fontScale="90000"/>
          </a:bodyPr>
          <a:lstStyle/>
          <a:p>
            <a:r>
              <a:rPr lang="en-US" dirty="0"/>
              <a:t>5. Develop disciplinary vocabulary</a:t>
            </a:r>
          </a:p>
        </p:txBody>
      </p:sp>
      <p:sp>
        <p:nvSpPr>
          <p:cNvPr id="3" name="Content Placeholder 2">
            <a:extLst>
              <a:ext uri="{FF2B5EF4-FFF2-40B4-BE49-F238E27FC236}">
                <a16:creationId xmlns:a16="http://schemas.microsoft.com/office/drawing/2014/main" id="{919C41CF-5CC7-5E49-A28D-D81257446569}"/>
              </a:ext>
            </a:extLst>
          </p:cNvPr>
          <p:cNvSpPr>
            <a:spLocks noGrp="1"/>
          </p:cNvSpPr>
          <p:nvPr>
            <p:ph sz="quarter" idx="13"/>
          </p:nvPr>
        </p:nvSpPr>
        <p:spPr>
          <a:xfrm>
            <a:off x="514351" y="1921365"/>
            <a:ext cx="7797661" cy="2483392"/>
          </a:xfrm>
        </p:spPr>
        <p:txBody>
          <a:bodyPr/>
          <a:lstStyle/>
          <a:p>
            <a:r>
              <a:rPr lang="en-US" cap="none" dirty="0">
                <a:latin typeface="Arial" panose="020B0604020202020204" pitchFamily="34" charset="0"/>
                <a:cs typeface="Arial" panose="020B0604020202020204" pitchFamily="34" charset="0"/>
              </a:rPr>
              <a:t>Teach students the vocabulary of the subject areas</a:t>
            </a:r>
          </a:p>
          <a:p>
            <a:r>
              <a:rPr lang="en-US" cap="none" dirty="0">
                <a:latin typeface="Arial" panose="020B0604020202020204" pitchFamily="34" charset="0"/>
                <a:cs typeface="Arial" panose="020B0604020202020204" pitchFamily="34" charset="0"/>
              </a:rPr>
              <a:t>Build their knowledge of morphemes relevant to those subject areas</a:t>
            </a:r>
          </a:p>
          <a:p>
            <a:r>
              <a:rPr lang="en-US" cap="none" dirty="0">
                <a:latin typeface="Arial" panose="020B0604020202020204" pitchFamily="34" charset="0"/>
                <a:cs typeface="Arial" panose="020B0604020202020204" pitchFamily="34" charset="0"/>
              </a:rPr>
              <a:t>Develop their ability to make sense of vocabulary from text</a:t>
            </a:r>
            <a:endParaRPr lang="en-US" dirty="0"/>
          </a:p>
        </p:txBody>
      </p:sp>
    </p:spTree>
    <p:extLst>
      <p:ext uri="{BB962C8B-B14F-4D97-AF65-F5344CB8AC3E}">
        <p14:creationId xmlns:p14="http://schemas.microsoft.com/office/powerpoint/2010/main" val="94518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DB3F-CA60-334C-9A0B-000FFCEB31C5}"/>
              </a:ext>
            </a:extLst>
          </p:cNvPr>
          <p:cNvSpPr>
            <a:spLocks noGrp="1"/>
          </p:cNvSpPr>
          <p:nvPr>
            <p:ph type="title"/>
          </p:nvPr>
        </p:nvSpPr>
        <p:spPr/>
        <p:txBody>
          <a:bodyPr>
            <a:normAutofit fontScale="90000"/>
          </a:bodyPr>
          <a:lstStyle/>
          <a:p>
            <a:r>
              <a:rPr lang="en-US" dirty="0"/>
              <a:t>Develop disciplinary vocabulary</a:t>
            </a:r>
          </a:p>
        </p:txBody>
      </p:sp>
      <p:sp>
        <p:nvSpPr>
          <p:cNvPr id="3" name="Content Placeholder 2">
            <a:extLst>
              <a:ext uri="{FF2B5EF4-FFF2-40B4-BE49-F238E27FC236}">
                <a16:creationId xmlns:a16="http://schemas.microsoft.com/office/drawing/2014/main" id="{919C41CF-5CC7-5E49-A28D-D81257446569}"/>
              </a:ext>
            </a:extLst>
          </p:cNvPr>
          <p:cNvSpPr>
            <a:spLocks noGrp="1"/>
          </p:cNvSpPr>
          <p:nvPr>
            <p:ph sz="quarter" idx="13"/>
          </p:nvPr>
        </p:nvSpPr>
        <p:spPr>
          <a:xfrm>
            <a:off x="512720" y="2127668"/>
            <a:ext cx="7797661" cy="2760522"/>
          </a:xfrm>
        </p:spPr>
        <p:txBody>
          <a:bodyPr/>
          <a:lstStyle/>
          <a:p>
            <a:r>
              <a:rPr lang="en-US" cap="none" dirty="0">
                <a:latin typeface="Arial" panose="020B0604020202020204" pitchFamily="34" charset="0"/>
                <a:cs typeface="Arial" panose="020B0604020202020204" pitchFamily="34" charset="0"/>
              </a:rPr>
              <a:t>Vocabulary is the intersection of content and language</a:t>
            </a:r>
          </a:p>
          <a:p>
            <a:r>
              <a:rPr lang="en-US" cap="none" dirty="0">
                <a:latin typeface="Arial" panose="020B0604020202020204" pitchFamily="34" charset="0"/>
                <a:cs typeface="Arial" panose="020B0604020202020204" pitchFamily="34" charset="0"/>
              </a:rPr>
              <a:t>Teach students both the specialized vocabulary of the content that you teach and other key words that matter to comprehension</a:t>
            </a:r>
          </a:p>
          <a:p>
            <a:r>
              <a:rPr lang="en-US" cap="none" dirty="0">
                <a:latin typeface="Arial" panose="020B0604020202020204" pitchFamily="34" charset="0"/>
                <a:cs typeface="Arial" panose="020B0604020202020204" pitchFamily="34" charset="0"/>
              </a:rPr>
              <a:t>Don’t </a:t>
            </a:r>
            <a:r>
              <a:rPr lang="en-US" cap="none" dirty="0" err="1">
                <a:latin typeface="Arial" panose="020B0604020202020204" pitchFamily="34" charset="0"/>
                <a:cs typeface="Arial" panose="020B0604020202020204" pitchFamily="34" charset="0"/>
              </a:rPr>
              <a:t>preteach</a:t>
            </a:r>
            <a:r>
              <a:rPr lang="en-US" cap="none" dirty="0">
                <a:latin typeface="Arial" panose="020B0604020202020204" pitchFamily="34" charset="0"/>
                <a:cs typeface="Arial" panose="020B0604020202020204" pitchFamily="34" charset="0"/>
              </a:rPr>
              <a:t> all the words (for instance, most technical terms in science books are defined in the text—those should not be </a:t>
            </a:r>
            <a:r>
              <a:rPr lang="en-US" cap="none" dirty="0" err="1">
                <a:latin typeface="Arial" panose="020B0604020202020204" pitchFamily="34" charset="0"/>
                <a:cs typeface="Arial" panose="020B0604020202020204" pitchFamily="34" charset="0"/>
              </a:rPr>
              <a:t>pretaught</a:t>
            </a:r>
            <a:r>
              <a:rPr lang="en-US" cap="none" dirty="0">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4265743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DB3F-CA60-334C-9A0B-000FFCEB31C5}"/>
              </a:ext>
            </a:extLst>
          </p:cNvPr>
          <p:cNvSpPr>
            <a:spLocks noGrp="1"/>
          </p:cNvSpPr>
          <p:nvPr>
            <p:ph type="title"/>
          </p:nvPr>
        </p:nvSpPr>
        <p:spPr/>
        <p:txBody>
          <a:bodyPr>
            <a:normAutofit fontScale="90000"/>
          </a:bodyPr>
          <a:lstStyle/>
          <a:p>
            <a:r>
              <a:rPr lang="en-US" dirty="0"/>
              <a:t>Develop disciplinary vocabulary</a:t>
            </a:r>
          </a:p>
        </p:txBody>
      </p:sp>
      <p:sp>
        <p:nvSpPr>
          <p:cNvPr id="3" name="Content Placeholder 2">
            <a:extLst>
              <a:ext uri="{FF2B5EF4-FFF2-40B4-BE49-F238E27FC236}">
                <a16:creationId xmlns:a16="http://schemas.microsoft.com/office/drawing/2014/main" id="{919C41CF-5CC7-5E49-A28D-D81257446569}"/>
              </a:ext>
            </a:extLst>
          </p:cNvPr>
          <p:cNvSpPr>
            <a:spLocks noGrp="1"/>
          </p:cNvSpPr>
          <p:nvPr>
            <p:ph sz="quarter" idx="13"/>
          </p:nvPr>
        </p:nvSpPr>
        <p:spPr>
          <a:xfrm>
            <a:off x="512720" y="2127668"/>
            <a:ext cx="7797661" cy="2760522"/>
          </a:xfrm>
        </p:spPr>
        <p:txBody>
          <a:bodyPr>
            <a:normAutofit fontScale="92500" lnSpcReduction="20000"/>
          </a:bodyPr>
          <a:lstStyle/>
          <a:p>
            <a:pPr marL="0" indent="0">
              <a:buNone/>
            </a:pPr>
            <a:r>
              <a:rPr lang="en-US" cap="none" dirty="0">
                <a:latin typeface="Arial" panose="020B0604020202020204" pitchFamily="34" charset="0"/>
                <a:cs typeface="Arial" panose="020B0604020202020204" pitchFamily="34" charset="0"/>
              </a:rPr>
              <a:t>Photosynthesis may sound like a big word, but it's </a:t>
            </a:r>
            <a:r>
              <a:rPr lang="en-US" cap="none" dirty="0">
                <a:solidFill>
                  <a:srgbClr val="000000"/>
                </a:solidFill>
                <a:latin typeface="Arial" panose="020B0604020202020204" pitchFamily="34" charset="0"/>
                <a:cs typeface="Arial" panose="020B0604020202020204" pitchFamily="34" charset="0"/>
              </a:rPr>
              <a:t>actually </a:t>
            </a:r>
            <a:r>
              <a:rPr lang="en-US" cap="none" dirty="0">
                <a:latin typeface="Arial" panose="020B0604020202020204" pitchFamily="34" charset="0"/>
                <a:cs typeface="Arial" panose="020B0604020202020204" pitchFamily="34" charset="0"/>
              </a:rPr>
              <a:t>pretty simple.  You can divide it into two parts:  "Photo" is the Greek word for "Light," and "synthesis," is the Greek word for "putting together," which explains what photosynthesis is.  It is using light to put things together.  You may have noticed that all animals and humans eat food, but plants don't eat anything.  Photosynthesis is how plants eat.  They use this process to make their own food.  Since they don't have to move around to find food, plants stay in one place, since they can make their food anywhere as long as they have three things.</a:t>
            </a:r>
          </a:p>
          <a:p>
            <a:endParaRPr lang="en-US" dirty="0"/>
          </a:p>
        </p:txBody>
      </p:sp>
    </p:spTree>
    <p:extLst>
      <p:ext uri="{BB962C8B-B14F-4D97-AF65-F5344CB8AC3E}">
        <p14:creationId xmlns:p14="http://schemas.microsoft.com/office/powerpoint/2010/main" val="9240437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DB3F-CA60-334C-9A0B-000FFCEB31C5}"/>
              </a:ext>
            </a:extLst>
          </p:cNvPr>
          <p:cNvSpPr>
            <a:spLocks noGrp="1"/>
          </p:cNvSpPr>
          <p:nvPr>
            <p:ph type="title"/>
          </p:nvPr>
        </p:nvSpPr>
        <p:spPr/>
        <p:txBody>
          <a:bodyPr>
            <a:normAutofit fontScale="90000"/>
          </a:bodyPr>
          <a:lstStyle/>
          <a:p>
            <a:r>
              <a:rPr lang="en-US" dirty="0"/>
              <a:t>Develop disciplinary vocabulary</a:t>
            </a:r>
          </a:p>
        </p:txBody>
      </p:sp>
      <p:sp>
        <p:nvSpPr>
          <p:cNvPr id="3" name="Content Placeholder 2">
            <a:extLst>
              <a:ext uri="{FF2B5EF4-FFF2-40B4-BE49-F238E27FC236}">
                <a16:creationId xmlns:a16="http://schemas.microsoft.com/office/drawing/2014/main" id="{919C41CF-5CC7-5E49-A28D-D81257446569}"/>
              </a:ext>
            </a:extLst>
          </p:cNvPr>
          <p:cNvSpPr>
            <a:spLocks noGrp="1"/>
          </p:cNvSpPr>
          <p:nvPr>
            <p:ph sz="quarter" idx="13"/>
          </p:nvPr>
        </p:nvSpPr>
        <p:spPr>
          <a:xfrm>
            <a:off x="512720" y="2127668"/>
            <a:ext cx="7797661" cy="2760522"/>
          </a:xfrm>
        </p:spPr>
        <p:txBody>
          <a:bodyPr>
            <a:normAutofit fontScale="92500" lnSpcReduction="20000"/>
          </a:bodyPr>
          <a:lstStyle/>
          <a:p>
            <a:pPr marL="0" indent="0">
              <a:buNone/>
            </a:pPr>
            <a:r>
              <a:rPr lang="en-US" cap="none" dirty="0">
                <a:solidFill>
                  <a:srgbClr val="C00000"/>
                </a:solidFill>
                <a:latin typeface="Arial" panose="020B0604020202020204" pitchFamily="34" charset="0"/>
                <a:cs typeface="Arial" panose="020B0604020202020204" pitchFamily="34" charset="0"/>
              </a:rPr>
              <a:t>Photosynthesis</a:t>
            </a:r>
            <a:r>
              <a:rPr lang="en-US" cap="none" dirty="0">
                <a:latin typeface="Arial" panose="020B0604020202020204" pitchFamily="34" charset="0"/>
                <a:cs typeface="Arial" panose="020B0604020202020204" pitchFamily="34" charset="0"/>
              </a:rPr>
              <a:t> may sound like a big word, but it's </a:t>
            </a:r>
            <a:r>
              <a:rPr lang="en-US" cap="none" dirty="0">
                <a:solidFill>
                  <a:srgbClr val="000000"/>
                </a:solidFill>
                <a:latin typeface="Arial" panose="020B0604020202020204" pitchFamily="34" charset="0"/>
                <a:cs typeface="Arial" panose="020B0604020202020204" pitchFamily="34" charset="0"/>
              </a:rPr>
              <a:t>actually </a:t>
            </a:r>
            <a:r>
              <a:rPr lang="en-US" cap="none" dirty="0">
                <a:latin typeface="Arial" panose="020B0604020202020204" pitchFamily="34" charset="0"/>
                <a:cs typeface="Arial" panose="020B0604020202020204" pitchFamily="34" charset="0"/>
              </a:rPr>
              <a:t>pretty simple.  You can divide it into two parts:  "Photo" is the Greek word for "Light," and "synthesis," is the Greek word for "putting together," which explains what photosynthesis is.  It is using light to put things together.  You may have noticed that all animals and humans eat food, but plants don't eat anything.  Photosynthesis is how plants eat.  They use this process to make their own food.  Since they don't have to move around to find food, plants stay in one place, since they can make their food anywhere as long as they have three things.</a:t>
            </a:r>
          </a:p>
          <a:p>
            <a:endParaRPr lang="en-US" dirty="0"/>
          </a:p>
        </p:txBody>
      </p:sp>
    </p:spTree>
    <p:extLst>
      <p:ext uri="{BB962C8B-B14F-4D97-AF65-F5344CB8AC3E}">
        <p14:creationId xmlns:p14="http://schemas.microsoft.com/office/powerpoint/2010/main" val="3955847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59204657"/>
              </p:ext>
            </p:extLst>
          </p:nvPr>
        </p:nvGraphicFramePr>
        <p:xfrm>
          <a:off x="168639" y="969677"/>
          <a:ext cx="8708348" cy="4429422"/>
        </p:xfrm>
        <a:graphic>
          <a:graphicData uri="http://schemas.openxmlformats.org/drawingml/2006/table">
            <a:tbl>
              <a:tblPr firstRow="1" bandRow="1">
                <a:tableStyleId>{5C22544A-7EE6-4342-B048-85BDC9FD1C3A}</a:tableStyleId>
              </a:tblPr>
              <a:tblGrid>
                <a:gridCol w="1926272">
                  <a:extLst>
                    <a:ext uri="{9D8B030D-6E8A-4147-A177-3AD203B41FA5}">
                      <a16:colId xmlns:a16="http://schemas.microsoft.com/office/drawing/2014/main" val="20000"/>
                    </a:ext>
                  </a:extLst>
                </a:gridCol>
                <a:gridCol w="1537910">
                  <a:extLst>
                    <a:ext uri="{9D8B030D-6E8A-4147-A177-3AD203B41FA5}">
                      <a16:colId xmlns:a16="http://schemas.microsoft.com/office/drawing/2014/main" val="20001"/>
                    </a:ext>
                  </a:extLst>
                </a:gridCol>
                <a:gridCol w="1662185">
                  <a:extLst>
                    <a:ext uri="{9D8B030D-6E8A-4147-A177-3AD203B41FA5}">
                      <a16:colId xmlns:a16="http://schemas.microsoft.com/office/drawing/2014/main" val="20002"/>
                    </a:ext>
                  </a:extLst>
                </a:gridCol>
                <a:gridCol w="1848599">
                  <a:extLst>
                    <a:ext uri="{9D8B030D-6E8A-4147-A177-3AD203B41FA5}">
                      <a16:colId xmlns:a16="http://schemas.microsoft.com/office/drawing/2014/main" val="20003"/>
                    </a:ext>
                  </a:extLst>
                </a:gridCol>
                <a:gridCol w="1733382">
                  <a:extLst>
                    <a:ext uri="{9D8B030D-6E8A-4147-A177-3AD203B41FA5}">
                      <a16:colId xmlns:a16="http://schemas.microsoft.com/office/drawing/2014/main" val="20004"/>
                    </a:ext>
                  </a:extLst>
                </a:gridCol>
              </a:tblGrid>
              <a:tr h="301843">
                <a:tc>
                  <a:txBody>
                    <a:bodyPr/>
                    <a:lstStyle/>
                    <a:p>
                      <a:r>
                        <a:rPr lang="en-US" sz="1000" b="0" dirty="0">
                          <a:latin typeface="Arial" panose="020B0604020202020204" pitchFamily="34" charset="0"/>
                          <a:cs typeface="Arial" panose="020B0604020202020204" pitchFamily="34" charset="0"/>
                        </a:rPr>
                        <a:t>PREFIXES</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ELA</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Math</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Science</a:t>
                      </a:r>
                    </a:p>
                  </a:txBody>
                  <a:tcPr marL="68580" marR="68580" marT="34290" marB="34290"/>
                </a:tc>
                <a:tc>
                  <a:txBody>
                    <a:bodyPr/>
                    <a:lstStyle/>
                    <a:p>
                      <a:pPr algn="ctr"/>
                      <a:r>
                        <a:rPr lang="en-US" sz="1000" b="0" dirty="0" err="1">
                          <a:latin typeface="Arial" panose="020B0604020202020204" pitchFamily="34" charset="0"/>
                          <a:cs typeface="Arial" panose="020B0604020202020204" pitchFamily="34" charset="0"/>
                        </a:rPr>
                        <a:t>Soc</a:t>
                      </a:r>
                      <a:r>
                        <a:rPr lang="en-US" sz="1000" b="0" dirty="0">
                          <a:latin typeface="Arial" panose="020B0604020202020204" pitchFamily="34" charset="0"/>
                          <a:cs typeface="Arial" panose="020B0604020202020204" pitchFamily="34" charset="0"/>
                        </a:rPr>
                        <a:t> </a:t>
                      </a:r>
                      <a:r>
                        <a:rPr lang="en-US" sz="1000" b="0" dirty="0" err="1">
                          <a:latin typeface="Arial" panose="020B0604020202020204" pitchFamily="34" charset="0"/>
                          <a:cs typeface="Arial" panose="020B0604020202020204" pitchFamily="34" charset="0"/>
                        </a:rPr>
                        <a:t>Stuides</a:t>
                      </a:r>
                      <a:endParaRPr lang="en-US" sz="1000" b="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0"/>
                  </a:ext>
                </a:extLst>
              </a:tr>
              <a:tr h="272935">
                <a:tc>
                  <a:txBody>
                    <a:bodyPr/>
                    <a:lstStyle/>
                    <a:p>
                      <a:r>
                        <a:rPr lang="en-US" sz="1000" b="0" dirty="0">
                          <a:latin typeface="Arial" panose="020B0604020202020204" pitchFamily="34" charset="0"/>
                          <a:cs typeface="Arial" panose="020B0604020202020204" pitchFamily="34" charset="0"/>
                        </a:rPr>
                        <a:t>com-</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1"/>
                  </a:ext>
                </a:extLst>
              </a:tr>
              <a:tr h="342462">
                <a:tc>
                  <a:txBody>
                    <a:bodyPr/>
                    <a:lstStyle/>
                    <a:p>
                      <a:r>
                        <a:rPr lang="en-US" sz="1000" b="0" dirty="0">
                          <a:latin typeface="Arial" panose="020B0604020202020204" pitchFamily="34" charset="0"/>
                          <a:cs typeface="Arial" panose="020B0604020202020204" pitchFamily="34" charset="0"/>
                        </a:rPr>
                        <a:t>con-</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2"/>
                  </a:ext>
                </a:extLst>
              </a:tr>
              <a:tr h="301843">
                <a:tc>
                  <a:txBody>
                    <a:bodyPr/>
                    <a:lstStyle/>
                    <a:p>
                      <a:r>
                        <a:rPr lang="en-US" sz="1000" b="0" dirty="0">
                          <a:latin typeface="Arial" panose="020B0604020202020204" pitchFamily="34" charset="0"/>
                          <a:cs typeface="Arial" panose="020B0604020202020204" pitchFamily="34" charset="0"/>
                        </a:rPr>
                        <a:t>de-</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3"/>
                  </a:ext>
                </a:extLst>
              </a:tr>
              <a:tr h="317891">
                <a:tc>
                  <a:txBody>
                    <a:bodyPr/>
                    <a:lstStyle/>
                    <a:p>
                      <a:r>
                        <a:rPr lang="en-US" sz="1000" b="0" dirty="0">
                          <a:solidFill>
                            <a:schemeClr val="tx1"/>
                          </a:solidFill>
                          <a:latin typeface="Arial" panose="020B0604020202020204" pitchFamily="34" charset="0"/>
                          <a:cs typeface="Arial" panose="020B0604020202020204" pitchFamily="34" charset="0"/>
                        </a:rPr>
                        <a:t>dis-</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4"/>
                  </a:ext>
                </a:extLst>
              </a:tr>
              <a:tr h="301843">
                <a:tc>
                  <a:txBody>
                    <a:bodyPr/>
                    <a:lstStyle/>
                    <a:p>
                      <a:r>
                        <a:rPr lang="en-US" sz="1000" b="0" dirty="0">
                          <a:latin typeface="Arial" panose="020B0604020202020204" pitchFamily="34" charset="0"/>
                          <a:cs typeface="Arial" panose="020B0604020202020204" pitchFamily="34" charset="0"/>
                        </a:rPr>
                        <a:t>ex-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5"/>
                  </a:ext>
                </a:extLst>
              </a:tr>
              <a:tr h="301843">
                <a:tc>
                  <a:txBody>
                    <a:bodyPr/>
                    <a:lstStyle/>
                    <a:p>
                      <a:r>
                        <a:rPr lang="en-US" sz="1000" b="0" dirty="0">
                          <a:latin typeface="Arial" panose="020B0604020202020204" pitchFamily="34" charset="0"/>
                          <a:cs typeface="Arial" panose="020B0604020202020204" pitchFamily="34" charset="0"/>
                        </a:rPr>
                        <a:t>in-</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6"/>
                  </a:ext>
                </a:extLst>
              </a:tr>
              <a:tr h="478823">
                <a:tc>
                  <a:txBody>
                    <a:bodyPr/>
                    <a:lstStyle/>
                    <a:p>
                      <a:r>
                        <a:rPr lang="en-US" sz="1000" b="0" dirty="0">
                          <a:latin typeface="Arial" panose="020B0604020202020204" pitchFamily="34" charset="0"/>
                          <a:cs typeface="Arial" panose="020B0604020202020204" pitchFamily="34" charset="0"/>
                        </a:rPr>
                        <a:t>inter-</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7"/>
                  </a:ext>
                </a:extLst>
              </a:tr>
              <a:tr h="311210">
                <a:tc>
                  <a:txBody>
                    <a:bodyPr/>
                    <a:lstStyle/>
                    <a:p>
                      <a:r>
                        <a:rPr lang="en-US" sz="1000" b="0" dirty="0">
                          <a:latin typeface="Arial" panose="020B0604020202020204" pitchFamily="34" charset="0"/>
                          <a:cs typeface="Arial" panose="020B0604020202020204" pitchFamily="34" charset="0"/>
                        </a:rPr>
                        <a:t>pre-</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8"/>
                  </a:ext>
                </a:extLst>
              </a:tr>
              <a:tr h="272935">
                <a:tc>
                  <a:txBody>
                    <a:bodyPr/>
                    <a:lstStyle/>
                    <a:p>
                      <a:r>
                        <a:rPr lang="en-US" sz="1000" b="0" dirty="0">
                          <a:latin typeface="Arial" panose="020B0604020202020204" pitchFamily="34" charset="0"/>
                          <a:cs typeface="Arial" panose="020B0604020202020204" pitchFamily="34" charset="0"/>
                        </a:rPr>
                        <a:t>pro-</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9"/>
                  </a:ext>
                </a:extLst>
              </a:tr>
              <a:tr h="301843">
                <a:tc>
                  <a:txBody>
                    <a:bodyPr/>
                    <a:lstStyle/>
                    <a:p>
                      <a:r>
                        <a:rPr lang="en-US" sz="1000" b="0" dirty="0">
                          <a:latin typeface="Arial" panose="020B0604020202020204" pitchFamily="34" charset="0"/>
                          <a:cs typeface="Arial" panose="020B0604020202020204" pitchFamily="34" charset="0"/>
                        </a:rPr>
                        <a:t>re-</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10"/>
                  </a:ext>
                </a:extLst>
              </a:tr>
              <a:tr h="297719">
                <a:tc>
                  <a:txBody>
                    <a:bodyPr/>
                    <a:lstStyle/>
                    <a:p>
                      <a:r>
                        <a:rPr lang="en-US" sz="1000" b="0" dirty="0">
                          <a:latin typeface="Arial" panose="020B0604020202020204" pitchFamily="34" charset="0"/>
                          <a:cs typeface="Arial" panose="020B0604020202020204" pitchFamily="34" charset="0"/>
                        </a:rPr>
                        <a:t>sub-</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1"/>
                  </a:ext>
                </a:extLst>
              </a:tr>
              <a:tr h="324389">
                <a:tc>
                  <a:txBody>
                    <a:bodyPr/>
                    <a:lstStyle/>
                    <a:p>
                      <a:r>
                        <a:rPr lang="en-US" sz="1000" b="0" dirty="0">
                          <a:solidFill>
                            <a:schemeClr val="tx1"/>
                          </a:solidFill>
                          <a:latin typeface="Arial" panose="020B0604020202020204" pitchFamily="34" charset="0"/>
                          <a:cs typeface="Arial" panose="020B0604020202020204" pitchFamily="34" charset="0"/>
                        </a:rPr>
                        <a:t>trans-</a:t>
                      </a:r>
                    </a:p>
                  </a:txBody>
                  <a:tcPr marL="68580" marR="68580" marT="34290" marB="34290"/>
                </a:tc>
                <a:tc>
                  <a:txBody>
                    <a:bodyPr/>
                    <a:lstStyle/>
                    <a:p>
                      <a:pPr algn="ctr"/>
                      <a:endParaRPr lang="en-US" sz="1000" b="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b="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2"/>
                  </a:ext>
                </a:extLst>
              </a:tr>
              <a:tr h="301843">
                <a:tc>
                  <a:txBody>
                    <a:bodyPr/>
                    <a:lstStyle/>
                    <a:p>
                      <a:r>
                        <a:rPr lang="en-US" sz="1000" b="0" dirty="0">
                          <a:latin typeface="Arial" panose="020B0604020202020204" pitchFamily="34" charset="0"/>
                          <a:cs typeface="Arial" panose="020B0604020202020204" pitchFamily="34" charset="0"/>
                        </a:rPr>
                        <a:t>un-</a:t>
                      </a:r>
                    </a:p>
                  </a:txBody>
                  <a:tcPr marL="68580" marR="68580" marT="34290" marB="34290"/>
                </a:tc>
                <a:tc>
                  <a:txBody>
                    <a:bodyPr/>
                    <a:lstStyle/>
                    <a:p>
                      <a:pPr algn="ctr"/>
                      <a:endParaRPr lang="en-US" sz="1000" b="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b="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b="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b="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19220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BDC6-68A6-7448-ADF6-4F8CDACA93EB}"/>
              </a:ext>
            </a:extLst>
          </p:cNvPr>
          <p:cNvSpPr>
            <a:spLocks noGrp="1"/>
          </p:cNvSpPr>
          <p:nvPr>
            <p:ph type="title"/>
          </p:nvPr>
        </p:nvSpPr>
        <p:spPr>
          <a:xfrm>
            <a:off x="255770" y="1382843"/>
            <a:ext cx="7797662" cy="863974"/>
          </a:xfrm>
        </p:spPr>
        <p:txBody>
          <a:bodyPr/>
          <a:lstStyle/>
          <a:p>
            <a:r>
              <a:rPr lang="en-US" dirty="0"/>
              <a:t>Disciplinary literacy</a:t>
            </a:r>
          </a:p>
        </p:txBody>
      </p:sp>
      <p:sp>
        <p:nvSpPr>
          <p:cNvPr id="3" name="Content Placeholder 2">
            <a:extLst>
              <a:ext uri="{FF2B5EF4-FFF2-40B4-BE49-F238E27FC236}">
                <a16:creationId xmlns:a16="http://schemas.microsoft.com/office/drawing/2014/main" id="{CDDE0D98-95C5-844A-98C9-8386BB26C80B}"/>
              </a:ext>
            </a:extLst>
          </p:cNvPr>
          <p:cNvSpPr>
            <a:spLocks noGrp="1"/>
          </p:cNvSpPr>
          <p:nvPr>
            <p:ph sz="quarter" idx="13"/>
          </p:nvPr>
        </p:nvSpPr>
        <p:spPr/>
        <p:txBody>
          <a:bodyPr>
            <a:normAutofit fontScale="92500"/>
          </a:bodyPr>
          <a:lstStyle/>
          <a:p>
            <a:r>
              <a:rPr lang="en-US" cap="none" dirty="0">
                <a:latin typeface="Arial" panose="020B0604020202020204" pitchFamily="34" charset="0"/>
                <a:cs typeface="Arial" panose="020B0604020202020204" pitchFamily="34" charset="0"/>
              </a:rPr>
              <a:t>Disciplinary literacy is not the same thing</a:t>
            </a:r>
          </a:p>
          <a:p>
            <a:r>
              <a:rPr lang="en-US" cap="none" dirty="0">
                <a:latin typeface="Arial" panose="020B0604020202020204" pitchFamily="34" charset="0"/>
                <a:cs typeface="Arial" panose="020B0604020202020204" pitchFamily="34" charset="0"/>
              </a:rPr>
              <a:t>Each discipline creates, communicates, and evaluates knowledge in different ways and for different purposes.</a:t>
            </a:r>
          </a:p>
          <a:p>
            <a:r>
              <a:rPr lang="en-US" cap="none" dirty="0">
                <a:latin typeface="Arial" panose="020B0604020202020204" pitchFamily="34" charset="0"/>
                <a:cs typeface="Arial" panose="020B0604020202020204" pitchFamily="34" charset="0"/>
              </a:rPr>
              <a:t>These differences entail different text characteristics and different approaches to reading and writing</a:t>
            </a:r>
          </a:p>
          <a:p>
            <a:r>
              <a:rPr lang="en-US" cap="none" dirty="0">
                <a:latin typeface="Arial" panose="020B0604020202020204" pitchFamily="34" charset="0"/>
                <a:cs typeface="Arial" panose="020B0604020202020204" pitchFamily="34" charset="0"/>
              </a:rPr>
              <a:t>Disciplinary literacy instruction is about apprenticing students into these fields of study (to learn the purpose and methods of a subject and the relevant literacy insights) – foregrounding the differences</a:t>
            </a:r>
          </a:p>
        </p:txBody>
      </p:sp>
    </p:spTree>
    <p:extLst>
      <p:ext uri="{BB962C8B-B14F-4D97-AF65-F5344CB8AC3E}">
        <p14:creationId xmlns:p14="http://schemas.microsoft.com/office/powerpoint/2010/main" val="670974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72780385"/>
              </p:ext>
            </p:extLst>
          </p:nvPr>
        </p:nvGraphicFramePr>
        <p:xfrm>
          <a:off x="134911" y="1048375"/>
          <a:ext cx="8443210" cy="4405729"/>
        </p:xfrm>
        <a:graphic>
          <a:graphicData uri="http://schemas.openxmlformats.org/drawingml/2006/table">
            <a:tbl>
              <a:tblPr firstRow="1" bandRow="1">
                <a:tableStyleId>{5C22544A-7EE6-4342-B048-85BDC9FD1C3A}</a:tableStyleId>
              </a:tblPr>
              <a:tblGrid>
                <a:gridCol w="1688642">
                  <a:extLst>
                    <a:ext uri="{9D8B030D-6E8A-4147-A177-3AD203B41FA5}">
                      <a16:colId xmlns:a16="http://schemas.microsoft.com/office/drawing/2014/main" val="20000"/>
                    </a:ext>
                  </a:extLst>
                </a:gridCol>
                <a:gridCol w="1688642">
                  <a:extLst>
                    <a:ext uri="{9D8B030D-6E8A-4147-A177-3AD203B41FA5}">
                      <a16:colId xmlns:a16="http://schemas.microsoft.com/office/drawing/2014/main" val="20001"/>
                    </a:ext>
                  </a:extLst>
                </a:gridCol>
                <a:gridCol w="1688642">
                  <a:extLst>
                    <a:ext uri="{9D8B030D-6E8A-4147-A177-3AD203B41FA5}">
                      <a16:colId xmlns:a16="http://schemas.microsoft.com/office/drawing/2014/main" val="20002"/>
                    </a:ext>
                  </a:extLst>
                </a:gridCol>
                <a:gridCol w="1688642">
                  <a:extLst>
                    <a:ext uri="{9D8B030D-6E8A-4147-A177-3AD203B41FA5}">
                      <a16:colId xmlns:a16="http://schemas.microsoft.com/office/drawing/2014/main" val="20003"/>
                    </a:ext>
                  </a:extLst>
                </a:gridCol>
                <a:gridCol w="1688642">
                  <a:extLst>
                    <a:ext uri="{9D8B030D-6E8A-4147-A177-3AD203B41FA5}">
                      <a16:colId xmlns:a16="http://schemas.microsoft.com/office/drawing/2014/main" val="20004"/>
                    </a:ext>
                  </a:extLst>
                </a:gridCol>
              </a:tblGrid>
              <a:tr h="479144">
                <a:tc>
                  <a:txBody>
                    <a:bodyPr/>
                    <a:lstStyle/>
                    <a:p>
                      <a:r>
                        <a:rPr lang="en-US" sz="1000" dirty="0">
                          <a:latin typeface="Arial" panose="020B0604020202020204" pitchFamily="34" charset="0"/>
                          <a:cs typeface="Arial" panose="020B0604020202020204" pitchFamily="34" charset="0"/>
                        </a:rPr>
                        <a:t>Derivational Suffixes</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ELA</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Math</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Science</a:t>
                      </a:r>
                    </a:p>
                  </a:txBody>
                  <a:tcPr marL="68580" marR="68580" marT="34290" marB="34290"/>
                </a:tc>
                <a:tc>
                  <a:txBody>
                    <a:bodyPr/>
                    <a:lstStyle/>
                    <a:p>
                      <a:pPr algn="ctr"/>
                      <a:r>
                        <a:rPr lang="en-US" sz="1000" dirty="0" err="1">
                          <a:latin typeface="Arial" panose="020B0604020202020204" pitchFamily="34" charset="0"/>
                          <a:cs typeface="Arial" panose="020B0604020202020204" pitchFamily="34" charset="0"/>
                        </a:rPr>
                        <a:t>Soc</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Stuides</a:t>
                      </a: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0"/>
                  </a:ext>
                </a:extLst>
              </a:tr>
              <a:tr h="302045">
                <a:tc>
                  <a:txBody>
                    <a:bodyPr/>
                    <a:lstStyle/>
                    <a:p>
                      <a:r>
                        <a:rPr lang="en-US" sz="1000" dirty="0">
                          <a:latin typeface="Arial" panose="020B0604020202020204" pitchFamily="34" charset="0"/>
                          <a:cs typeface="Arial" panose="020B0604020202020204" pitchFamily="34" charset="0"/>
                        </a:rPr>
                        <a:t>-al</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1"/>
                  </a:ext>
                </a:extLst>
              </a:tr>
              <a:tr h="302045">
                <a:tc>
                  <a:txBody>
                    <a:bodyPr/>
                    <a:lstStyle/>
                    <a:p>
                      <a:r>
                        <a:rPr lang="en-US" sz="1000" dirty="0">
                          <a:solidFill>
                            <a:schemeClr val="tx1"/>
                          </a:solidFill>
                          <a:latin typeface="Arial" panose="020B0604020202020204" pitchFamily="34" charset="0"/>
                          <a:cs typeface="Arial" panose="020B0604020202020204" pitchFamily="34" charset="0"/>
                        </a:rPr>
                        <a:t>-</a:t>
                      </a:r>
                      <a:r>
                        <a:rPr lang="en-US" sz="1000" dirty="0" err="1">
                          <a:solidFill>
                            <a:schemeClr val="tx1"/>
                          </a:solidFill>
                          <a:latin typeface="Arial" panose="020B0604020202020204" pitchFamily="34" charset="0"/>
                          <a:cs typeface="Arial" panose="020B0604020202020204" pitchFamily="34" charset="0"/>
                        </a:rPr>
                        <a:t>ar</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2"/>
                  </a:ext>
                </a:extLst>
              </a:tr>
              <a:tr h="302045">
                <a:tc>
                  <a:txBody>
                    <a:bodyPr/>
                    <a:lstStyle/>
                    <a:p>
                      <a:r>
                        <a:rPr lang="en-US" sz="1000" dirty="0">
                          <a:solidFill>
                            <a:schemeClr val="tx1"/>
                          </a:solidFill>
                          <a:latin typeface="Arial" panose="020B0604020202020204" pitchFamily="34" charset="0"/>
                          <a:cs typeface="Arial" panose="020B0604020202020204" pitchFamily="34" charset="0"/>
                        </a:rPr>
                        <a:t>-</a:t>
                      </a:r>
                      <a:r>
                        <a:rPr lang="en-US" sz="1000" dirty="0" err="1">
                          <a:solidFill>
                            <a:schemeClr val="tx1"/>
                          </a:solidFill>
                          <a:latin typeface="Arial" panose="020B0604020202020204" pitchFamily="34" charset="0"/>
                          <a:cs typeface="Arial" panose="020B0604020202020204" pitchFamily="34" charset="0"/>
                        </a:rPr>
                        <a:t>ary</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3"/>
                  </a:ext>
                </a:extLst>
              </a:tr>
              <a:tr h="302045">
                <a:tc>
                  <a:txBody>
                    <a:bodyPr/>
                    <a:lstStyle/>
                    <a:p>
                      <a:r>
                        <a:rPr lang="en-US" sz="1000" dirty="0">
                          <a:latin typeface="Arial" panose="020B0604020202020204" pitchFamily="34" charset="0"/>
                          <a:cs typeface="Arial" panose="020B0604020202020204" pitchFamily="34" charset="0"/>
                        </a:rPr>
                        <a:t>-ate</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4"/>
                  </a:ext>
                </a:extLst>
              </a:tr>
              <a:tr h="30204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ation</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5"/>
                  </a:ext>
                </a:extLst>
              </a:tr>
              <a:tr h="30204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ent</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6"/>
                  </a:ext>
                </a:extLst>
              </a:tr>
              <a:tr h="30204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ic</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7"/>
                  </a:ext>
                </a:extLst>
              </a:tr>
              <a:tr h="302045">
                <a:tc>
                  <a:txBody>
                    <a:bodyPr/>
                    <a:lstStyle/>
                    <a:p>
                      <a:r>
                        <a:rPr lang="en-US" sz="1000" dirty="0">
                          <a:solidFill>
                            <a:schemeClr val="tx1"/>
                          </a:solidFill>
                          <a:latin typeface="Arial" panose="020B0604020202020204" pitchFamily="34" charset="0"/>
                          <a:cs typeface="Arial" panose="020B0604020202020204" pitchFamily="34" charset="0"/>
                        </a:rPr>
                        <a:t>-ism</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rgbClr val="000000"/>
                          </a:solidFill>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8"/>
                  </a:ext>
                </a:extLst>
              </a:tr>
              <a:tr h="302045">
                <a:tc>
                  <a:txBody>
                    <a:bodyPr/>
                    <a:lstStyle/>
                    <a:p>
                      <a:r>
                        <a:rPr lang="en-US" sz="1000" dirty="0">
                          <a:solidFill>
                            <a:schemeClr val="tx1"/>
                          </a:solidFill>
                          <a:latin typeface="Arial" panose="020B0604020202020204" pitchFamily="34" charset="0"/>
                          <a:cs typeface="Arial" panose="020B0604020202020204" pitchFamily="34" charset="0"/>
                        </a:rPr>
                        <a:t>-</a:t>
                      </a:r>
                      <a:r>
                        <a:rPr lang="en-US" sz="1000" dirty="0" err="1">
                          <a:solidFill>
                            <a:schemeClr val="tx1"/>
                          </a:solidFill>
                          <a:latin typeface="Arial" panose="020B0604020202020204" pitchFamily="34" charset="0"/>
                          <a:cs typeface="Arial" panose="020B0604020202020204" pitchFamily="34" charset="0"/>
                        </a:rPr>
                        <a:t>ist</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9"/>
                  </a:ext>
                </a:extLst>
              </a:tr>
              <a:tr h="30204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ity</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10"/>
                  </a:ext>
                </a:extLst>
              </a:tr>
              <a:tr h="30204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ive</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11"/>
                  </a:ext>
                </a:extLst>
              </a:tr>
              <a:tr h="302045">
                <a:tc>
                  <a:txBody>
                    <a:bodyPr/>
                    <a:lstStyle/>
                    <a:p>
                      <a:r>
                        <a:rPr lang="en-US" sz="1000" dirty="0">
                          <a:solidFill>
                            <a:schemeClr val="tx1"/>
                          </a:solidFill>
                          <a:latin typeface="Arial" panose="020B0604020202020204" pitchFamily="34" charset="0"/>
                          <a:cs typeface="Arial" panose="020B0604020202020204" pitchFamily="34" charset="0"/>
                        </a:rPr>
                        <a:t>-</a:t>
                      </a:r>
                      <a:r>
                        <a:rPr lang="en-US" sz="1000" dirty="0" err="1">
                          <a:solidFill>
                            <a:schemeClr val="tx1"/>
                          </a:solidFill>
                          <a:latin typeface="Arial" panose="020B0604020202020204" pitchFamily="34" charset="0"/>
                          <a:cs typeface="Arial" panose="020B0604020202020204" pitchFamily="34" charset="0"/>
                        </a:rPr>
                        <a:t>ize</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12"/>
                  </a:ext>
                </a:extLst>
              </a:tr>
              <a:tr h="30204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ment</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7537131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9193180"/>
              </p:ext>
            </p:extLst>
          </p:nvPr>
        </p:nvGraphicFramePr>
        <p:xfrm>
          <a:off x="550888" y="1408139"/>
          <a:ext cx="7498830" cy="1996917"/>
        </p:xfrm>
        <a:graphic>
          <a:graphicData uri="http://schemas.openxmlformats.org/drawingml/2006/table">
            <a:tbl>
              <a:tblPr firstRow="1" bandRow="1">
                <a:tableStyleId>{5C22544A-7EE6-4342-B048-85BDC9FD1C3A}</a:tableStyleId>
              </a:tblPr>
              <a:tblGrid>
                <a:gridCol w="1499766">
                  <a:extLst>
                    <a:ext uri="{9D8B030D-6E8A-4147-A177-3AD203B41FA5}">
                      <a16:colId xmlns:a16="http://schemas.microsoft.com/office/drawing/2014/main" val="20000"/>
                    </a:ext>
                  </a:extLst>
                </a:gridCol>
                <a:gridCol w="1499766">
                  <a:extLst>
                    <a:ext uri="{9D8B030D-6E8A-4147-A177-3AD203B41FA5}">
                      <a16:colId xmlns:a16="http://schemas.microsoft.com/office/drawing/2014/main" val="20001"/>
                    </a:ext>
                  </a:extLst>
                </a:gridCol>
                <a:gridCol w="1499766">
                  <a:extLst>
                    <a:ext uri="{9D8B030D-6E8A-4147-A177-3AD203B41FA5}">
                      <a16:colId xmlns:a16="http://schemas.microsoft.com/office/drawing/2014/main" val="20002"/>
                    </a:ext>
                  </a:extLst>
                </a:gridCol>
                <a:gridCol w="1499766">
                  <a:extLst>
                    <a:ext uri="{9D8B030D-6E8A-4147-A177-3AD203B41FA5}">
                      <a16:colId xmlns:a16="http://schemas.microsoft.com/office/drawing/2014/main" val="20003"/>
                    </a:ext>
                  </a:extLst>
                </a:gridCol>
                <a:gridCol w="1499766">
                  <a:extLst>
                    <a:ext uri="{9D8B030D-6E8A-4147-A177-3AD203B41FA5}">
                      <a16:colId xmlns:a16="http://schemas.microsoft.com/office/drawing/2014/main" val="20004"/>
                    </a:ext>
                  </a:extLst>
                </a:gridCol>
              </a:tblGrid>
              <a:tr h="567057">
                <a:tc>
                  <a:txBody>
                    <a:bodyPr/>
                    <a:lstStyle/>
                    <a:p>
                      <a:r>
                        <a:rPr lang="en-US" sz="1000" dirty="0">
                          <a:latin typeface="Arial" panose="020B0604020202020204" pitchFamily="34" charset="0"/>
                          <a:cs typeface="Arial" panose="020B0604020202020204" pitchFamily="34" charset="0"/>
                        </a:rPr>
                        <a:t>Derivational Suffixes</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ELA</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Math</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Science</a:t>
                      </a:r>
                    </a:p>
                  </a:txBody>
                  <a:tcPr marL="68580" marR="68580" marT="34290" marB="34290"/>
                </a:tc>
                <a:tc>
                  <a:txBody>
                    <a:bodyPr/>
                    <a:lstStyle/>
                    <a:p>
                      <a:pPr algn="ctr"/>
                      <a:r>
                        <a:rPr lang="en-US" sz="1000" dirty="0" err="1">
                          <a:latin typeface="Arial" panose="020B0604020202020204" pitchFamily="34" charset="0"/>
                          <a:cs typeface="Arial" panose="020B0604020202020204" pitchFamily="34" charset="0"/>
                        </a:rPr>
                        <a:t>Soc</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Stuides</a:t>
                      </a: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0"/>
                  </a:ext>
                </a:extLst>
              </a:tr>
              <a:tr h="357465">
                <a:tc>
                  <a:txBody>
                    <a:bodyPr/>
                    <a:lstStyle/>
                    <a:p>
                      <a:r>
                        <a:rPr lang="en-US" sz="1000" dirty="0">
                          <a:solidFill>
                            <a:schemeClr val="tx1"/>
                          </a:solidFill>
                          <a:latin typeface="Arial" panose="020B0604020202020204" pitchFamily="34" charset="0"/>
                          <a:cs typeface="Arial" panose="020B0604020202020204" pitchFamily="34" charset="0"/>
                        </a:rPr>
                        <a:t>-or</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1"/>
                  </a:ext>
                </a:extLst>
              </a:tr>
              <a:tr h="35746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sion</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2"/>
                  </a:ext>
                </a:extLst>
              </a:tr>
              <a:tr h="357465">
                <a:tc>
                  <a:txBody>
                    <a:bodyPr/>
                    <a:lstStyle/>
                    <a:p>
                      <a:r>
                        <a:rPr lang="en-US" sz="1000" dirty="0">
                          <a:latin typeface="Arial" panose="020B0604020202020204" pitchFamily="34" charset="0"/>
                          <a:cs typeface="Arial" panose="020B0604020202020204" pitchFamily="34" charset="0"/>
                        </a:rPr>
                        <a:t>-</a:t>
                      </a:r>
                      <a:r>
                        <a:rPr lang="en-US" sz="1000" dirty="0" err="1">
                          <a:latin typeface="Arial" panose="020B0604020202020204" pitchFamily="34" charset="0"/>
                          <a:cs typeface="Arial" panose="020B0604020202020204" pitchFamily="34" charset="0"/>
                        </a:rPr>
                        <a:t>tion</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3"/>
                  </a:ext>
                </a:extLst>
              </a:tr>
              <a:tr h="357465">
                <a:tc>
                  <a:txBody>
                    <a:bodyPr/>
                    <a:lstStyle/>
                    <a:p>
                      <a:r>
                        <a:rPr lang="en-US" sz="1000" dirty="0">
                          <a:solidFill>
                            <a:schemeClr val="tx1"/>
                          </a:solidFill>
                          <a:latin typeface="Arial" panose="020B0604020202020204" pitchFamily="34" charset="0"/>
                          <a:cs typeface="Arial" panose="020B0604020202020204" pitchFamily="34" charset="0"/>
                        </a:rPr>
                        <a:t>-</a:t>
                      </a:r>
                      <a:r>
                        <a:rPr lang="en-US" sz="1000" dirty="0" err="1">
                          <a:solidFill>
                            <a:schemeClr val="tx1"/>
                          </a:solidFill>
                          <a:latin typeface="Arial" panose="020B0604020202020204" pitchFamily="34" charset="0"/>
                          <a:cs typeface="Arial" panose="020B0604020202020204" pitchFamily="34" charset="0"/>
                        </a:rPr>
                        <a:t>ture</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92896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18847751"/>
              </p:ext>
            </p:extLst>
          </p:nvPr>
        </p:nvGraphicFramePr>
        <p:xfrm>
          <a:off x="78698" y="947191"/>
          <a:ext cx="8859190" cy="4856813"/>
        </p:xfrm>
        <a:graphic>
          <a:graphicData uri="http://schemas.openxmlformats.org/drawingml/2006/table">
            <a:tbl>
              <a:tblPr firstRow="1" bandRow="1">
                <a:tableStyleId>{5C22544A-7EE6-4342-B048-85BDC9FD1C3A}</a:tableStyleId>
              </a:tblPr>
              <a:tblGrid>
                <a:gridCol w="1771838">
                  <a:extLst>
                    <a:ext uri="{9D8B030D-6E8A-4147-A177-3AD203B41FA5}">
                      <a16:colId xmlns:a16="http://schemas.microsoft.com/office/drawing/2014/main" val="20000"/>
                    </a:ext>
                  </a:extLst>
                </a:gridCol>
                <a:gridCol w="1771838">
                  <a:extLst>
                    <a:ext uri="{9D8B030D-6E8A-4147-A177-3AD203B41FA5}">
                      <a16:colId xmlns:a16="http://schemas.microsoft.com/office/drawing/2014/main" val="20001"/>
                    </a:ext>
                  </a:extLst>
                </a:gridCol>
                <a:gridCol w="1771838">
                  <a:extLst>
                    <a:ext uri="{9D8B030D-6E8A-4147-A177-3AD203B41FA5}">
                      <a16:colId xmlns:a16="http://schemas.microsoft.com/office/drawing/2014/main" val="20002"/>
                    </a:ext>
                  </a:extLst>
                </a:gridCol>
                <a:gridCol w="1771838">
                  <a:extLst>
                    <a:ext uri="{9D8B030D-6E8A-4147-A177-3AD203B41FA5}">
                      <a16:colId xmlns:a16="http://schemas.microsoft.com/office/drawing/2014/main" val="20003"/>
                    </a:ext>
                  </a:extLst>
                </a:gridCol>
                <a:gridCol w="1771838">
                  <a:extLst>
                    <a:ext uri="{9D8B030D-6E8A-4147-A177-3AD203B41FA5}">
                      <a16:colId xmlns:a16="http://schemas.microsoft.com/office/drawing/2014/main" val="20004"/>
                    </a:ext>
                  </a:extLst>
                </a:gridCol>
              </a:tblGrid>
              <a:tr h="527876">
                <a:tc>
                  <a:txBody>
                    <a:bodyPr/>
                    <a:lstStyle/>
                    <a:p>
                      <a:r>
                        <a:rPr lang="en-US" sz="1000" dirty="0">
                          <a:latin typeface="Arial" panose="020B0604020202020204" pitchFamily="34" charset="0"/>
                          <a:cs typeface="Arial" panose="020B0604020202020204" pitchFamily="34" charset="0"/>
                        </a:rPr>
                        <a:t>Combining Forms</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ELA</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Math</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Science</a:t>
                      </a:r>
                    </a:p>
                  </a:txBody>
                  <a:tcPr marL="68580" marR="68580" marT="34290" marB="34290"/>
                </a:tc>
                <a:tc>
                  <a:txBody>
                    <a:bodyPr/>
                    <a:lstStyle/>
                    <a:p>
                      <a:pPr algn="ctr"/>
                      <a:r>
                        <a:rPr lang="en-US" sz="1000" dirty="0" err="1">
                          <a:latin typeface="Arial" panose="020B0604020202020204" pitchFamily="34" charset="0"/>
                          <a:cs typeface="Arial" panose="020B0604020202020204" pitchFamily="34" charset="0"/>
                        </a:rPr>
                        <a:t>Soc</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Stuides</a:t>
                      </a: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0"/>
                  </a:ext>
                </a:extLst>
              </a:tr>
              <a:tr h="332765">
                <a:tc>
                  <a:txBody>
                    <a:bodyPr/>
                    <a:lstStyle/>
                    <a:p>
                      <a:r>
                        <a:rPr lang="en-US" sz="1000" dirty="0" err="1">
                          <a:solidFill>
                            <a:schemeClr val="tx1"/>
                          </a:solidFill>
                          <a:latin typeface="Arial" panose="020B0604020202020204" pitchFamily="34" charset="0"/>
                          <a:cs typeface="Arial" panose="020B0604020202020204" pitchFamily="34" charset="0"/>
                        </a:rPr>
                        <a:t>ana</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1"/>
                  </a:ext>
                </a:extLst>
              </a:tr>
              <a:tr h="332765">
                <a:tc>
                  <a:txBody>
                    <a:bodyPr/>
                    <a:lstStyle/>
                    <a:p>
                      <a:r>
                        <a:rPr lang="en-US" sz="1000" dirty="0">
                          <a:solidFill>
                            <a:schemeClr val="tx1"/>
                          </a:solidFill>
                          <a:latin typeface="Arial" panose="020B0604020202020204" pitchFamily="34" charset="0"/>
                          <a:cs typeface="Arial" panose="020B0604020202020204" pitchFamily="34" charset="0"/>
                        </a:rPr>
                        <a:t>arch</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solidFill>
                          <a:srgbClr val="FF0000"/>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2"/>
                  </a:ext>
                </a:extLst>
              </a:tr>
              <a:tr h="332765">
                <a:tc>
                  <a:txBody>
                    <a:bodyPr/>
                    <a:lstStyle/>
                    <a:p>
                      <a:r>
                        <a:rPr lang="en-US" sz="1000" dirty="0">
                          <a:solidFill>
                            <a:schemeClr val="tx1"/>
                          </a:solidFill>
                          <a:latin typeface="Arial" panose="020B0604020202020204" pitchFamily="34" charset="0"/>
                          <a:cs typeface="Arial" panose="020B0604020202020204" pitchFamily="34" charset="0"/>
                        </a:rPr>
                        <a:t>auto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3"/>
                  </a:ext>
                </a:extLst>
              </a:tr>
              <a:tr h="332765">
                <a:tc>
                  <a:txBody>
                    <a:bodyPr/>
                    <a:lstStyle/>
                    <a:p>
                      <a:r>
                        <a:rPr lang="en-US" sz="1000" dirty="0">
                          <a:solidFill>
                            <a:schemeClr val="tx1"/>
                          </a:solidFill>
                          <a:latin typeface="Arial" panose="020B0604020202020204" pitchFamily="34" charset="0"/>
                          <a:cs typeface="Arial" panose="020B0604020202020204" pitchFamily="34" charset="0"/>
                        </a:rPr>
                        <a:t>bio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4"/>
                  </a:ext>
                </a:extLst>
              </a:tr>
              <a:tr h="332765">
                <a:tc>
                  <a:txBody>
                    <a:bodyPr/>
                    <a:lstStyle/>
                    <a:p>
                      <a:r>
                        <a:rPr lang="en-US" sz="1000" dirty="0" err="1">
                          <a:solidFill>
                            <a:schemeClr val="tx1"/>
                          </a:solidFill>
                          <a:latin typeface="Arial" panose="020B0604020202020204" pitchFamily="34" charset="0"/>
                          <a:cs typeface="Arial" panose="020B0604020202020204" pitchFamily="34" charset="0"/>
                        </a:rPr>
                        <a:t>chem</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5"/>
                  </a:ext>
                </a:extLst>
              </a:tr>
              <a:tr h="332765">
                <a:tc>
                  <a:txBody>
                    <a:bodyPr/>
                    <a:lstStyle/>
                    <a:p>
                      <a:r>
                        <a:rPr lang="en-US" sz="1000" dirty="0" err="1">
                          <a:solidFill>
                            <a:schemeClr val="tx1"/>
                          </a:solidFill>
                          <a:latin typeface="Arial" panose="020B0604020202020204" pitchFamily="34" charset="0"/>
                          <a:cs typeface="Arial" panose="020B0604020202020204" pitchFamily="34" charset="0"/>
                        </a:rPr>
                        <a:t>cracy</a:t>
                      </a:r>
                      <a:r>
                        <a:rPr lang="en-US" sz="1000" dirty="0">
                          <a:solidFill>
                            <a:schemeClr val="tx1"/>
                          </a:solidFill>
                          <a:latin typeface="Arial" panose="020B0604020202020204" pitchFamily="34" charset="0"/>
                          <a:cs typeface="Arial" panose="020B0604020202020204" pitchFamily="34" charset="0"/>
                        </a:rPr>
                        <a:t>, </a:t>
                      </a:r>
                      <a:r>
                        <a:rPr lang="en-US" sz="1000" dirty="0" err="1">
                          <a:solidFill>
                            <a:schemeClr val="tx1"/>
                          </a:solidFill>
                          <a:latin typeface="Arial" panose="020B0604020202020204" pitchFamily="34" charset="0"/>
                          <a:cs typeface="Arial" panose="020B0604020202020204" pitchFamily="34" charset="0"/>
                        </a:rPr>
                        <a:t>crat</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6"/>
                  </a:ext>
                </a:extLst>
              </a:tr>
              <a:tr h="332765">
                <a:tc>
                  <a:txBody>
                    <a:bodyPr/>
                    <a:lstStyle/>
                    <a:p>
                      <a:r>
                        <a:rPr lang="en-US" sz="1000" dirty="0" err="1">
                          <a:solidFill>
                            <a:schemeClr val="tx1"/>
                          </a:solidFill>
                          <a:latin typeface="Arial" panose="020B0604020202020204" pitchFamily="34" charset="0"/>
                          <a:cs typeface="Arial" panose="020B0604020202020204" pitchFamily="34" charset="0"/>
                        </a:rPr>
                        <a:t>dem</a:t>
                      </a:r>
                      <a:r>
                        <a:rPr lang="en-US" sz="1000" dirty="0">
                          <a:solidFill>
                            <a:schemeClr val="tx1"/>
                          </a:solidFill>
                          <a:latin typeface="Arial" panose="020B0604020202020204" pitchFamily="34" charset="0"/>
                          <a:cs typeface="Arial" panose="020B0604020202020204" pitchFamily="34" charset="0"/>
                        </a:rPr>
                        <a:t>, demo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7"/>
                  </a:ext>
                </a:extLst>
              </a:tr>
              <a:tr h="332765">
                <a:tc>
                  <a:txBody>
                    <a:bodyPr/>
                    <a:lstStyle/>
                    <a:p>
                      <a:r>
                        <a:rPr lang="en-US" sz="1000" dirty="0">
                          <a:solidFill>
                            <a:schemeClr val="tx1"/>
                          </a:solidFill>
                          <a:latin typeface="Arial" panose="020B0604020202020204" pitchFamily="34" charset="0"/>
                          <a:cs typeface="Arial" panose="020B0604020202020204" pitchFamily="34" charset="0"/>
                        </a:rPr>
                        <a:t>eco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solidFill>
                          <a:srgbClr val="FF0000"/>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8"/>
                  </a:ext>
                </a:extLst>
              </a:tr>
              <a:tr h="335757">
                <a:tc>
                  <a:txBody>
                    <a:bodyPr/>
                    <a:lstStyle/>
                    <a:p>
                      <a:r>
                        <a:rPr lang="en-US" sz="1000" dirty="0">
                          <a:solidFill>
                            <a:schemeClr val="tx1"/>
                          </a:solidFill>
                          <a:latin typeface="Arial" panose="020B0604020202020204" pitchFamily="34" charset="0"/>
                          <a:cs typeface="Arial" panose="020B0604020202020204" pitchFamily="34" charset="0"/>
                        </a:rPr>
                        <a:t>electro, elect</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9"/>
                  </a:ext>
                </a:extLst>
              </a:tr>
              <a:tr h="332765">
                <a:tc>
                  <a:txBody>
                    <a:bodyPr/>
                    <a:lstStyle/>
                    <a:p>
                      <a:r>
                        <a:rPr lang="en-US" sz="1000" dirty="0" err="1">
                          <a:solidFill>
                            <a:schemeClr val="tx1"/>
                          </a:solidFill>
                          <a:latin typeface="Arial" panose="020B0604020202020204" pitchFamily="34" charset="0"/>
                          <a:cs typeface="Arial" panose="020B0604020202020204" pitchFamily="34" charset="0"/>
                        </a:rPr>
                        <a:t>endo</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0"/>
                  </a:ext>
                </a:extLst>
              </a:tr>
              <a:tr h="332765">
                <a:tc>
                  <a:txBody>
                    <a:bodyPr/>
                    <a:lstStyle/>
                    <a:p>
                      <a:r>
                        <a:rPr lang="en-US" sz="1000" dirty="0">
                          <a:solidFill>
                            <a:schemeClr val="tx1"/>
                          </a:solidFill>
                          <a:latin typeface="Arial" panose="020B0604020202020204" pitchFamily="34" charset="0"/>
                          <a:cs typeface="Arial" panose="020B0604020202020204" pitchFamily="34" charset="0"/>
                        </a:rPr>
                        <a:t>geo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11"/>
                  </a:ext>
                </a:extLst>
              </a:tr>
              <a:tr h="332765">
                <a:tc>
                  <a:txBody>
                    <a:bodyPr/>
                    <a:lstStyle/>
                    <a:p>
                      <a:r>
                        <a:rPr lang="en-US" sz="1000" dirty="0" err="1">
                          <a:solidFill>
                            <a:srgbClr val="000000"/>
                          </a:solidFill>
                          <a:latin typeface="Arial" panose="020B0604020202020204" pitchFamily="34" charset="0"/>
                          <a:cs typeface="Arial" panose="020B0604020202020204" pitchFamily="34" charset="0"/>
                        </a:rPr>
                        <a:t>gon</a:t>
                      </a:r>
                      <a:endParaRPr lang="en-US" sz="1000" dirty="0">
                        <a:solidFill>
                          <a:srgbClr val="000000"/>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solidFill>
                          <a:srgbClr val="FF0000"/>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2"/>
                  </a:ext>
                </a:extLst>
              </a:tr>
              <a:tr h="332765">
                <a:tc>
                  <a:txBody>
                    <a:bodyPr/>
                    <a:lstStyle/>
                    <a:p>
                      <a:r>
                        <a:rPr lang="en-US" sz="1000" dirty="0">
                          <a:latin typeface="Arial" panose="020B0604020202020204" pitchFamily="34" charset="0"/>
                          <a:cs typeface="Arial" panose="020B0604020202020204" pitchFamily="34" charset="0"/>
                        </a:rPr>
                        <a:t>gram</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294510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98096634"/>
              </p:ext>
            </p:extLst>
          </p:nvPr>
        </p:nvGraphicFramePr>
        <p:xfrm>
          <a:off x="1" y="857250"/>
          <a:ext cx="8623090" cy="4721902"/>
        </p:xfrm>
        <a:graphic>
          <a:graphicData uri="http://schemas.openxmlformats.org/drawingml/2006/table">
            <a:tbl>
              <a:tblPr firstRow="1" bandRow="1">
                <a:tableStyleId>{5C22544A-7EE6-4342-B048-85BDC9FD1C3A}</a:tableStyleId>
              </a:tblPr>
              <a:tblGrid>
                <a:gridCol w="1724618">
                  <a:extLst>
                    <a:ext uri="{9D8B030D-6E8A-4147-A177-3AD203B41FA5}">
                      <a16:colId xmlns:a16="http://schemas.microsoft.com/office/drawing/2014/main" val="20000"/>
                    </a:ext>
                  </a:extLst>
                </a:gridCol>
                <a:gridCol w="1724618">
                  <a:extLst>
                    <a:ext uri="{9D8B030D-6E8A-4147-A177-3AD203B41FA5}">
                      <a16:colId xmlns:a16="http://schemas.microsoft.com/office/drawing/2014/main" val="20001"/>
                    </a:ext>
                  </a:extLst>
                </a:gridCol>
                <a:gridCol w="1724618">
                  <a:extLst>
                    <a:ext uri="{9D8B030D-6E8A-4147-A177-3AD203B41FA5}">
                      <a16:colId xmlns:a16="http://schemas.microsoft.com/office/drawing/2014/main" val="20002"/>
                    </a:ext>
                  </a:extLst>
                </a:gridCol>
                <a:gridCol w="1724618">
                  <a:extLst>
                    <a:ext uri="{9D8B030D-6E8A-4147-A177-3AD203B41FA5}">
                      <a16:colId xmlns:a16="http://schemas.microsoft.com/office/drawing/2014/main" val="20003"/>
                    </a:ext>
                  </a:extLst>
                </a:gridCol>
                <a:gridCol w="1724618">
                  <a:extLst>
                    <a:ext uri="{9D8B030D-6E8A-4147-A177-3AD203B41FA5}">
                      <a16:colId xmlns:a16="http://schemas.microsoft.com/office/drawing/2014/main" val="20004"/>
                    </a:ext>
                  </a:extLst>
                </a:gridCol>
              </a:tblGrid>
              <a:tr h="513529">
                <a:tc>
                  <a:txBody>
                    <a:bodyPr/>
                    <a:lstStyle/>
                    <a:p>
                      <a:r>
                        <a:rPr lang="en-US" sz="1000" dirty="0">
                          <a:latin typeface="Arial" panose="020B0604020202020204" pitchFamily="34" charset="0"/>
                          <a:cs typeface="Arial" panose="020B0604020202020204" pitchFamily="34" charset="0"/>
                        </a:rPr>
                        <a:t>Combining Forms</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ELA</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Math</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Science</a:t>
                      </a:r>
                    </a:p>
                  </a:txBody>
                  <a:tcPr marL="68580" marR="68580" marT="34290" marB="34290"/>
                </a:tc>
                <a:tc>
                  <a:txBody>
                    <a:bodyPr/>
                    <a:lstStyle/>
                    <a:p>
                      <a:pPr algn="ctr"/>
                      <a:r>
                        <a:rPr lang="en-US" sz="1000" dirty="0" err="1">
                          <a:latin typeface="Arial" panose="020B0604020202020204" pitchFamily="34" charset="0"/>
                          <a:cs typeface="Arial" panose="020B0604020202020204" pitchFamily="34" charset="0"/>
                        </a:rPr>
                        <a:t>Soc</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Stuides</a:t>
                      </a: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0"/>
                  </a:ext>
                </a:extLst>
              </a:tr>
              <a:tr h="323721">
                <a:tc>
                  <a:txBody>
                    <a:bodyPr/>
                    <a:lstStyle/>
                    <a:p>
                      <a:r>
                        <a:rPr lang="en-US" sz="1000" dirty="0">
                          <a:solidFill>
                            <a:schemeClr val="tx1"/>
                          </a:solidFill>
                          <a:latin typeface="Arial" panose="020B0604020202020204" pitchFamily="34" charset="0"/>
                          <a:cs typeface="Arial" panose="020B0604020202020204" pitchFamily="34" charset="0"/>
                        </a:rPr>
                        <a:t>graph</a:t>
                      </a: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1"/>
                  </a:ext>
                </a:extLst>
              </a:tr>
              <a:tr h="323721">
                <a:tc>
                  <a:txBody>
                    <a:bodyPr/>
                    <a:lstStyle/>
                    <a:p>
                      <a:r>
                        <a:rPr lang="en-US" sz="1000" dirty="0" err="1">
                          <a:solidFill>
                            <a:schemeClr val="tx1"/>
                          </a:solidFill>
                          <a:latin typeface="Arial" panose="020B0604020202020204" pitchFamily="34" charset="0"/>
                          <a:cs typeface="Arial" panose="020B0604020202020204" pitchFamily="34" charset="0"/>
                        </a:rPr>
                        <a:t>hedron</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solidFill>
                          <a:srgbClr val="FF0000"/>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2"/>
                  </a:ext>
                </a:extLst>
              </a:tr>
              <a:tr h="323721">
                <a:tc>
                  <a:txBody>
                    <a:bodyPr/>
                    <a:lstStyle/>
                    <a:p>
                      <a:r>
                        <a:rPr lang="en-US" sz="1000" dirty="0">
                          <a:solidFill>
                            <a:schemeClr val="tx1"/>
                          </a:solidFill>
                          <a:latin typeface="Arial" panose="020B0604020202020204" pitchFamily="34" charset="0"/>
                          <a:cs typeface="Arial" panose="020B0604020202020204" pitchFamily="34" charset="0"/>
                        </a:rPr>
                        <a:t>hydro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3"/>
                  </a:ext>
                </a:extLst>
              </a:tr>
              <a:tr h="323721">
                <a:tc>
                  <a:txBody>
                    <a:bodyPr/>
                    <a:lstStyle/>
                    <a:p>
                      <a:r>
                        <a:rPr lang="en-US" sz="1000" dirty="0">
                          <a:latin typeface="Arial" panose="020B0604020202020204" pitchFamily="34" charset="0"/>
                          <a:cs typeface="Arial" panose="020B0604020202020204" pitchFamily="34" charset="0"/>
                        </a:rPr>
                        <a:t>logy</a:t>
                      </a:r>
                      <a:r>
                        <a:rPr lang="en-US" sz="1000" baseline="0" dirty="0">
                          <a:latin typeface="Arial" panose="020B0604020202020204" pitchFamily="34" charset="0"/>
                          <a:cs typeface="Arial" panose="020B0604020202020204" pitchFamily="34" charset="0"/>
                        </a:rPr>
                        <a:t> (ology)</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04"/>
                  </a:ext>
                </a:extLst>
              </a:tr>
              <a:tr h="323721">
                <a:tc>
                  <a:txBody>
                    <a:bodyPr/>
                    <a:lstStyle/>
                    <a:p>
                      <a:r>
                        <a:rPr lang="en-US" sz="1000" dirty="0">
                          <a:latin typeface="Arial" panose="020B0604020202020204" pitchFamily="34" charset="0"/>
                          <a:cs typeface="Arial" panose="020B0604020202020204" pitchFamily="34" charset="0"/>
                        </a:rPr>
                        <a:t>meter, </a:t>
                      </a:r>
                      <a:r>
                        <a:rPr lang="en-US" sz="1000" dirty="0" err="1">
                          <a:latin typeface="Arial" panose="020B0604020202020204" pitchFamily="34" charset="0"/>
                          <a:cs typeface="Arial" panose="020B0604020202020204" pitchFamily="34" charset="0"/>
                        </a:rPr>
                        <a:t>metr</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5"/>
                  </a:ext>
                </a:extLst>
              </a:tr>
              <a:tr h="323721">
                <a:tc>
                  <a:txBody>
                    <a:bodyPr/>
                    <a:lstStyle/>
                    <a:p>
                      <a:r>
                        <a:rPr lang="en-US" sz="1000" dirty="0">
                          <a:solidFill>
                            <a:schemeClr val="tx1"/>
                          </a:solidFill>
                          <a:latin typeface="Arial" panose="020B0604020202020204" pitchFamily="34" charset="0"/>
                          <a:cs typeface="Arial" panose="020B0604020202020204" pitchFamily="34" charset="0"/>
                        </a:rPr>
                        <a:t>micro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6"/>
                  </a:ext>
                </a:extLst>
              </a:tr>
              <a:tr h="323721">
                <a:tc>
                  <a:txBody>
                    <a:bodyPr/>
                    <a:lstStyle/>
                    <a:p>
                      <a:r>
                        <a:rPr lang="en-US" sz="1000" dirty="0" err="1">
                          <a:latin typeface="Arial" panose="020B0604020202020204" pitchFamily="34" charset="0"/>
                          <a:cs typeface="Arial" panose="020B0604020202020204" pitchFamily="34" charset="0"/>
                        </a:rPr>
                        <a:t>nym</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onym</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7"/>
                  </a:ext>
                </a:extLst>
              </a:tr>
              <a:tr h="323721">
                <a:tc>
                  <a:txBody>
                    <a:bodyPr/>
                    <a:lstStyle/>
                    <a:p>
                      <a:r>
                        <a:rPr lang="en-US" sz="1000" dirty="0">
                          <a:solidFill>
                            <a:schemeClr val="tx1"/>
                          </a:solidFill>
                          <a:latin typeface="Arial" panose="020B0604020202020204" pitchFamily="34" charset="0"/>
                          <a:cs typeface="Arial" panose="020B0604020202020204" pitchFamily="34" charset="0"/>
                        </a:rPr>
                        <a:t>-</a:t>
                      </a:r>
                      <a:r>
                        <a:rPr lang="en-US" sz="1000" dirty="0" err="1">
                          <a:solidFill>
                            <a:schemeClr val="tx1"/>
                          </a:solidFill>
                          <a:latin typeface="Arial" panose="020B0604020202020204" pitchFamily="34" charset="0"/>
                          <a:cs typeface="Arial" panose="020B0604020202020204" pitchFamily="34" charset="0"/>
                        </a:rPr>
                        <a:t>oid</a:t>
                      </a: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8"/>
                  </a:ext>
                </a:extLst>
              </a:tr>
              <a:tr h="323721">
                <a:tc>
                  <a:txBody>
                    <a:bodyPr/>
                    <a:lstStyle/>
                    <a:p>
                      <a:r>
                        <a:rPr lang="en-US" sz="1000" dirty="0" err="1">
                          <a:latin typeface="Arial" panose="020B0604020202020204" pitchFamily="34" charset="0"/>
                          <a:cs typeface="Arial" panose="020B0604020202020204" pitchFamily="34" charset="0"/>
                        </a:rPr>
                        <a:t>para</a:t>
                      </a: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9"/>
                  </a:ext>
                </a:extLst>
              </a:tr>
              <a:tr h="323721">
                <a:tc>
                  <a:txBody>
                    <a:bodyPr/>
                    <a:lstStyle/>
                    <a:p>
                      <a:r>
                        <a:rPr lang="en-US" sz="1000" dirty="0">
                          <a:latin typeface="Arial" panose="020B0604020202020204" pitchFamily="34" charset="0"/>
                          <a:cs typeface="Arial" panose="020B0604020202020204" pitchFamily="34" charset="0"/>
                        </a:rPr>
                        <a:t>photo</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0"/>
                  </a:ext>
                </a:extLst>
              </a:tr>
              <a:tr h="323721">
                <a:tc>
                  <a:txBody>
                    <a:bodyPr/>
                    <a:lstStyle/>
                    <a:p>
                      <a:r>
                        <a:rPr lang="en-US" sz="1000" dirty="0">
                          <a:latin typeface="Arial" panose="020B0604020202020204" pitchFamily="34" charset="0"/>
                          <a:cs typeface="Arial" panose="020B0604020202020204" pitchFamily="34" charset="0"/>
                        </a:rPr>
                        <a:t>poly</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1"/>
                  </a:ext>
                </a:extLst>
              </a:tr>
              <a:tr h="323721">
                <a:tc>
                  <a:txBody>
                    <a:bodyPr/>
                    <a:lstStyle/>
                    <a:p>
                      <a:r>
                        <a:rPr lang="en-US" sz="1000" dirty="0">
                          <a:solidFill>
                            <a:srgbClr val="000000"/>
                          </a:solidFill>
                          <a:latin typeface="Arial" panose="020B0604020202020204" pitchFamily="34" charset="0"/>
                          <a:cs typeface="Arial" panose="020B0604020202020204" pitchFamily="34" charset="0"/>
                        </a:rPr>
                        <a:t>scope</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12"/>
                  </a:ext>
                </a:extLst>
              </a:tr>
              <a:tr h="323721">
                <a:tc>
                  <a:txBody>
                    <a:bodyPr/>
                    <a:lstStyle/>
                    <a:p>
                      <a:r>
                        <a:rPr lang="en-US" sz="1000" dirty="0">
                          <a:latin typeface="Arial" panose="020B0604020202020204" pitchFamily="34" charset="0"/>
                          <a:cs typeface="Arial" panose="020B0604020202020204" pitchFamily="34" charset="0"/>
                        </a:rPr>
                        <a:t>sphere</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0689882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44310536"/>
              </p:ext>
            </p:extLst>
          </p:nvPr>
        </p:nvGraphicFramePr>
        <p:xfrm>
          <a:off x="528404" y="1273227"/>
          <a:ext cx="7543800" cy="2131824"/>
        </p:xfrm>
        <a:graphic>
          <a:graphicData uri="http://schemas.openxmlformats.org/drawingml/2006/table">
            <a:tbl>
              <a:tblPr firstRow="1" bandRow="1">
                <a:tableStyleId>{5C22544A-7EE6-4342-B048-85BDC9FD1C3A}</a:tableStyleId>
              </a:tblPr>
              <a:tblGrid>
                <a:gridCol w="1508760">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1508760">
                  <a:extLst>
                    <a:ext uri="{9D8B030D-6E8A-4147-A177-3AD203B41FA5}">
                      <a16:colId xmlns:a16="http://schemas.microsoft.com/office/drawing/2014/main" val="20002"/>
                    </a:ext>
                  </a:extLst>
                </a:gridCol>
                <a:gridCol w="1508760">
                  <a:extLst>
                    <a:ext uri="{9D8B030D-6E8A-4147-A177-3AD203B41FA5}">
                      <a16:colId xmlns:a16="http://schemas.microsoft.com/office/drawing/2014/main" val="20003"/>
                    </a:ext>
                  </a:extLst>
                </a:gridCol>
                <a:gridCol w="1508760">
                  <a:extLst>
                    <a:ext uri="{9D8B030D-6E8A-4147-A177-3AD203B41FA5}">
                      <a16:colId xmlns:a16="http://schemas.microsoft.com/office/drawing/2014/main" val="20004"/>
                    </a:ext>
                  </a:extLst>
                </a:gridCol>
              </a:tblGrid>
              <a:tr h="605368">
                <a:tc>
                  <a:txBody>
                    <a:bodyPr/>
                    <a:lstStyle/>
                    <a:p>
                      <a:r>
                        <a:rPr lang="en-US" sz="1000" dirty="0">
                          <a:latin typeface="Arial" panose="020B0604020202020204" pitchFamily="34" charset="0"/>
                          <a:cs typeface="Arial" panose="020B0604020202020204" pitchFamily="34" charset="0"/>
                        </a:rPr>
                        <a:t>Combining Forms</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ELA</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Math</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Science</a:t>
                      </a:r>
                    </a:p>
                  </a:txBody>
                  <a:tcPr marL="68580" marR="68580" marT="34290" marB="34290"/>
                </a:tc>
                <a:tc>
                  <a:txBody>
                    <a:bodyPr/>
                    <a:lstStyle/>
                    <a:p>
                      <a:pPr algn="ctr"/>
                      <a:r>
                        <a:rPr lang="en-US" sz="1000" dirty="0" err="1">
                          <a:latin typeface="Arial" panose="020B0604020202020204" pitchFamily="34" charset="0"/>
                          <a:cs typeface="Arial" panose="020B0604020202020204" pitchFamily="34" charset="0"/>
                        </a:rPr>
                        <a:t>Soc</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Stuides</a:t>
                      </a: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0"/>
                  </a:ext>
                </a:extLst>
              </a:tr>
              <a:tr h="381614">
                <a:tc>
                  <a:txBody>
                    <a:bodyPr/>
                    <a:lstStyle/>
                    <a:p>
                      <a:r>
                        <a:rPr lang="en-US" sz="1000" dirty="0" err="1">
                          <a:latin typeface="Arial" panose="020B0604020202020204" pitchFamily="34" charset="0"/>
                          <a:cs typeface="Arial" panose="020B0604020202020204" pitchFamily="34" charset="0"/>
                        </a:rPr>
                        <a:t>sym</a:t>
                      </a:r>
                      <a:r>
                        <a:rPr lang="en-US" sz="1000" dirty="0">
                          <a:latin typeface="Arial" panose="020B0604020202020204" pitchFamily="34" charset="0"/>
                          <a:cs typeface="Arial" panose="020B0604020202020204" pitchFamily="34" charset="0"/>
                        </a:rPr>
                        <a:t>-</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1"/>
                  </a:ext>
                </a:extLst>
              </a:tr>
              <a:tr h="381614">
                <a:tc>
                  <a:txBody>
                    <a:bodyPr/>
                    <a:lstStyle/>
                    <a:p>
                      <a:r>
                        <a:rPr lang="en-US" sz="1000" dirty="0" err="1">
                          <a:solidFill>
                            <a:schemeClr val="tx1"/>
                          </a:solidFill>
                          <a:latin typeface="Arial" panose="020B0604020202020204" pitchFamily="34" charset="0"/>
                          <a:cs typeface="Arial" panose="020B0604020202020204" pitchFamily="34" charset="0"/>
                        </a:rPr>
                        <a:t>syn</a:t>
                      </a:r>
                      <a:r>
                        <a:rPr lang="en-US" sz="1000" dirty="0">
                          <a:solidFill>
                            <a:schemeClr val="tx1"/>
                          </a:solidFill>
                          <a:latin typeface="Arial" panose="020B0604020202020204" pitchFamily="34" charset="0"/>
                          <a:cs typeface="Arial" panose="020B0604020202020204" pitchFamily="34" charset="0"/>
                        </a:rPr>
                        <a:t>-</a:t>
                      </a: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rgbClr val="000000"/>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2"/>
                  </a:ext>
                </a:extLst>
              </a:tr>
              <a:tr h="381614">
                <a:tc>
                  <a:txBody>
                    <a:bodyPr/>
                    <a:lstStyle/>
                    <a:p>
                      <a:r>
                        <a:rPr lang="en-US" sz="1000" dirty="0" err="1">
                          <a:solidFill>
                            <a:schemeClr val="tx1"/>
                          </a:solidFill>
                          <a:latin typeface="Arial" panose="020B0604020202020204" pitchFamily="34" charset="0"/>
                          <a:cs typeface="Arial" panose="020B0604020202020204" pitchFamily="34" charset="0"/>
                        </a:rPr>
                        <a:t>therm</a:t>
                      </a:r>
                      <a:r>
                        <a:rPr lang="en-US" sz="1000" dirty="0">
                          <a:solidFill>
                            <a:schemeClr val="tx1"/>
                          </a:solidFill>
                          <a:latin typeface="Arial" panose="020B0604020202020204" pitchFamily="34" charset="0"/>
                          <a:cs typeface="Arial" panose="020B0604020202020204" pitchFamily="34" charset="0"/>
                        </a:rPr>
                        <a:t>, thermo</a:t>
                      </a:r>
                    </a:p>
                  </a:txBody>
                  <a:tcPr marL="68580" marR="68580" marT="34290" marB="34290"/>
                </a:tc>
                <a:tc>
                  <a:txBody>
                    <a:bodyPr/>
                    <a:lstStyle/>
                    <a:p>
                      <a:pPr algn="ct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solidFill>
                            <a:schemeClr val="tx1"/>
                          </a:solidFill>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3"/>
                  </a:ext>
                </a:extLst>
              </a:tr>
              <a:tr h="381614">
                <a:tc>
                  <a:txBody>
                    <a:bodyPr/>
                    <a:lstStyle/>
                    <a:p>
                      <a:r>
                        <a:rPr lang="en-US" sz="1000" dirty="0">
                          <a:latin typeface="Arial" panose="020B0604020202020204" pitchFamily="34" charset="0"/>
                          <a:cs typeface="Arial" panose="020B0604020202020204" pitchFamily="34" charset="0"/>
                        </a:rPr>
                        <a:t>tri-</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000" dirty="0">
                          <a:latin typeface="Arial" panose="020B0604020202020204" pitchFamily="34" charset="0"/>
                          <a:cs typeface="Arial" panose="020B0604020202020204" pitchFamily="34" charset="0"/>
                        </a:rPr>
                        <a:t>X</a:t>
                      </a: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tc>
                  <a:txBody>
                    <a:bodyPr/>
                    <a:lstStyle/>
                    <a:p>
                      <a:pPr algn="ctr"/>
                      <a:endParaRPr lang="en-US" sz="100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791270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CD746-D06C-564F-9009-671383F1104A}"/>
              </a:ext>
            </a:extLst>
          </p:cNvPr>
          <p:cNvSpPr>
            <a:spLocks noGrp="1"/>
          </p:cNvSpPr>
          <p:nvPr>
            <p:ph type="title"/>
          </p:nvPr>
        </p:nvSpPr>
        <p:spPr/>
        <p:txBody>
          <a:bodyPr>
            <a:normAutofit/>
          </a:bodyPr>
          <a:lstStyle/>
          <a:p>
            <a:r>
              <a:rPr lang="en-US" dirty="0"/>
              <a:t>6. Work with multiple texts</a:t>
            </a:r>
          </a:p>
        </p:txBody>
      </p:sp>
      <p:sp>
        <p:nvSpPr>
          <p:cNvPr id="3" name="Content Placeholder 2">
            <a:extLst>
              <a:ext uri="{FF2B5EF4-FFF2-40B4-BE49-F238E27FC236}">
                <a16:creationId xmlns:a16="http://schemas.microsoft.com/office/drawing/2014/main" id="{C2D20AE0-4289-504E-B313-968F5D99D57E}"/>
              </a:ext>
            </a:extLst>
          </p:cNvPr>
          <p:cNvSpPr>
            <a:spLocks noGrp="1"/>
          </p:cNvSpPr>
          <p:nvPr>
            <p:ph sz="quarter" idx="13"/>
          </p:nvPr>
        </p:nvSpPr>
        <p:spPr/>
        <p:txBody>
          <a:bodyPr>
            <a:normAutofit lnSpcReduction="10000"/>
          </a:bodyPr>
          <a:lstStyle/>
          <a:p>
            <a:r>
              <a:rPr lang="en-US" cap="none" dirty="0">
                <a:latin typeface="Arial" panose="020B0604020202020204" pitchFamily="34" charset="0"/>
                <a:cs typeface="Arial" panose="020B0604020202020204" pitchFamily="34" charset="0"/>
              </a:rPr>
              <a:t>Some subjects (e.g., social studies) depend upon the reading of multiple texts </a:t>
            </a:r>
          </a:p>
          <a:p>
            <a:r>
              <a:rPr lang="en-US" cap="none" dirty="0">
                <a:latin typeface="Arial" panose="020B0604020202020204" pitchFamily="34" charset="0"/>
                <a:cs typeface="Arial" panose="020B0604020202020204" pitchFamily="34" charset="0"/>
              </a:rPr>
              <a:t>Students should have the opportunity to work with multiple texts in such subjects</a:t>
            </a:r>
          </a:p>
          <a:p>
            <a:r>
              <a:rPr lang="en-US" cap="none" dirty="0">
                <a:latin typeface="Arial" panose="020B0604020202020204" pitchFamily="34" charset="0"/>
                <a:cs typeface="Arial" panose="020B0604020202020204" pitchFamily="34" charset="0"/>
              </a:rPr>
              <a:t>Other subjects (e.g., science) depend upon the reading of multi-modal text</a:t>
            </a:r>
          </a:p>
          <a:p>
            <a:r>
              <a:rPr lang="en-US" cap="none" dirty="0">
                <a:latin typeface="Arial" panose="020B0604020202020204" pitchFamily="34" charset="0"/>
                <a:cs typeface="Arial" panose="020B0604020202020204" pitchFamily="34" charset="0"/>
              </a:rPr>
              <a:t>Students should have the opportunity to work with those “multiple” texts, too </a:t>
            </a: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549751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CD746-D06C-564F-9009-671383F1104A}"/>
              </a:ext>
            </a:extLst>
          </p:cNvPr>
          <p:cNvSpPr>
            <a:spLocks noGrp="1"/>
          </p:cNvSpPr>
          <p:nvPr>
            <p:ph type="title"/>
          </p:nvPr>
        </p:nvSpPr>
        <p:spPr/>
        <p:txBody>
          <a:bodyPr>
            <a:normAutofit/>
          </a:bodyPr>
          <a:lstStyle/>
          <a:p>
            <a:r>
              <a:rPr lang="en-US" dirty="0"/>
              <a:t>Work with multiple texts</a:t>
            </a:r>
          </a:p>
        </p:txBody>
      </p:sp>
      <p:sp>
        <p:nvSpPr>
          <p:cNvPr id="3" name="Content Placeholder 2">
            <a:extLst>
              <a:ext uri="{FF2B5EF4-FFF2-40B4-BE49-F238E27FC236}">
                <a16:creationId xmlns:a16="http://schemas.microsoft.com/office/drawing/2014/main" id="{C2D20AE0-4289-504E-B313-968F5D99D57E}"/>
              </a:ext>
            </a:extLst>
          </p:cNvPr>
          <p:cNvSpPr>
            <a:spLocks noGrp="1"/>
          </p:cNvSpPr>
          <p:nvPr>
            <p:ph sz="quarter" idx="13"/>
          </p:nvPr>
        </p:nvSpPr>
        <p:spPr>
          <a:xfrm>
            <a:off x="371789" y="2170444"/>
            <a:ext cx="7938592" cy="2717745"/>
          </a:xfrm>
        </p:spPr>
        <p:txBody>
          <a:bodyPr>
            <a:normAutofit fontScale="92500" lnSpcReduction="10000"/>
          </a:bodyPr>
          <a:lstStyle/>
          <a:p>
            <a:r>
              <a:rPr lang="en-US" cap="none" dirty="0">
                <a:latin typeface="Arial" panose="020B0604020202020204" pitchFamily="34" charset="0"/>
                <a:cs typeface="Arial" panose="020B0604020202020204" pitchFamily="34" charset="0"/>
              </a:rPr>
              <a:t>History knowledge is not “factual,” but plausible</a:t>
            </a:r>
          </a:p>
          <a:p>
            <a:r>
              <a:rPr lang="en-US" cap="none" dirty="0">
                <a:latin typeface="Arial" panose="020B0604020202020204" pitchFamily="34" charset="0"/>
                <a:cs typeface="Arial" panose="020B0604020202020204" pitchFamily="34" charset="0"/>
              </a:rPr>
              <a:t>Historians develop their plausible interpretations of what happened and why based on their analysis of evidence drawn from multiple perspectives</a:t>
            </a:r>
          </a:p>
          <a:p>
            <a:r>
              <a:rPr lang="en-US" cap="none" dirty="0">
                <a:latin typeface="Arial" panose="020B0604020202020204" pitchFamily="34" charset="0"/>
                <a:cs typeface="Arial" panose="020B0604020202020204" pitchFamily="34" charset="0"/>
              </a:rPr>
              <a:t>Having students synthesizing texts—comparing them to determine their agreements and disagreements is valuable</a:t>
            </a:r>
          </a:p>
          <a:p>
            <a:r>
              <a:rPr lang="en-US" cap="none" dirty="0">
                <a:latin typeface="Arial" panose="020B0604020202020204" pitchFamily="34" charset="0"/>
                <a:cs typeface="Arial" panose="020B0604020202020204" pitchFamily="34" charset="0"/>
              </a:rPr>
              <a:t>Historical Scene Investigation  </a:t>
            </a:r>
            <a:r>
              <a:rPr lang="en-US" cap="none" dirty="0">
                <a:latin typeface="Arial" panose="020B0604020202020204" pitchFamily="34" charset="0"/>
                <a:cs typeface="Arial" panose="020B0604020202020204" pitchFamily="34" charset="0"/>
                <a:hlinkClick r:id="rId2"/>
              </a:rPr>
              <a:t>https://hsi.wm.edu/</a:t>
            </a:r>
            <a:endParaRPr lang="en-US" cap="none" dirty="0">
              <a:latin typeface="Arial" panose="020B0604020202020204" pitchFamily="34" charset="0"/>
              <a:cs typeface="Arial" panose="020B0604020202020204" pitchFamily="34" charset="0"/>
            </a:endParaRPr>
          </a:p>
          <a:p>
            <a:endParaRPr lang="en-US" cap="none" dirty="0">
              <a:latin typeface="Arial" panose="020B0604020202020204" pitchFamily="34" charset="0"/>
              <a:cs typeface="Arial" panose="020B0604020202020204" pitchFamily="34" charset="0"/>
            </a:endParaRP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5081792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CD746-D06C-564F-9009-671383F1104A}"/>
              </a:ext>
            </a:extLst>
          </p:cNvPr>
          <p:cNvSpPr>
            <a:spLocks noGrp="1"/>
          </p:cNvSpPr>
          <p:nvPr>
            <p:ph type="title"/>
          </p:nvPr>
        </p:nvSpPr>
        <p:spPr/>
        <p:txBody>
          <a:bodyPr>
            <a:normAutofit/>
          </a:bodyPr>
          <a:lstStyle/>
          <a:p>
            <a:r>
              <a:rPr lang="en-US" dirty="0"/>
              <a:t>Work with multiple texts</a:t>
            </a:r>
          </a:p>
        </p:txBody>
      </p:sp>
      <p:sp>
        <p:nvSpPr>
          <p:cNvPr id="3" name="Content Placeholder 2">
            <a:extLst>
              <a:ext uri="{FF2B5EF4-FFF2-40B4-BE49-F238E27FC236}">
                <a16:creationId xmlns:a16="http://schemas.microsoft.com/office/drawing/2014/main" id="{C2D20AE0-4289-504E-B313-968F5D99D57E}"/>
              </a:ext>
            </a:extLst>
          </p:cNvPr>
          <p:cNvSpPr>
            <a:spLocks noGrp="1"/>
          </p:cNvSpPr>
          <p:nvPr>
            <p:ph sz="quarter" idx="13"/>
          </p:nvPr>
        </p:nvSpPr>
        <p:spPr/>
        <p:txBody>
          <a:bodyPr>
            <a:normAutofit fontScale="92500" lnSpcReduction="20000"/>
          </a:bodyPr>
          <a:lstStyle/>
          <a:p>
            <a:r>
              <a:rPr lang="en-US" cap="none" dirty="0">
                <a:latin typeface="Arial" panose="020B0604020202020204" pitchFamily="34" charset="0"/>
                <a:cs typeface="Arial" panose="020B0604020202020204" pitchFamily="34" charset="0"/>
              </a:rPr>
              <a:t>Science attempts to describe phenomena and processes in the natural world</a:t>
            </a:r>
          </a:p>
          <a:p>
            <a:r>
              <a:rPr lang="en-US" cap="none" dirty="0">
                <a:latin typeface="Arial" panose="020B0604020202020204" pitchFamily="34" charset="0"/>
                <a:cs typeface="Arial" panose="020B0604020202020204" pitchFamily="34" charset="0"/>
              </a:rPr>
              <a:t>Language is not sufficient for accurately summarizing scientific knowledge</a:t>
            </a:r>
          </a:p>
          <a:p>
            <a:r>
              <a:rPr lang="en-US" cap="none" dirty="0">
                <a:latin typeface="Arial" panose="020B0604020202020204" pitchFamily="34" charset="0"/>
                <a:cs typeface="Arial" panose="020B0604020202020204" pitchFamily="34" charset="0"/>
              </a:rPr>
              <a:t>For this reason, scientific communication depends upon language, graphics, and mathematics</a:t>
            </a:r>
          </a:p>
          <a:p>
            <a:r>
              <a:rPr lang="en-US" cap="none" dirty="0">
                <a:latin typeface="Arial" panose="020B0604020202020204" pitchFamily="34" charset="0"/>
                <a:cs typeface="Arial" panose="020B0604020202020204" pitchFamily="34" charset="0"/>
              </a:rPr>
              <a:t>Guiding students to identify the purpose of graphics, teaching them how to interpret graphics, and showing them how to compare graphics with the text all should have a place in the science class</a:t>
            </a: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669736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CD746-D06C-564F-9009-671383F1104A}"/>
              </a:ext>
            </a:extLst>
          </p:cNvPr>
          <p:cNvSpPr>
            <a:spLocks noGrp="1"/>
          </p:cNvSpPr>
          <p:nvPr>
            <p:ph type="title"/>
          </p:nvPr>
        </p:nvSpPr>
        <p:spPr/>
        <p:txBody>
          <a:bodyPr>
            <a:normAutofit fontScale="90000"/>
          </a:bodyPr>
          <a:lstStyle/>
          <a:p>
            <a:r>
              <a:rPr lang="en-US" dirty="0"/>
              <a:t>7. Teach disciplinary writing, too</a:t>
            </a:r>
          </a:p>
        </p:txBody>
      </p:sp>
      <p:sp>
        <p:nvSpPr>
          <p:cNvPr id="3" name="Content Placeholder 2">
            <a:extLst>
              <a:ext uri="{FF2B5EF4-FFF2-40B4-BE49-F238E27FC236}">
                <a16:creationId xmlns:a16="http://schemas.microsoft.com/office/drawing/2014/main" id="{C2D20AE0-4289-504E-B313-968F5D99D57E}"/>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One of the most effective ways of teaching text characteristics, formatting, and the like is to have students trying to use these features productively in their writing</a:t>
            </a:r>
          </a:p>
          <a:p>
            <a:r>
              <a:rPr lang="en-US" cap="none" dirty="0">
                <a:latin typeface="Arial" panose="020B0604020202020204" pitchFamily="34" charset="0"/>
                <a:cs typeface="Arial" panose="020B0604020202020204" pitchFamily="34" charset="0"/>
              </a:rPr>
              <a:t>Students should have opportunities to write papers and to produce presentations that effectively communicate information about content</a:t>
            </a: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621591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CD746-D06C-564F-9009-671383F1104A}"/>
              </a:ext>
            </a:extLst>
          </p:cNvPr>
          <p:cNvSpPr>
            <a:spLocks noGrp="1"/>
          </p:cNvSpPr>
          <p:nvPr>
            <p:ph type="title"/>
          </p:nvPr>
        </p:nvSpPr>
        <p:spPr/>
        <p:txBody>
          <a:bodyPr>
            <a:normAutofit fontScale="90000"/>
          </a:bodyPr>
          <a:lstStyle/>
          <a:p>
            <a:r>
              <a:rPr lang="en-US" dirty="0"/>
              <a:t>Teach disciplinary writing, too</a:t>
            </a:r>
          </a:p>
        </p:txBody>
      </p:sp>
      <p:sp>
        <p:nvSpPr>
          <p:cNvPr id="3" name="Content Placeholder 2">
            <a:extLst>
              <a:ext uri="{FF2B5EF4-FFF2-40B4-BE49-F238E27FC236}">
                <a16:creationId xmlns:a16="http://schemas.microsoft.com/office/drawing/2014/main" id="{C2D20AE0-4289-504E-B313-968F5D99D57E}"/>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Research shows that writing about text increases student learning (Graham &amp; Hebert, 2010)</a:t>
            </a:r>
          </a:p>
          <a:p>
            <a:r>
              <a:rPr lang="en-US" cap="none" dirty="0">
                <a:latin typeface="Arial" panose="020B0604020202020204" pitchFamily="34" charset="0"/>
                <a:cs typeface="Arial" panose="020B0604020202020204" pitchFamily="34" charset="0"/>
              </a:rPr>
              <a:t>Having students write summaries of text are particularly valuable in the elementary grades</a:t>
            </a:r>
          </a:p>
          <a:p>
            <a:r>
              <a:rPr lang="en-US" cap="none" dirty="0">
                <a:latin typeface="Arial" panose="020B0604020202020204" pitchFamily="34" charset="0"/>
                <a:cs typeface="Arial" panose="020B0604020202020204" pitchFamily="34" charset="0"/>
              </a:rPr>
              <a:t>There are also benefits for having students write explanation in mathematics</a:t>
            </a:r>
          </a:p>
          <a:p>
            <a:r>
              <a:rPr lang="en-US" cap="none" dirty="0">
                <a:latin typeface="Arial" panose="020B0604020202020204" pitchFamily="34" charset="0"/>
                <a:cs typeface="Arial" panose="020B0604020202020204" pitchFamily="34" charset="0"/>
              </a:rPr>
              <a:t>And, for having students synthesize information across texts</a:t>
            </a: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354182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BDC6-68A6-7448-ADF6-4F8CDACA93EB}"/>
              </a:ext>
            </a:extLst>
          </p:cNvPr>
          <p:cNvSpPr>
            <a:spLocks noGrp="1"/>
          </p:cNvSpPr>
          <p:nvPr>
            <p:ph type="title"/>
          </p:nvPr>
        </p:nvSpPr>
        <p:spPr>
          <a:xfrm>
            <a:off x="255770" y="1382843"/>
            <a:ext cx="7797662" cy="863974"/>
          </a:xfrm>
        </p:spPr>
        <p:txBody>
          <a:bodyPr/>
          <a:lstStyle/>
          <a:p>
            <a:r>
              <a:rPr lang="en-US" dirty="0"/>
              <a:t>Today’s purpose and plan</a:t>
            </a:r>
          </a:p>
        </p:txBody>
      </p:sp>
      <p:sp>
        <p:nvSpPr>
          <p:cNvPr id="3" name="Content Placeholder 2">
            <a:extLst>
              <a:ext uri="{FF2B5EF4-FFF2-40B4-BE49-F238E27FC236}">
                <a16:creationId xmlns:a16="http://schemas.microsoft.com/office/drawing/2014/main" id="{CDDE0D98-95C5-844A-98C9-8386BB26C80B}"/>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I want to explain and illustrate what disciplinary literacy is so that you’ll understand the basic construct and what it is that the middle school and high school teachers are trying to accomplish</a:t>
            </a:r>
          </a:p>
          <a:p>
            <a:r>
              <a:rPr lang="en-US" cap="none" dirty="0">
                <a:latin typeface="Arial" panose="020B0604020202020204" pitchFamily="34" charset="0"/>
                <a:cs typeface="Arial" panose="020B0604020202020204" pitchFamily="34" charset="0"/>
              </a:rPr>
              <a:t>Then I want to make practical recommendations to elementary teachers so they can best support the apprenticing of students into the disciplines</a:t>
            </a:r>
          </a:p>
          <a:p>
            <a:pPr marL="0" indent="0">
              <a:buNone/>
            </a:pPr>
            <a:endParaRPr lang="en-US"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71202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CD746-D06C-564F-9009-671383F1104A}"/>
              </a:ext>
            </a:extLst>
          </p:cNvPr>
          <p:cNvSpPr>
            <a:spLocks noGrp="1"/>
          </p:cNvSpPr>
          <p:nvPr>
            <p:ph type="title"/>
          </p:nvPr>
        </p:nvSpPr>
        <p:spPr/>
        <p:txBody>
          <a:bodyPr>
            <a:normAutofit fontScale="90000"/>
          </a:bodyPr>
          <a:lstStyle/>
          <a:p>
            <a:r>
              <a:rPr lang="en-US" dirty="0"/>
              <a:t>8. Introduce disciplinary approaches</a:t>
            </a:r>
          </a:p>
        </p:txBody>
      </p:sp>
      <p:sp>
        <p:nvSpPr>
          <p:cNvPr id="3" name="Content Placeholder 2">
            <a:extLst>
              <a:ext uri="{FF2B5EF4-FFF2-40B4-BE49-F238E27FC236}">
                <a16:creationId xmlns:a16="http://schemas.microsoft.com/office/drawing/2014/main" id="{C2D20AE0-4289-504E-B313-968F5D99D57E}"/>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To the extent that available texts allow, introduce students to the reading routines and special text characteristics of the disciplines</a:t>
            </a:r>
          </a:p>
          <a:p>
            <a:pPr marL="0" indent="0">
              <a:buNone/>
            </a:pPr>
            <a:endParaRPr lang="en-US" cap="none"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831823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827611" y="1065611"/>
            <a:ext cx="5830490" cy="691753"/>
          </a:xfrm>
        </p:spPr>
        <p:txBody>
          <a:bodyPr/>
          <a:lstStyle/>
          <a:p>
            <a:pPr eaLnBrk="1" hangingPunct="1"/>
            <a:r>
              <a:rPr lang="en-US" b="1" dirty="0"/>
              <a:t>History Events Chart</a:t>
            </a:r>
          </a:p>
        </p:txBody>
      </p:sp>
      <p:graphicFrame>
        <p:nvGraphicFramePr>
          <p:cNvPr id="35910" name="Group 70"/>
          <p:cNvGraphicFramePr>
            <a:graphicFrameLocks noGrp="1"/>
          </p:cNvGraphicFramePr>
          <p:nvPr>
            <p:ph type="tbl" idx="1"/>
          </p:nvPr>
        </p:nvGraphicFramePr>
        <p:xfrm>
          <a:off x="1485900" y="1828801"/>
          <a:ext cx="6172200" cy="3400429"/>
        </p:xfrm>
        <a:graphic>
          <a:graphicData uri="http://schemas.openxmlformats.org/drawingml/2006/table">
            <a:tbl>
              <a:tblPr/>
              <a:tblGrid>
                <a:gridCol w="1051322">
                  <a:extLst>
                    <a:ext uri="{9D8B030D-6E8A-4147-A177-3AD203B41FA5}">
                      <a16:colId xmlns:a16="http://schemas.microsoft.com/office/drawing/2014/main" val="20000"/>
                    </a:ext>
                  </a:extLst>
                </a:gridCol>
                <a:gridCol w="998934">
                  <a:extLst>
                    <a:ext uri="{9D8B030D-6E8A-4147-A177-3AD203B41FA5}">
                      <a16:colId xmlns:a16="http://schemas.microsoft.com/office/drawing/2014/main" val="20001"/>
                    </a:ext>
                  </a:extLst>
                </a:gridCol>
                <a:gridCol w="1029891">
                  <a:extLst>
                    <a:ext uri="{9D8B030D-6E8A-4147-A177-3AD203B41FA5}">
                      <a16:colId xmlns:a16="http://schemas.microsoft.com/office/drawing/2014/main" val="20002"/>
                    </a:ext>
                  </a:extLst>
                </a:gridCol>
                <a:gridCol w="1064419">
                  <a:extLst>
                    <a:ext uri="{9D8B030D-6E8A-4147-A177-3AD203B41FA5}">
                      <a16:colId xmlns:a16="http://schemas.microsoft.com/office/drawing/2014/main" val="20003"/>
                    </a:ext>
                  </a:extLst>
                </a:gridCol>
                <a:gridCol w="1031081">
                  <a:extLst>
                    <a:ext uri="{9D8B030D-6E8A-4147-A177-3AD203B41FA5}">
                      <a16:colId xmlns:a16="http://schemas.microsoft.com/office/drawing/2014/main" val="20004"/>
                    </a:ext>
                  </a:extLst>
                </a:gridCol>
                <a:gridCol w="996553">
                  <a:extLst>
                    <a:ext uri="{9D8B030D-6E8A-4147-A177-3AD203B41FA5}">
                      <a16:colId xmlns:a16="http://schemas.microsoft.com/office/drawing/2014/main" val="20005"/>
                    </a:ext>
                  </a:extLst>
                </a:gridCol>
              </a:tblGrid>
              <a:tr h="310754">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1" i="0" u="none" strike="noStrike" cap="none" normalizeH="0" baseline="0" dirty="0">
                          <a:ln>
                            <a:noFill/>
                          </a:ln>
                          <a:solidFill>
                            <a:schemeClr val="tx1"/>
                          </a:solidFill>
                          <a:effectLst/>
                          <a:latin typeface="Times New Roman" pitchFamily="18" charset="0"/>
                          <a:cs typeface="Times New Roman" pitchFamily="18" charset="0"/>
                        </a:rPr>
                        <a:t>TEXT</a:t>
                      </a:r>
                      <a:endParaRPr kumimoji="0" lang="en-US" sz="13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1" i="0" u="none" strike="noStrike" cap="none" normalizeH="0" baseline="0" dirty="0">
                          <a:ln>
                            <a:noFill/>
                          </a:ln>
                          <a:solidFill>
                            <a:schemeClr val="tx1"/>
                          </a:solidFill>
                          <a:effectLst/>
                          <a:latin typeface="Times New Roman" pitchFamily="18" charset="0"/>
                          <a:cs typeface="Times New Roman" pitchFamily="18" charset="0"/>
                        </a:rPr>
                        <a:t>WHO?</a:t>
                      </a:r>
                      <a:endParaRPr kumimoji="0" lang="en-US" sz="13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1" i="0" u="none" strike="noStrike" cap="none" normalizeH="0" baseline="0" dirty="0">
                          <a:ln>
                            <a:noFill/>
                          </a:ln>
                          <a:solidFill>
                            <a:schemeClr val="tx1"/>
                          </a:solidFill>
                          <a:effectLst/>
                          <a:latin typeface="Times New Roman" pitchFamily="18" charset="0"/>
                          <a:cs typeface="Times New Roman" pitchFamily="18" charset="0"/>
                        </a:rPr>
                        <a:t>WHAT?</a:t>
                      </a:r>
                      <a:endParaRPr kumimoji="0" lang="en-US" sz="13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1" i="0" u="none" strike="noStrike" cap="none" normalizeH="0" baseline="0" dirty="0">
                          <a:ln>
                            <a:noFill/>
                          </a:ln>
                          <a:solidFill>
                            <a:schemeClr val="tx1"/>
                          </a:solidFill>
                          <a:effectLst/>
                          <a:latin typeface="Times New Roman" pitchFamily="18" charset="0"/>
                          <a:cs typeface="Times New Roman" pitchFamily="18" charset="0"/>
                        </a:rPr>
                        <a:t>WHERE?</a:t>
                      </a:r>
                      <a:endParaRPr kumimoji="0" lang="en-US" sz="13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1" i="0" u="none" strike="noStrike" cap="none" normalizeH="0" baseline="0" dirty="0">
                          <a:ln>
                            <a:noFill/>
                          </a:ln>
                          <a:solidFill>
                            <a:schemeClr val="tx1"/>
                          </a:solidFill>
                          <a:effectLst/>
                          <a:latin typeface="Times New Roman" pitchFamily="18" charset="0"/>
                          <a:cs typeface="Times New Roman" pitchFamily="18" charset="0"/>
                        </a:rPr>
                        <a:t>WHEN?</a:t>
                      </a:r>
                      <a:endParaRPr kumimoji="0" lang="en-US" sz="13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1" i="0" u="none" strike="noStrike" cap="none" normalizeH="0" baseline="0" dirty="0">
                          <a:ln>
                            <a:noFill/>
                          </a:ln>
                          <a:solidFill>
                            <a:schemeClr val="tx1"/>
                          </a:solidFill>
                          <a:effectLst/>
                          <a:latin typeface="Times New Roman" pitchFamily="18" charset="0"/>
                          <a:cs typeface="Times New Roman" pitchFamily="18" charset="0"/>
                        </a:rPr>
                        <a:t>WHY?</a:t>
                      </a:r>
                      <a:endParaRPr kumimoji="0" lang="en-US" sz="13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6725">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800" b="0" i="0" u="none" strike="noStrike" cap="none" normalizeH="0" baseline="0" dirty="0">
                          <a:ln>
                            <a:noFill/>
                          </a:ln>
                          <a:solidFill>
                            <a:schemeClr val="tx1"/>
                          </a:solidFill>
                          <a:effectLst/>
                          <a:latin typeface="Times New Roman" pitchFamily="18" charset="0"/>
                          <a:cs typeface="Times New Roman" pitchFamily="18" charset="0"/>
                        </a:rPr>
                        <a:t>1</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0754">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0" i="0" u="none" strike="noStrike" cap="none" normalizeH="0" baseline="0" dirty="0">
                          <a:ln>
                            <a:noFill/>
                          </a:ln>
                          <a:solidFill>
                            <a:schemeClr val="tx1"/>
                          </a:solidFill>
                          <a:effectLst/>
                          <a:latin typeface="Times New Roman" pitchFamily="18" charset="0"/>
                          <a:cs typeface="Times New Roman" pitchFamily="18" charset="0"/>
                        </a:rPr>
                        <a:t>Relation:  </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467916">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800" b="0" i="0" u="none" strike="noStrike" cap="none" normalizeH="0" baseline="0" dirty="0">
                          <a:ln>
                            <a:noFill/>
                          </a:ln>
                          <a:solidFill>
                            <a:schemeClr val="tx1"/>
                          </a:solidFill>
                          <a:effectLst/>
                          <a:latin typeface="Times New Roman" pitchFamily="18" charset="0"/>
                          <a:cs typeface="Times New Roman" pitchFamily="18" charset="0"/>
                        </a:rPr>
                        <a:t>2</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0754">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0" i="0" u="none" strike="noStrike" cap="none" normalizeH="0" baseline="0" dirty="0">
                          <a:ln>
                            <a:noFill/>
                          </a:ln>
                          <a:solidFill>
                            <a:schemeClr val="tx1"/>
                          </a:solidFill>
                          <a:effectLst/>
                          <a:latin typeface="Times New Roman" pitchFamily="18" charset="0"/>
                          <a:cs typeface="Times New Roman" pitchFamily="18" charset="0"/>
                        </a:rPr>
                        <a:t>Relation:</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466725">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800" b="0" i="0" u="none" strike="noStrike" cap="none" normalizeH="0" baseline="0" dirty="0">
                          <a:ln>
                            <a:noFill/>
                          </a:ln>
                          <a:solidFill>
                            <a:schemeClr val="tx1"/>
                          </a:solidFill>
                          <a:effectLst/>
                          <a:latin typeface="Times New Roman" pitchFamily="18" charset="0"/>
                          <a:cs typeface="Times New Roman" pitchFamily="18" charset="0"/>
                        </a:rPr>
                        <a:t>3</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0754">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0" i="0" u="none" strike="noStrike" cap="none" normalizeH="0" baseline="0" dirty="0">
                          <a:ln>
                            <a:noFill/>
                          </a:ln>
                          <a:solidFill>
                            <a:schemeClr val="tx1"/>
                          </a:solidFill>
                          <a:effectLst/>
                          <a:latin typeface="Times New Roman" pitchFamily="18" charset="0"/>
                          <a:cs typeface="Times New Roman" pitchFamily="18" charset="0"/>
                        </a:rPr>
                        <a:t>Relation</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467916">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800" b="0" i="0" u="none" strike="noStrike" cap="none" normalizeH="0" baseline="0" dirty="0">
                          <a:ln>
                            <a:noFill/>
                          </a:ln>
                          <a:solidFill>
                            <a:schemeClr val="tx1"/>
                          </a:solidFill>
                          <a:effectLst/>
                          <a:latin typeface="Times New Roman" pitchFamily="18" charset="0"/>
                          <a:cs typeface="Times New Roman" pitchFamily="18" charset="0"/>
                        </a:rPr>
                        <a:t>4</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8131">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300" b="0" i="0" u="none" strike="noStrike" cap="none" normalizeH="0" baseline="0" dirty="0">
                          <a:ln>
                            <a:noFill/>
                          </a:ln>
                          <a:solidFill>
                            <a:schemeClr val="tx1"/>
                          </a:solidFill>
                          <a:effectLst/>
                          <a:latin typeface="Times New Roman" pitchFamily="18" charset="0"/>
                          <a:cs typeface="Times New Roman" pitchFamily="18" charset="0"/>
                        </a:rPr>
                        <a:t>                 Main point:</a:t>
                      </a: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4838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1245996" y="552659"/>
            <a:ext cx="5507229" cy="1333291"/>
          </a:xfrm>
        </p:spPr>
        <p:txBody>
          <a:bodyPr>
            <a:normAutofit/>
          </a:bodyPr>
          <a:lstStyle/>
          <a:p>
            <a:pPr eaLnBrk="1" hangingPunct="1"/>
            <a:r>
              <a:rPr lang="en-US" b="1" dirty="0"/>
              <a:t>Character Change Chart</a:t>
            </a:r>
          </a:p>
        </p:txBody>
      </p:sp>
      <p:graphicFrame>
        <p:nvGraphicFramePr>
          <p:cNvPr id="114708" name="Group 20"/>
          <p:cNvGraphicFramePr>
            <a:graphicFrameLocks noGrp="1"/>
          </p:cNvGraphicFramePr>
          <p:nvPr>
            <p:extLst>
              <p:ext uri="{D42A27DB-BD31-4B8C-83A1-F6EECF244321}">
                <p14:modId xmlns:p14="http://schemas.microsoft.com/office/powerpoint/2010/main" val="2599208263"/>
              </p:ext>
            </p:extLst>
          </p:nvPr>
        </p:nvGraphicFramePr>
        <p:xfrm>
          <a:off x="2286001" y="1888718"/>
          <a:ext cx="4217194" cy="800100"/>
        </p:xfrm>
        <a:graphic>
          <a:graphicData uri="http://schemas.openxmlformats.org/drawingml/2006/table">
            <a:tbl>
              <a:tblPr/>
              <a:tblGrid>
                <a:gridCol w="2114550">
                  <a:extLst>
                    <a:ext uri="{9D8B030D-6E8A-4147-A177-3AD203B41FA5}">
                      <a16:colId xmlns:a16="http://schemas.microsoft.com/office/drawing/2014/main" val="20000"/>
                    </a:ext>
                  </a:extLst>
                </a:gridCol>
                <a:gridCol w="2102644">
                  <a:extLst>
                    <a:ext uri="{9D8B030D-6E8A-4147-A177-3AD203B41FA5}">
                      <a16:colId xmlns:a16="http://schemas.microsoft.com/office/drawing/2014/main" val="20001"/>
                    </a:ext>
                  </a:extLst>
                </a:gridCol>
              </a:tblGrid>
              <a:tr h="80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ea typeface="Times New Roman" pitchFamily="18" charset="0"/>
                          <a:cs typeface="Arial" charset="0"/>
                        </a:rPr>
                        <a:t>What is main character like at the beginning of the story?</a:t>
                      </a:r>
                      <a:endParaRPr kumimoji="0" lang="en-US"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ea typeface="Times New Roman" pitchFamily="18" charset="0"/>
                          <a:cs typeface="Arial" charset="0"/>
                        </a:rPr>
                        <a:t>What is the main character like at the end of the story? How has he or she changed?</a:t>
                      </a:r>
                      <a:endParaRPr kumimoji="0" lang="en-US" sz="1200" b="0" i="0" u="none" strike="noStrike" cap="none" normalizeH="0" baseline="0" dirty="0">
                        <a:ln>
                          <a:noFill/>
                        </a:ln>
                        <a:solidFill>
                          <a:schemeClr val="tx1"/>
                        </a:solidFill>
                        <a:effectLst/>
                        <a:latin typeface="Arial" charset="0"/>
                        <a:ea typeface="Times New Roman" pitchFamily="18" charset="0"/>
                        <a:cs typeface="Arial"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060" name="Rectangle 21"/>
          <p:cNvSpPr>
            <a:spLocks noChangeArrowheads="1"/>
          </p:cNvSpPr>
          <p:nvPr/>
        </p:nvSpPr>
        <p:spPr bwMode="auto">
          <a:xfrm>
            <a:off x="-2228850" y="2307409"/>
            <a:ext cx="184731" cy="300082"/>
          </a:xfrm>
          <a:prstGeom prst="rect">
            <a:avLst/>
          </a:prstGeom>
          <a:noFill/>
          <a:ln w="9525">
            <a:noFill/>
            <a:miter lim="800000"/>
            <a:headEnd/>
            <a:tailEnd/>
          </a:ln>
        </p:spPr>
        <p:txBody>
          <a:bodyPr wrap="none" anchor="ctr">
            <a:spAutoFit/>
          </a:bodyPr>
          <a:lstStyle/>
          <a:p>
            <a:endParaRPr lang="en-US" sz="1350" dirty="0"/>
          </a:p>
        </p:txBody>
      </p:sp>
      <p:graphicFrame>
        <p:nvGraphicFramePr>
          <p:cNvPr id="2050" name="Object 4"/>
          <p:cNvGraphicFramePr>
            <a:graphicFrameLocks noChangeAspect="1"/>
          </p:cNvGraphicFramePr>
          <p:nvPr>
            <p:extLst>
              <p:ext uri="{D42A27DB-BD31-4B8C-83A1-F6EECF244321}">
                <p14:modId xmlns:p14="http://schemas.microsoft.com/office/powerpoint/2010/main" val="1242716350"/>
              </p:ext>
            </p:extLst>
          </p:nvPr>
        </p:nvGraphicFramePr>
        <p:xfrm>
          <a:off x="2880122" y="2595950"/>
          <a:ext cx="3028950" cy="1810940"/>
        </p:xfrm>
        <a:graphic>
          <a:graphicData uri="http://schemas.openxmlformats.org/presentationml/2006/ole">
            <mc:AlternateContent xmlns:mc="http://schemas.openxmlformats.org/markup-compatibility/2006">
              <mc:Choice xmlns:v="urn:schemas-microsoft-com:vml" Requires="v">
                <p:oleObj spid="_x0000_s6152" name="Microsoft Draw Drawing" r:id="rId4" imgW="4572000" imgH="2733675" progId="MSDraw.Drawing.8.2">
                  <p:embed/>
                </p:oleObj>
              </mc:Choice>
              <mc:Fallback>
                <p:oleObj name="Microsoft Draw Drawing" r:id="rId4" imgW="4572000" imgH="2733675" progId="MSDraw.Drawing.8.2">
                  <p:embed/>
                  <p:pic>
                    <p:nvPicPr>
                      <p:cNvPr id="205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0122" y="2595950"/>
                        <a:ext cx="3028950" cy="181094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061" name="Rectangle 22"/>
          <p:cNvSpPr>
            <a:spLocks noChangeArrowheads="1"/>
          </p:cNvSpPr>
          <p:nvPr/>
        </p:nvSpPr>
        <p:spPr bwMode="auto">
          <a:xfrm>
            <a:off x="1878496" y="4416133"/>
            <a:ext cx="5953539" cy="1061829"/>
          </a:xfrm>
          <a:prstGeom prst="rect">
            <a:avLst/>
          </a:prstGeom>
          <a:noFill/>
          <a:ln w="9525">
            <a:noFill/>
            <a:miter lim="800000"/>
            <a:headEnd/>
            <a:tailEnd/>
          </a:ln>
        </p:spPr>
        <p:txBody>
          <a:bodyPr wrap="square" anchor="ctr">
            <a:spAutoFit/>
          </a:bodyPr>
          <a:lstStyle/>
          <a:p>
            <a:pPr>
              <a:tabLst>
                <a:tab pos="342900" algn="r"/>
                <a:tab pos="2057400" algn="ctr"/>
                <a:tab pos="4114800" algn="r"/>
              </a:tabLst>
            </a:pPr>
            <a:r>
              <a:rPr lang="en-US" sz="1200" b="1" dirty="0">
                <a:latin typeface="Arial" panose="020B0604020202020204" pitchFamily="34" charset="0"/>
                <a:ea typeface="Times New Roman" pitchFamily="18" charset="0"/>
                <a:cs typeface="Arial" panose="020B0604020202020204" pitchFamily="34" charset="0"/>
              </a:rPr>
              <a:t>  </a:t>
            </a:r>
            <a:r>
              <a:rPr lang="en-US" sz="1200" dirty="0">
                <a:latin typeface="Arial" panose="020B0604020202020204" pitchFamily="34" charset="0"/>
                <a:ea typeface="Times New Roman" pitchFamily="18" charset="0"/>
                <a:cs typeface="Arial" panose="020B0604020202020204" pitchFamily="34" charset="0"/>
              </a:rPr>
              <a:t>                                                   Crisis</a:t>
            </a:r>
          </a:p>
          <a:p>
            <a:pPr>
              <a:tabLst>
                <a:tab pos="342900" algn="r"/>
                <a:tab pos="2057400" algn="ctr"/>
                <a:tab pos="4114800" algn="r"/>
              </a:tabLst>
            </a:pPr>
            <a:r>
              <a:rPr lang="en-US" sz="1050" dirty="0">
                <a:latin typeface="Arial" panose="020B0604020202020204" pitchFamily="34" charset="0"/>
                <a:ea typeface="Times New Roman" pitchFamily="18" charset="0"/>
                <a:cs typeface="Arial" panose="020B0604020202020204" pitchFamily="34" charset="0"/>
              </a:rPr>
              <a:t>  </a:t>
            </a:r>
          </a:p>
          <a:p>
            <a:pPr>
              <a:tabLst>
                <a:tab pos="342900" algn="r"/>
                <a:tab pos="2057400" algn="ctr"/>
                <a:tab pos="4114800" algn="r"/>
              </a:tabLst>
            </a:pPr>
            <a:r>
              <a:rPr lang="en-US" sz="1200" dirty="0">
                <a:latin typeface="Arial" panose="020B0604020202020204" pitchFamily="34" charset="0"/>
                <a:ea typeface="Times New Roman" pitchFamily="18" charset="0"/>
                <a:cs typeface="Arial" panose="020B0604020202020204" pitchFamily="34" charset="0"/>
              </a:rPr>
              <a:t>Given this character change, what do you think the author wanted you to learn? </a:t>
            </a:r>
            <a:r>
              <a:rPr lang="en-US" sz="1050" dirty="0">
                <a:latin typeface="Arial" panose="020B0604020202020204" pitchFamily="34" charset="0"/>
                <a:ea typeface="Times New Roman" pitchFamily="18" charset="0"/>
                <a:cs typeface="Arial" panose="020B0604020202020204" pitchFamily="34" charset="0"/>
              </a:rPr>
              <a:t>________</a:t>
            </a:r>
          </a:p>
          <a:p>
            <a:pPr>
              <a:tabLst>
                <a:tab pos="342900" algn="r"/>
                <a:tab pos="2057400" algn="ctr"/>
                <a:tab pos="4114800" algn="r"/>
              </a:tabLst>
            </a:pPr>
            <a:r>
              <a:rPr lang="en-US" sz="900" dirty="0">
                <a:ea typeface="Times New Roman" pitchFamily="18" charset="0"/>
                <a:cs typeface="Arial" charset="0"/>
              </a:rPr>
              <a:t>________________________________________________________________________</a:t>
            </a:r>
            <a:endParaRPr lang="en-US" sz="825" dirty="0">
              <a:ea typeface="Times New Roman" pitchFamily="18" charset="0"/>
              <a:cs typeface="Arial" charset="0"/>
            </a:endParaRPr>
          </a:p>
          <a:p>
            <a:pPr>
              <a:tabLst>
                <a:tab pos="342900" algn="r"/>
                <a:tab pos="2057400" algn="ctr"/>
                <a:tab pos="4114800" algn="r"/>
              </a:tabLst>
            </a:pPr>
            <a:r>
              <a:rPr lang="en-US" sz="900" dirty="0">
                <a:ea typeface="Times New Roman" pitchFamily="18" charset="0"/>
                <a:cs typeface="Arial" charset="0"/>
              </a:rPr>
              <a:t>________________________________________________________________________ </a:t>
            </a:r>
            <a:endParaRPr lang="en-US" sz="1350" dirty="0">
              <a:ea typeface="Times New Roman" pitchFamily="18" charset="0"/>
              <a:cs typeface="Arial" charset="0"/>
            </a:endParaRPr>
          </a:p>
        </p:txBody>
      </p:sp>
    </p:spTree>
    <p:extLst>
      <p:ext uri="{BB962C8B-B14F-4D97-AF65-F5344CB8AC3E}">
        <p14:creationId xmlns:p14="http://schemas.microsoft.com/office/powerpoint/2010/main" val="1993091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784D0-04AA-2E49-93B7-0783ECA125FC}"/>
              </a:ext>
            </a:extLst>
          </p:cNvPr>
          <p:cNvSpPr>
            <a:spLocks noGrp="1"/>
          </p:cNvSpPr>
          <p:nvPr>
            <p:ph type="title"/>
          </p:nvPr>
        </p:nvSpPr>
        <p:spPr/>
        <p:txBody>
          <a:bodyPr/>
          <a:lstStyle/>
          <a:p>
            <a:r>
              <a:rPr lang="en-US" dirty="0"/>
              <a:t>Sources of disciplinary literacy</a:t>
            </a:r>
          </a:p>
        </p:txBody>
      </p:sp>
      <p:sp>
        <p:nvSpPr>
          <p:cNvPr id="3" name="Content Placeholder 2">
            <a:extLst>
              <a:ext uri="{FF2B5EF4-FFF2-40B4-BE49-F238E27FC236}">
                <a16:creationId xmlns:a16="http://schemas.microsoft.com/office/drawing/2014/main" id="{6B86E36F-AEA4-944F-A464-D4C0FCE4EC52}"/>
              </a:ext>
            </a:extLst>
          </p:cNvPr>
          <p:cNvSpPr>
            <a:spLocks noGrp="1"/>
          </p:cNvSpPr>
          <p:nvPr>
            <p:ph sz="quarter" idx="13"/>
          </p:nvPr>
        </p:nvSpPr>
        <p:spPr/>
        <p:txBody>
          <a:bodyPr/>
          <a:lstStyle/>
          <a:p>
            <a:r>
              <a:rPr lang="en-US" cap="none" dirty="0">
                <a:latin typeface="Arial" panose="020B0604020202020204" pitchFamily="34" charset="0"/>
                <a:cs typeface="Arial" panose="020B0604020202020204" pitchFamily="34" charset="0"/>
              </a:rPr>
              <a:t>Studies that compare expert readers with novices (Bazerman, 1985; Geisler, 1994; </a:t>
            </a:r>
            <a:r>
              <a:rPr lang="en-US" cap="none" dirty="0" err="1">
                <a:latin typeface="Arial" panose="020B0604020202020204" pitchFamily="34" charset="0"/>
                <a:cs typeface="Arial" panose="020B0604020202020204" pitchFamily="34" charset="0"/>
              </a:rPr>
              <a:t>Wineburg</a:t>
            </a:r>
            <a:r>
              <a:rPr lang="en-US" cap="none" dirty="0">
                <a:latin typeface="Arial" panose="020B0604020202020204" pitchFamily="34" charset="0"/>
                <a:cs typeface="Arial" panose="020B0604020202020204" pitchFamily="34" charset="0"/>
              </a:rPr>
              <a:t>, 1991, etc.)</a:t>
            </a:r>
          </a:p>
          <a:p>
            <a:r>
              <a:rPr lang="en-US" cap="none" dirty="0">
                <a:latin typeface="Arial" panose="020B0604020202020204" pitchFamily="34" charset="0"/>
                <a:cs typeface="Arial" panose="020B0604020202020204" pitchFamily="34" charset="0"/>
              </a:rPr>
              <a:t>Functional linguistics analyses of the specialized literacy/language practices used in the disciplines (Fang, 2004; Halliday, 1998; </a:t>
            </a:r>
            <a:r>
              <a:rPr lang="en-US" cap="none" dirty="0" err="1">
                <a:latin typeface="Arial" panose="020B0604020202020204" pitchFamily="34" charset="0"/>
                <a:cs typeface="Arial" panose="020B0604020202020204" pitchFamily="34" charset="0"/>
              </a:rPr>
              <a:t>Schleppegrell</a:t>
            </a:r>
            <a:r>
              <a:rPr lang="en-US" cap="none" dirty="0">
                <a:latin typeface="Arial" panose="020B0604020202020204" pitchFamily="34" charset="0"/>
                <a:cs typeface="Arial" panose="020B0604020202020204" pitchFamily="34" charset="0"/>
              </a:rPr>
              <a:t>, 2004, etc.)</a:t>
            </a:r>
          </a:p>
          <a:p>
            <a:endParaRPr lang="en-US" dirty="0"/>
          </a:p>
        </p:txBody>
      </p:sp>
    </p:spTree>
    <p:extLst>
      <p:ext uri="{BB962C8B-B14F-4D97-AF65-F5344CB8AC3E}">
        <p14:creationId xmlns:p14="http://schemas.microsoft.com/office/powerpoint/2010/main" val="1635343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784D0-04AA-2E49-93B7-0783ECA125FC}"/>
              </a:ext>
            </a:extLst>
          </p:cNvPr>
          <p:cNvSpPr>
            <a:spLocks noGrp="1"/>
          </p:cNvSpPr>
          <p:nvPr>
            <p:ph type="title"/>
          </p:nvPr>
        </p:nvSpPr>
        <p:spPr/>
        <p:txBody>
          <a:bodyPr/>
          <a:lstStyle/>
          <a:p>
            <a:r>
              <a:rPr lang="en-US" dirty="0"/>
              <a:t>Example of expert-novice study</a:t>
            </a:r>
          </a:p>
        </p:txBody>
      </p:sp>
      <p:sp>
        <p:nvSpPr>
          <p:cNvPr id="3" name="Content Placeholder 2">
            <a:extLst>
              <a:ext uri="{FF2B5EF4-FFF2-40B4-BE49-F238E27FC236}">
                <a16:creationId xmlns:a16="http://schemas.microsoft.com/office/drawing/2014/main" id="{6B86E36F-AEA4-944F-A464-D4C0FCE4EC52}"/>
              </a:ext>
            </a:extLst>
          </p:cNvPr>
          <p:cNvSpPr>
            <a:spLocks noGrp="1"/>
          </p:cNvSpPr>
          <p:nvPr>
            <p:ph sz="quarter" idx="13"/>
          </p:nvPr>
        </p:nvSpPr>
        <p:spPr/>
        <p:txBody>
          <a:bodyPr/>
          <a:lstStyle/>
          <a:p>
            <a:pPr marL="0" indent="0">
              <a:buClr>
                <a:schemeClr val="tx1"/>
              </a:buClr>
              <a:buNone/>
            </a:pPr>
            <a:r>
              <a:rPr lang="en-US" cap="none" dirty="0" err="1">
                <a:latin typeface="Arial" panose="020B0604020202020204" pitchFamily="34" charset="0"/>
                <a:cs typeface="Arial" panose="020B0604020202020204" pitchFamily="34" charset="0"/>
              </a:rPr>
              <a:t>Wineburg’s</a:t>
            </a:r>
            <a:r>
              <a:rPr lang="en-US" cap="none" dirty="0">
                <a:latin typeface="Arial" panose="020B0604020202020204" pitchFamily="34" charset="0"/>
                <a:cs typeface="Arial" panose="020B0604020202020204" pitchFamily="34" charset="0"/>
              </a:rPr>
              <a:t> study of history reading:</a:t>
            </a:r>
          </a:p>
          <a:p>
            <a:pPr>
              <a:buClr>
                <a:schemeClr val="tx1"/>
              </a:buClr>
              <a:buFont typeface="Wingdings" charset="2"/>
              <a:buChar char="§"/>
            </a:pPr>
            <a:r>
              <a:rPr lang="en-US" b="1" cap="none" dirty="0">
                <a:latin typeface="Arial" panose="020B0604020202020204" pitchFamily="34" charset="0"/>
                <a:cs typeface="Arial" panose="020B0604020202020204" pitchFamily="34" charset="0"/>
              </a:rPr>
              <a:t>Sourcing: </a:t>
            </a:r>
            <a:r>
              <a:rPr lang="en-US" cap="none" dirty="0">
                <a:latin typeface="Arial" panose="020B0604020202020204" pitchFamily="34" charset="0"/>
                <a:cs typeface="Arial" panose="020B0604020202020204" pitchFamily="34" charset="0"/>
              </a:rPr>
              <a:t>considering the author and author perspective</a:t>
            </a:r>
          </a:p>
          <a:p>
            <a:pPr>
              <a:buClr>
                <a:schemeClr val="tx1"/>
              </a:buClr>
              <a:buFont typeface="Wingdings" charset="2"/>
              <a:buChar char="§"/>
            </a:pPr>
            <a:r>
              <a:rPr lang="en-US" b="1" cap="none" dirty="0">
                <a:latin typeface="Arial" panose="020B0604020202020204" pitchFamily="34" charset="0"/>
                <a:cs typeface="Arial" panose="020B0604020202020204" pitchFamily="34" charset="0"/>
              </a:rPr>
              <a:t>Contextualizing</a:t>
            </a:r>
            <a:r>
              <a:rPr lang="en-US" cap="none" dirty="0">
                <a:latin typeface="Arial" panose="020B0604020202020204" pitchFamily="34" charset="0"/>
                <a:cs typeface="Arial" panose="020B0604020202020204" pitchFamily="34" charset="0"/>
              </a:rPr>
              <a:t>: placing documents within their historical period and place</a:t>
            </a:r>
          </a:p>
          <a:p>
            <a:pPr>
              <a:buClr>
                <a:schemeClr val="tx1"/>
              </a:buClr>
              <a:buFont typeface="Wingdings" charset="2"/>
              <a:buChar char="§"/>
            </a:pPr>
            <a:r>
              <a:rPr lang="en-US" b="1" cap="none" dirty="0">
                <a:latin typeface="Arial" panose="020B0604020202020204" pitchFamily="34" charset="0"/>
                <a:cs typeface="Arial" panose="020B0604020202020204" pitchFamily="34" charset="0"/>
              </a:rPr>
              <a:t>Corroboration:</a:t>
            </a:r>
            <a:r>
              <a:rPr lang="en-US" cap="none" dirty="0">
                <a:latin typeface="Arial" panose="020B0604020202020204" pitchFamily="34" charset="0"/>
                <a:cs typeface="Arial" panose="020B0604020202020204" pitchFamily="34" charset="0"/>
              </a:rPr>
              <a:t> evaluating information across sources </a:t>
            </a:r>
          </a:p>
          <a:p>
            <a:endParaRPr lang="en-US" dirty="0"/>
          </a:p>
        </p:txBody>
      </p:sp>
    </p:spTree>
    <p:extLst>
      <p:ext uri="{BB962C8B-B14F-4D97-AF65-F5344CB8AC3E}">
        <p14:creationId xmlns:p14="http://schemas.microsoft.com/office/powerpoint/2010/main" val="161095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485900" y="742951"/>
            <a:ext cx="5486400" cy="717947"/>
          </a:xfrm>
        </p:spPr>
        <p:txBody>
          <a:bodyPr>
            <a:normAutofit fontScale="90000"/>
          </a:bodyPr>
          <a:lstStyle/>
          <a:p>
            <a:pPr eaLnBrk="1" hangingPunct="1"/>
            <a:br>
              <a:rPr lang="en-US" b="1"/>
            </a:br>
            <a:r>
              <a:rPr lang="en-US" b="1"/>
              <a:t>Chemistry Note-taking</a:t>
            </a:r>
            <a:br>
              <a:rPr lang="en-US" b="1"/>
            </a:br>
            <a:endParaRPr lang="en-US" b="1"/>
          </a:p>
        </p:txBody>
      </p:sp>
      <p:graphicFrame>
        <p:nvGraphicFramePr>
          <p:cNvPr id="33823" name="Group 31"/>
          <p:cNvGraphicFramePr>
            <a:graphicFrameLocks noGrp="1"/>
          </p:cNvGraphicFramePr>
          <p:nvPr>
            <p:ph sz="half" idx="2"/>
          </p:nvPr>
        </p:nvGraphicFramePr>
        <p:xfrm>
          <a:off x="1314450" y="2228850"/>
          <a:ext cx="6115051" cy="2743200"/>
        </p:xfrm>
        <a:graphic>
          <a:graphicData uri="http://schemas.openxmlformats.org/drawingml/2006/table">
            <a:tbl>
              <a:tblPr/>
              <a:tblGrid>
                <a:gridCol w="1222772">
                  <a:extLst>
                    <a:ext uri="{9D8B030D-6E8A-4147-A177-3AD203B41FA5}">
                      <a16:colId xmlns:a16="http://schemas.microsoft.com/office/drawing/2014/main" val="20000"/>
                    </a:ext>
                  </a:extLst>
                </a:gridCol>
                <a:gridCol w="1222772">
                  <a:extLst>
                    <a:ext uri="{9D8B030D-6E8A-4147-A177-3AD203B41FA5}">
                      <a16:colId xmlns:a16="http://schemas.microsoft.com/office/drawing/2014/main" val="20001"/>
                    </a:ext>
                  </a:extLst>
                </a:gridCol>
                <a:gridCol w="1223963">
                  <a:extLst>
                    <a:ext uri="{9D8B030D-6E8A-4147-A177-3AD203B41FA5}">
                      <a16:colId xmlns:a16="http://schemas.microsoft.com/office/drawing/2014/main" val="20002"/>
                    </a:ext>
                  </a:extLst>
                </a:gridCol>
                <a:gridCol w="1222772">
                  <a:extLst>
                    <a:ext uri="{9D8B030D-6E8A-4147-A177-3AD203B41FA5}">
                      <a16:colId xmlns:a16="http://schemas.microsoft.com/office/drawing/2014/main" val="20003"/>
                    </a:ext>
                  </a:extLst>
                </a:gridCol>
                <a:gridCol w="1222772">
                  <a:extLst>
                    <a:ext uri="{9D8B030D-6E8A-4147-A177-3AD203B41FA5}">
                      <a16:colId xmlns:a16="http://schemas.microsoft.com/office/drawing/2014/main" val="20004"/>
                    </a:ext>
                  </a:extLst>
                </a:gridCol>
              </a:tblGrid>
              <a:tr h="9144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1" i="0" u="none" strike="noStrike" cap="none" normalizeH="0" baseline="0">
                          <a:ln>
                            <a:noFill/>
                          </a:ln>
                          <a:solidFill>
                            <a:schemeClr val="tx1"/>
                          </a:solidFill>
                          <a:effectLst/>
                          <a:latin typeface="Arial" charset="0"/>
                        </a:rPr>
                        <a:t>Substances</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1" i="0" u="none" strike="noStrike" cap="none" normalizeH="0" baseline="0">
                          <a:ln>
                            <a:noFill/>
                          </a:ln>
                          <a:solidFill>
                            <a:schemeClr val="tx1"/>
                          </a:solidFill>
                          <a:effectLst/>
                          <a:latin typeface="Arial" charset="0"/>
                        </a:rPr>
                        <a:t>Properties</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1" i="0" u="none" strike="noStrike" cap="none" normalizeH="0" baseline="0">
                          <a:ln>
                            <a:noFill/>
                          </a:ln>
                          <a:solidFill>
                            <a:schemeClr val="tx1"/>
                          </a:solidFill>
                          <a:effectLst/>
                          <a:latin typeface="Arial" charset="0"/>
                        </a:rPr>
                        <a:t>Processes</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1" i="0" u="none" strike="noStrike" cap="none" normalizeH="0" baseline="0">
                          <a:ln>
                            <a:noFill/>
                          </a:ln>
                          <a:solidFill>
                            <a:schemeClr val="tx1"/>
                          </a:solidFill>
                          <a:effectLst/>
                          <a:latin typeface="Arial" charset="0"/>
                        </a:rPr>
                        <a:t>Interactions</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1" i="0" u="none" strike="noStrike" cap="none" normalizeH="0" baseline="0">
                          <a:ln>
                            <a:noFill/>
                          </a:ln>
                          <a:solidFill>
                            <a:schemeClr val="tx1"/>
                          </a:solidFill>
                          <a:effectLst/>
                          <a:latin typeface="Arial" charset="0"/>
                        </a:rPr>
                        <a:t>Atomic Expression</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74157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819693264"/>
              </p:ext>
            </p:extLst>
          </p:nvPr>
        </p:nvGraphicFramePr>
        <p:xfrm>
          <a:off x="1257300" y="1600200"/>
          <a:ext cx="67437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1" name="Text Box 11"/>
          <p:cNvSpPr txBox="1">
            <a:spLocks noChangeArrowheads="1"/>
          </p:cNvSpPr>
          <p:nvPr/>
        </p:nvSpPr>
        <p:spPr bwMode="auto">
          <a:xfrm>
            <a:off x="1470134" y="1085851"/>
            <a:ext cx="5543550" cy="507831"/>
          </a:xfrm>
          <a:prstGeom prst="rect">
            <a:avLst/>
          </a:prstGeom>
          <a:noFill/>
          <a:ln w="9525">
            <a:noFill/>
            <a:miter lim="800000"/>
            <a:headEnd/>
            <a:tailEnd/>
          </a:ln>
        </p:spPr>
        <p:txBody>
          <a:bodyPr>
            <a:spAutoFit/>
          </a:bodyPr>
          <a:lstStyle/>
          <a:p>
            <a:pPr>
              <a:spcBef>
                <a:spcPct val="50000"/>
              </a:spcBef>
            </a:pPr>
            <a:r>
              <a:rPr lang="en-US" sz="2700" b="1" dirty="0">
                <a:solidFill>
                  <a:schemeClr val="tx2"/>
                </a:solidFill>
                <a:latin typeface="Garamond" pitchFamily="18" charset="0"/>
              </a:rPr>
              <a:t>Increasing Specialization of Literacy</a:t>
            </a:r>
          </a:p>
        </p:txBody>
      </p:sp>
    </p:spTree>
    <p:extLst>
      <p:ext uri="{BB962C8B-B14F-4D97-AF65-F5344CB8AC3E}">
        <p14:creationId xmlns:p14="http://schemas.microsoft.com/office/powerpoint/2010/main" val="3029552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784D0-04AA-2E49-93B7-0783ECA125FC}"/>
              </a:ext>
            </a:extLst>
          </p:cNvPr>
          <p:cNvSpPr>
            <a:spLocks noGrp="1"/>
          </p:cNvSpPr>
          <p:nvPr>
            <p:ph type="title"/>
          </p:nvPr>
        </p:nvSpPr>
        <p:spPr/>
        <p:txBody>
          <a:bodyPr>
            <a:normAutofit fontScale="90000"/>
          </a:bodyPr>
          <a:lstStyle/>
          <a:p>
            <a:r>
              <a:rPr lang="en-US" dirty="0"/>
              <a:t>Example from functional linguistics</a:t>
            </a:r>
          </a:p>
        </p:txBody>
      </p:sp>
      <p:sp>
        <p:nvSpPr>
          <p:cNvPr id="3" name="Content Placeholder 2">
            <a:extLst>
              <a:ext uri="{FF2B5EF4-FFF2-40B4-BE49-F238E27FC236}">
                <a16:creationId xmlns:a16="http://schemas.microsoft.com/office/drawing/2014/main" id="{6B86E36F-AEA4-944F-A464-D4C0FCE4EC52}"/>
              </a:ext>
            </a:extLst>
          </p:cNvPr>
          <p:cNvSpPr>
            <a:spLocks noGrp="1"/>
          </p:cNvSpPr>
          <p:nvPr>
            <p:ph sz="quarter" idx="13"/>
          </p:nvPr>
        </p:nvSpPr>
        <p:spPr/>
        <p:txBody>
          <a:bodyPr>
            <a:normAutofit lnSpcReduction="10000"/>
          </a:bodyPr>
          <a:lstStyle/>
          <a:p>
            <a:pPr marL="0" indent="0">
              <a:buClrTx/>
              <a:buNone/>
            </a:pPr>
            <a:r>
              <a:rPr lang="en-US" cap="none" dirty="0">
                <a:latin typeface="Arial" panose="020B0604020202020204" pitchFamily="34" charset="0"/>
                <a:cs typeface="Arial" panose="020B0604020202020204" pitchFamily="34" charset="0"/>
              </a:rPr>
              <a:t>Halliday’s analysis of language change in science.</a:t>
            </a:r>
          </a:p>
          <a:p>
            <a:pPr>
              <a:spcBef>
                <a:spcPts val="585"/>
              </a:spcBef>
              <a:buClrTx/>
            </a:pPr>
            <a:r>
              <a:rPr lang="en-US" cap="none" dirty="0">
                <a:latin typeface="Arial" panose="020B0604020202020204" pitchFamily="34" charset="0"/>
                <a:cs typeface="Arial" panose="020B0604020202020204" pitchFamily="34" charset="0"/>
              </a:rPr>
              <a:t>Glass cracks more quickly the harder you press on it. </a:t>
            </a:r>
          </a:p>
          <a:p>
            <a:pPr>
              <a:spcBef>
                <a:spcPts val="585"/>
              </a:spcBef>
              <a:buClrTx/>
            </a:pPr>
            <a:r>
              <a:rPr lang="en-US" cap="none" dirty="0">
                <a:latin typeface="Arial" panose="020B0604020202020204" pitchFamily="34" charset="0"/>
                <a:cs typeface="Arial" panose="020B0604020202020204" pitchFamily="34" charset="0"/>
              </a:rPr>
              <a:t>Cracks in glass grow faster the more pressure is put on. </a:t>
            </a:r>
          </a:p>
          <a:p>
            <a:pPr>
              <a:spcBef>
                <a:spcPts val="585"/>
              </a:spcBef>
              <a:buClrTx/>
            </a:pPr>
            <a:r>
              <a:rPr lang="en-US" cap="none" dirty="0">
                <a:latin typeface="Arial" panose="020B0604020202020204" pitchFamily="34" charset="0"/>
                <a:cs typeface="Arial" panose="020B0604020202020204" pitchFamily="34" charset="0"/>
              </a:rPr>
              <a:t>Glass crack growth is faster if greater stress is applied. </a:t>
            </a:r>
          </a:p>
          <a:p>
            <a:pPr>
              <a:spcBef>
                <a:spcPts val="585"/>
              </a:spcBef>
              <a:buClrTx/>
            </a:pPr>
            <a:r>
              <a:rPr lang="en-US" cap="none" dirty="0">
                <a:latin typeface="Arial" panose="020B0604020202020204" pitchFamily="34" charset="0"/>
                <a:cs typeface="Arial" panose="020B0604020202020204" pitchFamily="34" charset="0"/>
              </a:rPr>
              <a:t>The rate of glass crack growth depends on the magnitude of the applied stress. </a:t>
            </a:r>
          </a:p>
          <a:p>
            <a:pPr>
              <a:spcBef>
                <a:spcPts val="585"/>
              </a:spcBef>
              <a:buClrTx/>
            </a:pPr>
            <a:r>
              <a:rPr lang="en-US" cap="none" dirty="0">
                <a:latin typeface="Arial" panose="020B0604020202020204" pitchFamily="34" charset="0"/>
                <a:cs typeface="Arial" panose="020B0604020202020204" pitchFamily="34" charset="0"/>
              </a:rPr>
              <a:t>Glass crack growth rate is associated with applied stress magnitude. </a:t>
            </a:r>
          </a:p>
          <a:p>
            <a:endParaRPr lang="en-US" dirty="0"/>
          </a:p>
        </p:txBody>
      </p:sp>
    </p:spTree>
    <p:extLst>
      <p:ext uri="{BB962C8B-B14F-4D97-AF65-F5344CB8AC3E}">
        <p14:creationId xmlns:p14="http://schemas.microsoft.com/office/powerpoint/2010/main" val="5233491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in Event">
  <a:themeElements>
    <a:clrScheme name="Main Event">
      <a:dk1>
        <a:sysClr val="windowText" lastClr="000000"/>
      </a:dk1>
      <a:lt1>
        <a:sysClr val="window" lastClr="FFFFFF"/>
      </a:lt1>
      <a:dk2>
        <a:srgbClr val="424242"/>
      </a:dk2>
      <a:lt2>
        <a:srgbClr val="C8C8C8"/>
      </a:lt2>
      <a:accent1>
        <a:srgbClr val="B80E0F"/>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Main Event">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in Event">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Main Event" id="{AC372BB4-D83D-411E-B849-B641926BA760}" vid="{F1EFBDE3-1A95-4E3D-81AD-1F53D65BEA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Main Event</Template>
  <TotalTime>1482</TotalTime>
  <Words>3855</Words>
  <Application>Microsoft Macintosh PowerPoint</Application>
  <PresentationFormat>On-screen Show (4:3)</PresentationFormat>
  <Paragraphs>438</Paragraphs>
  <Slides>42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1" baseType="lpstr">
      <vt:lpstr>Arial</vt:lpstr>
      <vt:lpstr>Arial Narrow</vt:lpstr>
      <vt:lpstr>Calibri</vt:lpstr>
      <vt:lpstr>Garamond</vt:lpstr>
      <vt:lpstr>Impact</vt:lpstr>
      <vt:lpstr>Times New Roman</vt:lpstr>
      <vt:lpstr>Wingdings</vt:lpstr>
      <vt:lpstr>Main Event</vt:lpstr>
      <vt:lpstr>Microsoft Draw Drawing</vt:lpstr>
      <vt:lpstr>Disciplinary literacy in elementary education</vt:lpstr>
      <vt:lpstr>Content area reading</vt:lpstr>
      <vt:lpstr>Disciplinary literacy</vt:lpstr>
      <vt:lpstr>Today’s purpose and plan</vt:lpstr>
      <vt:lpstr>Sources of disciplinary literacy</vt:lpstr>
      <vt:lpstr>Example of expert-novice study</vt:lpstr>
      <vt:lpstr> Chemistry Note-taking </vt:lpstr>
      <vt:lpstr>PowerPoint Presentation</vt:lpstr>
      <vt:lpstr>Example from functional linguistics</vt:lpstr>
      <vt:lpstr>Literacy in History/Social Studies</vt:lpstr>
      <vt:lpstr>Literacy in History/Social Studies</vt:lpstr>
      <vt:lpstr>Literacy in Science/Technical Subjects</vt:lpstr>
      <vt:lpstr>Literacy in Science/Technical Subjects</vt:lpstr>
      <vt:lpstr>Literacy in Literature</vt:lpstr>
      <vt:lpstr>Literacy in Literature</vt:lpstr>
      <vt:lpstr>1. Build Basic Literacy skills</vt:lpstr>
      <vt:lpstr>Build Basic Skills</vt:lpstr>
      <vt:lpstr>2. Develop extensive content knowledge</vt:lpstr>
      <vt:lpstr>Develop extensive content knowledge</vt:lpstr>
      <vt:lpstr>Develop extensive content knowledge</vt:lpstr>
      <vt:lpstr>3. Expose students to disciplinary texts</vt:lpstr>
      <vt:lpstr>Expose students to disciplinary texts</vt:lpstr>
      <vt:lpstr>4. Guide reading of disciplinary Texts </vt:lpstr>
      <vt:lpstr>Guide reading of disciplinary Texts </vt:lpstr>
      <vt:lpstr>5. Develop disciplinary vocabulary</vt:lpstr>
      <vt:lpstr>Develop disciplinary vocabulary</vt:lpstr>
      <vt:lpstr>Develop disciplinary vocabulary</vt:lpstr>
      <vt:lpstr>Develop disciplinary vocabulary</vt:lpstr>
      <vt:lpstr>PowerPoint Presentation</vt:lpstr>
      <vt:lpstr>PowerPoint Presentation</vt:lpstr>
      <vt:lpstr>PowerPoint Presentation</vt:lpstr>
      <vt:lpstr>PowerPoint Presentation</vt:lpstr>
      <vt:lpstr>PowerPoint Presentation</vt:lpstr>
      <vt:lpstr>PowerPoint Presentation</vt:lpstr>
      <vt:lpstr>6. Work with multiple texts</vt:lpstr>
      <vt:lpstr>Work with multiple texts</vt:lpstr>
      <vt:lpstr>Work with multiple texts</vt:lpstr>
      <vt:lpstr>7. Teach disciplinary writing, too</vt:lpstr>
      <vt:lpstr>Teach disciplinary writing, too</vt:lpstr>
      <vt:lpstr>8. Introduce disciplinary approaches</vt:lpstr>
      <vt:lpstr>History Events Chart</vt:lpstr>
      <vt:lpstr>Character Change Chart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Disciplinary literacy in elementary education</dc:title>
  <dc:creator>Shanahan, Timothy E</dc:creator>
  <cp:lastModifiedBy>Shanahan, Timothy E</cp:lastModifiedBy>
  <cp:revision>29</cp:revision>
  <dcterms:created xsi:type="dcterms:W3CDTF">2019-01-29T22:56:43Z</dcterms:created>
  <dcterms:modified xsi:type="dcterms:W3CDTF">2019-02-05T15:07:53Z</dcterms:modified>
</cp:coreProperties>
</file>